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 id="2147483684" r:id="rId3"/>
    <p:sldMasterId id="2147483673" r:id="rId4"/>
  </p:sldMasterIdLst>
  <p:notesMasterIdLst>
    <p:notesMasterId r:id="rId12"/>
  </p:notesMasterIdLst>
  <p:sldIdLst>
    <p:sldId id="449" r:id="rId5"/>
    <p:sldId id="450" r:id="rId6"/>
    <p:sldId id="454" r:id="rId7"/>
    <p:sldId id="451" r:id="rId8"/>
    <p:sldId id="455" r:id="rId9"/>
    <p:sldId id="453" r:id="rId10"/>
    <p:sldId id="452"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tes, Kasey M (HCA)" initials="KKM(" lastIdx="9" clrIdx="1">
    <p:extLst>
      <p:ext uri="{19B8F6BF-5375-455C-9EA6-DF929625EA0E}">
        <p15:presenceInfo xmlns:p15="http://schemas.microsoft.com/office/powerpoint/2012/main" userId="S-1-5-21-879123109-1917151826-9522986-35794" providerId="AD"/>
      </p:ext>
    </p:extLst>
  </p:cmAuthor>
  <p:cmAuthor id="8" name="Padilla, Alejandra (HCA Contractor)" initials="PA(C" lastIdx="2" clrIdx="2">
    <p:extLst>
      <p:ext uri="{19B8F6BF-5375-455C-9EA6-DF929625EA0E}">
        <p15:presenceInfo xmlns:p15="http://schemas.microsoft.com/office/powerpoint/2012/main" userId="S-1-5-21-879123109-1917151826-9522986-36366" providerId="AD"/>
      </p:ext>
    </p:extLst>
  </p:cmAuthor>
  <p:cmAuthor id="6" name="Hughes, Alicia C (HCA)" initials="HAC(" lastIdx="25" clrIdx="0">
    <p:extLst>
      <p:ext uri="{19B8F6BF-5375-455C-9EA6-DF929625EA0E}">
        <p15:presenceInfo xmlns:p15="http://schemas.microsoft.com/office/powerpoint/2012/main" userId="S-1-5-21-879123109-1917151826-9522986-357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9EC8"/>
    <a:srgbClr val="925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1512" autoAdjust="0"/>
  </p:normalViewPr>
  <p:slideViewPr>
    <p:cSldViewPr snapToGrid="0">
      <p:cViewPr varScale="1">
        <p:scale>
          <a:sx n="82" d="100"/>
          <a:sy n="82" d="100"/>
        </p:scale>
        <p:origin x="1656" y="90"/>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0" d="100"/>
          <a:sy n="50" d="100"/>
        </p:scale>
        <p:origin x="132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AD0972C-6082-4216-A9F7-E1F330F9DAB7}" type="datetimeFigureOut">
              <a:rPr lang="en-US" smtClean="0"/>
              <a:t>2/27/2019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DC21DA-AC29-4A6A-A6D9-AB8DB7EA6D88}" type="slidenum">
              <a:rPr lang="en-US" smtClean="0"/>
              <a:t>‹#›</a:t>
            </a:fld>
            <a:endParaRPr lang="en-US"/>
          </a:p>
        </p:txBody>
      </p:sp>
    </p:spTree>
    <p:extLst>
      <p:ext uri="{BB962C8B-B14F-4D97-AF65-F5344CB8AC3E}">
        <p14:creationId xmlns:p14="http://schemas.microsoft.com/office/powerpoint/2010/main" val="1114177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Lst>
        </p:spPr>
        <p:txBody>
          <a:bodyPr/>
          <a:lstStyle/>
          <a:p>
            <a:pPr lvl="2">
              <a:lnSpc>
                <a:spcPct val="80000"/>
              </a:lnSpc>
              <a:spcBef>
                <a:spcPts val="1019"/>
              </a:spcBef>
              <a:defRPr/>
            </a:pPr>
            <a:endParaRPr lang="en-US" sz="300" b="1" u="sng" dirty="0">
              <a:solidFill>
                <a:srgbClr val="948A54"/>
              </a:solidFill>
              <a:latin typeface="Cambria" pitchFamily="18" charset="0"/>
              <a:cs typeface="Times New Roman" pitchFamily="18" charset="0"/>
            </a:endParaRPr>
          </a:p>
          <a:p>
            <a:pPr>
              <a:lnSpc>
                <a:spcPct val="80000"/>
              </a:lnSpc>
              <a:spcBef>
                <a:spcPts val="1019"/>
              </a:spcBef>
              <a:defRPr/>
            </a:pPr>
            <a:r>
              <a:rPr lang="en-US" sz="300" b="1" u="sng" dirty="0">
                <a:solidFill>
                  <a:srgbClr val="948A54"/>
                </a:solidFill>
                <a:latin typeface="Cambria" pitchFamily="18" charset="0"/>
                <a:cs typeface="Times New Roman" pitchFamily="18" charset="0"/>
              </a:rPr>
              <a:t>Talking Points</a:t>
            </a:r>
            <a:r>
              <a:rPr lang="en-US" sz="300" u="sng" dirty="0">
                <a:solidFill>
                  <a:srgbClr val="948A54"/>
                </a:solidFill>
                <a:latin typeface="Cambria" pitchFamily="18" charset="0"/>
                <a:cs typeface="Times New Roman" pitchFamily="18" charset="0"/>
              </a:rPr>
              <a:t>: </a:t>
            </a:r>
            <a:r>
              <a:rPr lang="en-US" sz="300" dirty="0">
                <a:solidFill>
                  <a:srgbClr val="948A54"/>
                </a:solidFill>
                <a:latin typeface="Cambria" pitchFamily="18" charset="0"/>
                <a:cs typeface="Times New Roman" pitchFamily="18" charset="0"/>
              </a:rPr>
              <a:t>Let’s talk first about the Prevention-Intervention Specialist position:</a:t>
            </a:r>
          </a:p>
          <a:p>
            <a:pPr>
              <a:lnSpc>
                <a:spcPct val="80000"/>
              </a:lnSpc>
              <a:spcBef>
                <a:spcPct val="0"/>
              </a:spcBef>
              <a:spcAft>
                <a:spcPts val="1223"/>
              </a:spcAft>
              <a:defRPr/>
            </a:pPr>
            <a:r>
              <a:rPr lang="en-US" sz="300" dirty="0">
                <a:ea typeface="Calibri" pitchFamily="34" charset="0"/>
                <a:cs typeface="Calibri" pitchFamily="34" charset="0"/>
              </a:rPr>
              <a:t>The role of the Prevention-Intervention Specialist (also known as the Student Assistance Specialist) is to work in partnership with the coalition to implement the school-based strategy and activity of the Student Assistance Prevention-Intervention Service Program (SAPISP).</a:t>
            </a:r>
          </a:p>
          <a:p>
            <a:pPr>
              <a:lnSpc>
                <a:spcPct val="80000"/>
              </a:lnSpc>
              <a:spcBef>
                <a:spcPct val="0"/>
              </a:spcBef>
              <a:defRPr/>
            </a:pPr>
            <a:r>
              <a:rPr lang="en-US" sz="300" dirty="0">
                <a:ea typeface="Calibri" pitchFamily="34" charset="0"/>
                <a:cs typeface="Calibri" pitchFamily="34" charset="0"/>
              </a:rPr>
              <a:t>Prevention-Intervention Specialist (P-I) tasks include:</a:t>
            </a:r>
          </a:p>
          <a:p>
            <a:pPr marL="174698" indent="-174698">
              <a:lnSpc>
                <a:spcPct val="80000"/>
              </a:lnSpc>
              <a:spcBef>
                <a:spcPct val="0"/>
              </a:spcBef>
              <a:buFont typeface="Arial" pitchFamily="34" charset="0"/>
              <a:buChar char="•"/>
              <a:defRPr/>
            </a:pPr>
            <a:r>
              <a:rPr lang="en-US" sz="300" dirty="0">
                <a:ea typeface="Calibri" pitchFamily="34" charset="0"/>
                <a:cs typeface="Calibri" pitchFamily="34" charset="0"/>
              </a:rPr>
              <a:t>Provide screening and referral information to students (parents) involved in the SAPISP.</a:t>
            </a:r>
          </a:p>
          <a:p>
            <a:pPr marL="174698" indent="-174698">
              <a:lnSpc>
                <a:spcPct val="80000"/>
              </a:lnSpc>
              <a:spcBef>
                <a:spcPct val="0"/>
              </a:spcBef>
              <a:buFont typeface="Arial" pitchFamily="34" charset="0"/>
              <a:buChar char="•"/>
              <a:defRPr/>
            </a:pPr>
            <a:r>
              <a:rPr lang="en-US" sz="300" dirty="0">
                <a:ea typeface="Calibri" pitchFamily="34" charset="0"/>
                <a:cs typeface="Calibri" pitchFamily="34" charset="0"/>
              </a:rPr>
              <a:t>Conduct early intervention educational support groups for selected and indicated students.</a:t>
            </a:r>
          </a:p>
          <a:p>
            <a:pPr marL="174698" indent="-174698">
              <a:lnSpc>
                <a:spcPct val="80000"/>
              </a:lnSpc>
              <a:spcBef>
                <a:spcPct val="0"/>
              </a:spcBef>
              <a:buFont typeface="Arial" pitchFamily="34" charset="0"/>
              <a:buChar char="•"/>
              <a:defRPr/>
            </a:pPr>
            <a:r>
              <a:rPr lang="en-US" sz="300" dirty="0">
                <a:ea typeface="Calibri" pitchFamily="34" charset="0"/>
                <a:cs typeface="Calibri" pitchFamily="34" charset="0"/>
              </a:rPr>
              <a:t>Attend and participate in local community coalition.</a:t>
            </a:r>
          </a:p>
          <a:p>
            <a:pPr marL="174698" indent="-174698">
              <a:lnSpc>
                <a:spcPct val="80000"/>
              </a:lnSpc>
              <a:spcBef>
                <a:spcPct val="0"/>
              </a:spcBef>
              <a:buFont typeface="Arial" pitchFamily="34" charset="0"/>
              <a:buChar char="•"/>
              <a:defRPr/>
            </a:pPr>
            <a:r>
              <a:rPr lang="en-US" sz="300" dirty="0">
                <a:ea typeface="Calibri" pitchFamily="34" charset="0"/>
                <a:cs typeface="Calibri" pitchFamily="34" charset="0"/>
              </a:rPr>
              <a:t>Provide Prevention Education Series to one grade level per year.</a:t>
            </a:r>
          </a:p>
          <a:p>
            <a:pPr marL="174698" indent="-174698">
              <a:lnSpc>
                <a:spcPct val="80000"/>
              </a:lnSpc>
              <a:spcBef>
                <a:spcPct val="0"/>
              </a:spcBef>
              <a:buFont typeface="Arial" pitchFamily="34" charset="0"/>
              <a:buChar char="•"/>
              <a:defRPr/>
            </a:pPr>
            <a:r>
              <a:rPr lang="en-US" sz="300" dirty="0">
                <a:ea typeface="Calibri" pitchFamily="34" charset="0"/>
                <a:cs typeface="Calibri" pitchFamily="34" charset="0"/>
              </a:rPr>
              <a:t>Provide information and increase awareness of available prevention, intervention, and treatment services to school staff, parents, and students.</a:t>
            </a:r>
          </a:p>
          <a:p>
            <a:pPr marL="174698" indent="-174698">
              <a:lnSpc>
                <a:spcPct val="80000"/>
              </a:lnSpc>
              <a:spcBef>
                <a:spcPct val="0"/>
              </a:spcBef>
              <a:buFont typeface="Arial" pitchFamily="34" charset="0"/>
              <a:buChar char="•"/>
              <a:defRPr/>
            </a:pPr>
            <a:r>
              <a:rPr lang="en-US" sz="300" dirty="0">
                <a:ea typeface="Calibri" pitchFamily="34" charset="0"/>
                <a:cs typeface="Calibri" pitchFamily="34" charset="0"/>
              </a:rPr>
              <a:t>Participate as integral member of the multi-disciplinary team at assigned school(s).</a:t>
            </a:r>
          </a:p>
          <a:p>
            <a:pPr marL="174698" indent="-174698">
              <a:lnSpc>
                <a:spcPct val="80000"/>
              </a:lnSpc>
              <a:spcBef>
                <a:spcPct val="0"/>
              </a:spcBef>
              <a:buFont typeface="Arial" pitchFamily="34" charset="0"/>
              <a:buChar char="•"/>
              <a:defRPr/>
            </a:pPr>
            <a:r>
              <a:rPr lang="en-US" sz="300" dirty="0">
                <a:ea typeface="Calibri" pitchFamily="34" charset="0"/>
                <a:cs typeface="Calibri" pitchFamily="34" charset="0"/>
              </a:rPr>
              <a:t>Assist in developing alcohol, tobacco and other drug related policies at school(s) when needed.</a:t>
            </a:r>
          </a:p>
          <a:p>
            <a:pPr marL="174698" indent="-174698">
              <a:lnSpc>
                <a:spcPct val="80000"/>
              </a:lnSpc>
              <a:spcBef>
                <a:spcPct val="0"/>
              </a:spcBef>
              <a:spcAft>
                <a:spcPts val="1223"/>
              </a:spcAft>
              <a:buFont typeface="Arial" pitchFamily="34" charset="0"/>
              <a:buChar char="•"/>
              <a:defRPr/>
            </a:pPr>
            <a:r>
              <a:rPr lang="en-US" sz="300" dirty="0">
                <a:ea typeface="Calibri" pitchFamily="34" charset="0"/>
                <a:cs typeface="Calibri" pitchFamily="34" charset="0"/>
              </a:rPr>
              <a:t>Implement and maintain methods of program evaluation.</a:t>
            </a:r>
          </a:p>
          <a:p>
            <a:pPr lvl="2">
              <a:lnSpc>
                <a:spcPct val="80000"/>
              </a:lnSpc>
              <a:spcBef>
                <a:spcPts val="1019"/>
              </a:spcBef>
              <a:buFont typeface="Arial" pitchFamily="34" charset="0"/>
              <a:buChar char=" "/>
              <a:defRPr/>
            </a:pPr>
            <a:endParaRPr lang="en-US" sz="300" b="1" dirty="0">
              <a:solidFill>
                <a:srgbClr val="948A54"/>
              </a:solidFill>
              <a:latin typeface="Cambria" pitchFamily="18" charset="0"/>
              <a:cs typeface="Times New Roman" pitchFamily="18" charset="0"/>
            </a:endParaRPr>
          </a:p>
          <a:p>
            <a:pPr>
              <a:lnSpc>
                <a:spcPct val="80000"/>
              </a:lnSpc>
              <a:spcBef>
                <a:spcPts val="1019"/>
              </a:spcBef>
              <a:defRPr/>
            </a:pPr>
            <a:r>
              <a:rPr lang="en-US" sz="300" dirty="0">
                <a:solidFill>
                  <a:srgbClr val="948A54"/>
                </a:solidFill>
                <a:latin typeface="Cambria" pitchFamily="18" charset="0"/>
                <a:cs typeface="Times New Roman" pitchFamily="18" charset="0"/>
              </a:rPr>
              <a:t>The role of County or when applicable other designated contractor who serves as fiscal agent is to first </a:t>
            </a:r>
            <a:r>
              <a:rPr lang="en-US" sz="300" dirty="0">
                <a:ea typeface="Calibri" pitchFamily="34" charset="0"/>
                <a:cs typeface="Calibri" pitchFamily="34" charset="0"/>
              </a:rPr>
              <a:t>work with the Educational Service District (ESD) to review the ‘County Risk Profile’ provided by DBHR, jointly agree on the community selected, submit community selection packet (or in the case of new STR sites, to submit the application) to DBHR, establish or identify coalition, and then continue working with the community coalition while allowing the local community coalition to make decisions and fulfill CPWI requirements. </a:t>
            </a:r>
          </a:p>
          <a:p>
            <a:pPr>
              <a:lnSpc>
                <a:spcPct val="80000"/>
              </a:lnSpc>
              <a:spcBef>
                <a:spcPct val="0"/>
              </a:spcBef>
              <a:defRPr/>
            </a:pPr>
            <a:r>
              <a:rPr lang="en-US" sz="300" dirty="0">
                <a:ea typeface="Calibri" pitchFamily="34" charset="0"/>
                <a:cs typeface="Calibri" pitchFamily="34" charset="0"/>
              </a:rPr>
              <a:t>Fiscal agent organization tasks include:</a:t>
            </a:r>
          </a:p>
          <a:p>
            <a:pPr marL="174698" indent="-174698">
              <a:lnSpc>
                <a:spcPct val="80000"/>
              </a:lnSpc>
              <a:spcBef>
                <a:spcPct val="0"/>
              </a:spcBef>
              <a:buFont typeface="Arial" pitchFamily="34" charset="0"/>
              <a:buChar char="•"/>
              <a:defRPr/>
            </a:pPr>
            <a:r>
              <a:rPr lang="en-US" sz="300" dirty="0">
                <a:ea typeface="Calibri" pitchFamily="34" charset="0"/>
                <a:cs typeface="Calibri" pitchFamily="34" charset="0"/>
              </a:rPr>
              <a:t>Ensure that all provisions of CPWI are met in a timely manner.</a:t>
            </a:r>
          </a:p>
          <a:p>
            <a:pPr marL="174698" indent="-174698">
              <a:lnSpc>
                <a:spcPct val="80000"/>
              </a:lnSpc>
              <a:spcBef>
                <a:spcPct val="0"/>
              </a:spcBef>
              <a:buFont typeface="Arial" pitchFamily="34" charset="0"/>
              <a:buChar char="•"/>
              <a:defRPr/>
            </a:pPr>
            <a:r>
              <a:rPr lang="en-US" sz="300" dirty="0">
                <a:ea typeface="Calibri" pitchFamily="34" charset="0"/>
                <a:cs typeface="Calibri" pitchFamily="34" charset="0"/>
              </a:rPr>
              <a:t>Participate in monthly CPWI Learning Community Meetings.</a:t>
            </a:r>
          </a:p>
          <a:p>
            <a:pPr marL="174698" indent="-174698">
              <a:lnSpc>
                <a:spcPct val="80000"/>
              </a:lnSpc>
              <a:spcBef>
                <a:spcPct val="0"/>
              </a:spcBef>
              <a:buFont typeface="Arial" pitchFamily="34" charset="0"/>
              <a:buChar char="•"/>
              <a:defRPr/>
            </a:pPr>
            <a:r>
              <a:rPr lang="en-US" sz="300" dirty="0">
                <a:ea typeface="Calibri" pitchFamily="34" charset="0"/>
                <a:cs typeface="Calibri" pitchFamily="34" charset="0"/>
              </a:rPr>
              <a:t>Work with their ESD partner on the community selection process.</a:t>
            </a:r>
          </a:p>
          <a:p>
            <a:pPr>
              <a:lnSpc>
                <a:spcPct val="80000"/>
              </a:lnSpc>
              <a:spcBef>
                <a:spcPct val="0"/>
              </a:spcBef>
              <a:spcAft>
                <a:spcPts val="1223"/>
              </a:spcAft>
              <a:defRPr/>
            </a:pPr>
            <a:r>
              <a:rPr lang="en-US" sz="300" i="1" dirty="0">
                <a:ea typeface="Calibri" pitchFamily="34" charset="0"/>
                <a:cs typeface="Calibri" pitchFamily="34" charset="0"/>
              </a:rPr>
              <a:t>Note:  Other roles and responsibilities may be negotiated with DBHR. </a:t>
            </a:r>
            <a:endParaRPr lang="en-US" sz="300" dirty="0">
              <a:ea typeface="Calibri" pitchFamily="34" charset="0"/>
              <a:cs typeface="Calibri" pitchFamily="34" charset="0"/>
            </a:endParaRPr>
          </a:p>
          <a:p>
            <a:pPr lvl="2">
              <a:lnSpc>
                <a:spcPct val="80000"/>
              </a:lnSpc>
              <a:spcBef>
                <a:spcPts val="1019"/>
              </a:spcBef>
              <a:buFont typeface="Arial" pitchFamily="34" charset="0"/>
              <a:buChar char=" "/>
              <a:defRPr/>
            </a:pPr>
            <a:endParaRPr lang="en-US" sz="300" b="1" dirty="0">
              <a:solidFill>
                <a:srgbClr val="948A54"/>
              </a:solidFill>
              <a:latin typeface="Cambria" pitchFamily="18" charset="0"/>
              <a:cs typeface="Times New Roman" pitchFamily="18" charset="0"/>
            </a:endParaRPr>
          </a:p>
          <a:p>
            <a:pPr>
              <a:lnSpc>
                <a:spcPct val="80000"/>
              </a:lnSpc>
              <a:spcBef>
                <a:spcPts val="1019"/>
              </a:spcBef>
              <a:defRPr/>
            </a:pPr>
            <a:r>
              <a:rPr lang="en-US" sz="300" u="sng" dirty="0">
                <a:solidFill>
                  <a:srgbClr val="948A54"/>
                </a:solidFill>
                <a:latin typeface="Cambria" pitchFamily="18" charset="0"/>
                <a:cs typeface="Times New Roman" pitchFamily="18" charset="0"/>
              </a:rPr>
              <a:t>Role of Educational Service District (ESD)</a:t>
            </a:r>
          </a:p>
          <a:p>
            <a:pPr>
              <a:lnSpc>
                <a:spcPct val="80000"/>
              </a:lnSpc>
              <a:spcBef>
                <a:spcPct val="0"/>
              </a:spcBef>
              <a:defRPr/>
            </a:pPr>
            <a:r>
              <a:rPr lang="en-US" sz="300" dirty="0">
                <a:ea typeface="Calibri" pitchFamily="34" charset="0"/>
                <a:cs typeface="Calibri" pitchFamily="34" charset="0"/>
              </a:rPr>
              <a:t>The role of the ESD is to work with the fiscal agent organization to review the ‘County Risk Profile’ provided by DBHR, jointly agree on the community selected, provide community selection paperwork to county (or support the application for communities that applied for STR funding), and establish and/or identify the school contacts and their roles with the coalition. In the case of the STR communities, </a:t>
            </a:r>
          </a:p>
          <a:p>
            <a:pPr>
              <a:lnSpc>
                <a:spcPct val="80000"/>
              </a:lnSpc>
              <a:spcBef>
                <a:spcPct val="0"/>
              </a:spcBef>
              <a:defRPr/>
            </a:pPr>
            <a:r>
              <a:rPr lang="en-US" sz="300" dirty="0">
                <a:ea typeface="Calibri" pitchFamily="34" charset="0"/>
                <a:cs typeface="Calibri" pitchFamily="34" charset="0"/>
              </a:rPr>
              <a:t> </a:t>
            </a:r>
          </a:p>
          <a:p>
            <a:pPr>
              <a:lnSpc>
                <a:spcPct val="80000"/>
              </a:lnSpc>
              <a:spcBef>
                <a:spcPct val="0"/>
              </a:spcBef>
              <a:defRPr/>
            </a:pPr>
            <a:r>
              <a:rPr lang="en-US" sz="300" dirty="0">
                <a:solidFill>
                  <a:srgbClr val="FF0000"/>
                </a:solidFill>
                <a:ea typeface="Calibri" pitchFamily="34" charset="0"/>
                <a:cs typeface="Calibri" pitchFamily="34" charset="0"/>
              </a:rPr>
              <a:t>ESD tasks include:</a:t>
            </a:r>
          </a:p>
          <a:p>
            <a:pPr marL="174698" indent="-174698">
              <a:lnSpc>
                <a:spcPct val="80000"/>
              </a:lnSpc>
              <a:spcBef>
                <a:spcPct val="0"/>
              </a:spcBef>
              <a:buFont typeface="Arial" pitchFamily="34" charset="0"/>
              <a:buChar char="•"/>
              <a:defRPr/>
            </a:pPr>
            <a:r>
              <a:rPr lang="en-US" sz="300" dirty="0">
                <a:ea typeface="Calibri" pitchFamily="34" charset="0"/>
                <a:cs typeface="Calibri" pitchFamily="34" charset="0"/>
              </a:rPr>
              <a:t>Supervise Prevention and Intervention Specialist;</a:t>
            </a:r>
          </a:p>
          <a:p>
            <a:pPr marL="174698" indent="-174698">
              <a:lnSpc>
                <a:spcPct val="80000"/>
              </a:lnSpc>
              <a:spcBef>
                <a:spcPct val="0"/>
              </a:spcBef>
              <a:buFont typeface="Arial" pitchFamily="34" charset="0"/>
              <a:buChar char="•"/>
              <a:defRPr/>
            </a:pPr>
            <a:r>
              <a:rPr lang="en-US" sz="300" dirty="0">
                <a:ea typeface="Calibri" pitchFamily="34" charset="0"/>
                <a:cs typeface="Calibri" pitchFamily="34" charset="0"/>
              </a:rPr>
              <a:t>Participate in monthly CPWI Learning Community Meetings.</a:t>
            </a:r>
          </a:p>
          <a:p>
            <a:pPr marL="174698" indent="-174698">
              <a:lnSpc>
                <a:spcPct val="80000"/>
              </a:lnSpc>
              <a:spcBef>
                <a:spcPct val="0"/>
              </a:spcBef>
              <a:buFont typeface="Arial" pitchFamily="34" charset="0"/>
              <a:buChar char="•"/>
              <a:defRPr/>
            </a:pPr>
            <a:r>
              <a:rPr lang="en-US" sz="300" dirty="0">
                <a:ea typeface="Calibri" pitchFamily="34" charset="0"/>
                <a:cs typeface="Calibri" pitchFamily="34" charset="0"/>
              </a:rPr>
              <a:t>Work with their county partner in the community selection process.</a:t>
            </a:r>
          </a:p>
          <a:p>
            <a:pPr>
              <a:lnSpc>
                <a:spcPct val="80000"/>
              </a:lnSpc>
              <a:spcBef>
                <a:spcPct val="0"/>
              </a:spcBef>
              <a:spcAft>
                <a:spcPts val="1223"/>
              </a:spcAft>
              <a:defRPr/>
            </a:pPr>
            <a:r>
              <a:rPr lang="en-US" sz="300" i="1" dirty="0">
                <a:ea typeface="Calibri" pitchFamily="34" charset="0"/>
                <a:cs typeface="Calibri" pitchFamily="34" charset="0"/>
              </a:rPr>
              <a:t>Note:  Other roles and responsibilities may be negotiated with DBHR.</a:t>
            </a:r>
          </a:p>
          <a:p>
            <a:pPr>
              <a:lnSpc>
                <a:spcPct val="80000"/>
              </a:lnSpc>
              <a:spcBef>
                <a:spcPct val="0"/>
              </a:spcBef>
              <a:spcAft>
                <a:spcPts val="1223"/>
              </a:spcAft>
              <a:defRPr/>
            </a:pPr>
            <a:endParaRPr lang="en-US" sz="300" i="1" dirty="0">
              <a:ea typeface="Calibri" pitchFamily="34" charset="0"/>
              <a:cs typeface="Calibri" pitchFamily="34" charset="0"/>
            </a:endParaRPr>
          </a:p>
          <a:p>
            <a:pPr>
              <a:lnSpc>
                <a:spcPct val="80000"/>
              </a:lnSpc>
              <a:spcBef>
                <a:spcPct val="0"/>
              </a:spcBef>
              <a:spcAft>
                <a:spcPts val="1223"/>
              </a:spcAft>
              <a:defRPr/>
            </a:pPr>
            <a:r>
              <a:rPr lang="en-US" sz="300" dirty="0">
                <a:ea typeface="Calibri" pitchFamily="34" charset="0"/>
                <a:cs typeface="Calibri" pitchFamily="34" charset="0"/>
              </a:rPr>
              <a:t>Role of DBHR includes continuing to provide guidance, resources and support within contract guidelines </a:t>
            </a:r>
          </a:p>
          <a:p>
            <a:pPr>
              <a:lnSpc>
                <a:spcPct val="80000"/>
              </a:lnSpc>
              <a:spcBef>
                <a:spcPct val="0"/>
              </a:spcBef>
              <a:spcAft>
                <a:spcPts val="1223"/>
              </a:spcAft>
              <a:defRPr/>
            </a:pPr>
            <a:r>
              <a:rPr lang="en-US" sz="300" dirty="0">
                <a:ea typeface="Calibri" pitchFamily="34" charset="0"/>
                <a:cs typeface="Calibri" pitchFamily="34" charset="0"/>
              </a:rPr>
              <a:t>that includes access to training and technical assistance</a:t>
            </a:r>
          </a:p>
          <a:p>
            <a:pPr>
              <a:lnSpc>
                <a:spcPct val="80000"/>
              </a:lnSpc>
              <a:spcBef>
                <a:spcPct val="0"/>
              </a:spcBef>
              <a:spcAft>
                <a:spcPts val="1223"/>
              </a:spcAft>
              <a:defRPr/>
            </a:pPr>
            <a:r>
              <a:rPr lang="en-US" sz="300" dirty="0">
                <a:ea typeface="Calibri" pitchFamily="34" charset="0"/>
                <a:cs typeface="Calibri" pitchFamily="34" charset="0"/>
              </a:rPr>
              <a:t>Monitoring for progress and contract compliance</a:t>
            </a:r>
          </a:p>
          <a:p>
            <a:pPr lvl="2">
              <a:lnSpc>
                <a:spcPct val="80000"/>
              </a:lnSpc>
              <a:spcBef>
                <a:spcPts val="1019"/>
              </a:spcBef>
              <a:buFont typeface="Arial" pitchFamily="34" charset="0"/>
              <a:buChar char=" "/>
              <a:defRPr/>
            </a:pPr>
            <a:endParaRPr lang="en-US" sz="300" b="1" dirty="0">
              <a:solidFill>
                <a:srgbClr val="948A54"/>
              </a:solidFill>
              <a:latin typeface="Cambria" pitchFamily="18" charset="0"/>
              <a:cs typeface="Times New Roman" pitchFamily="18" charset="0"/>
            </a:endParaRPr>
          </a:p>
          <a:p>
            <a:pPr>
              <a:lnSpc>
                <a:spcPct val="80000"/>
              </a:lnSpc>
              <a:defRPr/>
            </a:pPr>
            <a:r>
              <a:rPr lang="en-US" sz="300" dirty="0"/>
              <a:t>Let’s go on to discuss the role of coalition members: (go to next slide)</a:t>
            </a:r>
          </a:p>
        </p:txBody>
      </p:sp>
      <p:sp>
        <p:nvSpPr>
          <p:cNvPr id="5048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15" eaLnBrk="0" hangingPunct="0">
              <a:defRPr>
                <a:solidFill>
                  <a:schemeClr val="tx1"/>
                </a:solidFill>
                <a:latin typeface="Times New Roman" pitchFamily="18" charset="0"/>
              </a:defRPr>
            </a:lvl1pPr>
            <a:lvl2pPr marL="757024" indent="-291163" defTabSz="949515" eaLnBrk="0" hangingPunct="0">
              <a:defRPr>
                <a:solidFill>
                  <a:schemeClr val="tx1"/>
                </a:solidFill>
                <a:latin typeface="Times New Roman" pitchFamily="18" charset="0"/>
              </a:defRPr>
            </a:lvl2pPr>
            <a:lvl3pPr marL="1164653" indent="-232930" defTabSz="949515" eaLnBrk="0" hangingPunct="0">
              <a:defRPr>
                <a:solidFill>
                  <a:schemeClr val="tx1"/>
                </a:solidFill>
                <a:latin typeface="Times New Roman" pitchFamily="18" charset="0"/>
              </a:defRPr>
            </a:lvl3pPr>
            <a:lvl4pPr marL="1630513" indent="-232930" defTabSz="949515" eaLnBrk="0" hangingPunct="0">
              <a:defRPr>
                <a:solidFill>
                  <a:schemeClr val="tx1"/>
                </a:solidFill>
                <a:latin typeface="Times New Roman" pitchFamily="18" charset="0"/>
              </a:defRPr>
            </a:lvl4pPr>
            <a:lvl5pPr marL="2096375" indent="-232930" defTabSz="949515" eaLnBrk="0" hangingPunct="0">
              <a:defRPr>
                <a:solidFill>
                  <a:schemeClr val="tx1"/>
                </a:solidFill>
                <a:latin typeface="Times New Roman" pitchFamily="18" charset="0"/>
              </a:defRPr>
            </a:lvl5pPr>
            <a:lvl6pPr marL="2562236" indent="-232930" defTabSz="949515" eaLnBrk="0" fontAlgn="base" hangingPunct="0">
              <a:spcBef>
                <a:spcPct val="0"/>
              </a:spcBef>
              <a:spcAft>
                <a:spcPct val="0"/>
              </a:spcAft>
              <a:defRPr>
                <a:solidFill>
                  <a:schemeClr val="tx1"/>
                </a:solidFill>
                <a:latin typeface="Times New Roman" pitchFamily="18" charset="0"/>
              </a:defRPr>
            </a:lvl6pPr>
            <a:lvl7pPr marL="3028096" indent="-232930" defTabSz="949515" eaLnBrk="0" fontAlgn="base" hangingPunct="0">
              <a:spcBef>
                <a:spcPct val="0"/>
              </a:spcBef>
              <a:spcAft>
                <a:spcPct val="0"/>
              </a:spcAft>
              <a:defRPr>
                <a:solidFill>
                  <a:schemeClr val="tx1"/>
                </a:solidFill>
                <a:latin typeface="Times New Roman" pitchFamily="18" charset="0"/>
              </a:defRPr>
            </a:lvl7pPr>
            <a:lvl8pPr marL="3493958" indent="-232930" defTabSz="949515" eaLnBrk="0" fontAlgn="base" hangingPunct="0">
              <a:spcBef>
                <a:spcPct val="0"/>
              </a:spcBef>
              <a:spcAft>
                <a:spcPct val="0"/>
              </a:spcAft>
              <a:defRPr>
                <a:solidFill>
                  <a:schemeClr val="tx1"/>
                </a:solidFill>
                <a:latin typeface="Times New Roman" pitchFamily="18" charset="0"/>
              </a:defRPr>
            </a:lvl8pPr>
            <a:lvl9pPr marL="3959819" indent="-232930" defTabSz="949515" eaLnBrk="0" fontAlgn="base" hangingPunct="0">
              <a:spcBef>
                <a:spcPct val="0"/>
              </a:spcBef>
              <a:spcAft>
                <a:spcPct val="0"/>
              </a:spcAft>
              <a:defRPr>
                <a:solidFill>
                  <a:schemeClr val="tx1"/>
                </a:solidFill>
                <a:latin typeface="Times New Roman" pitchFamily="18" charset="0"/>
              </a:defRPr>
            </a:lvl9pPr>
          </a:lstStyle>
          <a:p>
            <a:r>
              <a:rPr lang="en-US" dirty="0">
                <a:solidFill>
                  <a:srgbClr val="000000"/>
                </a:solidFill>
              </a:rPr>
              <a:t>Working Draft v 2.2</a:t>
            </a:r>
          </a:p>
        </p:txBody>
      </p:sp>
      <p:sp>
        <p:nvSpPr>
          <p:cNvPr id="5048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15" eaLnBrk="0" hangingPunct="0">
              <a:defRPr>
                <a:solidFill>
                  <a:schemeClr val="tx1"/>
                </a:solidFill>
                <a:latin typeface="Times New Roman" pitchFamily="18" charset="0"/>
              </a:defRPr>
            </a:lvl1pPr>
            <a:lvl2pPr marL="757024" indent="-291163" defTabSz="949515" eaLnBrk="0" hangingPunct="0">
              <a:defRPr>
                <a:solidFill>
                  <a:schemeClr val="tx1"/>
                </a:solidFill>
                <a:latin typeface="Times New Roman" pitchFamily="18" charset="0"/>
              </a:defRPr>
            </a:lvl2pPr>
            <a:lvl3pPr marL="1164653" indent="-232930" defTabSz="949515" eaLnBrk="0" hangingPunct="0">
              <a:defRPr>
                <a:solidFill>
                  <a:schemeClr val="tx1"/>
                </a:solidFill>
                <a:latin typeface="Times New Roman" pitchFamily="18" charset="0"/>
              </a:defRPr>
            </a:lvl3pPr>
            <a:lvl4pPr marL="1630513" indent="-232930" defTabSz="949515" eaLnBrk="0" hangingPunct="0">
              <a:defRPr>
                <a:solidFill>
                  <a:schemeClr val="tx1"/>
                </a:solidFill>
                <a:latin typeface="Times New Roman" pitchFamily="18" charset="0"/>
              </a:defRPr>
            </a:lvl4pPr>
            <a:lvl5pPr marL="2096375" indent="-232930" defTabSz="949515" eaLnBrk="0" hangingPunct="0">
              <a:defRPr>
                <a:solidFill>
                  <a:schemeClr val="tx1"/>
                </a:solidFill>
                <a:latin typeface="Times New Roman" pitchFamily="18" charset="0"/>
              </a:defRPr>
            </a:lvl5pPr>
            <a:lvl6pPr marL="2562236" indent="-232930" defTabSz="949515" eaLnBrk="0" fontAlgn="base" hangingPunct="0">
              <a:spcBef>
                <a:spcPct val="0"/>
              </a:spcBef>
              <a:spcAft>
                <a:spcPct val="0"/>
              </a:spcAft>
              <a:defRPr>
                <a:solidFill>
                  <a:schemeClr val="tx1"/>
                </a:solidFill>
                <a:latin typeface="Times New Roman" pitchFamily="18" charset="0"/>
              </a:defRPr>
            </a:lvl6pPr>
            <a:lvl7pPr marL="3028096" indent="-232930" defTabSz="949515" eaLnBrk="0" fontAlgn="base" hangingPunct="0">
              <a:spcBef>
                <a:spcPct val="0"/>
              </a:spcBef>
              <a:spcAft>
                <a:spcPct val="0"/>
              </a:spcAft>
              <a:defRPr>
                <a:solidFill>
                  <a:schemeClr val="tx1"/>
                </a:solidFill>
                <a:latin typeface="Times New Roman" pitchFamily="18" charset="0"/>
              </a:defRPr>
            </a:lvl7pPr>
            <a:lvl8pPr marL="3493958" indent="-232930" defTabSz="949515" eaLnBrk="0" fontAlgn="base" hangingPunct="0">
              <a:spcBef>
                <a:spcPct val="0"/>
              </a:spcBef>
              <a:spcAft>
                <a:spcPct val="0"/>
              </a:spcAft>
              <a:defRPr>
                <a:solidFill>
                  <a:schemeClr val="tx1"/>
                </a:solidFill>
                <a:latin typeface="Times New Roman" pitchFamily="18" charset="0"/>
              </a:defRPr>
            </a:lvl8pPr>
            <a:lvl9pPr marL="3959819" indent="-232930" defTabSz="949515" eaLnBrk="0" fontAlgn="base" hangingPunct="0">
              <a:spcBef>
                <a:spcPct val="0"/>
              </a:spcBef>
              <a:spcAft>
                <a:spcPct val="0"/>
              </a:spcAft>
              <a:defRPr>
                <a:solidFill>
                  <a:schemeClr val="tx1"/>
                </a:solidFill>
                <a:latin typeface="Times New Roman" pitchFamily="18" charset="0"/>
              </a:defRPr>
            </a:lvl9pPr>
          </a:lstStyle>
          <a:p>
            <a:fld id="{0B912246-2027-44E5-869C-75EFAAE64B88}"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142281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C21DA-AC29-4A6A-A6D9-AB8DB7EA6D88}" type="slidenum">
              <a:rPr lang="en-US" smtClean="0"/>
              <a:t>3</a:t>
            </a:fld>
            <a:endParaRPr lang="en-US"/>
          </a:p>
        </p:txBody>
      </p:sp>
    </p:spTree>
    <p:extLst>
      <p:ext uri="{BB962C8B-B14F-4D97-AF65-F5344CB8AC3E}">
        <p14:creationId xmlns:p14="http://schemas.microsoft.com/office/powerpoint/2010/main" val="1275942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dirty="0"/>
          </a:p>
        </p:txBody>
      </p:sp>
    </p:spTree>
    <p:extLst>
      <p:ext uri="{BB962C8B-B14F-4D97-AF65-F5344CB8AC3E}">
        <p14:creationId xmlns:p14="http://schemas.microsoft.com/office/powerpoint/2010/main" val="1299684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dirty="0"/>
          </a:p>
        </p:txBody>
      </p:sp>
    </p:spTree>
    <p:extLst>
      <p:ext uri="{BB962C8B-B14F-4D97-AF65-F5344CB8AC3E}">
        <p14:creationId xmlns:p14="http://schemas.microsoft.com/office/powerpoint/2010/main" val="338960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215847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78165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1">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1">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633046" y="1668560"/>
            <a:ext cx="10881360" cy="43527"/>
          </a:xfrm>
          <a:prstGeom prst="rect">
            <a:avLst/>
          </a:prstGeom>
        </p:spPr>
      </p:pic>
      <p:sp>
        <p:nvSpPr>
          <p:cNvPr id="10" name="Title 1"/>
          <p:cNvSpPr>
            <a:spLocks noGrp="1"/>
          </p:cNvSpPr>
          <p:nvPr>
            <p:ph type="title"/>
          </p:nvPr>
        </p:nvSpPr>
        <p:spPr>
          <a:xfrm>
            <a:off x="618978" y="633046"/>
            <a:ext cx="10888394" cy="1057642"/>
          </a:xfrm>
        </p:spPr>
        <p:txBody>
          <a:bodyPr/>
          <a:lstStyle/>
          <a:p>
            <a:r>
              <a:rPr lang="en-US" smtClean="0"/>
              <a:t>Click to edit Master title style</a:t>
            </a:r>
            <a:endParaRPr lang="en-US"/>
          </a:p>
        </p:txBody>
      </p:sp>
    </p:spTree>
    <p:extLst>
      <p:ext uri="{BB962C8B-B14F-4D97-AF65-F5344CB8AC3E}">
        <p14:creationId xmlns:p14="http://schemas.microsoft.com/office/powerpoint/2010/main" val="3876606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lgn="l">
              <a:defRPr/>
            </a:lvl1pPr>
          </a:lstStyle>
          <a:p>
            <a:fld id="{8F0AB5D1-9059-428D-ACFC-BA1258997AE0}" type="slidenum">
              <a:rPr lang="en-US" smtClean="0"/>
              <a:pPr/>
              <a:t>‹#›</a:t>
            </a:fld>
            <a:endParaRPr lang="en-US" dirty="0"/>
          </a:p>
        </p:txBody>
      </p:sp>
      <p:pic>
        <p:nvPicPr>
          <p:cNvPr id="4" name="Picture 3"/>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4123439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385269276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3046" y="703384"/>
            <a:ext cx="4839285" cy="1354015"/>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950634" y="987425"/>
            <a:ext cx="5563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066770" y="2321168"/>
            <a:ext cx="4405562"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633046" y="2113672"/>
            <a:ext cx="4846320" cy="43527"/>
          </a:xfrm>
          <a:prstGeom prst="rect">
            <a:avLst/>
          </a:prstGeom>
        </p:spPr>
      </p:pic>
    </p:spTree>
    <p:extLst>
      <p:ext uri="{BB962C8B-B14F-4D97-AF65-F5344CB8AC3E}">
        <p14:creationId xmlns:p14="http://schemas.microsoft.com/office/powerpoint/2010/main" val="1127754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3046" y="703384"/>
            <a:ext cx="4839285" cy="1354015"/>
          </a:xfrm>
        </p:spPr>
        <p:txBody>
          <a:bodyPr anchor="b"/>
          <a:lstStyle>
            <a:lvl1pPr>
              <a:defRPr sz="320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066770" y="2321168"/>
            <a:ext cx="4405562"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633046" y="2113672"/>
            <a:ext cx="4846320" cy="43527"/>
          </a:xfrm>
          <a:prstGeom prst="rect">
            <a:avLst/>
          </a:prstGeom>
        </p:spPr>
      </p:pic>
      <p:sp>
        <p:nvSpPr>
          <p:cNvPr id="10" name="Picture Placeholder 2"/>
          <p:cNvSpPr>
            <a:spLocks noGrp="1"/>
          </p:cNvSpPr>
          <p:nvPr>
            <p:ph type="pic" idx="13"/>
          </p:nvPr>
        </p:nvSpPr>
        <p:spPr>
          <a:xfrm>
            <a:off x="5943598" y="987425"/>
            <a:ext cx="55708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577686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Picture Placeholder 2"/>
          <p:cNvSpPr>
            <a:spLocks noGrp="1"/>
          </p:cNvSpPr>
          <p:nvPr>
            <p:ph type="pic" idx="14"/>
          </p:nvPr>
        </p:nvSpPr>
        <p:spPr>
          <a:xfrm>
            <a:off x="606638" y="703384"/>
            <a:ext cx="4872727" cy="5157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5943598" y="703384"/>
            <a:ext cx="5563774" cy="1354015"/>
          </a:xfrm>
        </p:spPr>
        <p:txBody>
          <a:bodyPr anchor="b"/>
          <a:lstStyle>
            <a:lvl1pPr>
              <a:defRPr sz="320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5943599" y="2321168"/>
            <a:ext cx="5563774"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5943598" y="2113672"/>
            <a:ext cx="5577840" cy="43527"/>
          </a:xfrm>
          <a:prstGeom prst="rect">
            <a:avLst/>
          </a:prstGeom>
        </p:spPr>
      </p:pic>
    </p:spTree>
    <p:extLst>
      <p:ext uri="{BB962C8B-B14F-4D97-AF65-F5344CB8AC3E}">
        <p14:creationId xmlns:p14="http://schemas.microsoft.com/office/powerpoint/2010/main" val="2827253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69612" y="675249"/>
            <a:ext cx="5036234" cy="2834714"/>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6569612" y="3602038"/>
            <a:ext cx="503623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dirty="0"/>
          </a:p>
        </p:txBody>
      </p:sp>
    </p:spTree>
    <p:extLst>
      <p:ext uri="{BB962C8B-B14F-4D97-AF65-F5344CB8AC3E}">
        <p14:creationId xmlns:p14="http://schemas.microsoft.com/office/powerpoint/2010/main" val="3224588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2676800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81586" y="633046"/>
            <a:ext cx="4425697" cy="105764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181586" y="2067951"/>
            <a:ext cx="4425697" cy="4011947"/>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p:cNvPicPr>
          <p:nvPr userDrawn="1"/>
        </p:nvPicPr>
        <p:blipFill>
          <a:blip r:embed="rId2"/>
          <a:stretch>
            <a:fillRect/>
          </a:stretch>
        </p:blipFill>
        <p:spPr>
          <a:xfrm>
            <a:off x="7181587" y="1877615"/>
            <a:ext cx="4425696" cy="43527"/>
          </a:xfrm>
          <a:prstGeom prst="rect">
            <a:avLst/>
          </a:prstGeom>
        </p:spPr>
      </p:pic>
    </p:spTree>
    <p:extLst>
      <p:ext uri="{BB962C8B-B14F-4D97-AF65-F5344CB8AC3E}">
        <p14:creationId xmlns:p14="http://schemas.microsoft.com/office/powerpoint/2010/main" val="9369118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84571" y="365125"/>
            <a:ext cx="4425696" cy="1325563"/>
          </a:xfrm>
        </p:spPr>
        <p:txBody>
          <a:bodyPr/>
          <a:lstStyle/>
          <a:p>
            <a:r>
              <a:rPr lang="en-US" dirty="0" smtClean="0"/>
              <a:t>Click to edit Master title style</a:t>
            </a:r>
            <a:endParaRPr lang="en-US" dirty="0"/>
          </a:p>
        </p:txBody>
      </p:sp>
      <p:sp>
        <p:nvSpPr>
          <p:cNvPr id="5" name="Text Placeholder 4"/>
          <p:cNvSpPr>
            <a:spLocks noGrp="1"/>
          </p:cNvSpPr>
          <p:nvPr>
            <p:ph type="body" sz="quarter" idx="3"/>
          </p:nvPr>
        </p:nvSpPr>
        <p:spPr>
          <a:xfrm>
            <a:off x="7184571" y="1681163"/>
            <a:ext cx="442569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7184571" y="2505075"/>
            <a:ext cx="4425696"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7" name="Picture 6"/>
          <p:cNvPicPr>
            <a:picLocks/>
          </p:cNvPicPr>
          <p:nvPr userDrawn="1"/>
        </p:nvPicPr>
        <p:blipFill>
          <a:blip r:embed="rId2"/>
          <a:stretch>
            <a:fillRect/>
          </a:stretch>
        </p:blipFill>
        <p:spPr>
          <a:xfrm>
            <a:off x="7181587" y="1736936"/>
            <a:ext cx="4425696" cy="43527"/>
          </a:xfrm>
          <a:prstGeom prst="rect">
            <a:avLst/>
          </a:prstGeom>
        </p:spPr>
      </p:pic>
    </p:spTree>
    <p:extLst>
      <p:ext uri="{BB962C8B-B14F-4D97-AF65-F5344CB8AC3E}">
        <p14:creationId xmlns:p14="http://schemas.microsoft.com/office/powerpoint/2010/main" val="372615703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94212782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84571" y="625152"/>
            <a:ext cx="4422712" cy="830424"/>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7184570" y="1667918"/>
            <a:ext cx="4422713" cy="3818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184570" y="5486400"/>
            <a:ext cx="4422713" cy="5225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7181587" y="1539984"/>
            <a:ext cx="4425696" cy="43527"/>
          </a:xfrm>
          <a:prstGeom prst="rect">
            <a:avLst/>
          </a:prstGeom>
        </p:spPr>
      </p:pic>
    </p:spTree>
    <p:extLst>
      <p:ext uri="{BB962C8B-B14F-4D97-AF65-F5344CB8AC3E}">
        <p14:creationId xmlns:p14="http://schemas.microsoft.com/office/powerpoint/2010/main" val="313809841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69612" y="675249"/>
            <a:ext cx="5036234" cy="2834714"/>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569612" y="3699803"/>
            <a:ext cx="5036234" cy="1969477"/>
          </a:xfrm>
        </p:spPr>
        <p:txBody>
          <a:bodyPr/>
          <a:lstStyle>
            <a:lvl1pPr marL="0" indent="0" algn="ctr">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dirty="0"/>
          </a:p>
        </p:txBody>
      </p:sp>
    </p:spTree>
    <p:extLst>
      <p:ext uri="{BB962C8B-B14F-4D97-AF65-F5344CB8AC3E}">
        <p14:creationId xmlns:p14="http://schemas.microsoft.com/office/powerpoint/2010/main" val="1503875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569612" y="2065307"/>
            <a:ext cx="5036234" cy="40145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2428598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569612" y="1913209"/>
            <a:ext cx="5036234" cy="704410"/>
          </a:xfrm>
        </p:spPr>
        <p:txBody>
          <a:bodyPr anchor="b"/>
          <a:lstStyle>
            <a:lvl1pPr marL="0" indent="0">
              <a:buNone/>
              <a:defRPr sz="2400" b="1">
                <a:solidFill>
                  <a:schemeClr val="accent1">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569612" y="2645755"/>
            <a:ext cx="5036234" cy="33892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7"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dirty="0" smtClean="0"/>
              <a:t>Click to edit Master title style</a:t>
            </a:r>
            <a:endParaRPr lang="en-US" dirty="0"/>
          </a:p>
        </p:txBody>
      </p:sp>
      <p:pic>
        <p:nvPicPr>
          <p:cNvPr id="8" name="Picture 7"/>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2673873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3379455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921304" y="987425"/>
            <a:ext cx="44340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344461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138727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633046" y="1668560"/>
            <a:ext cx="10881360" cy="43527"/>
          </a:xfrm>
          <a:prstGeom prst="rect">
            <a:avLst/>
          </a:prstGeom>
        </p:spPr>
      </p:pic>
      <p:sp>
        <p:nvSpPr>
          <p:cNvPr id="10" name="Title 1"/>
          <p:cNvSpPr>
            <a:spLocks noGrp="1"/>
          </p:cNvSpPr>
          <p:nvPr>
            <p:ph type="title"/>
          </p:nvPr>
        </p:nvSpPr>
        <p:spPr>
          <a:xfrm>
            <a:off x="618978" y="633046"/>
            <a:ext cx="10888394" cy="1057642"/>
          </a:xfrm>
        </p:spPr>
        <p:txBody>
          <a:bodyPr/>
          <a:lstStyle/>
          <a:p>
            <a:r>
              <a:rPr lang="en-US" smtClean="0"/>
              <a:t>Click to edit Master title style</a:t>
            </a:r>
            <a:endParaRPr lang="en-US"/>
          </a:p>
        </p:txBody>
      </p:sp>
    </p:spTree>
    <p:extLst>
      <p:ext uri="{BB962C8B-B14F-4D97-AF65-F5344CB8AC3E}">
        <p14:creationId xmlns:p14="http://schemas.microsoft.com/office/powerpoint/2010/main" val="404437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lgn="l">
              <a:defRPr/>
            </a:lvl1pPr>
          </a:lstStyle>
          <a:p>
            <a:fld id="{8F0AB5D1-9059-428D-ACFC-BA1258997AE0}" type="slidenum">
              <a:rPr lang="en-US" smtClean="0"/>
              <a:pPr/>
              <a:t>‹#›</a:t>
            </a:fld>
            <a:endParaRPr lang="en-US" dirty="0"/>
          </a:p>
        </p:txBody>
      </p:sp>
      <p:pic>
        <p:nvPicPr>
          <p:cNvPr id="4" name="Picture 3"/>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118032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27837942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3046" y="703384"/>
            <a:ext cx="4839285" cy="1354015"/>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950634" y="987425"/>
            <a:ext cx="5563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066770" y="2321168"/>
            <a:ext cx="4405562"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633046" y="2113672"/>
            <a:ext cx="4846320" cy="43527"/>
          </a:xfrm>
          <a:prstGeom prst="rect">
            <a:avLst/>
          </a:prstGeom>
        </p:spPr>
      </p:pic>
    </p:spTree>
    <p:extLst>
      <p:ext uri="{BB962C8B-B14F-4D97-AF65-F5344CB8AC3E}">
        <p14:creationId xmlns:p14="http://schemas.microsoft.com/office/powerpoint/2010/main" val="288746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3046" y="703384"/>
            <a:ext cx="4839285" cy="1354015"/>
          </a:xfrm>
        </p:spPr>
        <p:txBody>
          <a:bodyPr anchor="b"/>
          <a:lstStyle>
            <a:lvl1pPr>
              <a:defRPr sz="320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066770" y="2321168"/>
            <a:ext cx="4405562"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633046" y="2113672"/>
            <a:ext cx="4846320" cy="43527"/>
          </a:xfrm>
          <a:prstGeom prst="rect">
            <a:avLst/>
          </a:prstGeom>
        </p:spPr>
      </p:pic>
      <p:sp>
        <p:nvSpPr>
          <p:cNvPr id="10" name="Picture Placeholder 2"/>
          <p:cNvSpPr>
            <a:spLocks noGrp="1"/>
          </p:cNvSpPr>
          <p:nvPr>
            <p:ph type="pic" idx="13"/>
          </p:nvPr>
        </p:nvSpPr>
        <p:spPr>
          <a:xfrm>
            <a:off x="5943598" y="987425"/>
            <a:ext cx="55708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4281762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Picture Placeholder 2"/>
          <p:cNvSpPr>
            <a:spLocks noGrp="1"/>
          </p:cNvSpPr>
          <p:nvPr>
            <p:ph type="pic" idx="14"/>
          </p:nvPr>
        </p:nvSpPr>
        <p:spPr>
          <a:xfrm>
            <a:off x="606638" y="703384"/>
            <a:ext cx="4872727" cy="5157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5943598" y="703384"/>
            <a:ext cx="5563774" cy="1354015"/>
          </a:xfrm>
        </p:spPr>
        <p:txBody>
          <a:bodyPr anchor="b"/>
          <a:lstStyle>
            <a:lvl1pPr>
              <a:defRPr sz="320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5943599" y="2321168"/>
            <a:ext cx="5563774"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5943598" y="2113672"/>
            <a:ext cx="5577840" cy="43527"/>
          </a:xfrm>
          <a:prstGeom prst="rect">
            <a:avLst/>
          </a:prstGeom>
        </p:spPr>
      </p:pic>
    </p:spTree>
    <p:extLst>
      <p:ext uri="{BB962C8B-B14F-4D97-AF65-F5344CB8AC3E}">
        <p14:creationId xmlns:p14="http://schemas.microsoft.com/office/powerpoint/2010/main" val="141743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5" Type="http://schemas.openxmlformats.org/officeDocument/2006/relationships/image" Target="../media/image5.w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9.w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w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8.wmf"/><Relationship Id="rId5" Type="http://schemas.openxmlformats.org/officeDocument/2006/relationships/slideLayout" Target="../slideLayouts/slideLayout14.xml"/><Relationship Id="rId15" Type="http://schemas.openxmlformats.org/officeDocument/2006/relationships/image" Target="../media/image11.wmf"/><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0.w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21.xml"/><Relationship Id="rId7" Type="http://schemas.openxmlformats.org/officeDocument/2006/relationships/image" Target="../media/image12.jpg"/><Relationship Id="rId12" Type="http://schemas.openxmlformats.org/officeDocument/2006/relationships/image" Target="../media/image6.w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11" Type="http://schemas.openxmlformats.org/officeDocument/2006/relationships/image" Target="../media/image5.wmf"/><Relationship Id="rId5" Type="http://schemas.openxmlformats.org/officeDocument/2006/relationships/slideLayout" Target="../slideLayouts/slideLayout23.xml"/><Relationship Id="rId10" Type="http://schemas.openxmlformats.org/officeDocument/2006/relationships/image" Target="../media/image4.wmf"/><Relationship Id="rId4" Type="http://schemas.openxmlformats.org/officeDocument/2006/relationships/slideLayout" Target="../slideLayouts/slideLayout22.xml"/><Relationship Id="rId9" Type="http://schemas.openxmlformats.org/officeDocument/2006/relationships/image" Target="../media/image3.w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image" Target="../media/image11.wmf"/><Relationship Id="rId3" Type="http://schemas.openxmlformats.org/officeDocument/2006/relationships/slideLayout" Target="../slideLayouts/slideLayout26.xml"/><Relationship Id="rId7" Type="http://schemas.openxmlformats.org/officeDocument/2006/relationships/image" Target="../media/image13.jpeg"/><Relationship Id="rId12" Type="http://schemas.openxmlformats.org/officeDocument/2006/relationships/image" Target="../media/image10.w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11" Type="http://schemas.openxmlformats.org/officeDocument/2006/relationships/image" Target="../media/image9.wmf"/><Relationship Id="rId5" Type="http://schemas.openxmlformats.org/officeDocument/2006/relationships/slideLayout" Target="../slideLayouts/slideLayout28.xml"/><Relationship Id="rId10" Type="http://schemas.openxmlformats.org/officeDocument/2006/relationships/image" Target="../media/image14.wmf"/><Relationship Id="rId4" Type="http://schemas.openxmlformats.org/officeDocument/2006/relationships/slideLayout" Target="../slideLayouts/slideLayout27.xml"/><Relationship Id="rId9" Type="http://schemas.openxmlformats.org/officeDocument/2006/relationships/image" Target="../media/image8.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978" y="633046"/>
            <a:ext cx="10888394" cy="1057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18978" y="1825625"/>
            <a:ext cx="10888394" cy="425427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dirty="0"/>
          </a:p>
        </p:txBody>
      </p:sp>
      <p:pic>
        <p:nvPicPr>
          <p:cNvPr id="8" name="Picture 7"/>
          <p:cNvPicPr>
            <a:picLocks/>
          </p:cNvPicPr>
          <p:nvPr userDrawn="1"/>
        </p:nvPicPr>
        <p:blipFill>
          <a:blip r:embed="rId11" cstate="print">
            <a:extLst>
              <a:ext uri="{28A0092B-C50C-407E-A947-70E740481C1C}">
                <a14:useLocalDpi xmlns:a14="http://schemas.microsoft.com/office/drawing/2010/main" val="0"/>
              </a:ext>
            </a:extLst>
          </a:blip>
          <a:stretch>
            <a:fillRect/>
          </a:stretch>
        </p:blipFill>
        <p:spPr>
          <a:xfrm>
            <a:off x="-11066" y="6380970"/>
            <a:ext cx="5486400" cy="53032"/>
          </a:xfrm>
          <a:prstGeom prst="rect">
            <a:avLst/>
          </a:prstGeom>
        </p:spPr>
      </p:pic>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321615" y="6216423"/>
            <a:ext cx="2461249" cy="420644"/>
          </a:xfrm>
          <a:prstGeom prst="rect">
            <a:avLst/>
          </a:prstGeom>
        </p:spPr>
      </p:pic>
    </p:spTree>
    <p:extLst>
      <p:ext uri="{BB962C8B-B14F-4D97-AF65-F5344CB8AC3E}">
        <p14:creationId xmlns:p14="http://schemas.microsoft.com/office/powerpoint/2010/main" val="1490537815"/>
      </p:ext>
    </p:extLst>
  </p:cSld>
  <p:clrMap bg1="lt1" tx1="dk1" bg2="lt2" tx2="dk2" accent1="accent1" accent2="accent2" accent3="accent3" accent4="accent4" accent5="accent5" accent6="accent6" hlink="hlink" folHlink="folHlink"/>
  <p:sldLayoutIdLst>
    <p:sldLayoutId id="2147483672" r:id="rId1"/>
    <p:sldLayoutId id="2147483650" r:id="rId2"/>
    <p:sldLayoutId id="2147483652" r:id="rId3"/>
    <p:sldLayoutId id="2147483653" r:id="rId4"/>
    <p:sldLayoutId id="2147483654" r:id="rId5"/>
    <p:sldLayoutId id="2147483655" r:id="rId6"/>
    <p:sldLayoutId id="2147483656" r:id="rId7"/>
    <p:sldLayoutId id="2147483695" r:id="rId8"/>
    <p:sldLayoutId id="2147483696"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13"/>
        </a:buBlip>
        <a:defRPr sz="2800" kern="1200">
          <a:solidFill>
            <a:schemeClr val="tx1">
              <a:lumMod val="75000"/>
              <a:lumOff val="25000"/>
            </a:schemeClr>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4"/>
        </a:buBlip>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5"/>
        </a:buBlip>
        <a:defRPr sz="2000" kern="1200">
          <a:solidFill>
            <a:schemeClr val="tx1">
              <a:lumMod val="75000"/>
              <a:lumOff val="25000"/>
            </a:schemeClr>
          </a:solidFill>
          <a:latin typeface="+mn-lt"/>
          <a:ea typeface="+mn-ea"/>
          <a:cs typeface="+mn-cs"/>
        </a:defRPr>
      </a:lvl3pPr>
      <a:lvl4pPr marL="1645920" indent="-274320" algn="l" defTabSz="914400" rtl="0" eaLnBrk="1" latinLnBrk="0" hangingPunct="1">
        <a:lnSpc>
          <a:spcPct val="90000"/>
        </a:lnSpc>
        <a:spcBef>
          <a:spcPts val="500"/>
        </a:spcBef>
        <a:buClr>
          <a:schemeClr val="accent2"/>
        </a:buClr>
        <a:buSzPct val="90000"/>
        <a:buFontTx/>
        <a:buBlip>
          <a:blip r:embed="rId16"/>
        </a:buBlip>
        <a:defRPr sz="1800" kern="1200">
          <a:solidFill>
            <a:schemeClr val="tx1">
              <a:lumMod val="75000"/>
              <a:lumOff val="25000"/>
            </a:schemeClr>
          </a:solidFill>
          <a:latin typeface="+mn-lt"/>
          <a:ea typeface="+mn-ea"/>
          <a:cs typeface="+mn-cs"/>
        </a:defRPr>
      </a:lvl4pPr>
      <a:lvl5pPr marL="2011680" indent="-18288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978" y="633046"/>
            <a:ext cx="10888394" cy="1057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18978" y="1825625"/>
            <a:ext cx="10888394" cy="425427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dirty="0"/>
          </a:p>
        </p:txBody>
      </p:sp>
      <p:sp>
        <p:nvSpPr>
          <p:cNvPr id="5" name="AutoShape 3"/>
          <p:cNvSpPr>
            <a:spLocks noChangeAspect="1" noChangeArrowheads="1" noTextEdit="1"/>
          </p:cNvSpPr>
          <p:nvPr userDrawn="1"/>
        </p:nvSpPr>
        <p:spPr bwMode="auto">
          <a:xfrm>
            <a:off x="-11113" y="6381750"/>
            <a:ext cx="5486401"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userDrawn="1"/>
        </p:nvSpPr>
        <p:spPr bwMode="auto">
          <a:xfrm>
            <a:off x="-11113" y="6381750"/>
            <a:ext cx="1958975" cy="52388"/>
          </a:xfrm>
          <a:prstGeom prst="rect">
            <a:avLst/>
          </a:prstGeom>
          <a:solidFill>
            <a:srgbClr val="F7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userDrawn="1"/>
        </p:nvSpPr>
        <p:spPr bwMode="auto">
          <a:xfrm>
            <a:off x="1981200" y="6381750"/>
            <a:ext cx="1958975" cy="52388"/>
          </a:xfrm>
          <a:prstGeom prst="rect">
            <a:avLst/>
          </a:prstGeom>
          <a:solidFill>
            <a:srgbClr val="93D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7"/>
          <p:cNvSpPr>
            <a:spLocks noChangeArrowheads="1"/>
          </p:cNvSpPr>
          <p:nvPr userDrawn="1"/>
        </p:nvSpPr>
        <p:spPr bwMode="auto">
          <a:xfrm>
            <a:off x="3973513" y="6381750"/>
            <a:ext cx="979488" cy="52388"/>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userDrawn="1"/>
        </p:nvSpPr>
        <p:spPr bwMode="auto">
          <a:xfrm>
            <a:off x="4984750" y="6381750"/>
            <a:ext cx="490538" cy="523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321615" y="6216523"/>
            <a:ext cx="2461249" cy="420444"/>
          </a:xfrm>
          <a:prstGeom prst="rect">
            <a:avLst/>
          </a:prstGeom>
        </p:spPr>
      </p:pic>
    </p:spTree>
    <p:extLst>
      <p:ext uri="{BB962C8B-B14F-4D97-AF65-F5344CB8AC3E}">
        <p14:creationId xmlns:p14="http://schemas.microsoft.com/office/powerpoint/2010/main" val="17893568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12"/>
        </a:buBlip>
        <a:defRPr sz="2800" kern="1200">
          <a:solidFill>
            <a:schemeClr val="bg1"/>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3"/>
        </a:buBlip>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4"/>
        </a:buBlip>
        <a:defRPr sz="2000" kern="1200">
          <a:solidFill>
            <a:schemeClr val="bg1"/>
          </a:solidFill>
          <a:latin typeface="+mn-lt"/>
          <a:ea typeface="+mn-ea"/>
          <a:cs typeface="+mn-cs"/>
        </a:defRPr>
      </a:lvl3pPr>
      <a:lvl4pPr marL="1645920" indent="-274320" algn="l" defTabSz="914400" rtl="0" eaLnBrk="1" latinLnBrk="0" hangingPunct="1">
        <a:lnSpc>
          <a:spcPct val="90000"/>
        </a:lnSpc>
        <a:spcBef>
          <a:spcPts val="500"/>
        </a:spcBef>
        <a:buClr>
          <a:schemeClr val="accent2"/>
        </a:buClr>
        <a:buSzPct val="90000"/>
        <a:buFontTx/>
        <a:buBlip>
          <a:blip r:embed="rId15"/>
        </a:buBlip>
        <a:defRPr sz="1800" kern="1200">
          <a:solidFill>
            <a:schemeClr val="bg1"/>
          </a:solidFill>
          <a:latin typeface="+mn-lt"/>
          <a:ea typeface="+mn-ea"/>
          <a:cs typeface="+mn-cs"/>
        </a:defRPr>
      </a:lvl4pPr>
      <a:lvl5pPr marL="2011680" indent="-18288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l="-12000" t="-10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28588" y="633046"/>
            <a:ext cx="4378784" cy="1057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128588" y="1825625"/>
            <a:ext cx="4378784" cy="425427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dirty="0"/>
          </a:p>
        </p:txBody>
      </p:sp>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321615" y="6216423"/>
            <a:ext cx="2461249" cy="420644"/>
          </a:xfrm>
          <a:prstGeom prst="rect">
            <a:avLst/>
          </a:prstGeom>
        </p:spPr>
      </p:pic>
    </p:spTree>
    <p:extLst>
      <p:ext uri="{BB962C8B-B14F-4D97-AF65-F5344CB8AC3E}">
        <p14:creationId xmlns:p14="http://schemas.microsoft.com/office/powerpoint/2010/main" val="289125176"/>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90" r:id="rId3"/>
    <p:sldLayoutId id="2147483692" r:id="rId4"/>
    <p:sldLayoutId id="2147483694"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9"/>
        </a:buBlip>
        <a:defRPr sz="2800" kern="1200">
          <a:solidFill>
            <a:schemeClr val="tx1">
              <a:lumMod val="75000"/>
              <a:lumOff val="25000"/>
            </a:schemeClr>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0"/>
        </a:buBlip>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1"/>
        </a:buBlip>
        <a:defRPr sz="2000" kern="1200">
          <a:solidFill>
            <a:schemeClr val="tx1">
              <a:lumMod val="75000"/>
              <a:lumOff val="25000"/>
            </a:schemeClr>
          </a:solidFill>
          <a:latin typeface="+mn-lt"/>
          <a:ea typeface="+mn-ea"/>
          <a:cs typeface="+mn-cs"/>
        </a:defRPr>
      </a:lvl3pPr>
      <a:lvl4pPr marL="1645920" indent="-274320" algn="l" defTabSz="914400" rtl="0" eaLnBrk="1" latinLnBrk="0" hangingPunct="1">
        <a:lnSpc>
          <a:spcPct val="90000"/>
        </a:lnSpc>
        <a:spcBef>
          <a:spcPts val="500"/>
        </a:spcBef>
        <a:buClr>
          <a:schemeClr val="accent2"/>
        </a:buClr>
        <a:buSzPct val="90000"/>
        <a:buFontTx/>
        <a:buBlip>
          <a:blip r:embed="rId12"/>
        </a:buBlip>
        <a:defRPr sz="1800" kern="1200">
          <a:solidFill>
            <a:schemeClr val="tx1">
              <a:lumMod val="75000"/>
              <a:lumOff val="25000"/>
            </a:schemeClr>
          </a:solidFill>
          <a:latin typeface="+mn-lt"/>
          <a:ea typeface="+mn-ea"/>
          <a:cs typeface="+mn-cs"/>
        </a:defRPr>
      </a:lvl4pPr>
      <a:lvl5pPr marL="2011680" indent="-18288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0"/>
            <a:ext cx="12192001" cy="6858000"/>
            <a:chOff x="0" y="0"/>
            <a:chExt cx="12192001" cy="6858000"/>
          </a:xfrm>
        </p:grpSpPr>
        <p:sp>
          <p:nvSpPr>
            <p:cNvPr id="10" name="Rectangle 9"/>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5991745" cy="6858000"/>
            </a:xfrm>
            <a:prstGeom prst="rect">
              <a:avLst/>
            </a:prstGeom>
          </p:spPr>
        </p:pic>
      </p:grpSp>
      <p:sp>
        <p:nvSpPr>
          <p:cNvPr id="2" name="Title Placeholder 1"/>
          <p:cNvSpPr>
            <a:spLocks noGrp="1"/>
          </p:cNvSpPr>
          <p:nvPr>
            <p:ph type="title"/>
          </p:nvPr>
        </p:nvSpPr>
        <p:spPr>
          <a:xfrm>
            <a:off x="6668086" y="633046"/>
            <a:ext cx="4937760" cy="1057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668086" y="1825625"/>
            <a:ext cx="4937760" cy="425427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dirty="0"/>
          </a:p>
        </p:txBody>
      </p:sp>
      <p:pic>
        <p:nvPicPr>
          <p:cNvPr id="8" name="Picture 7"/>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11066" y="6380970"/>
            <a:ext cx="5486400" cy="53032"/>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21615" y="6216523"/>
            <a:ext cx="2461249" cy="420444"/>
          </a:xfrm>
          <a:prstGeom prst="rect">
            <a:avLst/>
          </a:prstGeom>
        </p:spPr>
      </p:pic>
    </p:spTree>
    <p:extLst>
      <p:ext uri="{BB962C8B-B14F-4D97-AF65-F5344CB8AC3E}">
        <p14:creationId xmlns:p14="http://schemas.microsoft.com/office/powerpoint/2010/main" val="3696077579"/>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9" r:id="rId3"/>
    <p:sldLayoutId id="2147483681" r:id="rId4"/>
    <p:sldLayoutId id="2147483683"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10"/>
        </a:buBlip>
        <a:defRPr sz="2800" kern="1200">
          <a:solidFill>
            <a:schemeClr val="bg1"/>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1"/>
        </a:buBlip>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2"/>
        </a:buBlip>
        <a:defRPr sz="2000" kern="1200">
          <a:solidFill>
            <a:schemeClr val="bg1"/>
          </a:solidFill>
          <a:latin typeface="+mn-lt"/>
          <a:ea typeface="+mn-ea"/>
          <a:cs typeface="+mn-cs"/>
        </a:defRPr>
      </a:lvl3pPr>
      <a:lvl4pPr marL="1645920" indent="-274320" algn="l" defTabSz="914400" rtl="0" eaLnBrk="1" latinLnBrk="0" hangingPunct="1">
        <a:lnSpc>
          <a:spcPct val="90000"/>
        </a:lnSpc>
        <a:spcBef>
          <a:spcPts val="500"/>
        </a:spcBef>
        <a:buSzPct val="90000"/>
        <a:buFontTx/>
        <a:buBlip>
          <a:blip r:embed="rId13"/>
        </a:buBlip>
        <a:defRPr sz="1800" kern="1200">
          <a:solidFill>
            <a:schemeClr val="bg1"/>
          </a:solidFill>
          <a:latin typeface="+mn-lt"/>
          <a:ea typeface="+mn-ea"/>
          <a:cs typeface="+mn-cs"/>
        </a:defRPr>
      </a:lvl4pPr>
      <a:lvl5pPr marL="2011680" indent="-18288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3" Type="http://schemas.openxmlformats.org/officeDocument/2006/relationships/hyperlink" Target="https://www.theathenaforum.org/New_CPWI_Coordinator" TargetMode="External"/><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k12.wa.us/PreventionIntervention/FAQ.aspx"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athenaforum.org/New_CPWI_Coordinator" TargetMode="External"/><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hyperlink" Target="http://www.k12.wa.us/PreventionIntervention/default.aspx" TargetMode="External"/><Relationship Id="rId4" Type="http://schemas.openxmlformats.org/officeDocument/2006/relationships/hyperlink" Target="http://www.k12.wa.us/AboutUs/default.asp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prevmis@hca.wa.gov" TargetMode="External"/><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hyperlink" Target="mailto:prevention@hca.wa.gov" TargetMode="External"/><Relationship Id="rId4" Type="http://schemas.openxmlformats.org/officeDocument/2006/relationships/hyperlink" Target="https://www.theathenaforum.org/minerv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Roles and responsibilities</a:t>
            </a:r>
            <a:endParaRPr lang="en-US" dirty="0"/>
          </a:p>
        </p:txBody>
      </p:sp>
      <p:sp>
        <p:nvSpPr>
          <p:cNvPr id="296963" name="Slide Number Placeholder 1"/>
          <p:cNvSpPr>
            <a:spLocks noGrp="1"/>
          </p:cNvSpPr>
          <p:nvPr>
            <p:ph type="sldNum" sz="quarter" idx="4294967295"/>
          </p:nvPr>
        </p:nvSpPr>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EDC18EF-0AA6-4E35-83E2-95736E61A2B1}" type="slidenum">
              <a:rPr lang="en-US" smtClean="0"/>
              <a:pPr/>
              <a:t>1</a:t>
            </a:fld>
            <a:endParaRPr lang="en-US" dirty="0"/>
          </a:p>
        </p:txBody>
      </p:sp>
      <p:pic>
        <p:nvPicPr>
          <p:cNvPr id="74757" name="Picture 5" descr="C:\Users\mariase\AppData\Local\Microsoft\Windows\Temporary Internet Files\Content.IE5\8Q7MA2W0\MC910217056[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9300" y="2143195"/>
            <a:ext cx="2063750" cy="2065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4762" name="Picture 10" descr="C:\Users\mariase\AppData\Local\Microsoft\Windows\Temporary Internet Files\Content.IE5\C0034JNV\MC900334574[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81231" y="2168094"/>
            <a:ext cx="758825" cy="1495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4778" name="Picture 26" descr="C:\Users\mariase\AppData\Local\Microsoft\Windows\Temporary Internet Files\Content.IE5\0SKAB40K\MP900443481[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83980" y="4218130"/>
            <a:ext cx="1298575" cy="177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4822" name="Picture 28" descr="C:\Users\mariase\AppData\Local\Microsoft\Windows\Temporary Internet Files\Content.IE5\0SKAB40K\MP910220897[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27956" y="4599495"/>
            <a:ext cx="232886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rot="21339790">
            <a:off x="4525329" y="1929716"/>
            <a:ext cx="2220913" cy="3683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a:spAutoFit/>
          </a:bodyPr>
          <a:lstStyle/>
          <a:p>
            <a:pPr algn="ctr">
              <a:defRPr/>
            </a:pPr>
            <a:r>
              <a:rPr lang="en-US" dirty="0">
                <a:solidFill>
                  <a:prstClr val="black"/>
                </a:solidFill>
              </a:rPr>
              <a:t>Coalition Members</a:t>
            </a:r>
          </a:p>
        </p:txBody>
      </p:sp>
      <p:sp>
        <p:nvSpPr>
          <p:cNvPr id="33" name="TextBox 32"/>
          <p:cNvSpPr txBox="1"/>
          <p:nvPr/>
        </p:nvSpPr>
        <p:spPr>
          <a:xfrm rot="639443">
            <a:off x="916239" y="1685058"/>
            <a:ext cx="2257425" cy="585787"/>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a:spAutoFit/>
          </a:bodyPr>
          <a:lstStyle/>
          <a:p>
            <a:pPr algn="ctr">
              <a:defRPr/>
            </a:pPr>
            <a:r>
              <a:rPr lang="en-US" sz="1600" dirty="0">
                <a:solidFill>
                  <a:prstClr val="black"/>
                </a:solidFill>
              </a:rPr>
              <a:t>Community Coalition Coordinator</a:t>
            </a:r>
          </a:p>
        </p:txBody>
      </p:sp>
      <p:sp>
        <p:nvSpPr>
          <p:cNvPr id="34" name="TextBox 33"/>
          <p:cNvSpPr txBox="1"/>
          <p:nvPr/>
        </p:nvSpPr>
        <p:spPr>
          <a:xfrm rot="20700863">
            <a:off x="7983122" y="4419240"/>
            <a:ext cx="1600200" cy="339725"/>
          </a:xfrm>
          <a:prstGeom prst="rect">
            <a:avLst/>
          </a:prstGeom>
          <a:solidFill>
            <a:schemeClr val="accent1">
              <a:lumMod val="20000"/>
              <a:lumOff val="80000"/>
            </a:schemeClr>
          </a:solidFill>
          <a:effectLst>
            <a:outerShdw blurRad="50800" dist="38100" dir="10800000" algn="r" rotWithShape="0">
              <a:prstClr val="black">
                <a:alpha val="40000"/>
              </a:prstClr>
            </a:outerShdw>
          </a:effectLst>
        </p:spPr>
        <p:txBody>
          <a:bodyPr>
            <a:spAutoFit/>
          </a:bodyPr>
          <a:lstStyle/>
          <a:p>
            <a:pPr algn="ctr">
              <a:defRPr/>
            </a:pPr>
            <a:r>
              <a:rPr lang="en-US" sz="1600" dirty="0">
                <a:solidFill>
                  <a:prstClr val="black"/>
                </a:solidFill>
              </a:rPr>
              <a:t>DBHR</a:t>
            </a:r>
          </a:p>
        </p:txBody>
      </p:sp>
      <p:sp>
        <p:nvSpPr>
          <p:cNvPr id="35" name="TextBox 34"/>
          <p:cNvSpPr txBox="1"/>
          <p:nvPr/>
        </p:nvSpPr>
        <p:spPr>
          <a:xfrm rot="20576274">
            <a:off x="2494756" y="3562600"/>
            <a:ext cx="1600200" cy="830997"/>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a:spAutoFit/>
          </a:bodyPr>
          <a:lstStyle/>
          <a:p>
            <a:pPr algn="ctr">
              <a:defRPr/>
            </a:pPr>
            <a:r>
              <a:rPr lang="en-US" sz="1600" dirty="0">
                <a:solidFill>
                  <a:prstClr val="black"/>
                </a:solidFill>
              </a:rPr>
              <a:t>ESD &amp; Fiscal Agent Organization</a:t>
            </a:r>
          </a:p>
        </p:txBody>
      </p:sp>
      <p:grpSp>
        <p:nvGrpSpPr>
          <p:cNvPr id="2" name="Group 1"/>
          <p:cNvGrpSpPr/>
          <p:nvPr/>
        </p:nvGrpSpPr>
        <p:grpSpPr>
          <a:xfrm>
            <a:off x="8183304" y="1756647"/>
            <a:ext cx="1447800" cy="1447800"/>
            <a:chOff x="8183304" y="1756647"/>
            <a:chExt cx="1447800" cy="1447800"/>
          </a:xfrm>
        </p:grpSpPr>
        <p:pic>
          <p:nvPicPr>
            <p:cNvPr id="74774" name="Picture 22" descr="C:\Users\mariase\AppData\Local\Microsoft\Windows\Temporary Internet Files\Content.IE5\C0034JNV\MP900422156[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83304" y="1756647"/>
              <a:ext cx="1447800"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8730508" y="2637765"/>
              <a:ext cx="527830" cy="357781"/>
            </a:xfrm>
            <a:prstGeom prst="ellipse">
              <a:avLst/>
            </a:prstGeom>
            <a:solidFill>
              <a:srgbClr val="7295D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smtClean="0">
                  <a:solidFill>
                    <a:prstClr val="white"/>
                  </a:solidFill>
                </a:rPr>
                <a:t>SAP</a:t>
              </a:r>
              <a:endParaRPr lang="en-US" sz="800" b="1" dirty="0">
                <a:solidFill>
                  <a:prstClr val="white"/>
                </a:solidFill>
              </a:endParaRPr>
            </a:p>
          </p:txBody>
        </p:sp>
      </p:grpSp>
      <p:sp>
        <p:nvSpPr>
          <p:cNvPr id="32" name="TextBox 31"/>
          <p:cNvSpPr txBox="1"/>
          <p:nvPr/>
        </p:nvSpPr>
        <p:spPr>
          <a:xfrm rot="21042600">
            <a:off x="7997069" y="2969333"/>
            <a:ext cx="2522538" cy="584775"/>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a:spAutoFit/>
          </a:bodyPr>
          <a:lstStyle/>
          <a:p>
            <a:pPr algn="ctr">
              <a:defRPr/>
            </a:pPr>
            <a:r>
              <a:rPr lang="en-US" sz="1600" dirty="0" smtClean="0">
                <a:solidFill>
                  <a:prstClr val="black"/>
                </a:solidFill>
              </a:rPr>
              <a:t>Student Assistance Professional</a:t>
            </a:r>
            <a:endParaRPr lang="en-US" sz="1600" dirty="0">
              <a:solidFill>
                <a:prstClr val="black"/>
              </a:solidFill>
            </a:endParaRPr>
          </a:p>
        </p:txBody>
      </p:sp>
      <p:sp>
        <p:nvSpPr>
          <p:cNvPr id="8" name="TextBox 7"/>
          <p:cNvSpPr txBox="1"/>
          <p:nvPr/>
        </p:nvSpPr>
        <p:spPr>
          <a:xfrm rot="-60000">
            <a:off x="3438295" y="5348718"/>
            <a:ext cx="595313" cy="577081"/>
          </a:xfrm>
          <a:prstGeom prst="rect">
            <a:avLst/>
          </a:prstGeom>
          <a:solidFill>
            <a:srgbClr val="F7F7F7"/>
          </a:solidFill>
          <a:ln>
            <a:noFill/>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1050" dirty="0">
                <a:solidFill>
                  <a:prstClr val="black"/>
                </a:solidFill>
              </a:rPr>
              <a:t>How can we help?</a:t>
            </a:r>
          </a:p>
        </p:txBody>
      </p:sp>
      <p:sp>
        <p:nvSpPr>
          <p:cNvPr id="18" name="TextBox 4"/>
          <p:cNvSpPr txBox="1">
            <a:spLocks noChangeArrowheads="1"/>
          </p:cNvSpPr>
          <p:nvPr/>
        </p:nvSpPr>
        <p:spPr bwMode="auto">
          <a:xfrm>
            <a:off x="8609433" y="1335123"/>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1200" dirty="0">
                <a:latin typeface="Calibri" pitchFamily="34" charset="0"/>
              </a:rPr>
              <a:t>Guide p. 6-9</a:t>
            </a:r>
          </a:p>
        </p:txBody>
      </p:sp>
      <p:pic>
        <p:nvPicPr>
          <p:cNvPr id="20" name="Picture 2" descr="Image result for osp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5431" y="4690587"/>
            <a:ext cx="1631306" cy="163130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rot="853209">
            <a:off x="5895632" y="4491762"/>
            <a:ext cx="1600200" cy="33855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a:spAutoFit/>
          </a:bodyPr>
          <a:lstStyle/>
          <a:p>
            <a:pPr algn="ctr">
              <a:defRPr/>
            </a:pPr>
            <a:r>
              <a:rPr lang="en-US" sz="1600" dirty="0">
                <a:solidFill>
                  <a:prstClr val="black"/>
                </a:solidFill>
              </a:rPr>
              <a:t>OSPI </a:t>
            </a:r>
          </a:p>
        </p:txBody>
      </p:sp>
      <p:sp>
        <p:nvSpPr>
          <p:cNvPr id="21" name="TextBox 20"/>
          <p:cNvSpPr txBox="1"/>
          <p:nvPr/>
        </p:nvSpPr>
        <p:spPr>
          <a:xfrm rot="757685">
            <a:off x="9621262" y="4239610"/>
            <a:ext cx="1998145" cy="584775"/>
          </a:xfrm>
          <a:prstGeom prst="rect">
            <a:avLst/>
          </a:prstGeom>
          <a:solidFill>
            <a:schemeClr val="accent1">
              <a:lumMod val="20000"/>
              <a:lumOff val="80000"/>
            </a:schemeClr>
          </a:solidFill>
          <a:effectLst>
            <a:outerShdw blurRad="50800" dist="38100" dir="10800000" algn="r" rotWithShape="0">
              <a:prstClr val="black">
                <a:alpha val="40000"/>
              </a:prstClr>
            </a:outerShdw>
          </a:effectLst>
        </p:spPr>
        <p:txBody>
          <a:bodyPr wrap="square">
            <a:spAutoFit/>
          </a:bodyPr>
          <a:lstStyle/>
          <a:p>
            <a:pPr algn="ctr">
              <a:defRPr/>
            </a:pPr>
            <a:r>
              <a:rPr lang="en-US" sz="1600" dirty="0" smtClean="0">
                <a:solidFill>
                  <a:prstClr val="black"/>
                </a:solidFill>
              </a:rPr>
              <a:t>Prevention System Manager </a:t>
            </a:r>
            <a:endParaRPr lang="en-US" sz="1600" dirty="0">
              <a:solidFill>
                <a:prstClr val="black"/>
              </a:solidFill>
            </a:endParaRPr>
          </a:p>
        </p:txBody>
      </p:sp>
    </p:spTree>
    <p:extLst>
      <p:ext uri="{BB962C8B-B14F-4D97-AF65-F5344CB8AC3E}">
        <p14:creationId xmlns:p14="http://schemas.microsoft.com/office/powerpoint/2010/main" val="1296426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animBg="1"/>
      <p:bldP spid="34" grpId="0" animBg="1"/>
      <p:bldP spid="35" grpId="0" animBg="1"/>
      <p:bldP spid="32" grpId="0" animBg="1"/>
      <p:bldP spid="19"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F0AB5D1-9059-428D-ACFC-BA1258997AE0}" type="slidenum">
              <a:rPr lang="en-US" smtClean="0"/>
              <a:pPr/>
              <a:t>2</a:t>
            </a:fld>
            <a:endParaRPr lang="en-US" dirty="0"/>
          </a:p>
        </p:txBody>
      </p:sp>
      <p:pic>
        <p:nvPicPr>
          <p:cNvPr id="4" name="Picture 10" descr="C:\Users\mariase\AppData\Local\Microsoft\Windows\Temporary Internet Files\Content.IE5\C0034JNV\MC900334574[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23038" y="2756562"/>
            <a:ext cx="1013644" cy="199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rot="639443">
            <a:off x="5218914" y="2327362"/>
            <a:ext cx="2257425" cy="585787"/>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a:spAutoFit/>
          </a:bodyPr>
          <a:lstStyle/>
          <a:p>
            <a:pPr algn="ctr">
              <a:defRPr/>
            </a:pPr>
            <a:r>
              <a:rPr lang="en-US" sz="1600" dirty="0">
                <a:solidFill>
                  <a:prstClr val="black"/>
                </a:solidFill>
              </a:rPr>
              <a:t>Community Coalition Coordinator</a:t>
            </a:r>
          </a:p>
        </p:txBody>
      </p:sp>
      <p:sp>
        <p:nvSpPr>
          <p:cNvPr id="6" name="TextBox 5"/>
          <p:cNvSpPr txBox="1"/>
          <p:nvPr/>
        </p:nvSpPr>
        <p:spPr>
          <a:xfrm rot="21334273">
            <a:off x="536731" y="280005"/>
            <a:ext cx="2492122" cy="58477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Role of Community Coalition Coordinator </a:t>
            </a:r>
            <a:endParaRPr lang="en-US" sz="1600" dirty="0">
              <a:solidFill>
                <a:prstClr val="black"/>
              </a:solidFill>
            </a:endParaRPr>
          </a:p>
        </p:txBody>
      </p:sp>
      <p:sp>
        <p:nvSpPr>
          <p:cNvPr id="7" name="TextBox 6"/>
          <p:cNvSpPr txBox="1"/>
          <p:nvPr/>
        </p:nvSpPr>
        <p:spPr>
          <a:xfrm>
            <a:off x="257675" y="1011307"/>
            <a:ext cx="4290879" cy="483209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Serving as staff for the coalition to plan, implement, and report;</a:t>
            </a:r>
          </a:p>
          <a:p>
            <a:pPr marL="285750" indent="-285750">
              <a:buFont typeface="Arial" panose="020B0604020202020204" pitchFamily="34" charset="0"/>
              <a:buChar char="•"/>
            </a:pPr>
            <a:r>
              <a:rPr lang="en-US" sz="1600" dirty="0"/>
              <a:t>Coordinating regular meetings of the </a:t>
            </a:r>
            <a:r>
              <a:rPr lang="en-US" sz="1600" dirty="0" smtClean="0"/>
              <a:t>coalition.</a:t>
            </a:r>
          </a:p>
          <a:p>
            <a:pPr marL="285750" indent="-285750">
              <a:buFont typeface="Arial" panose="020B0604020202020204" pitchFamily="34" charset="0"/>
              <a:buChar char="•"/>
            </a:pPr>
            <a:r>
              <a:rPr lang="en-US" sz="1600" dirty="0" smtClean="0"/>
              <a:t>Helping </a:t>
            </a:r>
            <a:r>
              <a:rPr lang="en-US" sz="1600" dirty="0"/>
              <a:t>recruit and retain membership on coalition and support from local key leaders;</a:t>
            </a:r>
          </a:p>
          <a:p>
            <a:pPr marL="285750" indent="-285750">
              <a:buFont typeface="Arial" panose="020B0604020202020204" pitchFamily="34" charset="0"/>
              <a:buChar char="•"/>
            </a:pPr>
            <a:r>
              <a:rPr lang="en-US" sz="1600" dirty="0"/>
              <a:t>Providing and/or coordinating training for coalition </a:t>
            </a:r>
            <a:r>
              <a:rPr lang="en-US" sz="1600" dirty="0" smtClean="0"/>
              <a:t>members.</a:t>
            </a:r>
          </a:p>
          <a:p>
            <a:pPr marL="285750" indent="-285750">
              <a:buFont typeface="Arial" panose="020B0604020202020204" pitchFamily="34" charset="0"/>
              <a:buChar char="•"/>
            </a:pPr>
            <a:r>
              <a:rPr lang="en-US" sz="1600" dirty="0" smtClean="0"/>
              <a:t>Coordinating </a:t>
            </a:r>
            <a:r>
              <a:rPr lang="en-US" sz="1600" dirty="0"/>
              <a:t>the regular review of coalition budget by coalition members;</a:t>
            </a:r>
          </a:p>
          <a:p>
            <a:pPr marL="285750" indent="-285750">
              <a:buFont typeface="Arial" panose="020B0604020202020204" pitchFamily="34" charset="0"/>
              <a:buChar char="•"/>
            </a:pPr>
            <a:r>
              <a:rPr lang="en-US" sz="1600" dirty="0"/>
              <a:t>Working with individual </a:t>
            </a:r>
            <a:r>
              <a:rPr lang="en-US" sz="1600" dirty="0" smtClean="0"/>
              <a:t>member organizations </a:t>
            </a:r>
            <a:r>
              <a:rPr lang="en-US" sz="1600" dirty="0"/>
              <a:t>to help align and integrate their </a:t>
            </a:r>
            <a:r>
              <a:rPr lang="en-US" sz="1600" dirty="0" smtClean="0"/>
              <a:t>work.</a:t>
            </a:r>
          </a:p>
          <a:p>
            <a:pPr marL="285750" indent="-285750">
              <a:buFont typeface="Arial" panose="020B0604020202020204" pitchFamily="34" charset="0"/>
              <a:buChar char="•"/>
            </a:pPr>
            <a:r>
              <a:rPr lang="en-US" sz="1600" dirty="0" smtClean="0"/>
              <a:t>Serving </a:t>
            </a:r>
            <a:r>
              <a:rPr lang="en-US" sz="1600" dirty="0"/>
              <a:t>as a liaison between coalition and </a:t>
            </a:r>
            <a:r>
              <a:rPr lang="en-US" sz="1600" dirty="0" smtClean="0"/>
              <a:t>DBHR; and</a:t>
            </a:r>
          </a:p>
          <a:p>
            <a:pPr marL="285750" indent="-285750">
              <a:buFont typeface="Arial" panose="020B0604020202020204" pitchFamily="34" charset="0"/>
              <a:buChar char="•"/>
            </a:pPr>
            <a:r>
              <a:rPr lang="en-US" sz="1600" dirty="0" smtClean="0"/>
              <a:t>Participating in Prevention Provider Learning Community meetings, monthly check-in meetings with DBHR manager, and trainings</a:t>
            </a:r>
            <a:r>
              <a:rPr lang="en-US" dirty="0" smtClean="0"/>
              <a:t>.</a:t>
            </a:r>
          </a:p>
          <a:p>
            <a:pPr marL="285750" indent="-285750">
              <a:buFont typeface="Arial" panose="020B0604020202020204" pitchFamily="34" charset="0"/>
              <a:buChar char="•"/>
            </a:pPr>
            <a:endParaRPr lang="en-US" dirty="0"/>
          </a:p>
        </p:txBody>
      </p:sp>
      <p:sp>
        <p:nvSpPr>
          <p:cNvPr id="8" name="TextBox 7"/>
          <p:cNvSpPr txBox="1"/>
          <p:nvPr/>
        </p:nvSpPr>
        <p:spPr>
          <a:xfrm rot="300954">
            <a:off x="9077346" y="292557"/>
            <a:ext cx="2493817" cy="58477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Tasks of Community Coalition Coordinator  </a:t>
            </a:r>
            <a:endParaRPr lang="en-US" sz="1600" dirty="0">
              <a:solidFill>
                <a:prstClr val="black"/>
              </a:solidFill>
            </a:endParaRPr>
          </a:p>
        </p:txBody>
      </p:sp>
      <p:sp>
        <p:nvSpPr>
          <p:cNvPr id="13" name="TextBox 12">
            <a:hlinkClick r:id="rId3"/>
          </p:cNvPr>
          <p:cNvSpPr txBox="1"/>
          <p:nvPr/>
        </p:nvSpPr>
        <p:spPr>
          <a:xfrm>
            <a:off x="257675" y="5664515"/>
            <a:ext cx="5376531" cy="584775"/>
          </a:xfrm>
          <a:prstGeom prst="rect">
            <a:avLst/>
          </a:prstGeom>
          <a:noFill/>
        </p:spPr>
        <p:txBody>
          <a:bodyPr wrap="square" rtlCol="0">
            <a:spAutoFit/>
          </a:bodyPr>
          <a:lstStyle/>
          <a:p>
            <a:r>
              <a:rPr lang="en-US" sz="1600" dirty="0"/>
              <a:t>For additional information and resources: </a:t>
            </a:r>
            <a:r>
              <a:rPr lang="en-US" sz="1600" dirty="0" smtClean="0">
                <a:hlinkClick r:id="rId3"/>
              </a:rPr>
              <a:t>New CPWI community coalition coordinators | The Athena Forum</a:t>
            </a:r>
            <a:endParaRPr lang="en-US" sz="1600" dirty="0"/>
          </a:p>
        </p:txBody>
      </p:sp>
      <p:sp>
        <p:nvSpPr>
          <p:cNvPr id="14" name="TextBox 13"/>
          <p:cNvSpPr txBox="1"/>
          <p:nvPr/>
        </p:nvSpPr>
        <p:spPr>
          <a:xfrm>
            <a:off x="7959128" y="939228"/>
            <a:ext cx="3845169" cy="357020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Recruitment assistance for new coalition membership.</a:t>
            </a:r>
          </a:p>
          <a:p>
            <a:pPr marL="285750" indent="-285750">
              <a:buFont typeface="Arial" panose="020B0604020202020204" pitchFamily="34" charset="0"/>
              <a:buChar char="•"/>
            </a:pPr>
            <a:r>
              <a:rPr lang="en-US" sz="1600" dirty="0" smtClean="0"/>
              <a:t>Efforts to increase community awareness of coalition and strategies.</a:t>
            </a:r>
          </a:p>
          <a:p>
            <a:pPr marL="285750" indent="-285750">
              <a:buFont typeface="Arial" panose="020B0604020202020204" pitchFamily="34" charset="0"/>
              <a:buChar char="•"/>
            </a:pPr>
            <a:r>
              <a:rPr lang="en-US" sz="1600" dirty="0" smtClean="0"/>
              <a:t>Being a resource to the coalition as they develop their strategic plan.</a:t>
            </a:r>
          </a:p>
          <a:p>
            <a:pPr marL="285750" indent="-285750">
              <a:buFont typeface="Arial" panose="020B0604020202020204" pitchFamily="34" charset="0"/>
              <a:buChar char="•"/>
            </a:pPr>
            <a:r>
              <a:rPr lang="en-US" sz="1600" dirty="0" smtClean="0"/>
              <a:t>Supporting the executive leadership o the coalition to be effective and complete tasks.</a:t>
            </a:r>
          </a:p>
          <a:p>
            <a:pPr marL="285750" indent="-285750">
              <a:buFont typeface="Arial" panose="020B0604020202020204" pitchFamily="34" charset="0"/>
              <a:buChar char="•"/>
            </a:pPr>
            <a:r>
              <a:rPr lang="en-US" sz="1600" dirty="0" smtClean="0"/>
              <a:t>Assistance to the coalition to implement environmental strategies.</a:t>
            </a:r>
          </a:p>
          <a:p>
            <a:pPr marL="285750" indent="-285750">
              <a:buFont typeface="Arial" panose="020B0604020202020204" pitchFamily="34" charset="0"/>
              <a:buChar char="•"/>
            </a:pPr>
            <a:r>
              <a:rPr lang="en-US" sz="1600" dirty="0" smtClean="0"/>
              <a:t>Liaison between coalition and other partners. </a:t>
            </a:r>
          </a:p>
          <a:p>
            <a:pPr marL="285750" indent="-285750">
              <a:buFont typeface="Arial" panose="020B0604020202020204" pitchFamily="34" charset="0"/>
              <a:buChar char="•"/>
            </a:pPr>
            <a:endParaRPr lang="en-US" dirty="0"/>
          </a:p>
        </p:txBody>
      </p:sp>
      <p:sp>
        <p:nvSpPr>
          <p:cNvPr id="16" name="TextBox 15"/>
          <p:cNvSpPr txBox="1"/>
          <p:nvPr/>
        </p:nvSpPr>
        <p:spPr>
          <a:xfrm>
            <a:off x="8659579" y="5107284"/>
            <a:ext cx="3329354"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FF0000"/>
                </a:solidFill>
              </a:rPr>
              <a:t>Insert information </a:t>
            </a:r>
            <a:r>
              <a:rPr lang="en-US" sz="1600" dirty="0">
                <a:solidFill>
                  <a:srgbClr val="FF0000"/>
                </a:solidFill>
              </a:rPr>
              <a:t>h</a:t>
            </a:r>
            <a:r>
              <a:rPr lang="en-US" sz="1600" dirty="0" smtClean="0">
                <a:solidFill>
                  <a:srgbClr val="FF0000"/>
                </a:solidFill>
              </a:rPr>
              <a:t>ere </a:t>
            </a:r>
            <a:endParaRPr lang="en-US" sz="1600" dirty="0">
              <a:solidFill>
                <a:srgbClr val="FF0000"/>
              </a:solidFill>
            </a:endParaRPr>
          </a:p>
        </p:txBody>
      </p:sp>
      <p:sp>
        <p:nvSpPr>
          <p:cNvPr id="17" name="TextBox 16"/>
          <p:cNvSpPr txBox="1"/>
          <p:nvPr/>
        </p:nvSpPr>
        <p:spPr>
          <a:xfrm rot="257604">
            <a:off x="8700347" y="4342642"/>
            <a:ext cx="2493817" cy="58477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Community Coalition Coordinator Information </a:t>
            </a:r>
            <a:endParaRPr lang="en-US" sz="1600" dirty="0">
              <a:solidFill>
                <a:prstClr val="black"/>
              </a:solidFill>
            </a:endParaRPr>
          </a:p>
        </p:txBody>
      </p:sp>
    </p:spTree>
    <p:extLst>
      <p:ext uri="{BB962C8B-B14F-4D97-AF65-F5344CB8AC3E}">
        <p14:creationId xmlns:p14="http://schemas.microsoft.com/office/powerpoint/2010/main" val="63152065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13" grpId="0"/>
      <p:bldP spid="14" grpId="0"/>
      <p:bldP spid="16"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F0AB5D1-9059-428D-ACFC-BA1258997AE0}" type="slidenum">
              <a:rPr lang="en-US" smtClean="0"/>
              <a:pPr/>
              <a:t>3</a:t>
            </a:fld>
            <a:endParaRPr lang="en-US" dirty="0"/>
          </a:p>
        </p:txBody>
      </p:sp>
      <p:sp>
        <p:nvSpPr>
          <p:cNvPr id="4" name="TextBox 3"/>
          <p:cNvSpPr txBox="1"/>
          <p:nvPr/>
        </p:nvSpPr>
        <p:spPr>
          <a:xfrm rot="21139897">
            <a:off x="154696" y="454211"/>
            <a:ext cx="3220748" cy="33855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Role of Coalition Members</a:t>
            </a:r>
            <a:endParaRPr lang="en-US" sz="1600" dirty="0">
              <a:solidFill>
                <a:prstClr val="black"/>
              </a:solidFill>
            </a:endParaRPr>
          </a:p>
        </p:txBody>
      </p:sp>
      <p:sp>
        <p:nvSpPr>
          <p:cNvPr id="5" name="TextBox 4"/>
          <p:cNvSpPr txBox="1"/>
          <p:nvPr/>
        </p:nvSpPr>
        <p:spPr>
          <a:xfrm rot="204364">
            <a:off x="8507868" y="211151"/>
            <a:ext cx="2493817" cy="33855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Tasks of Coalition Members</a:t>
            </a:r>
            <a:endParaRPr lang="en-US" sz="1600" dirty="0">
              <a:solidFill>
                <a:prstClr val="black"/>
              </a:solidFill>
            </a:endParaRPr>
          </a:p>
        </p:txBody>
      </p:sp>
      <p:sp>
        <p:nvSpPr>
          <p:cNvPr id="6" name="TextBox 5"/>
          <p:cNvSpPr txBox="1"/>
          <p:nvPr/>
        </p:nvSpPr>
        <p:spPr>
          <a:xfrm>
            <a:off x="6543040" y="688622"/>
            <a:ext cx="5648960" cy="5509200"/>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t>Participate in coalition workgroups and meetings.</a:t>
            </a:r>
          </a:p>
          <a:p>
            <a:pPr marL="171450" indent="-171450">
              <a:buFont typeface="Arial" panose="020B0604020202020204" pitchFamily="34" charset="0"/>
              <a:buChar char="•"/>
            </a:pPr>
            <a:r>
              <a:rPr lang="en-US" sz="1600" dirty="0" smtClean="0"/>
              <a:t>Participate in Community Coalition Orientation.</a:t>
            </a:r>
          </a:p>
          <a:p>
            <a:pPr marL="171450" indent="-171450">
              <a:buFont typeface="Arial" panose="020B0604020202020204" pitchFamily="34" charset="0"/>
              <a:buChar char="•"/>
            </a:pPr>
            <a:r>
              <a:rPr lang="en-US" sz="1600" dirty="0" smtClean="0"/>
              <a:t>Organize and participate in an annual Key Leader Orientation.</a:t>
            </a:r>
          </a:p>
          <a:p>
            <a:pPr marL="171450" indent="-171450">
              <a:buFont typeface="Arial" panose="020B0604020202020204" pitchFamily="34" charset="0"/>
              <a:buChar char="•"/>
            </a:pPr>
            <a:r>
              <a:rPr lang="en-US" sz="1600" dirty="0" smtClean="0"/>
              <a:t>Recruit and retain membership.</a:t>
            </a:r>
          </a:p>
          <a:p>
            <a:pPr marL="171450" indent="-171450">
              <a:buFont typeface="Arial" panose="020B0604020202020204" pitchFamily="34" charset="0"/>
              <a:buChar char="•"/>
            </a:pPr>
            <a:r>
              <a:rPr lang="en-US" sz="1600" dirty="0" smtClean="0"/>
              <a:t>Confirm partnerships to get the work done.</a:t>
            </a:r>
          </a:p>
          <a:p>
            <a:pPr marL="171450" indent="-171450">
              <a:buFont typeface="Arial" panose="020B0604020202020204" pitchFamily="34" charset="0"/>
              <a:buChar char="•"/>
            </a:pPr>
            <a:r>
              <a:rPr lang="en-US" sz="1600" dirty="0" smtClean="0"/>
              <a:t>Create/update and submit the coalition’s Strategic Plan which includes the coalition’s process, decisions, and plan for each of the following steps:</a:t>
            </a:r>
          </a:p>
          <a:p>
            <a:pPr marL="628650" lvl="1" indent="-171450">
              <a:buFont typeface="Arial" panose="020B0604020202020204" pitchFamily="34" charset="0"/>
              <a:buChar char="•"/>
            </a:pPr>
            <a:r>
              <a:rPr lang="en-US" sz="1600" dirty="0" smtClean="0"/>
              <a:t>Conduct needs and resource assessments.</a:t>
            </a:r>
          </a:p>
          <a:p>
            <a:pPr marL="628650" lvl="1" indent="-171450">
              <a:buFont typeface="Arial" panose="020B0604020202020204" pitchFamily="34" charset="0"/>
              <a:buChar char="•"/>
            </a:pPr>
            <a:r>
              <a:rPr lang="en-US" sz="1600" dirty="0" smtClean="0"/>
              <a:t>Set goals, objectives, and strategies. </a:t>
            </a:r>
          </a:p>
          <a:p>
            <a:pPr marL="628650" lvl="1" indent="-171450">
              <a:buFont typeface="Arial" panose="020B0604020202020204" pitchFamily="34" charset="0"/>
              <a:buChar char="•"/>
            </a:pPr>
            <a:r>
              <a:rPr lang="en-US" sz="1600" dirty="0" smtClean="0"/>
              <a:t>Establish implementation steps and timelines. </a:t>
            </a:r>
          </a:p>
          <a:p>
            <a:pPr marL="628650" lvl="1" indent="-171450">
              <a:buFont typeface="Arial" panose="020B0604020202020204" pitchFamily="34" charset="0"/>
              <a:buChar char="•"/>
            </a:pPr>
            <a:r>
              <a:rPr lang="en-US" sz="1600" dirty="0" smtClean="0"/>
              <a:t>Plan for reporting and evaluating progress on outcomes.</a:t>
            </a:r>
          </a:p>
          <a:p>
            <a:pPr marL="171450" indent="-171450">
              <a:buFont typeface="Arial" panose="020B0604020202020204" pitchFamily="34" charset="0"/>
              <a:buChar char="•"/>
            </a:pPr>
            <a:r>
              <a:rPr lang="en-US" sz="1600" dirty="0" smtClean="0"/>
              <a:t>Lead and oversee the implementation of direct services, environmental strategies, and Washington State media campaigns. </a:t>
            </a:r>
          </a:p>
          <a:p>
            <a:pPr marL="171450" indent="-171450">
              <a:buFont typeface="Arial" panose="020B0604020202020204" pitchFamily="34" charset="0"/>
              <a:buChar char="•"/>
            </a:pPr>
            <a:r>
              <a:rPr lang="en-US" sz="1600" dirty="0" smtClean="0"/>
              <a:t>Report coalition outputs and outcomes to DBHR.</a:t>
            </a:r>
          </a:p>
          <a:p>
            <a:pPr marL="171450" indent="-171450">
              <a:buFont typeface="Arial" panose="020B0604020202020204" pitchFamily="34" charset="0"/>
              <a:buChar char="•"/>
            </a:pPr>
            <a:r>
              <a:rPr lang="en-US" sz="1600" dirty="0" smtClean="0"/>
              <a:t>Implement and support evaluation designed by DBHR. This includes:</a:t>
            </a:r>
          </a:p>
          <a:p>
            <a:pPr marL="628650" lvl="1" indent="-171450">
              <a:buFont typeface="Arial" panose="020B0604020202020204" pitchFamily="34" charset="0"/>
              <a:buChar char="•"/>
            </a:pPr>
            <a:r>
              <a:rPr lang="en-US" sz="1600" dirty="0" smtClean="0"/>
              <a:t>Support the Healthy Youth Survey (HYS).</a:t>
            </a:r>
          </a:p>
          <a:p>
            <a:pPr marL="628650" lvl="1" indent="-171450">
              <a:buFont typeface="Arial" panose="020B0604020202020204" pitchFamily="34" charset="0"/>
              <a:buChar char="•"/>
            </a:pPr>
            <a:r>
              <a:rPr lang="en-US" sz="1600" dirty="0" smtClean="0"/>
              <a:t>Minerva </a:t>
            </a:r>
            <a:r>
              <a:rPr lang="en-US" sz="1600" dirty="0" smtClean="0"/>
              <a:t>reporting.</a:t>
            </a:r>
          </a:p>
          <a:p>
            <a:pPr marL="628650" lvl="1" indent="-171450">
              <a:buFont typeface="Arial" panose="020B0604020202020204" pitchFamily="34" charset="0"/>
              <a:buChar char="•"/>
            </a:pPr>
            <a:r>
              <a:rPr lang="en-US" sz="1600" dirty="0" smtClean="0"/>
              <a:t>Participate in the annual Coalition Assessment Tool survey.</a:t>
            </a:r>
          </a:p>
          <a:p>
            <a:pPr marL="628650" lvl="1" indent="-171450">
              <a:buFont typeface="Arial" panose="020B0604020202020204" pitchFamily="34" charset="0"/>
              <a:buChar char="•"/>
            </a:pPr>
            <a:r>
              <a:rPr lang="en-US" sz="1600" dirty="0" smtClean="0"/>
              <a:t>Conduct the annual ‘Community Survey’.</a:t>
            </a:r>
            <a:endParaRPr lang="en-US" sz="1600" dirty="0"/>
          </a:p>
        </p:txBody>
      </p:sp>
      <p:pic>
        <p:nvPicPr>
          <p:cNvPr id="7" name="Picture 5" descr="C:\Users\mariase\AppData\Local\Microsoft\Windows\Temporary Internet Files\Content.IE5\8Q7MA2W0\MC910217056[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06610" y="1449821"/>
            <a:ext cx="2400221" cy="24020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339790">
            <a:off x="3769768" y="1118253"/>
            <a:ext cx="2347931" cy="3683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dirty="0">
                <a:solidFill>
                  <a:prstClr val="black"/>
                </a:solidFill>
              </a:rPr>
              <a:t>Coalition Members</a:t>
            </a:r>
          </a:p>
        </p:txBody>
      </p:sp>
      <p:sp>
        <p:nvSpPr>
          <p:cNvPr id="9" name="TextBox 8"/>
          <p:cNvSpPr txBox="1"/>
          <p:nvPr/>
        </p:nvSpPr>
        <p:spPr>
          <a:xfrm>
            <a:off x="175963" y="905025"/>
            <a:ext cx="3730647" cy="323165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Members attend trainings.</a:t>
            </a:r>
          </a:p>
          <a:p>
            <a:pPr marL="285750" indent="-285750">
              <a:buFont typeface="Arial" panose="020B0604020202020204" pitchFamily="34" charset="0"/>
              <a:buChar char="•"/>
            </a:pPr>
            <a:r>
              <a:rPr lang="en-US" sz="1600" dirty="0" smtClean="0"/>
              <a:t>Facilitate the development of a community vision.</a:t>
            </a:r>
          </a:p>
          <a:p>
            <a:pPr marL="285750" indent="-285750">
              <a:buFont typeface="Arial" panose="020B0604020202020204" pitchFamily="34" charset="0"/>
              <a:buChar char="•"/>
            </a:pPr>
            <a:r>
              <a:rPr lang="en-US" sz="1600" dirty="0" smtClean="0"/>
              <a:t>Learn prevention science and SPF.</a:t>
            </a:r>
          </a:p>
          <a:p>
            <a:pPr marL="285750" indent="-285750">
              <a:buFont typeface="Arial" panose="020B0604020202020204" pitchFamily="34" charset="0"/>
              <a:buChar char="•"/>
            </a:pPr>
            <a:r>
              <a:rPr lang="en-US" sz="1600" dirty="0" smtClean="0"/>
              <a:t>Serve as community ambassadors and liaison between coalition and sector they represent.</a:t>
            </a:r>
          </a:p>
          <a:p>
            <a:pPr marL="285750" indent="-285750">
              <a:buFont typeface="Arial" panose="020B0604020202020204" pitchFamily="34" charset="0"/>
              <a:buChar char="•"/>
            </a:pPr>
            <a:r>
              <a:rPr lang="en-US" sz="1600" dirty="0" smtClean="0"/>
              <a:t>Coordinate work-group activities.</a:t>
            </a:r>
          </a:p>
          <a:p>
            <a:pPr marL="285750" indent="-285750">
              <a:buFont typeface="Arial" panose="020B0604020202020204" pitchFamily="34" charset="0"/>
              <a:buChar char="•"/>
            </a:pPr>
            <a:r>
              <a:rPr lang="en-US" sz="1600" dirty="0" smtClean="0"/>
              <a:t>Participate in decision-making processes.</a:t>
            </a:r>
          </a:p>
          <a:p>
            <a:pPr marL="285750" indent="-285750">
              <a:buFont typeface="Arial" panose="020B0604020202020204" pitchFamily="34" charset="0"/>
              <a:buChar char="•"/>
            </a:pPr>
            <a:r>
              <a:rPr lang="en-US" sz="1600" dirty="0" smtClean="0"/>
              <a:t>Develop community Strategic Plan including evaluation plan.</a:t>
            </a:r>
          </a:p>
          <a:p>
            <a:endParaRPr lang="en-US" sz="1200" dirty="0"/>
          </a:p>
        </p:txBody>
      </p:sp>
      <p:sp>
        <p:nvSpPr>
          <p:cNvPr id="10" name="TextBox 9"/>
          <p:cNvSpPr txBox="1"/>
          <p:nvPr/>
        </p:nvSpPr>
        <p:spPr>
          <a:xfrm rot="21239228">
            <a:off x="8873" y="4143438"/>
            <a:ext cx="3220748" cy="33855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Role of Coalition Leadership </a:t>
            </a:r>
            <a:endParaRPr lang="en-US" sz="1600" dirty="0">
              <a:solidFill>
                <a:prstClr val="black"/>
              </a:solidFill>
            </a:endParaRPr>
          </a:p>
        </p:txBody>
      </p:sp>
      <p:sp>
        <p:nvSpPr>
          <p:cNvPr id="11" name="TextBox 10"/>
          <p:cNvSpPr txBox="1"/>
          <p:nvPr/>
        </p:nvSpPr>
        <p:spPr>
          <a:xfrm>
            <a:off x="354635" y="4649748"/>
            <a:ext cx="2989793" cy="1754326"/>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t>Supported by the Coordinator. </a:t>
            </a:r>
          </a:p>
          <a:p>
            <a:pPr marL="171450" indent="-171450">
              <a:buFont typeface="Arial" panose="020B0604020202020204" pitchFamily="34" charset="0"/>
              <a:buChar char="•"/>
            </a:pPr>
            <a:r>
              <a:rPr lang="en-US" sz="1600" dirty="0" smtClean="0"/>
              <a:t>Set an agenda.</a:t>
            </a:r>
          </a:p>
          <a:p>
            <a:pPr marL="171450" indent="-171450">
              <a:buFont typeface="Arial" panose="020B0604020202020204" pitchFamily="34" charset="0"/>
              <a:buChar char="•"/>
            </a:pPr>
            <a:r>
              <a:rPr lang="en-US" sz="1600" dirty="0" smtClean="0"/>
              <a:t>Provide oversight and accountability.</a:t>
            </a:r>
          </a:p>
          <a:p>
            <a:pPr marL="171450" indent="-171450">
              <a:buFont typeface="Arial" panose="020B0604020202020204" pitchFamily="34" charset="0"/>
              <a:buChar char="•"/>
            </a:pPr>
            <a:r>
              <a:rPr lang="en-US" sz="1600" dirty="0" smtClean="0"/>
              <a:t>Keep group focused and moving forward. </a:t>
            </a:r>
          </a:p>
          <a:p>
            <a:endParaRPr lang="en-US" sz="1200" dirty="0"/>
          </a:p>
        </p:txBody>
      </p:sp>
    </p:spTree>
    <p:extLst>
      <p:ext uri="{BB962C8B-B14F-4D97-AF65-F5344CB8AC3E}">
        <p14:creationId xmlns:p14="http://schemas.microsoft.com/office/powerpoint/2010/main" val="35249250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animBg="1"/>
      <p:bldP spid="9" grpId="0"/>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F0AB5D1-9059-428D-ACFC-BA1258997AE0}" type="slidenum">
              <a:rPr lang="en-US" smtClean="0"/>
              <a:pPr/>
              <a:t>4</a:t>
            </a:fld>
            <a:endParaRPr lang="en-US" dirty="0"/>
          </a:p>
        </p:txBody>
      </p:sp>
      <p:grpSp>
        <p:nvGrpSpPr>
          <p:cNvPr id="2" name="Group 1"/>
          <p:cNvGrpSpPr/>
          <p:nvPr/>
        </p:nvGrpSpPr>
        <p:grpSpPr>
          <a:xfrm>
            <a:off x="5334034" y="2143569"/>
            <a:ext cx="1777216" cy="2393262"/>
            <a:chOff x="5391460" y="2958579"/>
            <a:chExt cx="1618201" cy="2215630"/>
          </a:xfrm>
        </p:grpSpPr>
        <p:pic>
          <p:nvPicPr>
            <p:cNvPr id="4" name="Picture 26" descr="C:\Users\mariase\AppData\Local\Microsoft\Windows\Temporary Internet Files\Content.IE5\0SKAB40K\MP90044348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1460" y="2958579"/>
              <a:ext cx="1618201" cy="22156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rot="-60000">
              <a:off x="5806947" y="4345074"/>
              <a:ext cx="792502" cy="738664"/>
            </a:xfrm>
            <a:prstGeom prst="rect">
              <a:avLst/>
            </a:prstGeom>
            <a:solidFill>
              <a:srgbClr val="F7F7F7"/>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1400" dirty="0">
                  <a:solidFill>
                    <a:prstClr val="black"/>
                  </a:solidFill>
                </a:rPr>
                <a:t>How can we help?</a:t>
              </a:r>
            </a:p>
          </p:txBody>
        </p:sp>
      </p:grpSp>
      <p:sp>
        <p:nvSpPr>
          <p:cNvPr id="6" name="TextBox 5"/>
          <p:cNvSpPr txBox="1"/>
          <p:nvPr/>
        </p:nvSpPr>
        <p:spPr>
          <a:xfrm rot="21001610">
            <a:off x="4993727" y="1554116"/>
            <a:ext cx="2228030" cy="58477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a:solidFill>
                  <a:prstClr val="black"/>
                </a:solidFill>
              </a:rPr>
              <a:t>ESD &amp; Fiscal Agent Organization</a:t>
            </a:r>
          </a:p>
        </p:txBody>
      </p:sp>
      <p:sp>
        <p:nvSpPr>
          <p:cNvPr id="7" name="TextBox 6"/>
          <p:cNvSpPr txBox="1"/>
          <p:nvPr/>
        </p:nvSpPr>
        <p:spPr>
          <a:xfrm rot="21359270">
            <a:off x="206595" y="369400"/>
            <a:ext cx="2493817" cy="33855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Role of Fiscal Agent</a:t>
            </a:r>
            <a:endParaRPr lang="en-US" sz="1600" dirty="0">
              <a:solidFill>
                <a:prstClr val="black"/>
              </a:solidFill>
            </a:endParaRPr>
          </a:p>
        </p:txBody>
      </p:sp>
      <p:sp>
        <p:nvSpPr>
          <p:cNvPr id="8" name="TextBox 7"/>
          <p:cNvSpPr txBox="1"/>
          <p:nvPr/>
        </p:nvSpPr>
        <p:spPr>
          <a:xfrm>
            <a:off x="197807" y="857535"/>
            <a:ext cx="4531651"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ea typeface="Calibri" pitchFamily="34" charset="0"/>
                <a:cs typeface="Calibri" pitchFamily="34" charset="0"/>
              </a:rPr>
              <a:t>W</a:t>
            </a:r>
            <a:r>
              <a:rPr lang="en-US" sz="1600" dirty="0" smtClean="0">
                <a:ea typeface="Calibri" pitchFamily="34" charset="0"/>
                <a:cs typeface="Calibri" pitchFamily="34" charset="0"/>
              </a:rPr>
              <a:t>ork with the Educational Service District (ESD) to review the ‘County Risk Profile’ provided by DBHR.</a:t>
            </a:r>
          </a:p>
          <a:p>
            <a:pPr marL="285750" indent="-285750">
              <a:buFont typeface="Arial" panose="020B0604020202020204" pitchFamily="34" charset="0"/>
              <a:buChar char="•"/>
            </a:pPr>
            <a:r>
              <a:rPr lang="en-US" sz="1600" dirty="0">
                <a:ea typeface="Calibri" pitchFamily="34" charset="0"/>
                <a:cs typeface="Calibri" pitchFamily="34" charset="0"/>
              </a:rPr>
              <a:t>J</a:t>
            </a:r>
            <a:r>
              <a:rPr lang="en-US" sz="1600" dirty="0" smtClean="0">
                <a:ea typeface="Calibri" pitchFamily="34" charset="0"/>
                <a:cs typeface="Calibri" pitchFamily="34" charset="0"/>
              </a:rPr>
              <a:t>ointly agree on the community selected.</a:t>
            </a:r>
          </a:p>
          <a:p>
            <a:pPr marL="285750" indent="-285750">
              <a:buFont typeface="Arial" panose="020B0604020202020204" pitchFamily="34" charset="0"/>
              <a:buChar char="•"/>
            </a:pPr>
            <a:r>
              <a:rPr lang="en-US" sz="1600" dirty="0">
                <a:ea typeface="Calibri" pitchFamily="34" charset="0"/>
                <a:cs typeface="Calibri" pitchFamily="34" charset="0"/>
              </a:rPr>
              <a:t>S</a:t>
            </a:r>
            <a:r>
              <a:rPr lang="en-US" sz="1600" dirty="0" smtClean="0">
                <a:ea typeface="Calibri" pitchFamily="34" charset="0"/>
                <a:cs typeface="Calibri" pitchFamily="34" charset="0"/>
              </a:rPr>
              <a:t>ubmit community selection packet (or in the case of new STR sites, to submit the application) to DBHR.</a:t>
            </a:r>
          </a:p>
          <a:p>
            <a:pPr marL="285750" indent="-285750">
              <a:buFont typeface="Arial" panose="020B0604020202020204" pitchFamily="34" charset="0"/>
              <a:buChar char="•"/>
            </a:pPr>
            <a:r>
              <a:rPr lang="en-US" sz="1600" dirty="0">
                <a:ea typeface="Calibri" pitchFamily="34" charset="0"/>
                <a:cs typeface="Calibri" pitchFamily="34" charset="0"/>
              </a:rPr>
              <a:t>E</a:t>
            </a:r>
            <a:r>
              <a:rPr lang="en-US" sz="1600" dirty="0" smtClean="0">
                <a:ea typeface="Calibri" pitchFamily="34" charset="0"/>
                <a:cs typeface="Calibri" pitchFamily="34" charset="0"/>
              </a:rPr>
              <a:t>stablish or identify coalition.</a:t>
            </a:r>
          </a:p>
          <a:p>
            <a:pPr marL="285750" indent="-285750">
              <a:buFont typeface="Arial" panose="020B0604020202020204" pitchFamily="34" charset="0"/>
              <a:buChar char="•"/>
            </a:pPr>
            <a:r>
              <a:rPr lang="en-US" sz="1600" dirty="0">
                <a:ea typeface="Calibri" pitchFamily="34" charset="0"/>
                <a:cs typeface="Calibri" pitchFamily="34" charset="0"/>
              </a:rPr>
              <a:t>C</a:t>
            </a:r>
            <a:r>
              <a:rPr lang="en-US" sz="1600" dirty="0" smtClean="0">
                <a:ea typeface="Calibri" pitchFamily="34" charset="0"/>
                <a:cs typeface="Calibri" pitchFamily="34" charset="0"/>
              </a:rPr>
              <a:t>ontinue working with the community coalition while allowing the local community coalition to make decisions and fulfill CPWI requirements. </a:t>
            </a:r>
            <a:endParaRPr lang="en-US" sz="1600" dirty="0"/>
          </a:p>
        </p:txBody>
      </p:sp>
      <p:sp>
        <p:nvSpPr>
          <p:cNvPr id="9" name="TextBox 8"/>
          <p:cNvSpPr txBox="1"/>
          <p:nvPr/>
        </p:nvSpPr>
        <p:spPr>
          <a:xfrm rot="447104">
            <a:off x="8861610" y="295947"/>
            <a:ext cx="2493817" cy="33855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Role of ESD</a:t>
            </a:r>
            <a:endParaRPr lang="en-US" sz="1600" dirty="0">
              <a:solidFill>
                <a:prstClr val="black"/>
              </a:solidFill>
            </a:endParaRPr>
          </a:p>
        </p:txBody>
      </p:sp>
      <p:sp>
        <p:nvSpPr>
          <p:cNvPr id="10" name="TextBox 9"/>
          <p:cNvSpPr txBox="1"/>
          <p:nvPr/>
        </p:nvSpPr>
        <p:spPr>
          <a:xfrm>
            <a:off x="7854933" y="746975"/>
            <a:ext cx="3968847"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Work </a:t>
            </a:r>
            <a:r>
              <a:rPr lang="en-US" sz="1600" dirty="0" smtClean="0">
                <a:ea typeface="Calibri" pitchFamily="34" charset="0"/>
                <a:cs typeface="Calibri" pitchFamily="34" charset="0"/>
              </a:rPr>
              <a:t>with the fiscal agent organization to review the ‘County Risk Profile’ provided by DBHR.</a:t>
            </a:r>
          </a:p>
          <a:p>
            <a:pPr marL="285750" indent="-285750">
              <a:buFont typeface="Arial" panose="020B0604020202020204" pitchFamily="34" charset="0"/>
              <a:buChar char="•"/>
            </a:pPr>
            <a:r>
              <a:rPr lang="en-US" sz="1600" dirty="0">
                <a:ea typeface="Calibri" pitchFamily="34" charset="0"/>
                <a:cs typeface="Calibri" pitchFamily="34" charset="0"/>
              </a:rPr>
              <a:t>J</a:t>
            </a:r>
            <a:r>
              <a:rPr lang="en-US" sz="1600" dirty="0" smtClean="0">
                <a:ea typeface="Calibri" pitchFamily="34" charset="0"/>
                <a:cs typeface="Calibri" pitchFamily="34" charset="0"/>
              </a:rPr>
              <a:t>ointly agree on the community selected</a:t>
            </a:r>
          </a:p>
          <a:p>
            <a:pPr marL="285750" indent="-285750">
              <a:buFont typeface="Arial" panose="020B0604020202020204" pitchFamily="34" charset="0"/>
              <a:buChar char="•"/>
            </a:pPr>
            <a:r>
              <a:rPr lang="en-US" sz="1600" dirty="0">
                <a:ea typeface="Calibri" pitchFamily="34" charset="0"/>
                <a:cs typeface="Calibri" pitchFamily="34" charset="0"/>
              </a:rPr>
              <a:t>P</a:t>
            </a:r>
            <a:r>
              <a:rPr lang="en-US" sz="1600" dirty="0" smtClean="0">
                <a:ea typeface="Calibri" pitchFamily="34" charset="0"/>
                <a:cs typeface="Calibri" pitchFamily="34" charset="0"/>
              </a:rPr>
              <a:t>rovide community selection paperwork to county (or support the application for communities that applied for STR funding).</a:t>
            </a:r>
          </a:p>
          <a:p>
            <a:pPr marL="285750" indent="-285750">
              <a:buFont typeface="Arial" panose="020B0604020202020204" pitchFamily="34" charset="0"/>
              <a:buChar char="•"/>
            </a:pPr>
            <a:r>
              <a:rPr lang="en-US" sz="1600" dirty="0">
                <a:ea typeface="Calibri" pitchFamily="34" charset="0"/>
                <a:cs typeface="Calibri" pitchFamily="34" charset="0"/>
              </a:rPr>
              <a:t>E</a:t>
            </a:r>
            <a:r>
              <a:rPr lang="en-US" sz="1600" dirty="0" smtClean="0">
                <a:ea typeface="Calibri" pitchFamily="34" charset="0"/>
                <a:cs typeface="Calibri" pitchFamily="34" charset="0"/>
              </a:rPr>
              <a:t>stablish and/or identify the school contacts and their roles with the coalition. </a:t>
            </a:r>
            <a:endParaRPr lang="en-US" sz="1600" dirty="0"/>
          </a:p>
        </p:txBody>
      </p:sp>
      <p:sp>
        <p:nvSpPr>
          <p:cNvPr id="11" name="TextBox 10"/>
          <p:cNvSpPr txBox="1"/>
          <p:nvPr/>
        </p:nvSpPr>
        <p:spPr>
          <a:xfrm rot="21110334">
            <a:off x="157909" y="3833594"/>
            <a:ext cx="2493817" cy="33855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Tasks of Fiscal Agent</a:t>
            </a:r>
            <a:endParaRPr lang="en-US" sz="1600" dirty="0">
              <a:solidFill>
                <a:prstClr val="black"/>
              </a:solidFill>
            </a:endParaRPr>
          </a:p>
        </p:txBody>
      </p:sp>
      <p:sp>
        <p:nvSpPr>
          <p:cNvPr id="12" name="TextBox 11"/>
          <p:cNvSpPr txBox="1"/>
          <p:nvPr/>
        </p:nvSpPr>
        <p:spPr>
          <a:xfrm rot="406163">
            <a:off x="8861772" y="3518520"/>
            <a:ext cx="2493817" cy="33855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Tasks of ESD </a:t>
            </a:r>
            <a:endParaRPr lang="en-US" sz="1600" dirty="0">
              <a:solidFill>
                <a:prstClr val="black"/>
              </a:solidFill>
            </a:endParaRPr>
          </a:p>
        </p:txBody>
      </p:sp>
      <p:sp>
        <p:nvSpPr>
          <p:cNvPr id="13" name="TextBox 12"/>
          <p:cNvSpPr txBox="1"/>
          <p:nvPr/>
        </p:nvSpPr>
        <p:spPr>
          <a:xfrm>
            <a:off x="355389" y="4296015"/>
            <a:ext cx="3739453" cy="2006703"/>
          </a:xfrm>
          <a:prstGeom prst="rect">
            <a:avLst/>
          </a:prstGeom>
          <a:noFill/>
        </p:spPr>
        <p:txBody>
          <a:bodyPr wrap="square" rtlCol="0">
            <a:spAutoFit/>
          </a:bodyPr>
          <a:lstStyle/>
          <a:p>
            <a:pPr marL="174698" indent="-174698">
              <a:lnSpc>
                <a:spcPct val="80000"/>
              </a:lnSpc>
              <a:spcBef>
                <a:spcPct val="0"/>
              </a:spcBef>
              <a:buFont typeface="Arial" pitchFamily="34" charset="0"/>
              <a:buChar char="•"/>
              <a:defRPr/>
            </a:pPr>
            <a:r>
              <a:rPr lang="en-US" sz="1600" dirty="0">
                <a:ea typeface="Calibri" pitchFamily="34" charset="0"/>
                <a:cs typeface="Calibri" pitchFamily="34" charset="0"/>
              </a:rPr>
              <a:t>Ensure that all provisions of CPWI are met in a timely manner.</a:t>
            </a:r>
          </a:p>
          <a:p>
            <a:pPr marL="174698" indent="-174698">
              <a:lnSpc>
                <a:spcPct val="80000"/>
              </a:lnSpc>
              <a:spcBef>
                <a:spcPct val="0"/>
              </a:spcBef>
              <a:buFont typeface="Arial" pitchFamily="34" charset="0"/>
              <a:buChar char="•"/>
              <a:defRPr/>
            </a:pPr>
            <a:r>
              <a:rPr lang="en-US" sz="1600" dirty="0">
                <a:ea typeface="Calibri" pitchFamily="34" charset="0"/>
                <a:cs typeface="Calibri" pitchFamily="34" charset="0"/>
              </a:rPr>
              <a:t>Participate in monthly CPWI Learning Community Meetings.</a:t>
            </a:r>
          </a:p>
          <a:p>
            <a:pPr marL="174698" indent="-174698">
              <a:lnSpc>
                <a:spcPct val="80000"/>
              </a:lnSpc>
              <a:spcBef>
                <a:spcPct val="0"/>
              </a:spcBef>
              <a:buFont typeface="Arial" pitchFamily="34" charset="0"/>
              <a:buChar char="•"/>
              <a:defRPr/>
            </a:pPr>
            <a:r>
              <a:rPr lang="en-US" sz="1600" dirty="0">
                <a:ea typeface="Calibri" pitchFamily="34" charset="0"/>
                <a:cs typeface="Calibri" pitchFamily="34" charset="0"/>
              </a:rPr>
              <a:t>Work with their ESD partner on the community selection process.</a:t>
            </a:r>
          </a:p>
          <a:p>
            <a:pPr>
              <a:lnSpc>
                <a:spcPct val="80000"/>
              </a:lnSpc>
              <a:spcBef>
                <a:spcPct val="0"/>
              </a:spcBef>
              <a:spcAft>
                <a:spcPts val="1223"/>
              </a:spcAft>
              <a:defRPr/>
            </a:pPr>
            <a:r>
              <a:rPr lang="en-US" sz="1600" i="1" dirty="0">
                <a:ea typeface="Calibri" pitchFamily="34" charset="0"/>
                <a:cs typeface="Calibri" pitchFamily="34" charset="0"/>
              </a:rPr>
              <a:t>Note:  Other roles and responsibilities may be negotiated with DBHR. </a:t>
            </a:r>
            <a:endParaRPr lang="en-US" sz="1600" dirty="0">
              <a:ea typeface="Calibri" pitchFamily="34" charset="0"/>
              <a:cs typeface="Calibri" pitchFamily="34" charset="0"/>
            </a:endParaRPr>
          </a:p>
          <a:p>
            <a:pPr marL="285750" indent="-285750">
              <a:buFont typeface="Arial" panose="020B0604020202020204" pitchFamily="34" charset="0"/>
              <a:buChar char="•"/>
            </a:pPr>
            <a:endParaRPr lang="en-US" sz="1200" dirty="0"/>
          </a:p>
        </p:txBody>
      </p:sp>
      <p:sp>
        <p:nvSpPr>
          <p:cNvPr id="14" name="TextBox 13"/>
          <p:cNvSpPr txBox="1"/>
          <p:nvPr/>
        </p:nvSpPr>
        <p:spPr>
          <a:xfrm>
            <a:off x="8350442" y="4002871"/>
            <a:ext cx="3237313" cy="2203680"/>
          </a:xfrm>
          <a:prstGeom prst="rect">
            <a:avLst/>
          </a:prstGeom>
          <a:noFill/>
        </p:spPr>
        <p:txBody>
          <a:bodyPr wrap="square" rtlCol="0">
            <a:spAutoFit/>
          </a:bodyPr>
          <a:lstStyle/>
          <a:p>
            <a:pPr marL="174698" indent="-174698">
              <a:lnSpc>
                <a:spcPct val="80000"/>
              </a:lnSpc>
              <a:spcBef>
                <a:spcPct val="0"/>
              </a:spcBef>
              <a:buFont typeface="Arial" pitchFamily="34" charset="0"/>
              <a:buChar char="•"/>
              <a:defRPr/>
            </a:pPr>
            <a:r>
              <a:rPr lang="en-US" sz="1600" dirty="0">
                <a:ea typeface="Calibri" pitchFamily="34" charset="0"/>
                <a:cs typeface="Calibri" pitchFamily="34" charset="0"/>
              </a:rPr>
              <a:t>Supervise Prevention and Intervention Specialist;</a:t>
            </a:r>
          </a:p>
          <a:p>
            <a:pPr marL="174698" indent="-174698">
              <a:lnSpc>
                <a:spcPct val="80000"/>
              </a:lnSpc>
              <a:spcBef>
                <a:spcPct val="0"/>
              </a:spcBef>
              <a:buFont typeface="Arial" pitchFamily="34" charset="0"/>
              <a:buChar char="•"/>
              <a:defRPr/>
            </a:pPr>
            <a:r>
              <a:rPr lang="en-US" sz="1600" dirty="0">
                <a:ea typeface="Calibri" pitchFamily="34" charset="0"/>
                <a:cs typeface="Calibri" pitchFamily="34" charset="0"/>
              </a:rPr>
              <a:t>Participate in monthly CPWI Learning Community Meetings.</a:t>
            </a:r>
          </a:p>
          <a:p>
            <a:pPr marL="174698" indent="-174698">
              <a:lnSpc>
                <a:spcPct val="80000"/>
              </a:lnSpc>
              <a:spcBef>
                <a:spcPct val="0"/>
              </a:spcBef>
              <a:buFont typeface="Arial" pitchFamily="34" charset="0"/>
              <a:buChar char="•"/>
              <a:defRPr/>
            </a:pPr>
            <a:r>
              <a:rPr lang="en-US" sz="1600" dirty="0">
                <a:ea typeface="Calibri" pitchFamily="34" charset="0"/>
                <a:cs typeface="Calibri" pitchFamily="34" charset="0"/>
              </a:rPr>
              <a:t>Work with their county partner in the community selection process.</a:t>
            </a:r>
          </a:p>
          <a:p>
            <a:pPr>
              <a:lnSpc>
                <a:spcPct val="80000"/>
              </a:lnSpc>
              <a:spcBef>
                <a:spcPct val="0"/>
              </a:spcBef>
              <a:spcAft>
                <a:spcPts val="1223"/>
              </a:spcAft>
              <a:defRPr/>
            </a:pPr>
            <a:r>
              <a:rPr lang="en-US" sz="1600" i="1" dirty="0">
                <a:ea typeface="Calibri" pitchFamily="34" charset="0"/>
                <a:cs typeface="Calibri" pitchFamily="34" charset="0"/>
              </a:rPr>
              <a:t>Note:  Other roles and responsibilities may be negotiated with DBHR.</a:t>
            </a:r>
          </a:p>
          <a:p>
            <a:pPr marL="285750" indent="-285750">
              <a:buFont typeface="Arial" panose="020B0604020202020204" pitchFamily="34" charset="0"/>
              <a:buChar char="•"/>
            </a:pPr>
            <a:endParaRPr lang="en-US" sz="1200" dirty="0"/>
          </a:p>
        </p:txBody>
      </p:sp>
      <p:sp>
        <p:nvSpPr>
          <p:cNvPr id="15" name="TextBox 14"/>
          <p:cNvSpPr txBox="1"/>
          <p:nvPr/>
        </p:nvSpPr>
        <p:spPr>
          <a:xfrm rot="214586">
            <a:off x="4975734" y="4785628"/>
            <a:ext cx="2493817" cy="58477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Fiscal Agent and ESD Information </a:t>
            </a:r>
            <a:endParaRPr lang="en-US" sz="1600" dirty="0">
              <a:solidFill>
                <a:prstClr val="black"/>
              </a:solidFill>
            </a:endParaRPr>
          </a:p>
        </p:txBody>
      </p:sp>
      <p:sp>
        <p:nvSpPr>
          <p:cNvPr id="16" name="TextBox 15"/>
          <p:cNvSpPr txBox="1"/>
          <p:nvPr/>
        </p:nvSpPr>
        <p:spPr>
          <a:xfrm>
            <a:off x="4970534" y="5619202"/>
            <a:ext cx="3329354"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FF0000"/>
                </a:solidFill>
              </a:rPr>
              <a:t>Insert information </a:t>
            </a:r>
            <a:r>
              <a:rPr lang="en-US" sz="1600" dirty="0">
                <a:solidFill>
                  <a:srgbClr val="FF0000"/>
                </a:solidFill>
              </a:rPr>
              <a:t>h</a:t>
            </a:r>
            <a:r>
              <a:rPr lang="en-US" sz="1600" dirty="0" smtClean="0">
                <a:solidFill>
                  <a:srgbClr val="FF0000"/>
                </a:solidFill>
              </a:rPr>
              <a:t>ere </a:t>
            </a:r>
            <a:endParaRPr lang="en-US" sz="1600" dirty="0">
              <a:solidFill>
                <a:srgbClr val="FF0000"/>
              </a:solidFill>
            </a:endParaRPr>
          </a:p>
        </p:txBody>
      </p:sp>
    </p:spTree>
    <p:extLst>
      <p:ext uri="{BB962C8B-B14F-4D97-AF65-F5344CB8AC3E}">
        <p14:creationId xmlns:p14="http://schemas.microsoft.com/office/powerpoint/2010/main" val="267765712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p:bldP spid="11" grpId="0" animBg="1"/>
      <p:bldP spid="12" grpId="0" animBg="1"/>
      <p:bldP spid="13" grpId="0"/>
      <p:bldP spid="14" grpId="0"/>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F0AB5D1-9059-428D-ACFC-BA1258997AE0}" type="slidenum">
              <a:rPr lang="en-US" smtClean="0"/>
              <a:pPr/>
              <a:t>5</a:t>
            </a:fld>
            <a:endParaRPr lang="en-US" dirty="0"/>
          </a:p>
        </p:txBody>
      </p:sp>
      <p:sp>
        <p:nvSpPr>
          <p:cNvPr id="4" name="TextBox 3"/>
          <p:cNvSpPr txBox="1"/>
          <p:nvPr/>
        </p:nvSpPr>
        <p:spPr>
          <a:xfrm rot="21323428">
            <a:off x="164670" y="506252"/>
            <a:ext cx="3299430" cy="58477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Role of Student Assistance Professional</a:t>
            </a:r>
            <a:endParaRPr lang="en-US" sz="1600" dirty="0">
              <a:solidFill>
                <a:prstClr val="black"/>
              </a:solidFill>
            </a:endParaRPr>
          </a:p>
        </p:txBody>
      </p:sp>
      <p:sp>
        <p:nvSpPr>
          <p:cNvPr id="5" name="TextBox 4"/>
          <p:cNvSpPr txBox="1"/>
          <p:nvPr/>
        </p:nvSpPr>
        <p:spPr>
          <a:xfrm>
            <a:off x="491932" y="1379844"/>
            <a:ext cx="3016368" cy="2215991"/>
          </a:xfrm>
          <a:prstGeom prst="rect">
            <a:avLst/>
          </a:prstGeom>
          <a:noFill/>
        </p:spPr>
        <p:txBody>
          <a:bodyPr wrap="square" rtlCol="0">
            <a:spAutoFit/>
          </a:bodyPr>
          <a:lstStyle/>
          <a:p>
            <a:pPr marL="171450" indent="-171450">
              <a:spcBef>
                <a:spcPct val="0"/>
              </a:spcBef>
              <a:spcAft>
                <a:spcPts val="1223"/>
              </a:spcAft>
              <a:buFont typeface="Arial" panose="020B0604020202020204" pitchFamily="34" charset="0"/>
              <a:buChar char="•"/>
              <a:defRPr/>
            </a:pPr>
            <a:r>
              <a:rPr lang="en-US" sz="1600" dirty="0" smtClean="0">
                <a:ea typeface="Calibri" pitchFamily="34" charset="0"/>
                <a:cs typeface="Calibri" pitchFamily="34" charset="0"/>
              </a:rPr>
              <a:t>Work </a:t>
            </a:r>
            <a:r>
              <a:rPr lang="en-US" sz="1600" dirty="0">
                <a:ea typeface="Calibri" pitchFamily="34" charset="0"/>
                <a:cs typeface="Calibri" pitchFamily="34" charset="0"/>
              </a:rPr>
              <a:t>in partnership with the coalition to implement the school-based strategy and activity of the Student Assistance Prevention-Intervention Service Program (SAPISP</a:t>
            </a:r>
            <a:r>
              <a:rPr lang="en-US" sz="1600" dirty="0" smtClean="0">
                <a:ea typeface="Calibri" pitchFamily="34" charset="0"/>
                <a:cs typeface="Calibri" pitchFamily="34" charset="0"/>
              </a:rPr>
              <a:t>).</a:t>
            </a:r>
          </a:p>
          <a:p>
            <a:pPr marL="171450" indent="-171450">
              <a:spcBef>
                <a:spcPct val="0"/>
              </a:spcBef>
              <a:spcAft>
                <a:spcPts val="1223"/>
              </a:spcAft>
              <a:buFont typeface="Arial" panose="020B0604020202020204" pitchFamily="34" charset="0"/>
              <a:buChar char="•"/>
              <a:defRPr/>
            </a:pPr>
            <a:endParaRPr lang="en-US" sz="1600" dirty="0">
              <a:ea typeface="Calibri" pitchFamily="34" charset="0"/>
              <a:cs typeface="Calibri" pitchFamily="34" charset="0"/>
            </a:endParaRPr>
          </a:p>
        </p:txBody>
      </p:sp>
      <p:sp>
        <p:nvSpPr>
          <p:cNvPr id="6" name="TextBox 5"/>
          <p:cNvSpPr txBox="1"/>
          <p:nvPr/>
        </p:nvSpPr>
        <p:spPr>
          <a:xfrm rot="204364">
            <a:off x="8613806" y="353851"/>
            <a:ext cx="3240932" cy="58477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Tasks of Student Assistance Professional </a:t>
            </a:r>
            <a:endParaRPr lang="en-US" sz="1600" dirty="0">
              <a:solidFill>
                <a:prstClr val="black"/>
              </a:solidFill>
            </a:endParaRPr>
          </a:p>
        </p:txBody>
      </p:sp>
      <p:sp>
        <p:nvSpPr>
          <p:cNvPr id="7" name="TextBox 6"/>
          <p:cNvSpPr txBox="1"/>
          <p:nvPr/>
        </p:nvSpPr>
        <p:spPr>
          <a:xfrm>
            <a:off x="7668779" y="1072066"/>
            <a:ext cx="4454804" cy="5355312"/>
          </a:xfrm>
          <a:prstGeom prst="rect">
            <a:avLst/>
          </a:prstGeom>
          <a:noFill/>
        </p:spPr>
        <p:txBody>
          <a:bodyPr wrap="square" rtlCol="0">
            <a:spAutoFit/>
          </a:bodyPr>
          <a:lstStyle/>
          <a:p>
            <a:pPr marL="174698" indent="-174698">
              <a:spcBef>
                <a:spcPct val="0"/>
              </a:spcBef>
              <a:buFont typeface="Arial" pitchFamily="34" charset="0"/>
              <a:buChar char="•"/>
              <a:defRPr/>
            </a:pPr>
            <a:r>
              <a:rPr lang="en-US" sz="1600" dirty="0">
                <a:ea typeface="Calibri" pitchFamily="34" charset="0"/>
                <a:cs typeface="Calibri" pitchFamily="34" charset="0"/>
              </a:rPr>
              <a:t>Provide screening and referral information to students (parents) involved in the SAPISP.</a:t>
            </a:r>
          </a:p>
          <a:p>
            <a:pPr marL="174698" indent="-174698">
              <a:spcBef>
                <a:spcPct val="0"/>
              </a:spcBef>
              <a:buFont typeface="Arial" pitchFamily="34" charset="0"/>
              <a:buChar char="•"/>
              <a:defRPr/>
            </a:pPr>
            <a:r>
              <a:rPr lang="en-US" sz="1600" dirty="0">
                <a:ea typeface="Calibri" pitchFamily="34" charset="0"/>
                <a:cs typeface="Calibri" pitchFamily="34" charset="0"/>
              </a:rPr>
              <a:t>Conduct early intervention educational support groups for selected and indicated students.</a:t>
            </a:r>
          </a:p>
          <a:p>
            <a:pPr marL="174698" indent="-174698">
              <a:spcBef>
                <a:spcPct val="0"/>
              </a:spcBef>
              <a:buFont typeface="Arial" pitchFamily="34" charset="0"/>
              <a:buChar char="•"/>
              <a:defRPr/>
            </a:pPr>
            <a:r>
              <a:rPr lang="en-US" sz="1600" dirty="0">
                <a:ea typeface="Calibri" pitchFamily="34" charset="0"/>
                <a:cs typeface="Calibri" pitchFamily="34" charset="0"/>
              </a:rPr>
              <a:t>Attend and participate in local community coalition.</a:t>
            </a:r>
          </a:p>
          <a:p>
            <a:pPr marL="174698" indent="-174698">
              <a:spcBef>
                <a:spcPct val="0"/>
              </a:spcBef>
              <a:buFont typeface="Arial" pitchFamily="34" charset="0"/>
              <a:buChar char="•"/>
              <a:defRPr/>
            </a:pPr>
            <a:r>
              <a:rPr lang="en-US" sz="1600" dirty="0">
                <a:ea typeface="Calibri" pitchFamily="34" charset="0"/>
                <a:cs typeface="Calibri" pitchFamily="34" charset="0"/>
              </a:rPr>
              <a:t>Provide Prevention Education Series to one grade level per year.</a:t>
            </a:r>
          </a:p>
          <a:p>
            <a:pPr marL="174698" indent="-174698">
              <a:spcBef>
                <a:spcPct val="0"/>
              </a:spcBef>
              <a:buFont typeface="Arial" pitchFamily="34" charset="0"/>
              <a:buChar char="•"/>
              <a:defRPr/>
            </a:pPr>
            <a:r>
              <a:rPr lang="en-US" sz="1600" dirty="0">
                <a:ea typeface="Calibri" pitchFamily="34" charset="0"/>
                <a:cs typeface="Calibri" pitchFamily="34" charset="0"/>
              </a:rPr>
              <a:t>Provide information and increase awareness of available prevention, intervention, and treatment services to school staff, parents, and students.</a:t>
            </a:r>
          </a:p>
          <a:p>
            <a:pPr marL="174698" indent="-174698">
              <a:spcBef>
                <a:spcPct val="0"/>
              </a:spcBef>
              <a:buFont typeface="Arial" pitchFamily="34" charset="0"/>
              <a:buChar char="•"/>
              <a:defRPr/>
            </a:pPr>
            <a:r>
              <a:rPr lang="en-US" sz="1600" dirty="0">
                <a:ea typeface="Calibri" pitchFamily="34" charset="0"/>
                <a:cs typeface="Calibri" pitchFamily="34" charset="0"/>
              </a:rPr>
              <a:t>Participate as integral member of the multi-disciplinary team at assigned school(s</a:t>
            </a:r>
            <a:r>
              <a:rPr lang="en-US" sz="1600" dirty="0" smtClean="0">
                <a:ea typeface="Calibri" pitchFamily="34" charset="0"/>
                <a:cs typeface="Calibri" pitchFamily="34" charset="0"/>
              </a:rPr>
              <a:t>).</a:t>
            </a:r>
          </a:p>
          <a:p>
            <a:pPr marL="174698" indent="-174698">
              <a:spcBef>
                <a:spcPct val="0"/>
              </a:spcBef>
              <a:buFont typeface="Arial" pitchFamily="34" charset="0"/>
              <a:buChar char="•"/>
              <a:defRPr/>
            </a:pPr>
            <a:r>
              <a:rPr lang="en-US" sz="1600" dirty="0">
                <a:ea typeface="Calibri" pitchFamily="34" charset="0"/>
                <a:cs typeface="Calibri" pitchFamily="34" charset="0"/>
              </a:rPr>
              <a:t>Implement Project SUCCESS (Schools Using Coordinated Community Efforts to Strengthen Students</a:t>
            </a:r>
            <a:r>
              <a:rPr lang="en-US" sz="1600" dirty="0" smtClean="0">
                <a:ea typeface="Calibri" pitchFamily="34" charset="0"/>
                <a:cs typeface="Calibri" pitchFamily="34" charset="0"/>
              </a:rPr>
              <a:t>)</a:t>
            </a:r>
            <a:endParaRPr lang="en-US" sz="1600" dirty="0">
              <a:ea typeface="Calibri" pitchFamily="34" charset="0"/>
              <a:cs typeface="Calibri" pitchFamily="34" charset="0"/>
            </a:endParaRPr>
          </a:p>
          <a:p>
            <a:pPr marL="174698" indent="-174698">
              <a:spcBef>
                <a:spcPct val="0"/>
              </a:spcBef>
              <a:buFont typeface="Arial" pitchFamily="34" charset="0"/>
              <a:buChar char="•"/>
              <a:defRPr/>
            </a:pPr>
            <a:r>
              <a:rPr lang="en-US" sz="1600" dirty="0">
                <a:ea typeface="Calibri" pitchFamily="34" charset="0"/>
                <a:cs typeface="Calibri" pitchFamily="34" charset="0"/>
              </a:rPr>
              <a:t>Assist in developing alcohol, tobacco and other drug related policies at school(s) when needed.</a:t>
            </a:r>
          </a:p>
          <a:p>
            <a:pPr marL="174698" indent="-174698">
              <a:spcBef>
                <a:spcPct val="0"/>
              </a:spcBef>
              <a:spcAft>
                <a:spcPts val="1200"/>
              </a:spcAft>
              <a:buFont typeface="Arial" pitchFamily="34" charset="0"/>
              <a:buChar char="•"/>
              <a:defRPr/>
            </a:pPr>
            <a:r>
              <a:rPr lang="en-US" sz="1600" dirty="0">
                <a:ea typeface="Calibri" pitchFamily="34" charset="0"/>
                <a:cs typeface="Calibri" pitchFamily="34" charset="0"/>
              </a:rPr>
              <a:t>Implement and maintain methods of program </a:t>
            </a:r>
            <a:r>
              <a:rPr lang="en-US" sz="1600" dirty="0" smtClean="0">
                <a:ea typeface="Calibri" pitchFamily="34" charset="0"/>
                <a:cs typeface="Calibri" pitchFamily="34" charset="0"/>
              </a:rPr>
              <a:t>evaluation.</a:t>
            </a:r>
          </a:p>
          <a:p>
            <a:pPr marL="285750" indent="-285750">
              <a:buFont typeface="Arial" panose="020B0604020202020204" pitchFamily="34" charset="0"/>
              <a:buChar char="•"/>
            </a:pPr>
            <a:endParaRPr lang="en-US" sz="1200" dirty="0"/>
          </a:p>
        </p:txBody>
      </p:sp>
      <p:sp>
        <p:nvSpPr>
          <p:cNvPr id="12" name="TextBox 11"/>
          <p:cNvSpPr txBox="1"/>
          <p:nvPr/>
        </p:nvSpPr>
        <p:spPr>
          <a:xfrm rot="21233942">
            <a:off x="437531" y="3638154"/>
            <a:ext cx="2753710" cy="58477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Who to contact to find my SAP?</a:t>
            </a:r>
            <a:endParaRPr lang="en-US" sz="1600" dirty="0">
              <a:solidFill>
                <a:prstClr val="black"/>
              </a:solidFill>
            </a:endParaRPr>
          </a:p>
        </p:txBody>
      </p:sp>
      <p:sp>
        <p:nvSpPr>
          <p:cNvPr id="13" name="TextBox 12"/>
          <p:cNvSpPr txBox="1"/>
          <p:nvPr/>
        </p:nvSpPr>
        <p:spPr>
          <a:xfrm>
            <a:off x="169908" y="4488066"/>
            <a:ext cx="3683792" cy="646331"/>
          </a:xfrm>
          <a:prstGeom prst="rect">
            <a:avLst/>
          </a:prstGeom>
          <a:noFill/>
        </p:spPr>
        <p:txBody>
          <a:bodyPr wrap="square" rtlCol="0">
            <a:spAutoFit/>
          </a:bodyPr>
          <a:lstStyle/>
          <a:p>
            <a:r>
              <a:rPr lang="en-US" dirty="0" smtClean="0"/>
              <a:t>Based on your ESD find this information at </a:t>
            </a:r>
            <a:r>
              <a:rPr lang="en-US" dirty="0"/>
              <a:t>this </a:t>
            </a:r>
            <a:r>
              <a:rPr lang="en-US" dirty="0" smtClean="0"/>
              <a:t>link: </a:t>
            </a:r>
            <a:r>
              <a:rPr lang="en-US" dirty="0" smtClean="0">
                <a:hlinkClick r:id="rId2"/>
              </a:rPr>
              <a:t>ESD Contact</a:t>
            </a:r>
            <a:endParaRPr lang="en-US" dirty="0"/>
          </a:p>
        </p:txBody>
      </p:sp>
      <p:grpSp>
        <p:nvGrpSpPr>
          <p:cNvPr id="14" name="Group 13"/>
          <p:cNvGrpSpPr/>
          <p:nvPr/>
        </p:nvGrpSpPr>
        <p:grpSpPr>
          <a:xfrm>
            <a:off x="4853000" y="1905266"/>
            <a:ext cx="1816481" cy="1833835"/>
            <a:chOff x="8183304" y="1756647"/>
            <a:chExt cx="1447800" cy="1447800"/>
          </a:xfrm>
        </p:grpSpPr>
        <p:pic>
          <p:nvPicPr>
            <p:cNvPr id="15" name="Picture 22" descr="C:\Users\mariase\AppData\Local\Microsoft\Windows\Temporary Internet Files\Content.IE5\C0034JNV\MP90042215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83304" y="1756647"/>
              <a:ext cx="1447800"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Oval 15"/>
            <p:cNvSpPr/>
            <p:nvPr/>
          </p:nvSpPr>
          <p:spPr bwMode="auto">
            <a:xfrm>
              <a:off x="8730508" y="2637765"/>
              <a:ext cx="527830" cy="357781"/>
            </a:xfrm>
            <a:prstGeom prst="ellipse">
              <a:avLst/>
            </a:prstGeom>
            <a:solidFill>
              <a:srgbClr val="7295D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smtClean="0">
                  <a:solidFill>
                    <a:prstClr val="white"/>
                  </a:solidFill>
                </a:rPr>
                <a:t>SAP</a:t>
              </a:r>
              <a:endParaRPr lang="en-US" sz="800" b="1" dirty="0">
                <a:solidFill>
                  <a:prstClr val="white"/>
                </a:solidFill>
              </a:endParaRPr>
            </a:p>
          </p:txBody>
        </p:sp>
      </p:grpSp>
      <p:sp>
        <p:nvSpPr>
          <p:cNvPr id="11" name="TextBox 10"/>
          <p:cNvSpPr txBox="1"/>
          <p:nvPr/>
        </p:nvSpPr>
        <p:spPr>
          <a:xfrm rot="191003">
            <a:off x="4596642" y="1338801"/>
            <a:ext cx="2641838" cy="584775"/>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a:spAutoFit/>
          </a:bodyPr>
          <a:lstStyle/>
          <a:p>
            <a:pPr algn="ctr">
              <a:defRPr/>
            </a:pPr>
            <a:r>
              <a:rPr lang="en-US" sz="1600" dirty="0" smtClean="0">
                <a:solidFill>
                  <a:prstClr val="black"/>
                </a:solidFill>
              </a:rPr>
              <a:t>Student Assistance Professional</a:t>
            </a:r>
            <a:endParaRPr lang="en-US" sz="1600" dirty="0">
              <a:solidFill>
                <a:prstClr val="black"/>
              </a:solidFill>
            </a:endParaRPr>
          </a:p>
        </p:txBody>
      </p:sp>
      <p:sp>
        <p:nvSpPr>
          <p:cNvPr id="17" name="TextBox 16"/>
          <p:cNvSpPr txBox="1"/>
          <p:nvPr/>
        </p:nvSpPr>
        <p:spPr>
          <a:xfrm rot="348309">
            <a:off x="4514331" y="4399683"/>
            <a:ext cx="2493817" cy="58477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Student Assistance Professional Information </a:t>
            </a:r>
            <a:endParaRPr lang="en-US" sz="1600" dirty="0">
              <a:solidFill>
                <a:prstClr val="black"/>
              </a:solidFill>
            </a:endParaRPr>
          </a:p>
        </p:txBody>
      </p:sp>
      <p:sp>
        <p:nvSpPr>
          <p:cNvPr id="18" name="TextBox 17"/>
          <p:cNvSpPr txBox="1"/>
          <p:nvPr/>
        </p:nvSpPr>
        <p:spPr>
          <a:xfrm>
            <a:off x="4395313" y="5177555"/>
            <a:ext cx="3329354"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FF0000"/>
                </a:solidFill>
              </a:rPr>
              <a:t>Insert information </a:t>
            </a:r>
            <a:r>
              <a:rPr lang="en-US" sz="1600" dirty="0">
                <a:solidFill>
                  <a:srgbClr val="FF0000"/>
                </a:solidFill>
              </a:rPr>
              <a:t>h</a:t>
            </a:r>
            <a:r>
              <a:rPr lang="en-US" sz="1600" dirty="0" smtClean="0">
                <a:solidFill>
                  <a:srgbClr val="FF0000"/>
                </a:solidFill>
              </a:rPr>
              <a:t>ere </a:t>
            </a:r>
            <a:endParaRPr lang="en-US" sz="1600" dirty="0">
              <a:solidFill>
                <a:srgbClr val="FF0000"/>
              </a:solidFill>
            </a:endParaRPr>
          </a:p>
        </p:txBody>
      </p:sp>
    </p:spTree>
    <p:extLst>
      <p:ext uri="{BB962C8B-B14F-4D97-AF65-F5344CB8AC3E}">
        <p14:creationId xmlns:p14="http://schemas.microsoft.com/office/powerpoint/2010/main" val="289585681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12" grpId="0" animBg="1"/>
      <p:bldP spid="13" grpId="0"/>
      <p:bldP spid="11" grpId="0" animBg="1"/>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F0AB5D1-9059-428D-ACFC-BA1258997AE0}" type="slidenum">
              <a:rPr lang="en-US" smtClean="0"/>
              <a:pPr/>
              <a:t>6</a:t>
            </a:fld>
            <a:endParaRPr lang="en-US" dirty="0"/>
          </a:p>
        </p:txBody>
      </p:sp>
      <p:sp>
        <p:nvSpPr>
          <p:cNvPr id="4" name="TextBox 3"/>
          <p:cNvSpPr txBox="1"/>
          <p:nvPr/>
        </p:nvSpPr>
        <p:spPr>
          <a:xfrm rot="21359270">
            <a:off x="155295" y="3311742"/>
            <a:ext cx="2493817" cy="33855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Role of OSPI</a:t>
            </a:r>
            <a:endParaRPr lang="en-US" sz="1600" dirty="0">
              <a:solidFill>
                <a:prstClr val="black"/>
              </a:solidFill>
            </a:endParaRPr>
          </a:p>
        </p:txBody>
      </p:sp>
      <p:pic>
        <p:nvPicPr>
          <p:cNvPr id="5" name="Picture 2" descr="Image result for os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188" y="2007970"/>
            <a:ext cx="2443401" cy="2443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528612">
            <a:off x="5531604" y="1656486"/>
            <a:ext cx="2376226" cy="40011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2000" dirty="0">
                <a:solidFill>
                  <a:prstClr val="black"/>
                </a:solidFill>
              </a:rPr>
              <a:t>OSPI </a:t>
            </a:r>
          </a:p>
        </p:txBody>
      </p:sp>
      <p:sp>
        <p:nvSpPr>
          <p:cNvPr id="7" name="TextBox 6"/>
          <p:cNvSpPr txBox="1"/>
          <p:nvPr/>
        </p:nvSpPr>
        <p:spPr>
          <a:xfrm>
            <a:off x="146506" y="3737124"/>
            <a:ext cx="3616374"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DBHR contracts with OSPI who then subcontracts with each of the 9 ESDs to provide a 1.0 Student Assistance Program Specialist in each CPWI site.</a:t>
            </a:r>
          </a:p>
          <a:p>
            <a:pPr marL="285750" indent="-285750">
              <a:buFont typeface="Arial" panose="020B0604020202020204" pitchFamily="34" charset="0"/>
              <a:buChar char="•"/>
            </a:pPr>
            <a:r>
              <a:rPr lang="en-US" sz="1600" dirty="0" smtClean="0"/>
              <a:t>Oversee the Student Assistance Prevention</a:t>
            </a:r>
            <a:r>
              <a:rPr lang="en-US" sz="1600" dirty="0"/>
              <a:t> </a:t>
            </a:r>
            <a:r>
              <a:rPr lang="en-US" sz="1600" dirty="0" smtClean="0"/>
              <a:t>and Intervention Services Program.</a:t>
            </a:r>
          </a:p>
          <a:p>
            <a:pPr marL="285750" indent="-285750">
              <a:buFont typeface="Arial" panose="020B0604020202020204" pitchFamily="34" charset="0"/>
              <a:buChar char="•"/>
            </a:pPr>
            <a:r>
              <a:rPr lang="en-US" sz="1600" dirty="0" smtClean="0"/>
              <a:t>Collaborate with other agencies in regard to the Healthy Youth Survey.</a:t>
            </a:r>
          </a:p>
        </p:txBody>
      </p:sp>
      <p:sp>
        <p:nvSpPr>
          <p:cNvPr id="8" name="TextBox 7"/>
          <p:cNvSpPr txBox="1"/>
          <p:nvPr/>
        </p:nvSpPr>
        <p:spPr>
          <a:xfrm rot="255034">
            <a:off x="9006487" y="1235713"/>
            <a:ext cx="2493817" cy="33855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What is SAPISP?</a:t>
            </a:r>
          </a:p>
        </p:txBody>
      </p:sp>
      <p:sp>
        <p:nvSpPr>
          <p:cNvPr id="9" name="TextBox 8"/>
          <p:cNvSpPr txBox="1"/>
          <p:nvPr/>
        </p:nvSpPr>
        <p:spPr>
          <a:xfrm>
            <a:off x="8834904" y="1824528"/>
            <a:ext cx="2836984"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Student Assistance-Intervention Services Program.</a:t>
            </a:r>
          </a:p>
          <a:p>
            <a:pPr marL="285750" indent="-285750">
              <a:buFont typeface="Arial" panose="020B0604020202020204" pitchFamily="34" charset="0"/>
              <a:buChar char="•"/>
            </a:pPr>
            <a:r>
              <a:rPr lang="en-US" sz="1600" dirty="0" smtClean="0"/>
              <a:t>A comprehensive, integrated model of services that fosters </a:t>
            </a:r>
            <a:r>
              <a:rPr lang="en-US" sz="1600" dirty="0"/>
              <a:t>safe school environments, promotes healthy childhood development and prevents alcohol, tobacco, and other drug abuse.</a:t>
            </a:r>
            <a:endParaRPr lang="en-US" sz="1600" dirty="0" smtClean="0"/>
          </a:p>
        </p:txBody>
      </p:sp>
      <p:sp>
        <p:nvSpPr>
          <p:cNvPr id="10" name="TextBox 9"/>
          <p:cNvSpPr txBox="1"/>
          <p:nvPr/>
        </p:nvSpPr>
        <p:spPr>
          <a:xfrm rot="21359270">
            <a:off x="155295" y="271968"/>
            <a:ext cx="2493817" cy="33855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Who is OSPI?</a:t>
            </a:r>
            <a:endParaRPr lang="en-US" sz="1600" dirty="0">
              <a:solidFill>
                <a:prstClr val="black"/>
              </a:solidFill>
            </a:endParaRPr>
          </a:p>
        </p:txBody>
      </p:sp>
      <p:sp>
        <p:nvSpPr>
          <p:cNvPr id="11" name="TextBox 10"/>
          <p:cNvSpPr txBox="1"/>
          <p:nvPr/>
        </p:nvSpPr>
        <p:spPr>
          <a:xfrm>
            <a:off x="146506" y="730698"/>
            <a:ext cx="4175167"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Office of Superintendent of Public Instruction.</a:t>
            </a:r>
          </a:p>
          <a:p>
            <a:pPr marL="285750" indent="-285750">
              <a:buFont typeface="Arial" panose="020B0604020202020204" pitchFamily="34" charset="0"/>
              <a:buChar char="•"/>
            </a:pPr>
            <a:r>
              <a:rPr lang="en-US" sz="1600" dirty="0" smtClean="0"/>
              <a:t>The primary </a:t>
            </a:r>
            <a:r>
              <a:rPr lang="en-US" sz="1600" dirty="0"/>
              <a:t>agency charged with overseeing K-12 public education in Washington state. </a:t>
            </a:r>
            <a:endParaRPr lang="en-US" sz="1600" dirty="0" smtClean="0"/>
          </a:p>
          <a:p>
            <a:pPr marL="285750" indent="-285750">
              <a:buFont typeface="Arial" panose="020B0604020202020204" pitchFamily="34" charset="0"/>
              <a:buChar char="•"/>
            </a:pPr>
            <a:r>
              <a:rPr lang="en-US" sz="1600" dirty="0" smtClean="0"/>
              <a:t>OSPI </a:t>
            </a:r>
            <a:r>
              <a:rPr lang="en-US" sz="1600" dirty="0"/>
              <a:t>works with the state’s 295 school districts to administer basic education programs and implement education reform on behalf of more than one million public school </a:t>
            </a:r>
            <a:r>
              <a:rPr lang="en-US" sz="1600" dirty="0" smtClean="0"/>
              <a:t>students.</a:t>
            </a:r>
          </a:p>
          <a:p>
            <a:pPr marL="285750" indent="-285750">
              <a:buFont typeface="Arial" panose="020B0604020202020204" pitchFamily="34" charset="0"/>
              <a:buChar char="•"/>
            </a:pPr>
            <a:endParaRPr lang="en-US" sz="1600" dirty="0" smtClean="0"/>
          </a:p>
        </p:txBody>
      </p:sp>
      <p:sp>
        <p:nvSpPr>
          <p:cNvPr id="13" name="TextBox 12">
            <a:hlinkClick r:id="rId3"/>
          </p:cNvPr>
          <p:cNvSpPr txBox="1"/>
          <p:nvPr/>
        </p:nvSpPr>
        <p:spPr>
          <a:xfrm>
            <a:off x="4901874" y="5706894"/>
            <a:ext cx="6932481" cy="338554"/>
          </a:xfrm>
          <a:prstGeom prst="rect">
            <a:avLst/>
          </a:prstGeom>
          <a:noFill/>
        </p:spPr>
        <p:txBody>
          <a:bodyPr wrap="square" rtlCol="0">
            <a:spAutoFit/>
          </a:bodyPr>
          <a:lstStyle/>
          <a:p>
            <a:r>
              <a:rPr lang="en-US" sz="1600" dirty="0"/>
              <a:t>For additional information and resources: </a:t>
            </a:r>
            <a:r>
              <a:rPr lang="en-US" sz="1600" dirty="0" smtClean="0">
                <a:hlinkClick r:id="rId4"/>
              </a:rPr>
              <a:t>About OSPI</a:t>
            </a:r>
            <a:r>
              <a:rPr lang="en-US" sz="1600" dirty="0"/>
              <a:t>, </a:t>
            </a:r>
            <a:r>
              <a:rPr lang="en-US" sz="1600" dirty="0" smtClean="0">
                <a:hlinkClick r:id="rId5"/>
              </a:rPr>
              <a:t>Prevention/Intervention</a:t>
            </a:r>
            <a:endParaRPr lang="en-US" sz="1600" dirty="0"/>
          </a:p>
        </p:txBody>
      </p:sp>
    </p:spTree>
    <p:extLst>
      <p:ext uri="{BB962C8B-B14F-4D97-AF65-F5344CB8AC3E}">
        <p14:creationId xmlns:p14="http://schemas.microsoft.com/office/powerpoint/2010/main" val="366322199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animBg="1"/>
      <p:bldP spid="9" grpId="0"/>
      <p:bldP spid="10" grpId="0" animBg="1"/>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F0AB5D1-9059-428D-ACFC-BA1258997AE0}" type="slidenum">
              <a:rPr lang="en-US" smtClean="0"/>
              <a:pPr/>
              <a:t>7</a:t>
            </a:fld>
            <a:endParaRPr lang="en-US" dirty="0"/>
          </a:p>
        </p:txBody>
      </p:sp>
      <p:sp>
        <p:nvSpPr>
          <p:cNvPr id="4" name="TextBox 3"/>
          <p:cNvSpPr txBox="1"/>
          <p:nvPr/>
        </p:nvSpPr>
        <p:spPr>
          <a:xfrm rot="21290585">
            <a:off x="221536" y="346101"/>
            <a:ext cx="2493817" cy="33855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Role of DBHR</a:t>
            </a:r>
            <a:endParaRPr lang="en-US" sz="1600" dirty="0">
              <a:solidFill>
                <a:prstClr val="black"/>
              </a:solidFill>
            </a:endParaRPr>
          </a:p>
        </p:txBody>
      </p:sp>
      <p:sp>
        <p:nvSpPr>
          <p:cNvPr id="5" name="TextBox 4"/>
          <p:cNvSpPr txBox="1"/>
          <p:nvPr/>
        </p:nvSpPr>
        <p:spPr>
          <a:xfrm>
            <a:off x="211367" y="824907"/>
            <a:ext cx="3631482"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Continuing to provide guidance, resources, and support within contract guidelines.</a:t>
            </a:r>
          </a:p>
          <a:p>
            <a:pPr marL="285750" indent="-285750">
              <a:buFont typeface="Arial" panose="020B0604020202020204" pitchFamily="34" charset="0"/>
              <a:buChar char="•"/>
            </a:pPr>
            <a:r>
              <a:rPr lang="en-US" sz="1600" dirty="0" smtClean="0"/>
              <a:t>Access to training and technical assistance.</a:t>
            </a:r>
          </a:p>
          <a:p>
            <a:pPr marL="285750" indent="-285750">
              <a:buFont typeface="Arial" panose="020B0604020202020204" pitchFamily="34" charset="0"/>
              <a:buChar char="•"/>
            </a:pPr>
            <a:r>
              <a:rPr lang="en-US" sz="1600" dirty="0" smtClean="0"/>
              <a:t>Monitoring progress and contract compliance. </a:t>
            </a:r>
          </a:p>
          <a:p>
            <a:pPr marL="285750" indent="-285750">
              <a:buFont typeface="Arial" panose="020B0604020202020204" pitchFamily="34" charset="0"/>
              <a:buChar char="•"/>
            </a:pPr>
            <a:r>
              <a:rPr lang="en-US" sz="1600" dirty="0"/>
              <a:t>Collaborate with other agencies in regard to the Healthy Youth </a:t>
            </a:r>
            <a:r>
              <a:rPr lang="en-US" sz="1600" dirty="0" smtClean="0"/>
              <a:t>Survey. </a:t>
            </a:r>
            <a:endParaRPr lang="en-US" sz="1600" dirty="0"/>
          </a:p>
          <a:p>
            <a:pPr marL="285750" indent="-285750">
              <a:buFont typeface="Arial" panose="020B0604020202020204" pitchFamily="34" charset="0"/>
              <a:buChar char="•"/>
            </a:pPr>
            <a:endParaRPr lang="en-US" sz="1600" dirty="0"/>
          </a:p>
        </p:txBody>
      </p:sp>
      <p:sp>
        <p:nvSpPr>
          <p:cNvPr id="6" name="TextBox 5"/>
          <p:cNvSpPr txBox="1"/>
          <p:nvPr/>
        </p:nvSpPr>
        <p:spPr>
          <a:xfrm rot="215775">
            <a:off x="8919249" y="376734"/>
            <a:ext cx="2493817" cy="58477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Role of Prevention System Manager </a:t>
            </a:r>
            <a:endParaRPr lang="en-US" sz="1600" dirty="0">
              <a:solidFill>
                <a:prstClr val="black"/>
              </a:solidFill>
            </a:endParaRPr>
          </a:p>
        </p:txBody>
      </p:sp>
      <p:sp>
        <p:nvSpPr>
          <p:cNvPr id="7" name="TextBox 6"/>
          <p:cNvSpPr txBox="1"/>
          <p:nvPr/>
        </p:nvSpPr>
        <p:spPr>
          <a:xfrm>
            <a:off x="8804648" y="1039147"/>
            <a:ext cx="3516305" cy="3026662"/>
          </a:xfrm>
          <a:prstGeom prst="rect">
            <a:avLst/>
          </a:prstGeom>
          <a:noFill/>
        </p:spPr>
        <p:txBody>
          <a:bodyPr wrap="square" rtlCol="0">
            <a:spAutoFit/>
          </a:bodyPr>
          <a:lstStyle/>
          <a:p>
            <a:pPr marL="174698" indent="-174698">
              <a:lnSpc>
                <a:spcPct val="80000"/>
              </a:lnSpc>
              <a:spcBef>
                <a:spcPct val="0"/>
              </a:spcBef>
              <a:buFont typeface="Arial" pitchFamily="34" charset="0"/>
              <a:buChar char="•"/>
              <a:defRPr/>
            </a:pPr>
            <a:r>
              <a:rPr lang="en-US" sz="1600" dirty="0" smtClean="0">
                <a:ea typeface="Calibri" pitchFamily="34" charset="0"/>
                <a:cs typeface="Calibri" pitchFamily="34" charset="0"/>
              </a:rPr>
              <a:t>Monthly check ins;</a:t>
            </a:r>
          </a:p>
          <a:p>
            <a:pPr marL="631898" lvl="1" indent="-174698">
              <a:lnSpc>
                <a:spcPct val="80000"/>
              </a:lnSpc>
              <a:spcBef>
                <a:spcPct val="0"/>
              </a:spcBef>
              <a:buFont typeface="Arial" pitchFamily="34" charset="0"/>
              <a:buChar char="•"/>
              <a:defRPr/>
            </a:pPr>
            <a:r>
              <a:rPr lang="en-US" sz="1600" dirty="0" smtClean="0">
                <a:ea typeface="Calibri" pitchFamily="34" charset="0"/>
                <a:cs typeface="Calibri" pitchFamily="34" charset="0"/>
              </a:rPr>
              <a:t>Supports ongoing coalition activities.</a:t>
            </a:r>
          </a:p>
          <a:p>
            <a:pPr marL="174698" indent="-174698">
              <a:lnSpc>
                <a:spcPct val="80000"/>
              </a:lnSpc>
              <a:spcBef>
                <a:spcPct val="0"/>
              </a:spcBef>
              <a:buFont typeface="Arial" pitchFamily="34" charset="0"/>
              <a:buChar char="•"/>
              <a:defRPr/>
            </a:pPr>
            <a:r>
              <a:rPr lang="en-US" sz="1600" dirty="0" smtClean="0">
                <a:ea typeface="Calibri" pitchFamily="34" charset="0"/>
                <a:cs typeface="Calibri" pitchFamily="34" charset="0"/>
              </a:rPr>
              <a:t>Technical Assistance; </a:t>
            </a:r>
          </a:p>
          <a:p>
            <a:pPr marL="631898" lvl="1" indent="-174698">
              <a:lnSpc>
                <a:spcPct val="80000"/>
              </a:lnSpc>
              <a:spcBef>
                <a:spcPct val="0"/>
              </a:spcBef>
              <a:buFont typeface="Arial" pitchFamily="34" charset="0"/>
              <a:buChar char="•"/>
              <a:defRPr/>
            </a:pPr>
            <a:r>
              <a:rPr lang="en-US" sz="1600" dirty="0" smtClean="0">
                <a:ea typeface="Calibri" pitchFamily="34" charset="0"/>
                <a:cs typeface="Calibri" pitchFamily="34" charset="0"/>
              </a:rPr>
              <a:t>Minerva.</a:t>
            </a:r>
          </a:p>
          <a:p>
            <a:pPr marL="631898" lvl="1" indent="-174698">
              <a:lnSpc>
                <a:spcPct val="80000"/>
              </a:lnSpc>
              <a:spcBef>
                <a:spcPct val="0"/>
              </a:spcBef>
              <a:buFont typeface="Arial" pitchFamily="34" charset="0"/>
              <a:buChar char="•"/>
              <a:defRPr/>
            </a:pPr>
            <a:r>
              <a:rPr lang="en-US" sz="1600" dirty="0" smtClean="0">
                <a:ea typeface="Calibri" pitchFamily="34" charset="0"/>
                <a:cs typeface="Calibri" pitchFamily="34" charset="0"/>
              </a:rPr>
              <a:t>Coalition Problem Solving.</a:t>
            </a:r>
          </a:p>
          <a:p>
            <a:pPr marL="174698" indent="-174698">
              <a:lnSpc>
                <a:spcPct val="80000"/>
              </a:lnSpc>
              <a:spcBef>
                <a:spcPct val="0"/>
              </a:spcBef>
              <a:buFont typeface="Arial" pitchFamily="34" charset="0"/>
              <a:buChar char="•"/>
              <a:defRPr/>
            </a:pPr>
            <a:r>
              <a:rPr lang="en-US" sz="1600" dirty="0" smtClean="0">
                <a:ea typeface="Calibri" pitchFamily="34" charset="0"/>
                <a:cs typeface="Calibri" pitchFamily="34" charset="0"/>
              </a:rPr>
              <a:t>Contract Management (includes but not limited to);</a:t>
            </a:r>
          </a:p>
          <a:p>
            <a:pPr marL="631898" lvl="1" indent="-174698">
              <a:lnSpc>
                <a:spcPct val="80000"/>
              </a:lnSpc>
              <a:spcBef>
                <a:spcPct val="0"/>
              </a:spcBef>
              <a:buFont typeface="Arial" pitchFamily="34" charset="0"/>
              <a:buChar char="•"/>
              <a:defRPr/>
            </a:pPr>
            <a:r>
              <a:rPr lang="en-US" sz="1600" dirty="0" smtClean="0">
                <a:ea typeface="Calibri" pitchFamily="34" charset="0"/>
                <a:cs typeface="Calibri" pitchFamily="34" charset="0"/>
              </a:rPr>
              <a:t>Review and approve;</a:t>
            </a:r>
          </a:p>
          <a:p>
            <a:pPr marL="1089098" lvl="2" indent="-174698">
              <a:lnSpc>
                <a:spcPct val="80000"/>
              </a:lnSpc>
              <a:spcBef>
                <a:spcPct val="0"/>
              </a:spcBef>
              <a:buFont typeface="Arial" pitchFamily="34" charset="0"/>
              <a:buChar char="•"/>
              <a:defRPr/>
            </a:pPr>
            <a:r>
              <a:rPr lang="en-US" sz="1600" dirty="0" smtClean="0">
                <a:ea typeface="Calibri" pitchFamily="34" charset="0"/>
                <a:cs typeface="Calibri" pitchFamily="34" charset="0"/>
              </a:rPr>
              <a:t>Strategic plan.</a:t>
            </a:r>
          </a:p>
          <a:p>
            <a:pPr marL="1089098" lvl="2" indent="-174698">
              <a:lnSpc>
                <a:spcPct val="80000"/>
              </a:lnSpc>
              <a:spcBef>
                <a:spcPct val="0"/>
              </a:spcBef>
              <a:buFont typeface="Arial" pitchFamily="34" charset="0"/>
              <a:buChar char="•"/>
              <a:defRPr/>
            </a:pPr>
            <a:r>
              <a:rPr lang="en-US" sz="1600" dirty="0" smtClean="0">
                <a:ea typeface="Calibri" pitchFamily="34" charset="0"/>
                <a:cs typeface="Calibri" pitchFamily="34" charset="0"/>
              </a:rPr>
              <a:t>Action Plan.</a:t>
            </a:r>
          </a:p>
          <a:p>
            <a:pPr marL="1089098" lvl="2" indent="-174698">
              <a:lnSpc>
                <a:spcPct val="80000"/>
              </a:lnSpc>
              <a:spcBef>
                <a:spcPct val="0"/>
              </a:spcBef>
              <a:buFont typeface="Arial" pitchFamily="34" charset="0"/>
              <a:buChar char="•"/>
              <a:defRPr/>
            </a:pPr>
            <a:r>
              <a:rPr lang="en-US" sz="1600" dirty="0" smtClean="0">
                <a:ea typeface="Calibri" pitchFamily="34" charset="0"/>
                <a:cs typeface="Calibri" pitchFamily="34" charset="0"/>
              </a:rPr>
              <a:t>Budgets.</a:t>
            </a:r>
          </a:p>
          <a:p>
            <a:pPr marL="1089098" lvl="2" indent="-174698">
              <a:lnSpc>
                <a:spcPct val="80000"/>
              </a:lnSpc>
              <a:spcBef>
                <a:spcPct val="0"/>
              </a:spcBef>
              <a:buFont typeface="Arial" pitchFamily="34" charset="0"/>
              <a:buChar char="•"/>
              <a:defRPr/>
            </a:pPr>
            <a:r>
              <a:rPr lang="en-US" sz="1600" dirty="0" smtClean="0">
                <a:ea typeface="Calibri" pitchFamily="34" charset="0"/>
                <a:cs typeface="Calibri" pitchFamily="34" charset="0"/>
              </a:rPr>
              <a:t>A-19s.</a:t>
            </a:r>
          </a:p>
          <a:p>
            <a:pPr marL="1089098" lvl="2" indent="-174698">
              <a:lnSpc>
                <a:spcPct val="80000"/>
              </a:lnSpc>
              <a:spcBef>
                <a:spcPct val="0"/>
              </a:spcBef>
              <a:buFont typeface="Arial" pitchFamily="34" charset="0"/>
              <a:buChar char="•"/>
              <a:defRPr/>
            </a:pPr>
            <a:r>
              <a:rPr lang="en-US" sz="1600" dirty="0" smtClean="0">
                <a:ea typeface="Calibri" pitchFamily="34" charset="0"/>
                <a:cs typeface="Calibri" pitchFamily="34" charset="0"/>
              </a:rPr>
              <a:t>Media release.</a:t>
            </a:r>
          </a:p>
          <a:p>
            <a:pPr>
              <a:lnSpc>
                <a:spcPct val="80000"/>
              </a:lnSpc>
              <a:spcBef>
                <a:spcPct val="0"/>
              </a:spcBef>
              <a:defRPr/>
            </a:pPr>
            <a:endParaRPr lang="en-US" sz="1400" dirty="0" smtClean="0">
              <a:ea typeface="Calibri" pitchFamily="34" charset="0"/>
              <a:cs typeface="Calibri" pitchFamily="34" charset="0"/>
            </a:endParaRPr>
          </a:p>
        </p:txBody>
      </p:sp>
      <p:pic>
        <p:nvPicPr>
          <p:cNvPr id="8" name="Picture 28" descr="C:\Users\mariase\AppData\Local\Microsoft\Windows\Temporary Internet Files\Content.IE5\0SKAB40K\MP910220897[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4697" y="2388555"/>
            <a:ext cx="2929000" cy="141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rot="20838085">
            <a:off x="4325563" y="2188498"/>
            <a:ext cx="1600200" cy="400110"/>
          </a:xfrm>
          <a:prstGeom prst="rect">
            <a:avLst/>
          </a:prstGeom>
          <a:solidFill>
            <a:schemeClr val="accent1">
              <a:lumMod val="20000"/>
              <a:lumOff val="80000"/>
            </a:schemeClr>
          </a:solidFill>
          <a:effectLst>
            <a:outerShdw blurRad="50800" dist="38100" dir="10800000" algn="r" rotWithShape="0">
              <a:prstClr val="black">
                <a:alpha val="40000"/>
              </a:prstClr>
            </a:outerShdw>
          </a:effectLst>
        </p:spPr>
        <p:txBody>
          <a:bodyPr>
            <a:spAutoFit/>
          </a:bodyPr>
          <a:lstStyle/>
          <a:p>
            <a:pPr algn="ctr">
              <a:defRPr/>
            </a:pPr>
            <a:r>
              <a:rPr lang="en-US" sz="2000" dirty="0">
                <a:solidFill>
                  <a:prstClr val="black"/>
                </a:solidFill>
              </a:rPr>
              <a:t>DBHR</a:t>
            </a:r>
          </a:p>
        </p:txBody>
      </p:sp>
      <p:sp>
        <p:nvSpPr>
          <p:cNvPr id="10" name="TextBox 9"/>
          <p:cNvSpPr txBox="1"/>
          <p:nvPr/>
        </p:nvSpPr>
        <p:spPr>
          <a:xfrm rot="394099">
            <a:off x="5979353" y="2065388"/>
            <a:ext cx="2371816" cy="646331"/>
          </a:xfrm>
          <a:prstGeom prst="rect">
            <a:avLst/>
          </a:prstGeom>
          <a:solidFill>
            <a:schemeClr val="accent1">
              <a:lumMod val="20000"/>
              <a:lumOff val="80000"/>
            </a:schemeClr>
          </a:solidFill>
          <a:effectLst>
            <a:outerShdw blurRad="50800" dist="38100" dir="10800000" algn="r" rotWithShape="0">
              <a:prstClr val="black">
                <a:alpha val="40000"/>
              </a:prstClr>
            </a:outerShdw>
          </a:effectLst>
        </p:spPr>
        <p:txBody>
          <a:bodyPr wrap="square">
            <a:spAutoFit/>
          </a:bodyPr>
          <a:lstStyle/>
          <a:p>
            <a:pPr algn="ctr">
              <a:defRPr/>
            </a:pPr>
            <a:r>
              <a:rPr lang="en-US" dirty="0" smtClean="0">
                <a:solidFill>
                  <a:prstClr val="black"/>
                </a:solidFill>
              </a:rPr>
              <a:t>Prevention System Manager </a:t>
            </a:r>
            <a:endParaRPr lang="en-US" dirty="0">
              <a:solidFill>
                <a:prstClr val="black"/>
              </a:solidFill>
            </a:endParaRPr>
          </a:p>
        </p:txBody>
      </p:sp>
      <p:sp>
        <p:nvSpPr>
          <p:cNvPr id="11" name="TextBox 10"/>
          <p:cNvSpPr txBox="1"/>
          <p:nvPr/>
        </p:nvSpPr>
        <p:spPr>
          <a:xfrm rot="193495">
            <a:off x="8917632" y="4235228"/>
            <a:ext cx="2753710" cy="58477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Where to find your Prevention System Manager? </a:t>
            </a:r>
            <a:endParaRPr lang="en-US" sz="1600" dirty="0">
              <a:solidFill>
                <a:prstClr val="black"/>
              </a:solidFill>
            </a:endParaRPr>
          </a:p>
        </p:txBody>
      </p:sp>
      <p:sp>
        <p:nvSpPr>
          <p:cNvPr id="12" name="TextBox 11"/>
          <p:cNvSpPr txBox="1"/>
          <p:nvPr/>
        </p:nvSpPr>
        <p:spPr>
          <a:xfrm rot="21290585">
            <a:off x="221535" y="3346891"/>
            <a:ext cx="2493817" cy="33855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Minerva Assistance</a:t>
            </a:r>
            <a:endParaRPr lang="en-US" sz="1600" dirty="0">
              <a:solidFill>
                <a:prstClr val="black"/>
              </a:solidFill>
            </a:endParaRPr>
          </a:p>
        </p:txBody>
      </p:sp>
      <p:sp>
        <p:nvSpPr>
          <p:cNvPr id="2" name="TextBox 1"/>
          <p:cNvSpPr txBox="1"/>
          <p:nvPr/>
        </p:nvSpPr>
        <p:spPr>
          <a:xfrm>
            <a:off x="268088" y="3822521"/>
            <a:ext cx="3532831"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For technical problems submit help desk ticket in Minerva.</a:t>
            </a:r>
          </a:p>
          <a:p>
            <a:pPr marL="285750" indent="-285750">
              <a:buFont typeface="Arial" panose="020B0604020202020204" pitchFamily="34" charset="0"/>
              <a:buChar char="•"/>
            </a:pPr>
            <a:r>
              <a:rPr lang="en-US" sz="1600" dirty="0" smtClean="0"/>
              <a:t>For data entry email </a:t>
            </a:r>
            <a:r>
              <a:rPr lang="en-US" sz="1600" dirty="0" smtClean="0">
                <a:hlinkClick r:id="rId3"/>
              </a:rPr>
              <a:t>prevmis@hca.wa.gov</a:t>
            </a:r>
            <a:r>
              <a:rPr lang="en-US" sz="1600" dirty="0" smtClean="0"/>
              <a:t> or contact PSM. </a:t>
            </a:r>
          </a:p>
          <a:p>
            <a:pPr marL="285750" indent="-285750">
              <a:buFont typeface="Arial" panose="020B0604020202020204" pitchFamily="34" charset="0"/>
              <a:buChar char="•"/>
            </a:pPr>
            <a:r>
              <a:rPr lang="en-US" sz="1600" dirty="0" smtClean="0"/>
              <a:t>For additional information and resources</a:t>
            </a:r>
            <a:r>
              <a:rPr lang="en-US" sz="1600" dirty="0"/>
              <a:t>: </a:t>
            </a:r>
            <a:r>
              <a:rPr lang="en-US" sz="1600" dirty="0" smtClean="0">
                <a:hlinkClick r:id="rId4"/>
              </a:rPr>
              <a:t>Minerva | The Athena Forum</a:t>
            </a:r>
            <a:endParaRPr lang="en-US" sz="1600" dirty="0"/>
          </a:p>
        </p:txBody>
      </p:sp>
      <p:sp>
        <p:nvSpPr>
          <p:cNvPr id="16" name="TextBox 15"/>
          <p:cNvSpPr txBox="1"/>
          <p:nvPr/>
        </p:nvSpPr>
        <p:spPr>
          <a:xfrm>
            <a:off x="8507342" y="4994955"/>
            <a:ext cx="3317630" cy="61555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Contact </a:t>
            </a:r>
            <a:r>
              <a:rPr lang="en-US" sz="1600" dirty="0" smtClean="0">
                <a:hlinkClick r:id="rId5"/>
              </a:rPr>
              <a:t>prevention@hca.wa.gov</a:t>
            </a:r>
            <a:endParaRPr lang="en-US" sz="1600" dirty="0" smtClean="0"/>
          </a:p>
          <a:p>
            <a:endParaRPr lang="en-US" dirty="0"/>
          </a:p>
        </p:txBody>
      </p:sp>
      <p:sp>
        <p:nvSpPr>
          <p:cNvPr id="17" name="TextBox 16"/>
          <p:cNvSpPr txBox="1"/>
          <p:nvPr/>
        </p:nvSpPr>
        <p:spPr>
          <a:xfrm>
            <a:off x="5009880" y="4202222"/>
            <a:ext cx="2493817" cy="58477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lgn="ctr">
              <a:defRPr/>
            </a:pPr>
            <a:r>
              <a:rPr lang="en-US" sz="1600" dirty="0" smtClean="0">
                <a:solidFill>
                  <a:prstClr val="black"/>
                </a:solidFill>
              </a:rPr>
              <a:t>Prevention System Manager Contact </a:t>
            </a:r>
            <a:endParaRPr lang="en-US" sz="1600" dirty="0">
              <a:solidFill>
                <a:prstClr val="black"/>
              </a:solidFill>
            </a:endParaRPr>
          </a:p>
        </p:txBody>
      </p:sp>
      <p:sp>
        <p:nvSpPr>
          <p:cNvPr id="18" name="TextBox 17"/>
          <p:cNvSpPr txBox="1"/>
          <p:nvPr/>
        </p:nvSpPr>
        <p:spPr>
          <a:xfrm>
            <a:off x="5081129" y="4930567"/>
            <a:ext cx="3329354"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FF0000"/>
                </a:solidFill>
              </a:rPr>
              <a:t>Insert information </a:t>
            </a:r>
            <a:r>
              <a:rPr lang="en-US" sz="1600" dirty="0">
                <a:solidFill>
                  <a:srgbClr val="FF0000"/>
                </a:solidFill>
              </a:rPr>
              <a:t>h</a:t>
            </a:r>
            <a:r>
              <a:rPr lang="en-US" sz="1600" dirty="0" smtClean="0">
                <a:solidFill>
                  <a:srgbClr val="FF0000"/>
                </a:solidFill>
              </a:rPr>
              <a:t>ere </a:t>
            </a:r>
            <a:endParaRPr lang="en-US" sz="1600" dirty="0">
              <a:solidFill>
                <a:srgbClr val="FF0000"/>
              </a:solidFill>
            </a:endParaRPr>
          </a:p>
        </p:txBody>
      </p:sp>
    </p:spTree>
    <p:extLst>
      <p:ext uri="{BB962C8B-B14F-4D97-AF65-F5344CB8AC3E}">
        <p14:creationId xmlns:p14="http://schemas.microsoft.com/office/powerpoint/2010/main" val="420726269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9" grpId="0" animBg="1"/>
      <p:bldP spid="10" grpId="0" animBg="1"/>
      <p:bldP spid="11" grpId="0" animBg="1"/>
      <p:bldP spid="12" grpId="0" animBg="1"/>
      <p:bldP spid="2" grpId="0"/>
      <p:bldP spid="16" grpId="0"/>
      <p:bldP spid="17" grpId="0" animBg="1"/>
      <p:bldP spid="18" grpId="0"/>
    </p:bldLst>
  </p:timing>
</p:sld>
</file>

<file path=ppt/theme/theme1.xml><?xml version="1.0" encoding="utf-8"?>
<a:theme xmlns:a="http://schemas.openxmlformats.org/drawingml/2006/main" name="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5B7F95"/>
      </a:hlink>
      <a:folHlink>
        <a:srgbClr val="CBA052"/>
      </a:folHlink>
    </a:clrScheme>
    <a:fontScheme name="HCA">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5B7F95"/>
      </a:hlink>
      <a:folHlink>
        <a:srgbClr val="CBA052"/>
      </a:folHlink>
    </a:clrScheme>
    <a:fontScheme name="HCA">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CBA052"/>
      </a:accent4>
      <a:accent5>
        <a:srgbClr val="F2A900"/>
      </a:accent5>
      <a:accent6>
        <a:srgbClr val="FF671F"/>
      </a:accent6>
      <a:hlink>
        <a:srgbClr val="5B7F95"/>
      </a:hlink>
      <a:folHlink>
        <a:srgbClr val="925D9C"/>
      </a:folHlink>
    </a:clrScheme>
    <a:fontScheme name="HCA">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CBA052"/>
      </a:accent4>
      <a:accent5>
        <a:srgbClr val="F2A900"/>
      </a:accent5>
      <a:accent6>
        <a:srgbClr val="FF671F"/>
      </a:accent6>
      <a:hlink>
        <a:srgbClr val="5B7F95"/>
      </a:hlink>
      <a:folHlink>
        <a:srgbClr val="925D9C"/>
      </a:folHlink>
    </a:clrScheme>
    <a:fontScheme name="HCA">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11558</TotalTime>
  <Words>1584</Words>
  <Application>Microsoft Office PowerPoint</Application>
  <PresentationFormat>Widescreen</PresentationFormat>
  <Paragraphs>191</Paragraphs>
  <Slides>7</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vt:i4>
      </vt:variant>
    </vt:vector>
  </HeadingPairs>
  <TitlesOfParts>
    <vt:vector size="16" baseType="lpstr">
      <vt:lpstr>Arial</vt:lpstr>
      <vt:lpstr>Calibri</vt:lpstr>
      <vt:lpstr>Cambria</vt:lpstr>
      <vt:lpstr>Tahoma</vt:lpstr>
      <vt:lpstr>Times New Roman</vt:lpstr>
      <vt:lpstr>Office Theme</vt:lpstr>
      <vt:lpstr>3_Office Theme</vt:lpstr>
      <vt:lpstr>2_Office Theme</vt:lpstr>
      <vt:lpstr>1_Office Theme</vt:lpstr>
      <vt:lpstr>Roles and responsibilities</vt:lpstr>
      <vt:lpstr>PowerPoint Presentation</vt:lpstr>
      <vt:lpstr>PowerPoint Presentation</vt:lpstr>
      <vt:lpstr>PowerPoint Presentation</vt:lpstr>
      <vt:lpstr>PowerPoint Presentation</vt:lpstr>
      <vt:lpstr>PowerPoint Presentation</vt:lpstr>
      <vt:lpstr>PowerPoint Presentation</vt:lpstr>
    </vt:vector>
  </TitlesOfParts>
  <Company>WA State Health Care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Grigg, Brenda E (HCA)</dc:creator>
  <cp:lastModifiedBy>Padilla, Alejandra (HCA Contractor)</cp:lastModifiedBy>
  <cp:revision>168</cp:revision>
  <cp:lastPrinted>2019-01-02T23:13:47Z</cp:lastPrinted>
  <dcterms:created xsi:type="dcterms:W3CDTF">2018-03-14T18:03:33Z</dcterms:created>
  <dcterms:modified xsi:type="dcterms:W3CDTF">2019-02-27T20:22:41Z</dcterms:modified>
</cp:coreProperties>
</file>