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9" r:id="rId3"/>
  </p:sldMasterIdLst>
  <p:notesMasterIdLst>
    <p:notesMasterId r:id="rId48"/>
  </p:notesMasterIdLst>
  <p:handoutMasterIdLst>
    <p:handoutMasterId r:id="rId49"/>
  </p:handoutMasterIdLst>
  <p:sldIdLst>
    <p:sldId id="257" r:id="rId4"/>
    <p:sldId id="344" r:id="rId5"/>
    <p:sldId id="367" r:id="rId6"/>
    <p:sldId id="376" r:id="rId7"/>
    <p:sldId id="377" r:id="rId8"/>
    <p:sldId id="378" r:id="rId9"/>
    <p:sldId id="379" r:id="rId10"/>
    <p:sldId id="380" r:id="rId11"/>
    <p:sldId id="372" r:id="rId12"/>
    <p:sldId id="375" r:id="rId13"/>
    <p:sldId id="374" r:id="rId14"/>
    <p:sldId id="373" r:id="rId15"/>
    <p:sldId id="348" r:id="rId16"/>
    <p:sldId id="363" r:id="rId17"/>
    <p:sldId id="364" r:id="rId18"/>
    <p:sldId id="365" r:id="rId19"/>
    <p:sldId id="322" r:id="rId20"/>
    <p:sldId id="354" r:id="rId21"/>
    <p:sldId id="355" r:id="rId22"/>
    <p:sldId id="356" r:id="rId23"/>
    <p:sldId id="357" r:id="rId24"/>
    <p:sldId id="358" r:id="rId25"/>
    <p:sldId id="351" r:id="rId26"/>
    <p:sldId id="366" r:id="rId27"/>
    <p:sldId id="345" r:id="rId28"/>
    <p:sldId id="381" r:id="rId29"/>
    <p:sldId id="382" r:id="rId30"/>
    <p:sldId id="383" r:id="rId31"/>
    <p:sldId id="384" r:id="rId32"/>
    <p:sldId id="385" r:id="rId33"/>
    <p:sldId id="386" r:id="rId34"/>
    <p:sldId id="346" r:id="rId35"/>
    <p:sldId id="368" r:id="rId36"/>
    <p:sldId id="369" r:id="rId37"/>
    <p:sldId id="370" r:id="rId38"/>
    <p:sldId id="371" r:id="rId39"/>
    <p:sldId id="352" r:id="rId40"/>
    <p:sldId id="360" r:id="rId41"/>
    <p:sldId id="353" r:id="rId42"/>
    <p:sldId id="350" r:id="rId43"/>
    <p:sldId id="361" r:id="rId44"/>
    <p:sldId id="362" r:id="rId45"/>
    <p:sldId id="349" r:id="rId46"/>
    <p:sldId id="323"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B8D6"/>
    <a:srgbClr val="606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017" autoAdjust="0"/>
    <p:restoredTop sz="80114" autoAdjust="0"/>
  </p:normalViewPr>
  <p:slideViewPr>
    <p:cSldViewPr>
      <p:cViewPr varScale="1">
        <p:scale>
          <a:sx n="93" d="100"/>
          <a:sy n="93" d="100"/>
        </p:scale>
        <p:origin x="-215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1/01/2015 – 06/20/2016</a:t>
            </a:r>
            <a:endParaRPr lang="en-US" dirty="0"/>
          </a:p>
        </c:rich>
      </c:tx>
      <c:layout/>
      <c:overlay val="0"/>
    </c:title>
    <c:autoTitleDeleted val="0"/>
    <c:plotArea>
      <c:layout/>
      <c:pieChart>
        <c:varyColors val="1"/>
        <c:ser>
          <c:idx val="0"/>
          <c:order val="0"/>
          <c:tx>
            <c:strRef>
              <c:f>Sheet1!$B$1</c:f>
              <c:strCache>
                <c:ptCount val="1"/>
              </c:strCache>
            </c:strRef>
          </c:tx>
          <c:dLbls>
            <c:txPr>
              <a:bodyPr/>
              <a:lstStyle/>
              <a:p>
                <a:pPr>
                  <a:defRPr sz="2000"/>
                </a:pPr>
                <a:endParaRPr lang="en-US"/>
              </a:p>
            </c:txPr>
            <c:dLblPos val="bestFit"/>
            <c:showLegendKey val="0"/>
            <c:showVal val="1"/>
            <c:showCatName val="0"/>
            <c:showSerName val="0"/>
            <c:showPercent val="0"/>
            <c:showBubbleSize val="0"/>
            <c:showLeaderLines val="1"/>
          </c:dLbls>
          <c:cat>
            <c:strRef>
              <c:f>Sheet1!$A$2:$A$5</c:f>
              <c:strCache>
                <c:ptCount val="4"/>
                <c:pt idx="0">
                  <c:v>Mental Health</c:v>
                </c:pt>
                <c:pt idx="1">
                  <c:v>Community Change</c:v>
                </c:pt>
                <c:pt idx="2">
                  <c:v>Trainings</c:v>
                </c:pt>
                <c:pt idx="3">
                  <c:v>Underage Drinking</c:v>
                </c:pt>
              </c:strCache>
            </c:strRef>
          </c:cat>
          <c:val>
            <c:numRef>
              <c:f>Sheet1!$B$2:$B$5</c:f>
              <c:numCache>
                <c:formatCode>General</c:formatCode>
                <c:ptCount val="4"/>
                <c:pt idx="0">
                  <c:v>11</c:v>
                </c:pt>
                <c:pt idx="1">
                  <c:v>13</c:v>
                </c:pt>
                <c:pt idx="2">
                  <c:v>7</c:v>
                </c:pt>
                <c:pt idx="3">
                  <c:v>12</c:v>
                </c:pt>
              </c:numCache>
            </c:numRef>
          </c:val>
        </c:ser>
        <c:dLbls>
          <c:showLegendKey val="0"/>
          <c:showVal val="1"/>
          <c:showCatName val="0"/>
          <c:showSerName val="0"/>
          <c:showPercent val="0"/>
          <c:showBubbleSize val="0"/>
          <c:showLeaderLines val="1"/>
        </c:dLbls>
        <c:firstSliceAng val="0"/>
      </c:pieChart>
    </c:plotArea>
    <c:legend>
      <c:legendPos val="r"/>
      <c:layout>
        <c:manualLayout>
          <c:xMode val="edge"/>
          <c:yMode val="edge"/>
          <c:x val="0.73021677845824828"/>
          <c:y val="0.13331240224456098"/>
          <c:w val="0.20188198697385051"/>
          <c:h val="0.74172325315076593"/>
        </c:manualLayout>
      </c:layout>
      <c:overlay val="0"/>
      <c:txPr>
        <a:bodyPr/>
        <a:lstStyle/>
        <a:p>
          <a:pPr>
            <a:defRPr sz="1600"/>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E737607-29E5-41B5-AFB0-0A84F027F9EB}" type="datetimeFigureOut">
              <a:rPr lang="en-US" smtClean="0"/>
              <a:t>9/27/2016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EC653E8-4F77-48FD-A661-C7EC34F36562}" type="slidenum">
              <a:rPr lang="en-US" smtClean="0"/>
              <a:t>‹#›</a:t>
            </a:fld>
            <a:endParaRPr lang="en-US"/>
          </a:p>
        </p:txBody>
      </p:sp>
    </p:spTree>
    <p:extLst>
      <p:ext uri="{BB962C8B-B14F-4D97-AF65-F5344CB8AC3E}">
        <p14:creationId xmlns:p14="http://schemas.microsoft.com/office/powerpoint/2010/main" val="3454312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F54D9C3-4D52-44D0-B4DD-748D53927FAB}" type="datetimeFigureOut">
              <a:rPr lang="en-US" smtClean="0"/>
              <a:t>9/27/2016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45DA498-C855-4A71-8D1C-15EF716C1591}" type="slidenum">
              <a:rPr lang="en-US" smtClean="0"/>
              <a:t>‹#›</a:t>
            </a:fld>
            <a:endParaRPr lang="en-US"/>
          </a:p>
        </p:txBody>
      </p:sp>
    </p:spTree>
    <p:extLst>
      <p:ext uri="{BB962C8B-B14F-4D97-AF65-F5344CB8AC3E}">
        <p14:creationId xmlns:p14="http://schemas.microsoft.com/office/powerpoint/2010/main" val="3358822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rtSt0YH-FMk&amp;feature=em-share_video_use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73451-83F7-474D-BC97-B58A7EE96734}" type="slidenum">
              <a:rPr lang="en-US" smtClean="0"/>
              <a:t>1</a:t>
            </a:fld>
            <a:endParaRPr lang="en-US" dirty="0"/>
          </a:p>
        </p:txBody>
      </p:sp>
    </p:spTree>
    <p:extLst>
      <p:ext uri="{BB962C8B-B14F-4D97-AF65-F5344CB8AC3E}">
        <p14:creationId xmlns:p14="http://schemas.microsoft.com/office/powerpoint/2010/main" val="2090417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Emphasis on low perception of harm, social access, and community norms favorable to ATMOD.</a:t>
            </a:r>
          </a:p>
        </p:txBody>
      </p:sp>
      <p:sp>
        <p:nvSpPr>
          <p:cNvPr id="4" name="Slide Number Placeholder 3"/>
          <p:cNvSpPr>
            <a:spLocks noGrp="1"/>
          </p:cNvSpPr>
          <p:nvPr>
            <p:ph type="sldNum" sz="quarter" idx="10"/>
          </p:nvPr>
        </p:nvSpPr>
        <p:spPr/>
        <p:txBody>
          <a:bodyPr/>
          <a:lstStyle/>
          <a:p>
            <a:fld id="{745DA498-C855-4A71-8D1C-15EF716C1591}" type="slidenum">
              <a:rPr lang="en-US" smtClean="0"/>
              <a:t>10</a:t>
            </a:fld>
            <a:endParaRPr lang="en-US"/>
          </a:p>
        </p:txBody>
      </p:sp>
    </p:spTree>
    <p:extLst>
      <p:ext uri="{BB962C8B-B14F-4D97-AF65-F5344CB8AC3E}">
        <p14:creationId xmlns:p14="http://schemas.microsoft.com/office/powerpoint/2010/main" val="3532346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Focus since October, 2013 inception has been building capacity to execute strategic action plan.</a:t>
            </a:r>
          </a:p>
          <a:p>
            <a:pPr defTabSz="931774">
              <a:defRPr/>
            </a:pPr>
            <a:r>
              <a:rPr lang="en-US" dirty="0"/>
              <a:t>Youth coalition established August, 2014, with unique action plan (marijuana).</a:t>
            </a:r>
          </a:p>
        </p:txBody>
      </p:sp>
      <p:sp>
        <p:nvSpPr>
          <p:cNvPr id="4" name="Slide Number Placeholder 3"/>
          <p:cNvSpPr>
            <a:spLocks noGrp="1"/>
          </p:cNvSpPr>
          <p:nvPr>
            <p:ph type="sldNum" sz="quarter" idx="10"/>
          </p:nvPr>
        </p:nvSpPr>
        <p:spPr/>
        <p:txBody>
          <a:bodyPr/>
          <a:lstStyle/>
          <a:p>
            <a:fld id="{745DA498-C855-4A71-8D1C-15EF716C1591}" type="slidenum">
              <a:rPr lang="en-US" smtClean="0"/>
              <a:t>11</a:t>
            </a:fld>
            <a:endParaRPr lang="en-US"/>
          </a:p>
        </p:txBody>
      </p:sp>
    </p:spTree>
    <p:extLst>
      <p:ext uri="{BB962C8B-B14F-4D97-AF65-F5344CB8AC3E}">
        <p14:creationId xmlns:p14="http://schemas.microsoft.com/office/powerpoint/2010/main" val="3517727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Youth members have demonstrated a strong commitment to executing action plan(s); first marijuana (Keep Off the Grass), then adding alcohol. Next: apathetic student body</a:t>
            </a:r>
            <a:endParaRPr lang="en-US" dirty="0" smtClean="0"/>
          </a:p>
          <a:p>
            <a:pPr defTabSz="931774">
              <a:defRPr/>
            </a:pPr>
            <a:endParaRPr lang="en-US" dirty="0" smtClean="0"/>
          </a:p>
          <a:p>
            <a:pPr defTabSz="931774">
              <a:defRPr/>
            </a:pPr>
            <a:r>
              <a:rPr lang="en-US" dirty="0" smtClean="0"/>
              <a:t>Media-Smart</a:t>
            </a:r>
            <a:r>
              <a:rPr lang="en-US" baseline="0" dirty="0" smtClean="0"/>
              <a:t> Youth: Eat, Think, and Be Active, </a:t>
            </a:r>
            <a:r>
              <a:rPr lang="en-US" dirty="0" smtClean="0"/>
              <a:t>National Organizations of Youth Safety Teen Safe Driving Summit, CADCA, CADCA NYLI,</a:t>
            </a:r>
            <a:r>
              <a:rPr lang="en-US" baseline="0" dirty="0" smtClean="0"/>
              <a:t> CADCA Youth Leadership team, </a:t>
            </a:r>
            <a:endParaRPr lang="en-US" dirty="0" smtClean="0"/>
          </a:p>
          <a:p>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12</a:t>
            </a:fld>
            <a:endParaRPr lang="en-US"/>
          </a:p>
        </p:txBody>
      </p:sp>
    </p:spTree>
    <p:extLst>
      <p:ext uri="{BB962C8B-B14F-4D97-AF65-F5344CB8AC3E}">
        <p14:creationId xmlns:p14="http://schemas.microsoft.com/office/powerpoint/2010/main" val="2434757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13</a:t>
            </a:fld>
            <a:endParaRPr lang="en-US"/>
          </a:p>
        </p:txBody>
      </p:sp>
    </p:spTree>
    <p:extLst>
      <p:ext uri="{BB962C8B-B14F-4D97-AF65-F5344CB8AC3E}">
        <p14:creationId xmlns:p14="http://schemas.microsoft.com/office/powerpoint/2010/main" val="127502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14</a:t>
            </a:fld>
            <a:endParaRPr lang="en-US"/>
          </a:p>
        </p:txBody>
      </p:sp>
    </p:spTree>
    <p:extLst>
      <p:ext uri="{BB962C8B-B14F-4D97-AF65-F5344CB8AC3E}">
        <p14:creationId xmlns:p14="http://schemas.microsoft.com/office/powerpoint/2010/main" val="634811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15</a:t>
            </a:fld>
            <a:endParaRPr lang="en-US"/>
          </a:p>
        </p:txBody>
      </p:sp>
    </p:spTree>
    <p:extLst>
      <p:ext uri="{BB962C8B-B14F-4D97-AF65-F5344CB8AC3E}">
        <p14:creationId xmlns:p14="http://schemas.microsoft.com/office/powerpoint/2010/main" val="1396981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16</a:t>
            </a:fld>
            <a:endParaRPr lang="en-US"/>
          </a:p>
        </p:txBody>
      </p:sp>
    </p:spTree>
    <p:extLst>
      <p:ext uri="{BB962C8B-B14F-4D97-AF65-F5344CB8AC3E}">
        <p14:creationId xmlns:p14="http://schemas.microsoft.com/office/powerpoint/2010/main" val="70963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17</a:t>
            </a:fld>
            <a:endParaRPr lang="en-US"/>
          </a:p>
        </p:txBody>
      </p:sp>
    </p:spTree>
    <p:extLst>
      <p:ext uri="{BB962C8B-B14F-4D97-AF65-F5344CB8AC3E}">
        <p14:creationId xmlns:p14="http://schemas.microsoft.com/office/powerpoint/2010/main" val="1275028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18</a:t>
            </a:fld>
            <a:endParaRPr lang="en-US"/>
          </a:p>
        </p:txBody>
      </p:sp>
    </p:spTree>
    <p:extLst>
      <p:ext uri="{BB962C8B-B14F-4D97-AF65-F5344CB8AC3E}">
        <p14:creationId xmlns:p14="http://schemas.microsoft.com/office/powerpoint/2010/main" val="3622528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19</a:t>
            </a:fld>
            <a:endParaRPr lang="en-US"/>
          </a:p>
        </p:txBody>
      </p:sp>
    </p:spTree>
    <p:extLst>
      <p:ext uri="{BB962C8B-B14F-4D97-AF65-F5344CB8AC3E}">
        <p14:creationId xmlns:p14="http://schemas.microsoft.com/office/powerpoint/2010/main" val="116843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2</a:t>
            </a:fld>
            <a:endParaRPr lang="en-US"/>
          </a:p>
        </p:txBody>
      </p:sp>
    </p:spTree>
    <p:extLst>
      <p:ext uri="{BB962C8B-B14F-4D97-AF65-F5344CB8AC3E}">
        <p14:creationId xmlns:p14="http://schemas.microsoft.com/office/powerpoint/2010/main" val="2931481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20</a:t>
            </a:fld>
            <a:endParaRPr lang="en-US"/>
          </a:p>
        </p:txBody>
      </p:sp>
    </p:spTree>
    <p:extLst>
      <p:ext uri="{BB962C8B-B14F-4D97-AF65-F5344CB8AC3E}">
        <p14:creationId xmlns:p14="http://schemas.microsoft.com/office/powerpoint/2010/main" val="2355276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21</a:t>
            </a:fld>
            <a:endParaRPr lang="en-US"/>
          </a:p>
        </p:txBody>
      </p:sp>
    </p:spTree>
    <p:extLst>
      <p:ext uri="{BB962C8B-B14F-4D97-AF65-F5344CB8AC3E}">
        <p14:creationId xmlns:p14="http://schemas.microsoft.com/office/powerpoint/2010/main" val="1771688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22</a:t>
            </a:fld>
            <a:endParaRPr lang="en-US"/>
          </a:p>
        </p:txBody>
      </p:sp>
    </p:spTree>
    <p:extLst>
      <p:ext uri="{BB962C8B-B14F-4D97-AF65-F5344CB8AC3E}">
        <p14:creationId xmlns:p14="http://schemas.microsoft.com/office/powerpoint/2010/main" val="438436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23</a:t>
            </a:fld>
            <a:endParaRPr lang="en-US"/>
          </a:p>
        </p:txBody>
      </p:sp>
    </p:spTree>
    <p:extLst>
      <p:ext uri="{BB962C8B-B14F-4D97-AF65-F5344CB8AC3E}">
        <p14:creationId xmlns:p14="http://schemas.microsoft.com/office/powerpoint/2010/main" val="1275028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24</a:t>
            </a:fld>
            <a:endParaRPr lang="en-US"/>
          </a:p>
        </p:txBody>
      </p:sp>
    </p:spTree>
    <p:extLst>
      <p:ext uri="{BB962C8B-B14F-4D97-AF65-F5344CB8AC3E}">
        <p14:creationId xmlns:p14="http://schemas.microsoft.com/office/powerpoint/2010/main" val="691371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25</a:t>
            </a:fld>
            <a:endParaRPr lang="en-US"/>
          </a:p>
        </p:txBody>
      </p:sp>
    </p:spTree>
    <p:extLst>
      <p:ext uri="{BB962C8B-B14F-4D97-AF65-F5344CB8AC3E}">
        <p14:creationId xmlns:p14="http://schemas.microsoft.com/office/powerpoint/2010/main" val="1275028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26</a:t>
            </a:fld>
            <a:endParaRPr lang="en-US"/>
          </a:p>
        </p:txBody>
      </p:sp>
    </p:spTree>
    <p:extLst>
      <p:ext uri="{BB962C8B-B14F-4D97-AF65-F5344CB8AC3E}">
        <p14:creationId xmlns:p14="http://schemas.microsoft.com/office/powerpoint/2010/main" val="673799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27</a:t>
            </a:fld>
            <a:endParaRPr lang="en-US"/>
          </a:p>
        </p:txBody>
      </p:sp>
    </p:spTree>
    <p:extLst>
      <p:ext uri="{BB962C8B-B14F-4D97-AF65-F5344CB8AC3E}">
        <p14:creationId xmlns:p14="http://schemas.microsoft.com/office/powerpoint/2010/main" val="2648834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28</a:t>
            </a:fld>
            <a:endParaRPr lang="en-US"/>
          </a:p>
        </p:txBody>
      </p:sp>
    </p:spTree>
    <p:extLst>
      <p:ext uri="{BB962C8B-B14F-4D97-AF65-F5344CB8AC3E}">
        <p14:creationId xmlns:p14="http://schemas.microsoft.com/office/powerpoint/2010/main" val="4137870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29</a:t>
            </a:fld>
            <a:endParaRPr lang="en-US"/>
          </a:p>
        </p:txBody>
      </p:sp>
    </p:spTree>
    <p:extLst>
      <p:ext uri="{BB962C8B-B14F-4D97-AF65-F5344CB8AC3E}">
        <p14:creationId xmlns:p14="http://schemas.microsoft.com/office/powerpoint/2010/main" val="282222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3</a:t>
            </a:fld>
            <a:endParaRPr lang="en-US"/>
          </a:p>
        </p:txBody>
      </p:sp>
    </p:spTree>
    <p:extLst>
      <p:ext uri="{BB962C8B-B14F-4D97-AF65-F5344CB8AC3E}">
        <p14:creationId xmlns:p14="http://schemas.microsoft.com/office/powerpoint/2010/main" val="3566398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30</a:t>
            </a:fld>
            <a:endParaRPr lang="en-US"/>
          </a:p>
        </p:txBody>
      </p:sp>
    </p:spTree>
    <p:extLst>
      <p:ext uri="{BB962C8B-B14F-4D97-AF65-F5344CB8AC3E}">
        <p14:creationId xmlns:p14="http://schemas.microsoft.com/office/powerpoint/2010/main" val="1117453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31</a:t>
            </a:fld>
            <a:endParaRPr lang="en-US"/>
          </a:p>
        </p:txBody>
      </p:sp>
    </p:spTree>
    <p:extLst>
      <p:ext uri="{BB962C8B-B14F-4D97-AF65-F5344CB8AC3E}">
        <p14:creationId xmlns:p14="http://schemas.microsoft.com/office/powerpoint/2010/main" val="918004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32</a:t>
            </a:fld>
            <a:endParaRPr lang="en-US"/>
          </a:p>
        </p:txBody>
      </p:sp>
    </p:spTree>
    <p:extLst>
      <p:ext uri="{BB962C8B-B14F-4D97-AF65-F5344CB8AC3E}">
        <p14:creationId xmlns:p14="http://schemas.microsoft.com/office/powerpoint/2010/main" val="1275028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 Check Box gives the Community Coalition</a:t>
            </a:r>
            <a:r>
              <a:rPr lang="en-US" baseline="0" dirty="0" smtClean="0"/>
              <a:t> an opportunity to demonstrate its impact in the community to internal and external stakeholders.</a:t>
            </a:r>
          </a:p>
          <a:p>
            <a:endParaRPr lang="en-US" baseline="0" dirty="0" smtClean="0"/>
          </a:p>
          <a:p>
            <a:r>
              <a:rPr lang="en-US" dirty="0" smtClean="0"/>
              <a:t>Although this was Monroe Community Coalition’s third</a:t>
            </a:r>
            <a:r>
              <a:rPr lang="en-US" baseline="0" dirty="0" smtClean="0"/>
              <a:t> year of participation in the CPWI, it essentially became a start-up year as Monroe Public Schools accepted fiscal agent responsibilities for the Coalition. As one would expect, learning to become effective within a new operational culture takes time, and requires building relationships and the capacity of the organization.</a:t>
            </a:r>
          </a:p>
          <a:p>
            <a:endParaRPr lang="en-US" baseline="0" dirty="0" smtClean="0"/>
          </a:p>
          <a:p>
            <a:r>
              <a:rPr lang="en-US" baseline="0" dirty="0" smtClean="0"/>
              <a:t>Still, as the Coalition and the School District became familiar with each agency’s needs, the pace of capacity building and community accomplishments picked up considerably. While we’re still working through first year issues, you can see the Coalition began to hit its stride at about the 6 month point of this fiscal year. January through June 2016 has been an all out sprint.</a:t>
            </a:r>
          </a:p>
          <a:p>
            <a:endParaRPr lang="en-US" baseline="0" dirty="0" smtClean="0"/>
          </a:p>
          <a:p>
            <a:r>
              <a:rPr lang="en-US" baseline="0" dirty="0" smtClean="0"/>
              <a:t>Of Note:</a:t>
            </a:r>
          </a:p>
          <a:p>
            <a:pPr marL="174708" indent="-174708">
              <a:buFont typeface="Arial" panose="020B0604020202020204" pitchFamily="34" charset="0"/>
              <a:buChar char="•"/>
            </a:pPr>
            <a:r>
              <a:rPr lang="en-US" baseline="0" dirty="0" smtClean="0"/>
              <a:t>Community Accomplishments don’t necessarily reflect the entire body of work of the Coalition. Rather, it reflects community impact through change – first time partnerships, grant funding received, new strategies implanted for the first time, etc.</a:t>
            </a:r>
          </a:p>
          <a:p>
            <a:pPr marL="174708" indent="-174708">
              <a:buFont typeface="Arial" panose="020B0604020202020204" pitchFamily="34" charset="0"/>
              <a:buChar char="•"/>
            </a:pPr>
            <a:r>
              <a:rPr lang="en-US" baseline="0" dirty="0" smtClean="0"/>
              <a:t>The District did not have an executed contract with DBHR until November.</a:t>
            </a:r>
          </a:p>
          <a:p>
            <a:pPr marL="174708" indent="-174708">
              <a:buFont typeface="Arial" panose="020B0604020202020204" pitchFamily="34" charset="0"/>
              <a:buChar char="•"/>
            </a:pPr>
            <a:r>
              <a:rPr lang="en-US" baseline="0" dirty="0" smtClean="0"/>
              <a:t>We did not have access to the PBPS until December.</a:t>
            </a:r>
          </a:p>
          <a:p>
            <a:pPr marL="174708" indent="-174708">
              <a:buFont typeface="Arial" panose="020B0604020202020204" pitchFamily="34" charset="0"/>
              <a:buChar char="•"/>
            </a:pPr>
            <a:r>
              <a:rPr lang="en-US" baseline="0" dirty="0" smtClean="0"/>
              <a:t>I’ve been working to adjust the language of prevention to in order to make our strategies and activities relevant to the goals and priorities of an education-first agency.</a:t>
            </a:r>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33</a:t>
            </a:fld>
            <a:endParaRPr lang="en-US"/>
          </a:p>
        </p:txBody>
      </p:sp>
    </p:spTree>
    <p:extLst>
      <p:ext uri="{BB962C8B-B14F-4D97-AF65-F5344CB8AC3E}">
        <p14:creationId xmlns:p14="http://schemas.microsoft.com/office/powerpoint/2010/main" val="3204053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a:t>
            </a:r>
            <a:r>
              <a:rPr lang="en-US" baseline="0" dirty="0" smtClean="0"/>
              <a:t> Check Box also gives the Coalition quick access to understanding where we’ve focused the bulk of our energy.</a:t>
            </a:r>
          </a:p>
          <a:p>
            <a:endParaRPr lang="en-US" baseline="0" dirty="0" smtClean="0"/>
          </a:p>
          <a:p>
            <a:r>
              <a:rPr lang="en-US" baseline="0" dirty="0" smtClean="0"/>
              <a:t>With the constraints of </a:t>
            </a:r>
            <a:r>
              <a:rPr lang="en-US" b="1" baseline="0" dirty="0" smtClean="0"/>
              <a:t>County</a:t>
            </a:r>
            <a:r>
              <a:rPr lang="en-US" baseline="0" dirty="0" smtClean="0"/>
              <a:t> CPWI practices lifted from the Coalition, MCC redoubled its efforts at making meaningful community partnerships with key leaders, agency’s and stakeholders. You can see from the chart that substantial energy went into improving community collaboration and coordination this year.</a:t>
            </a:r>
          </a:p>
          <a:p>
            <a:endParaRPr lang="en-US" baseline="0" dirty="0" smtClean="0"/>
          </a:p>
          <a:p>
            <a:r>
              <a:rPr lang="en-US" baseline="0" dirty="0" smtClean="0"/>
              <a:t>(Mention Youth Coalition collaboration with law enforcement – only the CCB allows us to capture the significance of that partnership. Also mention Love an Addict group.)</a:t>
            </a:r>
          </a:p>
          <a:p>
            <a:endParaRPr lang="en-US" baseline="0" dirty="0" smtClean="0"/>
          </a:p>
          <a:p>
            <a:r>
              <a:rPr lang="en-US" baseline="0" dirty="0" smtClean="0"/>
              <a:t>When I need to talk about what we’ve accomplished within a particular intervening variable , I can quickly use CCB to filter out entries that I don’t need.</a:t>
            </a:r>
          </a:p>
          <a:p>
            <a:endParaRPr lang="en-US" baseline="0" dirty="0" smtClean="0"/>
          </a:p>
          <a:p>
            <a:r>
              <a:rPr lang="en-US" baseline="0" dirty="0" smtClean="0"/>
              <a:t>Note:</a:t>
            </a:r>
          </a:p>
          <a:p>
            <a:pPr marL="174708" indent="-174708">
              <a:buFont typeface="Arial" panose="020B0604020202020204" pitchFamily="34" charset="0"/>
              <a:buChar char="•"/>
            </a:pPr>
            <a:r>
              <a:rPr lang="en-US" baseline="0" dirty="0" smtClean="0"/>
              <a:t>Without understanding the context of the work the Coalition is doing or the qualitative nature of the CCB, it could appear that we have ignored the risk factors favorable parental attitudes and availability of drugs; however, since we already have strategies and activities in place that address those, the bulk of the reporting for those intervening variables occurs in the PBPS.</a:t>
            </a:r>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34</a:t>
            </a:fld>
            <a:endParaRPr lang="en-US"/>
          </a:p>
        </p:txBody>
      </p:sp>
    </p:spTree>
    <p:extLst>
      <p:ext uri="{BB962C8B-B14F-4D97-AF65-F5344CB8AC3E}">
        <p14:creationId xmlns:p14="http://schemas.microsoft.com/office/powerpoint/2010/main" val="819439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strategy for</a:t>
            </a:r>
            <a:r>
              <a:rPr lang="en-US" baseline="0" dirty="0" smtClean="0"/>
              <a:t> the coalition this year has been engaging the public to increase community awareness and readiness. CCB allows us to capture earned media and show our stakeholders that the Coalition is growing in recognition.</a:t>
            </a:r>
          </a:p>
          <a:p>
            <a:endParaRPr lang="en-US" baseline="0" dirty="0" smtClean="0"/>
          </a:p>
          <a:p>
            <a:r>
              <a:rPr lang="en-US" baseline="0" dirty="0" smtClean="0"/>
              <a:t>We have seen an increase in community member participation in our meetings, strategies and activities as a result of this strong media sector support. Earned media is a critical component of our success in building relationships with key stakeholders in the community, but we didn’t have a meaningful way to quantify that component before the Community Check Box. </a:t>
            </a:r>
            <a:endParaRPr lang="en-US" dirty="0" smtClean="0"/>
          </a:p>
          <a:p>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35</a:t>
            </a:fld>
            <a:endParaRPr lang="en-US"/>
          </a:p>
        </p:txBody>
      </p:sp>
    </p:spTree>
    <p:extLst>
      <p:ext uri="{BB962C8B-B14F-4D97-AF65-F5344CB8AC3E}">
        <p14:creationId xmlns:p14="http://schemas.microsoft.com/office/powerpoint/2010/main" val="1572171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snapshot of how the CCB can compliment the quantitative reporting of the PBPS. While quantitative data entry helps DBHR to understand program compliance, it doesn’t equip the agency to tell the full story of community impact and change.</a:t>
            </a:r>
          </a:p>
          <a:p>
            <a:endParaRPr lang="en-US" baseline="0" dirty="0" smtClean="0"/>
          </a:p>
          <a:p>
            <a:r>
              <a:rPr lang="en-US" baseline="0" dirty="0" smtClean="0"/>
              <a:t>In fact, CCB allows us to demonstrate the impact of our funding by aggregating the significant community changes and capacity building that occur during implementation. It demystifies the efforts of the Coalition by capturing the community mobilization effort hat makes change possible.</a:t>
            </a:r>
          </a:p>
          <a:p>
            <a:endParaRPr lang="en-US" baseline="0" dirty="0" smtClean="0"/>
          </a:p>
          <a:p>
            <a:r>
              <a:rPr lang="en-US" baseline="0" dirty="0" smtClean="0"/>
              <a:t>I can finally show you that my Coalition’s hard work, not just money and magic, is responsible for creating meaningful community change.</a:t>
            </a:r>
          </a:p>
        </p:txBody>
      </p:sp>
      <p:sp>
        <p:nvSpPr>
          <p:cNvPr id="4" name="Slide Number Placeholder 3"/>
          <p:cNvSpPr>
            <a:spLocks noGrp="1"/>
          </p:cNvSpPr>
          <p:nvPr>
            <p:ph type="sldNum" sz="quarter" idx="10"/>
          </p:nvPr>
        </p:nvSpPr>
        <p:spPr/>
        <p:txBody>
          <a:bodyPr/>
          <a:lstStyle/>
          <a:p>
            <a:fld id="{745DA498-C855-4A71-8D1C-15EF716C1591}" type="slidenum">
              <a:rPr lang="en-US" smtClean="0"/>
              <a:t>36</a:t>
            </a:fld>
            <a:endParaRPr lang="en-US"/>
          </a:p>
        </p:txBody>
      </p:sp>
    </p:spTree>
    <p:extLst>
      <p:ext uri="{BB962C8B-B14F-4D97-AF65-F5344CB8AC3E}">
        <p14:creationId xmlns:p14="http://schemas.microsoft.com/office/powerpoint/2010/main" val="3122359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37</a:t>
            </a:fld>
            <a:endParaRPr lang="en-US"/>
          </a:p>
        </p:txBody>
      </p:sp>
    </p:spTree>
    <p:extLst>
      <p:ext uri="{BB962C8B-B14F-4D97-AF65-F5344CB8AC3E}">
        <p14:creationId xmlns:p14="http://schemas.microsoft.com/office/powerpoint/2010/main" val="1275028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38</a:t>
            </a:fld>
            <a:endParaRPr lang="en-US"/>
          </a:p>
        </p:txBody>
      </p:sp>
    </p:spTree>
    <p:extLst>
      <p:ext uri="{BB962C8B-B14F-4D97-AF65-F5344CB8AC3E}">
        <p14:creationId xmlns:p14="http://schemas.microsoft.com/office/powerpoint/2010/main" val="864237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39</a:t>
            </a:fld>
            <a:endParaRPr lang="en-US"/>
          </a:p>
        </p:txBody>
      </p:sp>
    </p:spTree>
    <p:extLst>
      <p:ext uri="{BB962C8B-B14F-4D97-AF65-F5344CB8AC3E}">
        <p14:creationId xmlns:p14="http://schemas.microsoft.com/office/powerpoint/2010/main" val="1275028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r>
              <a:rPr lang="en-US" b="1" u="sng" dirty="0" smtClean="0"/>
              <a:t>Explores innovative ways to measure coalition impact:</a:t>
            </a:r>
          </a:p>
          <a:p>
            <a:r>
              <a:rPr lang="en-US" dirty="0" smtClean="0"/>
              <a:t>A data evaluation system that helps to capture the “who, what, when, where, why?” and “for whom and how much?” questions as they relate to a coalition's work and actions</a:t>
            </a:r>
          </a:p>
          <a:p>
            <a:pPr lvl="1"/>
            <a:r>
              <a:rPr lang="en-US" dirty="0" smtClean="0"/>
              <a:t>Know WHAT you did (so you can describe</a:t>
            </a:r>
            <a:r>
              <a:rPr lang="en-US" baseline="0" dirty="0" smtClean="0"/>
              <a:t> the </a:t>
            </a:r>
            <a:r>
              <a:rPr lang="en-US" u="sng" baseline="0" dirty="0" smtClean="0"/>
              <a:t>event</a:t>
            </a:r>
            <a:r>
              <a:rPr lang="en-US" u="none" baseline="0" dirty="0" smtClean="0"/>
              <a:t> – date, type, and description)</a:t>
            </a:r>
            <a:endParaRPr lang="en-US" u="sng" dirty="0" smtClean="0"/>
          </a:p>
          <a:p>
            <a:pPr lvl="1"/>
            <a:r>
              <a:rPr lang="en-US" dirty="0" smtClean="0"/>
              <a:t>Know WHY you did it (so you can describe</a:t>
            </a:r>
            <a:r>
              <a:rPr lang="en-US" baseline="0" dirty="0" smtClean="0"/>
              <a:t> the </a:t>
            </a:r>
            <a:r>
              <a:rPr lang="en-US" u="sng" baseline="0" dirty="0" smtClean="0"/>
              <a:t>outcome</a:t>
            </a:r>
            <a:r>
              <a:rPr lang="en-US" u="none" baseline="0" dirty="0" smtClean="0"/>
              <a:t> – behavior, risk and protective factors, and local conditions)</a:t>
            </a:r>
            <a:endParaRPr lang="en-US" dirty="0" smtClean="0"/>
          </a:p>
          <a:p>
            <a:pPr lvl="1"/>
            <a:r>
              <a:rPr lang="en-US" dirty="0" smtClean="0"/>
              <a:t>Know HOW you did it (so you can describe</a:t>
            </a:r>
            <a:r>
              <a:rPr lang="en-US" baseline="0" dirty="0" smtClean="0"/>
              <a:t> the </a:t>
            </a:r>
            <a:r>
              <a:rPr lang="en-US" u="sng" baseline="0" dirty="0" smtClean="0"/>
              <a:t>means</a:t>
            </a:r>
            <a:r>
              <a:rPr lang="en-US" u="none" baseline="0" dirty="0" smtClean="0"/>
              <a:t> – strategy or process)</a:t>
            </a:r>
            <a:endParaRPr lang="en-US" dirty="0" smtClean="0"/>
          </a:p>
          <a:p>
            <a:pPr lvl="1"/>
            <a:r>
              <a:rPr lang="en-US" dirty="0" smtClean="0"/>
              <a:t>Know WHO did it (so you can describ</a:t>
            </a:r>
            <a:r>
              <a:rPr lang="en-US" baseline="0" dirty="0" smtClean="0"/>
              <a:t>e the </a:t>
            </a:r>
            <a:r>
              <a:rPr lang="en-US" u="sng" baseline="0" dirty="0" smtClean="0"/>
              <a:t>implementers</a:t>
            </a:r>
            <a:r>
              <a:rPr lang="en-US" u="none" baseline="0" dirty="0" smtClean="0"/>
              <a:t> – committee, individuals, and agencies)</a:t>
            </a:r>
            <a:endParaRPr lang="en-US" dirty="0" smtClean="0"/>
          </a:p>
          <a:p>
            <a:pPr lvl="1"/>
            <a:r>
              <a:rPr lang="en-US" dirty="0" smtClean="0"/>
              <a:t>Know FOR WHOM you did it (so you</a:t>
            </a:r>
            <a:r>
              <a:rPr lang="en-US" baseline="0" dirty="0" smtClean="0"/>
              <a:t> can describe the </a:t>
            </a:r>
            <a:r>
              <a:rPr lang="en-US" u="sng" baseline="0" dirty="0" smtClean="0"/>
              <a:t>target </a:t>
            </a:r>
            <a:r>
              <a:rPr lang="en-US" u="none" baseline="0" dirty="0" smtClean="0"/>
              <a:t>– sector and place)</a:t>
            </a:r>
            <a:endParaRPr lang="en-US" dirty="0" smtClean="0"/>
          </a:p>
          <a:p>
            <a:pPr lvl="1"/>
            <a:r>
              <a:rPr lang="en-US" dirty="0" smtClean="0"/>
              <a:t>Know HOW MUCH you did (so you can describe </a:t>
            </a:r>
            <a:r>
              <a:rPr lang="en-US" u="sng" dirty="0" smtClean="0"/>
              <a:t>outputs</a:t>
            </a:r>
            <a:r>
              <a:rPr lang="en-US" baseline="0" dirty="0" smtClean="0"/>
              <a:t> – numbers served, how long, and dollars generated) </a:t>
            </a:r>
            <a:endParaRPr lang="en-US" dirty="0" smtClean="0"/>
          </a:p>
          <a:p>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4</a:t>
            </a:fld>
            <a:endParaRPr lang="en-US"/>
          </a:p>
        </p:txBody>
      </p:sp>
    </p:spTree>
    <p:extLst>
      <p:ext uri="{BB962C8B-B14F-4D97-AF65-F5344CB8AC3E}">
        <p14:creationId xmlns:p14="http://schemas.microsoft.com/office/powerpoint/2010/main" val="27150477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40</a:t>
            </a:fld>
            <a:endParaRPr lang="en-US"/>
          </a:p>
        </p:txBody>
      </p:sp>
    </p:spTree>
    <p:extLst>
      <p:ext uri="{BB962C8B-B14F-4D97-AF65-F5344CB8AC3E}">
        <p14:creationId xmlns:p14="http://schemas.microsoft.com/office/powerpoint/2010/main" val="1275028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41</a:t>
            </a:fld>
            <a:endParaRPr lang="en-US"/>
          </a:p>
        </p:txBody>
      </p:sp>
    </p:spTree>
    <p:extLst>
      <p:ext uri="{BB962C8B-B14F-4D97-AF65-F5344CB8AC3E}">
        <p14:creationId xmlns:p14="http://schemas.microsoft.com/office/powerpoint/2010/main" val="81234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42</a:t>
            </a:fld>
            <a:endParaRPr lang="en-US"/>
          </a:p>
        </p:txBody>
      </p:sp>
    </p:spTree>
    <p:extLst>
      <p:ext uri="{BB962C8B-B14F-4D97-AF65-F5344CB8AC3E}">
        <p14:creationId xmlns:p14="http://schemas.microsoft.com/office/powerpoint/2010/main" val="256334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smtClean="0">
                <a:solidFill>
                  <a:schemeClr val="tx1"/>
                </a:solidFill>
                <a:effectLst/>
                <a:latin typeface="+mn-lt"/>
                <a:ea typeface="+mn-ea"/>
                <a:cs typeface="+mn-cs"/>
                <a:hlinkClick r:id="rId3"/>
              </a:rPr>
              <a:t>https://www.youtube.com/watch?v=rtSt0YH-FMk&amp;feature=em-share_video_user</a:t>
            </a:r>
            <a:r>
              <a:rPr lang="en-US" sz="1200" kern="120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43</a:t>
            </a:fld>
            <a:endParaRPr lang="en-US"/>
          </a:p>
        </p:txBody>
      </p:sp>
    </p:spTree>
    <p:extLst>
      <p:ext uri="{BB962C8B-B14F-4D97-AF65-F5344CB8AC3E}">
        <p14:creationId xmlns:p14="http://schemas.microsoft.com/office/powerpoint/2010/main" val="1275028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add appropriate</a:t>
            </a:r>
            <a:r>
              <a:rPr lang="en-US" baseline="0" dirty="0" smtClean="0"/>
              <a:t> KU contact info</a:t>
            </a:r>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44</a:t>
            </a:fld>
            <a:endParaRPr lang="en-US"/>
          </a:p>
        </p:txBody>
      </p:sp>
    </p:spTree>
    <p:extLst>
      <p:ext uri="{BB962C8B-B14F-4D97-AF65-F5344CB8AC3E}">
        <p14:creationId xmlns:p14="http://schemas.microsoft.com/office/powerpoint/2010/main" val="647966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u="sng" dirty="0" smtClean="0"/>
              <a:t>Monthly reliability scoring call with DBHR:</a:t>
            </a:r>
          </a:p>
          <a:p>
            <a:r>
              <a:rPr lang="en-US" dirty="0" smtClean="0"/>
              <a:t>-</a:t>
            </a:r>
            <a:r>
              <a:rPr lang="en-US" baseline="0" dirty="0" smtClean="0"/>
              <a:t> Data validation purposes</a:t>
            </a:r>
            <a:endParaRPr lang="en-US" dirty="0"/>
          </a:p>
        </p:txBody>
      </p:sp>
      <p:sp>
        <p:nvSpPr>
          <p:cNvPr id="4" name="Slide Number Placeholder 3"/>
          <p:cNvSpPr>
            <a:spLocks noGrp="1"/>
          </p:cNvSpPr>
          <p:nvPr>
            <p:ph type="sldNum" sz="quarter" idx="10"/>
          </p:nvPr>
        </p:nvSpPr>
        <p:spPr/>
        <p:txBody>
          <a:bodyPr/>
          <a:lstStyle/>
          <a:p>
            <a:fld id="{745DA498-C855-4A71-8D1C-15EF716C1591}" type="slidenum">
              <a:rPr lang="en-US" smtClean="0"/>
              <a:t>5</a:t>
            </a:fld>
            <a:endParaRPr lang="en-US"/>
          </a:p>
        </p:txBody>
      </p:sp>
    </p:spTree>
    <p:extLst>
      <p:ext uri="{BB962C8B-B14F-4D97-AF65-F5344CB8AC3E}">
        <p14:creationId xmlns:p14="http://schemas.microsoft.com/office/powerpoint/2010/main" val="378812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6</a:t>
            </a:fld>
            <a:endParaRPr lang="en-US"/>
          </a:p>
        </p:txBody>
      </p:sp>
    </p:spTree>
    <p:extLst>
      <p:ext uri="{BB962C8B-B14F-4D97-AF65-F5344CB8AC3E}">
        <p14:creationId xmlns:p14="http://schemas.microsoft.com/office/powerpoint/2010/main" val="297865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7</a:t>
            </a:fld>
            <a:endParaRPr lang="en-US"/>
          </a:p>
        </p:txBody>
      </p:sp>
    </p:spTree>
    <p:extLst>
      <p:ext uri="{BB962C8B-B14F-4D97-AF65-F5344CB8AC3E}">
        <p14:creationId xmlns:p14="http://schemas.microsoft.com/office/powerpoint/2010/main" val="2230455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8</a:t>
            </a:fld>
            <a:endParaRPr lang="en-US"/>
          </a:p>
        </p:txBody>
      </p:sp>
    </p:spTree>
    <p:extLst>
      <p:ext uri="{BB962C8B-B14F-4D97-AF65-F5344CB8AC3E}">
        <p14:creationId xmlns:p14="http://schemas.microsoft.com/office/powerpoint/2010/main" val="2116645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DA498-C855-4A71-8D1C-15EF716C1591}" type="slidenum">
              <a:rPr lang="en-US" smtClean="0"/>
              <a:t>9</a:t>
            </a:fld>
            <a:endParaRPr lang="en-US"/>
          </a:p>
        </p:txBody>
      </p:sp>
    </p:spTree>
    <p:extLst>
      <p:ext uri="{BB962C8B-B14F-4D97-AF65-F5344CB8AC3E}">
        <p14:creationId xmlns:p14="http://schemas.microsoft.com/office/powerpoint/2010/main" val="3556886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3056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spTree>
    <p:extLst>
      <p:ext uri="{BB962C8B-B14F-4D97-AF65-F5344CB8AC3E}">
        <p14:creationId xmlns:p14="http://schemas.microsoft.com/office/powerpoint/2010/main" val="66970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spTree>
    <p:extLst>
      <p:ext uri="{BB962C8B-B14F-4D97-AF65-F5344CB8AC3E}">
        <p14:creationId xmlns:p14="http://schemas.microsoft.com/office/powerpoint/2010/main" val="3872781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spTree>
    <p:extLst>
      <p:ext uri="{BB962C8B-B14F-4D97-AF65-F5344CB8AC3E}">
        <p14:creationId xmlns:p14="http://schemas.microsoft.com/office/powerpoint/2010/main" val="19607781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3056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838200" y="228282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lang="en-US" sz="4400" b="1" kern="1200">
                <a:solidFill>
                  <a:srgbClr val="7030A0"/>
                </a:solidFill>
                <a:effectLst>
                  <a:outerShdw blurRad="38100" dist="38100" dir="2700000" algn="tl">
                    <a:srgbClr val="000000">
                      <a:alpha val="43137"/>
                    </a:srgbClr>
                  </a:outerShdw>
                </a:effectLst>
                <a:latin typeface="+mj-lt"/>
                <a:ea typeface="+mj-ea"/>
                <a:cs typeface="+mj-cs"/>
              </a:defRPr>
            </a:lvl1pPr>
          </a:lstStyle>
          <a:p>
            <a:endParaRPr lang="en-US" dirty="0">
              <a:solidFill>
                <a:schemeClr val="tx2">
                  <a:lumMod val="50000"/>
                </a:schemeClr>
              </a:solidFill>
            </a:endParaRPr>
          </a:p>
        </p:txBody>
      </p:sp>
      <p:sp>
        <p:nvSpPr>
          <p:cNvPr id="9" name="Subtitle 2"/>
          <p:cNvSpPr txBox="1">
            <a:spLocks/>
          </p:cNvSpPr>
          <p:nvPr/>
        </p:nvSpPr>
        <p:spPr>
          <a:xfrm>
            <a:off x="1524000" y="4038600"/>
            <a:ext cx="640080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14580556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838200"/>
            <a:ext cx="7457090" cy="762000"/>
          </a:xfrm>
        </p:spPr>
        <p:txBody>
          <a:bodyPr/>
          <a:lstStyle>
            <a:lvl1pPr>
              <a:defRPr b="1">
                <a:solidFill>
                  <a:schemeClr val="tx2">
                    <a:lumMod val="50000"/>
                  </a:schemeClr>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cxnSp>
        <p:nvCxnSpPr>
          <p:cNvPr id="7" name="Straight Connector 6"/>
          <p:cNvCxnSpPr/>
          <p:nvPr/>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02607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lumMod val="5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spTree>
    <p:extLst>
      <p:ext uri="{BB962C8B-B14F-4D97-AF65-F5344CB8AC3E}">
        <p14:creationId xmlns:p14="http://schemas.microsoft.com/office/powerpoint/2010/main" val="251847711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488621" cy="838200"/>
          </a:xfrm>
        </p:spPr>
        <p:txBody>
          <a:bodyPr/>
          <a:lstStyle>
            <a:lvl1pPr>
              <a:defRPr>
                <a:solidFill>
                  <a:schemeClr val="tx2">
                    <a:lumMod val="50000"/>
                  </a:schemeClr>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cxnSp>
        <p:nvCxnSpPr>
          <p:cNvPr id="8" name="Straight Connector 7"/>
          <p:cNvCxnSpPr/>
          <p:nvPr/>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641109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520152" cy="855391"/>
          </a:xfrm>
        </p:spPr>
        <p:txBody>
          <a:bodyPr/>
          <a:lstStyle>
            <a:lvl1pPr>
              <a:defRPr>
                <a:solidFill>
                  <a:schemeClr val="tx2">
                    <a:lumMod val="5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17391"/>
            <a:ext cx="4040188" cy="5574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17391"/>
            <a:ext cx="4041775" cy="5574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cxnSp>
        <p:nvCxnSpPr>
          <p:cNvPr id="10" name="Straight Connector 9"/>
          <p:cNvCxnSpPr/>
          <p:nvPr/>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294792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14608"/>
            <a:ext cx="7504386" cy="802783"/>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cxnSp>
        <p:nvCxnSpPr>
          <p:cNvPr id="6" name="Straight Connector 5"/>
          <p:cNvCxnSpPr/>
          <p:nvPr/>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1005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838200" y="228282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lang="en-US" sz="4400" b="1" kern="1200">
                <a:solidFill>
                  <a:srgbClr val="7030A0"/>
                </a:solidFill>
                <a:effectLst>
                  <a:outerShdw blurRad="38100" dist="38100" dir="2700000" algn="tl">
                    <a:srgbClr val="000000">
                      <a:alpha val="43137"/>
                    </a:srgbClr>
                  </a:outerShdw>
                </a:effectLst>
                <a:latin typeface="+mj-lt"/>
                <a:ea typeface="+mj-ea"/>
                <a:cs typeface="+mj-cs"/>
              </a:defRPr>
            </a:lvl1pPr>
          </a:lstStyle>
          <a:p>
            <a:endParaRPr lang="en-US" dirty="0">
              <a:solidFill>
                <a:schemeClr val="tx2">
                  <a:lumMod val="50000"/>
                </a:schemeClr>
              </a:solidFill>
            </a:endParaRPr>
          </a:p>
        </p:txBody>
      </p:sp>
      <p:sp>
        <p:nvSpPr>
          <p:cNvPr id="9" name="Subtitle 2"/>
          <p:cNvSpPr txBox="1">
            <a:spLocks/>
          </p:cNvSpPr>
          <p:nvPr/>
        </p:nvSpPr>
        <p:spPr>
          <a:xfrm>
            <a:off x="1524000" y="4038600"/>
            <a:ext cx="640080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145805563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spTree>
    <p:extLst>
      <p:ext uri="{BB962C8B-B14F-4D97-AF65-F5344CB8AC3E}">
        <p14:creationId xmlns:p14="http://schemas.microsoft.com/office/powerpoint/2010/main" val="400848018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2">
                    <a:lumMod val="5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spTree>
    <p:extLst>
      <p:ext uri="{BB962C8B-B14F-4D97-AF65-F5344CB8AC3E}">
        <p14:creationId xmlns:p14="http://schemas.microsoft.com/office/powerpoint/2010/main" val="349273678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spTree>
    <p:extLst>
      <p:ext uri="{BB962C8B-B14F-4D97-AF65-F5344CB8AC3E}">
        <p14:creationId xmlns:p14="http://schemas.microsoft.com/office/powerpoint/2010/main" val="669702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spTree>
    <p:extLst>
      <p:ext uri="{BB962C8B-B14F-4D97-AF65-F5344CB8AC3E}">
        <p14:creationId xmlns:p14="http://schemas.microsoft.com/office/powerpoint/2010/main" val="3872781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spTree>
    <p:extLst>
      <p:ext uri="{BB962C8B-B14F-4D97-AF65-F5344CB8AC3E}">
        <p14:creationId xmlns:p14="http://schemas.microsoft.com/office/powerpoint/2010/main" val="196077811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30563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userDrawn="1"/>
        </p:nvSpPr>
        <p:spPr>
          <a:xfrm>
            <a:off x="838200" y="228282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lang="en-US" sz="4400" b="1" kern="1200">
                <a:solidFill>
                  <a:srgbClr val="7030A0"/>
                </a:solidFill>
                <a:effectLst>
                  <a:outerShdw blurRad="38100" dist="38100" dir="2700000" algn="tl">
                    <a:srgbClr val="000000">
                      <a:alpha val="43137"/>
                    </a:srgbClr>
                  </a:outerShdw>
                </a:effectLst>
                <a:latin typeface="+mj-lt"/>
                <a:ea typeface="+mj-ea"/>
                <a:cs typeface="+mj-cs"/>
              </a:defRPr>
            </a:lvl1pPr>
          </a:lstStyle>
          <a:p>
            <a:endParaRPr lang="en-US" dirty="0">
              <a:solidFill>
                <a:schemeClr val="tx2">
                  <a:lumMod val="50000"/>
                </a:schemeClr>
              </a:solidFill>
            </a:endParaRPr>
          </a:p>
        </p:txBody>
      </p:sp>
      <p:sp>
        <p:nvSpPr>
          <p:cNvPr id="9" name="Subtitle 2"/>
          <p:cNvSpPr txBox="1">
            <a:spLocks/>
          </p:cNvSpPr>
          <p:nvPr userDrawn="1"/>
        </p:nvSpPr>
        <p:spPr>
          <a:xfrm>
            <a:off x="1524000" y="4038600"/>
            <a:ext cx="640080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145805563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838200"/>
            <a:ext cx="7457090" cy="762000"/>
          </a:xfrm>
        </p:spPr>
        <p:txBody>
          <a:bodyPr/>
          <a:lstStyle>
            <a:lvl1pPr>
              <a:defRPr b="1">
                <a:solidFill>
                  <a:schemeClr val="tx2">
                    <a:lumMod val="50000"/>
                  </a:schemeClr>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cxnSp>
        <p:nvCxnSpPr>
          <p:cNvPr id="7" name="Straight Connector 6"/>
          <p:cNvCxnSpPr/>
          <p:nvPr userDrawn="1"/>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026070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lumMod val="5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251847711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488621" cy="838200"/>
          </a:xfrm>
        </p:spPr>
        <p:txBody>
          <a:bodyPr/>
          <a:lstStyle>
            <a:lvl1pPr>
              <a:defRPr>
                <a:solidFill>
                  <a:schemeClr val="tx2">
                    <a:lumMod val="50000"/>
                  </a:schemeClr>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C183989-D380-BB4B-8033-B2C050FE378C}" type="slidenum">
              <a:rPr lang="en-US" smtClean="0"/>
              <a:t>‹#›</a:t>
            </a:fld>
            <a:endParaRPr lang="en-US"/>
          </a:p>
        </p:txBody>
      </p:sp>
      <p:cxnSp>
        <p:nvCxnSpPr>
          <p:cNvPr id="8" name="Straight Connector 7"/>
          <p:cNvCxnSpPr/>
          <p:nvPr userDrawn="1"/>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64110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838200"/>
            <a:ext cx="7457090" cy="762000"/>
          </a:xfrm>
        </p:spPr>
        <p:txBody>
          <a:bodyPr/>
          <a:lstStyle>
            <a:lvl1pPr>
              <a:defRPr b="1">
                <a:solidFill>
                  <a:schemeClr val="tx2">
                    <a:lumMod val="50000"/>
                  </a:schemeClr>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cxnSp>
        <p:nvCxnSpPr>
          <p:cNvPr id="7" name="Straight Connector 6"/>
          <p:cNvCxnSpPr/>
          <p:nvPr/>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026070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520152" cy="855391"/>
          </a:xfrm>
        </p:spPr>
        <p:txBody>
          <a:bodyPr/>
          <a:lstStyle>
            <a:lvl1pPr>
              <a:defRPr>
                <a:solidFill>
                  <a:schemeClr val="tx2">
                    <a:lumMod val="5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17391"/>
            <a:ext cx="4040188" cy="5574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17391"/>
            <a:ext cx="4041775" cy="5574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0C183989-D380-BB4B-8033-B2C050FE378C}" type="slidenum">
              <a:rPr lang="en-US" smtClean="0"/>
              <a:t>‹#›</a:t>
            </a:fld>
            <a:endParaRPr lang="en-US"/>
          </a:p>
        </p:txBody>
      </p:sp>
      <p:cxnSp>
        <p:nvCxnSpPr>
          <p:cNvPr id="10" name="Straight Connector 9"/>
          <p:cNvCxnSpPr/>
          <p:nvPr userDrawn="1"/>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294792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14608"/>
            <a:ext cx="7504386" cy="802783"/>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C183989-D380-BB4B-8033-B2C050FE378C}" type="slidenum">
              <a:rPr lang="en-US" smtClean="0"/>
              <a:t>‹#›</a:t>
            </a:fld>
            <a:endParaRPr lang="en-US"/>
          </a:p>
        </p:txBody>
      </p:sp>
      <p:cxnSp>
        <p:nvCxnSpPr>
          <p:cNvPr id="6" name="Straight Connector 5"/>
          <p:cNvCxnSpPr/>
          <p:nvPr userDrawn="1"/>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10056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400848018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2">
                    <a:lumMod val="5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34927367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66970295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387278128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19607781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lumMod val="5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spTree>
    <p:extLst>
      <p:ext uri="{BB962C8B-B14F-4D97-AF65-F5344CB8AC3E}">
        <p14:creationId xmlns:p14="http://schemas.microsoft.com/office/powerpoint/2010/main" val="25184771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488621" cy="838200"/>
          </a:xfrm>
        </p:spPr>
        <p:txBody>
          <a:bodyPr/>
          <a:lstStyle>
            <a:lvl1pPr>
              <a:defRPr>
                <a:solidFill>
                  <a:schemeClr val="tx2">
                    <a:lumMod val="50000"/>
                  </a:schemeClr>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cxnSp>
        <p:nvCxnSpPr>
          <p:cNvPr id="8" name="Straight Connector 7"/>
          <p:cNvCxnSpPr/>
          <p:nvPr/>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641109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520152" cy="855391"/>
          </a:xfrm>
        </p:spPr>
        <p:txBody>
          <a:bodyPr/>
          <a:lstStyle>
            <a:lvl1pPr>
              <a:defRPr>
                <a:solidFill>
                  <a:schemeClr val="tx2">
                    <a:lumMod val="5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17391"/>
            <a:ext cx="4040188" cy="5574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17391"/>
            <a:ext cx="4041775" cy="5574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cxnSp>
        <p:nvCxnSpPr>
          <p:cNvPr id="10" name="Straight Connector 9"/>
          <p:cNvCxnSpPr/>
          <p:nvPr/>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29479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14608"/>
            <a:ext cx="7504386" cy="802783"/>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cxnSp>
        <p:nvCxnSpPr>
          <p:cNvPr id="6" name="Straight Connector 5"/>
          <p:cNvCxnSpPr/>
          <p:nvPr/>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1005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spTree>
    <p:extLst>
      <p:ext uri="{BB962C8B-B14F-4D97-AF65-F5344CB8AC3E}">
        <p14:creationId xmlns:p14="http://schemas.microsoft.com/office/powerpoint/2010/main" val="40084801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2">
                    <a:lumMod val="5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DBHR Summer Institute - June 27, 2016</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EE63B1-5275-4C8B-8EA9-90DAFBE9AD20}" type="slidenum">
              <a:rPr lang="en-US" smtClean="0"/>
              <a:t>‹#›</a:t>
            </a:fld>
            <a:endParaRPr lang="en-US"/>
          </a:p>
        </p:txBody>
      </p:sp>
    </p:spTree>
    <p:extLst>
      <p:ext uri="{BB962C8B-B14F-4D97-AF65-F5344CB8AC3E}">
        <p14:creationId xmlns:p14="http://schemas.microsoft.com/office/powerpoint/2010/main" val="34927367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81966"/>
            <a:ext cx="8229600" cy="903560"/>
          </a:xfrm>
          <a:prstGeom prst="rect">
            <a:avLst/>
          </a:prstGeom>
        </p:spPr>
        <p:txBody>
          <a:bodyPr vert="horz" lIns="91440" tIns="45720" rIns="91440" bIns="45720" rtlCol="0" anchor="ctr">
            <a:normAutofit/>
          </a:bodyPr>
          <a:lstStyle/>
          <a:p>
            <a:pPr lvl="0"/>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1162043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dt="0"/>
  <p:txStyles>
    <p:titleStyle>
      <a:lvl1pPr algn="l" defTabSz="457200" rtl="0" eaLnBrk="1" latinLnBrk="0" hangingPunct="1">
        <a:spcBef>
          <a:spcPct val="0"/>
        </a:spcBef>
        <a:buNone/>
        <a:defRPr lang="en-US" sz="4400" b="1" kern="1200">
          <a:solidFill>
            <a:schemeClr val="tx2">
              <a:lumMod val="50000"/>
            </a:schemeClr>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81966"/>
            <a:ext cx="8229600" cy="903560"/>
          </a:xfrm>
          <a:prstGeom prst="rect">
            <a:avLst/>
          </a:prstGeom>
        </p:spPr>
        <p:txBody>
          <a:bodyPr vert="horz" lIns="91440" tIns="45720" rIns="91440" bIns="45720" rtlCol="0" anchor="ctr">
            <a:normAutofit/>
          </a:bodyPr>
          <a:lstStyle/>
          <a:p>
            <a:pPr lvl="0"/>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11620438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dt="0"/>
  <p:txStyles>
    <p:titleStyle>
      <a:lvl1pPr algn="l" defTabSz="457200" rtl="0" eaLnBrk="1" latinLnBrk="0" hangingPunct="1">
        <a:spcBef>
          <a:spcPct val="0"/>
        </a:spcBef>
        <a:buNone/>
        <a:defRPr lang="en-US" sz="4400" b="1" kern="1200">
          <a:solidFill>
            <a:schemeClr val="tx2">
              <a:lumMod val="50000"/>
            </a:schemeClr>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b="87758"/>
          <a:stretch/>
        </p:blipFill>
        <p:spPr bwMode="auto">
          <a:xfrm>
            <a:off x="0" y="0"/>
            <a:ext cx="9144000" cy="83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681966"/>
            <a:ext cx="8229600" cy="903560"/>
          </a:xfrm>
          <a:prstGeom prst="rect">
            <a:avLst/>
          </a:prstGeom>
        </p:spPr>
        <p:txBody>
          <a:bodyPr vert="horz" lIns="91440" tIns="45720" rIns="91440" bIns="45720" rtlCol="0" anchor="ctr">
            <a:normAutofit/>
          </a:bodyPr>
          <a:lstStyle/>
          <a:p>
            <a:pPr lvl="0"/>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83989-D380-BB4B-8033-B2C050FE378C}" type="slidenum">
              <a:rPr lang="en-US" smtClean="0"/>
              <a:t>‹#›</a:t>
            </a:fld>
            <a:endParaRPr lang="en-US"/>
          </a:p>
        </p:txBody>
      </p:sp>
    </p:spTree>
    <p:extLst>
      <p:ext uri="{BB962C8B-B14F-4D97-AF65-F5344CB8AC3E}">
        <p14:creationId xmlns:p14="http://schemas.microsoft.com/office/powerpoint/2010/main" val="116204387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hf hdr="0" dt="0"/>
  <p:txStyles>
    <p:titleStyle>
      <a:lvl1pPr algn="l" defTabSz="457200" rtl="0" eaLnBrk="1" latinLnBrk="0" hangingPunct="1">
        <a:spcBef>
          <a:spcPct val="0"/>
        </a:spcBef>
        <a:buNone/>
        <a:defRPr lang="en-US" sz="4400" b="1" kern="1200">
          <a:solidFill>
            <a:schemeClr val="tx2">
              <a:lumMod val="50000"/>
            </a:schemeClr>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23.emf"/><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26.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7.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50.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32.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80.tm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28.xml"/><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32.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32.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28.xml"/><Relationship Id="rId4" Type="http://schemas.openxmlformats.org/officeDocument/2006/relationships/hyperlink" Target="https://www.youtube.com/watch?v=rtSt0YH-FMk&amp;feature=em-share_video_user"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577975"/>
            <a:ext cx="8991600" cy="1470025"/>
          </a:xfrm>
        </p:spPr>
        <p:txBody>
          <a:bodyPr>
            <a:normAutofit fontScale="90000"/>
          </a:bodyPr>
          <a:lstStyle/>
          <a:p>
            <a:pPr algn="ctr"/>
            <a:r>
              <a:rPr lang="en-US" sz="5300" dirty="0">
                <a:effectLst/>
              </a:rPr>
              <a:t>Community Check </a:t>
            </a:r>
            <a:r>
              <a:rPr lang="en-US" sz="5300" dirty="0" smtClean="0">
                <a:effectLst/>
              </a:rPr>
              <a:t>Box:</a:t>
            </a:r>
            <a:r>
              <a:rPr lang="en-US" dirty="0" smtClean="0">
                <a:effectLst/>
              </a:rPr>
              <a:t/>
            </a:r>
            <a:br>
              <a:rPr lang="en-US" dirty="0" smtClean="0">
                <a:effectLst/>
              </a:rPr>
            </a:br>
            <a:r>
              <a:rPr lang="en-US" sz="4200" dirty="0" smtClean="0">
                <a:effectLst/>
              </a:rPr>
              <a:t>Targeted Enhancement Project Presentation</a:t>
            </a:r>
            <a:endParaRPr lang="en-US" sz="4200" dirty="0"/>
          </a:p>
        </p:txBody>
      </p:sp>
      <p:sp>
        <p:nvSpPr>
          <p:cNvPr id="3" name="Subtitle 2"/>
          <p:cNvSpPr>
            <a:spLocks noGrp="1"/>
          </p:cNvSpPr>
          <p:nvPr>
            <p:ph type="subTitle" idx="1"/>
          </p:nvPr>
        </p:nvSpPr>
        <p:spPr>
          <a:xfrm>
            <a:off x="609600" y="3276600"/>
            <a:ext cx="7924800" cy="2590800"/>
          </a:xfrm>
        </p:spPr>
        <p:txBody>
          <a:bodyPr>
            <a:normAutofit fontScale="55000" lnSpcReduction="20000"/>
          </a:bodyPr>
          <a:lstStyle/>
          <a:p>
            <a:r>
              <a:rPr lang="en-US" sz="5100" b="1" dirty="0" smtClean="0"/>
              <a:t>Monday, June 27, 2016</a:t>
            </a:r>
          </a:p>
          <a:p>
            <a:pPr algn="l"/>
            <a:endParaRPr lang="en-US" b="1" dirty="0" smtClean="0"/>
          </a:p>
          <a:p>
            <a:pPr algn="l"/>
            <a:r>
              <a:rPr lang="en-US" sz="3600" b="1" dirty="0" smtClean="0"/>
              <a:t>Lizzie Miller,  </a:t>
            </a:r>
            <a:r>
              <a:rPr lang="en-US" sz="3600" dirty="0" smtClean="0"/>
              <a:t>Prevention System </a:t>
            </a:r>
            <a:r>
              <a:rPr lang="en-US" sz="3600" dirty="0"/>
              <a:t>Manager, DBHR </a:t>
            </a:r>
          </a:p>
          <a:p>
            <a:pPr algn="l"/>
            <a:r>
              <a:rPr lang="en-US" sz="3300" b="1" dirty="0" smtClean="0"/>
              <a:t>Martha Williams, </a:t>
            </a:r>
            <a:r>
              <a:rPr lang="en-US" sz="3300" dirty="0" smtClean="0"/>
              <a:t>Administrative Assistant, </a:t>
            </a:r>
            <a:r>
              <a:rPr lang="en-US" sz="3300" dirty="0"/>
              <a:t>DBHR </a:t>
            </a:r>
          </a:p>
          <a:p>
            <a:pPr algn="l"/>
            <a:endParaRPr lang="en-US" dirty="0" smtClean="0"/>
          </a:p>
          <a:p>
            <a:pPr algn="l"/>
            <a:r>
              <a:rPr lang="en-US" b="1" dirty="0" smtClean="0"/>
              <a:t>Washington Community Prevention and Wellness Initiative Pilot Communities:</a:t>
            </a:r>
          </a:p>
          <a:p>
            <a:pPr algn="l"/>
            <a:endParaRPr lang="en-US" sz="1300" b="1" dirty="0"/>
          </a:p>
          <a:p>
            <a:pPr algn="l"/>
            <a:r>
              <a:rPr lang="en-US" sz="3100" dirty="0" smtClean="0"/>
              <a:t>		Clarkston,  Castle Rock, Monroe, Omak, Prosser,</a:t>
            </a:r>
          </a:p>
          <a:p>
            <a:pPr algn="l"/>
            <a:r>
              <a:rPr lang="en-US" sz="3100" dirty="0" smtClean="0"/>
              <a:t>		Republic, San Juan, Stevenson, </a:t>
            </a:r>
            <a:r>
              <a:rPr lang="en-US" sz="3100" dirty="0" err="1" smtClean="0"/>
              <a:t>Tekoa</a:t>
            </a:r>
            <a:r>
              <a:rPr lang="en-US" sz="3100" dirty="0" smtClean="0"/>
              <a:t>, Vashon Island</a:t>
            </a:r>
            <a:endParaRPr lang="en-US" sz="3100" dirty="0"/>
          </a:p>
          <a:p>
            <a:endParaRPr lang="en-US" dirty="0"/>
          </a:p>
          <a:p>
            <a:pPr algn="l"/>
            <a:endParaRPr lang="en-US" dirty="0"/>
          </a:p>
          <a:p>
            <a:endParaRPr lang="en-US" dirty="0"/>
          </a:p>
        </p:txBody>
      </p:sp>
    </p:spTree>
    <p:extLst>
      <p:ext uri="{BB962C8B-B14F-4D97-AF65-F5344CB8AC3E}">
        <p14:creationId xmlns:p14="http://schemas.microsoft.com/office/powerpoint/2010/main" val="4277269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183989-D380-BB4B-8033-B2C050FE378C}" type="slidenum">
              <a:rPr lang="en-US" smtClean="0"/>
              <a:t>10</a:t>
            </a:fld>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6858000" cy="5540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7193" y="609600"/>
            <a:ext cx="971669" cy="914400"/>
          </a:xfrm>
          <a:prstGeom prst="rect">
            <a:avLst/>
          </a:prstGeom>
        </p:spPr>
      </p:pic>
    </p:spTree>
    <p:extLst>
      <p:ext uri="{BB962C8B-B14F-4D97-AF65-F5344CB8AC3E}">
        <p14:creationId xmlns:p14="http://schemas.microsoft.com/office/powerpoint/2010/main" val="3272485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183989-D380-BB4B-8033-B2C050FE378C}" type="slidenum">
              <a:rPr lang="en-US" smtClean="0"/>
              <a:t>11</a:t>
            </a:fld>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47683"/>
            <a:ext cx="5715000" cy="575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7193" y="609600"/>
            <a:ext cx="971669" cy="914400"/>
          </a:xfrm>
          <a:prstGeom prst="rect">
            <a:avLst/>
          </a:prstGeom>
        </p:spPr>
      </p:pic>
    </p:spTree>
    <p:extLst>
      <p:ext uri="{BB962C8B-B14F-4D97-AF65-F5344CB8AC3E}">
        <p14:creationId xmlns:p14="http://schemas.microsoft.com/office/powerpoint/2010/main" val="2805756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599" cy="762000"/>
          </a:xfrm>
        </p:spPr>
        <p:txBody>
          <a:bodyPr>
            <a:normAutofit fontScale="90000"/>
          </a:bodyPr>
          <a:lstStyle/>
          <a:p>
            <a:r>
              <a:rPr lang="en-US" dirty="0" smtClean="0"/>
              <a:t>Engaging Youth as Agents of Change</a:t>
            </a:r>
            <a:endParaRPr lang="en-US" dirty="0"/>
          </a:p>
        </p:txBody>
      </p:sp>
      <p:sp>
        <p:nvSpPr>
          <p:cNvPr id="3" name="Content Placeholder 2"/>
          <p:cNvSpPr>
            <a:spLocks noGrp="1"/>
          </p:cNvSpPr>
          <p:nvPr>
            <p:ph idx="1"/>
          </p:nvPr>
        </p:nvSpPr>
        <p:spPr>
          <a:xfrm>
            <a:off x="228600" y="1752600"/>
            <a:ext cx="4038600" cy="4876800"/>
          </a:xfrm>
        </p:spPr>
        <p:txBody>
          <a:bodyPr>
            <a:normAutofit fontScale="77500" lnSpcReduction="20000"/>
          </a:bodyPr>
          <a:lstStyle/>
          <a:p>
            <a:r>
              <a:rPr lang="en-US" dirty="0"/>
              <a:t>Empowered with training, new skills, deeper knowledge</a:t>
            </a:r>
          </a:p>
          <a:p>
            <a:r>
              <a:rPr lang="en-US" dirty="0"/>
              <a:t>Meaningful opportunities to do ‘real’ work</a:t>
            </a:r>
          </a:p>
          <a:p>
            <a:r>
              <a:rPr lang="en-US" dirty="0"/>
              <a:t>Validate, recognize, celebrate</a:t>
            </a:r>
          </a:p>
          <a:p>
            <a:pPr lvl="1">
              <a:buFont typeface="Wingdings" panose="05000000000000000000" pitchFamily="2" charset="2"/>
              <a:buChar char="Ø"/>
            </a:pPr>
            <a:r>
              <a:rPr lang="en-US" dirty="0"/>
              <a:t>2015 WA State Innovation Award</a:t>
            </a:r>
          </a:p>
          <a:p>
            <a:pPr lvl="1">
              <a:buFont typeface="Wingdings" panose="05000000000000000000" pitchFamily="2" charset="2"/>
              <a:buChar char="Ø"/>
            </a:pPr>
            <a:r>
              <a:rPr lang="en-US" dirty="0"/>
              <a:t>2015 WA State Exemplary Youth Coalition</a:t>
            </a:r>
          </a:p>
          <a:p>
            <a:pPr lvl="1">
              <a:buFont typeface="Wingdings" panose="05000000000000000000" pitchFamily="2" charset="2"/>
              <a:buChar char="Ø"/>
            </a:pPr>
            <a:r>
              <a:rPr lang="en-US" dirty="0"/>
              <a:t>2015 NYLI/NPN Presentation</a:t>
            </a:r>
          </a:p>
          <a:p>
            <a:pPr lvl="1">
              <a:buFont typeface="Wingdings" panose="05000000000000000000" pitchFamily="2" charset="2"/>
              <a:buChar char="Ø"/>
            </a:pPr>
            <a:r>
              <a:rPr lang="en-US" dirty="0"/>
              <a:t>Multiple Scholarship and Mini-Grant </a:t>
            </a:r>
            <a:r>
              <a:rPr lang="en-US" dirty="0" smtClean="0"/>
              <a:t>Awards</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12</a:t>
            </a:fld>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58000"/>
            <a:ext cx="4903960" cy="52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7193" y="609600"/>
            <a:ext cx="971669" cy="914400"/>
          </a:xfrm>
          <a:prstGeom prst="rect">
            <a:avLst/>
          </a:prstGeom>
        </p:spPr>
      </p:pic>
    </p:spTree>
    <p:extLst>
      <p:ext uri="{BB962C8B-B14F-4D97-AF65-F5344CB8AC3E}">
        <p14:creationId xmlns:p14="http://schemas.microsoft.com/office/powerpoint/2010/main" val="4117947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057400"/>
            <a:ext cx="2819400" cy="2819400"/>
          </a:xfrm>
          <a:prstGeom prst="rect">
            <a:avLst/>
          </a:prstGeom>
        </p:spPr>
      </p:pic>
      <p:sp>
        <p:nvSpPr>
          <p:cNvPr id="4" name="Rectangle 3"/>
          <p:cNvSpPr/>
          <p:nvPr/>
        </p:nvSpPr>
        <p:spPr>
          <a:xfrm>
            <a:off x="3505200" y="1192649"/>
            <a:ext cx="5562600" cy="1169551"/>
          </a:xfrm>
          <a:prstGeom prst="rect">
            <a:avLst/>
          </a:prstGeom>
          <a:noFill/>
        </p:spPr>
        <p:txBody>
          <a:bodyPr wrap="square" lIns="91440" tIns="45720" rIns="91440" bIns="45720">
            <a:spAutoFit/>
          </a:bodyPr>
          <a:lstStyle/>
          <a:p>
            <a:pPr algn="ctr"/>
            <a:r>
              <a:rPr lang="en-US" sz="4000" b="1" cap="none" spc="0" dirty="0" smtClean="0">
                <a:ln w="19050" cmpd="sng">
                  <a:solidFill>
                    <a:schemeClr val="tx1"/>
                  </a:solidFill>
                  <a:prstDash val="solid"/>
                </a:ln>
                <a:solidFill>
                  <a:schemeClr val="accent1"/>
                </a:solidFill>
                <a:effectLst/>
              </a:rPr>
              <a:t>Prosser CIA Coalition:</a:t>
            </a:r>
          </a:p>
          <a:p>
            <a:pPr algn="ctr"/>
            <a:r>
              <a:rPr lang="en-US" sz="2800" b="1" dirty="0" smtClean="0">
                <a:ln w="19050" cmpd="sng">
                  <a:solidFill>
                    <a:schemeClr val="tx1"/>
                  </a:solidFill>
                  <a:prstDash val="solid"/>
                </a:ln>
                <a:solidFill>
                  <a:schemeClr val="accent1"/>
                </a:solidFill>
              </a:rPr>
              <a:t>Using CCB to Track Funding Matches</a:t>
            </a:r>
            <a:endParaRPr lang="en-US" sz="2800" b="1" cap="none" spc="0" dirty="0">
              <a:ln w="19050" cmpd="sng">
                <a:solidFill>
                  <a:schemeClr val="tx1"/>
                </a:solidFill>
                <a:prstDash val="solid"/>
              </a:ln>
              <a:solidFill>
                <a:schemeClr val="accent1"/>
              </a:solidFill>
              <a:effectLst/>
            </a:endParaRPr>
          </a:p>
        </p:txBody>
      </p:sp>
      <p:pic>
        <p:nvPicPr>
          <p:cNvPr id="1026" name="9EECF231-9AD9-4CB0-903D-D1FB89ABEA07" descr="imag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549236"/>
            <a:ext cx="5257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400" y="5389602"/>
            <a:ext cx="3352800" cy="553998"/>
          </a:xfrm>
          <a:prstGeom prst="rect">
            <a:avLst/>
          </a:prstGeom>
          <a:noFill/>
        </p:spPr>
        <p:txBody>
          <a:bodyPr wrap="square" rtlCol="0">
            <a:spAutoFit/>
          </a:bodyPr>
          <a:lstStyle/>
          <a:p>
            <a:pPr algn="ctr"/>
            <a:r>
              <a:rPr lang="en-US" sz="3000" b="1" dirty="0" smtClean="0">
                <a:ln>
                  <a:solidFill>
                    <a:schemeClr val="tx2"/>
                  </a:solidFill>
                </a:ln>
                <a:solidFill>
                  <a:schemeClr val="tx2"/>
                </a:solidFill>
                <a:latin typeface="Bradley Hand ITC" panose="03070402050302030203" pitchFamily="66" charset="0"/>
              </a:rPr>
              <a:t>Jen Dorsett</a:t>
            </a:r>
            <a:endParaRPr lang="en-US" sz="3000" b="1" dirty="0">
              <a:ln>
                <a:solidFill>
                  <a:schemeClr val="tx2"/>
                </a:solidFill>
              </a:ln>
              <a:solidFill>
                <a:schemeClr val="tx2"/>
              </a:solidFill>
              <a:latin typeface="Bradley Hand ITC" panose="03070402050302030203" pitchFamily="66" charset="0"/>
            </a:endParaRPr>
          </a:p>
        </p:txBody>
      </p:sp>
      <p:sp>
        <p:nvSpPr>
          <p:cNvPr id="2" name="Slide Number Placeholder 1"/>
          <p:cNvSpPr>
            <a:spLocks noGrp="1"/>
          </p:cNvSpPr>
          <p:nvPr>
            <p:ph type="sldNum" sz="quarter" idx="12"/>
          </p:nvPr>
        </p:nvSpPr>
        <p:spPr/>
        <p:txBody>
          <a:bodyPr/>
          <a:lstStyle/>
          <a:p>
            <a:fld id="{0C183989-D380-BB4B-8033-B2C050FE378C}" type="slidenum">
              <a:rPr lang="en-US" smtClean="0"/>
              <a:t>13</a:t>
            </a:fld>
            <a:endParaRPr lang="en-US"/>
          </a:p>
        </p:txBody>
      </p:sp>
    </p:spTree>
    <p:extLst>
      <p:ext uri="{BB962C8B-B14F-4D97-AF65-F5344CB8AC3E}">
        <p14:creationId xmlns:p14="http://schemas.microsoft.com/office/powerpoint/2010/main" val="824955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CCB – Why is it cool?? </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14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28800"/>
            <a:ext cx="8763000" cy="893502"/>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048000"/>
            <a:ext cx="4534486" cy="3352800"/>
          </a:xfrm>
          <a:prstGeom prst="rect">
            <a:avLst/>
          </a:prstGeom>
          <a:ln>
            <a:solidFill>
              <a:schemeClr val="tx1"/>
            </a:solidFill>
          </a:ln>
        </p:spPr>
      </p:pic>
      <p:pic>
        <p:nvPicPr>
          <p:cNvPr id="8"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3429000"/>
            <a:ext cx="4204120" cy="2571159"/>
          </a:xfrm>
          <a:prstGeom prst="rect">
            <a:avLst/>
          </a:prstGeom>
          <a:ln>
            <a:solidFill>
              <a:schemeClr val="tx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165" y="533400"/>
            <a:ext cx="1066800" cy="1066800"/>
          </a:xfrm>
          <a:prstGeom prst="rect">
            <a:avLst/>
          </a:prstGeom>
        </p:spPr>
      </p:pic>
    </p:spTree>
    <p:extLst>
      <p:ext uri="{BB962C8B-B14F-4D97-AF65-F5344CB8AC3E}">
        <p14:creationId xmlns:p14="http://schemas.microsoft.com/office/powerpoint/2010/main" val="1276167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19395">
            <a:off x="6245044" y="2433338"/>
            <a:ext cx="2629237" cy="3402541"/>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21388">
            <a:off x="254975" y="2713436"/>
            <a:ext cx="3398433" cy="2626062"/>
          </a:xfrm>
          <a:prstGeom prst="rect">
            <a:avLst/>
          </a:prstGeom>
          <a:ln>
            <a:solidFill>
              <a:schemeClr val="tx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2590800"/>
            <a:ext cx="2675999" cy="3463057"/>
          </a:xfrm>
          <a:prstGeom prst="rect">
            <a:avLst/>
          </a:prstGeom>
          <a:ln>
            <a:solidFill>
              <a:schemeClr val="tx1"/>
            </a:solidFill>
          </a:ln>
        </p:spPr>
      </p:pic>
      <p:sp>
        <p:nvSpPr>
          <p:cNvPr id="2" name="Title 1"/>
          <p:cNvSpPr>
            <a:spLocks noGrp="1"/>
          </p:cNvSpPr>
          <p:nvPr>
            <p:ph type="title"/>
          </p:nvPr>
        </p:nvSpPr>
        <p:spPr>
          <a:xfrm>
            <a:off x="457200" y="814608"/>
            <a:ext cx="8229600" cy="802783"/>
          </a:xfrm>
        </p:spPr>
        <p:txBody>
          <a:bodyPr>
            <a:normAutofit fontScale="90000"/>
          </a:bodyPr>
          <a:lstStyle/>
          <a:p>
            <a:r>
              <a:rPr lang="en-US" dirty="0" smtClean="0"/>
              <a:t>Here’s what you see when you click!! </a:t>
            </a:r>
            <a:endParaRPr lang="en-US" dirty="0"/>
          </a:p>
        </p:txBody>
      </p:sp>
      <p:sp>
        <p:nvSpPr>
          <p:cNvPr id="3" name="Slide Number Placeholder 2"/>
          <p:cNvSpPr>
            <a:spLocks noGrp="1"/>
          </p:cNvSpPr>
          <p:nvPr>
            <p:ph type="sldNum" sz="quarter" idx="12"/>
          </p:nvPr>
        </p:nvSpPr>
        <p:spPr/>
        <p:txBody>
          <a:bodyPr/>
          <a:lstStyle/>
          <a:p>
            <a:fld id="{0C183989-D380-BB4B-8033-B2C050FE378C}" type="slidenum">
              <a:rPr lang="en-US" smtClean="0"/>
              <a:t>15</a:t>
            </a:fld>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84273"/>
            <a:ext cx="1066800" cy="1066800"/>
          </a:xfrm>
          <a:prstGeom prst="rect">
            <a:avLst/>
          </a:prstGeom>
        </p:spPr>
      </p:pic>
    </p:spTree>
    <p:extLst>
      <p:ext uri="{BB962C8B-B14F-4D97-AF65-F5344CB8AC3E}">
        <p14:creationId xmlns:p14="http://schemas.microsoft.com/office/powerpoint/2010/main" val="3223164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4608"/>
            <a:ext cx="8229600" cy="802783"/>
          </a:xfrm>
        </p:spPr>
        <p:txBody>
          <a:bodyPr>
            <a:normAutofit/>
          </a:bodyPr>
          <a:lstStyle/>
          <a:p>
            <a:r>
              <a:rPr lang="en-US" dirty="0" smtClean="0"/>
              <a:t>How Can I Use the Data from CCB?</a:t>
            </a:r>
            <a:endParaRPr lang="en-US" dirty="0"/>
          </a:p>
        </p:txBody>
      </p:sp>
      <p:sp>
        <p:nvSpPr>
          <p:cNvPr id="3" name="Slide Number Placeholder 2"/>
          <p:cNvSpPr>
            <a:spLocks noGrp="1"/>
          </p:cNvSpPr>
          <p:nvPr>
            <p:ph type="sldNum" sz="quarter" idx="12"/>
          </p:nvPr>
        </p:nvSpPr>
        <p:spPr/>
        <p:txBody>
          <a:bodyPr/>
          <a:lstStyle/>
          <a:p>
            <a:fld id="{0C183989-D380-BB4B-8033-B2C050FE378C}" type="slidenum">
              <a:rPr lang="en-US" smtClean="0"/>
              <a:t>16</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52600"/>
            <a:ext cx="6464520" cy="500519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91200"/>
            <a:ext cx="1066800" cy="1066800"/>
          </a:xfrm>
          <a:prstGeom prst="rect">
            <a:avLst/>
          </a:prstGeom>
        </p:spPr>
      </p:pic>
    </p:spTree>
    <p:extLst>
      <p:ext uri="{BB962C8B-B14F-4D97-AF65-F5344CB8AC3E}">
        <p14:creationId xmlns:p14="http://schemas.microsoft.com/office/powerpoint/2010/main" val="4045516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ocial_norms\Social Norms\crpd patch copy.jpg"/>
          <p:cNvPicPr>
            <a:picLocks noChangeAspect="1" noChangeArrowheads="1"/>
          </p:cNvPicPr>
          <p:nvPr/>
        </p:nvPicPr>
        <p:blipFill>
          <a:blip r:embed="rId3" cstate="print"/>
          <a:srcRect/>
          <a:stretch>
            <a:fillRect/>
          </a:stretch>
        </p:blipFill>
        <p:spPr bwMode="auto">
          <a:xfrm>
            <a:off x="3048000" y="2514600"/>
            <a:ext cx="3581400" cy="2743200"/>
          </a:xfrm>
          <a:prstGeom prst="rect">
            <a:avLst/>
          </a:prstGeom>
          <a:noFill/>
          <a:ln w="9525">
            <a:noFill/>
            <a:miter lim="800000"/>
            <a:headEnd/>
            <a:tailEnd/>
          </a:ln>
        </p:spPr>
      </p:pic>
      <p:pic>
        <p:nvPicPr>
          <p:cNvPr id="3" name="Picture 2" descr="C:\Users\Dianne Swanson\AppData\Local\Microsoft\Windows\Temporary Internet Files\Content.IE5\7378LS5U\CARELOGO.jpg"/>
          <p:cNvPicPr/>
          <p:nvPr/>
        </p:nvPicPr>
        <p:blipFill>
          <a:blip r:embed="rId4" cstate="print"/>
          <a:srcRect/>
          <a:stretch>
            <a:fillRect/>
          </a:stretch>
        </p:blipFill>
        <p:spPr bwMode="auto">
          <a:xfrm>
            <a:off x="0" y="847725"/>
            <a:ext cx="3352800" cy="2886075"/>
          </a:xfrm>
          <a:prstGeom prst="rect">
            <a:avLst/>
          </a:prstGeom>
          <a:noFill/>
          <a:ln w="9525">
            <a:noFill/>
            <a:miter lim="800000"/>
            <a:headEnd/>
            <a:tailEnd/>
          </a:ln>
        </p:spPr>
      </p:pic>
      <p:pic>
        <p:nvPicPr>
          <p:cNvPr id="5" name="Picture 4" descr="E:\social_norms\Social Norms\Social_Norms.JPG"/>
          <p:cNvPicPr>
            <a:picLocks noChangeAspect="1" noChangeArrowheads="1"/>
          </p:cNvPicPr>
          <p:nvPr/>
        </p:nvPicPr>
        <p:blipFill>
          <a:blip r:embed="rId5" cstate="print"/>
          <a:srcRect/>
          <a:stretch>
            <a:fillRect/>
          </a:stretch>
        </p:blipFill>
        <p:spPr bwMode="auto">
          <a:xfrm>
            <a:off x="6477000" y="4957763"/>
            <a:ext cx="2514600" cy="1671637"/>
          </a:xfrm>
          <a:prstGeom prst="rect">
            <a:avLst/>
          </a:prstGeom>
          <a:noFill/>
          <a:ln w="9525">
            <a:noFill/>
            <a:miter lim="800000"/>
            <a:headEnd/>
            <a:tailEnd/>
          </a:ln>
        </p:spPr>
      </p:pic>
      <p:sp>
        <p:nvSpPr>
          <p:cNvPr id="2" name="Rectangle 1"/>
          <p:cNvSpPr/>
          <p:nvPr/>
        </p:nvSpPr>
        <p:spPr>
          <a:xfrm>
            <a:off x="3016827" y="1066800"/>
            <a:ext cx="5974773" cy="1323439"/>
          </a:xfrm>
          <a:prstGeom prst="rect">
            <a:avLst/>
          </a:prstGeom>
          <a:noFill/>
        </p:spPr>
        <p:txBody>
          <a:bodyPr wrap="square" lIns="91440" tIns="45720" rIns="91440" bIns="45720">
            <a:spAutoFit/>
          </a:bodyPr>
          <a:lstStyle/>
          <a:p>
            <a:pPr algn="ctr"/>
            <a:r>
              <a:rPr lang="en-US" sz="4000" b="1" cap="none" spc="0" dirty="0" smtClean="0">
                <a:ln w="9525" cmpd="sng">
                  <a:solidFill>
                    <a:schemeClr val="accent3">
                      <a:lumMod val="50000"/>
                    </a:schemeClr>
                  </a:solidFill>
                  <a:prstDash val="solid"/>
                </a:ln>
                <a:solidFill>
                  <a:schemeClr val="accent1"/>
                </a:solidFill>
                <a:effectLst/>
              </a:rPr>
              <a:t>Castle Rock CARE Coalition:</a:t>
            </a:r>
          </a:p>
          <a:p>
            <a:pPr algn="ctr"/>
            <a:r>
              <a:rPr lang="en-US" sz="4000" b="1" dirty="0" smtClean="0">
                <a:ln w="9525" cmpd="sng">
                  <a:solidFill>
                    <a:schemeClr val="accent3">
                      <a:lumMod val="50000"/>
                    </a:schemeClr>
                  </a:solidFill>
                  <a:prstDash val="solid"/>
                </a:ln>
                <a:solidFill>
                  <a:schemeClr val="accent1"/>
                </a:solidFill>
              </a:rPr>
              <a:t>Social Norms Work</a:t>
            </a:r>
            <a:endParaRPr lang="en-US" sz="4000" b="1" cap="none" spc="0" dirty="0">
              <a:ln w="9525" cmpd="sng">
                <a:solidFill>
                  <a:schemeClr val="accent3">
                    <a:lumMod val="50000"/>
                  </a:schemeClr>
                </a:solidFill>
                <a:prstDash val="solid"/>
              </a:ln>
              <a:solidFill>
                <a:schemeClr val="accent1"/>
              </a:solidFill>
              <a:effectLst/>
            </a:endParaRPr>
          </a:p>
        </p:txBody>
      </p:sp>
      <p:sp>
        <p:nvSpPr>
          <p:cNvPr id="7" name="TextBox 6"/>
          <p:cNvSpPr txBox="1"/>
          <p:nvPr/>
        </p:nvSpPr>
        <p:spPr>
          <a:xfrm>
            <a:off x="256852" y="5181600"/>
            <a:ext cx="3248348" cy="1015663"/>
          </a:xfrm>
          <a:prstGeom prst="rect">
            <a:avLst/>
          </a:prstGeom>
          <a:noFill/>
        </p:spPr>
        <p:txBody>
          <a:bodyPr wrap="square" rtlCol="0">
            <a:spAutoFit/>
          </a:bodyPr>
          <a:lstStyle/>
          <a:p>
            <a:pPr algn="ctr"/>
            <a:r>
              <a:rPr lang="en-US" sz="3000" b="1" dirty="0" smtClean="0">
                <a:ln>
                  <a:solidFill>
                    <a:schemeClr val="accent3">
                      <a:lumMod val="75000"/>
                    </a:schemeClr>
                  </a:solidFill>
                </a:ln>
                <a:solidFill>
                  <a:schemeClr val="accent1"/>
                </a:solidFill>
                <a:latin typeface="Bradley Hand ITC" panose="03070402050302030203" pitchFamily="66" charset="0"/>
              </a:rPr>
              <a:t>Dianne Swanson</a:t>
            </a:r>
          </a:p>
          <a:p>
            <a:pPr algn="ctr"/>
            <a:r>
              <a:rPr lang="en-US" sz="3000" b="1" dirty="0">
                <a:ln>
                  <a:solidFill>
                    <a:schemeClr val="accent3">
                      <a:lumMod val="75000"/>
                    </a:schemeClr>
                  </a:solidFill>
                </a:ln>
                <a:solidFill>
                  <a:schemeClr val="accent1"/>
                </a:solidFill>
                <a:latin typeface="Bradley Hand ITC" panose="03070402050302030203" pitchFamily="66" charset="0"/>
              </a:rPr>
              <a:t>a</a:t>
            </a:r>
            <a:r>
              <a:rPr lang="en-US" sz="3000" b="1" dirty="0" smtClean="0">
                <a:ln>
                  <a:solidFill>
                    <a:schemeClr val="accent3">
                      <a:lumMod val="75000"/>
                    </a:schemeClr>
                  </a:solidFill>
                </a:ln>
                <a:solidFill>
                  <a:schemeClr val="accent1"/>
                </a:solidFill>
                <a:latin typeface="Bradley Hand ITC" panose="03070402050302030203" pitchFamily="66" charset="0"/>
              </a:rPr>
              <a:t>nd Gina James </a:t>
            </a:r>
            <a:endParaRPr lang="en-US" sz="3000" b="1" dirty="0">
              <a:ln>
                <a:solidFill>
                  <a:schemeClr val="accent3">
                    <a:lumMod val="75000"/>
                  </a:schemeClr>
                </a:solidFill>
              </a:ln>
              <a:solidFill>
                <a:schemeClr val="accent1"/>
              </a:solidFill>
              <a:latin typeface="Bradley Hand ITC" panose="03070402050302030203" pitchFamily="66" charset="0"/>
            </a:endParaRPr>
          </a:p>
        </p:txBody>
      </p:sp>
      <p:sp>
        <p:nvSpPr>
          <p:cNvPr id="6" name="Slide Number Placeholder 5"/>
          <p:cNvSpPr>
            <a:spLocks noGrp="1"/>
          </p:cNvSpPr>
          <p:nvPr>
            <p:ph type="sldNum" sz="quarter" idx="12"/>
          </p:nvPr>
        </p:nvSpPr>
        <p:spPr/>
        <p:txBody>
          <a:bodyPr/>
          <a:lstStyle/>
          <a:p>
            <a:fld id="{0C183989-D380-BB4B-8033-B2C050FE378C}" type="slidenum">
              <a:rPr lang="en-US" smtClean="0"/>
              <a:t>17</a:t>
            </a:fld>
            <a:endParaRPr lang="en-US"/>
          </a:p>
        </p:txBody>
      </p:sp>
    </p:spTree>
    <p:extLst>
      <p:ext uri="{BB962C8B-B14F-4D97-AF65-F5344CB8AC3E}">
        <p14:creationId xmlns:p14="http://schemas.microsoft.com/office/powerpoint/2010/main" val="2281646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Social Norms Campaign Progress</a:t>
            </a:r>
            <a:endParaRPr lang="en-US" dirty="0"/>
          </a:p>
        </p:txBody>
      </p:sp>
      <p:sp>
        <p:nvSpPr>
          <p:cNvPr id="7" name="Content Placeholder 6"/>
          <p:cNvSpPr>
            <a:spLocks noGrp="1"/>
          </p:cNvSpPr>
          <p:nvPr>
            <p:ph sz="half" idx="1"/>
          </p:nvPr>
        </p:nvSpPr>
        <p:spPr>
          <a:xfrm>
            <a:off x="457200" y="2133600"/>
            <a:ext cx="4495800" cy="2971800"/>
          </a:xfrm>
        </p:spPr>
        <p:txBody>
          <a:bodyPr>
            <a:normAutofit fontScale="92500" lnSpcReduction="10000"/>
          </a:bodyPr>
          <a:lstStyle/>
          <a:p>
            <a:pPr lvl="0">
              <a:buFont typeface="Arial" pitchFamily="34" charset="0"/>
              <a:buChar char="•"/>
            </a:pPr>
            <a:r>
              <a:rPr lang="en-US" sz="2600" dirty="0" smtClean="0">
                <a:latin typeface="+mj-lt"/>
                <a:cs typeface="Arial" pitchFamily="34" charset="0"/>
              </a:rPr>
              <a:t>Castle Rock’s CARE Coalition </a:t>
            </a:r>
            <a:r>
              <a:rPr lang="en-US" sz="2600" dirty="0">
                <a:latin typeface="+mj-lt"/>
                <a:cs typeface="Arial" pitchFamily="34" charset="0"/>
              </a:rPr>
              <a:t>formed in </a:t>
            </a:r>
            <a:r>
              <a:rPr lang="en-US" sz="2600" dirty="0" smtClean="0">
                <a:latin typeface="+mj-lt"/>
                <a:cs typeface="Arial" pitchFamily="34" charset="0"/>
              </a:rPr>
              <a:t>2003</a:t>
            </a:r>
            <a:endParaRPr lang="en-US" sz="2600" dirty="0">
              <a:latin typeface="+mj-lt"/>
              <a:cs typeface="Arial" pitchFamily="34" charset="0"/>
            </a:endParaRPr>
          </a:p>
          <a:p>
            <a:pPr lvl="0">
              <a:buFont typeface="Arial" pitchFamily="34" charset="0"/>
              <a:buChar char="•"/>
            </a:pPr>
            <a:r>
              <a:rPr lang="en-US" sz="2600" dirty="0" smtClean="0">
                <a:latin typeface="+mj-lt"/>
                <a:cs typeface="Arial" pitchFamily="34" charset="0"/>
              </a:rPr>
              <a:t>Several </a:t>
            </a:r>
            <a:r>
              <a:rPr lang="en-US" sz="2600" dirty="0">
                <a:latin typeface="+mj-lt"/>
                <a:cs typeface="Arial" pitchFamily="34" charset="0"/>
              </a:rPr>
              <a:t>years after </a:t>
            </a:r>
            <a:r>
              <a:rPr lang="en-US" sz="2600" dirty="0" smtClean="0">
                <a:latin typeface="+mj-lt"/>
                <a:cs typeface="Arial" pitchFamily="34" charset="0"/>
              </a:rPr>
              <a:t>our formation, </a:t>
            </a:r>
            <a:r>
              <a:rPr lang="en-US" sz="2600" dirty="0">
                <a:latin typeface="+mj-lt"/>
                <a:cs typeface="Arial" pitchFamily="34" charset="0"/>
              </a:rPr>
              <a:t>the coalition </a:t>
            </a:r>
            <a:r>
              <a:rPr lang="en-US" sz="2600" dirty="0" smtClean="0">
                <a:latin typeface="+mj-lt"/>
                <a:cs typeface="Arial" pitchFamily="34" charset="0"/>
              </a:rPr>
              <a:t> focused </a:t>
            </a:r>
            <a:r>
              <a:rPr lang="en-US" sz="2600" dirty="0">
                <a:latin typeface="+mj-lt"/>
                <a:cs typeface="Arial" pitchFamily="34" charset="0"/>
              </a:rPr>
              <a:t>on training </a:t>
            </a:r>
            <a:r>
              <a:rPr lang="en-US" sz="2600" dirty="0" smtClean="0">
                <a:latin typeface="+mj-lt"/>
                <a:cs typeface="Arial" pitchFamily="34" charset="0"/>
              </a:rPr>
              <a:t>members </a:t>
            </a:r>
            <a:r>
              <a:rPr lang="en-US" sz="2600" dirty="0">
                <a:latin typeface="+mj-lt"/>
                <a:cs typeface="Arial" pitchFamily="34" charset="0"/>
              </a:rPr>
              <a:t>and community groups on social norms theory and </a:t>
            </a:r>
            <a:r>
              <a:rPr lang="en-US" sz="2600" dirty="0" smtClean="0">
                <a:latin typeface="+mj-lt"/>
                <a:cs typeface="Arial" pitchFamily="34" charset="0"/>
              </a:rPr>
              <a:t>practice</a:t>
            </a:r>
            <a:endParaRPr lang="en-US" sz="2600" dirty="0">
              <a:latin typeface="+mj-lt"/>
              <a:cs typeface="Arial" pitchFamily="34" charset="0"/>
            </a:endParaRP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18</a:t>
            </a:fld>
            <a:endParaRPr lang="en-US"/>
          </a:p>
        </p:txBody>
      </p:sp>
      <p:pic>
        <p:nvPicPr>
          <p:cNvPr id="9" name="Content Placeholder 8" descr="http://jweinstein.wikispaces.com/file/view/conformity.jpg/320882054/conformity.jpg"/>
          <p:cNvPicPr>
            <a:picLocks noGrp="1" noChangeAspect="1" noChangeArrowheads="1"/>
          </p:cNvPicPr>
          <p:nvPr>
            <p:ph sz="half" idx="2"/>
          </p:nvPr>
        </p:nvPicPr>
        <p:blipFill>
          <a:blip r:embed="rId3" cstate="print"/>
          <a:srcRect/>
          <a:stretch>
            <a:fillRect/>
          </a:stretch>
        </p:blipFill>
        <p:spPr bwMode="auto">
          <a:xfrm>
            <a:off x="4724400" y="1743075"/>
            <a:ext cx="3829050" cy="3209925"/>
          </a:xfrm>
          <a:prstGeom prst="rect">
            <a:avLst/>
          </a:prstGeom>
          <a:noFill/>
        </p:spPr>
      </p:pic>
      <p:sp>
        <p:nvSpPr>
          <p:cNvPr id="10" name="Content Placeholder 6"/>
          <p:cNvSpPr txBox="1">
            <a:spLocks/>
          </p:cNvSpPr>
          <p:nvPr/>
        </p:nvSpPr>
        <p:spPr>
          <a:xfrm>
            <a:off x="457200" y="4953000"/>
            <a:ext cx="8534400" cy="1249363"/>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Font typeface="Arial" pitchFamily="34" charset="0"/>
              <a:buChar char="•"/>
            </a:pPr>
            <a:r>
              <a:rPr lang="en-US" dirty="0" smtClean="0">
                <a:latin typeface="+mj-lt"/>
                <a:cs typeface="Arial" pitchFamily="34" charset="0"/>
              </a:rPr>
              <a:t>Our initial focus was on the youth population – specifically, doing classroom presentations at the middle and high school levels to correct misperceptions of underage alcohol use</a:t>
            </a:r>
          </a:p>
          <a:p>
            <a:endParaRPr lang="en-US" dirty="0"/>
          </a:p>
        </p:txBody>
      </p:sp>
      <p:pic>
        <p:nvPicPr>
          <p:cNvPr id="11" name="Picture 10" descr="C:\Users\Dianne Swanson\AppData\Local\Microsoft\Windows\Temporary Internet Files\Content.IE5\7378LS5U\CARELOGO.jpg"/>
          <p:cNvPicPr/>
          <p:nvPr/>
        </p:nvPicPr>
        <p:blipFill>
          <a:blip r:embed="rId4" cstate="print"/>
          <a:srcRect/>
          <a:stretch>
            <a:fillRect/>
          </a:stretch>
        </p:blipFill>
        <p:spPr bwMode="auto">
          <a:xfrm>
            <a:off x="0" y="6019800"/>
            <a:ext cx="838200" cy="838200"/>
          </a:xfrm>
          <a:prstGeom prst="rect">
            <a:avLst/>
          </a:prstGeom>
          <a:noFill/>
          <a:ln w="9525">
            <a:noFill/>
            <a:miter lim="800000"/>
            <a:headEnd/>
            <a:tailEnd/>
          </a:ln>
        </p:spPr>
      </p:pic>
    </p:spTree>
    <p:extLst>
      <p:ext uri="{BB962C8B-B14F-4D97-AF65-F5344CB8AC3E}">
        <p14:creationId xmlns:p14="http://schemas.microsoft.com/office/powerpoint/2010/main" val="1766784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Users\Dianne Swanson\AppData\Local\Microsoft\Windows\Temporary Internet Files\Content.IE5\GBDLCLH8\student poster_2013_1.jpg"/>
          <p:cNvPicPr>
            <a:picLocks noGrp="1" noChangeAspect="1" noChangeArrowheads="1"/>
          </p:cNvPicPr>
          <p:nvPr>
            <p:ph sz="half" idx="1"/>
          </p:nvPr>
        </p:nvPicPr>
        <p:blipFill rotWithShape="1">
          <a:blip r:embed="rId3" cstate="print"/>
          <a:srcRect l="8874" t="11756" r="8009"/>
          <a:stretch/>
        </p:blipFill>
        <p:spPr bwMode="auto">
          <a:xfrm>
            <a:off x="228600" y="1828800"/>
            <a:ext cx="2660073" cy="4485409"/>
          </a:xfrm>
          <a:prstGeom prst="rect">
            <a:avLst/>
          </a:prstGeom>
          <a:noFill/>
          <a:ln>
            <a:solidFill>
              <a:schemeClr val="tx1"/>
            </a:solidFill>
          </a:ln>
        </p:spPr>
      </p:pic>
      <p:sp>
        <p:nvSpPr>
          <p:cNvPr id="2" name="Title 1"/>
          <p:cNvSpPr>
            <a:spLocks noGrp="1"/>
          </p:cNvSpPr>
          <p:nvPr>
            <p:ph type="title"/>
          </p:nvPr>
        </p:nvSpPr>
        <p:spPr/>
        <p:txBody>
          <a:bodyPr/>
          <a:lstStyle/>
          <a:p>
            <a:r>
              <a:rPr lang="en-US" dirty="0" smtClean="0"/>
              <a:t>Our Approach in Castle Rock</a:t>
            </a:r>
            <a:endParaRPr lang="en-US" dirty="0"/>
          </a:p>
        </p:txBody>
      </p:sp>
      <p:sp>
        <p:nvSpPr>
          <p:cNvPr id="4" name="Content Placeholder 3"/>
          <p:cNvSpPr>
            <a:spLocks noGrp="1"/>
          </p:cNvSpPr>
          <p:nvPr>
            <p:ph sz="half" idx="2"/>
          </p:nvPr>
        </p:nvSpPr>
        <p:spPr>
          <a:xfrm>
            <a:off x="2971800" y="1905001"/>
            <a:ext cx="5867400" cy="4876799"/>
          </a:xfrm>
        </p:spPr>
        <p:txBody>
          <a:bodyPr>
            <a:normAutofit fontScale="70000" lnSpcReduction="20000"/>
          </a:bodyPr>
          <a:lstStyle/>
          <a:p>
            <a:pPr lvl="0">
              <a:buFont typeface="Arial" pitchFamily="34" charset="0"/>
              <a:buChar char="•"/>
            </a:pPr>
            <a:r>
              <a:rPr lang="en-US" dirty="0" smtClean="0">
                <a:latin typeface="+mj-lt"/>
                <a:cs typeface="Arial" pitchFamily="34" charset="0"/>
              </a:rPr>
              <a:t>Poster </a:t>
            </a:r>
            <a:r>
              <a:rPr lang="en-US" dirty="0">
                <a:latin typeface="+mj-lt"/>
                <a:cs typeface="Arial" pitchFamily="34" charset="0"/>
              </a:rPr>
              <a:t>campaign developed for secondary level</a:t>
            </a:r>
          </a:p>
          <a:p>
            <a:pPr lvl="0">
              <a:buFont typeface="Arial" pitchFamily="34" charset="0"/>
              <a:buChar char="•"/>
            </a:pPr>
            <a:endParaRPr lang="en-US" dirty="0">
              <a:latin typeface="+mj-lt"/>
              <a:cs typeface="Arial" pitchFamily="34" charset="0"/>
            </a:endParaRPr>
          </a:p>
          <a:p>
            <a:pPr lvl="0">
              <a:buFont typeface="Arial" pitchFamily="34" charset="0"/>
              <a:buChar char="•"/>
            </a:pPr>
            <a:r>
              <a:rPr lang="en-US" dirty="0" smtClean="0">
                <a:latin typeface="+mj-lt"/>
                <a:cs typeface="Arial" pitchFamily="34" charset="0"/>
              </a:rPr>
              <a:t>Focus </a:t>
            </a:r>
            <a:r>
              <a:rPr lang="en-US" dirty="0">
                <a:latin typeface="+mj-lt"/>
                <a:cs typeface="Arial" pitchFamily="34" charset="0"/>
              </a:rPr>
              <a:t>changed over the years to a community based approach</a:t>
            </a:r>
          </a:p>
          <a:p>
            <a:pPr lvl="0"/>
            <a:endParaRPr lang="en-US" dirty="0">
              <a:latin typeface="+mj-lt"/>
              <a:cs typeface="Arial" pitchFamily="34" charset="0"/>
            </a:endParaRPr>
          </a:p>
          <a:p>
            <a:pPr lvl="0">
              <a:buFont typeface="Arial" pitchFamily="34" charset="0"/>
              <a:buChar char="•"/>
            </a:pPr>
            <a:r>
              <a:rPr lang="en-US" dirty="0" smtClean="0">
                <a:latin typeface="+mj-lt"/>
                <a:cs typeface="Arial" pitchFamily="34" charset="0"/>
              </a:rPr>
              <a:t>Utilized </a:t>
            </a:r>
            <a:r>
              <a:rPr lang="en-US" dirty="0">
                <a:latin typeface="+mj-lt"/>
                <a:cs typeface="Arial" pitchFamily="34" charset="0"/>
              </a:rPr>
              <a:t>community survey data to create messages targeting parental support</a:t>
            </a:r>
          </a:p>
          <a:p>
            <a:pPr lvl="0"/>
            <a:endParaRPr lang="en-US" dirty="0">
              <a:latin typeface="+mj-lt"/>
              <a:cs typeface="Arial" pitchFamily="34" charset="0"/>
            </a:endParaRPr>
          </a:p>
          <a:p>
            <a:pPr lvl="0">
              <a:buFont typeface="Arial" pitchFamily="34" charset="0"/>
              <a:buChar char="•"/>
            </a:pPr>
            <a:r>
              <a:rPr lang="en-US" dirty="0" smtClean="0">
                <a:latin typeface="+mj-lt"/>
                <a:cs typeface="Arial" pitchFamily="34" charset="0"/>
              </a:rPr>
              <a:t>Incorporated </a:t>
            </a:r>
            <a:r>
              <a:rPr lang="en-US" dirty="0">
                <a:latin typeface="+mj-lt"/>
                <a:cs typeface="Arial" pitchFamily="34" charset="0"/>
              </a:rPr>
              <a:t>law enforcement data and created campaign messages to show </a:t>
            </a:r>
            <a:r>
              <a:rPr lang="en-US" dirty="0" smtClean="0">
                <a:latin typeface="+mj-lt"/>
                <a:cs typeface="Arial" pitchFamily="34" charset="0"/>
              </a:rPr>
              <a:t>local </a:t>
            </a:r>
            <a:r>
              <a:rPr lang="en-US" dirty="0">
                <a:latin typeface="+mj-lt"/>
                <a:cs typeface="Arial" pitchFamily="34" charset="0"/>
              </a:rPr>
              <a:t>support of law enforcement efforts </a:t>
            </a:r>
          </a:p>
          <a:p>
            <a:pPr lvl="0"/>
            <a:endParaRPr lang="en-US" dirty="0">
              <a:latin typeface="+mj-lt"/>
              <a:cs typeface="Arial" pitchFamily="34" charset="0"/>
            </a:endParaRPr>
          </a:p>
          <a:p>
            <a:pPr lvl="0">
              <a:buFont typeface="Arial" pitchFamily="34" charset="0"/>
              <a:buChar char="•"/>
            </a:pPr>
            <a:r>
              <a:rPr lang="en-US" dirty="0" smtClean="0">
                <a:latin typeface="+mj-lt"/>
                <a:cs typeface="Arial" pitchFamily="34" charset="0"/>
              </a:rPr>
              <a:t>With time, we expanded our social </a:t>
            </a:r>
            <a:r>
              <a:rPr lang="en-US" dirty="0">
                <a:latin typeface="+mj-lt"/>
                <a:cs typeface="Arial" pitchFamily="34" charset="0"/>
              </a:rPr>
              <a:t>norms work into other </a:t>
            </a:r>
            <a:r>
              <a:rPr lang="en-US" dirty="0" smtClean="0">
                <a:latin typeface="+mj-lt"/>
                <a:cs typeface="Arial" pitchFamily="34" charset="0"/>
              </a:rPr>
              <a:t>areas, for example: </a:t>
            </a:r>
            <a:r>
              <a:rPr lang="en-US" dirty="0">
                <a:latin typeface="+mj-lt"/>
                <a:cs typeface="Arial" pitchFamily="34" charset="0"/>
              </a:rPr>
              <a:t>seat belt safety, </a:t>
            </a:r>
            <a:r>
              <a:rPr lang="en-US" dirty="0" smtClean="0">
                <a:latin typeface="+mj-lt"/>
                <a:cs typeface="Arial" pitchFamily="34" charset="0"/>
              </a:rPr>
              <a:t>bicycle </a:t>
            </a:r>
            <a:r>
              <a:rPr lang="en-US" dirty="0">
                <a:latin typeface="+mj-lt"/>
                <a:cs typeface="Arial" pitchFamily="34" charset="0"/>
              </a:rPr>
              <a:t>helmet safety, marijuana and electronic cigarettes campaigns, and </a:t>
            </a:r>
            <a:r>
              <a:rPr lang="en-US" dirty="0" smtClean="0">
                <a:latin typeface="+mj-lt"/>
                <a:cs typeface="Arial" pitchFamily="34" charset="0"/>
              </a:rPr>
              <a:t>nutrition</a:t>
            </a:r>
            <a:endParaRPr lang="en-US" dirty="0">
              <a:latin typeface="+mj-lt"/>
              <a:cs typeface="Arial" pitchFamily="34" charset="0"/>
            </a:endParaRPr>
          </a:p>
        </p:txBody>
      </p:sp>
      <p:sp>
        <p:nvSpPr>
          <p:cNvPr id="5" name="Slide Number Placeholder 4"/>
          <p:cNvSpPr>
            <a:spLocks noGrp="1"/>
          </p:cNvSpPr>
          <p:nvPr>
            <p:ph type="sldNum" sz="quarter" idx="12"/>
          </p:nvPr>
        </p:nvSpPr>
        <p:spPr/>
        <p:txBody>
          <a:bodyPr/>
          <a:lstStyle/>
          <a:p>
            <a:fld id="{0C183989-D380-BB4B-8033-B2C050FE378C}" type="slidenum">
              <a:rPr lang="en-US" smtClean="0"/>
              <a:t>19</a:t>
            </a:fld>
            <a:endParaRPr lang="en-US"/>
          </a:p>
        </p:txBody>
      </p:sp>
      <p:pic>
        <p:nvPicPr>
          <p:cNvPr id="8" name="Picture 7" descr="C:\Users\Dianne Swanson\AppData\Local\Microsoft\Windows\Temporary Internet Files\Content.IE5\7378LS5U\CARELOGO.jpg"/>
          <p:cNvPicPr/>
          <p:nvPr/>
        </p:nvPicPr>
        <p:blipFill>
          <a:blip r:embed="rId4" cstate="print"/>
          <a:srcRect/>
          <a:stretch>
            <a:fillRect/>
          </a:stretch>
        </p:blipFill>
        <p:spPr bwMode="auto">
          <a:xfrm>
            <a:off x="8153400" y="685800"/>
            <a:ext cx="838200" cy="838200"/>
          </a:xfrm>
          <a:prstGeom prst="rect">
            <a:avLst/>
          </a:prstGeom>
          <a:noFill/>
          <a:ln w="9525">
            <a:noFill/>
            <a:miter lim="800000"/>
            <a:headEnd/>
            <a:tailEnd/>
          </a:ln>
        </p:spPr>
      </p:pic>
    </p:spTree>
    <p:extLst>
      <p:ext uri="{BB962C8B-B14F-4D97-AF65-F5344CB8AC3E}">
        <p14:creationId xmlns:p14="http://schemas.microsoft.com/office/powerpoint/2010/main" val="852109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599" cy="762000"/>
          </a:xfrm>
        </p:spPr>
        <p:txBody>
          <a:bodyPr>
            <a:noAutofit/>
          </a:bodyPr>
          <a:lstStyle/>
          <a:p>
            <a:r>
              <a:rPr lang="en-US" sz="3300" dirty="0" smtClean="0">
                <a:effectLst/>
              </a:rPr>
              <a:t>CPWI Community </a:t>
            </a:r>
            <a:r>
              <a:rPr lang="en-US" sz="3300" dirty="0">
                <a:effectLst/>
              </a:rPr>
              <a:t>Check </a:t>
            </a:r>
            <a:r>
              <a:rPr lang="en-US" sz="3300" dirty="0" smtClean="0">
                <a:effectLst/>
              </a:rPr>
              <a:t>Box Project</a:t>
            </a:r>
            <a:endParaRPr lang="en-US" sz="3300" dirty="0"/>
          </a:p>
        </p:txBody>
      </p:sp>
      <p:sp>
        <p:nvSpPr>
          <p:cNvPr id="3" name="Content Placeholder 2"/>
          <p:cNvSpPr>
            <a:spLocks noGrp="1"/>
          </p:cNvSpPr>
          <p:nvPr>
            <p:ph idx="1"/>
          </p:nvPr>
        </p:nvSpPr>
        <p:spPr>
          <a:xfrm>
            <a:off x="457200" y="1676400"/>
            <a:ext cx="8229600" cy="3886199"/>
          </a:xfrm>
        </p:spPr>
        <p:txBody>
          <a:bodyPr>
            <a:normAutofit fontScale="85000" lnSpcReduction="20000"/>
          </a:bodyPr>
          <a:lstStyle/>
          <a:p>
            <a:r>
              <a:rPr lang="en-US" dirty="0" smtClean="0"/>
              <a:t>History of Community Check Box</a:t>
            </a:r>
          </a:p>
          <a:p>
            <a:pPr lvl="1"/>
            <a:r>
              <a:rPr lang="en-US" dirty="0" smtClean="0"/>
              <a:t>Data evaluation system</a:t>
            </a:r>
          </a:p>
          <a:p>
            <a:pPr lvl="2"/>
            <a:r>
              <a:rPr lang="en-US" dirty="0" smtClean="0"/>
              <a:t>Partnership with University of Kansas</a:t>
            </a:r>
          </a:p>
          <a:p>
            <a:pPr lvl="1"/>
            <a:r>
              <a:rPr lang="en-US" dirty="0" smtClean="0"/>
              <a:t>Pilot testing goals (2014-2016)</a:t>
            </a:r>
          </a:p>
          <a:p>
            <a:pPr lvl="2"/>
            <a:r>
              <a:rPr lang="en-US" dirty="0" smtClean="0"/>
              <a:t>Does the Community </a:t>
            </a:r>
            <a:r>
              <a:rPr lang="en-US" dirty="0"/>
              <a:t>Check Box system </a:t>
            </a:r>
            <a:r>
              <a:rPr lang="en-US" dirty="0" smtClean="0"/>
              <a:t>enhance </a:t>
            </a:r>
            <a:r>
              <a:rPr lang="en-US" dirty="0"/>
              <a:t>statewide evaluation abilities?</a:t>
            </a:r>
            <a:endParaRPr lang="en-US" dirty="0" smtClean="0"/>
          </a:p>
          <a:p>
            <a:pPr lvl="2"/>
            <a:r>
              <a:rPr lang="en-US" dirty="0"/>
              <a:t>Does </a:t>
            </a:r>
            <a:r>
              <a:rPr lang="en-US" dirty="0" smtClean="0"/>
              <a:t>the Community </a:t>
            </a:r>
            <a:r>
              <a:rPr lang="en-US" dirty="0"/>
              <a:t>Check Box system </a:t>
            </a:r>
            <a:r>
              <a:rPr lang="en-US" dirty="0" smtClean="0"/>
              <a:t>provide </a:t>
            </a:r>
            <a:r>
              <a:rPr lang="en-US" dirty="0"/>
              <a:t>the ability to enhance coalition work and associated evaluation methods</a:t>
            </a:r>
            <a:r>
              <a:rPr lang="en-US" dirty="0" smtClean="0"/>
              <a:t>?</a:t>
            </a:r>
          </a:p>
          <a:p>
            <a:pPr lvl="2"/>
            <a:endParaRPr lang="en-US" dirty="0" smtClean="0"/>
          </a:p>
          <a:p>
            <a:pPr lvl="1"/>
            <a:r>
              <a:rPr lang="en-US" dirty="0" smtClean="0"/>
              <a:t>2014-2015: 4 communities participating </a:t>
            </a:r>
          </a:p>
          <a:p>
            <a:pPr lvl="1"/>
            <a:r>
              <a:rPr lang="en-US" dirty="0" smtClean="0"/>
              <a:t>2015-2016: 10 communities participating</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2</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92650"/>
            <a:ext cx="9144000" cy="136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4948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686800" cy="838200"/>
          </a:xfrm>
        </p:spPr>
        <p:txBody>
          <a:bodyPr>
            <a:normAutofit/>
          </a:bodyPr>
          <a:lstStyle/>
          <a:p>
            <a:r>
              <a:rPr lang="en-US" sz="3600" dirty="0" smtClean="0"/>
              <a:t>Social Norms Messaging on Coffee Sleeves</a:t>
            </a:r>
            <a:endParaRPr lang="en-US" sz="3600" dirty="0"/>
          </a:p>
        </p:txBody>
      </p:sp>
      <p:sp>
        <p:nvSpPr>
          <p:cNvPr id="3" name="Content Placeholder 2"/>
          <p:cNvSpPr>
            <a:spLocks noGrp="1"/>
          </p:cNvSpPr>
          <p:nvPr>
            <p:ph sz="half" idx="1"/>
          </p:nvPr>
        </p:nvSpPr>
        <p:spPr>
          <a:xfrm>
            <a:off x="457200" y="1752600"/>
            <a:ext cx="4953000" cy="4724400"/>
          </a:xfrm>
        </p:spPr>
        <p:txBody>
          <a:bodyPr>
            <a:normAutofit fontScale="70000" lnSpcReduction="20000"/>
          </a:bodyPr>
          <a:lstStyle/>
          <a:p>
            <a:pPr defTabSz="914400" fontAlgn="base">
              <a:spcBef>
                <a:spcPct val="0"/>
              </a:spcBef>
              <a:spcAft>
                <a:spcPct val="0"/>
              </a:spcAft>
            </a:pPr>
            <a:r>
              <a:rPr lang="en-US" dirty="0" smtClean="0">
                <a:latin typeface="+mj-lt"/>
                <a:ea typeface="Calibri" pitchFamily="34" charset="0"/>
                <a:cs typeface="Times New Roman" pitchFamily="18" charset="0"/>
              </a:rPr>
              <a:t>Most adults in Castle Rock believe law enforcement personnel in our community are effective when they respond to calls and requests about underage alcohol and drug use at parties or gatherings</a:t>
            </a:r>
            <a:endParaRPr lang="en-US" dirty="0">
              <a:latin typeface="+mj-lt"/>
              <a:ea typeface="Calibri" pitchFamily="34" charset="0"/>
              <a:cs typeface="Times New Roman" pitchFamily="18" charset="0"/>
            </a:endParaRPr>
          </a:p>
          <a:p>
            <a:pPr defTabSz="914400" fontAlgn="base">
              <a:spcBef>
                <a:spcPct val="0"/>
              </a:spcBef>
              <a:spcAft>
                <a:spcPct val="0"/>
              </a:spcAft>
            </a:pPr>
            <a:endParaRPr lang="en-US" sz="2100" dirty="0">
              <a:latin typeface="+mj-lt"/>
              <a:cs typeface="Arial" pitchFamily="34" charset="0"/>
            </a:endParaRPr>
          </a:p>
          <a:p>
            <a:pPr defTabSz="914400" eaLnBrk="0" fontAlgn="base" hangingPunct="0">
              <a:spcBef>
                <a:spcPct val="0"/>
              </a:spcBef>
              <a:spcAft>
                <a:spcPct val="0"/>
              </a:spcAft>
            </a:pPr>
            <a:r>
              <a:rPr lang="en-US" dirty="0">
                <a:latin typeface="+mj-lt"/>
                <a:ea typeface="Calibri" pitchFamily="34" charset="0"/>
                <a:cs typeface="Times New Roman" pitchFamily="18" charset="0"/>
              </a:rPr>
              <a:t>Most parents in Castle Rock are talking to their children about the dangers of underage drinking and marijuana </a:t>
            </a:r>
            <a:r>
              <a:rPr lang="en-US" dirty="0" smtClean="0">
                <a:latin typeface="+mj-lt"/>
                <a:ea typeface="Calibri" pitchFamily="34" charset="0"/>
                <a:cs typeface="Times New Roman" pitchFamily="18" charset="0"/>
              </a:rPr>
              <a:t>use</a:t>
            </a:r>
          </a:p>
          <a:p>
            <a:pPr defTabSz="914400" eaLnBrk="0" fontAlgn="base" hangingPunct="0">
              <a:spcBef>
                <a:spcPct val="0"/>
              </a:spcBef>
              <a:spcAft>
                <a:spcPct val="0"/>
              </a:spcAft>
            </a:pPr>
            <a:endParaRPr lang="en-US" sz="2100" dirty="0">
              <a:latin typeface="+mj-lt"/>
              <a:cs typeface="Arial" pitchFamily="34" charset="0"/>
            </a:endParaRPr>
          </a:p>
          <a:p>
            <a:pPr defTabSz="914400" eaLnBrk="0" fontAlgn="base" hangingPunct="0">
              <a:spcBef>
                <a:spcPct val="0"/>
              </a:spcBef>
              <a:spcAft>
                <a:spcPct val="0"/>
              </a:spcAft>
            </a:pPr>
            <a:r>
              <a:rPr lang="en-US" dirty="0" smtClean="0">
                <a:latin typeface="+mj-lt"/>
                <a:ea typeface="Calibri" pitchFamily="34" charset="0"/>
                <a:cs typeface="Times New Roman" pitchFamily="18" charset="0"/>
              </a:rPr>
              <a:t>88</a:t>
            </a:r>
            <a:r>
              <a:rPr lang="en-US" dirty="0">
                <a:latin typeface="+mj-lt"/>
                <a:ea typeface="Calibri" pitchFamily="34" charset="0"/>
                <a:cs typeface="Times New Roman" pitchFamily="18" charset="0"/>
              </a:rPr>
              <a:t>% of adults in Castle Rock say they do not (or would not) allow a minor to consume alcohol in their </a:t>
            </a:r>
            <a:r>
              <a:rPr lang="en-US" dirty="0" smtClean="0">
                <a:latin typeface="+mj-lt"/>
                <a:ea typeface="Calibri" pitchFamily="34" charset="0"/>
                <a:cs typeface="Times New Roman" pitchFamily="18" charset="0"/>
              </a:rPr>
              <a:t>home</a:t>
            </a:r>
          </a:p>
          <a:p>
            <a:pPr marL="0" indent="0" defTabSz="914400" eaLnBrk="0" fontAlgn="base" hangingPunct="0">
              <a:spcBef>
                <a:spcPct val="0"/>
              </a:spcBef>
              <a:spcAft>
                <a:spcPct val="0"/>
              </a:spcAft>
              <a:buNone/>
            </a:pPr>
            <a:endParaRPr lang="en-US" sz="2100" dirty="0" smtClean="0">
              <a:latin typeface="+mj-lt"/>
              <a:cs typeface="Arial" pitchFamily="34" charset="0"/>
            </a:endParaRPr>
          </a:p>
          <a:p>
            <a:pPr defTabSz="914400" eaLnBrk="0" fontAlgn="base" hangingPunct="0">
              <a:spcBef>
                <a:spcPct val="0"/>
              </a:spcBef>
              <a:spcAft>
                <a:spcPct val="0"/>
              </a:spcAft>
            </a:pPr>
            <a:r>
              <a:rPr lang="en-US" dirty="0" smtClean="0">
                <a:latin typeface="+mj-lt"/>
                <a:ea typeface="Calibri" pitchFamily="34" charset="0"/>
                <a:cs typeface="Times New Roman" pitchFamily="18" charset="0"/>
              </a:rPr>
              <a:t>95</a:t>
            </a:r>
            <a:r>
              <a:rPr lang="en-US" dirty="0">
                <a:latin typeface="+mj-lt"/>
                <a:ea typeface="Calibri" pitchFamily="34" charset="0"/>
                <a:cs typeface="Times New Roman" pitchFamily="18" charset="0"/>
              </a:rPr>
              <a:t>% of adults surveyed in Castle Rock believe people risk harming themselves and others when they drive under the influence of alcohol.  Please don't drink and </a:t>
            </a:r>
            <a:r>
              <a:rPr lang="en-US" dirty="0" smtClean="0">
                <a:latin typeface="+mj-lt"/>
                <a:ea typeface="Calibri" pitchFamily="34" charset="0"/>
                <a:cs typeface="Times New Roman" pitchFamily="18" charset="0"/>
              </a:rPr>
              <a:t>drive</a:t>
            </a:r>
            <a:endParaRPr lang="en-US" dirty="0">
              <a:latin typeface="+mj-lt"/>
              <a:cs typeface="Arial" pitchFamily="34" charset="0"/>
            </a:endParaRPr>
          </a:p>
        </p:txBody>
      </p:sp>
      <p:sp>
        <p:nvSpPr>
          <p:cNvPr id="5" name="Slide Number Placeholder 4"/>
          <p:cNvSpPr>
            <a:spLocks noGrp="1"/>
          </p:cNvSpPr>
          <p:nvPr>
            <p:ph type="sldNum" sz="quarter" idx="12"/>
          </p:nvPr>
        </p:nvSpPr>
        <p:spPr/>
        <p:txBody>
          <a:bodyPr/>
          <a:lstStyle/>
          <a:p>
            <a:fld id="{0C183989-D380-BB4B-8033-B2C050FE378C}" type="slidenum">
              <a:rPr lang="en-US" smtClean="0"/>
              <a:t>20</a:t>
            </a:fld>
            <a:endParaRPr lang="en-US"/>
          </a:p>
        </p:txBody>
      </p:sp>
      <p:pic>
        <p:nvPicPr>
          <p:cNvPr id="9" name="Picture 8" descr="C:\Users\sergeant\AppData\Local\Microsoft\Windows\Temporary Internet Files\Content.Outlook\W3XCS9AD\parent_1.jpg"/>
          <p:cNvPicPr/>
          <p:nvPr/>
        </p:nvPicPr>
        <p:blipFill rotWithShape="1">
          <a:blip r:embed="rId3" cstate="print">
            <a:extLst>
              <a:ext uri="{28A0092B-C50C-407E-A947-70E740481C1C}">
                <a14:useLocalDpi xmlns:a14="http://schemas.microsoft.com/office/drawing/2010/main" val="0"/>
              </a:ext>
            </a:extLst>
          </a:blip>
          <a:srcRect l="2901" t="22140" r="3385" b="6740"/>
          <a:stretch/>
        </p:blipFill>
        <p:spPr bwMode="auto">
          <a:xfrm>
            <a:off x="5410200" y="2133600"/>
            <a:ext cx="3514167" cy="3622965"/>
          </a:xfrm>
          <a:prstGeom prst="rect">
            <a:avLst/>
          </a:prstGeom>
          <a:noFill/>
          <a:ln>
            <a:solidFill>
              <a:schemeClr val="tx1"/>
            </a:solidFill>
          </a:ln>
        </p:spPr>
      </p:pic>
      <p:pic>
        <p:nvPicPr>
          <p:cNvPr id="6" name="Picture 5" descr="C:\Users\Dianne Swanson\AppData\Local\Microsoft\Windows\Temporary Internet Files\Content.IE5\7378LS5U\CARELOGO.jpg"/>
          <p:cNvPicPr/>
          <p:nvPr/>
        </p:nvPicPr>
        <p:blipFill>
          <a:blip r:embed="rId4" cstate="print"/>
          <a:srcRect/>
          <a:stretch>
            <a:fillRect/>
          </a:stretch>
        </p:blipFill>
        <p:spPr bwMode="auto">
          <a:xfrm>
            <a:off x="0" y="6019800"/>
            <a:ext cx="838200" cy="838200"/>
          </a:xfrm>
          <a:prstGeom prst="rect">
            <a:avLst/>
          </a:prstGeom>
          <a:noFill/>
          <a:ln w="9525">
            <a:noFill/>
            <a:miter lim="800000"/>
            <a:headEnd/>
            <a:tailEnd/>
          </a:ln>
        </p:spPr>
      </p:pic>
    </p:spTree>
    <p:extLst>
      <p:ext uri="{BB962C8B-B14F-4D97-AF65-F5344CB8AC3E}">
        <p14:creationId xmlns:p14="http://schemas.microsoft.com/office/powerpoint/2010/main" val="12191186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normAutofit/>
          </a:bodyPr>
          <a:lstStyle/>
          <a:p>
            <a:r>
              <a:rPr lang="en-US" sz="3800" dirty="0" smtClean="0"/>
              <a:t>Using CCB to Report Social Norms Work</a:t>
            </a:r>
            <a:endParaRPr lang="en-US" sz="3800" dirty="0"/>
          </a:p>
        </p:txBody>
      </p:sp>
      <p:sp>
        <p:nvSpPr>
          <p:cNvPr id="5" name="Slide Number Placeholder 4"/>
          <p:cNvSpPr>
            <a:spLocks noGrp="1"/>
          </p:cNvSpPr>
          <p:nvPr>
            <p:ph type="sldNum" sz="quarter" idx="12"/>
          </p:nvPr>
        </p:nvSpPr>
        <p:spPr/>
        <p:txBody>
          <a:bodyPr/>
          <a:lstStyle/>
          <a:p>
            <a:fld id="{0C183989-D380-BB4B-8033-B2C050FE378C}" type="slidenum">
              <a:rPr lang="en-US" smtClean="0"/>
              <a:t>21</a:t>
            </a:fld>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752600"/>
            <a:ext cx="9020175" cy="20044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descr="C:\Users\sergeant\AppData\Local\Microsoft\Windows\Temporary Internet Files\Content.Outlook\W3XCS9AD\parent poster_2013_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848097"/>
            <a:ext cx="1733346" cy="2767445"/>
          </a:xfrm>
          <a:prstGeom prst="rect">
            <a:avLst/>
          </a:prstGeom>
          <a:noFill/>
          <a:ln>
            <a:solidFill>
              <a:schemeClr val="tx1"/>
            </a:solidFill>
          </a:ln>
        </p:spPr>
      </p:pic>
      <p:pic>
        <p:nvPicPr>
          <p:cNvPr id="10" name="Picture 9" descr="C:\Users\Dianne Swanson\AppData\Local\Microsoft\Windows\Temporary Internet Files\Content.IE5\UVTMKY7Y\student_poster2_2013.jpg"/>
          <p:cNvPicPr>
            <a:picLocks noChangeAspect="1" noChangeArrowheads="1"/>
          </p:cNvPicPr>
          <p:nvPr/>
        </p:nvPicPr>
        <p:blipFill rotWithShape="1">
          <a:blip r:embed="rId5" cstate="print"/>
          <a:srcRect b="13423"/>
          <a:stretch/>
        </p:blipFill>
        <p:spPr bwMode="auto">
          <a:xfrm>
            <a:off x="6400799" y="3848096"/>
            <a:ext cx="1955501" cy="2767445"/>
          </a:xfrm>
          <a:prstGeom prst="rect">
            <a:avLst/>
          </a:prstGeom>
          <a:noFill/>
          <a:ln>
            <a:solidFill>
              <a:schemeClr val="tx1"/>
            </a:solidFill>
          </a:ln>
        </p:spPr>
      </p:pic>
      <p:pic>
        <p:nvPicPr>
          <p:cNvPr id="11" name="Picture 10" descr="C:\Users\Dianne Swanson\AppData\Local\Microsoft\Windows\Temporary Internet Files\Content.IE5\UVTMKY7Y\coupon44oz.jpg"/>
          <p:cNvPicPr>
            <a:picLocks noChangeAspect="1" noChangeArrowheads="1"/>
          </p:cNvPicPr>
          <p:nvPr/>
        </p:nvPicPr>
        <p:blipFill rotWithShape="1">
          <a:blip r:embed="rId6" cstate="print"/>
          <a:srcRect l="7105" t="5455" r="7107" b="7272"/>
          <a:stretch/>
        </p:blipFill>
        <p:spPr bwMode="auto">
          <a:xfrm>
            <a:off x="3491092" y="3848099"/>
            <a:ext cx="2133239" cy="2767445"/>
          </a:xfrm>
          <a:prstGeom prst="rect">
            <a:avLst/>
          </a:prstGeom>
          <a:noFill/>
          <a:ln>
            <a:solidFill>
              <a:schemeClr val="tx1"/>
            </a:solidFill>
          </a:ln>
        </p:spPr>
      </p:pic>
      <p:pic>
        <p:nvPicPr>
          <p:cNvPr id="8" name="Picture 7" descr="C:\Users\Dianne Swanson\AppData\Local\Microsoft\Windows\Temporary Internet Files\Content.IE5\7378LS5U\CARELOGO.jpg"/>
          <p:cNvPicPr/>
          <p:nvPr/>
        </p:nvPicPr>
        <p:blipFill>
          <a:blip r:embed="rId7" cstate="print"/>
          <a:srcRect/>
          <a:stretch>
            <a:fillRect/>
          </a:stretch>
        </p:blipFill>
        <p:spPr bwMode="auto">
          <a:xfrm>
            <a:off x="0" y="6019800"/>
            <a:ext cx="838200" cy="838200"/>
          </a:xfrm>
          <a:prstGeom prst="rect">
            <a:avLst/>
          </a:prstGeom>
          <a:noFill/>
          <a:ln w="9525">
            <a:noFill/>
            <a:miter lim="800000"/>
            <a:headEnd/>
            <a:tailEnd/>
          </a:ln>
        </p:spPr>
      </p:pic>
    </p:spTree>
    <p:extLst>
      <p:ext uri="{BB962C8B-B14F-4D97-AF65-F5344CB8AC3E}">
        <p14:creationId xmlns:p14="http://schemas.microsoft.com/office/powerpoint/2010/main" val="17500686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534400" cy="838200"/>
          </a:xfrm>
        </p:spPr>
        <p:txBody>
          <a:bodyPr>
            <a:normAutofit/>
          </a:bodyPr>
          <a:lstStyle/>
          <a:p>
            <a:r>
              <a:rPr lang="en-US" sz="3800" dirty="0"/>
              <a:t>Using CCB to Report Social Norms Work</a:t>
            </a:r>
          </a:p>
        </p:txBody>
      </p:sp>
      <p:sp>
        <p:nvSpPr>
          <p:cNvPr id="5" name="Slide Number Placeholder 4"/>
          <p:cNvSpPr>
            <a:spLocks noGrp="1"/>
          </p:cNvSpPr>
          <p:nvPr>
            <p:ph type="sldNum" sz="quarter" idx="12"/>
          </p:nvPr>
        </p:nvSpPr>
        <p:spPr/>
        <p:txBody>
          <a:bodyPr/>
          <a:lstStyle/>
          <a:p>
            <a:fld id="{0C183989-D380-BB4B-8033-B2C050FE378C}" type="slidenum">
              <a:rPr lang="en-US" smtClean="0"/>
              <a:t>22</a:t>
            </a:fld>
            <a:endParaRPr lang="en-US"/>
          </a:p>
        </p:txBody>
      </p:sp>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5943600" cy="48915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Content Placeholder 6" descr="Inline image 1"/>
          <p:cNvPicPr>
            <a:picLocks noGrp="1" noChangeAspect="1" noChangeArrowheads="1"/>
          </p:cNvPicPr>
          <p:nvPr>
            <p:ph sz="half" idx="2"/>
          </p:nvPr>
        </p:nvPicPr>
        <p:blipFill>
          <a:blip r:embed="rId4" cstate="print"/>
          <a:srcRect/>
          <a:stretch>
            <a:fillRect/>
          </a:stretch>
        </p:blipFill>
        <p:spPr bwMode="auto">
          <a:xfrm>
            <a:off x="6207370" y="2133600"/>
            <a:ext cx="2784230" cy="3810000"/>
          </a:xfrm>
          <a:prstGeom prst="rect">
            <a:avLst/>
          </a:prstGeom>
          <a:noFill/>
          <a:ln>
            <a:solidFill>
              <a:schemeClr val="tx1"/>
            </a:solidFill>
          </a:ln>
        </p:spPr>
      </p:pic>
      <p:pic>
        <p:nvPicPr>
          <p:cNvPr id="6" name="Picture 5" descr="C:\Users\Dianne Swanson\AppData\Local\Microsoft\Windows\Temporary Internet Files\Content.IE5\7378LS5U\CARELOGO.jpg"/>
          <p:cNvPicPr/>
          <p:nvPr/>
        </p:nvPicPr>
        <p:blipFill>
          <a:blip r:embed="rId5" cstate="print"/>
          <a:srcRect/>
          <a:stretch>
            <a:fillRect/>
          </a:stretch>
        </p:blipFill>
        <p:spPr bwMode="auto">
          <a:xfrm>
            <a:off x="6172200" y="6019800"/>
            <a:ext cx="838200" cy="838200"/>
          </a:xfrm>
          <a:prstGeom prst="rect">
            <a:avLst/>
          </a:prstGeom>
          <a:noFill/>
          <a:ln w="9525">
            <a:noFill/>
            <a:miter lim="800000"/>
            <a:headEnd/>
            <a:tailEnd/>
          </a:ln>
        </p:spPr>
      </p:pic>
    </p:spTree>
    <p:extLst>
      <p:ext uri="{BB962C8B-B14F-4D97-AF65-F5344CB8AC3E}">
        <p14:creationId xmlns:p14="http://schemas.microsoft.com/office/powerpoint/2010/main" val="21151134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990600"/>
            <a:ext cx="5867400" cy="3750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82884" y="5334000"/>
            <a:ext cx="8229600" cy="1169551"/>
          </a:xfrm>
          <a:prstGeom prst="rect">
            <a:avLst/>
          </a:prstGeom>
          <a:noFill/>
        </p:spPr>
        <p:txBody>
          <a:bodyPr wrap="square" lIns="91440" tIns="45720" rIns="91440" bIns="45720">
            <a:spAutoFit/>
          </a:bodyPr>
          <a:lstStyle/>
          <a:p>
            <a:pPr algn="ctr"/>
            <a:r>
              <a:rPr lang="en-US" sz="4000" b="1" cap="none" spc="0" dirty="0" smtClean="0">
                <a:ln w="9525" cmpd="sng">
                  <a:solidFill>
                    <a:schemeClr val="tx1"/>
                  </a:solidFill>
                  <a:prstDash val="solid"/>
                </a:ln>
                <a:solidFill>
                  <a:schemeClr val="accent1"/>
                </a:solidFill>
                <a:effectLst/>
              </a:rPr>
              <a:t>Healthy </a:t>
            </a:r>
            <a:r>
              <a:rPr lang="en-US" sz="4000" b="1" cap="none" spc="0" dirty="0" err="1" smtClean="0">
                <a:ln w="9525" cmpd="sng">
                  <a:solidFill>
                    <a:schemeClr val="tx1"/>
                  </a:solidFill>
                  <a:prstDash val="solid"/>
                </a:ln>
                <a:solidFill>
                  <a:schemeClr val="accent1"/>
                </a:solidFill>
                <a:effectLst/>
              </a:rPr>
              <a:t>Tekoa</a:t>
            </a:r>
            <a:r>
              <a:rPr lang="en-US" sz="4000" b="1" cap="none" spc="0" dirty="0" smtClean="0">
                <a:ln w="9525" cmpd="sng">
                  <a:solidFill>
                    <a:schemeClr val="tx1"/>
                  </a:solidFill>
                  <a:prstDash val="solid"/>
                </a:ln>
                <a:solidFill>
                  <a:schemeClr val="accent1"/>
                </a:solidFill>
                <a:effectLst/>
              </a:rPr>
              <a:t> Coalition:</a:t>
            </a:r>
          </a:p>
          <a:p>
            <a:pPr algn="ctr"/>
            <a:r>
              <a:rPr lang="en-US" sz="3000" b="1" dirty="0" smtClean="0">
                <a:ln w="9525" cmpd="sng">
                  <a:solidFill>
                    <a:schemeClr val="tx1"/>
                  </a:solidFill>
                  <a:prstDash val="solid"/>
                </a:ln>
                <a:solidFill>
                  <a:schemeClr val="accent1"/>
                </a:solidFill>
              </a:rPr>
              <a:t>Community Sector Involvement</a:t>
            </a:r>
            <a:endParaRPr lang="en-US" sz="3000" b="1" cap="none" spc="0" dirty="0">
              <a:ln w="9525" cmpd="sng">
                <a:solidFill>
                  <a:schemeClr val="tx1"/>
                </a:solidFill>
                <a:prstDash val="solid"/>
              </a:ln>
              <a:solidFill>
                <a:schemeClr val="accent1"/>
              </a:solidFill>
              <a:effectLst/>
            </a:endParaRPr>
          </a:p>
        </p:txBody>
      </p:sp>
      <p:sp>
        <p:nvSpPr>
          <p:cNvPr id="6" name="TextBox 5"/>
          <p:cNvSpPr txBox="1"/>
          <p:nvPr/>
        </p:nvSpPr>
        <p:spPr>
          <a:xfrm>
            <a:off x="76200" y="4779425"/>
            <a:ext cx="3248348" cy="553998"/>
          </a:xfrm>
          <a:prstGeom prst="rect">
            <a:avLst/>
          </a:prstGeom>
          <a:noFill/>
        </p:spPr>
        <p:txBody>
          <a:bodyPr wrap="square" rtlCol="0">
            <a:spAutoFit/>
          </a:bodyPr>
          <a:lstStyle/>
          <a:p>
            <a:pPr algn="ctr"/>
            <a:r>
              <a:rPr lang="en-US" sz="3000" b="1" dirty="0" smtClean="0">
                <a:ln>
                  <a:solidFill>
                    <a:schemeClr val="accent3">
                      <a:lumMod val="50000"/>
                    </a:schemeClr>
                  </a:solidFill>
                </a:ln>
                <a:solidFill>
                  <a:schemeClr val="accent3">
                    <a:lumMod val="50000"/>
                  </a:schemeClr>
                </a:solidFill>
                <a:latin typeface="Bradley Hand ITC" panose="03070402050302030203" pitchFamily="66" charset="0"/>
              </a:rPr>
              <a:t>Diane Harp</a:t>
            </a:r>
            <a:endParaRPr lang="en-US" sz="3000" b="1" dirty="0">
              <a:ln>
                <a:solidFill>
                  <a:schemeClr val="accent3">
                    <a:lumMod val="50000"/>
                  </a:schemeClr>
                </a:solidFill>
              </a:ln>
              <a:solidFill>
                <a:schemeClr val="accent3">
                  <a:lumMod val="50000"/>
                </a:schemeClr>
              </a:solidFill>
              <a:latin typeface="Bradley Hand ITC" panose="03070402050302030203" pitchFamily="66" charset="0"/>
            </a:endParaRPr>
          </a:p>
        </p:txBody>
      </p:sp>
      <p:sp>
        <p:nvSpPr>
          <p:cNvPr id="2" name="Slide Number Placeholder 1"/>
          <p:cNvSpPr>
            <a:spLocks noGrp="1"/>
          </p:cNvSpPr>
          <p:nvPr>
            <p:ph type="sldNum" sz="quarter" idx="12"/>
          </p:nvPr>
        </p:nvSpPr>
        <p:spPr/>
        <p:txBody>
          <a:bodyPr/>
          <a:lstStyle/>
          <a:p>
            <a:fld id="{0C183989-D380-BB4B-8033-B2C050FE378C}" type="slidenum">
              <a:rPr lang="en-US" smtClean="0"/>
              <a:t>23</a:t>
            </a:fld>
            <a:endParaRPr lang="en-US"/>
          </a:p>
        </p:txBody>
      </p:sp>
    </p:spTree>
    <p:extLst>
      <p:ext uri="{BB962C8B-B14F-4D97-AF65-F5344CB8AC3E}">
        <p14:creationId xmlns:p14="http://schemas.microsoft.com/office/powerpoint/2010/main" val="8249557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183989-D380-BB4B-8033-B2C050FE378C}" type="slidenum">
              <a:rPr lang="en-US" smtClean="0"/>
              <a:t>24</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865108"/>
            <a:ext cx="6324600" cy="5992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81" y="6019800"/>
            <a:ext cx="1214919" cy="776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43833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23" y="1540728"/>
            <a:ext cx="364069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0C183989-D380-BB4B-8033-B2C050FE378C}" type="slidenum">
              <a:rPr lang="en-US" smtClean="0"/>
              <a:t>25</a:t>
            </a:fld>
            <a:endParaRPr lang="en-US"/>
          </a:p>
        </p:txBody>
      </p:sp>
      <p:sp>
        <p:nvSpPr>
          <p:cNvPr id="6" name="TextBox 5"/>
          <p:cNvSpPr txBox="1"/>
          <p:nvPr/>
        </p:nvSpPr>
        <p:spPr>
          <a:xfrm>
            <a:off x="3733800" y="3048000"/>
            <a:ext cx="5236612" cy="1015663"/>
          </a:xfrm>
          <a:prstGeom prst="rect">
            <a:avLst/>
          </a:prstGeom>
          <a:noFill/>
        </p:spPr>
        <p:txBody>
          <a:bodyPr wrap="square" rtlCol="0">
            <a:spAutoFit/>
          </a:bodyPr>
          <a:lstStyle/>
          <a:p>
            <a:pPr algn="ctr"/>
            <a:r>
              <a:rPr lang="en-US" sz="3000" b="1" dirty="0" smtClean="0">
                <a:ln>
                  <a:solidFill>
                    <a:schemeClr val="tx2"/>
                  </a:solidFill>
                </a:ln>
                <a:solidFill>
                  <a:schemeClr val="tx2"/>
                </a:solidFill>
                <a:latin typeface="Bradley Hand ITC" panose="03070402050302030203" pitchFamily="66" charset="0"/>
              </a:rPr>
              <a:t>Kristi Sharpe </a:t>
            </a:r>
          </a:p>
          <a:p>
            <a:pPr algn="ctr"/>
            <a:r>
              <a:rPr lang="en-US" sz="3000" b="1" dirty="0" smtClean="0">
                <a:ln>
                  <a:solidFill>
                    <a:schemeClr val="tx2"/>
                  </a:solidFill>
                </a:ln>
                <a:solidFill>
                  <a:schemeClr val="tx2"/>
                </a:solidFill>
                <a:latin typeface="Bradley Hand ITC" panose="03070402050302030203" pitchFamily="66" charset="0"/>
              </a:rPr>
              <a:t>and Melissa Welter </a:t>
            </a:r>
            <a:endParaRPr lang="en-US" sz="3000" b="1" dirty="0">
              <a:ln>
                <a:solidFill>
                  <a:schemeClr val="tx2"/>
                </a:solidFill>
              </a:ln>
              <a:solidFill>
                <a:schemeClr val="tx2"/>
              </a:solidFill>
              <a:latin typeface="Bradley Hand ITC" panose="03070402050302030203" pitchFamily="66" charset="0"/>
            </a:endParaRPr>
          </a:p>
        </p:txBody>
      </p:sp>
      <p:sp>
        <p:nvSpPr>
          <p:cNvPr id="7" name="Rectangle 6"/>
          <p:cNvSpPr/>
          <p:nvPr/>
        </p:nvSpPr>
        <p:spPr>
          <a:xfrm>
            <a:off x="3657600" y="1143000"/>
            <a:ext cx="5312812" cy="1631216"/>
          </a:xfrm>
          <a:prstGeom prst="rect">
            <a:avLst/>
          </a:prstGeom>
          <a:noFill/>
        </p:spPr>
        <p:txBody>
          <a:bodyPr wrap="square" lIns="91440" tIns="45720" rIns="91440" bIns="45720">
            <a:spAutoFit/>
          </a:bodyPr>
          <a:lstStyle/>
          <a:p>
            <a:pPr algn="ctr"/>
            <a:r>
              <a:rPr lang="en-US" sz="4000" b="1" cap="none" spc="0" dirty="0" smtClean="0">
                <a:ln w="9525" cmpd="sng">
                  <a:solidFill>
                    <a:srgbClr val="002060"/>
                  </a:solidFill>
                  <a:prstDash val="solid"/>
                </a:ln>
                <a:solidFill>
                  <a:schemeClr val="accent4">
                    <a:lumMod val="75000"/>
                  </a:schemeClr>
                </a:solidFill>
                <a:effectLst/>
              </a:rPr>
              <a:t>EPIC Clarkston:</a:t>
            </a:r>
          </a:p>
          <a:p>
            <a:pPr algn="ctr"/>
            <a:r>
              <a:rPr lang="en-US" sz="3000" b="1" dirty="0" smtClean="0">
                <a:ln w="9525" cmpd="sng">
                  <a:solidFill>
                    <a:srgbClr val="002060"/>
                  </a:solidFill>
                  <a:prstDash val="solid"/>
                </a:ln>
                <a:solidFill>
                  <a:schemeClr val="accent4">
                    <a:lumMod val="75000"/>
                  </a:schemeClr>
                </a:solidFill>
              </a:rPr>
              <a:t>Local Resiliency Movement </a:t>
            </a:r>
          </a:p>
          <a:p>
            <a:pPr algn="ctr"/>
            <a:r>
              <a:rPr lang="en-US" sz="3000" b="1" dirty="0" smtClean="0">
                <a:ln w="9525" cmpd="sng">
                  <a:solidFill>
                    <a:srgbClr val="002060"/>
                  </a:solidFill>
                  <a:prstDash val="solid"/>
                </a:ln>
                <a:solidFill>
                  <a:schemeClr val="accent4">
                    <a:lumMod val="75000"/>
                  </a:schemeClr>
                </a:solidFill>
              </a:rPr>
              <a:t>and Focus on Mental Health</a:t>
            </a:r>
            <a:endParaRPr lang="en-US" sz="3000" b="1" cap="none" spc="0" dirty="0">
              <a:ln w="9525" cmpd="sng">
                <a:solidFill>
                  <a:srgbClr val="002060"/>
                </a:solidFill>
                <a:prstDash val="solid"/>
              </a:ln>
              <a:solidFill>
                <a:schemeClr val="accent4">
                  <a:lumMod val="75000"/>
                </a:schemeClr>
              </a:solidFill>
              <a:effectLst/>
            </a:endParaRPr>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343400"/>
            <a:ext cx="591969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9557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Mission Towards Resiliency </a:t>
            </a:r>
            <a:endParaRPr lang="en-US" dirty="0"/>
          </a:p>
        </p:txBody>
      </p:sp>
      <p:sp>
        <p:nvSpPr>
          <p:cNvPr id="2" name="Slide Number Placeholder 1"/>
          <p:cNvSpPr>
            <a:spLocks noGrp="1"/>
          </p:cNvSpPr>
          <p:nvPr>
            <p:ph type="sldNum" sz="quarter" idx="12"/>
          </p:nvPr>
        </p:nvSpPr>
        <p:spPr/>
        <p:txBody>
          <a:bodyPr/>
          <a:lstStyle/>
          <a:p>
            <a:fld id="{0C183989-D380-BB4B-8033-B2C050FE378C}" type="slidenum">
              <a:rPr lang="en-US" smtClean="0"/>
              <a:t>26</a:t>
            </a:fld>
            <a:endParaRPr lang="en-US"/>
          </a:p>
        </p:txBody>
      </p:sp>
      <p:pic>
        <p:nvPicPr>
          <p:cNvPr id="4" name="Picture 3"/>
          <p:cNvPicPr>
            <a:picLocks noChangeAspect="1" noChangeArrowheads="1"/>
          </p:cNvPicPr>
          <p:nvPr/>
        </p:nvPicPr>
        <p:blipFill rotWithShape="1">
          <a:blip r:embed="rId3" cstate="print"/>
          <a:srcRect l="3907" t="12607" r="40108" b="5140"/>
          <a:stretch/>
        </p:blipFill>
        <p:spPr bwMode="auto">
          <a:xfrm>
            <a:off x="2121878" y="1676400"/>
            <a:ext cx="6412522" cy="51816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0046"/>
            <a:ext cx="1354690" cy="917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559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Resiliency Mission in Clarkston</a:t>
            </a:r>
            <a:endParaRPr lang="en-US" dirty="0"/>
          </a:p>
        </p:txBody>
      </p:sp>
      <p:sp>
        <p:nvSpPr>
          <p:cNvPr id="3" name="Slide Number Placeholder 2"/>
          <p:cNvSpPr>
            <a:spLocks noGrp="1"/>
          </p:cNvSpPr>
          <p:nvPr>
            <p:ph type="sldNum" sz="quarter" idx="12"/>
          </p:nvPr>
        </p:nvSpPr>
        <p:spPr/>
        <p:txBody>
          <a:bodyPr/>
          <a:lstStyle/>
          <a:p>
            <a:fld id="{0C183989-D380-BB4B-8033-B2C050FE378C}" type="slidenum">
              <a:rPr lang="en-US" smtClean="0"/>
              <a:t>27</a:t>
            </a:fld>
            <a:endParaRPr lang="en-US"/>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0046"/>
            <a:ext cx="1354690" cy="917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Content Placeholder 3"/>
          <p:cNvGraphicFramePr>
            <a:graphicFrameLocks/>
          </p:cNvGraphicFramePr>
          <p:nvPr>
            <p:extLst>
              <p:ext uri="{D42A27DB-BD31-4B8C-83A1-F6EECF244321}">
                <p14:modId xmlns:p14="http://schemas.microsoft.com/office/powerpoint/2010/main" val="2956274"/>
              </p:ext>
            </p:extLst>
          </p:nvPr>
        </p:nvGraphicFramePr>
        <p:xfrm>
          <a:off x="533400" y="1871283"/>
          <a:ext cx="8009455" cy="40687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24574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4608"/>
            <a:ext cx="8305800" cy="802783"/>
          </a:xfrm>
        </p:spPr>
        <p:txBody>
          <a:bodyPr>
            <a:normAutofit fontScale="90000"/>
          </a:bodyPr>
          <a:lstStyle/>
          <a:p>
            <a:r>
              <a:rPr lang="en-US" dirty="0" smtClean="0"/>
              <a:t>What Mental Health Entries Look Like</a:t>
            </a:r>
            <a:endParaRPr lang="en-US" dirty="0"/>
          </a:p>
        </p:txBody>
      </p:sp>
      <p:sp>
        <p:nvSpPr>
          <p:cNvPr id="3" name="Slide Number Placeholder 2"/>
          <p:cNvSpPr>
            <a:spLocks noGrp="1"/>
          </p:cNvSpPr>
          <p:nvPr>
            <p:ph type="sldNum" sz="quarter" idx="12"/>
          </p:nvPr>
        </p:nvSpPr>
        <p:spPr/>
        <p:txBody>
          <a:bodyPr/>
          <a:lstStyle/>
          <a:p>
            <a:fld id="{0C183989-D380-BB4B-8033-B2C050FE378C}" type="slidenum">
              <a:rPr lang="en-US" smtClean="0"/>
              <a:t>28</a:t>
            </a:fld>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2571965396"/>
              </p:ext>
            </p:extLst>
          </p:nvPr>
        </p:nvGraphicFramePr>
        <p:xfrm>
          <a:off x="152400" y="1981200"/>
          <a:ext cx="8763002" cy="3505200"/>
        </p:xfrm>
        <a:graphic>
          <a:graphicData uri="http://schemas.openxmlformats.org/drawingml/2006/table">
            <a:tbl>
              <a:tblPr firstRow="1" bandRow="1">
                <a:tableStyleId>{5C22544A-7EE6-4342-B048-85BDC9FD1C3A}</a:tableStyleId>
              </a:tblPr>
              <a:tblGrid>
                <a:gridCol w="1105244"/>
                <a:gridCol w="1256956"/>
                <a:gridCol w="6400802"/>
              </a:tblGrid>
              <a:tr h="528320">
                <a:tc>
                  <a:txBody>
                    <a:bodyPr/>
                    <a:lstStyle/>
                    <a:p>
                      <a:r>
                        <a:rPr lang="en-US" sz="1400" dirty="0" smtClean="0"/>
                        <a:t>10/08/2015</a:t>
                      </a:r>
                      <a:endParaRPr lang="en-US" sz="1400" dirty="0"/>
                    </a:p>
                  </a:txBody>
                  <a:tcPr/>
                </a:tc>
                <a:tc>
                  <a:txBody>
                    <a:bodyPr/>
                    <a:lstStyle/>
                    <a:p>
                      <a:r>
                        <a:rPr lang="en-US" sz="1400" dirty="0" smtClean="0"/>
                        <a:t>Mental Health</a:t>
                      </a:r>
                      <a:endParaRPr lang="en-US" sz="1400" dirty="0"/>
                    </a:p>
                  </a:txBody>
                  <a:tcPr/>
                </a:tc>
                <a:tc>
                  <a:txBody>
                    <a:bodyPr/>
                    <a:lstStyle/>
                    <a:p>
                      <a:pPr marL="0" marR="0">
                        <a:lnSpc>
                          <a:spcPts val="1920"/>
                        </a:lnSpc>
                        <a:spcBef>
                          <a:spcPts val="0"/>
                        </a:spcBef>
                        <a:spcAft>
                          <a:spcPts val="0"/>
                        </a:spcAft>
                      </a:pPr>
                      <a:r>
                        <a:rPr lang="en-US" sz="1400" kern="1200" dirty="0" smtClean="0"/>
                        <a:t>First Time- Highland school begins Kindness campaign with Jodi Crane as adult leader. 1 hour weekly meetings occur and group size varies from 8 children and up. </a:t>
                      </a:r>
                      <a:endParaRPr lang="en-US" sz="1400" dirty="0">
                        <a:solidFill>
                          <a:schemeClr val="bg1"/>
                        </a:solidFill>
                        <a:latin typeface="Calibri"/>
                        <a:ea typeface="Calibri"/>
                        <a:cs typeface="Times New Roman"/>
                      </a:endParaRPr>
                    </a:p>
                  </a:txBody>
                  <a:tcPr marT="60960" marB="60960" anchor="ctr"/>
                </a:tc>
              </a:tr>
              <a:tr h="370840">
                <a:tc>
                  <a:txBody>
                    <a:bodyPr/>
                    <a:lstStyle/>
                    <a:p>
                      <a:r>
                        <a:rPr lang="en-US" sz="1400" dirty="0" smtClean="0"/>
                        <a:t>10/19/2015</a:t>
                      </a:r>
                      <a:endParaRPr lang="en-US" sz="1400" dirty="0"/>
                    </a:p>
                  </a:txBody>
                  <a:tcPr/>
                </a:tc>
                <a:tc>
                  <a:txBody>
                    <a:bodyPr/>
                    <a:lstStyle/>
                    <a:p>
                      <a:r>
                        <a:rPr lang="en-US" sz="1400" dirty="0" smtClean="0"/>
                        <a:t>Mental Health</a:t>
                      </a:r>
                      <a:endParaRPr lang="en-US" sz="1400" dirty="0"/>
                    </a:p>
                  </a:txBody>
                  <a:tcPr/>
                </a:tc>
                <a:tc>
                  <a:txBody>
                    <a:bodyPr/>
                    <a:lstStyle/>
                    <a:p>
                      <a:pPr marL="0" marR="0">
                        <a:lnSpc>
                          <a:spcPts val="1920"/>
                        </a:lnSpc>
                        <a:spcBef>
                          <a:spcPts val="0"/>
                        </a:spcBef>
                        <a:spcAft>
                          <a:spcPts val="0"/>
                        </a:spcAft>
                      </a:pPr>
                      <a:r>
                        <a:rPr lang="en-US" sz="1400" kern="1200" dirty="0" smtClean="0">
                          <a:solidFill>
                            <a:schemeClr val="dk1"/>
                          </a:solidFill>
                          <a:latin typeface="+mn-lt"/>
                          <a:ea typeface="+mn-ea"/>
                          <a:cs typeface="+mn-cs"/>
                        </a:rPr>
                        <a:t>First time- at risk groups (5th and 6th graders) in Highland Elementary began meeting weekly for 30 -35 students on Tuesdays. Meetings last approximately 1 hour and 30 minutes. </a:t>
                      </a:r>
                      <a:endParaRPr lang="en-US" sz="1400" dirty="0">
                        <a:solidFill>
                          <a:schemeClr val="bg1"/>
                        </a:solidFill>
                        <a:latin typeface="Calibri"/>
                        <a:ea typeface="Calibri"/>
                        <a:cs typeface="Times New Roman"/>
                      </a:endParaRPr>
                    </a:p>
                  </a:txBody>
                  <a:tcPr marT="60960" marB="60960" anchor="ctr"/>
                </a:tc>
              </a:tr>
              <a:tr h="370840">
                <a:tc>
                  <a:txBody>
                    <a:bodyPr/>
                    <a:lstStyle/>
                    <a:p>
                      <a:r>
                        <a:rPr lang="en-US" sz="1400" dirty="0" smtClean="0"/>
                        <a:t>01/07/2016</a:t>
                      </a:r>
                      <a:endParaRPr lang="en-US" sz="1400" dirty="0"/>
                    </a:p>
                  </a:txBody>
                  <a:tcPr/>
                </a:tc>
                <a:tc>
                  <a:txBody>
                    <a:bodyPr/>
                    <a:lstStyle/>
                    <a:p>
                      <a:r>
                        <a:rPr lang="en-US" sz="1400" dirty="0" smtClean="0"/>
                        <a:t>Mental Health</a:t>
                      </a:r>
                      <a:endParaRPr lang="en-US" sz="1400" dirty="0"/>
                    </a:p>
                  </a:txBody>
                  <a:tcPr/>
                </a:tc>
                <a:tc>
                  <a:txBody>
                    <a:bodyPr/>
                    <a:lstStyle/>
                    <a:p>
                      <a:pPr marL="0" marR="0">
                        <a:lnSpc>
                          <a:spcPts val="1920"/>
                        </a:lnSpc>
                        <a:spcBef>
                          <a:spcPts val="0"/>
                        </a:spcBef>
                        <a:spcAft>
                          <a:spcPts val="0"/>
                        </a:spcAft>
                      </a:pPr>
                      <a:r>
                        <a:rPr lang="en-US" sz="1400" kern="1200" dirty="0" smtClean="0">
                          <a:solidFill>
                            <a:schemeClr val="dk1"/>
                          </a:solidFill>
                          <a:latin typeface="+mn-lt"/>
                          <a:ea typeface="+mn-ea"/>
                          <a:cs typeface="+mn-cs"/>
                        </a:rPr>
                        <a:t>TV news segment on Kindness Campaign Highland kids promoted through EPIC coalition youth adviser.</a:t>
                      </a:r>
                      <a:endParaRPr lang="en-US" sz="1400" dirty="0">
                        <a:solidFill>
                          <a:schemeClr val="bg1"/>
                        </a:solidFill>
                        <a:latin typeface="Calibri"/>
                        <a:ea typeface="Calibri"/>
                        <a:cs typeface="Times New Roman"/>
                      </a:endParaRPr>
                    </a:p>
                  </a:txBody>
                  <a:tcPr marT="60960" marB="60960" anchor="ctr"/>
                </a:tc>
              </a:tr>
              <a:tr h="370840">
                <a:tc>
                  <a:txBody>
                    <a:bodyPr/>
                    <a:lstStyle/>
                    <a:p>
                      <a:r>
                        <a:rPr lang="en-US" sz="1400" dirty="0" smtClean="0"/>
                        <a:t>02/03/2016</a:t>
                      </a:r>
                      <a:endParaRPr lang="en-US" sz="1400" dirty="0"/>
                    </a:p>
                  </a:txBody>
                  <a:tcPr/>
                </a:tc>
                <a:tc>
                  <a:txBody>
                    <a:bodyPr/>
                    <a:lstStyle/>
                    <a:p>
                      <a:r>
                        <a:rPr lang="en-US" sz="1400" dirty="0" smtClean="0"/>
                        <a:t>Mental Health</a:t>
                      </a:r>
                      <a:endParaRPr lang="en-US" sz="1400" dirty="0"/>
                    </a:p>
                  </a:txBody>
                  <a:tcPr/>
                </a:tc>
                <a:tc>
                  <a:txBody>
                    <a:bodyPr/>
                    <a:lstStyle/>
                    <a:p>
                      <a:pPr marL="0" marR="0">
                        <a:lnSpc>
                          <a:spcPts val="1920"/>
                        </a:lnSpc>
                        <a:spcBef>
                          <a:spcPts val="0"/>
                        </a:spcBef>
                        <a:spcAft>
                          <a:spcPts val="0"/>
                        </a:spcAft>
                      </a:pPr>
                      <a:r>
                        <a:rPr lang="en-US" sz="1400" kern="1200" dirty="0" smtClean="0">
                          <a:solidFill>
                            <a:schemeClr val="dk1"/>
                          </a:solidFill>
                          <a:latin typeface="+mn-lt"/>
                          <a:ea typeface="+mn-ea"/>
                          <a:cs typeface="+mn-cs"/>
                        </a:rPr>
                        <a:t>1st Time at Parkway school, Cultivating resiliency in at risk youth. meetings occur twice a week for 30 minutes each time total 10 students. 3rd graders.</a:t>
                      </a:r>
                      <a:endParaRPr lang="en-US" sz="1400" dirty="0">
                        <a:solidFill>
                          <a:schemeClr val="bg1"/>
                        </a:solidFill>
                        <a:latin typeface="Calibri"/>
                        <a:ea typeface="Calibri"/>
                        <a:cs typeface="Times New Roman"/>
                      </a:endParaRPr>
                    </a:p>
                  </a:txBody>
                  <a:tcPr marT="60960" marB="60960" anchor="ctr"/>
                </a:tc>
              </a:tr>
              <a:tr h="370840">
                <a:tc>
                  <a:txBody>
                    <a:bodyPr/>
                    <a:lstStyle/>
                    <a:p>
                      <a:r>
                        <a:rPr lang="en-US" sz="1400" dirty="0" smtClean="0"/>
                        <a:t>03/21/2016</a:t>
                      </a:r>
                      <a:endParaRPr lang="en-US" sz="1400" dirty="0"/>
                    </a:p>
                  </a:txBody>
                  <a:tcPr/>
                </a:tc>
                <a:tc>
                  <a:txBody>
                    <a:bodyPr/>
                    <a:lstStyle/>
                    <a:p>
                      <a:r>
                        <a:rPr lang="en-US" sz="1400" dirty="0" smtClean="0"/>
                        <a:t>Mental Health</a:t>
                      </a:r>
                      <a:endParaRPr lang="en-US" sz="1400" dirty="0"/>
                    </a:p>
                  </a:txBody>
                  <a:tcPr/>
                </a:tc>
                <a:tc>
                  <a:txBody>
                    <a:bodyPr/>
                    <a:lstStyle/>
                    <a:p>
                      <a:pPr marL="0" marR="0">
                        <a:lnSpc>
                          <a:spcPts val="1920"/>
                        </a:lnSpc>
                        <a:spcBef>
                          <a:spcPts val="0"/>
                        </a:spcBef>
                        <a:spcAft>
                          <a:spcPts val="0"/>
                        </a:spcAft>
                      </a:pPr>
                      <a:r>
                        <a:rPr lang="en-US" sz="1400" kern="1200" dirty="0" smtClean="0">
                          <a:solidFill>
                            <a:schemeClr val="dk1"/>
                          </a:solidFill>
                          <a:latin typeface="+mn-lt"/>
                          <a:ea typeface="+mn-ea"/>
                          <a:cs typeface="+mn-cs"/>
                        </a:rPr>
                        <a:t>2 principals and 7 teachers went to White Swan to visit school for 5 hours. White Swan has been successful with the implementation of the Good Behavior Game. all parties were interested in piloting the program.</a:t>
                      </a:r>
                      <a:endParaRPr lang="en-US" sz="1400" dirty="0">
                        <a:solidFill>
                          <a:schemeClr val="bg1"/>
                        </a:solidFill>
                        <a:latin typeface="Calibri"/>
                        <a:ea typeface="Calibri"/>
                        <a:cs typeface="Times New Roman"/>
                      </a:endParaRPr>
                    </a:p>
                  </a:txBody>
                  <a:tcPr marT="60960" marB="60960" anchor="ctr"/>
                </a:tc>
              </a:tr>
            </a:tbl>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0046"/>
            <a:ext cx="1354690" cy="917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708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4608"/>
            <a:ext cx="8305800" cy="802783"/>
          </a:xfrm>
        </p:spPr>
        <p:txBody>
          <a:bodyPr>
            <a:noAutofit/>
          </a:bodyPr>
          <a:lstStyle/>
          <a:p>
            <a:r>
              <a:rPr lang="en-US" sz="3000" dirty="0"/>
              <a:t>What Resiliency Through Underage </a:t>
            </a:r>
            <a:r>
              <a:rPr lang="en-US" sz="3000" dirty="0" smtClean="0"/>
              <a:t/>
            </a:r>
            <a:br>
              <a:rPr lang="en-US" sz="3000" dirty="0" smtClean="0"/>
            </a:br>
            <a:r>
              <a:rPr lang="en-US" sz="3000" dirty="0" smtClean="0"/>
              <a:t>Drinking </a:t>
            </a:r>
            <a:r>
              <a:rPr lang="en-US" sz="3000" dirty="0"/>
              <a:t>Entry May Entail</a:t>
            </a:r>
          </a:p>
        </p:txBody>
      </p:sp>
      <p:sp>
        <p:nvSpPr>
          <p:cNvPr id="3" name="Slide Number Placeholder 2"/>
          <p:cNvSpPr>
            <a:spLocks noGrp="1"/>
          </p:cNvSpPr>
          <p:nvPr>
            <p:ph type="sldNum" sz="quarter" idx="12"/>
          </p:nvPr>
        </p:nvSpPr>
        <p:spPr/>
        <p:txBody>
          <a:bodyPr/>
          <a:lstStyle/>
          <a:p>
            <a:fld id="{0C183989-D380-BB4B-8033-B2C050FE378C}" type="slidenum">
              <a:rPr lang="en-US" smtClean="0"/>
              <a:t>29</a:t>
            </a:fld>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1163638009"/>
              </p:ext>
            </p:extLst>
          </p:nvPr>
        </p:nvGraphicFramePr>
        <p:xfrm>
          <a:off x="152400" y="1676400"/>
          <a:ext cx="8839200" cy="2286000"/>
        </p:xfrm>
        <a:graphic>
          <a:graphicData uri="http://schemas.openxmlformats.org/drawingml/2006/table">
            <a:tbl>
              <a:tblPr firstRow="1" bandRow="1">
                <a:tableStyleId>{00A15C55-8517-42AA-B614-E9B94910E393}</a:tableStyleId>
              </a:tblPr>
              <a:tblGrid>
                <a:gridCol w="1066800"/>
                <a:gridCol w="1600200"/>
                <a:gridCol w="6172200"/>
              </a:tblGrid>
              <a:tr h="370840">
                <a:tc>
                  <a:txBody>
                    <a:bodyPr/>
                    <a:lstStyle/>
                    <a:p>
                      <a:r>
                        <a:rPr lang="en-US" sz="1400" dirty="0" smtClean="0"/>
                        <a:t>04/05/2016</a:t>
                      </a:r>
                      <a:endParaRPr lang="en-US" sz="1400" dirty="0"/>
                    </a:p>
                  </a:txBody>
                  <a:tcPr/>
                </a:tc>
                <a:tc>
                  <a:txBody>
                    <a:bodyPr/>
                    <a:lstStyle/>
                    <a:p>
                      <a:r>
                        <a:rPr lang="en-US" sz="1400" dirty="0" smtClean="0"/>
                        <a:t>Underage</a:t>
                      </a:r>
                      <a:r>
                        <a:rPr lang="en-US" sz="1400" baseline="0" dirty="0" smtClean="0"/>
                        <a:t> Drinking</a:t>
                      </a:r>
                      <a:endParaRPr lang="en-US" sz="1400" dirty="0"/>
                    </a:p>
                  </a:txBody>
                  <a:tcPr/>
                </a:tc>
                <a:tc>
                  <a:txBody>
                    <a:bodyPr/>
                    <a:lstStyle/>
                    <a:p>
                      <a:r>
                        <a:rPr lang="en-US" sz="1400" b="1" kern="1200" dirty="0" smtClean="0">
                          <a:solidFill>
                            <a:schemeClr val="lt1"/>
                          </a:solidFill>
                          <a:latin typeface="+mn-lt"/>
                          <a:ea typeface="+mn-ea"/>
                          <a:cs typeface="+mn-cs"/>
                        </a:rPr>
                        <a:t>Leaders from EPIC presented with partnering Resiliency coalition and talked for an hour on the resiliency training recently attended.</a:t>
                      </a:r>
                      <a:endParaRPr lang="en-US" sz="1400" dirty="0"/>
                    </a:p>
                  </a:txBody>
                  <a:tcPr/>
                </a:tc>
              </a:tr>
              <a:tr h="370840">
                <a:tc>
                  <a:txBody>
                    <a:bodyPr/>
                    <a:lstStyle/>
                    <a:p>
                      <a:r>
                        <a:rPr lang="en-US" sz="1400" dirty="0" smtClean="0"/>
                        <a:t>03/08/2016</a:t>
                      </a:r>
                      <a:endParaRPr lang="en-US" sz="1400" dirty="0"/>
                    </a:p>
                  </a:txBody>
                  <a:tcPr/>
                </a:tc>
                <a:tc>
                  <a:txBody>
                    <a:bodyPr/>
                    <a:lstStyle/>
                    <a:p>
                      <a:r>
                        <a:rPr lang="en-US" sz="1400" dirty="0" smtClean="0"/>
                        <a:t>Underage Drinking</a:t>
                      </a:r>
                      <a:endParaRPr lang="en-US" sz="1400" dirty="0"/>
                    </a:p>
                  </a:txBody>
                  <a:tcPr/>
                </a:tc>
                <a:tc>
                  <a:txBody>
                    <a:bodyPr/>
                    <a:lstStyle/>
                    <a:p>
                      <a:r>
                        <a:rPr lang="en-US" sz="1400" kern="1200" dirty="0" smtClean="0">
                          <a:solidFill>
                            <a:schemeClr val="dk1"/>
                          </a:solidFill>
                          <a:latin typeface="+mn-lt"/>
                          <a:ea typeface="+mn-ea"/>
                          <a:cs typeface="+mn-cs"/>
                        </a:rPr>
                        <a:t>1st time Kristi spoke at Chamber of Commerce Luncheon explaining EPIC's mission and the move towards resiliency.</a:t>
                      </a:r>
                      <a:endParaRPr lang="en-US" sz="1400" dirty="0"/>
                    </a:p>
                  </a:txBody>
                  <a:tcPr/>
                </a:tc>
              </a:tr>
              <a:tr h="370840">
                <a:tc>
                  <a:txBody>
                    <a:bodyPr/>
                    <a:lstStyle/>
                    <a:p>
                      <a:r>
                        <a:rPr lang="en-US" sz="1400" dirty="0" smtClean="0"/>
                        <a:t>08/02/2015</a:t>
                      </a:r>
                      <a:endParaRPr lang="en-US" sz="1400" dirty="0"/>
                    </a:p>
                  </a:txBody>
                  <a:tcPr/>
                </a:tc>
                <a:tc>
                  <a:txBody>
                    <a:bodyPr/>
                    <a:lstStyle/>
                    <a:p>
                      <a:r>
                        <a:rPr lang="en-US" sz="1400" dirty="0" smtClean="0"/>
                        <a:t>Underage Drinking</a:t>
                      </a:r>
                      <a:endParaRPr lang="en-US" sz="1400" dirty="0"/>
                    </a:p>
                  </a:txBody>
                  <a:tcPr/>
                </a:tc>
                <a:tc>
                  <a:txBody>
                    <a:bodyPr/>
                    <a:lstStyle/>
                    <a:p>
                      <a:r>
                        <a:rPr lang="en-US" sz="1400" kern="1200" dirty="0" smtClean="0">
                          <a:solidFill>
                            <a:schemeClr val="dk1"/>
                          </a:solidFill>
                          <a:latin typeface="+mn-lt"/>
                          <a:ea typeface="+mn-ea"/>
                          <a:cs typeface="+mn-cs"/>
                        </a:rPr>
                        <a:t>Jodi Crane started as New Youth Program Coordinator for Middle Schools and Grade Schools.</a:t>
                      </a:r>
                      <a:endParaRPr lang="en-US" sz="1400" dirty="0"/>
                    </a:p>
                  </a:txBody>
                  <a:tcPr/>
                </a:tc>
              </a:tr>
              <a:tr h="370840">
                <a:tc>
                  <a:txBody>
                    <a:bodyPr/>
                    <a:lstStyle/>
                    <a:p>
                      <a:r>
                        <a:rPr lang="en-US" sz="1400" dirty="0" smtClean="0"/>
                        <a:t>05/13/2015</a:t>
                      </a:r>
                      <a:endParaRPr lang="en-US" sz="1400" dirty="0"/>
                    </a:p>
                  </a:txBody>
                  <a:tcPr/>
                </a:tc>
                <a:tc>
                  <a:txBody>
                    <a:bodyPr/>
                    <a:lstStyle/>
                    <a:p>
                      <a:r>
                        <a:rPr lang="en-US" sz="1400" dirty="0" smtClean="0"/>
                        <a:t>Underage Drinking</a:t>
                      </a:r>
                      <a:endParaRPr lang="en-US" sz="1400" dirty="0"/>
                    </a:p>
                  </a:txBody>
                  <a:tcPr/>
                </a:tc>
                <a:tc>
                  <a:txBody>
                    <a:bodyPr/>
                    <a:lstStyle/>
                    <a:p>
                      <a:r>
                        <a:rPr lang="en-US" sz="1400" kern="1200" dirty="0" smtClean="0">
                          <a:solidFill>
                            <a:schemeClr val="dk1"/>
                          </a:solidFill>
                          <a:latin typeface="+mn-lt"/>
                          <a:ea typeface="+mn-ea"/>
                          <a:cs typeface="+mn-cs"/>
                        </a:rPr>
                        <a:t>1st time- Kristi met one on one with Tim Winters the superintendant of Clarkston School District, conversation had to do with hiring personal to have the ability to be in each of the schools to carry out strategic</a:t>
                      </a:r>
                      <a:r>
                        <a:rPr lang="en-US" sz="1400" kern="1200" baseline="0" dirty="0" smtClean="0">
                          <a:solidFill>
                            <a:schemeClr val="dk1"/>
                          </a:solidFill>
                          <a:latin typeface="+mn-lt"/>
                          <a:ea typeface="+mn-ea"/>
                          <a:cs typeface="+mn-cs"/>
                        </a:rPr>
                        <a:t> plan.</a:t>
                      </a:r>
                      <a:endParaRPr lang="en-US" sz="1400" dirty="0"/>
                    </a:p>
                  </a:txBody>
                  <a:tcPr/>
                </a:tc>
              </a:tr>
            </a:tbl>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0046"/>
            <a:ext cx="1354690" cy="917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114800"/>
            <a:ext cx="5486400" cy="2615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9618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Community Check Box 2015-2016</a:t>
            </a:r>
            <a:endParaRPr lang="en-US" dirty="0"/>
          </a:p>
        </p:txBody>
      </p:sp>
      <p:sp>
        <p:nvSpPr>
          <p:cNvPr id="4" name="Slide Number Placeholder 3"/>
          <p:cNvSpPr>
            <a:spLocks noGrp="1"/>
          </p:cNvSpPr>
          <p:nvPr>
            <p:ph type="sldNum" sz="quarter" idx="12"/>
          </p:nvPr>
        </p:nvSpPr>
        <p:spPr>
          <a:xfrm>
            <a:off x="228600" y="6356350"/>
            <a:ext cx="8458200" cy="365125"/>
          </a:xfrm>
        </p:spPr>
        <p:txBody>
          <a:bodyPr/>
          <a:lstStyle/>
          <a:p>
            <a:fld id="{0C183989-D380-BB4B-8033-B2C050FE378C}" type="slidenum">
              <a:rPr lang="en-US" smtClean="0"/>
              <a:t>3</a:t>
            </a:fld>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67853" y="1951037"/>
            <a:ext cx="667614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228600" y="1752601"/>
            <a:ext cx="1905000" cy="49529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7" name="Content Placeholder 2"/>
          <p:cNvSpPr txBox="1">
            <a:spLocks/>
          </p:cNvSpPr>
          <p:nvPr/>
        </p:nvSpPr>
        <p:spPr>
          <a:xfrm>
            <a:off x="76200" y="1676400"/>
            <a:ext cx="3505200" cy="51816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700" dirty="0" smtClean="0"/>
              <a:t>∙ </a:t>
            </a:r>
            <a:r>
              <a:rPr lang="en-US" sz="1700" b="1" dirty="0" smtClean="0"/>
              <a:t>Castle Rock</a:t>
            </a:r>
            <a:r>
              <a:rPr lang="en-US" sz="1700" dirty="0" smtClean="0"/>
              <a:t>: Castle ROCK Care   </a:t>
            </a:r>
          </a:p>
          <a:p>
            <a:pPr marL="0" indent="0">
              <a:spcBef>
                <a:spcPts val="0"/>
              </a:spcBef>
              <a:buNone/>
            </a:pPr>
            <a:r>
              <a:rPr lang="en-US" sz="1700" dirty="0"/>
              <a:t> </a:t>
            </a:r>
            <a:r>
              <a:rPr lang="en-US" sz="1700" dirty="0" smtClean="0"/>
              <a:t> Coalition</a:t>
            </a:r>
          </a:p>
          <a:p>
            <a:pPr marL="0" indent="0">
              <a:spcBef>
                <a:spcPts val="0"/>
              </a:spcBef>
              <a:buNone/>
            </a:pPr>
            <a:endParaRPr lang="en-US" sz="400" dirty="0" smtClean="0"/>
          </a:p>
          <a:p>
            <a:pPr marL="0" indent="0">
              <a:spcBef>
                <a:spcPts val="0"/>
              </a:spcBef>
              <a:buNone/>
            </a:pPr>
            <a:r>
              <a:rPr lang="en-US" sz="1700" dirty="0"/>
              <a:t>∙ </a:t>
            </a:r>
            <a:r>
              <a:rPr lang="en-US" sz="1700" b="1" dirty="0"/>
              <a:t>Clarkston</a:t>
            </a:r>
            <a:r>
              <a:rPr lang="en-US" sz="1700" dirty="0"/>
              <a:t>: EPIC </a:t>
            </a:r>
            <a:r>
              <a:rPr lang="en-US" sz="1700" dirty="0" smtClean="0"/>
              <a:t>Clarkston</a:t>
            </a:r>
          </a:p>
          <a:p>
            <a:pPr marL="0" indent="0">
              <a:spcBef>
                <a:spcPts val="0"/>
              </a:spcBef>
              <a:buNone/>
            </a:pPr>
            <a:endParaRPr lang="en-US" sz="400" dirty="0" smtClean="0"/>
          </a:p>
          <a:p>
            <a:pPr marL="0" indent="0">
              <a:spcBef>
                <a:spcPts val="0"/>
              </a:spcBef>
              <a:buNone/>
            </a:pPr>
            <a:r>
              <a:rPr lang="en-US" sz="1700" dirty="0"/>
              <a:t>∙ </a:t>
            </a:r>
            <a:r>
              <a:rPr lang="en-US" sz="1700" b="1" dirty="0" smtClean="0"/>
              <a:t>Monroe</a:t>
            </a:r>
            <a:r>
              <a:rPr lang="en-US" sz="1700" dirty="0" smtClean="0"/>
              <a:t>: Monroe </a:t>
            </a:r>
          </a:p>
          <a:p>
            <a:pPr marL="0" indent="0">
              <a:spcBef>
                <a:spcPts val="0"/>
              </a:spcBef>
              <a:buNone/>
            </a:pPr>
            <a:r>
              <a:rPr lang="en-US" sz="1700" dirty="0" smtClean="0"/>
              <a:t>  Community Coalition</a:t>
            </a:r>
          </a:p>
          <a:p>
            <a:pPr marL="0" indent="0">
              <a:spcBef>
                <a:spcPts val="0"/>
              </a:spcBef>
              <a:buNone/>
            </a:pPr>
            <a:endParaRPr lang="en-US" sz="400" dirty="0" smtClean="0"/>
          </a:p>
          <a:p>
            <a:pPr marL="0" indent="0">
              <a:spcBef>
                <a:spcPts val="0"/>
              </a:spcBef>
              <a:buNone/>
            </a:pPr>
            <a:r>
              <a:rPr lang="en-US" sz="1700" dirty="0"/>
              <a:t>∙ </a:t>
            </a:r>
            <a:r>
              <a:rPr lang="en-US" sz="1700" b="1" dirty="0" smtClean="0"/>
              <a:t>Omak</a:t>
            </a:r>
            <a:r>
              <a:rPr lang="en-US" sz="1700" dirty="0" smtClean="0"/>
              <a:t>: Okanogan County </a:t>
            </a:r>
          </a:p>
          <a:p>
            <a:pPr marL="0" indent="0">
              <a:spcBef>
                <a:spcPts val="0"/>
              </a:spcBef>
              <a:buNone/>
            </a:pPr>
            <a:r>
              <a:rPr lang="en-US" sz="1700" dirty="0"/>
              <a:t> </a:t>
            </a:r>
            <a:r>
              <a:rPr lang="en-US" sz="1700" dirty="0" smtClean="0"/>
              <a:t> Community Coalition</a:t>
            </a:r>
          </a:p>
          <a:p>
            <a:pPr marL="0" indent="0">
              <a:spcBef>
                <a:spcPts val="0"/>
              </a:spcBef>
              <a:buNone/>
            </a:pPr>
            <a:endParaRPr lang="en-US" sz="400" dirty="0" smtClean="0"/>
          </a:p>
          <a:p>
            <a:pPr marL="0" indent="0">
              <a:spcBef>
                <a:spcPts val="0"/>
              </a:spcBef>
              <a:buNone/>
            </a:pPr>
            <a:r>
              <a:rPr lang="en-US" sz="1700" dirty="0"/>
              <a:t>∙ </a:t>
            </a:r>
            <a:r>
              <a:rPr lang="en-US" sz="1700" b="1" dirty="0" smtClean="0"/>
              <a:t>Prosser</a:t>
            </a:r>
            <a:r>
              <a:rPr lang="en-US" sz="1700" dirty="0" smtClean="0"/>
              <a:t>: Prosser CIA </a:t>
            </a:r>
          </a:p>
          <a:p>
            <a:pPr marL="0" indent="0">
              <a:spcBef>
                <a:spcPts val="0"/>
              </a:spcBef>
              <a:buNone/>
            </a:pPr>
            <a:r>
              <a:rPr lang="en-US" sz="1700" dirty="0"/>
              <a:t> </a:t>
            </a:r>
            <a:r>
              <a:rPr lang="en-US" sz="1700" dirty="0" smtClean="0"/>
              <a:t> Coalition</a:t>
            </a:r>
          </a:p>
          <a:p>
            <a:pPr marL="0" indent="0">
              <a:spcBef>
                <a:spcPts val="0"/>
              </a:spcBef>
              <a:buNone/>
            </a:pPr>
            <a:endParaRPr lang="en-US" sz="400" dirty="0"/>
          </a:p>
          <a:p>
            <a:pPr marL="0" indent="0">
              <a:spcBef>
                <a:spcPts val="0"/>
              </a:spcBef>
              <a:buNone/>
            </a:pPr>
            <a:r>
              <a:rPr lang="en-US" sz="1700" dirty="0"/>
              <a:t>∙ </a:t>
            </a:r>
            <a:r>
              <a:rPr lang="en-US" sz="1700" b="1" dirty="0" smtClean="0"/>
              <a:t>Republic</a:t>
            </a:r>
            <a:r>
              <a:rPr lang="en-US" sz="1700" dirty="0"/>
              <a:t>: </a:t>
            </a:r>
            <a:r>
              <a:rPr lang="en-US" sz="1700" dirty="0" smtClean="0"/>
              <a:t>Students Taking </a:t>
            </a:r>
          </a:p>
          <a:p>
            <a:pPr marL="0" indent="0">
              <a:spcBef>
                <a:spcPts val="0"/>
              </a:spcBef>
              <a:buNone/>
            </a:pPr>
            <a:r>
              <a:rPr lang="en-US" sz="1700" dirty="0"/>
              <a:t> </a:t>
            </a:r>
            <a:r>
              <a:rPr lang="en-US" sz="1700" dirty="0" smtClean="0"/>
              <a:t> Action and Responsibility </a:t>
            </a:r>
          </a:p>
          <a:p>
            <a:pPr marL="0" indent="0">
              <a:spcBef>
                <a:spcPts val="0"/>
              </a:spcBef>
              <a:buNone/>
            </a:pPr>
            <a:r>
              <a:rPr lang="en-US" sz="1700" dirty="0"/>
              <a:t> </a:t>
            </a:r>
            <a:r>
              <a:rPr lang="en-US" sz="1700" dirty="0" smtClean="0"/>
              <a:t> (STAR) </a:t>
            </a:r>
            <a:r>
              <a:rPr lang="en-US" sz="1700" dirty="0"/>
              <a:t>Youth </a:t>
            </a:r>
            <a:r>
              <a:rPr lang="en-US" sz="1700" dirty="0" smtClean="0"/>
              <a:t>Coalition</a:t>
            </a:r>
          </a:p>
          <a:p>
            <a:pPr marL="0" indent="0">
              <a:spcBef>
                <a:spcPts val="0"/>
              </a:spcBef>
              <a:buNone/>
            </a:pPr>
            <a:endParaRPr lang="en-US" sz="400" dirty="0" smtClean="0"/>
          </a:p>
          <a:p>
            <a:pPr marL="0" indent="0">
              <a:spcBef>
                <a:spcPts val="0"/>
              </a:spcBef>
              <a:buNone/>
            </a:pPr>
            <a:r>
              <a:rPr lang="en-US" sz="1700" dirty="0"/>
              <a:t>∙ </a:t>
            </a:r>
            <a:r>
              <a:rPr lang="en-US" sz="1700" b="1" dirty="0" smtClean="0"/>
              <a:t>San Juan</a:t>
            </a:r>
            <a:r>
              <a:rPr lang="en-US" sz="1700" dirty="0" smtClean="0"/>
              <a:t>: San Juan Prevention </a:t>
            </a:r>
          </a:p>
          <a:p>
            <a:pPr marL="0" indent="0">
              <a:spcBef>
                <a:spcPts val="0"/>
              </a:spcBef>
              <a:buNone/>
            </a:pPr>
            <a:r>
              <a:rPr lang="en-US" sz="1700" dirty="0"/>
              <a:t> </a:t>
            </a:r>
            <a:r>
              <a:rPr lang="en-US" sz="1700" dirty="0" smtClean="0"/>
              <a:t> Coalition</a:t>
            </a:r>
          </a:p>
          <a:p>
            <a:pPr marL="0" indent="0">
              <a:spcBef>
                <a:spcPts val="0"/>
              </a:spcBef>
              <a:buNone/>
            </a:pPr>
            <a:endParaRPr lang="en-US" sz="400" dirty="0" smtClean="0"/>
          </a:p>
          <a:p>
            <a:pPr marL="0" indent="0">
              <a:spcBef>
                <a:spcPts val="0"/>
              </a:spcBef>
              <a:buNone/>
            </a:pPr>
            <a:r>
              <a:rPr lang="en-US" sz="1700" dirty="0"/>
              <a:t>∙ </a:t>
            </a:r>
            <a:r>
              <a:rPr lang="en-US" sz="1700" b="1" dirty="0" smtClean="0"/>
              <a:t>Stevenson</a:t>
            </a:r>
            <a:r>
              <a:rPr lang="en-US" sz="1700" dirty="0" smtClean="0"/>
              <a:t>: ONE Prevention </a:t>
            </a:r>
          </a:p>
          <a:p>
            <a:pPr marL="0" indent="0">
              <a:spcBef>
                <a:spcPts val="0"/>
              </a:spcBef>
              <a:buNone/>
            </a:pPr>
            <a:r>
              <a:rPr lang="en-US" sz="1700" dirty="0"/>
              <a:t> </a:t>
            </a:r>
            <a:r>
              <a:rPr lang="en-US" sz="1700" dirty="0" smtClean="0"/>
              <a:t> Alliance</a:t>
            </a:r>
          </a:p>
          <a:p>
            <a:pPr marL="0" indent="0">
              <a:spcBef>
                <a:spcPts val="0"/>
              </a:spcBef>
              <a:buNone/>
            </a:pPr>
            <a:endParaRPr lang="en-US" sz="400" dirty="0" smtClean="0"/>
          </a:p>
          <a:p>
            <a:pPr marL="0" indent="0">
              <a:spcBef>
                <a:spcPts val="0"/>
              </a:spcBef>
              <a:buNone/>
            </a:pPr>
            <a:r>
              <a:rPr lang="en-US" sz="1700" dirty="0"/>
              <a:t>∙ </a:t>
            </a:r>
            <a:r>
              <a:rPr lang="en-US" sz="1700" b="1" dirty="0" err="1" smtClean="0"/>
              <a:t>Tekoa</a:t>
            </a:r>
            <a:r>
              <a:rPr lang="en-US" sz="1700" dirty="0" smtClean="0"/>
              <a:t>: HEALTHY </a:t>
            </a:r>
            <a:r>
              <a:rPr lang="en-US" sz="1700" dirty="0" err="1" smtClean="0"/>
              <a:t>Tekoa</a:t>
            </a:r>
            <a:r>
              <a:rPr lang="en-US" sz="1700" dirty="0" smtClean="0"/>
              <a:t> Coalition</a:t>
            </a:r>
          </a:p>
          <a:p>
            <a:pPr marL="0" indent="0">
              <a:spcBef>
                <a:spcPts val="0"/>
              </a:spcBef>
              <a:buNone/>
            </a:pPr>
            <a:endParaRPr lang="en-US" sz="400" dirty="0" smtClean="0"/>
          </a:p>
          <a:p>
            <a:pPr marL="0" indent="0">
              <a:spcBef>
                <a:spcPts val="0"/>
              </a:spcBef>
              <a:buNone/>
            </a:pPr>
            <a:r>
              <a:rPr lang="en-US" sz="1700" dirty="0"/>
              <a:t>∙ </a:t>
            </a:r>
            <a:r>
              <a:rPr lang="en-US" sz="1700" b="1" dirty="0" smtClean="0"/>
              <a:t>Vashon Island</a:t>
            </a:r>
            <a:r>
              <a:rPr lang="en-US" sz="1700" dirty="0" smtClean="0"/>
              <a:t>: Vashon Alliance to </a:t>
            </a:r>
          </a:p>
          <a:p>
            <a:pPr marL="0" indent="0">
              <a:spcBef>
                <a:spcPts val="0"/>
              </a:spcBef>
              <a:buNone/>
            </a:pPr>
            <a:r>
              <a:rPr lang="en-US" sz="1700" dirty="0"/>
              <a:t> </a:t>
            </a:r>
            <a:r>
              <a:rPr lang="en-US" sz="1700" dirty="0" smtClean="0"/>
              <a:t> Reduce Substance Abuse (VARSA)</a:t>
            </a:r>
            <a:endParaRPr lang="en-US" sz="1700" dirty="0"/>
          </a:p>
        </p:txBody>
      </p:sp>
    </p:spTree>
    <p:extLst>
      <p:ext uri="{BB962C8B-B14F-4D97-AF65-F5344CB8AC3E}">
        <p14:creationId xmlns:p14="http://schemas.microsoft.com/office/powerpoint/2010/main" val="9086575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4608"/>
            <a:ext cx="8229600" cy="802783"/>
          </a:xfrm>
        </p:spPr>
        <p:txBody>
          <a:bodyPr>
            <a:normAutofit fontScale="90000"/>
          </a:bodyPr>
          <a:lstStyle/>
          <a:p>
            <a:r>
              <a:rPr lang="en-US" dirty="0"/>
              <a:t>Training Entries Towards Resiliency</a:t>
            </a:r>
          </a:p>
        </p:txBody>
      </p:sp>
      <p:sp>
        <p:nvSpPr>
          <p:cNvPr id="3" name="Slide Number Placeholder 2"/>
          <p:cNvSpPr>
            <a:spLocks noGrp="1"/>
          </p:cNvSpPr>
          <p:nvPr>
            <p:ph type="sldNum" sz="quarter" idx="12"/>
          </p:nvPr>
        </p:nvSpPr>
        <p:spPr/>
        <p:txBody>
          <a:bodyPr/>
          <a:lstStyle/>
          <a:p>
            <a:fld id="{0C183989-D380-BB4B-8033-B2C050FE378C}" type="slidenum">
              <a:rPr lang="en-US" smtClean="0"/>
              <a:t>30</a:t>
            </a:fld>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1886741794"/>
              </p:ext>
            </p:extLst>
          </p:nvPr>
        </p:nvGraphicFramePr>
        <p:xfrm>
          <a:off x="152400" y="1955800"/>
          <a:ext cx="8839200" cy="3302000"/>
        </p:xfrm>
        <a:graphic>
          <a:graphicData uri="http://schemas.openxmlformats.org/drawingml/2006/table">
            <a:tbl>
              <a:tblPr firstRow="1" bandRow="1">
                <a:tableStyleId>{F5AB1C69-6EDB-4FF4-983F-18BD219EF322}</a:tableStyleId>
              </a:tblPr>
              <a:tblGrid>
                <a:gridCol w="1219200"/>
                <a:gridCol w="914400"/>
                <a:gridCol w="6705600"/>
              </a:tblGrid>
              <a:tr h="370840">
                <a:tc>
                  <a:txBody>
                    <a:bodyPr/>
                    <a:lstStyle/>
                    <a:p>
                      <a:r>
                        <a:rPr lang="en-US" sz="1600" dirty="0" smtClean="0"/>
                        <a:t>01/08/2015</a:t>
                      </a:r>
                      <a:endParaRPr lang="en-US" sz="1600" dirty="0"/>
                    </a:p>
                  </a:txBody>
                  <a:tcPr/>
                </a:tc>
                <a:tc>
                  <a:txBody>
                    <a:bodyPr/>
                    <a:lstStyle/>
                    <a:p>
                      <a:r>
                        <a:rPr lang="en-US" sz="1600" dirty="0" smtClean="0"/>
                        <a:t>Training</a:t>
                      </a:r>
                      <a:endParaRPr lang="en-US" sz="1600" dirty="0"/>
                    </a:p>
                  </a:txBody>
                  <a:tcPr/>
                </a:tc>
                <a:tc>
                  <a:txBody>
                    <a:bodyPr/>
                    <a:lstStyle/>
                    <a:p>
                      <a:r>
                        <a:rPr lang="en-US" sz="1600" b="1" kern="1200" dirty="0" smtClean="0">
                          <a:solidFill>
                            <a:schemeClr val="lt1"/>
                          </a:solidFill>
                          <a:latin typeface="+mn-lt"/>
                          <a:ea typeface="+mn-ea"/>
                          <a:cs typeface="+mn-cs"/>
                        </a:rPr>
                        <a:t>Adverse Childhood Experience (ACE) training. How to develop a community action plan to help youth through Aces</a:t>
                      </a:r>
                      <a:endParaRPr lang="en-US" sz="1600" dirty="0"/>
                    </a:p>
                  </a:txBody>
                  <a:tcPr/>
                </a:tc>
              </a:tr>
              <a:tr h="370840">
                <a:tc>
                  <a:txBody>
                    <a:bodyPr/>
                    <a:lstStyle/>
                    <a:p>
                      <a:r>
                        <a:rPr lang="en-US" sz="1600" dirty="0" smtClean="0"/>
                        <a:t>03/26/2015</a:t>
                      </a:r>
                      <a:endParaRPr lang="en-US" sz="1600" dirty="0"/>
                    </a:p>
                  </a:txBody>
                  <a:tcPr/>
                </a:tc>
                <a:tc>
                  <a:txBody>
                    <a:bodyPr/>
                    <a:lstStyle/>
                    <a:p>
                      <a:r>
                        <a:rPr lang="en-US" sz="1600" dirty="0" smtClean="0"/>
                        <a:t>Training</a:t>
                      </a:r>
                      <a:endParaRPr lang="en-US" sz="1600" dirty="0"/>
                    </a:p>
                  </a:txBody>
                  <a:tcPr/>
                </a:tc>
                <a:tc>
                  <a:txBody>
                    <a:bodyPr/>
                    <a:lstStyle/>
                    <a:p>
                      <a:r>
                        <a:rPr lang="en-US" sz="1600" kern="1200" dirty="0" smtClean="0">
                          <a:solidFill>
                            <a:schemeClr val="dk1"/>
                          </a:solidFill>
                          <a:latin typeface="+mn-lt"/>
                          <a:ea typeface="+mn-ea"/>
                          <a:cs typeface="+mn-cs"/>
                        </a:rPr>
                        <a:t>11 coalition members attended Adverse childhood evaluation (ACEs) training took place at Walla Walla Community college. 1</a:t>
                      </a:r>
                      <a:r>
                        <a:rPr lang="en-US" sz="1600" kern="1200" baseline="30000" dirty="0" smtClean="0">
                          <a:solidFill>
                            <a:schemeClr val="dk1"/>
                          </a:solidFill>
                          <a:latin typeface="+mn-lt"/>
                          <a:ea typeface="+mn-ea"/>
                          <a:cs typeface="+mn-cs"/>
                        </a:rPr>
                        <a:t>st</a:t>
                      </a:r>
                      <a:r>
                        <a:rPr lang="en-US" sz="1600" kern="1200" baseline="0" dirty="0" smtClean="0">
                          <a:solidFill>
                            <a:schemeClr val="dk1"/>
                          </a:solidFill>
                          <a:latin typeface="+mn-lt"/>
                          <a:ea typeface="+mn-ea"/>
                          <a:cs typeface="+mn-cs"/>
                        </a:rPr>
                        <a:t> </a:t>
                      </a:r>
                      <a:r>
                        <a:rPr lang="en-US" sz="1600" kern="1200" dirty="0" smtClean="0">
                          <a:solidFill>
                            <a:schemeClr val="dk1"/>
                          </a:solidFill>
                          <a:latin typeface="+mn-lt"/>
                          <a:ea typeface="+mn-ea"/>
                          <a:cs typeface="+mn-cs"/>
                        </a:rPr>
                        <a:t>session.</a:t>
                      </a:r>
                      <a:endParaRPr lang="en-US" sz="1600" dirty="0"/>
                    </a:p>
                  </a:txBody>
                  <a:tcPr/>
                </a:tc>
              </a:tr>
              <a:tr h="370840">
                <a:tc>
                  <a:txBody>
                    <a:bodyPr/>
                    <a:lstStyle/>
                    <a:p>
                      <a:r>
                        <a:rPr lang="en-US" sz="1600" dirty="0" smtClean="0"/>
                        <a:t>05/05/2015</a:t>
                      </a:r>
                      <a:endParaRPr lang="en-US" sz="1600" dirty="0"/>
                    </a:p>
                  </a:txBody>
                  <a:tcPr/>
                </a:tc>
                <a:tc>
                  <a:txBody>
                    <a:bodyPr/>
                    <a:lstStyle/>
                    <a:p>
                      <a:r>
                        <a:rPr lang="en-US" sz="1600" dirty="0" smtClean="0"/>
                        <a:t>Training</a:t>
                      </a:r>
                      <a:endParaRPr lang="en-US" sz="1600" dirty="0"/>
                    </a:p>
                  </a:txBody>
                  <a:tcPr/>
                </a:tc>
                <a:tc>
                  <a:txBody>
                    <a:bodyPr/>
                    <a:lstStyle/>
                    <a:p>
                      <a:r>
                        <a:rPr lang="en-US" sz="1600" kern="1200" dirty="0" smtClean="0">
                          <a:solidFill>
                            <a:schemeClr val="dk1"/>
                          </a:solidFill>
                          <a:latin typeface="+mn-lt"/>
                          <a:ea typeface="+mn-ea"/>
                          <a:cs typeface="+mn-cs"/>
                        </a:rPr>
                        <a:t>Adverse Child </a:t>
                      </a:r>
                      <a:r>
                        <a:rPr lang="en-US" sz="1600" kern="1200" dirty="0" err="1" smtClean="0">
                          <a:solidFill>
                            <a:schemeClr val="dk1"/>
                          </a:solidFill>
                          <a:latin typeface="+mn-lt"/>
                          <a:ea typeface="+mn-ea"/>
                          <a:cs typeface="+mn-cs"/>
                        </a:rPr>
                        <a:t>Experiance</a:t>
                      </a:r>
                      <a:r>
                        <a:rPr lang="en-US" sz="1600" kern="1200" dirty="0" smtClean="0">
                          <a:solidFill>
                            <a:schemeClr val="dk1"/>
                          </a:solidFill>
                          <a:latin typeface="+mn-lt"/>
                          <a:ea typeface="+mn-ea"/>
                          <a:cs typeface="+mn-cs"/>
                        </a:rPr>
                        <a:t> (ACE) training at Walla Walla Community College. 2</a:t>
                      </a:r>
                      <a:r>
                        <a:rPr lang="en-US" sz="1600" kern="1200" baseline="30000" dirty="0" smtClean="0">
                          <a:solidFill>
                            <a:schemeClr val="dk1"/>
                          </a:solidFill>
                          <a:latin typeface="+mn-lt"/>
                          <a:ea typeface="+mn-ea"/>
                          <a:cs typeface="+mn-cs"/>
                        </a:rPr>
                        <a:t>nd</a:t>
                      </a:r>
                      <a:r>
                        <a:rPr lang="en-US" sz="1600" kern="1200" dirty="0" smtClean="0">
                          <a:solidFill>
                            <a:schemeClr val="dk1"/>
                          </a:solidFill>
                          <a:latin typeface="+mn-lt"/>
                          <a:ea typeface="+mn-ea"/>
                          <a:cs typeface="+mn-cs"/>
                        </a:rPr>
                        <a:t> session</a:t>
                      </a:r>
                      <a:endParaRPr lang="en-US" sz="1600" dirty="0"/>
                    </a:p>
                  </a:txBody>
                  <a:tcPr/>
                </a:tc>
              </a:tr>
              <a:tr h="370840">
                <a:tc>
                  <a:txBody>
                    <a:bodyPr/>
                    <a:lstStyle/>
                    <a:p>
                      <a:r>
                        <a:rPr lang="en-US" sz="1600" dirty="0" smtClean="0"/>
                        <a:t>11/14/2015</a:t>
                      </a:r>
                      <a:endParaRPr lang="en-US" sz="1600" dirty="0"/>
                    </a:p>
                  </a:txBody>
                  <a:tcPr/>
                </a:tc>
                <a:tc>
                  <a:txBody>
                    <a:bodyPr/>
                    <a:lstStyle/>
                    <a:p>
                      <a:r>
                        <a:rPr lang="en-US" sz="1600" dirty="0" smtClean="0"/>
                        <a:t>Training</a:t>
                      </a:r>
                      <a:endParaRPr lang="en-US" sz="1600" dirty="0"/>
                    </a:p>
                  </a:txBody>
                  <a:tcPr/>
                </a:tc>
                <a:tc>
                  <a:txBody>
                    <a:bodyPr/>
                    <a:lstStyle/>
                    <a:p>
                      <a:r>
                        <a:rPr lang="en-US" sz="1600" kern="1200" dirty="0" smtClean="0">
                          <a:solidFill>
                            <a:schemeClr val="dk1"/>
                          </a:solidFill>
                          <a:latin typeface="+mn-lt"/>
                          <a:ea typeface="+mn-ea"/>
                          <a:cs typeface="+mn-cs"/>
                        </a:rPr>
                        <a:t>National Prevention Network Conference attended by Kristi, Donna, Jodi, Dan, Carson, </a:t>
                      </a:r>
                      <a:r>
                        <a:rPr lang="en-US" sz="1600" kern="1200" dirty="0" err="1" smtClean="0">
                          <a:solidFill>
                            <a:schemeClr val="dk1"/>
                          </a:solidFill>
                          <a:latin typeface="+mn-lt"/>
                          <a:ea typeface="+mn-ea"/>
                          <a:cs typeface="+mn-cs"/>
                        </a:rPr>
                        <a:t>HeatherTopics</a:t>
                      </a:r>
                      <a:r>
                        <a:rPr lang="en-US" sz="1600" kern="1200" dirty="0" smtClean="0">
                          <a:solidFill>
                            <a:schemeClr val="dk1"/>
                          </a:solidFill>
                          <a:latin typeface="+mn-lt"/>
                          <a:ea typeface="+mn-ea"/>
                          <a:cs typeface="+mn-cs"/>
                        </a:rPr>
                        <a:t> attended: Triple P, ACE's, general updates, all provider meeting for coordinators Nov 15- 19th 8 hours a day</a:t>
                      </a:r>
                      <a:endParaRPr lang="en-US" sz="1600" dirty="0"/>
                    </a:p>
                  </a:txBody>
                  <a:tcPr/>
                </a:tc>
              </a:tr>
              <a:tr h="370840">
                <a:tc>
                  <a:txBody>
                    <a:bodyPr/>
                    <a:lstStyle/>
                    <a:p>
                      <a:r>
                        <a:rPr lang="en-US" sz="1600" dirty="0" smtClean="0"/>
                        <a:t>12/01/2015</a:t>
                      </a:r>
                      <a:endParaRPr lang="en-US" sz="1600" dirty="0"/>
                    </a:p>
                  </a:txBody>
                  <a:tcPr/>
                </a:tc>
                <a:tc>
                  <a:txBody>
                    <a:bodyPr/>
                    <a:lstStyle/>
                    <a:p>
                      <a:r>
                        <a:rPr lang="en-US" sz="1600" dirty="0" smtClean="0"/>
                        <a:t>Training</a:t>
                      </a:r>
                      <a:endParaRPr lang="en-US" sz="1600" dirty="0"/>
                    </a:p>
                  </a:txBody>
                  <a:tcPr/>
                </a:tc>
                <a:tc>
                  <a:txBody>
                    <a:bodyPr/>
                    <a:lstStyle/>
                    <a:p>
                      <a:r>
                        <a:rPr lang="en-US" sz="1600" kern="1200" dirty="0" smtClean="0">
                          <a:solidFill>
                            <a:schemeClr val="dk1"/>
                          </a:solidFill>
                          <a:latin typeface="+mn-lt"/>
                          <a:ea typeface="+mn-ea"/>
                          <a:cs typeface="+mn-cs"/>
                        </a:rPr>
                        <a:t>Resiliency coalition: Topic- </a:t>
                      </a:r>
                      <a:r>
                        <a:rPr lang="en-US" sz="1600" kern="1200" dirty="0" err="1" smtClean="0">
                          <a:solidFill>
                            <a:schemeClr val="dk1"/>
                          </a:solidFill>
                          <a:latin typeface="+mn-lt"/>
                          <a:ea typeface="+mn-ea"/>
                          <a:cs typeface="+mn-cs"/>
                        </a:rPr>
                        <a:t>Dr.Blogett</a:t>
                      </a:r>
                      <a:r>
                        <a:rPr lang="en-US" sz="1600" kern="1200" dirty="0" smtClean="0">
                          <a:solidFill>
                            <a:schemeClr val="dk1"/>
                          </a:solidFill>
                          <a:latin typeface="+mn-lt"/>
                          <a:ea typeface="+mn-ea"/>
                          <a:cs typeface="+mn-cs"/>
                        </a:rPr>
                        <a:t>- Adverse Childhood Experiences training</a:t>
                      </a:r>
                      <a:endParaRPr lang="en-US" sz="1600" dirty="0"/>
                    </a:p>
                  </a:txBody>
                  <a:tcPr/>
                </a:tc>
              </a:tr>
              <a:tr h="370840">
                <a:tc>
                  <a:txBody>
                    <a:bodyPr/>
                    <a:lstStyle/>
                    <a:p>
                      <a:r>
                        <a:rPr lang="en-US" sz="1600" dirty="0" smtClean="0"/>
                        <a:t>01/05/2016</a:t>
                      </a:r>
                      <a:endParaRPr lang="en-US" sz="1600" dirty="0"/>
                    </a:p>
                  </a:txBody>
                  <a:tcPr/>
                </a:tc>
                <a:tc>
                  <a:txBody>
                    <a:bodyPr/>
                    <a:lstStyle/>
                    <a:p>
                      <a:r>
                        <a:rPr lang="en-US" sz="1600" dirty="0" smtClean="0"/>
                        <a:t>Training</a:t>
                      </a:r>
                      <a:endParaRPr lang="en-US" sz="1600" dirty="0"/>
                    </a:p>
                  </a:txBody>
                  <a:tcPr/>
                </a:tc>
                <a:tc>
                  <a:txBody>
                    <a:bodyPr/>
                    <a:lstStyle/>
                    <a:p>
                      <a:r>
                        <a:rPr lang="en-US" sz="1600" kern="1200" dirty="0" smtClean="0">
                          <a:solidFill>
                            <a:schemeClr val="dk1"/>
                          </a:solidFill>
                          <a:latin typeface="+mn-lt"/>
                          <a:ea typeface="+mn-ea"/>
                          <a:cs typeface="+mn-cs"/>
                        </a:rPr>
                        <a:t>Resiliency coalition meeting: Discussed 2016 plan, round table report out</a:t>
                      </a:r>
                      <a:endParaRPr lang="en-US" sz="1600" dirty="0"/>
                    </a:p>
                  </a:txBody>
                  <a:tcPr/>
                </a:tc>
              </a:tr>
            </a:tbl>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0046"/>
            <a:ext cx="1354690" cy="917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663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Community Change</a:t>
            </a:r>
            <a:endParaRPr lang="en-US" dirty="0"/>
          </a:p>
        </p:txBody>
      </p:sp>
      <p:sp>
        <p:nvSpPr>
          <p:cNvPr id="3" name="Slide Number Placeholder 2"/>
          <p:cNvSpPr>
            <a:spLocks noGrp="1"/>
          </p:cNvSpPr>
          <p:nvPr>
            <p:ph type="sldNum" sz="quarter" idx="12"/>
          </p:nvPr>
        </p:nvSpPr>
        <p:spPr/>
        <p:txBody>
          <a:bodyPr/>
          <a:lstStyle/>
          <a:p>
            <a:fld id="{0C183989-D380-BB4B-8033-B2C050FE378C}" type="slidenum">
              <a:rPr lang="en-US" smtClean="0"/>
              <a:t>31</a:t>
            </a:fld>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2411504453"/>
              </p:ext>
            </p:extLst>
          </p:nvPr>
        </p:nvGraphicFramePr>
        <p:xfrm>
          <a:off x="152400" y="1752600"/>
          <a:ext cx="8839200" cy="2286000"/>
        </p:xfrm>
        <a:graphic>
          <a:graphicData uri="http://schemas.openxmlformats.org/drawingml/2006/table">
            <a:tbl>
              <a:tblPr firstRow="1" bandRow="1">
                <a:tableStyleId>{21E4AEA4-8DFA-4A89-87EB-49C32662AFE0}</a:tableStyleId>
              </a:tblPr>
              <a:tblGrid>
                <a:gridCol w="1066800"/>
                <a:gridCol w="1676400"/>
                <a:gridCol w="6096000"/>
              </a:tblGrid>
              <a:tr h="370840">
                <a:tc>
                  <a:txBody>
                    <a:bodyPr/>
                    <a:lstStyle/>
                    <a:p>
                      <a:r>
                        <a:rPr lang="en-US" sz="1400" dirty="0" smtClean="0"/>
                        <a:t>01/22/2015</a:t>
                      </a:r>
                      <a:endParaRPr lang="en-US" sz="1400" dirty="0"/>
                    </a:p>
                  </a:txBody>
                  <a:tcPr/>
                </a:tc>
                <a:tc>
                  <a:txBody>
                    <a:bodyPr/>
                    <a:lstStyle/>
                    <a:p>
                      <a:r>
                        <a:rPr lang="en-US" sz="1400" dirty="0" smtClean="0"/>
                        <a:t>Community Change</a:t>
                      </a:r>
                      <a:endParaRPr lang="en-US" sz="1400" dirty="0"/>
                    </a:p>
                  </a:txBody>
                  <a:tcPr/>
                </a:tc>
                <a:tc>
                  <a:txBody>
                    <a:bodyPr/>
                    <a:lstStyle/>
                    <a:p>
                      <a:r>
                        <a:rPr lang="en-US" sz="1400" b="1" kern="1200" dirty="0" smtClean="0">
                          <a:solidFill>
                            <a:schemeClr val="lt1"/>
                          </a:solidFill>
                          <a:latin typeface="+mn-lt"/>
                          <a:ea typeface="+mn-ea"/>
                          <a:cs typeface="+mn-cs"/>
                        </a:rPr>
                        <a:t>1st time- Kristi went to the 7th graders in Asotin Junior High and talked about ways to develop self confidence, resilience, and sense of well-being while being above the influence of alcohol and marijuana</a:t>
                      </a:r>
                      <a:endParaRPr lang="en-US" sz="1400" dirty="0"/>
                    </a:p>
                  </a:txBody>
                  <a:tcPr/>
                </a:tc>
              </a:tr>
              <a:tr h="335280">
                <a:tc>
                  <a:txBody>
                    <a:bodyPr/>
                    <a:lstStyle/>
                    <a:p>
                      <a:r>
                        <a:rPr lang="en-US" sz="1400" dirty="0" smtClean="0"/>
                        <a:t>08/09/2015</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Community Change</a:t>
                      </a:r>
                    </a:p>
                    <a:p>
                      <a:endParaRPr lang="en-US" sz="1400" dirty="0"/>
                    </a:p>
                  </a:txBody>
                  <a:tcPr/>
                </a:tc>
                <a:tc>
                  <a:txBody>
                    <a:bodyPr/>
                    <a:lstStyle/>
                    <a:p>
                      <a:r>
                        <a:rPr lang="en-US" sz="1400" kern="1200" dirty="0" smtClean="0">
                          <a:solidFill>
                            <a:schemeClr val="dk1"/>
                          </a:solidFill>
                          <a:latin typeface="+mn-lt"/>
                          <a:ea typeface="+mn-ea"/>
                          <a:cs typeface="+mn-cs"/>
                        </a:rPr>
                        <a:t>Carson </a:t>
                      </a:r>
                      <a:r>
                        <a:rPr lang="en-US" sz="1400" kern="1200" dirty="0" err="1" smtClean="0">
                          <a:solidFill>
                            <a:schemeClr val="dk1"/>
                          </a:solidFill>
                          <a:latin typeface="+mn-lt"/>
                          <a:ea typeface="+mn-ea"/>
                          <a:cs typeface="+mn-cs"/>
                        </a:rPr>
                        <a:t>Kachalmier</a:t>
                      </a:r>
                      <a:r>
                        <a:rPr lang="en-US" sz="1400" kern="1200" dirty="0" smtClean="0">
                          <a:solidFill>
                            <a:schemeClr val="dk1"/>
                          </a:solidFill>
                          <a:latin typeface="+mn-lt"/>
                          <a:ea typeface="+mn-ea"/>
                          <a:cs typeface="+mn-cs"/>
                        </a:rPr>
                        <a:t> started as New Youth Adviser at the High School.</a:t>
                      </a:r>
                      <a:endParaRPr lang="en-US" sz="1400" dirty="0"/>
                    </a:p>
                  </a:txBody>
                  <a:tcPr/>
                </a:tc>
              </a:tr>
              <a:tr h="370840">
                <a:tc>
                  <a:txBody>
                    <a:bodyPr/>
                    <a:lstStyle/>
                    <a:p>
                      <a:r>
                        <a:rPr lang="en-US" sz="1400" dirty="0" smtClean="0"/>
                        <a:t>08/20/2015</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Community Change</a:t>
                      </a:r>
                    </a:p>
                    <a:p>
                      <a:endParaRPr lang="en-US" sz="1400" dirty="0"/>
                    </a:p>
                  </a:txBody>
                  <a:tcPr/>
                </a:tc>
                <a:tc>
                  <a:txBody>
                    <a:bodyPr/>
                    <a:lstStyle/>
                    <a:p>
                      <a:r>
                        <a:rPr lang="en-US" sz="1400" kern="1200" dirty="0" smtClean="0">
                          <a:solidFill>
                            <a:schemeClr val="dk1"/>
                          </a:solidFill>
                          <a:latin typeface="+mn-lt"/>
                          <a:ea typeface="+mn-ea"/>
                          <a:cs typeface="+mn-cs"/>
                        </a:rPr>
                        <a:t>First time- Mentors were trained for Pal/Mentoring program at </a:t>
                      </a:r>
                      <a:r>
                        <a:rPr lang="en-US" sz="1400" kern="1200" dirty="0" err="1" smtClean="0">
                          <a:solidFill>
                            <a:schemeClr val="dk1"/>
                          </a:solidFill>
                          <a:latin typeface="+mn-lt"/>
                          <a:ea typeface="+mn-ea"/>
                          <a:cs typeface="+mn-cs"/>
                        </a:rPr>
                        <a:t>clarkston</a:t>
                      </a:r>
                      <a:r>
                        <a:rPr lang="en-US" sz="1400" kern="1200" dirty="0" smtClean="0">
                          <a:solidFill>
                            <a:schemeClr val="dk1"/>
                          </a:solidFill>
                          <a:latin typeface="+mn-lt"/>
                          <a:ea typeface="+mn-ea"/>
                          <a:cs typeface="+mn-cs"/>
                        </a:rPr>
                        <a:t> high school. 45 students participated in all day training.</a:t>
                      </a:r>
                      <a:endParaRPr lang="en-US" sz="1400" dirty="0"/>
                    </a:p>
                  </a:txBody>
                  <a:tcPr/>
                </a:tc>
              </a:tr>
              <a:tr h="370840">
                <a:tc>
                  <a:txBody>
                    <a:bodyPr/>
                    <a:lstStyle/>
                    <a:p>
                      <a:r>
                        <a:rPr lang="en-US" sz="1400" dirty="0" smtClean="0"/>
                        <a:t>04/28/2016</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Community Change</a:t>
                      </a:r>
                    </a:p>
                    <a:p>
                      <a:endParaRPr lang="en-US" sz="1400" dirty="0"/>
                    </a:p>
                  </a:txBody>
                  <a:tcPr/>
                </a:tc>
                <a:tc>
                  <a:txBody>
                    <a:bodyPr/>
                    <a:lstStyle/>
                    <a:p>
                      <a:r>
                        <a:rPr lang="en-US" sz="1400" kern="1200" dirty="0" smtClean="0">
                          <a:solidFill>
                            <a:schemeClr val="dk1"/>
                          </a:solidFill>
                          <a:latin typeface="+mn-lt"/>
                          <a:ea typeface="+mn-ea"/>
                          <a:cs typeface="+mn-cs"/>
                        </a:rPr>
                        <a:t>1st time - Kindness campaign assembly Grantham. Essay winner on what kindness means, Skit preformed and pledge taken by school members. 250 in attendance</a:t>
                      </a:r>
                      <a:endParaRPr lang="en-US" sz="1400" dirty="0"/>
                    </a:p>
                  </a:txBody>
                  <a:tcPr/>
                </a:tc>
              </a:tr>
            </a:tbl>
          </a:graphicData>
        </a:graphic>
      </p:graphicFrame>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191000"/>
            <a:ext cx="8991600" cy="17222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0046"/>
            <a:ext cx="1354690" cy="917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1432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5200" y="6400800"/>
            <a:ext cx="1811482" cy="553998"/>
          </a:xfrm>
          <a:prstGeom prst="rect">
            <a:avLst/>
          </a:prstGeom>
          <a:noFill/>
        </p:spPr>
        <p:txBody>
          <a:bodyPr wrap="square" rtlCol="0">
            <a:spAutoFit/>
          </a:bodyPr>
          <a:lstStyle/>
          <a:p>
            <a:pPr algn="ctr"/>
            <a:r>
              <a:rPr lang="en-US" sz="2900" b="1" dirty="0" smtClean="0">
                <a:ln>
                  <a:solidFill>
                    <a:schemeClr val="accent3">
                      <a:lumMod val="50000"/>
                    </a:schemeClr>
                  </a:solidFill>
                </a:ln>
                <a:solidFill>
                  <a:schemeClr val="tx2"/>
                </a:solidFill>
                <a:latin typeface="Bradley Hand ITC" panose="03070402050302030203" pitchFamily="66" charset="0"/>
              </a:rPr>
              <a:t>Joe Neigel</a:t>
            </a:r>
            <a:endParaRPr lang="en-US" sz="2900" b="1" dirty="0">
              <a:ln>
                <a:solidFill>
                  <a:schemeClr val="accent3">
                    <a:lumMod val="50000"/>
                  </a:schemeClr>
                </a:solidFill>
              </a:ln>
              <a:solidFill>
                <a:schemeClr val="tx2"/>
              </a:solidFill>
              <a:latin typeface="Bradley Hand ITC" panose="03070402050302030203" pitchFamily="66" charset="0"/>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563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0C183989-D380-BB4B-8033-B2C050FE378C}" type="slidenum">
              <a:rPr lang="en-US" smtClean="0"/>
              <a:t>32</a:t>
            </a:fld>
            <a:endParaRPr lang="en-US"/>
          </a:p>
        </p:txBody>
      </p:sp>
    </p:spTree>
    <p:extLst>
      <p:ext uri="{BB962C8B-B14F-4D97-AF65-F5344CB8AC3E}">
        <p14:creationId xmlns:p14="http://schemas.microsoft.com/office/powerpoint/2010/main" val="8249557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257800" y="1705588"/>
            <a:ext cx="3696606" cy="2571551"/>
          </a:xfrm>
          <a:prstGeom prst="rect">
            <a:avLst/>
          </a:prstGeom>
        </p:spPr>
      </p:pic>
      <p:sp>
        <p:nvSpPr>
          <p:cNvPr id="5" name="Title 4"/>
          <p:cNvSpPr>
            <a:spLocks noGrp="1"/>
          </p:cNvSpPr>
          <p:nvPr>
            <p:ph type="title"/>
          </p:nvPr>
        </p:nvSpPr>
        <p:spPr>
          <a:xfrm>
            <a:off x="152400" y="914400"/>
            <a:ext cx="8839200" cy="762000"/>
          </a:xfrm>
        </p:spPr>
        <p:txBody>
          <a:bodyPr>
            <a:noAutofit/>
          </a:bodyPr>
          <a:lstStyle/>
          <a:p>
            <a:r>
              <a:rPr lang="en-US" sz="3000" dirty="0" smtClean="0"/>
              <a:t>Monroe Public Schools Assumes Local Control of CPWI</a:t>
            </a:r>
            <a:endParaRPr lang="en-US" sz="3000" dirty="0"/>
          </a:p>
        </p:txBody>
      </p:sp>
      <p:sp>
        <p:nvSpPr>
          <p:cNvPr id="6" name="Content Placeholder 5"/>
          <p:cNvSpPr>
            <a:spLocks noGrp="1"/>
          </p:cNvSpPr>
          <p:nvPr>
            <p:ph idx="1"/>
          </p:nvPr>
        </p:nvSpPr>
        <p:spPr>
          <a:xfrm>
            <a:off x="76200" y="1828801"/>
            <a:ext cx="5181600" cy="2438399"/>
          </a:xfrm>
        </p:spPr>
        <p:txBody>
          <a:bodyPr>
            <a:normAutofit fontScale="62500" lnSpcReduction="20000"/>
          </a:bodyPr>
          <a:lstStyle/>
          <a:p>
            <a:r>
              <a:rPr lang="en-US" dirty="0"/>
              <a:t>Coalition activity slows from March to June, 2015 as County withdraws from </a:t>
            </a:r>
            <a:r>
              <a:rPr lang="en-US" dirty="0" smtClean="0"/>
              <a:t>CPWI</a:t>
            </a:r>
            <a:endParaRPr lang="en-US" dirty="0"/>
          </a:p>
          <a:p>
            <a:r>
              <a:rPr lang="en-US" dirty="0"/>
              <a:t>Dr. Ken Hoover, retiring Superintendent, shepherds the school board through assuming local control of the Coalition as his “parting </a:t>
            </a:r>
            <a:r>
              <a:rPr lang="en-US" dirty="0" smtClean="0"/>
              <a:t>gift”</a:t>
            </a:r>
            <a:endParaRPr lang="en-US" dirty="0"/>
          </a:p>
          <a:p>
            <a:r>
              <a:rPr lang="en-US" dirty="0"/>
              <a:t>Coordinator begins working on July 6, </a:t>
            </a:r>
            <a:r>
              <a:rPr lang="en-US" dirty="0" smtClean="0"/>
              <a:t>2015</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33</a:t>
            </a:fld>
            <a:endParaRPr lang="en-US"/>
          </a:p>
        </p:txBody>
      </p:sp>
      <p:pic>
        <p:nvPicPr>
          <p:cNvPr id="7" name="Picture 6"/>
          <p:cNvPicPr>
            <a:picLocks noChangeAspect="1"/>
          </p:cNvPicPr>
          <p:nvPr/>
        </p:nvPicPr>
        <p:blipFill>
          <a:blip r:embed="rId4"/>
          <a:stretch>
            <a:fillRect/>
          </a:stretch>
        </p:blipFill>
        <p:spPr>
          <a:xfrm>
            <a:off x="0" y="4724400"/>
            <a:ext cx="5372839" cy="1905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038600"/>
            <a:ext cx="2266278" cy="611535"/>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5257801" y="4188590"/>
            <a:ext cx="3718908" cy="2541255"/>
          </a:xfrm>
          <a:prstGeom prst="rect">
            <a:avLst/>
          </a:prstGeom>
        </p:spPr>
      </p:pic>
      <p:pic>
        <p:nvPicPr>
          <p:cNvPr id="92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1000" y="581025"/>
            <a:ext cx="1082133"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5536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0" y="1818809"/>
            <a:ext cx="4412670" cy="19821991"/>
          </a:xfrm>
          <a:prstGeom prst="rect">
            <a:avLst/>
          </a:prstGeom>
        </p:spPr>
      </p:pic>
      <p:sp>
        <p:nvSpPr>
          <p:cNvPr id="2" name="Title 1"/>
          <p:cNvSpPr>
            <a:spLocks noGrp="1"/>
          </p:cNvSpPr>
          <p:nvPr>
            <p:ph type="title"/>
          </p:nvPr>
        </p:nvSpPr>
        <p:spPr/>
        <p:txBody>
          <a:bodyPr>
            <a:normAutofit fontScale="90000"/>
          </a:bodyPr>
          <a:lstStyle/>
          <a:p>
            <a:r>
              <a:rPr lang="en-US" dirty="0" smtClean="0"/>
              <a:t>Focus of Coalition Efforts in 2016</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34</a:t>
            </a:fld>
            <a:endParaRPr lang="en-US"/>
          </a:p>
        </p:txBody>
      </p:sp>
      <p:pic>
        <p:nvPicPr>
          <p:cNvPr id="5" name="Content Placeholder 4"/>
          <p:cNvPicPr>
            <a:picLocks noGrp="1" noChangeAspect="1"/>
          </p:cNvPicPr>
          <p:nvPr>
            <p:ph idx="1"/>
          </p:nvPr>
        </p:nvPicPr>
        <p:blipFill>
          <a:blip r:embed="rId4"/>
          <a:stretch>
            <a:fillRect/>
          </a:stretch>
        </p:blipFill>
        <p:spPr>
          <a:xfrm>
            <a:off x="4528270" y="2133601"/>
            <a:ext cx="4539530" cy="3886199"/>
          </a:xfrm>
          <a:prstGeom prst="rect">
            <a:avLst/>
          </a:prstGeom>
        </p:spPr>
      </p:pic>
      <p:sp>
        <p:nvSpPr>
          <p:cNvPr id="14" name="Rectangle 13"/>
          <p:cNvSpPr/>
          <p:nvPr/>
        </p:nvSpPr>
        <p:spPr>
          <a:xfrm>
            <a:off x="0" y="6646426"/>
            <a:ext cx="44958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0" y="0"/>
            <a:ext cx="4495800" cy="1818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4702" y="1828800"/>
            <a:ext cx="4401098" cy="48006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803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5517222" y="1676400"/>
            <a:ext cx="3048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1000" y="581025"/>
            <a:ext cx="1082133"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93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77778E-6 3.33333E-6 L -0.00035 -2.3882 " pathEditMode="relative" rAng="0" ptsTypes="AA">
                                      <p:cBhvr>
                                        <p:cTn id="6" dur="10000" fill="hold"/>
                                        <p:tgtEl>
                                          <p:spTgt spid="6"/>
                                        </p:tgtEl>
                                        <p:attrNameLst>
                                          <p:attrName>ppt_x</p:attrName>
                                          <p:attrName>ppt_y</p:attrName>
                                        </p:attrNameLst>
                                      </p:cBhvr>
                                      <p:rCtr x="-17" y="-119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370780" y="1770960"/>
            <a:ext cx="5468420" cy="3791640"/>
          </a:xfrm>
          <a:prstGeom prst="rect">
            <a:avLst/>
          </a:prstGeom>
        </p:spPr>
      </p:pic>
      <p:sp>
        <p:nvSpPr>
          <p:cNvPr id="2" name="Title 1"/>
          <p:cNvSpPr>
            <a:spLocks noGrp="1"/>
          </p:cNvSpPr>
          <p:nvPr>
            <p:ph type="title"/>
          </p:nvPr>
        </p:nvSpPr>
        <p:spPr>
          <a:xfrm>
            <a:off x="228600" y="838200"/>
            <a:ext cx="8686800" cy="762000"/>
          </a:xfrm>
        </p:spPr>
        <p:txBody>
          <a:bodyPr>
            <a:noAutofit/>
          </a:bodyPr>
          <a:lstStyle/>
          <a:p>
            <a:r>
              <a:rPr lang="en-US" sz="3600" dirty="0" smtClean="0"/>
              <a:t>Earned Media Increases After Local Control</a:t>
            </a:r>
            <a:endParaRPr lang="en-US" sz="3600" dirty="0"/>
          </a:p>
        </p:txBody>
      </p:sp>
      <p:sp>
        <p:nvSpPr>
          <p:cNvPr id="4" name="Slide Number Placeholder 3"/>
          <p:cNvSpPr>
            <a:spLocks noGrp="1"/>
          </p:cNvSpPr>
          <p:nvPr>
            <p:ph type="sldNum" sz="quarter" idx="12"/>
          </p:nvPr>
        </p:nvSpPr>
        <p:spPr/>
        <p:txBody>
          <a:bodyPr/>
          <a:lstStyle/>
          <a:p>
            <a:fld id="{0C183989-D380-BB4B-8033-B2C050FE378C}" type="slidenum">
              <a:rPr lang="en-US" smtClean="0"/>
              <a:t>35</a:t>
            </a:fld>
            <a:endParaRPr lang="en-US"/>
          </a:p>
        </p:txBody>
      </p:sp>
      <p:pic>
        <p:nvPicPr>
          <p:cNvPr id="5" name="Picture 4"/>
          <p:cNvPicPr>
            <a:picLocks noChangeAspect="1"/>
          </p:cNvPicPr>
          <p:nvPr/>
        </p:nvPicPr>
        <p:blipFill>
          <a:blip r:embed="rId4"/>
          <a:stretch>
            <a:fillRect/>
          </a:stretch>
        </p:blipFill>
        <p:spPr>
          <a:xfrm>
            <a:off x="152400" y="1660465"/>
            <a:ext cx="3124200" cy="1036058"/>
          </a:xfrm>
          <a:prstGeom prst="rect">
            <a:avLst/>
          </a:prstGeom>
        </p:spPr>
      </p:pic>
      <p:pic>
        <p:nvPicPr>
          <p:cNvPr id="6" name="Picture 5"/>
          <p:cNvPicPr>
            <a:picLocks noChangeAspect="1"/>
          </p:cNvPicPr>
          <p:nvPr/>
        </p:nvPicPr>
        <p:blipFill>
          <a:blip r:embed="rId5"/>
          <a:stretch>
            <a:fillRect/>
          </a:stretch>
        </p:blipFill>
        <p:spPr>
          <a:xfrm>
            <a:off x="158393" y="2696523"/>
            <a:ext cx="3124200" cy="1089712"/>
          </a:xfrm>
          <a:prstGeom prst="rect">
            <a:avLst/>
          </a:prstGeom>
        </p:spPr>
      </p:pic>
      <p:pic>
        <p:nvPicPr>
          <p:cNvPr id="7" name="Picture 6"/>
          <p:cNvPicPr>
            <a:picLocks noChangeAspect="1"/>
          </p:cNvPicPr>
          <p:nvPr/>
        </p:nvPicPr>
        <p:blipFill>
          <a:blip r:embed="rId6"/>
          <a:stretch>
            <a:fillRect/>
          </a:stretch>
        </p:blipFill>
        <p:spPr>
          <a:xfrm>
            <a:off x="158393" y="3733800"/>
            <a:ext cx="3124201" cy="1124712"/>
          </a:xfrm>
          <a:prstGeom prst="rect">
            <a:avLst/>
          </a:prstGeom>
        </p:spPr>
      </p:pic>
      <p:pic>
        <p:nvPicPr>
          <p:cNvPr id="8" name="Picture 7"/>
          <p:cNvPicPr>
            <a:picLocks noChangeAspect="1"/>
          </p:cNvPicPr>
          <p:nvPr/>
        </p:nvPicPr>
        <p:blipFill>
          <a:blip r:embed="rId7"/>
          <a:stretch>
            <a:fillRect/>
          </a:stretch>
        </p:blipFill>
        <p:spPr>
          <a:xfrm>
            <a:off x="152400" y="4724400"/>
            <a:ext cx="3124200" cy="1122760"/>
          </a:xfrm>
          <a:prstGeom prst="rect">
            <a:avLst/>
          </a:prstGeom>
        </p:spPr>
      </p:pic>
      <p:pic>
        <p:nvPicPr>
          <p:cNvPr id="9" name="Picture 8"/>
          <p:cNvPicPr>
            <a:picLocks noChangeAspect="1"/>
          </p:cNvPicPr>
          <p:nvPr/>
        </p:nvPicPr>
        <p:blipFill>
          <a:blip r:embed="rId8"/>
          <a:stretch>
            <a:fillRect/>
          </a:stretch>
        </p:blipFill>
        <p:spPr>
          <a:xfrm>
            <a:off x="152400" y="5759438"/>
            <a:ext cx="3124200" cy="1098561"/>
          </a:xfrm>
          <a:prstGeom prst="rect">
            <a:avLst/>
          </a:prstGeom>
        </p:spPr>
      </p:pic>
      <p:pic>
        <p:nvPicPr>
          <p:cNvPr id="10" name="Picture 9"/>
          <p:cNvPicPr>
            <a:picLocks noChangeAspect="1"/>
          </p:cNvPicPr>
          <p:nvPr/>
        </p:nvPicPr>
        <p:blipFill>
          <a:blip r:embed="rId9"/>
          <a:stretch>
            <a:fillRect/>
          </a:stretch>
        </p:blipFill>
        <p:spPr>
          <a:xfrm>
            <a:off x="3282594" y="5847160"/>
            <a:ext cx="2897687" cy="1028853"/>
          </a:xfrm>
          <a:prstGeom prst="rect">
            <a:avLst/>
          </a:prstGeom>
        </p:spPr>
      </p:pic>
      <p:pic>
        <p:nvPicPr>
          <p:cNvPr id="11" name="Picture 10"/>
          <p:cNvPicPr>
            <a:picLocks noChangeAspect="1"/>
          </p:cNvPicPr>
          <p:nvPr/>
        </p:nvPicPr>
        <p:blipFill>
          <a:blip r:embed="rId10"/>
          <a:stretch>
            <a:fillRect/>
          </a:stretch>
        </p:blipFill>
        <p:spPr>
          <a:xfrm>
            <a:off x="6267744" y="5847160"/>
            <a:ext cx="2876256" cy="101084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5280" y="1687863"/>
            <a:ext cx="4392579" cy="3280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17518" y="1746717"/>
            <a:ext cx="2563298" cy="691683"/>
          </a:xfrm>
          <a:prstGeom prst="rect">
            <a:avLst/>
          </a:prstGeom>
        </p:spPr>
      </p:pic>
      <p:pic>
        <p:nvPicPr>
          <p:cNvPr id="14" name="Picture 2" descr="http://mainplayersystem.com/station/downloadbyId/222?file=Station_146007218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10400" y="2845432"/>
            <a:ext cx="2274214" cy="15161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content.tegna-media.com/theme/images/king/footer-logo@2x.png"/>
          <p:cNvPicPr>
            <a:picLocks noChangeAspect="1" noChangeArrowheads="1"/>
          </p:cNvPicPr>
          <p:nvPr/>
        </p:nvPicPr>
        <p:blipFill rotWithShape="1">
          <a:blip r:embed="rId14">
            <a:extLst>
              <a:ext uri="{28A0092B-C50C-407E-A947-70E740481C1C}">
                <a14:useLocalDpi xmlns:a14="http://schemas.microsoft.com/office/drawing/2010/main" val="0"/>
              </a:ext>
            </a:extLst>
          </a:blip>
          <a:srcRect r="40228" b="39132"/>
          <a:stretch/>
        </p:blipFill>
        <p:spPr bwMode="auto">
          <a:xfrm>
            <a:off x="6239622" y="4648200"/>
            <a:ext cx="2765498" cy="10912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01000" y="581025"/>
            <a:ext cx="1082133"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967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50"/>
                                        <p:tgtEl>
                                          <p:spTgt spid="12"/>
                                        </p:tgtEl>
                                      </p:cBhvr>
                                    </p:animEffect>
                                    <p:set>
                                      <p:cBhvr>
                                        <p:cTn id="7" dur="1" fill="hold">
                                          <p:stCondLst>
                                            <p:cond delay="74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8915400" cy="762000"/>
          </a:xfrm>
        </p:spPr>
        <p:txBody>
          <a:bodyPr>
            <a:noAutofit/>
          </a:bodyPr>
          <a:lstStyle/>
          <a:p>
            <a:r>
              <a:rPr lang="en-US" sz="3100" dirty="0" smtClean="0"/>
              <a:t>Monroe Awarded DMA Mental Health Grant Funding</a:t>
            </a:r>
            <a:endParaRPr lang="en-US" sz="3100" dirty="0"/>
          </a:p>
        </p:txBody>
      </p:sp>
      <p:sp>
        <p:nvSpPr>
          <p:cNvPr id="3" name="Content Placeholder 2"/>
          <p:cNvSpPr>
            <a:spLocks noGrp="1"/>
          </p:cNvSpPr>
          <p:nvPr>
            <p:ph idx="1"/>
          </p:nvPr>
        </p:nvSpPr>
        <p:spPr>
          <a:xfrm>
            <a:off x="76200" y="1752600"/>
            <a:ext cx="2667000" cy="4953000"/>
          </a:xfrm>
        </p:spPr>
        <p:txBody>
          <a:bodyPr>
            <a:normAutofit fontScale="62500" lnSpcReduction="20000"/>
          </a:bodyPr>
          <a:lstStyle/>
          <a:p>
            <a:r>
              <a:rPr lang="en-US" dirty="0"/>
              <a:t>Coalition members and community stakeholders view youth mental health as a significant area of </a:t>
            </a:r>
            <a:r>
              <a:rPr lang="en-US" dirty="0" smtClean="0"/>
              <a:t>concern</a:t>
            </a:r>
            <a:endParaRPr lang="en-US" dirty="0"/>
          </a:p>
          <a:p>
            <a:r>
              <a:rPr lang="en-US" dirty="0"/>
              <a:t>Monroe successfully applied for Dedicated Marijuana Account Mental Health Grant funding in January, </a:t>
            </a:r>
            <a:r>
              <a:rPr lang="en-US" dirty="0" smtClean="0"/>
              <a:t>2016</a:t>
            </a:r>
            <a:endParaRPr lang="en-US" dirty="0"/>
          </a:p>
          <a:p>
            <a:r>
              <a:rPr lang="en-US" dirty="0"/>
              <a:t>We report services in the PBPS. We tell the story with Community Check </a:t>
            </a:r>
            <a:r>
              <a:rPr lang="en-US" dirty="0" smtClean="0"/>
              <a:t>Box</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36</a:t>
            </a:fld>
            <a:endParaRPr lang="en-US"/>
          </a:p>
        </p:txBody>
      </p:sp>
      <p:grpSp>
        <p:nvGrpSpPr>
          <p:cNvPr id="5" name="Group 4"/>
          <p:cNvGrpSpPr/>
          <p:nvPr/>
        </p:nvGrpSpPr>
        <p:grpSpPr>
          <a:xfrm>
            <a:off x="2819400" y="1789741"/>
            <a:ext cx="3010220" cy="4749965"/>
            <a:chOff x="3668168" y="1025365"/>
            <a:chExt cx="3494632" cy="5514341"/>
          </a:xfrm>
        </p:grpSpPr>
        <p:pic>
          <p:nvPicPr>
            <p:cNvPr id="6" name="Picture 5"/>
            <p:cNvPicPr>
              <a:picLocks noChangeAspect="1"/>
            </p:cNvPicPr>
            <p:nvPr/>
          </p:nvPicPr>
          <p:blipFill>
            <a:blip r:embed="rId3"/>
            <a:stretch>
              <a:fillRect/>
            </a:stretch>
          </p:blipFill>
          <p:spPr>
            <a:xfrm>
              <a:off x="3936999" y="2864592"/>
              <a:ext cx="3200265" cy="189938"/>
            </a:xfrm>
            <a:prstGeom prst="rect">
              <a:avLst/>
            </a:prstGeom>
          </p:spPr>
        </p:pic>
        <p:grpSp>
          <p:nvGrpSpPr>
            <p:cNvPr id="7" name="Group 6"/>
            <p:cNvGrpSpPr/>
            <p:nvPr/>
          </p:nvGrpSpPr>
          <p:grpSpPr>
            <a:xfrm>
              <a:off x="3668168" y="1025365"/>
              <a:ext cx="3494632" cy="5514341"/>
              <a:chOff x="3668168" y="1025365"/>
              <a:chExt cx="3494632" cy="5514341"/>
            </a:xfrm>
          </p:grpSpPr>
          <p:grpSp>
            <p:nvGrpSpPr>
              <p:cNvPr id="8" name="Group 7"/>
              <p:cNvGrpSpPr/>
              <p:nvPr/>
            </p:nvGrpSpPr>
            <p:grpSpPr>
              <a:xfrm>
                <a:off x="3668168" y="1025365"/>
                <a:ext cx="3494632" cy="579230"/>
                <a:chOff x="1343025" y="2824162"/>
                <a:chExt cx="9505950" cy="1575596"/>
              </a:xfrm>
            </p:grpSpPr>
            <p:pic>
              <p:nvPicPr>
                <p:cNvPr id="17" name="Picture 16"/>
                <p:cNvPicPr>
                  <a:picLocks noChangeAspect="1"/>
                </p:cNvPicPr>
                <p:nvPr/>
              </p:nvPicPr>
              <p:blipFill>
                <a:blip r:embed="rId4"/>
                <a:stretch>
                  <a:fillRect/>
                </a:stretch>
              </p:blipFill>
              <p:spPr>
                <a:xfrm>
                  <a:off x="1343025" y="2824162"/>
                  <a:ext cx="9505950" cy="1209675"/>
                </a:xfrm>
                <a:prstGeom prst="rect">
                  <a:avLst/>
                </a:prstGeom>
              </p:spPr>
            </p:pic>
            <p:pic>
              <p:nvPicPr>
                <p:cNvPr id="18" name="Picture 17"/>
                <p:cNvPicPr>
                  <a:picLocks noChangeAspect="1"/>
                </p:cNvPicPr>
                <p:nvPr/>
              </p:nvPicPr>
              <p:blipFill>
                <a:blip r:embed="rId5"/>
                <a:stretch>
                  <a:fillRect/>
                </a:stretch>
              </p:blipFill>
              <p:spPr>
                <a:xfrm>
                  <a:off x="1601787" y="4009233"/>
                  <a:ext cx="9191625" cy="390525"/>
                </a:xfrm>
                <a:prstGeom prst="rect">
                  <a:avLst/>
                </a:prstGeom>
              </p:spPr>
            </p:pic>
          </p:grpSp>
          <p:grpSp>
            <p:nvGrpSpPr>
              <p:cNvPr id="9" name="Group 8"/>
              <p:cNvGrpSpPr/>
              <p:nvPr/>
            </p:nvGrpSpPr>
            <p:grpSpPr>
              <a:xfrm>
                <a:off x="3668168" y="1687567"/>
                <a:ext cx="3494631" cy="566023"/>
                <a:chOff x="1533525" y="2795587"/>
                <a:chExt cx="9124950" cy="1477963"/>
              </a:xfrm>
            </p:grpSpPr>
            <p:pic>
              <p:nvPicPr>
                <p:cNvPr id="15" name="Picture 14"/>
                <p:cNvPicPr>
                  <a:picLocks noChangeAspect="1"/>
                </p:cNvPicPr>
                <p:nvPr/>
              </p:nvPicPr>
              <p:blipFill>
                <a:blip r:embed="rId6"/>
                <a:stretch>
                  <a:fillRect/>
                </a:stretch>
              </p:blipFill>
              <p:spPr>
                <a:xfrm>
                  <a:off x="1533525" y="2795587"/>
                  <a:ext cx="9124950" cy="1266825"/>
                </a:xfrm>
                <a:prstGeom prst="rect">
                  <a:avLst/>
                </a:prstGeom>
              </p:spPr>
            </p:pic>
            <p:pic>
              <p:nvPicPr>
                <p:cNvPr id="16" name="Picture 15"/>
                <p:cNvPicPr>
                  <a:picLocks noChangeAspect="1"/>
                </p:cNvPicPr>
                <p:nvPr/>
              </p:nvPicPr>
              <p:blipFill>
                <a:blip r:embed="rId7"/>
                <a:stretch>
                  <a:fillRect/>
                </a:stretch>
              </p:blipFill>
              <p:spPr>
                <a:xfrm>
                  <a:off x="1752600" y="4006850"/>
                  <a:ext cx="8839200" cy="266700"/>
                </a:xfrm>
                <a:prstGeom prst="rect">
                  <a:avLst/>
                </a:prstGeom>
              </p:spPr>
            </p:pic>
          </p:grpSp>
          <p:grpSp>
            <p:nvGrpSpPr>
              <p:cNvPr id="10" name="Group 9"/>
              <p:cNvGrpSpPr/>
              <p:nvPr/>
            </p:nvGrpSpPr>
            <p:grpSpPr>
              <a:xfrm>
                <a:off x="3668168" y="2373695"/>
                <a:ext cx="3487010" cy="1115731"/>
                <a:chOff x="3668168" y="2373695"/>
                <a:chExt cx="3487010" cy="1115731"/>
              </a:xfrm>
            </p:grpSpPr>
            <p:pic>
              <p:nvPicPr>
                <p:cNvPr id="12" name="Picture 11"/>
                <p:cNvPicPr>
                  <a:picLocks noChangeAspect="1"/>
                </p:cNvPicPr>
                <p:nvPr/>
              </p:nvPicPr>
              <p:blipFill>
                <a:blip r:embed="rId8"/>
                <a:stretch>
                  <a:fillRect/>
                </a:stretch>
              </p:blipFill>
              <p:spPr>
                <a:xfrm>
                  <a:off x="3668168" y="2373695"/>
                  <a:ext cx="3469096" cy="475515"/>
                </a:xfrm>
                <a:prstGeom prst="rect">
                  <a:avLst/>
                </a:prstGeom>
              </p:spPr>
            </p:pic>
            <p:pic>
              <p:nvPicPr>
                <p:cNvPr id="13" name="Picture 12"/>
                <p:cNvPicPr>
                  <a:picLocks noChangeAspect="1"/>
                </p:cNvPicPr>
                <p:nvPr/>
              </p:nvPicPr>
              <p:blipFill>
                <a:blip r:embed="rId9"/>
                <a:stretch>
                  <a:fillRect/>
                </a:stretch>
              </p:blipFill>
              <p:spPr>
                <a:xfrm>
                  <a:off x="3929379" y="3097826"/>
                  <a:ext cx="3200265" cy="189091"/>
                </a:xfrm>
                <a:prstGeom prst="rect">
                  <a:avLst/>
                </a:prstGeom>
              </p:spPr>
            </p:pic>
            <p:pic>
              <p:nvPicPr>
                <p:cNvPr id="14" name="Picture 13"/>
                <p:cNvPicPr>
                  <a:picLocks noChangeAspect="1"/>
                </p:cNvPicPr>
                <p:nvPr/>
              </p:nvPicPr>
              <p:blipFill>
                <a:blip r:embed="rId10"/>
                <a:stretch>
                  <a:fillRect/>
                </a:stretch>
              </p:blipFill>
              <p:spPr>
                <a:xfrm>
                  <a:off x="3929379" y="3298187"/>
                  <a:ext cx="3225799" cy="191239"/>
                </a:xfrm>
                <a:prstGeom prst="rect">
                  <a:avLst/>
                </a:prstGeom>
              </p:spPr>
            </p:pic>
          </p:grpSp>
          <p:pic>
            <p:nvPicPr>
              <p:cNvPr id="11" name="Picture 10"/>
              <p:cNvPicPr>
                <a:picLocks noChangeAspect="1"/>
              </p:cNvPicPr>
              <p:nvPr/>
            </p:nvPicPr>
            <p:blipFill>
              <a:blip r:embed="rId11"/>
              <a:stretch>
                <a:fillRect/>
              </a:stretch>
            </p:blipFill>
            <p:spPr>
              <a:xfrm>
                <a:off x="3929379" y="3619499"/>
                <a:ext cx="3012834" cy="2920207"/>
              </a:xfrm>
              <a:prstGeom prst="rect">
                <a:avLst/>
              </a:prstGeom>
            </p:spPr>
          </p:pic>
        </p:grpSp>
      </p:grpSp>
      <p:pic>
        <p:nvPicPr>
          <p:cNvPr id="19" name="Picture 18"/>
          <p:cNvPicPr>
            <a:picLocks noChangeAspect="1"/>
          </p:cNvPicPr>
          <p:nvPr/>
        </p:nvPicPr>
        <p:blipFill>
          <a:blip r:embed="rId12"/>
          <a:stretch>
            <a:fillRect/>
          </a:stretch>
        </p:blipFill>
        <p:spPr>
          <a:xfrm>
            <a:off x="5881053" y="1723764"/>
            <a:ext cx="3148454" cy="2247899"/>
          </a:xfrm>
          <a:prstGeom prst="rect">
            <a:avLst/>
          </a:prstGeom>
        </p:spPr>
      </p:pic>
      <p:pic>
        <p:nvPicPr>
          <p:cNvPr id="20" name="Picture 19"/>
          <p:cNvPicPr>
            <a:picLocks noChangeAspect="1"/>
          </p:cNvPicPr>
          <p:nvPr/>
        </p:nvPicPr>
        <p:blipFill>
          <a:blip r:embed="rId13"/>
          <a:stretch>
            <a:fillRect/>
          </a:stretch>
        </p:blipFill>
        <p:spPr>
          <a:xfrm>
            <a:off x="5867400" y="4142357"/>
            <a:ext cx="3148453" cy="2258443"/>
          </a:xfrm>
          <a:prstGeom prst="rect">
            <a:avLst/>
          </a:prstGeom>
        </p:spPr>
      </p:pic>
      <p:pic>
        <p:nvPicPr>
          <p:cNvPr id="21"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01000" y="581025"/>
            <a:ext cx="1082133"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62617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1143000"/>
            <a:ext cx="790575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4626" y="5570947"/>
            <a:ext cx="3248348" cy="553998"/>
          </a:xfrm>
          <a:prstGeom prst="rect">
            <a:avLst/>
          </a:prstGeom>
          <a:noFill/>
        </p:spPr>
        <p:txBody>
          <a:bodyPr wrap="square" rtlCol="0">
            <a:spAutoFit/>
          </a:bodyPr>
          <a:lstStyle/>
          <a:p>
            <a:pPr algn="ctr"/>
            <a:r>
              <a:rPr lang="en-US" sz="3000" b="1" dirty="0" smtClean="0">
                <a:ln>
                  <a:solidFill>
                    <a:schemeClr val="tx2"/>
                  </a:solidFill>
                </a:ln>
                <a:solidFill>
                  <a:schemeClr val="accent3">
                    <a:lumMod val="75000"/>
                  </a:schemeClr>
                </a:solidFill>
                <a:latin typeface="Bradley Hand ITC" panose="03070402050302030203" pitchFamily="66" charset="0"/>
              </a:rPr>
              <a:t>Lisa Bruce</a:t>
            </a:r>
          </a:p>
        </p:txBody>
      </p:sp>
      <p:sp>
        <p:nvSpPr>
          <p:cNvPr id="5" name="Rectangle 4"/>
          <p:cNvSpPr/>
          <p:nvPr/>
        </p:nvSpPr>
        <p:spPr>
          <a:xfrm>
            <a:off x="0" y="4267200"/>
            <a:ext cx="3657600" cy="1323439"/>
          </a:xfrm>
          <a:prstGeom prst="rect">
            <a:avLst/>
          </a:prstGeom>
          <a:noFill/>
        </p:spPr>
        <p:txBody>
          <a:bodyPr wrap="square" lIns="91440" tIns="45720" rIns="91440" bIns="45720">
            <a:spAutoFit/>
          </a:bodyPr>
          <a:lstStyle/>
          <a:p>
            <a:pPr algn="ctr"/>
            <a:r>
              <a:rPr lang="en-US" sz="4000" b="1" cap="none" spc="0" dirty="0" smtClean="0">
                <a:ln w="9525" cmpd="sng">
                  <a:solidFill>
                    <a:schemeClr val="accent3">
                      <a:lumMod val="50000"/>
                    </a:schemeClr>
                  </a:solidFill>
                  <a:prstDash val="solid"/>
                </a:ln>
                <a:solidFill>
                  <a:schemeClr val="accent1"/>
                </a:solidFill>
                <a:effectLst/>
              </a:rPr>
              <a:t>Examining </a:t>
            </a:r>
          </a:p>
          <a:p>
            <a:pPr algn="ctr"/>
            <a:r>
              <a:rPr lang="en-US" sz="4000" b="1" cap="none" spc="0" dirty="0" smtClean="0">
                <a:ln w="9525" cmpd="sng">
                  <a:solidFill>
                    <a:schemeClr val="accent3">
                      <a:lumMod val="50000"/>
                    </a:schemeClr>
                  </a:solidFill>
                  <a:prstDash val="solid"/>
                </a:ln>
                <a:solidFill>
                  <a:schemeClr val="accent1"/>
                </a:solidFill>
                <a:effectLst/>
              </a:rPr>
              <a:t>Local Conditions</a:t>
            </a:r>
            <a:endParaRPr lang="en-US" sz="4000" b="1" cap="none" spc="0" dirty="0">
              <a:ln w="9525" cmpd="sng">
                <a:solidFill>
                  <a:schemeClr val="accent3">
                    <a:lumMod val="50000"/>
                  </a:schemeClr>
                </a:solidFill>
                <a:prstDash val="solid"/>
              </a:ln>
              <a:solidFill>
                <a:schemeClr val="accent1"/>
              </a:solidFill>
              <a:effectLst/>
            </a:endParaRPr>
          </a:p>
        </p:txBody>
      </p:sp>
      <p:sp>
        <p:nvSpPr>
          <p:cNvPr id="2" name="Slide Number Placeholder 1"/>
          <p:cNvSpPr>
            <a:spLocks noGrp="1"/>
          </p:cNvSpPr>
          <p:nvPr>
            <p:ph type="sldNum" sz="quarter" idx="12"/>
          </p:nvPr>
        </p:nvSpPr>
        <p:spPr/>
        <p:txBody>
          <a:bodyPr/>
          <a:lstStyle/>
          <a:p>
            <a:fld id="{0C183989-D380-BB4B-8033-B2C050FE378C}" type="slidenum">
              <a:rPr lang="en-US" smtClean="0"/>
              <a:t>37</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0330" y="2980765"/>
            <a:ext cx="5167746" cy="3343835"/>
          </a:xfrm>
          <a:prstGeom prst="rect">
            <a:avLst/>
          </a:prstGeom>
        </p:spPr>
      </p:pic>
    </p:spTree>
    <p:extLst>
      <p:ext uri="{BB962C8B-B14F-4D97-AF65-F5344CB8AC3E}">
        <p14:creationId xmlns:p14="http://schemas.microsoft.com/office/powerpoint/2010/main" val="8249557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183989-D380-BB4B-8033-B2C050FE378C}" type="slidenum">
              <a:rPr lang="en-US" smtClean="0"/>
              <a:t>38</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065" y="914400"/>
            <a:ext cx="635373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3" y="6033052"/>
            <a:ext cx="2584407" cy="824948"/>
          </a:xfrm>
          <a:prstGeom prst="rect">
            <a:avLst/>
          </a:prstGeom>
        </p:spPr>
      </p:pic>
      <p:sp>
        <p:nvSpPr>
          <p:cNvPr id="9" name="TextBox 8"/>
          <p:cNvSpPr txBox="1"/>
          <p:nvPr/>
        </p:nvSpPr>
        <p:spPr>
          <a:xfrm>
            <a:off x="1524000" y="2313801"/>
            <a:ext cx="1807161" cy="276999"/>
          </a:xfrm>
          <a:prstGeom prst="rect">
            <a:avLst/>
          </a:prstGeom>
          <a:noFill/>
        </p:spPr>
        <p:txBody>
          <a:bodyPr wrap="none" rtlCol="0">
            <a:spAutoFit/>
          </a:bodyPr>
          <a:lstStyle/>
          <a:p>
            <a:r>
              <a:rPr lang="en-US" sz="1200" b="1" dirty="0" smtClean="0">
                <a:solidFill>
                  <a:srgbClr val="002060"/>
                </a:solidFill>
                <a:latin typeface="+mj-lt"/>
              </a:rPr>
              <a:t>Source of alcohol: friends</a:t>
            </a:r>
            <a:endParaRPr lang="en-US" sz="1200" b="1" dirty="0">
              <a:solidFill>
                <a:srgbClr val="002060"/>
              </a:solidFill>
              <a:latin typeface="+mj-lt"/>
            </a:endParaRPr>
          </a:p>
        </p:txBody>
      </p:sp>
      <p:sp>
        <p:nvSpPr>
          <p:cNvPr id="10" name="TextBox 9"/>
          <p:cNvSpPr txBox="1"/>
          <p:nvPr/>
        </p:nvSpPr>
        <p:spPr>
          <a:xfrm>
            <a:off x="1490035" y="3886200"/>
            <a:ext cx="1634165" cy="276999"/>
          </a:xfrm>
          <a:prstGeom prst="rect">
            <a:avLst/>
          </a:prstGeom>
          <a:noFill/>
        </p:spPr>
        <p:txBody>
          <a:bodyPr wrap="none" rtlCol="0">
            <a:spAutoFit/>
          </a:bodyPr>
          <a:lstStyle/>
          <a:p>
            <a:r>
              <a:rPr lang="en-US" sz="1200" b="1" dirty="0" smtClean="0">
                <a:solidFill>
                  <a:srgbClr val="002060"/>
                </a:solidFill>
              </a:rPr>
              <a:t>Parents tolerant of use</a:t>
            </a:r>
            <a:endParaRPr lang="en-US" sz="1200" b="1" dirty="0">
              <a:solidFill>
                <a:srgbClr val="002060"/>
              </a:solidFill>
            </a:endParaRPr>
          </a:p>
        </p:txBody>
      </p:sp>
      <p:sp>
        <p:nvSpPr>
          <p:cNvPr id="11" name="TextBox 10"/>
          <p:cNvSpPr txBox="1"/>
          <p:nvPr/>
        </p:nvSpPr>
        <p:spPr>
          <a:xfrm>
            <a:off x="6934201" y="3697069"/>
            <a:ext cx="1523999" cy="646331"/>
          </a:xfrm>
          <a:prstGeom prst="rect">
            <a:avLst/>
          </a:prstGeom>
          <a:noFill/>
        </p:spPr>
        <p:txBody>
          <a:bodyPr wrap="square" rtlCol="0">
            <a:spAutoFit/>
          </a:bodyPr>
          <a:lstStyle/>
          <a:p>
            <a:r>
              <a:rPr lang="en-US" sz="1200" b="1" dirty="0" smtClean="0">
                <a:solidFill>
                  <a:srgbClr val="002060"/>
                </a:solidFill>
              </a:rPr>
              <a:t>Limited access to professional family counseling</a:t>
            </a:r>
            <a:endParaRPr lang="en-US" sz="1200" b="1" dirty="0">
              <a:solidFill>
                <a:srgbClr val="002060"/>
              </a:solidFill>
            </a:endParaRPr>
          </a:p>
        </p:txBody>
      </p:sp>
    </p:spTree>
    <p:extLst>
      <p:ext uri="{BB962C8B-B14F-4D97-AF65-F5344CB8AC3E}">
        <p14:creationId xmlns:p14="http://schemas.microsoft.com/office/powerpoint/2010/main" val="26070844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 y="6033052"/>
            <a:ext cx="2584407" cy="824948"/>
          </a:xfrm>
          <a:prstGeom prst="rect">
            <a:avLst/>
          </a:prstGeom>
        </p:spPr>
      </p:pic>
      <p:pic>
        <p:nvPicPr>
          <p:cNvPr id="3" name="Picture 2" descr="VARSA - Google Chrome"/>
          <p:cNvPicPr>
            <a:picLocks noChangeAspect="1"/>
          </p:cNvPicPr>
          <p:nvPr/>
        </p:nvPicPr>
        <p:blipFill rotWithShape="1">
          <a:blip r:embed="rId4">
            <a:extLst>
              <a:ext uri="{28A0092B-C50C-407E-A947-70E740481C1C}">
                <a14:useLocalDpi xmlns:a14="http://schemas.microsoft.com/office/drawing/2010/main" val="0"/>
              </a:ext>
            </a:extLst>
          </a:blip>
          <a:srcRect l="4402" t="61241" r="57690" b="11291"/>
          <a:stretch/>
        </p:blipFill>
        <p:spPr>
          <a:xfrm>
            <a:off x="162402" y="1676400"/>
            <a:ext cx="8981597" cy="3549926"/>
          </a:xfrm>
          <a:prstGeom prst="rect">
            <a:avLst/>
          </a:prstGeom>
        </p:spPr>
      </p:pic>
      <p:sp>
        <p:nvSpPr>
          <p:cNvPr id="4" name="Slide Number Placeholder 3"/>
          <p:cNvSpPr>
            <a:spLocks noGrp="1"/>
          </p:cNvSpPr>
          <p:nvPr>
            <p:ph type="sldNum" sz="quarter" idx="12"/>
          </p:nvPr>
        </p:nvSpPr>
        <p:spPr/>
        <p:txBody>
          <a:bodyPr/>
          <a:lstStyle/>
          <a:p>
            <a:fld id="{0C183989-D380-BB4B-8033-B2C050FE378C}" type="slidenum">
              <a:rPr lang="en-US" smtClean="0"/>
              <a:t>39</a:t>
            </a:fld>
            <a:endParaRPr lang="en-US"/>
          </a:p>
        </p:txBody>
      </p:sp>
    </p:spTree>
    <p:extLst>
      <p:ext uri="{BB962C8B-B14F-4D97-AF65-F5344CB8AC3E}">
        <p14:creationId xmlns:p14="http://schemas.microsoft.com/office/powerpoint/2010/main" val="824955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Community Check Box?</a:t>
            </a:r>
            <a:endParaRPr lang="en-US" dirty="0"/>
          </a:p>
        </p:txBody>
      </p:sp>
      <p:sp>
        <p:nvSpPr>
          <p:cNvPr id="3" name="Content Placeholder 2"/>
          <p:cNvSpPr>
            <a:spLocks noGrp="1"/>
          </p:cNvSpPr>
          <p:nvPr>
            <p:ph idx="1"/>
          </p:nvPr>
        </p:nvSpPr>
        <p:spPr>
          <a:xfrm>
            <a:off x="304800" y="1676400"/>
            <a:ext cx="8305800" cy="4876800"/>
          </a:xfrm>
        </p:spPr>
        <p:txBody>
          <a:bodyPr>
            <a:normAutofit fontScale="92500" lnSpcReduction="10000"/>
          </a:bodyPr>
          <a:lstStyle/>
          <a:p>
            <a:r>
              <a:rPr lang="en-US" b="1" dirty="0" smtClean="0"/>
              <a:t>A method of documenting qualitative data that:</a:t>
            </a:r>
          </a:p>
          <a:p>
            <a:pPr lvl="1"/>
            <a:r>
              <a:rPr lang="en-US" dirty="0" smtClean="0"/>
              <a:t>Explores innovative ways to measure coalition impact</a:t>
            </a:r>
          </a:p>
          <a:p>
            <a:pPr lvl="1"/>
            <a:r>
              <a:rPr lang="en-US" dirty="0" smtClean="0"/>
              <a:t>Collects contribution to community change</a:t>
            </a:r>
          </a:p>
          <a:p>
            <a:pPr lvl="1"/>
            <a:r>
              <a:rPr lang="en-US" dirty="0" smtClean="0"/>
              <a:t>Discovers the types of activities and accomplishments coalitions engage in that can have the most intense impact on a community</a:t>
            </a:r>
          </a:p>
          <a:p>
            <a:pPr lvl="1"/>
            <a:r>
              <a:rPr lang="en-US" dirty="0" smtClean="0"/>
              <a:t>Documents </a:t>
            </a:r>
            <a:r>
              <a:rPr lang="en-US" i="1" dirty="0" smtClean="0"/>
              <a:t>“What is happening in the community that would not be happening if the coalition were not there?”</a:t>
            </a:r>
          </a:p>
          <a:p>
            <a:pPr lvl="1"/>
            <a:r>
              <a:rPr lang="en-US" dirty="0" smtClean="0"/>
              <a:t>Tells the story of the coalition in a way that can’t be done by any other data system</a:t>
            </a:r>
          </a:p>
        </p:txBody>
      </p:sp>
      <p:sp>
        <p:nvSpPr>
          <p:cNvPr id="4" name="Slide Number Placeholder 3"/>
          <p:cNvSpPr>
            <a:spLocks noGrp="1"/>
          </p:cNvSpPr>
          <p:nvPr>
            <p:ph type="sldNum" sz="quarter" idx="12"/>
          </p:nvPr>
        </p:nvSpPr>
        <p:spPr>
          <a:xfrm>
            <a:off x="228600" y="6356350"/>
            <a:ext cx="8458200" cy="365125"/>
          </a:xfrm>
        </p:spPr>
        <p:txBody>
          <a:bodyPr/>
          <a:lstStyle/>
          <a:p>
            <a:fld id="{0C183989-D380-BB4B-8033-B2C050FE378C}" type="slidenum">
              <a:rPr lang="en-US" smtClean="0"/>
              <a:t>4</a:t>
            </a:fld>
            <a:endParaRPr lang="en-US" dirty="0"/>
          </a:p>
        </p:txBody>
      </p:sp>
    </p:spTree>
    <p:extLst>
      <p:ext uri="{BB962C8B-B14F-4D97-AF65-F5344CB8AC3E}">
        <p14:creationId xmlns:p14="http://schemas.microsoft.com/office/powerpoint/2010/main" val="5109417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066800"/>
            <a:ext cx="3910012" cy="1990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4648200"/>
            <a:ext cx="6705600" cy="1631216"/>
          </a:xfrm>
          <a:prstGeom prst="rect">
            <a:avLst/>
          </a:prstGeom>
          <a:noFill/>
        </p:spPr>
        <p:txBody>
          <a:bodyPr wrap="square" lIns="91440" tIns="45720" rIns="91440" bIns="45720">
            <a:spAutoFit/>
          </a:bodyPr>
          <a:lstStyle/>
          <a:p>
            <a:pPr algn="ctr"/>
            <a:r>
              <a:rPr lang="en-US" sz="4000" b="1" cap="none" spc="0" dirty="0" smtClean="0">
                <a:ln w="9525" cmpd="sng">
                  <a:solidFill>
                    <a:schemeClr val="tx2"/>
                  </a:solidFill>
                  <a:prstDash val="solid"/>
                </a:ln>
                <a:solidFill>
                  <a:schemeClr val="accent3">
                    <a:lumMod val="75000"/>
                  </a:schemeClr>
                </a:solidFill>
                <a:effectLst/>
              </a:rPr>
              <a:t>ONE Prevention Alliance</a:t>
            </a:r>
            <a:r>
              <a:rPr lang="en-US" sz="4000" b="1" dirty="0" smtClean="0">
                <a:ln w="9525" cmpd="sng">
                  <a:solidFill>
                    <a:schemeClr val="tx2"/>
                  </a:solidFill>
                  <a:prstDash val="solid"/>
                </a:ln>
                <a:solidFill>
                  <a:schemeClr val="accent3">
                    <a:lumMod val="75000"/>
                  </a:schemeClr>
                </a:solidFill>
              </a:rPr>
              <a:t>:</a:t>
            </a:r>
            <a:endParaRPr lang="en-US" sz="4000" b="1" cap="none" spc="0" dirty="0" smtClean="0">
              <a:ln w="9525" cmpd="sng">
                <a:solidFill>
                  <a:schemeClr val="tx2"/>
                </a:solidFill>
                <a:prstDash val="solid"/>
              </a:ln>
              <a:solidFill>
                <a:schemeClr val="accent3">
                  <a:lumMod val="75000"/>
                </a:schemeClr>
              </a:solidFill>
              <a:effectLst/>
            </a:endParaRPr>
          </a:p>
          <a:p>
            <a:pPr algn="ctr"/>
            <a:r>
              <a:rPr lang="en-US" sz="3000" b="1" dirty="0" smtClean="0">
                <a:ln w="9525" cmpd="sng">
                  <a:solidFill>
                    <a:schemeClr val="tx2"/>
                  </a:solidFill>
                  <a:prstDash val="solid"/>
                </a:ln>
                <a:solidFill>
                  <a:schemeClr val="accent3">
                    <a:lumMod val="75000"/>
                  </a:schemeClr>
                </a:solidFill>
              </a:rPr>
              <a:t>Coalition Community Accomplishments &amp; Community Action during May 2016 </a:t>
            </a:r>
            <a:endParaRPr lang="en-US" sz="3000" b="1" cap="none" spc="0" dirty="0">
              <a:ln w="9525" cmpd="sng">
                <a:solidFill>
                  <a:schemeClr val="tx2"/>
                </a:solidFill>
                <a:prstDash val="solid"/>
              </a:ln>
              <a:solidFill>
                <a:schemeClr val="accent3">
                  <a:lumMod val="75000"/>
                </a:schemeClr>
              </a:solidFill>
              <a:effectLst/>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61" y="2019300"/>
            <a:ext cx="3971539"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131432" y="3429000"/>
            <a:ext cx="3248348" cy="553998"/>
          </a:xfrm>
          <a:prstGeom prst="rect">
            <a:avLst/>
          </a:prstGeom>
          <a:noFill/>
        </p:spPr>
        <p:txBody>
          <a:bodyPr wrap="square" rtlCol="0">
            <a:spAutoFit/>
          </a:bodyPr>
          <a:lstStyle/>
          <a:p>
            <a:pPr algn="ctr"/>
            <a:r>
              <a:rPr lang="en-US" sz="3000" b="1" dirty="0" smtClean="0">
                <a:ln>
                  <a:solidFill>
                    <a:schemeClr val="tx2"/>
                  </a:solidFill>
                </a:ln>
                <a:solidFill>
                  <a:schemeClr val="tx2"/>
                </a:solidFill>
                <a:latin typeface="Bradley Hand ITC" panose="03070402050302030203" pitchFamily="66" charset="0"/>
              </a:rPr>
              <a:t>Susie Strom</a:t>
            </a:r>
            <a:endParaRPr lang="en-US" sz="3000" b="1" dirty="0">
              <a:ln>
                <a:solidFill>
                  <a:schemeClr val="tx2"/>
                </a:solidFill>
              </a:ln>
              <a:solidFill>
                <a:schemeClr val="tx2"/>
              </a:solidFill>
              <a:latin typeface="Bradley Hand ITC" panose="03070402050302030203" pitchFamily="66" charset="0"/>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950" y="4848225"/>
            <a:ext cx="131445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0C183989-D380-BB4B-8033-B2C050FE378C}" type="slidenum">
              <a:rPr lang="en-US" smtClean="0"/>
              <a:t>40</a:t>
            </a:fld>
            <a:endParaRPr lang="en-US"/>
          </a:p>
        </p:txBody>
      </p:sp>
    </p:spTree>
    <p:extLst>
      <p:ext uri="{BB962C8B-B14F-4D97-AF65-F5344CB8AC3E}">
        <p14:creationId xmlns:p14="http://schemas.microsoft.com/office/powerpoint/2010/main" val="8249557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183989-D380-BB4B-8033-B2C050FE378C}" type="slidenum">
              <a:rPr lang="en-US" smtClean="0"/>
              <a:t>41</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914400"/>
            <a:ext cx="4876800" cy="5820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50452"/>
            <a:ext cx="1870364" cy="1007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64225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183989-D380-BB4B-8033-B2C050FE378C}" type="slidenum">
              <a:rPr lang="en-US" smtClean="0"/>
              <a:t>42</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99" y="914400"/>
            <a:ext cx="7413601"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50452"/>
            <a:ext cx="1870364" cy="1007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7907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00400"/>
            <a:ext cx="7488084"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58142" y="5334000"/>
            <a:ext cx="4495800" cy="1015663"/>
          </a:xfrm>
          <a:prstGeom prst="rect">
            <a:avLst/>
          </a:prstGeom>
          <a:noFill/>
        </p:spPr>
        <p:txBody>
          <a:bodyPr wrap="square" rtlCol="0">
            <a:spAutoFit/>
          </a:bodyPr>
          <a:lstStyle/>
          <a:p>
            <a:pPr algn="ctr"/>
            <a:r>
              <a:rPr lang="en-US" sz="3000" b="1" dirty="0" smtClean="0">
                <a:ln>
                  <a:solidFill>
                    <a:schemeClr val="accent3">
                      <a:lumMod val="50000"/>
                    </a:schemeClr>
                  </a:solidFill>
                </a:ln>
                <a:solidFill>
                  <a:schemeClr val="tx2">
                    <a:lumMod val="60000"/>
                    <a:lumOff val="40000"/>
                  </a:schemeClr>
                </a:solidFill>
                <a:latin typeface="Bradley Hand ITC" panose="03070402050302030203" pitchFamily="66" charset="0"/>
              </a:rPr>
              <a:t>Cynthia Stark-Wickman</a:t>
            </a:r>
          </a:p>
          <a:p>
            <a:pPr algn="ctr"/>
            <a:r>
              <a:rPr lang="en-US" sz="3000" b="1" dirty="0">
                <a:ln>
                  <a:solidFill>
                    <a:schemeClr val="accent3">
                      <a:lumMod val="50000"/>
                    </a:schemeClr>
                  </a:solidFill>
                </a:ln>
                <a:solidFill>
                  <a:schemeClr val="tx2">
                    <a:lumMod val="60000"/>
                    <a:lumOff val="40000"/>
                  </a:schemeClr>
                </a:solidFill>
                <a:latin typeface="Bradley Hand ITC" panose="03070402050302030203" pitchFamily="66" charset="0"/>
              </a:rPr>
              <a:t>a</a:t>
            </a:r>
            <a:r>
              <a:rPr lang="en-US" sz="3000" b="1" dirty="0" smtClean="0">
                <a:ln>
                  <a:solidFill>
                    <a:schemeClr val="accent3">
                      <a:lumMod val="50000"/>
                    </a:schemeClr>
                  </a:solidFill>
                </a:ln>
                <a:solidFill>
                  <a:schemeClr val="tx2">
                    <a:lumMod val="60000"/>
                    <a:lumOff val="40000"/>
                  </a:schemeClr>
                </a:solidFill>
                <a:latin typeface="Bradley Hand ITC" panose="03070402050302030203" pitchFamily="66" charset="0"/>
              </a:rPr>
              <a:t>nd Boyd Pratt</a:t>
            </a:r>
            <a:endParaRPr lang="en-US" sz="3000" b="1" dirty="0">
              <a:ln>
                <a:solidFill>
                  <a:schemeClr val="accent3">
                    <a:lumMod val="50000"/>
                  </a:schemeClr>
                </a:solidFill>
              </a:ln>
              <a:solidFill>
                <a:schemeClr val="tx2">
                  <a:lumMod val="60000"/>
                  <a:lumOff val="40000"/>
                </a:schemeClr>
              </a:solidFill>
              <a:latin typeface="Bradley Hand ITC" panose="03070402050302030203" pitchFamily="66" charset="0"/>
            </a:endParaRPr>
          </a:p>
        </p:txBody>
      </p:sp>
      <p:sp>
        <p:nvSpPr>
          <p:cNvPr id="2" name="Slide Number Placeholder 1"/>
          <p:cNvSpPr>
            <a:spLocks noGrp="1"/>
          </p:cNvSpPr>
          <p:nvPr>
            <p:ph type="sldNum" sz="quarter" idx="12"/>
          </p:nvPr>
        </p:nvSpPr>
        <p:spPr/>
        <p:txBody>
          <a:bodyPr/>
          <a:lstStyle/>
          <a:p>
            <a:fld id="{0C183989-D380-BB4B-8033-B2C050FE378C}" type="slidenum">
              <a:rPr lang="en-US" smtClean="0"/>
              <a:t>43</a:t>
            </a:fld>
            <a:endParaRPr lang="en-US"/>
          </a:p>
        </p:txBody>
      </p:sp>
      <p:sp>
        <p:nvSpPr>
          <p:cNvPr id="6" name="Rectangle 5"/>
          <p:cNvSpPr/>
          <p:nvPr/>
        </p:nvSpPr>
        <p:spPr>
          <a:xfrm>
            <a:off x="1534242" y="1143000"/>
            <a:ext cx="5943600" cy="1815882"/>
          </a:xfrm>
          <a:prstGeom prst="rect">
            <a:avLst/>
          </a:prstGeom>
          <a:noFill/>
        </p:spPr>
        <p:txBody>
          <a:bodyPr wrap="square" lIns="91440" tIns="45720" rIns="91440" bIns="45720">
            <a:spAutoFit/>
          </a:bodyPr>
          <a:lstStyle/>
          <a:p>
            <a:pPr algn="ctr"/>
            <a:r>
              <a:rPr lang="en-US" sz="4000" b="1" cap="none" spc="0" dirty="0" smtClean="0">
                <a:ln w="12700" cmpd="sng">
                  <a:solidFill>
                    <a:schemeClr val="tx1"/>
                  </a:solidFill>
                  <a:prstDash val="solid"/>
                </a:ln>
                <a:solidFill>
                  <a:srgbClr val="36B8D6"/>
                </a:solidFill>
                <a:effectLst/>
              </a:rPr>
              <a:t>San Juan Island </a:t>
            </a:r>
          </a:p>
          <a:p>
            <a:pPr algn="ctr"/>
            <a:r>
              <a:rPr lang="en-US" sz="4000" b="1" cap="none" spc="0" dirty="0" smtClean="0">
                <a:ln w="12700" cmpd="sng">
                  <a:solidFill>
                    <a:schemeClr val="tx1"/>
                  </a:solidFill>
                  <a:prstDash val="solid"/>
                </a:ln>
                <a:solidFill>
                  <a:srgbClr val="36B8D6"/>
                </a:solidFill>
                <a:effectLst/>
              </a:rPr>
              <a:t>Prevention Coalition:</a:t>
            </a:r>
          </a:p>
          <a:p>
            <a:pPr algn="ctr"/>
            <a:r>
              <a:rPr lang="en-US" sz="3200" b="1" dirty="0" smtClean="0">
                <a:ln w="12700" cmpd="sng">
                  <a:solidFill>
                    <a:schemeClr val="tx1"/>
                  </a:solidFill>
                  <a:prstDash val="solid"/>
                </a:ln>
                <a:solidFill>
                  <a:srgbClr val="36B8D6"/>
                </a:solidFill>
              </a:rPr>
              <a:t>E-Cigarette Ordinance Progress </a:t>
            </a:r>
            <a:endParaRPr lang="en-US" sz="3200" b="1" cap="none" spc="0" dirty="0">
              <a:ln w="12700" cmpd="sng">
                <a:solidFill>
                  <a:schemeClr val="tx1"/>
                </a:solidFill>
                <a:prstDash val="solid"/>
              </a:ln>
              <a:solidFill>
                <a:srgbClr val="36B8D6"/>
              </a:solidFill>
              <a:effectLst/>
            </a:endParaRPr>
          </a:p>
        </p:txBody>
      </p:sp>
      <p:sp>
        <p:nvSpPr>
          <p:cNvPr id="3" name="TextBox 2"/>
          <p:cNvSpPr txBox="1"/>
          <p:nvPr/>
        </p:nvSpPr>
        <p:spPr>
          <a:xfrm>
            <a:off x="607735" y="6477000"/>
            <a:ext cx="1144865" cy="369332"/>
          </a:xfrm>
          <a:prstGeom prst="rect">
            <a:avLst/>
          </a:prstGeom>
          <a:noFill/>
        </p:spPr>
        <p:txBody>
          <a:bodyPr wrap="none" rtlCol="0">
            <a:spAutoFit/>
          </a:bodyPr>
          <a:lstStyle/>
          <a:p>
            <a:r>
              <a:rPr lang="en-US" dirty="0" smtClean="0">
                <a:solidFill>
                  <a:srgbClr val="92D050"/>
                </a:solidFill>
                <a:latin typeface="Berlin Sans FB Demi" panose="020E0802020502020306" pitchFamily="34" charset="0"/>
                <a:hlinkClick r:id="rId4"/>
              </a:rPr>
              <a:t>CCB 2016</a:t>
            </a:r>
            <a:endParaRPr lang="en-US" dirty="0">
              <a:solidFill>
                <a:srgbClr val="92D050"/>
              </a:solidFill>
              <a:latin typeface="Berlin Sans FB Demi" panose="020E0802020502020306" pitchFamily="34" charset="0"/>
            </a:endParaRPr>
          </a:p>
        </p:txBody>
      </p:sp>
    </p:spTree>
    <p:extLst>
      <p:ext uri="{BB962C8B-B14F-4D97-AF65-F5344CB8AC3E}">
        <p14:creationId xmlns:p14="http://schemas.microsoft.com/office/powerpoint/2010/main" val="8249557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3657600" cy="1470025"/>
          </a:xfrm>
        </p:spPr>
        <p:txBody>
          <a:bodyPr>
            <a:normAutofit/>
          </a:bodyPr>
          <a:lstStyle/>
          <a:p>
            <a:pPr algn="ctr"/>
            <a:r>
              <a:rPr lang="en-US" sz="4000" dirty="0" smtClean="0"/>
              <a:t>Thank you to our presenters!</a:t>
            </a:r>
            <a:endParaRPr lang="en-US" sz="4000" dirty="0"/>
          </a:p>
        </p:txBody>
      </p:sp>
      <p:sp>
        <p:nvSpPr>
          <p:cNvPr id="3" name="Subtitle 2"/>
          <p:cNvSpPr>
            <a:spLocks noGrp="1"/>
          </p:cNvSpPr>
          <p:nvPr>
            <p:ph type="subTitle" idx="1"/>
          </p:nvPr>
        </p:nvSpPr>
        <p:spPr>
          <a:xfrm>
            <a:off x="5410200" y="4724400"/>
            <a:ext cx="3519054" cy="1752600"/>
          </a:xfrm>
        </p:spPr>
        <p:txBody>
          <a:bodyPr>
            <a:normAutofit fontScale="47500" lnSpcReduction="20000"/>
          </a:bodyPr>
          <a:lstStyle/>
          <a:p>
            <a:pPr algn="l"/>
            <a:r>
              <a:rPr lang="en-US" b="1" dirty="0">
                <a:solidFill>
                  <a:schemeClr val="tx1"/>
                </a:solidFill>
              </a:rPr>
              <a:t>Camille Goldy</a:t>
            </a:r>
          </a:p>
          <a:p>
            <a:pPr algn="l"/>
            <a:r>
              <a:rPr lang="en-US" dirty="0">
                <a:solidFill>
                  <a:schemeClr val="tx1"/>
                </a:solidFill>
              </a:rPr>
              <a:t>Prevention System Project Manager</a:t>
            </a:r>
          </a:p>
          <a:p>
            <a:pPr algn="l"/>
            <a:r>
              <a:rPr lang="en-US" dirty="0">
                <a:solidFill>
                  <a:schemeClr val="tx1"/>
                </a:solidFill>
              </a:rPr>
              <a:t>Division of Behavioral Health and Recovery</a:t>
            </a:r>
          </a:p>
          <a:p>
            <a:pPr algn="l"/>
            <a:r>
              <a:rPr lang="en-US" dirty="0">
                <a:solidFill>
                  <a:schemeClr val="tx1"/>
                </a:solidFill>
              </a:rPr>
              <a:t>Desk: 360-725-3786</a:t>
            </a:r>
          </a:p>
          <a:p>
            <a:pPr algn="l"/>
            <a:r>
              <a:rPr lang="en-US" dirty="0">
                <a:solidFill>
                  <a:schemeClr val="tx1"/>
                </a:solidFill>
              </a:rPr>
              <a:t>Cell: 360-688-6909</a:t>
            </a:r>
          </a:p>
          <a:p>
            <a:pPr algn="l"/>
            <a:r>
              <a:rPr lang="en-US" dirty="0">
                <a:solidFill>
                  <a:schemeClr val="tx1"/>
                </a:solidFill>
              </a:rPr>
              <a:t>Email:</a:t>
            </a:r>
            <a:r>
              <a:rPr lang="en-US" dirty="0"/>
              <a:t> </a:t>
            </a:r>
            <a:r>
              <a:rPr lang="en-US" u="sng" dirty="0" smtClean="0">
                <a:solidFill>
                  <a:srgbClr val="0070C0"/>
                </a:solidFill>
              </a:rPr>
              <a:t>goldycd@dshs.wa.gov</a:t>
            </a:r>
            <a:endParaRPr lang="en-US" dirty="0">
              <a:solidFill>
                <a:srgbClr val="0070C0"/>
              </a:solidFill>
            </a:endParaRPr>
          </a:p>
          <a:p>
            <a:endParaRPr lang="en-US" dirty="0"/>
          </a:p>
        </p:txBody>
      </p:sp>
      <p:sp>
        <p:nvSpPr>
          <p:cNvPr id="4" name="Subtitle 2"/>
          <p:cNvSpPr txBox="1">
            <a:spLocks/>
          </p:cNvSpPr>
          <p:nvPr/>
        </p:nvSpPr>
        <p:spPr>
          <a:xfrm>
            <a:off x="5410200" y="1676400"/>
            <a:ext cx="3505200" cy="1447800"/>
          </a:xfrm>
          <a:prstGeom prst="rect">
            <a:avLst/>
          </a:prstGeom>
        </p:spPr>
        <p:txBody>
          <a:bodyPr vert="horz" lIns="91440" tIns="45720" rIns="91440" bIns="45720" rtlCol="0">
            <a:normAutofit fontScale="4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b="1" dirty="0" smtClean="0">
                <a:solidFill>
                  <a:schemeClr val="tx1"/>
                </a:solidFill>
              </a:rPr>
              <a:t>Lizzie Miller </a:t>
            </a:r>
          </a:p>
          <a:p>
            <a:pPr algn="l"/>
            <a:r>
              <a:rPr lang="en-US" dirty="0" smtClean="0">
                <a:solidFill>
                  <a:schemeClr val="tx1"/>
                </a:solidFill>
              </a:rPr>
              <a:t>Prevention System Manager</a:t>
            </a:r>
          </a:p>
          <a:p>
            <a:pPr algn="l"/>
            <a:r>
              <a:rPr lang="en-US" dirty="0" smtClean="0">
                <a:solidFill>
                  <a:schemeClr val="tx1"/>
                </a:solidFill>
              </a:rPr>
              <a:t>Division of Behavioral Health and Recovery</a:t>
            </a:r>
          </a:p>
          <a:p>
            <a:pPr algn="l"/>
            <a:r>
              <a:rPr lang="en-US" dirty="0" smtClean="0">
                <a:solidFill>
                  <a:schemeClr val="tx1"/>
                </a:solidFill>
              </a:rPr>
              <a:t>Desk: 360-725-1497</a:t>
            </a:r>
          </a:p>
          <a:p>
            <a:pPr algn="l"/>
            <a:r>
              <a:rPr lang="en-US" dirty="0" smtClean="0">
                <a:solidFill>
                  <a:schemeClr val="tx1"/>
                </a:solidFill>
              </a:rPr>
              <a:t>Cell: 360-688-6909</a:t>
            </a:r>
          </a:p>
          <a:p>
            <a:pPr algn="l"/>
            <a:r>
              <a:rPr lang="en-US" dirty="0" smtClean="0">
                <a:solidFill>
                  <a:schemeClr val="tx1"/>
                </a:solidFill>
              </a:rPr>
              <a:t>Email:</a:t>
            </a:r>
            <a:r>
              <a:rPr lang="en-US" dirty="0" smtClean="0"/>
              <a:t> </a:t>
            </a:r>
            <a:r>
              <a:rPr lang="en-US" u="sng" dirty="0" smtClean="0">
                <a:solidFill>
                  <a:srgbClr val="0070C0"/>
                </a:solidFill>
              </a:rPr>
              <a:t>millelm@dshs.wa.gov</a:t>
            </a:r>
            <a:endParaRPr lang="en-US" dirty="0" smtClean="0">
              <a:solidFill>
                <a:srgbClr val="0070C0"/>
              </a:solidFill>
            </a:endParaRPr>
          </a:p>
          <a:p>
            <a:endParaRPr lang="en-US" dirty="0"/>
          </a:p>
        </p:txBody>
      </p:sp>
      <p:sp>
        <p:nvSpPr>
          <p:cNvPr id="6" name="Subtitle 2"/>
          <p:cNvSpPr txBox="1">
            <a:spLocks/>
          </p:cNvSpPr>
          <p:nvPr/>
        </p:nvSpPr>
        <p:spPr>
          <a:xfrm>
            <a:off x="5410200" y="3276600"/>
            <a:ext cx="3505200" cy="1447800"/>
          </a:xfrm>
          <a:prstGeom prst="rect">
            <a:avLst/>
          </a:prstGeom>
        </p:spPr>
        <p:txBody>
          <a:bodyPr vert="horz" lIns="91440" tIns="45720" rIns="91440" bIns="45720" rtlCol="0">
            <a:normAutofit fontScale="4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b="1" dirty="0" smtClean="0">
                <a:solidFill>
                  <a:schemeClr val="tx1"/>
                </a:solidFill>
              </a:rPr>
              <a:t>Martha Williams</a:t>
            </a:r>
          </a:p>
          <a:p>
            <a:pPr algn="l"/>
            <a:r>
              <a:rPr lang="en-US" dirty="0" smtClean="0">
                <a:solidFill>
                  <a:schemeClr val="tx1"/>
                </a:solidFill>
              </a:rPr>
              <a:t>Administrative Assistant</a:t>
            </a:r>
          </a:p>
          <a:p>
            <a:pPr algn="l"/>
            <a:r>
              <a:rPr lang="en-US" dirty="0" smtClean="0">
                <a:solidFill>
                  <a:schemeClr val="tx1"/>
                </a:solidFill>
              </a:rPr>
              <a:t>Division of Behavioral Health and Recovery</a:t>
            </a:r>
          </a:p>
          <a:p>
            <a:pPr algn="l"/>
            <a:r>
              <a:rPr lang="en-US" dirty="0" smtClean="0">
                <a:solidFill>
                  <a:schemeClr val="tx1"/>
                </a:solidFill>
              </a:rPr>
              <a:t>Desk: 360-725-3724</a:t>
            </a:r>
          </a:p>
          <a:p>
            <a:pPr algn="l"/>
            <a:r>
              <a:rPr lang="en-US" dirty="0" smtClean="0">
                <a:solidFill>
                  <a:schemeClr val="tx1"/>
                </a:solidFill>
              </a:rPr>
              <a:t>Email:</a:t>
            </a:r>
            <a:r>
              <a:rPr lang="en-US" dirty="0" smtClean="0"/>
              <a:t> </a:t>
            </a:r>
            <a:r>
              <a:rPr lang="en-US" u="sng" dirty="0" smtClean="0">
                <a:solidFill>
                  <a:srgbClr val="0070C0"/>
                </a:solidFill>
              </a:rPr>
              <a:t>williml2@dshs.wa.gov</a:t>
            </a:r>
            <a:endParaRPr lang="en-US" dirty="0" smtClean="0">
              <a:solidFill>
                <a:srgbClr val="0070C0"/>
              </a:solidFill>
            </a:endParaRPr>
          </a:p>
          <a:p>
            <a:endParaRPr lang="en-US" dirty="0"/>
          </a:p>
        </p:txBody>
      </p:sp>
      <p:sp>
        <p:nvSpPr>
          <p:cNvPr id="7" name="Subtitle 2"/>
          <p:cNvSpPr txBox="1">
            <a:spLocks/>
          </p:cNvSpPr>
          <p:nvPr/>
        </p:nvSpPr>
        <p:spPr>
          <a:xfrm>
            <a:off x="152400" y="2286000"/>
            <a:ext cx="5029200" cy="34290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500" b="1" dirty="0" smtClean="0">
                <a:solidFill>
                  <a:srgbClr val="606060"/>
                </a:solidFill>
              </a:rPr>
              <a:t>∙  Janine Koffel – Students Taking Action and Responsibility </a:t>
            </a:r>
          </a:p>
          <a:p>
            <a:pPr algn="l">
              <a:spcBef>
                <a:spcPts val="0"/>
              </a:spcBef>
            </a:pPr>
            <a:r>
              <a:rPr lang="en-US" sz="1500" b="1" dirty="0" smtClean="0">
                <a:solidFill>
                  <a:srgbClr val="606060"/>
                </a:solidFill>
              </a:rPr>
              <a:t>   (STAR) Youth Coalition; Republic, WA</a:t>
            </a:r>
          </a:p>
          <a:p>
            <a:pPr algn="l">
              <a:spcBef>
                <a:spcPts val="0"/>
              </a:spcBef>
            </a:pPr>
            <a:endParaRPr lang="en-US" sz="200" b="1" dirty="0" smtClean="0">
              <a:solidFill>
                <a:srgbClr val="606060"/>
              </a:solidFill>
            </a:endParaRPr>
          </a:p>
          <a:p>
            <a:pPr algn="l">
              <a:spcBef>
                <a:spcPts val="0"/>
              </a:spcBef>
            </a:pPr>
            <a:r>
              <a:rPr lang="en-US" sz="1500" b="1" dirty="0" smtClean="0">
                <a:solidFill>
                  <a:srgbClr val="606060"/>
                </a:solidFill>
              </a:rPr>
              <a:t>∙  Jen Dorsett – Prosser CIA Coalition; Prosser, WA</a:t>
            </a:r>
          </a:p>
          <a:p>
            <a:pPr algn="l">
              <a:spcBef>
                <a:spcPts val="0"/>
              </a:spcBef>
            </a:pPr>
            <a:endParaRPr lang="en-US" sz="200" b="1" dirty="0" smtClean="0">
              <a:solidFill>
                <a:srgbClr val="606060"/>
              </a:solidFill>
            </a:endParaRPr>
          </a:p>
          <a:p>
            <a:pPr algn="l">
              <a:spcBef>
                <a:spcPts val="0"/>
              </a:spcBef>
            </a:pPr>
            <a:r>
              <a:rPr lang="en-US" sz="1500" b="1" dirty="0" smtClean="0">
                <a:solidFill>
                  <a:srgbClr val="606060"/>
                </a:solidFill>
              </a:rPr>
              <a:t>∙  Dianne Swanson and Gina James– Castle Rock CARE   </a:t>
            </a:r>
          </a:p>
          <a:p>
            <a:pPr algn="l">
              <a:spcBef>
                <a:spcPts val="0"/>
              </a:spcBef>
            </a:pPr>
            <a:r>
              <a:rPr lang="en-US" sz="1500" b="1" dirty="0" smtClean="0">
                <a:solidFill>
                  <a:srgbClr val="606060"/>
                </a:solidFill>
              </a:rPr>
              <a:t>   Coalition; Castle Rock, WA</a:t>
            </a:r>
          </a:p>
          <a:p>
            <a:pPr algn="l">
              <a:spcBef>
                <a:spcPts val="0"/>
              </a:spcBef>
            </a:pPr>
            <a:endParaRPr lang="en-US" sz="200" b="1" dirty="0" smtClean="0">
              <a:solidFill>
                <a:srgbClr val="606060"/>
              </a:solidFill>
            </a:endParaRPr>
          </a:p>
          <a:p>
            <a:pPr algn="l">
              <a:spcBef>
                <a:spcPts val="0"/>
              </a:spcBef>
            </a:pPr>
            <a:r>
              <a:rPr lang="en-US" sz="1500" b="1" dirty="0" smtClean="0">
                <a:solidFill>
                  <a:srgbClr val="606060"/>
                </a:solidFill>
              </a:rPr>
              <a:t>∙  Diane Harp – Healthy </a:t>
            </a:r>
            <a:r>
              <a:rPr lang="en-US" sz="1500" b="1" dirty="0" err="1" smtClean="0">
                <a:solidFill>
                  <a:srgbClr val="606060"/>
                </a:solidFill>
              </a:rPr>
              <a:t>Tekoa</a:t>
            </a:r>
            <a:r>
              <a:rPr lang="en-US" sz="1500" b="1" dirty="0" smtClean="0">
                <a:solidFill>
                  <a:srgbClr val="606060"/>
                </a:solidFill>
              </a:rPr>
              <a:t> Coalition; </a:t>
            </a:r>
            <a:r>
              <a:rPr lang="en-US" sz="1500" b="1" dirty="0" err="1" smtClean="0">
                <a:solidFill>
                  <a:srgbClr val="606060"/>
                </a:solidFill>
              </a:rPr>
              <a:t>Tekoa</a:t>
            </a:r>
            <a:r>
              <a:rPr lang="en-US" sz="1500" b="1" dirty="0" smtClean="0">
                <a:solidFill>
                  <a:srgbClr val="606060"/>
                </a:solidFill>
              </a:rPr>
              <a:t>, WA</a:t>
            </a:r>
          </a:p>
          <a:p>
            <a:pPr algn="l">
              <a:spcBef>
                <a:spcPts val="0"/>
              </a:spcBef>
            </a:pPr>
            <a:endParaRPr lang="en-US" sz="200" b="1" dirty="0" smtClean="0">
              <a:solidFill>
                <a:srgbClr val="606060"/>
              </a:solidFill>
            </a:endParaRPr>
          </a:p>
          <a:p>
            <a:pPr algn="l">
              <a:spcBef>
                <a:spcPts val="0"/>
              </a:spcBef>
            </a:pPr>
            <a:r>
              <a:rPr lang="en-US" sz="1500" b="1" dirty="0" smtClean="0">
                <a:solidFill>
                  <a:srgbClr val="606060"/>
                </a:solidFill>
              </a:rPr>
              <a:t>∙  Kristi Sharpe and Melissa Welter – EPIC Clarkston;   </a:t>
            </a:r>
          </a:p>
          <a:p>
            <a:pPr algn="l">
              <a:spcBef>
                <a:spcPts val="0"/>
              </a:spcBef>
            </a:pPr>
            <a:r>
              <a:rPr lang="en-US" sz="1500" b="1" dirty="0" smtClean="0">
                <a:solidFill>
                  <a:srgbClr val="606060"/>
                </a:solidFill>
              </a:rPr>
              <a:t>   Clarkston, WA</a:t>
            </a:r>
          </a:p>
          <a:p>
            <a:pPr algn="l">
              <a:spcBef>
                <a:spcPts val="0"/>
              </a:spcBef>
            </a:pPr>
            <a:endParaRPr lang="en-US" sz="200" b="1" dirty="0" smtClean="0">
              <a:solidFill>
                <a:srgbClr val="606060"/>
              </a:solidFill>
            </a:endParaRPr>
          </a:p>
          <a:p>
            <a:pPr algn="l">
              <a:spcBef>
                <a:spcPts val="0"/>
              </a:spcBef>
            </a:pPr>
            <a:r>
              <a:rPr lang="en-US" sz="1500" b="1" dirty="0" smtClean="0">
                <a:solidFill>
                  <a:srgbClr val="606060"/>
                </a:solidFill>
              </a:rPr>
              <a:t>∙  Joe Neigel – Monroe Community Coalition; Monroe, WA</a:t>
            </a:r>
          </a:p>
          <a:p>
            <a:pPr algn="l">
              <a:spcBef>
                <a:spcPts val="0"/>
              </a:spcBef>
            </a:pPr>
            <a:endParaRPr lang="en-US" sz="200" b="1" dirty="0" smtClean="0">
              <a:solidFill>
                <a:srgbClr val="606060"/>
              </a:solidFill>
            </a:endParaRPr>
          </a:p>
          <a:p>
            <a:pPr algn="l">
              <a:spcBef>
                <a:spcPts val="0"/>
              </a:spcBef>
            </a:pPr>
            <a:r>
              <a:rPr lang="en-US" sz="1500" b="1" dirty="0" smtClean="0">
                <a:solidFill>
                  <a:srgbClr val="606060"/>
                </a:solidFill>
              </a:rPr>
              <a:t>∙  Lisa Bruce – VARSA; Vashon Island, WA</a:t>
            </a:r>
          </a:p>
          <a:p>
            <a:pPr algn="l">
              <a:spcBef>
                <a:spcPts val="0"/>
              </a:spcBef>
            </a:pPr>
            <a:endParaRPr lang="en-US" sz="200" b="1" dirty="0" smtClean="0">
              <a:solidFill>
                <a:srgbClr val="606060"/>
              </a:solidFill>
            </a:endParaRPr>
          </a:p>
          <a:p>
            <a:pPr algn="l">
              <a:spcBef>
                <a:spcPts val="0"/>
              </a:spcBef>
            </a:pPr>
            <a:r>
              <a:rPr lang="en-US" sz="1500" b="1" dirty="0" smtClean="0">
                <a:solidFill>
                  <a:srgbClr val="606060"/>
                </a:solidFill>
              </a:rPr>
              <a:t>∙  Susie Strom – ONE Prevention Alliance; Stevenson, WA</a:t>
            </a:r>
          </a:p>
          <a:p>
            <a:pPr algn="l">
              <a:spcBef>
                <a:spcPts val="0"/>
              </a:spcBef>
            </a:pPr>
            <a:endParaRPr lang="en-US" sz="200" b="1" dirty="0" smtClean="0">
              <a:solidFill>
                <a:srgbClr val="606060"/>
              </a:solidFill>
            </a:endParaRPr>
          </a:p>
          <a:p>
            <a:pPr algn="l">
              <a:spcBef>
                <a:spcPts val="0"/>
              </a:spcBef>
            </a:pPr>
            <a:r>
              <a:rPr lang="en-US" sz="1500" b="1" dirty="0" smtClean="0">
                <a:solidFill>
                  <a:srgbClr val="606060"/>
                </a:solidFill>
              </a:rPr>
              <a:t>∙  Cynthia Stark-Wickman and Boyd Pratt – San Juan Island 	Prevention Coalition; San Juan, WA</a:t>
            </a:r>
          </a:p>
        </p:txBody>
      </p:sp>
    </p:spTree>
    <p:extLst>
      <p:ext uri="{BB962C8B-B14F-4D97-AF65-F5344CB8AC3E}">
        <p14:creationId xmlns:p14="http://schemas.microsoft.com/office/powerpoint/2010/main" val="53892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the program work?</a:t>
            </a:r>
            <a:endParaRPr lang="en-US" dirty="0"/>
          </a:p>
        </p:txBody>
      </p:sp>
      <p:sp>
        <p:nvSpPr>
          <p:cNvPr id="3" name="Content Placeholder 2"/>
          <p:cNvSpPr>
            <a:spLocks noGrp="1"/>
          </p:cNvSpPr>
          <p:nvPr>
            <p:ph idx="1"/>
          </p:nvPr>
        </p:nvSpPr>
        <p:spPr>
          <a:xfrm>
            <a:off x="381000" y="1646237"/>
            <a:ext cx="8229600" cy="4983163"/>
          </a:xfrm>
        </p:spPr>
        <p:txBody>
          <a:bodyPr>
            <a:normAutofit fontScale="92500" lnSpcReduction="20000"/>
          </a:bodyPr>
          <a:lstStyle/>
          <a:p>
            <a:r>
              <a:rPr lang="en-US" dirty="0" smtClean="0"/>
              <a:t>Each month, 1-2 coalition members work as the primary observers for data collection </a:t>
            </a:r>
          </a:p>
          <a:p>
            <a:pPr lvl="1"/>
            <a:r>
              <a:rPr lang="en-US" dirty="0" smtClean="0"/>
              <a:t>Identify community and coalition                                events </a:t>
            </a:r>
          </a:p>
          <a:p>
            <a:pPr lvl="1"/>
            <a:r>
              <a:rPr lang="en-US" dirty="0" smtClean="0"/>
              <a:t>Code events into the CCB system</a:t>
            </a:r>
          </a:p>
          <a:p>
            <a:pPr lvl="2"/>
            <a:r>
              <a:rPr lang="en-US" dirty="0"/>
              <a:t>Community Accomplishments </a:t>
            </a:r>
            <a:endParaRPr lang="en-US" dirty="0" smtClean="0"/>
          </a:p>
          <a:p>
            <a:pPr lvl="2"/>
            <a:r>
              <a:rPr lang="en-US" dirty="0" smtClean="0"/>
              <a:t>Capacity Building Accomplishments</a:t>
            </a:r>
          </a:p>
          <a:p>
            <a:r>
              <a:rPr lang="en-US" dirty="0" smtClean="0"/>
              <a:t>Monthly reliability scoring call with                   DBHR</a:t>
            </a:r>
          </a:p>
          <a:p>
            <a:r>
              <a:rPr lang="en-US" dirty="0" smtClean="0"/>
              <a:t>Create lists, graphs, and charts to                   visually highlight CCB entries and the coalition’s collective work</a:t>
            </a:r>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5</a:t>
            </a:fld>
            <a:endParaRPr lang="en-US"/>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2438400"/>
            <a:ext cx="2286000" cy="29574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88974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6934200" y="5715000"/>
            <a:ext cx="1828800" cy="10668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934200" y="4648200"/>
            <a:ext cx="2133600" cy="1066800"/>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40193" y="4191000"/>
            <a:ext cx="1828800" cy="381000"/>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25638" y="3681053"/>
            <a:ext cx="1828800" cy="3810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940192" y="3126769"/>
            <a:ext cx="2127607" cy="381000"/>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940193" y="2590800"/>
            <a:ext cx="1828800" cy="38100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6934200" y="1981200"/>
            <a:ext cx="1143000" cy="3810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0C183989-D380-BB4B-8033-B2C050FE378C}" type="slidenum">
              <a:rPr lang="en-US" smtClean="0"/>
              <a:t>6</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6898"/>
            <a:ext cx="6858000" cy="58461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6934200" y="916898"/>
            <a:ext cx="2133600" cy="5909310"/>
          </a:xfrm>
          <a:prstGeom prst="rect">
            <a:avLst/>
          </a:prstGeom>
        </p:spPr>
        <p:txBody>
          <a:bodyPr wrap="square">
            <a:spAutoFit/>
          </a:bodyPr>
          <a:lstStyle/>
          <a:p>
            <a:r>
              <a:rPr lang="en-US" dirty="0" smtClean="0"/>
              <a:t>Example data entry: </a:t>
            </a:r>
          </a:p>
          <a:p>
            <a:r>
              <a:rPr lang="en-US" dirty="0" smtClean="0"/>
              <a:t>Capacity Building Accomplishment</a:t>
            </a:r>
          </a:p>
          <a:p>
            <a:endParaRPr lang="en-US" dirty="0"/>
          </a:p>
          <a:p>
            <a:pPr marL="285750" indent="-285750">
              <a:buFontTx/>
              <a:buChar char="-"/>
            </a:pPr>
            <a:r>
              <a:rPr lang="en-US" dirty="0" smtClean="0"/>
              <a:t>Date</a:t>
            </a:r>
          </a:p>
          <a:p>
            <a:pPr marL="285750" indent="-285750">
              <a:buFontTx/>
              <a:buChar char="-"/>
            </a:pPr>
            <a:endParaRPr lang="en-US" dirty="0" smtClean="0"/>
          </a:p>
          <a:p>
            <a:pPr marL="285750" indent="-285750">
              <a:buFontTx/>
              <a:buChar char="-"/>
            </a:pPr>
            <a:r>
              <a:rPr lang="en-US" dirty="0" smtClean="0"/>
              <a:t>Coordinator</a:t>
            </a:r>
          </a:p>
          <a:p>
            <a:pPr marL="285750" indent="-285750">
              <a:buFontTx/>
              <a:buChar char="-"/>
            </a:pPr>
            <a:endParaRPr lang="en-US" dirty="0"/>
          </a:p>
          <a:p>
            <a:pPr marL="285750" indent="-285750">
              <a:buFontTx/>
              <a:buChar char="-"/>
            </a:pPr>
            <a:r>
              <a:rPr lang="en-US" dirty="0" smtClean="0"/>
              <a:t>Event description</a:t>
            </a:r>
          </a:p>
          <a:p>
            <a:pPr marL="285750" indent="-285750">
              <a:buFontTx/>
              <a:buChar char="-"/>
            </a:pPr>
            <a:endParaRPr lang="en-US" dirty="0"/>
          </a:p>
          <a:p>
            <a:pPr marL="285750" indent="-285750">
              <a:buFontTx/>
              <a:buChar char="-"/>
            </a:pPr>
            <a:r>
              <a:rPr lang="en-US" dirty="0" smtClean="0"/>
              <a:t>Event type</a:t>
            </a:r>
          </a:p>
          <a:p>
            <a:pPr marL="285750" indent="-285750">
              <a:buFontTx/>
              <a:buChar char="-"/>
            </a:pPr>
            <a:endParaRPr lang="en-US" dirty="0"/>
          </a:p>
          <a:p>
            <a:pPr marL="285750" indent="-285750">
              <a:buFontTx/>
              <a:buChar char="-"/>
            </a:pPr>
            <a:r>
              <a:rPr lang="en-US" dirty="0" smtClean="0"/>
              <a:t>SPF Strategy</a:t>
            </a:r>
          </a:p>
          <a:p>
            <a:pPr marL="285750" indent="-285750">
              <a:buFontTx/>
              <a:buChar char="-"/>
            </a:pPr>
            <a:endParaRPr lang="en-US" dirty="0"/>
          </a:p>
          <a:p>
            <a:pPr marL="285750" indent="-285750">
              <a:buFontTx/>
              <a:buChar char="-"/>
            </a:pPr>
            <a:r>
              <a:rPr lang="en-US" dirty="0" smtClean="0"/>
              <a:t>Essential process accomplished by the event</a:t>
            </a:r>
          </a:p>
          <a:p>
            <a:pPr marL="285750" indent="-285750">
              <a:buFontTx/>
              <a:buChar char="-"/>
            </a:pPr>
            <a:endParaRPr lang="en-US" dirty="0"/>
          </a:p>
          <a:p>
            <a:pPr marL="285750" indent="-285750">
              <a:buFontTx/>
              <a:buChar char="-"/>
            </a:pPr>
            <a:r>
              <a:rPr lang="en-US" dirty="0" smtClean="0"/>
              <a:t>Coalition committee(s) involved</a:t>
            </a:r>
            <a:endParaRPr lang="en-US" dirty="0"/>
          </a:p>
        </p:txBody>
      </p:sp>
      <p:sp>
        <p:nvSpPr>
          <p:cNvPr id="6" name="Oval 5"/>
          <p:cNvSpPr/>
          <p:nvPr/>
        </p:nvSpPr>
        <p:spPr>
          <a:xfrm>
            <a:off x="76200" y="1524000"/>
            <a:ext cx="1447800" cy="288104"/>
          </a:xfrm>
          <a:prstGeom prst="ellipse">
            <a:avLst/>
          </a:prstGeom>
          <a:solidFill>
            <a:schemeClr val="accent1">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6200" y="1828800"/>
            <a:ext cx="1447800" cy="342900"/>
          </a:xfrm>
          <a:prstGeom prst="ellipse">
            <a:avLst/>
          </a:prstGeom>
          <a:solidFill>
            <a:schemeClr val="accent2">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6200" y="2203379"/>
            <a:ext cx="1143000" cy="235021"/>
          </a:xfrm>
          <a:prstGeom prst="ellipse">
            <a:avLst/>
          </a:prstGeom>
          <a:solidFill>
            <a:schemeClr val="accent3">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6200" y="3810000"/>
            <a:ext cx="1447800" cy="288104"/>
          </a:xfrm>
          <a:prstGeom prst="ellipse">
            <a:avLst/>
          </a:prstGeom>
          <a:solidFill>
            <a:schemeClr val="tx2">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0" y="4098104"/>
            <a:ext cx="1752600" cy="626296"/>
          </a:xfrm>
          <a:prstGeom prst="ellipse">
            <a:avLst/>
          </a:prstGeom>
          <a:solidFill>
            <a:schemeClr val="accent4">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flipV="1">
            <a:off x="0" y="4724400"/>
            <a:ext cx="1752600" cy="533400"/>
          </a:xfrm>
          <a:prstGeom prst="ellipse">
            <a:avLst/>
          </a:prstGeom>
          <a:solidFill>
            <a:schemeClr val="accent5">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V="1">
            <a:off x="12842" y="5791200"/>
            <a:ext cx="1892157" cy="533400"/>
          </a:xfrm>
          <a:prstGeom prst="ellipse">
            <a:avLst/>
          </a:prstGeom>
          <a:solidFill>
            <a:schemeClr val="accent6">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49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10" grpId="0" animBg="1"/>
      <p:bldP spid="9" grpId="0" animBg="1"/>
      <p:bldP spid="7" grpId="0" animBg="1"/>
      <p:bldP spid="4" grpId="0" animBg="1"/>
      <p:bldP spid="6" grpId="0" animBg="1"/>
      <p:bldP spid="8"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63000" cy="838200"/>
          </a:xfrm>
        </p:spPr>
        <p:txBody>
          <a:bodyPr>
            <a:noAutofit/>
          </a:bodyPr>
          <a:lstStyle/>
          <a:p>
            <a:r>
              <a:rPr lang="en-US" sz="3800" dirty="0" smtClean="0"/>
              <a:t>Types of Coalition Events Captured by CCB</a:t>
            </a:r>
            <a:endParaRPr lang="en-US" sz="3800" dirty="0"/>
          </a:p>
        </p:txBody>
      </p:sp>
      <p:sp>
        <p:nvSpPr>
          <p:cNvPr id="3" name="Content Placeholder 2"/>
          <p:cNvSpPr>
            <a:spLocks noGrp="1"/>
          </p:cNvSpPr>
          <p:nvPr>
            <p:ph sz="half" idx="1"/>
          </p:nvPr>
        </p:nvSpPr>
        <p:spPr>
          <a:xfrm>
            <a:off x="304800" y="1951037"/>
            <a:ext cx="3657600" cy="4221163"/>
          </a:xfrm>
        </p:spPr>
        <p:txBody>
          <a:bodyPr>
            <a:normAutofit fontScale="92500" lnSpcReduction="10000"/>
          </a:bodyPr>
          <a:lstStyle/>
          <a:p>
            <a:pPr marL="0" indent="0" algn="ctr">
              <a:buNone/>
            </a:pPr>
            <a:r>
              <a:rPr lang="en-US" b="1" u="sng" dirty="0" smtClean="0"/>
              <a:t>Community Accomplishments</a:t>
            </a:r>
          </a:p>
          <a:p>
            <a:r>
              <a:rPr lang="en-US" dirty="0" smtClean="0"/>
              <a:t>Community Change</a:t>
            </a:r>
          </a:p>
          <a:p>
            <a:r>
              <a:rPr lang="en-US" dirty="0" smtClean="0"/>
              <a:t>Services Provided</a:t>
            </a:r>
          </a:p>
          <a:p>
            <a:r>
              <a:rPr lang="en-US" dirty="0" smtClean="0"/>
              <a:t>Media</a:t>
            </a:r>
          </a:p>
          <a:p>
            <a:r>
              <a:rPr lang="en-US" dirty="0" smtClean="0"/>
              <a:t>Resources Generated</a:t>
            </a:r>
          </a:p>
          <a:p>
            <a:r>
              <a:rPr lang="en-US" dirty="0" smtClean="0"/>
              <a:t>Community Action</a:t>
            </a:r>
          </a:p>
          <a:p>
            <a:r>
              <a:rPr lang="en-US" dirty="0" smtClean="0"/>
              <a:t>Other Important Event</a:t>
            </a:r>
          </a:p>
          <a:p>
            <a:endParaRPr lang="en-US" dirty="0"/>
          </a:p>
        </p:txBody>
      </p:sp>
      <p:sp>
        <p:nvSpPr>
          <p:cNvPr id="4" name="Content Placeholder 3"/>
          <p:cNvSpPr>
            <a:spLocks noGrp="1"/>
          </p:cNvSpPr>
          <p:nvPr>
            <p:ph sz="half" idx="2"/>
          </p:nvPr>
        </p:nvSpPr>
        <p:spPr>
          <a:xfrm>
            <a:off x="4343400" y="1905000"/>
            <a:ext cx="4648200" cy="4373563"/>
          </a:xfrm>
        </p:spPr>
        <p:txBody>
          <a:bodyPr>
            <a:normAutofit fontScale="92500" lnSpcReduction="10000"/>
          </a:bodyPr>
          <a:lstStyle/>
          <a:p>
            <a:pPr marL="0" indent="0" algn="ctr">
              <a:buNone/>
            </a:pPr>
            <a:r>
              <a:rPr lang="en-US" b="1" u="sng" dirty="0" smtClean="0"/>
              <a:t>Capacity Building </a:t>
            </a:r>
            <a:r>
              <a:rPr lang="en-US" b="1" u="sng" dirty="0"/>
              <a:t>Accomplishments</a:t>
            </a:r>
          </a:p>
          <a:p>
            <a:r>
              <a:rPr lang="en-US" dirty="0" smtClean="0"/>
              <a:t>Organizational Capacity Change</a:t>
            </a:r>
            <a:endParaRPr lang="en-US" dirty="0"/>
          </a:p>
          <a:p>
            <a:r>
              <a:rPr lang="en-US" dirty="0" smtClean="0"/>
              <a:t>Training</a:t>
            </a:r>
            <a:endParaRPr lang="en-US" dirty="0"/>
          </a:p>
          <a:p>
            <a:r>
              <a:rPr lang="en-US" dirty="0" smtClean="0"/>
              <a:t>Implementation Support</a:t>
            </a:r>
            <a:endParaRPr lang="en-US" dirty="0"/>
          </a:p>
          <a:p>
            <a:r>
              <a:rPr lang="en-US" dirty="0" smtClean="0"/>
              <a:t>Coalition Development</a:t>
            </a:r>
            <a:endParaRPr lang="en-US" dirty="0"/>
          </a:p>
          <a:p>
            <a:r>
              <a:rPr lang="en-US" dirty="0" smtClean="0"/>
              <a:t>Technical Assistance</a:t>
            </a:r>
          </a:p>
          <a:p>
            <a:r>
              <a:rPr lang="en-US" dirty="0" smtClean="0"/>
              <a:t>Internal Coalition Meeting</a:t>
            </a:r>
            <a:endParaRPr lang="en-US" dirty="0"/>
          </a:p>
          <a:p>
            <a:r>
              <a:rPr lang="en-US" dirty="0" smtClean="0"/>
              <a:t>Other </a:t>
            </a:r>
            <a:r>
              <a:rPr lang="en-US" dirty="0"/>
              <a:t>Important </a:t>
            </a:r>
            <a:r>
              <a:rPr lang="en-US" dirty="0" smtClean="0"/>
              <a:t>Event</a:t>
            </a:r>
            <a:endParaRPr lang="en-US" dirty="0"/>
          </a:p>
        </p:txBody>
      </p:sp>
      <p:sp>
        <p:nvSpPr>
          <p:cNvPr id="5" name="Slide Number Placeholder 4"/>
          <p:cNvSpPr>
            <a:spLocks noGrp="1"/>
          </p:cNvSpPr>
          <p:nvPr>
            <p:ph type="sldNum" sz="quarter" idx="12"/>
          </p:nvPr>
        </p:nvSpPr>
        <p:spPr/>
        <p:txBody>
          <a:bodyPr/>
          <a:lstStyle/>
          <a:p>
            <a:fld id="{0C183989-D380-BB4B-8033-B2C050FE378C}" type="slidenum">
              <a:rPr lang="en-US" smtClean="0"/>
              <a:t>7</a:t>
            </a:fld>
            <a:endParaRPr lang="en-US"/>
          </a:p>
        </p:txBody>
      </p:sp>
    </p:spTree>
    <p:extLst>
      <p:ext uri="{BB962C8B-B14F-4D97-AF65-F5344CB8AC3E}">
        <p14:creationId xmlns:p14="http://schemas.microsoft.com/office/powerpoint/2010/main" val="3672909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You’ll Hear Today</a:t>
            </a:r>
            <a:endParaRPr lang="en-US" dirty="0"/>
          </a:p>
        </p:txBody>
      </p:sp>
      <p:sp>
        <p:nvSpPr>
          <p:cNvPr id="3" name="Content Placeholder 2"/>
          <p:cNvSpPr>
            <a:spLocks noGrp="1"/>
          </p:cNvSpPr>
          <p:nvPr>
            <p:ph idx="1"/>
          </p:nvPr>
        </p:nvSpPr>
        <p:spPr/>
        <p:txBody>
          <a:bodyPr/>
          <a:lstStyle/>
          <a:p>
            <a:pPr marL="342900" lvl="2" indent="-342900"/>
            <a:r>
              <a:rPr lang="en-US" dirty="0" smtClean="0"/>
              <a:t>Has the </a:t>
            </a:r>
            <a:r>
              <a:rPr lang="en-US" dirty="0"/>
              <a:t>C</a:t>
            </a:r>
            <a:r>
              <a:rPr lang="en-US" dirty="0" smtClean="0"/>
              <a:t>ommunity Check Box system enhanced </a:t>
            </a:r>
            <a:r>
              <a:rPr lang="en-US" dirty="0"/>
              <a:t>statewide evaluation abilities?</a:t>
            </a:r>
          </a:p>
          <a:p>
            <a:pPr marL="342900" lvl="2" indent="-342900"/>
            <a:r>
              <a:rPr lang="en-US" dirty="0"/>
              <a:t>Has the </a:t>
            </a:r>
            <a:r>
              <a:rPr lang="en-US" dirty="0" smtClean="0"/>
              <a:t>Community </a:t>
            </a:r>
            <a:r>
              <a:rPr lang="en-US" dirty="0"/>
              <a:t>Check Box system </a:t>
            </a:r>
            <a:r>
              <a:rPr lang="en-US" dirty="0" smtClean="0"/>
              <a:t>provided </a:t>
            </a:r>
            <a:r>
              <a:rPr lang="en-US" dirty="0"/>
              <a:t>the ability to enhance coalition work and </a:t>
            </a:r>
            <a:r>
              <a:rPr lang="en-US" dirty="0" smtClean="0"/>
              <a:t>associated </a:t>
            </a:r>
            <a:r>
              <a:rPr lang="en-US" dirty="0"/>
              <a:t>evaluation methods?</a:t>
            </a:r>
          </a:p>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8</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651231"/>
            <a:ext cx="3691627" cy="2703549"/>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638651"/>
            <a:ext cx="3200400" cy="2716129"/>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3429000"/>
            <a:ext cx="3279866"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61287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183989-D380-BB4B-8033-B2C050FE378C}" type="slidenum">
              <a:rPr lang="en-US" smtClean="0"/>
              <a:t>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984605"/>
            <a:ext cx="3771672" cy="3549373"/>
          </a:xfrm>
          <a:prstGeom prst="rect">
            <a:avLst/>
          </a:prstGeom>
        </p:spPr>
      </p:pic>
      <p:sp>
        <p:nvSpPr>
          <p:cNvPr id="6" name="Rectangle 5"/>
          <p:cNvSpPr/>
          <p:nvPr/>
        </p:nvSpPr>
        <p:spPr>
          <a:xfrm>
            <a:off x="1066800" y="4539972"/>
            <a:ext cx="7086600" cy="1415772"/>
          </a:xfrm>
          <a:prstGeom prst="rect">
            <a:avLst/>
          </a:prstGeom>
          <a:noFill/>
        </p:spPr>
        <p:txBody>
          <a:bodyPr wrap="square" lIns="91440" tIns="45720" rIns="91440" bIns="45720">
            <a:spAutoFit/>
          </a:bodyPr>
          <a:lstStyle/>
          <a:p>
            <a:pPr algn="ctr"/>
            <a:r>
              <a:rPr lang="en-US" sz="3000" b="1" cap="none" spc="0" dirty="0" smtClean="0">
                <a:ln w="19050" cmpd="sng">
                  <a:solidFill>
                    <a:schemeClr val="accent3">
                      <a:lumMod val="50000"/>
                    </a:schemeClr>
                  </a:solidFill>
                  <a:prstDash val="solid"/>
                </a:ln>
                <a:solidFill>
                  <a:schemeClr val="accent1"/>
                </a:solidFill>
                <a:effectLst/>
              </a:rPr>
              <a:t>Students Taking Action and Responsibility (STAR) Youth Coalition:</a:t>
            </a:r>
          </a:p>
          <a:p>
            <a:pPr algn="ctr"/>
            <a:r>
              <a:rPr lang="en-US" sz="2600" b="1" dirty="0" smtClean="0">
                <a:ln w="19050" cmpd="sng">
                  <a:solidFill>
                    <a:schemeClr val="accent3">
                      <a:lumMod val="50000"/>
                    </a:schemeClr>
                  </a:solidFill>
                  <a:prstDash val="solid"/>
                </a:ln>
                <a:solidFill>
                  <a:schemeClr val="accent1"/>
                </a:solidFill>
              </a:rPr>
              <a:t>Youth Coalition Highlights &amp; NYLI Events</a:t>
            </a:r>
            <a:endParaRPr lang="en-US" sz="2600" b="1" cap="none" spc="0" dirty="0">
              <a:ln w="19050" cmpd="sng">
                <a:solidFill>
                  <a:schemeClr val="accent3">
                    <a:lumMod val="50000"/>
                  </a:schemeClr>
                </a:solidFill>
                <a:prstDash val="solid"/>
              </a:ln>
              <a:solidFill>
                <a:schemeClr val="accent1"/>
              </a:solidFill>
              <a:effectLst/>
            </a:endParaRPr>
          </a:p>
        </p:txBody>
      </p:sp>
      <p:sp>
        <p:nvSpPr>
          <p:cNvPr id="7" name="TextBox 6"/>
          <p:cNvSpPr txBox="1"/>
          <p:nvPr/>
        </p:nvSpPr>
        <p:spPr>
          <a:xfrm>
            <a:off x="4267200" y="3352800"/>
            <a:ext cx="3352800" cy="538609"/>
          </a:xfrm>
          <a:prstGeom prst="rect">
            <a:avLst/>
          </a:prstGeom>
          <a:noFill/>
        </p:spPr>
        <p:txBody>
          <a:bodyPr wrap="square" rtlCol="0">
            <a:spAutoFit/>
          </a:bodyPr>
          <a:lstStyle/>
          <a:p>
            <a:pPr algn="ctr"/>
            <a:r>
              <a:rPr lang="en-US" sz="2900" b="1" dirty="0" smtClean="0">
                <a:ln>
                  <a:solidFill>
                    <a:schemeClr val="accent3">
                      <a:lumMod val="50000"/>
                    </a:schemeClr>
                  </a:solidFill>
                </a:ln>
                <a:solidFill>
                  <a:schemeClr val="tx2"/>
                </a:solidFill>
                <a:latin typeface="Bradley Hand ITC" panose="03070402050302030203" pitchFamily="66" charset="0"/>
              </a:rPr>
              <a:t>Janine Koffel</a:t>
            </a:r>
            <a:endParaRPr lang="en-US" sz="2900" b="1" dirty="0">
              <a:ln>
                <a:solidFill>
                  <a:schemeClr val="accent3">
                    <a:lumMod val="50000"/>
                  </a:schemeClr>
                </a:solidFill>
              </a:ln>
              <a:solidFill>
                <a:schemeClr val="tx2"/>
              </a:solidFill>
              <a:latin typeface="Bradley Hand ITC" panose="03070402050302030203" pitchFamily="66" charset="0"/>
            </a:endParaRPr>
          </a:p>
        </p:txBody>
      </p:sp>
    </p:spTree>
    <p:extLst>
      <p:ext uri="{BB962C8B-B14F-4D97-AF65-F5344CB8AC3E}">
        <p14:creationId xmlns:p14="http://schemas.microsoft.com/office/powerpoint/2010/main" val="842744727"/>
      </p:ext>
    </p:extLst>
  </p:cSld>
  <p:clrMapOvr>
    <a:masterClrMapping/>
  </p:clrMapOvr>
  <p:timing>
    <p:tnLst>
      <p:par>
        <p:cTn id="1" dur="indefinite" restart="never" nodeType="tmRoot"/>
      </p:par>
    </p:tnLst>
  </p:timing>
</p:sld>
</file>

<file path=ppt/theme/theme1.xml><?xml version="1.0" encoding="utf-8"?>
<a:theme xmlns:a="http://schemas.openxmlformats.org/drawingml/2006/main" name="DSHS template 4 KQ (for bui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SHS template 4 KQ (for bui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SHS template 4 KQ (for bui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3588</TotalTime>
  <Words>2745</Words>
  <Application>Microsoft Office PowerPoint</Application>
  <PresentationFormat>On-screen Show (4:3)</PresentationFormat>
  <Paragraphs>414</Paragraphs>
  <Slides>44</Slides>
  <Notes>44</Notes>
  <HiddenSlides>0</HiddenSlides>
  <MMClips>0</MMClips>
  <ScaleCrop>false</ScaleCrop>
  <HeadingPairs>
    <vt:vector size="4" baseType="variant">
      <vt:variant>
        <vt:lpstr>Theme</vt:lpstr>
      </vt:variant>
      <vt:variant>
        <vt:i4>3</vt:i4>
      </vt:variant>
      <vt:variant>
        <vt:lpstr>Slide Titles</vt:lpstr>
      </vt:variant>
      <vt:variant>
        <vt:i4>44</vt:i4>
      </vt:variant>
    </vt:vector>
  </HeadingPairs>
  <TitlesOfParts>
    <vt:vector size="47" baseType="lpstr">
      <vt:lpstr>DSHS template 4 KQ (for build)</vt:lpstr>
      <vt:lpstr>1_DSHS template 4 KQ (for build)</vt:lpstr>
      <vt:lpstr>3_DSHS template 4 KQ (for build)</vt:lpstr>
      <vt:lpstr>Community Check Box: Targeted Enhancement Project Presentation</vt:lpstr>
      <vt:lpstr>CPWI Community Check Box Project</vt:lpstr>
      <vt:lpstr>Community Check Box 2015-2016</vt:lpstr>
      <vt:lpstr>What is Community Check Box?</vt:lpstr>
      <vt:lpstr>How does the program work?</vt:lpstr>
      <vt:lpstr>PowerPoint Presentation</vt:lpstr>
      <vt:lpstr>Types of Coalition Events Captured by CCB</vt:lpstr>
      <vt:lpstr>What You’ll Hear Today</vt:lpstr>
      <vt:lpstr>PowerPoint Presentation</vt:lpstr>
      <vt:lpstr>PowerPoint Presentation</vt:lpstr>
      <vt:lpstr>PowerPoint Presentation</vt:lpstr>
      <vt:lpstr>Engaging Youth as Agents of Change</vt:lpstr>
      <vt:lpstr>PowerPoint Presentation</vt:lpstr>
      <vt:lpstr>CCB – Why is it cool?? </vt:lpstr>
      <vt:lpstr>Here’s what you see when you click!! </vt:lpstr>
      <vt:lpstr>How Can I Use the Data from CCB?</vt:lpstr>
      <vt:lpstr>PowerPoint Presentation</vt:lpstr>
      <vt:lpstr>Social Norms Campaign Progress</vt:lpstr>
      <vt:lpstr>Our Approach in Castle Rock</vt:lpstr>
      <vt:lpstr>Social Norms Messaging on Coffee Sleeves</vt:lpstr>
      <vt:lpstr>Using CCB to Report Social Norms Work</vt:lpstr>
      <vt:lpstr>Using CCB to Report Social Norms Work</vt:lpstr>
      <vt:lpstr>PowerPoint Presentation</vt:lpstr>
      <vt:lpstr>PowerPoint Presentation</vt:lpstr>
      <vt:lpstr>PowerPoint Presentation</vt:lpstr>
      <vt:lpstr>Mission Towards Resiliency </vt:lpstr>
      <vt:lpstr>Resiliency Mission in Clarkston</vt:lpstr>
      <vt:lpstr>What Mental Health Entries Look Like</vt:lpstr>
      <vt:lpstr>What Resiliency Through Underage  Drinking Entry May Entail</vt:lpstr>
      <vt:lpstr>Training Entries Towards Resiliency</vt:lpstr>
      <vt:lpstr>Making Community Change</vt:lpstr>
      <vt:lpstr>PowerPoint Presentation</vt:lpstr>
      <vt:lpstr>Monroe Public Schools Assumes Local Control of CPWI</vt:lpstr>
      <vt:lpstr>Focus of Coalition Efforts in 2016</vt:lpstr>
      <vt:lpstr>Earned Media Increases After Local Control</vt:lpstr>
      <vt:lpstr>Monroe Awarded DMA Mental Health Grant Funding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to our presenters!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Goldy, Camille D (DSHS/BHSIA/CD)</dc:creator>
  <cp:lastModifiedBy>Lindsey (Lizzy) M. Miller (DSHS/BHA/CD)</cp:lastModifiedBy>
  <cp:revision>192</cp:revision>
  <cp:lastPrinted>2016-06-27T14:10:40Z</cp:lastPrinted>
  <dcterms:created xsi:type="dcterms:W3CDTF">2016-01-20T17:50:47Z</dcterms:created>
  <dcterms:modified xsi:type="dcterms:W3CDTF">2016-09-27T16:39:03Z</dcterms:modified>
</cp:coreProperties>
</file>