
<file path=[Content_Types].xml><?xml version="1.0" encoding="utf-8"?>
<Types xmlns="http://schemas.openxmlformats.org/package/2006/content-types">
  <Default Extension="png" ContentType="image/png"/>
  <Default Extension="tmp"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952" r:id="rId1"/>
    <p:sldMasterId id="2147484964" r:id="rId2"/>
  </p:sldMasterIdLst>
  <p:notesMasterIdLst>
    <p:notesMasterId r:id="rId40"/>
  </p:notesMasterIdLst>
  <p:handoutMasterIdLst>
    <p:handoutMasterId r:id="rId41"/>
  </p:handoutMasterIdLst>
  <p:sldIdLst>
    <p:sldId id="305" r:id="rId3"/>
    <p:sldId id="304" r:id="rId4"/>
    <p:sldId id="320" r:id="rId5"/>
    <p:sldId id="341" r:id="rId6"/>
    <p:sldId id="321" r:id="rId7"/>
    <p:sldId id="386" r:id="rId8"/>
    <p:sldId id="323" r:id="rId9"/>
    <p:sldId id="332" r:id="rId10"/>
    <p:sldId id="346" r:id="rId11"/>
    <p:sldId id="352" r:id="rId12"/>
    <p:sldId id="382" r:id="rId13"/>
    <p:sldId id="313" r:id="rId14"/>
    <p:sldId id="330" r:id="rId15"/>
    <p:sldId id="345" r:id="rId16"/>
    <p:sldId id="363" r:id="rId17"/>
    <p:sldId id="344" r:id="rId18"/>
    <p:sldId id="354" r:id="rId19"/>
    <p:sldId id="355" r:id="rId20"/>
    <p:sldId id="351" r:id="rId21"/>
    <p:sldId id="360" r:id="rId22"/>
    <p:sldId id="365" r:id="rId23"/>
    <p:sldId id="370" r:id="rId24"/>
    <p:sldId id="369" r:id="rId25"/>
    <p:sldId id="364" r:id="rId26"/>
    <p:sldId id="358" r:id="rId27"/>
    <p:sldId id="359" r:id="rId28"/>
    <p:sldId id="367" r:id="rId29"/>
    <p:sldId id="361" r:id="rId30"/>
    <p:sldId id="331" r:id="rId31"/>
    <p:sldId id="371" r:id="rId32"/>
    <p:sldId id="381" r:id="rId33"/>
    <p:sldId id="376" r:id="rId34"/>
    <p:sldId id="372" r:id="rId35"/>
    <p:sldId id="373" r:id="rId36"/>
    <p:sldId id="384" r:id="rId37"/>
    <p:sldId id="374" r:id="rId38"/>
    <p:sldId id="375" r:id="rId3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CC6600"/>
    <a:srgbClr val="FFCC00"/>
    <a:srgbClr val="CFC8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aximized">
    <p:restoredLeft sz="15620"/>
    <p:restoredTop sz="51073" autoAdjust="0"/>
  </p:normalViewPr>
  <p:slideViewPr>
    <p:cSldViewPr>
      <p:cViewPr varScale="1">
        <p:scale>
          <a:sx n="55" d="100"/>
          <a:sy n="55" d="100"/>
        </p:scale>
        <p:origin x="-3126" y="-78"/>
      </p:cViewPr>
      <p:guideLst>
        <p:guide orient="horz" pos="2160"/>
        <p:guide pos="2880"/>
      </p:guideLst>
    </p:cSldViewPr>
  </p:slideViewPr>
  <p:notesTextViewPr>
    <p:cViewPr>
      <p:scale>
        <a:sx n="1" d="1"/>
        <a:sy n="1" d="1"/>
      </p:scale>
      <p:origin x="0" y="0"/>
    </p:cViewPr>
  </p:notesTextViewPr>
  <p:sorterViewPr>
    <p:cViewPr>
      <p:scale>
        <a:sx n="100" d="100"/>
        <a:sy n="100" d="100"/>
      </p:scale>
      <p:origin x="0" y="2508"/>
    </p:cViewPr>
  </p:sorterViewPr>
  <p:notesViewPr>
    <p:cSldViewPr>
      <p:cViewPr varScale="1">
        <p:scale>
          <a:sx n="71" d="100"/>
          <a:sy n="71" d="100"/>
        </p:scale>
        <p:origin x="-172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0" Type="http://schemas.openxmlformats.org/officeDocument/2006/relationships/slide" Target="slides/slide18.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CE0A2C6-E78E-4AB4-8375-A719DE58282F}" type="datetimeFigureOut">
              <a:rPr lang="en-US"/>
              <a:pPr>
                <a:defRPr/>
              </a:pPr>
              <a:t>2/14/2013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E9176F3-6E40-4796-A9ED-D61815E499E5}" type="slidenum">
              <a:rPr lang="en-US"/>
              <a:pPr>
                <a:defRPr/>
              </a:pPr>
              <a:t>‹#›</a:t>
            </a:fld>
            <a:endParaRPr lang="en-US"/>
          </a:p>
        </p:txBody>
      </p:sp>
    </p:spTree>
    <p:extLst>
      <p:ext uri="{BB962C8B-B14F-4D97-AF65-F5344CB8AC3E}">
        <p14:creationId xmlns:p14="http://schemas.microsoft.com/office/powerpoint/2010/main" val="29718254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18FAAC5-9140-48A9-928F-F0C5FEA39658}" type="datetimeFigureOut">
              <a:rPr lang="en-US"/>
              <a:pPr>
                <a:defRPr/>
              </a:pPr>
              <a:t>2/14/2013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EBCE63D-EF23-4565-A95B-D2074A8C2C59}" type="slidenum">
              <a:rPr lang="en-US"/>
              <a:pPr>
                <a:defRPr/>
              </a:pPr>
              <a:t>‹#›</a:t>
            </a:fld>
            <a:endParaRPr lang="en-US"/>
          </a:p>
        </p:txBody>
      </p:sp>
    </p:spTree>
    <p:extLst>
      <p:ext uri="{BB962C8B-B14F-4D97-AF65-F5344CB8AC3E}">
        <p14:creationId xmlns:p14="http://schemas.microsoft.com/office/powerpoint/2010/main" val="19063207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mailto:pritraining@dshs.wa.gov"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dirty="0" smtClean="0"/>
              <a:t>The background for the PowerPoint slides is what we at DBHR are required to use.  You are not required to use this background in your work with your local coalition and data work group.</a:t>
            </a:r>
          </a:p>
          <a:p>
            <a:pPr eaLnBrk="1" hangingPunct="1">
              <a:spcBef>
                <a:spcPct val="0"/>
              </a:spcBef>
            </a:pPr>
            <a:endParaRPr lang="en-US" dirty="0" smtClean="0"/>
          </a:p>
          <a:p>
            <a:pPr eaLnBrk="1" hangingPunct="1">
              <a:spcBef>
                <a:spcPct val="0"/>
              </a:spcBef>
            </a:pPr>
            <a:r>
              <a:rPr lang="en-US" dirty="0" smtClean="0"/>
              <a:t>Please feel free to customize the background and colors used in the slides to those that are traditionally used in your presentations, etc.  Also, feel free to insert your coalition logo, if you have one, or other information that you think helps to localize the presentation so it feels more “local” and familiar.</a:t>
            </a:r>
          </a:p>
          <a:p>
            <a:pPr eaLnBrk="1" hangingPunct="1">
              <a:spcBef>
                <a:spcPct val="0"/>
              </a:spcBef>
            </a:pPr>
            <a:endParaRPr lang="en-US" dirty="0" smtClean="0"/>
          </a:p>
          <a:p>
            <a:pPr eaLnBrk="1" hangingPunct="1">
              <a:spcBef>
                <a:spcPct val="0"/>
              </a:spcBef>
            </a:pPr>
            <a:r>
              <a:rPr lang="en-US" dirty="0" smtClean="0"/>
              <a:t>We think the content and sequence of content are important.  So we ask that you contact us at </a:t>
            </a:r>
            <a:r>
              <a:rPr lang="en-US" i="1" u="sng" dirty="0" smtClean="0">
                <a:hlinkClick r:id="rId3"/>
              </a:rPr>
              <a:t>pritraining@dshs.wa.gov</a:t>
            </a:r>
            <a:r>
              <a:rPr lang="en-US" i="1" dirty="0" smtClean="0"/>
              <a:t> </a:t>
            </a:r>
            <a:r>
              <a:rPr lang="en-US" dirty="0" smtClean="0"/>
              <a:t> to discuss any proposed changes before you actually present the information.</a:t>
            </a:r>
          </a:p>
          <a:p>
            <a:pPr eaLnBrk="1" hangingPunct="1">
              <a:spcBef>
                <a:spcPct val="0"/>
              </a:spcBef>
            </a:pPr>
            <a:endParaRPr lang="en-US" dirty="0" smtClean="0"/>
          </a:p>
          <a:p>
            <a:pPr eaLnBrk="1" hangingPunct="1">
              <a:spcBef>
                <a:spcPct val="0"/>
              </a:spcBef>
            </a:pPr>
            <a:r>
              <a:rPr lang="en-US" dirty="0" smtClean="0"/>
              <a:t>Thanks.  And great success to you!</a:t>
            </a:r>
          </a:p>
          <a:p>
            <a:endParaRPr lang="en-US" dirty="0"/>
          </a:p>
        </p:txBody>
      </p:sp>
      <p:sp>
        <p:nvSpPr>
          <p:cNvPr id="4" name="Slide Number Placeholder 3"/>
          <p:cNvSpPr>
            <a:spLocks noGrp="1"/>
          </p:cNvSpPr>
          <p:nvPr>
            <p:ph type="sldNum" sz="quarter" idx="10"/>
          </p:nvPr>
        </p:nvSpPr>
        <p:spPr/>
        <p:txBody>
          <a:bodyPr/>
          <a:lstStyle/>
          <a:p>
            <a:pPr>
              <a:defRPr/>
            </a:pPr>
            <a:fld id="{CEBCE63D-EF23-4565-A95B-D2074A8C2C59}" type="slidenum">
              <a:rPr lang="en-US" smtClean="0"/>
              <a:pPr>
                <a:defRPr/>
              </a:pPr>
              <a:t>1</a:t>
            </a:fld>
            <a:endParaRPr lang="en-US"/>
          </a:p>
        </p:txBody>
      </p:sp>
    </p:spTree>
    <p:extLst>
      <p:ext uri="{BB962C8B-B14F-4D97-AF65-F5344CB8AC3E}">
        <p14:creationId xmlns:p14="http://schemas.microsoft.com/office/powerpoint/2010/main" val="10275036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Transition from step 4 to step 5</a:t>
            </a:r>
            <a:endParaRPr lang="en-US" dirty="0"/>
          </a:p>
        </p:txBody>
      </p:sp>
      <p:sp>
        <p:nvSpPr>
          <p:cNvPr id="4" name="Slide Number Placeholder 3"/>
          <p:cNvSpPr>
            <a:spLocks noGrp="1"/>
          </p:cNvSpPr>
          <p:nvPr>
            <p:ph type="sldNum" sz="quarter" idx="10"/>
          </p:nvPr>
        </p:nvSpPr>
        <p:spPr/>
        <p:txBody>
          <a:bodyPr/>
          <a:lstStyle/>
          <a:p>
            <a:pPr>
              <a:defRPr/>
            </a:pPr>
            <a:fld id="{CEBCE63D-EF23-4565-A95B-D2074A8C2C59}" type="slidenum">
              <a:rPr lang="en-US" smtClean="0"/>
              <a:pPr>
                <a:defRPr/>
              </a:pPr>
              <a:t>16</a:t>
            </a:fld>
            <a:endParaRPr lang="en-US"/>
          </a:p>
        </p:txBody>
      </p:sp>
    </p:spTree>
    <p:extLst>
      <p:ext uri="{BB962C8B-B14F-4D97-AF65-F5344CB8AC3E}">
        <p14:creationId xmlns:p14="http://schemas.microsoft.com/office/powerpoint/2010/main" val="5760627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EBCE63D-EF23-4565-A95B-D2074A8C2C59}" type="slidenum">
              <a:rPr lang="en-US" smtClean="0"/>
              <a:pPr>
                <a:defRPr/>
              </a:pPr>
              <a:t>18</a:t>
            </a:fld>
            <a:endParaRPr lang="en-US"/>
          </a:p>
        </p:txBody>
      </p:sp>
    </p:spTree>
    <p:extLst>
      <p:ext uri="{BB962C8B-B14F-4D97-AF65-F5344CB8AC3E}">
        <p14:creationId xmlns:p14="http://schemas.microsoft.com/office/powerpoint/2010/main" val="2186270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B52007FC-F025-49D0-82B7-081E10703351}" type="slidenum">
              <a:rPr lang="en-US" smtClean="0">
                <a:latin typeface="Times New Roman" pitchFamily="18" charset="0"/>
              </a:rPr>
              <a:pPr fontAlgn="base">
                <a:spcBef>
                  <a:spcPct val="0"/>
                </a:spcBef>
                <a:spcAft>
                  <a:spcPct val="0"/>
                </a:spcAft>
                <a:defRPr/>
              </a:pPr>
              <a:t>21</a:t>
            </a:fld>
            <a:endParaRPr lang="en-US" smtClean="0">
              <a:latin typeface="Times New Roman" pitchFamily="18" charset="0"/>
            </a:endParaRPr>
          </a:p>
        </p:txBody>
      </p:sp>
      <p:sp>
        <p:nvSpPr>
          <p:cNvPr id="3471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71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Use this to set the stage for local conditions.  Explain how Res. Asst. informs planning by helping determine strategies specific to local conditions.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B52007FC-F025-49D0-82B7-081E10703351}" type="slidenum">
              <a:rPr lang="en-US" smtClean="0">
                <a:latin typeface="Times New Roman" pitchFamily="18" charset="0"/>
              </a:rPr>
              <a:pPr fontAlgn="base">
                <a:spcBef>
                  <a:spcPct val="0"/>
                </a:spcBef>
                <a:spcAft>
                  <a:spcPct val="0"/>
                </a:spcAft>
                <a:defRPr/>
              </a:pPr>
              <a:t>23</a:t>
            </a:fld>
            <a:endParaRPr lang="en-US" smtClean="0">
              <a:latin typeface="Times New Roman" pitchFamily="18" charset="0"/>
            </a:endParaRPr>
          </a:p>
        </p:txBody>
      </p:sp>
      <p:sp>
        <p:nvSpPr>
          <p:cNvPr id="3471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71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Use this to set the stage for local conditions.  Explain how Res. Asst. informs planning by helping determine strategies specific to local conditions.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B52007FC-F025-49D0-82B7-081E10703351}" type="slidenum">
              <a:rPr lang="en-US" smtClean="0">
                <a:latin typeface="Times New Roman" pitchFamily="18" charset="0"/>
              </a:rPr>
              <a:pPr fontAlgn="base">
                <a:spcBef>
                  <a:spcPct val="0"/>
                </a:spcBef>
                <a:spcAft>
                  <a:spcPct val="0"/>
                </a:spcAft>
                <a:defRPr/>
              </a:pPr>
              <a:t>27</a:t>
            </a:fld>
            <a:endParaRPr lang="en-US" smtClean="0">
              <a:latin typeface="Times New Roman" pitchFamily="18" charset="0"/>
            </a:endParaRPr>
          </a:p>
        </p:txBody>
      </p:sp>
      <p:sp>
        <p:nvSpPr>
          <p:cNvPr id="3471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71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Use this to set the stage for local conditions.  Explain how Res. Asst. informs planning by helping determine strategies specific to local conditions.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dirty="0" smtClean="0"/>
          </a:p>
        </p:txBody>
      </p:sp>
      <p:sp>
        <p:nvSpPr>
          <p:cNvPr id="4" name="Slide Number Placeholder 3"/>
          <p:cNvSpPr>
            <a:spLocks noGrp="1"/>
          </p:cNvSpPr>
          <p:nvPr>
            <p:ph type="sldNum" sz="quarter" idx="5"/>
          </p:nvPr>
        </p:nvSpPr>
        <p:spPr/>
        <p:txBody>
          <a:bodyPr/>
          <a:lstStyle/>
          <a:p>
            <a:pPr>
              <a:defRPr/>
            </a:pPr>
            <a:fld id="{DEF7AA5C-F70D-4E2F-AEE5-E818FB292DC1}" type="slidenum">
              <a:rPr lang="en-US" smtClean="0">
                <a:solidFill>
                  <a:prstClr val="black"/>
                </a:solidFill>
              </a:rPr>
              <a:pPr>
                <a:defRPr/>
              </a:pPr>
              <a:t>29</a:t>
            </a:fld>
            <a:endParaRPr lang="en-US" smtClean="0">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Point out that determining the actual program </a:t>
            </a:r>
            <a:r>
              <a:rPr lang="en-US" b="1" dirty="0" smtClean="0"/>
              <a:t>is the next step – to be done in the next training</a:t>
            </a:r>
          </a:p>
          <a:p>
            <a:pPr eaLnBrk="1" hangingPunct="1"/>
            <a:endParaRPr lang="en-US" b="1" dirty="0" smtClean="0"/>
          </a:p>
          <a:p>
            <a:pPr eaLnBrk="1" hangingPunct="1"/>
            <a:r>
              <a:rPr lang="en-US" b="1" dirty="0" smtClean="0"/>
              <a:t>Promote Athena </a:t>
            </a:r>
            <a:r>
              <a:rPr lang="en-US" b="1" smtClean="0"/>
              <a:t>– excellence </a:t>
            </a:r>
            <a:r>
              <a:rPr lang="en-US" b="1" dirty="0" smtClean="0"/>
              <a:t>in prevention list as a teaser.  </a:t>
            </a:r>
          </a:p>
        </p:txBody>
      </p:sp>
      <p:sp>
        <p:nvSpPr>
          <p:cNvPr id="4" name="Slide Number Placeholder 3"/>
          <p:cNvSpPr>
            <a:spLocks noGrp="1"/>
          </p:cNvSpPr>
          <p:nvPr>
            <p:ph type="sldNum" sz="quarter" idx="5"/>
          </p:nvPr>
        </p:nvSpPr>
        <p:spPr/>
        <p:txBody>
          <a:bodyPr/>
          <a:lstStyle/>
          <a:p>
            <a:pPr>
              <a:defRPr/>
            </a:pPr>
            <a:fld id="{DEF7AA5C-F70D-4E2F-AEE5-E818FB292DC1}" type="slidenum">
              <a:rPr lang="en-US" smtClean="0">
                <a:solidFill>
                  <a:prstClr val="black"/>
                </a:solidFill>
              </a:rPr>
              <a:pPr>
                <a:defRPr/>
              </a:pPr>
              <a:t>30</a:t>
            </a:fld>
            <a:endParaRPr lang="en-US" smtClean="0">
              <a:solidFill>
                <a:prstClr val="black"/>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EBCE63D-EF23-4565-A95B-D2074A8C2C59}" type="slidenum">
              <a:rPr lang="en-US" smtClean="0"/>
              <a:pPr>
                <a:defRPr/>
              </a:pPr>
              <a:t>31</a:t>
            </a:fld>
            <a:endParaRPr lang="en-US"/>
          </a:p>
        </p:txBody>
      </p:sp>
    </p:spTree>
    <p:extLst>
      <p:ext uri="{BB962C8B-B14F-4D97-AF65-F5344CB8AC3E}">
        <p14:creationId xmlns:p14="http://schemas.microsoft.com/office/powerpoint/2010/main" val="768807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EBCE63D-EF23-4565-A95B-D2074A8C2C59}" type="slidenum">
              <a:rPr lang="en-US" smtClean="0"/>
              <a:pPr>
                <a:defRPr/>
              </a:pPr>
              <a:t>37</a:t>
            </a:fld>
            <a:endParaRPr lang="en-US"/>
          </a:p>
        </p:txBody>
      </p:sp>
    </p:spTree>
    <p:extLst>
      <p:ext uri="{BB962C8B-B14F-4D97-AF65-F5344CB8AC3E}">
        <p14:creationId xmlns:p14="http://schemas.microsoft.com/office/powerpoint/2010/main" val="1902507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2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3522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fontAlgn="base" hangingPunct="1">
              <a:spcBef>
                <a:spcPct val="0"/>
              </a:spcBef>
              <a:spcAft>
                <a:spcPct val="0"/>
              </a:spcAft>
            </a:pPr>
            <a:fld id="{D8392711-3E32-4BB3-B9C4-36ECFFFFB8A1}" type="slidenum">
              <a:rPr lang="en-US" smtClean="0">
                <a:latin typeface="Arial" pitchFamily="34" charset="0"/>
              </a:rPr>
              <a:pPr eaLnBrk="1" fontAlgn="base" hangingPunct="1">
                <a:spcBef>
                  <a:spcPct val="0"/>
                </a:spcBef>
                <a:spcAft>
                  <a:spcPct val="0"/>
                </a:spcAft>
              </a:pPr>
              <a:t>2</a:t>
            </a:fld>
            <a:endParaRPr 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32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3532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fontAlgn="base" hangingPunct="1">
              <a:spcBef>
                <a:spcPct val="0"/>
              </a:spcBef>
              <a:spcAft>
                <a:spcPct val="0"/>
              </a:spcAft>
            </a:pPr>
            <a:fld id="{379BEA73-FDEC-47F6-990B-88995DA27440}" type="slidenum">
              <a:rPr lang="en-US" smtClean="0">
                <a:latin typeface="Arial" pitchFamily="34" charset="0"/>
              </a:rPr>
              <a:pPr eaLnBrk="1" fontAlgn="base" hangingPunct="1">
                <a:spcBef>
                  <a:spcPct val="0"/>
                </a:spcBef>
                <a:spcAft>
                  <a:spcPct val="0"/>
                </a:spcAft>
              </a:pPr>
              <a:t>3</a:t>
            </a:fld>
            <a:endParaRPr lang="en-US"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7ED6DB2B-C021-472C-91DC-6620B23478C1}" type="slidenum">
              <a:rPr lang="en-US" smtClean="0">
                <a:latin typeface="Times New Roman" pitchFamily="18" charset="0"/>
              </a:rPr>
              <a:pPr fontAlgn="base">
                <a:spcBef>
                  <a:spcPct val="0"/>
                </a:spcBef>
                <a:spcAft>
                  <a:spcPct val="0"/>
                </a:spcAft>
                <a:defRPr/>
              </a:pPr>
              <a:t>5</a:t>
            </a:fld>
            <a:endParaRPr lang="en-US" smtClean="0">
              <a:latin typeface="Times New Roman" pitchFamily="18" charset="0"/>
            </a:endParaRPr>
          </a:p>
        </p:txBody>
      </p:sp>
      <p:sp>
        <p:nvSpPr>
          <p:cNvPr id="3543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43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9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b="1" dirty="0" smtClean="0"/>
              <a:t>The PRI is generally following the Strategic Prevention Framework (SPF) as the overall planning framework for this process.</a:t>
            </a:r>
            <a:r>
              <a:rPr lang="en-US" b="1" i="1" dirty="0" smtClean="0"/>
              <a:t> </a:t>
            </a:r>
            <a:r>
              <a:rPr lang="en-US" dirty="0" smtClean="0"/>
              <a:t>Based on our learning from the Strategic Prevention Framework State Incentive Grant (SPF-SIG) process, for the purposes of PRI, we have added a “Getting Started” section and have included “Capacity” as an ongoing step throughout the process. </a:t>
            </a:r>
            <a:r>
              <a:rPr lang="en-US" b="1" dirty="0" smtClean="0"/>
              <a:t>It is expected that all tasks associated with PRI will be conducted in a culturally competent and sustainable manner. </a:t>
            </a:r>
            <a:r>
              <a:rPr lang="en-US" dirty="0" smtClean="0"/>
              <a:t>This is not expected to be linear process. </a:t>
            </a:r>
          </a:p>
          <a:p>
            <a:pPr eaLnBrk="1" hangingPunct="1">
              <a:spcBef>
                <a:spcPct val="0"/>
              </a:spcBef>
            </a:pPr>
            <a:endParaRPr lang="en-US" dirty="0" smtClean="0"/>
          </a:p>
          <a:p>
            <a:pPr eaLnBrk="1" hangingPunct="1">
              <a:spcBef>
                <a:spcPct val="0"/>
              </a:spcBef>
            </a:pPr>
            <a:endParaRPr lang="en-US" dirty="0" smtClean="0"/>
          </a:p>
          <a:p>
            <a:pPr eaLnBrk="1" hangingPunct="1">
              <a:spcBef>
                <a:spcPct val="0"/>
              </a:spcBef>
            </a:pPr>
            <a:r>
              <a:rPr lang="en-US" dirty="0" smtClean="0"/>
              <a:t>EMPHASIZE – sustainability and cultural competence as well as capacity building.</a:t>
            </a:r>
          </a:p>
          <a:p>
            <a:pPr eaLnBrk="1" hangingPunct="1">
              <a:spcBef>
                <a:spcPct val="0"/>
              </a:spcBef>
            </a:pPr>
            <a:endParaRPr lang="en-US" dirty="0" smtClean="0"/>
          </a:p>
        </p:txBody>
      </p:sp>
      <p:sp>
        <p:nvSpPr>
          <p:cNvPr id="319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fontAlgn="base" hangingPunct="1">
              <a:spcBef>
                <a:spcPct val="0"/>
              </a:spcBef>
              <a:spcAft>
                <a:spcPct val="0"/>
              </a:spcAft>
            </a:pPr>
            <a:fld id="{662AED65-24A2-465A-AA63-4A6F78150107}" type="slidenum">
              <a:rPr lang="en-US" smtClean="0">
                <a:latin typeface="Arial" pitchFamily="34" charset="0"/>
              </a:rPr>
              <a:pPr eaLnBrk="1" fontAlgn="base" hangingPunct="1">
                <a:spcBef>
                  <a:spcPct val="0"/>
                </a:spcBef>
                <a:spcAft>
                  <a:spcPct val="0"/>
                </a:spcAft>
              </a:pPr>
              <a:t>6</a:t>
            </a:fld>
            <a:endParaRPr 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9B5DFDF-5C23-4874-A189-CAFA2E7F0DA9}" type="slidenum">
              <a:rPr lang="en-US" smtClean="0">
                <a:latin typeface="Times New Roman" pitchFamily="18" charset="0"/>
              </a:rPr>
              <a:pPr fontAlgn="base">
                <a:spcBef>
                  <a:spcPct val="0"/>
                </a:spcBef>
                <a:spcAft>
                  <a:spcPct val="0"/>
                </a:spcAft>
                <a:defRPr/>
              </a:pPr>
              <a:t>10</a:t>
            </a:fld>
            <a:endParaRPr lang="en-US" smtClean="0">
              <a:latin typeface="Times New Roman" pitchFamily="18" charset="0"/>
            </a:endParaRPr>
          </a:p>
        </p:txBody>
      </p:sp>
      <p:sp>
        <p:nvSpPr>
          <p:cNvPr id="32973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973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6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dirty="0" smtClean="0"/>
          </a:p>
        </p:txBody>
      </p:sp>
      <p:sp>
        <p:nvSpPr>
          <p:cNvPr id="4" name="Slide Number Placeholder 3"/>
          <p:cNvSpPr>
            <a:spLocks noGrp="1"/>
          </p:cNvSpPr>
          <p:nvPr>
            <p:ph type="sldNum" sz="quarter" idx="5"/>
          </p:nvPr>
        </p:nvSpPr>
        <p:spPr/>
        <p:txBody>
          <a:bodyPr/>
          <a:lstStyle/>
          <a:p>
            <a:pPr>
              <a:defRPr/>
            </a:pPr>
            <a:fld id="{C080BC05-C4EE-4844-8608-15C4E587640E}" type="slidenum">
              <a:rPr lang="en-US" smtClean="0">
                <a:solidFill>
                  <a:prstClr val="black"/>
                </a:solidFill>
              </a:rPr>
              <a:pPr>
                <a:defRPr/>
              </a:pPr>
              <a:t>12</a:t>
            </a:fld>
            <a:endParaRPr lang="en-US" smtClean="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73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0D62A654-5E3A-4957-AE19-647FE7084FD1}" type="slidenum">
              <a:rPr lang="en-US" smtClean="0">
                <a:solidFill>
                  <a:prstClr val="black"/>
                </a:solidFill>
              </a:rPr>
              <a:pPr>
                <a:defRPr/>
              </a:pPr>
              <a:t>13</a:t>
            </a:fld>
            <a:endParaRPr lang="en-US" smtClean="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where we left off in the last workshop…</a:t>
            </a:r>
            <a:endParaRPr lang="en-US" dirty="0"/>
          </a:p>
        </p:txBody>
      </p:sp>
      <p:sp>
        <p:nvSpPr>
          <p:cNvPr id="4" name="Slide Number Placeholder 3"/>
          <p:cNvSpPr>
            <a:spLocks noGrp="1"/>
          </p:cNvSpPr>
          <p:nvPr>
            <p:ph type="sldNum" sz="quarter" idx="10"/>
          </p:nvPr>
        </p:nvSpPr>
        <p:spPr/>
        <p:txBody>
          <a:bodyPr/>
          <a:lstStyle/>
          <a:p>
            <a:pPr>
              <a:defRPr/>
            </a:pPr>
            <a:fld id="{CEBCE63D-EF23-4565-A95B-D2074A8C2C59}" type="slidenum">
              <a:rPr lang="en-US" smtClean="0"/>
              <a:pPr>
                <a:defRPr/>
              </a:pPr>
              <a:t>14</a:t>
            </a:fld>
            <a:endParaRPr lang="en-US"/>
          </a:p>
        </p:txBody>
      </p:sp>
    </p:spTree>
    <p:extLst>
      <p:ext uri="{BB962C8B-B14F-4D97-AF65-F5344CB8AC3E}">
        <p14:creationId xmlns:p14="http://schemas.microsoft.com/office/powerpoint/2010/main" val="1093837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6319ED4-3709-4E24-B7ED-0EB63FD10744}" type="slidenum">
              <a:rPr lang="en-US"/>
              <a:pPr>
                <a:defRPr/>
              </a:pPr>
              <a:t>‹#›</a:t>
            </a:fld>
            <a:endParaRPr lang="en-US" dirty="0"/>
          </a:p>
        </p:txBody>
      </p:sp>
    </p:spTree>
    <p:extLst>
      <p:ext uri="{BB962C8B-B14F-4D97-AF65-F5344CB8AC3E}">
        <p14:creationId xmlns:p14="http://schemas.microsoft.com/office/powerpoint/2010/main" val="1550342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3E79FDF-0251-46AE-9F12-43D1AFD2745D}" type="slidenum">
              <a:rPr lang="en-US"/>
              <a:pPr>
                <a:defRPr/>
              </a:pPr>
              <a:t>‹#›</a:t>
            </a:fld>
            <a:endParaRPr lang="en-US" dirty="0"/>
          </a:p>
        </p:txBody>
      </p:sp>
    </p:spTree>
    <p:extLst>
      <p:ext uri="{BB962C8B-B14F-4D97-AF65-F5344CB8AC3E}">
        <p14:creationId xmlns:p14="http://schemas.microsoft.com/office/powerpoint/2010/main" val="2505199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0C5C844-5792-4CF5-AB4D-A1853E120C5A}" type="slidenum">
              <a:rPr lang="en-US"/>
              <a:pPr>
                <a:defRPr/>
              </a:pPr>
              <a:t>‹#›</a:t>
            </a:fld>
            <a:endParaRPr lang="en-US" dirty="0"/>
          </a:p>
        </p:txBody>
      </p:sp>
    </p:spTree>
    <p:extLst>
      <p:ext uri="{BB962C8B-B14F-4D97-AF65-F5344CB8AC3E}">
        <p14:creationId xmlns:p14="http://schemas.microsoft.com/office/powerpoint/2010/main" val="3369457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1752600" y="3733800"/>
            <a:ext cx="708660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ctrTitle"/>
          </p:nvPr>
        </p:nvSpPr>
        <p:spPr>
          <a:xfrm>
            <a:off x="2209800" y="2130425"/>
            <a:ext cx="6248400" cy="1470025"/>
          </a:xfrm>
        </p:spPr>
        <p:txBody>
          <a:bodyPr>
            <a:normAutofit/>
          </a:bodyPr>
          <a:lstStyle>
            <a:lvl1pPr algn="ctr" defTabSz="457200" rtl="0" eaLnBrk="1" latinLnBrk="0" hangingPunct="1">
              <a:spcBef>
                <a:spcPct val="0"/>
              </a:spcBef>
              <a:buNone/>
              <a:defRPr lang="en-US" sz="3600" b="1" kern="1200" dirty="0">
                <a:solidFill>
                  <a:srgbClr val="333366"/>
                </a:solidFill>
                <a:latin typeface="+mj-lt"/>
                <a:ea typeface="Calibri" pitchFamily="34" charset="0"/>
                <a:cs typeface="Calibri"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286000" y="3886200"/>
            <a:ext cx="6172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Slide Number Placeholder 5"/>
          <p:cNvSpPr>
            <a:spLocks noGrp="1"/>
          </p:cNvSpPr>
          <p:nvPr>
            <p:ph type="sldNum" sz="quarter" idx="10"/>
          </p:nvPr>
        </p:nvSpPr>
        <p:spPr>
          <a:xfrm>
            <a:off x="8648700" y="76200"/>
            <a:ext cx="381000" cy="365125"/>
          </a:xfrm>
        </p:spPr>
        <p:txBody>
          <a:bodyPr/>
          <a:lstStyle>
            <a:lvl1pPr eaLnBrk="0" hangingPunct="0">
              <a:defRPr>
                <a:solidFill>
                  <a:schemeClr val="tx1">
                    <a:lumMod val="50000"/>
                    <a:lumOff val="50000"/>
                  </a:schemeClr>
                </a:solidFill>
              </a:defRPr>
            </a:lvl1pPr>
          </a:lstStyle>
          <a:p>
            <a:pPr>
              <a:defRPr/>
            </a:pPr>
            <a:fld id="{C6319ED4-3709-4E24-B7ED-0EB63FD10744}" type="slidenum">
              <a:rPr lang="en-US" smtClean="0"/>
              <a:pPr>
                <a:defRPr/>
              </a:pPr>
              <a:t>‹#›</a:t>
            </a:fld>
            <a:endParaRPr lang="en-US" dirty="0"/>
          </a:p>
        </p:txBody>
      </p:sp>
      <p:pic>
        <p:nvPicPr>
          <p:cNvPr id="6" name="Picture 1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28421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676400" y="1524000"/>
            <a:ext cx="708660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676400" y="152400"/>
            <a:ext cx="7010400" cy="1143000"/>
          </a:xfrm>
        </p:spPr>
        <p:txBody>
          <a:bodyPr>
            <a:normAutofit/>
          </a:bodyPr>
          <a:lstStyle>
            <a:lvl1pPr algn="l" defTabSz="457200" rtl="0" eaLnBrk="1" latinLnBrk="0" hangingPunct="1">
              <a:spcBef>
                <a:spcPct val="0"/>
              </a:spcBef>
              <a:buNone/>
              <a:defRPr lang="en-US" sz="4000" b="1" kern="1200" dirty="0">
                <a:solidFill>
                  <a:srgbClr val="333366"/>
                </a:solidFill>
                <a:latin typeface="+mj-lt"/>
                <a:ea typeface="Calibri" pitchFamily="34" charset="0"/>
                <a:cs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1676400" y="1600200"/>
            <a:ext cx="70104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0"/>
          </p:nvPr>
        </p:nvSpPr>
        <p:spPr/>
        <p:txBody>
          <a:bodyPr/>
          <a:lstStyle>
            <a:lvl1pPr algn="r">
              <a:defRPr sz="1200">
                <a:solidFill>
                  <a:prstClr val="black">
                    <a:tint val="75000"/>
                  </a:prstClr>
                </a:solidFill>
              </a:defRPr>
            </a:lvl1pPr>
          </a:lstStyle>
          <a:p>
            <a:pPr>
              <a:defRPr/>
            </a:pPr>
            <a:fld id="{9E2190C2-C9D7-4247-B5FB-6ABB6085BFD3}" type="slidenum">
              <a:rPr lang="en-US" smtClean="0"/>
              <a:pPr>
                <a:defRPr/>
              </a:pPr>
              <a:t>‹#›</a:t>
            </a:fld>
            <a:endParaRPr lang="en-US" dirty="0"/>
          </a:p>
        </p:txBody>
      </p:sp>
      <p:pic>
        <p:nvPicPr>
          <p:cNvPr id="8"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331909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199" y="4406900"/>
            <a:ext cx="6894513" cy="1362075"/>
          </a:xfrm>
        </p:spPr>
        <p:txBody>
          <a:bodyPr anchor="t">
            <a:normAutofit/>
          </a:bodyPr>
          <a:lstStyle>
            <a:lvl1pPr algn="ctr" defTabSz="457200" rtl="0" eaLnBrk="1" latinLnBrk="0" hangingPunct="1">
              <a:spcBef>
                <a:spcPct val="0"/>
              </a:spcBef>
              <a:buNone/>
              <a:defRPr lang="en-US" sz="3600" b="1" kern="1200" dirty="0">
                <a:solidFill>
                  <a:srgbClr val="333366"/>
                </a:solidFill>
                <a:latin typeface="+mj-lt"/>
                <a:ea typeface="Calibri" pitchFamily="34" charset="0"/>
                <a:cs typeface="Calibri"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1600199" y="2906713"/>
            <a:ext cx="6894513" cy="15128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eaLnBrk="0" hangingPunct="0">
              <a:defRPr/>
            </a:lvl1pPr>
          </a:lstStyle>
          <a:p>
            <a:pPr>
              <a:defRPr/>
            </a:pPr>
            <a:fld id="{480D559B-F6F0-4029-AB6D-74D6DFE80C69}" type="slidenum">
              <a:rPr lang="en-US" smtClean="0"/>
              <a:pPr>
                <a:defRPr/>
              </a:pPr>
              <a:t>‹#›</a:t>
            </a:fld>
            <a:endParaRPr lang="en-US" dirty="0"/>
          </a:p>
        </p:txBody>
      </p:sp>
      <p:pic>
        <p:nvPicPr>
          <p:cNvPr id="7"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7358193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6" name="Straight Connector 5"/>
          <p:cNvCxnSpPr/>
          <p:nvPr/>
        </p:nvCxnSpPr>
        <p:spPr>
          <a:xfrm>
            <a:off x="1600200" y="1524000"/>
            <a:ext cx="716280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normAutofit/>
          </a:bodyPr>
          <a:lstStyle>
            <a:lvl1pPr algn="l" defTabSz="457200" rtl="0" eaLnBrk="1" latinLnBrk="0" hangingPunct="1">
              <a:spcBef>
                <a:spcPct val="0"/>
              </a:spcBef>
              <a:buNone/>
              <a:defRPr lang="en-US" sz="4000" b="1" kern="1200" dirty="0">
                <a:solidFill>
                  <a:srgbClr val="333366"/>
                </a:solidFill>
                <a:latin typeface="+mj-lt"/>
                <a:ea typeface="Calibri" pitchFamily="34" charset="0"/>
                <a:cs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1600200" y="1600200"/>
            <a:ext cx="35814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4000" y="1600200"/>
            <a:ext cx="3352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0"/>
          </p:nvPr>
        </p:nvSpPr>
        <p:spPr/>
        <p:txBody>
          <a:bodyPr/>
          <a:lstStyle>
            <a:lvl1pPr eaLnBrk="0" hangingPunct="0">
              <a:defRPr/>
            </a:lvl1pPr>
          </a:lstStyle>
          <a:p>
            <a:pPr>
              <a:defRPr/>
            </a:pPr>
            <a:fld id="{C975522E-D11B-47D3-95B4-D6B1BC9D2AAE}" type="slidenum">
              <a:rPr lang="en-US" smtClean="0"/>
              <a:pPr>
                <a:defRPr/>
              </a:pPr>
              <a:t>‹#›</a:t>
            </a:fld>
            <a:endParaRPr lang="en-US" dirty="0"/>
          </a:p>
        </p:txBody>
      </p:sp>
      <p:pic>
        <p:nvPicPr>
          <p:cNvPr id="9"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4381062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cxnSp>
        <p:nvCxnSpPr>
          <p:cNvPr id="6" name="Straight Connector 5"/>
          <p:cNvCxnSpPr/>
          <p:nvPr/>
        </p:nvCxnSpPr>
        <p:spPr>
          <a:xfrm>
            <a:off x="1600200" y="1524000"/>
            <a:ext cx="716280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normAutofit/>
          </a:bodyPr>
          <a:lstStyle>
            <a:lvl1pPr algn="l" defTabSz="457200" rtl="0" eaLnBrk="1" latinLnBrk="0" hangingPunct="1">
              <a:spcBef>
                <a:spcPct val="0"/>
              </a:spcBef>
              <a:buNone/>
              <a:defRPr lang="en-US" sz="4000" b="1" kern="1200" dirty="0">
                <a:solidFill>
                  <a:srgbClr val="333366"/>
                </a:solidFill>
                <a:latin typeface="+mj-lt"/>
                <a:ea typeface="Calibri" pitchFamily="34" charset="0"/>
                <a:cs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1600200" y="1600201"/>
            <a:ext cx="7086600" cy="144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600200" y="3124200"/>
            <a:ext cx="7086600" cy="3001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0"/>
          </p:nvPr>
        </p:nvSpPr>
        <p:spPr/>
        <p:txBody>
          <a:bodyPr/>
          <a:lstStyle>
            <a:lvl1pPr eaLnBrk="0" hangingPunct="0">
              <a:defRPr/>
            </a:lvl1pPr>
          </a:lstStyle>
          <a:p>
            <a:pPr>
              <a:defRPr/>
            </a:pPr>
            <a:fld id="{D6994D69-5226-458C-BC7B-2374C7C9CCF3}" type="slidenum">
              <a:rPr lang="en-US" smtClean="0"/>
              <a:pPr>
                <a:defRPr/>
              </a:pPr>
              <a:t>‹#›</a:t>
            </a:fld>
            <a:endParaRPr lang="en-US"/>
          </a:p>
        </p:txBody>
      </p:sp>
      <p:pic>
        <p:nvPicPr>
          <p:cNvPr id="9"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509749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8" name="Straight Connector 7"/>
          <p:cNvCxnSpPr/>
          <p:nvPr/>
        </p:nvCxnSpPr>
        <p:spPr>
          <a:xfrm>
            <a:off x="1600200" y="1447800"/>
            <a:ext cx="716280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normAutofit/>
          </a:bodyPr>
          <a:lstStyle>
            <a:lvl1pPr algn="l">
              <a:defRPr lang="en-US" sz="3600" b="1" kern="1200" dirty="0">
                <a:solidFill>
                  <a:srgbClr val="333366"/>
                </a:solidFill>
                <a:latin typeface="+mj-lt"/>
                <a:ea typeface="Calibri" pitchFamily="34" charset="0"/>
                <a:cs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1600200" y="1535113"/>
            <a:ext cx="33528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00200" y="2174875"/>
            <a:ext cx="3352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81600" y="1535113"/>
            <a:ext cx="3505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81600" y="2174875"/>
            <a:ext cx="35052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0"/>
          </p:nvPr>
        </p:nvSpPr>
        <p:spPr/>
        <p:txBody>
          <a:bodyPr/>
          <a:lstStyle>
            <a:lvl1pPr eaLnBrk="0" hangingPunct="0">
              <a:defRPr/>
            </a:lvl1pPr>
          </a:lstStyle>
          <a:p>
            <a:pPr>
              <a:defRPr/>
            </a:pPr>
            <a:fld id="{B9F74BBE-4E49-4CDE-8CC0-B6B2C5BCC524}" type="slidenum">
              <a:rPr lang="en-US" smtClean="0"/>
              <a:pPr>
                <a:defRPr/>
              </a:pPr>
              <a:t>‹#›</a:t>
            </a:fld>
            <a:endParaRPr lang="en-US" dirty="0"/>
          </a:p>
        </p:txBody>
      </p:sp>
      <p:pic>
        <p:nvPicPr>
          <p:cNvPr id="11"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96085112"/>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4" name="Straight Connector 3"/>
          <p:cNvCxnSpPr/>
          <p:nvPr/>
        </p:nvCxnSpPr>
        <p:spPr>
          <a:xfrm>
            <a:off x="1676400" y="1219200"/>
            <a:ext cx="708660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normAutofit/>
          </a:bodyPr>
          <a:lstStyle>
            <a:lvl1pPr algn="l">
              <a:defRPr lang="en-US" sz="4000" b="1" kern="1200" dirty="0">
                <a:solidFill>
                  <a:srgbClr val="333366"/>
                </a:solidFill>
                <a:latin typeface="+mj-lt"/>
                <a:ea typeface="Calibri" pitchFamily="34" charset="0"/>
                <a:cs typeface="Calibri" pitchFamily="34" charset="0"/>
              </a:defRPr>
            </a:lvl1pPr>
          </a:lstStyle>
          <a:p>
            <a:r>
              <a:rPr lang="en-US" dirty="0" smtClean="0"/>
              <a:t>Click to edit Master title style</a:t>
            </a:r>
            <a:endParaRPr lang="en-US" dirty="0"/>
          </a:p>
        </p:txBody>
      </p:sp>
      <p:sp>
        <p:nvSpPr>
          <p:cNvPr id="5" name="Slide Number Placeholder 4"/>
          <p:cNvSpPr>
            <a:spLocks noGrp="1"/>
          </p:cNvSpPr>
          <p:nvPr>
            <p:ph type="sldNum" sz="quarter" idx="10"/>
          </p:nvPr>
        </p:nvSpPr>
        <p:spPr/>
        <p:txBody>
          <a:bodyPr/>
          <a:lstStyle>
            <a:lvl1pPr eaLnBrk="0" hangingPunct="0">
              <a:defRPr/>
            </a:lvl1pPr>
          </a:lstStyle>
          <a:p>
            <a:pPr>
              <a:defRPr/>
            </a:pPr>
            <a:fld id="{716F7609-81EF-44FE-B80B-F61CA3E7E5CF}" type="slidenum">
              <a:rPr lang="en-US" smtClean="0"/>
              <a:pPr>
                <a:defRPr/>
              </a:pPr>
              <a:t>‹#›</a:t>
            </a:fld>
            <a:endParaRPr lang="en-US" dirty="0"/>
          </a:p>
        </p:txBody>
      </p:sp>
      <p:pic>
        <p:nvPicPr>
          <p:cNvPr id="7"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6536725"/>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3"/>
          <p:cNvSpPr>
            <a:spLocks noGrp="1"/>
          </p:cNvSpPr>
          <p:nvPr>
            <p:ph type="sldNum" sz="quarter" idx="10"/>
          </p:nvPr>
        </p:nvSpPr>
        <p:spPr/>
        <p:txBody>
          <a:bodyPr/>
          <a:lstStyle>
            <a:lvl1pPr eaLnBrk="0" hangingPunct="0">
              <a:defRPr/>
            </a:lvl1pPr>
          </a:lstStyle>
          <a:p>
            <a:pPr>
              <a:defRPr/>
            </a:pPr>
            <a:fld id="{ACE565D3-655A-4CCA-8926-B1ED08D4FC63}" type="slidenum">
              <a:rPr lang="en-US" smtClean="0"/>
              <a:pPr>
                <a:defRPr/>
              </a:pPr>
              <a:t>‹#›</a:t>
            </a:fld>
            <a:endParaRPr lang="en-US" dirty="0"/>
          </a:p>
        </p:txBody>
      </p:sp>
      <p:pic>
        <p:nvPicPr>
          <p:cNvPr id="5"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78850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E2190C2-C9D7-4247-B5FB-6ABB6085BFD3}" type="slidenum">
              <a:rPr lang="en-US"/>
              <a:pPr>
                <a:defRPr/>
              </a:pPr>
              <a:t>‹#›</a:t>
            </a:fld>
            <a:endParaRPr lang="en-US" dirty="0"/>
          </a:p>
        </p:txBody>
      </p:sp>
    </p:spTree>
    <p:extLst>
      <p:ext uri="{BB962C8B-B14F-4D97-AF65-F5344CB8AC3E}">
        <p14:creationId xmlns:p14="http://schemas.microsoft.com/office/powerpoint/2010/main" val="40985535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00200" y="273050"/>
            <a:ext cx="2438400" cy="1162050"/>
          </a:xfrm>
        </p:spPr>
        <p:txBody>
          <a:bodyPr anchor="b"/>
          <a:lstStyle>
            <a:lvl1pPr algn="l">
              <a:defRPr sz="2000" b="1">
                <a:solidFill>
                  <a:srgbClr val="33336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343400" y="273050"/>
            <a:ext cx="4343400" cy="5853113"/>
          </a:xfrm>
        </p:spPr>
        <p:txBody>
          <a:bodyPr/>
          <a:lstStyle>
            <a:lvl1pPr>
              <a:defRPr sz="3200">
                <a:solidFill>
                  <a:srgbClr val="333366"/>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600200" y="1435100"/>
            <a:ext cx="243840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Slide Number Placeholder 6"/>
          <p:cNvSpPr>
            <a:spLocks noGrp="1"/>
          </p:cNvSpPr>
          <p:nvPr>
            <p:ph type="sldNum" sz="quarter" idx="10"/>
          </p:nvPr>
        </p:nvSpPr>
        <p:spPr/>
        <p:txBody>
          <a:bodyPr/>
          <a:lstStyle>
            <a:lvl1pPr eaLnBrk="0" hangingPunct="0">
              <a:defRPr/>
            </a:lvl1pPr>
          </a:lstStyle>
          <a:p>
            <a:pPr>
              <a:defRPr/>
            </a:pPr>
            <a:fld id="{E47E3EC4-BACF-47F0-A000-D1FFD56FC48A}" type="slidenum">
              <a:rPr lang="en-US" smtClean="0"/>
              <a:pPr>
                <a:defRPr/>
              </a:pPr>
              <a:t>‹#›</a:t>
            </a:fld>
            <a:endParaRPr lang="en-US" dirty="0"/>
          </a:p>
        </p:txBody>
      </p:sp>
      <p:pic>
        <p:nvPicPr>
          <p:cNvPr id="8"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21332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333366"/>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solidFill>
                  <a:srgbClr val="333366"/>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Slide Number Placeholder 6"/>
          <p:cNvSpPr>
            <a:spLocks noGrp="1"/>
          </p:cNvSpPr>
          <p:nvPr>
            <p:ph type="sldNum" sz="quarter" idx="10"/>
          </p:nvPr>
        </p:nvSpPr>
        <p:spPr/>
        <p:txBody>
          <a:bodyPr/>
          <a:lstStyle>
            <a:lvl1pPr eaLnBrk="0" hangingPunct="0">
              <a:defRPr/>
            </a:lvl1pPr>
          </a:lstStyle>
          <a:p>
            <a:pPr>
              <a:defRPr/>
            </a:pPr>
            <a:fld id="{594B79DB-1520-48C5-935D-EF1D31DD027B}" type="slidenum">
              <a:rPr lang="en-US" smtClean="0"/>
              <a:pPr>
                <a:defRPr/>
              </a:pPr>
              <a:t>‹#›</a:t>
            </a:fld>
            <a:endParaRPr lang="en-US" dirty="0"/>
          </a:p>
        </p:txBody>
      </p:sp>
      <p:pic>
        <p:nvPicPr>
          <p:cNvPr id="8"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10692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333366"/>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eaLnBrk="0" hangingPunct="0">
              <a:defRPr/>
            </a:lvl1pPr>
          </a:lstStyle>
          <a:p>
            <a:pPr>
              <a:defRPr/>
            </a:pPr>
            <a:fld id="{63E79FDF-0251-46AE-9F12-43D1AFD2745D}" type="slidenum">
              <a:rPr lang="en-US" smtClean="0"/>
              <a:pPr>
                <a:defRPr/>
              </a:pPr>
              <a:t>‹#›</a:t>
            </a:fld>
            <a:endParaRPr lang="en-US" dirty="0"/>
          </a:p>
        </p:txBody>
      </p:sp>
      <p:pic>
        <p:nvPicPr>
          <p:cNvPr id="7"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94615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solidFill>
                  <a:srgbClr val="333366"/>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eaLnBrk="0" hangingPunct="0">
              <a:defRPr/>
            </a:lvl1pPr>
          </a:lstStyle>
          <a:p>
            <a:pPr>
              <a:defRPr/>
            </a:pPr>
            <a:fld id="{60C5C844-5792-4CF5-AB4D-A1853E120C5A}" type="slidenum">
              <a:rPr lang="en-US" smtClean="0"/>
              <a:pPr>
                <a:defRPr/>
              </a:pPr>
              <a:t>‹#›</a:t>
            </a:fld>
            <a:endParaRPr lang="en-US" dirty="0"/>
          </a:p>
        </p:txBody>
      </p:sp>
      <p:pic>
        <p:nvPicPr>
          <p:cNvPr id="7"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9546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80D559B-F6F0-4029-AB6D-74D6DFE80C69}" type="slidenum">
              <a:rPr lang="en-US"/>
              <a:pPr>
                <a:defRPr/>
              </a:pPr>
              <a:t>‹#›</a:t>
            </a:fld>
            <a:endParaRPr lang="en-US" dirty="0"/>
          </a:p>
        </p:txBody>
      </p:sp>
    </p:spTree>
    <p:extLst>
      <p:ext uri="{BB962C8B-B14F-4D97-AF65-F5344CB8AC3E}">
        <p14:creationId xmlns:p14="http://schemas.microsoft.com/office/powerpoint/2010/main" val="1259055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975522E-D11B-47D3-95B4-D6B1BC9D2AAE}" type="slidenum">
              <a:rPr lang="en-US"/>
              <a:pPr>
                <a:defRPr/>
              </a:pPr>
              <a:t>‹#›</a:t>
            </a:fld>
            <a:endParaRPr lang="en-US" dirty="0"/>
          </a:p>
        </p:txBody>
      </p:sp>
    </p:spTree>
    <p:extLst>
      <p:ext uri="{BB962C8B-B14F-4D97-AF65-F5344CB8AC3E}">
        <p14:creationId xmlns:p14="http://schemas.microsoft.com/office/powerpoint/2010/main" val="518169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9F74BBE-4E49-4CDE-8CC0-B6B2C5BCC524}" type="slidenum">
              <a:rPr lang="en-US"/>
              <a:pPr>
                <a:defRPr/>
              </a:pPr>
              <a:t>‹#›</a:t>
            </a:fld>
            <a:endParaRPr lang="en-US" dirty="0"/>
          </a:p>
        </p:txBody>
      </p:sp>
    </p:spTree>
    <p:extLst>
      <p:ext uri="{BB962C8B-B14F-4D97-AF65-F5344CB8AC3E}">
        <p14:creationId xmlns:p14="http://schemas.microsoft.com/office/powerpoint/2010/main" val="1271221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16F7609-81EF-44FE-B80B-F61CA3E7E5CF}" type="slidenum">
              <a:rPr lang="en-US"/>
              <a:pPr>
                <a:defRPr/>
              </a:pPr>
              <a:t>‹#›</a:t>
            </a:fld>
            <a:endParaRPr lang="en-US" dirty="0"/>
          </a:p>
        </p:txBody>
      </p:sp>
    </p:spTree>
    <p:extLst>
      <p:ext uri="{BB962C8B-B14F-4D97-AF65-F5344CB8AC3E}">
        <p14:creationId xmlns:p14="http://schemas.microsoft.com/office/powerpoint/2010/main" val="4272744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txBox="1">
            <a:spLocks/>
          </p:cNvSpPr>
          <p:nvPr userDrawn="1"/>
        </p:nvSpPr>
        <p:spPr>
          <a:xfrm>
            <a:off x="6896100" y="133350"/>
            <a:ext cx="2133600" cy="365125"/>
          </a:xfrm>
          <a:prstGeom prst="rect">
            <a:avLst/>
          </a:prstGeom>
        </p:spPr>
        <p:txBody>
          <a:bodyPr anchor="ctr"/>
          <a:lstStyle>
            <a:defPPr>
              <a:defRPr lang="en-US"/>
            </a:defPPr>
            <a:lvl1pPr algn="r" rtl="0" fontAlgn="base">
              <a:spcBef>
                <a:spcPct val="0"/>
              </a:spcBef>
              <a:spcAft>
                <a:spcPct val="0"/>
              </a:spcAft>
              <a:defRPr sz="1200" kern="1200">
                <a:solidFill>
                  <a:prstClr val="black">
                    <a:tint val="75000"/>
                  </a:prstClr>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a:lstStyle>
          <a:p>
            <a:pPr>
              <a:defRPr/>
            </a:pPr>
            <a:fld id="{BE1E916E-C6B8-445C-B45A-E77D427305F2}" type="slidenum">
              <a:rPr lang="en-US" smtClean="0"/>
              <a:pPr>
                <a:defRPr/>
              </a:pPr>
              <a:t>‹#›</a:t>
            </a:fld>
            <a:endParaRPr lang="en-US" dirty="0"/>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CE565D3-655A-4CCA-8926-B1ED08D4FC63}" type="slidenum">
              <a:rPr lang="en-US"/>
              <a:pPr>
                <a:defRPr/>
              </a:pPr>
              <a:t>‹#›</a:t>
            </a:fld>
            <a:endParaRPr lang="en-US" dirty="0"/>
          </a:p>
        </p:txBody>
      </p:sp>
    </p:spTree>
    <p:extLst>
      <p:ext uri="{BB962C8B-B14F-4D97-AF65-F5344CB8AC3E}">
        <p14:creationId xmlns:p14="http://schemas.microsoft.com/office/powerpoint/2010/main" val="581038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47E3EC4-BACF-47F0-A000-D1FFD56FC48A}" type="slidenum">
              <a:rPr lang="en-US"/>
              <a:pPr>
                <a:defRPr/>
              </a:pPr>
              <a:t>‹#›</a:t>
            </a:fld>
            <a:endParaRPr lang="en-US" dirty="0"/>
          </a:p>
        </p:txBody>
      </p:sp>
    </p:spTree>
    <p:extLst>
      <p:ext uri="{BB962C8B-B14F-4D97-AF65-F5344CB8AC3E}">
        <p14:creationId xmlns:p14="http://schemas.microsoft.com/office/powerpoint/2010/main" val="3431765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94B79DB-1520-48C5-935D-EF1D31DD027B}" type="slidenum">
              <a:rPr lang="en-US"/>
              <a:pPr>
                <a:defRPr/>
              </a:pPr>
              <a:t>‹#›</a:t>
            </a:fld>
            <a:endParaRPr lang="en-US" dirty="0"/>
          </a:p>
        </p:txBody>
      </p:sp>
    </p:spTree>
    <p:extLst>
      <p:ext uri="{BB962C8B-B14F-4D97-AF65-F5344CB8AC3E}">
        <p14:creationId xmlns:p14="http://schemas.microsoft.com/office/powerpoint/2010/main" val="1364300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cs typeface="+mn-cs"/>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7010400" y="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cs typeface="+mn-cs"/>
              </a:defRPr>
            </a:lvl1pPr>
          </a:lstStyle>
          <a:p>
            <a:pPr>
              <a:defRPr/>
            </a:pPr>
            <a:fld id="{E22E724F-982F-45F4-A379-F77A754C265E}" type="slidenum">
              <a:rPr lang="en-US"/>
              <a:pPr>
                <a:defRPr/>
              </a:pPr>
              <a:t>‹#›</a:t>
            </a:fld>
            <a:endParaRPr lang="en-US" dirty="0"/>
          </a:p>
        </p:txBody>
      </p:sp>
    </p:spTree>
    <p:extLst>
      <p:ext uri="{BB962C8B-B14F-4D97-AF65-F5344CB8AC3E}">
        <p14:creationId xmlns:p14="http://schemas.microsoft.com/office/powerpoint/2010/main" val="1458374172"/>
      </p:ext>
    </p:extLst>
  </p:cSld>
  <p:clrMap bg1="lt1" tx1="dk1" bg2="lt2" tx2="dk2" accent1="accent1" accent2="accent2" accent3="accent3" accent4="accent4" accent5="accent5" accent6="accent6" hlink="hlink" folHlink="folHlink"/>
  <p:sldLayoutIdLst>
    <p:sldLayoutId id="2147484953" r:id="rId1"/>
    <p:sldLayoutId id="2147484954" r:id="rId2"/>
    <p:sldLayoutId id="2147484955" r:id="rId3"/>
    <p:sldLayoutId id="2147484956" r:id="rId4"/>
    <p:sldLayoutId id="2147484957" r:id="rId5"/>
    <p:sldLayoutId id="2147484958" r:id="rId6"/>
    <p:sldLayoutId id="2147484959" r:id="rId7"/>
    <p:sldLayoutId id="2147484960" r:id="rId8"/>
    <p:sldLayoutId id="2147484961" r:id="rId9"/>
    <p:sldLayoutId id="2147484962" r:id="rId10"/>
    <p:sldLayoutId id="2147484963"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descr="Picture1.jpg"/>
          <p:cNvPicPr>
            <a:picLocks/>
          </p:cNvPicPr>
          <p:nvPr/>
        </p:nvPicPr>
        <p:blipFill>
          <a:blip r:embed="rId14"/>
          <a:stretch>
            <a:fillRect/>
          </a:stretch>
        </p:blipFill>
        <p:spPr>
          <a:xfrm>
            <a:off x="1397508" y="0"/>
            <a:ext cx="100584" cy="1472184"/>
          </a:xfrm>
          <a:prstGeom prst="rect">
            <a:avLst/>
          </a:prstGeom>
          <a:ln>
            <a:noFill/>
          </a:ln>
          <a:effectLst>
            <a:reflection blurRad="6350" stA="50000" endA="295" endPos="92000" dist="101600" dir="5400000" sy="-100000" algn="bl" rotWithShape="0"/>
          </a:effectLst>
        </p:spPr>
      </p:pic>
      <p:sp>
        <p:nvSpPr>
          <p:cNvPr id="1027" name="Title Placeholder 1"/>
          <p:cNvSpPr>
            <a:spLocks noGrp="1"/>
          </p:cNvSpPr>
          <p:nvPr>
            <p:ph type="title"/>
          </p:nvPr>
        </p:nvSpPr>
        <p:spPr bwMode="auto">
          <a:xfrm>
            <a:off x="1600200" y="274638"/>
            <a:ext cx="7086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1600200" y="1600200"/>
            <a:ext cx="7086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TextBox 7"/>
          <p:cNvSpPr txBox="1">
            <a:spLocks noChangeArrowheads="1"/>
          </p:cNvSpPr>
          <p:nvPr/>
        </p:nvSpPr>
        <p:spPr bwMode="auto">
          <a:xfrm>
            <a:off x="1447800" y="6248400"/>
            <a:ext cx="7696200" cy="76200"/>
          </a:xfrm>
          <a:prstGeom prst="rect">
            <a:avLst/>
          </a:prstGeom>
          <a:solidFill>
            <a:schemeClr val="accent4">
              <a:lumMod val="50000"/>
              <a:alpha val="74901"/>
            </a:schemeClr>
          </a:solidFill>
          <a:ln>
            <a:solidFill>
              <a:schemeClr val="accent4">
                <a:lumMod val="75000"/>
              </a:schemeClr>
            </a:solidFill>
          </a:ln>
          <a:effectLst>
            <a:softEdge rad="31750"/>
          </a:effectLs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defRPr/>
            </a:pPr>
            <a:endParaRPr lang="en-US" sz="900" dirty="0" smtClean="0"/>
          </a:p>
          <a:p>
            <a:pPr>
              <a:defRPr/>
            </a:pPr>
            <a:r>
              <a:rPr lang="en-US" sz="1000" b="1" dirty="0" smtClean="0">
                <a:solidFill>
                  <a:srgbClr val="333366"/>
                </a:solidFill>
              </a:rPr>
              <a:t>     Washington State Department of Social &amp; Health Services – Division of Behavioral Health and Recovery - PRI</a:t>
            </a:r>
          </a:p>
        </p:txBody>
      </p:sp>
      <p:sp>
        <p:nvSpPr>
          <p:cNvPr id="6" name="Slide Number Placeholder 5"/>
          <p:cNvSpPr>
            <a:spLocks noGrp="1"/>
          </p:cNvSpPr>
          <p:nvPr>
            <p:ph type="sldNum" sz="quarter" idx="4"/>
          </p:nvPr>
        </p:nvSpPr>
        <p:spPr>
          <a:xfrm>
            <a:off x="6896100" y="133350"/>
            <a:ext cx="2133600" cy="365125"/>
          </a:xfrm>
          <a:prstGeom prst="rect">
            <a:avLst/>
          </a:prstGeom>
        </p:spPr>
        <p:txBody>
          <a:bodyPr vert="horz" lIns="91440" tIns="45720" rIns="91440" bIns="45720" rtlCol="0" anchor="ctr"/>
          <a:lstStyle>
            <a:lvl1pPr algn="r">
              <a:defRPr sz="1200">
                <a:solidFill>
                  <a:prstClr val="black">
                    <a:tint val="75000"/>
                  </a:prstClr>
                </a:solidFill>
              </a:defRPr>
            </a:lvl1pPr>
          </a:lstStyle>
          <a:p>
            <a:pPr>
              <a:defRPr/>
            </a:pPr>
            <a:fld id="{E22E724F-982F-45F4-A379-F77A754C265E}" type="slidenum">
              <a:rPr lang="en-US" smtClean="0"/>
              <a:pPr>
                <a:defRPr/>
              </a:pPr>
              <a:t>‹#›</a:t>
            </a:fld>
            <a:endParaRPr lang="en-US" dirty="0"/>
          </a:p>
        </p:txBody>
      </p:sp>
      <p:pic>
        <p:nvPicPr>
          <p:cNvPr id="1031" name="Picture 8" descr="DSHSlogopeople(w).eps"/>
          <p:cNvPicPr>
            <a:picLocks noChangeAspect="1"/>
          </p:cNvPicPr>
          <p:nvPr/>
        </p:nvPicPr>
        <p:blipFill>
          <a:blip r:embed="rId15">
            <a:duotone>
              <a:prstClr val="black"/>
              <a:schemeClr val="accent4">
                <a:lumMod val="50000"/>
                <a:tint val="45000"/>
                <a:satMod val="400000"/>
              </a:schemeClr>
            </a:duotone>
            <a:extLst>
              <a:ext uri="{28A0092B-C50C-407E-A947-70E740481C1C}">
                <a14:useLocalDpi xmlns:a14="http://schemas.microsoft.com/office/drawing/2010/main" val="0"/>
              </a:ext>
            </a:extLst>
          </a:blip>
          <a:srcRect/>
          <a:stretch>
            <a:fillRect/>
          </a:stretch>
        </p:blipFill>
        <p:spPr bwMode="auto">
          <a:xfrm>
            <a:off x="88900" y="5892800"/>
            <a:ext cx="787400"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Box 9"/>
          <p:cNvSpPr txBox="1">
            <a:spLocks noChangeArrowheads="1"/>
          </p:cNvSpPr>
          <p:nvPr/>
        </p:nvSpPr>
        <p:spPr bwMode="auto">
          <a:xfrm>
            <a:off x="88900" y="5476399"/>
            <a:ext cx="1295400" cy="113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r">
              <a:defRPr/>
            </a:pPr>
            <a:r>
              <a:rPr lang="en-US" sz="2800" dirty="0" smtClean="0">
                <a:solidFill>
                  <a:srgbClr val="7A3300"/>
                </a:solidFill>
                <a:latin typeface="Cambria" pitchFamily="18" charset="0"/>
              </a:rPr>
              <a:t>One</a:t>
            </a:r>
          </a:p>
          <a:p>
            <a:pPr algn="r">
              <a:defRPr/>
            </a:pPr>
            <a:r>
              <a:rPr lang="en-US" sz="1000" dirty="0" smtClean="0">
                <a:solidFill>
                  <a:srgbClr val="7A3300"/>
                </a:solidFill>
                <a:latin typeface="Cambria" pitchFamily="18" charset="0"/>
              </a:rPr>
              <a:t>Department</a:t>
            </a:r>
          </a:p>
          <a:p>
            <a:pPr algn="r">
              <a:defRPr/>
            </a:pPr>
            <a:r>
              <a:rPr lang="en-US" sz="1000" dirty="0" smtClean="0">
                <a:solidFill>
                  <a:srgbClr val="7A3300"/>
                </a:solidFill>
                <a:latin typeface="Cambria" pitchFamily="18" charset="0"/>
              </a:rPr>
              <a:t>Vision</a:t>
            </a:r>
          </a:p>
          <a:p>
            <a:pPr algn="r">
              <a:defRPr/>
            </a:pPr>
            <a:r>
              <a:rPr lang="en-US" sz="1000" dirty="0" smtClean="0">
                <a:solidFill>
                  <a:srgbClr val="7A3300"/>
                </a:solidFill>
                <a:latin typeface="Cambria" pitchFamily="18" charset="0"/>
              </a:rPr>
              <a:t>Mission</a:t>
            </a:r>
          </a:p>
          <a:p>
            <a:pPr algn="r">
              <a:defRPr/>
            </a:pPr>
            <a:r>
              <a:rPr lang="en-US" sz="1000" dirty="0" smtClean="0">
                <a:solidFill>
                  <a:srgbClr val="7A3300"/>
                </a:solidFill>
                <a:latin typeface="Cambria" pitchFamily="18" charset="0"/>
              </a:rPr>
              <a:t>Core set of Values</a:t>
            </a:r>
          </a:p>
        </p:txBody>
      </p:sp>
    </p:spTree>
  </p:cSld>
  <p:clrMap bg1="lt1" tx1="dk1" bg2="lt2" tx2="dk2" accent1="accent1" accent2="accent2" accent3="accent3" accent4="accent4" accent5="accent5" accent6="accent6" hlink="hlink" folHlink="folHlink"/>
  <p:sldLayoutIdLst>
    <p:sldLayoutId id="2147484965" r:id="rId1"/>
    <p:sldLayoutId id="2147484966" r:id="rId2"/>
    <p:sldLayoutId id="2147484967" r:id="rId3"/>
    <p:sldLayoutId id="2147484968" r:id="rId4"/>
    <p:sldLayoutId id="2147484969" r:id="rId5"/>
    <p:sldLayoutId id="2147484970" r:id="rId6"/>
    <p:sldLayoutId id="2147484971" r:id="rId7"/>
    <p:sldLayoutId id="2147484972" r:id="rId8"/>
    <p:sldLayoutId id="2147484973" r:id="rId9"/>
    <p:sldLayoutId id="2147484974" r:id="rId10"/>
    <p:sldLayoutId id="2147484975" r:id="rId11"/>
    <p:sldLayoutId id="2147484976" r:id="rId12"/>
  </p:sldLayoutIdLst>
  <p:timing>
    <p:tnLst>
      <p:par>
        <p:cTn id="1" dur="indefinite" restart="never" nodeType="tmRoot"/>
      </p:par>
    </p:tnLst>
  </p:timing>
  <p:hf hdr="0" ftr="0" dt="0"/>
  <p:txStyles>
    <p:titleStyle>
      <a:lvl1pPr algn="ctr" rtl="0" eaLnBrk="1" fontAlgn="base" hangingPunct="1">
        <a:spcBef>
          <a:spcPct val="0"/>
        </a:spcBef>
        <a:spcAft>
          <a:spcPct val="0"/>
        </a:spcAft>
        <a:defRPr sz="4400" kern="1200">
          <a:solidFill>
            <a:srgbClr val="333366"/>
          </a:solidFill>
          <a:latin typeface="+mj-lt"/>
          <a:ea typeface="+mj-ea"/>
          <a:cs typeface="+mj-cs"/>
        </a:defRPr>
      </a:lvl1pPr>
      <a:lvl2pPr algn="ctr" rtl="0" eaLnBrk="1" fontAlgn="base" hangingPunct="1">
        <a:spcBef>
          <a:spcPct val="0"/>
        </a:spcBef>
        <a:spcAft>
          <a:spcPct val="0"/>
        </a:spcAft>
        <a:defRPr sz="4400">
          <a:solidFill>
            <a:srgbClr val="333366"/>
          </a:solidFill>
          <a:latin typeface="Calibri" pitchFamily="34" charset="0"/>
        </a:defRPr>
      </a:lvl2pPr>
      <a:lvl3pPr algn="ctr" rtl="0" eaLnBrk="1" fontAlgn="base" hangingPunct="1">
        <a:spcBef>
          <a:spcPct val="0"/>
        </a:spcBef>
        <a:spcAft>
          <a:spcPct val="0"/>
        </a:spcAft>
        <a:defRPr sz="4400">
          <a:solidFill>
            <a:srgbClr val="333366"/>
          </a:solidFill>
          <a:latin typeface="Calibri" pitchFamily="34" charset="0"/>
        </a:defRPr>
      </a:lvl3pPr>
      <a:lvl4pPr algn="ctr" rtl="0" eaLnBrk="1" fontAlgn="base" hangingPunct="1">
        <a:spcBef>
          <a:spcPct val="0"/>
        </a:spcBef>
        <a:spcAft>
          <a:spcPct val="0"/>
        </a:spcAft>
        <a:defRPr sz="4400">
          <a:solidFill>
            <a:srgbClr val="333366"/>
          </a:solidFill>
          <a:latin typeface="Calibri" pitchFamily="34" charset="0"/>
        </a:defRPr>
      </a:lvl4pPr>
      <a:lvl5pPr algn="ctr" rtl="0" eaLnBrk="1" fontAlgn="base" hangingPunct="1">
        <a:spcBef>
          <a:spcPct val="0"/>
        </a:spcBef>
        <a:spcAft>
          <a:spcPct val="0"/>
        </a:spcAft>
        <a:defRPr sz="4400">
          <a:solidFill>
            <a:srgbClr val="333366"/>
          </a:solidFill>
          <a:latin typeface="Calibri" pitchFamily="34" charset="0"/>
        </a:defRPr>
      </a:lvl5pPr>
      <a:lvl6pPr marL="457200" algn="ctr" rtl="0" eaLnBrk="1" fontAlgn="base" hangingPunct="1">
        <a:spcBef>
          <a:spcPct val="0"/>
        </a:spcBef>
        <a:spcAft>
          <a:spcPct val="0"/>
        </a:spcAft>
        <a:defRPr sz="4400">
          <a:solidFill>
            <a:srgbClr val="333366"/>
          </a:solidFill>
          <a:latin typeface="Calibri" pitchFamily="34" charset="0"/>
        </a:defRPr>
      </a:lvl6pPr>
      <a:lvl7pPr marL="914400" algn="ctr" rtl="0" eaLnBrk="1" fontAlgn="base" hangingPunct="1">
        <a:spcBef>
          <a:spcPct val="0"/>
        </a:spcBef>
        <a:spcAft>
          <a:spcPct val="0"/>
        </a:spcAft>
        <a:defRPr sz="4400">
          <a:solidFill>
            <a:srgbClr val="333366"/>
          </a:solidFill>
          <a:latin typeface="Calibri" pitchFamily="34" charset="0"/>
        </a:defRPr>
      </a:lvl7pPr>
      <a:lvl8pPr marL="1371600" algn="ctr" rtl="0" eaLnBrk="1" fontAlgn="base" hangingPunct="1">
        <a:spcBef>
          <a:spcPct val="0"/>
        </a:spcBef>
        <a:spcAft>
          <a:spcPct val="0"/>
        </a:spcAft>
        <a:defRPr sz="4400">
          <a:solidFill>
            <a:srgbClr val="333366"/>
          </a:solidFill>
          <a:latin typeface="Calibri" pitchFamily="34" charset="0"/>
        </a:defRPr>
      </a:lvl8pPr>
      <a:lvl9pPr marL="1828800" algn="ctr" rtl="0" eaLnBrk="1" fontAlgn="base" hangingPunct="1">
        <a:spcBef>
          <a:spcPct val="0"/>
        </a:spcBef>
        <a:spcAft>
          <a:spcPct val="0"/>
        </a:spcAft>
        <a:defRPr sz="4400">
          <a:solidFill>
            <a:srgbClr val="333366"/>
          </a:solidFill>
          <a:latin typeface="Calibri" pitchFamily="34" charset="0"/>
        </a:defRPr>
      </a:lvl9pPr>
    </p:titleStyle>
    <p:bodyStyle>
      <a:lvl1pPr marL="342900" indent="-342900" algn="l" rtl="0" eaLnBrk="1" fontAlgn="base" hangingPunct="1">
        <a:spcBef>
          <a:spcPct val="20000"/>
        </a:spcBef>
        <a:spcAft>
          <a:spcPct val="0"/>
        </a:spcAft>
        <a:buClr>
          <a:srgbClr val="C85F08"/>
        </a:buClr>
        <a:buFont typeface="Wingdings" pitchFamily="2" charset="2"/>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lr>
          <a:srgbClr val="C85F08"/>
        </a:buClr>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5.wmf"/><Relationship Id="rId4" Type="http://schemas.openxmlformats.org/officeDocument/2006/relationships/oleObject" Target="../embeddings/oleObject1.bin"/></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hyperlink" Target="mailto:PRItraining@dshs.wa.gov" TargetMode="External"/><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600" y="533400"/>
            <a:ext cx="7162800" cy="3067050"/>
          </a:xfrm>
        </p:spPr>
        <p:txBody>
          <a:bodyPr>
            <a:normAutofit fontScale="90000"/>
          </a:bodyPr>
          <a:lstStyle/>
          <a:p>
            <a:pPr algn="l">
              <a:defRPr/>
            </a:pPr>
            <a:r>
              <a:rPr dirty="0"/>
              <a:t>Cohort 2</a:t>
            </a:r>
            <a:br>
              <a:rPr dirty="0"/>
            </a:br>
            <a:r>
              <a:rPr dirty="0" smtClean="0"/>
              <a:t/>
            </a:r>
            <a:br>
              <a:rPr dirty="0" smtClean="0"/>
            </a:br>
            <a:r>
              <a:rPr dirty="0" smtClean="0">
                <a:solidFill>
                  <a:schemeClr val="accent4">
                    <a:lumMod val="75000"/>
                  </a:schemeClr>
                </a:solidFill>
              </a:rPr>
              <a:t>Prevention </a:t>
            </a:r>
            <a:r>
              <a:rPr dirty="0">
                <a:solidFill>
                  <a:schemeClr val="accent4">
                    <a:lumMod val="75000"/>
                  </a:schemeClr>
                </a:solidFill>
              </a:rPr>
              <a:t>Redesign Initiative (PRI) </a:t>
            </a:r>
            <a:r>
              <a:rPr lang="en-US" dirty="0">
                <a:solidFill>
                  <a:schemeClr val="accent4">
                    <a:lumMod val="75000"/>
                  </a:schemeClr>
                </a:solidFill>
              </a:rPr>
              <a:t>Cohort 2 - Workshop Series</a:t>
            </a:r>
            <a:br>
              <a:rPr lang="en-US" dirty="0">
                <a:solidFill>
                  <a:schemeClr val="accent4">
                    <a:lumMod val="75000"/>
                  </a:schemeClr>
                </a:solidFill>
              </a:rPr>
            </a:br>
            <a:r>
              <a:rPr lang="en-US" dirty="0" smtClean="0">
                <a:solidFill>
                  <a:schemeClr val="accent4">
                    <a:lumMod val="75000"/>
                  </a:schemeClr>
                </a:solidFill>
              </a:rPr>
              <a:t/>
            </a:r>
            <a:br>
              <a:rPr lang="en-US" dirty="0" smtClean="0">
                <a:solidFill>
                  <a:schemeClr val="accent4">
                    <a:lumMod val="75000"/>
                  </a:schemeClr>
                </a:solidFill>
              </a:rPr>
            </a:br>
            <a:r>
              <a:rPr dirty="0" smtClean="0">
                <a:solidFill>
                  <a:schemeClr val="accent4">
                    <a:lumMod val="75000"/>
                  </a:schemeClr>
                </a:solidFill>
              </a:rPr>
              <a:t>Resources Assessment Clinic</a:t>
            </a:r>
            <a:br>
              <a:rPr dirty="0" smtClean="0">
                <a:solidFill>
                  <a:schemeClr val="accent4">
                    <a:lumMod val="75000"/>
                  </a:schemeClr>
                </a:solidFill>
              </a:rPr>
            </a:br>
            <a:r>
              <a:rPr sz="2200" dirty="0" smtClean="0">
                <a:solidFill>
                  <a:schemeClr val="accent4">
                    <a:lumMod val="75000"/>
                  </a:schemeClr>
                </a:solidFill>
              </a:rPr>
              <a:t>Workshop 2 – Incorporating information into your Strategic Plan</a:t>
            </a:r>
            <a:endParaRPr dirty="0"/>
          </a:p>
        </p:txBody>
      </p:sp>
      <p:sp>
        <p:nvSpPr>
          <p:cNvPr id="3" name="Subtitle 2"/>
          <p:cNvSpPr>
            <a:spLocks noGrp="1"/>
          </p:cNvSpPr>
          <p:nvPr>
            <p:ph type="subTitle" idx="1"/>
          </p:nvPr>
        </p:nvSpPr>
        <p:spPr>
          <a:xfrm>
            <a:off x="1752600" y="3886200"/>
            <a:ext cx="7086600" cy="1752600"/>
          </a:xfrm>
        </p:spPr>
        <p:txBody>
          <a:bodyPr/>
          <a:lstStyle/>
          <a:p>
            <a:pPr algn="l" eaLnBrk="1" hangingPunct="1">
              <a:defRPr/>
            </a:pPr>
            <a:r>
              <a:rPr lang="en-US" sz="2800" dirty="0" smtClean="0"/>
              <a:t>Division </a:t>
            </a:r>
            <a:r>
              <a:rPr lang="en-US" sz="2800" dirty="0"/>
              <a:t>of Behavioral Health and Recovery</a:t>
            </a:r>
          </a:p>
          <a:p>
            <a:pPr lvl="0">
              <a:defRPr/>
            </a:pPr>
            <a:endParaRPr lang="en-US" sz="1800" dirty="0">
              <a:solidFill>
                <a:prstClr val="black">
                  <a:tint val="75000"/>
                </a:prstClr>
              </a:solidFill>
            </a:endParaRPr>
          </a:p>
          <a:p>
            <a:pPr lvl="0" algn="l">
              <a:defRPr/>
            </a:pPr>
            <a:r>
              <a:rPr lang="en-US" sz="2400" dirty="0">
                <a:solidFill>
                  <a:prstClr val="black">
                    <a:tint val="75000"/>
                  </a:prstClr>
                </a:solidFill>
              </a:rPr>
              <a:t>February 2013</a:t>
            </a:r>
          </a:p>
          <a:p>
            <a:pPr lvl="0" algn="l">
              <a:defRPr/>
            </a:pPr>
            <a:endParaRPr lang="en-US" sz="900" dirty="0">
              <a:solidFill>
                <a:prstClr val="black">
                  <a:tint val="75000"/>
                </a:prstClr>
              </a:solidFill>
            </a:endParaRPr>
          </a:p>
          <a:p>
            <a:pPr lvl="0" algn="l">
              <a:defRPr/>
            </a:pPr>
            <a:r>
              <a:rPr lang="en-US" sz="1600" dirty="0">
                <a:solidFill>
                  <a:prstClr val="black">
                    <a:tint val="75000"/>
                  </a:prstClr>
                </a:solidFill>
              </a:rPr>
              <a:t>Presented by: </a:t>
            </a:r>
          </a:p>
          <a:p>
            <a:pPr lvl="0" algn="l">
              <a:defRPr/>
            </a:pPr>
            <a:r>
              <a:rPr lang="en-US" sz="1600" dirty="0">
                <a:solidFill>
                  <a:prstClr val="black">
                    <a:tint val="75000"/>
                  </a:prstClr>
                </a:solidFill>
              </a:rPr>
              <a:t>Julia Greeson, Prevention System Manager </a:t>
            </a:r>
          </a:p>
          <a:p>
            <a:pPr lvl="0" algn="l">
              <a:defRPr/>
            </a:pPr>
            <a:r>
              <a:rPr lang="en-US" sz="1600" dirty="0">
                <a:solidFill>
                  <a:prstClr val="black">
                    <a:tint val="75000"/>
                  </a:prstClr>
                </a:solidFill>
              </a:rPr>
              <a:t>Sarah Mariani, Prevention Systems Integration Manager</a:t>
            </a:r>
          </a:p>
        </p:txBody>
      </p:sp>
      <p:sp>
        <p:nvSpPr>
          <p:cNvPr id="4" name="Slide Number Placeholder 3"/>
          <p:cNvSpPr>
            <a:spLocks noGrp="1"/>
          </p:cNvSpPr>
          <p:nvPr>
            <p:ph type="sldNum" sz="quarter" idx="10"/>
          </p:nvPr>
        </p:nvSpPr>
        <p:spPr/>
        <p:txBody>
          <a:bodyPr/>
          <a:lstStyle/>
          <a:p>
            <a:pPr>
              <a:defRPr/>
            </a:pPr>
            <a:fld id="{181C518C-266E-49C6-BE40-E3A674393190}"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Rectangle 1026"/>
          <p:cNvSpPr>
            <a:spLocks noGrp="1" noChangeArrowheads="1"/>
          </p:cNvSpPr>
          <p:nvPr>
            <p:ph type="title"/>
          </p:nvPr>
        </p:nvSpPr>
        <p:spPr/>
        <p:txBody>
          <a:bodyPr>
            <a:normAutofit fontScale="90000"/>
          </a:bodyPr>
          <a:lstStyle/>
          <a:p>
            <a:pPr>
              <a:defRPr/>
            </a:pPr>
            <a:r>
              <a:rPr sz="1600" smtClean="0"/>
              <a:t/>
            </a:r>
            <a:br>
              <a:rPr sz="1600" smtClean="0"/>
            </a:br>
            <a:r>
              <a:rPr smtClean="0"/>
              <a:t>Completing a Resources and Gaps Assessment</a:t>
            </a:r>
            <a:r>
              <a:rPr sz="1600" smtClean="0"/>
              <a:t/>
            </a:r>
            <a:br>
              <a:rPr sz="1600" smtClean="0"/>
            </a:br>
            <a:endParaRPr sz="1600"/>
          </a:p>
        </p:txBody>
      </p:sp>
      <p:sp>
        <p:nvSpPr>
          <p:cNvPr id="262147" name="Rectangle 1027"/>
          <p:cNvSpPr>
            <a:spLocks noGrp="1" noChangeArrowheads="1"/>
          </p:cNvSpPr>
          <p:nvPr>
            <p:ph idx="1"/>
          </p:nvPr>
        </p:nvSpPr>
        <p:spPr/>
        <p:txBody>
          <a:bodyPr/>
          <a:lstStyle/>
          <a:p>
            <a:pPr marL="0" indent="0" eaLnBrk="1" hangingPunct="1">
              <a:spcBef>
                <a:spcPts val="1200"/>
              </a:spcBef>
              <a:buNone/>
            </a:pPr>
            <a:r>
              <a:rPr lang="en-US" sz="2800" dirty="0" smtClean="0"/>
              <a:t>Five Steps…</a:t>
            </a:r>
          </a:p>
          <a:p>
            <a:pPr marL="711200" indent="-711200" eaLnBrk="1" hangingPunct="1">
              <a:spcBef>
                <a:spcPts val="1200"/>
              </a:spcBef>
              <a:buFont typeface="Calibri" pitchFamily="34" charset="0"/>
              <a:buAutoNum type="arabicPeriod"/>
            </a:pPr>
            <a:r>
              <a:rPr lang="en-US" sz="2800" dirty="0" smtClean="0"/>
              <a:t>Establish your process.</a:t>
            </a:r>
          </a:p>
          <a:p>
            <a:pPr marL="711200" indent="-711200" eaLnBrk="1" hangingPunct="1">
              <a:spcBef>
                <a:spcPts val="1200"/>
              </a:spcBef>
              <a:buFont typeface="Calibri" pitchFamily="34" charset="0"/>
              <a:buAutoNum type="arabicPeriod"/>
            </a:pPr>
            <a:r>
              <a:rPr lang="en-US" sz="2800" dirty="0" smtClean="0"/>
              <a:t>Identify, collect, and compile information on each existing resources which address the priority risk and protective factors. </a:t>
            </a:r>
          </a:p>
          <a:p>
            <a:pPr marL="711200" indent="-711200" eaLnBrk="1" hangingPunct="1">
              <a:spcBef>
                <a:spcPts val="1200"/>
              </a:spcBef>
              <a:buFont typeface="Calibri" pitchFamily="34" charset="0"/>
              <a:buAutoNum type="arabicPeriod"/>
            </a:pPr>
            <a:r>
              <a:rPr lang="en-US" sz="2800" dirty="0" smtClean="0"/>
              <a:t>Determine gaps in resources. </a:t>
            </a:r>
          </a:p>
          <a:p>
            <a:pPr marL="711200" indent="-711200" eaLnBrk="1" hangingPunct="1">
              <a:spcBef>
                <a:spcPts val="1200"/>
              </a:spcBef>
              <a:buFont typeface="Calibri" pitchFamily="34" charset="0"/>
              <a:buAutoNum type="arabicPeriod"/>
            </a:pPr>
            <a:r>
              <a:rPr lang="en-US" sz="2800" dirty="0" smtClean="0"/>
              <a:t>Determine key findings.</a:t>
            </a:r>
          </a:p>
          <a:p>
            <a:pPr marL="711200" indent="-711200" eaLnBrk="1" hangingPunct="1">
              <a:spcBef>
                <a:spcPts val="1200"/>
              </a:spcBef>
              <a:buFont typeface="Calibri" pitchFamily="34" charset="0"/>
              <a:buAutoNum type="arabicPeriod"/>
            </a:pPr>
            <a:r>
              <a:rPr lang="en-US" sz="2800" dirty="0" smtClean="0"/>
              <a:t>Integrate information into Strategic Plan.</a:t>
            </a:r>
          </a:p>
        </p:txBody>
      </p:sp>
      <p:sp>
        <p:nvSpPr>
          <p:cNvPr id="233476" name="Slide Number Placeholder 5"/>
          <p:cNvSpPr>
            <a:spLocks noGrp="1"/>
          </p:cNvSpPr>
          <p:nvPr>
            <p:ph type="sldNum"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3B08B089-3C09-4120-A23D-ADA3C654BF0E}" type="slidenum">
              <a:rPr lang="en-US" smtClean="0">
                <a:solidFill>
                  <a:srgbClr val="898989"/>
                </a:solidFill>
              </a:rPr>
              <a:pPr fontAlgn="base">
                <a:spcBef>
                  <a:spcPct val="0"/>
                </a:spcBef>
                <a:spcAft>
                  <a:spcPct val="0"/>
                </a:spcAft>
                <a:defRPr/>
              </a:pPr>
              <a:t>10</a:t>
            </a:fld>
            <a:endParaRPr lang="en-US" smtClean="0">
              <a:solidFill>
                <a:srgbClr val="898989"/>
              </a:solidFill>
            </a:endParaRPr>
          </a:p>
        </p:txBody>
      </p:sp>
    </p:spTree>
    <p:extLst>
      <p:ext uri="{BB962C8B-B14F-4D97-AF65-F5344CB8AC3E}">
        <p14:creationId xmlns:p14="http://schemas.microsoft.com/office/powerpoint/2010/main" val="34033852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75000"/>
                  </a:schemeClr>
                </a:solidFill>
                <a:effectLst>
                  <a:outerShdw blurRad="38100" dist="38100" dir="2700000" algn="tl">
                    <a:srgbClr val="000000">
                      <a:alpha val="43137"/>
                    </a:srgbClr>
                  </a:outerShdw>
                </a:effectLst>
              </a:rPr>
              <a:t>Poll</a:t>
            </a:r>
            <a:endParaRPr lang="en-US" dirty="0">
              <a:solidFill>
                <a:schemeClr val="accent6">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smtClean="0"/>
              <a:t>Which of the steps have you completed so far?</a:t>
            </a:r>
            <a:endParaRPr lang="en-US" dirty="0"/>
          </a:p>
        </p:txBody>
      </p:sp>
      <p:sp>
        <p:nvSpPr>
          <p:cNvPr id="4" name="Slide Number Placeholder 3"/>
          <p:cNvSpPr>
            <a:spLocks noGrp="1"/>
          </p:cNvSpPr>
          <p:nvPr>
            <p:ph type="sldNum" sz="quarter" idx="10"/>
          </p:nvPr>
        </p:nvSpPr>
        <p:spPr/>
        <p:txBody>
          <a:bodyPr/>
          <a:lstStyle/>
          <a:p>
            <a:pPr>
              <a:defRPr/>
            </a:pPr>
            <a:fld id="{9E2190C2-C9D7-4247-B5FB-6ABB6085BFD3}" type="slidenum">
              <a:rPr lang="en-US" smtClean="0"/>
              <a:pPr>
                <a:defRPr/>
              </a:pPr>
              <a:t>11</a:t>
            </a:fld>
            <a:endParaRPr lang="en-US" dirty="0"/>
          </a:p>
        </p:txBody>
      </p:sp>
    </p:spTree>
    <p:extLst>
      <p:ext uri="{BB962C8B-B14F-4D97-AF65-F5344CB8AC3E}">
        <p14:creationId xmlns:p14="http://schemas.microsoft.com/office/powerpoint/2010/main" val="37700389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Line 16"/>
          <p:cNvSpPr>
            <a:spLocks noChangeShapeType="1"/>
          </p:cNvSpPr>
          <p:nvPr/>
        </p:nvSpPr>
        <p:spPr bwMode="auto">
          <a:xfrm>
            <a:off x="6037263" y="6754813"/>
            <a:ext cx="1571625" cy="0"/>
          </a:xfrm>
          <a:prstGeom prst="line">
            <a:avLst/>
          </a:prstGeom>
          <a:noFill/>
          <a:ln w="38100">
            <a:solidFill>
              <a:schemeClr val="tx1"/>
            </a:solidFill>
            <a:round/>
            <a:headEnd type="oval" w="med" len="med"/>
            <a:tailEnd type="oval" w="med" len="med"/>
          </a:ln>
        </p:spPr>
        <p:txBody>
          <a:bodyPr>
            <a:spAutoFit/>
          </a:bodyPr>
          <a:lstStyle/>
          <a:p>
            <a:pPr fontAlgn="auto">
              <a:spcBef>
                <a:spcPts val="0"/>
              </a:spcBef>
              <a:spcAft>
                <a:spcPts val="0"/>
              </a:spcAft>
              <a:defRPr/>
            </a:pPr>
            <a:endParaRPr lang="en-US">
              <a:solidFill>
                <a:prstClr val="black"/>
              </a:solidFill>
              <a:latin typeface="Calibri"/>
              <a:cs typeface="+mn-cs"/>
            </a:endParaRPr>
          </a:p>
        </p:txBody>
      </p:sp>
      <p:sp>
        <p:nvSpPr>
          <p:cNvPr id="102" name="Line 16"/>
          <p:cNvSpPr>
            <a:spLocks noChangeShapeType="1"/>
          </p:cNvSpPr>
          <p:nvPr/>
        </p:nvSpPr>
        <p:spPr bwMode="auto">
          <a:xfrm flipV="1">
            <a:off x="1543105" y="6699250"/>
            <a:ext cx="4490720" cy="0"/>
          </a:xfrm>
          <a:prstGeom prst="line">
            <a:avLst/>
          </a:prstGeom>
          <a:noFill/>
          <a:ln w="38100">
            <a:gradFill flip="none" rotWithShape="1">
              <a:gsLst>
                <a:gs pos="0">
                  <a:schemeClr val="tx1"/>
                </a:gs>
                <a:gs pos="50000">
                  <a:schemeClr val="accent1">
                    <a:tint val="44500"/>
                    <a:satMod val="160000"/>
                  </a:schemeClr>
                </a:gs>
                <a:gs pos="100000">
                  <a:schemeClr val="accent1">
                    <a:tint val="23500"/>
                    <a:satMod val="160000"/>
                  </a:schemeClr>
                </a:gs>
              </a:gsLst>
              <a:lin ang="10800000" scaled="1"/>
              <a:tileRect/>
            </a:gradFill>
            <a:round/>
            <a:headEnd type="oval" w="med" len="med"/>
            <a:tailEnd type="oval" w="med" len="med"/>
          </a:ln>
        </p:spPr>
        <p:txBody>
          <a:bodyPr>
            <a:spAutoFit/>
          </a:bodyPr>
          <a:lstStyle/>
          <a:p>
            <a:pPr fontAlgn="auto">
              <a:spcBef>
                <a:spcPts val="0"/>
              </a:spcBef>
              <a:spcAft>
                <a:spcPts val="0"/>
              </a:spcAft>
              <a:defRPr/>
            </a:pPr>
            <a:endParaRPr lang="en-US">
              <a:solidFill>
                <a:prstClr val="black"/>
              </a:solidFill>
              <a:latin typeface="Calibri"/>
              <a:cs typeface="+mn-cs"/>
            </a:endParaRPr>
          </a:p>
        </p:txBody>
      </p:sp>
      <p:sp>
        <p:nvSpPr>
          <p:cNvPr id="6" name="Text Box 10"/>
          <p:cNvSpPr txBox="1">
            <a:spLocks noChangeArrowheads="1"/>
          </p:cNvSpPr>
          <p:nvPr/>
        </p:nvSpPr>
        <p:spPr bwMode="auto">
          <a:xfrm>
            <a:off x="93663" y="2522538"/>
            <a:ext cx="1425575" cy="2932112"/>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marL="119063" indent="-119063" fontAlgn="auto">
              <a:spcBef>
                <a:spcPts val="0"/>
              </a:spcBef>
              <a:spcAft>
                <a:spcPts val="600"/>
              </a:spcAft>
              <a:defRPr/>
            </a:pPr>
            <a:r>
              <a:rPr lang="en-US" sz="1050" b="1" i="1" dirty="0">
                <a:solidFill>
                  <a:prstClr val="black"/>
                </a:solidFill>
              </a:rPr>
              <a:t>These problems…</a:t>
            </a:r>
          </a:p>
          <a:p>
            <a:pPr algn="ctr" fontAlgn="auto">
              <a:spcBef>
                <a:spcPct val="50000"/>
              </a:spcBef>
              <a:spcAft>
                <a:spcPts val="0"/>
              </a:spcAft>
              <a:defRPr/>
            </a:pPr>
            <a:r>
              <a:rPr lang="en-US" sz="1100" b="1" dirty="0">
                <a:solidFill>
                  <a:prstClr val="black"/>
                </a:solidFill>
              </a:rPr>
              <a:t>School performance </a:t>
            </a:r>
            <a:r>
              <a:rPr lang="en-US" sz="1050" dirty="0">
                <a:solidFill>
                  <a:prstClr val="black"/>
                </a:solidFill>
              </a:rPr>
              <a:t>(% of courses passed)</a:t>
            </a:r>
            <a:endParaRPr lang="en-US" sz="1100" dirty="0">
              <a:solidFill>
                <a:prstClr val="black"/>
              </a:solidFill>
            </a:endParaRPr>
          </a:p>
          <a:p>
            <a:pPr algn="ctr" fontAlgn="auto">
              <a:spcBef>
                <a:spcPct val="50000"/>
              </a:spcBef>
              <a:spcAft>
                <a:spcPts val="0"/>
              </a:spcAft>
              <a:defRPr/>
            </a:pPr>
            <a:r>
              <a:rPr lang="en-US" sz="1050" dirty="0">
                <a:solidFill>
                  <a:prstClr val="black"/>
                </a:solidFill>
              </a:rPr>
              <a:t>(HYS Academic)</a:t>
            </a:r>
          </a:p>
          <a:p>
            <a:pPr algn="ctr" fontAlgn="auto">
              <a:spcBef>
                <a:spcPts val="0"/>
              </a:spcBef>
              <a:spcAft>
                <a:spcPts val="0"/>
              </a:spcAft>
              <a:defRPr/>
            </a:pPr>
            <a:endParaRPr lang="en-US" sz="1100" b="1" dirty="0">
              <a:solidFill>
                <a:prstClr val="black"/>
              </a:solidFill>
            </a:endParaRPr>
          </a:p>
          <a:p>
            <a:pPr algn="ctr" fontAlgn="auto">
              <a:spcBef>
                <a:spcPts val="0"/>
              </a:spcBef>
              <a:spcAft>
                <a:spcPts val="0"/>
              </a:spcAft>
              <a:defRPr/>
            </a:pPr>
            <a:r>
              <a:rPr lang="en-US" sz="1100" b="1" dirty="0">
                <a:solidFill>
                  <a:prstClr val="black"/>
                </a:solidFill>
              </a:rPr>
              <a:t>Youth Delinquency  </a:t>
            </a:r>
          </a:p>
          <a:p>
            <a:pPr algn="ctr" fontAlgn="auto">
              <a:spcBef>
                <a:spcPts val="0"/>
              </a:spcBef>
              <a:spcAft>
                <a:spcPts val="0"/>
              </a:spcAft>
              <a:defRPr/>
            </a:pPr>
            <a:r>
              <a:rPr lang="en-US" sz="1050" dirty="0">
                <a:solidFill>
                  <a:prstClr val="black"/>
                </a:solidFill>
              </a:rPr>
              <a:t>(either HYS Perception of Risk, or Alcohol related arrests of 10-17 year olds, depending on coalition’s strategy)</a:t>
            </a:r>
          </a:p>
          <a:p>
            <a:pPr algn="ctr" fontAlgn="auto">
              <a:spcBef>
                <a:spcPts val="0"/>
              </a:spcBef>
              <a:spcAft>
                <a:spcPts val="0"/>
              </a:spcAft>
              <a:defRPr/>
            </a:pPr>
            <a:endParaRPr lang="en-US" sz="1100" b="1" dirty="0">
              <a:solidFill>
                <a:prstClr val="black"/>
              </a:solidFill>
            </a:endParaRPr>
          </a:p>
          <a:p>
            <a:pPr algn="ctr" fontAlgn="auto">
              <a:spcBef>
                <a:spcPts val="0"/>
              </a:spcBef>
              <a:spcAft>
                <a:spcPts val="0"/>
              </a:spcAft>
              <a:defRPr/>
            </a:pPr>
            <a:r>
              <a:rPr lang="en-US" sz="1100" b="1" dirty="0">
                <a:solidFill>
                  <a:prstClr val="black"/>
                </a:solidFill>
              </a:rPr>
              <a:t>Mental Health</a:t>
            </a:r>
          </a:p>
          <a:p>
            <a:pPr algn="ctr" fontAlgn="auto">
              <a:spcBef>
                <a:spcPts val="0"/>
              </a:spcBef>
              <a:spcAft>
                <a:spcPts val="0"/>
              </a:spcAft>
              <a:defRPr/>
            </a:pPr>
            <a:r>
              <a:rPr lang="en-US" sz="1050" dirty="0">
                <a:solidFill>
                  <a:prstClr val="black"/>
                </a:solidFill>
              </a:rPr>
              <a:t>(HYS depression)</a:t>
            </a:r>
          </a:p>
        </p:txBody>
      </p:sp>
      <p:sp>
        <p:nvSpPr>
          <p:cNvPr id="21" name="Line 16"/>
          <p:cNvSpPr>
            <a:spLocks noChangeShapeType="1"/>
          </p:cNvSpPr>
          <p:nvPr/>
        </p:nvSpPr>
        <p:spPr bwMode="auto">
          <a:xfrm flipV="1">
            <a:off x="6046788" y="1590675"/>
            <a:ext cx="1562100" cy="1588"/>
          </a:xfrm>
          <a:prstGeom prst="line">
            <a:avLst/>
          </a:prstGeom>
          <a:noFill/>
          <a:ln w="38100">
            <a:solidFill>
              <a:schemeClr val="tx1"/>
            </a:solidFill>
            <a:round/>
            <a:headEnd type="oval" w="med" len="med"/>
            <a:tailEnd type="oval" w="med" len="med"/>
          </a:ln>
        </p:spPr>
        <p:txBody>
          <a:bodyPr>
            <a:spAutoFit/>
          </a:bodyPr>
          <a:lstStyle/>
          <a:p>
            <a:pPr fontAlgn="auto">
              <a:spcBef>
                <a:spcPts val="0"/>
              </a:spcBef>
              <a:spcAft>
                <a:spcPts val="0"/>
              </a:spcAft>
              <a:defRPr/>
            </a:pPr>
            <a:endParaRPr lang="en-US">
              <a:solidFill>
                <a:prstClr val="black"/>
              </a:solidFill>
              <a:latin typeface="Calibri"/>
              <a:cs typeface="+mn-cs"/>
            </a:endParaRPr>
          </a:p>
        </p:txBody>
      </p:sp>
      <p:sp>
        <p:nvSpPr>
          <p:cNvPr id="20" name="Line 16"/>
          <p:cNvSpPr>
            <a:spLocks noChangeShapeType="1"/>
          </p:cNvSpPr>
          <p:nvPr/>
        </p:nvSpPr>
        <p:spPr bwMode="auto">
          <a:xfrm>
            <a:off x="109538" y="1589088"/>
            <a:ext cx="5935662" cy="3175"/>
          </a:xfrm>
          <a:prstGeom prst="line">
            <a:avLst/>
          </a:prstGeom>
          <a:noFill/>
          <a:ln w="38100">
            <a:solidFill>
              <a:schemeClr val="tx1"/>
            </a:solidFill>
            <a:round/>
            <a:headEnd type="oval" w="med" len="med"/>
            <a:tailEnd type="oval" w="med" len="med"/>
          </a:ln>
        </p:spPr>
        <p:txBody>
          <a:bodyPr>
            <a:spAutoFit/>
          </a:bodyPr>
          <a:lstStyle/>
          <a:p>
            <a:pPr fontAlgn="auto">
              <a:spcBef>
                <a:spcPts val="0"/>
              </a:spcBef>
              <a:spcAft>
                <a:spcPts val="0"/>
              </a:spcAft>
              <a:defRPr/>
            </a:pPr>
            <a:endParaRPr lang="en-US">
              <a:solidFill>
                <a:prstClr val="black"/>
              </a:solidFill>
              <a:latin typeface="Calibri"/>
              <a:cs typeface="+mn-cs"/>
            </a:endParaRPr>
          </a:p>
        </p:txBody>
      </p:sp>
      <p:sp>
        <p:nvSpPr>
          <p:cNvPr id="24" name="TextBox 23"/>
          <p:cNvSpPr txBox="1"/>
          <p:nvPr/>
        </p:nvSpPr>
        <p:spPr>
          <a:xfrm>
            <a:off x="2657475" y="1470025"/>
            <a:ext cx="752475" cy="254000"/>
          </a:xfrm>
          <a:prstGeom prst="rect">
            <a:avLst/>
          </a:prstGeom>
          <a:solidFill>
            <a:schemeClr val="bg1"/>
          </a:solidFill>
        </p:spPr>
        <p:txBody>
          <a:bodyPr>
            <a:spAutoFit/>
          </a:bodyPr>
          <a:lstStyle/>
          <a:p>
            <a:pPr algn="ctr" fontAlgn="auto">
              <a:spcBef>
                <a:spcPts val="0"/>
              </a:spcBef>
              <a:spcAft>
                <a:spcPts val="0"/>
              </a:spcAft>
              <a:defRPr/>
            </a:pPr>
            <a:r>
              <a:rPr lang="en-US" sz="1050" dirty="0">
                <a:solidFill>
                  <a:prstClr val="black"/>
                </a:solidFill>
                <a:latin typeface="Calibri"/>
                <a:cs typeface="+mn-cs"/>
              </a:rPr>
              <a:t>Outcomes</a:t>
            </a:r>
          </a:p>
        </p:txBody>
      </p:sp>
      <p:sp>
        <p:nvSpPr>
          <p:cNvPr id="5" name="TextBox 4"/>
          <p:cNvSpPr txBox="1"/>
          <p:nvPr/>
        </p:nvSpPr>
        <p:spPr>
          <a:xfrm>
            <a:off x="33338" y="1630363"/>
            <a:ext cx="1524000" cy="276225"/>
          </a:xfrm>
          <a:prstGeom prst="rect">
            <a:avLst/>
          </a:prstGeom>
          <a:noFill/>
        </p:spPr>
        <p:txBody>
          <a:bodyPr>
            <a:spAutoFit/>
          </a:bodyPr>
          <a:lstStyle/>
          <a:p>
            <a:pPr algn="ctr" fontAlgn="auto">
              <a:spcBef>
                <a:spcPts val="0"/>
              </a:spcBef>
              <a:spcAft>
                <a:spcPts val="0"/>
              </a:spcAft>
              <a:defRPr/>
            </a:pPr>
            <a:r>
              <a:rPr lang="en-US" sz="1200" i="1" dirty="0">
                <a:solidFill>
                  <a:prstClr val="black"/>
                </a:solidFill>
                <a:latin typeface="Calibri"/>
                <a:cs typeface="+mn-cs"/>
              </a:rPr>
              <a:t>What is the problem?</a:t>
            </a:r>
          </a:p>
        </p:txBody>
      </p:sp>
      <p:sp>
        <p:nvSpPr>
          <p:cNvPr id="10" name="TextBox 9"/>
          <p:cNvSpPr txBox="1"/>
          <p:nvPr/>
        </p:nvSpPr>
        <p:spPr>
          <a:xfrm>
            <a:off x="1628775" y="1652588"/>
            <a:ext cx="1371600" cy="277812"/>
          </a:xfrm>
          <a:prstGeom prst="rect">
            <a:avLst/>
          </a:prstGeom>
          <a:noFill/>
        </p:spPr>
        <p:txBody>
          <a:bodyPr>
            <a:spAutoFit/>
          </a:bodyPr>
          <a:lstStyle/>
          <a:p>
            <a:pPr algn="ctr" fontAlgn="auto">
              <a:spcBef>
                <a:spcPts val="0"/>
              </a:spcBef>
              <a:spcAft>
                <a:spcPts val="0"/>
              </a:spcAft>
              <a:defRPr/>
            </a:pPr>
            <a:r>
              <a:rPr lang="en-US" sz="1200" i="1" dirty="0">
                <a:solidFill>
                  <a:prstClr val="black"/>
                </a:solidFill>
                <a:latin typeface="Calibri"/>
                <a:cs typeface="+mn-cs"/>
              </a:rPr>
              <a:t>Why</a:t>
            </a:r>
            <a:r>
              <a:rPr lang="en-US" sz="1050" i="1" dirty="0">
                <a:solidFill>
                  <a:prstClr val="black"/>
                </a:solidFill>
                <a:latin typeface="Calibri"/>
                <a:cs typeface="+mn-cs"/>
              </a:rPr>
              <a:t>? </a:t>
            </a:r>
          </a:p>
        </p:txBody>
      </p:sp>
      <p:sp>
        <p:nvSpPr>
          <p:cNvPr id="15" name="TextBox 14"/>
          <p:cNvSpPr txBox="1"/>
          <p:nvPr/>
        </p:nvSpPr>
        <p:spPr>
          <a:xfrm>
            <a:off x="3302000" y="1627188"/>
            <a:ext cx="1066800" cy="276225"/>
          </a:xfrm>
          <a:prstGeom prst="rect">
            <a:avLst/>
          </a:prstGeom>
          <a:noFill/>
        </p:spPr>
        <p:txBody>
          <a:bodyPr>
            <a:spAutoFit/>
          </a:bodyPr>
          <a:lstStyle/>
          <a:p>
            <a:pPr algn="ctr" fontAlgn="auto">
              <a:spcBef>
                <a:spcPts val="0"/>
              </a:spcBef>
              <a:spcAft>
                <a:spcPts val="0"/>
              </a:spcAft>
              <a:defRPr/>
            </a:pPr>
            <a:r>
              <a:rPr lang="en-US" sz="1200" i="1" dirty="0">
                <a:solidFill>
                  <a:prstClr val="black"/>
                </a:solidFill>
                <a:latin typeface="Calibri"/>
                <a:cs typeface="+mn-cs"/>
              </a:rPr>
              <a:t>Why here?</a:t>
            </a:r>
          </a:p>
        </p:txBody>
      </p:sp>
      <p:sp>
        <p:nvSpPr>
          <p:cNvPr id="18" name="TextBox 17"/>
          <p:cNvSpPr txBox="1"/>
          <p:nvPr/>
        </p:nvSpPr>
        <p:spPr>
          <a:xfrm>
            <a:off x="4651375" y="1589088"/>
            <a:ext cx="1317625" cy="277812"/>
          </a:xfrm>
          <a:prstGeom prst="rect">
            <a:avLst/>
          </a:prstGeom>
          <a:noFill/>
        </p:spPr>
        <p:txBody>
          <a:bodyPr>
            <a:spAutoFit/>
          </a:bodyPr>
          <a:lstStyle/>
          <a:p>
            <a:pPr algn="ctr" fontAlgn="auto">
              <a:spcBef>
                <a:spcPts val="0"/>
              </a:spcBef>
              <a:spcAft>
                <a:spcPts val="0"/>
              </a:spcAft>
              <a:defRPr/>
            </a:pPr>
            <a:r>
              <a:rPr lang="en-US" sz="1200" i="1" dirty="0">
                <a:solidFill>
                  <a:prstClr val="black"/>
                </a:solidFill>
                <a:latin typeface="Calibri"/>
                <a:cs typeface="+mn-cs"/>
              </a:rPr>
              <a:t>But why here?</a:t>
            </a:r>
          </a:p>
        </p:txBody>
      </p:sp>
      <p:sp>
        <p:nvSpPr>
          <p:cNvPr id="19" name="TextBox 18"/>
          <p:cNvSpPr txBox="1"/>
          <p:nvPr/>
        </p:nvSpPr>
        <p:spPr>
          <a:xfrm>
            <a:off x="6143625" y="1606550"/>
            <a:ext cx="1447800" cy="460375"/>
          </a:xfrm>
          <a:prstGeom prst="rect">
            <a:avLst/>
          </a:prstGeom>
          <a:noFill/>
        </p:spPr>
        <p:txBody>
          <a:bodyPr>
            <a:spAutoFit/>
          </a:bodyPr>
          <a:lstStyle/>
          <a:p>
            <a:pPr algn="ctr" fontAlgn="auto">
              <a:spcBef>
                <a:spcPts val="0"/>
              </a:spcBef>
              <a:spcAft>
                <a:spcPts val="0"/>
              </a:spcAft>
              <a:defRPr/>
            </a:pPr>
            <a:r>
              <a:rPr lang="en-US" sz="1200" i="1" dirty="0">
                <a:solidFill>
                  <a:prstClr val="black"/>
                </a:solidFill>
                <a:latin typeface="Calibri"/>
                <a:cs typeface="+mn-cs"/>
              </a:rPr>
              <a:t>What are we doing about it?</a:t>
            </a:r>
          </a:p>
        </p:txBody>
      </p:sp>
      <p:sp>
        <p:nvSpPr>
          <p:cNvPr id="26" name="Text Box 11"/>
          <p:cNvSpPr txBox="1">
            <a:spLocks noChangeArrowheads="1"/>
          </p:cNvSpPr>
          <p:nvPr/>
        </p:nvSpPr>
        <p:spPr bwMode="auto">
          <a:xfrm>
            <a:off x="1600200" y="2514600"/>
            <a:ext cx="1371600" cy="29718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lstStyle/>
          <a:p>
            <a:pPr fontAlgn="auto">
              <a:spcBef>
                <a:spcPts val="0"/>
              </a:spcBef>
              <a:spcAft>
                <a:spcPts val="600"/>
              </a:spcAft>
              <a:defRPr/>
            </a:pPr>
            <a:r>
              <a:rPr lang="en-US" sz="1050" b="1" i="1" dirty="0">
                <a:solidFill>
                  <a:prstClr val="black"/>
                </a:solidFill>
              </a:rPr>
              <a:t>These types of problems…</a:t>
            </a:r>
          </a:p>
          <a:p>
            <a:pPr algn="ctr" fontAlgn="auto">
              <a:spcBef>
                <a:spcPct val="50000"/>
              </a:spcBef>
              <a:spcAft>
                <a:spcPts val="0"/>
              </a:spcAft>
              <a:defRPr/>
            </a:pPr>
            <a:r>
              <a:rPr lang="en-US" sz="1050" b="1" dirty="0">
                <a:solidFill>
                  <a:prstClr val="black"/>
                </a:solidFill>
              </a:rPr>
              <a:t>Any Underage Drinking </a:t>
            </a:r>
          </a:p>
          <a:p>
            <a:pPr algn="ctr" fontAlgn="auto">
              <a:spcBef>
                <a:spcPts val="0"/>
              </a:spcBef>
              <a:spcAft>
                <a:spcPts val="0"/>
              </a:spcAft>
              <a:defRPr/>
            </a:pPr>
            <a:r>
              <a:rPr lang="en-US" sz="900" dirty="0">
                <a:solidFill>
                  <a:prstClr val="black"/>
                </a:solidFill>
              </a:rPr>
              <a:t>(10th grade 30-day use) </a:t>
            </a:r>
          </a:p>
          <a:p>
            <a:pPr algn="ctr" fontAlgn="auto">
              <a:spcBef>
                <a:spcPts val="0"/>
              </a:spcBef>
              <a:spcAft>
                <a:spcPts val="0"/>
              </a:spcAft>
              <a:defRPr/>
            </a:pPr>
            <a:endParaRPr lang="en-US" sz="1050" dirty="0">
              <a:solidFill>
                <a:prstClr val="black"/>
              </a:solidFill>
            </a:endParaRPr>
          </a:p>
          <a:p>
            <a:pPr algn="ctr" fontAlgn="auto">
              <a:spcBef>
                <a:spcPts val="0"/>
              </a:spcBef>
              <a:spcAft>
                <a:spcPts val="0"/>
              </a:spcAft>
              <a:defRPr/>
            </a:pPr>
            <a:r>
              <a:rPr lang="en-US" sz="1050" b="1" dirty="0">
                <a:solidFill>
                  <a:prstClr val="black"/>
                </a:solidFill>
              </a:rPr>
              <a:t>Underage  </a:t>
            </a:r>
            <a:br>
              <a:rPr lang="en-US" sz="1050" b="1" dirty="0">
                <a:solidFill>
                  <a:prstClr val="black"/>
                </a:solidFill>
              </a:rPr>
            </a:br>
            <a:r>
              <a:rPr lang="en-US" sz="1050" b="1" dirty="0">
                <a:solidFill>
                  <a:prstClr val="black"/>
                </a:solidFill>
              </a:rPr>
              <a:t>Problem and Heavy Drinking</a:t>
            </a:r>
          </a:p>
          <a:p>
            <a:pPr algn="ctr" fontAlgn="auto">
              <a:spcBef>
                <a:spcPts val="0"/>
              </a:spcBef>
              <a:spcAft>
                <a:spcPts val="0"/>
              </a:spcAft>
              <a:defRPr/>
            </a:pPr>
            <a:r>
              <a:rPr lang="en-US" sz="900" dirty="0">
                <a:solidFill>
                  <a:prstClr val="black"/>
                </a:solidFill>
              </a:rPr>
              <a:t>(10</a:t>
            </a:r>
            <a:r>
              <a:rPr lang="en-US" sz="900" baseline="30000" dirty="0">
                <a:solidFill>
                  <a:prstClr val="black"/>
                </a:solidFill>
              </a:rPr>
              <a:t>th</a:t>
            </a:r>
            <a:r>
              <a:rPr lang="en-US" sz="900" dirty="0">
                <a:solidFill>
                  <a:prstClr val="black"/>
                </a:solidFill>
              </a:rPr>
              <a:t> grade)</a:t>
            </a:r>
          </a:p>
          <a:p>
            <a:pPr algn="ctr" fontAlgn="auto">
              <a:spcBef>
                <a:spcPts val="0"/>
              </a:spcBef>
              <a:spcAft>
                <a:spcPts val="0"/>
              </a:spcAft>
              <a:defRPr/>
            </a:pPr>
            <a:endParaRPr lang="en-US" sz="1050" b="1" dirty="0">
              <a:solidFill>
                <a:prstClr val="black"/>
              </a:solidFill>
            </a:endParaRPr>
          </a:p>
          <a:p>
            <a:pPr algn="ctr" fontAlgn="auto">
              <a:spcBef>
                <a:spcPts val="0"/>
              </a:spcBef>
              <a:spcAft>
                <a:spcPts val="0"/>
              </a:spcAft>
              <a:defRPr/>
            </a:pPr>
            <a:endParaRPr lang="en-US" sz="1050" b="1" dirty="0">
              <a:solidFill>
                <a:prstClr val="black"/>
              </a:solidFill>
            </a:endParaRPr>
          </a:p>
          <a:p>
            <a:pPr algn="ctr" fontAlgn="auto">
              <a:spcBef>
                <a:spcPts val="0"/>
              </a:spcBef>
              <a:spcAft>
                <a:spcPts val="0"/>
              </a:spcAft>
              <a:defRPr/>
            </a:pPr>
            <a:endParaRPr lang="en-US" sz="1050" b="1" dirty="0">
              <a:solidFill>
                <a:prstClr val="black"/>
              </a:solidFill>
            </a:endParaRPr>
          </a:p>
          <a:p>
            <a:pPr algn="ctr" fontAlgn="auto">
              <a:spcBef>
                <a:spcPts val="0"/>
              </a:spcBef>
              <a:spcAft>
                <a:spcPts val="0"/>
              </a:spcAft>
              <a:defRPr/>
            </a:pPr>
            <a:r>
              <a:rPr lang="en-US" sz="1050" dirty="0">
                <a:solidFill>
                  <a:prstClr val="black"/>
                </a:solidFill>
              </a:rPr>
              <a:t>[Add Yours Here]</a:t>
            </a:r>
          </a:p>
          <a:p>
            <a:pPr marL="119063" indent="-119063" fontAlgn="auto">
              <a:spcBef>
                <a:spcPts val="0"/>
              </a:spcBef>
              <a:spcAft>
                <a:spcPts val="0"/>
              </a:spcAft>
              <a:buFont typeface="Arial" pitchFamily="34" charset="0"/>
              <a:buChar char="•"/>
              <a:defRPr/>
            </a:pPr>
            <a:endParaRPr lang="en-US" sz="1050" dirty="0">
              <a:solidFill>
                <a:prstClr val="black"/>
              </a:solidFill>
            </a:endParaRPr>
          </a:p>
          <a:p>
            <a:pPr algn="ctr" fontAlgn="auto">
              <a:spcBef>
                <a:spcPts val="0"/>
              </a:spcBef>
              <a:spcAft>
                <a:spcPts val="0"/>
              </a:spcAft>
              <a:defRPr/>
            </a:pPr>
            <a:endParaRPr lang="en-US" sz="1050" b="1" dirty="0">
              <a:solidFill>
                <a:prstClr val="black"/>
              </a:solidFill>
            </a:endParaRPr>
          </a:p>
          <a:p>
            <a:pPr algn="ctr" fontAlgn="auto">
              <a:spcBef>
                <a:spcPts val="0"/>
              </a:spcBef>
              <a:spcAft>
                <a:spcPts val="0"/>
              </a:spcAft>
              <a:defRPr/>
            </a:pPr>
            <a:endParaRPr lang="en-US" sz="1050" dirty="0">
              <a:solidFill>
                <a:prstClr val="black"/>
              </a:solidFill>
            </a:endParaRPr>
          </a:p>
        </p:txBody>
      </p:sp>
      <p:sp>
        <p:nvSpPr>
          <p:cNvPr id="27" name="Text Box 14"/>
          <p:cNvSpPr txBox="1">
            <a:spLocks noChangeArrowheads="1"/>
          </p:cNvSpPr>
          <p:nvPr/>
        </p:nvSpPr>
        <p:spPr bwMode="auto">
          <a:xfrm>
            <a:off x="3100388" y="1905000"/>
            <a:ext cx="1398587" cy="449263"/>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lstStyle/>
          <a:p>
            <a:pPr fontAlgn="auto">
              <a:spcBef>
                <a:spcPts val="0"/>
              </a:spcBef>
              <a:spcAft>
                <a:spcPts val="600"/>
              </a:spcAft>
              <a:defRPr/>
            </a:pPr>
            <a:r>
              <a:rPr lang="en-US" sz="1050" b="1" i="1" dirty="0">
                <a:solidFill>
                  <a:prstClr val="black"/>
                </a:solidFill>
              </a:rPr>
              <a:t>…with these common  factors…</a:t>
            </a:r>
          </a:p>
        </p:txBody>
      </p:sp>
      <p:grpSp>
        <p:nvGrpSpPr>
          <p:cNvPr id="8" name="Group 56"/>
          <p:cNvGrpSpPr>
            <a:grpSpLocks/>
          </p:cNvGrpSpPr>
          <p:nvPr/>
        </p:nvGrpSpPr>
        <p:grpSpPr bwMode="auto">
          <a:xfrm>
            <a:off x="6096000" y="2025650"/>
            <a:ext cx="1438275" cy="4538663"/>
            <a:chOff x="4668576" y="1997634"/>
            <a:chExt cx="1437516" cy="4539105"/>
          </a:xfrm>
        </p:grpSpPr>
        <p:sp>
          <p:nvSpPr>
            <p:cNvPr id="28" name="TextBox 27"/>
            <p:cNvSpPr txBox="1"/>
            <p:nvPr/>
          </p:nvSpPr>
          <p:spPr>
            <a:xfrm>
              <a:off x="4670163" y="2435827"/>
              <a:ext cx="1435929" cy="965294"/>
            </a:xfrm>
            <a:prstGeom prst="rect">
              <a:avLst/>
            </a:prstGeom>
          </p:spPr>
          <p:style>
            <a:lnRef idx="1">
              <a:schemeClr val="accent3"/>
            </a:lnRef>
            <a:fillRef idx="2">
              <a:schemeClr val="accent3"/>
            </a:fillRef>
            <a:effectRef idx="1">
              <a:schemeClr val="accent3"/>
            </a:effectRef>
            <a:fontRef idx="minor">
              <a:schemeClr val="dk1"/>
            </a:fontRef>
          </p:style>
          <p:txBody>
            <a:bodyPr/>
            <a:lstStyle/>
            <a:p>
              <a:pPr algn="ctr" fontAlgn="auto">
                <a:spcBef>
                  <a:spcPts val="0"/>
                </a:spcBef>
                <a:spcAft>
                  <a:spcPts val="0"/>
                </a:spcAft>
                <a:defRPr/>
              </a:pPr>
              <a:r>
                <a:rPr lang="en-US" sz="1000" b="1" dirty="0">
                  <a:solidFill>
                    <a:prstClr val="black"/>
                  </a:solidFill>
                </a:rPr>
                <a:t>Community engagement/Coalition development:</a:t>
              </a:r>
              <a:endParaRPr lang="en-US" sz="1000" dirty="0">
                <a:solidFill>
                  <a:prstClr val="black"/>
                </a:solidFill>
              </a:endParaRPr>
            </a:p>
            <a:p>
              <a:pPr algn="ctr" fontAlgn="auto">
                <a:spcBef>
                  <a:spcPts val="0"/>
                </a:spcBef>
                <a:spcAft>
                  <a:spcPts val="0"/>
                </a:spcAft>
                <a:defRPr/>
              </a:pPr>
              <a:endParaRPr lang="en-US" sz="400" b="1" dirty="0">
                <a:solidFill>
                  <a:prstClr val="black"/>
                </a:solidFill>
              </a:endParaRPr>
            </a:p>
            <a:p>
              <a:pPr algn="ctr" fontAlgn="auto">
                <a:spcBef>
                  <a:spcPts val="0"/>
                </a:spcBef>
                <a:spcAft>
                  <a:spcPts val="0"/>
                </a:spcAft>
                <a:defRPr/>
              </a:pPr>
              <a:r>
                <a:rPr lang="en-US" sz="1000" dirty="0">
                  <a:solidFill>
                    <a:prstClr val="black"/>
                  </a:solidFill>
                </a:rPr>
                <a:t>[Coalition Name]</a:t>
              </a:r>
            </a:p>
            <a:p>
              <a:pPr algn="ctr" fontAlgn="auto">
                <a:spcBef>
                  <a:spcPts val="0"/>
                </a:spcBef>
                <a:spcAft>
                  <a:spcPts val="0"/>
                </a:spcAft>
                <a:defRPr/>
              </a:pPr>
              <a:r>
                <a:rPr lang="en-US" sz="1000" dirty="0">
                  <a:solidFill>
                    <a:prstClr val="black"/>
                  </a:solidFill>
                </a:rPr>
                <a:t>[Add Yours Here]</a:t>
              </a:r>
            </a:p>
          </p:txBody>
        </p:sp>
        <p:sp>
          <p:nvSpPr>
            <p:cNvPr id="29" name="TextBox 28"/>
            <p:cNvSpPr txBox="1"/>
            <p:nvPr/>
          </p:nvSpPr>
          <p:spPr>
            <a:xfrm>
              <a:off x="4668576" y="4933208"/>
              <a:ext cx="1435930" cy="843044"/>
            </a:xfrm>
            <a:prstGeom prst="rect">
              <a:avLst/>
            </a:prstGeom>
            <a:ln/>
          </p:spPr>
          <p:style>
            <a:lnRef idx="1">
              <a:schemeClr val="accent3"/>
            </a:lnRef>
            <a:fillRef idx="2">
              <a:schemeClr val="accent3"/>
            </a:fillRef>
            <a:effectRef idx="1">
              <a:schemeClr val="accent3"/>
            </a:effectRef>
            <a:fontRef idx="minor">
              <a:schemeClr val="dk1"/>
            </a:fontRef>
          </p:style>
          <p:txBody>
            <a:bodyPr/>
            <a:lstStyle/>
            <a:p>
              <a:pPr algn="ctr" fontAlgn="auto">
                <a:spcBef>
                  <a:spcPts val="0"/>
                </a:spcBef>
                <a:spcAft>
                  <a:spcPts val="0"/>
                </a:spcAft>
                <a:defRPr/>
              </a:pPr>
              <a:r>
                <a:rPr lang="en-US" sz="1000" b="1" dirty="0">
                  <a:solidFill>
                    <a:prstClr val="black"/>
                  </a:solidFill>
                </a:rPr>
                <a:t>School-based Prevention/ Intervention  Services:</a:t>
              </a:r>
            </a:p>
            <a:p>
              <a:pPr algn="ctr" fontAlgn="auto">
                <a:spcBef>
                  <a:spcPts val="0"/>
                </a:spcBef>
                <a:spcAft>
                  <a:spcPts val="0"/>
                </a:spcAft>
                <a:defRPr/>
              </a:pPr>
              <a:r>
                <a:rPr lang="en-US" sz="1000" dirty="0">
                  <a:solidFill>
                    <a:prstClr val="black"/>
                  </a:solidFill>
                </a:rPr>
                <a:t>Student Assistance Program</a:t>
              </a:r>
            </a:p>
          </p:txBody>
        </p:sp>
        <p:sp>
          <p:nvSpPr>
            <p:cNvPr id="30" name="TextBox 29"/>
            <p:cNvSpPr txBox="1"/>
            <p:nvPr/>
          </p:nvSpPr>
          <p:spPr>
            <a:xfrm>
              <a:off x="4670163" y="5828645"/>
              <a:ext cx="1434343" cy="708094"/>
            </a:xfrm>
            <a:prstGeom prst="rect">
              <a:avLst/>
            </a:prstGeom>
            <a:ln/>
          </p:spPr>
          <p:style>
            <a:lnRef idx="1">
              <a:schemeClr val="accent3"/>
            </a:lnRef>
            <a:fillRef idx="2">
              <a:schemeClr val="accent3"/>
            </a:fillRef>
            <a:effectRef idx="1">
              <a:schemeClr val="accent3"/>
            </a:effectRef>
            <a:fontRef idx="minor">
              <a:schemeClr val="dk1"/>
            </a:fontRef>
          </p:style>
          <p:txBody>
            <a:bodyPr>
              <a:spAutoFit/>
            </a:bodyPr>
            <a:lstStyle/>
            <a:p>
              <a:pPr algn="ctr" fontAlgn="auto">
                <a:spcBef>
                  <a:spcPts val="0"/>
                </a:spcBef>
                <a:spcAft>
                  <a:spcPts val="0"/>
                </a:spcAft>
                <a:defRPr/>
              </a:pPr>
              <a:r>
                <a:rPr lang="en-US" sz="1000" b="1" dirty="0">
                  <a:solidFill>
                    <a:prstClr val="black"/>
                  </a:solidFill>
                </a:rPr>
                <a:t>Direct Services:</a:t>
              </a:r>
            </a:p>
            <a:p>
              <a:pPr algn="ctr" fontAlgn="auto">
                <a:spcBef>
                  <a:spcPts val="0"/>
                </a:spcBef>
                <a:spcAft>
                  <a:spcPts val="0"/>
                </a:spcAft>
                <a:defRPr/>
              </a:pPr>
              <a:endParaRPr lang="en-US" sz="1000" b="1" dirty="0">
                <a:solidFill>
                  <a:prstClr val="black"/>
                </a:solidFill>
              </a:endParaRPr>
            </a:p>
            <a:p>
              <a:pPr algn="ctr" fontAlgn="auto">
                <a:spcBef>
                  <a:spcPts val="0"/>
                </a:spcBef>
                <a:spcAft>
                  <a:spcPts val="0"/>
                </a:spcAft>
                <a:defRPr/>
              </a:pPr>
              <a:r>
                <a:rPr lang="en-US" sz="1000" dirty="0">
                  <a:solidFill>
                    <a:prstClr val="black"/>
                  </a:solidFill>
                </a:rPr>
                <a:t>[Add Yours Here]</a:t>
              </a:r>
            </a:p>
            <a:p>
              <a:pPr algn="ctr" fontAlgn="auto">
                <a:spcBef>
                  <a:spcPts val="0"/>
                </a:spcBef>
                <a:spcAft>
                  <a:spcPts val="0"/>
                </a:spcAft>
                <a:defRPr/>
              </a:pPr>
              <a:endParaRPr lang="en-US" sz="1000" b="1" dirty="0">
                <a:solidFill>
                  <a:prstClr val="black"/>
                </a:solidFill>
              </a:endParaRPr>
            </a:p>
          </p:txBody>
        </p:sp>
        <p:sp>
          <p:nvSpPr>
            <p:cNvPr id="32" name="TextBox 31"/>
            <p:cNvSpPr txBox="1"/>
            <p:nvPr/>
          </p:nvSpPr>
          <p:spPr>
            <a:xfrm>
              <a:off x="4668576" y="3445575"/>
              <a:ext cx="1435930" cy="657289"/>
            </a:xfrm>
            <a:prstGeom prst="rect">
              <a:avLst/>
            </a:prstGeom>
          </p:spPr>
          <p:style>
            <a:lnRef idx="1">
              <a:schemeClr val="accent3"/>
            </a:lnRef>
            <a:fillRef idx="2">
              <a:schemeClr val="accent3"/>
            </a:fillRef>
            <a:effectRef idx="1">
              <a:schemeClr val="accent3"/>
            </a:effectRef>
            <a:fontRef idx="minor">
              <a:schemeClr val="dk1"/>
            </a:fontRef>
          </p:style>
          <p:txBody>
            <a:bodyPr/>
            <a:lstStyle/>
            <a:p>
              <a:pPr algn="ctr" fontAlgn="auto">
                <a:spcBef>
                  <a:spcPts val="0"/>
                </a:spcBef>
                <a:spcAft>
                  <a:spcPts val="0"/>
                </a:spcAft>
                <a:defRPr/>
              </a:pPr>
              <a:r>
                <a:rPr lang="en-US" sz="1000" b="1" dirty="0">
                  <a:solidFill>
                    <a:prstClr val="black"/>
                  </a:solidFill>
                </a:rPr>
                <a:t>Public Awareness:</a:t>
              </a:r>
            </a:p>
            <a:p>
              <a:pPr algn="ctr" fontAlgn="auto">
                <a:spcBef>
                  <a:spcPts val="0"/>
                </a:spcBef>
                <a:spcAft>
                  <a:spcPts val="0"/>
                </a:spcAft>
                <a:defRPr/>
              </a:pPr>
              <a:endParaRPr lang="en-US" sz="1000" b="1" dirty="0">
                <a:solidFill>
                  <a:prstClr val="black"/>
                </a:solidFill>
              </a:endParaRPr>
            </a:p>
            <a:p>
              <a:pPr algn="ctr" fontAlgn="auto">
                <a:spcBef>
                  <a:spcPts val="0"/>
                </a:spcBef>
                <a:spcAft>
                  <a:spcPts val="0"/>
                </a:spcAft>
                <a:defRPr/>
              </a:pPr>
              <a:r>
                <a:rPr lang="en-US" sz="1000" dirty="0">
                  <a:solidFill>
                    <a:prstClr val="black"/>
                  </a:solidFill>
                </a:rPr>
                <a:t>[Add Yours Here]</a:t>
              </a:r>
            </a:p>
          </p:txBody>
        </p:sp>
        <p:sp>
          <p:nvSpPr>
            <p:cNvPr id="33" name="TextBox 32"/>
            <p:cNvSpPr txBox="1"/>
            <p:nvPr/>
          </p:nvSpPr>
          <p:spPr>
            <a:xfrm>
              <a:off x="4670163" y="4156844"/>
              <a:ext cx="1431169" cy="720795"/>
            </a:xfrm>
            <a:prstGeom prst="rect">
              <a:avLst/>
            </a:prstGeom>
          </p:spPr>
          <p:style>
            <a:lnRef idx="1">
              <a:schemeClr val="accent3"/>
            </a:lnRef>
            <a:fillRef idx="2">
              <a:schemeClr val="accent3"/>
            </a:fillRef>
            <a:effectRef idx="1">
              <a:schemeClr val="accent3"/>
            </a:effectRef>
            <a:fontRef idx="minor">
              <a:schemeClr val="dk1"/>
            </a:fontRef>
          </p:style>
          <p:txBody>
            <a:bodyPr/>
            <a:lstStyle/>
            <a:p>
              <a:pPr algn="ctr" fontAlgn="auto">
                <a:spcBef>
                  <a:spcPts val="0"/>
                </a:spcBef>
                <a:spcAft>
                  <a:spcPts val="0"/>
                </a:spcAft>
                <a:defRPr/>
              </a:pPr>
              <a:r>
                <a:rPr lang="en-US" sz="1000" b="1" dirty="0">
                  <a:solidFill>
                    <a:prstClr val="black"/>
                  </a:solidFill>
                </a:rPr>
                <a:t>Environmental Strategies: </a:t>
              </a:r>
            </a:p>
            <a:p>
              <a:pPr algn="ctr" fontAlgn="auto">
                <a:spcBef>
                  <a:spcPts val="0"/>
                </a:spcBef>
                <a:spcAft>
                  <a:spcPts val="0"/>
                </a:spcAft>
                <a:defRPr/>
              </a:pPr>
              <a:endParaRPr lang="en-US" sz="1000" b="1" dirty="0">
                <a:solidFill>
                  <a:prstClr val="black"/>
                </a:solidFill>
              </a:endParaRPr>
            </a:p>
            <a:p>
              <a:pPr algn="ctr" fontAlgn="auto">
                <a:spcBef>
                  <a:spcPts val="0"/>
                </a:spcBef>
                <a:spcAft>
                  <a:spcPts val="0"/>
                </a:spcAft>
                <a:defRPr/>
              </a:pPr>
              <a:r>
                <a:rPr lang="en-US" sz="1000" dirty="0">
                  <a:solidFill>
                    <a:prstClr val="black"/>
                  </a:solidFill>
                </a:rPr>
                <a:t>[Add Yours Here]</a:t>
              </a:r>
            </a:p>
            <a:p>
              <a:pPr algn="ctr" fontAlgn="auto">
                <a:spcBef>
                  <a:spcPts val="0"/>
                </a:spcBef>
                <a:spcAft>
                  <a:spcPts val="0"/>
                </a:spcAft>
                <a:defRPr/>
              </a:pPr>
              <a:endParaRPr lang="en-US" sz="1000" b="1" dirty="0">
                <a:solidFill>
                  <a:srgbClr val="FF0000"/>
                </a:solidFill>
              </a:endParaRPr>
            </a:p>
          </p:txBody>
        </p:sp>
        <p:sp>
          <p:nvSpPr>
            <p:cNvPr id="34" name="TextBox 33"/>
            <p:cNvSpPr txBox="1"/>
            <p:nvPr/>
          </p:nvSpPr>
          <p:spPr>
            <a:xfrm>
              <a:off x="4670163" y="1997634"/>
              <a:ext cx="1435929" cy="381037"/>
            </a:xfrm>
            <a:prstGeom prst="rect">
              <a:avLst/>
            </a:prstGeom>
          </p:spPr>
          <p:style>
            <a:lnRef idx="1">
              <a:schemeClr val="accent3"/>
            </a:lnRef>
            <a:fillRef idx="2">
              <a:schemeClr val="accent3"/>
            </a:fillRef>
            <a:effectRef idx="1">
              <a:schemeClr val="accent3"/>
            </a:effectRef>
            <a:fontRef idx="minor">
              <a:schemeClr val="dk1"/>
            </a:fontRef>
          </p:style>
          <p:txBody>
            <a:bodyPr/>
            <a:lstStyle/>
            <a:p>
              <a:pPr fontAlgn="auto">
                <a:spcBef>
                  <a:spcPts val="0"/>
                </a:spcBef>
                <a:spcAft>
                  <a:spcPts val="600"/>
                </a:spcAft>
                <a:defRPr/>
              </a:pPr>
              <a:r>
                <a:rPr lang="en-US" sz="1050" b="1" i="1" dirty="0">
                  <a:solidFill>
                    <a:prstClr val="black"/>
                  </a:solidFill>
                </a:rPr>
                <a:t>…can be addressed thru these strategies…</a:t>
              </a:r>
            </a:p>
          </p:txBody>
        </p:sp>
      </p:grpSp>
      <p:sp>
        <p:nvSpPr>
          <p:cNvPr id="49" name="Rectangle 23"/>
          <p:cNvSpPr>
            <a:spLocks noChangeArrowheads="1"/>
          </p:cNvSpPr>
          <p:nvPr/>
        </p:nvSpPr>
        <p:spPr bwMode="auto">
          <a:xfrm>
            <a:off x="0" y="0"/>
            <a:ext cx="9144000" cy="461963"/>
          </a:xfrm>
          <a:prstGeom prst="rect">
            <a:avLst/>
          </a:prstGeom>
          <a:noFill/>
          <a:ln w="9525">
            <a:noFill/>
            <a:miter lim="800000"/>
            <a:headEnd/>
            <a:tailEnd/>
          </a:ln>
        </p:spPr>
        <p:txBody>
          <a:bodyPr>
            <a:spAutoFit/>
          </a:bodyPr>
          <a:lstStyle/>
          <a:p>
            <a:pPr algn="ctr" eaLnBrk="0" fontAlgn="auto" hangingPunct="0">
              <a:spcBef>
                <a:spcPts val="0"/>
              </a:spcBef>
              <a:spcAft>
                <a:spcPts val="0"/>
              </a:spcAft>
              <a:defRPr/>
            </a:pPr>
            <a:r>
              <a:rPr lang="en-US" sz="2400" b="1" dirty="0">
                <a:solidFill>
                  <a:prstClr val="black"/>
                </a:solidFill>
                <a:cs typeface="+mn-cs"/>
              </a:rPr>
              <a:t>[Name] Coalition </a:t>
            </a:r>
            <a:r>
              <a:rPr lang="en-US" sz="2400" b="1" dirty="0">
                <a:solidFill>
                  <a:prstClr val="black"/>
                </a:solidFill>
                <a:latin typeface="Calibri"/>
                <a:cs typeface="+mn-cs"/>
              </a:rPr>
              <a:t>Logic Model</a:t>
            </a:r>
            <a:endParaRPr lang="en-US" sz="2400" b="1" i="1" dirty="0">
              <a:solidFill>
                <a:srgbClr val="FF0000"/>
              </a:solidFill>
              <a:latin typeface="Calibri"/>
              <a:cs typeface="+mn-cs"/>
            </a:endParaRPr>
          </a:p>
        </p:txBody>
      </p:sp>
      <p:sp>
        <p:nvSpPr>
          <p:cNvPr id="59" name="Left Brace 58"/>
          <p:cNvSpPr/>
          <p:nvPr/>
        </p:nvSpPr>
        <p:spPr>
          <a:xfrm>
            <a:off x="2971800" y="2209800"/>
            <a:ext cx="131763" cy="4114800"/>
          </a:xfrm>
          <a:prstGeom prst="leftBrace">
            <a:avLst>
              <a:gd name="adj1" fmla="val 8333"/>
              <a:gd name="adj2" fmla="val 38735"/>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
        <p:nvSpPr>
          <p:cNvPr id="61" name="Left Brace 60"/>
          <p:cNvSpPr/>
          <p:nvPr/>
        </p:nvSpPr>
        <p:spPr>
          <a:xfrm>
            <a:off x="1484313" y="2613025"/>
            <a:ext cx="122237" cy="2743200"/>
          </a:xfrm>
          <a:prstGeom prst="leftBrace">
            <a:avLst>
              <a:gd name="adj1" fmla="val 8333"/>
              <a:gd name="adj2" fmla="val 38735"/>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
        <p:nvSpPr>
          <p:cNvPr id="56" name="Text Box 9"/>
          <p:cNvSpPr txBox="1">
            <a:spLocks noChangeArrowheads="1"/>
          </p:cNvSpPr>
          <p:nvPr/>
        </p:nvSpPr>
        <p:spPr bwMode="auto">
          <a:xfrm>
            <a:off x="3105150" y="3144838"/>
            <a:ext cx="1395413" cy="123825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algn="ctr" fontAlgn="auto">
              <a:spcBef>
                <a:spcPts val="300"/>
              </a:spcBef>
              <a:spcAft>
                <a:spcPts val="0"/>
              </a:spcAft>
              <a:defRPr/>
            </a:pPr>
            <a:r>
              <a:rPr lang="en-US" sz="1000" b="1" dirty="0">
                <a:solidFill>
                  <a:prstClr val="black"/>
                </a:solidFill>
              </a:rPr>
              <a:t>Alcohol Availability:  </a:t>
            </a:r>
            <a:r>
              <a:rPr lang="en-US" sz="900" dirty="0">
                <a:solidFill>
                  <a:prstClr val="black"/>
                </a:solidFill>
              </a:rPr>
              <a:t>Retail  or  Social Access </a:t>
            </a:r>
            <a:endParaRPr lang="en-US" sz="1000" dirty="0">
              <a:solidFill>
                <a:prstClr val="black"/>
              </a:solidFill>
            </a:endParaRPr>
          </a:p>
          <a:p>
            <a:pPr algn="ctr" fontAlgn="auto">
              <a:spcBef>
                <a:spcPts val="300"/>
              </a:spcBef>
              <a:spcAft>
                <a:spcPts val="0"/>
              </a:spcAft>
              <a:defRPr/>
            </a:pPr>
            <a:r>
              <a:rPr lang="en-US" sz="1000" b="1" dirty="0">
                <a:solidFill>
                  <a:prstClr val="black"/>
                </a:solidFill>
              </a:rPr>
              <a:t>Promotion of Alcohol </a:t>
            </a:r>
          </a:p>
          <a:p>
            <a:pPr algn="ctr" fontAlgn="auto">
              <a:spcBef>
                <a:spcPts val="300"/>
              </a:spcBef>
              <a:spcAft>
                <a:spcPts val="0"/>
              </a:spcAft>
              <a:defRPr/>
            </a:pPr>
            <a:r>
              <a:rPr lang="en-US" sz="1000" b="1" dirty="0">
                <a:solidFill>
                  <a:prstClr val="black"/>
                </a:solidFill>
              </a:rPr>
              <a:t>Alcohol Laws: </a:t>
            </a:r>
            <a:r>
              <a:rPr lang="en-US" sz="900" dirty="0">
                <a:solidFill>
                  <a:prstClr val="black"/>
                </a:solidFill>
              </a:rPr>
              <a:t>Enforcement; Penalties; Regulations</a:t>
            </a:r>
            <a:endParaRPr lang="en-US" sz="1000" dirty="0">
              <a:solidFill>
                <a:prstClr val="black"/>
              </a:solidFill>
            </a:endParaRPr>
          </a:p>
          <a:p>
            <a:pPr algn="ctr" fontAlgn="auto">
              <a:spcBef>
                <a:spcPts val="300"/>
              </a:spcBef>
              <a:spcAft>
                <a:spcPts val="0"/>
              </a:spcAft>
              <a:defRPr/>
            </a:pPr>
            <a:r>
              <a:rPr lang="en-US" sz="1000" dirty="0">
                <a:solidFill>
                  <a:prstClr val="black"/>
                </a:solidFill>
              </a:rPr>
              <a:t>[Add Yours Here]</a:t>
            </a:r>
          </a:p>
        </p:txBody>
      </p:sp>
      <p:sp>
        <p:nvSpPr>
          <p:cNvPr id="57" name="Text Box 14"/>
          <p:cNvSpPr txBox="1">
            <a:spLocks noChangeArrowheads="1"/>
          </p:cNvSpPr>
          <p:nvPr/>
        </p:nvSpPr>
        <p:spPr bwMode="auto">
          <a:xfrm>
            <a:off x="3103563" y="2406650"/>
            <a:ext cx="1400175" cy="70802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algn="ctr" fontAlgn="auto">
              <a:spcBef>
                <a:spcPct val="50000"/>
              </a:spcBef>
              <a:spcAft>
                <a:spcPts val="0"/>
              </a:spcAft>
              <a:defRPr/>
            </a:pPr>
            <a:r>
              <a:rPr lang="en-US" sz="1000" b="1" dirty="0">
                <a:solidFill>
                  <a:prstClr val="black"/>
                </a:solidFill>
              </a:rPr>
              <a:t>Community Disorganization/ Community Connectedness</a:t>
            </a:r>
          </a:p>
        </p:txBody>
      </p:sp>
      <p:sp>
        <p:nvSpPr>
          <p:cNvPr id="58" name="Text Box 17"/>
          <p:cNvSpPr txBox="1">
            <a:spLocks noChangeArrowheads="1"/>
          </p:cNvSpPr>
          <p:nvPr/>
        </p:nvSpPr>
        <p:spPr bwMode="auto">
          <a:xfrm>
            <a:off x="3105150" y="4416425"/>
            <a:ext cx="1395413" cy="1322388"/>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algn="ctr" fontAlgn="auto">
              <a:spcBef>
                <a:spcPts val="0"/>
              </a:spcBef>
              <a:spcAft>
                <a:spcPts val="0"/>
              </a:spcAft>
              <a:defRPr/>
            </a:pPr>
            <a:r>
              <a:rPr lang="en-US" sz="1000" b="1" dirty="0">
                <a:solidFill>
                  <a:prstClr val="black"/>
                </a:solidFill>
              </a:rPr>
              <a:t>Low Commitment to School</a:t>
            </a:r>
          </a:p>
          <a:p>
            <a:pPr algn="ctr" fontAlgn="auto">
              <a:spcBef>
                <a:spcPts val="300"/>
              </a:spcBef>
              <a:spcAft>
                <a:spcPts val="0"/>
              </a:spcAft>
              <a:defRPr/>
            </a:pPr>
            <a:r>
              <a:rPr lang="en-US" sz="1000" b="1" dirty="0">
                <a:solidFill>
                  <a:prstClr val="black"/>
                </a:solidFill>
              </a:rPr>
              <a:t>Favorable Attitudes</a:t>
            </a:r>
          </a:p>
          <a:p>
            <a:pPr algn="ctr" fontAlgn="auto">
              <a:spcBef>
                <a:spcPts val="300"/>
              </a:spcBef>
              <a:spcAft>
                <a:spcPts val="0"/>
              </a:spcAft>
              <a:defRPr/>
            </a:pPr>
            <a:r>
              <a:rPr lang="en-US" sz="1000" b="1" dirty="0">
                <a:solidFill>
                  <a:prstClr val="black"/>
                </a:solidFill>
              </a:rPr>
              <a:t>Friends Who Use</a:t>
            </a:r>
          </a:p>
          <a:p>
            <a:pPr algn="ctr" fontAlgn="auto">
              <a:spcBef>
                <a:spcPts val="300"/>
              </a:spcBef>
              <a:spcAft>
                <a:spcPts val="0"/>
              </a:spcAft>
              <a:defRPr/>
            </a:pPr>
            <a:r>
              <a:rPr lang="en-US" sz="1000" b="1" dirty="0">
                <a:solidFill>
                  <a:prstClr val="black"/>
                </a:solidFill>
              </a:rPr>
              <a:t>Perception of Harm</a:t>
            </a:r>
          </a:p>
          <a:p>
            <a:pPr algn="ctr" fontAlgn="auto">
              <a:spcBef>
                <a:spcPts val="300"/>
              </a:spcBef>
              <a:spcAft>
                <a:spcPts val="0"/>
              </a:spcAft>
              <a:defRPr/>
            </a:pPr>
            <a:r>
              <a:rPr lang="en-US" sz="1000" dirty="0">
                <a:solidFill>
                  <a:prstClr val="black"/>
                </a:solidFill>
              </a:rPr>
              <a:t>[Based on individual assessment]</a:t>
            </a:r>
          </a:p>
        </p:txBody>
      </p:sp>
      <p:sp>
        <p:nvSpPr>
          <p:cNvPr id="62" name="Text Box 19"/>
          <p:cNvSpPr txBox="1">
            <a:spLocks noChangeArrowheads="1"/>
          </p:cNvSpPr>
          <p:nvPr/>
        </p:nvSpPr>
        <p:spPr bwMode="auto">
          <a:xfrm>
            <a:off x="3105150" y="5767388"/>
            <a:ext cx="1395413" cy="79692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fontAlgn="auto">
              <a:spcBef>
                <a:spcPct val="50000"/>
              </a:spcBef>
              <a:spcAft>
                <a:spcPts val="0"/>
              </a:spcAft>
              <a:defRPr/>
            </a:pPr>
            <a:r>
              <a:rPr lang="en-US" sz="1000" b="1" dirty="0">
                <a:solidFill>
                  <a:prstClr val="black"/>
                </a:solidFill>
              </a:rPr>
              <a:t>Risk &amp; Protective Factors:</a:t>
            </a:r>
          </a:p>
          <a:p>
            <a:pPr algn="ctr" fontAlgn="auto">
              <a:spcBef>
                <a:spcPct val="50000"/>
              </a:spcBef>
              <a:spcAft>
                <a:spcPts val="0"/>
              </a:spcAft>
              <a:defRPr/>
            </a:pPr>
            <a:r>
              <a:rPr lang="en-US" sz="1000" dirty="0">
                <a:solidFill>
                  <a:prstClr val="black"/>
                </a:solidFill>
              </a:rPr>
              <a:t>[Add Yours Here]</a:t>
            </a:r>
          </a:p>
        </p:txBody>
      </p:sp>
      <p:grpSp>
        <p:nvGrpSpPr>
          <p:cNvPr id="72" name="Group 71"/>
          <p:cNvGrpSpPr>
            <a:grpSpLocks/>
          </p:cNvGrpSpPr>
          <p:nvPr/>
        </p:nvGrpSpPr>
        <p:grpSpPr bwMode="auto">
          <a:xfrm>
            <a:off x="4594225" y="1905000"/>
            <a:ext cx="1384300" cy="4676775"/>
            <a:chOff x="4668031" y="1905000"/>
            <a:chExt cx="1385106" cy="4677387"/>
          </a:xfrm>
        </p:grpSpPr>
        <p:grpSp>
          <p:nvGrpSpPr>
            <p:cNvPr id="259136" name="Group 67"/>
            <p:cNvGrpSpPr>
              <a:grpSpLocks/>
            </p:cNvGrpSpPr>
            <p:nvPr/>
          </p:nvGrpSpPr>
          <p:grpSpPr bwMode="auto">
            <a:xfrm>
              <a:off x="4668031" y="2526860"/>
              <a:ext cx="1385106" cy="4055527"/>
              <a:chOff x="4680414" y="2444385"/>
              <a:chExt cx="1385106" cy="4055527"/>
            </a:xfrm>
          </p:grpSpPr>
          <p:sp>
            <p:nvSpPr>
              <p:cNvPr id="64" name="TextBox 63"/>
              <p:cNvSpPr txBox="1"/>
              <p:nvPr/>
            </p:nvSpPr>
            <p:spPr>
              <a:xfrm>
                <a:off x="4694710" y="2444906"/>
                <a:ext cx="1370810" cy="838310"/>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1000" dirty="0">
                    <a:solidFill>
                      <a:prstClr val="black"/>
                    </a:solidFill>
                  </a:rPr>
                  <a:t>[Add Yours Here]</a:t>
                </a:r>
              </a:p>
            </p:txBody>
          </p:sp>
          <p:sp>
            <p:nvSpPr>
              <p:cNvPr id="65" name="TextBox 64"/>
              <p:cNvSpPr txBox="1"/>
              <p:nvPr/>
            </p:nvSpPr>
            <p:spPr>
              <a:xfrm>
                <a:off x="4682003" y="4527979"/>
                <a:ext cx="1370810" cy="855775"/>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1000" dirty="0">
                    <a:solidFill>
                      <a:prstClr val="black"/>
                    </a:solidFill>
                  </a:rPr>
                  <a:t>[Add Yours Here]</a:t>
                </a:r>
              </a:p>
            </p:txBody>
          </p:sp>
          <p:sp>
            <p:nvSpPr>
              <p:cNvPr id="66" name="TextBox 65"/>
              <p:cNvSpPr txBox="1"/>
              <p:nvPr/>
            </p:nvSpPr>
            <p:spPr>
              <a:xfrm>
                <a:off x="4694710" y="5556814"/>
                <a:ext cx="1370810" cy="943098"/>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1000" dirty="0">
                    <a:solidFill>
                      <a:prstClr val="black"/>
                    </a:solidFill>
                  </a:rPr>
                  <a:t>[Add Yours Here]</a:t>
                </a:r>
              </a:p>
              <a:p>
                <a:pPr algn="ctr" fontAlgn="auto">
                  <a:spcBef>
                    <a:spcPts val="0"/>
                  </a:spcBef>
                  <a:spcAft>
                    <a:spcPts val="0"/>
                  </a:spcAft>
                  <a:defRPr/>
                </a:pPr>
                <a:endParaRPr lang="en-US" sz="1000" b="1" dirty="0">
                  <a:solidFill>
                    <a:prstClr val="black"/>
                  </a:solidFill>
                </a:endParaRPr>
              </a:p>
              <a:p>
                <a:pPr algn="ctr" fontAlgn="auto">
                  <a:spcBef>
                    <a:spcPts val="0"/>
                  </a:spcBef>
                  <a:spcAft>
                    <a:spcPts val="0"/>
                  </a:spcAft>
                  <a:defRPr/>
                </a:pPr>
                <a:endParaRPr lang="en-US" sz="1000" b="1" dirty="0">
                  <a:solidFill>
                    <a:prstClr val="black"/>
                  </a:solidFill>
                </a:endParaRPr>
              </a:p>
              <a:p>
                <a:pPr algn="ctr" fontAlgn="auto">
                  <a:spcBef>
                    <a:spcPts val="0"/>
                  </a:spcBef>
                  <a:spcAft>
                    <a:spcPts val="0"/>
                  </a:spcAft>
                  <a:defRPr/>
                </a:pPr>
                <a:endParaRPr lang="en-US" sz="1000" b="1" dirty="0">
                  <a:solidFill>
                    <a:prstClr val="black"/>
                  </a:solidFill>
                </a:endParaRPr>
              </a:p>
              <a:p>
                <a:pPr algn="ctr" fontAlgn="auto">
                  <a:spcBef>
                    <a:spcPts val="0"/>
                  </a:spcBef>
                  <a:spcAft>
                    <a:spcPts val="0"/>
                  </a:spcAft>
                  <a:defRPr/>
                </a:pPr>
                <a:endParaRPr lang="en-US" sz="1000" b="1" dirty="0">
                  <a:solidFill>
                    <a:prstClr val="black"/>
                  </a:solidFill>
                </a:endParaRPr>
              </a:p>
              <a:p>
                <a:pPr algn="ctr" fontAlgn="auto">
                  <a:spcBef>
                    <a:spcPts val="0"/>
                  </a:spcBef>
                  <a:spcAft>
                    <a:spcPts val="0"/>
                  </a:spcAft>
                  <a:defRPr/>
                </a:pPr>
                <a:endParaRPr lang="en-US" sz="1000" b="1" dirty="0">
                  <a:solidFill>
                    <a:prstClr val="black"/>
                  </a:solidFill>
                </a:endParaRPr>
              </a:p>
              <a:p>
                <a:pPr algn="ctr" fontAlgn="auto">
                  <a:spcBef>
                    <a:spcPts val="0"/>
                  </a:spcBef>
                  <a:spcAft>
                    <a:spcPts val="0"/>
                  </a:spcAft>
                  <a:defRPr/>
                </a:pPr>
                <a:endParaRPr lang="en-US" sz="1000" dirty="0">
                  <a:solidFill>
                    <a:prstClr val="black"/>
                  </a:solidFill>
                </a:endParaRPr>
              </a:p>
            </p:txBody>
          </p:sp>
          <p:sp>
            <p:nvSpPr>
              <p:cNvPr id="67" name="TextBox 66"/>
              <p:cNvSpPr txBox="1"/>
              <p:nvPr/>
            </p:nvSpPr>
            <p:spPr>
              <a:xfrm>
                <a:off x="4680414" y="3456276"/>
                <a:ext cx="1370811" cy="898643"/>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1000" dirty="0">
                    <a:solidFill>
                      <a:prstClr val="black"/>
                    </a:solidFill>
                  </a:rPr>
                  <a:t>[Add Yours Here]</a:t>
                </a:r>
              </a:p>
            </p:txBody>
          </p:sp>
        </p:grpSp>
        <p:sp>
          <p:nvSpPr>
            <p:cNvPr id="69" name="TextBox 68"/>
            <p:cNvSpPr txBox="1"/>
            <p:nvPr/>
          </p:nvSpPr>
          <p:spPr>
            <a:xfrm>
              <a:off x="4674385" y="1905000"/>
              <a:ext cx="1372399" cy="449322"/>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1000" b="1" i="1" dirty="0">
                  <a:solidFill>
                    <a:prstClr val="black"/>
                  </a:solidFill>
                </a:rPr>
                <a:t>…specifically in our community…</a:t>
              </a:r>
            </a:p>
          </p:txBody>
        </p:sp>
      </p:grpSp>
      <p:sp>
        <p:nvSpPr>
          <p:cNvPr id="4" name="Text Box 4"/>
          <p:cNvSpPr txBox="1">
            <a:spLocks noChangeArrowheads="1"/>
          </p:cNvSpPr>
          <p:nvPr/>
        </p:nvSpPr>
        <p:spPr bwMode="auto">
          <a:xfrm>
            <a:off x="101470" y="442611"/>
            <a:ext cx="1424701" cy="992425"/>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en-US" sz="1400" b="1" dirty="0">
                <a:solidFill>
                  <a:prstClr val="white"/>
                </a:solidFill>
              </a:rPr>
              <a:t>Long-Term Outcome</a:t>
            </a:r>
          </a:p>
          <a:p>
            <a:pPr algn="ctr" fontAlgn="auto">
              <a:spcBef>
                <a:spcPts val="0"/>
              </a:spcBef>
              <a:spcAft>
                <a:spcPts val="0"/>
              </a:spcAft>
              <a:defRPr/>
            </a:pPr>
            <a:r>
              <a:rPr lang="en-US" sz="1400" b="1" dirty="0">
                <a:solidFill>
                  <a:prstClr val="white"/>
                </a:solidFill>
              </a:rPr>
              <a:t>Consequences</a:t>
            </a:r>
          </a:p>
        </p:txBody>
      </p:sp>
      <p:sp>
        <p:nvSpPr>
          <p:cNvPr id="13" name="Text Box 20"/>
          <p:cNvSpPr txBox="1">
            <a:spLocks noChangeArrowheads="1"/>
          </p:cNvSpPr>
          <p:nvPr/>
        </p:nvSpPr>
        <p:spPr bwMode="auto">
          <a:xfrm>
            <a:off x="3118705" y="439320"/>
            <a:ext cx="1395747" cy="999006"/>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ct val="50000"/>
              </a:spcBef>
              <a:spcAft>
                <a:spcPts val="0"/>
              </a:spcAft>
              <a:defRPr/>
            </a:pPr>
            <a:r>
              <a:rPr lang="en-US" sz="1400" b="1" dirty="0">
                <a:solidFill>
                  <a:prstClr val="white"/>
                </a:solidFill>
              </a:rPr>
              <a:t>Intervening</a:t>
            </a:r>
            <a:r>
              <a:rPr lang="en-US" sz="1100" b="1" dirty="0">
                <a:solidFill>
                  <a:prstClr val="white"/>
                </a:solidFill>
              </a:rPr>
              <a:t> </a:t>
            </a:r>
            <a:r>
              <a:rPr lang="en-US" sz="1400" b="1" dirty="0">
                <a:solidFill>
                  <a:prstClr val="white"/>
                </a:solidFill>
              </a:rPr>
              <a:t>Variables</a:t>
            </a:r>
            <a:r>
              <a:rPr lang="en-US" sz="1100" b="1" dirty="0">
                <a:solidFill>
                  <a:prstClr val="white"/>
                </a:solidFill>
              </a:rPr>
              <a:t> </a:t>
            </a:r>
          </a:p>
          <a:p>
            <a:pPr algn="ctr" fontAlgn="auto">
              <a:spcBef>
                <a:spcPct val="50000"/>
              </a:spcBef>
              <a:spcAft>
                <a:spcPts val="0"/>
              </a:spcAft>
              <a:defRPr/>
            </a:pPr>
            <a:r>
              <a:rPr lang="en-US" sz="1050" b="1" dirty="0">
                <a:solidFill>
                  <a:prstClr val="white"/>
                </a:solidFill>
              </a:rPr>
              <a:t>(Risk/Protective Factors)</a:t>
            </a:r>
          </a:p>
        </p:txBody>
      </p:sp>
      <p:sp>
        <p:nvSpPr>
          <p:cNvPr id="9" name="Text Box 5"/>
          <p:cNvSpPr txBox="1">
            <a:spLocks noChangeArrowheads="1"/>
          </p:cNvSpPr>
          <p:nvPr/>
        </p:nvSpPr>
        <p:spPr bwMode="auto">
          <a:xfrm>
            <a:off x="1636597" y="438886"/>
            <a:ext cx="1371682" cy="999875"/>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r>
              <a:rPr lang="en-US" sz="1400" b="1" dirty="0">
                <a:solidFill>
                  <a:prstClr val="white"/>
                </a:solidFill>
              </a:rPr>
              <a:t>Behavioral Health Problems</a:t>
            </a:r>
          </a:p>
          <a:p>
            <a:pPr algn="ctr" fontAlgn="auto">
              <a:spcBef>
                <a:spcPts val="0"/>
              </a:spcBef>
              <a:spcAft>
                <a:spcPts val="0"/>
              </a:spcAft>
              <a:defRPr/>
            </a:pPr>
            <a:r>
              <a:rPr lang="en-US" sz="1050" b="1" dirty="0">
                <a:solidFill>
                  <a:prstClr val="white"/>
                </a:solidFill>
              </a:rPr>
              <a:t>(Consumption)</a:t>
            </a:r>
          </a:p>
        </p:txBody>
      </p:sp>
      <p:sp>
        <p:nvSpPr>
          <p:cNvPr id="17" name="Text Box 6"/>
          <p:cNvSpPr txBox="1">
            <a:spLocks noChangeArrowheads="1"/>
          </p:cNvSpPr>
          <p:nvPr/>
        </p:nvSpPr>
        <p:spPr bwMode="auto">
          <a:xfrm>
            <a:off x="6134336" y="440475"/>
            <a:ext cx="1417320" cy="996696"/>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nchor="ctr"/>
          <a:lstStyle/>
          <a:p>
            <a:pPr algn="ctr" fontAlgn="auto">
              <a:spcBef>
                <a:spcPts val="0"/>
              </a:spcBef>
              <a:spcAft>
                <a:spcPts val="0"/>
              </a:spcAft>
              <a:defRPr/>
            </a:pPr>
            <a:r>
              <a:rPr lang="en-US" sz="1400" b="1" dirty="0">
                <a:solidFill>
                  <a:prstClr val="white"/>
                </a:solidFill>
              </a:rPr>
              <a:t>Strategies &amp;</a:t>
            </a:r>
          </a:p>
          <a:p>
            <a:pPr algn="ctr" fontAlgn="auto">
              <a:spcBef>
                <a:spcPts val="0"/>
              </a:spcBef>
              <a:spcAft>
                <a:spcPts val="0"/>
              </a:spcAft>
              <a:defRPr/>
            </a:pPr>
            <a:r>
              <a:rPr lang="en-US" sz="1400" b="1" dirty="0">
                <a:solidFill>
                  <a:prstClr val="white"/>
                </a:solidFill>
              </a:rPr>
              <a:t>Local Implementation</a:t>
            </a:r>
          </a:p>
        </p:txBody>
      </p:sp>
      <p:cxnSp>
        <p:nvCxnSpPr>
          <p:cNvPr id="51" name="Straight Arrow Connector 50"/>
          <p:cNvCxnSpPr/>
          <p:nvPr/>
        </p:nvCxnSpPr>
        <p:spPr>
          <a:xfrm>
            <a:off x="1347788" y="1228725"/>
            <a:ext cx="431800" cy="1588"/>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2832100" y="1249363"/>
            <a:ext cx="431800" cy="1587"/>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63" name="Text Box 6"/>
          <p:cNvSpPr txBox="1">
            <a:spLocks noChangeArrowheads="1"/>
          </p:cNvSpPr>
          <p:nvPr/>
        </p:nvSpPr>
        <p:spPr bwMode="auto">
          <a:xfrm>
            <a:off x="4624878" y="440475"/>
            <a:ext cx="1399032" cy="996696"/>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n-US" sz="1400" b="1" dirty="0">
                <a:solidFill>
                  <a:prstClr val="white"/>
                </a:solidFill>
              </a:rPr>
              <a:t>Local Conditions and Contributing Factors </a:t>
            </a:r>
          </a:p>
        </p:txBody>
      </p:sp>
      <p:cxnSp>
        <p:nvCxnSpPr>
          <p:cNvPr id="54" name="Straight Arrow Connector 53"/>
          <p:cNvCxnSpPr/>
          <p:nvPr/>
        </p:nvCxnSpPr>
        <p:spPr>
          <a:xfrm>
            <a:off x="5842000" y="1271588"/>
            <a:ext cx="431800" cy="1587"/>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4354513" y="1260475"/>
            <a:ext cx="431800" cy="1588"/>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6229350" y="6664325"/>
            <a:ext cx="1219200" cy="182563"/>
          </a:xfrm>
          <a:prstGeom prst="rect">
            <a:avLst/>
          </a:prstGeom>
          <a:solidFill>
            <a:schemeClr val="bg1"/>
          </a:solidFill>
        </p:spPr>
        <p:txBody>
          <a:bodyPr anchor="ctr">
            <a:spAutoFit/>
          </a:bodyPr>
          <a:lstStyle/>
          <a:p>
            <a:pPr algn="ctr" fontAlgn="auto">
              <a:spcBef>
                <a:spcPts val="0"/>
              </a:spcBef>
              <a:spcAft>
                <a:spcPts val="0"/>
              </a:spcAft>
              <a:defRPr/>
            </a:pPr>
            <a:r>
              <a:rPr lang="en-US" sz="900" dirty="0">
                <a:solidFill>
                  <a:prstClr val="black"/>
                </a:solidFill>
                <a:latin typeface="Calibri"/>
                <a:cs typeface="+mn-cs"/>
              </a:rPr>
              <a:t>Plan/Implementation</a:t>
            </a:r>
          </a:p>
        </p:txBody>
      </p:sp>
      <p:sp>
        <p:nvSpPr>
          <p:cNvPr id="77" name="TextBox 76"/>
          <p:cNvSpPr txBox="1"/>
          <p:nvPr/>
        </p:nvSpPr>
        <p:spPr>
          <a:xfrm>
            <a:off x="3235325" y="6667500"/>
            <a:ext cx="1143000" cy="182563"/>
          </a:xfrm>
          <a:prstGeom prst="rect">
            <a:avLst/>
          </a:prstGeom>
          <a:solidFill>
            <a:schemeClr val="bg1"/>
          </a:solidFill>
        </p:spPr>
        <p:txBody>
          <a:bodyPr anchor="ctr">
            <a:spAutoFit/>
          </a:bodyPr>
          <a:lstStyle/>
          <a:p>
            <a:pPr algn="ctr" fontAlgn="auto">
              <a:spcBef>
                <a:spcPts val="0"/>
              </a:spcBef>
              <a:spcAft>
                <a:spcPts val="0"/>
              </a:spcAft>
              <a:defRPr/>
            </a:pPr>
            <a:r>
              <a:rPr lang="en-US" sz="900" dirty="0">
                <a:solidFill>
                  <a:prstClr val="black"/>
                </a:solidFill>
                <a:latin typeface="Calibri"/>
                <a:cs typeface="+mn-cs"/>
              </a:rPr>
              <a:t>Local Assessment</a:t>
            </a:r>
          </a:p>
        </p:txBody>
      </p:sp>
      <p:sp>
        <p:nvSpPr>
          <p:cNvPr id="81" name="Line 16"/>
          <p:cNvSpPr>
            <a:spLocks noChangeShapeType="1"/>
          </p:cNvSpPr>
          <p:nvPr/>
        </p:nvSpPr>
        <p:spPr bwMode="auto">
          <a:xfrm>
            <a:off x="97732" y="6659666"/>
            <a:ext cx="4443788" cy="213"/>
          </a:xfrm>
          <a:prstGeom prst="line">
            <a:avLst/>
          </a:prstGeom>
          <a:noFill/>
          <a:ln w="38100">
            <a:gradFill flip="none" rotWithShape="1">
              <a:gsLst>
                <a:gs pos="29000">
                  <a:schemeClr val="tx1"/>
                </a:gs>
                <a:gs pos="50000">
                  <a:schemeClr val="accent1">
                    <a:tint val="44500"/>
                    <a:satMod val="160000"/>
                  </a:schemeClr>
                </a:gs>
                <a:gs pos="100000">
                  <a:schemeClr val="accent1">
                    <a:tint val="23500"/>
                    <a:satMod val="160000"/>
                  </a:schemeClr>
                </a:gs>
              </a:gsLst>
              <a:lin ang="0" scaled="1"/>
              <a:tileRect/>
            </a:gradFill>
            <a:round/>
            <a:headEnd type="oval" w="med" len="med"/>
            <a:tailEnd type="oval" w="med" len="med"/>
          </a:ln>
        </p:spPr>
        <p:txBody>
          <a:bodyPr>
            <a:spAutoFit/>
          </a:bodyPr>
          <a:lstStyle/>
          <a:p>
            <a:pPr fontAlgn="auto">
              <a:spcBef>
                <a:spcPts val="0"/>
              </a:spcBef>
              <a:spcAft>
                <a:spcPts val="0"/>
              </a:spcAft>
              <a:defRPr/>
            </a:pPr>
            <a:endParaRPr lang="en-US">
              <a:solidFill>
                <a:prstClr val="black"/>
              </a:solidFill>
              <a:latin typeface="Calibri"/>
              <a:cs typeface="+mn-cs"/>
            </a:endParaRPr>
          </a:p>
        </p:txBody>
      </p:sp>
      <p:sp>
        <p:nvSpPr>
          <p:cNvPr id="85" name="TextBox 84"/>
          <p:cNvSpPr txBox="1"/>
          <p:nvPr/>
        </p:nvSpPr>
        <p:spPr>
          <a:xfrm>
            <a:off x="279400" y="6565900"/>
            <a:ext cx="1143000" cy="182563"/>
          </a:xfrm>
          <a:prstGeom prst="rect">
            <a:avLst/>
          </a:prstGeom>
          <a:solidFill>
            <a:schemeClr val="bg1"/>
          </a:solidFill>
        </p:spPr>
        <p:txBody>
          <a:bodyPr anchor="ctr">
            <a:spAutoFit/>
          </a:bodyPr>
          <a:lstStyle/>
          <a:p>
            <a:pPr algn="ctr" fontAlgn="auto">
              <a:spcBef>
                <a:spcPts val="0"/>
              </a:spcBef>
              <a:spcAft>
                <a:spcPts val="0"/>
              </a:spcAft>
              <a:defRPr/>
            </a:pPr>
            <a:r>
              <a:rPr lang="en-US" sz="900" dirty="0">
                <a:solidFill>
                  <a:prstClr val="black"/>
                </a:solidFill>
                <a:latin typeface="Calibri"/>
                <a:cs typeface="+mn-cs"/>
              </a:rPr>
              <a:t>State Assessment</a:t>
            </a:r>
          </a:p>
        </p:txBody>
      </p:sp>
      <p:cxnSp>
        <p:nvCxnSpPr>
          <p:cNvPr id="93" name="Straight Arrow Connector 92"/>
          <p:cNvCxnSpPr/>
          <p:nvPr/>
        </p:nvCxnSpPr>
        <p:spPr>
          <a:xfrm rot="10800000">
            <a:off x="4446588" y="2798763"/>
            <a:ext cx="228600" cy="1587"/>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rot="10800000">
            <a:off x="4435475" y="3789363"/>
            <a:ext cx="228600" cy="1587"/>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p:nvPr/>
        </p:nvCxnSpPr>
        <p:spPr>
          <a:xfrm rot="10800000">
            <a:off x="4437063" y="5057775"/>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p:nvPr/>
        </p:nvCxnSpPr>
        <p:spPr>
          <a:xfrm rot="10800000">
            <a:off x="4435475" y="6262688"/>
            <a:ext cx="228600" cy="1587"/>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p:nvPr/>
        </p:nvCxnSpPr>
        <p:spPr>
          <a:xfrm rot="10800000">
            <a:off x="5919788" y="2798763"/>
            <a:ext cx="228600" cy="1587"/>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9" name="Straight Arrow Connector 98"/>
          <p:cNvCxnSpPr/>
          <p:nvPr/>
        </p:nvCxnSpPr>
        <p:spPr>
          <a:xfrm rot="10800000">
            <a:off x="5957888" y="5292725"/>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p:nvPr/>
        </p:nvCxnSpPr>
        <p:spPr>
          <a:xfrm rot="10800000">
            <a:off x="5919788" y="6210300"/>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123" name="Left Brace 122"/>
          <p:cNvSpPr/>
          <p:nvPr/>
        </p:nvSpPr>
        <p:spPr>
          <a:xfrm>
            <a:off x="5981700" y="3670300"/>
            <a:ext cx="114300" cy="1009650"/>
          </a:xfrm>
          <a:prstGeom prst="leftBrace">
            <a:avLst>
              <a:gd name="adj1" fmla="val 8333"/>
              <a:gd name="adj2" fmla="val 47979"/>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
        <p:nvSpPr>
          <p:cNvPr id="103" name="Rectangle 102"/>
          <p:cNvSpPr/>
          <p:nvPr/>
        </p:nvSpPr>
        <p:spPr>
          <a:xfrm>
            <a:off x="369888" y="1422400"/>
            <a:ext cx="760412" cy="214313"/>
          </a:xfrm>
          <a:prstGeom prst="rect">
            <a:avLst/>
          </a:prstGeom>
        </p:spPr>
        <p:txBody>
          <a:bodyPr wrap="none">
            <a:spAutoFit/>
          </a:bodyPr>
          <a:lstStyle/>
          <a:p>
            <a:pPr algn="ctr" fontAlgn="auto">
              <a:spcBef>
                <a:spcPts val="0"/>
              </a:spcBef>
              <a:spcAft>
                <a:spcPts val="0"/>
              </a:spcAft>
              <a:defRPr/>
            </a:pPr>
            <a:r>
              <a:rPr lang="en-US" sz="800" b="1" dirty="0">
                <a:solidFill>
                  <a:prstClr val="black"/>
                </a:solidFill>
                <a:latin typeface="Calibri"/>
                <a:cs typeface="+mn-cs"/>
              </a:rPr>
              <a:t>(10-15 years) </a:t>
            </a:r>
          </a:p>
        </p:txBody>
      </p:sp>
      <p:sp>
        <p:nvSpPr>
          <p:cNvPr id="104" name="Rectangle 103"/>
          <p:cNvSpPr/>
          <p:nvPr/>
        </p:nvSpPr>
        <p:spPr>
          <a:xfrm>
            <a:off x="1920875" y="1423988"/>
            <a:ext cx="709613" cy="214312"/>
          </a:xfrm>
          <a:prstGeom prst="rect">
            <a:avLst/>
          </a:prstGeom>
        </p:spPr>
        <p:txBody>
          <a:bodyPr wrap="none">
            <a:spAutoFit/>
          </a:bodyPr>
          <a:lstStyle/>
          <a:p>
            <a:pPr algn="ctr" fontAlgn="auto">
              <a:spcBef>
                <a:spcPts val="0"/>
              </a:spcBef>
              <a:spcAft>
                <a:spcPts val="0"/>
              </a:spcAft>
              <a:defRPr/>
            </a:pPr>
            <a:r>
              <a:rPr lang="en-US" sz="800" b="1" dirty="0">
                <a:solidFill>
                  <a:prstClr val="black"/>
                </a:solidFill>
                <a:latin typeface="Calibri"/>
                <a:cs typeface="+mn-cs"/>
              </a:rPr>
              <a:t>(5-10 years) </a:t>
            </a:r>
          </a:p>
        </p:txBody>
      </p:sp>
      <p:sp>
        <p:nvSpPr>
          <p:cNvPr id="105" name="Rectangle 104"/>
          <p:cNvSpPr/>
          <p:nvPr/>
        </p:nvSpPr>
        <p:spPr>
          <a:xfrm>
            <a:off x="3452813" y="1414463"/>
            <a:ext cx="657225" cy="215900"/>
          </a:xfrm>
          <a:prstGeom prst="rect">
            <a:avLst/>
          </a:prstGeom>
        </p:spPr>
        <p:txBody>
          <a:bodyPr wrap="none">
            <a:spAutoFit/>
          </a:bodyPr>
          <a:lstStyle/>
          <a:p>
            <a:pPr algn="ctr" fontAlgn="auto">
              <a:spcBef>
                <a:spcPts val="0"/>
              </a:spcBef>
              <a:spcAft>
                <a:spcPts val="0"/>
              </a:spcAft>
              <a:defRPr/>
            </a:pPr>
            <a:r>
              <a:rPr lang="en-US" sz="800" b="1" dirty="0">
                <a:solidFill>
                  <a:prstClr val="black"/>
                </a:solidFill>
                <a:latin typeface="Calibri"/>
                <a:cs typeface="+mn-cs"/>
              </a:rPr>
              <a:t>(2-5 years) </a:t>
            </a:r>
          </a:p>
        </p:txBody>
      </p:sp>
      <p:sp>
        <p:nvSpPr>
          <p:cNvPr id="106" name="Rectangle 105"/>
          <p:cNvSpPr/>
          <p:nvPr/>
        </p:nvSpPr>
        <p:spPr>
          <a:xfrm>
            <a:off x="4773613" y="1417638"/>
            <a:ext cx="1066800" cy="215900"/>
          </a:xfrm>
          <a:prstGeom prst="rect">
            <a:avLst/>
          </a:prstGeom>
        </p:spPr>
        <p:txBody>
          <a:bodyPr wrap="none">
            <a:spAutoFit/>
          </a:bodyPr>
          <a:lstStyle/>
          <a:p>
            <a:pPr algn="ctr" fontAlgn="auto">
              <a:spcBef>
                <a:spcPts val="0"/>
              </a:spcBef>
              <a:spcAft>
                <a:spcPts val="0"/>
              </a:spcAft>
              <a:defRPr/>
            </a:pPr>
            <a:r>
              <a:rPr lang="en-US" sz="800" b="1" dirty="0">
                <a:solidFill>
                  <a:prstClr val="black"/>
                </a:solidFill>
                <a:latin typeface="Calibri"/>
                <a:cs typeface="+mn-cs"/>
              </a:rPr>
              <a:t>(6 months – 2 years) </a:t>
            </a:r>
          </a:p>
        </p:txBody>
      </p:sp>
      <p:sp>
        <p:nvSpPr>
          <p:cNvPr id="3" name="TextBox 2"/>
          <p:cNvSpPr txBox="1"/>
          <p:nvPr/>
        </p:nvSpPr>
        <p:spPr>
          <a:xfrm>
            <a:off x="125413" y="444500"/>
            <a:ext cx="5915025" cy="6140450"/>
          </a:xfrm>
          <a:prstGeom prst="rect">
            <a:avLst/>
          </a:prstGeom>
          <a:solidFill>
            <a:schemeClr val="bg2">
              <a:alpha val="12000"/>
            </a:schemeClr>
          </a:solidFill>
          <a:ln w="76200">
            <a:solidFill>
              <a:schemeClr val="tx1"/>
            </a:solidFill>
          </a:ln>
        </p:spPr>
        <p:txBody>
          <a:bodyPr anchor="ctr"/>
          <a:lstStyle/>
          <a:p>
            <a:pPr marL="571500" indent="-571500" algn="ctr">
              <a:buFont typeface="Wingdings" pitchFamily="2" charset="2"/>
              <a:buChar char=""/>
              <a:defRPr/>
            </a:pPr>
            <a:r>
              <a:rPr lang="en-US" sz="4000" dirty="0">
                <a:solidFill>
                  <a:schemeClr val="tx2">
                    <a:lumMod val="75000"/>
                  </a:schemeClr>
                </a:solidFill>
                <a:cs typeface="Arial" charset="0"/>
              </a:rPr>
              <a:t>Needs Assessment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102"/>
                                        </p:tgtEl>
                                        <p:attrNameLst>
                                          <p:attrName>style.visibility</p:attrName>
                                        </p:attrNameLst>
                                      </p:cBhvr>
                                      <p:to>
                                        <p:strVal val="visible"/>
                                      </p:to>
                                    </p:set>
                                    <p:animEffect transition="in" filter="circle(in)">
                                      <p:cBhvr>
                                        <p:cTn id="7" dur="2000"/>
                                        <p:tgtEl>
                                          <p:spTgt spid="102"/>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circle(in)">
                                      <p:cBhvr>
                                        <p:cTn id="10" dur="2000"/>
                                        <p:tgtEl>
                                          <p:spTgt spid="6"/>
                                        </p:tgtEl>
                                      </p:cBhvr>
                                    </p:animEffect>
                                  </p:childTnLst>
                                </p:cTn>
                              </p:par>
                              <p:par>
                                <p:cTn id="11" presetID="6" presetClass="entr" presetSubtype="16"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circle(in)">
                                      <p:cBhvr>
                                        <p:cTn id="13" dur="2000"/>
                                        <p:tgtEl>
                                          <p:spTgt spid="20"/>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circle(in)">
                                      <p:cBhvr>
                                        <p:cTn id="16" dur="2000"/>
                                        <p:tgtEl>
                                          <p:spTgt spid="24"/>
                                        </p:tgtEl>
                                      </p:cBhvr>
                                    </p:animEffect>
                                  </p:childTnLst>
                                </p:cTn>
                              </p:par>
                              <p:par>
                                <p:cTn id="17" presetID="6" presetClass="entr" presetSubtype="16"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circle(in)">
                                      <p:cBhvr>
                                        <p:cTn id="19" dur="2000"/>
                                        <p:tgtEl>
                                          <p:spTgt spid="5"/>
                                        </p:tgtEl>
                                      </p:cBhvr>
                                    </p:animEffect>
                                  </p:childTnLst>
                                </p:cTn>
                              </p:par>
                              <p:par>
                                <p:cTn id="20" presetID="6" presetClass="entr" presetSubtype="16"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circle(in)">
                                      <p:cBhvr>
                                        <p:cTn id="22" dur="2000"/>
                                        <p:tgtEl>
                                          <p:spTgt spid="10"/>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circle(in)">
                                      <p:cBhvr>
                                        <p:cTn id="25" dur="2000"/>
                                        <p:tgtEl>
                                          <p:spTgt spid="15"/>
                                        </p:tgtEl>
                                      </p:cBhvr>
                                    </p:animEffect>
                                  </p:childTnLst>
                                </p:cTn>
                              </p:par>
                              <p:par>
                                <p:cTn id="26" presetID="6" presetClass="entr" presetSubtype="16" fill="hold" grpId="0"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circle(in)">
                                      <p:cBhvr>
                                        <p:cTn id="28" dur="2000"/>
                                        <p:tgtEl>
                                          <p:spTgt spid="18"/>
                                        </p:tgtEl>
                                      </p:cBhvr>
                                    </p:animEffect>
                                  </p:childTnLst>
                                </p:cTn>
                              </p:par>
                              <p:par>
                                <p:cTn id="29" presetID="6" presetClass="entr" presetSubtype="16" fill="hold" grpId="0" nodeType="with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circle(in)">
                                      <p:cBhvr>
                                        <p:cTn id="31" dur="2000"/>
                                        <p:tgtEl>
                                          <p:spTgt spid="26"/>
                                        </p:tgtEl>
                                      </p:cBhvr>
                                    </p:animEffect>
                                  </p:childTnLst>
                                </p:cTn>
                              </p:par>
                              <p:par>
                                <p:cTn id="32" presetID="6" presetClass="entr" presetSubtype="16" fill="hold" grpId="0" nodeType="withEffect">
                                  <p:stCondLst>
                                    <p:cond delay="0"/>
                                  </p:stCondLst>
                                  <p:childTnLst>
                                    <p:set>
                                      <p:cBhvr>
                                        <p:cTn id="33" dur="1" fill="hold">
                                          <p:stCondLst>
                                            <p:cond delay="0"/>
                                          </p:stCondLst>
                                        </p:cTn>
                                        <p:tgtEl>
                                          <p:spTgt spid="27"/>
                                        </p:tgtEl>
                                        <p:attrNameLst>
                                          <p:attrName>style.visibility</p:attrName>
                                        </p:attrNameLst>
                                      </p:cBhvr>
                                      <p:to>
                                        <p:strVal val="visible"/>
                                      </p:to>
                                    </p:set>
                                    <p:animEffect transition="in" filter="circle(in)">
                                      <p:cBhvr>
                                        <p:cTn id="34" dur="2000"/>
                                        <p:tgtEl>
                                          <p:spTgt spid="27"/>
                                        </p:tgtEl>
                                      </p:cBhvr>
                                    </p:animEffect>
                                  </p:childTnLst>
                                </p:cTn>
                              </p:par>
                              <p:par>
                                <p:cTn id="35" presetID="6" presetClass="entr" presetSubtype="16" fill="hold" grpId="0" nodeType="withEffect">
                                  <p:stCondLst>
                                    <p:cond delay="0"/>
                                  </p:stCondLst>
                                  <p:childTnLst>
                                    <p:set>
                                      <p:cBhvr>
                                        <p:cTn id="36" dur="1" fill="hold">
                                          <p:stCondLst>
                                            <p:cond delay="0"/>
                                          </p:stCondLst>
                                        </p:cTn>
                                        <p:tgtEl>
                                          <p:spTgt spid="59"/>
                                        </p:tgtEl>
                                        <p:attrNameLst>
                                          <p:attrName>style.visibility</p:attrName>
                                        </p:attrNameLst>
                                      </p:cBhvr>
                                      <p:to>
                                        <p:strVal val="visible"/>
                                      </p:to>
                                    </p:set>
                                    <p:animEffect transition="in" filter="circle(in)">
                                      <p:cBhvr>
                                        <p:cTn id="37" dur="2000"/>
                                        <p:tgtEl>
                                          <p:spTgt spid="59"/>
                                        </p:tgtEl>
                                      </p:cBhvr>
                                    </p:animEffect>
                                  </p:childTnLst>
                                </p:cTn>
                              </p:par>
                              <p:par>
                                <p:cTn id="38" presetID="6" presetClass="entr" presetSubtype="16" fill="hold" grpId="0" nodeType="withEffect">
                                  <p:stCondLst>
                                    <p:cond delay="0"/>
                                  </p:stCondLst>
                                  <p:childTnLst>
                                    <p:set>
                                      <p:cBhvr>
                                        <p:cTn id="39" dur="1" fill="hold">
                                          <p:stCondLst>
                                            <p:cond delay="0"/>
                                          </p:stCondLst>
                                        </p:cTn>
                                        <p:tgtEl>
                                          <p:spTgt spid="61"/>
                                        </p:tgtEl>
                                        <p:attrNameLst>
                                          <p:attrName>style.visibility</p:attrName>
                                        </p:attrNameLst>
                                      </p:cBhvr>
                                      <p:to>
                                        <p:strVal val="visible"/>
                                      </p:to>
                                    </p:set>
                                    <p:animEffect transition="in" filter="circle(in)">
                                      <p:cBhvr>
                                        <p:cTn id="40" dur="2000"/>
                                        <p:tgtEl>
                                          <p:spTgt spid="61"/>
                                        </p:tgtEl>
                                      </p:cBhvr>
                                    </p:animEffect>
                                  </p:childTnLst>
                                </p:cTn>
                              </p:par>
                              <p:par>
                                <p:cTn id="41" presetID="6" presetClass="entr" presetSubtype="16" fill="hold" grpId="0" nodeType="withEffect">
                                  <p:stCondLst>
                                    <p:cond delay="0"/>
                                  </p:stCondLst>
                                  <p:childTnLst>
                                    <p:set>
                                      <p:cBhvr>
                                        <p:cTn id="42" dur="1" fill="hold">
                                          <p:stCondLst>
                                            <p:cond delay="0"/>
                                          </p:stCondLst>
                                        </p:cTn>
                                        <p:tgtEl>
                                          <p:spTgt spid="56"/>
                                        </p:tgtEl>
                                        <p:attrNameLst>
                                          <p:attrName>style.visibility</p:attrName>
                                        </p:attrNameLst>
                                      </p:cBhvr>
                                      <p:to>
                                        <p:strVal val="visible"/>
                                      </p:to>
                                    </p:set>
                                    <p:animEffect transition="in" filter="circle(in)">
                                      <p:cBhvr>
                                        <p:cTn id="43" dur="2000"/>
                                        <p:tgtEl>
                                          <p:spTgt spid="56"/>
                                        </p:tgtEl>
                                      </p:cBhvr>
                                    </p:animEffect>
                                  </p:childTnLst>
                                </p:cTn>
                              </p:par>
                              <p:par>
                                <p:cTn id="44" presetID="6" presetClass="entr" presetSubtype="16" fill="hold" grpId="0" nodeType="withEffect">
                                  <p:stCondLst>
                                    <p:cond delay="0"/>
                                  </p:stCondLst>
                                  <p:childTnLst>
                                    <p:set>
                                      <p:cBhvr>
                                        <p:cTn id="45" dur="1" fill="hold">
                                          <p:stCondLst>
                                            <p:cond delay="0"/>
                                          </p:stCondLst>
                                        </p:cTn>
                                        <p:tgtEl>
                                          <p:spTgt spid="57"/>
                                        </p:tgtEl>
                                        <p:attrNameLst>
                                          <p:attrName>style.visibility</p:attrName>
                                        </p:attrNameLst>
                                      </p:cBhvr>
                                      <p:to>
                                        <p:strVal val="visible"/>
                                      </p:to>
                                    </p:set>
                                    <p:animEffect transition="in" filter="circle(in)">
                                      <p:cBhvr>
                                        <p:cTn id="46" dur="2000"/>
                                        <p:tgtEl>
                                          <p:spTgt spid="57"/>
                                        </p:tgtEl>
                                      </p:cBhvr>
                                    </p:animEffect>
                                  </p:childTnLst>
                                </p:cTn>
                              </p:par>
                              <p:par>
                                <p:cTn id="47" presetID="6" presetClass="entr" presetSubtype="16" fill="hold" grpId="0" nodeType="withEffect">
                                  <p:stCondLst>
                                    <p:cond delay="0"/>
                                  </p:stCondLst>
                                  <p:childTnLst>
                                    <p:set>
                                      <p:cBhvr>
                                        <p:cTn id="48" dur="1" fill="hold">
                                          <p:stCondLst>
                                            <p:cond delay="0"/>
                                          </p:stCondLst>
                                        </p:cTn>
                                        <p:tgtEl>
                                          <p:spTgt spid="58"/>
                                        </p:tgtEl>
                                        <p:attrNameLst>
                                          <p:attrName>style.visibility</p:attrName>
                                        </p:attrNameLst>
                                      </p:cBhvr>
                                      <p:to>
                                        <p:strVal val="visible"/>
                                      </p:to>
                                    </p:set>
                                    <p:animEffect transition="in" filter="circle(in)">
                                      <p:cBhvr>
                                        <p:cTn id="49" dur="2000"/>
                                        <p:tgtEl>
                                          <p:spTgt spid="58"/>
                                        </p:tgtEl>
                                      </p:cBhvr>
                                    </p:animEffect>
                                  </p:childTnLst>
                                </p:cTn>
                              </p:par>
                              <p:par>
                                <p:cTn id="50" presetID="6" presetClass="entr" presetSubtype="16" fill="hold" grpId="0" nodeType="withEffect">
                                  <p:stCondLst>
                                    <p:cond delay="0"/>
                                  </p:stCondLst>
                                  <p:childTnLst>
                                    <p:set>
                                      <p:cBhvr>
                                        <p:cTn id="51" dur="1" fill="hold">
                                          <p:stCondLst>
                                            <p:cond delay="0"/>
                                          </p:stCondLst>
                                        </p:cTn>
                                        <p:tgtEl>
                                          <p:spTgt spid="62"/>
                                        </p:tgtEl>
                                        <p:attrNameLst>
                                          <p:attrName>style.visibility</p:attrName>
                                        </p:attrNameLst>
                                      </p:cBhvr>
                                      <p:to>
                                        <p:strVal val="visible"/>
                                      </p:to>
                                    </p:set>
                                    <p:animEffect transition="in" filter="circle(in)">
                                      <p:cBhvr>
                                        <p:cTn id="52" dur="2000"/>
                                        <p:tgtEl>
                                          <p:spTgt spid="62"/>
                                        </p:tgtEl>
                                      </p:cBhvr>
                                    </p:animEffect>
                                  </p:childTnLst>
                                </p:cTn>
                              </p:par>
                              <p:par>
                                <p:cTn id="53" presetID="6" presetClass="entr" presetSubtype="16" fill="hold" nodeType="withEffect">
                                  <p:stCondLst>
                                    <p:cond delay="0"/>
                                  </p:stCondLst>
                                  <p:childTnLst>
                                    <p:set>
                                      <p:cBhvr>
                                        <p:cTn id="54" dur="1" fill="hold">
                                          <p:stCondLst>
                                            <p:cond delay="0"/>
                                          </p:stCondLst>
                                        </p:cTn>
                                        <p:tgtEl>
                                          <p:spTgt spid="72"/>
                                        </p:tgtEl>
                                        <p:attrNameLst>
                                          <p:attrName>style.visibility</p:attrName>
                                        </p:attrNameLst>
                                      </p:cBhvr>
                                      <p:to>
                                        <p:strVal val="visible"/>
                                      </p:to>
                                    </p:set>
                                    <p:animEffect transition="in" filter="circle(in)">
                                      <p:cBhvr>
                                        <p:cTn id="55" dur="2000"/>
                                        <p:tgtEl>
                                          <p:spTgt spid="72"/>
                                        </p:tgtEl>
                                      </p:cBhvr>
                                    </p:animEffect>
                                  </p:childTnLst>
                                </p:cTn>
                              </p:par>
                              <p:par>
                                <p:cTn id="56" presetID="6" presetClass="entr" presetSubtype="16" fill="hold" nodeType="withEffect">
                                  <p:stCondLst>
                                    <p:cond delay="0"/>
                                  </p:stCondLst>
                                  <p:childTnLst>
                                    <p:set>
                                      <p:cBhvr>
                                        <p:cTn id="57" dur="1" fill="hold">
                                          <p:stCondLst>
                                            <p:cond delay="0"/>
                                          </p:stCondLst>
                                        </p:cTn>
                                        <p:tgtEl>
                                          <p:spTgt spid="4"/>
                                        </p:tgtEl>
                                        <p:attrNameLst>
                                          <p:attrName>style.visibility</p:attrName>
                                        </p:attrNameLst>
                                      </p:cBhvr>
                                      <p:to>
                                        <p:strVal val="visible"/>
                                      </p:to>
                                    </p:set>
                                    <p:animEffect transition="in" filter="circle(in)">
                                      <p:cBhvr>
                                        <p:cTn id="58" dur="2000"/>
                                        <p:tgtEl>
                                          <p:spTgt spid="4"/>
                                        </p:tgtEl>
                                      </p:cBhvr>
                                    </p:animEffect>
                                  </p:childTnLst>
                                </p:cTn>
                              </p:par>
                              <p:par>
                                <p:cTn id="59" presetID="6" presetClass="entr" presetSubtype="16" fill="hold" nodeType="withEffect">
                                  <p:stCondLst>
                                    <p:cond delay="0"/>
                                  </p:stCondLst>
                                  <p:childTnLst>
                                    <p:set>
                                      <p:cBhvr>
                                        <p:cTn id="60" dur="1" fill="hold">
                                          <p:stCondLst>
                                            <p:cond delay="0"/>
                                          </p:stCondLst>
                                        </p:cTn>
                                        <p:tgtEl>
                                          <p:spTgt spid="13"/>
                                        </p:tgtEl>
                                        <p:attrNameLst>
                                          <p:attrName>style.visibility</p:attrName>
                                        </p:attrNameLst>
                                      </p:cBhvr>
                                      <p:to>
                                        <p:strVal val="visible"/>
                                      </p:to>
                                    </p:set>
                                    <p:animEffect transition="in" filter="circle(in)">
                                      <p:cBhvr>
                                        <p:cTn id="61" dur="2000"/>
                                        <p:tgtEl>
                                          <p:spTgt spid="13"/>
                                        </p:tgtEl>
                                      </p:cBhvr>
                                    </p:animEffect>
                                  </p:childTnLst>
                                </p:cTn>
                              </p:par>
                              <p:par>
                                <p:cTn id="62" presetID="6" presetClass="entr" presetSubtype="16" fill="hold" nodeType="withEffect">
                                  <p:stCondLst>
                                    <p:cond delay="0"/>
                                  </p:stCondLst>
                                  <p:childTnLst>
                                    <p:set>
                                      <p:cBhvr>
                                        <p:cTn id="63" dur="1" fill="hold">
                                          <p:stCondLst>
                                            <p:cond delay="0"/>
                                          </p:stCondLst>
                                        </p:cTn>
                                        <p:tgtEl>
                                          <p:spTgt spid="9"/>
                                        </p:tgtEl>
                                        <p:attrNameLst>
                                          <p:attrName>style.visibility</p:attrName>
                                        </p:attrNameLst>
                                      </p:cBhvr>
                                      <p:to>
                                        <p:strVal val="visible"/>
                                      </p:to>
                                    </p:set>
                                    <p:animEffect transition="in" filter="circle(in)">
                                      <p:cBhvr>
                                        <p:cTn id="64" dur="2000"/>
                                        <p:tgtEl>
                                          <p:spTgt spid="9"/>
                                        </p:tgtEl>
                                      </p:cBhvr>
                                    </p:animEffect>
                                  </p:childTnLst>
                                </p:cTn>
                              </p:par>
                              <p:par>
                                <p:cTn id="65" presetID="6" presetClass="entr" presetSubtype="16" fill="hold" nodeType="withEffect">
                                  <p:stCondLst>
                                    <p:cond delay="0"/>
                                  </p:stCondLst>
                                  <p:childTnLst>
                                    <p:set>
                                      <p:cBhvr>
                                        <p:cTn id="66" dur="1" fill="hold">
                                          <p:stCondLst>
                                            <p:cond delay="0"/>
                                          </p:stCondLst>
                                        </p:cTn>
                                        <p:tgtEl>
                                          <p:spTgt spid="51"/>
                                        </p:tgtEl>
                                        <p:attrNameLst>
                                          <p:attrName>style.visibility</p:attrName>
                                        </p:attrNameLst>
                                      </p:cBhvr>
                                      <p:to>
                                        <p:strVal val="visible"/>
                                      </p:to>
                                    </p:set>
                                    <p:animEffect transition="in" filter="circle(in)">
                                      <p:cBhvr>
                                        <p:cTn id="67" dur="2000"/>
                                        <p:tgtEl>
                                          <p:spTgt spid="51"/>
                                        </p:tgtEl>
                                      </p:cBhvr>
                                    </p:animEffect>
                                  </p:childTnLst>
                                </p:cTn>
                              </p:par>
                              <p:par>
                                <p:cTn id="68" presetID="6" presetClass="entr" presetSubtype="16" fill="hold" nodeType="withEffect">
                                  <p:stCondLst>
                                    <p:cond delay="0"/>
                                  </p:stCondLst>
                                  <p:childTnLst>
                                    <p:set>
                                      <p:cBhvr>
                                        <p:cTn id="69" dur="1" fill="hold">
                                          <p:stCondLst>
                                            <p:cond delay="0"/>
                                          </p:stCondLst>
                                        </p:cTn>
                                        <p:tgtEl>
                                          <p:spTgt spid="52"/>
                                        </p:tgtEl>
                                        <p:attrNameLst>
                                          <p:attrName>style.visibility</p:attrName>
                                        </p:attrNameLst>
                                      </p:cBhvr>
                                      <p:to>
                                        <p:strVal val="visible"/>
                                      </p:to>
                                    </p:set>
                                    <p:animEffect transition="in" filter="circle(in)">
                                      <p:cBhvr>
                                        <p:cTn id="70" dur="2000"/>
                                        <p:tgtEl>
                                          <p:spTgt spid="52"/>
                                        </p:tgtEl>
                                      </p:cBhvr>
                                    </p:animEffect>
                                  </p:childTnLst>
                                </p:cTn>
                              </p:par>
                              <p:par>
                                <p:cTn id="71" presetID="6" presetClass="entr" presetSubtype="16" fill="hold" nodeType="withEffect">
                                  <p:stCondLst>
                                    <p:cond delay="0"/>
                                  </p:stCondLst>
                                  <p:childTnLst>
                                    <p:set>
                                      <p:cBhvr>
                                        <p:cTn id="72" dur="1" fill="hold">
                                          <p:stCondLst>
                                            <p:cond delay="0"/>
                                          </p:stCondLst>
                                        </p:cTn>
                                        <p:tgtEl>
                                          <p:spTgt spid="63"/>
                                        </p:tgtEl>
                                        <p:attrNameLst>
                                          <p:attrName>style.visibility</p:attrName>
                                        </p:attrNameLst>
                                      </p:cBhvr>
                                      <p:to>
                                        <p:strVal val="visible"/>
                                      </p:to>
                                    </p:set>
                                    <p:animEffect transition="in" filter="circle(in)">
                                      <p:cBhvr>
                                        <p:cTn id="73" dur="2000"/>
                                        <p:tgtEl>
                                          <p:spTgt spid="63"/>
                                        </p:tgtEl>
                                      </p:cBhvr>
                                    </p:animEffect>
                                  </p:childTnLst>
                                </p:cTn>
                              </p:par>
                              <p:par>
                                <p:cTn id="74" presetID="6" presetClass="entr" presetSubtype="16" fill="hold" nodeType="withEffect">
                                  <p:stCondLst>
                                    <p:cond delay="0"/>
                                  </p:stCondLst>
                                  <p:childTnLst>
                                    <p:set>
                                      <p:cBhvr>
                                        <p:cTn id="75" dur="1" fill="hold">
                                          <p:stCondLst>
                                            <p:cond delay="0"/>
                                          </p:stCondLst>
                                        </p:cTn>
                                        <p:tgtEl>
                                          <p:spTgt spid="53"/>
                                        </p:tgtEl>
                                        <p:attrNameLst>
                                          <p:attrName>style.visibility</p:attrName>
                                        </p:attrNameLst>
                                      </p:cBhvr>
                                      <p:to>
                                        <p:strVal val="visible"/>
                                      </p:to>
                                    </p:set>
                                    <p:animEffect transition="in" filter="circle(in)">
                                      <p:cBhvr>
                                        <p:cTn id="76" dur="2000"/>
                                        <p:tgtEl>
                                          <p:spTgt spid="53"/>
                                        </p:tgtEl>
                                      </p:cBhvr>
                                    </p:animEffect>
                                  </p:childTnLst>
                                </p:cTn>
                              </p:par>
                              <p:par>
                                <p:cTn id="77" presetID="6" presetClass="entr" presetSubtype="16" fill="hold" grpId="0" nodeType="withEffect">
                                  <p:stCondLst>
                                    <p:cond delay="0"/>
                                  </p:stCondLst>
                                  <p:childTnLst>
                                    <p:set>
                                      <p:cBhvr>
                                        <p:cTn id="78" dur="1" fill="hold">
                                          <p:stCondLst>
                                            <p:cond delay="0"/>
                                          </p:stCondLst>
                                        </p:cTn>
                                        <p:tgtEl>
                                          <p:spTgt spid="77"/>
                                        </p:tgtEl>
                                        <p:attrNameLst>
                                          <p:attrName>style.visibility</p:attrName>
                                        </p:attrNameLst>
                                      </p:cBhvr>
                                      <p:to>
                                        <p:strVal val="visible"/>
                                      </p:to>
                                    </p:set>
                                    <p:animEffect transition="in" filter="circle(in)">
                                      <p:cBhvr>
                                        <p:cTn id="79" dur="2000"/>
                                        <p:tgtEl>
                                          <p:spTgt spid="77"/>
                                        </p:tgtEl>
                                      </p:cBhvr>
                                    </p:animEffect>
                                  </p:childTnLst>
                                </p:cTn>
                              </p:par>
                              <p:par>
                                <p:cTn id="80" presetID="6" presetClass="entr" presetSubtype="16" fill="hold" nodeType="withEffect">
                                  <p:stCondLst>
                                    <p:cond delay="0"/>
                                  </p:stCondLst>
                                  <p:childTnLst>
                                    <p:set>
                                      <p:cBhvr>
                                        <p:cTn id="81" dur="1" fill="hold">
                                          <p:stCondLst>
                                            <p:cond delay="0"/>
                                          </p:stCondLst>
                                        </p:cTn>
                                        <p:tgtEl>
                                          <p:spTgt spid="81"/>
                                        </p:tgtEl>
                                        <p:attrNameLst>
                                          <p:attrName>style.visibility</p:attrName>
                                        </p:attrNameLst>
                                      </p:cBhvr>
                                      <p:to>
                                        <p:strVal val="visible"/>
                                      </p:to>
                                    </p:set>
                                    <p:animEffect transition="in" filter="circle(in)">
                                      <p:cBhvr>
                                        <p:cTn id="82" dur="2000"/>
                                        <p:tgtEl>
                                          <p:spTgt spid="81"/>
                                        </p:tgtEl>
                                      </p:cBhvr>
                                    </p:animEffect>
                                  </p:childTnLst>
                                </p:cTn>
                              </p:par>
                              <p:par>
                                <p:cTn id="83" presetID="6" presetClass="entr" presetSubtype="16" fill="hold" grpId="0" nodeType="withEffect">
                                  <p:stCondLst>
                                    <p:cond delay="0"/>
                                  </p:stCondLst>
                                  <p:childTnLst>
                                    <p:set>
                                      <p:cBhvr>
                                        <p:cTn id="84" dur="1" fill="hold">
                                          <p:stCondLst>
                                            <p:cond delay="0"/>
                                          </p:stCondLst>
                                        </p:cTn>
                                        <p:tgtEl>
                                          <p:spTgt spid="85"/>
                                        </p:tgtEl>
                                        <p:attrNameLst>
                                          <p:attrName>style.visibility</p:attrName>
                                        </p:attrNameLst>
                                      </p:cBhvr>
                                      <p:to>
                                        <p:strVal val="visible"/>
                                      </p:to>
                                    </p:set>
                                    <p:animEffect transition="in" filter="circle(in)">
                                      <p:cBhvr>
                                        <p:cTn id="85" dur="2000"/>
                                        <p:tgtEl>
                                          <p:spTgt spid="85"/>
                                        </p:tgtEl>
                                      </p:cBhvr>
                                    </p:animEffect>
                                  </p:childTnLst>
                                </p:cTn>
                              </p:par>
                              <p:par>
                                <p:cTn id="86" presetID="6" presetClass="entr" presetSubtype="16" fill="hold" nodeType="withEffect">
                                  <p:stCondLst>
                                    <p:cond delay="0"/>
                                  </p:stCondLst>
                                  <p:childTnLst>
                                    <p:set>
                                      <p:cBhvr>
                                        <p:cTn id="87" dur="1" fill="hold">
                                          <p:stCondLst>
                                            <p:cond delay="0"/>
                                          </p:stCondLst>
                                        </p:cTn>
                                        <p:tgtEl>
                                          <p:spTgt spid="93"/>
                                        </p:tgtEl>
                                        <p:attrNameLst>
                                          <p:attrName>style.visibility</p:attrName>
                                        </p:attrNameLst>
                                      </p:cBhvr>
                                      <p:to>
                                        <p:strVal val="visible"/>
                                      </p:to>
                                    </p:set>
                                    <p:animEffect transition="in" filter="circle(in)">
                                      <p:cBhvr>
                                        <p:cTn id="88" dur="2000"/>
                                        <p:tgtEl>
                                          <p:spTgt spid="93"/>
                                        </p:tgtEl>
                                      </p:cBhvr>
                                    </p:animEffect>
                                  </p:childTnLst>
                                </p:cTn>
                              </p:par>
                              <p:par>
                                <p:cTn id="89" presetID="6" presetClass="entr" presetSubtype="16" fill="hold" nodeType="withEffect">
                                  <p:stCondLst>
                                    <p:cond delay="0"/>
                                  </p:stCondLst>
                                  <p:childTnLst>
                                    <p:set>
                                      <p:cBhvr>
                                        <p:cTn id="90" dur="1" fill="hold">
                                          <p:stCondLst>
                                            <p:cond delay="0"/>
                                          </p:stCondLst>
                                        </p:cTn>
                                        <p:tgtEl>
                                          <p:spTgt spid="94"/>
                                        </p:tgtEl>
                                        <p:attrNameLst>
                                          <p:attrName>style.visibility</p:attrName>
                                        </p:attrNameLst>
                                      </p:cBhvr>
                                      <p:to>
                                        <p:strVal val="visible"/>
                                      </p:to>
                                    </p:set>
                                    <p:animEffect transition="in" filter="circle(in)">
                                      <p:cBhvr>
                                        <p:cTn id="91" dur="2000"/>
                                        <p:tgtEl>
                                          <p:spTgt spid="94"/>
                                        </p:tgtEl>
                                      </p:cBhvr>
                                    </p:animEffect>
                                  </p:childTnLst>
                                </p:cTn>
                              </p:par>
                              <p:par>
                                <p:cTn id="92" presetID="6" presetClass="entr" presetSubtype="16" fill="hold" nodeType="withEffect">
                                  <p:stCondLst>
                                    <p:cond delay="0"/>
                                  </p:stCondLst>
                                  <p:childTnLst>
                                    <p:set>
                                      <p:cBhvr>
                                        <p:cTn id="93" dur="1" fill="hold">
                                          <p:stCondLst>
                                            <p:cond delay="0"/>
                                          </p:stCondLst>
                                        </p:cTn>
                                        <p:tgtEl>
                                          <p:spTgt spid="95"/>
                                        </p:tgtEl>
                                        <p:attrNameLst>
                                          <p:attrName>style.visibility</p:attrName>
                                        </p:attrNameLst>
                                      </p:cBhvr>
                                      <p:to>
                                        <p:strVal val="visible"/>
                                      </p:to>
                                    </p:set>
                                    <p:animEffect transition="in" filter="circle(in)">
                                      <p:cBhvr>
                                        <p:cTn id="94" dur="2000"/>
                                        <p:tgtEl>
                                          <p:spTgt spid="95"/>
                                        </p:tgtEl>
                                      </p:cBhvr>
                                    </p:animEffect>
                                  </p:childTnLst>
                                </p:cTn>
                              </p:par>
                              <p:par>
                                <p:cTn id="95" presetID="6" presetClass="entr" presetSubtype="16" fill="hold" nodeType="withEffect">
                                  <p:stCondLst>
                                    <p:cond delay="0"/>
                                  </p:stCondLst>
                                  <p:childTnLst>
                                    <p:set>
                                      <p:cBhvr>
                                        <p:cTn id="96" dur="1" fill="hold">
                                          <p:stCondLst>
                                            <p:cond delay="0"/>
                                          </p:stCondLst>
                                        </p:cTn>
                                        <p:tgtEl>
                                          <p:spTgt spid="96"/>
                                        </p:tgtEl>
                                        <p:attrNameLst>
                                          <p:attrName>style.visibility</p:attrName>
                                        </p:attrNameLst>
                                      </p:cBhvr>
                                      <p:to>
                                        <p:strVal val="visible"/>
                                      </p:to>
                                    </p:set>
                                    <p:animEffect transition="in" filter="circle(in)">
                                      <p:cBhvr>
                                        <p:cTn id="97" dur="2000"/>
                                        <p:tgtEl>
                                          <p:spTgt spid="96"/>
                                        </p:tgtEl>
                                      </p:cBhvr>
                                    </p:animEffect>
                                  </p:childTnLst>
                                </p:cTn>
                              </p:par>
                              <p:par>
                                <p:cTn id="98" presetID="6" presetClass="entr" presetSubtype="16" fill="hold" grpId="0" nodeType="withEffect">
                                  <p:stCondLst>
                                    <p:cond delay="0"/>
                                  </p:stCondLst>
                                  <p:childTnLst>
                                    <p:set>
                                      <p:cBhvr>
                                        <p:cTn id="99" dur="1" fill="hold">
                                          <p:stCondLst>
                                            <p:cond delay="0"/>
                                          </p:stCondLst>
                                        </p:cTn>
                                        <p:tgtEl>
                                          <p:spTgt spid="103"/>
                                        </p:tgtEl>
                                        <p:attrNameLst>
                                          <p:attrName>style.visibility</p:attrName>
                                        </p:attrNameLst>
                                      </p:cBhvr>
                                      <p:to>
                                        <p:strVal val="visible"/>
                                      </p:to>
                                    </p:set>
                                    <p:animEffect transition="in" filter="circle(in)">
                                      <p:cBhvr>
                                        <p:cTn id="100" dur="2000"/>
                                        <p:tgtEl>
                                          <p:spTgt spid="103"/>
                                        </p:tgtEl>
                                      </p:cBhvr>
                                    </p:animEffect>
                                  </p:childTnLst>
                                </p:cTn>
                              </p:par>
                              <p:par>
                                <p:cTn id="101" presetID="6" presetClass="entr" presetSubtype="16" fill="hold" grpId="0" nodeType="withEffect">
                                  <p:stCondLst>
                                    <p:cond delay="0"/>
                                  </p:stCondLst>
                                  <p:childTnLst>
                                    <p:set>
                                      <p:cBhvr>
                                        <p:cTn id="102" dur="1" fill="hold">
                                          <p:stCondLst>
                                            <p:cond delay="0"/>
                                          </p:stCondLst>
                                        </p:cTn>
                                        <p:tgtEl>
                                          <p:spTgt spid="104"/>
                                        </p:tgtEl>
                                        <p:attrNameLst>
                                          <p:attrName>style.visibility</p:attrName>
                                        </p:attrNameLst>
                                      </p:cBhvr>
                                      <p:to>
                                        <p:strVal val="visible"/>
                                      </p:to>
                                    </p:set>
                                    <p:animEffect transition="in" filter="circle(in)">
                                      <p:cBhvr>
                                        <p:cTn id="103" dur="2000"/>
                                        <p:tgtEl>
                                          <p:spTgt spid="104"/>
                                        </p:tgtEl>
                                      </p:cBhvr>
                                    </p:animEffect>
                                  </p:childTnLst>
                                </p:cTn>
                              </p:par>
                              <p:par>
                                <p:cTn id="104" presetID="6" presetClass="entr" presetSubtype="16" fill="hold" grpId="0" nodeType="withEffect">
                                  <p:stCondLst>
                                    <p:cond delay="0"/>
                                  </p:stCondLst>
                                  <p:childTnLst>
                                    <p:set>
                                      <p:cBhvr>
                                        <p:cTn id="105" dur="1" fill="hold">
                                          <p:stCondLst>
                                            <p:cond delay="0"/>
                                          </p:stCondLst>
                                        </p:cTn>
                                        <p:tgtEl>
                                          <p:spTgt spid="105"/>
                                        </p:tgtEl>
                                        <p:attrNameLst>
                                          <p:attrName>style.visibility</p:attrName>
                                        </p:attrNameLst>
                                      </p:cBhvr>
                                      <p:to>
                                        <p:strVal val="visible"/>
                                      </p:to>
                                    </p:set>
                                    <p:animEffect transition="in" filter="circle(in)">
                                      <p:cBhvr>
                                        <p:cTn id="106" dur="2000"/>
                                        <p:tgtEl>
                                          <p:spTgt spid="105"/>
                                        </p:tgtEl>
                                      </p:cBhvr>
                                    </p:animEffect>
                                  </p:childTnLst>
                                </p:cTn>
                              </p:par>
                              <p:par>
                                <p:cTn id="107" presetID="6" presetClass="entr" presetSubtype="16" fill="hold" grpId="0" nodeType="withEffect">
                                  <p:stCondLst>
                                    <p:cond delay="0"/>
                                  </p:stCondLst>
                                  <p:childTnLst>
                                    <p:set>
                                      <p:cBhvr>
                                        <p:cTn id="108" dur="1" fill="hold">
                                          <p:stCondLst>
                                            <p:cond delay="0"/>
                                          </p:stCondLst>
                                        </p:cTn>
                                        <p:tgtEl>
                                          <p:spTgt spid="106"/>
                                        </p:tgtEl>
                                        <p:attrNameLst>
                                          <p:attrName>style.visibility</p:attrName>
                                        </p:attrNameLst>
                                      </p:cBhvr>
                                      <p:to>
                                        <p:strVal val="visible"/>
                                      </p:to>
                                    </p:set>
                                    <p:animEffect transition="in" filter="circle(in)">
                                      <p:cBhvr>
                                        <p:cTn id="109" dur="2000"/>
                                        <p:tgtEl>
                                          <p:spTgt spid="106"/>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10" presetClass="entr" presetSubtype="0" fill="hold" grpId="0" nodeType="clickEffect">
                                  <p:stCondLst>
                                    <p:cond delay="0"/>
                                  </p:stCondLst>
                                  <p:childTnLst>
                                    <p:set>
                                      <p:cBhvr>
                                        <p:cTn id="113" dur="1" fill="hold">
                                          <p:stCondLst>
                                            <p:cond delay="0"/>
                                          </p:stCondLst>
                                        </p:cTn>
                                        <p:tgtEl>
                                          <p:spTgt spid="3"/>
                                        </p:tgtEl>
                                        <p:attrNameLst>
                                          <p:attrName>style.visibility</p:attrName>
                                        </p:attrNameLst>
                                      </p:cBhvr>
                                      <p:to>
                                        <p:strVal val="visible"/>
                                      </p:to>
                                    </p:set>
                                    <p:animEffect transition="in" filter="fade">
                                      <p:cBhvr>
                                        <p:cTn id="114" dur="500"/>
                                        <p:tgtEl>
                                          <p:spTgt spid="3"/>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6" presetClass="entr" presetSubtype="16" fill="hold" grpId="0" nodeType="clickEffect">
                                  <p:stCondLst>
                                    <p:cond delay="0"/>
                                  </p:stCondLst>
                                  <p:childTnLst>
                                    <p:set>
                                      <p:cBhvr>
                                        <p:cTn id="118" dur="1" fill="hold">
                                          <p:stCondLst>
                                            <p:cond delay="0"/>
                                          </p:stCondLst>
                                        </p:cTn>
                                        <p:tgtEl>
                                          <p:spTgt spid="123"/>
                                        </p:tgtEl>
                                        <p:attrNameLst>
                                          <p:attrName>style.visibility</p:attrName>
                                        </p:attrNameLst>
                                      </p:cBhvr>
                                      <p:to>
                                        <p:strVal val="visible"/>
                                      </p:to>
                                    </p:set>
                                    <p:animEffect transition="in" filter="circle(in)">
                                      <p:cBhvr>
                                        <p:cTn id="119" dur="2000"/>
                                        <p:tgtEl>
                                          <p:spTgt spid="123"/>
                                        </p:tgtEl>
                                      </p:cBhvr>
                                    </p:animEffect>
                                  </p:childTnLst>
                                </p:cTn>
                              </p:par>
                              <p:par>
                                <p:cTn id="120" presetID="6" presetClass="entr" presetSubtype="16" fill="hold" nodeType="withEffect">
                                  <p:stCondLst>
                                    <p:cond delay="0"/>
                                  </p:stCondLst>
                                  <p:childTnLst>
                                    <p:set>
                                      <p:cBhvr>
                                        <p:cTn id="121" dur="1" fill="hold">
                                          <p:stCondLst>
                                            <p:cond delay="0"/>
                                          </p:stCondLst>
                                        </p:cTn>
                                        <p:tgtEl>
                                          <p:spTgt spid="101"/>
                                        </p:tgtEl>
                                        <p:attrNameLst>
                                          <p:attrName>style.visibility</p:attrName>
                                        </p:attrNameLst>
                                      </p:cBhvr>
                                      <p:to>
                                        <p:strVal val="visible"/>
                                      </p:to>
                                    </p:set>
                                    <p:animEffect transition="in" filter="circle(in)">
                                      <p:cBhvr>
                                        <p:cTn id="122" dur="2000"/>
                                        <p:tgtEl>
                                          <p:spTgt spid="101"/>
                                        </p:tgtEl>
                                      </p:cBhvr>
                                    </p:animEffect>
                                  </p:childTnLst>
                                </p:cTn>
                              </p:par>
                              <p:par>
                                <p:cTn id="123" presetID="6" presetClass="entr" presetSubtype="16" fill="hold" nodeType="withEffect">
                                  <p:stCondLst>
                                    <p:cond delay="0"/>
                                  </p:stCondLst>
                                  <p:childTnLst>
                                    <p:set>
                                      <p:cBhvr>
                                        <p:cTn id="124" dur="1" fill="hold">
                                          <p:stCondLst>
                                            <p:cond delay="0"/>
                                          </p:stCondLst>
                                        </p:cTn>
                                        <p:tgtEl>
                                          <p:spTgt spid="21"/>
                                        </p:tgtEl>
                                        <p:attrNameLst>
                                          <p:attrName>style.visibility</p:attrName>
                                        </p:attrNameLst>
                                      </p:cBhvr>
                                      <p:to>
                                        <p:strVal val="visible"/>
                                      </p:to>
                                    </p:set>
                                    <p:animEffect transition="in" filter="circle(in)">
                                      <p:cBhvr>
                                        <p:cTn id="125" dur="2000"/>
                                        <p:tgtEl>
                                          <p:spTgt spid="21"/>
                                        </p:tgtEl>
                                      </p:cBhvr>
                                    </p:animEffect>
                                  </p:childTnLst>
                                </p:cTn>
                              </p:par>
                              <p:par>
                                <p:cTn id="126" presetID="6" presetClass="entr" presetSubtype="16" fill="hold" grpId="0" nodeType="withEffect">
                                  <p:stCondLst>
                                    <p:cond delay="0"/>
                                  </p:stCondLst>
                                  <p:childTnLst>
                                    <p:set>
                                      <p:cBhvr>
                                        <p:cTn id="127" dur="1" fill="hold">
                                          <p:stCondLst>
                                            <p:cond delay="0"/>
                                          </p:stCondLst>
                                        </p:cTn>
                                        <p:tgtEl>
                                          <p:spTgt spid="19"/>
                                        </p:tgtEl>
                                        <p:attrNameLst>
                                          <p:attrName>style.visibility</p:attrName>
                                        </p:attrNameLst>
                                      </p:cBhvr>
                                      <p:to>
                                        <p:strVal val="visible"/>
                                      </p:to>
                                    </p:set>
                                    <p:animEffect transition="in" filter="circle(in)">
                                      <p:cBhvr>
                                        <p:cTn id="128" dur="2000"/>
                                        <p:tgtEl>
                                          <p:spTgt spid="19"/>
                                        </p:tgtEl>
                                      </p:cBhvr>
                                    </p:animEffect>
                                  </p:childTnLst>
                                </p:cTn>
                              </p:par>
                              <p:par>
                                <p:cTn id="129" presetID="6" presetClass="entr" presetSubtype="16" fill="hold" nodeType="withEffect">
                                  <p:stCondLst>
                                    <p:cond delay="0"/>
                                  </p:stCondLst>
                                  <p:childTnLst>
                                    <p:set>
                                      <p:cBhvr>
                                        <p:cTn id="130" dur="1" fill="hold">
                                          <p:stCondLst>
                                            <p:cond delay="0"/>
                                          </p:stCondLst>
                                        </p:cTn>
                                        <p:tgtEl>
                                          <p:spTgt spid="8"/>
                                        </p:tgtEl>
                                        <p:attrNameLst>
                                          <p:attrName>style.visibility</p:attrName>
                                        </p:attrNameLst>
                                      </p:cBhvr>
                                      <p:to>
                                        <p:strVal val="visible"/>
                                      </p:to>
                                    </p:set>
                                    <p:animEffect transition="in" filter="circle(in)">
                                      <p:cBhvr>
                                        <p:cTn id="131" dur="2000"/>
                                        <p:tgtEl>
                                          <p:spTgt spid="8"/>
                                        </p:tgtEl>
                                      </p:cBhvr>
                                    </p:animEffect>
                                  </p:childTnLst>
                                </p:cTn>
                              </p:par>
                              <p:par>
                                <p:cTn id="132" presetID="6" presetClass="entr" presetSubtype="16" fill="hold" nodeType="withEffect">
                                  <p:stCondLst>
                                    <p:cond delay="0"/>
                                  </p:stCondLst>
                                  <p:childTnLst>
                                    <p:set>
                                      <p:cBhvr>
                                        <p:cTn id="133" dur="1" fill="hold">
                                          <p:stCondLst>
                                            <p:cond delay="0"/>
                                          </p:stCondLst>
                                        </p:cTn>
                                        <p:tgtEl>
                                          <p:spTgt spid="17"/>
                                        </p:tgtEl>
                                        <p:attrNameLst>
                                          <p:attrName>style.visibility</p:attrName>
                                        </p:attrNameLst>
                                      </p:cBhvr>
                                      <p:to>
                                        <p:strVal val="visible"/>
                                      </p:to>
                                    </p:set>
                                    <p:animEffect transition="in" filter="circle(in)">
                                      <p:cBhvr>
                                        <p:cTn id="134" dur="2000"/>
                                        <p:tgtEl>
                                          <p:spTgt spid="17"/>
                                        </p:tgtEl>
                                      </p:cBhvr>
                                    </p:animEffect>
                                  </p:childTnLst>
                                </p:cTn>
                              </p:par>
                              <p:par>
                                <p:cTn id="135" presetID="6" presetClass="entr" presetSubtype="16" fill="hold" nodeType="with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circle(in)">
                                      <p:cBhvr>
                                        <p:cTn id="137" dur="2000"/>
                                        <p:tgtEl>
                                          <p:spTgt spid="54"/>
                                        </p:tgtEl>
                                      </p:cBhvr>
                                    </p:animEffect>
                                  </p:childTnLst>
                                </p:cTn>
                              </p:par>
                              <p:par>
                                <p:cTn id="138" presetID="6" presetClass="entr" presetSubtype="16" fill="hold" grpId="0" nodeType="withEffect">
                                  <p:stCondLst>
                                    <p:cond delay="0"/>
                                  </p:stCondLst>
                                  <p:childTnLst>
                                    <p:set>
                                      <p:cBhvr>
                                        <p:cTn id="139" dur="1" fill="hold">
                                          <p:stCondLst>
                                            <p:cond delay="0"/>
                                          </p:stCondLst>
                                        </p:cTn>
                                        <p:tgtEl>
                                          <p:spTgt spid="75"/>
                                        </p:tgtEl>
                                        <p:attrNameLst>
                                          <p:attrName>style.visibility</p:attrName>
                                        </p:attrNameLst>
                                      </p:cBhvr>
                                      <p:to>
                                        <p:strVal val="visible"/>
                                      </p:to>
                                    </p:set>
                                    <p:animEffect transition="in" filter="circle(in)">
                                      <p:cBhvr>
                                        <p:cTn id="140" dur="2000"/>
                                        <p:tgtEl>
                                          <p:spTgt spid="75"/>
                                        </p:tgtEl>
                                      </p:cBhvr>
                                    </p:animEffect>
                                  </p:childTnLst>
                                </p:cTn>
                              </p:par>
                              <p:par>
                                <p:cTn id="141" presetID="6" presetClass="entr" presetSubtype="16" fill="hold" nodeType="withEffect">
                                  <p:stCondLst>
                                    <p:cond delay="0"/>
                                  </p:stCondLst>
                                  <p:childTnLst>
                                    <p:set>
                                      <p:cBhvr>
                                        <p:cTn id="142" dur="1" fill="hold">
                                          <p:stCondLst>
                                            <p:cond delay="0"/>
                                          </p:stCondLst>
                                        </p:cTn>
                                        <p:tgtEl>
                                          <p:spTgt spid="97"/>
                                        </p:tgtEl>
                                        <p:attrNameLst>
                                          <p:attrName>style.visibility</p:attrName>
                                        </p:attrNameLst>
                                      </p:cBhvr>
                                      <p:to>
                                        <p:strVal val="visible"/>
                                      </p:to>
                                    </p:set>
                                    <p:animEffect transition="in" filter="circle(in)">
                                      <p:cBhvr>
                                        <p:cTn id="143" dur="2000"/>
                                        <p:tgtEl>
                                          <p:spTgt spid="97"/>
                                        </p:tgtEl>
                                      </p:cBhvr>
                                    </p:animEffect>
                                  </p:childTnLst>
                                </p:cTn>
                              </p:par>
                              <p:par>
                                <p:cTn id="144" presetID="6" presetClass="entr" presetSubtype="16" fill="hold" nodeType="withEffect">
                                  <p:stCondLst>
                                    <p:cond delay="0"/>
                                  </p:stCondLst>
                                  <p:childTnLst>
                                    <p:set>
                                      <p:cBhvr>
                                        <p:cTn id="145" dur="1" fill="hold">
                                          <p:stCondLst>
                                            <p:cond delay="0"/>
                                          </p:stCondLst>
                                        </p:cTn>
                                        <p:tgtEl>
                                          <p:spTgt spid="99"/>
                                        </p:tgtEl>
                                        <p:attrNameLst>
                                          <p:attrName>style.visibility</p:attrName>
                                        </p:attrNameLst>
                                      </p:cBhvr>
                                      <p:to>
                                        <p:strVal val="visible"/>
                                      </p:to>
                                    </p:set>
                                    <p:animEffect transition="in" filter="circle(in)">
                                      <p:cBhvr>
                                        <p:cTn id="146" dur="2000"/>
                                        <p:tgtEl>
                                          <p:spTgt spid="99"/>
                                        </p:tgtEl>
                                      </p:cBhvr>
                                    </p:animEffect>
                                  </p:childTnLst>
                                </p:cTn>
                              </p:par>
                              <p:par>
                                <p:cTn id="147" presetID="6" presetClass="entr" presetSubtype="16" fill="hold" nodeType="withEffect">
                                  <p:stCondLst>
                                    <p:cond delay="0"/>
                                  </p:stCondLst>
                                  <p:childTnLst>
                                    <p:set>
                                      <p:cBhvr>
                                        <p:cTn id="148" dur="1" fill="hold">
                                          <p:stCondLst>
                                            <p:cond delay="0"/>
                                          </p:stCondLst>
                                        </p:cTn>
                                        <p:tgtEl>
                                          <p:spTgt spid="100"/>
                                        </p:tgtEl>
                                        <p:attrNameLst>
                                          <p:attrName>style.visibility</p:attrName>
                                        </p:attrNameLst>
                                      </p:cBhvr>
                                      <p:to>
                                        <p:strVal val="visible"/>
                                      </p:to>
                                    </p:set>
                                    <p:animEffect transition="in" filter="circle(in)">
                                      <p:cBhvr>
                                        <p:cTn id="149" dur="20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4" grpId="0" animBg="1"/>
      <p:bldP spid="5" grpId="0"/>
      <p:bldP spid="10" grpId="0"/>
      <p:bldP spid="15" grpId="0"/>
      <p:bldP spid="18" grpId="0"/>
      <p:bldP spid="19" grpId="0"/>
      <p:bldP spid="26" grpId="0" animBg="1"/>
      <p:bldP spid="27" grpId="0" animBg="1"/>
      <p:bldP spid="59" grpId="0" animBg="1"/>
      <p:bldP spid="61" grpId="0" animBg="1"/>
      <p:bldP spid="56" grpId="0" animBg="1"/>
      <p:bldP spid="57" grpId="0" animBg="1"/>
      <p:bldP spid="58" grpId="0" animBg="1"/>
      <p:bldP spid="62" grpId="0" animBg="1"/>
      <p:bldP spid="75" grpId="0" animBg="1"/>
      <p:bldP spid="77" grpId="0" animBg="1"/>
      <p:bldP spid="85" grpId="0" animBg="1"/>
      <p:bldP spid="123" grpId="0" animBg="1"/>
      <p:bldP spid="103" grpId="0"/>
      <p:bldP spid="104" grpId="0"/>
      <p:bldP spid="105" grpId="0"/>
      <p:bldP spid="106" grpId="0"/>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Line 16"/>
          <p:cNvSpPr>
            <a:spLocks noChangeShapeType="1"/>
          </p:cNvSpPr>
          <p:nvPr/>
        </p:nvSpPr>
        <p:spPr bwMode="auto">
          <a:xfrm>
            <a:off x="6037263" y="6754813"/>
            <a:ext cx="1571625" cy="0"/>
          </a:xfrm>
          <a:prstGeom prst="line">
            <a:avLst/>
          </a:prstGeom>
          <a:noFill/>
          <a:ln w="38100">
            <a:solidFill>
              <a:schemeClr val="tx1"/>
            </a:solidFill>
            <a:round/>
            <a:headEnd type="oval" w="med" len="med"/>
            <a:tailEnd type="oval" w="med" len="med"/>
          </a:ln>
          <a:extLst>
            <a:ext uri="{909E8E84-426E-40DD-AFC4-6F175D3DCCD1}">
              <a14:hiddenFill xmlns:a14="http://schemas.microsoft.com/office/drawing/2010/main">
                <a:noFill/>
              </a14:hiddenFill>
            </a:ext>
          </a:extLst>
        </p:spPr>
        <p:txBody>
          <a:bodyPr>
            <a:spAutoFit/>
          </a:bodyPr>
          <a:lstStyle/>
          <a:p>
            <a:endParaRPr lang="en-US"/>
          </a:p>
        </p:txBody>
      </p:sp>
      <p:sp>
        <p:nvSpPr>
          <p:cNvPr id="102" name="Line 16"/>
          <p:cNvSpPr>
            <a:spLocks noChangeShapeType="1"/>
          </p:cNvSpPr>
          <p:nvPr/>
        </p:nvSpPr>
        <p:spPr bwMode="auto">
          <a:xfrm flipV="1">
            <a:off x="1543105" y="6699250"/>
            <a:ext cx="4490720" cy="0"/>
          </a:xfrm>
          <a:prstGeom prst="line">
            <a:avLst/>
          </a:prstGeom>
          <a:noFill/>
          <a:ln w="38100">
            <a:gradFill flip="none" rotWithShape="1">
              <a:gsLst>
                <a:gs pos="0">
                  <a:schemeClr val="tx1"/>
                </a:gs>
                <a:gs pos="50000">
                  <a:schemeClr val="accent1">
                    <a:tint val="44500"/>
                    <a:satMod val="160000"/>
                  </a:schemeClr>
                </a:gs>
                <a:gs pos="100000">
                  <a:schemeClr val="accent1">
                    <a:tint val="23500"/>
                    <a:satMod val="160000"/>
                  </a:schemeClr>
                </a:gs>
              </a:gsLst>
              <a:lin ang="10800000" scaled="1"/>
              <a:tileRect/>
            </a:gradFill>
            <a:round/>
            <a:headEnd type="oval" w="med" len="med"/>
            <a:tailEnd type="oval" w="med" len="med"/>
          </a:ln>
        </p:spPr>
        <p:txBody>
          <a:bodyPr>
            <a:spAutoFit/>
          </a:bodyPr>
          <a:lstStyle/>
          <a:p>
            <a:pPr fontAlgn="auto">
              <a:spcBef>
                <a:spcPts val="0"/>
              </a:spcBef>
              <a:spcAft>
                <a:spcPts val="0"/>
              </a:spcAft>
              <a:defRPr/>
            </a:pPr>
            <a:endParaRPr lang="en-US">
              <a:solidFill>
                <a:prstClr val="black"/>
              </a:solidFill>
              <a:latin typeface="Calibri"/>
              <a:cs typeface="Arial" charset="0"/>
            </a:endParaRPr>
          </a:p>
        </p:txBody>
      </p:sp>
      <p:sp>
        <p:nvSpPr>
          <p:cNvPr id="6" name="Text Box 10"/>
          <p:cNvSpPr txBox="1">
            <a:spLocks noChangeArrowheads="1"/>
          </p:cNvSpPr>
          <p:nvPr/>
        </p:nvSpPr>
        <p:spPr bwMode="auto">
          <a:xfrm>
            <a:off x="93663" y="2522538"/>
            <a:ext cx="1425575" cy="2932112"/>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marL="119063" indent="-119063" fontAlgn="auto">
              <a:spcBef>
                <a:spcPts val="0"/>
              </a:spcBef>
              <a:spcAft>
                <a:spcPts val="600"/>
              </a:spcAft>
              <a:defRPr/>
            </a:pPr>
            <a:r>
              <a:rPr lang="en-US" sz="1050" b="1" i="1" dirty="0">
                <a:solidFill>
                  <a:prstClr val="black"/>
                </a:solidFill>
              </a:rPr>
              <a:t>These problems…</a:t>
            </a:r>
          </a:p>
          <a:p>
            <a:pPr algn="ctr" fontAlgn="auto">
              <a:spcBef>
                <a:spcPct val="50000"/>
              </a:spcBef>
              <a:spcAft>
                <a:spcPts val="0"/>
              </a:spcAft>
              <a:defRPr/>
            </a:pPr>
            <a:r>
              <a:rPr lang="en-US" sz="1100" b="1" dirty="0">
                <a:solidFill>
                  <a:prstClr val="black"/>
                </a:solidFill>
              </a:rPr>
              <a:t>School performance </a:t>
            </a:r>
            <a:r>
              <a:rPr lang="en-US" sz="1050" dirty="0">
                <a:solidFill>
                  <a:prstClr val="black"/>
                </a:solidFill>
              </a:rPr>
              <a:t>(% of courses passed)</a:t>
            </a:r>
            <a:endParaRPr lang="en-US" sz="1100" dirty="0">
              <a:solidFill>
                <a:prstClr val="black"/>
              </a:solidFill>
            </a:endParaRPr>
          </a:p>
          <a:p>
            <a:pPr algn="ctr" fontAlgn="auto">
              <a:spcBef>
                <a:spcPct val="50000"/>
              </a:spcBef>
              <a:spcAft>
                <a:spcPts val="0"/>
              </a:spcAft>
              <a:defRPr/>
            </a:pPr>
            <a:r>
              <a:rPr lang="en-US" sz="1050" dirty="0">
                <a:solidFill>
                  <a:prstClr val="black"/>
                </a:solidFill>
              </a:rPr>
              <a:t>(HYS Academic)</a:t>
            </a:r>
          </a:p>
          <a:p>
            <a:pPr algn="ctr" fontAlgn="auto">
              <a:spcBef>
                <a:spcPts val="0"/>
              </a:spcBef>
              <a:spcAft>
                <a:spcPts val="0"/>
              </a:spcAft>
              <a:defRPr/>
            </a:pPr>
            <a:endParaRPr lang="en-US" sz="1100" b="1" dirty="0">
              <a:solidFill>
                <a:prstClr val="black"/>
              </a:solidFill>
            </a:endParaRPr>
          </a:p>
          <a:p>
            <a:pPr algn="ctr" fontAlgn="auto">
              <a:spcBef>
                <a:spcPts val="0"/>
              </a:spcBef>
              <a:spcAft>
                <a:spcPts val="0"/>
              </a:spcAft>
              <a:defRPr/>
            </a:pPr>
            <a:r>
              <a:rPr lang="en-US" sz="1100" b="1" dirty="0">
                <a:solidFill>
                  <a:prstClr val="black"/>
                </a:solidFill>
              </a:rPr>
              <a:t>Youth Delinquency  </a:t>
            </a:r>
          </a:p>
          <a:p>
            <a:pPr algn="ctr" fontAlgn="auto">
              <a:spcBef>
                <a:spcPts val="0"/>
              </a:spcBef>
              <a:spcAft>
                <a:spcPts val="0"/>
              </a:spcAft>
              <a:defRPr/>
            </a:pPr>
            <a:r>
              <a:rPr lang="en-US" sz="1050" dirty="0">
                <a:solidFill>
                  <a:prstClr val="black"/>
                </a:solidFill>
              </a:rPr>
              <a:t>(either HYS Perception of Risk, or Alcohol related arrests of 10-17 year olds, depending on coalition’s strategy)</a:t>
            </a:r>
          </a:p>
          <a:p>
            <a:pPr algn="ctr" fontAlgn="auto">
              <a:spcBef>
                <a:spcPts val="0"/>
              </a:spcBef>
              <a:spcAft>
                <a:spcPts val="0"/>
              </a:spcAft>
              <a:defRPr/>
            </a:pPr>
            <a:endParaRPr lang="en-US" sz="1100" b="1" dirty="0">
              <a:solidFill>
                <a:prstClr val="black"/>
              </a:solidFill>
            </a:endParaRPr>
          </a:p>
          <a:p>
            <a:pPr algn="ctr" fontAlgn="auto">
              <a:spcBef>
                <a:spcPts val="0"/>
              </a:spcBef>
              <a:spcAft>
                <a:spcPts val="0"/>
              </a:spcAft>
              <a:defRPr/>
            </a:pPr>
            <a:r>
              <a:rPr lang="en-US" sz="1100" b="1" dirty="0">
                <a:solidFill>
                  <a:prstClr val="black"/>
                </a:solidFill>
              </a:rPr>
              <a:t>Mental Health</a:t>
            </a:r>
          </a:p>
          <a:p>
            <a:pPr algn="ctr" fontAlgn="auto">
              <a:spcBef>
                <a:spcPts val="0"/>
              </a:spcBef>
              <a:spcAft>
                <a:spcPts val="0"/>
              </a:spcAft>
              <a:defRPr/>
            </a:pPr>
            <a:r>
              <a:rPr lang="en-US" sz="1050" dirty="0">
                <a:solidFill>
                  <a:prstClr val="black"/>
                </a:solidFill>
              </a:rPr>
              <a:t>(HYS depression)</a:t>
            </a:r>
          </a:p>
        </p:txBody>
      </p:sp>
      <p:sp>
        <p:nvSpPr>
          <p:cNvPr id="312327" name="Line 16"/>
          <p:cNvSpPr>
            <a:spLocks noChangeShapeType="1"/>
          </p:cNvSpPr>
          <p:nvPr/>
        </p:nvSpPr>
        <p:spPr bwMode="auto">
          <a:xfrm flipV="1">
            <a:off x="6046788" y="1590675"/>
            <a:ext cx="1579562" cy="1588"/>
          </a:xfrm>
          <a:prstGeom prst="line">
            <a:avLst/>
          </a:prstGeom>
          <a:noFill/>
          <a:ln w="38100">
            <a:solidFill>
              <a:schemeClr val="tx1"/>
            </a:solidFill>
            <a:round/>
            <a:headEnd type="oval" w="med" len="med"/>
            <a:tailEnd type="oval" w="med" len="med"/>
          </a:ln>
          <a:extLst>
            <a:ext uri="{909E8E84-426E-40DD-AFC4-6F175D3DCCD1}">
              <a14:hiddenFill xmlns:a14="http://schemas.microsoft.com/office/drawing/2010/main">
                <a:noFill/>
              </a14:hiddenFill>
            </a:ext>
          </a:extLst>
        </p:spPr>
        <p:txBody>
          <a:bodyPr>
            <a:spAutoFit/>
          </a:bodyPr>
          <a:lstStyle/>
          <a:p>
            <a:endParaRPr lang="en-US"/>
          </a:p>
        </p:txBody>
      </p:sp>
      <p:sp>
        <p:nvSpPr>
          <p:cNvPr id="25" name="TextBox 24"/>
          <p:cNvSpPr txBox="1"/>
          <p:nvPr/>
        </p:nvSpPr>
        <p:spPr>
          <a:xfrm>
            <a:off x="6537325" y="1450975"/>
            <a:ext cx="552450" cy="254000"/>
          </a:xfrm>
          <a:prstGeom prst="rect">
            <a:avLst/>
          </a:prstGeom>
          <a:solidFill>
            <a:schemeClr val="bg1"/>
          </a:solidFill>
        </p:spPr>
        <p:txBody>
          <a:bodyPr>
            <a:spAutoFit/>
          </a:bodyPr>
          <a:lstStyle/>
          <a:p>
            <a:pPr algn="ctr" fontAlgn="auto">
              <a:spcBef>
                <a:spcPts val="0"/>
              </a:spcBef>
              <a:spcAft>
                <a:spcPts val="0"/>
              </a:spcAft>
              <a:defRPr/>
            </a:pPr>
            <a:r>
              <a:rPr lang="en-US" sz="1050" dirty="0">
                <a:solidFill>
                  <a:prstClr val="black"/>
                </a:solidFill>
                <a:latin typeface="Calibri"/>
                <a:cs typeface="Arial" charset="0"/>
              </a:rPr>
              <a:t>Action</a:t>
            </a:r>
          </a:p>
        </p:txBody>
      </p:sp>
      <p:sp>
        <p:nvSpPr>
          <p:cNvPr id="312329" name="Line 16"/>
          <p:cNvSpPr>
            <a:spLocks noChangeShapeType="1"/>
          </p:cNvSpPr>
          <p:nvPr/>
        </p:nvSpPr>
        <p:spPr bwMode="auto">
          <a:xfrm>
            <a:off x="109538" y="1589088"/>
            <a:ext cx="5935662" cy="3175"/>
          </a:xfrm>
          <a:prstGeom prst="line">
            <a:avLst/>
          </a:prstGeom>
          <a:noFill/>
          <a:ln w="38100">
            <a:solidFill>
              <a:schemeClr val="tx1"/>
            </a:solidFill>
            <a:round/>
            <a:headEnd type="oval" w="med" len="med"/>
            <a:tailEnd type="oval" w="med" len="med"/>
          </a:ln>
          <a:extLst>
            <a:ext uri="{909E8E84-426E-40DD-AFC4-6F175D3DCCD1}">
              <a14:hiddenFill xmlns:a14="http://schemas.microsoft.com/office/drawing/2010/main">
                <a:noFill/>
              </a14:hiddenFill>
            </a:ext>
          </a:extLst>
        </p:spPr>
        <p:txBody>
          <a:bodyPr>
            <a:spAutoFit/>
          </a:bodyPr>
          <a:lstStyle/>
          <a:p>
            <a:endParaRPr lang="en-US"/>
          </a:p>
        </p:txBody>
      </p:sp>
      <p:sp>
        <p:nvSpPr>
          <p:cNvPr id="24" name="TextBox 23"/>
          <p:cNvSpPr txBox="1"/>
          <p:nvPr/>
        </p:nvSpPr>
        <p:spPr>
          <a:xfrm>
            <a:off x="2657475" y="1470025"/>
            <a:ext cx="752475" cy="254000"/>
          </a:xfrm>
          <a:prstGeom prst="rect">
            <a:avLst/>
          </a:prstGeom>
          <a:solidFill>
            <a:schemeClr val="bg1"/>
          </a:solidFill>
        </p:spPr>
        <p:txBody>
          <a:bodyPr>
            <a:spAutoFit/>
          </a:bodyPr>
          <a:lstStyle/>
          <a:p>
            <a:pPr algn="ctr" fontAlgn="auto">
              <a:spcBef>
                <a:spcPts val="0"/>
              </a:spcBef>
              <a:spcAft>
                <a:spcPts val="0"/>
              </a:spcAft>
              <a:defRPr/>
            </a:pPr>
            <a:r>
              <a:rPr lang="en-US" sz="1050" dirty="0">
                <a:solidFill>
                  <a:prstClr val="black"/>
                </a:solidFill>
                <a:latin typeface="Calibri"/>
                <a:cs typeface="Arial" charset="0"/>
              </a:rPr>
              <a:t>Outcomes</a:t>
            </a:r>
          </a:p>
        </p:txBody>
      </p:sp>
      <p:sp>
        <p:nvSpPr>
          <p:cNvPr id="5" name="TextBox 4"/>
          <p:cNvSpPr txBox="1">
            <a:spLocks noChangeArrowheads="1"/>
          </p:cNvSpPr>
          <p:nvPr/>
        </p:nvSpPr>
        <p:spPr bwMode="auto">
          <a:xfrm>
            <a:off x="33338" y="1630363"/>
            <a:ext cx="1524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200" i="1">
                <a:solidFill>
                  <a:srgbClr val="000000"/>
                </a:solidFill>
              </a:rPr>
              <a:t>What is the problem?</a:t>
            </a:r>
          </a:p>
        </p:txBody>
      </p:sp>
      <p:sp>
        <p:nvSpPr>
          <p:cNvPr id="10" name="TextBox 9"/>
          <p:cNvSpPr txBox="1"/>
          <p:nvPr/>
        </p:nvSpPr>
        <p:spPr>
          <a:xfrm>
            <a:off x="1628775" y="1652588"/>
            <a:ext cx="1371600" cy="277812"/>
          </a:xfrm>
          <a:prstGeom prst="rect">
            <a:avLst/>
          </a:prstGeom>
          <a:noFill/>
        </p:spPr>
        <p:txBody>
          <a:bodyPr>
            <a:spAutoFit/>
          </a:bodyPr>
          <a:lstStyle/>
          <a:p>
            <a:pPr algn="ctr" fontAlgn="auto">
              <a:spcBef>
                <a:spcPts val="0"/>
              </a:spcBef>
              <a:spcAft>
                <a:spcPts val="0"/>
              </a:spcAft>
              <a:defRPr/>
            </a:pPr>
            <a:r>
              <a:rPr lang="en-US" sz="1200" i="1" dirty="0">
                <a:solidFill>
                  <a:prstClr val="black"/>
                </a:solidFill>
                <a:latin typeface="Calibri"/>
                <a:cs typeface="Arial" charset="0"/>
              </a:rPr>
              <a:t>Why</a:t>
            </a:r>
            <a:r>
              <a:rPr lang="en-US" sz="1050" i="1" dirty="0">
                <a:solidFill>
                  <a:prstClr val="black"/>
                </a:solidFill>
                <a:latin typeface="Calibri"/>
                <a:cs typeface="Arial" charset="0"/>
              </a:rPr>
              <a:t>? </a:t>
            </a:r>
          </a:p>
        </p:txBody>
      </p:sp>
      <p:sp>
        <p:nvSpPr>
          <p:cNvPr id="15" name="TextBox 14"/>
          <p:cNvSpPr txBox="1">
            <a:spLocks noChangeArrowheads="1"/>
          </p:cNvSpPr>
          <p:nvPr/>
        </p:nvSpPr>
        <p:spPr bwMode="auto">
          <a:xfrm>
            <a:off x="3302000" y="1627188"/>
            <a:ext cx="1066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200" i="1">
                <a:solidFill>
                  <a:srgbClr val="000000"/>
                </a:solidFill>
              </a:rPr>
              <a:t>Why here?</a:t>
            </a:r>
          </a:p>
        </p:txBody>
      </p:sp>
      <p:sp>
        <p:nvSpPr>
          <p:cNvPr id="312334" name="TextBox 17"/>
          <p:cNvSpPr txBox="1">
            <a:spLocks noChangeArrowheads="1"/>
          </p:cNvSpPr>
          <p:nvPr/>
        </p:nvSpPr>
        <p:spPr bwMode="auto">
          <a:xfrm>
            <a:off x="4651375" y="1589088"/>
            <a:ext cx="131762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200" i="1">
                <a:solidFill>
                  <a:srgbClr val="000000"/>
                </a:solidFill>
              </a:rPr>
              <a:t>But why here?</a:t>
            </a:r>
          </a:p>
        </p:txBody>
      </p:sp>
      <p:sp>
        <p:nvSpPr>
          <p:cNvPr id="312335" name="TextBox 18"/>
          <p:cNvSpPr txBox="1">
            <a:spLocks noChangeArrowheads="1"/>
          </p:cNvSpPr>
          <p:nvPr/>
        </p:nvSpPr>
        <p:spPr bwMode="auto">
          <a:xfrm>
            <a:off x="6143625" y="1606550"/>
            <a:ext cx="14478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200" i="1">
                <a:solidFill>
                  <a:srgbClr val="000000"/>
                </a:solidFill>
              </a:rPr>
              <a:t>What are we doing about it?</a:t>
            </a:r>
          </a:p>
        </p:txBody>
      </p:sp>
      <p:sp>
        <p:nvSpPr>
          <p:cNvPr id="26" name="Text Box 11"/>
          <p:cNvSpPr txBox="1">
            <a:spLocks noChangeArrowheads="1"/>
          </p:cNvSpPr>
          <p:nvPr/>
        </p:nvSpPr>
        <p:spPr bwMode="auto">
          <a:xfrm>
            <a:off x="1600200" y="2514600"/>
            <a:ext cx="1371600" cy="29718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lstStyle/>
          <a:p>
            <a:pPr fontAlgn="auto">
              <a:spcBef>
                <a:spcPts val="0"/>
              </a:spcBef>
              <a:spcAft>
                <a:spcPts val="600"/>
              </a:spcAft>
              <a:defRPr/>
            </a:pPr>
            <a:r>
              <a:rPr lang="en-US" sz="1050" b="1" i="1" dirty="0">
                <a:solidFill>
                  <a:prstClr val="black"/>
                </a:solidFill>
              </a:rPr>
              <a:t>These types of problems…</a:t>
            </a:r>
          </a:p>
          <a:p>
            <a:pPr algn="ctr" fontAlgn="auto">
              <a:spcBef>
                <a:spcPct val="50000"/>
              </a:spcBef>
              <a:spcAft>
                <a:spcPts val="0"/>
              </a:spcAft>
              <a:defRPr/>
            </a:pPr>
            <a:r>
              <a:rPr lang="en-US" sz="1050" b="1" dirty="0">
                <a:solidFill>
                  <a:prstClr val="black"/>
                </a:solidFill>
              </a:rPr>
              <a:t>Any Underage Drinking </a:t>
            </a:r>
          </a:p>
          <a:p>
            <a:pPr algn="ctr" fontAlgn="auto">
              <a:spcBef>
                <a:spcPts val="0"/>
              </a:spcBef>
              <a:spcAft>
                <a:spcPts val="0"/>
              </a:spcAft>
              <a:defRPr/>
            </a:pPr>
            <a:r>
              <a:rPr lang="en-US" sz="900" dirty="0">
                <a:solidFill>
                  <a:prstClr val="black"/>
                </a:solidFill>
              </a:rPr>
              <a:t>(10th grade 30-day use) </a:t>
            </a:r>
          </a:p>
          <a:p>
            <a:pPr algn="ctr" fontAlgn="auto">
              <a:spcBef>
                <a:spcPts val="0"/>
              </a:spcBef>
              <a:spcAft>
                <a:spcPts val="0"/>
              </a:spcAft>
              <a:defRPr/>
            </a:pPr>
            <a:endParaRPr lang="en-US" sz="1050" dirty="0">
              <a:solidFill>
                <a:prstClr val="black"/>
              </a:solidFill>
            </a:endParaRPr>
          </a:p>
          <a:p>
            <a:pPr algn="ctr" fontAlgn="auto">
              <a:spcBef>
                <a:spcPts val="0"/>
              </a:spcBef>
              <a:spcAft>
                <a:spcPts val="0"/>
              </a:spcAft>
              <a:defRPr/>
            </a:pPr>
            <a:r>
              <a:rPr lang="en-US" sz="1050" b="1" dirty="0">
                <a:solidFill>
                  <a:prstClr val="black"/>
                </a:solidFill>
              </a:rPr>
              <a:t>Underage  </a:t>
            </a:r>
            <a:br>
              <a:rPr lang="en-US" sz="1050" b="1" dirty="0">
                <a:solidFill>
                  <a:prstClr val="black"/>
                </a:solidFill>
              </a:rPr>
            </a:br>
            <a:r>
              <a:rPr lang="en-US" sz="1050" b="1" dirty="0">
                <a:solidFill>
                  <a:prstClr val="black"/>
                </a:solidFill>
              </a:rPr>
              <a:t>Problem and Heavy Drinking</a:t>
            </a:r>
          </a:p>
          <a:p>
            <a:pPr algn="ctr" fontAlgn="auto">
              <a:spcBef>
                <a:spcPts val="0"/>
              </a:spcBef>
              <a:spcAft>
                <a:spcPts val="0"/>
              </a:spcAft>
              <a:defRPr/>
            </a:pPr>
            <a:r>
              <a:rPr lang="en-US" sz="900" dirty="0">
                <a:solidFill>
                  <a:prstClr val="black"/>
                </a:solidFill>
              </a:rPr>
              <a:t>(10</a:t>
            </a:r>
            <a:r>
              <a:rPr lang="en-US" sz="900" baseline="30000" dirty="0">
                <a:solidFill>
                  <a:prstClr val="black"/>
                </a:solidFill>
              </a:rPr>
              <a:t>th</a:t>
            </a:r>
            <a:r>
              <a:rPr lang="en-US" sz="900" dirty="0">
                <a:solidFill>
                  <a:prstClr val="black"/>
                </a:solidFill>
              </a:rPr>
              <a:t> grade)</a:t>
            </a:r>
          </a:p>
          <a:p>
            <a:pPr algn="ctr" fontAlgn="auto">
              <a:spcBef>
                <a:spcPts val="0"/>
              </a:spcBef>
              <a:spcAft>
                <a:spcPts val="0"/>
              </a:spcAft>
              <a:defRPr/>
            </a:pPr>
            <a:endParaRPr lang="en-US" sz="1050" b="1" dirty="0">
              <a:solidFill>
                <a:prstClr val="black"/>
              </a:solidFill>
            </a:endParaRPr>
          </a:p>
          <a:p>
            <a:pPr algn="ctr" fontAlgn="auto">
              <a:spcBef>
                <a:spcPts val="0"/>
              </a:spcBef>
              <a:spcAft>
                <a:spcPts val="0"/>
              </a:spcAft>
              <a:defRPr/>
            </a:pPr>
            <a:endParaRPr lang="en-US" sz="1050" b="1" dirty="0">
              <a:solidFill>
                <a:prstClr val="black"/>
              </a:solidFill>
            </a:endParaRPr>
          </a:p>
          <a:p>
            <a:pPr algn="ctr" fontAlgn="auto">
              <a:spcBef>
                <a:spcPts val="0"/>
              </a:spcBef>
              <a:spcAft>
                <a:spcPts val="0"/>
              </a:spcAft>
              <a:defRPr/>
            </a:pPr>
            <a:endParaRPr lang="en-US" sz="1050" b="1" dirty="0">
              <a:solidFill>
                <a:prstClr val="black"/>
              </a:solidFill>
            </a:endParaRPr>
          </a:p>
          <a:p>
            <a:pPr algn="ctr" fontAlgn="auto">
              <a:spcBef>
                <a:spcPts val="0"/>
              </a:spcBef>
              <a:spcAft>
                <a:spcPts val="0"/>
              </a:spcAft>
              <a:defRPr/>
            </a:pPr>
            <a:r>
              <a:rPr lang="en-US" sz="1050" dirty="0">
                <a:solidFill>
                  <a:prstClr val="black"/>
                </a:solidFill>
              </a:rPr>
              <a:t>[Add Yours Here]</a:t>
            </a:r>
          </a:p>
          <a:p>
            <a:pPr marL="119063" indent="-119063" fontAlgn="auto">
              <a:spcBef>
                <a:spcPts val="0"/>
              </a:spcBef>
              <a:spcAft>
                <a:spcPts val="0"/>
              </a:spcAft>
              <a:buFont typeface="Arial" pitchFamily="34" charset="0"/>
              <a:buChar char="•"/>
              <a:defRPr/>
            </a:pPr>
            <a:endParaRPr lang="en-US" sz="1050" dirty="0">
              <a:solidFill>
                <a:prstClr val="black"/>
              </a:solidFill>
            </a:endParaRPr>
          </a:p>
          <a:p>
            <a:pPr algn="ctr" fontAlgn="auto">
              <a:spcBef>
                <a:spcPts val="0"/>
              </a:spcBef>
              <a:spcAft>
                <a:spcPts val="0"/>
              </a:spcAft>
              <a:defRPr/>
            </a:pPr>
            <a:endParaRPr lang="en-US" sz="1050" b="1" dirty="0">
              <a:solidFill>
                <a:prstClr val="black"/>
              </a:solidFill>
            </a:endParaRPr>
          </a:p>
          <a:p>
            <a:pPr algn="ctr" fontAlgn="auto">
              <a:spcBef>
                <a:spcPts val="0"/>
              </a:spcBef>
              <a:spcAft>
                <a:spcPts val="0"/>
              </a:spcAft>
              <a:defRPr/>
            </a:pPr>
            <a:endParaRPr lang="en-US" sz="1050" dirty="0">
              <a:solidFill>
                <a:prstClr val="black"/>
              </a:solidFill>
            </a:endParaRPr>
          </a:p>
        </p:txBody>
      </p:sp>
      <p:sp>
        <p:nvSpPr>
          <p:cNvPr id="27" name="Text Box 14"/>
          <p:cNvSpPr txBox="1">
            <a:spLocks noChangeArrowheads="1"/>
          </p:cNvSpPr>
          <p:nvPr/>
        </p:nvSpPr>
        <p:spPr bwMode="auto">
          <a:xfrm>
            <a:off x="3100388" y="1905000"/>
            <a:ext cx="1398587" cy="449263"/>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lstStyle/>
          <a:p>
            <a:pPr fontAlgn="auto">
              <a:spcBef>
                <a:spcPts val="0"/>
              </a:spcBef>
              <a:spcAft>
                <a:spcPts val="600"/>
              </a:spcAft>
              <a:defRPr/>
            </a:pPr>
            <a:r>
              <a:rPr lang="en-US" sz="1050" b="1" i="1" dirty="0">
                <a:solidFill>
                  <a:prstClr val="black"/>
                </a:solidFill>
              </a:rPr>
              <a:t>…with these common  factors…</a:t>
            </a:r>
          </a:p>
        </p:txBody>
      </p:sp>
      <p:sp>
        <p:nvSpPr>
          <p:cNvPr id="28" name="TextBox 27"/>
          <p:cNvSpPr txBox="1"/>
          <p:nvPr/>
        </p:nvSpPr>
        <p:spPr>
          <a:xfrm>
            <a:off x="6097588" y="2463800"/>
            <a:ext cx="1435100" cy="965200"/>
          </a:xfrm>
          <a:prstGeom prst="rect">
            <a:avLst/>
          </a:prstGeom>
        </p:spPr>
        <p:style>
          <a:lnRef idx="1">
            <a:schemeClr val="accent3"/>
          </a:lnRef>
          <a:fillRef idx="2">
            <a:schemeClr val="accent3"/>
          </a:fillRef>
          <a:effectRef idx="1">
            <a:schemeClr val="accent3"/>
          </a:effectRef>
          <a:fontRef idx="minor">
            <a:schemeClr val="dk1"/>
          </a:fontRef>
        </p:style>
        <p:txBody>
          <a:bodyPr/>
          <a:lstStyle/>
          <a:p>
            <a:pPr algn="ctr" fontAlgn="auto">
              <a:spcBef>
                <a:spcPts val="0"/>
              </a:spcBef>
              <a:spcAft>
                <a:spcPts val="0"/>
              </a:spcAft>
              <a:defRPr/>
            </a:pPr>
            <a:r>
              <a:rPr lang="en-US" sz="1000" b="1" dirty="0">
                <a:solidFill>
                  <a:prstClr val="black"/>
                </a:solidFill>
              </a:rPr>
              <a:t>Community engagement/Coalition development:</a:t>
            </a:r>
            <a:endParaRPr lang="en-US" sz="1000" dirty="0">
              <a:solidFill>
                <a:prstClr val="black"/>
              </a:solidFill>
            </a:endParaRPr>
          </a:p>
          <a:p>
            <a:pPr algn="ctr" fontAlgn="auto">
              <a:spcBef>
                <a:spcPts val="0"/>
              </a:spcBef>
              <a:spcAft>
                <a:spcPts val="0"/>
              </a:spcAft>
              <a:defRPr/>
            </a:pPr>
            <a:endParaRPr lang="en-US" sz="400" b="1" dirty="0">
              <a:solidFill>
                <a:prstClr val="black"/>
              </a:solidFill>
            </a:endParaRPr>
          </a:p>
          <a:p>
            <a:pPr algn="ctr" fontAlgn="auto">
              <a:spcBef>
                <a:spcPts val="0"/>
              </a:spcBef>
              <a:spcAft>
                <a:spcPts val="0"/>
              </a:spcAft>
              <a:defRPr/>
            </a:pPr>
            <a:r>
              <a:rPr lang="en-US" sz="1000" dirty="0">
                <a:solidFill>
                  <a:prstClr val="black"/>
                </a:solidFill>
              </a:rPr>
              <a:t>[Coalition Name]</a:t>
            </a:r>
          </a:p>
          <a:p>
            <a:pPr algn="ctr" fontAlgn="auto">
              <a:spcBef>
                <a:spcPts val="0"/>
              </a:spcBef>
              <a:spcAft>
                <a:spcPts val="0"/>
              </a:spcAft>
              <a:defRPr/>
            </a:pPr>
            <a:r>
              <a:rPr lang="en-US" sz="1000" dirty="0">
                <a:solidFill>
                  <a:prstClr val="black"/>
                </a:solidFill>
              </a:rPr>
              <a:t>[Add Yours Here]</a:t>
            </a:r>
          </a:p>
        </p:txBody>
      </p:sp>
      <p:sp>
        <p:nvSpPr>
          <p:cNvPr id="29" name="TextBox 28"/>
          <p:cNvSpPr txBox="1"/>
          <p:nvPr/>
        </p:nvSpPr>
        <p:spPr>
          <a:xfrm>
            <a:off x="6096000" y="4960938"/>
            <a:ext cx="1435100" cy="842962"/>
          </a:xfrm>
          <a:prstGeom prst="rect">
            <a:avLst/>
          </a:prstGeom>
          <a:ln/>
        </p:spPr>
        <p:style>
          <a:lnRef idx="1">
            <a:schemeClr val="accent3"/>
          </a:lnRef>
          <a:fillRef idx="2">
            <a:schemeClr val="accent3"/>
          </a:fillRef>
          <a:effectRef idx="1">
            <a:schemeClr val="accent3"/>
          </a:effectRef>
          <a:fontRef idx="minor">
            <a:schemeClr val="dk1"/>
          </a:fontRef>
        </p:style>
        <p:txBody>
          <a:bodyPr/>
          <a:lstStyle/>
          <a:p>
            <a:pPr algn="ctr" fontAlgn="auto">
              <a:spcBef>
                <a:spcPts val="0"/>
              </a:spcBef>
              <a:spcAft>
                <a:spcPts val="0"/>
              </a:spcAft>
              <a:defRPr/>
            </a:pPr>
            <a:r>
              <a:rPr lang="en-US" sz="1000" b="1" dirty="0">
                <a:solidFill>
                  <a:prstClr val="black"/>
                </a:solidFill>
              </a:rPr>
              <a:t>School-based Prevention/ Intervention  Services:</a:t>
            </a:r>
          </a:p>
          <a:p>
            <a:pPr algn="ctr" fontAlgn="auto">
              <a:spcBef>
                <a:spcPts val="0"/>
              </a:spcBef>
              <a:spcAft>
                <a:spcPts val="0"/>
              </a:spcAft>
              <a:defRPr/>
            </a:pPr>
            <a:r>
              <a:rPr lang="en-US" sz="1000" dirty="0">
                <a:solidFill>
                  <a:prstClr val="black"/>
                </a:solidFill>
              </a:rPr>
              <a:t>Student Assistance Program</a:t>
            </a:r>
          </a:p>
        </p:txBody>
      </p:sp>
      <p:sp>
        <p:nvSpPr>
          <p:cNvPr id="30" name="TextBox 29"/>
          <p:cNvSpPr txBox="1"/>
          <p:nvPr/>
        </p:nvSpPr>
        <p:spPr>
          <a:xfrm>
            <a:off x="6097588" y="5856288"/>
            <a:ext cx="1435100" cy="708025"/>
          </a:xfrm>
          <a:prstGeom prst="rect">
            <a:avLst/>
          </a:prstGeom>
          <a:ln/>
        </p:spPr>
        <p:style>
          <a:lnRef idx="1">
            <a:schemeClr val="accent3"/>
          </a:lnRef>
          <a:fillRef idx="2">
            <a:schemeClr val="accent3"/>
          </a:fillRef>
          <a:effectRef idx="1">
            <a:schemeClr val="accent3"/>
          </a:effectRef>
          <a:fontRef idx="minor">
            <a:schemeClr val="dk1"/>
          </a:fontRef>
        </p:style>
        <p:txBody>
          <a:bodyPr>
            <a:spAutoFit/>
          </a:bodyPr>
          <a:lstStyle/>
          <a:p>
            <a:pPr algn="ctr" fontAlgn="auto">
              <a:spcBef>
                <a:spcPts val="0"/>
              </a:spcBef>
              <a:spcAft>
                <a:spcPts val="0"/>
              </a:spcAft>
              <a:defRPr/>
            </a:pPr>
            <a:r>
              <a:rPr lang="en-US" sz="1000" b="1" dirty="0">
                <a:solidFill>
                  <a:prstClr val="black"/>
                </a:solidFill>
              </a:rPr>
              <a:t>Direct Services:</a:t>
            </a:r>
          </a:p>
          <a:p>
            <a:pPr algn="ctr" fontAlgn="auto">
              <a:spcBef>
                <a:spcPts val="0"/>
              </a:spcBef>
              <a:spcAft>
                <a:spcPts val="0"/>
              </a:spcAft>
              <a:defRPr/>
            </a:pPr>
            <a:endParaRPr lang="en-US" sz="1000" b="1" dirty="0">
              <a:solidFill>
                <a:prstClr val="black"/>
              </a:solidFill>
            </a:endParaRPr>
          </a:p>
          <a:p>
            <a:pPr algn="ctr" fontAlgn="auto">
              <a:spcBef>
                <a:spcPts val="0"/>
              </a:spcBef>
              <a:spcAft>
                <a:spcPts val="0"/>
              </a:spcAft>
              <a:defRPr/>
            </a:pPr>
            <a:r>
              <a:rPr lang="en-US" sz="1000" dirty="0">
                <a:solidFill>
                  <a:prstClr val="black"/>
                </a:solidFill>
              </a:rPr>
              <a:t>[Add Yours Here]</a:t>
            </a:r>
          </a:p>
          <a:p>
            <a:pPr algn="ctr" fontAlgn="auto">
              <a:spcBef>
                <a:spcPts val="0"/>
              </a:spcBef>
              <a:spcAft>
                <a:spcPts val="0"/>
              </a:spcAft>
              <a:defRPr/>
            </a:pPr>
            <a:endParaRPr lang="en-US" sz="1000" b="1" dirty="0">
              <a:solidFill>
                <a:prstClr val="black"/>
              </a:solidFill>
            </a:endParaRPr>
          </a:p>
        </p:txBody>
      </p:sp>
      <p:sp>
        <p:nvSpPr>
          <p:cNvPr id="32" name="TextBox 31"/>
          <p:cNvSpPr txBox="1"/>
          <p:nvPr/>
        </p:nvSpPr>
        <p:spPr>
          <a:xfrm>
            <a:off x="6096000" y="3473450"/>
            <a:ext cx="1435100" cy="657225"/>
          </a:xfrm>
          <a:prstGeom prst="rect">
            <a:avLst/>
          </a:prstGeom>
        </p:spPr>
        <p:style>
          <a:lnRef idx="1">
            <a:schemeClr val="accent3"/>
          </a:lnRef>
          <a:fillRef idx="2">
            <a:schemeClr val="accent3"/>
          </a:fillRef>
          <a:effectRef idx="1">
            <a:schemeClr val="accent3"/>
          </a:effectRef>
          <a:fontRef idx="minor">
            <a:schemeClr val="dk1"/>
          </a:fontRef>
        </p:style>
        <p:txBody>
          <a:bodyPr/>
          <a:lstStyle/>
          <a:p>
            <a:pPr algn="ctr" fontAlgn="auto">
              <a:spcBef>
                <a:spcPts val="0"/>
              </a:spcBef>
              <a:spcAft>
                <a:spcPts val="0"/>
              </a:spcAft>
              <a:defRPr/>
            </a:pPr>
            <a:r>
              <a:rPr lang="en-US" sz="1000" b="1" dirty="0">
                <a:solidFill>
                  <a:prstClr val="black"/>
                </a:solidFill>
              </a:rPr>
              <a:t>Public Awareness:</a:t>
            </a:r>
          </a:p>
          <a:p>
            <a:pPr algn="ctr" fontAlgn="auto">
              <a:spcBef>
                <a:spcPts val="0"/>
              </a:spcBef>
              <a:spcAft>
                <a:spcPts val="0"/>
              </a:spcAft>
              <a:defRPr/>
            </a:pPr>
            <a:endParaRPr lang="en-US" sz="1000" b="1" dirty="0">
              <a:solidFill>
                <a:prstClr val="black"/>
              </a:solidFill>
            </a:endParaRPr>
          </a:p>
          <a:p>
            <a:pPr algn="ctr" fontAlgn="auto">
              <a:spcBef>
                <a:spcPts val="0"/>
              </a:spcBef>
              <a:spcAft>
                <a:spcPts val="0"/>
              </a:spcAft>
              <a:defRPr/>
            </a:pPr>
            <a:r>
              <a:rPr lang="en-US" sz="1000" dirty="0">
                <a:solidFill>
                  <a:prstClr val="black"/>
                </a:solidFill>
              </a:rPr>
              <a:t>[Add Yours Here]</a:t>
            </a:r>
          </a:p>
        </p:txBody>
      </p:sp>
      <p:sp>
        <p:nvSpPr>
          <p:cNvPr id="33" name="TextBox 32"/>
          <p:cNvSpPr txBox="1"/>
          <p:nvPr/>
        </p:nvSpPr>
        <p:spPr>
          <a:xfrm>
            <a:off x="6097588" y="4184650"/>
            <a:ext cx="1431925" cy="720725"/>
          </a:xfrm>
          <a:prstGeom prst="rect">
            <a:avLst/>
          </a:prstGeom>
        </p:spPr>
        <p:style>
          <a:lnRef idx="1">
            <a:schemeClr val="accent3"/>
          </a:lnRef>
          <a:fillRef idx="2">
            <a:schemeClr val="accent3"/>
          </a:fillRef>
          <a:effectRef idx="1">
            <a:schemeClr val="accent3"/>
          </a:effectRef>
          <a:fontRef idx="minor">
            <a:schemeClr val="dk1"/>
          </a:fontRef>
        </p:style>
        <p:txBody>
          <a:bodyPr/>
          <a:lstStyle/>
          <a:p>
            <a:pPr algn="ctr" fontAlgn="auto">
              <a:spcBef>
                <a:spcPts val="0"/>
              </a:spcBef>
              <a:spcAft>
                <a:spcPts val="0"/>
              </a:spcAft>
              <a:defRPr/>
            </a:pPr>
            <a:r>
              <a:rPr lang="en-US" sz="1000" b="1" dirty="0">
                <a:solidFill>
                  <a:prstClr val="black"/>
                </a:solidFill>
              </a:rPr>
              <a:t>Environmental Strategies: </a:t>
            </a:r>
          </a:p>
          <a:p>
            <a:pPr algn="ctr" fontAlgn="auto">
              <a:spcBef>
                <a:spcPts val="0"/>
              </a:spcBef>
              <a:spcAft>
                <a:spcPts val="0"/>
              </a:spcAft>
              <a:defRPr/>
            </a:pPr>
            <a:endParaRPr lang="en-US" sz="1000" b="1" dirty="0">
              <a:solidFill>
                <a:prstClr val="black"/>
              </a:solidFill>
            </a:endParaRPr>
          </a:p>
          <a:p>
            <a:pPr algn="ctr" fontAlgn="auto">
              <a:spcBef>
                <a:spcPts val="0"/>
              </a:spcBef>
              <a:spcAft>
                <a:spcPts val="0"/>
              </a:spcAft>
              <a:defRPr/>
            </a:pPr>
            <a:r>
              <a:rPr lang="en-US" sz="1000" dirty="0">
                <a:solidFill>
                  <a:prstClr val="black"/>
                </a:solidFill>
              </a:rPr>
              <a:t>[Add Yours Here]</a:t>
            </a:r>
          </a:p>
          <a:p>
            <a:pPr algn="ctr" fontAlgn="auto">
              <a:spcBef>
                <a:spcPts val="0"/>
              </a:spcBef>
              <a:spcAft>
                <a:spcPts val="0"/>
              </a:spcAft>
              <a:defRPr/>
            </a:pPr>
            <a:endParaRPr lang="en-US" sz="1000" b="1" dirty="0">
              <a:solidFill>
                <a:srgbClr val="FF0000"/>
              </a:solidFill>
            </a:endParaRPr>
          </a:p>
        </p:txBody>
      </p:sp>
      <p:sp>
        <p:nvSpPr>
          <p:cNvPr id="34" name="TextBox 33"/>
          <p:cNvSpPr txBox="1"/>
          <p:nvPr/>
        </p:nvSpPr>
        <p:spPr>
          <a:xfrm>
            <a:off x="6097588" y="2025650"/>
            <a:ext cx="1436687" cy="381000"/>
          </a:xfrm>
          <a:prstGeom prst="rect">
            <a:avLst/>
          </a:prstGeom>
        </p:spPr>
        <p:style>
          <a:lnRef idx="1">
            <a:schemeClr val="accent3"/>
          </a:lnRef>
          <a:fillRef idx="2">
            <a:schemeClr val="accent3"/>
          </a:fillRef>
          <a:effectRef idx="1">
            <a:schemeClr val="accent3"/>
          </a:effectRef>
          <a:fontRef idx="minor">
            <a:schemeClr val="dk1"/>
          </a:fontRef>
        </p:style>
        <p:txBody>
          <a:bodyPr/>
          <a:lstStyle/>
          <a:p>
            <a:pPr fontAlgn="auto">
              <a:spcBef>
                <a:spcPts val="0"/>
              </a:spcBef>
              <a:spcAft>
                <a:spcPts val="600"/>
              </a:spcAft>
              <a:defRPr/>
            </a:pPr>
            <a:r>
              <a:rPr lang="en-US" sz="1050" b="1" i="1" dirty="0">
                <a:solidFill>
                  <a:prstClr val="black"/>
                </a:solidFill>
              </a:rPr>
              <a:t>…can be addressed thru these strategies…</a:t>
            </a:r>
          </a:p>
        </p:txBody>
      </p:sp>
      <p:sp>
        <p:nvSpPr>
          <p:cNvPr id="312344" name="Rectangle 23"/>
          <p:cNvSpPr>
            <a:spLocks noChangeArrowheads="1"/>
          </p:cNvSpPr>
          <p:nvPr/>
        </p:nvSpPr>
        <p:spPr bwMode="auto">
          <a:xfrm>
            <a:off x="0" y="0"/>
            <a:ext cx="9144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r>
              <a:rPr lang="en-US" sz="2400" b="1">
                <a:solidFill>
                  <a:srgbClr val="000000"/>
                </a:solidFill>
              </a:rPr>
              <a:t>[Name] Coalition Logic Model</a:t>
            </a:r>
            <a:endParaRPr lang="en-US" sz="2400" b="1" i="1">
              <a:solidFill>
                <a:srgbClr val="FF0000"/>
              </a:solidFill>
            </a:endParaRPr>
          </a:p>
        </p:txBody>
      </p:sp>
      <p:sp>
        <p:nvSpPr>
          <p:cNvPr id="59" name="Left Brace 58"/>
          <p:cNvSpPr/>
          <p:nvPr/>
        </p:nvSpPr>
        <p:spPr>
          <a:xfrm>
            <a:off x="2971800" y="2209800"/>
            <a:ext cx="131763" cy="4114800"/>
          </a:xfrm>
          <a:prstGeom prst="leftBrace">
            <a:avLst>
              <a:gd name="adj1" fmla="val 8333"/>
              <a:gd name="adj2" fmla="val 38735"/>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
        <p:nvSpPr>
          <p:cNvPr id="61" name="Left Brace 60"/>
          <p:cNvSpPr/>
          <p:nvPr/>
        </p:nvSpPr>
        <p:spPr>
          <a:xfrm>
            <a:off x="1484313" y="2613025"/>
            <a:ext cx="122237" cy="2743200"/>
          </a:xfrm>
          <a:prstGeom prst="leftBrace">
            <a:avLst>
              <a:gd name="adj1" fmla="val 8333"/>
              <a:gd name="adj2" fmla="val 38735"/>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
        <p:nvSpPr>
          <p:cNvPr id="56" name="Text Box 9"/>
          <p:cNvSpPr txBox="1">
            <a:spLocks noChangeArrowheads="1"/>
          </p:cNvSpPr>
          <p:nvPr/>
        </p:nvSpPr>
        <p:spPr bwMode="auto">
          <a:xfrm>
            <a:off x="3105150" y="3144838"/>
            <a:ext cx="1395413" cy="123825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algn="ctr" fontAlgn="auto">
              <a:spcBef>
                <a:spcPts val="300"/>
              </a:spcBef>
              <a:spcAft>
                <a:spcPts val="0"/>
              </a:spcAft>
              <a:defRPr/>
            </a:pPr>
            <a:r>
              <a:rPr lang="en-US" sz="1000" b="1" dirty="0">
                <a:solidFill>
                  <a:prstClr val="black"/>
                </a:solidFill>
              </a:rPr>
              <a:t>Alcohol Availability:  </a:t>
            </a:r>
            <a:r>
              <a:rPr lang="en-US" sz="900" dirty="0">
                <a:solidFill>
                  <a:prstClr val="black"/>
                </a:solidFill>
              </a:rPr>
              <a:t>Retail  or  Social Access </a:t>
            </a:r>
            <a:endParaRPr lang="en-US" sz="1000" dirty="0">
              <a:solidFill>
                <a:prstClr val="black"/>
              </a:solidFill>
            </a:endParaRPr>
          </a:p>
          <a:p>
            <a:pPr algn="ctr" fontAlgn="auto">
              <a:spcBef>
                <a:spcPts val="300"/>
              </a:spcBef>
              <a:spcAft>
                <a:spcPts val="0"/>
              </a:spcAft>
              <a:defRPr/>
            </a:pPr>
            <a:r>
              <a:rPr lang="en-US" sz="1000" b="1" dirty="0">
                <a:solidFill>
                  <a:prstClr val="black"/>
                </a:solidFill>
              </a:rPr>
              <a:t>Promotion of Alcohol </a:t>
            </a:r>
          </a:p>
          <a:p>
            <a:pPr algn="ctr" fontAlgn="auto">
              <a:spcBef>
                <a:spcPts val="300"/>
              </a:spcBef>
              <a:spcAft>
                <a:spcPts val="0"/>
              </a:spcAft>
              <a:defRPr/>
            </a:pPr>
            <a:r>
              <a:rPr lang="en-US" sz="1000" b="1" dirty="0">
                <a:solidFill>
                  <a:prstClr val="black"/>
                </a:solidFill>
              </a:rPr>
              <a:t>Alcohol Laws: </a:t>
            </a:r>
            <a:r>
              <a:rPr lang="en-US" sz="900" dirty="0">
                <a:solidFill>
                  <a:prstClr val="black"/>
                </a:solidFill>
              </a:rPr>
              <a:t>Enforcement; Penalties; Regulations</a:t>
            </a:r>
            <a:endParaRPr lang="en-US" sz="1000" dirty="0">
              <a:solidFill>
                <a:prstClr val="black"/>
              </a:solidFill>
            </a:endParaRPr>
          </a:p>
          <a:p>
            <a:pPr algn="ctr" fontAlgn="auto">
              <a:spcBef>
                <a:spcPts val="300"/>
              </a:spcBef>
              <a:spcAft>
                <a:spcPts val="0"/>
              </a:spcAft>
              <a:defRPr/>
            </a:pPr>
            <a:r>
              <a:rPr lang="en-US" sz="1000" dirty="0">
                <a:solidFill>
                  <a:prstClr val="black"/>
                </a:solidFill>
              </a:rPr>
              <a:t>[Add Yours Here]</a:t>
            </a:r>
          </a:p>
        </p:txBody>
      </p:sp>
      <p:sp>
        <p:nvSpPr>
          <p:cNvPr id="57" name="Text Box 14"/>
          <p:cNvSpPr txBox="1">
            <a:spLocks noChangeArrowheads="1"/>
          </p:cNvSpPr>
          <p:nvPr/>
        </p:nvSpPr>
        <p:spPr bwMode="auto">
          <a:xfrm>
            <a:off x="3103563" y="2406650"/>
            <a:ext cx="1400175" cy="70802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algn="ctr" fontAlgn="auto">
              <a:spcBef>
                <a:spcPct val="50000"/>
              </a:spcBef>
              <a:spcAft>
                <a:spcPts val="0"/>
              </a:spcAft>
              <a:defRPr/>
            </a:pPr>
            <a:r>
              <a:rPr lang="en-US" sz="1000" b="1" dirty="0">
                <a:solidFill>
                  <a:prstClr val="black"/>
                </a:solidFill>
              </a:rPr>
              <a:t>Community Disorganization/ Community Connectedness</a:t>
            </a:r>
          </a:p>
        </p:txBody>
      </p:sp>
      <p:sp>
        <p:nvSpPr>
          <p:cNvPr id="58" name="Text Box 17"/>
          <p:cNvSpPr txBox="1">
            <a:spLocks noChangeArrowheads="1"/>
          </p:cNvSpPr>
          <p:nvPr/>
        </p:nvSpPr>
        <p:spPr bwMode="auto">
          <a:xfrm>
            <a:off x="3105150" y="4416425"/>
            <a:ext cx="1395413" cy="1322388"/>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algn="ctr" fontAlgn="auto">
              <a:spcBef>
                <a:spcPts val="0"/>
              </a:spcBef>
              <a:spcAft>
                <a:spcPts val="0"/>
              </a:spcAft>
              <a:defRPr/>
            </a:pPr>
            <a:r>
              <a:rPr lang="en-US" sz="1000" b="1" dirty="0">
                <a:solidFill>
                  <a:prstClr val="black"/>
                </a:solidFill>
              </a:rPr>
              <a:t>Low Commitment to School</a:t>
            </a:r>
          </a:p>
          <a:p>
            <a:pPr algn="ctr" fontAlgn="auto">
              <a:spcBef>
                <a:spcPts val="300"/>
              </a:spcBef>
              <a:spcAft>
                <a:spcPts val="0"/>
              </a:spcAft>
              <a:defRPr/>
            </a:pPr>
            <a:r>
              <a:rPr lang="en-US" sz="1000" b="1" dirty="0">
                <a:solidFill>
                  <a:prstClr val="black"/>
                </a:solidFill>
              </a:rPr>
              <a:t>Favorable Attitudes</a:t>
            </a:r>
          </a:p>
          <a:p>
            <a:pPr algn="ctr" fontAlgn="auto">
              <a:spcBef>
                <a:spcPts val="300"/>
              </a:spcBef>
              <a:spcAft>
                <a:spcPts val="0"/>
              </a:spcAft>
              <a:defRPr/>
            </a:pPr>
            <a:r>
              <a:rPr lang="en-US" sz="1000" b="1" dirty="0">
                <a:solidFill>
                  <a:prstClr val="black"/>
                </a:solidFill>
              </a:rPr>
              <a:t>Friends Who Use</a:t>
            </a:r>
          </a:p>
          <a:p>
            <a:pPr algn="ctr" fontAlgn="auto">
              <a:spcBef>
                <a:spcPts val="300"/>
              </a:spcBef>
              <a:spcAft>
                <a:spcPts val="0"/>
              </a:spcAft>
              <a:defRPr/>
            </a:pPr>
            <a:r>
              <a:rPr lang="en-US" sz="1000" b="1" dirty="0">
                <a:solidFill>
                  <a:prstClr val="black"/>
                </a:solidFill>
              </a:rPr>
              <a:t>Perception of Harm</a:t>
            </a:r>
          </a:p>
          <a:p>
            <a:pPr algn="ctr" fontAlgn="auto">
              <a:spcBef>
                <a:spcPts val="300"/>
              </a:spcBef>
              <a:spcAft>
                <a:spcPts val="0"/>
              </a:spcAft>
              <a:defRPr/>
            </a:pPr>
            <a:r>
              <a:rPr lang="en-US" sz="1000" dirty="0">
                <a:solidFill>
                  <a:prstClr val="black"/>
                </a:solidFill>
              </a:rPr>
              <a:t>[Based on individual assessment]</a:t>
            </a:r>
          </a:p>
        </p:txBody>
      </p:sp>
      <p:sp>
        <p:nvSpPr>
          <p:cNvPr id="62" name="Text Box 19"/>
          <p:cNvSpPr txBox="1">
            <a:spLocks noChangeArrowheads="1"/>
          </p:cNvSpPr>
          <p:nvPr/>
        </p:nvSpPr>
        <p:spPr bwMode="auto">
          <a:xfrm>
            <a:off x="3105150" y="5767388"/>
            <a:ext cx="1395413" cy="79692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fontAlgn="auto">
              <a:spcBef>
                <a:spcPct val="50000"/>
              </a:spcBef>
              <a:spcAft>
                <a:spcPts val="0"/>
              </a:spcAft>
              <a:defRPr/>
            </a:pPr>
            <a:r>
              <a:rPr lang="en-US" sz="1000" b="1" dirty="0">
                <a:solidFill>
                  <a:prstClr val="black"/>
                </a:solidFill>
              </a:rPr>
              <a:t>Risk &amp; Protective Factors:</a:t>
            </a:r>
          </a:p>
          <a:p>
            <a:pPr algn="ctr" fontAlgn="auto">
              <a:spcBef>
                <a:spcPct val="50000"/>
              </a:spcBef>
              <a:spcAft>
                <a:spcPts val="0"/>
              </a:spcAft>
              <a:defRPr/>
            </a:pPr>
            <a:r>
              <a:rPr lang="en-US" sz="1000" dirty="0">
                <a:solidFill>
                  <a:prstClr val="black"/>
                </a:solidFill>
              </a:rPr>
              <a:t>[Add Yours Here]</a:t>
            </a:r>
          </a:p>
        </p:txBody>
      </p:sp>
      <p:sp>
        <p:nvSpPr>
          <p:cNvPr id="64" name="TextBox 63"/>
          <p:cNvSpPr txBox="1"/>
          <p:nvPr/>
        </p:nvSpPr>
        <p:spPr>
          <a:xfrm>
            <a:off x="4606925" y="2527300"/>
            <a:ext cx="1371600" cy="838200"/>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1000" dirty="0">
                <a:solidFill>
                  <a:prstClr val="black"/>
                </a:solidFill>
              </a:rPr>
              <a:t>[Add Yours Here]</a:t>
            </a:r>
          </a:p>
        </p:txBody>
      </p:sp>
      <p:sp>
        <p:nvSpPr>
          <p:cNvPr id="65" name="TextBox 64"/>
          <p:cNvSpPr txBox="1"/>
          <p:nvPr/>
        </p:nvSpPr>
        <p:spPr>
          <a:xfrm>
            <a:off x="4594225" y="4610100"/>
            <a:ext cx="1371600" cy="855663"/>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1000" dirty="0">
                <a:solidFill>
                  <a:prstClr val="black"/>
                </a:solidFill>
              </a:rPr>
              <a:t>[Add Yours Here]</a:t>
            </a:r>
          </a:p>
        </p:txBody>
      </p:sp>
      <p:sp>
        <p:nvSpPr>
          <p:cNvPr id="66" name="TextBox 65"/>
          <p:cNvSpPr txBox="1"/>
          <p:nvPr/>
        </p:nvSpPr>
        <p:spPr>
          <a:xfrm>
            <a:off x="4606925" y="5638800"/>
            <a:ext cx="1371600" cy="942975"/>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1000" dirty="0">
                <a:solidFill>
                  <a:prstClr val="black"/>
                </a:solidFill>
              </a:rPr>
              <a:t>[Add Yours Here]</a:t>
            </a:r>
          </a:p>
          <a:p>
            <a:pPr algn="ctr" fontAlgn="auto">
              <a:spcBef>
                <a:spcPts val="0"/>
              </a:spcBef>
              <a:spcAft>
                <a:spcPts val="0"/>
              </a:spcAft>
              <a:defRPr/>
            </a:pPr>
            <a:endParaRPr lang="en-US" sz="1000" b="1" dirty="0">
              <a:solidFill>
                <a:prstClr val="black"/>
              </a:solidFill>
            </a:endParaRPr>
          </a:p>
          <a:p>
            <a:pPr algn="ctr" fontAlgn="auto">
              <a:spcBef>
                <a:spcPts val="0"/>
              </a:spcBef>
              <a:spcAft>
                <a:spcPts val="0"/>
              </a:spcAft>
              <a:defRPr/>
            </a:pPr>
            <a:endParaRPr lang="en-US" sz="1000" b="1" dirty="0">
              <a:solidFill>
                <a:prstClr val="black"/>
              </a:solidFill>
            </a:endParaRPr>
          </a:p>
          <a:p>
            <a:pPr algn="ctr" fontAlgn="auto">
              <a:spcBef>
                <a:spcPts val="0"/>
              </a:spcBef>
              <a:spcAft>
                <a:spcPts val="0"/>
              </a:spcAft>
              <a:defRPr/>
            </a:pPr>
            <a:endParaRPr lang="en-US" sz="1000" b="1" dirty="0">
              <a:solidFill>
                <a:prstClr val="black"/>
              </a:solidFill>
            </a:endParaRPr>
          </a:p>
          <a:p>
            <a:pPr algn="ctr" fontAlgn="auto">
              <a:spcBef>
                <a:spcPts val="0"/>
              </a:spcBef>
              <a:spcAft>
                <a:spcPts val="0"/>
              </a:spcAft>
              <a:defRPr/>
            </a:pPr>
            <a:endParaRPr lang="en-US" sz="1000" b="1" dirty="0">
              <a:solidFill>
                <a:prstClr val="black"/>
              </a:solidFill>
            </a:endParaRPr>
          </a:p>
          <a:p>
            <a:pPr algn="ctr" fontAlgn="auto">
              <a:spcBef>
                <a:spcPts val="0"/>
              </a:spcBef>
              <a:spcAft>
                <a:spcPts val="0"/>
              </a:spcAft>
              <a:defRPr/>
            </a:pPr>
            <a:endParaRPr lang="en-US" sz="1000" b="1" dirty="0">
              <a:solidFill>
                <a:prstClr val="black"/>
              </a:solidFill>
            </a:endParaRPr>
          </a:p>
          <a:p>
            <a:pPr algn="ctr" fontAlgn="auto">
              <a:spcBef>
                <a:spcPts val="0"/>
              </a:spcBef>
              <a:spcAft>
                <a:spcPts val="0"/>
              </a:spcAft>
              <a:defRPr/>
            </a:pPr>
            <a:endParaRPr lang="en-US" sz="1000" dirty="0">
              <a:solidFill>
                <a:prstClr val="black"/>
              </a:solidFill>
            </a:endParaRPr>
          </a:p>
        </p:txBody>
      </p:sp>
      <p:sp>
        <p:nvSpPr>
          <p:cNvPr id="67" name="TextBox 66"/>
          <p:cNvSpPr txBox="1"/>
          <p:nvPr/>
        </p:nvSpPr>
        <p:spPr>
          <a:xfrm>
            <a:off x="4594225" y="3538538"/>
            <a:ext cx="1371600" cy="898525"/>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1000" dirty="0">
                <a:solidFill>
                  <a:prstClr val="black"/>
                </a:solidFill>
              </a:rPr>
              <a:t>[Add Yours Here]</a:t>
            </a:r>
          </a:p>
        </p:txBody>
      </p:sp>
      <p:sp>
        <p:nvSpPr>
          <p:cNvPr id="69" name="TextBox 68"/>
          <p:cNvSpPr txBox="1"/>
          <p:nvPr/>
        </p:nvSpPr>
        <p:spPr>
          <a:xfrm>
            <a:off x="4600575" y="1905000"/>
            <a:ext cx="1371600" cy="449263"/>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1000" b="1" i="1" dirty="0">
                <a:solidFill>
                  <a:prstClr val="black"/>
                </a:solidFill>
              </a:rPr>
              <a:t>…specifically in our community…</a:t>
            </a:r>
          </a:p>
        </p:txBody>
      </p:sp>
      <p:sp>
        <p:nvSpPr>
          <p:cNvPr id="4" name="Text Box 4"/>
          <p:cNvSpPr txBox="1">
            <a:spLocks noChangeArrowheads="1"/>
          </p:cNvSpPr>
          <p:nvPr/>
        </p:nvSpPr>
        <p:spPr bwMode="auto">
          <a:xfrm>
            <a:off x="101470" y="442611"/>
            <a:ext cx="1424701" cy="992425"/>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en-US" sz="1400" b="1" dirty="0">
                <a:solidFill>
                  <a:prstClr val="white"/>
                </a:solidFill>
              </a:rPr>
              <a:t>Long-Term Outcome</a:t>
            </a:r>
          </a:p>
          <a:p>
            <a:pPr algn="ctr" fontAlgn="auto">
              <a:spcBef>
                <a:spcPts val="0"/>
              </a:spcBef>
              <a:spcAft>
                <a:spcPts val="0"/>
              </a:spcAft>
              <a:defRPr/>
            </a:pPr>
            <a:r>
              <a:rPr lang="en-US" sz="1400" b="1" dirty="0">
                <a:solidFill>
                  <a:prstClr val="white"/>
                </a:solidFill>
              </a:rPr>
              <a:t>Consequences</a:t>
            </a:r>
          </a:p>
        </p:txBody>
      </p:sp>
      <p:sp>
        <p:nvSpPr>
          <p:cNvPr id="13" name="Text Box 20"/>
          <p:cNvSpPr txBox="1">
            <a:spLocks noChangeArrowheads="1"/>
          </p:cNvSpPr>
          <p:nvPr/>
        </p:nvSpPr>
        <p:spPr bwMode="auto">
          <a:xfrm>
            <a:off x="3118705" y="439320"/>
            <a:ext cx="1395747" cy="999006"/>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ct val="50000"/>
              </a:spcBef>
              <a:spcAft>
                <a:spcPts val="0"/>
              </a:spcAft>
              <a:defRPr/>
            </a:pPr>
            <a:r>
              <a:rPr lang="en-US" sz="1400" b="1" dirty="0">
                <a:solidFill>
                  <a:prstClr val="white"/>
                </a:solidFill>
              </a:rPr>
              <a:t>Intervening</a:t>
            </a:r>
            <a:r>
              <a:rPr lang="en-US" sz="1100" b="1" dirty="0">
                <a:solidFill>
                  <a:prstClr val="white"/>
                </a:solidFill>
              </a:rPr>
              <a:t> </a:t>
            </a:r>
            <a:r>
              <a:rPr lang="en-US" sz="1400" b="1" dirty="0">
                <a:solidFill>
                  <a:prstClr val="white"/>
                </a:solidFill>
              </a:rPr>
              <a:t>Variables</a:t>
            </a:r>
            <a:r>
              <a:rPr lang="en-US" sz="1100" b="1" dirty="0">
                <a:solidFill>
                  <a:prstClr val="white"/>
                </a:solidFill>
              </a:rPr>
              <a:t> </a:t>
            </a:r>
          </a:p>
          <a:p>
            <a:pPr algn="ctr" fontAlgn="auto">
              <a:spcBef>
                <a:spcPct val="50000"/>
              </a:spcBef>
              <a:spcAft>
                <a:spcPts val="0"/>
              </a:spcAft>
              <a:defRPr/>
            </a:pPr>
            <a:r>
              <a:rPr lang="en-US" sz="1050" b="1" dirty="0">
                <a:solidFill>
                  <a:prstClr val="white"/>
                </a:solidFill>
              </a:rPr>
              <a:t>(Risk/Protective Factors)</a:t>
            </a:r>
          </a:p>
        </p:txBody>
      </p:sp>
      <p:sp>
        <p:nvSpPr>
          <p:cNvPr id="9" name="Text Box 5"/>
          <p:cNvSpPr txBox="1">
            <a:spLocks noChangeArrowheads="1"/>
          </p:cNvSpPr>
          <p:nvPr/>
        </p:nvSpPr>
        <p:spPr bwMode="auto">
          <a:xfrm>
            <a:off x="1636597" y="438886"/>
            <a:ext cx="1371682" cy="999875"/>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r>
              <a:rPr lang="en-US" sz="1400" b="1" dirty="0">
                <a:solidFill>
                  <a:prstClr val="white"/>
                </a:solidFill>
              </a:rPr>
              <a:t>Behavioral Health Problems</a:t>
            </a:r>
          </a:p>
          <a:p>
            <a:pPr algn="ctr" fontAlgn="auto">
              <a:spcBef>
                <a:spcPts val="0"/>
              </a:spcBef>
              <a:spcAft>
                <a:spcPts val="0"/>
              </a:spcAft>
              <a:defRPr/>
            </a:pPr>
            <a:r>
              <a:rPr lang="en-US" sz="1050" b="1" dirty="0">
                <a:solidFill>
                  <a:prstClr val="white"/>
                </a:solidFill>
              </a:rPr>
              <a:t>(Consumption)</a:t>
            </a:r>
          </a:p>
        </p:txBody>
      </p:sp>
      <p:sp>
        <p:nvSpPr>
          <p:cNvPr id="17" name="Text Box 6"/>
          <p:cNvSpPr txBox="1">
            <a:spLocks noChangeArrowheads="1"/>
          </p:cNvSpPr>
          <p:nvPr/>
        </p:nvSpPr>
        <p:spPr bwMode="auto">
          <a:xfrm>
            <a:off x="6134336" y="440475"/>
            <a:ext cx="1417320" cy="996696"/>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nchor="ctr"/>
          <a:lstStyle/>
          <a:p>
            <a:pPr algn="ctr" fontAlgn="auto">
              <a:spcBef>
                <a:spcPts val="0"/>
              </a:spcBef>
              <a:spcAft>
                <a:spcPts val="0"/>
              </a:spcAft>
              <a:defRPr/>
            </a:pPr>
            <a:r>
              <a:rPr lang="en-US" sz="1400" b="1" dirty="0">
                <a:solidFill>
                  <a:prstClr val="white"/>
                </a:solidFill>
              </a:rPr>
              <a:t>Strategies &amp;</a:t>
            </a:r>
          </a:p>
          <a:p>
            <a:pPr algn="ctr" fontAlgn="auto">
              <a:spcBef>
                <a:spcPts val="0"/>
              </a:spcBef>
              <a:spcAft>
                <a:spcPts val="0"/>
              </a:spcAft>
              <a:defRPr/>
            </a:pPr>
            <a:r>
              <a:rPr lang="en-US" sz="1400" b="1" dirty="0">
                <a:solidFill>
                  <a:prstClr val="white"/>
                </a:solidFill>
              </a:rPr>
              <a:t>Local Implementation</a:t>
            </a:r>
          </a:p>
        </p:txBody>
      </p:sp>
      <p:cxnSp>
        <p:nvCxnSpPr>
          <p:cNvPr id="51" name="Straight Arrow Connector 50"/>
          <p:cNvCxnSpPr/>
          <p:nvPr/>
        </p:nvCxnSpPr>
        <p:spPr>
          <a:xfrm>
            <a:off x="1347788" y="1228725"/>
            <a:ext cx="431800" cy="1588"/>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2832100" y="1249363"/>
            <a:ext cx="431800" cy="1587"/>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63" name="Text Box 6"/>
          <p:cNvSpPr txBox="1">
            <a:spLocks noChangeArrowheads="1"/>
          </p:cNvSpPr>
          <p:nvPr/>
        </p:nvSpPr>
        <p:spPr bwMode="auto">
          <a:xfrm>
            <a:off x="4624878" y="440475"/>
            <a:ext cx="1399032" cy="996696"/>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n-US" sz="1400" b="1" dirty="0">
                <a:solidFill>
                  <a:prstClr val="white"/>
                </a:solidFill>
              </a:rPr>
              <a:t>Local Conditions and Contributing Factors </a:t>
            </a:r>
          </a:p>
        </p:txBody>
      </p:sp>
      <p:cxnSp>
        <p:nvCxnSpPr>
          <p:cNvPr id="54" name="Straight Arrow Connector 53"/>
          <p:cNvCxnSpPr/>
          <p:nvPr/>
        </p:nvCxnSpPr>
        <p:spPr>
          <a:xfrm>
            <a:off x="5842000" y="1271588"/>
            <a:ext cx="431800" cy="1587"/>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4354513" y="1260475"/>
            <a:ext cx="431800" cy="1588"/>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12375" name="TextBox 74"/>
          <p:cNvSpPr txBox="1">
            <a:spLocks noChangeArrowheads="1"/>
          </p:cNvSpPr>
          <p:nvPr/>
        </p:nvSpPr>
        <p:spPr bwMode="auto">
          <a:xfrm>
            <a:off x="6229350" y="6664325"/>
            <a:ext cx="1219200" cy="1825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900">
                <a:solidFill>
                  <a:srgbClr val="000000"/>
                </a:solidFill>
              </a:rPr>
              <a:t>Plan/Implementation</a:t>
            </a:r>
          </a:p>
        </p:txBody>
      </p:sp>
      <p:sp>
        <p:nvSpPr>
          <p:cNvPr id="77" name="TextBox 76"/>
          <p:cNvSpPr txBox="1">
            <a:spLocks noChangeArrowheads="1"/>
          </p:cNvSpPr>
          <p:nvPr/>
        </p:nvSpPr>
        <p:spPr bwMode="auto">
          <a:xfrm>
            <a:off x="3235325" y="6667500"/>
            <a:ext cx="1143000" cy="1825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900">
                <a:solidFill>
                  <a:srgbClr val="000000"/>
                </a:solidFill>
              </a:rPr>
              <a:t>Local Assessment</a:t>
            </a:r>
          </a:p>
        </p:txBody>
      </p:sp>
      <p:sp>
        <p:nvSpPr>
          <p:cNvPr id="81" name="Line 16"/>
          <p:cNvSpPr>
            <a:spLocks noChangeShapeType="1"/>
          </p:cNvSpPr>
          <p:nvPr/>
        </p:nvSpPr>
        <p:spPr bwMode="auto">
          <a:xfrm>
            <a:off x="97732" y="6659666"/>
            <a:ext cx="4443788" cy="213"/>
          </a:xfrm>
          <a:prstGeom prst="line">
            <a:avLst/>
          </a:prstGeom>
          <a:noFill/>
          <a:ln w="38100">
            <a:gradFill flip="none" rotWithShape="1">
              <a:gsLst>
                <a:gs pos="29000">
                  <a:schemeClr val="tx1"/>
                </a:gs>
                <a:gs pos="50000">
                  <a:schemeClr val="accent1">
                    <a:tint val="44500"/>
                    <a:satMod val="160000"/>
                  </a:schemeClr>
                </a:gs>
                <a:gs pos="100000">
                  <a:schemeClr val="accent1">
                    <a:tint val="23500"/>
                    <a:satMod val="160000"/>
                  </a:schemeClr>
                </a:gs>
              </a:gsLst>
              <a:lin ang="0" scaled="1"/>
              <a:tileRect/>
            </a:gradFill>
            <a:round/>
            <a:headEnd type="oval" w="med" len="med"/>
            <a:tailEnd type="oval" w="med" len="med"/>
          </a:ln>
        </p:spPr>
        <p:txBody>
          <a:bodyPr>
            <a:spAutoFit/>
          </a:bodyPr>
          <a:lstStyle/>
          <a:p>
            <a:pPr fontAlgn="auto">
              <a:spcBef>
                <a:spcPts val="0"/>
              </a:spcBef>
              <a:spcAft>
                <a:spcPts val="0"/>
              </a:spcAft>
              <a:defRPr/>
            </a:pPr>
            <a:endParaRPr lang="en-US">
              <a:solidFill>
                <a:prstClr val="black"/>
              </a:solidFill>
              <a:latin typeface="Calibri"/>
              <a:cs typeface="Arial" charset="0"/>
            </a:endParaRPr>
          </a:p>
        </p:txBody>
      </p:sp>
      <p:sp>
        <p:nvSpPr>
          <p:cNvPr id="85" name="TextBox 84"/>
          <p:cNvSpPr txBox="1">
            <a:spLocks noChangeArrowheads="1"/>
          </p:cNvSpPr>
          <p:nvPr/>
        </p:nvSpPr>
        <p:spPr bwMode="auto">
          <a:xfrm>
            <a:off x="279400" y="6565900"/>
            <a:ext cx="1143000" cy="1825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900">
                <a:solidFill>
                  <a:srgbClr val="000000"/>
                </a:solidFill>
              </a:rPr>
              <a:t>State Assessment</a:t>
            </a:r>
          </a:p>
        </p:txBody>
      </p:sp>
      <p:cxnSp>
        <p:nvCxnSpPr>
          <p:cNvPr id="93" name="Straight Arrow Connector 92"/>
          <p:cNvCxnSpPr/>
          <p:nvPr/>
        </p:nvCxnSpPr>
        <p:spPr>
          <a:xfrm rot="10800000">
            <a:off x="4446588" y="2798763"/>
            <a:ext cx="228600" cy="1587"/>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rot="10800000">
            <a:off x="4435475" y="3789363"/>
            <a:ext cx="228600" cy="1587"/>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p:nvPr/>
        </p:nvCxnSpPr>
        <p:spPr>
          <a:xfrm rot="10800000">
            <a:off x="4437063" y="5057775"/>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p:nvPr/>
        </p:nvCxnSpPr>
        <p:spPr>
          <a:xfrm rot="10800000">
            <a:off x="4435475" y="6262688"/>
            <a:ext cx="228600" cy="1587"/>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p:nvPr/>
        </p:nvCxnSpPr>
        <p:spPr>
          <a:xfrm rot="10800000">
            <a:off x="5919788" y="2798763"/>
            <a:ext cx="228600" cy="1587"/>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9" name="Straight Arrow Connector 98"/>
          <p:cNvCxnSpPr/>
          <p:nvPr/>
        </p:nvCxnSpPr>
        <p:spPr>
          <a:xfrm rot="10800000">
            <a:off x="5957888" y="5292725"/>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p:nvPr/>
        </p:nvCxnSpPr>
        <p:spPr>
          <a:xfrm rot="10800000">
            <a:off x="5919788" y="6210300"/>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123" name="Left Brace 122"/>
          <p:cNvSpPr/>
          <p:nvPr/>
        </p:nvSpPr>
        <p:spPr>
          <a:xfrm>
            <a:off x="5981700" y="3670300"/>
            <a:ext cx="114300" cy="1009650"/>
          </a:xfrm>
          <a:prstGeom prst="leftBrace">
            <a:avLst>
              <a:gd name="adj1" fmla="val 8333"/>
              <a:gd name="adj2" fmla="val 47979"/>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
        <p:nvSpPr>
          <p:cNvPr id="103" name="Rectangle 102"/>
          <p:cNvSpPr>
            <a:spLocks noChangeArrowheads="1"/>
          </p:cNvSpPr>
          <p:nvPr/>
        </p:nvSpPr>
        <p:spPr bwMode="auto">
          <a:xfrm>
            <a:off x="369888" y="1422400"/>
            <a:ext cx="760412"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800" b="1">
                <a:solidFill>
                  <a:srgbClr val="000000"/>
                </a:solidFill>
              </a:rPr>
              <a:t>(10-15 years) </a:t>
            </a:r>
          </a:p>
        </p:txBody>
      </p:sp>
      <p:sp>
        <p:nvSpPr>
          <p:cNvPr id="104" name="Rectangle 103"/>
          <p:cNvSpPr>
            <a:spLocks noChangeArrowheads="1"/>
          </p:cNvSpPr>
          <p:nvPr/>
        </p:nvSpPr>
        <p:spPr bwMode="auto">
          <a:xfrm>
            <a:off x="1920875" y="1423988"/>
            <a:ext cx="709613"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800" b="1">
                <a:solidFill>
                  <a:srgbClr val="000000"/>
                </a:solidFill>
              </a:rPr>
              <a:t>(5-10 years) </a:t>
            </a:r>
          </a:p>
        </p:txBody>
      </p:sp>
      <p:sp>
        <p:nvSpPr>
          <p:cNvPr id="105" name="Rectangle 104"/>
          <p:cNvSpPr>
            <a:spLocks noChangeArrowheads="1"/>
          </p:cNvSpPr>
          <p:nvPr/>
        </p:nvSpPr>
        <p:spPr bwMode="auto">
          <a:xfrm>
            <a:off x="3452813" y="1414463"/>
            <a:ext cx="6572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800" b="1">
                <a:solidFill>
                  <a:srgbClr val="000000"/>
                </a:solidFill>
              </a:rPr>
              <a:t>(2-5 years) </a:t>
            </a:r>
          </a:p>
        </p:txBody>
      </p:sp>
      <p:sp>
        <p:nvSpPr>
          <p:cNvPr id="312392" name="Rectangle 105"/>
          <p:cNvSpPr>
            <a:spLocks noChangeArrowheads="1"/>
          </p:cNvSpPr>
          <p:nvPr/>
        </p:nvSpPr>
        <p:spPr bwMode="auto">
          <a:xfrm>
            <a:off x="4773613" y="1417638"/>
            <a:ext cx="10668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800" b="1">
                <a:solidFill>
                  <a:srgbClr val="000000"/>
                </a:solidFill>
              </a:rPr>
              <a:t>(6 months – 2 years) </a:t>
            </a:r>
          </a:p>
        </p:txBody>
      </p:sp>
      <p:sp>
        <p:nvSpPr>
          <p:cNvPr id="82" name="TextBox 81"/>
          <p:cNvSpPr txBox="1"/>
          <p:nvPr/>
        </p:nvSpPr>
        <p:spPr>
          <a:xfrm>
            <a:off x="4560888" y="442913"/>
            <a:ext cx="3059112" cy="6138862"/>
          </a:xfrm>
          <a:prstGeom prst="rect">
            <a:avLst/>
          </a:prstGeom>
          <a:solidFill>
            <a:schemeClr val="bg2">
              <a:alpha val="21000"/>
            </a:schemeClr>
          </a:solidFill>
          <a:ln w="57150">
            <a:solidFill>
              <a:schemeClr val="tx1"/>
            </a:solidFill>
          </a:ln>
        </p:spPr>
        <p:txBody>
          <a:bodyPr anchor="ctr"/>
          <a:lstStyle/>
          <a:p>
            <a:pPr marL="571500" indent="-571500" algn="ctr">
              <a:buFont typeface="Wingdings" pitchFamily="2" charset="2"/>
              <a:buChar char="q"/>
              <a:defRPr/>
            </a:pPr>
            <a:r>
              <a:rPr lang="en-US" sz="3600" dirty="0">
                <a:solidFill>
                  <a:srgbClr val="1F497D">
                    <a:lumMod val="75000"/>
                  </a:srgbClr>
                </a:solidFill>
                <a:effectLst>
                  <a:outerShdw blurRad="38100" dist="38100" dir="2700000" algn="tl">
                    <a:srgbClr val="000000">
                      <a:alpha val="43137"/>
                    </a:srgbClr>
                  </a:outerShdw>
                </a:effectLst>
                <a:cs typeface="Arial" charset="0"/>
              </a:rPr>
              <a:t>Resources Assessment</a:t>
            </a:r>
          </a:p>
        </p:txBody>
      </p:sp>
      <p:sp>
        <p:nvSpPr>
          <p:cNvPr id="11" name="Rectangle 10"/>
          <p:cNvSpPr>
            <a:spLocks noChangeArrowheads="1"/>
          </p:cNvSpPr>
          <p:nvPr/>
        </p:nvSpPr>
        <p:spPr bwMode="auto">
          <a:xfrm>
            <a:off x="7772400" y="1577975"/>
            <a:ext cx="12192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700" i="1" dirty="0">
                <a:solidFill>
                  <a:srgbClr val="4F6228"/>
                </a:solidFill>
              </a:rPr>
              <a:t>What resources do we have, that we want to include in our plan?</a:t>
            </a:r>
          </a:p>
          <a:p>
            <a:endParaRPr lang="en-US" sz="1700" dirty="0">
              <a:solidFill>
                <a:srgbClr val="000000"/>
              </a:solidFill>
            </a:endParaRPr>
          </a:p>
          <a:p>
            <a:endParaRPr lang="en-US" sz="1700" dirty="0">
              <a:solidFill>
                <a:srgbClr val="000000"/>
              </a:solidFill>
            </a:endParaRPr>
          </a:p>
          <a:p>
            <a:r>
              <a:rPr lang="en-US" sz="1700" i="1" dirty="0">
                <a:solidFill>
                  <a:srgbClr val="4F6228"/>
                </a:solidFill>
              </a:rPr>
              <a:t>What resources do we need in order to impact the local conditions we want to change?</a:t>
            </a:r>
          </a:p>
        </p:txBody>
      </p:sp>
      <p:sp>
        <p:nvSpPr>
          <p:cNvPr id="12" name="Right Brace 11"/>
          <p:cNvSpPr/>
          <p:nvPr/>
        </p:nvSpPr>
        <p:spPr>
          <a:xfrm flipH="1">
            <a:off x="7658100" y="1577975"/>
            <a:ext cx="228600" cy="4800600"/>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2"/>
                                        </p:tgtEl>
                                        <p:attrNameLst>
                                          <p:attrName>style.visibility</p:attrName>
                                        </p:attrNameLst>
                                      </p:cBhvr>
                                      <p:to>
                                        <p:strVal val="visible"/>
                                      </p:to>
                                    </p:set>
                                    <p:animEffect transition="in" filter="fade">
                                      <p:cBhvr>
                                        <p:cTn id="7" dur="500"/>
                                        <p:tgtEl>
                                          <p:spTgt spid="82"/>
                                        </p:tgtEl>
                                      </p:cBhvr>
                                    </p:animEffect>
                                  </p:childTnLst>
                                </p:cTn>
                              </p:par>
                              <p:par>
                                <p:cTn id="8" presetID="9" presetClass="emph" presetSubtype="0" grpId="0" nodeType="withEffect">
                                  <p:stCondLst>
                                    <p:cond delay="0"/>
                                  </p:stCondLst>
                                  <p:childTnLst>
                                    <p:set>
                                      <p:cBhvr rctx="PPT">
                                        <p:cTn id="9" dur="indefinite"/>
                                        <p:tgtEl>
                                          <p:spTgt spid="6"/>
                                        </p:tgtEl>
                                        <p:attrNameLst>
                                          <p:attrName>style.opacity</p:attrName>
                                        </p:attrNameLst>
                                      </p:cBhvr>
                                      <p:to>
                                        <p:strVal val="0.5"/>
                                      </p:to>
                                    </p:set>
                                    <p:animEffect filter="image" prLst="opacity: 0.5">
                                      <p:cBhvr rctx="IE">
                                        <p:cTn id="10" dur="indefinite"/>
                                        <p:tgtEl>
                                          <p:spTgt spid="6"/>
                                        </p:tgtEl>
                                      </p:cBhvr>
                                    </p:animEffect>
                                  </p:childTnLst>
                                </p:cTn>
                              </p:par>
                              <p:par>
                                <p:cTn id="11" presetID="9" presetClass="emph" presetSubtype="0" grpId="0" nodeType="withEffect">
                                  <p:stCondLst>
                                    <p:cond delay="0"/>
                                  </p:stCondLst>
                                  <p:childTnLst>
                                    <p:set>
                                      <p:cBhvr rctx="PPT">
                                        <p:cTn id="12" dur="indefinite"/>
                                        <p:tgtEl>
                                          <p:spTgt spid="24"/>
                                        </p:tgtEl>
                                        <p:attrNameLst>
                                          <p:attrName>style.opacity</p:attrName>
                                        </p:attrNameLst>
                                      </p:cBhvr>
                                      <p:to>
                                        <p:strVal val="0.5"/>
                                      </p:to>
                                    </p:set>
                                    <p:animEffect filter="image" prLst="opacity: 0.5">
                                      <p:cBhvr rctx="IE">
                                        <p:cTn id="13" dur="indefinite"/>
                                        <p:tgtEl>
                                          <p:spTgt spid="24"/>
                                        </p:tgtEl>
                                      </p:cBhvr>
                                    </p:animEffect>
                                  </p:childTnLst>
                                </p:cTn>
                              </p:par>
                              <p:par>
                                <p:cTn id="14" presetID="9" presetClass="emph" presetSubtype="0" grpId="0" nodeType="withEffect">
                                  <p:stCondLst>
                                    <p:cond delay="0"/>
                                  </p:stCondLst>
                                  <p:childTnLst>
                                    <p:set>
                                      <p:cBhvr rctx="PPT">
                                        <p:cTn id="15" dur="indefinite"/>
                                        <p:tgtEl>
                                          <p:spTgt spid="5"/>
                                        </p:tgtEl>
                                        <p:attrNameLst>
                                          <p:attrName>style.opacity</p:attrName>
                                        </p:attrNameLst>
                                      </p:cBhvr>
                                      <p:to>
                                        <p:strVal val="0.5"/>
                                      </p:to>
                                    </p:set>
                                    <p:animEffect filter="image" prLst="opacity: 0.5">
                                      <p:cBhvr rctx="IE">
                                        <p:cTn id="16" dur="indefinite"/>
                                        <p:tgtEl>
                                          <p:spTgt spid="5"/>
                                        </p:tgtEl>
                                      </p:cBhvr>
                                    </p:animEffect>
                                  </p:childTnLst>
                                </p:cTn>
                              </p:par>
                              <p:par>
                                <p:cTn id="17" presetID="9" presetClass="emph" presetSubtype="0" grpId="0" nodeType="withEffect">
                                  <p:stCondLst>
                                    <p:cond delay="0"/>
                                  </p:stCondLst>
                                  <p:childTnLst>
                                    <p:set>
                                      <p:cBhvr rctx="PPT">
                                        <p:cTn id="18" dur="indefinite"/>
                                        <p:tgtEl>
                                          <p:spTgt spid="10"/>
                                        </p:tgtEl>
                                        <p:attrNameLst>
                                          <p:attrName>style.opacity</p:attrName>
                                        </p:attrNameLst>
                                      </p:cBhvr>
                                      <p:to>
                                        <p:strVal val="0.5"/>
                                      </p:to>
                                    </p:set>
                                    <p:animEffect filter="image" prLst="opacity: 0.5">
                                      <p:cBhvr rctx="IE">
                                        <p:cTn id="19" dur="indefinite"/>
                                        <p:tgtEl>
                                          <p:spTgt spid="10"/>
                                        </p:tgtEl>
                                      </p:cBhvr>
                                    </p:animEffect>
                                  </p:childTnLst>
                                </p:cTn>
                              </p:par>
                              <p:par>
                                <p:cTn id="20" presetID="9" presetClass="emph" presetSubtype="0" grpId="0" nodeType="withEffect">
                                  <p:stCondLst>
                                    <p:cond delay="0"/>
                                  </p:stCondLst>
                                  <p:childTnLst>
                                    <p:set>
                                      <p:cBhvr rctx="PPT">
                                        <p:cTn id="21" dur="indefinite"/>
                                        <p:tgtEl>
                                          <p:spTgt spid="15"/>
                                        </p:tgtEl>
                                        <p:attrNameLst>
                                          <p:attrName>style.opacity</p:attrName>
                                        </p:attrNameLst>
                                      </p:cBhvr>
                                      <p:to>
                                        <p:strVal val="0.5"/>
                                      </p:to>
                                    </p:set>
                                    <p:animEffect filter="image" prLst="opacity: 0.5">
                                      <p:cBhvr rctx="IE">
                                        <p:cTn id="22" dur="indefinite"/>
                                        <p:tgtEl>
                                          <p:spTgt spid="15"/>
                                        </p:tgtEl>
                                      </p:cBhvr>
                                    </p:animEffect>
                                  </p:childTnLst>
                                </p:cTn>
                              </p:par>
                              <p:par>
                                <p:cTn id="23" presetID="9" presetClass="emph" presetSubtype="0" grpId="0" nodeType="withEffect">
                                  <p:stCondLst>
                                    <p:cond delay="0"/>
                                  </p:stCondLst>
                                  <p:childTnLst>
                                    <p:set>
                                      <p:cBhvr rctx="PPT">
                                        <p:cTn id="24" dur="indefinite"/>
                                        <p:tgtEl>
                                          <p:spTgt spid="26"/>
                                        </p:tgtEl>
                                        <p:attrNameLst>
                                          <p:attrName>style.opacity</p:attrName>
                                        </p:attrNameLst>
                                      </p:cBhvr>
                                      <p:to>
                                        <p:strVal val="0.5"/>
                                      </p:to>
                                    </p:set>
                                    <p:animEffect filter="image" prLst="opacity: 0.5">
                                      <p:cBhvr rctx="IE">
                                        <p:cTn id="25" dur="indefinite"/>
                                        <p:tgtEl>
                                          <p:spTgt spid="26"/>
                                        </p:tgtEl>
                                      </p:cBhvr>
                                    </p:animEffect>
                                  </p:childTnLst>
                                </p:cTn>
                              </p:par>
                              <p:par>
                                <p:cTn id="26" presetID="9" presetClass="emph" presetSubtype="0" grpId="0" nodeType="withEffect">
                                  <p:stCondLst>
                                    <p:cond delay="0"/>
                                  </p:stCondLst>
                                  <p:childTnLst>
                                    <p:set>
                                      <p:cBhvr rctx="PPT">
                                        <p:cTn id="27" dur="indefinite"/>
                                        <p:tgtEl>
                                          <p:spTgt spid="27"/>
                                        </p:tgtEl>
                                        <p:attrNameLst>
                                          <p:attrName>style.opacity</p:attrName>
                                        </p:attrNameLst>
                                      </p:cBhvr>
                                      <p:to>
                                        <p:strVal val="0.5"/>
                                      </p:to>
                                    </p:set>
                                    <p:animEffect filter="image" prLst="opacity: 0.5">
                                      <p:cBhvr rctx="IE">
                                        <p:cTn id="28" dur="indefinite"/>
                                        <p:tgtEl>
                                          <p:spTgt spid="27"/>
                                        </p:tgtEl>
                                      </p:cBhvr>
                                    </p:animEffect>
                                  </p:childTnLst>
                                </p:cTn>
                              </p:par>
                              <p:par>
                                <p:cTn id="29" presetID="9" presetClass="emph" presetSubtype="0" grpId="0" nodeType="withEffect">
                                  <p:stCondLst>
                                    <p:cond delay="0"/>
                                  </p:stCondLst>
                                  <p:childTnLst>
                                    <p:set>
                                      <p:cBhvr rctx="PPT">
                                        <p:cTn id="30" dur="indefinite"/>
                                        <p:tgtEl>
                                          <p:spTgt spid="59"/>
                                        </p:tgtEl>
                                        <p:attrNameLst>
                                          <p:attrName>style.opacity</p:attrName>
                                        </p:attrNameLst>
                                      </p:cBhvr>
                                      <p:to>
                                        <p:strVal val="0.5"/>
                                      </p:to>
                                    </p:set>
                                    <p:animEffect filter="image" prLst="opacity: 0.5">
                                      <p:cBhvr rctx="IE">
                                        <p:cTn id="31" dur="indefinite"/>
                                        <p:tgtEl>
                                          <p:spTgt spid="59"/>
                                        </p:tgtEl>
                                      </p:cBhvr>
                                    </p:animEffect>
                                  </p:childTnLst>
                                </p:cTn>
                              </p:par>
                              <p:par>
                                <p:cTn id="32" presetID="9" presetClass="emph" presetSubtype="0" grpId="0" nodeType="withEffect">
                                  <p:stCondLst>
                                    <p:cond delay="0"/>
                                  </p:stCondLst>
                                  <p:childTnLst>
                                    <p:set>
                                      <p:cBhvr rctx="PPT">
                                        <p:cTn id="33" dur="indefinite"/>
                                        <p:tgtEl>
                                          <p:spTgt spid="61"/>
                                        </p:tgtEl>
                                        <p:attrNameLst>
                                          <p:attrName>style.opacity</p:attrName>
                                        </p:attrNameLst>
                                      </p:cBhvr>
                                      <p:to>
                                        <p:strVal val="0.5"/>
                                      </p:to>
                                    </p:set>
                                    <p:animEffect filter="image" prLst="opacity: 0.5">
                                      <p:cBhvr rctx="IE">
                                        <p:cTn id="34" dur="indefinite"/>
                                        <p:tgtEl>
                                          <p:spTgt spid="61"/>
                                        </p:tgtEl>
                                      </p:cBhvr>
                                    </p:animEffect>
                                  </p:childTnLst>
                                </p:cTn>
                              </p:par>
                              <p:par>
                                <p:cTn id="35" presetID="9" presetClass="emph" presetSubtype="0" grpId="0" nodeType="withEffect">
                                  <p:stCondLst>
                                    <p:cond delay="0"/>
                                  </p:stCondLst>
                                  <p:childTnLst>
                                    <p:set>
                                      <p:cBhvr rctx="PPT">
                                        <p:cTn id="36" dur="indefinite"/>
                                        <p:tgtEl>
                                          <p:spTgt spid="56"/>
                                        </p:tgtEl>
                                        <p:attrNameLst>
                                          <p:attrName>style.opacity</p:attrName>
                                        </p:attrNameLst>
                                      </p:cBhvr>
                                      <p:to>
                                        <p:strVal val="0.5"/>
                                      </p:to>
                                    </p:set>
                                    <p:animEffect filter="image" prLst="opacity: 0.5">
                                      <p:cBhvr rctx="IE">
                                        <p:cTn id="37" dur="indefinite"/>
                                        <p:tgtEl>
                                          <p:spTgt spid="56"/>
                                        </p:tgtEl>
                                      </p:cBhvr>
                                    </p:animEffect>
                                  </p:childTnLst>
                                </p:cTn>
                              </p:par>
                              <p:par>
                                <p:cTn id="38" presetID="9" presetClass="emph" presetSubtype="0" grpId="0" nodeType="withEffect">
                                  <p:stCondLst>
                                    <p:cond delay="0"/>
                                  </p:stCondLst>
                                  <p:childTnLst>
                                    <p:set>
                                      <p:cBhvr rctx="PPT">
                                        <p:cTn id="39" dur="indefinite"/>
                                        <p:tgtEl>
                                          <p:spTgt spid="57"/>
                                        </p:tgtEl>
                                        <p:attrNameLst>
                                          <p:attrName>style.opacity</p:attrName>
                                        </p:attrNameLst>
                                      </p:cBhvr>
                                      <p:to>
                                        <p:strVal val="0.5"/>
                                      </p:to>
                                    </p:set>
                                    <p:animEffect filter="image" prLst="opacity: 0.5">
                                      <p:cBhvr rctx="IE">
                                        <p:cTn id="40" dur="indefinite"/>
                                        <p:tgtEl>
                                          <p:spTgt spid="57"/>
                                        </p:tgtEl>
                                      </p:cBhvr>
                                    </p:animEffect>
                                  </p:childTnLst>
                                </p:cTn>
                              </p:par>
                              <p:par>
                                <p:cTn id="41" presetID="9" presetClass="emph" presetSubtype="0" grpId="0" nodeType="withEffect">
                                  <p:stCondLst>
                                    <p:cond delay="0"/>
                                  </p:stCondLst>
                                  <p:childTnLst>
                                    <p:set>
                                      <p:cBhvr rctx="PPT">
                                        <p:cTn id="42" dur="indefinite"/>
                                        <p:tgtEl>
                                          <p:spTgt spid="58"/>
                                        </p:tgtEl>
                                        <p:attrNameLst>
                                          <p:attrName>style.opacity</p:attrName>
                                        </p:attrNameLst>
                                      </p:cBhvr>
                                      <p:to>
                                        <p:strVal val="0.5"/>
                                      </p:to>
                                    </p:set>
                                    <p:animEffect filter="image" prLst="opacity: 0.5">
                                      <p:cBhvr rctx="IE">
                                        <p:cTn id="43" dur="indefinite"/>
                                        <p:tgtEl>
                                          <p:spTgt spid="58"/>
                                        </p:tgtEl>
                                      </p:cBhvr>
                                    </p:animEffect>
                                  </p:childTnLst>
                                </p:cTn>
                              </p:par>
                              <p:par>
                                <p:cTn id="44" presetID="9" presetClass="emph" presetSubtype="0" grpId="0" nodeType="withEffect">
                                  <p:stCondLst>
                                    <p:cond delay="0"/>
                                  </p:stCondLst>
                                  <p:childTnLst>
                                    <p:set>
                                      <p:cBhvr rctx="PPT">
                                        <p:cTn id="45" dur="indefinite"/>
                                        <p:tgtEl>
                                          <p:spTgt spid="62"/>
                                        </p:tgtEl>
                                        <p:attrNameLst>
                                          <p:attrName>style.opacity</p:attrName>
                                        </p:attrNameLst>
                                      </p:cBhvr>
                                      <p:to>
                                        <p:strVal val="0.5"/>
                                      </p:to>
                                    </p:set>
                                    <p:animEffect filter="image" prLst="opacity: 0.5">
                                      <p:cBhvr rctx="IE">
                                        <p:cTn id="46" dur="indefinite"/>
                                        <p:tgtEl>
                                          <p:spTgt spid="62"/>
                                        </p:tgtEl>
                                      </p:cBhvr>
                                    </p:animEffect>
                                  </p:childTnLst>
                                </p:cTn>
                              </p:par>
                              <p:par>
                                <p:cTn id="47" presetID="9" presetClass="emph" presetSubtype="0" nodeType="withEffect">
                                  <p:stCondLst>
                                    <p:cond delay="0"/>
                                  </p:stCondLst>
                                  <p:childTnLst>
                                    <p:set>
                                      <p:cBhvr rctx="PPT">
                                        <p:cTn id="48" dur="indefinite"/>
                                        <p:tgtEl>
                                          <p:spTgt spid="4"/>
                                        </p:tgtEl>
                                        <p:attrNameLst>
                                          <p:attrName>style.opacity</p:attrName>
                                        </p:attrNameLst>
                                      </p:cBhvr>
                                      <p:to>
                                        <p:strVal val="0.5"/>
                                      </p:to>
                                    </p:set>
                                    <p:animEffect filter="image" prLst="opacity: 0.5">
                                      <p:cBhvr rctx="IE">
                                        <p:cTn id="49" dur="indefinite"/>
                                        <p:tgtEl>
                                          <p:spTgt spid="4"/>
                                        </p:tgtEl>
                                      </p:cBhvr>
                                    </p:animEffect>
                                  </p:childTnLst>
                                </p:cTn>
                              </p:par>
                              <p:par>
                                <p:cTn id="50" presetID="9" presetClass="emph" presetSubtype="0" nodeType="withEffect">
                                  <p:stCondLst>
                                    <p:cond delay="0"/>
                                  </p:stCondLst>
                                  <p:childTnLst>
                                    <p:set>
                                      <p:cBhvr rctx="PPT">
                                        <p:cTn id="51" dur="indefinite"/>
                                        <p:tgtEl>
                                          <p:spTgt spid="13"/>
                                        </p:tgtEl>
                                        <p:attrNameLst>
                                          <p:attrName>style.opacity</p:attrName>
                                        </p:attrNameLst>
                                      </p:cBhvr>
                                      <p:to>
                                        <p:strVal val="0.5"/>
                                      </p:to>
                                    </p:set>
                                    <p:animEffect filter="image" prLst="opacity: 0.5">
                                      <p:cBhvr rctx="IE">
                                        <p:cTn id="52" dur="indefinite"/>
                                        <p:tgtEl>
                                          <p:spTgt spid="13"/>
                                        </p:tgtEl>
                                      </p:cBhvr>
                                    </p:animEffect>
                                  </p:childTnLst>
                                </p:cTn>
                              </p:par>
                              <p:par>
                                <p:cTn id="53" presetID="9" presetClass="emph" presetSubtype="0" nodeType="withEffect">
                                  <p:stCondLst>
                                    <p:cond delay="0"/>
                                  </p:stCondLst>
                                  <p:childTnLst>
                                    <p:set>
                                      <p:cBhvr rctx="PPT">
                                        <p:cTn id="54" dur="indefinite"/>
                                        <p:tgtEl>
                                          <p:spTgt spid="9"/>
                                        </p:tgtEl>
                                        <p:attrNameLst>
                                          <p:attrName>style.opacity</p:attrName>
                                        </p:attrNameLst>
                                      </p:cBhvr>
                                      <p:to>
                                        <p:strVal val="0.5"/>
                                      </p:to>
                                    </p:set>
                                    <p:animEffect filter="image" prLst="opacity: 0.5">
                                      <p:cBhvr rctx="IE">
                                        <p:cTn id="55" dur="indefinite"/>
                                        <p:tgtEl>
                                          <p:spTgt spid="9"/>
                                        </p:tgtEl>
                                      </p:cBhvr>
                                    </p:animEffect>
                                  </p:childTnLst>
                                </p:cTn>
                              </p:par>
                              <p:par>
                                <p:cTn id="56" presetID="9" presetClass="emph" presetSubtype="0" nodeType="withEffect">
                                  <p:stCondLst>
                                    <p:cond delay="0"/>
                                  </p:stCondLst>
                                  <p:childTnLst>
                                    <p:set>
                                      <p:cBhvr rctx="PPT">
                                        <p:cTn id="57" dur="indefinite"/>
                                        <p:tgtEl>
                                          <p:spTgt spid="51"/>
                                        </p:tgtEl>
                                        <p:attrNameLst>
                                          <p:attrName>style.opacity</p:attrName>
                                        </p:attrNameLst>
                                      </p:cBhvr>
                                      <p:to>
                                        <p:strVal val="0.5"/>
                                      </p:to>
                                    </p:set>
                                    <p:animEffect filter="image" prLst="opacity: 0.5">
                                      <p:cBhvr rctx="IE">
                                        <p:cTn id="58" dur="indefinite"/>
                                        <p:tgtEl>
                                          <p:spTgt spid="51"/>
                                        </p:tgtEl>
                                      </p:cBhvr>
                                    </p:animEffect>
                                  </p:childTnLst>
                                </p:cTn>
                              </p:par>
                              <p:par>
                                <p:cTn id="59" presetID="9" presetClass="emph" presetSubtype="0" nodeType="withEffect">
                                  <p:stCondLst>
                                    <p:cond delay="0"/>
                                  </p:stCondLst>
                                  <p:childTnLst>
                                    <p:set>
                                      <p:cBhvr rctx="PPT">
                                        <p:cTn id="60" dur="indefinite"/>
                                        <p:tgtEl>
                                          <p:spTgt spid="52"/>
                                        </p:tgtEl>
                                        <p:attrNameLst>
                                          <p:attrName>style.opacity</p:attrName>
                                        </p:attrNameLst>
                                      </p:cBhvr>
                                      <p:to>
                                        <p:strVal val="0.5"/>
                                      </p:to>
                                    </p:set>
                                    <p:animEffect filter="image" prLst="opacity: 0.5">
                                      <p:cBhvr rctx="IE">
                                        <p:cTn id="61" dur="indefinite"/>
                                        <p:tgtEl>
                                          <p:spTgt spid="52"/>
                                        </p:tgtEl>
                                      </p:cBhvr>
                                    </p:animEffect>
                                  </p:childTnLst>
                                </p:cTn>
                              </p:par>
                              <p:par>
                                <p:cTn id="62" presetID="9" presetClass="emph" presetSubtype="0" grpId="0" nodeType="withEffect">
                                  <p:stCondLst>
                                    <p:cond delay="0"/>
                                  </p:stCondLst>
                                  <p:childTnLst>
                                    <p:set>
                                      <p:cBhvr rctx="PPT">
                                        <p:cTn id="63" dur="indefinite"/>
                                        <p:tgtEl>
                                          <p:spTgt spid="77"/>
                                        </p:tgtEl>
                                        <p:attrNameLst>
                                          <p:attrName>style.opacity</p:attrName>
                                        </p:attrNameLst>
                                      </p:cBhvr>
                                      <p:to>
                                        <p:strVal val="0.5"/>
                                      </p:to>
                                    </p:set>
                                    <p:animEffect filter="image" prLst="opacity: 0.5">
                                      <p:cBhvr rctx="IE">
                                        <p:cTn id="64" dur="indefinite"/>
                                        <p:tgtEl>
                                          <p:spTgt spid="77"/>
                                        </p:tgtEl>
                                      </p:cBhvr>
                                    </p:animEffect>
                                  </p:childTnLst>
                                </p:cTn>
                              </p:par>
                              <p:par>
                                <p:cTn id="65" presetID="9" presetClass="emph" presetSubtype="0" nodeType="withEffect">
                                  <p:stCondLst>
                                    <p:cond delay="0"/>
                                  </p:stCondLst>
                                  <p:childTnLst>
                                    <p:set>
                                      <p:cBhvr rctx="PPT">
                                        <p:cTn id="66" dur="indefinite"/>
                                        <p:tgtEl>
                                          <p:spTgt spid="81"/>
                                        </p:tgtEl>
                                        <p:attrNameLst>
                                          <p:attrName>style.opacity</p:attrName>
                                        </p:attrNameLst>
                                      </p:cBhvr>
                                      <p:to>
                                        <p:strVal val="0.5"/>
                                      </p:to>
                                    </p:set>
                                    <p:animEffect filter="image" prLst="opacity: 0.5">
                                      <p:cBhvr rctx="IE">
                                        <p:cTn id="67" dur="indefinite"/>
                                        <p:tgtEl>
                                          <p:spTgt spid="81"/>
                                        </p:tgtEl>
                                      </p:cBhvr>
                                    </p:animEffect>
                                  </p:childTnLst>
                                </p:cTn>
                              </p:par>
                              <p:par>
                                <p:cTn id="68" presetID="9" presetClass="emph" presetSubtype="0" grpId="0" nodeType="withEffect">
                                  <p:stCondLst>
                                    <p:cond delay="0"/>
                                  </p:stCondLst>
                                  <p:childTnLst>
                                    <p:set>
                                      <p:cBhvr rctx="PPT">
                                        <p:cTn id="69" dur="indefinite"/>
                                        <p:tgtEl>
                                          <p:spTgt spid="85"/>
                                        </p:tgtEl>
                                        <p:attrNameLst>
                                          <p:attrName>style.opacity</p:attrName>
                                        </p:attrNameLst>
                                      </p:cBhvr>
                                      <p:to>
                                        <p:strVal val="0.5"/>
                                      </p:to>
                                    </p:set>
                                    <p:animEffect filter="image" prLst="opacity: 0.5">
                                      <p:cBhvr rctx="IE">
                                        <p:cTn id="70" dur="indefinite"/>
                                        <p:tgtEl>
                                          <p:spTgt spid="85"/>
                                        </p:tgtEl>
                                      </p:cBhvr>
                                    </p:animEffect>
                                  </p:childTnLst>
                                </p:cTn>
                              </p:par>
                              <p:par>
                                <p:cTn id="71" presetID="9" presetClass="emph" presetSubtype="0" nodeType="withEffect">
                                  <p:stCondLst>
                                    <p:cond delay="0"/>
                                  </p:stCondLst>
                                  <p:childTnLst>
                                    <p:set>
                                      <p:cBhvr rctx="PPT">
                                        <p:cTn id="72" dur="indefinite"/>
                                        <p:tgtEl>
                                          <p:spTgt spid="93"/>
                                        </p:tgtEl>
                                        <p:attrNameLst>
                                          <p:attrName>style.opacity</p:attrName>
                                        </p:attrNameLst>
                                      </p:cBhvr>
                                      <p:to>
                                        <p:strVal val="0.5"/>
                                      </p:to>
                                    </p:set>
                                    <p:animEffect filter="image" prLst="opacity: 0.5">
                                      <p:cBhvr rctx="IE">
                                        <p:cTn id="73" dur="indefinite"/>
                                        <p:tgtEl>
                                          <p:spTgt spid="93"/>
                                        </p:tgtEl>
                                      </p:cBhvr>
                                    </p:animEffect>
                                  </p:childTnLst>
                                </p:cTn>
                              </p:par>
                              <p:par>
                                <p:cTn id="74" presetID="9" presetClass="emph" presetSubtype="0" nodeType="withEffect">
                                  <p:stCondLst>
                                    <p:cond delay="0"/>
                                  </p:stCondLst>
                                  <p:childTnLst>
                                    <p:set>
                                      <p:cBhvr rctx="PPT">
                                        <p:cTn id="75" dur="indefinite"/>
                                        <p:tgtEl>
                                          <p:spTgt spid="94"/>
                                        </p:tgtEl>
                                        <p:attrNameLst>
                                          <p:attrName>style.opacity</p:attrName>
                                        </p:attrNameLst>
                                      </p:cBhvr>
                                      <p:to>
                                        <p:strVal val="0.5"/>
                                      </p:to>
                                    </p:set>
                                    <p:animEffect filter="image" prLst="opacity: 0.5">
                                      <p:cBhvr rctx="IE">
                                        <p:cTn id="76" dur="indefinite"/>
                                        <p:tgtEl>
                                          <p:spTgt spid="94"/>
                                        </p:tgtEl>
                                      </p:cBhvr>
                                    </p:animEffect>
                                  </p:childTnLst>
                                </p:cTn>
                              </p:par>
                              <p:par>
                                <p:cTn id="77" presetID="9" presetClass="emph" presetSubtype="0" nodeType="withEffect">
                                  <p:stCondLst>
                                    <p:cond delay="0"/>
                                  </p:stCondLst>
                                  <p:childTnLst>
                                    <p:set>
                                      <p:cBhvr rctx="PPT">
                                        <p:cTn id="78" dur="indefinite"/>
                                        <p:tgtEl>
                                          <p:spTgt spid="95"/>
                                        </p:tgtEl>
                                        <p:attrNameLst>
                                          <p:attrName>style.opacity</p:attrName>
                                        </p:attrNameLst>
                                      </p:cBhvr>
                                      <p:to>
                                        <p:strVal val="0.5"/>
                                      </p:to>
                                    </p:set>
                                    <p:animEffect filter="image" prLst="opacity: 0.5">
                                      <p:cBhvr rctx="IE">
                                        <p:cTn id="79" dur="indefinite"/>
                                        <p:tgtEl>
                                          <p:spTgt spid="95"/>
                                        </p:tgtEl>
                                      </p:cBhvr>
                                    </p:animEffect>
                                  </p:childTnLst>
                                </p:cTn>
                              </p:par>
                              <p:par>
                                <p:cTn id="80" presetID="9" presetClass="emph" presetSubtype="0" nodeType="withEffect">
                                  <p:stCondLst>
                                    <p:cond delay="0"/>
                                  </p:stCondLst>
                                  <p:childTnLst>
                                    <p:set>
                                      <p:cBhvr rctx="PPT">
                                        <p:cTn id="81" dur="indefinite"/>
                                        <p:tgtEl>
                                          <p:spTgt spid="96"/>
                                        </p:tgtEl>
                                        <p:attrNameLst>
                                          <p:attrName>style.opacity</p:attrName>
                                        </p:attrNameLst>
                                      </p:cBhvr>
                                      <p:to>
                                        <p:strVal val="0.5"/>
                                      </p:to>
                                    </p:set>
                                    <p:animEffect filter="image" prLst="opacity: 0.5">
                                      <p:cBhvr rctx="IE">
                                        <p:cTn id="82" dur="indefinite"/>
                                        <p:tgtEl>
                                          <p:spTgt spid="96"/>
                                        </p:tgtEl>
                                      </p:cBhvr>
                                    </p:animEffect>
                                  </p:childTnLst>
                                </p:cTn>
                              </p:par>
                              <p:par>
                                <p:cTn id="83" presetID="9" presetClass="emph" presetSubtype="0" grpId="0" nodeType="withEffect">
                                  <p:stCondLst>
                                    <p:cond delay="0"/>
                                  </p:stCondLst>
                                  <p:childTnLst>
                                    <p:set>
                                      <p:cBhvr rctx="PPT">
                                        <p:cTn id="84" dur="indefinite"/>
                                        <p:tgtEl>
                                          <p:spTgt spid="103"/>
                                        </p:tgtEl>
                                        <p:attrNameLst>
                                          <p:attrName>style.opacity</p:attrName>
                                        </p:attrNameLst>
                                      </p:cBhvr>
                                      <p:to>
                                        <p:strVal val="0.5"/>
                                      </p:to>
                                    </p:set>
                                    <p:animEffect filter="image" prLst="opacity: 0.5">
                                      <p:cBhvr rctx="IE">
                                        <p:cTn id="85" dur="indefinite"/>
                                        <p:tgtEl>
                                          <p:spTgt spid="103"/>
                                        </p:tgtEl>
                                      </p:cBhvr>
                                    </p:animEffect>
                                  </p:childTnLst>
                                </p:cTn>
                              </p:par>
                              <p:par>
                                <p:cTn id="86" presetID="9" presetClass="emph" presetSubtype="0" grpId="0" nodeType="withEffect">
                                  <p:stCondLst>
                                    <p:cond delay="0"/>
                                  </p:stCondLst>
                                  <p:childTnLst>
                                    <p:set>
                                      <p:cBhvr rctx="PPT">
                                        <p:cTn id="87" dur="indefinite"/>
                                        <p:tgtEl>
                                          <p:spTgt spid="104"/>
                                        </p:tgtEl>
                                        <p:attrNameLst>
                                          <p:attrName>style.opacity</p:attrName>
                                        </p:attrNameLst>
                                      </p:cBhvr>
                                      <p:to>
                                        <p:strVal val="0.5"/>
                                      </p:to>
                                    </p:set>
                                    <p:animEffect filter="image" prLst="opacity: 0.5">
                                      <p:cBhvr rctx="IE">
                                        <p:cTn id="88" dur="indefinite"/>
                                        <p:tgtEl>
                                          <p:spTgt spid="104"/>
                                        </p:tgtEl>
                                      </p:cBhvr>
                                    </p:animEffect>
                                  </p:childTnLst>
                                </p:cTn>
                              </p:par>
                              <p:par>
                                <p:cTn id="89" presetID="9" presetClass="emph" presetSubtype="0" grpId="0" nodeType="withEffect">
                                  <p:stCondLst>
                                    <p:cond delay="0"/>
                                  </p:stCondLst>
                                  <p:childTnLst>
                                    <p:set>
                                      <p:cBhvr rctx="PPT">
                                        <p:cTn id="90" dur="indefinite"/>
                                        <p:tgtEl>
                                          <p:spTgt spid="105"/>
                                        </p:tgtEl>
                                        <p:attrNameLst>
                                          <p:attrName>style.opacity</p:attrName>
                                        </p:attrNameLst>
                                      </p:cBhvr>
                                      <p:to>
                                        <p:strVal val="0.5"/>
                                      </p:to>
                                    </p:set>
                                    <p:animEffect filter="image" prLst="opacity: 0.5">
                                      <p:cBhvr rctx="IE">
                                        <p:cTn id="91" dur="indefinite"/>
                                        <p:tgtEl>
                                          <p:spTgt spid="105"/>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10" presetClass="entr" presetSubtype="0" fill="hold" grpId="0" nodeType="clickEffect">
                                  <p:stCondLst>
                                    <p:cond delay="0"/>
                                  </p:stCondLst>
                                  <p:childTnLst>
                                    <p:set>
                                      <p:cBhvr>
                                        <p:cTn id="95" dur="1" fill="hold">
                                          <p:stCondLst>
                                            <p:cond delay="0"/>
                                          </p:stCondLst>
                                        </p:cTn>
                                        <p:tgtEl>
                                          <p:spTgt spid="11">
                                            <p:txEl>
                                              <p:pRg st="0" end="0"/>
                                            </p:txEl>
                                          </p:spTgt>
                                        </p:tgtEl>
                                        <p:attrNameLst>
                                          <p:attrName>style.visibility</p:attrName>
                                        </p:attrNameLst>
                                      </p:cBhvr>
                                      <p:to>
                                        <p:strVal val="visible"/>
                                      </p:to>
                                    </p:set>
                                    <p:animEffect transition="in" filter="fade">
                                      <p:cBhvr>
                                        <p:cTn id="96" dur="500"/>
                                        <p:tgtEl>
                                          <p:spTgt spid="11">
                                            <p:txEl>
                                              <p:pRg st="0" end="0"/>
                                            </p:txEl>
                                          </p:spTgt>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12"/>
                                        </p:tgtEl>
                                        <p:attrNameLst>
                                          <p:attrName>style.visibility</p:attrName>
                                        </p:attrNameLst>
                                      </p:cBhvr>
                                      <p:to>
                                        <p:strVal val="visible"/>
                                      </p:to>
                                    </p:set>
                                    <p:animEffect transition="in" filter="fade">
                                      <p:cBhvr>
                                        <p:cTn id="99" dur="500"/>
                                        <p:tgtEl>
                                          <p:spTgt spid="12"/>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10" presetClass="entr" presetSubtype="0" fill="hold" grpId="0" nodeType="clickEffect">
                                  <p:stCondLst>
                                    <p:cond delay="0"/>
                                  </p:stCondLst>
                                  <p:childTnLst>
                                    <p:set>
                                      <p:cBhvr>
                                        <p:cTn id="103" dur="1" fill="hold">
                                          <p:stCondLst>
                                            <p:cond delay="0"/>
                                          </p:stCondLst>
                                        </p:cTn>
                                        <p:tgtEl>
                                          <p:spTgt spid="11">
                                            <p:txEl>
                                              <p:pRg st="3" end="3"/>
                                            </p:txEl>
                                          </p:spTgt>
                                        </p:tgtEl>
                                        <p:attrNameLst>
                                          <p:attrName>style.visibility</p:attrName>
                                        </p:attrNameLst>
                                      </p:cBhvr>
                                      <p:to>
                                        <p:strVal val="visible"/>
                                      </p:to>
                                    </p:set>
                                    <p:animEffect transition="in" filter="fade">
                                      <p:cBhvr>
                                        <p:cTn id="104"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4" grpId="0" animBg="1"/>
      <p:bldP spid="5" grpId="0"/>
      <p:bldP spid="10" grpId="0"/>
      <p:bldP spid="15" grpId="0"/>
      <p:bldP spid="26" grpId="0" animBg="1"/>
      <p:bldP spid="27" grpId="0" animBg="1"/>
      <p:bldP spid="59" grpId="0" animBg="1"/>
      <p:bldP spid="61" grpId="0" animBg="1"/>
      <p:bldP spid="56" grpId="0" animBg="1"/>
      <p:bldP spid="57" grpId="0" animBg="1"/>
      <p:bldP spid="58" grpId="0" animBg="1"/>
      <p:bldP spid="62" grpId="0" animBg="1"/>
      <p:bldP spid="77" grpId="0" animBg="1"/>
      <p:bldP spid="85" grpId="0" animBg="1"/>
      <p:bldP spid="103" grpId="0"/>
      <p:bldP spid="104" grpId="0"/>
      <p:bldP spid="105" grpId="0"/>
      <p:bldP spid="82" grpId="0" animBg="1"/>
      <p:bldP spid="11" grpId="0" build="p"/>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Title 1"/>
          <p:cNvSpPr>
            <a:spLocks noGrp="1"/>
          </p:cNvSpPr>
          <p:nvPr>
            <p:ph type="title"/>
          </p:nvPr>
        </p:nvSpPr>
        <p:spPr/>
        <p:txBody>
          <a:bodyPr/>
          <a:lstStyle/>
          <a:p>
            <a:r>
              <a:rPr lang="en-US" sz="1800" dirty="0"/>
              <a:t>Step 4: </a:t>
            </a:r>
            <a:r>
              <a:rPr lang="en-US" sz="1800" dirty="0" smtClean="0"/>
              <a:t/>
            </a:r>
            <a:br>
              <a:rPr lang="en-US" sz="1800" dirty="0" smtClean="0"/>
            </a:br>
            <a:r>
              <a:rPr dirty="0" smtClean="0"/>
              <a:t>Summarizing Key Findings</a:t>
            </a:r>
          </a:p>
        </p:txBody>
      </p:sp>
      <p:sp>
        <p:nvSpPr>
          <p:cNvPr id="295939" name="Content Placeholder 2"/>
          <p:cNvSpPr>
            <a:spLocks noGrp="1"/>
          </p:cNvSpPr>
          <p:nvPr>
            <p:ph idx="1"/>
          </p:nvPr>
        </p:nvSpPr>
        <p:spPr/>
        <p:txBody>
          <a:bodyPr/>
          <a:lstStyle/>
          <a:p>
            <a:pPr eaLnBrk="1" hangingPunct="1"/>
            <a:r>
              <a:rPr lang="en-US" dirty="0" smtClean="0"/>
              <a:t>Example 1:</a:t>
            </a:r>
          </a:p>
          <a:p>
            <a:pPr lvl="1" eaLnBrk="1" hangingPunct="1"/>
            <a:r>
              <a:rPr lang="en-US" sz="2400" i="1" dirty="0" smtClean="0"/>
              <a:t>“After reviewing information collected from our resources assessment we determined that we have significant and effective resources available for children ages 5-12, however there are limited programs for youth ages 13-15…”</a:t>
            </a:r>
          </a:p>
        </p:txBody>
      </p:sp>
      <p:sp>
        <p:nvSpPr>
          <p:cNvPr id="2" name="Slide Number Placeholder 1"/>
          <p:cNvSpPr>
            <a:spLocks noGrp="1"/>
          </p:cNvSpPr>
          <p:nvPr>
            <p:ph type="sldNum" sz="quarter" idx="10"/>
          </p:nvPr>
        </p:nvSpPr>
        <p:spPr/>
        <p:txBody>
          <a:bodyPr/>
          <a:lstStyle/>
          <a:p>
            <a:pPr>
              <a:defRPr/>
            </a:pPr>
            <a:fld id="{1A3B920F-1CA1-4196-A711-9A38FC7C62A3}" type="slidenum">
              <a:rPr lang="en-US" smtClean="0"/>
              <a:pPr>
                <a:defRPr/>
              </a:pPr>
              <a:t>14</a:t>
            </a:fld>
            <a:endParaRPr lang="en-US"/>
          </a:p>
        </p:txBody>
      </p:sp>
    </p:spTree>
    <p:extLst>
      <p:ext uri="{BB962C8B-B14F-4D97-AF65-F5344CB8AC3E}">
        <p14:creationId xmlns:p14="http://schemas.microsoft.com/office/powerpoint/2010/main" val="35346485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75000"/>
                  </a:schemeClr>
                </a:solidFill>
                <a:effectLst>
                  <a:outerShdw blurRad="38100" dist="38100" dir="2700000" algn="tl">
                    <a:srgbClr val="000000">
                      <a:alpha val="43137"/>
                    </a:srgbClr>
                  </a:outerShdw>
                </a:effectLst>
              </a:rPr>
              <a:t>Chat</a:t>
            </a:r>
            <a:endParaRPr lang="en-US" dirty="0">
              <a:solidFill>
                <a:schemeClr val="accent6">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lvl="0" indent="0" algn="ctr">
              <a:buNone/>
            </a:pPr>
            <a:r>
              <a:rPr lang="en-US" sz="2800" i="1" dirty="0">
                <a:solidFill>
                  <a:srgbClr val="F79646">
                    <a:lumMod val="75000"/>
                  </a:srgbClr>
                </a:solidFill>
              </a:rPr>
              <a:t>Please type your answer into the chat </a:t>
            </a:r>
            <a:r>
              <a:rPr lang="en-US" sz="2800" i="1" dirty="0" smtClean="0">
                <a:solidFill>
                  <a:srgbClr val="F79646">
                    <a:lumMod val="75000"/>
                  </a:srgbClr>
                </a:solidFill>
              </a:rPr>
              <a:t>box or raise your hand to speak.</a:t>
            </a:r>
            <a:endParaRPr lang="en-US" sz="2800" i="1" dirty="0">
              <a:solidFill>
                <a:srgbClr val="F79646">
                  <a:lumMod val="75000"/>
                </a:srgbClr>
              </a:solidFill>
            </a:endParaRPr>
          </a:p>
          <a:p>
            <a:r>
              <a:rPr lang="en-US" dirty="0" smtClean="0"/>
              <a:t>If you attended the first workshop, did you use anything from the training?</a:t>
            </a:r>
          </a:p>
          <a:p>
            <a:r>
              <a:rPr lang="en-US" dirty="0" smtClean="0"/>
              <a:t>If so, what parts?</a:t>
            </a:r>
          </a:p>
          <a:p>
            <a:r>
              <a:rPr lang="en-US" dirty="0" smtClean="0"/>
              <a:t>What challenges did you face?</a:t>
            </a:r>
          </a:p>
          <a:p>
            <a:r>
              <a:rPr lang="en-US" dirty="0" smtClean="0"/>
              <a:t>What worked well?</a:t>
            </a:r>
            <a:endParaRPr lang="en-US" dirty="0"/>
          </a:p>
        </p:txBody>
      </p:sp>
      <p:sp>
        <p:nvSpPr>
          <p:cNvPr id="4" name="Slide Number Placeholder 3"/>
          <p:cNvSpPr>
            <a:spLocks noGrp="1"/>
          </p:cNvSpPr>
          <p:nvPr>
            <p:ph type="sldNum" sz="quarter" idx="10"/>
          </p:nvPr>
        </p:nvSpPr>
        <p:spPr/>
        <p:txBody>
          <a:bodyPr/>
          <a:lstStyle/>
          <a:p>
            <a:pPr>
              <a:defRPr/>
            </a:pPr>
            <a:fld id="{9E2190C2-C9D7-4247-B5FB-6ABB6085BFD3}" type="slidenum">
              <a:rPr lang="en-US" smtClean="0"/>
              <a:pPr>
                <a:defRPr/>
              </a:pPr>
              <a:t>15</a:t>
            </a:fld>
            <a:endParaRPr lang="en-US" dirty="0"/>
          </a:p>
        </p:txBody>
      </p:sp>
    </p:spTree>
    <p:extLst>
      <p:ext uri="{BB962C8B-B14F-4D97-AF65-F5344CB8AC3E}">
        <p14:creationId xmlns:p14="http://schemas.microsoft.com/office/powerpoint/2010/main" val="37845412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What does your Resources Assessment information tell you?</a:t>
            </a:r>
            <a:endParaRPr lang="en-US" dirty="0"/>
          </a:p>
        </p:txBody>
      </p:sp>
      <p:sp>
        <p:nvSpPr>
          <p:cNvPr id="6" name="Text Placeholder 5"/>
          <p:cNvSpPr>
            <a:spLocks noGrp="1"/>
          </p:cNvSpPr>
          <p:nvPr>
            <p:ph type="body" idx="1"/>
          </p:nvPr>
        </p:nvSpPr>
        <p:spPr>
          <a:xfrm>
            <a:off x="1600200" y="1535113"/>
            <a:ext cx="2438400" cy="639762"/>
          </a:xfrm>
        </p:spPr>
        <p:txBody>
          <a:bodyPr/>
          <a:lstStyle/>
          <a:p>
            <a:r>
              <a:rPr lang="en-US" dirty="0" smtClean="0"/>
              <a:t>What we have…</a:t>
            </a:r>
            <a:endParaRPr lang="en-US" dirty="0"/>
          </a:p>
        </p:txBody>
      </p:sp>
      <p:sp>
        <p:nvSpPr>
          <p:cNvPr id="7" name="Content Placeholder 6"/>
          <p:cNvSpPr>
            <a:spLocks noGrp="1"/>
          </p:cNvSpPr>
          <p:nvPr>
            <p:ph sz="half" idx="2"/>
          </p:nvPr>
        </p:nvSpPr>
        <p:spPr>
          <a:xfrm>
            <a:off x="1600200" y="2174875"/>
            <a:ext cx="2514600" cy="3951288"/>
          </a:xfrm>
        </p:spPr>
        <p:txBody>
          <a:bodyPr/>
          <a:lstStyle/>
          <a:p>
            <a:r>
              <a:rPr lang="en-US" dirty="0" smtClean="0"/>
              <a:t>Ages served</a:t>
            </a:r>
          </a:p>
          <a:p>
            <a:r>
              <a:rPr lang="en-US" dirty="0" smtClean="0"/>
              <a:t>Times offered</a:t>
            </a:r>
          </a:p>
          <a:p>
            <a:r>
              <a:rPr lang="en-US" dirty="0" smtClean="0"/>
              <a:t>Locations</a:t>
            </a:r>
          </a:p>
          <a:p>
            <a:r>
              <a:rPr lang="en-US" dirty="0" smtClean="0"/>
              <a:t>Evidence-based</a:t>
            </a:r>
          </a:p>
          <a:p>
            <a:r>
              <a:rPr lang="en-US" dirty="0" smtClean="0"/>
              <a:t>Addressing local conditions</a:t>
            </a:r>
          </a:p>
          <a:p>
            <a:r>
              <a:rPr lang="en-US" dirty="0" smtClean="0"/>
              <a:t>Culturally appropriate</a:t>
            </a:r>
            <a:endParaRPr lang="en-US" dirty="0"/>
          </a:p>
        </p:txBody>
      </p:sp>
      <p:sp>
        <p:nvSpPr>
          <p:cNvPr id="8" name="Text Placeholder 7"/>
          <p:cNvSpPr>
            <a:spLocks noGrp="1"/>
          </p:cNvSpPr>
          <p:nvPr>
            <p:ph type="body" sz="quarter" idx="3"/>
          </p:nvPr>
        </p:nvSpPr>
        <p:spPr>
          <a:xfrm>
            <a:off x="4114800" y="1524000"/>
            <a:ext cx="2590800" cy="639762"/>
          </a:xfrm>
        </p:spPr>
        <p:txBody>
          <a:bodyPr/>
          <a:lstStyle/>
          <a:p>
            <a:r>
              <a:rPr lang="en-US" dirty="0" smtClean="0"/>
              <a:t>What we need…</a:t>
            </a:r>
            <a:endParaRPr lang="en-US" dirty="0"/>
          </a:p>
        </p:txBody>
      </p:sp>
      <p:sp>
        <p:nvSpPr>
          <p:cNvPr id="9" name="Content Placeholder 8"/>
          <p:cNvSpPr>
            <a:spLocks noGrp="1"/>
          </p:cNvSpPr>
          <p:nvPr>
            <p:ph sz="quarter" idx="4"/>
          </p:nvPr>
        </p:nvSpPr>
        <p:spPr>
          <a:xfrm>
            <a:off x="4114800" y="2163762"/>
            <a:ext cx="2514600" cy="3951288"/>
          </a:xfrm>
        </p:spPr>
        <p:txBody>
          <a:bodyPr/>
          <a:lstStyle/>
          <a:p>
            <a:r>
              <a:rPr lang="en-US" dirty="0" smtClean="0"/>
              <a:t>Ages served</a:t>
            </a:r>
            <a:endParaRPr lang="en-US" dirty="0"/>
          </a:p>
          <a:p>
            <a:r>
              <a:rPr lang="en-US" dirty="0" smtClean="0"/>
              <a:t>Times offered</a:t>
            </a:r>
            <a:endParaRPr lang="en-US" dirty="0"/>
          </a:p>
          <a:p>
            <a:r>
              <a:rPr lang="en-US" dirty="0" smtClean="0"/>
              <a:t>Locations</a:t>
            </a:r>
            <a:endParaRPr lang="en-US" dirty="0"/>
          </a:p>
          <a:p>
            <a:r>
              <a:rPr lang="en-US" dirty="0"/>
              <a:t>Evidence-based</a:t>
            </a:r>
          </a:p>
          <a:p>
            <a:r>
              <a:rPr lang="en-US" dirty="0"/>
              <a:t>Addressing local </a:t>
            </a:r>
            <a:r>
              <a:rPr lang="en-US" dirty="0" smtClean="0"/>
              <a:t>conditions</a:t>
            </a:r>
          </a:p>
          <a:p>
            <a:r>
              <a:rPr lang="en-US" dirty="0"/>
              <a:t>Culturally appropriate</a:t>
            </a:r>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9E2190C2-C9D7-4247-B5FB-6ABB6085BFD3}" type="slidenum">
              <a:rPr lang="en-US" smtClean="0"/>
              <a:pPr>
                <a:defRPr/>
              </a:pPr>
              <a:t>16</a:t>
            </a:fld>
            <a:endParaRPr lang="en-US" dirty="0"/>
          </a:p>
        </p:txBody>
      </p:sp>
      <p:sp>
        <p:nvSpPr>
          <p:cNvPr id="10" name="Text Placeholder 7"/>
          <p:cNvSpPr txBox="1">
            <a:spLocks/>
          </p:cNvSpPr>
          <p:nvPr/>
        </p:nvSpPr>
        <p:spPr bwMode="auto">
          <a:xfrm>
            <a:off x="6858000" y="2907109"/>
            <a:ext cx="2209800" cy="1577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Clr>
                <a:srgbClr val="C85F08"/>
              </a:buClr>
              <a:buFont typeface="Wingdings" pitchFamily="2" charset="2"/>
              <a:buNone/>
              <a:defRPr sz="2400" b="1" kern="1200">
                <a:solidFill>
                  <a:schemeClr val="tx1"/>
                </a:solidFill>
                <a:latin typeface="+mn-lt"/>
                <a:ea typeface="+mn-ea"/>
                <a:cs typeface="+mn-cs"/>
              </a:defRPr>
            </a:lvl1pPr>
            <a:lvl2pPr marL="457200" indent="0" algn="l" rtl="0" eaLnBrk="1" fontAlgn="base" hangingPunct="1">
              <a:spcBef>
                <a:spcPct val="20000"/>
              </a:spcBef>
              <a:spcAft>
                <a:spcPct val="0"/>
              </a:spcAft>
              <a:buClr>
                <a:srgbClr val="C85F08"/>
              </a:buClr>
              <a:buFont typeface="Arial" pitchFamily="34" charset="0"/>
              <a:buNone/>
              <a:defRPr sz="2000" b="1" kern="1200">
                <a:solidFill>
                  <a:schemeClr val="tx1"/>
                </a:solidFill>
                <a:latin typeface="+mn-lt"/>
                <a:ea typeface="+mn-ea"/>
                <a:cs typeface="+mn-cs"/>
              </a:defRPr>
            </a:lvl2pPr>
            <a:lvl3pPr marL="914400" indent="0" algn="l" rtl="0" eaLnBrk="1" fontAlgn="base" hangingPunct="1">
              <a:spcBef>
                <a:spcPct val="20000"/>
              </a:spcBef>
              <a:spcAft>
                <a:spcPct val="0"/>
              </a:spcAft>
              <a:buFont typeface="Arial" pitchFamily="34" charset="0"/>
              <a:buNone/>
              <a:defRPr sz="1800" b="1" kern="1200">
                <a:solidFill>
                  <a:schemeClr val="tx1"/>
                </a:solidFill>
                <a:latin typeface="+mn-lt"/>
                <a:ea typeface="+mn-ea"/>
                <a:cs typeface="+mn-cs"/>
              </a:defRPr>
            </a:lvl3pPr>
            <a:lvl4pPr marL="1371600" indent="0" algn="l" rtl="0" eaLnBrk="1" fontAlgn="base" hangingPunct="1">
              <a:spcBef>
                <a:spcPct val="20000"/>
              </a:spcBef>
              <a:spcAft>
                <a:spcPct val="0"/>
              </a:spcAft>
              <a:buFont typeface="Arial" pitchFamily="34" charset="0"/>
              <a:buNone/>
              <a:defRPr sz="1600" b="1" kern="1200">
                <a:solidFill>
                  <a:schemeClr val="tx1"/>
                </a:solidFill>
                <a:latin typeface="+mn-lt"/>
                <a:ea typeface="+mn-ea"/>
                <a:cs typeface="+mn-cs"/>
              </a:defRPr>
            </a:lvl4pPr>
            <a:lvl5pPr marL="1828800" indent="0" algn="l" rtl="0" eaLnBrk="1" fontAlgn="base" hangingPunct="1">
              <a:spcBef>
                <a:spcPct val="20000"/>
              </a:spcBef>
              <a:spcAft>
                <a:spcPct val="0"/>
              </a:spcAft>
              <a:buFont typeface="Arial"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9pPr>
          </a:lstStyle>
          <a:p>
            <a:r>
              <a:rPr lang="en-US" sz="1600" dirty="0">
                <a:solidFill>
                  <a:srgbClr val="333366"/>
                </a:solidFill>
                <a:latin typeface="+mj-lt"/>
                <a:ea typeface="Calibri" pitchFamily="34" charset="0"/>
                <a:cs typeface="Calibri" pitchFamily="34" charset="0"/>
              </a:rPr>
              <a:t>Step 5: </a:t>
            </a:r>
            <a:endParaRPr lang="en-US" sz="1600" dirty="0" smtClean="0">
              <a:solidFill>
                <a:srgbClr val="333366"/>
              </a:solidFill>
              <a:latin typeface="+mj-lt"/>
              <a:ea typeface="Calibri" pitchFamily="34" charset="0"/>
              <a:cs typeface="Calibri" pitchFamily="34" charset="0"/>
            </a:endParaRPr>
          </a:p>
          <a:p>
            <a:r>
              <a:rPr lang="en-US" dirty="0" smtClean="0"/>
              <a:t>How </a:t>
            </a:r>
            <a:r>
              <a:rPr lang="en-US" dirty="0"/>
              <a:t>does this inform, what </a:t>
            </a:r>
            <a:r>
              <a:rPr lang="en-US" dirty="0" smtClean="0"/>
              <a:t>we are going to do…</a:t>
            </a:r>
            <a:endParaRPr lang="en-US" dirty="0"/>
          </a:p>
        </p:txBody>
      </p:sp>
      <p:sp>
        <p:nvSpPr>
          <p:cNvPr id="2" name="Right Brace 1"/>
          <p:cNvSpPr/>
          <p:nvPr/>
        </p:nvSpPr>
        <p:spPr>
          <a:xfrm>
            <a:off x="6477000" y="1752600"/>
            <a:ext cx="381000" cy="38862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Rectangle 10"/>
          <p:cNvSpPr/>
          <p:nvPr/>
        </p:nvSpPr>
        <p:spPr>
          <a:xfrm>
            <a:off x="1524000" y="1453577"/>
            <a:ext cx="816955" cy="338554"/>
          </a:xfrm>
          <a:prstGeom prst="rect">
            <a:avLst/>
          </a:prstGeom>
        </p:spPr>
        <p:txBody>
          <a:bodyPr wrap="none">
            <a:spAutoFit/>
          </a:bodyPr>
          <a:lstStyle/>
          <a:p>
            <a:pPr lvl="0"/>
            <a:r>
              <a:rPr lang="en-US" sz="1600" b="1" dirty="0">
                <a:solidFill>
                  <a:srgbClr val="333366"/>
                </a:solidFill>
                <a:latin typeface="Calibri"/>
                <a:ea typeface="Calibri" pitchFamily="34" charset="0"/>
                <a:cs typeface="Calibri" pitchFamily="34" charset="0"/>
              </a:rPr>
              <a:t>Step 4</a:t>
            </a:r>
            <a:r>
              <a:rPr lang="en-US" sz="1600" b="1" dirty="0" smtClean="0">
                <a:solidFill>
                  <a:srgbClr val="333366"/>
                </a:solidFill>
                <a:latin typeface="Calibri"/>
                <a:ea typeface="Calibri" pitchFamily="34" charset="0"/>
                <a:cs typeface="Calibri" pitchFamily="34" charset="0"/>
              </a:rPr>
              <a:t>: </a:t>
            </a:r>
            <a:endParaRPr lang="en-US" sz="1600" b="1" dirty="0">
              <a:solidFill>
                <a:srgbClr val="333366"/>
              </a:solidFill>
              <a:latin typeface="Calibri"/>
              <a:ea typeface="Calibri" pitchFamily="34" charset="0"/>
              <a:cs typeface="Calibri" pitchFamily="34" charset="0"/>
            </a:endParaRPr>
          </a:p>
        </p:txBody>
      </p:sp>
    </p:spTree>
    <p:extLst>
      <p:ext uri="{BB962C8B-B14F-4D97-AF65-F5344CB8AC3E}">
        <p14:creationId xmlns:p14="http://schemas.microsoft.com/office/powerpoint/2010/main" val="31981984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1800" dirty="0"/>
              <a:t>Step 5: </a:t>
            </a:r>
            <a:br>
              <a:rPr lang="en-US" sz="1800" dirty="0"/>
            </a:br>
            <a:r>
              <a:rPr lang="en-US" sz="3600" dirty="0"/>
              <a:t>Integrate information in Strategic </a:t>
            </a:r>
            <a:r>
              <a:rPr lang="en-US" sz="3600" dirty="0" smtClean="0"/>
              <a:t>Plan</a:t>
            </a:r>
            <a:endParaRPr lang="en-US" sz="3600" dirty="0"/>
          </a:p>
        </p:txBody>
      </p:sp>
      <p:sp>
        <p:nvSpPr>
          <p:cNvPr id="3" name="Content Placeholder 2"/>
          <p:cNvSpPr>
            <a:spLocks noGrp="1"/>
          </p:cNvSpPr>
          <p:nvPr>
            <p:ph idx="1"/>
          </p:nvPr>
        </p:nvSpPr>
        <p:spPr/>
        <p:txBody>
          <a:bodyPr/>
          <a:lstStyle/>
          <a:p>
            <a:r>
              <a:rPr lang="en-US" dirty="0" smtClean="0"/>
              <a:t>Phase 1: Developing Strategies</a:t>
            </a:r>
          </a:p>
          <a:p>
            <a:endParaRPr lang="en-US" dirty="0" smtClean="0"/>
          </a:p>
          <a:p>
            <a:r>
              <a:rPr lang="en-US" dirty="0" smtClean="0"/>
              <a:t>Phase 2: Building Toward Your Action Plan</a:t>
            </a:r>
            <a:endParaRPr lang="en-US" dirty="0"/>
          </a:p>
        </p:txBody>
      </p:sp>
      <p:sp>
        <p:nvSpPr>
          <p:cNvPr id="4" name="Slide Number Placeholder 3"/>
          <p:cNvSpPr>
            <a:spLocks noGrp="1"/>
          </p:cNvSpPr>
          <p:nvPr>
            <p:ph type="sldNum" sz="quarter" idx="10"/>
          </p:nvPr>
        </p:nvSpPr>
        <p:spPr/>
        <p:txBody>
          <a:bodyPr/>
          <a:lstStyle/>
          <a:p>
            <a:pPr>
              <a:defRPr/>
            </a:pPr>
            <a:fld id="{9E2190C2-C9D7-4247-B5FB-6ABB6085BFD3}" type="slidenum">
              <a:rPr lang="en-US" smtClean="0"/>
              <a:pPr>
                <a:defRPr/>
              </a:pPr>
              <a:t>17</a:t>
            </a:fld>
            <a:endParaRPr lang="en-US" dirty="0"/>
          </a:p>
        </p:txBody>
      </p:sp>
      <p:sp>
        <p:nvSpPr>
          <p:cNvPr id="5" name="Striped Right Arrow 4"/>
          <p:cNvSpPr/>
          <p:nvPr/>
        </p:nvSpPr>
        <p:spPr>
          <a:xfrm rot="629544" flipH="1">
            <a:off x="7273336" y="1570589"/>
            <a:ext cx="1451930" cy="1126023"/>
          </a:xfrm>
          <a:prstGeom prst="stripedRightArrow">
            <a:avLst>
              <a:gd name="adj1" fmla="val 50000"/>
              <a:gd name="adj2" fmla="val 38840"/>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400" dirty="0" smtClean="0"/>
              <a:t>We are here</a:t>
            </a:r>
            <a:endParaRPr lang="en-US" sz="1400" dirty="0"/>
          </a:p>
        </p:txBody>
      </p:sp>
    </p:spTree>
    <p:extLst>
      <p:ext uri="{BB962C8B-B14F-4D97-AF65-F5344CB8AC3E}">
        <p14:creationId xmlns:p14="http://schemas.microsoft.com/office/powerpoint/2010/main" val="3669097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1800" dirty="0"/>
              <a:t>Step 5: </a:t>
            </a:r>
            <a:br>
              <a:rPr lang="en-US" sz="1800" dirty="0"/>
            </a:br>
            <a:r>
              <a:rPr lang="en-US" sz="3600" dirty="0"/>
              <a:t>Integrate information in Strategic </a:t>
            </a:r>
            <a:r>
              <a:rPr lang="en-US" sz="3600" dirty="0" smtClean="0"/>
              <a:t>Plan </a:t>
            </a:r>
            <a:r>
              <a:rPr lang="en-US" sz="3100" dirty="0" smtClean="0"/>
              <a:t>– </a:t>
            </a:r>
            <a:r>
              <a:rPr lang="en-US" sz="2700" dirty="0" smtClean="0"/>
              <a:t>Phase 1 </a:t>
            </a:r>
            <a:r>
              <a:rPr lang="en-US" sz="2700" dirty="0"/>
              <a:t>Developing </a:t>
            </a:r>
            <a:r>
              <a:rPr lang="en-US" sz="2700" dirty="0" smtClean="0"/>
              <a:t>Strategies</a:t>
            </a:r>
            <a:endParaRPr lang="en-US" sz="2700" dirty="0">
              <a:solidFill>
                <a:srgbClr val="FF0000"/>
              </a:solidFill>
            </a:endParaRPr>
          </a:p>
        </p:txBody>
      </p:sp>
      <p:sp>
        <p:nvSpPr>
          <p:cNvPr id="3" name="Content Placeholder 2"/>
          <p:cNvSpPr>
            <a:spLocks noGrp="1"/>
          </p:cNvSpPr>
          <p:nvPr>
            <p:ph idx="1"/>
          </p:nvPr>
        </p:nvSpPr>
        <p:spPr/>
        <p:txBody>
          <a:bodyPr/>
          <a:lstStyle/>
          <a:p>
            <a:r>
              <a:rPr lang="en-US" dirty="0" smtClean="0"/>
              <a:t>Core questions:</a:t>
            </a:r>
          </a:p>
          <a:p>
            <a:pPr lvl="1">
              <a:spcAft>
                <a:spcPts val="600"/>
              </a:spcAft>
            </a:pPr>
            <a:r>
              <a:rPr lang="en-US" i="1" dirty="0" smtClean="0"/>
              <a:t>What </a:t>
            </a:r>
            <a:r>
              <a:rPr lang="en-US" i="1" dirty="0"/>
              <a:t>resources do we have, that we want to include in our plan?</a:t>
            </a:r>
          </a:p>
          <a:p>
            <a:pPr lvl="1">
              <a:spcAft>
                <a:spcPts val="600"/>
              </a:spcAft>
            </a:pPr>
            <a:r>
              <a:rPr lang="en-US" i="1" dirty="0" smtClean="0"/>
              <a:t>What resources (strategies, programs, activities) do we need in order to impact the local conditions we want to change?</a:t>
            </a:r>
          </a:p>
          <a:p>
            <a:pPr lvl="1"/>
            <a:r>
              <a:rPr lang="en-US" i="1" dirty="0"/>
              <a:t>How does the information from Resources Assessment inform the strategies we need to address our local conditions?</a:t>
            </a:r>
          </a:p>
          <a:p>
            <a:pPr lvl="1"/>
            <a:endParaRPr lang="en-US" i="1" dirty="0"/>
          </a:p>
        </p:txBody>
      </p:sp>
      <p:sp>
        <p:nvSpPr>
          <p:cNvPr id="4" name="Slide Number Placeholder 3"/>
          <p:cNvSpPr>
            <a:spLocks noGrp="1"/>
          </p:cNvSpPr>
          <p:nvPr>
            <p:ph type="sldNum" sz="quarter" idx="10"/>
          </p:nvPr>
        </p:nvSpPr>
        <p:spPr/>
        <p:txBody>
          <a:bodyPr/>
          <a:lstStyle/>
          <a:p>
            <a:pPr>
              <a:defRPr/>
            </a:pPr>
            <a:fld id="{9E2190C2-C9D7-4247-B5FB-6ABB6085BFD3}" type="slidenum">
              <a:rPr lang="en-US" smtClean="0"/>
              <a:pPr>
                <a:defRPr/>
              </a:pPr>
              <a:t>18</a:t>
            </a:fld>
            <a:endParaRPr lang="en-US" dirty="0"/>
          </a:p>
        </p:txBody>
      </p:sp>
      <p:sp>
        <p:nvSpPr>
          <p:cNvPr id="6" name="Rectangle 5"/>
          <p:cNvSpPr/>
          <p:nvPr/>
        </p:nvSpPr>
        <p:spPr>
          <a:xfrm>
            <a:off x="4178171" y="5060415"/>
            <a:ext cx="3296672" cy="523220"/>
          </a:xfrm>
          <a:prstGeom prst="rect">
            <a:avLst/>
          </a:prstGeom>
        </p:spPr>
        <p:txBody>
          <a:bodyPr wrap="none">
            <a:spAutoFit/>
          </a:bodyPr>
          <a:lstStyle/>
          <a:p>
            <a:r>
              <a:rPr lang="en-US" sz="2800" i="1" dirty="0">
                <a:solidFill>
                  <a:prstClr val="black"/>
                </a:solidFill>
                <a:latin typeface="Calibri"/>
                <a:cs typeface="+mn-cs"/>
              </a:rPr>
              <a:t>inform the strategies </a:t>
            </a:r>
            <a:endParaRPr lang="en-US" sz="1600" dirty="0"/>
          </a:p>
        </p:txBody>
      </p:sp>
      <p:sp>
        <p:nvSpPr>
          <p:cNvPr id="8" name="Rectangle 7"/>
          <p:cNvSpPr/>
          <p:nvPr/>
        </p:nvSpPr>
        <p:spPr>
          <a:xfrm>
            <a:off x="5699507" y="2190750"/>
            <a:ext cx="974947" cy="523220"/>
          </a:xfrm>
          <a:prstGeom prst="rect">
            <a:avLst/>
          </a:prstGeom>
        </p:spPr>
        <p:txBody>
          <a:bodyPr wrap="none">
            <a:spAutoFit/>
          </a:bodyPr>
          <a:lstStyle/>
          <a:p>
            <a:r>
              <a:rPr lang="en-US" sz="2800" i="1" dirty="0">
                <a:solidFill>
                  <a:prstClr val="black"/>
                </a:solidFill>
                <a:latin typeface="Calibri"/>
                <a:cs typeface="+mn-cs"/>
              </a:rPr>
              <a:t>have,</a:t>
            </a:r>
            <a:endParaRPr lang="en-US" sz="1600" dirty="0"/>
          </a:p>
        </p:txBody>
      </p:sp>
      <p:sp>
        <p:nvSpPr>
          <p:cNvPr id="10" name="Rectangle 9"/>
          <p:cNvSpPr/>
          <p:nvPr/>
        </p:nvSpPr>
        <p:spPr>
          <a:xfrm>
            <a:off x="4845224" y="3613150"/>
            <a:ext cx="896399" cy="523220"/>
          </a:xfrm>
          <a:prstGeom prst="rect">
            <a:avLst/>
          </a:prstGeom>
        </p:spPr>
        <p:txBody>
          <a:bodyPr wrap="none">
            <a:spAutoFit/>
          </a:bodyPr>
          <a:lstStyle/>
          <a:p>
            <a:r>
              <a:rPr lang="en-US" sz="2800" i="1" dirty="0">
                <a:solidFill>
                  <a:prstClr val="black"/>
                </a:solidFill>
                <a:latin typeface="Calibri"/>
                <a:cs typeface="+mn-cs"/>
              </a:rPr>
              <a:t>need</a:t>
            </a:r>
            <a:endParaRPr lang="en-US" sz="1600" dirty="0"/>
          </a:p>
        </p:txBody>
      </p:sp>
    </p:spTree>
    <p:extLst>
      <p:ext uri="{BB962C8B-B14F-4D97-AF65-F5344CB8AC3E}">
        <p14:creationId xmlns:p14="http://schemas.microsoft.com/office/powerpoint/2010/main" val="3703587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8"/>
                                        </p:tgtEl>
                                        <p:attrNameLst>
                                          <p:attrName>style.color</p:attrName>
                                        </p:attrNameLst>
                                      </p:cBhvr>
                                      <p:to>
                                        <p:clrVal>
                                          <a:schemeClr val="accent2"/>
                                        </p:clrVal>
                                      </p:to>
                                    </p:set>
                                    <p:set>
                                      <p:cBhvr>
                                        <p:cTn id="7" dur="500" fill="hold"/>
                                        <p:tgtEl>
                                          <p:spTgt spid="8"/>
                                        </p:tgtEl>
                                        <p:attrNameLst>
                                          <p:attrName>fillcolor</p:attrName>
                                        </p:attrNameLst>
                                      </p:cBhvr>
                                      <p:to>
                                        <p:clrVal>
                                          <a:schemeClr val="accent2"/>
                                        </p:clrVal>
                                      </p:to>
                                    </p:set>
                                    <p:set>
                                      <p:cBhvr>
                                        <p:cTn id="8" dur="500" fill="hold"/>
                                        <p:tgtEl>
                                          <p:spTgt spid="8"/>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16" presetClass="emph" presetSubtype="0" fill="hold" grpId="0" nodeType="clickEffect">
                                  <p:stCondLst>
                                    <p:cond delay="0"/>
                                  </p:stCondLst>
                                  <p:iterate type="lt">
                                    <p:tmPct val="4000"/>
                                  </p:iterate>
                                  <p:childTnLst>
                                    <p:set>
                                      <p:cBhvr override="childStyle">
                                        <p:cTn id="12" dur="500" fill="hold"/>
                                        <p:tgtEl>
                                          <p:spTgt spid="10"/>
                                        </p:tgtEl>
                                        <p:attrNameLst>
                                          <p:attrName>style.color</p:attrName>
                                        </p:attrNameLst>
                                      </p:cBhvr>
                                      <p:to>
                                        <p:clrVal>
                                          <a:schemeClr val="accent2"/>
                                        </p:clrVal>
                                      </p:to>
                                    </p:set>
                                    <p:set>
                                      <p:cBhvr>
                                        <p:cTn id="13" dur="500" fill="hold"/>
                                        <p:tgtEl>
                                          <p:spTgt spid="10"/>
                                        </p:tgtEl>
                                        <p:attrNameLst>
                                          <p:attrName>fillcolor</p:attrName>
                                        </p:attrNameLst>
                                      </p:cBhvr>
                                      <p:to>
                                        <p:clrVal>
                                          <a:schemeClr val="accent2"/>
                                        </p:clrVal>
                                      </p:to>
                                    </p:set>
                                    <p:set>
                                      <p:cBhvr>
                                        <p:cTn id="14" dur="500" fill="hold"/>
                                        <p:tgtEl>
                                          <p:spTgt spid="10"/>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16" presetClass="emph" presetSubtype="0" fill="hold" grpId="0" nodeType="clickEffect">
                                  <p:stCondLst>
                                    <p:cond delay="0"/>
                                  </p:stCondLst>
                                  <p:iterate type="lt">
                                    <p:tmPct val="4000"/>
                                  </p:iterate>
                                  <p:childTnLst>
                                    <p:set>
                                      <p:cBhvr override="childStyle">
                                        <p:cTn id="18" dur="500" fill="hold"/>
                                        <p:tgtEl>
                                          <p:spTgt spid="6"/>
                                        </p:tgtEl>
                                        <p:attrNameLst>
                                          <p:attrName>style.color</p:attrName>
                                        </p:attrNameLst>
                                      </p:cBhvr>
                                      <p:to>
                                        <p:clrVal>
                                          <a:schemeClr val="accent2"/>
                                        </p:clrVal>
                                      </p:to>
                                    </p:set>
                                    <p:set>
                                      <p:cBhvr>
                                        <p:cTn id="19" dur="500" fill="hold"/>
                                        <p:tgtEl>
                                          <p:spTgt spid="6"/>
                                        </p:tgtEl>
                                        <p:attrNameLst>
                                          <p:attrName>fillcolor</p:attrName>
                                        </p:attrNameLst>
                                      </p:cBhvr>
                                      <p:to>
                                        <p:clrVal>
                                          <a:schemeClr val="accent2"/>
                                        </p:clrVal>
                                      </p:to>
                                    </p:set>
                                    <p:set>
                                      <p:cBhvr>
                                        <p:cTn id="20" dur="500" fill="hold"/>
                                        <p:tgtEl>
                                          <p:spTgt spid="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Title 1"/>
          <p:cNvSpPr>
            <a:spLocks noGrp="1"/>
          </p:cNvSpPr>
          <p:nvPr>
            <p:ph type="title"/>
          </p:nvPr>
        </p:nvSpPr>
        <p:spPr/>
        <p:txBody>
          <a:bodyPr>
            <a:normAutofit fontScale="90000"/>
          </a:bodyPr>
          <a:lstStyle/>
          <a:p>
            <a:r>
              <a:rPr lang="en-US" sz="1800" dirty="0" smtClean="0"/>
              <a:t>Step 5: </a:t>
            </a:r>
            <a:br>
              <a:rPr lang="en-US" sz="1800" dirty="0" smtClean="0"/>
            </a:br>
            <a:r>
              <a:rPr lang="en-US" sz="3600" dirty="0" smtClean="0"/>
              <a:t>Integrate information in Strategic Plan </a:t>
            </a:r>
            <a:r>
              <a:rPr lang="en-US" sz="3100" dirty="0" smtClean="0"/>
              <a:t>– </a:t>
            </a:r>
            <a:r>
              <a:rPr lang="en-US" sz="2700" dirty="0" smtClean="0"/>
              <a:t>Phase 1 Developing Strategies</a:t>
            </a:r>
            <a:endParaRPr sz="3600" dirty="0" smtClean="0"/>
          </a:p>
        </p:txBody>
      </p:sp>
      <p:sp>
        <p:nvSpPr>
          <p:cNvPr id="295939" name="Content Placeholder 2"/>
          <p:cNvSpPr>
            <a:spLocks noGrp="1"/>
          </p:cNvSpPr>
          <p:nvPr>
            <p:ph idx="1"/>
          </p:nvPr>
        </p:nvSpPr>
        <p:spPr>
          <a:xfrm>
            <a:off x="1676400" y="1600200"/>
            <a:ext cx="7162800" cy="4525963"/>
          </a:xfrm>
        </p:spPr>
        <p:txBody>
          <a:bodyPr/>
          <a:lstStyle/>
          <a:p>
            <a:pPr eaLnBrk="1" hangingPunct="1"/>
            <a:r>
              <a:rPr lang="en-US" dirty="0" smtClean="0"/>
              <a:t>Example 1:</a:t>
            </a:r>
          </a:p>
          <a:p>
            <a:pPr marL="457200" lvl="1" indent="0" eaLnBrk="1" hangingPunct="1">
              <a:buNone/>
            </a:pPr>
            <a:r>
              <a:rPr lang="en-US" sz="2400" i="1" dirty="0" smtClean="0"/>
              <a:t>“After reviewing information collected from our needs and resources assessment we determined that we have significant and effective resources available for children ages 5-12 to address youth that think they would be ‘viewed as cool if they drink’; however there are limited programs for youth ages 13-15 …</a:t>
            </a:r>
          </a:p>
        </p:txBody>
      </p:sp>
      <p:sp>
        <p:nvSpPr>
          <p:cNvPr id="2" name="Slide Number Placeholder 1"/>
          <p:cNvSpPr>
            <a:spLocks noGrp="1"/>
          </p:cNvSpPr>
          <p:nvPr>
            <p:ph type="sldNum" sz="quarter" idx="10"/>
          </p:nvPr>
        </p:nvSpPr>
        <p:spPr/>
        <p:txBody>
          <a:bodyPr/>
          <a:lstStyle/>
          <a:p>
            <a:pPr>
              <a:defRPr/>
            </a:pPr>
            <a:fld id="{1A3B920F-1CA1-4196-A711-9A38FC7C62A3}" type="slidenum">
              <a:rPr lang="en-US" smtClean="0"/>
              <a:pPr>
                <a:defRPr/>
              </a:pPr>
              <a:t>19</a:t>
            </a:fld>
            <a:endParaRPr lang="en-US"/>
          </a:p>
        </p:txBody>
      </p:sp>
      <p:sp>
        <p:nvSpPr>
          <p:cNvPr id="5" name="Rectangle 4"/>
          <p:cNvSpPr/>
          <p:nvPr/>
        </p:nvSpPr>
        <p:spPr>
          <a:xfrm>
            <a:off x="7239000" y="4623593"/>
            <a:ext cx="1524000" cy="64633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lvl="0" algn="ctr">
              <a:lnSpc>
                <a:spcPct val="90000"/>
              </a:lnSpc>
              <a:spcBef>
                <a:spcPct val="20000"/>
              </a:spcBef>
              <a:spcAft>
                <a:spcPts val="600"/>
              </a:spcAft>
              <a:buClr>
                <a:srgbClr val="C85F08"/>
              </a:buClr>
            </a:pPr>
            <a:r>
              <a:rPr lang="en-US" sz="2000" dirty="0" smtClean="0">
                <a:latin typeface="Calibri"/>
                <a:cs typeface="+mn-cs"/>
              </a:rPr>
              <a:t>Local Condition</a:t>
            </a:r>
            <a:endParaRPr lang="en-US" sz="2000" dirty="0">
              <a:latin typeface="Calibri"/>
              <a:cs typeface="+mn-cs"/>
            </a:endParaRPr>
          </a:p>
        </p:txBody>
      </p:sp>
      <p:sp>
        <p:nvSpPr>
          <p:cNvPr id="7" name="Rectangle 6"/>
          <p:cNvSpPr/>
          <p:nvPr/>
        </p:nvSpPr>
        <p:spPr>
          <a:xfrm>
            <a:off x="304800" y="3051620"/>
            <a:ext cx="1714500" cy="40011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a:spAutoFit/>
          </a:bodyPr>
          <a:lstStyle/>
          <a:p>
            <a:pPr algn="ctr"/>
            <a:r>
              <a:rPr lang="en-US" sz="2000" dirty="0" smtClean="0">
                <a:solidFill>
                  <a:schemeClr val="bg1"/>
                </a:solidFill>
                <a:latin typeface="Calibri"/>
                <a:cs typeface="+mn-cs"/>
              </a:rPr>
              <a:t>Resources</a:t>
            </a:r>
            <a:endParaRPr lang="en-US" sz="1600" dirty="0">
              <a:solidFill>
                <a:schemeClr val="bg1"/>
              </a:solidFill>
            </a:endParaRPr>
          </a:p>
        </p:txBody>
      </p:sp>
      <p:sp>
        <p:nvSpPr>
          <p:cNvPr id="10" name="Freeform 9"/>
          <p:cNvSpPr/>
          <p:nvPr/>
        </p:nvSpPr>
        <p:spPr>
          <a:xfrm>
            <a:off x="1597790" y="3352800"/>
            <a:ext cx="6943536" cy="756602"/>
          </a:xfrm>
          <a:custGeom>
            <a:avLst/>
            <a:gdLst>
              <a:gd name="connsiteX0" fmla="*/ 3342510 w 6943536"/>
              <a:gd name="connsiteY0" fmla="*/ 133399 h 839201"/>
              <a:gd name="connsiteX1" fmla="*/ 3482210 w 6943536"/>
              <a:gd name="connsiteY1" fmla="*/ 31799 h 839201"/>
              <a:gd name="connsiteX2" fmla="*/ 6822310 w 6943536"/>
              <a:gd name="connsiteY2" fmla="*/ 69899 h 839201"/>
              <a:gd name="connsiteX3" fmla="*/ 5653910 w 6943536"/>
              <a:gd name="connsiteY3" fmla="*/ 768399 h 839201"/>
              <a:gd name="connsiteX4" fmla="*/ 434210 w 6943536"/>
              <a:gd name="connsiteY4" fmla="*/ 781099 h 839201"/>
              <a:gd name="connsiteX5" fmla="*/ 624710 w 6943536"/>
              <a:gd name="connsiteY5" fmla="*/ 463599 h 839201"/>
              <a:gd name="connsiteX6" fmla="*/ 3304410 w 6943536"/>
              <a:gd name="connsiteY6" fmla="*/ 412799 h 839201"/>
              <a:gd name="connsiteX7" fmla="*/ 3253610 w 6943536"/>
              <a:gd name="connsiteY7" fmla="*/ 120699 h 839201"/>
              <a:gd name="connsiteX8" fmla="*/ 3444110 w 6943536"/>
              <a:gd name="connsiteY8" fmla="*/ 44499 h 839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43536" h="839201">
                <a:moveTo>
                  <a:pt x="3342510" y="133399"/>
                </a:moveTo>
                <a:cubicBezTo>
                  <a:pt x="3122376" y="87890"/>
                  <a:pt x="3482210" y="31799"/>
                  <a:pt x="3482210" y="31799"/>
                </a:cubicBezTo>
                <a:cubicBezTo>
                  <a:pt x="4062177" y="21216"/>
                  <a:pt x="6460360" y="-52868"/>
                  <a:pt x="6822310" y="69899"/>
                </a:cubicBezTo>
                <a:cubicBezTo>
                  <a:pt x="7184260" y="192666"/>
                  <a:pt x="6718593" y="649866"/>
                  <a:pt x="5653910" y="768399"/>
                </a:cubicBezTo>
                <a:cubicBezTo>
                  <a:pt x="4589227" y="886932"/>
                  <a:pt x="1272410" y="831899"/>
                  <a:pt x="434210" y="781099"/>
                </a:cubicBezTo>
                <a:cubicBezTo>
                  <a:pt x="-403990" y="730299"/>
                  <a:pt x="146343" y="524982"/>
                  <a:pt x="624710" y="463599"/>
                </a:cubicBezTo>
                <a:cubicBezTo>
                  <a:pt x="1103077" y="402216"/>
                  <a:pt x="2866260" y="469949"/>
                  <a:pt x="3304410" y="412799"/>
                </a:cubicBezTo>
                <a:cubicBezTo>
                  <a:pt x="3742560" y="355649"/>
                  <a:pt x="3230327" y="182082"/>
                  <a:pt x="3253610" y="120699"/>
                </a:cubicBezTo>
                <a:cubicBezTo>
                  <a:pt x="3276893" y="59316"/>
                  <a:pt x="3360501" y="51907"/>
                  <a:pt x="3444110" y="44499"/>
                </a:cubicBezTo>
              </a:path>
            </a:pathLst>
          </a:custGeom>
        </p:spPr>
        <p:style>
          <a:lnRef idx="2">
            <a:schemeClr val="accent6"/>
          </a:lnRef>
          <a:fillRef idx="0">
            <a:schemeClr val="accent6"/>
          </a:fillRef>
          <a:effectRef idx="1">
            <a:schemeClr val="accent6"/>
          </a:effectRef>
          <a:fontRef idx="minor">
            <a:schemeClr val="tx1"/>
          </a:fontRef>
        </p:style>
        <p:txBody>
          <a:bodyPr rtlCol="0" anchor="ctr"/>
          <a:lstStyle/>
          <a:p>
            <a:pPr algn="ctr"/>
            <a:endParaRPr lang="en-US"/>
          </a:p>
        </p:txBody>
      </p:sp>
      <p:cxnSp>
        <p:nvCxnSpPr>
          <p:cNvPr id="12" name="Straight Arrow Connector 11"/>
          <p:cNvCxnSpPr>
            <a:stCxn id="5" idx="0"/>
            <a:endCxn id="10" idx="3"/>
          </p:cNvCxnSpPr>
          <p:nvPr/>
        </p:nvCxnSpPr>
        <p:spPr>
          <a:xfrm flipH="1" flipV="1">
            <a:off x="7251700" y="4045569"/>
            <a:ext cx="749300" cy="578024"/>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6" name="Straight Connector 15"/>
          <p:cNvCxnSpPr/>
          <p:nvPr/>
        </p:nvCxnSpPr>
        <p:spPr>
          <a:xfrm>
            <a:off x="2743200" y="3270201"/>
            <a:ext cx="5943600"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18" name="Straight Connector 17"/>
          <p:cNvCxnSpPr/>
          <p:nvPr/>
        </p:nvCxnSpPr>
        <p:spPr>
          <a:xfrm>
            <a:off x="2273300" y="3632200"/>
            <a:ext cx="2590800"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20" name="Straight Connector 19"/>
          <p:cNvCxnSpPr/>
          <p:nvPr/>
        </p:nvCxnSpPr>
        <p:spPr>
          <a:xfrm flipV="1">
            <a:off x="2222500" y="4356100"/>
            <a:ext cx="6172200" cy="396"/>
          </a:xfrm>
          <a:prstGeom prst="line">
            <a:avLst/>
          </a:prstGeom>
        </p:spPr>
        <p:style>
          <a:lnRef idx="3">
            <a:schemeClr val="accent5"/>
          </a:lnRef>
          <a:fillRef idx="0">
            <a:schemeClr val="accent5"/>
          </a:fillRef>
          <a:effectRef idx="2">
            <a:schemeClr val="accent5"/>
          </a:effectRef>
          <a:fontRef idx="minor">
            <a:schemeClr val="tx1"/>
          </a:fontRef>
        </p:style>
      </p:cxnSp>
      <p:sp>
        <p:nvSpPr>
          <p:cNvPr id="24" name="Rectangle 23"/>
          <p:cNvSpPr/>
          <p:nvPr/>
        </p:nvSpPr>
        <p:spPr>
          <a:xfrm>
            <a:off x="1905000" y="4746703"/>
            <a:ext cx="1714500" cy="40011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a:spAutoFit/>
          </a:bodyPr>
          <a:lstStyle/>
          <a:p>
            <a:pPr algn="ctr"/>
            <a:r>
              <a:rPr lang="en-US" sz="2000" dirty="0" smtClean="0">
                <a:solidFill>
                  <a:schemeClr val="bg1"/>
                </a:solidFill>
                <a:latin typeface="Calibri"/>
                <a:cs typeface="+mn-cs"/>
              </a:rPr>
              <a:t>Gaps</a:t>
            </a:r>
            <a:endParaRPr lang="en-US" sz="1600" dirty="0">
              <a:solidFill>
                <a:schemeClr val="bg1"/>
              </a:solidFill>
            </a:endParaRPr>
          </a:p>
        </p:txBody>
      </p:sp>
      <p:cxnSp>
        <p:nvCxnSpPr>
          <p:cNvPr id="25" name="Straight Arrow Connector 24"/>
          <p:cNvCxnSpPr>
            <a:stCxn id="7" idx="3"/>
          </p:cNvCxnSpPr>
          <p:nvPr/>
        </p:nvCxnSpPr>
        <p:spPr>
          <a:xfrm>
            <a:off x="2019300" y="3251675"/>
            <a:ext cx="647700" cy="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27" name="Straight Arrow Connector 26"/>
          <p:cNvCxnSpPr>
            <a:stCxn id="24" idx="0"/>
          </p:cNvCxnSpPr>
          <p:nvPr/>
        </p:nvCxnSpPr>
        <p:spPr>
          <a:xfrm flipV="1">
            <a:off x="2762250" y="4419601"/>
            <a:ext cx="285750" cy="327102"/>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1422802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593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9593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6" presetClass="entr" presetSubtype="16"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circle(in)">
                                      <p:cBhvr>
                                        <p:cTn id="17" dur="20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childTnLst>
                                </p:cTn>
                              </p:par>
                              <p:par>
                                <p:cTn id="22" presetID="16" presetClass="entr" presetSubtype="37" fill="hold" nodeType="with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barn(outVertical)">
                                      <p:cBhvr>
                                        <p:cTn id="24" dur="500"/>
                                        <p:tgtEl>
                                          <p:spTgt spid="16"/>
                                        </p:tgtEl>
                                      </p:cBhvr>
                                    </p:animEffect>
                                  </p:childTnLst>
                                </p:cTn>
                              </p:par>
                              <p:par>
                                <p:cTn id="25" presetID="16" presetClass="entr" presetSubtype="37"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barn(outVertical)">
                                      <p:cBhvr>
                                        <p:cTn id="27" dur="500"/>
                                        <p:tgtEl>
                                          <p:spTgt spid="18"/>
                                        </p:tgtEl>
                                      </p:cBhvr>
                                    </p:animEffect>
                                  </p:childTnLst>
                                </p:cTn>
                              </p:par>
                              <p:par>
                                <p:cTn id="28" presetID="1" presetClass="entr" presetSubtype="0" fill="hold" nodeType="withEffect">
                                  <p:stCondLst>
                                    <p:cond delay="0"/>
                                  </p:stCondLst>
                                  <p:childTnLst>
                                    <p:set>
                                      <p:cBhvr>
                                        <p:cTn id="29" dur="1" fill="hold">
                                          <p:stCondLst>
                                            <p:cond delay="0"/>
                                          </p:stCondLst>
                                        </p:cTn>
                                        <p:tgtEl>
                                          <p:spTgt spid="25"/>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4"/>
                                        </p:tgtEl>
                                        <p:attrNameLst>
                                          <p:attrName>style.visibility</p:attrName>
                                        </p:attrNameLst>
                                      </p:cBhvr>
                                      <p:to>
                                        <p:strVal val="visible"/>
                                      </p:to>
                                    </p:set>
                                  </p:childTnLst>
                                </p:cTn>
                              </p:par>
                              <p:par>
                                <p:cTn id="34" presetID="16" presetClass="entr" presetSubtype="37" fill="hold" nodeType="with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barn(outVertical)">
                                      <p:cBhvr>
                                        <p:cTn id="36" dur="500"/>
                                        <p:tgtEl>
                                          <p:spTgt spid="20"/>
                                        </p:tgtEl>
                                      </p:cBhvr>
                                    </p:animEffect>
                                  </p:childTnLst>
                                </p:cTn>
                              </p:par>
                              <p:par>
                                <p:cTn id="37" presetID="1" presetClass="entr" presetSubtype="0" fill="hold" nodeType="with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939" grpId="0" build="p"/>
      <p:bldP spid="5" grpId="0" animBg="1"/>
      <p:bldP spid="7" grpId="0" animBg="1"/>
      <p:bldP spid="10" grpId="0" animBg="1"/>
      <p:bldP spid="2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00200" y="3124200"/>
            <a:ext cx="6894513" cy="1362075"/>
          </a:xfrm>
        </p:spPr>
        <p:txBody>
          <a:bodyPr rtlCol="0">
            <a:noAutofit/>
          </a:bodyPr>
          <a:lstStyle/>
          <a:p>
            <a:pPr eaLnBrk="0" fontAlgn="auto" hangingPunct="0">
              <a:spcBef>
                <a:spcPts val="0"/>
              </a:spcBef>
              <a:spcAft>
                <a:spcPts val="0"/>
              </a:spcAft>
              <a:defRPr/>
            </a:pPr>
            <a:r>
              <a:rPr sz="4800" dirty="0" smtClean="0"/>
              <a:t>Analysis and Prioritization</a:t>
            </a:r>
            <a:r>
              <a:rPr sz="4000" dirty="0" smtClean="0"/>
              <a:t/>
            </a:r>
            <a:br>
              <a:rPr sz="4000" dirty="0" smtClean="0"/>
            </a:br>
            <a:r>
              <a:rPr sz="4000" dirty="0" smtClean="0"/>
              <a:t/>
            </a:r>
            <a:br>
              <a:rPr sz="4000" dirty="0" smtClean="0"/>
            </a:br>
            <a:r>
              <a:rPr sz="4000" b="0" i="1" dirty="0" smtClean="0">
                <a:solidFill>
                  <a:schemeClr val="accent6">
                    <a:lumMod val="75000"/>
                  </a:schemeClr>
                </a:solidFill>
              </a:rPr>
              <a:t>So now what?</a:t>
            </a:r>
            <a:r>
              <a:rPr sz="4000" dirty="0" smtClean="0"/>
              <a:t/>
            </a:r>
            <a:br>
              <a:rPr sz="4000" dirty="0" smtClean="0"/>
            </a:br>
            <a:r>
              <a:rPr sz="4000" dirty="0"/>
              <a:t/>
            </a:r>
            <a:br>
              <a:rPr sz="4000" dirty="0"/>
            </a:br>
            <a:endParaRPr sz="4000" dirty="0"/>
          </a:p>
        </p:txBody>
      </p:sp>
      <p:sp>
        <p:nvSpPr>
          <p:cNvPr id="2" name="Text Placeholder 1"/>
          <p:cNvSpPr>
            <a:spLocks noGrp="1"/>
          </p:cNvSpPr>
          <p:nvPr>
            <p:ph type="body" idx="1"/>
          </p:nvPr>
        </p:nvSpPr>
        <p:spPr>
          <a:xfrm>
            <a:off x="1600200" y="1524000"/>
            <a:ext cx="6894513" cy="1512888"/>
          </a:xfrm>
        </p:spPr>
        <p:txBody>
          <a:bodyPr/>
          <a:lstStyle/>
          <a:p>
            <a:pPr eaLnBrk="1" hangingPunct="1">
              <a:defRPr/>
            </a:pPr>
            <a:r>
              <a:rPr lang="en-US" sz="2400" dirty="0"/>
              <a:t>Part </a:t>
            </a:r>
            <a:r>
              <a:rPr lang="en-US" sz="2400" dirty="0" smtClean="0"/>
              <a:t>three: </a:t>
            </a:r>
            <a:endParaRPr lang="en-US" sz="2400" dirty="0"/>
          </a:p>
        </p:txBody>
      </p:sp>
      <p:sp>
        <p:nvSpPr>
          <p:cNvPr id="3" name="Slide Number Placeholder 2"/>
          <p:cNvSpPr>
            <a:spLocks noGrp="1"/>
          </p:cNvSpPr>
          <p:nvPr>
            <p:ph type="sldNum" sz="quarter" idx="10"/>
          </p:nvPr>
        </p:nvSpPr>
        <p:spPr/>
        <p:txBody>
          <a:bodyPr/>
          <a:lstStyle/>
          <a:p>
            <a:pPr>
              <a:defRPr/>
            </a:pPr>
            <a:fld id="{460A6D5A-A17B-4BCA-BE3B-5B2D150AD6A8}"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Title 1"/>
          <p:cNvSpPr>
            <a:spLocks noGrp="1"/>
          </p:cNvSpPr>
          <p:nvPr>
            <p:ph type="title"/>
          </p:nvPr>
        </p:nvSpPr>
        <p:spPr/>
        <p:txBody>
          <a:bodyPr>
            <a:normAutofit fontScale="90000"/>
          </a:bodyPr>
          <a:lstStyle/>
          <a:p>
            <a:r>
              <a:rPr lang="en-US" sz="1800" dirty="0"/>
              <a:t>Step </a:t>
            </a:r>
            <a:r>
              <a:rPr lang="en-US" sz="1800" dirty="0" smtClean="0"/>
              <a:t>5: </a:t>
            </a:r>
            <a:br>
              <a:rPr lang="en-US" sz="1800" dirty="0" smtClean="0"/>
            </a:br>
            <a:r>
              <a:rPr lang="en-US" sz="3600" dirty="0"/>
              <a:t>Integrate information in Strategic Plan </a:t>
            </a:r>
            <a:r>
              <a:rPr lang="en-US" sz="3100" dirty="0"/>
              <a:t>– </a:t>
            </a:r>
            <a:r>
              <a:rPr lang="en-US" sz="2700" dirty="0"/>
              <a:t>Phase 1 Developing </a:t>
            </a:r>
            <a:r>
              <a:rPr lang="en-US" sz="2700" dirty="0" smtClean="0"/>
              <a:t>Strategies</a:t>
            </a:r>
            <a:endParaRPr sz="3600" dirty="0" smtClean="0"/>
          </a:p>
        </p:txBody>
      </p:sp>
      <p:sp>
        <p:nvSpPr>
          <p:cNvPr id="295939" name="Content Placeholder 2"/>
          <p:cNvSpPr>
            <a:spLocks noGrp="1"/>
          </p:cNvSpPr>
          <p:nvPr>
            <p:ph idx="1"/>
          </p:nvPr>
        </p:nvSpPr>
        <p:spPr>
          <a:xfrm>
            <a:off x="1676400" y="1600200"/>
            <a:ext cx="7162800" cy="4525963"/>
          </a:xfrm>
        </p:spPr>
        <p:txBody>
          <a:bodyPr/>
          <a:lstStyle/>
          <a:p>
            <a:pPr eaLnBrk="1" hangingPunct="1"/>
            <a:r>
              <a:rPr lang="en-US" dirty="0" smtClean="0"/>
              <a:t>Example 1:</a:t>
            </a:r>
          </a:p>
          <a:p>
            <a:pPr marL="457200" lvl="1" indent="0">
              <a:buNone/>
            </a:pPr>
            <a:r>
              <a:rPr lang="en-US" sz="2400" i="1" dirty="0"/>
              <a:t>“After reviewing information collected from our needs and resources assessment we determined that we have significant and effective resources available for children ages 5-12 to address youth that think they would be ‘viewed as cool if they drink’; however there are limited programs for youth ages 13-15 …</a:t>
            </a:r>
          </a:p>
        </p:txBody>
      </p:sp>
      <p:sp>
        <p:nvSpPr>
          <p:cNvPr id="2" name="Slide Number Placeholder 1"/>
          <p:cNvSpPr>
            <a:spLocks noGrp="1"/>
          </p:cNvSpPr>
          <p:nvPr>
            <p:ph type="sldNum" sz="quarter" idx="10"/>
          </p:nvPr>
        </p:nvSpPr>
        <p:spPr/>
        <p:txBody>
          <a:bodyPr/>
          <a:lstStyle/>
          <a:p>
            <a:pPr>
              <a:defRPr/>
            </a:pPr>
            <a:fld id="{1A3B920F-1CA1-4196-A711-9A38FC7C62A3}" type="slidenum">
              <a:rPr lang="en-US" smtClean="0"/>
              <a:pPr>
                <a:defRPr/>
              </a:pPr>
              <a:t>20</a:t>
            </a:fld>
            <a:endParaRPr lang="en-US"/>
          </a:p>
        </p:txBody>
      </p:sp>
      <p:sp>
        <p:nvSpPr>
          <p:cNvPr id="3" name="Rectangle 2"/>
          <p:cNvSpPr/>
          <p:nvPr/>
        </p:nvSpPr>
        <p:spPr>
          <a:xfrm>
            <a:off x="1676400" y="4724400"/>
            <a:ext cx="7162800" cy="830997"/>
          </a:xfrm>
          <a:prstGeom prst="rect">
            <a:avLst/>
          </a:prstGeom>
        </p:spPr>
        <p:txBody>
          <a:bodyPr wrap="square">
            <a:spAutoFit/>
          </a:bodyPr>
          <a:lstStyle/>
          <a:p>
            <a:pPr lvl="1">
              <a:spcBef>
                <a:spcPct val="20000"/>
              </a:spcBef>
              <a:buClr>
                <a:srgbClr val="C85F08"/>
              </a:buClr>
            </a:pPr>
            <a:r>
              <a:rPr lang="en-US" sz="2400" i="1" dirty="0" smtClean="0">
                <a:solidFill>
                  <a:prstClr val="black"/>
                </a:solidFill>
                <a:latin typeface="Calibri"/>
                <a:cs typeface="+mn-cs"/>
              </a:rPr>
              <a:t>…we </a:t>
            </a:r>
            <a:r>
              <a:rPr lang="en-US" sz="2400" i="1" dirty="0">
                <a:solidFill>
                  <a:prstClr val="black"/>
                </a:solidFill>
                <a:latin typeface="Calibri"/>
                <a:cs typeface="+mn-cs"/>
              </a:rPr>
              <a:t>have decided that we need </a:t>
            </a:r>
            <a:r>
              <a:rPr lang="en-US" sz="2400" i="1" dirty="0" smtClean="0">
                <a:solidFill>
                  <a:prstClr val="black"/>
                </a:solidFill>
                <a:latin typeface="Calibri"/>
                <a:cs typeface="+mn-cs"/>
              </a:rPr>
              <a:t>an </a:t>
            </a:r>
            <a:r>
              <a:rPr lang="en-US" sz="2400" i="1" dirty="0">
                <a:solidFill>
                  <a:prstClr val="black"/>
                </a:solidFill>
                <a:latin typeface="Calibri"/>
                <a:cs typeface="+mn-cs"/>
              </a:rPr>
              <a:t>evidence-based school curriculum at </a:t>
            </a:r>
            <a:r>
              <a:rPr lang="en-US" sz="2400" i="1" dirty="0" err="1">
                <a:solidFill>
                  <a:prstClr val="black"/>
                </a:solidFill>
                <a:latin typeface="Calibri"/>
                <a:cs typeface="+mn-cs"/>
              </a:rPr>
              <a:t>SuperStar</a:t>
            </a:r>
            <a:r>
              <a:rPr lang="en-US" sz="2400" i="1" dirty="0">
                <a:solidFill>
                  <a:prstClr val="black"/>
                </a:solidFill>
                <a:latin typeface="Calibri"/>
                <a:cs typeface="+mn-cs"/>
              </a:rPr>
              <a:t> Middle </a:t>
            </a:r>
            <a:r>
              <a:rPr lang="en-US" sz="2400" i="1" dirty="0" smtClean="0">
                <a:solidFill>
                  <a:prstClr val="black"/>
                </a:solidFill>
                <a:latin typeface="Calibri"/>
                <a:cs typeface="+mn-cs"/>
              </a:rPr>
              <a:t>School...”</a:t>
            </a:r>
            <a:endParaRPr lang="en-US" sz="2400" i="1" dirty="0">
              <a:solidFill>
                <a:prstClr val="black"/>
              </a:solidFill>
              <a:latin typeface="Calibri"/>
              <a:cs typeface="+mn-cs"/>
            </a:endParaRPr>
          </a:p>
        </p:txBody>
      </p:sp>
      <p:sp>
        <p:nvSpPr>
          <p:cNvPr id="4" name="TextBox 3"/>
          <p:cNvSpPr txBox="1"/>
          <p:nvPr/>
        </p:nvSpPr>
        <p:spPr>
          <a:xfrm>
            <a:off x="1676400" y="4724400"/>
            <a:ext cx="7086600" cy="1107996"/>
          </a:xfrm>
          <a:prstGeom prst="rect">
            <a:avLst/>
          </a:prstGeom>
          <a:solidFill>
            <a:schemeClr val="bg1"/>
          </a:solidFill>
        </p:spPr>
        <p:txBody>
          <a:bodyPr wrap="square" rtlCol="0">
            <a:spAutoFit/>
          </a:bodyPr>
          <a:lstStyle/>
          <a:p>
            <a:pPr algn="ctr"/>
            <a:r>
              <a:rPr lang="en-US" sz="4800" b="1" dirty="0" smtClean="0">
                <a:solidFill>
                  <a:schemeClr val="accent3">
                    <a:lumMod val="75000"/>
                  </a:schemeClr>
                </a:solidFill>
                <a:effectLst>
                  <a:outerShdw blurRad="38100" dist="38100" dir="2700000" algn="tl">
                    <a:srgbClr val="000000">
                      <a:alpha val="43137"/>
                    </a:srgbClr>
                  </a:outerShdw>
                </a:effectLst>
              </a:rPr>
              <a:t>So what’s our strategy?</a:t>
            </a:r>
          </a:p>
          <a:p>
            <a:pPr algn="ctr"/>
            <a:endParaRPr lang="en-US" dirty="0"/>
          </a:p>
        </p:txBody>
      </p:sp>
      <p:sp>
        <p:nvSpPr>
          <p:cNvPr id="7" name="Rectangle 6"/>
          <p:cNvSpPr/>
          <p:nvPr/>
        </p:nvSpPr>
        <p:spPr>
          <a:xfrm>
            <a:off x="63500" y="4939843"/>
            <a:ext cx="1714500"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ctr"/>
            <a:r>
              <a:rPr lang="en-US" sz="2000" dirty="0" smtClean="0">
                <a:solidFill>
                  <a:schemeClr val="bg1"/>
                </a:solidFill>
              </a:rPr>
              <a:t>Strategy</a:t>
            </a:r>
            <a:endParaRPr lang="en-US" sz="2000" dirty="0">
              <a:solidFill>
                <a:schemeClr val="bg1"/>
              </a:solidFill>
            </a:endParaRPr>
          </a:p>
        </p:txBody>
      </p:sp>
      <p:cxnSp>
        <p:nvCxnSpPr>
          <p:cNvPr id="8" name="Straight Arrow Connector 7"/>
          <p:cNvCxnSpPr/>
          <p:nvPr/>
        </p:nvCxnSpPr>
        <p:spPr>
          <a:xfrm>
            <a:off x="1778000" y="5130462"/>
            <a:ext cx="355600" cy="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266777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par>
                          <p:cTn id="10" fill="hold">
                            <p:stCondLst>
                              <p:cond delay="1000"/>
                            </p:stCondLst>
                            <p:childTnLst>
                              <p:par>
                                <p:cTn id="11" presetID="16" presetClass="emph" presetSubtype="0" fill="hold" grpId="0" nodeType="afterEffect">
                                  <p:stCondLst>
                                    <p:cond delay="0"/>
                                  </p:stCondLst>
                                  <p:iterate type="lt">
                                    <p:tmPct val="4000"/>
                                  </p:iterate>
                                  <p:childTnLst>
                                    <p:set>
                                      <p:cBhvr override="childStyle">
                                        <p:cTn id="12" dur="500" fill="hold"/>
                                        <p:tgtEl>
                                          <p:spTgt spid="3"/>
                                        </p:tgtEl>
                                        <p:attrNameLst>
                                          <p:attrName>style.color</p:attrName>
                                        </p:attrNameLst>
                                      </p:cBhvr>
                                      <p:to>
                                        <p:clrVal>
                                          <a:srgbClr val="76923C"/>
                                        </p:clrVal>
                                      </p:to>
                                    </p:set>
                                    <p:set>
                                      <p:cBhvr>
                                        <p:cTn id="13" dur="500" fill="hold"/>
                                        <p:tgtEl>
                                          <p:spTgt spid="3"/>
                                        </p:tgtEl>
                                        <p:attrNameLst>
                                          <p:attrName>fillcolor</p:attrName>
                                        </p:attrNameLst>
                                      </p:cBhvr>
                                      <p:to>
                                        <p:clrVal>
                                          <a:srgbClr val="76923C"/>
                                        </p:clrVal>
                                      </p:to>
                                    </p:set>
                                    <p:set>
                                      <p:cBhvr>
                                        <p:cTn id="14" dur="500" fill="hold"/>
                                        <p:tgtEl>
                                          <p:spTgt spid="3"/>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par>
                                <p:cTn id="20" presetID="10" presetClass="entr" presetSubtype="0"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normAutofit fontScale="90000"/>
          </a:bodyPr>
          <a:lstStyle/>
          <a:p>
            <a:pPr>
              <a:defRPr/>
            </a:pPr>
            <a:r>
              <a:rPr sz="1600" dirty="0" smtClean="0"/>
              <a:t/>
            </a:r>
            <a:br>
              <a:rPr sz="1600" dirty="0" smtClean="0"/>
            </a:br>
            <a:r>
              <a:rPr lang="en-US" sz="1800" dirty="0"/>
              <a:t>Step 5: </a:t>
            </a:r>
            <a:br>
              <a:rPr lang="en-US" sz="1800" dirty="0"/>
            </a:br>
            <a:r>
              <a:rPr lang="en-US" sz="3600" dirty="0"/>
              <a:t>Integrate information in Strategic Plan </a:t>
            </a:r>
            <a:r>
              <a:rPr lang="en-US" sz="3100" dirty="0"/>
              <a:t>– </a:t>
            </a:r>
            <a:r>
              <a:rPr lang="en-US" sz="2700" dirty="0"/>
              <a:t>Phase 1 Developing Strategies</a:t>
            </a:r>
            <a:r>
              <a:rPr sz="1600" dirty="0" smtClean="0"/>
              <a:t/>
            </a:r>
            <a:br>
              <a:rPr sz="1600" dirty="0" smtClean="0"/>
            </a:br>
            <a:endParaRPr sz="1600" dirty="0"/>
          </a:p>
        </p:txBody>
      </p:sp>
      <p:sp>
        <p:nvSpPr>
          <p:cNvPr id="288771" name="Rectangle 3"/>
          <p:cNvSpPr>
            <a:spLocks noGrp="1" noChangeArrowheads="1"/>
          </p:cNvSpPr>
          <p:nvPr>
            <p:ph idx="1"/>
          </p:nvPr>
        </p:nvSpPr>
        <p:spPr/>
        <p:txBody>
          <a:bodyPr/>
          <a:lstStyle/>
          <a:p>
            <a:pPr marL="711200" indent="-711200" eaLnBrk="1" hangingPunct="1">
              <a:lnSpc>
                <a:spcPct val="90000"/>
              </a:lnSpc>
              <a:buFont typeface="Wingdings" pitchFamily="2" charset="2"/>
              <a:buNone/>
            </a:pPr>
            <a:r>
              <a:rPr lang="en-US" sz="2800" b="1" dirty="0" smtClean="0"/>
              <a:t>Example 2: </a:t>
            </a:r>
            <a:r>
              <a:rPr lang="en-US" sz="2800" dirty="0" smtClean="0"/>
              <a:t>Inform the strategy selection</a:t>
            </a:r>
            <a:endParaRPr lang="en-US" sz="700" dirty="0" smtClean="0"/>
          </a:p>
          <a:p>
            <a:pPr marL="711200" indent="-711200" eaLnBrk="1" hangingPunct="1">
              <a:lnSpc>
                <a:spcPct val="90000"/>
              </a:lnSpc>
              <a:spcAft>
                <a:spcPts val="600"/>
              </a:spcAft>
              <a:buFont typeface="Wingdings" pitchFamily="2" charset="2"/>
              <a:buNone/>
            </a:pPr>
            <a:r>
              <a:rPr lang="en-US" sz="2400" dirty="0" smtClean="0"/>
              <a:t>Priority intervening variable:  </a:t>
            </a:r>
            <a:r>
              <a:rPr lang="en-US" sz="2000" dirty="0" smtClean="0">
                <a:solidFill>
                  <a:schemeClr val="accent1">
                    <a:lumMod val="75000"/>
                  </a:schemeClr>
                </a:solidFill>
              </a:rPr>
              <a:t>Family Management</a:t>
            </a:r>
          </a:p>
          <a:p>
            <a:pPr marL="711200" indent="-711200" eaLnBrk="1" hangingPunct="1">
              <a:lnSpc>
                <a:spcPct val="90000"/>
              </a:lnSpc>
              <a:buFont typeface="Wingdings" pitchFamily="2" charset="2"/>
              <a:buNone/>
            </a:pPr>
            <a:r>
              <a:rPr lang="en-US" sz="2400" dirty="0"/>
              <a:t>Local condition</a:t>
            </a:r>
            <a:r>
              <a:rPr lang="en-US" sz="2400" dirty="0" smtClean="0"/>
              <a:t>: </a:t>
            </a:r>
            <a:r>
              <a:rPr lang="en-US" sz="2000" dirty="0" smtClean="0">
                <a:solidFill>
                  <a:schemeClr val="accent1">
                    <a:lumMod val="75000"/>
                  </a:schemeClr>
                </a:solidFill>
              </a:rPr>
              <a:t>Parents state that they </a:t>
            </a:r>
            <a:r>
              <a:rPr lang="en-US" sz="2000" dirty="0">
                <a:solidFill>
                  <a:schemeClr val="accent1">
                    <a:lumMod val="75000"/>
                  </a:schemeClr>
                </a:solidFill>
              </a:rPr>
              <a:t>lack communication skills </a:t>
            </a:r>
            <a:r>
              <a:rPr lang="en-US" sz="2000" dirty="0" smtClean="0">
                <a:solidFill>
                  <a:schemeClr val="accent1">
                    <a:lumMod val="75000"/>
                  </a:schemeClr>
                </a:solidFill>
              </a:rPr>
              <a:t>to use with their children.</a:t>
            </a:r>
            <a:endParaRPr lang="en-US" sz="2000" dirty="0">
              <a:solidFill>
                <a:schemeClr val="accent1">
                  <a:lumMod val="75000"/>
                </a:schemeClr>
              </a:solidFill>
            </a:endParaRPr>
          </a:p>
          <a:p>
            <a:pPr marL="711200" indent="-711200" eaLnBrk="1" hangingPunct="1">
              <a:lnSpc>
                <a:spcPct val="90000"/>
              </a:lnSpc>
              <a:buFont typeface="Wingdings" pitchFamily="2" charset="2"/>
              <a:buNone/>
            </a:pPr>
            <a:r>
              <a:rPr lang="en-US" sz="2400" dirty="0" smtClean="0"/>
              <a:t>Resources and Gaps:</a:t>
            </a:r>
          </a:p>
          <a:p>
            <a:pPr marL="711200" indent="-368300">
              <a:lnSpc>
                <a:spcPct val="90000"/>
              </a:lnSpc>
            </a:pPr>
            <a:r>
              <a:rPr lang="en-US" sz="2000" dirty="0" smtClean="0">
                <a:solidFill>
                  <a:schemeClr val="accent1">
                    <a:lumMod val="75000"/>
                  </a:schemeClr>
                </a:solidFill>
              </a:rPr>
              <a:t>No </a:t>
            </a:r>
            <a:r>
              <a:rPr lang="en-US" sz="2000" dirty="0">
                <a:solidFill>
                  <a:schemeClr val="accent1">
                    <a:lumMod val="75000"/>
                  </a:schemeClr>
                </a:solidFill>
              </a:rPr>
              <a:t>parenting classes for parents of 12 – 14 year olds.</a:t>
            </a:r>
          </a:p>
          <a:p>
            <a:pPr marL="711200" indent="-368300">
              <a:lnSpc>
                <a:spcPct val="90000"/>
              </a:lnSpc>
            </a:pPr>
            <a:r>
              <a:rPr lang="en-US" sz="2000" dirty="0">
                <a:solidFill>
                  <a:schemeClr val="accent1">
                    <a:lumMod val="75000"/>
                  </a:schemeClr>
                </a:solidFill>
              </a:rPr>
              <a:t>No parenting classes provided in Spanish. </a:t>
            </a:r>
          </a:p>
          <a:p>
            <a:pPr marL="711200" indent="-368300">
              <a:lnSpc>
                <a:spcPct val="90000"/>
              </a:lnSpc>
            </a:pPr>
            <a:r>
              <a:rPr lang="en-US" sz="2000" dirty="0">
                <a:solidFill>
                  <a:schemeClr val="accent1">
                    <a:lumMod val="75000"/>
                  </a:schemeClr>
                </a:solidFill>
              </a:rPr>
              <a:t>Existing parenting classes are not evaluated for effectiveness</a:t>
            </a:r>
          </a:p>
          <a:p>
            <a:pPr marL="711200" indent="-368300">
              <a:lnSpc>
                <a:spcPct val="90000"/>
              </a:lnSpc>
            </a:pPr>
            <a:r>
              <a:rPr lang="en-US" sz="2000" dirty="0">
                <a:solidFill>
                  <a:schemeClr val="accent1">
                    <a:lumMod val="75000"/>
                  </a:schemeClr>
                </a:solidFill>
              </a:rPr>
              <a:t>Existing parenting classes are not filled to capacity – not reaching “hard to reach parents”</a:t>
            </a:r>
          </a:p>
          <a:p>
            <a:pPr marL="711200" indent="-368300">
              <a:lnSpc>
                <a:spcPct val="90000"/>
              </a:lnSpc>
            </a:pPr>
            <a:r>
              <a:rPr lang="en-US" sz="2000" dirty="0" smtClean="0">
                <a:solidFill>
                  <a:schemeClr val="accent1">
                    <a:lumMod val="75000"/>
                  </a:schemeClr>
                </a:solidFill>
              </a:rPr>
              <a:t>Lack </a:t>
            </a:r>
            <a:r>
              <a:rPr lang="en-US" sz="2000" dirty="0">
                <a:solidFill>
                  <a:schemeClr val="accent1">
                    <a:lumMod val="75000"/>
                  </a:schemeClr>
                </a:solidFill>
              </a:rPr>
              <a:t>of skilled parenting instructors in the community</a:t>
            </a:r>
          </a:p>
          <a:p>
            <a:pPr marL="711200" indent="-711200" eaLnBrk="1" hangingPunct="1">
              <a:lnSpc>
                <a:spcPct val="90000"/>
              </a:lnSpc>
              <a:buFont typeface="Wingdings" pitchFamily="2" charset="2"/>
              <a:buNone/>
            </a:pPr>
            <a:endParaRPr lang="en-US" sz="2400" dirty="0" smtClean="0"/>
          </a:p>
          <a:p>
            <a:pPr marL="711200" indent="-711200" eaLnBrk="1" hangingPunct="1">
              <a:lnSpc>
                <a:spcPct val="90000"/>
              </a:lnSpc>
              <a:buFont typeface="Wingdings" pitchFamily="2" charset="2"/>
              <a:buNone/>
            </a:pPr>
            <a:endParaRPr lang="en-US" sz="2400" dirty="0" smtClean="0"/>
          </a:p>
        </p:txBody>
      </p:sp>
      <p:sp>
        <p:nvSpPr>
          <p:cNvPr id="258052" name="Slide Number Placeholder 5"/>
          <p:cNvSpPr>
            <a:spLocks noGrp="1"/>
          </p:cNvSpPr>
          <p:nvPr>
            <p:ph type="sldNum"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4AED2BD-2306-41F1-88A5-581909344F0E}" type="slidenum">
              <a:rPr lang="en-US" smtClean="0">
                <a:solidFill>
                  <a:srgbClr val="898989"/>
                </a:solidFill>
              </a:rPr>
              <a:pPr fontAlgn="base">
                <a:spcBef>
                  <a:spcPct val="0"/>
                </a:spcBef>
                <a:spcAft>
                  <a:spcPct val="0"/>
                </a:spcAft>
                <a:defRPr/>
              </a:pPr>
              <a:t>21</a:t>
            </a:fld>
            <a:endParaRPr lang="en-US" smtClean="0">
              <a:solidFill>
                <a:srgbClr val="898989"/>
              </a:solidFill>
            </a:endParaRPr>
          </a:p>
        </p:txBody>
      </p:sp>
      <p:sp>
        <p:nvSpPr>
          <p:cNvPr id="2" name="Rectangle 1"/>
          <p:cNvSpPr/>
          <p:nvPr/>
        </p:nvSpPr>
        <p:spPr>
          <a:xfrm>
            <a:off x="25400" y="2343834"/>
            <a:ext cx="1524000" cy="646331"/>
          </a:xfrm>
          <a:prstGeom prst="rect">
            <a:avLst/>
          </a:prstGeom>
        </p:spPr>
        <p:txBody>
          <a:bodyPr wrap="square">
            <a:spAutoFit/>
          </a:bodyPr>
          <a:lstStyle/>
          <a:p>
            <a:pPr lvl="0" algn="ctr">
              <a:lnSpc>
                <a:spcPct val="90000"/>
              </a:lnSpc>
              <a:spcBef>
                <a:spcPct val="20000"/>
              </a:spcBef>
              <a:spcAft>
                <a:spcPts val="600"/>
              </a:spcAft>
              <a:buClr>
                <a:srgbClr val="C85F08"/>
              </a:buClr>
            </a:pPr>
            <a:r>
              <a:rPr lang="en-US" sz="2000" dirty="0">
                <a:latin typeface="Calibri"/>
                <a:cs typeface="+mn-cs"/>
              </a:rPr>
              <a:t>Needs </a:t>
            </a:r>
            <a:r>
              <a:rPr lang="en-US" sz="2000" dirty="0" smtClean="0">
                <a:latin typeface="Calibri"/>
                <a:cs typeface="+mn-cs"/>
              </a:rPr>
              <a:t>Assessment</a:t>
            </a:r>
            <a:endParaRPr lang="en-US" sz="2000" dirty="0">
              <a:latin typeface="Calibri"/>
              <a:cs typeface="+mn-cs"/>
            </a:endParaRPr>
          </a:p>
        </p:txBody>
      </p:sp>
      <p:sp>
        <p:nvSpPr>
          <p:cNvPr id="3" name="Left Brace 2"/>
          <p:cNvSpPr/>
          <p:nvPr/>
        </p:nvSpPr>
        <p:spPr>
          <a:xfrm>
            <a:off x="1447800" y="2133600"/>
            <a:ext cx="304800" cy="10668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Rectangle 3"/>
          <p:cNvSpPr/>
          <p:nvPr/>
        </p:nvSpPr>
        <p:spPr>
          <a:xfrm>
            <a:off x="-57150" y="4115762"/>
            <a:ext cx="1714500" cy="1015663"/>
          </a:xfrm>
          <a:prstGeom prst="rect">
            <a:avLst/>
          </a:prstGeom>
        </p:spPr>
        <p:txBody>
          <a:bodyPr wrap="square">
            <a:spAutoFit/>
          </a:bodyPr>
          <a:lstStyle/>
          <a:p>
            <a:pPr algn="ctr"/>
            <a:r>
              <a:rPr lang="en-US" sz="2000" dirty="0">
                <a:solidFill>
                  <a:prstClr val="black"/>
                </a:solidFill>
                <a:latin typeface="Calibri"/>
                <a:cs typeface="+mn-cs"/>
              </a:rPr>
              <a:t>Resources Assessment </a:t>
            </a:r>
            <a:endParaRPr lang="en-US" sz="2000" dirty="0" smtClean="0">
              <a:solidFill>
                <a:prstClr val="black"/>
              </a:solidFill>
              <a:latin typeface="Calibri"/>
              <a:cs typeface="+mn-cs"/>
            </a:endParaRPr>
          </a:p>
          <a:p>
            <a:pPr algn="ctr"/>
            <a:r>
              <a:rPr lang="en-US" sz="2000" dirty="0" smtClean="0">
                <a:solidFill>
                  <a:prstClr val="black"/>
                </a:solidFill>
                <a:latin typeface="Calibri"/>
                <a:cs typeface="+mn-cs"/>
              </a:rPr>
              <a:t>Phase 1</a:t>
            </a:r>
            <a:endParaRPr lang="en-US" sz="1600" dirty="0"/>
          </a:p>
        </p:txBody>
      </p:sp>
      <p:sp>
        <p:nvSpPr>
          <p:cNvPr id="8" name="Left Brace 7"/>
          <p:cNvSpPr/>
          <p:nvPr/>
        </p:nvSpPr>
        <p:spPr>
          <a:xfrm>
            <a:off x="1447800" y="3276600"/>
            <a:ext cx="304800" cy="243840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Rectangle 8"/>
          <p:cNvSpPr/>
          <p:nvPr/>
        </p:nvSpPr>
        <p:spPr>
          <a:xfrm rot="20612402">
            <a:off x="1845599" y="2321570"/>
            <a:ext cx="5898701" cy="2585323"/>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So how </a:t>
            </a: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does this inform your strategies???</a:t>
            </a:r>
            <a:endPar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endParaRPr>
          </a:p>
        </p:txBody>
      </p:sp>
    </p:spTree>
    <p:extLst>
      <p:ext uri="{BB962C8B-B14F-4D97-AF65-F5344CB8AC3E}">
        <p14:creationId xmlns:p14="http://schemas.microsoft.com/office/powerpoint/2010/main" val="408796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750"/>
                                  </p:stCondLst>
                                  <p:childTnLst>
                                    <p:set>
                                      <p:cBhvr>
                                        <p:cTn id="6" dur="1" fill="hold">
                                          <p:stCondLst>
                                            <p:cond delay="0"/>
                                          </p:stCondLst>
                                        </p:cTn>
                                        <p:tgtEl>
                                          <p:spTgt spid="288771">
                                            <p:txEl>
                                              <p:pRg st="0" end="0"/>
                                            </p:txEl>
                                          </p:spTgt>
                                        </p:tgtEl>
                                        <p:attrNameLst>
                                          <p:attrName>style.visibility</p:attrName>
                                        </p:attrNameLst>
                                      </p:cBhvr>
                                      <p:to>
                                        <p:strVal val="visible"/>
                                      </p:to>
                                    </p:set>
                                    <p:animEffect transition="in" filter="fade">
                                      <p:cBhvr>
                                        <p:cTn id="7" dur="500"/>
                                        <p:tgtEl>
                                          <p:spTgt spid="2887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750"/>
                                  </p:stCondLst>
                                  <p:childTnLst>
                                    <p:set>
                                      <p:cBhvr>
                                        <p:cTn id="17" dur="1" fill="hold">
                                          <p:stCondLst>
                                            <p:cond delay="0"/>
                                          </p:stCondLst>
                                        </p:cTn>
                                        <p:tgtEl>
                                          <p:spTgt spid="288771">
                                            <p:txEl>
                                              <p:pRg st="1" end="1"/>
                                            </p:txEl>
                                          </p:spTgt>
                                        </p:tgtEl>
                                        <p:attrNameLst>
                                          <p:attrName>style.visibility</p:attrName>
                                        </p:attrNameLst>
                                      </p:cBhvr>
                                      <p:to>
                                        <p:strVal val="visible"/>
                                      </p:to>
                                    </p:set>
                                    <p:animEffect transition="in" filter="fade">
                                      <p:cBhvr>
                                        <p:cTn id="18" dur="500"/>
                                        <p:tgtEl>
                                          <p:spTgt spid="288771">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750"/>
                                  </p:stCondLst>
                                  <p:childTnLst>
                                    <p:set>
                                      <p:cBhvr>
                                        <p:cTn id="22" dur="1" fill="hold">
                                          <p:stCondLst>
                                            <p:cond delay="0"/>
                                          </p:stCondLst>
                                        </p:cTn>
                                        <p:tgtEl>
                                          <p:spTgt spid="288771">
                                            <p:txEl>
                                              <p:pRg st="2" end="2"/>
                                            </p:txEl>
                                          </p:spTgt>
                                        </p:tgtEl>
                                        <p:attrNameLst>
                                          <p:attrName>style.visibility</p:attrName>
                                        </p:attrNameLst>
                                      </p:cBhvr>
                                      <p:to>
                                        <p:strVal val="visible"/>
                                      </p:to>
                                    </p:set>
                                    <p:animEffect transition="in" filter="fade">
                                      <p:cBhvr>
                                        <p:cTn id="23" dur="500"/>
                                        <p:tgtEl>
                                          <p:spTgt spid="288771">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8"/>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750"/>
                                  </p:stCondLst>
                                  <p:childTnLst>
                                    <p:set>
                                      <p:cBhvr>
                                        <p:cTn id="33" dur="1" fill="hold">
                                          <p:stCondLst>
                                            <p:cond delay="0"/>
                                          </p:stCondLst>
                                        </p:cTn>
                                        <p:tgtEl>
                                          <p:spTgt spid="288771">
                                            <p:txEl>
                                              <p:pRg st="3" end="3"/>
                                            </p:txEl>
                                          </p:spTgt>
                                        </p:tgtEl>
                                        <p:attrNameLst>
                                          <p:attrName>style.visibility</p:attrName>
                                        </p:attrNameLst>
                                      </p:cBhvr>
                                      <p:to>
                                        <p:strVal val="visible"/>
                                      </p:to>
                                    </p:set>
                                    <p:animEffect transition="in" filter="fade">
                                      <p:cBhvr>
                                        <p:cTn id="34" dur="500"/>
                                        <p:tgtEl>
                                          <p:spTgt spid="288771">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750"/>
                                  </p:stCondLst>
                                  <p:childTnLst>
                                    <p:set>
                                      <p:cBhvr>
                                        <p:cTn id="38" dur="1" fill="hold">
                                          <p:stCondLst>
                                            <p:cond delay="0"/>
                                          </p:stCondLst>
                                        </p:cTn>
                                        <p:tgtEl>
                                          <p:spTgt spid="288771">
                                            <p:txEl>
                                              <p:pRg st="4" end="4"/>
                                            </p:txEl>
                                          </p:spTgt>
                                        </p:tgtEl>
                                        <p:attrNameLst>
                                          <p:attrName>style.visibility</p:attrName>
                                        </p:attrNameLst>
                                      </p:cBhvr>
                                      <p:to>
                                        <p:strVal val="visible"/>
                                      </p:to>
                                    </p:set>
                                    <p:animEffect transition="in" filter="fade">
                                      <p:cBhvr>
                                        <p:cTn id="39" dur="500"/>
                                        <p:tgtEl>
                                          <p:spTgt spid="288771">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750"/>
                                  </p:stCondLst>
                                  <p:childTnLst>
                                    <p:set>
                                      <p:cBhvr>
                                        <p:cTn id="43" dur="1" fill="hold">
                                          <p:stCondLst>
                                            <p:cond delay="0"/>
                                          </p:stCondLst>
                                        </p:cTn>
                                        <p:tgtEl>
                                          <p:spTgt spid="288771">
                                            <p:txEl>
                                              <p:pRg st="5" end="5"/>
                                            </p:txEl>
                                          </p:spTgt>
                                        </p:tgtEl>
                                        <p:attrNameLst>
                                          <p:attrName>style.visibility</p:attrName>
                                        </p:attrNameLst>
                                      </p:cBhvr>
                                      <p:to>
                                        <p:strVal val="visible"/>
                                      </p:to>
                                    </p:set>
                                    <p:animEffect transition="in" filter="fade">
                                      <p:cBhvr>
                                        <p:cTn id="44" dur="500"/>
                                        <p:tgtEl>
                                          <p:spTgt spid="288771">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750"/>
                                  </p:stCondLst>
                                  <p:childTnLst>
                                    <p:set>
                                      <p:cBhvr>
                                        <p:cTn id="48" dur="1" fill="hold">
                                          <p:stCondLst>
                                            <p:cond delay="0"/>
                                          </p:stCondLst>
                                        </p:cTn>
                                        <p:tgtEl>
                                          <p:spTgt spid="288771">
                                            <p:txEl>
                                              <p:pRg st="6" end="6"/>
                                            </p:txEl>
                                          </p:spTgt>
                                        </p:tgtEl>
                                        <p:attrNameLst>
                                          <p:attrName>style.visibility</p:attrName>
                                        </p:attrNameLst>
                                      </p:cBhvr>
                                      <p:to>
                                        <p:strVal val="visible"/>
                                      </p:to>
                                    </p:set>
                                    <p:animEffect transition="in" filter="fade">
                                      <p:cBhvr>
                                        <p:cTn id="49" dur="500"/>
                                        <p:tgtEl>
                                          <p:spTgt spid="288771">
                                            <p:txEl>
                                              <p:pRg st="6" end="6"/>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750"/>
                                  </p:stCondLst>
                                  <p:childTnLst>
                                    <p:set>
                                      <p:cBhvr>
                                        <p:cTn id="53" dur="1" fill="hold">
                                          <p:stCondLst>
                                            <p:cond delay="0"/>
                                          </p:stCondLst>
                                        </p:cTn>
                                        <p:tgtEl>
                                          <p:spTgt spid="288771">
                                            <p:txEl>
                                              <p:pRg st="7" end="7"/>
                                            </p:txEl>
                                          </p:spTgt>
                                        </p:tgtEl>
                                        <p:attrNameLst>
                                          <p:attrName>style.visibility</p:attrName>
                                        </p:attrNameLst>
                                      </p:cBhvr>
                                      <p:to>
                                        <p:strVal val="visible"/>
                                      </p:to>
                                    </p:set>
                                    <p:animEffect transition="in" filter="fade">
                                      <p:cBhvr>
                                        <p:cTn id="54" dur="500"/>
                                        <p:tgtEl>
                                          <p:spTgt spid="288771">
                                            <p:txEl>
                                              <p:pRg st="7" end="7"/>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750"/>
                                  </p:stCondLst>
                                  <p:childTnLst>
                                    <p:set>
                                      <p:cBhvr>
                                        <p:cTn id="58" dur="1" fill="hold">
                                          <p:stCondLst>
                                            <p:cond delay="0"/>
                                          </p:stCondLst>
                                        </p:cTn>
                                        <p:tgtEl>
                                          <p:spTgt spid="288771">
                                            <p:txEl>
                                              <p:pRg st="8" end="8"/>
                                            </p:txEl>
                                          </p:spTgt>
                                        </p:tgtEl>
                                        <p:attrNameLst>
                                          <p:attrName>style.visibility</p:attrName>
                                        </p:attrNameLst>
                                      </p:cBhvr>
                                      <p:to>
                                        <p:strVal val="visible"/>
                                      </p:to>
                                    </p:set>
                                    <p:animEffect transition="in" filter="fade">
                                      <p:cBhvr>
                                        <p:cTn id="59" dur="500"/>
                                        <p:tgtEl>
                                          <p:spTgt spid="288771">
                                            <p:txEl>
                                              <p:pRg st="8" end="8"/>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53" presetClass="entr" presetSubtype="16" fill="hold" grpId="0" nodeType="clickEffect">
                                  <p:stCondLst>
                                    <p:cond delay="0"/>
                                  </p:stCondLst>
                                  <p:childTnLst>
                                    <p:set>
                                      <p:cBhvr>
                                        <p:cTn id="63" dur="1" fill="hold">
                                          <p:stCondLst>
                                            <p:cond delay="0"/>
                                          </p:stCondLst>
                                        </p:cTn>
                                        <p:tgtEl>
                                          <p:spTgt spid="9"/>
                                        </p:tgtEl>
                                        <p:attrNameLst>
                                          <p:attrName>style.visibility</p:attrName>
                                        </p:attrNameLst>
                                      </p:cBhvr>
                                      <p:to>
                                        <p:strVal val="visible"/>
                                      </p:to>
                                    </p:set>
                                    <p:anim calcmode="lin" valueType="num">
                                      <p:cBhvr>
                                        <p:cTn id="64" dur="500" fill="hold"/>
                                        <p:tgtEl>
                                          <p:spTgt spid="9"/>
                                        </p:tgtEl>
                                        <p:attrNameLst>
                                          <p:attrName>ppt_w</p:attrName>
                                        </p:attrNameLst>
                                      </p:cBhvr>
                                      <p:tavLst>
                                        <p:tav tm="0">
                                          <p:val>
                                            <p:fltVal val="0"/>
                                          </p:val>
                                        </p:tav>
                                        <p:tav tm="100000">
                                          <p:val>
                                            <p:strVal val="#ppt_w"/>
                                          </p:val>
                                        </p:tav>
                                      </p:tavLst>
                                    </p:anim>
                                    <p:anim calcmode="lin" valueType="num">
                                      <p:cBhvr>
                                        <p:cTn id="65" dur="500" fill="hold"/>
                                        <p:tgtEl>
                                          <p:spTgt spid="9"/>
                                        </p:tgtEl>
                                        <p:attrNameLst>
                                          <p:attrName>ppt_h</p:attrName>
                                        </p:attrNameLst>
                                      </p:cBhvr>
                                      <p:tavLst>
                                        <p:tav tm="0">
                                          <p:val>
                                            <p:fltVal val="0"/>
                                          </p:val>
                                        </p:tav>
                                        <p:tav tm="100000">
                                          <p:val>
                                            <p:strVal val="#ppt_h"/>
                                          </p:val>
                                        </p:tav>
                                      </p:tavLst>
                                    </p:anim>
                                    <p:animEffect transition="in" filter="fade">
                                      <p:cBhvr>
                                        <p:cTn id="6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1" grpId="0" uiExpand="1" build="p"/>
      <p:bldP spid="2" grpId="0"/>
      <p:bldP spid="3" grpId="0" animBg="1"/>
      <p:bldP spid="4" grpId="0"/>
      <p:bldP spid="8" grpId="0" animBg="1"/>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What does your Resources Assessment information tell you?</a:t>
            </a:r>
            <a:endParaRPr lang="en-US" dirty="0"/>
          </a:p>
        </p:txBody>
      </p:sp>
      <p:sp>
        <p:nvSpPr>
          <p:cNvPr id="6" name="Text Placeholder 5"/>
          <p:cNvSpPr>
            <a:spLocks noGrp="1"/>
          </p:cNvSpPr>
          <p:nvPr>
            <p:ph type="body" idx="1"/>
          </p:nvPr>
        </p:nvSpPr>
        <p:spPr>
          <a:xfrm>
            <a:off x="1600200" y="1535113"/>
            <a:ext cx="2438400" cy="639762"/>
          </a:xfrm>
        </p:spPr>
        <p:txBody>
          <a:bodyPr/>
          <a:lstStyle/>
          <a:p>
            <a:r>
              <a:rPr lang="en-US" dirty="0" smtClean="0"/>
              <a:t>What we have…</a:t>
            </a:r>
            <a:endParaRPr lang="en-US" dirty="0"/>
          </a:p>
        </p:txBody>
      </p:sp>
      <p:sp>
        <p:nvSpPr>
          <p:cNvPr id="7" name="Content Placeholder 6"/>
          <p:cNvSpPr>
            <a:spLocks noGrp="1"/>
          </p:cNvSpPr>
          <p:nvPr>
            <p:ph sz="half" idx="2"/>
          </p:nvPr>
        </p:nvSpPr>
        <p:spPr>
          <a:xfrm>
            <a:off x="1600200" y="2174875"/>
            <a:ext cx="2514600" cy="3951288"/>
          </a:xfrm>
        </p:spPr>
        <p:txBody>
          <a:bodyPr/>
          <a:lstStyle/>
          <a:p>
            <a:r>
              <a:rPr lang="en-US" sz="2200" dirty="0" smtClean="0"/>
              <a:t>Family Center that offers parenting</a:t>
            </a:r>
          </a:p>
          <a:p>
            <a:r>
              <a:rPr lang="en-US" sz="2200" dirty="0" smtClean="0"/>
              <a:t>Facilities in two target neighborhoods</a:t>
            </a:r>
          </a:p>
          <a:p>
            <a:r>
              <a:rPr lang="en-US" sz="2200" dirty="0" smtClean="0"/>
              <a:t>Grant to support EBP</a:t>
            </a:r>
          </a:p>
          <a:p>
            <a:r>
              <a:rPr lang="en-US" sz="2200" dirty="0" smtClean="0"/>
              <a:t>Coalition to help recruit families</a:t>
            </a:r>
            <a:endParaRPr lang="en-US" sz="2200" dirty="0"/>
          </a:p>
        </p:txBody>
      </p:sp>
      <p:sp>
        <p:nvSpPr>
          <p:cNvPr id="8" name="Text Placeholder 7"/>
          <p:cNvSpPr>
            <a:spLocks noGrp="1"/>
          </p:cNvSpPr>
          <p:nvPr>
            <p:ph type="body" sz="quarter" idx="3"/>
          </p:nvPr>
        </p:nvSpPr>
        <p:spPr>
          <a:xfrm>
            <a:off x="4114800" y="1524000"/>
            <a:ext cx="2590800" cy="639762"/>
          </a:xfrm>
        </p:spPr>
        <p:txBody>
          <a:bodyPr/>
          <a:lstStyle/>
          <a:p>
            <a:r>
              <a:rPr lang="en-US" dirty="0" smtClean="0"/>
              <a:t>What we need…</a:t>
            </a:r>
            <a:endParaRPr lang="en-US" dirty="0"/>
          </a:p>
        </p:txBody>
      </p:sp>
      <p:sp>
        <p:nvSpPr>
          <p:cNvPr id="9" name="Content Placeholder 8"/>
          <p:cNvSpPr>
            <a:spLocks noGrp="1"/>
          </p:cNvSpPr>
          <p:nvPr>
            <p:ph sz="quarter" idx="4"/>
          </p:nvPr>
        </p:nvSpPr>
        <p:spPr>
          <a:xfrm>
            <a:off x="4114800" y="2163762"/>
            <a:ext cx="2514600" cy="3951288"/>
          </a:xfrm>
        </p:spPr>
        <p:txBody>
          <a:bodyPr/>
          <a:lstStyle/>
          <a:p>
            <a:r>
              <a:rPr lang="en-US" dirty="0" smtClean="0"/>
              <a:t>Parents to learn communication skills</a:t>
            </a:r>
          </a:p>
          <a:p>
            <a:r>
              <a:rPr lang="en-US" dirty="0" smtClean="0"/>
              <a:t>EBP for parents with children ages 12-14 </a:t>
            </a:r>
          </a:p>
          <a:p>
            <a:r>
              <a:rPr lang="en-US" dirty="0" smtClean="0"/>
              <a:t>Translation services</a:t>
            </a:r>
            <a:endParaRPr lang="en-US" dirty="0"/>
          </a:p>
          <a:p>
            <a:r>
              <a:rPr lang="en-US" dirty="0" smtClean="0"/>
              <a:t>Skilled facilitators</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9E2190C2-C9D7-4247-B5FB-6ABB6085BFD3}" type="slidenum">
              <a:rPr lang="en-US" smtClean="0"/>
              <a:pPr>
                <a:defRPr/>
              </a:pPr>
              <a:t>22</a:t>
            </a:fld>
            <a:endParaRPr lang="en-US" dirty="0"/>
          </a:p>
        </p:txBody>
      </p:sp>
      <p:sp>
        <p:nvSpPr>
          <p:cNvPr id="10" name="Text Placeholder 7"/>
          <p:cNvSpPr txBox="1">
            <a:spLocks/>
          </p:cNvSpPr>
          <p:nvPr/>
        </p:nvSpPr>
        <p:spPr bwMode="auto">
          <a:xfrm>
            <a:off x="6858000" y="2907109"/>
            <a:ext cx="2209800" cy="1577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Clr>
                <a:srgbClr val="C85F08"/>
              </a:buClr>
              <a:buFont typeface="Wingdings" pitchFamily="2" charset="2"/>
              <a:buNone/>
              <a:defRPr sz="2400" b="1" kern="1200">
                <a:solidFill>
                  <a:schemeClr val="tx1"/>
                </a:solidFill>
                <a:latin typeface="+mn-lt"/>
                <a:ea typeface="+mn-ea"/>
                <a:cs typeface="+mn-cs"/>
              </a:defRPr>
            </a:lvl1pPr>
            <a:lvl2pPr marL="457200" indent="0" algn="l" rtl="0" eaLnBrk="1" fontAlgn="base" hangingPunct="1">
              <a:spcBef>
                <a:spcPct val="20000"/>
              </a:spcBef>
              <a:spcAft>
                <a:spcPct val="0"/>
              </a:spcAft>
              <a:buClr>
                <a:srgbClr val="C85F08"/>
              </a:buClr>
              <a:buFont typeface="Arial" pitchFamily="34" charset="0"/>
              <a:buNone/>
              <a:defRPr sz="2000" b="1" kern="1200">
                <a:solidFill>
                  <a:schemeClr val="tx1"/>
                </a:solidFill>
                <a:latin typeface="+mn-lt"/>
                <a:ea typeface="+mn-ea"/>
                <a:cs typeface="+mn-cs"/>
              </a:defRPr>
            </a:lvl2pPr>
            <a:lvl3pPr marL="914400" indent="0" algn="l" rtl="0" eaLnBrk="1" fontAlgn="base" hangingPunct="1">
              <a:spcBef>
                <a:spcPct val="20000"/>
              </a:spcBef>
              <a:spcAft>
                <a:spcPct val="0"/>
              </a:spcAft>
              <a:buFont typeface="Arial" pitchFamily="34" charset="0"/>
              <a:buNone/>
              <a:defRPr sz="1800" b="1" kern="1200">
                <a:solidFill>
                  <a:schemeClr val="tx1"/>
                </a:solidFill>
                <a:latin typeface="+mn-lt"/>
                <a:ea typeface="+mn-ea"/>
                <a:cs typeface="+mn-cs"/>
              </a:defRPr>
            </a:lvl3pPr>
            <a:lvl4pPr marL="1371600" indent="0" algn="l" rtl="0" eaLnBrk="1" fontAlgn="base" hangingPunct="1">
              <a:spcBef>
                <a:spcPct val="20000"/>
              </a:spcBef>
              <a:spcAft>
                <a:spcPct val="0"/>
              </a:spcAft>
              <a:buFont typeface="Arial" pitchFamily="34" charset="0"/>
              <a:buNone/>
              <a:defRPr sz="1600" b="1" kern="1200">
                <a:solidFill>
                  <a:schemeClr val="tx1"/>
                </a:solidFill>
                <a:latin typeface="+mn-lt"/>
                <a:ea typeface="+mn-ea"/>
                <a:cs typeface="+mn-cs"/>
              </a:defRPr>
            </a:lvl4pPr>
            <a:lvl5pPr marL="1828800" indent="0" algn="l" rtl="0" eaLnBrk="1" fontAlgn="base" hangingPunct="1">
              <a:spcBef>
                <a:spcPct val="20000"/>
              </a:spcBef>
              <a:spcAft>
                <a:spcPct val="0"/>
              </a:spcAft>
              <a:buFont typeface="Arial"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9pPr>
          </a:lstStyle>
          <a:p>
            <a:r>
              <a:rPr lang="en-US" dirty="0" smtClean="0"/>
              <a:t>How </a:t>
            </a:r>
            <a:r>
              <a:rPr lang="en-US" dirty="0"/>
              <a:t>does this inform, what </a:t>
            </a:r>
            <a:r>
              <a:rPr lang="en-US" dirty="0" smtClean="0"/>
              <a:t>we are going to do…</a:t>
            </a:r>
            <a:endParaRPr lang="en-US" dirty="0"/>
          </a:p>
        </p:txBody>
      </p:sp>
      <p:sp>
        <p:nvSpPr>
          <p:cNvPr id="2" name="Right Brace 1"/>
          <p:cNvSpPr/>
          <p:nvPr/>
        </p:nvSpPr>
        <p:spPr>
          <a:xfrm>
            <a:off x="6477000" y="1752600"/>
            <a:ext cx="381000" cy="38862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Rectangle 10"/>
          <p:cNvSpPr/>
          <p:nvPr/>
        </p:nvSpPr>
        <p:spPr>
          <a:xfrm>
            <a:off x="1524000" y="1453577"/>
            <a:ext cx="1112805" cy="338554"/>
          </a:xfrm>
          <a:prstGeom prst="rect">
            <a:avLst/>
          </a:prstGeom>
        </p:spPr>
        <p:txBody>
          <a:bodyPr wrap="none">
            <a:spAutoFit/>
          </a:bodyPr>
          <a:lstStyle/>
          <a:p>
            <a:pPr lvl="0"/>
            <a:r>
              <a:rPr lang="en-US" sz="1600" b="1" dirty="0" smtClean="0">
                <a:latin typeface="Calibri"/>
                <a:ea typeface="Calibri" pitchFamily="34" charset="0"/>
                <a:cs typeface="Calibri" pitchFamily="34" charset="0"/>
              </a:rPr>
              <a:t>Example 2:</a:t>
            </a:r>
            <a:endParaRPr lang="en-US" sz="1600" b="1" dirty="0">
              <a:latin typeface="Calibri"/>
              <a:ea typeface="Calibri" pitchFamily="34" charset="0"/>
              <a:cs typeface="Calibri" pitchFamily="34" charset="0"/>
            </a:endParaRPr>
          </a:p>
        </p:txBody>
      </p:sp>
    </p:spTree>
    <p:extLst>
      <p:ext uri="{BB962C8B-B14F-4D97-AF65-F5344CB8AC3E}">
        <p14:creationId xmlns:p14="http://schemas.microsoft.com/office/powerpoint/2010/main" val="3622967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fade">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fade">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xEl>
                                              <p:pRg st="0" end="0"/>
                                            </p:txEl>
                                          </p:spTgt>
                                        </p:tgtEl>
                                        <p:attrNameLst>
                                          <p:attrName>style.visibility</p:attrName>
                                        </p:attrNameLst>
                                      </p:cBhvr>
                                      <p:to>
                                        <p:strVal val="visible"/>
                                      </p:to>
                                    </p:set>
                                    <p:animEffect transition="in" filter="fade">
                                      <p:cBhvr>
                                        <p:cTn id="32" dur="500"/>
                                        <p:tgtEl>
                                          <p:spTgt spid="8">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xEl>
                                              <p:pRg st="0" end="0"/>
                                            </p:txEl>
                                          </p:spTgt>
                                        </p:tgtEl>
                                        <p:attrNameLst>
                                          <p:attrName>style.visibility</p:attrName>
                                        </p:attrNameLst>
                                      </p:cBhvr>
                                      <p:to>
                                        <p:strVal val="visible"/>
                                      </p:to>
                                    </p:set>
                                    <p:animEffect transition="in" filter="fade">
                                      <p:cBhvr>
                                        <p:cTn id="37" dur="500"/>
                                        <p:tgtEl>
                                          <p:spTgt spid="9">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
                                            <p:txEl>
                                              <p:pRg st="1" end="1"/>
                                            </p:txEl>
                                          </p:spTgt>
                                        </p:tgtEl>
                                        <p:attrNameLst>
                                          <p:attrName>style.visibility</p:attrName>
                                        </p:attrNameLst>
                                      </p:cBhvr>
                                      <p:to>
                                        <p:strVal val="visible"/>
                                      </p:to>
                                    </p:set>
                                    <p:animEffect transition="in" filter="fade">
                                      <p:cBhvr>
                                        <p:cTn id="42" dur="500"/>
                                        <p:tgtEl>
                                          <p:spTgt spid="9">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9">
                                            <p:txEl>
                                              <p:pRg st="2" end="2"/>
                                            </p:txEl>
                                          </p:spTgt>
                                        </p:tgtEl>
                                        <p:attrNameLst>
                                          <p:attrName>style.visibility</p:attrName>
                                        </p:attrNameLst>
                                      </p:cBhvr>
                                      <p:to>
                                        <p:strVal val="visible"/>
                                      </p:to>
                                    </p:set>
                                    <p:animEffect transition="in" filter="fade">
                                      <p:cBhvr>
                                        <p:cTn id="47" dur="500"/>
                                        <p:tgtEl>
                                          <p:spTgt spid="9">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9">
                                            <p:txEl>
                                              <p:pRg st="3" end="3"/>
                                            </p:txEl>
                                          </p:spTgt>
                                        </p:tgtEl>
                                        <p:attrNameLst>
                                          <p:attrName>style.visibility</p:attrName>
                                        </p:attrNameLst>
                                      </p:cBhvr>
                                      <p:to>
                                        <p:strVal val="visible"/>
                                      </p:to>
                                    </p:set>
                                    <p:animEffect transition="in" filter="fade">
                                      <p:cBhvr>
                                        <p:cTn id="52" dur="500"/>
                                        <p:tgtEl>
                                          <p:spTgt spid="9">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fade">
                                      <p:cBhvr>
                                        <p:cTn id="57" dur="1000"/>
                                        <p:tgtEl>
                                          <p:spTgt spid="10"/>
                                        </p:tgtEl>
                                      </p:cBhvr>
                                    </p:animEffect>
                                    <p:anim calcmode="lin" valueType="num">
                                      <p:cBhvr>
                                        <p:cTn id="58" dur="1000" fill="hold"/>
                                        <p:tgtEl>
                                          <p:spTgt spid="10"/>
                                        </p:tgtEl>
                                        <p:attrNameLst>
                                          <p:attrName>ppt_x</p:attrName>
                                        </p:attrNameLst>
                                      </p:cBhvr>
                                      <p:tavLst>
                                        <p:tav tm="0">
                                          <p:val>
                                            <p:strVal val="#ppt_x"/>
                                          </p:val>
                                        </p:tav>
                                        <p:tav tm="100000">
                                          <p:val>
                                            <p:strVal val="#ppt_x"/>
                                          </p:val>
                                        </p:tav>
                                      </p:tavLst>
                                    </p:anim>
                                    <p:anim calcmode="lin" valueType="num">
                                      <p:cBhvr>
                                        <p:cTn id="59" dur="1000" fill="hold"/>
                                        <p:tgtEl>
                                          <p:spTgt spid="10"/>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2"/>
                                        </p:tgtEl>
                                        <p:attrNameLst>
                                          <p:attrName>style.visibility</p:attrName>
                                        </p:attrNameLst>
                                      </p:cBhvr>
                                      <p:to>
                                        <p:strVal val="visible"/>
                                      </p:to>
                                    </p:set>
                                    <p:animEffect transition="in" filter="fade">
                                      <p:cBhvr>
                                        <p:cTn id="62" dur="1000"/>
                                        <p:tgtEl>
                                          <p:spTgt spid="2"/>
                                        </p:tgtEl>
                                      </p:cBhvr>
                                    </p:animEffect>
                                    <p:anim calcmode="lin" valueType="num">
                                      <p:cBhvr>
                                        <p:cTn id="63" dur="1000" fill="hold"/>
                                        <p:tgtEl>
                                          <p:spTgt spid="2"/>
                                        </p:tgtEl>
                                        <p:attrNameLst>
                                          <p:attrName>ppt_x</p:attrName>
                                        </p:attrNameLst>
                                      </p:cBhvr>
                                      <p:tavLst>
                                        <p:tav tm="0">
                                          <p:val>
                                            <p:strVal val="#ppt_x"/>
                                          </p:val>
                                        </p:tav>
                                        <p:tav tm="100000">
                                          <p:val>
                                            <p:strVal val="#ppt_x"/>
                                          </p:val>
                                        </p:tav>
                                      </p:tavLst>
                                    </p:anim>
                                    <p:anim calcmode="lin" valueType="num">
                                      <p:cBhvr>
                                        <p:cTn id="6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build="p"/>
      <p:bldP spid="8" grpId="0" build="p"/>
      <p:bldP spid="9" grpId="0" build="p"/>
      <p:bldP spid="10" grpId="0"/>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normAutofit fontScale="90000"/>
          </a:bodyPr>
          <a:lstStyle/>
          <a:p>
            <a:pPr>
              <a:defRPr/>
            </a:pPr>
            <a:r>
              <a:rPr sz="1600" dirty="0" smtClean="0"/>
              <a:t/>
            </a:r>
            <a:br>
              <a:rPr sz="1600" dirty="0" smtClean="0"/>
            </a:br>
            <a:r>
              <a:rPr lang="en-US" sz="1800" dirty="0"/>
              <a:t>Step 5: </a:t>
            </a:r>
            <a:br>
              <a:rPr lang="en-US" sz="1800" dirty="0"/>
            </a:br>
            <a:r>
              <a:rPr lang="en-US" sz="3600" dirty="0"/>
              <a:t>Integrate information in Strategic Plan </a:t>
            </a:r>
            <a:r>
              <a:rPr lang="en-US" sz="3100" dirty="0"/>
              <a:t>– </a:t>
            </a:r>
            <a:r>
              <a:rPr lang="en-US" sz="2700" dirty="0"/>
              <a:t>Phase 1 Developing Strategies</a:t>
            </a:r>
            <a:r>
              <a:rPr sz="1600" dirty="0" smtClean="0"/>
              <a:t/>
            </a:r>
            <a:br>
              <a:rPr sz="1600" dirty="0" smtClean="0"/>
            </a:br>
            <a:endParaRPr sz="1600" dirty="0"/>
          </a:p>
        </p:txBody>
      </p:sp>
      <p:sp>
        <p:nvSpPr>
          <p:cNvPr id="288771" name="Rectangle 3"/>
          <p:cNvSpPr>
            <a:spLocks noGrp="1" noChangeArrowheads="1"/>
          </p:cNvSpPr>
          <p:nvPr>
            <p:ph idx="1"/>
          </p:nvPr>
        </p:nvSpPr>
        <p:spPr>
          <a:xfrm>
            <a:off x="1676400" y="1600201"/>
            <a:ext cx="7010400" cy="4267200"/>
          </a:xfrm>
        </p:spPr>
        <p:txBody>
          <a:bodyPr/>
          <a:lstStyle/>
          <a:p>
            <a:pPr marL="711200" indent="-711200" eaLnBrk="1" hangingPunct="1">
              <a:lnSpc>
                <a:spcPct val="90000"/>
              </a:lnSpc>
              <a:buFont typeface="Wingdings" pitchFamily="2" charset="2"/>
              <a:buNone/>
            </a:pPr>
            <a:r>
              <a:rPr lang="en-US" sz="2800" b="1" dirty="0" smtClean="0"/>
              <a:t>Example 2: </a:t>
            </a:r>
            <a:r>
              <a:rPr lang="en-US" sz="2800" dirty="0" smtClean="0"/>
              <a:t>Inform the strategy selection</a:t>
            </a:r>
            <a:endParaRPr lang="en-US" sz="700" dirty="0" smtClean="0"/>
          </a:p>
          <a:p>
            <a:pPr marL="711200" indent="-711200" eaLnBrk="1" hangingPunct="1">
              <a:lnSpc>
                <a:spcPct val="90000"/>
              </a:lnSpc>
              <a:spcAft>
                <a:spcPts val="600"/>
              </a:spcAft>
              <a:buFont typeface="Wingdings" pitchFamily="2" charset="2"/>
              <a:buNone/>
            </a:pPr>
            <a:r>
              <a:rPr lang="en-US" sz="2400" dirty="0" smtClean="0"/>
              <a:t>Priority intervening variable:  </a:t>
            </a:r>
            <a:r>
              <a:rPr lang="en-US" sz="2000" dirty="0" smtClean="0">
                <a:solidFill>
                  <a:schemeClr val="accent1">
                    <a:lumMod val="75000"/>
                  </a:schemeClr>
                </a:solidFill>
              </a:rPr>
              <a:t>Family Management</a:t>
            </a:r>
          </a:p>
          <a:p>
            <a:pPr marL="711200" indent="-711200" eaLnBrk="1" hangingPunct="1">
              <a:lnSpc>
                <a:spcPct val="90000"/>
              </a:lnSpc>
              <a:buFont typeface="Wingdings" pitchFamily="2" charset="2"/>
              <a:buNone/>
            </a:pPr>
            <a:r>
              <a:rPr lang="en-US" sz="2400" dirty="0"/>
              <a:t>Local condition</a:t>
            </a:r>
            <a:r>
              <a:rPr lang="en-US" sz="2400" dirty="0" smtClean="0"/>
              <a:t>: </a:t>
            </a:r>
            <a:r>
              <a:rPr lang="en-US" sz="2000" dirty="0" smtClean="0">
                <a:solidFill>
                  <a:schemeClr val="accent1">
                    <a:lumMod val="75000"/>
                  </a:schemeClr>
                </a:solidFill>
              </a:rPr>
              <a:t>Parents state that they </a:t>
            </a:r>
            <a:r>
              <a:rPr lang="en-US" sz="2000" dirty="0">
                <a:solidFill>
                  <a:schemeClr val="accent1">
                    <a:lumMod val="75000"/>
                  </a:schemeClr>
                </a:solidFill>
              </a:rPr>
              <a:t>lack communication skills </a:t>
            </a:r>
            <a:r>
              <a:rPr lang="en-US" sz="2000" dirty="0" smtClean="0">
                <a:solidFill>
                  <a:schemeClr val="accent1">
                    <a:lumMod val="75000"/>
                  </a:schemeClr>
                </a:solidFill>
              </a:rPr>
              <a:t>to use with their children.</a:t>
            </a:r>
            <a:endParaRPr lang="en-US" sz="2000" dirty="0">
              <a:solidFill>
                <a:schemeClr val="accent1">
                  <a:lumMod val="75000"/>
                </a:schemeClr>
              </a:solidFill>
            </a:endParaRPr>
          </a:p>
          <a:p>
            <a:pPr marL="711200" indent="-711200" eaLnBrk="1" hangingPunct="1">
              <a:lnSpc>
                <a:spcPct val="90000"/>
              </a:lnSpc>
              <a:buFont typeface="Wingdings" pitchFamily="2" charset="2"/>
              <a:buNone/>
            </a:pPr>
            <a:r>
              <a:rPr lang="en-US" sz="2400" dirty="0" smtClean="0"/>
              <a:t>Resources and Gaps:</a:t>
            </a:r>
          </a:p>
          <a:p>
            <a:pPr marL="711200" indent="-368300">
              <a:lnSpc>
                <a:spcPct val="90000"/>
              </a:lnSpc>
            </a:pPr>
            <a:r>
              <a:rPr lang="en-US" sz="2000" dirty="0" smtClean="0">
                <a:solidFill>
                  <a:schemeClr val="accent1">
                    <a:lumMod val="75000"/>
                  </a:schemeClr>
                </a:solidFill>
              </a:rPr>
              <a:t>No </a:t>
            </a:r>
            <a:r>
              <a:rPr lang="en-US" sz="2000" dirty="0">
                <a:solidFill>
                  <a:schemeClr val="accent1">
                    <a:lumMod val="75000"/>
                  </a:schemeClr>
                </a:solidFill>
              </a:rPr>
              <a:t>parenting classes for parents of 12 – 14 year olds.</a:t>
            </a:r>
          </a:p>
          <a:p>
            <a:pPr marL="711200" indent="-368300">
              <a:lnSpc>
                <a:spcPct val="90000"/>
              </a:lnSpc>
            </a:pPr>
            <a:r>
              <a:rPr lang="en-US" sz="2000" dirty="0">
                <a:solidFill>
                  <a:schemeClr val="accent1">
                    <a:lumMod val="75000"/>
                  </a:schemeClr>
                </a:solidFill>
              </a:rPr>
              <a:t>No parenting classes provided in Spanish. </a:t>
            </a:r>
          </a:p>
          <a:p>
            <a:pPr marL="711200" indent="-368300">
              <a:lnSpc>
                <a:spcPct val="90000"/>
              </a:lnSpc>
            </a:pPr>
            <a:r>
              <a:rPr lang="en-US" sz="2000" dirty="0">
                <a:solidFill>
                  <a:schemeClr val="accent1">
                    <a:lumMod val="75000"/>
                  </a:schemeClr>
                </a:solidFill>
              </a:rPr>
              <a:t>Existing parenting classes are not evaluated for effectiveness</a:t>
            </a:r>
          </a:p>
          <a:p>
            <a:pPr marL="711200" indent="-368300">
              <a:lnSpc>
                <a:spcPct val="90000"/>
              </a:lnSpc>
            </a:pPr>
            <a:r>
              <a:rPr lang="en-US" sz="2000" dirty="0">
                <a:solidFill>
                  <a:schemeClr val="accent1">
                    <a:lumMod val="75000"/>
                  </a:schemeClr>
                </a:solidFill>
              </a:rPr>
              <a:t>Existing parenting classes are not filled to capacity – not reaching “hard to reach parents”</a:t>
            </a:r>
          </a:p>
          <a:p>
            <a:pPr marL="711200" indent="-368300">
              <a:lnSpc>
                <a:spcPct val="90000"/>
              </a:lnSpc>
            </a:pPr>
            <a:r>
              <a:rPr lang="en-US" sz="2000" dirty="0" smtClean="0">
                <a:solidFill>
                  <a:schemeClr val="accent1">
                    <a:lumMod val="75000"/>
                  </a:schemeClr>
                </a:solidFill>
              </a:rPr>
              <a:t>Lack </a:t>
            </a:r>
            <a:r>
              <a:rPr lang="en-US" sz="2000" dirty="0">
                <a:solidFill>
                  <a:schemeClr val="accent1">
                    <a:lumMod val="75000"/>
                  </a:schemeClr>
                </a:solidFill>
              </a:rPr>
              <a:t>of skilled parenting instructors in the community</a:t>
            </a:r>
          </a:p>
          <a:p>
            <a:pPr marL="711200" indent="-711200" eaLnBrk="1" hangingPunct="1">
              <a:lnSpc>
                <a:spcPct val="90000"/>
              </a:lnSpc>
              <a:buFont typeface="Wingdings" pitchFamily="2" charset="2"/>
              <a:buNone/>
            </a:pPr>
            <a:endParaRPr lang="en-US" sz="2400" dirty="0" smtClean="0"/>
          </a:p>
          <a:p>
            <a:pPr marL="711200" indent="-711200" eaLnBrk="1" hangingPunct="1">
              <a:lnSpc>
                <a:spcPct val="90000"/>
              </a:lnSpc>
              <a:buFont typeface="Wingdings" pitchFamily="2" charset="2"/>
              <a:buNone/>
            </a:pPr>
            <a:endParaRPr lang="en-US" sz="2400" dirty="0" smtClean="0"/>
          </a:p>
        </p:txBody>
      </p:sp>
      <p:sp>
        <p:nvSpPr>
          <p:cNvPr id="258052" name="Slide Number Placeholder 5"/>
          <p:cNvSpPr>
            <a:spLocks noGrp="1"/>
          </p:cNvSpPr>
          <p:nvPr>
            <p:ph type="sldNum"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4AED2BD-2306-41F1-88A5-581909344F0E}" type="slidenum">
              <a:rPr lang="en-US" smtClean="0">
                <a:solidFill>
                  <a:srgbClr val="898989"/>
                </a:solidFill>
              </a:rPr>
              <a:pPr fontAlgn="base">
                <a:spcBef>
                  <a:spcPct val="0"/>
                </a:spcBef>
                <a:spcAft>
                  <a:spcPct val="0"/>
                </a:spcAft>
                <a:defRPr/>
              </a:pPr>
              <a:t>23</a:t>
            </a:fld>
            <a:endParaRPr lang="en-US" smtClean="0">
              <a:solidFill>
                <a:srgbClr val="898989"/>
              </a:solidFill>
            </a:endParaRPr>
          </a:p>
        </p:txBody>
      </p:sp>
      <p:sp>
        <p:nvSpPr>
          <p:cNvPr id="2" name="Rectangle 1"/>
          <p:cNvSpPr/>
          <p:nvPr/>
        </p:nvSpPr>
        <p:spPr>
          <a:xfrm>
            <a:off x="25400" y="2343834"/>
            <a:ext cx="1524000" cy="646331"/>
          </a:xfrm>
          <a:prstGeom prst="rect">
            <a:avLst/>
          </a:prstGeom>
        </p:spPr>
        <p:txBody>
          <a:bodyPr wrap="square">
            <a:spAutoFit/>
          </a:bodyPr>
          <a:lstStyle/>
          <a:p>
            <a:pPr lvl="0" algn="ctr">
              <a:lnSpc>
                <a:spcPct val="90000"/>
              </a:lnSpc>
              <a:spcBef>
                <a:spcPct val="20000"/>
              </a:spcBef>
              <a:spcAft>
                <a:spcPts val="600"/>
              </a:spcAft>
              <a:buClr>
                <a:srgbClr val="C85F08"/>
              </a:buClr>
            </a:pPr>
            <a:r>
              <a:rPr lang="en-US" sz="2000" dirty="0">
                <a:latin typeface="Calibri"/>
                <a:cs typeface="+mn-cs"/>
              </a:rPr>
              <a:t>Needs </a:t>
            </a:r>
            <a:r>
              <a:rPr lang="en-US" sz="2000" dirty="0" smtClean="0">
                <a:latin typeface="Calibri"/>
                <a:cs typeface="+mn-cs"/>
              </a:rPr>
              <a:t>Assessment</a:t>
            </a:r>
            <a:endParaRPr lang="en-US" sz="2000" dirty="0">
              <a:latin typeface="Calibri"/>
              <a:cs typeface="+mn-cs"/>
            </a:endParaRPr>
          </a:p>
        </p:txBody>
      </p:sp>
      <p:sp>
        <p:nvSpPr>
          <p:cNvPr id="3" name="Left Brace 2"/>
          <p:cNvSpPr/>
          <p:nvPr/>
        </p:nvSpPr>
        <p:spPr>
          <a:xfrm>
            <a:off x="1447800" y="2133600"/>
            <a:ext cx="304800" cy="10668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Rectangle 3"/>
          <p:cNvSpPr/>
          <p:nvPr/>
        </p:nvSpPr>
        <p:spPr>
          <a:xfrm>
            <a:off x="-57150" y="4115762"/>
            <a:ext cx="1714500" cy="1015663"/>
          </a:xfrm>
          <a:prstGeom prst="rect">
            <a:avLst/>
          </a:prstGeom>
        </p:spPr>
        <p:txBody>
          <a:bodyPr wrap="square">
            <a:spAutoFit/>
          </a:bodyPr>
          <a:lstStyle/>
          <a:p>
            <a:pPr algn="ctr"/>
            <a:r>
              <a:rPr lang="en-US" sz="2000" dirty="0">
                <a:solidFill>
                  <a:prstClr val="black"/>
                </a:solidFill>
                <a:latin typeface="Calibri"/>
                <a:cs typeface="+mn-cs"/>
              </a:rPr>
              <a:t>Resources Assessment </a:t>
            </a:r>
            <a:endParaRPr lang="en-US" sz="2000" dirty="0" smtClean="0">
              <a:solidFill>
                <a:prstClr val="black"/>
              </a:solidFill>
              <a:latin typeface="Calibri"/>
              <a:cs typeface="+mn-cs"/>
            </a:endParaRPr>
          </a:p>
          <a:p>
            <a:pPr algn="ctr"/>
            <a:r>
              <a:rPr lang="en-US" sz="2000" dirty="0" smtClean="0">
                <a:solidFill>
                  <a:prstClr val="black"/>
                </a:solidFill>
                <a:latin typeface="Calibri"/>
                <a:cs typeface="+mn-cs"/>
              </a:rPr>
              <a:t>Phase 1</a:t>
            </a:r>
            <a:endParaRPr lang="en-US" sz="1600" dirty="0"/>
          </a:p>
        </p:txBody>
      </p:sp>
      <p:sp>
        <p:nvSpPr>
          <p:cNvPr id="8" name="Left Brace 7"/>
          <p:cNvSpPr/>
          <p:nvPr/>
        </p:nvSpPr>
        <p:spPr>
          <a:xfrm>
            <a:off x="1447800" y="3276600"/>
            <a:ext cx="304800" cy="243840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Rectangle 4"/>
          <p:cNvSpPr/>
          <p:nvPr/>
        </p:nvSpPr>
        <p:spPr>
          <a:xfrm>
            <a:off x="1574800" y="5867400"/>
            <a:ext cx="3242041" cy="424732"/>
          </a:xfrm>
          <a:prstGeom prst="rect">
            <a:avLst/>
          </a:prstGeom>
        </p:spPr>
        <p:txBody>
          <a:bodyPr wrap="none">
            <a:spAutoFit/>
          </a:bodyPr>
          <a:lstStyle/>
          <a:p>
            <a:pPr marL="711200" lvl="0" indent="-711200">
              <a:lnSpc>
                <a:spcPct val="90000"/>
              </a:lnSpc>
              <a:buNone/>
            </a:pPr>
            <a:r>
              <a:rPr lang="en-US" sz="2400" dirty="0">
                <a:solidFill>
                  <a:prstClr val="black"/>
                </a:solidFill>
              </a:rPr>
              <a:t>Strategy: </a:t>
            </a:r>
            <a:r>
              <a:rPr lang="en-US" dirty="0">
                <a:solidFill>
                  <a:schemeClr val="accent1">
                    <a:lumMod val="75000"/>
                  </a:schemeClr>
                </a:solidFill>
              </a:rPr>
              <a:t>Parenting Education</a:t>
            </a:r>
          </a:p>
        </p:txBody>
      </p:sp>
    </p:spTree>
    <p:extLst>
      <p:ext uri="{BB962C8B-B14F-4D97-AF65-F5344CB8AC3E}">
        <p14:creationId xmlns:p14="http://schemas.microsoft.com/office/powerpoint/2010/main" val="621395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1800" dirty="0"/>
              <a:t>Step 5: </a:t>
            </a:r>
            <a:br>
              <a:rPr lang="en-US" sz="1800" dirty="0"/>
            </a:br>
            <a:r>
              <a:rPr lang="en-US" sz="3600" dirty="0"/>
              <a:t>Integrate information in Strategic </a:t>
            </a:r>
            <a:r>
              <a:rPr lang="en-US" sz="3600" dirty="0" smtClean="0"/>
              <a:t>Plan</a:t>
            </a:r>
            <a:endParaRPr lang="en-US" sz="3600" dirty="0"/>
          </a:p>
        </p:txBody>
      </p:sp>
      <p:sp>
        <p:nvSpPr>
          <p:cNvPr id="3" name="Content Placeholder 2"/>
          <p:cNvSpPr>
            <a:spLocks noGrp="1"/>
          </p:cNvSpPr>
          <p:nvPr>
            <p:ph idx="1"/>
          </p:nvPr>
        </p:nvSpPr>
        <p:spPr/>
        <p:txBody>
          <a:bodyPr/>
          <a:lstStyle/>
          <a:p>
            <a:r>
              <a:rPr lang="en-US" dirty="0" smtClean="0"/>
              <a:t>Phase 1: Developing Strategies</a:t>
            </a:r>
          </a:p>
          <a:p>
            <a:endParaRPr lang="en-US" dirty="0" smtClean="0"/>
          </a:p>
          <a:p>
            <a:r>
              <a:rPr lang="en-US" dirty="0" smtClean="0"/>
              <a:t>Phase 2: Building Toward Your Action Plan</a:t>
            </a:r>
            <a:endParaRPr lang="en-US" dirty="0"/>
          </a:p>
        </p:txBody>
      </p:sp>
      <p:sp>
        <p:nvSpPr>
          <p:cNvPr id="4" name="Slide Number Placeholder 3"/>
          <p:cNvSpPr>
            <a:spLocks noGrp="1"/>
          </p:cNvSpPr>
          <p:nvPr>
            <p:ph type="sldNum" sz="quarter" idx="10"/>
          </p:nvPr>
        </p:nvSpPr>
        <p:spPr/>
        <p:txBody>
          <a:bodyPr/>
          <a:lstStyle/>
          <a:p>
            <a:pPr>
              <a:defRPr/>
            </a:pPr>
            <a:fld id="{9E2190C2-C9D7-4247-B5FB-6ABB6085BFD3}" type="slidenum">
              <a:rPr lang="en-US" smtClean="0"/>
              <a:pPr>
                <a:defRPr/>
              </a:pPr>
              <a:t>24</a:t>
            </a:fld>
            <a:endParaRPr lang="en-US" dirty="0"/>
          </a:p>
        </p:txBody>
      </p:sp>
      <p:sp>
        <p:nvSpPr>
          <p:cNvPr id="5" name="Striped Right Arrow 4"/>
          <p:cNvSpPr/>
          <p:nvPr/>
        </p:nvSpPr>
        <p:spPr>
          <a:xfrm rot="1039232" flipH="1">
            <a:off x="6002099" y="3310202"/>
            <a:ext cx="1451930" cy="1126023"/>
          </a:xfrm>
          <a:prstGeom prst="stripedRightArrow">
            <a:avLst>
              <a:gd name="adj1" fmla="val 50000"/>
              <a:gd name="adj2" fmla="val 38840"/>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400" dirty="0" smtClean="0"/>
              <a:t>We are here</a:t>
            </a:r>
            <a:endParaRPr lang="en-US" sz="1400" dirty="0"/>
          </a:p>
        </p:txBody>
      </p:sp>
    </p:spTree>
    <p:extLst>
      <p:ext uri="{BB962C8B-B14F-4D97-AF65-F5344CB8AC3E}">
        <p14:creationId xmlns:p14="http://schemas.microsoft.com/office/powerpoint/2010/main" val="2790291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150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1800" dirty="0" smtClean="0"/>
              <a:t>Step 5: </a:t>
            </a:r>
            <a:br>
              <a:rPr lang="en-US" sz="1800" dirty="0" smtClean="0"/>
            </a:br>
            <a:r>
              <a:rPr lang="en-US" sz="3600" dirty="0" smtClean="0"/>
              <a:t>Integrate information in Strategic Plan </a:t>
            </a:r>
            <a:r>
              <a:rPr lang="en-US" sz="3100" dirty="0" smtClean="0"/>
              <a:t>– </a:t>
            </a:r>
            <a:r>
              <a:rPr lang="en-US" sz="2700" dirty="0" smtClean="0"/>
              <a:t>Phase 2 </a:t>
            </a:r>
            <a:r>
              <a:rPr lang="en-US" sz="2700" dirty="0"/>
              <a:t>Building Toward Your Action Plan</a:t>
            </a:r>
          </a:p>
        </p:txBody>
      </p:sp>
      <p:sp>
        <p:nvSpPr>
          <p:cNvPr id="3" name="Content Placeholder 2"/>
          <p:cNvSpPr>
            <a:spLocks noGrp="1"/>
          </p:cNvSpPr>
          <p:nvPr>
            <p:ph idx="1"/>
          </p:nvPr>
        </p:nvSpPr>
        <p:spPr/>
        <p:txBody>
          <a:bodyPr/>
          <a:lstStyle/>
          <a:p>
            <a:r>
              <a:rPr lang="en-US" dirty="0" smtClean="0"/>
              <a:t>Core questions;</a:t>
            </a:r>
          </a:p>
          <a:p>
            <a:pPr lvl="1"/>
            <a:r>
              <a:rPr lang="en-US" dirty="0" smtClean="0"/>
              <a:t>Is someone already doing this?</a:t>
            </a:r>
          </a:p>
          <a:p>
            <a:pPr lvl="1"/>
            <a:r>
              <a:rPr lang="en-US" dirty="0" smtClean="0"/>
              <a:t>If so…</a:t>
            </a:r>
          </a:p>
          <a:p>
            <a:pPr lvl="1"/>
            <a:r>
              <a:rPr lang="en-US" dirty="0" smtClean="0"/>
              <a:t>If not…</a:t>
            </a:r>
          </a:p>
          <a:p>
            <a:pPr lvl="1"/>
            <a:endParaRPr lang="en-US" dirty="0"/>
          </a:p>
          <a:p>
            <a:pPr lvl="1"/>
            <a:r>
              <a:rPr lang="en-US" dirty="0" smtClean="0"/>
              <a:t>Which of our partners can help us with this strategy?</a:t>
            </a:r>
          </a:p>
        </p:txBody>
      </p:sp>
      <p:sp>
        <p:nvSpPr>
          <p:cNvPr id="4" name="Slide Number Placeholder 3"/>
          <p:cNvSpPr>
            <a:spLocks noGrp="1"/>
          </p:cNvSpPr>
          <p:nvPr>
            <p:ph type="sldNum" sz="quarter" idx="10"/>
          </p:nvPr>
        </p:nvSpPr>
        <p:spPr/>
        <p:txBody>
          <a:bodyPr/>
          <a:lstStyle/>
          <a:p>
            <a:pPr>
              <a:defRPr/>
            </a:pPr>
            <a:fld id="{9E2190C2-C9D7-4247-B5FB-6ABB6085BFD3}" type="slidenum">
              <a:rPr lang="en-US" smtClean="0"/>
              <a:pPr>
                <a:defRPr/>
              </a:pPr>
              <a:t>25</a:t>
            </a:fld>
            <a:endParaRPr lang="en-US" dirty="0"/>
          </a:p>
        </p:txBody>
      </p:sp>
    </p:spTree>
    <p:extLst>
      <p:ext uri="{BB962C8B-B14F-4D97-AF65-F5344CB8AC3E}">
        <p14:creationId xmlns:p14="http://schemas.microsoft.com/office/powerpoint/2010/main" val="12314514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1800" dirty="0" smtClean="0"/>
              <a:t>Step 5: </a:t>
            </a:r>
            <a:br>
              <a:rPr lang="en-US" sz="1800" dirty="0" smtClean="0"/>
            </a:br>
            <a:r>
              <a:rPr lang="en-US" sz="3600" dirty="0" smtClean="0"/>
              <a:t>Integrate information in Strategic Plan </a:t>
            </a:r>
            <a:r>
              <a:rPr lang="en-US" sz="3100" dirty="0" smtClean="0"/>
              <a:t>– </a:t>
            </a:r>
            <a:r>
              <a:rPr lang="en-US" sz="2700" dirty="0" smtClean="0"/>
              <a:t>Phase 2 </a:t>
            </a:r>
            <a:r>
              <a:rPr lang="en-US" sz="2700" dirty="0"/>
              <a:t>Building Toward Your Action Plan</a:t>
            </a:r>
          </a:p>
        </p:txBody>
      </p:sp>
      <p:sp>
        <p:nvSpPr>
          <p:cNvPr id="4" name="Slide Number Placeholder 3"/>
          <p:cNvSpPr>
            <a:spLocks noGrp="1"/>
          </p:cNvSpPr>
          <p:nvPr>
            <p:ph type="sldNum" sz="quarter" idx="10"/>
          </p:nvPr>
        </p:nvSpPr>
        <p:spPr/>
        <p:txBody>
          <a:bodyPr/>
          <a:lstStyle/>
          <a:p>
            <a:pPr>
              <a:defRPr/>
            </a:pPr>
            <a:fld id="{9E2190C2-C9D7-4247-B5FB-6ABB6085BFD3}" type="slidenum">
              <a:rPr lang="en-US" smtClean="0"/>
              <a:pPr>
                <a:defRPr/>
              </a:pPr>
              <a:t>26</a:t>
            </a:fld>
            <a:endParaRPr lang="en-US" dirty="0"/>
          </a:p>
        </p:txBody>
      </p:sp>
      <p:pic>
        <p:nvPicPr>
          <p:cNvPr id="5" name="Content Placeholder 4" descr="building action plans v2.6.13.pdf - Adobe Reader"/>
          <p:cNvPicPr>
            <a:picLocks noGrp="1" noChangeAspect="1"/>
          </p:cNvPicPr>
          <p:nvPr>
            <p:ph idx="1"/>
          </p:nvPr>
        </p:nvPicPr>
        <p:blipFill rotWithShape="1">
          <a:blip r:embed="rId3">
            <a:extLst>
              <a:ext uri="{28A0092B-C50C-407E-A947-70E740481C1C}">
                <a14:useLocalDpi xmlns:a14="http://schemas.microsoft.com/office/drawing/2010/main" val="0"/>
              </a:ext>
            </a:extLst>
          </a:blip>
          <a:srcRect l="5378" t="17678" r="2930" b="9926"/>
          <a:stretch/>
        </p:blipFill>
        <p:spPr>
          <a:xfrm>
            <a:off x="2057400" y="1582337"/>
            <a:ext cx="6019800" cy="4608630"/>
          </a:xfrm>
          <a:prstGeom prst="rect">
            <a:avLst/>
          </a:prstGeom>
          <a:ln>
            <a:noFill/>
          </a:ln>
          <a:effectLst>
            <a:outerShdw blurRad="292100" dist="139700" dir="2700000" algn="tl" rotWithShape="0">
              <a:srgbClr val="333333">
                <a:alpha val="65000"/>
              </a:srgbClr>
            </a:outerShdw>
          </a:effectLst>
        </p:spPr>
      </p:pic>
      <p:graphicFrame>
        <p:nvGraphicFramePr>
          <p:cNvPr id="9" name="Object 8"/>
          <p:cNvGraphicFramePr>
            <a:graphicFrameLocks noChangeAspect="1"/>
          </p:cNvGraphicFramePr>
          <p:nvPr>
            <p:extLst>
              <p:ext uri="{D42A27DB-BD31-4B8C-83A1-F6EECF244321}">
                <p14:modId xmlns:p14="http://schemas.microsoft.com/office/powerpoint/2010/main" val="1857957699"/>
              </p:ext>
            </p:extLst>
          </p:nvPr>
        </p:nvGraphicFramePr>
        <p:xfrm>
          <a:off x="8382000" y="5867400"/>
          <a:ext cx="381000" cy="771525"/>
        </p:xfrm>
        <a:graphic>
          <a:graphicData uri="http://schemas.openxmlformats.org/presentationml/2006/ole">
            <mc:AlternateContent xmlns:mc="http://schemas.openxmlformats.org/markup-compatibility/2006">
              <mc:Choice xmlns:v="urn:schemas-microsoft-com:vml" Requires="v">
                <p:oleObj spid="_x0000_s9252" name="Acrobat Document" showAsIcon="1" r:id="rId4" imgW="380880" imgH="771480" progId="AcroExch.Document.11">
                  <p:embed/>
                </p:oleObj>
              </mc:Choice>
              <mc:Fallback>
                <p:oleObj name="Acrobat Document" showAsIcon="1" r:id="rId4" imgW="380880" imgH="771480" progId="AcroExch.Document.11">
                  <p:embed/>
                  <p:pic>
                    <p:nvPicPr>
                      <p:cNvPr id="0" name=""/>
                      <p:cNvPicPr/>
                      <p:nvPr/>
                    </p:nvPicPr>
                    <p:blipFill>
                      <a:blip r:embed="rId5"/>
                      <a:stretch>
                        <a:fillRect/>
                      </a:stretch>
                    </p:blipFill>
                    <p:spPr>
                      <a:xfrm>
                        <a:off x="8382000" y="5867400"/>
                        <a:ext cx="381000" cy="771525"/>
                      </a:xfrm>
                      <a:prstGeom prst="rect">
                        <a:avLst/>
                      </a:prstGeom>
                    </p:spPr>
                  </p:pic>
                </p:oleObj>
              </mc:Fallback>
            </mc:AlternateContent>
          </a:graphicData>
        </a:graphic>
      </p:graphicFrame>
    </p:spTree>
    <p:extLst>
      <p:ext uri="{BB962C8B-B14F-4D97-AF65-F5344CB8AC3E}">
        <p14:creationId xmlns:p14="http://schemas.microsoft.com/office/powerpoint/2010/main" val="3563094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normAutofit fontScale="90000"/>
          </a:bodyPr>
          <a:lstStyle/>
          <a:p>
            <a:pPr>
              <a:defRPr/>
            </a:pPr>
            <a:r>
              <a:rPr sz="1600" dirty="0" smtClean="0"/>
              <a:t/>
            </a:r>
            <a:br>
              <a:rPr sz="1600" dirty="0" smtClean="0"/>
            </a:br>
            <a:r>
              <a:rPr lang="en-US" sz="1800" dirty="0"/>
              <a:t>Step 5: </a:t>
            </a:r>
            <a:br>
              <a:rPr lang="en-US" sz="1800" dirty="0"/>
            </a:br>
            <a:r>
              <a:rPr lang="en-US" sz="3600" dirty="0"/>
              <a:t>Integrate information in Strategic Plan </a:t>
            </a:r>
            <a:r>
              <a:rPr lang="en-US" sz="3100" dirty="0"/>
              <a:t>– </a:t>
            </a:r>
            <a:r>
              <a:rPr lang="en-US" sz="2700" dirty="0"/>
              <a:t>Phase </a:t>
            </a:r>
            <a:r>
              <a:rPr lang="en-US" sz="2700" dirty="0" smtClean="0"/>
              <a:t>2 </a:t>
            </a:r>
            <a:r>
              <a:rPr lang="en-US" sz="2700" dirty="0"/>
              <a:t>Building Toward Your Action Plan</a:t>
            </a:r>
            <a:r>
              <a:rPr sz="1600" dirty="0" smtClean="0"/>
              <a:t/>
            </a:r>
            <a:br>
              <a:rPr sz="1600" dirty="0" smtClean="0"/>
            </a:br>
            <a:endParaRPr sz="1600" dirty="0"/>
          </a:p>
        </p:txBody>
      </p:sp>
      <p:sp>
        <p:nvSpPr>
          <p:cNvPr id="288771" name="Rectangle 3"/>
          <p:cNvSpPr>
            <a:spLocks noGrp="1" noChangeArrowheads="1"/>
          </p:cNvSpPr>
          <p:nvPr>
            <p:ph idx="1"/>
          </p:nvPr>
        </p:nvSpPr>
        <p:spPr/>
        <p:txBody>
          <a:bodyPr/>
          <a:lstStyle/>
          <a:p>
            <a:pPr marL="711200" indent="-711200" eaLnBrk="1" hangingPunct="1">
              <a:lnSpc>
                <a:spcPct val="90000"/>
              </a:lnSpc>
              <a:buFont typeface="Wingdings" pitchFamily="2" charset="2"/>
              <a:buNone/>
            </a:pPr>
            <a:r>
              <a:rPr lang="en-US" sz="2800" b="1" dirty="0" smtClean="0"/>
              <a:t>Example 1: </a:t>
            </a:r>
            <a:r>
              <a:rPr lang="en-US" sz="2800" dirty="0" smtClean="0"/>
              <a:t>Inform the Action Plan</a:t>
            </a:r>
            <a:endParaRPr lang="en-US" sz="700" dirty="0" smtClean="0"/>
          </a:p>
          <a:p>
            <a:pPr marL="711200" indent="-711200" eaLnBrk="1" hangingPunct="1">
              <a:lnSpc>
                <a:spcPct val="90000"/>
              </a:lnSpc>
              <a:spcAft>
                <a:spcPts val="600"/>
              </a:spcAft>
              <a:buFont typeface="Wingdings" pitchFamily="2" charset="2"/>
              <a:buNone/>
            </a:pPr>
            <a:r>
              <a:rPr lang="en-US" sz="2400" dirty="0" smtClean="0"/>
              <a:t>Priority intervening variable:  </a:t>
            </a:r>
            <a:r>
              <a:rPr lang="en-US" sz="2000" dirty="0" smtClean="0">
                <a:solidFill>
                  <a:schemeClr val="accent1">
                    <a:lumMod val="75000"/>
                  </a:schemeClr>
                </a:solidFill>
              </a:rPr>
              <a:t>Family Management</a:t>
            </a:r>
          </a:p>
          <a:p>
            <a:pPr marL="711200" indent="-711200" eaLnBrk="1" hangingPunct="1">
              <a:lnSpc>
                <a:spcPct val="90000"/>
              </a:lnSpc>
              <a:buFont typeface="Wingdings" pitchFamily="2" charset="2"/>
              <a:buNone/>
            </a:pPr>
            <a:r>
              <a:rPr lang="en-US" sz="2400" dirty="0"/>
              <a:t>Local condition</a:t>
            </a:r>
            <a:r>
              <a:rPr lang="en-US" sz="2400" dirty="0" smtClean="0"/>
              <a:t>: </a:t>
            </a:r>
            <a:r>
              <a:rPr lang="en-US" sz="2000" dirty="0" smtClean="0">
                <a:solidFill>
                  <a:schemeClr val="accent1">
                    <a:lumMod val="75000"/>
                  </a:schemeClr>
                </a:solidFill>
              </a:rPr>
              <a:t>Parents state that they </a:t>
            </a:r>
            <a:r>
              <a:rPr lang="en-US" sz="2000" dirty="0">
                <a:solidFill>
                  <a:schemeClr val="accent1">
                    <a:lumMod val="75000"/>
                  </a:schemeClr>
                </a:solidFill>
              </a:rPr>
              <a:t>lack communication skills </a:t>
            </a:r>
            <a:r>
              <a:rPr lang="en-US" sz="2000" dirty="0" smtClean="0">
                <a:solidFill>
                  <a:schemeClr val="accent1">
                    <a:lumMod val="75000"/>
                  </a:schemeClr>
                </a:solidFill>
              </a:rPr>
              <a:t>to use with their children.</a:t>
            </a:r>
            <a:endParaRPr lang="en-US" sz="2000" dirty="0">
              <a:solidFill>
                <a:schemeClr val="accent1">
                  <a:lumMod val="75000"/>
                </a:schemeClr>
              </a:solidFill>
            </a:endParaRPr>
          </a:p>
          <a:p>
            <a:pPr marL="711200" lvl="0" indent="-711200">
              <a:lnSpc>
                <a:spcPct val="90000"/>
              </a:lnSpc>
              <a:buNone/>
            </a:pPr>
            <a:r>
              <a:rPr lang="en-US" sz="2400" dirty="0" smtClean="0">
                <a:solidFill>
                  <a:prstClr val="black"/>
                </a:solidFill>
              </a:rPr>
              <a:t>Strategy: </a:t>
            </a:r>
            <a:r>
              <a:rPr lang="en-US" sz="2000" dirty="0">
                <a:solidFill>
                  <a:schemeClr val="accent1">
                    <a:lumMod val="75000"/>
                  </a:schemeClr>
                </a:solidFill>
              </a:rPr>
              <a:t>Parenting Education</a:t>
            </a:r>
          </a:p>
          <a:p>
            <a:pPr marL="711200" indent="-711200" eaLnBrk="1" hangingPunct="1">
              <a:lnSpc>
                <a:spcPct val="90000"/>
              </a:lnSpc>
              <a:buFont typeface="Wingdings" pitchFamily="2" charset="2"/>
              <a:buNone/>
            </a:pPr>
            <a:endParaRPr lang="en-US" sz="200" dirty="0" smtClean="0"/>
          </a:p>
          <a:p>
            <a:pPr marL="711200" indent="-711200" eaLnBrk="1" hangingPunct="1">
              <a:lnSpc>
                <a:spcPct val="90000"/>
              </a:lnSpc>
              <a:buFont typeface="Wingdings" pitchFamily="2" charset="2"/>
              <a:buNone/>
            </a:pPr>
            <a:r>
              <a:rPr lang="en-US" sz="2400" dirty="0" smtClean="0"/>
              <a:t>Resources:</a:t>
            </a:r>
          </a:p>
          <a:p>
            <a:pPr marL="711200" indent="-368300">
              <a:lnSpc>
                <a:spcPct val="90000"/>
              </a:lnSpc>
            </a:pPr>
            <a:r>
              <a:rPr lang="en-US" sz="2000" dirty="0">
                <a:solidFill>
                  <a:schemeClr val="accent1">
                    <a:lumMod val="75000"/>
                  </a:schemeClr>
                </a:solidFill>
              </a:rPr>
              <a:t>Family Center provides parenting classes, </a:t>
            </a:r>
            <a:r>
              <a:rPr lang="en-US" sz="2000" dirty="0" smtClean="0">
                <a:solidFill>
                  <a:schemeClr val="accent1">
                    <a:lumMod val="75000"/>
                  </a:schemeClr>
                </a:solidFill>
              </a:rPr>
              <a:t>but..</a:t>
            </a:r>
            <a:endParaRPr lang="en-US" sz="2000" dirty="0">
              <a:solidFill>
                <a:schemeClr val="accent1">
                  <a:lumMod val="75000"/>
                </a:schemeClr>
              </a:solidFill>
            </a:endParaRPr>
          </a:p>
          <a:p>
            <a:pPr marL="1092200" lvl="1" indent="-368300">
              <a:lnSpc>
                <a:spcPct val="90000"/>
              </a:lnSpc>
            </a:pPr>
            <a:r>
              <a:rPr lang="en-US" sz="1800" dirty="0">
                <a:solidFill>
                  <a:schemeClr val="accent1">
                    <a:lumMod val="75000"/>
                  </a:schemeClr>
                </a:solidFill>
              </a:rPr>
              <a:t>Existing parenting classes are not evaluated for effectiveness</a:t>
            </a:r>
          </a:p>
          <a:p>
            <a:pPr marL="1092200" lvl="1" indent="-368300">
              <a:lnSpc>
                <a:spcPct val="90000"/>
              </a:lnSpc>
            </a:pPr>
            <a:r>
              <a:rPr lang="en-US" sz="1800" dirty="0">
                <a:solidFill>
                  <a:schemeClr val="accent1">
                    <a:lumMod val="75000"/>
                  </a:schemeClr>
                </a:solidFill>
              </a:rPr>
              <a:t>Existing parenting classes are not filled to capacity – not reaching “hard to reach parents”</a:t>
            </a:r>
          </a:p>
          <a:p>
            <a:pPr marL="0" indent="0">
              <a:lnSpc>
                <a:spcPct val="90000"/>
              </a:lnSpc>
              <a:spcBef>
                <a:spcPts val="400"/>
              </a:spcBef>
              <a:buNone/>
            </a:pPr>
            <a:r>
              <a:rPr lang="en-US" sz="2400" dirty="0"/>
              <a:t>Gaps:  </a:t>
            </a:r>
          </a:p>
          <a:p>
            <a:pPr marL="711200" indent="-368300">
              <a:lnSpc>
                <a:spcPct val="90000"/>
              </a:lnSpc>
            </a:pPr>
            <a:r>
              <a:rPr lang="en-US" sz="2000" dirty="0" smtClean="0">
                <a:solidFill>
                  <a:schemeClr val="accent1">
                    <a:lumMod val="75000"/>
                  </a:schemeClr>
                </a:solidFill>
              </a:rPr>
              <a:t>No </a:t>
            </a:r>
            <a:r>
              <a:rPr lang="en-US" sz="2000" dirty="0">
                <a:solidFill>
                  <a:schemeClr val="accent1">
                    <a:lumMod val="75000"/>
                  </a:schemeClr>
                </a:solidFill>
              </a:rPr>
              <a:t>parenting classes for parents of 12 – 14 year olds.</a:t>
            </a:r>
          </a:p>
          <a:p>
            <a:pPr marL="711200" indent="-368300">
              <a:lnSpc>
                <a:spcPct val="90000"/>
              </a:lnSpc>
            </a:pPr>
            <a:r>
              <a:rPr lang="en-US" sz="2000" dirty="0">
                <a:solidFill>
                  <a:schemeClr val="accent1">
                    <a:lumMod val="75000"/>
                  </a:schemeClr>
                </a:solidFill>
              </a:rPr>
              <a:t>Lack of skilled parenting instructors in the community</a:t>
            </a:r>
          </a:p>
          <a:p>
            <a:pPr marL="711200" indent="-711200" eaLnBrk="1" hangingPunct="1">
              <a:lnSpc>
                <a:spcPct val="90000"/>
              </a:lnSpc>
              <a:buFont typeface="Wingdings" pitchFamily="2" charset="2"/>
              <a:buNone/>
            </a:pPr>
            <a:endParaRPr lang="en-US" sz="2400" dirty="0" smtClean="0"/>
          </a:p>
          <a:p>
            <a:pPr marL="711200" indent="-711200" eaLnBrk="1" hangingPunct="1">
              <a:lnSpc>
                <a:spcPct val="90000"/>
              </a:lnSpc>
              <a:buFont typeface="Wingdings" pitchFamily="2" charset="2"/>
              <a:buNone/>
            </a:pPr>
            <a:endParaRPr lang="en-US" sz="2400" dirty="0" smtClean="0"/>
          </a:p>
        </p:txBody>
      </p:sp>
      <p:sp>
        <p:nvSpPr>
          <p:cNvPr id="258052" name="Slide Number Placeholder 5"/>
          <p:cNvSpPr>
            <a:spLocks noGrp="1"/>
          </p:cNvSpPr>
          <p:nvPr>
            <p:ph type="sldNum"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4AED2BD-2306-41F1-88A5-581909344F0E}" type="slidenum">
              <a:rPr lang="en-US" smtClean="0">
                <a:solidFill>
                  <a:srgbClr val="898989"/>
                </a:solidFill>
              </a:rPr>
              <a:pPr fontAlgn="base">
                <a:spcBef>
                  <a:spcPct val="0"/>
                </a:spcBef>
                <a:spcAft>
                  <a:spcPct val="0"/>
                </a:spcAft>
                <a:defRPr/>
              </a:pPr>
              <a:t>27</a:t>
            </a:fld>
            <a:endParaRPr lang="en-US" smtClean="0">
              <a:solidFill>
                <a:srgbClr val="898989"/>
              </a:solidFill>
            </a:endParaRPr>
          </a:p>
        </p:txBody>
      </p:sp>
      <p:sp>
        <p:nvSpPr>
          <p:cNvPr id="2" name="Rectangle 1"/>
          <p:cNvSpPr/>
          <p:nvPr/>
        </p:nvSpPr>
        <p:spPr>
          <a:xfrm>
            <a:off x="25400" y="2343834"/>
            <a:ext cx="1524000" cy="646331"/>
          </a:xfrm>
          <a:prstGeom prst="rect">
            <a:avLst/>
          </a:prstGeom>
        </p:spPr>
        <p:txBody>
          <a:bodyPr wrap="square">
            <a:spAutoFit/>
          </a:bodyPr>
          <a:lstStyle/>
          <a:p>
            <a:pPr lvl="0" algn="ctr">
              <a:lnSpc>
                <a:spcPct val="90000"/>
              </a:lnSpc>
              <a:spcBef>
                <a:spcPct val="20000"/>
              </a:spcBef>
              <a:spcAft>
                <a:spcPts val="600"/>
              </a:spcAft>
              <a:buClr>
                <a:srgbClr val="C85F08"/>
              </a:buClr>
            </a:pPr>
            <a:r>
              <a:rPr lang="en-US" sz="2000" dirty="0">
                <a:latin typeface="Calibri"/>
                <a:cs typeface="+mn-cs"/>
              </a:rPr>
              <a:t>Needs </a:t>
            </a:r>
            <a:r>
              <a:rPr lang="en-US" sz="2000" dirty="0" smtClean="0">
                <a:latin typeface="Calibri"/>
                <a:cs typeface="+mn-cs"/>
              </a:rPr>
              <a:t>Assessment</a:t>
            </a:r>
            <a:endParaRPr lang="en-US" sz="2000" dirty="0">
              <a:latin typeface="Calibri"/>
              <a:cs typeface="+mn-cs"/>
            </a:endParaRPr>
          </a:p>
        </p:txBody>
      </p:sp>
      <p:sp>
        <p:nvSpPr>
          <p:cNvPr id="3" name="Left Brace 2"/>
          <p:cNvSpPr/>
          <p:nvPr/>
        </p:nvSpPr>
        <p:spPr>
          <a:xfrm>
            <a:off x="1447800" y="2133600"/>
            <a:ext cx="304800" cy="10668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Rectangle 3"/>
          <p:cNvSpPr/>
          <p:nvPr/>
        </p:nvSpPr>
        <p:spPr>
          <a:xfrm>
            <a:off x="-69850" y="4416052"/>
            <a:ext cx="1714500" cy="1015663"/>
          </a:xfrm>
          <a:prstGeom prst="rect">
            <a:avLst/>
          </a:prstGeom>
        </p:spPr>
        <p:txBody>
          <a:bodyPr wrap="square">
            <a:spAutoFit/>
          </a:bodyPr>
          <a:lstStyle/>
          <a:p>
            <a:pPr algn="ctr"/>
            <a:r>
              <a:rPr lang="en-US" sz="2000" dirty="0">
                <a:solidFill>
                  <a:prstClr val="black"/>
                </a:solidFill>
                <a:latin typeface="Calibri"/>
                <a:cs typeface="+mn-cs"/>
              </a:rPr>
              <a:t>Resources </a:t>
            </a:r>
            <a:r>
              <a:rPr lang="en-US" sz="2000" dirty="0" smtClean="0">
                <a:solidFill>
                  <a:prstClr val="black"/>
                </a:solidFill>
                <a:latin typeface="Calibri"/>
                <a:cs typeface="+mn-cs"/>
              </a:rPr>
              <a:t>Assessment</a:t>
            </a:r>
          </a:p>
          <a:p>
            <a:pPr algn="ctr"/>
            <a:r>
              <a:rPr lang="en-US" sz="2000" dirty="0" smtClean="0">
                <a:solidFill>
                  <a:prstClr val="black"/>
                </a:solidFill>
                <a:latin typeface="Calibri"/>
                <a:cs typeface="+mn-cs"/>
              </a:rPr>
              <a:t>Phase 2 </a:t>
            </a:r>
            <a:endParaRPr lang="en-US" sz="1600" dirty="0"/>
          </a:p>
        </p:txBody>
      </p:sp>
      <p:sp>
        <p:nvSpPr>
          <p:cNvPr id="8" name="Left Brace 7"/>
          <p:cNvSpPr/>
          <p:nvPr/>
        </p:nvSpPr>
        <p:spPr>
          <a:xfrm>
            <a:off x="1447800" y="3675570"/>
            <a:ext cx="304800" cy="249662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Rectangle 8"/>
          <p:cNvSpPr/>
          <p:nvPr/>
        </p:nvSpPr>
        <p:spPr>
          <a:xfrm rot="20612402">
            <a:off x="1864650" y="2611508"/>
            <a:ext cx="5898701" cy="2585323"/>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So how </a:t>
            </a: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does this inform your Action Plan???</a:t>
            </a:r>
            <a:endPar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endParaRPr>
          </a:p>
        </p:txBody>
      </p:sp>
      <p:sp>
        <p:nvSpPr>
          <p:cNvPr id="10" name="Rectangle 9"/>
          <p:cNvSpPr/>
          <p:nvPr/>
        </p:nvSpPr>
        <p:spPr>
          <a:xfrm>
            <a:off x="-114300" y="3124155"/>
            <a:ext cx="1714500" cy="738664"/>
          </a:xfrm>
          <a:prstGeom prst="rect">
            <a:avLst/>
          </a:prstGeom>
        </p:spPr>
        <p:txBody>
          <a:bodyPr wrap="square">
            <a:spAutoFit/>
          </a:bodyPr>
          <a:lstStyle/>
          <a:p>
            <a:pPr algn="ctr"/>
            <a:r>
              <a:rPr lang="en-US" sz="1400" dirty="0">
                <a:solidFill>
                  <a:prstClr val="black"/>
                </a:solidFill>
                <a:latin typeface="Calibri"/>
                <a:cs typeface="+mn-cs"/>
              </a:rPr>
              <a:t>Resources </a:t>
            </a:r>
            <a:r>
              <a:rPr lang="en-US" sz="1400" dirty="0" smtClean="0">
                <a:solidFill>
                  <a:prstClr val="black"/>
                </a:solidFill>
                <a:latin typeface="Calibri"/>
                <a:cs typeface="+mn-cs"/>
              </a:rPr>
              <a:t>Assessment</a:t>
            </a:r>
          </a:p>
          <a:p>
            <a:pPr algn="ctr"/>
            <a:r>
              <a:rPr lang="en-US" sz="1400" dirty="0" smtClean="0">
                <a:solidFill>
                  <a:prstClr val="black"/>
                </a:solidFill>
                <a:latin typeface="Calibri"/>
                <a:cs typeface="+mn-cs"/>
              </a:rPr>
              <a:t>Phase 1 help select</a:t>
            </a:r>
            <a:endParaRPr lang="en-US" sz="1100" dirty="0"/>
          </a:p>
        </p:txBody>
      </p:sp>
      <p:cxnSp>
        <p:nvCxnSpPr>
          <p:cNvPr id="6" name="Straight Arrow Connector 5"/>
          <p:cNvCxnSpPr/>
          <p:nvPr/>
        </p:nvCxnSpPr>
        <p:spPr>
          <a:xfrm flipH="1">
            <a:off x="1295400" y="3493487"/>
            <a:ext cx="3492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7097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750"/>
                                  </p:stCondLst>
                                  <p:childTnLst>
                                    <p:set>
                                      <p:cBhvr>
                                        <p:cTn id="6" dur="1" fill="hold">
                                          <p:stCondLst>
                                            <p:cond delay="0"/>
                                          </p:stCondLst>
                                        </p:cTn>
                                        <p:tgtEl>
                                          <p:spTgt spid="288771">
                                            <p:txEl>
                                              <p:pRg st="0" end="0"/>
                                            </p:txEl>
                                          </p:spTgt>
                                        </p:tgtEl>
                                        <p:attrNameLst>
                                          <p:attrName>style.visibility</p:attrName>
                                        </p:attrNameLst>
                                      </p:cBhvr>
                                      <p:to>
                                        <p:strVal val="visible"/>
                                      </p:to>
                                    </p:set>
                                    <p:animEffect transition="in" filter="fade">
                                      <p:cBhvr>
                                        <p:cTn id="7" dur="500"/>
                                        <p:tgtEl>
                                          <p:spTgt spid="2887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750"/>
                                  </p:stCondLst>
                                  <p:childTnLst>
                                    <p:set>
                                      <p:cBhvr>
                                        <p:cTn id="17" dur="1" fill="hold">
                                          <p:stCondLst>
                                            <p:cond delay="0"/>
                                          </p:stCondLst>
                                        </p:cTn>
                                        <p:tgtEl>
                                          <p:spTgt spid="288771">
                                            <p:txEl>
                                              <p:pRg st="1" end="1"/>
                                            </p:txEl>
                                          </p:spTgt>
                                        </p:tgtEl>
                                        <p:attrNameLst>
                                          <p:attrName>style.visibility</p:attrName>
                                        </p:attrNameLst>
                                      </p:cBhvr>
                                      <p:to>
                                        <p:strVal val="visible"/>
                                      </p:to>
                                    </p:set>
                                    <p:animEffect transition="in" filter="fade">
                                      <p:cBhvr>
                                        <p:cTn id="18" dur="500"/>
                                        <p:tgtEl>
                                          <p:spTgt spid="288771">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750"/>
                                  </p:stCondLst>
                                  <p:childTnLst>
                                    <p:set>
                                      <p:cBhvr>
                                        <p:cTn id="22" dur="1" fill="hold">
                                          <p:stCondLst>
                                            <p:cond delay="0"/>
                                          </p:stCondLst>
                                        </p:cTn>
                                        <p:tgtEl>
                                          <p:spTgt spid="288771">
                                            <p:txEl>
                                              <p:pRg st="2" end="2"/>
                                            </p:txEl>
                                          </p:spTgt>
                                        </p:tgtEl>
                                        <p:attrNameLst>
                                          <p:attrName>style.visibility</p:attrName>
                                        </p:attrNameLst>
                                      </p:cBhvr>
                                      <p:to>
                                        <p:strVal val="visible"/>
                                      </p:to>
                                    </p:set>
                                    <p:animEffect transition="in" filter="fade">
                                      <p:cBhvr>
                                        <p:cTn id="23" dur="500"/>
                                        <p:tgtEl>
                                          <p:spTgt spid="288771">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750"/>
                                  </p:stCondLst>
                                  <p:childTnLst>
                                    <p:set>
                                      <p:cBhvr>
                                        <p:cTn id="27" dur="1" fill="hold">
                                          <p:stCondLst>
                                            <p:cond delay="0"/>
                                          </p:stCondLst>
                                        </p:cTn>
                                        <p:tgtEl>
                                          <p:spTgt spid="288771">
                                            <p:txEl>
                                              <p:pRg st="3" end="3"/>
                                            </p:txEl>
                                          </p:spTgt>
                                        </p:tgtEl>
                                        <p:attrNameLst>
                                          <p:attrName>style.visibility</p:attrName>
                                        </p:attrNameLst>
                                      </p:cBhvr>
                                      <p:to>
                                        <p:strVal val="visible"/>
                                      </p:to>
                                    </p:set>
                                    <p:animEffect transition="in" filter="fade">
                                      <p:cBhvr>
                                        <p:cTn id="28" dur="500"/>
                                        <p:tgtEl>
                                          <p:spTgt spid="288771">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750"/>
                                  </p:stCondLst>
                                  <p:childTnLst>
                                    <p:set>
                                      <p:cBhvr>
                                        <p:cTn id="44" dur="1" fill="hold">
                                          <p:stCondLst>
                                            <p:cond delay="0"/>
                                          </p:stCondLst>
                                        </p:cTn>
                                        <p:tgtEl>
                                          <p:spTgt spid="288771">
                                            <p:txEl>
                                              <p:pRg st="5" end="5"/>
                                            </p:txEl>
                                          </p:spTgt>
                                        </p:tgtEl>
                                        <p:attrNameLst>
                                          <p:attrName>style.visibility</p:attrName>
                                        </p:attrNameLst>
                                      </p:cBhvr>
                                      <p:to>
                                        <p:strVal val="visible"/>
                                      </p:to>
                                    </p:set>
                                    <p:animEffect transition="in" filter="fade">
                                      <p:cBhvr>
                                        <p:cTn id="45" dur="500"/>
                                        <p:tgtEl>
                                          <p:spTgt spid="288771">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750"/>
                                  </p:stCondLst>
                                  <p:childTnLst>
                                    <p:set>
                                      <p:cBhvr>
                                        <p:cTn id="49" dur="1" fill="hold">
                                          <p:stCondLst>
                                            <p:cond delay="0"/>
                                          </p:stCondLst>
                                        </p:cTn>
                                        <p:tgtEl>
                                          <p:spTgt spid="288771">
                                            <p:txEl>
                                              <p:pRg st="6" end="6"/>
                                            </p:txEl>
                                          </p:spTgt>
                                        </p:tgtEl>
                                        <p:attrNameLst>
                                          <p:attrName>style.visibility</p:attrName>
                                        </p:attrNameLst>
                                      </p:cBhvr>
                                      <p:to>
                                        <p:strVal val="visible"/>
                                      </p:to>
                                    </p:set>
                                    <p:animEffect transition="in" filter="fade">
                                      <p:cBhvr>
                                        <p:cTn id="50" dur="500"/>
                                        <p:tgtEl>
                                          <p:spTgt spid="288771">
                                            <p:txEl>
                                              <p:pRg st="6" end="6"/>
                                            </p:txEl>
                                          </p:spTgt>
                                        </p:tgtEl>
                                      </p:cBhvr>
                                    </p:animEffect>
                                  </p:childTnLst>
                                </p:cTn>
                              </p:par>
                              <p:par>
                                <p:cTn id="51" presetID="10" presetClass="entr" presetSubtype="0" fill="hold" grpId="0" nodeType="withEffect">
                                  <p:stCondLst>
                                    <p:cond delay="750"/>
                                  </p:stCondLst>
                                  <p:childTnLst>
                                    <p:set>
                                      <p:cBhvr>
                                        <p:cTn id="52" dur="1" fill="hold">
                                          <p:stCondLst>
                                            <p:cond delay="0"/>
                                          </p:stCondLst>
                                        </p:cTn>
                                        <p:tgtEl>
                                          <p:spTgt spid="288771">
                                            <p:txEl>
                                              <p:pRg st="7" end="7"/>
                                            </p:txEl>
                                          </p:spTgt>
                                        </p:tgtEl>
                                        <p:attrNameLst>
                                          <p:attrName>style.visibility</p:attrName>
                                        </p:attrNameLst>
                                      </p:cBhvr>
                                      <p:to>
                                        <p:strVal val="visible"/>
                                      </p:to>
                                    </p:set>
                                    <p:animEffect transition="in" filter="fade">
                                      <p:cBhvr>
                                        <p:cTn id="53" dur="500"/>
                                        <p:tgtEl>
                                          <p:spTgt spid="288771">
                                            <p:txEl>
                                              <p:pRg st="7" end="7"/>
                                            </p:txEl>
                                          </p:spTgt>
                                        </p:tgtEl>
                                      </p:cBhvr>
                                    </p:animEffect>
                                  </p:childTnLst>
                                </p:cTn>
                              </p:par>
                              <p:par>
                                <p:cTn id="54" presetID="10" presetClass="entr" presetSubtype="0" fill="hold" grpId="0" nodeType="withEffect">
                                  <p:stCondLst>
                                    <p:cond delay="750"/>
                                  </p:stCondLst>
                                  <p:childTnLst>
                                    <p:set>
                                      <p:cBhvr>
                                        <p:cTn id="55" dur="1" fill="hold">
                                          <p:stCondLst>
                                            <p:cond delay="0"/>
                                          </p:stCondLst>
                                        </p:cTn>
                                        <p:tgtEl>
                                          <p:spTgt spid="288771">
                                            <p:txEl>
                                              <p:pRg st="8" end="8"/>
                                            </p:txEl>
                                          </p:spTgt>
                                        </p:tgtEl>
                                        <p:attrNameLst>
                                          <p:attrName>style.visibility</p:attrName>
                                        </p:attrNameLst>
                                      </p:cBhvr>
                                      <p:to>
                                        <p:strVal val="visible"/>
                                      </p:to>
                                    </p:set>
                                    <p:animEffect transition="in" filter="fade">
                                      <p:cBhvr>
                                        <p:cTn id="56" dur="500"/>
                                        <p:tgtEl>
                                          <p:spTgt spid="288771">
                                            <p:txEl>
                                              <p:pRg st="8" end="8"/>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750"/>
                                  </p:stCondLst>
                                  <p:childTnLst>
                                    <p:set>
                                      <p:cBhvr>
                                        <p:cTn id="60" dur="1" fill="hold">
                                          <p:stCondLst>
                                            <p:cond delay="0"/>
                                          </p:stCondLst>
                                        </p:cTn>
                                        <p:tgtEl>
                                          <p:spTgt spid="288771">
                                            <p:txEl>
                                              <p:pRg st="9" end="9"/>
                                            </p:txEl>
                                          </p:spTgt>
                                        </p:tgtEl>
                                        <p:attrNameLst>
                                          <p:attrName>style.visibility</p:attrName>
                                        </p:attrNameLst>
                                      </p:cBhvr>
                                      <p:to>
                                        <p:strVal val="visible"/>
                                      </p:to>
                                    </p:set>
                                    <p:animEffect transition="in" filter="fade">
                                      <p:cBhvr>
                                        <p:cTn id="61" dur="500"/>
                                        <p:tgtEl>
                                          <p:spTgt spid="288771">
                                            <p:txEl>
                                              <p:pRg st="9" end="9"/>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750"/>
                                  </p:stCondLst>
                                  <p:childTnLst>
                                    <p:set>
                                      <p:cBhvr>
                                        <p:cTn id="65" dur="1" fill="hold">
                                          <p:stCondLst>
                                            <p:cond delay="0"/>
                                          </p:stCondLst>
                                        </p:cTn>
                                        <p:tgtEl>
                                          <p:spTgt spid="288771">
                                            <p:txEl>
                                              <p:pRg st="10" end="10"/>
                                            </p:txEl>
                                          </p:spTgt>
                                        </p:tgtEl>
                                        <p:attrNameLst>
                                          <p:attrName>style.visibility</p:attrName>
                                        </p:attrNameLst>
                                      </p:cBhvr>
                                      <p:to>
                                        <p:strVal val="visible"/>
                                      </p:to>
                                    </p:set>
                                    <p:animEffect transition="in" filter="fade">
                                      <p:cBhvr>
                                        <p:cTn id="66" dur="500"/>
                                        <p:tgtEl>
                                          <p:spTgt spid="288771">
                                            <p:txEl>
                                              <p:pRg st="10" end="10"/>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750"/>
                                  </p:stCondLst>
                                  <p:childTnLst>
                                    <p:set>
                                      <p:cBhvr>
                                        <p:cTn id="70" dur="1" fill="hold">
                                          <p:stCondLst>
                                            <p:cond delay="0"/>
                                          </p:stCondLst>
                                        </p:cTn>
                                        <p:tgtEl>
                                          <p:spTgt spid="288771">
                                            <p:txEl>
                                              <p:pRg st="11" end="11"/>
                                            </p:txEl>
                                          </p:spTgt>
                                        </p:tgtEl>
                                        <p:attrNameLst>
                                          <p:attrName>style.visibility</p:attrName>
                                        </p:attrNameLst>
                                      </p:cBhvr>
                                      <p:to>
                                        <p:strVal val="visible"/>
                                      </p:to>
                                    </p:set>
                                    <p:animEffect transition="in" filter="fade">
                                      <p:cBhvr>
                                        <p:cTn id="71" dur="500"/>
                                        <p:tgtEl>
                                          <p:spTgt spid="288771">
                                            <p:txEl>
                                              <p:pRg st="11" end="11"/>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53" presetClass="entr" presetSubtype="16" fill="hold" grpId="0" nodeType="clickEffect">
                                  <p:stCondLst>
                                    <p:cond delay="0"/>
                                  </p:stCondLst>
                                  <p:childTnLst>
                                    <p:set>
                                      <p:cBhvr>
                                        <p:cTn id="75" dur="1" fill="hold">
                                          <p:stCondLst>
                                            <p:cond delay="0"/>
                                          </p:stCondLst>
                                        </p:cTn>
                                        <p:tgtEl>
                                          <p:spTgt spid="9"/>
                                        </p:tgtEl>
                                        <p:attrNameLst>
                                          <p:attrName>style.visibility</p:attrName>
                                        </p:attrNameLst>
                                      </p:cBhvr>
                                      <p:to>
                                        <p:strVal val="visible"/>
                                      </p:to>
                                    </p:set>
                                    <p:anim calcmode="lin" valueType="num">
                                      <p:cBhvr>
                                        <p:cTn id="76" dur="500" fill="hold"/>
                                        <p:tgtEl>
                                          <p:spTgt spid="9"/>
                                        </p:tgtEl>
                                        <p:attrNameLst>
                                          <p:attrName>ppt_w</p:attrName>
                                        </p:attrNameLst>
                                      </p:cBhvr>
                                      <p:tavLst>
                                        <p:tav tm="0">
                                          <p:val>
                                            <p:fltVal val="0"/>
                                          </p:val>
                                        </p:tav>
                                        <p:tav tm="100000">
                                          <p:val>
                                            <p:strVal val="#ppt_w"/>
                                          </p:val>
                                        </p:tav>
                                      </p:tavLst>
                                    </p:anim>
                                    <p:anim calcmode="lin" valueType="num">
                                      <p:cBhvr>
                                        <p:cTn id="77" dur="500" fill="hold"/>
                                        <p:tgtEl>
                                          <p:spTgt spid="9"/>
                                        </p:tgtEl>
                                        <p:attrNameLst>
                                          <p:attrName>ppt_h</p:attrName>
                                        </p:attrNameLst>
                                      </p:cBhvr>
                                      <p:tavLst>
                                        <p:tav tm="0">
                                          <p:val>
                                            <p:fltVal val="0"/>
                                          </p:val>
                                        </p:tav>
                                        <p:tav tm="100000">
                                          <p:val>
                                            <p:strVal val="#ppt_h"/>
                                          </p:val>
                                        </p:tav>
                                      </p:tavLst>
                                    </p:anim>
                                    <p:animEffect transition="in" filter="fade">
                                      <p:cBhvr>
                                        <p:cTn id="7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1" grpId="0" uiExpand="1" build="p"/>
      <p:bldP spid="2" grpId="0" uiExpand="1"/>
      <p:bldP spid="3" grpId="0" uiExpand="1" animBg="1"/>
      <p:bldP spid="4" grpId="0" uiExpand="1"/>
      <p:bldP spid="8" grpId="0" uiExpand="1" animBg="1"/>
      <p:bldP spid="9" grpId="0"/>
      <p:bldP spid="1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Title 1"/>
          <p:cNvSpPr>
            <a:spLocks noGrp="1"/>
          </p:cNvSpPr>
          <p:nvPr>
            <p:ph type="title"/>
          </p:nvPr>
        </p:nvSpPr>
        <p:spPr/>
        <p:txBody>
          <a:bodyPr>
            <a:normAutofit fontScale="90000"/>
          </a:bodyPr>
          <a:lstStyle/>
          <a:p>
            <a:r>
              <a:rPr lang="en-US" sz="1800" dirty="0"/>
              <a:t>Step </a:t>
            </a:r>
            <a:r>
              <a:rPr lang="en-US" sz="1800" dirty="0" smtClean="0"/>
              <a:t>5: </a:t>
            </a:r>
            <a:br>
              <a:rPr lang="en-US" sz="1800" dirty="0" smtClean="0"/>
            </a:br>
            <a:r>
              <a:rPr lang="en-US" sz="3600" dirty="0"/>
              <a:t>Integrate information in Strategic Plan </a:t>
            </a:r>
            <a:r>
              <a:rPr lang="en-US" sz="3100" dirty="0"/>
              <a:t>– </a:t>
            </a:r>
            <a:r>
              <a:rPr lang="en-US" sz="2700" dirty="0"/>
              <a:t>Phase </a:t>
            </a:r>
            <a:r>
              <a:rPr lang="en-US" sz="2700" dirty="0" smtClean="0"/>
              <a:t>2 Building Toward Your Action </a:t>
            </a:r>
            <a:r>
              <a:rPr lang="en-US" sz="2700" dirty="0"/>
              <a:t>Plan</a:t>
            </a:r>
            <a:endParaRPr sz="3600" dirty="0" smtClean="0"/>
          </a:p>
        </p:txBody>
      </p:sp>
      <p:sp>
        <p:nvSpPr>
          <p:cNvPr id="295939" name="Content Placeholder 2"/>
          <p:cNvSpPr>
            <a:spLocks noGrp="1"/>
          </p:cNvSpPr>
          <p:nvPr>
            <p:ph idx="1"/>
          </p:nvPr>
        </p:nvSpPr>
        <p:spPr/>
        <p:txBody>
          <a:bodyPr/>
          <a:lstStyle/>
          <a:p>
            <a:pPr eaLnBrk="1" hangingPunct="1"/>
            <a:r>
              <a:rPr lang="en-US" dirty="0" smtClean="0"/>
              <a:t>Example 2:</a:t>
            </a:r>
          </a:p>
          <a:p>
            <a:pPr lvl="1"/>
            <a:r>
              <a:rPr lang="en-US" sz="2000" i="1" dirty="0" smtClean="0"/>
              <a:t>“After reviewing information collected from our resources assessment we determined that we have significant and effective resources available for children ages 5-12, however there are limited programs for youth ages 13-15 …</a:t>
            </a:r>
            <a:r>
              <a:rPr lang="en-US" sz="2000" i="1" dirty="0" smtClean="0">
                <a:solidFill>
                  <a:prstClr val="black"/>
                </a:solidFill>
              </a:rPr>
              <a:t>so </a:t>
            </a:r>
            <a:r>
              <a:rPr lang="en-US" sz="2000" i="1" dirty="0">
                <a:solidFill>
                  <a:prstClr val="black"/>
                </a:solidFill>
              </a:rPr>
              <a:t>we have decided that we need an evidence-based school curriculum at </a:t>
            </a:r>
            <a:r>
              <a:rPr lang="en-US" sz="2000" i="1" dirty="0" err="1">
                <a:solidFill>
                  <a:prstClr val="black"/>
                </a:solidFill>
              </a:rPr>
              <a:t>SuperStar</a:t>
            </a:r>
            <a:r>
              <a:rPr lang="en-US" sz="2000" i="1" dirty="0">
                <a:solidFill>
                  <a:prstClr val="black"/>
                </a:solidFill>
              </a:rPr>
              <a:t> Middle </a:t>
            </a:r>
            <a:r>
              <a:rPr lang="en-US" sz="2000" i="1" dirty="0" smtClean="0">
                <a:solidFill>
                  <a:prstClr val="black"/>
                </a:solidFill>
              </a:rPr>
              <a:t>School…”</a:t>
            </a:r>
            <a:endParaRPr lang="en-US" sz="2000" i="1" dirty="0">
              <a:solidFill>
                <a:prstClr val="black"/>
              </a:solidFill>
            </a:endParaRPr>
          </a:p>
          <a:p>
            <a:pPr lvl="1" eaLnBrk="1" hangingPunct="1"/>
            <a:endParaRPr lang="en-US" sz="2400" i="1" dirty="0" smtClean="0"/>
          </a:p>
        </p:txBody>
      </p:sp>
      <p:sp>
        <p:nvSpPr>
          <p:cNvPr id="2" name="Slide Number Placeholder 1"/>
          <p:cNvSpPr>
            <a:spLocks noGrp="1"/>
          </p:cNvSpPr>
          <p:nvPr>
            <p:ph type="sldNum" sz="quarter" idx="10"/>
          </p:nvPr>
        </p:nvSpPr>
        <p:spPr/>
        <p:txBody>
          <a:bodyPr/>
          <a:lstStyle/>
          <a:p>
            <a:pPr>
              <a:defRPr/>
            </a:pPr>
            <a:fld id="{1A3B920F-1CA1-4196-A711-9A38FC7C62A3}" type="slidenum">
              <a:rPr lang="en-US" smtClean="0"/>
              <a:pPr>
                <a:defRPr/>
              </a:pPr>
              <a:t>28</a:t>
            </a:fld>
            <a:endParaRPr lang="en-US"/>
          </a:p>
        </p:txBody>
      </p:sp>
      <p:sp>
        <p:nvSpPr>
          <p:cNvPr id="5" name="Rectangle 4"/>
          <p:cNvSpPr/>
          <p:nvPr/>
        </p:nvSpPr>
        <p:spPr>
          <a:xfrm>
            <a:off x="1981200" y="4419600"/>
            <a:ext cx="6477000" cy="1569660"/>
          </a:xfrm>
          <a:prstGeom prst="rect">
            <a:avLst/>
          </a:prstGeom>
        </p:spPr>
        <p:txBody>
          <a:bodyPr wrap="square">
            <a:spAutoFit/>
          </a:bodyPr>
          <a:lstStyle/>
          <a:p>
            <a:pPr lvl="1">
              <a:spcBef>
                <a:spcPct val="20000"/>
              </a:spcBef>
              <a:buClr>
                <a:srgbClr val="C85F08"/>
              </a:buClr>
            </a:pPr>
            <a:r>
              <a:rPr lang="en-US" sz="2400" i="1" dirty="0" smtClean="0">
                <a:solidFill>
                  <a:prstClr val="black"/>
                </a:solidFill>
                <a:latin typeface="Calibri"/>
                <a:cs typeface="+mn-cs"/>
              </a:rPr>
              <a:t>…The YMCA also includes delivery of classroom programs in their Plan so we will partner with the YMCA and the MS to implement Life Skills Training.”</a:t>
            </a:r>
            <a:endParaRPr lang="en-US" sz="2400" i="1" dirty="0">
              <a:solidFill>
                <a:prstClr val="black"/>
              </a:solidFill>
              <a:latin typeface="Calibri"/>
              <a:cs typeface="+mn-cs"/>
            </a:endParaRPr>
          </a:p>
        </p:txBody>
      </p:sp>
      <p:sp>
        <p:nvSpPr>
          <p:cNvPr id="3" name="Rectangle 2"/>
          <p:cNvSpPr/>
          <p:nvPr/>
        </p:nvSpPr>
        <p:spPr>
          <a:xfrm>
            <a:off x="1752600" y="4267200"/>
            <a:ext cx="7162800" cy="17220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33661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5939">
                                            <p:txEl>
                                              <p:pRg st="0" end="0"/>
                                            </p:txEl>
                                          </p:spTgt>
                                        </p:tgtEl>
                                        <p:attrNameLst>
                                          <p:attrName>style.visibility</p:attrName>
                                        </p:attrNameLst>
                                      </p:cBhvr>
                                      <p:to>
                                        <p:strVal val="visible"/>
                                      </p:to>
                                    </p:set>
                                    <p:animEffect transition="in" filter="fade">
                                      <p:cBhvr>
                                        <p:cTn id="7" dur="500"/>
                                        <p:tgtEl>
                                          <p:spTgt spid="29593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95939">
                                            <p:txEl>
                                              <p:pRg st="1" end="1"/>
                                            </p:txEl>
                                          </p:spTgt>
                                        </p:tgtEl>
                                        <p:attrNameLst>
                                          <p:attrName>style.visibility</p:attrName>
                                        </p:attrNameLst>
                                      </p:cBhvr>
                                      <p:to>
                                        <p:strVal val="visible"/>
                                      </p:to>
                                    </p:set>
                                    <p:animEffect transition="in" filter="fade">
                                      <p:cBhvr>
                                        <p:cTn id="10" dur="500"/>
                                        <p:tgtEl>
                                          <p:spTgt spid="29593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hidden"/>
                                      </p:to>
                                    </p:set>
                                  </p:childTnLst>
                                </p:cTn>
                              </p:par>
                            </p:childTnLst>
                          </p:cTn>
                        </p:par>
                        <p:par>
                          <p:cTn id="15" fill="hold">
                            <p:stCondLst>
                              <p:cond delay="0"/>
                            </p:stCondLst>
                            <p:childTnLst>
                              <p:par>
                                <p:cTn id="16" presetID="15" presetClass="emph" presetSubtype="0" grpId="0" nodeType="afterEffect">
                                  <p:stCondLst>
                                    <p:cond delay="0"/>
                                  </p:stCondLst>
                                  <p:iterate type="lt">
                                    <p:tmAbs val="25"/>
                                  </p:iterate>
                                  <p:childTnLst>
                                    <p:set>
                                      <p:cBhvr override="childStyle">
                                        <p:cTn id="17" dur="indefinite"/>
                                        <p:tgtEl>
                                          <p:spTgt spid="5"/>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939" grpId="0" build="p"/>
      <p:bldP spid="5" grpId="0"/>
      <p:bldP spid="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Line 16"/>
          <p:cNvSpPr>
            <a:spLocks noChangeShapeType="1"/>
          </p:cNvSpPr>
          <p:nvPr/>
        </p:nvSpPr>
        <p:spPr bwMode="auto">
          <a:xfrm flipV="1">
            <a:off x="7600950" y="6753225"/>
            <a:ext cx="1458913" cy="3175"/>
          </a:xfrm>
          <a:prstGeom prst="line">
            <a:avLst/>
          </a:prstGeom>
          <a:noFill/>
          <a:ln w="38100">
            <a:solidFill>
              <a:schemeClr val="tx1"/>
            </a:solidFill>
            <a:round/>
            <a:headEnd type="oval" w="med" len="med"/>
            <a:tailEnd type="oval" w="med" len="med"/>
          </a:ln>
          <a:extLst>
            <a:ext uri="{909E8E84-426E-40DD-AFC4-6F175D3DCCD1}">
              <a14:hiddenFill xmlns:a14="http://schemas.microsoft.com/office/drawing/2010/main">
                <a:noFill/>
              </a14:hiddenFill>
            </a:ext>
          </a:extLst>
        </p:spPr>
        <p:txBody>
          <a:bodyPr>
            <a:spAutoFit/>
          </a:bodyPr>
          <a:lstStyle/>
          <a:p>
            <a:endParaRPr lang="en-US"/>
          </a:p>
        </p:txBody>
      </p:sp>
      <p:sp>
        <p:nvSpPr>
          <p:cNvPr id="74" name="Line 16"/>
          <p:cNvSpPr>
            <a:spLocks noChangeShapeType="1"/>
          </p:cNvSpPr>
          <p:nvPr/>
        </p:nvSpPr>
        <p:spPr bwMode="auto">
          <a:xfrm>
            <a:off x="6038850" y="6754813"/>
            <a:ext cx="1571625" cy="0"/>
          </a:xfrm>
          <a:prstGeom prst="line">
            <a:avLst/>
          </a:prstGeom>
          <a:noFill/>
          <a:ln w="38100">
            <a:solidFill>
              <a:schemeClr val="tx1"/>
            </a:solidFill>
            <a:round/>
            <a:headEnd type="oval" w="med" len="med"/>
            <a:tailEnd type="oval" w="med" len="med"/>
          </a:ln>
          <a:extLst>
            <a:ext uri="{909E8E84-426E-40DD-AFC4-6F175D3DCCD1}">
              <a14:hiddenFill xmlns:a14="http://schemas.microsoft.com/office/drawing/2010/main">
                <a:noFill/>
              </a14:hiddenFill>
            </a:ext>
          </a:extLst>
        </p:spPr>
        <p:txBody>
          <a:bodyPr>
            <a:spAutoFit/>
          </a:bodyPr>
          <a:lstStyle/>
          <a:p>
            <a:endParaRPr lang="en-US"/>
          </a:p>
        </p:txBody>
      </p:sp>
      <p:sp>
        <p:nvSpPr>
          <p:cNvPr id="76" name="Line 16"/>
          <p:cNvSpPr>
            <a:spLocks noChangeShapeType="1"/>
          </p:cNvSpPr>
          <p:nvPr/>
        </p:nvSpPr>
        <p:spPr bwMode="auto">
          <a:xfrm flipV="1">
            <a:off x="1544321" y="6699250"/>
            <a:ext cx="4490720" cy="0"/>
          </a:xfrm>
          <a:prstGeom prst="line">
            <a:avLst/>
          </a:prstGeom>
          <a:noFill/>
          <a:ln w="38100">
            <a:gradFill flip="none" rotWithShape="1">
              <a:gsLst>
                <a:gs pos="0">
                  <a:schemeClr val="tx1"/>
                </a:gs>
                <a:gs pos="50000">
                  <a:schemeClr val="accent1">
                    <a:tint val="44500"/>
                    <a:satMod val="160000"/>
                  </a:schemeClr>
                </a:gs>
                <a:gs pos="100000">
                  <a:schemeClr val="accent1">
                    <a:tint val="23500"/>
                    <a:satMod val="160000"/>
                  </a:schemeClr>
                </a:gs>
              </a:gsLst>
              <a:lin ang="10800000" scaled="1"/>
              <a:tileRect/>
            </a:gradFill>
            <a:round/>
            <a:headEnd type="oval" w="med" len="med"/>
            <a:tailEnd type="oval" w="med" len="med"/>
          </a:ln>
        </p:spPr>
        <p:txBody>
          <a:bodyPr>
            <a:spAutoFit/>
          </a:bodyPr>
          <a:lstStyle/>
          <a:p>
            <a:pPr fontAlgn="auto">
              <a:spcBef>
                <a:spcPts val="0"/>
              </a:spcBef>
              <a:spcAft>
                <a:spcPts val="0"/>
              </a:spcAft>
              <a:defRPr/>
            </a:pPr>
            <a:endParaRPr lang="en-US">
              <a:solidFill>
                <a:prstClr val="black"/>
              </a:solidFill>
              <a:latin typeface="Calibri"/>
              <a:cs typeface="Arial" charset="0"/>
            </a:endParaRPr>
          </a:p>
        </p:txBody>
      </p:sp>
      <p:sp>
        <p:nvSpPr>
          <p:cNvPr id="6" name="Text Box 10"/>
          <p:cNvSpPr txBox="1">
            <a:spLocks noChangeArrowheads="1"/>
          </p:cNvSpPr>
          <p:nvPr/>
        </p:nvSpPr>
        <p:spPr bwMode="auto">
          <a:xfrm>
            <a:off x="93663" y="2522538"/>
            <a:ext cx="1425575" cy="2932112"/>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marL="119063" indent="-119063" fontAlgn="auto">
              <a:spcBef>
                <a:spcPts val="0"/>
              </a:spcBef>
              <a:spcAft>
                <a:spcPts val="600"/>
              </a:spcAft>
              <a:defRPr/>
            </a:pPr>
            <a:r>
              <a:rPr lang="en-US" sz="1050" b="1" i="1" dirty="0">
                <a:solidFill>
                  <a:prstClr val="black"/>
                </a:solidFill>
              </a:rPr>
              <a:t>These problems…</a:t>
            </a:r>
          </a:p>
          <a:p>
            <a:pPr algn="ctr" fontAlgn="auto">
              <a:spcBef>
                <a:spcPct val="50000"/>
              </a:spcBef>
              <a:spcAft>
                <a:spcPts val="0"/>
              </a:spcAft>
              <a:defRPr/>
            </a:pPr>
            <a:r>
              <a:rPr lang="en-US" sz="1100" b="1" dirty="0">
                <a:solidFill>
                  <a:prstClr val="black"/>
                </a:solidFill>
              </a:rPr>
              <a:t>School performance </a:t>
            </a:r>
            <a:r>
              <a:rPr lang="en-US" sz="1050" dirty="0">
                <a:solidFill>
                  <a:prstClr val="black"/>
                </a:solidFill>
              </a:rPr>
              <a:t>(% of courses passed)</a:t>
            </a:r>
            <a:endParaRPr lang="en-US" sz="1100" dirty="0">
              <a:solidFill>
                <a:prstClr val="black"/>
              </a:solidFill>
            </a:endParaRPr>
          </a:p>
          <a:p>
            <a:pPr algn="ctr" fontAlgn="auto">
              <a:spcBef>
                <a:spcPct val="50000"/>
              </a:spcBef>
              <a:spcAft>
                <a:spcPts val="0"/>
              </a:spcAft>
              <a:defRPr/>
            </a:pPr>
            <a:r>
              <a:rPr lang="en-US" sz="1050" dirty="0">
                <a:solidFill>
                  <a:prstClr val="black"/>
                </a:solidFill>
              </a:rPr>
              <a:t>(HYS Academic)</a:t>
            </a:r>
          </a:p>
          <a:p>
            <a:pPr algn="ctr" fontAlgn="auto">
              <a:spcBef>
                <a:spcPts val="0"/>
              </a:spcBef>
              <a:spcAft>
                <a:spcPts val="0"/>
              </a:spcAft>
              <a:defRPr/>
            </a:pPr>
            <a:endParaRPr lang="en-US" sz="1100" b="1" dirty="0">
              <a:solidFill>
                <a:prstClr val="black"/>
              </a:solidFill>
            </a:endParaRPr>
          </a:p>
          <a:p>
            <a:pPr algn="ctr" fontAlgn="auto">
              <a:spcBef>
                <a:spcPts val="0"/>
              </a:spcBef>
              <a:spcAft>
                <a:spcPts val="0"/>
              </a:spcAft>
              <a:defRPr/>
            </a:pPr>
            <a:r>
              <a:rPr lang="en-US" sz="1100" b="1" dirty="0">
                <a:solidFill>
                  <a:prstClr val="black"/>
                </a:solidFill>
              </a:rPr>
              <a:t>Youth Delinquency  </a:t>
            </a:r>
          </a:p>
          <a:p>
            <a:pPr algn="ctr" fontAlgn="auto">
              <a:spcBef>
                <a:spcPts val="0"/>
              </a:spcBef>
              <a:spcAft>
                <a:spcPts val="0"/>
              </a:spcAft>
              <a:defRPr/>
            </a:pPr>
            <a:r>
              <a:rPr lang="en-US" sz="1050" dirty="0">
                <a:solidFill>
                  <a:prstClr val="black"/>
                </a:solidFill>
              </a:rPr>
              <a:t>(either HYS Perception of Risk, or Alcohol related arrests of 10-17 year olds, depending on coalition’s strategy)</a:t>
            </a:r>
          </a:p>
          <a:p>
            <a:pPr algn="ctr" fontAlgn="auto">
              <a:spcBef>
                <a:spcPts val="0"/>
              </a:spcBef>
              <a:spcAft>
                <a:spcPts val="0"/>
              </a:spcAft>
              <a:defRPr/>
            </a:pPr>
            <a:endParaRPr lang="en-US" sz="1100" b="1" dirty="0">
              <a:solidFill>
                <a:prstClr val="black"/>
              </a:solidFill>
            </a:endParaRPr>
          </a:p>
          <a:p>
            <a:pPr algn="ctr" fontAlgn="auto">
              <a:spcBef>
                <a:spcPts val="0"/>
              </a:spcBef>
              <a:spcAft>
                <a:spcPts val="0"/>
              </a:spcAft>
              <a:defRPr/>
            </a:pPr>
            <a:r>
              <a:rPr lang="en-US" sz="1100" b="1" dirty="0">
                <a:solidFill>
                  <a:prstClr val="black"/>
                </a:solidFill>
              </a:rPr>
              <a:t>Mental Health</a:t>
            </a:r>
          </a:p>
          <a:p>
            <a:pPr algn="ctr" fontAlgn="auto">
              <a:spcBef>
                <a:spcPts val="0"/>
              </a:spcBef>
              <a:spcAft>
                <a:spcPts val="0"/>
              </a:spcAft>
              <a:defRPr/>
            </a:pPr>
            <a:r>
              <a:rPr lang="en-US" sz="1050" dirty="0">
                <a:solidFill>
                  <a:prstClr val="black"/>
                </a:solidFill>
              </a:rPr>
              <a:t>(HYS depression)</a:t>
            </a:r>
          </a:p>
        </p:txBody>
      </p:sp>
      <p:grpSp>
        <p:nvGrpSpPr>
          <p:cNvPr id="2" name="Group 57"/>
          <p:cNvGrpSpPr>
            <a:grpSpLocks/>
          </p:cNvGrpSpPr>
          <p:nvPr/>
        </p:nvGrpSpPr>
        <p:grpSpPr bwMode="auto">
          <a:xfrm>
            <a:off x="109538" y="1447800"/>
            <a:ext cx="8945562" cy="257175"/>
            <a:chOff x="109100" y="1448557"/>
            <a:chExt cx="8946453" cy="255661"/>
          </a:xfrm>
        </p:grpSpPr>
        <p:sp>
          <p:nvSpPr>
            <p:cNvPr id="313443" name="Line 16"/>
            <p:cNvSpPr>
              <a:spLocks noChangeShapeType="1"/>
            </p:cNvSpPr>
            <p:nvPr/>
          </p:nvSpPr>
          <p:spPr bwMode="auto">
            <a:xfrm>
              <a:off x="6045654" y="1595864"/>
              <a:ext cx="3009899" cy="0"/>
            </a:xfrm>
            <a:prstGeom prst="line">
              <a:avLst/>
            </a:prstGeom>
            <a:noFill/>
            <a:ln w="38100">
              <a:solidFill>
                <a:schemeClr val="tx1"/>
              </a:solidFill>
              <a:round/>
              <a:headEnd type="oval" w="med" len="med"/>
              <a:tailEnd type="oval" w="med" len="med"/>
            </a:ln>
            <a:extLst>
              <a:ext uri="{909E8E84-426E-40DD-AFC4-6F175D3DCCD1}">
                <a14:hiddenFill xmlns:a14="http://schemas.microsoft.com/office/drawing/2010/main">
                  <a:noFill/>
                </a14:hiddenFill>
              </a:ext>
            </a:extLst>
          </p:spPr>
          <p:txBody>
            <a:bodyPr>
              <a:spAutoFit/>
            </a:bodyPr>
            <a:lstStyle/>
            <a:p>
              <a:endParaRPr lang="en-US"/>
            </a:p>
          </p:txBody>
        </p:sp>
        <p:sp>
          <p:nvSpPr>
            <p:cNvPr id="25" name="TextBox 24"/>
            <p:cNvSpPr txBox="1"/>
            <p:nvPr/>
          </p:nvSpPr>
          <p:spPr>
            <a:xfrm>
              <a:off x="7318655" y="1450136"/>
              <a:ext cx="552505" cy="254082"/>
            </a:xfrm>
            <a:prstGeom prst="rect">
              <a:avLst/>
            </a:prstGeom>
            <a:solidFill>
              <a:schemeClr val="bg1"/>
            </a:solidFill>
          </p:spPr>
          <p:txBody>
            <a:bodyPr>
              <a:spAutoFit/>
            </a:bodyPr>
            <a:lstStyle/>
            <a:p>
              <a:pPr algn="ctr" fontAlgn="auto">
                <a:spcBef>
                  <a:spcPts val="0"/>
                </a:spcBef>
                <a:spcAft>
                  <a:spcPts val="0"/>
                </a:spcAft>
                <a:defRPr/>
              </a:pPr>
              <a:r>
                <a:rPr lang="en-US" sz="1050" dirty="0">
                  <a:solidFill>
                    <a:prstClr val="black"/>
                  </a:solidFill>
                  <a:latin typeface="Calibri"/>
                  <a:cs typeface="Arial" charset="0"/>
                </a:rPr>
                <a:t>Action</a:t>
              </a:r>
            </a:p>
          </p:txBody>
        </p:sp>
        <p:sp>
          <p:nvSpPr>
            <p:cNvPr id="313445" name="Line 16"/>
            <p:cNvSpPr>
              <a:spLocks noChangeShapeType="1"/>
            </p:cNvSpPr>
            <p:nvPr/>
          </p:nvSpPr>
          <p:spPr bwMode="auto">
            <a:xfrm>
              <a:off x="109100" y="1589314"/>
              <a:ext cx="5934861" cy="5310"/>
            </a:xfrm>
            <a:prstGeom prst="line">
              <a:avLst/>
            </a:prstGeom>
            <a:noFill/>
            <a:ln w="38100">
              <a:solidFill>
                <a:schemeClr val="tx1"/>
              </a:solidFill>
              <a:round/>
              <a:headEnd type="oval" w="med" len="med"/>
              <a:tailEnd type="oval" w="med" len="med"/>
            </a:ln>
            <a:extLst>
              <a:ext uri="{909E8E84-426E-40DD-AFC4-6F175D3DCCD1}">
                <a14:hiddenFill xmlns:a14="http://schemas.microsoft.com/office/drawing/2010/main">
                  <a:noFill/>
                </a14:hiddenFill>
              </a:ext>
            </a:extLst>
          </p:spPr>
          <p:txBody>
            <a:bodyPr>
              <a:spAutoFit/>
            </a:bodyPr>
            <a:lstStyle/>
            <a:p>
              <a:endParaRPr lang="en-US"/>
            </a:p>
          </p:txBody>
        </p:sp>
        <p:sp>
          <p:nvSpPr>
            <p:cNvPr id="24" name="TextBox 23"/>
            <p:cNvSpPr txBox="1"/>
            <p:nvPr/>
          </p:nvSpPr>
          <p:spPr>
            <a:xfrm>
              <a:off x="2647765" y="1448557"/>
              <a:ext cx="752550" cy="254083"/>
            </a:xfrm>
            <a:prstGeom prst="rect">
              <a:avLst/>
            </a:prstGeom>
            <a:solidFill>
              <a:schemeClr val="bg1"/>
            </a:solidFill>
          </p:spPr>
          <p:txBody>
            <a:bodyPr>
              <a:spAutoFit/>
            </a:bodyPr>
            <a:lstStyle/>
            <a:p>
              <a:pPr algn="ctr" fontAlgn="auto">
                <a:spcBef>
                  <a:spcPts val="0"/>
                </a:spcBef>
                <a:spcAft>
                  <a:spcPts val="0"/>
                </a:spcAft>
                <a:defRPr/>
              </a:pPr>
              <a:r>
                <a:rPr lang="en-US" sz="1050" dirty="0">
                  <a:solidFill>
                    <a:prstClr val="black"/>
                  </a:solidFill>
                  <a:latin typeface="Calibri"/>
                  <a:cs typeface="Arial" charset="0"/>
                </a:rPr>
                <a:t>Outcomes</a:t>
              </a:r>
            </a:p>
          </p:txBody>
        </p:sp>
      </p:grpSp>
      <p:sp>
        <p:nvSpPr>
          <p:cNvPr id="5" name="TextBox 4"/>
          <p:cNvSpPr txBox="1">
            <a:spLocks noChangeArrowheads="1"/>
          </p:cNvSpPr>
          <p:nvPr/>
        </p:nvSpPr>
        <p:spPr bwMode="auto">
          <a:xfrm>
            <a:off x="33338" y="1630363"/>
            <a:ext cx="1524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200" i="1">
                <a:solidFill>
                  <a:srgbClr val="000000"/>
                </a:solidFill>
              </a:rPr>
              <a:t>What is the problem?</a:t>
            </a:r>
          </a:p>
        </p:txBody>
      </p:sp>
      <p:sp>
        <p:nvSpPr>
          <p:cNvPr id="10" name="TextBox 9"/>
          <p:cNvSpPr txBox="1"/>
          <p:nvPr/>
        </p:nvSpPr>
        <p:spPr>
          <a:xfrm>
            <a:off x="1628775" y="1652588"/>
            <a:ext cx="1371600" cy="277812"/>
          </a:xfrm>
          <a:prstGeom prst="rect">
            <a:avLst/>
          </a:prstGeom>
          <a:noFill/>
        </p:spPr>
        <p:txBody>
          <a:bodyPr>
            <a:spAutoFit/>
          </a:bodyPr>
          <a:lstStyle/>
          <a:p>
            <a:pPr algn="ctr" fontAlgn="auto">
              <a:spcBef>
                <a:spcPts val="0"/>
              </a:spcBef>
              <a:spcAft>
                <a:spcPts val="0"/>
              </a:spcAft>
              <a:defRPr/>
            </a:pPr>
            <a:r>
              <a:rPr lang="en-US" sz="1200" i="1" dirty="0">
                <a:solidFill>
                  <a:prstClr val="black"/>
                </a:solidFill>
                <a:latin typeface="Calibri"/>
                <a:cs typeface="Arial" charset="0"/>
              </a:rPr>
              <a:t>Why</a:t>
            </a:r>
            <a:r>
              <a:rPr lang="en-US" sz="1050" i="1" dirty="0">
                <a:solidFill>
                  <a:prstClr val="black"/>
                </a:solidFill>
                <a:latin typeface="Calibri"/>
                <a:cs typeface="Arial" charset="0"/>
              </a:rPr>
              <a:t>? </a:t>
            </a:r>
          </a:p>
        </p:txBody>
      </p:sp>
      <p:sp>
        <p:nvSpPr>
          <p:cNvPr id="15" name="TextBox 14"/>
          <p:cNvSpPr txBox="1">
            <a:spLocks noChangeArrowheads="1"/>
          </p:cNvSpPr>
          <p:nvPr/>
        </p:nvSpPr>
        <p:spPr bwMode="auto">
          <a:xfrm>
            <a:off x="3302000" y="1627188"/>
            <a:ext cx="1066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200" i="1">
                <a:solidFill>
                  <a:srgbClr val="000000"/>
                </a:solidFill>
              </a:rPr>
              <a:t>Why here?</a:t>
            </a:r>
          </a:p>
        </p:txBody>
      </p:sp>
      <p:sp>
        <p:nvSpPr>
          <p:cNvPr id="18" name="TextBox 17"/>
          <p:cNvSpPr txBox="1">
            <a:spLocks noChangeArrowheads="1"/>
          </p:cNvSpPr>
          <p:nvPr/>
        </p:nvSpPr>
        <p:spPr bwMode="auto">
          <a:xfrm>
            <a:off x="4651375" y="1589088"/>
            <a:ext cx="131762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200" i="1">
                <a:solidFill>
                  <a:srgbClr val="000000"/>
                </a:solidFill>
              </a:rPr>
              <a:t>But why here?</a:t>
            </a:r>
          </a:p>
        </p:txBody>
      </p:sp>
      <p:sp>
        <p:nvSpPr>
          <p:cNvPr id="23" name="TextBox 22"/>
          <p:cNvSpPr txBox="1">
            <a:spLocks noChangeArrowheads="1"/>
          </p:cNvSpPr>
          <p:nvPr/>
        </p:nvSpPr>
        <p:spPr bwMode="auto">
          <a:xfrm>
            <a:off x="7662863" y="1587500"/>
            <a:ext cx="1371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200" i="1">
                <a:solidFill>
                  <a:srgbClr val="000000"/>
                </a:solidFill>
              </a:rPr>
              <a:t>So what? How will we know?</a:t>
            </a:r>
          </a:p>
        </p:txBody>
      </p:sp>
      <p:sp>
        <p:nvSpPr>
          <p:cNvPr id="19" name="TextBox 18"/>
          <p:cNvSpPr txBox="1">
            <a:spLocks noChangeArrowheads="1"/>
          </p:cNvSpPr>
          <p:nvPr/>
        </p:nvSpPr>
        <p:spPr bwMode="auto">
          <a:xfrm>
            <a:off x="6143625" y="1606550"/>
            <a:ext cx="14478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200" i="1">
                <a:solidFill>
                  <a:srgbClr val="000000"/>
                </a:solidFill>
              </a:rPr>
              <a:t>What are we doing about it?</a:t>
            </a:r>
          </a:p>
        </p:txBody>
      </p:sp>
      <p:sp>
        <p:nvSpPr>
          <p:cNvPr id="26" name="Text Box 11"/>
          <p:cNvSpPr txBox="1">
            <a:spLocks noChangeArrowheads="1"/>
          </p:cNvSpPr>
          <p:nvPr/>
        </p:nvSpPr>
        <p:spPr bwMode="auto">
          <a:xfrm>
            <a:off x="1600200" y="2514600"/>
            <a:ext cx="1371600" cy="29718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lstStyle/>
          <a:p>
            <a:pPr fontAlgn="auto">
              <a:spcBef>
                <a:spcPts val="0"/>
              </a:spcBef>
              <a:spcAft>
                <a:spcPts val="600"/>
              </a:spcAft>
              <a:defRPr/>
            </a:pPr>
            <a:r>
              <a:rPr lang="en-US" sz="1050" b="1" i="1" dirty="0">
                <a:solidFill>
                  <a:prstClr val="black"/>
                </a:solidFill>
              </a:rPr>
              <a:t>These types of problems…</a:t>
            </a:r>
          </a:p>
          <a:p>
            <a:pPr algn="ctr" fontAlgn="auto">
              <a:spcBef>
                <a:spcPct val="50000"/>
              </a:spcBef>
              <a:spcAft>
                <a:spcPts val="0"/>
              </a:spcAft>
              <a:defRPr/>
            </a:pPr>
            <a:r>
              <a:rPr lang="en-US" sz="1050" b="1" dirty="0">
                <a:solidFill>
                  <a:prstClr val="black"/>
                </a:solidFill>
              </a:rPr>
              <a:t>Any Underage Drinking </a:t>
            </a:r>
          </a:p>
          <a:p>
            <a:pPr algn="ctr" fontAlgn="auto">
              <a:spcBef>
                <a:spcPts val="0"/>
              </a:spcBef>
              <a:spcAft>
                <a:spcPts val="0"/>
              </a:spcAft>
              <a:defRPr/>
            </a:pPr>
            <a:r>
              <a:rPr lang="en-US" sz="900" dirty="0">
                <a:solidFill>
                  <a:prstClr val="black"/>
                </a:solidFill>
              </a:rPr>
              <a:t>(10th grade 30-day use) </a:t>
            </a:r>
          </a:p>
          <a:p>
            <a:pPr algn="ctr" fontAlgn="auto">
              <a:spcBef>
                <a:spcPts val="0"/>
              </a:spcBef>
              <a:spcAft>
                <a:spcPts val="0"/>
              </a:spcAft>
              <a:defRPr/>
            </a:pPr>
            <a:endParaRPr lang="en-US" sz="1050" dirty="0">
              <a:solidFill>
                <a:prstClr val="black"/>
              </a:solidFill>
            </a:endParaRPr>
          </a:p>
          <a:p>
            <a:pPr algn="ctr" fontAlgn="auto">
              <a:spcBef>
                <a:spcPts val="0"/>
              </a:spcBef>
              <a:spcAft>
                <a:spcPts val="0"/>
              </a:spcAft>
              <a:defRPr/>
            </a:pPr>
            <a:r>
              <a:rPr lang="en-US" sz="1050" b="1" dirty="0">
                <a:solidFill>
                  <a:prstClr val="black"/>
                </a:solidFill>
              </a:rPr>
              <a:t>Underage  </a:t>
            </a:r>
            <a:br>
              <a:rPr lang="en-US" sz="1050" b="1" dirty="0">
                <a:solidFill>
                  <a:prstClr val="black"/>
                </a:solidFill>
              </a:rPr>
            </a:br>
            <a:r>
              <a:rPr lang="en-US" sz="1050" b="1" dirty="0">
                <a:solidFill>
                  <a:prstClr val="black"/>
                </a:solidFill>
              </a:rPr>
              <a:t>Problem and Heavy Drinking</a:t>
            </a:r>
          </a:p>
          <a:p>
            <a:pPr algn="ctr" fontAlgn="auto">
              <a:spcBef>
                <a:spcPts val="0"/>
              </a:spcBef>
              <a:spcAft>
                <a:spcPts val="0"/>
              </a:spcAft>
              <a:defRPr/>
            </a:pPr>
            <a:r>
              <a:rPr lang="en-US" sz="900" dirty="0">
                <a:solidFill>
                  <a:prstClr val="black"/>
                </a:solidFill>
              </a:rPr>
              <a:t>(10</a:t>
            </a:r>
            <a:r>
              <a:rPr lang="en-US" sz="900" baseline="30000" dirty="0">
                <a:solidFill>
                  <a:prstClr val="black"/>
                </a:solidFill>
              </a:rPr>
              <a:t>th</a:t>
            </a:r>
            <a:r>
              <a:rPr lang="en-US" sz="900" dirty="0">
                <a:solidFill>
                  <a:prstClr val="black"/>
                </a:solidFill>
              </a:rPr>
              <a:t> grade)</a:t>
            </a:r>
          </a:p>
          <a:p>
            <a:pPr algn="ctr" fontAlgn="auto">
              <a:spcBef>
                <a:spcPts val="0"/>
              </a:spcBef>
              <a:spcAft>
                <a:spcPts val="0"/>
              </a:spcAft>
              <a:defRPr/>
            </a:pPr>
            <a:endParaRPr lang="en-US" sz="1050" b="1" dirty="0">
              <a:solidFill>
                <a:prstClr val="black"/>
              </a:solidFill>
            </a:endParaRPr>
          </a:p>
          <a:p>
            <a:pPr algn="ctr" fontAlgn="auto">
              <a:spcBef>
                <a:spcPts val="0"/>
              </a:spcBef>
              <a:spcAft>
                <a:spcPts val="0"/>
              </a:spcAft>
              <a:defRPr/>
            </a:pPr>
            <a:endParaRPr lang="en-US" sz="1050" b="1" dirty="0">
              <a:solidFill>
                <a:prstClr val="black"/>
              </a:solidFill>
            </a:endParaRPr>
          </a:p>
          <a:p>
            <a:pPr algn="ctr" fontAlgn="auto">
              <a:spcBef>
                <a:spcPts val="0"/>
              </a:spcBef>
              <a:spcAft>
                <a:spcPts val="0"/>
              </a:spcAft>
              <a:defRPr/>
            </a:pPr>
            <a:endParaRPr lang="en-US" sz="1050" dirty="0">
              <a:solidFill>
                <a:prstClr val="black"/>
              </a:solidFill>
            </a:endParaRPr>
          </a:p>
        </p:txBody>
      </p:sp>
      <p:sp>
        <p:nvSpPr>
          <p:cNvPr id="27" name="Text Box 14"/>
          <p:cNvSpPr txBox="1">
            <a:spLocks noChangeArrowheads="1"/>
          </p:cNvSpPr>
          <p:nvPr/>
        </p:nvSpPr>
        <p:spPr bwMode="auto">
          <a:xfrm>
            <a:off x="3100388" y="1905000"/>
            <a:ext cx="1398587" cy="6096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lstStyle/>
          <a:p>
            <a:pPr fontAlgn="auto">
              <a:spcBef>
                <a:spcPts val="0"/>
              </a:spcBef>
              <a:spcAft>
                <a:spcPts val="600"/>
              </a:spcAft>
              <a:defRPr/>
            </a:pPr>
            <a:r>
              <a:rPr lang="en-US" sz="1050" b="1" i="1" dirty="0">
                <a:solidFill>
                  <a:prstClr val="black"/>
                </a:solidFill>
              </a:rPr>
              <a:t>…with these common  factors…</a:t>
            </a:r>
          </a:p>
        </p:txBody>
      </p:sp>
      <p:grpSp>
        <p:nvGrpSpPr>
          <p:cNvPr id="3" name="Group 56"/>
          <p:cNvGrpSpPr>
            <a:grpSpLocks/>
          </p:cNvGrpSpPr>
          <p:nvPr/>
        </p:nvGrpSpPr>
        <p:grpSpPr bwMode="auto">
          <a:xfrm>
            <a:off x="6096000" y="2025650"/>
            <a:ext cx="1443038" cy="4384675"/>
            <a:chOff x="4668576" y="1997634"/>
            <a:chExt cx="1443042" cy="4385217"/>
          </a:xfrm>
        </p:grpSpPr>
        <p:sp>
          <p:nvSpPr>
            <p:cNvPr id="28" name="TextBox 27"/>
            <p:cNvSpPr txBox="1"/>
            <p:nvPr/>
          </p:nvSpPr>
          <p:spPr>
            <a:xfrm>
              <a:off x="4670164" y="2435838"/>
              <a:ext cx="1435104" cy="660482"/>
            </a:xfrm>
            <a:prstGeom prst="rect">
              <a:avLst/>
            </a:prstGeom>
          </p:spPr>
          <p:style>
            <a:lnRef idx="1">
              <a:schemeClr val="accent3"/>
            </a:lnRef>
            <a:fillRef idx="2">
              <a:schemeClr val="accent3"/>
            </a:fillRef>
            <a:effectRef idx="1">
              <a:schemeClr val="accent3"/>
            </a:effectRef>
            <a:fontRef idx="minor">
              <a:schemeClr val="dk1"/>
            </a:fontRef>
          </p:style>
          <p:txBody>
            <a:bodyPr/>
            <a:lstStyle/>
            <a:p>
              <a:pPr algn="ctr" fontAlgn="auto">
                <a:spcBef>
                  <a:spcPts val="0"/>
                </a:spcBef>
                <a:spcAft>
                  <a:spcPts val="0"/>
                </a:spcAft>
                <a:defRPr/>
              </a:pPr>
              <a:r>
                <a:rPr lang="en-US" sz="1000" b="1" dirty="0">
                  <a:solidFill>
                    <a:prstClr val="black"/>
                  </a:solidFill>
                </a:rPr>
                <a:t>Community engagement/Coalition development:</a:t>
              </a:r>
              <a:endParaRPr lang="en-US" sz="1000" dirty="0">
                <a:solidFill>
                  <a:prstClr val="black"/>
                </a:solidFill>
              </a:endParaRPr>
            </a:p>
            <a:p>
              <a:pPr algn="ctr" fontAlgn="auto">
                <a:spcBef>
                  <a:spcPts val="0"/>
                </a:spcBef>
                <a:spcAft>
                  <a:spcPts val="0"/>
                </a:spcAft>
                <a:defRPr/>
              </a:pPr>
              <a:r>
                <a:rPr lang="en-US" sz="1000" dirty="0">
                  <a:solidFill>
                    <a:prstClr val="black"/>
                  </a:solidFill>
                </a:rPr>
                <a:t>Happy People Coalition</a:t>
              </a:r>
            </a:p>
          </p:txBody>
        </p:sp>
        <p:sp>
          <p:nvSpPr>
            <p:cNvPr id="29" name="TextBox 28"/>
            <p:cNvSpPr txBox="1"/>
            <p:nvPr/>
          </p:nvSpPr>
          <p:spPr>
            <a:xfrm>
              <a:off x="4668576" y="4933285"/>
              <a:ext cx="1435104" cy="843066"/>
            </a:xfrm>
            <a:prstGeom prst="rect">
              <a:avLst/>
            </a:prstGeom>
            <a:ln/>
          </p:spPr>
          <p:style>
            <a:lnRef idx="1">
              <a:schemeClr val="accent3"/>
            </a:lnRef>
            <a:fillRef idx="2">
              <a:schemeClr val="accent3"/>
            </a:fillRef>
            <a:effectRef idx="1">
              <a:schemeClr val="accent3"/>
            </a:effectRef>
            <a:fontRef idx="minor">
              <a:schemeClr val="dk1"/>
            </a:fontRef>
          </p:style>
          <p:txBody>
            <a:bodyPr/>
            <a:lstStyle/>
            <a:p>
              <a:pPr algn="ctr" fontAlgn="auto">
                <a:spcBef>
                  <a:spcPts val="0"/>
                </a:spcBef>
                <a:spcAft>
                  <a:spcPts val="0"/>
                </a:spcAft>
                <a:defRPr/>
              </a:pPr>
              <a:r>
                <a:rPr lang="en-US" sz="1000" b="1" dirty="0">
                  <a:solidFill>
                    <a:prstClr val="black"/>
                  </a:solidFill>
                </a:rPr>
                <a:t>School-based P/I  Services:</a:t>
              </a:r>
            </a:p>
            <a:p>
              <a:pPr algn="ctr" fontAlgn="auto">
                <a:spcBef>
                  <a:spcPts val="0"/>
                </a:spcBef>
                <a:spcAft>
                  <a:spcPts val="0"/>
                </a:spcAft>
                <a:defRPr/>
              </a:pPr>
              <a:r>
                <a:rPr lang="en-US" sz="1000" dirty="0">
                  <a:solidFill>
                    <a:prstClr val="black"/>
                  </a:solidFill>
                </a:rPr>
                <a:t>Student Assistance Program - Happy Town MS</a:t>
              </a:r>
            </a:p>
          </p:txBody>
        </p:sp>
        <p:sp>
          <p:nvSpPr>
            <p:cNvPr id="30" name="TextBox 29"/>
            <p:cNvSpPr txBox="1"/>
            <p:nvPr/>
          </p:nvSpPr>
          <p:spPr>
            <a:xfrm>
              <a:off x="4670164" y="5828746"/>
              <a:ext cx="1435104" cy="554105"/>
            </a:xfrm>
            <a:prstGeom prst="rect">
              <a:avLst/>
            </a:prstGeom>
            <a:ln/>
          </p:spPr>
          <p:style>
            <a:lnRef idx="1">
              <a:schemeClr val="accent3"/>
            </a:lnRef>
            <a:fillRef idx="2">
              <a:schemeClr val="accent3"/>
            </a:fillRef>
            <a:effectRef idx="1">
              <a:schemeClr val="accent3"/>
            </a:effectRef>
            <a:fontRef idx="minor">
              <a:schemeClr val="dk1"/>
            </a:fontRef>
          </p:style>
          <p:txBody>
            <a:bodyPr>
              <a:spAutoFit/>
            </a:bodyPr>
            <a:lstStyle/>
            <a:p>
              <a:pPr algn="ctr" fontAlgn="auto">
                <a:spcBef>
                  <a:spcPts val="0"/>
                </a:spcBef>
                <a:spcAft>
                  <a:spcPts val="0"/>
                </a:spcAft>
                <a:defRPr/>
              </a:pPr>
              <a:r>
                <a:rPr lang="en-US" sz="1000" b="1" dirty="0">
                  <a:solidFill>
                    <a:prstClr val="black"/>
                  </a:solidFill>
                </a:rPr>
                <a:t>Direct Services:</a:t>
              </a:r>
            </a:p>
            <a:p>
              <a:pPr algn="ctr" fontAlgn="auto">
                <a:spcBef>
                  <a:spcPts val="0"/>
                </a:spcBef>
                <a:spcAft>
                  <a:spcPts val="0"/>
                </a:spcAft>
                <a:buFont typeface="Arial" pitchFamily="34" charset="0"/>
                <a:buChar char="•"/>
                <a:defRPr/>
              </a:pPr>
              <a:r>
                <a:rPr lang="en-US" sz="1000" dirty="0">
                  <a:solidFill>
                    <a:prstClr val="black"/>
                  </a:solidFill>
                </a:rPr>
                <a:t>Guiding Good Choices</a:t>
              </a:r>
            </a:p>
            <a:p>
              <a:pPr algn="ctr" fontAlgn="auto">
                <a:spcBef>
                  <a:spcPts val="0"/>
                </a:spcBef>
                <a:spcAft>
                  <a:spcPts val="0"/>
                </a:spcAft>
                <a:buFont typeface="Arial" pitchFamily="34" charset="0"/>
                <a:buChar char="•"/>
                <a:defRPr/>
              </a:pPr>
              <a:r>
                <a:rPr lang="en-US" sz="1000" dirty="0">
                  <a:solidFill>
                    <a:prstClr val="black"/>
                  </a:solidFill>
                </a:rPr>
                <a:t>Life Skills Training</a:t>
              </a:r>
              <a:endParaRPr lang="en-US" sz="1000" b="1" dirty="0">
                <a:solidFill>
                  <a:prstClr val="black"/>
                </a:solidFill>
              </a:endParaRPr>
            </a:p>
          </p:txBody>
        </p:sp>
        <p:sp>
          <p:nvSpPr>
            <p:cNvPr id="32" name="TextBox 31"/>
            <p:cNvSpPr txBox="1"/>
            <p:nvPr/>
          </p:nvSpPr>
          <p:spPr>
            <a:xfrm>
              <a:off x="4676514" y="3128074"/>
              <a:ext cx="1435104" cy="657306"/>
            </a:xfrm>
            <a:prstGeom prst="rect">
              <a:avLst/>
            </a:prstGeom>
          </p:spPr>
          <p:style>
            <a:lnRef idx="1">
              <a:schemeClr val="accent3"/>
            </a:lnRef>
            <a:fillRef idx="2">
              <a:schemeClr val="accent3"/>
            </a:fillRef>
            <a:effectRef idx="1">
              <a:schemeClr val="accent3"/>
            </a:effectRef>
            <a:fontRef idx="minor">
              <a:schemeClr val="dk1"/>
            </a:fontRef>
          </p:style>
          <p:txBody>
            <a:bodyPr/>
            <a:lstStyle/>
            <a:p>
              <a:pPr algn="ctr" fontAlgn="auto">
                <a:spcBef>
                  <a:spcPts val="0"/>
                </a:spcBef>
                <a:spcAft>
                  <a:spcPts val="0"/>
                </a:spcAft>
                <a:defRPr/>
              </a:pPr>
              <a:r>
                <a:rPr lang="en-US" sz="1000" b="1" dirty="0">
                  <a:solidFill>
                    <a:prstClr val="black"/>
                  </a:solidFill>
                </a:rPr>
                <a:t>Public Awareness:</a:t>
              </a:r>
            </a:p>
            <a:p>
              <a:pPr algn="ctr" fontAlgn="auto">
                <a:spcBef>
                  <a:spcPts val="0"/>
                </a:spcBef>
                <a:spcAft>
                  <a:spcPts val="0"/>
                </a:spcAft>
                <a:defRPr/>
              </a:pPr>
              <a:r>
                <a:rPr lang="en-US" sz="1000" dirty="0">
                  <a:solidFill>
                    <a:prstClr val="black"/>
                  </a:solidFill>
                </a:rPr>
                <a:t>Media Advocacy for more or improved enforcement</a:t>
              </a:r>
            </a:p>
          </p:txBody>
        </p:sp>
        <p:sp>
          <p:nvSpPr>
            <p:cNvPr id="33" name="TextBox 32"/>
            <p:cNvSpPr txBox="1"/>
            <p:nvPr/>
          </p:nvSpPr>
          <p:spPr>
            <a:xfrm>
              <a:off x="4670164" y="3820309"/>
              <a:ext cx="1431929" cy="877997"/>
            </a:xfrm>
            <a:prstGeom prst="rect">
              <a:avLst/>
            </a:prstGeom>
          </p:spPr>
          <p:style>
            <a:lnRef idx="1">
              <a:schemeClr val="accent3"/>
            </a:lnRef>
            <a:fillRef idx="2">
              <a:schemeClr val="accent3"/>
            </a:fillRef>
            <a:effectRef idx="1">
              <a:schemeClr val="accent3"/>
            </a:effectRef>
            <a:fontRef idx="minor">
              <a:schemeClr val="dk1"/>
            </a:fontRef>
          </p:style>
          <p:txBody>
            <a:bodyPr/>
            <a:lstStyle/>
            <a:p>
              <a:pPr algn="ctr" fontAlgn="auto">
                <a:spcBef>
                  <a:spcPts val="0"/>
                </a:spcBef>
                <a:spcAft>
                  <a:spcPts val="0"/>
                </a:spcAft>
                <a:defRPr/>
              </a:pPr>
              <a:r>
                <a:rPr lang="en-US" sz="1000" b="1" dirty="0">
                  <a:solidFill>
                    <a:prstClr val="black"/>
                  </a:solidFill>
                </a:rPr>
                <a:t>Environmental Strategies: </a:t>
              </a:r>
            </a:p>
            <a:p>
              <a:pPr algn="ctr" fontAlgn="auto">
                <a:spcBef>
                  <a:spcPts val="0"/>
                </a:spcBef>
                <a:spcAft>
                  <a:spcPts val="0"/>
                </a:spcAft>
                <a:buFont typeface="Arial" pitchFamily="34" charset="0"/>
                <a:buChar char="•"/>
                <a:defRPr/>
              </a:pPr>
              <a:r>
                <a:rPr lang="en-US" sz="1000" dirty="0">
                  <a:solidFill>
                    <a:prstClr val="black"/>
                  </a:solidFill>
                </a:rPr>
                <a:t>Enforcement Roundtable</a:t>
              </a:r>
            </a:p>
            <a:p>
              <a:pPr algn="ctr" fontAlgn="auto">
                <a:spcBef>
                  <a:spcPts val="0"/>
                </a:spcBef>
                <a:spcAft>
                  <a:spcPts val="0"/>
                </a:spcAft>
                <a:buFont typeface="Arial" pitchFamily="34" charset="0"/>
                <a:buChar char="•"/>
                <a:defRPr/>
              </a:pPr>
              <a:r>
                <a:rPr lang="en-US" sz="1000" dirty="0">
                  <a:solidFill>
                    <a:prstClr val="black"/>
                  </a:solidFill>
                </a:rPr>
                <a:t>Party Patrol</a:t>
              </a:r>
            </a:p>
          </p:txBody>
        </p:sp>
        <p:sp>
          <p:nvSpPr>
            <p:cNvPr id="34" name="TextBox 33"/>
            <p:cNvSpPr txBox="1"/>
            <p:nvPr/>
          </p:nvSpPr>
          <p:spPr>
            <a:xfrm>
              <a:off x="4670164" y="1997634"/>
              <a:ext cx="1436691" cy="381047"/>
            </a:xfrm>
            <a:prstGeom prst="rect">
              <a:avLst/>
            </a:prstGeom>
          </p:spPr>
          <p:style>
            <a:lnRef idx="1">
              <a:schemeClr val="accent3"/>
            </a:lnRef>
            <a:fillRef idx="2">
              <a:schemeClr val="accent3"/>
            </a:fillRef>
            <a:effectRef idx="1">
              <a:schemeClr val="accent3"/>
            </a:effectRef>
            <a:fontRef idx="minor">
              <a:schemeClr val="dk1"/>
            </a:fontRef>
          </p:style>
          <p:txBody>
            <a:bodyPr/>
            <a:lstStyle/>
            <a:p>
              <a:pPr fontAlgn="auto">
                <a:spcBef>
                  <a:spcPts val="0"/>
                </a:spcBef>
                <a:spcAft>
                  <a:spcPts val="600"/>
                </a:spcAft>
                <a:defRPr/>
              </a:pPr>
              <a:r>
                <a:rPr lang="en-US" sz="1050" b="1" i="1" dirty="0">
                  <a:solidFill>
                    <a:prstClr val="black"/>
                  </a:solidFill>
                </a:rPr>
                <a:t>…can be addressed thru these strategies…</a:t>
              </a:r>
            </a:p>
          </p:txBody>
        </p:sp>
      </p:grpSp>
      <p:sp>
        <p:nvSpPr>
          <p:cNvPr id="313362" name="Rectangle 23"/>
          <p:cNvSpPr>
            <a:spLocks noChangeArrowheads="1"/>
          </p:cNvSpPr>
          <p:nvPr/>
        </p:nvSpPr>
        <p:spPr bwMode="auto">
          <a:xfrm>
            <a:off x="0" y="0"/>
            <a:ext cx="9144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r>
              <a:rPr lang="en-US" sz="2400" b="1">
                <a:solidFill>
                  <a:srgbClr val="000000"/>
                </a:solidFill>
              </a:rPr>
              <a:t>[SAMPLE] Coalition Logic Model</a:t>
            </a:r>
            <a:endParaRPr lang="en-US" sz="2400" b="1" i="1">
              <a:solidFill>
                <a:srgbClr val="FF0000"/>
              </a:solidFill>
            </a:endParaRPr>
          </a:p>
        </p:txBody>
      </p:sp>
      <p:sp>
        <p:nvSpPr>
          <p:cNvPr id="59" name="Left Brace 58"/>
          <p:cNvSpPr/>
          <p:nvPr/>
        </p:nvSpPr>
        <p:spPr>
          <a:xfrm>
            <a:off x="2971800" y="2209800"/>
            <a:ext cx="131763" cy="4114800"/>
          </a:xfrm>
          <a:prstGeom prst="leftBrace">
            <a:avLst>
              <a:gd name="adj1" fmla="val 8333"/>
              <a:gd name="adj2" fmla="val 38735"/>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
        <p:nvSpPr>
          <p:cNvPr id="61" name="Left Brace 60"/>
          <p:cNvSpPr/>
          <p:nvPr/>
        </p:nvSpPr>
        <p:spPr>
          <a:xfrm>
            <a:off x="1484313" y="2613025"/>
            <a:ext cx="122237" cy="2743200"/>
          </a:xfrm>
          <a:prstGeom prst="leftBrace">
            <a:avLst>
              <a:gd name="adj1" fmla="val 8333"/>
              <a:gd name="adj2" fmla="val 38735"/>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
        <p:nvSpPr>
          <p:cNvPr id="56" name="Text Box 9"/>
          <p:cNvSpPr txBox="1">
            <a:spLocks noChangeArrowheads="1"/>
          </p:cNvSpPr>
          <p:nvPr/>
        </p:nvSpPr>
        <p:spPr bwMode="auto">
          <a:xfrm>
            <a:off x="3101975" y="3282950"/>
            <a:ext cx="1395413" cy="8921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algn="ctr" fontAlgn="auto">
              <a:spcBef>
                <a:spcPct val="50000"/>
              </a:spcBef>
              <a:spcAft>
                <a:spcPts val="0"/>
              </a:spcAft>
              <a:defRPr/>
            </a:pPr>
            <a:r>
              <a:rPr lang="en-US" sz="1000" b="1" dirty="0">
                <a:solidFill>
                  <a:prstClr val="black"/>
                </a:solidFill>
              </a:rPr>
              <a:t>Alcohol Availability:  </a:t>
            </a:r>
            <a:r>
              <a:rPr lang="en-US" sz="900" dirty="0">
                <a:solidFill>
                  <a:prstClr val="black"/>
                </a:solidFill>
              </a:rPr>
              <a:t>Social Access </a:t>
            </a:r>
            <a:endParaRPr lang="en-US" sz="1000" dirty="0">
              <a:solidFill>
                <a:prstClr val="black"/>
              </a:solidFill>
            </a:endParaRPr>
          </a:p>
          <a:p>
            <a:pPr algn="ctr" fontAlgn="auto">
              <a:spcBef>
                <a:spcPct val="50000"/>
              </a:spcBef>
              <a:spcAft>
                <a:spcPts val="0"/>
              </a:spcAft>
              <a:defRPr/>
            </a:pPr>
            <a:r>
              <a:rPr lang="en-US" sz="1000" b="1" dirty="0">
                <a:solidFill>
                  <a:prstClr val="black"/>
                </a:solidFill>
              </a:rPr>
              <a:t>Alcohol Laws: </a:t>
            </a:r>
            <a:r>
              <a:rPr lang="en-US" sz="900" dirty="0">
                <a:solidFill>
                  <a:prstClr val="black"/>
                </a:solidFill>
              </a:rPr>
              <a:t>Enforcement; Youth Perception</a:t>
            </a:r>
            <a:endParaRPr lang="en-US" sz="1000" dirty="0">
              <a:solidFill>
                <a:prstClr val="black"/>
              </a:solidFill>
            </a:endParaRPr>
          </a:p>
        </p:txBody>
      </p:sp>
      <p:sp>
        <p:nvSpPr>
          <p:cNvPr id="57" name="Text Box 14"/>
          <p:cNvSpPr txBox="1">
            <a:spLocks noChangeArrowheads="1"/>
          </p:cNvSpPr>
          <p:nvPr/>
        </p:nvSpPr>
        <p:spPr bwMode="auto">
          <a:xfrm>
            <a:off x="3098800" y="2544763"/>
            <a:ext cx="1400175" cy="70802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algn="ctr" fontAlgn="auto">
              <a:spcBef>
                <a:spcPct val="50000"/>
              </a:spcBef>
              <a:spcAft>
                <a:spcPts val="0"/>
              </a:spcAft>
              <a:defRPr/>
            </a:pPr>
            <a:r>
              <a:rPr lang="en-US" sz="1000" b="1" dirty="0">
                <a:solidFill>
                  <a:prstClr val="black"/>
                </a:solidFill>
              </a:rPr>
              <a:t>Community Disorganization/ Community Connectedness</a:t>
            </a:r>
          </a:p>
        </p:txBody>
      </p:sp>
      <p:sp>
        <p:nvSpPr>
          <p:cNvPr id="58" name="Text Box 17"/>
          <p:cNvSpPr txBox="1">
            <a:spLocks noChangeArrowheads="1"/>
          </p:cNvSpPr>
          <p:nvPr/>
        </p:nvSpPr>
        <p:spPr bwMode="auto">
          <a:xfrm>
            <a:off x="3101975" y="4241800"/>
            <a:ext cx="1395413" cy="70802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algn="ctr" fontAlgn="auto">
              <a:spcBef>
                <a:spcPct val="50000"/>
              </a:spcBef>
              <a:spcAft>
                <a:spcPts val="0"/>
              </a:spcAft>
              <a:defRPr/>
            </a:pPr>
            <a:r>
              <a:rPr lang="en-US" sz="1000" b="1" dirty="0">
                <a:solidFill>
                  <a:prstClr val="black"/>
                </a:solidFill>
              </a:rPr>
              <a:t>School Bonding</a:t>
            </a:r>
          </a:p>
          <a:p>
            <a:pPr algn="ctr" fontAlgn="auto">
              <a:spcBef>
                <a:spcPct val="50000"/>
              </a:spcBef>
              <a:spcAft>
                <a:spcPts val="0"/>
              </a:spcAft>
              <a:defRPr/>
            </a:pPr>
            <a:r>
              <a:rPr lang="en-US" sz="1000" b="1" dirty="0">
                <a:solidFill>
                  <a:prstClr val="black"/>
                </a:solidFill>
              </a:rPr>
              <a:t>Social Skills</a:t>
            </a:r>
          </a:p>
          <a:p>
            <a:pPr algn="ctr" fontAlgn="auto">
              <a:spcBef>
                <a:spcPct val="50000"/>
              </a:spcBef>
              <a:spcAft>
                <a:spcPts val="0"/>
              </a:spcAft>
              <a:defRPr/>
            </a:pPr>
            <a:r>
              <a:rPr lang="en-US" sz="1000" b="1" dirty="0">
                <a:solidFill>
                  <a:prstClr val="black"/>
                </a:solidFill>
              </a:rPr>
              <a:t>Friends who Use</a:t>
            </a:r>
          </a:p>
        </p:txBody>
      </p:sp>
      <p:sp>
        <p:nvSpPr>
          <p:cNvPr id="62" name="Text Box 19"/>
          <p:cNvSpPr txBox="1">
            <a:spLocks noChangeArrowheads="1"/>
          </p:cNvSpPr>
          <p:nvPr/>
        </p:nvSpPr>
        <p:spPr bwMode="auto">
          <a:xfrm>
            <a:off x="3101975" y="5011738"/>
            <a:ext cx="1395413" cy="14001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algn="ctr" fontAlgn="auto">
              <a:spcBef>
                <a:spcPct val="50000"/>
              </a:spcBef>
              <a:spcAft>
                <a:spcPts val="0"/>
              </a:spcAft>
              <a:defRPr/>
            </a:pPr>
            <a:r>
              <a:rPr lang="en-US" sz="1000" b="1" dirty="0">
                <a:solidFill>
                  <a:prstClr val="black"/>
                </a:solidFill>
              </a:rPr>
              <a:t>Risk &amp; Protective Factors:</a:t>
            </a:r>
          </a:p>
          <a:p>
            <a:pPr algn="ctr" fontAlgn="auto">
              <a:spcBef>
                <a:spcPct val="50000"/>
              </a:spcBef>
              <a:spcAft>
                <a:spcPts val="0"/>
              </a:spcAft>
              <a:buFont typeface="Arial" pitchFamily="34" charset="0"/>
              <a:buChar char="•"/>
              <a:defRPr/>
            </a:pPr>
            <a:r>
              <a:rPr lang="en-US" sz="1000" dirty="0">
                <a:solidFill>
                  <a:prstClr val="black"/>
                </a:solidFill>
              </a:rPr>
              <a:t>Poor Family Management</a:t>
            </a:r>
          </a:p>
          <a:p>
            <a:pPr algn="ctr" fontAlgn="auto">
              <a:spcBef>
                <a:spcPct val="50000"/>
              </a:spcBef>
              <a:spcAft>
                <a:spcPts val="0"/>
              </a:spcAft>
              <a:buFont typeface="Arial" pitchFamily="34" charset="0"/>
              <a:buChar char="•"/>
              <a:defRPr/>
            </a:pPr>
            <a:r>
              <a:rPr lang="en-US" sz="1000" dirty="0">
                <a:solidFill>
                  <a:prstClr val="black"/>
                </a:solidFill>
              </a:rPr>
              <a:t>Favorable Attitudes towards Drug Use</a:t>
            </a:r>
          </a:p>
          <a:p>
            <a:pPr algn="ctr" fontAlgn="auto">
              <a:spcBef>
                <a:spcPct val="50000"/>
              </a:spcBef>
              <a:spcAft>
                <a:spcPts val="0"/>
              </a:spcAft>
              <a:buFont typeface="Arial" pitchFamily="34" charset="0"/>
              <a:buChar char="•"/>
              <a:defRPr/>
            </a:pPr>
            <a:r>
              <a:rPr lang="en-US" sz="1000" dirty="0">
                <a:solidFill>
                  <a:prstClr val="black"/>
                </a:solidFill>
              </a:rPr>
              <a:t>Intentions to Use</a:t>
            </a:r>
          </a:p>
        </p:txBody>
      </p:sp>
      <p:sp>
        <p:nvSpPr>
          <p:cNvPr id="69" name="TextBox 68"/>
          <p:cNvSpPr txBox="1"/>
          <p:nvPr/>
        </p:nvSpPr>
        <p:spPr>
          <a:xfrm>
            <a:off x="4600575" y="1827213"/>
            <a:ext cx="1371600" cy="358775"/>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1000" b="1" i="1" dirty="0">
                <a:solidFill>
                  <a:prstClr val="black"/>
                </a:solidFill>
              </a:rPr>
              <a:t>…specifically in our community…</a:t>
            </a:r>
          </a:p>
        </p:txBody>
      </p:sp>
      <p:grpSp>
        <p:nvGrpSpPr>
          <p:cNvPr id="11" name="Group 69"/>
          <p:cNvGrpSpPr>
            <a:grpSpLocks/>
          </p:cNvGrpSpPr>
          <p:nvPr/>
        </p:nvGrpSpPr>
        <p:grpSpPr bwMode="auto">
          <a:xfrm>
            <a:off x="101600" y="438150"/>
            <a:ext cx="8940800" cy="1000125"/>
            <a:chOff x="101470" y="438886"/>
            <a:chExt cx="8941353" cy="999875"/>
          </a:xfrm>
        </p:grpSpPr>
        <p:sp>
          <p:nvSpPr>
            <p:cNvPr id="4" name="Text Box 4"/>
            <p:cNvSpPr txBox="1">
              <a:spLocks noChangeArrowheads="1"/>
            </p:cNvSpPr>
            <p:nvPr/>
          </p:nvSpPr>
          <p:spPr bwMode="auto">
            <a:xfrm>
              <a:off x="101470" y="442611"/>
              <a:ext cx="1424701" cy="992425"/>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en-US" sz="1400" b="1" dirty="0">
                  <a:solidFill>
                    <a:prstClr val="white"/>
                  </a:solidFill>
                </a:rPr>
                <a:t>Long-Term Outcome</a:t>
              </a:r>
            </a:p>
            <a:p>
              <a:pPr algn="ctr" fontAlgn="auto">
                <a:spcBef>
                  <a:spcPts val="0"/>
                </a:spcBef>
                <a:spcAft>
                  <a:spcPts val="0"/>
                </a:spcAft>
                <a:defRPr/>
              </a:pPr>
              <a:r>
                <a:rPr lang="en-US" sz="1400" b="1" dirty="0">
                  <a:solidFill>
                    <a:prstClr val="white"/>
                  </a:solidFill>
                </a:rPr>
                <a:t>Consequences</a:t>
              </a:r>
            </a:p>
          </p:txBody>
        </p:sp>
        <p:sp>
          <p:nvSpPr>
            <p:cNvPr id="13" name="Text Box 20"/>
            <p:cNvSpPr txBox="1">
              <a:spLocks noChangeArrowheads="1"/>
            </p:cNvSpPr>
            <p:nvPr/>
          </p:nvSpPr>
          <p:spPr bwMode="auto">
            <a:xfrm>
              <a:off x="3118705" y="439320"/>
              <a:ext cx="1395747" cy="999006"/>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ct val="50000"/>
                </a:spcBef>
                <a:spcAft>
                  <a:spcPts val="0"/>
                </a:spcAft>
                <a:defRPr/>
              </a:pPr>
              <a:r>
                <a:rPr lang="en-US" sz="1400" b="1" dirty="0">
                  <a:solidFill>
                    <a:prstClr val="white"/>
                  </a:solidFill>
                </a:rPr>
                <a:t>Intervening</a:t>
              </a:r>
              <a:r>
                <a:rPr lang="en-US" sz="1100" b="1" dirty="0">
                  <a:solidFill>
                    <a:prstClr val="white"/>
                  </a:solidFill>
                </a:rPr>
                <a:t> </a:t>
              </a:r>
              <a:r>
                <a:rPr lang="en-US" sz="1400" b="1" dirty="0">
                  <a:solidFill>
                    <a:prstClr val="white"/>
                  </a:solidFill>
                </a:rPr>
                <a:t>Variables</a:t>
              </a:r>
              <a:r>
                <a:rPr lang="en-US" sz="1100" b="1" dirty="0">
                  <a:solidFill>
                    <a:prstClr val="white"/>
                  </a:solidFill>
                </a:rPr>
                <a:t> </a:t>
              </a:r>
            </a:p>
            <a:p>
              <a:pPr algn="ctr" fontAlgn="auto">
                <a:spcBef>
                  <a:spcPct val="50000"/>
                </a:spcBef>
                <a:spcAft>
                  <a:spcPts val="0"/>
                </a:spcAft>
                <a:defRPr/>
              </a:pPr>
              <a:r>
                <a:rPr lang="en-US" sz="1050" b="1" dirty="0">
                  <a:solidFill>
                    <a:prstClr val="white"/>
                  </a:solidFill>
                </a:rPr>
                <a:t>(Risk/Protective Factors)</a:t>
              </a:r>
            </a:p>
          </p:txBody>
        </p:sp>
        <p:sp>
          <p:nvSpPr>
            <p:cNvPr id="22" name="Text Box 6"/>
            <p:cNvSpPr txBox="1">
              <a:spLocks noChangeArrowheads="1"/>
            </p:cNvSpPr>
            <p:nvPr/>
          </p:nvSpPr>
          <p:spPr bwMode="auto">
            <a:xfrm>
              <a:off x="7662079" y="440475"/>
              <a:ext cx="1380744" cy="996696"/>
            </a:xfrm>
            <a:prstGeom prst="rect">
              <a:avLst/>
            </a:prstGeom>
            <a:solidFill>
              <a:schemeClr val="tx1">
                <a:lumMod val="65000"/>
                <a:lumOff val="35000"/>
              </a:schemeClr>
            </a:solidFill>
            <a:ln>
              <a:headEnd/>
              <a:tailEnd/>
            </a:ln>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endParaRPr lang="en-US" sz="1400" b="1" dirty="0">
                <a:solidFill>
                  <a:prstClr val="white"/>
                </a:solidFill>
              </a:endParaRPr>
            </a:p>
            <a:p>
              <a:pPr algn="ctr" fontAlgn="auto">
                <a:spcBef>
                  <a:spcPts val="0"/>
                </a:spcBef>
                <a:spcAft>
                  <a:spcPts val="0"/>
                </a:spcAft>
                <a:defRPr/>
              </a:pPr>
              <a:endParaRPr lang="en-US" sz="1400" b="1" dirty="0">
                <a:solidFill>
                  <a:prstClr val="white"/>
                </a:solidFill>
              </a:endParaRPr>
            </a:p>
            <a:p>
              <a:pPr algn="ctr" fontAlgn="auto">
                <a:spcBef>
                  <a:spcPts val="0"/>
                </a:spcBef>
                <a:spcAft>
                  <a:spcPts val="0"/>
                </a:spcAft>
                <a:defRPr/>
              </a:pPr>
              <a:r>
                <a:rPr lang="en-US" sz="1400" b="1" dirty="0">
                  <a:solidFill>
                    <a:prstClr val="white"/>
                  </a:solidFill>
                </a:rPr>
                <a:t>Evaluation Plan</a:t>
              </a:r>
            </a:p>
            <a:p>
              <a:pPr algn="ctr" fontAlgn="auto">
                <a:spcBef>
                  <a:spcPts val="0"/>
                </a:spcBef>
                <a:spcAft>
                  <a:spcPts val="0"/>
                </a:spcAft>
                <a:defRPr/>
              </a:pPr>
              <a:endParaRPr lang="en-US" sz="1400" b="1" dirty="0">
                <a:solidFill>
                  <a:prstClr val="white"/>
                </a:solidFill>
              </a:endParaRPr>
            </a:p>
            <a:p>
              <a:pPr algn="ctr" fontAlgn="auto">
                <a:spcBef>
                  <a:spcPts val="0"/>
                </a:spcBef>
                <a:spcAft>
                  <a:spcPts val="0"/>
                </a:spcAft>
                <a:defRPr/>
              </a:pPr>
              <a:endParaRPr lang="en-US" sz="1400" b="1" dirty="0">
                <a:solidFill>
                  <a:prstClr val="white"/>
                </a:solidFill>
              </a:endParaRPr>
            </a:p>
            <a:p>
              <a:pPr algn="ctr" fontAlgn="auto">
                <a:spcBef>
                  <a:spcPts val="0"/>
                </a:spcBef>
                <a:spcAft>
                  <a:spcPts val="0"/>
                </a:spcAft>
                <a:defRPr/>
              </a:pPr>
              <a:endParaRPr lang="en-US" sz="1400" b="1" dirty="0">
                <a:solidFill>
                  <a:prstClr val="white"/>
                </a:solidFill>
              </a:endParaRPr>
            </a:p>
          </p:txBody>
        </p:sp>
        <p:sp>
          <p:nvSpPr>
            <p:cNvPr id="9" name="Text Box 5"/>
            <p:cNvSpPr txBox="1">
              <a:spLocks noChangeArrowheads="1"/>
            </p:cNvSpPr>
            <p:nvPr/>
          </p:nvSpPr>
          <p:spPr bwMode="auto">
            <a:xfrm>
              <a:off x="1636597" y="438886"/>
              <a:ext cx="1371682" cy="999875"/>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r>
                <a:rPr lang="en-US" sz="1400" b="1" dirty="0">
                  <a:solidFill>
                    <a:prstClr val="white"/>
                  </a:solidFill>
                </a:rPr>
                <a:t>Behavioral Health Problems</a:t>
              </a:r>
            </a:p>
            <a:p>
              <a:pPr algn="ctr" fontAlgn="auto">
                <a:spcBef>
                  <a:spcPts val="0"/>
                </a:spcBef>
                <a:spcAft>
                  <a:spcPts val="0"/>
                </a:spcAft>
                <a:defRPr/>
              </a:pPr>
              <a:r>
                <a:rPr lang="en-US" sz="1050" b="1" dirty="0">
                  <a:solidFill>
                    <a:prstClr val="white"/>
                  </a:solidFill>
                </a:rPr>
                <a:t>(Consumption)</a:t>
              </a:r>
            </a:p>
          </p:txBody>
        </p:sp>
        <p:sp>
          <p:nvSpPr>
            <p:cNvPr id="17" name="Text Box 6"/>
            <p:cNvSpPr txBox="1">
              <a:spLocks noChangeArrowheads="1"/>
            </p:cNvSpPr>
            <p:nvPr/>
          </p:nvSpPr>
          <p:spPr bwMode="auto">
            <a:xfrm>
              <a:off x="6134336" y="440475"/>
              <a:ext cx="1417320" cy="996696"/>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nchor="ctr"/>
            <a:lstStyle/>
            <a:p>
              <a:pPr algn="ctr" fontAlgn="auto">
                <a:spcBef>
                  <a:spcPts val="0"/>
                </a:spcBef>
                <a:spcAft>
                  <a:spcPts val="0"/>
                </a:spcAft>
                <a:defRPr/>
              </a:pPr>
              <a:r>
                <a:rPr lang="en-US" sz="1400" b="1" dirty="0">
                  <a:solidFill>
                    <a:prstClr val="white"/>
                  </a:solidFill>
                </a:rPr>
                <a:t>Strategies &amp;</a:t>
              </a:r>
            </a:p>
            <a:p>
              <a:pPr algn="ctr" fontAlgn="auto">
                <a:spcBef>
                  <a:spcPts val="0"/>
                </a:spcBef>
                <a:spcAft>
                  <a:spcPts val="0"/>
                </a:spcAft>
                <a:defRPr/>
              </a:pPr>
              <a:r>
                <a:rPr lang="en-US" sz="1400" b="1" dirty="0">
                  <a:solidFill>
                    <a:prstClr val="white"/>
                  </a:solidFill>
                </a:rPr>
                <a:t>Local Implementation</a:t>
              </a:r>
            </a:p>
          </p:txBody>
        </p:sp>
        <p:cxnSp>
          <p:nvCxnSpPr>
            <p:cNvPr id="51" name="Straight Arrow Connector 50"/>
            <p:cNvCxnSpPr/>
            <p:nvPr/>
          </p:nvCxnSpPr>
          <p:spPr>
            <a:xfrm>
              <a:off x="1347735" y="1229263"/>
              <a:ext cx="431827" cy="1588"/>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2832139" y="1249896"/>
              <a:ext cx="431827" cy="1587"/>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7380608" y="1249896"/>
              <a:ext cx="431827" cy="1587"/>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63" name="Text Box 6"/>
            <p:cNvSpPr txBox="1">
              <a:spLocks noChangeArrowheads="1"/>
            </p:cNvSpPr>
            <p:nvPr/>
          </p:nvSpPr>
          <p:spPr bwMode="auto">
            <a:xfrm>
              <a:off x="4624878" y="440475"/>
              <a:ext cx="1399032" cy="996696"/>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n-US" sz="1400" b="1" dirty="0">
                  <a:solidFill>
                    <a:prstClr val="white"/>
                  </a:solidFill>
                </a:rPr>
                <a:t>Local Conditions and Contributing Factors </a:t>
              </a:r>
            </a:p>
          </p:txBody>
        </p:sp>
        <p:cxnSp>
          <p:nvCxnSpPr>
            <p:cNvPr id="54" name="Straight Arrow Connector 53"/>
            <p:cNvCxnSpPr/>
            <p:nvPr/>
          </p:nvCxnSpPr>
          <p:spPr>
            <a:xfrm>
              <a:off x="5842225" y="1272116"/>
              <a:ext cx="431827" cy="1587"/>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4353058" y="1261005"/>
              <a:ext cx="431827" cy="1588"/>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
        <p:nvSpPr>
          <p:cNvPr id="79" name="TextBox 78"/>
          <p:cNvSpPr txBox="1">
            <a:spLocks noChangeArrowheads="1"/>
          </p:cNvSpPr>
          <p:nvPr/>
        </p:nvSpPr>
        <p:spPr bwMode="auto">
          <a:xfrm>
            <a:off x="7877175" y="6629400"/>
            <a:ext cx="990600" cy="2286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900">
                <a:solidFill>
                  <a:srgbClr val="000000"/>
                </a:solidFill>
              </a:rPr>
              <a:t>Reporting/Eval</a:t>
            </a:r>
          </a:p>
        </p:txBody>
      </p:sp>
      <p:sp>
        <p:nvSpPr>
          <p:cNvPr id="75" name="TextBox 74"/>
          <p:cNvSpPr txBox="1">
            <a:spLocks noChangeArrowheads="1"/>
          </p:cNvSpPr>
          <p:nvPr/>
        </p:nvSpPr>
        <p:spPr bwMode="auto">
          <a:xfrm>
            <a:off x="6229350" y="6615113"/>
            <a:ext cx="1219200" cy="2301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900">
                <a:solidFill>
                  <a:srgbClr val="000000"/>
                </a:solidFill>
              </a:rPr>
              <a:t>Plan/Implementation</a:t>
            </a:r>
          </a:p>
        </p:txBody>
      </p:sp>
      <p:sp>
        <p:nvSpPr>
          <p:cNvPr id="77" name="TextBox 76"/>
          <p:cNvSpPr txBox="1">
            <a:spLocks noChangeArrowheads="1"/>
          </p:cNvSpPr>
          <p:nvPr/>
        </p:nvSpPr>
        <p:spPr bwMode="auto">
          <a:xfrm>
            <a:off x="3200400" y="6627813"/>
            <a:ext cx="1143000" cy="2301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900">
                <a:solidFill>
                  <a:srgbClr val="000000"/>
                </a:solidFill>
              </a:rPr>
              <a:t>Local Assessment</a:t>
            </a:r>
          </a:p>
        </p:txBody>
      </p:sp>
      <p:sp>
        <p:nvSpPr>
          <p:cNvPr id="81" name="Line 16"/>
          <p:cNvSpPr>
            <a:spLocks noChangeShapeType="1"/>
          </p:cNvSpPr>
          <p:nvPr/>
        </p:nvSpPr>
        <p:spPr bwMode="auto">
          <a:xfrm flipV="1">
            <a:off x="97732" y="6646127"/>
            <a:ext cx="4362756" cy="13540"/>
          </a:xfrm>
          <a:prstGeom prst="line">
            <a:avLst/>
          </a:prstGeom>
          <a:noFill/>
          <a:ln w="38100">
            <a:gradFill flip="none" rotWithShape="1">
              <a:gsLst>
                <a:gs pos="29000">
                  <a:schemeClr val="tx1"/>
                </a:gs>
                <a:gs pos="50000">
                  <a:schemeClr val="accent1">
                    <a:tint val="44500"/>
                    <a:satMod val="160000"/>
                  </a:schemeClr>
                </a:gs>
                <a:gs pos="100000">
                  <a:schemeClr val="accent1">
                    <a:tint val="23500"/>
                    <a:satMod val="160000"/>
                  </a:schemeClr>
                </a:gs>
              </a:gsLst>
              <a:lin ang="0" scaled="1"/>
              <a:tileRect/>
            </a:gradFill>
            <a:round/>
            <a:headEnd type="oval" w="med" len="med"/>
            <a:tailEnd type="oval" w="med" len="med"/>
          </a:ln>
        </p:spPr>
        <p:txBody>
          <a:bodyPr>
            <a:spAutoFit/>
          </a:bodyPr>
          <a:lstStyle/>
          <a:p>
            <a:pPr fontAlgn="auto">
              <a:spcBef>
                <a:spcPts val="0"/>
              </a:spcBef>
              <a:spcAft>
                <a:spcPts val="0"/>
              </a:spcAft>
              <a:defRPr/>
            </a:pPr>
            <a:endParaRPr lang="en-US">
              <a:solidFill>
                <a:prstClr val="black"/>
              </a:solidFill>
              <a:latin typeface="Calibri"/>
              <a:cs typeface="Arial" charset="0"/>
            </a:endParaRPr>
          </a:p>
        </p:txBody>
      </p:sp>
      <p:sp>
        <p:nvSpPr>
          <p:cNvPr id="85" name="TextBox 84"/>
          <p:cNvSpPr txBox="1">
            <a:spLocks noChangeArrowheads="1"/>
          </p:cNvSpPr>
          <p:nvPr/>
        </p:nvSpPr>
        <p:spPr bwMode="auto">
          <a:xfrm>
            <a:off x="300038" y="6537325"/>
            <a:ext cx="1143000" cy="2317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900">
                <a:solidFill>
                  <a:srgbClr val="000000"/>
                </a:solidFill>
              </a:rPr>
              <a:t>State Assessment</a:t>
            </a:r>
          </a:p>
        </p:txBody>
      </p:sp>
      <p:grpSp>
        <p:nvGrpSpPr>
          <p:cNvPr id="31" name="Group 91"/>
          <p:cNvGrpSpPr>
            <a:grpSpLocks/>
          </p:cNvGrpSpPr>
          <p:nvPr/>
        </p:nvGrpSpPr>
        <p:grpSpPr bwMode="auto">
          <a:xfrm>
            <a:off x="7651750" y="2041525"/>
            <a:ext cx="1390650" cy="4532313"/>
            <a:chOff x="7651246" y="2041747"/>
            <a:chExt cx="1390650" cy="4531298"/>
          </a:xfrm>
        </p:grpSpPr>
        <p:sp>
          <p:nvSpPr>
            <p:cNvPr id="46" name="TextBox 45"/>
            <p:cNvSpPr txBox="1"/>
            <p:nvPr/>
          </p:nvSpPr>
          <p:spPr>
            <a:xfrm>
              <a:off x="7656009" y="2041747"/>
              <a:ext cx="1381125" cy="553914"/>
            </a:xfrm>
            <a:prstGeom prst="rect">
              <a:avLst/>
            </a:prstGeom>
            <a:ln/>
          </p:spPr>
          <p:style>
            <a:lnRef idx="1">
              <a:schemeClr val="dk1"/>
            </a:lnRef>
            <a:fillRef idx="2">
              <a:schemeClr val="dk1"/>
            </a:fillRef>
            <a:effectRef idx="1">
              <a:schemeClr val="dk1"/>
            </a:effectRef>
            <a:fontRef idx="minor">
              <a:schemeClr val="dk1"/>
            </a:fontRef>
          </p:style>
          <p:txBody>
            <a:bodyPr>
              <a:spAutoFit/>
            </a:bodyPr>
            <a:lstStyle/>
            <a:p>
              <a:pPr fontAlgn="auto">
                <a:spcBef>
                  <a:spcPts val="0"/>
                </a:spcBef>
                <a:spcAft>
                  <a:spcPts val="0"/>
                </a:spcAft>
                <a:defRPr/>
              </a:pPr>
              <a:r>
                <a:rPr lang="en-US" sz="1000" b="1" i="1" dirty="0">
                  <a:solidFill>
                    <a:prstClr val="black"/>
                  </a:solidFill>
                </a:rPr>
                <a:t>…and we will use these tools to measure our impact…</a:t>
              </a:r>
            </a:p>
          </p:txBody>
        </p:sp>
        <p:sp>
          <p:nvSpPr>
            <p:cNvPr id="87" name="TextBox 86"/>
            <p:cNvSpPr txBox="1"/>
            <p:nvPr/>
          </p:nvSpPr>
          <p:spPr>
            <a:xfrm>
              <a:off x="7651246" y="5865179"/>
              <a:ext cx="1390650" cy="707866"/>
            </a:xfrm>
            <a:prstGeom prst="rect">
              <a:avLst/>
            </a:prstGeom>
            <a:ln/>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sz="1000" b="1" dirty="0">
                  <a:solidFill>
                    <a:prstClr val="black"/>
                  </a:solidFill>
                </a:rPr>
                <a:t>Direct Services:  </a:t>
              </a:r>
              <a:r>
                <a:rPr lang="en-US" sz="1000" dirty="0">
                  <a:solidFill>
                    <a:prstClr val="black"/>
                  </a:solidFill>
                </a:rPr>
                <a:t>Assigned Program pre/post and  process measures; HYS</a:t>
              </a:r>
              <a:endParaRPr lang="en-US" sz="1000" b="1" dirty="0">
                <a:solidFill>
                  <a:prstClr val="black"/>
                </a:solidFill>
              </a:endParaRPr>
            </a:p>
          </p:txBody>
        </p:sp>
        <p:sp>
          <p:nvSpPr>
            <p:cNvPr id="88" name="TextBox 87"/>
            <p:cNvSpPr txBox="1"/>
            <p:nvPr/>
          </p:nvSpPr>
          <p:spPr>
            <a:xfrm>
              <a:off x="7656009" y="5214449"/>
              <a:ext cx="1381125" cy="538041"/>
            </a:xfrm>
            <a:prstGeom prst="rect">
              <a:avLst/>
            </a:prstGeom>
            <a:ln/>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sz="1000" b="1" dirty="0">
                  <a:solidFill>
                    <a:prstClr val="black"/>
                  </a:solidFill>
                </a:rPr>
                <a:t>Prevention/ Intervention  Services: </a:t>
              </a:r>
              <a:r>
                <a:rPr lang="en-US" sz="900" dirty="0">
                  <a:solidFill>
                    <a:prstClr val="black"/>
                  </a:solidFill>
                </a:rPr>
                <a:t>pre/post</a:t>
              </a:r>
              <a:endParaRPr lang="en-US" sz="1000" b="1" dirty="0">
                <a:solidFill>
                  <a:prstClr val="black"/>
                </a:solidFill>
              </a:endParaRPr>
            </a:p>
          </p:txBody>
        </p:sp>
        <p:sp>
          <p:nvSpPr>
            <p:cNvPr id="89" name="TextBox 88"/>
            <p:cNvSpPr txBox="1"/>
            <p:nvPr/>
          </p:nvSpPr>
          <p:spPr>
            <a:xfrm>
              <a:off x="7660771" y="2708348"/>
              <a:ext cx="1371600" cy="969746"/>
            </a:xfrm>
            <a:prstGeom prst="rect">
              <a:avLst/>
            </a:prstGeom>
            <a:ln/>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sz="1000" b="1" dirty="0">
                  <a:solidFill>
                    <a:prstClr val="black"/>
                  </a:solidFill>
                </a:rPr>
                <a:t>Community engagement/Coalition development : </a:t>
              </a:r>
            </a:p>
            <a:p>
              <a:pPr algn="ctr" fontAlgn="auto">
                <a:spcBef>
                  <a:spcPts val="0"/>
                </a:spcBef>
                <a:spcAft>
                  <a:spcPts val="0"/>
                </a:spcAft>
                <a:defRPr/>
              </a:pPr>
              <a:r>
                <a:rPr lang="en-US" sz="900" dirty="0">
                  <a:solidFill>
                    <a:prstClr val="black"/>
                  </a:solidFill>
                </a:rPr>
                <a:t>Annual Coalition Survey</a:t>
              </a:r>
            </a:p>
            <a:p>
              <a:pPr algn="ctr" fontAlgn="auto">
                <a:spcBef>
                  <a:spcPts val="0"/>
                </a:spcBef>
                <a:spcAft>
                  <a:spcPts val="0"/>
                </a:spcAft>
                <a:defRPr/>
              </a:pPr>
              <a:r>
                <a:rPr lang="en-US" sz="900" dirty="0">
                  <a:solidFill>
                    <a:prstClr val="black"/>
                  </a:solidFill>
                </a:rPr>
                <a:t>Sustainability Documentation</a:t>
              </a:r>
            </a:p>
          </p:txBody>
        </p:sp>
        <p:sp>
          <p:nvSpPr>
            <p:cNvPr id="90" name="TextBox 89"/>
            <p:cNvSpPr txBox="1"/>
            <p:nvPr/>
          </p:nvSpPr>
          <p:spPr>
            <a:xfrm>
              <a:off x="7656009" y="4425638"/>
              <a:ext cx="1381125" cy="676124"/>
            </a:xfrm>
            <a:prstGeom prst="rect">
              <a:avLst/>
            </a:prstGeom>
            <a:ln/>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sz="1000" b="1" dirty="0">
                  <a:solidFill>
                    <a:prstClr val="black"/>
                  </a:solidFill>
                </a:rPr>
                <a:t>Environmental Strategies:</a:t>
              </a:r>
            </a:p>
            <a:p>
              <a:pPr algn="ctr" fontAlgn="auto">
                <a:spcBef>
                  <a:spcPts val="0"/>
                </a:spcBef>
                <a:spcAft>
                  <a:spcPts val="0"/>
                </a:spcAft>
                <a:defRPr/>
              </a:pPr>
              <a:r>
                <a:rPr lang="en-US" sz="900" dirty="0">
                  <a:solidFill>
                    <a:prstClr val="black"/>
                  </a:solidFill>
                </a:rPr>
                <a:t>Process measures Community Survey; HYS</a:t>
              </a:r>
            </a:p>
          </p:txBody>
        </p:sp>
        <p:sp>
          <p:nvSpPr>
            <p:cNvPr id="91" name="TextBox 90"/>
            <p:cNvSpPr txBox="1"/>
            <p:nvPr/>
          </p:nvSpPr>
          <p:spPr>
            <a:xfrm>
              <a:off x="7656009" y="3789194"/>
              <a:ext cx="1381125" cy="523758"/>
            </a:xfrm>
            <a:prstGeom prst="rect">
              <a:avLst/>
            </a:prstGeom>
            <a:ln/>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sz="1000" b="1" dirty="0">
                  <a:solidFill>
                    <a:prstClr val="black"/>
                  </a:solidFill>
                </a:rPr>
                <a:t>Public Awareness: </a:t>
              </a:r>
            </a:p>
            <a:p>
              <a:pPr algn="ctr" fontAlgn="auto">
                <a:spcBef>
                  <a:spcPts val="0"/>
                </a:spcBef>
                <a:spcAft>
                  <a:spcPts val="0"/>
                </a:spcAft>
                <a:defRPr/>
              </a:pPr>
              <a:r>
                <a:rPr lang="en-US" sz="900" dirty="0">
                  <a:solidFill>
                    <a:prstClr val="black"/>
                  </a:solidFill>
                </a:rPr>
                <a:t>Process measures Community Survey</a:t>
              </a:r>
            </a:p>
          </p:txBody>
        </p:sp>
      </p:grpSp>
      <p:sp>
        <p:nvSpPr>
          <p:cNvPr id="123" name="Left Brace 122"/>
          <p:cNvSpPr/>
          <p:nvPr/>
        </p:nvSpPr>
        <p:spPr>
          <a:xfrm flipH="1">
            <a:off x="5954713" y="2992438"/>
            <a:ext cx="141287" cy="1122362"/>
          </a:xfrm>
          <a:prstGeom prst="leftBrace">
            <a:avLst>
              <a:gd name="adj1" fmla="val 8333"/>
              <a:gd name="adj2" fmla="val 88008"/>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cxnSp>
        <p:nvCxnSpPr>
          <p:cNvPr id="124" name="Straight Arrow Connector 123"/>
          <p:cNvCxnSpPr/>
          <p:nvPr/>
        </p:nvCxnSpPr>
        <p:spPr>
          <a:xfrm rot="10800000">
            <a:off x="7467600" y="2895600"/>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25" name="Straight Arrow Connector 124"/>
          <p:cNvCxnSpPr/>
          <p:nvPr/>
        </p:nvCxnSpPr>
        <p:spPr>
          <a:xfrm rot="10800000">
            <a:off x="7477125" y="4649788"/>
            <a:ext cx="228600" cy="1587"/>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26" name="Straight Arrow Connector 125"/>
          <p:cNvCxnSpPr/>
          <p:nvPr/>
        </p:nvCxnSpPr>
        <p:spPr>
          <a:xfrm flipH="1" flipV="1">
            <a:off x="7467600" y="3733800"/>
            <a:ext cx="228600" cy="152400"/>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27" name="Straight Arrow Connector 126"/>
          <p:cNvCxnSpPr/>
          <p:nvPr/>
        </p:nvCxnSpPr>
        <p:spPr>
          <a:xfrm rot="10800000">
            <a:off x="7464425" y="5314950"/>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28" name="Straight Arrow Connector 127"/>
          <p:cNvCxnSpPr/>
          <p:nvPr/>
        </p:nvCxnSpPr>
        <p:spPr>
          <a:xfrm rot="10800000">
            <a:off x="7453313" y="6249988"/>
            <a:ext cx="228600" cy="1587"/>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grpSp>
        <p:nvGrpSpPr>
          <p:cNvPr id="94" name="Group 93"/>
          <p:cNvGrpSpPr>
            <a:grpSpLocks/>
          </p:cNvGrpSpPr>
          <p:nvPr/>
        </p:nvGrpSpPr>
        <p:grpSpPr bwMode="auto">
          <a:xfrm>
            <a:off x="4579938" y="2227263"/>
            <a:ext cx="1398587" cy="4479925"/>
            <a:chOff x="4579490" y="2226528"/>
            <a:chExt cx="1399419" cy="4480033"/>
          </a:xfrm>
        </p:grpSpPr>
        <p:sp>
          <p:nvSpPr>
            <p:cNvPr id="80" name="TextBox 79"/>
            <p:cNvSpPr txBox="1"/>
            <p:nvPr/>
          </p:nvSpPr>
          <p:spPr>
            <a:xfrm>
              <a:off x="4593785" y="2786929"/>
              <a:ext cx="1374005" cy="376247"/>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1000" dirty="0">
                  <a:solidFill>
                    <a:prstClr val="black"/>
                  </a:solidFill>
                </a:rPr>
                <a:t>Low enforcement in public locations</a:t>
              </a:r>
            </a:p>
          </p:txBody>
        </p:sp>
        <p:sp>
          <p:nvSpPr>
            <p:cNvPr id="82" name="TextBox 81"/>
            <p:cNvSpPr txBox="1"/>
            <p:nvPr/>
          </p:nvSpPr>
          <p:spPr>
            <a:xfrm>
              <a:off x="4593785" y="4972969"/>
              <a:ext cx="1385124" cy="520713"/>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1000" dirty="0">
                  <a:solidFill>
                    <a:prstClr val="black"/>
                  </a:solidFill>
                </a:rPr>
                <a:t>Lack of consistent and clear consequences at home.</a:t>
              </a:r>
            </a:p>
          </p:txBody>
        </p:sp>
        <p:sp>
          <p:nvSpPr>
            <p:cNvPr id="83" name="TextBox 82"/>
            <p:cNvSpPr txBox="1"/>
            <p:nvPr/>
          </p:nvSpPr>
          <p:spPr>
            <a:xfrm>
              <a:off x="4593785" y="5527020"/>
              <a:ext cx="1385124" cy="506425"/>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1000" dirty="0">
                  <a:solidFill>
                    <a:prstClr val="black"/>
                  </a:solidFill>
                </a:rPr>
                <a:t>Youth think they would be viewed as “cool” if they drink</a:t>
              </a:r>
            </a:p>
          </p:txBody>
        </p:sp>
        <p:sp>
          <p:nvSpPr>
            <p:cNvPr id="84" name="TextBox 83"/>
            <p:cNvSpPr txBox="1"/>
            <p:nvPr/>
          </p:nvSpPr>
          <p:spPr>
            <a:xfrm>
              <a:off x="4595374" y="3755327"/>
              <a:ext cx="1375593" cy="498487"/>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950" dirty="0">
                  <a:solidFill>
                    <a:prstClr val="black"/>
                  </a:solidFill>
                </a:rPr>
                <a:t>Limited communication b/t enforcement and judiciary.</a:t>
              </a:r>
            </a:p>
          </p:txBody>
        </p:sp>
        <p:sp>
          <p:nvSpPr>
            <p:cNvPr id="86" name="TextBox 85"/>
            <p:cNvSpPr txBox="1"/>
            <p:nvPr/>
          </p:nvSpPr>
          <p:spPr>
            <a:xfrm>
              <a:off x="4593785" y="3198101"/>
              <a:ext cx="1374005" cy="522300"/>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1000" dirty="0">
                  <a:solidFill>
                    <a:prstClr val="black"/>
                  </a:solidFill>
                </a:rPr>
                <a:t>Inconsistent consequences for offenders.</a:t>
              </a:r>
            </a:p>
          </p:txBody>
        </p:sp>
        <p:sp>
          <p:nvSpPr>
            <p:cNvPr id="92" name="TextBox 91"/>
            <p:cNvSpPr txBox="1"/>
            <p:nvPr/>
          </p:nvSpPr>
          <p:spPr>
            <a:xfrm>
              <a:off x="4579490" y="6068371"/>
              <a:ext cx="1385124" cy="638190"/>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1000" dirty="0">
                  <a:solidFill>
                    <a:prstClr val="black"/>
                  </a:solidFill>
                </a:rPr>
                <a:t>Youth exposure to favorable alcohol messages from their peers.</a:t>
              </a:r>
            </a:p>
          </p:txBody>
        </p:sp>
        <p:sp>
          <p:nvSpPr>
            <p:cNvPr id="98" name="TextBox 97"/>
            <p:cNvSpPr txBox="1"/>
            <p:nvPr/>
          </p:nvSpPr>
          <p:spPr>
            <a:xfrm>
              <a:off x="4593785" y="2226528"/>
              <a:ext cx="1374005" cy="527063"/>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1000" dirty="0">
                  <a:solidFill>
                    <a:prstClr val="black"/>
                  </a:solidFill>
                </a:rPr>
                <a:t>Engaging parents and youth with providers in local decisions. </a:t>
              </a:r>
            </a:p>
          </p:txBody>
        </p:sp>
        <p:sp>
          <p:nvSpPr>
            <p:cNvPr id="101" name="TextBox 100"/>
            <p:cNvSpPr txBox="1"/>
            <p:nvPr/>
          </p:nvSpPr>
          <p:spPr>
            <a:xfrm>
              <a:off x="4593785" y="4288740"/>
              <a:ext cx="1374005" cy="649304"/>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950" dirty="0">
                  <a:solidFill>
                    <a:prstClr val="black"/>
                  </a:solidFill>
                </a:rPr>
                <a:t>Kids who are not performing at school tend to be those with substance use issues   </a:t>
              </a:r>
            </a:p>
          </p:txBody>
        </p:sp>
      </p:grpSp>
      <p:sp>
        <p:nvSpPr>
          <p:cNvPr id="103" name="Left Brace 102"/>
          <p:cNvSpPr/>
          <p:nvPr/>
        </p:nvSpPr>
        <p:spPr>
          <a:xfrm>
            <a:off x="4495800" y="3048000"/>
            <a:ext cx="114300" cy="1009650"/>
          </a:xfrm>
          <a:prstGeom prst="leftBrace">
            <a:avLst>
              <a:gd name="adj1" fmla="val 8333"/>
              <a:gd name="adj2" fmla="val 47979"/>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cxnSp>
        <p:nvCxnSpPr>
          <p:cNvPr id="95" name="Straight Arrow Connector 94"/>
          <p:cNvCxnSpPr/>
          <p:nvPr/>
        </p:nvCxnSpPr>
        <p:spPr>
          <a:xfrm rot="10800000">
            <a:off x="4419600" y="4648200"/>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p:nvPr/>
        </p:nvCxnSpPr>
        <p:spPr>
          <a:xfrm flipH="1">
            <a:off x="4267200" y="5259388"/>
            <a:ext cx="381000" cy="227012"/>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105" name="Left Brace 104"/>
          <p:cNvSpPr/>
          <p:nvPr/>
        </p:nvSpPr>
        <p:spPr>
          <a:xfrm>
            <a:off x="4495800" y="5638800"/>
            <a:ext cx="114300" cy="1009650"/>
          </a:xfrm>
          <a:prstGeom prst="leftBrace">
            <a:avLst>
              <a:gd name="adj1" fmla="val 8333"/>
              <a:gd name="adj2" fmla="val 47979"/>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
        <p:nvSpPr>
          <p:cNvPr id="106" name="Left Brace 105"/>
          <p:cNvSpPr/>
          <p:nvPr/>
        </p:nvSpPr>
        <p:spPr>
          <a:xfrm flipH="1">
            <a:off x="5943600" y="5638800"/>
            <a:ext cx="152400" cy="1009650"/>
          </a:xfrm>
          <a:prstGeom prst="leftBrace">
            <a:avLst>
              <a:gd name="adj1" fmla="val 8333"/>
              <a:gd name="adj2" fmla="val 47979"/>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cxnSp>
        <p:nvCxnSpPr>
          <p:cNvPr id="99" name="Straight Arrow Connector 98"/>
          <p:cNvCxnSpPr/>
          <p:nvPr/>
        </p:nvCxnSpPr>
        <p:spPr>
          <a:xfrm flipH="1" flipV="1">
            <a:off x="5943600" y="5257800"/>
            <a:ext cx="228600" cy="762000"/>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p:nvPr/>
        </p:nvCxnSpPr>
        <p:spPr>
          <a:xfrm rot="10800000">
            <a:off x="5908675" y="2603500"/>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p:nvPr/>
        </p:nvCxnSpPr>
        <p:spPr>
          <a:xfrm flipH="1" flipV="1">
            <a:off x="5867400" y="3048000"/>
            <a:ext cx="304800" cy="228600"/>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flipH="1" flipV="1">
            <a:off x="5943600" y="4648200"/>
            <a:ext cx="304800" cy="609600"/>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rot="10800000">
            <a:off x="4419600" y="2667000"/>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115" name="Rectangle 114"/>
          <p:cNvSpPr>
            <a:spLocks noChangeArrowheads="1"/>
          </p:cNvSpPr>
          <p:nvPr/>
        </p:nvSpPr>
        <p:spPr bwMode="auto">
          <a:xfrm>
            <a:off x="369888" y="1422400"/>
            <a:ext cx="760412"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800" b="1">
                <a:solidFill>
                  <a:srgbClr val="000000"/>
                </a:solidFill>
              </a:rPr>
              <a:t>(10-15 years) </a:t>
            </a:r>
          </a:p>
        </p:txBody>
      </p:sp>
      <p:sp>
        <p:nvSpPr>
          <p:cNvPr id="116" name="Rectangle 115"/>
          <p:cNvSpPr>
            <a:spLocks noChangeArrowheads="1"/>
          </p:cNvSpPr>
          <p:nvPr/>
        </p:nvSpPr>
        <p:spPr bwMode="auto">
          <a:xfrm>
            <a:off x="1920875" y="1423988"/>
            <a:ext cx="709613"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800" b="1">
                <a:solidFill>
                  <a:srgbClr val="000000"/>
                </a:solidFill>
              </a:rPr>
              <a:t>(5-10 years) </a:t>
            </a:r>
          </a:p>
        </p:txBody>
      </p:sp>
      <p:sp>
        <p:nvSpPr>
          <p:cNvPr id="117" name="Rectangle 116"/>
          <p:cNvSpPr>
            <a:spLocks noChangeArrowheads="1"/>
          </p:cNvSpPr>
          <p:nvPr/>
        </p:nvSpPr>
        <p:spPr bwMode="auto">
          <a:xfrm>
            <a:off x="3452813" y="1414463"/>
            <a:ext cx="6572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800" b="1">
                <a:solidFill>
                  <a:srgbClr val="000000"/>
                </a:solidFill>
              </a:rPr>
              <a:t>(2-5 years) </a:t>
            </a:r>
          </a:p>
        </p:txBody>
      </p:sp>
      <p:sp>
        <p:nvSpPr>
          <p:cNvPr id="118" name="Rectangle 117"/>
          <p:cNvSpPr>
            <a:spLocks noChangeArrowheads="1"/>
          </p:cNvSpPr>
          <p:nvPr/>
        </p:nvSpPr>
        <p:spPr bwMode="auto">
          <a:xfrm>
            <a:off x="4773613" y="1417638"/>
            <a:ext cx="10668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800" b="1">
                <a:solidFill>
                  <a:srgbClr val="000000"/>
                </a:solidFill>
              </a:rPr>
              <a:t>(6 months – 2 years) </a:t>
            </a:r>
          </a:p>
        </p:txBody>
      </p:sp>
      <p:sp>
        <p:nvSpPr>
          <p:cNvPr id="8" name="Oval 7"/>
          <p:cNvSpPr/>
          <p:nvPr/>
        </p:nvSpPr>
        <p:spPr>
          <a:xfrm>
            <a:off x="2647950" y="4654654"/>
            <a:ext cx="2439988" cy="2005013"/>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Title 1"/>
          <p:cNvSpPr>
            <a:spLocks noGrp="1"/>
          </p:cNvSpPr>
          <p:nvPr>
            <p:ph type="title"/>
          </p:nvPr>
        </p:nvSpPr>
        <p:spPr>
          <a:xfrm>
            <a:off x="1676400" y="0"/>
            <a:ext cx="7010400" cy="1371600"/>
          </a:xfrm>
        </p:spPr>
        <p:txBody>
          <a:bodyPr/>
          <a:lstStyle/>
          <a:p>
            <a:pPr eaLnBrk="0" hangingPunct="0"/>
            <a:r>
              <a:rPr sz="1600" smtClean="0"/>
              <a:t/>
            </a:r>
            <a:br>
              <a:rPr sz="1600" smtClean="0"/>
            </a:br>
            <a:r>
              <a:rPr smtClean="0"/>
              <a:t>Introduction</a:t>
            </a:r>
            <a:r>
              <a:rPr sz="1600" smtClean="0"/>
              <a:t/>
            </a:r>
            <a:br>
              <a:rPr sz="1600" smtClean="0"/>
            </a:br>
            <a:endParaRPr sz="1600" smtClean="0"/>
          </a:p>
        </p:txBody>
      </p:sp>
      <p:sp>
        <p:nvSpPr>
          <p:cNvPr id="3" name="Content Placeholder 2"/>
          <p:cNvSpPr>
            <a:spLocks noGrp="1"/>
          </p:cNvSpPr>
          <p:nvPr>
            <p:ph idx="1"/>
          </p:nvPr>
        </p:nvSpPr>
        <p:spPr/>
        <p:txBody>
          <a:bodyPr rtlCol="0">
            <a:normAutofit/>
          </a:bodyPr>
          <a:lstStyle/>
          <a:p>
            <a:pPr marL="0" indent="0" eaLnBrk="1" fontAlgn="auto" hangingPunct="1">
              <a:spcAft>
                <a:spcPts val="0"/>
              </a:spcAft>
              <a:buFont typeface="Wingdings" pitchFamily="2" charset="2"/>
              <a:buNone/>
              <a:defRPr/>
            </a:pPr>
            <a:endParaRPr lang="en-US" b="1" i="1" dirty="0" smtClean="0">
              <a:solidFill>
                <a:srgbClr val="333366"/>
              </a:solidFill>
            </a:endParaRPr>
          </a:p>
          <a:p>
            <a:pPr marL="0" indent="0" eaLnBrk="1" fontAlgn="auto" hangingPunct="1">
              <a:spcAft>
                <a:spcPts val="0"/>
              </a:spcAft>
              <a:buFont typeface="Wingdings" pitchFamily="2" charset="2"/>
              <a:buNone/>
              <a:defRPr/>
            </a:pPr>
            <a:r>
              <a:rPr lang="en-US" b="1" i="1" dirty="0" smtClean="0">
                <a:solidFill>
                  <a:srgbClr val="333366"/>
                </a:solidFill>
              </a:rPr>
              <a:t>Before we start…</a:t>
            </a:r>
          </a:p>
          <a:p>
            <a:pPr eaLnBrk="1" fontAlgn="auto" hangingPunct="1">
              <a:spcAft>
                <a:spcPts val="0"/>
              </a:spcAft>
              <a:defRPr/>
            </a:pPr>
            <a:endParaRPr lang="en-US" dirty="0"/>
          </a:p>
        </p:txBody>
      </p:sp>
      <p:sp>
        <p:nvSpPr>
          <p:cNvPr id="2" name="Slide Number Placeholder 1"/>
          <p:cNvSpPr>
            <a:spLocks noGrp="1"/>
          </p:cNvSpPr>
          <p:nvPr>
            <p:ph type="sldNum" sz="quarter" idx="10"/>
          </p:nvPr>
        </p:nvSpPr>
        <p:spPr/>
        <p:txBody>
          <a:bodyPr/>
          <a:lstStyle/>
          <a:p>
            <a:pPr>
              <a:defRPr/>
            </a:pPr>
            <a:fld id="{1A3B920F-1CA1-4196-A711-9A38FC7C62A3}"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Line 16"/>
          <p:cNvSpPr>
            <a:spLocks noChangeShapeType="1"/>
          </p:cNvSpPr>
          <p:nvPr/>
        </p:nvSpPr>
        <p:spPr bwMode="auto">
          <a:xfrm flipV="1">
            <a:off x="7600950" y="6753225"/>
            <a:ext cx="1458913" cy="3175"/>
          </a:xfrm>
          <a:prstGeom prst="line">
            <a:avLst/>
          </a:prstGeom>
          <a:noFill/>
          <a:ln w="38100">
            <a:solidFill>
              <a:schemeClr val="tx1"/>
            </a:solidFill>
            <a:round/>
            <a:headEnd type="oval" w="med" len="med"/>
            <a:tailEnd type="oval" w="med" len="med"/>
          </a:ln>
          <a:extLst>
            <a:ext uri="{909E8E84-426E-40DD-AFC4-6F175D3DCCD1}">
              <a14:hiddenFill xmlns:a14="http://schemas.microsoft.com/office/drawing/2010/main">
                <a:noFill/>
              </a14:hiddenFill>
            </a:ext>
          </a:extLst>
        </p:spPr>
        <p:txBody>
          <a:bodyPr>
            <a:spAutoFit/>
          </a:bodyPr>
          <a:lstStyle/>
          <a:p>
            <a:endParaRPr lang="en-US"/>
          </a:p>
        </p:txBody>
      </p:sp>
      <p:sp>
        <p:nvSpPr>
          <p:cNvPr id="74" name="Line 16"/>
          <p:cNvSpPr>
            <a:spLocks noChangeShapeType="1"/>
          </p:cNvSpPr>
          <p:nvPr/>
        </p:nvSpPr>
        <p:spPr bwMode="auto">
          <a:xfrm>
            <a:off x="6038850" y="6754813"/>
            <a:ext cx="1571625" cy="0"/>
          </a:xfrm>
          <a:prstGeom prst="line">
            <a:avLst/>
          </a:prstGeom>
          <a:noFill/>
          <a:ln w="38100">
            <a:solidFill>
              <a:schemeClr val="tx1"/>
            </a:solidFill>
            <a:round/>
            <a:headEnd type="oval" w="med" len="med"/>
            <a:tailEnd type="oval" w="med" len="med"/>
          </a:ln>
          <a:extLst>
            <a:ext uri="{909E8E84-426E-40DD-AFC4-6F175D3DCCD1}">
              <a14:hiddenFill xmlns:a14="http://schemas.microsoft.com/office/drawing/2010/main">
                <a:noFill/>
              </a14:hiddenFill>
            </a:ext>
          </a:extLst>
        </p:spPr>
        <p:txBody>
          <a:bodyPr>
            <a:spAutoFit/>
          </a:bodyPr>
          <a:lstStyle/>
          <a:p>
            <a:endParaRPr lang="en-US"/>
          </a:p>
        </p:txBody>
      </p:sp>
      <p:sp>
        <p:nvSpPr>
          <p:cNvPr id="76" name="Line 16"/>
          <p:cNvSpPr>
            <a:spLocks noChangeShapeType="1"/>
          </p:cNvSpPr>
          <p:nvPr/>
        </p:nvSpPr>
        <p:spPr bwMode="auto">
          <a:xfrm flipV="1">
            <a:off x="1554781" y="6773636"/>
            <a:ext cx="4490720" cy="0"/>
          </a:xfrm>
          <a:prstGeom prst="line">
            <a:avLst/>
          </a:prstGeom>
          <a:noFill/>
          <a:ln w="38100">
            <a:gradFill flip="none" rotWithShape="1">
              <a:gsLst>
                <a:gs pos="0">
                  <a:schemeClr val="tx1"/>
                </a:gs>
                <a:gs pos="50000">
                  <a:schemeClr val="accent1">
                    <a:tint val="44500"/>
                    <a:satMod val="160000"/>
                  </a:schemeClr>
                </a:gs>
                <a:gs pos="100000">
                  <a:schemeClr val="accent1">
                    <a:tint val="23500"/>
                    <a:satMod val="160000"/>
                  </a:schemeClr>
                </a:gs>
              </a:gsLst>
              <a:lin ang="10800000" scaled="1"/>
              <a:tileRect/>
            </a:gradFill>
            <a:round/>
            <a:headEnd type="oval" w="med" len="med"/>
            <a:tailEnd type="oval" w="med" len="med"/>
          </a:ln>
        </p:spPr>
        <p:txBody>
          <a:bodyPr>
            <a:spAutoFit/>
          </a:bodyPr>
          <a:lstStyle/>
          <a:p>
            <a:pPr fontAlgn="auto">
              <a:spcBef>
                <a:spcPts val="0"/>
              </a:spcBef>
              <a:spcAft>
                <a:spcPts val="0"/>
              </a:spcAft>
              <a:defRPr/>
            </a:pPr>
            <a:endParaRPr lang="en-US">
              <a:solidFill>
                <a:prstClr val="black"/>
              </a:solidFill>
              <a:latin typeface="Calibri"/>
              <a:cs typeface="Arial" charset="0"/>
            </a:endParaRPr>
          </a:p>
        </p:txBody>
      </p:sp>
      <p:sp>
        <p:nvSpPr>
          <p:cNvPr id="6" name="Text Box 10"/>
          <p:cNvSpPr txBox="1">
            <a:spLocks noChangeArrowheads="1"/>
          </p:cNvSpPr>
          <p:nvPr/>
        </p:nvSpPr>
        <p:spPr bwMode="auto">
          <a:xfrm>
            <a:off x="93663" y="2522538"/>
            <a:ext cx="1425575" cy="2932112"/>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marL="119063" indent="-119063" fontAlgn="auto">
              <a:spcBef>
                <a:spcPts val="0"/>
              </a:spcBef>
              <a:spcAft>
                <a:spcPts val="600"/>
              </a:spcAft>
              <a:defRPr/>
            </a:pPr>
            <a:r>
              <a:rPr lang="en-US" sz="1050" b="1" i="1" dirty="0">
                <a:solidFill>
                  <a:prstClr val="black"/>
                </a:solidFill>
              </a:rPr>
              <a:t>These problems…</a:t>
            </a:r>
          </a:p>
          <a:p>
            <a:pPr algn="ctr" fontAlgn="auto">
              <a:spcBef>
                <a:spcPct val="50000"/>
              </a:spcBef>
              <a:spcAft>
                <a:spcPts val="0"/>
              </a:spcAft>
              <a:defRPr/>
            </a:pPr>
            <a:r>
              <a:rPr lang="en-US" sz="1100" b="1" dirty="0">
                <a:solidFill>
                  <a:prstClr val="black"/>
                </a:solidFill>
              </a:rPr>
              <a:t>School performance </a:t>
            </a:r>
            <a:r>
              <a:rPr lang="en-US" sz="1050" dirty="0">
                <a:solidFill>
                  <a:prstClr val="black"/>
                </a:solidFill>
              </a:rPr>
              <a:t>(% of courses passed)</a:t>
            </a:r>
            <a:endParaRPr lang="en-US" sz="1100" dirty="0">
              <a:solidFill>
                <a:prstClr val="black"/>
              </a:solidFill>
            </a:endParaRPr>
          </a:p>
          <a:p>
            <a:pPr algn="ctr" fontAlgn="auto">
              <a:spcBef>
                <a:spcPct val="50000"/>
              </a:spcBef>
              <a:spcAft>
                <a:spcPts val="0"/>
              </a:spcAft>
              <a:defRPr/>
            </a:pPr>
            <a:r>
              <a:rPr lang="en-US" sz="1050" dirty="0">
                <a:solidFill>
                  <a:prstClr val="black"/>
                </a:solidFill>
              </a:rPr>
              <a:t>(HYS Academic)</a:t>
            </a:r>
          </a:p>
          <a:p>
            <a:pPr algn="ctr" fontAlgn="auto">
              <a:spcBef>
                <a:spcPts val="0"/>
              </a:spcBef>
              <a:spcAft>
                <a:spcPts val="0"/>
              </a:spcAft>
              <a:defRPr/>
            </a:pPr>
            <a:endParaRPr lang="en-US" sz="1100" b="1" dirty="0">
              <a:solidFill>
                <a:prstClr val="black"/>
              </a:solidFill>
            </a:endParaRPr>
          </a:p>
          <a:p>
            <a:pPr algn="ctr" fontAlgn="auto">
              <a:spcBef>
                <a:spcPts val="0"/>
              </a:spcBef>
              <a:spcAft>
                <a:spcPts val="0"/>
              </a:spcAft>
              <a:defRPr/>
            </a:pPr>
            <a:r>
              <a:rPr lang="en-US" sz="1100" b="1" dirty="0">
                <a:solidFill>
                  <a:prstClr val="black"/>
                </a:solidFill>
              </a:rPr>
              <a:t>Youth Delinquency  </a:t>
            </a:r>
          </a:p>
          <a:p>
            <a:pPr algn="ctr" fontAlgn="auto">
              <a:spcBef>
                <a:spcPts val="0"/>
              </a:spcBef>
              <a:spcAft>
                <a:spcPts val="0"/>
              </a:spcAft>
              <a:defRPr/>
            </a:pPr>
            <a:r>
              <a:rPr lang="en-US" sz="1050" dirty="0">
                <a:solidFill>
                  <a:prstClr val="black"/>
                </a:solidFill>
              </a:rPr>
              <a:t>(either HYS Perception of Risk, or Alcohol related arrests of 10-17 year olds, depending on coalition’s strategy)</a:t>
            </a:r>
          </a:p>
          <a:p>
            <a:pPr algn="ctr" fontAlgn="auto">
              <a:spcBef>
                <a:spcPts val="0"/>
              </a:spcBef>
              <a:spcAft>
                <a:spcPts val="0"/>
              </a:spcAft>
              <a:defRPr/>
            </a:pPr>
            <a:endParaRPr lang="en-US" sz="1100" b="1" dirty="0">
              <a:solidFill>
                <a:prstClr val="black"/>
              </a:solidFill>
            </a:endParaRPr>
          </a:p>
          <a:p>
            <a:pPr algn="ctr" fontAlgn="auto">
              <a:spcBef>
                <a:spcPts val="0"/>
              </a:spcBef>
              <a:spcAft>
                <a:spcPts val="0"/>
              </a:spcAft>
              <a:defRPr/>
            </a:pPr>
            <a:r>
              <a:rPr lang="en-US" sz="1100" b="1" dirty="0">
                <a:solidFill>
                  <a:prstClr val="black"/>
                </a:solidFill>
              </a:rPr>
              <a:t>Mental Health</a:t>
            </a:r>
          </a:p>
          <a:p>
            <a:pPr algn="ctr" fontAlgn="auto">
              <a:spcBef>
                <a:spcPts val="0"/>
              </a:spcBef>
              <a:spcAft>
                <a:spcPts val="0"/>
              </a:spcAft>
              <a:defRPr/>
            </a:pPr>
            <a:r>
              <a:rPr lang="en-US" sz="1050" dirty="0">
                <a:solidFill>
                  <a:prstClr val="black"/>
                </a:solidFill>
              </a:rPr>
              <a:t>(HYS depression)</a:t>
            </a:r>
          </a:p>
        </p:txBody>
      </p:sp>
      <p:grpSp>
        <p:nvGrpSpPr>
          <p:cNvPr id="2" name="Group 57"/>
          <p:cNvGrpSpPr>
            <a:grpSpLocks/>
          </p:cNvGrpSpPr>
          <p:nvPr/>
        </p:nvGrpSpPr>
        <p:grpSpPr bwMode="auto">
          <a:xfrm>
            <a:off x="109538" y="1447800"/>
            <a:ext cx="8945562" cy="257175"/>
            <a:chOff x="109100" y="1448557"/>
            <a:chExt cx="8946453" cy="255661"/>
          </a:xfrm>
        </p:grpSpPr>
        <p:sp>
          <p:nvSpPr>
            <p:cNvPr id="313443" name="Line 16"/>
            <p:cNvSpPr>
              <a:spLocks noChangeShapeType="1"/>
            </p:cNvSpPr>
            <p:nvPr/>
          </p:nvSpPr>
          <p:spPr bwMode="auto">
            <a:xfrm>
              <a:off x="6045654" y="1595864"/>
              <a:ext cx="3009899" cy="0"/>
            </a:xfrm>
            <a:prstGeom prst="line">
              <a:avLst/>
            </a:prstGeom>
            <a:noFill/>
            <a:ln w="38100">
              <a:solidFill>
                <a:schemeClr val="tx1"/>
              </a:solidFill>
              <a:round/>
              <a:headEnd type="oval" w="med" len="med"/>
              <a:tailEnd type="oval" w="med" len="med"/>
            </a:ln>
            <a:extLst>
              <a:ext uri="{909E8E84-426E-40DD-AFC4-6F175D3DCCD1}">
                <a14:hiddenFill xmlns:a14="http://schemas.microsoft.com/office/drawing/2010/main">
                  <a:noFill/>
                </a14:hiddenFill>
              </a:ext>
            </a:extLst>
          </p:spPr>
          <p:txBody>
            <a:bodyPr>
              <a:spAutoFit/>
            </a:bodyPr>
            <a:lstStyle/>
            <a:p>
              <a:endParaRPr lang="en-US"/>
            </a:p>
          </p:txBody>
        </p:sp>
        <p:sp>
          <p:nvSpPr>
            <p:cNvPr id="25" name="TextBox 24"/>
            <p:cNvSpPr txBox="1"/>
            <p:nvPr/>
          </p:nvSpPr>
          <p:spPr>
            <a:xfrm>
              <a:off x="7318655" y="1450136"/>
              <a:ext cx="552505" cy="254082"/>
            </a:xfrm>
            <a:prstGeom prst="rect">
              <a:avLst/>
            </a:prstGeom>
            <a:solidFill>
              <a:schemeClr val="bg1"/>
            </a:solidFill>
          </p:spPr>
          <p:txBody>
            <a:bodyPr>
              <a:spAutoFit/>
            </a:bodyPr>
            <a:lstStyle/>
            <a:p>
              <a:pPr algn="ctr" fontAlgn="auto">
                <a:spcBef>
                  <a:spcPts val="0"/>
                </a:spcBef>
                <a:spcAft>
                  <a:spcPts val="0"/>
                </a:spcAft>
                <a:defRPr/>
              </a:pPr>
              <a:r>
                <a:rPr lang="en-US" sz="1050" dirty="0">
                  <a:solidFill>
                    <a:prstClr val="black"/>
                  </a:solidFill>
                  <a:latin typeface="Calibri"/>
                  <a:cs typeface="Arial" charset="0"/>
                </a:rPr>
                <a:t>Action</a:t>
              </a:r>
            </a:p>
          </p:txBody>
        </p:sp>
        <p:sp>
          <p:nvSpPr>
            <p:cNvPr id="313445" name="Line 16"/>
            <p:cNvSpPr>
              <a:spLocks noChangeShapeType="1"/>
            </p:cNvSpPr>
            <p:nvPr/>
          </p:nvSpPr>
          <p:spPr bwMode="auto">
            <a:xfrm>
              <a:off x="109100" y="1589314"/>
              <a:ext cx="5934861" cy="5310"/>
            </a:xfrm>
            <a:prstGeom prst="line">
              <a:avLst/>
            </a:prstGeom>
            <a:noFill/>
            <a:ln w="38100">
              <a:solidFill>
                <a:schemeClr val="tx1"/>
              </a:solidFill>
              <a:round/>
              <a:headEnd type="oval" w="med" len="med"/>
              <a:tailEnd type="oval" w="med" len="med"/>
            </a:ln>
            <a:extLst>
              <a:ext uri="{909E8E84-426E-40DD-AFC4-6F175D3DCCD1}">
                <a14:hiddenFill xmlns:a14="http://schemas.microsoft.com/office/drawing/2010/main">
                  <a:noFill/>
                </a14:hiddenFill>
              </a:ext>
            </a:extLst>
          </p:spPr>
          <p:txBody>
            <a:bodyPr>
              <a:spAutoFit/>
            </a:bodyPr>
            <a:lstStyle/>
            <a:p>
              <a:endParaRPr lang="en-US"/>
            </a:p>
          </p:txBody>
        </p:sp>
        <p:sp>
          <p:nvSpPr>
            <p:cNvPr id="24" name="TextBox 23"/>
            <p:cNvSpPr txBox="1"/>
            <p:nvPr/>
          </p:nvSpPr>
          <p:spPr>
            <a:xfrm>
              <a:off x="2647765" y="1448557"/>
              <a:ext cx="752550" cy="254083"/>
            </a:xfrm>
            <a:prstGeom prst="rect">
              <a:avLst/>
            </a:prstGeom>
            <a:solidFill>
              <a:schemeClr val="bg1"/>
            </a:solidFill>
          </p:spPr>
          <p:txBody>
            <a:bodyPr>
              <a:spAutoFit/>
            </a:bodyPr>
            <a:lstStyle/>
            <a:p>
              <a:pPr algn="ctr" fontAlgn="auto">
                <a:spcBef>
                  <a:spcPts val="0"/>
                </a:spcBef>
                <a:spcAft>
                  <a:spcPts val="0"/>
                </a:spcAft>
                <a:defRPr/>
              </a:pPr>
              <a:r>
                <a:rPr lang="en-US" sz="1050" dirty="0">
                  <a:solidFill>
                    <a:prstClr val="black"/>
                  </a:solidFill>
                  <a:latin typeface="Calibri"/>
                  <a:cs typeface="Arial" charset="0"/>
                </a:rPr>
                <a:t>Outcomes</a:t>
              </a:r>
            </a:p>
          </p:txBody>
        </p:sp>
      </p:grpSp>
      <p:sp>
        <p:nvSpPr>
          <p:cNvPr id="5" name="TextBox 4"/>
          <p:cNvSpPr txBox="1">
            <a:spLocks noChangeArrowheads="1"/>
          </p:cNvSpPr>
          <p:nvPr/>
        </p:nvSpPr>
        <p:spPr bwMode="auto">
          <a:xfrm>
            <a:off x="33338" y="1630363"/>
            <a:ext cx="1524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200" i="1">
                <a:solidFill>
                  <a:srgbClr val="000000"/>
                </a:solidFill>
              </a:rPr>
              <a:t>What is the problem?</a:t>
            </a:r>
          </a:p>
        </p:txBody>
      </p:sp>
      <p:sp>
        <p:nvSpPr>
          <p:cNvPr id="10" name="TextBox 9"/>
          <p:cNvSpPr txBox="1"/>
          <p:nvPr/>
        </p:nvSpPr>
        <p:spPr>
          <a:xfrm>
            <a:off x="1628775" y="1652588"/>
            <a:ext cx="1371600" cy="277812"/>
          </a:xfrm>
          <a:prstGeom prst="rect">
            <a:avLst/>
          </a:prstGeom>
          <a:noFill/>
        </p:spPr>
        <p:txBody>
          <a:bodyPr>
            <a:spAutoFit/>
          </a:bodyPr>
          <a:lstStyle/>
          <a:p>
            <a:pPr algn="ctr" fontAlgn="auto">
              <a:spcBef>
                <a:spcPts val="0"/>
              </a:spcBef>
              <a:spcAft>
                <a:spcPts val="0"/>
              </a:spcAft>
              <a:defRPr/>
            </a:pPr>
            <a:r>
              <a:rPr lang="en-US" sz="1200" i="1" dirty="0">
                <a:solidFill>
                  <a:prstClr val="black"/>
                </a:solidFill>
                <a:latin typeface="Calibri"/>
                <a:cs typeface="Arial" charset="0"/>
              </a:rPr>
              <a:t>Why</a:t>
            </a:r>
            <a:r>
              <a:rPr lang="en-US" sz="1050" i="1" dirty="0">
                <a:solidFill>
                  <a:prstClr val="black"/>
                </a:solidFill>
                <a:latin typeface="Calibri"/>
                <a:cs typeface="Arial" charset="0"/>
              </a:rPr>
              <a:t>? </a:t>
            </a:r>
          </a:p>
        </p:txBody>
      </p:sp>
      <p:sp>
        <p:nvSpPr>
          <p:cNvPr id="15" name="TextBox 14"/>
          <p:cNvSpPr txBox="1">
            <a:spLocks noChangeArrowheads="1"/>
          </p:cNvSpPr>
          <p:nvPr/>
        </p:nvSpPr>
        <p:spPr bwMode="auto">
          <a:xfrm>
            <a:off x="3302000" y="1627188"/>
            <a:ext cx="1066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200" i="1">
                <a:solidFill>
                  <a:srgbClr val="000000"/>
                </a:solidFill>
              </a:rPr>
              <a:t>Why here?</a:t>
            </a:r>
          </a:p>
        </p:txBody>
      </p:sp>
      <p:sp>
        <p:nvSpPr>
          <p:cNvPr id="18" name="TextBox 17"/>
          <p:cNvSpPr txBox="1">
            <a:spLocks noChangeArrowheads="1"/>
          </p:cNvSpPr>
          <p:nvPr/>
        </p:nvSpPr>
        <p:spPr bwMode="auto">
          <a:xfrm>
            <a:off x="4651375" y="1589088"/>
            <a:ext cx="131762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200" i="1">
                <a:solidFill>
                  <a:srgbClr val="000000"/>
                </a:solidFill>
              </a:rPr>
              <a:t>But why here?</a:t>
            </a:r>
          </a:p>
        </p:txBody>
      </p:sp>
      <p:sp>
        <p:nvSpPr>
          <p:cNvPr id="23" name="TextBox 22"/>
          <p:cNvSpPr txBox="1">
            <a:spLocks noChangeArrowheads="1"/>
          </p:cNvSpPr>
          <p:nvPr/>
        </p:nvSpPr>
        <p:spPr bwMode="auto">
          <a:xfrm>
            <a:off x="7662863" y="1587500"/>
            <a:ext cx="1371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200" i="1">
                <a:solidFill>
                  <a:srgbClr val="000000"/>
                </a:solidFill>
              </a:rPr>
              <a:t>So what? How will we know?</a:t>
            </a:r>
          </a:p>
        </p:txBody>
      </p:sp>
      <p:sp>
        <p:nvSpPr>
          <p:cNvPr id="19" name="TextBox 18"/>
          <p:cNvSpPr txBox="1">
            <a:spLocks noChangeArrowheads="1"/>
          </p:cNvSpPr>
          <p:nvPr/>
        </p:nvSpPr>
        <p:spPr bwMode="auto">
          <a:xfrm>
            <a:off x="6143625" y="1606550"/>
            <a:ext cx="14478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200" i="1" dirty="0">
                <a:solidFill>
                  <a:srgbClr val="000000"/>
                </a:solidFill>
              </a:rPr>
              <a:t>What are we doing about it?</a:t>
            </a:r>
          </a:p>
        </p:txBody>
      </p:sp>
      <p:sp>
        <p:nvSpPr>
          <p:cNvPr id="26" name="Text Box 11"/>
          <p:cNvSpPr txBox="1">
            <a:spLocks noChangeArrowheads="1"/>
          </p:cNvSpPr>
          <p:nvPr/>
        </p:nvSpPr>
        <p:spPr bwMode="auto">
          <a:xfrm>
            <a:off x="1600200" y="2514600"/>
            <a:ext cx="1371600" cy="29718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lstStyle/>
          <a:p>
            <a:pPr fontAlgn="auto">
              <a:spcBef>
                <a:spcPts val="0"/>
              </a:spcBef>
              <a:spcAft>
                <a:spcPts val="600"/>
              </a:spcAft>
              <a:defRPr/>
            </a:pPr>
            <a:r>
              <a:rPr lang="en-US" sz="1050" b="1" i="1" dirty="0">
                <a:solidFill>
                  <a:prstClr val="black"/>
                </a:solidFill>
              </a:rPr>
              <a:t>These types of problems…</a:t>
            </a:r>
          </a:p>
          <a:p>
            <a:pPr algn="ctr" fontAlgn="auto">
              <a:spcBef>
                <a:spcPct val="50000"/>
              </a:spcBef>
              <a:spcAft>
                <a:spcPts val="0"/>
              </a:spcAft>
              <a:defRPr/>
            </a:pPr>
            <a:r>
              <a:rPr lang="en-US" sz="1050" b="1" dirty="0">
                <a:solidFill>
                  <a:prstClr val="black"/>
                </a:solidFill>
              </a:rPr>
              <a:t>Any Underage Drinking </a:t>
            </a:r>
          </a:p>
          <a:p>
            <a:pPr algn="ctr" fontAlgn="auto">
              <a:spcBef>
                <a:spcPts val="0"/>
              </a:spcBef>
              <a:spcAft>
                <a:spcPts val="0"/>
              </a:spcAft>
              <a:defRPr/>
            </a:pPr>
            <a:r>
              <a:rPr lang="en-US" sz="900" dirty="0">
                <a:solidFill>
                  <a:prstClr val="black"/>
                </a:solidFill>
              </a:rPr>
              <a:t>(10th grade 30-day use) </a:t>
            </a:r>
          </a:p>
          <a:p>
            <a:pPr algn="ctr" fontAlgn="auto">
              <a:spcBef>
                <a:spcPts val="0"/>
              </a:spcBef>
              <a:spcAft>
                <a:spcPts val="0"/>
              </a:spcAft>
              <a:defRPr/>
            </a:pPr>
            <a:endParaRPr lang="en-US" sz="1050" dirty="0">
              <a:solidFill>
                <a:prstClr val="black"/>
              </a:solidFill>
            </a:endParaRPr>
          </a:p>
          <a:p>
            <a:pPr algn="ctr" fontAlgn="auto">
              <a:spcBef>
                <a:spcPts val="0"/>
              </a:spcBef>
              <a:spcAft>
                <a:spcPts val="0"/>
              </a:spcAft>
              <a:defRPr/>
            </a:pPr>
            <a:r>
              <a:rPr lang="en-US" sz="1050" b="1" dirty="0">
                <a:solidFill>
                  <a:prstClr val="black"/>
                </a:solidFill>
              </a:rPr>
              <a:t>Underage  </a:t>
            </a:r>
            <a:br>
              <a:rPr lang="en-US" sz="1050" b="1" dirty="0">
                <a:solidFill>
                  <a:prstClr val="black"/>
                </a:solidFill>
              </a:rPr>
            </a:br>
            <a:r>
              <a:rPr lang="en-US" sz="1050" b="1" dirty="0">
                <a:solidFill>
                  <a:prstClr val="black"/>
                </a:solidFill>
              </a:rPr>
              <a:t>Problem and Heavy Drinking</a:t>
            </a:r>
          </a:p>
          <a:p>
            <a:pPr algn="ctr" fontAlgn="auto">
              <a:spcBef>
                <a:spcPts val="0"/>
              </a:spcBef>
              <a:spcAft>
                <a:spcPts val="0"/>
              </a:spcAft>
              <a:defRPr/>
            </a:pPr>
            <a:r>
              <a:rPr lang="en-US" sz="900" dirty="0">
                <a:solidFill>
                  <a:prstClr val="black"/>
                </a:solidFill>
              </a:rPr>
              <a:t>(10</a:t>
            </a:r>
            <a:r>
              <a:rPr lang="en-US" sz="900" baseline="30000" dirty="0">
                <a:solidFill>
                  <a:prstClr val="black"/>
                </a:solidFill>
              </a:rPr>
              <a:t>th</a:t>
            </a:r>
            <a:r>
              <a:rPr lang="en-US" sz="900" dirty="0">
                <a:solidFill>
                  <a:prstClr val="black"/>
                </a:solidFill>
              </a:rPr>
              <a:t> grade)</a:t>
            </a:r>
          </a:p>
          <a:p>
            <a:pPr algn="ctr" fontAlgn="auto">
              <a:spcBef>
                <a:spcPts val="0"/>
              </a:spcBef>
              <a:spcAft>
                <a:spcPts val="0"/>
              </a:spcAft>
              <a:defRPr/>
            </a:pPr>
            <a:endParaRPr lang="en-US" sz="1050" b="1" dirty="0">
              <a:solidFill>
                <a:prstClr val="black"/>
              </a:solidFill>
            </a:endParaRPr>
          </a:p>
          <a:p>
            <a:pPr algn="ctr" fontAlgn="auto">
              <a:spcBef>
                <a:spcPts val="0"/>
              </a:spcBef>
              <a:spcAft>
                <a:spcPts val="0"/>
              </a:spcAft>
              <a:defRPr/>
            </a:pPr>
            <a:endParaRPr lang="en-US" sz="1050" b="1" dirty="0">
              <a:solidFill>
                <a:prstClr val="black"/>
              </a:solidFill>
            </a:endParaRPr>
          </a:p>
          <a:p>
            <a:pPr algn="ctr" fontAlgn="auto">
              <a:spcBef>
                <a:spcPts val="0"/>
              </a:spcBef>
              <a:spcAft>
                <a:spcPts val="0"/>
              </a:spcAft>
              <a:defRPr/>
            </a:pPr>
            <a:endParaRPr lang="en-US" sz="1050" dirty="0">
              <a:solidFill>
                <a:prstClr val="black"/>
              </a:solidFill>
            </a:endParaRPr>
          </a:p>
        </p:txBody>
      </p:sp>
      <p:sp>
        <p:nvSpPr>
          <p:cNvPr id="27" name="Text Box 14"/>
          <p:cNvSpPr txBox="1">
            <a:spLocks noChangeArrowheads="1"/>
          </p:cNvSpPr>
          <p:nvPr/>
        </p:nvSpPr>
        <p:spPr bwMode="auto">
          <a:xfrm>
            <a:off x="3100388" y="2041524"/>
            <a:ext cx="1398587" cy="36512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lstStyle/>
          <a:p>
            <a:pPr fontAlgn="auto">
              <a:spcBef>
                <a:spcPts val="0"/>
              </a:spcBef>
              <a:spcAft>
                <a:spcPts val="600"/>
              </a:spcAft>
              <a:defRPr/>
            </a:pPr>
            <a:r>
              <a:rPr lang="en-US" sz="1050" b="1" i="1" dirty="0">
                <a:solidFill>
                  <a:prstClr val="black"/>
                </a:solidFill>
              </a:rPr>
              <a:t>…with these common  factors…</a:t>
            </a:r>
          </a:p>
        </p:txBody>
      </p:sp>
      <p:sp>
        <p:nvSpPr>
          <p:cNvPr id="30" name="TextBox 29"/>
          <p:cNvSpPr txBox="1"/>
          <p:nvPr/>
        </p:nvSpPr>
        <p:spPr bwMode="auto">
          <a:xfrm>
            <a:off x="6097588" y="2737642"/>
            <a:ext cx="1435100" cy="1181101"/>
          </a:xfrm>
          <a:prstGeom prst="rect">
            <a:avLst/>
          </a:prstGeom>
          <a:ln/>
        </p:spPr>
        <p:style>
          <a:lnRef idx="1">
            <a:schemeClr val="accent3"/>
          </a:lnRef>
          <a:fillRef idx="2">
            <a:schemeClr val="accent3"/>
          </a:fillRef>
          <a:effectRef idx="1">
            <a:schemeClr val="accent3"/>
          </a:effectRef>
          <a:fontRef idx="minor">
            <a:schemeClr val="dk1"/>
          </a:fontRef>
        </p:style>
        <p:txBody>
          <a:bodyPr>
            <a:noAutofit/>
          </a:bodyPr>
          <a:lstStyle/>
          <a:p>
            <a:pPr algn="ctr" fontAlgn="auto">
              <a:spcBef>
                <a:spcPts val="0"/>
              </a:spcBef>
              <a:spcAft>
                <a:spcPts val="0"/>
              </a:spcAft>
              <a:defRPr/>
            </a:pPr>
            <a:r>
              <a:rPr lang="en-US" sz="1600" b="1" dirty="0" smtClean="0">
                <a:solidFill>
                  <a:prstClr val="black"/>
                </a:solidFill>
              </a:rPr>
              <a:t>Parent Education:</a:t>
            </a:r>
            <a:endParaRPr lang="en-US" sz="1600" b="1" dirty="0">
              <a:solidFill>
                <a:prstClr val="black"/>
              </a:solidFill>
            </a:endParaRPr>
          </a:p>
          <a:p>
            <a:pPr algn="ctr" fontAlgn="auto">
              <a:spcBef>
                <a:spcPts val="0"/>
              </a:spcBef>
              <a:spcAft>
                <a:spcPts val="0"/>
              </a:spcAft>
              <a:defRPr/>
            </a:pPr>
            <a:r>
              <a:rPr lang="en-US" sz="1600" dirty="0">
                <a:solidFill>
                  <a:prstClr val="black"/>
                </a:solidFill>
              </a:rPr>
              <a:t>Guiding Good </a:t>
            </a:r>
            <a:r>
              <a:rPr lang="en-US" sz="1600" dirty="0" smtClean="0">
                <a:solidFill>
                  <a:prstClr val="black"/>
                </a:solidFill>
              </a:rPr>
              <a:t>Choices</a:t>
            </a:r>
            <a:endParaRPr lang="en-US" sz="1600" dirty="0">
              <a:solidFill>
                <a:prstClr val="black"/>
              </a:solidFill>
            </a:endParaRPr>
          </a:p>
        </p:txBody>
      </p:sp>
      <p:sp>
        <p:nvSpPr>
          <p:cNvPr id="34" name="TextBox 33"/>
          <p:cNvSpPr txBox="1"/>
          <p:nvPr/>
        </p:nvSpPr>
        <p:spPr bwMode="auto">
          <a:xfrm>
            <a:off x="6097588" y="2025650"/>
            <a:ext cx="1436687" cy="381000"/>
          </a:xfrm>
          <a:prstGeom prst="rect">
            <a:avLst/>
          </a:prstGeom>
        </p:spPr>
        <p:style>
          <a:lnRef idx="1">
            <a:schemeClr val="accent3"/>
          </a:lnRef>
          <a:fillRef idx="2">
            <a:schemeClr val="accent3"/>
          </a:fillRef>
          <a:effectRef idx="1">
            <a:schemeClr val="accent3"/>
          </a:effectRef>
          <a:fontRef idx="minor">
            <a:schemeClr val="dk1"/>
          </a:fontRef>
        </p:style>
        <p:txBody>
          <a:bodyPr/>
          <a:lstStyle/>
          <a:p>
            <a:pPr fontAlgn="auto">
              <a:spcBef>
                <a:spcPts val="0"/>
              </a:spcBef>
              <a:spcAft>
                <a:spcPts val="600"/>
              </a:spcAft>
              <a:defRPr/>
            </a:pPr>
            <a:r>
              <a:rPr lang="en-US" sz="1050" b="1" i="1" dirty="0">
                <a:solidFill>
                  <a:prstClr val="black"/>
                </a:solidFill>
              </a:rPr>
              <a:t>…can be addressed thru these strategies…</a:t>
            </a:r>
          </a:p>
        </p:txBody>
      </p:sp>
      <p:sp>
        <p:nvSpPr>
          <p:cNvPr id="313362" name="Rectangle 23"/>
          <p:cNvSpPr>
            <a:spLocks noChangeArrowheads="1"/>
          </p:cNvSpPr>
          <p:nvPr/>
        </p:nvSpPr>
        <p:spPr bwMode="auto">
          <a:xfrm>
            <a:off x="0" y="0"/>
            <a:ext cx="9144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r>
              <a:rPr lang="en-US" sz="2400" b="1">
                <a:solidFill>
                  <a:srgbClr val="000000"/>
                </a:solidFill>
              </a:rPr>
              <a:t>[SAMPLE] Coalition Logic Model</a:t>
            </a:r>
            <a:endParaRPr lang="en-US" sz="2400" b="1" i="1">
              <a:solidFill>
                <a:srgbClr val="FF0000"/>
              </a:solidFill>
            </a:endParaRPr>
          </a:p>
        </p:txBody>
      </p:sp>
      <p:sp>
        <p:nvSpPr>
          <p:cNvPr id="59" name="Left Brace 58"/>
          <p:cNvSpPr/>
          <p:nvPr/>
        </p:nvSpPr>
        <p:spPr>
          <a:xfrm>
            <a:off x="2971800" y="2209800"/>
            <a:ext cx="131763" cy="4114800"/>
          </a:xfrm>
          <a:prstGeom prst="leftBrace">
            <a:avLst>
              <a:gd name="adj1" fmla="val 8333"/>
              <a:gd name="adj2" fmla="val 38735"/>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
        <p:nvSpPr>
          <p:cNvPr id="61" name="Left Brace 60"/>
          <p:cNvSpPr/>
          <p:nvPr/>
        </p:nvSpPr>
        <p:spPr>
          <a:xfrm>
            <a:off x="1484313" y="2613025"/>
            <a:ext cx="122237" cy="2743200"/>
          </a:xfrm>
          <a:prstGeom prst="leftBrace">
            <a:avLst>
              <a:gd name="adj1" fmla="val 8333"/>
              <a:gd name="adj2" fmla="val 38735"/>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
        <p:nvSpPr>
          <p:cNvPr id="62" name="Text Box 19"/>
          <p:cNvSpPr txBox="1">
            <a:spLocks noChangeArrowheads="1"/>
          </p:cNvSpPr>
          <p:nvPr/>
        </p:nvSpPr>
        <p:spPr bwMode="auto">
          <a:xfrm>
            <a:off x="3101975" y="2737642"/>
            <a:ext cx="1395413" cy="1181101"/>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noAutofit/>
          </a:bodyPr>
          <a:lstStyle/>
          <a:p>
            <a:pPr marL="63500" indent="-63500" fontAlgn="auto">
              <a:spcBef>
                <a:spcPct val="50000"/>
              </a:spcBef>
              <a:spcAft>
                <a:spcPts val="0"/>
              </a:spcAft>
              <a:buFont typeface="Arial" pitchFamily="34" charset="0"/>
              <a:buChar char="•"/>
              <a:defRPr/>
            </a:pPr>
            <a:r>
              <a:rPr lang="en-US" sz="1500" dirty="0" smtClean="0">
                <a:solidFill>
                  <a:prstClr val="black"/>
                </a:solidFill>
              </a:rPr>
              <a:t>Poor </a:t>
            </a:r>
            <a:r>
              <a:rPr lang="en-US" sz="1500" dirty="0">
                <a:solidFill>
                  <a:prstClr val="black"/>
                </a:solidFill>
              </a:rPr>
              <a:t>Family </a:t>
            </a:r>
            <a:r>
              <a:rPr lang="en-US" sz="1500" dirty="0" smtClean="0">
                <a:solidFill>
                  <a:prstClr val="black"/>
                </a:solidFill>
              </a:rPr>
              <a:t>Management</a:t>
            </a:r>
            <a:endParaRPr lang="en-US" sz="1500" dirty="0">
              <a:solidFill>
                <a:prstClr val="black"/>
              </a:solidFill>
            </a:endParaRPr>
          </a:p>
        </p:txBody>
      </p:sp>
      <p:sp>
        <p:nvSpPr>
          <p:cNvPr id="69" name="TextBox 68"/>
          <p:cNvSpPr txBox="1"/>
          <p:nvPr/>
        </p:nvSpPr>
        <p:spPr>
          <a:xfrm>
            <a:off x="4624728" y="2045494"/>
            <a:ext cx="1409360" cy="358775"/>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1000" b="1" i="1" dirty="0">
                <a:solidFill>
                  <a:prstClr val="black"/>
                </a:solidFill>
              </a:rPr>
              <a:t>…specifically in our community…</a:t>
            </a:r>
          </a:p>
        </p:txBody>
      </p:sp>
      <p:sp>
        <p:nvSpPr>
          <p:cNvPr id="4" name="Text Box 4"/>
          <p:cNvSpPr txBox="1">
            <a:spLocks noChangeArrowheads="1"/>
          </p:cNvSpPr>
          <p:nvPr/>
        </p:nvSpPr>
        <p:spPr bwMode="auto">
          <a:xfrm>
            <a:off x="101600" y="441876"/>
            <a:ext cx="1424613" cy="992673"/>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en-US" sz="1400" b="1" dirty="0">
                <a:solidFill>
                  <a:prstClr val="white"/>
                </a:solidFill>
              </a:rPr>
              <a:t>Long-Term Outcome</a:t>
            </a:r>
          </a:p>
          <a:p>
            <a:pPr algn="ctr" fontAlgn="auto">
              <a:spcBef>
                <a:spcPts val="0"/>
              </a:spcBef>
              <a:spcAft>
                <a:spcPts val="0"/>
              </a:spcAft>
              <a:defRPr/>
            </a:pPr>
            <a:r>
              <a:rPr lang="en-US" sz="1400" b="1" dirty="0">
                <a:solidFill>
                  <a:prstClr val="white"/>
                </a:solidFill>
              </a:rPr>
              <a:t>Consequences</a:t>
            </a:r>
          </a:p>
        </p:txBody>
      </p:sp>
      <p:sp>
        <p:nvSpPr>
          <p:cNvPr id="13" name="Text Box 20"/>
          <p:cNvSpPr txBox="1">
            <a:spLocks noChangeArrowheads="1"/>
          </p:cNvSpPr>
          <p:nvPr/>
        </p:nvSpPr>
        <p:spPr bwMode="auto">
          <a:xfrm>
            <a:off x="3118648" y="438584"/>
            <a:ext cx="1395661" cy="999256"/>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ct val="50000"/>
              </a:spcBef>
              <a:spcAft>
                <a:spcPts val="0"/>
              </a:spcAft>
              <a:defRPr/>
            </a:pPr>
            <a:r>
              <a:rPr lang="en-US" sz="1400" b="1" dirty="0">
                <a:solidFill>
                  <a:prstClr val="white"/>
                </a:solidFill>
              </a:rPr>
              <a:t>Intervening</a:t>
            </a:r>
            <a:r>
              <a:rPr lang="en-US" sz="1100" b="1" dirty="0">
                <a:solidFill>
                  <a:prstClr val="white"/>
                </a:solidFill>
              </a:rPr>
              <a:t> </a:t>
            </a:r>
            <a:r>
              <a:rPr lang="en-US" sz="1400" b="1" dirty="0">
                <a:solidFill>
                  <a:prstClr val="white"/>
                </a:solidFill>
              </a:rPr>
              <a:t>Variables</a:t>
            </a:r>
            <a:r>
              <a:rPr lang="en-US" sz="1100" b="1" dirty="0">
                <a:solidFill>
                  <a:prstClr val="white"/>
                </a:solidFill>
              </a:rPr>
              <a:t> </a:t>
            </a:r>
          </a:p>
          <a:p>
            <a:pPr algn="ctr" fontAlgn="auto">
              <a:spcBef>
                <a:spcPct val="50000"/>
              </a:spcBef>
              <a:spcAft>
                <a:spcPts val="0"/>
              </a:spcAft>
              <a:defRPr/>
            </a:pPr>
            <a:r>
              <a:rPr lang="en-US" sz="1050" b="1" dirty="0">
                <a:solidFill>
                  <a:prstClr val="white"/>
                </a:solidFill>
              </a:rPr>
              <a:t>(Risk/Protective Factors)</a:t>
            </a:r>
          </a:p>
        </p:txBody>
      </p:sp>
      <p:sp>
        <p:nvSpPr>
          <p:cNvPr id="22" name="Text Box 6"/>
          <p:cNvSpPr txBox="1">
            <a:spLocks noChangeArrowheads="1"/>
          </p:cNvSpPr>
          <p:nvPr/>
        </p:nvSpPr>
        <p:spPr bwMode="auto">
          <a:xfrm>
            <a:off x="7661741" y="439739"/>
            <a:ext cx="1380659" cy="996945"/>
          </a:xfrm>
          <a:prstGeom prst="rect">
            <a:avLst/>
          </a:prstGeom>
          <a:solidFill>
            <a:schemeClr val="tx1">
              <a:lumMod val="65000"/>
              <a:lumOff val="35000"/>
            </a:schemeClr>
          </a:solidFill>
          <a:ln>
            <a:headEnd/>
            <a:tailEnd/>
          </a:ln>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endParaRPr lang="en-US" sz="1400" b="1" dirty="0">
              <a:solidFill>
                <a:prstClr val="white"/>
              </a:solidFill>
            </a:endParaRPr>
          </a:p>
          <a:p>
            <a:pPr algn="ctr" fontAlgn="auto">
              <a:spcBef>
                <a:spcPts val="0"/>
              </a:spcBef>
              <a:spcAft>
                <a:spcPts val="0"/>
              </a:spcAft>
              <a:defRPr/>
            </a:pPr>
            <a:endParaRPr lang="en-US" sz="1400" b="1" dirty="0">
              <a:solidFill>
                <a:prstClr val="white"/>
              </a:solidFill>
            </a:endParaRPr>
          </a:p>
          <a:p>
            <a:pPr algn="ctr" fontAlgn="auto">
              <a:spcBef>
                <a:spcPts val="0"/>
              </a:spcBef>
              <a:spcAft>
                <a:spcPts val="0"/>
              </a:spcAft>
              <a:defRPr/>
            </a:pPr>
            <a:r>
              <a:rPr lang="en-US" sz="1400" b="1" dirty="0">
                <a:solidFill>
                  <a:prstClr val="white"/>
                </a:solidFill>
              </a:rPr>
              <a:t>Evaluation Plan</a:t>
            </a:r>
          </a:p>
          <a:p>
            <a:pPr algn="ctr" fontAlgn="auto">
              <a:spcBef>
                <a:spcPts val="0"/>
              </a:spcBef>
              <a:spcAft>
                <a:spcPts val="0"/>
              </a:spcAft>
              <a:defRPr/>
            </a:pPr>
            <a:endParaRPr lang="en-US" sz="1400" b="1" dirty="0">
              <a:solidFill>
                <a:prstClr val="white"/>
              </a:solidFill>
            </a:endParaRPr>
          </a:p>
          <a:p>
            <a:pPr algn="ctr" fontAlgn="auto">
              <a:spcBef>
                <a:spcPts val="0"/>
              </a:spcBef>
              <a:spcAft>
                <a:spcPts val="0"/>
              </a:spcAft>
              <a:defRPr/>
            </a:pPr>
            <a:endParaRPr lang="en-US" sz="1400" b="1" dirty="0">
              <a:solidFill>
                <a:prstClr val="white"/>
              </a:solidFill>
            </a:endParaRPr>
          </a:p>
          <a:p>
            <a:pPr algn="ctr" fontAlgn="auto">
              <a:spcBef>
                <a:spcPts val="0"/>
              </a:spcBef>
              <a:spcAft>
                <a:spcPts val="0"/>
              </a:spcAft>
              <a:defRPr/>
            </a:pPr>
            <a:endParaRPr lang="en-US" sz="1400" b="1" dirty="0">
              <a:solidFill>
                <a:prstClr val="white"/>
              </a:solidFill>
            </a:endParaRPr>
          </a:p>
        </p:txBody>
      </p:sp>
      <p:sp>
        <p:nvSpPr>
          <p:cNvPr id="9" name="Text Box 5"/>
          <p:cNvSpPr txBox="1">
            <a:spLocks noChangeArrowheads="1"/>
          </p:cNvSpPr>
          <p:nvPr/>
        </p:nvSpPr>
        <p:spPr bwMode="auto">
          <a:xfrm>
            <a:off x="1636632" y="438150"/>
            <a:ext cx="1371597" cy="1000125"/>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r>
              <a:rPr lang="en-US" sz="1400" b="1" dirty="0">
                <a:solidFill>
                  <a:prstClr val="white"/>
                </a:solidFill>
              </a:rPr>
              <a:t>Behavioral Health Problems</a:t>
            </a:r>
          </a:p>
          <a:p>
            <a:pPr algn="ctr" fontAlgn="auto">
              <a:spcBef>
                <a:spcPts val="0"/>
              </a:spcBef>
              <a:spcAft>
                <a:spcPts val="0"/>
              </a:spcAft>
              <a:defRPr/>
            </a:pPr>
            <a:r>
              <a:rPr lang="en-US" sz="1050" b="1" dirty="0">
                <a:solidFill>
                  <a:prstClr val="white"/>
                </a:solidFill>
              </a:rPr>
              <a:t>(Consumption)</a:t>
            </a:r>
          </a:p>
        </p:txBody>
      </p:sp>
      <p:sp>
        <p:nvSpPr>
          <p:cNvPr id="17" name="Text Box 6"/>
          <p:cNvSpPr txBox="1">
            <a:spLocks noChangeArrowheads="1"/>
          </p:cNvSpPr>
          <p:nvPr/>
        </p:nvSpPr>
        <p:spPr bwMode="auto">
          <a:xfrm>
            <a:off x="6134093" y="439739"/>
            <a:ext cx="1417232" cy="996945"/>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nchor="ctr"/>
          <a:lstStyle/>
          <a:p>
            <a:pPr algn="ctr" fontAlgn="auto">
              <a:spcBef>
                <a:spcPts val="0"/>
              </a:spcBef>
              <a:spcAft>
                <a:spcPts val="0"/>
              </a:spcAft>
              <a:defRPr/>
            </a:pPr>
            <a:r>
              <a:rPr lang="en-US" sz="1400" b="1" dirty="0">
                <a:solidFill>
                  <a:prstClr val="white"/>
                </a:solidFill>
              </a:rPr>
              <a:t>Strategies &amp;</a:t>
            </a:r>
          </a:p>
          <a:p>
            <a:pPr algn="ctr" fontAlgn="auto">
              <a:spcBef>
                <a:spcPts val="0"/>
              </a:spcBef>
              <a:spcAft>
                <a:spcPts val="0"/>
              </a:spcAft>
              <a:defRPr/>
            </a:pPr>
            <a:r>
              <a:rPr lang="en-US" sz="1400" b="1" dirty="0">
                <a:solidFill>
                  <a:prstClr val="white"/>
                </a:solidFill>
              </a:rPr>
              <a:t>Local Implementation</a:t>
            </a:r>
          </a:p>
        </p:txBody>
      </p:sp>
      <p:cxnSp>
        <p:nvCxnSpPr>
          <p:cNvPr id="51" name="Straight Arrow Connector 50"/>
          <p:cNvCxnSpPr/>
          <p:nvPr/>
        </p:nvCxnSpPr>
        <p:spPr bwMode="auto">
          <a:xfrm>
            <a:off x="1347788" y="1228725"/>
            <a:ext cx="431800" cy="1588"/>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bwMode="auto">
          <a:xfrm>
            <a:off x="2832100" y="1249363"/>
            <a:ext cx="431800" cy="1587"/>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bwMode="auto">
          <a:xfrm>
            <a:off x="7380288" y="1249363"/>
            <a:ext cx="431800" cy="1587"/>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63" name="Text Box 6"/>
          <p:cNvSpPr txBox="1">
            <a:spLocks noChangeArrowheads="1"/>
          </p:cNvSpPr>
          <p:nvPr/>
        </p:nvSpPr>
        <p:spPr bwMode="auto">
          <a:xfrm>
            <a:off x="4624728" y="439739"/>
            <a:ext cx="1398945" cy="996945"/>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n-US" sz="1400" b="1" dirty="0">
                <a:solidFill>
                  <a:prstClr val="white"/>
                </a:solidFill>
              </a:rPr>
              <a:t>Local Conditions and Contributing Factors </a:t>
            </a:r>
          </a:p>
        </p:txBody>
      </p:sp>
      <p:cxnSp>
        <p:nvCxnSpPr>
          <p:cNvPr id="54" name="Straight Arrow Connector 53"/>
          <p:cNvCxnSpPr/>
          <p:nvPr/>
        </p:nvCxnSpPr>
        <p:spPr bwMode="auto">
          <a:xfrm>
            <a:off x="5842000" y="1271588"/>
            <a:ext cx="431800" cy="1587"/>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bwMode="auto">
          <a:xfrm>
            <a:off x="4352925" y="1260475"/>
            <a:ext cx="431800" cy="1588"/>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79" name="TextBox 78"/>
          <p:cNvSpPr txBox="1">
            <a:spLocks noChangeArrowheads="1"/>
          </p:cNvSpPr>
          <p:nvPr/>
        </p:nvSpPr>
        <p:spPr bwMode="auto">
          <a:xfrm>
            <a:off x="7877175" y="6629400"/>
            <a:ext cx="990600" cy="2286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900">
                <a:solidFill>
                  <a:srgbClr val="000000"/>
                </a:solidFill>
              </a:rPr>
              <a:t>Reporting/Eval</a:t>
            </a:r>
          </a:p>
        </p:txBody>
      </p:sp>
      <p:sp>
        <p:nvSpPr>
          <p:cNvPr id="75" name="TextBox 74"/>
          <p:cNvSpPr txBox="1">
            <a:spLocks noChangeArrowheads="1"/>
          </p:cNvSpPr>
          <p:nvPr/>
        </p:nvSpPr>
        <p:spPr bwMode="auto">
          <a:xfrm>
            <a:off x="6229350" y="6615113"/>
            <a:ext cx="1219200" cy="2301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900">
                <a:solidFill>
                  <a:srgbClr val="000000"/>
                </a:solidFill>
              </a:rPr>
              <a:t>Plan/Implementation</a:t>
            </a:r>
          </a:p>
        </p:txBody>
      </p:sp>
      <p:sp>
        <p:nvSpPr>
          <p:cNvPr id="77" name="TextBox 76"/>
          <p:cNvSpPr txBox="1">
            <a:spLocks noChangeArrowheads="1"/>
          </p:cNvSpPr>
          <p:nvPr/>
        </p:nvSpPr>
        <p:spPr bwMode="auto">
          <a:xfrm>
            <a:off x="3200400" y="6627813"/>
            <a:ext cx="1143000" cy="2301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900">
                <a:solidFill>
                  <a:srgbClr val="000000"/>
                </a:solidFill>
              </a:rPr>
              <a:t>Local Assessment</a:t>
            </a:r>
          </a:p>
        </p:txBody>
      </p:sp>
      <p:sp>
        <p:nvSpPr>
          <p:cNvPr id="81" name="Line 16"/>
          <p:cNvSpPr>
            <a:spLocks noChangeShapeType="1"/>
          </p:cNvSpPr>
          <p:nvPr/>
        </p:nvSpPr>
        <p:spPr bwMode="auto">
          <a:xfrm flipV="1">
            <a:off x="97732" y="6646127"/>
            <a:ext cx="4362756" cy="13540"/>
          </a:xfrm>
          <a:prstGeom prst="line">
            <a:avLst/>
          </a:prstGeom>
          <a:noFill/>
          <a:ln w="38100">
            <a:gradFill flip="none" rotWithShape="1">
              <a:gsLst>
                <a:gs pos="29000">
                  <a:schemeClr val="tx1"/>
                </a:gs>
                <a:gs pos="50000">
                  <a:schemeClr val="accent1">
                    <a:tint val="44500"/>
                    <a:satMod val="160000"/>
                  </a:schemeClr>
                </a:gs>
                <a:gs pos="100000">
                  <a:schemeClr val="accent1">
                    <a:tint val="23500"/>
                    <a:satMod val="160000"/>
                  </a:schemeClr>
                </a:gs>
              </a:gsLst>
              <a:lin ang="0" scaled="1"/>
              <a:tileRect/>
            </a:gradFill>
            <a:round/>
            <a:headEnd type="oval" w="med" len="med"/>
            <a:tailEnd type="oval" w="med" len="med"/>
          </a:ln>
        </p:spPr>
        <p:txBody>
          <a:bodyPr>
            <a:spAutoFit/>
          </a:bodyPr>
          <a:lstStyle/>
          <a:p>
            <a:pPr fontAlgn="auto">
              <a:spcBef>
                <a:spcPts val="0"/>
              </a:spcBef>
              <a:spcAft>
                <a:spcPts val="0"/>
              </a:spcAft>
              <a:defRPr/>
            </a:pPr>
            <a:endParaRPr lang="en-US">
              <a:solidFill>
                <a:prstClr val="black"/>
              </a:solidFill>
              <a:latin typeface="Calibri"/>
              <a:cs typeface="Arial" charset="0"/>
            </a:endParaRPr>
          </a:p>
        </p:txBody>
      </p:sp>
      <p:sp>
        <p:nvSpPr>
          <p:cNvPr id="85" name="TextBox 84"/>
          <p:cNvSpPr txBox="1">
            <a:spLocks noChangeArrowheads="1"/>
          </p:cNvSpPr>
          <p:nvPr/>
        </p:nvSpPr>
        <p:spPr bwMode="auto">
          <a:xfrm>
            <a:off x="300038" y="6537325"/>
            <a:ext cx="1143000" cy="2317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900">
                <a:solidFill>
                  <a:srgbClr val="000000"/>
                </a:solidFill>
              </a:rPr>
              <a:t>State Assessment</a:t>
            </a:r>
          </a:p>
        </p:txBody>
      </p:sp>
      <p:sp>
        <p:nvSpPr>
          <p:cNvPr id="46" name="TextBox 45"/>
          <p:cNvSpPr txBox="1"/>
          <p:nvPr/>
        </p:nvSpPr>
        <p:spPr bwMode="auto">
          <a:xfrm>
            <a:off x="7656513" y="2041525"/>
            <a:ext cx="1381125" cy="554038"/>
          </a:xfrm>
          <a:prstGeom prst="rect">
            <a:avLst/>
          </a:prstGeom>
          <a:ln/>
        </p:spPr>
        <p:style>
          <a:lnRef idx="1">
            <a:schemeClr val="dk1"/>
          </a:lnRef>
          <a:fillRef idx="2">
            <a:schemeClr val="dk1"/>
          </a:fillRef>
          <a:effectRef idx="1">
            <a:schemeClr val="dk1"/>
          </a:effectRef>
          <a:fontRef idx="minor">
            <a:schemeClr val="dk1"/>
          </a:fontRef>
        </p:style>
        <p:txBody>
          <a:bodyPr>
            <a:spAutoFit/>
          </a:bodyPr>
          <a:lstStyle/>
          <a:p>
            <a:pPr fontAlgn="auto">
              <a:spcBef>
                <a:spcPts val="0"/>
              </a:spcBef>
              <a:spcAft>
                <a:spcPts val="0"/>
              </a:spcAft>
              <a:defRPr/>
            </a:pPr>
            <a:r>
              <a:rPr lang="en-US" sz="1000" b="1" i="1" dirty="0">
                <a:solidFill>
                  <a:prstClr val="black"/>
                </a:solidFill>
              </a:rPr>
              <a:t>…and we will use these tools to measure our impact…</a:t>
            </a:r>
          </a:p>
        </p:txBody>
      </p:sp>
      <p:sp>
        <p:nvSpPr>
          <p:cNvPr id="82" name="TextBox 81"/>
          <p:cNvSpPr txBox="1"/>
          <p:nvPr/>
        </p:nvSpPr>
        <p:spPr bwMode="auto">
          <a:xfrm>
            <a:off x="4632050" y="2737642"/>
            <a:ext cx="1384300" cy="1181101"/>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1400" dirty="0">
                <a:solidFill>
                  <a:prstClr val="black"/>
                </a:solidFill>
              </a:rPr>
              <a:t>Lack of consistent and clear </a:t>
            </a:r>
            <a:r>
              <a:rPr lang="en-US" sz="1400" dirty="0" smtClean="0">
                <a:solidFill>
                  <a:prstClr val="black"/>
                </a:solidFill>
              </a:rPr>
              <a:t>communication </a:t>
            </a:r>
            <a:r>
              <a:rPr lang="en-US" sz="1400" dirty="0">
                <a:solidFill>
                  <a:prstClr val="black"/>
                </a:solidFill>
              </a:rPr>
              <a:t>at home.</a:t>
            </a:r>
          </a:p>
        </p:txBody>
      </p:sp>
      <p:sp>
        <p:nvSpPr>
          <p:cNvPr id="83" name="TextBox 82"/>
          <p:cNvSpPr txBox="1"/>
          <p:nvPr/>
        </p:nvSpPr>
        <p:spPr bwMode="auto">
          <a:xfrm>
            <a:off x="4618037" y="4751785"/>
            <a:ext cx="1384300" cy="1077218"/>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1400" dirty="0">
                <a:solidFill>
                  <a:prstClr val="black"/>
                </a:solidFill>
              </a:rPr>
              <a:t>Youth think they would be viewed as “cool” if they </a:t>
            </a:r>
            <a:r>
              <a:rPr lang="en-US" sz="1400" dirty="0" smtClean="0">
                <a:solidFill>
                  <a:prstClr val="black"/>
                </a:solidFill>
              </a:rPr>
              <a:t>drink.</a:t>
            </a:r>
            <a:endParaRPr lang="en-US" sz="1400" dirty="0">
              <a:solidFill>
                <a:prstClr val="black"/>
              </a:solidFill>
            </a:endParaRPr>
          </a:p>
        </p:txBody>
      </p:sp>
      <p:sp>
        <p:nvSpPr>
          <p:cNvPr id="106" name="Left Brace 105"/>
          <p:cNvSpPr/>
          <p:nvPr/>
        </p:nvSpPr>
        <p:spPr>
          <a:xfrm flipH="1">
            <a:off x="4498975" y="4785569"/>
            <a:ext cx="152400" cy="1009650"/>
          </a:xfrm>
          <a:prstGeom prst="leftBrace">
            <a:avLst>
              <a:gd name="adj1" fmla="val 8333"/>
              <a:gd name="adj2" fmla="val 47979"/>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
        <p:nvSpPr>
          <p:cNvPr id="115" name="Rectangle 114"/>
          <p:cNvSpPr>
            <a:spLocks noChangeArrowheads="1"/>
          </p:cNvSpPr>
          <p:nvPr/>
        </p:nvSpPr>
        <p:spPr bwMode="auto">
          <a:xfrm>
            <a:off x="369888" y="1422400"/>
            <a:ext cx="760412"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800" b="1">
                <a:solidFill>
                  <a:srgbClr val="000000"/>
                </a:solidFill>
              </a:rPr>
              <a:t>(10-15 years) </a:t>
            </a:r>
          </a:p>
        </p:txBody>
      </p:sp>
      <p:sp>
        <p:nvSpPr>
          <p:cNvPr id="116" name="Rectangle 115"/>
          <p:cNvSpPr>
            <a:spLocks noChangeArrowheads="1"/>
          </p:cNvSpPr>
          <p:nvPr/>
        </p:nvSpPr>
        <p:spPr bwMode="auto">
          <a:xfrm>
            <a:off x="1920875" y="1423988"/>
            <a:ext cx="709613"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800" b="1">
                <a:solidFill>
                  <a:srgbClr val="000000"/>
                </a:solidFill>
              </a:rPr>
              <a:t>(5-10 years) </a:t>
            </a:r>
          </a:p>
        </p:txBody>
      </p:sp>
      <p:sp>
        <p:nvSpPr>
          <p:cNvPr id="117" name="Rectangle 116"/>
          <p:cNvSpPr>
            <a:spLocks noChangeArrowheads="1"/>
          </p:cNvSpPr>
          <p:nvPr/>
        </p:nvSpPr>
        <p:spPr bwMode="auto">
          <a:xfrm>
            <a:off x="3452813" y="1414463"/>
            <a:ext cx="6572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800" b="1" dirty="0">
                <a:solidFill>
                  <a:srgbClr val="000000"/>
                </a:solidFill>
              </a:rPr>
              <a:t>(2-5 years) </a:t>
            </a:r>
          </a:p>
        </p:txBody>
      </p:sp>
      <p:sp>
        <p:nvSpPr>
          <p:cNvPr id="118" name="Rectangle 117"/>
          <p:cNvSpPr>
            <a:spLocks noChangeArrowheads="1"/>
          </p:cNvSpPr>
          <p:nvPr/>
        </p:nvSpPr>
        <p:spPr bwMode="auto">
          <a:xfrm>
            <a:off x="4773613" y="1417638"/>
            <a:ext cx="10668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800" b="1">
                <a:solidFill>
                  <a:srgbClr val="000000"/>
                </a:solidFill>
              </a:rPr>
              <a:t>(6 months – 2 years) </a:t>
            </a:r>
          </a:p>
        </p:txBody>
      </p:sp>
      <p:sp>
        <p:nvSpPr>
          <p:cNvPr id="100" name="Text Box 19"/>
          <p:cNvSpPr txBox="1">
            <a:spLocks noChangeArrowheads="1"/>
          </p:cNvSpPr>
          <p:nvPr/>
        </p:nvSpPr>
        <p:spPr bwMode="auto">
          <a:xfrm>
            <a:off x="3118896" y="4444603"/>
            <a:ext cx="1395413" cy="162957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noAutofit/>
          </a:bodyPr>
          <a:lstStyle/>
          <a:p>
            <a:pPr marL="114300" indent="-114300" fontAlgn="auto">
              <a:spcBef>
                <a:spcPct val="50000"/>
              </a:spcBef>
              <a:spcAft>
                <a:spcPts val="0"/>
              </a:spcAft>
              <a:buFont typeface="Arial" pitchFamily="34" charset="0"/>
              <a:buChar char="•"/>
              <a:defRPr/>
            </a:pPr>
            <a:r>
              <a:rPr lang="en-US" sz="1500" dirty="0" smtClean="0">
                <a:solidFill>
                  <a:prstClr val="black"/>
                </a:solidFill>
              </a:rPr>
              <a:t>Favorable </a:t>
            </a:r>
            <a:r>
              <a:rPr lang="en-US" sz="1500" dirty="0">
                <a:solidFill>
                  <a:prstClr val="black"/>
                </a:solidFill>
              </a:rPr>
              <a:t>Attitudes towards Drug Use</a:t>
            </a:r>
          </a:p>
          <a:p>
            <a:pPr marL="114300" indent="-114300" fontAlgn="auto">
              <a:spcBef>
                <a:spcPct val="50000"/>
              </a:spcBef>
              <a:spcAft>
                <a:spcPts val="0"/>
              </a:spcAft>
              <a:buFont typeface="Arial" pitchFamily="34" charset="0"/>
              <a:buChar char="•"/>
              <a:defRPr/>
            </a:pPr>
            <a:r>
              <a:rPr lang="en-US" sz="1500" dirty="0">
                <a:solidFill>
                  <a:prstClr val="black"/>
                </a:solidFill>
              </a:rPr>
              <a:t>Intentions to Use</a:t>
            </a:r>
          </a:p>
        </p:txBody>
      </p:sp>
      <p:sp>
        <p:nvSpPr>
          <p:cNvPr id="104" name="TextBox 103"/>
          <p:cNvSpPr txBox="1"/>
          <p:nvPr/>
        </p:nvSpPr>
        <p:spPr bwMode="auto">
          <a:xfrm>
            <a:off x="6124575" y="4751785"/>
            <a:ext cx="1435100" cy="1077218"/>
          </a:xfrm>
          <a:prstGeom prst="rect">
            <a:avLst/>
          </a:prstGeom>
          <a:ln/>
        </p:spPr>
        <p:style>
          <a:lnRef idx="1">
            <a:schemeClr val="accent3"/>
          </a:lnRef>
          <a:fillRef idx="2">
            <a:schemeClr val="accent3"/>
          </a:fillRef>
          <a:effectRef idx="1">
            <a:schemeClr val="accent3"/>
          </a:effectRef>
          <a:fontRef idx="minor">
            <a:schemeClr val="dk1"/>
          </a:fontRef>
        </p:style>
        <p:txBody>
          <a:bodyPr>
            <a:spAutoFit/>
          </a:bodyPr>
          <a:lstStyle/>
          <a:p>
            <a:pPr algn="ctr" fontAlgn="auto">
              <a:spcBef>
                <a:spcPts val="0"/>
              </a:spcBef>
              <a:spcAft>
                <a:spcPts val="0"/>
              </a:spcAft>
              <a:defRPr/>
            </a:pPr>
            <a:r>
              <a:rPr lang="en-US" sz="1600" b="1" dirty="0" smtClean="0">
                <a:solidFill>
                  <a:prstClr val="black"/>
                </a:solidFill>
              </a:rPr>
              <a:t>Youth Education:</a:t>
            </a:r>
            <a:endParaRPr lang="en-US" sz="1600" b="1" dirty="0">
              <a:solidFill>
                <a:prstClr val="black"/>
              </a:solidFill>
            </a:endParaRPr>
          </a:p>
          <a:p>
            <a:pPr algn="ctr" fontAlgn="auto">
              <a:spcBef>
                <a:spcPts val="0"/>
              </a:spcBef>
              <a:spcAft>
                <a:spcPts val="0"/>
              </a:spcAft>
              <a:defRPr/>
            </a:pPr>
            <a:r>
              <a:rPr lang="en-US" sz="1600" dirty="0" smtClean="0">
                <a:solidFill>
                  <a:prstClr val="black"/>
                </a:solidFill>
              </a:rPr>
              <a:t>Life </a:t>
            </a:r>
            <a:r>
              <a:rPr lang="en-US" sz="1600" dirty="0">
                <a:solidFill>
                  <a:prstClr val="black"/>
                </a:solidFill>
              </a:rPr>
              <a:t>Skills Training</a:t>
            </a:r>
            <a:endParaRPr lang="en-US" sz="1600" b="1" dirty="0">
              <a:solidFill>
                <a:prstClr val="black"/>
              </a:solidFill>
            </a:endParaRPr>
          </a:p>
        </p:txBody>
      </p:sp>
      <p:cxnSp>
        <p:nvCxnSpPr>
          <p:cNvPr id="96" name="Straight Arrow Connector 95"/>
          <p:cNvCxnSpPr/>
          <p:nvPr/>
        </p:nvCxnSpPr>
        <p:spPr>
          <a:xfrm flipH="1">
            <a:off x="5951537" y="5290394"/>
            <a:ext cx="227014" cy="0"/>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p:nvPr/>
        </p:nvCxnSpPr>
        <p:spPr>
          <a:xfrm flipH="1">
            <a:off x="5940425" y="3297286"/>
            <a:ext cx="227014" cy="0"/>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07" name="Straight Arrow Connector 106"/>
          <p:cNvCxnSpPr/>
          <p:nvPr/>
        </p:nvCxnSpPr>
        <p:spPr>
          <a:xfrm flipH="1">
            <a:off x="4452937" y="3266380"/>
            <a:ext cx="227014" cy="0"/>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649132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grpId="0" nodeType="clickEffect">
                                  <p:stCondLst>
                                    <p:cond delay="0"/>
                                  </p:stCondLst>
                                  <p:childTnLst>
                                    <p:set>
                                      <p:cBhvr rctx="PPT">
                                        <p:cTn id="6" dur="indefinite"/>
                                        <p:tgtEl>
                                          <p:spTgt spid="6"/>
                                        </p:tgtEl>
                                        <p:attrNameLst>
                                          <p:attrName>style.opacity</p:attrName>
                                        </p:attrNameLst>
                                      </p:cBhvr>
                                      <p:to>
                                        <p:strVal val="0.5"/>
                                      </p:to>
                                    </p:set>
                                    <p:animEffect filter="image" prLst="opacity: 0.5">
                                      <p:cBhvr rctx="IE">
                                        <p:cTn id="7" dur="indefinite"/>
                                        <p:tgtEl>
                                          <p:spTgt spid="6"/>
                                        </p:tgtEl>
                                      </p:cBhvr>
                                    </p:animEffect>
                                  </p:childTnLst>
                                </p:cTn>
                              </p:par>
                              <p:par>
                                <p:cTn id="8" presetID="9" presetClass="emph" presetSubtype="0" grpId="0" nodeType="withEffect">
                                  <p:stCondLst>
                                    <p:cond delay="0"/>
                                  </p:stCondLst>
                                  <p:childTnLst>
                                    <p:set>
                                      <p:cBhvr rctx="PPT">
                                        <p:cTn id="9" dur="indefinite"/>
                                        <p:tgtEl>
                                          <p:spTgt spid="5"/>
                                        </p:tgtEl>
                                        <p:attrNameLst>
                                          <p:attrName>style.opacity</p:attrName>
                                        </p:attrNameLst>
                                      </p:cBhvr>
                                      <p:to>
                                        <p:strVal val="0.5"/>
                                      </p:to>
                                    </p:set>
                                    <p:animEffect filter="image" prLst="opacity: 0.5">
                                      <p:cBhvr rctx="IE">
                                        <p:cTn id="10" dur="indefinite"/>
                                        <p:tgtEl>
                                          <p:spTgt spid="5"/>
                                        </p:tgtEl>
                                      </p:cBhvr>
                                    </p:animEffect>
                                  </p:childTnLst>
                                </p:cTn>
                              </p:par>
                              <p:par>
                                <p:cTn id="11" presetID="9" presetClass="emph" presetSubtype="0" grpId="0" nodeType="withEffect">
                                  <p:stCondLst>
                                    <p:cond delay="0"/>
                                  </p:stCondLst>
                                  <p:childTnLst>
                                    <p:set>
                                      <p:cBhvr rctx="PPT">
                                        <p:cTn id="12" dur="indefinite"/>
                                        <p:tgtEl>
                                          <p:spTgt spid="10"/>
                                        </p:tgtEl>
                                        <p:attrNameLst>
                                          <p:attrName>style.opacity</p:attrName>
                                        </p:attrNameLst>
                                      </p:cBhvr>
                                      <p:to>
                                        <p:strVal val="0.5"/>
                                      </p:to>
                                    </p:set>
                                    <p:animEffect filter="image" prLst="opacity: 0.5">
                                      <p:cBhvr rctx="IE">
                                        <p:cTn id="13" dur="indefinite"/>
                                        <p:tgtEl>
                                          <p:spTgt spid="10"/>
                                        </p:tgtEl>
                                      </p:cBhvr>
                                    </p:animEffect>
                                  </p:childTnLst>
                                </p:cTn>
                              </p:par>
                              <p:par>
                                <p:cTn id="14" presetID="9" presetClass="emph" presetSubtype="0" grpId="0" nodeType="withEffect">
                                  <p:stCondLst>
                                    <p:cond delay="0"/>
                                  </p:stCondLst>
                                  <p:childTnLst>
                                    <p:set>
                                      <p:cBhvr rctx="PPT">
                                        <p:cTn id="15" dur="indefinite"/>
                                        <p:tgtEl>
                                          <p:spTgt spid="26"/>
                                        </p:tgtEl>
                                        <p:attrNameLst>
                                          <p:attrName>style.opacity</p:attrName>
                                        </p:attrNameLst>
                                      </p:cBhvr>
                                      <p:to>
                                        <p:strVal val="0.5"/>
                                      </p:to>
                                    </p:set>
                                    <p:animEffect filter="image" prLst="opacity: 0.5">
                                      <p:cBhvr rctx="IE">
                                        <p:cTn id="16" dur="indefinite"/>
                                        <p:tgtEl>
                                          <p:spTgt spid="26"/>
                                        </p:tgtEl>
                                      </p:cBhvr>
                                    </p:animEffect>
                                  </p:childTnLst>
                                </p:cTn>
                              </p:par>
                              <p:par>
                                <p:cTn id="17" presetID="9" presetClass="emph" presetSubtype="0" grpId="0" nodeType="withEffect">
                                  <p:stCondLst>
                                    <p:cond delay="0"/>
                                  </p:stCondLst>
                                  <p:childTnLst>
                                    <p:set>
                                      <p:cBhvr rctx="PPT">
                                        <p:cTn id="18" dur="indefinite"/>
                                        <p:tgtEl>
                                          <p:spTgt spid="59"/>
                                        </p:tgtEl>
                                        <p:attrNameLst>
                                          <p:attrName>style.opacity</p:attrName>
                                        </p:attrNameLst>
                                      </p:cBhvr>
                                      <p:to>
                                        <p:strVal val="0.5"/>
                                      </p:to>
                                    </p:set>
                                    <p:animEffect filter="image" prLst="opacity: 0.5">
                                      <p:cBhvr rctx="IE">
                                        <p:cTn id="19" dur="indefinite"/>
                                        <p:tgtEl>
                                          <p:spTgt spid="59"/>
                                        </p:tgtEl>
                                      </p:cBhvr>
                                    </p:animEffect>
                                  </p:childTnLst>
                                </p:cTn>
                              </p:par>
                              <p:par>
                                <p:cTn id="20" presetID="9" presetClass="emph" presetSubtype="0" grpId="0" nodeType="withEffect">
                                  <p:stCondLst>
                                    <p:cond delay="0"/>
                                  </p:stCondLst>
                                  <p:childTnLst>
                                    <p:set>
                                      <p:cBhvr rctx="PPT">
                                        <p:cTn id="21" dur="indefinite"/>
                                        <p:tgtEl>
                                          <p:spTgt spid="61"/>
                                        </p:tgtEl>
                                        <p:attrNameLst>
                                          <p:attrName>style.opacity</p:attrName>
                                        </p:attrNameLst>
                                      </p:cBhvr>
                                      <p:to>
                                        <p:strVal val="0.5"/>
                                      </p:to>
                                    </p:set>
                                    <p:animEffect filter="image" prLst="opacity: 0.5">
                                      <p:cBhvr rctx="IE">
                                        <p:cTn id="22" dur="indefinite"/>
                                        <p:tgtEl>
                                          <p:spTgt spid="61"/>
                                        </p:tgtEl>
                                      </p:cBhvr>
                                    </p:animEffect>
                                  </p:childTnLst>
                                </p:cTn>
                              </p:par>
                              <p:par>
                                <p:cTn id="23" presetID="9" presetClass="emph" presetSubtype="0" grpId="0" nodeType="withEffect">
                                  <p:stCondLst>
                                    <p:cond delay="0"/>
                                  </p:stCondLst>
                                  <p:childTnLst>
                                    <p:set>
                                      <p:cBhvr rctx="PPT">
                                        <p:cTn id="24" dur="indefinite"/>
                                        <p:tgtEl>
                                          <p:spTgt spid="4"/>
                                        </p:tgtEl>
                                        <p:attrNameLst>
                                          <p:attrName>style.opacity</p:attrName>
                                        </p:attrNameLst>
                                      </p:cBhvr>
                                      <p:to>
                                        <p:strVal val="0.5"/>
                                      </p:to>
                                    </p:set>
                                    <p:animEffect filter="image" prLst="opacity: 0.5">
                                      <p:cBhvr rctx="IE">
                                        <p:cTn id="25" dur="indefinite"/>
                                        <p:tgtEl>
                                          <p:spTgt spid="4"/>
                                        </p:tgtEl>
                                      </p:cBhvr>
                                    </p:animEffect>
                                  </p:childTnLst>
                                </p:cTn>
                              </p:par>
                              <p:par>
                                <p:cTn id="26" presetID="9" presetClass="emph" presetSubtype="0" grpId="0" nodeType="withEffect">
                                  <p:stCondLst>
                                    <p:cond delay="0"/>
                                  </p:stCondLst>
                                  <p:childTnLst>
                                    <p:set>
                                      <p:cBhvr rctx="PPT">
                                        <p:cTn id="27" dur="indefinite"/>
                                        <p:tgtEl>
                                          <p:spTgt spid="9"/>
                                        </p:tgtEl>
                                        <p:attrNameLst>
                                          <p:attrName>style.opacity</p:attrName>
                                        </p:attrNameLst>
                                      </p:cBhvr>
                                      <p:to>
                                        <p:strVal val="0.5"/>
                                      </p:to>
                                    </p:set>
                                    <p:animEffect filter="image" prLst="opacity: 0.5">
                                      <p:cBhvr rctx="IE">
                                        <p:cTn id="28" dur="indefinite"/>
                                        <p:tgtEl>
                                          <p:spTgt spid="9"/>
                                        </p:tgtEl>
                                      </p:cBhvr>
                                    </p:animEffect>
                                  </p:childTnLst>
                                </p:cTn>
                              </p:par>
                              <p:par>
                                <p:cTn id="29" presetID="9" presetClass="emph" presetSubtype="0" nodeType="withEffect">
                                  <p:stCondLst>
                                    <p:cond delay="0"/>
                                  </p:stCondLst>
                                  <p:childTnLst>
                                    <p:set>
                                      <p:cBhvr rctx="PPT">
                                        <p:cTn id="30" dur="indefinite"/>
                                        <p:tgtEl>
                                          <p:spTgt spid="51"/>
                                        </p:tgtEl>
                                        <p:attrNameLst>
                                          <p:attrName>style.opacity</p:attrName>
                                        </p:attrNameLst>
                                      </p:cBhvr>
                                      <p:to>
                                        <p:strVal val="0.5"/>
                                      </p:to>
                                    </p:set>
                                    <p:animEffect filter="image" prLst="opacity: 0.5">
                                      <p:cBhvr rctx="IE">
                                        <p:cTn id="31" dur="indefinite"/>
                                        <p:tgtEl>
                                          <p:spTgt spid="51"/>
                                        </p:tgtEl>
                                      </p:cBhvr>
                                    </p:animEffect>
                                  </p:childTnLst>
                                </p:cTn>
                              </p:par>
                              <p:par>
                                <p:cTn id="32" presetID="9" presetClass="emph" presetSubtype="0" grpId="0" nodeType="withEffect">
                                  <p:stCondLst>
                                    <p:cond delay="0"/>
                                  </p:stCondLst>
                                  <p:childTnLst>
                                    <p:set>
                                      <p:cBhvr rctx="PPT">
                                        <p:cTn id="33" dur="indefinite"/>
                                        <p:tgtEl>
                                          <p:spTgt spid="85"/>
                                        </p:tgtEl>
                                        <p:attrNameLst>
                                          <p:attrName>style.opacity</p:attrName>
                                        </p:attrNameLst>
                                      </p:cBhvr>
                                      <p:to>
                                        <p:strVal val="0.5"/>
                                      </p:to>
                                    </p:set>
                                    <p:animEffect filter="image" prLst="opacity: 0.5">
                                      <p:cBhvr rctx="IE">
                                        <p:cTn id="34" dur="indefinite"/>
                                        <p:tgtEl>
                                          <p:spTgt spid="85"/>
                                        </p:tgtEl>
                                      </p:cBhvr>
                                    </p:animEffect>
                                  </p:childTnLst>
                                </p:cTn>
                              </p:par>
                              <p:par>
                                <p:cTn id="35" presetID="9" presetClass="emph" presetSubtype="0" grpId="0" nodeType="withEffect">
                                  <p:stCondLst>
                                    <p:cond delay="0"/>
                                  </p:stCondLst>
                                  <p:childTnLst>
                                    <p:set>
                                      <p:cBhvr rctx="PPT">
                                        <p:cTn id="36" dur="indefinite"/>
                                        <p:tgtEl>
                                          <p:spTgt spid="115"/>
                                        </p:tgtEl>
                                        <p:attrNameLst>
                                          <p:attrName>style.opacity</p:attrName>
                                        </p:attrNameLst>
                                      </p:cBhvr>
                                      <p:to>
                                        <p:strVal val="0.5"/>
                                      </p:to>
                                    </p:set>
                                    <p:animEffect filter="image" prLst="opacity: 0.5">
                                      <p:cBhvr rctx="IE">
                                        <p:cTn id="37" dur="indefinite"/>
                                        <p:tgtEl>
                                          <p:spTgt spid="115"/>
                                        </p:tgtEl>
                                      </p:cBhvr>
                                    </p:animEffect>
                                  </p:childTnLst>
                                </p:cTn>
                              </p:par>
                              <p:par>
                                <p:cTn id="38" presetID="9" presetClass="emph" presetSubtype="0" grpId="0" nodeType="withEffect">
                                  <p:stCondLst>
                                    <p:cond delay="0"/>
                                  </p:stCondLst>
                                  <p:childTnLst>
                                    <p:set>
                                      <p:cBhvr rctx="PPT">
                                        <p:cTn id="39" dur="indefinite"/>
                                        <p:tgtEl>
                                          <p:spTgt spid="116"/>
                                        </p:tgtEl>
                                        <p:attrNameLst>
                                          <p:attrName>style.opacity</p:attrName>
                                        </p:attrNameLst>
                                      </p:cBhvr>
                                      <p:to>
                                        <p:strVal val="0.5"/>
                                      </p:to>
                                    </p:set>
                                    <p:animEffect filter="image" prLst="opacity: 0.5">
                                      <p:cBhvr rctx="IE">
                                        <p:cTn id="40" dur="indefinite"/>
                                        <p:tgtEl>
                                          <p:spTgt spid="116"/>
                                        </p:tgtEl>
                                      </p:cBhvr>
                                    </p:animEffect>
                                  </p:childTnLst>
                                </p:cTn>
                              </p:par>
                              <p:par>
                                <p:cTn id="41" presetID="9" presetClass="emph" presetSubtype="0" grpId="0" nodeType="withEffect">
                                  <p:stCondLst>
                                    <p:cond delay="0"/>
                                  </p:stCondLst>
                                  <p:childTnLst>
                                    <p:set>
                                      <p:cBhvr rctx="PPT">
                                        <p:cTn id="42" dur="indefinite"/>
                                        <p:tgtEl>
                                          <p:spTgt spid="76"/>
                                        </p:tgtEl>
                                        <p:attrNameLst>
                                          <p:attrName>style.opacity</p:attrName>
                                        </p:attrNameLst>
                                      </p:cBhvr>
                                      <p:to>
                                        <p:strVal val="0.5"/>
                                      </p:to>
                                    </p:set>
                                    <p:animEffect filter="image" prLst="opacity: 0.5">
                                      <p:cBhvr rctx="IE">
                                        <p:cTn id="43" dur="indefinite"/>
                                        <p:tgtEl>
                                          <p:spTgt spid="76"/>
                                        </p:tgtEl>
                                      </p:cBhvr>
                                    </p:animEffect>
                                  </p:childTnLst>
                                </p:cTn>
                              </p:par>
                              <p:par>
                                <p:cTn id="44" presetID="9" presetClass="emph" presetSubtype="0" grpId="0" nodeType="withEffect">
                                  <p:stCondLst>
                                    <p:cond delay="0"/>
                                  </p:stCondLst>
                                  <p:childTnLst>
                                    <p:set>
                                      <p:cBhvr rctx="PPT">
                                        <p:cTn id="45" dur="indefinite"/>
                                        <p:tgtEl>
                                          <p:spTgt spid="81"/>
                                        </p:tgtEl>
                                        <p:attrNameLst>
                                          <p:attrName>style.opacity</p:attrName>
                                        </p:attrNameLst>
                                      </p:cBhvr>
                                      <p:to>
                                        <p:strVal val="0.5"/>
                                      </p:to>
                                    </p:set>
                                    <p:animEffect filter="image" prLst="opacity: 0.5">
                                      <p:cBhvr rctx="IE">
                                        <p:cTn id="46" dur="indefinite"/>
                                        <p:tgtEl>
                                          <p:spTgt spid="81"/>
                                        </p:tgtEl>
                                      </p:cBhvr>
                                    </p:animEffect>
                                  </p:childTnLst>
                                </p:cTn>
                              </p:par>
                              <p:par>
                                <p:cTn id="47" presetID="9" presetClass="emph" presetSubtype="0" grpId="0" nodeType="withEffect">
                                  <p:stCondLst>
                                    <p:cond delay="0"/>
                                  </p:stCondLst>
                                  <p:childTnLst>
                                    <p:set>
                                      <p:cBhvr rctx="PPT">
                                        <p:cTn id="48" dur="indefinite"/>
                                        <p:tgtEl>
                                          <p:spTgt spid="75"/>
                                        </p:tgtEl>
                                        <p:attrNameLst>
                                          <p:attrName>style.opacity</p:attrName>
                                        </p:attrNameLst>
                                      </p:cBhvr>
                                      <p:to>
                                        <p:strVal val="0.5"/>
                                      </p:to>
                                    </p:set>
                                    <p:animEffect filter="image" prLst="opacity: 0.5">
                                      <p:cBhvr rctx="IE">
                                        <p:cTn id="49" dur="indefinite"/>
                                        <p:tgtEl>
                                          <p:spTgt spid="75"/>
                                        </p:tgtEl>
                                      </p:cBhvr>
                                    </p:animEffect>
                                  </p:childTnLst>
                                </p:cTn>
                              </p:par>
                              <p:par>
                                <p:cTn id="50" presetID="9" presetClass="emph" presetSubtype="0" grpId="0" nodeType="withEffect">
                                  <p:stCondLst>
                                    <p:cond delay="0"/>
                                  </p:stCondLst>
                                  <p:childTnLst>
                                    <p:set>
                                      <p:cBhvr rctx="PPT">
                                        <p:cTn id="51" dur="indefinite"/>
                                        <p:tgtEl>
                                          <p:spTgt spid="79"/>
                                        </p:tgtEl>
                                        <p:attrNameLst>
                                          <p:attrName>style.opacity</p:attrName>
                                        </p:attrNameLst>
                                      </p:cBhvr>
                                      <p:to>
                                        <p:strVal val="0.5"/>
                                      </p:to>
                                    </p:set>
                                    <p:animEffect filter="image" prLst="opacity: 0.5">
                                      <p:cBhvr rctx="IE">
                                        <p:cTn id="52" dur="indefinite"/>
                                        <p:tgtEl>
                                          <p:spTgt spid="79"/>
                                        </p:tgtEl>
                                      </p:cBhvr>
                                    </p:animEffect>
                                  </p:childTnLst>
                                </p:cTn>
                              </p:par>
                              <p:par>
                                <p:cTn id="53" presetID="9" presetClass="emph" presetSubtype="0" grpId="0" nodeType="withEffect">
                                  <p:stCondLst>
                                    <p:cond delay="0"/>
                                  </p:stCondLst>
                                  <p:childTnLst>
                                    <p:set>
                                      <p:cBhvr rctx="PPT">
                                        <p:cTn id="54" dur="indefinite"/>
                                        <p:tgtEl>
                                          <p:spTgt spid="22"/>
                                        </p:tgtEl>
                                        <p:attrNameLst>
                                          <p:attrName>style.opacity</p:attrName>
                                        </p:attrNameLst>
                                      </p:cBhvr>
                                      <p:to>
                                        <p:strVal val="0.5"/>
                                      </p:to>
                                    </p:set>
                                    <p:animEffect filter="image" prLst="opacity: 0.5">
                                      <p:cBhvr rctx="IE">
                                        <p:cTn id="55" dur="indefinite"/>
                                        <p:tgtEl>
                                          <p:spTgt spid="22"/>
                                        </p:tgtEl>
                                      </p:cBhvr>
                                    </p:animEffect>
                                  </p:childTnLst>
                                </p:cTn>
                              </p:par>
                              <p:par>
                                <p:cTn id="56" presetID="9" presetClass="emph" presetSubtype="0" grpId="0" nodeType="withEffect">
                                  <p:stCondLst>
                                    <p:cond delay="0"/>
                                  </p:stCondLst>
                                  <p:childTnLst>
                                    <p:set>
                                      <p:cBhvr rctx="PPT">
                                        <p:cTn id="57" dur="indefinite"/>
                                        <p:tgtEl>
                                          <p:spTgt spid="23"/>
                                        </p:tgtEl>
                                        <p:attrNameLst>
                                          <p:attrName>style.opacity</p:attrName>
                                        </p:attrNameLst>
                                      </p:cBhvr>
                                      <p:to>
                                        <p:strVal val="0.5"/>
                                      </p:to>
                                    </p:set>
                                    <p:animEffect filter="image" prLst="opacity: 0.5">
                                      <p:cBhvr rctx="IE">
                                        <p:cTn id="58" dur="indefinite"/>
                                        <p:tgtEl>
                                          <p:spTgt spid="23"/>
                                        </p:tgtEl>
                                      </p:cBhvr>
                                    </p:animEffect>
                                  </p:childTnLst>
                                </p:cTn>
                              </p:par>
                              <p:par>
                                <p:cTn id="59" presetID="9" presetClass="emph" presetSubtype="0" grpId="0" nodeType="withEffect">
                                  <p:stCondLst>
                                    <p:cond delay="0"/>
                                  </p:stCondLst>
                                  <p:childTnLst>
                                    <p:set>
                                      <p:cBhvr rctx="PPT">
                                        <p:cTn id="60" dur="indefinite"/>
                                        <p:tgtEl>
                                          <p:spTgt spid="46"/>
                                        </p:tgtEl>
                                        <p:attrNameLst>
                                          <p:attrName>style.opacity</p:attrName>
                                        </p:attrNameLst>
                                      </p:cBhvr>
                                      <p:to>
                                        <p:strVal val="0.5"/>
                                      </p:to>
                                    </p:set>
                                    <p:animEffect filter="image" prLst="opacity: 0.5">
                                      <p:cBhvr rctx="IE">
                                        <p:cTn id="61" dur="indefinite"/>
                                        <p:tgtEl>
                                          <p:spTgt spid="46"/>
                                        </p:tgtEl>
                                      </p:cBhvr>
                                    </p:animEffect>
                                  </p:childTnLst>
                                </p:cTn>
                              </p:par>
                              <p:par>
                                <p:cTn id="62" presetID="9" presetClass="emph" presetSubtype="0" grpId="0" nodeType="withEffect">
                                  <p:stCondLst>
                                    <p:cond delay="0"/>
                                  </p:stCondLst>
                                  <p:childTnLst>
                                    <p:set>
                                      <p:cBhvr rctx="PPT">
                                        <p:cTn id="63" dur="indefinite"/>
                                        <p:tgtEl>
                                          <p:spTgt spid="118"/>
                                        </p:tgtEl>
                                        <p:attrNameLst>
                                          <p:attrName>style.opacity</p:attrName>
                                        </p:attrNameLst>
                                      </p:cBhvr>
                                      <p:to>
                                        <p:strVal val="0.5"/>
                                      </p:to>
                                    </p:set>
                                    <p:animEffect filter="image" prLst="opacity: 0.5">
                                      <p:cBhvr rctx="IE">
                                        <p:cTn id="64" dur="indefinite"/>
                                        <p:tgtEl>
                                          <p:spTgt spid="118"/>
                                        </p:tgtEl>
                                      </p:cBhvr>
                                    </p:animEffect>
                                  </p:childTnLst>
                                </p:cTn>
                              </p:par>
                              <p:par>
                                <p:cTn id="65" presetID="9" presetClass="emph" presetSubtype="0" grpId="0" nodeType="withEffect">
                                  <p:stCondLst>
                                    <p:cond delay="0"/>
                                  </p:stCondLst>
                                  <p:childTnLst>
                                    <p:set>
                                      <p:cBhvr rctx="PPT">
                                        <p:cTn id="66" dur="indefinite"/>
                                        <p:tgtEl>
                                          <p:spTgt spid="117"/>
                                        </p:tgtEl>
                                        <p:attrNameLst>
                                          <p:attrName>style.opacity</p:attrName>
                                        </p:attrNameLst>
                                      </p:cBhvr>
                                      <p:to>
                                        <p:strVal val="0.5"/>
                                      </p:to>
                                    </p:set>
                                    <p:animEffect filter="image" prLst="opacity: 0.5">
                                      <p:cBhvr rctx="IE">
                                        <p:cTn id="67" dur="indefinite"/>
                                        <p:tgtEl>
                                          <p:spTgt spid="117"/>
                                        </p:tgtEl>
                                      </p:cBhvr>
                                    </p:animEffect>
                                  </p:childTnLst>
                                </p:cTn>
                              </p:par>
                              <p:par>
                                <p:cTn id="68" presetID="9" presetClass="emph" presetSubtype="0" nodeType="withEffect">
                                  <p:stCondLst>
                                    <p:cond delay="0"/>
                                  </p:stCondLst>
                                  <p:childTnLst>
                                    <p:set>
                                      <p:cBhvr rctx="PPT">
                                        <p:cTn id="69" dur="indefinite"/>
                                        <p:tgtEl>
                                          <p:spTgt spid="2"/>
                                        </p:tgtEl>
                                        <p:attrNameLst>
                                          <p:attrName>style.opacity</p:attrName>
                                        </p:attrNameLst>
                                      </p:cBhvr>
                                      <p:to>
                                        <p:strVal val="0.5"/>
                                      </p:to>
                                    </p:set>
                                    <p:animEffect filter="image" prLst="opacity: 0.5">
                                      <p:cBhvr rctx="IE">
                                        <p:cTn id="70" dur="indefinite"/>
                                        <p:tgtEl>
                                          <p:spTgt spid="2"/>
                                        </p:tgtEl>
                                      </p:cBhvr>
                                    </p:animEffect>
                                  </p:childTnLst>
                                </p:cTn>
                              </p:par>
                              <p:par>
                                <p:cTn id="71" presetID="9" presetClass="emph" presetSubtype="0" grpId="0" nodeType="withEffect">
                                  <p:stCondLst>
                                    <p:cond delay="0"/>
                                  </p:stCondLst>
                                  <p:childTnLst>
                                    <p:set>
                                      <p:cBhvr rctx="PPT">
                                        <p:cTn id="72" dur="indefinite"/>
                                        <p:tgtEl>
                                          <p:spTgt spid="74"/>
                                        </p:tgtEl>
                                        <p:attrNameLst>
                                          <p:attrName>style.opacity</p:attrName>
                                        </p:attrNameLst>
                                      </p:cBhvr>
                                      <p:to>
                                        <p:strVal val="0.5"/>
                                      </p:to>
                                    </p:set>
                                    <p:animEffect filter="image" prLst="opacity: 0.5">
                                      <p:cBhvr rctx="IE">
                                        <p:cTn id="73" dur="indefinite"/>
                                        <p:tgtEl>
                                          <p:spTgt spid="74"/>
                                        </p:tgtEl>
                                      </p:cBhvr>
                                    </p:animEffect>
                                  </p:childTnLst>
                                </p:cTn>
                              </p:par>
                              <p:par>
                                <p:cTn id="74" presetID="9" presetClass="emph" presetSubtype="0" grpId="0" nodeType="withEffect">
                                  <p:stCondLst>
                                    <p:cond delay="0"/>
                                  </p:stCondLst>
                                  <p:childTnLst>
                                    <p:set>
                                      <p:cBhvr rctx="PPT">
                                        <p:cTn id="75" dur="indefinite"/>
                                        <p:tgtEl>
                                          <p:spTgt spid="78"/>
                                        </p:tgtEl>
                                        <p:attrNameLst>
                                          <p:attrName>style.opacity</p:attrName>
                                        </p:attrNameLst>
                                      </p:cBhvr>
                                      <p:to>
                                        <p:strVal val="0.5"/>
                                      </p:to>
                                    </p:set>
                                    <p:animEffect filter="image" prLst="opacity: 0.5">
                                      <p:cBhvr rctx="IE">
                                        <p:cTn id="76" dur="indefinite"/>
                                        <p:tgtEl>
                                          <p:spTgt spid="78"/>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62"/>
                                        </p:tgtEl>
                                        <p:attrNameLst>
                                          <p:attrName>style.visibility</p:attrName>
                                        </p:attrNameLst>
                                      </p:cBhvr>
                                      <p:to>
                                        <p:strVal val="visible"/>
                                      </p:to>
                                    </p:set>
                                    <p:animEffect transition="in" filter="fade">
                                      <p:cBhvr>
                                        <p:cTn id="81" dur="500"/>
                                        <p:tgtEl>
                                          <p:spTgt spid="62"/>
                                        </p:tgtEl>
                                      </p:cBhvr>
                                    </p:animEffect>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82"/>
                                        </p:tgtEl>
                                        <p:attrNameLst>
                                          <p:attrName>style.visibility</p:attrName>
                                        </p:attrNameLst>
                                      </p:cBhvr>
                                      <p:to>
                                        <p:strVal val="visible"/>
                                      </p:to>
                                    </p:set>
                                    <p:animEffect transition="in" filter="fade">
                                      <p:cBhvr>
                                        <p:cTn id="86" dur="500"/>
                                        <p:tgtEl>
                                          <p:spTgt spid="82"/>
                                        </p:tgtEl>
                                      </p:cBhvr>
                                    </p:animEffect>
                                  </p:childTnLst>
                                </p:cTn>
                              </p:par>
                              <p:par>
                                <p:cTn id="87" presetID="10" presetClass="entr" presetSubtype="0" fill="hold" nodeType="withEffect">
                                  <p:stCondLst>
                                    <p:cond delay="0"/>
                                  </p:stCondLst>
                                  <p:childTnLst>
                                    <p:set>
                                      <p:cBhvr>
                                        <p:cTn id="88" dur="1" fill="hold">
                                          <p:stCondLst>
                                            <p:cond delay="0"/>
                                          </p:stCondLst>
                                        </p:cTn>
                                        <p:tgtEl>
                                          <p:spTgt spid="107"/>
                                        </p:tgtEl>
                                        <p:attrNameLst>
                                          <p:attrName>style.visibility</p:attrName>
                                        </p:attrNameLst>
                                      </p:cBhvr>
                                      <p:to>
                                        <p:strVal val="visible"/>
                                      </p:to>
                                    </p:set>
                                    <p:animEffect transition="in" filter="fade">
                                      <p:cBhvr>
                                        <p:cTn id="89" dur="500"/>
                                        <p:tgtEl>
                                          <p:spTgt spid="107"/>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30">
                                            <p:bg/>
                                          </p:spTgt>
                                        </p:tgtEl>
                                        <p:attrNameLst>
                                          <p:attrName>style.visibility</p:attrName>
                                        </p:attrNameLst>
                                      </p:cBhvr>
                                      <p:to>
                                        <p:strVal val="visible"/>
                                      </p:to>
                                    </p:set>
                                    <p:animEffect transition="in" filter="fade">
                                      <p:cBhvr>
                                        <p:cTn id="94" dur="500"/>
                                        <p:tgtEl>
                                          <p:spTgt spid="30">
                                            <p:bg/>
                                          </p:spTgt>
                                        </p:tgtEl>
                                      </p:cBhvr>
                                    </p:animEffect>
                                  </p:childTnLst>
                                </p:cTn>
                              </p:par>
                            </p:childTnLst>
                          </p:cTn>
                        </p:par>
                      </p:childTnLst>
                    </p:cTn>
                  </p:par>
                  <p:par>
                    <p:cTn id="95" fill="hold">
                      <p:stCondLst>
                        <p:cond delay="indefinite"/>
                      </p:stCondLst>
                      <p:childTnLst>
                        <p:par>
                          <p:cTn id="96" fill="hold">
                            <p:stCondLst>
                              <p:cond delay="0"/>
                            </p:stCondLst>
                            <p:childTnLst>
                              <p:par>
                                <p:cTn id="97" presetID="10" presetClass="entr" presetSubtype="0" fill="hold" grpId="0" nodeType="clickEffect">
                                  <p:stCondLst>
                                    <p:cond delay="0"/>
                                  </p:stCondLst>
                                  <p:childTnLst>
                                    <p:set>
                                      <p:cBhvr>
                                        <p:cTn id="98" dur="1" fill="hold">
                                          <p:stCondLst>
                                            <p:cond delay="0"/>
                                          </p:stCondLst>
                                        </p:cTn>
                                        <p:tgtEl>
                                          <p:spTgt spid="30">
                                            <p:txEl>
                                              <p:pRg st="0" end="0"/>
                                            </p:txEl>
                                          </p:spTgt>
                                        </p:tgtEl>
                                        <p:attrNameLst>
                                          <p:attrName>style.visibility</p:attrName>
                                        </p:attrNameLst>
                                      </p:cBhvr>
                                      <p:to>
                                        <p:strVal val="visible"/>
                                      </p:to>
                                    </p:set>
                                    <p:animEffect transition="in" filter="fade">
                                      <p:cBhvr>
                                        <p:cTn id="99" dur="500"/>
                                        <p:tgtEl>
                                          <p:spTgt spid="30">
                                            <p:txEl>
                                              <p:pRg st="0" end="0"/>
                                            </p:txEl>
                                          </p:spTgt>
                                        </p:tgtEl>
                                      </p:cBhvr>
                                    </p:animEffect>
                                  </p:childTnLst>
                                </p:cTn>
                              </p:par>
                            </p:childTnLst>
                          </p:cTn>
                        </p:par>
                      </p:childTnLst>
                    </p:cTn>
                  </p:par>
                  <p:par>
                    <p:cTn id="100" fill="hold">
                      <p:stCondLst>
                        <p:cond delay="indefinite"/>
                      </p:stCondLst>
                      <p:childTnLst>
                        <p:par>
                          <p:cTn id="101" fill="hold">
                            <p:stCondLst>
                              <p:cond delay="0"/>
                            </p:stCondLst>
                            <p:childTnLst>
                              <p:par>
                                <p:cTn id="102" presetID="10" presetClass="entr" presetSubtype="0" fill="hold" grpId="0" nodeType="clickEffect">
                                  <p:stCondLst>
                                    <p:cond delay="0"/>
                                  </p:stCondLst>
                                  <p:childTnLst>
                                    <p:set>
                                      <p:cBhvr>
                                        <p:cTn id="103" dur="1" fill="hold">
                                          <p:stCondLst>
                                            <p:cond delay="0"/>
                                          </p:stCondLst>
                                        </p:cTn>
                                        <p:tgtEl>
                                          <p:spTgt spid="30">
                                            <p:txEl>
                                              <p:pRg st="1" end="1"/>
                                            </p:txEl>
                                          </p:spTgt>
                                        </p:tgtEl>
                                        <p:attrNameLst>
                                          <p:attrName>style.visibility</p:attrName>
                                        </p:attrNameLst>
                                      </p:cBhvr>
                                      <p:to>
                                        <p:strVal val="visible"/>
                                      </p:to>
                                    </p:set>
                                    <p:animEffect transition="in" filter="fade">
                                      <p:cBhvr>
                                        <p:cTn id="104" dur="500"/>
                                        <p:tgtEl>
                                          <p:spTgt spid="30">
                                            <p:txEl>
                                              <p:pRg st="1" end="1"/>
                                            </p:txEl>
                                          </p:spTgt>
                                        </p:tgtEl>
                                      </p:cBhvr>
                                    </p:animEffect>
                                  </p:childTnLst>
                                </p:cTn>
                              </p:par>
                              <p:par>
                                <p:cTn id="105" presetID="10" presetClass="entr" presetSubtype="0" fill="hold" nodeType="withEffect">
                                  <p:stCondLst>
                                    <p:cond delay="0"/>
                                  </p:stCondLst>
                                  <p:childTnLst>
                                    <p:set>
                                      <p:cBhvr>
                                        <p:cTn id="106" dur="1" fill="hold">
                                          <p:stCondLst>
                                            <p:cond delay="0"/>
                                          </p:stCondLst>
                                        </p:cTn>
                                        <p:tgtEl>
                                          <p:spTgt spid="108"/>
                                        </p:tgtEl>
                                        <p:attrNameLst>
                                          <p:attrName>style.visibility</p:attrName>
                                        </p:attrNameLst>
                                      </p:cBhvr>
                                      <p:to>
                                        <p:strVal val="visible"/>
                                      </p:to>
                                    </p:set>
                                    <p:animEffect transition="in" filter="fade">
                                      <p:cBhvr>
                                        <p:cTn id="107" dur="500"/>
                                        <p:tgtEl>
                                          <p:spTgt spid="108"/>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100"/>
                                        </p:tgtEl>
                                        <p:attrNameLst>
                                          <p:attrName>style.visibility</p:attrName>
                                        </p:attrNameLst>
                                      </p:cBhvr>
                                      <p:to>
                                        <p:strVal val="visible"/>
                                      </p:to>
                                    </p:set>
                                    <p:animEffect transition="in" filter="fade">
                                      <p:cBhvr>
                                        <p:cTn id="112" dur="500"/>
                                        <p:tgtEl>
                                          <p:spTgt spid="100"/>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grpId="0" nodeType="clickEffect">
                                  <p:stCondLst>
                                    <p:cond delay="0"/>
                                  </p:stCondLst>
                                  <p:childTnLst>
                                    <p:set>
                                      <p:cBhvr>
                                        <p:cTn id="116" dur="1" fill="hold">
                                          <p:stCondLst>
                                            <p:cond delay="0"/>
                                          </p:stCondLst>
                                        </p:cTn>
                                        <p:tgtEl>
                                          <p:spTgt spid="83"/>
                                        </p:tgtEl>
                                        <p:attrNameLst>
                                          <p:attrName>style.visibility</p:attrName>
                                        </p:attrNameLst>
                                      </p:cBhvr>
                                      <p:to>
                                        <p:strVal val="visible"/>
                                      </p:to>
                                    </p:set>
                                    <p:animEffect transition="in" filter="fade">
                                      <p:cBhvr>
                                        <p:cTn id="117" dur="500"/>
                                        <p:tgtEl>
                                          <p:spTgt spid="83"/>
                                        </p:tgtEl>
                                      </p:cBhvr>
                                    </p:animEffect>
                                  </p:childTnLst>
                                </p:cTn>
                              </p:par>
                              <p:par>
                                <p:cTn id="118" presetID="10" presetClass="entr" presetSubtype="0" fill="hold" grpId="0" nodeType="withEffect">
                                  <p:stCondLst>
                                    <p:cond delay="0"/>
                                  </p:stCondLst>
                                  <p:childTnLst>
                                    <p:set>
                                      <p:cBhvr>
                                        <p:cTn id="119" dur="1" fill="hold">
                                          <p:stCondLst>
                                            <p:cond delay="0"/>
                                          </p:stCondLst>
                                        </p:cTn>
                                        <p:tgtEl>
                                          <p:spTgt spid="106"/>
                                        </p:tgtEl>
                                        <p:attrNameLst>
                                          <p:attrName>style.visibility</p:attrName>
                                        </p:attrNameLst>
                                      </p:cBhvr>
                                      <p:to>
                                        <p:strVal val="visible"/>
                                      </p:to>
                                    </p:set>
                                    <p:animEffect transition="in" filter="fade">
                                      <p:cBhvr>
                                        <p:cTn id="120" dur="500"/>
                                        <p:tgtEl>
                                          <p:spTgt spid="106"/>
                                        </p:tgtEl>
                                      </p:cBhvr>
                                    </p:animEffect>
                                  </p:childTnLst>
                                </p:cTn>
                              </p:par>
                            </p:childTnLst>
                          </p:cTn>
                        </p:par>
                      </p:childTnLst>
                    </p:cTn>
                  </p:par>
                  <p:par>
                    <p:cTn id="121" fill="hold">
                      <p:stCondLst>
                        <p:cond delay="indefinite"/>
                      </p:stCondLst>
                      <p:childTnLst>
                        <p:par>
                          <p:cTn id="122" fill="hold">
                            <p:stCondLst>
                              <p:cond delay="0"/>
                            </p:stCondLst>
                            <p:childTnLst>
                              <p:par>
                                <p:cTn id="123" presetID="10" presetClass="entr" presetSubtype="0" fill="hold" grpId="0" nodeType="clickEffect">
                                  <p:stCondLst>
                                    <p:cond delay="0"/>
                                  </p:stCondLst>
                                  <p:childTnLst>
                                    <p:set>
                                      <p:cBhvr>
                                        <p:cTn id="124" dur="1" fill="hold">
                                          <p:stCondLst>
                                            <p:cond delay="0"/>
                                          </p:stCondLst>
                                        </p:cTn>
                                        <p:tgtEl>
                                          <p:spTgt spid="104">
                                            <p:bg/>
                                          </p:spTgt>
                                        </p:tgtEl>
                                        <p:attrNameLst>
                                          <p:attrName>style.visibility</p:attrName>
                                        </p:attrNameLst>
                                      </p:cBhvr>
                                      <p:to>
                                        <p:strVal val="visible"/>
                                      </p:to>
                                    </p:set>
                                    <p:animEffect transition="in" filter="fade">
                                      <p:cBhvr>
                                        <p:cTn id="125" dur="500"/>
                                        <p:tgtEl>
                                          <p:spTgt spid="104">
                                            <p:bg/>
                                          </p:spTgt>
                                        </p:tgtEl>
                                      </p:cBhvr>
                                    </p:animEffect>
                                  </p:childTnLst>
                                </p:cTn>
                              </p:par>
                            </p:childTnLst>
                          </p:cTn>
                        </p:par>
                      </p:childTnLst>
                    </p:cTn>
                  </p:par>
                  <p:par>
                    <p:cTn id="126" fill="hold">
                      <p:stCondLst>
                        <p:cond delay="indefinite"/>
                      </p:stCondLst>
                      <p:childTnLst>
                        <p:par>
                          <p:cTn id="127" fill="hold">
                            <p:stCondLst>
                              <p:cond delay="0"/>
                            </p:stCondLst>
                            <p:childTnLst>
                              <p:par>
                                <p:cTn id="128" presetID="10" presetClass="entr" presetSubtype="0" fill="hold" grpId="0" nodeType="clickEffect">
                                  <p:stCondLst>
                                    <p:cond delay="0"/>
                                  </p:stCondLst>
                                  <p:childTnLst>
                                    <p:set>
                                      <p:cBhvr>
                                        <p:cTn id="129" dur="1" fill="hold">
                                          <p:stCondLst>
                                            <p:cond delay="0"/>
                                          </p:stCondLst>
                                        </p:cTn>
                                        <p:tgtEl>
                                          <p:spTgt spid="104">
                                            <p:txEl>
                                              <p:pRg st="0" end="0"/>
                                            </p:txEl>
                                          </p:spTgt>
                                        </p:tgtEl>
                                        <p:attrNameLst>
                                          <p:attrName>style.visibility</p:attrName>
                                        </p:attrNameLst>
                                      </p:cBhvr>
                                      <p:to>
                                        <p:strVal val="visible"/>
                                      </p:to>
                                    </p:set>
                                    <p:animEffect transition="in" filter="fade">
                                      <p:cBhvr>
                                        <p:cTn id="130" dur="500"/>
                                        <p:tgtEl>
                                          <p:spTgt spid="104">
                                            <p:txEl>
                                              <p:pRg st="0" end="0"/>
                                            </p:txEl>
                                          </p:spTgt>
                                        </p:tgtEl>
                                      </p:cBhvr>
                                    </p:animEffect>
                                  </p:childTnLst>
                                </p:cTn>
                              </p:par>
                            </p:childTnLst>
                          </p:cTn>
                        </p:par>
                      </p:childTnLst>
                    </p:cTn>
                  </p:par>
                  <p:par>
                    <p:cTn id="131" fill="hold">
                      <p:stCondLst>
                        <p:cond delay="indefinite"/>
                      </p:stCondLst>
                      <p:childTnLst>
                        <p:par>
                          <p:cTn id="132" fill="hold">
                            <p:stCondLst>
                              <p:cond delay="0"/>
                            </p:stCondLst>
                            <p:childTnLst>
                              <p:par>
                                <p:cTn id="133" presetID="10" presetClass="entr" presetSubtype="0" fill="hold" grpId="0" nodeType="clickEffect">
                                  <p:stCondLst>
                                    <p:cond delay="0"/>
                                  </p:stCondLst>
                                  <p:childTnLst>
                                    <p:set>
                                      <p:cBhvr>
                                        <p:cTn id="134" dur="1" fill="hold">
                                          <p:stCondLst>
                                            <p:cond delay="0"/>
                                          </p:stCondLst>
                                        </p:cTn>
                                        <p:tgtEl>
                                          <p:spTgt spid="104">
                                            <p:txEl>
                                              <p:pRg st="1" end="1"/>
                                            </p:txEl>
                                          </p:spTgt>
                                        </p:tgtEl>
                                        <p:attrNameLst>
                                          <p:attrName>style.visibility</p:attrName>
                                        </p:attrNameLst>
                                      </p:cBhvr>
                                      <p:to>
                                        <p:strVal val="visible"/>
                                      </p:to>
                                    </p:set>
                                    <p:animEffect transition="in" filter="fade">
                                      <p:cBhvr>
                                        <p:cTn id="135" dur="500"/>
                                        <p:tgtEl>
                                          <p:spTgt spid="104">
                                            <p:txEl>
                                              <p:pRg st="1" end="1"/>
                                            </p:txEl>
                                          </p:spTgt>
                                        </p:tgtEl>
                                      </p:cBhvr>
                                    </p:animEffect>
                                  </p:childTnLst>
                                </p:cTn>
                              </p:par>
                              <p:par>
                                <p:cTn id="136" presetID="10" presetClass="entr" presetSubtype="0" fill="hold" nodeType="withEffect">
                                  <p:stCondLst>
                                    <p:cond delay="0"/>
                                  </p:stCondLst>
                                  <p:childTnLst>
                                    <p:set>
                                      <p:cBhvr>
                                        <p:cTn id="137" dur="1" fill="hold">
                                          <p:stCondLst>
                                            <p:cond delay="0"/>
                                          </p:stCondLst>
                                        </p:cTn>
                                        <p:tgtEl>
                                          <p:spTgt spid="96"/>
                                        </p:tgtEl>
                                        <p:attrNameLst>
                                          <p:attrName>style.visibility</p:attrName>
                                        </p:attrNameLst>
                                      </p:cBhvr>
                                      <p:to>
                                        <p:strVal val="visible"/>
                                      </p:to>
                                    </p:set>
                                    <p:animEffect transition="in" filter="fade">
                                      <p:cBhvr>
                                        <p:cTn id="138" dur="500"/>
                                        <p:tgtEl>
                                          <p:spTgt spid="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P spid="74" grpId="0" animBg="1"/>
      <p:bldP spid="76" grpId="0" animBg="1"/>
      <p:bldP spid="6" grpId="0" animBg="1"/>
      <p:bldP spid="5" grpId="0"/>
      <p:bldP spid="10" grpId="0"/>
      <p:bldP spid="23" grpId="0"/>
      <p:bldP spid="26" grpId="0" animBg="1"/>
      <p:bldP spid="30" grpId="0" uiExpand="1" build="p" animBg="1"/>
      <p:bldP spid="59" grpId="0" animBg="1"/>
      <p:bldP spid="61" grpId="0" animBg="1"/>
      <p:bldP spid="62" grpId="0" animBg="1"/>
      <p:bldP spid="4" grpId="0" animBg="1"/>
      <p:bldP spid="22" grpId="0" animBg="1"/>
      <p:bldP spid="9" grpId="0" animBg="1"/>
      <p:bldP spid="79" grpId="0" animBg="1"/>
      <p:bldP spid="75" grpId="0" animBg="1"/>
      <p:bldP spid="81" grpId="0" animBg="1"/>
      <p:bldP spid="85" grpId="0" animBg="1"/>
      <p:bldP spid="46" grpId="0" animBg="1"/>
      <p:bldP spid="82" grpId="0" animBg="1"/>
      <p:bldP spid="83" grpId="0" animBg="1"/>
      <p:bldP spid="106" grpId="0" animBg="1"/>
      <p:bldP spid="115" grpId="0"/>
      <p:bldP spid="116" grpId="0"/>
      <p:bldP spid="117" grpId="0"/>
      <p:bldP spid="118" grpId="0"/>
      <p:bldP spid="100" grpId="0" animBg="1"/>
      <p:bldP spid="104" grpId="0" uiExpand="1" build="p"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Action Plan</a:t>
            </a:r>
            <a:endParaRPr lang="en-US" dirty="0"/>
          </a:p>
        </p:txBody>
      </p:sp>
      <p:pic>
        <p:nvPicPr>
          <p:cNvPr id="5" name="Content Placeholder 4" descr="DBHR PRI Strategic Plan Guide Cohort 2 - Final 9.24.12 - Microsoft Word"/>
          <p:cNvPicPr>
            <a:picLocks noGrp="1" noChangeAspect="1"/>
          </p:cNvPicPr>
          <p:nvPr>
            <p:ph idx="1"/>
          </p:nvPr>
        </p:nvPicPr>
        <p:blipFill rotWithShape="1">
          <a:blip r:embed="rId3">
            <a:extLst>
              <a:ext uri="{28A0092B-C50C-407E-A947-70E740481C1C}">
                <a14:useLocalDpi xmlns:a14="http://schemas.microsoft.com/office/drawing/2010/main" val="0"/>
              </a:ext>
            </a:extLst>
          </a:blip>
          <a:srcRect l="26479" t="17678" r="26886" b="31558"/>
          <a:stretch/>
        </p:blipFill>
        <p:spPr>
          <a:xfrm>
            <a:off x="2819400" y="1600200"/>
            <a:ext cx="5648375" cy="4601615"/>
          </a:xfrm>
          <a:prstGeom prst="rect">
            <a:avLst/>
          </a:prstGeom>
          <a:ln>
            <a:noFill/>
          </a:ln>
          <a:effectLst>
            <a:outerShdw blurRad="292100" dist="139700" dir="2700000" algn="tl" rotWithShape="0">
              <a:srgbClr val="333333">
                <a:alpha val="65000"/>
              </a:srgbClr>
            </a:outerShdw>
          </a:effectLst>
        </p:spPr>
      </p:pic>
      <p:sp>
        <p:nvSpPr>
          <p:cNvPr id="2" name="Slide Number Placeholder 1"/>
          <p:cNvSpPr>
            <a:spLocks noGrp="1"/>
          </p:cNvSpPr>
          <p:nvPr>
            <p:ph type="sldNum" sz="quarter" idx="10"/>
          </p:nvPr>
        </p:nvSpPr>
        <p:spPr/>
        <p:txBody>
          <a:bodyPr/>
          <a:lstStyle/>
          <a:p>
            <a:pPr>
              <a:defRPr/>
            </a:pPr>
            <a:fld id="{ACE565D3-655A-4CCA-8926-B1ED08D4FC63}" type="slidenum">
              <a:rPr lang="en-US" smtClean="0"/>
              <a:pPr>
                <a:defRPr/>
              </a:pPr>
              <a:t>31</a:t>
            </a:fld>
            <a:endParaRPr lang="en-US" dirty="0"/>
          </a:p>
        </p:txBody>
      </p:sp>
      <p:sp>
        <p:nvSpPr>
          <p:cNvPr id="6" name="Right Arrow 5"/>
          <p:cNvSpPr/>
          <p:nvPr/>
        </p:nvSpPr>
        <p:spPr>
          <a:xfrm>
            <a:off x="1981200" y="4572000"/>
            <a:ext cx="1143000" cy="22860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7" name="Right Arrow 6"/>
          <p:cNvSpPr/>
          <p:nvPr/>
        </p:nvSpPr>
        <p:spPr>
          <a:xfrm>
            <a:off x="1981200" y="5943600"/>
            <a:ext cx="1143000" cy="22860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57327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t>Analysis and Prioritization of Resources</a:t>
            </a:r>
          </a:p>
        </p:txBody>
      </p:sp>
      <p:sp>
        <p:nvSpPr>
          <p:cNvPr id="315395" name="Content Placeholder 2"/>
          <p:cNvSpPr>
            <a:spLocks noGrp="1"/>
          </p:cNvSpPr>
          <p:nvPr>
            <p:ph idx="1"/>
          </p:nvPr>
        </p:nvSpPr>
        <p:spPr/>
        <p:txBody>
          <a:bodyPr/>
          <a:lstStyle/>
          <a:p>
            <a:pPr eaLnBrk="1" hangingPunct="1"/>
            <a:r>
              <a:rPr lang="en-US" smtClean="0">
                <a:solidFill>
                  <a:srgbClr val="000000"/>
                </a:solidFill>
              </a:rPr>
              <a:t>Include in Strategic Plan:</a:t>
            </a:r>
          </a:p>
          <a:p>
            <a:pPr lvl="1" eaLnBrk="1" hangingPunct="1"/>
            <a:r>
              <a:rPr lang="en-US" smtClean="0"/>
              <a:t>Describe the Coalition’s conclusions based on the key findings and explain how these were derived from the Coalition’s process and key findings.</a:t>
            </a:r>
          </a:p>
          <a:p>
            <a:pPr lvl="1" eaLnBrk="1" hangingPunct="1"/>
            <a:r>
              <a:rPr lang="en-US" smtClean="0"/>
              <a:t>Explain how these conclusions connect the analysis from the needs and resources assessment to the strategies and activities described in the next section.</a:t>
            </a:r>
          </a:p>
          <a:p>
            <a:pPr eaLnBrk="1" hangingPunct="1"/>
            <a:endParaRPr lang="en-US" smtClean="0"/>
          </a:p>
        </p:txBody>
      </p:sp>
      <p:sp>
        <p:nvSpPr>
          <p:cNvPr id="3" name="Slide Number Placeholder 2"/>
          <p:cNvSpPr>
            <a:spLocks noGrp="1"/>
          </p:cNvSpPr>
          <p:nvPr>
            <p:ph type="sldNum" sz="quarter" idx="10"/>
          </p:nvPr>
        </p:nvSpPr>
        <p:spPr/>
        <p:txBody>
          <a:bodyPr/>
          <a:lstStyle/>
          <a:p>
            <a:pPr>
              <a:defRPr/>
            </a:pPr>
            <a:fld id="{1A3B920F-1CA1-4196-A711-9A38FC7C62A3}" type="slidenum">
              <a:rPr lang="en-US" smtClean="0"/>
              <a:pPr>
                <a:defRPr/>
              </a:pPr>
              <a:t>32</a:t>
            </a:fld>
            <a:endParaRPr lang="en-US"/>
          </a:p>
        </p:txBody>
      </p:sp>
    </p:spTree>
    <p:extLst>
      <p:ext uri="{BB962C8B-B14F-4D97-AF65-F5344CB8AC3E}">
        <p14:creationId xmlns:p14="http://schemas.microsoft.com/office/powerpoint/2010/main" val="34851221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Title 1"/>
          <p:cNvSpPr>
            <a:spLocks noGrp="1"/>
          </p:cNvSpPr>
          <p:nvPr>
            <p:ph type="title"/>
          </p:nvPr>
        </p:nvSpPr>
        <p:spPr>
          <a:xfrm>
            <a:off x="1676400" y="0"/>
            <a:ext cx="7010400" cy="1417638"/>
          </a:xfrm>
        </p:spPr>
        <p:txBody>
          <a:bodyPr>
            <a:normAutofit/>
          </a:bodyPr>
          <a:lstStyle/>
          <a:p>
            <a:r>
              <a:rPr smtClean="0"/>
              <a:t>Summary:</a:t>
            </a:r>
            <a:br>
              <a:rPr smtClean="0"/>
            </a:br>
            <a:r>
              <a:rPr smtClean="0"/>
              <a:t>Resources Assessment Findings </a:t>
            </a:r>
          </a:p>
        </p:txBody>
      </p:sp>
      <p:sp>
        <p:nvSpPr>
          <p:cNvPr id="299011" name="Content Placeholder 2"/>
          <p:cNvSpPr>
            <a:spLocks noGrp="1"/>
          </p:cNvSpPr>
          <p:nvPr>
            <p:ph idx="1"/>
          </p:nvPr>
        </p:nvSpPr>
        <p:spPr/>
        <p:txBody>
          <a:bodyPr/>
          <a:lstStyle/>
          <a:p>
            <a:pPr eaLnBrk="1" hangingPunct="1">
              <a:buFont typeface="Wingdings" pitchFamily="2" charset="2"/>
              <a:buNone/>
            </a:pPr>
            <a:r>
              <a:rPr lang="en-US" dirty="0" smtClean="0"/>
              <a:t>Today we covered…</a:t>
            </a:r>
          </a:p>
          <a:p>
            <a:pPr marL="461963" indent="-461963">
              <a:lnSpc>
                <a:spcPct val="90000"/>
              </a:lnSpc>
              <a:spcBef>
                <a:spcPts val="1800"/>
              </a:spcBef>
            </a:pPr>
            <a:r>
              <a:rPr lang="en-US" sz="2600" dirty="0" smtClean="0"/>
              <a:t>… functions of Analysis and Prioritization of Resources Assessment.</a:t>
            </a:r>
          </a:p>
          <a:p>
            <a:pPr marL="461963" indent="-461963">
              <a:lnSpc>
                <a:spcPct val="90000"/>
              </a:lnSpc>
              <a:spcBef>
                <a:spcPts val="1800"/>
              </a:spcBef>
            </a:pPr>
            <a:r>
              <a:rPr lang="en-US" sz="2600" dirty="0" smtClean="0"/>
              <a:t>… </a:t>
            </a:r>
            <a:r>
              <a:rPr lang="en-US" sz="2600" dirty="0"/>
              <a:t>how to use Resources Assessment to support Strategy selection and implementation.</a:t>
            </a:r>
          </a:p>
          <a:p>
            <a:pPr marL="461963" indent="-461963">
              <a:lnSpc>
                <a:spcPct val="90000"/>
              </a:lnSpc>
              <a:spcBef>
                <a:spcPts val="1800"/>
              </a:spcBef>
            </a:pPr>
            <a:r>
              <a:rPr lang="en-US" sz="2600" dirty="0" smtClean="0"/>
              <a:t>…how </a:t>
            </a:r>
            <a:r>
              <a:rPr lang="en-US" sz="2600" dirty="0"/>
              <a:t>to incorporate Resources Assessment into Strategic Plan.</a:t>
            </a:r>
          </a:p>
          <a:p>
            <a:pPr marL="461963" indent="-461963">
              <a:lnSpc>
                <a:spcPct val="90000"/>
              </a:lnSpc>
              <a:spcBef>
                <a:spcPts val="1800"/>
              </a:spcBef>
            </a:pPr>
            <a:r>
              <a:rPr lang="en-US" sz="2600" dirty="0" smtClean="0"/>
              <a:t>…how </a:t>
            </a:r>
            <a:r>
              <a:rPr lang="en-US" sz="2600" dirty="0"/>
              <a:t>to use Resources Assessment to gather support for Action Plan.</a:t>
            </a:r>
          </a:p>
          <a:p>
            <a:pPr eaLnBrk="1" hangingPunct="1"/>
            <a:endParaRPr lang="en-US" sz="2900" dirty="0" smtClean="0"/>
          </a:p>
        </p:txBody>
      </p:sp>
      <p:sp>
        <p:nvSpPr>
          <p:cNvPr id="2" name="Slide Number Placeholder 1"/>
          <p:cNvSpPr>
            <a:spLocks noGrp="1"/>
          </p:cNvSpPr>
          <p:nvPr>
            <p:ph type="sldNum" sz="quarter" idx="10"/>
          </p:nvPr>
        </p:nvSpPr>
        <p:spPr/>
        <p:txBody>
          <a:bodyPr/>
          <a:lstStyle/>
          <a:p>
            <a:pPr>
              <a:defRPr/>
            </a:pPr>
            <a:fld id="{1A3B920F-1CA1-4196-A711-9A38FC7C62A3}" type="slidenum">
              <a:rPr lang="en-US" smtClean="0"/>
              <a:pPr>
                <a:defRPr/>
              </a:pPr>
              <a:t>33</a:t>
            </a:fld>
            <a:endParaRPr lang="en-US"/>
          </a:p>
        </p:txBody>
      </p:sp>
    </p:spTree>
    <p:extLst>
      <p:ext uri="{BB962C8B-B14F-4D97-AF65-F5344CB8AC3E}">
        <p14:creationId xmlns:p14="http://schemas.microsoft.com/office/powerpoint/2010/main" val="373180396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152400"/>
            <a:ext cx="7086600" cy="1219200"/>
          </a:xfrm>
        </p:spPr>
        <p:txBody>
          <a:bodyPr rtlCol="0"/>
          <a:lstStyle/>
          <a:p>
            <a:pPr fontAlgn="auto">
              <a:spcAft>
                <a:spcPts val="0"/>
              </a:spcAft>
              <a:defRPr/>
            </a:pPr>
            <a:r>
              <a:rPr dirty="0" smtClean="0">
                <a:solidFill>
                  <a:schemeClr val="accent6">
                    <a:lumMod val="75000"/>
                  </a:schemeClr>
                </a:solidFill>
                <a:effectLst>
                  <a:outerShdw blurRad="38100" dist="38100" dir="2700000" algn="tl">
                    <a:srgbClr val="000000">
                      <a:alpha val="43137"/>
                    </a:srgbClr>
                  </a:outerShdw>
                </a:effectLst>
              </a:rPr>
              <a:t>Discussion Questions</a:t>
            </a:r>
          </a:p>
        </p:txBody>
      </p:sp>
      <p:sp>
        <p:nvSpPr>
          <p:cNvPr id="301059" name="Content Placeholder 2"/>
          <p:cNvSpPr>
            <a:spLocks noGrp="1"/>
          </p:cNvSpPr>
          <p:nvPr>
            <p:ph idx="1"/>
          </p:nvPr>
        </p:nvSpPr>
        <p:spPr>
          <a:xfrm>
            <a:off x="1600200" y="1600200"/>
            <a:ext cx="7086600" cy="4373563"/>
          </a:xfrm>
        </p:spPr>
        <p:txBody>
          <a:bodyPr/>
          <a:lstStyle/>
          <a:p>
            <a:pPr eaLnBrk="1" hangingPunct="1">
              <a:spcBef>
                <a:spcPts val="1800"/>
              </a:spcBef>
            </a:pPr>
            <a:r>
              <a:rPr lang="en-US" sz="2400" smtClean="0"/>
              <a:t>What experience do you have to offer to the learning community around Resources Assessment?</a:t>
            </a:r>
          </a:p>
          <a:p>
            <a:pPr eaLnBrk="1" hangingPunct="1">
              <a:spcBef>
                <a:spcPts val="1800"/>
              </a:spcBef>
            </a:pPr>
            <a:r>
              <a:rPr lang="en-US" sz="2400" smtClean="0"/>
              <a:t>What questions do you have as you work on these tasks? </a:t>
            </a:r>
          </a:p>
          <a:p>
            <a:pPr eaLnBrk="1" hangingPunct="1">
              <a:spcBef>
                <a:spcPts val="1800"/>
              </a:spcBef>
            </a:pPr>
            <a:r>
              <a:rPr lang="en-US" sz="2400" smtClean="0"/>
              <a:t>What challenges have you encountered?</a:t>
            </a:r>
          </a:p>
          <a:p>
            <a:pPr eaLnBrk="1" hangingPunct="1">
              <a:spcBef>
                <a:spcPts val="1800"/>
              </a:spcBef>
            </a:pPr>
            <a:r>
              <a:rPr lang="en-US" sz="2400" smtClean="0"/>
              <a:t>What have you done that worked really well?</a:t>
            </a:r>
          </a:p>
          <a:p>
            <a:pPr eaLnBrk="1" hangingPunct="1">
              <a:spcBef>
                <a:spcPts val="1800"/>
              </a:spcBef>
            </a:pPr>
            <a:r>
              <a:rPr lang="en-US" sz="2400" smtClean="0"/>
              <a:t>What additional clarification is needed, if any, in order to move forward?</a:t>
            </a:r>
          </a:p>
          <a:p>
            <a:pPr eaLnBrk="1" hangingPunct="1"/>
            <a:endParaRPr lang="en-US" sz="2000" i="1" smtClean="0"/>
          </a:p>
        </p:txBody>
      </p:sp>
      <p:sp>
        <p:nvSpPr>
          <p:cNvPr id="3" name="Slide Number Placeholder 2"/>
          <p:cNvSpPr>
            <a:spLocks noGrp="1"/>
          </p:cNvSpPr>
          <p:nvPr>
            <p:ph type="sldNum" sz="quarter" idx="10"/>
          </p:nvPr>
        </p:nvSpPr>
        <p:spPr/>
        <p:txBody>
          <a:bodyPr/>
          <a:lstStyle/>
          <a:p>
            <a:pPr>
              <a:defRPr/>
            </a:pPr>
            <a:fld id="{1A3B920F-1CA1-4196-A711-9A38FC7C62A3}" type="slidenum">
              <a:rPr lang="en-US" smtClean="0"/>
              <a:pPr>
                <a:defRPr/>
              </a:pPr>
              <a:t>34</a:t>
            </a:fld>
            <a:endParaRPr lang="en-US"/>
          </a:p>
        </p:txBody>
      </p:sp>
    </p:spTree>
    <p:extLst>
      <p:ext uri="{BB962C8B-B14F-4D97-AF65-F5344CB8AC3E}">
        <p14:creationId xmlns:p14="http://schemas.microsoft.com/office/powerpoint/2010/main" val="443043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dirty="0"/>
              <a:t>Strategic Plan Requirements Guide</a:t>
            </a:r>
          </a:p>
          <a:p>
            <a:r>
              <a:rPr lang="en-US" dirty="0"/>
              <a:t>The Athena Forum</a:t>
            </a:r>
          </a:p>
          <a:p>
            <a:r>
              <a:rPr lang="en-US" dirty="0" smtClean="0"/>
              <a:t>Prevention System Managers</a:t>
            </a:r>
          </a:p>
          <a:p>
            <a:r>
              <a:rPr lang="en-US" dirty="0" smtClean="0"/>
              <a:t>Cohort 1 Coordinators</a:t>
            </a:r>
            <a:endParaRPr lang="en-US" dirty="0"/>
          </a:p>
        </p:txBody>
      </p:sp>
      <p:sp>
        <p:nvSpPr>
          <p:cNvPr id="4" name="Slide Number Placeholder 3"/>
          <p:cNvSpPr>
            <a:spLocks noGrp="1"/>
          </p:cNvSpPr>
          <p:nvPr>
            <p:ph type="sldNum" sz="quarter" idx="10"/>
          </p:nvPr>
        </p:nvSpPr>
        <p:spPr/>
        <p:txBody>
          <a:bodyPr/>
          <a:lstStyle/>
          <a:p>
            <a:pPr>
              <a:defRPr/>
            </a:pPr>
            <a:fld id="{9E2190C2-C9D7-4247-B5FB-6ABB6085BFD3}" type="slidenum">
              <a:rPr lang="en-US" smtClean="0"/>
              <a:pPr>
                <a:defRPr/>
              </a:pPr>
              <a:t>35</a:t>
            </a:fld>
            <a:endParaRPr lang="en-US" dirty="0"/>
          </a:p>
        </p:txBody>
      </p:sp>
    </p:spTree>
    <p:extLst>
      <p:ext uri="{BB962C8B-B14F-4D97-AF65-F5344CB8AC3E}">
        <p14:creationId xmlns:p14="http://schemas.microsoft.com/office/powerpoint/2010/main" val="12139236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p:cNvSpPr>
            <a:spLocks noGrp="1"/>
          </p:cNvSpPr>
          <p:nvPr>
            <p:ph type="title"/>
          </p:nvPr>
        </p:nvSpPr>
        <p:spPr>
          <a:xfrm>
            <a:off x="1676400" y="0"/>
            <a:ext cx="7010400" cy="1219200"/>
          </a:xfrm>
        </p:spPr>
        <p:txBody>
          <a:bodyPr/>
          <a:lstStyle/>
          <a:p>
            <a:pPr>
              <a:defRPr/>
            </a:pPr>
            <a:r>
              <a:rPr smtClean="0">
                <a:solidFill>
                  <a:schemeClr val="accent4">
                    <a:lumMod val="75000"/>
                  </a:schemeClr>
                </a:solidFill>
              </a:rPr>
              <a:t>Wrap</a:t>
            </a:r>
            <a:r>
              <a:rPr smtClean="0"/>
              <a:t> </a:t>
            </a:r>
            <a:r>
              <a:rPr smtClean="0">
                <a:solidFill>
                  <a:schemeClr val="accent4">
                    <a:lumMod val="75000"/>
                  </a:schemeClr>
                </a:solidFill>
              </a:rPr>
              <a:t>up</a:t>
            </a:r>
            <a:endParaRPr>
              <a:solidFill>
                <a:schemeClr val="accent4">
                  <a:lumMod val="75000"/>
                </a:schemeClr>
              </a:solidFill>
            </a:endParaRPr>
          </a:p>
        </p:txBody>
      </p:sp>
      <p:sp>
        <p:nvSpPr>
          <p:cNvPr id="302083" name="Content Placeholder 2"/>
          <p:cNvSpPr>
            <a:spLocks noGrp="1"/>
          </p:cNvSpPr>
          <p:nvPr>
            <p:ph idx="1"/>
          </p:nvPr>
        </p:nvSpPr>
        <p:spPr/>
        <p:txBody>
          <a:bodyPr/>
          <a:lstStyle/>
          <a:p>
            <a:pPr eaLnBrk="1" hangingPunct="1"/>
            <a:endParaRPr lang="en-US" dirty="0" smtClean="0"/>
          </a:p>
          <a:p>
            <a:pPr eaLnBrk="1" hangingPunct="1"/>
            <a:r>
              <a:rPr lang="en-US" dirty="0" smtClean="0"/>
              <a:t>Questions???</a:t>
            </a:r>
          </a:p>
          <a:p>
            <a:pPr eaLnBrk="1" hangingPunct="1"/>
            <a:endParaRPr lang="en-US" dirty="0"/>
          </a:p>
          <a:p>
            <a:pPr eaLnBrk="1" hangingPunct="1"/>
            <a:r>
              <a:rPr lang="en-US" dirty="0" smtClean="0"/>
              <a:t>Follow up survey will be sent via email following this webinar.  Please take a moment to complete it.  It helps us continue to improve our trainings.</a:t>
            </a:r>
          </a:p>
        </p:txBody>
      </p:sp>
      <p:sp>
        <p:nvSpPr>
          <p:cNvPr id="2" name="Slide Number Placeholder 1"/>
          <p:cNvSpPr>
            <a:spLocks noGrp="1"/>
          </p:cNvSpPr>
          <p:nvPr>
            <p:ph type="sldNum" sz="quarter" idx="10"/>
          </p:nvPr>
        </p:nvSpPr>
        <p:spPr/>
        <p:txBody>
          <a:bodyPr/>
          <a:lstStyle/>
          <a:p>
            <a:pPr>
              <a:defRPr/>
            </a:pPr>
            <a:fld id="{1A3B920F-1CA1-4196-A711-9A38FC7C62A3}" type="slidenum">
              <a:rPr lang="en-US" smtClean="0"/>
              <a:pPr>
                <a:defRPr/>
              </a:pPr>
              <a:t>36</a:t>
            </a:fld>
            <a:endParaRPr lang="en-US"/>
          </a:p>
        </p:txBody>
      </p:sp>
    </p:spTree>
    <p:extLst>
      <p:ext uri="{BB962C8B-B14F-4D97-AF65-F5344CB8AC3E}">
        <p14:creationId xmlns:p14="http://schemas.microsoft.com/office/powerpoint/2010/main" val="29166727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Title 1"/>
          <p:cNvSpPr>
            <a:spLocks noGrp="1"/>
          </p:cNvSpPr>
          <p:nvPr>
            <p:ph type="title"/>
          </p:nvPr>
        </p:nvSpPr>
        <p:spPr/>
        <p:txBody>
          <a:bodyPr/>
          <a:lstStyle/>
          <a:p>
            <a:r>
              <a:rPr dirty="0" smtClean="0"/>
              <a:t>Questions?</a:t>
            </a:r>
          </a:p>
        </p:txBody>
      </p:sp>
      <p:sp>
        <p:nvSpPr>
          <p:cNvPr id="303107" name="Content Placeholder 2"/>
          <p:cNvSpPr>
            <a:spLocks noGrp="1"/>
          </p:cNvSpPr>
          <p:nvPr>
            <p:ph idx="1"/>
          </p:nvPr>
        </p:nvSpPr>
        <p:spPr>
          <a:xfrm>
            <a:off x="1676400" y="2362200"/>
            <a:ext cx="7010400" cy="3763963"/>
          </a:xfrm>
        </p:spPr>
        <p:txBody>
          <a:bodyPr/>
          <a:lstStyle/>
          <a:p>
            <a:pPr eaLnBrk="1" hangingPunct="1"/>
            <a:r>
              <a:rPr lang="en-US" dirty="0" smtClean="0"/>
              <a:t>If you would like additional technical assistance please contact your Prevention System Manager or email </a:t>
            </a:r>
            <a:r>
              <a:rPr lang="en-US" dirty="0" smtClean="0">
                <a:hlinkClick r:id="rId3"/>
              </a:rPr>
              <a:t>PRItraining@dshs.wa.gov</a:t>
            </a:r>
            <a:r>
              <a:rPr lang="en-US" dirty="0" smtClean="0"/>
              <a:t>. </a:t>
            </a:r>
          </a:p>
        </p:txBody>
      </p:sp>
      <p:sp>
        <p:nvSpPr>
          <p:cNvPr id="2" name="Slide Number Placeholder 1"/>
          <p:cNvSpPr>
            <a:spLocks noGrp="1"/>
          </p:cNvSpPr>
          <p:nvPr>
            <p:ph type="sldNum" sz="quarter" idx="10"/>
          </p:nvPr>
        </p:nvSpPr>
        <p:spPr/>
        <p:txBody>
          <a:bodyPr/>
          <a:lstStyle/>
          <a:p>
            <a:pPr>
              <a:defRPr/>
            </a:pPr>
            <a:fld id="{1A3B920F-1CA1-4196-A711-9A38FC7C62A3}" type="slidenum">
              <a:rPr lang="en-US" smtClean="0"/>
              <a:pPr>
                <a:defRPr/>
              </a:pPr>
              <a:t>37</a:t>
            </a:fld>
            <a:endParaRPr lang="en-US"/>
          </a:p>
        </p:txBody>
      </p:sp>
    </p:spTree>
    <p:extLst>
      <p:ext uri="{BB962C8B-B14F-4D97-AF65-F5344CB8AC3E}">
        <p14:creationId xmlns:p14="http://schemas.microsoft.com/office/powerpoint/2010/main" val="26543027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75000"/>
                  </a:schemeClr>
                </a:solidFill>
                <a:effectLst>
                  <a:outerShdw blurRad="38100" dist="38100" dir="2700000" algn="tl">
                    <a:srgbClr val="000000">
                      <a:alpha val="43137"/>
                    </a:srgbClr>
                  </a:outerShdw>
                </a:effectLst>
              </a:rPr>
              <a:t>Poll - Hands</a:t>
            </a:r>
            <a:endParaRPr lang="en-US" dirty="0">
              <a:solidFill>
                <a:schemeClr val="accent6">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smtClean="0"/>
              <a:t>Did you attend Workshop 1?</a:t>
            </a:r>
            <a:endParaRPr lang="en-US" dirty="0"/>
          </a:p>
        </p:txBody>
      </p:sp>
      <p:sp>
        <p:nvSpPr>
          <p:cNvPr id="4" name="Slide Number Placeholder 3"/>
          <p:cNvSpPr>
            <a:spLocks noGrp="1"/>
          </p:cNvSpPr>
          <p:nvPr>
            <p:ph type="sldNum" sz="quarter" idx="10"/>
          </p:nvPr>
        </p:nvSpPr>
        <p:spPr/>
        <p:txBody>
          <a:bodyPr/>
          <a:lstStyle/>
          <a:p>
            <a:pPr>
              <a:defRPr/>
            </a:pPr>
            <a:fld id="{9E2190C2-C9D7-4247-B5FB-6ABB6085BFD3}" type="slidenum">
              <a:rPr lang="en-US" smtClean="0"/>
              <a:pPr>
                <a:defRPr/>
              </a:pPr>
              <a:t>4</a:t>
            </a:fld>
            <a:endParaRPr lang="en-US" dirty="0"/>
          </a:p>
        </p:txBody>
      </p:sp>
      <p:sp>
        <p:nvSpPr>
          <p:cNvPr id="6" name="Rectangle 5"/>
          <p:cNvSpPr/>
          <p:nvPr/>
        </p:nvSpPr>
        <p:spPr>
          <a:xfrm>
            <a:off x="1713016" y="3276600"/>
            <a:ext cx="6934200" cy="523220"/>
          </a:xfrm>
          <a:prstGeom prst="rect">
            <a:avLst/>
          </a:prstGeom>
        </p:spPr>
        <p:txBody>
          <a:bodyPr wrap="square">
            <a:spAutoFit/>
          </a:bodyPr>
          <a:lstStyle/>
          <a:p>
            <a:pPr lvl="0" algn="ctr">
              <a:spcBef>
                <a:spcPct val="20000"/>
              </a:spcBef>
              <a:buClr>
                <a:srgbClr val="C85F08"/>
              </a:buClr>
              <a:defRPr/>
            </a:pPr>
            <a:r>
              <a:rPr lang="en-US" sz="2800" i="1" dirty="0">
                <a:solidFill>
                  <a:srgbClr val="F79646">
                    <a:lumMod val="75000"/>
                  </a:srgbClr>
                </a:solidFill>
                <a:latin typeface="Calibri"/>
                <a:cs typeface="+mn-cs"/>
              </a:rPr>
              <a:t>Please ‘raise your hand’ if your answer is yes.</a:t>
            </a:r>
          </a:p>
        </p:txBody>
      </p:sp>
    </p:spTree>
    <p:extLst>
      <p:ext uri="{BB962C8B-B14F-4D97-AF65-F5344CB8AC3E}">
        <p14:creationId xmlns:p14="http://schemas.microsoft.com/office/powerpoint/2010/main" val="40439397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p:txBody>
          <a:bodyPr>
            <a:normAutofit/>
          </a:bodyPr>
          <a:lstStyle/>
          <a:p>
            <a:r>
              <a:rPr sz="1600" dirty="0" smtClean="0"/>
              <a:t/>
            </a:r>
            <a:br>
              <a:rPr sz="1600" dirty="0" smtClean="0"/>
            </a:br>
            <a:r>
              <a:rPr dirty="0" smtClean="0"/>
              <a:t>Workshop 2: Training Objectives</a:t>
            </a:r>
            <a:endParaRPr sz="1600" dirty="0" smtClean="0"/>
          </a:p>
        </p:txBody>
      </p:sp>
      <p:sp>
        <p:nvSpPr>
          <p:cNvPr id="308227" name="Rectangle 3"/>
          <p:cNvSpPr>
            <a:spLocks noGrp="1" noChangeArrowheads="1"/>
          </p:cNvSpPr>
          <p:nvPr>
            <p:ph idx="1"/>
          </p:nvPr>
        </p:nvSpPr>
        <p:spPr/>
        <p:txBody>
          <a:bodyPr/>
          <a:lstStyle/>
          <a:p>
            <a:pPr marL="461963" indent="-461963" eaLnBrk="1" hangingPunct="1">
              <a:lnSpc>
                <a:spcPct val="90000"/>
              </a:lnSpc>
              <a:buFont typeface="Wingdings" pitchFamily="2" charset="2"/>
              <a:buNone/>
            </a:pPr>
            <a:r>
              <a:rPr lang="en-US" dirty="0" smtClean="0"/>
              <a:t>Participants will:</a:t>
            </a:r>
          </a:p>
          <a:p>
            <a:pPr marL="461963" indent="-461963" eaLnBrk="1" hangingPunct="1">
              <a:lnSpc>
                <a:spcPct val="90000"/>
              </a:lnSpc>
              <a:spcBef>
                <a:spcPts val="1800"/>
              </a:spcBef>
            </a:pPr>
            <a:r>
              <a:rPr lang="en-US" sz="2000" dirty="0" smtClean="0"/>
              <a:t>Understand functions of Analysis and Prioritization of Resources Assessment.</a:t>
            </a:r>
          </a:p>
          <a:p>
            <a:pPr marL="461963" indent="-461963" eaLnBrk="1" hangingPunct="1">
              <a:lnSpc>
                <a:spcPct val="90000"/>
              </a:lnSpc>
              <a:spcBef>
                <a:spcPts val="1800"/>
              </a:spcBef>
            </a:pPr>
            <a:r>
              <a:rPr lang="en-US" sz="2000" dirty="0" smtClean="0"/>
              <a:t>Understand how to use Resources Assessment to support strategy selection and implementation.</a:t>
            </a:r>
          </a:p>
          <a:p>
            <a:pPr marL="461963" indent="-461963" eaLnBrk="1" hangingPunct="1">
              <a:lnSpc>
                <a:spcPct val="90000"/>
              </a:lnSpc>
              <a:spcBef>
                <a:spcPts val="1800"/>
              </a:spcBef>
            </a:pPr>
            <a:r>
              <a:rPr lang="en-US" sz="2000" dirty="0" smtClean="0"/>
              <a:t>Understand how to incorporate Resources Assessment into Strategic Plan.</a:t>
            </a:r>
          </a:p>
          <a:p>
            <a:pPr marL="461963" indent="-461963" eaLnBrk="1" hangingPunct="1">
              <a:lnSpc>
                <a:spcPct val="90000"/>
              </a:lnSpc>
              <a:spcBef>
                <a:spcPts val="1800"/>
              </a:spcBef>
            </a:pPr>
            <a:r>
              <a:rPr lang="en-US" sz="2000" dirty="0" smtClean="0"/>
              <a:t>Understand how to use Resources Assessment to gather support for Action Plan.</a:t>
            </a:r>
          </a:p>
        </p:txBody>
      </p:sp>
      <p:sp>
        <p:nvSpPr>
          <p:cNvPr id="224260" name="Slide Number Placeholder 5"/>
          <p:cNvSpPr>
            <a:spLocks noGrp="1"/>
          </p:cNvSpPr>
          <p:nvPr>
            <p:ph type="sldNum"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CDC9955-1D21-448A-9D67-6BBE1B06AC91}" type="slidenum">
              <a:rPr lang="en-US" smtClean="0">
                <a:solidFill>
                  <a:srgbClr val="898989"/>
                </a:solidFill>
              </a:rPr>
              <a:pPr fontAlgn="base">
                <a:spcBef>
                  <a:spcPct val="0"/>
                </a:spcBef>
                <a:spcAft>
                  <a:spcPct val="0"/>
                </a:spcAft>
                <a:defRPr/>
              </a:pPr>
              <a:t>5</a:t>
            </a:fld>
            <a:endParaRPr lang="en-US" smtClean="0">
              <a:solidFill>
                <a:srgbClr val="898989"/>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Title 1"/>
          <p:cNvSpPr>
            <a:spLocks noGrp="1"/>
          </p:cNvSpPr>
          <p:nvPr>
            <p:ph type="title"/>
          </p:nvPr>
        </p:nvSpPr>
        <p:spPr>
          <a:xfrm>
            <a:off x="1676400" y="0"/>
            <a:ext cx="7010400" cy="1371600"/>
          </a:xfrm>
        </p:spPr>
        <p:txBody>
          <a:bodyPr/>
          <a:lstStyle/>
          <a:p>
            <a:pPr eaLnBrk="0" hangingPunct="0"/>
            <a:r>
              <a:rPr sz="1600" smtClean="0"/>
              <a:t/>
            </a:r>
            <a:br>
              <a:rPr sz="1600" smtClean="0"/>
            </a:br>
            <a:r>
              <a:rPr smtClean="0"/>
              <a:t>PRI Planning Framework</a:t>
            </a:r>
          </a:p>
        </p:txBody>
      </p:sp>
      <p:pic>
        <p:nvPicPr>
          <p:cNvPr id="6" name="Content Placeholder 5" descr="PRI Framework Picture.jpg"/>
          <p:cNvPicPr>
            <a:picLocks noGrp="1" noChangeAspect="1"/>
          </p:cNvPicPr>
          <p:nvPr>
            <p:ph idx="1"/>
          </p:nvPr>
        </p:nvPicPr>
        <p:blipFill>
          <a:blip r:embed="rId3"/>
          <a:stretch>
            <a:fillRect/>
          </a:stretch>
        </p:blipFill>
        <p:spPr>
          <a:xfrm>
            <a:off x="2133600" y="1828800"/>
            <a:ext cx="6291263" cy="4008438"/>
          </a:xfrm>
          <a:effectLst>
            <a:outerShdw blurRad="190500" algn="tl" rotWithShape="0">
              <a:srgbClr val="000000">
                <a:alpha val="70000"/>
              </a:srgbClr>
            </a:outerShdw>
          </a:effectLst>
        </p:spPr>
      </p:pic>
      <p:sp>
        <p:nvSpPr>
          <p:cNvPr id="2" name="Slide Number Placeholder 1"/>
          <p:cNvSpPr>
            <a:spLocks noGrp="1"/>
          </p:cNvSpPr>
          <p:nvPr>
            <p:ph type="sldNum" sz="quarter" idx="10"/>
          </p:nvPr>
        </p:nvSpPr>
        <p:spPr/>
        <p:txBody>
          <a:bodyPr/>
          <a:lstStyle/>
          <a:p>
            <a:pPr>
              <a:defRPr/>
            </a:pPr>
            <a:fld id="{1A3B920F-1CA1-4196-A711-9A38FC7C62A3}" type="slidenum">
              <a:rPr lang="en-US" smtClean="0"/>
              <a:pPr>
                <a:defRPr/>
              </a:pPr>
              <a:t>6</a:t>
            </a:fld>
            <a:endParaRPr lang="en-US"/>
          </a:p>
        </p:txBody>
      </p:sp>
      <p:sp>
        <p:nvSpPr>
          <p:cNvPr id="3" name="Oval 2"/>
          <p:cNvSpPr/>
          <p:nvPr/>
        </p:nvSpPr>
        <p:spPr>
          <a:xfrm>
            <a:off x="3200400" y="4165600"/>
            <a:ext cx="1600200" cy="564575"/>
          </a:xfrm>
          <a:prstGeom prst="ellipse">
            <a:avLst/>
          </a:prstGeom>
          <a:noFill/>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endParaRPr lang="en-US"/>
          </a:p>
        </p:txBody>
      </p:sp>
      <p:sp>
        <p:nvSpPr>
          <p:cNvPr id="12" name="Oval 11"/>
          <p:cNvSpPr/>
          <p:nvPr/>
        </p:nvSpPr>
        <p:spPr>
          <a:xfrm>
            <a:off x="4191000" y="3619500"/>
            <a:ext cx="1219200" cy="647700"/>
          </a:xfrm>
          <a:prstGeom prst="ellipse">
            <a:avLst/>
          </a:prstGeom>
          <a:noFill/>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endParaRPr lang="en-US"/>
          </a:p>
        </p:txBody>
      </p:sp>
      <p:sp>
        <p:nvSpPr>
          <p:cNvPr id="13" name="Oval 12"/>
          <p:cNvSpPr/>
          <p:nvPr/>
        </p:nvSpPr>
        <p:spPr>
          <a:xfrm>
            <a:off x="5257800" y="3251200"/>
            <a:ext cx="1600200" cy="736600"/>
          </a:xfrm>
          <a:prstGeom prst="ellipse">
            <a:avLst/>
          </a:prstGeom>
          <a:noFill/>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endParaRPr lang="en-US"/>
          </a:p>
        </p:txBody>
      </p:sp>
      <p:sp>
        <p:nvSpPr>
          <p:cNvPr id="14" name="Oval 13"/>
          <p:cNvSpPr/>
          <p:nvPr/>
        </p:nvSpPr>
        <p:spPr>
          <a:xfrm rot="20324861">
            <a:off x="2544763" y="3086100"/>
            <a:ext cx="3733800" cy="869950"/>
          </a:xfrm>
          <a:prstGeom prst="ellipse">
            <a:avLst/>
          </a:prstGeom>
          <a:noFill/>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endParaRPr lang="en-US"/>
          </a:p>
        </p:txBody>
      </p:sp>
    </p:spTree>
    <p:extLst>
      <p:ext uri="{BB962C8B-B14F-4D97-AF65-F5344CB8AC3E}">
        <p14:creationId xmlns:p14="http://schemas.microsoft.com/office/powerpoint/2010/main" val="30361851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heel(1)">
                                      <p:cBhvr>
                                        <p:cTn id="12" dur="2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heel(1)">
                                      <p:cBhvr>
                                        <p:cTn id="17" dur="20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heel(1)">
                                      <p:cBhvr>
                                        <p:cTn id="2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smtClean="0"/>
              <a:t>Completing a </a:t>
            </a:r>
            <a:br>
              <a:rPr smtClean="0"/>
            </a:br>
            <a:r>
              <a:rPr smtClean="0"/>
              <a:t>Resources Assessment</a:t>
            </a:r>
            <a:endParaRPr/>
          </a:p>
        </p:txBody>
      </p:sp>
      <p:sp>
        <p:nvSpPr>
          <p:cNvPr id="3" name="Content Placeholder 2"/>
          <p:cNvSpPr>
            <a:spLocks noGrp="1"/>
          </p:cNvSpPr>
          <p:nvPr>
            <p:ph idx="1"/>
          </p:nvPr>
        </p:nvSpPr>
        <p:spPr/>
        <p:txBody>
          <a:bodyPr/>
          <a:lstStyle/>
          <a:p>
            <a:pPr marL="0" indent="0" eaLnBrk="1" hangingPunct="1">
              <a:buFont typeface="Wingdings" pitchFamily="2" charset="2"/>
              <a:buNone/>
              <a:defRPr/>
            </a:pPr>
            <a:r>
              <a:rPr lang="en-US" u="sng" dirty="0" smtClean="0"/>
              <a:t>Workshop 1:</a:t>
            </a:r>
          </a:p>
          <a:p>
            <a:pPr marL="514350" indent="-514350" eaLnBrk="1" hangingPunct="1">
              <a:buFont typeface="+mj-lt"/>
              <a:buAutoNum type="arabicPeriod"/>
              <a:defRPr/>
            </a:pPr>
            <a:r>
              <a:rPr lang="en-US" dirty="0" smtClean="0"/>
              <a:t>Process</a:t>
            </a:r>
          </a:p>
          <a:p>
            <a:pPr marL="514350" indent="-514350" eaLnBrk="1" hangingPunct="1">
              <a:buFont typeface="+mj-lt"/>
              <a:buAutoNum type="arabicPeriod"/>
              <a:defRPr/>
            </a:pPr>
            <a:r>
              <a:rPr lang="en-US" dirty="0" smtClean="0"/>
              <a:t>Findings</a:t>
            </a:r>
          </a:p>
          <a:p>
            <a:pPr marL="0" indent="0" eaLnBrk="1" hangingPunct="1">
              <a:buFont typeface="Wingdings" pitchFamily="2" charset="2"/>
              <a:buNone/>
              <a:defRPr/>
            </a:pPr>
            <a:endParaRPr lang="en-US" dirty="0" smtClean="0"/>
          </a:p>
          <a:p>
            <a:pPr marL="0" indent="0" eaLnBrk="1" hangingPunct="1">
              <a:buFont typeface="Wingdings" pitchFamily="2" charset="2"/>
              <a:buNone/>
              <a:defRPr/>
            </a:pPr>
            <a:r>
              <a:rPr lang="en-US" u="sng" dirty="0" smtClean="0"/>
              <a:t>Workshop 2:</a:t>
            </a:r>
          </a:p>
          <a:p>
            <a:pPr marL="514350" indent="-514350" eaLnBrk="1" hangingPunct="1">
              <a:buFont typeface="+mj-lt"/>
              <a:buAutoNum type="arabicPeriod" startAt="3"/>
              <a:defRPr/>
            </a:pPr>
            <a:r>
              <a:rPr lang="en-US" dirty="0" smtClean="0"/>
              <a:t>Analysis and Prioritization</a:t>
            </a:r>
            <a:endParaRPr lang="en-US" sz="2000" dirty="0"/>
          </a:p>
        </p:txBody>
      </p:sp>
      <p:sp>
        <p:nvSpPr>
          <p:cNvPr id="5" name="Slide Number Placeholder 4"/>
          <p:cNvSpPr>
            <a:spLocks noGrp="1"/>
          </p:cNvSpPr>
          <p:nvPr>
            <p:ph type="sldNum" sz="quarter" idx="10"/>
          </p:nvPr>
        </p:nvSpPr>
        <p:spPr/>
        <p:txBody>
          <a:bodyPr/>
          <a:lstStyle/>
          <a:p>
            <a:pPr>
              <a:defRPr/>
            </a:pPr>
            <a:fld id="{1A3B920F-1CA1-4196-A711-9A38FC7C62A3}" type="slidenum">
              <a:rPr lang="en-US" smtClean="0"/>
              <a:pPr>
                <a:defRPr/>
              </a:pPr>
              <a:t>7</a:t>
            </a:fld>
            <a:endParaRPr lang="en-US"/>
          </a:p>
        </p:txBody>
      </p:sp>
      <p:sp>
        <p:nvSpPr>
          <p:cNvPr id="4" name="Right Brace 3"/>
          <p:cNvSpPr/>
          <p:nvPr/>
        </p:nvSpPr>
        <p:spPr>
          <a:xfrm>
            <a:off x="6465888" y="4586288"/>
            <a:ext cx="228600" cy="457200"/>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310277" name="TextBox 4"/>
          <p:cNvSpPr txBox="1">
            <a:spLocks noChangeArrowheads="1"/>
          </p:cNvSpPr>
          <p:nvPr/>
        </p:nvSpPr>
        <p:spPr bwMode="auto">
          <a:xfrm>
            <a:off x="6858000" y="4491038"/>
            <a:ext cx="16764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Today we will cover </a:t>
            </a:r>
            <a:r>
              <a:rPr lang="en-US" dirty="0" smtClean="0"/>
              <a:t>this part.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t>Analysis and Prioritization of Resources</a:t>
            </a:r>
          </a:p>
        </p:txBody>
      </p:sp>
      <p:sp>
        <p:nvSpPr>
          <p:cNvPr id="315395" name="Content Placeholder 2"/>
          <p:cNvSpPr>
            <a:spLocks noGrp="1"/>
          </p:cNvSpPr>
          <p:nvPr>
            <p:ph idx="1"/>
          </p:nvPr>
        </p:nvSpPr>
        <p:spPr/>
        <p:txBody>
          <a:bodyPr/>
          <a:lstStyle/>
          <a:p>
            <a:pPr eaLnBrk="1" hangingPunct="1"/>
            <a:r>
              <a:rPr lang="en-US" dirty="0" smtClean="0">
                <a:solidFill>
                  <a:srgbClr val="000000"/>
                </a:solidFill>
              </a:rPr>
              <a:t>Include in Strategic Plan:</a:t>
            </a:r>
          </a:p>
          <a:p>
            <a:pPr lvl="1" eaLnBrk="1" hangingPunct="1"/>
            <a:r>
              <a:rPr lang="en-US" dirty="0" smtClean="0"/>
              <a:t>Describe the Coalition’s conclusions and explain how these were derived from the Coalition’s process and key findings.</a:t>
            </a:r>
          </a:p>
          <a:p>
            <a:pPr lvl="1" eaLnBrk="1" hangingPunct="1"/>
            <a:r>
              <a:rPr lang="en-US" dirty="0" smtClean="0"/>
              <a:t>Explain how these conclusions connect the analysis from the needs and resources assessment to the strategies and activities described in the next section.</a:t>
            </a:r>
          </a:p>
          <a:p>
            <a:pPr eaLnBrk="1" hangingPunct="1"/>
            <a:endParaRPr lang="en-US" dirty="0" smtClean="0"/>
          </a:p>
        </p:txBody>
      </p:sp>
      <p:sp>
        <p:nvSpPr>
          <p:cNvPr id="3" name="Slide Number Placeholder 2"/>
          <p:cNvSpPr>
            <a:spLocks noGrp="1"/>
          </p:cNvSpPr>
          <p:nvPr>
            <p:ph type="sldNum" sz="quarter" idx="10"/>
          </p:nvPr>
        </p:nvSpPr>
        <p:spPr/>
        <p:txBody>
          <a:bodyPr/>
          <a:lstStyle/>
          <a:p>
            <a:pPr>
              <a:defRPr/>
            </a:pPr>
            <a:fld id="{1A3B920F-1CA1-4196-A711-9A38FC7C62A3}"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Quick Review</a:t>
            </a:r>
            <a:endParaRPr lang="en-US" dirty="0"/>
          </a:p>
        </p:txBody>
      </p:sp>
      <p:sp>
        <p:nvSpPr>
          <p:cNvPr id="3" name="Content Placeholder 2"/>
          <p:cNvSpPr>
            <a:spLocks noGrp="1"/>
          </p:cNvSpPr>
          <p:nvPr>
            <p:ph idx="1"/>
          </p:nvPr>
        </p:nvSpPr>
        <p:spPr/>
        <p:txBody>
          <a:bodyPr/>
          <a:lstStyle/>
          <a:p>
            <a:pPr marL="0" indent="0">
              <a:buNone/>
            </a:pPr>
            <a:r>
              <a:rPr lang="en-US" sz="2000" b="1" dirty="0" smtClean="0"/>
              <a:t>Last week’s workshop covered…</a:t>
            </a:r>
          </a:p>
          <a:p>
            <a:r>
              <a:rPr lang="en-US" sz="2000" dirty="0" smtClean="0"/>
              <a:t>…what </a:t>
            </a:r>
            <a:r>
              <a:rPr lang="en-US" sz="2000" dirty="0"/>
              <a:t>a resource assessment is and why it is important</a:t>
            </a:r>
          </a:p>
          <a:p>
            <a:r>
              <a:rPr lang="en-US" sz="2000" dirty="0" smtClean="0"/>
              <a:t>…identifying </a:t>
            </a:r>
            <a:r>
              <a:rPr lang="en-US" sz="2000" dirty="0"/>
              <a:t>programs and services in your community that impact your prioritized intervening variables and/or contributing factors</a:t>
            </a:r>
          </a:p>
          <a:p>
            <a:r>
              <a:rPr lang="en-US" sz="2000" dirty="0" smtClean="0"/>
              <a:t>…collecting </a:t>
            </a:r>
            <a:r>
              <a:rPr lang="en-US" sz="2000" dirty="0"/>
              <a:t>information for the gaps assessment about the resources in the community</a:t>
            </a:r>
          </a:p>
          <a:p>
            <a:r>
              <a:rPr lang="en-US" sz="2000" dirty="0" smtClean="0"/>
              <a:t>…</a:t>
            </a:r>
            <a:r>
              <a:rPr lang="en-US" sz="2000" dirty="0"/>
              <a:t>the types of resource gaps and why identifying gaps is important.</a:t>
            </a:r>
          </a:p>
          <a:p>
            <a:r>
              <a:rPr lang="en-US" sz="2000" dirty="0"/>
              <a:t>… identifying resource gaps for each intervening variable.</a:t>
            </a:r>
          </a:p>
          <a:p>
            <a:r>
              <a:rPr lang="en-US" sz="2000" dirty="0"/>
              <a:t>…summarizing key findings from Resources Assessment.</a:t>
            </a:r>
          </a:p>
          <a:p>
            <a:endParaRPr lang="en-US" sz="2000" dirty="0"/>
          </a:p>
        </p:txBody>
      </p:sp>
      <p:sp>
        <p:nvSpPr>
          <p:cNvPr id="4" name="Slide Number Placeholder 3"/>
          <p:cNvSpPr>
            <a:spLocks noGrp="1"/>
          </p:cNvSpPr>
          <p:nvPr>
            <p:ph type="sldNum" sz="quarter" idx="10"/>
          </p:nvPr>
        </p:nvSpPr>
        <p:spPr/>
        <p:txBody>
          <a:bodyPr/>
          <a:lstStyle/>
          <a:p>
            <a:pPr>
              <a:defRPr/>
            </a:pPr>
            <a:fld id="{9E2190C2-C9D7-4247-B5FB-6ABB6085BFD3}" type="slidenum">
              <a:rPr lang="en-US" smtClean="0"/>
              <a:pPr>
                <a:defRPr/>
              </a:pPr>
              <a:t>9</a:t>
            </a:fld>
            <a:endParaRPr lang="en-US" dirty="0"/>
          </a:p>
        </p:txBody>
      </p:sp>
    </p:spTree>
    <p:extLst>
      <p:ext uri="{BB962C8B-B14F-4D97-AF65-F5344CB8AC3E}">
        <p14:creationId xmlns:p14="http://schemas.microsoft.com/office/powerpoint/2010/main" val="2374665516"/>
      </p:ext>
    </p:extLst>
  </p:cSld>
  <p:clrMapOvr>
    <a:masterClrMapping/>
  </p:clrMapOvr>
  <p:timing>
    <p:tnLst>
      <p:par>
        <p:cTn id="1" dur="indefinite" restart="never" nodeType="tmRoot"/>
      </p:par>
    </p:tnLst>
  </p:timing>
</p:sld>
</file>

<file path=ppt/theme/theme1.xml><?xml version="1.0" encoding="utf-8"?>
<a:theme xmlns:a="http://schemas.openxmlformats.org/drawingml/2006/main" name="1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SHS PRI NE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PRI</Template>
  <TotalTime>3337</TotalTime>
  <Words>3041</Words>
  <Application>Microsoft Office PowerPoint</Application>
  <PresentationFormat>On-screen Show (4:3)</PresentationFormat>
  <Paragraphs>597</Paragraphs>
  <Slides>37</Slides>
  <Notes>18</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37</vt:i4>
      </vt:variant>
    </vt:vector>
  </HeadingPairs>
  <TitlesOfParts>
    <vt:vector size="40" baseType="lpstr">
      <vt:lpstr>18_Office Theme</vt:lpstr>
      <vt:lpstr>DSHS PRI NEW</vt:lpstr>
      <vt:lpstr>Acrobat Document</vt:lpstr>
      <vt:lpstr>Cohort 2  Prevention Redesign Initiative (PRI) Cohort 2 - Workshop Series  Resources Assessment Clinic Workshop 2 – Incorporating information into your Strategic Plan</vt:lpstr>
      <vt:lpstr>Analysis and Prioritization  So now what?  </vt:lpstr>
      <vt:lpstr> Introduction </vt:lpstr>
      <vt:lpstr>Poll - Hands</vt:lpstr>
      <vt:lpstr> Workshop 2: Training Objectives</vt:lpstr>
      <vt:lpstr> PRI Planning Framework</vt:lpstr>
      <vt:lpstr>Completing a  Resources Assessment</vt:lpstr>
      <vt:lpstr>Analysis and Prioritization of Resources</vt:lpstr>
      <vt:lpstr>A Quick Review</vt:lpstr>
      <vt:lpstr> Completing a Resources and Gaps Assessment </vt:lpstr>
      <vt:lpstr>Poll</vt:lpstr>
      <vt:lpstr>PowerPoint Presentation</vt:lpstr>
      <vt:lpstr>PowerPoint Presentation</vt:lpstr>
      <vt:lpstr>Step 4:  Summarizing Key Findings</vt:lpstr>
      <vt:lpstr>Chat</vt:lpstr>
      <vt:lpstr>What does your Resources Assessment information tell you?</vt:lpstr>
      <vt:lpstr>Step 5:  Integrate information in Strategic Plan</vt:lpstr>
      <vt:lpstr>Step 5:  Integrate information in Strategic Plan – Phase 1 Developing Strategies</vt:lpstr>
      <vt:lpstr>Step 5:  Integrate information in Strategic Plan – Phase 1 Developing Strategies</vt:lpstr>
      <vt:lpstr>Step 5:  Integrate information in Strategic Plan – Phase 1 Developing Strategies</vt:lpstr>
      <vt:lpstr> Step 5:  Integrate information in Strategic Plan – Phase 1 Developing Strategies </vt:lpstr>
      <vt:lpstr>What does your Resources Assessment information tell you?</vt:lpstr>
      <vt:lpstr> Step 5:  Integrate information in Strategic Plan – Phase 1 Developing Strategies </vt:lpstr>
      <vt:lpstr>Step 5:  Integrate information in Strategic Plan</vt:lpstr>
      <vt:lpstr>Step 5:  Integrate information in Strategic Plan – Phase 2 Building Toward Your Action Plan</vt:lpstr>
      <vt:lpstr>Step 5:  Integrate information in Strategic Plan – Phase 2 Building Toward Your Action Plan</vt:lpstr>
      <vt:lpstr> Step 5:  Integrate information in Strategic Plan – Phase 2 Building Toward Your Action Plan </vt:lpstr>
      <vt:lpstr>Step 5:  Integrate information in Strategic Plan – Phase 2 Building Toward Your Action Plan</vt:lpstr>
      <vt:lpstr>PowerPoint Presentation</vt:lpstr>
      <vt:lpstr>PowerPoint Presentation</vt:lpstr>
      <vt:lpstr>Action Plan</vt:lpstr>
      <vt:lpstr>Analysis and Prioritization of Resources</vt:lpstr>
      <vt:lpstr>Summary: Resources Assessment Findings </vt:lpstr>
      <vt:lpstr>Discussion Questions</vt:lpstr>
      <vt:lpstr>Resources</vt:lpstr>
      <vt:lpstr>Wrap up</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Mariani, Sarah E (DSHS/DBHR)</dc:creator>
  <cp:lastModifiedBy>Mariani, Sarah E (DSHS/DBHR)</cp:lastModifiedBy>
  <cp:revision>136</cp:revision>
  <dcterms:created xsi:type="dcterms:W3CDTF">2013-02-02T00:31:12Z</dcterms:created>
  <dcterms:modified xsi:type="dcterms:W3CDTF">2013-02-14T20:05:16Z</dcterms:modified>
</cp:coreProperties>
</file>