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48"/>
  </p:notesMasterIdLst>
  <p:handoutMasterIdLst>
    <p:handoutMasterId r:id="rId49"/>
  </p:handoutMasterIdLst>
  <p:sldIdLst>
    <p:sldId id="256" r:id="rId5"/>
    <p:sldId id="268" r:id="rId6"/>
    <p:sldId id="301" r:id="rId7"/>
    <p:sldId id="266" r:id="rId8"/>
    <p:sldId id="300" r:id="rId9"/>
    <p:sldId id="257" r:id="rId10"/>
    <p:sldId id="258" r:id="rId11"/>
    <p:sldId id="264" r:id="rId12"/>
    <p:sldId id="263" r:id="rId13"/>
    <p:sldId id="265" r:id="rId14"/>
    <p:sldId id="267" r:id="rId15"/>
    <p:sldId id="260" r:id="rId16"/>
    <p:sldId id="273" r:id="rId17"/>
    <p:sldId id="270" r:id="rId18"/>
    <p:sldId id="271" r:id="rId19"/>
    <p:sldId id="272" r:id="rId20"/>
    <p:sldId id="278" r:id="rId21"/>
    <p:sldId id="269" r:id="rId22"/>
    <p:sldId id="275" r:id="rId23"/>
    <p:sldId id="277" r:id="rId24"/>
    <p:sldId id="276" r:id="rId25"/>
    <p:sldId id="283" r:id="rId26"/>
    <p:sldId id="274" r:id="rId27"/>
    <p:sldId id="282" r:id="rId28"/>
    <p:sldId id="281" r:id="rId29"/>
    <p:sldId id="279" r:id="rId30"/>
    <p:sldId id="280" r:id="rId31"/>
    <p:sldId id="285" r:id="rId32"/>
    <p:sldId id="286" r:id="rId33"/>
    <p:sldId id="287" r:id="rId34"/>
    <p:sldId id="290" r:id="rId35"/>
    <p:sldId id="288" r:id="rId36"/>
    <p:sldId id="289" r:id="rId37"/>
    <p:sldId id="295" r:id="rId38"/>
    <p:sldId id="291" r:id="rId39"/>
    <p:sldId id="292" r:id="rId40"/>
    <p:sldId id="293" r:id="rId41"/>
    <p:sldId id="294" r:id="rId42"/>
    <p:sldId id="296" r:id="rId43"/>
    <p:sldId id="298" r:id="rId44"/>
    <p:sldId id="297" r:id="rId45"/>
    <p:sldId id="302" r:id="rId46"/>
    <p:sldId id="303"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A" initials="E"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4628" autoAdjust="0"/>
  </p:normalViewPr>
  <p:slideViewPr>
    <p:cSldViewPr>
      <p:cViewPr varScale="1">
        <p:scale>
          <a:sx n="101" d="100"/>
          <a:sy n="101" d="100"/>
        </p:scale>
        <p:origin x="-240" y="-102"/>
      </p:cViewPr>
      <p:guideLst>
        <p:guide orient="horz" pos="2160"/>
        <p:guide pos="2880"/>
      </p:guideLst>
    </p:cSldViewPr>
  </p:slideViewPr>
  <p:outlineViewPr>
    <p:cViewPr>
      <p:scale>
        <a:sx n="33" d="100"/>
        <a:sy n="33" d="100"/>
      </p:scale>
      <p:origin x="0" y="355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r>
              <a:rPr lang="en-US" smtClean="0"/>
              <a:t>DRAFT</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8905D854-09DE-427C-9314-4F7DDF67738B}" type="datetimeFigureOut">
              <a:rPr lang="en-US" smtClean="0"/>
              <a:pPr/>
              <a:t>3/15/2011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FC846F2E-5E8C-4CD2-B0D3-38586443D5E8}"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r>
              <a:rPr lang="en-US" smtClean="0"/>
              <a:t>DRAFT</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0088408-6522-4864-A0B8-B565E7F2AD60}" type="datetimeFigureOut">
              <a:rPr lang="en-US" smtClean="0"/>
              <a:pPr/>
              <a:t>3/15/2011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2624D65-4782-4F33-927E-EA5E04658CE3}" type="slidenum">
              <a:rPr lang="en-US" smtClean="0"/>
              <a:pPr/>
              <a:t>‹#›</a:t>
            </a:fld>
            <a:endParaRPr lang="en-US" dirty="0"/>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624D65-4782-4F33-927E-EA5E04658CE3}" type="slidenum">
              <a:rPr lang="en-US" smtClean="0"/>
              <a:pPr/>
              <a:t>1</a:t>
            </a:fld>
            <a:endParaRPr lang="en-US" dirty="0"/>
          </a:p>
        </p:txBody>
      </p:sp>
      <p:sp>
        <p:nvSpPr>
          <p:cNvPr id="5" name="Header Placeholder 4"/>
          <p:cNvSpPr>
            <a:spLocks noGrp="1"/>
          </p:cNvSpPr>
          <p:nvPr>
            <p:ph type="hdr" sz="quarter" idx="11"/>
          </p:nvPr>
        </p:nvSpPr>
        <p:spPr/>
        <p:txBody>
          <a:bodyPr/>
          <a:lstStyle/>
          <a:p>
            <a:r>
              <a:rPr lang="en-US" smtClean="0"/>
              <a:t>DRAFT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305800" y="6356350"/>
            <a:ext cx="381000" cy="365125"/>
          </a:xfrm>
        </p:spPr>
        <p:txBody>
          <a:bodyPr/>
          <a:lstStyle>
            <a:lvl1pPr>
              <a:defRPr>
                <a:solidFill>
                  <a:srgbClr val="333366"/>
                </a:solidFill>
              </a:defRPr>
            </a:lvl1pPr>
          </a:lstStyle>
          <a:p>
            <a:fld id="{5DED2619-48F9-4403-83AE-409866BDE441}" type="slidenum">
              <a:rPr lang="en-US" smtClean="0"/>
              <a:pPr/>
              <a:t>‹#›</a:t>
            </a:fld>
            <a:endParaRPr lang="en-US" dirty="0"/>
          </a:p>
        </p:txBody>
      </p:sp>
      <p:cxnSp>
        <p:nvCxnSpPr>
          <p:cNvPr id="14" name="Straight Connector 1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400" cy="1143000"/>
          </a:xfrm>
        </p:spPr>
        <p:txBody>
          <a:bodyPr>
            <a:normAutofit/>
          </a:bodyPr>
          <a:lstStyle>
            <a:lvl1pPr algn="ctr" defTabSz="457200" rtl="0" eaLnBrk="1" latinLnBrk="0" hangingPunct="1">
              <a:spcBef>
                <a:spcPct val="0"/>
              </a:spcBef>
              <a:buNone/>
              <a:defRPr lang="en-US" sz="44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ED2619-48F9-4403-83AE-409866BDE44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descr="Picture1.jpg"/>
          <p:cNvPicPr>
            <a:picLocks noChangeAspect="1"/>
          </p:cNvPicPr>
          <p:nvPr/>
        </p:nvPicPr>
        <p:blipFill>
          <a:blip r:embed="rId13" cstate="print"/>
          <a:stretch>
            <a:fillRect/>
          </a:stretch>
        </p:blipFill>
        <p:spPr>
          <a:xfrm>
            <a:off x="0" y="0"/>
            <a:ext cx="1447800" cy="6858000"/>
          </a:xfrm>
          <a:prstGeom prst="rect">
            <a:avLst/>
          </a:prstGeom>
          <a:ln>
            <a:noFill/>
          </a:ln>
          <a:effectLst>
            <a:outerShdw blurRad="190500" algn="tl" rotWithShape="0">
              <a:srgbClr val="000000">
                <a:alpha val="70000"/>
              </a:srgbClr>
            </a:outerShdw>
          </a:effectLst>
        </p:spPr>
      </p:pic>
      <p:sp>
        <p:nvSpPr>
          <p:cNvPr id="2" name="Title Placeholder 1"/>
          <p:cNvSpPr>
            <a:spLocks noGrp="1"/>
          </p:cNvSpPr>
          <p:nvPr>
            <p:ph type="title"/>
          </p:nvPr>
        </p:nvSpPr>
        <p:spPr>
          <a:xfrm>
            <a:off x="1600200" y="274638"/>
            <a:ext cx="7086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D2619-48F9-4403-83AE-409866BDE441}" type="slidenum">
              <a:rPr lang="en-US" smtClean="0"/>
              <a:pPr/>
              <a:t>‹#›</a:t>
            </a:fld>
            <a:endParaRPr lang="en-US" dirty="0"/>
          </a:p>
        </p:txBody>
      </p:sp>
      <p:sp>
        <p:nvSpPr>
          <p:cNvPr id="8" name="TextBox 7"/>
          <p:cNvSpPr txBox="1"/>
          <p:nvPr/>
        </p:nvSpPr>
        <p:spPr>
          <a:xfrm>
            <a:off x="1447800" y="6248400"/>
            <a:ext cx="7696200" cy="609600"/>
          </a:xfrm>
          <a:prstGeom prst="rect">
            <a:avLst/>
          </a:prstGeom>
          <a:solidFill>
            <a:srgbClr val="666699">
              <a:alpha val="74902"/>
            </a:srgbClr>
          </a:solidFill>
        </p:spPr>
        <p:txBody>
          <a:bodyPr wrap="square" rtlCol="0">
            <a:noAutofit/>
          </a:bodyPr>
          <a:lstStyle/>
          <a:p>
            <a:endParaRPr lang="en-US" sz="900" dirty="0" smtClean="0"/>
          </a:p>
          <a:p>
            <a:r>
              <a:rPr lang="en-US" sz="1000" b="1" baseline="0" dirty="0" smtClean="0">
                <a:solidFill>
                  <a:srgbClr val="333366"/>
                </a:solidFill>
              </a:rPr>
              <a:t>     </a:t>
            </a:r>
            <a:r>
              <a:rPr lang="en-US" sz="1000" b="1" dirty="0" smtClean="0">
                <a:solidFill>
                  <a:srgbClr val="333366"/>
                </a:solidFill>
              </a:rPr>
              <a:t>Washington</a:t>
            </a:r>
            <a:r>
              <a:rPr lang="en-US" sz="1000" b="1" baseline="0" dirty="0" smtClean="0">
                <a:solidFill>
                  <a:srgbClr val="333366"/>
                </a:solidFill>
              </a:rPr>
              <a:t> State Department of Social &amp; Health Services</a:t>
            </a:r>
            <a:endParaRPr lang="en-US" sz="1000" b="1" dirty="0">
              <a:solidFill>
                <a:srgbClr val="333366"/>
              </a:solidFill>
            </a:endParaRPr>
          </a:p>
        </p:txBody>
      </p:sp>
      <p:pic>
        <p:nvPicPr>
          <p:cNvPr id="9" name="Picture 8" descr="DSHSlogopeople(w).eps"/>
          <p:cNvPicPr>
            <a:picLocks noChangeAspect="1"/>
          </p:cNvPicPr>
          <p:nvPr/>
        </p:nvPicPr>
        <p:blipFill>
          <a:blip r:embed="rId14" cstate="screen">
            <a:alphaModFix amt="65000"/>
          </a:blip>
          <a:stretch>
            <a:fillRect/>
          </a:stretch>
        </p:blipFill>
        <p:spPr>
          <a:xfrm>
            <a:off x="533400" y="4876800"/>
            <a:ext cx="787400" cy="787400"/>
          </a:xfrm>
          <a:prstGeom prst="rect">
            <a:avLst/>
          </a:prstGeom>
        </p:spPr>
      </p:pic>
      <p:sp>
        <p:nvSpPr>
          <p:cNvPr id="10" name="TextBox 9"/>
          <p:cNvSpPr txBox="1"/>
          <p:nvPr/>
        </p:nvSpPr>
        <p:spPr>
          <a:xfrm>
            <a:off x="0" y="5565338"/>
            <a:ext cx="1295400" cy="1138773"/>
          </a:xfrm>
          <a:prstGeom prst="rect">
            <a:avLst/>
          </a:prstGeom>
          <a:noFill/>
        </p:spPr>
        <p:txBody>
          <a:bodyPr wrap="square" rtlCol="0">
            <a:spAutoFit/>
          </a:bodyPr>
          <a:lstStyle/>
          <a:p>
            <a:pPr algn="r"/>
            <a:r>
              <a:rPr lang="en-US" sz="2800" dirty="0" smtClean="0">
                <a:solidFill>
                  <a:srgbClr val="7A3300"/>
                </a:solidFill>
                <a:latin typeface="Cambria" pitchFamily="18" charset="0"/>
              </a:rPr>
              <a:t>One</a:t>
            </a:r>
          </a:p>
          <a:p>
            <a:pPr algn="r"/>
            <a:r>
              <a:rPr lang="en-US" sz="1000" dirty="0" smtClean="0">
                <a:solidFill>
                  <a:srgbClr val="7A3300"/>
                </a:solidFill>
                <a:latin typeface="Cambria" pitchFamily="18" charset="0"/>
              </a:rPr>
              <a:t>Department</a:t>
            </a:r>
          </a:p>
          <a:p>
            <a:pPr algn="r"/>
            <a:r>
              <a:rPr lang="en-US" sz="1000" dirty="0" smtClean="0">
                <a:solidFill>
                  <a:srgbClr val="7A3300"/>
                </a:solidFill>
                <a:latin typeface="Cambria" pitchFamily="18" charset="0"/>
              </a:rPr>
              <a:t>Vision</a:t>
            </a:r>
          </a:p>
          <a:p>
            <a:pPr algn="r"/>
            <a:r>
              <a:rPr lang="en-US" sz="1000" dirty="0" smtClean="0">
                <a:solidFill>
                  <a:srgbClr val="7A3300"/>
                </a:solidFill>
                <a:latin typeface="Cambria" pitchFamily="18" charset="0"/>
              </a:rPr>
              <a:t>Mission</a:t>
            </a:r>
          </a:p>
          <a:p>
            <a:pPr algn="r"/>
            <a:r>
              <a:rPr lang="en-US" sz="1000" dirty="0" smtClean="0">
                <a:solidFill>
                  <a:srgbClr val="7A3300"/>
                </a:solidFill>
                <a:latin typeface="Cambria" pitchFamily="18" charset="0"/>
              </a:rPr>
              <a:t>Core set of Values</a:t>
            </a:r>
            <a:endParaRPr lang="en-US" sz="1000" dirty="0">
              <a:solidFill>
                <a:srgbClr val="7A3300"/>
              </a:solidFill>
              <a:latin typeface="Cambria" pitchFamily="18" charset="0"/>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ftr="0" dt="0"/>
  <p:txStyles>
    <p:titleStyle>
      <a:lvl1pPr algn="ctr" defTabSz="914400" rtl="0" eaLnBrk="1" latinLnBrk="0" hangingPunct="1">
        <a:spcBef>
          <a:spcPct val="0"/>
        </a:spcBef>
        <a:buNone/>
        <a:defRPr sz="4400" kern="1200">
          <a:solidFill>
            <a:srgbClr val="3333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alitionswork.com/resources/publications/coalitions_and_partnerships_in_community_healt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752600"/>
            <a:ext cx="7086600" cy="1470025"/>
          </a:xfrm>
        </p:spPr>
        <p:txBody>
          <a:bodyPr/>
          <a:lstStyle/>
          <a:p>
            <a:r>
              <a:rPr lang="en-US" sz="3600" b="1" dirty="0" smtClean="0">
                <a:solidFill>
                  <a:schemeClr val="accent4">
                    <a:lumMod val="75000"/>
                  </a:schemeClr>
                </a:solidFill>
                <a:ea typeface="Calibri" pitchFamily="34" charset="0"/>
                <a:cs typeface="Calibri" pitchFamily="34" charset="0"/>
              </a:rPr>
              <a:t>Prevention Redesign Initiative (PRI) </a:t>
            </a:r>
            <a:r>
              <a:rPr lang="en-US" b="1" dirty="0" smtClean="0">
                <a:solidFill>
                  <a:schemeClr val="accent4">
                    <a:lumMod val="75000"/>
                  </a:schemeClr>
                </a:solidFill>
                <a:ea typeface="Calibri" pitchFamily="34" charset="0"/>
                <a:cs typeface="Calibri" pitchFamily="34" charset="0"/>
              </a:rPr>
              <a:t>Guide</a:t>
            </a:r>
          </a:p>
        </p:txBody>
      </p:sp>
      <p:sp>
        <p:nvSpPr>
          <p:cNvPr id="3" name="Subtitle 2"/>
          <p:cNvSpPr>
            <a:spLocks noGrp="1"/>
          </p:cNvSpPr>
          <p:nvPr>
            <p:ph type="subTitle" idx="1"/>
          </p:nvPr>
        </p:nvSpPr>
        <p:spPr>
          <a:xfrm>
            <a:off x="1676400" y="3886200"/>
            <a:ext cx="7162800" cy="1752600"/>
          </a:xfrm>
        </p:spPr>
        <p:txBody>
          <a:bodyPr/>
          <a:lstStyle/>
          <a:p>
            <a:r>
              <a:rPr lang="en-US" sz="2800" dirty="0" smtClean="0"/>
              <a:t>Division of Behavioral Health and Recovery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Hire/designate .5 FTE coordinator for each PRI community.</a:t>
            </a:r>
            <a:endParaRPr lang="en-US" sz="2000" dirty="0" smtClean="0">
              <a:ea typeface="Times New Roman"/>
              <a:cs typeface="Times New Roman"/>
            </a:endParaRPr>
          </a:p>
          <a:p>
            <a:pPr lvl="1">
              <a:lnSpc>
                <a:spcPct val="115000"/>
              </a:lnSpc>
              <a:spcBef>
                <a:spcPts val="0"/>
              </a:spcBef>
              <a:buNone/>
            </a:pPr>
            <a:endParaRPr lang="en-US" sz="1600" dirty="0" smtClean="0">
              <a:ea typeface="Times New Roman"/>
              <a:cs typeface="Times New Roman"/>
            </a:endParaRPr>
          </a:p>
          <a:p>
            <a:pPr>
              <a:lnSpc>
                <a:spcPct val="115000"/>
              </a:lnSpc>
              <a:spcBef>
                <a:spcPts val="0"/>
              </a:spcBef>
              <a:buNone/>
            </a:pPr>
            <a:r>
              <a:rPr lang="en-US" sz="2000" dirty="0" smtClean="0">
                <a:ea typeface="Times New Roman"/>
                <a:cs typeface="Times New Roman"/>
              </a:rPr>
              <a:t>County will hire/designate coordinator to:</a:t>
            </a:r>
          </a:p>
          <a:p>
            <a:pPr lvl="1">
              <a:lnSpc>
                <a:spcPct val="115000"/>
              </a:lnSpc>
              <a:spcBef>
                <a:spcPts val="0"/>
              </a:spcBef>
              <a:buFont typeface="Symbol"/>
              <a:buChar char=""/>
            </a:pPr>
            <a:r>
              <a:rPr lang="en-US" sz="1600" dirty="0" smtClean="0">
                <a:ea typeface="Times New Roman"/>
                <a:cs typeface="Times New Roman"/>
              </a:rPr>
              <a:t>Work with coalition to plan, implement and report on task categories.</a:t>
            </a:r>
          </a:p>
          <a:p>
            <a:pPr lvl="1">
              <a:lnSpc>
                <a:spcPct val="115000"/>
              </a:lnSpc>
              <a:spcBef>
                <a:spcPts val="0"/>
              </a:spcBef>
              <a:buFont typeface="Symbol"/>
              <a:buChar char=""/>
            </a:pPr>
            <a:r>
              <a:rPr lang="en-US" sz="1600" dirty="0" smtClean="0">
                <a:ea typeface="Times New Roman"/>
                <a:cs typeface="Times New Roman"/>
              </a:rPr>
              <a:t>Serve as a liaison between Coalition in PRI and DBHR, ESD, and county.</a:t>
            </a:r>
          </a:p>
          <a:p>
            <a:endParaRPr lang="en-US" sz="20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Establish working relationships: </a:t>
            </a:r>
            <a:r>
              <a:rPr lang="en-US" sz="2000" smtClean="0">
                <a:solidFill>
                  <a:srgbClr val="000000"/>
                </a:solidFill>
                <a:ea typeface="Calibri"/>
                <a:cs typeface="Arial"/>
              </a:rPr>
              <a:t>DBHR prevention manager</a:t>
            </a:r>
            <a:r>
              <a:rPr lang="en-US" sz="2000" dirty="0" smtClean="0">
                <a:solidFill>
                  <a:srgbClr val="000000"/>
                </a:solidFill>
                <a:ea typeface="Calibri"/>
                <a:cs typeface="Arial"/>
              </a:rPr>
              <a:t>, </a:t>
            </a:r>
            <a:r>
              <a:rPr lang="en-US" sz="2000" dirty="0" smtClean="0">
                <a:ea typeface="Calibri"/>
                <a:cs typeface="Arial"/>
              </a:rPr>
              <a:t>county, ESD, </a:t>
            </a:r>
            <a:r>
              <a:rPr lang="en-US" sz="2000" smtClean="0">
                <a:ea typeface="Calibri"/>
                <a:cs typeface="Arial"/>
              </a:rPr>
              <a:t>and coordinator</a:t>
            </a:r>
            <a:r>
              <a:rPr lang="en-US" sz="2000" smtClean="0">
                <a:solidFill>
                  <a:srgbClr val="000000"/>
                </a:solidFill>
                <a:ea typeface="Calibri"/>
                <a:cs typeface="Arial"/>
              </a:rPr>
              <a:t> </a:t>
            </a:r>
            <a:r>
              <a:rPr lang="en-US" sz="2000" dirty="0" smtClean="0">
                <a:solidFill>
                  <a:srgbClr val="000000"/>
                </a:solidFill>
                <a:ea typeface="Calibri"/>
                <a:cs typeface="Arial"/>
              </a:rPr>
              <a:t>will: set up meeting schedules, determine how communications will occur, and establish a baseline profile of the community(ies) to be served.</a:t>
            </a:r>
          </a:p>
          <a:p>
            <a:pPr marL="0" marR="0">
              <a:lnSpc>
                <a:spcPct val="115000"/>
              </a:lnSpc>
              <a:spcBef>
                <a:spcPts val="0"/>
              </a:spcBef>
              <a:spcAft>
                <a:spcPts val="0"/>
              </a:spcAft>
              <a:buNone/>
            </a:pPr>
            <a:endParaRPr lang="en-US" sz="2000" dirty="0" smtClean="0">
              <a:ea typeface="Times New Roman"/>
              <a:cs typeface="Times New Roman"/>
            </a:endParaRPr>
          </a:p>
          <a:p>
            <a:pPr lvl="1">
              <a:lnSpc>
                <a:spcPct val="115000"/>
              </a:lnSpc>
              <a:spcBef>
                <a:spcPts val="0"/>
              </a:spcBef>
              <a:buFont typeface="Symbol"/>
              <a:buChar char=""/>
            </a:pPr>
            <a:r>
              <a:rPr lang="en-US" sz="1900" dirty="0" smtClean="0">
                <a:ea typeface="Calibri"/>
                <a:cs typeface="Arial"/>
              </a:rPr>
              <a:t>DBHR, county, ESD</a:t>
            </a:r>
            <a:r>
              <a:rPr lang="en-US" sz="1900" smtClean="0">
                <a:ea typeface="Calibri"/>
                <a:cs typeface="Arial"/>
              </a:rPr>
              <a:t>, coordinator </a:t>
            </a:r>
            <a:r>
              <a:rPr lang="en-US" sz="1900" dirty="0" smtClean="0">
                <a:ea typeface="Calibri"/>
                <a:cs typeface="Arial"/>
              </a:rPr>
              <a:t>meet at least once per month or more frequently as needed to discuss:</a:t>
            </a:r>
            <a:endParaRPr lang="en-US" sz="1900" dirty="0" smtClean="0">
              <a:ea typeface="Times New Roman"/>
              <a:cs typeface="Times New Roman"/>
            </a:endParaRPr>
          </a:p>
          <a:p>
            <a:pPr lvl="2">
              <a:lnSpc>
                <a:spcPct val="115000"/>
              </a:lnSpc>
              <a:spcBef>
                <a:spcPts val="0"/>
              </a:spcBef>
              <a:buFont typeface="Symbol"/>
              <a:buChar char=""/>
            </a:pPr>
            <a:r>
              <a:rPr lang="en-US" sz="1900" dirty="0" smtClean="0">
                <a:ea typeface="Calibri"/>
                <a:cs typeface="Arial"/>
              </a:rPr>
              <a:t>Progress on strategic work plan</a:t>
            </a:r>
            <a:endParaRPr lang="en-US" sz="1900" dirty="0" smtClean="0">
              <a:ea typeface="Times New Roman"/>
              <a:cs typeface="Times New Roman"/>
            </a:endParaRPr>
          </a:p>
          <a:p>
            <a:pPr lvl="2">
              <a:lnSpc>
                <a:spcPct val="115000"/>
              </a:lnSpc>
              <a:spcBef>
                <a:spcPts val="0"/>
              </a:spcBef>
              <a:buFont typeface="Symbol"/>
              <a:buChar char=""/>
            </a:pPr>
            <a:r>
              <a:rPr lang="en-US" sz="1900" dirty="0" smtClean="0">
                <a:ea typeface="Calibri"/>
                <a:cs typeface="Arial"/>
              </a:rPr>
              <a:t>Contract compliance</a:t>
            </a:r>
            <a:endParaRPr lang="en-US" sz="1900" dirty="0" smtClean="0">
              <a:ea typeface="Times New Roman"/>
              <a:cs typeface="Times New Roman"/>
            </a:endParaRPr>
          </a:p>
          <a:p>
            <a:pPr lvl="2">
              <a:lnSpc>
                <a:spcPct val="115000"/>
              </a:lnSpc>
              <a:spcBef>
                <a:spcPts val="0"/>
              </a:spcBef>
              <a:buFont typeface="Symbol"/>
              <a:buChar char=""/>
            </a:pPr>
            <a:r>
              <a:rPr lang="en-US" sz="1900" dirty="0" smtClean="0">
                <a:ea typeface="Calibri"/>
                <a:cs typeface="Arial"/>
              </a:rPr>
              <a:t>TA/training needs</a:t>
            </a:r>
            <a:endParaRPr lang="en-US" sz="1900" dirty="0" smtClean="0">
              <a:ea typeface="Times New Roman"/>
              <a:cs typeface="Times New Roman"/>
            </a:endParaRPr>
          </a:p>
          <a:p>
            <a:pPr lvl="2">
              <a:lnSpc>
                <a:spcPct val="115000"/>
              </a:lnSpc>
              <a:spcBef>
                <a:spcPts val="0"/>
              </a:spcBef>
              <a:buFont typeface="Symbol"/>
              <a:buChar char=""/>
            </a:pPr>
            <a:r>
              <a:rPr lang="en-US" sz="1900" dirty="0" smtClean="0">
                <a:ea typeface="Calibri"/>
                <a:cs typeface="Arial"/>
              </a:rPr>
              <a:t>Next steps</a:t>
            </a:r>
            <a:endParaRPr lang="en-US" sz="1900" dirty="0" smtClean="0">
              <a:ea typeface="Times New Roman"/>
              <a:cs typeface="Times New Roman"/>
            </a:endParaRPr>
          </a:p>
          <a:p>
            <a:pPr lvl="1">
              <a:lnSpc>
                <a:spcPct val="115000"/>
              </a:lnSpc>
              <a:spcBef>
                <a:spcPts val="0"/>
              </a:spcBef>
              <a:buFont typeface="Symbol"/>
              <a:buChar char=""/>
            </a:pPr>
            <a:r>
              <a:rPr lang="en-US" sz="1900" dirty="0" smtClean="0">
                <a:ea typeface="Calibri"/>
                <a:cs typeface="Arial"/>
              </a:rPr>
              <a:t>If needed, MOU between county and coalition.</a:t>
            </a:r>
            <a:endParaRPr lang="en-US" sz="1900" dirty="0" smtClean="0">
              <a:ea typeface="Times New Roman"/>
              <a:cs typeface="Times New Roman"/>
            </a:endParaRPr>
          </a:p>
          <a:p>
            <a:endParaRPr lang="en-US" sz="20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086600" cy="1143000"/>
          </a:xfrm>
        </p:spPr>
        <p:txBody>
          <a:bodyPr/>
          <a:lstStyle/>
          <a:p>
            <a:r>
              <a:rPr lang="en-US" b="1" dirty="0" smtClean="0">
                <a:solidFill>
                  <a:schemeClr val="accent4">
                    <a:lumMod val="75000"/>
                  </a:schemeClr>
                </a:solidFill>
                <a:ea typeface="Calibri" pitchFamily="34" charset="0"/>
                <a:cs typeface="Calibri" pitchFamily="34" charset="0"/>
              </a:rPr>
              <a:t>Capacity</a:t>
            </a:r>
          </a:p>
        </p:txBody>
      </p:sp>
      <p:sp>
        <p:nvSpPr>
          <p:cNvPr id="3" name="Content Placeholder 2"/>
          <p:cNvSpPr>
            <a:spLocks noGrp="1"/>
          </p:cNvSpPr>
          <p:nvPr>
            <p:ph idx="1"/>
          </p:nvPr>
        </p:nvSpPr>
        <p:spPr>
          <a:xfrm>
            <a:off x="1600200" y="1371600"/>
            <a:ext cx="7086600" cy="4754563"/>
          </a:xfrm>
        </p:spPr>
        <p:txBody>
          <a:bodyPr/>
          <a:lstStyle/>
          <a:p>
            <a:pPr>
              <a:lnSpc>
                <a:spcPct val="150000"/>
              </a:lnSpc>
              <a:buNone/>
            </a:pPr>
            <a:r>
              <a:rPr lang="en-US" sz="1600" u="sng" dirty="0" smtClean="0"/>
              <a:t>Task</a:t>
            </a:r>
            <a:r>
              <a:rPr lang="en-US" sz="2000" u="sng" dirty="0" smtClean="0"/>
              <a:t> </a:t>
            </a:r>
            <a:r>
              <a:rPr lang="en-US" sz="1600" u="sng" dirty="0" smtClean="0"/>
              <a:t>Categories</a:t>
            </a:r>
            <a:r>
              <a:rPr lang="en-US" sz="2000" u="sng" dirty="0" smtClean="0"/>
              <a:t>:</a:t>
            </a:r>
          </a:p>
          <a:p>
            <a:pPr marL="0">
              <a:spcBef>
                <a:spcPts val="0"/>
              </a:spcBef>
            </a:pPr>
            <a:r>
              <a:rPr lang="en-US" sz="1400" b="1" dirty="0" smtClean="0">
                <a:solidFill>
                  <a:srgbClr val="0000FF"/>
                </a:solidFill>
                <a:ea typeface="Calibri"/>
                <a:cs typeface="Arial"/>
              </a:rPr>
              <a:t>Hold key leader orientation event</a:t>
            </a:r>
            <a:endParaRPr lang="en-US" sz="1400" dirty="0" smtClean="0">
              <a:ea typeface="Times New Roman"/>
              <a:cs typeface="Times New Roman"/>
            </a:endParaRPr>
          </a:p>
          <a:p>
            <a:pPr marL="0">
              <a:spcBef>
                <a:spcPts val="0"/>
              </a:spcBef>
            </a:pPr>
            <a:r>
              <a:rPr lang="en-US" sz="1400" b="1" dirty="0" smtClean="0">
                <a:solidFill>
                  <a:srgbClr val="0000FF"/>
                </a:solidFill>
                <a:ea typeface="Calibri"/>
                <a:cs typeface="Arial"/>
              </a:rPr>
              <a:t>Develop coalition charter</a:t>
            </a:r>
            <a:endParaRPr lang="en-US" sz="1400" dirty="0" smtClean="0">
              <a:ea typeface="Times New Roman"/>
              <a:cs typeface="Times New Roman"/>
            </a:endParaRPr>
          </a:p>
          <a:p>
            <a:pPr marL="0">
              <a:spcBef>
                <a:spcPts val="0"/>
              </a:spcBef>
            </a:pPr>
            <a:r>
              <a:rPr lang="en-US" sz="1400" b="1" dirty="0" smtClean="0">
                <a:solidFill>
                  <a:srgbClr val="0000FF"/>
                </a:solidFill>
                <a:ea typeface="Calibri"/>
                <a:cs typeface="Arial"/>
              </a:rPr>
              <a:t>Recruit and retain</a:t>
            </a:r>
            <a:r>
              <a:rPr lang="en-US" sz="1400" dirty="0" smtClean="0">
                <a:solidFill>
                  <a:srgbClr val="000000"/>
                </a:solidFill>
                <a:ea typeface="Calibri"/>
                <a:cs typeface="Arial"/>
              </a:rPr>
              <a:t> </a:t>
            </a:r>
            <a:r>
              <a:rPr lang="en-US" sz="1400" b="1" dirty="0" smtClean="0">
                <a:solidFill>
                  <a:srgbClr val="0000FF"/>
                </a:solidFill>
                <a:ea typeface="Calibri"/>
                <a:cs typeface="Arial"/>
              </a:rPr>
              <a:t>membership</a:t>
            </a:r>
            <a:endParaRPr lang="en-US" sz="1400" dirty="0" smtClean="0">
              <a:ea typeface="Times New Roman"/>
              <a:cs typeface="Times New Roman"/>
            </a:endParaRPr>
          </a:p>
          <a:p>
            <a:pPr marL="0">
              <a:spcBef>
                <a:spcPts val="0"/>
              </a:spcBef>
            </a:pPr>
            <a:r>
              <a:rPr lang="en-US" sz="1400" b="1" dirty="0" smtClean="0">
                <a:solidFill>
                  <a:srgbClr val="0000FF"/>
                </a:solidFill>
                <a:ea typeface="Calibri"/>
                <a:cs typeface="Arial"/>
              </a:rPr>
              <a:t>Participate in training and technical assistance</a:t>
            </a:r>
            <a:endParaRPr lang="en-US" sz="1400" dirty="0" smtClean="0">
              <a:ea typeface="Times New Roman"/>
              <a:cs typeface="Times New Roman"/>
            </a:endParaRPr>
          </a:p>
          <a:p>
            <a:pPr>
              <a:buNone/>
            </a:pPr>
            <a:endParaRPr lang="en-US" sz="1100" u="sng" dirty="0" smtClean="0"/>
          </a:p>
          <a:p>
            <a:pPr>
              <a:buNone/>
            </a:pPr>
            <a:r>
              <a:rPr lang="en-US" sz="1600" u="sng" dirty="0" smtClean="0"/>
              <a:t>Templates:</a:t>
            </a:r>
          </a:p>
          <a:p>
            <a:pPr>
              <a:lnSpc>
                <a:spcPct val="115000"/>
              </a:lnSpc>
              <a:spcBef>
                <a:spcPts val="0"/>
              </a:spcBef>
              <a:buFont typeface="Wingdings"/>
              <a:buChar char=""/>
            </a:pPr>
            <a:r>
              <a:rPr lang="en-US" sz="1400" dirty="0" smtClean="0">
                <a:ea typeface="Calibri"/>
                <a:cs typeface="Times New Roman"/>
              </a:rPr>
              <a:t>Information on organizing frameworks</a:t>
            </a:r>
            <a:r>
              <a:rPr lang="en-US" sz="1400" dirty="0" smtClean="0">
                <a:ea typeface="Calibri"/>
                <a:cs typeface="Arial"/>
              </a:rPr>
              <a:t> </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Template for KLO training elements</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Membership recruit and retention plan questions (to be included in overall Plan)</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Coalition charter template/samples (outline key elements)</a:t>
            </a:r>
            <a:endParaRPr lang="en-US" sz="1400" dirty="0" smtClean="0">
              <a:ea typeface="Calibri"/>
              <a:cs typeface="Times New Roman"/>
            </a:endParaRPr>
          </a:p>
          <a:p>
            <a:pPr>
              <a:lnSpc>
                <a:spcPct val="115000"/>
              </a:lnSpc>
              <a:spcBef>
                <a:spcPts val="0"/>
              </a:spcBef>
              <a:buNone/>
            </a:pPr>
            <a:endParaRPr lang="en-US" sz="1100" u="sng" dirty="0" smtClean="0"/>
          </a:p>
          <a:p>
            <a:pPr>
              <a:lnSpc>
                <a:spcPct val="115000"/>
              </a:lnSpc>
              <a:spcBef>
                <a:spcPts val="0"/>
              </a:spcBef>
              <a:buNone/>
            </a:pPr>
            <a:r>
              <a:rPr lang="en-US" sz="1600" u="sng" dirty="0" smtClean="0"/>
              <a:t>Possible Trainings:</a:t>
            </a:r>
          </a:p>
          <a:p>
            <a:pPr marL="0">
              <a:lnSpc>
                <a:spcPct val="115000"/>
              </a:lnSpc>
              <a:spcBef>
                <a:spcPts val="0"/>
              </a:spcBef>
              <a:buFont typeface="Arial" pitchFamily="34" charset="0"/>
              <a:buChar char="•"/>
            </a:pPr>
            <a:r>
              <a:rPr lang="en-US" sz="1400" dirty="0" smtClean="0">
                <a:ea typeface="Times New Roman"/>
                <a:cs typeface="Times New Roman"/>
              </a:rPr>
              <a:t>Key Leader/Board orientation training (membership)</a:t>
            </a:r>
          </a:p>
          <a:p>
            <a:pPr marL="0">
              <a:lnSpc>
                <a:spcPct val="115000"/>
              </a:lnSpc>
              <a:spcBef>
                <a:spcPts val="0"/>
              </a:spcBef>
              <a:buFont typeface="Arial" pitchFamily="34" charset="0"/>
              <a:buChar char="•"/>
            </a:pPr>
            <a:r>
              <a:rPr lang="en-US" sz="1400" dirty="0" smtClean="0">
                <a:ea typeface="Times New Roman"/>
                <a:cs typeface="Times New Roman"/>
              </a:rPr>
              <a:t>Decision making models</a:t>
            </a:r>
          </a:p>
          <a:p>
            <a:pPr marL="0">
              <a:lnSpc>
                <a:spcPct val="115000"/>
              </a:lnSpc>
              <a:spcBef>
                <a:spcPts val="0"/>
              </a:spcBef>
              <a:buFont typeface="Arial" pitchFamily="34" charset="0"/>
              <a:buChar char="•"/>
            </a:pPr>
            <a:r>
              <a:rPr lang="en-US" sz="1400" dirty="0" smtClean="0">
                <a:ea typeface="Times New Roman"/>
                <a:cs typeface="Times New Roman"/>
              </a:rPr>
              <a:t>Strengthening your Coalition by enhancing your leadership </a:t>
            </a:r>
          </a:p>
          <a:p>
            <a:pPr marL="0">
              <a:lnSpc>
                <a:spcPct val="115000"/>
              </a:lnSpc>
              <a:spcBef>
                <a:spcPts val="0"/>
              </a:spcBef>
              <a:buFont typeface="Arial" pitchFamily="34" charset="0"/>
              <a:buChar char="•"/>
            </a:pPr>
            <a:r>
              <a:rPr lang="en-US" sz="1400" dirty="0" smtClean="0">
                <a:ea typeface="Times New Roman"/>
                <a:cs typeface="Times New Roman"/>
              </a:rPr>
              <a:t>Developing teamwork and cohesion in your coalition</a:t>
            </a:r>
          </a:p>
          <a:p>
            <a:pPr marL="0">
              <a:lnSpc>
                <a:spcPct val="115000"/>
              </a:lnSpc>
              <a:spcBef>
                <a:spcPts val="0"/>
              </a:spcBef>
              <a:buFont typeface="Arial" pitchFamily="34" charset="0"/>
              <a:buChar char="•"/>
            </a:pPr>
            <a:r>
              <a:rPr lang="en-US" sz="1400" dirty="0" smtClean="0">
                <a:ea typeface="Times New Roman"/>
                <a:cs typeface="Times New Roman"/>
              </a:rPr>
              <a:t>Membership – how to get them and keep them…or get them back!</a:t>
            </a:r>
            <a:endParaRPr lang="en-US" sz="20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6-7</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Capacity</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pPr>
            <a:r>
              <a:rPr lang="en-US" sz="1800" b="1" dirty="0" smtClean="0">
                <a:solidFill>
                  <a:srgbClr val="0000FF"/>
                </a:solidFill>
                <a:ea typeface="Calibri"/>
                <a:cs typeface="Arial"/>
              </a:rPr>
              <a:t>Hold key leader orientation event:</a:t>
            </a:r>
            <a:r>
              <a:rPr lang="en-US" sz="1800" dirty="0" smtClean="0">
                <a:solidFill>
                  <a:srgbClr val="0000FF"/>
                </a:solidFill>
                <a:ea typeface="Calibri"/>
                <a:cs typeface="Arial"/>
              </a:rPr>
              <a:t> </a:t>
            </a:r>
            <a:r>
              <a:rPr lang="en-US" sz="1800" dirty="0" smtClean="0">
                <a:solidFill>
                  <a:srgbClr val="000000"/>
                </a:solidFill>
                <a:ea typeface="Calibri"/>
                <a:cs typeface="Arial"/>
              </a:rPr>
              <a:t>Key community leaders participate in an annual event to discuss coalition.  Leaders are asked for their commitment to support coalition goals and activities.</a:t>
            </a:r>
            <a:endParaRPr lang="en-US" sz="1800" dirty="0" smtClean="0">
              <a:ea typeface="Times New Roman"/>
              <a:cs typeface="Times New Roman"/>
            </a:endParaRPr>
          </a:p>
          <a:p>
            <a:pPr lvl="0">
              <a:lnSpc>
                <a:spcPct val="115000"/>
              </a:lnSpc>
              <a:spcBef>
                <a:spcPts val="0"/>
              </a:spcBef>
              <a:buFont typeface="Symbol"/>
              <a:buChar char=""/>
            </a:pPr>
            <a:r>
              <a:rPr lang="en-US" sz="1400" dirty="0" smtClean="0">
                <a:ea typeface="Calibri"/>
                <a:cs typeface="Arial"/>
              </a:rPr>
              <a:t>Key leaders = local influential people who can influence decisions, funding, and resources for the local community. </a:t>
            </a:r>
            <a:endParaRPr lang="en-US" sz="1400" dirty="0" smtClean="0">
              <a:ea typeface="Times New Roman"/>
              <a:cs typeface="Times New Roman"/>
            </a:endParaRPr>
          </a:p>
          <a:p>
            <a:pPr lvl="0">
              <a:lnSpc>
                <a:spcPct val="115000"/>
              </a:lnSpc>
              <a:spcBef>
                <a:spcPts val="0"/>
              </a:spcBef>
              <a:buFont typeface="Symbol"/>
              <a:buChar char=""/>
            </a:pPr>
            <a:r>
              <a:rPr lang="en-US" sz="1400" dirty="0" smtClean="0">
                <a:ea typeface="Calibri"/>
                <a:cs typeface="Arial"/>
              </a:rPr>
              <a:t>Coalition will host Key Leader orientation event annually that will meet the following goals:</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Bring selected key leaders and coalition together.</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Present goals and activities to date to key leaders and coalition.</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Present related local data.</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Providing necessary training that will increase the knowledge of the key leaders in the community organizing framework; data; and goals and activities of coalition.</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Celebrate successes to date.</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Get buy in for coalition by key leaders.</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Get key leaders perspective.</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Get key leaders to (re)commit to support the efforts of the collation.</a:t>
            </a:r>
            <a:endParaRPr lang="en-US" sz="1400" dirty="0" smtClean="0">
              <a:ea typeface="Times New Roman"/>
              <a:cs typeface="Times New Roman"/>
            </a:endParaRPr>
          </a:p>
          <a:p>
            <a:pPr lvl="1">
              <a:lnSpc>
                <a:spcPct val="115000"/>
              </a:lnSpc>
              <a:spcBef>
                <a:spcPts val="0"/>
              </a:spcBef>
              <a:buFont typeface="Symbol"/>
              <a:buChar char=""/>
            </a:pPr>
            <a:r>
              <a:rPr lang="en-US" sz="1400" dirty="0" smtClean="0">
                <a:ea typeface="Calibri"/>
                <a:cs typeface="Arial"/>
              </a:rPr>
              <a:t>(Re)energize coalition members.</a:t>
            </a:r>
            <a:endParaRPr lang="en-US" sz="1400" dirty="0" smtClean="0">
              <a:ea typeface="Times New Roman"/>
              <a:cs typeface="Times New Roman"/>
            </a:endParaRPr>
          </a:p>
          <a:p>
            <a:pPr lvl="0">
              <a:lnSpc>
                <a:spcPct val="115000"/>
              </a:lnSpc>
              <a:spcBef>
                <a:spcPts val="0"/>
              </a:spcBef>
              <a:buFont typeface="Symbol"/>
              <a:buChar char=""/>
            </a:pPr>
            <a:r>
              <a:rPr lang="en-US" sz="1400" i="1" dirty="0" smtClean="0">
                <a:ea typeface="Calibri"/>
                <a:cs typeface="Arial"/>
              </a:rPr>
              <a:t>May be integrated with other currently established local annual event.</a:t>
            </a: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Capacity</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Develop coalition charter:</a:t>
            </a:r>
            <a:r>
              <a:rPr lang="en-US" sz="2000" dirty="0" smtClean="0">
                <a:solidFill>
                  <a:srgbClr val="0000FF"/>
                </a:solidFill>
                <a:ea typeface="Calibri"/>
                <a:cs typeface="Arial"/>
              </a:rPr>
              <a:t> </a:t>
            </a:r>
            <a:r>
              <a:rPr lang="en-US" sz="2000" dirty="0" smtClean="0">
                <a:solidFill>
                  <a:srgbClr val="000000"/>
                </a:solidFill>
                <a:ea typeface="Calibri"/>
                <a:cs typeface="Arial"/>
              </a:rPr>
              <a:t>Charter will include, at a minimum, the coalition’s decision-making strategy, meeting schedule and minimum participation rules. </a:t>
            </a:r>
            <a:endParaRPr lang="en-US" sz="2000" dirty="0" smtClean="0">
              <a:ea typeface="Times New Roman"/>
              <a:cs typeface="Times New Roman"/>
            </a:endParaRPr>
          </a:p>
          <a:p>
            <a:pPr lvl="1">
              <a:lnSpc>
                <a:spcPct val="115000"/>
              </a:lnSpc>
              <a:spcBef>
                <a:spcPts val="0"/>
              </a:spcBef>
              <a:buFont typeface="Symbol"/>
              <a:buChar char=""/>
            </a:pPr>
            <a:r>
              <a:rPr lang="en-US" sz="1800" dirty="0" smtClean="0">
                <a:ea typeface="Calibri"/>
                <a:cs typeface="Arial"/>
              </a:rPr>
              <a:t>Complete template provided by DBHR which will include minimum info.</a:t>
            </a:r>
            <a:endParaRPr lang="en-US" sz="1800" dirty="0" smtClean="0">
              <a:ea typeface="Times New Roman"/>
              <a:cs typeface="Times New Roman"/>
            </a:endParaRPr>
          </a:p>
          <a:p>
            <a:pPr lvl="1">
              <a:lnSpc>
                <a:spcPct val="115000"/>
              </a:lnSpc>
              <a:spcBef>
                <a:spcPts val="0"/>
              </a:spcBef>
              <a:buFont typeface="Symbol"/>
              <a:buChar char=""/>
            </a:pPr>
            <a:r>
              <a:rPr lang="en-US" sz="1800" dirty="0" smtClean="0">
                <a:ea typeface="Calibri"/>
                <a:cs typeface="Arial"/>
              </a:rPr>
              <a:t>Return charter to DBHR.</a:t>
            </a:r>
            <a:endParaRPr lang="en-US" sz="1800" dirty="0" smtClean="0">
              <a:ea typeface="Times New Roman"/>
              <a:cs typeface="Times New Roman"/>
            </a:endParaRPr>
          </a:p>
          <a:p>
            <a:pPr lvl="1">
              <a:lnSpc>
                <a:spcPct val="115000"/>
              </a:lnSpc>
              <a:spcBef>
                <a:spcPts val="0"/>
              </a:spcBef>
              <a:buFont typeface="Symbol"/>
              <a:buChar char=""/>
            </a:pPr>
            <a:r>
              <a:rPr lang="en-US" sz="1800" dirty="0" smtClean="0">
                <a:ea typeface="Calibri"/>
                <a:cs typeface="Arial"/>
              </a:rPr>
              <a:t>Use charter with coalition to guide planning decisions. </a:t>
            </a:r>
            <a:endParaRPr lang="en-US" sz="1800" dirty="0" smtClean="0">
              <a:ea typeface="Times New Roman"/>
              <a:cs typeface="Times New Roman"/>
            </a:endParaRPr>
          </a:p>
          <a:p>
            <a:pPr lvl="1">
              <a:lnSpc>
                <a:spcPct val="115000"/>
              </a:lnSpc>
              <a:spcBef>
                <a:spcPts val="0"/>
              </a:spcBef>
              <a:buFont typeface="Symbol"/>
              <a:buChar char=""/>
            </a:pPr>
            <a:r>
              <a:rPr lang="en-US" sz="1800" dirty="0" smtClean="0">
                <a:ea typeface="Calibri"/>
                <a:cs typeface="Arial"/>
              </a:rPr>
              <a:t>Revise charter at least annually to make sure it still represents coalition’s actions and intentions.</a:t>
            </a:r>
            <a:endParaRPr lang="en-US" sz="18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Capacity</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Recruit and retain</a:t>
            </a:r>
            <a:r>
              <a:rPr lang="en-US" sz="2000" dirty="0" smtClean="0">
                <a:solidFill>
                  <a:srgbClr val="000000"/>
                </a:solidFill>
                <a:ea typeface="Calibri"/>
                <a:cs typeface="Arial"/>
              </a:rPr>
              <a:t> </a:t>
            </a:r>
            <a:r>
              <a:rPr lang="en-US" sz="2000" b="1" dirty="0" smtClean="0">
                <a:solidFill>
                  <a:srgbClr val="0000FF"/>
                </a:solidFill>
                <a:ea typeface="Calibri"/>
                <a:cs typeface="Arial"/>
              </a:rPr>
              <a:t>membership:</a:t>
            </a:r>
            <a:r>
              <a:rPr lang="en-US" sz="2000" dirty="0" smtClean="0">
                <a:solidFill>
                  <a:srgbClr val="000000"/>
                </a:solidFill>
                <a:ea typeface="Calibri"/>
                <a:cs typeface="Arial"/>
              </a:rPr>
              <a:t> Coalition will recruit and maintain membership and participation consistent with PRI requirements, coalition charter, and demographics and culture of the community.</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Maintain 8 of 12 DFC sectors actively participating in the coalition.</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Active participation = locally developed standard that is followed </a:t>
            </a:r>
            <a:r>
              <a:rPr lang="en-US" sz="1600" dirty="0" smtClean="0"/>
              <a:t>by coalition</a:t>
            </a:r>
            <a:r>
              <a:rPr lang="en-US" sz="1600" dirty="0" smtClean="0">
                <a:ea typeface="Calibri"/>
                <a:cs typeface="Arial"/>
              </a:rPr>
              <a:t>.</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Develop and implement a recruitment and retention plan.</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Set up and maintain coalition communication structure.</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Set up and maintain communication updates with key leaders.</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Map network of connections and revisit regularly to review progress on outreach.</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Establish work groups as necessary.</a:t>
            </a:r>
            <a:endParaRPr lang="en-US" sz="16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Coalition feedback survey adopted, implemented and analyzed with results discussed at coalition meetings.</a:t>
            </a:r>
            <a:endParaRPr lang="en-US" sz="16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Capacity</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pPr>
            <a:r>
              <a:rPr lang="en-US" sz="1800" b="1" dirty="0" smtClean="0">
                <a:solidFill>
                  <a:srgbClr val="0000FF"/>
                </a:solidFill>
                <a:ea typeface="Calibri"/>
                <a:cs typeface="Arial"/>
              </a:rPr>
              <a:t>Participate in training and technical assistance:</a:t>
            </a:r>
            <a:r>
              <a:rPr lang="en-US" sz="1800" dirty="0" smtClean="0">
                <a:solidFill>
                  <a:srgbClr val="000000"/>
                </a:solidFill>
                <a:ea typeface="Calibri"/>
                <a:cs typeface="Arial"/>
              </a:rPr>
              <a:t> Participation by the coordinator, and in some cases coalition members, will be required at some training and technical assistance events and activities.</a:t>
            </a:r>
            <a:endParaRPr lang="en-US" sz="18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Potential training topics:</a:t>
            </a:r>
            <a:endParaRPr lang="en-US" sz="1600" dirty="0" smtClean="0">
              <a:ea typeface="Times New Roman"/>
              <a:cs typeface="Times New Roman"/>
            </a:endParaRPr>
          </a:p>
          <a:p>
            <a:pPr lvl="2">
              <a:lnSpc>
                <a:spcPct val="115000"/>
              </a:lnSpc>
              <a:spcBef>
                <a:spcPts val="0"/>
              </a:spcBef>
              <a:buFont typeface="Symbol"/>
              <a:buChar char=""/>
            </a:pPr>
            <a:r>
              <a:rPr lang="en-US" sz="1400" dirty="0" smtClean="0">
                <a:ea typeface="Calibri"/>
                <a:cs typeface="Arial"/>
              </a:rPr>
              <a:t>Strategic Prevention Framework Steps</a:t>
            </a:r>
            <a:endParaRPr lang="en-US" sz="1400" dirty="0" smtClean="0">
              <a:ea typeface="Times New Roman"/>
              <a:cs typeface="Times New Roman"/>
            </a:endParaRPr>
          </a:p>
          <a:p>
            <a:pPr lvl="2">
              <a:lnSpc>
                <a:spcPct val="115000"/>
              </a:lnSpc>
              <a:spcBef>
                <a:spcPts val="0"/>
              </a:spcBef>
              <a:buFont typeface="Symbol"/>
              <a:buChar char=""/>
            </a:pPr>
            <a:r>
              <a:rPr lang="en-US" sz="1400" dirty="0" smtClean="0">
                <a:ea typeface="Calibri"/>
                <a:cs typeface="Arial"/>
              </a:rPr>
              <a:t>Decision Making models</a:t>
            </a:r>
            <a:endParaRPr lang="en-US" sz="1400" dirty="0" smtClean="0">
              <a:ea typeface="Times New Roman"/>
              <a:cs typeface="Times New Roman"/>
            </a:endParaRPr>
          </a:p>
          <a:p>
            <a:pPr lvl="2">
              <a:lnSpc>
                <a:spcPct val="115000"/>
              </a:lnSpc>
              <a:spcBef>
                <a:spcPts val="0"/>
              </a:spcBef>
              <a:buFont typeface="Symbol"/>
              <a:buChar char=""/>
            </a:pPr>
            <a:r>
              <a:rPr lang="en-US" sz="1400" dirty="0" smtClean="0">
                <a:ea typeface="Calibri"/>
                <a:cs typeface="Arial"/>
              </a:rPr>
              <a:t>Membership</a:t>
            </a:r>
            <a:endParaRPr lang="en-US" sz="1400" dirty="0" smtClean="0">
              <a:ea typeface="Times New Roman"/>
              <a:cs typeface="Times New Roman"/>
            </a:endParaRPr>
          </a:p>
          <a:p>
            <a:pPr lvl="2">
              <a:lnSpc>
                <a:spcPct val="115000"/>
              </a:lnSpc>
              <a:spcBef>
                <a:spcPts val="0"/>
              </a:spcBef>
              <a:buFont typeface="Symbol"/>
              <a:buChar char=""/>
            </a:pPr>
            <a:r>
              <a:rPr lang="en-US" sz="1400" dirty="0" smtClean="0">
                <a:ea typeface="Calibri"/>
                <a:cs typeface="Arial"/>
              </a:rPr>
              <a:t>DBHR PRI process (e.g. Tasks)</a:t>
            </a:r>
            <a:endParaRPr lang="en-US" sz="1400" dirty="0" smtClean="0">
              <a:ea typeface="Times New Roman"/>
              <a:cs typeface="Times New Roman"/>
            </a:endParaRPr>
          </a:p>
          <a:p>
            <a:pPr lvl="1">
              <a:lnSpc>
                <a:spcPct val="115000"/>
              </a:lnSpc>
              <a:spcBef>
                <a:spcPts val="0"/>
              </a:spcBef>
              <a:buFont typeface="Symbol"/>
              <a:buChar char=""/>
            </a:pPr>
            <a:r>
              <a:rPr lang="en-US" sz="1600" dirty="0" smtClean="0">
                <a:ea typeface="Calibri"/>
                <a:cs typeface="Arial"/>
              </a:rPr>
              <a:t>Participate in the following required training: </a:t>
            </a:r>
            <a:endParaRPr lang="en-US" sz="1600" dirty="0" smtClean="0">
              <a:ea typeface="Times New Roman"/>
              <a:cs typeface="Times New Roman"/>
            </a:endParaRPr>
          </a:p>
          <a:p>
            <a:pPr lvl="2">
              <a:lnSpc>
                <a:spcPct val="115000"/>
              </a:lnSpc>
              <a:spcBef>
                <a:spcPts val="0"/>
              </a:spcBef>
              <a:buFont typeface="Symbol"/>
              <a:buChar char=""/>
            </a:pPr>
            <a:r>
              <a:rPr lang="en-US" sz="1400" dirty="0" smtClean="0">
                <a:ea typeface="Calibri"/>
                <a:cs typeface="Arial"/>
              </a:rPr>
              <a:t>Annual training in coordination with </a:t>
            </a:r>
            <a:r>
              <a:rPr lang="en-US" sz="1400" u="sng" dirty="0" smtClean="0">
                <a:ea typeface="Calibri"/>
                <a:cs typeface="Arial"/>
              </a:rPr>
              <a:t>All Provider Meeting</a:t>
            </a:r>
            <a:r>
              <a:rPr lang="en-US" sz="1400" dirty="0" smtClean="0">
                <a:ea typeface="Calibri"/>
                <a:cs typeface="Arial"/>
              </a:rPr>
              <a:t>. Participants: ESD/county/coordinators or </a:t>
            </a:r>
            <a:r>
              <a:rPr lang="en-US" sz="1400" dirty="0" smtClean="0"/>
              <a:t>designees</a:t>
            </a:r>
            <a:r>
              <a:rPr lang="en-US" sz="1400" dirty="0" smtClean="0">
                <a:ea typeface="Calibri"/>
                <a:cs typeface="Arial"/>
              </a:rPr>
              <a:t>. [Use of CPT funds is allowed]</a:t>
            </a:r>
            <a:endParaRPr lang="en-US" sz="1400" dirty="0" smtClean="0">
              <a:ea typeface="Times New Roman"/>
              <a:cs typeface="Times New Roman"/>
            </a:endParaRPr>
          </a:p>
          <a:p>
            <a:pPr lvl="2">
              <a:lnSpc>
                <a:spcPct val="115000"/>
              </a:lnSpc>
              <a:spcBef>
                <a:spcPts val="0"/>
              </a:spcBef>
              <a:buFont typeface="Symbol"/>
              <a:buChar char=""/>
            </a:pPr>
            <a:r>
              <a:rPr lang="en-US" sz="1400" u="sng" dirty="0" smtClean="0">
                <a:ea typeface="Calibri"/>
                <a:cs typeface="Arial"/>
              </a:rPr>
              <a:t>Prevention Summit</a:t>
            </a:r>
            <a:r>
              <a:rPr lang="en-US" sz="1400" dirty="0" smtClean="0">
                <a:ea typeface="Calibri"/>
                <a:cs typeface="Arial"/>
              </a:rPr>
              <a:t>. Participants: ESD/county/coordinators or </a:t>
            </a:r>
            <a:r>
              <a:rPr lang="en-US" sz="1400" dirty="0" smtClean="0"/>
              <a:t>designees</a:t>
            </a:r>
            <a:r>
              <a:rPr lang="en-US" sz="1400" dirty="0" smtClean="0">
                <a:ea typeface="Calibri"/>
                <a:cs typeface="Arial"/>
              </a:rPr>
              <a:t>. [Use of CPT funds is allowed] </a:t>
            </a:r>
            <a:endParaRPr lang="en-US" sz="1400" dirty="0" smtClean="0">
              <a:ea typeface="Times New Roman"/>
              <a:cs typeface="Times New Roman"/>
            </a:endParaRPr>
          </a:p>
          <a:p>
            <a:pPr lvl="2">
              <a:lnSpc>
                <a:spcPct val="115000"/>
              </a:lnSpc>
              <a:spcBef>
                <a:spcPts val="0"/>
              </a:spcBef>
              <a:buFont typeface="Symbol"/>
              <a:buChar char=""/>
            </a:pPr>
            <a:r>
              <a:rPr lang="en-US" sz="1400" u="sng" dirty="0" smtClean="0">
                <a:ea typeface="Calibri"/>
                <a:cs typeface="Arial"/>
              </a:rPr>
              <a:t>1 DBHR training</a:t>
            </a:r>
            <a:r>
              <a:rPr lang="en-US" sz="1400" dirty="0" smtClean="0">
                <a:ea typeface="Calibri"/>
                <a:cs typeface="Arial"/>
              </a:rPr>
              <a:t> per year. Participants: ESD/county/coordinators or designee. [DBHR will fund] </a:t>
            </a:r>
            <a:endParaRPr lang="en-US" sz="1400" dirty="0" smtClean="0">
              <a:ea typeface="Times New Roman"/>
              <a:cs typeface="Times New Roman"/>
            </a:endParaRPr>
          </a:p>
          <a:p>
            <a:pPr lvl="2">
              <a:lnSpc>
                <a:spcPct val="115000"/>
              </a:lnSpc>
              <a:spcBef>
                <a:spcPts val="0"/>
              </a:spcBef>
              <a:buFont typeface="Symbol"/>
              <a:buChar char=""/>
            </a:pPr>
            <a:r>
              <a:rPr lang="en-US" sz="1400" u="sng" dirty="0" smtClean="0">
                <a:ea typeface="Calibri"/>
                <a:cs typeface="Arial"/>
              </a:rPr>
              <a:t>SAPST</a:t>
            </a:r>
            <a:r>
              <a:rPr lang="en-US" sz="1400" dirty="0" smtClean="0">
                <a:ea typeface="Calibri"/>
                <a:cs typeface="Arial"/>
              </a:rPr>
              <a:t> within 1st year. Participants: Coordinator (if they haven’t already completed SAPST).</a:t>
            </a:r>
            <a:endParaRPr lang="en-US" sz="1400" dirty="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b="1" dirty="0" smtClean="0">
                <a:solidFill>
                  <a:schemeClr val="accent4">
                    <a:lumMod val="75000"/>
                  </a:schemeClr>
                </a:solidFill>
                <a:ea typeface="Calibri" pitchFamily="34" charset="0"/>
                <a:cs typeface="Calibri" pitchFamily="34" charset="0"/>
              </a:rPr>
              <a:t>Assessment</a:t>
            </a:r>
          </a:p>
        </p:txBody>
      </p:sp>
      <p:sp>
        <p:nvSpPr>
          <p:cNvPr id="3" name="Content Placeholder 2"/>
          <p:cNvSpPr>
            <a:spLocks noGrp="1"/>
          </p:cNvSpPr>
          <p:nvPr>
            <p:ph idx="1"/>
          </p:nvPr>
        </p:nvSpPr>
        <p:spPr>
          <a:xfrm>
            <a:off x="1600200" y="1600200"/>
            <a:ext cx="7086600" cy="4525963"/>
          </a:xfrm>
        </p:spPr>
        <p:txBody>
          <a:bodyPr/>
          <a:lstStyle/>
          <a:p>
            <a:pPr>
              <a:lnSpc>
                <a:spcPct val="150000"/>
              </a:lnSpc>
              <a:buNone/>
            </a:pPr>
            <a:r>
              <a:rPr lang="en-US" sz="1600" u="sng" dirty="0" smtClean="0"/>
              <a:t>Task Categories:</a:t>
            </a:r>
          </a:p>
          <a:p>
            <a:pPr marL="0" marR="0">
              <a:spcBef>
                <a:spcPts val="0"/>
              </a:spcBef>
            </a:pPr>
            <a:r>
              <a:rPr lang="en-US" sz="1400" b="1" dirty="0" smtClean="0">
                <a:solidFill>
                  <a:srgbClr val="0000FF"/>
                </a:solidFill>
                <a:ea typeface="Calibri"/>
                <a:cs typeface="Arial"/>
              </a:rPr>
              <a:t>Establish assessment workgroup(s)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Use state-provided and local data</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Gather community information and feedback</a:t>
            </a:r>
            <a:endParaRPr lang="en-US" sz="1400" dirty="0" smtClean="0">
              <a:ea typeface="Times New Roman"/>
              <a:cs typeface="Times New Roman"/>
            </a:endParaRPr>
          </a:p>
          <a:p>
            <a:pPr>
              <a:lnSpc>
                <a:spcPct val="150000"/>
              </a:lnSpc>
              <a:buNone/>
            </a:pPr>
            <a:endParaRPr lang="en-US" sz="1600" u="sng" dirty="0" smtClean="0"/>
          </a:p>
          <a:p>
            <a:pPr>
              <a:lnSpc>
                <a:spcPct val="150000"/>
              </a:lnSpc>
              <a:buNone/>
            </a:pPr>
            <a:r>
              <a:rPr lang="en-US" sz="1600" u="sng" dirty="0" smtClean="0"/>
              <a:t>Templates:</a:t>
            </a:r>
          </a:p>
          <a:p>
            <a:pPr>
              <a:lnSpc>
                <a:spcPct val="115000"/>
              </a:lnSpc>
              <a:spcBef>
                <a:spcPts val="0"/>
              </a:spcBef>
              <a:buFont typeface="Wingdings" pitchFamily="2" charset="2"/>
              <a:buChar char="q"/>
            </a:pPr>
            <a:r>
              <a:rPr lang="en-US" sz="1400" dirty="0" smtClean="0">
                <a:ea typeface="Calibri"/>
                <a:cs typeface="Arial"/>
              </a:rPr>
              <a:t>Resource assessment tools</a:t>
            </a:r>
            <a:endParaRPr lang="en-US" sz="1400" dirty="0" smtClean="0">
              <a:ea typeface="Calibri"/>
              <a:cs typeface="Times New Roman"/>
            </a:endParaRPr>
          </a:p>
          <a:p>
            <a:pPr>
              <a:lnSpc>
                <a:spcPct val="115000"/>
              </a:lnSpc>
              <a:spcBef>
                <a:spcPts val="0"/>
              </a:spcBef>
              <a:buFont typeface="Wingdings" pitchFamily="2" charset="2"/>
              <a:buChar char="q"/>
            </a:pPr>
            <a:r>
              <a:rPr lang="en-US" sz="1400" dirty="0" smtClean="0">
                <a:ea typeface="Calibri"/>
                <a:cs typeface="Arial"/>
              </a:rPr>
              <a:t>Community survey tools</a:t>
            </a:r>
            <a:endParaRPr lang="en-US" sz="1400" dirty="0" smtClean="0">
              <a:ea typeface="Calibri"/>
              <a:cs typeface="Times New Roman"/>
            </a:endParaRPr>
          </a:p>
          <a:p>
            <a:pPr>
              <a:buNone/>
            </a:pPr>
            <a:endParaRPr lang="en-US" sz="2000" u="sng" dirty="0" smtClean="0"/>
          </a:p>
          <a:p>
            <a:pPr>
              <a:lnSpc>
                <a:spcPct val="150000"/>
              </a:lnSpc>
              <a:buNone/>
            </a:pPr>
            <a:r>
              <a:rPr lang="en-US" sz="1600" u="sng" dirty="0" smtClean="0"/>
              <a:t>Possible Trainings:</a:t>
            </a:r>
          </a:p>
          <a:p>
            <a:pPr marL="0">
              <a:lnSpc>
                <a:spcPct val="115000"/>
              </a:lnSpc>
              <a:spcBef>
                <a:spcPts val="0"/>
              </a:spcBef>
            </a:pPr>
            <a:r>
              <a:rPr lang="en-US" sz="1400" dirty="0" smtClean="0">
                <a:ea typeface="Times New Roman"/>
                <a:cs typeface="Times New Roman"/>
              </a:rPr>
              <a:t>Community Assessment Training/Clinic</a:t>
            </a:r>
          </a:p>
          <a:p>
            <a:pPr marL="0">
              <a:lnSpc>
                <a:spcPct val="115000"/>
              </a:lnSpc>
              <a:spcBef>
                <a:spcPts val="0"/>
              </a:spcBef>
            </a:pPr>
            <a:r>
              <a:rPr lang="en-US" sz="1400" dirty="0" smtClean="0">
                <a:ea typeface="Times New Roman"/>
                <a:cs typeface="Times New Roman"/>
              </a:rPr>
              <a:t>Community Resources Assessment Training/Clinic</a:t>
            </a:r>
          </a:p>
          <a:p>
            <a:pPr marL="0">
              <a:lnSpc>
                <a:spcPct val="115000"/>
              </a:lnSpc>
              <a:spcBef>
                <a:spcPts val="0"/>
              </a:spcBef>
            </a:pPr>
            <a:r>
              <a:rPr lang="en-US" sz="1400" dirty="0" smtClean="0">
                <a:ea typeface="Times New Roman"/>
                <a:cs typeface="Times New Roman"/>
              </a:rPr>
              <a:t>Using local data updates to re-energize your coalition</a:t>
            </a:r>
          </a:p>
          <a:p>
            <a:pPr marL="0" marR="0">
              <a:lnSpc>
                <a:spcPct val="115000"/>
              </a:lnSpc>
              <a:spcBef>
                <a:spcPts val="0"/>
              </a:spcBef>
              <a:spcAft>
                <a:spcPts val="0"/>
              </a:spcAft>
            </a:pPr>
            <a:endParaRPr lang="en-US" sz="20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8</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Assessment</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1800" b="1" dirty="0" smtClean="0">
                <a:solidFill>
                  <a:srgbClr val="0000FF"/>
                </a:solidFill>
                <a:ea typeface="Calibri"/>
                <a:cs typeface="Arial"/>
              </a:rPr>
              <a:t>Establish assessment workgroup(s):</a:t>
            </a:r>
            <a:r>
              <a:rPr lang="en-US" sz="1800" dirty="0" smtClean="0">
                <a:solidFill>
                  <a:srgbClr val="000000"/>
                </a:solidFill>
                <a:ea typeface="Calibri"/>
                <a:cs typeface="Arial"/>
              </a:rPr>
              <a:t>  Coalition will establish workgroups to </a:t>
            </a:r>
            <a:r>
              <a:rPr lang="en-US" sz="1800" dirty="0" smtClean="0">
                <a:solidFill>
                  <a:srgbClr val="000000"/>
                </a:solidFill>
                <a:ea typeface="Times New Roman"/>
                <a:cs typeface="Arial"/>
              </a:rPr>
              <a:t>compile data, review the information, ensure data is reflective of community demographics, and make recommendations for selection decisions to full coalition.  DBHR will support training and technical assistance to the assessment workgroups.</a:t>
            </a:r>
            <a:endParaRPr lang="en-US" sz="1800" dirty="0" smtClean="0">
              <a:ea typeface="Times New Roman"/>
              <a:cs typeface="Times New Roman"/>
            </a:endParaRPr>
          </a:p>
          <a:p>
            <a:pPr lvl="0">
              <a:lnSpc>
                <a:spcPct val="115000"/>
              </a:lnSpc>
              <a:spcBef>
                <a:spcPts val="0"/>
              </a:spcBef>
              <a:buFont typeface="Symbol"/>
              <a:buChar char=""/>
            </a:pPr>
            <a:r>
              <a:rPr lang="en-US" sz="2000" dirty="0" smtClean="0">
                <a:ea typeface="Calibri"/>
                <a:cs typeface="Times New Roman"/>
              </a:rPr>
              <a:t>Needs Assessment:   </a:t>
            </a:r>
          </a:p>
          <a:p>
            <a:pPr lvl="2">
              <a:lnSpc>
                <a:spcPct val="115000"/>
              </a:lnSpc>
              <a:spcBef>
                <a:spcPts val="0"/>
              </a:spcBef>
              <a:buFont typeface="Symbol"/>
              <a:buChar char=""/>
            </a:pPr>
            <a:r>
              <a:rPr lang="en-US" sz="1600" dirty="0" smtClean="0">
                <a:ea typeface="Times New Roman"/>
                <a:cs typeface="Arial"/>
              </a:rPr>
              <a:t>Identify people in the community who have expertise and/or interest in data relating to youth risk and protective factors, substance use, and related community indicators of problem </a:t>
            </a:r>
            <a:r>
              <a:rPr lang="en-US" sz="1600" dirty="0" smtClean="0">
                <a:ea typeface="Calibri"/>
                <a:cs typeface="Arial"/>
              </a:rPr>
              <a:t>behaviors to complete task “Use state-provided and local data”</a:t>
            </a:r>
            <a:r>
              <a:rPr lang="en-US" sz="1600" dirty="0" smtClean="0">
                <a:ea typeface="Times New Roman"/>
                <a:cs typeface="Arial"/>
              </a:rPr>
              <a:t>.  These may not necessarily be coalition members, but there should be some members from the coalition to help guide the work of the workgroup.  </a:t>
            </a:r>
            <a:r>
              <a:rPr lang="en-US" sz="1600" i="1" dirty="0" smtClean="0">
                <a:ea typeface="Times New Roman"/>
                <a:cs typeface="Arial"/>
              </a:rPr>
              <a:t>Recommend 3-5 people for workgroup</a:t>
            </a:r>
            <a:r>
              <a:rPr lang="en-US" sz="1600" dirty="0" smtClean="0">
                <a:ea typeface="Times New Roman"/>
                <a:cs typeface="Times New Roman"/>
              </a:rPr>
              <a:t>.</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Assessment</a:t>
            </a:r>
          </a:p>
        </p:txBody>
      </p:sp>
      <p:sp>
        <p:nvSpPr>
          <p:cNvPr id="3" name="Content Placeholder 2"/>
          <p:cNvSpPr>
            <a:spLocks noGrp="1"/>
          </p:cNvSpPr>
          <p:nvPr>
            <p:ph idx="1"/>
          </p:nvPr>
        </p:nvSpPr>
        <p:spPr>
          <a:xfrm>
            <a:off x="1600200" y="1371600"/>
            <a:ext cx="7086600" cy="4754563"/>
          </a:xfrm>
        </p:spPr>
        <p:txBody>
          <a:bodyPr/>
          <a:lstStyle/>
          <a:p>
            <a:pPr lvl="0">
              <a:lnSpc>
                <a:spcPct val="115000"/>
              </a:lnSpc>
              <a:spcBef>
                <a:spcPts val="0"/>
              </a:spcBef>
              <a:buNone/>
            </a:pPr>
            <a:r>
              <a:rPr lang="en-US" sz="2000" b="1" dirty="0" smtClean="0">
                <a:solidFill>
                  <a:srgbClr val="0000FF"/>
                </a:solidFill>
                <a:ea typeface="Calibri"/>
                <a:cs typeface="Arial"/>
              </a:rPr>
              <a:t>Establish assessment workgroup(s):</a:t>
            </a:r>
            <a:r>
              <a:rPr lang="en-US" sz="2000" dirty="0" smtClean="0">
                <a:solidFill>
                  <a:srgbClr val="000000"/>
                </a:solidFill>
                <a:ea typeface="Calibri"/>
                <a:cs typeface="Arial"/>
              </a:rPr>
              <a:t>  </a:t>
            </a:r>
            <a:r>
              <a:rPr lang="en-US" sz="2000" i="1" dirty="0" smtClean="0">
                <a:solidFill>
                  <a:srgbClr val="0000FF"/>
                </a:solidFill>
                <a:ea typeface="Calibri"/>
                <a:cs typeface="Arial"/>
              </a:rPr>
              <a:t>(cont.)</a:t>
            </a:r>
          </a:p>
          <a:p>
            <a:pPr lvl="0">
              <a:lnSpc>
                <a:spcPct val="115000"/>
              </a:lnSpc>
              <a:spcBef>
                <a:spcPts val="0"/>
              </a:spcBef>
              <a:buFont typeface="Symbol"/>
              <a:buChar char=""/>
            </a:pPr>
            <a:r>
              <a:rPr lang="en-US" sz="2000" dirty="0" smtClean="0">
                <a:ea typeface="Calibri"/>
                <a:cs typeface="Times New Roman"/>
              </a:rPr>
              <a:t>Resource Assessment:  </a:t>
            </a:r>
          </a:p>
          <a:p>
            <a:pPr lvl="2">
              <a:lnSpc>
                <a:spcPct val="115000"/>
              </a:lnSpc>
              <a:spcBef>
                <a:spcPts val="0"/>
              </a:spcBef>
              <a:buFont typeface="Symbol"/>
              <a:buChar char=""/>
            </a:pPr>
            <a:r>
              <a:rPr lang="en-US" sz="1600" dirty="0" smtClean="0">
                <a:ea typeface="Calibri"/>
                <a:cs typeface="Arial"/>
              </a:rPr>
              <a:t>Identify</a:t>
            </a:r>
            <a:r>
              <a:rPr lang="en-US" sz="1600" dirty="0" smtClean="0">
                <a:ea typeface="Times New Roman"/>
                <a:cs typeface="Times New Roman"/>
              </a:rPr>
              <a:t> members of the coalition who have knowledge of a wide range of providers of prevention related services. </a:t>
            </a:r>
            <a:r>
              <a:rPr lang="en-US" sz="1600" i="1" dirty="0" smtClean="0">
                <a:ea typeface="Times New Roman"/>
                <a:cs typeface="Times New Roman"/>
              </a:rPr>
              <a:t>Recommend 3-5 people for workgroup.  </a:t>
            </a:r>
            <a:endParaRPr lang="en-US" sz="1600" dirty="0" smtClean="0">
              <a:ea typeface="Times New Roman"/>
              <a:cs typeface="Times New Roman"/>
            </a:endParaRPr>
          </a:p>
          <a:p>
            <a:pPr lvl="2">
              <a:lnSpc>
                <a:spcPct val="115000"/>
              </a:lnSpc>
              <a:spcBef>
                <a:spcPts val="0"/>
              </a:spcBef>
              <a:buFont typeface="Symbol"/>
              <a:buChar char=""/>
            </a:pPr>
            <a:r>
              <a:rPr lang="en-US" sz="1600" dirty="0" smtClean="0">
                <a:ea typeface="Times New Roman"/>
                <a:cs typeface="Times New Roman"/>
              </a:rPr>
              <a:t>Create a complete list with contact information of providers of all types of prevention-related services in the community.  </a:t>
            </a:r>
          </a:p>
          <a:p>
            <a:pPr lvl="2">
              <a:lnSpc>
                <a:spcPct val="115000"/>
              </a:lnSpc>
              <a:spcBef>
                <a:spcPts val="0"/>
              </a:spcBef>
              <a:buFont typeface="Symbol"/>
              <a:buChar char=""/>
            </a:pPr>
            <a:r>
              <a:rPr lang="en-US" sz="1600" dirty="0" smtClean="0">
                <a:ea typeface="Times New Roman"/>
                <a:cs typeface="Times New Roman"/>
              </a:rPr>
              <a:t>Develop a process for requesting those providers to fill out the </a:t>
            </a:r>
            <a:r>
              <a:rPr lang="en-US" sz="1600" dirty="0" smtClean="0">
                <a:ea typeface="Calibri"/>
                <a:cs typeface="Arial"/>
              </a:rPr>
              <a:t>resource</a:t>
            </a:r>
            <a:r>
              <a:rPr lang="en-US" sz="1600" dirty="0" smtClean="0">
                <a:ea typeface="Times New Roman"/>
                <a:cs typeface="Times New Roman"/>
              </a:rPr>
              <a:t> survey on PBPS.  Follow-up with reminders until a 70% completion rate is achieved.  For providers who are not willing or able to complete a survey, use workgroup members to gather the information and complete short survey in PBPS.</a:t>
            </a:r>
          </a:p>
          <a:p>
            <a:pPr lvl="2">
              <a:lnSpc>
                <a:spcPct val="115000"/>
              </a:lnSpc>
              <a:spcBef>
                <a:spcPts val="0"/>
              </a:spcBef>
              <a:buFont typeface="Symbol"/>
              <a:buChar char=""/>
            </a:pPr>
            <a:r>
              <a:rPr lang="en-US" sz="1600" dirty="0" smtClean="0">
                <a:ea typeface="Times New Roman"/>
                <a:cs typeface="Times New Roman"/>
              </a:rPr>
              <a:t>Using the report generated by the PBPS of the Resource </a:t>
            </a:r>
            <a:r>
              <a:rPr lang="en-US" sz="1600" dirty="0" smtClean="0">
                <a:ea typeface="Calibri"/>
                <a:cs typeface="Arial"/>
              </a:rPr>
              <a:t>Assessment</a:t>
            </a:r>
            <a:r>
              <a:rPr lang="en-US" sz="1600" dirty="0" smtClean="0">
                <a:ea typeface="Times New Roman"/>
                <a:cs typeface="Times New Roman"/>
              </a:rPr>
              <a:t>, present findings to coalition.  </a:t>
            </a:r>
            <a:r>
              <a:rPr lang="en-US" sz="1600" i="1" dirty="0" smtClean="0">
                <a:ea typeface="Times New Roman"/>
                <a:cs typeface="Times New Roman"/>
              </a:rPr>
              <a:t>(Keeping this data up to date can be an on-going project of the coalition.)</a:t>
            </a:r>
            <a:endParaRPr lang="en-US" sz="1600" dirty="0" smtClean="0">
              <a:ea typeface="Times New Roman"/>
              <a:cs typeface="Times New Roman"/>
            </a:endParaRPr>
          </a:p>
          <a:p>
            <a:pPr lvl="0">
              <a:lnSpc>
                <a:spcPct val="115000"/>
              </a:lnSpc>
              <a:spcBef>
                <a:spcPts val="0"/>
              </a:spcBef>
              <a:buFont typeface="Symbol"/>
              <a:buChar char=""/>
            </a:pPr>
            <a:r>
              <a:rPr lang="en-US" sz="1300" i="1" dirty="0" smtClean="0">
                <a:ea typeface="Calibri"/>
                <a:cs typeface="Times New Roman"/>
              </a:rPr>
              <a:t>Note: If plan has already been established this work group will re-visit and update </a:t>
            </a:r>
            <a:r>
              <a:rPr lang="en-US" sz="1300" i="1" smtClean="0">
                <a:ea typeface="Calibri"/>
                <a:cs typeface="Times New Roman"/>
              </a:rPr>
              <a:t>current plan</a:t>
            </a:r>
            <a:r>
              <a:rPr lang="en-US" sz="1300" i="1" dirty="0" smtClean="0">
                <a:ea typeface="Calibri"/>
                <a:cs typeface="Times New Roman"/>
              </a:rPr>
              <a:t>.</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General Information</a:t>
            </a:r>
          </a:p>
        </p:txBody>
      </p:sp>
      <p:sp>
        <p:nvSpPr>
          <p:cNvPr id="3" name="Content Placeholder 2"/>
          <p:cNvSpPr>
            <a:spLocks noGrp="1"/>
          </p:cNvSpPr>
          <p:nvPr>
            <p:ph idx="1"/>
          </p:nvPr>
        </p:nvSpPr>
        <p:spPr>
          <a:xfrm>
            <a:off x="1600200" y="1371601"/>
            <a:ext cx="7086600" cy="2438400"/>
          </a:xfrm>
        </p:spPr>
        <p:txBody>
          <a:bodyPr>
            <a:normAutofit lnSpcReduction="10000"/>
          </a:bodyPr>
          <a:lstStyle/>
          <a:p>
            <a:pPr marL="0" indent="0">
              <a:buNone/>
            </a:pPr>
            <a:r>
              <a:rPr lang="en-US" sz="1400" b="1" dirty="0" smtClean="0"/>
              <a:t>The PRI is generally following the Strategic Prevention Framework as the overall planning framework for this process.</a:t>
            </a:r>
            <a:r>
              <a:rPr lang="en-US" sz="1400" dirty="0" smtClean="0"/>
              <a:t> It is expected that all tasks associated with PRI will be conducted in a culturally competent manner.  This model is based on categorization of task by subjects and does not indicate sequence to follow.  This is not expected to be linear process. </a:t>
            </a:r>
          </a:p>
          <a:p>
            <a:pPr marL="0" indent="0">
              <a:buNone/>
            </a:pPr>
            <a:endParaRPr lang="en-US" sz="1400" b="1" i="1" dirty="0" smtClean="0"/>
          </a:p>
          <a:p>
            <a:pPr marL="0" indent="0">
              <a:buNone/>
            </a:pPr>
            <a:r>
              <a:rPr lang="en-US" sz="1100" b="1" i="1" dirty="0" smtClean="0"/>
              <a:t>Primary sources of information used in developing Task Categories:  </a:t>
            </a:r>
            <a:r>
              <a:rPr lang="en-US" sz="1100" i="1" dirty="0" smtClean="0"/>
              <a:t>Communities That Care, CADCA, </a:t>
            </a:r>
            <a:r>
              <a:rPr lang="en-US" sz="1100" i="1" u="sng" dirty="0" smtClean="0">
                <a:hlinkClick r:id="rId2"/>
              </a:rPr>
              <a:t>Coalitions and Partnerships in Community Health</a:t>
            </a:r>
            <a:r>
              <a:rPr lang="en-US" sz="1100" i="1" dirty="0" smtClean="0"/>
              <a:t> (Frances Dunn </a:t>
            </a:r>
            <a:r>
              <a:rPr lang="en-US" sz="1100" i="1" dirty="0" err="1" smtClean="0"/>
              <a:t>Butterfoss</a:t>
            </a:r>
            <a:r>
              <a:rPr lang="en-US" sz="1100" i="1" dirty="0" smtClean="0"/>
              <a:t>), DBHR, preliminary evaluation information from Washington and national SPF-SIG project, SAMSHA/CSA.</a:t>
            </a:r>
            <a:endParaRPr lang="en-US" sz="1100" b="1" i="1" dirty="0" smtClean="0"/>
          </a:p>
          <a:p>
            <a:pPr marL="0" indent="0">
              <a:buNone/>
            </a:pPr>
            <a:endParaRPr lang="en-US" sz="1400" i="1" dirty="0" smtClean="0"/>
          </a:p>
          <a:p>
            <a:pPr marL="0" indent="0" algn="ctr">
              <a:buNone/>
            </a:pPr>
            <a:r>
              <a:rPr lang="en-US" sz="1400" b="1" dirty="0" smtClean="0"/>
              <a:t>SAMHSA’s Strategic Prevention Framework</a:t>
            </a:r>
            <a:r>
              <a:rPr lang="en-US" sz="1400" dirty="0" smtClean="0"/>
              <a:t/>
            </a:r>
            <a:br>
              <a:rPr lang="en-US" sz="1400" dirty="0" smtClean="0"/>
            </a:br>
            <a:endParaRPr lang="en-US" sz="14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027" name="Picture 1" descr="SPF cycle_logo"/>
          <p:cNvPicPr>
            <a:picLocks noChangeAspect="1" noChangeArrowheads="1"/>
          </p:cNvPicPr>
          <p:nvPr/>
        </p:nvPicPr>
        <p:blipFill>
          <a:blip r:embed="rId3" cstate="print"/>
          <a:srcRect/>
          <a:stretch>
            <a:fillRect/>
          </a:stretch>
        </p:blipFill>
        <p:spPr bwMode="auto">
          <a:xfrm>
            <a:off x="3886200" y="3733800"/>
            <a:ext cx="2438400" cy="2387702"/>
          </a:xfrm>
          <a:prstGeom prst="rect">
            <a:avLst/>
          </a:prstGeom>
          <a:noFill/>
          <a:ln w="9525">
            <a:noFill/>
            <a:miter lim="800000"/>
            <a:headEnd/>
            <a:tailEnd/>
          </a:ln>
        </p:spPr>
      </p:pic>
      <p:sp>
        <p:nvSpPr>
          <p:cNvPr id="7" name="TextBox 6"/>
          <p:cNvSpPr txBox="1"/>
          <p:nvPr/>
        </p:nvSpPr>
        <p:spPr>
          <a:xfrm>
            <a:off x="4648200" y="914400"/>
            <a:ext cx="990600" cy="276999"/>
          </a:xfrm>
          <a:prstGeom prst="rect">
            <a:avLst/>
          </a:prstGeom>
          <a:noFill/>
        </p:spPr>
        <p:txBody>
          <a:bodyPr wrap="square" rtlCol="0">
            <a:spAutoFit/>
          </a:bodyPr>
          <a:lstStyle/>
          <a:p>
            <a:r>
              <a:rPr lang="en-US" sz="1200" dirty="0" smtClean="0"/>
              <a:t>Guide Cover</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Assessment</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Use state-provided and local data:</a:t>
            </a:r>
            <a:r>
              <a:rPr lang="en-US" sz="2000" dirty="0" smtClean="0">
                <a:solidFill>
                  <a:srgbClr val="0000FF"/>
                </a:solidFill>
                <a:ea typeface="Calibri"/>
                <a:cs typeface="Arial"/>
              </a:rPr>
              <a:t> </a:t>
            </a:r>
            <a:r>
              <a:rPr lang="en-US" sz="2000" dirty="0" smtClean="0">
                <a:ea typeface="Times New Roman"/>
                <a:cs typeface="Times New Roman"/>
              </a:rPr>
              <a:t>The coalition will make data-based decisions and define problem statements using archival, Healthy Youth Survey, and local indicator data.</a:t>
            </a:r>
          </a:p>
          <a:p>
            <a:pPr lvl="1">
              <a:lnSpc>
                <a:spcPct val="115000"/>
              </a:lnSpc>
              <a:spcBef>
                <a:spcPts val="0"/>
              </a:spcBef>
              <a:buFont typeface="Symbol"/>
              <a:buChar char=""/>
            </a:pPr>
            <a:r>
              <a:rPr lang="en-US" sz="1600" dirty="0" smtClean="0">
                <a:ea typeface="Calibri"/>
                <a:cs typeface="Times New Roman"/>
              </a:rPr>
              <a:t>Needs Assessment Workgroup:   </a:t>
            </a:r>
          </a:p>
          <a:p>
            <a:pPr lvl="2">
              <a:lnSpc>
                <a:spcPct val="115000"/>
              </a:lnSpc>
              <a:spcBef>
                <a:spcPts val="0"/>
              </a:spcBef>
              <a:buFont typeface="Symbol"/>
              <a:buChar char=""/>
            </a:pPr>
            <a:r>
              <a:rPr lang="en-US" sz="1600" dirty="0" smtClean="0">
                <a:ea typeface="Times New Roman"/>
                <a:cs typeface="Times New Roman"/>
              </a:rPr>
              <a:t>Review data provided by DBHR.  Discuss implications for the community and the work of the coalition.  </a:t>
            </a:r>
          </a:p>
          <a:p>
            <a:pPr lvl="2">
              <a:lnSpc>
                <a:spcPct val="115000"/>
              </a:lnSpc>
              <a:spcBef>
                <a:spcPts val="0"/>
              </a:spcBef>
              <a:buFont typeface="Symbol"/>
              <a:buChar char=""/>
            </a:pPr>
            <a:r>
              <a:rPr lang="en-US" sz="1600" dirty="0" smtClean="0">
                <a:ea typeface="Times New Roman"/>
                <a:cs typeface="Times New Roman"/>
              </a:rPr>
              <a:t>Identify gaps in the data, and possible sources of more precise local data to fill those gaps.  Collect those data and add to assessment.</a:t>
            </a:r>
          </a:p>
          <a:p>
            <a:pPr lvl="1">
              <a:lnSpc>
                <a:spcPct val="115000"/>
              </a:lnSpc>
              <a:spcBef>
                <a:spcPts val="0"/>
              </a:spcBef>
              <a:buFont typeface="Symbol"/>
              <a:buChar char=""/>
            </a:pPr>
            <a:r>
              <a:rPr lang="en-US" sz="1600" dirty="0" smtClean="0">
                <a:ea typeface="Times New Roman"/>
                <a:cs typeface="Times New Roman"/>
              </a:rPr>
              <a:t>Workgroup will present data to full coalition, and the coalition will make an initial prioritization.</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Assessment</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Gather community information and feedback</a:t>
            </a:r>
            <a:r>
              <a:rPr lang="en-US" sz="2000" dirty="0" smtClean="0">
                <a:solidFill>
                  <a:srgbClr val="0000FF"/>
                </a:solidFill>
                <a:ea typeface="Calibri"/>
                <a:cs typeface="Arial"/>
              </a:rPr>
              <a:t>: </a:t>
            </a:r>
            <a:r>
              <a:rPr lang="en-US" sz="2000" dirty="0" smtClean="0">
                <a:solidFill>
                  <a:srgbClr val="000000"/>
                </a:solidFill>
                <a:ea typeface="Calibri"/>
                <a:cs typeface="Arial"/>
              </a:rPr>
              <a:t>Information will be gathered periodically from</a:t>
            </a:r>
            <a:r>
              <a:rPr lang="en-US" sz="2000" dirty="0" smtClean="0">
                <a:solidFill>
                  <a:srgbClr val="0000FF"/>
                </a:solidFill>
                <a:ea typeface="Calibri"/>
                <a:cs typeface="Arial"/>
              </a:rPr>
              <a:t> </a:t>
            </a:r>
            <a:r>
              <a:rPr lang="en-US" sz="2000" dirty="0" smtClean="0">
                <a:solidFill>
                  <a:srgbClr val="000000"/>
                </a:solidFill>
                <a:ea typeface="Calibri"/>
                <a:cs typeface="Arial"/>
              </a:rPr>
              <a:t>community members about the coalition and its work.  Coalition will incorporate the community feedback into its decision-making processes.</a:t>
            </a:r>
            <a:endParaRPr lang="en-US" sz="20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Coalition will use survey tool provided by DBHR to gather information about the work and strategies of the coalition from the community at large annually.</a:t>
            </a:r>
          </a:p>
          <a:p>
            <a:pPr lvl="1">
              <a:lnSpc>
                <a:spcPct val="115000"/>
              </a:lnSpc>
              <a:spcBef>
                <a:spcPts val="0"/>
              </a:spcBef>
              <a:buFont typeface="Symbol"/>
              <a:buChar char=""/>
            </a:pPr>
            <a:r>
              <a:rPr lang="en-US" sz="1600" dirty="0" smtClean="0">
                <a:solidFill>
                  <a:srgbClr val="000000"/>
                </a:solidFill>
                <a:ea typeface="Calibri"/>
                <a:cs typeface="Arial"/>
              </a:rPr>
              <a:t>Community at large = </a:t>
            </a:r>
            <a:r>
              <a:rPr lang="en-US" sz="1600" smtClean="0">
                <a:solidFill>
                  <a:srgbClr val="000000"/>
                </a:solidFill>
                <a:ea typeface="Calibri"/>
                <a:cs typeface="Arial"/>
              </a:rPr>
              <a:t>beyond coalition </a:t>
            </a:r>
            <a:r>
              <a:rPr lang="en-US" sz="1600" dirty="0" smtClean="0">
                <a:solidFill>
                  <a:srgbClr val="000000"/>
                </a:solidFill>
                <a:ea typeface="Calibri"/>
                <a:cs typeface="Arial"/>
              </a:rPr>
              <a:t>members</a:t>
            </a:r>
          </a:p>
          <a:p>
            <a:pPr lvl="1">
              <a:lnSpc>
                <a:spcPct val="115000"/>
              </a:lnSpc>
              <a:spcBef>
                <a:spcPts val="0"/>
              </a:spcBef>
              <a:buFont typeface="Symbol"/>
              <a:buChar char=""/>
            </a:pPr>
            <a:r>
              <a:rPr lang="en-US" sz="1600" dirty="0" smtClean="0">
                <a:solidFill>
                  <a:srgbClr val="000000"/>
                </a:solidFill>
                <a:ea typeface="Calibri"/>
                <a:cs typeface="Arial"/>
              </a:rPr>
              <a:t>Coalition will review results of the survey and integrate results into strategies.</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b="1" dirty="0" smtClean="0">
                <a:solidFill>
                  <a:schemeClr val="accent4">
                    <a:lumMod val="75000"/>
                  </a:schemeClr>
                </a:solidFill>
                <a:ea typeface="Calibri" pitchFamily="34" charset="0"/>
                <a:cs typeface="Calibri" pitchFamily="34" charset="0"/>
              </a:rPr>
              <a:t>Planning</a:t>
            </a:r>
          </a:p>
        </p:txBody>
      </p:sp>
      <p:sp>
        <p:nvSpPr>
          <p:cNvPr id="3" name="Content Placeholder 2"/>
          <p:cNvSpPr>
            <a:spLocks noGrp="1"/>
          </p:cNvSpPr>
          <p:nvPr>
            <p:ph idx="1"/>
          </p:nvPr>
        </p:nvSpPr>
        <p:spPr>
          <a:xfrm>
            <a:off x="1600200" y="1600200"/>
            <a:ext cx="7086600" cy="4525963"/>
          </a:xfrm>
        </p:spPr>
        <p:txBody>
          <a:bodyPr/>
          <a:lstStyle/>
          <a:p>
            <a:pPr>
              <a:lnSpc>
                <a:spcPct val="150000"/>
              </a:lnSpc>
              <a:buNone/>
            </a:pPr>
            <a:r>
              <a:rPr lang="en-US" sz="1600" u="sng" dirty="0" smtClean="0"/>
              <a:t>Task Categories:</a:t>
            </a:r>
          </a:p>
          <a:p>
            <a:pPr marL="0" marR="0">
              <a:spcBef>
                <a:spcPts val="0"/>
              </a:spcBef>
            </a:pPr>
            <a:r>
              <a:rPr lang="en-US" sz="1400" b="1" dirty="0" smtClean="0">
                <a:solidFill>
                  <a:srgbClr val="0000FF"/>
                </a:solidFill>
                <a:ea typeface="Times New Roman"/>
                <a:cs typeface="Times New Roman"/>
              </a:rPr>
              <a:t>Select community organizing framework</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Select goals, population and strategies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Develop prevention strategic work plan</a:t>
            </a:r>
            <a:endParaRPr lang="en-US" sz="1400" dirty="0" smtClean="0">
              <a:ea typeface="Times New Roman"/>
              <a:cs typeface="Times New Roman"/>
            </a:endParaRPr>
          </a:p>
          <a:p>
            <a:pPr>
              <a:buNone/>
            </a:pPr>
            <a:endParaRPr lang="en-US" sz="1600" u="sng" dirty="0" smtClean="0"/>
          </a:p>
          <a:p>
            <a:pPr>
              <a:buNone/>
            </a:pPr>
            <a:r>
              <a:rPr lang="en-US" sz="1600" u="sng" dirty="0" smtClean="0"/>
              <a:t>Templates:</a:t>
            </a:r>
          </a:p>
          <a:p>
            <a:pPr>
              <a:lnSpc>
                <a:spcPct val="115000"/>
              </a:lnSpc>
              <a:spcBef>
                <a:spcPts val="0"/>
              </a:spcBef>
              <a:buFont typeface="Wingdings"/>
              <a:buChar char=""/>
            </a:pPr>
            <a:r>
              <a:rPr lang="en-US" sz="1400" dirty="0" smtClean="0">
                <a:ea typeface="Calibri"/>
                <a:cs typeface="Times New Roman"/>
              </a:rPr>
              <a:t>CAPT report regarding organizing frameworks to communities  </a:t>
            </a:r>
          </a:p>
          <a:p>
            <a:pPr>
              <a:lnSpc>
                <a:spcPct val="115000"/>
              </a:lnSpc>
              <a:spcBef>
                <a:spcPts val="0"/>
              </a:spcBef>
              <a:buFont typeface="Wingdings"/>
              <a:buChar char=""/>
            </a:pPr>
            <a:r>
              <a:rPr lang="en-US" sz="1400" dirty="0" smtClean="0">
                <a:solidFill>
                  <a:srgbClr val="000000"/>
                </a:solidFill>
                <a:ea typeface="Calibri"/>
                <a:cs typeface="Arial"/>
              </a:rPr>
              <a:t>Sample PRI prevention strategic plan to include:  </a:t>
            </a:r>
            <a:endParaRPr lang="en-US" sz="1400" dirty="0" smtClean="0">
              <a:ea typeface="Calibri"/>
              <a:cs typeface="Times New Roman"/>
            </a:endParaRPr>
          </a:p>
          <a:p>
            <a:pPr lvl="1">
              <a:lnSpc>
                <a:spcPct val="115000"/>
              </a:lnSpc>
              <a:spcBef>
                <a:spcPts val="0"/>
              </a:spcBef>
              <a:buFont typeface="Symbol"/>
              <a:buChar char=""/>
            </a:pPr>
            <a:r>
              <a:rPr lang="en-US" sz="1400" dirty="0" smtClean="0">
                <a:ea typeface="Calibri"/>
                <a:cs typeface="Arial"/>
              </a:rPr>
              <a:t>Membership recruit and retention plan questions </a:t>
            </a:r>
            <a:endParaRPr lang="en-US" sz="1400" dirty="0" smtClean="0">
              <a:ea typeface="Calibri"/>
              <a:cs typeface="Times New Roman"/>
            </a:endParaRPr>
          </a:p>
          <a:p>
            <a:pPr lvl="1">
              <a:lnSpc>
                <a:spcPct val="115000"/>
              </a:lnSpc>
              <a:spcBef>
                <a:spcPts val="0"/>
              </a:spcBef>
              <a:buFont typeface="Symbol"/>
              <a:buChar char=""/>
            </a:pPr>
            <a:r>
              <a:rPr lang="en-US" sz="1400" dirty="0" smtClean="0">
                <a:solidFill>
                  <a:srgbClr val="000000"/>
                </a:solidFill>
                <a:ea typeface="Calibri"/>
                <a:cs typeface="Arial"/>
              </a:rPr>
              <a:t>DBHR develops logic model for PRI project</a:t>
            </a:r>
            <a:endParaRPr lang="en-US" sz="1400" dirty="0" smtClean="0">
              <a:ea typeface="Calibri"/>
              <a:cs typeface="Times New Roman"/>
            </a:endParaRPr>
          </a:p>
          <a:p>
            <a:pPr lvl="1">
              <a:lnSpc>
                <a:spcPct val="115000"/>
              </a:lnSpc>
              <a:spcBef>
                <a:spcPts val="0"/>
              </a:spcBef>
              <a:buFont typeface="Symbol"/>
              <a:buChar char=""/>
            </a:pPr>
            <a:r>
              <a:rPr lang="en-US" sz="1400" dirty="0" smtClean="0">
                <a:ea typeface="Calibri"/>
                <a:cs typeface="Times New Roman"/>
              </a:rPr>
              <a:t>Media plan (in strategic plan) – no template – form and list of strategies</a:t>
            </a:r>
          </a:p>
          <a:p>
            <a:pPr>
              <a:buNone/>
            </a:pPr>
            <a:endParaRPr lang="en-US" sz="2000" u="sng" dirty="0" smtClean="0"/>
          </a:p>
          <a:p>
            <a:pPr>
              <a:lnSpc>
                <a:spcPct val="115000"/>
              </a:lnSpc>
              <a:spcBef>
                <a:spcPts val="0"/>
              </a:spcBef>
              <a:buNone/>
            </a:pPr>
            <a:r>
              <a:rPr lang="en-US" sz="1600" u="sng" dirty="0" smtClean="0"/>
              <a:t>Possible Trainings:</a:t>
            </a:r>
          </a:p>
          <a:p>
            <a:pPr>
              <a:lnSpc>
                <a:spcPct val="115000"/>
              </a:lnSpc>
              <a:spcBef>
                <a:spcPts val="0"/>
              </a:spcBef>
              <a:buFont typeface="Arial" pitchFamily="34" charset="0"/>
              <a:buChar char="•"/>
            </a:pPr>
            <a:r>
              <a:rPr lang="en-US" sz="1400" dirty="0" smtClean="0">
                <a:ea typeface="Calibri"/>
                <a:cs typeface="Times New Roman"/>
              </a:rPr>
              <a:t>Community Planning Training/Clinic</a:t>
            </a:r>
          </a:p>
          <a:p>
            <a:pPr>
              <a:lnSpc>
                <a:spcPct val="115000"/>
              </a:lnSpc>
              <a:spcBef>
                <a:spcPts val="0"/>
              </a:spcBef>
              <a:spcAft>
                <a:spcPts val="1000"/>
              </a:spcAft>
              <a:buFont typeface="Arial" pitchFamily="34" charset="0"/>
              <a:buChar char="•"/>
            </a:pPr>
            <a:r>
              <a:rPr lang="en-US" sz="1400" dirty="0" smtClean="0">
                <a:ea typeface="Calibri"/>
                <a:cs typeface="Times New Roman"/>
              </a:rPr>
              <a:t>Using systems models to preventing unintended consequences</a:t>
            </a:r>
          </a:p>
          <a:p>
            <a:pPr marL="0" marR="0">
              <a:lnSpc>
                <a:spcPct val="115000"/>
              </a:lnSpc>
              <a:spcBef>
                <a:spcPts val="0"/>
              </a:spcBef>
              <a:spcAft>
                <a:spcPts val="0"/>
              </a:spcAft>
            </a:pPr>
            <a:endParaRPr lang="en-US" sz="20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9</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Planning</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Times New Roman"/>
                <a:cs typeface="Times New Roman"/>
              </a:rPr>
              <a:t>Select community organizing framework</a:t>
            </a:r>
            <a:r>
              <a:rPr lang="en-US" sz="2000" dirty="0" smtClean="0">
                <a:solidFill>
                  <a:srgbClr val="0000FF"/>
                </a:solidFill>
                <a:ea typeface="Times New Roman"/>
                <a:cs typeface="Times New Roman"/>
              </a:rPr>
              <a:t>: </a:t>
            </a:r>
            <a:r>
              <a:rPr lang="en-US" sz="2000" dirty="0" smtClean="0">
                <a:solidFill>
                  <a:srgbClr val="000000"/>
                </a:solidFill>
                <a:ea typeface="Times New Roman"/>
                <a:cs typeface="Times New Roman"/>
              </a:rPr>
              <a:t>Coalition will choose to follow the steps of the Strategic Prevention Framework (default) or another established process (e.g., Communities That Care).</a:t>
            </a:r>
            <a:endParaRPr lang="en-US" sz="20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Times New Roman"/>
                <a:cs typeface="Times New Roman"/>
              </a:rPr>
              <a:t>Coalitions review information about organizing frameworks and gather additional information, as necessary.  </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Times New Roman"/>
                <a:cs typeface="Times New Roman"/>
              </a:rPr>
              <a:t>Coalition decides which organizing framework it will use and reports that decision to DBHR.</a:t>
            </a:r>
            <a:endParaRPr lang="en-US" sz="1600" dirty="0" smtClean="0">
              <a:ea typeface="Times New Roman"/>
              <a:cs typeface="Times New Roman"/>
            </a:endParaRP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Planning</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Select goals, population and strategies:</a:t>
            </a:r>
            <a:r>
              <a:rPr lang="en-US" sz="2000" dirty="0" smtClean="0">
                <a:solidFill>
                  <a:srgbClr val="000000"/>
                </a:solidFill>
                <a:ea typeface="Calibri"/>
                <a:cs typeface="Arial"/>
              </a:rPr>
              <a:t> Coalition will develop a logic model using information and priorities from assessment to</a:t>
            </a:r>
            <a:r>
              <a:rPr lang="en-US" sz="2000" b="1" dirty="0" smtClean="0">
                <a:solidFill>
                  <a:srgbClr val="0000FF"/>
                </a:solidFill>
                <a:ea typeface="Calibri"/>
                <a:cs typeface="Arial"/>
              </a:rPr>
              <a:t> </a:t>
            </a:r>
            <a:r>
              <a:rPr lang="en-US" sz="2000" dirty="0" smtClean="0">
                <a:solidFill>
                  <a:srgbClr val="000000"/>
                </a:solidFill>
                <a:ea typeface="Calibri"/>
                <a:cs typeface="Arial"/>
              </a:rPr>
              <a:t>set change goals, and select focus populations, environmental strategy(ies), and direct prevention strategy(ies).</a:t>
            </a:r>
            <a:endParaRPr lang="en-US" sz="20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Coalition identifies gaps from Resource and Data Needs Assessment and priorities.</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Coalition identifies who will receive services, what services they will receive, and what changes the coalition anticipates being made.</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Coalition will use the DBHR template to develop a logic model that explains its decisions.</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The logic model will be submitted to DBHR as part of its strategic prevention work plan.</a:t>
            </a:r>
            <a:endParaRPr lang="en-US" sz="1600" dirty="0" smtClean="0">
              <a:ea typeface="Times New Roman"/>
              <a:cs typeface="Times New Roman"/>
            </a:endParaRP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Planning</a:t>
            </a:r>
          </a:p>
        </p:txBody>
      </p:sp>
      <p:sp>
        <p:nvSpPr>
          <p:cNvPr id="3" name="Content Placeholder 2"/>
          <p:cNvSpPr>
            <a:spLocks noGrp="1"/>
          </p:cNvSpPr>
          <p:nvPr>
            <p:ph idx="1"/>
          </p:nvPr>
        </p:nvSpPr>
        <p:spPr>
          <a:xfrm>
            <a:off x="1600200" y="1447800"/>
            <a:ext cx="7086600" cy="4678363"/>
          </a:xfrm>
        </p:spPr>
        <p:txBody>
          <a:bodyPr/>
          <a:lstStyle/>
          <a:p>
            <a:pPr marL="0" marR="0">
              <a:spcBef>
                <a:spcPts val="0"/>
              </a:spcBef>
              <a:spcAft>
                <a:spcPts val="0"/>
              </a:spcAft>
              <a:buNone/>
            </a:pPr>
            <a:r>
              <a:rPr lang="en-US" sz="1800" b="1" dirty="0" smtClean="0">
                <a:solidFill>
                  <a:srgbClr val="0000FF"/>
                </a:solidFill>
                <a:ea typeface="Calibri"/>
                <a:cs typeface="Arial"/>
              </a:rPr>
              <a:t>Develop prevention strategic work plan:</a:t>
            </a:r>
            <a:r>
              <a:rPr lang="en-US" sz="1800" dirty="0" smtClean="0">
                <a:solidFill>
                  <a:srgbClr val="0000FF"/>
                </a:solidFill>
                <a:ea typeface="Calibri"/>
                <a:cs typeface="Arial"/>
              </a:rPr>
              <a:t> </a:t>
            </a:r>
            <a:r>
              <a:rPr lang="en-US" sz="1800" dirty="0" smtClean="0">
                <a:solidFill>
                  <a:srgbClr val="000000"/>
                </a:solidFill>
                <a:ea typeface="Calibri"/>
                <a:cs typeface="Arial"/>
              </a:rPr>
              <a:t>Coalition will develop</a:t>
            </a:r>
            <a:r>
              <a:rPr lang="en-US" sz="1800" dirty="0" smtClean="0">
                <a:solidFill>
                  <a:srgbClr val="0000FF"/>
                </a:solidFill>
                <a:ea typeface="Calibri"/>
                <a:cs typeface="Arial"/>
              </a:rPr>
              <a:t> </a:t>
            </a:r>
            <a:r>
              <a:rPr lang="en-US" sz="1800" dirty="0" smtClean="0">
                <a:solidFill>
                  <a:srgbClr val="000000"/>
                </a:solidFill>
                <a:ea typeface="Calibri"/>
                <a:cs typeface="Arial"/>
              </a:rPr>
              <a:t>a strategic work plan which incorporates the logic model, describes how community culture and demographics were considered in making selections, and how overall behavioral health considerations – substance abuse and mental health – are addressed.  Coalition will develop an interim work plan that will guide coalition work until the final plan is developed and adopted.</a:t>
            </a:r>
            <a:endParaRPr lang="en-US" sz="1800" dirty="0" smtClean="0">
              <a:ea typeface="Times New Roman"/>
              <a:cs typeface="Times New Roman"/>
            </a:endParaRPr>
          </a:p>
          <a:p>
            <a:pPr lvl="1">
              <a:lnSpc>
                <a:spcPct val="115000"/>
              </a:lnSpc>
              <a:spcBef>
                <a:spcPts val="0"/>
              </a:spcBef>
              <a:buNone/>
            </a:pPr>
            <a:r>
              <a:rPr lang="en-US" sz="1600" dirty="0" smtClean="0">
                <a:solidFill>
                  <a:srgbClr val="000000"/>
                </a:solidFill>
                <a:ea typeface="Calibri"/>
                <a:cs typeface="Arial"/>
              </a:rPr>
              <a:t>To complete the plan, coalitions will need to:</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Describe their community culture and demographics and identify what needs to be done to ensure selected initiatives are appropriate for the residents of the community.  </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Identify anticipated barriers to implementation and strategies for overcoming those barriers.</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Identify timelines for implementing selected environmental and direct prevention service projects and key implementation benchmarks.</a:t>
            </a:r>
            <a:endParaRPr lang="en-US" sz="16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The coalition will submit the information, along with its logic model, to DBHR for approval.</a:t>
            </a:r>
            <a:endParaRPr lang="en-US" sz="1600" dirty="0" smtClean="0">
              <a:ea typeface="Times New Roman"/>
              <a:cs typeface="Times New Roman"/>
            </a:endParaRP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a:lnSpc>
                <a:spcPct val="150000"/>
              </a:lnSpc>
              <a:buNone/>
            </a:pPr>
            <a:r>
              <a:rPr lang="en-US" sz="1600" u="sng" dirty="0" smtClean="0"/>
              <a:t>Task Categories:</a:t>
            </a:r>
          </a:p>
          <a:p>
            <a:pPr marL="0" marR="0">
              <a:spcBef>
                <a:spcPts val="0"/>
              </a:spcBef>
            </a:pPr>
            <a:r>
              <a:rPr lang="en-US" sz="1400" b="1" dirty="0" smtClean="0">
                <a:solidFill>
                  <a:srgbClr val="0000FF"/>
                </a:solidFill>
                <a:ea typeface="Calibri"/>
                <a:cs typeface="Arial"/>
              </a:rPr>
              <a:t>Implement selected community organizing framework</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Participate actively in Cohort I learning community</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Localize media campaigns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Confirm partnerships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Organize and implement P/I services (September 2011)</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Implement selected environmental strategy(ies)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Implement selected direct prevention strategy(ies)</a:t>
            </a:r>
            <a:endParaRPr lang="en-US" sz="1400" dirty="0" smtClean="0">
              <a:ea typeface="Times New Roman"/>
              <a:cs typeface="Times New Roman"/>
            </a:endParaRPr>
          </a:p>
          <a:p>
            <a:pPr>
              <a:buNone/>
            </a:pPr>
            <a:endParaRPr lang="en-US" sz="1600" u="sng" dirty="0" smtClean="0"/>
          </a:p>
          <a:p>
            <a:pPr>
              <a:buNone/>
            </a:pPr>
            <a:r>
              <a:rPr lang="en-US" sz="1600" u="sng" dirty="0" smtClean="0"/>
              <a:t>Templates:</a:t>
            </a:r>
          </a:p>
          <a:p>
            <a:pPr>
              <a:lnSpc>
                <a:spcPct val="115000"/>
              </a:lnSpc>
              <a:spcBef>
                <a:spcPts val="0"/>
              </a:spcBef>
              <a:buFont typeface="Wingdings"/>
              <a:buChar char=""/>
            </a:pPr>
            <a:r>
              <a:rPr lang="en-US" sz="1400" dirty="0" smtClean="0">
                <a:ea typeface="Calibri"/>
                <a:cs typeface="Arial"/>
              </a:rPr>
              <a:t>Media campaign options and materials</a:t>
            </a:r>
            <a:endParaRPr lang="en-US" sz="1400" dirty="0" smtClean="0">
              <a:ea typeface="Calibri"/>
              <a:cs typeface="Times New Roman"/>
            </a:endParaRPr>
          </a:p>
          <a:p>
            <a:pPr>
              <a:buNone/>
            </a:pPr>
            <a:endParaRPr lang="en-US" sz="2000" u="sng" dirty="0" smtClean="0"/>
          </a:p>
          <a:p>
            <a:pPr>
              <a:lnSpc>
                <a:spcPct val="115000"/>
              </a:lnSpc>
              <a:spcBef>
                <a:spcPts val="0"/>
              </a:spcBef>
              <a:buNone/>
            </a:pPr>
            <a:r>
              <a:rPr lang="en-US" sz="1600" u="sng" dirty="0" smtClean="0"/>
              <a:t>Possible Trainings:</a:t>
            </a:r>
          </a:p>
          <a:p>
            <a:r>
              <a:rPr lang="en-US" sz="1400" dirty="0" smtClean="0"/>
              <a:t>Community Plan Implementation and Evaluation Training </a:t>
            </a:r>
          </a:p>
          <a:p>
            <a:r>
              <a:rPr lang="en-US" sz="1400" dirty="0" smtClean="0"/>
              <a:t>Develop/refine - environmental strategy training</a:t>
            </a:r>
          </a:p>
          <a:p>
            <a:pPr marL="0" marR="0">
              <a:lnSpc>
                <a:spcPct val="115000"/>
              </a:lnSpc>
              <a:spcBef>
                <a:spcPts val="0"/>
              </a:spcBef>
              <a:spcAft>
                <a:spcPts val="0"/>
              </a:spcAft>
            </a:pPr>
            <a:endParaRPr lang="en-US" sz="20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10</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Implement selected community organizing framework.</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Community coordinator manages implementation.</a:t>
            </a:r>
          </a:p>
          <a:p>
            <a:pPr lvl="1">
              <a:lnSpc>
                <a:spcPct val="115000"/>
              </a:lnSpc>
              <a:spcBef>
                <a:spcPts val="0"/>
              </a:spcBef>
              <a:buFont typeface="Symbol"/>
              <a:buChar char=""/>
            </a:pPr>
            <a:r>
              <a:rPr lang="en-US" sz="1600" dirty="0" smtClean="0">
                <a:ea typeface="Calibri"/>
                <a:cs typeface="Times New Roman"/>
              </a:rPr>
              <a:t>Community coordinator identifies framework in PBPS.</a:t>
            </a:r>
          </a:p>
          <a:p>
            <a:pPr lvl="1">
              <a:lnSpc>
                <a:spcPct val="115000"/>
              </a:lnSpc>
              <a:spcBef>
                <a:spcPts val="0"/>
              </a:spcBef>
              <a:buFont typeface="Symbol"/>
              <a:buChar char=""/>
            </a:pPr>
            <a:r>
              <a:rPr lang="en-US" sz="1600" dirty="0" smtClean="0">
                <a:ea typeface="Calibri"/>
                <a:cs typeface="Times New Roman"/>
              </a:rPr>
              <a:t>Community coordinator monitors and keeps records of each step in framework.</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Participate actively in Cohort I learning community.</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ESD/county/coordinator attends monthly meetings by phone, K20, or in person and documents in PBPS.</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Localize media campaigns</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locally implement statewide media campaigns developed by DBHR.</a:t>
            </a:r>
            <a:endParaRPr lang="en-US" sz="2000" dirty="0" smtClean="0">
              <a:ea typeface="Times New Roman"/>
              <a:cs typeface="Times New Roman"/>
            </a:endParaRPr>
          </a:p>
          <a:p>
            <a:pPr lvl="1">
              <a:lnSpc>
                <a:spcPct val="115000"/>
              </a:lnSpc>
              <a:spcBef>
                <a:spcPts val="0"/>
              </a:spcBef>
              <a:buFont typeface="Symbol"/>
              <a:buChar char=""/>
            </a:pPr>
            <a:r>
              <a:rPr lang="en-US" sz="1600" dirty="0" smtClean="0">
                <a:solidFill>
                  <a:srgbClr val="000000"/>
                </a:solidFill>
                <a:ea typeface="Calibri"/>
                <a:cs typeface="Arial"/>
              </a:rPr>
              <a:t>Coalition will select a minimum number of strategies from a list provided by DBHR, using materials from the currently active underage drinking prevention campaign. (Campaign for 2011 is Let’s Draw the Line.)</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General Information</a:t>
            </a:r>
          </a:p>
        </p:txBody>
      </p:sp>
      <p:sp>
        <p:nvSpPr>
          <p:cNvPr id="3" name="Content Placeholder 2"/>
          <p:cNvSpPr>
            <a:spLocks noGrp="1"/>
          </p:cNvSpPr>
          <p:nvPr>
            <p:ph idx="1"/>
          </p:nvPr>
        </p:nvSpPr>
        <p:spPr>
          <a:xfrm>
            <a:off x="1600200" y="1371600"/>
            <a:ext cx="7239000" cy="4876800"/>
          </a:xfrm>
        </p:spPr>
        <p:txBody>
          <a:bodyPr/>
          <a:lstStyle/>
          <a:p>
            <a:pPr>
              <a:lnSpc>
                <a:spcPct val="150000"/>
              </a:lnSpc>
              <a:buNone/>
            </a:pPr>
            <a:r>
              <a:rPr lang="en-US" sz="1600" u="sng" dirty="0" smtClean="0"/>
              <a:t>What is a Coalition?</a:t>
            </a:r>
          </a:p>
          <a:p>
            <a:pPr lvl="0" indent="0">
              <a:buNone/>
            </a:pPr>
            <a:r>
              <a:rPr lang="en-US" sz="1400" dirty="0" smtClean="0"/>
              <a:t>A formal arrangement for cooperation and collaboration between groups or sectors of  a community, in which each group retains its identity, but all agree to work together toward a common goal of building a safe, healthy, and drug free community.        </a:t>
            </a:r>
          </a:p>
          <a:p>
            <a:pPr>
              <a:lnSpc>
                <a:spcPct val="150000"/>
              </a:lnSpc>
              <a:buNone/>
            </a:pPr>
            <a:r>
              <a:rPr lang="en-US" sz="1600" u="sng" dirty="0" smtClean="0"/>
              <a:t>Who is a Coalition?</a:t>
            </a:r>
          </a:p>
          <a:p>
            <a:pPr lvl="0"/>
            <a:r>
              <a:rPr lang="en-US" sz="1200" dirty="0" smtClean="0"/>
              <a:t>Members (Sector Representatives) are local key players </a:t>
            </a:r>
            <a:r>
              <a:rPr lang="en-US" sz="1200" u="sng" dirty="0" smtClean="0"/>
              <a:t>who represent and can function on behalf of </a:t>
            </a:r>
            <a:r>
              <a:rPr lang="en-US" sz="1200" dirty="0" smtClean="0"/>
              <a:t>their respective sector constituents to contribute to carrying out planning and strategies for the local community.</a:t>
            </a:r>
            <a:endParaRPr lang="en-US" sz="1200" b="1" u="sng" dirty="0" smtClean="0"/>
          </a:p>
          <a:p>
            <a:pPr lvl="0"/>
            <a:r>
              <a:rPr lang="en-US" sz="1200" dirty="0" smtClean="0"/>
              <a:t>Members (Sector Representatives) act within their </a:t>
            </a:r>
            <a:r>
              <a:rPr lang="en-US" sz="1200" u="sng" dirty="0" smtClean="0"/>
              <a:t>own sphere of influence</a:t>
            </a:r>
            <a:r>
              <a:rPr lang="en-US" sz="1200" dirty="0" smtClean="0"/>
              <a:t> thus enlarging the coalition’s ability to create needed change and implement multiple strategies.		</a:t>
            </a:r>
          </a:p>
          <a:p>
            <a:pPr lvl="0"/>
            <a:r>
              <a:rPr lang="en-US" sz="1200" dirty="0" smtClean="0"/>
              <a:t>New members are invited to join in an effort to enlarge the </a:t>
            </a:r>
            <a:r>
              <a:rPr lang="en-US" sz="1200" u="sng" dirty="0" smtClean="0"/>
              <a:t>coalition's sphere of influence</a:t>
            </a:r>
            <a:r>
              <a:rPr lang="en-US" sz="1200" dirty="0" smtClean="0"/>
              <a:t> and to gain needed capacity to address additional root causes</a:t>
            </a:r>
          </a:p>
          <a:p>
            <a:r>
              <a:rPr lang="en-US" sz="1200" dirty="0" smtClean="0"/>
              <a:t>Coalition staff assists with support for planning, problem solving and information management (evaluation, reporting, etc.).</a:t>
            </a:r>
            <a:r>
              <a:rPr lang="en-US" sz="1200" u="sng" dirty="0" smtClean="0">
                <a:solidFill>
                  <a:prstClr val="black"/>
                </a:solidFill>
              </a:rPr>
              <a:t> </a:t>
            </a:r>
          </a:p>
          <a:p>
            <a:pPr>
              <a:buNone/>
            </a:pPr>
            <a:r>
              <a:rPr lang="en-US" sz="1600" u="sng" dirty="0" smtClean="0"/>
              <a:t>Sectors:</a:t>
            </a:r>
          </a:p>
          <a:p>
            <a:pPr>
              <a:buNone/>
            </a:pPr>
            <a:endParaRPr lang="en-US" sz="1100" dirty="0" smtClean="0"/>
          </a:p>
          <a:p>
            <a:endParaRPr lang="en-US" sz="1400" dirty="0" smtClean="0"/>
          </a:p>
          <a:p>
            <a:pPr algn="r">
              <a:buNone/>
            </a:pPr>
            <a:endParaRPr lang="en-US" sz="1000" i="1" dirty="0" smtClean="0"/>
          </a:p>
          <a:p>
            <a:pPr algn="r">
              <a:buNone/>
            </a:pPr>
            <a:endParaRPr lang="en-US" sz="1000" i="1" dirty="0" smtClean="0"/>
          </a:p>
          <a:p>
            <a:pPr algn="r">
              <a:buNone/>
            </a:pPr>
            <a:endParaRPr lang="en-US" sz="1000" i="1" dirty="0" smtClean="0"/>
          </a:p>
          <a:p>
            <a:pPr algn="r">
              <a:buNone/>
            </a:pPr>
            <a:endParaRPr lang="en-US" sz="1000" i="1" dirty="0" smtClean="0"/>
          </a:p>
          <a:p>
            <a:pPr algn="r">
              <a:buNone/>
            </a:pPr>
            <a:r>
              <a:rPr lang="en-US" sz="900" i="1" dirty="0" smtClean="0"/>
              <a:t>Adapted from DFC grantee workshop</a:t>
            </a:r>
            <a:r>
              <a:rPr lang="en-US" sz="1000" i="1" dirty="0" smtClean="0"/>
              <a:t>.</a:t>
            </a:r>
            <a:r>
              <a:rPr lang="en-US" sz="1000" b="1" i="1" dirty="0" smtClean="0"/>
              <a:t> </a:t>
            </a:r>
            <a:endParaRPr lang="en-US" sz="1400" dirty="0" smtClean="0">
              <a:latin typeface="Times New Roman" pitchFamily="18" charset="0"/>
            </a:endParaRPr>
          </a:p>
          <a:p>
            <a:pPr marL="0" indent="0">
              <a:buNone/>
            </a:pPr>
            <a:endParaRPr lang="en-US" sz="14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1600200" y="4800600"/>
            <a:ext cx="7315200" cy="1066799"/>
          </a:xfrm>
          <a:prstGeom prst="rect">
            <a:avLst/>
          </a:prstGeom>
        </p:spPr>
        <p:txBody>
          <a:bodyPr wrap="square" numCol="3">
            <a:spAutoFit/>
          </a:bodyPr>
          <a:lstStyle/>
          <a:p>
            <a:pPr marL="173038" lvl="0" indent="-173038" defTabSz="457200">
              <a:spcBef>
                <a:spcPct val="20000"/>
              </a:spcBef>
              <a:buFont typeface="Arial"/>
              <a:buChar char="•"/>
            </a:pPr>
            <a:r>
              <a:rPr lang="en-US" sz="1100" dirty="0" smtClean="0">
                <a:solidFill>
                  <a:prstClr val="black"/>
                </a:solidFill>
              </a:rPr>
              <a:t>Youth</a:t>
            </a:r>
          </a:p>
          <a:p>
            <a:pPr marL="173038" lvl="0" indent="-173038" defTabSz="457200">
              <a:spcBef>
                <a:spcPct val="20000"/>
              </a:spcBef>
              <a:buFont typeface="Arial"/>
              <a:buChar char="•"/>
            </a:pPr>
            <a:r>
              <a:rPr lang="en-US" sz="1100" dirty="0" smtClean="0">
                <a:solidFill>
                  <a:prstClr val="black"/>
                </a:solidFill>
              </a:rPr>
              <a:t>Parent </a:t>
            </a:r>
          </a:p>
          <a:p>
            <a:pPr marL="173038" lvl="0" indent="-173038" defTabSz="457200">
              <a:spcBef>
                <a:spcPct val="20000"/>
              </a:spcBef>
              <a:buFont typeface="Arial"/>
              <a:buChar char="•"/>
            </a:pPr>
            <a:r>
              <a:rPr lang="en-US" sz="1100" dirty="0" smtClean="0">
                <a:solidFill>
                  <a:prstClr val="black"/>
                </a:solidFill>
              </a:rPr>
              <a:t>Law Enforcement</a:t>
            </a:r>
          </a:p>
          <a:p>
            <a:pPr marL="173038" lvl="0" indent="-173038" defTabSz="457200">
              <a:spcBef>
                <a:spcPct val="20000"/>
              </a:spcBef>
              <a:buFont typeface="Arial"/>
              <a:buChar char="•"/>
            </a:pPr>
            <a:r>
              <a:rPr lang="en-US" sz="1100" dirty="0" smtClean="0">
                <a:solidFill>
                  <a:prstClr val="black"/>
                </a:solidFill>
              </a:rPr>
              <a:t>Civic/Volunteer Groups</a:t>
            </a:r>
          </a:p>
          <a:p>
            <a:pPr marL="173038" lvl="0" indent="-173038" defTabSz="457200">
              <a:spcBef>
                <a:spcPct val="20000"/>
              </a:spcBef>
              <a:buFont typeface="Arial"/>
              <a:buChar char="•"/>
            </a:pPr>
            <a:r>
              <a:rPr lang="en-US" sz="1100" dirty="0" smtClean="0">
                <a:solidFill>
                  <a:prstClr val="black"/>
                </a:solidFill>
              </a:rPr>
              <a:t>Business</a:t>
            </a:r>
          </a:p>
          <a:p>
            <a:pPr marL="173038" indent="-173038" defTabSz="457200">
              <a:spcBef>
                <a:spcPct val="20000"/>
              </a:spcBef>
              <a:buFont typeface="Arial"/>
              <a:buChar char="•"/>
            </a:pPr>
            <a:r>
              <a:rPr lang="en-US" sz="1100" dirty="0" smtClean="0">
                <a:solidFill>
                  <a:prstClr val="black"/>
                </a:solidFill>
              </a:rPr>
              <a:t>Healthcare Professionals</a:t>
            </a:r>
          </a:p>
          <a:p>
            <a:pPr marL="173038" lvl="0" indent="-173038" defTabSz="457200">
              <a:spcBef>
                <a:spcPct val="20000"/>
              </a:spcBef>
              <a:buFont typeface="Arial"/>
              <a:buChar char="•"/>
            </a:pPr>
            <a:r>
              <a:rPr lang="en-US" sz="1100" dirty="0" smtClean="0">
                <a:solidFill>
                  <a:prstClr val="black"/>
                </a:solidFill>
              </a:rPr>
              <a:t>Youth-Serving Organizations</a:t>
            </a:r>
          </a:p>
          <a:p>
            <a:pPr marL="173038" lvl="0" indent="-173038" defTabSz="457200">
              <a:spcBef>
                <a:spcPct val="20000"/>
              </a:spcBef>
              <a:buFont typeface="Arial"/>
              <a:buChar char="•"/>
            </a:pPr>
            <a:r>
              <a:rPr lang="en-US" sz="1100" dirty="0" smtClean="0">
                <a:solidFill>
                  <a:prstClr val="black"/>
                </a:solidFill>
              </a:rPr>
              <a:t>Religious/Fraternal Organizations</a:t>
            </a:r>
          </a:p>
          <a:p>
            <a:pPr marL="173038" lvl="0" indent="-173038" defTabSz="457200">
              <a:spcBef>
                <a:spcPct val="20000"/>
              </a:spcBef>
              <a:buFont typeface="Arial"/>
              <a:buChar char="•"/>
            </a:pPr>
            <a:r>
              <a:rPr lang="en-US" sz="1100" dirty="0" smtClean="0">
                <a:solidFill>
                  <a:prstClr val="black"/>
                </a:solidFill>
              </a:rPr>
              <a:t>State/Local/Tribal Government</a:t>
            </a:r>
          </a:p>
          <a:p>
            <a:pPr marL="173038" indent="-173038" defTabSz="457200">
              <a:spcBef>
                <a:spcPct val="20000"/>
              </a:spcBef>
              <a:buFont typeface="Arial"/>
              <a:buChar char="•"/>
            </a:pPr>
            <a:r>
              <a:rPr lang="en-US" sz="1100" dirty="0" smtClean="0">
                <a:solidFill>
                  <a:prstClr val="black"/>
                </a:solidFill>
              </a:rPr>
              <a:t>School</a:t>
            </a:r>
          </a:p>
          <a:p>
            <a:pPr marL="173038" lvl="0" indent="-173038" defTabSz="457200">
              <a:spcBef>
                <a:spcPct val="20000"/>
              </a:spcBef>
              <a:buFont typeface="Arial"/>
              <a:buChar char="•"/>
            </a:pPr>
            <a:r>
              <a:rPr lang="en-US" sz="1100" dirty="0" smtClean="0">
                <a:solidFill>
                  <a:prstClr val="black"/>
                </a:solidFill>
              </a:rPr>
              <a:t>Media</a:t>
            </a:r>
          </a:p>
          <a:p>
            <a:pPr marL="173038" indent="-173038" defTabSz="457200">
              <a:spcBef>
                <a:spcPct val="20000"/>
              </a:spcBef>
              <a:buFont typeface="Arial"/>
              <a:buChar char="•"/>
            </a:pPr>
            <a:r>
              <a:rPr lang="en-US" sz="1100" dirty="0" smtClean="0">
                <a:solidFill>
                  <a:prstClr val="black"/>
                </a:solidFill>
              </a:rPr>
              <a:t>Chemical dependency treatment</a:t>
            </a:r>
          </a:p>
          <a:p>
            <a:pPr marL="173038" indent="-173038" defTabSz="457200">
              <a:spcBef>
                <a:spcPct val="20000"/>
              </a:spcBef>
              <a:buFont typeface="Arial"/>
              <a:buChar char="•"/>
            </a:pPr>
            <a:r>
              <a:rPr lang="en-US" sz="1100" dirty="0" smtClean="0">
                <a:solidFill>
                  <a:prstClr val="black"/>
                </a:solidFill>
              </a:rPr>
              <a:t>Mental Health services representative</a:t>
            </a:r>
          </a:p>
          <a:p>
            <a:pPr marL="173038" lvl="0" indent="-173038" defTabSz="457200">
              <a:spcBef>
                <a:spcPct val="20000"/>
              </a:spcBef>
              <a:buFont typeface="Arial"/>
              <a:buChar char="•"/>
            </a:pPr>
            <a:r>
              <a:rPr lang="en-US" sz="1100" dirty="0" smtClean="0">
                <a:solidFill>
                  <a:prstClr val="black"/>
                </a:solidFill>
              </a:rPr>
              <a:t>Other Substance Abuse Organizations</a:t>
            </a:r>
          </a:p>
        </p:txBody>
      </p:sp>
      <p:sp>
        <p:nvSpPr>
          <p:cNvPr id="7" name="TextBox 6"/>
          <p:cNvSpPr txBox="1"/>
          <p:nvPr/>
        </p:nvSpPr>
        <p:spPr>
          <a:xfrm>
            <a:off x="4648200" y="914400"/>
            <a:ext cx="990600" cy="276999"/>
          </a:xfrm>
          <a:prstGeom prst="rect">
            <a:avLst/>
          </a:prstGeom>
          <a:noFill/>
        </p:spPr>
        <p:txBody>
          <a:bodyPr wrap="square" rtlCol="0">
            <a:spAutoFit/>
          </a:bodyPr>
          <a:lstStyle/>
          <a:p>
            <a:r>
              <a:rPr lang="en-US" sz="1200" dirty="0" smtClean="0"/>
              <a:t>Guide p. 2</a:t>
            </a:r>
            <a:endParaRPr 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Confirm partnerships:</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ensure that necessary relationships are established and permissions obtained so strategies can be implemented effectively.</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Community coordinator manages partnerships.</a:t>
            </a:r>
          </a:p>
          <a:p>
            <a:pPr lvl="1">
              <a:lnSpc>
                <a:spcPct val="115000"/>
              </a:lnSpc>
              <a:spcBef>
                <a:spcPts val="0"/>
              </a:spcBef>
              <a:buFont typeface="Symbol"/>
              <a:buChar char=""/>
            </a:pPr>
            <a:r>
              <a:rPr lang="en-US" sz="1600" dirty="0" smtClean="0">
                <a:ea typeface="Calibri"/>
                <a:cs typeface="Times New Roman"/>
              </a:rPr>
              <a:t>Coordinator identifies partnership gaps.</a:t>
            </a:r>
          </a:p>
          <a:p>
            <a:pPr lvl="1">
              <a:lnSpc>
                <a:spcPct val="115000"/>
              </a:lnSpc>
              <a:spcBef>
                <a:spcPts val="0"/>
              </a:spcBef>
              <a:buFont typeface="Symbol"/>
              <a:buChar char=""/>
            </a:pPr>
            <a:r>
              <a:rPr lang="en-US" sz="1600" dirty="0" smtClean="0">
                <a:ea typeface="Calibri"/>
                <a:cs typeface="Times New Roman"/>
              </a:rPr>
              <a:t>Coordinator plans outreach and recruitment strategies.</a:t>
            </a:r>
          </a:p>
          <a:p>
            <a:pPr lvl="1">
              <a:lnSpc>
                <a:spcPct val="115000"/>
              </a:lnSpc>
              <a:spcBef>
                <a:spcPts val="0"/>
              </a:spcBef>
              <a:buFont typeface="Symbol"/>
              <a:buChar char=""/>
            </a:pPr>
            <a:r>
              <a:rPr lang="en-US" sz="1600" dirty="0" smtClean="0">
                <a:ea typeface="Calibri"/>
                <a:cs typeface="Times New Roman"/>
              </a:rPr>
              <a:t>If needed, MOU is signed to ensure partnerships for implementation of services.</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Organize and implement P/I services (September 2011): </a:t>
            </a:r>
            <a:r>
              <a:rPr lang="en-US" sz="2000" dirty="0" smtClean="0">
                <a:solidFill>
                  <a:srgbClr val="000000"/>
                </a:solidFill>
                <a:ea typeface="Calibri"/>
                <a:cs typeface="Arial"/>
              </a:rPr>
              <a:t>Educational Service Districts in coordination with coalition will work with selected schools to implement P/I services.</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Beginning September 2011 P/I services. </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Implement selected environmental strategy(ies): </a:t>
            </a:r>
            <a:r>
              <a:rPr lang="en-US" sz="2000" dirty="0" smtClean="0">
                <a:solidFill>
                  <a:srgbClr val="000000"/>
                </a:solidFill>
                <a:ea typeface="Calibri"/>
                <a:cs typeface="Arial"/>
              </a:rPr>
              <a:t>Implementation of strategies according to coalition strategic work plan.</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Community coordinator and coalition members lead and oversee population level strategies as identified in work plan.</a:t>
            </a:r>
            <a:r>
              <a:rPr lang="en-US" sz="1600" dirty="0" smtClean="0">
                <a:ea typeface="Calibri"/>
                <a:cs typeface="Arial"/>
              </a:rPr>
              <a:t> </a:t>
            </a:r>
            <a:endParaRPr lang="en-US" sz="1600" dirty="0" smtClean="0">
              <a:ea typeface="Calibri"/>
              <a:cs typeface="Times New Roman"/>
            </a:endParaRP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Implementation</a:t>
            </a:r>
          </a:p>
        </p:txBody>
      </p:sp>
      <p:sp>
        <p:nvSpPr>
          <p:cNvPr id="3" name="Content Placeholder 2"/>
          <p:cNvSpPr>
            <a:spLocks noGrp="1"/>
          </p:cNvSpPr>
          <p:nvPr>
            <p:ph idx="1"/>
          </p:nvPr>
        </p:nvSpPr>
        <p:spPr>
          <a:xfrm>
            <a:off x="1600200" y="1600200"/>
            <a:ext cx="7086600" cy="4525963"/>
          </a:xfrm>
        </p:spPr>
        <p:txBody>
          <a:bodyPr/>
          <a:lstStyle/>
          <a:p>
            <a:pPr marL="228600" marR="0" indent="0">
              <a:lnSpc>
                <a:spcPct val="115000"/>
              </a:lnSpc>
              <a:spcBef>
                <a:spcPts val="0"/>
              </a:spcBef>
              <a:spcAft>
                <a:spcPts val="0"/>
              </a:spcAft>
              <a:buNone/>
            </a:pPr>
            <a:r>
              <a:rPr lang="en-US" sz="2000" b="1" dirty="0" smtClean="0">
                <a:solidFill>
                  <a:srgbClr val="0000FF"/>
                </a:solidFill>
                <a:ea typeface="Calibri"/>
                <a:cs typeface="Arial"/>
              </a:rPr>
              <a:t>Implement selected direct prevention strategy(ies): </a:t>
            </a:r>
            <a:r>
              <a:rPr lang="en-US" sz="2000" dirty="0" smtClean="0">
                <a:solidFill>
                  <a:srgbClr val="000000"/>
                </a:solidFill>
                <a:ea typeface="Calibri"/>
                <a:cs typeface="Arial"/>
              </a:rPr>
              <a:t>Implementation of strategies according to coalition strategic work plan.</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Calibri"/>
                <a:cs typeface="Times New Roman"/>
              </a:rPr>
              <a:t>Community coordinator and coalition members lead and oversee population level strategies as identified in work plan.</a:t>
            </a:r>
          </a:p>
          <a:p>
            <a:pPr marL="228600" marR="0" indent="-135255">
              <a:lnSpc>
                <a:spcPct val="115000"/>
              </a:lnSpc>
              <a:spcBef>
                <a:spcPts val="0"/>
              </a:spcBef>
              <a:spcAft>
                <a:spcPts val="0"/>
              </a:spcAft>
              <a:buNone/>
            </a:pPr>
            <a:endParaRPr lang="en-US" sz="2000" dirty="0" smtClean="0">
              <a:ea typeface="Times New Roman"/>
              <a:cs typeface="Times New Roman"/>
            </a:endParaRP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lstStyle/>
          <a:p>
            <a:r>
              <a:rPr lang="en-US" b="1" dirty="0" smtClean="0">
                <a:solidFill>
                  <a:schemeClr val="accent4">
                    <a:lumMod val="75000"/>
                  </a:schemeClr>
                </a:solidFill>
                <a:ea typeface="Calibri" pitchFamily="34" charset="0"/>
                <a:cs typeface="Calibri" pitchFamily="34" charset="0"/>
              </a:rPr>
              <a:t>Reporting and Evaluation</a:t>
            </a:r>
          </a:p>
        </p:txBody>
      </p:sp>
      <p:sp>
        <p:nvSpPr>
          <p:cNvPr id="3" name="Content Placeholder 2"/>
          <p:cNvSpPr>
            <a:spLocks noGrp="1"/>
          </p:cNvSpPr>
          <p:nvPr>
            <p:ph idx="1"/>
          </p:nvPr>
        </p:nvSpPr>
        <p:spPr>
          <a:xfrm>
            <a:off x="1600200" y="1371600"/>
            <a:ext cx="7086600" cy="4754563"/>
          </a:xfrm>
        </p:spPr>
        <p:txBody>
          <a:bodyPr/>
          <a:lstStyle/>
          <a:p>
            <a:pPr marL="0" indent="0">
              <a:buNone/>
            </a:pPr>
            <a:r>
              <a:rPr lang="en-US" sz="1800" dirty="0" smtClean="0"/>
              <a:t>We will continue to use the current systems to collect information: Plan , PBPS and OSPI/RMC MIS, Prevention System Manager</a:t>
            </a:r>
          </a:p>
          <a:p>
            <a:pPr>
              <a:lnSpc>
                <a:spcPct val="150000"/>
              </a:lnSpc>
              <a:buNone/>
            </a:pPr>
            <a:r>
              <a:rPr lang="en-US" sz="1600" u="sng" dirty="0" smtClean="0"/>
              <a:t>Task Categories:</a:t>
            </a:r>
          </a:p>
          <a:p>
            <a:pPr marL="0" marR="0">
              <a:spcBef>
                <a:spcPts val="0"/>
              </a:spcBef>
            </a:pPr>
            <a:r>
              <a:rPr lang="en-US" sz="1400" b="1" dirty="0" smtClean="0">
                <a:solidFill>
                  <a:srgbClr val="0000FF"/>
                </a:solidFill>
                <a:ea typeface="Calibri"/>
                <a:cs typeface="Arial"/>
              </a:rPr>
              <a:t>Report coalition and community organization functioning</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Report environmental strategy(ies)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Report direct prevention strategy(ies)</a:t>
            </a:r>
            <a:endParaRPr lang="en-US" sz="1400" dirty="0" smtClean="0">
              <a:ea typeface="Times New Roman"/>
              <a:cs typeface="Times New Roman"/>
            </a:endParaRPr>
          </a:p>
          <a:p>
            <a:pPr marL="0" marR="0">
              <a:spcBef>
                <a:spcPts val="0"/>
              </a:spcBef>
            </a:pPr>
            <a:r>
              <a:rPr lang="en-US" sz="1400" b="1" dirty="0" smtClean="0">
                <a:solidFill>
                  <a:srgbClr val="0000FF"/>
                </a:solidFill>
                <a:ea typeface="Calibri"/>
                <a:cs typeface="Arial"/>
              </a:rPr>
              <a:t>Participation in statewide evaluation</a:t>
            </a:r>
            <a:endParaRPr lang="en-US" sz="1400" dirty="0" smtClean="0">
              <a:ea typeface="Times New Roman"/>
              <a:cs typeface="Times New Roman"/>
            </a:endParaRPr>
          </a:p>
          <a:p>
            <a:pPr>
              <a:buNone/>
            </a:pPr>
            <a:endParaRPr lang="en-US" sz="1600" u="sng" dirty="0" smtClean="0"/>
          </a:p>
          <a:p>
            <a:pPr>
              <a:buNone/>
            </a:pPr>
            <a:r>
              <a:rPr lang="en-US" sz="1600" u="sng" dirty="0" smtClean="0"/>
              <a:t>Templates:</a:t>
            </a:r>
          </a:p>
          <a:p>
            <a:pPr>
              <a:lnSpc>
                <a:spcPct val="115000"/>
              </a:lnSpc>
              <a:spcBef>
                <a:spcPts val="0"/>
              </a:spcBef>
              <a:buFont typeface="Wingdings" pitchFamily="2" charset="2"/>
              <a:buChar char="q"/>
            </a:pPr>
            <a:r>
              <a:rPr lang="en-US" sz="1400" dirty="0" smtClean="0">
                <a:ea typeface="Calibri"/>
                <a:cs typeface="Arial"/>
              </a:rPr>
              <a:t>Resource assessment </a:t>
            </a:r>
            <a:r>
              <a:rPr lang="en-US" sz="1400" dirty="0" smtClean="0">
                <a:ea typeface="Calibri"/>
                <a:cs typeface="Times New Roman"/>
              </a:rPr>
              <a:t>surveys</a:t>
            </a:r>
          </a:p>
          <a:p>
            <a:pPr>
              <a:lnSpc>
                <a:spcPct val="115000"/>
              </a:lnSpc>
              <a:spcBef>
                <a:spcPts val="0"/>
              </a:spcBef>
              <a:buFont typeface="Wingdings" pitchFamily="2" charset="2"/>
              <a:buChar char="q"/>
            </a:pPr>
            <a:r>
              <a:rPr lang="en-US" sz="1400" dirty="0" smtClean="0">
                <a:ea typeface="Calibri"/>
                <a:cs typeface="Arial"/>
              </a:rPr>
              <a:t>Coalition survey</a:t>
            </a:r>
            <a:endParaRPr lang="en-US" sz="1400" dirty="0" smtClean="0">
              <a:ea typeface="Calibri"/>
              <a:cs typeface="Times New Roman"/>
            </a:endParaRPr>
          </a:p>
          <a:p>
            <a:pPr>
              <a:buNone/>
            </a:pPr>
            <a:endParaRPr lang="en-US" sz="2000" u="sng" dirty="0" smtClean="0"/>
          </a:p>
          <a:p>
            <a:pPr>
              <a:lnSpc>
                <a:spcPct val="115000"/>
              </a:lnSpc>
              <a:spcBef>
                <a:spcPts val="0"/>
              </a:spcBef>
              <a:buNone/>
            </a:pPr>
            <a:r>
              <a:rPr lang="en-US" sz="1600" u="sng" dirty="0" smtClean="0"/>
              <a:t>Possible Trainings:</a:t>
            </a:r>
          </a:p>
          <a:p>
            <a:pPr>
              <a:buFont typeface="Arial" pitchFamily="34" charset="0"/>
              <a:buChar char="•"/>
            </a:pPr>
            <a:r>
              <a:rPr lang="en-US" sz="1400" dirty="0" smtClean="0"/>
              <a:t>Community Plan Implementation and Evaluation Training </a:t>
            </a:r>
          </a:p>
          <a:p>
            <a:pPr>
              <a:buFont typeface="Arial" pitchFamily="34" charset="0"/>
              <a:buChar char="•"/>
            </a:pPr>
            <a:r>
              <a:rPr lang="en-US" sz="1400" dirty="0" smtClean="0"/>
              <a:t>Is the community getting your message?  Planning and tracking how far did your message go</a:t>
            </a:r>
          </a:p>
          <a:p>
            <a:pPr marL="0" marR="0">
              <a:lnSpc>
                <a:spcPct val="115000"/>
              </a:lnSpc>
              <a:spcBef>
                <a:spcPts val="0"/>
              </a:spcBef>
              <a:spcAft>
                <a:spcPts val="0"/>
              </a:spcAft>
            </a:pPr>
            <a:endParaRPr lang="en-US" sz="2000" dirty="0" smtClean="0">
              <a:ea typeface="Times New Roman"/>
              <a:cs typeface="Times New Roman"/>
            </a:endParaRP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11</a:t>
            </a:r>
            <a:endParaRPr lang="en-US"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Reporting and Evaluation</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tabLst>
                <a:tab pos="4561840" algn="l"/>
              </a:tabLst>
            </a:pPr>
            <a:r>
              <a:rPr lang="en-US" sz="2000" b="1" dirty="0" smtClean="0">
                <a:solidFill>
                  <a:srgbClr val="0000FF"/>
                </a:solidFill>
                <a:ea typeface="Calibri"/>
                <a:cs typeface="Arial"/>
              </a:rPr>
              <a:t>Report coalition and community organization functioning:</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report outputs and outcomes to DBHR.  Coalition will make necessary changes based on data and performance.</a:t>
            </a:r>
            <a:endParaRPr lang="en-US" sz="2000" dirty="0" smtClean="0">
              <a:ea typeface="Times New Roman"/>
              <a:cs typeface="Times New Roman"/>
            </a:endParaRPr>
          </a:p>
          <a:p>
            <a:pPr lvl="1">
              <a:lnSpc>
                <a:spcPct val="115000"/>
              </a:lnSpc>
              <a:spcBef>
                <a:spcPts val="0"/>
              </a:spcBef>
              <a:buFont typeface="Symbol"/>
              <a:buChar char=""/>
            </a:pPr>
            <a:r>
              <a:rPr lang="en-US" sz="1600" smtClean="0">
                <a:ea typeface="Times New Roman"/>
                <a:cs typeface="Times New Roman"/>
              </a:rPr>
              <a:t>All coalition, community </a:t>
            </a:r>
            <a:r>
              <a:rPr lang="en-US" sz="1600" dirty="0" smtClean="0">
                <a:ea typeface="Times New Roman"/>
                <a:cs typeface="Times New Roman"/>
              </a:rPr>
              <a:t>c</a:t>
            </a:r>
            <a:r>
              <a:rPr lang="en-US" sz="1600" smtClean="0">
                <a:ea typeface="Times New Roman"/>
                <a:cs typeface="Times New Roman"/>
              </a:rPr>
              <a:t>oordination</a:t>
            </a:r>
            <a:r>
              <a:rPr lang="en-US" sz="1600" dirty="0" smtClean="0">
                <a:ea typeface="Times New Roman"/>
                <a:cs typeface="Times New Roman"/>
              </a:rPr>
              <a:t>, </a:t>
            </a:r>
            <a:r>
              <a:rPr lang="en-US" sz="1600" smtClean="0">
                <a:ea typeface="Times New Roman"/>
                <a:cs typeface="Times New Roman"/>
              </a:rPr>
              <a:t>and training </a:t>
            </a:r>
            <a:r>
              <a:rPr lang="en-US" sz="1600" dirty="0" smtClean="0">
                <a:ea typeface="Times New Roman"/>
                <a:cs typeface="Times New Roman"/>
              </a:rPr>
              <a:t>services will be reported in the PBPS.</a:t>
            </a:r>
          </a:p>
          <a:p>
            <a:pPr lvl="1">
              <a:lnSpc>
                <a:spcPct val="115000"/>
              </a:lnSpc>
              <a:spcBef>
                <a:spcPts val="0"/>
              </a:spcBef>
              <a:buFont typeface="Symbol"/>
              <a:buChar char=""/>
            </a:pPr>
            <a:r>
              <a:rPr lang="en-US" sz="1600" dirty="0" smtClean="0">
                <a:ea typeface="Times New Roman"/>
                <a:cs typeface="Times New Roman"/>
              </a:rPr>
              <a:t>Coalition can use the report in its own capacity building efforts.</a:t>
            </a:r>
          </a:p>
          <a:p>
            <a:pPr lvl="1">
              <a:lnSpc>
                <a:spcPct val="115000"/>
              </a:lnSpc>
              <a:spcBef>
                <a:spcPts val="0"/>
              </a:spcBef>
              <a:buFont typeface="Symbol"/>
              <a:buChar char=""/>
            </a:pPr>
            <a:r>
              <a:rPr lang="en-US" sz="1600" dirty="0" smtClean="0">
                <a:ea typeface="Times New Roman"/>
                <a:cs typeface="Times New Roman"/>
              </a:rPr>
              <a:t>Pre and Post-test assessments for all participants in recurring services who are at least 10 years old as of the first date of service will be.</a:t>
            </a:r>
          </a:p>
          <a:p>
            <a:pPr lvl="1">
              <a:lnSpc>
                <a:spcPct val="115000"/>
              </a:lnSpc>
              <a:spcBef>
                <a:spcPts val="0"/>
              </a:spcBef>
              <a:buFont typeface="Symbol"/>
              <a:buChar char=""/>
            </a:pPr>
            <a:r>
              <a:rPr lang="en-US" sz="1600" dirty="0" smtClean="0">
                <a:ea typeface="Times New Roman"/>
                <a:cs typeface="Times New Roman"/>
              </a:rPr>
              <a:t>Coalition members will complete a baseline coalition survey in the PBPS by the 15th of the month following their 2nd recorded coalition meeting. </a:t>
            </a:r>
          </a:p>
          <a:p>
            <a:pPr lvl="1">
              <a:lnSpc>
                <a:spcPct val="115000"/>
              </a:lnSpc>
              <a:spcBef>
                <a:spcPts val="0"/>
              </a:spcBef>
              <a:buFont typeface="Symbol"/>
              <a:buChar char=""/>
            </a:pPr>
            <a:r>
              <a:rPr lang="en-US" sz="1600" dirty="0" smtClean="0">
                <a:ea typeface="Times New Roman"/>
                <a:cs typeface="Times New Roman"/>
              </a:rPr>
              <a:t>Coalition members will complete an annual coalition survey using the instrument provided by DBHR to be entered into the PBPS. </a:t>
            </a:r>
          </a:p>
          <a:p>
            <a:pPr lvl="1">
              <a:lnSpc>
                <a:spcPct val="115000"/>
              </a:lnSpc>
              <a:spcBef>
                <a:spcPts val="0"/>
              </a:spcBef>
              <a:buFont typeface="Symbol"/>
              <a:buChar char=""/>
            </a:pPr>
            <a:r>
              <a:rPr lang="en-US" sz="1600" dirty="0" smtClean="0">
                <a:ea typeface="Times New Roman"/>
                <a:cs typeface="Times New Roman"/>
              </a:rPr>
              <a:t>The coalition will conduct an annual resource assessment using the instrument provided by DBHR with data entered into the PBPS.</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Reporting and Evaluation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Report environmental strategy(ies):</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report outputs and outcomes to DBHR.  Coalition will make necessary changes based on data and performance.</a:t>
            </a:r>
            <a:endParaRPr lang="en-US" sz="2000" dirty="0" smtClean="0">
              <a:ea typeface="Times New Roman"/>
              <a:cs typeface="Times New Roman"/>
            </a:endParaRPr>
          </a:p>
          <a:p>
            <a:pPr lvl="1">
              <a:lnSpc>
                <a:spcPct val="115000"/>
              </a:lnSpc>
              <a:spcBef>
                <a:spcPts val="0"/>
              </a:spcBef>
              <a:buFont typeface="Symbol"/>
              <a:buChar char=""/>
            </a:pPr>
            <a:r>
              <a:rPr lang="en-US" sz="1600" dirty="0" smtClean="0">
                <a:ea typeface="Times New Roman"/>
                <a:cs typeface="Times New Roman"/>
              </a:rPr>
              <a:t>The coalition will review effectiveness of message dissemination into community.</a:t>
            </a:r>
          </a:p>
          <a:p>
            <a:pPr lvl="1">
              <a:lnSpc>
                <a:spcPct val="115000"/>
              </a:lnSpc>
              <a:spcBef>
                <a:spcPts val="0"/>
              </a:spcBef>
              <a:buFont typeface="Symbol"/>
              <a:buChar char=""/>
            </a:pPr>
            <a:r>
              <a:rPr lang="en-US" sz="1600" dirty="0" smtClean="0">
                <a:ea typeface="Times New Roman"/>
                <a:cs typeface="Times New Roman"/>
              </a:rPr>
              <a:t>All Environmental services will be reported.</a:t>
            </a:r>
          </a:p>
          <a:p>
            <a:pPr lvl="1">
              <a:lnSpc>
                <a:spcPct val="115000"/>
              </a:lnSpc>
              <a:spcBef>
                <a:spcPts val="0"/>
              </a:spcBef>
              <a:buFont typeface="Symbol"/>
              <a:buChar char=""/>
            </a:pPr>
            <a:r>
              <a:rPr lang="en-US" sz="1600" dirty="0" smtClean="0">
                <a:ea typeface="Times New Roman"/>
                <a:cs typeface="Times New Roman"/>
              </a:rPr>
              <a:t>Pre and Post-test assessments for all participants in recurring services who are at least 10 years old as of the first date of service will be reported.</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Reporting and Evaluation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Report direct prevention strategy(ies):</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report outputs and outcomes to DBHR.  Coalition will make necessary changes based on data and performance.</a:t>
            </a:r>
            <a:endParaRPr lang="en-US" sz="2000" dirty="0" smtClean="0">
              <a:ea typeface="Times New Roman"/>
              <a:cs typeface="Times New Roman"/>
            </a:endParaRPr>
          </a:p>
          <a:p>
            <a:pPr lvl="1">
              <a:lnSpc>
                <a:spcPct val="115000"/>
              </a:lnSpc>
              <a:spcBef>
                <a:spcPts val="0"/>
              </a:spcBef>
              <a:buFont typeface="Symbol"/>
              <a:buChar char=""/>
            </a:pPr>
            <a:r>
              <a:rPr lang="en-US" sz="1600" smtClean="0">
                <a:ea typeface="Times New Roman"/>
                <a:cs typeface="Times New Roman"/>
              </a:rPr>
              <a:t>All non-P/I </a:t>
            </a:r>
            <a:r>
              <a:rPr lang="en-US" sz="1600" dirty="0" smtClean="0">
                <a:ea typeface="Times New Roman"/>
                <a:cs typeface="Times New Roman"/>
              </a:rPr>
              <a:t>Direct services will be reported in the PBPS.</a:t>
            </a:r>
          </a:p>
          <a:p>
            <a:pPr lvl="1">
              <a:lnSpc>
                <a:spcPct val="115000"/>
              </a:lnSpc>
              <a:spcBef>
                <a:spcPts val="0"/>
              </a:spcBef>
              <a:buFont typeface="Symbol"/>
              <a:buChar char=""/>
            </a:pPr>
            <a:r>
              <a:rPr lang="en-US" sz="1600" smtClean="0">
                <a:ea typeface="Times New Roman"/>
                <a:cs typeface="Times New Roman"/>
              </a:rPr>
              <a:t>P/I </a:t>
            </a:r>
            <a:r>
              <a:rPr lang="en-US" sz="1600" dirty="0" smtClean="0">
                <a:ea typeface="Times New Roman"/>
                <a:cs typeface="Times New Roman"/>
              </a:rPr>
              <a:t>services will continue to be report through the OSPI/RMC MIS and uploaded to PBPS monthly.</a:t>
            </a:r>
          </a:p>
          <a:p>
            <a:pPr lvl="1">
              <a:lnSpc>
                <a:spcPct val="115000"/>
              </a:lnSpc>
              <a:spcBef>
                <a:spcPts val="0"/>
              </a:spcBef>
              <a:buFont typeface="Symbol"/>
              <a:buChar char=""/>
            </a:pPr>
            <a:r>
              <a:rPr lang="en-US" sz="1600" dirty="0" smtClean="0">
                <a:ea typeface="Times New Roman"/>
                <a:cs typeface="Times New Roman"/>
              </a:rPr>
              <a:t>Pre </a:t>
            </a:r>
            <a:r>
              <a:rPr lang="en-US" sz="1600" smtClean="0">
                <a:ea typeface="Times New Roman"/>
                <a:cs typeface="Times New Roman"/>
              </a:rPr>
              <a:t>and post-test </a:t>
            </a:r>
            <a:r>
              <a:rPr lang="en-US" sz="1600" dirty="0" smtClean="0">
                <a:ea typeface="Times New Roman"/>
                <a:cs typeface="Times New Roman"/>
              </a:rPr>
              <a:t>assessments for all participants in recurring services who are at least 10 years old as of the first date of service will be reported into PBPS.</a:t>
            </a:r>
          </a:p>
          <a:p>
            <a:endParaRPr lang="en-US" sz="12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Reporting and Evaluation</a:t>
            </a:r>
          </a:p>
        </p:txBody>
      </p:sp>
      <p:sp>
        <p:nvSpPr>
          <p:cNvPr id="3" name="Content Placeholder 2"/>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Participation in statewide evaluation:</a:t>
            </a:r>
            <a:r>
              <a:rPr lang="en-US" sz="2000" dirty="0" smtClean="0">
                <a:solidFill>
                  <a:srgbClr val="0000FF"/>
                </a:solidFill>
                <a:ea typeface="Calibri"/>
                <a:cs typeface="Arial"/>
              </a:rPr>
              <a:t> </a:t>
            </a:r>
            <a:r>
              <a:rPr lang="en-US" sz="2000" dirty="0" smtClean="0">
                <a:solidFill>
                  <a:srgbClr val="000000"/>
                </a:solidFill>
                <a:ea typeface="Calibri"/>
                <a:cs typeface="Arial"/>
              </a:rPr>
              <a:t>Coalition will implement evaluation designed by DBHR.</a:t>
            </a:r>
            <a:endParaRPr lang="en-US" sz="2000" dirty="0" smtClean="0">
              <a:ea typeface="Times New Roman"/>
              <a:cs typeface="Times New Roman"/>
            </a:endParaRPr>
          </a:p>
          <a:p>
            <a:pPr marL="0" marR="0">
              <a:lnSpc>
                <a:spcPct val="115000"/>
              </a:lnSpc>
              <a:spcBef>
                <a:spcPts val="0"/>
              </a:spcBef>
              <a:spcAft>
                <a:spcPts val="1000"/>
              </a:spcAft>
            </a:pPr>
            <a:r>
              <a:rPr lang="en-US" sz="1800" smtClean="0">
                <a:solidFill>
                  <a:srgbClr val="000000"/>
                </a:solidFill>
                <a:ea typeface="Calibri"/>
                <a:cs typeface="Arial"/>
              </a:rPr>
              <a:t>Coalition will:</a:t>
            </a:r>
            <a:endParaRPr lang="en-US" sz="1800" dirty="0" smtClean="0">
              <a:solidFill>
                <a:srgbClr val="000000"/>
              </a:solidFill>
              <a:ea typeface="Calibri"/>
              <a:cs typeface="Arial"/>
            </a:endParaRPr>
          </a:p>
          <a:p>
            <a:pPr lvl="1">
              <a:lnSpc>
                <a:spcPct val="115000"/>
              </a:lnSpc>
              <a:spcBef>
                <a:spcPts val="0"/>
              </a:spcBef>
              <a:spcAft>
                <a:spcPts val="1000"/>
              </a:spcAft>
              <a:buFont typeface="Symbol" pitchFamily="18" charset="2"/>
              <a:buChar char=""/>
            </a:pPr>
            <a:r>
              <a:rPr lang="en-US" sz="1600" smtClean="0">
                <a:solidFill>
                  <a:srgbClr val="000000"/>
                </a:solidFill>
                <a:ea typeface="Calibri"/>
                <a:cs typeface="Arial"/>
              </a:rPr>
              <a:t>Work with </a:t>
            </a:r>
            <a:r>
              <a:rPr lang="en-US" sz="1600" dirty="0" smtClean="0">
                <a:solidFill>
                  <a:srgbClr val="000000"/>
                </a:solidFill>
                <a:ea typeface="Calibri"/>
                <a:cs typeface="Arial"/>
              </a:rPr>
              <a:t>(or support) the local school district to ensure 80% participation in </a:t>
            </a:r>
            <a:r>
              <a:rPr lang="en-US" sz="1600" smtClean="0">
                <a:solidFill>
                  <a:srgbClr val="000000"/>
                </a:solidFill>
                <a:ea typeface="Calibri"/>
                <a:cs typeface="Arial"/>
              </a:rPr>
              <a:t>the Healthy Youth Survey</a:t>
            </a:r>
            <a:r>
              <a:rPr lang="en-US" sz="1600" dirty="0" smtClean="0">
                <a:solidFill>
                  <a:srgbClr val="000000"/>
                </a:solidFill>
                <a:ea typeface="Calibri"/>
                <a:cs typeface="Arial"/>
              </a:rPr>
              <a:t>.</a:t>
            </a:r>
          </a:p>
          <a:p>
            <a:pPr lvl="1">
              <a:lnSpc>
                <a:spcPct val="115000"/>
              </a:lnSpc>
              <a:spcBef>
                <a:spcPts val="0"/>
              </a:spcBef>
              <a:spcAft>
                <a:spcPts val="1000"/>
              </a:spcAft>
              <a:buFont typeface="Symbol" pitchFamily="18" charset="2"/>
              <a:buChar char=""/>
            </a:pPr>
            <a:r>
              <a:rPr lang="en-US" sz="1600" smtClean="0">
                <a:solidFill>
                  <a:srgbClr val="000000"/>
                </a:solidFill>
                <a:ea typeface="Calibri"/>
                <a:cs typeface="Arial"/>
              </a:rPr>
              <a:t>Work </a:t>
            </a:r>
            <a:r>
              <a:rPr lang="en-US" sz="1600" dirty="0" smtClean="0">
                <a:solidFill>
                  <a:srgbClr val="000000"/>
                </a:solidFill>
                <a:ea typeface="Calibri"/>
                <a:cs typeface="Arial"/>
              </a:rPr>
              <a:t>with coalition members to develop detailed information of all prevention resources by ensuring 70% participation in </a:t>
            </a:r>
            <a:r>
              <a:rPr lang="en-US" sz="1600" smtClean="0">
                <a:solidFill>
                  <a:srgbClr val="000000"/>
                </a:solidFill>
                <a:ea typeface="Calibri"/>
                <a:cs typeface="Arial"/>
              </a:rPr>
              <a:t>the resource </a:t>
            </a:r>
            <a:r>
              <a:rPr lang="en-US" sz="1600" dirty="0" smtClean="0">
                <a:solidFill>
                  <a:srgbClr val="000000"/>
                </a:solidFill>
                <a:ea typeface="Calibri"/>
                <a:cs typeface="Arial"/>
              </a:rPr>
              <a:t>survey.  </a:t>
            </a:r>
          </a:p>
          <a:p>
            <a:pPr lvl="1">
              <a:lnSpc>
                <a:spcPct val="115000"/>
              </a:lnSpc>
              <a:spcBef>
                <a:spcPts val="0"/>
              </a:spcBef>
              <a:spcAft>
                <a:spcPts val="1000"/>
              </a:spcAft>
              <a:buFont typeface="Symbol" pitchFamily="18" charset="2"/>
              <a:buChar char=""/>
            </a:pPr>
            <a:r>
              <a:rPr lang="en-US" sz="1600" smtClean="0">
                <a:solidFill>
                  <a:srgbClr val="000000"/>
                </a:solidFill>
                <a:ea typeface="Calibri"/>
                <a:cs typeface="Arial"/>
              </a:rPr>
              <a:t>Work </a:t>
            </a:r>
            <a:r>
              <a:rPr lang="en-US" sz="1600" dirty="0" smtClean="0">
                <a:solidFill>
                  <a:srgbClr val="000000"/>
                </a:solidFill>
                <a:ea typeface="Calibri"/>
                <a:cs typeface="Arial"/>
              </a:rPr>
              <a:t>with coalition to achieve 80% response rates for the annual coalition survey.  Work with coalition leadership to use survey results in the on-going formative evaluation work.</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Timeline Overview</a:t>
            </a:r>
          </a:p>
        </p:txBody>
      </p:sp>
      <p:sp>
        <p:nvSpPr>
          <p:cNvPr id="7" name="Content Placeholder 6"/>
          <p:cNvSpPr>
            <a:spLocks noGrp="1"/>
          </p:cNvSpPr>
          <p:nvPr>
            <p:ph idx="1"/>
          </p:nvPr>
        </p:nvSpPr>
        <p:spPr>
          <a:xfrm>
            <a:off x="1600200" y="1371600"/>
            <a:ext cx="7086600" cy="4525963"/>
          </a:xfrm>
        </p:spPr>
        <p:txBody>
          <a:bodyPr/>
          <a:lstStyle/>
          <a:p>
            <a:pPr marL="347472" indent="-347472">
              <a:lnSpc>
                <a:spcPct val="115000"/>
              </a:lnSpc>
              <a:spcBef>
                <a:spcPts val="0"/>
              </a:spcBef>
            </a:pPr>
            <a:r>
              <a:rPr lang="en-US" sz="2000" dirty="0" smtClean="0">
                <a:solidFill>
                  <a:srgbClr val="000000"/>
                </a:solidFill>
                <a:ea typeface="Calibri"/>
                <a:cs typeface="Arial"/>
              </a:rPr>
              <a:t>Display to follow is categorized by Tasks and does not indicate sequence to follow.  This is not expected to be linear process.  </a:t>
            </a:r>
          </a:p>
          <a:p>
            <a:pPr marL="347472" indent="-347472">
              <a:lnSpc>
                <a:spcPct val="115000"/>
              </a:lnSpc>
              <a:spcBef>
                <a:spcPts val="0"/>
              </a:spcBef>
            </a:pPr>
            <a:r>
              <a:rPr lang="en-US" sz="2000" dirty="0" smtClean="0">
                <a:solidFill>
                  <a:srgbClr val="000000"/>
                </a:solidFill>
                <a:ea typeface="Calibri"/>
                <a:cs typeface="Arial"/>
              </a:rPr>
              <a:t>Marks indicate that work on this task should be happening during this quarter.  </a:t>
            </a:r>
          </a:p>
          <a:p>
            <a:pPr marL="347472" indent="-347472">
              <a:lnSpc>
                <a:spcPct val="115000"/>
              </a:lnSpc>
              <a:spcBef>
                <a:spcPts val="0"/>
              </a:spcBef>
            </a:pPr>
            <a:r>
              <a:rPr lang="en-US" sz="2000" dirty="0" smtClean="0">
                <a:solidFill>
                  <a:srgbClr val="000000"/>
                </a:solidFill>
                <a:ea typeface="Calibri"/>
                <a:cs typeface="Arial"/>
              </a:rPr>
              <a:t>If a field is empty then it is not expected that work would be done during that period on that item.  Quarters are relative to project start on an annual schedule of 3 month periods.    </a:t>
            </a:r>
          </a:p>
          <a:p>
            <a:pPr>
              <a:buNone/>
            </a:pPr>
            <a:endParaRPr lang="en-US" sz="2000" u="sng" dirty="0" smtClean="0"/>
          </a:p>
          <a:p>
            <a:pPr>
              <a:buNone/>
            </a:pPr>
            <a:r>
              <a:rPr lang="en-US" sz="2000" u="sng" dirty="0" smtClean="0"/>
              <a:t>Key:</a:t>
            </a:r>
            <a:endParaRPr lang="en-US" sz="2000" dirty="0" smtClean="0"/>
          </a:p>
          <a:p>
            <a:pPr lvl="1"/>
            <a:r>
              <a:rPr lang="en-US" sz="1600" dirty="0" smtClean="0"/>
              <a:t>S = Start working on this task during this quarter</a:t>
            </a:r>
          </a:p>
          <a:p>
            <a:pPr lvl="1"/>
            <a:r>
              <a:rPr lang="en-US" sz="1600" dirty="0" smtClean="0"/>
              <a:t>S/C = Start and completed working on this task during this quarter</a:t>
            </a:r>
          </a:p>
          <a:p>
            <a:pPr lvl="1"/>
            <a:r>
              <a:rPr lang="en-US" sz="1600" dirty="0" smtClean="0"/>
              <a:t>O = Ongoing task</a:t>
            </a:r>
          </a:p>
          <a:p>
            <a:endParaRPr lang="en-US"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086600" cy="1143000"/>
          </a:xfrm>
        </p:spPr>
        <p:txBody>
          <a:bodyPr>
            <a:normAutofit fontScale="90000"/>
          </a:bodyPr>
          <a:lstStyle/>
          <a:p>
            <a:pPr>
              <a:defRPr/>
            </a:pPr>
            <a:r>
              <a:rPr lang="en-US" b="1" dirty="0" smtClean="0">
                <a:solidFill>
                  <a:schemeClr val="accent4">
                    <a:lumMod val="75000"/>
                  </a:schemeClr>
                </a:solidFill>
                <a:ea typeface="Calibri" pitchFamily="34" charset="0"/>
                <a:cs typeface="Calibri" pitchFamily="34" charset="0"/>
              </a:rPr>
              <a:t>Task Category Modules</a:t>
            </a:r>
            <a:br>
              <a:rPr lang="en-US" b="1" dirty="0" smtClean="0">
                <a:solidFill>
                  <a:schemeClr val="accent4">
                    <a:lumMod val="75000"/>
                  </a:schemeClr>
                </a:solidFill>
                <a:ea typeface="Calibri" pitchFamily="34" charset="0"/>
                <a:cs typeface="Calibri" pitchFamily="34" charset="0"/>
              </a:rPr>
            </a:br>
            <a:r>
              <a:rPr lang="en-US" sz="2800" b="1" dirty="0" smtClean="0">
                <a:solidFill>
                  <a:schemeClr val="accent4">
                    <a:lumMod val="75000"/>
                  </a:schemeClr>
                </a:solidFill>
                <a:ea typeface="Calibri" pitchFamily="34" charset="0"/>
                <a:cs typeface="Calibri" pitchFamily="34" charset="0"/>
              </a:rPr>
              <a:t>Table of Contents </a:t>
            </a:r>
            <a:endParaRPr lang="en-US" b="1" dirty="0" smtClean="0">
              <a:solidFill>
                <a:schemeClr val="accent4">
                  <a:lumMod val="75000"/>
                </a:schemeClr>
              </a:solidFill>
              <a:ea typeface="Calibri" pitchFamily="34" charset="0"/>
              <a:cs typeface="Calibri" pitchFamily="34" charset="0"/>
            </a:endParaRPr>
          </a:p>
        </p:txBody>
      </p:sp>
      <p:sp>
        <p:nvSpPr>
          <p:cNvPr id="3" name="Content Placeholder 2"/>
          <p:cNvSpPr>
            <a:spLocks noGrp="1"/>
          </p:cNvSpPr>
          <p:nvPr>
            <p:ph idx="1"/>
          </p:nvPr>
        </p:nvSpPr>
        <p:spPr>
          <a:xfrm>
            <a:off x="1600200" y="1828800"/>
            <a:ext cx="7086600" cy="4297363"/>
          </a:xfrm>
        </p:spPr>
        <p:txBody>
          <a:bodyPr/>
          <a:lstStyle/>
          <a:p>
            <a:pPr marL="514350" indent="-514350">
              <a:buFont typeface="+mj-lt"/>
              <a:buAutoNum type="arabicPeriod"/>
            </a:pPr>
            <a:r>
              <a:rPr lang="en-US" sz="2800" dirty="0" smtClean="0"/>
              <a:t>Getting Started</a:t>
            </a:r>
          </a:p>
          <a:p>
            <a:pPr marL="514350" indent="-514350">
              <a:buFont typeface="+mj-lt"/>
              <a:buAutoNum type="arabicPeriod"/>
            </a:pPr>
            <a:r>
              <a:rPr lang="en-US" sz="2800" dirty="0" smtClean="0"/>
              <a:t>Capacity</a:t>
            </a:r>
          </a:p>
          <a:p>
            <a:pPr marL="514350" indent="-514350">
              <a:buFont typeface="+mj-lt"/>
              <a:buAutoNum type="arabicPeriod"/>
            </a:pPr>
            <a:r>
              <a:rPr lang="en-US" sz="2800" dirty="0" smtClean="0"/>
              <a:t>Assessment</a:t>
            </a:r>
          </a:p>
          <a:p>
            <a:pPr marL="514350" indent="-514350">
              <a:buFont typeface="+mj-lt"/>
              <a:buAutoNum type="arabicPeriod"/>
            </a:pPr>
            <a:r>
              <a:rPr lang="en-US" sz="2800" dirty="0" smtClean="0"/>
              <a:t>Planning</a:t>
            </a:r>
          </a:p>
          <a:p>
            <a:pPr marL="514350" indent="-514350">
              <a:buFont typeface="+mj-lt"/>
              <a:buAutoNum type="arabicPeriod"/>
            </a:pPr>
            <a:r>
              <a:rPr lang="en-US" sz="2800" dirty="0" smtClean="0"/>
              <a:t>Implementation</a:t>
            </a:r>
          </a:p>
          <a:p>
            <a:pPr marL="514350" indent="-514350">
              <a:buFont typeface="+mj-lt"/>
              <a:buAutoNum type="arabicPeriod"/>
            </a:pPr>
            <a:r>
              <a:rPr lang="en-US" sz="2800" dirty="0" smtClean="0"/>
              <a:t>Reporting and Evaluation</a:t>
            </a:r>
          </a:p>
          <a:p>
            <a:pPr marL="514350" indent="-514350">
              <a:buFont typeface="+mj-lt"/>
              <a:buAutoNum type="arabicPeriod"/>
            </a:pPr>
            <a:r>
              <a:rPr lang="en-US" sz="2800" dirty="0" smtClean="0"/>
              <a:t>Timeline Overview</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Timeline Overview</a:t>
            </a: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1524000" y="1295400"/>
            <a:ext cx="7239000" cy="4452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Timeline Overview</a:t>
            </a:r>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pic>
        <p:nvPicPr>
          <p:cNvPr id="2050" name="Picture 2"/>
          <p:cNvPicPr>
            <a:picLocks noChangeAspect="1" noChangeArrowheads="1"/>
          </p:cNvPicPr>
          <p:nvPr/>
        </p:nvPicPr>
        <p:blipFill>
          <a:blip r:embed="rId2" cstate="print"/>
          <a:srcRect/>
          <a:stretch>
            <a:fillRect/>
          </a:stretch>
        </p:blipFill>
        <p:spPr bwMode="auto">
          <a:xfrm>
            <a:off x="1524000" y="1371599"/>
            <a:ext cx="7239000" cy="47377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Discussion Instructions</a:t>
            </a:r>
          </a:p>
        </p:txBody>
      </p:sp>
      <p:sp>
        <p:nvSpPr>
          <p:cNvPr id="3" name="Content Placeholder 2"/>
          <p:cNvSpPr>
            <a:spLocks noGrp="1"/>
          </p:cNvSpPr>
          <p:nvPr>
            <p:ph idx="1"/>
          </p:nvPr>
        </p:nvSpPr>
        <p:spPr>
          <a:xfrm>
            <a:off x="1600200" y="1447800"/>
            <a:ext cx="7086600" cy="4525963"/>
          </a:xfrm>
        </p:spPr>
        <p:txBody>
          <a:bodyPr/>
          <a:lstStyle/>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Discussion Questions</a:t>
            </a:r>
          </a:p>
        </p:txBody>
      </p:sp>
      <p:sp>
        <p:nvSpPr>
          <p:cNvPr id="3" name="Content Placeholder 2"/>
          <p:cNvSpPr>
            <a:spLocks noGrp="1"/>
          </p:cNvSpPr>
          <p:nvPr>
            <p:ph idx="1"/>
          </p:nvPr>
        </p:nvSpPr>
        <p:spPr>
          <a:xfrm>
            <a:off x="1600200" y="1447800"/>
            <a:ext cx="7086600" cy="4525963"/>
          </a:xfrm>
        </p:spPr>
        <p:txBody>
          <a:bodyPr>
            <a:normAutofit lnSpcReduction="10000"/>
          </a:bodyPr>
          <a:lstStyle/>
          <a:p>
            <a:pPr lvl="0"/>
            <a:r>
              <a:rPr lang="en-US" sz="2400" dirty="0" smtClean="0"/>
              <a:t>What interests you about this task category? What drew you to this table? What stands out to you?</a:t>
            </a:r>
          </a:p>
          <a:p>
            <a:endParaRPr lang="en-US" sz="2400" dirty="0" smtClean="0"/>
          </a:p>
          <a:p>
            <a:pPr lvl="0"/>
            <a:r>
              <a:rPr lang="en-US" sz="2400" dirty="0" smtClean="0"/>
              <a:t>What experience do you have to offer to the learning community around this category?</a:t>
            </a:r>
          </a:p>
          <a:p>
            <a:endParaRPr lang="en-US" sz="2400" dirty="0" smtClean="0"/>
          </a:p>
          <a:p>
            <a:pPr lvl="0"/>
            <a:r>
              <a:rPr lang="en-US" sz="2400" dirty="0" smtClean="0"/>
              <a:t>What questions do you have or anticipate having as you work on these tasks? </a:t>
            </a:r>
          </a:p>
          <a:p>
            <a:endParaRPr lang="en-US" sz="2400" dirty="0" smtClean="0"/>
          </a:p>
          <a:p>
            <a:pPr lvl="0"/>
            <a:r>
              <a:rPr lang="en-US" sz="2400" dirty="0" smtClean="0"/>
              <a:t>What additional clarification is needed, if any, in order to move forward?</a:t>
            </a:r>
          </a:p>
          <a:p>
            <a:endParaRPr lang="en-US" sz="2000" i="1" dirty="0"/>
          </a:p>
        </p:txBody>
      </p:sp>
      <p:cxnSp>
        <p:nvCxnSpPr>
          <p:cNvPr id="5" name="Straight Connector 4"/>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371600"/>
            <a:ext cx="7086600" cy="4754563"/>
          </a:xfrm>
        </p:spPr>
        <p:txBody>
          <a:bodyPr/>
          <a:lstStyle/>
          <a:p>
            <a:pPr>
              <a:lnSpc>
                <a:spcPct val="150000"/>
              </a:lnSpc>
              <a:buNone/>
            </a:pPr>
            <a:r>
              <a:rPr lang="en-US" sz="1600" u="sng" dirty="0" smtClean="0"/>
              <a:t>Task Categories:</a:t>
            </a:r>
          </a:p>
          <a:p>
            <a:r>
              <a:rPr lang="en-US" sz="1400" b="1" dirty="0" smtClean="0">
                <a:solidFill>
                  <a:srgbClr val="0000FF"/>
                </a:solidFill>
                <a:ea typeface="Calibri"/>
                <a:cs typeface="Arial"/>
              </a:rPr>
              <a:t>Participate in The Athena Forum</a:t>
            </a:r>
          </a:p>
          <a:p>
            <a:r>
              <a:rPr lang="en-US" sz="1400" b="1" dirty="0" smtClean="0">
                <a:solidFill>
                  <a:srgbClr val="0000FF"/>
                </a:solidFill>
                <a:ea typeface="Calibri"/>
                <a:cs typeface="Arial"/>
              </a:rPr>
              <a:t>Notify media</a:t>
            </a:r>
          </a:p>
          <a:p>
            <a:r>
              <a:rPr lang="en-US" sz="1400" b="1" dirty="0" smtClean="0">
                <a:solidFill>
                  <a:srgbClr val="0000FF"/>
                </a:solidFill>
                <a:ea typeface="Calibri"/>
                <a:cs typeface="Arial"/>
              </a:rPr>
              <a:t>Core Workgroup formed</a:t>
            </a:r>
          </a:p>
          <a:p>
            <a:r>
              <a:rPr lang="en-US" sz="1400" b="1" dirty="0" smtClean="0">
                <a:solidFill>
                  <a:srgbClr val="0000FF"/>
                </a:solidFill>
                <a:ea typeface="Calibri"/>
                <a:cs typeface="Arial"/>
              </a:rPr>
              <a:t>Clarify roles</a:t>
            </a:r>
          </a:p>
          <a:p>
            <a:r>
              <a:rPr lang="en-US" sz="1400" b="1" dirty="0" smtClean="0">
                <a:solidFill>
                  <a:srgbClr val="0000FF"/>
                </a:solidFill>
                <a:ea typeface="Calibri"/>
                <a:cs typeface="Arial"/>
              </a:rPr>
              <a:t>Hire/designate .5 FTE coordinator for each PRI community</a:t>
            </a:r>
          </a:p>
          <a:p>
            <a:r>
              <a:rPr lang="en-US" sz="1400" b="1" dirty="0" smtClean="0">
                <a:solidFill>
                  <a:srgbClr val="0000FF"/>
                </a:solidFill>
                <a:ea typeface="Calibri"/>
                <a:cs typeface="Arial"/>
              </a:rPr>
              <a:t>Establish working relationships</a:t>
            </a:r>
          </a:p>
          <a:p>
            <a:pPr>
              <a:buNone/>
            </a:pPr>
            <a:endParaRPr lang="en-US" sz="1600" u="sng" dirty="0" smtClean="0"/>
          </a:p>
          <a:p>
            <a:pPr>
              <a:buNone/>
            </a:pPr>
            <a:r>
              <a:rPr lang="en-US" sz="1600" u="sng" dirty="0" smtClean="0"/>
              <a:t>Templates:</a:t>
            </a:r>
          </a:p>
          <a:p>
            <a:pPr>
              <a:lnSpc>
                <a:spcPct val="115000"/>
              </a:lnSpc>
              <a:spcBef>
                <a:spcPts val="0"/>
              </a:spcBef>
              <a:buFont typeface="Wingdings"/>
              <a:buChar char=""/>
            </a:pPr>
            <a:r>
              <a:rPr lang="en-US" sz="1400" dirty="0" smtClean="0">
                <a:ea typeface="Calibri"/>
                <a:cs typeface="Arial"/>
              </a:rPr>
              <a:t>News release template</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Template for decision making models and communication diagram</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Sample job descriptions</a:t>
            </a:r>
            <a:endParaRPr lang="en-US" sz="1400" dirty="0" smtClean="0">
              <a:ea typeface="Calibri"/>
              <a:cs typeface="Times New Roman"/>
            </a:endParaRPr>
          </a:p>
          <a:p>
            <a:pPr>
              <a:lnSpc>
                <a:spcPct val="115000"/>
              </a:lnSpc>
              <a:spcBef>
                <a:spcPts val="0"/>
              </a:spcBef>
              <a:buFont typeface="Wingdings"/>
              <a:buChar char=""/>
            </a:pPr>
            <a:r>
              <a:rPr lang="en-US" sz="1400" dirty="0" smtClean="0">
                <a:ea typeface="Calibri"/>
                <a:cs typeface="Arial"/>
              </a:rPr>
              <a:t>MOU template</a:t>
            </a:r>
          </a:p>
          <a:p>
            <a:pPr>
              <a:lnSpc>
                <a:spcPct val="115000"/>
              </a:lnSpc>
              <a:spcBef>
                <a:spcPts val="0"/>
              </a:spcBef>
              <a:buNone/>
            </a:pPr>
            <a:endParaRPr lang="en-US" sz="900" u="sng" dirty="0" smtClean="0"/>
          </a:p>
          <a:p>
            <a:pPr>
              <a:lnSpc>
                <a:spcPct val="115000"/>
              </a:lnSpc>
              <a:spcBef>
                <a:spcPts val="0"/>
              </a:spcBef>
              <a:buNone/>
            </a:pPr>
            <a:r>
              <a:rPr lang="en-US" sz="1600" u="sng" dirty="0" smtClean="0"/>
              <a:t>Possible Trainings:</a:t>
            </a:r>
          </a:p>
          <a:p>
            <a:r>
              <a:rPr lang="en-US" sz="1400" dirty="0" smtClean="0"/>
              <a:t>Athena trainings 101 and 201</a:t>
            </a:r>
          </a:p>
          <a:p>
            <a:r>
              <a:rPr lang="en-US" sz="1400" dirty="0" smtClean="0"/>
              <a:t>Decision making models</a:t>
            </a:r>
            <a:endParaRPr lang="en-US" sz="14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648200" y="914400"/>
            <a:ext cx="990600" cy="276999"/>
          </a:xfrm>
          <a:prstGeom prst="rect">
            <a:avLst/>
          </a:prstGeom>
          <a:noFill/>
        </p:spPr>
        <p:txBody>
          <a:bodyPr wrap="square" rtlCol="0">
            <a:spAutoFit/>
          </a:bodyPr>
          <a:lstStyle/>
          <a:p>
            <a:r>
              <a:rPr lang="en-US" sz="1200" dirty="0" smtClean="0"/>
              <a:t>Guide p. 4-5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4">
                    <a:lumMod val="75000"/>
                  </a:schemeClr>
                </a:solidFill>
                <a:ea typeface="Calibri" pitchFamily="34" charset="0"/>
                <a:cs typeface="Calibri" pitchFamily="34" charset="0"/>
              </a:rPr>
              <a:t>Getting Started</a:t>
            </a:r>
          </a:p>
        </p:txBody>
      </p:sp>
      <p:sp>
        <p:nvSpPr>
          <p:cNvPr id="5" name="Content Placeholder 4"/>
          <p:cNvSpPr>
            <a:spLocks noGrp="1"/>
          </p:cNvSpPr>
          <p:nvPr>
            <p:ph idx="1"/>
          </p:nvPr>
        </p:nvSpPr>
        <p:spPr>
          <a:xfrm>
            <a:off x="1600200" y="1600200"/>
            <a:ext cx="7086600" cy="4525963"/>
          </a:xfrm>
        </p:spPr>
        <p:txBody>
          <a:bodyPr/>
          <a:lstStyle/>
          <a:p>
            <a:pPr marL="0" marR="0">
              <a:lnSpc>
                <a:spcPct val="115000"/>
              </a:lnSpc>
              <a:spcBef>
                <a:spcPts val="0"/>
              </a:spcBef>
              <a:spcAft>
                <a:spcPts val="0"/>
              </a:spcAft>
              <a:buNone/>
            </a:pPr>
            <a:r>
              <a:rPr lang="en-US" sz="2400" b="1" dirty="0" smtClean="0">
                <a:solidFill>
                  <a:srgbClr val="0000FF"/>
                </a:solidFill>
                <a:ea typeface="Calibri"/>
                <a:cs typeface="Arial"/>
              </a:rPr>
              <a:t>Participate in The Athena Forum:</a:t>
            </a:r>
            <a:r>
              <a:rPr lang="en-US" sz="2400" dirty="0" smtClean="0">
                <a:solidFill>
                  <a:srgbClr val="0000FF"/>
                </a:solidFill>
                <a:ea typeface="Calibri"/>
                <a:cs typeface="Arial"/>
              </a:rPr>
              <a:t> </a:t>
            </a:r>
            <a:r>
              <a:rPr lang="en-US" sz="2400" dirty="0" smtClean="0">
                <a:ea typeface="Calibri"/>
                <a:cs typeface="Arial"/>
              </a:rPr>
              <a:t>county, ESD</a:t>
            </a:r>
            <a:r>
              <a:rPr lang="en-US" sz="2400" smtClean="0">
                <a:ea typeface="Calibri"/>
                <a:cs typeface="Arial"/>
              </a:rPr>
              <a:t>, coordinators</a:t>
            </a:r>
            <a:r>
              <a:rPr lang="en-US" sz="2400" dirty="0" smtClean="0">
                <a:ea typeface="Calibri"/>
                <a:cs typeface="Arial"/>
              </a:rPr>
              <a:t>, and community points of contact register and actively participate in The Athena Forum.  </a:t>
            </a:r>
            <a:endParaRPr lang="en-US" sz="2400" dirty="0" smtClean="0">
              <a:ea typeface="Times New Roman"/>
              <a:cs typeface="Times New Roman"/>
            </a:endParaRPr>
          </a:p>
          <a:p>
            <a:pPr lvl="1">
              <a:lnSpc>
                <a:spcPct val="115000"/>
              </a:lnSpc>
              <a:spcBef>
                <a:spcPts val="0"/>
              </a:spcBef>
              <a:buFont typeface="Symbol"/>
              <a:buChar char=""/>
            </a:pPr>
            <a:r>
              <a:rPr lang="en-US" sz="2000" dirty="0" smtClean="0">
                <a:ea typeface="Calibri"/>
                <a:cs typeface="Arial"/>
              </a:rPr>
              <a:t>Register</a:t>
            </a:r>
            <a:r>
              <a:rPr lang="en-US" sz="2000" smtClean="0">
                <a:ea typeface="Calibri"/>
                <a:cs typeface="Arial"/>
              </a:rPr>
              <a:t>: County</a:t>
            </a:r>
            <a:r>
              <a:rPr lang="en-US" sz="2000" dirty="0" smtClean="0">
                <a:ea typeface="Calibri"/>
                <a:cs typeface="Arial"/>
              </a:rPr>
              <a:t>, ESD</a:t>
            </a:r>
            <a:r>
              <a:rPr lang="en-US" sz="2000" smtClean="0">
                <a:ea typeface="Calibri"/>
                <a:cs typeface="Arial"/>
              </a:rPr>
              <a:t>, coordinators</a:t>
            </a:r>
            <a:r>
              <a:rPr lang="en-US" sz="2000" dirty="0" smtClean="0">
                <a:ea typeface="Calibri"/>
                <a:cs typeface="Arial"/>
              </a:rPr>
              <a:t>, and community points of contact register within 2 weeks of project start date.</a:t>
            </a:r>
            <a:endParaRPr lang="en-US" sz="2000" dirty="0" smtClean="0">
              <a:ea typeface="Times New Roman"/>
              <a:cs typeface="Times New Roman"/>
            </a:endParaRPr>
          </a:p>
          <a:p>
            <a:pPr lvl="1">
              <a:lnSpc>
                <a:spcPct val="115000"/>
              </a:lnSpc>
              <a:spcBef>
                <a:spcPts val="0"/>
              </a:spcBef>
              <a:buFont typeface="Symbol"/>
              <a:buChar char=""/>
            </a:pPr>
            <a:r>
              <a:rPr lang="en-US" sz="2000" dirty="0" smtClean="0">
                <a:ea typeface="Calibri"/>
                <a:cs typeface="Arial"/>
              </a:rPr>
              <a:t>Actively participate: Go to site to access materials posted by DBHR.</a:t>
            </a:r>
            <a:endParaRPr lang="en-US" sz="2000" dirty="0" smtClean="0">
              <a:ea typeface="Times New Roman"/>
              <a:cs typeface="Times New Roman"/>
            </a:endParaRPr>
          </a:p>
        </p:txBody>
      </p:sp>
      <p:cxnSp>
        <p:nvCxnSpPr>
          <p:cNvPr id="7" name="Straight Connector 6"/>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600200"/>
            <a:ext cx="7086600" cy="4525963"/>
          </a:xfrm>
        </p:spPr>
        <p:txBody>
          <a:bodyPr>
            <a:normAutofit fontScale="85000" lnSpcReduction="20000"/>
          </a:bodyPr>
          <a:lstStyle/>
          <a:p>
            <a:pPr marL="0" lvl="0">
              <a:lnSpc>
                <a:spcPct val="115000"/>
              </a:lnSpc>
              <a:spcBef>
                <a:spcPts val="0"/>
              </a:spcBef>
              <a:buNone/>
            </a:pPr>
            <a:r>
              <a:rPr lang="en-US" sz="3100" b="1" dirty="0" smtClean="0">
                <a:solidFill>
                  <a:srgbClr val="0000FF"/>
                </a:solidFill>
                <a:ea typeface="Calibri"/>
                <a:cs typeface="Arial"/>
              </a:rPr>
              <a:t>Notify media:</a:t>
            </a:r>
            <a:r>
              <a:rPr lang="en-US" sz="3100" dirty="0" smtClean="0">
                <a:ea typeface="Calibri"/>
                <a:cs typeface="Arial"/>
              </a:rPr>
              <a:t> DBHR will work with community to issue media releases to outlets serving each PRI community.</a:t>
            </a:r>
            <a:r>
              <a:rPr lang="en-US" sz="3100" i="1" dirty="0" smtClean="0"/>
              <a:t> </a:t>
            </a:r>
            <a:endParaRPr lang="en-US" sz="2300" dirty="0" smtClean="0"/>
          </a:p>
          <a:p>
            <a:pPr marL="0" marR="0">
              <a:lnSpc>
                <a:spcPct val="115000"/>
              </a:lnSpc>
              <a:spcBef>
                <a:spcPts val="0"/>
              </a:spcBef>
              <a:spcAft>
                <a:spcPts val="0"/>
              </a:spcAft>
              <a:buNone/>
            </a:pPr>
            <a:endParaRPr lang="en-US" dirty="0" smtClean="0">
              <a:ea typeface="Times New Roman"/>
              <a:cs typeface="Times New Roman"/>
            </a:endParaRPr>
          </a:p>
          <a:p>
            <a:pPr lvl="1">
              <a:lnSpc>
                <a:spcPct val="115000"/>
              </a:lnSpc>
              <a:spcBef>
                <a:spcPts val="0"/>
              </a:spcBef>
              <a:buFont typeface="+mj-lt"/>
              <a:buAutoNum type="arabicPeriod"/>
            </a:pPr>
            <a:r>
              <a:rPr lang="en-US" dirty="0" smtClean="0">
                <a:ea typeface="Calibri"/>
                <a:cs typeface="Arial"/>
              </a:rPr>
              <a:t>DBHR will generate news release template. </a:t>
            </a:r>
            <a:endParaRPr lang="en-US" sz="2400" dirty="0" smtClean="0">
              <a:ea typeface="Times New Roman"/>
              <a:cs typeface="Times New Roman"/>
            </a:endParaRPr>
          </a:p>
          <a:p>
            <a:pPr lvl="1">
              <a:lnSpc>
                <a:spcPct val="115000"/>
              </a:lnSpc>
              <a:spcBef>
                <a:spcPts val="0"/>
              </a:spcBef>
              <a:buFont typeface="+mj-lt"/>
              <a:buAutoNum type="arabicPeriod"/>
            </a:pPr>
            <a:r>
              <a:rPr lang="en-US" dirty="0" smtClean="0">
                <a:ea typeface="Calibri"/>
                <a:cs typeface="Arial"/>
              </a:rPr>
              <a:t>Coalition will add local content - media release will include local data. </a:t>
            </a:r>
            <a:endParaRPr lang="en-US" sz="2400" dirty="0" smtClean="0">
              <a:ea typeface="Times New Roman"/>
              <a:cs typeface="Times New Roman"/>
            </a:endParaRPr>
          </a:p>
          <a:p>
            <a:pPr lvl="1">
              <a:lnSpc>
                <a:spcPct val="115000"/>
              </a:lnSpc>
              <a:spcBef>
                <a:spcPts val="0"/>
              </a:spcBef>
              <a:buFont typeface="+mj-lt"/>
              <a:buAutoNum type="arabicPeriod"/>
            </a:pPr>
            <a:r>
              <a:rPr lang="en-US" dirty="0" smtClean="0">
                <a:ea typeface="Calibri"/>
                <a:cs typeface="Arial"/>
              </a:rPr>
              <a:t>Coalition will determine timing for release. </a:t>
            </a:r>
            <a:endParaRPr lang="en-US" sz="2400" dirty="0" smtClean="0">
              <a:ea typeface="Times New Roman"/>
              <a:cs typeface="Times New Roman"/>
            </a:endParaRPr>
          </a:p>
          <a:p>
            <a:pPr lvl="1">
              <a:lnSpc>
                <a:spcPct val="115000"/>
              </a:lnSpc>
              <a:spcBef>
                <a:spcPts val="0"/>
              </a:spcBef>
              <a:buFont typeface="+mj-lt"/>
              <a:buAutoNum type="arabicPeriod"/>
            </a:pPr>
            <a:r>
              <a:rPr lang="en-US" dirty="0" smtClean="0">
                <a:ea typeface="Calibri"/>
                <a:cs typeface="Arial"/>
              </a:rPr>
              <a:t>Coalition will issue news release to local news markets. </a:t>
            </a:r>
            <a:endParaRPr lang="en-US" sz="2400" dirty="0" smtClean="0">
              <a:ea typeface="Times New Roman"/>
              <a:cs typeface="Times New Roman"/>
            </a:endParaRPr>
          </a:p>
          <a:p>
            <a:pPr lvl="1">
              <a:lnSpc>
                <a:spcPct val="115000"/>
              </a:lnSpc>
              <a:spcBef>
                <a:spcPts val="0"/>
              </a:spcBef>
              <a:buFont typeface="+mj-lt"/>
              <a:buAutoNum type="arabicPeriod"/>
            </a:pPr>
            <a:r>
              <a:rPr lang="en-US" dirty="0" smtClean="0">
                <a:ea typeface="Calibri"/>
                <a:cs typeface="Arial"/>
              </a:rPr>
              <a:t>Coalition will send a copy of local release to DBHR. </a:t>
            </a:r>
            <a:endParaRPr lang="en-US" sz="2400" dirty="0" smtClean="0">
              <a:ea typeface="Times New Roman"/>
              <a:cs typeface="Times New Roman"/>
            </a:endParaRPr>
          </a:p>
          <a:p>
            <a:pPr>
              <a:buNone/>
            </a:pPr>
            <a:endParaRPr lang="en-US"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371600"/>
            <a:ext cx="7086600" cy="4754563"/>
          </a:xfrm>
          <a:ln>
            <a:noFill/>
          </a:ln>
        </p:spPr>
        <p:txBody>
          <a:bodyPr>
            <a:normAutofit lnSpcReduction="10000"/>
          </a:bodyPr>
          <a:lstStyle/>
          <a:p>
            <a:pPr marL="0" marR="0">
              <a:lnSpc>
                <a:spcPct val="115000"/>
              </a:lnSpc>
              <a:spcBef>
                <a:spcPts val="0"/>
              </a:spcBef>
              <a:spcAft>
                <a:spcPts val="0"/>
              </a:spcAft>
              <a:buNone/>
            </a:pPr>
            <a:r>
              <a:rPr lang="en-US" sz="2000" b="1" dirty="0" smtClean="0">
                <a:solidFill>
                  <a:srgbClr val="0000FF"/>
                </a:solidFill>
                <a:ea typeface="Calibri"/>
                <a:cs typeface="Arial"/>
              </a:rPr>
              <a:t>Core Workgroup formed: </a:t>
            </a:r>
            <a:r>
              <a:rPr lang="en-US" sz="2000" dirty="0" smtClean="0">
                <a:solidFill>
                  <a:srgbClr val="000000"/>
                </a:solidFill>
                <a:ea typeface="Calibri"/>
                <a:cs typeface="Arial"/>
              </a:rPr>
              <a:t>Initial contacts made and a group of community members begins meeting to initiate PRI and/or establish a coalition.</a:t>
            </a:r>
            <a:r>
              <a:rPr lang="en-US" sz="2000" dirty="0" smtClean="0">
                <a:highlight>
                  <a:srgbClr val="FFFF00"/>
                </a:highlight>
                <a:ea typeface="Times New Roman"/>
                <a:cs typeface="Times New Roman"/>
              </a:rPr>
              <a:t> </a:t>
            </a:r>
            <a:endParaRPr lang="en-US" sz="2000" dirty="0" smtClean="0">
              <a:ea typeface="Times New Roman"/>
              <a:cs typeface="Times New Roman"/>
            </a:endParaRPr>
          </a:p>
          <a:p>
            <a:pPr marL="0">
              <a:lnSpc>
                <a:spcPct val="115000"/>
              </a:lnSpc>
              <a:spcBef>
                <a:spcPts val="0"/>
              </a:spcBef>
              <a:buNone/>
            </a:pPr>
            <a:endParaRPr lang="en-US" sz="1400" i="1" dirty="0" smtClean="0">
              <a:solidFill>
                <a:srgbClr val="000000"/>
              </a:solidFill>
              <a:ea typeface="Calibri"/>
              <a:cs typeface="Arial"/>
            </a:endParaRPr>
          </a:p>
          <a:p>
            <a:pPr marL="0">
              <a:lnSpc>
                <a:spcPct val="115000"/>
              </a:lnSpc>
              <a:spcBef>
                <a:spcPts val="0"/>
              </a:spcBef>
              <a:buNone/>
            </a:pPr>
            <a:endParaRPr lang="en-US" sz="300" i="1" dirty="0" smtClean="0">
              <a:solidFill>
                <a:srgbClr val="000000"/>
              </a:solidFill>
              <a:ea typeface="Calibri"/>
              <a:cs typeface="Arial"/>
            </a:endParaRPr>
          </a:p>
          <a:p>
            <a:pPr lvl="1">
              <a:lnSpc>
                <a:spcPct val="115000"/>
              </a:lnSpc>
              <a:spcBef>
                <a:spcPts val="0"/>
              </a:spcBef>
              <a:buFont typeface="Arial" pitchFamily="34" charset="0"/>
              <a:buChar char="•"/>
            </a:pPr>
            <a:r>
              <a:rPr lang="en-US" sz="1900" dirty="0" smtClean="0">
                <a:solidFill>
                  <a:srgbClr val="000000"/>
                </a:solidFill>
                <a:ea typeface="Calibri"/>
                <a:cs typeface="Arial"/>
              </a:rPr>
              <a:t>Core Workgroup* = initial LOCAL organizers who will lead the PRI in the local community. These are individuals that are beyond and/or in addition to the ESD and county representatives that are PRI contacts. </a:t>
            </a:r>
          </a:p>
          <a:p>
            <a:pPr lvl="1">
              <a:lnSpc>
                <a:spcPct val="115000"/>
              </a:lnSpc>
              <a:spcBef>
                <a:spcPts val="0"/>
              </a:spcBef>
              <a:buFont typeface="Arial" pitchFamily="34" charset="0"/>
              <a:buChar char="•"/>
            </a:pPr>
            <a:r>
              <a:rPr lang="en-US" sz="1900" dirty="0" smtClean="0">
                <a:solidFill>
                  <a:srgbClr val="000000"/>
                </a:solidFill>
                <a:ea typeface="Calibri"/>
                <a:cs typeface="Arial"/>
              </a:rPr>
              <a:t>Recruit or identify Core Workgroup* and engage in PRI process.</a:t>
            </a:r>
          </a:p>
          <a:p>
            <a:pPr lvl="1">
              <a:lnSpc>
                <a:spcPct val="115000"/>
              </a:lnSpc>
              <a:spcBef>
                <a:spcPts val="0"/>
              </a:spcBef>
              <a:buFont typeface="Arial" pitchFamily="34" charset="0"/>
              <a:buChar char="•"/>
            </a:pPr>
            <a:r>
              <a:rPr lang="en-US" sz="1900" dirty="0" smtClean="0">
                <a:solidFill>
                  <a:srgbClr val="000000"/>
                </a:solidFill>
                <a:ea typeface="Calibri"/>
                <a:cs typeface="Arial"/>
              </a:rPr>
              <a:t>Agreement for participation of initial Core Workgroup* members.</a:t>
            </a:r>
            <a:endParaRPr lang="en-US" sz="1900" dirty="0"/>
          </a:p>
          <a:p>
            <a:pPr marL="0" indent="0">
              <a:lnSpc>
                <a:spcPct val="115000"/>
              </a:lnSpc>
              <a:spcBef>
                <a:spcPts val="0"/>
              </a:spcBef>
              <a:buNone/>
            </a:pPr>
            <a:endParaRPr lang="en-US" sz="1400" i="1" dirty="0" smtClean="0">
              <a:solidFill>
                <a:srgbClr val="000000"/>
              </a:solidFill>
              <a:ea typeface="Calibri"/>
              <a:cs typeface="Arial"/>
            </a:endParaRPr>
          </a:p>
          <a:p>
            <a:pPr marL="0" indent="0">
              <a:lnSpc>
                <a:spcPct val="115000"/>
              </a:lnSpc>
              <a:spcBef>
                <a:spcPts val="0"/>
              </a:spcBef>
              <a:buNone/>
            </a:pPr>
            <a:r>
              <a:rPr lang="en-US" sz="1200" i="1" dirty="0" smtClean="0">
                <a:solidFill>
                  <a:srgbClr val="000000"/>
                </a:solidFill>
                <a:ea typeface="Calibri"/>
                <a:cs typeface="Arial"/>
              </a:rPr>
              <a:t>NOTE: *In cases where the coalition is already established, the Core Workgroup may be current coalition members.</a:t>
            </a:r>
          </a:p>
          <a:p>
            <a:pPr lvl="1">
              <a:lnSpc>
                <a:spcPct val="115000"/>
              </a:lnSpc>
              <a:spcBef>
                <a:spcPts val="0"/>
              </a:spcBef>
              <a:buNone/>
            </a:pPr>
            <a:endParaRPr lang="en-US" sz="1900" dirty="0" smtClean="0">
              <a:solidFill>
                <a:srgbClr val="000000"/>
              </a:solidFill>
              <a:ea typeface="Calibri"/>
              <a:cs typeface="Arial"/>
            </a:endParaRPr>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pPr>
              <a:defRPr/>
            </a:pPr>
            <a:r>
              <a:rPr lang="en-US" b="1" dirty="0" smtClean="0">
                <a:solidFill>
                  <a:schemeClr val="accent4">
                    <a:lumMod val="75000"/>
                  </a:schemeClr>
                </a:solidFill>
                <a:ea typeface="Calibri" pitchFamily="34" charset="0"/>
                <a:cs typeface="Calibri" pitchFamily="34" charset="0"/>
              </a:rPr>
              <a:t>Getting Started</a:t>
            </a:r>
          </a:p>
        </p:txBody>
      </p:sp>
      <p:sp>
        <p:nvSpPr>
          <p:cNvPr id="3" name="Content Placeholder 2"/>
          <p:cNvSpPr>
            <a:spLocks noGrp="1"/>
          </p:cNvSpPr>
          <p:nvPr>
            <p:ph idx="1"/>
          </p:nvPr>
        </p:nvSpPr>
        <p:spPr>
          <a:xfrm>
            <a:off x="1600200" y="1371600"/>
            <a:ext cx="7086600" cy="4754563"/>
          </a:xfrm>
        </p:spPr>
        <p:txBody>
          <a:bodyPr/>
          <a:lstStyle/>
          <a:p>
            <a:pPr marL="0" marR="0">
              <a:lnSpc>
                <a:spcPct val="115000"/>
              </a:lnSpc>
              <a:spcBef>
                <a:spcPts val="0"/>
              </a:spcBef>
              <a:spcAft>
                <a:spcPts val="0"/>
              </a:spcAft>
              <a:buNone/>
            </a:pPr>
            <a:r>
              <a:rPr lang="en-US" sz="2000" b="1" dirty="0" smtClean="0">
                <a:solidFill>
                  <a:srgbClr val="0000FF"/>
                </a:solidFill>
                <a:ea typeface="Calibri"/>
                <a:cs typeface="Arial"/>
              </a:rPr>
              <a:t>Clarify roles: </a:t>
            </a:r>
            <a:r>
              <a:rPr lang="en-US" sz="2000" dirty="0" smtClean="0">
                <a:solidFill>
                  <a:srgbClr val="000000"/>
                </a:solidFill>
                <a:ea typeface="Calibri"/>
                <a:cs typeface="Arial"/>
              </a:rPr>
              <a:t>Core Workgroup reviews</a:t>
            </a:r>
            <a:r>
              <a:rPr lang="en-US" sz="2000" b="1" dirty="0" smtClean="0">
                <a:solidFill>
                  <a:srgbClr val="0000FF"/>
                </a:solidFill>
                <a:ea typeface="Calibri"/>
                <a:cs typeface="Arial"/>
              </a:rPr>
              <a:t> </a:t>
            </a:r>
            <a:r>
              <a:rPr lang="en-US" sz="2000" dirty="0" smtClean="0">
                <a:ea typeface="Times New Roman"/>
                <a:cs typeface="Times New Roman"/>
              </a:rPr>
              <a:t>DBHR guidance and clarifies how decisions and communication will initially occur until a more detailed coalition charter can be developed.</a:t>
            </a:r>
          </a:p>
          <a:p>
            <a:pPr lvl="1">
              <a:spcBef>
                <a:spcPts val="0"/>
              </a:spcBef>
              <a:spcAft>
                <a:spcPts val="600"/>
              </a:spcAft>
              <a:buFont typeface="Symbol"/>
              <a:buChar char=""/>
            </a:pPr>
            <a:r>
              <a:rPr lang="en-US" sz="1600" dirty="0" smtClean="0">
                <a:ea typeface="Times New Roman"/>
                <a:cs typeface="Times New Roman"/>
              </a:rPr>
              <a:t>Decision making model = “How will decisions be made by local community Core Workgroup*?” </a:t>
            </a:r>
          </a:p>
          <a:p>
            <a:pPr lvl="1">
              <a:spcBef>
                <a:spcPts val="0"/>
              </a:spcBef>
              <a:spcAft>
                <a:spcPts val="600"/>
              </a:spcAft>
              <a:buFont typeface="Symbol"/>
              <a:buChar char=""/>
            </a:pPr>
            <a:r>
              <a:rPr lang="en-US" sz="1600" dirty="0" smtClean="0">
                <a:ea typeface="Times New Roman"/>
                <a:cs typeface="Times New Roman"/>
              </a:rPr>
              <a:t>Core Workgroup* will determine decision making model to be used. (May need to revisit in future, especially in instances of new coalitions.) </a:t>
            </a:r>
          </a:p>
          <a:p>
            <a:pPr lvl="1">
              <a:spcBef>
                <a:spcPts val="0"/>
              </a:spcBef>
              <a:spcAft>
                <a:spcPts val="600"/>
              </a:spcAft>
              <a:buFont typeface="Symbol"/>
              <a:buChar char=""/>
            </a:pPr>
            <a:r>
              <a:rPr lang="en-US" sz="1600" dirty="0" smtClean="0">
                <a:ea typeface="Times New Roman"/>
                <a:cs typeface="Times New Roman"/>
              </a:rPr>
              <a:t>Diagram information and decision making flow chart for Core Workgroup*.</a:t>
            </a:r>
          </a:p>
          <a:p>
            <a:pPr lvl="1">
              <a:spcBef>
                <a:spcPts val="0"/>
              </a:spcBef>
              <a:spcAft>
                <a:spcPts val="600"/>
              </a:spcAft>
              <a:buFont typeface="Symbol"/>
              <a:buChar char=""/>
            </a:pPr>
            <a:r>
              <a:rPr lang="en-US" sz="1600" dirty="0" smtClean="0">
                <a:ea typeface="Times New Roman"/>
                <a:cs typeface="Times New Roman"/>
              </a:rPr>
              <a:t>Job descriptions developed for coalition members (incl. schools), “leadership team”, and staff.</a:t>
            </a:r>
          </a:p>
          <a:p>
            <a:pPr lvl="1">
              <a:spcBef>
                <a:spcPts val="0"/>
              </a:spcBef>
              <a:spcAft>
                <a:spcPts val="600"/>
              </a:spcAft>
              <a:buFont typeface="Symbol"/>
              <a:buChar char=""/>
            </a:pPr>
            <a:r>
              <a:rPr lang="en-US" sz="1600" dirty="0" smtClean="0">
                <a:ea typeface="Times New Roman"/>
                <a:cs typeface="Times New Roman"/>
              </a:rPr>
              <a:t>Role of ESD and county is to get Core Workgroup established or identify the coalition and then let the local community make decisions**; In </a:t>
            </a:r>
            <a:r>
              <a:rPr lang="en-US" sz="1600" dirty="0" smtClean="0">
                <a:ea typeface="Calibri"/>
                <a:cs typeface="Arial"/>
              </a:rPr>
              <a:t>instances, where ESD/county are part Core Workgroup their role will be determined by the Core Workgroup. </a:t>
            </a:r>
            <a:endParaRPr lang="en-US" sz="1600" dirty="0" smtClean="0">
              <a:ea typeface="Times New Roman"/>
              <a:cs typeface="Times New Roman"/>
            </a:endParaRPr>
          </a:p>
          <a:p>
            <a:pPr marL="0">
              <a:lnSpc>
                <a:spcPct val="115000"/>
              </a:lnSpc>
              <a:spcBef>
                <a:spcPts val="0"/>
              </a:spcBef>
              <a:buNone/>
            </a:pPr>
            <a:endParaRPr lang="en-US" sz="800" i="1" dirty="0" smtClean="0">
              <a:ea typeface="Times New Roman"/>
              <a:cs typeface="Times New Roman"/>
            </a:endParaRPr>
          </a:p>
          <a:p>
            <a:pPr marL="0">
              <a:lnSpc>
                <a:spcPct val="115000"/>
              </a:lnSpc>
              <a:spcBef>
                <a:spcPts val="0"/>
              </a:spcBef>
              <a:buNone/>
            </a:pPr>
            <a:r>
              <a:rPr lang="en-US" sz="1100" i="1" dirty="0" smtClean="0">
                <a:ea typeface="Times New Roman"/>
                <a:cs typeface="Times New Roman"/>
              </a:rPr>
              <a:t>NOTES: * In cases where the coalition is already established, the Core Workgroup may be current coalition members. ** In cases where the coalition is already established, this would be the coalition’s decision making model.</a:t>
            </a:r>
          </a:p>
          <a:p>
            <a:endParaRPr lang="en-US" sz="2000" dirty="0"/>
          </a:p>
        </p:txBody>
      </p:sp>
      <p:cxnSp>
        <p:nvCxnSpPr>
          <p:cNvPr id="4" name="Straight Connector 3"/>
          <p:cNvCxnSpPr/>
          <p:nvPr/>
        </p:nvCxnSpPr>
        <p:spPr>
          <a:xfrm>
            <a:off x="16002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SH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B93CF83DD8F24B803B369506A2D8FD" ma:contentTypeVersion="1" ma:contentTypeDescription="Create a new document." ma:contentTypeScope="" ma:versionID="16da6d5efb5fba9fa59b86263af8f2fd">
  <xsd:schema xmlns:xsd="http://www.w3.org/2001/XMLSchema" xmlns:p="http://schemas.microsoft.com/office/2006/metadata/properties" xmlns:ns2="d6ea6b91-e8dc-468e-ac67-7ba0f17dfacd" targetNamespace="http://schemas.microsoft.com/office/2006/metadata/properties" ma:root="true" ma:fieldsID="f089770ce18d010d904e1504ed490b63" ns2:_="">
    <xsd:import namespace="d6ea6b91-e8dc-468e-ac67-7ba0f17dfacd"/>
    <xsd:element name="properties">
      <xsd:complexType>
        <xsd:sequence>
          <xsd:element name="documentManagement">
            <xsd:complexType>
              <xsd:all>
                <xsd:element ref="ns2:Category" minOccurs="0"/>
              </xsd:all>
            </xsd:complexType>
          </xsd:element>
        </xsd:sequence>
      </xsd:complexType>
    </xsd:element>
  </xsd:schema>
  <xsd:schema xmlns:xsd="http://www.w3.org/2001/XMLSchema" xmlns:dms="http://schemas.microsoft.com/office/2006/documentManagement/types" targetNamespace="d6ea6b91-e8dc-468e-ac67-7ba0f17dfacd" elementFormDefault="qualified">
    <xsd:import namespace="http://schemas.microsoft.com/office/2006/documentManagement/types"/>
    <xsd:element name="Category" ma:index="8" nillable="true" ma:displayName="Category" ma:default="Agendas" ma:format="Dropdown" ma:internalName="Category">
      <xsd:simpleType>
        <xsd:restriction base="dms:Choice">
          <xsd:enumeration value="Agendas"/>
          <xsd:enumeration value="Meeting Reports"/>
          <xsd:enumeration value="Evaluation Plans"/>
          <xsd:enumeration value="Job Descriptions"/>
          <xsd:enumeration value="Local and State Data Resources"/>
          <xsd:enumeration value="Logic Models"/>
          <xsd:enumeration value="National Prevention Resources"/>
          <xsd:enumeration value="Needs Assessment Reports"/>
          <xsd:enumeration value="Presentations"/>
          <xsd:enumeration value="Program Implementation Plans"/>
          <xsd:enumeration value="Resource Assessment Reports"/>
          <xsd:enumeration value="State Prevention Resources"/>
          <xsd:enumeration value="Survey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Category xmlns="d6ea6b91-e8dc-468e-ac67-7ba0f17dfacd">Agendas</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02CA06-C9C6-4D5C-BE29-58DB282753FA}"/>
</file>

<file path=customXml/itemProps2.xml><?xml version="1.0" encoding="utf-8"?>
<ds:datastoreItem xmlns:ds="http://schemas.openxmlformats.org/officeDocument/2006/customXml" ds:itemID="{5A570141-6812-4AE4-8117-56023F09705F}"/>
</file>

<file path=customXml/itemProps3.xml><?xml version="1.0" encoding="utf-8"?>
<ds:datastoreItem xmlns:ds="http://schemas.openxmlformats.org/officeDocument/2006/customXml" ds:itemID="{F15C61E5-E483-40BC-8BDA-CACB9483141D}"/>
</file>

<file path=docProps/app.xml><?xml version="1.0" encoding="utf-8"?>
<Properties xmlns="http://schemas.openxmlformats.org/officeDocument/2006/extended-properties" xmlns:vt="http://schemas.openxmlformats.org/officeDocument/2006/docPropsVTypes">
  <Template>DSHS</Template>
  <TotalTime>2528</TotalTime>
  <Words>3350</Words>
  <Application>Microsoft Office PowerPoint</Application>
  <PresentationFormat>On-screen Show (4:3)</PresentationFormat>
  <Paragraphs>351</Paragraphs>
  <Slides>43</Slides>
  <Notes>1</Notes>
  <HiddenSlides>28</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DSHS</vt:lpstr>
      <vt:lpstr>Prevention Redesign Initiative (PRI) Guide</vt:lpstr>
      <vt:lpstr>General Information</vt:lpstr>
      <vt:lpstr>General Information</vt:lpstr>
      <vt:lpstr>Task Category Modules Table of Contents </vt:lpstr>
      <vt:lpstr>Getting Started</vt:lpstr>
      <vt:lpstr>Getting Started</vt:lpstr>
      <vt:lpstr>Getting Started</vt:lpstr>
      <vt:lpstr>Getting Started</vt:lpstr>
      <vt:lpstr>Getting Started</vt:lpstr>
      <vt:lpstr>Getting Started</vt:lpstr>
      <vt:lpstr>Getting Started</vt:lpstr>
      <vt:lpstr>Capacity</vt:lpstr>
      <vt:lpstr>Capacity</vt:lpstr>
      <vt:lpstr>Capacity</vt:lpstr>
      <vt:lpstr>Capacity</vt:lpstr>
      <vt:lpstr>Capacity</vt:lpstr>
      <vt:lpstr>Assessment</vt:lpstr>
      <vt:lpstr>Assessment</vt:lpstr>
      <vt:lpstr>Assessment</vt:lpstr>
      <vt:lpstr>Assessment</vt:lpstr>
      <vt:lpstr>Assessment</vt:lpstr>
      <vt:lpstr>Planning</vt:lpstr>
      <vt:lpstr>Planning</vt:lpstr>
      <vt:lpstr>Planning</vt:lpstr>
      <vt:lpstr>Planning</vt:lpstr>
      <vt:lpstr>Implementation</vt:lpstr>
      <vt:lpstr>Implementation</vt:lpstr>
      <vt:lpstr>Implementation</vt:lpstr>
      <vt:lpstr>Implementation</vt:lpstr>
      <vt:lpstr>Implementation</vt:lpstr>
      <vt:lpstr>Implementation</vt:lpstr>
      <vt:lpstr>Implementation</vt:lpstr>
      <vt:lpstr>Implementation</vt:lpstr>
      <vt:lpstr>Reporting and Evaluation</vt:lpstr>
      <vt:lpstr>Reporting and Evaluation</vt:lpstr>
      <vt:lpstr>Reporting and Evaluation</vt:lpstr>
      <vt:lpstr>Reporting and Evaluation</vt:lpstr>
      <vt:lpstr>Reporting and Evaluation</vt:lpstr>
      <vt:lpstr>Timeline Overview</vt:lpstr>
      <vt:lpstr>Timeline Overview</vt:lpstr>
      <vt:lpstr>Timeline Overview</vt:lpstr>
      <vt:lpstr>Discussion Instructions</vt:lpstr>
      <vt:lpstr>Discussion Questions</vt:lpstr>
    </vt:vector>
  </TitlesOfParts>
  <Company>HRSA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Categories </dc:title>
  <dc:creator>mariase</dc:creator>
  <cp:lastModifiedBy>mariase</cp:lastModifiedBy>
  <cp:revision>146</cp:revision>
  <dcterms:created xsi:type="dcterms:W3CDTF">2011-02-24T23:03:58Z</dcterms:created>
  <dcterms:modified xsi:type="dcterms:W3CDTF">2011-03-15T22:27:12Z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0x010100FCB93CF83DD8F24B803B369506A2D8FD</vt:lpwstr>
  </property>
</Properties>
</file>