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pdf" ContentType="application/pdf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6B"/>
    <a:srgbClr val="8D8CB2"/>
    <a:srgbClr val="333366"/>
    <a:srgbClr val="7A3300"/>
    <a:srgbClr val="CA6033"/>
    <a:srgbClr val="3704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2" d="100"/>
          <a:sy n="62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2866F-99F5-4C6E-A08E-1C83E5C1AE4E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319A0-681D-47DF-9EEE-9692F3EA8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C7B2E-56A9-4810-AD33-623B15E48082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3B7BC-B67C-4E44-8212-32B22E226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Department of Social &amp; Health Services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8F13-CBC6-4D00-AB75-5FC59BBFE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Department of Social &amp; Health Services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8F13-CBC6-4D00-AB75-5FC59BBFE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Department of Social &amp; Health Services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8F13-CBC6-4D00-AB75-5FC59BBFE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Department of Social &amp; Health Services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8F13-CBC6-4D00-AB75-5FC59BBFE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Department of Social &amp; Health Services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8F13-CBC6-4D00-AB75-5FC59BBFE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Department of Social &amp; Health Services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8F13-CBC6-4D00-AB75-5FC59BBFE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Department of Social &amp; Health Services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8F13-CBC6-4D00-AB75-5FC59BBFE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Department of Social &amp; Health Services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8F13-CBC6-4D00-AB75-5FC59BBFE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Department of Social &amp; Health Services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8F13-CBC6-4D00-AB75-5FC59BBFE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Department of Social &amp; Health Services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8F13-CBC6-4D00-AB75-5FC59BBFE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Department of Social &amp; Health Services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8F13-CBC6-4D00-AB75-5FC59BBFE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white">
          <a:xfrm>
            <a:off x="1447800" y="6172200"/>
            <a:ext cx="7696200" cy="685800"/>
          </a:xfrm>
          <a:prstGeom prst="rect">
            <a:avLst/>
          </a:prstGeom>
          <a:solidFill>
            <a:srgbClr val="666699">
              <a:alpha val="75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cs typeface="Osaka" pitchFamily="-6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333366">
                    <a:alpha val="78000"/>
                  </a:srgbClr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Washington State Department of Social &amp; Health Services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8F13-CBC6-4D00-AB75-5FC59BBFE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ftSide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447800" cy="6858000"/>
          </a:xfrm>
          <a:prstGeom prst="rect">
            <a:avLst/>
          </a:prstGeom>
        </p:spPr>
      </p:pic>
      <p:pic>
        <p:nvPicPr>
          <p:cNvPr id="9" name="Picture 8" descr="DSHSlogopeople(w)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>
                <a:alphaModFix amt="10000"/>
              </a:blip>
              <a:srcRect l="24056" t="10381" r="58013" b="10774"/>
              <a:stretch>
                <a:fillRect/>
              </a:stretch>
            </p:blipFill>
          </mc:Choice>
          <mc:Fallback>
            <p:blipFill>
              <a:blip r:embed="rId15">
                <a:alphaModFix amt="10000"/>
              </a:blip>
              <a:srcRect l="24056" t="10381" r="58013" b="10774"/>
              <a:stretch>
                <a:fillRect/>
              </a:stretch>
            </p:blipFill>
          </mc:Fallback>
        </mc:AlternateContent>
        <p:spPr>
          <a:xfrm>
            <a:off x="0" y="-194176"/>
            <a:ext cx="1447800" cy="7052176"/>
          </a:xfrm>
          <a:prstGeom prst="rect">
            <a:avLst/>
          </a:prstGeom>
        </p:spPr>
      </p:pic>
      <p:pic>
        <p:nvPicPr>
          <p:cNvPr id="10" name="Picture 9" descr="DSHSlogopeople(w)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>
                <a:alphaModFix amt="65000"/>
              </a:blip>
              <a:stretch>
                <a:fillRect/>
              </a:stretch>
            </p:blipFill>
          </mc:Choice>
          <mc:Fallback>
            <p:blipFill>
              <a:blip r:embed="rId15">
                <a:alphaModFix amt="65000"/>
              </a:blip>
              <a:stretch>
                <a:fillRect/>
              </a:stretch>
            </p:blipFill>
          </mc:Fallback>
        </mc:AlternateContent>
        <p:spPr>
          <a:xfrm>
            <a:off x="533400" y="4724400"/>
            <a:ext cx="787400" cy="7874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5562600"/>
            <a:ext cx="13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800" baseline="0" dirty="0" smtClean="0">
                <a:solidFill>
                  <a:srgbClr val="7A3300"/>
                </a:solidFill>
                <a:latin typeface="Cambria"/>
                <a:cs typeface="Cambria"/>
              </a:rPr>
              <a:t>One</a:t>
            </a:r>
          </a:p>
          <a:p>
            <a:pPr algn="r"/>
            <a:r>
              <a:rPr lang="en-US" sz="1000" baseline="0" dirty="0" smtClean="0">
                <a:solidFill>
                  <a:srgbClr val="7A3300"/>
                </a:solidFill>
                <a:latin typeface="Cambria"/>
                <a:cs typeface="Cambria"/>
              </a:rPr>
              <a:t>Department</a:t>
            </a:r>
          </a:p>
          <a:p>
            <a:pPr algn="r"/>
            <a:r>
              <a:rPr lang="en-US" sz="1000" baseline="0" dirty="0" smtClean="0">
                <a:solidFill>
                  <a:srgbClr val="7A3300"/>
                </a:solidFill>
                <a:latin typeface="Cambria"/>
                <a:cs typeface="Cambria"/>
              </a:rPr>
              <a:t>Vision</a:t>
            </a:r>
          </a:p>
          <a:p>
            <a:pPr algn="r"/>
            <a:r>
              <a:rPr lang="en-US" sz="1000" baseline="0" dirty="0" smtClean="0">
                <a:solidFill>
                  <a:srgbClr val="7A3300"/>
                </a:solidFill>
                <a:latin typeface="Cambria"/>
                <a:cs typeface="Cambria"/>
              </a:rPr>
              <a:t>Mission</a:t>
            </a:r>
          </a:p>
          <a:p>
            <a:pPr algn="r"/>
            <a:r>
              <a:rPr lang="en-US" sz="1000" baseline="0" dirty="0" smtClean="0">
                <a:solidFill>
                  <a:srgbClr val="7A3300"/>
                </a:solidFill>
                <a:latin typeface="Cambria"/>
                <a:cs typeface="Cambria"/>
              </a:rPr>
              <a:t>Core Set of Values</a:t>
            </a:r>
          </a:p>
          <a:p>
            <a:pPr algn="r"/>
            <a:endParaRPr lang="en-US" sz="1100" baseline="0" dirty="0">
              <a:solidFill>
                <a:srgbClr val="7A3300"/>
              </a:solidFill>
              <a:latin typeface="Cambria"/>
              <a:cs typeface="Cambr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athenaforum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00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Washington State Department of Social &amp; Health Services 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600200" y="381000"/>
            <a:ext cx="7315200" cy="842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3200"/>
              </a:lnSpc>
            </a:pPr>
            <a:endParaRPr lang="en-US" sz="2800" b="1" dirty="0">
              <a:solidFill>
                <a:srgbClr val="3333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ts val="3200"/>
              </a:lnSpc>
            </a:pP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Division </a:t>
            </a: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of Behavioral Health and Recovery </a:t>
            </a:r>
          </a:p>
          <a:p>
            <a:pPr algn="ctr" eaLnBrk="0" hangingPunct="0">
              <a:lnSpc>
                <a:spcPts val="1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 </a:t>
            </a:r>
          </a:p>
          <a:p>
            <a:pPr algn="ctr" eaLnBrk="0" hangingPunct="0">
              <a:lnSpc>
                <a:spcPts val="3200"/>
              </a:lnSpc>
            </a:pPr>
            <a:endParaRPr lang="en-US" sz="44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ts val="3200"/>
              </a:lnSpc>
            </a:pP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Building Support and Growing Prevention</a:t>
            </a:r>
          </a:p>
          <a:p>
            <a:pPr algn="ctr" eaLnBrk="0" hangingPunct="0">
              <a:lnSpc>
                <a:spcPts val="3200"/>
              </a:lnSpc>
            </a:pPr>
            <a:endParaRPr lang="en-US" sz="3200" b="1" i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ts val="3200"/>
              </a:lnSpc>
            </a:pPr>
            <a:endParaRPr lang="en-US" sz="3200" b="1" i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ts val="3200"/>
              </a:lnSpc>
            </a:pP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Prevention 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Redesign Initiative (PRI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  <a:p>
            <a:pPr algn="ctr" eaLnBrk="0" hangingPunct="0">
              <a:lnSpc>
                <a:spcPts val="3200"/>
              </a:lnSpc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Purpose-Objectives-Community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Selection Process</a:t>
            </a:r>
          </a:p>
          <a:p>
            <a:pPr algn="ctr" eaLnBrk="0" hangingPunct="0">
              <a:lnSpc>
                <a:spcPts val="3200"/>
              </a:lnSpc>
            </a:pPr>
            <a:endParaRPr lang="en-US" sz="4400" b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ts val="3200"/>
              </a:lnSpc>
            </a:pPr>
            <a:endParaRPr lang="en-US" sz="4400" b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ts val="3200"/>
              </a:lnSpc>
            </a:pPr>
            <a:endParaRPr lang="en-US" sz="44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ts val="3200"/>
              </a:lnSpc>
            </a:pPr>
            <a:endParaRPr lang="en-US" sz="4400" b="1" dirty="0">
              <a:solidFill>
                <a:srgbClr val="3333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ts val="3200"/>
              </a:lnSpc>
            </a:pPr>
            <a:r>
              <a:rPr lang="en-US" sz="1600" b="1" dirty="0">
                <a:solidFill>
                  <a:srgbClr val="3333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December </a:t>
            </a:r>
            <a:r>
              <a:rPr lang="en-US" sz="1600" b="1" dirty="0" smtClean="0">
                <a:solidFill>
                  <a:srgbClr val="3333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15, </a:t>
            </a:r>
            <a:r>
              <a:rPr lang="en-US" sz="1600" b="1" dirty="0">
                <a:solidFill>
                  <a:srgbClr val="3333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2010</a:t>
            </a:r>
          </a:p>
          <a:p>
            <a:pPr algn="ctr" eaLnBrk="0" hangingPunct="0">
              <a:lnSpc>
                <a:spcPts val="3200"/>
              </a:lnSpc>
            </a:pPr>
            <a:endParaRPr lang="en-US" sz="4400" b="1" dirty="0">
              <a:solidFill>
                <a:srgbClr val="3333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ts val="3200"/>
              </a:lnSpc>
            </a:pPr>
            <a:endParaRPr lang="en-US" sz="4400" b="1" dirty="0">
              <a:solidFill>
                <a:srgbClr val="3333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ts val="3200"/>
              </a:lnSpc>
            </a:pPr>
            <a:endParaRPr lang="en-US" sz="4400" b="1" dirty="0">
              <a:solidFill>
                <a:srgbClr val="3333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ts val="3200"/>
              </a:lnSpc>
            </a:pPr>
            <a:endParaRPr lang="en-US" sz="4400" b="1" dirty="0">
              <a:solidFill>
                <a:srgbClr val="3333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ts val="3200"/>
              </a:lnSpc>
            </a:pPr>
            <a:endParaRPr lang="en-US" sz="4400" b="1" dirty="0">
              <a:solidFill>
                <a:srgbClr val="3333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ts val="3200"/>
              </a:lnSpc>
            </a:pPr>
            <a:endParaRPr lang="en-US" sz="4400" b="1" dirty="0">
              <a:solidFill>
                <a:srgbClr val="3333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ts val="3200"/>
              </a:lnSpc>
            </a:pPr>
            <a:endParaRPr lang="en-US" sz="4400" b="1" dirty="0">
              <a:solidFill>
                <a:srgbClr val="3333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2" name="Line 26"/>
          <p:cNvSpPr>
            <a:spLocks noChangeShapeType="1"/>
          </p:cNvSpPr>
          <p:nvPr/>
        </p:nvSpPr>
        <p:spPr bwMode="auto">
          <a:xfrm>
            <a:off x="482600" y="1600200"/>
            <a:ext cx="8661400" cy="0"/>
          </a:xfrm>
          <a:prstGeom prst="line">
            <a:avLst/>
          </a:prstGeom>
          <a:noFill/>
          <a:ln w="9525">
            <a:solidFill>
              <a:srgbClr val="33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Additional information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xfrm>
            <a:off x="1600200" y="1600200"/>
            <a:ext cx="7086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/>
          </a:p>
          <a:p>
            <a:r>
              <a:rPr lang="en-US" sz="2400" dirty="0" smtClean="0"/>
              <a:t>For forms, maps, data and community selection packet:  </a:t>
            </a:r>
          </a:p>
          <a:p>
            <a:pPr algn="ctr">
              <a:buNone/>
            </a:pPr>
            <a:r>
              <a:rPr lang="en-US" sz="2400" dirty="0" smtClean="0">
                <a:hlinkClick r:id="rId2"/>
              </a:rPr>
              <a:t>www.TheAthenaForum.org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Contact: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Washington State Department of Social &amp; Health Services </a:t>
            </a:r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82600" y="1066800"/>
            <a:ext cx="8661400" cy="0"/>
          </a:xfrm>
          <a:prstGeom prst="line">
            <a:avLst/>
          </a:prstGeom>
          <a:noFill/>
          <a:ln w="9525">
            <a:solidFill>
              <a:srgbClr val="33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1447800" y="152400"/>
            <a:ext cx="7239000" cy="86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Purpose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1447800" y="1066800"/>
            <a:ext cx="7239000" cy="5105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000" b="1" dirty="0" smtClean="0"/>
          </a:p>
          <a:p>
            <a:pPr>
              <a:defRPr/>
            </a:pPr>
            <a:endParaRPr lang="en-US" sz="2000" b="1" dirty="0" smtClean="0"/>
          </a:p>
          <a:p>
            <a:pPr>
              <a:defRPr/>
            </a:pPr>
            <a:r>
              <a:rPr lang="en-US" sz="2400" dirty="0" smtClean="0"/>
              <a:t>To provide effective prevention services to reduce alcohol, tobacco and other drug use by our state’s youth, and the related negative consequences.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To leverage resources and concentrate our efforts.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Build on what works, have a deeper impact, better measure those impacts, and build support for additional investments in prevention.</a:t>
            </a:r>
          </a:p>
          <a:p>
            <a:pPr>
              <a:buFont typeface="Arial" pitchFamily="34" charset="0"/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Washington State Department of Social &amp; Health Services </a:t>
            </a:r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482600" y="1066800"/>
            <a:ext cx="8661400" cy="0"/>
          </a:xfrm>
          <a:prstGeom prst="line">
            <a:avLst/>
          </a:prstGeom>
          <a:noFill/>
          <a:ln w="9525">
            <a:solidFill>
              <a:srgbClr val="33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Washington State Department of Social &amp; Health Services </a:t>
            </a: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 bwMode="auto">
          <a:xfrm>
            <a:off x="2438400" y="457200"/>
            <a:ext cx="43434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PRI Objectives</a:t>
            </a:r>
            <a:endParaRPr lang="en-US" sz="4000" b="1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mbria" pitchFamily="18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482600" y="1219200"/>
            <a:ext cx="8661400" cy="0"/>
          </a:xfrm>
          <a:prstGeom prst="line">
            <a:avLst/>
          </a:prstGeom>
          <a:noFill/>
          <a:ln w="9525">
            <a:solidFill>
              <a:srgbClr val="33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 bwMode="auto">
          <a:xfrm>
            <a:off x="1447800" y="1524000"/>
            <a:ext cx="7315200" cy="403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6600"/>
              </a:buClr>
              <a:buSzPct val="125000"/>
              <a:buFont typeface="Arial" pitchFamily="34" charset="0"/>
              <a:buNone/>
            </a:pPr>
            <a:endParaRPr lang="en-US" sz="2000" b="1" dirty="0" smtClean="0">
              <a:ea typeface="Cambria" pitchFamily="18" charset="0"/>
              <a:cs typeface="Cambria" pitchFamily="18" charset="0"/>
            </a:endParaRPr>
          </a:p>
          <a:p>
            <a:pPr eaLnBrk="1" hangingPunct="1">
              <a:buClr>
                <a:srgbClr val="FF6600"/>
              </a:buClr>
              <a:buSzPct val="125000"/>
              <a:buFont typeface="Arial" pitchFamily="34" charset="0"/>
              <a:buNone/>
            </a:pPr>
            <a:r>
              <a:rPr lang="en-US" sz="2400" dirty="0" smtClean="0">
                <a:ea typeface="Cambria" pitchFamily="18" charset="0"/>
                <a:cs typeface="Cambria" pitchFamily="18" charset="0"/>
              </a:rPr>
              <a:t>Selected communities will:</a:t>
            </a:r>
          </a:p>
          <a:p>
            <a:pPr eaLnBrk="1" hangingPunct="1">
              <a:spcBef>
                <a:spcPts val="1200"/>
              </a:spcBef>
              <a:buSzPct val="125000"/>
            </a:pPr>
            <a:r>
              <a:rPr lang="en-US" sz="2400" dirty="0" smtClean="0">
                <a:ea typeface="Cambria" pitchFamily="18" charset="0"/>
                <a:cs typeface="Cambria" pitchFamily="18" charset="0"/>
              </a:rPr>
              <a:t>Have a community coordinator</a:t>
            </a:r>
          </a:p>
          <a:p>
            <a:pPr eaLnBrk="1" hangingPunct="1">
              <a:spcBef>
                <a:spcPts val="1200"/>
              </a:spcBef>
              <a:buSzPct val="125000"/>
            </a:pPr>
            <a:r>
              <a:rPr lang="en-US" sz="2400" dirty="0" smtClean="0">
                <a:ea typeface="Cambria" pitchFamily="18" charset="0"/>
                <a:cs typeface="Cambria" pitchFamily="18" charset="0"/>
              </a:rPr>
              <a:t>Implement proven strategies through a prevention coalition</a:t>
            </a:r>
          </a:p>
          <a:p>
            <a:pPr eaLnBrk="1" hangingPunct="1">
              <a:spcBef>
                <a:spcPts val="1200"/>
              </a:spcBef>
              <a:buSzPct val="125000"/>
            </a:pPr>
            <a:r>
              <a:rPr lang="en-US" sz="2400" dirty="0" smtClean="0">
                <a:ea typeface="Cambria" pitchFamily="18" charset="0"/>
                <a:cs typeface="Cambria" pitchFamily="18" charset="0"/>
              </a:rPr>
              <a:t>Use evidence-based capacity building</a:t>
            </a:r>
          </a:p>
          <a:p>
            <a:pPr eaLnBrk="1" hangingPunct="1">
              <a:spcBef>
                <a:spcPts val="1200"/>
              </a:spcBef>
              <a:buSzPct val="125000"/>
            </a:pPr>
            <a:r>
              <a:rPr lang="en-US" sz="2400" dirty="0" smtClean="0">
                <a:ea typeface="Cambria" pitchFamily="18" charset="0"/>
                <a:cs typeface="Cambria" pitchFamily="18" charset="0"/>
              </a:rPr>
              <a:t>Implement environmental and targeted direct services (programs, policies and practices).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Washington State Department of Social &amp; Health Services 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 bwMode="auto">
          <a:xfrm>
            <a:off x="2286000" y="457200"/>
            <a:ext cx="43434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PRI Objectives</a:t>
            </a:r>
            <a:endParaRPr lang="en-US" sz="4000" b="1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mbria" pitchFamily="18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482600" y="1219200"/>
            <a:ext cx="8661400" cy="0"/>
          </a:xfrm>
          <a:prstGeom prst="line">
            <a:avLst/>
          </a:prstGeom>
          <a:noFill/>
          <a:ln w="9525">
            <a:solidFill>
              <a:srgbClr val="33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 bwMode="auto">
          <a:xfrm>
            <a:off x="1447800" y="1371600"/>
            <a:ext cx="73152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6600"/>
              </a:buClr>
              <a:buSzPct val="125000"/>
              <a:buFont typeface="Arial" pitchFamily="34" charset="0"/>
              <a:buNone/>
            </a:pPr>
            <a:endParaRPr lang="en-US" sz="2400" b="1" dirty="0" smtClean="0">
              <a:ea typeface="Cambria" pitchFamily="18" charset="0"/>
              <a:cs typeface="Cambria" pitchFamily="18" charset="0"/>
            </a:endParaRPr>
          </a:p>
          <a:p>
            <a:pPr eaLnBrk="1" hangingPunct="1">
              <a:buClr>
                <a:srgbClr val="FF6600"/>
              </a:buClr>
              <a:buSzPct val="125000"/>
              <a:buFont typeface="Arial" pitchFamily="34" charset="0"/>
              <a:buNone/>
            </a:pPr>
            <a:r>
              <a:rPr lang="en-US" sz="2400" dirty="0" smtClean="0">
                <a:ea typeface="Cambria" pitchFamily="18" charset="0"/>
                <a:cs typeface="Cambria" pitchFamily="18" charset="0"/>
              </a:rPr>
              <a:t>Selected communities will:</a:t>
            </a:r>
          </a:p>
          <a:p>
            <a:pPr eaLnBrk="1" hangingPunct="1">
              <a:spcBef>
                <a:spcPts val="1200"/>
              </a:spcBef>
              <a:buSzPct val="125000"/>
            </a:pPr>
            <a:r>
              <a:rPr lang="en-US" sz="2400" dirty="0" smtClean="0">
                <a:ea typeface="Cambria" pitchFamily="18" charset="0"/>
                <a:cs typeface="Cambria" pitchFamily="18" charset="0"/>
              </a:rPr>
              <a:t>Partner with school-based prevention/intervention specialists</a:t>
            </a:r>
          </a:p>
          <a:p>
            <a:pPr eaLnBrk="1" hangingPunct="1">
              <a:spcBef>
                <a:spcPts val="1200"/>
              </a:spcBef>
              <a:buSzPct val="125000"/>
            </a:pPr>
            <a:r>
              <a:rPr lang="en-US" sz="2400" dirty="0" smtClean="0"/>
              <a:t>Evaluate chosen programs, policies and community-level change, and participate in statewide evaluation.</a:t>
            </a:r>
          </a:p>
          <a:p>
            <a:pPr eaLnBrk="1" hangingPunct="1">
              <a:spcBef>
                <a:spcPts val="1200"/>
              </a:spcBef>
              <a:buSzPct val="125000"/>
            </a:pPr>
            <a:r>
              <a:rPr lang="en-US" sz="2400" dirty="0" smtClean="0"/>
              <a:t>Support state efforts to reduce youth access to tobacco and comply with federal </a:t>
            </a:r>
            <a:r>
              <a:rPr lang="en-US" sz="2400" dirty="0" err="1" smtClean="0"/>
              <a:t>Synar</a:t>
            </a:r>
            <a:r>
              <a:rPr lang="en-US" sz="2400" dirty="0" smtClean="0"/>
              <a:t> regulations</a:t>
            </a:r>
          </a:p>
          <a:p>
            <a:pPr eaLnBrk="1" hangingPunct="1">
              <a:buClr>
                <a:srgbClr val="FF6600"/>
              </a:buClr>
              <a:buSzPct val="125000"/>
              <a:buNone/>
            </a:pPr>
            <a:endParaRPr lang="en-US" sz="2000" dirty="0" smtClean="0">
              <a:latin typeface="Cambria" pitchFamily="18" charset="0"/>
              <a:ea typeface="Cambria" pitchFamily="18" charset="0"/>
              <a:cs typeface="Cambria" pitchFamily="18" charset="0"/>
            </a:endParaRPr>
          </a:p>
          <a:p>
            <a:pPr eaLnBrk="1" hangingPunct="1">
              <a:buClr>
                <a:srgbClr val="FF6600"/>
              </a:buClr>
              <a:buSzPct val="125000"/>
              <a:buFont typeface="Wingdings" pitchFamily="2" charset="2"/>
              <a:buChar char="§"/>
            </a:pPr>
            <a:endParaRPr lang="en-US" sz="1800" dirty="0" smtClean="0">
              <a:latin typeface="Cambria" pitchFamily="18" charset="0"/>
              <a:ea typeface="Callibri"/>
              <a:cs typeface="Cal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PRI Objectives</a:t>
            </a:r>
            <a:endParaRPr lang="en-US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 bwMode="auto">
          <a:xfrm>
            <a:off x="1447800" y="1295400"/>
            <a:ext cx="7086600" cy="4830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endParaRPr lang="en-US" sz="2400" b="1" dirty="0" smtClean="0"/>
          </a:p>
          <a:p>
            <a:pPr>
              <a:buFont typeface="Arial" pitchFamily="34" charset="0"/>
              <a:buNone/>
            </a:pPr>
            <a:r>
              <a:rPr lang="en-US" sz="2400" dirty="0" smtClean="0"/>
              <a:t>State level objectives include: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Distributing funding statewide to communities working with county governments , OSPI and educational service districts (ESDs)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Establishing performance-based contracts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Workforce Development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Providing Technical Assistance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Preparing for Health Care Reform</a:t>
            </a:r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Washington State Department of Social &amp; Health Services </a:t>
            </a:r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82600" y="1219200"/>
            <a:ext cx="8661400" cy="0"/>
          </a:xfrm>
          <a:prstGeom prst="line">
            <a:avLst/>
          </a:prstGeom>
          <a:noFill/>
          <a:ln w="9525">
            <a:solidFill>
              <a:srgbClr val="33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Defining Communities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 bwMode="auto">
          <a:xfrm>
            <a:off x="1600200" y="1219200"/>
            <a:ext cx="7086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Communities must be described in geographic terms or at-risk populations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Have baseline data about substance abuse risk, and ability to measure community-wide change in risk and protective factors and prevalence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Be small enough to make an impact with existing  funding and measure change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/>
              <a:t> </a:t>
            </a:r>
          </a:p>
          <a:p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Washington State Department of Social &amp; Health Services </a:t>
            </a:r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82600" y="1219200"/>
            <a:ext cx="8661400" cy="0"/>
          </a:xfrm>
          <a:prstGeom prst="line">
            <a:avLst/>
          </a:prstGeom>
          <a:noFill/>
          <a:ln w="9525">
            <a:solidFill>
              <a:srgbClr val="33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25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Minimum criteria for </a:t>
            </a:r>
            <a:b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community participation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xfrm>
            <a:off x="1600200" y="1600200"/>
            <a:ext cx="7086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</a:pPr>
            <a:endParaRPr lang="en-US" sz="2800" b="1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Have a community coalition established by July 1, 2011.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Participate in the Healthy Youth Survey 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Have a half-time community coordinator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Have a full-time prevention/intervention specialist</a:t>
            </a:r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Washington State Department of Social &amp; Health Services </a:t>
            </a:r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85800" y="1600200"/>
            <a:ext cx="8661400" cy="0"/>
          </a:xfrm>
          <a:prstGeom prst="line">
            <a:avLst/>
          </a:prstGeom>
          <a:noFill/>
          <a:ln w="9525">
            <a:solidFill>
              <a:srgbClr val="33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1447800" y="274638"/>
            <a:ext cx="7467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Community Selection Process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1600200" y="1830387"/>
            <a:ext cx="7086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Communities and schools must show a level of readiness to benefit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Schools are committed to support communities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County must submit an overall community profile 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Washington State Department of Social &amp; Health Services </a:t>
            </a:r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82600" y="1417638"/>
            <a:ext cx="8661400" cy="0"/>
          </a:xfrm>
          <a:prstGeom prst="line">
            <a:avLst/>
          </a:prstGeom>
          <a:noFill/>
          <a:ln w="9525">
            <a:solidFill>
              <a:srgbClr val="33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1447800" y="274638"/>
            <a:ext cx="7239000" cy="1173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Community Selection Timelines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en-US" sz="36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1295400" y="1447801"/>
            <a:ext cx="7391400" cy="49085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b="1" dirty="0" smtClean="0"/>
              <a:t>November</a:t>
            </a:r>
            <a:r>
              <a:rPr lang="en-US" sz="2400" dirty="0" smtClean="0"/>
              <a:t>:  Discuss data and community selection/ readiness.</a:t>
            </a:r>
          </a:p>
          <a:p>
            <a:pPr>
              <a:defRPr/>
            </a:pPr>
            <a:r>
              <a:rPr lang="en-US" sz="2400" b="1" dirty="0" smtClean="0"/>
              <a:t>December</a:t>
            </a:r>
            <a:r>
              <a:rPr lang="en-US" sz="2400" dirty="0" smtClean="0"/>
              <a:t>:  final community selection packets provided to participants, community selection process</a:t>
            </a:r>
          </a:p>
          <a:p>
            <a:pPr>
              <a:defRPr/>
            </a:pPr>
            <a:r>
              <a:rPr lang="en-US" sz="2400" b="1" dirty="0" smtClean="0"/>
              <a:t>January</a:t>
            </a:r>
            <a:r>
              <a:rPr lang="en-US" sz="2400" dirty="0" smtClean="0"/>
              <a:t>:  Community selection documents due to DBHR, discuss project deliverables at K20 meeting</a:t>
            </a:r>
          </a:p>
          <a:p>
            <a:pPr>
              <a:defRPr/>
            </a:pPr>
            <a:r>
              <a:rPr lang="en-US" sz="2400" dirty="0" smtClean="0"/>
              <a:t> </a:t>
            </a:r>
            <a:r>
              <a:rPr lang="en-US" sz="2400" b="1" dirty="0" smtClean="0"/>
              <a:t>February:</a:t>
            </a:r>
            <a:r>
              <a:rPr lang="en-US" sz="2400" dirty="0" smtClean="0"/>
              <a:t>  DBHR review of selected communities, meeting with Cohort 1.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Washington State Department of Social &amp; Health Services </a:t>
            </a:r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82600" y="1066800"/>
            <a:ext cx="8661400" cy="0"/>
          </a:xfrm>
          <a:prstGeom prst="line">
            <a:avLst/>
          </a:prstGeom>
          <a:noFill/>
          <a:ln w="9525">
            <a:solidFill>
              <a:srgbClr val="33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93CF83DD8F24B803B369506A2D8FD" ma:contentTypeVersion="1" ma:contentTypeDescription="Create a new document." ma:contentTypeScope="" ma:versionID="acc4fd25adfa32fda0621f1b3ababb70">
  <xsd:schema xmlns:xsd="http://www.w3.org/2001/XMLSchema" xmlns:p="http://schemas.microsoft.com/office/2006/metadata/properties" xmlns:ns2="d6ea6b91-e8dc-468e-ac67-7ba0f17dfacd" targetNamespace="http://schemas.microsoft.com/office/2006/metadata/properties" ma:root="true" ma:fieldsID="b181b40112ff5ac6ce879c8d0b38fd68" ns2:_="">
    <xsd:import namespace="d6ea6b91-e8dc-468e-ac67-7ba0f17dfacd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6ea6b91-e8dc-468e-ac67-7ba0f17dfacd" elementFormDefault="qualified">
    <xsd:import namespace="http://schemas.microsoft.com/office/2006/documentManagement/types"/>
    <xsd:element name="Category" ma:index="8" nillable="true" ma:displayName="Category" ma:default="Agendas" ma:format="Dropdown" ma:internalName="Category">
      <xsd:simpleType>
        <xsd:restriction base="dms:Choice">
          <xsd:enumeration value="Agendas"/>
          <xsd:enumeration value="Meeting Reports"/>
          <xsd:enumeration value="Evaluation Plans"/>
          <xsd:enumeration value="Job Descriptions"/>
          <xsd:enumeration value="Local and State Data Resources"/>
          <xsd:enumeration value="Logic Models"/>
          <xsd:enumeration value="National Prevention Resources"/>
          <xsd:enumeration value="Needs Assessment Reports"/>
          <xsd:enumeration value="Presentations"/>
          <xsd:enumeration value="Program Implementation Plans"/>
          <xsd:enumeration value="Resource Assessment Reports"/>
          <xsd:enumeration value="State Prevention Resources"/>
          <xsd:enumeration value="Survey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ategory xmlns="d6ea6b91-e8dc-468e-ac67-7ba0f17dfacd">Presentations</Category>
  </documentManagement>
</p:properties>
</file>

<file path=customXml/itemProps1.xml><?xml version="1.0" encoding="utf-8"?>
<ds:datastoreItem xmlns:ds="http://schemas.openxmlformats.org/officeDocument/2006/customXml" ds:itemID="{A4E25480-A74A-4A56-AF10-5DF862B8420A}"/>
</file>

<file path=customXml/itemProps2.xml><?xml version="1.0" encoding="utf-8"?>
<ds:datastoreItem xmlns:ds="http://schemas.openxmlformats.org/officeDocument/2006/customXml" ds:itemID="{8767768C-D2E0-4CD4-93F8-D2106AFC88A8}"/>
</file>

<file path=customXml/itemProps3.xml><?xml version="1.0" encoding="utf-8"?>
<ds:datastoreItem xmlns:ds="http://schemas.openxmlformats.org/officeDocument/2006/customXml" ds:itemID="{E77DBBAD-30AD-4CC8-A2B1-BCB70FA6E4EF}"/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452</Words>
  <Application>Microsoft Office PowerPoint</Application>
  <PresentationFormat>On-screen Show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Purpose</vt:lpstr>
      <vt:lpstr>PRI Objectives</vt:lpstr>
      <vt:lpstr>PRI Objectives</vt:lpstr>
      <vt:lpstr>PRI Objectives</vt:lpstr>
      <vt:lpstr>Defining Communities</vt:lpstr>
      <vt:lpstr>Minimum criteria for  community participation</vt:lpstr>
      <vt:lpstr>Community Selection Process</vt:lpstr>
      <vt:lpstr>Community Selection Timelines </vt:lpstr>
      <vt:lpstr>Additional information</vt:lpstr>
    </vt:vector>
  </TitlesOfParts>
  <Company>DSHS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 Overview PowerPoint</dc:title>
  <dc:creator>•••</dc:creator>
  <cp:lastModifiedBy>schneda</cp:lastModifiedBy>
  <cp:revision>52</cp:revision>
  <dcterms:created xsi:type="dcterms:W3CDTF">2010-05-13T19:49:31Z</dcterms:created>
  <dcterms:modified xsi:type="dcterms:W3CDTF">2010-12-16T17:48:28Z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0x010100FCB93CF83DD8F24B803B369506A2D8FD</vt:lpwstr>
  </property>
</Properties>
</file>