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20"/>
  </p:handoutMasterIdLst>
  <p:sldIdLst>
    <p:sldId id="256" r:id="rId2"/>
    <p:sldId id="272" r:id="rId3"/>
    <p:sldId id="257" r:id="rId4"/>
    <p:sldId id="261" r:id="rId5"/>
    <p:sldId id="258" r:id="rId6"/>
    <p:sldId id="259" r:id="rId7"/>
    <p:sldId id="260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hsfllcy5102b\users\hongg\PRI\Process%20evaluation%20survey\Copy%20of%20SurveySummary_0804201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hsfllcy5102b\users\hongg\PRI\Process%20evaluation%20survey\Copy%20of%20SurveySummary_0809201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hsfllcy5102b\users\hongg\PRI\Process%20evaluation%20survey\Copy%20of%20SurveySummary_0809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hsfllcy5102b\users\hongg\PRI\Process%20evaluation%20survey\Copy%20of%20SurveySummary_0804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hsfllcy5102b\users\hongg\PRI\Process%20evaluation%20survey\Copy%20of%20SurveySummary_0804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hsfllcy5102b\users\hongg\PRI\Process%20evaluation%20survey\Copy%20of%20SurveySummary_0809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hsfllcy5102b\users\hongg\PRI\Process%20evaluation%20survey\Copy%20of%20SurveySummary_080920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hsfllcy5102b\users\hongg\PRI\Process%20evaluation%20survey\Copy%20of%20SurveySummary_0809201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hsfllcy5102b\users\hongg\PRI\Process%20evaluation%20survey\Copy%20of%20SurveySummary_0809201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hsfllcy5102b\users\hongg\PRI\Process%20evaluation%20survey\Copy%20of%20SurveySummary_0809201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dshsfllcy5102b\users\hongg\PRI\Process%20evaluation%20survey\Copy%20of%20SurveySummary_0809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033541698652571"/>
          <c:y val="0.10955874633317907"/>
          <c:w val="0.85643000753039655"/>
          <c:h val="0.8514707426277597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21182915506035291"/>
                  <c:y val="-0.279490196078431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5131327334083287"/>
                  <c:y val="0.1547969443116737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With </a:t>
                    </a:r>
                    <a:r>
                      <a:rPr lang="en-US" dirty="0"/>
                      <a:t>an </a:t>
                    </a:r>
                    <a:r>
                      <a:rPr lang="en-US" dirty="0" smtClean="0"/>
                      <a:t>ESD</a:t>
                    </a:r>
                    <a:r>
                      <a:rPr lang="en-US" dirty="0"/>
                      <a:t>
32%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'Question 1'!$A$4:$A$5</c:f>
              <c:strCache>
                <c:ptCount val="2"/>
                <c:pt idx="0">
                  <c:v>With a county govt. (or designee)</c:v>
                </c:pt>
                <c:pt idx="1">
                  <c:v>With an ESD</c:v>
                </c:pt>
              </c:strCache>
            </c:strRef>
          </c:cat>
          <c:val>
            <c:numRef>
              <c:f>'Question 1'!$C$4:$C$5</c:f>
              <c:numCache>
                <c:formatCode>0.0%</c:formatCode>
                <c:ptCount val="2"/>
                <c:pt idx="0">
                  <c:v>0.68200000000000083</c:v>
                </c:pt>
                <c:pt idx="1">
                  <c:v>0.31800000000000034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plotArea>
      <c:layout>
        <c:manualLayout>
          <c:layoutTarget val="inner"/>
          <c:xMode val="edge"/>
          <c:yMode val="edge"/>
          <c:x val="0.12121597215185353"/>
          <c:y val="0.16916666666666666"/>
          <c:w val="0.76977570082316593"/>
          <c:h val="0.74356496062992128"/>
        </c:manualLayout>
      </c:layout>
      <c:barChart>
        <c:barDir val="col"/>
        <c:grouping val="clustered"/>
        <c:ser>
          <c:idx val="0"/>
          <c:order val="0"/>
          <c:tx>
            <c:strRef>
              <c:f>'Question 1'!$B$67</c:f>
              <c:strCache>
                <c:ptCount val="1"/>
                <c:pt idx="0">
                  <c:v>Using other sources of funding for Cohort I?</c:v>
                </c:pt>
              </c:strCache>
            </c:strRef>
          </c:tx>
          <c:cat>
            <c:strRef>
              <c:f>'Question 1'!$A$68:$A$70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Unsure</c:v>
                </c:pt>
              </c:strCache>
            </c:strRef>
          </c:cat>
          <c:val>
            <c:numRef>
              <c:f>'Question 1'!$B$68:$B$70</c:f>
              <c:numCache>
                <c:formatCode>0%</c:formatCode>
                <c:ptCount val="3"/>
                <c:pt idx="0">
                  <c:v>0.55600000000000005</c:v>
                </c:pt>
                <c:pt idx="1">
                  <c:v>0.222</c:v>
                </c:pt>
                <c:pt idx="2">
                  <c:v>0.222</c:v>
                </c:pt>
              </c:numCache>
            </c:numRef>
          </c:val>
        </c:ser>
        <c:dLbls>
          <c:showVal val="1"/>
        </c:dLbls>
        <c:axId val="73166208"/>
        <c:axId val="73172096"/>
      </c:barChart>
      <c:catAx>
        <c:axId val="73166208"/>
        <c:scaling>
          <c:orientation val="minMax"/>
        </c:scaling>
        <c:axPos val="b"/>
        <c:tickLblPos val="nextTo"/>
        <c:crossAx val="73172096"/>
        <c:crosses val="autoZero"/>
        <c:auto val="1"/>
        <c:lblAlgn val="ctr"/>
        <c:lblOffset val="100"/>
      </c:catAx>
      <c:valAx>
        <c:axId val="73172096"/>
        <c:scaling>
          <c:orientation val="minMax"/>
        </c:scaling>
        <c:axPos val="l"/>
        <c:majorGridlines/>
        <c:numFmt formatCode="0%" sourceLinked="1"/>
        <c:tickLblPos val="nextTo"/>
        <c:crossAx val="73166208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'Question 1'!$B$72</c:f>
              <c:strCache>
                <c:ptCount val="1"/>
                <c:pt idx="0">
                  <c:v>Is the current funding adequate?</c:v>
                </c:pt>
              </c:strCache>
            </c:strRef>
          </c:tx>
          <c:cat>
            <c:strRef>
              <c:f>'Question 1'!$A$73:$A$75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Unsure</c:v>
                </c:pt>
              </c:strCache>
            </c:strRef>
          </c:cat>
          <c:val>
            <c:numRef>
              <c:f>'Question 1'!$B$73:$B$75</c:f>
              <c:numCache>
                <c:formatCode>0%</c:formatCode>
                <c:ptCount val="3"/>
                <c:pt idx="0">
                  <c:v>0.27800000000000002</c:v>
                </c:pt>
                <c:pt idx="1">
                  <c:v>0.44400000000000001</c:v>
                </c:pt>
                <c:pt idx="2">
                  <c:v>0.27800000000000002</c:v>
                </c:pt>
              </c:numCache>
            </c:numRef>
          </c:val>
        </c:ser>
        <c:dLbls>
          <c:showVal val="1"/>
        </c:dLbls>
        <c:axId val="73011968"/>
        <c:axId val="73013504"/>
      </c:barChart>
      <c:catAx>
        <c:axId val="73011968"/>
        <c:scaling>
          <c:orientation val="minMax"/>
        </c:scaling>
        <c:axPos val="b"/>
        <c:tickLblPos val="nextTo"/>
        <c:crossAx val="73013504"/>
        <c:crosses val="autoZero"/>
        <c:auto val="1"/>
        <c:lblAlgn val="ctr"/>
        <c:lblOffset val="100"/>
      </c:catAx>
      <c:valAx>
        <c:axId val="73013504"/>
        <c:scaling>
          <c:orientation val="minMax"/>
          <c:max val="0.60000000000000064"/>
        </c:scaling>
        <c:axPos val="l"/>
        <c:majorGridlines/>
        <c:numFmt formatCode="0%" sourceLinked="1"/>
        <c:tickLblPos val="nextTo"/>
        <c:crossAx val="7301196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033541698652571"/>
          <c:y val="0.10955874633317911"/>
          <c:w val="0.85643000753039678"/>
          <c:h val="0.8514707426277597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21182915506035291"/>
                  <c:y val="-0.2794901960784314"/>
                </c:manualLayout>
              </c:layout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Urban
</a:t>
                    </a:r>
                    <a:r>
                      <a:rPr lang="en-US" smtClean="0"/>
                      <a:t>19%</a:t>
                    </a:r>
                    <a:endParaRPr lang="en-US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'Question 3'!$C$3:$E$3</c:f>
              <c:strCache>
                <c:ptCount val="3"/>
                <c:pt idx="0">
                  <c:v>Rural</c:v>
                </c:pt>
                <c:pt idx="1">
                  <c:v>Urban</c:v>
                </c:pt>
                <c:pt idx="2">
                  <c:v>Suburban</c:v>
                </c:pt>
              </c:strCache>
            </c:strRef>
          </c:cat>
          <c:val>
            <c:numRef>
              <c:f>'Question 3'!$C$9:$E$9</c:f>
              <c:numCache>
                <c:formatCode>0%</c:formatCode>
                <c:ptCount val="3"/>
                <c:pt idx="0">
                  <c:v>0.6111111111111116</c:v>
                </c:pt>
                <c:pt idx="1">
                  <c:v>0.19444444444444475</c:v>
                </c:pt>
                <c:pt idx="2">
                  <c:v>0.19444444444444475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'Question 5'!$B$11</c:f>
              <c:strCache>
                <c:ptCount val="1"/>
                <c:pt idx="0">
                  <c:v>With county and ESD</c:v>
                </c:pt>
              </c:strCache>
            </c:strRef>
          </c:tx>
          <c:cat>
            <c:strRef>
              <c:f>'Question 5'!$C$10:$G$10</c:f>
              <c:strCache>
                <c:ptCount val="5"/>
                <c:pt idx="0">
                  <c:v>1. Great</c:v>
                </c:pt>
                <c:pt idx="1">
                  <c:v>2. Good</c:v>
                </c:pt>
                <c:pt idx="2">
                  <c:v>3. Fair</c:v>
                </c:pt>
                <c:pt idx="3">
                  <c:v>4. At times difficult</c:v>
                </c:pt>
                <c:pt idx="4">
                  <c:v>5. Mostly difficult</c:v>
                </c:pt>
              </c:strCache>
            </c:strRef>
          </c:cat>
          <c:val>
            <c:numRef>
              <c:f>'Question 5'!$C$11:$G$11</c:f>
              <c:numCache>
                <c:formatCode>0%</c:formatCode>
                <c:ptCount val="5"/>
                <c:pt idx="0">
                  <c:v>0.63157894736842146</c:v>
                </c:pt>
                <c:pt idx="1">
                  <c:v>0.1578947368421055</c:v>
                </c:pt>
                <c:pt idx="2">
                  <c:v>5.2631578947368432E-2</c:v>
                </c:pt>
                <c:pt idx="3">
                  <c:v>0.1578947368421055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'Question 5'!$B$12</c:f>
              <c:strCache>
                <c:ptCount val="1"/>
                <c:pt idx="0">
                  <c:v>With DBHR</c:v>
                </c:pt>
              </c:strCache>
            </c:strRef>
          </c:tx>
          <c:cat>
            <c:strRef>
              <c:f>'Question 5'!$C$10:$G$10</c:f>
              <c:strCache>
                <c:ptCount val="5"/>
                <c:pt idx="0">
                  <c:v>1. Great</c:v>
                </c:pt>
                <c:pt idx="1">
                  <c:v>2. Good</c:v>
                </c:pt>
                <c:pt idx="2">
                  <c:v>3. Fair</c:v>
                </c:pt>
                <c:pt idx="3">
                  <c:v>4. At times difficult</c:v>
                </c:pt>
                <c:pt idx="4">
                  <c:v>5. Mostly difficult</c:v>
                </c:pt>
              </c:strCache>
            </c:strRef>
          </c:cat>
          <c:val>
            <c:numRef>
              <c:f>'Question 5'!$C$12:$G$12</c:f>
              <c:numCache>
                <c:formatCode>0%</c:formatCode>
                <c:ptCount val="5"/>
                <c:pt idx="0">
                  <c:v>0.31578947368421101</c:v>
                </c:pt>
                <c:pt idx="1">
                  <c:v>0.36842105263157893</c:v>
                </c:pt>
                <c:pt idx="2">
                  <c:v>0.1578947368421055</c:v>
                </c:pt>
                <c:pt idx="3">
                  <c:v>0.1578947368421055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'Question 5'!$B$13</c:f>
              <c:strCache>
                <c:ptCount val="1"/>
                <c:pt idx="0">
                  <c:v>With OSPI</c:v>
                </c:pt>
              </c:strCache>
            </c:strRef>
          </c:tx>
          <c:cat>
            <c:strRef>
              <c:f>'Question 5'!$C$10:$G$10</c:f>
              <c:strCache>
                <c:ptCount val="5"/>
                <c:pt idx="0">
                  <c:v>1. Great</c:v>
                </c:pt>
                <c:pt idx="1">
                  <c:v>2. Good</c:v>
                </c:pt>
                <c:pt idx="2">
                  <c:v>3. Fair</c:v>
                </c:pt>
                <c:pt idx="3">
                  <c:v>4. At times difficult</c:v>
                </c:pt>
                <c:pt idx="4">
                  <c:v>5. Mostly difficult</c:v>
                </c:pt>
              </c:strCache>
            </c:strRef>
          </c:cat>
          <c:val>
            <c:numRef>
              <c:f>'Question 5'!$C$13:$G$13</c:f>
              <c:numCache>
                <c:formatCode>0%</c:formatCode>
                <c:ptCount val="5"/>
                <c:pt idx="0">
                  <c:v>0.87500000000000044</c:v>
                </c:pt>
                <c:pt idx="1">
                  <c:v>0</c:v>
                </c:pt>
                <c:pt idx="2">
                  <c:v>0.125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72667520"/>
        <c:axId val="72669056"/>
      </c:barChart>
      <c:catAx>
        <c:axId val="72667520"/>
        <c:scaling>
          <c:orientation val="minMax"/>
        </c:scaling>
        <c:axPos val="b"/>
        <c:tickLblPos val="nextTo"/>
        <c:crossAx val="72669056"/>
        <c:crosses val="autoZero"/>
        <c:auto val="1"/>
        <c:lblAlgn val="ctr"/>
        <c:lblOffset val="100"/>
      </c:catAx>
      <c:valAx>
        <c:axId val="72669056"/>
        <c:scaling>
          <c:orientation val="minMax"/>
        </c:scaling>
        <c:axPos val="l"/>
        <c:majorGridlines/>
        <c:numFmt formatCode="0%" sourceLinked="1"/>
        <c:tickLblPos val="nextTo"/>
        <c:crossAx val="726675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'Question 1'!$B$105</c:f>
              <c:strCache>
                <c:ptCount val="1"/>
                <c:pt idx="0">
                  <c:v>Overall rating of school engagement process</c:v>
                </c:pt>
              </c:strCache>
            </c:strRef>
          </c:tx>
          <c:dLbls>
            <c:dLblPos val="outEnd"/>
            <c:showVal val="1"/>
          </c:dLbls>
          <c:cat>
            <c:strRef>
              <c:f>'Question 1'!$A$106:$A$110</c:f>
              <c:strCache>
                <c:ptCount val="5"/>
                <c:pt idx="0">
                  <c:v>Great</c:v>
                </c:pt>
                <c:pt idx="1">
                  <c:v>Good</c:v>
                </c:pt>
                <c:pt idx="2">
                  <c:v>Fair</c:v>
                </c:pt>
                <c:pt idx="3">
                  <c:v>At times difficult</c:v>
                </c:pt>
                <c:pt idx="4">
                  <c:v>Mostly difficult</c:v>
                </c:pt>
              </c:strCache>
            </c:strRef>
          </c:cat>
          <c:val>
            <c:numRef>
              <c:f>'Question 1'!$B$106:$B$110</c:f>
              <c:numCache>
                <c:formatCode>0%</c:formatCode>
                <c:ptCount val="5"/>
                <c:pt idx="0">
                  <c:v>0.31600000000000017</c:v>
                </c:pt>
                <c:pt idx="1">
                  <c:v>0.47400000000000014</c:v>
                </c:pt>
                <c:pt idx="2">
                  <c:v>5.3000000000000012E-2</c:v>
                </c:pt>
                <c:pt idx="3">
                  <c:v>0.10500000000000002</c:v>
                </c:pt>
                <c:pt idx="4">
                  <c:v>5.3000000000000012E-2</c:v>
                </c:pt>
              </c:numCache>
            </c:numRef>
          </c:val>
        </c:ser>
        <c:axId val="72312704"/>
        <c:axId val="72314240"/>
      </c:barChart>
      <c:catAx>
        <c:axId val="72312704"/>
        <c:scaling>
          <c:orientation val="minMax"/>
        </c:scaling>
        <c:axPos val="b"/>
        <c:tickLblPos val="nextTo"/>
        <c:crossAx val="72314240"/>
        <c:crosses val="autoZero"/>
        <c:auto val="1"/>
        <c:lblAlgn val="ctr"/>
        <c:lblOffset val="100"/>
      </c:catAx>
      <c:valAx>
        <c:axId val="72314240"/>
        <c:scaling>
          <c:orientation val="minMax"/>
        </c:scaling>
        <c:axPos val="l"/>
        <c:majorGridlines/>
        <c:numFmt formatCode="0%" sourceLinked="1"/>
        <c:tickLblPos val="nextTo"/>
        <c:crossAx val="7231270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0416666666666671"/>
          <c:y val="0.25215457442819633"/>
          <c:w val="0.79861111111111149"/>
          <c:h val="0.66306852268466465"/>
        </c:manualLayout>
      </c:layout>
      <c:pie3DChart>
        <c:varyColors val="1"/>
        <c:ser>
          <c:idx val="1"/>
          <c:order val="1"/>
          <c:explosion val="18"/>
          <c:dLbls>
            <c:showPercent val="1"/>
            <c:showLeaderLines val="1"/>
          </c:dLbls>
          <c:cat>
            <c:strRef>
              <c:f>'Question 36'!$A$5:$A$7</c:f>
              <c:strCache>
                <c:ptCount val="3"/>
                <c:pt idx="0">
                  <c:v>No exisiting coalition</c:v>
                </c:pt>
                <c:pt idx="1">
                  <c:v>Prevention oriented coalition</c:v>
                </c:pt>
                <c:pt idx="2">
                  <c:v>Other coalition</c:v>
                </c:pt>
              </c:strCache>
            </c:strRef>
          </c:cat>
          <c:val>
            <c:numRef>
              <c:f>'Question 36'!$C$5:$C$7</c:f>
              <c:numCache>
                <c:formatCode>0.0%</c:formatCode>
                <c:ptCount val="3"/>
                <c:pt idx="0">
                  <c:v>0.29629629629629628</c:v>
                </c:pt>
                <c:pt idx="1">
                  <c:v>0.62962962962963021</c:v>
                </c:pt>
                <c:pt idx="2">
                  <c:v>7.407407407407407E-2</c:v>
                </c:pt>
              </c:numCache>
            </c:numRef>
          </c:val>
        </c:ser>
        <c:ser>
          <c:idx val="2"/>
          <c:order val="2"/>
          <c:dLbls>
            <c:showPercent val="1"/>
            <c:showLeaderLines val="1"/>
          </c:dLbls>
          <c:cat>
            <c:strRef>
              <c:f>'Question 36'!$A$5:$A$7</c:f>
              <c:strCache>
                <c:ptCount val="3"/>
                <c:pt idx="0">
                  <c:v>No exisiting coalition</c:v>
                </c:pt>
                <c:pt idx="1">
                  <c:v>Prevention oriented coalition</c:v>
                </c:pt>
                <c:pt idx="2">
                  <c:v>Other coalition</c:v>
                </c:pt>
              </c:strCache>
            </c:strRef>
          </c:cat>
          <c:val>
            <c:numRef>
              <c:f>'Question 36'!$C$5:$C$7</c:f>
              <c:numCache>
                <c:formatCode>0.0%</c:formatCode>
                <c:ptCount val="3"/>
                <c:pt idx="0">
                  <c:v>0.29629629629629628</c:v>
                </c:pt>
                <c:pt idx="1">
                  <c:v>0.62962962962963021</c:v>
                </c:pt>
                <c:pt idx="2">
                  <c:v>7.407407407407407E-2</c:v>
                </c:pt>
              </c:numCache>
            </c:numRef>
          </c:val>
        </c:ser>
        <c:ser>
          <c:idx val="3"/>
          <c:order val="3"/>
          <c:dLbls>
            <c:showPercent val="1"/>
            <c:showLeaderLines val="1"/>
          </c:dLbls>
          <c:cat>
            <c:multiLvlStrRef>
              <c:f>'Question 36'!$A$5:$B$7</c:f>
              <c:multiLvlStrCache>
                <c:ptCount val="3"/>
                <c:lvl>
                  <c:pt idx="0">
                    <c:v>No</c:v>
                  </c:pt>
                  <c:pt idx="1">
                    <c:v>Prevention oriented coalition</c:v>
                  </c:pt>
                  <c:pt idx="2">
                    <c:v>Other coalition (specify)</c:v>
                  </c:pt>
                </c:lvl>
                <c:lvl>
                  <c:pt idx="0">
                    <c:v>No exisiting coalition</c:v>
                  </c:pt>
                  <c:pt idx="1">
                    <c:v>Prevention oriented coalition</c:v>
                  </c:pt>
                  <c:pt idx="2">
                    <c:v>Other coalition</c:v>
                  </c:pt>
                </c:lvl>
              </c:multiLvlStrCache>
            </c:multiLvlStrRef>
          </c:cat>
          <c:val>
            <c:numRef>
              <c:f>'Question 36'!$C$5:$C$7</c:f>
              <c:numCache>
                <c:formatCode>0.0%</c:formatCode>
                <c:ptCount val="3"/>
                <c:pt idx="0">
                  <c:v>0.29629629629629628</c:v>
                </c:pt>
                <c:pt idx="1">
                  <c:v>0.62962962962963021</c:v>
                </c:pt>
                <c:pt idx="2">
                  <c:v>7.407407407407407E-2</c:v>
                </c:pt>
              </c:numCache>
            </c:numRef>
          </c:val>
        </c:ser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'Question 36'!$A$5:$A$7</c:f>
              <c:strCache>
                <c:ptCount val="3"/>
                <c:pt idx="0">
                  <c:v>No exisiting coalition</c:v>
                </c:pt>
                <c:pt idx="1">
                  <c:v>Prevention oriented coalition</c:v>
                </c:pt>
                <c:pt idx="2">
                  <c:v>Other coalition</c:v>
                </c:pt>
              </c:strCache>
            </c:strRef>
          </c:cat>
          <c:val>
            <c:numRef>
              <c:f>'Question 36'!$C$5:$C$7</c:f>
              <c:numCache>
                <c:formatCode>0.0%</c:formatCode>
                <c:ptCount val="3"/>
                <c:pt idx="0">
                  <c:v>0.29629629629629628</c:v>
                </c:pt>
                <c:pt idx="1">
                  <c:v>0.62962962962963021</c:v>
                </c:pt>
                <c:pt idx="2">
                  <c:v>7.407407407407407E-2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486960990862689"/>
          <c:y val="3.0397035705878171E-2"/>
          <c:w val="0.83530477972764527"/>
          <c:h val="0.5908254855480316"/>
        </c:manualLayout>
      </c:layout>
      <c:barChart>
        <c:barDir val="col"/>
        <c:grouping val="clustered"/>
        <c:ser>
          <c:idx val="0"/>
          <c:order val="0"/>
          <c:cat>
            <c:strRef>
              <c:f>'Question 41'!$B$25:$B$38</c:f>
              <c:strCache>
                <c:ptCount val="14"/>
                <c:pt idx="0">
                  <c:v>Youth</c:v>
                </c:pt>
                <c:pt idx="1">
                  <c:v>Parent</c:v>
                </c:pt>
                <c:pt idx="2">
                  <c:v>Law Enforcement</c:v>
                </c:pt>
                <c:pt idx="3">
                  <c:v>Civic/Volunteer Groups</c:v>
                </c:pt>
                <c:pt idx="4">
                  <c:v>Business</c:v>
                </c:pt>
                <c:pt idx="5">
                  <c:v>Healthcare Professionals</c:v>
                </c:pt>
                <c:pt idx="6">
                  <c:v>Media</c:v>
                </c:pt>
                <c:pt idx="7">
                  <c:v>School</c:v>
                </c:pt>
                <c:pt idx="8">
                  <c:v>Youth-Serving Organizations</c:v>
                </c:pt>
                <c:pt idx="9">
                  <c:v>Religious/Fraternal Organizations</c:v>
                </c:pt>
                <c:pt idx="10">
                  <c:v>State/Local/Tribal Government</c:v>
                </c:pt>
                <c:pt idx="11">
                  <c:v>CD treatment</c:v>
                </c:pt>
                <c:pt idx="12">
                  <c:v>Mental Health services representative</c:v>
                </c:pt>
                <c:pt idx="13">
                  <c:v>Other Substance Abuse Organizations</c:v>
                </c:pt>
              </c:strCache>
            </c:strRef>
          </c:cat>
          <c:val>
            <c:numRef>
              <c:f>'Question 41'!$E$25:$E$38</c:f>
              <c:numCache>
                <c:formatCode>0%</c:formatCode>
                <c:ptCount val="14"/>
                <c:pt idx="0">
                  <c:v>0.72000000000000008</c:v>
                </c:pt>
                <c:pt idx="1">
                  <c:v>0.92</c:v>
                </c:pt>
                <c:pt idx="2">
                  <c:v>0.96000000000000008</c:v>
                </c:pt>
                <c:pt idx="3">
                  <c:v>0.8</c:v>
                </c:pt>
                <c:pt idx="4">
                  <c:v>0.56000000000000005</c:v>
                </c:pt>
                <c:pt idx="5">
                  <c:v>0.48000000000000004</c:v>
                </c:pt>
                <c:pt idx="6">
                  <c:v>0.4</c:v>
                </c:pt>
                <c:pt idx="7">
                  <c:v>1</c:v>
                </c:pt>
                <c:pt idx="8">
                  <c:v>0.96000000000000008</c:v>
                </c:pt>
                <c:pt idx="9">
                  <c:v>0.72000000000000008</c:v>
                </c:pt>
                <c:pt idx="10">
                  <c:v>0.8</c:v>
                </c:pt>
                <c:pt idx="11">
                  <c:v>0.76000000000000012</c:v>
                </c:pt>
                <c:pt idx="12">
                  <c:v>0.4</c:v>
                </c:pt>
                <c:pt idx="13">
                  <c:v>0.2</c:v>
                </c:pt>
              </c:numCache>
            </c:numRef>
          </c:val>
        </c:ser>
        <c:dLbls>
          <c:showVal val="1"/>
        </c:dLbls>
        <c:axId val="72865664"/>
        <c:axId val="72867200"/>
      </c:barChart>
      <c:catAx>
        <c:axId val="72865664"/>
        <c:scaling>
          <c:orientation val="minMax"/>
        </c:scaling>
        <c:axPos val="b"/>
        <c:tickLblPos val="nextTo"/>
        <c:crossAx val="72867200"/>
        <c:crosses val="autoZero"/>
        <c:auto val="1"/>
        <c:lblAlgn val="ctr"/>
        <c:lblOffset val="100"/>
      </c:catAx>
      <c:valAx>
        <c:axId val="728672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Coalition</a:t>
                </a:r>
                <a:r>
                  <a:rPr lang="en-US" baseline="0"/>
                  <a:t> with Representation</a:t>
                </a:r>
                <a:endParaRPr lang="en-US"/>
              </a:p>
            </c:rich>
          </c:tx>
          <c:layout/>
        </c:title>
        <c:numFmt formatCode="0%" sourceLinked="1"/>
        <c:tickLblPos val="nextTo"/>
        <c:crossAx val="72865664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cat>
            <c:strRef>
              <c:f>'Question 1'!$A$29:$A$33</c:f>
              <c:strCache>
                <c:ptCount val="5"/>
                <c:pt idx="0">
                  <c:v>Read announcements, guidelines</c:v>
                </c:pt>
                <c:pt idx="1">
                  <c:v>Download PRI information and guidelines</c:v>
                </c:pt>
                <c:pt idx="2">
                  <c:v>Download other prevention materials or information</c:v>
                </c:pt>
                <c:pt idx="3">
                  <c:v>Post document</c:v>
                </c:pt>
                <c:pt idx="4">
                  <c:v>Post comment, or blog</c:v>
                </c:pt>
              </c:strCache>
            </c:strRef>
          </c:cat>
          <c:val>
            <c:numRef>
              <c:f>'Question 1'!$B$29:$B$33</c:f>
              <c:numCache>
                <c:formatCode>0%</c:formatCode>
                <c:ptCount val="5"/>
                <c:pt idx="0">
                  <c:v>0.66666666666666663</c:v>
                </c:pt>
                <c:pt idx="1">
                  <c:v>0.8</c:v>
                </c:pt>
                <c:pt idx="2">
                  <c:v>0.6875</c:v>
                </c:pt>
                <c:pt idx="3">
                  <c:v>0.2</c:v>
                </c:pt>
                <c:pt idx="4">
                  <c:v>0.13333333333333341</c:v>
                </c:pt>
              </c:numCache>
            </c:numRef>
          </c:val>
        </c:ser>
        <c:dLbls>
          <c:showVal val="1"/>
        </c:dLbls>
        <c:axId val="72908800"/>
        <c:axId val="72910336"/>
      </c:barChart>
      <c:catAx>
        <c:axId val="72908800"/>
        <c:scaling>
          <c:orientation val="minMax"/>
        </c:scaling>
        <c:axPos val="l"/>
        <c:tickLblPos val="nextTo"/>
        <c:crossAx val="72910336"/>
        <c:crosses val="autoZero"/>
        <c:auto val="1"/>
        <c:lblAlgn val="ctr"/>
        <c:lblOffset val="100"/>
      </c:catAx>
      <c:valAx>
        <c:axId val="7291033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of Respondents</a:t>
                </a:r>
              </a:p>
            </c:rich>
          </c:tx>
        </c:title>
        <c:numFmt formatCode="0%" sourceLinked="1"/>
        <c:tickLblPos val="nextTo"/>
        <c:crossAx val="7290880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'Question 1'!$A$37:$A$41</c:f>
              <c:strCache>
                <c:ptCount val="5"/>
                <c:pt idx="0">
                  <c:v>Very difficult</c:v>
                </c:pt>
                <c:pt idx="1">
                  <c:v>Somewhat difficult</c:v>
                </c:pt>
                <c:pt idx="2">
                  <c:v>Neutral</c:v>
                </c:pt>
                <c:pt idx="3">
                  <c:v>Somewhat easy</c:v>
                </c:pt>
                <c:pt idx="4">
                  <c:v>Very easy</c:v>
                </c:pt>
              </c:strCache>
            </c:strRef>
          </c:cat>
          <c:val>
            <c:numRef>
              <c:f>'Question 1'!$B$37:$B$41</c:f>
              <c:numCache>
                <c:formatCode>0%</c:formatCode>
                <c:ptCount val="5"/>
                <c:pt idx="0">
                  <c:v>0.35000000000000014</c:v>
                </c:pt>
                <c:pt idx="1">
                  <c:v>0.29000000000000015</c:v>
                </c:pt>
                <c:pt idx="2">
                  <c:v>0.12000000000000002</c:v>
                </c:pt>
                <c:pt idx="3">
                  <c:v>0.12000000000000002</c:v>
                </c:pt>
                <c:pt idx="4">
                  <c:v>0.12000000000000002</c:v>
                </c:pt>
              </c:numCache>
            </c:numRef>
          </c:val>
        </c:ser>
        <c:dLbls>
          <c:showVal val="1"/>
        </c:dLbls>
        <c:axId val="72931200"/>
        <c:axId val="72932736"/>
      </c:barChart>
      <c:catAx>
        <c:axId val="72931200"/>
        <c:scaling>
          <c:orientation val="minMax"/>
        </c:scaling>
        <c:axPos val="b"/>
        <c:tickLblPos val="nextTo"/>
        <c:crossAx val="72932736"/>
        <c:crosses val="autoZero"/>
        <c:auto val="1"/>
        <c:lblAlgn val="ctr"/>
        <c:lblOffset val="100"/>
      </c:catAx>
      <c:valAx>
        <c:axId val="729327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  <a:r>
                  <a:rPr lang="en-US" baseline="0"/>
                  <a:t> of Respondents</a:t>
                </a:r>
                <a:endParaRPr lang="en-US"/>
              </a:p>
            </c:rich>
          </c:tx>
        </c:title>
        <c:numFmt formatCode="0%" sourceLinked="1"/>
        <c:tickLblPos val="nextTo"/>
        <c:crossAx val="72931200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6149934383202108"/>
          <c:y val="4.3033022035036332E-2"/>
          <c:w val="0.74681698878549263"/>
          <c:h val="0.68838279830405802"/>
        </c:manualLayout>
      </c:layout>
      <c:barChart>
        <c:barDir val="col"/>
        <c:grouping val="clustered"/>
        <c:ser>
          <c:idx val="0"/>
          <c:order val="0"/>
          <c:tx>
            <c:strRef>
              <c:f>'Question 1'!$A$49</c:f>
              <c:strCache>
                <c:ptCount val="1"/>
                <c:pt idx="0">
                  <c:v>Always or Usually</c:v>
                </c:pt>
              </c:strCache>
            </c:strRef>
          </c:tx>
          <c:dLbls>
            <c:dLblPos val="outEnd"/>
            <c:showVal val="1"/>
          </c:dLbls>
          <c:cat>
            <c:strRef>
              <c:f>'Question 1'!$B$48:$C$48</c:f>
              <c:strCache>
                <c:ptCount val="2"/>
                <c:pt idx="0">
                  <c:v>Received needed information</c:v>
                </c:pt>
                <c:pt idx="1">
                  <c:v>Learn from colleagues</c:v>
                </c:pt>
              </c:strCache>
            </c:strRef>
          </c:cat>
          <c:val>
            <c:numRef>
              <c:f>'Question 1'!$B$49:$C$49</c:f>
              <c:numCache>
                <c:formatCode>0%</c:formatCode>
                <c:ptCount val="2"/>
                <c:pt idx="0">
                  <c:v>0.72222222222222221</c:v>
                </c:pt>
                <c:pt idx="1">
                  <c:v>0.66666666666666663</c:v>
                </c:pt>
              </c:numCache>
            </c:numRef>
          </c:val>
        </c:ser>
        <c:ser>
          <c:idx val="1"/>
          <c:order val="1"/>
          <c:tx>
            <c:strRef>
              <c:f>'Question 1'!$A$50</c:f>
              <c:strCache>
                <c:ptCount val="1"/>
                <c:pt idx="0">
                  <c:v>Sometimes</c:v>
                </c:pt>
              </c:strCache>
            </c:strRef>
          </c:tx>
          <c:dLbls>
            <c:dLblPos val="outEnd"/>
            <c:showVal val="1"/>
          </c:dLbls>
          <c:cat>
            <c:strRef>
              <c:f>'Question 1'!$B$48:$C$48</c:f>
              <c:strCache>
                <c:ptCount val="2"/>
                <c:pt idx="0">
                  <c:v>Received needed information</c:v>
                </c:pt>
                <c:pt idx="1">
                  <c:v>Learn from colleagues</c:v>
                </c:pt>
              </c:strCache>
            </c:strRef>
          </c:cat>
          <c:val>
            <c:numRef>
              <c:f>'Question 1'!$B$50:$C$50</c:f>
              <c:numCache>
                <c:formatCode>0%</c:formatCode>
                <c:ptCount val="2"/>
                <c:pt idx="0">
                  <c:v>0.27777777777777796</c:v>
                </c:pt>
                <c:pt idx="1">
                  <c:v>0.22222222222222221</c:v>
                </c:pt>
              </c:numCache>
            </c:numRef>
          </c:val>
        </c:ser>
        <c:ser>
          <c:idx val="2"/>
          <c:order val="2"/>
          <c:tx>
            <c:strRef>
              <c:f>'Question 1'!$A$51</c:f>
              <c:strCache>
                <c:ptCount val="1"/>
                <c:pt idx="0">
                  <c:v>Rarely or never</c:v>
                </c:pt>
              </c:strCache>
            </c:strRef>
          </c:tx>
          <c:dLbls>
            <c:dLblPos val="outEnd"/>
            <c:showVal val="1"/>
          </c:dLbls>
          <c:cat>
            <c:strRef>
              <c:f>'Question 1'!$B$48:$C$48</c:f>
              <c:strCache>
                <c:ptCount val="2"/>
                <c:pt idx="0">
                  <c:v>Received needed information</c:v>
                </c:pt>
                <c:pt idx="1">
                  <c:v>Learn from colleagues</c:v>
                </c:pt>
              </c:strCache>
            </c:strRef>
          </c:cat>
          <c:val>
            <c:numRef>
              <c:f>'Question 1'!$B$51:$C$51</c:f>
              <c:numCache>
                <c:formatCode>0%</c:formatCode>
                <c:ptCount val="2"/>
                <c:pt idx="0">
                  <c:v>0</c:v>
                </c:pt>
                <c:pt idx="1">
                  <c:v>0.1111111111111111</c:v>
                </c:pt>
              </c:numCache>
            </c:numRef>
          </c:val>
        </c:ser>
        <c:axId val="73131904"/>
        <c:axId val="73133440"/>
      </c:barChart>
      <c:catAx>
        <c:axId val="73131904"/>
        <c:scaling>
          <c:orientation val="minMax"/>
        </c:scaling>
        <c:axPos val="b"/>
        <c:tickLblPos val="nextTo"/>
        <c:crossAx val="73133440"/>
        <c:crosses val="autoZero"/>
        <c:auto val="1"/>
        <c:lblAlgn val="ctr"/>
        <c:lblOffset val="100"/>
      </c:catAx>
      <c:valAx>
        <c:axId val="73133440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73131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3619362920544001E-2"/>
          <c:y val="0.84742580254391286"/>
          <c:w val="0.84168366738248634"/>
          <c:h val="0.15257419745608725"/>
        </c:manualLayout>
      </c:layout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E922E-3DA9-44B6-848B-2840C4FD7A44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06B88-7289-4A8D-A930-5BBA07965E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0425"/>
            <a:ext cx="6248400" cy="1470025"/>
          </a:xfr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886200"/>
            <a:ext cx="6172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>
            <a:lvl1pPr>
              <a:defRPr>
                <a:solidFill>
                  <a:srgbClr val="333366"/>
                </a:solidFill>
              </a:defRPr>
            </a:lvl1pPr>
          </a:lstStyle>
          <a:p>
            <a:fld id="{D60C8C98-992F-4EE8-857F-F67A9810A19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752600" y="3733800"/>
            <a:ext cx="7086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8C98-992F-4EE8-857F-F67A9810A1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pri logo 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56320" y="6263640"/>
            <a:ext cx="460330" cy="5930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33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8C98-992F-4EE8-857F-F67A9810A1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pri logo 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56320" y="6263640"/>
            <a:ext cx="460330" cy="5930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010400" cy="1143000"/>
          </a:xfr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44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7010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76400" y="1219200"/>
            <a:ext cx="7086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pri logo 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56320" y="6263640"/>
            <a:ext cx="460330" cy="5930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99" y="4406900"/>
            <a:ext cx="6894513" cy="1362075"/>
          </a:xfr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199" y="2906713"/>
            <a:ext cx="6894513" cy="15128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8C98-992F-4EE8-857F-F67A9810A1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pri logo 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56320" y="6263640"/>
            <a:ext cx="460330" cy="5930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35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8C98-992F-4EE8-857F-F67A9810A1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pri logo 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56320" y="6263640"/>
            <a:ext cx="460330" cy="59303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676400" y="1219200"/>
            <a:ext cx="7086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535113"/>
            <a:ext cx="3352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0" y="2174875"/>
            <a:ext cx="335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1535113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174875"/>
            <a:ext cx="350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8C98-992F-4EE8-857F-F67A9810A1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pri logo 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56320" y="6263640"/>
            <a:ext cx="460330" cy="59303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676400" y="1219200"/>
            <a:ext cx="7086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3600" b="1" kern="1200" dirty="0">
                <a:solidFill>
                  <a:srgbClr val="333366"/>
                </a:solidFill>
                <a:latin typeface="+mj-lt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8C98-992F-4EE8-857F-F67A9810A1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pri logo 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56320" y="6263640"/>
            <a:ext cx="460330" cy="59303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676400" y="1219200"/>
            <a:ext cx="7086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8C98-992F-4EE8-857F-F67A9810A1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pri logo 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56320" y="6263640"/>
            <a:ext cx="460330" cy="5930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3050"/>
            <a:ext cx="2438400" cy="1162050"/>
          </a:xfrm>
        </p:spPr>
        <p:txBody>
          <a:bodyPr anchor="b"/>
          <a:lstStyle>
            <a:lvl1pPr algn="l">
              <a:defRPr sz="2000" b="1">
                <a:solidFill>
                  <a:srgbClr val="33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273050"/>
            <a:ext cx="4343400" cy="5853113"/>
          </a:xfrm>
        </p:spPr>
        <p:txBody>
          <a:bodyPr/>
          <a:lstStyle>
            <a:lvl1pPr>
              <a:defRPr sz="3200">
                <a:solidFill>
                  <a:srgbClr val="333366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1435100"/>
            <a:ext cx="24384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8C98-992F-4EE8-857F-F67A9810A1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pri logo 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56320" y="6263640"/>
            <a:ext cx="460330" cy="5930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33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33336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C8C98-992F-4EE8-857F-F67A9810A1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pri logo 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56320" y="6263640"/>
            <a:ext cx="460330" cy="59303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icture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4478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C8C98-992F-4EE8-857F-F67A9810A1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6248400"/>
            <a:ext cx="7696200" cy="609600"/>
          </a:xfrm>
          <a:prstGeom prst="rect">
            <a:avLst/>
          </a:prstGeom>
          <a:solidFill>
            <a:srgbClr val="666699">
              <a:alpha val="74902"/>
            </a:srgbClr>
          </a:solidFill>
        </p:spPr>
        <p:txBody>
          <a:bodyPr wrap="square" rtlCol="0">
            <a:noAutofit/>
          </a:bodyPr>
          <a:lstStyle/>
          <a:p>
            <a:endParaRPr lang="en-US" sz="900" dirty="0" smtClean="0"/>
          </a:p>
          <a:p>
            <a:r>
              <a:rPr lang="en-US" sz="1000" b="1" baseline="0" dirty="0" smtClean="0">
                <a:solidFill>
                  <a:srgbClr val="333366"/>
                </a:solidFill>
              </a:rPr>
              <a:t>     </a:t>
            </a:r>
            <a:r>
              <a:rPr lang="en-US" sz="1000" b="1" dirty="0" smtClean="0">
                <a:solidFill>
                  <a:srgbClr val="333366"/>
                </a:solidFill>
              </a:rPr>
              <a:t>Washington</a:t>
            </a:r>
            <a:r>
              <a:rPr lang="en-US" sz="1000" b="1" baseline="0" dirty="0" smtClean="0">
                <a:solidFill>
                  <a:srgbClr val="333366"/>
                </a:solidFill>
              </a:rPr>
              <a:t> State Department of Social &amp; Health Services – Division of Behavioral Health and Recovery - PRI</a:t>
            </a:r>
            <a:endParaRPr lang="en-US" sz="1000" b="1" dirty="0">
              <a:solidFill>
                <a:srgbClr val="333366"/>
              </a:solidFill>
            </a:endParaRPr>
          </a:p>
        </p:txBody>
      </p:sp>
      <p:pic>
        <p:nvPicPr>
          <p:cNvPr id="9" name="Picture 8" descr="DSHSlogopeople(w).eps"/>
          <p:cNvPicPr>
            <a:picLocks noChangeAspect="1"/>
          </p:cNvPicPr>
          <p:nvPr/>
        </p:nvPicPr>
        <p:blipFill>
          <a:blip r:embed="rId14" cstate="screen">
            <a:alphaModFix amt="65000"/>
          </a:blip>
          <a:stretch>
            <a:fillRect/>
          </a:stretch>
        </p:blipFill>
        <p:spPr>
          <a:xfrm>
            <a:off x="533400" y="4876800"/>
            <a:ext cx="787400" cy="787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5565338"/>
            <a:ext cx="1295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7A3300"/>
                </a:solidFill>
                <a:latin typeface="Cambria" pitchFamily="18" charset="0"/>
              </a:rPr>
              <a:t>One</a:t>
            </a:r>
          </a:p>
          <a:p>
            <a:pPr algn="r"/>
            <a:r>
              <a:rPr lang="en-US" sz="1000" dirty="0" smtClean="0">
                <a:solidFill>
                  <a:srgbClr val="7A3300"/>
                </a:solidFill>
                <a:latin typeface="Cambria" pitchFamily="18" charset="0"/>
              </a:rPr>
              <a:t>Department</a:t>
            </a:r>
          </a:p>
          <a:p>
            <a:pPr algn="r"/>
            <a:r>
              <a:rPr lang="en-US" sz="1000" dirty="0" smtClean="0">
                <a:solidFill>
                  <a:srgbClr val="7A3300"/>
                </a:solidFill>
                <a:latin typeface="Cambria" pitchFamily="18" charset="0"/>
              </a:rPr>
              <a:t>Vision</a:t>
            </a:r>
          </a:p>
          <a:p>
            <a:pPr algn="r"/>
            <a:r>
              <a:rPr lang="en-US" sz="1000" dirty="0" smtClean="0">
                <a:solidFill>
                  <a:srgbClr val="7A3300"/>
                </a:solidFill>
                <a:latin typeface="Cambria" pitchFamily="18" charset="0"/>
              </a:rPr>
              <a:t>Mission</a:t>
            </a:r>
          </a:p>
          <a:p>
            <a:pPr algn="r"/>
            <a:r>
              <a:rPr lang="en-US" sz="1000" dirty="0" smtClean="0">
                <a:solidFill>
                  <a:srgbClr val="7A3300"/>
                </a:solidFill>
                <a:latin typeface="Cambria" pitchFamily="18" charset="0"/>
              </a:rPr>
              <a:t>Core set of Values</a:t>
            </a:r>
            <a:endParaRPr lang="en-US" sz="1000" dirty="0">
              <a:solidFill>
                <a:srgbClr val="7A3300"/>
              </a:solidFill>
              <a:latin typeface="Cambr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3333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 Cohort I Process Evaluation</a:t>
            </a:r>
            <a:br>
              <a:rPr lang="en-US" dirty="0" smtClean="0"/>
            </a:br>
            <a:r>
              <a:rPr lang="en-US" sz="2400" dirty="0" smtClean="0"/>
              <a:t>(July 1 2010 – June 30 2011)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667000"/>
            <a:ext cx="6400800" cy="2362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/>
              <a:t> Preliminary Findings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Developing Coalitions/Core Workgroups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7281672" cy="502615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Current coalitions have diverse representations.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Business, health care professionals, and mental health services representatives are difficult to recruit.</a:t>
            </a:r>
          </a:p>
          <a:p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905000" y="1905000"/>
          <a:ext cx="6553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Coalitions/Core Workgroups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Recommendations for Cohort II</a:t>
            </a:r>
          </a:p>
          <a:p>
            <a:pPr lvl="1"/>
            <a:r>
              <a:rPr lang="en-US" dirty="0" smtClean="0"/>
              <a:t>Identify community champions; avoid membership comprised of partner agency professionals only </a:t>
            </a:r>
          </a:p>
          <a:p>
            <a:pPr lvl="1"/>
            <a:r>
              <a:rPr lang="en-US" dirty="0" smtClean="0"/>
              <a:t>Designate leadership</a:t>
            </a:r>
          </a:p>
          <a:p>
            <a:pPr lvl="1"/>
            <a:r>
              <a:rPr lang="en-US" dirty="0" smtClean="0"/>
              <a:t>Balance needs with readiness; choose communities with existing coalitions</a:t>
            </a:r>
          </a:p>
          <a:p>
            <a:pPr lvl="1"/>
            <a:r>
              <a:rPr lang="en-US" dirty="0" smtClean="0"/>
              <a:t>Be patient in developing relationships – use informal meetings, community events, printed materials, newsletters, send representatives to various meeting…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 Release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What’s helpful?</a:t>
            </a:r>
          </a:p>
          <a:p>
            <a:pPr lvl="1"/>
            <a:r>
              <a:rPr lang="en-US" dirty="0" smtClean="0"/>
              <a:t>Having a draft to start with</a:t>
            </a:r>
          </a:p>
          <a:p>
            <a:pPr lvl="1"/>
            <a:r>
              <a:rPr lang="en-US" dirty="0" smtClean="0"/>
              <a:t>Dickenson quote</a:t>
            </a:r>
          </a:p>
          <a:p>
            <a:r>
              <a:rPr lang="en-US" dirty="0" smtClean="0"/>
              <a:t>Suggestions for improvement</a:t>
            </a:r>
          </a:p>
          <a:p>
            <a:pPr lvl="1"/>
            <a:r>
              <a:rPr lang="en-US" dirty="0" smtClean="0"/>
              <a:t>Highlight more positive aspects of the community</a:t>
            </a:r>
          </a:p>
          <a:p>
            <a:pPr lvl="1"/>
            <a:r>
              <a:rPr lang="en-US" dirty="0" smtClean="0"/>
              <a:t>Be more localized and simpler</a:t>
            </a:r>
          </a:p>
          <a:p>
            <a:pPr lvl="1"/>
            <a:r>
              <a:rPr lang="en-US" dirty="0" smtClean="0"/>
              <a:t>Be clear about what DBHR is and what change will PRI bring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Athena Forum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Over 50% of the respondents used Athena 5 or more times during the past 6 month.</a:t>
            </a:r>
          </a:p>
          <a:p>
            <a:r>
              <a:rPr lang="en-US" sz="2400" dirty="0" smtClean="0"/>
              <a:t>Over 50% of the respondents have downloaded or read announcements/guidelines on Athena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828800" y="3505200"/>
          <a:ext cx="4572000" cy="262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Athena Forum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4117848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Most respondents found Athena to be difficult to use.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Difficult to navigate</a:t>
            </a:r>
          </a:p>
          <a:p>
            <a:pPr lvl="1"/>
            <a:r>
              <a:rPr lang="en-US" dirty="0" smtClean="0"/>
              <a:t>Folders not intuitive</a:t>
            </a:r>
          </a:p>
          <a:p>
            <a:pPr lvl="1"/>
            <a:r>
              <a:rPr lang="en-US" dirty="0" smtClean="0"/>
              <a:t>Don’t know how to upload documents</a:t>
            </a:r>
          </a:p>
          <a:p>
            <a:r>
              <a:rPr lang="en-US" dirty="0" smtClean="0"/>
              <a:t>Suggestions:</a:t>
            </a:r>
          </a:p>
          <a:p>
            <a:pPr lvl="1"/>
            <a:r>
              <a:rPr lang="en-US" dirty="0" smtClean="0"/>
              <a:t>Prefer to receive documents/links via email 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486400" y="1905000"/>
          <a:ext cx="3276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Community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00"/>
            <a:ext cx="3813048" cy="4572000"/>
          </a:xfrm>
        </p:spPr>
        <p:txBody>
          <a:bodyPr/>
          <a:lstStyle/>
          <a:p>
            <a:r>
              <a:rPr lang="en-US" dirty="0" smtClean="0"/>
              <a:t>Most respondents always or usually receive needed information from meetings.</a:t>
            </a:r>
          </a:p>
          <a:p>
            <a:r>
              <a:rPr lang="en-US" dirty="0" smtClean="0"/>
              <a:t>Suggestions: send meeting materials earlier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410200" y="1752600"/>
          <a:ext cx="3352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00200" y="1600200"/>
          <a:ext cx="381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5334000" y="1524000"/>
          <a:ext cx="3505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Cohort I funding (other than DBHR):</a:t>
            </a:r>
          </a:p>
          <a:p>
            <a:pPr lvl="1"/>
            <a:r>
              <a:rPr lang="en-US" dirty="0" smtClean="0"/>
              <a:t>Drug Free Communities</a:t>
            </a:r>
          </a:p>
          <a:p>
            <a:pPr lvl="1"/>
            <a:r>
              <a:rPr lang="en-US" dirty="0" smtClean="0"/>
              <a:t>School district, county, Family Policy Council, local fundraisers</a:t>
            </a:r>
          </a:p>
          <a:p>
            <a:r>
              <a:rPr lang="en-US" dirty="0" smtClean="0"/>
              <a:t>Potential Cohort II funding:</a:t>
            </a:r>
          </a:p>
          <a:p>
            <a:pPr lvl="1"/>
            <a:r>
              <a:rPr lang="en-US" dirty="0" smtClean="0"/>
              <a:t>Primarily DBHR</a:t>
            </a:r>
          </a:p>
          <a:p>
            <a:pPr lvl="1"/>
            <a:r>
              <a:rPr lang="en-US" dirty="0" smtClean="0"/>
              <a:t>School district or other grant funds</a:t>
            </a:r>
          </a:p>
          <a:p>
            <a:pPr lvl="1"/>
            <a:r>
              <a:rPr lang="en-US" dirty="0" smtClean="0"/>
              <a:t>One indicates will not participate unless more funding is available.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Successes</a:t>
            </a:r>
          </a:p>
          <a:p>
            <a:pPr lvl="1"/>
            <a:r>
              <a:rPr lang="en-US" dirty="0" smtClean="0"/>
              <a:t>Collaboration with community partners, county, ESD, OSPI, and DBHR</a:t>
            </a:r>
          </a:p>
          <a:p>
            <a:pPr lvl="1"/>
            <a:r>
              <a:rPr lang="en-US" dirty="0" smtClean="0"/>
              <a:t>Using data to identify high-risk communities</a:t>
            </a:r>
          </a:p>
          <a:p>
            <a:pPr lvl="1"/>
            <a:r>
              <a:rPr lang="en-US" dirty="0" smtClean="0"/>
              <a:t>Learning community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Cash match requirement</a:t>
            </a:r>
          </a:p>
          <a:p>
            <a:pPr lvl="1"/>
            <a:r>
              <a:rPr lang="en-US" dirty="0" smtClean="0"/>
              <a:t>Balancing needs with readiness</a:t>
            </a:r>
          </a:p>
          <a:p>
            <a:pPr lvl="1"/>
            <a:r>
              <a:rPr lang="en-US" dirty="0" smtClean="0"/>
              <a:t>Using Athena Forum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371600"/>
            <a:ext cx="716280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Community Selection and Recruitment process</a:t>
            </a:r>
          </a:p>
          <a:p>
            <a:r>
              <a:rPr lang="en-US" dirty="0" smtClean="0"/>
              <a:t>School Engagement Process</a:t>
            </a:r>
          </a:p>
          <a:p>
            <a:r>
              <a:rPr lang="en-US" dirty="0" smtClean="0"/>
              <a:t>Developing Coalition/Core Workgroups</a:t>
            </a:r>
          </a:p>
          <a:p>
            <a:r>
              <a:rPr lang="en-US" dirty="0" smtClean="0"/>
              <a:t>Communications:</a:t>
            </a:r>
          </a:p>
          <a:p>
            <a:pPr lvl="1"/>
            <a:r>
              <a:rPr lang="en-US" dirty="0" smtClean="0"/>
              <a:t>Press Release Template</a:t>
            </a:r>
          </a:p>
          <a:p>
            <a:pPr lvl="1"/>
            <a:r>
              <a:rPr lang="en-US" dirty="0" smtClean="0"/>
              <a:t>Athena Forum</a:t>
            </a:r>
          </a:p>
          <a:p>
            <a:pPr lvl="1"/>
            <a:r>
              <a:rPr lang="en-US" dirty="0" smtClean="0"/>
              <a:t>Learning Community</a:t>
            </a:r>
          </a:p>
          <a:p>
            <a:r>
              <a:rPr lang="en-US" dirty="0" smtClean="0"/>
              <a:t>Funding</a:t>
            </a:r>
          </a:p>
          <a:p>
            <a:r>
              <a:rPr lang="en-US" dirty="0" smtClean="0"/>
              <a:t>Summary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posted on Athena from July 27 to August 3.</a:t>
            </a:r>
          </a:p>
          <a:p>
            <a:r>
              <a:rPr lang="en-US" dirty="0" smtClean="0"/>
              <a:t>Received 22 responses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524000" y="3048000"/>
          <a:ext cx="3200400" cy="298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334000" y="3048000"/>
          <a:ext cx="3200400" cy="298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rating of collaboration in selection process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600200" y="2590800"/>
          <a:ext cx="7010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went well?</a:t>
            </a:r>
          </a:p>
          <a:p>
            <a:pPr lvl="1"/>
            <a:r>
              <a:rPr lang="en-US" dirty="0" smtClean="0"/>
              <a:t>Data and maps, and technical assistance in using the data were helpful.</a:t>
            </a:r>
          </a:p>
          <a:p>
            <a:pPr lvl="1"/>
            <a:r>
              <a:rPr lang="en-US" dirty="0" smtClean="0"/>
              <a:t>Good collaborative relationship with County and ESD made the selection process effective.</a:t>
            </a:r>
          </a:p>
          <a:p>
            <a:pPr lvl="1"/>
            <a:r>
              <a:rPr lang="en-US" dirty="0" smtClean="0"/>
              <a:t>The learning community works well.</a:t>
            </a:r>
          </a:p>
          <a:p>
            <a:pPr lvl="1"/>
            <a:r>
              <a:rPr lang="en-US" dirty="0" smtClean="0"/>
              <a:t>Support from the DBHR prevention system manager was helpful.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28472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were the challenges?</a:t>
            </a:r>
          </a:p>
          <a:p>
            <a:pPr lvl="1"/>
            <a:r>
              <a:rPr lang="en-US" dirty="0" smtClean="0"/>
              <a:t>Communication gaps</a:t>
            </a:r>
          </a:p>
          <a:p>
            <a:pPr lvl="2"/>
            <a:r>
              <a:rPr lang="en-US" dirty="0" smtClean="0"/>
              <a:t>Required cash match</a:t>
            </a:r>
          </a:p>
          <a:p>
            <a:pPr lvl="2"/>
            <a:r>
              <a:rPr lang="en-US" dirty="0" smtClean="0"/>
              <a:t>Learning curve about what PRI is; clarity of “requirements” vs. “suggestions”</a:t>
            </a:r>
          </a:p>
          <a:p>
            <a:pPr lvl="1"/>
            <a:r>
              <a:rPr lang="en-US" dirty="0" smtClean="0"/>
              <a:t>Selection criteria – needs vs. readiness vs. communities that can pay</a:t>
            </a:r>
          </a:p>
          <a:p>
            <a:pPr lvl="1"/>
            <a:r>
              <a:rPr lang="en-US" dirty="0" smtClean="0"/>
              <a:t>Relating to communities not chosen</a:t>
            </a:r>
          </a:p>
          <a:p>
            <a:pPr lvl="2"/>
            <a:r>
              <a:rPr lang="en-US" dirty="0" smtClean="0"/>
              <a:t>Too many high-risk communities to choose from</a:t>
            </a:r>
          </a:p>
          <a:p>
            <a:pPr lvl="2"/>
            <a:r>
              <a:rPr lang="en-US" dirty="0" smtClean="0"/>
              <a:t>Breaking the news to communities not chosen </a:t>
            </a:r>
          </a:p>
          <a:p>
            <a:pPr lvl="2"/>
            <a:r>
              <a:rPr lang="en-US" dirty="0" smtClean="0"/>
              <a:t>Communities not chosen struggling to support services.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7048"/>
            <a:ext cx="7205472" cy="49499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could DBHR have done?</a:t>
            </a:r>
          </a:p>
          <a:p>
            <a:pPr lvl="1"/>
            <a:r>
              <a:rPr lang="en-US" dirty="0" smtClean="0"/>
              <a:t>Clear  communication of financial expectations -brochures or checklist</a:t>
            </a:r>
          </a:p>
          <a:p>
            <a:pPr lvl="1"/>
            <a:r>
              <a:rPr lang="en-US" dirty="0" smtClean="0"/>
              <a:t>Clearly articulate “community readiness” standards (develop assessment instrument)</a:t>
            </a:r>
          </a:p>
          <a:p>
            <a:pPr lvl="1"/>
            <a:r>
              <a:rPr lang="en-US" dirty="0" smtClean="0"/>
              <a:t>Provide talking points for recruitment and communities losing funding</a:t>
            </a:r>
          </a:p>
          <a:p>
            <a:r>
              <a:rPr lang="en-US" dirty="0" smtClean="0"/>
              <a:t>Recommendation for Cohort II</a:t>
            </a:r>
          </a:p>
          <a:p>
            <a:pPr lvl="1"/>
            <a:r>
              <a:rPr lang="en-US" dirty="0" smtClean="0"/>
              <a:t>Start early (start talking to schools in fall)</a:t>
            </a:r>
          </a:p>
          <a:p>
            <a:pPr lvl="1"/>
            <a:r>
              <a:rPr lang="en-US" dirty="0" smtClean="0"/>
              <a:t>Meet with community members, get  input and communicate expectation of roles </a:t>
            </a:r>
          </a:p>
          <a:p>
            <a:pPr lvl="1"/>
            <a:r>
              <a:rPr lang="en-US" dirty="0" smtClean="0"/>
              <a:t>Get decision makers involved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Engagement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7048"/>
            <a:ext cx="4267200" cy="4797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ESD and schools were on board. </a:t>
            </a:r>
          </a:p>
          <a:p>
            <a:r>
              <a:rPr lang="en-US" dirty="0" smtClean="0"/>
              <a:t>Existing relationship worked.</a:t>
            </a:r>
          </a:p>
          <a:p>
            <a:r>
              <a:rPr lang="en-US" dirty="0" smtClean="0"/>
              <a:t>Challenge:</a:t>
            </a:r>
          </a:p>
          <a:p>
            <a:pPr lvl="1"/>
            <a:r>
              <a:rPr lang="en-US" dirty="0" smtClean="0"/>
              <a:t>Matching requirement</a:t>
            </a:r>
          </a:p>
          <a:p>
            <a:pPr lvl="1"/>
            <a:r>
              <a:rPr lang="en-US" dirty="0" smtClean="0"/>
              <a:t>School staff turn over</a:t>
            </a:r>
          </a:p>
          <a:p>
            <a:pPr lvl="1"/>
            <a:r>
              <a:rPr lang="en-US" dirty="0" smtClean="0"/>
              <a:t>Timing – prefer fall instead of spring</a:t>
            </a:r>
          </a:p>
          <a:p>
            <a:pPr lvl="1"/>
            <a:r>
              <a:rPr lang="en-US" dirty="0" smtClean="0"/>
              <a:t>Provide training to school staff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5791200" y="1676400"/>
          <a:ext cx="2895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Coalitions/Core Workgroups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7048"/>
            <a:ext cx="41910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Most communities had an existing coalition.</a:t>
            </a:r>
          </a:p>
          <a:p>
            <a:r>
              <a:rPr lang="en-US" dirty="0" smtClean="0"/>
              <a:t>Existing coalitions play key role in core workgroup.</a:t>
            </a:r>
          </a:p>
          <a:p>
            <a:r>
              <a:rPr lang="en-US" dirty="0" smtClean="0"/>
              <a:t>Outreach most commonly began with the existing coalitions.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5715000" y="1752600"/>
          <a:ext cx="3124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SHS PR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B93CF83DD8F24B803B369506A2D8FD" ma:contentTypeVersion="1" ma:contentTypeDescription="Create a new document." ma:contentTypeScope="" ma:versionID="16da6d5efb5fba9fa59b86263af8f2fd">
  <xsd:schema xmlns:xsd="http://www.w3.org/2001/XMLSchema" xmlns:p="http://schemas.microsoft.com/office/2006/metadata/properties" xmlns:ns2="d6ea6b91-e8dc-468e-ac67-7ba0f17dfacd" targetNamespace="http://schemas.microsoft.com/office/2006/metadata/properties" ma:root="true" ma:fieldsID="f089770ce18d010d904e1504ed490b63" ns2:_="">
    <xsd:import namespace="d6ea6b91-e8dc-468e-ac67-7ba0f17dfacd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6ea6b91-e8dc-468e-ac67-7ba0f17dfacd" elementFormDefault="qualified">
    <xsd:import namespace="http://schemas.microsoft.com/office/2006/documentManagement/types"/>
    <xsd:element name="Category" ma:index="8" nillable="true" ma:displayName="Category" ma:default="Agendas" ma:format="Dropdown" ma:internalName="Category">
      <xsd:simpleType>
        <xsd:restriction base="dms:Choice">
          <xsd:enumeration value="Agendas"/>
          <xsd:enumeration value="Meeting Reports"/>
          <xsd:enumeration value="Evaluation Plans"/>
          <xsd:enumeration value="Job Descriptions"/>
          <xsd:enumeration value="Local and State Data Resources"/>
          <xsd:enumeration value="Logic Models"/>
          <xsd:enumeration value="National Prevention Resources"/>
          <xsd:enumeration value="Needs Assessment Reports"/>
          <xsd:enumeration value="Presentations"/>
          <xsd:enumeration value="Program Implementation Plans"/>
          <xsd:enumeration value="Resource Assessment Reports"/>
          <xsd:enumeration value="State Prevention Resources"/>
          <xsd:enumeration value="Survey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Category xmlns="d6ea6b91-e8dc-468e-ac67-7ba0f17dfacd">Agendas</Category>
  </documentManagement>
</p:properties>
</file>

<file path=customXml/itemProps1.xml><?xml version="1.0" encoding="utf-8"?>
<ds:datastoreItem xmlns:ds="http://schemas.openxmlformats.org/officeDocument/2006/customXml" ds:itemID="{D50FA553-3B40-447C-A875-C46CFCC3A1D0}"/>
</file>

<file path=customXml/itemProps2.xml><?xml version="1.0" encoding="utf-8"?>
<ds:datastoreItem xmlns:ds="http://schemas.openxmlformats.org/officeDocument/2006/customXml" ds:itemID="{ECB78E63-DE6F-4880-A603-1855B88F8780}"/>
</file>

<file path=customXml/itemProps3.xml><?xml version="1.0" encoding="utf-8"?>
<ds:datastoreItem xmlns:ds="http://schemas.openxmlformats.org/officeDocument/2006/customXml" ds:itemID="{C2082E11-95A6-4FB8-9F1A-1A3A3E9448C9}"/>
</file>

<file path=docProps/app.xml><?xml version="1.0" encoding="utf-8"?>
<Properties xmlns="http://schemas.openxmlformats.org/officeDocument/2006/extended-properties" xmlns:vt="http://schemas.openxmlformats.org/officeDocument/2006/docPropsVTypes">
  <Template>DSHS PPT TEMPLATE - PRI</Template>
  <TotalTime>887</TotalTime>
  <Words>635</Words>
  <Application>Microsoft Office PowerPoint</Application>
  <PresentationFormat>On-screen Show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DSHS PRI theme</vt:lpstr>
      <vt:lpstr>PRI Cohort I Process Evaluation (July 1 2010 – June 30 2011)</vt:lpstr>
      <vt:lpstr>Outline</vt:lpstr>
      <vt:lpstr>Introduction</vt:lpstr>
      <vt:lpstr>Community Selection Process</vt:lpstr>
      <vt:lpstr>Community Selection Process</vt:lpstr>
      <vt:lpstr>Community Selection Process</vt:lpstr>
      <vt:lpstr>Community Selection Process</vt:lpstr>
      <vt:lpstr>School Engagement Process</vt:lpstr>
      <vt:lpstr>Developing Coalitions/Core Workgroups</vt:lpstr>
      <vt:lpstr>Developing Coalitions/Core Workgroups</vt:lpstr>
      <vt:lpstr>Developing Coalitions/Core Workgroups</vt:lpstr>
      <vt:lpstr>Press Release Template</vt:lpstr>
      <vt:lpstr>The Athena Forum</vt:lpstr>
      <vt:lpstr>The Athena Forum</vt:lpstr>
      <vt:lpstr>Learning Community Meetings</vt:lpstr>
      <vt:lpstr>Funding</vt:lpstr>
      <vt:lpstr>Funding</vt:lpstr>
      <vt:lpstr>Summary</vt:lpstr>
    </vt:vector>
  </TitlesOfParts>
  <Company>HRSA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 Cohort I Process Evaluation</dc:title>
  <dc:creator>hongg</dc:creator>
  <cp:lastModifiedBy>smothsw</cp:lastModifiedBy>
  <cp:revision>79</cp:revision>
  <dcterms:created xsi:type="dcterms:W3CDTF">2011-08-04T19:59:44Z</dcterms:created>
  <dcterms:modified xsi:type="dcterms:W3CDTF">2011-08-25T23:12:28Z</dcterms:modified>
</cp:coreProperties>
</file>