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81"/>
  </p:notesMasterIdLst>
  <p:sldIdLst>
    <p:sldId id="258" r:id="rId4"/>
    <p:sldId id="348" r:id="rId5"/>
    <p:sldId id="347" r:id="rId6"/>
    <p:sldId id="259" r:id="rId7"/>
    <p:sldId id="344" r:id="rId8"/>
    <p:sldId id="336" r:id="rId9"/>
    <p:sldId id="354" r:id="rId10"/>
    <p:sldId id="356" r:id="rId11"/>
    <p:sldId id="355" r:id="rId12"/>
    <p:sldId id="261" r:id="rId13"/>
    <p:sldId id="262" r:id="rId14"/>
    <p:sldId id="260" r:id="rId15"/>
    <p:sldId id="362" r:id="rId16"/>
    <p:sldId id="307" r:id="rId17"/>
    <p:sldId id="308" r:id="rId18"/>
    <p:sldId id="309" r:id="rId19"/>
    <p:sldId id="310" r:id="rId20"/>
    <p:sldId id="305" r:id="rId21"/>
    <p:sldId id="306" r:id="rId22"/>
    <p:sldId id="324" r:id="rId23"/>
    <p:sldId id="325" r:id="rId24"/>
    <p:sldId id="363" r:id="rId25"/>
    <p:sldId id="322" r:id="rId26"/>
    <p:sldId id="276" r:id="rId27"/>
    <p:sldId id="277" r:id="rId28"/>
    <p:sldId id="359" r:id="rId29"/>
    <p:sldId id="360" r:id="rId30"/>
    <p:sldId id="364" r:id="rId31"/>
    <p:sldId id="361" r:id="rId32"/>
    <p:sldId id="365" r:id="rId33"/>
    <p:sldId id="311" r:id="rId34"/>
    <p:sldId id="366" r:id="rId35"/>
    <p:sldId id="367" r:id="rId36"/>
    <p:sldId id="345" r:id="rId37"/>
    <p:sldId id="346" r:id="rId38"/>
    <p:sldId id="368" r:id="rId39"/>
    <p:sldId id="278" r:id="rId40"/>
    <p:sldId id="369" r:id="rId41"/>
    <p:sldId id="370" r:id="rId42"/>
    <p:sldId id="323" r:id="rId43"/>
    <p:sldId id="326" r:id="rId44"/>
    <p:sldId id="300" r:id="rId45"/>
    <p:sldId id="301" r:id="rId46"/>
    <p:sldId id="328" r:id="rId47"/>
    <p:sldId id="330" r:id="rId48"/>
    <p:sldId id="331" r:id="rId49"/>
    <p:sldId id="329" r:id="rId50"/>
    <p:sldId id="304" r:id="rId51"/>
    <p:sldId id="302" r:id="rId52"/>
    <p:sldId id="349" r:id="rId53"/>
    <p:sldId id="334" r:id="rId54"/>
    <p:sldId id="299" r:id="rId55"/>
    <p:sldId id="280" r:id="rId56"/>
    <p:sldId id="333" r:id="rId57"/>
    <p:sldId id="332" r:id="rId58"/>
    <p:sldId id="351" r:id="rId59"/>
    <p:sldId id="318" r:id="rId60"/>
    <p:sldId id="352" r:id="rId61"/>
    <p:sldId id="320" r:id="rId62"/>
    <p:sldId id="353" r:id="rId63"/>
    <p:sldId id="313" r:id="rId64"/>
    <p:sldId id="337" r:id="rId65"/>
    <p:sldId id="321" r:id="rId66"/>
    <p:sldId id="350" r:id="rId67"/>
    <p:sldId id="286" r:id="rId68"/>
    <p:sldId id="281" r:id="rId69"/>
    <p:sldId id="273" r:id="rId70"/>
    <p:sldId id="288" r:id="rId71"/>
    <p:sldId id="335" r:id="rId72"/>
    <p:sldId id="289" r:id="rId73"/>
    <p:sldId id="290" r:id="rId74"/>
    <p:sldId id="283" r:id="rId75"/>
    <p:sldId id="339" r:id="rId76"/>
    <p:sldId id="338" r:id="rId77"/>
    <p:sldId id="340" r:id="rId78"/>
    <p:sldId id="341" r:id="rId79"/>
    <p:sldId id="342"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808" autoAdjust="0"/>
  </p:normalViewPr>
  <p:slideViewPr>
    <p:cSldViewPr>
      <p:cViewPr varScale="1">
        <p:scale>
          <a:sx n="100" d="100"/>
          <a:sy n="100" d="100"/>
        </p:scale>
        <p:origin x="-135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89234-7F96-420B-B7B3-26FECC721B18}" type="doc">
      <dgm:prSet loTypeId="urn:microsoft.com/office/officeart/2005/8/layout/process4" loCatId="list" qsTypeId="urn:microsoft.com/office/officeart/2005/8/quickstyle/3d1" qsCatId="3D" csTypeId="urn:microsoft.com/office/officeart/2005/8/colors/colorful4" csCatId="colorful" phldr="1"/>
      <dgm:spPr/>
      <dgm:t>
        <a:bodyPr/>
        <a:lstStyle/>
        <a:p>
          <a:endParaRPr lang="en-US"/>
        </a:p>
      </dgm:t>
    </dgm:pt>
    <dgm:pt modelId="{EE3882C1-48D7-4037-AF6D-99CEABE024D0}">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000" dirty="0" smtClean="0"/>
            <a:t>By addressing these factors in our community… </a:t>
          </a:r>
          <a:endParaRPr lang="en-US" sz="2000" dirty="0"/>
        </a:p>
      </dgm:t>
    </dgm:pt>
    <dgm:pt modelId="{3ACFB0EB-C45A-4EF4-B5D9-A3996633AADC}" type="parTrans" cxnId="{CF186B43-5EAA-4B24-8862-72DB4526AD44}">
      <dgm:prSet/>
      <dgm:spPr/>
      <dgm:t>
        <a:bodyPr/>
        <a:lstStyle/>
        <a:p>
          <a:endParaRPr lang="en-US"/>
        </a:p>
      </dgm:t>
    </dgm:pt>
    <dgm:pt modelId="{53C89411-7444-4FB1-8991-6665C4E879B3}" type="sibTrans" cxnId="{CF186B43-5EAA-4B24-8862-72DB4526AD44}">
      <dgm:prSet/>
      <dgm:spPr/>
      <dgm:t>
        <a:bodyPr/>
        <a:lstStyle/>
        <a:p>
          <a:endParaRPr lang="en-US"/>
        </a:p>
      </dgm:t>
    </dgm:pt>
    <dgm:pt modelId="{1344D274-317B-483A-B9EA-919B3C7C0ED1}">
      <dgm:prSet phldrT="[Text]" custT="1"/>
      <dgm:spPr/>
      <dgm:t>
        <a:bodyPr/>
        <a:lstStyle/>
        <a:p>
          <a:r>
            <a:rPr lang="en-US" sz="1200" dirty="0" smtClean="0">
              <a:solidFill>
                <a:prstClr val="black"/>
              </a:solidFill>
            </a:rPr>
            <a:t>Family Communication</a:t>
          </a:r>
          <a:endParaRPr lang="en-US" sz="1200" dirty="0"/>
        </a:p>
      </dgm:t>
    </dgm:pt>
    <dgm:pt modelId="{2262F3A6-F9EA-4D0C-8794-0EBE028B62C5}" type="parTrans" cxnId="{B8287AC7-6BDB-43B1-8948-A3B29FEDCE61}">
      <dgm:prSet/>
      <dgm:spPr/>
      <dgm:t>
        <a:bodyPr/>
        <a:lstStyle/>
        <a:p>
          <a:endParaRPr lang="en-US"/>
        </a:p>
      </dgm:t>
    </dgm:pt>
    <dgm:pt modelId="{AB1E75F6-A644-44CD-BBEC-E07CEECAB8A4}" type="sibTrans" cxnId="{B8287AC7-6BDB-43B1-8948-A3B29FEDCE61}">
      <dgm:prSet/>
      <dgm:spPr/>
      <dgm:t>
        <a:bodyPr/>
        <a:lstStyle/>
        <a:p>
          <a:endParaRPr lang="en-US"/>
        </a:p>
      </dgm:t>
    </dgm:pt>
    <dgm:pt modelId="{C99E15A5-B2CC-4107-BE74-40636A1B0C0E}">
      <dgm:prSet phldrT="[Text]" custT="1">
        <dgm:style>
          <a:lnRef idx="0">
            <a:schemeClr val="accent3"/>
          </a:lnRef>
          <a:fillRef idx="3">
            <a:schemeClr val="accent3"/>
          </a:fillRef>
          <a:effectRef idx="3">
            <a:schemeClr val="accent3"/>
          </a:effectRef>
          <a:fontRef idx="minor">
            <a:schemeClr val="lt1"/>
          </a:fontRef>
        </dgm:style>
      </dgm:prSet>
      <dgm:spPr/>
      <dgm:t>
        <a:bodyPr anchor="t"/>
        <a:lstStyle/>
        <a:p>
          <a:r>
            <a:rPr lang="en-US" sz="2000" dirty="0" smtClean="0"/>
            <a:t>Using these programs…</a:t>
          </a:r>
          <a:endParaRPr lang="en-US" sz="2000" dirty="0"/>
        </a:p>
      </dgm:t>
    </dgm:pt>
    <dgm:pt modelId="{4512CDAE-773A-4428-B5D1-DF0D04E25714}" type="parTrans" cxnId="{22B8E58B-B386-4E65-995D-E8CF709EA9FF}">
      <dgm:prSet/>
      <dgm:spPr/>
      <dgm:t>
        <a:bodyPr/>
        <a:lstStyle/>
        <a:p>
          <a:endParaRPr lang="en-US"/>
        </a:p>
      </dgm:t>
    </dgm:pt>
    <dgm:pt modelId="{08C4BD99-728A-4EC4-A387-7E31E36A6646}" type="sibTrans" cxnId="{22B8E58B-B386-4E65-995D-E8CF709EA9FF}">
      <dgm:prSet/>
      <dgm:spPr/>
      <dgm:t>
        <a:bodyPr/>
        <a:lstStyle/>
        <a:p>
          <a:endParaRPr lang="en-US"/>
        </a:p>
      </dgm:t>
    </dgm:pt>
    <dgm:pt modelId="{8FFF4448-2A2C-43D8-A32C-A0BD3224406B}">
      <dgm:prSet phldrT="[Text]" custT="1"/>
      <dgm:spPr/>
      <dgm:t>
        <a:bodyPr/>
        <a:lstStyle/>
        <a:p>
          <a:r>
            <a:rPr lang="en-US" sz="1200" dirty="0" smtClean="0">
              <a:solidFill>
                <a:prstClr val="black"/>
              </a:solidFill>
            </a:rPr>
            <a:t>Happy People Coalition</a:t>
          </a:r>
          <a:endParaRPr lang="en-US" sz="1200" dirty="0">
            <a:solidFill>
              <a:srgbClr val="FF0000"/>
            </a:solidFill>
          </a:endParaRPr>
        </a:p>
      </dgm:t>
    </dgm:pt>
    <dgm:pt modelId="{0A7A9E4E-2DBC-4D22-A660-E2C8B71C9B9D}" type="parTrans" cxnId="{C49DEE91-A216-4D52-AC33-4DD4AD339B15}">
      <dgm:prSet/>
      <dgm:spPr/>
      <dgm:t>
        <a:bodyPr/>
        <a:lstStyle/>
        <a:p>
          <a:endParaRPr lang="en-US"/>
        </a:p>
      </dgm:t>
    </dgm:pt>
    <dgm:pt modelId="{E86B0873-45A2-4077-9E9B-DE8C29A95FF3}" type="sibTrans" cxnId="{C49DEE91-A216-4D52-AC33-4DD4AD339B15}">
      <dgm:prSet/>
      <dgm:spPr/>
      <dgm:t>
        <a:bodyPr/>
        <a:lstStyle/>
        <a:p>
          <a:endParaRPr lang="en-US"/>
        </a:p>
      </dgm:t>
    </dgm:pt>
    <dgm:pt modelId="{CDC427D7-8A68-4DEC-A22B-707C82A1AF38}">
      <dgm:prSet phldrT="[Text]" custT="1">
        <dgm:style>
          <a:lnRef idx="0">
            <a:schemeClr val="accent4"/>
          </a:lnRef>
          <a:fillRef idx="3">
            <a:schemeClr val="accent4"/>
          </a:fillRef>
          <a:effectRef idx="3">
            <a:schemeClr val="accent4"/>
          </a:effectRef>
          <a:fontRef idx="minor">
            <a:schemeClr val="lt1"/>
          </a:fontRef>
        </dgm:style>
      </dgm:prSet>
      <dgm:spPr/>
      <dgm:t>
        <a:bodyPr anchor="t"/>
        <a:lstStyle/>
        <a:p>
          <a:r>
            <a:rPr lang="en-US" sz="2000" dirty="0" smtClean="0"/>
            <a:t>We effect community and family outcomes, which lead to reduction of… </a:t>
          </a:r>
          <a:endParaRPr lang="en-US" sz="2000" dirty="0"/>
        </a:p>
      </dgm:t>
    </dgm:pt>
    <dgm:pt modelId="{337A5417-886D-429E-A914-23A031AC5447}" type="parTrans" cxnId="{9D6C17A8-DD60-4397-8843-DD022EAE978B}">
      <dgm:prSet/>
      <dgm:spPr/>
      <dgm:t>
        <a:bodyPr/>
        <a:lstStyle/>
        <a:p>
          <a:endParaRPr lang="en-US"/>
        </a:p>
      </dgm:t>
    </dgm:pt>
    <dgm:pt modelId="{EE9FC55A-DB7D-4CFF-B988-1F03941A07F4}" type="sibTrans" cxnId="{9D6C17A8-DD60-4397-8843-DD022EAE978B}">
      <dgm:prSet/>
      <dgm:spPr/>
      <dgm:t>
        <a:bodyPr/>
        <a:lstStyle/>
        <a:p>
          <a:endParaRPr lang="en-US"/>
        </a:p>
      </dgm:t>
    </dgm:pt>
    <dgm:pt modelId="{0C4764F7-AF6A-4D16-A9DF-8D4BC7B90B90}">
      <dgm:prSet phldrT="[Text]" custT="1"/>
      <dgm:spPr/>
      <dgm:t>
        <a:bodyPr/>
        <a:lstStyle/>
        <a:p>
          <a:r>
            <a:rPr lang="en-US" sz="1400" dirty="0" smtClean="0"/>
            <a:t>Underage drinking </a:t>
          </a:r>
          <a:endParaRPr lang="en-US" sz="1400" dirty="0"/>
        </a:p>
      </dgm:t>
    </dgm:pt>
    <dgm:pt modelId="{9281811F-AF89-41DE-B9A8-C084917A5270}" type="parTrans" cxnId="{5DB1B8FF-D4B6-4173-987B-43CB06004A64}">
      <dgm:prSet/>
      <dgm:spPr/>
      <dgm:t>
        <a:bodyPr/>
        <a:lstStyle/>
        <a:p>
          <a:endParaRPr lang="en-US"/>
        </a:p>
      </dgm:t>
    </dgm:pt>
    <dgm:pt modelId="{C5B65498-F8AF-4D89-9620-1614CDBE4528}" type="sibTrans" cxnId="{5DB1B8FF-D4B6-4173-987B-43CB06004A64}">
      <dgm:prSet/>
      <dgm:spPr/>
      <dgm:t>
        <a:bodyPr/>
        <a:lstStyle/>
        <a:p>
          <a:endParaRPr lang="en-US"/>
        </a:p>
      </dgm:t>
    </dgm:pt>
    <dgm:pt modelId="{A8BE5F0F-A6CA-4159-9B9B-F34BEA11D060}">
      <dgm:prSet custT="1"/>
      <dgm:spPr/>
      <dgm:t>
        <a:bodyPr/>
        <a:lstStyle/>
        <a:p>
          <a:r>
            <a:rPr lang="en-US" sz="1400" dirty="0" smtClean="0"/>
            <a:t>Marijuana misuse/ abuse </a:t>
          </a:r>
        </a:p>
      </dgm:t>
    </dgm:pt>
    <dgm:pt modelId="{2512D817-0A6A-4C3C-B13B-43CFFDF8BD84}" type="parTrans" cxnId="{3595B826-604B-4110-804B-91927E14CCA1}">
      <dgm:prSet/>
      <dgm:spPr/>
      <dgm:t>
        <a:bodyPr/>
        <a:lstStyle/>
        <a:p>
          <a:endParaRPr lang="en-US"/>
        </a:p>
      </dgm:t>
    </dgm:pt>
    <dgm:pt modelId="{8FBA4FA9-E6C8-49AA-A60F-6BAA7E00800C}" type="sibTrans" cxnId="{3595B826-604B-4110-804B-91927E14CCA1}">
      <dgm:prSet/>
      <dgm:spPr/>
      <dgm:t>
        <a:bodyPr/>
        <a:lstStyle/>
        <a:p>
          <a:endParaRPr lang="en-US"/>
        </a:p>
      </dgm:t>
    </dgm:pt>
    <dgm:pt modelId="{90052935-29A0-4E21-BA89-CEB759EFE84D}">
      <dgm:prSet custT="1"/>
      <dgm:spPr/>
      <dgm:t>
        <a:bodyPr/>
        <a:lstStyle/>
        <a:p>
          <a:r>
            <a:rPr lang="en-US" sz="1400" dirty="0" smtClean="0"/>
            <a:t>Prescription drug misuse/ abuse </a:t>
          </a:r>
        </a:p>
      </dgm:t>
    </dgm:pt>
    <dgm:pt modelId="{3925DDC5-0053-4ADF-BD76-B38C5EEBBE01}" type="parTrans" cxnId="{885BD9F3-34FD-4599-8414-BDBE8CDC08C2}">
      <dgm:prSet/>
      <dgm:spPr/>
      <dgm:t>
        <a:bodyPr/>
        <a:lstStyle/>
        <a:p>
          <a:endParaRPr lang="en-US"/>
        </a:p>
      </dgm:t>
    </dgm:pt>
    <dgm:pt modelId="{125DB04A-9D1C-466A-B268-BA209DFB778F}" type="sibTrans" cxnId="{885BD9F3-34FD-4599-8414-BDBE8CDC08C2}">
      <dgm:prSet/>
      <dgm:spPr/>
      <dgm:t>
        <a:bodyPr/>
        <a:lstStyle/>
        <a:p>
          <a:endParaRPr lang="en-US"/>
        </a:p>
      </dgm:t>
    </dgm:pt>
    <dgm:pt modelId="{0FCE1FC5-E73A-47A9-9CC7-82780CC5CC12}">
      <dgm:prSet custT="1"/>
      <dgm:spPr/>
      <dgm:t>
        <a:bodyPr/>
        <a:lstStyle/>
        <a:p>
          <a:r>
            <a:rPr lang="en-US" sz="1400" dirty="0" smtClean="0"/>
            <a:t>Tobacco misuse/ abuse</a:t>
          </a:r>
        </a:p>
      </dgm:t>
    </dgm:pt>
    <dgm:pt modelId="{75B54A1C-AA57-429C-A31B-51248A731ECC}" type="parTrans" cxnId="{F1CCD52C-AF98-4FA8-8F08-2DC49B4685D0}">
      <dgm:prSet/>
      <dgm:spPr/>
      <dgm:t>
        <a:bodyPr/>
        <a:lstStyle/>
        <a:p>
          <a:endParaRPr lang="en-US"/>
        </a:p>
      </dgm:t>
    </dgm:pt>
    <dgm:pt modelId="{979717A6-DF9F-48A6-8DC8-CD330831FB43}" type="sibTrans" cxnId="{F1CCD52C-AF98-4FA8-8F08-2DC49B4685D0}">
      <dgm:prSet/>
      <dgm:spPr/>
      <dgm:t>
        <a:bodyPr/>
        <a:lstStyle/>
        <a:p>
          <a:endParaRPr lang="en-US"/>
        </a:p>
      </dgm:t>
    </dgm:pt>
    <dgm:pt modelId="{6E20DFFA-D7ED-4053-9537-0047BF09C971}">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2000" dirty="0" smtClean="0"/>
            <a:t>We will build the health and wellness of individuals, families,</a:t>
          </a:r>
          <a:r>
            <a:rPr lang="en-US" sz="2000" dirty="0" smtClean="0">
              <a:solidFill>
                <a:schemeClr val="bg1"/>
              </a:solidFill>
            </a:rPr>
            <a:t> schools </a:t>
          </a:r>
          <a:r>
            <a:rPr lang="en-US" sz="2000" dirty="0" smtClean="0"/>
            <a:t>and communities</a:t>
          </a:r>
          <a:r>
            <a:rPr lang="en-US" sz="2000" dirty="0" smtClean="0">
              <a:solidFill>
                <a:schemeClr val="bg1"/>
              </a:solidFill>
            </a:rPr>
            <a:t> </a:t>
          </a:r>
          <a:r>
            <a:rPr lang="en-US" sz="2000" dirty="0" smtClean="0"/>
            <a:t>where people can be as healthy as possible in a safe and nurturing environment...</a:t>
          </a:r>
          <a:endParaRPr lang="en-US" sz="2000" dirty="0"/>
        </a:p>
      </dgm:t>
    </dgm:pt>
    <dgm:pt modelId="{4C521293-1999-4A19-B071-60B8DB5618D9}" type="parTrans" cxnId="{C883A6EA-0AE6-4B0D-A35B-8EEE958EE678}">
      <dgm:prSet/>
      <dgm:spPr/>
      <dgm:t>
        <a:bodyPr/>
        <a:lstStyle/>
        <a:p>
          <a:endParaRPr lang="en-US"/>
        </a:p>
      </dgm:t>
    </dgm:pt>
    <dgm:pt modelId="{8F153184-9EBB-473F-8F3A-A6CBE7A4794F}" type="sibTrans" cxnId="{C883A6EA-0AE6-4B0D-A35B-8EEE958EE678}">
      <dgm:prSet/>
      <dgm:spPr/>
      <dgm:t>
        <a:bodyPr/>
        <a:lstStyle/>
        <a:p>
          <a:endParaRPr lang="en-US"/>
        </a:p>
      </dgm:t>
    </dgm:pt>
    <dgm:pt modelId="{EAAC79D1-830C-4944-872E-7B91B9A0392C}">
      <dgm:prSet custT="1"/>
      <dgm:spPr/>
      <dgm:t>
        <a:bodyPr/>
        <a:lstStyle/>
        <a:p>
          <a:r>
            <a:rPr lang="en-US" sz="1200" b="0" dirty="0" smtClean="0">
              <a:solidFill>
                <a:prstClr val="black"/>
              </a:solidFill>
            </a:rPr>
            <a:t>School Bonding</a:t>
          </a:r>
          <a:endParaRPr lang="en-US" sz="1200" b="0" dirty="0">
            <a:solidFill>
              <a:prstClr val="black"/>
            </a:solidFill>
          </a:endParaRPr>
        </a:p>
      </dgm:t>
    </dgm:pt>
    <dgm:pt modelId="{C8FA61ED-3863-4E88-9A5A-919B62A49975}" type="parTrans" cxnId="{E19CBAC0-8303-49ED-8C92-2F1C5A9B7209}">
      <dgm:prSet/>
      <dgm:spPr/>
      <dgm:t>
        <a:bodyPr/>
        <a:lstStyle/>
        <a:p>
          <a:endParaRPr lang="en-US"/>
        </a:p>
      </dgm:t>
    </dgm:pt>
    <dgm:pt modelId="{CACD6FDF-5C1C-495E-A536-7BA5FD1B464B}" type="sibTrans" cxnId="{E19CBAC0-8303-49ED-8C92-2F1C5A9B7209}">
      <dgm:prSet/>
      <dgm:spPr/>
      <dgm:t>
        <a:bodyPr/>
        <a:lstStyle/>
        <a:p>
          <a:endParaRPr lang="en-US"/>
        </a:p>
      </dgm:t>
    </dgm:pt>
    <dgm:pt modelId="{129211E0-12E3-4537-B8CC-B138FD044BB9}">
      <dgm:prSet custT="1"/>
      <dgm:spPr/>
      <dgm:t>
        <a:bodyPr/>
        <a:lstStyle/>
        <a:p>
          <a:r>
            <a:rPr lang="en-US" sz="1200" dirty="0" smtClean="0">
              <a:solidFill>
                <a:prstClr val="black"/>
              </a:solidFill>
            </a:rPr>
            <a:t>Enforcement</a:t>
          </a:r>
          <a:endParaRPr lang="en-US" sz="1200" dirty="0">
            <a:solidFill>
              <a:prstClr val="black"/>
            </a:solidFill>
          </a:endParaRPr>
        </a:p>
      </dgm:t>
    </dgm:pt>
    <dgm:pt modelId="{F0E4D988-9524-487E-8617-5021E1AAA90F}" type="parTrans" cxnId="{940BDCFB-B7D5-4B5D-8694-2D1F7161B4A3}">
      <dgm:prSet/>
      <dgm:spPr/>
      <dgm:t>
        <a:bodyPr/>
        <a:lstStyle/>
        <a:p>
          <a:endParaRPr lang="en-US"/>
        </a:p>
      </dgm:t>
    </dgm:pt>
    <dgm:pt modelId="{E21CF3E1-FE5F-42A8-AE5B-F895B28600BE}" type="sibTrans" cxnId="{940BDCFB-B7D5-4B5D-8694-2D1F7161B4A3}">
      <dgm:prSet/>
      <dgm:spPr/>
      <dgm:t>
        <a:bodyPr/>
        <a:lstStyle/>
        <a:p>
          <a:endParaRPr lang="en-US"/>
        </a:p>
      </dgm:t>
    </dgm:pt>
    <dgm:pt modelId="{E3DD1E85-F84F-4B46-B013-EF4DB26A00B1}">
      <dgm:prSet custT="1"/>
      <dgm:spPr/>
      <dgm:t>
        <a:bodyPr/>
        <a:lstStyle/>
        <a:p>
          <a:r>
            <a:rPr lang="en-US" sz="1200" dirty="0" smtClean="0">
              <a:solidFill>
                <a:prstClr val="black"/>
              </a:solidFill>
            </a:rPr>
            <a:t>Parents and Youth Engagement</a:t>
          </a:r>
          <a:endParaRPr lang="en-US" sz="1200" b="1" dirty="0">
            <a:solidFill>
              <a:prstClr val="black"/>
            </a:solidFill>
          </a:endParaRPr>
        </a:p>
      </dgm:t>
    </dgm:pt>
    <dgm:pt modelId="{0374BCDA-CC35-4D4D-B905-C9265CBF929A}" type="parTrans" cxnId="{885EF3E7-1C34-4AEE-A872-1367F21EBCE8}">
      <dgm:prSet/>
      <dgm:spPr/>
      <dgm:t>
        <a:bodyPr/>
        <a:lstStyle/>
        <a:p>
          <a:endParaRPr lang="en-US"/>
        </a:p>
      </dgm:t>
    </dgm:pt>
    <dgm:pt modelId="{F122B9AA-EC1C-4F14-B4A8-20D3D916938D}" type="sibTrans" cxnId="{885EF3E7-1C34-4AEE-A872-1367F21EBCE8}">
      <dgm:prSet/>
      <dgm:spPr/>
      <dgm:t>
        <a:bodyPr/>
        <a:lstStyle/>
        <a:p>
          <a:endParaRPr lang="en-US"/>
        </a:p>
      </dgm:t>
    </dgm:pt>
    <dgm:pt modelId="{F1807921-0A6E-475A-8734-1DD5D5B794D9}">
      <dgm:prSet custT="1"/>
      <dgm:spPr/>
      <dgm:t>
        <a:bodyPr/>
        <a:lstStyle/>
        <a:p>
          <a:r>
            <a:rPr lang="en-US" sz="1200" dirty="0" smtClean="0">
              <a:solidFill>
                <a:prstClr val="black"/>
              </a:solidFill>
            </a:rPr>
            <a:t>Improved enforcement</a:t>
          </a:r>
          <a:endParaRPr lang="en-US" sz="1200" dirty="0">
            <a:solidFill>
              <a:prstClr val="black"/>
            </a:solidFill>
          </a:endParaRPr>
        </a:p>
      </dgm:t>
    </dgm:pt>
    <dgm:pt modelId="{FCC47EEC-C629-4901-85AE-49F782314012}" type="parTrans" cxnId="{E570291A-729C-429C-8B73-648381AE218E}">
      <dgm:prSet/>
      <dgm:spPr/>
      <dgm:t>
        <a:bodyPr/>
        <a:lstStyle/>
        <a:p>
          <a:endParaRPr lang="en-US"/>
        </a:p>
      </dgm:t>
    </dgm:pt>
    <dgm:pt modelId="{54571CE6-3CCC-4935-9614-9684D2203672}" type="sibTrans" cxnId="{E570291A-729C-429C-8B73-648381AE218E}">
      <dgm:prSet/>
      <dgm:spPr/>
      <dgm:t>
        <a:bodyPr/>
        <a:lstStyle/>
        <a:p>
          <a:endParaRPr lang="en-US"/>
        </a:p>
      </dgm:t>
    </dgm:pt>
    <dgm:pt modelId="{98CA670A-C230-4777-A820-46B979FD79BC}">
      <dgm:prSet custT="1"/>
      <dgm:spPr/>
      <dgm:t>
        <a:bodyPr/>
        <a:lstStyle/>
        <a:p>
          <a:r>
            <a:rPr lang="en-US" sz="1200" dirty="0" smtClean="0">
              <a:solidFill>
                <a:prstClr val="black"/>
              </a:solidFill>
            </a:rPr>
            <a:t>Enforcement Roundtable</a:t>
          </a:r>
          <a:endParaRPr lang="en-US" sz="1200" dirty="0">
            <a:solidFill>
              <a:prstClr val="black"/>
            </a:solidFill>
          </a:endParaRPr>
        </a:p>
      </dgm:t>
    </dgm:pt>
    <dgm:pt modelId="{75F7A33B-380F-42E8-B007-BC0E668153BA}" type="parTrans" cxnId="{B0B04544-2C01-4D0D-9DB6-23595EAD2184}">
      <dgm:prSet/>
      <dgm:spPr/>
      <dgm:t>
        <a:bodyPr/>
        <a:lstStyle/>
        <a:p>
          <a:endParaRPr lang="en-US"/>
        </a:p>
      </dgm:t>
    </dgm:pt>
    <dgm:pt modelId="{E9D71837-ACA0-4174-8F92-DE331D69EF6B}" type="sibTrans" cxnId="{B0B04544-2C01-4D0D-9DB6-23595EAD2184}">
      <dgm:prSet/>
      <dgm:spPr/>
      <dgm:t>
        <a:bodyPr/>
        <a:lstStyle/>
        <a:p>
          <a:endParaRPr lang="en-US"/>
        </a:p>
      </dgm:t>
    </dgm:pt>
    <dgm:pt modelId="{77C21248-BC48-46A2-932E-DA2877EBBBC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Middle School</a:t>
          </a:r>
        </a:p>
        <a:p>
          <a:pPr defTabSz="533400">
            <a:lnSpc>
              <a:spcPct val="90000"/>
            </a:lnSpc>
            <a:spcBef>
              <a:spcPct val="0"/>
            </a:spcBef>
            <a:spcAft>
              <a:spcPct val="35000"/>
            </a:spcAft>
          </a:pPr>
          <a:r>
            <a:rPr lang="en-US" sz="1200" dirty="0" smtClean="0">
              <a:solidFill>
                <a:prstClr val="black"/>
              </a:solidFill>
            </a:rPr>
            <a:t>Student Assistance Program</a:t>
          </a:r>
          <a:endParaRPr lang="en-US" sz="1200" dirty="0">
            <a:solidFill>
              <a:prstClr val="black"/>
            </a:solidFill>
          </a:endParaRPr>
        </a:p>
      </dgm:t>
    </dgm:pt>
    <dgm:pt modelId="{28FACFB0-5D1A-4118-82BB-702B19E0C383}" type="parTrans" cxnId="{03F7943B-501F-4F7B-9B14-BC571DEC51BF}">
      <dgm:prSet/>
      <dgm:spPr/>
      <dgm:t>
        <a:bodyPr/>
        <a:lstStyle/>
        <a:p>
          <a:endParaRPr lang="en-US"/>
        </a:p>
      </dgm:t>
    </dgm:pt>
    <dgm:pt modelId="{9F57F461-DFCF-4768-AFD0-5D0E99167288}" type="sibTrans" cxnId="{03F7943B-501F-4F7B-9B14-BC571DEC51BF}">
      <dgm:prSet/>
      <dgm:spPr/>
      <dgm:t>
        <a:bodyPr/>
        <a:lstStyle/>
        <a:p>
          <a:endParaRPr lang="en-US"/>
        </a:p>
      </dgm:t>
    </dgm:pt>
    <dgm:pt modelId="{703A579D-1976-4C41-868E-715241422EEC}">
      <dgm:prSet custT="1"/>
      <dgm:spPr/>
      <dgm:t>
        <a:bodyPr/>
        <a:lstStyle/>
        <a:p>
          <a:r>
            <a:rPr lang="en-US" sz="1200" dirty="0" smtClean="0">
              <a:solidFill>
                <a:prstClr val="black"/>
              </a:solidFill>
            </a:rPr>
            <a:t>Guiding Good Choices</a:t>
          </a:r>
          <a:endParaRPr lang="en-US" sz="1200" dirty="0">
            <a:solidFill>
              <a:prstClr val="black"/>
            </a:solidFill>
          </a:endParaRPr>
        </a:p>
      </dgm:t>
    </dgm:pt>
    <dgm:pt modelId="{296EA2D3-E337-4DAE-9984-C991C018F2F7}" type="parTrans" cxnId="{B94E278B-B0D7-4168-8933-813288FE3E26}">
      <dgm:prSet/>
      <dgm:spPr/>
      <dgm:t>
        <a:bodyPr/>
        <a:lstStyle/>
        <a:p>
          <a:endParaRPr lang="en-US"/>
        </a:p>
      </dgm:t>
    </dgm:pt>
    <dgm:pt modelId="{512C9DD7-73D7-4DE2-B9D4-9C20BBBEAB86}" type="sibTrans" cxnId="{B94E278B-B0D7-4168-8933-813288FE3E26}">
      <dgm:prSet/>
      <dgm:spPr/>
      <dgm:t>
        <a:bodyPr/>
        <a:lstStyle/>
        <a:p>
          <a:endParaRPr lang="en-US"/>
        </a:p>
      </dgm:t>
    </dgm:pt>
    <dgm:pt modelId="{68647C6F-8F2D-4344-85A7-C48C354F2022}">
      <dgm:prSet custT="1"/>
      <dgm:spPr/>
      <dgm:t>
        <a:bodyPr/>
        <a:lstStyle/>
        <a:p>
          <a:r>
            <a:rPr lang="en-US" sz="1200" dirty="0" smtClean="0">
              <a:solidFill>
                <a:prstClr val="black"/>
              </a:solidFill>
            </a:rPr>
            <a:t>Life Skills Training</a:t>
          </a:r>
          <a:endParaRPr lang="en-US" sz="1200" b="1" dirty="0">
            <a:solidFill>
              <a:prstClr val="black"/>
            </a:solidFill>
          </a:endParaRPr>
        </a:p>
      </dgm:t>
    </dgm:pt>
    <dgm:pt modelId="{48B17A37-84B3-4896-BAA7-53CDB9514AC4}" type="parTrans" cxnId="{2B225B09-2FEE-4755-B7B9-9407F0A58D0C}">
      <dgm:prSet/>
      <dgm:spPr/>
      <dgm:t>
        <a:bodyPr/>
        <a:lstStyle/>
        <a:p>
          <a:endParaRPr lang="en-US"/>
        </a:p>
      </dgm:t>
    </dgm:pt>
    <dgm:pt modelId="{DBDFAFF7-7C33-4AEA-B779-057568BF2EE6}" type="sibTrans" cxnId="{2B225B09-2FEE-4755-B7B9-9407F0A58D0C}">
      <dgm:prSet/>
      <dgm:spPr/>
      <dgm:t>
        <a:bodyPr/>
        <a:lstStyle/>
        <a:p>
          <a:endParaRPr lang="en-US"/>
        </a:p>
      </dgm:t>
    </dgm:pt>
    <dgm:pt modelId="{0584638D-9BFC-4CEF-BAB3-EE552CA71620}" type="pres">
      <dgm:prSet presAssocID="{59E89234-7F96-420B-B7B3-26FECC721B18}" presName="Name0" presStyleCnt="0">
        <dgm:presLayoutVars>
          <dgm:dir/>
          <dgm:animLvl val="lvl"/>
          <dgm:resizeHandles val="exact"/>
        </dgm:presLayoutVars>
      </dgm:prSet>
      <dgm:spPr/>
      <dgm:t>
        <a:bodyPr/>
        <a:lstStyle/>
        <a:p>
          <a:endParaRPr lang="en-US"/>
        </a:p>
      </dgm:t>
    </dgm:pt>
    <dgm:pt modelId="{FCBDCC28-45D7-464B-8F60-24CECC08E155}" type="pres">
      <dgm:prSet presAssocID="{CDC427D7-8A68-4DEC-A22B-707C82A1AF38}" presName="boxAndChildren" presStyleCnt="0"/>
      <dgm:spPr/>
    </dgm:pt>
    <dgm:pt modelId="{9B298CCF-A971-4BD1-A7AD-2BA82DF91D80}" type="pres">
      <dgm:prSet presAssocID="{CDC427D7-8A68-4DEC-A22B-707C82A1AF38}" presName="parentTextBox" presStyleLbl="node1" presStyleIdx="0" presStyleCnt="4"/>
      <dgm:spPr/>
      <dgm:t>
        <a:bodyPr/>
        <a:lstStyle/>
        <a:p>
          <a:endParaRPr lang="en-US"/>
        </a:p>
      </dgm:t>
    </dgm:pt>
    <dgm:pt modelId="{3A0B3960-E378-4E34-82D1-20F0996ADE57}" type="pres">
      <dgm:prSet presAssocID="{CDC427D7-8A68-4DEC-A22B-707C82A1AF38}" presName="entireBox" presStyleLbl="node1" presStyleIdx="0" presStyleCnt="4" custScaleY="459418" custLinFactY="-11777" custLinFactNeighborY="-100000"/>
      <dgm:spPr/>
      <dgm:t>
        <a:bodyPr/>
        <a:lstStyle/>
        <a:p>
          <a:endParaRPr lang="en-US"/>
        </a:p>
      </dgm:t>
    </dgm:pt>
    <dgm:pt modelId="{3A0437E5-7D6E-4B1D-9E31-1DF7AFA524FA}" type="pres">
      <dgm:prSet presAssocID="{CDC427D7-8A68-4DEC-A22B-707C82A1AF38}" presName="descendantBox" presStyleCnt="0"/>
      <dgm:spPr/>
    </dgm:pt>
    <dgm:pt modelId="{1030D671-7922-438F-B000-0664ABB43B98}" type="pres">
      <dgm:prSet presAssocID="{0C4764F7-AF6A-4D16-A9DF-8D4BC7B90B90}" presName="childTextBox" presStyleLbl="fgAccFollowNode1" presStyleIdx="0" presStyleCnt="14" custScaleX="2000000" custScaleY="398736" custLinFactNeighborX="-24425" custLinFactNeighborY="-33141">
        <dgm:presLayoutVars>
          <dgm:bulletEnabled val="1"/>
        </dgm:presLayoutVars>
      </dgm:prSet>
      <dgm:spPr/>
      <dgm:t>
        <a:bodyPr/>
        <a:lstStyle/>
        <a:p>
          <a:endParaRPr lang="en-US"/>
        </a:p>
      </dgm:t>
    </dgm:pt>
    <dgm:pt modelId="{9134CF67-47E2-4C25-BCEF-B2B7064A0C2A}" type="pres">
      <dgm:prSet presAssocID="{A8BE5F0F-A6CA-4159-9B9B-F34BEA11D060}" presName="childTextBox" presStyleLbl="fgAccFollowNode1" presStyleIdx="1" presStyleCnt="14" custScaleX="2000000" custScaleY="398736" custLinFactNeighborX="-24425" custLinFactNeighborY="-33141">
        <dgm:presLayoutVars>
          <dgm:bulletEnabled val="1"/>
        </dgm:presLayoutVars>
      </dgm:prSet>
      <dgm:spPr/>
      <dgm:t>
        <a:bodyPr/>
        <a:lstStyle/>
        <a:p>
          <a:endParaRPr lang="en-US"/>
        </a:p>
      </dgm:t>
    </dgm:pt>
    <dgm:pt modelId="{328D714F-4489-49CE-B97B-0C2311365D8D}" type="pres">
      <dgm:prSet presAssocID="{90052935-29A0-4E21-BA89-CEB759EFE84D}" presName="childTextBox" presStyleLbl="fgAccFollowNode1" presStyleIdx="2" presStyleCnt="14" custScaleX="2000000" custScaleY="398736" custLinFactNeighborX="-24425" custLinFactNeighborY="-33141">
        <dgm:presLayoutVars>
          <dgm:bulletEnabled val="1"/>
        </dgm:presLayoutVars>
      </dgm:prSet>
      <dgm:spPr/>
      <dgm:t>
        <a:bodyPr/>
        <a:lstStyle/>
        <a:p>
          <a:endParaRPr lang="en-US"/>
        </a:p>
      </dgm:t>
    </dgm:pt>
    <dgm:pt modelId="{4185C872-C051-4CE3-92BC-C0E0CA275CA5}" type="pres">
      <dgm:prSet presAssocID="{0FCE1FC5-E73A-47A9-9CC7-82780CC5CC12}" presName="childTextBox" presStyleLbl="fgAccFollowNode1" presStyleIdx="3" presStyleCnt="14" custScaleX="2000000" custScaleY="398736" custLinFactNeighborX="-70531" custLinFactNeighborY="-33141">
        <dgm:presLayoutVars>
          <dgm:bulletEnabled val="1"/>
        </dgm:presLayoutVars>
      </dgm:prSet>
      <dgm:spPr/>
      <dgm:t>
        <a:bodyPr/>
        <a:lstStyle/>
        <a:p>
          <a:endParaRPr lang="en-US"/>
        </a:p>
      </dgm:t>
    </dgm:pt>
    <dgm:pt modelId="{E49BED6F-C04B-4F21-8C34-18945CBF76D8}" type="pres">
      <dgm:prSet presAssocID="{08C4BD99-728A-4EC4-A387-7E31E36A6646}" presName="sp" presStyleCnt="0"/>
      <dgm:spPr/>
    </dgm:pt>
    <dgm:pt modelId="{BA51F40A-46C5-45B1-9BA0-66AA64C48694}" type="pres">
      <dgm:prSet presAssocID="{C99E15A5-B2CC-4107-BE74-40636A1B0C0E}" presName="arrowAndChildren" presStyleCnt="0"/>
      <dgm:spPr/>
    </dgm:pt>
    <dgm:pt modelId="{AD3BEF4C-2D25-4661-A21C-016F3FBD1589}" type="pres">
      <dgm:prSet presAssocID="{C99E15A5-B2CC-4107-BE74-40636A1B0C0E}" presName="parentTextArrow" presStyleLbl="node1" presStyleIdx="0" presStyleCnt="4"/>
      <dgm:spPr/>
      <dgm:t>
        <a:bodyPr/>
        <a:lstStyle/>
        <a:p>
          <a:endParaRPr lang="en-US"/>
        </a:p>
      </dgm:t>
    </dgm:pt>
    <dgm:pt modelId="{B9A55D64-E1E8-46C4-9F46-565035A4A2DA}" type="pres">
      <dgm:prSet presAssocID="{C99E15A5-B2CC-4107-BE74-40636A1B0C0E}" presName="arrow" presStyleLbl="node1" presStyleIdx="1" presStyleCnt="4" custScaleY="420147" custLinFactNeighborY="-33267"/>
      <dgm:spPr/>
      <dgm:t>
        <a:bodyPr/>
        <a:lstStyle/>
        <a:p>
          <a:endParaRPr lang="en-US"/>
        </a:p>
      </dgm:t>
    </dgm:pt>
    <dgm:pt modelId="{861AA862-F877-424B-B1D4-BB527C9E87B4}" type="pres">
      <dgm:prSet presAssocID="{C99E15A5-B2CC-4107-BE74-40636A1B0C0E}" presName="descendantArrow" presStyleCnt="0"/>
      <dgm:spPr/>
    </dgm:pt>
    <dgm:pt modelId="{1C3637D4-5617-49DE-A786-E1D92D208FC4}" type="pres">
      <dgm:prSet presAssocID="{8FFF4448-2A2C-43D8-A32C-A0BD3224406B}" presName="childTextArrow" presStyleLbl="fgAccFollowNode1" presStyleIdx="4" presStyleCnt="14" custScaleY="465332" custLinFactY="-89989" custLinFactNeighborX="-294" custLinFactNeighborY="-100000">
        <dgm:presLayoutVars>
          <dgm:bulletEnabled val="1"/>
        </dgm:presLayoutVars>
      </dgm:prSet>
      <dgm:spPr/>
      <dgm:t>
        <a:bodyPr/>
        <a:lstStyle/>
        <a:p>
          <a:endParaRPr lang="en-US"/>
        </a:p>
      </dgm:t>
    </dgm:pt>
    <dgm:pt modelId="{B49354A7-AB37-4A96-BF15-04ABC7FC78C9}" type="pres">
      <dgm:prSet presAssocID="{F1807921-0A6E-475A-8734-1DD5D5B794D9}" presName="childTextArrow" presStyleLbl="fgAccFollowNode1" presStyleIdx="5" presStyleCnt="14" custScaleY="465332" custLinFactY="-84482" custLinFactNeighborX="-1986" custLinFactNeighborY="-100000">
        <dgm:presLayoutVars>
          <dgm:bulletEnabled val="1"/>
        </dgm:presLayoutVars>
      </dgm:prSet>
      <dgm:spPr/>
      <dgm:t>
        <a:bodyPr/>
        <a:lstStyle/>
        <a:p>
          <a:endParaRPr lang="en-US"/>
        </a:p>
      </dgm:t>
    </dgm:pt>
    <dgm:pt modelId="{C25ADD1A-3C1E-4470-BD4D-9B5F82A5B96D}" type="pres">
      <dgm:prSet presAssocID="{98CA670A-C230-4777-A820-46B979FD79BC}" presName="childTextArrow" presStyleLbl="fgAccFollowNode1" presStyleIdx="6" presStyleCnt="14" custScaleY="465332" custLinFactY="-84482" custLinFactNeighborX="-1986" custLinFactNeighborY="-100000">
        <dgm:presLayoutVars>
          <dgm:bulletEnabled val="1"/>
        </dgm:presLayoutVars>
      </dgm:prSet>
      <dgm:spPr/>
      <dgm:t>
        <a:bodyPr/>
        <a:lstStyle/>
        <a:p>
          <a:endParaRPr lang="en-US"/>
        </a:p>
      </dgm:t>
    </dgm:pt>
    <dgm:pt modelId="{A1266311-C18E-4892-8A26-950BDE5AFDB9}" type="pres">
      <dgm:prSet presAssocID="{77C21248-BC48-46A2-932E-DA2877EBBBC9}" presName="childTextArrow" presStyleLbl="fgAccFollowNode1" presStyleIdx="7" presStyleCnt="14" custScaleY="465332" custLinFactY="-84482" custLinFactNeighborX="-1986" custLinFactNeighborY="-100000">
        <dgm:presLayoutVars>
          <dgm:bulletEnabled val="1"/>
        </dgm:presLayoutVars>
      </dgm:prSet>
      <dgm:spPr/>
      <dgm:t>
        <a:bodyPr/>
        <a:lstStyle/>
        <a:p>
          <a:endParaRPr lang="en-US"/>
        </a:p>
      </dgm:t>
    </dgm:pt>
    <dgm:pt modelId="{4D1F449F-B02A-4172-9F96-835EDCF92DE6}" type="pres">
      <dgm:prSet presAssocID="{703A579D-1976-4C41-868E-715241422EEC}" presName="childTextArrow" presStyleLbl="fgAccFollowNode1" presStyleIdx="8" presStyleCnt="14" custScaleY="465332" custLinFactY="-84482" custLinFactNeighborX="-1986" custLinFactNeighborY="-100000">
        <dgm:presLayoutVars>
          <dgm:bulletEnabled val="1"/>
        </dgm:presLayoutVars>
      </dgm:prSet>
      <dgm:spPr/>
      <dgm:t>
        <a:bodyPr/>
        <a:lstStyle/>
        <a:p>
          <a:endParaRPr lang="en-US"/>
        </a:p>
      </dgm:t>
    </dgm:pt>
    <dgm:pt modelId="{1DE2410E-D5CB-4C8B-AEEA-C9800EF968A8}" type="pres">
      <dgm:prSet presAssocID="{68647C6F-8F2D-4344-85A7-C48C354F2022}" presName="childTextArrow" presStyleLbl="fgAccFollowNode1" presStyleIdx="9" presStyleCnt="14" custScaleY="465332" custLinFactY="-84482" custLinFactNeighborX="-1986" custLinFactNeighborY="-100000">
        <dgm:presLayoutVars>
          <dgm:bulletEnabled val="1"/>
        </dgm:presLayoutVars>
      </dgm:prSet>
      <dgm:spPr/>
      <dgm:t>
        <a:bodyPr/>
        <a:lstStyle/>
        <a:p>
          <a:endParaRPr lang="en-US"/>
        </a:p>
      </dgm:t>
    </dgm:pt>
    <dgm:pt modelId="{CB9BAB3C-6241-4288-B7EB-5712AEFEACB4}" type="pres">
      <dgm:prSet presAssocID="{53C89411-7444-4FB1-8991-6665C4E879B3}" presName="sp" presStyleCnt="0"/>
      <dgm:spPr/>
    </dgm:pt>
    <dgm:pt modelId="{3B59923F-BBA8-4F58-A51D-C03B1F86411D}" type="pres">
      <dgm:prSet presAssocID="{EE3882C1-48D7-4037-AF6D-99CEABE024D0}" presName="arrowAndChildren" presStyleCnt="0"/>
      <dgm:spPr/>
    </dgm:pt>
    <dgm:pt modelId="{CB390421-9663-4893-88DC-D206ACFD7AB2}" type="pres">
      <dgm:prSet presAssocID="{EE3882C1-48D7-4037-AF6D-99CEABE024D0}" presName="parentTextArrow" presStyleLbl="node1" presStyleIdx="1" presStyleCnt="4"/>
      <dgm:spPr/>
      <dgm:t>
        <a:bodyPr/>
        <a:lstStyle/>
        <a:p>
          <a:endParaRPr lang="en-US"/>
        </a:p>
      </dgm:t>
    </dgm:pt>
    <dgm:pt modelId="{D6CB2053-37FF-4D99-8A6F-68F6D91DC381}" type="pres">
      <dgm:prSet presAssocID="{EE3882C1-48D7-4037-AF6D-99CEABE024D0}" presName="arrow" presStyleLbl="node1" presStyleIdx="2" presStyleCnt="4" custScaleY="361494" custLinFactNeighborY="-12187"/>
      <dgm:spPr/>
      <dgm:t>
        <a:bodyPr/>
        <a:lstStyle/>
        <a:p>
          <a:endParaRPr lang="en-US"/>
        </a:p>
      </dgm:t>
    </dgm:pt>
    <dgm:pt modelId="{50A3817E-805D-4CF4-A47D-CEE809576E96}" type="pres">
      <dgm:prSet presAssocID="{EE3882C1-48D7-4037-AF6D-99CEABE024D0}" presName="descendantArrow" presStyleCnt="0"/>
      <dgm:spPr/>
    </dgm:pt>
    <dgm:pt modelId="{E5244CBE-164B-44F6-931D-7B670D9332B0}" type="pres">
      <dgm:prSet presAssocID="{1344D274-317B-483A-B9EA-919B3C7C0ED1}" presName="childTextArrow" presStyleLbl="fgAccFollowNode1" presStyleIdx="10" presStyleCnt="14" custScaleY="398856" custLinFactNeighborY="-82144">
        <dgm:presLayoutVars>
          <dgm:bulletEnabled val="1"/>
        </dgm:presLayoutVars>
      </dgm:prSet>
      <dgm:spPr/>
      <dgm:t>
        <a:bodyPr/>
        <a:lstStyle/>
        <a:p>
          <a:endParaRPr lang="en-US"/>
        </a:p>
      </dgm:t>
    </dgm:pt>
    <dgm:pt modelId="{EA8DD2BD-4937-40A3-8336-45655D52EC18}" type="pres">
      <dgm:prSet presAssocID="{EAAC79D1-830C-4944-872E-7B91B9A0392C}" presName="childTextArrow" presStyleLbl="fgAccFollowNode1" presStyleIdx="11" presStyleCnt="14" custScaleY="398856" custLinFactNeighborY="-80103">
        <dgm:presLayoutVars>
          <dgm:bulletEnabled val="1"/>
        </dgm:presLayoutVars>
      </dgm:prSet>
      <dgm:spPr/>
      <dgm:t>
        <a:bodyPr/>
        <a:lstStyle/>
        <a:p>
          <a:endParaRPr lang="en-US"/>
        </a:p>
      </dgm:t>
    </dgm:pt>
    <dgm:pt modelId="{E6B18F4A-A6D6-48E8-8BC9-51F5C0E5DD86}" type="pres">
      <dgm:prSet presAssocID="{129211E0-12E3-4537-B8CC-B138FD044BB9}" presName="childTextArrow" presStyleLbl="fgAccFollowNode1" presStyleIdx="12" presStyleCnt="14" custScaleY="398856" custLinFactNeighborY="-80103">
        <dgm:presLayoutVars>
          <dgm:bulletEnabled val="1"/>
        </dgm:presLayoutVars>
      </dgm:prSet>
      <dgm:spPr/>
      <dgm:t>
        <a:bodyPr/>
        <a:lstStyle/>
        <a:p>
          <a:endParaRPr lang="en-US"/>
        </a:p>
      </dgm:t>
    </dgm:pt>
    <dgm:pt modelId="{92827371-A3ED-4271-8E4D-112376E8ADAF}" type="pres">
      <dgm:prSet presAssocID="{E3DD1E85-F84F-4B46-B013-EF4DB26A00B1}" presName="childTextArrow" presStyleLbl="fgAccFollowNode1" presStyleIdx="13" presStyleCnt="14" custScaleY="398856" custLinFactNeighborY="-80103">
        <dgm:presLayoutVars>
          <dgm:bulletEnabled val="1"/>
        </dgm:presLayoutVars>
      </dgm:prSet>
      <dgm:spPr/>
      <dgm:t>
        <a:bodyPr/>
        <a:lstStyle/>
        <a:p>
          <a:endParaRPr lang="en-US"/>
        </a:p>
      </dgm:t>
    </dgm:pt>
    <dgm:pt modelId="{000FFCF3-9ED1-42E7-BDB1-DF56A432E772}" type="pres">
      <dgm:prSet presAssocID="{8F153184-9EBB-473F-8F3A-A6CBE7A4794F}" presName="sp" presStyleCnt="0"/>
      <dgm:spPr/>
    </dgm:pt>
    <dgm:pt modelId="{396CFDB7-F889-4A02-A386-F12E15A5BEE4}" type="pres">
      <dgm:prSet presAssocID="{6E20DFFA-D7ED-4053-9537-0047BF09C971}" presName="arrowAndChildren" presStyleCnt="0"/>
      <dgm:spPr/>
    </dgm:pt>
    <dgm:pt modelId="{74559130-00DA-4BDB-95DA-3520B1608E79}" type="pres">
      <dgm:prSet presAssocID="{6E20DFFA-D7ED-4053-9537-0047BF09C971}" presName="parentTextArrow" presStyleLbl="node1" presStyleIdx="3" presStyleCnt="4" custScaleY="339098"/>
      <dgm:spPr/>
      <dgm:t>
        <a:bodyPr/>
        <a:lstStyle/>
        <a:p>
          <a:endParaRPr lang="en-US"/>
        </a:p>
      </dgm:t>
    </dgm:pt>
  </dgm:ptLst>
  <dgm:cxnLst>
    <dgm:cxn modelId="{2B225B09-2FEE-4755-B7B9-9407F0A58D0C}" srcId="{C99E15A5-B2CC-4107-BE74-40636A1B0C0E}" destId="{68647C6F-8F2D-4344-85A7-C48C354F2022}" srcOrd="5" destOrd="0" parTransId="{48B17A37-84B3-4896-BAA7-53CDB9514AC4}" sibTransId="{DBDFAFF7-7C33-4AEA-B779-057568BF2EE6}"/>
    <dgm:cxn modelId="{E19CBAC0-8303-49ED-8C92-2F1C5A9B7209}" srcId="{EE3882C1-48D7-4037-AF6D-99CEABE024D0}" destId="{EAAC79D1-830C-4944-872E-7B91B9A0392C}" srcOrd="1" destOrd="0" parTransId="{C8FA61ED-3863-4E88-9A5A-919B62A49975}" sibTransId="{CACD6FDF-5C1C-495E-A536-7BA5FD1B464B}"/>
    <dgm:cxn modelId="{BC589901-4338-4517-B81B-752113BE8AE7}" type="presOf" srcId="{98CA670A-C230-4777-A820-46B979FD79BC}" destId="{C25ADD1A-3C1E-4470-BD4D-9B5F82A5B96D}" srcOrd="0" destOrd="0" presId="urn:microsoft.com/office/officeart/2005/8/layout/process4"/>
    <dgm:cxn modelId="{885EF3E7-1C34-4AEE-A872-1367F21EBCE8}" srcId="{EE3882C1-48D7-4037-AF6D-99CEABE024D0}" destId="{E3DD1E85-F84F-4B46-B013-EF4DB26A00B1}" srcOrd="3" destOrd="0" parTransId="{0374BCDA-CC35-4D4D-B905-C9265CBF929A}" sibTransId="{F122B9AA-EC1C-4F14-B4A8-20D3D916938D}"/>
    <dgm:cxn modelId="{7A8988D8-A8C0-402A-9D5C-2A477A03EF7C}" type="presOf" srcId="{90052935-29A0-4E21-BA89-CEB759EFE84D}" destId="{328D714F-4489-49CE-B97B-0C2311365D8D}" srcOrd="0" destOrd="0" presId="urn:microsoft.com/office/officeart/2005/8/layout/process4"/>
    <dgm:cxn modelId="{5AB9F860-BCD4-429C-8232-D5972C3F2657}" type="presOf" srcId="{C99E15A5-B2CC-4107-BE74-40636A1B0C0E}" destId="{AD3BEF4C-2D25-4661-A21C-016F3FBD1589}" srcOrd="0" destOrd="0" presId="urn:microsoft.com/office/officeart/2005/8/layout/process4"/>
    <dgm:cxn modelId="{C883A6EA-0AE6-4B0D-A35B-8EEE958EE678}" srcId="{59E89234-7F96-420B-B7B3-26FECC721B18}" destId="{6E20DFFA-D7ED-4053-9537-0047BF09C971}" srcOrd="0" destOrd="0" parTransId="{4C521293-1999-4A19-B071-60B8DB5618D9}" sibTransId="{8F153184-9EBB-473F-8F3A-A6CBE7A4794F}"/>
    <dgm:cxn modelId="{F1CCD52C-AF98-4FA8-8F08-2DC49B4685D0}" srcId="{CDC427D7-8A68-4DEC-A22B-707C82A1AF38}" destId="{0FCE1FC5-E73A-47A9-9CC7-82780CC5CC12}" srcOrd="3" destOrd="0" parTransId="{75B54A1C-AA57-429C-A31B-51248A731ECC}" sibTransId="{979717A6-DF9F-48A6-8DC8-CD330831FB43}"/>
    <dgm:cxn modelId="{94639C0E-2796-49A5-A102-F5DE8FBFF2DD}" type="presOf" srcId="{1344D274-317B-483A-B9EA-919B3C7C0ED1}" destId="{E5244CBE-164B-44F6-931D-7B670D9332B0}" srcOrd="0" destOrd="0" presId="urn:microsoft.com/office/officeart/2005/8/layout/process4"/>
    <dgm:cxn modelId="{3C4ECF3A-5C2E-4530-B364-6E77933FA785}" type="presOf" srcId="{A8BE5F0F-A6CA-4159-9B9B-F34BEA11D060}" destId="{9134CF67-47E2-4C25-BCEF-B2B7064A0C2A}" srcOrd="0" destOrd="0" presId="urn:microsoft.com/office/officeart/2005/8/layout/process4"/>
    <dgm:cxn modelId="{CF186B43-5EAA-4B24-8862-72DB4526AD44}" srcId="{59E89234-7F96-420B-B7B3-26FECC721B18}" destId="{EE3882C1-48D7-4037-AF6D-99CEABE024D0}" srcOrd="1" destOrd="0" parTransId="{3ACFB0EB-C45A-4EF4-B5D9-A3996633AADC}" sibTransId="{53C89411-7444-4FB1-8991-6665C4E879B3}"/>
    <dgm:cxn modelId="{926800C6-CBD5-4C86-977F-704713D6D35E}" type="presOf" srcId="{8FFF4448-2A2C-43D8-A32C-A0BD3224406B}" destId="{1C3637D4-5617-49DE-A786-E1D92D208FC4}" srcOrd="0" destOrd="0" presId="urn:microsoft.com/office/officeart/2005/8/layout/process4"/>
    <dgm:cxn modelId="{B1D68B76-7BB0-4EE3-868C-AFFF7161B823}" type="presOf" srcId="{EAAC79D1-830C-4944-872E-7B91B9A0392C}" destId="{EA8DD2BD-4937-40A3-8336-45655D52EC18}" srcOrd="0" destOrd="0" presId="urn:microsoft.com/office/officeart/2005/8/layout/process4"/>
    <dgm:cxn modelId="{2F7FBD8B-7051-4AB3-8F45-619B94E7023D}" type="presOf" srcId="{703A579D-1976-4C41-868E-715241422EEC}" destId="{4D1F449F-B02A-4172-9F96-835EDCF92DE6}" srcOrd="0" destOrd="0" presId="urn:microsoft.com/office/officeart/2005/8/layout/process4"/>
    <dgm:cxn modelId="{1216C6BA-BDA2-4DD4-95EB-D5AEF80DA52D}" type="presOf" srcId="{68647C6F-8F2D-4344-85A7-C48C354F2022}" destId="{1DE2410E-D5CB-4C8B-AEEA-C9800EF968A8}" srcOrd="0" destOrd="0" presId="urn:microsoft.com/office/officeart/2005/8/layout/process4"/>
    <dgm:cxn modelId="{B94E278B-B0D7-4168-8933-813288FE3E26}" srcId="{C99E15A5-B2CC-4107-BE74-40636A1B0C0E}" destId="{703A579D-1976-4C41-868E-715241422EEC}" srcOrd="4" destOrd="0" parTransId="{296EA2D3-E337-4DAE-9984-C991C018F2F7}" sibTransId="{512C9DD7-73D7-4DE2-B9D4-9C20BBBEAB86}"/>
    <dgm:cxn modelId="{3777203E-0C4E-4DB3-B42D-CF40ACE46E70}" type="presOf" srcId="{E3DD1E85-F84F-4B46-B013-EF4DB26A00B1}" destId="{92827371-A3ED-4271-8E4D-112376E8ADAF}" srcOrd="0" destOrd="0" presId="urn:microsoft.com/office/officeart/2005/8/layout/process4"/>
    <dgm:cxn modelId="{22B8E58B-B386-4E65-995D-E8CF709EA9FF}" srcId="{59E89234-7F96-420B-B7B3-26FECC721B18}" destId="{C99E15A5-B2CC-4107-BE74-40636A1B0C0E}" srcOrd="2" destOrd="0" parTransId="{4512CDAE-773A-4428-B5D1-DF0D04E25714}" sibTransId="{08C4BD99-728A-4EC4-A387-7E31E36A6646}"/>
    <dgm:cxn modelId="{885BD9F3-34FD-4599-8414-BDBE8CDC08C2}" srcId="{CDC427D7-8A68-4DEC-A22B-707C82A1AF38}" destId="{90052935-29A0-4E21-BA89-CEB759EFE84D}" srcOrd="2" destOrd="0" parTransId="{3925DDC5-0053-4ADF-BD76-B38C5EEBBE01}" sibTransId="{125DB04A-9D1C-466A-B268-BA209DFB778F}"/>
    <dgm:cxn modelId="{52951015-CBF8-4216-8FAD-77486E55EB68}" type="presOf" srcId="{C99E15A5-B2CC-4107-BE74-40636A1B0C0E}" destId="{B9A55D64-E1E8-46C4-9F46-565035A4A2DA}" srcOrd="1" destOrd="0" presId="urn:microsoft.com/office/officeart/2005/8/layout/process4"/>
    <dgm:cxn modelId="{B0B04544-2C01-4D0D-9DB6-23595EAD2184}" srcId="{C99E15A5-B2CC-4107-BE74-40636A1B0C0E}" destId="{98CA670A-C230-4777-A820-46B979FD79BC}" srcOrd="2" destOrd="0" parTransId="{75F7A33B-380F-42E8-B007-BC0E668153BA}" sibTransId="{E9D71837-ACA0-4174-8F92-DE331D69EF6B}"/>
    <dgm:cxn modelId="{9D6C17A8-DD60-4397-8843-DD022EAE978B}" srcId="{59E89234-7F96-420B-B7B3-26FECC721B18}" destId="{CDC427D7-8A68-4DEC-A22B-707C82A1AF38}" srcOrd="3" destOrd="0" parTransId="{337A5417-886D-429E-A914-23A031AC5447}" sibTransId="{EE9FC55A-DB7D-4CFF-B988-1F03941A07F4}"/>
    <dgm:cxn modelId="{42BE63F7-5314-49DE-A0F1-2B5C6AFDED89}" type="presOf" srcId="{CDC427D7-8A68-4DEC-A22B-707C82A1AF38}" destId="{3A0B3960-E378-4E34-82D1-20F0996ADE57}" srcOrd="1" destOrd="0" presId="urn:microsoft.com/office/officeart/2005/8/layout/process4"/>
    <dgm:cxn modelId="{C49DEE91-A216-4D52-AC33-4DD4AD339B15}" srcId="{C99E15A5-B2CC-4107-BE74-40636A1B0C0E}" destId="{8FFF4448-2A2C-43D8-A32C-A0BD3224406B}" srcOrd="0" destOrd="0" parTransId="{0A7A9E4E-2DBC-4D22-A660-E2C8B71C9B9D}" sibTransId="{E86B0873-45A2-4077-9E9B-DE8C29A95FF3}"/>
    <dgm:cxn modelId="{1DD13CAF-0E8D-45DC-8E1D-443C81DE18E2}" type="presOf" srcId="{EE3882C1-48D7-4037-AF6D-99CEABE024D0}" destId="{D6CB2053-37FF-4D99-8A6F-68F6D91DC381}" srcOrd="1" destOrd="0" presId="urn:microsoft.com/office/officeart/2005/8/layout/process4"/>
    <dgm:cxn modelId="{6A1C5C29-1ECA-4591-8B56-C4C958FC3B59}" type="presOf" srcId="{EE3882C1-48D7-4037-AF6D-99CEABE024D0}" destId="{CB390421-9663-4893-88DC-D206ACFD7AB2}" srcOrd="0" destOrd="0" presId="urn:microsoft.com/office/officeart/2005/8/layout/process4"/>
    <dgm:cxn modelId="{60EADA69-86F6-4C13-8C03-EA3C97E84464}" type="presOf" srcId="{F1807921-0A6E-475A-8734-1DD5D5B794D9}" destId="{B49354A7-AB37-4A96-BF15-04ABC7FC78C9}" srcOrd="0" destOrd="0" presId="urn:microsoft.com/office/officeart/2005/8/layout/process4"/>
    <dgm:cxn modelId="{040A8CF5-8D22-4BA7-AFE2-9A6AFDCB48AC}" type="presOf" srcId="{6E20DFFA-D7ED-4053-9537-0047BF09C971}" destId="{74559130-00DA-4BDB-95DA-3520B1608E79}" srcOrd="0" destOrd="0" presId="urn:microsoft.com/office/officeart/2005/8/layout/process4"/>
    <dgm:cxn modelId="{3595B826-604B-4110-804B-91927E14CCA1}" srcId="{CDC427D7-8A68-4DEC-A22B-707C82A1AF38}" destId="{A8BE5F0F-A6CA-4159-9B9B-F34BEA11D060}" srcOrd="1" destOrd="0" parTransId="{2512D817-0A6A-4C3C-B13B-43CFFDF8BD84}" sibTransId="{8FBA4FA9-E6C8-49AA-A60F-6BAA7E00800C}"/>
    <dgm:cxn modelId="{778A091C-6DA5-492C-BE2D-A3100D7CDE90}" type="presOf" srcId="{129211E0-12E3-4537-B8CC-B138FD044BB9}" destId="{E6B18F4A-A6D6-48E8-8BC9-51F5C0E5DD86}" srcOrd="0" destOrd="0" presId="urn:microsoft.com/office/officeart/2005/8/layout/process4"/>
    <dgm:cxn modelId="{B8287AC7-6BDB-43B1-8948-A3B29FEDCE61}" srcId="{EE3882C1-48D7-4037-AF6D-99CEABE024D0}" destId="{1344D274-317B-483A-B9EA-919B3C7C0ED1}" srcOrd="0" destOrd="0" parTransId="{2262F3A6-F9EA-4D0C-8794-0EBE028B62C5}" sibTransId="{AB1E75F6-A644-44CD-BBEC-E07CEECAB8A4}"/>
    <dgm:cxn modelId="{5DB1B8FF-D4B6-4173-987B-43CB06004A64}" srcId="{CDC427D7-8A68-4DEC-A22B-707C82A1AF38}" destId="{0C4764F7-AF6A-4D16-A9DF-8D4BC7B90B90}" srcOrd="0" destOrd="0" parTransId="{9281811F-AF89-41DE-B9A8-C084917A5270}" sibTransId="{C5B65498-F8AF-4D89-9620-1614CDBE4528}"/>
    <dgm:cxn modelId="{940BDCFB-B7D5-4B5D-8694-2D1F7161B4A3}" srcId="{EE3882C1-48D7-4037-AF6D-99CEABE024D0}" destId="{129211E0-12E3-4537-B8CC-B138FD044BB9}" srcOrd="2" destOrd="0" parTransId="{F0E4D988-9524-487E-8617-5021E1AAA90F}" sibTransId="{E21CF3E1-FE5F-42A8-AE5B-F895B28600BE}"/>
    <dgm:cxn modelId="{B2C9778D-1F8F-499C-A884-A8B16844847D}" type="presOf" srcId="{CDC427D7-8A68-4DEC-A22B-707C82A1AF38}" destId="{9B298CCF-A971-4BD1-A7AD-2BA82DF91D80}" srcOrd="0" destOrd="0" presId="urn:microsoft.com/office/officeart/2005/8/layout/process4"/>
    <dgm:cxn modelId="{03F7943B-501F-4F7B-9B14-BC571DEC51BF}" srcId="{C99E15A5-B2CC-4107-BE74-40636A1B0C0E}" destId="{77C21248-BC48-46A2-932E-DA2877EBBBC9}" srcOrd="3" destOrd="0" parTransId="{28FACFB0-5D1A-4118-82BB-702B19E0C383}" sibTransId="{9F57F461-DFCF-4768-AFD0-5D0E99167288}"/>
    <dgm:cxn modelId="{97D56835-C526-4B87-BAB7-8E0789D00B62}" type="presOf" srcId="{0FCE1FC5-E73A-47A9-9CC7-82780CC5CC12}" destId="{4185C872-C051-4CE3-92BC-C0E0CA275CA5}" srcOrd="0" destOrd="0" presId="urn:microsoft.com/office/officeart/2005/8/layout/process4"/>
    <dgm:cxn modelId="{E570291A-729C-429C-8B73-648381AE218E}" srcId="{C99E15A5-B2CC-4107-BE74-40636A1B0C0E}" destId="{F1807921-0A6E-475A-8734-1DD5D5B794D9}" srcOrd="1" destOrd="0" parTransId="{FCC47EEC-C629-4901-85AE-49F782314012}" sibTransId="{54571CE6-3CCC-4935-9614-9684D2203672}"/>
    <dgm:cxn modelId="{76051A56-F669-4919-8FCD-4B033A8804E7}" type="presOf" srcId="{77C21248-BC48-46A2-932E-DA2877EBBBC9}" destId="{A1266311-C18E-4892-8A26-950BDE5AFDB9}" srcOrd="0" destOrd="0" presId="urn:microsoft.com/office/officeart/2005/8/layout/process4"/>
    <dgm:cxn modelId="{A63E3D45-29C4-46BE-B9D4-25C90352C7D2}" type="presOf" srcId="{0C4764F7-AF6A-4D16-A9DF-8D4BC7B90B90}" destId="{1030D671-7922-438F-B000-0664ABB43B98}" srcOrd="0" destOrd="0" presId="urn:microsoft.com/office/officeart/2005/8/layout/process4"/>
    <dgm:cxn modelId="{C9FF5000-61D9-404F-8845-788421E614AF}" type="presOf" srcId="{59E89234-7F96-420B-B7B3-26FECC721B18}" destId="{0584638D-9BFC-4CEF-BAB3-EE552CA71620}" srcOrd="0" destOrd="0" presId="urn:microsoft.com/office/officeart/2005/8/layout/process4"/>
    <dgm:cxn modelId="{F57A0F95-413B-4C6F-BE8B-4197EA5C0B30}" type="presParOf" srcId="{0584638D-9BFC-4CEF-BAB3-EE552CA71620}" destId="{FCBDCC28-45D7-464B-8F60-24CECC08E155}" srcOrd="0" destOrd="0" presId="urn:microsoft.com/office/officeart/2005/8/layout/process4"/>
    <dgm:cxn modelId="{E72064AB-9150-46E6-B152-1BE5BED30DD8}" type="presParOf" srcId="{FCBDCC28-45D7-464B-8F60-24CECC08E155}" destId="{9B298CCF-A971-4BD1-A7AD-2BA82DF91D80}" srcOrd="0" destOrd="0" presId="urn:microsoft.com/office/officeart/2005/8/layout/process4"/>
    <dgm:cxn modelId="{94C267F5-6173-4491-B1E5-E72BA57E51D9}" type="presParOf" srcId="{FCBDCC28-45D7-464B-8F60-24CECC08E155}" destId="{3A0B3960-E378-4E34-82D1-20F0996ADE57}" srcOrd="1" destOrd="0" presId="urn:microsoft.com/office/officeart/2005/8/layout/process4"/>
    <dgm:cxn modelId="{66A5BDDA-C383-4226-95B6-576A3D3E0B20}" type="presParOf" srcId="{FCBDCC28-45D7-464B-8F60-24CECC08E155}" destId="{3A0437E5-7D6E-4B1D-9E31-1DF7AFA524FA}" srcOrd="2" destOrd="0" presId="urn:microsoft.com/office/officeart/2005/8/layout/process4"/>
    <dgm:cxn modelId="{1F827834-7ED4-4F7B-8DCA-270A5EB0C90B}" type="presParOf" srcId="{3A0437E5-7D6E-4B1D-9E31-1DF7AFA524FA}" destId="{1030D671-7922-438F-B000-0664ABB43B98}" srcOrd="0" destOrd="0" presId="urn:microsoft.com/office/officeart/2005/8/layout/process4"/>
    <dgm:cxn modelId="{A675441D-2887-47E6-A121-6857780A3427}" type="presParOf" srcId="{3A0437E5-7D6E-4B1D-9E31-1DF7AFA524FA}" destId="{9134CF67-47E2-4C25-BCEF-B2B7064A0C2A}" srcOrd="1" destOrd="0" presId="urn:microsoft.com/office/officeart/2005/8/layout/process4"/>
    <dgm:cxn modelId="{FF43103B-B2AC-437C-A93B-E4A891FAE80A}" type="presParOf" srcId="{3A0437E5-7D6E-4B1D-9E31-1DF7AFA524FA}" destId="{328D714F-4489-49CE-B97B-0C2311365D8D}" srcOrd="2" destOrd="0" presId="urn:microsoft.com/office/officeart/2005/8/layout/process4"/>
    <dgm:cxn modelId="{652857BA-B757-4303-8F3B-1DDDA7EC2711}" type="presParOf" srcId="{3A0437E5-7D6E-4B1D-9E31-1DF7AFA524FA}" destId="{4185C872-C051-4CE3-92BC-C0E0CA275CA5}" srcOrd="3" destOrd="0" presId="urn:microsoft.com/office/officeart/2005/8/layout/process4"/>
    <dgm:cxn modelId="{E1134782-83D7-411C-AAE3-E357134A963B}" type="presParOf" srcId="{0584638D-9BFC-4CEF-BAB3-EE552CA71620}" destId="{E49BED6F-C04B-4F21-8C34-18945CBF76D8}" srcOrd="1" destOrd="0" presId="urn:microsoft.com/office/officeart/2005/8/layout/process4"/>
    <dgm:cxn modelId="{60347F86-C7EE-491F-B544-777F328B4DED}" type="presParOf" srcId="{0584638D-9BFC-4CEF-BAB3-EE552CA71620}" destId="{BA51F40A-46C5-45B1-9BA0-66AA64C48694}" srcOrd="2" destOrd="0" presId="urn:microsoft.com/office/officeart/2005/8/layout/process4"/>
    <dgm:cxn modelId="{0481D0E4-F979-4241-AC82-D54CE5362874}" type="presParOf" srcId="{BA51F40A-46C5-45B1-9BA0-66AA64C48694}" destId="{AD3BEF4C-2D25-4661-A21C-016F3FBD1589}" srcOrd="0" destOrd="0" presId="urn:microsoft.com/office/officeart/2005/8/layout/process4"/>
    <dgm:cxn modelId="{93C91E31-7C31-404D-8914-3408D5827F79}" type="presParOf" srcId="{BA51F40A-46C5-45B1-9BA0-66AA64C48694}" destId="{B9A55D64-E1E8-46C4-9F46-565035A4A2DA}" srcOrd="1" destOrd="0" presId="urn:microsoft.com/office/officeart/2005/8/layout/process4"/>
    <dgm:cxn modelId="{55159D64-E913-4583-9075-7176501D8730}" type="presParOf" srcId="{BA51F40A-46C5-45B1-9BA0-66AA64C48694}" destId="{861AA862-F877-424B-B1D4-BB527C9E87B4}" srcOrd="2" destOrd="0" presId="urn:microsoft.com/office/officeart/2005/8/layout/process4"/>
    <dgm:cxn modelId="{BB45D97A-5F4E-4241-A551-37CA7BDF8F1F}" type="presParOf" srcId="{861AA862-F877-424B-B1D4-BB527C9E87B4}" destId="{1C3637D4-5617-49DE-A786-E1D92D208FC4}" srcOrd="0" destOrd="0" presId="urn:microsoft.com/office/officeart/2005/8/layout/process4"/>
    <dgm:cxn modelId="{EDE06FE7-3F7E-4C94-A73E-E15D479E2B00}" type="presParOf" srcId="{861AA862-F877-424B-B1D4-BB527C9E87B4}" destId="{B49354A7-AB37-4A96-BF15-04ABC7FC78C9}" srcOrd="1" destOrd="0" presId="urn:microsoft.com/office/officeart/2005/8/layout/process4"/>
    <dgm:cxn modelId="{8A6ACF80-CD86-4C7D-9771-8ECC793E8B1F}" type="presParOf" srcId="{861AA862-F877-424B-B1D4-BB527C9E87B4}" destId="{C25ADD1A-3C1E-4470-BD4D-9B5F82A5B96D}" srcOrd="2" destOrd="0" presId="urn:microsoft.com/office/officeart/2005/8/layout/process4"/>
    <dgm:cxn modelId="{E0802947-9E81-41EA-A714-40BA3E96BBC8}" type="presParOf" srcId="{861AA862-F877-424B-B1D4-BB527C9E87B4}" destId="{A1266311-C18E-4892-8A26-950BDE5AFDB9}" srcOrd="3" destOrd="0" presId="urn:microsoft.com/office/officeart/2005/8/layout/process4"/>
    <dgm:cxn modelId="{A213473F-96A2-4EE1-BF02-1DE7AB7A2E65}" type="presParOf" srcId="{861AA862-F877-424B-B1D4-BB527C9E87B4}" destId="{4D1F449F-B02A-4172-9F96-835EDCF92DE6}" srcOrd="4" destOrd="0" presId="urn:microsoft.com/office/officeart/2005/8/layout/process4"/>
    <dgm:cxn modelId="{FD42FD8B-F088-476D-AA37-6905D1F41084}" type="presParOf" srcId="{861AA862-F877-424B-B1D4-BB527C9E87B4}" destId="{1DE2410E-D5CB-4C8B-AEEA-C9800EF968A8}" srcOrd="5" destOrd="0" presId="urn:microsoft.com/office/officeart/2005/8/layout/process4"/>
    <dgm:cxn modelId="{096C57AF-4DC5-4926-A890-7CF9B73E7E2D}" type="presParOf" srcId="{0584638D-9BFC-4CEF-BAB3-EE552CA71620}" destId="{CB9BAB3C-6241-4288-B7EB-5712AEFEACB4}" srcOrd="3" destOrd="0" presId="urn:microsoft.com/office/officeart/2005/8/layout/process4"/>
    <dgm:cxn modelId="{795212C0-36DA-4380-A90B-4FEBE8E6D6E1}" type="presParOf" srcId="{0584638D-9BFC-4CEF-BAB3-EE552CA71620}" destId="{3B59923F-BBA8-4F58-A51D-C03B1F86411D}" srcOrd="4" destOrd="0" presId="urn:microsoft.com/office/officeart/2005/8/layout/process4"/>
    <dgm:cxn modelId="{DB83DE3B-2380-4CF4-88CF-91FB5475A9D5}" type="presParOf" srcId="{3B59923F-BBA8-4F58-A51D-C03B1F86411D}" destId="{CB390421-9663-4893-88DC-D206ACFD7AB2}" srcOrd="0" destOrd="0" presId="urn:microsoft.com/office/officeart/2005/8/layout/process4"/>
    <dgm:cxn modelId="{F71BE366-09AE-4DBD-866F-93841C16ADC5}" type="presParOf" srcId="{3B59923F-BBA8-4F58-A51D-C03B1F86411D}" destId="{D6CB2053-37FF-4D99-8A6F-68F6D91DC381}" srcOrd="1" destOrd="0" presId="urn:microsoft.com/office/officeart/2005/8/layout/process4"/>
    <dgm:cxn modelId="{94265665-E464-40E0-8F18-86D4B2B86855}" type="presParOf" srcId="{3B59923F-BBA8-4F58-A51D-C03B1F86411D}" destId="{50A3817E-805D-4CF4-A47D-CEE809576E96}" srcOrd="2" destOrd="0" presId="urn:microsoft.com/office/officeart/2005/8/layout/process4"/>
    <dgm:cxn modelId="{707D3E81-D964-48D3-898C-41D96E3347F7}" type="presParOf" srcId="{50A3817E-805D-4CF4-A47D-CEE809576E96}" destId="{E5244CBE-164B-44F6-931D-7B670D9332B0}" srcOrd="0" destOrd="0" presId="urn:microsoft.com/office/officeart/2005/8/layout/process4"/>
    <dgm:cxn modelId="{2BA96DA7-93DC-4D6E-B4D2-4A484BEC981C}" type="presParOf" srcId="{50A3817E-805D-4CF4-A47D-CEE809576E96}" destId="{EA8DD2BD-4937-40A3-8336-45655D52EC18}" srcOrd="1" destOrd="0" presId="urn:microsoft.com/office/officeart/2005/8/layout/process4"/>
    <dgm:cxn modelId="{B40FD395-F0E8-46DA-B631-141C51947CB8}" type="presParOf" srcId="{50A3817E-805D-4CF4-A47D-CEE809576E96}" destId="{E6B18F4A-A6D6-48E8-8BC9-51F5C0E5DD86}" srcOrd="2" destOrd="0" presId="urn:microsoft.com/office/officeart/2005/8/layout/process4"/>
    <dgm:cxn modelId="{1EE29764-D4D6-4FDF-BDAA-A0AC8BE4D7B7}" type="presParOf" srcId="{50A3817E-805D-4CF4-A47D-CEE809576E96}" destId="{92827371-A3ED-4271-8E4D-112376E8ADAF}" srcOrd="3" destOrd="0" presId="urn:microsoft.com/office/officeart/2005/8/layout/process4"/>
    <dgm:cxn modelId="{61E014C0-ED12-4EA6-B502-76DF7418FFB3}" type="presParOf" srcId="{0584638D-9BFC-4CEF-BAB3-EE552CA71620}" destId="{000FFCF3-9ED1-42E7-BDB1-DF56A432E772}" srcOrd="5" destOrd="0" presId="urn:microsoft.com/office/officeart/2005/8/layout/process4"/>
    <dgm:cxn modelId="{56DB10B1-C40E-42A5-9ECC-46BAC58FE488}" type="presParOf" srcId="{0584638D-9BFC-4CEF-BAB3-EE552CA71620}" destId="{396CFDB7-F889-4A02-A386-F12E15A5BEE4}" srcOrd="6" destOrd="0" presId="urn:microsoft.com/office/officeart/2005/8/layout/process4"/>
    <dgm:cxn modelId="{41960054-0B2B-4604-9869-A72AF4AE42A8}" type="presParOf" srcId="{396CFDB7-F889-4A02-A386-F12E15A5BEE4}" destId="{74559130-00DA-4BDB-95DA-3520B1608E7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E89234-7F96-420B-B7B3-26FECC721B18}" type="doc">
      <dgm:prSet loTypeId="urn:microsoft.com/office/officeart/2005/8/layout/process4" loCatId="list" qsTypeId="urn:microsoft.com/office/officeart/2005/8/quickstyle/3d1" qsCatId="3D" csTypeId="urn:microsoft.com/office/officeart/2005/8/colors/colorful4" csCatId="colorful" phldr="1"/>
      <dgm:spPr/>
      <dgm:t>
        <a:bodyPr/>
        <a:lstStyle/>
        <a:p>
          <a:endParaRPr lang="en-US"/>
        </a:p>
      </dgm:t>
    </dgm:pt>
    <dgm:pt modelId="{EE3882C1-48D7-4037-AF6D-99CEABE024D0}">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000" dirty="0" smtClean="0"/>
            <a:t>By addressing these factors in our community… </a:t>
          </a:r>
          <a:endParaRPr lang="en-US" sz="2000" dirty="0"/>
        </a:p>
      </dgm:t>
    </dgm:pt>
    <dgm:pt modelId="{3ACFB0EB-C45A-4EF4-B5D9-A3996633AADC}" type="parTrans" cxnId="{CF186B43-5EAA-4B24-8862-72DB4526AD44}">
      <dgm:prSet/>
      <dgm:spPr/>
      <dgm:t>
        <a:bodyPr/>
        <a:lstStyle/>
        <a:p>
          <a:endParaRPr lang="en-US"/>
        </a:p>
      </dgm:t>
    </dgm:pt>
    <dgm:pt modelId="{53C89411-7444-4FB1-8991-6665C4E879B3}" type="sibTrans" cxnId="{CF186B43-5EAA-4B24-8862-72DB4526AD44}">
      <dgm:prSet/>
      <dgm:spPr/>
      <dgm:t>
        <a:bodyPr/>
        <a:lstStyle/>
        <a:p>
          <a:endParaRPr lang="en-US"/>
        </a:p>
      </dgm:t>
    </dgm:pt>
    <dgm:pt modelId="{1344D274-317B-483A-B9EA-919B3C7C0ED1}">
      <dgm:prSet phldrT="[Text]" custT="1"/>
      <dgm:spPr/>
      <dgm:t>
        <a:bodyPr/>
        <a:lstStyle/>
        <a:p>
          <a:r>
            <a:rPr lang="en-US" sz="1200" dirty="0" smtClean="0">
              <a:solidFill>
                <a:prstClr val="black"/>
              </a:solidFill>
            </a:rPr>
            <a:t>Family Communication</a:t>
          </a:r>
          <a:endParaRPr lang="en-US" sz="1200" dirty="0"/>
        </a:p>
      </dgm:t>
    </dgm:pt>
    <dgm:pt modelId="{2262F3A6-F9EA-4D0C-8794-0EBE028B62C5}" type="parTrans" cxnId="{B8287AC7-6BDB-43B1-8948-A3B29FEDCE61}">
      <dgm:prSet/>
      <dgm:spPr/>
      <dgm:t>
        <a:bodyPr/>
        <a:lstStyle/>
        <a:p>
          <a:endParaRPr lang="en-US"/>
        </a:p>
      </dgm:t>
    </dgm:pt>
    <dgm:pt modelId="{AB1E75F6-A644-44CD-BBEC-E07CEECAB8A4}" type="sibTrans" cxnId="{B8287AC7-6BDB-43B1-8948-A3B29FEDCE61}">
      <dgm:prSet/>
      <dgm:spPr/>
      <dgm:t>
        <a:bodyPr/>
        <a:lstStyle/>
        <a:p>
          <a:endParaRPr lang="en-US"/>
        </a:p>
      </dgm:t>
    </dgm:pt>
    <dgm:pt modelId="{C99E15A5-B2CC-4107-BE74-40636A1B0C0E}">
      <dgm:prSet phldrT="[Text]" custT="1">
        <dgm:style>
          <a:lnRef idx="0">
            <a:schemeClr val="accent3"/>
          </a:lnRef>
          <a:fillRef idx="3">
            <a:schemeClr val="accent3"/>
          </a:fillRef>
          <a:effectRef idx="3">
            <a:schemeClr val="accent3"/>
          </a:effectRef>
          <a:fontRef idx="minor">
            <a:schemeClr val="lt1"/>
          </a:fontRef>
        </dgm:style>
      </dgm:prSet>
      <dgm:spPr/>
      <dgm:t>
        <a:bodyPr anchor="t"/>
        <a:lstStyle/>
        <a:p>
          <a:r>
            <a:rPr lang="en-US" sz="2000" dirty="0" smtClean="0"/>
            <a:t>Using these programs…</a:t>
          </a:r>
          <a:endParaRPr lang="en-US" sz="2000" dirty="0"/>
        </a:p>
      </dgm:t>
    </dgm:pt>
    <dgm:pt modelId="{4512CDAE-773A-4428-B5D1-DF0D04E25714}" type="parTrans" cxnId="{22B8E58B-B386-4E65-995D-E8CF709EA9FF}">
      <dgm:prSet/>
      <dgm:spPr/>
      <dgm:t>
        <a:bodyPr/>
        <a:lstStyle/>
        <a:p>
          <a:endParaRPr lang="en-US"/>
        </a:p>
      </dgm:t>
    </dgm:pt>
    <dgm:pt modelId="{08C4BD99-728A-4EC4-A387-7E31E36A6646}" type="sibTrans" cxnId="{22B8E58B-B386-4E65-995D-E8CF709EA9FF}">
      <dgm:prSet/>
      <dgm:spPr/>
      <dgm:t>
        <a:bodyPr/>
        <a:lstStyle/>
        <a:p>
          <a:endParaRPr lang="en-US"/>
        </a:p>
      </dgm:t>
    </dgm:pt>
    <dgm:pt modelId="{8FFF4448-2A2C-43D8-A32C-A0BD3224406B}">
      <dgm:prSet phldrT="[Text]" custT="1"/>
      <dgm:spPr/>
      <dgm:t>
        <a:bodyPr/>
        <a:lstStyle/>
        <a:p>
          <a:r>
            <a:rPr lang="en-US" sz="1200" dirty="0" smtClean="0">
              <a:solidFill>
                <a:prstClr val="black"/>
              </a:solidFill>
            </a:rPr>
            <a:t>Happy People Coalition</a:t>
          </a:r>
          <a:endParaRPr lang="en-US" sz="1200" dirty="0">
            <a:solidFill>
              <a:srgbClr val="FF0000"/>
            </a:solidFill>
          </a:endParaRPr>
        </a:p>
      </dgm:t>
    </dgm:pt>
    <dgm:pt modelId="{0A7A9E4E-2DBC-4D22-A660-E2C8B71C9B9D}" type="parTrans" cxnId="{C49DEE91-A216-4D52-AC33-4DD4AD339B15}">
      <dgm:prSet/>
      <dgm:spPr/>
      <dgm:t>
        <a:bodyPr/>
        <a:lstStyle/>
        <a:p>
          <a:endParaRPr lang="en-US"/>
        </a:p>
      </dgm:t>
    </dgm:pt>
    <dgm:pt modelId="{E86B0873-45A2-4077-9E9B-DE8C29A95FF3}" type="sibTrans" cxnId="{C49DEE91-A216-4D52-AC33-4DD4AD339B15}">
      <dgm:prSet/>
      <dgm:spPr/>
      <dgm:t>
        <a:bodyPr/>
        <a:lstStyle/>
        <a:p>
          <a:endParaRPr lang="en-US"/>
        </a:p>
      </dgm:t>
    </dgm:pt>
    <dgm:pt modelId="{CDC427D7-8A68-4DEC-A22B-707C82A1AF38}">
      <dgm:prSet phldrT="[Text]" custT="1">
        <dgm:style>
          <a:lnRef idx="0">
            <a:schemeClr val="accent4"/>
          </a:lnRef>
          <a:fillRef idx="3">
            <a:schemeClr val="accent4"/>
          </a:fillRef>
          <a:effectRef idx="3">
            <a:schemeClr val="accent4"/>
          </a:effectRef>
          <a:fontRef idx="minor">
            <a:schemeClr val="lt1"/>
          </a:fontRef>
        </dgm:style>
      </dgm:prSet>
      <dgm:spPr/>
      <dgm:t>
        <a:bodyPr anchor="t"/>
        <a:lstStyle/>
        <a:p>
          <a:r>
            <a:rPr lang="en-US" sz="2000" dirty="0" smtClean="0"/>
            <a:t>We effect community and family outcomes, which lead to reduction of… </a:t>
          </a:r>
          <a:endParaRPr lang="en-US" sz="2000" dirty="0"/>
        </a:p>
      </dgm:t>
    </dgm:pt>
    <dgm:pt modelId="{337A5417-886D-429E-A914-23A031AC5447}" type="parTrans" cxnId="{9D6C17A8-DD60-4397-8843-DD022EAE978B}">
      <dgm:prSet/>
      <dgm:spPr/>
      <dgm:t>
        <a:bodyPr/>
        <a:lstStyle/>
        <a:p>
          <a:endParaRPr lang="en-US"/>
        </a:p>
      </dgm:t>
    </dgm:pt>
    <dgm:pt modelId="{EE9FC55A-DB7D-4CFF-B988-1F03941A07F4}" type="sibTrans" cxnId="{9D6C17A8-DD60-4397-8843-DD022EAE978B}">
      <dgm:prSet/>
      <dgm:spPr/>
      <dgm:t>
        <a:bodyPr/>
        <a:lstStyle/>
        <a:p>
          <a:endParaRPr lang="en-US"/>
        </a:p>
      </dgm:t>
    </dgm:pt>
    <dgm:pt modelId="{0C4764F7-AF6A-4D16-A9DF-8D4BC7B90B90}">
      <dgm:prSet phldrT="[Text]" custT="1"/>
      <dgm:spPr/>
      <dgm:t>
        <a:bodyPr/>
        <a:lstStyle/>
        <a:p>
          <a:r>
            <a:rPr lang="en-US" sz="1400" dirty="0" smtClean="0"/>
            <a:t>Underage drinking </a:t>
          </a:r>
          <a:endParaRPr lang="en-US" sz="1400" dirty="0"/>
        </a:p>
      </dgm:t>
    </dgm:pt>
    <dgm:pt modelId="{9281811F-AF89-41DE-B9A8-C084917A5270}" type="parTrans" cxnId="{5DB1B8FF-D4B6-4173-987B-43CB06004A64}">
      <dgm:prSet/>
      <dgm:spPr/>
      <dgm:t>
        <a:bodyPr/>
        <a:lstStyle/>
        <a:p>
          <a:endParaRPr lang="en-US"/>
        </a:p>
      </dgm:t>
    </dgm:pt>
    <dgm:pt modelId="{C5B65498-F8AF-4D89-9620-1614CDBE4528}" type="sibTrans" cxnId="{5DB1B8FF-D4B6-4173-987B-43CB06004A64}">
      <dgm:prSet/>
      <dgm:spPr/>
      <dgm:t>
        <a:bodyPr/>
        <a:lstStyle/>
        <a:p>
          <a:endParaRPr lang="en-US"/>
        </a:p>
      </dgm:t>
    </dgm:pt>
    <dgm:pt modelId="{A8BE5F0F-A6CA-4159-9B9B-F34BEA11D060}">
      <dgm:prSet custT="1"/>
      <dgm:spPr/>
      <dgm:t>
        <a:bodyPr/>
        <a:lstStyle/>
        <a:p>
          <a:r>
            <a:rPr lang="en-US" sz="1400" dirty="0" smtClean="0"/>
            <a:t>Marijuana misuse/ abuse </a:t>
          </a:r>
        </a:p>
      </dgm:t>
    </dgm:pt>
    <dgm:pt modelId="{2512D817-0A6A-4C3C-B13B-43CFFDF8BD84}" type="parTrans" cxnId="{3595B826-604B-4110-804B-91927E14CCA1}">
      <dgm:prSet/>
      <dgm:spPr/>
      <dgm:t>
        <a:bodyPr/>
        <a:lstStyle/>
        <a:p>
          <a:endParaRPr lang="en-US"/>
        </a:p>
      </dgm:t>
    </dgm:pt>
    <dgm:pt modelId="{8FBA4FA9-E6C8-49AA-A60F-6BAA7E00800C}" type="sibTrans" cxnId="{3595B826-604B-4110-804B-91927E14CCA1}">
      <dgm:prSet/>
      <dgm:spPr/>
      <dgm:t>
        <a:bodyPr/>
        <a:lstStyle/>
        <a:p>
          <a:endParaRPr lang="en-US"/>
        </a:p>
      </dgm:t>
    </dgm:pt>
    <dgm:pt modelId="{90052935-29A0-4E21-BA89-CEB759EFE84D}">
      <dgm:prSet custT="1"/>
      <dgm:spPr/>
      <dgm:t>
        <a:bodyPr/>
        <a:lstStyle/>
        <a:p>
          <a:r>
            <a:rPr lang="en-US" sz="1400" dirty="0" smtClean="0"/>
            <a:t>Prescription drug misuse/ abuse </a:t>
          </a:r>
        </a:p>
      </dgm:t>
    </dgm:pt>
    <dgm:pt modelId="{3925DDC5-0053-4ADF-BD76-B38C5EEBBE01}" type="parTrans" cxnId="{885BD9F3-34FD-4599-8414-BDBE8CDC08C2}">
      <dgm:prSet/>
      <dgm:spPr/>
      <dgm:t>
        <a:bodyPr/>
        <a:lstStyle/>
        <a:p>
          <a:endParaRPr lang="en-US"/>
        </a:p>
      </dgm:t>
    </dgm:pt>
    <dgm:pt modelId="{125DB04A-9D1C-466A-B268-BA209DFB778F}" type="sibTrans" cxnId="{885BD9F3-34FD-4599-8414-BDBE8CDC08C2}">
      <dgm:prSet/>
      <dgm:spPr/>
      <dgm:t>
        <a:bodyPr/>
        <a:lstStyle/>
        <a:p>
          <a:endParaRPr lang="en-US"/>
        </a:p>
      </dgm:t>
    </dgm:pt>
    <dgm:pt modelId="{0FCE1FC5-E73A-47A9-9CC7-82780CC5CC12}">
      <dgm:prSet custT="1"/>
      <dgm:spPr/>
      <dgm:t>
        <a:bodyPr/>
        <a:lstStyle/>
        <a:p>
          <a:r>
            <a:rPr lang="en-US" sz="1400" dirty="0" smtClean="0"/>
            <a:t>Tobacco misuse/ abuse</a:t>
          </a:r>
        </a:p>
      </dgm:t>
    </dgm:pt>
    <dgm:pt modelId="{75B54A1C-AA57-429C-A31B-51248A731ECC}" type="parTrans" cxnId="{F1CCD52C-AF98-4FA8-8F08-2DC49B4685D0}">
      <dgm:prSet/>
      <dgm:spPr/>
      <dgm:t>
        <a:bodyPr/>
        <a:lstStyle/>
        <a:p>
          <a:endParaRPr lang="en-US"/>
        </a:p>
      </dgm:t>
    </dgm:pt>
    <dgm:pt modelId="{979717A6-DF9F-48A6-8DC8-CD330831FB43}" type="sibTrans" cxnId="{F1CCD52C-AF98-4FA8-8F08-2DC49B4685D0}">
      <dgm:prSet/>
      <dgm:spPr/>
      <dgm:t>
        <a:bodyPr/>
        <a:lstStyle/>
        <a:p>
          <a:endParaRPr lang="en-US"/>
        </a:p>
      </dgm:t>
    </dgm:pt>
    <dgm:pt modelId="{6E20DFFA-D7ED-4053-9537-0047BF09C971}">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2000" dirty="0" smtClean="0"/>
            <a:t>We will build the health and wellness of individuals, families,</a:t>
          </a:r>
          <a:r>
            <a:rPr lang="en-US" sz="2000" dirty="0" smtClean="0">
              <a:solidFill>
                <a:schemeClr val="bg1"/>
              </a:solidFill>
            </a:rPr>
            <a:t> schools </a:t>
          </a:r>
          <a:r>
            <a:rPr lang="en-US" sz="2000" dirty="0" smtClean="0"/>
            <a:t>and communities</a:t>
          </a:r>
          <a:r>
            <a:rPr lang="en-US" sz="2000" dirty="0" smtClean="0">
              <a:solidFill>
                <a:schemeClr val="bg1"/>
              </a:solidFill>
            </a:rPr>
            <a:t> </a:t>
          </a:r>
          <a:r>
            <a:rPr lang="en-US" sz="2000" dirty="0" smtClean="0"/>
            <a:t>where people can be as healthy as possible in a safe and nurturing environment...</a:t>
          </a:r>
          <a:endParaRPr lang="en-US" sz="2000" dirty="0"/>
        </a:p>
      </dgm:t>
    </dgm:pt>
    <dgm:pt modelId="{4C521293-1999-4A19-B071-60B8DB5618D9}" type="parTrans" cxnId="{C883A6EA-0AE6-4B0D-A35B-8EEE958EE678}">
      <dgm:prSet/>
      <dgm:spPr/>
      <dgm:t>
        <a:bodyPr/>
        <a:lstStyle/>
        <a:p>
          <a:endParaRPr lang="en-US"/>
        </a:p>
      </dgm:t>
    </dgm:pt>
    <dgm:pt modelId="{8F153184-9EBB-473F-8F3A-A6CBE7A4794F}" type="sibTrans" cxnId="{C883A6EA-0AE6-4B0D-A35B-8EEE958EE678}">
      <dgm:prSet/>
      <dgm:spPr/>
      <dgm:t>
        <a:bodyPr/>
        <a:lstStyle/>
        <a:p>
          <a:endParaRPr lang="en-US"/>
        </a:p>
      </dgm:t>
    </dgm:pt>
    <dgm:pt modelId="{EAAC79D1-830C-4944-872E-7B91B9A0392C}">
      <dgm:prSet custT="1"/>
      <dgm:spPr/>
      <dgm:t>
        <a:bodyPr/>
        <a:lstStyle/>
        <a:p>
          <a:r>
            <a:rPr lang="en-US" sz="1200" b="0" dirty="0" smtClean="0">
              <a:solidFill>
                <a:prstClr val="black"/>
              </a:solidFill>
            </a:rPr>
            <a:t>School Bonding</a:t>
          </a:r>
          <a:endParaRPr lang="en-US" sz="1200" b="0" dirty="0">
            <a:solidFill>
              <a:prstClr val="black"/>
            </a:solidFill>
          </a:endParaRPr>
        </a:p>
      </dgm:t>
    </dgm:pt>
    <dgm:pt modelId="{C8FA61ED-3863-4E88-9A5A-919B62A49975}" type="parTrans" cxnId="{E19CBAC0-8303-49ED-8C92-2F1C5A9B7209}">
      <dgm:prSet/>
      <dgm:spPr/>
      <dgm:t>
        <a:bodyPr/>
        <a:lstStyle/>
        <a:p>
          <a:endParaRPr lang="en-US"/>
        </a:p>
      </dgm:t>
    </dgm:pt>
    <dgm:pt modelId="{CACD6FDF-5C1C-495E-A536-7BA5FD1B464B}" type="sibTrans" cxnId="{E19CBAC0-8303-49ED-8C92-2F1C5A9B7209}">
      <dgm:prSet/>
      <dgm:spPr/>
      <dgm:t>
        <a:bodyPr/>
        <a:lstStyle/>
        <a:p>
          <a:endParaRPr lang="en-US"/>
        </a:p>
      </dgm:t>
    </dgm:pt>
    <dgm:pt modelId="{129211E0-12E3-4537-B8CC-B138FD044BB9}">
      <dgm:prSet custT="1"/>
      <dgm:spPr/>
      <dgm:t>
        <a:bodyPr/>
        <a:lstStyle/>
        <a:p>
          <a:r>
            <a:rPr lang="en-US" sz="1200" dirty="0" smtClean="0">
              <a:solidFill>
                <a:prstClr val="black"/>
              </a:solidFill>
            </a:rPr>
            <a:t>Enforcement</a:t>
          </a:r>
          <a:endParaRPr lang="en-US" sz="1200" dirty="0">
            <a:solidFill>
              <a:prstClr val="black"/>
            </a:solidFill>
          </a:endParaRPr>
        </a:p>
      </dgm:t>
    </dgm:pt>
    <dgm:pt modelId="{F0E4D988-9524-487E-8617-5021E1AAA90F}" type="parTrans" cxnId="{940BDCFB-B7D5-4B5D-8694-2D1F7161B4A3}">
      <dgm:prSet/>
      <dgm:spPr/>
      <dgm:t>
        <a:bodyPr/>
        <a:lstStyle/>
        <a:p>
          <a:endParaRPr lang="en-US"/>
        </a:p>
      </dgm:t>
    </dgm:pt>
    <dgm:pt modelId="{E21CF3E1-FE5F-42A8-AE5B-F895B28600BE}" type="sibTrans" cxnId="{940BDCFB-B7D5-4B5D-8694-2D1F7161B4A3}">
      <dgm:prSet/>
      <dgm:spPr/>
      <dgm:t>
        <a:bodyPr/>
        <a:lstStyle/>
        <a:p>
          <a:endParaRPr lang="en-US"/>
        </a:p>
      </dgm:t>
    </dgm:pt>
    <dgm:pt modelId="{E3DD1E85-F84F-4B46-B013-EF4DB26A00B1}">
      <dgm:prSet custT="1"/>
      <dgm:spPr/>
      <dgm:t>
        <a:bodyPr/>
        <a:lstStyle/>
        <a:p>
          <a:r>
            <a:rPr lang="en-US" sz="1200" dirty="0" smtClean="0">
              <a:solidFill>
                <a:prstClr val="black"/>
              </a:solidFill>
            </a:rPr>
            <a:t>Parents and Youth Engagement</a:t>
          </a:r>
          <a:endParaRPr lang="en-US" sz="1200" b="1" dirty="0">
            <a:solidFill>
              <a:prstClr val="black"/>
            </a:solidFill>
          </a:endParaRPr>
        </a:p>
      </dgm:t>
    </dgm:pt>
    <dgm:pt modelId="{0374BCDA-CC35-4D4D-B905-C9265CBF929A}" type="parTrans" cxnId="{885EF3E7-1C34-4AEE-A872-1367F21EBCE8}">
      <dgm:prSet/>
      <dgm:spPr/>
      <dgm:t>
        <a:bodyPr/>
        <a:lstStyle/>
        <a:p>
          <a:endParaRPr lang="en-US"/>
        </a:p>
      </dgm:t>
    </dgm:pt>
    <dgm:pt modelId="{F122B9AA-EC1C-4F14-B4A8-20D3D916938D}" type="sibTrans" cxnId="{885EF3E7-1C34-4AEE-A872-1367F21EBCE8}">
      <dgm:prSet/>
      <dgm:spPr/>
      <dgm:t>
        <a:bodyPr/>
        <a:lstStyle/>
        <a:p>
          <a:endParaRPr lang="en-US"/>
        </a:p>
      </dgm:t>
    </dgm:pt>
    <dgm:pt modelId="{F1807921-0A6E-475A-8734-1DD5D5B794D9}">
      <dgm:prSet custT="1"/>
      <dgm:spPr/>
      <dgm:t>
        <a:bodyPr/>
        <a:lstStyle/>
        <a:p>
          <a:r>
            <a:rPr lang="en-US" sz="1200" dirty="0" smtClean="0">
              <a:solidFill>
                <a:prstClr val="black"/>
              </a:solidFill>
            </a:rPr>
            <a:t>Improved enforcement</a:t>
          </a:r>
          <a:endParaRPr lang="en-US" sz="1200" dirty="0">
            <a:solidFill>
              <a:prstClr val="black"/>
            </a:solidFill>
          </a:endParaRPr>
        </a:p>
      </dgm:t>
    </dgm:pt>
    <dgm:pt modelId="{FCC47EEC-C629-4901-85AE-49F782314012}" type="parTrans" cxnId="{E570291A-729C-429C-8B73-648381AE218E}">
      <dgm:prSet/>
      <dgm:spPr/>
      <dgm:t>
        <a:bodyPr/>
        <a:lstStyle/>
        <a:p>
          <a:endParaRPr lang="en-US"/>
        </a:p>
      </dgm:t>
    </dgm:pt>
    <dgm:pt modelId="{54571CE6-3CCC-4935-9614-9684D2203672}" type="sibTrans" cxnId="{E570291A-729C-429C-8B73-648381AE218E}">
      <dgm:prSet/>
      <dgm:spPr/>
      <dgm:t>
        <a:bodyPr/>
        <a:lstStyle/>
        <a:p>
          <a:endParaRPr lang="en-US"/>
        </a:p>
      </dgm:t>
    </dgm:pt>
    <dgm:pt modelId="{98CA670A-C230-4777-A820-46B979FD79BC}">
      <dgm:prSet custT="1"/>
      <dgm:spPr/>
      <dgm:t>
        <a:bodyPr/>
        <a:lstStyle/>
        <a:p>
          <a:r>
            <a:rPr lang="en-US" sz="1200" dirty="0" smtClean="0">
              <a:solidFill>
                <a:prstClr val="black"/>
              </a:solidFill>
            </a:rPr>
            <a:t>Enforcement Roundtable</a:t>
          </a:r>
          <a:endParaRPr lang="en-US" sz="1200" dirty="0">
            <a:solidFill>
              <a:prstClr val="black"/>
            </a:solidFill>
          </a:endParaRPr>
        </a:p>
      </dgm:t>
    </dgm:pt>
    <dgm:pt modelId="{75F7A33B-380F-42E8-B007-BC0E668153BA}" type="parTrans" cxnId="{B0B04544-2C01-4D0D-9DB6-23595EAD2184}">
      <dgm:prSet/>
      <dgm:spPr/>
      <dgm:t>
        <a:bodyPr/>
        <a:lstStyle/>
        <a:p>
          <a:endParaRPr lang="en-US"/>
        </a:p>
      </dgm:t>
    </dgm:pt>
    <dgm:pt modelId="{E9D71837-ACA0-4174-8F92-DE331D69EF6B}" type="sibTrans" cxnId="{B0B04544-2C01-4D0D-9DB6-23595EAD2184}">
      <dgm:prSet/>
      <dgm:spPr/>
      <dgm:t>
        <a:bodyPr/>
        <a:lstStyle/>
        <a:p>
          <a:endParaRPr lang="en-US"/>
        </a:p>
      </dgm:t>
    </dgm:pt>
    <dgm:pt modelId="{77C21248-BC48-46A2-932E-DA2877EBBBC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Middle School</a:t>
          </a:r>
        </a:p>
        <a:p>
          <a:pPr defTabSz="533400">
            <a:lnSpc>
              <a:spcPct val="90000"/>
            </a:lnSpc>
            <a:spcBef>
              <a:spcPct val="0"/>
            </a:spcBef>
            <a:spcAft>
              <a:spcPct val="35000"/>
            </a:spcAft>
          </a:pPr>
          <a:r>
            <a:rPr lang="en-US" sz="1200" dirty="0" smtClean="0">
              <a:solidFill>
                <a:prstClr val="black"/>
              </a:solidFill>
            </a:rPr>
            <a:t>Student Assistance Program</a:t>
          </a:r>
          <a:endParaRPr lang="en-US" sz="1200" dirty="0">
            <a:solidFill>
              <a:prstClr val="black"/>
            </a:solidFill>
          </a:endParaRPr>
        </a:p>
      </dgm:t>
    </dgm:pt>
    <dgm:pt modelId="{28FACFB0-5D1A-4118-82BB-702B19E0C383}" type="parTrans" cxnId="{03F7943B-501F-4F7B-9B14-BC571DEC51BF}">
      <dgm:prSet/>
      <dgm:spPr/>
      <dgm:t>
        <a:bodyPr/>
        <a:lstStyle/>
        <a:p>
          <a:endParaRPr lang="en-US"/>
        </a:p>
      </dgm:t>
    </dgm:pt>
    <dgm:pt modelId="{9F57F461-DFCF-4768-AFD0-5D0E99167288}" type="sibTrans" cxnId="{03F7943B-501F-4F7B-9B14-BC571DEC51BF}">
      <dgm:prSet/>
      <dgm:spPr/>
      <dgm:t>
        <a:bodyPr/>
        <a:lstStyle/>
        <a:p>
          <a:endParaRPr lang="en-US"/>
        </a:p>
      </dgm:t>
    </dgm:pt>
    <dgm:pt modelId="{703A579D-1976-4C41-868E-715241422EEC}">
      <dgm:prSet custT="1"/>
      <dgm:spPr/>
      <dgm:t>
        <a:bodyPr/>
        <a:lstStyle/>
        <a:p>
          <a:r>
            <a:rPr lang="en-US" sz="1200" dirty="0" smtClean="0">
              <a:solidFill>
                <a:prstClr val="black"/>
              </a:solidFill>
            </a:rPr>
            <a:t>Guiding Good Choices</a:t>
          </a:r>
          <a:endParaRPr lang="en-US" sz="1200" dirty="0">
            <a:solidFill>
              <a:prstClr val="black"/>
            </a:solidFill>
          </a:endParaRPr>
        </a:p>
      </dgm:t>
    </dgm:pt>
    <dgm:pt modelId="{296EA2D3-E337-4DAE-9984-C991C018F2F7}" type="parTrans" cxnId="{B94E278B-B0D7-4168-8933-813288FE3E26}">
      <dgm:prSet/>
      <dgm:spPr/>
      <dgm:t>
        <a:bodyPr/>
        <a:lstStyle/>
        <a:p>
          <a:endParaRPr lang="en-US"/>
        </a:p>
      </dgm:t>
    </dgm:pt>
    <dgm:pt modelId="{512C9DD7-73D7-4DE2-B9D4-9C20BBBEAB86}" type="sibTrans" cxnId="{B94E278B-B0D7-4168-8933-813288FE3E26}">
      <dgm:prSet/>
      <dgm:spPr/>
      <dgm:t>
        <a:bodyPr/>
        <a:lstStyle/>
        <a:p>
          <a:endParaRPr lang="en-US"/>
        </a:p>
      </dgm:t>
    </dgm:pt>
    <dgm:pt modelId="{68647C6F-8F2D-4344-85A7-C48C354F2022}">
      <dgm:prSet custT="1"/>
      <dgm:spPr/>
      <dgm:t>
        <a:bodyPr/>
        <a:lstStyle/>
        <a:p>
          <a:r>
            <a:rPr lang="en-US" sz="1200" dirty="0" smtClean="0">
              <a:solidFill>
                <a:prstClr val="black"/>
              </a:solidFill>
            </a:rPr>
            <a:t>Life Skills Training</a:t>
          </a:r>
          <a:endParaRPr lang="en-US" sz="1200" b="1" dirty="0">
            <a:solidFill>
              <a:prstClr val="black"/>
            </a:solidFill>
          </a:endParaRPr>
        </a:p>
      </dgm:t>
    </dgm:pt>
    <dgm:pt modelId="{48B17A37-84B3-4896-BAA7-53CDB9514AC4}" type="parTrans" cxnId="{2B225B09-2FEE-4755-B7B9-9407F0A58D0C}">
      <dgm:prSet/>
      <dgm:spPr/>
      <dgm:t>
        <a:bodyPr/>
        <a:lstStyle/>
        <a:p>
          <a:endParaRPr lang="en-US"/>
        </a:p>
      </dgm:t>
    </dgm:pt>
    <dgm:pt modelId="{DBDFAFF7-7C33-4AEA-B779-057568BF2EE6}" type="sibTrans" cxnId="{2B225B09-2FEE-4755-B7B9-9407F0A58D0C}">
      <dgm:prSet/>
      <dgm:spPr/>
      <dgm:t>
        <a:bodyPr/>
        <a:lstStyle/>
        <a:p>
          <a:endParaRPr lang="en-US"/>
        </a:p>
      </dgm:t>
    </dgm:pt>
    <dgm:pt modelId="{0584638D-9BFC-4CEF-BAB3-EE552CA71620}" type="pres">
      <dgm:prSet presAssocID="{59E89234-7F96-420B-B7B3-26FECC721B18}" presName="Name0" presStyleCnt="0">
        <dgm:presLayoutVars>
          <dgm:dir/>
          <dgm:animLvl val="lvl"/>
          <dgm:resizeHandles val="exact"/>
        </dgm:presLayoutVars>
      </dgm:prSet>
      <dgm:spPr/>
      <dgm:t>
        <a:bodyPr/>
        <a:lstStyle/>
        <a:p>
          <a:endParaRPr lang="en-US"/>
        </a:p>
      </dgm:t>
    </dgm:pt>
    <dgm:pt modelId="{FCBDCC28-45D7-464B-8F60-24CECC08E155}" type="pres">
      <dgm:prSet presAssocID="{CDC427D7-8A68-4DEC-A22B-707C82A1AF38}" presName="boxAndChildren" presStyleCnt="0"/>
      <dgm:spPr/>
    </dgm:pt>
    <dgm:pt modelId="{9B298CCF-A971-4BD1-A7AD-2BA82DF91D80}" type="pres">
      <dgm:prSet presAssocID="{CDC427D7-8A68-4DEC-A22B-707C82A1AF38}" presName="parentTextBox" presStyleLbl="node1" presStyleIdx="0" presStyleCnt="4"/>
      <dgm:spPr/>
      <dgm:t>
        <a:bodyPr/>
        <a:lstStyle/>
        <a:p>
          <a:endParaRPr lang="en-US"/>
        </a:p>
      </dgm:t>
    </dgm:pt>
    <dgm:pt modelId="{3A0B3960-E378-4E34-82D1-20F0996ADE57}" type="pres">
      <dgm:prSet presAssocID="{CDC427D7-8A68-4DEC-A22B-707C82A1AF38}" presName="entireBox" presStyleLbl="node1" presStyleIdx="0" presStyleCnt="4" custScaleY="459418" custLinFactY="-11777" custLinFactNeighborY="-100000"/>
      <dgm:spPr/>
      <dgm:t>
        <a:bodyPr/>
        <a:lstStyle/>
        <a:p>
          <a:endParaRPr lang="en-US"/>
        </a:p>
      </dgm:t>
    </dgm:pt>
    <dgm:pt modelId="{3A0437E5-7D6E-4B1D-9E31-1DF7AFA524FA}" type="pres">
      <dgm:prSet presAssocID="{CDC427D7-8A68-4DEC-A22B-707C82A1AF38}" presName="descendantBox" presStyleCnt="0"/>
      <dgm:spPr/>
    </dgm:pt>
    <dgm:pt modelId="{1030D671-7922-438F-B000-0664ABB43B98}" type="pres">
      <dgm:prSet presAssocID="{0C4764F7-AF6A-4D16-A9DF-8D4BC7B90B90}" presName="childTextBox" presStyleLbl="fgAccFollowNode1" presStyleIdx="0" presStyleCnt="14" custScaleX="2000000" custScaleY="398736" custLinFactNeighborX="-24425" custLinFactNeighborY="-33141">
        <dgm:presLayoutVars>
          <dgm:bulletEnabled val="1"/>
        </dgm:presLayoutVars>
      </dgm:prSet>
      <dgm:spPr/>
      <dgm:t>
        <a:bodyPr/>
        <a:lstStyle/>
        <a:p>
          <a:endParaRPr lang="en-US"/>
        </a:p>
      </dgm:t>
    </dgm:pt>
    <dgm:pt modelId="{9134CF67-47E2-4C25-BCEF-B2B7064A0C2A}" type="pres">
      <dgm:prSet presAssocID="{A8BE5F0F-A6CA-4159-9B9B-F34BEA11D060}" presName="childTextBox" presStyleLbl="fgAccFollowNode1" presStyleIdx="1" presStyleCnt="14" custScaleX="2000000" custScaleY="398736" custLinFactNeighborX="-24425" custLinFactNeighborY="-33141">
        <dgm:presLayoutVars>
          <dgm:bulletEnabled val="1"/>
        </dgm:presLayoutVars>
      </dgm:prSet>
      <dgm:spPr/>
      <dgm:t>
        <a:bodyPr/>
        <a:lstStyle/>
        <a:p>
          <a:endParaRPr lang="en-US"/>
        </a:p>
      </dgm:t>
    </dgm:pt>
    <dgm:pt modelId="{328D714F-4489-49CE-B97B-0C2311365D8D}" type="pres">
      <dgm:prSet presAssocID="{90052935-29A0-4E21-BA89-CEB759EFE84D}" presName="childTextBox" presStyleLbl="fgAccFollowNode1" presStyleIdx="2" presStyleCnt="14" custScaleX="2000000" custScaleY="398736" custLinFactNeighborX="-24425" custLinFactNeighborY="-33141">
        <dgm:presLayoutVars>
          <dgm:bulletEnabled val="1"/>
        </dgm:presLayoutVars>
      </dgm:prSet>
      <dgm:spPr/>
      <dgm:t>
        <a:bodyPr/>
        <a:lstStyle/>
        <a:p>
          <a:endParaRPr lang="en-US"/>
        </a:p>
      </dgm:t>
    </dgm:pt>
    <dgm:pt modelId="{4185C872-C051-4CE3-92BC-C0E0CA275CA5}" type="pres">
      <dgm:prSet presAssocID="{0FCE1FC5-E73A-47A9-9CC7-82780CC5CC12}" presName="childTextBox" presStyleLbl="fgAccFollowNode1" presStyleIdx="3" presStyleCnt="14" custScaleX="2000000" custScaleY="398736" custLinFactNeighborX="-70531" custLinFactNeighborY="-33141">
        <dgm:presLayoutVars>
          <dgm:bulletEnabled val="1"/>
        </dgm:presLayoutVars>
      </dgm:prSet>
      <dgm:spPr/>
      <dgm:t>
        <a:bodyPr/>
        <a:lstStyle/>
        <a:p>
          <a:endParaRPr lang="en-US"/>
        </a:p>
      </dgm:t>
    </dgm:pt>
    <dgm:pt modelId="{E49BED6F-C04B-4F21-8C34-18945CBF76D8}" type="pres">
      <dgm:prSet presAssocID="{08C4BD99-728A-4EC4-A387-7E31E36A6646}" presName="sp" presStyleCnt="0"/>
      <dgm:spPr/>
    </dgm:pt>
    <dgm:pt modelId="{BA51F40A-46C5-45B1-9BA0-66AA64C48694}" type="pres">
      <dgm:prSet presAssocID="{C99E15A5-B2CC-4107-BE74-40636A1B0C0E}" presName="arrowAndChildren" presStyleCnt="0"/>
      <dgm:spPr/>
    </dgm:pt>
    <dgm:pt modelId="{AD3BEF4C-2D25-4661-A21C-016F3FBD1589}" type="pres">
      <dgm:prSet presAssocID="{C99E15A5-B2CC-4107-BE74-40636A1B0C0E}" presName="parentTextArrow" presStyleLbl="node1" presStyleIdx="0" presStyleCnt="4"/>
      <dgm:spPr/>
      <dgm:t>
        <a:bodyPr/>
        <a:lstStyle/>
        <a:p>
          <a:endParaRPr lang="en-US"/>
        </a:p>
      </dgm:t>
    </dgm:pt>
    <dgm:pt modelId="{B9A55D64-E1E8-46C4-9F46-565035A4A2DA}" type="pres">
      <dgm:prSet presAssocID="{C99E15A5-B2CC-4107-BE74-40636A1B0C0E}" presName="arrow" presStyleLbl="node1" presStyleIdx="1" presStyleCnt="4" custScaleY="420147" custLinFactNeighborY="-33267"/>
      <dgm:spPr/>
      <dgm:t>
        <a:bodyPr/>
        <a:lstStyle/>
        <a:p>
          <a:endParaRPr lang="en-US"/>
        </a:p>
      </dgm:t>
    </dgm:pt>
    <dgm:pt modelId="{861AA862-F877-424B-B1D4-BB527C9E87B4}" type="pres">
      <dgm:prSet presAssocID="{C99E15A5-B2CC-4107-BE74-40636A1B0C0E}" presName="descendantArrow" presStyleCnt="0"/>
      <dgm:spPr/>
    </dgm:pt>
    <dgm:pt modelId="{1C3637D4-5617-49DE-A786-E1D92D208FC4}" type="pres">
      <dgm:prSet presAssocID="{8FFF4448-2A2C-43D8-A32C-A0BD3224406B}" presName="childTextArrow" presStyleLbl="fgAccFollowNode1" presStyleIdx="4" presStyleCnt="14" custScaleY="465332" custLinFactY="-89989" custLinFactNeighborX="-294" custLinFactNeighborY="-100000">
        <dgm:presLayoutVars>
          <dgm:bulletEnabled val="1"/>
        </dgm:presLayoutVars>
      </dgm:prSet>
      <dgm:spPr/>
      <dgm:t>
        <a:bodyPr/>
        <a:lstStyle/>
        <a:p>
          <a:endParaRPr lang="en-US"/>
        </a:p>
      </dgm:t>
    </dgm:pt>
    <dgm:pt modelId="{B49354A7-AB37-4A96-BF15-04ABC7FC78C9}" type="pres">
      <dgm:prSet presAssocID="{F1807921-0A6E-475A-8734-1DD5D5B794D9}" presName="childTextArrow" presStyleLbl="fgAccFollowNode1" presStyleIdx="5" presStyleCnt="14" custScaleY="465332" custLinFactY="-84482" custLinFactNeighborX="-1986" custLinFactNeighborY="-100000">
        <dgm:presLayoutVars>
          <dgm:bulletEnabled val="1"/>
        </dgm:presLayoutVars>
      </dgm:prSet>
      <dgm:spPr/>
      <dgm:t>
        <a:bodyPr/>
        <a:lstStyle/>
        <a:p>
          <a:endParaRPr lang="en-US"/>
        </a:p>
      </dgm:t>
    </dgm:pt>
    <dgm:pt modelId="{C25ADD1A-3C1E-4470-BD4D-9B5F82A5B96D}" type="pres">
      <dgm:prSet presAssocID="{98CA670A-C230-4777-A820-46B979FD79BC}" presName="childTextArrow" presStyleLbl="fgAccFollowNode1" presStyleIdx="6" presStyleCnt="14" custScaleY="465332" custLinFactY="-84482" custLinFactNeighborX="-1986" custLinFactNeighborY="-100000">
        <dgm:presLayoutVars>
          <dgm:bulletEnabled val="1"/>
        </dgm:presLayoutVars>
      </dgm:prSet>
      <dgm:spPr/>
      <dgm:t>
        <a:bodyPr/>
        <a:lstStyle/>
        <a:p>
          <a:endParaRPr lang="en-US"/>
        </a:p>
      </dgm:t>
    </dgm:pt>
    <dgm:pt modelId="{A1266311-C18E-4892-8A26-950BDE5AFDB9}" type="pres">
      <dgm:prSet presAssocID="{77C21248-BC48-46A2-932E-DA2877EBBBC9}" presName="childTextArrow" presStyleLbl="fgAccFollowNode1" presStyleIdx="7" presStyleCnt="14" custScaleY="465332" custLinFactY="-84482" custLinFactNeighborX="-1986" custLinFactNeighborY="-100000">
        <dgm:presLayoutVars>
          <dgm:bulletEnabled val="1"/>
        </dgm:presLayoutVars>
      </dgm:prSet>
      <dgm:spPr/>
      <dgm:t>
        <a:bodyPr/>
        <a:lstStyle/>
        <a:p>
          <a:endParaRPr lang="en-US"/>
        </a:p>
      </dgm:t>
    </dgm:pt>
    <dgm:pt modelId="{4D1F449F-B02A-4172-9F96-835EDCF92DE6}" type="pres">
      <dgm:prSet presAssocID="{703A579D-1976-4C41-868E-715241422EEC}" presName="childTextArrow" presStyleLbl="fgAccFollowNode1" presStyleIdx="8" presStyleCnt="14" custScaleY="465332" custLinFactY="-84482" custLinFactNeighborX="-1986" custLinFactNeighborY="-100000">
        <dgm:presLayoutVars>
          <dgm:bulletEnabled val="1"/>
        </dgm:presLayoutVars>
      </dgm:prSet>
      <dgm:spPr/>
      <dgm:t>
        <a:bodyPr/>
        <a:lstStyle/>
        <a:p>
          <a:endParaRPr lang="en-US"/>
        </a:p>
      </dgm:t>
    </dgm:pt>
    <dgm:pt modelId="{1DE2410E-D5CB-4C8B-AEEA-C9800EF968A8}" type="pres">
      <dgm:prSet presAssocID="{68647C6F-8F2D-4344-85A7-C48C354F2022}" presName="childTextArrow" presStyleLbl="fgAccFollowNode1" presStyleIdx="9" presStyleCnt="14" custScaleY="465332" custLinFactY="-84482" custLinFactNeighborX="-1986" custLinFactNeighborY="-100000">
        <dgm:presLayoutVars>
          <dgm:bulletEnabled val="1"/>
        </dgm:presLayoutVars>
      </dgm:prSet>
      <dgm:spPr/>
      <dgm:t>
        <a:bodyPr/>
        <a:lstStyle/>
        <a:p>
          <a:endParaRPr lang="en-US"/>
        </a:p>
      </dgm:t>
    </dgm:pt>
    <dgm:pt modelId="{CB9BAB3C-6241-4288-B7EB-5712AEFEACB4}" type="pres">
      <dgm:prSet presAssocID="{53C89411-7444-4FB1-8991-6665C4E879B3}" presName="sp" presStyleCnt="0"/>
      <dgm:spPr/>
    </dgm:pt>
    <dgm:pt modelId="{3B59923F-BBA8-4F58-A51D-C03B1F86411D}" type="pres">
      <dgm:prSet presAssocID="{EE3882C1-48D7-4037-AF6D-99CEABE024D0}" presName="arrowAndChildren" presStyleCnt="0"/>
      <dgm:spPr/>
    </dgm:pt>
    <dgm:pt modelId="{CB390421-9663-4893-88DC-D206ACFD7AB2}" type="pres">
      <dgm:prSet presAssocID="{EE3882C1-48D7-4037-AF6D-99CEABE024D0}" presName="parentTextArrow" presStyleLbl="node1" presStyleIdx="1" presStyleCnt="4"/>
      <dgm:spPr/>
      <dgm:t>
        <a:bodyPr/>
        <a:lstStyle/>
        <a:p>
          <a:endParaRPr lang="en-US"/>
        </a:p>
      </dgm:t>
    </dgm:pt>
    <dgm:pt modelId="{D6CB2053-37FF-4D99-8A6F-68F6D91DC381}" type="pres">
      <dgm:prSet presAssocID="{EE3882C1-48D7-4037-AF6D-99CEABE024D0}" presName="arrow" presStyleLbl="node1" presStyleIdx="2" presStyleCnt="4" custScaleY="361494" custLinFactNeighborY="-12187"/>
      <dgm:spPr/>
      <dgm:t>
        <a:bodyPr/>
        <a:lstStyle/>
        <a:p>
          <a:endParaRPr lang="en-US"/>
        </a:p>
      </dgm:t>
    </dgm:pt>
    <dgm:pt modelId="{50A3817E-805D-4CF4-A47D-CEE809576E96}" type="pres">
      <dgm:prSet presAssocID="{EE3882C1-48D7-4037-AF6D-99CEABE024D0}" presName="descendantArrow" presStyleCnt="0"/>
      <dgm:spPr/>
    </dgm:pt>
    <dgm:pt modelId="{E5244CBE-164B-44F6-931D-7B670D9332B0}" type="pres">
      <dgm:prSet presAssocID="{1344D274-317B-483A-B9EA-919B3C7C0ED1}" presName="childTextArrow" presStyleLbl="fgAccFollowNode1" presStyleIdx="10" presStyleCnt="14" custScaleY="398856" custLinFactNeighborY="-82144">
        <dgm:presLayoutVars>
          <dgm:bulletEnabled val="1"/>
        </dgm:presLayoutVars>
      </dgm:prSet>
      <dgm:spPr/>
      <dgm:t>
        <a:bodyPr/>
        <a:lstStyle/>
        <a:p>
          <a:endParaRPr lang="en-US"/>
        </a:p>
      </dgm:t>
    </dgm:pt>
    <dgm:pt modelId="{EA8DD2BD-4937-40A3-8336-45655D52EC18}" type="pres">
      <dgm:prSet presAssocID="{EAAC79D1-830C-4944-872E-7B91B9A0392C}" presName="childTextArrow" presStyleLbl="fgAccFollowNode1" presStyleIdx="11" presStyleCnt="14" custScaleY="398856" custLinFactNeighborY="-80103">
        <dgm:presLayoutVars>
          <dgm:bulletEnabled val="1"/>
        </dgm:presLayoutVars>
      </dgm:prSet>
      <dgm:spPr/>
      <dgm:t>
        <a:bodyPr/>
        <a:lstStyle/>
        <a:p>
          <a:endParaRPr lang="en-US"/>
        </a:p>
      </dgm:t>
    </dgm:pt>
    <dgm:pt modelId="{E6B18F4A-A6D6-48E8-8BC9-51F5C0E5DD86}" type="pres">
      <dgm:prSet presAssocID="{129211E0-12E3-4537-B8CC-B138FD044BB9}" presName="childTextArrow" presStyleLbl="fgAccFollowNode1" presStyleIdx="12" presStyleCnt="14" custScaleY="398856" custLinFactNeighborY="-80103">
        <dgm:presLayoutVars>
          <dgm:bulletEnabled val="1"/>
        </dgm:presLayoutVars>
      </dgm:prSet>
      <dgm:spPr/>
      <dgm:t>
        <a:bodyPr/>
        <a:lstStyle/>
        <a:p>
          <a:endParaRPr lang="en-US"/>
        </a:p>
      </dgm:t>
    </dgm:pt>
    <dgm:pt modelId="{92827371-A3ED-4271-8E4D-112376E8ADAF}" type="pres">
      <dgm:prSet presAssocID="{E3DD1E85-F84F-4B46-B013-EF4DB26A00B1}" presName="childTextArrow" presStyleLbl="fgAccFollowNode1" presStyleIdx="13" presStyleCnt="14" custScaleY="398856" custLinFactNeighborY="-80103">
        <dgm:presLayoutVars>
          <dgm:bulletEnabled val="1"/>
        </dgm:presLayoutVars>
      </dgm:prSet>
      <dgm:spPr/>
      <dgm:t>
        <a:bodyPr/>
        <a:lstStyle/>
        <a:p>
          <a:endParaRPr lang="en-US"/>
        </a:p>
      </dgm:t>
    </dgm:pt>
    <dgm:pt modelId="{000FFCF3-9ED1-42E7-BDB1-DF56A432E772}" type="pres">
      <dgm:prSet presAssocID="{8F153184-9EBB-473F-8F3A-A6CBE7A4794F}" presName="sp" presStyleCnt="0"/>
      <dgm:spPr/>
    </dgm:pt>
    <dgm:pt modelId="{396CFDB7-F889-4A02-A386-F12E15A5BEE4}" type="pres">
      <dgm:prSet presAssocID="{6E20DFFA-D7ED-4053-9537-0047BF09C971}" presName="arrowAndChildren" presStyleCnt="0"/>
      <dgm:spPr/>
    </dgm:pt>
    <dgm:pt modelId="{74559130-00DA-4BDB-95DA-3520B1608E79}" type="pres">
      <dgm:prSet presAssocID="{6E20DFFA-D7ED-4053-9537-0047BF09C971}" presName="parentTextArrow" presStyleLbl="node1" presStyleIdx="3" presStyleCnt="4" custScaleY="339098"/>
      <dgm:spPr/>
      <dgm:t>
        <a:bodyPr/>
        <a:lstStyle/>
        <a:p>
          <a:endParaRPr lang="en-US"/>
        </a:p>
      </dgm:t>
    </dgm:pt>
  </dgm:ptLst>
  <dgm:cxnLst>
    <dgm:cxn modelId="{2B225B09-2FEE-4755-B7B9-9407F0A58D0C}" srcId="{C99E15A5-B2CC-4107-BE74-40636A1B0C0E}" destId="{68647C6F-8F2D-4344-85A7-C48C354F2022}" srcOrd="5" destOrd="0" parTransId="{48B17A37-84B3-4896-BAA7-53CDB9514AC4}" sibTransId="{DBDFAFF7-7C33-4AEA-B779-057568BF2EE6}"/>
    <dgm:cxn modelId="{C7E0C001-7AB5-4A2F-BA0E-E0CD84791642}" type="presOf" srcId="{CDC427D7-8A68-4DEC-A22B-707C82A1AF38}" destId="{3A0B3960-E378-4E34-82D1-20F0996ADE57}" srcOrd="1" destOrd="0" presId="urn:microsoft.com/office/officeart/2005/8/layout/process4"/>
    <dgm:cxn modelId="{A21553B8-811A-498A-BD5F-E66E01D8148E}" type="presOf" srcId="{1344D274-317B-483A-B9EA-919B3C7C0ED1}" destId="{E5244CBE-164B-44F6-931D-7B670D9332B0}" srcOrd="0" destOrd="0" presId="urn:microsoft.com/office/officeart/2005/8/layout/process4"/>
    <dgm:cxn modelId="{E19CBAC0-8303-49ED-8C92-2F1C5A9B7209}" srcId="{EE3882C1-48D7-4037-AF6D-99CEABE024D0}" destId="{EAAC79D1-830C-4944-872E-7B91B9A0392C}" srcOrd="1" destOrd="0" parTransId="{C8FA61ED-3863-4E88-9A5A-919B62A49975}" sibTransId="{CACD6FDF-5C1C-495E-A536-7BA5FD1B464B}"/>
    <dgm:cxn modelId="{885EF3E7-1C34-4AEE-A872-1367F21EBCE8}" srcId="{EE3882C1-48D7-4037-AF6D-99CEABE024D0}" destId="{E3DD1E85-F84F-4B46-B013-EF4DB26A00B1}" srcOrd="3" destOrd="0" parTransId="{0374BCDA-CC35-4D4D-B905-C9265CBF929A}" sibTransId="{F122B9AA-EC1C-4F14-B4A8-20D3D916938D}"/>
    <dgm:cxn modelId="{9279969A-6B94-4D7D-9DC5-ED73184836A8}" type="presOf" srcId="{77C21248-BC48-46A2-932E-DA2877EBBBC9}" destId="{A1266311-C18E-4892-8A26-950BDE5AFDB9}" srcOrd="0" destOrd="0" presId="urn:microsoft.com/office/officeart/2005/8/layout/process4"/>
    <dgm:cxn modelId="{BB056516-8676-4D76-A1BC-05792979330A}" type="presOf" srcId="{CDC427D7-8A68-4DEC-A22B-707C82A1AF38}" destId="{9B298CCF-A971-4BD1-A7AD-2BA82DF91D80}" srcOrd="0" destOrd="0" presId="urn:microsoft.com/office/officeart/2005/8/layout/process4"/>
    <dgm:cxn modelId="{9D244570-2662-4B14-937A-2BCEAB8B1FD0}" type="presOf" srcId="{703A579D-1976-4C41-868E-715241422EEC}" destId="{4D1F449F-B02A-4172-9F96-835EDCF92DE6}" srcOrd="0" destOrd="0" presId="urn:microsoft.com/office/officeart/2005/8/layout/process4"/>
    <dgm:cxn modelId="{DA191BC3-197B-455A-8477-9F01F471FDB4}" type="presOf" srcId="{8FFF4448-2A2C-43D8-A32C-A0BD3224406B}" destId="{1C3637D4-5617-49DE-A786-E1D92D208FC4}" srcOrd="0" destOrd="0" presId="urn:microsoft.com/office/officeart/2005/8/layout/process4"/>
    <dgm:cxn modelId="{C883A6EA-0AE6-4B0D-A35B-8EEE958EE678}" srcId="{59E89234-7F96-420B-B7B3-26FECC721B18}" destId="{6E20DFFA-D7ED-4053-9537-0047BF09C971}" srcOrd="0" destOrd="0" parTransId="{4C521293-1999-4A19-B071-60B8DB5618D9}" sibTransId="{8F153184-9EBB-473F-8F3A-A6CBE7A4794F}"/>
    <dgm:cxn modelId="{F1CCD52C-AF98-4FA8-8F08-2DC49B4685D0}" srcId="{CDC427D7-8A68-4DEC-A22B-707C82A1AF38}" destId="{0FCE1FC5-E73A-47A9-9CC7-82780CC5CC12}" srcOrd="3" destOrd="0" parTransId="{75B54A1C-AA57-429C-A31B-51248A731ECC}" sibTransId="{979717A6-DF9F-48A6-8DC8-CD330831FB43}"/>
    <dgm:cxn modelId="{922C8D36-0684-49BF-9822-3A5B50F6484E}" type="presOf" srcId="{F1807921-0A6E-475A-8734-1DD5D5B794D9}" destId="{B49354A7-AB37-4A96-BF15-04ABC7FC78C9}" srcOrd="0" destOrd="0" presId="urn:microsoft.com/office/officeart/2005/8/layout/process4"/>
    <dgm:cxn modelId="{20C13BE8-BD12-4417-83EE-1F7D837AE4D8}" type="presOf" srcId="{EE3882C1-48D7-4037-AF6D-99CEABE024D0}" destId="{CB390421-9663-4893-88DC-D206ACFD7AB2}" srcOrd="0" destOrd="0" presId="urn:microsoft.com/office/officeart/2005/8/layout/process4"/>
    <dgm:cxn modelId="{7BF1A91A-F010-40B9-A40C-B0A37A9EC8FE}" type="presOf" srcId="{EAAC79D1-830C-4944-872E-7B91B9A0392C}" destId="{EA8DD2BD-4937-40A3-8336-45655D52EC18}" srcOrd="0" destOrd="0" presId="urn:microsoft.com/office/officeart/2005/8/layout/process4"/>
    <dgm:cxn modelId="{4AC66A0C-1063-46D2-A1BA-450259FF5D6F}" type="presOf" srcId="{129211E0-12E3-4537-B8CC-B138FD044BB9}" destId="{E6B18F4A-A6D6-48E8-8BC9-51F5C0E5DD86}" srcOrd="0" destOrd="0" presId="urn:microsoft.com/office/officeart/2005/8/layout/process4"/>
    <dgm:cxn modelId="{EDCF5A6A-7F4C-4424-8761-CFA5C74EFC43}" type="presOf" srcId="{98CA670A-C230-4777-A820-46B979FD79BC}" destId="{C25ADD1A-3C1E-4470-BD4D-9B5F82A5B96D}" srcOrd="0" destOrd="0" presId="urn:microsoft.com/office/officeart/2005/8/layout/process4"/>
    <dgm:cxn modelId="{D43F43F5-B79B-42AE-94AA-9A64956C6CE1}" type="presOf" srcId="{59E89234-7F96-420B-B7B3-26FECC721B18}" destId="{0584638D-9BFC-4CEF-BAB3-EE552CA71620}" srcOrd="0" destOrd="0" presId="urn:microsoft.com/office/officeart/2005/8/layout/process4"/>
    <dgm:cxn modelId="{CF186B43-5EAA-4B24-8862-72DB4526AD44}" srcId="{59E89234-7F96-420B-B7B3-26FECC721B18}" destId="{EE3882C1-48D7-4037-AF6D-99CEABE024D0}" srcOrd="1" destOrd="0" parTransId="{3ACFB0EB-C45A-4EF4-B5D9-A3996633AADC}" sibTransId="{53C89411-7444-4FB1-8991-6665C4E879B3}"/>
    <dgm:cxn modelId="{7E732FF3-A469-4D1C-BE02-CBBBC3DAAFD5}" type="presOf" srcId="{0FCE1FC5-E73A-47A9-9CC7-82780CC5CC12}" destId="{4185C872-C051-4CE3-92BC-C0E0CA275CA5}" srcOrd="0" destOrd="0" presId="urn:microsoft.com/office/officeart/2005/8/layout/process4"/>
    <dgm:cxn modelId="{6D12252A-FD66-4937-9E8A-EBCC73C8B151}" type="presOf" srcId="{A8BE5F0F-A6CA-4159-9B9B-F34BEA11D060}" destId="{9134CF67-47E2-4C25-BCEF-B2B7064A0C2A}" srcOrd="0" destOrd="0" presId="urn:microsoft.com/office/officeart/2005/8/layout/process4"/>
    <dgm:cxn modelId="{B94E278B-B0D7-4168-8933-813288FE3E26}" srcId="{C99E15A5-B2CC-4107-BE74-40636A1B0C0E}" destId="{703A579D-1976-4C41-868E-715241422EEC}" srcOrd="4" destOrd="0" parTransId="{296EA2D3-E337-4DAE-9984-C991C018F2F7}" sibTransId="{512C9DD7-73D7-4DE2-B9D4-9C20BBBEAB86}"/>
    <dgm:cxn modelId="{22B8E58B-B386-4E65-995D-E8CF709EA9FF}" srcId="{59E89234-7F96-420B-B7B3-26FECC721B18}" destId="{C99E15A5-B2CC-4107-BE74-40636A1B0C0E}" srcOrd="2" destOrd="0" parTransId="{4512CDAE-773A-4428-B5D1-DF0D04E25714}" sibTransId="{08C4BD99-728A-4EC4-A387-7E31E36A6646}"/>
    <dgm:cxn modelId="{885BD9F3-34FD-4599-8414-BDBE8CDC08C2}" srcId="{CDC427D7-8A68-4DEC-A22B-707C82A1AF38}" destId="{90052935-29A0-4E21-BA89-CEB759EFE84D}" srcOrd="2" destOrd="0" parTransId="{3925DDC5-0053-4ADF-BD76-B38C5EEBBE01}" sibTransId="{125DB04A-9D1C-466A-B268-BA209DFB778F}"/>
    <dgm:cxn modelId="{B0B04544-2C01-4D0D-9DB6-23595EAD2184}" srcId="{C99E15A5-B2CC-4107-BE74-40636A1B0C0E}" destId="{98CA670A-C230-4777-A820-46B979FD79BC}" srcOrd="2" destOrd="0" parTransId="{75F7A33B-380F-42E8-B007-BC0E668153BA}" sibTransId="{E9D71837-ACA0-4174-8F92-DE331D69EF6B}"/>
    <dgm:cxn modelId="{9D6C17A8-DD60-4397-8843-DD022EAE978B}" srcId="{59E89234-7F96-420B-B7B3-26FECC721B18}" destId="{CDC427D7-8A68-4DEC-A22B-707C82A1AF38}" srcOrd="3" destOrd="0" parTransId="{337A5417-886D-429E-A914-23A031AC5447}" sibTransId="{EE9FC55A-DB7D-4CFF-B988-1F03941A07F4}"/>
    <dgm:cxn modelId="{C49DEE91-A216-4D52-AC33-4DD4AD339B15}" srcId="{C99E15A5-B2CC-4107-BE74-40636A1B0C0E}" destId="{8FFF4448-2A2C-43D8-A32C-A0BD3224406B}" srcOrd="0" destOrd="0" parTransId="{0A7A9E4E-2DBC-4D22-A660-E2C8B71C9B9D}" sibTransId="{E86B0873-45A2-4077-9E9B-DE8C29A95FF3}"/>
    <dgm:cxn modelId="{450ACD69-7577-43C8-8ABF-23AD7C09056D}" type="presOf" srcId="{90052935-29A0-4E21-BA89-CEB759EFE84D}" destId="{328D714F-4489-49CE-B97B-0C2311365D8D}" srcOrd="0" destOrd="0" presId="urn:microsoft.com/office/officeart/2005/8/layout/process4"/>
    <dgm:cxn modelId="{A3D461AE-25FF-4485-9EF8-FD82FC97A0B1}" type="presOf" srcId="{C99E15A5-B2CC-4107-BE74-40636A1B0C0E}" destId="{B9A55D64-E1E8-46C4-9F46-565035A4A2DA}" srcOrd="1" destOrd="0" presId="urn:microsoft.com/office/officeart/2005/8/layout/process4"/>
    <dgm:cxn modelId="{3595B826-604B-4110-804B-91927E14CCA1}" srcId="{CDC427D7-8A68-4DEC-A22B-707C82A1AF38}" destId="{A8BE5F0F-A6CA-4159-9B9B-F34BEA11D060}" srcOrd="1" destOrd="0" parTransId="{2512D817-0A6A-4C3C-B13B-43CFFDF8BD84}" sibTransId="{8FBA4FA9-E6C8-49AA-A60F-6BAA7E00800C}"/>
    <dgm:cxn modelId="{79ED9D1A-CB45-4FAD-8978-ABB8F5F378F0}" type="presOf" srcId="{68647C6F-8F2D-4344-85A7-C48C354F2022}" destId="{1DE2410E-D5CB-4C8B-AEEA-C9800EF968A8}" srcOrd="0" destOrd="0" presId="urn:microsoft.com/office/officeart/2005/8/layout/process4"/>
    <dgm:cxn modelId="{FD82E7D2-B884-43B9-B5EF-F57ADE124D9A}" type="presOf" srcId="{EE3882C1-48D7-4037-AF6D-99CEABE024D0}" destId="{D6CB2053-37FF-4D99-8A6F-68F6D91DC381}" srcOrd="1" destOrd="0" presId="urn:microsoft.com/office/officeart/2005/8/layout/process4"/>
    <dgm:cxn modelId="{B8287AC7-6BDB-43B1-8948-A3B29FEDCE61}" srcId="{EE3882C1-48D7-4037-AF6D-99CEABE024D0}" destId="{1344D274-317B-483A-B9EA-919B3C7C0ED1}" srcOrd="0" destOrd="0" parTransId="{2262F3A6-F9EA-4D0C-8794-0EBE028B62C5}" sibTransId="{AB1E75F6-A644-44CD-BBEC-E07CEECAB8A4}"/>
    <dgm:cxn modelId="{5DB1B8FF-D4B6-4173-987B-43CB06004A64}" srcId="{CDC427D7-8A68-4DEC-A22B-707C82A1AF38}" destId="{0C4764F7-AF6A-4D16-A9DF-8D4BC7B90B90}" srcOrd="0" destOrd="0" parTransId="{9281811F-AF89-41DE-B9A8-C084917A5270}" sibTransId="{C5B65498-F8AF-4D89-9620-1614CDBE4528}"/>
    <dgm:cxn modelId="{B49029BF-27E7-4BEC-8F1C-712FD12A3A2A}" type="presOf" srcId="{0C4764F7-AF6A-4D16-A9DF-8D4BC7B90B90}" destId="{1030D671-7922-438F-B000-0664ABB43B98}" srcOrd="0" destOrd="0" presId="urn:microsoft.com/office/officeart/2005/8/layout/process4"/>
    <dgm:cxn modelId="{7446FBB1-0DF0-4EC1-9D74-5201B0803975}" type="presOf" srcId="{C99E15A5-B2CC-4107-BE74-40636A1B0C0E}" destId="{AD3BEF4C-2D25-4661-A21C-016F3FBD1589}" srcOrd="0" destOrd="0" presId="urn:microsoft.com/office/officeart/2005/8/layout/process4"/>
    <dgm:cxn modelId="{938BF40D-ABB3-4909-8BA5-48491E30F5A6}" type="presOf" srcId="{E3DD1E85-F84F-4B46-B013-EF4DB26A00B1}" destId="{92827371-A3ED-4271-8E4D-112376E8ADAF}" srcOrd="0" destOrd="0" presId="urn:microsoft.com/office/officeart/2005/8/layout/process4"/>
    <dgm:cxn modelId="{940BDCFB-B7D5-4B5D-8694-2D1F7161B4A3}" srcId="{EE3882C1-48D7-4037-AF6D-99CEABE024D0}" destId="{129211E0-12E3-4537-B8CC-B138FD044BB9}" srcOrd="2" destOrd="0" parTransId="{F0E4D988-9524-487E-8617-5021E1AAA90F}" sibTransId="{E21CF3E1-FE5F-42A8-AE5B-F895B28600BE}"/>
    <dgm:cxn modelId="{03F7943B-501F-4F7B-9B14-BC571DEC51BF}" srcId="{C99E15A5-B2CC-4107-BE74-40636A1B0C0E}" destId="{77C21248-BC48-46A2-932E-DA2877EBBBC9}" srcOrd="3" destOrd="0" parTransId="{28FACFB0-5D1A-4118-82BB-702B19E0C383}" sibTransId="{9F57F461-DFCF-4768-AFD0-5D0E99167288}"/>
    <dgm:cxn modelId="{E570291A-729C-429C-8B73-648381AE218E}" srcId="{C99E15A5-B2CC-4107-BE74-40636A1B0C0E}" destId="{F1807921-0A6E-475A-8734-1DD5D5B794D9}" srcOrd="1" destOrd="0" parTransId="{FCC47EEC-C629-4901-85AE-49F782314012}" sibTransId="{54571CE6-3CCC-4935-9614-9684D2203672}"/>
    <dgm:cxn modelId="{1708D3C0-70B9-4003-8069-2541BF43E1AB}" type="presOf" srcId="{6E20DFFA-D7ED-4053-9537-0047BF09C971}" destId="{74559130-00DA-4BDB-95DA-3520B1608E79}" srcOrd="0" destOrd="0" presId="urn:microsoft.com/office/officeart/2005/8/layout/process4"/>
    <dgm:cxn modelId="{B923D75B-EA1C-4376-90AB-8554E1C6B90E}" type="presParOf" srcId="{0584638D-9BFC-4CEF-BAB3-EE552CA71620}" destId="{FCBDCC28-45D7-464B-8F60-24CECC08E155}" srcOrd="0" destOrd="0" presId="urn:microsoft.com/office/officeart/2005/8/layout/process4"/>
    <dgm:cxn modelId="{1AEA3E97-4649-49C0-82A7-FB9794D2FCA6}" type="presParOf" srcId="{FCBDCC28-45D7-464B-8F60-24CECC08E155}" destId="{9B298CCF-A971-4BD1-A7AD-2BA82DF91D80}" srcOrd="0" destOrd="0" presId="urn:microsoft.com/office/officeart/2005/8/layout/process4"/>
    <dgm:cxn modelId="{748E4954-65FF-44B0-A5FA-4BD3CEF13FED}" type="presParOf" srcId="{FCBDCC28-45D7-464B-8F60-24CECC08E155}" destId="{3A0B3960-E378-4E34-82D1-20F0996ADE57}" srcOrd="1" destOrd="0" presId="urn:microsoft.com/office/officeart/2005/8/layout/process4"/>
    <dgm:cxn modelId="{57DFA9B3-D9E7-46A4-A833-F8BEE810D634}" type="presParOf" srcId="{FCBDCC28-45D7-464B-8F60-24CECC08E155}" destId="{3A0437E5-7D6E-4B1D-9E31-1DF7AFA524FA}" srcOrd="2" destOrd="0" presId="urn:microsoft.com/office/officeart/2005/8/layout/process4"/>
    <dgm:cxn modelId="{A95464AE-0D97-4EA6-8B43-D07D9A6BB8BF}" type="presParOf" srcId="{3A0437E5-7D6E-4B1D-9E31-1DF7AFA524FA}" destId="{1030D671-7922-438F-B000-0664ABB43B98}" srcOrd="0" destOrd="0" presId="urn:microsoft.com/office/officeart/2005/8/layout/process4"/>
    <dgm:cxn modelId="{EF1606C7-727A-4349-AC16-6333ABADF24F}" type="presParOf" srcId="{3A0437E5-7D6E-4B1D-9E31-1DF7AFA524FA}" destId="{9134CF67-47E2-4C25-BCEF-B2B7064A0C2A}" srcOrd="1" destOrd="0" presId="urn:microsoft.com/office/officeart/2005/8/layout/process4"/>
    <dgm:cxn modelId="{783BBF43-5934-4B5C-8B3A-119D0817FD2A}" type="presParOf" srcId="{3A0437E5-7D6E-4B1D-9E31-1DF7AFA524FA}" destId="{328D714F-4489-49CE-B97B-0C2311365D8D}" srcOrd="2" destOrd="0" presId="urn:microsoft.com/office/officeart/2005/8/layout/process4"/>
    <dgm:cxn modelId="{939A88CB-B7FD-4712-8315-CC63F3F1BD7B}" type="presParOf" srcId="{3A0437E5-7D6E-4B1D-9E31-1DF7AFA524FA}" destId="{4185C872-C051-4CE3-92BC-C0E0CA275CA5}" srcOrd="3" destOrd="0" presId="urn:microsoft.com/office/officeart/2005/8/layout/process4"/>
    <dgm:cxn modelId="{8B0D8CE7-812B-4D7D-B339-C0CFE431C7DA}" type="presParOf" srcId="{0584638D-9BFC-4CEF-BAB3-EE552CA71620}" destId="{E49BED6F-C04B-4F21-8C34-18945CBF76D8}" srcOrd="1" destOrd="0" presId="urn:microsoft.com/office/officeart/2005/8/layout/process4"/>
    <dgm:cxn modelId="{22CA46FC-745D-4660-970C-F7F26D4230E8}" type="presParOf" srcId="{0584638D-9BFC-4CEF-BAB3-EE552CA71620}" destId="{BA51F40A-46C5-45B1-9BA0-66AA64C48694}" srcOrd="2" destOrd="0" presId="urn:microsoft.com/office/officeart/2005/8/layout/process4"/>
    <dgm:cxn modelId="{22C030E4-86F9-49AB-A89D-9927B6430419}" type="presParOf" srcId="{BA51F40A-46C5-45B1-9BA0-66AA64C48694}" destId="{AD3BEF4C-2D25-4661-A21C-016F3FBD1589}" srcOrd="0" destOrd="0" presId="urn:microsoft.com/office/officeart/2005/8/layout/process4"/>
    <dgm:cxn modelId="{36173B56-D7F9-4C20-829E-C2518831F5B3}" type="presParOf" srcId="{BA51F40A-46C5-45B1-9BA0-66AA64C48694}" destId="{B9A55D64-E1E8-46C4-9F46-565035A4A2DA}" srcOrd="1" destOrd="0" presId="urn:microsoft.com/office/officeart/2005/8/layout/process4"/>
    <dgm:cxn modelId="{5B8D5F91-DEA7-49A0-AE7D-13D134B8FEFE}" type="presParOf" srcId="{BA51F40A-46C5-45B1-9BA0-66AA64C48694}" destId="{861AA862-F877-424B-B1D4-BB527C9E87B4}" srcOrd="2" destOrd="0" presId="urn:microsoft.com/office/officeart/2005/8/layout/process4"/>
    <dgm:cxn modelId="{F452308F-8954-4DBA-82E7-9C4905747F80}" type="presParOf" srcId="{861AA862-F877-424B-B1D4-BB527C9E87B4}" destId="{1C3637D4-5617-49DE-A786-E1D92D208FC4}" srcOrd="0" destOrd="0" presId="urn:microsoft.com/office/officeart/2005/8/layout/process4"/>
    <dgm:cxn modelId="{B1B8E81F-85C3-43B1-A94E-30E227CA61EE}" type="presParOf" srcId="{861AA862-F877-424B-B1D4-BB527C9E87B4}" destId="{B49354A7-AB37-4A96-BF15-04ABC7FC78C9}" srcOrd="1" destOrd="0" presId="urn:microsoft.com/office/officeart/2005/8/layout/process4"/>
    <dgm:cxn modelId="{2914FBF3-7996-4B60-ACEF-3BEFFE1F4F35}" type="presParOf" srcId="{861AA862-F877-424B-B1D4-BB527C9E87B4}" destId="{C25ADD1A-3C1E-4470-BD4D-9B5F82A5B96D}" srcOrd="2" destOrd="0" presId="urn:microsoft.com/office/officeart/2005/8/layout/process4"/>
    <dgm:cxn modelId="{5EA7A13F-20AE-44F1-BB34-097F892C09EC}" type="presParOf" srcId="{861AA862-F877-424B-B1D4-BB527C9E87B4}" destId="{A1266311-C18E-4892-8A26-950BDE5AFDB9}" srcOrd="3" destOrd="0" presId="urn:microsoft.com/office/officeart/2005/8/layout/process4"/>
    <dgm:cxn modelId="{E07B152D-36A9-4F24-A915-B5CE66D9C58B}" type="presParOf" srcId="{861AA862-F877-424B-B1D4-BB527C9E87B4}" destId="{4D1F449F-B02A-4172-9F96-835EDCF92DE6}" srcOrd="4" destOrd="0" presId="urn:microsoft.com/office/officeart/2005/8/layout/process4"/>
    <dgm:cxn modelId="{1939CEA0-36BF-4D41-ABB2-86D7D22C573A}" type="presParOf" srcId="{861AA862-F877-424B-B1D4-BB527C9E87B4}" destId="{1DE2410E-D5CB-4C8B-AEEA-C9800EF968A8}" srcOrd="5" destOrd="0" presId="urn:microsoft.com/office/officeart/2005/8/layout/process4"/>
    <dgm:cxn modelId="{C876D745-69BC-48B5-8A7D-69F6A5FCDA7C}" type="presParOf" srcId="{0584638D-9BFC-4CEF-BAB3-EE552CA71620}" destId="{CB9BAB3C-6241-4288-B7EB-5712AEFEACB4}" srcOrd="3" destOrd="0" presId="urn:microsoft.com/office/officeart/2005/8/layout/process4"/>
    <dgm:cxn modelId="{9A0801A1-E71C-458C-A9A1-6478C9584B41}" type="presParOf" srcId="{0584638D-9BFC-4CEF-BAB3-EE552CA71620}" destId="{3B59923F-BBA8-4F58-A51D-C03B1F86411D}" srcOrd="4" destOrd="0" presId="urn:microsoft.com/office/officeart/2005/8/layout/process4"/>
    <dgm:cxn modelId="{A2634965-BCD0-484A-939A-27A462F8380A}" type="presParOf" srcId="{3B59923F-BBA8-4F58-A51D-C03B1F86411D}" destId="{CB390421-9663-4893-88DC-D206ACFD7AB2}" srcOrd="0" destOrd="0" presId="urn:microsoft.com/office/officeart/2005/8/layout/process4"/>
    <dgm:cxn modelId="{A325A777-1E1C-4E4B-BC57-3ADECBB4BACF}" type="presParOf" srcId="{3B59923F-BBA8-4F58-A51D-C03B1F86411D}" destId="{D6CB2053-37FF-4D99-8A6F-68F6D91DC381}" srcOrd="1" destOrd="0" presId="urn:microsoft.com/office/officeart/2005/8/layout/process4"/>
    <dgm:cxn modelId="{67BD88FF-7D78-4957-A569-75A22DECC98A}" type="presParOf" srcId="{3B59923F-BBA8-4F58-A51D-C03B1F86411D}" destId="{50A3817E-805D-4CF4-A47D-CEE809576E96}" srcOrd="2" destOrd="0" presId="urn:microsoft.com/office/officeart/2005/8/layout/process4"/>
    <dgm:cxn modelId="{F08233CD-3418-4E58-91CD-EB4FBD9A68DE}" type="presParOf" srcId="{50A3817E-805D-4CF4-A47D-CEE809576E96}" destId="{E5244CBE-164B-44F6-931D-7B670D9332B0}" srcOrd="0" destOrd="0" presId="urn:microsoft.com/office/officeart/2005/8/layout/process4"/>
    <dgm:cxn modelId="{D970F1D3-9A65-4E87-96C7-0A8842533656}" type="presParOf" srcId="{50A3817E-805D-4CF4-A47D-CEE809576E96}" destId="{EA8DD2BD-4937-40A3-8336-45655D52EC18}" srcOrd="1" destOrd="0" presId="urn:microsoft.com/office/officeart/2005/8/layout/process4"/>
    <dgm:cxn modelId="{85C8B03A-492A-405D-B07B-B3B4507DED9A}" type="presParOf" srcId="{50A3817E-805D-4CF4-A47D-CEE809576E96}" destId="{E6B18F4A-A6D6-48E8-8BC9-51F5C0E5DD86}" srcOrd="2" destOrd="0" presId="urn:microsoft.com/office/officeart/2005/8/layout/process4"/>
    <dgm:cxn modelId="{0BB36585-7AB6-433F-91E9-88F8CA406235}" type="presParOf" srcId="{50A3817E-805D-4CF4-A47D-CEE809576E96}" destId="{92827371-A3ED-4271-8E4D-112376E8ADAF}" srcOrd="3" destOrd="0" presId="urn:microsoft.com/office/officeart/2005/8/layout/process4"/>
    <dgm:cxn modelId="{0B1E01C3-3A40-4E98-8722-E2565CBC72CC}" type="presParOf" srcId="{0584638D-9BFC-4CEF-BAB3-EE552CA71620}" destId="{000FFCF3-9ED1-42E7-BDB1-DF56A432E772}" srcOrd="5" destOrd="0" presId="urn:microsoft.com/office/officeart/2005/8/layout/process4"/>
    <dgm:cxn modelId="{2EFFDC5C-6D9C-49F8-A079-E98C2E869656}" type="presParOf" srcId="{0584638D-9BFC-4CEF-BAB3-EE552CA71620}" destId="{396CFDB7-F889-4A02-A386-F12E15A5BEE4}" srcOrd="6" destOrd="0" presId="urn:microsoft.com/office/officeart/2005/8/layout/process4"/>
    <dgm:cxn modelId="{C92AC7C8-6D9B-454C-992C-932951F7C7D2}" type="presParOf" srcId="{396CFDB7-F889-4A02-A386-F12E15A5BEE4}" destId="{74559130-00DA-4BDB-95DA-3520B1608E7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55A06AE-E7C6-45C3-B34C-5F4CDB2887C0}" type="doc">
      <dgm:prSet loTypeId="urn:microsoft.com/office/officeart/2005/8/layout/radial5" loCatId="relationship" qsTypeId="urn:microsoft.com/office/officeart/2005/8/quickstyle/simple3" qsCatId="simple" csTypeId="urn:microsoft.com/office/officeart/2005/8/colors/accent3_2" csCatId="accent3" phldr="1"/>
      <dgm:spPr/>
      <dgm:t>
        <a:bodyPr/>
        <a:lstStyle/>
        <a:p>
          <a:endParaRPr lang="en-US"/>
        </a:p>
      </dgm:t>
    </dgm:pt>
    <dgm:pt modelId="{CAB92633-6C17-4EC4-9A2E-F7F762CF202E}">
      <dgm:prSet phldrT="[Text]" custT="1">
        <dgm:style>
          <a:lnRef idx="1">
            <a:schemeClr val="accent6"/>
          </a:lnRef>
          <a:fillRef idx="2">
            <a:schemeClr val="accent6"/>
          </a:fillRef>
          <a:effectRef idx="1">
            <a:schemeClr val="accent6"/>
          </a:effectRef>
          <a:fontRef idx="minor">
            <a:schemeClr val="dk1"/>
          </a:fontRef>
        </dgm:style>
      </dgm:prSet>
      <dgm:spPr/>
      <dgm:t>
        <a:bodyPr lIns="0" tIns="0" rIns="0" bIns="0" anchor="t"/>
        <a:lstStyle/>
        <a:p>
          <a:pPr marL="0" marR="0" indent="0" algn="ctr" defTabSz="914400" eaLnBrk="1" fontAlgn="auto" latinLnBrk="0" hangingPunct="1">
            <a:lnSpc>
              <a:spcPct val="100000"/>
            </a:lnSpc>
            <a:spcBef>
              <a:spcPts val="0"/>
            </a:spcBef>
            <a:spcAft>
              <a:spcPts val="0"/>
            </a:spcAft>
            <a:buClrTx/>
            <a:buSzTx/>
            <a:buFontTx/>
            <a:buNone/>
            <a:tabLst/>
            <a:defRPr/>
          </a:pPr>
          <a:r>
            <a:rPr lang="en-US" sz="3200" dirty="0" smtClean="0"/>
            <a:t>Coalition</a:t>
          </a:r>
        </a:p>
      </dgm:t>
    </dgm:pt>
    <dgm:pt modelId="{6D0FF88A-0329-46CA-82B8-8D2DA9CFE8D2}" type="parTrans" cxnId="{BDFB126C-BCCE-421F-8619-836B69D18376}">
      <dgm:prSet/>
      <dgm:spPr/>
      <dgm:t>
        <a:bodyPr/>
        <a:lstStyle/>
        <a:p>
          <a:endParaRPr lang="en-US"/>
        </a:p>
      </dgm:t>
    </dgm:pt>
    <dgm:pt modelId="{1959E5DD-AB62-4C3A-A73A-180725822742}" type="sibTrans" cxnId="{BDFB126C-BCCE-421F-8619-836B69D18376}">
      <dgm:prSet/>
      <dgm:spPr/>
      <dgm:t>
        <a:bodyPr/>
        <a:lstStyle/>
        <a:p>
          <a:endParaRPr lang="en-US"/>
        </a:p>
      </dgm:t>
    </dgm:pt>
    <dgm:pt modelId="{8E14AFAD-0B35-4092-BE4A-568EE4B8F1A5}">
      <dgm:prSet custT="1"/>
      <dgm:spPr/>
      <dgm:t>
        <a:bodyPr/>
        <a:lstStyle/>
        <a:p>
          <a:pPr algn="ctr"/>
          <a:r>
            <a:rPr lang="en-US" sz="1600" dirty="0" smtClean="0"/>
            <a:t>School-based Strategies workgroup</a:t>
          </a:r>
        </a:p>
      </dgm:t>
    </dgm:pt>
    <dgm:pt modelId="{55A08C4D-FA60-4555-A5E7-FD4B8AD98039}" type="parTrans" cxnId="{73992625-4AB1-4DAC-B5F3-41033293422C}">
      <dgm:prSet/>
      <dgm:spPr/>
      <dgm:t>
        <a:bodyPr/>
        <a:lstStyle/>
        <a:p>
          <a:endParaRPr lang="en-US"/>
        </a:p>
      </dgm:t>
    </dgm:pt>
    <dgm:pt modelId="{0EF45F57-944F-4BCA-80A6-0410581F5FAD}" type="sibTrans" cxnId="{73992625-4AB1-4DAC-B5F3-41033293422C}">
      <dgm:prSet/>
      <dgm:spPr/>
      <dgm:t>
        <a:bodyPr/>
        <a:lstStyle/>
        <a:p>
          <a:endParaRPr lang="en-US"/>
        </a:p>
      </dgm:t>
    </dgm:pt>
    <dgm:pt modelId="{9FEF95E5-A6DB-41C3-9947-D829F099DA13}">
      <dgm:prSet custT="1"/>
      <dgm:spPr/>
      <dgm:t>
        <a:bodyPr/>
        <a:lstStyle/>
        <a:p>
          <a:pPr algn="ctr">
            <a:spcAft>
              <a:spcPts val="0"/>
            </a:spcAft>
          </a:pPr>
          <a:r>
            <a:rPr lang="en-US" sz="1600" dirty="0" smtClean="0"/>
            <a:t>Needs Assessment Ad-hoc workgroup</a:t>
          </a:r>
        </a:p>
      </dgm:t>
    </dgm:pt>
    <dgm:pt modelId="{A1DEC096-1F6A-4A36-A8CB-B7A38248D468}" type="parTrans" cxnId="{137C2018-DE59-4C82-9827-140FD4C01326}">
      <dgm:prSet/>
      <dgm:spPr/>
      <dgm:t>
        <a:bodyPr/>
        <a:lstStyle/>
        <a:p>
          <a:endParaRPr lang="en-US"/>
        </a:p>
      </dgm:t>
    </dgm:pt>
    <dgm:pt modelId="{5446D2D7-871A-4012-A308-1385E7AD88BA}" type="sibTrans" cxnId="{137C2018-DE59-4C82-9827-140FD4C01326}">
      <dgm:prSet/>
      <dgm:spPr/>
      <dgm:t>
        <a:bodyPr/>
        <a:lstStyle/>
        <a:p>
          <a:endParaRPr lang="en-US"/>
        </a:p>
      </dgm:t>
    </dgm:pt>
    <dgm:pt modelId="{D6A9DACC-680B-4A2D-A405-C09D7F013586}">
      <dgm:prSet custT="1"/>
      <dgm:spPr/>
      <dgm:t>
        <a:bodyPr/>
        <a:lstStyle/>
        <a:p>
          <a:pPr algn="ctr"/>
          <a:r>
            <a:rPr lang="en-US" sz="1600" dirty="0" smtClean="0"/>
            <a:t>Resources Assessment Ad-hoc Workgroup</a:t>
          </a:r>
        </a:p>
      </dgm:t>
    </dgm:pt>
    <dgm:pt modelId="{9E158A23-6B8C-42CE-8F6C-028F181B3A8E}" type="parTrans" cxnId="{DBAD4998-3911-4D65-AE2A-48265FE98B9E}">
      <dgm:prSet/>
      <dgm:spPr/>
      <dgm:t>
        <a:bodyPr/>
        <a:lstStyle/>
        <a:p>
          <a:endParaRPr lang="en-US"/>
        </a:p>
      </dgm:t>
    </dgm:pt>
    <dgm:pt modelId="{D933D404-8F62-4EEE-B0AC-31CF59F0D3C3}" type="sibTrans" cxnId="{DBAD4998-3911-4D65-AE2A-48265FE98B9E}">
      <dgm:prSet/>
      <dgm:spPr/>
      <dgm:t>
        <a:bodyPr/>
        <a:lstStyle/>
        <a:p>
          <a:endParaRPr lang="en-US"/>
        </a:p>
      </dgm:t>
    </dgm:pt>
    <dgm:pt modelId="{38F4957B-920B-4992-9B91-67437AEB2529}">
      <dgm:prSet custT="1"/>
      <dgm:spPr/>
      <dgm:t>
        <a:bodyPr/>
        <a:lstStyle/>
        <a:p>
          <a:pPr algn="ctr"/>
          <a:r>
            <a:rPr lang="en-US" sz="1600" dirty="0" smtClean="0"/>
            <a:t>Coalition Membership and Community Outreach Workgroup</a:t>
          </a:r>
        </a:p>
      </dgm:t>
    </dgm:pt>
    <dgm:pt modelId="{99DE5B00-ED3F-4E5C-B05A-720DE6C75D34}" type="parTrans" cxnId="{76D42BF5-CF1F-400F-8F6D-077193102CA3}">
      <dgm:prSet/>
      <dgm:spPr/>
      <dgm:t>
        <a:bodyPr/>
        <a:lstStyle/>
        <a:p>
          <a:endParaRPr lang="en-US"/>
        </a:p>
      </dgm:t>
    </dgm:pt>
    <dgm:pt modelId="{49240758-4629-4147-A058-A1D0059C5BCA}" type="sibTrans" cxnId="{76D42BF5-CF1F-400F-8F6D-077193102CA3}">
      <dgm:prSet/>
      <dgm:spPr/>
      <dgm:t>
        <a:bodyPr/>
        <a:lstStyle/>
        <a:p>
          <a:endParaRPr lang="en-US"/>
        </a:p>
      </dgm:t>
    </dgm:pt>
    <dgm:pt modelId="{6AA26D33-14E4-41C5-8B67-AFC436710EA7}">
      <dgm:prSet phldrT="[Text]" custT="1"/>
      <dgm:spPr/>
      <dgm:t>
        <a:bodyPr/>
        <a:lstStyle/>
        <a:p>
          <a:pPr algn="ctr"/>
          <a:r>
            <a:rPr lang="en-US" sz="1600" dirty="0" smtClean="0"/>
            <a:t>Environmental Strategies Workgroup</a:t>
          </a:r>
          <a:endParaRPr lang="en-US" sz="1600" dirty="0"/>
        </a:p>
      </dgm:t>
    </dgm:pt>
    <dgm:pt modelId="{E1CF7772-CBFA-4399-AF15-A23309A68833}" type="parTrans" cxnId="{C6678E91-1CEC-4B4B-A528-62D5B36E01DE}">
      <dgm:prSet/>
      <dgm:spPr/>
      <dgm:t>
        <a:bodyPr/>
        <a:lstStyle/>
        <a:p>
          <a:endParaRPr lang="en-US"/>
        </a:p>
      </dgm:t>
    </dgm:pt>
    <dgm:pt modelId="{C3A042F6-3541-4742-A25D-853FBB2E7AF4}" type="sibTrans" cxnId="{C6678E91-1CEC-4B4B-A528-62D5B36E01DE}">
      <dgm:prSet/>
      <dgm:spPr/>
      <dgm:t>
        <a:bodyPr/>
        <a:lstStyle/>
        <a:p>
          <a:endParaRPr lang="en-US"/>
        </a:p>
      </dgm:t>
    </dgm:pt>
    <dgm:pt modelId="{9EDB1EA8-E218-4E2C-9ACE-CE6A17283694}">
      <dgm:prSet custT="1"/>
      <dgm:spPr/>
      <dgm:t>
        <a:bodyPr/>
        <a:lstStyle/>
        <a:p>
          <a:pPr algn="ctr"/>
          <a:r>
            <a:rPr lang="en-US" sz="1600" dirty="0" smtClean="0"/>
            <a:t>Youth Engagement workgroup</a:t>
          </a:r>
        </a:p>
      </dgm:t>
    </dgm:pt>
    <dgm:pt modelId="{89F0E60E-5C8F-4137-A3F8-CF85488D2FCA}" type="parTrans" cxnId="{2DAEBF81-1336-49A5-9ECF-0A324CA1ABA0}">
      <dgm:prSet/>
      <dgm:spPr/>
      <dgm:t>
        <a:bodyPr/>
        <a:lstStyle/>
        <a:p>
          <a:endParaRPr lang="en-US"/>
        </a:p>
      </dgm:t>
    </dgm:pt>
    <dgm:pt modelId="{7E77AAD8-5B89-41EF-8379-83ECBE04A671}" type="sibTrans" cxnId="{2DAEBF81-1336-49A5-9ECF-0A324CA1ABA0}">
      <dgm:prSet/>
      <dgm:spPr/>
      <dgm:t>
        <a:bodyPr/>
        <a:lstStyle/>
        <a:p>
          <a:endParaRPr lang="en-US"/>
        </a:p>
      </dgm:t>
    </dgm:pt>
    <dgm:pt modelId="{04DFEFC3-BCB0-4103-9010-BBEA2FAC57B0}">
      <dgm:prSet custT="1"/>
      <dgm:spPr/>
      <dgm:t>
        <a:bodyPr/>
        <a:lstStyle/>
        <a:p>
          <a:pPr algn="ctr"/>
          <a:r>
            <a:rPr lang="en-US" sz="1600" dirty="0" smtClean="0"/>
            <a:t>Evaluation Ad-hoc Workgroup</a:t>
          </a:r>
        </a:p>
      </dgm:t>
    </dgm:pt>
    <dgm:pt modelId="{DC1FE5F5-D0C0-429B-BD89-10F1A4698588}" type="parTrans" cxnId="{7FE22FCB-1407-48CD-96CC-4080F260C1EC}">
      <dgm:prSet/>
      <dgm:spPr/>
      <dgm:t>
        <a:bodyPr/>
        <a:lstStyle/>
        <a:p>
          <a:endParaRPr lang="en-US"/>
        </a:p>
      </dgm:t>
    </dgm:pt>
    <dgm:pt modelId="{71BB6A13-C3E7-4734-BA76-064BF7BFBC08}" type="sibTrans" cxnId="{7FE22FCB-1407-48CD-96CC-4080F260C1EC}">
      <dgm:prSet/>
      <dgm:spPr/>
      <dgm:t>
        <a:bodyPr/>
        <a:lstStyle/>
        <a:p>
          <a:endParaRPr lang="en-US"/>
        </a:p>
      </dgm:t>
    </dgm:pt>
    <dgm:pt modelId="{72521A9B-102D-4C8D-A5C8-9FA91DE58A81}" type="pres">
      <dgm:prSet presAssocID="{E55A06AE-E7C6-45C3-B34C-5F4CDB2887C0}" presName="Name0" presStyleCnt="0">
        <dgm:presLayoutVars>
          <dgm:chMax val="1"/>
          <dgm:dir/>
          <dgm:animLvl val="ctr"/>
          <dgm:resizeHandles val="exact"/>
        </dgm:presLayoutVars>
      </dgm:prSet>
      <dgm:spPr/>
      <dgm:t>
        <a:bodyPr/>
        <a:lstStyle/>
        <a:p>
          <a:endParaRPr lang="en-US"/>
        </a:p>
      </dgm:t>
    </dgm:pt>
    <dgm:pt modelId="{4054150A-1DD8-4817-8C25-F8BA3C899E4D}" type="pres">
      <dgm:prSet presAssocID="{CAB92633-6C17-4EC4-9A2E-F7F762CF202E}" presName="centerShape" presStyleLbl="node0" presStyleIdx="0" presStyleCnt="1" custScaleX="128368" custScaleY="122540" custLinFactNeighborX="2503" custLinFactNeighborY="1923"/>
      <dgm:spPr/>
      <dgm:t>
        <a:bodyPr/>
        <a:lstStyle/>
        <a:p>
          <a:endParaRPr lang="en-US"/>
        </a:p>
      </dgm:t>
    </dgm:pt>
    <dgm:pt modelId="{FA2B652B-63FD-4628-8899-F4C9AD8CD0E5}" type="pres">
      <dgm:prSet presAssocID="{E1CF7772-CBFA-4399-AF15-A23309A68833}" presName="parTrans" presStyleLbl="sibTrans2D1" presStyleIdx="0" presStyleCnt="7" custScaleX="160079" custScaleY="38218"/>
      <dgm:spPr>
        <a:prstGeom prst="leftRightArrow">
          <a:avLst/>
        </a:prstGeom>
      </dgm:spPr>
      <dgm:t>
        <a:bodyPr/>
        <a:lstStyle/>
        <a:p>
          <a:endParaRPr lang="en-US"/>
        </a:p>
      </dgm:t>
    </dgm:pt>
    <dgm:pt modelId="{AD9FDC3E-3E60-436D-8FB9-3F360326887C}" type="pres">
      <dgm:prSet presAssocID="{E1CF7772-CBFA-4399-AF15-A23309A68833}" presName="connectorText" presStyleLbl="sibTrans2D1" presStyleIdx="0" presStyleCnt="7"/>
      <dgm:spPr/>
      <dgm:t>
        <a:bodyPr/>
        <a:lstStyle/>
        <a:p>
          <a:endParaRPr lang="en-US"/>
        </a:p>
      </dgm:t>
    </dgm:pt>
    <dgm:pt modelId="{E8516539-6778-4E52-926B-7C91B5096BCE}" type="pres">
      <dgm:prSet presAssocID="{6AA26D33-14E4-41C5-8B67-AFC436710EA7}" presName="node" presStyleLbl="node1" presStyleIdx="0" presStyleCnt="7" custScaleX="174326" custScaleY="60112" custRadScaleRad="80713" custRadScaleInc="28642">
        <dgm:presLayoutVars>
          <dgm:bulletEnabled val="1"/>
        </dgm:presLayoutVars>
      </dgm:prSet>
      <dgm:spPr/>
      <dgm:t>
        <a:bodyPr/>
        <a:lstStyle/>
        <a:p>
          <a:endParaRPr lang="en-US"/>
        </a:p>
      </dgm:t>
    </dgm:pt>
    <dgm:pt modelId="{1C76FED0-AB80-4FBD-9821-43E28702CAD1}" type="pres">
      <dgm:prSet presAssocID="{55A08C4D-FA60-4555-A5E7-FD4B8AD98039}" presName="parTrans" presStyleLbl="sibTrans2D1" presStyleIdx="1" presStyleCnt="7" custScaleX="160079" custScaleY="38218"/>
      <dgm:spPr>
        <a:prstGeom prst="leftRightArrow">
          <a:avLst/>
        </a:prstGeom>
      </dgm:spPr>
      <dgm:t>
        <a:bodyPr/>
        <a:lstStyle/>
        <a:p>
          <a:endParaRPr lang="en-US"/>
        </a:p>
      </dgm:t>
    </dgm:pt>
    <dgm:pt modelId="{030013B0-C8A5-42FB-8461-C997520800CE}" type="pres">
      <dgm:prSet presAssocID="{55A08C4D-FA60-4555-A5E7-FD4B8AD98039}" presName="connectorText" presStyleLbl="sibTrans2D1" presStyleIdx="1" presStyleCnt="7"/>
      <dgm:spPr/>
      <dgm:t>
        <a:bodyPr/>
        <a:lstStyle/>
        <a:p>
          <a:endParaRPr lang="en-US"/>
        </a:p>
      </dgm:t>
    </dgm:pt>
    <dgm:pt modelId="{75111520-E15B-4033-826B-BF9BE46F016F}" type="pres">
      <dgm:prSet presAssocID="{8E14AFAD-0B35-4092-BE4A-568EE4B8F1A5}" presName="node" presStyleLbl="node1" presStyleIdx="1" presStyleCnt="7" custScaleX="174326" custScaleY="60112" custRadScaleRad="149674" custRadScaleInc="68799">
        <dgm:presLayoutVars>
          <dgm:bulletEnabled val="1"/>
        </dgm:presLayoutVars>
      </dgm:prSet>
      <dgm:spPr/>
      <dgm:t>
        <a:bodyPr/>
        <a:lstStyle/>
        <a:p>
          <a:endParaRPr lang="en-US"/>
        </a:p>
      </dgm:t>
    </dgm:pt>
    <dgm:pt modelId="{EC2427A8-8665-4CC9-B74D-D367E8766804}" type="pres">
      <dgm:prSet presAssocID="{A1DEC096-1F6A-4A36-A8CB-B7A38248D468}" presName="parTrans" presStyleLbl="sibTrans2D1" presStyleIdx="2" presStyleCnt="7" custScaleX="160079" custScaleY="38218"/>
      <dgm:spPr>
        <a:prstGeom prst="leftRightArrow">
          <a:avLst/>
        </a:prstGeom>
      </dgm:spPr>
      <dgm:t>
        <a:bodyPr/>
        <a:lstStyle/>
        <a:p>
          <a:endParaRPr lang="en-US"/>
        </a:p>
      </dgm:t>
    </dgm:pt>
    <dgm:pt modelId="{26F60AC9-3551-47E5-A4F1-FDEF00EC8612}" type="pres">
      <dgm:prSet presAssocID="{A1DEC096-1F6A-4A36-A8CB-B7A38248D468}" presName="connectorText" presStyleLbl="sibTrans2D1" presStyleIdx="2" presStyleCnt="7"/>
      <dgm:spPr/>
      <dgm:t>
        <a:bodyPr/>
        <a:lstStyle/>
        <a:p>
          <a:endParaRPr lang="en-US"/>
        </a:p>
      </dgm:t>
    </dgm:pt>
    <dgm:pt modelId="{A2388021-766C-49B1-ABC5-906966DCF683}" type="pres">
      <dgm:prSet presAssocID="{9FEF95E5-A6DB-41C3-9947-D829F099DA13}" presName="node" presStyleLbl="node1" presStyleIdx="2" presStyleCnt="7" custScaleX="174326" custScaleY="60112" custRadScaleRad="130949" custRadScaleInc="-31526">
        <dgm:presLayoutVars>
          <dgm:bulletEnabled val="1"/>
        </dgm:presLayoutVars>
      </dgm:prSet>
      <dgm:spPr/>
      <dgm:t>
        <a:bodyPr/>
        <a:lstStyle/>
        <a:p>
          <a:endParaRPr lang="en-US"/>
        </a:p>
      </dgm:t>
    </dgm:pt>
    <dgm:pt modelId="{0F63D468-0194-4A89-837F-6651F329F2E8}" type="pres">
      <dgm:prSet presAssocID="{9E158A23-6B8C-42CE-8F6C-028F181B3A8E}" presName="parTrans" presStyleLbl="sibTrans2D1" presStyleIdx="3" presStyleCnt="7" custScaleX="160079" custScaleY="38218"/>
      <dgm:spPr>
        <a:prstGeom prst="leftRightArrow">
          <a:avLst/>
        </a:prstGeom>
      </dgm:spPr>
      <dgm:t>
        <a:bodyPr/>
        <a:lstStyle/>
        <a:p>
          <a:endParaRPr lang="en-US"/>
        </a:p>
      </dgm:t>
    </dgm:pt>
    <dgm:pt modelId="{41E0DD9E-B43E-4B41-BC2F-7ABABCC8D08D}" type="pres">
      <dgm:prSet presAssocID="{9E158A23-6B8C-42CE-8F6C-028F181B3A8E}" presName="connectorText" presStyleLbl="sibTrans2D1" presStyleIdx="3" presStyleCnt="7"/>
      <dgm:spPr/>
      <dgm:t>
        <a:bodyPr/>
        <a:lstStyle/>
        <a:p>
          <a:endParaRPr lang="en-US"/>
        </a:p>
      </dgm:t>
    </dgm:pt>
    <dgm:pt modelId="{C03F316B-9613-4D5B-A6B7-F74D193DCA8B}" type="pres">
      <dgm:prSet presAssocID="{D6A9DACC-680B-4A2D-A405-C09D7F013586}" presName="node" presStyleLbl="node1" presStyleIdx="3" presStyleCnt="7" custScaleX="174326" custScaleY="60112" custRadScaleRad="122417" custRadScaleInc="-102193">
        <dgm:presLayoutVars>
          <dgm:bulletEnabled val="1"/>
        </dgm:presLayoutVars>
      </dgm:prSet>
      <dgm:spPr/>
      <dgm:t>
        <a:bodyPr/>
        <a:lstStyle/>
        <a:p>
          <a:endParaRPr lang="en-US"/>
        </a:p>
      </dgm:t>
    </dgm:pt>
    <dgm:pt modelId="{7DD4515E-6104-4C2F-AA82-91760CE24C8F}" type="pres">
      <dgm:prSet presAssocID="{99DE5B00-ED3F-4E5C-B05A-720DE6C75D34}" presName="parTrans" presStyleLbl="sibTrans2D1" presStyleIdx="4" presStyleCnt="7" custScaleX="160079" custScaleY="38218"/>
      <dgm:spPr>
        <a:prstGeom prst="leftRightArrow">
          <a:avLst/>
        </a:prstGeom>
      </dgm:spPr>
      <dgm:t>
        <a:bodyPr/>
        <a:lstStyle/>
        <a:p>
          <a:endParaRPr lang="en-US"/>
        </a:p>
      </dgm:t>
    </dgm:pt>
    <dgm:pt modelId="{98D69395-E800-42F0-B284-BA301C7836D2}" type="pres">
      <dgm:prSet presAssocID="{99DE5B00-ED3F-4E5C-B05A-720DE6C75D34}" presName="connectorText" presStyleLbl="sibTrans2D1" presStyleIdx="4" presStyleCnt="7"/>
      <dgm:spPr/>
      <dgm:t>
        <a:bodyPr/>
        <a:lstStyle/>
        <a:p>
          <a:endParaRPr lang="en-US"/>
        </a:p>
      </dgm:t>
    </dgm:pt>
    <dgm:pt modelId="{B34BCEEF-185F-4C60-878C-624FA19B79AC}" type="pres">
      <dgm:prSet presAssocID="{38F4957B-920B-4992-9B91-67437AEB2529}" presName="node" presStyleLbl="node1" presStyleIdx="4" presStyleCnt="7" custScaleX="174326" custScaleY="60112" custRadScaleRad="99225" custRadScaleInc="45847">
        <dgm:presLayoutVars>
          <dgm:bulletEnabled val="1"/>
        </dgm:presLayoutVars>
      </dgm:prSet>
      <dgm:spPr/>
      <dgm:t>
        <a:bodyPr/>
        <a:lstStyle/>
        <a:p>
          <a:endParaRPr lang="en-US"/>
        </a:p>
      </dgm:t>
    </dgm:pt>
    <dgm:pt modelId="{AE8B1C68-FDC8-4757-A817-511DE2A6FDCB}" type="pres">
      <dgm:prSet presAssocID="{89F0E60E-5C8F-4137-A3F8-CF85488D2FCA}" presName="parTrans" presStyleLbl="sibTrans2D1" presStyleIdx="5" presStyleCnt="7" custAng="1203179" custFlipVert="1" custScaleX="198774" custScaleY="32991"/>
      <dgm:spPr>
        <a:prstGeom prst="leftRightArrow">
          <a:avLst/>
        </a:prstGeom>
      </dgm:spPr>
      <dgm:t>
        <a:bodyPr/>
        <a:lstStyle/>
        <a:p>
          <a:endParaRPr lang="en-US"/>
        </a:p>
      </dgm:t>
    </dgm:pt>
    <dgm:pt modelId="{F0DB95B9-2A5D-4E83-B01C-D1062B9B3366}" type="pres">
      <dgm:prSet presAssocID="{89F0E60E-5C8F-4137-A3F8-CF85488D2FCA}" presName="connectorText" presStyleLbl="sibTrans2D1" presStyleIdx="5" presStyleCnt="7"/>
      <dgm:spPr/>
      <dgm:t>
        <a:bodyPr/>
        <a:lstStyle/>
        <a:p>
          <a:endParaRPr lang="en-US"/>
        </a:p>
      </dgm:t>
    </dgm:pt>
    <dgm:pt modelId="{1F0C845B-A0E6-4489-BD40-24073DD12146}" type="pres">
      <dgm:prSet presAssocID="{9EDB1EA8-E218-4E2C-9ACE-CE6A17283694}" presName="node" presStyleLbl="node1" presStyleIdx="5" presStyleCnt="7" custScaleX="174326" custScaleY="60112" custRadScaleRad="128079" custRadScaleInc="23313">
        <dgm:presLayoutVars>
          <dgm:bulletEnabled val="1"/>
        </dgm:presLayoutVars>
      </dgm:prSet>
      <dgm:spPr/>
      <dgm:t>
        <a:bodyPr/>
        <a:lstStyle/>
        <a:p>
          <a:endParaRPr lang="en-US"/>
        </a:p>
      </dgm:t>
    </dgm:pt>
    <dgm:pt modelId="{194F9F03-27B1-46C3-89DC-14E7C5C00B0C}" type="pres">
      <dgm:prSet presAssocID="{DC1FE5F5-D0C0-429B-BD89-10F1A4698588}" presName="parTrans" presStyleLbl="sibTrans2D1" presStyleIdx="6" presStyleCnt="7" custScaleX="172706" custScaleY="34446"/>
      <dgm:spPr>
        <a:prstGeom prst="leftRightArrow">
          <a:avLst/>
        </a:prstGeom>
      </dgm:spPr>
      <dgm:t>
        <a:bodyPr/>
        <a:lstStyle/>
        <a:p>
          <a:endParaRPr lang="en-US"/>
        </a:p>
      </dgm:t>
    </dgm:pt>
    <dgm:pt modelId="{85D85593-77E6-4366-9D71-9C39623A7B48}" type="pres">
      <dgm:prSet presAssocID="{DC1FE5F5-D0C0-429B-BD89-10F1A4698588}" presName="connectorText" presStyleLbl="sibTrans2D1" presStyleIdx="6" presStyleCnt="7"/>
      <dgm:spPr/>
      <dgm:t>
        <a:bodyPr/>
        <a:lstStyle/>
        <a:p>
          <a:endParaRPr lang="en-US"/>
        </a:p>
      </dgm:t>
    </dgm:pt>
    <dgm:pt modelId="{99ACD140-558D-4E79-BF84-4057107F48BE}" type="pres">
      <dgm:prSet presAssocID="{04DFEFC3-BCB0-4103-9010-BBEA2FAC57B0}" presName="node" presStyleLbl="node1" presStyleIdx="6" presStyleCnt="7" custScaleX="174326" custScaleY="60112" custRadScaleRad="119927" custRadScaleInc="-60935">
        <dgm:presLayoutVars>
          <dgm:bulletEnabled val="1"/>
        </dgm:presLayoutVars>
      </dgm:prSet>
      <dgm:spPr/>
      <dgm:t>
        <a:bodyPr/>
        <a:lstStyle/>
        <a:p>
          <a:endParaRPr lang="en-US"/>
        </a:p>
      </dgm:t>
    </dgm:pt>
  </dgm:ptLst>
  <dgm:cxnLst>
    <dgm:cxn modelId="{C3FD571A-005F-4E05-82E9-E90F6E9B367E}" type="presOf" srcId="{99DE5B00-ED3F-4E5C-B05A-720DE6C75D34}" destId="{7DD4515E-6104-4C2F-AA82-91760CE24C8F}" srcOrd="0" destOrd="0" presId="urn:microsoft.com/office/officeart/2005/8/layout/radial5"/>
    <dgm:cxn modelId="{24353516-CFC2-456D-A2CB-EFA1BD180755}" type="presOf" srcId="{6AA26D33-14E4-41C5-8B67-AFC436710EA7}" destId="{E8516539-6778-4E52-926B-7C91B5096BCE}" srcOrd="0" destOrd="0" presId="urn:microsoft.com/office/officeart/2005/8/layout/radial5"/>
    <dgm:cxn modelId="{24175A0D-D560-4C8D-972A-996D50423A72}" type="presOf" srcId="{9FEF95E5-A6DB-41C3-9947-D829F099DA13}" destId="{A2388021-766C-49B1-ABC5-906966DCF683}" srcOrd="0" destOrd="0" presId="urn:microsoft.com/office/officeart/2005/8/layout/radial5"/>
    <dgm:cxn modelId="{28B1BFE9-C636-4D4C-9AA5-A5A83B714243}" type="presOf" srcId="{E1CF7772-CBFA-4399-AF15-A23309A68833}" destId="{FA2B652B-63FD-4628-8899-F4C9AD8CD0E5}" srcOrd="0" destOrd="0" presId="urn:microsoft.com/office/officeart/2005/8/layout/radial5"/>
    <dgm:cxn modelId="{D665BD28-3AAF-460E-A3DF-6F8BB54893BD}" type="presOf" srcId="{8E14AFAD-0B35-4092-BE4A-568EE4B8F1A5}" destId="{75111520-E15B-4033-826B-BF9BE46F016F}" srcOrd="0" destOrd="0" presId="urn:microsoft.com/office/officeart/2005/8/layout/radial5"/>
    <dgm:cxn modelId="{C6678E91-1CEC-4B4B-A528-62D5B36E01DE}" srcId="{CAB92633-6C17-4EC4-9A2E-F7F762CF202E}" destId="{6AA26D33-14E4-41C5-8B67-AFC436710EA7}" srcOrd="0" destOrd="0" parTransId="{E1CF7772-CBFA-4399-AF15-A23309A68833}" sibTransId="{C3A042F6-3541-4742-A25D-853FBB2E7AF4}"/>
    <dgm:cxn modelId="{F050859A-C29E-44F0-8B10-B8DCEF91EA99}" type="presOf" srcId="{A1DEC096-1F6A-4A36-A8CB-B7A38248D468}" destId="{26F60AC9-3551-47E5-A4F1-FDEF00EC8612}" srcOrd="1" destOrd="0" presId="urn:microsoft.com/office/officeart/2005/8/layout/radial5"/>
    <dgm:cxn modelId="{FE809F49-E37D-4D19-A5D7-B578D09BFC3C}" type="presOf" srcId="{E1CF7772-CBFA-4399-AF15-A23309A68833}" destId="{AD9FDC3E-3E60-436D-8FB9-3F360326887C}" srcOrd="1" destOrd="0" presId="urn:microsoft.com/office/officeart/2005/8/layout/radial5"/>
    <dgm:cxn modelId="{D8E8A008-8CFD-4F71-B333-5550FF9FB9FC}" type="presOf" srcId="{D6A9DACC-680B-4A2D-A405-C09D7F013586}" destId="{C03F316B-9613-4D5B-A6B7-F74D193DCA8B}" srcOrd="0" destOrd="0" presId="urn:microsoft.com/office/officeart/2005/8/layout/radial5"/>
    <dgm:cxn modelId="{DF9B6DB8-B51F-407D-A317-75ACEC954F55}" type="presOf" srcId="{55A08C4D-FA60-4555-A5E7-FD4B8AD98039}" destId="{1C76FED0-AB80-4FBD-9821-43E28702CAD1}" srcOrd="0" destOrd="0" presId="urn:microsoft.com/office/officeart/2005/8/layout/radial5"/>
    <dgm:cxn modelId="{E2E5FABD-24F8-4B30-9E1D-76F14B716EAF}" type="presOf" srcId="{E55A06AE-E7C6-45C3-B34C-5F4CDB2887C0}" destId="{72521A9B-102D-4C8D-A5C8-9FA91DE58A81}" srcOrd="0" destOrd="0" presId="urn:microsoft.com/office/officeart/2005/8/layout/radial5"/>
    <dgm:cxn modelId="{5DD9CD50-E7FD-481D-AF8A-6EF6588973AC}" type="presOf" srcId="{A1DEC096-1F6A-4A36-A8CB-B7A38248D468}" destId="{EC2427A8-8665-4CC9-B74D-D367E8766804}" srcOrd="0" destOrd="0" presId="urn:microsoft.com/office/officeart/2005/8/layout/radial5"/>
    <dgm:cxn modelId="{BDFB126C-BCCE-421F-8619-836B69D18376}" srcId="{E55A06AE-E7C6-45C3-B34C-5F4CDB2887C0}" destId="{CAB92633-6C17-4EC4-9A2E-F7F762CF202E}" srcOrd="0" destOrd="0" parTransId="{6D0FF88A-0329-46CA-82B8-8D2DA9CFE8D2}" sibTransId="{1959E5DD-AB62-4C3A-A73A-180725822742}"/>
    <dgm:cxn modelId="{CF1D9A85-24E1-46D8-AF67-DE171A5454E8}" type="presOf" srcId="{9EDB1EA8-E218-4E2C-9ACE-CE6A17283694}" destId="{1F0C845B-A0E6-4489-BD40-24073DD12146}" srcOrd="0" destOrd="0" presId="urn:microsoft.com/office/officeart/2005/8/layout/radial5"/>
    <dgm:cxn modelId="{5607D541-9860-4E52-A6D0-B925E6C96716}" type="presOf" srcId="{CAB92633-6C17-4EC4-9A2E-F7F762CF202E}" destId="{4054150A-1DD8-4817-8C25-F8BA3C899E4D}" srcOrd="0" destOrd="0" presId="urn:microsoft.com/office/officeart/2005/8/layout/radial5"/>
    <dgm:cxn modelId="{137C2018-DE59-4C82-9827-140FD4C01326}" srcId="{CAB92633-6C17-4EC4-9A2E-F7F762CF202E}" destId="{9FEF95E5-A6DB-41C3-9947-D829F099DA13}" srcOrd="2" destOrd="0" parTransId="{A1DEC096-1F6A-4A36-A8CB-B7A38248D468}" sibTransId="{5446D2D7-871A-4012-A308-1385E7AD88BA}"/>
    <dgm:cxn modelId="{B9E0F029-35B3-4101-A76F-04EA335D3A06}" type="presOf" srcId="{DC1FE5F5-D0C0-429B-BD89-10F1A4698588}" destId="{85D85593-77E6-4366-9D71-9C39623A7B48}" srcOrd="1" destOrd="0" presId="urn:microsoft.com/office/officeart/2005/8/layout/radial5"/>
    <dgm:cxn modelId="{DBAD4998-3911-4D65-AE2A-48265FE98B9E}" srcId="{CAB92633-6C17-4EC4-9A2E-F7F762CF202E}" destId="{D6A9DACC-680B-4A2D-A405-C09D7F013586}" srcOrd="3" destOrd="0" parTransId="{9E158A23-6B8C-42CE-8F6C-028F181B3A8E}" sibTransId="{D933D404-8F62-4EEE-B0AC-31CF59F0D3C3}"/>
    <dgm:cxn modelId="{319534C3-9693-4E1B-BAAA-D2734299FE28}" type="presOf" srcId="{55A08C4D-FA60-4555-A5E7-FD4B8AD98039}" destId="{030013B0-C8A5-42FB-8461-C997520800CE}" srcOrd="1" destOrd="0" presId="urn:microsoft.com/office/officeart/2005/8/layout/radial5"/>
    <dgm:cxn modelId="{2DAEBF81-1336-49A5-9ECF-0A324CA1ABA0}" srcId="{CAB92633-6C17-4EC4-9A2E-F7F762CF202E}" destId="{9EDB1EA8-E218-4E2C-9ACE-CE6A17283694}" srcOrd="5" destOrd="0" parTransId="{89F0E60E-5C8F-4137-A3F8-CF85488D2FCA}" sibTransId="{7E77AAD8-5B89-41EF-8379-83ECBE04A671}"/>
    <dgm:cxn modelId="{A1B60AA7-C265-4F5F-8F69-DC91D631D4E9}" type="presOf" srcId="{38F4957B-920B-4992-9B91-67437AEB2529}" destId="{B34BCEEF-185F-4C60-878C-624FA19B79AC}" srcOrd="0" destOrd="0" presId="urn:microsoft.com/office/officeart/2005/8/layout/radial5"/>
    <dgm:cxn modelId="{7FE22FCB-1407-48CD-96CC-4080F260C1EC}" srcId="{CAB92633-6C17-4EC4-9A2E-F7F762CF202E}" destId="{04DFEFC3-BCB0-4103-9010-BBEA2FAC57B0}" srcOrd="6" destOrd="0" parTransId="{DC1FE5F5-D0C0-429B-BD89-10F1A4698588}" sibTransId="{71BB6A13-C3E7-4734-BA76-064BF7BFBC08}"/>
    <dgm:cxn modelId="{F7238586-2095-4037-88C9-9DB04422B405}" type="presOf" srcId="{99DE5B00-ED3F-4E5C-B05A-720DE6C75D34}" destId="{98D69395-E800-42F0-B284-BA301C7836D2}" srcOrd="1" destOrd="0" presId="urn:microsoft.com/office/officeart/2005/8/layout/radial5"/>
    <dgm:cxn modelId="{9A438F6A-DE18-40E6-A817-1172E065F067}" type="presOf" srcId="{04DFEFC3-BCB0-4103-9010-BBEA2FAC57B0}" destId="{99ACD140-558D-4E79-BF84-4057107F48BE}" srcOrd="0" destOrd="0" presId="urn:microsoft.com/office/officeart/2005/8/layout/radial5"/>
    <dgm:cxn modelId="{76D42BF5-CF1F-400F-8F6D-077193102CA3}" srcId="{CAB92633-6C17-4EC4-9A2E-F7F762CF202E}" destId="{38F4957B-920B-4992-9B91-67437AEB2529}" srcOrd="4" destOrd="0" parTransId="{99DE5B00-ED3F-4E5C-B05A-720DE6C75D34}" sibTransId="{49240758-4629-4147-A058-A1D0059C5BCA}"/>
    <dgm:cxn modelId="{B188795B-461F-4AD6-94A1-037292BF5878}" type="presOf" srcId="{9E158A23-6B8C-42CE-8F6C-028F181B3A8E}" destId="{0F63D468-0194-4A89-837F-6651F329F2E8}" srcOrd="0" destOrd="0" presId="urn:microsoft.com/office/officeart/2005/8/layout/radial5"/>
    <dgm:cxn modelId="{91D603BB-B4E1-4A8E-A7CA-4E9B7E91A753}" type="presOf" srcId="{89F0E60E-5C8F-4137-A3F8-CF85488D2FCA}" destId="{F0DB95B9-2A5D-4E83-B01C-D1062B9B3366}" srcOrd="1" destOrd="0" presId="urn:microsoft.com/office/officeart/2005/8/layout/radial5"/>
    <dgm:cxn modelId="{73992625-4AB1-4DAC-B5F3-41033293422C}" srcId="{CAB92633-6C17-4EC4-9A2E-F7F762CF202E}" destId="{8E14AFAD-0B35-4092-BE4A-568EE4B8F1A5}" srcOrd="1" destOrd="0" parTransId="{55A08C4D-FA60-4555-A5E7-FD4B8AD98039}" sibTransId="{0EF45F57-944F-4BCA-80A6-0410581F5FAD}"/>
    <dgm:cxn modelId="{C6256E4A-6A8B-455D-864F-59741686F7E9}" type="presOf" srcId="{9E158A23-6B8C-42CE-8F6C-028F181B3A8E}" destId="{41E0DD9E-B43E-4B41-BC2F-7ABABCC8D08D}" srcOrd="1" destOrd="0" presId="urn:microsoft.com/office/officeart/2005/8/layout/radial5"/>
    <dgm:cxn modelId="{7AEF7D24-CA3E-4C2F-B5FB-458DA3AA2901}" type="presOf" srcId="{89F0E60E-5C8F-4137-A3F8-CF85488D2FCA}" destId="{AE8B1C68-FDC8-4757-A817-511DE2A6FDCB}" srcOrd="0" destOrd="0" presId="urn:microsoft.com/office/officeart/2005/8/layout/radial5"/>
    <dgm:cxn modelId="{2AFECDC6-2C4D-43E8-A2CB-725E69A44CC3}" type="presOf" srcId="{DC1FE5F5-D0C0-429B-BD89-10F1A4698588}" destId="{194F9F03-27B1-46C3-89DC-14E7C5C00B0C}" srcOrd="0" destOrd="0" presId="urn:microsoft.com/office/officeart/2005/8/layout/radial5"/>
    <dgm:cxn modelId="{E04D3EB5-1D5D-42E5-A3F1-1C0C8BE751F9}" type="presParOf" srcId="{72521A9B-102D-4C8D-A5C8-9FA91DE58A81}" destId="{4054150A-1DD8-4817-8C25-F8BA3C899E4D}" srcOrd="0" destOrd="0" presId="urn:microsoft.com/office/officeart/2005/8/layout/radial5"/>
    <dgm:cxn modelId="{AB3C48BA-268D-48EA-80CA-11BF09D057E1}" type="presParOf" srcId="{72521A9B-102D-4C8D-A5C8-9FA91DE58A81}" destId="{FA2B652B-63FD-4628-8899-F4C9AD8CD0E5}" srcOrd="1" destOrd="0" presId="urn:microsoft.com/office/officeart/2005/8/layout/radial5"/>
    <dgm:cxn modelId="{E7D8D509-DB10-48B7-8C2A-D7A7FEC02AB5}" type="presParOf" srcId="{FA2B652B-63FD-4628-8899-F4C9AD8CD0E5}" destId="{AD9FDC3E-3E60-436D-8FB9-3F360326887C}" srcOrd="0" destOrd="0" presId="urn:microsoft.com/office/officeart/2005/8/layout/radial5"/>
    <dgm:cxn modelId="{17ED89AD-667A-438D-BB56-C0F80B9311F1}" type="presParOf" srcId="{72521A9B-102D-4C8D-A5C8-9FA91DE58A81}" destId="{E8516539-6778-4E52-926B-7C91B5096BCE}" srcOrd="2" destOrd="0" presId="urn:microsoft.com/office/officeart/2005/8/layout/radial5"/>
    <dgm:cxn modelId="{9D2A1AD1-1B07-4C6E-A874-D742D58B4B96}" type="presParOf" srcId="{72521A9B-102D-4C8D-A5C8-9FA91DE58A81}" destId="{1C76FED0-AB80-4FBD-9821-43E28702CAD1}" srcOrd="3" destOrd="0" presId="urn:microsoft.com/office/officeart/2005/8/layout/radial5"/>
    <dgm:cxn modelId="{CFE17DA1-9B15-4CEA-A7D7-A207BBC87747}" type="presParOf" srcId="{1C76FED0-AB80-4FBD-9821-43E28702CAD1}" destId="{030013B0-C8A5-42FB-8461-C997520800CE}" srcOrd="0" destOrd="0" presId="urn:microsoft.com/office/officeart/2005/8/layout/radial5"/>
    <dgm:cxn modelId="{5DE70565-6BFE-4B85-BF07-3496A12ECD84}" type="presParOf" srcId="{72521A9B-102D-4C8D-A5C8-9FA91DE58A81}" destId="{75111520-E15B-4033-826B-BF9BE46F016F}" srcOrd="4" destOrd="0" presId="urn:microsoft.com/office/officeart/2005/8/layout/radial5"/>
    <dgm:cxn modelId="{A246F871-3C60-4743-94AD-D52A6150AB00}" type="presParOf" srcId="{72521A9B-102D-4C8D-A5C8-9FA91DE58A81}" destId="{EC2427A8-8665-4CC9-B74D-D367E8766804}" srcOrd="5" destOrd="0" presId="urn:microsoft.com/office/officeart/2005/8/layout/radial5"/>
    <dgm:cxn modelId="{FE483E52-0DE4-431D-9388-A9D9EC60E5D4}" type="presParOf" srcId="{EC2427A8-8665-4CC9-B74D-D367E8766804}" destId="{26F60AC9-3551-47E5-A4F1-FDEF00EC8612}" srcOrd="0" destOrd="0" presId="urn:microsoft.com/office/officeart/2005/8/layout/radial5"/>
    <dgm:cxn modelId="{361FE6AA-AB94-4477-B4C4-06939437484D}" type="presParOf" srcId="{72521A9B-102D-4C8D-A5C8-9FA91DE58A81}" destId="{A2388021-766C-49B1-ABC5-906966DCF683}" srcOrd="6" destOrd="0" presId="urn:microsoft.com/office/officeart/2005/8/layout/radial5"/>
    <dgm:cxn modelId="{4E72D6E5-8584-4B86-BC50-7B23D8349112}" type="presParOf" srcId="{72521A9B-102D-4C8D-A5C8-9FA91DE58A81}" destId="{0F63D468-0194-4A89-837F-6651F329F2E8}" srcOrd="7" destOrd="0" presId="urn:microsoft.com/office/officeart/2005/8/layout/radial5"/>
    <dgm:cxn modelId="{95A89AA6-45D0-463B-9801-0753B0663D96}" type="presParOf" srcId="{0F63D468-0194-4A89-837F-6651F329F2E8}" destId="{41E0DD9E-B43E-4B41-BC2F-7ABABCC8D08D}" srcOrd="0" destOrd="0" presId="urn:microsoft.com/office/officeart/2005/8/layout/radial5"/>
    <dgm:cxn modelId="{580223AD-3B20-4457-BC74-A0621D7F1D60}" type="presParOf" srcId="{72521A9B-102D-4C8D-A5C8-9FA91DE58A81}" destId="{C03F316B-9613-4D5B-A6B7-F74D193DCA8B}" srcOrd="8" destOrd="0" presId="urn:microsoft.com/office/officeart/2005/8/layout/radial5"/>
    <dgm:cxn modelId="{B897DB06-A5E9-45B7-BEDE-742242CB6191}" type="presParOf" srcId="{72521A9B-102D-4C8D-A5C8-9FA91DE58A81}" destId="{7DD4515E-6104-4C2F-AA82-91760CE24C8F}" srcOrd="9" destOrd="0" presId="urn:microsoft.com/office/officeart/2005/8/layout/radial5"/>
    <dgm:cxn modelId="{4169C36C-971F-4F58-BB6C-21A2AD369E95}" type="presParOf" srcId="{7DD4515E-6104-4C2F-AA82-91760CE24C8F}" destId="{98D69395-E800-42F0-B284-BA301C7836D2}" srcOrd="0" destOrd="0" presId="urn:microsoft.com/office/officeart/2005/8/layout/radial5"/>
    <dgm:cxn modelId="{BB81A416-D19D-4FC4-B7FF-671E30F8283F}" type="presParOf" srcId="{72521A9B-102D-4C8D-A5C8-9FA91DE58A81}" destId="{B34BCEEF-185F-4C60-878C-624FA19B79AC}" srcOrd="10" destOrd="0" presId="urn:microsoft.com/office/officeart/2005/8/layout/radial5"/>
    <dgm:cxn modelId="{BD9F343A-5A75-4AFB-8383-E3521AFAF7D1}" type="presParOf" srcId="{72521A9B-102D-4C8D-A5C8-9FA91DE58A81}" destId="{AE8B1C68-FDC8-4757-A817-511DE2A6FDCB}" srcOrd="11" destOrd="0" presId="urn:microsoft.com/office/officeart/2005/8/layout/radial5"/>
    <dgm:cxn modelId="{98AEDC50-FC1D-44D6-A4B8-A88DEDCAA775}" type="presParOf" srcId="{AE8B1C68-FDC8-4757-A817-511DE2A6FDCB}" destId="{F0DB95B9-2A5D-4E83-B01C-D1062B9B3366}" srcOrd="0" destOrd="0" presId="urn:microsoft.com/office/officeart/2005/8/layout/radial5"/>
    <dgm:cxn modelId="{4C342811-47DB-4270-AFB1-B32212C9BEC3}" type="presParOf" srcId="{72521A9B-102D-4C8D-A5C8-9FA91DE58A81}" destId="{1F0C845B-A0E6-4489-BD40-24073DD12146}" srcOrd="12" destOrd="0" presId="urn:microsoft.com/office/officeart/2005/8/layout/radial5"/>
    <dgm:cxn modelId="{AA6838E6-F1E3-40B6-B02E-ED89EEE3473C}" type="presParOf" srcId="{72521A9B-102D-4C8D-A5C8-9FA91DE58A81}" destId="{194F9F03-27B1-46C3-89DC-14E7C5C00B0C}" srcOrd="13" destOrd="0" presId="urn:microsoft.com/office/officeart/2005/8/layout/radial5"/>
    <dgm:cxn modelId="{5DC44126-09D9-4A29-B34A-0F0BE7FAA4F9}" type="presParOf" srcId="{194F9F03-27B1-46C3-89DC-14E7C5C00B0C}" destId="{85D85593-77E6-4366-9D71-9C39623A7B48}" srcOrd="0" destOrd="0" presId="urn:microsoft.com/office/officeart/2005/8/layout/radial5"/>
    <dgm:cxn modelId="{A62F8486-AE67-439E-89D1-C766D6926D47}" type="presParOf" srcId="{72521A9B-102D-4C8D-A5C8-9FA91DE58A81}" destId="{99ACD140-558D-4E79-BF84-4057107F48BE}"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B3960-E378-4E34-82D1-20F0996ADE57}">
      <dsp:nvSpPr>
        <dsp:cNvPr id="0" name=""/>
        <dsp:cNvSpPr/>
      </dsp:nvSpPr>
      <dsp:spPr>
        <a:xfrm>
          <a:off x="0" y="4340712"/>
          <a:ext cx="8077200" cy="1240580"/>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We effect community and family outcomes, which lead to reduction of… </a:t>
          </a:r>
          <a:endParaRPr lang="en-US" sz="2000" kern="1200" dirty="0"/>
        </a:p>
      </dsp:txBody>
      <dsp:txXfrm>
        <a:off x="0" y="4340712"/>
        <a:ext cx="8077200" cy="669913"/>
      </dsp:txXfrm>
    </dsp:sp>
    <dsp:sp modelId="{1030D671-7922-438F-B000-0664ABB43B98}">
      <dsp:nvSpPr>
        <dsp:cNvPr id="0" name=""/>
        <dsp:cNvSpPr/>
      </dsp:nvSpPr>
      <dsp:spPr>
        <a:xfrm>
          <a:off x="0" y="5041534"/>
          <a:ext cx="2018807" cy="49529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Underage drinking </a:t>
          </a:r>
          <a:endParaRPr lang="en-US" sz="1400" kern="1200" dirty="0"/>
        </a:p>
      </dsp:txBody>
      <dsp:txXfrm>
        <a:off x="0" y="5041534"/>
        <a:ext cx="2018807" cy="495290"/>
      </dsp:txXfrm>
    </dsp:sp>
    <dsp:sp modelId="{9134CF67-47E2-4C25-BCEF-B2B7064A0C2A}">
      <dsp:nvSpPr>
        <dsp:cNvPr id="0" name=""/>
        <dsp:cNvSpPr/>
      </dsp:nvSpPr>
      <dsp:spPr>
        <a:xfrm>
          <a:off x="1995138" y="5041534"/>
          <a:ext cx="2018807" cy="495290"/>
        </a:xfrm>
        <a:prstGeom prst="rect">
          <a:avLst/>
        </a:prstGeom>
        <a:solidFill>
          <a:schemeClr val="accent4">
            <a:tint val="40000"/>
            <a:alpha val="90000"/>
            <a:hueOff val="-303516"/>
            <a:satOff val="1704"/>
            <a:lumOff val="108"/>
            <a:alphaOff val="0"/>
          </a:schemeClr>
        </a:solidFill>
        <a:ln w="9525" cap="flat" cmpd="sng" algn="ctr">
          <a:solidFill>
            <a:schemeClr val="accent4">
              <a:tint val="40000"/>
              <a:alpha val="90000"/>
              <a:hueOff val="-303516"/>
              <a:satOff val="1704"/>
              <a:lumOff val="1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Marijuana misuse/ abuse </a:t>
          </a:r>
        </a:p>
      </dsp:txBody>
      <dsp:txXfrm>
        <a:off x="1995138" y="5041534"/>
        <a:ext cx="2018807" cy="495290"/>
      </dsp:txXfrm>
    </dsp:sp>
    <dsp:sp modelId="{328D714F-4489-49CE-B97B-0C2311365D8D}">
      <dsp:nvSpPr>
        <dsp:cNvPr id="0" name=""/>
        <dsp:cNvSpPr/>
      </dsp:nvSpPr>
      <dsp:spPr>
        <a:xfrm>
          <a:off x="4013945" y="5041534"/>
          <a:ext cx="2018807" cy="495290"/>
        </a:xfrm>
        <a:prstGeom prst="rect">
          <a:avLst/>
        </a:prstGeom>
        <a:solidFill>
          <a:schemeClr val="accent4">
            <a:tint val="40000"/>
            <a:alpha val="90000"/>
            <a:hueOff val="-607032"/>
            <a:satOff val="3409"/>
            <a:lumOff val="217"/>
            <a:alphaOff val="0"/>
          </a:schemeClr>
        </a:solidFill>
        <a:ln w="9525" cap="flat" cmpd="sng" algn="ctr">
          <a:solidFill>
            <a:schemeClr val="accent4">
              <a:tint val="40000"/>
              <a:alpha val="90000"/>
              <a:hueOff val="-607032"/>
              <a:satOff val="3409"/>
              <a:lumOff val="21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Prescription drug misuse/ abuse </a:t>
          </a:r>
        </a:p>
      </dsp:txBody>
      <dsp:txXfrm>
        <a:off x="4013945" y="5041534"/>
        <a:ext cx="2018807" cy="495290"/>
      </dsp:txXfrm>
    </dsp:sp>
    <dsp:sp modelId="{4185C872-C051-4CE3-92BC-C0E0CA275CA5}">
      <dsp:nvSpPr>
        <dsp:cNvPr id="0" name=""/>
        <dsp:cNvSpPr/>
      </dsp:nvSpPr>
      <dsp:spPr>
        <a:xfrm>
          <a:off x="5986212" y="5041534"/>
          <a:ext cx="2018807" cy="495290"/>
        </a:xfrm>
        <a:prstGeom prst="rect">
          <a:avLst/>
        </a:prstGeom>
        <a:solidFill>
          <a:schemeClr val="accent4">
            <a:tint val="40000"/>
            <a:alpha val="90000"/>
            <a:hueOff val="-910548"/>
            <a:satOff val="5113"/>
            <a:lumOff val="325"/>
            <a:alphaOff val="0"/>
          </a:schemeClr>
        </a:solidFill>
        <a:ln w="9525" cap="flat" cmpd="sng" algn="ctr">
          <a:solidFill>
            <a:schemeClr val="accent4">
              <a:tint val="40000"/>
              <a:alpha val="90000"/>
              <a:hueOff val="-910548"/>
              <a:satOff val="5113"/>
              <a:lumOff val="32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Tobacco misuse/ abuse</a:t>
          </a:r>
        </a:p>
      </dsp:txBody>
      <dsp:txXfrm>
        <a:off x="5986212" y="5041534"/>
        <a:ext cx="2018807" cy="495290"/>
      </dsp:txXfrm>
    </dsp:sp>
    <dsp:sp modelId="{B9A55D64-E1E8-46C4-9F46-565035A4A2DA}">
      <dsp:nvSpPr>
        <dsp:cNvPr id="0" name=""/>
        <dsp:cNvSpPr/>
      </dsp:nvSpPr>
      <dsp:spPr>
        <a:xfrm rot="10800000">
          <a:off x="0" y="2763519"/>
          <a:ext cx="8077200" cy="1744916"/>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Using these programs…</a:t>
          </a:r>
          <a:endParaRPr lang="en-US" sz="2000" kern="1200" dirty="0"/>
        </a:p>
      </dsp:txBody>
      <dsp:txXfrm rot="-10800000">
        <a:off x="0" y="2763519"/>
        <a:ext cx="8077200" cy="612465"/>
      </dsp:txXfrm>
    </dsp:sp>
    <dsp:sp modelId="{1C3637D4-5617-49DE-A786-E1D92D208FC4}">
      <dsp:nvSpPr>
        <dsp:cNvPr id="0" name=""/>
        <dsp:cNvSpPr/>
      </dsp:nvSpPr>
      <dsp:spPr>
        <a:xfrm>
          <a:off x="0" y="3249502"/>
          <a:ext cx="1344885" cy="577839"/>
        </a:xfrm>
        <a:prstGeom prst="rect">
          <a:avLst/>
        </a:prstGeom>
        <a:solidFill>
          <a:schemeClr val="accent4">
            <a:tint val="40000"/>
            <a:alpha val="90000"/>
            <a:hueOff val="-1214065"/>
            <a:satOff val="6818"/>
            <a:lumOff val="433"/>
            <a:alphaOff val="0"/>
          </a:schemeClr>
        </a:solidFill>
        <a:ln w="9525" cap="flat" cmpd="sng" algn="ctr">
          <a:solidFill>
            <a:schemeClr val="accent4">
              <a:tint val="40000"/>
              <a:alpha val="90000"/>
              <a:hueOff val="-1214065"/>
              <a:satOff val="6818"/>
              <a:lumOff val="43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Happy People Coalition</a:t>
          </a:r>
          <a:endParaRPr lang="en-US" sz="1200" kern="1200" dirty="0">
            <a:solidFill>
              <a:srgbClr val="FF0000"/>
            </a:solidFill>
          </a:endParaRPr>
        </a:p>
      </dsp:txBody>
      <dsp:txXfrm>
        <a:off x="0" y="3249502"/>
        <a:ext cx="1344885" cy="577839"/>
      </dsp:txXfrm>
    </dsp:sp>
    <dsp:sp modelId="{B49354A7-AB37-4A96-BF15-04ABC7FC78C9}">
      <dsp:nvSpPr>
        <dsp:cNvPr id="0" name=""/>
        <dsp:cNvSpPr/>
      </dsp:nvSpPr>
      <dsp:spPr>
        <a:xfrm>
          <a:off x="1322119" y="3256341"/>
          <a:ext cx="1344885" cy="577839"/>
        </a:xfrm>
        <a:prstGeom prst="rect">
          <a:avLst/>
        </a:prstGeom>
        <a:solidFill>
          <a:schemeClr val="accent4">
            <a:tint val="40000"/>
            <a:alpha val="90000"/>
            <a:hueOff val="-1517581"/>
            <a:satOff val="8522"/>
            <a:lumOff val="542"/>
            <a:alphaOff val="0"/>
          </a:schemeClr>
        </a:solidFill>
        <a:ln w="9525" cap="flat" cmpd="sng" algn="ctr">
          <a:solidFill>
            <a:schemeClr val="accent4">
              <a:tint val="40000"/>
              <a:alpha val="90000"/>
              <a:hueOff val="-1517581"/>
              <a:satOff val="8522"/>
              <a:lumOff val="54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Improved enforcement</a:t>
          </a:r>
          <a:endParaRPr lang="en-US" sz="1200" kern="1200" dirty="0">
            <a:solidFill>
              <a:prstClr val="black"/>
            </a:solidFill>
          </a:endParaRPr>
        </a:p>
      </dsp:txBody>
      <dsp:txXfrm>
        <a:off x="1322119" y="3256341"/>
        <a:ext cx="1344885" cy="577839"/>
      </dsp:txXfrm>
    </dsp:sp>
    <dsp:sp modelId="{C25ADD1A-3C1E-4470-BD4D-9B5F82A5B96D}">
      <dsp:nvSpPr>
        <dsp:cNvPr id="0" name=""/>
        <dsp:cNvSpPr/>
      </dsp:nvSpPr>
      <dsp:spPr>
        <a:xfrm>
          <a:off x="2667005" y="3256341"/>
          <a:ext cx="1344885" cy="577839"/>
        </a:xfrm>
        <a:prstGeom prst="rect">
          <a:avLst/>
        </a:prstGeom>
        <a:solidFill>
          <a:schemeClr val="accent4">
            <a:tint val="40000"/>
            <a:alpha val="90000"/>
            <a:hueOff val="-1821097"/>
            <a:satOff val="10226"/>
            <a:lumOff val="650"/>
            <a:alphaOff val="0"/>
          </a:schemeClr>
        </a:solidFill>
        <a:ln w="9525" cap="flat" cmpd="sng" algn="ctr">
          <a:solidFill>
            <a:schemeClr val="accent4">
              <a:tint val="40000"/>
              <a:alpha val="90000"/>
              <a:hueOff val="-1821097"/>
              <a:satOff val="10226"/>
              <a:lumOff val="65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Enforcement Roundtable</a:t>
          </a:r>
          <a:endParaRPr lang="en-US" sz="1200" kern="1200" dirty="0">
            <a:solidFill>
              <a:prstClr val="black"/>
            </a:solidFill>
          </a:endParaRPr>
        </a:p>
      </dsp:txBody>
      <dsp:txXfrm>
        <a:off x="2667005" y="3256341"/>
        <a:ext cx="1344885" cy="577839"/>
      </dsp:txXfrm>
    </dsp:sp>
    <dsp:sp modelId="{A1266311-C18E-4892-8A26-950BDE5AFDB9}">
      <dsp:nvSpPr>
        <dsp:cNvPr id="0" name=""/>
        <dsp:cNvSpPr/>
      </dsp:nvSpPr>
      <dsp:spPr>
        <a:xfrm>
          <a:off x="4011890" y="3256341"/>
          <a:ext cx="1344885" cy="577839"/>
        </a:xfrm>
        <a:prstGeom prst="rect">
          <a:avLst/>
        </a:prstGeom>
        <a:solidFill>
          <a:schemeClr val="accent4">
            <a:tint val="40000"/>
            <a:alpha val="90000"/>
            <a:hueOff val="-2124613"/>
            <a:satOff val="11931"/>
            <a:lumOff val="758"/>
            <a:alphaOff val="0"/>
          </a:schemeClr>
        </a:solidFill>
        <a:ln w="9525" cap="flat" cmpd="sng" algn="ctr">
          <a:solidFill>
            <a:schemeClr val="accent4">
              <a:tint val="40000"/>
              <a:alpha val="90000"/>
              <a:hueOff val="-2124613"/>
              <a:satOff val="11931"/>
              <a:lumOff val="7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smtClean="0">
              <a:solidFill>
                <a:prstClr val="black"/>
              </a:solidFill>
            </a:rPr>
            <a:t>Middle School</a:t>
          </a:r>
        </a:p>
        <a:p>
          <a:pPr lvl="0" algn="ctr" defTabSz="533400">
            <a:lnSpc>
              <a:spcPct val="90000"/>
            </a:lnSpc>
            <a:spcBef>
              <a:spcPct val="0"/>
            </a:spcBef>
            <a:spcAft>
              <a:spcPct val="35000"/>
            </a:spcAft>
          </a:pPr>
          <a:r>
            <a:rPr lang="en-US" sz="1200" kern="1200" dirty="0" smtClean="0">
              <a:solidFill>
                <a:prstClr val="black"/>
              </a:solidFill>
            </a:rPr>
            <a:t>Student Assistance Program</a:t>
          </a:r>
          <a:endParaRPr lang="en-US" sz="1200" kern="1200" dirty="0">
            <a:solidFill>
              <a:prstClr val="black"/>
            </a:solidFill>
          </a:endParaRPr>
        </a:p>
      </dsp:txBody>
      <dsp:txXfrm>
        <a:off x="4011890" y="3256341"/>
        <a:ext cx="1344885" cy="577839"/>
      </dsp:txXfrm>
    </dsp:sp>
    <dsp:sp modelId="{4D1F449F-B02A-4172-9F96-835EDCF92DE6}">
      <dsp:nvSpPr>
        <dsp:cNvPr id="0" name=""/>
        <dsp:cNvSpPr/>
      </dsp:nvSpPr>
      <dsp:spPr>
        <a:xfrm>
          <a:off x="5356775" y="3256341"/>
          <a:ext cx="1344885" cy="577839"/>
        </a:xfrm>
        <a:prstGeom prst="rect">
          <a:avLst/>
        </a:prstGeom>
        <a:solidFill>
          <a:schemeClr val="accent4">
            <a:tint val="40000"/>
            <a:alpha val="90000"/>
            <a:hueOff val="-2428129"/>
            <a:satOff val="13635"/>
            <a:lumOff val="866"/>
            <a:alphaOff val="0"/>
          </a:schemeClr>
        </a:solidFill>
        <a:ln w="9525" cap="flat" cmpd="sng" algn="ctr">
          <a:solidFill>
            <a:schemeClr val="accent4">
              <a:tint val="40000"/>
              <a:alpha val="90000"/>
              <a:hueOff val="-2428129"/>
              <a:satOff val="13635"/>
              <a:lumOff val="86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Guiding Good Choices</a:t>
          </a:r>
          <a:endParaRPr lang="en-US" sz="1200" kern="1200" dirty="0">
            <a:solidFill>
              <a:prstClr val="black"/>
            </a:solidFill>
          </a:endParaRPr>
        </a:p>
      </dsp:txBody>
      <dsp:txXfrm>
        <a:off x="5356775" y="3256341"/>
        <a:ext cx="1344885" cy="577839"/>
      </dsp:txXfrm>
    </dsp:sp>
    <dsp:sp modelId="{1DE2410E-D5CB-4C8B-AEEA-C9800EF968A8}">
      <dsp:nvSpPr>
        <dsp:cNvPr id="0" name=""/>
        <dsp:cNvSpPr/>
      </dsp:nvSpPr>
      <dsp:spPr>
        <a:xfrm>
          <a:off x="6701661" y="3256341"/>
          <a:ext cx="1344885" cy="577839"/>
        </a:xfrm>
        <a:prstGeom prst="rect">
          <a:avLst/>
        </a:prstGeom>
        <a:solidFill>
          <a:schemeClr val="accent4">
            <a:tint val="40000"/>
            <a:alpha val="90000"/>
            <a:hueOff val="-2731645"/>
            <a:satOff val="15339"/>
            <a:lumOff val="975"/>
            <a:alphaOff val="0"/>
          </a:schemeClr>
        </a:solidFill>
        <a:ln w="9525" cap="flat" cmpd="sng" algn="ctr">
          <a:solidFill>
            <a:schemeClr val="accent4">
              <a:tint val="40000"/>
              <a:alpha val="90000"/>
              <a:hueOff val="-2731645"/>
              <a:satOff val="15339"/>
              <a:lumOff val="9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Life Skills Training</a:t>
          </a:r>
          <a:endParaRPr lang="en-US" sz="1200" b="1" kern="1200" dirty="0">
            <a:solidFill>
              <a:prstClr val="black"/>
            </a:solidFill>
          </a:endParaRPr>
        </a:p>
      </dsp:txBody>
      <dsp:txXfrm>
        <a:off x="6701661" y="3256341"/>
        <a:ext cx="1344885" cy="577839"/>
      </dsp:txXfrm>
    </dsp:sp>
    <dsp:sp modelId="{D6CB2053-37FF-4D99-8A6F-68F6D91DC381}">
      <dsp:nvSpPr>
        <dsp:cNvPr id="0" name=""/>
        <dsp:cNvSpPr/>
      </dsp:nvSpPr>
      <dsp:spPr>
        <a:xfrm rot="10800000">
          <a:off x="0" y="1353793"/>
          <a:ext cx="8077200" cy="1501324"/>
        </a:xfrm>
        <a:prstGeom prst="upArrowCallou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By addressing these factors in our community… </a:t>
          </a:r>
          <a:endParaRPr lang="en-US" sz="2000" kern="1200" dirty="0"/>
        </a:p>
      </dsp:txBody>
      <dsp:txXfrm rot="-10800000">
        <a:off x="0" y="1353793"/>
        <a:ext cx="8077200" cy="526964"/>
      </dsp:txXfrm>
    </dsp:sp>
    <dsp:sp modelId="{E5244CBE-164B-44F6-931D-7B670D9332B0}">
      <dsp:nvSpPr>
        <dsp:cNvPr id="0" name=""/>
        <dsp:cNvSpPr/>
      </dsp:nvSpPr>
      <dsp:spPr>
        <a:xfrm>
          <a:off x="0" y="1805626"/>
          <a:ext cx="2019300" cy="495291"/>
        </a:xfrm>
        <a:prstGeom prst="rect">
          <a:avLst/>
        </a:prstGeom>
        <a:solidFill>
          <a:schemeClr val="accent4">
            <a:tint val="40000"/>
            <a:alpha val="90000"/>
            <a:hueOff val="-3035161"/>
            <a:satOff val="17044"/>
            <a:lumOff val="1083"/>
            <a:alphaOff val="0"/>
          </a:schemeClr>
        </a:solidFill>
        <a:ln w="9525" cap="flat" cmpd="sng" algn="ctr">
          <a:solidFill>
            <a:schemeClr val="accent4">
              <a:tint val="40000"/>
              <a:alpha val="90000"/>
              <a:hueOff val="-3035161"/>
              <a:satOff val="17044"/>
              <a:lumOff val="108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Family Communication</a:t>
          </a:r>
          <a:endParaRPr lang="en-US" sz="1200" kern="1200" dirty="0"/>
        </a:p>
      </dsp:txBody>
      <dsp:txXfrm>
        <a:off x="0" y="1805626"/>
        <a:ext cx="2019300" cy="495291"/>
      </dsp:txXfrm>
    </dsp:sp>
    <dsp:sp modelId="{EA8DD2BD-4937-40A3-8336-45655D52EC18}">
      <dsp:nvSpPr>
        <dsp:cNvPr id="0" name=""/>
        <dsp:cNvSpPr/>
      </dsp:nvSpPr>
      <dsp:spPr>
        <a:xfrm>
          <a:off x="2019300" y="1808161"/>
          <a:ext cx="2019300" cy="495291"/>
        </a:xfrm>
        <a:prstGeom prst="rect">
          <a:avLst/>
        </a:prstGeom>
        <a:solidFill>
          <a:schemeClr val="accent4">
            <a:tint val="40000"/>
            <a:alpha val="90000"/>
            <a:hueOff val="-3338677"/>
            <a:satOff val="18748"/>
            <a:lumOff val="1191"/>
            <a:alphaOff val="0"/>
          </a:schemeClr>
        </a:solidFill>
        <a:ln w="9525" cap="flat" cmpd="sng" algn="ctr">
          <a:solidFill>
            <a:schemeClr val="accent4">
              <a:tint val="40000"/>
              <a:alpha val="90000"/>
              <a:hueOff val="-3338677"/>
              <a:satOff val="18748"/>
              <a:lumOff val="11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0" kern="1200" dirty="0" smtClean="0">
              <a:solidFill>
                <a:prstClr val="black"/>
              </a:solidFill>
            </a:rPr>
            <a:t>School Bonding</a:t>
          </a:r>
          <a:endParaRPr lang="en-US" sz="1200" b="0" kern="1200" dirty="0">
            <a:solidFill>
              <a:prstClr val="black"/>
            </a:solidFill>
          </a:endParaRPr>
        </a:p>
      </dsp:txBody>
      <dsp:txXfrm>
        <a:off x="2019300" y="1808161"/>
        <a:ext cx="2019300" cy="495291"/>
      </dsp:txXfrm>
    </dsp:sp>
    <dsp:sp modelId="{E6B18F4A-A6D6-48E8-8BC9-51F5C0E5DD86}">
      <dsp:nvSpPr>
        <dsp:cNvPr id="0" name=""/>
        <dsp:cNvSpPr/>
      </dsp:nvSpPr>
      <dsp:spPr>
        <a:xfrm>
          <a:off x="4038600" y="1808161"/>
          <a:ext cx="2019300" cy="495291"/>
        </a:xfrm>
        <a:prstGeom prst="rect">
          <a:avLst/>
        </a:prstGeom>
        <a:solidFill>
          <a:schemeClr val="accent4">
            <a:tint val="40000"/>
            <a:alpha val="90000"/>
            <a:hueOff val="-3642193"/>
            <a:satOff val="20453"/>
            <a:lumOff val="1300"/>
            <a:alphaOff val="0"/>
          </a:schemeClr>
        </a:solidFill>
        <a:ln w="9525" cap="flat" cmpd="sng" algn="ctr">
          <a:solidFill>
            <a:schemeClr val="accent4">
              <a:tint val="40000"/>
              <a:alpha val="90000"/>
              <a:hueOff val="-3642193"/>
              <a:satOff val="20453"/>
              <a:lumOff val="130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Enforcement</a:t>
          </a:r>
          <a:endParaRPr lang="en-US" sz="1200" kern="1200" dirty="0">
            <a:solidFill>
              <a:prstClr val="black"/>
            </a:solidFill>
          </a:endParaRPr>
        </a:p>
      </dsp:txBody>
      <dsp:txXfrm>
        <a:off x="4038600" y="1808161"/>
        <a:ext cx="2019300" cy="495291"/>
      </dsp:txXfrm>
    </dsp:sp>
    <dsp:sp modelId="{92827371-A3ED-4271-8E4D-112376E8ADAF}">
      <dsp:nvSpPr>
        <dsp:cNvPr id="0" name=""/>
        <dsp:cNvSpPr/>
      </dsp:nvSpPr>
      <dsp:spPr>
        <a:xfrm>
          <a:off x="6057900" y="1808161"/>
          <a:ext cx="2019300" cy="495291"/>
        </a:xfrm>
        <a:prstGeom prst="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Parents and Youth Engagement</a:t>
          </a:r>
          <a:endParaRPr lang="en-US" sz="1200" b="1" kern="1200" dirty="0">
            <a:solidFill>
              <a:prstClr val="black"/>
            </a:solidFill>
          </a:endParaRPr>
        </a:p>
      </dsp:txBody>
      <dsp:txXfrm>
        <a:off x="6057900" y="1808161"/>
        <a:ext cx="2019300" cy="495291"/>
      </dsp:txXfrm>
    </dsp:sp>
    <dsp:sp modelId="{74559130-00DA-4BDB-95DA-3520B1608E79}">
      <dsp:nvSpPr>
        <dsp:cNvPr id="0" name=""/>
        <dsp:cNvSpPr/>
      </dsp:nvSpPr>
      <dsp:spPr>
        <a:xfrm rot="10800000">
          <a:off x="0" y="146"/>
          <a:ext cx="8077200" cy="1408311"/>
        </a:xfrm>
        <a:prstGeom prst="upArrowCallou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We will build the health and wellness of individuals, families,</a:t>
          </a:r>
          <a:r>
            <a:rPr lang="en-US" sz="2000" kern="1200" dirty="0" smtClean="0">
              <a:solidFill>
                <a:schemeClr val="bg1"/>
              </a:solidFill>
            </a:rPr>
            <a:t> schools </a:t>
          </a:r>
          <a:r>
            <a:rPr lang="en-US" sz="2000" kern="1200" dirty="0" smtClean="0"/>
            <a:t>and communities</a:t>
          </a:r>
          <a:r>
            <a:rPr lang="en-US" sz="2000" kern="1200" dirty="0" smtClean="0">
              <a:solidFill>
                <a:schemeClr val="bg1"/>
              </a:solidFill>
            </a:rPr>
            <a:t> </a:t>
          </a:r>
          <a:r>
            <a:rPr lang="en-US" sz="2000" kern="1200" dirty="0" smtClean="0"/>
            <a:t>where people can be as healthy as possible in a safe and nurturing environment...</a:t>
          </a:r>
          <a:endParaRPr lang="en-US" sz="2000" kern="1200" dirty="0"/>
        </a:p>
      </dsp:txBody>
      <dsp:txXfrm rot="10800000">
        <a:off x="0" y="146"/>
        <a:ext cx="8077200" cy="915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B3960-E378-4E34-82D1-20F0996ADE57}">
      <dsp:nvSpPr>
        <dsp:cNvPr id="0" name=""/>
        <dsp:cNvSpPr/>
      </dsp:nvSpPr>
      <dsp:spPr>
        <a:xfrm>
          <a:off x="0" y="4340712"/>
          <a:ext cx="8077200" cy="1240580"/>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We effect community and family outcomes, which lead to reduction of… </a:t>
          </a:r>
          <a:endParaRPr lang="en-US" sz="2000" kern="1200" dirty="0"/>
        </a:p>
      </dsp:txBody>
      <dsp:txXfrm>
        <a:off x="0" y="4340712"/>
        <a:ext cx="8077200" cy="669913"/>
      </dsp:txXfrm>
    </dsp:sp>
    <dsp:sp modelId="{1030D671-7922-438F-B000-0664ABB43B98}">
      <dsp:nvSpPr>
        <dsp:cNvPr id="0" name=""/>
        <dsp:cNvSpPr/>
      </dsp:nvSpPr>
      <dsp:spPr>
        <a:xfrm>
          <a:off x="0" y="5041534"/>
          <a:ext cx="2018807" cy="49529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Underage drinking </a:t>
          </a:r>
          <a:endParaRPr lang="en-US" sz="1400" kern="1200" dirty="0"/>
        </a:p>
      </dsp:txBody>
      <dsp:txXfrm>
        <a:off x="0" y="5041534"/>
        <a:ext cx="2018807" cy="495290"/>
      </dsp:txXfrm>
    </dsp:sp>
    <dsp:sp modelId="{9134CF67-47E2-4C25-BCEF-B2B7064A0C2A}">
      <dsp:nvSpPr>
        <dsp:cNvPr id="0" name=""/>
        <dsp:cNvSpPr/>
      </dsp:nvSpPr>
      <dsp:spPr>
        <a:xfrm>
          <a:off x="1995138" y="5041534"/>
          <a:ext cx="2018807" cy="495290"/>
        </a:xfrm>
        <a:prstGeom prst="rect">
          <a:avLst/>
        </a:prstGeom>
        <a:solidFill>
          <a:schemeClr val="accent4">
            <a:tint val="40000"/>
            <a:alpha val="90000"/>
            <a:hueOff val="-303516"/>
            <a:satOff val="1704"/>
            <a:lumOff val="108"/>
            <a:alphaOff val="0"/>
          </a:schemeClr>
        </a:solidFill>
        <a:ln w="9525" cap="flat" cmpd="sng" algn="ctr">
          <a:solidFill>
            <a:schemeClr val="accent4">
              <a:tint val="40000"/>
              <a:alpha val="90000"/>
              <a:hueOff val="-303516"/>
              <a:satOff val="1704"/>
              <a:lumOff val="1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Marijuana misuse/ abuse </a:t>
          </a:r>
        </a:p>
      </dsp:txBody>
      <dsp:txXfrm>
        <a:off x="1995138" y="5041534"/>
        <a:ext cx="2018807" cy="495290"/>
      </dsp:txXfrm>
    </dsp:sp>
    <dsp:sp modelId="{328D714F-4489-49CE-B97B-0C2311365D8D}">
      <dsp:nvSpPr>
        <dsp:cNvPr id="0" name=""/>
        <dsp:cNvSpPr/>
      </dsp:nvSpPr>
      <dsp:spPr>
        <a:xfrm>
          <a:off x="4013945" y="5041534"/>
          <a:ext cx="2018807" cy="495290"/>
        </a:xfrm>
        <a:prstGeom prst="rect">
          <a:avLst/>
        </a:prstGeom>
        <a:solidFill>
          <a:schemeClr val="accent4">
            <a:tint val="40000"/>
            <a:alpha val="90000"/>
            <a:hueOff val="-607032"/>
            <a:satOff val="3409"/>
            <a:lumOff val="217"/>
            <a:alphaOff val="0"/>
          </a:schemeClr>
        </a:solidFill>
        <a:ln w="9525" cap="flat" cmpd="sng" algn="ctr">
          <a:solidFill>
            <a:schemeClr val="accent4">
              <a:tint val="40000"/>
              <a:alpha val="90000"/>
              <a:hueOff val="-607032"/>
              <a:satOff val="3409"/>
              <a:lumOff val="21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Prescription drug misuse/ abuse </a:t>
          </a:r>
        </a:p>
      </dsp:txBody>
      <dsp:txXfrm>
        <a:off x="4013945" y="5041534"/>
        <a:ext cx="2018807" cy="495290"/>
      </dsp:txXfrm>
    </dsp:sp>
    <dsp:sp modelId="{4185C872-C051-4CE3-92BC-C0E0CA275CA5}">
      <dsp:nvSpPr>
        <dsp:cNvPr id="0" name=""/>
        <dsp:cNvSpPr/>
      </dsp:nvSpPr>
      <dsp:spPr>
        <a:xfrm>
          <a:off x="5986212" y="5041534"/>
          <a:ext cx="2018807" cy="495290"/>
        </a:xfrm>
        <a:prstGeom prst="rect">
          <a:avLst/>
        </a:prstGeom>
        <a:solidFill>
          <a:schemeClr val="accent4">
            <a:tint val="40000"/>
            <a:alpha val="90000"/>
            <a:hueOff val="-910548"/>
            <a:satOff val="5113"/>
            <a:lumOff val="325"/>
            <a:alphaOff val="0"/>
          </a:schemeClr>
        </a:solidFill>
        <a:ln w="9525" cap="flat" cmpd="sng" algn="ctr">
          <a:solidFill>
            <a:schemeClr val="accent4">
              <a:tint val="40000"/>
              <a:alpha val="90000"/>
              <a:hueOff val="-910548"/>
              <a:satOff val="5113"/>
              <a:lumOff val="32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Tobacco misuse/ abuse</a:t>
          </a:r>
        </a:p>
      </dsp:txBody>
      <dsp:txXfrm>
        <a:off x="5986212" y="5041534"/>
        <a:ext cx="2018807" cy="495290"/>
      </dsp:txXfrm>
    </dsp:sp>
    <dsp:sp modelId="{B9A55D64-E1E8-46C4-9F46-565035A4A2DA}">
      <dsp:nvSpPr>
        <dsp:cNvPr id="0" name=""/>
        <dsp:cNvSpPr/>
      </dsp:nvSpPr>
      <dsp:spPr>
        <a:xfrm rot="10800000">
          <a:off x="0" y="2763519"/>
          <a:ext cx="8077200" cy="1744916"/>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Using these programs…</a:t>
          </a:r>
          <a:endParaRPr lang="en-US" sz="2000" kern="1200" dirty="0"/>
        </a:p>
      </dsp:txBody>
      <dsp:txXfrm rot="-10800000">
        <a:off x="0" y="2763519"/>
        <a:ext cx="8077200" cy="612465"/>
      </dsp:txXfrm>
    </dsp:sp>
    <dsp:sp modelId="{1C3637D4-5617-49DE-A786-E1D92D208FC4}">
      <dsp:nvSpPr>
        <dsp:cNvPr id="0" name=""/>
        <dsp:cNvSpPr/>
      </dsp:nvSpPr>
      <dsp:spPr>
        <a:xfrm>
          <a:off x="0" y="3249502"/>
          <a:ext cx="1344885" cy="577839"/>
        </a:xfrm>
        <a:prstGeom prst="rect">
          <a:avLst/>
        </a:prstGeom>
        <a:solidFill>
          <a:schemeClr val="accent4">
            <a:tint val="40000"/>
            <a:alpha val="90000"/>
            <a:hueOff val="-1214065"/>
            <a:satOff val="6818"/>
            <a:lumOff val="433"/>
            <a:alphaOff val="0"/>
          </a:schemeClr>
        </a:solidFill>
        <a:ln w="9525" cap="flat" cmpd="sng" algn="ctr">
          <a:solidFill>
            <a:schemeClr val="accent4">
              <a:tint val="40000"/>
              <a:alpha val="90000"/>
              <a:hueOff val="-1214065"/>
              <a:satOff val="6818"/>
              <a:lumOff val="43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Happy People Coalition</a:t>
          </a:r>
          <a:endParaRPr lang="en-US" sz="1200" kern="1200" dirty="0">
            <a:solidFill>
              <a:srgbClr val="FF0000"/>
            </a:solidFill>
          </a:endParaRPr>
        </a:p>
      </dsp:txBody>
      <dsp:txXfrm>
        <a:off x="0" y="3249502"/>
        <a:ext cx="1344885" cy="577839"/>
      </dsp:txXfrm>
    </dsp:sp>
    <dsp:sp modelId="{B49354A7-AB37-4A96-BF15-04ABC7FC78C9}">
      <dsp:nvSpPr>
        <dsp:cNvPr id="0" name=""/>
        <dsp:cNvSpPr/>
      </dsp:nvSpPr>
      <dsp:spPr>
        <a:xfrm>
          <a:off x="1322119" y="3256341"/>
          <a:ext cx="1344885" cy="577839"/>
        </a:xfrm>
        <a:prstGeom prst="rect">
          <a:avLst/>
        </a:prstGeom>
        <a:solidFill>
          <a:schemeClr val="accent4">
            <a:tint val="40000"/>
            <a:alpha val="90000"/>
            <a:hueOff val="-1517581"/>
            <a:satOff val="8522"/>
            <a:lumOff val="542"/>
            <a:alphaOff val="0"/>
          </a:schemeClr>
        </a:solidFill>
        <a:ln w="9525" cap="flat" cmpd="sng" algn="ctr">
          <a:solidFill>
            <a:schemeClr val="accent4">
              <a:tint val="40000"/>
              <a:alpha val="90000"/>
              <a:hueOff val="-1517581"/>
              <a:satOff val="8522"/>
              <a:lumOff val="54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Improved enforcement</a:t>
          </a:r>
          <a:endParaRPr lang="en-US" sz="1200" kern="1200" dirty="0">
            <a:solidFill>
              <a:prstClr val="black"/>
            </a:solidFill>
          </a:endParaRPr>
        </a:p>
      </dsp:txBody>
      <dsp:txXfrm>
        <a:off x="1322119" y="3256341"/>
        <a:ext cx="1344885" cy="577839"/>
      </dsp:txXfrm>
    </dsp:sp>
    <dsp:sp modelId="{C25ADD1A-3C1E-4470-BD4D-9B5F82A5B96D}">
      <dsp:nvSpPr>
        <dsp:cNvPr id="0" name=""/>
        <dsp:cNvSpPr/>
      </dsp:nvSpPr>
      <dsp:spPr>
        <a:xfrm>
          <a:off x="2667005" y="3256341"/>
          <a:ext cx="1344885" cy="577839"/>
        </a:xfrm>
        <a:prstGeom prst="rect">
          <a:avLst/>
        </a:prstGeom>
        <a:solidFill>
          <a:schemeClr val="accent4">
            <a:tint val="40000"/>
            <a:alpha val="90000"/>
            <a:hueOff val="-1821097"/>
            <a:satOff val="10226"/>
            <a:lumOff val="650"/>
            <a:alphaOff val="0"/>
          </a:schemeClr>
        </a:solidFill>
        <a:ln w="9525" cap="flat" cmpd="sng" algn="ctr">
          <a:solidFill>
            <a:schemeClr val="accent4">
              <a:tint val="40000"/>
              <a:alpha val="90000"/>
              <a:hueOff val="-1821097"/>
              <a:satOff val="10226"/>
              <a:lumOff val="65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Enforcement Roundtable</a:t>
          </a:r>
          <a:endParaRPr lang="en-US" sz="1200" kern="1200" dirty="0">
            <a:solidFill>
              <a:prstClr val="black"/>
            </a:solidFill>
          </a:endParaRPr>
        </a:p>
      </dsp:txBody>
      <dsp:txXfrm>
        <a:off x="2667005" y="3256341"/>
        <a:ext cx="1344885" cy="577839"/>
      </dsp:txXfrm>
    </dsp:sp>
    <dsp:sp modelId="{A1266311-C18E-4892-8A26-950BDE5AFDB9}">
      <dsp:nvSpPr>
        <dsp:cNvPr id="0" name=""/>
        <dsp:cNvSpPr/>
      </dsp:nvSpPr>
      <dsp:spPr>
        <a:xfrm>
          <a:off x="4011890" y="3256341"/>
          <a:ext cx="1344885" cy="577839"/>
        </a:xfrm>
        <a:prstGeom prst="rect">
          <a:avLst/>
        </a:prstGeom>
        <a:solidFill>
          <a:schemeClr val="accent4">
            <a:tint val="40000"/>
            <a:alpha val="90000"/>
            <a:hueOff val="-2124613"/>
            <a:satOff val="11931"/>
            <a:lumOff val="758"/>
            <a:alphaOff val="0"/>
          </a:schemeClr>
        </a:solidFill>
        <a:ln w="9525" cap="flat" cmpd="sng" algn="ctr">
          <a:solidFill>
            <a:schemeClr val="accent4">
              <a:tint val="40000"/>
              <a:alpha val="90000"/>
              <a:hueOff val="-2124613"/>
              <a:satOff val="11931"/>
              <a:lumOff val="7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smtClean="0">
              <a:solidFill>
                <a:prstClr val="black"/>
              </a:solidFill>
            </a:rPr>
            <a:t>Middle School</a:t>
          </a:r>
        </a:p>
        <a:p>
          <a:pPr lvl="0" algn="ctr" defTabSz="533400">
            <a:lnSpc>
              <a:spcPct val="90000"/>
            </a:lnSpc>
            <a:spcBef>
              <a:spcPct val="0"/>
            </a:spcBef>
            <a:spcAft>
              <a:spcPct val="35000"/>
            </a:spcAft>
          </a:pPr>
          <a:r>
            <a:rPr lang="en-US" sz="1200" kern="1200" dirty="0" smtClean="0">
              <a:solidFill>
                <a:prstClr val="black"/>
              </a:solidFill>
            </a:rPr>
            <a:t>Student Assistance Program</a:t>
          </a:r>
          <a:endParaRPr lang="en-US" sz="1200" kern="1200" dirty="0">
            <a:solidFill>
              <a:prstClr val="black"/>
            </a:solidFill>
          </a:endParaRPr>
        </a:p>
      </dsp:txBody>
      <dsp:txXfrm>
        <a:off x="4011890" y="3256341"/>
        <a:ext cx="1344885" cy="577839"/>
      </dsp:txXfrm>
    </dsp:sp>
    <dsp:sp modelId="{4D1F449F-B02A-4172-9F96-835EDCF92DE6}">
      <dsp:nvSpPr>
        <dsp:cNvPr id="0" name=""/>
        <dsp:cNvSpPr/>
      </dsp:nvSpPr>
      <dsp:spPr>
        <a:xfrm>
          <a:off x="5356775" y="3256341"/>
          <a:ext cx="1344885" cy="577839"/>
        </a:xfrm>
        <a:prstGeom prst="rect">
          <a:avLst/>
        </a:prstGeom>
        <a:solidFill>
          <a:schemeClr val="accent4">
            <a:tint val="40000"/>
            <a:alpha val="90000"/>
            <a:hueOff val="-2428129"/>
            <a:satOff val="13635"/>
            <a:lumOff val="866"/>
            <a:alphaOff val="0"/>
          </a:schemeClr>
        </a:solidFill>
        <a:ln w="9525" cap="flat" cmpd="sng" algn="ctr">
          <a:solidFill>
            <a:schemeClr val="accent4">
              <a:tint val="40000"/>
              <a:alpha val="90000"/>
              <a:hueOff val="-2428129"/>
              <a:satOff val="13635"/>
              <a:lumOff val="86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Guiding Good Choices</a:t>
          </a:r>
          <a:endParaRPr lang="en-US" sz="1200" kern="1200" dirty="0">
            <a:solidFill>
              <a:prstClr val="black"/>
            </a:solidFill>
          </a:endParaRPr>
        </a:p>
      </dsp:txBody>
      <dsp:txXfrm>
        <a:off x="5356775" y="3256341"/>
        <a:ext cx="1344885" cy="577839"/>
      </dsp:txXfrm>
    </dsp:sp>
    <dsp:sp modelId="{1DE2410E-D5CB-4C8B-AEEA-C9800EF968A8}">
      <dsp:nvSpPr>
        <dsp:cNvPr id="0" name=""/>
        <dsp:cNvSpPr/>
      </dsp:nvSpPr>
      <dsp:spPr>
        <a:xfrm>
          <a:off x="6701661" y="3256341"/>
          <a:ext cx="1344885" cy="577839"/>
        </a:xfrm>
        <a:prstGeom prst="rect">
          <a:avLst/>
        </a:prstGeom>
        <a:solidFill>
          <a:schemeClr val="accent4">
            <a:tint val="40000"/>
            <a:alpha val="90000"/>
            <a:hueOff val="-2731645"/>
            <a:satOff val="15339"/>
            <a:lumOff val="975"/>
            <a:alphaOff val="0"/>
          </a:schemeClr>
        </a:solidFill>
        <a:ln w="9525" cap="flat" cmpd="sng" algn="ctr">
          <a:solidFill>
            <a:schemeClr val="accent4">
              <a:tint val="40000"/>
              <a:alpha val="90000"/>
              <a:hueOff val="-2731645"/>
              <a:satOff val="15339"/>
              <a:lumOff val="9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Life Skills Training</a:t>
          </a:r>
          <a:endParaRPr lang="en-US" sz="1200" b="1" kern="1200" dirty="0">
            <a:solidFill>
              <a:prstClr val="black"/>
            </a:solidFill>
          </a:endParaRPr>
        </a:p>
      </dsp:txBody>
      <dsp:txXfrm>
        <a:off x="6701661" y="3256341"/>
        <a:ext cx="1344885" cy="577839"/>
      </dsp:txXfrm>
    </dsp:sp>
    <dsp:sp modelId="{D6CB2053-37FF-4D99-8A6F-68F6D91DC381}">
      <dsp:nvSpPr>
        <dsp:cNvPr id="0" name=""/>
        <dsp:cNvSpPr/>
      </dsp:nvSpPr>
      <dsp:spPr>
        <a:xfrm rot="10800000">
          <a:off x="0" y="1353793"/>
          <a:ext cx="8077200" cy="1501324"/>
        </a:xfrm>
        <a:prstGeom prst="upArrowCallou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By addressing these factors in our community… </a:t>
          </a:r>
          <a:endParaRPr lang="en-US" sz="2000" kern="1200" dirty="0"/>
        </a:p>
      </dsp:txBody>
      <dsp:txXfrm rot="-10800000">
        <a:off x="0" y="1353793"/>
        <a:ext cx="8077200" cy="526964"/>
      </dsp:txXfrm>
    </dsp:sp>
    <dsp:sp modelId="{E5244CBE-164B-44F6-931D-7B670D9332B0}">
      <dsp:nvSpPr>
        <dsp:cNvPr id="0" name=""/>
        <dsp:cNvSpPr/>
      </dsp:nvSpPr>
      <dsp:spPr>
        <a:xfrm>
          <a:off x="0" y="1805626"/>
          <a:ext cx="2019300" cy="495291"/>
        </a:xfrm>
        <a:prstGeom prst="rect">
          <a:avLst/>
        </a:prstGeom>
        <a:solidFill>
          <a:schemeClr val="accent4">
            <a:tint val="40000"/>
            <a:alpha val="90000"/>
            <a:hueOff val="-3035161"/>
            <a:satOff val="17044"/>
            <a:lumOff val="1083"/>
            <a:alphaOff val="0"/>
          </a:schemeClr>
        </a:solidFill>
        <a:ln w="9525" cap="flat" cmpd="sng" algn="ctr">
          <a:solidFill>
            <a:schemeClr val="accent4">
              <a:tint val="40000"/>
              <a:alpha val="90000"/>
              <a:hueOff val="-3035161"/>
              <a:satOff val="17044"/>
              <a:lumOff val="108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Family Communication</a:t>
          </a:r>
          <a:endParaRPr lang="en-US" sz="1200" kern="1200" dirty="0"/>
        </a:p>
      </dsp:txBody>
      <dsp:txXfrm>
        <a:off x="0" y="1805626"/>
        <a:ext cx="2019300" cy="495291"/>
      </dsp:txXfrm>
    </dsp:sp>
    <dsp:sp modelId="{EA8DD2BD-4937-40A3-8336-45655D52EC18}">
      <dsp:nvSpPr>
        <dsp:cNvPr id="0" name=""/>
        <dsp:cNvSpPr/>
      </dsp:nvSpPr>
      <dsp:spPr>
        <a:xfrm>
          <a:off x="2019300" y="1808161"/>
          <a:ext cx="2019300" cy="495291"/>
        </a:xfrm>
        <a:prstGeom prst="rect">
          <a:avLst/>
        </a:prstGeom>
        <a:solidFill>
          <a:schemeClr val="accent4">
            <a:tint val="40000"/>
            <a:alpha val="90000"/>
            <a:hueOff val="-3338677"/>
            <a:satOff val="18748"/>
            <a:lumOff val="1191"/>
            <a:alphaOff val="0"/>
          </a:schemeClr>
        </a:solidFill>
        <a:ln w="9525" cap="flat" cmpd="sng" algn="ctr">
          <a:solidFill>
            <a:schemeClr val="accent4">
              <a:tint val="40000"/>
              <a:alpha val="90000"/>
              <a:hueOff val="-3338677"/>
              <a:satOff val="18748"/>
              <a:lumOff val="11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0" kern="1200" dirty="0" smtClean="0">
              <a:solidFill>
                <a:prstClr val="black"/>
              </a:solidFill>
            </a:rPr>
            <a:t>School Bonding</a:t>
          </a:r>
          <a:endParaRPr lang="en-US" sz="1200" b="0" kern="1200" dirty="0">
            <a:solidFill>
              <a:prstClr val="black"/>
            </a:solidFill>
          </a:endParaRPr>
        </a:p>
      </dsp:txBody>
      <dsp:txXfrm>
        <a:off x="2019300" y="1808161"/>
        <a:ext cx="2019300" cy="495291"/>
      </dsp:txXfrm>
    </dsp:sp>
    <dsp:sp modelId="{E6B18F4A-A6D6-48E8-8BC9-51F5C0E5DD86}">
      <dsp:nvSpPr>
        <dsp:cNvPr id="0" name=""/>
        <dsp:cNvSpPr/>
      </dsp:nvSpPr>
      <dsp:spPr>
        <a:xfrm>
          <a:off x="4038600" y="1808161"/>
          <a:ext cx="2019300" cy="495291"/>
        </a:xfrm>
        <a:prstGeom prst="rect">
          <a:avLst/>
        </a:prstGeom>
        <a:solidFill>
          <a:schemeClr val="accent4">
            <a:tint val="40000"/>
            <a:alpha val="90000"/>
            <a:hueOff val="-3642193"/>
            <a:satOff val="20453"/>
            <a:lumOff val="1300"/>
            <a:alphaOff val="0"/>
          </a:schemeClr>
        </a:solidFill>
        <a:ln w="9525" cap="flat" cmpd="sng" algn="ctr">
          <a:solidFill>
            <a:schemeClr val="accent4">
              <a:tint val="40000"/>
              <a:alpha val="90000"/>
              <a:hueOff val="-3642193"/>
              <a:satOff val="20453"/>
              <a:lumOff val="130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Enforcement</a:t>
          </a:r>
          <a:endParaRPr lang="en-US" sz="1200" kern="1200" dirty="0">
            <a:solidFill>
              <a:prstClr val="black"/>
            </a:solidFill>
          </a:endParaRPr>
        </a:p>
      </dsp:txBody>
      <dsp:txXfrm>
        <a:off x="4038600" y="1808161"/>
        <a:ext cx="2019300" cy="495291"/>
      </dsp:txXfrm>
    </dsp:sp>
    <dsp:sp modelId="{92827371-A3ED-4271-8E4D-112376E8ADAF}">
      <dsp:nvSpPr>
        <dsp:cNvPr id="0" name=""/>
        <dsp:cNvSpPr/>
      </dsp:nvSpPr>
      <dsp:spPr>
        <a:xfrm>
          <a:off x="6057900" y="1808161"/>
          <a:ext cx="2019300" cy="495291"/>
        </a:xfrm>
        <a:prstGeom prst="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solidFill>
                <a:prstClr val="black"/>
              </a:solidFill>
            </a:rPr>
            <a:t>Parents and Youth Engagement</a:t>
          </a:r>
          <a:endParaRPr lang="en-US" sz="1200" b="1" kern="1200" dirty="0">
            <a:solidFill>
              <a:prstClr val="black"/>
            </a:solidFill>
          </a:endParaRPr>
        </a:p>
      </dsp:txBody>
      <dsp:txXfrm>
        <a:off x="6057900" y="1808161"/>
        <a:ext cx="2019300" cy="495291"/>
      </dsp:txXfrm>
    </dsp:sp>
    <dsp:sp modelId="{74559130-00DA-4BDB-95DA-3520B1608E79}">
      <dsp:nvSpPr>
        <dsp:cNvPr id="0" name=""/>
        <dsp:cNvSpPr/>
      </dsp:nvSpPr>
      <dsp:spPr>
        <a:xfrm rot="10800000">
          <a:off x="0" y="146"/>
          <a:ext cx="8077200" cy="1408311"/>
        </a:xfrm>
        <a:prstGeom prst="upArrowCallou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We will build the health and wellness of individuals, families,</a:t>
          </a:r>
          <a:r>
            <a:rPr lang="en-US" sz="2000" kern="1200" dirty="0" smtClean="0">
              <a:solidFill>
                <a:schemeClr val="bg1"/>
              </a:solidFill>
            </a:rPr>
            <a:t> schools </a:t>
          </a:r>
          <a:r>
            <a:rPr lang="en-US" sz="2000" kern="1200" dirty="0" smtClean="0"/>
            <a:t>and communities</a:t>
          </a:r>
          <a:r>
            <a:rPr lang="en-US" sz="2000" kern="1200" dirty="0" smtClean="0">
              <a:solidFill>
                <a:schemeClr val="bg1"/>
              </a:solidFill>
            </a:rPr>
            <a:t> </a:t>
          </a:r>
          <a:r>
            <a:rPr lang="en-US" sz="2000" kern="1200" dirty="0" smtClean="0"/>
            <a:t>where people can be as healthy as possible in a safe and nurturing environment...</a:t>
          </a:r>
          <a:endParaRPr lang="en-US" sz="2000" kern="1200" dirty="0"/>
        </a:p>
      </dsp:txBody>
      <dsp:txXfrm rot="10800000">
        <a:off x="0" y="146"/>
        <a:ext cx="8077200" cy="915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150A-1DD8-4817-8C25-F8BA3C899E4D}">
      <dsp:nvSpPr>
        <dsp:cNvPr id="0" name=""/>
        <dsp:cNvSpPr/>
      </dsp:nvSpPr>
      <dsp:spPr>
        <a:xfrm>
          <a:off x="3334775" y="2098992"/>
          <a:ext cx="2169633" cy="2071130"/>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kern="1200" dirty="0" smtClean="0"/>
            <a:t>Coalition</a:t>
          </a:r>
        </a:p>
      </dsp:txBody>
      <dsp:txXfrm>
        <a:off x="3652510" y="2402302"/>
        <a:ext cx="1534163" cy="1464510"/>
      </dsp:txXfrm>
    </dsp:sp>
    <dsp:sp modelId="{FA2B652B-63FD-4628-8899-F4C9AD8CD0E5}">
      <dsp:nvSpPr>
        <dsp:cNvPr id="0" name=""/>
        <dsp:cNvSpPr/>
      </dsp:nvSpPr>
      <dsp:spPr>
        <a:xfrm rot="16418555">
          <a:off x="4318013" y="1785147"/>
          <a:ext cx="360984" cy="219622"/>
        </a:xfrm>
        <a:prstGeom prst="leftRight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348864" y="1861948"/>
        <a:ext cx="295097" cy="131774"/>
      </dsp:txXfrm>
    </dsp:sp>
    <dsp:sp modelId="{E8516539-6778-4E52-926B-7C91B5096BCE}">
      <dsp:nvSpPr>
        <dsp:cNvPr id="0" name=""/>
        <dsp:cNvSpPr/>
      </dsp:nvSpPr>
      <dsp:spPr>
        <a:xfrm>
          <a:off x="3215645" y="761996"/>
          <a:ext cx="2651759" cy="9143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Environmental Strategies Workgroup</a:t>
          </a:r>
          <a:endParaRPr lang="en-US" sz="1600" kern="1200" dirty="0"/>
        </a:p>
      </dsp:txBody>
      <dsp:txXfrm>
        <a:off x="3603986" y="895906"/>
        <a:ext cx="1875077" cy="646573"/>
      </dsp:txXfrm>
    </dsp:sp>
    <dsp:sp modelId="{1C76FED0-AB80-4FBD-9821-43E28702CAD1}">
      <dsp:nvSpPr>
        <dsp:cNvPr id="0" name=""/>
        <dsp:cNvSpPr/>
      </dsp:nvSpPr>
      <dsp:spPr>
        <a:xfrm rot="20129958">
          <a:off x="5418998" y="2338511"/>
          <a:ext cx="1012698" cy="219622"/>
        </a:xfrm>
        <a:prstGeom prst="leftRight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421964" y="2396097"/>
        <a:ext cx="946811" cy="131774"/>
      </dsp:txXfrm>
    </dsp:sp>
    <dsp:sp modelId="{75111520-E15B-4033-826B-BF9BE46F016F}">
      <dsp:nvSpPr>
        <dsp:cNvPr id="0" name=""/>
        <dsp:cNvSpPr/>
      </dsp:nvSpPr>
      <dsp:spPr>
        <a:xfrm>
          <a:off x="5958840" y="1371603"/>
          <a:ext cx="2651759" cy="9143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School-based Strategies workgroup</a:t>
          </a:r>
        </a:p>
      </dsp:txBody>
      <dsp:txXfrm>
        <a:off x="6347181" y="1505513"/>
        <a:ext cx="1875077" cy="646573"/>
      </dsp:txXfrm>
    </dsp:sp>
    <dsp:sp modelId="{EC2427A8-8665-4CC9-B74D-D367E8766804}">
      <dsp:nvSpPr>
        <dsp:cNvPr id="0" name=""/>
        <dsp:cNvSpPr/>
      </dsp:nvSpPr>
      <dsp:spPr>
        <a:xfrm rot="191524">
          <a:off x="5531021" y="3097944"/>
          <a:ext cx="402168" cy="219622"/>
        </a:xfrm>
        <a:prstGeom prst="leftRight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531072" y="3140034"/>
        <a:ext cx="336281" cy="131774"/>
      </dsp:txXfrm>
    </dsp:sp>
    <dsp:sp modelId="{A2388021-766C-49B1-ABC5-906966DCF683}">
      <dsp:nvSpPr>
        <dsp:cNvPr id="0" name=""/>
        <dsp:cNvSpPr/>
      </dsp:nvSpPr>
      <dsp:spPr>
        <a:xfrm>
          <a:off x="5958840" y="2837147"/>
          <a:ext cx="2651759" cy="9143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smtClean="0"/>
            <a:t>Needs Assessment Ad-hoc workgroup</a:t>
          </a:r>
        </a:p>
      </dsp:txBody>
      <dsp:txXfrm>
        <a:off x="6347181" y="2971057"/>
        <a:ext cx="1875077" cy="646573"/>
      </dsp:txXfrm>
    </dsp:sp>
    <dsp:sp modelId="{0F63D468-0194-4A89-837F-6651F329F2E8}">
      <dsp:nvSpPr>
        <dsp:cNvPr id="0" name=""/>
        <dsp:cNvSpPr/>
      </dsp:nvSpPr>
      <dsp:spPr>
        <a:xfrm rot="2281995">
          <a:off x="5220432" y="3951967"/>
          <a:ext cx="769062" cy="219622"/>
        </a:xfrm>
        <a:prstGeom prst="leftRight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227427" y="3975594"/>
        <a:ext cx="703175" cy="131774"/>
      </dsp:txXfrm>
    </dsp:sp>
    <dsp:sp modelId="{C03F316B-9613-4D5B-A6B7-F74D193DCA8B}">
      <dsp:nvSpPr>
        <dsp:cNvPr id="0" name=""/>
        <dsp:cNvSpPr/>
      </dsp:nvSpPr>
      <dsp:spPr>
        <a:xfrm>
          <a:off x="5181609" y="4310555"/>
          <a:ext cx="2651759" cy="9143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Resources Assessment Ad-hoc Workgroup</a:t>
          </a:r>
        </a:p>
      </dsp:txBody>
      <dsp:txXfrm>
        <a:off x="5569950" y="4444465"/>
        <a:ext cx="1875077" cy="646573"/>
      </dsp:txXfrm>
    </dsp:sp>
    <dsp:sp modelId="{7DD4515E-6104-4C2F-AA82-91760CE24C8F}">
      <dsp:nvSpPr>
        <dsp:cNvPr id="0" name=""/>
        <dsp:cNvSpPr/>
      </dsp:nvSpPr>
      <dsp:spPr>
        <a:xfrm rot="7868638">
          <a:off x="3254575" y="4051041"/>
          <a:ext cx="536668" cy="219622"/>
        </a:xfrm>
        <a:prstGeom prst="leftRight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309194" y="4070157"/>
        <a:ext cx="470781" cy="131774"/>
      </dsp:txXfrm>
    </dsp:sp>
    <dsp:sp modelId="{B34BCEEF-185F-4C60-878C-624FA19B79AC}">
      <dsp:nvSpPr>
        <dsp:cNvPr id="0" name=""/>
        <dsp:cNvSpPr/>
      </dsp:nvSpPr>
      <dsp:spPr>
        <a:xfrm>
          <a:off x="1600217" y="4386736"/>
          <a:ext cx="2651759" cy="9143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Coalition Membership and Community Outreach Workgroup</a:t>
          </a:r>
        </a:p>
      </dsp:txBody>
      <dsp:txXfrm>
        <a:off x="1988558" y="4520646"/>
        <a:ext cx="1875077" cy="646573"/>
      </dsp:txXfrm>
    </dsp:sp>
    <dsp:sp modelId="{AE8B1C68-FDC8-4757-A817-511DE2A6FDCB}">
      <dsp:nvSpPr>
        <dsp:cNvPr id="0" name=""/>
        <dsp:cNvSpPr/>
      </dsp:nvSpPr>
      <dsp:spPr>
        <a:xfrm rot="9894094" flipV="1">
          <a:off x="2679002" y="3160803"/>
          <a:ext cx="688696" cy="189584"/>
        </a:xfrm>
        <a:prstGeom prst="leftRight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734895" y="3191313"/>
        <a:ext cx="631821" cy="113750"/>
      </dsp:txXfrm>
    </dsp:sp>
    <dsp:sp modelId="{1F0C845B-A0E6-4489-BD40-24073DD12146}">
      <dsp:nvSpPr>
        <dsp:cNvPr id="0" name=""/>
        <dsp:cNvSpPr/>
      </dsp:nvSpPr>
      <dsp:spPr>
        <a:xfrm>
          <a:off x="76195" y="2938946"/>
          <a:ext cx="2651759" cy="9143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Youth Engagement workgroup</a:t>
          </a:r>
        </a:p>
      </dsp:txBody>
      <dsp:txXfrm>
        <a:off x="464536" y="3072856"/>
        <a:ext cx="1875077" cy="646573"/>
      </dsp:txXfrm>
    </dsp:sp>
    <dsp:sp modelId="{194F9F03-27B1-46C3-89DC-14E7C5C00B0C}">
      <dsp:nvSpPr>
        <dsp:cNvPr id="0" name=""/>
        <dsp:cNvSpPr/>
      </dsp:nvSpPr>
      <dsp:spPr>
        <a:xfrm rot="12217640">
          <a:off x="2616695" y="2428169"/>
          <a:ext cx="828769" cy="197946"/>
        </a:xfrm>
        <a:prstGeom prst="leftRight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673590" y="2479658"/>
        <a:ext cx="769385" cy="118768"/>
      </dsp:txXfrm>
    </dsp:sp>
    <dsp:sp modelId="{99ACD140-558D-4E79-BF84-4057107F48BE}">
      <dsp:nvSpPr>
        <dsp:cNvPr id="0" name=""/>
        <dsp:cNvSpPr/>
      </dsp:nvSpPr>
      <dsp:spPr>
        <a:xfrm>
          <a:off x="457208" y="1524002"/>
          <a:ext cx="2651759" cy="9143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Evaluation Ad-hoc Workgroup</a:t>
          </a:r>
        </a:p>
      </dsp:txBody>
      <dsp:txXfrm>
        <a:off x="845549" y="1657912"/>
        <a:ext cx="1875077" cy="6465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05CAC-2CC5-4FBA-BECB-42CD6B4902A5}" type="datetimeFigureOut">
              <a:rPr lang="en-US" smtClean="0"/>
              <a:t>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07F10-424A-4789-B034-1D4A36CF3F0F}" type="slidenum">
              <a:rPr lang="en-US" smtClean="0"/>
              <a:t>‹#›</a:t>
            </a:fld>
            <a:endParaRPr lang="en-US"/>
          </a:p>
        </p:txBody>
      </p:sp>
    </p:spTree>
    <p:extLst>
      <p:ext uri="{BB962C8B-B14F-4D97-AF65-F5344CB8AC3E}">
        <p14:creationId xmlns:p14="http://schemas.microsoft.com/office/powerpoint/2010/main" val="133664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LnmcAfK-nG_dqM&amp;tbnid=uEiQovQ6mZFEQM:&amp;ved=0CAMQjhw&amp;url=http://www.performanceinstitute.org/services/logic-model/&amp;ei=EFItUfvpAe6xigKyqYHgBw&amp;bvm=bv.42965579,d.cGE&amp;psig=AFQjCNGW7Fe80HBYoeb2Mktwv0xcU9plEQ&amp;ust=1362010842777957" TargetMode="External"/><Relationship Id="rId13" Type="http://schemas.openxmlformats.org/officeDocument/2006/relationships/hyperlink" Target="http://oregonstate.edu/inr/new-natural-resources-economy" TargetMode="External"/><Relationship Id="rId3" Type="http://schemas.openxmlformats.org/officeDocument/2006/relationships/hyperlink" Target="http://www.google.com/url?sa=i&amp;rct=j&amp;q=&amp;esrc=s&amp;frm=1&amp;source=images&amp;cd=&amp;cad=rja&amp;docid=tpsQTVKvCkH_OM&amp;tbnid=CeHM_G8NYdnKyM:&amp;ved=0CAMQjhw&amp;url=http://www.scheirerconsulting.com/MaryAnn.html&amp;ei=v1EtUeLBIoTTigLF84GIAQ&amp;bvm=bv.42965579,d.cGE&amp;psig=AFQjCNGW7Fe80HBYoeb2Mktwv0xcU9plEQ&amp;ust=1362010842777957" TargetMode="External"/><Relationship Id="rId7" Type="http://schemas.openxmlformats.org/officeDocument/2006/relationships/hyperlink" Target="http://www.okdhs.org/programsandservices/ocss/docs/logicmodels.htm" TargetMode="External"/><Relationship Id="rId12" Type="http://schemas.openxmlformats.org/officeDocument/2006/relationships/hyperlink" Target="http://www.google.com/url?sa=i&amp;rct=j&amp;q=&amp;esrc=s&amp;frm=1&amp;source=images&amp;cd=&amp;cad=rja&amp;docid=61QVTwhy-I8P5M&amp;tbnid=yTCc5a9A3IcnEM:&amp;ved=0CAMQjhw&amp;url=http://oregonstate.edu/inr/new-natural-resources-economy&amp;ei=V1ItUbnIOYe9iwKUmYHQDw&amp;bvm=bv.42965579,d.cGE&amp;psig=AFQjCNGW7Fe80HBYoeb2Mktwv0xcU9plEQ&amp;ust=1362010842777957" TargetMode="External"/><Relationship Id="rId17" Type="http://schemas.openxmlformats.org/officeDocument/2006/relationships/hyperlink" Target="http://aea365.org/blog/?tag=logic-models" TargetMode="External"/><Relationship Id="rId2" Type="http://schemas.openxmlformats.org/officeDocument/2006/relationships/slide" Target="../slides/slide8.xml"/><Relationship Id="rId16" Type="http://schemas.openxmlformats.org/officeDocument/2006/relationships/hyperlink" Target="http://www.google.com/url?sa=i&amp;rct=j&amp;q=&amp;esrc=s&amp;frm=1&amp;source=images&amp;cd=&amp;cad=rja&amp;docid=jTwlBOANiKvBnM&amp;tbnid=NnN501RL4_j5EM:&amp;ved=0CAMQjhw&amp;url=http://aea365.org/blog/?tag=logic-models&amp;ei=rlItUeyXO-6xigKyqYHgBw&amp;bvm=bv.42965579,d.cGE&amp;psig=AFQjCNGW7Fe80HBYoeb2Mktwv0xcU9plEQ&amp;ust=1362010842777957" TargetMode="External"/><Relationship Id="rId1" Type="http://schemas.openxmlformats.org/officeDocument/2006/relationships/notesMaster" Target="../notesMasters/notesMaster1.xml"/><Relationship Id="rId6" Type="http://schemas.openxmlformats.org/officeDocument/2006/relationships/hyperlink" Target="http://ydi.tamu.edu/about-sequor-ydi/sequor-ydi-logic-model" TargetMode="External"/><Relationship Id="rId11" Type="http://schemas.openxmlformats.org/officeDocument/2006/relationships/hyperlink" Target="http://wweb.uta.edu/faculty/schoech/cussn/courses/3306/coursepack/Logic-models.htm" TargetMode="External"/><Relationship Id="rId5" Type="http://schemas.openxmlformats.org/officeDocument/2006/relationships/hyperlink" Target="http://www.google.com/url?sa=i&amp;rct=j&amp;q=&amp;esrc=s&amp;frm=1&amp;source=images&amp;cd=&amp;cad=rja&amp;docid=x2VN_86JhcHA0M&amp;tbnid=1wOhBh70qkDDsM:&amp;ved=0CAMQjhw&amp;url=http://ydi.tamu.edu/about-sequor-ydi/sequor-ydi-logic-model&amp;ei=5FEtUf32CciviAKYxoHIBQ&amp;bvm=bv.42965579,d.cGE&amp;psig=AFQjCNGW7Fe80HBYoeb2Mktwv0xcU9plEQ&amp;ust=1362010842777957" TargetMode="External"/><Relationship Id="rId15" Type="http://schemas.openxmlformats.org/officeDocument/2006/relationships/hyperlink" Target="http://picsbox.biz/key/theory%20of%20change%20logic%20model" TargetMode="External"/><Relationship Id="rId10" Type="http://schemas.openxmlformats.org/officeDocument/2006/relationships/hyperlink" Target="http://www.google.com/url?sa=i&amp;rct=j&amp;q=&amp;esrc=s&amp;frm=1&amp;source=images&amp;cd=&amp;cad=rja&amp;docid=B_hJ0zQMEQpqLM&amp;tbnid=PyDocLQVliH0ZM:&amp;ved=0CAMQjhw&amp;url=http://wweb.uta.edu/faculty/schoech/cussn/courses/3306/coursepack/Logic-models.htm&amp;ei=R1ItUfrVLOjOigLV-IHADw&amp;bvm=bv.42965579,d.cGE&amp;psig=AFQjCNGW7Fe80HBYoeb2Mktwv0xcU9plEQ&amp;ust=1362010842777957" TargetMode="External"/><Relationship Id="rId4" Type="http://schemas.openxmlformats.org/officeDocument/2006/relationships/hyperlink" Target="http://www.scheirerconsulting.com/MaryAnn.html" TargetMode="External"/><Relationship Id="rId9" Type="http://schemas.openxmlformats.org/officeDocument/2006/relationships/hyperlink" Target="http://www.performanceinstitute.org/services/logic-model/" TargetMode="External"/><Relationship Id="rId14" Type="http://schemas.openxmlformats.org/officeDocument/2006/relationships/hyperlink" Target="http://www.google.com/url?sa=i&amp;rct=j&amp;q=&amp;esrc=s&amp;frm=1&amp;source=images&amp;cd=&amp;cad=rja&amp;docid=6NzFrj4DlBSGZM&amp;tbnid=INWds3BHZSCpAM:&amp;ved=0CAMQjhw&amp;url=http://picsbox.biz/key/theory%20of%20change%20logic%20model&amp;ei=kVItUfSDI4TTigLF84GIAQ&amp;bvm=bv.42965579,d.cGE&amp;psig=AFQjCNGW7Fe80HBYoeb2Mktwv0xcU9plEQ&amp;ust=136201084277795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E64D7F03-4A6F-4123-A54F-4904C4F4D22D}" type="slidenum">
              <a:rPr lang="en-US" smtClean="0">
                <a:latin typeface="Arial" pitchFamily="34" charset="0"/>
              </a:rPr>
              <a:pPr eaLnBrk="1" fontAlgn="base" hangingPunct="1">
                <a:spcBef>
                  <a:spcPct val="0"/>
                </a:spcBef>
                <a:spcAft>
                  <a:spcPct val="0"/>
                </a:spcAft>
              </a:pPr>
              <a:t>2</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D62A654-5E3A-4957-AE19-647FE7084FD1}" type="slidenum">
              <a:rPr lang="en-US" smtClean="0">
                <a:solidFill>
                  <a:prstClr val="black"/>
                </a:solidFill>
              </a:rPr>
              <a:pPr>
                <a:defRPr/>
              </a:pPr>
              <a:t>16</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D62A654-5E3A-4957-AE19-647FE7084FD1}" type="slidenum">
              <a:rPr lang="en-US" smtClean="0">
                <a:solidFill>
                  <a:prstClr val="black"/>
                </a:solidFill>
              </a:rPr>
              <a:pPr>
                <a:defRPr/>
              </a:pPr>
              <a:t>17</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GET OFF EMAIL…..</a:t>
            </a:r>
            <a:r>
              <a:rPr lang="en-US" smtClean="0">
                <a:sym typeface="Wingdings" pitchFamily="2" charset="2"/>
              </a:rPr>
              <a:t></a:t>
            </a:r>
            <a:endParaRPr lang="en-US" smtClean="0"/>
          </a:p>
        </p:txBody>
      </p:sp>
      <p:sp>
        <p:nvSpPr>
          <p:cNvPr id="332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Times New Roman" pitchFamily="18" charset="0"/>
              </a:defRPr>
            </a:lvl1pPr>
            <a:lvl2pPr marL="729057" indent="-280406" defTabSz="914437" eaLnBrk="0" hangingPunct="0">
              <a:defRPr>
                <a:solidFill>
                  <a:schemeClr val="tx1"/>
                </a:solidFill>
                <a:latin typeface="Times New Roman" pitchFamily="18" charset="0"/>
              </a:defRPr>
            </a:lvl2pPr>
            <a:lvl3pPr marL="1121626" indent="-224325" defTabSz="914437" eaLnBrk="0" hangingPunct="0">
              <a:defRPr>
                <a:solidFill>
                  <a:schemeClr val="tx1"/>
                </a:solidFill>
                <a:latin typeface="Times New Roman" pitchFamily="18" charset="0"/>
              </a:defRPr>
            </a:lvl3pPr>
            <a:lvl4pPr marL="1570276" indent="-224325" defTabSz="914437" eaLnBrk="0" hangingPunct="0">
              <a:defRPr>
                <a:solidFill>
                  <a:schemeClr val="tx1"/>
                </a:solidFill>
                <a:latin typeface="Times New Roman" pitchFamily="18" charset="0"/>
              </a:defRPr>
            </a:lvl4pPr>
            <a:lvl5pPr marL="2018927" indent="-224325" defTabSz="914437" eaLnBrk="0" hangingPunct="0">
              <a:defRPr>
                <a:solidFill>
                  <a:schemeClr val="tx1"/>
                </a:solidFill>
                <a:latin typeface="Times New Roman" pitchFamily="18" charset="0"/>
              </a:defRPr>
            </a:lvl5pPr>
            <a:lvl6pPr marL="2467577" indent="-224325" defTabSz="914437" eaLnBrk="0" fontAlgn="base" hangingPunct="0">
              <a:spcBef>
                <a:spcPct val="0"/>
              </a:spcBef>
              <a:spcAft>
                <a:spcPct val="0"/>
              </a:spcAft>
              <a:defRPr>
                <a:solidFill>
                  <a:schemeClr val="tx1"/>
                </a:solidFill>
                <a:latin typeface="Times New Roman" pitchFamily="18" charset="0"/>
              </a:defRPr>
            </a:lvl6pPr>
            <a:lvl7pPr marL="2916227" indent="-224325" defTabSz="914437" eaLnBrk="0" fontAlgn="base" hangingPunct="0">
              <a:spcBef>
                <a:spcPct val="0"/>
              </a:spcBef>
              <a:spcAft>
                <a:spcPct val="0"/>
              </a:spcAft>
              <a:defRPr>
                <a:solidFill>
                  <a:schemeClr val="tx1"/>
                </a:solidFill>
                <a:latin typeface="Times New Roman" pitchFamily="18" charset="0"/>
              </a:defRPr>
            </a:lvl7pPr>
            <a:lvl8pPr marL="3364878" indent="-224325" defTabSz="914437" eaLnBrk="0" fontAlgn="base" hangingPunct="0">
              <a:spcBef>
                <a:spcPct val="0"/>
              </a:spcBef>
              <a:spcAft>
                <a:spcPct val="0"/>
              </a:spcAft>
              <a:defRPr>
                <a:solidFill>
                  <a:schemeClr val="tx1"/>
                </a:solidFill>
                <a:latin typeface="Times New Roman" pitchFamily="18" charset="0"/>
              </a:defRPr>
            </a:lvl8pPr>
            <a:lvl9pPr marL="3813528" indent="-224325" defTabSz="914437" eaLnBrk="0" fontAlgn="base" hangingPunct="0">
              <a:spcBef>
                <a:spcPct val="0"/>
              </a:spcBef>
              <a:spcAft>
                <a:spcPct val="0"/>
              </a:spcAft>
              <a:defRPr>
                <a:solidFill>
                  <a:schemeClr val="tx1"/>
                </a:solidFill>
                <a:latin typeface="Times New Roman" pitchFamily="18" charset="0"/>
              </a:defRPr>
            </a:lvl9pPr>
          </a:lstStyle>
          <a:p>
            <a:fld id="{D6C06ECF-A994-4A48-B875-5D8486A9ADF5}" type="slidenum">
              <a:rPr lang="en-US" smtClean="0">
                <a:solidFill>
                  <a:srgbClr val="000000"/>
                </a:solidFill>
              </a:rPr>
              <a:pPr/>
              <a:t>18</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A474B-85EB-45A1-BD7F-FE2C5AD52D33}"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RISK PROFILES: A set of indicators that include consumption, consequences associated with consumption (crime, truancy, lack of school success), and socio-economic data were identified based on data quality and availability, and input from stakeholders as to relevance and interpretability. Those indicators were grouped by domain, standardized, and then reported as composite scores. Every county received a Risk Profile that included the demographics and risk ranking for all the school districts in the county. They also received detailed data tables and a map with the composite scores by school district (see page 4). From these Risk Profiles a committee of key stakeholders within each county identified highest need communities for participation in PRI. </a:t>
            </a:r>
            <a:endParaRPr lang="en-US" dirty="0"/>
          </a:p>
        </p:txBody>
      </p:sp>
      <p:sp>
        <p:nvSpPr>
          <p:cNvPr id="4" name="Slide Number Placeholder 3"/>
          <p:cNvSpPr>
            <a:spLocks noGrp="1"/>
          </p:cNvSpPr>
          <p:nvPr>
            <p:ph type="sldNum" sz="quarter" idx="10"/>
          </p:nvPr>
        </p:nvSpPr>
        <p:spPr/>
        <p:txBody>
          <a:bodyPr/>
          <a:lstStyle/>
          <a:p>
            <a:fld id="{0C807F10-424A-4789-B034-1D4A36CF3F0F}" type="slidenum">
              <a:rPr lang="en-US" smtClean="0"/>
              <a:t>22</a:t>
            </a:fld>
            <a:endParaRPr lang="en-US"/>
          </a:p>
        </p:txBody>
      </p:sp>
    </p:spTree>
    <p:extLst>
      <p:ext uri="{BB962C8B-B14F-4D97-AF65-F5344CB8AC3E}">
        <p14:creationId xmlns:p14="http://schemas.microsoft.com/office/powerpoint/2010/main" val="302818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solidFill>
                  <a:srgbClr val="1F497D"/>
                </a:solidFill>
                <a:effectLst/>
                <a:latin typeface="Trebuchet MS"/>
                <a:ea typeface="Calibri"/>
                <a:cs typeface="Times New Roman"/>
              </a:rPr>
              <a:t>If we could first explain how we intended these state identified priorities be used by each Coalition it will help them be able to answer the questions that follow in the slide. For instance if first we explain for how each of the Consequences, for example, </a:t>
            </a:r>
            <a:r>
              <a:rPr lang="en-US" sz="1200" b="1" i="1" dirty="0" smtClean="0">
                <a:solidFill>
                  <a:srgbClr val="1F497D"/>
                </a:solidFill>
                <a:effectLst/>
                <a:latin typeface="Trebuchet MS"/>
                <a:ea typeface="Calibri"/>
                <a:cs typeface="Times New Roman"/>
              </a:rPr>
              <a:t>Youth Delinquency  </a:t>
            </a:r>
            <a:r>
              <a:rPr lang="en-US" sz="1200" i="1" dirty="0" smtClean="0">
                <a:solidFill>
                  <a:srgbClr val="1F497D"/>
                </a:solidFill>
                <a:effectLst/>
                <a:latin typeface="Trebuchet MS"/>
                <a:ea typeface="Calibri"/>
                <a:cs typeface="Times New Roman"/>
              </a:rPr>
              <a:t>(</a:t>
            </a:r>
            <a:r>
              <a:rPr lang="en-US" sz="1200" i="1" dirty="0" smtClean="0">
                <a:solidFill>
                  <a:srgbClr val="1F497D"/>
                </a:solidFill>
                <a:effectLst/>
                <a:highlight>
                  <a:srgbClr val="FFFF00"/>
                </a:highlight>
                <a:latin typeface="Trebuchet MS"/>
                <a:ea typeface="Calibri"/>
                <a:cs typeface="Times New Roman"/>
              </a:rPr>
              <a:t>either * HYS Perception of Risk, or Alcohol related arrests of 10-17 year olds, depending on coalition’s strategy</a:t>
            </a:r>
            <a:r>
              <a:rPr lang="en-US" sz="1200" i="1" dirty="0" smtClean="0">
                <a:solidFill>
                  <a:srgbClr val="1F497D"/>
                </a:solidFill>
                <a:effectLst/>
                <a:latin typeface="Trebuchet MS"/>
                <a:ea typeface="Calibri"/>
                <a:cs typeface="Times New Roman"/>
              </a:rPr>
              <a:t>?)</a:t>
            </a:r>
            <a:r>
              <a:rPr lang="en-US" sz="1200" dirty="0" smtClean="0">
                <a:solidFill>
                  <a:srgbClr val="1F497D"/>
                </a:solidFill>
                <a:effectLst/>
                <a:latin typeface="Trebuchet MS"/>
                <a:ea typeface="Calibri"/>
                <a:cs typeface="Times New Roman"/>
              </a:rPr>
              <a:t>is intended to be used by or fit into their plan it will then help them answer the questions that follow in the slide and on the Strategic Plan Guide (</a:t>
            </a:r>
            <a:r>
              <a:rPr lang="en-US" sz="1200" dirty="0" smtClean="0">
                <a:effectLst/>
                <a:latin typeface="+mn-lt"/>
                <a:ea typeface="Calibri"/>
                <a:cs typeface="Times New Roman"/>
              </a:rPr>
              <a:t>Identify the prioritized </a:t>
            </a:r>
            <a:r>
              <a:rPr lang="en-US" sz="1200" b="1" dirty="0" smtClean="0">
                <a:solidFill>
                  <a:srgbClr val="C00000"/>
                </a:solidFill>
                <a:effectLst/>
                <a:latin typeface="+mn-lt"/>
                <a:ea typeface="Calibri"/>
                <a:cs typeface="Times New Roman"/>
              </a:rPr>
              <a:t>long-term outcomes consequences</a:t>
            </a:r>
            <a:r>
              <a:rPr lang="en-US" sz="1200" dirty="0" smtClean="0">
                <a:solidFill>
                  <a:srgbClr val="C00000"/>
                </a:solidFill>
                <a:effectLst/>
                <a:latin typeface="+mn-lt"/>
                <a:ea typeface="Calibri"/>
                <a:cs typeface="Times New Roman"/>
              </a:rPr>
              <a:t> </a:t>
            </a:r>
            <a:r>
              <a:rPr lang="en-US" sz="1200" dirty="0" smtClean="0">
                <a:effectLst/>
                <a:latin typeface="+mn-lt"/>
                <a:ea typeface="Calibri"/>
                <a:cs typeface="Times New Roman"/>
              </a:rPr>
              <a:t>and explain how these are locally relevant)</a:t>
            </a:r>
          </a:p>
          <a:p>
            <a:pPr marL="0" marR="0">
              <a:spcBef>
                <a:spcPts val="0"/>
              </a:spcBef>
              <a:spcAft>
                <a:spcPts val="0"/>
              </a:spcAft>
            </a:pPr>
            <a:r>
              <a:rPr lang="en-US" sz="1200" dirty="0" smtClean="0">
                <a:solidFill>
                  <a:srgbClr val="1F497D"/>
                </a:solidFill>
                <a:effectLst/>
                <a:latin typeface="Trebuchet MS"/>
                <a:ea typeface="Calibri"/>
                <a:cs typeface="Times New Roman"/>
              </a:rPr>
              <a:t> </a:t>
            </a:r>
            <a:endParaRPr lang="en-US" sz="1200" dirty="0" smtClean="0">
              <a:effectLst/>
              <a:latin typeface="+mn-lt"/>
              <a:ea typeface="Calibri"/>
              <a:cs typeface="Times New Roman"/>
            </a:endParaRPr>
          </a:p>
          <a:p>
            <a:pPr marL="457200" marR="0">
              <a:spcBef>
                <a:spcPts val="0"/>
              </a:spcBef>
              <a:spcAft>
                <a:spcPts val="0"/>
              </a:spcAft>
            </a:pPr>
            <a:r>
              <a:rPr lang="en-US" sz="1200" i="1" dirty="0" smtClean="0">
                <a:solidFill>
                  <a:srgbClr val="1F497D"/>
                </a:solidFill>
                <a:effectLst/>
                <a:latin typeface="Trebuchet MS"/>
                <a:ea typeface="Calibri"/>
                <a:cs typeface="Times New Roman"/>
              </a:rPr>
              <a:t>Consequences: Long Term Outcomes</a:t>
            </a:r>
            <a:r>
              <a:rPr lang="en-US" sz="1200" b="1" dirty="0" smtClean="0">
                <a:solidFill>
                  <a:srgbClr val="000000"/>
                </a:solidFill>
                <a:effectLst/>
                <a:latin typeface="+mn-lt"/>
                <a:ea typeface="Calibri"/>
                <a:cs typeface="Times New Roman"/>
              </a:rPr>
              <a:t> </a:t>
            </a:r>
            <a:r>
              <a:rPr lang="en-US" sz="1200" b="1" i="1" dirty="0" smtClean="0">
                <a:solidFill>
                  <a:srgbClr val="1F497D"/>
                </a:solidFill>
                <a:effectLst/>
                <a:latin typeface="Trebuchet MS"/>
                <a:ea typeface="Calibri"/>
                <a:cs typeface="Times New Roman"/>
              </a:rPr>
              <a:t>School performance </a:t>
            </a:r>
            <a:r>
              <a:rPr lang="en-US" sz="1200" i="1" dirty="0" smtClean="0">
                <a:solidFill>
                  <a:srgbClr val="1F497D"/>
                </a:solidFill>
                <a:effectLst/>
                <a:latin typeface="Trebuchet MS"/>
                <a:ea typeface="Calibri"/>
                <a:cs typeface="Times New Roman"/>
              </a:rPr>
              <a:t>(% of courses passed); </a:t>
            </a:r>
            <a:r>
              <a:rPr lang="en-US" sz="1200" b="1" i="1" dirty="0" smtClean="0">
                <a:solidFill>
                  <a:srgbClr val="1F497D"/>
                </a:solidFill>
                <a:effectLst/>
                <a:latin typeface="Trebuchet MS"/>
                <a:ea typeface="Calibri"/>
                <a:cs typeface="Times New Roman"/>
              </a:rPr>
              <a:t>Youth Delinquency  </a:t>
            </a:r>
            <a:r>
              <a:rPr lang="en-US" sz="1200" i="1" dirty="0" smtClean="0">
                <a:solidFill>
                  <a:srgbClr val="1F497D"/>
                </a:solidFill>
                <a:effectLst/>
                <a:latin typeface="Trebuchet MS"/>
                <a:ea typeface="Calibri"/>
                <a:cs typeface="Times New Roman"/>
              </a:rPr>
              <a:t>(</a:t>
            </a:r>
            <a:r>
              <a:rPr lang="en-US" sz="1200" i="1" dirty="0" smtClean="0">
                <a:solidFill>
                  <a:srgbClr val="1F497D"/>
                </a:solidFill>
                <a:effectLst/>
                <a:highlight>
                  <a:srgbClr val="FFFF00"/>
                </a:highlight>
                <a:latin typeface="Trebuchet MS"/>
                <a:ea typeface="Calibri"/>
                <a:cs typeface="Times New Roman"/>
              </a:rPr>
              <a:t>either * HYS Perception of Risk, or Alcohol related arrests of 10-17 year olds, depending on coalition’s strategy</a:t>
            </a:r>
            <a:r>
              <a:rPr lang="en-US" sz="1200" i="1" dirty="0" smtClean="0">
                <a:solidFill>
                  <a:srgbClr val="1F497D"/>
                </a:solidFill>
                <a:effectLst/>
                <a:latin typeface="Trebuchet MS"/>
                <a:ea typeface="Calibri"/>
                <a:cs typeface="Times New Roman"/>
              </a:rPr>
              <a:t>?); </a:t>
            </a:r>
            <a:r>
              <a:rPr lang="en-US" sz="1200" b="1" i="1" dirty="0" smtClean="0">
                <a:solidFill>
                  <a:srgbClr val="1F497D"/>
                </a:solidFill>
                <a:effectLst/>
                <a:latin typeface="Trebuchet MS"/>
                <a:ea typeface="Calibri"/>
                <a:cs typeface="Times New Roman"/>
              </a:rPr>
              <a:t>Mental Health</a:t>
            </a:r>
            <a:r>
              <a:rPr lang="en-US" sz="1200" i="1" dirty="0" smtClean="0">
                <a:solidFill>
                  <a:srgbClr val="1F497D"/>
                </a:solidFill>
                <a:effectLst/>
                <a:latin typeface="Trebuchet MS"/>
                <a:ea typeface="Calibri"/>
                <a:cs typeface="Times New Roman"/>
              </a:rPr>
              <a:t> (HYS depression)</a:t>
            </a:r>
            <a:endParaRPr lang="en-US" sz="1200" dirty="0" smtClean="0">
              <a:effectLst/>
              <a:latin typeface="+mn-lt"/>
              <a:ea typeface="Calibri"/>
              <a:cs typeface="Times New Roman"/>
            </a:endParaRPr>
          </a:p>
          <a:p>
            <a:pPr marL="457200" marR="0">
              <a:spcBef>
                <a:spcPts val="0"/>
              </a:spcBef>
              <a:spcAft>
                <a:spcPts val="0"/>
              </a:spcAft>
            </a:pPr>
            <a:r>
              <a:rPr lang="en-US" sz="1200" i="1" dirty="0" smtClean="0">
                <a:solidFill>
                  <a:srgbClr val="1F497D"/>
                </a:solidFill>
                <a:effectLst/>
                <a:latin typeface="Trebuchet MS"/>
                <a:ea typeface="Calibri"/>
                <a:cs typeface="Times New Roman"/>
              </a:rPr>
              <a:t> </a:t>
            </a:r>
            <a:endParaRPr lang="en-US" sz="1200" dirty="0" smtClean="0">
              <a:effectLst/>
              <a:latin typeface="+mn-lt"/>
              <a:ea typeface="Calibri"/>
              <a:cs typeface="Times New Roman"/>
            </a:endParaRPr>
          </a:p>
          <a:p>
            <a:pPr marL="457200" marR="0">
              <a:spcBef>
                <a:spcPts val="0"/>
              </a:spcBef>
              <a:spcAft>
                <a:spcPts val="0"/>
              </a:spcAft>
            </a:pPr>
            <a:r>
              <a:rPr lang="en-US" sz="1200" i="1" dirty="0" smtClean="0">
                <a:solidFill>
                  <a:srgbClr val="1F497D"/>
                </a:solidFill>
                <a:effectLst/>
                <a:latin typeface="Trebuchet MS"/>
                <a:ea typeface="Calibri"/>
                <a:cs typeface="Times New Roman"/>
              </a:rPr>
              <a:t>Questions on the Slide</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As we think about our community 5 years from now – what do we want to be able to say we have….done?</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what’s changed…?</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what’s in place…?</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made progress towards…?</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What 2-3 things if they changed could have the biggest impact on our issues?</a:t>
            </a:r>
            <a:endParaRPr lang="en-US" sz="1200" dirty="0" smtClean="0">
              <a:effectLst/>
              <a:latin typeface="+mn-lt"/>
              <a:ea typeface="Calibri"/>
              <a:cs typeface="Times New Roman"/>
            </a:endParaRPr>
          </a:p>
          <a:p>
            <a:pPr marL="0" marR="0">
              <a:spcBef>
                <a:spcPts val="0"/>
              </a:spcBef>
              <a:spcAft>
                <a:spcPts val="0"/>
              </a:spcAft>
            </a:pPr>
            <a:r>
              <a:rPr lang="en-US" sz="1200" dirty="0" smtClean="0">
                <a:solidFill>
                  <a:srgbClr val="1F497D"/>
                </a:solidFill>
                <a:effectLst/>
                <a:latin typeface="Trebuchet MS"/>
                <a:ea typeface="Calibri"/>
                <a:cs typeface="Times New Roman"/>
              </a:rPr>
              <a:t> </a:t>
            </a:r>
            <a:endParaRPr lang="en-US" sz="1200" dirty="0" smtClean="0">
              <a:effectLst/>
              <a:latin typeface="+mn-lt"/>
              <a:ea typeface="Calibri"/>
              <a:cs typeface="Times New Roman"/>
            </a:endParaRPr>
          </a:p>
          <a:p>
            <a:pPr marL="0" marR="0">
              <a:spcBef>
                <a:spcPts val="0"/>
              </a:spcBef>
              <a:spcAft>
                <a:spcPts val="0"/>
              </a:spcAft>
            </a:pPr>
            <a:r>
              <a:rPr lang="en-US" sz="1200" dirty="0" smtClean="0">
                <a:solidFill>
                  <a:srgbClr val="1F497D"/>
                </a:solidFill>
                <a:effectLst/>
                <a:latin typeface="Trebuchet MS"/>
                <a:ea typeface="Calibri"/>
                <a:cs typeface="Times New Roman"/>
              </a:rPr>
              <a:t>Consumption: Behavioral Health Problems…. </a:t>
            </a:r>
            <a:endParaRPr lang="en-US" sz="1200" dirty="0" smtClean="0">
              <a:effectLst/>
              <a:latin typeface="+mn-lt"/>
              <a:ea typeface="Calibri"/>
              <a:cs typeface="Times New Roman"/>
            </a:endParaRPr>
          </a:p>
          <a:p>
            <a:pPr marL="0" marR="0">
              <a:spcBef>
                <a:spcPts val="0"/>
              </a:spcBef>
              <a:spcAft>
                <a:spcPts val="0"/>
              </a:spcAft>
            </a:pPr>
            <a:r>
              <a:rPr lang="en-US" sz="1200" dirty="0" smtClean="0">
                <a:solidFill>
                  <a:srgbClr val="1F497D"/>
                </a:solidFill>
                <a:effectLst/>
                <a:latin typeface="Trebuchet MS"/>
                <a:ea typeface="Calibri"/>
                <a:cs typeface="Times New Roman"/>
              </a:rPr>
              <a:t>Same issue….. If we could first explain how these state identified priorities are intended to be used in the scheme of any of the Coalition’s Logic Model it will help each individual Coalition answer the questions both from the Strategic Plan Guide and on your slide…. (</a:t>
            </a:r>
            <a:r>
              <a:rPr lang="en-US" sz="1200" dirty="0" smtClean="0">
                <a:effectLst/>
                <a:latin typeface="+mn-lt"/>
                <a:ea typeface="Calibri"/>
                <a:cs typeface="Times New Roman"/>
              </a:rPr>
              <a:t>Identify the prioritized </a:t>
            </a:r>
            <a:r>
              <a:rPr lang="en-US" sz="1200" b="1" dirty="0" smtClean="0">
                <a:solidFill>
                  <a:srgbClr val="7030A0"/>
                </a:solidFill>
                <a:effectLst/>
                <a:latin typeface="+mn-lt"/>
                <a:ea typeface="Calibri"/>
                <a:cs typeface="Times New Roman"/>
              </a:rPr>
              <a:t>behavioral health problems</a:t>
            </a:r>
            <a:r>
              <a:rPr lang="en-US" sz="1200" dirty="0" smtClean="0">
                <a:solidFill>
                  <a:srgbClr val="7030A0"/>
                </a:solidFill>
                <a:effectLst/>
                <a:latin typeface="+mn-lt"/>
                <a:ea typeface="Calibri"/>
                <a:cs typeface="Times New Roman"/>
              </a:rPr>
              <a:t> </a:t>
            </a:r>
            <a:r>
              <a:rPr lang="en-US" sz="1200" dirty="0" smtClean="0">
                <a:effectLst/>
                <a:latin typeface="+mn-lt"/>
                <a:ea typeface="Calibri"/>
                <a:cs typeface="Times New Roman"/>
              </a:rPr>
              <a:t>and explain how these are locally relevant.)</a:t>
            </a:r>
          </a:p>
          <a:p>
            <a:pPr marL="0" marR="0">
              <a:spcBef>
                <a:spcPts val="0"/>
              </a:spcBef>
              <a:spcAft>
                <a:spcPts val="0"/>
              </a:spcAft>
            </a:pPr>
            <a:r>
              <a:rPr lang="en-US" sz="1200" i="1" dirty="0" smtClean="0">
                <a:solidFill>
                  <a:srgbClr val="1F497D"/>
                </a:solidFill>
                <a:effectLst/>
                <a:latin typeface="Trebuchet MS"/>
                <a:ea typeface="Calibri"/>
                <a:cs typeface="Times New Roman"/>
              </a:rPr>
              <a:t> </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C807F10-424A-4789-B034-1D4A36CF3F0F}" type="slidenum">
              <a:rPr lang="en-US" smtClean="0"/>
              <a:t>23</a:t>
            </a:fld>
            <a:endParaRPr lang="en-US"/>
          </a:p>
        </p:txBody>
      </p:sp>
    </p:spTree>
    <p:extLst>
      <p:ext uri="{BB962C8B-B14F-4D97-AF65-F5344CB8AC3E}">
        <p14:creationId xmlns:p14="http://schemas.microsoft.com/office/powerpoint/2010/main" val="1656745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solidFill>
                  <a:srgbClr val="1F497D"/>
                </a:solidFill>
                <a:effectLst/>
                <a:latin typeface="Trebuchet MS"/>
                <a:ea typeface="Calibri"/>
                <a:cs typeface="Times New Roman"/>
              </a:rPr>
              <a:t>If we could first explain how we intended these state identified priorities be used by each Coalition it will help them be able to answer the questions that follow in the slide. For instance if first we explain for how each of the Consequences, for example, </a:t>
            </a:r>
            <a:r>
              <a:rPr lang="en-US" sz="1200" b="1" i="1" dirty="0" smtClean="0">
                <a:solidFill>
                  <a:srgbClr val="1F497D"/>
                </a:solidFill>
                <a:effectLst/>
                <a:latin typeface="Trebuchet MS"/>
                <a:ea typeface="Calibri"/>
                <a:cs typeface="Times New Roman"/>
              </a:rPr>
              <a:t>Youth Delinquency  </a:t>
            </a:r>
            <a:r>
              <a:rPr lang="en-US" sz="1200" i="1" dirty="0" smtClean="0">
                <a:solidFill>
                  <a:srgbClr val="1F497D"/>
                </a:solidFill>
                <a:effectLst/>
                <a:latin typeface="Trebuchet MS"/>
                <a:ea typeface="Calibri"/>
                <a:cs typeface="Times New Roman"/>
              </a:rPr>
              <a:t>(</a:t>
            </a:r>
            <a:r>
              <a:rPr lang="en-US" sz="1200" i="1" dirty="0" smtClean="0">
                <a:solidFill>
                  <a:srgbClr val="1F497D"/>
                </a:solidFill>
                <a:effectLst/>
                <a:highlight>
                  <a:srgbClr val="FFFF00"/>
                </a:highlight>
                <a:latin typeface="Trebuchet MS"/>
                <a:ea typeface="Calibri"/>
                <a:cs typeface="Times New Roman"/>
              </a:rPr>
              <a:t>either * HYS Perception of Risk, or Alcohol related arrests of 10-17 year olds, depending on coalition’s strategy</a:t>
            </a:r>
            <a:r>
              <a:rPr lang="en-US" sz="1200" i="1" dirty="0" smtClean="0">
                <a:solidFill>
                  <a:srgbClr val="1F497D"/>
                </a:solidFill>
                <a:effectLst/>
                <a:latin typeface="Trebuchet MS"/>
                <a:ea typeface="Calibri"/>
                <a:cs typeface="Times New Roman"/>
              </a:rPr>
              <a:t>?)</a:t>
            </a:r>
            <a:r>
              <a:rPr lang="en-US" sz="1200" dirty="0" smtClean="0">
                <a:solidFill>
                  <a:srgbClr val="1F497D"/>
                </a:solidFill>
                <a:effectLst/>
                <a:latin typeface="Trebuchet MS"/>
                <a:ea typeface="Calibri"/>
                <a:cs typeface="Times New Roman"/>
              </a:rPr>
              <a:t>is intended to be used by or fit into their plan it will then help them answer the questions that follow in the slide and on the Strategic Plan Guide (</a:t>
            </a:r>
            <a:r>
              <a:rPr lang="en-US" sz="1200" dirty="0" smtClean="0">
                <a:effectLst/>
                <a:latin typeface="+mn-lt"/>
                <a:ea typeface="Calibri"/>
                <a:cs typeface="Times New Roman"/>
              </a:rPr>
              <a:t>Identify the prioritized </a:t>
            </a:r>
            <a:r>
              <a:rPr lang="en-US" sz="1200" b="1" dirty="0" smtClean="0">
                <a:solidFill>
                  <a:srgbClr val="C00000"/>
                </a:solidFill>
                <a:effectLst/>
                <a:latin typeface="+mn-lt"/>
                <a:ea typeface="Calibri"/>
                <a:cs typeface="Times New Roman"/>
              </a:rPr>
              <a:t>long-term outcomes consequences</a:t>
            </a:r>
            <a:r>
              <a:rPr lang="en-US" sz="1200" dirty="0" smtClean="0">
                <a:solidFill>
                  <a:srgbClr val="C00000"/>
                </a:solidFill>
                <a:effectLst/>
                <a:latin typeface="+mn-lt"/>
                <a:ea typeface="Calibri"/>
                <a:cs typeface="Times New Roman"/>
              </a:rPr>
              <a:t> </a:t>
            </a:r>
            <a:r>
              <a:rPr lang="en-US" sz="1200" dirty="0" smtClean="0">
                <a:effectLst/>
                <a:latin typeface="+mn-lt"/>
                <a:ea typeface="Calibri"/>
                <a:cs typeface="Times New Roman"/>
              </a:rPr>
              <a:t>and explain how these are locally relevant)</a:t>
            </a:r>
          </a:p>
          <a:p>
            <a:pPr marL="0" marR="0">
              <a:spcBef>
                <a:spcPts val="0"/>
              </a:spcBef>
              <a:spcAft>
                <a:spcPts val="0"/>
              </a:spcAft>
            </a:pPr>
            <a:r>
              <a:rPr lang="en-US" sz="1200" dirty="0" smtClean="0">
                <a:solidFill>
                  <a:srgbClr val="1F497D"/>
                </a:solidFill>
                <a:effectLst/>
                <a:latin typeface="Trebuchet MS"/>
                <a:ea typeface="Calibri"/>
                <a:cs typeface="Times New Roman"/>
              </a:rPr>
              <a:t> </a:t>
            </a:r>
            <a:endParaRPr lang="en-US" sz="1200" dirty="0" smtClean="0">
              <a:effectLst/>
              <a:latin typeface="+mn-lt"/>
              <a:ea typeface="Calibri"/>
              <a:cs typeface="Times New Roman"/>
            </a:endParaRPr>
          </a:p>
          <a:p>
            <a:pPr marL="457200" marR="0">
              <a:spcBef>
                <a:spcPts val="0"/>
              </a:spcBef>
              <a:spcAft>
                <a:spcPts val="0"/>
              </a:spcAft>
            </a:pPr>
            <a:r>
              <a:rPr lang="en-US" sz="1200" i="1" dirty="0" smtClean="0">
                <a:solidFill>
                  <a:srgbClr val="1F497D"/>
                </a:solidFill>
                <a:effectLst/>
                <a:latin typeface="Trebuchet MS"/>
                <a:ea typeface="Calibri"/>
                <a:cs typeface="Times New Roman"/>
              </a:rPr>
              <a:t>Consequences: Long Term Outcomes</a:t>
            </a:r>
            <a:r>
              <a:rPr lang="en-US" sz="1200" b="1" dirty="0" smtClean="0">
                <a:solidFill>
                  <a:srgbClr val="000000"/>
                </a:solidFill>
                <a:effectLst/>
                <a:latin typeface="+mn-lt"/>
                <a:ea typeface="Calibri"/>
                <a:cs typeface="Times New Roman"/>
              </a:rPr>
              <a:t> </a:t>
            </a:r>
            <a:r>
              <a:rPr lang="en-US" sz="1200" b="1" i="1" dirty="0" smtClean="0">
                <a:solidFill>
                  <a:srgbClr val="1F497D"/>
                </a:solidFill>
                <a:effectLst/>
                <a:latin typeface="Trebuchet MS"/>
                <a:ea typeface="Calibri"/>
                <a:cs typeface="Times New Roman"/>
              </a:rPr>
              <a:t>School performance </a:t>
            </a:r>
            <a:r>
              <a:rPr lang="en-US" sz="1200" i="1" dirty="0" smtClean="0">
                <a:solidFill>
                  <a:srgbClr val="1F497D"/>
                </a:solidFill>
                <a:effectLst/>
                <a:latin typeface="Trebuchet MS"/>
                <a:ea typeface="Calibri"/>
                <a:cs typeface="Times New Roman"/>
              </a:rPr>
              <a:t>(% of courses passed); </a:t>
            </a:r>
            <a:r>
              <a:rPr lang="en-US" sz="1200" b="1" i="1" dirty="0" smtClean="0">
                <a:solidFill>
                  <a:srgbClr val="1F497D"/>
                </a:solidFill>
                <a:effectLst/>
                <a:latin typeface="Trebuchet MS"/>
                <a:ea typeface="Calibri"/>
                <a:cs typeface="Times New Roman"/>
              </a:rPr>
              <a:t>Youth Delinquency  </a:t>
            </a:r>
            <a:r>
              <a:rPr lang="en-US" sz="1200" i="1" dirty="0" smtClean="0">
                <a:solidFill>
                  <a:srgbClr val="1F497D"/>
                </a:solidFill>
                <a:effectLst/>
                <a:latin typeface="Trebuchet MS"/>
                <a:ea typeface="Calibri"/>
                <a:cs typeface="Times New Roman"/>
              </a:rPr>
              <a:t>(</a:t>
            </a:r>
            <a:r>
              <a:rPr lang="en-US" sz="1200" i="1" dirty="0" smtClean="0">
                <a:solidFill>
                  <a:srgbClr val="1F497D"/>
                </a:solidFill>
                <a:effectLst/>
                <a:highlight>
                  <a:srgbClr val="FFFF00"/>
                </a:highlight>
                <a:latin typeface="Trebuchet MS"/>
                <a:ea typeface="Calibri"/>
                <a:cs typeface="Times New Roman"/>
              </a:rPr>
              <a:t>either * HYS Perception of Risk, or Alcohol related arrests of 10-17 year olds, depending on coalition’s strategy</a:t>
            </a:r>
            <a:r>
              <a:rPr lang="en-US" sz="1200" i="1" dirty="0" smtClean="0">
                <a:solidFill>
                  <a:srgbClr val="1F497D"/>
                </a:solidFill>
                <a:effectLst/>
                <a:latin typeface="Trebuchet MS"/>
                <a:ea typeface="Calibri"/>
                <a:cs typeface="Times New Roman"/>
              </a:rPr>
              <a:t>?); </a:t>
            </a:r>
            <a:r>
              <a:rPr lang="en-US" sz="1200" b="1" i="1" dirty="0" smtClean="0">
                <a:solidFill>
                  <a:srgbClr val="1F497D"/>
                </a:solidFill>
                <a:effectLst/>
                <a:latin typeface="Trebuchet MS"/>
                <a:ea typeface="Calibri"/>
                <a:cs typeface="Times New Roman"/>
              </a:rPr>
              <a:t>Mental Health</a:t>
            </a:r>
            <a:r>
              <a:rPr lang="en-US" sz="1200" i="1" dirty="0" smtClean="0">
                <a:solidFill>
                  <a:srgbClr val="1F497D"/>
                </a:solidFill>
                <a:effectLst/>
                <a:latin typeface="Trebuchet MS"/>
                <a:ea typeface="Calibri"/>
                <a:cs typeface="Times New Roman"/>
              </a:rPr>
              <a:t> (HYS depression)</a:t>
            </a:r>
            <a:endParaRPr lang="en-US" sz="1200" dirty="0" smtClean="0">
              <a:effectLst/>
              <a:latin typeface="+mn-lt"/>
              <a:ea typeface="Calibri"/>
              <a:cs typeface="Times New Roman"/>
            </a:endParaRPr>
          </a:p>
          <a:p>
            <a:pPr marL="457200" marR="0">
              <a:spcBef>
                <a:spcPts val="0"/>
              </a:spcBef>
              <a:spcAft>
                <a:spcPts val="0"/>
              </a:spcAft>
            </a:pPr>
            <a:r>
              <a:rPr lang="en-US" sz="1200" i="1" dirty="0" smtClean="0">
                <a:solidFill>
                  <a:srgbClr val="1F497D"/>
                </a:solidFill>
                <a:effectLst/>
                <a:latin typeface="Trebuchet MS"/>
                <a:ea typeface="Calibri"/>
                <a:cs typeface="Times New Roman"/>
              </a:rPr>
              <a:t> </a:t>
            </a:r>
            <a:endParaRPr lang="en-US" sz="1200" dirty="0" smtClean="0">
              <a:effectLst/>
              <a:latin typeface="+mn-lt"/>
              <a:ea typeface="Calibri"/>
              <a:cs typeface="Times New Roman"/>
            </a:endParaRPr>
          </a:p>
          <a:p>
            <a:pPr marL="457200" marR="0">
              <a:spcBef>
                <a:spcPts val="0"/>
              </a:spcBef>
              <a:spcAft>
                <a:spcPts val="0"/>
              </a:spcAft>
            </a:pPr>
            <a:r>
              <a:rPr lang="en-US" sz="1200" i="1" dirty="0" smtClean="0">
                <a:solidFill>
                  <a:srgbClr val="1F497D"/>
                </a:solidFill>
                <a:effectLst/>
                <a:latin typeface="Trebuchet MS"/>
                <a:ea typeface="Calibri"/>
                <a:cs typeface="Times New Roman"/>
              </a:rPr>
              <a:t>Questions on the Slide</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As we think about our community 5 years from now – what do we want to be able to say we have….done?</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what’s changed…?</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what’s in place…?</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made progress towards…?</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r>
              <a:rPr lang="en-US" sz="1200" i="1" dirty="0" smtClean="0">
                <a:solidFill>
                  <a:srgbClr val="1F497D"/>
                </a:solidFill>
                <a:effectLst/>
                <a:latin typeface="Trebuchet MS"/>
                <a:ea typeface="Calibri"/>
                <a:cs typeface="Times New Roman"/>
              </a:rPr>
              <a:t>What 2-3 things if they changed could have the biggest impact on our issues?</a:t>
            </a:r>
            <a:endParaRPr lang="en-US" sz="1200" dirty="0" smtClean="0">
              <a:effectLst/>
              <a:latin typeface="+mn-lt"/>
              <a:ea typeface="Calibri"/>
              <a:cs typeface="Times New Roman"/>
            </a:endParaRPr>
          </a:p>
          <a:p>
            <a:pPr marL="0" marR="0">
              <a:spcBef>
                <a:spcPts val="0"/>
              </a:spcBef>
              <a:spcAft>
                <a:spcPts val="0"/>
              </a:spcAft>
            </a:pPr>
            <a:r>
              <a:rPr lang="en-US" sz="1200" dirty="0" smtClean="0">
                <a:solidFill>
                  <a:srgbClr val="1F497D"/>
                </a:solidFill>
                <a:effectLst/>
                <a:latin typeface="Trebuchet MS"/>
                <a:ea typeface="Calibri"/>
                <a:cs typeface="Times New Roman"/>
              </a:rPr>
              <a:t> </a:t>
            </a:r>
            <a:endParaRPr lang="en-US" sz="1200" dirty="0" smtClean="0">
              <a:effectLst/>
              <a:latin typeface="+mn-lt"/>
              <a:ea typeface="Calibri"/>
              <a:cs typeface="Times New Roman"/>
            </a:endParaRPr>
          </a:p>
          <a:p>
            <a:pPr marL="0" marR="0">
              <a:spcBef>
                <a:spcPts val="0"/>
              </a:spcBef>
              <a:spcAft>
                <a:spcPts val="0"/>
              </a:spcAft>
            </a:pPr>
            <a:r>
              <a:rPr lang="en-US" sz="1200" dirty="0" smtClean="0">
                <a:solidFill>
                  <a:srgbClr val="1F497D"/>
                </a:solidFill>
                <a:effectLst/>
                <a:latin typeface="Trebuchet MS"/>
                <a:ea typeface="Calibri"/>
                <a:cs typeface="Times New Roman"/>
              </a:rPr>
              <a:t>Consumption: Behavioral Health Problems…. </a:t>
            </a:r>
            <a:endParaRPr lang="en-US" sz="1200" dirty="0" smtClean="0">
              <a:effectLst/>
              <a:latin typeface="+mn-lt"/>
              <a:ea typeface="Calibri"/>
              <a:cs typeface="Times New Roman"/>
            </a:endParaRPr>
          </a:p>
          <a:p>
            <a:pPr marL="0" marR="0">
              <a:spcBef>
                <a:spcPts val="0"/>
              </a:spcBef>
              <a:spcAft>
                <a:spcPts val="0"/>
              </a:spcAft>
            </a:pPr>
            <a:r>
              <a:rPr lang="en-US" sz="1200" dirty="0" smtClean="0">
                <a:solidFill>
                  <a:srgbClr val="1F497D"/>
                </a:solidFill>
                <a:effectLst/>
                <a:latin typeface="Trebuchet MS"/>
                <a:ea typeface="Calibri"/>
                <a:cs typeface="Times New Roman"/>
              </a:rPr>
              <a:t>Same issue….. If we could first explain how these state identified priorities are intended to be used in the scheme of any of the Coalition’s Logic Model it will help each individual Coalition answer the questions both from the Strategic Plan Guide and on your slide…. (</a:t>
            </a:r>
            <a:r>
              <a:rPr lang="en-US" sz="1200" dirty="0" smtClean="0">
                <a:effectLst/>
                <a:latin typeface="+mn-lt"/>
                <a:ea typeface="Calibri"/>
                <a:cs typeface="Times New Roman"/>
              </a:rPr>
              <a:t>Identify the prioritized </a:t>
            </a:r>
            <a:r>
              <a:rPr lang="en-US" sz="1200" b="1" dirty="0" smtClean="0">
                <a:solidFill>
                  <a:srgbClr val="7030A0"/>
                </a:solidFill>
                <a:effectLst/>
                <a:latin typeface="+mn-lt"/>
                <a:ea typeface="Calibri"/>
                <a:cs typeface="Times New Roman"/>
              </a:rPr>
              <a:t>behavioral health problems</a:t>
            </a:r>
            <a:r>
              <a:rPr lang="en-US" sz="1200" dirty="0" smtClean="0">
                <a:solidFill>
                  <a:srgbClr val="7030A0"/>
                </a:solidFill>
                <a:effectLst/>
                <a:latin typeface="+mn-lt"/>
                <a:ea typeface="Calibri"/>
                <a:cs typeface="Times New Roman"/>
              </a:rPr>
              <a:t> </a:t>
            </a:r>
            <a:r>
              <a:rPr lang="en-US" sz="1200" dirty="0" smtClean="0">
                <a:effectLst/>
                <a:latin typeface="+mn-lt"/>
                <a:ea typeface="Calibri"/>
                <a:cs typeface="Times New Roman"/>
              </a:rPr>
              <a:t>and explain how these are locally relevant.)</a:t>
            </a:r>
          </a:p>
          <a:p>
            <a:pPr marL="0" marR="0">
              <a:spcBef>
                <a:spcPts val="0"/>
              </a:spcBef>
              <a:spcAft>
                <a:spcPts val="0"/>
              </a:spcAft>
            </a:pPr>
            <a:r>
              <a:rPr lang="en-US" sz="1200" i="1" dirty="0" smtClean="0">
                <a:solidFill>
                  <a:srgbClr val="1F497D"/>
                </a:solidFill>
                <a:effectLst/>
                <a:latin typeface="Trebuchet MS"/>
                <a:ea typeface="Calibri"/>
                <a:cs typeface="Times New Roman"/>
              </a:rPr>
              <a:t> </a:t>
            </a:r>
            <a:endParaRPr lang="en-US" sz="1200" dirty="0" smtClean="0">
              <a:effectLst/>
              <a:latin typeface="+mn-lt"/>
              <a:ea typeface="Calibri"/>
              <a:cs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C807F10-424A-4789-B034-1D4A36CF3F0F}" type="slidenum">
              <a:rPr lang="en-US" smtClean="0"/>
              <a:t>24</a:t>
            </a:fld>
            <a:endParaRPr lang="en-US"/>
          </a:p>
        </p:txBody>
      </p:sp>
    </p:spTree>
    <p:extLst>
      <p:ext uri="{BB962C8B-B14F-4D97-AF65-F5344CB8AC3E}">
        <p14:creationId xmlns:p14="http://schemas.microsoft.com/office/powerpoint/2010/main" val="87600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SARAH introduce and launch the poll on 29 then JULIA summarize the results, and start talking …</a:t>
            </a:r>
            <a:endParaRPr lang="en-US" dirty="0"/>
          </a:p>
        </p:txBody>
      </p:sp>
      <p:sp>
        <p:nvSpPr>
          <p:cNvPr id="4" name="Slide Number Placeholder 3"/>
          <p:cNvSpPr>
            <a:spLocks noGrp="1"/>
          </p:cNvSpPr>
          <p:nvPr>
            <p:ph type="sldNum" sz="quarter" idx="10"/>
          </p:nvPr>
        </p:nvSpPr>
        <p:spPr/>
        <p:txBody>
          <a:bodyPr/>
          <a:lstStyle/>
          <a:p>
            <a:fld id="{0C807F10-424A-4789-B034-1D4A36CF3F0F}" type="slidenum">
              <a:rPr lang="en-US" smtClean="0"/>
              <a:t>35</a:t>
            </a:fld>
            <a:endParaRPr lang="en-US"/>
          </a:p>
        </p:txBody>
      </p:sp>
    </p:spTree>
    <p:extLst>
      <p:ext uri="{BB962C8B-B14F-4D97-AF65-F5344CB8AC3E}">
        <p14:creationId xmlns:p14="http://schemas.microsoft.com/office/powerpoint/2010/main" val="3941634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JULIA launch the poll on and SARAH close it summarize and keep moving…</a:t>
            </a:r>
          </a:p>
          <a:p>
            <a:endParaRPr lang="en-US" dirty="0"/>
          </a:p>
        </p:txBody>
      </p:sp>
      <p:sp>
        <p:nvSpPr>
          <p:cNvPr id="4" name="Slide Number Placeholder 3"/>
          <p:cNvSpPr>
            <a:spLocks noGrp="1"/>
          </p:cNvSpPr>
          <p:nvPr>
            <p:ph type="sldNum" sz="quarter" idx="10"/>
          </p:nvPr>
        </p:nvSpPr>
        <p:spPr/>
        <p:txBody>
          <a:bodyPr/>
          <a:lstStyle/>
          <a:p>
            <a:fld id="{0C807F10-424A-4789-B034-1D4A36CF3F0F}" type="slidenum">
              <a:rPr lang="en-US" smtClean="0"/>
              <a:t>50</a:t>
            </a:fld>
            <a:endParaRPr lang="en-US"/>
          </a:p>
        </p:txBody>
      </p:sp>
    </p:spTree>
    <p:extLst>
      <p:ext uri="{BB962C8B-B14F-4D97-AF65-F5344CB8AC3E}">
        <p14:creationId xmlns:p14="http://schemas.microsoft.com/office/powerpoint/2010/main" val="408355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A474B-85EB-45A1-BD7F-FE2C5AD52D33}"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ED6DB2B-C021-472C-91DC-6620B23478C1}" type="slidenum">
              <a:rPr lang="en-US" smtClean="0">
                <a:solidFill>
                  <a:prstClr val="black"/>
                </a:solidFill>
                <a:latin typeface="Times New Roman" pitchFamily="18" charset="0"/>
              </a:rPr>
              <a:pPr>
                <a:defRPr/>
              </a:pPr>
              <a:t>4</a:t>
            </a:fld>
            <a:endParaRPr lang="en-US" smtClean="0">
              <a:solidFill>
                <a:prstClr val="black"/>
              </a:solidFill>
              <a:latin typeface="Times New Roman" pitchFamily="18" charset="0"/>
            </a:endParaRPr>
          </a:p>
        </p:txBody>
      </p:sp>
      <p:sp>
        <p:nvSpPr>
          <p:cNvPr id="354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Point out that determining the actual program </a:t>
            </a:r>
            <a:r>
              <a:rPr lang="en-US" b="1" dirty="0" smtClean="0"/>
              <a:t>is the next step – to be done in the next training</a:t>
            </a:r>
          </a:p>
          <a:p>
            <a:pPr eaLnBrk="1" hangingPunct="1"/>
            <a:endParaRPr lang="en-US" b="1" dirty="0" smtClean="0"/>
          </a:p>
          <a:p>
            <a:pPr eaLnBrk="1" hangingPunct="1"/>
            <a:r>
              <a:rPr lang="en-US" b="1" dirty="0" smtClean="0"/>
              <a:t>Promote Athena </a:t>
            </a:r>
            <a:r>
              <a:rPr lang="en-US" b="1" smtClean="0"/>
              <a:t>– excellence </a:t>
            </a:r>
            <a:r>
              <a:rPr lang="en-US" b="1" dirty="0" smtClean="0"/>
              <a:t>in prevention list as a teaser.  </a:t>
            </a:r>
          </a:p>
        </p:txBody>
      </p:sp>
      <p:sp>
        <p:nvSpPr>
          <p:cNvPr id="4" name="Slide Number Placeholder 3"/>
          <p:cNvSpPr>
            <a:spLocks noGrp="1"/>
          </p:cNvSpPr>
          <p:nvPr>
            <p:ph type="sldNum" sz="quarter" idx="5"/>
          </p:nvPr>
        </p:nvSpPr>
        <p:spPr/>
        <p:txBody>
          <a:bodyPr/>
          <a:lstStyle/>
          <a:p>
            <a:pPr>
              <a:defRPr/>
            </a:pPr>
            <a:fld id="{DEF7AA5C-F70D-4E2F-AEE5-E818FB292DC1}" type="slidenum">
              <a:rPr lang="en-US" smtClean="0">
                <a:solidFill>
                  <a:prstClr val="black"/>
                </a:solidFill>
              </a:rPr>
              <a:pPr>
                <a:defRPr/>
              </a:pPr>
              <a:t>57</a:t>
            </a:fld>
            <a:endParaRPr lang="en-U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A474B-85EB-45A1-BD7F-FE2C5AD52D33}" type="slidenum">
              <a:rPr lang="en-US" smtClean="0"/>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Point out that determining the actual program </a:t>
            </a:r>
            <a:r>
              <a:rPr lang="en-US" b="1" dirty="0" smtClean="0"/>
              <a:t>is the next step – to be done in the next training</a:t>
            </a:r>
          </a:p>
          <a:p>
            <a:pPr eaLnBrk="1" hangingPunct="1"/>
            <a:endParaRPr lang="en-US" b="1" dirty="0" smtClean="0"/>
          </a:p>
          <a:p>
            <a:pPr eaLnBrk="1" hangingPunct="1"/>
            <a:r>
              <a:rPr lang="en-US" b="1" dirty="0" smtClean="0"/>
              <a:t>Promote Athena </a:t>
            </a:r>
            <a:r>
              <a:rPr lang="en-US" b="1" smtClean="0"/>
              <a:t>– excellence </a:t>
            </a:r>
            <a:r>
              <a:rPr lang="en-US" b="1" dirty="0" smtClean="0"/>
              <a:t>in prevention list as a teaser.  </a:t>
            </a:r>
          </a:p>
        </p:txBody>
      </p:sp>
      <p:sp>
        <p:nvSpPr>
          <p:cNvPr id="4" name="Slide Number Placeholder 3"/>
          <p:cNvSpPr>
            <a:spLocks noGrp="1"/>
          </p:cNvSpPr>
          <p:nvPr>
            <p:ph type="sldNum" sz="quarter" idx="5"/>
          </p:nvPr>
        </p:nvSpPr>
        <p:spPr/>
        <p:txBody>
          <a:bodyPr/>
          <a:lstStyle/>
          <a:p>
            <a:pPr>
              <a:defRPr/>
            </a:pPr>
            <a:fld id="{DEF7AA5C-F70D-4E2F-AEE5-E818FB292DC1}" type="slidenum">
              <a:rPr lang="en-US" smtClean="0">
                <a:solidFill>
                  <a:prstClr val="black"/>
                </a:solidFill>
              </a:rPr>
              <a:pPr>
                <a:defRPr/>
              </a:pPr>
              <a:t>59</a:t>
            </a:fld>
            <a:endParaRPr 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A474B-85EB-45A1-BD7F-FE2C5AD52D33}" type="slidenum">
              <a:rPr lang="en-US" smtClean="0"/>
              <a:pPr/>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Point out that determining the actual program </a:t>
            </a:r>
            <a:r>
              <a:rPr lang="en-US" b="1" dirty="0" smtClean="0"/>
              <a:t>is the next step – to be done in the next training</a:t>
            </a:r>
          </a:p>
          <a:p>
            <a:pPr eaLnBrk="1" hangingPunct="1"/>
            <a:endParaRPr lang="en-US" b="1" dirty="0" smtClean="0"/>
          </a:p>
          <a:p>
            <a:pPr eaLnBrk="1" hangingPunct="1"/>
            <a:r>
              <a:rPr lang="en-US" b="1" dirty="0" smtClean="0"/>
              <a:t>Promote Athena </a:t>
            </a:r>
            <a:r>
              <a:rPr lang="en-US" b="1" smtClean="0"/>
              <a:t>– excellence </a:t>
            </a:r>
            <a:r>
              <a:rPr lang="en-US" b="1" dirty="0" smtClean="0"/>
              <a:t>in prevention list as a teaser.  </a:t>
            </a:r>
          </a:p>
        </p:txBody>
      </p:sp>
      <p:sp>
        <p:nvSpPr>
          <p:cNvPr id="4" name="Slide Number Placeholder 3"/>
          <p:cNvSpPr>
            <a:spLocks noGrp="1"/>
          </p:cNvSpPr>
          <p:nvPr>
            <p:ph type="sldNum" sz="quarter" idx="5"/>
          </p:nvPr>
        </p:nvSpPr>
        <p:spPr/>
        <p:txBody>
          <a:bodyPr/>
          <a:lstStyle/>
          <a:p>
            <a:pPr>
              <a:defRPr/>
            </a:pPr>
            <a:fld id="{DEF7AA5C-F70D-4E2F-AEE5-E818FB292DC1}" type="slidenum">
              <a:rPr lang="en-US" smtClean="0">
                <a:solidFill>
                  <a:prstClr val="black"/>
                </a:solidFill>
              </a:rPr>
              <a:pPr>
                <a:defRPr/>
              </a:pPr>
              <a:t>61</a:t>
            </a:fld>
            <a:endParaRPr lang="en-US"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2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D8392711-3E32-4BB3-B9C4-36ECFFFFB8A1}" type="slidenum">
              <a:rPr lang="en-US" smtClean="0">
                <a:solidFill>
                  <a:prstClr val="black"/>
                </a:solidFill>
                <a:latin typeface="Arial" pitchFamily="34" charset="0"/>
              </a:rPr>
              <a:pPr eaLnBrk="1" fontAlgn="base" hangingPunct="1">
                <a:spcBef>
                  <a:spcPct val="0"/>
                </a:spcBef>
                <a:spcAft>
                  <a:spcPct val="0"/>
                </a:spcAft>
              </a:pPr>
              <a:t>62</a:t>
            </a:fld>
            <a:endParaRPr lang="en-US" smtClean="0">
              <a:solidFill>
                <a:prstClr val="black"/>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xfrm>
            <a:off x="-731838" y="325438"/>
            <a:ext cx="4422776" cy="3317875"/>
          </a:xfrm>
          <a:ln/>
        </p:spPr>
      </p:sp>
      <p:sp>
        <p:nvSpPr>
          <p:cNvPr id="288771" name="Notes Placeholder 2"/>
          <p:cNvSpPr>
            <a:spLocks noGrp="1"/>
          </p:cNvSpPr>
          <p:nvPr>
            <p:ph type="body" idx="1"/>
          </p:nvPr>
        </p:nvSpPr>
        <p:spPr>
          <a:solidFill>
            <a:schemeClr val="bg1"/>
          </a:solidFill>
        </p:spPr>
        <p:txBody>
          <a:bodyPr/>
          <a:lstStyle/>
          <a:p>
            <a:r>
              <a:rPr lang="en-US" b="1" u="sng" dirty="0" smtClean="0"/>
              <a:t>Talking Points:</a:t>
            </a:r>
          </a:p>
          <a:p>
            <a:r>
              <a:rPr lang="en-US" dirty="0" smtClean="0"/>
              <a:t>This is known as a “theory of change”….It is a good way to simply state what you are trying to address in the community and how.</a:t>
            </a:r>
          </a:p>
          <a:p>
            <a:endParaRPr lang="en-US" dirty="0" smtClean="0"/>
          </a:p>
          <a:p>
            <a:r>
              <a:rPr lang="en-US" smtClean="0"/>
              <a:t>At the end of this process you will be able to answer all these questions about the coalition and its plans.</a:t>
            </a:r>
          </a:p>
          <a:p>
            <a:endParaRPr lang="en-US" smtClean="0"/>
          </a:p>
          <a:p>
            <a:r>
              <a:rPr lang="en-US" smtClean="0"/>
              <a:t>You </a:t>
            </a:r>
            <a:r>
              <a:rPr lang="en-US" dirty="0" smtClean="0"/>
              <a:t>can also call this the 30 second elevator speech.</a:t>
            </a:r>
          </a:p>
          <a:p>
            <a:endParaRPr lang="en-US" smtClean="0"/>
          </a:p>
          <a:p>
            <a:r>
              <a:rPr lang="en-US" smtClean="0"/>
              <a:t>Now let’s get into this…</a:t>
            </a:r>
          </a:p>
          <a:p>
            <a:endParaRPr lang="en-US" dirty="0" smtClean="0"/>
          </a:p>
        </p:txBody>
      </p:sp>
      <p:sp>
        <p:nvSpPr>
          <p:cNvPr id="288772" name="Slide Number Placeholder 3"/>
          <p:cNvSpPr>
            <a:spLocks noGrp="1"/>
          </p:cNvSpPr>
          <p:nvPr>
            <p:ph type="sldNum" sz="quarter" idx="5"/>
          </p:nvPr>
        </p:nvSpPr>
        <p:spPr>
          <a:noFill/>
        </p:spPr>
        <p:txBody>
          <a:bodyPr/>
          <a:lstStyle/>
          <a:p>
            <a:fld id="{6232BF0A-8E45-42ED-8296-6A7EC8BDFCDB}" type="slidenum">
              <a:rPr lang="en-US" smtClean="0">
                <a:solidFill>
                  <a:prstClr val="black"/>
                </a:solidFill>
              </a:rPr>
              <a:pPr/>
              <a:t>65</a:t>
            </a:fld>
            <a:endParaRPr lang="en-US"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BCE63D-EF23-4565-A95B-D2074A8C2C59}" type="slidenum">
              <a:rPr lang="en-US" smtClean="0"/>
              <a:pPr>
                <a:defRPr/>
              </a:pPr>
              <a:t>77</a:t>
            </a:fld>
            <a:endParaRPr lang="en-US"/>
          </a:p>
        </p:txBody>
      </p:sp>
    </p:spTree>
    <p:extLst>
      <p:ext uri="{BB962C8B-B14F-4D97-AF65-F5344CB8AC3E}">
        <p14:creationId xmlns:p14="http://schemas.microsoft.com/office/powerpoint/2010/main" val="190250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a:t>
            </a:r>
            <a:endParaRPr lang="en-US" dirty="0"/>
          </a:p>
        </p:txBody>
      </p:sp>
      <p:sp>
        <p:nvSpPr>
          <p:cNvPr id="4" name="Slide Number Placeholder 3"/>
          <p:cNvSpPr>
            <a:spLocks noGrp="1"/>
          </p:cNvSpPr>
          <p:nvPr>
            <p:ph type="sldNum" sz="quarter" idx="10"/>
          </p:nvPr>
        </p:nvSpPr>
        <p:spPr/>
        <p:txBody>
          <a:bodyPr/>
          <a:lstStyle/>
          <a:p>
            <a:fld id="{0C807F10-424A-4789-B034-1D4A36CF3F0F}" type="slidenum">
              <a:rPr lang="en-US" smtClean="0"/>
              <a:t>5</a:t>
            </a:fld>
            <a:endParaRPr lang="en-US"/>
          </a:p>
        </p:txBody>
      </p:sp>
    </p:spTree>
    <p:extLst>
      <p:ext uri="{BB962C8B-B14F-4D97-AF65-F5344CB8AC3E}">
        <p14:creationId xmlns:p14="http://schemas.microsoft.com/office/powerpoint/2010/main" val="268769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2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D8392711-3E32-4BB3-B9C4-36ECFFFFB8A1}" type="slidenum">
              <a:rPr lang="en-US" smtClean="0">
                <a:latin typeface="Arial" pitchFamily="34" charset="0"/>
              </a:rPr>
              <a:pPr eaLnBrk="1" fontAlgn="base" hangingPunct="1">
                <a:spcBef>
                  <a:spcPct val="0"/>
                </a:spcBef>
                <a:spcAft>
                  <a:spcPct val="0"/>
                </a:spcAft>
              </a:pPr>
              <a:t>6</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Side note:  It is all the same process – learn how the other professionals in your coalition under strategic planning and use that to meet them where they are at….</a:t>
            </a:r>
          </a:p>
          <a:p>
            <a:endParaRPr lang="en-US" dirty="0" smtClean="0"/>
          </a:p>
          <a:p>
            <a:endParaRPr lang="en-US" dirty="0" smtClean="0"/>
          </a:p>
          <a:p>
            <a:r>
              <a:rPr lang="en-US" dirty="0" smtClean="0"/>
              <a:t>Credits:</a:t>
            </a:r>
          </a:p>
          <a:p>
            <a:r>
              <a:rPr lang="en-US" sz="1200" b="0" kern="1200" dirty="0" smtClean="0">
                <a:solidFill>
                  <a:schemeClr val="tx1"/>
                </a:solidFill>
                <a:effectLst/>
                <a:latin typeface="+mn-lt"/>
                <a:ea typeface="+mn-ea"/>
                <a:cs typeface="+mn-cs"/>
                <a:hlinkClick r:id="rId3"/>
              </a:rPr>
              <a:t>Mary Ann's </a:t>
            </a:r>
            <a:r>
              <a:rPr lang="en-US" sz="1200" b="0" kern="1200" dirty="0" err="1" smtClean="0">
                <a:solidFill>
                  <a:schemeClr val="tx1"/>
                </a:solidFill>
                <a:effectLst/>
                <a:latin typeface="+mn-lt"/>
                <a:ea typeface="+mn-ea"/>
                <a:cs typeface="+mn-cs"/>
                <a:hlinkClick r:id="rId3"/>
              </a:rPr>
              <a:t>OfficeHere</a:t>
            </a:r>
            <a:r>
              <a:rPr lang="en-US" sz="1200" b="0" kern="1200" dirty="0" smtClean="0">
                <a:solidFill>
                  <a:schemeClr val="tx1"/>
                </a:solidFill>
                <a:effectLst/>
                <a:latin typeface="+mn-lt"/>
                <a:ea typeface="+mn-ea"/>
                <a:cs typeface="+mn-cs"/>
                <a:hlinkClick r:id="rId3"/>
              </a:rPr>
              <a:t> is an example of a “generic” logic model: Logic Model</a:t>
            </a:r>
            <a:r>
              <a:rPr lang="en-US" sz="1200" b="0" kern="1200" dirty="0" smtClean="0">
                <a:solidFill>
                  <a:schemeClr val="tx1"/>
                </a:solidFill>
                <a:effectLst/>
                <a:latin typeface="+mn-lt"/>
                <a:ea typeface="+mn-ea"/>
                <a:cs typeface="+mn-cs"/>
                <a:hlinkClick r:id="rId4"/>
              </a:rPr>
              <a:t>www.scheirerconsulting.com</a:t>
            </a:r>
            <a:r>
              <a:rPr lang="en-US" sz="1200" b="0" kern="1200" dirty="0" smtClean="0">
                <a:solidFill>
                  <a:schemeClr val="tx1"/>
                </a:solidFill>
                <a:effectLst/>
                <a:latin typeface="+mn-lt"/>
                <a:ea typeface="+mn-ea"/>
                <a:cs typeface="+mn-cs"/>
              </a:rPr>
              <a:t> </a:t>
            </a:r>
          </a:p>
          <a:p>
            <a:r>
              <a:rPr lang="en-US" sz="1200" b="0" kern="1200" dirty="0" err="1" smtClean="0">
                <a:solidFill>
                  <a:schemeClr val="tx1"/>
                </a:solidFill>
                <a:effectLst/>
                <a:latin typeface="+mn-lt"/>
                <a:ea typeface="+mn-ea"/>
                <a:cs typeface="+mn-cs"/>
                <a:hlinkClick r:id="rId5"/>
              </a:rPr>
              <a:t>Sequor</a:t>
            </a:r>
            <a:r>
              <a:rPr lang="en-US" sz="1200" b="0" kern="1200" dirty="0" smtClean="0">
                <a:solidFill>
                  <a:schemeClr val="tx1"/>
                </a:solidFill>
                <a:effectLst/>
                <a:latin typeface="+mn-lt"/>
                <a:ea typeface="+mn-ea"/>
                <a:cs typeface="+mn-cs"/>
                <a:hlinkClick r:id="rId5"/>
              </a:rPr>
              <a:t> Youth Development Initiative | </a:t>
            </a:r>
            <a:r>
              <a:rPr lang="en-US" sz="1200" b="0" kern="1200" dirty="0" err="1" smtClean="0">
                <a:solidFill>
                  <a:schemeClr val="tx1"/>
                </a:solidFill>
                <a:effectLst/>
                <a:latin typeface="+mn-lt"/>
                <a:ea typeface="+mn-ea"/>
                <a:cs typeface="+mn-cs"/>
                <a:hlinkClick r:id="rId5"/>
              </a:rPr>
              <a:t>Sequor</a:t>
            </a:r>
            <a:r>
              <a:rPr lang="en-US" sz="1200" b="0" kern="1200" dirty="0" smtClean="0">
                <a:solidFill>
                  <a:schemeClr val="tx1"/>
                </a:solidFill>
                <a:effectLst/>
                <a:latin typeface="+mn-lt"/>
                <a:ea typeface="+mn-ea"/>
                <a:cs typeface="+mn-cs"/>
                <a:hlinkClick r:id="rId5"/>
              </a:rPr>
              <a:t> YDI Logic </a:t>
            </a:r>
            <a:r>
              <a:rPr lang="en-US" sz="1200" b="0" kern="1200" dirty="0" err="1" smtClean="0">
                <a:solidFill>
                  <a:schemeClr val="tx1"/>
                </a:solidFill>
                <a:effectLst/>
                <a:latin typeface="+mn-lt"/>
                <a:ea typeface="+mn-ea"/>
                <a:cs typeface="+mn-cs"/>
                <a:hlinkClick r:id="rId5"/>
              </a:rPr>
              <a:t>ModelLogic</a:t>
            </a:r>
            <a:r>
              <a:rPr lang="en-US" sz="1200" b="0" kern="1200" dirty="0" smtClean="0">
                <a:solidFill>
                  <a:schemeClr val="tx1"/>
                </a:solidFill>
                <a:effectLst/>
                <a:latin typeface="+mn-lt"/>
                <a:ea typeface="+mn-ea"/>
                <a:cs typeface="+mn-cs"/>
                <a:hlinkClick r:id="rId5"/>
              </a:rPr>
              <a:t> models are a great tool in demonstrating how a program plans to ...</a:t>
            </a:r>
            <a:r>
              <a:rPr lang="en-US" sz="1200" b="0" kern="1200" dirty="0" smtClean="0">
                <a:solidFill>
                  <a:schemeClr val="tx1"/>
                </a:solidFill>
                <a:effectLst/>
                <a:latin typeface="+mn-lt"/>
                <a:ea typeface="+mn-ea"/>
                <a:cs typeface="+mn-cs"/>
                <a:hlinkClick r:id="rId6"/>
              </a:rPr>
              <a:t>ydi.tamu.edu</a:t>
            </a:r>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hlinkClick r:id="rId7"/>
              </a:rPr>
              <a:t>OKDHS - Preliminary Outcomes Report: Establishing Critical ...A logic model is a top-level depiction of the flow of materials and ...www.okdhs.org</a:t>
            </a:r>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hlinkClick r:id="rId8"/>
              </a:rPr>
              <a:t>The Logic Model | The Performance Institute's Logic Model for ...The Logic Model helps define priorities that maximize the impact of program ...</a:t>
            </a:r>
            <a:r>
              <a:rPr lang="en-US" sz="1200" b="0" kern="1200" dirty="0" smtClean="0">
                <a:solidFill>
                  <a:schemeClr val="tx1"/>
                </a:solidFill>
                <a:effectLst/>
                <a:latin typeface="+mn-lt"/>
                <a:ea typeface="+mn-ea"/>
                <a:cs typeface="+mn-cs"/>
                <a:hlinkClick r:id="rId9"/>
              </a:rPr>
              <a:t>www.performanceinstitute.org</a:t>
            </a:r>
            <a:endParaRPr lang="en-US" sz="1200" b="0" kern="1200" dirty="0" smtClean="0">
              <a:solidFill>
                <a:schemeClr val="tx1"/>
              </a:solidFill>
              <a:effectLst/>
              <a:latin typeface="+mn-lt"/>
              <a:ea typeface="+mn-ea"/>
              <a:cs typeface="+mn-cs"/>
            </a:endParaRPr>
          </a:p>
          <a:p>
            <a:pPr fontAlgn="ctr"/>
            <a:endParaRPr lang="en-US" sz="1200" b="0" u="none" strike="noStrike" kern="1200" dirty="0" smtClean="0">
              <a:solidFill>
                <a:schemeClr val="tx1"/>
              </a:solidFill>
              <a:effectLst/>
              <a:latin typeface="+mn-lt"/>
              <a:ea typeface="+mn-ea"/>
              <a:cs typeface="+mn-cs"/>
            </a:endParaRPr>
          </a:p>
          <a:p>
            <a:pPr fontAlgn="ctr"/>
            <a:r>
              <a:rPr lang="en-US" sz="1200" b="0" kern="1200" dirty="0" smtClean="0">
                <a:solidFill>
                  <a:schemeClr val="tx1"/>
                </a:solidFill>
                <a:effectLst/>
                <a:latin typeface="+mn-lt"/>
                <a:ea typeface="+mn-ea"/>
                <a:cs typeface="+mn-cs"/>
                <a:hlinkClick r:id="rId10"/>
              </a:rPr>
              <a:t>UT-Arlington, Logic Models description and </a:t>
            </a:r>
            <a:r>
              <a:rPr lang="en-US" sz="1200" b="0" kern="1200" dirty="0" err="1" smtClean="0">
                <a:solidFill>
                  <a:schemeClr val="tx1"/>
                </a:solidFill>
                <a:effectLst/>
                <a:latin typeface="+mn-lt"/>
                <a:ea typeface="+mn-ea"/>
                <a:cs typeface="+mn-cs"/>
                <a:hlinkClick r:id="rId10"/>
              </a:rPr>
              <a:t>examplesExample</a:t>
            </a:r>
            <a:r>
              <a:rPr lang="en-US" sz="1200" b="0" kern="1200" dirty="0" smtClean="0">
                <a:solidFill>
                  <a:schemeClr val="tx1"/>
                </a:solidFill>
                <a:effectLst/>
                <a:latin typeface="+mn-lt"/>
                <a:ea typeface="+mn-ea"/>
                <a:cs typeface="+mn-cs"/>
                <a:hlinkClick r:id="rId10"/>
              </a:rPr>
              <a:t> 7: Logic model of a technical assistance program for child ...</a:t>
            </a:r>
            <a:r>
              <a:rPr lang="en-US" sz="1200" b="0" kern="1200" dirty="0" smtClean="0">
                <a:solidFill>
                  <a:schemeClr val="tx1"/>
                </a:solidFill>
                <a:effectLst/>
                <a:latin typeface="+mn-lt"/>
                <a:ea typeface="+mn-ea"/>
                <a:cs typeface="+mn-cs"/>
                <a:hlinkClick r:id="rId11"/>
              </a:rPr>
              <a:t>wweb.uta.edu</a:t>
            </a:r>
            <a:endParaRPr lang="en-US" sz="1200" b="0" kern="1200" dirty="0" smtClean="0">
              <a:solidFill>
                <a:schemeClr val="tx1"/>
              </a:solidFill>
              <a:effectLst/>
              <a:latin typeface="+mn-lt"/>
              <a:ea typeface="+mn-ea"/>
              <a:cs typeface="+mn-cs"/>
            </a:endParaRPr>
          </a:p>
          <a:p>
            <a:pPr fontAlgn="ctr"/>
            <a:r>
              <a:rPr lang="en-US" sz="1200" b="0" kern="1200" dirty="0" smtClean="0">
                <a:solidFill>
                  <a:schemeClr val="tx1"/>
                </a:solidFill>
                <a:effectLst/>
                <a:latin typeface="+mn-lt"/>
                <a:ea typeface="+mn-ea"/>
                <a:cs typeface="+mn-cs"/>
                <a:hlinkClick r:id="rId12"/>
              </a:rPr>
              <a:t>New Natural Resources Economy | Institute for Natural </a:t>
            </a:r>
            <a:r>
              <a:rPr lang="en-US" sz="1200" b="0" kern="1200" dirty="0" err="1" smtClean="0">
                <a:solidFill>
                  <a:schemeClr val="tx1"/>
                </a:solidFill>
                <a:effectLst/>
                <a:latin typeface="+mn-lt"/>
                <a:ea typeface="+mn-ea"/>
                <a:cs typeface="+mn-cs"/>
                <a:hlinkClick r:id="rId12"/>
              </a:rPr>
              <a:t>ResourcesNew</a:t>
            </a:r>
            <a:r>
              <a:rPr lang="en-US" sz="1200" b="0" kern="1200" dirty="0" smtClean="0">
                <a:solidFill>
                  <a:schemeClr val="tx1"/>
                </a:solidFill>
                <a:effectLst/>
                <a:latin typeface="+mn-lt"/>
                <a:ea typeface="+mn-ea"/>
                <a:cs typeface="+mn-cs"/>
                <a:hlinkClick r:id="rId12"/>
              </a:rPr>
              <a:t> Natural Resource Economy Logic Model (click to view large size)</a:t>
            </a:r>
            <a:r>
              <a:rPr lang="en-US" sz="1200" b="0" kern="1200" dirty="0" smtClean="0">
                <a:solidFill>
                  <a:schemeClr val="tx1"/>
                </a:solidFill>
                <a:effectLst/>
                <a:latin typeface="+mn-lt"/>
                <a:ea typeface="+mn-ea"/>
                <a:cs typeface="+mn-cs"/>
                <a:hlinkClick r:id="rId13"/>
              </a:rPr>
              <a:t>oregonstate.edu</a:t>
            </a:r>
            <a:endParaRPr lang="en-US" sz="1200" b="0" kern="1200" dirty="0" smtClean="0">
              <a:solidFill>
                <a:schemeClr val="tx1"/>
              </a:solidFill>
              <a:effectLst/>
              <a:latin typeface="+mn-lt"/>
              <a:ea typeface="+mn-ea"/>
              <a:cs typeface="+mn-cs"/>
            </a:endParaRPr>
          </a:p>
          <a:p>
            <a:pPr fontAlgn="ctr"/>
            <a:r>
              <a:rPr lang="en-US" sz="1200" b="0" kern="1200" dirty="0" smtClean="0">
                <a:solidFill>
                  <a:schemeClr val="tx1"/>
                </a:solidFill>
                <a:effectLst/>
                <a:latin typeface="+mn-lt"/>
                <a:ea typeface="+mn-ea"/>
                <a:cs typeface="+mn-cs"/>
                <a:hlinkClick r:id="rId14"/>
              </a:rPr>
              <a:t>theory of change logic model image search </a:t>
            </a:r>
            <a:r>
              <a:rPr lang="en-US" sz="1200" b="0" kern="1200" dirty="0" err="1" smtClean="0">
                <a:solidFill>
                  <a:schemeClr val="tx1"/>
                </a:solidFill>
                <a:effectLst/>
                <a:latin typeface="+mn-lt"/>
                <a:ea typeface="+mn-ea"/>
                <a:cs typeface="+mn-cs"/>
                <a:hlinkClick r:id="rId14"/>
              </a:rPr>
              <a:t>resultsTheory</a:t>
            </a:r>
            <a:r>
              <a:rPr lang="en-US" sz="1200" b="0" kern="1200" dirty="0" smtClean="0">
                <a:solidFill>
                  <a:schemeClr val="tx1"/>
                </a:solidFill>
                <a:effectLst/>
                <a:latin typeface="+mn-lt"/>
                <a:ea typeface="+mn-ea"/>
                <a:cs typeface="+mn-cs"/>
                <a:hlinkClick r:id="rId14"/>
              </a:rPr>
              <a:t> of change logic model images</a:t>
            </a:r>
            <a:r>
              <a:rPr lang="en-US" sz="1200" b="0" kern="1200" dirty="0" smtClean="0">
                <a:solidFill>
                  <a:schemeClr val="tx1"/>
                </a:solidFill>
                <a:effectLst/>
                <a:latin typeface="+mn-lt"/>
                <a:ea typeface="+mn-ea"/>
                <a:cs typeface="+mn-cs"/>
                <a:hlinkClick r:id="rId15"/>
              </a:rPr>
              <a:t>picsbox.biz</a:t>
            </a:r>
            <a:r>
              <a:rPr lang="en-US" sz="1200" b="0" kern="1200" dirty="0" smtClean="0">
                <a:solidFill>
                  <a:schemeClr val="tx1"/>
                </a:solidFill>
                <a:effectLst/>
                <a:latin typeface="+mn-lt"/>
                <a:ea typeface="+mn-ea"/>
                <a:cs typeface="+mn-cs"/>
              </a:rPr>
              <a:t>  </a:t>
            </a:r>
          </a:p>
          <a:p>
            <a:pPr fontAlgn="ctr"/>
            <a:r>
              <a:rPr lang="en-US" sz="1200" b="0" kern="1200" dirty="0" smtClean="0">
                <a:solidFill>
                  <a:schemeClr val="tx1"/>
                </a:solidFill>
                <a:effectLst/>
                <a:latin typeface="+mn-lt"/>
                <a:ea typeface="+mn-ea"/>
                <a:cs typeface="+mn-cs"/>
                <a:hlinkClick r:id="rId16"/>
              </a:rPr>
              <a:t>logic models · AEA365The fuzzy logic model concept (FLM) evolved out of the desire to make the ...</a:t>
            </a:r>
            <a:r>
              <a:rPr lang="en-US" sz="1200" b="0" kern="1200" dirty="0" smtClean="0">
                <a:solidFill>
                  <a:schemeClr val="tx1"/>
                </a:solidFill>
                <a:effectLst/>
                <a:latin typeface="+mn-lt"/>
                <a:ea typeface="+mn-ea"/>
                <a:cs typeface="+mn-cs"/>
                <a:hlinkClick r:id="rId17"/>
              </a:rPr>
              <a:t>aea365.org</a:t>
            </a:r>
            <a:r>
              <a:rPr lang="en-US" sz="1200" b="0" kern="1200" dirty="0" smtClean="0">
                <a:solidFill>
                  <a:schemeClr val="tx1"/>
                </a:solidFill>
                <a:effectLst/>
                <a:latin typeface="+mn-lt"/>
                <a:ea typeface="+mn-ea"/>
                <a:cs typeface="+mn-cs"/>
              </a:rPr>
              <a:t> </a:t>
            </a:r>
          </a:p>
          <a:p>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EBCE63D-EF23-4565-A95B-D2074A8C2C59}" type="slidenum">
              <a:rPr lang="en-US" smtClean="0"/>
              <a:pPr>
                <a:defRPr/>
              </a:pPr>
              <a:t>8</a:t>
            </a:fld>
            <a:endParaRPr lang="en-US"/>
          </a:p>
        </p:txBody>
      </p:sp>
    </p:spTree>
    <p:extLst>
      <p:ext uri="{BB962C8B-B14F-4D97-AF65-F5344CB8AC3E}">
        <p14:creationId xmlns:p14="http://schemas.microsoft.com/office/powerpoint/2010/main" val="297411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The PRI is generally following the Strategic Prevention Framework (SPF) as the overall planning framework for this process.</a:t>
            </a:r>
            <a:r>
              <a:rPr lang="en-US" b="1" i="1" dirty="0" smtClean="0"/>
              <a:t> </a:t>
            </a:r>
            <a:r>
              <a:rPr lang="en-US" dirty="0" smtClean="0"/>
              <a:t>Based on our learning from the Strategic Prevention Framework State Incentive Grant (SPF-SIG) process, for the purposes of PRI, we have added a “Getting Started” section and have included “Capacity” as an ongoing step throughout the process. </a:t>
            </a:r>
            <a:r>
              <a:rPr lang="en-US" b="1" dirty="0" smtClean="0"/>
              <a:t>It is expected that all tasks associated with PRI will be conducted in a culturally competent and sustainable manner. </a:t>
            </a:r>
            <a:r>
              <a:rPr lang="en-US" dirty="0" smtClean="0"/>
              <a:t>This is not expected to be linear process.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EMPHASIZE – sustainability and cultural competence as well as capacity building.</a:t>
            </a:r>
          </a:p>
          <a:p>
            <a:pPr eaLnBrk="1" hangingPunct="1">
              <a:spcBef>
                <a:spcPct val="0"/>
              </a:spcBef>
            </a:pPr>
            <a:endParaRPr lang="en-US" dirty="0" smtClean="0"/>
          </a:p>
        </p:txBody>
      </p:sp>
      <p:sp>
        <p:nvSpPr>
          <p:cNvPr id="31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662AED65-24A2-465A-AA63-4A6F78150107}" type="slidenum">
              <a:rPr lang="en-US" smtClean="0">
                <a:latin typeface="Arial" pitchFamily="34" charset="0"/>
              </a:rPr>
              <a:pPr eaLnBrk="1" fontAlgn="base" hangingPunct="1">
                <a:spcBef>
                  <a:spcPct val="0"/>
                </a:spcBef>
                <a:spcAft>
                  <a:spcPct val="0"/>
                </a:spcAft>
              </a:pPr>
              <a:t>9</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xfrm>
            <a:off x="-731838" y="325438"/>
            <a:ext cx="4422776" cy="3317875"/>
          </a:xfrm>
          <a:ln/>
        </p:spPr>
      </p:sp>
      <p:sp>
        <p:nvSpPr>
          <p:cNvPr id="288771" name="Notes Placeholder 2"/>
          <p:cNvSpPr>
            <a:spLocks noGrp="1"/>
          </p:cNvSpPr>
          <p:nvPr>
            <p:ph type="body" idx="1"/>
          </p:nvPr>
        </p:nvSpPr>
        <p:spPr>
          <a:solidFill>
            <a:schemeClr val="bg1"/>
          </a:solidFill>
        </p:spPr>
        <p:txBody>
          <a:bodyPr/>
          <a:lstStyle/>
          <a:p>
            <a:r>
              <a:rPr lang="en-US" b="1" u="sng" dirty="0" smtClean="0"/>
              <a:t>Talking Points:</a:t>
            </a:r>
          </a:p>
          <a:p>
            <a:r>
              <a:rPr lang="en-US" dirty="0" smtClean="0"/>
              <a:t>This is known as a “theory of change”….It is a good way to simply state what you are trying to address in the community and how.</a:t>
            </a:r>
          </a:p>
          <a:p>
            <a:endParaRPr lang="en-US" dirty="0" smtClean="0"/>
          </a:p>
          <a:p>
            <a:r>
              <a:rPr lang="en-US" smtClean="0"/>
              <a:t>At the end of this process you will be able to answer all these questions about the coalition and its plans.</a:t>
            </a:r>
          </a:p>
          <a:p>
            <a:endParaRPr lang="en-US" smtClean="0"/>
          </a:p>
          <a:p>
            <a:r>
              <a:rPr lang="en-US" smtClean="0"/>
              <a:t>You </a:t>
            </a:r>
            <a:r>
              <a:rPr lang="en-US" dirty="0" smtClean="0"/>
              <a:t>can also call this the 30 second elevator speech.</a:t>
            </a:r>
          </a:p>
          <a:p>
            <a:endParaRPr lang="en-US" smtClean="0"/>
          </a:p>
          <a:p>
            <a:r>
              <a:rPr lang="en-US" smtClean="0"/>
              <a:t>Now let’s get into this…</a:t>
            </a:r>
          </a:p>
          <a:p>
            <a:endParaRPr lang="en-US" dirty="0" smtClean="0"/>
          </a:p>
        </p:txBody>
      </p:sp>
      <p:sp>
        <p:nvSpPr>
          <p:cNvPr id="288772" name="Slide Number Placeholder 3"/>
          <p:cNvSpPr>
            <a:spLocks noGrp="1"/>
          </p:cNvSpPr>
          <p:nvPr>
            <p:ph type="sldNum" sz="quarter" idx="5"/>
          </p:nvPr>
        </p:nvSpPr>
        <p:spPr>
          <a:noFill/>
        </p:spPr>
        <p:txBody>
          <a:bodyPr/>
          <a:lstStyle/>
          <a:p>
            <a:fld id="{6232BF0A-8E45-42ED-8296-6A7EC8BDFCDB}" type="slidenum">
              <a:rPr lang="en-US" smtClean="0">
                <a:solidFill>
                  <a:prstClr val="black"/>
                </a:solidFill>
              </a:rPr>
              <a:pPr/>
              <a:t>13</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080BC05-C4EE-4844-8608-15C4E587640E}" type="slidenum">
              <a:rPr lang="en-US" smtClean="0">
                <a:solidFill>
                  <a:prstClr val="black"/>
                </a:solidFill>
              </a:rPr>
              <a:pPr>
                <a:defRPr/>
              </a:pPr>
              <a:t>14</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D62A654-5E3A-4957-AE19-647FE7084FD1}" type="slidenum">
              <a:rPr lang="en-US" smtClean="0">
                <a:solidFill>
                  <a:prstClr val="black"/>
                </a:solidFill>
              </a:rPr>
              <a:pPr>
                <a:defRPr/>
              </a:pPr>
              <a:t>15</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752600" y="3733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209800" y="2130425"/>
            <a:ext cx="6248400" cy="1470025"/>
          </a:xfrm>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3886200"/>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8648700" y="76200"/>
            <a:ext cx="381000" cy="365125"/>
          </a:xfrm>
        </p:spPr>
        <p:txBody>
          <a:bodyPr/>
          <a:lstStyle>
            <a:lvl1pPr eaLnBrk="0" hangingPunct="0">
              <a:defRPr>
                <a:solidFill>
                  <a:schemeClr val="tx1">
                    <a:lumMod val="50000"/>
                    <a:lumOff val="50000"/>
                  </a:schemeClr>
                </a:solidFill>
              </a:defRPr>
            </a:lvl1pPr>
          </a:lstStyle>
          <a:p>
            <a:pPr>
              <a:defRPr/>
            </a:pPr>
            <a:fld id="{C6319ED4-3709-4E24-B7ED-0EB63FD10744}"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903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33336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3333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594B79DB-1520-48C5-935D-EF1D31DD027B}"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93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63E79FDF-0251-46AE-9F12-43D1AFD2745D}"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11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3333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60C5C844-5792-4CF5-AB4D-A1853E120C5A}"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07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6319ED4-3709-4E24-B7ED-0EB63FD10744}"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89856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E2190C2-C9D7-4247-B5FB-6ABB6085BFD3}" type="slidenum">
              <a:rPr lang="en-US" smtClean="0"/>
              <a:pPr>
                <a:defRPr/>
              </a:pPr>
              <a:t>‹#›</a:t>
            </a:fld>
            <a:endParaRPr lang="en-US" dirty="0"/>
          </a:p>
        </p:txBody>
      </p:sp>
    </p:spTree>
    <p:extLst>
      <p:ext uri="{BB962C8B-B14F-4D97-AF65-F5344CB8AC3E}">
        <p14:creationId xmlns:p14="http://schemas.microsoft.com/office/powerpoint/2010/main" val="812123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80D559B-F6F0-4029-AB6D-74D6DFE80C69}" type="slidenum">
              <a:rPr lang="en-US" smtClean="0"/>
              <a:pPr>
                <a:defRPr/>
              </a:pPr>
              <a:t>‹#›</a:t>
            </a:fld>
            <a:endParaRPr lang="en-US" dirty="0"/>
          </a:p>
        </p:txBody>
      </p:sp>
    </p:spTree>
    <p:extLst>
      <p:ext uri="{BB962C8B-B14F-4D97-AF65-F5344CB8AC3E}">
        <p14:creationId xmlns:p14="http://schemas.microsoft.com/office/powerpoint/2010/main" val="364575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975522E-D11B-47D3-95B4-D6B1BC9D2AAE}" type="slidenum">
              <a:rPr lang="en-US" smtClean="0"/>
              <a:pPr>
                <a:defRPr/>
              </a:pPr>
              <a:t>‹#›</a:t>
            </a:fld>
            <a:endParaRPr lang="en-US" dirty="0"/>
          </a:p>
        </p:txBody>
      </p:sp>
    </p:spTree>
    <p:extLst>
      <p:ext uri="{BB962C8B-B14F-4D97-AF65-F5344CB8AC3E}">
        <p14:creationId xmlns:p14="http://schemas.microsoft.com/office/powerpoint/2010/main" val="390161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9F74BBE-4E49-4CDE-8CC0-B6B2C5BCC524}" type="slidenum">
              <a:rPr lang="en-US" smtClean="0"/>
              <a:pPr>
                <a:defRPr/>
              </a:pPr>
              <a:t>‹#›</a:t>
            </a:fld>
            <a:endParaRPr lang="en-US" dirty="0"/>
          </a:p>
        </p:txBody>
      </p:sp>
    </p:spTree>
    <p:extLst>
      <p:ext uri="{BB962C8B-B14F-4D97-AF65-F5344CB8AC3E}">
        <p14:creationId xmlns:p14="http://schemas.microsoft.com/office/powerpoint/2010/main" val="2528472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16F7609-81EF-44FE-B80B-F61CA3E7E5CF}" type="slidenum">
              <a:rPr lang="en-US" smtClean="0"/>
              <a:pPr>
                <a:defRPr/>
              </a:pPr>
              <a:t>‹#›</a:t>
            </a:fld>
            <a:endParaRPr lang="en-US" dirty="0"/>
          </a:p>
        </p:txBody>
      </p:sp>
    </p:spTree>
    <p:extLst>
      <p:ext uri="{BB962C8B-B14F-4D97-AF65-F5344CB8AC3E}">
        <p14:creationId xmlns:p14="http://schemas.microsoft.com/office/powerpoint/2010/main" val="3121583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934200" y="76200"/>
            <a:ext cx="2133600" cy="365125"/>
          </a:xfrm>
        </p:spPr>
        <p:txBody>
          <a:bodyPr/>
          <a:lstStyle/>
          <a:p>
            <a:pPr>
              <a:defRPr/>
            </a:pPr>
            <a:fld id="{ACE565D3-655A-4CCA-8926-B1ED08D4FC63}" type="slidenum">
              <a:rPr lang="en-US" smtClean="0"/>
              <a:pPr>
                <a:defRPr/>
              </a:pPr>
              <a:t>‹#›</a:t>
            </a:fld>
            <a:endParaRPr lang="en-US" dirty="0"/>
          </a:p>
        </p:txBody>
      </p:sp>
    </p:spTree>
    <p:extLst>
      <p:ext uri="{BB962C8B-B14F-4D97-AF65-F5344CB8AC3E}">
        <p14:creationId xmlns:p14="http://schemas.microsoft.com/office/powerpoint/2010/main" val="13380559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676400" y="15240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676400" y="152400"/>
            <a:ext cx="7010400" cy="1143000"/>
          </a:xfrm>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lgn="r">
              <a:defRPr sz="1200">
                <a:solidFill>
                  <a:prstClr val="black">
                    <a:tint val="75000"/>
                  </a:prstClr>
                </a:solidFill>
              </a:defRPr>
            </a:lvl1pPr>
          </a:lstStyle>
          <a:p>
            <a:pPr>
              <a:defRPr/>
            </a:pPr>
            <a:fld id="{9E2190C2-C9D7-4247-B5FB-6ABB6085BFD3}"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6066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E47E3EC4-BACF-47F0-A000-D1FFD56FC48A}" type="slidenum">
              <a:rPr lang="en-US" smtClean="0"/>
              <a:pPr>
                <a:defRPr/>
              </a:pPr>
              <a:t>‹#›</a:t>
            </a:fld>
            <a:endParaRPr lang="en-US" dirty="0"/>
          </a:p>
        </p:txBody>
      </p:sp>
    </p:spTree>
    <p:extLst>
      <p:ext uri="{BB962C8B-B14F-4D97-AF65-F5344CB8AC3E}">
        <p14:creationId xmlns:p14="http://schemas.microsoft.com/office/powerpoint/2010/main" val="3935472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94B79DB-1520-48C5-935D-EF1D31DD027B}" type="slidenum">
              <a:rPr lang="en-US" smtClean="0"/>
              <a:pPr>
                <a:defRPr/>
              </a:pPr>
              <a:t>‹#›</a:t>
            </a:fld>
            <a:endParaRPr lang="en-US" dirty="0"/>
          </a:p>
        </p:txBody>
      </p:sp>
    </p:spTree>
    <p:extLst>
      <p:ext uri="{BB962C8B-B14F-4D97-AF65-F5344CB8AC3E}">
        <p14:creationId xmlns:p14="http://schemas.microsoft.com/office/powerpoint/2010/main" val="422961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3E79FDF-0251-46AE-9F12-43D1AFD2745D}" type="slidenum">
              <a:rPr lang="en-US" smtClean="0"/>
              <a:pPr>
                <a:defRPr/>
              </a:pPr>
              <a:t>‹#›</a:t>
            </a:fld>
            <a:endParaRPr lang="en-US" dirty="0"/>
          </a:p>
        </p:txBody>
      </p:sp>
    </p:spTree>
    <p:extLst>
      <p:ext uri="{BB962C8B-B14F-4D97-AF65-F5344CB8AC3E}">
        <p14:creationId xmlns:p14="http://schemas.microsoft.com/office/powerpoint/2010/main" val="251759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0C5C844-5792-4CF5-AB4D-A1853E120C5A}" type="slidenum">
              <a:rPr lang="en-US" smtClean="0"/>
              <a:pPr>
                <a:defRPr/>
              </a:pPr>
              <a:t>‹#›</a:t>
            </a:fld>
            <a:endParaRPr lang="en-US" dirty="0"/>
          </a:p>
        </p:txBody>
      </p:sp>
    </p:spTree>
    <p:extLst>
      <p:ext uri="{BB962C8B-B14F-4D97-AF65-F5344CB8AC3E}">
        <p14:creationId xmlns:p14="http://schemas.microsoft.com/office/powerpoint/2010/main" val="3592454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6319ED4-3709-4E24-B7ED-0EB63FD10744}"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442746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2190C2-C9D7-4247-B5FB-6ABB6085BFD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9495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80D559B-F6F0-4029-AB6D-74D6DFE80C6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3490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975522E-D11B-47D3-95B4-D6B1BC9D2AA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9112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9F74BBE-4E49-4CDE-8CC0-B6B2C5BCC52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2978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16F7609-81EF-44FE-B80B-F61CA3E7E5C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506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199" y="2906713"/>
            <a:ext cx="68945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480D559B-F6F0-4029-AB6D-74D6DFE80C69}"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6749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934200" y="76200"/>
            <a:ext cx="2133600" cy="365125"/>
          </a:xfrm>
        </p:spPr>
        <p:txBody>
          <a:bodyPr/>
          <a:lstStyle/>
          <a:p>
            <a:pPr>
              <a:defRPr/>
            </a:pPr>
            <a:fld id="{ACE565D3-655A-4CCA-8926-B1ED08D4FC6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25392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47E3EC4-BACF-47F0-A000-D1FFD56FC4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5727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94B79DB-1520-48C5-935D-EF1D31DD02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766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3E79FDF-0251-46AE-9F12-43D1AFD2745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4050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C5C844-5792-4CF5-AB4D-A1853E120C5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817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1600200" y="15240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C975522E-D11B-47D3-95B4-D6B1BC9D2AAE}" type="slidenum">
              <a:rPr lang="en-US" smtClean="0"/>
              <a:pPr>
                <a:defRPr/>
              </a:pPr>
              <a:t>‹#›</a:t>
            </a:fld>
            <a:endParaRPr lang="en-US" dirty="0"/>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222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6" name="Straight Connector 5"/>
          <p:cNvCxnSpPr/>
          <p:nvPr/>
        </p:nvCxnSpPr>
        <p:spPr>
          <a:xfrm>
            <a:off x="1600200" y="15240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1"/>
            <a:ext cx="70866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00200" y="3124200"/>
            <a:ext cx="7086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D6994D69-5226-458C-BC7B-2374C7C9CCF3}" type="slidenum">
              <a:rPr lang="en-US" smtClean="0"/>
              <a:pPr>
                <a:defRPr/>
              </a:pPr>
              <a:t>‹#›</a:t>
            </a:fld>
            <a:endParaRPr lang="en-US"/>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449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8" name="Straight Connector 7"/>
          <p:cNvCxnSpPr/>
          <p:nvPr/>
        </p:nvCxnSpPr>
        <p:spPr>
          <a:xfrm>
            <a:off x="1600200" y="14478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2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0"/>
          </p:nvPr>
        </p:nvSpPr>
        <p:spPr/>
        <p:txBody>
          <a:bodyPr/>
          <a:lstStyle>
            <a:lvl1pPr eaLnBrk="0" hangingPunct="0">
              <a:defRPr/>
            </a:lvl1pPr>
          </a:lstStyle>
          <a:p>
            <a:pPr>
              <a:defRPr/>
            </a:pPr>
            <a:fld id="{B9F74BBE-4E49-4CDE-8CC0-B6B2C5BCC524}" type="slidenum">
              <a:rPr lang="en-US" smtClean="0"/>
              <a:pPr>
                <a:defRPr/>
              </a:pPr>
              <a:t>‹#›</a:t>
            </a:fld>
            <a:endParaRPr lang="en-US" dirty="0"/>
          </a:p>
        </p:txBody>
      </p:sp>
      <p:pic>
        <p:nvPicPr>
          <p:cNvPr id="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3241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1676400" y="12192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40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eaLnBrk="0" hangingPunct="0">
              <a:defRPr/>
            </a:lvl1pPr>
          </a:lstStyle>
          <a:p>
            <a:pPr>
              <a:defRPr/>
            </a:pPr>
            <a:fld id="{716F7609-81EF-44FE-B80B-F61CA3E7E5CF}"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6434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eaLnBrk="0" hangingPunct="0">
              <a:defRPr/>
            </a:lvl1pPr>
          </a:lstStyle>
          <a:p>
            <a:pPr>
              <a:defRPr/>
            </a:pPr>
            <a:fld id="{ACE565D3-655A-4CCA-8926-B1ED08D4FC63}" type="slidenum">
              <a:rPr lang="en-US" smtClean="0"/>
              <a:pPr>
                <a:defRPr/>
              </a:pPr>
              <a:t>‹#›</a:t>
            </a:fld>
            <a:endParaRPr lang="en-US" dirty="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57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438400" cy="1162050"/>
          </a:xfrm>
        </p:spPr>
        <p:txBody>
          <a:bodyPr anchor="b"/>
          <a:lstStyle>
            <a:lvl1pPr algn="l">
              <a:defRPr sz="2000" b="1">
                <a:solidFill>
                  <a:srgbClr val="33336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solidFill>
                  <a:srgbClr val="33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00200" y="1435100"/>
            <a:ext cx="2438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E47E3EC4-BACF-47F0-A000-D1FFD56FC48A}"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64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Picture1.jpg"/>
          <p:cNvPicPr>
            <a:picLocks/>
          </p:cNvPicPr>
          <p:nvPr/>
        </p:nvPicPr>
        <p:blipFill>
          <a:blip r:embed="rId14"/>
          <a:stretch>
            <a:fillRect/>
          </a:stretch>
        </p:blipFill>
        <p:spPr>
          <a:xfrm>
            <a:off x="1397508" y="0"/>
            <a:ext cx="100584" cy="1472184"/>
          </a:xfrm>
          <a:prstGeom prst="rect">
            <a:avLst/>
          </a:prstGeom>
          <a:ln>
            <a:noFill/>
          </a:ln>
          <a:effectLst>
            <a:reflection blurRad="6350" stA="50000" endA="295" endPos="92000" dist="101600" dir="5400000" sy="-100000" algn="bl" rotWithShape="0"/>
          </a:effectLst>
        </p:spPr>
      </p:pic>
      <p:sp>
        <p:nvSpPr>
          <p:cNvPr id="1027"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600200" y="1600200"/>
            <a:ext cx="708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Box 7"/>
          <p:cNvSpPr txBox="1">
            <a:spLocks noChangeArrowheads="1"/>
          </p:cNvSpPr>
          <p:nvPr/>
        </p:nvSpPr>
        <p:spPr bwMode="auto">
          <a:xfrm>
            <a:off x="1447800" y="6248400"/>
            <a:ext cx="7696200" cy="76200"/>
          </a:xfrm>
          <a:prstGeom prst="rect">
            <a:avLst/>
          </a:prstGeom>
          <a:solidFill>
            <a:schemeClr val="accent4">
              <a:lumMod val="50000"/>
              <a:alpha val="74901"/>
            </a:schemeClr>
          </a:solidFill>
          <a:ln>
            <a:solidFill>
              <a:schemeClr val="accent4">
                <a:lumMod val="75000"/>
              </a:schemeClr>
            </a:solidFill>
          </a:ln>
          <a:effectLst>
            <a:softEdge rad="31750"/>
          </a:effectLs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endParaRPr lang="en-US" sz="900" dirty="0" smtClean="0">
              <a:solidFill>
                <a:prstClr val="black"/>
              </a:solidFill>
              <a:cs typeface="Arial" pitchFamily="34" charset="0"/>
            </a:endParaRPr>
          </a:p>
          <a:p>
            <a:pPr fontAlgn="base">
              <a:spcBef>
                <a:spcPct val="0"/>
              </a:spcBef>
              <a:spcAft>
                <a:spcPct val="0"/>
              </a:spcAft>
              <a:defRPr/>
            </a:pPr>
            <a:r>
              <a:rPr lang="en-US" sz="1000" b="1" dirty="0" smtClean="0">
                <a:solidFill>
                  <a:srgbClr val="333366"/>
                </a:solidFill>
                <a:cs typeface="Arial" pitchFamily="34" charset="0"/>
              </a:rPr>
              <a:t>     Washington State Department of Social &amp; Health Services – Division of Behavioral Health and Recovery - PRI</a:t>
            </a:r>
          </a:p>
        </p:txBody>
      </p:sp>
      <p:sp>
        <p:nvSpPr>
          <p:cNvPr id="6" name="Slide Number Placeholder 5"/>
          <p:cNvSpPr>
            <a:spLocks noGrp="1"/>
          </p:cNvSpPr>
          <p:nvPr>
            <p:ph type="sldNum" sz="quarter" idx="4"/>
          </p:nvPr>
        </p:nvSpPr>
        <p:spPr>
          <a:xfrm>
            <a:off x="6896100" y="133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fontAlgn="base">
              <a:spcBef>
                <a:spcPct val="0"/>
              </a:spcBef>
              <a:spcAft>
                <a:spcPct val="0"/>
              </a:spcAft>
              <a:defRPr/>
            </a:pPr>
            <a:fld id="{E22E724F-982F-45F4-A379-F77A754C265E}" type="slidenum">
              <a:rPr lang="en-US" smtClean="0">
                <a:cs typeface="Arial" pitchFamily="34" charset="0"/>
              </a:rPr>
              <a:pPr fontAlgn="base">
                <a:spcBef>
                  <a:spcPct val="0"/>
                </a:spcBef>
                <a:spcAft>
                  <a:spcPct val="0"/>
                </a:spcAft>
                <a:defRPr/>
              </a:pPr>
              <a:t>‹#›</a:t>
            </a:fld>
            <a:endParaRPr lang="en-US" dirty="0">
              <a:cs typeface="Arial" pitchFamily="34" charset="0"/>
            </a:endParaRPr>
          </a:p>
        </p:txBody>
      </p:sp>
      <p:pic>
        <p:nvPicPr>
          <p:cNvPr id="1031" name="Picture 8" descr="DSHSlogopeople(w).eps"/>
          <p:cNvPicPr>
            <a:picLocks noChangeAspect="1"/>
          </p:cNvPicPr>
          <p:nvPr/>
        </p:nvPicPr>
        <p:blipFill>
          <a:blip r:embed="rId15">
            <a:duotone>
              <a:prstClr val="black"/>
              <a:schemeClr val="accent4">
                <a:lumMod val="50000"/>
                <a:tint val="45000"/>
                <a:satMod val="400000"/>
              </a:schemeClr>
            </a:duotone>
            <a:extLst>
              <a:ext uri="{BEBA8EAE-BF5A-486C-A8C5-ECC9F3942E4B}">
                <a14:imgProps xmlns:a14="http://schemas.microsoft.com/office/drawing/2010/main">
                  <a14:imgLayer r:embed="rId16">
                    <a14:imgEffect>
                      <a14:artisticPlasticWrap/>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900" y="589280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9"/>
          <p:cNvSpPr txBox="1">
            <a:spLocks noChangeArrowheads="1"/>
          </p:cNvSpPr>
          <p:nvPr/>
        </p:nvSpPr>
        <p:spPr bwMode="auto">
          <a:xfrm>
            <a:off x="88900" y="5476399"/>
            <a:ext cx="129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fontAlgn="base">
              <a:spcBef>
                <a:spcPct val="0"/>
              </a:spcBef>
              <a:spcAft>
                <a:spcPct val="0"/>
              </a:spcAft>
              <a:defRPr/>
            </a:pPr>
            <a:r>
              <a:rPr lang="en-US" sz="2800" dirty="0" smtClean="0">
                <a:solidFill>
                  <a:srgbClr val="7A3300"/>
                </a:solidFill>
                <a:latin typeface="Cambria" pitchFamily="18" charset="0"/>
                <a:cs typeface="Arial" pitchFamily="34" charset="0"/>
              </a:rPr>
              <a:t>One</a:t>
            </a:r>
          </a:p>
          <a:p>
            <a:pPr algn="r" fontAlgn="base">
              <a:spcBef>
                <a:spcPct val="0"/>
              </a:spcBef>
              <a:spcAft>
                <a:spcPct val="0"/>
              </a:spcAft>
              <a:defRPr/>
            </a:pPr>
            <a:r>
              <a:rPr lang="en-US" sz="1000" dirty="0" smtClean="0">
                <a:solidFill>
                  <a:srgbClr val="7A3300"/>
                </a:solidFill>
                <a:latin typeface="Cambria" pitchFamily="18" charset="0"/>
                <a:cs typeface="Arial" pitchFamily="34" charset="0"/>
              </a:rPr>
              <a:t>Department</a:t>
            </a:r>
          </a:p>
          <a:p>
            <a:pPr algn="r" fontAlgn="base">
              <a:spcBef>
                <a:spcPct val="0"/>
              </a:spcBef>
              <a:spcAft>
                <a:spcPct val="0"/>
              </a:spcAft>
              <a:defRPr/>
            </a:pPr>
            <a:r>
              <a:rPr lang="en-US" sz="1000" dirty="0" smtClean="0">
                <a:solidFill>
                  <a:srgbClr val="7A3300"/>
                </a:solidFill>
                <a:latin typeface="Cambria" pitchFamily="18" charset="0"/>
                <a:cs typeface="Arial" pitchFamily="34" charset="0"/>
              </a:rPr>
              <a:t>Vision</a:t>
            </a:r>
          </a:p>
          <a:p>
            <a:pPr algn="r" fontAlgn="base">
              <a:spcBef>
                <a:spcPct val="0"/>
              </a:spcBef>
              <a:spcAft>
                <a:spcPct val="0"/>
              </a:spcAft>
              <a:defRPr/>
            </a:pPr>
            <a:r>
              <a:rPr lang="en-US" sz="1000" dirty="0" smtClean="0">
                <a:solidFill>
                  <a:srgbClr val="7A3300"/>
                </a:solidFill>
                <a:latin typeface="Cambria" pitchFamily="18" charset="0"/>
                <a:cs typeface="Arial" pitchFamily="34" charset="0"/>
              </a:rPr>
              <a:t>Mission</a:t>
            </a:r>
          </a:p>
          <a:p>
            <a:pPr algn="r" fontAlgn="base">
              <a:spcBef>
                <a:spcPct val="0"/>
              </a:spcBef>
              <a:spcAft>
                <a:spcPct val="0"/>
              </a:spcAft>
              <a:defRPr/>
            </a:pPr>
            <a:r>
              <a:rPr lang="en-US" sz="1000" dirty="0" smtClean="0">
                <a:solidFill>
                  <a:srgbClr val="7A3300"/>
                </a:solidFill>
                <a:latin typeface="Cambria" pitchFamily="18" charset="0"/>
                <a:cs typeface="Arial" pitchFamily="34" charset="0"/>
              </a:rPr>
              <a:t>Core set of Values</a:t>
            </a:r>
          </a:p>
        </p:txBody>
      </p:sp>
    </p:spTree>
    <p:extLst>
      <p:ext uri="{BB962C8B-B14F-4D97-AF65-F5344CB8AC3E}">
        <p14:creationId xmlns:p14="http://schemas.microsoft.com/office/powerpoint/2010/main" val="3596922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rgbClr val="333366"/>
          </a:solidFill>
          <a:latin typeface="+mj-lt"/>
          <a:ea typeface="+mj-ea"/>
          <a:cs typeface="+mj-cs"/>
        </a:defRPr>
      </a:lvl1pPr>
      <a:lvl2pPr algn="ctr" rtl="0" eaLnBrk="1" fontAlgn="base" hangingPunct="1">
        <a:spcBef>
          <a:spcPct val="0"/>
        </a:spcBef>
        <a:spcAft>
          <a:spcPct val="0"/>
        </a:spcAft>
        <a:defRPr sz="4400">
          <a:solidFill>
            <a:srgbClr val="333366"/>
          </a:solidFill>
          <a:latin typeface="Calibri" pitchFamily="34" charset="0"/>
        </a:defRPr>
      </a:lvl2pPr>
      <a:lvl3pPr algn="ctr" rtl="0" eaLnBrk="1" fontAlgn="base" hangingPunct="1">
        <a:spcBef>
          <a:spcPct val="0"/>
        </a:spcBef>
        <a:spcAft>
          <a:spcPct val="0"/>
        </a:spcAft>
        <a:defRPr sz="4400">
          <a:solidFill>
            <a:srgbClr val="333366"/>
          </a:solidFill>
          <a:latin typeface="Calibri" pitchFamily="34" charset="0"/>
        </a:defRPr>
      </a:lvl3pPr>
      <a:lvl4pPr algn="ctr" rtl="0" eaLnBrk="1" fontAlgn="base" hangingPunct="1">
        <a:spcBef>
          <a:spcPct val="0"/>
        </a:spcBef>
        <a:spcAft>
          <a:spcPct val="0"/>
        </a:spcAft>
        <a:defRPr sz="4400">
          <a:solidFill>
            <a:srgbClr val="333366"/>
          </a:solidFill>
          <a:latin typeface="Calibri" pitchFamily="34" charset="0"/>
        </a:defRPr>
      </a:lvl4pPr>
      <a:lvl5pPr algn="ctr" rtl="0" eaLnBrk="1" fontAlgn="base" hangingPunct="1">
        <a:spcBef>
          <a:spcPct val="0"/>
        </a:spcBef>
        <a:spcAft>
          <a:spcPct val="0"/>
        </a:spcAft>
        <a:defRPr sz="4400">
          <a:solidFill>
            <a:srgbClr val="333366"/>
          </a:solidFill>
          <a:latin typeface="Calibri" pitchFamily="34" charset="0"/>
        </a:defRPr>
      </a:lvl5pPr>
      <a:lvl6pPr marL="457200" algn="ctr" rtl="0" eaLnBrk="1" fontAlgn="base" hangingPunct="1">
        <a:spcBef>
          <a:spcPct val="0"/>
        </a:spcBef>
        <a:spcAft>
          <a:spcPct val="0"/>
        </a:spcAft>
        <a:defRPr sz="4400">
          <a:solidFill>
            <a:srgbClr val="333366"/>
          </a:solidFill>
          <a:latin typeface="Calibri" pitchFamily="34" charset="0"/>
        </a:defRPr>
      </a:lvl6pPr>
      <a:lvl7pPr marL="914400" algn="ctr" rtl="0" eaLnBrk="1" fontAlgn="base" hangingPunct="1">
        <a:spcBef>
          <a:spcPct val="0"/>
        </a:spcBef>
        <a:spcAft>
          <a:spcPct val="0"/>
        </a:spcAft>
        <a:defRPr sz="4400">
          <a:solidFill>
            <a:srgbClr val="333366"/>
          </a:solidFill>
          <a:latin typeface="Calibri" pitchFamily="34" charset="0"/>
        </a:defRPr>
      </a:lvl7pPr>
      <a:lvl8pPr marL="1371600" algn="ctr" rtl="0" eaLnBrk="1" fontAlgn="base" hangingPunct="1">
        <a:spcBef>
          <a:spcPct val="0"/>
        </a:spcBef>
        <a:spcAft>
          <a:spcPct val="0"/>
        </a:spcAft>
        <a:defRPr sz="4400">
          <a:solidFill>
            <a:srgbClr val="333366"/>
          </a:solidFill>
          <a:latin typeface="Calibri" pitchFamily="34" charset="0"/>
        </a:defRPr>
      </a:lvl8pPr>
      <a:lvl9pPr marL="1828800" algn="ctr" rtl="0" eaLnBrk="1" fontAlgn="base" hangingPunct="1">
        <a:spcBef>
          <a:spcPct val="0"/>
        </a:spcBef>
        <a:spcAft>
          <a:spcPct val="0"/>
        </a:spcAft>
        <a:defRPr sz="4400">
          <a:solidFill>
            <a:srgbClr val="333366"/>
          </a:solidFill>
          <a:latin typeface="Calibri" pitchFamily="34" charset="0"/>
        </a:defRPr>
      </a:lvl9pPr>
    </p:titleStyle>
    <p:bodyStyle>
      <a:lvl1pPr marL="342900" indent="-342900" algn="l" rtl="0" eaLnBrk="1" fontAlgn="base" hangingPunct="1">
        <a:spcBef>
          <a:spcPct val="20000"/>
        </a:spcBef>
        <a:spcAft>
          <a:spcPct val="0"/>
        </a:spcAft>
        <a:buClr>
          <a:srgbClr val="C85F08"/>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85F08"/>
        </a:buClr>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22E724F-982F-45F4-A379-F77A754C265E}" type="slidenum">
              <a:rPr lang="en-US" smtClean="0">
                <a:cs typeface="Arial" pitchFamily="34" charset="0"/>
              </a:rPr>
              <a:pPr fontAlgn="base">
                <a:spcBef>
                  <a:spcPct val="0"/>
                </a:spcBef>
                <a:spcAft>
                  <a:spcPct val="0"/>
                </a:spcAft>
                <a:defRPr/>
              </a:pPr>
              <a:t>‹#›</a:t>
            </a:fld>
            <a:endParaRPr lang="en-US" dirty="0">
              <a:cs typeface="Arial" pitchFamily="34" charset="0"/>
            </a:endParaRPr>
          </a:p>
        </p:txBody>
      </p:sp>
    </p:spTree>
    <p:extLst>
      <p:ext uri="{BB962C8B-B14F-4D97-AF65-F5344CB8AC3E}">
        <p14:creationId xmlns:p14="http://schemas.microsoft.com/office/powerpoint/2010/main" val="42478471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22E724F-982F-45F4-A379-F77A754C265E}" type="slidenum">
              <a:rPr lang="en-US" smtClean="0">
                <a:solidFill>
                  <a:prstClr val="black">
                    <a:tint val="75000"/>
                  </a:prstClr>
                </a:solidFill>
                <a:cs typeface="Arial" pitchFamily="34" charset="0"/>
              </a:rPr>
              <a:pPr fontAlgn="base">
                <a:spcBef>
                  <a:spcPct val="0"/>
                </a:spcBef>
                <a:spcAft>
                  <a:spcPct val="0"/>
                </a:spcAft>
                <a:def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20078017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PRItraining@dshs.w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LnmcAfK-nG_dqM&amp;tbnid=uEiQovQ6mZFEQM:&amp;ved=0CAUQjRw&amp;url=http://www.performanceinstitute.org/services/logic-model/&amp;ei=EFItUfvpAe6xigKyqYHgBw&amp;bvm=bv.42965579,d.cGE&amp;psig=AFQjCNGW7Fe80HBYoeb2Mktwv0xcU9plEQ&amp;ust=1362010842777957" TargetMode="External"/><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162800" cy="3067050"/>
          </a:xfrm>
        </p:spPr>
        <p:txBody>
          <a:bodyPr>
            <a:normAutofit fontScale="90000"/>
          </a:bodyPr>
          <a:lstStyle/>
          <a:p>
            <a:pPr algn="l">
              <a:defRPr/>
            </a:pPr>
            <a:r>
              <a:rPr dirty="0"/>
              <a:t>Cohort 2</a:t>
            </a:r>
            <a:br>
              <a:rPr dirty="0"/>
            </a:br>
            <a:r>
              <a:rPr dirty="0" smtClean="0"/>
              <a:t/>
            </a:r>
            <a:br>
              <a:rPr dirty="0" smtClean="0"/>
            </a:br>
            <a:r>
              <a:rPr dirty="0" smtClean="0">
                <a:solidFill>
                  <a:schemeClr val="accent4">
                    <a:lumMod val="75000"/>
                  </a:schemeClr>
                </a:solidFill>
              </a:rPr>
              <a:t>Prevention </a:t>
            </a:r>
            <a:r>
              <a:rPr dirty="0">
                <a:solidFill>
                  <a:schemeClr val="accent4">
                    <a:lumMod val="75000"/>
                  </a:schemeClr>
                </a:solidFill>
              </a:rPr>
              <a:t>Redesign Initiative (PRI) </a:t>
            </a:r>
            <a:r>
              <a:rPr dirty="0" smtClean="0">
                <a:solidFill>
                  <a:schemeClr val="accent4">
                    <a:lumMod val="75000"/>
                  </a:schemeClr>
                </a:solidFill>
              </a:rPr>
              <a:t/>
            </a:r>
            <a:br>
              <a:rPr dirty="0" smtClean="0">
                <a:solidFill>
                  <a:schemeClr val="accent4">
                    <a:lumMod val="75000"/>
                  </a:schemeClr>
                </a:solidFill>
              </a:rPr>
            </a:br>
            <a:r>
              <a:rPr dirty="0" smtClean="0">
                <a:solidFill>
                  <a:schemeClr val="accent4">
                    <a:lumMod val="75000"/>
                  </a:schemeClr>
                </a:solidFill>
              </a:rPr>
              <a:t>Workshop Series</a:t>
            </a:r>
            <a:br>
              <a:rPr dirty="0" smtClean="0">
                <a:solidFill>
                  <a:schemeClr val="accent4">
                    <a:lumMod val="75000"/>
                  </a:schemeClr>
                </a:solidFill>
              </a:rPr>
            </a:br>
            <a:r>
              <a:rPr dirty="0" smtClean="0">
                <a:solidFill>
                  <a:schemeClr val="accent4">
                    <a:lumMod val="75000"/>
                  </a:schemeClr>
                </a:solidFill>
              </a:rPr>
              <a:t/>
            </a:r>
            <a:br>
              <a:rPr dirty="0" smtClean="0">
                <a:solidFill>
                  <a:schemeClr val="accent4">
                    <a:lumMod val="75000"/>
                  </a:schemeClr>
                </a:solidFill>
              </a:rPr>
            </a:br>
            <a:r>
              <a:rPr lang="en-US" sz="2700" dirty="0" smtClean="0">
                <a:solidFill>
                  <a:schemeClr val="accent4">
                    <a:lumMod val="75000"/>
                  </a:schemeClr>
                </a:solidFill>
              </a:rPr>
              <a:t>Workshop 3 – Fine </a:t>
            </a:r>
            <a:r>
              <a:rPr lang="en-US" sz="2700" dirty="0">
                <a:solidFill>
                  <a:schemeClr val="accent4">
                    <a:lumMod val="75000"/>
                  </a:schemeClr>
                </a:solidFill>
              </a:rPr>
              <a:t>T</a:t>
            </a:r>
            <a:r>
              <a:rPr sz="2700" dirty="0" smtClean="0">
                <a:solidFill>
                  <a:schemeClr val="accent4">
                    <a:lumMod val="75000"/>
                  </a:schemeClr>
                </a:solidFill>
              </a:rPr>
              <a:t>uning Your Logic Model</a:t>
            </a:r>
            <a:endParaRPr sz="4000" dirty="0"/>
          </a:p>
        </p:txBody>
      </p:sp>
      <p:sp>
        <p:nvSpPr>
          <p:cNvPr id="3" name="Subtitle 2"/>
          <p:cNvSpPr>
            <a:spLocks noGrp="1"/>
          </p:cNvSpPr>
          <p:nvPr>
            <p:ph type="subTitle" idx="1"/>
          </p:nvPr>
        </p:nvSpPr>
        <p:spPr>
          <a:xfrm>
            <a:off x="1752600" y="3886200"/>
            <a:ext cx="7086600" cy="1752600"/>
          </a:xfrm>
        </p:spPr>
        <p:txBody>
          <a:bodyPr/>
          <a:lstStyle/>
          <a:p>
            <a:pPr lvl="0" algn="l">
              <a:defRPr/>
            </a:pPr>
            <a:r>
              <a:rPr lang="en-US" sz="2800" dirty="0">
                <a:solidFill>
                  <a:prstClr val="black">
                    <a:tint val="75000"/>
                  </a:prstClr>
                </a:solidFill>
              </a:rPr>
              <a:t>Division of Behavioral Health and Recovery</a:t>
            </a:r>
          </a:p>
          <a:p>
            <a:pPr lvl="0">
              <a:defRPr/>
            </a:pPr>
            <a:endParaRPr lang="en-US" sz="1800" dirty="0">
              <a:solidFill>
                <a:prstClr val="black">
                  <a:tint val="75000"/>
                </a:prstClr>
              </a:solidFill>
            </a:endParaRPr>
          </a:p>
          <a:p>
            <a:pPr lvl="0" algn="l">
              <a:defRPr/>
            </a:pPr>
            <a:r>
              <a:rPr lang="en-US" sz="2400" dirty="0">
                <a:solidFill>
                  <a:prstClr val="black">
                    <a:tint val="75000"/>
                  </a:prstClr>
                </a:solidFill>
              </a:rPr>
              <a:t>February 2013</a:t>
            </a:r>
          </a:p>
          <a:p>
            <a:pPr lvl="0" algn="l">
              <a:defRPr/>
            </a:pPr>
            <a:endParaRPr lang="en-US" sz="900" dirty="0">
              <a:solidFill>
                <a:prstClr val="black">
                  <a:tint val="75000"/>
                </a:prstClr>
              </a:solidFill>
            </a:endParaRPr>
          </a:p>
          <a:p>
            <a:pPr lvl="0" algn="l">
              <a:defRPr/>
            </a:pPr>
            <a:r>
              <a:rPr lang="en-US" sz="1600" dirty="0">
                <a:solidFill>
                  <a:prstClr val="black">
                    <a:tint val="75000"/>
                  </a:prstClr>
                </a:solidFill>
              </a:rPr>
              <a:t>Presented by: </a:t>
            </a:r>
          </a:p>
          <a:p>
            <a:pPr lvl="0" algn="l">
              <a:defRPr/>
            </a:pPr>
            <a:r>
              <a:rPr lang="en-US" sz="1600" dirty="0">
                <a:solidFill>
                  <a:prstClr val="black">
                    <a:tint val="75000"/>
                  </a:prstClr>
                </a:solidFill>
              </a:rPr>
              <a:t>Julia Greeson, Prevention System Manager </a:t>
            </a:r>
          </a:p>
          <a:p>
            <a:pPr lvl="0" algn="l">
              <a:defRPr/>
            </a:pPr>
            <a:r>
              <a:rPr lang="en-US" sz="1600" dirty="0">
                <a:solidFill>
                  <a:prstClr val="black">
                    <a:tint val="75000"/>
                  </a:prstClr>
                </a:solidFill>
              </a:rPr>
              <a:t>Sarah Mariani, Prevention Systems Integration Manager</a:t>
            </a:r>
          </a:p>
        </p:txBody>
      </p:sp>
      <p:sp>
        <p:nvSpPr>
          <p:cNvPr id="4" name="Slide Number Placeholder 3"/>
          <p:cNvSpPr>
            <a:spLocks noGrp="1"/>
          </p:cNvSpPr>
          <p:nvPr>
            <p:ph type="sldNum" sz="quarter" idx="10"/>
          </p:nvPr>
        </p:nvSpPr>
        <p:spPr/>
        <p:txBody>
          <a:bodyPr/>
          <a:lstStyle/>
          <a:p>
            <a:pPr>
              <a:defRPr/>
            </a:pPr>
            <a:fld id="{181C518C-266E-49C6-BE40-E3A674393190}" type="slidenum">
              <a:rPr lang="en-US" smtClean="0">
                <a:solidFill>
                  <a:prstClr val="black">
                    <a:lumMod val="50000"/>
                    <a:lumOff val="50000"/>
                  </a:prstClr>
                </a:solidFill>
              </a:rPr>
              <a:pPr>
                <a:defRPr/>
              </a:pPr>
              <a:t>1</a:t>
            </a:fld>
            <a:endParaRPr lang="en-US">
              <a:solidFill>
                <a:prstClr val="black">
                  <a:lumMod val="50000"/>
                  <a:lumOff val="50000"/>
                </a:prstClr>
              </a:solidFill>
            </a:endParaRPr>
          </a:p>
        </p:txBody>
      </p:sp>
    </p:spTree>
    <p:extLst>
      <p:ext uri="{BB962C8B-B14F-4D97-AF65-F5344CB8AC3E}">
        <p14:creationId xmlns:p14="http://schemas.microsoft.com/office/powerpoint/2010/main" val="1870184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Strategic Planning</a:t>
            </a:r>
            <a:endParaRPr lang="en-US" dirty="0"/>
          </a:p>
        </p:txBody>
      </p:sp>
      <p:sp>
        <p:nvSpPr>
          <p:cNvPr id="6" name="Content Placeholder 5"/>
          <p:cNvSpPr>
            <a:spLocks noGrp="1"/>
          </p:cNvSpPr>
          <p:nvPr>
            <p:ph idx="1"/>
          </p:nvPr>
        </p:nvSpPr>
        <p:spPr/>
        <p:txBody>
          <a:bodyPr>
            <a:normAutofit/>
          </a:bodyPr>
          <a:lstStyle/>
          <a:p>
            <a:r>
              <a:rPr lang="en-US" b="1" dirty="0" smtClean="0"/>
              <a:t>Where are we going?</a:t>
            </a:r>
          </a:p>
          <a:p>
            <a:pPr lvl="1"/>
            <a:r>
              <a:rPr lang="en-US" dirty="0" smtClean="0"/>
              <a:t>Agree on Goals and Strategies that address substance abuse</a:t>
            </a:r>
          </a:p>
          <a:p>
            <a:pPr lvl="1"/>
            <a:r>
              <a:rPr lang="en-US" dirty="0" smtClean="0"/>
              <a:t>Demonstrate each partner’s role in supporting those goals and strategies</a:t>
            </a:r>
          </a:p>
          <a:p>
            <a:pPr lvl="1"/>
            <a:r>
              <a:rPr lang="en-US" dirty="0" smtClean="0"/>
              <a:t>Plan collaborative projects that support goals and objectives.</a:t>
            </a:r>
          </a:p>
          <a:p>
            <a:pPr lvl="1"/>
            <a:endParaRPr lang="en-US" dirty="0" smtClean="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10</a:t>
            </a:fld>
            <a:endParaRPr lang="en-US" dirty="0"/>
          </a:p>
        </p:txBody>
      </p:sp>
    </p:spTree>
    <p:extLst>
      <p:ext uri="{BB962C8B-B14F-4D97-AF65-F5344CB8AC3E}">
        <p14:creationId xmlns:p14="http://schemas.microsoft.com/office/powerpoint/2010/main" val="1056778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Plan – </a:t>
            </a:r>
            <a:br>
              <a:rPr lang="en-US" dirty="0" smtClean="0"/>
            </a:br>
            <a:r>
              <a:rPr lang="en-US" dirty="0" smtClean="0"/>
              <a:t>Where does the Logic Model </a:t>
            </a:r>
            <a:r>
              <a:rPr lang="en-US" dirty="0"/>
              <a:t>f</a:t>
            </a:r>
            <a:r>
              <a:rPr lang="en-US" dirty="0" smtClean="0"/>
              <a:t>it?</a:t>
            </a:r>
            <a:endParaRPr lang="en-US" dirty="0"/>
          </a:p>
        </p:txBody>
      </p:sp>
      <p:sp>
        <p:nvSpPr>
          <p:cNvPr id="3" name="Content Placeholder 2"/>
          <p:cNvSpPr>
            <a:spLocks noGrp="1"/>
          </p:cNvSpPr>
          <p:nvPr>
            <p:ph idx="1"/>
          </p:nvPr>
        </p:nvSpPr>
        <p:spPr/>
        <p:txBody>
          <a:bodyPr/>
          <a:lstStyle/>
          <a:p>
            <a:pPr lvl="0">
              <a:buFont typeface="Wingdings" pitchFamily="2" charset="2"/>
              <a:buChar char="q"/>
            </a:pPr>
            <a:r>
              <a:rPr lang="en-US" sz="2800" dirty="0" smtClean="0"/>
              <a:t>Executive Summary</a:t>
            </a:r>
          </a:p>
          <a:p>
            <a:pPr marL="404813" lvl="0" indent="-404813"/>
            <a:r>
              <a:rPr lang="en-US" sz="2800" dirty="0" smtClean="0"/>
              <a:t>Getting Started – Organizational Plan</a:t>
            </a:r>
          </a:p>
          <a:p>
            <a:pPr marL="404813" lvl="0" indent="-404813"/>
            <a:r>
              <a:rPr lang="en-US" sz="2800" dirty="0" smtClean="0"/>
              <a:t>Plan for Capacity Building</a:t>
            </a:r>
          </a:p>
          <a:p>
            <a:pPr lvl="0">
              <a:buFont typeface="Wingdings" pitchFamily="2" charset="2"/>
              <a:buChar char="q"/>
            </a:pPr>
            <a:r>
              <a:rPr lang="en-US" sz="2800" dirty="0" smtClean="0"/>
              <a:t>Assessment</a:t>
            </a:r>
          </a:p>
          <a:p>
            <a:pPr lvl="1">
              <a:buFont typeface="Wingdings" pitchFamily="2" charset="2"/>
              <a:buChar char="q"/>
            </a:pPr>
            <a:r>
              <a:rPr lang="en-US" sz="2400" dirty="0" smtClean="0"/>
              <a:t>Needs Assessment</a:t>
            </a:r>
          </a:p>
          <a:p>
            <a:pPr lvl="1">
              <a:buFont typeface="Wingdings" pitchFamily="2" charset="2"/>
              <a:buChar char="q"/>
            </a:pPr>
            <a:r>
              <a:rPr lang="en-US" sz="2400" dirty="0" smtClean="0"/>
              <a:t>Resources Assessment</a:t>
            </a:r>
          </a:p>
          <a:p>
            <a:pPr lvl="0">
              <a:buFont typeface="Wingdings" pitchFamily="2" charset="2"/>
              <a:buChar char="q"/>
            </a:pPr>
            <a:r>
              <a:rPr lang="en-US" sz="2800" dirty="0" smtClean="0"/>
              <a:t>Plan for Action</a:t>
            </a:r>
          </a:p>
          <a:p>
            <a:pPr lvl="0">
              <a:buFont typeface="Wingdings" pitchFamily="2" charset="2"/>
              <a:buChar char="q"/>
            </a:pPr>
            <a:r>
              <a:rPr lang="en-US" sz="2800" dirty="0" smtClean="0"/>
              <a:t>Plan for Implementation</a:t>
            </a:r>
            <a:r>
              <a:rPr lang="en-US" sz="2800" i="1" dirty="0" smtClean="0"/>
              <a:t> </a:t>
            </a:r>
            <a:endParaRPr lang="en-US" sz="2800" dirty="0" smtClean="0"/>
          </a:p>
          <a:p>
            <a:pPr lvl="0">
              <a:buFont typeface="Wingdings" pitchFamily="2" charset="2"/>
              <a:buChar char="q"/>
            </a:pPr>
            <a:r>
              <a:rPr lang="en-US" sz="2800" dirty="0" smtClean="0"/>
              <a:t>Plan for Reporting and Evaluation </a:t>
            </a:r>
            <a:r>
              <a:rPr lang="en-US" sz="2800" i="1" dirty="0" smtClean="0"/>
              <a:t> </a:t>
            </a:r>
            <a:endParaRPr lang="en-US" sz="2800" dirty="0" smtClean="0"/>
          </a:p>
          <a:p>
            <a:endParaRPr lang="en-US" sz="2800"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11</a:t>
            </a:fld>
            <a:endParaRPr lang="en-US" dirty="0"/>
          </a:p>
        </p:txBody>
      </p:sp>
      <p:pic>
        <p:nvPicPr>
          <p:cNvPr id="1027" name="Picture 3" descr="C:\Users\mariase\AppData\Local\Microsoft\Windows\Temporary Internet Files\Content.IE5\544ZI46W\MC90043471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1037" y="1524170"/>
            <a:ext cx="346869" cy="3635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ariase\AppData\Local\Microsoft\Windows\Temporary Internet Files\Content.IE5\544ZI46W\MC90043471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1037" y="3062825"/>
            <a:ext cx="346869" cy="3635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ariase\AppData\Local\Microsoft\Windows\Temporary Internet Files\Content.IE5\544ZI46W\MC90043471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1036" y="4487093"/>
            <a:ext cx="346869" cy="3635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ariase\AppData\Local\Microsoft\Windows\Temporary Internet Files\Content.IE5\544ZI46W\MC90043471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1035" y="4979377"/>
            <a:ext cx="346869" cy="3635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ariase\AppData\Local\Microsoft\Windows\Temporary Internet Files\Content.IE5\544ZI46W\MC90043471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1037" y="5510016"/>
            <a:ext cx="346869" cy="3635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mariase\AppData\Local\Microsoft\Windows\Temporary Internet Files\Content.IE5\544ZI46W\MC90043471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4105" y="3985846"/>
            <a:ext cx="346869" cy="3635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mariase\AppData\Local\Microsoft\Windows\Temporary Internet Files\Content.IE5\544ZI46W\MC90043471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4105" y="3549161"/>
            <a:ext cx="346869" cy="36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7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goes into the Logic Model? </a:t>
            </a:r>
          </a:p>
        </p:txBody>
      </p:sp>
      <p:sp>
        <p:nvSpPr>
          <p:cNvPr id="6" name="Content Placeholder 5"/>
          <p:cNvSpPr>
            <a:spLocks noGrp="1"/>
          </p:cNvSpPr>
          <p:nvPr>
            <p:ph idx="1"/>
          </p:nvPr>
        </p:nvSpPr>
        <p:spPr/>
        <p:txBody>
          <a:bodyPr>
            <a:normAutofit/>
          </a:bodyPr>
          <a:lstStyle/>
          <a:p>
            <a:r>
              <a:rPr lang="en-US" b="1" dirty="0" smtClean="0"/>
              <a:t>Results </a:t>
            </a:r>
            <a:r>
              <a:rPr lang="en-US" b="1" dirty="0"/>
              <a:t>of …</a:t>
            </a:r>
            <a:endParaRPr lang="en-US" b="1" dirty="0" smtClean="0"/>
          </a:p>
          <a:p>
            <a:pPr lvl="1">
              <a:buFont typeface="Wingdings" pitchFamily="2" charset="2"/>
              <a:buChar char=""/>
            </a:pPr>
            <a:r>
              <a:rPr lang="en-US" dirty="0" smtClean="0"/>
              <a:t>Needs Assessment </a:t>
            </a:r>
            <a:r>
              <a:rPr lang="en-US" dirty="0"/>
              <a:t>Data  </a:t>
            </a:r>
            <a:endParaRPr lang="en-US" dirty="0" smtClean="0"/>
          </a:p>
          <a:p>
            <a:pPr lvl="1">
              <a:buFont typeface="Wingdings" pitchFamily="2" charset="2"/>
              <a:buChar char=""/>
            </a:pPr>
            <a:r>
              <a:rPr lang="en-US" dirty="0" smtClean="0"/>
              <a:t>Resources Assessment Information</a:t>
            </a:r>
          </a:p>
          <a:p>
            <a:pPr lvl="1">
              <a:buFont typeface="Wingdings" pitchFamily="2" charset="2"/>
              <a:buChar char=""/>
            </a:pPr>
            <a:r>
              <a:rPr lang="en-US" dirty="0" smtClean="0"/>
              <a:t>Selected Strategies/Activities/Programs</a:t>
            </a:r>
          </a:p>
          <a:p>
            <a:pPr lvl="1">
              <a:buFont typeface="Wingdings" pitchFamily="2" charset="2"/>
              <a:buChar char=""/>
            </a:pPr>
            <a:r>
              <a:rPr lang="en-US" dirty="0" smtClean="0"/>
              <a:t>Evaluation  Plan</a:t>
            </a:r>
          </a:p>
          <a:p>
            <a:pPr lvl="1"/>
            <a:endParaRPr lang="en-US" b="1" dirty="0" smtClean="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12</a:t>
            </a:fld>
            <a:endParaRPr lang="en-US" dirty="0"/>
          </a:p>
        </p:txBody>
      </p:sp>
    </p:spTree>
    <p:extLst>
      <p:ext uri="{BB962C8B-B14F-4D97-AF65-F5344CB8AC3E}">
        <p14:creationId xmlns:p14="http://schemas.microsoft.com/office/powerpoint/2010/main" val="1957487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9FD0B8B3-A618-4DA0-9C50-C6CB457BB21B}" type="slidenum">
              <a:rPr lang="en-US" smtClean="0">
                <a:solidFill>
                  <a:prstClr val="black">
                    <a:tint val="75000"/>
                  </a:prstClr>
                </a:solidFill>
              </a:rPr>
              <a:pPr>
                <a:defRPr/>
              </a:pPr>
              <a:t>13</a:t>
            </a:fld>
            <a:endParaRPr lang="en-US" dirty="0">
              <a:solidFill>
                <a:prstClr val="black">
                  <a:tint val="75000"/>
                </a:prstClr>
              </a:solidFill>
            </a:endParaRPr>
          </a:p>
        </p:txBody>
      </p:sp>
      <p:sp>
        <p:nvSpPr>
          <p:cNvPr id="2" name="Title 1"/>
          <p:cNvSpPr>
            <a:spLocks noGrp="1"/>
          </p:cNvSpPr>
          <p:nvPr>
            <p:ph type="title" idx="4294967295"/>
          </p:nvPr>
        </p:nvSpPr>
        <p:spPr>
          <a:xfrm>
            <a:off x="457200" y="0"/>
            <a:ext cx="7772400" cy="838200"/>
          </a:xfrm>
        </p:spPr>
        <p:txBody>
          <a:bodyPr>
            <a:normAutofit/>
          </a:bodyPr>
          <a:lstStyle/>
          <a:p>
            <a:pPr algn="l">
              <a:defRPr/>
            </a:pPr>
            <a:r>
              <a:rPr lang="en-US" b="1" dirty="0" smtClean="0">
                <a:solidFill>
                  <a:srgbClr val="333366"/>
                </a:solidFill>
                <a:ea typeface="Calibri" pitchFamily="34" charset="0"/>
                <a:cs typeface="Calibri" pitchFamily="34" charset="0"/>
              </a:rPr>
              <a:t>In</a:t>
            </a:r>
            <a:r>
              <a:rPr lang="en-US" sz="2700" dirty="0" smtClean="0"/>
              <a:t> </a:t>
            </a:r>
            <a:r>
              <a:rPr lang="en-US" b="1" dirty="0" smtClean="0">
                <a:solidFill>
                  <a:srgbClr val="333366"/>
                </a:solidFill>
                <a:ea typeface="Calibri" pitchFamily="34" charset="0"/>
                <a:cs typeface="Calibri" pitchFamily="34" charset="0"/>
              </a:rPr>
              <a:t>Summary</a:t>
            </a:r>
            <a:r>
              <a:rPr b="1" dirty="0">
                <a:solidFill>
                  <a:srgbClr val="333366"/>
                </a:solidFill>
                <a:ea typeface="Calibri" pitchFamily="34" charset="0"/>
                <a:cs typeface="Calibri" pitchFamily="34" charset="0"/>
              </a:rPr>
              <a:t>…</a:t>
            </a:r>
            <a:r>
              <a:rPr lang="en-US" b="1" dirty="0">
                <a:solidFill>
                  <a:srgbClr val="333366"/>
                </a:solidFill>
                <a:ea typeface="Calibri" pitchFamily="34" charset="0"/>
                <a:cs typeface="Calibri" pitchFamily="34" charset="0"/>
              </a:rPr>
              <a:t> </a:t>
            </a:r>
            <a:r>
              <a:rPr lang="en-US" sz="3200" b="1" dirty="0">
                <a:solidFill>
                  <a:srgbClr val="333366"/>
                </a:solidFill>
                <a:ea typeface="Calibri" pitchFamily="34" charset="0"/>
                <a:cs typeface="Calibri" pitchFamily="34" charset="0"/>
              </a:rPr>
              <a:t>SAMPLE</a:t>
            </a:r>
            <a:endParaRPr b="1" dirty="0">
              <a:solidFill>
                <a:srgbClr val="333366"/>
              </a:solidFill>
              <a:ea typeface="Calibri" pitchFamily="34" charset="0"/>
              <a:cs typeface="Calibri"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18766993"/>
              </p:ext>
            </p:extLst>
          </p:nvPr>
        </p:nvGraphicFramePr>
        <p:xfrm>
          <a:off x="457200" y="838200"/>
          <a:ext cx="8077200" cy="588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462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Line 16"/>
          <p:cNvSpPr>
            <a:spLocks noChangeShapeType="1"/>
          </p:cNvSpPr>
          <p:nvPr/>
        </p:nvSpPr>
        <p:spPr bwMode="auto">
          <a:xfrm>
            <a:off x="6037263" y="6754813"/>
            <a:ext cx="1571625" cy="0"/>
          </a:xfrm>
          <a:prstGeom prst="line">
            <a:avLst/>
          </a:prstGeom>
          <a:noFill/>
          <a:ln w="38100">
            <a:solidFill>
              <a:schemeClr val="tx1"/>
            </a:soli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102" name="Line 16"/>
          <p:cNvSpPr>
            <a:spLocks noChangeShapeType="1"/>
          </p:cNvSpPr>
          <p:nvPr/>
        </p:nvSpPr>
        <p:spPr bwMode="auto">
          <a:xfrm flipV="1">
            <a:off x="1543105" y="6699250"/>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sp>
        <p:nvSpPr>
          <p:cNvPr id="21" name="Line 16"/>
          <p:cNvSpPr>
            <a:spLocks noChangeShapeType="1"/>
          </p:cNvSpPr>
          <p:nvPr/>
        </p:nvSpPr>
        <p:spPr bwMode="auto">
          <a:xfrm flipV="1">
            <a:off x="6046787" y="1587500"/>
            <a:ext cx="2986087" cy="4763"/>
          </a:xfrm>
          <a:prstGeom prst="line">
            <a:avLst/>
          </a:prstGeom>
          <a:noFill/>
          <a:ln w="38100">
            <a:solidFill>
              <a:schemeClr val="tx1"/>
            </a:solidFill>
            <a:round/>
            <a:headEnd type="oval" w="med" len="med"/>
            <a:tailEnd type="oval" w="med" len="med"/>
          </a:ln>
        </p:spPr>
        <p:txBody>
          <a:bodyPr wrap="square">
            <a:spAutoFit/>
          </a:bodyPr>
          <a:lstStyle/>
          <a:p>
            <a:pPr fontAlgn="auto">
              <a:spcBef>
                <a:spcPts val="0"/>
              </a:spcBef>
              <a:spcAft>
                <a:spcPts val="0"/>
              </a:spcAft>
              <a:defRPr/>
            </a:pPr>
            <a:endParaRPr lang="en-US">
              <a:solidFill>
                <a:prstClr val="black"/>
              </a:solidFill>
              <a:latin typeface="Calibri"/>
              <a:cs typeface="+mn-cs"/>
            </a:endParaRPr>
          </a:p>
        </p:txBody>
      </p:sp>
      <p:sp>
        <p:nvSpPr>
          <p:cNvPr id="20" name="Line 16"/>
          <p:cNvSpPr>
            <a:spLocks noChangeShapeType="1"/>
          </p:cNvSpPr>
          <p:nvPr/>
        </p:nvSpPr>
        <p:spPr bwMode="auto">
          <a:xfrm>
            <a:off x="109538" y="1589088"/>
            <a:ext cx="5935662" cy="3175"/>
          </a:xfrm>
          <a:prstGeom prst="line">
            <a:avLst/>
          </a:prstGeom>
          <a:noFill/>
          <a:ln w="38100">
            <a:solidFill>
              <a:schemeClr val="tx1"/>
            </a:soli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24" name="TextBox 23"/>
          <p:cNvSpPr txBox="1"/>
          <p:nvPr/>
        </p:nvSpPr>
        <p:spPr>
          <a:xfrm>
            <a:off x="2657475" y="1470025"/>
            <a:ext cx="752475"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mn-cs"/>
              </a:rPr>
              <a:t>Outcomes</a:t>
            </a:r>
          </a:p>
        </p:txBody>
      </p:sp>
      <p:sp>
        <p:nvSpPr>
          <p:cNvPr id="5" name="TextBox 4"/>
          <p:cNvSpPr txBox="1"/>
          <p:nvPr/>
        </p:nvSpPr>
        <p:spPr>
          <a:xfrm>
            <a:off x="33338" y="1630363"/>
            <a:ext cx="1524000" cy="276225"/>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Why</a:t>
            </a:r>
            <a:r>
              <a:rPr lang="en-US" sz="1050" i="1" dirty="0">
                <a:solidFill>
                  <a:prstClr val="black"/>
                </a:solidFill>
                <a:latin typeface="Calibri"/>
                <a:cs typeface="+mn-cs"/>
              </a:rPr>
              <a:t>? </a:t>
            </a:r>
          </a:p>
        </p:txBody>
      </p:sp>
      <p:sp>
        <p:nvSpPr>
          <p:cNvPr id="15" name="TextBox 14"/>
          <p:cNvSpPr txBox="1"/>
          <p:nvPr/>
        </p:nvSpPr>
        <p:spPr>
          <a:xfrm>
            <a:off x="3302000" y="1627188"/>
            <a:ext cx="1066800" cy="276225"/>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Why here?</a:t>
            </a:r>
          </a:p>
        </p:txBody>
      </p:sp>
      <p:sp>
        <p:nvSpPr>
          <p:cNvPr id="18" name="TextBox 17"/>
          <p:cNvSpPr txBox="1"/>
          <p:nvPr/>
        </p:nvSpPr>
        <p:spPr>
          <a:xfrm>
            <a:off x="4651375" y="1589088"/>
            <a:ext cx="1317625"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But why here?</a:t>
            </a:r>
          </a:p>
        </p:txBody>
      </p:sp>
      <p:sp>
        <p:nvSpPr>
          <p:cNvPr id="19" name="TextBox 18"/>
          <p:cNvSpPr txBox="1"/>
          <p:nvPr/>
        </p:nvSpPr>
        <p:spPr>
          <a:xfrm>
            <a:off x="6143625" y="1606550"/>
            <a:ext cx="1447800" cy="460375"/>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050" dirty="0">
                <a:solidFill>
                  <a:prstClr val="black"/>
                </a:solidFill>
              </a:rPr>
              <a:t>[Add Yours Here]</a:t>
            </a:r>
          </a:p>
          <a:p>
            <a:pPr marL="119063" indent="-119063" fontAlgn="auto">
              <a:spcBef>
                <a:spcPts val="0"/>
              </a:spcBef>
              <a:spcAft>
                <a:spcPts val="0"/>
              </a:spcAft>
              <a:buFont typeface="Arial" pitchFamily="34" charset="0"/>
              <a:buChar char="•"/>
              <a:defRPr/>
            </a:pPr>
            <a:endParaRPr lang="en-US" sz="1050"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1905000"/>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grpSp>
        <p:nvGrpSpPr>
          <p:cNvPr id="8" name="Group 56"/>
          <p:cNvGrpSpPr>
            <a:grpSpLocks/>
          </p:cNvGrpSpPr>
          <p:nvPr/>
        </p:nvGrpSpPr>
        <p:grpSpPr bwMode="auto">
          <a:xfrm>
            <a:off x="6096000" y="2025650"/>
            <a:ext cx="1438275" cy="4538663"/>
            <a:chOff x="4668576" y="1997634"/>
            <a:chExt cx="1437516" cy="4539105"/>
          </a:xfrm>
        </p:grpSpPr>
        <p:sp>
          <p:nvSpPr>
            <p:cNvPr id="28" name="TextBox 27"/>
            <p:cNvSpPr txBox="1"/>
            <p:nvPr/>
          </p:nvSpPr>
          <p:spPr>
            <a:xfrm>
              <a:off x="4670163" y="2435827"/>
              <a:ext cx="1435929" cy="965294"/>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29" name="TextBox 28"/>
            <p:cNvSpPr txBox="1"/>
            <p:nvPr/>
          </p:nvSpPr>
          <p:spPr>
            <a:xfrm>
              <a:off x="4668576" y="4933208"/>
              <a:ext cx="1435930" cy="843044"/>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30" name="TextBox 29"/>
            <p:cNvSpPr txBox="1"/>
            <p:nvPr/>
          </p:nvSpPr>
          <p:spPr>
            <a:xfrm>
              <a:off x="4670163" y="5828645"/>
              <a:ext cx="1434343" cy="708094"/>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32" name="TextBox 31"/>
            <p:cNvSpPr txBox="1"/>
            <p:nvPr/>
          </p:nvSpPr>
          <p:spPr>
            <a:xfrm>
              <a:off x="4668576" y="3445575"/>
              <a:ext cx="1435930" cy="657289"/>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33" name="TextBox 32"/>
            <p:cNvSpPr txBox="1"/>
            <p:nvPr/>
          </p:nvSpPr>
          <p:spPr>
            <a:xfrm>
              <a:off x="4670163" y="4156844"/>
              <a:ext cx="1431169" cy="72079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34" name="TextBox 33"/>
            <p:cNvSpPr txBox="1"/>
            <p:nvPr/>
          </p:nvSpPr>
          <p:spPr>
            <a:xfrm>
              <a:off x="4670163" y="1997634"/>
              <a:ext cx="1435929" cy="381037"/>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grpSp>
      <p:sp>
        <p:nvSpPr>
          <p:cNvPr id="49" name="Rectangle 23"/>
          <p:cNvSpPr>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2400" b="1" dirty="0">
                <a:solidFill>
                  <a:prstClr val="black"/>
                </a:solidFill>
                <a:cs typeface="+mn-cs"/>
              </a:rPr>
              <a:t>[Name] Coalition </a:t>
            </a:r>
            <a:r>
              <a:rPr lang="en-US" sz="2400" b="1" dirty="0">
                <a:solidFill>
                  <a:prstClr val="black"/>
                </a:solidFill>
                <a:latin typeface="Calibri"/>
                <a:cs typeface="+mn-cs"/>
              </a:rPr>
              <a:t>Logic Model</a:t>
            </a:r>
            <a:endParaRPr lang="en-US" sz="2400" b="1" i="1" dirty="0">
              <a:solidFill>
                <a:srgbClr val="FF0000"/>
              </a:solidFill>
              <a:latin typeface="Calibri"/>
              <a:cs typeface="+mn-cs"/>
            </a:endParaRPr>
          </a:p>
        </p:txBody>
      </p:sp>
      <p:sp>
        <p:nvSpPr>
          <p:cNvPr id="59" name="Left Brace 58"/>
          <p:cNvSpPr/>
          <p:nvPr/>
        </p:nvSpPr>
        <p:spPr>
          <a:xfrm>
            <a:off x="2971800" y="2209800"/>
            <a:ext cx="131763"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6" name="Text Box 9"/>
          <p:cNvSpPr txBox="1">
            <a:spLocks noChangeArrowheads="1"/>
          </p:cNvSpPr>
          <p:nvPr/>
        </p:nvSpPr>
        <p:spPr bwMode="auto">
          <a:xfrm>
            <a:off x="3105150" y="3144838"/>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57" name="Text Box 14"/>
          <p:cNvSpPr txBox="1">
            <a:spLocks noChangeArrowheads="1"/>
          </p:cNvSpPr>
          <p:nvPr/>
        </p:nvSpPr>
        <p:spPr bwMode="auto">
          <a:xfrm>
            <a:off x="3103563" y="2406650"/>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58" name="Text Box 17"/>
          <p:cNvSpPr txBox="1">
            <a:spLocks noChangeArrowheads="1"/>
          </p:cNvSpPr>
          <p:nvPr/>
        </p:nvSpPr>
        <p:spPr bwMode="auto">
          <a:xfrm>
            <a:off x="3105150" y="4416425"/>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62" name="Text Box 19"/>
          <p:cNvSpPr txBox="1">
            <a:spLocks noChangeArrowheads="1"/>
          </p:cNvSpPr>
          <p:nvPr/>
        </p:nvSpPr>
        <p:spPr bwMode="auto">
          <a:xfrm>
            <a:off x="3105150" y="5767388"/>
            <a:ext cx="1395413" cy="796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grpSp>
        <p:nvGrpSpPr>
          <p:cNvPr id="72" name="Group 71"/>
          <p:cNvGrpSpPr>
            <a:grpSpLocks/>
          </p:cNvGrpSpPr>
          <p:nvPr/>
        </p:nvGrpSpPr>
        <p:grpSpPr bwMode="auto">
          <a:xfrm>
            <a:off x="4594225" y="1905000"/>
            <a:ext cx="1384300" cy="4676775"/>
            <a:chOff x="4668031" y="1905000"/>
            <a:chExt cx="1385106" cy="4677387"/>
          </a:xfrm>
        </p:grpSpPr>
        <p:grpSp>
          <p:nvGrpSpPr>
            <p:cNvPr id="259136" name="Group 67"/>
            <p:cNvGrpSpPr>
              <a:grpSpLocks/>
            </p:cNvGrpSpPr>
            <p:nvPr/>
          </p:nvGrpSpPr>
          <p:grpSpPr bwMode="auto">
            <a:xfrm>
              <a:off x="4668031" y="2526860"/>
              <a:ext cx="1385106" cy="4055527"/>
              <a:chOff x="4680414" y="2444385"/>
              <a:chExt cx="1385106" cy="4055527"/>
            </a:xfrm>
          </p:grpSpPr>
          <p:sp>
            <p:nvSpPr>
              <p:cNvPr id="64" name="TextBox 63"/>
              <p:cNvSpPr txBox="1"/>
              <p:nvPr/>
            </p:nvSpPr>
            <p:spPr>
              <a:xfrm>
                <a:off x="4694710" y="2444906"/>
                <a:ext cx="1370810" cy="83831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5" name="TextBox 64"/>
              <p:cNvSpPr txBox="1"/>
              <p:nvPr/>
            </p:nvSpPr>
            <p:spPr>
              <a:xfrm>
                <a:off x="4682003" y="4527979"/>
                <a:ext cx="1370810" cy="8557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6" name="TextBox 65"/>
              <p:cNvSpPr txBox="1"/>
              <p:nvPr/>
            </p:nvSpPr>
            <p:spPr>
              <a:xfrm>
                <a:off x="4694710" y="5556814"/>
                <a:ext cx="1370810" cy="943098"/>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67" name="TextBox 66"/>
              <p:cNvSpPr txBox="1"/>
              <p:nvPr/>
            </p:nvSpPr>
            <p:spPr>
              <a:xfrm>
                <a:off x="4680414" y="3456276"/>
                <a:ext cx="1370811" cy="89864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grpSp>
        <p:sp>
          <p:nvSpPr>
            <p:cNvPr id="69" name="TextBox 68"/>
            <p:cNvSpPr txBox="1"/>
            <p:nvPr/>
          </p:nvSpPr>
          <p:spPr>
            <a:xfrm>
              <a:off x="4674385" y="1905000"/>
              <a:ext cx="1372399" cy="44932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grpSp>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4513"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229350" y="6664325"/>
            <a:ext cx="1219200" cy="182563"/>
          </a:xfrm>
          <a:prstGeom prst="rect">
            <a:avLst/>
          </a:prstGeom>
          <a:solidFill>
            <a:schemeClr val="bg1"/>
          </a:solidFill>
        </p:spPr>
        <p:txBody>
          <a:bodyPr anchor="ctr">
            <a:spAutoFit/>
          </a:bodyPr>
          <a:lstStyle/>
          <a:p>
            <a:pPr algn="ctr" fontAlgn="auto">
              <a:spcBef>
                <a:spcPts val="0"/>
              </a:spcBef>
              <a:spcAft>
                <a:spcPts val="0"/>
              </a:spcAft>
              <a:defRPr/>
            </a:pPr>
            <a:r>
              <a:rPr lang="en-US" sz="900" dirty="0">
                <a:solidFill>
                  <a:prstClr val="black"/>
                </a:solidFill>
                <a:latin typeface="Calibri"/>
                <a:cs typeface="+mn-cs"/>
              </a:rPr>
              <a:t>Plan/Implementation</a:t>
            </a:r>
          </a:p>
        </p:txBody>
      </p:sp>
      <p:sp>
        <p:nvSpPr>
          <p:cNvPr id="77" name="TextBox 76"/>
          <p:cNvSpPr txBox="1"/>
          <p:nvPr/>
        </p:nvSpPr>
        <p:spPr>
          <a:xfrm>
            <a:off x="3235325" y="6667500"/>
            <a:ext cx="1143000" cy="182563"/>
          </a:xfrm>
          <a:prstGeom prst="rect">
            <a:avLst/>
          </a:prstGeom>
          <a:solidFill>
            <a:schemeClr val="bg1"/>
          </a:solidFill>
        </p:spPr>
        <p:txBody>
          <a:bodyPr anchor="ctr">
            <a:spAutoFit/>
          </a:bodyPr>
          <a:lstStyle/>
          <a:p>
            <a:pPr algn="ctr" fontAlgn="auto">
              <a:spcBef>
                <a:spcPts val="0"/>
              </a:spcBef>
              <a:spcAft>
                <a:spcPts val="0"/>
              </a:spcAft>
              <a:defRPr/>
            </a:pPr>
            <a:r>
              <a:rPr lang="en-US" sz="900" dirty="0">
                <a:solidFill>
                  <a:prstClr val="black"/>
                </a:solidFill>
                <a:latin typeface="Calibri"/>
                <a:cs typeface="+mn-cs"/>
              </a:rPr>
              <a:t>Local Assessment</a:t>
            </a: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85" name="TextBox 84"/>
          <p:cNvSpPr txBox="1"/>
          <p:nvPr/>
        </p:nvSpPr>
        <p:spPr>
          <a:xfrm>
            <a:off x="279400" y="6565900"/>
            <a:ext cx="1143000" cy="182563"/>
          </a:xfrm>
          <a:prstGeom prst="rect">
            <a:avLst/>
          </a:prstGeom>
          <a:solidFill>
            <a:schemeClr val="bg1"/>
          </a:solidFill>
        </p:spPr>
        <p:txBody>
          <a:bodyPr anchor="ctr">
            <a:spAutoFit/>
          </a:bodyPr>
          <a:lstStyle/>
          <a:p>
            <a:pPr algn="ctr" fontAlgn="auto">
              <a:spcBef>
                <a:spcPts val="0"/>
              </a:spcBef>
              <a:spcAft>
                <a:spcPts val="0"/>
              </a:spcAft>
              <a:defRPr/>
            </a:pPr>
            <a:r>
              <a:rPr lang="en-US" sz="900" dirty="0">
                <a:solidFill>
                  <a:prstClr val="black"/>
                </a:solidFill>
                <a:latin typeface="Calibri"/>
                <a:cs typeface="+mn-cs"/>
              </a:rPr>
              <a:t>State Assessment</a:t>
            </a:r>
          </a:p>
        </p:txBody>
      </p:sp>
      <p:cxnSp>
        <p:nvCxnSpPr>
          <p:cNvPr id="93" name="Straight Arrow Connector 92"/>
          <p:cNvCxnSpPr/>
          <p:nvPr/>
        </p:nvCxnSpPr>
        <p:spPr>
          <a:xfrm rot="10800000">
            <a:off x="44465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5475" y="37893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63" y="505777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5475" y="62626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7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888" y="529272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788" y="62103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700" y="36703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103" name="Rectangle 102"/>
          <p:cNvSpPr/>
          <p:nvPr/>
        </p:nvSpPr>
        <p:spPr>
          <a:xfrm>
            <a:off x="369888" y="1422400"/>
            <a:ext cx="760412" cy="214313"/>
          </a:xfrm>
          <a:prstGeom prst="rect">
            <a:avLst/>
          </a:prstGeom>
        </p:spPr>
        <p:txBody>
          <a:bodyPr wrap="none">
            <a:spAutoFit/>
          </a:bodyPr>
          <a:lstStyle/>
          <a:p>
            <a:pPr algn="ctr" fontAlgn="auto">
              <a:spcBef>
                <a:spcPts val="0"/>
              </a:spcBef>
              <a:spcAft>
                <a:spcPts val="0"/>
              </a:spcAft>
              <a:defRPr/>
            </a:pPr>
            <a:r>
              <a:rPr lang="en-US" sz="800" b="1" dirty="0">
                <a:solidFill>
                  <a:prstClr val="black"/>
                </a:solidFill>
                <a:latin typeface="Calibri"/>
                <a:cs typeface="+mn-cs"/>
              </a:rPr>
              <a:t>(10-15 years) </a:t>
            </a:r>
          </a:p>
        </p:txBody>
      </p:sp>
      <p:sp>
        <p:nvSpPr>
          <p:cNvPr id="104" name="Rectangle 103"/>
          <p:cNvSpPr/>
          <p:nvPr/>
        </p:nvSpPr>
        <p:spPr>
          <a:xfrm>
            <a:off x="1920875" y="1423988"/>
            <a:ext cx="709613" cy="214312"/>
          </a:xfrm>
          <a:prstGeom prst="rect">
            <a:avLst/>
          </a:prstGeom>
        </p:spPr>
        <p:txBody>
          <a:bodyPr wrap="none">
            <a:spAutoFit/>
          </a:bodyPr>
          <a:lstStyle/>
          <a:p>
            <a:pPr algn="ctr" fontAlgn="auto">
              <a:spcBef>
                <a:spcPts val="0"/>
              </a:spcBef>
              <a:spcAft>
                <a:spcPts val="0"/>
              </a:spcAft>
              <a:defRPr/>
            </a:pPr>
            <a:r>
              <a:rPr lang="en-US" sz="800" b="1" dirty="0">
                <a:solidFill>
                  <a:prstClr val="black"/>
                </a:solidFill>
                <a:latin typeface="Calibri"/>
                <a:cs typeface="+mn-cs"/>
              </a:rPr>
              <a:t>(5-10 years) </a:t>
            </a:r>
          </a:p>
        </p:txBody>
      </p:sp>
      <p:sp>
        <p:nvSpPr>
          <p:cNvPr id="105" name="Rectangle 104"/>
          <p:cNvSpPr/>
          <p:nvPr/>
        </p:nvSpPr>
        <p:spPr>
          <a:xfrm>
            <a:off x="3452813" y="1414463"/>
            <a:ext cx="657225" cy="215900"/>
          </a:xfrm>
          <a:prstGeom prst="rect">
            <a:avLst/>
          </a:prstGeom>
        </p:spPr>
        <p:txBody>
          <a:bodyPr wrap="none">
            <a:spAutoFit/>
          </a:bodyPr>
          <a:lstStyle/>
          <a:p>
            <a:pPr algn="ctr" fontAlgn="auto">
              <a:spcBef>
                <a:spcPts val="0"/>
              </a:spcBef>
              <a:spcAft>
                <a:spcPts val="0"/>
              </a:spcAft>
              <a:defRPr/>
            </a:pPr>
            <a:r>
              <a:rPr lang="en-US" sz="800" b="1" dirty="0">
                <a:solidFill>
                  <a:prstClr val="black"/>
                </a:solidFill>
                <a:latin typeface="Calibri"/>
                <a:cs typeface="+mn-cs"/>
              </a:rPr>
              <a:t>(2-5 years) </a:t>
            </a:r>
          </a:p>
        </p:txBody>
      </p:sp>
      <p:sp>
        <p:nvSpPr>
          <p:cNvPr id="106" name="Rectangle 105"/>
          <p:cNvSpPr/>
          <p:nvPr/>
        </p:nvSpPr>
        <p:spPr>
          <a:xfrm>
            <a:off x="4773613" y="1417638"/>
            <a:ext cx="1066800" cy="215900"/>
          </a:xfrm>
          <a:prstGeom prst="rect">
            <a:avLst/>
          </a:prstGeom>
        </p:spPr>
        <p:txBody>
          <a:bodyPr wrap="none">
            <a:spAutoFit/>
          </a:bodyPr>
          <a:lstStyle/>
          <a:p>
            <a:pPr algn="ctr" fontAlgn="auto">
              <a:spcBef>
                <a:spcPts val="0"/>
              </a:spcBef>
              <a:spcAft>
                <a:spcPts val="0"/>
              </a:spcAft>
              <a:defRPr/>
            </a:pPr>
            <a:r>
              <a:rPr lang="en-US" sz="800" b="1" dirty="0">
                <a:solidFill>
                  <a:prstClr val="black"/>
                </a:solidFill>
                <a:latin typeface="Calibri"/>
                <a:cs typeface="+mn-cs"/>
              </a:rPr>
              <a:t>(6 months – 2 years) </a:t>
            </a:r>
          </a:p>
        </p:txBody>
      </p:sp>
      <p:sp>
        <p:nvSpPr>
          <p:cNvPr id="3" name="TextBox 2"/>
          <p:cNvSpPr txBox="1"/>
          <p:nvPr/>
        </p:nvSpPr>
        <p:spPr>
          <a:xfrm>
            <a:off x="125413" y="444500"/>
            <a:ext cx="5915025" cy="6140450"/>
          </a:xfrm>
          <a:prstGeom prst="rect">
            <a:avLst/>
          </a:prstGeom>
          <a:solidFill>
            <a:schemeClr val="bg2">
              <a:alpha val="12000"/>
            </a:schemeClr>
          </a:solidFill>
          <a:ln w="76200">
            <a:solidFill>
              <a:schemeClr val="tx1"/>
            </a:solidFill>
          </a:ln>
        </p:spPr>
        <p:txBody>
          <a:bodyPr anchor="ctr"/>
          <a:lstStyle/>
          <a:p>
            <a:pPr algn="ctr">
              <a:defRPr/>
            </a:pPr>
            <a:r>
              <a:rPr lang="en-US" sz="4000" dirty="0">
                <a:solidFill>
                  <a:schemeClr val="tx2">
                    <a:lumMod val="75000"/>
                  </a:schemeClr>
                </a:solidFill>
                <a:cs typeface="Arial" charset="0"/>
              </a:rPr>
              <a:t>Needs Assessment</a:t>
            </a:r>
          </a:p>
        </p:txBody>
      </p:sp>
      <p:sp>
        <p:nvSpPr>
          <p:cNvPr id="68" name="Line 16"/>
          <p:cNvSpPr>
            <a:spLocks noChangeShapeType="1"/>
          </p:cNvSpPr>
          <p:nvPr/>
        </p:nvSpPr>
        <p:spPr bwMode="auto">
          <a:xfrm flipV="1">
            <a:off x="7599363" y="6753225"/>
            <a:ext cx="145891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9" name="TextBox 108"/>
          <p:cNvSpPr txBox="1"/>
          <p:nvPr/>
        </p:nvSpPr>
        <p:spPr bwMode="auto">
          <a:xfrm>
            <a:off x="7318375" y="1450975"/>
            <a:ext cx="552450"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pitchFamily="34" charset="0"/>
              </a:rPr>
              <a:t>Action</a:t>
            </a:r>
          </a:p>
        </p:txBody>
      </p:sp>
      <p:sp>
        <p:nvSpPr>
          <p:cNvPr id="70" name="TextBox 69"/>
          <p:cNvSpPr txBox="1">
            <a:spLocks noChangeArrowheads="1"/>
          </p:cNvSpPr>
          <p:nvPr/>
        </p:nvSpPr>
        <p:spPr bwMode="auto">
          <a:xfrm>
            <a:off x="7662863" y="15875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So what? How will we know?</a:t>
            </a:r>
          </a:p>
        </p:txBody>
      </p:sp>
      <p:grpSp>
        <p:nvGrpSpPr>
          <p:cNvPr id="71" name="Group 69"/>
          <p:cNvGrpSpPr>
            <a:grpSpLocks/>
          </p:cNvGrpSpPr>
          <p:nvPr/>
        </p:nvGrpSpPr>
        <p:grpSpPr bwMode="auto">
          <a:xfrm>
            <a:off x="101600" y="438150"/>
            <a:ext cx="8940800" cy="1000125"/>
            <a:chOff x="101470" y="438886"/>
            <a:chExt cx="8941353" cy="999875"/>
          </a:xfrm>
        </p:grpSpPr>
        <p:sp>
          <p:nvSpPr>
            <p:cNvPr id="73"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74"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76"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78"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79"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80" name="Straight Arrow Connector 79"/>
            <p:cNvCxnSpPr/>
            <p:nvPr/>
          </p:nvCxnSpPr>
          <p:spPr>
            <a:xfrm>
              <a:off x="1347735" y="1229263"/>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832139"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380608"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86" name="Straight Arrow Connector 85"/>
            <p:cNvCxnSpPr/>
            <p:nvPr/>
          </p:nvCxnSpPr>
          <p:spPr>
            <a:xfrm>
              <a:off x="5842225" y="127211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353058" y="1261005"/>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8" name="TextBox 87"/>
          <p:cNvSpPr txBox="1">
            <a:spLocks noChangeArrowheads="1"/>
          </p:cNvSpPr>
          <p:nvPr/>
        </p:nvSpPr>
        <p:spPr bwMode="auto">
          <a:xfrm>
            <a:off x="7851775" y="6640513"/>
            <a:ext cx="9906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900">
                <a:solidFill>
                  <a:srgbClr val="000000"/>
                </a:solidFill>
                <a:latin typeface="Calibri" pitchFamily="34" charset="0"/>
                <a:cs typeface="Arial" pitchFamily="34" charset="0"/>
              </a:rPr>
              <a:t>Reporting/Eval</a:t>
            </a:r>
          </a:p>
        </p:txBody>
      </p:sp>
      <p:grpSp>
        <p:nvGrpSpPr>
          <p:cNvPr id="89" name="Group 88"/>
          <p:cNvGrpSpPr>
            <a:grpSpLocks/>
          </p:cNvGrpSpPr>
          <p:nvPr/>
        </p:nvGrpSpPr>
        <p:grpSpPr bwMode="auto">
          <a:xfrm>
            <a:off x="7651750" y="2041525"/>
            <a:ext cx="1390650" cy="4532313"/>
            <a:chOff x="7651246" y="2041747"/>
            <a:chExt cx="1390650" cy="4531298"/>
          </a:xfrm>
        </p:grpSpPr>
        <p:sp>
          <p:nvSpPr>
            <p:cNvPr id="90" name="TextBox 89"/>
            <p:cNvSpPr txBox="1"/>
            <p:nvPr/>
          </p:nvSpPr>
          <p:spPr>
            <a:xfrm>
              <a:off x="7656009" y="2041747"/>
              <a:ext cx="1381125" cy="55391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91" name="TextBox 90"/>
            <p:cNvSpPr txBox="1"/>
            <p:nvPr/>
          </p:nvSpPr>
          <p:spPr>
            <a:xfrm>
              <a:off x="7651246" y="5865179"/>
              <a:ext cx="1390650" cy="70786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  </a:t>
              </a:r>
              <a:r>
                <a:rPr lang="en-US" sz="1000" dirty="0">
                  <a:solidFill>
                    <a:prstClr val="black"/>
                  </a:solidFill>
                </a:rPr>
                <a:t>Assigned Program pre/post and  process measures; HYS</a:t>
              </a:r>
              <a:endParaRPr lang="en-US" sz="1000" b="1" dirty="0">
                <a:solidFill>
                  <a:prstClr val="black"/>
                </a:solidFill>
              </a:endParaRPr>
            </a:p>
          </p:txBody>
        </p:sp>
        <p:sp>
          <p:nvSpPr>
            <p:cNvPr id="92" name="TextBox 91"/>
            <p:cNvSpPr txBox="1"/>
            <p:nvPr/>
          </p:nvSpPr>
          <p:spPr>
            <a:xfrm>
              <a:off x="7656009" y="5214449"/>
              <a:ext cx="1381125" cy="538041"/>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Prevention/ Intervention  Services: </a:t>
              </a:r>
              <a:r>
                <a:rPr lang="en-US" sz="900" dirty="0">
                  <a:solidFill>
                    <a:prstClr val="black"/>
                  </a:solidFill>
                </a:rPr>
                <a:t>pre/post</a:t>
              </a:r>
              <a:endParaRPr lang="en-US" sz="1000" b="1" dirty="0">
                <a:solidFill>
                  <a:prstClr val="black"/>
                </a:solidFill>
              </a:endParaRPr>
            </a:p>
          </p:txBody>
        </p:sp>
        <p:sp>
          <p:nvSpPr>
            <p:cNvPr id="98" name="TextBox 97"/>
            <p:cNvSpPr txBox="1"/>
            <p:nvPr/>
          </p:nvSpPr>
          <p:spPr>
            <a:xfrm>
              <a:off x="7660771" y="2708348"/>
              <a:ext cx="1371600" cy="96974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Community engagement/Coalition development: </a:t>
              </a:r>
            </a:p>
            <a:p>
              <a:pPr algn="ctr" fontAlgn="auto">
                <a:spcBef>
                  <a:spcPts val="0"/>
                </a:spcBef>
                <a:spcAft>
                  <a:spcPts val="0"/>
                </a:spcAft>
                <a:defRPr/>
              </a:pPr>
              <a:r>
                <a:rPr lang="en-US" sz="900" dirty="0">
                  <a:solidFill>
                    <a:prstClr val="black"/>
                  </a:solidFill>
                </a:rPr>
                <a:t>Annual Coalition Survey</a:t>
              </a:r>
            </a:p>
            <a:p>
              <a:pPr algn="ctr" fontAlgn="auto">
                <a:spcBef>
                  <a:spcPts val="0"/>
                </a:spcBef>
                <a:spcAft>
                  <a:spcPts val="0"/>
                </a:spcAft>
                <a:defRPr/>
              </a:pPr>
              <a:r>
                <a:rPr lang="en-US" sz="900" dirty="0">
                  <a:solidFill>
                    <a:prstClr val="black"/>
                  </a:solidFill>
                </a:rPr>
                <a:t>Sustainability Documentation</a:t>
              </a:r>
            </a:p>
          </p:txBody>
        </p:sp>
        <p:sp>
          <p:nvSpPr>
            <p:cNvPr id="107" name="TextBox 106"/>
            <p:cNvSpPr txBox="1"/>
            <p:nvPr/>
          </p:nvSpPr>
          <p:spPr>
            <a:xfrm>
              <a:off x="7656009" y="4425638"/>
              <a:ext cx="1381125" cy="67612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Environmental Strategies:</a:t>
              </a:r>
            </a:p>
            <a:p>
              <a:pPr algn="ctr" fontAlgn="auto">
                <a:spcBef>
                  <a:spcPts val="0"/>
                </a:spcBef>
                <a:spcAft>
                  <a:spcPts val="0"/>
                </a:spcAft>
                <a:defRPr/>
              </a:pPr>
              <a:r>
                <a:rPr lang="en-US" sz="900" dirty="0">
                  <a:solidFill>
                    <a:prstClr val="black"/>
                  </a:solidFill>
                </a:rPr>
                <a:t>Process measures Community Survey; HYS</a:t>
              </a:r>
            </a:p>
          </p:txBody>
        </p:sp>
        <p:sp>
          <p:nvSpPr>
            <p:cNvPr id="108" name="TextBox 107"/>
            <p:cNvSpPr txBox="1"/>
            <p:nvPr/>
          </p:nvSpPr>
          <p:spPr>
            <a:xfrm>
              <a:off x="7656009" y="3789194"/>
              <a:ext cx="1381125" cy="52375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Public Awareness: </a:t>
              </a:r>
            </a:p>
            <a:p>
              <a:pPr algn="ctr" fontAlgn="auto">
                <a:spcBef>
                  <a:spcPts val="0"/>
                </a:spcBef>
                <a:spcAft>
                  <a:spcPts val="0"/>
                </a:spcAft>
                <a:defRPr/>
              </a:pPr>
              <a:r>
                <a:rPr lang="en-US" sz="900" dirty="0">
                  <a:solidFill>
                    <a:prstClr val="black"/>
                  </a:solidFill>
                </a:rPr>
                <a:t>Process measures Community Survey</a:t>
              </a:r>
            </a:p>
          </p:txBody>
        </p:sp>
      </p:grpSp>
      <p:cxnSp>
        <p:nvCxnSpPr>
          <p:cNvPr id="110" name="Straight Arrow Connector 109"/>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0800000">
            <a:off x="7467600" y="4724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0800000">
            <a:off x="7467600" y="3962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0800000">
            <a:off x="7464425" y="531495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0800000">
            <a:off x="7453313" y="62499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ACE565D3-655A-4CCA-8926-B1ED08D4FC63}" type="slidenum">
              <a:rPr lang="en-US" smtClean="0"/>
              <a:pPr>
                <a:defRPr/>
              </a:pPr>
              <a:t>14</a:t>
            </a:fld>
            <a:endParaRPr lang="en-US" dirty="0"/>
          </a:p>
        </p:txBody>
      </p:sp>
    </p:spTree>
    <p:extLst>
      <p:ext uri="{BB962C8B-B14F-4D97-AF65-F5344CB8AC3E}">
        <p14:creationId xmlns:p14="http://schemas.microsoft.com/office/powerpoint/2010/main" val="2955114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circle(in)">
                                      <p:cBhvr>
                                        <p:cTn id="37" dur="2000"/>
                                        <p:tgtEl>
                                          <p:spTgt spid="5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circle(in)">
                                      <p:cBhvr>
                                        <p:cTn id="40" dur="2000"/>
                                        <p:tgtEl>
                                          <p:spTgt spid="6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circle(in)">
                                      <p:cBhvr>
                                        <p:cTn id="43" dur="2000"/>
                                        <p:tgtEl>
                                          <p:spTgt spid="5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circle(in)">
                                      <p:cBhvr>
                                        <p:cTn id="46" dur="2000"/>
                                        <p:tgtEl>
                                          <p:spTgt spid="5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circle(in)">
                                      <p:cBhvr>
                                        <p:cTn id="49" dur="2000"/>
                                        <p:tgtEl>
                                          <p:spTgt spid="58"/>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circle(in)">
                                      <p:cBhvr>
                                        <p:cTn id="52" dur="2000"/>
                                        <p:tgtEl>
                                          <p:spTgt spid="62"/>
                                        </p:tgtEl>
                                      </p:cBhvr>
                                    </p:animEffect>
                                  </p:childTnLst>
                                </p:cTn>
                              </p:par>
                              <p:par>
                                <p:cTn id="53" presetID="6" presetClass="entr" presetSubtype="16"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circle(in)">
                                      <p:cBhvr>
                                        <p:cTn id="55" dur="2000"/>
                                        <p:tgtEl>
                                          <p:spTgt spid="72"/>
                                        </p:tgtEl>
                                      </p:cBhvr>
                                    </p:animEffect>
                                  </p:childTnLst>
                                </p:cTn>
                              </p:par>
                              <p:par>
                                <p:cTn id="56" presetID="6"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2000"/>
                                        <p:tgtEl>
                                          <p:spTgt spid="4"/>
                                        </p:tgtEl>
                                      </p:cBhvr>
                                    </p:animEffect>
                                  </p:childTnLst>
                                </p:cTn>
                              </p:par>
                              <p:par>
                                <p:cTn id="59" presetID="6"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ircle(in)">
                                      <p:cBhvr>
                                        <p:cTn id="61" dur="2000"/>
                                        <p:tgtEl>
                                          <p:spTgt spid="13"/>
                                        </p:tgtEl>
                                      </p:cBhvr>
                                    </p:animEffect>
                                  </p:childTnLst>
                                </p:cTn>
                              </p:par>
                              <p:par>
                                <p:cTn id="62" presetID="6" presetClass="entr" presetSubtype="16"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circle(in)">
                                      <p:cBhvr>
                                        <p:cTn id="64" dur="2000"/>
                                        <p:tgtEl>
                                          <p:spTgt spid="9"/>
                                        </p:tgtEl>
                                      </p:cBhvr>
                                    </p:animEffect>
                                  </p:childTnLst>
                                </p:cTn>
                              </p:par>
                              <p:par>
                                <p:cTn id="65" presetID="6" presetClass="entr" presetSubtype="16"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circle(in)">
                                      <p:cBhvr>
                                        <p:cTn id="67" dur="2000"/>
                                        <p:tgtEl>
                                          <p:spTgt spid="51"/>
                                        </p:tgtEl>
                                      </p:cBhvr>
                                    </p:animEffect>
                                  </p:childTnLst>
                                </p:cTn>
                              </p:par>
                              <p:par>
                                <p:cTn id="68" presetID="6" presetClass="entr" presetSubtype="16"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circle(in)">
                                      <p:cBhvr>
                                        <p:cTn id="70" dur="2000"/>
                                        <p:tgtEl>
                                          <p:spTgt spid="52"/>
                                        </p:tgtEl>
                                      </p:cBhvr>
                                    </p:animEffect>
                                  </p:childTnLst>
                                </p:cTn>
                              </p:par>
                              <p:par>
                                <p:cTn id="71" presetID="6" presetClass="entr" presetSubtype="16"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circle(in)">
                                      <p:cBhvr>
                                        <p:cTn id="73" dur="2000"/>
                                        <p:tgtEl>
                                          <p:spTgt spid="63"/>
                                        </p:tgtEl>
                                      </p:cBhvr>
                                    </p:animEffect>
                                  </p:childTnLst>
                                </p:cTn>
                              </p:par>
                              <p:par>
                                <p:cTn id="74" presetID="6" presetClass="entr" presetSubtype="16" fill="hold"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circle(in)">
                                      <p:cBhvr>
                                        <p:cTn id="76" dur="2000"/>
                                        <p:tgtEl>
                                          <p:spTgt spid="53"/>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circle(in)">
                                      <p:cBhvr>
                                        <p:cTn id="79" dur="2000"/>
                                        <p:tgtEl>
                                          <p:spTgt spid="77"/>
                                        </p:tgtEl>
                                      </p:cBhvr>
                                    </p:animEffect>
                                  </p:childTnLst>
                                </p:cTn>
                              </p:par>
                              <p:par>
                                <p:cTn id="80" presetID="6" presetClass="entr" presetSubtype="16" fill="hold"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circle(in)">
                                      <p:cBhvr>
                                        <p:cTn id="82" dur="2000"/>
                                        <p:tgtEl>
                                          <p:spTgt spid="81"/>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circle(in)">
                                      <p:cBhvr>
                                        <p:cTn id="85" dur="2000"/>
                                        <p:tgtEl>
                                          <p:spTgt spid="85"/>
                                        </p:tgtEl>
                                      </p:cBhvr>
                                    </p:animEffect>
                                  </p:childTnLst>
                                </p:cTn>
                              </p:par>
                              <p:par>
                                <p:cTn id="86" presetID="6" presetClass="entr" presetSubtype="16" fill="hold" nodeType="with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circle(in)">
                                      <p:cBhvr>
                                        <p:cTn id="88" dur="2000"/>
                                        <p:tgtEl>
                                          <p:spTgt spid="93"/>
                                        </p:tgtEl>
                                      </p:cBhvr>
                                    </p:animEffect>
                                  </p:childTnLst>
                                </p:cTn>
                              </p:par>
                              <p:par>
                                <p:cTn id="89" presetID="6" presetClass="entr" presetSubtype="16" fill="hold" nodeType="with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circle(in)">
                                      <p:cBhvr>
                                        <p:cTn id="91" dur="2000"/>
                                        <p:tgtEl>
                                          <p:spTgt spid="94"/>
                                        </p:tgtEl>
                                      </p:cBhvr>
                                    </p:animEffect>
                                  </p:childTnLst>
                                </p:cTn>
                              </p:par>
                              <p:par>
                                <p:cTn id="92" presetID="6" presetClass="entr" presetSubtype="16" fill="hold"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circle(in)">
                                      <p:cBhvr>
                                        <p:cTn id="94" dur="2000"/>
                                        <p:tgtEl>
                                          <p:spTgt spid="95"/>
                                        </p:tgtEl>
                                      </p:cBhvr>
                                    </p:animEffect>
                                  </p:childTnLst>
                                </p:cTn>
                              </p:par>
                              <p:par>
                                <p:cTn id="95" presetID="6" presetClass="entr" presetSubtype="16" fill="hold"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circle(in)">
                                      <p:cBhvr>
                                        <p:cTn id="97" dur="2000"/>
                                        <p:tgtEl>
                                          <p:spTgt spid="96"/>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circle(in)">
                                      <p:cBhvr>
                                        <p:cTn id="100" dur="2000"/>
                                        <p:tgtEl>
                                          <p:spTgt spid="103"/>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104"/>
                                        </p:tgtEl>
                                        <p:attrNameLst>
                                          <p:attrName>style.visibility</p:attrName>
                                        </p:attrNameLst>
                                      </p:cBhvr>
                                      <p:to>
                                        <p:strVal val="visible"/>
                                      </p:to>
                                    </p:set>
                                    <p:animEffect transition="in" filter="circle(in)">
                                      <p:cBhvr>
                                        <p:cTn id="103" dur="2000"/>
                                        <p:tgtEl>
                                          <p:spTgt spid="104"/>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circle(in)">
                                      <p:cBhvr>
                                        <p:cTn id="106" dur="2000"/>
                                        <p:tgtEl>
                                          <p:spTgt spid="105"/>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106"/>
                                        </p:tgtEl>
                                        <p:attrNameLst>
                                          <p:attrName>style.visibility</p:attrName>
                                        </p:attrNameLst>
                                      </p:cBhvr>
                                      <p:to>
                                        <p:strVal val="visible"/>
                                      </p:to>
                                    </p:set>
                                    <p:animEffect transition="in" filter="circle(in)">
                                      <p:cBhvr>
                                        <p:cTn id="109" dur="2000"/>
                                        <p:tgtEl>
                                          <p:spTgt spid="10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fade">
                                      <p:cBhvr>
                                        <p:cTn id="114" dur="500"/>
                                        <p:tgtEl>
                                          <p:spTgt spid="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123"/>
                                        </p:tgtEl>
                                        <p:attrNameLst>
                                          <p:attrName>style.visibility</p:attrName>
                                        </p:attrNameLst>
                                      </p:cBhvr>
                                      <p:to>
                                        <p:strVal val="visible"/>
                                      </p:to>
                                    </p:set>
                                    <p:animEffect transition="in" filter="circle(in)">
                                      <p:cBhvr>
                                        <p:cTn id="119" dur="2000"/>
                                        <p:tgtEl>
                                          <p:spTgt spid="123"/>
                                        </p:tgtEl>
                                      </p:cBhvr>
                                    </p:animEffect>
                                  </p:childTnLst>
                                </p:cTn>
                              </p:par>
                              <p:par>
                                <p:cTn id="120" presetID="6" presetClass="entr" presetSubtype="16" fill="hold" nodeType="with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circle(in)">
                                      <p:cBhvr>
                                        <p:cTn id="122" dur="2000"/>
                                        <p:tgtEl>
                                          <p:spTgt spid="101"/>
                                        </p:tgtEl>
                                      </p:cBhvr>
                                    </p:animEffect>
                                  </p:childTnLst>
                                </p:cTn>
                              </p:par>
                              <p:par>
                                <p:cTn id="123" presetID="6" presetClass="entr" presetSubtype="16" fill="hold" nodeType="with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circle(in)">
                                      <p:cBhvr>
                                        <p:cTn id="125" dur="2000"/>
                                        <p:tgtEl>
                                          <p:spTgt spid="21"/>
                                        </p:tgtEl>
                                      </p:cBhvr>
                                    </p:animEffect>
                                  </p:childTnLst>
                                </p:cTn>
                              </p:par>
                              <p:par>
                                <p:cTn id="126" presetID="6" presetClass="entr" presetSubtype="16" fill="hold" grpId="0" nodeType="with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circle(in)">
                                      <p:cBhvr>
                                        <p:cTn id="128" dur="2000"/>
                                        <p:tgtEl>
                                          <p:spTgt spid="19"/>
                                        </p:tgtEl>
                                      </p:cBhvr>
                                    </p:animEffect>
                                  </p:childTnLst>
                                </p:cTn>
                              </p:par>
                              <p:par>
                                <p:cTn id="129" presetID="6" presetClass="entr" presetSubtype="16" fill="hold" nodeType="with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circle(in)">
                                      <p:cBhvr>
                                        <p:cTn id="131" dur="2000"/>
                                        <p:tgtEl>
                                          <p:spTgt spid="8"/>
                                        </p:tgtEl>
                                      </p:cBhvr>
                                    </p:animEffect>
                                  </p:childTnLst>
                                </p:cTn>
                              </p:par>
                              <p:par>
                                <p:cTn id="132" presetID="6" presetClass="entr" presetSubtype="16" fill="hold"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circle(in)">
                                      <p:cBhvr>
                                        <p:cTn id="134" dur="2000"/>
                                        <p:tgtEl>
                                          <p:spTgt spid="17"/>
                                        </p:tgtEl>
                                      </p:cBhvr>
                                    </p:animEffect>
                                  </p:childTnLst>
                                </p:cTn>
                              </p:par>
                              <p:par>
                                <p:cTn id="135" presetID="6" presetClass="entr" presetSubtype="16" fill="hold"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circle(in)">
                                      <p:cBhvr>
                                        <p:cTn id="137" dur="2000"/>
                                        <p:tgtEl>
                                          <p:spTgt spid="54"/>
                                        </p:tgtEl>
                                      </p:cBhvr>
                                    </p:animEffect>
                                  </p:childTnLst>
                                </p:cTn>
                              </p:par>
                              <p:par>
                                <p:cTn id="138" presetID="6" presetClass="entr" presetSubtype="16" fill="hold" grpId="0" nodeType="withEffect">
                                  <p:stCondLst>
                                    <p:cond delay="0"/>
                                  </p:stCondLst>
                                  <p:childTnLst>
                                    <p:set>
                                      <p:cBhvr>
                                        <p:cTn id="139" dur="1" fill="hold">
                                          <p:stCondLst>
                                            <p:cond delay="0"/>
                                          </p:stCondLst>
                                        </p:cTn>
                                        <p:tgtEl>
                                          <p:spTgt spid="75"/>
                                        </p:tgtEl>
                                        <p:attrNameLst>
                                          <p:attrName>style.visibility</p:attrName>
                                        </p:attrNameLst>
                                      </p:cBhvr>
                                      <p:to>
                                        <p:strVal val="visible"/>
                                      </p:to>
                                    </p:set>
                                    <p:animEffect transition="in" filter="circle(in)">
                                      <p:cBhvr>
                                        <p:cTn id="140" dur="2000"/>
                                        <p:tgtEl>
                                          <p:spTgt spid="75"/>
                                        </p:tgtEl>
                                      </p:cBhvr>
                                    </p:animEffect>
                                  </p:childTnLst>
                                </p:cTn>
                              </p:par>
                              <p:par>
                                <p:cTn id="141" presetID="6" presetClass="entr" presetSubtype="16" fill="hold" nodeType="withEffect">
                                  <p:stCondLst>
                                    <p:cond delay="0"/>
                                  </p:stCondLst>
                                  <p:childTnLst>
                                    <p:set>
                                      <p:cBhvr>
                                        <p:cTn id="142" dur="1" fill="hold">
                                          <p:stCondLst>
                                            <p:cond delay="0"/>
                                          </p:stCondLst>
                                        </p:cTn>
                                        <p:tgtEl>
                                          <p:spTgt spid="97"/>
                                        </p:tgtEl>
                                        <p:attrNameLst>
                                          <p:attrName>style.visibility</p:attrName>
                                        </p:attrNameLst>
                                      </p:cBhvr>
                                      <p:to>
                                        <p:strVal val="visible"/>
                                      </p:to>
                                    </p:set>
                                    <p:animEffect transition="in" filter="circle(in)">
                                      <p:cBhvr>
                                        <p:cTn id="143" dur="2000"/>
                                        <p:tgtEl>
                                          <p:spTgt spid="97"/>
                                        </p:tgtEl>
                                      </p:cBhvr>
                                    </p:animEffect>
                                  </p:childTnLst>
                                </p:cTn>
                              </p:par>
                              <p:par>
                                <p:cTn id="144" presetID="6" presetClass="entr" presetSubtype="16" fill="hold" nodeType="withEffect">
                                  <p:stCondLst>
                                    <p:cond delay="0"/>
                                  </p:stCondLst>
                                  <p:childTnLst>
                                    <p:set>
                                      <p:cBhvr>
                                        <p:cTn id="145" dur="1" fill="hold">
                                          <p:stCondLst>
                                            <p:cond delay="0"/>
                                          </p:stCondLst>
                                        </p:cTn>
                                        <p:tgtEl>
                                          <p:spTgt spid="99"/>
                                        </p:tgtEl>
                                        <p:attrNameLst>
                                          <p:attrName>style.visibility</p:attrName>
                                        </p:attrNameLst>
                                      </p:cBhvr>
                                      <p:to>
                                        <p:strVal val="visible"/>
                                      </p:to>
                                    </p:set>
                                    <p:animEffect transition="in" filter="circle(in)">
                                      <p:cBhvr>
                                        <p:cTn id="146" dur="2000"/>
                                        <p:tgtEl>
                                          <p:spTgt spid="99"/>
                                        </p:tgtEl>
                                      </p:cBhvr>
                                    </p:animEffect>
                                  </p:childTnLst>
                                </p:cTn>
                              </p:par>
                              <p:par>
                                <p:cTn id="147" presetID="6" presetClass="entr" presetSubtype="16" fill="hold" nodeType="withEffect">
                                  <p:stCondLst>
                                    <p:cond delay="0"/>
                                  </p:stCondLst>
                                  <p:childTnLst>
                                    <p:set>
                                      <p:cBhvr>
                                        <p:cTn id="148" dur="1" fill="hold">
                                          <p:stCondLst>
                                            <p:cond delay="0"/>
                                          </p:stCondLst>
                                        </p:cTn>
                                        <p:tgtEl>
                                          <p:spTgt spid="100"/>
                                        </p:tgtEl>
                                        <p:attrNameLst>
                                          <p:attrName>style.visibility</p:attrName>
                                        </p:attrNameLst>
                                      </p:cBhvr>
                                      <p:to>
                                        <p:strVal val="visible"/>
                                      </p:to>
                                    </p:set>
                                    <p:animEffect transition="in" filter="circle(in)">
                                      <p:cBhvr>
                                        <p:cTn id="149" dur="2000"/>
                                        <p:tgtEl>
                                          <p:spTgt spid="100"/>
                                        </p:tgtEl>
                                      </p:cBhvr>
                                    </p:animEffect>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70"/>
                                        </p:tgtEl>
                                        <p:attrNameLst>
                                          <p:attrName>style.visibility</p:attrName>
                                        </p:attrNameLst>
                                      </p:cBhvr>
                                      <p:to>
                                        <p:strVal val="visible"/>
                                      </p:to>
                                    </p:set>
                                    <p:anim calcmode="lin" valueType="num">
                                      <p:cBhvr additive="base">
                                        <p:cTn id="154" dur="1000" fill="hold"/>
                                        <p:tgtEl>
                                          <p:spTgt spid="70"/>
                                        </p:tgtEl>
                                        <p:attrNameLst>
                                          <p:attrName>ppt_x</p:attrName>
                                        </p:attrNameLst>
                                      </p:cBhvr>
                                      <p:tavLst>
                                        <p:tav tm="0">
                                          <p:val>
                                            <p:strVal val="#ppt_x"/>
                                          </p:val>
                                        </p:tav>
                                        <p:tav tm="100000">
                                          <p:val>
                                            <p:strVal val="#ppt_x"/>
                                          </p:val>
                                        </p:tav>
                                      </p:tavLst>
                                    </p:anim>
                                    <p:anim calcmode="lin" valueType="num">
                                      <p:cBhvr additive="base">
                                        <p:cTn id="155" dur="1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89"/>
                                        </p:tgtEl>
                                        <p:attrNameLst>
                                          <p:attrName>style.visibility</p:attrName>
                                        </p:attrNameLst>
                                      </p:cBhvr>
                                      <p:to>
                                        <p:strVal val="visible"/>
                                      </p:to>
                                    </p:set>
                                    <p:anim calcmode="lin" valueType="num">
                                      <p:cBhvr additive="base">
                                        <p:cTn id="160" dur="1000" fill="hold"/>
                                        <p:tgtEl>
                                          <p:spTgt spid="89"/>
                                        </p:tgtEl>
                                        <p:attrNameLst>
                                          <p:attrName>ppt_x</p:attrName>
                                        </p:attrNameLst>
                                      </p:cBhvr>
                                      <p:tavLst>
                                        <p:tav tm="0">
                                          <p:val>
                                            <p:strVal val="#ppt_x"/>
                                          </p:val>
                                        </p:tav>
                                        <p:tav tm="100000">
                                          <p:val>
                                            <p:strVal val="#ppt_x"/>
                                          </p:val>
                                        </p:tav>
                                      </p:tavLst>
                                    </p:anim>
                                    <p:anim calcmode="lin" valueType="num">
                                      <p:cBhvr additive="base">
                                        <p:cTn id="161"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2" fill="hold" grpId="0" nodeType="click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000" fill="hold"/>
                                        <p:tgtEl>
                                          <p:spTgt spid="88"/>
                                        </p:tgtEl>
                                        <p:attrNameLst>
                                          <p:attrName>ppt_x</p:attrName>
                                        </p:attrNameLst>
                                      </p:cBhvr>
                                      <p:tavLst>
                                        <p:tav tm="0">
                                          <p:val>
                                            <p:strVal val="1+#ppt_w/2"/>
                                          </p:val>
                                        </p:tav>
                                        <p:tav tm="100000">
                                          <p:val>
                                            <p:strVal val="#ppt_x"/>
                                          </p:val>
                                        </p:tav>
                                      </p:tavLst>
                                    </p:anim>
                                    <p:anim calcmode="lin" valueType="num">
                                      <p:cBhvr additive="base">
                                        <p:cTn id="167" dur="1000" fill="hold"/>
                                        <p:tgtEl>
                                          <p:spTgt spid="88"/>
                                        </p:tgtEl>
                                        <p:attrNameLst>
                                          <p:attrName>ppt_y</p:attrName>
                                        </p:attrNameLst>
                                      </p:cBhvr>
                                      <p:tavLst>
                                        <p:tav tm="0">
                                          <p:val>
                                            <p:strVal val="#ppt_y"/>
                                          </p:val>
                                        </p:tav>
                                        <p:tav tm="100000">
                                          <p:val>
                                            <p:strVal val="#ppt_y"/>
                                          </p:val>
                                        </p:tav>
                                      </p:tavLst>
                                    </p:anim>
                                  </p:childTnLst>
                                </p:cTn>
                              </p:par>
                              <p:par>
                                <p:cTn id="168" presetID="2" presetClass="entr" presetSubtype="2" fill="hold" grpId="0" nodeType="withEffect">
                                  <p:stCondLst>
                                    <p:cond delay="0"/>
                                  </p:stCondLst>
                                  <p:childTnLst>
                                    <p:set>
                                      <p:cBhvr>
                                        <p:cTn id="169" dur="1" fill="hold">
                                          <p:stCondLst>
                                            <p:cond delay="0"/>
                                          </p:stCondLst>
                                        </p:cTn>
                                        <p:tgtEl>
                                          <p:spTgt spid="68"/>
                                        </p:tgtEl>
                                        <p:attrNameLst>
                                          <p:attrName>style.visibility</p:attrName>
                                        </p:attrNameLst>
                                      </p:cBhvr>
                                      <p:to>
                                        <p:strVal val="visible"/>
                                      </p:to>
                                    </p:set>
                                    <p:anim calcmode="lin" valueType="num">
                                      <p:cBhvr additive="base">
                                        <p:cTn id="170" dur="1000" fill="hold"/>
                                        <p:tgtEl>
                                          <p:spTgt spid="68"/>
                                        </p:tgtEl>
                                        <p:attrNameLst>
                                          <p:attrName>ppt_x</p:attrName>
                                        </p:attrNameLst>
                                      </p:cBhvr>
                                      <p:tavLst>
                                        <p:tav tm="0">
                                          <p:val>
                                            <p:strVal val="1+#ppt_w/2"/>
                                          </p:val>
                                        </p:tav>
                                        <p:tav tm="100000">
                                          <p:val>
                                            <p:strVal val="#ppt_x"/>
                                          </p:val>
                                        </p:tav>
                                      </p:tavLst>
                                    </p:anim>
                                    <p:anim calcmode="lin" valueType="num">
                                      <p:cBhvr additive="base">
                                        <p:cTn id="171" dur="1000" fill="hold"/>
                                        <p:tgtEl>
                                          <p:spTgt spid="68"/>
                                        </p:tgtEl>
                                        <p:attrNameLst>
                                          <p:attrName>ppt_y</p:attrName>
                                        </p:attrNameLst>
                                      </p:cBhvr>
                                      <p:tavLst>
                                        <p:tav tm="0">
                                          <p:val>
                                            <p:strVal val="#ppt_y"/>
                                          </p:val>
                                        </p:tav>
                                        <p:tav tm="100000">
                                          <p:val>
                                            <p:strVal val="#ppt_y"/>
                                          </p:val>
                                        </p:tav>
                                      </p:tavLst>
                                    </p:anim>
                                  </p:childTnLst>
                                </p:cTn>
                              </p:par>
                            </p:childTnLst>
                          </p:cTn>
                        </p:par>
                        <p:par>
                          <p:cTn id="172" fill="hold">
                            <p:stCondLst>
                              <p:cond delay="1000"/>
                            </p:stCondLst>
                            <p:childTnLst>
                              <p:par>
                                <p:cTn id="173" presetID="10" presetClass="entr" presetSubtype="0" fill="hold" nodeType="afterEffect">
                                  <p:stCondLst>
                                    <p:cond delay="0"/>
                                  </p:stCondLst>
                                  <p:childTnLst>
                                    <p:set>
                                      <p:cBhvr>
                                        <p:cTn id="174" dur="1" fill="hold">
                                          <p:stCondLst>
                                            <p:cond delay="0"/>
                                          </p:stCondLst>
                                        </p:cTn>
                                        <p:tgtEl>
                                          <p:spTgt spid="110"/>
                                        </p:tgtEl>
                                        <p:attrNameLst>
                                          <p:attrName>style.visibility</p:attrName>
                                        </p:attrNameLst>
                                      </p:cBhvr>
                                      <p:to>
                                        <p:strVal val="visible"/>
                                      </p:to>
                                    </p:set>
                                    <p:animEffect transition="in" filter="fade">
                                      <p:cBhvr>
                                        <p:cTn id="175" dur="500"/>
                                        <p:tgtEl>
                                          <p:spTgt spid="110"/>
                                        </p:tgtEl>
                                      </p:cBhvr>
                                    </p:animEffect>
                                  </p:childTnLst>
                                </p:cTn>
                              </p:par>
                              <p:par>
                                <p:cTn id="176" presetID="10" presetClass="entr" presetSubtype="0" fill="hold" nodeType="withEffect">
                                  <p:stCondLst>
                                    <p:cond delay="0"/>
                                  </p:stCondLst>
                                  <p:childTnLst>
                                    <p:set>
                                      <p:cBhvr>
                                        <p:cTn id="177" dur="1" fill="hold">
                                          <p:stCondLst>
                                            <p:cond delay="0"/>
                                          </p:stCondLst>
                                        </p:cTn>
                                        <p:tgtEl>
                                          <p:spTgt spid="112"/>
                                        </p:tgtEl>
                                        <p:attrNameLst>
                                          <p:attrName>style.visibility</p:attrName>
                                        </p:attrNameLst>
                                      </p:cBhvr>
                                      <p:to>
                                        <p:strVal val="visible"/>
                                      </p:to>
                                    </p:set>
                                    <p:animEffect transition="in" filter="fade">
                                      <p:cBhvr>
                                        <p:cTn id="178" dur="500"/>
                                        <p:tgtEl>
                                          <p:spTgt spid="112"/>
                                        </p:tgtEl>
                                      </p:cBhvr>
                                    </p:animEffect>
                                  </p:childTnLst>
                                </p:cTn>
                              </p:par>
                              <p:par>
                                <p:cTn id="179" presetID="10" presetClass="entr" presetSubtype="0" fill="hold" nodeType="withEffect">
                                  <p:stCondLst>
                                    <p:cond delay="0"/>
                                  </p:stCondLst>
                                  <p:childTnLst>
                                    <p:set>
                                      <p:cBhvr>
                                        <p:cTn id="180" dur="1" fill="hold">
                                          <p:stCondLst>
                                            <p:cond delay="0"/>
                                          </p:stCondLst>
                                        </p:cTn>
                                        <p:tgtEl>
                                          <p:spTgt spid="111"/>
                                        </p:tgtEl>
                                        <p:attrNameLst>
                                          <p:attrName>style.visibility</p:attrName>
                                        </p:attrNameLst>
                                      </p:cBhvr>
                                      <p:to>
                                        <p:strVal val="visible"/>
                                      </p:to>
                                    </p:set>
                                    <p:animEffect transition="in" filter="fade">
                                      <p:cBhvr>
                                        <p:cTn id="181" dur="500"/>
                                        <p:tgtEl>
                                          <p:spTgt spid="111"/>
                                        </p:tgtEl>
                                      </p:cBhvr>
                                    </p:animEffect>
                                  </p:childTnLst>
                                </p:cTn>
                              </p:par>
                              <p:par>
                                <p:cTn id="182" presetID="10" presetClass="entr" presetSubtype="0" fill="hold" nodeType="withEffect">
                                  <p:stCondLst>
                                    <p:cond delay="0"/>
                                  </p:stCondLst>
                                  <p:childTnLst>
                                    <p:set>
                                      <p:cBhvr>
                                        <p:cTn id="183" dur="1" fill="hold">
                                          <p:stCondLst>
                                            <p:cond delay="0"/>
                                          </p:stCondLst>
                                        </p:cTn>
                                        <p:tgtEl>
                                          <p:spTgt spid="113"/>
                                        </p:tgtEl>
                                        <p:attrNameLst>
                                          <p:attrName>style.visibility</p:attrName>
                                        </p:attrNameLst>
                                      </p:cBhvr>
                                      <p:to>
                                        <p:strVal val="visible"/>
                                      </p:to>
                                    </p:set>
                                    <p:animEffect transition="in" filter="fade">
                                      <p:cBhvr>
                                        <p:cTn id="184" dur="500"/>
                                        <p:tgtEl>
                                          <p:spTgt spid="113"/>
                                        </p:tgtEl>
                                      </p:cBhvr>
                                    </p:animEffect>
                                  </p:childTnLst>
                                </p:cTn>
                              </p:par>
                              <p:par>
                                <p:cTn id="185" presetID="10" presetClass="entr" presetSubtype="0" fill="hold" nodeType="withEffect">
                                  <p:stCondLst>
                                    <p:cond delay="0"/>
                                  </p:stCondLst>
                                  <p:childTnLst>
                                    <p:set>
                                      <p:cBhvr>
                                        <p:cTn id="186" dur="1" fill="hold">
                                          <p:stCondLst>
                                            <p:cond delay="0"/>
                                          </p:stCondLst>
                                        </p:cTn>
                                        <p:tgtEl>
                                          <p:spTgt spid="114"/>
                                        </p:tgtEl>
                                        <p:attrNameLst>
                                          <p:attrName>style.visibility</p:attrName>
                                        </p:attrNameLst>
                                      </p:cBhvr>
                                      <p:to>
                                        <p:strVal val="visible"/>
                                      </p:to>
                                    </p:set>
                                    <p:animEffect transition="in" filter="fade">
                                      <p:cBhvr>
                                        <p:cTn id="18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5" grpId="0"/>
      <p:bldP spid="10" grpId="0"/>
      <p:bldP spid="15" grpId="0"/>
      <p:bldP spid="18" grpId="0"/>
      <p:bldP spid="19" grpId="0"/>
      <p:bldP spid="26" grpId="0" animBg="1"/>
      <p:bldP spid="27" grpId="0" animBg="1"/>
      <p:bldP spid="59" grpId="0" animBg="1"/>
      <p:bldP spid="61" grpId="0" animBg="1"/>
      <p:bldP spid="56" grpId="0" animBg="1"/>
      <p:bldP spid="57" grpId="0" animBg="1"/>
      <p:bldP spid="58" grpId="0" animBg="1"/>
      <p:bldP spid="62" grpId="0" animBg="1"/>
      <p:bldP spid="75" grpId="0" animBg="1"/>
      <p:bldP spid="77" grpId="0" animBg="1"/>
      <p:bldP spid="85" grpId="0" animBg="1"/>
      <p:bldP spid="123" grpId="0" animBg="1"/>
      <p:bldP spid="103" grpId="0"/>
      <p:bldP spid="104" grpId="0"/>
      <p:bldP spid="105" grpId="0"/>
      <p:bldP spid="106" grpId="0"/>
      <p:bldP spid="3" grpId="0" animBg="1"/>
      <p:bldP spid="68" grpId="0" animBg="1"/>
      <p:bldP spid="70"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Line 16"/>
          <p:cNvSpPr>
            <a:spLocks noChangeShapeType="1"/>
          </p:cNvSpPr>
          <p:nvPr/>
        </p:nvSpPr>
        <p:spPr bwMode="auto">
          <a:xfrm>
            <a:off x="6037263" y="6754813"/>
            <a:ext cx="1571625"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 name="Line 16"/>
          <p:cNvSpPr>
            <a:spLocks noChangeShapeType="1"/>
          </p:cNvSpPr>
          <p:nvPr/>
        </p:nvSpPr>
        <p:spPr bwMode="auto">
          <a:xfrm flipV="1">
            <a:off x="1543105" y="6699250"/>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sp>
        <p:nvSpPr>
          <p:cNvPr id="312327" name="Line 16"/>
          <p:cNvSpPr>
            <a:spLocks noChangeShapeType="1"/>
          </p:cNvSpPr>
          <p:nvPr/>
        </p:nvSpPr>
        <p:spPr bwMode="auto">
          <a:xfrm flipV="1">
            <a:off x="6046787" y="1591469"/>
            <a:ext cx="3011487" cy="794"/>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5" name="TextBox 24"/>
          <p:cNvSpPr txBox="1"/>
          <p:nvPr/>
        </p:nvSpPr>
        <p:spPr>
          <a:xfrm>
            <a:off x="7319840" y="1450975"/>
            <a:ext cx="552450"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Action</a:t>
            </a:r>
          </a:p>
        </p:txBody>
      </p:sp>
      <p:sp>
        <p:nvSpPr>
          <p:cNvPr id="312329" name="Line 16"/>
          <p:cNvSpPr>
            <a:spLocks noChangeShapeType="1"/>
          </p:cNvSpPr>
          <p:nvPr/>
        </p:nvSpPr>
        <p:spPr bwMode="auto">
          <a:xfrm>
            <a:off x="109538" y="1589088"/>
            <a:ext cx="593566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TextBox 23"/>
          <p:cNvSpPr txBox="1"/>
          <p:nvPr/>
        </p:nvSpPr>
        <p:spPr>
          <a:xfrm>
            <a:off x="2657475" y="1470025"/>
            <a:ext cx="752475"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Outcomes</a:t>
            </a:r>
          </a:p>
        </p:txBody>
      </p:sp>
      <p:sp>
        <p:nvSpPr>
          <p:cNvPr id="5" name="TextBox 4"/>
          <p:cNvSpPr txBox="1">
            <a:spLocks noChangeArrowheads="1"/>
          </p:cNvSpPr>
          <p:nvPr/>
        </p:nvSpPr>
        <p:spPr bwMode="auto">
          <a:xfrm>
            <a:off x="33338" y="163036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Arial" charset="0"/>
              </a:rPr>
              <a:t>Why</a:t>
            </a:r>
            <a:r>
              <a:rPr lang="en-US" sz="1050" i="1" dirty="0">
                <a:solidFill>
                  <a:prstClr val="black"/>
                </a:solidFill>
                <a:latin typeface="Calibri"/>
                <a:cs typeface="Arial" charset="0"/>
              </a:rPr>
              <a:t>? </a:t>
            </a:r>
          </a:p>
        </p:txBody>
      </p:sp>
      <p:sp>
        <p:nvSpPr>
          <p:cNvPr id="15" name="TextBox 14"/>
          <p:cNvSpPr txBox="1">
            <a:spLocks noChangeArrowheads="1"/>
          </p:cNvSpPr>
          <p:nvPr/>
        </p:nvSpPr>
        <p:spPr bwMode="auto">
          <a:xfrm>
            <a:off x="3302000" y="162718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Why here?</a:t>
            </a:r>
          </a:p>
        </p:txBody>
      </p:sp>
      <p:sp>
        <p:nvSpPr>
          <p:cNvPr id="312334" name="TextBox 17"/>
          <p:cNvSpPr txBox="1">
            <a:spLocks noChangeArrowheads="1"/>
          </p:cNvSpPr>
          <p:nvPr/>
        </p:nvSpPr>
        <p:spPr bwMode="auto">
          <a:xfrm>
            <a:off x="4651375" y="1589088"/>
            <a:ext cx="131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But why here?</a:t>
            </a:r>
          </a:p>
        </p:txBody>
      </p:sp>
      <p:sp>
        <p:nvSpPr>
          <p:cNvPr id="312335" name="TextBox 18"/>
          <p:cNvSpPr txBox="1">
            <a:spLocks noChangeArrowheads="1"/>
          </p:cNvSpPr>
          <p:nvPr/>
        </p:nvSpPr>
        <p:spPr bwMode="auto">
          <a:xfrm>
            <a:off x="6143625" y="160655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050" dirty="0">
                <a:solidFill>
                  <a:prstClr val="black"/>
                </a:solidFill>
              </a:rPr>
              <a:t>[Add Yours Here]</a:t>
            </a:r>
          </a:p>
          <a:p>
            <a:pPr marL="119063" indent="-119063" fontAlgn="auto">
              <a:spcBef>
                <a:spcPts val="0"/>
              </a:spcBef>
              <a:spcAft>
                <a:spcPts val="0"/>
              </a:spcAft>
              <a:buFont typeface="Arial" pitchFamily="34" charset="0"/>
              <a:buChar char="•"/>
              <a:defRPr/>
            </a:pPr>
            <a:endParaRPr lang="en-US" sz="1050"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1905000"/>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28" name="TextBox 27"/>
          <p:cNvSpPr txBox="1"/>
          <p:nvPr/>
        </p:nvSpPr>
        <p:spPr>
          <a:xfrm>
            <a:off x="6097588" y="2463800"/>
            <a:ext cx="1435100" cy="9652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29" name="TextBox 28"/>
          <p:cNvSpPr txBox="1"/>
          <p:nvPr/>
        </p:nvSpPr>
        <p:spPr>
          <a:xfrm>
            <a:off x="6096000" y="4960938"/>
            <a:ext cx="1435100" cy="842962"/>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30" name="TextBox 29"/>
          <p:cNvSpPr txBox="1"/>
          <p:nvPr/>
        </p:nvSpPr>
        <p:spPr>
          <a:xfrm>
            <a:off x="6097588" y="5856288"/>
            <a:ext cx="14351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32" name="TextBox 31"/>
          <p:cNvSpPr txBox="1"/>
          <p:nvPr/>
        </p:nvSpPr>
        <p:spPr>
          <a:xfrm>
            <a:off x="6096000" y="3473450"/>
            <a:ext cx="1435100" cy="6572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33" name="TextBox 32"/>
          <p:cNvSpPr txBox="1"/>
          <p:nvPr/>
        </p:nvSpPr>
        <p:spPr>
          <a:xfrm>
            <a:off x="6097588" y="4184650"/>
            <a:ext cx="1431925" cy="7207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34" name="TextBox 33"/>
          <p:cNvSpPr txBox="1"/>
          <p:nvPr/>
        </p:nvSpPr>
        <p:spPr>
          <a:xfrm>
            <a:off x="6097588" y="2025650"/>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312344" name="Rectangle 23"/>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00"/>
                </a:solidFill>
              </a:rPr>
              <a:t>[Name] Coalition Logic Model</a:t>
            </a:r>
            <a:endParaRPr lang="en-US" sz="2400" b="1" i="1">
              <a:solidFill>
                <a:srgbClr val="FF0000"/>
              </a:solidFill>
            </a:endParaRPr>
          </a:p>
        </p:txBody>
      </p:sp>
      <p:sp>
        <p:nvSpPr>
          <p:cNvPr id="59" name="Left Brace 58"/>
          <p:cNvSpPr/>
          <p:nvPr/>
        </p:nvSpPr>
        <p:spPr>
          <a:xfrm>
            <a:off x="2971800" y="2209800"/>
            <a:ext cx="131763"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6" name="Text Box 9"/>
          <p:cNvSpPr txBox="1">
            <a:spLocks noChangeArrowheads="1"/>
          </p:cNvSpPr>
          <p:nvPr/>
        </p:nvSpPr>
        <p:spPr bwMode="auto">
          <a:xfrm>
            <a:off x="3105150" y="3144838"/>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57" name="Text Box 14"/>
          <p:cNvSpPr txBox="1">
            <a:spLocks noChangeArrowheads="1"/>
          </p:cNvSpPr>
          <p:nvPr/>
        </p:nvSpPr>
        <p:spPr bwMode="auto">
          <a:xfrm>
            <a:off x="3103563" y="2406650"/>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58" name="Text Box 17"/>
          <p:cNvSpPr txBox="1">
            <a:spLocks noChangeArrowheads="1"/>
          </p:cNvSpPr>
          <p:nvPr/>
        </p:nvSpPr>
        <p:spPr bwMode="auto">
          <a:xfrm>
            <a:off x="3105150" y="4416425"/>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62" name="Text Box 19"/>
          <p:cNvSpPr txBox="1">
            <a:spLocks noChangeArrowheads="1"/>
          </p:cNvSpPr>
          <p:nvPr/>
        </p:nvSpPr>
        <p:spPr bwMode="auto">
          <a:xfrm>
            <a:off x="3105150" y="5767388"/>
            <a:ext cx="1395413" cy="796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64" name="TextBox 63"/>
          <p:cNvSpPr txBox="1"/>
          <p:nvPr/>
        </p:nvSpPr>
        <p:spPr>
          <a:xfrm>
            <a:off x="4606925" y="2527300"/>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5" name="TextBox 64"/>
          <p:cNvSpPr txBox="1"/>
          <p:nvPr/>
        </p:nvSpPr>
        <p:spPr>
          <a:xfrm>
            <a:off x="4594225" y="4610100"/>
            <a:ext cx="1371600" cy="8556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6" name="TextBox 65"/>
          <p:cNvSpPr txBox="1"/>
          <p:nvPr/>
        </p:nvSpPr>
        <p:spPr>
          <a:xfrm>
            <a:off x="4606925" y="5638800"/>
            <a:ext cx="1371600" cy="9429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67" name="TextBox 66"/>
          <p:cNvSpPr txBox="1"/>
          <p:nvPr/>
        </p:nvSpPr>
        <p:spPr>
          <a:xfrm>
            <a:off x="4594225" y="3538538"/>
            <a:ext cx="1371600" cy="89852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9" name="TextBox 68"/>
          <p:cNvSpPr txBox="1"/>
          <p:nvPr/>
        </p:nvSpPr>
        <p:spPr>
          <a:xfrm>
            <a:off x="4600575" y="1905000"/>
            <a:ext cx="1371600" cy="4492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4513"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2375" name="TextBox 74"/>
          <p:cNvSpPr txBox="1">
            <a:spLocks noChangeArrowheads="1"/>
          </p:cNvSpPr>
          <p:nvPr/>
        </p:nvSpPr>
        <p:spPr bwMode="auto">
          <a:xfrm>
            <a:off x="6229350" y="6664325"/>
            <a:ext cx="12192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Plan/Implementation</a:t>
            </a:r>
          </a:p>
        </p:txBody>
      </p:sp>
      <p:sp>
        <p:nvSpPr>
          <p:cNvPr id="77" name="TextBox 76"/>
          <p:cNvSpPr txBox="1">
            <a:spLocks noChangeArrowheads="1"/>
          </p:cNvSpPr>
          <p:nvPr/>
        </p:nvSpPr>
        <p:spPr bwMode="auto">
          <a:xfrm>
            <a:off x="3235325" y="66675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Local Assessment</a:t>
            </a: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85" name="TextBox 84"/>
          <p:cNvSpPr txBox="1">
            <a:spLocks noChangeArrowheads="1"/>
          </p:cNvSpPr>
          <p:nvPr/>
        </p:nvSpPr>
        <p:spPr bwMode="auto">
          <a:xfrm>
            <a:off x="279400" y="65659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State Assessment</a:t>
            </a:r>
          </a:p>
        </p:txBody>
      </p:sp>
      <p:cxnSp>
        <p:nvCxnSpPr>
          <p:cNvPr id="93" name="Straight Arrow Connector 92"/>
          <p:cNvCxnSpPr/>
          <p:nvPr/>
        </p:nvCxnSpPr>
        <p:spPr>
          <a:xfrm rot="10800000">
            <a:off x="44465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5475" y="37893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63" y="505777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5475" y="62626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7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888" y="529272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788" y="62103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700" y="36703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103" name="Rectangle 102"/>
          <p:cNvSpPr>
            <a:spLocks noChangeArrowheads="1"/>
          </p:cNvSpPr>
          <p:nvPr/>
        </p:nvSpPr>
        <p:spPr bwMode="auto">
          <a:xfrm>
            <a:off x="369888" y="1422400"/>
            <a:ext cx="760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(10-15 years) </a:t>
            </a:r>
          </a:p>
        </p:txBody>
      </p:sp>
      <p:sp>
        <p:nvSpPr>
          <p:cNvPr id="104" name="Rectangle 103"/>
          <p:cNvSpPr>
            <a:spLocks noChangeArrowheads="1"/>
          </p:cNvSpPr>
          <p:nvPr/>
        </p:nvSpPr>
        <p:spPr bwMode="auto">
          <a:xfrm>
            <a:off x="1920875" y="142398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(5-10 years) </a:t>
            </a:r>
          </a:p>
        </p:txBody>
      </p:sp>
      <p:sp>
        <p:nvSpPr>
          <p:cNvPr id="105" name="Rectangle 104"/>
          <p:cNvSpPr>
            <a:spLocks noChangeArrowheads="1"/>
          </p:cNvSpPr>
          <p:nvPr/>
        </p:nvSpPr>
        <p:spPr bwMode="auto">
          <a:xfrm>
            <a:off x="3452813" y="1414463"/>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(2-5 years) </a:t>
            </a:r>
          </a:p>
        </p:txBody>
      </p:sp>
      <p:sp>
        <p:nvSpPr>
          <p:cNvPr id="312392" name="Rectangle 105"/>
          <p:cNvSpPr>
            <a:spLocks noChangeArrowheads="1"/>
          </p:cNvSpPr>
          <p:nvPr/>
        </p:nvSpPr>
        <p:spPr bwMode="auto">
          <a:xfrm>
            <a:off x="4773613" y="141763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(6 months – 2 years) </a:t>
            </a:r>
          </a:p>
        </p:txBody>
      </p:sp>
      <p:sp>
        <p:nvSpPr>
          <p:cNvPr id="87" name="Line 16"/>
          <p:cNvSpPr>
            <a:spLocks noChangeShapeType="1"/>
          </p:cNvSpPr>
          <p:nvPr/>
        </p:nvSpPr>
        <p:spPr bwMode="auto">
          <a:xfrm flipV="1">
            <a:off x="7599363" y="6753225"/>
            <a:ext cx="145891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9" name="TextBox 88"/>
          <p:cNvSpPr txBox="1">
            <a:spLocks noChangeArrowheads="1"/>
          </p:cNvSpPr>
          <p:nvPr/>
        </p:nvSpPr>
        <p:spPr bwMode="auto">
          <a:xfrm>
            <a:off x="7662863" y="15875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So what? How will we know?</a:t>
            </a:r>
          </a:p>
        </p:txBody>
      </p:sp>
      <p:grpSp>
        <p:nvGrpSpPr>
          <p:cNvPr id="90" name="Group 69"/>
          <p:cNvGrpSpPr>
            <a:grpSpLocks/>
          </p:cNvGrpSpPr>
          <p:nvPr/>
        </p:nvGrpSpPr>
        <p:grpSpPr bwMode="auto">
          <a:xfrm>
            <a:off x="101600" y="438150"/>
            <a:ext cx="8940800" cy="1000125"/>
            <a:chOff x="101470" y="438886"/>
            <a:chExt cx="8941353" cy="999875"/>
          </a:xfrm>
        </p:grpSpPr>
        <p:sp>
          <p:nvSpPr>
            <p:cNvPr id="91"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92"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8"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101"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06"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107" name="Straight Arrow Connector 106"/>
            <p:cNvCxnSpPr/>
            <p:nvPr/>
          </p:nvCxnSpPr>
          <p:spPr>
            <a:xfrm>
              <a:off x="1347735" y="1229263"/>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2832139"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380608"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0"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111" name="Straight Arrow Connector 110"/>
            <p:cNvCxnSpPr/>
            <p:nvPr/>
          </p:nvCxnSpPr>
          <p:spPr>
            <a:xfrm>
              <a:off x="5842225" y="127211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353058" y="1261005"/>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13" name="TextBox 112"/>
          <p:cNvSpPr txBox="1">
            <a:spLocks noChangeArrowheads="1"/>
          </p:cNvSpPr>
          <p:nvPr/>
        </p:nvSpPr>
        <p:spPr bwMode="auto">
          <a:xfrm>
            <a:off x="7851775" y="6640513"/>
            <a:ext cx="9906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900">
                <a:solidFill>
                  <a:srgbClr val="000000"/>
                </a:solidFill>
                <a:latin typeface="Calibri" pitchFamily="34" charset="0"/>
                <a:cs typeface="Arial" pitchFamily="34" charset="0"/>
              </a:rPr>
              <a:t>Reporting/Eval</a:t>
            </a:r>
          </a:p>
        </p:txBody>
      </p:sp>
      <p:grpSp>
        <p:nvGrpSpPr>
          <p:cNvPr id="114" name="Group 113"/>
          <p:cNvGrpSpPr>
            <a:grpSpLocks/>
          </p:cNvGrpSpPr>
          <p:nvPr/>
        </p:nvGrpSpPr>
        <p:grpSpPr bwMode="auto">
          <a:xfrm>
            <a:off x="7651750" y="2041525"/>
            <a:ext cx="1390650" cy="4532313"/>
            <a:chOff x="7651246" y="2041747"/>
            <a:chExt cx="1390650" cy="4531298"/>
          </a:xfrm>
        </p:grpSpPr>
        <p:sp>
          <p:nvSpPr>
            <p:cNvPr id="115" name="TextBox 114"/>
            <p:cNvSpPr txBox="1"/>
            <p:nvPr/>
          </p:nvSpPr>
          <p:spPr>
            <a:xfrm>
              <a:off x="7656009" y="2041747"/>
              <a:ext cx="1381125" cy="55391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116" name="TextBox 115"/>
            <p:cNvSpPr txBox="1"/>
            <p:nvPr/>
          </p:nvSpPr>
          <p:spPr>
            <a:xfrm>
              <a:off x="7651246" y="5865179"/>
              <a:ext cx="1390650" cy="70786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  </a:t>
              </a:r>
              <a:r>
                <a:rPr lang="en-US" sz="1000" dirty="0">
                  <a:solidFill>
                    <a:prstClr val="black"/>
                  </a:solidFill>
                </a:rPr>
                <a:t>Assigned Program pre/post and  process measures; HYS</a:t>
              </a:r>
              <a:endParaRPr lang="en-US" sz="1000" b="1" dirty="0">
                <a:solidFill>
                  <a:prstClr val="black"/>
                </a:solidFill>
              </a:endParaRPr>
            </a:p>
          </p:txBody>
        </p:sp>
        <p:sp>
          <p:nvSpPr>
            <p:cNvPr id="117" name="TextBox 116"/>
            <p:cNvSpPr txBox="1"/>
            <p:nvPr/>
          </p:nvSpPr>
          <p:spPr>
            <a:xfrm>
              <a:off x="7656009" y="5214449"/>
              <a:ext cx="1381125" cy="538041"/>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Prevention/ Intervention  Services: </a:t>
              </a:r>
              <a:r>
                <a:rPr lang="en-US" sz="900" dirty="0">
                  <a:solidFill>
                    <a:prstClr val="black"/>
                  </a:solidFill>
                </a:rPr>
                <a:t>pre/post</a:t>
              </a:r>
              <a:endParaRPr lang="en-US" sz="1000" b="1" dirty="0">
                <a:solidFill>
                  <a:prstClr val="black"/>
                </a:solidFill>
              </a:endParaRPr>
            </a:p>
          </p:txBody>
        </p:sp>
        <p:sp>
          <p:nvSpPr>
            <p:cNvPr id="118" name="TextBox 117"/>
            <p:cNvSpPr txBox="1"/>
            <p:nvPr/>
          </p:nvSpPr>
          <p:spPr>
            <a:xfrm>
              <a:off x="7660771" y="2708348"/>
              <a:ext cx="1371600" cy="96974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Community engagement/Coalition development: </a:t>
              </a:r>
            </a:p>
            <a:p>
              <a:pPr algn="ctr" fontAlgn="auto">
                <a:spcBef>
                  <a:spcPts val="0"/>
                </a:spcBef>
                <a:spcAft>
                  <a:spcPts val="0"/>
                </a:spcAft>
                <a:defRPr/>
              </a:pPr>
              <a:r>
                <a:rPr lang="en-US" sz="900" dirty="0">
                  <a:solidFill>
                    <a:prstClr val="black"/>
                  </a:solidFill>
                </a:rPr>
                <a:t>Annual Coalition Survey</a:t>
              </a:r>
            </a:p>
            <a:p>
              <a:pPr algn="ctr" fontAlgn="auto">
                <a:spcBef>
                  <a:spcPts val="0"/>
                </a:spcBef>
                <a:spcAft>
                  <a:spcPts val="0"/>
                </a:spcAft>
                <a:defRPr/>
              </a:pPr>
              <a:r>
                <a:rPr lang="en-US" sz="900" dirty="0">
                  <a:solidFill>
                    <a:prstClr val="black"/>
                  </a:solidFill>
                </a:rPr>
                <a:t>Sustainability Documentation</a:t>
              </a:r>
            </a:p>
          </p:txBody>
        </p:sp>
        <p:sp>
          <p:nvSpPr>
            <p:cNvPr id="119" name="TextBox 118"/>
            <p:cNvSpPr txBox="1"/>
            <p:nvPr/>
          </p:nvSpPr>
          <p:spPr>
            <a:xfrm>
              <a:off x="7656009" y="4425638"/>
              <a:ext cx="1381125" cy="67612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Environmental Strategies:</a:t>
              </a:r>
            </a:p>
            <a:p>
              <a:pPr algn="ctr" fontAlgn="auto">
                <a:spcBef>
                  <a:spcPts val="0"/>
                </a:spcBef>
                <a:spcAft>
                  <a:spcPts val="0"/>
                </a:spcAft>
                <a:defRPr/>
              </a:pPr>
              <a:r>
                <a:rPr lang="en-US" sz="900" dirty="0">
                  <a:solidFill>
                    <a:prstClr val="black"/>
                  </a:solidFill>
                </a:rPr>
                <a:t>Process measures Community Survey; HYS</a:t>
              </a:r>
            </a:p>
          </p:txBody>
        </p:sp>
        <p:sp>
          <p:nvSpPr>
            <p:cNvPr id="120" name="TextBox 119"/>
            <p:cNvSpPr txBox="1"/>
            <p:nvPr/>
          </p:nvSpPr>
          <p:spPr>
            <a:xfrm>
              <a:off x="7656009" y="3789194"/>
              <a:ext cx="1381125" cy="52375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Public Awareness: </a:t>
              </a:r>
            </a:p>
            <a:p>
              <a:pPr algn="ctr" fontAlgn="auto">
                <a:spcBef>
                  <a:spcPts val="0"/>
                </a:spcBef>
                <a:spcAft>
                  <a:spcPts val="0"/>
                </a:spcAft>
                <a:defRPr/>
              </a:pPr>
              <a:r>
                <a:rPr lang="en-US" sz="900" dirty="0">
                  <a:solidFill>
                    <a:prstClr val="black"/>
                  </a:solidFill>
                </a:rPr>
                <a:t>Process measures Community Survey</a:t>
              </a:r>
            </a:p>
          </p:txBody>
        </p:sp>
      </p:grpSp>
      <p:cxnSp>
        <p:nvCxnSpPr>
          <p:cNvPr id="121" name="Straight Arrow Connector 120"/>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0800000">
            <a:off x="7467600" y="4724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10800000">
            <a:off x="7467600" y="3962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64425" y="531495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0800000">
            <a:off x="7453313" y="62499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545623" y="442913"/>
            <a:ext cx="3059112" cy="6138862"/>
          </a:xfrm>
          <a:prstGeom prst="rect">
            <a:avLst/>
          </a:prstGeom>
          <a:solidFill>
            <a:schemeClr val="bg2">
              <a:alpha val="21000"/>
            </a:schemeClr>
          </a:solidFill>
          <a:ln w="57150">
            <a:solidFill>
              <a:schemeClr val="tx1"/>
            </a:solidFill>
          </a:ln>
        </p:spPr>
        <p:txBody>
          <a:bodyPr anchor="ctr"/>
          <a:lstStyle/>
          <a:p>
            <a:pPr algn="ctr">
              <a:defRPr/>
            </a:pPr>
            <a:r>
              <a:rPr lang="en-US" sz="3600" dirty="0">
                <a:solidFill>
                  <a:srgbClr val="1F497D">
                    <a:lumMod val="75000"/>
                  </a:srgbClr>
                </a:solidFill>
                <a:effectLst>
                  <a:outerShdw blurRad="38100" dist="38100" dir="2700000" algn="tl">
                    <a:srgbClr val="000000">
                      <a:alpha val="43137"/>
                    </a:srgbClr>
                  </a:outerShdw>
                </a:effectLst>
                <a:cs typeface="Arial" charset="0"/>
              </a:rPr>
              <a:t>Resources Assessment</a:t>
            </a:r>
          </a:p>
        </p:txBody>
      </p:sp>
      <p:sp>
        <p:nvSpPr>
          <p:cNvPr id="2" name="Slide Number Placeholder 1"/>
          <p:cNvSpPr>
            <a:spLocks noGrp="1"/>
          </p:cNvSpPr>
          <p:nvPr>
            <p:ph type="sldNum" sz="quarter" idx="12"/>
          </p:nvPr>
        </p:nvSpPr>
        <p:spPr/>
        <p:txBody>
          <a:bodyPr/>
          <a:lstStyle/>
          <a:p>
            <a:pPr>
              <a:defRPr/>
            </a:pPr>
            <a:fld id="{ACE565D3-655A-4CCA-8926-B1ED08D4FC63}" type="slidenum">
              <a:rPr lang="en-US" smtClean="0"/>
              <a:pPr>
                <a:defRPr/>
              </a:pPr>
              <a:t>15</a:t>
            </a:fld>
            <a:endParaRPr lang="en-US" dirty="0"/>
          </a:p>
        </p:txBody>
      </p:sp>
    </p:spTree>
    <p:extLst>
      <p:ext uri="{BB962C8B-B14F-4D97-AF65-F5344CB8AC3E}">
        <p14:creationId xmlns:p14="http://schemas.microsoft.com/office/powerpoint/2010/main" val="3344497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24"/>
                                        </p:tgtEl>
                                        <p:attrNameLst>
                                          <p:attrName>style.opacity</p:attrName>
                                        </p:attrNameLst>
                                      </p:cBhvr>
                                      <p:to>
                                        <p:strVal val="0.5"/>
                                      </p:to>
                                    </p:set>
                                    <p:animEffect filter="image" prLst="opacity: 0.5">
                                      <p:cBhvr rctx="IE">
                                        <p:cTn id="13" dur="indefinite"/>
                                        <p:tgtEl>
                                          <p:spTgt spid="24"/>
                                        </p:tgtEl>
                                      </p:cBhvr>
                                    </p:animEffect>
                                  </p:childTnLst>
                                </p:cTn>
                              </p:par>
                              <p:par>
                                <p:cTn id="14" presetID="9" presetClass="emph" presetSubtype="0" grpId="0" nodeType="with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par>
                                <p:cTn id="17" presetID="9" presetClass="emph" presetSubtype="0" grpId="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grpId="0" nodeType="withEffect">
                                  <p:stCondLst>
                                    <p:cond delay="0"/>
                                  </p:stCondLst>
                                  <p:childTnLst>
                                    <p:set>
                                      <p:cBhvr rctx="PPT">
                                        <p:cTn id="21" dur="indefinite"/>
                                        <p:tgtEl>
                                          <p:spTgt spid="15"/>
                                        </p:tgtEl>
                                        <p:attrNameLst>
                                          <p:attrName>style.opacity</p:attrName>
                                        </p:attrNameLst>
                                      </p:cBhvr>
                                      <p:to>
                                        <p:strVal val="0.5"/>
                                      </p:to>
                                    </p:set>
                                    <p:animEffect filter="image" prLst="opacity: 0.5">
                                      <p:cBhvr rctx="IE">
                                        <p:cTn id="22" dur="indefinite"/>
                                        <p:tgtEl>
                                          <p:spTgt spid="15"/>
                                        </p:tgtEl>
                                      </p:cBhvr>
                                    </p:animEffect>
                                  </p:childTnLst>
                                </p:cTn>
                              </p:par>
                              <p:par>
                                <p:cTn id="23" presetID="9" presetClass="emph" presetSubtype="0" grpId="0" nodeType="withEffect">
                                  <p:stCondLst>
                                    <p:cond delay="0"/>
                                  </p:stCondLst>
                                  <p:childTnLst>
                                    <p:set>
                                      <p:cBhvr rctx="PPT">
                                        <p:cTn id="24" dur="indefinite"/>
                                        <p:tgtEl>
                                          <p:spTgt spid="26"/>
                                        </p:tgtEl>
                                        <p:attrNameLst>
                                          <p:attrName>style.opacity</p:attrName>
                                        </p:attrNameLst>
                                      </p:cBhvr>
                                      <p:to>
                                        <p:strVal val="0.5"/>
                                      </p:to>
                                    </p:set>
                                    <p:animEffect filter="image" prLst="opacity: 0.5">
                                      <p:cBhvr rctx="IE">
                                        <p:cTn id="25" dur="indefinite"/>
                                        <p:tgtEl>
                                          <p:spTgt spid="26"/>
                                        </p:tgtEl>
                                      </p:cBhvr>
                                    </p:animEffect>
                                  </p:childTnLst>
                                </p:cTn>
                              </p:par>
                              <p:par>
                                <p:cTn id="26" presetID="9" presetClass="emph" presetSubtype="0" grpId="0" nodeType="withEffect">
                                  <p:stCondLst>
                                    <p:cond delay="0"/>
                                  </p:stCondLst>
                                  <p:childTnLst>
                                    <p:set>
                                      <p:cBhvr rctx="PPT">
                                        <p:cTn id="27" dur="indefinite"/>
                                        <p:tgtEl>
                                          <p:spTgt spid="27"/>
                                        </p:tgtEl>
                                        <p:attrNameLst>
                                          <p:attrName>style.opacity</p:attrName>
                                        </p:attrNameLst>
                                      </p:cBhvr>
                                      <p:to>
                                        <p:strVal val="0.5"/>
                                      </p:to>
                                    </p:set>
                                    <p:animEffect filter="image" prLst="opacity: 0.5">
                                      <p:cBhvr rctx="IE">
                                        <p:cTn id="28" dur="indefinite"/>
                                        <p:tgtEl>
                                          <p:spTgt spid="27"/>
                                        </p:tgtEl>
                                      </p:cBhvr>
                                    </p:animEffect>
                                  </p:childTnLst>
                                </p:cTn>
                              </p:par>
                              <p:par>
                                <p:cTn id="29" presetID="9" presetClass="emph" presetSubtype="0" grpId="0" nodeType="withEffect">
                                  <p:stCondLst>
                                    <p:cond delay="0"/>
                                  </p:stCondLst>
                                  <p:childTnLst>
                                    <p:set>
                                      <p:cBhvr rctx="PPT">
                                        <p:cTn id="30" dur="indefinite"/>
                                        <p:tgtEl>
                                          <p:spTgt spid="59"/>
                                        </p:tgtEl>
                                        <p:attrNameLst>
                                          <p:attrName>style.opacity</p:attrName>
                                        </p:attrNameLst>
                                      </p:cBhvr>
                                      <p:to>
                                        <p:strVal val="0.5"/>
                                      </p:to>
                                    </p:set>
                                    <p:animEffect filter="image" prLst="opacity: 0.5">
                                      <p:cBhvr rctx="IE">
                                        <p:cTn id="31" dur="indefinite"/>
                                        <p:tgtEl>
                                          <p:spTgt spid="59"/>
                                        </p:tgtEl>
                                      </p:cBhvr>
                                    </p:animEffect>
                                  </p:childTnLst>
                                </p:cTn>
                              </p:par>
                              <p:par>
                                <p:cTn id="32" presetID="9" presetClass="emph" presetSubtype="0" grpId="0" nodeType="withEffect">
                                  <p:stCondLst>
                                    <p:cond delay="0"/>
                                  </p:stCondLst>
                                  <p:childTnLst>
                                    <p:set>
                                      <p:cBhvr rctx="PPT">
                                        <p:cTn id="33" dur="indefinite"/>
                                        <p:tgtEl>
                                          <p:spTgt spid="61"/>
                                        </p:tgtEl>
                                        <p:attrNameLst>
                                          <p:attrName>style.opacity</p:attrName>
                                        </p:attrNameLst>
                                      </p:cBhvr>
                                      <p:to>
                                        <p:strVal val="0.5"/>
                                      </p:to>
                                    </p:set>
                                    <p:animEffect filter="image" prLst="opacity: 0.5">
                                      <p:cBhvr rctx="IE">
                                        <p:cTn id="34" dur="indefinite"/>
                                        <p:tgtEl>
                                          <p:spTgt spid="61"/>
                                        </p:tgtEl>
                                      </p:cBhvr>
                                    </p:animEffect>
                                  </p:childTnLst>
                                </p:cTn>
                              </p:par>
                              <p:par>
                                <p:cTn id="35" presetID="9" presetClass="emph" presetSubtype="0" grpId="0" nodeType="withEffect">
                                  <p:stCondLst>
                                    <p:cond delay="0"/>
                                  </p:stCondLst>
                                  <p:childTnLst>
                                    <p:set>
                                      <p:cBhvr rctx="PPT">
                                        <p:cTn id="36" dur="indefinite"/>
                                        <p:tgtEl>
                                          <p:spTgt spid="56"/>
                                        </p:tgtEl>
                                        <p:attrNameLst>
                                          <p:attrName>style.opacity</p:attrName>
                                        </p:attrNameLst>
                                      </p:cBhvr>
                                      <p:to>
                                        <p:strVal val="0.5"/>
                                      </p:to>
                                    </p:set>
                                    <p:animEffect filter="image" prLst="opacity: 0.5">
                                      <p:cBhvr rctx="IE">
                                        <p:cTn id="37" dur="indefinite"/>
                                        <p:tgtEl>
                                          <p:spTgt spid="56"/>
                                        </p:tgtEl>
                                      </p:cBhvr>
                                    </p:animEffect>
                                  </p:childTnLst>
                                </p:cTn>
                              </p:par>
                              <p:par>
                                <p:cTn id="38" presetID="9" presetClass="emph" presetSubtype="0" grpId="0" nodeType="withEffect">
                                  <p:stCondLst>
                                    <p:cond delay="0"/>
                                  </p:stCondLst>
                                  <p:childTnLst>
                                    <p:set>
                                      <p:cBhvr rctx="PPT">
                                        <p:cTn id="39" dur="indefinite"/>
                                        <p:tgtEl>
                                          <p:spTgt spid="57"/>
                                        </p:tgtEl>
                                        <p:attrNameLst>
                                          <p:attrName>style.opacity</p:attrName>
                                        </p:attrNameLst>
                                      </p:cBhvr>
                                      <p:to>
                                        <p:strVal val="0.5"/>
                                      </p:to>
                                    </p:set>
                                    <p:animEffect filter="image" prLst="opacity: 0.5">
                                      <p:cBhvr rctx="IE">
                                        <p:cTn id="40" dur="indefinite"/>
                                        <p:tgtEl>
                                          <p:spTgt spid="57"/>
                                        </p:tgtEl>
                                      </p:cBhvr>
                                    </p:animEffect>
                                  </p:childTnLst>
                                </p:cTn>
                              </p:par>
                              <p:par>
                                <p:cTn id="41" presetID="9" presetClass="emph" presetSubtype="0" grpId="0" nodeType="withEffect">
                                  <p:stCondLst>
                                    <p:cond delay="0"/>
                                  </p:stCondLst>
                                  <p:childTnLst>
                                    <p:set>
                                      <p:cBhvr rctx="PPT">
                                        <p:cTn id="42" dur="indefinite"/>
                                        <p:tgtEl>
                                          <p:spTgt spid="58"/>
                                        </p:tgtEl>
                                        <p:attrNameLst>
                                          <p:attrName>style.opacity</p:attrName>
                                        </p:attrNameLst>
                                      </p:cBhvr>
                                      <p:to>
                                        <p:strVal val="0.5"/>
                                      </p:to>
                                    </p:set>
                                    <p:animEffect filter="image" prLst="opacity: 0.5">
                                      <p:cBhvr rctx="IE">
                                        <p:cTn id="43" dur="indefinite"/>
                                        <p:tgtEl>
                                          <p:spTgt spid="58"/>
                                        </p:tgtEl>
                                      </p:cBhvr>
                                    </p:animEffect>
                                  </p:childTnLst>
                                </p:cTn>
                              </p:par>
                              <p:par>
                                <p:cTn id="44" presetID="9" presetClass="emph" presetSubtype="0" grpId="0" nodeType="withEffect">
                                  <p:stCondLst>
                                    <p:cond delay="0"/>
                                  </p:stCondLst>
                                  <p:childTnLst>
                                    <p:set>
                                      <p:cBhvr rctx="PPT">
                                        <p:cTn id="45" dur="indefinite"/>
                                        <p:tgtEl>
                                          <p:spTgt spid="62"/>
                                        </p:tgtEl>
                                        <p:attrNameLst>
                                          <p:attrName>style.opacity</p:attrName>
                                        </p:attrNameLst>
                                      </p:cBhvr>
                                      <p:to>
                                        <p:strVal val="0.5"/>
                                      </p:to>
                                    </p:set>
                                    <p:animEffect filter="image" prLst="opacity: 0.5">
                                      <p:cBhvr rctx="IE">
                                        <p:cTn id="46" dur="indefinite"/>
                                        <p:tgtEl>
                                          <p:spTgt spid="62"/>
                                        </p:tgtEl>
                                      </p:cBhvr>
                                    </p:animEffect>
                                  </p:childTnLst>
                                </p:cTn>
                              </p:par>
                              <p:par>
                                <p:cTn id="47" presetID="9" presetClass="emph" presetSubtype="0" nodeType="withEffect">
                                  <p:stCondLst>
                                    <p:cond delay="0"/>
                                  </p:stCondLst>
                                  <p:childTnLst>
                                    <p:set>
                                      <p:cBhvr rctx="PPT">
                                        <p:cTn id="48" dur="indefinite"/>
                                        <p:tgtEl>
                                          <p:spTgt spid="4"/>
                                        </p:tgtEl>
                                        <p:attrNameLst>
                                          <p:attrName>style.opacity</p:attrName>
                                        </p:attrNameLst>
                                      </p:cBhvr>
                                      <p:to>
                                        <p:strVal val="0.5"/>
                                      </p:to>
                                    </p:set>
                                    <p:animEffect filter="image" prLst="opacity: 0.5">
                                      <p:cBhvr rctx="IE">
                                        <p:cTn id="49" dur="indefinite"/>
                                        <p:tgtEl>
                                          <p:spTgt spid="4"/>
                                        </p:tgtEl>
                                      </p:cBhvr>
                                    </p:animEffect>
                                  </p:childTnLst>
                                </p:cTn>
                              </p:par>
                              <p:par>
                                <p:cTn id="50" presetID="9" presetClass="emph" presetSubtype="0" nodeType="withEffect">
                                  <p:stCondLst>
                                    <p:cond delay="0"/>
                                  </p:stCondLst>
                                  <p:childTnLst>
                                    <p:set>
                                      <p:cBhvr rctx="PPT">
                                        <p:cTn id="51" dur="indefinite"/>
                                        <p:tgtEl>
                                          <p:spTgt spid="13"/>
                                        </p:tgtEl>
                                        <p:attrNameLst>
                                          <p:attrName>style.opacity</p:attrName>
                                        </p:attrNameLst>
                                      </p:cBhvr>
                                      <p:to>
                                        <p:strVal val="0.5"/>
                                      </p:to>
                                    </p:set>
                                    <p:animEffect filter="image" prLst="opacity: 0.5">
                                      <p:cBhvr rctx="IE">
                                        <p:cTn id="52" dur="indefinite"/>
                                        <p:tgtEl>
                                          <p:spTgt spid="13"/>
                                        </p:tgtEl>
                                      </p:cBhvr>
                                    </p:animEffect>
                                  </p:childTnLst>
                                </p:cTn>
                              </p:par>
                              <p:par>
                                <p:cTn id="53" presetID="9" presetClass="emph" presetSubtype="0" nodeType="withEffect">
                                  <p:stCondLst>
                                    <p:cond delay="0"/>
                                  </p:stCondLst>
                                  <p:childTnLst>
                                    <p:set>
                                      <p:cBhvr rctx="PPT">
                                        <p:cTn id="54" dur="indefinite"/>
                                        <p:tgtEl>
                                          <p:spTgt spid="9"/>
                                        </p:tgtEl>
                                        <p:attrNameLst>
                                          <p:attrName>style.opacity</p:attrName>
                                        </p:attrNameLst>
                                      </p:cBhvr>
                                      <p:to>
                                        <p:strVal val="0.5"/>
                                      </p:to>
                                    </p:set>
                                    <p:animEffect filter="image" prLst="opacity: 0.5">
                                      <p:cBhvr rctx="IE">
                                        <p:cTn id="55" dur="indefinite"/>
                                        <p:tgtEl>
                                          <p:spTgt spid="9"/>
                                        </p:tgtEl>
                                      </p:cBhvr>
                                    </p:animEffect>
                                  </p:childTnLst>
                                </p:cTn>
                              </p:par>
                              <p:par>
                                <p:cTn id="56" presetID="9" presetClass="emph" presetSubtype="0" nodeType="withEffect">
                                  <p:stCondLst>
                                    <p:cond delay="0"/>
                                  </p:stCondLst>
                                  <p:childTnLst>
                                    <p:set>
                                      <p:cBhvr rctx="PPT">
                                        <p:cTn id="57" dur="indefinite"/>
                                        <p:tgtEl>
                                          <p:spTgt spid="51"/>
                                        </p:tgtEl>
                                        <p:attrNameLst>
                                          <p:attrName>style.opacity</p:attrName>
                                        </p:attrNameLst>
                                      </p:cBhvr>
                                      <p:to>
                                        <p:strVal val="0.5"/>
                                      </p:to>
                                    </p:set>
                                    <p:animEffect filter="image" prLst="opacity: 0.5">
                                      <p:cBhvr rctx="IE">
                                        <p:cTn id="58" dur="indefinite"/>
                                        <p:tgtEl>
                                          <p:spTgt spid="51"/>
                                        </p:tgtEl>
                                      </p:cBhvr>
                                    </p:animEffect>
                                  </p:childTnLst>
                                </p:cTn>
                              </p:par>
                              <p:par>
                                <p:cTn id="59" presetID="9" presetClass="emph" presetSubtype="0" nodeType="withEffect">
                                  <p:stCondLst>
                                    <p:cond delay="0"/>
                                  </p:stCondLst>
                                  <p:childTnLst>
                                    <p:set>
                                      <p:cBhvr rctx="PPT">
                                        <p:cTn id="60" dur="indefinite"/>
                                        <p:tgtEl>
                                          <p:spTgt spid="52"/>
                                        </p:tgtEl>
                                        <p:attrNameLst>
                                          <p:attrName>style.opacity</p:attrName>
                                        </p:attrNameLst>
                                      </p:cBhvr>
                                      <p:to>
                                        <p:strVal val="0.5"/>
                                      </p:to>
                                    </p:set>
                                    <p:animEffect filter="image" prLst="opacity: 0.5">
                                      <p:cBhvr rctx="IE">
                                        <p:cTn id="61" dur="indefinite"/>
                                        <p:tgtEl>
                                          <p:spTgt spid="52"/>
                                        </p:tgtEl>
                                      </p:cBhvr>
                                    </p:animEffect>
                                  </p:childTnLst>
                                </p:cTn>
                              </p:par>
                              <p:par>
                                <p:cTn id="62" presetID="9" presetClass="emph" presetSubtype="0" grpId="0" nodeType="withEffect">
                                  <p:stCondLst>
                                    <p:cond delay="0"/>
                                  </p:stCondLst>
                                  <p:childTnLst>
                                    <p:set>
                                      <p:cBhvr rctx="PPT">
                                        <p:cTn id="63" dur="indefinite"/>
                                        <p:tgtEl>
                                          <p:spTgt spid="77"/>
                                        </p:tgtEl>
                                        <p:attrNameLst>
                                          <p:attrName>style.opacity</p:attrName>
                                        </p:attrNameLst>
                                      </p:cBhvr>
                                      <p:to>
                                        <p:strVal val="0.5"/>
                                      </p:to>
                                    </p:set>
                                    <p:animEffect filter="image" prLst="opacity: 0.5">
                                      <p:cBhvr rctx="IE">
                                        <p:cTn id="64" dur="indefinite"/>
                                        <p:tgtEl>
                                          <p:spTgt spid="77"/>
                                        </p:tgtEl>
                                      </p:cBhvr>
                                    </p:animEffect>
                                  </p:childTnLst>
                                </p:cTn>
                              </p:par>
                              <p:par>
                                <p:cTn id="65" presetID="9" presetClass="emph" presetSubtype="0" nodeType="withEffect">
                                  <p:stCondLst>
                                    <p:cond delay="0"/>
                                  </p:stCondLst>
                                  <p:childTnLst>
                                    <p:set>
                                      <p:cBhvr rctx="PPT">
                                        <p:cTn id="66" dur="indefinite"/>
                                        <p:tgtEl>
                                          <p:spTgt spid="81"/>
                                        </p:tgtEl>
                                        <p:attrNameLst>
                                          <p:attrName>style.opacity</p:attrName>
                                        </p:attrNameLst>
                                      </p:cBhvr>
                                      <p:to>
                                        <p:strVal val="0.5"/>
                                      </p:to>
                                    </p:set>
                                    <p:animEffect filter="image" prLst="opacity: 0.5">
                                      <p:cBhvr rctx="IE">
                                        <p:cTn id="67" dur="indefinite"/>
                                        <p:tgtEl>
                                          <p:spTgt spid="81"/>
                                        </p:tgtEl>
                                      </p:cBhvr>
                                    </p:animEffect>
                                  </p:childTnLst>
                                </p:cTn>
                              </p:par>
                              <p:par>
                                <p:cTn id="68" presetID="9" presetClass="emph" presetSubtype="0" grpId="0" nodeType="withEffect">
                                  <p:stCondLst>
                                    <p:cond delay="0"/>
                                  </p:stCondLst>
                                  <p:childTnLst>
                                    <p:set>
                                      <p:cBhvr rctx="PPT">
                                        <p:cTn id="69" dur="indefinite"/>
                                        <p:tgtEl>
                                          <p:spTgt spid="85"/>
                                        </p:tgtEl>
                                        <p:attrNameLst>
                                          <p:attrName>style.opacity</p:attrName>
                                        </p:attrNameLst>
                                      </p:cBhvr>
                                      <p:to>
                                        <p:strVal val="0.5"/>
                                      </p:to>
                                    </p:set>
                                    <p:animEffect filter="image" prLst="opacity: 0.5">
                                      <p:cBhvr rctx="IE">
                                        <p:cTn id="70" dur="indefinite"/>
                                        <p:tgtEl>
                                          <p:spTgt spid="85"/>
                                        </p:tgtEl>
                                      </p:cBhvr>
                                    </p:animEffect>
                                  </p:childTnLst>
                                </p:cTn>
                              </p:par>
                              <p:par>
                                <p:cTn id="71" presetID="9" presetClass="emph" presetSubtype="0" nodeType="withEffect">
                                  <p:stCondLst>
                                    <p:cond delay="0"/>
                                  </p:stCondLst>
                                  <p:childTnLst>
                                    <p:set>
                                      <p:cBhvr rctx="PPT">
                                        <p:cTn id="72" dur="indefinite"/>
                                        <p:tgtEl>
                                          <p:spTgt spid="93"/>
                                        </p:tgtEl>
                                        <p:attrNameLst>
                                          <p:attrName>style.opacity</p:attrName>
                                        </p:attrNameLst>
                                      </p:cBhvr>
                                      <p:to>
                                        <p:strVal val="0.5"/>
                                      </p:to>
                                    </p:set>
                                    <p:animEffect filter="image" prLst="opacity: 0.5">
                                      <p:cBhvr rctx="IE">
                                        <p:cTn id="73" dur="indefinite"/>
                                        <p:tgtEl>
                                          <p:spTgt spid="93"/>
                                        </p:tgtEl>
                                      </p:cBhvr>
                                    </p:animEffect>
                                  </p:childTnLst>
                                </p:cTn>
                              </p:par>
                              <p:par>
                                <p:cTn id="74" presetID="9" presetClass="emph" presetSubtype="0" nodeType="withEffect">
                                  <p:stCondLst>
                                    <p:cond delay="0"/>
                                  </p:stCondLst>
                                  <p:childTnLst>
                                    <p:set>
                                      <p:cBhvr rctx="PPT">
                                        <p:cTn id="75" dur="indefinite"/>
                                        <p:tgtEl>
                                          <p:spTgt spid="94"/>
                                        </p:tgtEl>
                                        <p:attrNameLst>
                                          <p:attrName>style.opacity</p:attrName>
                                        </p:attrNameLst>
                                      </p:cBhvr>
                                      <p:to>
                                        <p:strVal val="0.5"/>
                                      </p:to>
                                    </p:set>
                                    <p:animEffect filter="image" prLst="opacity: 0.5">
                                      <p:cBhvr rctx="IE">
                                        <p:cTn id="76" dur="indefinite"/>
                                        <p:tgtEl>
                                          <p:spTgt spid="94"/>
                                        </p:tgtEl>
                                      </p:cBhvr>
                                    </p:animEffect>
                                  </p:childTnLst>
                                </p:cTn>
                              </p:par>
                              <p:par>
                                <p:cTn id="77" presetID="9" presetClass="emph" presetSubtype="0" nodeType="withEffect">
                                  <p:stCondLst>
                                    <p:cond delay="0"/>
                                  </p:stCondLst>
                                  <p:childTnLst>
                                    <p:set>
                                      <p:cBhvr rctx="PPT">
                                        <p:cTn id="78" dur="indefinite"/>
                                        <p:tgtEl>
                                          <p:spTgt spid="95"/>
                                        </p:tgtEl>
                                        <p:attrNameLst>
                                          <p:attrName>style.opacity</p:attrName>
                                        </p:attrNameLst>
                                      </p:cBhvr>
                                      <p:to>
                                        <p:strVal val="0.5"/>
                                      </p:to>
                                    </p:set>
                                    <p:animEffect filter="image" prLst="opacity: 0.5">
                                      <p:cBhvr rctx="IE">
                                        <p:cTn id="79" dur="indefinite"/>
                                        <p:tgtEl>
                                          <p:spTgt spid="95"/>
                                        </p:tgtEl>
                                      </p:cBhvr>
                                    </p:animEffect>
                                  </p:childTnLst>
                                </p:cTn>
                              </p:par>
                              <p:par>
                                <p:cTn id="80" presetID="9" presetClass="emph" presetSubtype="0" nodeType="withEffect">
                                  <p:stCondLst>
                                    <p:cond delay="0"/>
                                  </p:stCondLst>
                                  <p:childTnLst>
                                    <p:set>
                                      <p:cBhvr rctx="PPT">
                                        <p:cTn id="81" dur="indefinite"/>
                                        <p:tgtEl>
                                          <p:spTgt spid="96"/>
                                        </p:tgtEl>
                                        <p:attrNameLst>
                                          <p:attrName>style.opacity</p:attrName>
                                        </p:attrNameLst>
                                      </p:cBhvr>
                                      <p:to>
                                        <p:strVal val="0.5"/>
                                      </p:to>
                                    </p:set>
                                    <p:animEffect filter="image" prLst="opacity: 0.5">
                                      <p:cBhvr rctx="IE">
                                        <p:cTn id="82" dur="indefinite"/>
                                        <p:tgtEl>
                                          <p:spTgt spid="96"/>
                                        </p:tgtEl>
                                      </p:cBhvr>
                                    </p:animEffect>
                                  </p:childTnLst>
                                </p:cTn>
                              </p:par>
                              <p:par>
                                <p:cTn id="83" presetID="9" presetClass="emph" presetSubtype="0" grpId="0" nodeType="withEffect">
                                  <p:stCondLst>
                                    <p:cond delay="0"/>
                                  </p:stCondLst>
                                  <p:childTnLst>
                                    <p:set>
                                      <p:cBhvr rctx="PPT">
                                        <p:cTn id="84" dur="indefinite"/>
                                        <p:tgtEl>
                                          <p:spTgt spid="103"/>
                                        </p:tgtEl>
                                        <p:attrNameLst>
                                          <p:attrName>style.opacity</p:attrName>
                                        </p:attrNameLst>
                                      </p:cBhvr>
                                      <p:to>
                                        <p:strVal val="0.5"/>
                                      </p:to>
                                    </p:set>
                                    <p:animEffect filter="image" prLst="opacity: 0.5">
                                      <p:cBhvr rctx="IE">
                                        <p:cTn id="85" dur="indefinite"/>
                                        <p:tgtEl>
                                          <p:spTgt spid="103"/>
                                        </p:tgtEl>
                                      </p:cBhvr>
                                    </p:animEffect>
                                  </p:childTnLst>
                                </p:cTn>
                              </p:par>
                              <p:par>
                                <p:cTn id="86" presetID="9" presetClass="emph" presetSubtype="0" grpId="0" nodeType="withEffect">
                                  <p:stCondLst>
                                    <p:cond delay="0"/>
                                  </p:stCondLst>
                                  <p:childTnLst>
                                    <p:set>
                                      <p:cBhvr rctx="PPT">
                                        <p:cTn id="87" dur="indefinite"/>
                                        <p:tgtEl>
                                          <p:spTgt spid="104"/>
                                        </p:tgtEl>
                                        <p:attrNameLst>
                                          <p:attrName>style.opacity</p:attrName>
                                        </p:attrNameLst>
                                      </p:cBhvr>
                                      <p:to>
                                        <p:strVal val="0.5"/>
                                      </p:to>
                                    </p:set>
                                    <p:animEffect filter="image" prLst="opacity: 0.5">
                                      <p:cBhvr rctx="IE">
                                        <p:cTn id="88" dur="indefinite"/>
                                        <p:tgtEl>
                                          <p:spTgt spid="104"/>
                                        </p:tgtEl>
                                      </p:cBhvr>
                                    </p:animEffect>
                                  </p:childTnLst>
                                </p:cTn>
                              </p:par>
                              <p:par>
                                <p:cTn id="89" presetID="9" presetClass="emph" presetSubtype="0" grpId="0" nodeType="withEffect">
                                  <p:stCondLst>
                                    <p:cond delay="0"/>
                                  </p:stCondLst>
                                  <p:childTnLst>
                                    <p:set>
                                      <p:cBhvr rctx="PPT">
                                        <p:cTn id="90" dur="indefinite"/>
                                        <p:tgtEl>
                                          <p:spTgt spid="105"/>
                                        </p:tgtEl>
                                        <p:attrNameLst>
                                          <p:attrName>style.opacity</p:attrName>
                                        </p:attrNameLst>
                                      </p:cBhvr>
                                      <p:to>
                                        <p:strVal val="0.5"/>
                                      </p:to>
                                    </p:set>
                                    <p:animEffect filter="image" prLst="opacity: 0.5">
                                      <p:cBhvr rctx="IE">
                                        <p:cTn id="91" dur="indefinite"/>
                                        <p:tgtEl>
                                          <p:spTgt spid="105"/>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89"/>
                                        </p:tgtEl>
                                        <p:attrNameLst>
                                          <p:attrName>style.visibility</p:attrName>
                                        </p:attrNameLst>
                                      </p:cBhvr>
                                      <p:to>
                                        <p:strVal val="visible"/>
                                      </p:to>
                                    </p:set>
                                    <p:anim calcmode="lin" valueType="num">
                                      <p:cBhvr additive="base">
                                        <p:cTn id="96" dur="1000" fill="hold"/>
                                        <p:tgtEl>
                                          <p:spTgt spid="89"/>
                                        </p:tgtEl>
                                        <p:attrNameLst>
                                          <p:attrName>ppt_x</p:attrName>
                                        </p:attrNameLst>
                                      </p:cBhvr>
                                      <p:tavLst>
                                        <p:tav tm="0">
                                          <p:val>
                                            <p:strVal val="#ppt_x"/>
                                          </p:val>
                                        </p:tav>
                                        <p:tav tm="100000">
                                          <p:val>
                                            <p:strVal val="#ppt_x"/>
                                          </p:val>
                                        </p:tav>
                                      </p:tavLst>
                                    </p:anim>
                                    <p:anim calcmode="lin" valueType="num">
                                      <p:cBhvr additive="base">
                                        <p:cTn id="97"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14"/>
                                        </p:tgtEl>
                                        <p:attrNameLst>
                                          <p:attrName>style.visibility</p:attrName>
                                        </p:attrNameLst>
                                      </p:cBhvr>
                                      <p:to>
                                        <p:strVal val="visible"/>
                                      </p:to>
                                    </p:set>
                                    <p:anim calcmode="lin" valueType="num">
                                      <p:cBhvr additive="base">
                                        <p:cTn id="102" dur="1000" fill="hold"/>
                                        <p:tgtEl>
                                          <p:spTgt spid="114"/>
                                        </p:tgtEl>
                                        <p:attrNameLst>
                                          <p:attrName>ppt_x</p:attrName>
                                        </p:attrNameLst>
                                      </p:cBhvr>
                                      <p:tavLst>
                                        <p:tav tm="0">
                                          <p:val>
                                            <p:strVal val="#ppt_x"/>
                                          </p:val>
                                        </p:tav>
                                        <p:tav tm="100000">
                                          <p:val>
                                            <p:strVal val="#ppt_x"/>
                                          </p:val>
                                        </p:tav>
                                      </p:tavLst>
                                    </p:anim>
                                    <p:anim calcmode="lin" valueType="num">
                                      <p:cBhvr additive="base">
                                        <p:cTn id="103" dur="10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1+#ppt_w/2"/>
                                          </p:val>
                                        </p:tav>
                                        <p:tav tm="100000">
                                          <p:val>
                                            <p:strVal val="#ppt_x"/>
                                          </p:val>
                                        </p:tav>
                                      </p:tavLst>
                                    </p:anim>
                                    <p:anim calcmode="lin" valueType="num">
                                      <p:cBhvr additive="base">
                                        <p:cTn id="109" dur="1000" fill="hold"/>
                                        <p:tgtEl>
                                          <p:spTgt spid="113"/>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87"/>
                                        </p:tgtEl>
                                        <p:attrNameLst>
                                          <p:attrName>style.visibility</p:attrName>
                                        </p:attrNameLst>
                                      </p:cBhvr>
                                      <p:to>
                                        <p:strVal val="visible"/>
                                      </p:to>
                                    </p:set>
                                    <p:anim calcmode="lin" valueType="num">
                                      <p:cBhvr additive="base">
                                        <p:cTn id="112" dur="1000" fill="hold"/>
                                        <p:tgtEl>
                                          <p:spTgt spid="87"/>
                                        </p:tgtEl>
                                        <p:attrNameLst>
                                          <p:attrName>ppt_x</p:attrName>
                                        </p:attrNameLst>
                                      </p:cBhvr>
                                      <p:tavLst>
                                        <p:tav tm="0">
                                          <p:val>
                                            <p:strVal val="1+#ppt_w/2"/>
                                          </p:val>
                                        </p:tav>
                                        <p:tav tm="100000">
                                          <p:val>
                                            <p:strVal val="#ppt_x"/>
                                          </p:val>
                                        </p:tav>
                                      </p:tavLst>
                                    </p:anim>
                                    <p:anim calcmode="lin" valueType="num">
                                      <p:cBhvr additive="base">
                                        <p:cTn id="113" dur="1000" fill="hold"/>
                                        <p:tgtEl>
                                          <p:spTgt spid="87"/>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10"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500"/>
                                        <p:tgtEl>
                                          <p:spTgt spid="121"/>
                                        </p:tgtEl>
                                      </p:cBhvr>
                                    </p:animEffect>
                                  </p:childTnLst>
                                </p:cTn>
                              </p:par>
                              <p:par>
                                <p:cTn id="118" presetID="10" presetClass="entr" presetSubtype="0" fill="hold" nodeType="withEffect">
                                  <p:stCondLst>
                                    <p:cond delay="0"/>
                                  </p:stCondLst>
                                  <p:childTnLst>
                                    <p:set>
                                      <p:cBhvr>
                                        <p:cTn id="119" dur="1" fill="hold">
                                          <p:stCondLst>
                                            <p:cond delay="0"/>
                                          </p:stCondLst>
                                        </p:cTn>
                                        <p:tgtEl>
                                          <p:spTgt spid="124"/>
                                        </p:tgtEl>
                                        <p:attrNameLst>
                                          <p:attrName>style.visibility</p:attrName>
                                        </p:attrNameLst>
                                      </p:cBhvr>
                                      <p:to>
                                        <p:strVal val="visible"/>
                                      </p:to>
                                    </p:set>
                                    <p:animEffect transition="in" filter="fade">
                                      <p:cBhvr>
                                        <p:cTn id="120" dur="500"/>
                                        <p:tgtEl>
                                          <p:spTgt spid="124"/>
                                        </p:tgtEl>
                                      </p:cBhvr>
                                    </p:animEffect>
                                  </p:childTnLst>
                                </p:cTn>
                              </p:par>
                              <p:par>
                                <p:cTn id="121" presetID="10" presetClass="entr" presetSubtype="0" fill="hold" nodeType="withEffect">
                                  <p:stCondLst>
                                    <p:cond delay="0"/>
                                  </p:stCondLst>
                                  <p:childTnLst>
                                    <p:set>
                                      <p:cBhvr>
                                        <p:cTn id="122" dur="1" fill="hold">
                                          <p:stCondLst>
                                            <p:cond delay="0"/>
                                          </p:stCondLst>
                                        </p:cTn>
                                        <p:tgtEl>
                                          <p:spTgt spid="122"/>
                                        </p:tgtEl>
                                        <p:attrNameLst>
                                          <p:attrName>style.visibility</p:attrName>
                                        </p:attrNameLst>
                                      </p:cBhvr>
                                      <p:to>
                                        <p:strVal val="visible"/>
                                      </p:to>
                                    </p:set>
                                    <p:animEffect transition="in" filter="fade">
                                      <p:cBhvr>
                                        <p:cTn id="123" dur="500"/>
                                        <p:tgtEl>
                                          <p:spTgt spid="122"/>
                                        </p:tgtEl>
                                      </p:cBhvr>
                                    </p:animEffect>
                                  </p:childTnLst>
                                </p:cTn>
                              </p:par>
                              <p:par>
                                <p:cTn id="124" presetID="10" presetClass="entr" presetSubtype="0" fill="hold" nodeType="with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par>
                                <p:cTn id="127" presetID="10" presetClass="entr" presetSubtype="0" fill="hold" nodeType="withEffect">
                                  <p:stCondLst>
                                    <p:cond delay="0"/>
                                  </p:stCondLst>
                                  <p:childTnLst>
                                    <p:set>
                                      <p:cBhvr>
                                        <p:cTn id="128" dur="1" fill="hold">
                                          <p:stCondLst>
                                            <p:cond delay="0"/>
                                          </p:stCondLst>
                                        </p:cTn>
                                        <p:tgtEl>
                                          <p:spTgt spid="126"/>
                                        </p:tgtEl>
                                        <p:attrNameLst>
                                          <p:attrName>style.visibility</p:attrName>
                                        </p:attrNameLst>
                                      </p:cBhvr>
                                      <p:to>
                                        <p:strVal val="visible"/>
                                      </p:to>
                                    </p:set>
                                    <p:animEffect transition="in" filter="fade">
                                      <p:cBhvr>
                                        <p:cTn id="1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5" grpId="0"/>
      <p:bldP spid="10" grpId="0"/>
      <p:bldP spid="15" grpId="0"/>
      <p:bldP spid="26" grpId="0" animBg="1"/>
      <p:bldP spid="27" grpId="0" animBg="1"/>
      <p:bldP spid="59" grpId="0" animBg="1"/>
      <p:bldP spid="61" grpId="0" animBg="1"/>
      <p:bldP spid="56" grpId="0" animBg="1"/>
      <p:bldP spid="57" grpId="0" animBg="1"/>
      <p:bldP spid="58" grpId="0" animBg="1"/>
      <p:bldP spid="62" grpId="0" animBg="1"/>
      <p:bldP spid="77" grpId="0" animBg="1"/>
      <p:bldP spid="85" grpId="0" animBg="1"/>
      <p:bldP spid="103" grpId="0"/>
      <p:bldP spid="104" grpId="0"/>
      <p:bldP spid="105" grpId="0"/>
      <p:bldP spid="87" grpId="0" animBg="1"/>
      <p:bldP spid="89" grpId="0"/>
      <p:bldP spid="113" grpId="0" animBg="1"/>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Line 16"/>
          <p:cNvSpPr>
            <a:spLocks noChangeShapeType="1"/>
          </p:cNvSpPr>
          <p:nvPr/>
        </p:nvSpPr>
        <p:spPr bwMode="auto">
          <a:xfrm>
            <a:off x="6037263" y="6754813"/>
            <a:ext cx="1571625"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 name="Line 16"/>
          <p:cNvSpPr>
            <a:spLocks noChangeShapeType="1"/>
          </p:cNvSpPr>
          <p:nvPr/>
        </p:nvSpPr>
        <p:spPr bwMode="auto">
          <a:xfrm flipV="1">
            <a:off x="1543105" y="6699250"/>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sp>
        <p:nvSpPr>
          <p:cNvPr id="312327" name="Line 16"/>
          <p:cNvSpPr>
            <a:spLocks noChangeShapeType="1"/>
          </p:cNvSpPr>
          <p:nvPr/>
        </p:nvSpPr>
        <p:spPr bwMode="auto">
          <a:xfrm flipV="1">
            <a:off x="6046787" y="1591469"/>
            <a:ext cx="3011487" cy="794"/>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5" name="TextBox 24"/>
          <p:cNvSpPr txBox="1"/>
          <p:nvPr/>
        </p:nvSpPr>
        <p:spPr>
          <a:xfrm>
            <a:off x="7319840" y="1450975"/>
            <a:ext cx="552450"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Action</a:t>
            </a:r>
          </a:p>
        </p:txBody>
      </p:sp>
      <p:sp>
        <p:nvSpPr>
          <p:cNvPr id="312329" name="Line 16"/>
          <p:cNvSpPr>
            <a:spLocks noChangeShapeType="1"/>
          </p:cNvSpPr>
          <p:nvPr/>
        </p:nvSpPr>
        <p:spPr bwMode="auto">
          <a:xfrm>
            <a:off x="109538" y="1589088"/>
            <a:ext cx="593566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TextBox 23"/>
          <p:cNvSpPr txBox="1"/>
          <p:nvPr/>
        </p:nvSpPr>
        <p:spPr>
          <a:xfrm>
            <a:off x="2657475" y="1470025"/>
            <a:ext cx="752475"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Outcomes</a:t>
            </a:r>
          </a:p>
        </p:txBody>
      </p:sp>
      <p:sp>
        <p:nvSpPr>
          <p:cNvPr id="5" name="TextBox 4"/>
          <p:cNvSpPr txBox="1">
            <a:spLocks noChangeArrowheads="1"/>
          </p:cNvSpPr>
          <p:nvPr/>
        </p:nvSpPr>
        <p:spPr bwMode="auto">
          <a:xfrm>
            <a:off x="33338" y="163036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Arial" charset="0"/>
              </a:rPr>
              <a:t>Why</a:t>
            </a:r>
            <a:r>
              <a:rPr lang="en-US" sz="1050" i="1" dirty="0">
                <a:solidFill>
                  <a:prstClr val="black"/>
                </a:solidFill>
                <a:latin typeface="Calibri"/>
                <a:cs typeface="Arial" charset="0"/>
              </a:rPr>
              <a:t>? </a:t>
            </a:r>
          </a:p>
        </p:txBody>
      </p:sp>
      <p:sp>
        <p:nvSpPr>
          <p:cNvPr id="15" name="TextBox 14"/>
          <p:cNvSpPr txBox="1">
            <a:spLocks noChangeArrowheads="1"/>
          </p:cNvSpPr>
          <p:nvPr/>
        </p:nvSpPr>
        <p:spPr bwMode="auto">
          <a:xfrm>
            <a:off x="3302000" y="162718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Why here?</a:t>
            </a:r>
          </a:p>
        </p:txBody>
      </p:sp>
      <p:sp>
        <p:nvSpPr>
          <p:cNvPr id="312334" name="TextBox 17"/>
          <p:cNvSpPr txBox="1">
            <a:spLocks noChangeArrowheads="1"/>
          </p:cNvSpPr>
          <p:nvPr/>
        </p:nvSpPr>
        <p:spPr bwMode="auto">
          <a:xfrm>
            <a:off x="4651375" y="1589088"/>
            <a:ext cx="131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But why here?</a:t>
            </a:r>
          </a:p>
        </p:txBody>
      </p:sp>
      <p:sp>
        <p:nvSpPr>
          <p:cNvPr id="312335" name="TextBox 18"/>
          <p:cNvSpPr txBox="1">
            <a:spLocks noChangeArrowheads="1"/>
          </p:cNvSpPr>
          <p:nvPr/>
        </p:nvSpPr>
        <p:spPr bwMode="auto">
          <a:xfrm>
            <a:off x="6143625" y="160655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050" dirty="0">
                <a:solidFill>
                  <a:prstClr val="black"/>
                </a:solidFill>
              </a:rPr>
              <a:t>[Add Yours Here]</a:t>
            </a:r>
          </a:p>
          <a:p>
            <a:pPr marL="119063" indent="-119063" fontAlgn="auto">
              <a:spcBef>
                <a:spcPts val="0"/>
              </a:spcBef>
              <a:spcAft>
                <a:spcPts val="0"/>
              </a:spcAft>
              <a:buFont typeface="Arial" pitchFamily="34" charset="0"/>
              <a:buChar char="•"/>
              <a:defRPr/>
            </a:pPr>
            <a:endParaRPr lang="en-US" sz="1050"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1905000"/>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28" name="TextBox 27"/>
          <p:cNvSpPr txBox="1"/>
          <p:nvPr/>
        </p:nvSpPr>
        <p:spPr>
          <a:xfrm>
            <a:off x="6097588" y="2463800"/>
            <a:ext cx="1435100" cy="9652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29" name="TextBox 28"/>
          <p:cNvSpPr txBox="1"/>
          <p:nvPr/>
        </p:nvSpPr>
        <p:spPr>
          <a:xfrm>
            <a:off x="6096000" y="4960938"/>
            <a:ext cx="1435100" cy="842962"/>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30" name="TextBox 29"/>
          <p:cNvSpPr txBox="1"/>
          <p:nvPr/>
        </p:nvSpPr>
        <p:spPr>
          <a:xfrm>
            <a:off x="6097588" y="5856288"/>
            <a:ext cx="14351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32" name="TextBox 31"/>
          <p:cNvSpPr txBox="1"/>
          <p:nvPr/>
        </p:nvSpPr>
        <p:spPr>
          <a:xfrm>
            <a:off x="6096000" y="3473450"/>
            <a:ext cx="1435100" cy="6572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33" name="TextBox 32"/>
          <p:cNvSpPr txBox="1"/>
          <p:nvPr/>
        </p:nvSpPr>
        <p:spPr>
          <a:xfrm>
            <a:off x="6097588" y="4184650"/>
            <a:ext cx="1431925" cy="7207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34" name="TextBox 33"/>
          <p:cNvSpPr txBox="1"/>
          <p:nvPr/>
        </p:nvSpPr>
        <p:spPr>
          <a:xfrm>
            <a:off x="6097588" y="2025650"/>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312344" name="Rectangle 23"/>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00"/>
                </a:solidFill>
              </a:rPr>
              <a:t>[Name] Coalition Logic Model</a:t>
            </a:r>
            <a:endParaRPr lang="en-US" sz="2400" b="1" i="1">
              <a:solidFill>
                <a:srgbClr val="FF0000"/>
              </a:solidFill>
            </a:endParaRPr>
          </a:p>
        </p:txBody>
      </p:sp>
      <p:sp>
        <p:nvSpPr>
          <p:cNvPr id="59" name="Left Brace 58"/>
          <p:cNvSpPr/>
          <p:nvPr/>
        </p:nvSpPr>
        <p:spPr>
          <a:xfrm>
            <a:off x="2971800" y="2209800"/>
            <a:ext cx="131763"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6" name="Text Box 9"/>
          <p:cNvSpPr txBox="1">
            <a:spLocks noChangeArrowheads="1"/>
          </p:cNvSpPr>
          <p:nvPr/>
        </p:nvSpPr>
        <p:spPr bwMode="auto">
          <a:xfrm>
            <a:off x="3105150" y="3144838"/>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57" name="Text Box 14"/>
          <p:cNvSpPr txBox="1">
            <a:spLocks noChangeArrowheads="1"/>
          </p:cNvSpPr>
          <p:nvPr/>
        </p:nvSpPr>
        <p:spPr bwMode="auto">
          <a:xfrm>
            <a:off x="3103563" y="2406650"/>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58" name="Text Box 17"/>
          <p:cNvSpPr txBox="1">
            <a:spLocks noChangeArrowheads="1"/>
          </p:cNvSpPr>
          <p:nvPr/>
        </p:nvSpPr>
        <p:spPr bwMode="auto">
          <a:xfrm>
            <a:off x="3105150" y="4416425"/>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62" name="Text Box 19"/>
          <p:cNvSpPr txBox="1">
            <a:spLocks noChangeArrowheads="1"/>
          </p:cNvSpPr>
          <p:nvPr/>
        </p:nvSpPr>
        <p:spPr bwMode="auto">
          <a:xfrm>
            <a:off x="3105150" y="5767388"/>
            <a:ext cx="1395413" cy="796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64" name="TextBox 63"/>
          <p:cNvSpPr txBox="1"/>
          <p:nvPr/>
        </p:nvSpPr>
        <p:spPr>
          <a:xfrm>
            <a:off x="4606925" y="2527300"/>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5" name="TextBox 64"/>
          <p:cNvSpPr txBox="1"/>
          <p:nvPr/>
        </p:nvSpPr>
        <p:spPr>
          <a:xfrm>
            <a:off x="4594225" y="4610100"/>
            <a:ext cx="1371600" cy="8556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6" name="TextBox 65"/>
          <p:cNvSpPr txBox="1"/>
          <p:nvPr/>
        </p:nvSpPr>
        <p:spPr>
          <a:xfrm>
            <a:off x="4606925" y="5638800"/>
            <a:ext cx="1371600" cy="9429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67" name="TextBox 66"/>
          <p:cNvSpPr txBox="1"/>
          <p:nvPr/>
        </p:nvSpPr>
        <p:spPr>
          <a:xfrm>
            <a:off x="4594225" y="3538538"/>
            <a:ext cx="1371600" cy="89852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9" name="TextBox 68"/>
          <p:cNvSpPr txBox="1"/>
          <p:nvPr/>
        </p:nvSpPr>
        <p:spPr>
          <a:xfrm>
            <a:off x="4600575" y="1905000"/>
            <a:ext cx="1371600" cy="4492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4513"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2375" name="TextBox 74"/>
          <p:cNvSpPr txBox="1">
            <a:spLocks noChangeArrowheads="1"/>
          </p:cNvSpPr>
          <p:nvPr/>
        </p:nvSpPr>
        <p:spPr bwMode="auto">
          <a:xfrm>
            <a:off x="6229350" y="6664325"/>
            <a:ext cx="12192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Plan/Implementation</a:t>
            </a:r>
          </a:p>
        </p:txBody>
      </p:sp>
      <p:sp>
        <p:nvSpPr>
          <p:cNvPr id="77" name="TextBox 76"/>
          <p:cNvSpPr txBox="1">
            <a:spLocks noChangeArrowheads="1"/>
          </p:cNvSpPr>
          <p:nvPr/>
        </p:nvSpPr>
        <p:spPr bwMode="auto">
          <a:xfrm>
            <a:off x="3235325" y="66675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Local Assessment</a:t>
            </a: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85" name="TextBox 84"/>
          <p:cNvSpPr txBox="1">
            <a:spLocks noChangeArrowheads="1"/>
          </p:cNvSpPr>
          <p:nvPr/>
        </p:nvSpPr>
        <p:spPr bwMode="auto">
          <a:xfrm>
            <a:off x="279400" y="65659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State Assessment</a:t>
            </a:r>
          </a:p>
        </p:txBody>
      </p:sp>
      <p:cxnSp>
        <p:nvCxnSpPr>
          <p:cNvPr id="93" name="Straight Arrow Connector 92"/>
          <p:cNvCxnSpPr/>
          <p:nvPr/>
        </p:nvCxnSpPr>
        <p:spPr>
          <a:xfrm rot="10800000">
            <a:off x="44465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5475" y="37893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63" y="505777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5475" y="62626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7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888" y="529272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788" y="62103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700" y="36703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103" name="Rectangle 102"/>
          <p:cNvSpPr>
            <a:spLocks noChangeArrowheads="1"/>
          </p:cNvSpPr>
          <p:nvPr/>
        </p:nvSpPr>
        <p:spPr bwMode="auto">
          <a:xfrm>
            <a:off x="369888" y="1422400"/>
            <a:ext cx="760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(10-15 years) </a:t>
            </a:r>
          </a:p>
        </p:txBody>
      </p:sp>
      <p:sp>
        <p:nvSpPr>
          <p:cNvPr id="104" name="Rectangle 103"/>
          <p:cNvSpPr>
            <a:spLocks noChangeArrowheads="1"/>
          </p:cNvSpPr>
          <p:nvPr/>
        </p:nvSpPr>
        <p:spPr bwMode="auto">
          <a:xfrm>
            <a:off x="1920875" y="142398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(5-10 years) </a:t>
            </a:r>
          </a:p>
        </p:txBody>
      </p:sp>
      <p:sp>
        <p:nvSpPr>
          <p:cNvPr id="105" name="Rectangle 104"/>
          <p:cNvSpPr>
            <a:spLocks noChangeArrowheads="1"/>
          </p:cNvSpPr>
          <p:nvPr/>
        </p:nvSpPr>
        <p:spPr bwMode="auto">
          <a:xfrm>
            <a:off x="3452813" y="1414463"/>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(2-5 years) </a:t>
            </a:r>
          </a:p>
        </p:txBody>
      </p:sp>
      <p:sp>
        <p:nvSpPr>
          <p:cNvPr id="312392" name="Rectangle 105"/>
          <p:cNvSpPr>
            <a:spLocks noChangeArrowheads="1"/>
          </p:cNvSpPr>
          <p:nvPr/>
        </p:nvSpPr>
        <p:spPr bwMode="auto">
          <a:xfrm>
            <a:off x="4773613" y="141763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(6 months – 2 years) </a:t>
            </a:r>
          </a:p>
        </p:txBody>
      </p:sp>
      <p:sp>
        <p:nvSpPr>
          <p:cNvPr id="87" name="Line 16"/>
          <p:cNvSpPr>
            <a:spLocks noChangeShapeType="1"/>
          </p:cNvSpPr>
          <p:nvPr/>
        </p:nvSpPr>
        <p:spPr bwMode="auto">
          <a:xfrm flipV="1">
            <a:off x="7599363" y="6753225"/>
            <a:ext cx="145891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9" name="TextBox 88"/>
          <p:cNvSpPr txBox="1">
            <a:spLocks noChangeArrowheads="1"/>
          </p:cNvSpPr>
          <p:nvPr/>
        </p:nvSpPr>
        <p:spPr bwMode="auto">
          <a:xfrm>
            <a:off x="7662863" y="15875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So what? How will we know?</a:t>
            </a:r>
          </a:p>
        </p:txBody>
      </p:sp>
      <p:grpSp>
        <p:nvGrpSpPr>
          <p:cNvPr id="90" name="Group 69"/>
          <p:cNvGrpSpPr>
            <a:grpSpLocks/>
          </p:cNvGrpSpPr>
          <p:nvPr/>
        </p:nvGrpSpPr>
        <p:grpSpPr bwMode="auto">
          <a:xfrm>
            <a:off x="101600" y="438150"/>
            <a:ext cx="8940800" cy="1000125"/>
            <a:chOff x="101470" y="438886"/>
            <a:chExt cx="8941353" cy="999875"/>
          </a:xfrm>
        </p:grpSpPr>
        <p:sp>
          <p:nvSpPr>
            <p:cNvPr id="91"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92"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8"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101"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06"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107" name="Straight Arrow Connector 106"/>
            <p:cNvCxnSpPr/>
            <p:nvPr/>
          </p:nvCxnSpPr>
          <p:spPr>
            <a:xfrm>
              <a:off x="1347735" y="1229263"/>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2832139"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380608"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0"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111" name="Straight Arrow Connector 110"/>
            <p:cNvCxnSpPr/>
            <p:nvPr/>
          </p:nvCxnSpPr>
          <p:spPr>
            <a:xfrm>
              <a:off x="5842225" y="127211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353058" y="1261005"/>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13" name="TextBox 112"/>
          <p:cNvSpPr txBox="1">
            <a:spLocks noChangeArrowheads="1"/>
          </p:cNvSpPr>
          <p:nvPr/>
        </p:nvSpPr>
        <p:spPr bwMode="auto">
          <a:xfrm>
            <a:off x="7851775" y="6640513"/>
            <a:ext cx="9906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900">
                <a:solidFill>
                  <a:srgbClr val="000000"/>
                </a:solidFill>
                <a:latin typeface="Calibri" pitchFamily="34" charset="0"/>
                <a:cs typeface="Arial" pitchFamily="34" charset="0"/>
              </a:rPr>
              <a:t>Reporting/Eval</a:t>
            </a:r>
          </a:p>
        </p:txBody>
      </p:sp>
      <p:grpSp>
        <p:nvGrpSpPr>
          <p:cNvPr id="114" name="Group 113"/>
          <p:cNvGrpSpPr>
            <a:grpSpLocks/>
          </p:cNvGrpSpPr>
          <p:nvPr/>
        </p:nvGrpSpPr>
        <p:grpSpPr bwMode="auto">
          <a:xfrm>
            <a:off x="7651750" y="2041525"/>
            <a:ext cx="1390650" cy="4532313"/>
            <a:chOff x="7651246" y="2041747"/>
            <a:chExt cx="1390650" cy="4531298"/>
          </a:xfrm>
        </p:grpSpPr>
        <p:sp>
          <p:nvSpPr>
            <p:cNvPr id="115" name="TextBox 114"/>
            <p:cNvSpPr txBox="1"/>
            <p:nvPr/>
          </p:nvSpPr>
          <p:spPr>
            <a:xfrm>
              <a:off x="7656009" y="2041747"/>
              <a:ext cx="1381125" cy="55391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116" name="TextBox 115"/>
            <p:cNvSpPr txBox="1"/>
            <p:nvPr/>
          </p:nvSpPr>
          <p:spPr>
            <a:xfrm>
              <a:off x="7651246" y="5865179"/>
              <a:ext cx="1390650" cy="70786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  </a:t>
              </a:r>
              <a:r>
                <a:rPr lang="en-US" sz="1000" dirty="0">
                  <a:solidFill>
                    <a:prstClr val="black"/>
                  </a:solidFill>
                </a:rPr>
                <a:t>Assigned Program pre/post and  process measures; HYS</a:t>
              </a:r>
              <a:endParaRPr lang="en-US" sz="1000" b="1" dirty="0">
                <a:solidFill>
                  <a:prstClr val="black"/>
                </a:solidFill>
              </a:endParaRPr>
            </a:p>
          </p:txBody>
        </p:sp>
        <p:sp>
          <p:nvSpPr>
            <p:cNvPr id="117" name="TextBox 116"/>
            <p:cNvSpPr txBox="1"/>
            <p:nvPr/>
          </p:nvSpPr>
          <p:spPr>
            <a:xfrm>
              <a:off x="7656009" y="5214449"/>
              <a:ext cx="1381125" cy="538041"/>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Prevention/ Intervention  Services: </a:t>
              </a:r>
              <a:r>
                <a:rPr lang="en-US" sz="900" dirty="0">
                  <a:solidFill>
                    <a:prstClr val="black"/>
                  </a:solidFill>
                </a:rPr>
                <a:t>pre/post</a:t>
              </a:r>
              <a:endParaRPr lang="en-US" sz="1000" b="1" dirty="0">
                <a:solidFill>
                  <a:prstClr val="black"/>
                </a:solidFill>
              </a:endParaRPr>
            </a:p>
          </p:txBody>
        </p:sp>
        <p:sp>
          <p:nvSpPr>
            <p:cNvPr id="118" name="TextBox 117"/>
            <p:cNvSpPr txBox="1"/>
            <p:nvPr/>
          </p:nvSpPr>
          <p:spPr>
            <a:xfrm>
              <a:off x="7660771" y="2708348"/>
              <a:ext cx="1371600" cy="96974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Community engagement/Coalition development: </a:t>
              </a:r>
            </a:p>
            <a:p>
              <a:pPr algn="ctr" fontAlgn="auto">
                <a:spcBef>
                  <a:spcPts val="0"/>
                </a:spcBef>
                <a:spcAft>
                  <a:spcPts val="0"/>
                </a:spcAft>
                <a:defRPr/>
              </a:pPr>
              <a:r>
                <a:rPr lang="en-US" sz="900" dirty="0">
                  <a:solidFill>
                    <a:prstClr val="black"/>
                  </a:solidFill>
                </a:rPr>
                <a:t>Annual Coalition Survey</a:t>
              </a:r>
            </a:p>
            <a:p>
              <a:pPr algn="ctr" fontAlgn="auto">
                <a:spcBef>
                  <a:spcPts val="0"/>
                </a:spcBef>
                <a:spcAft>
                  <a:spcPts val="0"/>
                </a:spcAft>
                <a:defRPr/>
              </a:pPr>
              <a:r>
                <a:rPr lang="en-US" sz="900" dirty="0">
                  <a:solidFill>
                    <a:prstClr val="black"/>
                  </a:solidFill>
                </a:rPr>
                <a:t>Sustainability Documentation</a:t>
              </a:r>
            </a:p>
          </p:txBody>
        </p:sp>
        <p:sp>
          <p:nvSpPr>
            <p:cNvPr id="119" name="TextBox 118"/>
            <p:cNvSpPr txBox="1"/>
            <p:nvPr/>
          </p:nvSpPr>
          <p:spPr>
            <a:xfrm>
              <a:off x="7656009" y="4425638"/>
              <a:ext cx="1381125" cy="67612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Environmental Strategies:</a:t>
              </a:r>
            </a:p>
            <a:p>
              <a:pPr algn="ctr" fontAlgn="auto">
                <a:spcBef>
                  <a:spcPts val="0"/>
                </a:spcBef>
                <a:spcAft>
                  <a:spcPts val="0"/>
                </a:spcAft>
                <a:defRPr/>
              </a:pPr>
              <a:r>
                <a:rPr lang="en-US" sz="900" dirty="0">
                  <a:solidFill>
                    <a:prstClr val="black"/>
                  </a:solidFill>
                </a:rPr>
                <a:t>Process measures Community Survey; HYS</a:t>
              </a:r>
            </a:p>
          </p:txBody>
        </p:sp>
        <p:sp>
          <p:nvSpPr>
            <p:cNvPr id="120" name="TextBox 119"/>
            <p:cNvSpPr txBox="1"/>
            <p:nvPr/>
          </p:nvSpPr>
          <p:spPr>
            <a:xfrm>
              <a:off x="7656009" y="3789194"/>
              <a:ext cx="1381125" cy="52375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Public Awareness: </a:t>
              </a:r>
            </a:p>
            <a:p>
              <a:pPr algn="ctr" fontAlgn="auto">
                <a:spcBef>
                  <a:spcPts val="0"/>
                </a:spcBef>
                <a:spcAft>
                  <a:spcPts val="0"/>
                </a:spcAft>
                <a:defRPr/>
              </a:pPr>
              <a:r>
                <a:rPr lang="en-US" sz="900" dirty="0">
                  <a:solidFill>
                    <a:prstClr val="black"/>
                  </a:solidFill>
                </a:rPr>
                <a:t>Process measures Community Survey</a:t>
              </a:r>
            </a:p>
          </p:txBody>
        </p:sp>
      </p:grpSp>
      <p:cxnSp>
        <p:nvCxnSpPr>
          <p:cNvPr id="121" name="Straight Arrow Connector 120"/>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0800000">
            <a:off x="7467600" y="4724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10800000">
            <a:off x="7467600" y="3962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64425" y="531495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0800000">
            <a:off x="7453313" y="62499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075179" y="442913"/>
            <a:ext cx="1529556" cy="6138862"/>
          </a:xfrm>
          <a:prstGeom prst="rect">
            <a:avLst/>
          </a:prstGeom>
          <a:solidFill>
            <a:schemeClr val="bg2">
              <a:alpha val="21000"/>
            </a:schemeClr>
          </a:solidFill>
          <a:ln w="57150">
            <a:solidFill>
              <a:schemeClr val="tx1"/>
            </a:solidFill>
          </a:ln>
        </p:spPr>
        <p:txBody>
          <a:bodyPr anchor="ctr"/>
          <a:lstStyle/>
          <a:p>
            <a:pPr algn="ctr">
              <a:defRPr/>
            </a:pPr>
            <a:r>
              <a:rPr lang="en-US" sz="2800" dirty="0" smtClean="0">
                <a:solidFill>
                  <a:srgbClr val="1F497D">
                    <a:lumMod val="75000"/>
                  </a:srgbClr>
                </a:solidFill>
                <a:effectLst>
                  <a:outerShdw blurRad="38100" dist="38100" dir="2700000" algn="tl">
                    <a:srgbClr val="000000">
                      <a:alpha val="43137"/>
                    </a:srgbClr>
                  </a:outerShdw>
                </a:effectLst>
                <a:cs typeface="Arial" charset="0"/>
              </a:rPr>
              <a:t>Plan for Action</a:t>
            </a:r>
            <a:endParaRPr lang="en-US" sz="2800" dirty="0">
              <a:solidFill>
                <a:srgbClr val="1F497D">
                  <a:lumMod val="75000"/>
                </a:srgbClr>
              </a:solidFill>
              <a:effectLst>
                <a:outerShdw blurRad="38100" dist="38100" dir="2700000" algn="tl">
                  <a:srgbClr val="000000">
                    <a:alpha val="43137"/>
                  </a:srgbClr>
                </a:outerShdw>
              </a:effectLst>
              <a:cs typeface="Arial" charset="0"/>
            </a:endParaRPr>
          </a:p>
        </p:txBody>
      </p:sp>
      <p:sp>
        <p:nvSpPr>
          <p:cNvPr id="2" name="Slide Number Placeholder 1"/>
          <p:cNvSpPr>
            <a:spLocks noGrp="1"/>
          </p:cNvSpPr>
          <p:nvPr>
            <p:ph type="sldNum" sz="quarter" idx="12"/>
          </p:nvPr>
        </p:nvSpPr>
        <p:spPr/>
        <p:txBody>
          <a:bodyPr/>
          <a:lstStyle/>
          <a:p>
            <a:pPr>
              <a:defRPr/>
            </a:pPr>
            <a:fld id="{ACE565D3-655A-4CCA-8926-B1ED08D4FC63}" type="slidenum">
              <a:rPr lang="en-US" smtClean="0"/>
              <a:pPr>
                <a:defRPr/>
              </a:pPr>
              <a:t>16</a:t>
            </a:fld>
            <a:endParaRPr lang="en-US" dirty="0"/>
          </a:p>
        </p:txBody>
      </p:sp>
    </p:spTree>
    <p:extLst>
      <p:ext uri="{BB962C8B-B14F-4D97-AF65-F5344CB8AC3E}">
        <p14:creationId xmlns:p14="http://schemas.microsoft.com/office/powerpoint/2010/main" val="65586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24"/>
                                        </p:tgtEl>
                                        <p:attrNameLst>
                                          <p:attrName>style.opacity</p:attrName>
                                        </p:attrNameLst>
                                      </p:cBhvr>
                                      <p:to>
                                        <p:strVal val="0.5"/>
                                      </p:to>
                                    </p:set>
                                    <p:animEffect filter="image" prLst="opacity: 0.5">
                                      <p:cBhvr rctx="IE">
                                        <p:cTn id="13" dur="indefinite"/>
                                        <p:tgtEl>
                                          <p:spTgt spid="24"/>
                                        </p:tgtEl>
                                      </p:cBhvr>
                                    </p:animEffect>
                                  </p:childTnLst>
                                </p:cTn>
                              </p:par>
                              <p:par>
                                <p:cTn id="14" presetID="9" presetClass="emph" presetSubtype="0" grpId="0" nodeType="with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par>
                                <p:cTn id="17" presetID="9" presetClass="emph" presetSubtype="0" grpId="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grpId="0" nodeType="withEffect">
                                  <p:stCondLst>
                                    <p:cond delay="0"/>
                                  </p:stCondLst>
                                  <p:childTnLst>
                                    <p:set>
                                      <p:cBhvr rctx="PPT">
                                        <p:cTn id="21" dur="indefinite"/>
                                        <p:tgtEl>
                                          <p:spTgt spid="15"/>
                                        </p:tgtEl>
                                        <p:attrNameLst>
                                          <p:attrName>style.opacity</p:attrName>
                                        </p:attrNameLst>
                                      </p:cBhvr>
                                      <p:to>
                                        <p:strVal val="0.5"/>
                                      </p:to>
                                    </p:set>
                                    <p:animEffect filter="image" prLst="opacity: 0.5">
                                      <p:cBhvr rctx="IE">
                                        <p:cTn id="22" dur="indefinite"/>
                                        <p:tgtEl>
                                          <p:spTgt spid="15"/>
                                        </p:tgtEl>
                                      </p:cBhvr>
                                    </p:animEffect>
                                  </p:childTnLst>
                                </p:cTn>
                              </p:par>
                              <p:par>
                                <p:cTn id="23" presetID="9" presetClass="emph" presetSubtype="0" grpId="0" nodeType="withEffect">
                                  <p:stCondLst>
                                    <p:cond delay="0"/>
                                  </p:stCondLst>
                                  <p:childTnLst>
                                    <p:set>
                                      <p:cBhvr rctx="PPT">
                                        <p:cTn id="24" dur="indefinite"/>
                                        <p:tgtEl>
                                          <p:spTgt spid="26"/>
                                        </p:tgtEl>
                                        <p:attrNameLst>
                                          <p:attrName>style.opacity</p:attrName>
                                        </p:attrNameLst>
                                      </p:cBhvr>
                                      <p:to>
                                        <p:strVal val="0.5"/>
                                      </p:to>
                                    </p:set>
                                    <p:animEffect filter="image" prLst="opacity: 0.5">
                                      <p:cBhvr rctx="IE">
                                        <p:cTn id="25" dur="indefinite"/>
                                        <p:tgtEl>
                                          <p:spTgt spid="26"/>
                                        </p:tgtEl>
                                      </p:cBhvr>
                                    </p:animEffect>
                                  </p:childTnLst>
                                </p:cTn>
                              </p:par>
                              <p:par>
                                <p:cTn id="26" presetID="9" presetClass="emph" presetSubtype="0" grpId="0" nodeType="withEffect">
                                  <p:stCondLst>
                                    <p:cond delay="0"/>
                                  </p:stCondLst>
                                  <p:childTnLst>
                                    <p:set>
                                      <p:cBhvr rctx="PPT">
                                        <p:cTn id="27" dur="indefinite"/>
                                        <p:tgtEl>
                                          <p:spTgt spid="27"/>
                                        </p:tgtEl>
                                        <p:attrNameLst>
                                          <p:attrName>style.opacity</p:attrName>
                                        </p:attrNameLst>
                                      </p:cBhvr>
                                      <p:to>
                                        <p:strVal val="0.5"/>
                                      </p:to>
                                    </p:set>
                                    <p:animEffect filter="image" prLst="opacity: 0.5">
                                      <p:cBhvr rctx="IE">
                                        <p:cTn id="28" dur="indefinite"/>
                                        <p:tgtEl>
                                          <p:spTgt spid="27"/>
                                        </p:tgtEl>
                                      </p:cBhvr>
                                    </p:animEffect>
                                  </p:childTnLst>
                                </p:cTn>
                              </p:par>
                              <p:par>
                                <p:cTn id="29" presetID="9" presetClass="emph" presetSubtype="0" grpId="0" nodeType="withEffect">
                                  <p:stCondLst>
                                    <p:cond delay="0"/>
                                  </p:stCondLst>
                                  <p:childTnLst>
                                    <p:set>
                                      <p:cBhvr rctx="PPT">
                                        <p:cTn id="30" dur="indefinite"/>
                                        <p:tgtEl>
                                          <p:spTgt spid="59"/>
                                        </p:tgtEl>
                                        <p:attrNameLst>
                                          <p:attrName>style.opacity</p:attrName>
                                        </p:attrNameLst>
                                      </p:cBhvr>
                                      <p:to>
                                        <p:strVal val="0.5"/>
                                      </p:to>
                                    </p:set>
                                    <p:animEffect filter="image" prLst="opacity: 0.5">
                                      <p:cBhvr rctx="IE">
                                        <p:cTn id="31" dur="indefinite"/>
                                        <p:tgtEl>
                                          <p:spTgt spid="59"/>
                                        </p:tgtEl>
                                      </p:cBhvr>
                                    </p:animEffect>
                                  </p:childTnLst>
                                </p:cTn>
                              </p:par>
                              <p:par>
                                <p:cTn id="32" presetID="9" presetClass="emph" presetSubtype="0" grpId="0" nodeType="withEffect">
                                  <p:stCondLst>
                                    <p:cond delay="0"/>
                                  </p:stCondLst>
                                  <p:childTnLst>
                                    <p:set>
                                      <p:cBhvr rctx="PPT">
                                        <p:cTn id="33" dur="indefinite"/>
                                        <p:tgtEl>
                                          <p:spTgt spid="61"/>
                                        </p:tgtEl>
                                        <p:attrNameLst>
                                          <p:attrName>style.opacity</p:attrName>
                                        </p:attrNameLst>
                                      </p:cBhvr>
                                      <p:to>
                                        <p:strVal val="0.5"/>
                                      </p:to>
                                    </p:set>
                                    <p:animEffect filter="image" prLst="opacity: 0.5">
                                      <p:cBhvr rctx="IE">
                                        <p:cTn id="34" dur="indefinite"/>
                                        <p:tgtEl>
                                          <p:spTgt spid="61"/>
                                        </p:tgtEl>
                                      </p:cBhvr>
                                    </p:animEffect>
                                  </p:childTnLst>
                                </p:cTn>
                              </p:par>
                              <p:par>
                                <p:cTn id="35" presetID="9" presetClass="emph" presetSubtype="0" grpId="0" nodeType="withEffect">
                                  <p:stCondLst>
                                    <p:cond delay="0"/>
                                  </p:stCondLst>
                                  <p:childTnLst>
                                    <p:set>
                                      <p:cBhvr rctx="PPT">
                                        <p:cTn id="36" dur="indefinite"/>
                                        <p:tgtEl>
                                          <p:spTgt spid="56"/>
                                        </p:tgtEl>
                                        <p:attrNameLst>
                                          <p:attrName>style.opacity</p:attrName>
                                        </p:attrNameLst>
                                      </p:cBhvr>
                                      <p:to>
                                        <p:strVal val="0.5"/>
                                      </p:to>
                                    </p:set>
                                    <p:animEffect filter="image" prLst="opacity: 0.5">
                                      <p:cBhvr rctx="IE">
                                        <p:cTn id="37" dur="indefinite"/>
                                        <p:tgtEl>
                                          <p:spTgt spid="56"/>
                                        </p:tgtEl>
                                      </p:cBhvr>
                                    </p:animEffect>
                                  </p:childTnLst>
                                </p:cTn>
                              </p:par>
                              <p:par>
                                <p:cTn id="38" presetID="9" presetClass="emph" presetSubtype="0" grpId="0" nodeType="withEffect">
                                  <p:stCondLst>
                                    <p:cond delay="0"/>
                                  </p:stCondLst>
                                  <p:childTnLst>
                                    <p:set>
                                      <p:cBhvr rctx="PPT">
                                        <p:cTn id="39" dur="indefinite"/>
                                        <p:tgtEl>
                                          <p:spTgt spid="57"/>
                                        </p:tgtEl>
                                        <p:attrNameLst>
                                          <p:attrName>style.opacity</p:attrName>
                                        </p:attrNameLst>
                                      </p:cBhvr>
                                      <p:to>
                                        <p:strVal val="0.5"/>
                                      </p:to>
                                    </p:set>
                                    <p:animEffect filter="image" prLst="opacity: 0.5">
                                      <p:cBhvr rctx="IE">
                                        <p:cTn id="40" dur="indefinite"/>
                                        <p:tgtEl>
                                          <p:spTgt spid="57"/>
                                        </p:tgtEl>
                                      </p:cBhvr>
                                    </p:animEffect>
                                  </p:childTnLst>
                                </p:cTn>
                              </p:par>
                              <p:par>
                                <p:cTn id="41" presetID="9" presetClass="emph" presetSubtype="0" grpId="0" nodeType="withEffect">
                                  <p:stCondLst>
                                    <p:cond delay="0"/>
                                  </p:stCondLst>
                                  <p:childTnLst>
                                    <p:set>
                                      <p:cBhvr rctx="PPT">
                                        <p:cTn id="42" dur="indefinite"/>
                                        <p:tgtEl>
                                          <p:spTgt spid="58"/>
                                        </p:tgtEl>
                                        <p:attrNameLst>
                                          <p:attrName>style.opacity</p:attrName>
                                        </p:attrNameLst>
                                      </p:cBhvr>
                                      <p:to>
                                        <p:strVal val="0.5"/>
                                      </p:to>
                                    </p:set>
                                    <p:animEffect filter="image" prLst="opacity: 0.5">
                                      <p:cBhvr rctx="IE">
                                        <p:cTn id="43" dur="indefinite"/>
                                        <p:tgtEl>
                                          <p:spTgt spid="58"/>
                                        </p:tgtEl>
                                      </p:cBhvr>
                                    </p:animEffect>
                                  </p:childTnLst>
                                </p:cTn>
                              </p:par>
                              <p:par>
                                <p:cTn id="44" presetID="9" presetClass="emph" presetSubtype="0" grpId="0" nodeType="withEffect">
                                  <p:stCondLst>
                                    <p:cond delay="0"/>
                                  </p:stCondLst>
                                  <p:childTnLst>
                                    <p:set>
                                      <p:cBhvr rctx="PPT">
                                        <p:cTn id="45" dur="indefinite"/>
                                        <p:tgtEl>
                                          <p:spTgt spid="62"/>
                                        </p:tgtEl>
                                        <p:attrNameLst>
                                          <p:attrName>style.opacity</p:attrName>
                                        </p:attrNameLst>
                                      </p:cBhvr>
                                      <p:to>
                                        <p:strVal val="0.5"/>
                                      </p:to>
                                    </p:set>
                                    <p:animEffect filter="image" prLst="opacity: 0.5">
                                      <p:cBhvr rctx="IE">
                                        <p:cTn id="46" dur="indefinite"/>
                                        <p:tgtEl>
                                          <p:spTgt spid="62"/>
                                        </p:tgtEl>
                                      </p:cBhvr>
                                    </p:animEffect>
                                  </p:childTnLst>
                                </p:cTn>
                              </p:par>
                              <p:par>
                                <p:cTn id="47" presetID="9" presetClass="emph" presetSubtype="0" nodeType="withEffect">
                                  <p:stCondLst>
                                    <p:cond delay="0"/>
                                  </p:stCondLst>
                                  <p:childTnLst>
                                    <p:set>
                                      <p:cBhvr rctx="PPT">
                                        <p:cTn id="48" dur="indefinite"/>
                                        <p:tgtEl>
                                          <p:spTgt spid="4"/>
                                        </p:tgtEl>
                                        <p:attrNameLst>
                                          <p:attrName>style.opacity</p:attrName>
                                        </p:attrNameLst>
                                      </p:cBhvr>
                                      <p:to>
                                        <p:strVal val="0.5"/>
                                      </p:to>
                                    </p:set>
                                    <p:animEffect filter="image" prLst="opacity: 0.5">
                                      <p:cBhvr rctx="IE">
                                        <p:cTn id="49" dur="indefinite"/>
                                        <p:tgtEl>
                                          <p:spTgt spid="4"/>
                                        </p:tgtEl>
                                      </p:cBhvr>
                                    </p:animEffect>
                                  </p:childTnLst>
                                </p:cTn>
                              </p:par>
                              <p:par>
                                <p:cTn id="50" presetID="9" presetClass="emph" presetSubtype="0" nodeType="withEffect">
                                  <p:stCondLst>
                                    <p:cond delay="0"/>
                                  </p:stCondLst>
                                  <p:childTnLst>
                                    <p:set>
                                      <p:cBhvr rctx="PPT">
                                        <p:cTn id="51" dur="indefinite"/>
                                        <p:tgtEl>
                                          <p:spTgt spid="13"/>
                                        </p:tgtEl>
                                        <p:attrNameLst>
                                          <p:attrName>style.opacity</p:attrName>
                                        </p:attrNameLst>
                                      </p:cBhvr>
                                      <p:to>
                                        <p:strVal val="0.5"/>
                                      </p:to>
                                    </p:set>
                                    <p:animEffect filter="image" prLst="opacity: 0.5">
                                      <p:cBhvr rctx="IE">
                                        <p:cTn id="52" dur="indefinite"/>
                                        <p:tgtEl>
                                          <p:spTgt spid="13"/>
                                        </p:tgtEl>
                                      </p:cBhvr>
                                    </p:animEffect>
                                  </p:childTnLst>
                                </p:cTn>
                              </p:par>
                              <p:par>
                                <p:cTn id="53" presetID="9" presetClass="emph" presetSubtype="0" nodeType="withEffect">
                                  <p:stCondLst>
                                    <p:cond delay="0"/>
                                  </p:stCondLst>
                                  <p:childTnLst>
                                    <p:set>
                                      <p:cBhvr rctx="PPT">
                                        <p:cTn id="54" dur="indefinite"/>
                                        <p:tgtEl>
                                          <p:spTgt spid="9"/>
                                        </p:tgtEl>
                                        <p:attrNameLst>
                                          <p:attrName>style.opacity</p:attrName>
                                        </p:attrNameLst>
                                      </p:cBhvr>
                                      <p:to>
                                        <p:strVal val="0.5"/>
                                      </p:to>
                                    </p:set>
                                    <p:animEffect filter="image" prLst="opacity: 0.5">
                                      <p:cBhvr rctx="IE">
                                        <p:cTn id="55" dur="indefinite"/>
                                        <p:tgtEl>
                                          <p:spTgt spid="9"/>
                                        </p:tgtEl>
                                      </p:cBhvr>
                                    </p:animEffect>
                                  </p:childTnLst>
                                </p:cTn>
                              </p:par>
                              <p:par>
                                <p:cTn id="56" presetID="9" presetClass="emph" presetSubtype="0" nodeType="withEffect">
                                  <p:stCondLst>
                                    <p:cond delay="0"/>
                                  </p:stCondLst>
                                  <p:childTnLst>
                                    <p:set>
                                      <p:cBhvr rctx="PPT">
                                        <p:cTn id="57" dur="indefinite"/>
                                        <p:tgtEl>
                                          <p:spTgt spid="51"/>
                                        </p:tgtEl>
                                        <p:attrNameLst>
                                          <p:attrName>style.opacity</p:attrName>
                                        </p:attrNameLst>
                                      </p:cBhvr>
                                      <p:to>
                                        <p:strVal val="0.5"/>
                                      </p:to>
                                    </p:set>
                                    <p:animEffect filter="image" prLst="opacity: 0.5">
                                      <p:cBhvr rctx="IE">
                                        <p:cTn id="58" dur="indefinite"/>
                                        <p:tgtEl>
                                          <p:spTgt spid="51"/>
                                        </p:tgtEl>
                                      </p:cBhvr>
                                    </p:animEffect>
                                  </p:childTnLst>
                                </p:cTn>
                              </p:par>
                              <p:par>
                                <p:cTn id="59" presetID="9" presetClass="emph" presetSubtype="0" nodeType="withEffect">
                                  <p:stCondLst>
                                    <p:cond delay="0"/>
                                  </p:stCondLst>
                                  <p:childTnLst>
                                    <p:set>
                                      <p:cBhvr rctx="PPT">
                                        <p:cTn id="60" dur="indefinite"/>
                                        <p:tgtEl>
                                          <p:spTgt spid="52"/>
                                        </p:tgtEl>
                                        <p:attrNameLst>
                                          <p:attrName>style.opacity</p:attrName>
                                        </p:attrNameLst>
                                      </p:cBhvr>
                                      <p:to>
                                        <p:strVal val="0.5"/>
                                      </p:to>
                                    </p:set>
                                    <p:animEffect filter="image" prLst="opacity: 0.5">
                                      <p:cBhvr rctx="IE">
                                        <p:cTn id="61" dur="indefinite"/>
                                        <p:tgtEl>
                                          <p:spTgt spid="52"/>
                                        </p:tgtEl>
                                      </p:cBhvr>
                                    </p:animEffect>
                                  </p:childTnLst>
                                </p:cTn>
                              </p:par>
                              <p:par>
                                <p:cTn id="62" presetID="9" presetClass="emph" presetSubtype="0" grpId="0" nodeType="withEffect">
                                  <p:stCondLst>
                                    <p:cond delay="0"/>
                                  </p:stCondLst>
                                  <p:childTnLst>
                                    <p:set>
                                      <p:cBhvr rctx="PPT">
                                        <p:cTn id="63" dur="indefinite"/>
                                        <p:tgtEl>
                                          <p:spTgt spid="77"/>
                                        </p:tgtEl>
                                        <p:attrNameLst>
                                          <p:attrName>style.opacity</p:attrName>
                                        </p:attrNameLst>
                                      </p:cBhvr>
                                      <p:to>
                                        <p:strVal val="0.5"/>
                                      </p:to>
                                    </p:set>
                                    <p:animEffect filter="image" prLst="opacity: 0.5">
                                      <p:cBhvr rctx="IE">
                                        <p:cTn id="64" dur="indefinite"/>
                                        <p:tgtEl>
                                          <p:spTgt spid="77"/>
                                        </p:tgtEl>
                                      </p:cBhvr>
                                    </p:animEffect>
                                  </p:childTnLst>
                                </p:cTn>
                              </p:par>
                              <p:par>
                                <p:cTn id="65" presetID="9" presetClass="emph" presetSubtype="0" nodeType="withEffect">
                                  <p:stCondLst>
                                    <p:cond delay="0"/>
                                  </p:stCondLst>
                                  <p:childTnLst>
                                    <p:set>
                                      <p:cBhvr rctx="PPT">
                                        <p:cTn id="66" dur="indefinite"/>
                                        <p:tgtEl>
                                          <p:spTgt spid="81"/>
                                        </p:tgtEl>
                                        <p:attrNameLst>
                                          <p:attrName>style.opacity</p:attrName>
                                        </p:attrNameLst>
                                      </p:cBhvr>
                                      <p:to>
                                        <p:strVal val="0.5"/>
                                      </p:to>
                                    </p:set>
                                    <p:animEffect filter="image" prLst="opacity: 0.5">
                                      <p:cBhvr rctx="IE">
                                        <p:cTn id="67" dur="indefinite"/>
                                        <p:tgtEl>
                                          <p:spTgt spid="81"/>
                                        </p:tgtEl>
                                      </p:cBhvr>
                                    </p:animEffect>
                                  </p:childTnLst>
                                </p:cTn>
                              </p:par>
                              <p:par>
                                <p:cTn id="68" presetID="9" presetClass="emph" presetSubtype="0" grpId="0" nodeType="withEffect">
                                  <p:stCondLst>
                                    <p:cond delay="0"/>
                                  </p:stCondLst>
                                  <p:childTnLst>
                                    <p:set>
                                      <p:cBhvr rctx="PPT">
                                        <p:cTn id="69" dur="indefinite"/>
                                        <p:tgtEl>
                                          <p:spTgt spid="85"/>
                                        </p:tgtEl>
                                        <p:attrNameLst>
                                          <p:attrName>style.opacity</p:attrName>
                                        </p:attrNameLst>
                                      </p:cBhvr>
                                      <p:to>
                                        <p:strVal val="0.5"/>
                                      </p:to>
                                    </p:set>
                                    <p:animEffect filter="image" prLst="opacity: 0.5">
                                      <p:cBhvr rctx="IE">
                                        <p:cTn id="70" dur="indefinite"/>
                                        <p:tgtEl>
                                          <p:spTgt spid="85"/>
                                        </p:tgtEl>
                                      </p:cBhvr>
                                    </p:animEffect>
                                  </p:childTnLst>
                                </p:cTn>
                              </p:par>
                              <p:par>
                                <p:cTn id="71" presetID="9" presetClass="emph" presetSubtype="0" nodeType="withEffect">
                                  <p:stCondLst>
                                    <p:cond delay="0"/>
                                  </p:stCondLst>
                                  <p:childTnLst>
                                    <p:set>
                                      <p:cBhvr rctx="PPT">
                                        <p:cTn id="72" dur="indefinite"/>
                                        <p:tgtEl>
                                          <p:spTgt spid="93"/>
                                        </p:tgtEl>
                                        <p:attrNameLst>
                                          <p:attrName>style.opacity</p:attrName>
                                        </p:attrNameLst>
                                      </p:cBhvr>
                                      <p:to>
                                        <p:strVal val="0.5"/>
                                      </p:to>
                                    </p:set>
                                    <p:animEffect filter="image" prLst="opacity: 0.5">
                                      <p:cBhvr rctx="IE">
                                        <p:cTn id="73" dur="indefinite"/>
                                        <p:tgtEl>
                                          <p:spTgt spid="93"/>
                                        </p:tgtEl>
                                      </p:cBhvr>
                                    </p:animEffect>
                                  </p:childTnLst>
                                </p:cTn>
                              </p:par>
                              <p:par>
                                <p:cTn id="74" presetID="9" presetClass="emph" presetSubtype="0" nodeType="withEffect">
                                  <p:stCondLst>
                                    <p:cond delay="0"/>
                                  </p:stCondLst>
                                  <p:childTnLst>
                                    <p:set>
                                      <p:cBhvr rctx="PPT">
                                        <p:cTn id="75" dur="indefinite"/>
                                        <p:tgtEl>
                                          <p:spTgt spid="94"/>
                                        </p:tgtEl>
                                        <p:attrNameLst>
                                          <p:attrName>style.opacity</p:attrName>
                                        </p:attrNameLst>
                                      </p:cBhvr>
                                      <p:to>
                                        <p:strVal val="0.5"/>
                                      </p:to>
                                    </p:set>
                                    <p:animEffect filter="image" prLst="opacity: 0.5">
                                      <p:cBhvr rctx="IE">
                                        <p:cTn id="76" dur="indefinite"/>
                                        <p:tgtEl>
                                          <p:spTgt spid="94"/>
                                        </p:tgtEl>
                                      </p:cBhvr>
                                    </p:animEffect>
                                  </p:childTnLst>
                                </p:cTn>
                              </p:par>
                              <p:par>
                                <p:cTn id="77" presetID="9" presetClass="emph" presetSubtype="0" nodeType="withEffect">
                                  <p:stCondLst>
                                    <p:cond delay="0"/>
                                  </p:stCondLst>
                                  <p:childTnLst>
                                    <p:set>
                                      <p:cBhvr rctx="PPT">
                                        <p:cTn id="78" dur="indefinite"/>
                                        <p:tgtEl>
                                          <p:spTgt spid="95"/>
                                        </p:tgtEl>
                                        <p:attrNameLst>
                                          <p:attrName>style.opacity</p:attrName>
                                        </p:attrNameLst>
                                      </p:cBhvr>
                                      <p:to>
                                        <p:strVal val="0.5"/>
                                      </p:to>
                                    </p:set>
                                    <p:animEffect filter="image" prLst="opacity: 0.5">
                                      <p:cBhvr rctx="IE">
                                        <p:cTn id="79" dur="indefinite"/>
                                        <p:tgtEl>
                                          <p:spTgt spid="95"/>
                                        </p:tgtEl>
                                      </p:cBhvr>
                                    </p:animEffect>
                                  </p:childTnLst>
                                </p:cTn>
                              </p:par>
                              <p:par>
                                <p:cTn id="80" presetID="9" presetClass="emph" presetSubtype="0" nodeType="withEffect">
                                  <p:stCondLst>
                                    <p:cond delay="0"/>
                                  </p:stCondLst>
                                  <p:childTnLst>
                                    <p:set>
                                      <p:cBhvr rctx="PPT">
                                        <p:cTn id="81" dur="indefinite"/>
                                        <p:tgtEl>
                                          <p:spTgt spid="96"/>
                                        </p:tgtEl>
                                        <p:attrNameLst>
                                          <p:attrName>style.opacity</p:attrName>
                                        </p:attrNameLst>
                                      </p:cBhvr>
                                      <p:to>
                                        <p:strVal val="0.5"/>
                                      </p:to>
                                    </p:set>
                                    <p:animEffect filter="image" prLst="opacity: 0.5">
                                      <p:cBhvr rctx="IE">
                                        <p:cTn id="82" dur="indefinite"/>
                                        <p:tgtEl>
                                          <p:spTgt spid="96"/>
                                        </p:tgtEl>
                                      </p:cBhvr>
                                    </p:animEffect>
                                  </p:childTnLst>
                                </p:cTn>
                              </p:par>
                              <p:par>
                                <p:cTn id="83" presetID="9" presetClass="emph" presetSubtype="0" grpId="0" nodeType="withEffect">
                                  <p:stCondLst>
                                    <p:cond delay="0"/>
                                  </p:stCondLst>
                                  <p:childTnLst>
                                    <p:set>
                                      <p:cBhvr rctx="PPT">
                                        <p:cTn id="84" dur="indefinite"/>
                                        <p:tgtEl>
                                          <p:spTgt spid="103"/>
                                        </p:tgtEl>
                                        <p:attrNameLst>
                                          <p:attrName>style.opacity</p:attrName>
                                        </p:attrNameLst>
                                      </p:cBhvr>
                                      <p:to>
                                        <p:strVal val="0.5"/>
                                      </p:to>
                                    </p:set>
                                    <p:animEffect filter="image" prLst="opacity: 0.5">
                                      <p:cBhvr rctx="IE">
                                        <p:cTn id="85" dur="indefinite"/>
                                        <p:tgtEl>
                                          <p:spTgt spid="103"/>
                                        </p:tgtEl>
                                      </p:cBhvr>
                                    </p:animEffect>
                                  </p:childTnLst>
                                </p:cTn>
                              </p:par>
                              <p:par>
                                <p:cTn id="86" presetID="9" presetClass="emph" presetSubtype="0" grpId="0" nodeType="withEffect">
                                  <p:stCondLst>
                                    <p:cond delay="0"/>
                                  </p:stCondLst>
                                  <p:childTnLst>
                                    <p:set>
                                      <p:cBhvr rctx="PPT">
                                        <p:cTn id="87" dur="indefinite"/>
                                        <p:tgtEl>
                                          <p:spTgt spid="104"/>
                                        </p:tgtEl>
                                        <p:attrNameLst>
                                          <p:attrName>style.opacity</p:attrName>
                                        </p:attrNameLst>
                                      </p:cBhvr>
                                      <p:to>
                                        <p:strVal val="0.5"/>
                                      </p:to>
                                    </p:set>
                                    <p:animEffect filter="image" prLst="opacity: 0.5">
                                      <p:cBhvr rctx="IE">
                                        <p:cTn id="88" dur="indefinite"/>
                                        <p:tgtEl>
                                          <p:spTgt spid="104"/>
                                        </p:tgtEl>
                                      </p:cBhvr>
                                    </p:animEffect>
                                  </p:childTnLst>
                                </p:cTn>
                              </p:par>
                              <p:par>
                                <p:cTn id="89" presetID="9" presetClass="emph" presetSubtype="0" grpId="0" nodeType="withEffect">
                                  <p:stCondLst>
                                    <p:cond delay="0"/>
                                  </p:stCondLst>
                                  <p:childTnLst>
                                    <p:set>
                                      <p:cBhvr rctx="PPT">
                                        <p:cTn id="90" dur="indefinite"/>
                                        <p:tgtEl>
                                          <p:spTgt spid="105"/>
                                        </p:tgtEl>
                                        <p:attrNameLst>
                                          <p:attrName>style.opacity</p:attrName>
                                        </p:attrNameLst>
                                      </p:cBhvr>
                                      <p:to>
                                        <p:strVal val="0.5"/>
                                      </p:to>
                                    </p:set>
                                    <p:animEffect filter="image" prLst="opacity: 0.5">
                                      <p:cBhvr rctx="IE">
                                        <p:cTn id="91" dur="indefinite"/>
                                        <p:tgtEl>
                                          <p:spTgt spid="105"/>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89"/>
                                        </p:tgtEl>
                                        <p:attrNameLst>
                                          <p:attrName>style.visibility</p:attrName>
                                        </p:attrNameLst>
                                      </p:cBhvr>
                                      <p:to>
                                        <p:strVal val="visible"/>
                                      </p:to>
                                    </p:set>
                                    <p:anim calcmode="lin" valueType="num">
                                      <p:cBhvr additive="base">
                                        <p:cTn id="96" dur="1000" fill="hold"/>
                                        <p:tgtEl>
                                          <p:spTgt spid="89"/>
                                        </p:tgtEl>
                                        <p:attrNameLst>
                                          <p:attrName>ppt_x</p:attrName>
                                        </p:attrNameLst>
                                      </p:cBhvr>
                                      <p:tavLst>
                                        <p:tav tm="0">
                                          <p:val>
                                            <p:strVal val="#ppt_x"/>
                                          </p:val>
                                        </p:tav>
                                        <p:tav tm="100000">
                                          <p:val>
                                            <p:strVal val="#ppt_x"/>
                                          </p:val>
                                        </p:tav>
                                      </p:tavLst>
                                    </p:anim>
                                    <p:anim calcmode="lin" valueType="num">
                                      <p:cBhvr additive="base">
                                        <p:cTn id="97"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14"/>
                                        </p:tgtEl>
                                        <p:attrNameLst>
                                          <p:attrName>style.visibility</p:attrName>
                                        </p:attrNameLst>
                                      </p:cBhvr>
                                      <p:to>
                                        <p:strVal val="visible"/>
                                      </p:to>
                                    </p:set>
                                    <p:anim calcmode="lin" valueType="num">
                                      <p:cBhvr additive="base">
                                        <p:cTn id="102" dur="1000" fill="hold"/>
                                        <p:tgtEl>
                                          <p:spTgt spid="114"/>
                                        </p:tgtEl>
                                        <p:attrNameLst>
                                          <p:attrName>ppt_x</p:attrName>
                                        </p:attrNameLst>
                                      </p:cBhvr>
                                      <p:tavLst>
                                        <p:tav tm="0">
                                          <p:val>
                                            <p:strVal val="#ppt_x"/>
                                          </p:val>
                                        </p:tav>
                                        <p:tav tm="100000">
                                          <p:val>
                                            <p:strVal val="#ppt_x"/>
                                          </p:val>
                                        </p:tav>
                                      </p:tavLst>
                                    </p:anim>
                                    <p:anim calcmode="lin" valueType="num">
                                      <p:cBhvr additive="base">
                                        <p:cTn id="103" dur="10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1+#ppt_w/2"/>
                                          </p:val>
                                        </p:tav>
                                        <p:tav tm="100000">
                                          <p:val>
                                            <p:strVal val="#ppt_x"/>
                                          </p:val>
                                        </p:tav>
                                      </p:tavLst>
                                    </p:anim>
                                    <p:anim calcmode="lin" valueType="num">
                                      <p:cBhvr additive="base">
                                        <p:cTn id="109" dur="1000" fill="hold"/>
                                        <p:tgtEl>
                                          <p:spTgt spid="113"/>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87"/>
                                        </p:tgtEl>
                                        <p:attrNameLst>
                                          <p:attrName>style.visibility</p:attrName>
                                        </p:attrNameLst>
                                      </p:cBhvr>
                                      <p:to>
                                        <p:strVal val="visible"/>
                                      </p:to>
                                    </p:set>
                                    <p:anim calcmode="lin" valueType="num">
                                      <p:cBhvr additive="base">
                                        <p:cTn id="112" dur="1000" fill="hold"/>
                                        <p:tgtEl>
                                          <p:spTgt spid="87"/>
                                        </p:tgtEl>
                                        <p:attrNameLst>
                                          <p:attrName>ppt_x</p:attrName>
                                        </p:attrNameLst>
                                      </p:cBhvr>
                                      <p:tavLst>
                                        <p:tav tm="0">
                                          <p:val>
                                            <p:strVal val="1+#ppt_w/2"/>
                                          </p:val>
                                        </p:tav>
                                        <p:tav tm="100000">
                                          <p:val>
                                            <p:strVal val="#ppt_x"/>
                                          </p:val>
                                        </p:tav>
                                      </p:tavLst>
                                    </p:anim>
                                    <p:anim calcmode="lin" valueType="num">
                                      <p:cBhvr additive="base">
                                        <p:cTn id="113" dur="1000" fill="hold"/>
                                        <p:tgtEl>
                                          <p:spTgt spid="87"/>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10"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500"/>
                                        <p:tgtEl>
                                          <p:spTgt spid="121"/>
                                        </p:tgtEl>
                                      </p:cBhvr>
                                    </p:animEffect>
                                  </p:childTnLst>
                                </p:cTn>
                              </p:par>
                              <p:par>
                                <p:cTn id="118" presetID="10" presetClass="entr" presetSubtype="0" fill="hold" nodeType="withEffect">
                                  <p:stCondLst>
                                    <p:cond delay="0"/>
                                  </p:stCondLst>
                                  <p:childTnLst>
                                    <p:set>
                                      <p:cBhvr>
                                        <p:cTn id="119" dur="1" fill="hold">
                                          <p:stCondLst>
                                            <p:cond delay="0"/>
                                          </p:stCondLst>
                                        </p:cTn>
                                        <p:tgtEl>
                                          <p:spTgt spid="124"/>
                                        </p:tgtEl>
                                        <p:attrNameLst>
                                          <p:attrName>style.visibility</p:attrName>
                                        </p:attrNameLst>
                                      </p:cBhvr>
                                      <p:to>
                                        <p:strVal val="visible"/>
                                      </p:to>
                                    </p:set>
                                    <p:animEffect transition="in" filter="fade">
                                      <p:cBhvr>
                                        <p:cTn id="120" dur="500"/>
                                        <p:tgtEl>
                                          <p:spTgt spid="124"/>
                                        </p:tgtEl>
                                      </p:cBhvr>
                                    </p:animEffect>
                                  </p:childTnLst>
                                </p:cTn>
                              </p:par>
                              <p:par>
                                <p:cTn id="121" presetID="10" presetClass="entr" presetSubtype="0" fill="hold" nodeType="withEffect">
                                  <p:stCondLst>
                                    <p:cond delay="0"/>
                                  </p:stCondLst>
                                  <p:childTnLst>
                                    <p:set>
                                      <p:cBhvr>
                                        <p:cTn id="122" dur="1" fill="hold">
                                          <p:stCondLst>
                                            <p:cond delay="0"/>
                                          </p:stCondLst>
                                        </p:cTn>
                                        <p:tgtEl>
                                          <p:spTgt spid="122"/>
                                        </p:tgtEl>
                                        <p:attrNameLst>
                                          <p:attrName>style.visibility</p:attrName>
                                        </p:attrNameLst>
                                      </p:cBhvr>
                                      <p:to>
                                        <p:strVal val="visible"/>
                                      </p:to>
                                    </p:set>
                                    <p:animEffect transition="in" filter="fade">
                                      <p:cBhvr>
                                        <p:cTn id="123" dur="500"/>
                                        <p:tgtEl>
                                          <p:spTgt spid="122"/>
                                        </p:tgtEl>
                                      </p:cBhvr>
                                    </p:animEffect>
                                  </p:childTnLst>
                                </p:cTn>
                              </p:par>
                              <p:par>
                                <p:cTn id="124" presetID="10" presetClass="entr" presetSubtype="0" fill="hold" nodeType="with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par>
                                <p:cTn id="127" presetID="10" presetClass="entr" presetSubtype="0" fill="hold" nodeType="withEffect">
                                  <p:stCondLst>
                                    <p:cond delay="0"/>
                                  </p:stCondLst>
                                  <p:childTnLst>
                                    <p:set>
                                      <p:cBhvr>
                                        <p:cTn id="128" dur="1" fill="hold">
                                          <p:stCondLst>
                                            <p:cond delay="0"/>
                                          </p:stCondLst>
                                        </p:cTn>
                                        <p:tgtEl>
                                          <p:spTgt spid="126"/>
                                        </p:tgtEl>
                                        <p:attrNameLst>
                                          <p:attrName>style.visibility</p:attrName>
                                        </p:attrNameLst>
                                      </p:cBhvr>
                                      <p:to>
                                        <p:strVal val="visible"/>
                                      </p:to>
                                    </p:set>
                                    <p:animEffect transition="in" filter="fade">
                                      <p:cBhvr>
                                        <p:cTn id="1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5" grpId="0"/>
      <p:bldP spid="10" grpId="0"/>
      <p:bldP spid="15" grpId="0"/>
      <p:bldP spid="26" grpId="0" animBg="1"/>
      <p:bldP spid="27" grpId="0" animBg="1"/>
      <p:bldP spid="59" grpId="0" animBg="1"/>
      <p:bldP spid="61" grpId="0" animBg="1"/>
      <p:bldP spid="56" grpId="0" animBg="1"/>
      <p:bldP spid="57" grpId="0" animBg="1"/>
      <p:bldP spid="58" grpId="0" animBg="1"/>
      <p:bldP spid="62" grpId="0" animBg="1"/>
      <p:bldP spid="77" grpId="0" animBg="1"/>
      <p:bldP spid="85" grpId="0" animBg="1"/>
      <p:bldP spid="103" grpId="0"/>
      <p:bldP spid="104" grpId="0"/>
      <p:bldP spid="105" grpId="0"/>
      <p:bldP spid="87" grpId="0" animBg="1"/>
      <p:bldP spid="89" grpId="0"/>
      <p:bldP spid="113" grpId="0" animBg="1"/>
      <p:bldP spid="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Line 16"/>
          <p:cNvSpPr>
            <a:spLocks noChangeShapeType="1"/>
          </p:cNvSpPr>
          <p:nvPr/>
        </p:nvSpPr>
        <p:spPr bwMode="auto">
          <a:xfrm>
            <a:off x="6037263" y="6754813"/>
            <a:ext cx="1571625"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 name="Line 16"/>
          <p:cNvSpPr>
            <a:spLocks noChangeShapeType="1"/>
          </p:cNvSpPr>
          <p:nvPr/>
        </p:nvSpPr>
        <p:spPr bwMode="auto">
          <a:xfrm flipV="1">
            <a:off x="1543105" y="6699250"/>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sp>
        <p:nvSpPr>
          <p:cNvPr id="312327" name="Line 16"/>
          <p:cNvSpPr>
            <a:spLocks noChangeShapeType="1"/>
          </p:cNvSpPr>
          <p:nvPr/>
        </p:nvSpPr>
        <p:spPr bwMode="auto">
          <a:xfrm flipV="1">
            <a:off x="6046787" y="1591469"/>
            <a:ext cx="3011487" cy="794"/>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5" name="TextBox 24"/>
          <p:cNvSpPr txBox="1"/>
          <p:nvPr/>
        </p:nvSpPr>
        <p:spPr>
          <a:xfrm>
            <a:off x="7319840" y="1450975"/>
            <a:ext cx="552450"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Action</a:t>
            </a:r>
          </a:p>
        </p:txBody>
      </p:sp>
      <p:sp>
        <p:nvSpPr>
          <p:cNvPr id="312329" name="Line 16"/>
          <p:cNvSpPr>
            <a:spLocks noChangeShapeType="1"/>
          </p:cNvSpPr>
          <p:nvPr/>
        </p:nvSpPr>
        <p:spPr bwMode="auto">
          <a:xfrm>
            <a:off x="109538" y="1589088"/>
            <a:ext cx="593566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TextBox 23"/>
          <p:cNvSpPr txBox="1"/>
          <p:nvPr/>
        </p:nvSpPr>
        <p:spPr>
          <a:xfrm>
            <a:off x="2657475" y="1470025"/>
            <a:ext cx="752475"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Outcomes</a:t>
            </a:r>
          </a:p>
        </p:txBody>
      </p:sp>
      <p:sp>
        <p:nvSpPr>
          <p:cNvPr id="5" name="TextBox 4"/>
          <p:cNvSpPr txBox="1">
            <a:spLocks noChangeArrowheads="1"/>
          </p:cNvSpPr>
          <p:nvPr/>
        </p:nvSpPr>
        <p:spPr bwMode="auto">
          <a:xfrm>
            <a:off x="33338" y="163036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Arial" charset="0"/>
              </a:rPr>
              <a:t>Why</a:t>
            </a:r>
            <a:r>
              <a:rPr lang="en-US" sz="1050" i="1" dirty="0">
                <a:solidFill>
                  <a:prstClr val="black"/>
                </a:solidFill>
                <a:latin typeface="Calibri"/>
                <a:cs typeface="Arial" charset="0"/>
              </a:rPr>
              <a:t>? </a:t>
            </a:r>
          </a:p>
        </p:txBody>
      </p:sp>
      <p:sp>
        <p:nvSpPr>
          <p:cNvPr id="15" name="TextBox 14"/>
          <p:cNvSpPr txBox="1">
            <a:spLocks noChangeArrowheads="1"/>
          </p:cNvSpPr>
          <p:nvPr/>
        </p:nvSpPr>
        <p:spPr bwMode="auto">
          <a:xfrm>
            <a:off x="3302000" y="162718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Why here?</a:t>
            </a:r>
          </a:p>
        </p:txBody>
      </p:sp>
      <p:sp>
        <p:nvSpPr>
          <p:cNvPr id="312334" name="TextBox 17"/>
          <p:cNvSpPr txBox="1">
            <a:spLocks noChangeArrowheads="1"/>
          </p:cNvSpPr>
          <p:nvPr/>
        </p:nvSpPr>
        <p:spPr bwMode="auto">
          <a:xfrm>
            <a:off x="4651375" y="1589088"/>
            <a:ext cx="131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But why here?</a:t>
            </a:r>
          </a:p>
        </p:txBody>
      </p:sp>
      <p:sp>
        <p:nvSpPr>
          <p:cNvPr id="312335" name="TextBox 18"/>
          <p:cNvSpPr txBox="1">
            <a:spLocks noChangeArrowheads="1"/>
          </p:cNvSpPr>
          <p:nvPr/>
        </p:nvSpPr>
        <p:spPr bwMode="auto">
          <a:xfrm>
            <a:off x="6143625" y="160655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050" dirty="0">
                <a:solidFill>
                  <a:prstClr val="black"/>
                </a:solidFill>
              </a:rPr>
              <a:t>[Add Yours Here]</a:t>
            </a:r>
          </a:p>
          <a:p>
            <a:pPr marL="119063" indent="-119063" fontAlgn="auto">
              <a:spcBef>
                <a:spcPts val="0"/>
              </a:spcBef>
              <a:spcAft>
                <a:spcPts val="0"/>
              </a:spcAft>
              <a:buFont typeface="Arial" pitchFamily="34" charset="0"/>
              <a:buChar char="•"/>
              <a:defRPr/>
            </a:pPr>
            <a:endParaRPr lang="en-US" sz="1050"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1905000"/>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28" name="TextBox 27"/>
          <p:cNvSpPr txBox="1"/>
          <p:nvPr/>
        </p:nvSpPr>
        <p:spPr>
          <a:xfrm>
            <a:off x="6097588" y="2463800"/>
            <a:ext cx="1435100" cy="9652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29" name="TextBox 28"/>
          <p:cNvSpPr txBox="1"/>
          <p:nvPr/>
        </p:nvSpPr>
        <p:spPr>
          <a:xfrm>
            <a:off x="6096000" y="4960938"/>
            <a:ext cx="1435100" cy="842962"/>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30" name="TextBox 29"/>
          <p:cNvSpPr txBox="1"/>
          <p:nvPr/>
        </p:nvSpPr>
        <p:spPr>
          <a:xfrm>
            <a:off x="6097588" y="5856288"/>
            <a:ext cx="14351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32" name="TextBox 31"/>
          <p:cNvSpPr txBox="1"/>
          <p:nvPr/>
        </p:nvSpPr>
        <p:spPr>
          <a:xfrm>
            <a:off x="6096000" y="3473450"/>
            <a:ext cx="1435100" cy="6572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33" name="TextBox 32"/>
          <p:cNvSpPr txBox="1"/>
          <p:nvPr/>
        </p:nvSpPr>
        <p:spPr>
          <a:xfrm>
            <a:off x="6097588" y="4184650"/>
            <a:ext cx="1431925" cy="7207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34" name="TextBox 33"/>
          <p:cNvSpPr txBox="1"/>
          <p:nvPr/>
        </p:nvSpPr>
        <p:spPr>
          <a:xfrm>
            <a:off x="6097588" y="2025650"/>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312344" name="Rectangle 23"/>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00"/>
                </a:solidFill>
              </a:rPr>
              <a:t>[Name] Coalition Logic Model</a:t>
            </a:r>
            <a:endParaRPr lang="en-US" sz="2400" b="1" i="1">
              <a:solidFill>
                <a:srgbClr val="FF0000"/>
              </a:solidFill>
            </a:endParaRPr>
          </a:p>
        </p:txBody>
      </p:sp>
      <p:sp>
        <p:nvSpPr>
          <p:cNvPr id="59" name="Left Brace 58"/>
          <p:cNvSpPr/>
          <p:nvPr/>
        </p:nvSpPr>
        <p:spPr>
          <a:xfrm>
            <a:off x="2971800" y="2209800"/>
            <a:ext cx="131763"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6" name="Text Box 9"/>
          <p:cNvSpPr txBox="1">
            <a:spLocks noChangeArrowheads="1"/>
          </p:cNvSpPr>
          <p:nvPr/>
        </p:nvSpPr>
        <p:spPr bwMode="auto">
          <a:xfrm>
            <a:off x="3105150" y="3144838"/>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57" name="Text Box 14"/>
          <p:cNvSpPr txBox="1">
            <a:spLocks noChangeArrowheads="1"/>
          </p:cNvSpPr>
          <p:nvPr/>
        </p:nvSpPr>
        <p:spPr bwMode="auto">
          <a:xfrm>
            <a:off x="3103563" y="2406650"/>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58" name="Text Box 17"/>
          <p:cNvSpPr txBox="1">
            <a:spLocks noChangeArrowheads="1"/>
          </p:cNvSpPr>
          <p:nvPr/>
        </p:nvSpPr>
        <p:spPr bwMode="auto">
          <a:xfrm>
            <a:off x="3105150" y="4416425"/>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62" name="Text Box 19"/>
          <p:cNvSpPr txBox="1">
            <a:spLocks noChangeArrowheads="1"/>
          </p:cNvSpPr>
          <p:nvPr/>
        </p:nvSpPr>
        <p:spPr bwMode="auto">
          <a:xfrm>
            <a:off x="3105150" y="5767388"/>
            <a:ext cx="1395413" cy="796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64" name="TextBox 63"/>
          <p:cNvSpPr txBox="1"/>
          <p:nvPr/>
        </p:nvSpPr>
        <p:spPr>
          <a:xfrm>
            <a:off x="4606925" y="2527300"/>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5" name="TextBox 64"/>
          <p:cNvSpPr txBox="1"/>
          <p:nvPr/>
        </p:nvSpPr>
        <p:spPr>
          <a:xfrm>
            <a:off x="4594225" y="4610100"/>
            <a:ext cx="1371600" cy="8556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6" name="TextBox 65"/>
          <p:cNvSpPr txBox="1"/>
          <p:nvPr/>
        </p:nvSpPr>
        <p:spPr>
          <a:xfrm>
            <a:off x="4606925" y="5638800"/>
            <a:ext cx="1371600" cy="9429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67" name="TextBox 66"/>
          <p:cNvSpPr txBox="1"/>
          <p:nvPr/>
        </p:nvSpPr>
        <p:spPr>
          <a:xfrm>
            <a:off x="4594225" y="3538538"/>
            <a:ext cx="1371600" cy="89852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9" name="TextBox 68"/>
          <p:cNvSpPr txBox="1"/>
          <p:nvPr/>
        </p:nvSpPr>
        <p:spPr>
          <a:xfrm>
            <a:off x="4600575" y="1905000"/>
            <a:ext cx="1371600" cy="4492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4513"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2375" name="TextBox 74"/>
          <p:cNvSpPr txBox="1">
            <a:spLocks noChangeArrowheads="1"/>
          </p:cNvSpPr>
          <p:nvPr/>
        </p:nvSpPr>
        <p:spPr bwMode="auto">
          <a:xfrm>
            <a:off x="6229350" y="6664325"/>
            <a:ext cx="12192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Plan/Implementation</a:t>
            </a:r>
          </a:p>
        </p:txBody>
      </p:sp>
      <p:sp>
        <p:nvSpPr>
          <p:cNvPr id="77" name="TextBox 76"/>
          <p:cNvSpPr txBox="1">
            <a:spLocks noChangeArrowheads="1"/>
          </p:cNvSpPr>
          <p:nvPr/>
        </p:nvSpPr>
        <p:spPr bwMode="auto">
          <a:xfrm>
            <a:off x="3235325" y="66675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Local Assessment</a:t>
            </a: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85" name="TextBox 84"/>
          <p:cNvSpPr txBox="1">
            <a:spLocks noChangeArrowheads="1"/>
          </p:cNvSpPr>
          <p:nvPr/>
        </p:nvSpPr>
        <p:spPr bwMode="auto">
          <a:xfrm>
            <a:off x="279400" y="65659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State Assessment</a:t>
            </a:r>
          </a:p>
        </p:txBody>
      </p:sp>
      <p:cxnSp>
        <p:nvCxnSpPr>
          <p:cNvPr id="93" name="Straight Arrow Connector 92"/>
          <p:cNvCxnSpPr/>
          <p:nvPr/>
        </p:nvCxnSpPr>
        <p:spPr>
          <a:xfrm rot="10800000">
            <a:off x="44465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5475" y="37893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63" y="505777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5475" y="62626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7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888" y="529272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788" y="62103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700" y="36703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103" name="Rectangle 102"/>
          <p:cNvSpPr>
            <a:spLocks noChangeArrowheads="1"/>
          </p:cNvSpPr>
          <p:nvPr/>
        </p:nvSpPr>
        <p:spPr bwMode="auto">
          <a:xfrm>
            <a:off x="369888" y="1422400"/>
            <a:ext cx="760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(10-15 years) </a:t>
            </a:r>
          </a:p>
        </p:txBody>
      </p:sp>
      <p:sp>
        <p:nvSpPr>
          <p:cNvPr id="104" name="Rectangle 103"/>
          <p:cNvSpPr>
            <a:spLocks noChangeArrowheads="1"/>
          </p:cNvSpPr>
          <p:nvPr/>
        </p:nvSpPr>
        <p:spPr bwMode="auto">
          <a:xfrm>
            <a:off x="1920875" y="142398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(5-10 years) </a:t>
            </a:r>
          </a:p>
        </p:txBody>
      </p:sp>
      <p:sp>
        <p:nvSpPr>
          <p:cNvPr id="105" name="Rectangle 104"/>
          <p:cNvSpPr>
            <a:spLocks noChangeArrowheads="1"/>
          </p:cNvSpPr>
          <p:nvPr/>
        </p:nvSpPr>
        <p:spPr bwMode="auto">
          <a:xfrm>
            <a:off x="3452813" y="1414463"/>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(2-5 years) </a:t>
            </a:r>
          </a:p>
        </p:txBody>
      </p:sp>
      <p:sp>
        <p:nvSpPr>
          <p:cNvPr id="312392" name="Rectangle 105"/>
          <p:cNvSpPr>
            <a:spLocks noChangeArrowheads="1"/>
          </p:cNvSpPr>
          <p:nvPr/>
        </p:nvSpPr>
        <p:spPr bwMode="auto">
          <a:xfrm>
            <a:off x="4773613" y="141763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(6 months – 2 years) </a:t>
            </a:r>
          </a:p>
        </p:txBody>
      </p:sp>
      <p:sp>
        <p:nvSpPr>
          <p:cNvPr id="87" name="Line 16"/>
          <p:cNvSpPr>
            <a:spLocks noChangeShapeType="1"/>
          </p:cNvSpPr>
          <p:nvPr/>
        </p:nvSpPr>
        <p:spPr bwMode="auto">
          <a:xfrm flipV="1">
            <a:off x="7599363" y="6753225"/>
            <a:ext cx="145891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9" name="TextBox 88"/>
          <p:cNvSpPr txBox="1">
            <a:spLocks noChangeArrowheads="1"/>
          </p:cNvSpPr>
          <p:nvPr/>
        </p:nvSpPr>
        <p:spPr bwMode="auto">
          <a:xfrm>
            <a:off x="7662863" y="15875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So what? How will we know?</a:t>
            </a:r>
          </a:p>
        </p:txBody>
      </p:sp>
      <p:grpSp>
        <p:nvGrpSpPr>
          <p:cNvPr id="90" name="Group 69"/>
          <p:cNvGrpSpPr>
            <a:grpSpLocks/>
          </p:cNvGrpSpPr>
          <p:nvPr/>
        </p:nvGrpSpPr>
        <p:grpSpPr bwMode="auto">
          <a:xfrm>
            <a:off x="101600" y="438150"/>
            <a:ext cx="8940800" cy="1000125"/>
            <a:chOff x="101470" y="438886"/>
            <a:chExt cx="8941353" cy="999875"/>
          </a:xfrm>
        </p:grpSpPr>
        <p:sp>
          <p:nvSpPr>
            <p:cNvPr id="91"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92"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8"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101"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06"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107" name="Straight Arrow Connector 106"/>
            <p:cNvCxnSpPr/>
            <p:nvPr/>
          </p:nvCxnSpPr>
          <p:spPr>
            <a:xfrm>
              <a:off x="1347735" y="1229263"/>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2832139"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380608"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0"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111" name="Straight Arrow Connector 110"/>
            <p:cNvCxnSpPr/>
            <p:nvPr/>
          </p:nvCxnSpPr>
          <p:spPr>
            <a:xfrm>
              <a:off x="5842225" y="127211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353058" y="1261005"/>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13" name="TextBox 112"/>
          <p:cNvSpPr txBox="1">
            <a:spLocks noChangeArrowheads="1"/>
          </p:cNvSpPr>
          <p:nvPr/>
        </p:nvSpPr>
        <p:spPr bwMode="auto">
          <a:xfrm>
            <a:off x="7851775" y="6640513"/>
            <a:ext cx="9906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900">
                <a:solidFill>
                  <a:srgbClr val="000000"/>
                </a:solidFill>
                <a:latin typeface="Calibri" pitchFamily="34" charset="0"/>
                <a:cs typeface="Arial" pitchFamily="34" charset="0"/>
              </a:rPr>
              <a:t>Reporting/Eval</a:t>
            </a:r>
          </a:p>
        </p:txBody>
      </p:sp>
      <p:grpSp>
        <p:nvGrpSpPr>
          <p:cNvPr id="114" name="Group 113"/>
          <p:cNvGrpSpPr>
            <a:grpSpLocks/>
          </p:cNvGrpSpPr>
          <p:nvPr/>
        </p:nvGrpSpPr>
        <p:grpSpPr bwMode="auto">
          <a:xfrm>
            <a:off x="7651750" y="2041525"/>
            <a:ext cx="1390650" cy="4532313"/>
            <a:chOff x="7651246" y="2041747"/>
            <a:chExt cx="1390650" cy="4531298"/>
          </a:xfrm>
        </p:grpSpPr>
        <p:sp>
          <p:nvSpPr>
            <p:cNvPr id="115" name="TextBox 114"/>
            <p:cNvSpPr txBox="1"/>
            <p:nvPr/>
          </p:nvSpPr>
          <p:spPr>
            <a:xfrm>
              <a:off x="7656009" y="2041747"/>
              <a:ext cx="1381125" cy="55391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116" name="TextBox 115"/>
            <p:cNvSpPr txBox="1"/>
            <p:nvPr/>
          </p:nvSpPr>
          <p:spPr>
            <a:xfrm>
              <a:off x="7651246" y="5865179"/>
              <a:ext cx="1390650" cy="70786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  </a:t>
              </a:r>
              <a:r>
                <a:rPr lang="en-US" sz="1000" dirty="0">
                  <a:solidFill>
                    <a:prstClr val="black"/>
                  </a:solidFill>
                </a:rPr>
                <a:t>Assigned Program pre/post and  process measures; HYS</a:t>
              </a:r>
              <a:endParaRPr lang="en-US" sz="1000" b="1" dirty="0">
                <a:solidFill>
                  <a:prstClr val="black"/>
                </a:solidFill>
              </a:endParaRPr>
            </a:p>
          </p:txBody>
        </p:sp>
        <p:sp>
          <p:nvSpPr>
            <p:cNvPr id="117" name="TextBox 116"/>
            <p:cNvSpPr txBox="1"/>
            <p:nvPr/>
          </p:nvSpPr>
          <p:spPr>
            <a:xfrm>
              <a:off x="7656009" y="5214449"/>
              <a:ext cx="1381125" cy="538041"/>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Prevention/ Intervention  Services: </a:t>
              </a:r>
              <a:r>
                <a:rPr lang="en-US" sz="900" dirty="0">
                  <a:solidFill>
                    <a:prstClr val="black"/>
                  </a:solidFill>
                </a:rPr>
                <a:t>pre/post</a:t>
              </a:r>
              <a:endParaRPr lang="en-US" sz="1000" b="1" dirty="0">
                <a:solidFill>
                  <a:prstClr val="black"/>
                </a:solidFill>
              </a:endParaRPr>
            </a:p>
          </p:txBody>
        </p:sp>
        <p:sp>
          <p:nvSpPr>
            <p:cNvPr id="118" name="TextBox 117"/>
            <p:cNvSpPr txBox="1"/>
            <p:nvPr/>
          </p:nvSpPr>
          <p:spPr>
            <a:xfrm>
              <a:off x="7660771" y="2708348"/>
              <a:ext cx="1371600" cy="96974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Community engagement/Coalition development: </a:t>
              </a:r>
            </a:p>
            <a:p>
              <a:pPr algn="ctr" fontAlgn="auto">
                <a:spcBef>
                  <a:spcPts val="0"/>
                </a:spcBef>
                <a:spcAft>
                  <a:spcPts val="0"/>
                </a:spcAft>
                <a:defRPr/>
              </a:pPr>
              <a:r>
                <a:rPr lang="en-US" sz="900" dirty="0">
                  <a:solidFill>
                    <a:prstClr val="black"/>
                  </a:solidFill>
                </a:rPr>
                <a:t>Annual Coalition Survey</a:t>
              </a:r>
            </a:p>
            <a:p>
              <a:pPr algn="ctr" fontAlgn="auto">
                <a:spcBef>
                  <a:spcPts val="0"/>
                </a:spcBef>
                <a:spcAft>
                  <a:spcPts val="0"/>
                </a:spcAft>
                <a:defRPr/>
              </a:pPr>
              <a:r>
                <a:rPr lang="en-US" sz="900" dirty="0">
                  <a:solidFill>
                    <a:prstClr val="black"/>
                  </a:solidFill>
                </a:rPr>
                <a:t>Sustainability Documentation</a:t>
              </a:r>
            </a:p>
          </p:txBody>
        </p:sp>
        <p:sp>
          <p:nvSpPr>
            <p:cNvPr id="119" name="TextBox 118"/>
            <p:cNvSpPr txBox="1"/>
            <p:nvPr/>
          </p:nvSpPr>
          <p:spPr>
            <a:xfrm>
              <a:off x="7656009" y="4425638"/>
              <a:ext cx="1381125" cy="67612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Environmental Strategies:</a:t>
              </a:r>
            </a:p>
            <a:p>
              <a:pPr algn="ctr" fontAlgn="auto">
                <a:spcBef>
                  <a:spcPts val="0"/>
                </a:spcBef>
                <a:spcAft>
                  <a:spcPts val="0"/>
                </a:spcAft>
                <a:defRPr/>
              </a:pPr>
              <a:r>
                <a:rPr lang="en-US" sz="900" dirty="0">
                  <a:solidFill>
                    <a:prstClr val="black"/>
                  </a:solidFill>
                </a:rPr>
                <a:t>Process measures Community Survey; HYS</a:t>
              </a:r>
            </a:p>
          </p:txBody>
        </p:sp>
        <p:sp>
          <p:nvSpPr>
            <p:cNvPr id="120" name="TextBox 119"/>
            <p:cNvSpPr txBox="1"/>
            <p:nvPr/>
          </p:nvSpPr>
          <p:spPr>
            <a:xfrm>
              <a:off x="7656009" y="3789194"/>
              <a:ext cx="1381125" cy="52375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Public Awareness: </a:t>
              </a:r>
            </a:p>
            <a:p>
              <a:pPr algn="ctr" fontAlgn="auto">
                <a:spcBef>
                  <a:spcPts val="0"/>
                </a:spcBef>
                <a:spcAft>
                  <a:spcPts val="0"/>
                </a:spcAft>
                <a:defRPr/>
              </a:pPr>
              <a:r>
                <a:rPr lang="en-US" sz="900" dirty="0">
                  <a:solidFill>
                    <a:prstClr val="black"/>
                  </a:solidFill>
                </a:rPr>
                <a:t>Process measures Community Survey</a:t>
              </a:r>
            </a:p>
          </p:txBody>
        </p:sp>
      </p:grpSp>
      <p:cxnSp>
        <p:nvCxnSpPr>
          <p:cNvPr id="121" name="Straight Arrow Connector 120"/>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0800000">
            <a:off x="7467600" y="4724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10800000">
            <a:off x="7467600" y="3962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64425" y="531495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0800000">
            <a:off x="7453313" y="62499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567612" y="442913"/>
            <a:ext cx="1529556" cy="6138862"/>
          </a:xfrm>
          <a:prstGeom prst="rect">
            <a:avLst/>
          </a:prstGeom>
          <a:solidFill>
            <a:schemeClr val="bg2">
              <a:alpha val="21000"/>
            </a:schemeClr>
          </a:solidFill>
          <a:ln w="57150">
            <a:solidFill>
              <a:schemeClr val="tx1"/>
            </a:solidFill>
          </a:ln>
        </p:spPr>
        <p:txBody>
          <a:bodyPr anchor="ctr"/>
          <a:lstStyle/>
          <a:p>
            <a:pPr algn="ctr">
              <a:defRPr/>
            </a:pPr>
            <a:r>
              <a:rPr lang="en-US" sz="2500" dirty="0" smtClean="0">
                <a:solidFill>
                  <a:srgbClr val="1F497D">
                    <a:lumMod val="75000"/>
                  </a:srgbClr>
                </a:solidFill>
                <a:effectLst>
                  <a:outerShdw blurRad="38100" dist="38100" dir="2700000" algn="tl">
                    <a:srgbClr val="000000">
                      <a:alpha val="43137"/>
                    </a:srgbClr>
                  </a:outerShdw>
                </a:effectLst>
                <a:cs typeface="Arial" charset="0"/>
              </a:rPr>
              <a:t>Plan for Reporting and Evaluation</a:t>
            </a:r>
            <a:endParaRPr lang="en-US" sz="2500" dirty="0">
              <a:solidFill>
                <a:srgbClr val="1F497D">
                  <a:lumMod val="75000"/>
                </a:srgbClr>
              </a:solidFill>
              <a:effectLst>
                <a:outerShdw blurRad="38100" dist="38100" dir="2700000" algn="tl">
                  <a:srgbClr val="000000">
                    <a:alpha val="43137"/>
                  </a:srgbClr>
                </a:outerShdw>
              </a:effectLst>
              <a:cs typeface="Arial" charset="0"/>
            </a:endParaRPr>
          </a:p>
        </p:txBody>
      </p:sp>
      <p:sp>
        <p:nvSpPr>
          <p:cNvPr id="2" name="Slide Number Placeholder 1"/>
          <p:cNvSpPr>
            <a:spLocks noGrp="1"/>
          </p:cNvSpPr>
          <p:nvPr>
            <p:ph type="sldNum" sz="quarter" idx="12"/>
          </p:nvPr>
        </p:nvSpPr>
        <p:spPr/>
        <p:txBody>
          <a:bodyPr/>
          <a:lstStyle/>
          <a:p>
            <a:pPr>
              <a:defRPr/>
            </a:pPr>
            <a:fld id="{ACE565D3-655A-4CCA-8926-B1ED08D4FC63}" type="slidenum">
              <a:rPr lang="en-US" smtClean="0"/>
              <a:pPr>
                <a:defRPr/>
              </a:pPr>
              <a:t>17</a:t>
            </a:fld>
            <a:endParaRPr lang="en-US" dirty="0"/>
          </a:p>
        </p:txBody>
      </p:sp>
    </p:spTree>
    <p:extLst>
      <p:ext uri="{BB962C8B-B14F-4D97-AF65-F5344CB8AC3E}">
        <p14:creationId xmlns:p14="http://schemas.microsoft.com/office/powerpoint/2010/main" val="42754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24"/>
                                        </p:tgtEl>
                                        <p:attrNameLst>
                                          <p:attrName>style.opacity</p:attrName>
                                        </p:attrNameLst>
                                      </p:cBhvr>
                                      <p:to>
                                        <p:strVal val="0.5"/>
                                      </p:to>
                                    </p:set>
                                    <p:animEffect filter="image" prLst="opacity: 0.5">
                                      <p:cBhvr rctx="IE">
                                        <p:cTn id="13" dur="indefinite"/>
                                        <p:tgtEl>
                                          <p:spTgt spid="24"/>
                                        </p:tgtEl>
                                      </p:cBhvr>
                                    </p:animEffect>
                                  </p:childTnLst>
                                </p:cTn>
                              </p:par>
                              <p:par>
                                <p:cTn id="14" presetID="9" presetClass="emph" presetSubtype="0" grpId="0" nodeType="with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par>
                                <p:cTn id="17" presetID="9" presetClass="emph" presetSubtype="0" grpId="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grpId="0" nodeType="withEffect">
                                  <p:stCondLst>
                                    <p:cond delay="0"/>
                                  </p:stCondLst>
                                  <p:childTnLst>
                                    <p:set>
                                      <p:cBhvr rctx="PPT">
                                        <p:cTn id="21" dur="indefinite"/>
                                        <p:tgtEl>
                                          <p:spTgt spid="15"/>
                                        </p:tgtEl>
                                        <p:attrNameLst>
                                          <p:attrName>style.opacity</p:attrName>
                                        </p:attrNameLst>
                                      </p:cBhvr>
                                      <p:to>
                                        <p:strVal val="0.5"/>
                                      </p:to>
                                    </p:set>
                                    <p:animEffect filter="image" prLst="opacity: 0.5">
                                      <p:cBhvr rctx="IE">
                                        <p:cTn id="22" dur="indefinite"/>
                                        <p:tgtEl>
                                          <p:spTgt spid="15"/>
                                        </p:tgtEl>
                                      </p:cBhvr>
                                    </p:animEffect>
                                  </p:childTnLst>
                                </p:cTn>
                              </p:par>
                              <p:par>
                                <p:cTn id="23" presetID="9" presetClass="emph" presetSubtype="0" grpId="0" nodeType="withEffect">
                                  <p:stCondLst>
                                    <p:cond delay="0"/>
                                  </p:stCondLst>
                                  <p:childTnLst>
                                    <p:set>
                                      <p:cBhvr rctx="PPT">
                                        <p:cTn id="24" dur="indefinite"/>
                                        <p:tgtEl>
                                          <p:spTgt spid="26"/>
                                        </p:tgtEl>
                                        <p:attrNameLst>
                                          <p:attrName>style.opacity</p:attrName>
                                        </p:attrNameLst>
                                      </p:cBhvr>
                                      <p:to>
                                        <p:strVal val="0.5"/>
                                      </p:to>
                                    </p:set>
                                    <p:animEffect filter="image" prLst="opacity: 0.5">
                                      <p:cBhvr rctx="IE">
                                        <p:cTn id="25" dur="indefinite"/>
                                        <p:tgtEl>
                                          <p:spTgt spid="26"/>
                                        </p:tgtEl>
                                      </p:cBhvr>
                                    </p:animEffect>
                                  </p:childTnLst>
                                </p:cTn>
                              </p:par>
                              <p:par>
                                <p:cTn id="26" presetID="9" presetClass="emph" presetSubtype="0" grpId="0" nodeType="withEffect">
                                  <p:stCondLst>
                                    <p:cond delay="0"/>
                                  </p:stCondLst>
                                  <p:childTnLst>
                                    <p:set>
                                      <p:cBhvr rctx="PPT">
                                        <p:cTn id="27" dur="indefinite"/>
                                        <p:tgtEl>
                                          <p:spTgt spid="27"/>
                                        </p:tgtEl>
                                        <p:attrNameLst>
                                          <p:attrName>style.opacity</p:attrName>
                                        </p:attrNameLst>
                                      </p:cBhvr>
                                      <p:to>
                                        <p:strVal val="0.5"/>
                                      </p:to>
                                    </p:set>
                                    <p:animEffect filter="image" prLst="opacity: 0.5">
                                      <p:cBhvr rctx="IE">
                                        <p:cTn id="28" dur="indefinite"/>
                                        <p:tgtEl>
                                          <p:spTgt spid="27"/>
                                        </p:tgtEl>
                                      </p:cBhvr>
                                    </p:animEffect>
                                  </p:childTnLst>
                                </p:cTn>
                              </p:par>
                              <p:par>
                                <p:cTn id="29" presetID="9" presetClass="emph" presetSubtype="0" grpId="0" nodeType="withEffect">
                                  <p:stCondLst>
                                    <p:cond delay="0"/>
                                  </p:stCondLst>
                                  <p:childTnLst>
                                    <p:set>
                                      <p:cBhvr rctx="PPT">
                                        <p:cTn id="30" dur="indefinite"/>
                                        <p:tgtEl>
                                          <p:spTgt spid="59"/>
                                        </p:tgtEl>
                                        <p:attrNameLst>
                                          <p:attrName>style.opacity</p:attrName>
                                        </p:attrNameLst>
                                      </p:cBhvr>
                                      <p:to>
                                        <p:strVal val="0.5"/>
                                      </p:to>
                                    </p:set>
                                    <p:animEffect filter="image" prLst="opacity: 0.5">
                                      <p:cBhvr rctx="IE">
                                        <p:cTn id="31" dur="indefinite"/>
                                        <p:tgtEl>
                                          <p:spTgt spid="59"/>
                                        </p:tgtEl>
                                      </p:cBhvr>
                                    </p:animEffect>
                                  </p:childTnLst>
                                </p:cTn>
                              </p:par>
                              <p:par>
                                <p:cTn id="32" presetID="9" presetClass="emph" presetSubtype="0" grpId="0" nodeType="withEffect">
                                  <p:stCondLst>
                                    <p:cond delay="0"/>
                                  </p:stCondLst>
                                  <p:childTnLst>
                                    <p:set>
                                      <p:cBhvr rctx="PPT">
                                        <p:cTn id="33" dur="indefinite"/>
                                        <p:tgtEl>
                                          <p:spTgt spid="61"/>
                                        </p:tgtEl>
                                        <p:attrNameLst>
                                          <p:attrName>style.opacity</p:attrName>
                                        </p:attrNameLst>
                                      </p:cBhvr>
                                      <p:to>
                                        <p:strVal val="0.5"/>
                                      </p:to>
                                    </p:set>
                                    <p:animEffect filter="image" prLst="opacity: 0.5">
                                      <p:cBhvr rctx="IE">
                                        <p:cTn id="34" dur="indefinite"/>
                                        <p:tgtEl>
                                          <p:spTgt spid="61"/>
                                        </p:tgtEl>
                                      </p:cBhvr>
                                    </p:animEffect>
                                  </p:childTnLst>
                                </p:cTn>
                              </p:par>
                              <p:par>
                                <p:cTn id="35" presetID="9" presetClass="emph" presetSubtype="0" grpId="0" nodeType="withEffect">
                                  <p:stCondLst>
                                    <p:cond delay="0"/>
                                  </p:stCondLst>
                                  <p:childTnLst>
                                    <p:set>
                                      <p:cBhvr rctx="PPT">
                                        <p:cTn id="36" dur="indefinite"/>
                                        <p:tgtEl>
                                          <p:spTgt spid="56"/>
                                        </p:tgtEl>
                                        <p:attrNameLst>
                                          <p:attrName>style.opacity</p:attrName>
                                        </p:attrNameLst>
                                      </p:cBhvr>
                                      <p:to>
                                        <p:strVal val="0.5"/>
                                      </p:to>
                                    </p:set>
                                    <p:animEffect filter="image" prLst="opacity: 0.5">
                                      <p:cBhvr rctx="IE">
                                        <p:cTn id="37" dur="indefinite"/>
                                        <p:tgtEl>
                                          <p:spTgt spid="56"/>
                                        </p:tgtEl>
                                      </p:cBhvr>
                                    </p:animEffect>
                                  </p:childTnLst>
                                </p:cTn>
                              </p:par>
                              <p:par>
                                <p:cTn id="38" presetID="9" presetClass="emph" presetSubtype="0" grpId="0" nodeType="withEffect">
                                  <p:stCondLst>
                                    <p:cond delay="0"/>
                                  </p:stCondLst>
                                  <p:childTnLst>
                                    <p:set>
                                      <p:cBhvr rctx="PPT">
                                        <p:cTn id="39" dur="indefinite"/>
                                        <p:tgtEl>
                                          <p:spTgt spid="57"/>
                                        </p:tgtEl>
                                        <p:attrNameLst>
                                          <p:attrName>style.opacity</p:attrName>
                                        </p:attrNameLst>
                                      </p:cBhvr>
                                      <p:to>
                                        <p:strVal val="0.5"/>
                                      </p:to>
                                    </p:set>
                                    <p:animEffect filter="image" prLst="opacity: 0.5">
                                      <p:cBhvr rctx="IE">
                                        <p:cTn id="40" dur="indefinite"/>
                                        <p:tgtEl>
                                          <p:spTgt spid="57"/>
                                        </p:tgtEl>
                                      </p:cBhvr>
                                    </p:animEffect>
                                  </p:childTnLst>
                                </p:cTn>
                              </p:par>
                              <p:par>
                                <p:cTn id="41" presetID="9" presetClass="emph" presetSubtype="0" grpId="0" nodeType="withEffect">
                                  <p:stCondLst>
                                    <p:cond delay="0"/>
                                  </p:stCondLst>
                                  <p:childTnLst>
                                    <p:set>
                                      <p:cBhvr rctx="PPT">
                                        <p:cTn id="42" dur="indefinite"/>
                                        <p:tgtEl>
                                          <p:spTgt spid="58"/>
                                        </p:tgtEl>
                                        <p:attrNameLst>
                                          <p:attrName>style.opacity</p:attrName>
                                        </p:attrNameLst>
                                      </p:cBhvr>
                                      <p:to>
                                        <p:strVal val="0.5"/>
                                      </p:to>
                                    </p:set>
                                    <p:animEffect filter="image" prLst="opacity: 0.5">
                                      <p:cBhvr rctx="IE">
                                        <p:cTn id="43" dur="indefinite"/>
                                        <p:tgtEl>
                                          <p:spTgt spid="58"/>
                                        </p:tgtEl>
                                      </p:cBhvr>
                                    </p:animEffect>
                                  </p:childTnLst>
                                </p:cTn>
                              </p:par>
                              <p:par>
                                <p:cTn id="44" presetID="9" presetClass="emph" presetSubtype="0" grpId="0" nodeType="withEffect">
                                  <p:stCondLst>
                                    <p:cond delay="0"/>
                                  </p:stCondLst>
                                  <p:childTnLst>
                                    <p:set>
                                      <p:cBhvr rctx="PPT">
                                        <p:cTn id="45" dur="indefinite"/>
                                        <p:tgtEl>
                                          <p:spTgt spid="62"/>
                                        </p:tgtEl>
                                        <p:attrNameLst>
                                          <p:attrName>style.opacity</p:attrName>
                                        </p:attrNameLst>
                                      </p:cBhvr>
                                      <p:to>
                                        <p:strVal val="0.5"/>
                                      </p:to>
                                    </p:set>
                                    <p:animEffect filter="image" prLst="opacity: 0.5">
                                      <p:cBhvr rctx="IE">
                                        <p:cTn id="46" dur="indefinite"/>
                                        <p:tgtEl>
                                          <p:spTgt spid="62"/>
                                        </p:tgtEl>
                                      </p:cBhvr>
                                    </p:animEffect>
                                  </p:childTnLst>
                                </p:cTn>
                              </p:par>
                              <p:par>
                                <p:cTn id="47" presetID="9" presetClass="emph" presetSubtype="0" nodeType="withEffect">
                                  <p:stCondLst>
                                    <p:cond delay="0"/>
                                  </p:stCondLst>
                                  <p:childTnLst>
                                    <p:set>
                                      <p:cBhvr rctx="PPT">
                                        <p:cTn id="48" dur="indefinite"/>
                                        <p:tgtEl>
                                          <p:spTgt spid="4"/>
                                        </p:tgtEl>
                                        <p:attrNameLst>
                                          <p:attrName>style.opacity</p:attrName>
                                        </p:attrNameLst>
                                      </p:cBhvr>
                                      <p:to>
                                        <p:strVal val="0.5"/>
                                      </p:to>
                                    </p:set>
                                    <p:animEffect filter="image" prLst="opacity: 0.5">
                                      <p:cBhvr rctx="IE">
                                        <p:cTn id="49" dur="indefinite"/>
                                        <p:tgtEl>
                                          <p:spTgt spid="4"/>
                                        </p:tgtEl>
                                      </p:cBhvr>
                                    </p:animEffect>
                                  </p:childTnLst>
                                </p:cTn>
                              </p:par>
                              <p:par>
                                <p:cTn id="50" presetID="9" presetClass="emph" presetSubtype="0" nodeType="withEffect">
                                  <p:stCondLst>
                                    <p:cond delay="0"/>
                                  </p:stCondLst>
                                  <p:childTnLst>
                                    <p:set>
                                      <p:cBhvr rctx="PPT">
                                        <p:cTn id="51" dur="indefinite"/>
                                        <p:tgtEl>
                                          <p:spTgt spid="13"/>
                                        </p:tgtEl>
                                        <p:attrNameLst>
                                          <p:attrName>style.opacity</p:attrName>
                                        </p:attrNameLst>
                                      </p:cBhvr>
                                      <p:to>
                                        <p:strVal val="0.5"/>
                                      </p:to>
                                    </p:set>
                                    <p:animEffect filter="image" prLst="opacity: 0.5">
                                      <p:cBhvr rctx="IE">
                                        <p:cTn id="52" dur="indefinite"/>
                                        <p:tgtEl>
                                          <p:spTgt spid="13"/>
                                        </p:tgtEl>
                                      </p:cBhvr>
                                    </p:animEffect>
                                  </p:childTnLst>
                                </p:cTn>
                              </p:par>
                              <p:par>
                                <p:cTn id="53" presetID="9" presetClass="emph" presetSubtype="0" nodeType="withEffect">
                                  <p:stCondLst>
                                    <p:cond delay="0"/>
                                  </p:stCondLst>
                                  <p:childTnLst>
                                    <p:set>
                                      <p:cBhvr rctx="PPT">
                                        <p:cTn id="54" dur="indefinite"/>
                                        <p:tgtEl>
                                          <p:spTgt spid="9"/>
                                        </p:tgtEl>
                                        <p:attrNameLst>
                                          <p:attrName>style.opacity</p:attrName>
                                        </p:attrNameLst>
                                      </p:cBhvr>
                                      <p:to>
                                        <p:strVal val="0.5"/>
                                      </p:to>
                                    </p:set>
                                    <p:animEffect filter="image" prLst="opacity: 0.5">
                                      <p:cBhvr rctx="IE">
                                        <p:cTn id="55" dur="indefinite"/>
                                        <p:tgtEl>
                                          <p:spTgt spid="9"/>
                                        </p:tgtEl>
                                      </p:cBhvr>
                                    </p:animEffect>
                                  </p:childTnLst>
                                </p:cTn>
                              </p:par>
                              <p:par>
                                <p:cTn id="56" presetID="9" presetClass="emph" presetSubtype="0" nodeType="withEffect">
                                  <p:stCondLst>
                                    <p:cond delay="0"/>
                                  </p:stCondLst>
                                  <p:childTnLst>
                                    <p:set>
                                      <p:cBhvr rctx="PPT">
                                        <p:cTn id="57" dur="indefinite"/>
                                        <p:tgtEl>
                                          <p:spTgt spid="51"/>
                                        </p:tgtEl>
                                        <p:attrNameLst>
                                          <p:attrName>style.opacity</p:attrName>
                                        </p:attrNameLst>
                                      </p:cBhvr>
                                      <p:to>
                                        <p:strVal val="0.5"/>
                                      </p:to>
                                    </p:set>
                                    <p:animEffect filter="image" prLst="opacity: 0.5">
                                      <p:cBhvr rctx="IE">
                                        <p:cTn id="58" dur="indefinite"/>
                                        <p:tgtEl>
                                          <p:spTgt spid="51"/>
                                        </p:tgtEl>
                                      </p:cBhvr>
                                    </p:animEffect>
                                  </p:childTnLst>
                                </p:cTn>
                              </p:par>
                              <p:par>
                                <p:cTn id="59" presetID="9" presetClass="emph" presetSubtype="0" nodeType="withEffect">
                                  <p:stCondLst>
                                    <p:cond delay="0"/>
                                  </p:stCondLst>
                                  <p:childTnLst>
                                    <p:set>
                                      <p:cBhvr rctx="PPT">
                                        <p:cTn id="60" dur="indefinite"/>
                                        <p:tgtEl>
                                          <p:spTgt spid="52"/>
                                        </p:tgtEl>
                                        <p:attrNameLst>
                                          <p:attrName>style.opacity</p:attrName>
                                        </p:attrNameLst>
                                      </p:cBhvr>
                                      <p:to>
                                        <p:strVal val="0.5"/>
                                      </p:to>
                                    </p:set>
                                    <p:animEffect filter="image" prLst="opacity: 0.5">
                                      <p:cBhvr rctx="IE">
                                        <p:cTn id="61" dur="indefinite"/>
                                        <p:tgtEl>
                                          <p:spTgt spid="52"/>
                                        </p:tgtEl>
                                      </p:cBhvr>
                                    </p:animEffect>
                                  </p:childTnLst>
                                </p:cTn>
                              </p:par>
                              <p:par>
                                <p:cTn id="62" presetID="9" presetClass="emph" presetSubtype="0" grpId="0" nodeType="withEffect">
                                  <p:stCondLst>
                                    <p:cond delay="0"/>
                                  </p:stCondLst>
                                  <p:childTnLst>
                                    <p:set>
                                      <p:cBhvr rctx="PPT">
                                        <p:cTn id="63" dur="indefinite"/>
                                        <p:tgtEl>
                                          <p:spTgt spid="77"/>
                                        </p:tgtEl>
                                        <p:attrNameLst>
                                          <p:attrName>style.opacity</p:attrName>
                                        </p:attrNameLst>
                                      </p:cBhvr>
                                      <p:to>
                                        <p:strVal val="0.5"/>
                                      </p:to>
                                    </p:set>
                                    <p:animEffect filter="image" prLst="opacity: 0.5">
                                      <p:cBhvr rctx="IE">
                                        <p:cTn id="64" dur="indefinite"/>
                                        <p:tgtEl>
                                          <p:spTgt spid="77"/>
                                        </p:tgtEl>
                                      </p:cBhvr>
                                    </p:animEffect>
                                  </p:childTnLst>
                                </p:cTn>
                              </p:par>
                              <p:par>
                                <p:cTn id="65" presetID="9" presetClass="emph" presetSubtype="0" nodeType="withEffect">
                                  <p:stCondLst>
                                    <p:cond delay="0"/>
                                  </p:stCondLst>
                                  <p:childTnLst>
                                    <p:set>
                                      <p:cBhvr rctx="PPT">
                                        <p:cTn id="66" dur="indefinite"/>
                                        <p:tgtEl>
                                          <p:spTgt spid="81"/>
                                        </p:tgtEl>
                                        <p:attrNameLst>
                                          <p:attrName>style.opacity</p:attrName>
                                        </p:attrNameLst>
                                      </p:cBhvr>
                                      <p:to>
                                        <p:strVal val="0.5"/>
                                      </p:to>
                                    </p:set>
                                    <p:animEffect filter="image" prLst="opacity: 0.5">
                                      <p:cBhvr rctx="IE">
                                        <p:cTn id="67" dur="indefinite"/>
                                        <p:tgtEl>
                                          <p:spTgt spid="81"/>
                                        </p:tgtEl>
                                      </p:cBhvr>
                                    </p:animEffect>
                                  </p:childTnLst>
                                </p:cTn>
                              </p:par>
                              <p:par>
                                <p:cTn id="68" presetID="9" presetClass="emph" presetSubtype="0" grpId="0" nodeType="withEffect">
                                  <p:stCondLst>
                                    <p:cond delay="0"/>
                                  </p:stCondLst>
                                  <p:childTnLst>
                                    <p:set>
                                      <p:cBhvr rctx="PPT">
                                        <p:cTn id="69" dur="indefinite"/>
                                        <p:tgtEl>
                                          <p:spTgt spid="85"/>
                                        </p:tgtEl>
                                        <p:attrNameLst>
                                          <p:attrName>style.opacity</p:attrName>
                                        </p:attrNameLst>
                                      </p:cBhvr>
                                      <p:to>
                                        <p:strVal val="0.5"/>
                                      </p:to>
                                    </p:set>
                                    <p:animEffect filter="image" prLst="opacity: 0.5">
                                      <p:cBhvr rctx="IE">
                                        <p:cTn id="70" dur="indefinite"/>
                                        <p:tgtEl>
                                          <p:spTgt spid="85"/>
                                        </p:tgtEl>
                                      </p:cBhvr>
                                    </p:animEffect>
                                  </p:childTnLst>
                                </p:cTn>
                              </p:par>
                              <p:par>
                                <p:cTn id="71" presetID="9" presetClass="emph" presetSubtype="0" nodeType="withEffect">
                                  <p:stCondLst>
                                    <p:cond delay="0"/>
                                  </p:stCondLst>
                                  <p:childTnLst>
                                    <p:set>
                                      <p:cBhvr rctx="PPT">
                                        <p:cTn id="72" dur="indefinite"/>
                                        <p:tgtEl>
                                          <p:spTgt spid="93"/>
                                        </p:tgtEl>
                                        <p:attrNameLst>
                                          <p:attrName>style.opacity</p:attrName>
                                        </p:attrNameLst>
                                      </p:cBhvr>
                                      <p:to>
                                        <p:strVal val="0.5"/>
                                      </p:to>
                                    </p:set>
                                    <p:animEffect filter="image" prLst="opacity: 0.5">
                                      <p:cBhvr rctx="IE">
                                        <p:cTn id="73" dur="indefinite"/>
                                        <p:tgtEl>
                                          <p:spTgt spid="93"/>
                                        </p:tgtEl>
                                      </p:cBhvr>
                                    </p:animEffect>
                                  </p:childTnLst>
                                </p:cTn>
                              </p:par>
                              <p:par>
                                <p:cTn id="74" presetID="9" presetClass="emph" presetSubtype="0" nodeType="withEffect">
                                  <p:stCondLst>
                                    <p:cond delay="0"/>
                                  </p:stCondLst>
                                  <p:childTnLst>
                                    <p:set>
                                      <p:cBhvr rctx="PPT">
                                        <p:cTn id="75" dur="indefinite"/>
                                        <p:tgtEl>
                                          <p:spTgt spid="94"/>
                                        </p:tgtEl>
                                        <p:attrNameLst>
                                          <p:attrName>style.opacity</p:attrName>
                                        </p:attrNameLst>
                                      </p:cBhvr>
                                      <p:to>
                                        <p:strVal val="0.5"/>
                                      </p:to>
                                    </p:set>
                                    <p:animEffect filter="image" prLst="opacity: 0.5">
                                      <p:cBhvr rctx="IE">
                                        <p:cTn id="76" dur="indefinite"/>
                                        <p:tgtEl>
                                          <p:spTgt spid="94"/>
                                        </p:tgtEl>
                                      </p:cBhvr>
                                    </p:animEffect>
                                  </p:childTnLst>
                                </p:cTn>
                              </p:par>
                              <p:par>
                                <p:cTn id="77" presetID="9" presetClass="emph" presetSubtype="0" nodeType="withEffect">
                                  <p:stCondLst>
                                    <p:cond delay="0"/>
                                  </p:stCondLst>
                                  <p:childTnLst>
                                    <p:set>
                                      <p:cBhvr rctx="PPT">
                                        <p:cTn id="78" dur="indefinite"/>
                                        <p:tgtEl>
                                          <p:spTgt spid="95"/>
                                        </p:tgtEl>
                                        <p:attrNameLst>
                                          <p:attrName>style.opacity</p:attrName>
                                        </p:attrNameLst>
                                      </p:cBhvr>
                                      <p:to>
                                        <p:strVal val="0.5"/>
                                      </p:to>
                                    </p:set>
                                    <p:animEffect filter="image" prLst="opacity: 0.5">
                                      <p:cBhvr rctx="IE">
                                        <p:cTn id="79" dur="indefinite"/>
                                        <p:tgtEl>
                                          <p:spTgt spid="95"/>
                                        </p:tgtEl>
                                      </p:cBhvr>
                                    </p:animEffect>
                                  </p:childTnLst>
                                </p:cTn>
                              </p:par>
                              <p:par>
                                <p:cTn id="80" presetID="9" presetClass="emph" presetSubtype="0" nodeType="withEffect">
                                  <p:stCondLst>
                                    <p:cond delay="0"/>
                                  </p:stCondLst>
                                  <p:childTnLst>
                                    <p:set>
                                      <p:cBhvr rctx="PPT">
                                        <p:cTn id="81" dur="indefinite"/>
                                        <p:tgtEl>
                                          <p:spTgt spid="96"/>
                                        </p:tgtEl>
                                        <p:attrNameLst>
                                          <p:attrName>style.opacity</p:attrName>
                                        </p:attrNameLst>
                                      </p:cBhvr>
                                      <p:to>
                                        <p:strVal val="0.5"/>
                                      </p:to>
                                    </p:set>
                                    <p:animEffect filter="image" prLst="opacity: 0.5">
                                      <p:cBhvr rctx="IE">
                                        <p:cTn id="82" dur="indefinite"/>
                                        <p:tgtEl>
                                          <p:spTgt spid="96"/>
                                        </p:tgtEl>
                                      </p:cBhvr>
                                    </p:animEffect>
                                  </p:childTnLst>
                                </p:cTn>
                              </p:par>
                              <p:par>
                                <p:cTn id="83" presetID="9" presetClass="emph" presetSubtype="0" grpId="0" nodeType="withEffect">
                                  <p:stCondLst>
                                    <p:cond delay="0"/>
                                  </p:stCondLst>
                                  <p:childTnLst>
                                    <p:set>
                                      <p:cBhvr rctx="PPT">
                                        <p:cTn id="84" dur="indefinite"/>
                                        <p:tgtEl>
                                          <p:spTgt spid="103"/>
                                        </p:tgtEl>
                                        <p:attrNameLst>
                                          <p:attrName>style.opacity</p:attrName>
                                        </p:attrNameLst>
                                      </p:cBhvr>
                                      <p:to>
                                        <p:strVal val="0.5"/>
                                      </p:to>
                                    </p:set>
                                    <p:animEffect filter="image" prLst="opacity: 0.5">
                                      <p:cBhvr rctx="IE">
                                        <p:cTn id="85" dur="indefinite"/>
                                        <p:tgtEl>
                                          <p:spTgt spid="103"/>
                                        </p:tgtEl>
                                      </p:cBhvr>
                                    </p:animEffect>
                                  </p:childTnLst>
                                </p:cTn>
                              </p:par>
                              <p:par>
                                <p:cTn id="86" presetID="9" presetClass="emph" presetSubtype="0" grpId="0" nodeType="withEffect">
                                  <p:stCondLst>
                                    <p:cond delay="0"/>
                                  </p:stCondLst>
                                  <p:childTnLst>
                                    <p:set>
                                      <p:cBhvr rctx="PPT">
                                        <p:cTn id="87" dur="indefinite"/>
                                        <p:tgtEl>
                                          <p:spTgt spid="104"/>
                                        </p:tgtEl>
                                        <p:attrNameLst>
                                          <p:attrName>style.opacity</p:attrName>
                                        </p:attrNameLst>
                                      </p:cBhvr>
                                      <p:to>
                                        <p:strVal val="0.5"/>
                                      </p:to>
                                    </p:set>
                                    <p:animEffect filter="image" prLst="opacity: 0.5">
                                      <p:cBhvr rctx="IE">
                                        <p:cTn id="88" dur="indefinite"/>
                                        <p:tgtEl>
                                          <p:spTgt spid="104"/>
                                        </p:tgtEl>
                                      </p:cBhvr>
                                    </p:animEffect>
                                  </p:childTnLst>
                                </p:cTn>
                              </p:par>
                              <p:par>
                                <p:cTn id="89" presetID="9" presetClass="emph" presetSubtype="0" grpId="0" nodeType="withEffect">
                                  <p:stCondLst>
                                    <p:cond delay="0"/>
                                  </p:stCondLst>
                                  <p:childTnLst>
                                    <p:set>
                                      <p:cBhvr rctx="PPT">
                                        <p:cTn id="90" dur="indefinite"/>
                                        <p:tgtEl>
                                          <p:spTgt spid="105"/>
                                        </p:tgtEl>
                                        <p:attrNameLst>
                                          <p:attrName>style.opacity</p:attrName>
                                        </p:attrNameLst>
                                      </p:cBhvr>
                                      <p:to>
                                        <p:strVal val="0.5"/>
                                      </p:to>
                                    </p:set>
                                    <p:animEffect filter="image" prLst="opacity: 0.5">
                                      <p:cBhvr rctx="IE">
                                        <p:cTn id="91" dur="indefinite"/>
                                        <p:tgtEl>
                                          <p:spTgt spid="105"/>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89"/>
                                        </p:tgtEl>
                                        <p:attrNameLst>
                                          <p:attrName>style.visibility</p:attrName>
                                        </p:attrNameLst>
                                      </p:cBhvr>
                                      <p:to>
                                        <p:strVal val="visible"/>
                                      </p:to>
                                    </p:set>
                                    <p:anim calcmode="lin" valueType="num">
                                      <p:cBhvr additive="base">
                                        <p:cTn id="96" dur="1000" fill="hold"/>
                                        <p:tgtEl>
                                          <p:spTgt spid="89"/>
                                        </p:tgtEl>
                                        <p:attrNameLst>
                                          <p:attrName>ppt_x</p:attrName>
                                        </p:attrNameLst>
                                      </p:cBhvr>
                                      <p:tavLst>
                                        <p:tav tm="0">
                                          <p:val>
                                            <p:strVal val="#ppt_x"/>
                                          </p:val>
                                        </p:tav>
                                        <p:tav tm="100000">
                                          <p:val>
                                            <p:strVal val="#ppt_x"/>
                                          </p:val>
                                        </p:tav>
                                      </p:tavLst>
                                    </p:anim>
                                    <p:anim calcmode="lin" valueType="num">
                                      <p:cBhvr additive="base">
                                        <p:cTn id="97"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14"/>
                                        </p:tgtEl>
                                        <p:attrNameLst>
                                          <p:attrName>style.visibility</p:attrName>
                                        </p:attrNameLst>
                                      </p:cBhvr>
                                      <p:to>
                                        <p:strVal val="visible"/>
                                      </p:to>
                                    </p:set>
                                    <p:anim calcmode="lin" valueType="num">
                                      <p:cBhvr additive="base">
                                        <p:cTn id="102" dur="1000" fill="hold"/>
                                        <p:tgtEl>
                                          <p:spTgt spid="114"/>
                                        </p:tgtEl>
                                        <p:attrNameLst>
                                          <p:attrName>ppt_x</p:attrName>
                                        </p:attrNameLst>
                                      </p:cBhvr>
                                      <p:tavLst>
                                        <p:tav tm="0">
                                          <p:val>
                                            <p:strVal val="#ppt_x"/>
                                          </p:val>
                                        </p:tav>
                                        <p:tav tm="100000">
                                          <p:val>
                                            <p:strVal val="#ppt_x"/>
                                          </p:val>
                                        </p:tav>
                                      </p:tavLst>
                                    </p:anim>
                                    <p:anim calcmode="lin" valueType="num">
                                      <p:cBhvr additive="base">
                                        <p:cTn id="103" dur="10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1+#ppt_w/2"/>
                                          </p:val>
                                        </p:tav>
                                        <p:tav tm="100000">
                                          <p:val>
                                            <p:strVal val="#ppt_x"/>
                                          </p:val>
                                        </p:tav>
                                      </p:tavLst>
                                    </p:anim>
                                    <p:anim calcmode="lin" valueType="num">
                                      <p:cBhvr additive="base">
                                        <p:cTn id="109" dur="1000" fill="hold"/>
                                        <p:tgtEl>
                                          <p:spTgt spid="113"/>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87"/>
                                        </p:tgtEl>
                                        <p:attrNameLst>
                                          <p:attrName>style.visibility</p:attrName>
                                        </p:attrNameLst>
                                      </p:cBhvr>
                                      <p:to>
                                        <p:strVal val="visible"/>
                                      </p:to>
                                    </p:set>
                                    <p:anim calcmode="lin" valueType="num">
                                      <p:cBhvr additive="base">
                                        <p:cTn id="112" dur="1000" fill="hold"/>
                                        <p:tgtEl>
                                          <p:spTgt spid="87"/>
                                        </p:tgtEl>
                                        <p:attrNameLst>
                                          <p:attrName>ppt_x</p:attrName>
                                        </p:attrNameLst>
                                      </p:cBhvr>
                                      <p:tavLst>
                                        <p:tav tm="0">
                                          <p:val>
                                            <p:strVal val="1+#ppt_w/2"/>
                                          </p:val>
                                        </p:tav>
                                        <p:tav tm="100000">
                                          <p:val>
                                            <p:strVal val="#ppt_x"/>
                                          </p:val>
                                        </p:tav>
                                      </p:tavLst>
                                    </p:anim>
                                    <p:anim calcmode="lin" valueType="num">
                                      <p:cBhvr additive="base">
                                        <p:cTn id="113" dur="1000" fill="hold"/>
                                        <p:tgtEl>
                                          <p:spTgt spid="87"/>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10"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500"/>
                                        <p:tgtEl>
                                          <p:spTgt spid="121"/>
                                        </p:tgtEl>
                                      </p:cBhvr>
                                    </p:animEffect>
                                  </p:childTnLst>
                                </p:cTn>
                              </p:par>
                              <p:par>
                                <p:cTn id="118" presetID="10" presetClass="entr" presetSubtype="0" fill="hold" nodeType="withEffect">
                                  <p:stCondLst>
                                    <p:cond delay="0"/>
                                  </p:stCondLst>
                                  <p:childTnLst>
                                    <p:set>
                                      <p:cBhvr>
                                        <p:cTn id="119" dur="1" fill="hold">
                                          <p:stCondLst>
                                            <p:cond delay="0"/>
                                          </p:stCondLst>
                                        </p:cTn>
                                        <p:tgtEl>
                                          <p:spTgt spid="124"/>
                                        </p:tgtEl>
                                        <p:attrNameLst>
                                          <p:attrName>style.visibility</p:attrName>
                                        </p:attrNameLst>
                                      </p:cBhvr>
                                      <p:to>
                                        <p:strVal val="visible"/>
                                      </p:to>
                                    </p:set>
                                    <p:animEffect transition="in" filter="fade">
                                      <p:cBhvr>
                                        <p:cTn id="120" dur="500"/>
                                        <p:tgtEl>
                                          <p:spTgt spid="124"/>
                                        </p:tgtEl>
                                      </p:cBhvr>
                                    </p:animEffect>
                                  </p:childTnLst>
                                </p:cTn>
                              </p:par>
                              <p:par>
                                <p:cTn id="121" presetID="10" presetClass="entr" presetSubtype="0" fill="hold" nodeType="withEffect">
                                  <p:stCondLst>
                                    <p:cond delay="0"/>
                                  </p:stCondLst>
                                  <p:childTnLst>
                                    <p:set>
                                      <p:cBhvr>
                                        <p:cTn id="122" dur="1" fill="hold">
                                          <p:stCondLst>
                                            <p:cond delay="0"/>
                                          </p:stCondLst>
                                        </p:cTn>
                                        <p:tgtEl>
                                          <p:spTgt spid="122"/>
                                        </p:tgtEl>
                                        <p:attrNameLst>
                                          <p:attrName>style.visibility</p:attrName>
                                        </p:attrNameLst>
                                      </p:cBhvr>
                                      <p:to>
                                        <p:strVal val="visible"/>
                                      </p:to>
                                    </p:set>
                                    <p:animEffect transition="in" filter="fade">
                                      <p:cBhvr>
                                        <p:cTn id="123" dur="500"/>
                                        <p:tgtEl>
                                          <p:spTgt spid="122"/>
                                        </p:tgtEl>
                                      </p:cBhvr>
                                    </p:animEffect>
                                  </p:childTnLst>
                                </p:cTn>
                              </p:par>
                              <p:par>
                                <p:cTn id="124" presetID="10" presetClass="entr" presetSubtype="0" fill="hold" nodeType="with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par>
                                <p:cTn id="127" presetID="10" presetClass="entr" presetSubtype="0" fill="hold" nodeType="withEffect">
                                  <p:stCondLst>
                                    <p:cond delay="0"/>
                                  </p:stCondLst>
                                  <p:childTnLst>
                                    <p:set>
                                      <p:cBhvr>
                                        <p:cTn id="128" dur="1" fill="hold">
                                          <p:stCondLst>
                                            <p:cond delay="0"/>
                                          </p:stCondLst>
                                        </p:cTn>
                                        <p:tgtEl>
                                          <p:spTgt spid="126"/>
                                        </p:tgtEl>
                                        <p:attrNameLst>
                                          <p:attrName>style.visibility</p:attrName>
                                        </p:attrNameLst>
                                      </p:cBhvr>
                                      <p:to>
                                        <p:strVal val="visible"/>
                                      </p:to>
                                    </p:set>
                                    <p:animEffect transition="in" filter="fade">
                                      <p:cBhvr>
                                        <p:cTn id="1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5" grpId="0"/>
      <p:bldP spid="10" grpId="0"/>
      <p:bldP spid="15" grpId="0"/>
      <p:bldP spid="26" grpId="0" animBg="1"/>
      <p:bldP spid="27" grpId="0" animBg="1"/>
      <p:bldP spid="59" grpId="0" animBg="1"/>
      <p:bldP spid="61" grpId="0" animBg="1"/>
      <p:bldP spid="56" grpId="0" animBg="1"/>
      <p:bldP spid="57" grpId="0" animBg="1"/>
      <p:bldP spid="58" grpId="0" animBg="1"/>
      <p:bldP spid="62" grpId="0" animBg="1"/>
      <p:bldP spid="77" grpId="0" animBg="1"/>
      <p:bldP spid="85" grpId="0" animBg="1"/>
      <p:bldP spid="103" grpId="0"/>
      <p:bldP spid="104" grpId="0"/>
      <p:bldP spid="105" grpId="0"/>
      <p:bldP spid="87" grpId="0" animBg="1"/>
      <p:bldP spid="89" grpId="0"/>
      <p:bldP spid="113" grpId="0" animBg="1"/>
      <p:bldP spid="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Line 16"/>
          <p:cNvSpPr>
            <a:spLocks noChangeShapeType="1"/>
          </p:cNvSpPr>
          <p:nvPr/>
        </p:nvSpPr>
        <p:spPr bwMode="auto">
          <a:xfrm flipV="1">
            <a:off x="7599363" y="6753225"/>
            <a:ext cx="145891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1" name="Line 16"/>
          <p:cNvSpPr>
            <a:spLocks noChangeShapeType="1"/>
          </p:cNvSpPr>
          <p:nvPr/>
        </p:nvSpPr>
        <p:spPr bwMode="auto">
          <a:xfrm>
            <a:off x="6037263" y="6754813"/>
            <a:ext cx="1571625"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 name="Line 16"/>
          <p:cNvSpPr>
            <a:spLocks noChangeShapeType="1"/>
          </p:cNvSpPr>
          <p:nvPr/>
        </p:nvSpPr>
        <p:spPr bwMode="auto">
          <a:xfrm flipV="1">
            <a:off x="1555858" y="6705600"/>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dirty="0">
              <a:solidFill>
                <a:prstClr val="black"/>
              </a:solidFill>
              <a:latin typeface="Calibri"/>
              <a:cs typeface="Arial" pitchFamily="34" charset="0"/>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187400" name="Group 57"/>
          <p:cNvGrpSpPr>
            <a:grpSpLocks/>
          </p:cNvGrpSpPr>
          <p:nvPr/>
        </p:nvGrpSpPr>
        <p:grpSpPr bwMode="auto">
          <a:xfrm>
            <a:off x="109538" y="1450975"/>
            <a:ext cx="8924925" cy="273050"/>
            <a:chOff x="109100" y="1450302"/>
            <a:chExt cx="8925026" cy="273723"/>
          </a:xfrm>
        </p:grpSpPr>
        <p:sp>
          <p:nvSpPr>
            <p:cNvPr id="187486" name="Line 16"/>
            <p:cNvSpPr>
              <a:spLocks noChangeShapeType="1"/>
            </p:cNvSpPr>
            <p:nvPr/>
          </p:nvSpPr>
          <p:spPr bwMode="auto">
            <a:xfrm>
              <a:off x="6046207" y="1591866"/>
              <a:ext cx="2987919" cy="3796"/>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 name="TextBox 24"/>
            <p:cNvSpPr txBox="1"/>
            <p:nvPr/>
          </p:nvSpPr>
          <p:spPr>
            <a:xfrm>
              <a:off x="7318019" y="1450302"/>
              <a:ext cx="552456" cy="254626"/>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pitchFamily="34" charset="0"/>
                </a:rPr>
                <a:t>Action</a:t>
              </a:r>
            </a:p>
          </p:txBody>
        </p:sp>
        <p:sp>
          <p:nvSpPr>
            <p:cNvPr id="187488" name="Line 16"/>
            <p:cNvSpPr>
              <a:spLocks noChangeShapeType="1"/>
            </p:cNvSpPr>
            <p:nvPr/>
          </p:nvSpPr>
          <p:spPr bwMode="auto">
            <a:xfrm>
              <a:off x="109100" y="1589314"/>
              <a:ext cx="5936698" cy="2818"/>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TextBox 23"/>
            <p:cNvSpPr txBox="1"/>
            <p:nvPr/>
          </p:nvSpPr>
          <p:spPr>
            <a:xfrm>
              <a:off x="2657066" y="1469399"/>
              <a:ext cx="752484" cy="254626"/>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pitchFamily="34" charset="0"/>
                </a:rPr>
                <a:t>Outcomes</a:t>
              </a:r>
            </a:p>
          </p:txBody>
        </p:sp>
      </p:grpSp>
      <p:sp>
        <p:nvSpPr>
          <p:cNvPr id="187401" name="TextBox 4"/>
          <p:cNvSpPr txBox="1">
            <a:spLocks noChangeArrowheads="1"/>
          </p:cNvSpPr>
          <p:nvPr/>
        </p:nvSpPr>
        <p:spPr bwMode="auto">
          <a:xfrm>
            <a:off x="33338" y="163036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Arial" pitchFamily="34" charset="0"/>
              </a:rPr>
              <a:t>Why</a:t>
            </a:r>
            <a:r>
              <a:rPr lang="en-US" sz="1050" i="1" dirty="0">
                <a:solidFill>
                  <a:prstClr val="black"/>
                </a:solidFill>
                <a:latin typeface="Calibri"/>
                <a:cs typeface="Arial" pitchFamily="34" charset="0"/>
              </a:rPr>
              <a:t>? </a:t>
            </a:r>
          </a:p>
        </p:txBody>
      </p:sp>
      <p:sp>
        <p:nvSpPr>
          <p:cNvPr id="187403" name="TextBox 14"/>
          <p:cNvSpPr txBox="1">
            <a:spLocks noChangeArrowheads="1"/>
          </p:cNvSpPr>
          <p:nvPr/>
        </p:nvSpPr>
        <p:spPr bwMode="auto">
          <a:xfrm>
            <a:off x="3302000" y="162718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Why here?</a:t>
            </a:r>
          </a:p>
        </p:txBody>
      </p:sp>
      <p:sp>
        <p:nvSpPr>
          <p:cNvPr id="18" name="TextBox 17"/>
          <p:cNvSpPr txBox="1">
            <a:spLocks noChangeArrowheads="1"/>
          </p:cNvSpPr>
          <p:nvPr/>
        </p:nvSpPr>
        <p:spPr bwMode="auto">
          <a:xfrm>
            <a:off x="4651375" y="1589088"/>
            <a:ext cx="131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But why here?</a:t>
            </a:r>
          </a:p>
        </p:txBody>
      </p:sp>
      <p:sp>
        <p:nvSpPr>
          <p:cNvPr id="23" name="TextBox 22"/>
          <p:cNvSpPr txBox="1">
            <a:spLocks noChangeArrowheads="1"/>
          </p:cNvSpPr>
          <p:nvPr/>
        </p:nvSpPr>
        <p:spPr bwMode="auto">
          <a:xfrm>
            <a:off x="7662863" y="15875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So what? How will we know?</a:t>
            </a:r>
          </a:p>
        </p:txBody>
      </p:sp>
      <p:sp>
        <p:nvSpPr>
          <p:cNvPr id="19" name="TextBox 18"/>
          <p:cNvSpPr txBox="1">
            <a:spLocks noChangeArrowheads="1"/>
          </p:cNvSpPr>
          <p:nvPr/>
        </p:nvSpPr>
        <p:spPr bwMode="auto">
          <a:xfrm>
            <a:off x="6143625" y="160655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i="1">
                <a:solidFill>
                  <a:srgbClr val="000000"/>
                </a:solidFill>
                <a:latin typeface="Calibri" pitchFamily="34" charset="0"/>
                <a:cs typeface="Arial" pitchFamily="34" charset="0"/>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050" dirty="0">
                <a:solidFill>
                  <a:prstClr val="black"/>
                </a:solidFill>
              </a:rPr>
              <a:t>[Add Yours Here]</a:t>
            </a:r>
          </a:p>
          <a:p>
            <a:pPr marL="119063" indent="-119063" fontAlgn="auto">
              <a:spcBef>
                <a:spcPts val="0"/>
              </a:spcBef>
              <a:spcAft>
                <a:spcPts val="0"/>
              </a:spcAft>
              <a:buFont typeface="Arial" pitchFamily="34" charset="0"/>
              <a:buChar char="•"/>
              <a:defRPr/>
            </a:pPr>
            <a:endParaRPr lang="en-US" sz="1050"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1905000"/>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grpSp>
        <p:nvGrpSpPr>
          <p:cNvPr id="8" name="Group 56"/>
          <p:cNvGrpSpPr>
            <a:grpSpLocks/>
          </p:cNvGrpSpPr>
          <p:nvPr/>
        </p:nvGrpSpPr>
        <p:grpSpPr bwMode="auto">
          <a:xfrm>
            <a:off x="6096000" y="2025650"/>
            <a:ext cx="1438275" cy="4538663"/>
            <a:chOff x="4668576" y="1997634"/>
            <a:chExt cx="1437516" cy="4539105"/>
          </a:xfrm>
        </p:grpSpPr>
        <p:sp>
          <p:nvSpPr>
            <p:cNvPr id="28" name="TextBox 27"/>
            <p:cNvSpPr txBox="1"/>
            <p:nvPr/>
          </p:nvSpPr>
          <p:spPr>
            <a:xfrm>
              <a:off x="4670163" y="2435827"/>
              <a:ext cx="1435929" cy="965294"/>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schemeClr val="accent2"/>
                  </a:solidFill>
                </a:rPr>
                <a:t>[Coalition Name]</a:t>
              </a:r>
            </a:p>
            <a:p>
              <a:pPr algn="ctr" fontAlgn="auto">
                <a:spcBef>
                  <a:spcPts val="0"/>
                </a:spcBef>
                <a:spcAft>
                  <a:spcPts val="0"/>
                </a:spcAft>
                <a:defRPr/>
              </a:pPr>
              <a:r>
                <a:rPr lang="en-US" sz="1000" dirty="0">
                  <a:solidFill>
                    <a:schemeClr val="accent2"/>
                  </a:solidFill>
                </a:rPr>
                <a:t>[Add Yours Here]</a:t>
              </a:r>
            </a:p>
          </p:txBody>
        </p:sp>
        <p:sp>
          <p:nvSpPr>
            <p:cNvPr id="29" name="TextBox 28"/>
            <p:cNvSpPr txBox="1"/>
            <p:nvPr/>
          </p:nvSpPr>
          <p:spPr>
            <a:xfrm>
              <a:off x="4668576" y="4933208"/>
              <a:ext cx="1435930" cy="843044"/>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30" name="TextBox 29"/>
            <p:cNvSpPr txBox="1"/>
            <p:nvPr/>
          </p:nvSpPr>
          <p:spPr>
            <a:xfrm>
              <a:off x="4670163" y="5828645"/>
              <a:ext cx="1434343" cy="708094"/>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schemeClr val="accent2"/>
                  </a:solidFill>
                </a:rPr>
                <a:t>[Add Yours Here]</a:t>
              </a:r>
            </a:p>
            <a:p>
              <a:pPr algn="ctr" fontAlgn="auto">
                <a:spcBef>
                  <a:spcPts val="0"/>
                </a:spcBef>
                <a:spcAft>
                  <a:spcPts val="0"/>
                </a:spcAft>
                <a:defRPr/>
              </a:pPr>
              <a:endParaRPr lang="en-US" sz="1000" b="1" dirty="0">
                <a:solidFill>
                  <a:prstClr val="black"/>
                </a:solidFill>
              </a:endParaRPr>
            </a:p>
          </p:txBody>
        </p:sp>
        <p:sp>
          <p:nvSpPr>
            <p:cNvPr id="32" name="TextBox 31"/>
            <p:cNvSpPr txBox="1"/>
            <p:nvPr/>
          </p:nvSpPr>
          <p:spPr>
            <a:xfrm>
              <a:off x="4668576" y="3445575"/>
              <a:ext cx="1435930" cy="657289"/>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schemeClr val="accent2"/>
                  </a:solidFill>
                </a:rPr>
                <a:t>[Add Yours Here]</a:t>
              </a:r>
            </a:p>
          </p:txBody>
        </p:sp>
        <p:sp>
          <p:nvSpPr>
            <p:cNvPr id="33" name="TextBox 32"/>
            <p:cNvSpPr txBox="1"/>
            <p:nvPr/>
          </p:nvSpPr>
          <p:spPr>
            <a:xfrm>
              <a:off x="4670163" y="4156844"/>
              <a:ext cx="1431169" cy="72079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schemeClr val="accent2"/>
                  </a:solidFill>
                </a:rPr>
                <a:t>[Add Yours Here]</a:t>
              </a:r>
            </a:p>
            <a:p>
              <a:pPr algn="ctr" fontAlgn="auto">
                <a:spcBef>
                  <a:spcPts val="0"/>
                </a:spcBef>
                <a:spcAft>
                  <a:spcPts val="0"/>
                </a:spcAft>
                <a:defRPr/>
              </a:pPr>
              <a:endParaRPr lang="en-US" sz="1000" b="1" dirty="0">
                <a:solidFill>
                  <a:srgbClr val="FF0000"/>
                </a:solidFill>
              </a:endParaRPr>
            </a:p>
          </p:txBody>
        </p:sp>
        <p:sp>
          <p:nvSpPr>
            <p:cNvPr id="34" name="TextBox 33"/>
            <p:cNvSpPr txBox="1"/>
            <p:nvPr/>
          </p:nvSpPr>
          <p:spPr>
            <a:xfrm>
              <a:off x="4670163" y="1997634"/>
              <a:ext cx="1435929" cy="381037"/>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grpSp>
      <p:sp>
        <p:nvSpPr>
          <p:cNvPr id="187410" name="Rectangle 23"/>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00"/>
                </a:solidFill>
                <a:latin typeface="Calibri" pitchFamily="34" charset="0"/>
                <a:cs typeface="Arial" pitchFamily="34" charset="0"/>
              </a:rPr>
              <a:t>[Name] Coalition Logic Model</a:t>
            </a:r>
            <a:endParaRPr lang="en-US" sz="2400" b="1" i="1">
              <a:solidFill>
                <a:srgbClr val="FF0000"/>
              </a:solidFill>
              <a:latin typeface="Calibri" pitchFamily="34" charset="0"/>
              <a:cs typeface="Arial" pitchFamily="34" charset="0"/>
            </a:endParaRPr>
          </a:p>
        </p:txBody>
      </p:sp>
      <p:sp>
        <p:nvSpPr>
          <p:cNvPr id="59" name="Left Brace 58"/>
          <p:cNvSpPr/>
          <p:nvPr/>
        </p:nvSpPr>
        <p:spPr>
          <a:xfrm>
            <a:off x="2971800" y="2209800"/>
            <a:ext cx="131763"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6" name="Text Box 9"/>
          <p:cNvSpPr txBox="1">
            <a:spLocks noChangeArrowheads="1"/>
          </p:cNvSpPr>
          <p:nvPr/>
        </p:nvSpPr>
        <p:spPr bwMode="auto">
          <a:xfrm>
            <a:off x="3105150" y="3144838"/>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57" name="Text Box 14"/>
          <p:cNvSpPr txBox="1">
            <a:spLocks noChangeArrowheads="1"/>
          </p:cNvSpPr>
          <p:nvPr/>
        </p:nvSpPr>
        <p:spPr bwMode="auto">
          <a:xfrm>
            <a:off x="3103563" y="2406650"/>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58" name="Text Box 17"/>
          <p:cNvSpPr txBox="1">
            <a:spLocks noChangeArrowheads="1"/>
          </p:cNvSpPr>
          <p:nvPr/>
        </p:nvSpPr>
        <p:spPr bwMode="auto">
          <a:xfrm>
            <a:off x="3105150" y="4416425"/>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62" name="Text Box 19"/>
          <p:cNvSpPr txBox="1">
            <a:spLocks noChangeArrowheads="1"/>
          </p:cNvSpPr>
          <p:nvPr/>
        </p:nvSpPr>
        <p:spPr bwMode="auto">
          <a:xfrm>
            <a:off x="3105150" y="5767388"/>
            <a:ext cx="1395413" cy="633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grpSp>
        <p:nvGrpSpPr>
          <p:cNvPr id="72" name="Group 71"/>
          <p:cNvGrpSpPr>
            <a:grpSpLocks/>
          </p:cNvGrpSpPr>
          <p:nvPr/>
        </p:nvGrpSpPr>
        <p:grpSpPr bwMode="auto">
          <a:xfrm>
            <a:off x="4594225" y="1905000"/>
            <a:ext cx="1384300" cy="4495800"/>
            <a:chOff x="4668030" y="1905000"/>
            <a:chExt cx="1385107" cy="4496390"/>
          </a:xfrm>
        </p:grpSpPr>
        <p:grpSp>
          <p:nvGrpSpPr>
            <p:cNvPr id="187474" name="Group 67"/>
            <p:cNvGrpSpPr>
              <a:grpSpLocks/>
            </p:cNvGrpSpPr>
            <p:nvPr/>
          </p:nvGrpSpPr>
          <p:grpSpPr bwMode="auto">
            <a:xfrm>
              <a:off x="4668030" y="2527382"/>
              <a:ext cx="1385107" cy="3874008"/>
              <a:chOff x="4680413" y="2444907"/>
              <a:chExt cx="1385107" cy="3874008"/>
            </a:xfrm>
          </p:grpSpPr>
          <p:sp>
            <p:nvSpPr>
              <p:cNvPr id="64" name="TextBox 63"/>
              <p:cNvSpPr txBox="1"/>
              <p:nvPr/>
            </p:nvSpPr>
            <p:spPr>
              <a:xfrm>
                <a:off x="4694709" y="2444907"/>
                <a:ext cx="1370811" cy="83831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schemeClr val="accent2"/>
                    </a:solidFill>
                  </a:rPr>
                  <a:t>[Add Yours Here]</a:t>
                </a:r>
              </a:p>
            </p:txBody>
          </p:sp>
          <p:sp>
            <p:nvSpPr>
              <p:cNvPr id="65" name="TextBox 64"/>
              <p:cNvSpPr txBox="1"/>
              <p:nvPr/>
            </p:nvSpPr>
            <p:spPr>
              <a:xfrm>
                <a:off x="4682002" y="4527980"/>
                <a:ext cx="1370811" cy="8557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schemeClr val="accent2"/>
                    </a:solidFill>
                  </a:rPr>
                  <a:t>[Add Yours Here]</a:t>
                </a:r>
              </a:p>
            </p:txBody>
          </p:sp>
          <p:sp>
            <p:nvSpPr>
              <p:cNvPr id="66" name="TextBox 65"/>
              <p:cNvSpPr txBox="1"/>
              <p:nvPr/>
            </p:nvSpPr>
            <p:spPr>
              <a:xfrm>
                <a:off x="4694709" y="5556815"/>
                <a:ext cx="1370811" cy="7621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schemeClr val="accent2"/>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67" name="TextBox 66"/>
              <p:cNvSpPr txBox="1"/>
              <p:nvPr/>
            </p:nvSpPr>
            <p:spPr>
              <a:xfrm>
                <a:off x="4680413" y="3456278"/>
                <a:ext cx="1370812" cy="89864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schemeClr val="accent2"/>
                    </a:solidFill>
                  </a:rPr>
                  <a:t>[Add Yours Here]</a:t>
                </a:r>
              </a:p>
            </p:txBody>
          </p:sp>
        </p:grpSp>
        <p:sp>
          <p:nvSpPr>
            <p:cNvPr id="69" name="TextBox 68"/>
            <p:cNvSpPr txBox="1"/>
            <p:nvPr/>
          </p:nvSpPr>
          <p:spPr>
            <a:xfrm>
              <a:off x="4674384" y="1905000"/>
              <a:ext cx="1372400" cy="44932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grpSp>
      <p:grpSp>
        <p:nvGrpSpPr>
          <p:cNvPr id="187418" name="Group 69"/>
          <p:cNvGrpSpPr>
            <a:grpSpLocks/>
          </p:cNvGrpSpPr>
          <p:nvPr/>
        </p:nvGrpSpPr>
        <p:grpSpPr bwMode="auto">
          <a:xfrm>
            <a:off x="101600" y="438150"/>
            <a:ext cx="8940800" cy="1000125"/>
            <a:chOff x="101470" y="438886"/>
            <a:chExt cx="8941353" cy="999875"/>
          </a:xfrm>
        </p:grpSpPr>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735" y="1229263"/>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139"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608"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a:xfrm>
              <a:off x="5842225" y="127211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058" y="1261005"/>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9" name="TextBox 78"/>
          <p:cNvSpPr txBox="1">
            <a:spLocks noChangeArrowheads="1"/>
          </p:cNvSpPr>
          <p:nvPr/>
        </p:nvSpPr>
        <p:spPr bwMode="auto">
          <a:xfrm>
            <a:off x="7851775" y="6640513"/>
            <a:ext cx="9906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900">
                <a:solidFill>
                  <a:srgbClr val="000000"/>
                </a:solidFill>
                <a:latin typeface="Calibri" pitchFamily="34" charset="0"/>
                <a:cs typeface="Arial" pitchFamily="34" charset="0"/>
              </a:rPr>
              <a:t>Reporting/Eval</a:t>
            </a:r>
          </a:p>
        </p:txBody>
      </p:sp>
      <p:sp>
        <p:nvSpPr>
          <p:cNvPr id="75" name="TextBox 74"/>
          <p:cNvSpPr txBox="1">
            <a:spLocks noChangeArrowheads="1"/>
          </p:cNvSpPr>
          <p:nvPr/>
        </p:nvSpPr>
        <p:spPr bwMode="auto">
          <a:xfrm>
            <a:off x="6229350" y="6664325"/>
            <a:ext cx="12192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900">
                <a:solidFill>
                  <a:srgbClr val="000000"/>
                </a:solidFill>
                <a:latin typeface="Calibri" pitchFamily="34" charset="0"/>
                <a:cs typeface="Arial" pitchFamily="34" charset="0"/>
              </a:rPr>
              <a:t>Plan/Implementation</a:t>
            </a:r>
          </a:p>
        </p:txBody>
      </p:sp>
      <p:sp>
        <p:nvSpPr>
          <p:cNvPr id="77" name="TextBox 76"/>
          <p:cNvSpPr txBox="1">
            <a:spLocks noChangeArrowheads="1"/>
          </p:cNvSpPr>
          <p:nvPr/>
        </p:nvSpPr>
        <p:spPr bwMode="auto">
          <a:xfrm>
            <a:off x="3235325" y="66675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900">
                <a:solidFill>
                  <a:srgbClr val="000000"/>
                </a:solidFill>
                <a:latin typeface="Calibri" pitchFamily="34" charset="0"/>
                <a:cs typeface="Arial" pitchFamily="34" charset="0"/>
              </a:rPr>
              <a:t>Local Assessment</a:t>
            </a: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dirty="0">
              <a:solidFill>
                <a:prstClr val="black"/>
              </a:solidFill>
              <a:latin typeface="Calibri"/>
              <a:cs typeface="Arial" pitchFamily="34" charset="0"/>
            </a:endParaRPr>
          </a:p>
        </p:txBody>
      </p:sp>
      <p:sp>
        <p:nvSpPr>
          <p:cNvPr id="187425" name="TextBox 84"/>
          <p:cNvSpPr txBox="1">
            <a:spLocks noChangeArrowheads="1"/>
          </p:cNvSpPr>
          <p:nvPr/>
        </p:nvSpPr>
        <p:spPr bwMode="auto">
          <a:xfrm>
            <a:off x="279400" y="65659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900">
                <a:solidFill>
                  <a:srgbClr val="000000"/>
                </a:solidFill>
                <a:latin typeface="Calibri" pitchFamily="34" charset="0"/>
                <a:cs typeface="Arial" pitchFamily="34" charset="0"/>
              </a:rPr>
              <a:t>State Assessment</a:t>
            </a:r>
          </a:p>
        </p:txBody>
      </p:sp>
      <p:grpSp>
        <p:nvGrpSpPr>
          <p:cNvPr id="92" name="Group 91"/>
          <p:cNvGrpSpPr>
            <a:grpSpLocks/>
          </p:cNvGrpSpPr>
          <p:nvPr/>
        </p:nvGrpSpPr>
        <p:grpSpPr bwMode="auto">
          <a:xfrm>
            <a:off x="7651750" y="2041525"/>
            <a:ext cx="1390650" cy="4532313"/>
            <a:chOff x="7651246" y="2041747"/>
            <a:chExt cx="1390650" cy="4531298"/>
          </a:xfrm>
        </p:grpSpPr>
        <p:sp>
          <p:nvSpPr>
            <p:cNvPr id="46" name="TextBox 45"/>
            <p:cNvSpPr txBox="1"/>
            <p:nvPr/>
          </p:nvSpPr>
          <p:spPr>
            <a:xfrm>
              <a:off x="7656009" y="2041747"/>
              <a:ext cx="1381125" cy="55391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87" name="TextBox 86"/>
            <p:cNvSpPr txBox="1"/>
            <p:nvPr/>
          </p:nvSpPr>
          <p:spPr>
            <a:xfrm>
              <a:off x="7651246" y="5865179"/>
              <a:ext cx="1390650" cy="70786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  </a:t>
              </a:r>
              <a:r>
                <a:rPr lang="en-US" sz="1000" dirty="0">
                  <a:solidFill>
                    <a:prstClr val="black"/>
                  </a:solidFill>
                </a:rPr>
                <a:t>Assigned Program pre/post and  process measures; HYS</a:t>
              </a:r>
              <a:endParaRPr lang="en-US" sz="1000" b="1" dirty="0">
                <a:solidFill>
                  <a:prstClr val="black"/>
                </a:solidFill>
              </a:endParaRPr>
            </a:p>
          </p:txBody>
        </p:sp>
        <p:sp>
          <p:nvSpPr>
            <p:cNvPr id="88" name="TextBox 87"/>
            <p:cNvSpPr txBox="1"/>
            <p:nvPr/>
          </p:nvSpPr>
          <p:spPr>
            <a:xfrm>
              <a:off x="7656009" y="5214449"/>
              <a:ext cx="1381125" cy="538041"/>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Prevention/ Intervention  Services: </a:t>
              </a:r>
              <a:r>
                <a:rPr lang="en-US" sz="900" dirty="0">
                  <a:solidFill>
                    <a:prstClr val="black"/>
                  </a:solidFill>
                </a:rPr>
                <a:t>pre/post</a:t>
              </a:r>
              <a:endParaRPr lang="en-US" sz="1000" b="1" dirty="0">
                <a:solidFill>
                  <a:prstClr val="black"/>
                </a:solidFill>
              </a:endParaRPr>
            </a:p>
          </p:txBody>
        </p:sp>
        <p:sp>
          <p:nvSpPr>
            <p:cNvPr id="89" name="TextBox 88"/>
            <p:cNvSpPr txBox="1"/>
            <p:nvPr/>
          </p:nvSpPr>
          <p:spPr>
            <a:xfrm>
              <a:off x="7660771" y="2708348"/>
              <a:ext cx="1371600" cy="96974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Community engagement/Coalition development: </a:t>
              </a:r>
            </a:p>
            <a:p>
              <a:pPr algn="ctr" fontAlgn="auto">
                <a:spcBef>
                  <a:spcPts val="0"/>
                </a:spcBef>
                <a:spcAft>
                  <a:spcPts val="0"/>
                </a:spcAft>
                <a:defRPr/>
              </a:pPr>
              <a:r>
                <a:rPr lang="en-US" sz="900" dirty="0">
                  <a:solidFill>
                    <a:prstClr val="black"/>
                  </a:solidFill>
                </a:rPr>
                <a:t>Annual Coalition Survey</a:t>
              </a:r>
            </a:p>
            <a:p>
              <a:pPr algn="ctr" fontAlgn="auto">
                <a:spcBef>
                  <a:spcPts val="0"/>
                </a:spcBef>
                <a:spcAft>
                  <a:spcPts val="0"/>
                </a:spcAft>
                <a:defRPr/>
              </a:pPr>
              <a:r>
                <a:rPr lang="en-US" sz="900" dirty="0">
                  <a:solidFill>
                    <a:prstClr val="black"/>
                  </a:solidFill>
                </a:rPr>
                <a:t>Sustainability Documentation</a:t>
              </a:r>
            </a:p>
          </p:txBody>
        </p:sp>
        <p:sp>
          <p:nvSpPr>
            <p:cNvPr id="90" name="TextBox 89"/>
            <p:cNvSpPr txBox="1"/>
            <p:nvPr/>
          </p:nvSpPr>
          <p:spPr>
            <a:xfrm>
              <a:off x="7656009" y="4425638"/>
              <a:ext cx="1381125" cy="67612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Environmental Strategies:</a:t>
              </a:r>
            </a:p>
            <a:p>
              <a:pPr algn="ctr" fontAlgn="auto">
                <a:spcBef>
                  <a:spcPts val="0"/>
                </a:spcBef>
                <a:spcAft>
                  <a:spcPts val="0"/>
                </a:spcAft>
                <a:defRPr/>
              </a:pPr>
              <a:r>
                <a:rPr lang="en-US" sz="900" dirty="0">
                  <a:solidFill>
                    <a:prstClr val="black"/>
                  </a:solidFill>
                </a:rPr>
                <a:t>Process measures Community Survey; HYS</a:t>
              </a:r>
            </a:p>
          </p:txBody>
        </p:sp>
        <p:sp>
          <p:nvSpPr>
            <p:cNvPr id="91" name="TextBox 90"/>
            <p:cNvSpPr txBox="1"/>
            <p:nvPr/>
          </p:nvSpPr>
          <p:spPr>
            <a:xfrm>
              <a:off x="7656009" y="3789194"/>
              <a:ext cx="1381125" cy="52375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Public Awareness: </a:t>
              </a:r>
            </a:p>
            <a:p>
              <a:pPr algn="ctr" fontAlgn="auto">
                <a:spcBef>
                  <a:spcPts val="0"/>
                </a:spcBef>
                <a:spcAft>
                  <a:spcPts val="0"/>
                </a:spcAft>
                <a:defRPr/>
              </a:pPr>
              <a:r>
                <a:rPr lang="en-US" sz="900" dirty="0">
                  <a:solidFill>
                    <a:prstClr val="black"/>
                  </a:solidFill>
                </a:rPr>
                <a:t>Process measures Community Survey</a:t>
              </a:r>
            </a:p>
          </p:txBody>
        </p:sp>
      </p:grpSp>
      <p:cxnSp>
        <p:nvCxnSpPr>
          <p:cNvPr id="93" name="Straight Arrow Connector 92"/>
          <p:cNvCxnSpPr/>
          <p:nvPr/>
        </p:nvCxnSpPr>
        <p:spPr>
          <a:xfrm rot="10800000">
            <a:off x="44465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5475" y="37893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63" y="505777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5475" y="62626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7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888" y="529272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788" y="62103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700" y="36703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67600" y="4724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0800000">
            <a:off x="7467600" y="3962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425" y="531495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313" y="62499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87440" name="Rectangle 102"/>
          <p:cNvSpPr>
            <a:spLocks noChangeArrowheads="1"/>
          </p:cNvSpPr>
          <p:nvPr/>
        </p:nvSpPr>
        <p:spPr bwMode="auto">
          <a:xfrm>
            <a:off x="369888" y="1422400"/>
            <a:ext cx="760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latin typeface="Calibri" pitchFamily="34" charset="0"/>
                <a:cs typeface="Arial" pitchFamily="34" charset="0"/>
              </a:rPr>
              <a:t>(10-15 years) </a:t>
            </a:r>
          </a:p>
        </p:txBody>
      </p:sp>
      <p:sp>
        <p:nvSpPr>
          <p:cNvPr id="187441" name="Rectangle 103"/>
          <p:cNvSpPr>
            <a:spLocks noChangeArrowheads="1"/>
          </p:cNvSpPr>
          <p:nvPr/>
        </p:nvSpPr>
        <p:spPr bwMode="auto">
          <a:xfrm>
            <a:off x="1920875" y="142398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latin typeface="Calibri" pitchFamily="34" charset="0"/>
                <a:cs typeface="Arial" pitchFamily="34" charset="0"/>
              </a:rPr>
              <a:t>(5-10 years) </a:t>
            </a:r>
          </a:p>
        </p:txBody>
      </p:sp>
      <p:sp>
        <p:nvSpPr>
          <p:cNvPr id="187442" name="Rectangle 104"/>
          <p:cNvSpPr>
            <a:spLocks noChangeArrowheads="1"/>
          </p:cNvSpPr>
          <p:nvPr/>
        </p:nvSpPr>
        <p:spPr bwMode="auto">
          <a:xfrm>
            <a:off x="3452813" y="1414463"/>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latin typeface="Calibri" pitchFamily="34" charset="0"/>
                <a:cs typeface="Arial" pitchFamily="34" charset="0"/>
              </a:rPr>
              <a:t>(2-5 years) </a:t>
            </a:r>
          </a:p>
        </p:txBody>
      </p:sp>
      <p:sp>
        <p:nvSpPr>
          <p:cNvPr id="187443" name="Rectangle 105"/>
          <p:cNvSpPr>
            <a:spLocks noChangeArrowheads="1"/>
          </p:cNvSpPr>
          <p:nvPr/>
        </p:nvSpPr>
        <p:spPr bwMode="auto">
          <a:xfrm>
            <a:off x="4773613" y="141763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latin typeface="Calibri" pitchFamily="34" charset="0"/>
                <a:cs typeface="Arial" pitchFamily="34" charset="0"/>
              </a:rPr>
              <a:t>(6 months – 2 years) </a:t>
            </a:r>
          </a:p>
        </p:txBody>
      </p:sp>
      <p:sp>
        <p:nvSpPr>
          <p:cNvPr id="187444" name="Slide Number Placeholder 2"/>
          <p:cNvSpPr>
            <a:spLocks noGrp="1"/>
          </p:cNvSpPr>
          <p:nvPr>
            <p:ph type="sldNum" sz="quarter" idx="12"/>
          </p:nvPr>
        </p:nvSpPr>
        <p:spPr bwMode="auto">
          <a:xfrm>
            <a:off x="6924675" y="47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69E68B0-390A-4C0D-A4FD-2BC3A3481DE6}" type="slidenum">
              <a:rPr lang="en-US" smtClean="0">
                <a:solidFill>
                  <a:srgbClr val="898989"/>
                </a:solidFill>
                <a:latin typeface="Arial" pitchFamily="34" charset="0"/>
              </a:rPr>
              <a:pPr eaLnBrk="1" hangingPunct="1"/>
              <a:t>18</a:t>
            </a:fld>
            <a:endParaRPr lang="en-US" smtClean="0">
              <a:solidFill>
                <a:srgbClr val="898989"/>
              </a:solidFill>
              <a:latin typeface="Arial" pitchFamily="34" charset="0"/>
            </a:endParaRPr>
          </a:p>
        </p:txBody>
      </p:sp>
    </p:spTree>
    <p:extLst>
      <p:ext uri="{BB962C8B-B14F-4D97-AF65-F5344CB8AC3E}">
        <p14:creationId xmlns:p14="http://schemas.microsoft.com/office/powerpoint/2010/main" val="4497947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1+#ppt_w/2"/>
                                          </p:val>
                                        </p:tav>
                                        <p:tav tm="100000">
                                          <p:val>
                                            <p:strVal val="#ppt_x"/>
                                          </p:val>
                                        </p:tav>
                                      </p:tavLst>
                                    </p:anim>
                                    <p:anim calcmode="lin" valueType="num">
                                      <p:cBhvr additive="base">
                                        <p:cTn id="8" dur="10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1000" fill="hold"/>
                                        <p:tgtEl>
                                          <p:spTgt spid="77"/>
                                        </p:tgtEl>
                                        <p:attrNameLst>
                                          <p:attrName>ppt_x</p:attrName>
                                        </p:attrNameLst>
                                      </p:cBhvr>
                                      <p:tavLst>
                                        <p:tav tm="0">
                                          <p:val>
                                            <p:strVal val="1+#ppt_w/2"/>
                                          </p:val>
                                        </p:tav>
                                        <p:tav tm="100000">
                                          <p:val>
                                            <p:strVal val="#ppt_x"/>
                                          </p:val>
                                        </p:tav>
                                      </p:tavLst>
                                    </p:anim>
                                    <p:anim calcmode="lin" valueType="num">
                                      <p:cBhvr additive="base">
                                        <p:cTn id="12" dur="10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26">
                                            <p:txEl>
                                              <p:pRg st="9" end="9"/>
                                            </p:txEl>
                                          </p:spTgt>
                                        </p:tgtEl>
                                        <p:attrNameLst>
                                          <p:attrName>style.color</p:attrName>
                                        </p:attrNameLst>
                                      </p:cBhvr>
                                      <p:to>
                                        <p:clrVal>
                                          <a:schemeClr val="accent2"/>
                                        </p:clrVal>
                                      </p:to>
                                    </p:set>
                                    <p:set>
                                      <p:cBhvr>
                                        <p:cTn id="17" dur="500" fill="hold"/>
                                        <p:tgtEl>
                                          <p:spTgt spid="26">
                                            <p:txEl>
                                              <p:pRg st="9" end="9"/>
                                            </p:txEl>
                                          </p:spTgt>
                                        </p:tgtEl>
                                        <p:attrNameLst>
                                          <p:attrName>fillcolor</p:attrName>
                                        </p:attrNameLst>
                                      </p:cBhvr>
                                      <p:to>
                                        <p:clrVal>
                                          <a:schemeClr val="accent2"/>
                                        </p:clrVal>
                                      </p:to>
                                    </p:set>
                                    <p:set>
                                      <p:cBhvr>
                                        <p:cTn id="18" dur="500" fill="hold"/>
                                        <p:tgtEl>
                                          <p:spTgt spid="26">
                                            <p:txEl>
                                              <p:pRg st="9" end="9"/>
                                            </p:txEl>
                                          </p:spTgt>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56">
                                            <p:txEl>
                                              <p:pRg st="3" end="3"/>
                                            </p:txEl>
                                          </p:spTgt>
                                        </p:tgtEl>
                                        <p:attrNameLst>
                                          <p:attrName>style.color</p:attrName>
                                        </p:attrNameLst>
                                      </p:cBhvr>
                                      <p:to>
                                        <p:clrVal>
                                          <a:schemeClr val="accent2"/>
                                        </p:clrVal>
                                      </p:to>
                                    </p:set>
                                    <p:set>
                                      <p:cBhvr>
                                        <p:cTn id="23" dur="500" fill="hold"/>
                                        <p:tgtEl>
                                          <p:spTgt spid="56">
                                            <p:txEl>
                                              <p:pRg st="3" end="3"/>
                                            </p:txEl>
                                          </p:spTgt>
                                        </p:tgtEl>
                                        <p:attrNameLst>
                                          <p:attrName>fillcolor</p:attrName>
                                        </p:attrNameLst>
                                      </p:cBhvr>
                                      <p:to>
                                        <p:clrVal>
                                          <a:schemeClr val="accent2"/>
                                        </p:clrVal>
                                      </p:to>
                                    </p:set>
                                    <p:set>
                                      <p:cBhvr>
                                        <p:cTn id="24" dur="500" fill="hold"/>
                                        <p:tgtEl>
                                          <p:spTgt spid="56">
                                            <p:txEl>
                                              <p:pRg st="3" end="3"/>
                                            </p:txEl>
                                          </p:spTgt>
                                        </p:tgtEl>
                                        <p:attrNameLst>
                                          <p:attrName>fill.type</p:attrName>
                                        </p:attrNameLst>
                                      </p:cBhvr>
                                      <p:to>
                                        <p:strVal val="solid"/>
                                      </p:to>
                                    </p:set>
                                  </p:childTnLst>
                                </p:cTn>
                              </p:par>
                            </p:childTnLst>
                          </p:cTn>
                        </p:par>
                        <p:par>
                          <p:cTn id="25" fill="hold" nodeType="afterGroup">
                            <p:stCondLst>
                              <p:cond delay="760"/>
                            </p:stCondLst>
                            <p:childTnLst>
                              <p:par>
                                <p:cTn id="26" presetID="16" presetClass="emph" presetSubtype="0" fill="hold" nodeType="afterEffect">
                                  <p:stCondLst>
                                    <p:cond delay="0"/>
                                  </p:stCondLst>
                                  <p:iterate type="lt">
                                    <p:tmPct val="4000"/>
                                  </p:iterate>
                                  <p:childTnLst>
                                    <p:set>
                                      <p:cBhvr override="childStyle">
                                        <p:cTn id="27" dur="500" fill="hold"/>
                                        <p:tgtEl>
                                          <p:spTgt spid="58">
                                            <p:txEl>
                                              <p:pRg st="4" end="4"/>
                                            </p:txEl>
                                          </p:spTgt>
                                        </p:tgtEl>
                                        <p:attrNameLst>
                                          <p:attrName>style.color</p:attrName>
                                        </p:attrNameLst>
                                      </p:cBhvr>
                                      <p:to>
                                        <p:clrVal>
                                          <a:schemeClr val="accent2"/>
                                        </p:clrVal>
                                      </p:to>
                                    </p:set>
                                    <p:set>
                                      <p:cBhvr>
                                        <p:cTn id="28" dur="500" fill="hold"/>
                                        <p:tgtEl>
                                          <p:spTgt spid="58">
                                            <p:txEl>
                                              <p:pRg st="4" end="4"/>
                                            </p:txEl>
                                          </p:spTgt>
                                        </p:tgtEl>
                                        <p:attrNameLst>
                                          <p:attrName>fillcolor</p:attrName>
                                        </p:attrNameLst>
                                      </p:cBhvr>
                                      <p:to>
                                        <p:clrVal>
                                          <a:schemeClr val="accent2"/>
                                        </p:clrVal>
                                      </p:to>
                                    </p:set>
                                    <p:set>
                                      <p:cBhvr>
                                        <p:cTn id="29" dur="500" fill="hold"/>
                                        <p:tgtEl>
                                          <p:spTgt spid="58">
                                            <p:txEl>
                                              <p:pRg st="4" end="4"/>
                                            </p:txEl>
                                          </p:spTgt>
                                        </p:tgtEl>
                                        <p:attrNameLst>
                                          <p:attrName>fill.type</p:attrName>
                                        </p:attrNameLst>
                                      </p:cBhvr>
                                      <p:to>
                                        <p:strVal val="solid"/>
                                      </p:to>
                                    </p:set>
                                  </p:childTnLst>
                                </p:cTn>
                              </p:par>
                            </p:childTnLst>
                          </p:cTn>
                        </p:par>
                        <p:par>
                          <p:cTn id="30" fill="hold" nodeType="afterGroup">
                            <p:stCondLst>
                              <p:cond delay="1820"/>
                            </p:stCondLst>
                            <p:childTnLst>
                              <p:par>
                                <p:cTn id="31" presetID="16" presetClass="emph" presetSubtype="0" fill="hold" nodeType="afterEffect">
                                  <p:stCondLst>
                                    <p:cond delay="0"/>
                                  </p:stCondLst>
                                  <p:iterate type="lt">
                                    <p:tmPct val="4000"/>
                                  </p:iterate>
                                  <p:childTnLst>
                                    <p:set>
                                      <p:cBhvr override="childStyle">
                                        <p:cTn id="32" dur="500" fill="hold"/>
                                        <p:tgtEl>
                                          <p:spTgt spid="62">
                                            <p:txEl>
                                              <p:pRg st="1" end="1"/>
                                            </p:txEl>
                                          </p:spTgt>
                                        </p:tgtEl>
                                        <p:attrNameLst>
                                          <p:attrName>style.color</p:attrName>
                                        </p:attrNameLst>
                                      </p:cBhvr>
                                      <p:to>
                                        <p:clrVal>
                                          <a:schemeClr val="accent2"/>
                                        </p:clrVal>
                                      </p:to>
                                    </p:set>
                                    <p:set>
                                      <p:cBhvr>
                                        <p:cTn id="33" dur="500" fill="hold"/>
                                        <p:tgtEl>
                                          <p:spTgt spid="62">
                                            <p:txEl>
                                              <p:pRg st="1" end="1"/>
                                            </p:txEl>
                                          </p:spTgt>
                                        </p:tgtEl>
                                        <p:attrNameLst>
                                          <p:attrName>fillcolor</p:attrName>
                                        </p:attrNameLst>
                                      </p:cBhvr>
                                      <p:to>
                                        <p:clrVal>
                                          <a:schemeClr val="accent2"/>
                                        </p:clrVal>
                                      </p:to>
                                    </p:set>
                                    <p:set>
                                      <p:cBhvr>
                                        <p:cTn id="34" dur="500" fill="hold"/>
                                        <p:tgtEl>
                                          <p:spTgt spid="62">
                                            <p:txEl>
                                              <p:pRg st="1" end="1"/>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ppt_x"/>
                                          </p:val>
                                        </p:tav>
                                        <p:tav tm="100000">
                                          <p:val>
                                            <p:strVal val="#ppt_x"/>
                                          </p:val>
                                        </p:tav>
                                      </p:tavLst>
                                    </p:anim>
                                    <p:anim calcmode="lin" valueType="num">
                                      <p:cBhvr additive="base">
                                        <p:cTn id="40" dur="1000" fill="hold"/>
                                        <p:tgtEl>
                                          <p:spTgt spid="18"/>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1000"/>
                            </p:stCondLst>
                            <p:childTnLst>
                              <p:par>
                                <p:cTn id="42" presetID="2" presetClass="entr" presetSubtype="4"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1000" fill="hold"/>
                                        <p:tgtEl>
                                          <p:spTgt spid="72"/>
                                        </p:tgtEl>
                                        <p:attrNameLst>
                                          <p:attrName>ppt_x</p:attrName>
                                        </p:attrNameLst>
                                      </p:cBhvr>
                                      <p:tavLst>
                                        <p:tav tm="0">
                                          <p:val>
                                            <p:strVal val="#ppt_x"/>
                                          </p:val>
                                        </p:tav>
                                        <p:tav tm="100000">
                                          <p:val>
                                            <p:strVal val="#ppt_x"/>
                                          </p:val>
                                        </p:tav>
                                      </p:tavLst>
                                    </p:anim>
                                    <p:anim calcmode="lin" valueType="num">
                                      <p:cBhvr additive="base">
                                        <p:cTn id="45" dur="1000" fill="hold"/>
                                        <p:tgtEl>
                                          <p:spTgt spid="72"/>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fade">
                                      <p:cBhvr>
                                        <p:cTn id="52" dur="500"/>
                                        <p:tgtEl>
                                          <p:spTgt spid="94"/>
                                        </p:tgtEl>
                                      </p:cBhvr>
                                    </p:animEffect>
                                  </p:childTnLst>
                                </p:cTn>
                              </p:par>
                              <p:par>
                                <p:cTn id="53" presetID="10"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500"/>
                                        <p:tgtEl>
                                          <p:spTgt spid="95"/>
                                        </p:tgtEl>
                                      </p:cBhvr>
                                    </p:animEffect>
                                  </p:childTnLst>
                                </p:cTn>
                              </p:par>
                              <p:par>
                                <p:cTn id="56" presetID="10" presetClass="entr" presetSubtype="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500"/>
                                        <p:tgtEl>
                                          <p:spTgt spid="9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1000" fill="hold"/>
                                        <p:tgtEl>
                                          <p:spTgt spid="19"/>
                                        </p:tgtEl>
                                        <p:attrNameLst>
                                          <p:attrName>ppt_x</p:attrName>
                                        </p:attrNameLst>
                                      </p:cBhvr>
                                      <p:tavLst>
                                        <p:tav tm="0">
                                          <p:val>
                                            <p:strVal val="#ppt_x"/>
                                          </p:val>
                                        </p:tav>
                                        <p:tav tm="100000">
                                          <p:val>
                                            <p:strVal val="#ppt_x"/>
                                          </p:val>
                                        </p:tav>
                                      </p:tavLst>
                                    </p:anim>
                                    <p:anim calcmode="lin" valueType="num">
                                      <p:cBhvr additive="base">
                                        <p:cTn id="64" dur="1000" fill="hold"/>
                                        <p:tgtEl>
                                          <p:spTgt spid="19"/>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1000"/>
                            </p:stCondLst>
                            <p:childTnLst>
                              <p:par>
                                <p:cTn id="66" presetID="2" presetClass="entr" presetSubtype="4"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1000" fill="hold"/>
                                        <p:tgtEl>
                                          <p:spTgt spid="8"/>
                                        </p:tgtEl>
                                        <p:attrNameLst>
                                          <p:attrName>ppt_x</p:attrName>
                                        </p:attrNameLst>
                                      </p:cBhvr>
                                      <p:tavLst>
                                        <p:tav tm="0">
                                          <p:val>
                                            <p:strVal val="#ppt_x"/>
                                          </p:val>
                                        </p:tav>
                                        <p:tav tm="100000">
                                          <p:val>
                                            <p:strVal val="#ppt_x"/>
                                          </p:val>
                                        </p:tav>
                                      </p:tavLst>
                                    </p:anim>
                                    <p:anim calcmode="lin" valueType="num">
                                      <p:cBhvr additive="base">
                                        <p:cTn id="69" dur="1000" fill="hold"/>
                                        <p:tgtEl>
                                          <p:spTgt spid="8"/>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2000"/>
                            </p:stCondLst>
                            <p:childTnLst>
                              <p:par>
                                <p:cTn id="71" presetID="10" presetClass="entr" presetSubtype="0" fill="hold" nodeType="after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fade">
                                      <p:cBhvr>
                                        <p:cTn id="73" dur="500"/>
                                        <p:tgtEl>
                                          <p:spTgt spid="9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fade">
                                      <p:cBhvr>
                                        <p:cTn id="76" dur="500"/>
                                        <p:tgtEl>
                                          <p:spTgt spid="123"/>
                                        </p:tgtEl>
                                      </p:cBhvr>
                                    </p:animEffect>
                                  </p:childTnLst>
                                </p:cTn>
                              </p:par>
                              <p:par>
                                <p:cTn id="77" presetID="10" presetClass="entr" presetSubtype="0" fill="hold" nodeType="with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fade">
                                      <p:cBhvr>
                                        <p:cTn id="79" dur="500"/>
                                        <p:tgtEl>
                                          <p:spTgt spid="99"/>
                                        </p:tgtEl>
                                      </p:cBhvr>
                                    </p:animEffect>
                                  </p:childTnLst>
                                </p:cTn>
                              </p:par>
                              <p:par>
                                <p:cTn id="80" presetID="10" presetClass="entr" presetSubtype="0" fill="hold"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1000" fill="hold"/>
                                        <p:tgtEl>
                                          <p:spTgt spid="75"/>
                                        </p:tgtEl>
                                        <p:attrNameLst>
                                          <p:attrName>ppt_x</p:attrName>
                                        </p:attrNameLst>
                                      </p:cBhvr>
                                      <p:tavLst>
                                        <p:tav tm="0">
                                          <p:val>
                                            <p:strVal val="1+#ppt_w/2"/>
                                          </p:val>
                                        </p:tav>
                                        <p:tav tm="100000">
                                          <p:val>
                                            <p:strVal val="#ppt_x"/>
                                          </p:val>
                                        </p:tav>
                                      </p:tavLst>
                                    </p:anim>
                                    <p:anim calcmode="lin" valueType="num">
                                      <p:cBhvr additive="base">
                                        <p:cTn id="88" dur="1000" fill="hold"/>
                                        <p:tgtEl>
                                          <p:spTgt spid="7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101"/>
                                        </p:tgtEl>
                                        <p:attrNameLst>
                                          <p:attrName>style.visibility</p:attrName>
                                        </p:attrNameLst>
                                      </p:cBhvr>
                                      <p:to>
                                        <p:strVal val="visible"/>
                                      </p:to>
                                    </p:set>
                                    <p:anim calcmode="lin" valueType="num">
                                      <p:cBhvr additive="base">
                                        <p:cTn id="91" dur="1000" fill="hold"/>
                                        <p:tgtEl>
                                          <p:spTgt spid="101"/>
                                        </p:tgtEl>
                                        <p:attrNameLst>
                                          <p:attrName>ppt_x</p:attrName>
                                        </p:attrNameLst>
                                      </p:cBhvr>
                                      <p:tavLst>
                                        <p:tav tm="0">
                                          <p:val>
                                            <p:strVal val="1+#ppt_w/2"/>
                                          </p:val>
                                        </p:tav>
                                        <p:tav tm="100000">
                                          <p:val>
                                            <p:strVal val="#ppt_x"/>
                                          </p:val>
                                        </p:tav>
                                      </p:tavLst>
                                    </p:anim>
                                    <p:anim calcmode="lin" valueType="num">
                                      <p:cBhvr additive="base">
                                        <p:cTn id="92" dur="1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1000" fill="hold"/>
                                        <p:tgtEl>
                                          <p:spTgt spid="23"/>
                                        </p:tgtEl>
                                        <p:attrNameLst>
                                          <p:attrName>ppt_x</p:attrName>
                                        </p:attrNameLst>
                                      </p:cBhvr>
                                      <p:tavLst>
                                        <p:tav tm="0">
                                          <p:val>
                                            <p:strVal val="#ppt_x"/>
                                          </p:val>
                                        </p:tav>
                                        <p:tav tm="100000">
                                          <p:val>
                                            <p:strVal val="#ppt_x"/>
                                          </p:val>
                                        </p:tav>
                                      </p:tavLst>
                                    </p:anim>
                                    <p:anim calcmode="lin" valueType="num">
                                      <p:cBhvr additive="base">
                                        <p:cTn id="9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92"/>
                                        </p:tgtEl>
                                        <p:attrNameLst>
                                          <p:attrName>style.visibility</p:attrName>
                                        </p:attrNameLst>
                                      </p:cBhvr>
                                      <p:to>
                                        <p:strVal val="visible"/>
                                      </p:to>
                                    </p:set>
                                    <p:anim calcmode="lin" valueType="num">
                                      <p:cBhvr additive="base">
                                        <p:cTn id="103" dur="1000" fill="hold"/>
                                        <p:tgtEl>
                                          <p:spTgt spid="92"/>
                                        </p:tgtEl>
                                        <p:attrNameLst>
                                          <p:attrName>ppt_x</p:attrName>
                                        </p:attrNameLst>
                                      </p:cBhvr>
                                      <p:tavLst>
                                        <p:tav tm="0">
                                          <p:val>
                                            <p:strVal val="#ppt_x"/>
                                          </p:val>
                                        </p:tav>
                                        <p:tav tm="100000">
                                          <p:val>
                                            <p:strVal val="#ppt_x"/>
                                          </p:val>
                                        </p:tav>
                                      </p:tavLst>
                                    </p:anim>
                                    <p:anim calcmode="lin" valueType="num">
                                      <p:cBhvr additive="base">
                                        <p:cTn id="104" dur="1000" fill="hold"/>
                                        <p:tgtEl>
                                          <p:spTgt spid="92"/>
                                        </p:tgtEl>
                                        <p:attrNameLst>
                                          <p:attrName>ppt_y</p:attrName>
                                        </p:attrNameLst>
                                      </p:cBhvr>
                                      <p:tavLst>
                                        <p:tav tm="0">
                                          <p:val>
                                            <p:strVal val="1+#ppt_h/2"/>
                                          </p:val>
                                        </p:tav>
                                        <p:tav tm="100000">
                                          <p:val>
                                            <p:strVal val="#ppt_y"/>
                                          </p:val>
                                        </p:tav>
                                      </p:tavLst>
                                    </p:anim>
                                  </p:childTnLst>
                                </p:cTn>
                              </p:par>
                            </p:childTnLst>
                          </p:cTn>
                        </p:par>
                        <p:par>
                          <p:cTn id="105" fill="hold" nodeType="afterGroup">
                            <p:stCondLst>
                              <p:cond delay="1000"/>
                            </p:stCondLst>
                            <p:childTnLst>
                              <p:par>
                                <p:cTn id="106" presetID="10" presetClass="entr" presetSubtype="0" fill="hold" nodeType="afterEffect">
                                  <p:stCondLst>
                                    <p:cond delay="0"/>
                                  </p:stCondLst>
                                  <p:childTnLst>
                                    <p:set>
                                      <p:cBhvr>
                                        <p:cTn id="107" dur="1" fill="hold">
                                          <p:stCondLst>
                                            <p:cond delay="0"/>
                                          </p:stCondLst>
                                        </p:cTn>
                                        <p:tgtEl>
                                          <p:spTgt spid="124"/>
                                        </p:tgtEl>
                                        <p:attrNameLst>
                                          <p:attrName>style.visibility</p:attrName>
                                        </p:attrNameLst>
                                      </p:cBhvr>
                                      <p:to>
                                        <p:strVal val="visible"/>
                                      </p:to>
                                    </p:set>
                                    <p:animEffect transition="in" filter="fade">
                                      <p:cBhvr>
                                        <p:cTn id="108" dur="500"/>
                                        <p:tgtEl>
                                          <p:spTgt spid="124"/>
                                        </p:tgtEl>
                                      </p:cBhvr>
                                    </p:animEffect>
                                  </p:childTnLst>
                                </p:cTn>
                              </p:par>
                              <p:par>
                                <p:cTn id="109" presetID="10" presetClass="entr" presetSubtype="0" fill="hold" nodeType="with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fade">
                                      <p:cBhvr>
                                        <p:cTn id="111" dur="500"/>
                                        <p:tgtEl>
                                          <p:spTgt spid="126"/>
                                        </p:tgtEl>
                                      </p:cBhvr>
                                    </p:animEffect>
                                  </p:childTnLst>
                                </p:cTn>
                              </p:par>
                              <p:par>
                                <p:cTn id="112" presetID="10" presetClass="entr" presetSubtype="0" fill="hold" nodeType="withEffect">
                                  <p:stCondLst>
                                    <p:cond delay="0"/>
                                  </p:stCondLst>
                                  <p:childTnLst>
                                    <p:set>
                                      <p:cBhvr>
                                        <p:cTn id="113" dur="1" fill="hold">
                                          <p:stCondLst>
                                            <p:cond delay="0"/>
                                          </p:stCondLst>
                                        </p:cTn>
                                        <p:tgtEl>
                                          <p:spTgt spid="125"/>
                                        </p:tgtEl>
                                        <p:attrNameLst>
                                          <p:attrName>style.visibility</p:attrName>
                                        </p:attrNameLst>
                                      </p:cBhvr>
                                      <p:to>
                                        <p:strVal val="visible"/>
                                      </p:to>
                                    </p:set>
                                    <p:animEffect transition="in" filter="fade">
                                      <p:cBhvr>
                                        <p:cTn id="114" dur="500"/>
                                        <p:tgtEl>
                                          <p:spTgt spid="125"/>
                                        </p:tgtEl>
                                      </p:cBhvr>
                                    </p:animEffect>
                                  </p:childTnLst>
                                </p:cTn>
                              </p:par>
                              <p:par>
                                <p:cTn id="115" presetID="10" presetClass="entr" presetSubtype="0" fill="hold" nodeType="withEffect">
                                  <p:stCondLst>
                                    <p:cond delay="0"/>
                                  </p:stCondLst>
                                  <p:childTnLst>
                                    <p:set>
                                      <p:cBhvr>
                                        <p:cTn id="116" dur="1" fill="hold">
                                          <p:stCondLst>
                                            <p:cond delay="0"/>
                                          </p:stCondLst>
                                        </p:cTn>
                                        <p:tgtEl>
                                          <p:spTgt spid="127"/>
                                        </p:tgtEl>
                                        <p:attrNameLst>
                                          <p:attrName>style.visibility</p:attrName>
                                        </p:attrNameLst>
                                      </p:cBhvr>
                                      <p:to>
                                        <p:strVal val="visible"/>
                                      </p:to>
                                    </p:set>
                                    <p:animEffect transition="in" filter="fade">
                                      <p:cBhvr>
                                        <p:cTn id="117" dur="500"/>
                                        <p:tgtEl>
                                          <p:spTgt spid="127"/>
                                        </p:tgtEl>
                                      </p:cBhvr>
                                    </p:animEffect>
                                  </p:childTnLst>
                                </p:cTn>
                              </p:par>
                              <p:par>
                                <p:cTn id="118" presetID="10" presetClass="entr" presetSubtype="0" fill="hold" nodeType="withEffect">
                                  <p:stCondLst>
                                    <p:cond delay="0"/>
                                  </p:stCondLst>
                                  <p:childTnLst>
                                    <p:set>
                                      <p:cBhvr>
                                        <p:cTn id="119" dur="1" fill="hold">
                                          <p:stCondLst>
                                            <p:cond delay="0"/>
                                          </p:stCondLst>
                                        </p:cTn>
                                        <p:tgtEl>
                                          <p:spTgt spid="128"/>
                                        </p:tgtEl>
                                        <p:attrNameLst>
                                          <p:attrName>style.visibility</p:attrName>
                                        </p:attrNameLst>
                                      </p:cBhvr>
                                      <p:to>
                                        <p:strVal val="visible"/>
                                      </p:to>
                                    </p:set>
                                    <p:animEffect transition="in" filter="fade">
                                      <p:cBhvr>
                                        <p:cTn id="120" dur="500"/>
                                        <p:tgtEl>
                                          <p:spTgt spid="12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additive="base">
                                        <p:cTn id="125" dur="1000" fill="hold"/>
                                        <p:tgtEl>
                                          <p:spTgt spid="79"/>
                                        </p:tgtEl>
                                        <p:attrNameLst>
                                          <p:attrName>ppt_x</p:attrName>
                                        </p:attrNameLst>
                                      </p:cBhvr>
                                      <p:tavLst>
                                        <p:tav tm="0">
                                          <p:val>
                                            <p:strVal val="1+#ppt_w/2"/>
                                          </p:val>
                                        </p:tav>
                                        <p:tav tm="100000">
                                          <p:val>
                                            <p:strVal val="#ppt_x"/>
                                          </p:val>
                                        </p:tav>
                                      </p:tavLst>
                                    </p:anim>
                                    <p:anim calcmode="lin" valueType="num">
                                      <p:cBhvr additive="base">
                                        <p:cTn id="126" dur="1000" fill="hold"/>
                                        <p:tgtEl>
                                          <p:spTgt spid="79"/>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1000" fill="hold"/>
                                        <p:tgtEl>
                                          <p:spTgt spid="98"/>
                                        </p:tgtEl>
                                        <p:attrNameLst>
                                          <p:attrName>ppt_x</p:attrName>
                                        </p:attrNameLst>
                                      </p:cBhvr>
                                      <p:tavLst>
                                        <p:tav tm="0">
                                          <p:val>
                                            <p:strVal val="1+#ppt_w/2"/>
                                          </p:val>
                                        </p:tav>
                                        <p:tav tm="100000">
                                          <p:val>
                                            <p:strVal val="#ppt_x"/>
                                          </p:val>
                                        </p:tav>
                                      </p:tavLst>
                                    </p:anim>
                                    <p:anim calcmode="lin" valueType="num">
                                      <p:cBhvr additive="base">
                                        <p:cTn id="130" dur="10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1" grpId="0" animBg="1"/>
      <p:bldP spid="18" grpId="0"/>
      <p:bldP spid="23" grpId="0"/>
      <p:bldP spid="19" grpId="0"/>
      <p:bldP spid="79" grpId="0" animBg="1"/>
      <p:bldP spid="75" grpId="0" animBg="1"/>
      <p:bldP spid="77" grpId="0" animBg="1"/>
      <p:bldP spid="1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106"/>
            <a:ext cx="1458541" cy="3375"/>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74" name="Line 16"/>
          <p:cNvSpPr>
            <a:spLocks noChangeShapeType="1"/>
          </p:cNvSpPr>
          <p:nvPr/>
        </p:nvSpPr>
        <p:spPr bwMode="auto">
          <a:xfrm>
            <a:off x="6038850" y="6754121"/>
            <a:ext cx="1571625" cy="1344"/>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76" name="Line 16"/>
          <p:cNvSpPr>
            <a:spLocks noChangeShapeType="1"/>
          </p:cNvSpPr>
          <p:nvPr/>
        </p:nvSpPr>
        <p:spPr bwMode="auto">
          <a:xfrm flipV="1">
            <a:off x="1544321" y="6754793"/>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wrap="square">
            <a:spAutoFit/>
          </a:bodyPr>
          <a:lstStyle/>
          <a:p>
            <a:endParaRPr lang="en-US">
              <a:solidFill>
                <a:prstClr val="black"/>
              </a:solidFill>
            </a:endParaRPr>
          </a:p>
        </p:txBody>
      </p:sp>
      <p:sp>
        <p:nvSpPr>
          <p:cNvPr id="6" name="Text Box 10"/>
          <p:cNvSpPr txBox="1">
            <a:spLocks noChangeArrowheads="1"/>
          </p:cNvSpPr>
          <p:nvPr/>
        </p:nvSpPr>
        <p:spPr bwMode="auto">
          <a:xfrm>
            <a:off x="93416" y="2522668"/>
            <a:ext cx="1426464" cy="293145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a:spcAft>
                <a:spcPts val="600"/>
              </a:spcAft>
              <a:defRPr/>
            </a:pPr>
            <a:r>
              <a:rPr lang="en-US" sz="1050" b="1" i="1" dirty="0" smtClean="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p:nvPr/>
        </p:nvGrpSpPr>
        <p:grpSpPr>
          <a:xfrm>
            <a:off x="109100" y="1448557"/>
            <a:ext cx="8946453" cy="255661"/>
            <a:chOff x="109100" y="1448557"/>
            <a:chExt cx="8946453" cy="255661"/>
          </a:xfrm>
        </p:grpSpPr>
        <p:sp>
          <p:nvSpPr>
            <p:cNvPr id="21"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25" name="TextBox 24"/>
            <p:cNvSpPr txBox="1"/>
            <p:nvPr/>
          </p:nvSpPr>
          <p:spPr>
            <a:xfrm>
              <a:off x="7318526" y="1450302"/>
              <a:ext cx="552449" cy="253916"/>
            </a:xfrm>
            <a:prstGeom prst="rect">
              <a:avLst/>
            </a:prstGeom>
            <a:solidFill>
              <a:schemeClr val="bg1"/>
            </a:solidFill>
          </p:spPr>
          <p:txBody>
            <a:bodyPr wrap="square" rtlCol="0">
              <a:spAutoFit/>
            </a:bodyPr>
            <a:lstStyle/>
            <a:p>
              <a:pPr algn="ctr"/>
              <a:r>
                <a:rPr lang="en-US" sz="1050" dirty="0" smtClean="0">
                  <a:solidFill>
                    <a:prstClr val="black"/>
                  </a:solidFill>
                </a:rPr>
                <a:t>Action</a:t>
              </a:r>
              <a:endParaRPr lang="en-US" sz="1050" dirty="0">
                <a:solidFill>
                  <a:prstClr val="black"/>
                </a:solidFill>
              </a:endParaRPr>
            </a:p>
          </p:txBody>
        </p:sp>
        <p:sp>
          <p:nvSpPr>
            <p:cNvPr id="20"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24" name="TextBox 23"/>
            <p:cNvSpPr txBox="1"/>
            <p:nvPr/>
          </p:nvSpPr>
          <p:spPr>
            <a:xfrm>
              <a:off x="2647950" y="1448557"/>
              <a:ext cx="752475" cy="253916"/>
            </a:xfrm>
            <a:prstGeom prst="rect">
              <a:avLst/>
            </a:prstGeom>
            <a:solidFill>
              <a:schemeClr val="bg1"/>
            </a:solidFill>
          </p:spPr>
          <p:txBody>
            <a:bodyPr wrap="square" rtlCol="0">
              <a:spAutoFit/>
            </a:bodyPr>
            <a:lstStyle/>
            <a:p>
              <a:pPr algn="ctr"/>
              <a:r>
                <a:rPr lang="en-US" sz="1050" dirty="0" smtClean="0">
                  <a:solidFill>
                    <a:prstClr val="black"/>
                  </a:solidFill>
                </a:rPr>
                <a:t>Outcomes</a:t>
              </a:r>
              <a:endParaRPr lang="en-US" sz="1050" dirty="0">
                <a:solidFill>
                  <a:prstClr val="black"/>
                </a:solidFill>
              </a:endParaRPr>
            </a:p>
          </p:txBody>
        </p:sp>
      </p:grpSp>
      <p:sp>
        <p:nvSpPr>
          <p:cNvPr id="5" name="TextBox 4"/>
          <p:cNvSpPr txBox="1"/>
          <p:nvPr/>
        </p:nvSpPr>
        <p:spPr>
          <a:xfrm>
            <a:off x="32657" y="1630233"/>
            <a:ext cx="1524000" cy="276999"/>
          </a:xfrm>
          <a:prstGeom prst="rect">
            <a:avLst/>
          </a:prstGeom>
          <a:noFill/>
        </p:spPr>
        <p:txBody>
          <a:bodyPr wrap="square" rtlCol="0">
            <a:spAutoFit/>
          </a:bodyPr>
          <a:lstStyle/>
          <a:p>
            <a:pPr algn="ctr"/>
            <a:r>
              <a:rPr lang="en-US" sz="1200" i="1" dirty="0" smtClean="0">
                <a:solidFill>
                  <a:prstClr val="black"/>
                </a:solidFill>
              </a:rPr>
              <a:t>What is the problem?</a:t>
            </a:r>
            <a:endParaRPr lang="en-US" sz="1200" i="1" dirty="0">
              <a:solidFill>
                <a:prstClr val="black"/>
              </a:solidFill>
            </a:endParaRPr>
          </a:p>
        </p:txBody>
      </p:sp>
      <p:sp>
        <p:nvSpPr>
          <p:cNvPr id="10" name="TextBox 9"/>
          <p:cNvSpPr txBox="1"/>
          <p:nvPr/>
        </p:nvSpPr>
        <p:spPr>
          <a:xfrm>
            <a:off x="1628732" y="1652816"/>
            <a:ext cx="1371600" cy="276999"/>
          </a:xfrm>
          <a:prstGeom prst="rect">
            <a:avLst/>
          </a:prstGeom>
          <a:noFill/>
        </p:spPr>
        <p:txBody>
          <a:bodyPr wrap="square" rtlCol="0">
            <a:spAutoFit/>
          </a:bodyPr>
          <a:lstStyle/>
          <a:p>
            <a:pPr algn="ctr"/>
            <a:r>
              <a:rPr lang="en-US" sz="1200" i="1" dirty="0" smtClean="0">
                <a:solidFill>
                  <a:prstClr val="black"/>
                </a:solidFill>
              </a:rPr>
              <a:t>Why</a:t>
            </a:r>
            <a:r>
              <a:rPr lang="en-US" sz="1050" i="1" dirty="0" smtClean="0">
                <a:solidFill>
                  <a:prstClr val="black"/>
                </a:solidFill>
              </a:rPr>
              <a:t>? </a:t>
            </a:r>
          </a:p>
        </p:txBody>
      </p:sp>
      <p:sp>
        <p:nvSpPr>
          <p:cNvPr id="15" name="TextBox 14"/>
          <p:cNvSpPr txBox="1"/>
          <p:nvPr/>
        </p:nvSpPr>
        <p:spPr>
          <a:xfrm>
            <a:off x="3302000" y="1627024"/>
            <a:ext cx="1066800" cy="276999"/>
          </a:xfrm>
          <a:prstGeom prst="rect">
            <a:avLst/>
          </a:prstGeom>
          <a:noFill/>
        </p:spPr>
        <p:txBody>
          <a:bodyPr wrap="square" rtlCol="0">
            <a:spAutoFit/>
          </a:bodyPr>
          <a:lstStyle/>
          <a:p>
            <a:pPr algn="ctr"/>
            <a:r>
              <a:rPr lang="en-US" sz="1200" i="1" dirty="0" smtClean="0">
                <a:solidFill>
                  <a:prstClr val="black"/>
                </a:solidFill>
              </a:rPr>
              <a:t>Why here?</a:t>
            </a:r>
          </a:p>
        </p:txBody>
      </p:sp>
      <p:sp>
        <p:nvSpPr>
          <p:cNvPr id="18" name="TextBox 17"/>
          <p:cNvSpPr txBox="1"/>
          <p:nvPr/>
        </p:nvSpPr>
        <p:spPr>
          <a:xfrm>
            <a:off x="4651828" y="1589314"/>
            <a:ext cx="1317171" cy="276999"/>
          </a:xfrm>
          <a:prstGeom prst="rect">
            <a:avLst/>
          </a:prstGeom>
          <a:noFill/>
        </p:spPr>
        <p:txBody>
          <a:bodyPr wrap="square" rtlCol="0">
            <a:spAutoFit/>
          </a:bodyPr>
          <a:lstStyle/>
          <a:p>
            <a:pPr algn="ctr"/>
            <a:r>
              <a:rPr lang="en-US" sz="1200" i="1" dirty="0" smtClean="0">
                <a:solidFill>
                  <a:prstClr val="black"/>
                </a:solidFill>
              </a:rPr>
              <a:t>But why here?</a:t>
            </a:r>
          </a:p>
        </p:txBody>
      </p:sp>
      <p:sp>
        <p:nvSpPr>
          <p:cNvPr id="23" name="TextBox 22"/>
          <p:cNvSpPr txBox="1"/>
          <p:nvPr/>
        </p:nvSpPr>
        <p:spPr>
          <a:xfrm>
            <a:off x="7663543" y="1587074"/>
            <a:ext cx="1371600" cy="461665"/>
          </a:xfrm>
          <a:prstGeom prst="rect">
            <a:avLst/>
          </a:prstGeom>
          <a:noFill/>
        </p:spPr>
        <p:txBody>
          <a:bodyPr wrap="square" rtlCol="0">
            <a:spAutoFit/>
          </a:bodyPr>
          <a:lstStyle/>
          <a:p>
            <a:pPr algn="ctr"/>
            <a:r>
              <a:rPr lang="en-US" sz="1200" i="1" dirty="0" smtClean="0">
                <a:solidFill>
                  <a:prstClr val="black"/>
                </a:solidFill>
              </a:rPr>
              <a:t>So what? How will we know?</a:t>
            </a:r>
          </a:p>
        </p:txBody>
      </p:sp>
      <p:sp>
        <p:nvSpPr>
          <p:cNvPr id="19" name="TextBox 18"/>
          <p:cNvSpPr txBox="1"/>
          <p:nvPr/>
        </p:nvSpPr>
        <p:spPr>
          <a:xfrm>
            <a:off x="6143171" y="1605810"/>
            <a:ext cx="1447800" cy="461665"/>
          </a:xfrm>
          <a:prstGeom prst="rect">
            <a:avLst/>
          </a:prstGeom>
          <a:noFill/>
        </p:spPr>
        <p:txBody>
          <a:bodyPr wrap="square" rtlCol="0">
            <a:spAutoFit/>
          </a:bodyPr>
          <a:lstStyle/>
          <a:p>
            <a:pPr algn="ctr"/>
            <a:r>
              <a:rPr lang="en-US" sz="1200" i="1" dirty="0" smtClean="0">
                <a:solidFill>
                  <a:prstClr val="black"/>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Aft>
                <a:spcPts val="600"/>
              </a:spcAft>
              <a:defRPr/>
            </a:pPr>
            <a:r>
              <a:rPr lang="en-US" sz="1050" b="1" i="1" dirty="0" smtClean="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a:defRPr/>
            </a:pPr>
            <a:endParaRPr lang="en-US" sz="1050" b="1" dirty="0">
              <a:solidFill>
                <a:prstClr val="black"/>
              </a:solidFill>
            </a:endParaRPr>
          </a:p>
          <a:p>
            <a:pPr algn="ctr">
              <a:defRPr/>
            </a:pPr>
            <a:endParaRPr lang="en-US" sz="1050" dirty="0">
              <a:solidFill>
                <a:prstClr val="black"/>
              </a:solidFill>
            </a:endParaRPr>
          </a:p>
        </p:txBody>
      </p:sp>
      <p:sp>
        <p:nvSpPr>
          <p:cNvPr id="27" name="Text Box 14"/>
          <p:cNvSpPr txBox="1">
            <a:spLocks noChangeArrowheads="1"/>
          </p:cNvSpPr>
          <p:nvPr/>
        </p:nvSpPr>
        <p:spPr bwMode="auto">
          <a:xfrm>
            <a:off x="3100006" y="1905000"/>
            <a:ext cx="1399032"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spcAft>
                <a:spcPts val="600"/>
              </a:spcAft>
              <a:defRPr/>
            </a:pPr>
            <a:r>
              <a:rPr lang="en-US" sz="1050" b="1" i="1" dirty="0" smtClean="0">
                <a:solidFill>
                  <a:prstClr val="black"/>
                </a:solidFill>
              </a:rPr>
              <a:t>…with these common  factors…</a:t>
            </a:r>
          </a:p>
        </p:txBody>
      </p:sp>
      <p:grpSp>
        <p:nvGrpSpPr>
          <p:cNvPr id="3" name="Group 56"/>
          <p:cNvGrpSpPr/>
          <p:nvPr/>
        </p:nvGrpSpPr>
        <p:grpSpPr>
          <a:xfrm>
            <a:off x="6096000" y="2025127"/>
            <a:ext cx="1443042" cy="4385217"/>
            <a:chOff x="4668576" y="1997634"/>
            <a:chExt cx="1443042" cy="4385217"/>
          </a:xfrm>
        </p:grpSpPr>
        <p:sp>
          <p:nvSpPr>
            <p:cNvPr id="28" name="TextBox 27"/>
            <p:cNvSpPr txBox="1"/>
            <p:nvPr/>
          </p:nvSpPr>
          <p:spPr>
            <a:xfrm>
              <a:off x="4670668" y="2436027"/>
              <a:ext cx="1435241" cy="66068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r>
                <a:rPr lang="en-US" sz="1000" dirty="0" smtClean="0">
                  <a:solidFill>
                    <a:schemeClr val="tx1"/>
                  </a:solidFill>
                </a:rPr>
                <a:t>Happy People Coalition</a:t>
              </a:r>
              <a:endParaRPr lang="en-US" sz="1000" dirty="0">
                <a:solidFill>
                  <a:prstClr val="black"/>
                </a:solidFill>
              </a:endParaRPr>
            </a:p>
          </p:txBody>
        </p:sp>
        <p:sp>
          <p:nvSpPr>
            <p:cNvPr id="29" name="TextBox 28"/>
            <p:cNvSpPr txBox="1"/>
            <p:nvPr/>
          </p:nvSpPr>
          <p:spPr>
            <a:xfrm>
              <a:off x="4668576" y="4932680"/>
              <a:ext cx="1435240" cy="844061"/>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fontAlgn="auto">
                <a:spcBef>
                  <a:spcPts val="0"/>
                </a:spcBef>
                <a:spcAft>
                  <a:spcPts val="0"/>
                </a:spcAft>
                <a:defRPr/>
              </a:pPr>
              <a:r>
                <a:rPr lang="en-US" sz="1000" b="1" dirty="0">
                  <a:solidFill>
                    <a:prstClr val="black"/>
                  </a:solidFill>
                </a:rPr>
                <a:t>School-based </a:t>
              </a:r>
              <a:r>
                <a:rPr lang="en-US" sz="1000" b="1" dirty="0" smtClean="0">
                  <a:solidFill>
                    <a:prstClr val="black"/>
                  </a:solidFill>
                </a:rPr>
                <a:t>P/I  Services:</a:t>
              </a:r>
            </a:p>
            <a:p>
              <a:pPr algn="ctr" fontAlgn="auto">
                <a:spcBef>
                  <a:spcPts val="0"/>
                </a:spcBef>
                <a:spcAft>
                  <a:spcPts val="0"/>
                </a:spcAft>
                <a:defRPr/>
              </a:pPr>
              <a:r>
                <a:rPr lang="en-US" sz="1000" dirty="0" smtClean="0">
                  <a:solidFill>
                    <a:prstClr val="black"/>
                  </a:solidFill>
                </a:rPr>
                <a:t>Student Assistance Program - </a:t>
              </a:r>
              <a:r>
                <a:rPr lang="en-US" sz="1000" dirty="0" smtClean="0">
                  <a:solidFill>
                    <a:schemeClr val="tx1"/>
                  </a:solidFill>
                </a:rPr>
                <a:t>Happy Town MS</a:t>
              </a:r>
              <a:endParaRPr lang="en-US" sz="1000" dirty="0" smtClean="0">
                <a:solidFill>
                  <a:prstClr val="black"/>
                </a:solidFill>
              </a:endParaRPr>
            </a:p>
          </p:txBody>
        </p:sp>
        <p:sp>
          <p:nvSpPr>
            <p:cNvPr id="30" name="TextBox 29"/>
            <p:cNvSpPr txBox="1"/>
            <p:nvPr/>
          </p:nvSpPr>
          <p:spPr>
            <a:xfrm>
              <a:off x="4669588" y="5828853"/>
              <a:ext cx="1435608"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000" b="1" dirty="0" smtClean="0">
                  <a:solidFill>
                    <a:prstClr val="black"/>
                  </a:solidFill>
                </a:rPr>
                <a:t>Direct Services:</a:t>
              </a:r>
            </a:p>
            <a:p>
              <a:pPr algn="ctr" fontAlgn="auto">
                <a:spcBef>
                  <a:spcPts val="0"/>
                </a:spcBef>
                <a:spcAft>
                  <a:spcPts val="0"/>
                </a:spcAft>
                <a:buFont typeface="Arial" pitchFamily="34" charset="0"/>
                <a:buChar char="•"/>
                <a:defRPr/>
              </a:pPr>
              <a:r>
                <a:rPr lang="en-US" sz="1000" dirty="0" smtClean="0">
                  <a:solidFill>
                    <a:schemeClr val="tx1"/>
                  </a:solidFill>
                </a:rPr>
                <a:t>Guiding Good Choices</a:t>
              </a:r>
            </a:p>
            <a:p>
              <a:pPr algn="ctr" fontAlgn="auto">
                <a:spcBef>
                  <a:spcPts val="0"/>
                </a:spcBef>
                <a:spcAft>
                  <a:spcPts val="0"/>
                </a:spcAft>
                <a:buFont typeface="Arial" pitchFamily="34" charset="0"/>
                <a:buChar char="•"/>
                <a:defRPr/>
              </a:pPr>
              <a:r>
                <a:rPr lang="en-US" sz="1000" dirty="0" err="1" smtClean="0">
                  <a:solidFill>
                    <a:schemeClr val="tx1"/>
                  </a:solidFill>
                </a:rPr>
                <a:t>LifeSkills</a:t>
              </a:r>
              <a:r>
                <a:rPr lang="en-US" sz="1000" dirty="0" smtClean="0">
                  <a:solidFill>
                    <a:schemeClr val="tx1"/>
                  </a:solidFill>
                </a:rPr>
                <a:t> Training</a:t>
              </a:r>
              <a:endParaRPr lang="en-US" sz="1000" b="1" dirty="0">
                <a:solidFill>
                  <a:prstClr val="black"/>
                </a:solidFill>
              </a:endParaRPr>
            </a:p>
          </p:txBody>
        </p:sp>
        <p:sp>
          <p:nvSpPr>
            <p:cNvPr id="32" name="TextBox 31"/>
            <p:cNvSpPr txBox="1"/>
            <p:nvPr/>
          </p:nvSpPr>
          <p:spPr>
            <a:xfrm>
              <a:off x="4676010" y="3128302"/>
              <a:ext cx="1435608" cy="65733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Public Awareness:</a:t>
              </a:r>
            </a:p>
            <a:p>
              <a:pPr algn="ctr" fontAlgn="auto">
                <a:spcBef>
                  <a:spcPts val="0"/>
                </a:spcBef>
                <a:spcAft>
                  <a:spcPts val="0"/>
                </a:spcAft>
                <a:defRPr/>
              </a:pPr>
              <a:r>
                <a:rPr lang="en-US" sz="1000" dirty="0" smtClean="0">
                  <a:solidFill>
                    <a:schemeClr val="tx1"/>
                  </a:solidFill>
                </a:rPr>
                <a:t>Media Advocacy for more or improved enforcement</a:t>
              </a:r>
              <a:endParaRPr lang="en-US" sz="1000" dirty="0">
                <a:solidFill>
                  <a:prstClr val="black"/>
                </a:solidFill>
              </a:endParaRPr>
            </a:p>
          </p:txBody>
        </p:sp>
        <p:sp>
          <p:nvSpPr>
            <p:cNvPr id="33" name="TextBox 32"/>
            <p:cNvSpPr txBox="1"/>
            <p:nvPr/>
          </p:nvSpPr>
          <p:spPr>
            <a:xfrm>
              <a:off x="4669472" y="3819678"/>
              <a:ext cx="1432050" cy="878818"/>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Environmental Strategies: </a:t>
              </a:r>
            </a:p>
            <a:p>
              <a:pPr algn="ctr" fontAlgn="auto">
                <a:spcBef>
                  <a:spcPts val="0"/>
                </a:spcBef>
                <a:spcAft>
                  <a:spcPts val="0"/>
                </a:spcAft>
                <a:buFont typeface="Arial" pitchFamily="34" charset="0"/>
                <a:buChar char="•"/>
                <a:defRPr/>
              </a:pPr>
              <a:r>
                <a:rPr lang="en-US" sz="1000" dirty="0" smtClean="0">
                  <a:solidFill>
                    <a:schemeClr val="tx1"/>
                  </a:solidFill>
                </a:rPr>
                <a:t>Enforcement</a:t>
              </a:r>
            </a:p>
            <a:p>
              <a:pPr algn="ctr" fontAlgn="auto">
                <a:spcBef>
                  <a:spcPts val="0"/>
                </a:spcBef>
                <a:spcAft>
                  <a:spcPts val="0"/>
                </a:spcAft>
                <a:buFont typeface="Arial" pitchFamily="34" charset="0"/>
                <a:buChar char="•"/>
                <a:defRPr/>
              </a:pPr>
              <a:r>
                <a:rPr lang="en-US" sz="1000" dirty="0" smtClean="0">
                  <a:solidFill>
                    <a:schemeClr val="tx1"/>
                  </a:solidFill>
                </a:rPr>
                <a:t>Roundtable</a:t>
              </a:r>
            </a:p>
            <a:p>
              <a:pPr algn="ctr" fontAlgn="auto">
                <a:spcBef>
                  <a:spcPts val="0"/>
                </a:spcBef>
                <a:spcAft>
                  <a:spcPts val="0"/>
                </a:spcAft>
                <a:buFont typeface="Arial" pitchFamily="34" charset="0"/>
                <a:buChar char="•"/>
                <a:defRPr/>
              </a:pPr>
              <a:r>
                <a:rPr lang="en-US" sz="1000" dirty="0" smtClean="0">
                  <a:solidFill>
                    <a:schemeClr val="tx1"/>
                  </a:solidFill>
                </a:rPr>
                <a:t>Party Patrol</a:t>
              </a:r>
            </a:p>
          </p:txBody>
        </p:sp>
        <p:sp>
          <p:nvSpPr>
            <p:cNvPr id="34" name="TextBox 33"/>
            <p:cNvSpPr txBox="1"/>
            <p:nvPr/>
          </p:nvSpPr>
          <p:spPr>
            <a:xfrm>
              <a:off x="4670484" y="1997634"/>
              <a:ext cx="1435608"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spcAft>
                  <a:spcPts val="600"/>
                </a:spcAft>
                <a:defRPr/>
              </a:pPr>
              <a:r>
                <a:rPr lang="en-US" sz="1050" b="1" i="1" dirty="0" smtClean="0">
                  <a:solidFill>
                    <a:prstClr val="black"/>
                  </a:solidFill>
                </a:rPr>
                <a:t>…can be addressed thru these strategies…</a:t>
              </a:r>
            </a:p>
          </p:txBody>
        </p:sp>
      </p:grpSp>
      <p:sp>
        <p:nvSpPr>
          <p:cNvPr id="49" name="Rectangle 23"/>
          <p:cNvSpPr>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ctr" eaLnBrk="0" hangingPunct="0">
              <a:defRPr/>
            </a:pPr>
            <a:r>
              <a:rPr lang="en-US" sz="2400" b="1" dirty="0" smtClean="0">
                <a:solidFill>
                  <a:prstClr val="black"/>
                </a:solidFill>
                <a:latin typeface="Calibri" pitchFamily="34" charset="0"/>
              </a:rPr>
              <a:t>[SAMPLE] </a:t>
            </a:r>
            <a:r>
              <a:rPr lang="en-US" sz="2400" b="1" dirty="0">
                <a:solidFill>
                  <a:prstClr val="black"/>
                </a:solidFill>
                <a:latin typeface="Calibri" pitchFamily="34" charset="0"/>
              </a:rPr>
              <a:t>Coalition </a:t>
            </a:r>
            <a:r>
              <a:rPr lang="en-US" sz="2400" b="1" dirty="0" smtClean="0">
                <a:solidFill>
                  <a:prstClr val="black"/>
                </a:solidFill>
              </a:rPr>
              <a:t>Logic Model</a:t>
            </a:r>
            <a:endParaRPr lang="en-US" sz="2400" b="1" i="1" dirty="0">
              <a:solidFill>
                <a:srgbClr val="FF0000"/>
              </a:solidFill>
            </a:endParaRPr>
          </a:p>
        </p:txBody>
      </p:sp>
      <p:sp>
        <p:nvSpPr>
          <p:cNvPr id="59" name="Left Brace 58"/>
          <p:cNvSpPr/>
          <p:nvPr/>
        </p:nvSpPr>
        <p:spPr>
          <a:xfrm>
            <a:off x="2971800" y="2209800"/>
            <a:ext cx="131445"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1" name="Left Brace 60"/>
          <p:cNvSpPr/>
          <p:nvPr/>
        </p:nvSpPr>
        <p:spPr>
          <a:xfrm>
            <a:off x="1484555" y="2613211"/>
            <a:ext cx="122032"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 Box 9"/>
          <p:cNvSpPr txBox="1">
            <a:spLocks noChangeArrowheads="1"/>
          </p:cNvSpPr>
          <p:nvPr/>
        </p:nvSpPr>
        <p:spPr bwMode="auto">
          <a:xfrm>
            <a:off x="3101816" y="3282687"/>
            <a:ext cx="1395413"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Alcohol Availability:  </a:t>
            </a:r>
            <a:r>
              <a:rPr lang="en-US" sz="900" dirty="0" smtClean="0">
                <a:solidFill>
                  <a:prstClr val="black"/>
                </a:solidFill>
              </a:rPr>
              <a:t>Social </a:t>
            </a:r>
            <a:r>
              <a:rPr lang="en-US" sz="900" dirty="0">
                <a:solidFill>
                  <a:prstClr val="black"/>
                </a:solidFill>
              </a:rPr>
              <a:t>Access </a:t>
            </a:r>
            <a:endParaRPr lang="en-US" sz="1000" dirty="0">
              <a:solidFill>
                <a:prstClr val="black"/>
              </a:solidFill>
            </a:endParaRPr>
          </a:p>
          <a:p>
            <a:pPr algn="ctr" fontAlgn="auto">
              <a:spcBef>
                <a:spcPct val="50000"/>
              </a:spcBef>
              <a:spcAft>
                <a:spcPts val="0"/>
              </a:spcAft>
              <a:defRPr/>
            </a:pPr>
            <a:r>
              <a:rPr lang="en-US" sz="1000" b="1" dirty="0" smtClean="0">
                <a:solidFill>
                  <a:prstClr val="black"/>
                </a:solidFill>
              </a:rPr>
              <a:t>Alcohol </a:t>
            </a:r>
            <a:r>
              <a:rPr lang="en-US" sz="1000" b="1" dirty="0">
                <a:solidFill>
                  <a:prstClr val="black"/>
                </a:solidFill>
              </a:rPr>
              <a:t>Laws: </a:t>
            </a:r>
            <a:r>
              <a:rPr lang="en-US" sz="900" dirty="0" smtClean="0">
                <a:solidFill>
                  <a:schemeClr val="tx1"/>
                </a:solidFill>
              </a:rPr>
              <a:t>Enforcement; Youth Perception</a:t>
            </a:r>
            <a:endParaRPr lang="en-US" sz="1000" dirty="0">
              <a:solidFill>
                <a:prstClr val="black"/>
              </a:solidFill>
            </a:endParaRPr>
          </a:p>
        </p:txBody>
      </p:sp>
      <p:sp>
        <p:nvSpPr>
          <p:cNvPr id="57" name="Text Box 14"/>
          <p:cNvSpPr txBox="1">
            <a:spLocks noChangeArrowheads="1"/>
          </p:cNvSpPr>
          <p:nvPr/>
        </p:nvSpPr>
        <p:spPr bwMode="auto">
          <a:xfrm>
            <a:off x="3099435" y="2544700"/>
            <a:ext cx="14001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Community </a:t>
            </a:r>
            <a:r>
              <a:rPr lang="en-US" sz="1000" b="1" dirty="0" smtClean="0">
                <a:solidFill>
                  <a:prstClr val="black"/>
                </a:solidFill>
              </a:rPr>
              <a:t>Disorganization/ Community Connectedness</a:t>
            </a:r>
            <a:endParaRPr lang="en-US" sz="1000" b="1" dirty="0">
              <a:solidFill>
                <a:prstClr val="black"/>
              </a:solidFill>
            </a:endParaRPr>
          </a:p>
        </p:txBody>
      </p:sp>
      <p:sp>
        <p:nvSpPr>
          <p:cNvPr id="58" name="Text Box 17"/>
          <p:cNvSpPr txBox="1">
            <a:spLocks noChangeArrowheads="1"/>
          </p:cNvSpPr>
          <p:nvPr/>
        </p:nvSpPr>
        <p:spPr bwMode="auto">
          <a:xfrm>
            <a:off x="3101816" y="4242462"/>
            <a:ext cx="1395413"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smtClean="0">
                <a:solidFill>
                  <a:schemeClr val="tx1"/>
                </a:solidFill>
              </a:rPr>
              <a:t>School Bonding</a:t>
            </a:r>
          </a:p>
          <a:p>
            <a:pPr algn="ctr" fontAlgn="auto">
              <a:spcBef>
                <a:spcPct val="50000"/>
              </a:spcBef>
              <a:spcAft>
                <a:spcPts val="0"/>
              </a:spcAft>
              <a:defRPr/>
            </a:pPr>
            <a:r>
              <a:rPr lang="en-US" sz="1000" b="1" dirty="0" smtClean="0">
                <a:solidFill>
                  <a:schemeClr val="tx1"/>
                </a:solidFill>
              </a:rPr>
              <a:t>Social Skills</a:t>
            </a:r>
          </a:p>
          <a:p>
            <a:pPr algn="ctr" fontAlgn="auto">
              <a:spcBef>
                <a:spcPct val="50000"/>
              </a:spcBef>
              <a:spcAft>
                <a:spcPts val="0"/>
              </a:spcAft>
              <a:defRPr/>
            </a:pPr>
            <a:r>
              <a:rPr lang="en-US" sz="1000" b="1" dirty="0" smtClean="0">
                <a:solidFill>
                  <a:schemeClr val="tx1"/>
                </a:solidFill>
              </a:rPr>
              <a:t>Friends who Use</a:t>
            </a:r>
            <a:endParaRPr lang="en-US" sz="1000" b="1" dirty="0">
              <a:solidFill>
                <a:schemeClr val="tx1"/>
              </a:solidFill>
            </a:endParaRPr>
          </a:p>
        </p:txBody>
      </p:sp>
      <p:sp>
        <p:nvSpPr>
          <p:cNvPr id="62" name="Text Box 19"/>
          <p:cNvSpPr txBox="1">
            <a:spLocks noChangeArrowheads="1"/>
          </p:cNvSpPr>
          <p:nvPr/>
        </p:nvSpPr>
        <p:spPr bwMode="auto">
          <a:xfrm>
            <a:off x="3102429" y="5011303"/>
            <a:ext cx="1395413" cy="14003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Risk &amp; Protective Factors</a:t>
            </a:r>
            <a:r>
              <a:rPr lang="en-US" sz="1000" b="1" dirty="0" smtClean="0">
                <a:solidFill>
                  <a:prstClr val="black"/>
                </a:solidFill>
              </a:rPr>
              <a:t>:</a:t>
            </a:r>
          </a:p>
          <a:p>
            <a:pPr algn="ctr" fontAlgn="auto">
              <a:spcBef>
                <a:spcPct val="50000"/>
              </a:spcBef>
              <a:spcAft>
                <a:spcPts val="0"/>
              </a:spcAft>
              <a:buFont typeface="Arial" pitchFamily="34" charset="0"/>
              <a:buChar char="•"/>
              <a:defRPr/>
            </a:pPr>
            <a:r>
              <a:rPr lang="en-US" sz="1000" dirty="0" smtClean="0">
                <a:solidFill>
                  <a:schemeClr val="tx1"/>
                </a:solidFill>
              </a:rPr>
              <a:t>Poor Family Management</a:t>
            </a:r>
          </a:p>
          <a:p>
            <a:pPr algn="ctr" fontAlgn="auto">
              <a:spcBef>
                <a:spcPct val="50000"/>
              </a:spcBef>
              <a:spcAft>
                <a:spcPts val="0"/>
              </a:spcAft>
              <a:buFont typeface="Arial" pitchFamily="34" charset="0"/>
              <a:buChar char="•"/>
              <a:defRPr/>
            </a:pPr>
            <a:r>
              <a:rPr lang="en-US" sz="1000" dirty="0" smtClean="0">
                <a:solidFill>
                  <a:schemeClr val="tx1"/>
                </a:solidFill>
              </a:rPr>
              <a:t>Favorable Attitudes Towards Drug Use</a:t>
            </a:r>
          </a:p>
          <a:p>
            <a:pPr algn="ctr" fontAlgn="auto">
              <a:spcBef>
                <a:spcPct val="50000"/>
              </a:spcBef>
              <a:spcAft>
                <a:spcPts val="0"/>
              </a:spcAft>
              <a:buFont typeface="Arial" pitchFamily="34" charset="0"/>
              <a:buChar char="•"/>
              <a:defRPr/>
            </a:pPr>
            <a:endParaRPr lang="en-US" sz="1000" dirty="0" smtClean="0">
              <a:solidFill>
                <a:schemeClr val="tx1"/>
              </a:solidFill>
            </a:endParaRPr>
          </a:p>
        </p:txBody>
      </p:sp>
      <p:sp>
        <p:nvSpPr>
          <p:cNvPr id="69" name="TextBox 68"/>
          <p:cNvSpPr txBox="1"/>
          <p:nvPr/>
        </p:nvSpPr>
        <p:spPr>
          <a:xfrm>
            <a:off x="4600268" y="1826942"/>
            <a:ext cx="1371600" cy="35869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smtClean="0">
                <a:solidFill>
                  <a:prstClr val="black"/>
                </a:solidFill>
              </a:rPr>
              <a:t>…specifically in our community…</a:t>
            </a:r>
            <a:endParaRPr lang="en-US" sz="1000" b="1" i="1" dirty="0">
              <a:solidFill>
                <a:prstClr val="black"/>
              </a:solidFill>
            </a:endParaRPr>
          </a:p>
        </p:txBody>
      </p:sp>
      <p:grpSp>
        <p:nvGrpSpPr>
          <p:cNvPr id="11" name="Group 69"/>
          <p:cNvGrpSpPr/>
          <p:nvPr/>
        </p:nvGrpSpPr>
        <p:grpSpPr>
          <a:xfrm>
            <a:off x="101470" y="438886"/>
            <a:ext cx="8941353" cy="999875"/>
            <a:chOff x="101470" y="438886"/>
            <a:chExt cx="8941353" cy="999875"/>
          </a:xfrm>
        </p:grpSpPr>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smtClean="0">
                  <a:solidFill>
                    <a:prstClr val="white"/>
                  </a:solidFill>
                </a:rPr>
                <a:t>Long-Term Outcome</a:t>
              </a:r>
            </a:p>
            <a:p>
              <a:pPr algn="ctr">
                <a:defRPr/>
              </a:pPr>
              <a:r>
                <a:rPr lang="en-US" sz="1400" b="1" dirty="0" smtClean="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a:spcBef>
                  <a:spcPct val="50000"/>
                </a:spcBef>
                <a:defRPr/>
              </a:pPr>
              <a:r>
                <a:rPr lang="en-US" sz="1050" b="1" dirty="0" smtClean="0">
                  <a:solidFill>
                    <a:prstClr val="white"/>
                  </a:solidFill>
                </a:rPr>
                <a:t>(Risk/Protective </a:t>
              </a:r>
              <a:r>
                <a:rPr lang="en-US" sz="1050" b="1" dirty="0">
                  <a:solidFill>
                    <a:prstClr val="white"/>
                  </a:solidFill>
                </a:rPr>
                <a:t>Factors</a:t>
              </a:r>
              <a:r>
                <a:rPr lang="en-US" sz="1050" b="1" dirty="0" smtClean="0">
                  <a:solidFill>
                    <a:prstClr val="white"/>
                  </a:solidFill>
                </a:rPr>
                <a:t>)</a:t>
              </a:r>
              <a:endParaRPr lang="en-US" sz="1050" b="1" dirty="0">
                <a:solidFill>
                  <a:prstClr val="white"/>
                </a:solidFill>
              </a:endParaRP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1400" b="1" dirty="0" smtClean="0">
                <a:solidFill>
                  <a:prstClr val="white"/>
                </a:solidFill>
              </a:endParaRPr>
            </a:p>
            <a:p>
              <a:pPr algn="ctr">
                <a:defRPr/>
              </a:pPr>
              <a:endParaRPr lang="en-US" sz="1400" b="1" dirty="0" smtClean="0">
                <a:solidFill>
                  <a:prstClr val="white"/>
                </a:solidFill>
              </a:endParaRPr>
            </a:p>
            <a:p>
              <a:pPr algn="ctr">
                <a:defRPr/>
              </a:pPr>
              <a:r>
                <a:rPr lang="en-US" sz="1400" b="1" dirty="0" smtClean="0">
                  <a:solidFill>
                    <a:prstClr val="white"/>
                  </a:solidFill>
                </a:rPr>
                <a:t>Evaluation Plan</a:t>
              </a:r>
            </a:p>
            <a:p>
              <a:pPr algn="ctr">
                <a:defRPr/>
              </a:pPr>
              <a:endParaRPr lang="en-US" sz="1400" b="1" dirty="0">
                <a:solidFill>
                  <a:prstClr val="white"/>
                </a:solidFill>
              </a:endParaRPr>
            </a:p>
            <a:p>
              <a:pPr algn="ctr">
                <a:defRPr/>
              </a:pPr>
              <a:endParaRPr lang="en-US" sz="1400" b="1" dirty="0" smtClean="0">
                <a:solidFill>
                  <a:prstClr val="white"/>
                </a:solidFill>
              </a:endParaRPr>
            </a:p>
            <a:p>
              <a:pPr algn="ctr">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prstClr val="white"/>
                  </a:solidFill>
                </a:rPr>
                <a:t>Behavioral Health Problems</a:t>
              </a:r>
            </a:p>
            <a:p>
              <a:pPr algn="ctr">
                <a:defRPr/>
              </a:pPr>
              <a:r>
                <a:rPr lang="en-US" sz="1050" b="1" dirty="0" smtClean="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555" y="122848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352"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211"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a:t>
              </a:r>
              <a:r>
                <a:rPr lang="en-US" sz="1400" b="1" dirty="0" smtClean="0">
                  <a:solidFill>
                    <a:prstClr val="white"/>
                  </a:solidFill>
                </a:rPr>
                <a:t>Factors </a:t>
              </a:r>
            </a:p>
          </p:txBody>
        </p:sp>
        <p:cxnSp>
          <p:nvCxnSpPr>
            <p:cNvPr id="54" name="Straight Arrow Connector 53"/>
            <p:cNvCxnSpPr/>
            <p:nvPr/>
          </p:nvCxnSpPr>
          <p:spPr>
            <a:xfrm>
              <a:off x="5841707" y="1271516"/>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765" y="1260759"/>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7876391" y="6629400"/>
            <a:ext cx="990600" cy="228600"/>
          </a:xfrm>
          <a:prstGeom prst="rect">
            <a:avLst/>
          </a:prstGeom>
          <a:solidFill>
            <a:schemeClr val="bg1"/>
          </a:solidFill>
        </p:spPr>
        <p:txBody>
          <a:bodyPr wrap="square" rtlCol="0">
            <a:spAutoFit/>
          </a:bodyPr>
          <a:lstStyle/>
          <a:p>
            <a:pPr algn="ctr"/>
            <a:r>
              <a:rPr lang="en-US" sz="900" dirty="0" smtClean="0">
                <a:solidFill>
                  <a:prstClr val="black"/>
                </a:solidFill>
              </a:rPr>
              <a:t>Reporting/</a:t>
            </a:r>
            <a:r>
              <a:rPr lang="en-US" sz="900" dirty="0" err="1" smtClean="0">
                <a:solidFill>
                  <a:prstClr val="black"/>
                </a:solidFill>
              </a:rPr>
              <a:t>Eval</a:t>
            </a:r>
            <a:endParaRPr lang="en-US" sz="900" dirty="0">
              <a:solidFill>
                <a:prstClr val="black"/>
              </a:solidFill>
            </a:endParaRPr>
          </a:p>
        </p:txBody>
      </p:sp>
      <p:sp>
        <p:nvSpPr>
          <p:cNvPr id="75" name="TextBox 74"/>
          <p:cNvSpPr txBox="1"/>
          <p:nvPr/>
        </p:nvSpPr>
        <p:spPr>
          <a:xfrm>
            <a:off x="6228840" y="6614894"/>
            <a:ext cx="1219199" cy="230832"/>
          </a:xfrm>
          <a:prstGeom prst="rect">
            <a:avLst/>
          </a:prstGeom>
          <a:solidFill>
            <a:schemeClr val="bg1"/>
          </a:solidFill>
        </p:spPr>
        <p:txBody>
          <a:bodyPr wrap="square" rtlCol="0">
            <a:spAutoFit/>
          </a:bodyPr>
          <a:lstStyle/>
          <a:p>
            <a:pPr algn="ctr"/>
            <a:r>
              <a:rPr lang="en-US" sz="900" dirty="0" smtClean="0">
                <a:solidFill>
                  <a:prstClr val="black"/>
                </a:solidFill>
              </a:rPr>
              <a:t>Plan/Implementation</a:t>
            </a:r>
            <a:endParaRPr lang="en-US" sz="900" dirty="0">
              <a:solidFill>
                <a:prstClr val="black"/>
              </a:solidFill>
            </a:endParaRPr>
          </a:p>
        </p:txBody>
      </p:sp>
      <p:sp>
        <p:nvSpPr>
          <p:cNvPr id="77" name="TextBox 76"/>
          <p:cNvSpPr txBox="1"/>
          <p:nvPr/>
        </p:nvSpPr>
        <p:spPr>
          <a:xfrm>
            <a:off x="3200400" y="6627168"/>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Local Assessment</a:t>
            </a:r>
            <a:endParaRPr lang="en-US" sz="900" dirty="0">
              <a:solidFill>
                <a:prstClr val="black"/>
              </a:solidFill>
            </a:endParaRP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wrap="square">
            <a:spAutoFit/>
          </a:bodyPr>
          <a:lstStyle/>
          <a:p>
            <a:endParaRPr lang="en-US">
              <a:solidFill>
                <a:prstClr val="black"/>
              </a:solidFill>
            </a:endParaRPr>
          </a:p>
        </p:txBody>
      </p:sp>
      <p:sp>
        <p:nvSpPr>
          <p:cNvPr id="85" name="TextBox 84"/>
          <p:cNvSpPr txBox="1"/>
          <p:nvPr/>
        </p:nvSpPr>
        <p:spPr>
          <a:xfrm>
            <a:off x="299720" y="6537960"/>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State Assessment</a:t>
            </a:r>
            <a:endParaRPr lang="en-US" sz="900" dirty="0">
              <a:solidFill>
                <a:prstClr val="black"/>
              </a:solidFill>
            </a:endParaRPr>
          </a:p>
        </p:txBody>
      </p:sp>
      <p:grpSp>
        <p:nvGrpSpPr>
          <p:cNvPr id="31" name="Group 91"/>
          <p:cNvGrpSpPr/>
          <p:nvPr/>
        </p:nvGrpSpPr>
        <p:grpSpPr>
          <a:xfrm>
            <a:off x="7651246" y="2041747"/>
            <a:ext cx="1390650" cy="4531298"/>
            <a:chOff x="7651246" y="2041747"/>
            <a:chExt cx="1390650" cy="4531298"/>
          </a:xfrm>
        </p:grpSpPr>
        <p:sp>
          <p:nvSpPr>
            <p:cNvPr id="46" name="TextBox 45"/>
            <p:cNvSpPr txBox="1"/>
            <p:nvPr/>
          </p:nvSpPr>
          <p:spPr>
            <a:xfrm>
              <a:off x="7656009" y="2041747"/>
              <a:ext cx="1381125" cy="55399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000" b="1" i="1" dirty="0" smtClean="0">
                  <a:solidFill>
                    <a:prstClr val="black"/>
                  </a:solidFill>
                </a:rPr>
                <a:t>…and we will use these tools to measure our impact…</a:t>
              </a:r>
            </a:p>
          </p:txBody>
        </p:sp>
        <p:sp>
          <p:nvSpPr>
            <p:cNvPr id="87" name="TextBox 86"/>
            <p:cNvSpPr txBox="1"/>
            <p:nvPr/>
          </p:nvSpPr>
          <p:spPr>
            <a:xfrm>
              <a:off x="7651246" y="5865159"/>
              <a:ext cx="1390650" cy="70788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Direct Services:  </a:t>
              </a:r>
              <a:r>
                <a:rPr lang="en-US" sz="1000" dirty="0">
                  <a:solidFill>
                    <a:schemeClr val="tx1"/>
                  </a:solidFill>
                </a:rPr>
                <a:t>Assigned Program pre/post and  process measures; </a:t>
              </a:r>
              <a:r>
                <a:rPr lang="en-US" sz="1000" dirty="0" smtClean="0">
                  <a:solidFill>
                    <a:schemeClr val="tx1"/>
                  </a:solidFill>
                </a:rPr>
                <a:t>HYS</a:t>
              </a:r>
              <a:endParaRPr lang="en-US" sz="1000" b="1" dirty="0">
                <a:solidFill>
                  <a:schemeClr val="tx1"/>
                </a:solidFill>
              </a:endParaRPr>
            </a:p>
          </p:txBody>
        </p:sp>
        <p:sp>
          <p:nvSpPr>
            <p:cNvPr id="88" name="TextBox 87"/>
            <p:cNvSpPr txBox="1"/>
            <p:nvPr/>
          </p:nvSpPr>
          <p:spPr>
            <a:xfrm>
              <a:off x="7656009" y="5214353"/>
              <a:ext cx="1381125" cy="538609"/>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Prevention/ Intervention  Services: </a:t>
              </a:r>
              <a:r>
                <a:rPr lang="en-US" sz="900" dirty="0" smtClean="0">
                  <a:solidFill>
                    <a:schemeClr val="tx1"/>
                  </a:solidFill>
                </a:rPr>
                <a:t>pre/post</a:t>
              </a:r>
              <a:endParaRPr lang="en-US" sz="1000" b="1" dirty="0">
                <a:solidFill>
                  <a:schemeClr val="tx1"/>
                </a:solidFill>
              </a:endParaRPr>
            </a:p>
          </p:txBody>
        </p:sp>
        <p:sp>
          <p:nvSpPr>
            <p:cNvPr id="89" name="TextBox 88"/>
            <p:cNvSpPr txBox="1"/>
            <p:nvPr/>
          </p:nvSpPr>
          <p:spPr>
            <a:xfrm>
              <a:off x="7660771" y="2707941"/>
              <a:ext cx="1371600" cy="96949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prstClr val="black"/>
                  </a:solidFill>
                </a:rPr>
                <a:t>Community engagement/Coalition development </a:t>
              </a:r>
              <a:r>
                <a:rPr lang="en-US" sz="1000" b="1" dirty="0" smtClean="0">
                  <a:solidFill>
                    <a:schemeClr val="tx1"/>
                  </a:solidFill>
                </a:rPr>
                <a:t>: </a:t>
              </a:r>
              <a:endParaRPr lang="en-US" sz="1000" b="1" dirty="0">
                <a:solidFill>
                  <a:schemeClr val="tx1"/>
                </a:solidFill>
              </a:endParaRPr>
            </a:p>
            <a:p>
              <a:pPr algn="ctr" fontAlgn="auto">
                <a:spcBef>
                  <a:spcPts val="0"/>
                </a:spcBef>
                <a:spcAft>
                  <a:spcPts val="0"/>
                </a:spcAft>
                <a:defRPr/>
              </a:pPr>
              <a:r>
                <a:rPr lang="en-US" sz="900" dirty="0">
                  <a:solidFill>
                    <a:schemeClr val="tx1"/>
                  </a:solidFill>
                </a:rPr>
                <a:t>Annual Coalition Survey</a:t>
              </a:r>
            </a:p>
            <a:p>
              <a:pPr algn="ctr" fontAlgn="auto">
                <a:spcBef>
                  <a:spcPts val="0"/>
                </a:spcBef>
                <a:spcAft>
                  <a:spcPts val="0"/>
                </a:spcAft>
                <a:defRPr/>
              </a:pPr>
              <a:r>
                <a:rPr lang="en-US" sz="900" dirty="0"/>
                <a:t>Sustainability </a:t>
              </a:r>
              <a:r>
                <a:rPr lang="en-US" sz="900" dirty="0" smtClean="0"/>
                <a:t>Documentation</a:t>
              </a:r>
            </a:p>
          </p:txBody>
        </p:sp>
        <p:sp>
          <p:nvSpPr>
            <p:cNvPr id="90" name="TextBox 89"/>
            <p:cNvSpPr txBox="1"/>
            <p:nvPr/>
          </p:nvSpPr>
          <p:spPr>
            <a:xfrm>
              <a:off x="7656009" y="4425049"/>
              <a:ext cx="1381125" cy="67710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Environmental Strategies:</a:t>
              </a:r>
            </a:p>
            <a:p>
              <a:pPr algn="ctr" fontAlgn="auto">
                <a:spcBef>
                  <a:spcPts val="0"/>
                </a:spcBef>
                <a:spcAft>
                  <a:spcPts val="0"/>
                </a:spcAft>
                <a:defRPr/>
              </a:pPr>
              <a:r>
                <a:rPr lang="en-US" sz="900" dirty="0">
                  <a:solidFill>
                    <a:prstClr val="black"/>
                  </a:solidFill>
                </a:rPr>
                <a:t>Process measures </a:t>
              </a:r>
              <a:r>
                <a:rPr lang="en-US" sz="900" dirty="0" smtClean="0">
                  <a:solidFill>
                    <a:prstClr val="black"/>
                  </a:solidFill>
                </a:rPr>
                <a:t>Community Survey</a:t>
              </a:r>
              <a:r>
                <a:rPr lang="en-US" sz="900" dirty="0">
                  <a:solidFill>
                    <a:prstClr val="black"/>
                  </a:solidFill>
                </a:rPr>
                <a:t>; HYS</a:t>
              </a:r>
            </a:p>
          </p:txBody>
        </p:sp>
        <p:sp>
          <p:nvSpPr>
            <p:cNvPr id="91" name="TextBox 90"/>
            <p:cNvSpPr txBox="1"/>
            <p:nvPr/>
          </p:nvSpPr>
          <p:spPr>
            <a:xfrm>
              <a:off x="7656009" y="3789633"/>
              <a:ext cx="1381125"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Public Awareness: </a:t>
              </a:r>
            </a:p>
            <a:p>
              <a:pPr algn="ctr">
                <a:defRPr/>
              </a:pPr>
              <a:r>
                <a:rPr lang="en-US" sz="900" dirty="0"/>
                <a:t>Process measures </a:t>
              </a:r>
              <a:r>
                <a:rPr lang="en-US" sz="900" dirty="0" smtClean="0"/>
                <a:t>Community Survey</a:t>
              </a:r>
              <a:endParaRPr lang="en-US" sz="900" dirty="0"/>
            </a:p>
          </p:txBody>
        </p:sp>
      </p:grpSp>
      <p:sp>
        <p:nvSpPr>
          <p:cNvPr id="123" name="Left Brace 122"/>
          <p:cNvSpPr/>
          <p:nvPr/>
        </p:nvSpPr>
        <p:spPr>
          <a:xfrm flipH="1">
            <a:off x="5953991" y="2992582"/>
            <a:ext cx="142009" cy="1122218"/>
          </a:xfrm>
          <a:prstGeom prst="leftBrace">
            <a:avLst>
              <a:gd name="adj1" fmla="val 8333"/>
              <a:gd name="adj2" fmla="val 88008"/>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76671" y="4649789"/>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467600" y="3733800"/>
            <a:ext cx="228600" cy="1524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014" y="531427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256" y="6250193"/>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4579490" y="2226528"/>
            <a:ext cx="1399419" cy="4480033"/>
            <a:chOff x="4579490" y="2226528"/>
            <a:chExt cx="1399419" cy="4480033"/>
          </a:xfrm>
        </p:grpSpPr>
        <p:sp>
          <p:nvSpPr>
            <p:cNvPr id="80" name="TextBox 79"/>
            <p:cNvSpPr txBox="1"/>
            <p:nvPr/>
          </p:nvSpPr>
          <p:spPr>
            <a:xfrm>
              <a:off x="4594299" y="2787249"/>
              <a:ext cx="1374198" cy="37600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Low enforcement in public locations.</a:t>
              </a:r>
              <a:endParaRPr lang="en-US" sz="1000" dirty="0">
                <a:solidFill>
                  <a:prstClr val="black"/>
                </a:solidFill>
              </a:endParaRPr>
            </a:p>
          </p:txBody>
        </p:sp>
        <p:sp>
          <p:nvSpPr>
            <p:cNvPr id="82" name="TextBox 81"/>
            <p:cNvSpPr txBox="1"/>
            <p:nvPr/>
          </p:nvSpPr>
          <p:spPr>
            <a:xfrm>
              <a:off x="4594300" y="4972526"/>
              <a:ext cx="1384608" cy="520901"/>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Lack of consistent and clear consequences at home.</a:t>
              </a:r>
              <a:endParaRPr lang="en-US" sz="1000" dirty="0">
                <a:solidFill>
                  <a:prstClr val="black"/>
                </a:solidFill>
              </a:endParaRPr>
            </a:p>
          </p:txBody>
        </p:sp>
        <p:sp>
          <p:nvSpPr>
            <p:cNvPr id="83" name="TextBox 82"/>
            <p:cNvSpPr txBox="1"/>
            <p:nvPr/>
          </p:nvSpPr>
          <p:spPr>
            <a:xfrm>
              <a:off x="4594301" y="5527744"/>
              <a:ext cx="1384608" cy="50622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think they would be viewed as “cool” if they drink.</a:t>
              </a:r>
              <a:endParaRPr lang="en-US" sz="1000" dirty="0">
                <a:solidFill>
                  <a:prstClr val="black"/>
                </a:solidFill>
              </a:endParaRPr>
            </a:p>
          </p:txBody>
        </p:sp>
        <p:sp>
          <p:nvSpPr>
            <p:cNvPr id="84" name="TextBox 83"/>
            <p:cNvSpPr txBox="1"/>
            <p:nvPr/>
          </p:nvSpPr>
          <p:spPr>
            <a:xfrm>
              <a:off x="4596158" y="3754621"/>
              <a:ext cx="1374198" cy="499979"/>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Limited communication b/t enforcement and judiciary.</a:t>
              </a:r>
              <a:endParaRPr lang="en-US" sz="950" dirty="0">
                <a:solidFill>
                  <a:prstClr val="black"/>
                </a:solidFill>
              </a:endParaRPr>
            </a:p>
          </p:txBody>
        </p:sp>
        <p:sp>
          <p:nvSpPr>
            <p:cNvPr id="86" name="TextBox 85"/>
            <p:cNvSpPr txBox="1"/>
            <p:nvPr/>
          </p:nvSpPr>
          <p:spPr>
            <a:xfrm>
              <a:off x="4594299" y="3197569"/>
              <a:ext cx="1374198" cy="52273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Inconsistent consequences for offenders.</a:t>
              </a:r>
              <a:endParaRPr lang="en-US" sz="1000" dirty="0">
                <a:solidFill>
                  <a:prstClr val="black"/>
                </a:solidFill>
              </a:endParaRPr>
            </a:p>
          </p:txBody>
        </p:sp>
        <p:sp>
          <p:nvSpPr>
            <p:cNvPr id="92" name="TextBox 91"/>
            <p:cNvSpPr txBox="1"/>
            <p:nvPr/>
          </p:nvSpPr>
          <p:spPr>
            <a:xfrm>
              <a:off x="4579490" y="6068291"/>
              <a:ext cx="1384608" cy="63827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exposure to favorable alcohol messages from their peers.</a:t>
              </a:r>
              <a:endParaRPr lang="en-US" sz="1000" dirty="0">
                <a:solidFill>
                  <a:prstClr val="black"/>
                </a:solidFill>
              </a:endParaRPr>
            </a:p>
          </p:txBody>
        </p:sp>
        <p:sp>
          <p:nvSpPr>
            <p:cNvPr id="98" name="TextBox 97"/>
            <p:cNvSpPr txBox="1"/>
            <p:nvPr/>
          </p:nvSpPr>
          <p:spPr>
            <a:xfrm>
              <a:off x="4594300" y="2226528"/>
              <a:ext cx="1374198" cy="526404"/>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dirty="0" smtClean="0">
                  <a:solidFill>
                    <a:prstClr val="black"/>
                  </a:solidFill>
                </a:rPr>
                <a:t>Engaging parents and youth with providers in local decisions. </a:t>
              </a:r>
            </a:p>
          </p:txBody>
        </p:sp>
        <p:sp>
          <p:nvSpPr>
            <p:cNvPr id="101" name="TextBox 100"/>
            <p:cNvSpPr txBox="1"/>
            <p:nvPr/>
          </p:nvSpPr>
          <p:spPr>
            <a:xfrm>
              <a:off x="4594299" y="4288917"/>
              <a:ext cx="1374198" cy="64929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Kids are skipping school a lot.</a:t>
              </a:r>
            </a:p>
            <a:p>
              <a:pPr algn="ctr" fontAlgn="auto">
                <a:spcBef>
                  <a:spcPts val="0"/>
                </a:spcBef>
                <a:spcAft>
                  <a:spcPts val="0"/>
                </a:spcAft>
                <a:defRPr/>
              </a:pPr>
              <a:r>
                <a:rPr lang="en-US" sz="950" dirty="0" smtClean="0">
                  <a:solidFill>
                    <a:prstClr val="black"/>
                  </a:solidFill>
                </a:rPr>
                <a:t>Youth say that their friends drink.</a:t>
              </a:r>
            </a:p>
          </p:txBody>
        </p:sp>
      </p:grpSp>
      <p:sp>
        <p:nvSpPr>
          <p:cNvPr id="103" name="Left Brace 102"/>
          <p:cNvSpPr/>
          <p:nvPr/>
        </p:nvSpPr>
        <p:spPr>
          <a:xfrm>
            <a:off x="4495800" y="30480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5" name="Straight Arrow Connector 94"/>
          <p:cNvCxnSpPr/>
          <p:nvPr/>
        </p:nvCxnSpPr>
        <p:spPr>
          <a:xfrm rot="10800000">
            <a:off x="4419600" y="46482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4267200" y="5259388"/>
            <a:ext cx="381000" cy="227012"/>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5" name="Left Brace 104"/>
          <p:cNvSpPr/>
          <p:nvPr/>
        </p:nvSpPr>
        <p:spPr>
          <a:xfrm>
            <a:off x="4495800" y="56388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6" name="Left Brace 105"/>
          <p:cNvSpPr/>
          <p:nvPr/>
        </p:nvSpPr>
        <p:spPr>
          <a:xfrm flipH="1">
            <a:off x="5943600" y="5638800"/>
            <a:ext cx="152512"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9" name="Straight Arrow Connector 98"/>
          <p:cNvCxnSpPr/>
          <p:nvPr/>
        </p:nvCxnSpPr>
        <p:spPr>
          <a:xfrm flipH="1" flipV="1">
            <a:off x="5943600" y="5257800"/>
            <a:ext cx="228600" cy="7620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08958" y="2603511"/>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5867400" y="3048000"/>
            <a:ext cx="304800" cy="228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5943600" y="4648200"/>
            <a:ext cx="304800" cy="609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4419600" y="26670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69848" y="1421780"/>
            <a:ext cx="760144" cy="215444"/>
          </a:xfrm>
          <a:prstGeom prst="rect">
            <a:avLst/>
          </a:prstGeom>
        </p:spPr>
        <p:txBody>
          <a:bodyPr wrap="none">
            <a:spAutoFit/>
          </a:bodyPr>
          <a:lstStyle/>
          <a:p>
            <a:pPr algn="ctr">
              <a:defRPr/>
            </a:pPr>
            <a:r>
              <a:rPr lang="en-US" sz="800" b="1" dirty="0" smtClean="0"/>
              <a:t>(10-15 years) </a:t>
            </a:r>
            <a:endParaRPr lang="en-US" sz="800" b="1" dirty="0"/>
          </a:p>
        </p:txBody>
      </p:sp>
      <p:sp>
        <p:nvSpPr>
          <p:cNvPr id="116" name="Rectangle 115"/>
          <p:cNvSpPr/>
          <p:nvPr/>
        </p:nvSpPr>
        <p:spPr>
          <a:xfrm>
            <a:off x="1921355" y="1423638"/>
            <a:ext cx="708848" cy="215444"/>
          </a:xfrm>
          <a:prstGeom prst="rect">
            <a:avLst/>
          </a:prstGeom>
        </p:spPr>
        <p:txBody>
          <a:bodyPr wrap="none">
            <a:spAutoFit/>
          </a:bodyPr>
          <a:lstStyle/>
          <a:p>
            <a:pPr algn="ctr">
              <a:defRPr/>
            </a:pPr>
            <a:r>
              <a:rPr lang="en-US" sz="800" b="1" dirty="0" smtClean="0"/>
              <a:t>(5-10 years) </a:t>
            </a:r>
            <a:endParaRPr lang="en-US" sz="800" b="1" dirty="0"/>
          </a:p>
        </p:txBody>
      </p:sp>
      <p:sp>
        <p:nvSpPr>
          <p:cNvPr id="117" name="Rectangle 116"/>
          <p:cNvSpPr/>
          <p:nvPr/>
        </p:nvSpPr>
        <p:spPr>
          <a:xfrm>
            <a:off x="3452417" y="1414345"/>
            <a:ext cx="657552" cy="215444"/>
          </a:xfrm>
          <a:prstGeom prst="rect">
            <a:avLst/>
          </a:prstGeom>
        </p:spPr>
        <p:txBody>
          <a:bodyPr wrap="none">
            <a:spAutoFit/>
          </a:bodyPr>
          <a:lstStyle/>
          <a:p>
            <a:pPr algn="ctr">
              <a:defRPr/>
            </a:pPr>
            <a:r>
              <a:rPr lang="en-US" sz="800" b="1" dirty="0" smtClean="0"/>
              <a:t>(2-5 years) </a:t>
            </a:r>
            <a:endParaRPr lang="en-US" sz="800" b="1" dirty="0"/>
          </a:p>
        </p:txBody>
      </p:sp>
      <p:sp>
        <p:nvSpPr>
          <p:cNvPr id="118" name="Rectangle 117"/>
          <p:cNvSpPr/>
          <p:nvPr/>
        </p:nvSpPr>
        <p:spPr>
          <a:xfrm>
            <a:off x="4773092" y="1418062"/>
            <a:ext cx="1067921" cy="215444"/>
          </a:xfrm>
          <a:prstGeom prst="rect">
            <a:avLst/>
          </a:prstGeom>
        </p:spPr>
        <p:txBody>
          <a:bodyPr wrap="none">
            <a:spAutoFit/>
          </a:bodyPr>
          <a:lstStyle/>
          <a:p>
            <a:pPr algn="ctr">
              <a:defRPr/>
            </a:pPr>
            <a:r>
              <a:rPr lang="en-US" sz="800" b="1" dirty="0" smtClean="0"/>
              <a:t>(6 months – 2 years) </a:t>
            </a:r>
            <a:endParaRPr lang="en-US" sz="800" b="1" dirty="0"/>
          </a:p>
        </p:txBody>
      </p:sp>
      <p:sp>
        <p:nvSpPr>
          <p:cNvPr id="7" name="Slide Number Placeholder 6"/>
          <p:cNvSpPr>
            <a:spLocks noGrp="1"/>
          </p:cNvSpPr>
          <p:nvPr>
            <p:ph type="sldNum" sz="quarter" idx="12"/>
          </p:nvPr>
        </p:nvSpPr>
        <p:spPr>
          <a:xfrm>
            <a:off x="6925891" y="48269"/>
            <a:ext cx="2133600" cy="365125"/>
          </a:xfrm>
        </p:spPr>
        <p:txBody>
          <a:bodyPr/>
          <a:lstStyle/>
          <a:p>
            <a:pPr>
              <a:defRPr/>
            </a:pPr>
            <a:fld id="{716F7609-81EF-44FE-B80B-F61CA3E7E5CF}" type="slidenum">
              <a:rPr lang="en-US" smtClean="0"/>
              <a:pPr>
                <a:defRPr/>
              </a:pPr>
              <a:t>19</a:t>
            </a:fld>
            <a:endParaRPr lang="en-US" dirty="0"/>
          </a:p>
        </p:txBody>
      </p:sp>
    </p:spTree>
    <p:extLst>
      <p:ext uri="{BB962C8B-B14F-4D97-AF65-F5344CB8AC3E}">
        <p14:creationId xmlns:p14="http://schemas.microsoft.com/office/powerpoint/2010/main" val="30789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1+#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additive="base">
                                        <p:cTn id="19" dur="1000" fill="hold"/>
                                        <p:tgtEl>
                                          <p:spTgt spid="118"/>
                                        </p:tgtEl>
                                        <p:attrNameLst>
                                          <p:attrName>ppt_x</p:attrName>
                                        </p:attrNameLst>
                                      </p:cBhvr>
                                      <p:tavLst>
                                        <p:tav tm="0">
                                          <p:val>
                                            <p:strVal val="1+#ppt_w/2"/>
                                          </p:val>
                                        </p:tav>
                                        <p:tav tm="100000">
                                          <p:val>
                                            <p:strVal val="#ppt_x"/>
                                          </p:val>
                                        </p:tav>
                                      </p:tavLst>
                                    </p:anim>
                                    <p:anim calcmode="lin" valueType="num">
                                      <p:cBhvr additive="base">
                                        <p:cTn id="20" dur="1000" fill="hold"/>
                                        <p:tgtEl>
                                          <p:spTgt spid="11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000" fill="hold"/>
                                        <p:tgtEl>
                                          <p:spTgt spid="117"/>
                                        </p:tgtEl>
                                        <p:attrNameLst>
                                          <p:attrName>ppt_x</p:attrName>
                                        </p:attrNameLst>
                                      </p:cBhvr>
                                      <p:tavLst>
                                        <p:tav tm="0">
                                          <p:val>
                                            <p:strVal val="1+#ppt_w/2"/>
                                          </p:val>
                                        </p:tav>
                                        <p:tav tm="100000">
                                          <p:val>
                                            <p:strVal val="#ppt_x"/>
                                          </p:val>
                                        </p:tav>
                                      </p:tavLst>
                                    </p:anim>
                                    <p:anim calcmode="lin" valueType="num">
                                      <p:cBhvr additive="base">
                                        <p:cTn id="24" dur="10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1000" fill="hold"/>
                                        <p:tgtEl>
                                          <p:spTgt spid="116"/>
                                        </p:tgtEl>
                                        <p:attrNameLst>
                                          <p:attrName>ppt_x</p:attrName>
                                        </p:attrNameLst>
                                      </p:cBhvr>
                                      <p:tavLst>
                                        <p:tav tm="0">
                                          <p:val>
                                            <p:strVal val="1+#ppt_w/2"/>
                                          </p:val>
                                        </p:tav>
                                        <p:tav tm="100000">
                                          <p:val>
                                            <p:strVal val="#ppt_x"/>
                                          </p:val>
                                        </p:tav>
                                      </p:tavLst>
                                    </p:anim>
                                    <p:anim calcmode="lin" valueType="num">
                                      <p:cBhvr additive="base">
                                        <p:cTn id="28" dur="1000" fill="hold"/>
                                        <p:tgtEl>
                                          <p:spTgt spid="1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1000" fill="hold"/>
                                        <p:tgtEl>
                                          <p:spTgt spid="115"/>
                                        </p:tgtEl>
                                        <p:attrNameLst>
                                          <p:attrName>ppt_x</p:attrName>
                                        </p:attrNameLst>
                                      </p:cBhvr>
                                      <p:tavLst>
                                        <p:tav tm="0">
                                          <p:val>
                                            <p:strVal val="1+#ppt_w/2"/>
                                          </p:val>
                                        </p:tav>
                                        <p:tav tm="100000">
                                          <p:val>
                                            <p:strVal val="#ppt_x"/>
                                          </p:val>
                                        </p:tav>
                                      </p:tavLst>
                                    </p:anim>
                                    <p:anim calcmode="lin" valueType="num">
                                      <p:cBhvr additive="base">
                                        <p:cTn id="32" dur="10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ppt_x"/>
                                          </p:val>
                                        </p:tav>
                                        <p:tav tm="100000">
                                          <p:val>
                                            <p:strVal val="#ppt_x"/>
                                          </p:val>
                                        </p:tav>
                                      </p:tavLst>
                                    </p:anim>
                                    <p:anim calcmode="lin" valueType="num">
                                      <p:cBhvr additive="base">
                                        <p:cTn id="38" dur="10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0" fill="hold"/>
                                        <p:tgtEl>
                                          <p:spTgt spid="6"/>
                                        </p:tgtEl>
                                        <p:attrNameLst>
                                          <p:attrName>ppt_x</p:attrName>
                                        </p:attrNameLst>
                                      </p:cBhvr>
                                      <p:tavLst>
                                        <p:tav tm="0">
                                          <p:val>
                                            <p:strVal val="#ppt_x"/>
                                          </p:val>
                                        </p:tav>
                                        <p:tav tm="100000">
                                          <p:val>
                                            <p:strVal val="#ppt_x"/>
                                          </p:val>
                                        </p:tav>
                                      </p:tavLst>
                                    </p:anim>
                                    <p:anim calcmode="lin" valueType="num">
                                      <p:cBhvr additive="base">
                                        <p:cTn id="4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000" fill="hold"/>
                                        <p:tgtEl>
                                          <p:spTgt spid="10"/>
                                        </p:tgtEl>
                                        <p:attrNameLst>
                                          <p:attrName>ppt_x</p:attrName>
                                        </p:attrNameLst>
                                      </p:cBhvr>
                                      <p:tavLst>
                                        <p:tav tm="0">
                                          <p:val>
                                            <p:strVal val="#ppt_x"/>
                                          </p:val>
                                        </p:tav>
                                        <p:tav tm="100000">
                                          <p:val>
                                            <p:strVal val="#ppt_x"/>
                                          </p:val>
                                        </p:tav>
                                      </p:tavLst>
                                    </p:anim>
                                    <p:anim calcmode="lin" valueType="num">
                                      <p:cBhvr additive="base">
                                        <p:cTn id="49" dur="10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ppt_x"/>
                                          </p:val>
                                        </p:tav>
                                        <p:tav tm="100000">
                                          <p:val>
                                            <p:strVal val="#ppt_x"/>
                                          </p:val>
                                        </p:tav>
                                      </p:tavLst>
                                    </p:anim>
                                    <p:anim calcmode="lin" valueType="num">
                                      <p:cBhvr additive="base">
                                        <p:cTn id="53" dur="500" fill="hold"/>
                                        <p:tgtEl>
                                          <p:spTgt spid="61"/>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1000" fill="hold"/>
                                        <p:tgtEl>
                                          <p:spTgt spid="26"/>
                                        </p:tgtEl>
                                        <p:attrNameLst>
                                          <p:attrName>ppt_x</p:attrName>
                                        </p:attrNameLst>
                                      </p:cBhvr>
                                      <p:tavLst>
                                        <p:tav tm="0">
                                          <p:val>
                                            <p:strVal val="#ppt_x"/>
                                          </p:val>
                                        </p:tav>
                                        <p:tav tm="100000">
                                          <p:val>
                                            <p:strVal val="#ppt_x"/>
                                          </p:val>
                                        </p:tav>
                                      </p:tavLst>
                                    </p:anim>
                                    <p:anim calcmode="lin" valueType="num">
                                      <p:cBhvr additive="base">
                                        <p:cTn id="5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000" fill="hold"/>
                                        <p:tgtEl>
                                          <p:spTgt spid="15"/>
                                        </p:tgtEl>
                                        <p:attrNameLst>
                                          <p:attrName>ppt_x</p:attrName>
                                        </p:attrNameLst>
                                      </p:cBhvr>
                                      <p:tavLst>
                                        <p:tav tm="0">
                                          <p:val>
                                            <p:strVal val="#ppt_x"/>
                                          </p:val>
                                        </p:tav>
                                        <p:tav tm="100000">
                                          <p:val>
                                            <p:strVal val="#ppt_x"/>
                                          </p:val>
                                        </p:tav>
                                      </p:tavLst>
                                    </p:anim>
                                    <p:anim calcmode="lin" valueType="num">
                                      <p:cBhvr additive="base">
                                        <p:cTn id="64" dur="10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par>
                          <p:cTn id="69" fill="hold">
                            <p:stCondLst>
                              <p:cond delay="1000"/>
                            </p:stCondLst>
                            <p:childTnLst>
                              <p:par>
                                <p:cTn id="70" presetID="2" presetClass="entr" presetSubtype="4"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1000" fill="hold"/>
                                        <p:tgtEl>
                                          <p:spTgt spid="27"/>
                                        </p:tgtEl>
                                        <p:attrNameLst>
                                          <p:attrName>ppt_x</p:attrName>
                                        </p:attrNameLst>
                                      </p:cBhvr>
                                      <p:tavLst>
                                        <p:tav tm="0">
                                          <p:val>
                                            <p:strVal val="#ppt_x"/>
                                          </p:val>
                                        </p:tav>
                                        <p:tav tm="100000">
                                          <p:val>
                                            <p:strVal val="#ppt_x"/>
                                          </p:val>
                                        </p:tav>
                                      </p:tavLst>
                                    </p:anim>
                                    <p:anim calcmode="lin" valueType="num">
                                      <p:cBhvr additive="base">
                                        <p:cTn id="73" dur="1000" fill="hold"/>
                                        <p:tgtEl>
                                          <p:spTgt spid="27"/>
                                        </p:tgtEl>
                                        <p:attrNameLst>
                                          <p:attrName>ppt_y</p:attrName>
                                        </p:attrNameLst>
                                      </p:cBhvr>
                                      <p:tavLst>
                                        <p:tav tm="0">
                                          <p:val>
                                            <p:strVal val="1+#ppt_h/2"/>
                                          </p:val>
                                        </p:tav>
                                        <p:tav tm="100000">
                                          <p:val>
                                            <p:strVal val="#ppt_y"/>
                                          </p:val>
                                        </p:tav>
                                      </p:tavLst>
                                    </p:anim>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1000" fill="hold"/>
                                        <p:tgtEl>
                                          <p:spTgt spid="57"/>
                                        </p:tgtEl>
                                        <p:attrNameLst>
                                          <p:attrName>ppt_x</p:attrName>
                                        </p:attrNameLst>
                                      </p:cBhvr>
                                      <p:tavLst>
                                        <p:tav tm="0">
                                          <p:val>
                                            <p:strVal val="#ppt_x"/>
                                          </p:val>
                                        </p:tav>
                                        <p:tav tm="100000">
                                          <p:val>
                                            <p:strVal val="#ppt_x"/>
                                          </p:val>
                                        </p:tav>
                                      </p:tavLst>
                                    </p:anim>
                                    <p:anim calcmode="lin" valueType="num">
                                      <p:cBhvr additive="base">
                                        <p:cTn id="78" dur="1000" fill="hold"/>
                                        <p:tgtEl>
                                          <p:spTgt spid="57"/>
                                        </p:tgtEl>
                                        <p:attrNameLst>
                                          <p:attrName>ppt_y</p:attrName>
                                        </p:attrNameLst>
                                      </p:cBhvr>
                                      <p:tavLst>
                                        <p:tav tm="0">
                                          <p:val>
                                            <p:strVal val="1+#ppt_h/2"/>
                                          </p:val>
                                        </p:tav>
                                        <p:tav tm="100000">
                                          <p:val>
                                            <p:strVal val="#ppt_y"/>
                                          </p:val>
                                        </p:tav>
                                      </p:tavLst>
                                    </p:anim>
                                  </p:childTnLst>
                                </p:cTn>
                              </p:par>
                            </p:childTnLst>
                          </p:cTn>
                        </p:par>
                        <p:par>
                          <p:cTn id="79" fill="hold">
                            <p:stCondLst>
                              <p:cond delay="3000"/>
                            </p:stCondLst>
                            <p:childTnLst>
                              <p:par>
                                <p:cTn id="80" presetID="2" presetClass="entr" presetSubtype="4"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1000" fill="hold"/>
                                        <p:tgtEl>
                                          <p:spTgt spid="56"/>
                                        </p:tgtEl>
                                        <p:attrNameLst>
                                          <p:attrName>ppt_x</p:attrName>
                                        </p:attrNameLst>
                                      </p:cBhvr>
                                      <p:tavLst>
                                        <p:tav tm="0">
                                          <p:val>
                                            <p:strVal val="#ppt_x"/>
                                          </p:val>
                                        </p:tav>
                                        <p:tav tm="100000">
                                          <p:val>
                                            <p:strVal val="#ppt_x"/>
                                          </p:val>
                                        </p:tav>
                                      </p:tavLst>
                                    </p:anim>
                                    <p:anim calcmode="lin" valueType="num">
                                      <p:cBhvr additive="base">
                                        <p:cTn id="83" dur="1000" fill="hold"/>
                                        <p:tgtEl>
                                          <p:spTgt spid="56"/>
                                        </p:tgtEl>
                                        <p:attrNameLst>
                                          <p:attrName>ppt_y</p:attrName>
                                        </p:attrNameLst>
                                      </p:cBhvr>
                                      <p:tavLst>
                                        <p:tav tm="0">
                                          <p:val>
                                            <p:strVal val="1+#ppt_h/2"/>
                                          </p:val>
                                        </p:tav>
                                        <p:tav tm="100000">
                                          <p:val>
                                            <p:strVal val="#ppt_y"/>
                                          </p:val>
                                        </p:tav>
                                      </p:tavLst>
                                    </p:anim>
                                  </p:childTnLst>
                                </p:cTn>
                              </p:par>
                            </p:childTnLst>
                          </p:cTn>
                        </p:par>
                        <p:par>
                          <p:cTn id="84" fill="hold">
                            <p:stCondLst>
                              <p:cond delay="4000"/>
                            </p:stCondLst>
                            <p:childTnLst>
                              <p:par>
                                <p:cTn id="85" presetID="2" presetClass="entr" presetSubtype="4"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1000" fill="hold"/>
                                        <p:tgtEl>
                                          <p:spTgt spid="58"/>
                                        </p:tgtEl>
                                        <p:attrNameLst>
                                          <p:attrName>ppt_x</p:attrName>
                                        </p:attrNameLst>
                                      </p:cBhvr>
                                      <p:tavLst>
                                        <p:tav tm="0">
                                          <p:val>
                                            <p:strVal val="#ppt_x"/>
                                          </p:val>
                                        </p:tav>
                                        <p:tav tm="100000">
                                          <p:val>
                                            <p:strVal val="#ppt_x"/>
                                          </p:val>
                                        </p:tav>
                                      </p:tavLst>
                                    </p:anim>
                                    <p:anim calcmode="lin" valueType="num">
                                      <p:cBhvr additive="base">
                                        <p:cTn id="88" dur="1000" fill="hold"/>
                                        <p:tgtEl>
                                          <p:spTgt spid="58"/>
                                        </p:tgtEl>
                                        <p:attrNameLst>
                                          <p:attrName>ppt_y</p:attrName>
                                        </p:attrNameLst>
                                      </p:cBhvr>
                                      <p:tavLst>
                                        <p:tav tm="0">
                                          <p:val>
                                            <p:strVal val="1+#ppt_h/2"/>
                                          </p:val>
                                        </p:tav>
                                        <p:tav tm="100000">
                                          <p:val>
                                            <p:strVal val="#ppt_y"/>
                                          </p:val>
                                        </p:tav>
                                      </p:tavLst>
                                    </p:anim>
                                  </p:childTnLst>
                                </p:cTn>
                              </p:par>
                            </p:childTnLst>
                          </p:cTn>
                        </p:par>
                        <p:par>
                          <p:cTn id="89" fill="hold">
                            <p:stCondLst>
                              <p:cond delay="5000"/>
                            </p:stCondLst>
                            <p:childTnLst>
                              <p:par>
                                <p:cTn id="90" presetID="2" presetClass="entr" presetSubtype="4"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1000" fill="hold"/>
                                        <p:tgtEl>
                                          <p:spTgt spid="62"/>
                                        </p:tgtEl>
                                        <p:attrNameLst>
                                          <p:attrName>ppt_x</p:attrName>
                                        </p:attrNameLst>
                                      </p:cBhvr>
                                      <p:tavLst>
                                        <p:tav tm="0">
                                          <p:val>
                                            <p:strVal val="#ppt_x"/>
                                          </p:val>
                                        </p:tav>
                                        <p:tav tm="100000">
                                          <p:val>
                                            <p:strVal val="#ppt_x"/>
                                          </p:val>
                                        </p:tav>
                                      </p:tavLst>
                                    </p:anim>
                                    <p:anim calcmode="lin" valueType="num">
                                      <p:cBhvr additive="base">
                                        <p:cTn id="93"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85"/>
                                        </p:tgtEl>
                                        <p:attrNameLst>
                                          <p:attrName>style.visibility</p:attrName>
                                        </p:attrNameLst>
                                      </p:cBhvr>
                                      <p:to>
                                        <p:strVal val="visible"/>
                                      </p:to>
                                    </p:set>
                                    <p:anim calcmode="lin" valueType="num">
                                      <p:cBhvr additive="base">
                                        <p:cTn id="98" dur="1000" fill="hold"/>
                                        <p:tgtEl>
                                          <p:spTgt spid="85"/>
                                        </p:tgtEl>
                                        <p:attrNameLst>
                                          <p:attrName>ppt_x</p:attrName>
                                        </p:attrNameLst>
                                      </p:cBhvr>
                                      <p:tavLst>
                                        <p:tav tm="0">
                                          <p:val>
                                            <p:strVal val="1+#ppt_w/2"/>
                                          </p:val>
                                        </p:tav>
                                        <p:tav tm="100000">
                                          <p:val>
                                            <p:strVal val="#ppt_x"/>
                                          </p:val>
                                        </p:tav>
                                      </p:tavLst>
                                    </p:anim>
                                    <p:anim calcmode="lin" valueType="num">
                                      <p:cBhvr additive="base">
                                        <p:cTn id="99" dur="1000" fill="hold"/>
                                        <p:tgtEl>
                                          <p:spTgt spid="8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1000" fill="hold"/>
                                        <p:tgtEl>
                                          <p:spTgt spid="81"/>
                                        </p:tgtEl>
                                        <p:attrNameLst>
                                          <p:attrName>ppt_x</p:attrName>
                                        </p:attrNameLst>
                                      </p:cBhvr>
                                      <p:tavLst>
                                        <p:tav tm="0">
                                          <p:val>
                                            <p:strVal val="1+#ppt_w/2"/>
                                          </p:val>
                                        </p:tav>
                                        <p:tav tm="100000">
                                          <p:val>
                                            <p:strVal val="#ppt_x"/>
                                          </p:val>
                                        </p:tav>
                                      </p:tavLst>
                                    </p:anim>
                                    <p:anim calcmode="lin" valueType="num">
                                      <p:cBhvr additive="base">
                                        <p:cTn id="103" dur="10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 calcmode="lin" valueType="num">
                                      <p:cBhvr additive="base">
                                        <p:cTn id="112" dur="1000" fill="hold"/>
                                        <p:tgtEl>
                                          <p:spTgt spid="69"/>
                                        </p:tgtEl>
                                        <p:attrNameLst>
                                          <p:attrName>ppt_x</p:attrName>
                                        </p:attrNameLst>
                                      </p:cBhvr>
                                      <p:tavLst>
                                        <p:tav tm="0">
                                          <p:val>
                                            <p:strVal val="#ppt_x"/>
                                          </p:val>
                                        </p:tav>
                                        <p:tav tm="100000">
                                          <p:val>
                                            <p:strVal val="#ppt_x"/>
                                          </p:val>
                                        </p:tav>
                                      </p:tavLst>
                                    </p:anim>
                                    <p:anim calcmode="lin" valueType="num">
                                      <p:cBhvr additive="base">
                                        <p:cTn id="113" dur="1000" fill="hold"/>
                                        <p:tgtEl>
                                          <p:spTgt spid="69"/>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ppt_x"/>
                                          </p:val>
                                        </p:tav>
                                        <p:tav tm="100000">
                                          <p:val>
                                            <p:strVal val="#ppt_x"/>
                                          </p:val>
                                        </p:tav>
                                      </p:tavLst>
                                    </p:anim>
                                    <p:anim calcmode="lin" valueType="num">
                                      <p:cBhvr additive="base">
                                        <p:cTn id="117" dur="500" fill="hold"/>
                                        <p:tgtEl>
                                          <p:spTgt spid="93"/>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 calcmode="lin" valueType="num">
                                      <p:cBhvr additive="base">
                                        <p:cTn id="120" dur="500" fill="hold"/>
                                        <p:tgtEl>
                                          <p:spTgt spid="103"/>
                                        </p:tgtEl>
                                        <p:attrNameLst>
                                          <p:attrName>ppt_x</p:attrName>
                                        </p:attrNameLst>
                                      </p:cBhvr>
                                      <p:tavLst>
                                        <p:tav tm="0">
                                          <p:val>
                                            <p:strVal val="#ppt_x"/>
                                          </p:val>
                                        </p:tav>
                                        <p:tav tm="100000">
                                          <p:val>
                                            <p:strVal val="#ppt_x"/>
                                          </p:val>
                                        </p:tav>
                                      </p:tavLst>
                                    </p:anim>
                                    <p:anim calcmode="lin" valueType="num">
                                      <p:cBhvr additive="base">
                                        <p:cTn id="121" dur="500" fill="hold"/>
                                        <p:tgtEl>
                                          <p:spTgt spid="103"/>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95"/>
                                        </p:tgtEl>
                                        <p:attrNameLst>
                                          <p:attrName>style.visibility</p:attrName>
                                        </p:attrNameLst>
                                      </p:cBhvr>
                                      <p:to>
                                        <p:strVal val="visible"/>
                                      </p:to>
                                    </p:set>
                                    <p:anim calcmode="lin" valueType="num">
                                      <p:cBhvr additive="base">
                                        <p:cTn id="124" dur="500" fill="hold"/>
                                        <p:tgtEl>
                                          <p:spTgt spid="95"/>
                                        </p:tgtEl>
                                        <p:attrNameLst>
                                          <p:attrName>ppt_x</p:attrName>
                                        </p:attrNameLst>
                                      </p:cBhvr>
                                      <p:tavLst>
                                        <p:tav tm="0">
                                          <p:val>
                                            <p:strVal val="#ppt_x"/>
                                          </p:val>
                                        </p:tav>
                                        <p:tav tm="100000">
                                          <p:val>
                                            <p:strVal val="#ppt_x"/>
                                          </p:val>
                                        </p:tav>
                                      </p:tavLst>
                                    </p:anim>
                                    <p:anim calcmode="lin" valueType="num">
                                      <p:cBhvr additive="base">
                                        <p:cTn id="125" dur="500" fill="hold"/>
                                        <p:tgtEl>
                                          <p:spTgt spid="95"/>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96"/>
                                        </p:tgtEl>
                                        <p:attrNameLst>
                                          <p:attrName>style.visibility</p:attrName>
                                        </p:attrNameLst>
                                      </p:cBhvr>
                                      <p:to>
                                        <p:strVal val="visible"/>
                                      </p:to>
                                    </p:set>
                                    <p:anim calcmode="lin" valueType="num">
                                      <p:cBhvr additive="base">
                                        <p:cTn id="128" dur="500" fill="hold"/>
                                        <p:tgtEl>
                                          <p:spTgt spid="96"/>
                                        </p:tgtEl>
                                        <p:attrNameLst>
                                          <p:attrName>ppt_x</p:attrName>
                                        </p:attrNameLst>
                                      </p:cBhvr>
                                      <p:tavLst>
                                        <p:tav tm="0">
                                          <p:val>
                                            <p:strVal val="#ppt_x"/>
                                          </p:val>
                                        </p:tav>
                                        <p:tav tm="100000">
                                          <p:val>
                                            <p:strVal val="#ppt_x"/>
                                          </p:val>
                                        </p:tav>
                                      </p:tavLst>
                                    </p:anim>
                                    <p:anim calcmode="lin" valueType="num">
                                      <p:cBhvr additive="base">
                                        <p:cTn id="129" dur="500" fill="hold"/>
                                        <p:tgtEl>
                                          <p:spTgt spid="96"/>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105"/>
                                        </p:tgtEl>
                                        <p:attrNameLst>
                                          <p:attrName>style.visibility</p:attrName>
                                        </p:attrNameLst>
                                      </p:cBhvr>
                                      <p:to>
                                        <p:strVal val="visible"/>
                                      </p:to>
                                    </p:set>
                                    <p:anim calcmode="lin" valueType="num">
                                      <p:cBhvr additive="base">
                                        <p:cTn id="132" dur="500" fill="hold"/>
                                        <p:tgtEl>
                                          <p:spTgt spid="105"/>
                                        </p:tgtEl>
                                        <p:attrNameLst>
                                          <p:attrName>ppt_x</p:attrName>
                                        </p:attrNameLst>
                                      </p:cBhvr>
                                      <p:tavLst>
                                        <p:tav tm="0">
                                          <p:val>
                                            <p:strVal val="#ppt_x"/>
                                          </p:val>
                                        </p:tav>
                                        <p:tav tm="100000">
                                          <p:val>
                                            <p:strVal val="#ppt_x"/>
                                          </p:val>
                                        </p:tav>
                                      </p:tavLst>
                                    </p:anim>
                                    <p:anim calcmode="lin" valueType="num">
                                      <p:cBhvr additive="base">
                                        <p:cTn id="133" dur="500" fill="hold"/>
                                        <p:tgtEl>
                                          <p:spTgt spid="105"/>
                                        </p:tgtEl>
                                        <p:attrNameLst>
                                          <p:attrName>ppt_y</p:attrName>
                                        </p:attrNameLst>
                                      </p:cBhvr>
                                      <p:tavLst>
                                        <p:tav tm="0">
                                          <p:val>
                                            <p:strVal val="1+#ppt_h/2"/>
                                          </p:val>
                                        </p:tav>
                                        <p:tav tm="100000">
                                          <p:val>
                                            <p:strVal val="#ppt_y"/>
                                          </p:val>
                                        </p:tav>
                                      </p:tavLst>
                                    </p:anim>
                                  </p:childTnLst>
                                </p:cTn>
                              </p:par>
                            </p:childTnLst>
                          </p:cTn>
                        </p:par>
                        <p:par>
                          <p:cTn id="134" fill="hold">
                            <p:stCondLst>
                              <p:cond delay="1000"/>
                            </p:stCondLst>
                            <p:childTnLst>
                              <p:par>
                                <p:cTn id="135" presetID="2" presetClass="entr" presetSubtype="4" fill="hold" nodeType="afterEffect">
                                  <p:stCondLst>
                                    <p:cond delay="0"/>
                                  </p:stCondLst>
                                  <p:childTnLst>
                                    <p:set>
                                      <p:cBhvr>
                                        <p:cTn id="136" dur="1" fill="hold">
                                          <p:stCondLst>
                                            <p:cond delay="0"/>
                                          </p:stCondLst>
                                        </p:cTn>
                                        <p:tgtEl>
                                          <p:spTgt spid="94"/>
                                        </p:tgtEl>
                                        <p:attrNameLst>
                                          <p:attrName>style.visibility</p:attrName>
                                        </p:attrNameLst>
                                      </p:cBhvr>
                                      <p:to>
                                        <p:strVal val="visible"/>
                                      </p:to>
                                    </p:set>
                                    <p:anim calcmode="lin" valueType="num">
                                      <p:cBhvr additive="base">
                                        <p:cTn id="137" dur="1000" fill="hold"/>
                                        <p:tgtEl>
                                          <p:spTgt spid="94"/>
                                        </p:tgtEl>
                                        <p:attrNameLst>
                                          <p:attrName>ppt_x</p:attrName>
                                        </p:attrNameLst>
                                      </p:cBhvr>
                                      <p:tavLst>
                                        <p:tav tm="0">
                                          <p:val>
                                            <p:strVal val="#ppt_x"/>
                                          </p:val>
                                        </p:tav>
                                        <p:tav tm="100000">
                                          <p:val>
                                            <p:strVal val="#ppt_x"/>
                                          </p:val>
                                        </p:tav>
                                      </p:tavLst>
                                    </p:anim>
                                    <p:anim calcmode="lin" valueType="num">
                                      <p:cBhvr additive="base">
                                        <p:cTn id="138" dur="10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76"/>
                                        </p:tgtEl>
                                        <p:attrNameLst>
                                          <p:attrName>style.visibility</p:attrName>
                                        </p:attrNameLst>
                                      </p:cBhvr>
                                      <p:to>
                                        <p:strVal val="visible"/>
                                      </p:to>
                                    </p:set>
                                    <p:anim calcmode="lin" valueType="num">
                                      <p:cBhvr additive="base">
                                        <p:cTn id="143" dur="1000" fill="hold"/>
                                        <p:tgtEl>
                                          <p:spTgt spid="76"/>
                                        </p:tgtEl>
                                        <p:attrNameLst>
                                          <p:attrName>ppt_x</p:attrName>
                                        </p:attrNameLst>
                                      </p:cBhvr>
                                      <p:tavLst>
                                        <p:tav tm="0">
                                          <p:val>
                                            <p:strVal val="1+#ppt_w/2"/>
                                          </p:val>
                                        </p:tav>
                                        <p:tav tm="100000">
                                          <p:val>
                                            <p:strVal val="#ppt_x"/>
                                          </p:val>
                                        </p:tav>
                                      </p:tavLst>
                                    </p:anim>
                                    <p:anim calcmode="lin" valueType="num">
                                      <p:cBhvr additive="base">
                                        <p:cTn id="144" dur="1000" fill="hold"/>
                                        <p:tgtEl>
                                          <p:spTgt spid="76"/>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77"/>
                                        </p:tgtEl>
                                        <p:attrNameLst>
                                          <p:attrName>style.visibility</p:attrName>
                                        </p:attrNameLst>
                                      </p:cBhvr>
                                      <p:to>
                                        <p:strVal val="visible"/>
                                      </p:to>
                                    </p:set>
                                    <p:anim calcmode="lin" valueType="num">
                                      <p:cBhvr additive="base">
                                        <p:cTn id="147" dur="1000" fill="hold"/>
                                        <p:tgtEl>
                                          <p:spTgt spid="77"/>
                                        </p:tgtEl>
                                        <p:attrNameLst>
                                          <p:attrName>ppt_x</p:attrName>
                                        </p:attrNameLst>
                                      </p:cBhvr>
                                      <p:tavLst>
                                        <p:tav tm="0">
                                          <p:val>
                                            <p:strVal val="1+#ppt_w/2"/>
                                          </p:val>
                                        </p:tav>
                                        <p:tav tm="100000">
                                          <p:val>
                                            <p:strVal val="#ppt_x"/>
                                          </p:val>
                                        </p:tav>
                                      </p:tavLst>
                                    </p:anim>
                                    <p:anim calcmode="lin" valueType="num">
                                      <p:cBhvr additive="base">
                                        <p:cTn id="148" dur="10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9"/>
                                        </p:tgtEl>
                                        <p:attrNameLst>
                                          <p:attrName>style.visibility</p:attrName>
                                        </p:attrNameLst>
                                      </p:cBhvr>
                                      <p:to>
                                        <p:strVal val="visible"/>
                                      </p:to>
                                    </p:set>
                                    <p:anim calcmode="lin" valueType="num">
                                      <p:cBhvr additive="base">
                                        <p:cTn id="153" dur="1000" fill="hold"/>
                                        <p:tgtEl>
                                          <p:spTgt spid="19"/>
                                        </p:tgtEl>
                                        <p:attrNameLst>
                                          <p:attrName>ppt_x</p:attrName>
                                        </p:attrNameLst>
                                      </p:cBhvr>
                                      <p:tavLst>
                                        <p:tav tm="0">
                                          <p:val>
                                            <p:strVal val="#ppt_x"/>
                                          </p:val>
                                        </p:tav>
                                        <p:tav tm="100000">
                                          <p:val>
                                            <p:strVal val="#ppt_x"/>
                                          </p:val>
                                        </p:tav>
                                      </p:tavLst>
                                    </p:anim>
                                    <p:anim calcmode="lin" valueType="num">
                                      <p:cBhvr additive="base">
                                        <p:cTn id="154" dur="1000" fill="hold"/>
                                        <p:tgtEl>
                                          <p:spTgt spid="19"/>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109"/>
                                        </p:tgtEl>
                                        <p:attrNameLst>
                                          <p:attrName>style.visibility</p:attrName>
                                        </p:attrNameLst>
                                      </p:cBhvr>
                                      <p:to>
                                        <p:strVal val="visible"/>
                                      </p:to>
                                    </p:set>
                                    <p:anim calcmode="lin" valueType="num">
                                      <p:cBhvr additive="base">
                                        <p:cTn id="157" dur="500" fill="hold"/>
                                        <p:tgtEl>
                                          <p:spTgt spid="109"/>
                                        </p:tgtEl>
                                        <p:attrNameLst>
                                          <p:attrName>ppt_x</p:attrName>
                                        </p:attrNameLst>
                                      </p:cBhvr>
                                      <p:tavLst>
                                        <p:tav tm="0">
                                          <p:val>
                                            <p:strVal val="#ppt_x"/>
                                          </p:val>
                                        </p:tav>
                                        <p:tav tm="100000">
                                          <p:val>
                                            <p:strVal val="#ppt_x"/>
                                          </p:val>
                                        </p:tav>
                                      </p:tavLst>
                                    </p:anim>
                                    <p:anim calcmode="lin" valueType="num">
                                      <p:cBhvr additive="base">
                                        <p:cTn id="158" dur="500" fill="hold"/>
                                        <p:tgtEl>
                                          <p:spTgt spid="109"/>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97"/>
                                        </p:tgtEl>
                                        <p:attrNameLst>
                                          <p:attrName>style.visibility</p:attrName>
                                        </p:attrNameLst>
                                      </p:cBhvr>
                                      <p:to>
                                        <p:strVal val="visible"/>
                                      </p:to>
                                    </p:set>
                                    <p:anim calcmode="lin" valueType="num">
                                      <p:cBhvr additive="base">
                                        <p:cTn id="161" dur="500" fill="hold"/>
                                        <p:tgtEl>
                                          <p:spTgt spid="97"/>
                                        </p:tgtEl>
                                        <p:attrNameLst>
                                          <p:attrName>ppt_x</p:attrName>
                                        </p:attrNameLst>
                                      </p:cBhvr>
                                      <p:tavLst>
                                        <p:tav tm="0">
                                          <p:val>
                                            <p:strVal val="#ppt_x"/>
                                          </p:val>
                                        </p:tav>
                                        <p:tav tm="100000">
                                          <p:val>
                                            <p:strVal val="#ppt_x"/>
                                          </p:val>
                                        </p:tav>
                                      </p:tavLst>
                                    </p:anim>
                                    <p:anim calcmode="lin" valueType="num">
                                      <p:cBhvr additive="base">
                                        <p:cTn id="162" dur="500" fill="hold"/>
                                        <p:tgtEl>
                                          <p:spTgt spid="97"/>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23"/>
                                        </p:tgtEl>
                                        <p:attrNameLst>
                                          <p:attrName>style.visibility</p:attrName>
                                        </p:attrNameLst>
                                      </p:cBhvr>
                                      <p:to>
                                        <p:strVal val="visible"/>
                                      </p:to>
                                    </p:set>
                                    <p:anim calcmode="lin" valueType="num">
                                      <p:cBhvr additive="base">
                                        <p:cTn id="165" dur="500" fill="hold"/>
                                        <p:tgtEl>
                                          <p:spTgt spid="123"/>
                                        </p:tgtEl>
                                        <p:attrNameLst>
                                          <p:attrName>ppt_x</p:attrName>
                                        </p:attrNameLst>
                                      </p:cBhvr>
                                      <p:tavLst>
                                        <p:tav tm="0">
                                          <p:val>
                                            <p:strVal val="#ppt_x"/>
                                          </p:val>
                                        </p:tav>
                                        <p:tav tm="100000">
                                          <p:val>
                                            <p:strVal val="#ppt_x"/>
                                          </p:val>
                                        </p:tav>
                                      </p:tavLst>
                                    </p:anim>
                                    <p:anim calcmode="lin" valueType="num">
                                      <p:cBhvr additive="base">
                                        <p:cTn id="166" dur="500" fill="hold"/>
                                        <p:tgtEl>
                                          <p:spTgt spid="12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112"/>
                                        </p:tgtEl>
                                        <p:attrNameLst>
                                          <p:attrName>style.visibility</p:attrName>
                                        </p:attrNameLst>
                                      </p:cBhvr>
                                      <p:to>
                                        <p:strVal val="visible"/>
                                      </p:to>
                                    </p:set>
                                    <p:anim calcmode="lin" valueType="num">
                                      <p:cBhvr additive="base">
                                        <p:cTn id="169" dur="500" fill="hold"/>
                                        <p:tgtEl>
                                          <p:spTgt spid="112"/>
                                        </p:tgtEl>
                                        <p:attrNameLst>
                                          <p:attrName>ppt_x</p:attrName>
                                        </p:attrNameLst>
                                      </p:cBhvr>
                                      <p:tavLst>
                                        <p:tav tm="0">
                                          <p:val>
                                            <p:strVal val="#ppt_x"/>
                                          </p:val>
                                        </p:tav>
                                        <p:tav tm="100000">
                                          <p:val>
                                            <p:strVal val="#ppt_x"/>
                                          </p:val>
                                        </p:tav>
                                      </p:tavLst>
                                    </p:anim>
                                    <p:anim calcmode="lin" valueType="num">
                                      <p:cBhvr additive="base">
                                        <p:cTn id="170" dur="500" fill="hold"/>
                                        <p:tgtEl>
                                          <p:spTgt spid="112"/>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99"/>
                                        </p:tgtEl>
                                        <p:attrNameLst>
                                          <p:attrName>style.visibility</p:attrName>
                                        </p:attrNameLst>
                                      </p:cBhvr>
                                      <p:to>
                                        <p:strVal val="visible"/>
                                      </p:to>
                                    </p:set>
                                    <p:anim calcmode="lin" valueType="num">
                                      <p:cBhvr additive="base">
                                        <p:cTn id="173" dur="500" fill="hold"/>
                                        <p:tgtEl>
                                          <p:spTgt spid="99"/>
                                        </p:tgtEl>
                                        <p:attrNameLst>
                                          <p:attrName>ppt_x</p:attrName>
                                        </p:attrNameLst>
                                      </p:cBhvr>
                                      <p:tavLst>
                                        <p:tav tm="0">
                                          <p:val>
                                            <p:strVal val="#ppt_x"/>
                                          </p:val>
                                        </p:tav>
                                        <p:tav tm="100000">
                                          <p:val>
                                            <p:strVal val="#ppt_x"/>
                                          </p:val>
                                        </p:tav>
                                      </p:tavLst>
                                    </p:anim>
                                    <p:anim calcmode="lin" valueType="num">
                                      <p:cBhvr additive="base">
                                        <p:cTn id="174" dur="500" fill="hold"/>
                                        <p:tgtEl>
                                          <p:spTgt spid="99"/>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106"/>
                                        </p:tgtEl>
                                        <p:attrNameLst>
                                          <p:attrName>style.visibility</p:attrName>
                                        </p:attrNameLst>
                                      </p:cBhvr>
                                      <p:to>
                                        <p:strVal val="visible"/>
                                      </p:to>
                                    </p:set>
                                    <p:anim calcmode="lin" valueType="num">
                                      <p:cBhvr additive="base">
                                        <p:cTn id="177" dur="500" fill="hold"/>
                                        <p:tgtEl>
                                          <p:spTgt spid="106"/>
                                        </p:tgtEl>
                                        <p:attrNameLst>
                                          <p:attrName>ppt_x</p:attrName>
                                        </p:attrNameLst>
                                      </p:cBhvr>
                                      <p:tavLst>
                                        <p:tav tm="0">
                                          <p:val>
                                            <p:strVal val="#ppt_x"/>
                                          </p:val>
                                        </p:tav>
                                        <p:tav tm="100000">
                                          <p:val>
                                            <p:strVal val="#ppt_x"/>
                                          </p:val>
                                        </p:tav>
                                      </p:tavLst>
                                    </p:anim>
                                    <p:anim calcmode="lin" valueType="num">
                                      <p:cBhvr additive="base">
                                        <p:cTn id="178" dur="500" fill="hold"/>
                                        <p:tgtEl>
                                          <p:spTgt spid="106"/>
                                        </p:tgtEl>
                                        <p:attrNameLst>
                                          <p:attrName>ppt_y</p:attrName>
                                        </p:attrNameLst>
                                      </p:cBhvr>
                                      <p:tavLst>
                                        <p:tav tm="0">
                                          <p:val>
                                            <p:strVal val="1+#ppt_h/2"/>
                                          </p:val>
                                        </p:tav>
                                        <p:tav tm="100000">
                                          <p:val>
                                            <p:strVal val="#ppt_y"/>
                                          </p:val>
                                        </p:tav>
                                      </p:tavLst>
                                    </p:anim>
                                  </p:childTnLst>
                                </p:cTn>
                              </p:par>
                            </p:childTnLst>
                          </p:cTn>
                        </p:par>
                        <p:par>
                          <p:cTn id="179" fill="hold">
                            <p:stCondLst>
                              <p:cond delay="1000"/>
                            </p:stCondLst>
                            <p:childTnLst>
                              <p:par>
                                <p:cTn id="180" presetID="2" presetClass="entr" presetSubtype="4" fill="hold" nodeType="afterEffect">
                                  <p:stCondLst>
                                    <p:cond delay="0"/>
                                  </p:stCondLst>
                                  <p:childTnLst>
                                    <p:set>
                                      <p:cBhvr>
                                        <p:cTn id="181" dur="1" fill="hold">
                                          <p:stCondLst>
                                            <p:cond delay="0"/>
                                          </p:stCondLst>
                                        </p:cTn>
                                        <p:tgtEl>
                                          <p:spTgt spid="3"/>
                                        </p:tgtEl>
                                        <p:attrNameLst>
                                          <p:attrName>style.visibility</p:attrName>
                                        </p:attrNameLst>
                                      </p:cBhvr>
                                      <p:to>
                                        <p:strVal val="visible"/>
                                      </p:to>
                                    </p:set>
                                    <p:anim calcmode="lin" valueType="num">
                                      <p:cBhvr additive="base">
                                        <p:cTn id="182" dur="1000" fill="hold"/>
                                        <p:tgtEl>
                                          <p:spTgt spid="3"/>
                                        </p:tgtEl>
                                        <p:attrNameLst>
                                          <p:attrName>ppt_x</p:attrName>
                                        </p:attrNameLst>
                                      </p:cBhvr>
                                      <p:tavLst>
                                        <p:tav tm="0">
                                          <p:val>
                                            <p:strVal val="#ppt_x"/>
                                          </p:val>
                                        </p:tav>
                                        <p:tav tm="100000">
                                          <p:val>
                                            <p:strVal val="#ppt_x"/>
                                          </p:val>
                                        </p:tav>
                                      </p:tavLst>
                                    </p:anim>
                                    <p:anim calcmode="lin" valueType="num">
                                      <p:cBhvr additive="base">
                                        <p:cTn id="18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2" fill="hold" grpId="0" nodeType="clickEffect">
                                  <p:stCondLst>
                                    <p:cond delay="0"/>
                                  </p:stCondLst>
                                  <p:childTnLst>
                                    <p:set>
                                      <p:cBhvr>
                                        <p:cTn id="187" dur="1" fill="hold">
                                          <p:stCondLst>
                                            <p:cond delay="0"/>
                                          </p:stCondLst>
                                        </p:cTn>
                                        <p:tgtEl>
                                          <p:spTgt spid="74"/>
                                        </p:tgtEl>
                                        <p:attrNameLst>
                                          <p:attrName>style.visibility</p:attrName>
                                        </p:attrNameLst>
                                      </p:cBhvr>
                                      <p:to>
                                        <p:strVal val="visible"/>
                                      </p:to>
                                    </p:set>
                                    <p:anim calcmode="lin" valueType="num">
                                      <p:cBhvr additive="base">
                                        <p:cTn id="188" dur="1000" fill="hold"/>
                                        <p:tgtEl>
                                          <p:spTgt spid="74"/>
                                        </p:tgtEl>
                                        <p:attrNameLst>
                                          <p:attrName>ppt_x</p:attrName>
                                        </p:attrNameLst>
                                      </p:cBhvr>
                                      <p:tavLst>
                                        <p:tav tm="0">
                                          <p:val>
                                            <p:strVal val="1+#ppt_w/2"/>
                                          </p:val>
                                        </p:tav>
                                        <p:tav tm="100000">
                                          <p:val>
                                            <p:strVal val="#ppt_x"/>
                                          </p:val>
                                        </p:tav>
                                      </p:tavLst>
                                    </p:anim>
                                    <p:anim calcmode="lin" valueType="num">
                                      <p:cBhvr additive="base">
                                        <p:cTn id="189" dur="1000" fill="hold"/>
                                        <p:tgtEl>
                                          <p:spTgt spid="74"/>
                                        </p:tgtEl>
                                        <p:attrNameLst>
                                          <p:attrName>ppt_y</p:attrName>
                                        </p:attrNameLst>
                                      </p:cBhvr>
                                      <p:tavLst>
                                        <p:tav tm="0">
                                          <p:val>
                                            <p:strVal val="#ppt_y"/>
                                          </p:val>
                                        </p:tav>
                                        <p:tav tm="100000">
                                          <p:val>
                                            <p:strVal val="#ppt_y"/>
                                          </p:val>
                                        </p:tav>
                                      </p:tavLst>
                                    </p:anim>
                                  </p:childTnLst>
                                </p:cTn>
                              </p:par>
                              <p:par>
                                <p:cTn id="190" presetID="2" presetClass="entr" presetSubtype="4" fill="hold" nodeType="withEffect">
                                  <p:stCondLst>
                                    <p:cond delay="0"/>
                                  </p:stCondLst>
                                  <p:childTnLst>
                                    <p:set>
                                      <p:cBhvr>
                                        <p:cTn id="191" dur="1" fill="hold">
                                          <p:stCondLst>
                                            <p:cond delay="0"/>
                                          </p:stCondLst>
                                        </p:cTn>
                                        <p:tgtEl>
                                          <p:spTgt spid="124"/>
                                        </p:tgtEl>
                                        <p:attrNameLst>
                                          <p:attrName>style.visibility</p:attrName>
                                        </p:attrNameLst>
                                      </p:cBhvr>
                                      <p:to>
                                        <p:strVal val="visible"/>
                                      </p:to>
                                    </p:set>
                                    <p:anim calcmode="lin" valueType="num">
                                      <p:cBhvr additive="base">
                                        <p:cTn id="192" dur="500" fill="hold"/>
                                        <p:tgtEl>
                                          <p:spTgt spid="124"/>
                                        </p:tgtEl>
                                        <p:attrNameLst>
                                          <p:attrName>ppt_x</p:attrName>
                                        </p:attrNameLst>
                                      </p:cBhvr>
                                      <p:tavLst>
                                        <p:tav tm="0">
                                          <p:val>
                                            <p:strVal val="#ppt_x"/>
                                          </p:val>
                                        </p:tav>
                                        <p:tav tm="100000">
                                          <p:val>
                                            <p:strVal val="#ppt_x"/>
                                          </p:val>
                                        </p:tav>
                                      </p:tavLst>
                                    </p:anim>
                                    <p:anim calcmode="lin" valueType="num">
                                      <p:cBhvr additive="base">
                                        <p:cTn id="193" dur="500" fill="hold"/>
                                        <p:tgtEl>
                                          <p:spTgt spid="124"/>
                                        </p:tgtEl>
                                        <p:attrNameLst>
                                          <p:attrName>ppt_y</p:attrName>
                                        </p:attrNameLst>
                                      </p:cBhvr>
                                      <p:tavLst>
                                        <p:tav tm="0">
                                          <p:val>
                                            <p:strVal val="1+#ppt_h/2"/>
                                          </p:val>
                                        </p:tav>
                                        <p:tav tm="100000">
                                          <p:val>
                                            <p:strVal val="#ppt_y"/>
                                          </p:val>
                                        </p:tav>
                                      </p:tavLst>
                                    </p:anim>
                                  </p:childTnLst>
                                </p:cTn>
                              </p:par>
                              <p:par>
                                <p:cTn id="194" presetID="2" presetClass="entr" presetSubtype="4" fill="hold" nodeType="withEffect">
                                  <p:stCondLst>
                                    <p:cond delay="0"/>
                                  </p:stCondLst>
                                  <p:childTnLst>
                                    <p:set>
                                      <p:cBhvr>
                                        <p:cTn id="195" dur="1" fill="hold">
                                          <p:stCondLst>
                                            <p:cond delay="0"/>
                                          </p:stCondLst>
                                        </p:cTn>
                                        <p:tgtEl>
                                          <p:spTgt spid="126"/>
                                        </p:tgtEl>
                                        <p:attrNameLst>
                                          <p:attrName>style.visibility</p:attrName>
                                        </p:attrNameLst>
                                      </p:cBhvr>
                                      <p:to>
                                        <p:strVal val="visible"/>
                                      </p:to>
                                    </p:set>
                                    <p:anim calcmode="lin" valueType="num">
                                      <p:cBhvr additive="base">
                                        <p:cTn id="196" dur="500" fill="hold"/>
                                        <p:tgtEl>
                                          <p:spTgt spid="126"/>
                                        </p:tgtEl>
                                        <p:attrNameLst>
                                          <p:attrName>ppt_x</p:attrName>
                                        </p:attrNameLst>
                                      </p:cBhvr>
                                      <p:tavLst>
                                        <p:tav tm="0">
                                          <p:val>
                                            <p:strVal val="#ppt_x"/>
                                          </p:val>
                                        </p:tav>
                                        <p:tav tm="100000">
                                          <p:val>
                                            <p:strVal val="#ppt_x"/>
                                          </p:val>
                                        </p:tav>
                                      </p:tavLst>
                                    </p:anim>
                                    <p:anim calcmode="lin" valueType="num">
                                      <p:cBhvr additive="base">
                                        <p:cTn id="197" dur="500" fill="hold"/>
                                        <p:tgtEl>
                                          <p:spTgt spid="126"/>
                                        </p:tgtEl>
                                        <p:attrNameLst>
                                          <p:attrName>ppt_y</p:attrName>
                                        </p:attrNameLst>
                                      </p:cBhvr>
                                      <p:tavLst>
                                        <p:tav tm="0">
                                          <p:val>
                                            <p:strVal val="1+#ppt_h/2"/>
                                          </p:val>
                                        </p:tav>
                                        <p:tav tm="100000">
                                          <p:val>
                                            <p:strVal val="#ppt_y"/>
                                          </p:val>
                                        </p:tav>
                                      </p:tavLst>
                                    </p:anim>
                                  </p:childTnLst>
                                </p:cTn>
                              </p:par>
                              <p:par>
                                <p:cTn id="198" presetID="2" presetClass="entr" presetSubtype="4" fill="hold" nodeType="withEffect">
                                  <p:stCondLst>
                                    <p:cond delay="0"/>
                                  </p:stCondLst>
                                  <p:childTnLst>
                                    <p:set>
                                      <p:cBhvr>
                                        <p:cTn id="199" dur="1" fill="hold">
                                          <p:stCondLst>
                                            <p:cond delay="0"/>
                                          </p:stCondLst>
                                        </p:cTn>
                                        <p:tgtEl>
                                          <p:spTgt spid="125"/>
                                        </p:tgtEl>
                                        <p:attrNameLst>
                                          <p:attrName>style.visibility</p:attrName>
                                        </p:attrNameLst>
                                      </p:cBhvr>
                                      <p:to>
                                        <p:strVal val="visible"/>
                                      </p:to>
                                    </p:set>
                                    <p:anim calcmode="lin" valueType="num">
                                      <p:cBhvr additive="base">
                                        <p:cTn id="200" dur="500" fill="hold"/>
                                        <p:tgtEl>
                                          <p:spTgt spid="125"/>
                                        </p:tgtEl>
                                        <p:attrNameLst>
                                          <p:attrName>ppt_x</p:attrName>
                                        </p:attrNameLst>
                                      </p:cBhvr>
                                      <p:tavLst>
                                        <p:tav tm="0">
                                          <p:val>
                                            <p:strVal val="#ppt_x"/>
                                          </p:val>
                                        </p:tav>
                                        <p:tav tm="100000">
                                          <p:val>
                                            <p:strVal val="#ppt_x"/>
                                          </p:val>
                                        </p:tav>
                                      </p:tavLst>
                                    </p:anim>
                                    <p:anim calcmode="lin" valueType="num">
                                      <p:cBhvr additive="base">
                                        <p:cTn id="201" dur="500" fill="hold"/>
                                        <p:tgtEl>
                                          <p:spTgt spid="125"/>
                                        </p:tgtEl>
                                        <p:attrNameLst>
                                          <p:attrName>ppt_y</p:attrName>
                                        </p:attrNameLst>
                                      </p:cBhvr>
                                      <p:tavLst>
                                        <p:tav tm="0">
                                          <p:val>
                                            <p:strVal val="1+#ppt_h/2"/>
                                          </p:val>
                                        </p:tav>
                                        <p:tav tm="100000">
                                          <p:val>
                                            <p:strVal val="#ppt_y"/>
                                          </p:val>
                                        </p:tav>
                                      </p:tavLst>
                                    </p:anim>
                                  </p:childTnLst>
                                </p:cTn>
                              </p:par>
                              <p:par>
                                <p:cTn id="202" presetID="2" presetClass="entr" presetSubtype="4" fill="hold" nodeType="withEffect">
                                  <p:stCondLst>
                                    <p:cond delay="0"/>
                                  </p:stCondLst>
                                  <p:childTnLst>
                                    <p:set>
                                      <p:cBhvr>
                                        <p:cTn id="203" dur="1" fill="hold">
                                          <p:stCondLst>
                                            <p:cond delay="0"/>
                                          </p:stCondLst>
                                        </p:cTn>
                                        <p:tgtEl>
                                          <p:spTgt spid="127"/>
                                        </p:tgtEl>
                                        <p:attrNameLst>
                                          <p:attrName>style.visibility</p:attrName>
                                        </p:attrNameLst>
                                      </p:cBhvr>
                                      <p:to>
                                        <p:strVal val="visible"/>
                                      </p:to>
                                    </p:set>
                                    <p:anim calcmode="lin" valueType="num">
                                      <p:cBhvr additive="base">
                                        <p:cTn id="204" dur="500" fill="hold"/>
                                        <p:tgtEl>
                                          <p:spTgt spid="127"/>
                                        </p:tgtEl>
                                        <p:attrNameLst>
                                          <p:attrName>ppt_x</p:attrName>
                                        </p:attrNameLst>
                                      </p:cBhvr>
                                      <p:tavLst>
                                        <p:tav tm="0">
                                          <p:val>
                                            <p:strVal val="#ppt_x"/>
                                          </p:val>
                                        </p:tav>
                                        <p:tav tm="100000">
                                          <p:val>
                                            <p:strVal val="#ppt_x"/>
                                          </p:val>
                                        </p:tav>
                                      </p:tavLst>
                                    </p:anim>
                                    <p:anim calcmode="lin" valueType="num">
                                      <p:cBhvr additive="base">
                                        <p:cTn id="205" dur="500" fill="hold"/>
                                        <p:tgtEl>
                                          <p:spTgt spid="127"/>
                                        </p:tgtEl>
                                        <p:attrNameLst>
                                          <p:attrName>ppt_y</p:attrName>
                                        </p:attrNameLst>
                                      </p:cBhvr>
                                      <p:tavLst>
                                        <p:tav tm="0">
                                          <p:val>
                                            <p:strVal val="1+#ppt_h/2"/>
                                          </p:val>
                                        </p:tav>
                                        <p:tav tm="100000">
                                          <p:val>
                                            <p:strVal val="#ppt_y"/>
                                          </p:val>
                                        </p:tav>
                                      </p:tavLst>
                                    </p:anim>
                                  </p:childTnLst>
                                </p:cTn>
                              </p:par>
                              <p:par>
                                <p:cTn id="206" presetID="2" presetClass="entr" presetSubtype="4" fill="hold" nodeType="withEffect">
                                  <p:stCondLst>
                                    <p:cond delay="0"/>
                                  </p:stCondLst>
                                  <p:childTnLst>
                                    <p:set>
                                      <p:cBhvr>
                                        <p:cTn id="207" dur="1" fill="hold">
                                          <p:stCondLst>
                                            <p:cond delay="0"/>
                                          </p:stCondLst>
                                        </p:cTn>
                                        <p:tgtEl>
                                          <p:spTgt spid="128"/>
                                        </p:tgtEl>
                                        <p:attrNameLst>
                                          <p:attrName>style.visibility</p:attrName>
                                        </p:attrNameLst>
                                      </p:cBhvr>
                                      <p:to>
                                        <p:strVal val="visible"/>
                                      </p:to>
                                    </p:set>
                                    <p:anim calcmode="lin" valueType="num">
                                      <p:cBhvr additive="base">
                                        <p:cTn id="208" dur="500" fill="hold"/>
                                        <p:tgtEl>
                                          <p:spTgt spid="128"/>
                                        </p:tgtEl>
                                        <p:attrNameLst>
                                          <p:attrName>ppt_x</p:attrName>
                                        </p:attrNameLst>
                                      </p:cBhvr>
                                      <p:tavLst>
                                        <p:tav tm="0">
                                          <p:val>
                                            <p:strVal val="#ppt_x"/>
                                          </p:val>
                                        </p:tav>
                                        <p:tav tm="100000">
                                          <p:val>
                                            <p:strVal val="#ppt_x"/>
                                          </p:val>
                                        </p:tav>
                                      </p:tavLst>
                                    </p:anim>
                                    <p:anim calcmode="lin" valueType="num">
                                      <p:cBhvr additive="base">
                                        <p:cTn id="209" dur="500" fill="hold"/>
                                        <p:tgtEl>
                                          <p:spTgt spid="128"/>
                                        </p:tgtEl>
                                        <p:attrNameLst>
                                          <p:attrName>ppt_y</p:attrName>
                                        </p:attrNameLst>
                                      </p:cBhvr>
                                      <p:tavLst>
                                        <p:tav tm="0">
                                          <p:val>
                                            <p:strVal val="1+#ppt_h/2"/>
                                          </p:val>
                                        </p:tav>
                                        <p:tav tm="100000">
                                          <p:val>
                                            <p:strVal val="#ppt_y"/>
                                          </p:val>
                                        </p:tav>
                                      </p:tavLst>
                                    </p:anim>
                                  </p:childTnLst>
                                </p:cTn>
                              </p:par>
                              <p:par>
                                <p:cTn id="210" presetID="2" presetClass="entr" presetSubtype="2" fill="hold" grpId="0" nodeType="withEffect">
                                  <p:stCondLst>
                                    <p:cond delay="0"/>
                                  </p:stCondLst>
                                  <p:childTnLst>
                                    <p:set>
                                      <p:cBhvr>
                                        <p:cTn id="211" dur="1" fill="hold">
                                          <p:stCondLst>
                                            <p:cond delay="0"/>
                                          </p:stCondLst>
                                        </p:cTn>
                                        <p:tgtEl>
                                          <p:spTgt spid="75"/>
                                        </p:tgtEl>
                                        <p:attrNameLst>
                                          <p:attrName>style.visibility</p:attrName>
                                        </p:attrNameLst>
                                      </p:cBhvr>
                                      <p:to>
                                        <p:strVal val="visible"/>
                                      </p:to>
                                    </p:set>
                                    <p:anim calcmode="lin" valueType="num">
                                      <p:cBhvr additive="base">
                                        <p:cTn id="212" dur="1000" fill="hold"/>
                                        <p:tgtEl>
                                          <p:spTgt spid="75"/>
                                        </p:tgtEl>
                                        <p:attrNameLst>
                                          <p:attrName>ppt_x</p:attrName>
                                        </p:attrNameLst>
                                      </p:cBhvr>
                                      <p:tavLst>
                                        <p:tav tm="0">
                                          <p:val>
                                            <p:strVal val="1+#ppt_w/2"/>
                                          </p:val>
                                        </p:tav>
                                        <p:tav tm="100000">
                                          <p:val>
                                            <p:strVal val="#ppt_x"/>
                                          </p:val>
                                        </p:tav>
                                      </p:tavLst>
                                    </p:anim>
                                    <p:anim calcmode="lin" valueType="num">
                                      <p:cBhvr additive="base">
                                        <p:cTn id="213"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grpId="0" nodeType="clickEffect">
                                  <p:stCondLst>
                                    <p:cond delay="0"/>
                                  </p:stCondLst>
                                  <p:childTnLst>
                                    <p:set>
                                      <p:cBhvr>
                                        <p:cTn id="217" dur="1" fill="hold">
                                          <p:stCondLst>
                                            <p:cond delay="0"/>
                                          </p:stCondLst>
                                        </p:cTn>
                                        <p:tgtEl>
                                          <p:spTgt spid="23"/>
                                        </p:tgtEl>
                                        <p:attrNameLst>
                                          <p:attrName>style.visibility</p:attrName>
                                        </p:attrNameLst>
                                      </p:cBhvr>
                                      <p:to>
                                        <p:strVal val="visible"/>
                                      </p:to>
                                    </p:set>
                                    <p:anim calcmode="lin" valueType="num">
                                      <p:cBhvr additive="base">
                                        <p:cTn id="218" dur="1000" fill="hold"/>
                                        <p:tgtEl>
                                          <p:spTgt spid="23"/>
                                        </p:tgtEl>
                                        <p:attrNameLst>
                                          <p:attrName>ppt_x</p:attrName>
                                        </p:attrNameLst>
                                      </p:cBhvr>
                                      <p:tavLst>
                                        <p:tav tm="0">
                                          <p:val>
                                            <p:strVal val="#ppt_x"/>
                                          </p:val>
                                        </p:tav>
                                        <p:tav tm="100000">
                                          <p:val>
                                            <p:strVal val="#ppt_x"/>
                                          </p:val>
                                        </p:tav>
                                      </p:tavLst>
                                    </p:anim>
                                    <p:anim calcmode="lin" valueType="num">
                                      <p:cBhvr additive="base">
                                        <p:cTn id="219"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2" presetClass="entr" presetSubtype="4" fill="hold" nodeType="clickEffect">
                                  <p:stCondLst>
                                    <p:cond delay="0"/>
                                  </p:stCondLst>
                                  <p:childTnLst>
                                    <p:set>
                                      <p:cBhvr>
                                        <p:cTn id="223" dur="1" fill="hold">
                                          <p:stCondLst>
                                            <p:cond delay="0"/>
                                          </p:stCondLst>
                                        </p:cTn>
                                        <p:tgtEl>
                                          <p:spTgt spid="31"/>
                                        </p:tgtEl>
                                        <p:attrNameLst>
                                          <p:attrName>style.visibility</p:attrName>
                                        </p:attrNameLst>
                                      </p:cBhvr>
                                      <p:to>
                                        <p:strVal val="visible"/>
                                      </p:to>
                                    </p:set>
                                    <p:anim calcmode="lin" valueType="num">
                                      <p:cBhvr additive="base">
                                        <p:cTn id="224" dur="1000" fill="hold"/>
                                        <p:tgtEl>
                                          <p:spTgt spid="31"/>
                                        </p:tgtEl>
                                        <p:attrNameLst>
                                          <p:attrName>ppt_x</p:attrName>
                                        </p:attrNameLst>
                                      </p:cBhvr>
                                      <p:tavLst>
                                        <p:tav tm="0">
                                          <p:val>
                                            <p:strVal val="#ppt_x"/>
                                          </p:val>
                                        </p:tav>
                                        <p:tav tm="100000">
                                          <p:val>
                                            <p:strVal val="#ppt_x"/>
                                          </p:val>
                                        </p:tav>
                                      </p:tavLst>
                                    </p:anim>
                                    <p:anim calcmode="lin" valueType="num">
                                      <p:cBhvr additive="base">
                                        <p:cTn id="225"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2" presetClass="entr" presetSubtype="2" fill="hold" grpId="0" nodeType="clickEffect">
                                  <p:stCondLst>
                                    <p:cond delay="0"/>
                                  </p:stCondLst>
                                  <p:childTnLst>
                                    <p:set>
                                      <p:cBhvr>
                                        <p:cTn id="229" dur="1" fill="hold">
                                          <p:stCondLst>
                                            <p:cond delay="0"/>
                                          </p:stCondLst>
                                        </p:cTn>
                                        <p:tgtEl>
                                          <p:spTgt spid="78"/>
                                        </p:tgtEl>
                                        <p:attrNameLst>
                                          <p:attrName>style.visibility</p:attrName>
                                        </p:attrNameLst>
                                      </p:cBhvr>
                                      <p:to>
                                        <p:strVal val="visible"/>
                                      </p:to>
                                    </p:set>
                                    <p:anim calcmode="lin" valueType="num">
                                      <p:cBhvr additive="base">
                                        <p:cTn id="230" dur="1000" fill="hold"/>
                                        <p:tgtEl>
                                          <p:spTgt spid="78"/>
                                        </p:tgtEl>
                                        <p:attrNameLst>
                                          <p:attrName>ppt_x</p:attrName>
                                        </p:attrNameLst>
                                      </p:cBhvr>
                                      <p:tavLst>
                                        <p:tav tm="0">
                                          <p:val>
                                            <p:strVal val="1+#ppt_w/2"/>
                                          </p:val>
                                        </p:tav>
                                        <p:tav tm="100000">
                                          <p:val>
                                            <p:strVal val="#ppt_x"/>
                                          </p:val>
                                        </p:tav>
                                      </p:tavLst>
                                    </p:anim>
                                    <p:anim calcmode="lin" valueType="num">
                                      <p:cBhvr additive="base">
                                        <p:cTn id="231" dur="1000" fill="hold"/>
                                        <p:tgtEl>
                                          <p:spTgt spid="78"/>
                                        </p:tgtEl>
                                        <p:attrNameLst>
                                          <p:attrName>ppt_y</p:attrName>
                                        </p:attrNameLst>
                                      </p:cBhvr>
                                      <p:tavLst>
                                        <p:tav tm="0">
                                          <p:val>
                                            <p:strVal val="#ppt_y"/>
                                          </p:val>
                                        </p:tav>
                                        <p:tav tm="100000">
                                          <p:val>
                                            <p:strVal val="#ppt_y"/>
                                          </p:val>
                                        </p:tav>
                                      </p:tavLst>
                                    </p:anim>
                                  </p:childTnLst>
                                </p:cTn>
                              </p:par>
                              <p:par>
                                <p:cTn id="232" presetID="2" presetClass="entr" presetSubtype="2" fill="hold" grpId="0" nodeType="withEffect">
                                  <p:stCondLst>
                                    <p:cond delay="0"/>
                                  </p:stCondLst>
                                  <p:childTnLst>
                                    <p:set>
                                      <p:cBhvr>
                                        <p:cTn id="233" dur="1" fill="hold">
                                          <p:stCondLst>
                                            <p:cond delay="0"/>
                                          </p:stCondLst>
                                        </p:cTn>
                                        <p:tgtEl>
                                          <p:spTgt spid="79"/>
                                        </p:tgtEl>
                                        <p:attrNameLst>
                                          <p:attrName>style.visibility</p:attrName>
                                        </p:attrNameLst>
                                      </p:cBhvr>
                                      <p:to>
                                        <p:strVal val="visible"/>
                                      </p:to>
                                    </p:set>
                                    <p:anim calcmode="lin" valueType="num">
                                      <p:cBhvr additive="base">
                                        <p:cTn id="234" dur="1000" fill="hold"/>
                                        <p:tgtEl>
                                          <p:spTgt spid="79"/>
                                        </p:tgtEl>
                                        <p:attrNameLst>
                                          <p:attrName>ppt_x</p:attrName>
                                        </p:attrNameLst>
                                      </p:cBhvr>
                                      <p:tavLst>
                                        <p:tav tm="0">
                                          <p:val>
                                            <p:strVal val="1+#ppt_w/2"/>
                                          </p:val>
                                        </p:tav>
                                        <p:tav tm="100000">
                                          <p:val>
                                            <p:strVal val="#ppt_x"/>
                                          </p:val>
                                        </p:tav>
                                      </p:tavLst>
                                    </p:anim>
                                    <p:anim calcmode="lin" valueType="num">
                                      <p:cBhvr additive="base">
                                        <p:cTn id="235"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4" grpId="0" animBg="1"/>
      <p:bldP spid="76" grpId="0" animBg="1"/>
      <p:bldP spid="6" grpId="0" animBg="1"/>
      <p:bldP spid="5" grpId="0"/>
      <p:bldP spid="10" grpId="0"/>
      <p:bldP spid="15" grpId="0"/>
      <p:bldP spid="18" grpId="0"/>
      <p:bldP spid="23" grpId="0"/>
      <p:bldP spid="19" grpId="0"/>
      <p:bldP spid="26" grpId="0" animBg="1"/>
      <p:bldP spid="27" grpId="0" animBg="1"/>
      <p:bldP spid="59" grpId="0" animBg="1"/>
      <p:bldP spid="61" grpId="0" animBg="1"/>
      <p:bldP spid="56" grpId="0" animBg="1"/>
      <p:bldP spid="57" grpId="0" animBg="1"/>
      <p:bldP spid="58" grpId="0" animBg="1"/>
      <p:bldP spid="62" grpId="0" animBg="1"/>
      <p:bldP spid="69" grpId="0" animBg="1"/>
      <p:bldP spid="79" grpId="0" animBg="1"/>
      <p:bldP spid="75" grpId="0" animBg="1"/>
      <p:bldP spid="77" grpId="0" animBg="1"/>
      <p:bldP spid="81" grpId="0" animBg="1"/>
      <p:bldP spid="85" grpId="0" animBg="1"/>
      <p:bldP spid="123" grpId="0" animBg="1"/>
      <p:bldP spid="103" grpId="0" animBg="1"/>
      <p:bldP spid="105" grpId="0" animBg="1"/>
      <p:bldP spid="106" grpId="0" animBg="1"/>
      <p:bldP spid="115" grpId="0"/>
      <p:bldP spid="116" grpId="0"/>
      <p:bldP spid="117" grpId="0"/>
      <p:bldP spid="1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1676400" y="0"/>
            <a:ext cx="7010400" cy="1371600"/>
          </a:xfrm>
        </p:spPr>
        <p:txBody>
          <a:bodyPr/>
          <a:lstStyle/>
          <a:p>
            <a:pPr eaLnBrk="0" hangingPunct="0"/>
            <a:r>
              <a:rPr sz="1600" smtClean="0"/>
              <a:t/>
            </a:r>
            <a:br>
              <a:rPr sz="1600" smtClean="0"/>
            </a:br>
            <a:r>
              <a:rPr smtClean="0"/>
              <a:t>Introduction</a:t>
            </a:r>
            <a:r>
              <a:rPr sz="1600" smtClean="0"/>
              <a:t/>
            </a:r>
            <a:br>
              <a:rPr sz="1600" smtClean="0"/>
            </a:br>
            <a:endParaRPr sz="1600" smtClean="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Wingdings" pitchFamily="2" charset="2"/>
              <a:buNone/>
              <a:defRPr/>
            </a:pPr>
            <a:endParaRPr lang="en-US" b="1" i="1" dirty="0" smtClean="0">
              <a:solidFill>
                <a:srgbClr val="333366"/>
              </a:solidFill>
            </a:endParaRPr>
          </a:p>
          <a:p>
            <a:pPr marL="0" indent="0" eaLnBrk="1" fontAlgn="auto" hangingPunct="1">
              <a:spcAft>
                <a:spcPts val="0"/>
              </a:spcAft>
              <a:buFont typeface="Wingdings" pitchFamily="2" charset="2"/>
              <a:buNone/>
              <a:defRPr/>
            </a:pPr>
            <a:r>
              <a:rPr lang="en-US" b="1" i="1" dirty="0" smtClean="0">
                <a:solidFill>
                  <a:srgbClr val="333366"/>
                </a:solidFill>
              </a:rPr>
              <a:t>Before we start…</a:t>
            </a:r>
          </a:p>
          <a:p>
            <a:pPr eaLnBrk="1" fontAlgn="auto" hangingPunct="1">
              <a:spcAft>
                <a:spcPts val="0"/>
              </a:spcAft>
              <a:defRPr/>
            </a:pPr>
            <a:endParaRPr lang="en-US"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2</a:t>
            </a:fld>
            <a:endParaRPr lang="en-US"/>
          </a:p>
        </p:txBody>
      </p:sp>
    </p:spTree>
    <p:extLst>
      <p:ext uri="{BB962C8B-B14F-4D97-AF65-F5344CB8AC3E}">
        <p14:creationId xmlns:p14="http://schemas.microsoft.com/office/powerpoint/2010/main" val="1656043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Whoa! </a:t>
            </a:r>
            <a:r>
              <a:rPr lang="en-US" dirty="0"/>
              <a:t>Rewind</a:t>
            </a:r>
            <a:r>
              <a:rPr lang="en-US" dirty="0" smtClean="0"/>
              <a:t>….</a:t>
            </a:r>
            <a:endParaRPr lang="en-US" dirty="0"/>
          </a:p>
        </p:txBody>
      </p:sp>
      <p:sp>
        <p:nvSpPr>
          <p:cNvPr id="3" name="Slide Number Placeholder 2"/>
          <p:cNvSpPr>
            <a:spLocks noGrp="1"/>
          </p:cNvSpPr>
          <p:nvPr>
            <p:ph type="sldNum" sz="quarter" idx="10"/>
          </p:nvPr>
        </p:nvSpPr>
        <p:spPr/>
        <p:txBody>
          <a:bodyPr/>
          <a:lstStyle/>
          <a:p>
            <a:pPr>
              <a:defRPr/>
            </a:pPr>
            <a:fld id="{716F7609-81EF-44FE-B80B-F61CA3E7E5CF}" type="slidenum">
              <a:rPr lang="en-US" smtClean="0"/>
              <a:pPr>
                <a:defRPr/>
              </a:pPr>
              <a:t>20</a:t>
            </a:fld>
            <a:endParaRPr lang="en-US" dirty="0"/>
          </a:p>
        </p:txBody>
      </p:sp>
      <p:pic>
        <p:nvPicPr>
          <p:cNvPr id="1026" name="Picture 2" descr="C:\Users\mariase\AppData\Local\Microsoft\Windows\Temporary Internet Files\Content.IE5\8QH653RB\MC90043266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2133600"/>
            <a:ext cx="3200257" cy="320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02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a:t>
            </a:r>
            <a:endParaRPr lang="en-US" dirty="0"/>
          </a:p>
        </p:txBody>
      </p:sp>
      <p:sp>
        <p:nvSpPr>
          <p:cNvPr id="3" name="Content Placeholder 2"/>
          <p:cNvSpPr>
            <a:spLocks noGrp="1"/>
          </p:cNvSpPr>
          <p:nvPr>
            <p:ph idx="1"/>
          </p:nvPr>
        </p:nvSpPr>
        <p:spPr/>
        <p:txBody>
          <a:bodyPr/>
          <a:lstStyle/>
          <a:p>
            <a:r>
              <a:rPr lang="en-US" dirty="0" smtClean="0"/>
              <a:t>Ask</a:t>
            </a:r>
          </a:p>
          <a:p>
            <a:r>
              <a:rPr lang="en-US" dirty="0" smtClean="0"/>
              <a:t>Find</a:t>
            </a:r>
          </a:p>
          <a:p>
            <a:r>
              <a:rPr lang="en-US" dirty="0" smtClean="0"/>
              <a:t>Discuss and Decide</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21</a:t>
            </a:fld>
            <a:endParaRPr lang="en-US" dirty="0"/>
          </a:p>
        </p:txBody>
      </p:sp>
    </p:spTree>
    <p:extLst>
      <p:ext uri="{BB962C8B-B14F-4D97-AF65-F5344CB8AC3E}">
        <p14:creationId xmlns:p14="http://schemas.microsoft.com/office/powerpoint/2010/main" val="3659489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Needs Assessments</a:t>
            </a:r>
            <a:endParaRPr lang="en-US" dirty="0"/>
          </a:p>
        </p:txBody>
      </p:sp>
      <p:sp>
        <p:nvSpPr>
          <p:cNvPr id="3" name="Content Placeholder 2"/>
          <p:cNvSpPr>
            <a:spLocks noGrp="1"/>
          </p:cNvSpPr>
          <p:nvPr>
            <p:ph idx="1"/>
          </p:nvPr>
        </p:nvSpPr>
        <p:spPr/>
        <p:txBody>
          <a:bodyPr/>
          <a:lstStyle/>
          <a:p>
            <a:pPr marL="0" indent="0">
              <a:buNone/>
            </a:pPr>
            <a:r>
              <a:rPr lang="en-US" dirty="0" smtClean="0"/>
              <a:t>SPF-SIG…</a:t>
            </a:r>
          </a:p>
          <a:p>
            <a:pPr marL="0" indent="0">
              <a:buNone/>
            </a:pPr>
            <a:r>
              <a:rPr lang="en-US" dirty="0" smtClean="0"/>
              <a:t>		...PRI…C1…C2…C3…</a:t>
            </a:r>
          </a:p>
          <a:p>
            <a:pPr marL="0" indent="0">
              <a:buNone/>
            </a:pPr>
            <a:r>
              <a:rPr lang="en-US" dirty="0" smtClean="0"/>
              <a:t>						...SPE….	</a:t>
            </a:r>
          </a:p>
          <a:p>
            <a:pPr marL="0" indent="0" algn="ctr">
              <a:buNone/>
            </a:pPr>
            <a:r>
              <a:rPr lang="en-US" dirty="0" smtClean="0"/>
              <a:t>			</a:t>
            </a:r>
          </a:p>
          <a:p>
            <a:pPr marL="0" indent="0" algn="ctr">
              <a:buNone/>
            </a:pPr>
            <a:r>
              <a:rPr lang="en-US" dirty="0" smtClean="0"/>
              <a:t>Risk profiles</a:t>
            </a:r>
          </a:p>
          <a:p>
            <a:pPr marL="0" indent="0" algn="ctr">
              <a:buNone/>
            </a:pPr>
            <a:r>
              <a:rPr lang="en-US" dirty="0" smtClean="0"/>
              <a:t>Community Selection</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22</a:t>
            </a:fld>
            <a:endParaRPr lang="en-US" dirty="0"/>
          </a:p>
        </p:txBody>
      </p:sp>
      <p:sp>
        <p:nvSpPr>
          <p:cNvPr id="5" name="Down Arrow 4"/>
          <p:cNvSpPr/>
          <p:nvPr/>
        </p:nvSpPr>
        <p:spPr>
          <a:xfrm>
            <a:off x="4953000" y="2895600"/>
            <a:ext cx="2286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55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0" y="152400"/>
            <a:ext cx="5257800" cy="1143000"/>
          </a:xfrm>
        </p:spPr>
        <p:txBody>
          <a:bodyPr/>
          <a:lstStyle/>
          <a:p>
            <a:r>
              <a:rPr lang="en-US" dirty="0" smtClean="0"/>
              <a:t>Long Term Outcomes</a:t>
            </a:r>
            <a:endParaRPr lang="en-US" dirty="0"/>
          </a:p>
        </p:txBody>
      </p:sp>
      <p:sp>
        <p:nvSpPr>
          <p:cNvPr id="6" name="Content Placeholder 5"/>
          <p:cNvSpPr>
            <a:spLocks noGrp="1"/>
          </p:cNvSpPr>
          <p:nvPr>
            <p:ph idx="1"/>
          </p:nvPr>
        </p:nvSpPr>
        <p:spPr>
          <a:xfrm>
            <a:off x="3429000" y="1600200"/>
            <a:ext cx="5257800" cy="4525963"/>
          </a:xfrm>
        </p:spPr>
        <p:txBody>
          <a:bodyPr/>
          <a:lstStyle/>
          <a:p>
            <a:pPr>
              <a:buNone/>
            </a:pPr>
            <a:r>
              <a:rPr lang="en-US" dirty="0" smtClean="0"/>
              <a:t>What is the problem?</a:t>
            </a:r>
          </a:p>
          <a:p>
            <a:pPr marL="0" indent="0">
              <a:buNone/>
            </a:pPr>
            <a:r>
              <a:rPr lang="en-US" sz="1600" i="1" dirty="0" smtClean="0"/>
              <a:t>Based on the state assessment we know these problem are present in our state and our community, so...</a:t>
            </a:r>
          </a:p>
          <a:p>
            <a:pPr lvl="0"/>
            <a:r>
              <a:rPr lang="en-US" sz="2400" dirty="0" smtClean="0"/>
              <a:t>How </a:t>
            </a:r>
            <a:r>
              <a:rPr lang="en-US" sz="2400" dirty="0"/>
              <a:t>these are locally </a:t>
            </a:r>
            <a:r>
              <a:rPr lang="en-US" sz="2400" dirty="0" smtClean="0"/>
              <a:t>relevant? </a:t>
            </a:r>
          </a:p>
          <a:p>
            <a:pPr lvl="0"/>
            <a:r>
              <a:rPr lang="en-US" sz="2400" dirty="0" smtClean="0"/>
              <a:t>Should we add </a:t>
            </a:r>
            <a:r>
              <a:rPr lang="en-US" sz="2400" dirty="0"/>
              <a:t>any long-term </a:t>
            </a:r>
            <a:r>
              <a:rPr lang="en-US" sz="2400" dirty="0" smtClean="0"/>
              <a:t>consequences? </a:t>
            </a:r>
          </a:p>
          <a:p>
            <a:endParaRPr lang="en-US" dirty="0"/>
          </a:p>
        </p:txBody>
      </p:sp>
      <p:sp>
        <p:nvSpPr>
          <p:cNvPr id="2" name="Slide Number Placeholder 1"/>
          <p:cNvSpPr>
            <a:spLocks noGrp="1"/>
          </p:cNvSpPr>
          <p:nvPr>
            <p:ph type="sldNum" sz="quarter" idx="10"/>
          </p:nvPr>
        </p:nvSpPr>
        <p:spPr>
          <a:prstGeom prst="rect">
            <a:avLst/>
          </a:prstGeom>
        </p:spPr>
        <p:txBody>
          <a:bodyPr/>
          <a:lstStyle/>
          <a:p>
            <a:fld id="{EC0E9932-4C83-4482-A3A3-73F08769A472}" type="slidenum">
              <a:rPr lang="en-US" smtClean="0"/>
              <a:pPr/>
              <a:t>23</a:t>
            </a:fld>
            <a:endParaRPr lang="en-US"/>
          </a:p>
        </p:txBody>
      </p:sp>
      <p:sp>
        <p:nvSpPr>
          <p:cNvPr id="8" name="Text Box 10"/>
          <p:cNvSpPr txBox="1">
            <a:spLocks noChangeArrowheads="1"/>
          </p:cNvSpPr>
          <p:nvPr/>
        </p:nvSpPr>
        <p:spPr bwMode="auto">
          <a:xfrm>
            <a:off x="1752600" y="1676400"/>
            <a:ext cx="1390650" cy="434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en-US" sz="1050" b="1" i="1" dirty="0">
                <a:solidFill>
                  <a:prstClr val="black"/>
                </a:solidFill>
              </a:rPr>
              <a:t>These problems…</a:t>
            </a:r>
          </a:p>
          <a:p>
            <a:pPr algn="ctr" fontAlgn="auto">
              <a:spcBef>
                <a:spcPts val="0"/>
              </a:spcBef>
              <a:spcAft>
                <a:spcPts val="0"/>
              </a:spcAft>
              <a:defRPr/>
            </a:pPr>
            <a:r>
              <a:rPr lang="en-US" sz="1050" b="1" dirty="0">
                <a:solidFill>
                  <a:prstClr val="white"/>
                </a:solidFill>
              </a:rPr>
              <a:t/>
            </a:r>
            <a:br>
              <a:rPr lang="en-US" sz="1050" b="1" dirty="0">
                <a:solidFill>
                  <a:prstClr val="white"/>
                </a:solidFill>
              </a:rPr>
            </a:br>
            <a:r>
              <a:rPr lang="en-US" sz="1100" b="1" dirty="0" smtClean="0"/>
              <a:t>School performance </a:t>
            </a:r>
            <a:r>
              <a:rPr lang="en-US" sz="1050" dirty="0" smtClean="0"/>
              <a:t>(% of courses passed)</a:t>
            </a:r>
            <a:endParaRPr lang="en-US" sz="1100" dirty="0" smtClean="0"/>
          </a:p>
          <a:p>
            <a:pPr algn="ctr" fontAlgn="auto">
              <a:spcBef>
                <a:spcPts val="800"/>
              </a:spcBef>
              <a:spcAft>
                <a:spcPts val="0"/>
              </a:spcAft>
              <a:defRPr/>
            </a:pPr>
            <a:endParaRPr lang="en-US" sz="1100" b="1" dirty="0" smtClean="0"/>
          </a:p>
          <a:p>
            <a:pPr algn="ctr" fontAlgn="auto">
              <a:spcBef>
                <a:spcPts val="800"/>
              </a:spcBef>
              <a:spcAft>
                <a:spcPts val="0"/>
              </a:spcAft>
              <a:defRPr/>
            </a:pPr>
            <a:r>
              <a:rPr lang="en-US" sz="1100" b="1" dirty="0" smtClean="0"/>
              <a:t>Youth Delinquency  </a:t>
            </a:r>
          </a:p>
          <a:p>
            <a:pPr algn="ctr" fontAlgn="auto">
              <a:spcBef>
                <a:spcPts val="0"/>
              </a:spcBef>
              <a:spcAft>
                <a:spcPts val="0"/>
              </a:spcAft>
              <a:defRPr/>
            </a:pPr>
            <a:r>
              <a:rPr lang="en-US" sz="1050" dirty="0" smtClean="0"/>
              <a:t>(either * HYS Perception of Risk, or Alcohol related arrests of 10-17 year olds, depending on coalition’s strategy)</a:t>
            </a:r>
          </a:p>
          <a:p>
            <a:pPr algn="ctr" fontAlgn="auto">
              <a:spcBef>
                <a:spcPts val="800"/>
              </a:spcBef>
              <a:spcAft>
                <a:spcPts val="0"/>
              </a:spcAft>
              <a:defRPr/>
            </a:pPr>
            <a:endParaRPr lang="en-US" sz="1100" b="1" dirty="0" smtClean="0"/>
          </a:p>
          <a:p>
            <a:pPr algn="ctr" fontAlgn="auto">
              <a:spcBef>
                <a:spcPts val="800"/>
              </a:spcBef>
              <a:spcAft>
                <a:spcPts val="0"/>
              </a:spcAft>
              <a:defRPr/>
            </a:pPr>
            <a:r>
              <a:rPr lang="en-US" sz="1100" b="1" dirty="0" smtClean="0"/>
              <a:t>Mental Health</a:t>
            </a:r>
          </a:p>
          <a:p>
            <a:pPr algn="ctr" fontAlgn="auto">
              <a:spcBef>
                <a:spcPts val="0"/>
              </a:spcBef>
              <a:spcAft>
                <a:spcPts val="0"/>
              </a:spcAft>
              <a:defRPr/>
            </a:pPr>
            <a:r>
              <a:rPr lang="en-US" sz="1050" dirty="0" smtClean="0"/>
              <a:t>(HYS depression)</a:t>
            </a:r>
          </a:p>
          <a:p>
            <a:pPr fontAlgn="auto">
              <a:spcBef>
                <a:spcPct val="50000"/>
              </a:spcBef>
              <a:spcAft>
                <a:spcPts val="0"/>
              </a:spcAft>
              <a:defRPr/>
            </a:pPr>
            <a:r>
              <a:rPr lang="en-US" sz="1050" b="1" dirty="0">
                <a:solidFill>
                  <a:prstClr val="white"/>
                </a:solidFill>
              </a:rPr>
              <a:t/>
            </a:r>
            <a:br>
              <a:rPr lang="en-US" sz="1050" b="1" dirty="0">
                <a:solidFill>
                  <a:prstClr val="white"/>
                </a:solidFill>
              </a:rPr>
            </a:br>
            <a:endParaRPr lang="en-US" sz="1050" b="1" dirty="0">
              <a:solidFill>
                <a:prstClr val="white"/>
              </a:solidFill>
            </a:endParaRPr>
          </a:p>
        </p:txBody>
      </p:sp>
      <p:sp>
        <p:nvSpPr>
          <p:cNvPr id="10" name="Text Box 4"/>
          <p:cNvSpPr txBox="1">
            <a:spLocks noChangeArrowheads="1"/>
          </p:cNvSpPr>
          <p:nvPr/>
        </p:nvSpPr>
        <p:spPr bwMode="auto">
          <a:xfrm>
            <a:off x="1718637" y="304800"/>
            <a:ext cx="1424613" cy="9926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5" name="Oval Callout 4"/>
          <p:cNvSpPr/>
          <p:nvPr/>
        </p:nvSpPr>
        <p:spPr>
          <a:xfrm>
            <a:off x="3962400" y="3886200"/>
            <a:ext cx="4038600" cy="899784"/>
          </a:xfrm>
          <a:prstGeom prst="wedgeEllipseCallout">
            <a:avLst>
              <a:gd name="adj1" fmla="val 4815"/>
              <a:gd name="adj2" fmla="val 66337"/>
            </a:avLst>
          </a:prstGeom>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0" rIns="0" rtlCol="0" anchor="ctr"/>
          <a:lstStyle/>
          <a:p>
            <a:pPr lvl="0" algn="ctr"/>
            <a:r>
              <a:rPr lang="en-US" sz="1400" i="1" dirty="0">
                <a:solidFill>
                  <a:prstClr val="black"/>
                </a:solidFill>
              </a:rPr>
              <a:t>As we think about our community </a:t>
            </a:r>
            <a:r>
              <a:rPr lang="en-US" sz="1400" i="1" dirty="0" smtClean="0">
                <a:solidFill>
                  <a:prstClr val="black"/>
                </a:solidFill>
              </a:rPr>
              <a:t>10 </a:t>
            </a:r>
            <a:r>
              <a:rPr lang="en-US" sz="1400" i="1" dirty="0">
                <a:solidFill>
                  <a:prstClr val="black"/>
                </a:solidFill>
              </a:rPr>
              <a:t>years from now – what do we want to be able to say we have….done</a:t>
            </a:r>
            <a:r>
              <a:rPr lang="en-US" sz="1400" i="1" dirty="0" smtClean="0">
                <a:solidFill>
                  <a:prstClr val="black"/>
                </a:solidFill>
              </a:rPr>
              <a:t>?</a:t>
            </a:r>
            <a:endParaRPr lang="en-US" dirty="0"/>
          </a:p>
        </p:txBody>
      </p:sp>
      <p:sp>
        <p:nvSpPr>
          <p:cNvPr id="15" name="Oval Callout 14"/>
          <p:cNvSpPr/>
          <p:nvPr/>
        </p:nvSpPr>
        <p:spPr>
          <a:xfrm>
            <a:off x="5858797" y="4959979"/>
            <a:ext cx="1380203" cy="608557"/>
          </a:xfrm>
          <a:prstGeom prst="wedgeEllipseCallout">
            <a:avLst>
              <a:gd name="adj1" fmla="val -17733"/>
              <a:gd name="adj2" fmla="val 80726"/>
            </a:avLst>
          </a:prstGeom>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0" rIns="0" rtlCol="0" anchor="ctr"/>
          <a:lstStyle/>
          <a:p>
            <a:pPr lvl="0" algn="ctr"/>
            <a:r>
              <a:rPr lang="en-US" sz="1400" i="1" dirty="0">
                <a:solidFill>
                  <a:schemeClr val="tx1"/>
                </a:solidFill>
              </a:rPr>
              <a:t>…what’s in place…?</a:t>
            </a:r>
          </a:p>
        </p:txBody>
      </p:sp>
      <p:sp>
        <p:nvSpPr>
          <p:cNvPr id="16" name="Oval Callout 15"/>
          <p:cNvSpPr/>
          <p:nvPr/>
        </p:nvSpPr>
        <p:spPr>
          <a:xfrm>
            <a:off x="4637358" y="5612363"/>
            <a:ext cx="1752600" cy="518228"/>
          </a:xfrm>
          <a:prstGeom prst="wedgeEllipseCallout">
            <a:avLst>
              <a:gd name="adj1" fmla="val -24396"/>
              <a:gd name="adj2" fmla="val 71351"/>
            </a:avLst>
          </a:prstGeom>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0" rIns="0" rtlCol="0" anchor="ctr"/>
          <a:lstStyle/>
          <a:p>
            <a:pPr lvl="0" algn="ctr"/>
            <a:r>
              <a:rPr lang="en-US" sz="1400" i="1" dirty="0">
                <a:solidFill>
                  <a:schemeClr val="tx1"/>
                </a:solidFill>
              </a:rPr>
              <a:t>…made progress towards…? </a:t>
            </a:r>
          </a:p>
        </p:txBody>
      </p:sp>
      <p:sp>
        <p:nvSpPr>
          <p:cNvPr id="17" name="Oval Callout 16"/>
          <p:cNvSpPr/>
          <p:nvPr/>
        </p:nvSpPr>
        <p:spPr>
          <a:xfrm rot="691297">
            <a:off x="7040214" y="4660804"/>
            <a:ext cx="2105924" cy="1424706"/>
          </a:xfrm>
          <a:prstGeom prst="wedgeEllipseCallout">
            <a:avLst>
              <a:gd name="adj1" fmla="val -33451"/>
              <a:gd name="adj2" fmla="val 65653"/>
            </a:avLst>
          </a:prstGeom>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lIns="0" rIns="0" rtlCol="0" anchor="ctr"/>
          <a:lstStyle/>
          <a:p>
            <a:pPr lvl="0" algn="ctr"/>
            <a:r>
              <a:rPr lang="en-US" sz="1400" i="1" dirty="0">
                <a:solidFill>
                  <a:schemeClr val="tx1"/>
                </a:solidFill>
              </a:rPr>
              <a:t>What 2-3 things if they changed could have the biggest impact on our issues?</a:t>
            </a:r>
          </a:p>
        </p:txBody>
      </p:sp>
      <p:sp>
        <p:nvSpPr>
          <p:cNvPr id="18" name="Oval Callout 17"/>
          <p:cNvSpPr/>
          <p:nvPr/>
        </p:nvSpPr>
        <p:spPr>
          <a:xfrm>
            <a:off x="4533900" y="4785984"/>
            <a:ext cx="1447800" cy="587173"/>
          </a:xfrm>
          <a:prstGeom prst="wedgeEllipseCallout">
            <a:avLst>
              <a:gd name="adj1" fmla="val 17225"/>
              <a:gd name="adj2" fmla="val 84029"/>
            </a:avLst>
          </a:prstGeom>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0" rIns="0" rtlCol="0" anchor="ctr"/>
          <a:lstStyle/>
          <a:p>
            <a:pPr lvl="0" algn="ctr"/>
            <a:r>
              <a:rPr lang="en-US" sz="1400" i="1" dirty="0">
                <a:solidFill>
                  <a:schemeClr val="tx1"/>
                </a:solidFill>
              </a:rPr>
              <a:t>…what’s changed…? </a:t>
            </a:r>
          </a:p>
        </p:txBody>
      </p:sp>
      <p:sp>
        <p:nvSpPr>
          <p:cNvPr id="12" name="Oval Callout 11"/>
          <p:cNvSpPr/>
          <p:nvPr/>
        </p:nvSpPr>
        <p:spPr>
          <a:xfrm rot="20640452">
            <a:off x="2033518" y="4619678"/>
            <a:ext cx="2535896" cy="1289163"/>
          </a:xfrm>
          <a:prstGeom prst="wedgeEllipseCallout">
            <a:avLst>
              <a:gd name="adj1" fmla="val 33116"/>
              <a:gd name="adj2" fmla="val 64132"/>
            </a:avLst>
          </a:prstGeom>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0" rIns="0" rtlCol="0" anchor="ctr"/>
          <a:lstStyle/>
          <a:p>
            <a:pPr lvl="0" algn="ctr"/>
            <a:r>
              <a:rPr lang="en-US" sz="1400" i="1" dirty="0" smtClean="0">
                <a:solidFill>
                  <a:prstClr val="black"/>
                </a:solidFill>
              </a:rPr>
              <a:t>In what ways do problems with school performance and youth delinquency ‘show up’ in our community?</a:t>
            </a:r>
            <a:endParaRPr lang="en-US" dirty="0"/>
          </a:p>
        </p:txBody>
      </p:sp>
    </p:spTree>
    <p:extLst>
      <p:ext uri="{BB962C8B-B14F-4D97-AF65-F5344CB8AC3E}">
        <p14:creationId xmlns:p14="http://schemas.microsoft.com/office/powerpoint/2010/main" val="30106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15" grpId="0" animBg="1"/>
      <p:bldP spid="16" grpId="0" animBg="1"/>
      <p:bldP spid="17" grpId="0" animBg="1"/>
      <p:bldP spid="18"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257800" cy="1143000"/>
          </a:xfrm>
        </p:spPr>
        <p:txBody>
          <a:bodyPr/>
          <a:lstStyle/>
          <a:p>
            <a:r>
              <a:rPr lang="en-US" dirty="0" smtClean="0"/>
              <a:t>Intermediate Outcomes</a:t>
            </a:r>
            <a:endParaRPr lang="en-US" dirty="0"/>
          </a:p>
        </p:txBody>
      </p:sp>
      <p:sp>
        <p:nvSpPr>
          <p:cNvPr id="3" name="Content Placeholder 2"/>
          <p:cNvSpPr>
            <a:spLocks noGrp="1"/>
          </p:cNvSpPr>
          <p:nvPr>
            <p:ph idx="1"/>
          </p:nvPr>
        </p:nvSpPr>
        <p:spPr>
          <a:xfrm>
            <a:off x="3429000" y="1600200"/>
            <a:ext cx="5257800" cy="4525963"/>
          </a:xfrm>
        </p:spPr>
        <p:txBody>
          <a:bodyPr/>
          <a:lstStyle/>
          <a:p>
            <a:pPr>
              <a:buNone/>
            </a:pPr>
            <a:r>
              <a:rPr lang="en-US" dirty="0" smtClean="0"/>
              <a:t>Why is that a problem?</a:t>
            </a:r>
          </a:p>
          <a:p>
            <a:pPr marL="0" indent="0">
              <a:buNone/>
            </a:pPr>
            <a:r>
              <a:rPr lang="en-US" sz="1600" i="1" dirty="0"/>
              <a:t>Based on the state assessment we know these problem are present in our state and our community, so</a:t>
            </a:r>
            <a:r>
              <a:rPr lang="en-US" sz="1600" i="1" dirty="0" smtClean="0"/>
              <a:t>...</a:t>
            </a:r>
            <a:r>
              <a:rPr lang="en-US" sz="1600" i="1" dirty="0" smtClean="0"/>
              <a:t>Based </a:t>
            </a:r>
            <a:r>
              <a:rPr lang="en-US" sz="1600" i="1" dirty="0"/>
              <a:t>on </a:t>
            </a:r>
            <a:r>
              <a:rPr lang="en-US" sz="1600" i="1" dirty="0" smtClean="0"/>
              <a:t>Coalition's Needs </a:t>
            </a:r>
            <a:r>
              <a:rPr lang="en-US" sz="1600" i="1" dirty="0" smtClean="0"/>
              <a:t>Assessment…</a:t>
            </a:r>
            <a:endParaRPr lang="en-US" sz="1600" i="1" dirty="0" smtClean="0"/>
          </a:p>
          <a:p>
            <a:pPr lvl="0"/>
            <a:r>
              <a:rPr lang="en-US" sz="2200" dirty="0">
                <a:solidFill>
                  <a:prstClr val="black"/>
                </a:solidFill>
              </a:rPr>
              <a:t>How these are locally relevant? </a:t>
            </a:r>
          </a:p>
          <a:p>
            <a:pPr lvl="0"/>
            <a:r>
              <a:rPr lang="en-US" sz="2200" dirty="0" smtClean="0">
                <a:solidFill>
                  <a:prstClr val="black"/>
                </a:solidFill>
              </a:rPr>
              <a:t>Should </a:t>
            </a:r>
            <a:r>
              <a:rPr lang="en-US" sz="2200" dirty="0">
                <a:solidFill>
                  <a:prstClr val="black"/>
                </a:solidFill>
              </a:rPr>
              <a:t>we add any </a:t>
            </a:r>
            <a:r>
              <a:rPr lang="en-US" sz="2200" dirty="0" smtClean="0">
                <a:solidFill>
                  <a:prstClr val="black"/>
                </a:solidFill>
              </a:rPr>
              <a:t>behavioral health </a:t>
            </a:r>
            <a:r>
              <a:rPr lang="en-US" sz="2200" dirty="0" smtClean="0">
                <a:solidFill>
                  <a:prstClr val="black"/>
                </a:solidFill>
              </a:rPr>
              <a:t>problems</a:t>
            </a:r>
            <a:r>
              <a:rPr lang="en-US" sz="2200" dirty="0" smtClean="0">
                <a:solidFill>
                  <a:prstClr val="black"/>
                </a:solidFill>
              </a:rPr>
              <a:t>? </a:t>
            </a:r>
            <a:endParaRPr lang="en-US" sz="2200" dirty="0">
              <a:solidFill>
                <a:prstClr val="black"/>
              </a:solidFill>
            </a:endParaRPr>
          </a:p>
          <a:p>
            <a:pPr marL="0" indent="0">
              <a:buNone/>
            </a:pPr>
            <a:endParaRPr lang="en-US" sz="1600" i="1"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24</a:t>
            </a:fld>
            <a:endParaRPr lang="en-US" dirty="0"/>
          </a:p>
        </p:txBody>
      </p:sp>
      <p:sp>
        <p:nvSpPr>
          <p:cNvPr id="8" name="Text Box 5"/>
          <p:cNvSpPr txBox="1">
            <a:spLocks noChangeArrowheads="1"/>
          </p:cNvSpPr>
          <p:nvPr/>
        </p:nvSpPr>
        <p:spPr bwMode="auto">
          <a:xfrm>
            <a:off x="1753860" y="228600"/>
            <a:ext cx="1371597" cy="10001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9" name="Text Box 11"/>
          <p:cNvSpPr txBox="1">
            <a:spLocks noChangeArrowheads="1"/>
          </p:cNvSpPr>
          <p:nvPr/>
        </p:nvSpPr>
        <p:spPr bwMode="auto">
          <a:xfrm>
            <a:off x="1753860" y="1676400"/>
            <a:ext cx="1371600" cy="3962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050" dirty="0" smtClean="0">
                <a:solidFill>
                  <a:prstClr val="black"/>
                </a:solidFill>
              </a:rPr>
              <a:t>[Add </a:t>
            </a:r>
            <a:r>
              <a:rPr lang="en-US" sz="1050" dirty="0">
                <a:solidFill>
                  <a:prstClr val="black"/>
                </a:solidFill>
              </a:rPr>
              <a:t>Yours Here]</a:t>
            </a:r>
          </a:p>
          <a:p>
            <a:pPr marL="119063" indent="-119063" fontAlgn="auto">
              <a:spcBef>
                <a:spcPts val="0"/>
              </a:spcBef>
              <a:spcAft>
                <a:spcPts val="0"/>
              </a:spcAft>
              <a:buFont typeface="Arial" pitchFamily="34" charset="0"/>
              <a:buChar char="•"/>
              <a:defRPr/>
            </a:pPr>
            <a:endParaRPr lang="en-US" sz="1050"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10" name="TextBox 9"/>
          <p:cNvSpPr txBox="1"/>
          <p:nvPr/>
        </p:nvSpPr>
        <p:spPr>
          <a:xfrm rot="18510637">
            <a:off x="1429348" y="4073678"/>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17" name="Oval Callout 16"/>
          <p:cNvSpPr/>
          <p:nvPr/>
        </p:nvSpPr>
        <p:spPr>
          <a:xfrm rot="21345127">
            <a:off x="2124816" y="5180892"/>
            <a:ext cx="2534212" cy="969718"/>
          </a:xfrm>
          <a:prstGeom prst="wedgeEllipseCallout">
            <a:avLst>
              <a:gd name="adj1" fmla="val 52334"/>
              <a:gd name="adj2" fmla="val 50874"/>
            </a:avLst>
          </a:prstGeom>
          <a:ln>
            <a:solidFill>
              <a:schemeClr val="accent4">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a:t>
            </a:r>
            <a:r>
              <a:rPr lang="en-US" sz="1400" i="1" dirty="0" smtClean="0">
                <a:solidFill>
                  <a:schemeClr val="tx1"/>
                </a:solidFill>
              </a:rPr>
              <a:t>does our needs assessment data tell us about underage drinking in our community?</a:t>
            </a:r>
            <a:endParaRPr lang="en-US" sz="1400" i="1" dirty="0">
              <a:solidFill>
                <a:schemeClr val="tx1"/>
              </a:solidFill>
            </a:endParaRPr>
          </a:p>
        </p:txBody>
      </p:sp>
      <p:sp>
        <p:nvSpPr>
          <p:cNvPr id="20" name="Oval Callout 19"/>
          <p:cNvSpPr/>
          <p:nvPr/>
        </p:nvSpPr>
        <p:spPr>
          <a:xfrm rot="20640452">
            <a:off x="2588038" y="4089950"/>
            <a:ext cx="2133600" cy="985876"/>
          </a:xfrm>
          <a:prstGeom prst="wedgeEllipseCallout">
            <a:avLst>
              <a:gd name="adj1" fmla="val 51394"/>
              <a:gd name="adj2" fmla="val 76698"/>
            </a:avLst>
          </a:prstGeom>
          <a:ln>
            <a:solidFill>
              <a:schemeClr val="accent4">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What was prioritized in our needs assessment?</a:t>
            </a:r>
            <a:endParaRPr lang="en-US" sz="1400" i="1" dirty="0">
              <a:solidFill>
                <a:schemeClr val="tx1"/>
              </a:solidFill>
            </a:endParaRPr>
          </a:p>
        </p:txBody>
      </p:sp>
      <p:sp>
        <p:nvSpPr>
          <p:cNvPr id="21" name="Oval Callout 20"/>
          <p:cNvSpPr/>
          <p:nvPr/>
        </p:nvSpPr>
        <p:spPr>
          <a:xfrm>
            <a:off x="4953000" y="3819710"/>
            <a:ext cx="2133600" cy="856736"/>
          </a:xfrm>
          <a:prstGeom prst="wedgeEllipseCallout">
            <a:avLst>
              <a:gd name="adj1" fmla="val -18435"/>
              <a:gd name="adj2" fmla="val 63108"/>
            </a:avLst>
          </a:prstGeom>
          <a:ln>
            <a:solidFill>
              <a:schemeClr val="accent4">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How is substance abuse </a:t>
            </a:r>
            <a:r>
              <a:rPr lang="en-US" sz="1400" i="1" dirty="0">
                <a:solidFill>
                  <a:schemeClr val="tx1"/>
                </a:solidFill>
              </a:rPr>
              <a:t>e</a:t>
            </a:r>
            <a:r>
              <a:rPr lang="en-US" sz="1400" i="1" dirty="0" smtClean="0">
                <a:solidFill>
                  <a:schemeClr val="tx1"/>
                </a:solidFill>
              </a:rPr>
              <a:t>ffecting our community?</a:t>
            </a:r>
            <a:endParaRPr lang="en-US" sz="1400" i="1" dirty="0">
              <a:solidFill>
                <a:schemeClr val="tx1"/>
              </a:solidFill>
            </a:endParaRPr>
          </a:p>
        </p:txBody>
      </p:sp>
      <p:sp>
        <p:nvSpPr>
          <p:cNvPr id="22" name="Oval Callout 21"/>
          <p:cNvSpPr/>
          <p:nvPr/>
        </p:nvSpPr>
        <p:spPr>
          <a:xfrm rot="458722">
            <a:off x="4877708" y="4882430"/>
            <a:ext cx="1981200" cy="1181099"/>
          </a:xfrm>
          <a:prstGeom prst="wedgeEllipseCallout">
            <a:avLst>
              <a:gd name="adj1" fmla="val -9752"/>
              <a:gd name="adj2" fmla="val 61578"/>
            </a:avLst>
          </a:prstGeom>
          <a:ln>
            <a:solidFill>
              <a:schemeClr val="accent4">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problems are we trying to solve specifically about </a:t>
            </a:r>
            <a:r>
              <a:rPr lang="en-US" sz="1400" i="1" dirty="0" smtClean="0">
                <a:solidFill>
                  <a:schemeClr val="tx1"/>
                </a:solidFill>
              </a:rPr>
              <a:t>substance abuse? </a:t>
            </a:r>
            <a:endParaRPr lang="en-US" sz="1400" i="1" dirty="0">
              <a:solidFill>
                <a:schemeClr val="tx1"/>
              </a:solidFill>
            </a:endParaRPr>
          </a:p>
        </p:txBody>
      </p:sp>
      <p:sp>
        <p:nvSpPr>
          <p:cNvPr id="23" name="Oval Callout 22"/>
          <p:cNvSpPr/>
          <p:nvPr/>
        </p:nvSpPr>
        <p:spPr>
          <a:xfrm rot="379028">
            <a:off x="6769695" y="4440668"/>
            <a:ext cx="2362200" cy="1295400"/>
          </a:xfrm>
          <a:prstGeom prst="wedgeEllipseCallout">
            <a:avLst>
              <a:gd name="adj1" fmla="val -23281"/>
              <a:gd name="adj2" fmla="val 80796"/>
            </a:avLst>
          </a:prstGeom>
          <a:ln>
            <a:solidFill>
              <a:schemeClr val="accent4">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elements of </a:t>
            </a:r>
            <a:r>
              <a:rPr lang="en-US" sz="1400" i="1" dirty="0" smtClean="0">
                <a:solidFill>
                  <a:schemeClr val="tx1"/>
                </a:solidFill>
              </a:rPr>
              <a:t>substance abuse </a:t>
            </a:r>
            <a:r>
              <a:rPr lang="en-US" sz="1400" i="1" dirty="0">
                <a:solidFill>
                  <a:schemeClr val="tx1"/>
                </a:solidFill>
              </a:rPr>
              <a:t>are most important to </a:t>
            </a:r>
            <a:r>
              <a:rPr lang="en-US" sz="1400" i="1" dirty="0" smtClean="0">
                <a:solidFill>
                  <a:schemeClr val="tx1"/>
                </a:solidFill>
              </a:rPr>
              <a:t>us to do something about?</a:t>
            </a:r>
            <a:endParaRPr lang="en-US" sz="1400" i="1" dirty="0">
              <a:solidFill>
                <a:schemeClr val="tx1"/>
              </a:solidFill>
            </a:endParaRPr>
          </a:p>
        </p:txBody>
      </p:sp>
    </p:spTree>
    <p:extLst>
      <p:ext uri="{BB962C8B-B14F-4D97-AF65-F5344CB8AC3E}">
        <p14:creationId xmlns:p14="http://schemas.microsoft.com/office/powerpoint/2010/main" val="18571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7"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4"/>
          <p:cNvSpPr txBox="1">
            <a:spLocks noChangeArrowheads="1"/>
          </p:cNvSpPr>
          <p:nvPr/>
        </p:nvSpPr>
        <p:spPr bwMode="auto">
          <a:xfrm>
            <a:off x="1701801" y="1586219"/>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19" name="Text Box 9"/>
          <p:cNvSpPr txBox="1">
            <a:spLocks noChangeArrowheads="1"/>
          </p:cNvSpPr>
          <p:nvPr/>
        </p:nvSpPr>
        <p:spPr bwMode="auto">
          <a:xfrm>
            <a:off x="1706563" y="2826057"/>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20" name="Text Box 14"/>
          <p:cNvSpPr txBox="1">
            <a:spLocks noChangeArrowheads="1"/>
          </p:cNvSpPr>
          <p:nvPr/>
        </p:nvSpPr>
        <p:spPr bwMode="auto">
          <a:xfrm>
            <a:off x="1704976" y="2087869"/>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21" name="Text Box 17"/>
          <p:cNvSpPr txBox="1">
            <a:spLocks noChangeArrowheads="1"/>
          </p:cNvSpPr>
          <p:nvPr/>
        </p:nvSpPr>
        <p:spPr bwMode="auto">
          <a:xfrm>
            <a:off x="1706563" y="4097644"/>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22" name="Text Box 19"/>
          <p:cNvSpPr txBox="1">
            <a:spLocks noChangeArrowheads="1"/>
          </p:cNvSpPr>
          <p:nvPr/>
        </p:nvSpPr>
        <p:spPr bwMode="auto">
          <a:xfrm>
            <a:off x="1706563" y="5448607"/>
            <a:ext cx="1395413" cy="633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257800" cy="4525963"/>
          </a:xfrm>
        </p:spPr>
        <p:txBody>
          <a:bodyPr/>
          <a:lstStyle/>
          <a:p>
            <a:pPr>
              <a:buNone/>
            </a:pPr>
            <a:r>
              <a:rPr lang="en-US" i="1" dirty="0" smtClean="0"/>
              <a:t>Why is that a problem here?</a:t>
            </a:r>
          </a:p>
          <a:p>
            <a:pPr marL="0" indent="0">
              <a:buNone/>
            </a:pPr>
            <a:r>
              <a:rPr lang="en-US" sz="1600" i="1" dirty="0"/>
              <a:t>Based on the state assessment we know these problem are present in our state and our community, so</a:t>
            </a:r>
            <a:r>
              <a:rPr lang="en-US" sz="1600" i="1" dirty="0" smtClean="0"/>
              <a:t>...</a:t>
            </a:r>
            <a:r>
              <a:rPr lang="en-US" sz="1600" i="1" dirty="0" smtClean="0">
                <a:solidFill>
                  <a:prstClr val="black"/>
                </a:solidFill>
              </a:rPr>
              <a:t>Based </a:t>
            </a:r>
            <a:r>
              <a:rPr lang="en-US" sz="1600" i="1" dirty="0">
                <a:solidFill>
                  <a:prstClr val="black"/>
                </a:solidFill>
              </a:rPr>
              <a:t>on Coalition's Needs Assessment</a:t>
            </a:r>
          </a:p>
          <a:p>
            <a:pPr lvl="0"/>
            <a:r>
              <a:rPr lang="en-US" sz="2200" dirty="0">
                <a:solidFill>
                  <a:prstClr val="black"/>
                </a:solidFill>
              </a:rPr>
              <a:t>How these are locally relevant? </a:t>
            </a:r>
          </a:p>
          <a:p>
            <a:pPr lvl="0"/>
            <a:r>
              <a:rPr lang="en-US" sz="2200" dirty="0" smtClean="0">
                <a:solidFill>
                  <a:prstClr val="black"/>
                </a:solidFill>
              </a:rPr>
              <a:t>What should </a:t>
            </a:r>
            <a:r>
              <a:rPr lang="en-US" sz="2200" dirty="0">
                <a:solidFill>
                  <a:prstClr val="black"/>
                </a:solidFill>
              </a:rPr>
              <a:t>we </a:t>
            </a:r>
            <a:r>
              <a:rPr lang="en-US" sz="2200" dirty="0" smtClean="0">
                <a:solidFill>
                  <a:prstClr val="black"/>
                </a:solidFill>
              </a:rPr>
              <a:t>select as </a:t>
            </a:r>
            <a:r>
              <a:rPr lang="en-US" sz="2200" dirty="0" smtClean="0">
                <a:solidFill>
                  <a:prstClr val="black"/>
                </a:solidFill>
              </a:rPr>
              <a:t>our </a:t>
            </a:r>
            <a:r>
              <a:rPr lang="en-US" sz="2200" dirty="0" smtClean="0">
                <a:solidFill>
                  <a:prstClr val="black"/>
                </a:solidFill>
              </a:rPr>
              <a:t>intervening variables? </a:t>
            </a:r>
            <a:endParaRPr lang="en-US" sz="2200" dirty="0">
              <a:solidFill>
                <a:prstClr val="black"/>
              </a:solidFill>
            </a:endParaRPr>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25</a:t>
            </a:fld>
            <a:endParaRPr lang="en-US" dirty="0"/>
          </a:p>
        </p:txBody>
      </p:sp>
      <p:sp>
        <p:nvSpPr>
          <p:cNvPr id="10" name="Text Box 20"/>
          <p:cNvSpPr txBox="1">
            <a:spLocks noChangeArrowheads="1"/>
          </p:cNvSpPr>
          <p:nvPr/>
        </p:nvSpPr>
        <p:spPr bwMode="auto">
          <a:xfrm>
            <a:off x="1701343" y="228598"/>
            <a:ext cx="1395747" cy="99900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smtClean="0">
                <a:solidFill>
                  <a:prstClr val="white"/>
                </a:solidFill>
              </a:rPr>
              <a:t>(Risk/Protective </a:t>
            </a:r>
            <a:r>
              <a:rPr lang="en-US" sz="1050" b="1" dirty="0">
                <a:solidFill>
                  <a:prstClr val="white"/>
                </a:solidFill>
              </a:rPr>
              <a:t>Factors)</a:t>
            </a:r>
          </a:p>
        </p:txBody>
      </p:sp>
      <p:sp>
        <p:nvSpPr>
          <p:cNvPr id="11" name="TextBox 10"/>
          <p:cNvSpPr txBox="1"/>
          <p:nvPr/>
        </p:nvSpPr>
        <p:spPr>
          <a:xfrm rot="18510637">
            <a:off x="1383982" y="3054699"/>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12" name="Oval Callout 11"/>
          <p:cNvSpPr/>
          <p:nvPr/>
        </p:nvSpPr>
        <p:spPr>
          <a:xfrm rot="21345127">
            <a:off x="2851976" y="5161277"/>
            <a:ext cx="2430367" cy="969718"/>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specifically about those problems are most important to us</a:t>
            </a:r>
            <a:r>
              <a:rPr lang="en-US" sz="1400" i="1" dirty="0" smtClean="0">
                <a:solidFill>
                  <a:schemeClr val="tx1"/>
                </a:solidFill>
              </a:rPr>
              <a:t>?</a:t>
            </a:r>
            <a:endParaRPr lang="en-US" sz="1400" i="1" dirty="0">
              <a:solidFill>
                <a:schemeClr val="tx1"/>
              </a:solidFill>
            </a:endParaRPr>
          </a:p>
        </p:txBody>
      </p:sp>
      <p:sp>
        <p:nvSpPr>
          <p:cNvPr id="15" name="Oval Callout 14"/>
          <p:cNvSpPr/>
          <p:nvPr/>
        </p:nvSpPr>
        <p:spPr>
          <a:xfrm rot="458722">
            <a:off x="9419276" y="3052221"/>
            <a:ext cx="1981200" cy="834053"/>
          </a:xfrm>
          <a:prstGeom prst="wedgeEllipseCallout">
            <a:avLst>
              <a:gd name="adj1" fmla="val -27635"/>
              <a:gd name="adj2" fmla="val 7311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Which should </a:t>
            </a:r>
            <a:r>
              <a:rPr lang="en-US" sz="1400" i="1" dirty="0">
                <a:solidFill>
                  <a:schemeClr val="tx1"/>
                </a:solidFill>
              </a:rPr>
              <a:t>we </a:t>
            </a:r>
            <a:r>
              <a:rPr lang="en-US" sz="1400" i="1" dirty="0" smtClean="0">
                <a:solidFill>
                  <a:schemeClr val="tx1"/>
                </a:solidFill>
              </a:rPr>
              <a:t>set target outcomes for?</a:t>
            </a:r>
            <a:endParaRPr lang="en-US" sz="1400" i="1" dirty="0">
              <a:solidFill>
                <a:schemeClr val="tx1"/>
              </a:solidFill>
            </a:endParaRPr>
          </a:p>
        </p:txBody>
      </p:sp>
      <p:sp>
        <p:nvSpPr>
          <p:cNvPr id="25" name="Oval Callout 24"/>
          <p:cNvSpPr/>
          <p:nvPr/>
        </p:nvSpPr>
        <p:spPr>
          <a:xfrm rot="21345127">
            <a:off x="2624010" y="4103013"/>
            <a:ext cx="2430367" cy="986824"/>
          </a:xfrm>
          <a:prstGeom prst="wedgeEllipseCallout">
            <a:avLst>
              <a:gd name="adj1" fmla="val 5632"/>
              <a:gd name="adj2" fmla="val 7450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Why is this happening in our community?</a:t>
            </a:r>
            <a:endParaRPr lang="en-US" sz="1400" i="1" dirty="0">
              <a:solidFill>
                <a:schemeClr val="tx1"/>
              </a:solidFill>
            </a:endParaRPr>
          </a:p>
        </p:txBody>
      </p:sp>
      <p:sp>
        <p:nvSpPr>
          <p:cNvPr id="28" name="Oval Callout 27"/>
          <p:cNvSpPr/>
          <p:nvPr/>
        </p:nvSpPr>
        <p:spPr>
          <a:xfrm rot="21345127">
            <a:off x="4604577" y="4361636"/>
            <a:ext cx="2430367" cy="969718"/>
          </a:xfrm>
          <a:prstGeom prst="wedgeEllipseCallout">
            <a:avLst>
              <a:gd name="adj1" fmla="val 26108"/>
              <a:gd name="adj2" fmla="val 73443"/>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What are recommendations from the workgroup?</a:t>
            </a:r>
            <a:endParaRPr lang="en-US" sz="1400" i="1" dirty="0">
              <a:solidFill>
                <a:schemeClr val="tx1"/>
              </a:solidFill>
            </a:endParaRPr>
          </a:p>
        </p:txBody>
      </p:sp>
    </p:spTree>
    <p:extLst>
      <p:ext uri="{BB962C8B-B14F-4D97-AF65-F5344CB8AC3E}">
        <p14:creationId xmlns:p14="http://schemas.microsoft.com/office/powerpoint/2010/main" val="124352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25"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4"/>
          <p:cNvSpPr txBox="1">
            <a:spLocks noChangeArrowheads="1"/>
          </p:cNvSpPr>
          <p:nvPr/>
        </p:nvSpPr>
        <p:spPr bwMode="auto">
          <a:xfrm>
            <a:off x="1701801" y="1586219"/>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19" name="Text Box 9"/>
          <p:cNvSpPr txBox="1">
            <a:spLocks noChangeArrowheads="1"/>
          </p:cNvSpPr>
          <p:nvPr/>
        </p:nvSpPr>
        <p:spPr bwMode="auto">
          <a:xfrm>
            <a:off x="1706563" y="2826057"/>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20" name="Text Box 14"/>
          <p:cNvSpPr txBox="1">
            <a:spLocks noChangeArrowheads="1"/>
          </p:cNvSpPr>
          <p:nvPr/>
        </p:nvSpPr>
        <p:spPr bwMode="auto">
          <a:xfrm>
            <a:off x="1704976" y="2087869"/>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21" name="Text Box 17"/>
          <p:cNvSpPr txBox="1">
            <a:spLocks noChangeArrowheads="1"/>
          </p:cNvSpPr>
          <p:nvPr/>
        </p:nvSpPr>
        <p:spPr bwMode="auto">
          <a:xfrm>
            <a:off x="1706563" y="4097644"/>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22" name="Text Box 19"/>
          <p:cNvSpPr txBox="1">
            <a:spLocks noChangeArrowheads="1"/>
          </p:cNvSpPr>
          <p:nvPr/>
        </p:nvSpPr>
        <p:spPr bwMode="auto">
          <a:xfrm>
            <a:off x="1706563" y="5448607"/>
            <a:ext cx="1395413" cy="633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257800" cy="733619"/>
          </a:xfrm>
        </p:spPr>
        <p:txBody>
          <a:bodyPr/>
          <a:lstStyle/>
          <a:p>
            <a:pPr>
              <a:buNone/>
            </a:pPr>
            <a:r>
              <a:rPr lang="en-US" i="1" dirty="0" smtClean="0"/>
              <a:t>Why is that a problem here?</a:t>
            </a:r>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26</a:t>
            </a:fld>
            <a:endParaRPr lang="en-US" dirty="0"/>
          </a:p>
        </p:txBody>
      </p:sp>
      <p:sp>
        <p:nvSpPr>
          <p:cNvPr id="10" name="Text Box 20"/>
          <p:cNvSpPr txBox="1">
            <a:spLocks noChangeArrowheads="1"/>
          </p:cNvSpPr>
          <p:nvPr/>
        </p:nvSpPr>
        <p:spPr bwMode="auto">
          <a:xfrm>
            <a:off x="1701343" y="228598"/>
            <a:ext cx="1395747" cy="99900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smtClean="0">
                <a:solidFill>
                  <a:prstClr val="white"/>
                </a:solidFill>
              </a:rPr>
              <a:t>(Risk/Protective </a:t>
            </a:r>
            <a:r>
              <a:rPr lang="en-US" sz="1050" b="1" dirty="0">
                <a:solidFill>
                  <a:prstClr val="white"/>
                </a:solidFill>
              </a:rPr>
              <a:t>Factors)</a:t>
            </a:r>
          </a:p>
        </p:txBody>
      </p:sp>
      <p:sp>
        <p:nvSpPr>
          <p:cNvPr id="17" name="Oval Callout 16"/>
          <p:cNvSpPr/>
          <p:nvPr/>
        </p:nvSpPr>
        <p:spPr>
          <a:xfrm rot="21345127">
            <a:off x="3257574" y="3075418"/>
            <a:ext cx="1806423" cy="923254"/>
          </a:xfrm>
          <a:prstGeom prst="wedgeEllipseCallout">
            <a:avLst>
              <a:gd name="adj1" fmla="val -50487"/>
              <a:gd name="adj2" fmla="val -54072"/>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sort of laws/norms are present in our community?</a:t>
            </a:r>
            <a:endParaRPr lang="en-US" sz="1200" i="1" dirty="0">
              <a:solidFill>
                <a:schemeClr val="tx1"/>
              </a:solidFill>
            </a:endParaRPr>
          </a:p>
        </p:txBody>
      </p:sp>
      <p:sp>
        <p:nvSpPr>
          <p:cNvPr id="23" name="Oval Callout 22"/>
          <p:cNvSpPr/>
          <p:nvPr/>
        </p:nvSpPr>
        <p:spPr>
          <a:xfrm>
            <a:off x="4301356" y="2084546"/>
            <a:ext cx="1831678" cy="1053314"/>
          </a:xfrm>
          <a:prstGeom prst="wedgeEllipseCallout">
            <a:avLst>
              <a:gd name="adj1" fmla="val -108199"/>
              <a:gd name="adj2" fmla="val -17533"/>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is happening in our community around collaboration and community engagement?</a:t>
            </a:r>
            <a:endParaRPr lang="en-US" sz="1200" i="1" dirty="0">
              <a:solidFill>
                <a:schemeClr val="tx1"/>
              </a:solidFill>
            </a:endParaRPr>
          </a:p>
        </p:txBody>
      </p:sp>
      <p:sp>
        <p:nvSpPr>
          <p:cNvPr id="24" name="Oval Callout 23"/>
          <p:cNvSpPr/>
          <p:nvPr/>
        </p:nvSpPr>
        <p:spPr>
          <a:xfrm rot="21345127">
            <a:off x="4329765" y="3952768"/>
            <a:ext cx="1831679" cy="923254"/>
          </a:xfrm>
          <a:prstGeom prst="wedgeEllipseCallout">
            <a:avLst>
              <a:gd name="adj1" fmla="val -108656"/>
              <a:gd name="adj2" fmla="val 542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is the experience children are having in our schools?</a:t>
            </a:r>
            <a:endParaRPr lang="en-US" sz="1200" i="1" dirty="0">
              <a:solidFill>
                <a:schemeClr val="tx1"/>
              </a:solidFill>
            </a:endParaRPr>
          </a:p>
        </p:txBody>
      </p:sp>
      <p:sp>
        <p:nvSpPr>
          <p:cNvPr id="26" name="Oval Callout 25"/>
          <p:cNvSpPr/>
          <p:nvPr/>
        </p:nvSpPr>
        <p:spPr>
          <a:xfrm rot="21345127">
            <a:off x="3396947" y="4825408"/>
            <a:ext cx="1831679" cy="923254"/>
          </a:xfrm>
          <a:prstGeom prst="wedgeEllipseCallout">
            <a:avLst>
              <a:gd name="adj1" fmla="val -64788"/>
              <a:gd name="adj2" fmla="val 3154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other risks factors impact our families…individuals… youth?</a:t>
            </a:r>
            <a:endParaRPr lang="en-US" sz="1200" i="1" dirty="0">
              <a:solidFill>
                <a:schemeClr val="tx1"/>
              </a:solidFill>
            </a:endParaRPr>
          </a:p>
        </p:txBody>
      </p:sp>
      <p:sp>
        <p:nvSpPr>
          <p:cNvPr id="27" name="Oval Callout 26"/>
          <p:cNvSpPr/>
          <p:nvPr/>
        </p:nvSpPr>
        <p:spPr>
          <a:xfrm rot="21434799">
            <a:off x="5302080" y="5270220"/>
            <a:ext cx="1831679" cy="990184"/>
          </a:xfrm>
          <a:prstGeom prst="wedgeEllipseCallout">
            <a:avLst>
              <a:gd name="adj1" fmla="val -164644"/>
              <a:gd name="adj2" fmla="val 1211"/>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other protective factors impact our families…individuals… youth?</a:t>
            </a:r>
            <a:endParaRPr lang="en-US" sz="1200" i="1" dirty="0">
              <a:solidFill>
                <a:schemeClr val="tx1"/>
              </a:solidFill>
            </a:endParaRPr>
          </a:p>
        </p:txBody>
      </p:sp>
      <p:sp>
        <p:nvSpPr>
          <p:cNvPr id="16" name="TextBox 15"/>
          <p:cNvSpPr txBox="1"/>
          <p:nvPr/>
        </p:nvSpPr>
        <p:spPr>
          <a:xfrm rot="18510637">
            <a:off x="1383982" y="3054699"/>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Tree>
    <p:extLst>
      <p:ext uri="{BB962C8B-B14F-4D97-AF65-F5344CB8AC3E}">
        <p14:creationId xmlns:p14="http://schemas.microsoft.com/office/powerpoint/2010/main" val="422762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4"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4"/>
          <p:cNvSpPr txBox="1">
            <a:spLocks noChangeArrowheads="1"/>
          </p:cNvSpPr>
          <p:nvPr/>
        </p:nvSpPr>
        <p:spPr bwMode="auto">
          <a:xfrm>
            <a:off x="1701801" y="1586219"/>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19" name="Text Box 9"/>
          <p:cNvSpPr txBox="1">
            <a:spLocks noChangeArrowheads="1"/>
          </p:cNvSpPr>
          <p:nvPr/>
        </p:nvSpPr>
        <p:spPr bwMode="auto">
          <a:xfrm>
            <a:off x="1706563" y="2826057"/>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20" name="Text Box 14"/>
          <p:cNvSpPr txBox="1">
            <a:spLocks noChangeArrowheads="1"/>
          </p:cNvSpPr>
          <p:nvPr/>
        </p:nvSpPr>
        <p:spPr bwMode="auto">
          <a:xfrm>
            <a:off x="1704976" y="2087869"/>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21" name="Text Box 17"/>
          <p:cNvSpPr txBox="1">
            <a:spLocks noChangeArrowheads="1"/>
          </p:cNvSpPr>
          <p:nvPr/>
        </p:nvSpPr>
        <p:spPr bwMode="auto">
          <a:xfrm>
            <a:off x="1706563" y="4097644"/>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22" name="Text Box 19"/>
          <p:cNvSpPr txBox="1">
            <a:spLocks noChangeArrowheads="1"/>
          </p:cNvSpPr>
          <p:nvPr/>
        </p:nvSpPr>
        <p:spPr bwMode="auto">
          <a:xfrm>
            <a:off x="1706563" y="5448607"/>
            <a:ext cx="1395413" cy="633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257800" cy="4525963"/>
          </a:xfrm>
        </p:spPr>
        <p:txBody>
          <a:bodyPr/>
          <a:lstStyle/>
          <a:p>
            <a:pPr>
              <a:buNone/>
            </a:pPr>
            <a:r>
              <a:rPr lang="en-US" i="1" dirty="0" smtClean="0"/>
              <a:t>Why is that a problem here?</a:t>
            </a:r>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27</a:t>
            </a:fld>
            <a:endParaRPr lang="en-US" dirty="0"/>
          </a:p>
        </p:txBody>
      </p:sp>
      <p:sp>
        <p:nvSpPr>
          <p:cNvPr id="10" name="Text Box 20"/>
          <p:cNvSpPr txBox="1">
            <a:spLocks noChangeArrowheads="1"/>
          </p:cNvSpPr>
          <p:nvPr/>
        </p:nvSpPr>
        <p:spPr bwMode="auto">
          <a:xfrm>
            <a:off x="1701343" y="228598"/>
            <a:ext cx="1395747" cy="99900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smtClean="0">
                <a:solidFill>
                  <a:prstClr val="white"/>
                </a:solidFill>
              </a:rPr>
              <a:t>(Risk/Protective </a:t>
            </a:r>
            <a:r>
              <a:rPr lang="en-US" sz="1050" b="1" dirty="0">
                <a:solidFill>
                  <a:prstClr val="white"/>
                </a:solidFill>
              </a:rPr>
              <a:t>Factors)</a:t>
            </a:r>
          </a:p>
        </p:txBody>
      </p:sp>
      <p:sp>
        <p:nvSpPr>
          <p:cNvPr id="11" name="TextBox 10"/>
          <p:cNvSpPr txBox="1"/>
          <p:nvPr/>
        </p:nvSpPr>
        <p:spPr>
          <a:xfrm rot="18510637">
            <a:off x="1383982" y="3054699"/>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13" name="Oval Callout 12"/>
          <p:cNvSpPr/>
          <p:nvPr/>
        </p:nvSpPr>
        <p:spPr>
          <a:xfrm>
            <a:off x="6831898" y="4620389"/>
            <a:ext cx="2312102" cy="1599285"/>
          </a:xfrm>
          <a:prstGeom prst="wedgeEllipseCallout">
            <a:avLst>
              <a:gd name="adj1" fmla="val -64109"/>
              <a:gd name="adj2" fmla="val 4137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B</a:t>
            </a:r>
            <a:r>
              <a:rPr lang="en-US" sz="1400" i="1" dirty="0" smtClean="0">
                <a:solidFill>
                  <a:schemeClr val="tx1"/>
                </a:solidFill>
              </a:rPr>
              <a:t>ased </a:t>
            </a:r>
            <a:r>
              <a:rPr lang="en-US" sz="1400" i="1" dirty="0">
                <a:solidFill>
                  <a:schemeClr val="tx1"/>
                </a:solidFill>
              </a:rPr>
              <a:t>on all the data we reviewed, which data indicators are most important for us to track, monitor change, </a:t>
            </a:r>
            <a:r>
              <a:rPr lang="en-US" sz="1400" i="1" dirty="0" err="1">
                <a:solidFill>
                  <a:schemeClr val="tx1"/>
                </a:solidFill>
              </a:rPr>
              <a:t>etc</a:t>
            </a:r>
            <a:r>
              <a:rPr lang="en-US" sz="1400" i="1" dirty="0">
                <a:solidFill>
                  <a:schemeClr val="tx1"/>
                </a:solidFill>
              </a:rPr>
              <a:t>?</a:t>
            </a:r>
          </a:p>
        </p:txBody>
      </p:sp>
      <p:sp>
        <p:nvSpPr>
          <p:cNvPr id="15" name="Oval Callout 14"/>
          <p:cNvSpPr/>
          <p:nvPr/>
        </p:nvSpPr>
        <p:spPr>
          <a:xfrm rot="458722">
            <a:off x="9419276" y="3052221"/>
            <a:ext cx="1981200" cy="834053"/>
          </a:xfrm>
          <a:prstGeom prst="wedgeEllipseCallout">
            <a:avLst>
              <a:gd name="adj1" fmla="val -27635"/>
              <a:gd name="adj2" fmla="val 7311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Which should </a:t>
            </a:r>
            <a:r>
              <a:rPr lang="en-US" sz="1400" i="1" dirty="0">
                <a:solidFill>
                  <a:schemeClr val="tx1"/>
                </a:solidFill>
              </a:rPr>
              <a:t>we </a:t>
            </a:r>
            <a:r>
              <a:rPr lang="en-US" sz="1400" i="1" dirty="0" smtClean="0">
                <a:solidFill>
                  <a:schemeClr val="tx1"/>
                </a:solidFill>
              </a:rPr>
              <a:t>set target outcomes for?</a:t>
            </a:r>
            <a:endParaRPr lang="en-US" sz="1400" i="1" dirty="0">
              <a:solidFill>
                <a:schemeClr val="tx1"/>
              </a:solidFill>
            </a:endParaRPr>
          </a:p>
        </p:txBody>
      </p:sp>
      <p:sp>
        <p:nvSpPr>
          <p:cNvPr id="29" name="Oval Callout 28"/>
          <p:cNvSpPr/>
          <p:nvPr/>
        </p:nvSpPr>
        <p:spPr>
          <a:xfrm rot="540144">
            <a:off x="6500333" y="3529498"/>
            <a:ext cx="2430367" cy="969718"/>
          </a:xfrm>
          <a:prstGeom prst="wedgeEllipseCallout">
            <a:avLst>
              <a:gd name="adj1" fmla="val -24116"/>
              <a:gd name="adj2" fmla="val 84429"/>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a:t>
            </a:r>
            <a:r>
              <a:rPr lang="en-US" sz="1400" i="1" dirty="0" smtClean="0">
                <a:solidFill>
                  <a:schemeClr val="tx1"/>
                </a:solidFill>
              </a:rPr>
              <a:t>are we not ok with? What is an unacceptable rate for our community?</a:t>
            </a:r>
            <a:endParaRPr lang="en-US" sz="1400" i="1" dirty="0">
              <a:solidFill>
                <a:schemeClr val="tx1"/>
              </a:solidFill>
            </a:endParaRPr>
          </a:p>
        </p:txBody>
      </p:sp>
    </p:spTree>
    <p:extLst>
      <p:ext uri="{BB962C8B-B14F-4D97-AF65-F5344CB8AC3E}">
        <p14:creationId xmlns:p14="http://schemas.microsoft.com/office/powerpoint/2010/main" val="188167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4"/>
          <p:cNvSpPr txBox="1">
            <a:spLocks noChangeArrowheads="1"/>
          </p:cNvSpPr>
          <p:nvPr/>
        </p:nvSpPr>
        <p:spPr bwMode="auto">
          <a:xfrm>
            <a:off x="1701801" y="1586219"/>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19" name="Text Box 9"/>
          <p:cNvSpPr txBox="1">
            <a:spLocks noChangeArrowheads="1"/>
          </p:cNvSpPr>
          <p:nvPr/>
        </p:nvSpPr>
        <p:spPr bwMode="auto">
          <a:xfrm>
            <a:off x="1706563" y="2826057"/>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20" name="Text Box 14"/>
          <p:cNvSpPr txBox="1">
            <a:spLocks noChangeArrowheads="1"/>
          </p:cNvSpPr>
          <p:nvPr/>
        </p:nvSpPr>
        <p:spPr bwMode="auto">
          <a:xfrm>
            <a:off x="1704976" y="2087869"/>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21" name="Text Box 17"/>
          <p:cNvSpPr txBox="1">
            <a:spLocks noChangeArrowheads="1"/>
          </p:cNvSpPr>
          <p:nvPr/>
        </p:nvSpPr>
        <p:spPr bwMode="auto">
          <a:xfrm>
            <a:off x="1706563" y="4097644"/>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22" name="Text Box 19"/>
          <p:cNvSpPr txBox="1">
            <a:spLocks noChangeArrowheads="1"/>
          </p:cNvSpPr>
          <p:nvPr/>
        </p:nvSpPr>
        <p:spPr bwMode="auto">
          <a:xfrm>
            <a:off x="1706563" y="5448607"/>
            <a:ext cx="1395413" cy="633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257800" cy="4525963"/>
          </a:xfrm>
        </p:spPr>
        <p:txBody>
          <a:bodyPr/>
          <a:lstStyle/>
          <a:p>
            <a:pPr>
              <a:buNone/>
            </a:pPr>
            <a:r>
              <a:rPr lang="en-US" i="1" dirty="0" smtClean="0"/>
              <a:t>Why is that a problem here?</a:t>
            </a:r>
          </a:p>
          <a:p>
            <a:pPr marL="0" lvl="0" indent="0">
              <a:buNone/>
            </a:pPr>
            <a:r>
              <a:rPr lang="en-US" sz="1600" i="1" dirty="0">
                <a:solidFill>
                  <a:prstClr val="black"/>
                </a:solidFill>
              </a:rPr>
              <a:t>Based on Coalition's Needs Assessment</a:t>
            </a:r>
          </a:p>
          <a:p>
            <a:pPr lvl="0"/>
            <a:r>
              <a:rPr lang="en-US" sz="2200" dirty="0">
                <a:solidFill>
                  <a:prstClr val="black"/>
                </a:solidFill>
              </a:rPr>
              <a:t>How these are locally relevant? </a:t>
            </a:r>
          </a:p>
          <a:p>
            <a:pPr lvl="0"/>
            <a:r>
              <a:rPr lang="en-US" sz="2200" dirty="0" smtClean="0">
                <a:solidFill>
                  <a:prstClr val="black"/>
                </a:solidFill>
              </a:rPr>
              <a:t>What should </a:t>
            </a:r>
            <a:r>
              <a:rPr lang="en-US" sz="2200" dirty="0">
                <a:solidFill>
                  <a:prstClr val="black"/>
                </a:solidFill>
              </a:rPr>
              <a:t>we </a:t>
            </a:r>
            <a:r>
              <a:rPr lang="en-US" sz="2200" dirty="0" smtClean="0">
                <a:solidFill>
                  <a:prstClr val="black"/>
                </a:solidFill>
              </a:rPr>
              <a:t>select as or intervening variables? </a:t>
            </a:r>
            <a:endParaRPr lang="en-US" sz="2200" dirty="0">
              <a:solidFill>
                <a:prstClr val="black"/>
              </a:solidFill>
            </a:endParaRPr>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28</a:t>
            </a:fld>
            <a:endParaRPr lang="en-US" dirty="0"/>
          </a:p>
        </p:txBody>
      </p:sp>
      <p:sp>
        <p:nvSpPr>
          <p:cNvPr id="10" name="Text Box 20"/>
          <p:cNvSpPr txBox="1">
            <a:spLocks noChangeArrowheads="1"/>
          </p:cNvSpPr>
          <p:nvPr/>
        </p:nvSpPr>
        <p:spPr bwMode="auto">
          <a:xfrm>
            <a:off x="1701343" y="228598"/>
            <a:ext cx="1395747" cy="99900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smtClean="0">
                <a:solidFill>
                  <a:prstClr val="white"/>
                </a:solidFill>
              </a:rPr>
              <a:t>(Risk/Protective </a:t>
            </a:r>
            <a:r>
              <a:rPr lang="en-US" sz="1050" b="1" dirty="0">
                <a:solidFill>
                  <a:prstClr val="white"/>
                </a:solidFill>
              </a:rPr>
              <a:t>Factors)</a:t>
            </a:r>
          </a:p>
        </p:txBody>
      </p:sp>
      <p:sp>
        <p:nvSpPr>
          <p:cNvPr id="11" name="TextBox 10"/>
          <p:cNvSpPr txBox="1"/>
          <p:nvPr/>
        </p:nvSpPr>
        <p:spPr>
          <a:xfrm rot="18510637">
            <a:off x="1383982" y="3054699"/>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12" name="Oval Callout 11"/>
          <p:cNvSpPr/>
          <p:nvPr/>
        </p:nvSpPr>
        <p:spPr>
          <a:xfrm rot="21345127">
            <a:off x="2851976" y="5161277"/>
            <a:ext cx="2430367" cy="969718"/>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specifically about those problems are most important to us</a:t>
            </a:r>
            <a:r>
              <a:rPr lang="en-US" sz="1400" i="1" dirty="0" smtClean="0">
                <a:solidFill>
                  <a:schemeClr val="tx1"/>
                </a:solidFill>
              </a:rPr>
              <a:t>?</a:t>
            </a:r>
            <a:endParaRPr lang="en-US" sz="1400" i="1" dirty="0">
              <a:solidFill>
                <a:schemeClr val="tx1"/>
              </a:solidFill>
            </a:endParaRPr>
          </a:p>
        </p:txBody>
      </p:sp>
      <p:sp>
        <p:nvSpPr>
          <p:cNvPr id="13" name="Oval Callout 12"/>
          <p:cNvSpPr/>
          <p:nvPr/>
        </p:nvSpPr>
        <p:spPr>
          <a:xfrm>
            <a:off x="6831898" y="4620389"/>
            <a:ext cx="2312102" cy="1599285"/>
          </a:xfrm>
          <a:prstGeom prst="wedgeEllipseCallout">
            <a:avLst>
              <a:gd name="adj1" fmla="val -64109"/>
              <a:gd name="adj2" fmla="val 4137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B</a:t>
            </a:r>
            <a:r>
              <a:rPr lang="en-US" sz="1400" i="1" dirty="0" smtClean="0">
                <a:solidFill>
                  <a:schemeClr val="tx1"/>
                </a:solidFill>
              </a:rPr>
              <a:t>ased </a:t>
            </a:r>
            <a:r>
              <a:rPr lang="en-US" sz="1400" i="1" dirty="0">
                <a:solidFill>
                  <a:schemeClr val="tx1"/>
                </a:solidFill>
              </a:rPr>
              <a:t>on all the data we reviewed, which data indicators are most important for us to track, monitor change, </a:t>
            </a:r>
            <a:r>
              <a:rPr lang="en-US" sz="1400" i="1" dirty="0" err="1">
                <a:solidFill>
                  <a:schemeClr val="tx1"/>
                </a:solidFill>
              </a:rPr>
              <a:t>etc</a:t>
            </a:r>
            <a:r>
              <a:rPr lang="en-US" sz="1400" i="1" dirty="0">
                <a:solidFill>
                  <a:schemeClr val="tx1"/>
                </a:solidFill>
              </a:rPr>
              <a:t>?</a:t>
            </a:r>
          </a:p>
        </p:txBody>
      </p:sp>
      <p:sp>
        <p:nvSpPr>
          <p:cNvPr id="15" name="Oval Callout 14"/>
          <p:cNvSpPr/>
          <p:nvPr/>
        </p:nvSpPr>
        <p:spPr>
          <a:xfrm rot="458722">
            <a:off x="9419276" y="3052221"/>
            <a:ext cx="1981200" cy="834053"/>
          </a:xfrm>
          <a:prstGeom prst="wedgeEllipseCallout">
            <a:avLst>
              <a:gd name="adj1" fmla="val -27635"/>
              <a:gd name="adj2" fmla="val 7311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Which should </a:t>
            </a:r>
            <a:r>
              <a:rPr lang="en-US" sz="1400" i="1" dirty="0">
                <a:solidFill>
                  <a:schemeClr val="tx1"/>
                </a:solidFill>
              </a:rPr>
              <a:t>we </a:t>
            </a:r>
            <a:r>
              <a:rPr lang="en-US" sz="1400" i="1" dirty="0" smtClean="0">
                <a:solidFill>
                  <a:schemeClr val="tx1"/>
                </a:solidFill>
              </a:rPr>
              <a:t>set target outcomes </a:t>
            </a:r>
            <a:r>
              <a:rPr lang="en-US" sz="1400" i="1" dirty="0" smtClean="0">
                <a:solidFill>
                  <a:schemeClr val="tx1"/>
                </a:solidFill>
              </a:rPr>
              <a:t>for</a:t>
            </a:r>
            <a:endParaRPr lang="en-US" sz="1400" i="1" dirty="0">
              <a:solidFill>
                <a:schemeClr val="tx1"/>
              </a:solidFill>
            </a:endParaRPr>
          </a:p>
        </p:txBody>
      </p:sp>
      <p:sp>
        <p:nvSpPr>
          <p:cNvPr id="17" name="Oval Callout 16"/>
          <p:cNvSpPr/>
          <p:nvPr/>
        </p:nvSpPr>
        <p:spPr>
          <a:xfrm rot="21345127">
            <a:off x="-58501" y="2572315"/>
            <a:ext cx="1806423" cy="923254"/>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sort of laws/norms are present in our community?</a:t>
            </a:r>
            <a:endParaRPr lang="en-US" sz="1200" i="1" dirty="0">
              <a:solidFill>
                <a:schemeClr val="tx1"/>
              </a:solidFill>
            </a:endParaRPr>
          </a:p>
        </p:txBody>
      </p:sp>
      <p:sp>
        <p:nvSpPr>
          <p:cNvPr id="23" name="Oval Callout 22"/>
          <p:cNvSpPr/>
          <p:nvPr/>
        </p:nvSpPr>
        <p:spPr>
          <a:xfrm rot="21345127">
            <a:off x="-75946" y="1445940"/>
            <a:ext cx="1831678" cy="1053314"/>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is happening in our community around collaboration and community engagement?</a:t>
            </a:r>
            <a:endParaRPr lang="en-US" sz="1200" i="1" dirty="0">
              <a:solidFill>
                <a:schemeClr val="tx1"/>
              </a:solidFill>
            </a:endParaRPr>
          </a:p>
        </p:txBody>
      </p:sp>
      <p:sp>
        <p:nvSpPr>
          <p:cNvPr id="24" name="Oval Callout 23"/>
          <p:cNvSpPr/>
          <p:nvPr/>
        </p:nvSpPr>
        <p:spPr>
          <a:xfrm rot="21345127">
            <a:off x="-71129" y="3685250"/>
            <a:ext cx="1831679" cy="923254"/>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is the experience children are having in our schools?</a:t>
            </a:r>
            <a:endParaRPr lang="en-US" sz="1200" i="1" dirty="0">
              <a:solidFill>
                <a:schemeClr val="tx1"/>
              </a:solidFill>
            </a:endParaRPr>
          </a:p>
        </p:txBody>
      </p:sp>
      <p:sp>
        <p:nvSpPr>
          <p:cNvPr id="25" name="Oval Callout 24"/>
          <p:cNvSpPr/>
          <p:nvPr/>
        </p:nvSpPr>
        <p:spPr>
          <a:xfrm rot="21345127">
            <a:off x="3081209" y="3604232"/>
            <a:ext cx="2430367" cy="986824"/>
          </a:xfrm>
          <a:prstGeom prst="wedgeEllipseCallout">
            <a:avLst>
              <a:gd name="adj1" fmla="val 5632"/>
              <a:gd name="adj2" fmla="val 7450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Why is this happening in our community?</a:t>
            </a:r>
            <a:endParaRPr lang="en-US" sz="1400" i="1" dirty="0">
              <a:solidFill>
                <a:schemeClr val="tx1"/>
              </a:solidFill>
            </a:endParaRPr>
          </a:p>
        </p:txBody>
      </p:sp>
      <p:sp>
        <p:nvSpPr>
          <p:cNvPr id="26" name="Oval Callout 25"/>
          <p:cNvSpPr/>
          <p:nvPr/>
        </p:nvSpPr>
        <p:spPr>
          <a:xfrm rot="21345127">
            <a:off x="-71129" y="4723583"/>
            <a:ext cx="1831679" cy="923254"/>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other risks factors impact our families…individuals… youth?</a:t>
            </a:r>
            <a:endParaRPr lang="en-US" sz="1200" i="1" dirty="0">
              <a:solidFill>
                <a:schemeClr val="tx1"/>
              </a:solidFill>
            </a:endParaRPr>
          </a:p>
        </p:txBody>
      </p:sp>
      <p:sp>
        <p:nvSpPr>
          <p:cNvPr id="27" name="Oval Callout 26"/>
          <p:cNvSpPr/>
          <p:nvPr/>
        </p:nvSpPr>
        <p:spPr>
          <a:xfrm rot="21345127">
            <a:off x="-71129" y="5742274"/>
            <a:ext cx="1831679" cy="990184"/>
          </a:xfrm>
          <a:prstGeom prst="wedgeEllipseCallout">
            <a:avLst>
              <a:gd name="adj1" fmla="val 55906"/>
              <a:gd name="adj2" fmla="val -31680"/>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other protective factors impact our families…individuals… youth?</a:t>
            </a:r>
            <a:endParaRPr lang="en-US" sz="1200" i="1" dirty="0">
              <a:solidFill>
                <a:schemeClr val="tx1"/>
              </a:solidFill>
            </a:endParaRPr>
          </a:p>
        </p:txBody>
      </p:sp>
      <p:sp>
        <p:nvSpPr>
          <p:cNvPr id="28" name="Oval Callout 27"/>
          <p:cNvSpPr/>
          <p:nvPr/>
        </p:nvSpPr>
        <p:spPr>
          <a:xfrm rot="21345127">
            <a:off x="4604577" y="4361636"/>
            <a:ext cx="2430367" cy="969718"/>
          </a:xfrm>
          <a:prstGeom prst="wedgeEllipseCallout">
            <a:avLst>
              <a:gd name="adj1" fmla="val 26108"/>
              <a:gd name="adj2" fmla="val 73443"/>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What are recommendations from the workgroup?</a:t>
            </a:r>
            <a:endParaRPr lang="en-US" sz="1400" i="1" dirty="0">
              <a:solidFill>
                <a:schemeClr val="tx1"/>
              </a:solidFill>
            </a:endParaRPr>
          </a:p>
        </p:txBody>
      </p:sp>
      <p:sp>
        <p:nvSpPr>
          <p:cNvPr id="29" name="Oval Callout 28"/>
          <p:cNvSpPr/>
          <p:nvPr/>
        </p:nvSpPr>
        <p:spPr>
          <a:xfrm rot="540144">
            <a:off x="6500333" y="3529498"/>
            <a:ext cx="2430367" cy="969718"/>
          </a:xfrm>
          <a:prstGeom prst="wedgeEllipseCallout">
            <a:avLst>
              <a:gd name="adj1" fmla="val -24116"/>
              <a:gd name="adj2" fmla="val 84429"/>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a:t>
            </a:r>
            <a:r>
              <a:rPr lang="en-US" sz="1400" i="1" dirty="0" smtClean="0">
                <a:solidFill>
                  <a:schemeClr val="tx1"/>
                </a:solidFill>
              </a:rPr>
              <a:t>are we not ok with? What is an unacceptable rate for our community?</a:t>
            </a:r>
            <a:endParaRPr lang="en-US" sz="1400" i="1" dirty="0">
              <a:solidFill>
                <a:schemeClr val="tx1"/>
              </a:solidFill>
            </a:endParaRPr>
          </a:p>
        </p:txBody>
      </p:sp>
    </p:spTree>
    <p:extLst>
      <p:ext uri="{BB962C8B-B14F-4D97-AF65-F5344CB8AC3E}">
        <p14:creationId xmlns:p14="http://schemas.microsoft.com/office/powerpoint/2010/main" val="233886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3" grpId="0" animBg="1"/>
      <p:bldP spid="24" grpId="0" animBg="1"/>
      <p:bldP spid="25" grpId="0" animBg="1"/>
      <p:bldP spid="26" grpId="0" animBg="1"/>
      <p:bldP spid="27"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 Box 14"/>
          <p:cNvSpPr txBox="1">
            <a:spLocks noChangeArrowheads="1"/>
          </p:cNvSpPr>
          <p:nvPr/>
        </p:nvSpPr>
        <p:spPr bwMode="auto">
          <a:xfrm>
            <a:off x="1701801" y="1586219"/>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19" name="Text Box 9"/>
          <p:cNvSpPr txBox="1">
            <a:spLocks noChangeArrowheads="1"/>
          </p:cNvSpPr>
          <p:nvPr/>
        </p:nvSpPr>
        <p:spPr bwMode="auto">
          <a:xfrm>
            <a:off x="1706563" y="2826057"/>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20" name="Text Box 14"/>
          <p:cNvSpPr txBox="1">
            <a:spLocks noChangeArrowheads="1"/>
          </p:cNvSpPr>
          <p:nvPr/>
        </p:nvSpPr>
        <p:spPr bwMode="auto">
          <a:xfrm>
            <a:off x="1704976" y="2087869"/>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21" name="Text Box 17"/>
          <p:cNvSpPr txBox="1">
            <a:spLocks noChangeArrowheads="1"/>
          </p:cNvSpPr>
          <p:nvPr/>
        </p:nvSpPr>
        <p:spPr bwMode="auto">
          <a:xfrm>
            <a:off x="1706563" y="4097644"/>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22" name="Text Box 19"/>
          <p:cNvSpPr txBox="1">
            <a:spLocks noChangeArrowheads="1"/>
          </p:cNvSpPr>
          <p:nvPr/>
        </p:nvSpPr>
        <p:spPr bwMode="auto">
          <a:xfrm>
            <a:off x="1706563" y="5448607"/>
            <a:ext cx="1395413" cy="633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257800" cy="4525963"/>
          </a:xfrm>
        </p:spPr>
        <p:txBody>
          <a:bodyPr/>
          <a:lstStyle/>
          <a:p>
            <a:pPr>
              <a:buNone/>
            </a:pPr>
            <a:r>
              <a:rPr lang="en-US" i="1" dirty="0" smtClean="0"/>
              <a:t>Why is that a problem here?</a:t>
            </a:r>
          </a:p>
          <a:p>
            <a:pPr marL="0" lvl="0" indent="0">
              <a:buNone/>
            </a:pPr>
            <a:r>
              <a:rPr lang="en-US" sz="1600" i="1" dirty="0">
                <a:solidFill>
                  <a:prstClr val="black"/>
                </a:solidFill>
              </a:rPr>
              <a:t>Based on Coalition's Needs Assessment</a:t>
            </a:r>
          </a:p>
          <a:p>
            <a:pPr lvl="0"/>
            <a:r>
              <a:rPr lang="en-US" sz="2200" dirty="0">
                <a:solidFill>
                  <a:prstClr val="black"/>
                </a:solidFill>
              </a:rPr>
              <a:t>How these are locally relevant? </a:t>
            </a:r>
          </a:p>
          <a:p>
            <a:pPr lvl="0"/>
            <a:r>
              <a:rPr lang="en-US" sz="2200" dirty="0" smtClean="0">
                <a:solidFill>
                  <a:prstClr val="black"/>
                </a:solidFill>
              </a:rPr>
              <a:t>What should </a:t>
            </a:r>
            <a:r>
              <a:rPr lang="en-US" sz="2200" dirty="0">
                <a:solidFill>
                  <a:prstClr val="black"/>
                </a:solidFill>
              </a:rPr>
              <a:t>we </a:t>
            </a:r>
            <a:r>
              <a:rPr lang="en-US" sz="2200" dirty="0" smtClean="0">
                <a:solidFill>
                  <a:prstClr val="black"/>
                </a:solidFill>
              </a:rPr>
              <a:t>select as or intervening variables? </a:t>
            </a:r>
            <a:endParaRPr lang="en-US" sz="2200" dirty="0">
              <a:solidFill>
                <a:prstClr val="black"/>
              </a:solidFill>
            </a:endParaRPr>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29</a:t>
            </a:fld>
            <a:endParaRPr lang="en-US" dirty="0"/>
          </a:p>
        </p:txBody>
      </p:sp>
      <p:sp>
        <p:nvSpPr>
          <p:cNvPr id="10" name="Text Box 20"/>
          <p:cNvSpPr txBox="1">
            <a:spLocks noChangeArrowheads="1"/>
          </p:cNvSpPr>
          <p:nvPr/>
        </p:nvSpPr>
        <p:spPr bwMode="auto">
          <a:xfrm>
            <a:off x="1701343" y="228598"/>
            <a:ext cx="1395747" cy="99900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smtClean="0">
                <a:solidFill>
                  <a:prstClr val="white"/>
                </a:solidFill>
              </a:rPr>
              <a:t>(Risk/Protective </a:t>
            </a:r>
            <a:r>
              <a:rPr lang="en-US" sz="1050" b="1" dirty="0">
                <a:solidFill>
                  <a:prstClr val="white"/>
                </a:solidFill>
              </a:rPr>
              <a:t>Factors)</a:t>
            </a:r>
          </a:p>
        </p:txBody>
      </p:sp>
      <p:sp>
        <p:nvSpPr>
          <p:cNvPr id="11" name="TextBox 10"/>
          <p:cNvSpPr txBox="1"/>
          <p:nvPr/>
        </p:nvSpPr>
        <p:spPr>
          <a:xfrm rot="18510637">
            <a:off x="1383982" y="3054699"/>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12" name="Oval Callout 11"/>
          <p:cNvSpPr/>
          <p:nvPr/>
        </p:nvSpPr>
        <p:spPr>
          <a:xfrm rot="21345127">
            <a:off x="2851976" y="5161277"/>
            <a:ext cx="2430367" cy="969718"/>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specifically about those problems are most important to us</a:t>
            </a:r>
            <a:r>
              <a:rPr lang="en-US" sz="1400" i="1" dirty="0" smtClean="0">
                <a:solidFill>
                  <a:schemeClr val="tx1"/>
                </a:solidFill>
              </a:rPr>
              <a:t>?</a:t>
            </a:r>
            <a:endParaRPr lang="en-US" sz="1400" i="1" dirty="0">
              <a:solidFill>
                <a:schemeClr val="tx1"/>
              </a:solidFill>
            </a:endParaRPr>
          </a:p>
        </p:txBody>
      </p:sp>
      <p:sp>
        <p:nvSpPr>
          <p:cNvPr id="13" name="Oval Callout 12"/>
          <p:cNvSpPr/>
          <p:nvPr/>
        </p:nvSpPr>
        <p:spPr>
          <a:xfrm>
            <a:off x="6831898" y="4620389"/>
            <a:ext cx="2312102" cy="1599285"/>
          </a:xfrm>
          <a:prstGeom prst="wedgeEllipseCallout">
            <a:avLst>
              <a:gd name="adj1" fmla="val -64109"/>
              <a:gd name="adj2" fmla="val 4137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B</a:t>
            </a:r>
            <a:r>
              <a:rPr lang="en-US" sz="1400" i="1" dirty="0" smtClean="0">
                <a:solidFill>
                  <a:schemeClr val="tx1"/>
                </a:solidFill>
              </a:rPr>
              <a:t>ased </a:t>
            </a:r>
            <a:r>
              <a:rPr lang="en-US" sz="1400" i="1" dirty="0">
                <a:solidFill>
                  <a:schemeClr val="tx1"/>
                </a:solidFill>
              </a:rPr>
              <a:t>on all the data we reviewed, which data indicators are most important for us to track, monitor change, </a:t>
            </a:r>
            <a:r>
              <a:rPr lang="en-US" sz="1400" i="1" dirty="0" err="1">
                <a:solidFill>
                  <a:schemeClr val="tx1"/>
                </a:solidFill>
              </a:rPr>
              <a:t>etc</a:t>
            </a:r>
            <a:r>
              <a:rPr lang="en-US" sz="1400" i="1" dirty="0">
                <a:solidFill>
                  <a:schemeClr val="tx1"/>
                </a:solidFill>
              </a:rPr>
              <a:t>?</a:t>
            </a:r>
          </a:p>
        </p:txBody>
      </p:sp>
      <p:sp>
        <p:nvSpPr>
          <p:cNvPr id="15" name="Oval Callout 14"/>
          <p:cNvSpPr/>
          <p:nvPr/>
        </p:nvSpPr>
        <p:spPr>
          <a:xfrm rot="458722">
            <a:off x="9419276" y="3052221"/>
            <a:ext cx="1981200" cy="834053"/>
          </a:xfrm>
          <a:prstGeom prst="wedgeEllipseCallout">
            <a:avLst>
              <a:gd name="adj1" fmla="val -27635"/>
              <a:gd name="adj2" fmla="val 73116"/>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Which should </a:t>
            </a:r>
            <a:r>
              <a:rPr lang="en-US" sz="1400" i="1" dirty="0">
                <a:solidFill>
                  <a:schemeClr val="tx1"/>
                </a:solidFill>
              </a:rPr>
              <a:t>we </a:t>
            </a:r>
            <a:r>
              <a:rPr lang="en-US" sz="1400" i="1" dirty="0" smtClean="0">
                <a:solidFill>
                  <a:schemeClr val="tx1"/>
                </a:solidFill>
              </a:rPr>
              <a:t>set target outcomes for?</a:t>
            </a:r>
            <a:endParaRPr lang="en-US" sz="1400" i="1" dirty="0">
              <a:solidFill>
                <a:schemeClr val="tx1"/>
              </a:solidFill>
            </a:endParaRPr>
          </a:p>
        </p:txBody>
      </p:sp>
      <p:sp>
        <p:nvSpPr>
          <p:cNvPr id="17" name="Oval Callout 16"/>
          <p:cNvSpPr/>
          <p:nvPr/>
        </p:nvSpPr>
        <p:spPr>
          <a:xfrm rot="21345127">
            <a:off x="-58501" y="2572315"/>
            <a:ext cx="1806423" cy="923254"/>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sort of laws/norms are present in our community?</a:t>
            </a:r>
            <a:endParaRPr lang="en-US" sz="1200" i="1" dirty="0">
              <a:solidFill>
                <a:schemeClr val="tx1"/>
              </a:solidFill>
            </a:endParaRPr>
          </a:p>
        </p:txBody>
      </p:sp>
      <p:sp>
        <p:nvSpPr>
          <p:cNvPr id="23" name="Oval Callout 22"/>
          <p:cNvSpPr/>
          <p:nvPr/>
        </p:nvSpPr>
        <p:spPr>
          <a:xfrm rot="21345127">
            <a:off x="-75946" y="1445940"/>
            <a:ext cx="1831678" cy="1053314"/>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is happening in our community around collaboration and community engagement?</a:t>
            </a:r>
            <a:endParaRPr lang="en-US" sz="1200" i="1" dirty="0">
              <a:solidFill>
                <a:schemeClr val="tx1"/>
              </a:solidFill>
            </a:endParaRPr>
          </a:p>
        </p:txBody>
      </p:sp>
      <p:sp>
        <p:nvSpPr>
          <p:cNvPr id="24" name="Oval Callout 23"/>
          <p:cNvSpPr/>
          <p:nvPr/>
        </p:nvSpPr>
        <p:spPr>
          <a:xfrm rot="21345127">
            <a:off x="-71129" y="3685250"/>
            <a:ext cx="1831679" cy="923254"/>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is the experience children are having in our schools?</a:t>
            </a:r>
            <a:endParaRPr lang="en-US" sz="1200" i="1" dirty="0">
              <a:solidFill>
                <a:schemeClr val="tx1"/>
              </a:solidFill>
            </a:endParaRPr>
          </a:p>
        </p:txBody>
      </p:sp>
      <p:sp>
        <p:nvSpPr>
          <p:cNvPr id="25" name="Oval Callout 24"/>
          <p:cNvSpPr/>
          <p:nvPr/>
        </p:nvSpPr>
        <p:spPr>
          <a:xfrm rot="21345127">
            <a:off x="3081209" y="3604232"/>
            <a:ext cx="2430367" cy="986824"/>
          </a:xfrm>
          <a:prstGeom prst="wedgeEllipseCallout">
            <a:avLst>
              <a:gd name="adj1" fmla="val 5632"/>
              <a:gd name="adj2" fmla="val 7450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Why is this happening in our community?</a:t>
            </a:r>
            <a:endParaRPr lang="en-US" sz="1400" i="1" dirty="0">
              <a:solidFill>
                <a:schemeClr val="tx1"/>
              </a:solidFill>
            </a:endParaRPr>
          </a:p>
        </p:txBody>
      </p:sp>
      <p:sp>
        <p:nvSpPr>
          <p:cNvPr id="26" name="Oval Callout 25"/>
          <p:cNvSpPr/>
          <p:nvPr/>
        </p:nvSpPr>
        <p:spPr>
          <a:xfrm rot="21345127">
            <a:off x="-71129" y="4723583"/>
            <a:ext cx="1831679" cy="923254"/>
          </a:xfrm>
          <a:prstGeom prst="wedgeEllipseCallout">
            <a:avLst>
              <a:gd name="adj1" fmla="val 52334"/>
              <a:gd name="adj2" fmla="val 50874"/>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other risks factors impact our families…individuals… youth?</a:t>
            </a:r>
            <a:endParaRPr lang="en-US" sz="1200" i="1" dirty="0">
              <a:solidFill>
                <a:schemeClr val="tx1"/>
              </a:solidFill>
            </a:endParaRPr>
          </a:p>
        </p:txBody>
      </p:sp>
      <p:sp>
        <p:nvSpPr>
          <p:cNvPr id="27" name="Oval Callout 26"/>
          <p:cNvSpPr/>
          <p:nvPr/>
        </p:nvSpPr>
        <p:spPr>
          <a:xfrm rot="21345127">
            <a:off x="-71129" y="5742274"/>
            <a:ext cx="1831679" cy="990184"/>
          </a:xfrm>
          <a:prstGeom prst="wedgeEllipseCallout">
            <a:avLst>
              <a:gd name="adj1" fmla="val 55906"/>
              <a:gd name="adj2" fmla="val -31680"/>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other protective factors impact our families…individuals… youth?</a:t>
            </a:r>
            <a:endParaRPr lang="en-US" sz="1200" i="1" dirty="0">
              <a:solidFill>
                <a:schemeClr val="tx1"/>
              </a:solidFill>
            </a:endParaRPr>
          </a:p>
        </p:txBody>
      </p:sp>
      <p:sp>
        <p:nvSpPr>
          <p:cNvPr id="28" name="Oval Callout 27"/>
          <p:cNvSpPr/>
          <p:nvPr/>
        </p:nvSpPr>
        <p:spPr>
          <a:xfrm rot="21345127">
            <a:off x="4604577" y="4361636"/>
            <a:ext cx="2430367" cy="969718"/>
          </a:xfrm>
          <a:prstGeom prst="wedgeEllipseCallout">
            <a:avLst>
              <a:gd name="adj1" fmla="val 26108"/>
              <a:gd name="adj2" fmla="val 73443"/>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What are recommendations from the workgroup?</a:t>
            </a:r>
            <a:endParaRPr lang="en-US" sz="1400" i="1" dirty="0">
              <a:solidFill>
                <a:schemeClr val="tx1"/>
              </a:solidFill>
            </a:endParaRPr>
          </a:p>
        </p:txBody>
      </p:sp>
      <p:sp>
        <p:nvSpPr>
          <p:cNvPr id="29" name="Oval Callout 28"/>
          <p:cNvSpPr/>
          <p:nvPr/>
        </p:nvSpPr>
        <p:spPr>
          <a:xfrm rot="540144">
            <a:off x="6500333" y="3529498"/>
            <a:ext cx="2430367" cy="969718"/>
          </a:xfrm>
          <a:prstGeom prst="wedgeEllipseCallout">
            <a:avLst>
              <a:gd name="adj1" fmla="val -24116"/>
              <a:gd name="adj2" fmla="val 84429"/>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a:t>
            </a:r>
            <a:r>
              <a:rPr lang="en-US" sz="1400" i="1" dirty="0" smtClean="0">
                <a:solidFill>
                  <a:schemeClr val="tx1"/>
                </a:solidFill>
              </a:rPr>
              <a:t>are we not ok with? What is an unacceptable rate for our community?</a:t>
            </a:r>
            <a:endParaRPr lang="en-US" sz="1400" i="1" dirty="0">
              <a:solidFill>
                <a:schemeClr val="tx1"/>
              </a:solidFill>
            </a:endParaRPr>
          </a:p>
        </p:txBody>
      </p:sp>
    </p:spTree>
    <p:extLst>
      <p:ext uri="{BB962C8B-B14F-4D97-AF65-F5344CB8AC3E}">
        <p14:creationId xmlns:p14="http://schemas.microsoft.com/office/powerpoint/2010/main" val="342838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inVertic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P spid="15" grpId="0" animBg="1"/>
      <p:bldP spid="17" grpId="0" animBg="1"/>
      <p:bldP spid="23" grpId="0" animBg="1"/>
      <p:bldP spid="24" grpId="0" animBg="1"/>
      <p:bldP spid="25" grpId="0" animBg="1"/>
      <p:bldP spid="26"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Poll</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Did you attend Workshops 1 and 2?</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a:t>
            </a:fld>
            <a:endParaRPr lang="en-US" dirty="0"/>
          </a:p>
        </p:txBody>
      </p:sp>
    </p:spTree>
    <p:extLst>
      <p:ext uri="{BB962C8B-B14F-4D97-AF65-F5344CB8AC3E}">
        <p14:creationId xmlns:p14="http://schemas.microsoft.com/office/powerpoint/2010/main" val="599752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53782" y="5324596"/>
            <a:ext cx="1371600" cy="9429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Risk and Protective Factors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19" name="TextBox 18"/>
          <p:cNvSpPr txBox="1"/>
          <p:nvPr/>
        </p:nvSpPr>
        <p:spPr>
          <a:xfrm>
            <a:off x="1770016" y="2280597"/>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Community Disorganization/ Community Connectedness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0" name="TextBox 19"/>
          <p:cNvSpPr txBox="1"/>
          <p:nvPr/>
        </p:nvSpPr>
        <p:spPr>
          <a:xfrm>
            <a:off x="1757316" y="4363397"/>
            <a:ext cx="1371600" cy="8556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School</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2" name="TextBox 21"/>
          <p:cNvSpPr txBox="1"/>
          <p:nvPr/>
        </p:nvSpPr>
        <p:spPr>
          <a:xfrm>
            <a:off x="1757316" y="3291835"/>
            <a:ext cx="1371600" cy="89852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Laws and Norms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3" name="TextBox 22"/>
          <p:cNvSpPr txBox="1"/>
          <p:nvPr/>
        </p:nvSpPr>
        <p:spPr>
          <a:xfrm>
            <a:off x="1763666" y="1658297"/>
            <a:ext cx="1371600" cy="4492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334000" cy="4525963"/>
          </a:xfrm>
        </p:spPr>
        <p:txBody>
          <a:bodyPr/>
          <a:lstStyle/>
          <a:p>
            <a:pPr marL="0" indent="0">
              <a:buNone/>
            </a:pPr>
            <a:r>
              <a:rPr lang="en-US" sz="2800" i="1" dirty="0" smtClean="0"/>
              <a:t>But what specifically about that  </a:t>
            </a:r>
            <a:r>
              <a:rPr lang="en-US" sz="2800" i="1" dirty="0"/>
              <a:t>factor </a:t>
            </a:r>
            <a:r>
              <a:rPr lang="en-US" sz="2800" i="1" dirty="0" smtClean="0"/>
              <a:t>is present in our community?</a:t>
            </a:r>
          </a:p>
          <a:p>
            <a:pPr marL="0" lvl="0" indent="0">
              <a:buNone/>
            </a:pPr>
            <a:r>
              <a:rPr lang="en-US" sz="1600" i="1" dirty="0">
                <a:solidFill>
                  <a:prstClr val="black"/>
                </a:solidFill>
              </a:rPr>
              <a:t>Based on Coalition's Needs </a:t>
            </a:r>
            <a:r>
              <a:rPr lang="en-US" sz="1600" i="1" dirty="0" smtClean="0">
                <a:solidFill>
                  <a:prstClr val="black"/>
                </a:solidFill>
              </a:rPr>
              <a:t>Assessment and Resources Assessment</a:t>
            </a:r>
            <a:endParaRPr lang="en-US" sz="1600" i="1" dirty="0">
              <a:solidFill>
                <a:prstClr val="black"/>
              </a:solidFill>
            </a:endParaRPr>
          </a:p>
          <a:p>
            <a:pPr lvl="0"/>
            <a:r>
              <a:rPr lang="en-US" sz="2200" dirty="0">
                <a:solidFill>
                  <a:prstClr val="black"/>
                </a:solidFill>
              </a:rPr>
              <a:t>How these are locally relevant? </a:t>
            </a:r>
          </a:p>
          <a:p>
            <a:pPr lvl="0"/>
            <a:r>
              <a:rPr lang="en-US" sz="2200" dirty="0">
                <a:solidFill>
                  <a:prstClr val="black"/>
                </a:solidFill>
              </a:rPr>
              <a:t>What should we select as </a:t>
            </a:r>
            <a:r>
              <a:rPr lang="en-US" sz="2200" dirty="0" smtClean="0">
                <a:solidFill>
                  <a:prstClr val="black"/>
                </a:solidFill>
              </a:rPr>
              <a:t>our local conditions? </a:t>
            </a:r>
            <a:endParaRPr lang="en-US" sz="2200" dirty="0">
              <a:solidFill>
                <a:prstClr val="black"/>
              </a:solidFill>
            </a:endParaRPr>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30</a:t>
            </a:fld>
            <a:endParaRPr lang="en-US" dirty="0"/>
          </a:p>
        </p:txBody>
      </p:sp>
      <p:sp>
        <p:nvSpPr>
          <p:cNvPr id="27" name="Text Box 6"/>
          <p:cNvSpPr txBox="1">
            <a:spLocks noChangeArrowheads="1"/>
          </p:cNvSpPr>
          <p:nvPr/>
        </p:nvSpPr>
        <p:spPr bwMode="auto">
          <a:xfrm>
            <a:off x="1726437" y="237392"/>
            <a:ext cx="1398945" cy="9969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sp>
        <p:nvSpPr>
          <p:cNvPr id="11" name="TextBox 10"/>
          <p:cNvSpPr txBox="1"/>
          <p:nvPr/>
        </p:nvSpPr>
        <p:spPr>
          <a:xfrm rot="18510637">
            <a:off x="1503379" y="3607751"/>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28" name="Oval Callout 27"/>
          <p:cNvSpPr/>
          <p:nvPr/>
        </p:nvSpPr>
        <p:spPr>
          <a:xfrm rot="21345127">
            <a:off x="2775776" y="5273889"/>
            <a:ext cx="2430367" cy="969718"/>
          </a:xfrm>
          <a:prstGeom prst="wedgeEllipseCallout">
            <a:avLst>
              <a:gd name="adj1" fmla="val 52334"/>
              <a:gd name="adj2" fmla="val 50874"/>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specifically about those problems are most important to us</a:t>
            </a:r>
            <a:r>
              <a:rPr lang="en-US" sz="1400" i="1" dirty="0" smtClean="0">
                <a:solidFill>
                  <a:schemeClr val="tx1"/>
                </a:solidFill>
              </a:rPr>
              <a:t>?</a:t>
            </a:r>
            <a:endParaRPr lang="en-US" sz="1400" i="1" dirty="0">
              <a:solidFill>
                <a:schemeClr val="tx1"/>
              </a:solidFill>
            </a:endParaRPr>
          </a:p>
        </p:txBody>
      </p:sp>
      <p:sp>
        <p:nvSpPr>
          <p:cNvPr id="34" name="Oval Callout 33"/>
          <p:cNvSpPr/>
          <p:nvPr/>
        </p:nvSpPr>
        <p:spPr>
          <a:xfrm rot="21345127">
            <a:off x="2567415" y="4204550"/>
            <a:ext cx="2430367" cy="986824"/>
          </a:xfrm>
          <a:prstGeom prst="wedgeEllipseCallout">
            <a:avLst>
              <a:gd name="adj1" fmla="val 36473"/>
              <a:gd name="adj2" fmla="val 59587"/>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Why is this happening in our community?</a:t>
            </a:r>
            <a:endParaRPr lang="en-US" sz="1400" i="1" dirty="0">
              <a:solidFill>
                <a:schemeClr val="tx1"/>
              </a:solidFill>
            </a:endParaRPr>
          </a:p>
        </p:txBody>
      </p:sp>
      <p:sp>
        <p:nvSpPr>
          <p:cNvPr id="18" name="Oval Callout 17"/>
          <p:cNvSpPr/>
          <p:nvPr/>
        </p:nvSpPr>
        <p:spPr>
          <a:xfrm rot="21345127">
            <a:off x="4921410" y="4338359"/>
            <a:ext cx="2117880" cy="1283057"/>
          </a:xfrm>
          <a:prstGeom prst="wedgeEllipseCallout">
            <a:avLst>
              <a:gd name="adj1" fmla="val 14376"/>
              <a:gd name="adj2" fmla="val 62575"/>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i="1" dirty="0">
                <a:solidFill>
                  <a:schemeClr val="tx1"/>
                </a:solidFill>
              </a:rPr>
              <a:t>What does our community survey tell us about these problems?</a:t>
            </a:r>
          </a:p>
        </p:txBody>
      </p:sp>
    </p:spTree>
    <p:extLst>
      <p:ext uri="{BB962C8B-B14F-4D97-AF65-F5344CB8AC3E}">
        <p14:creationId xmlns:p14="http://schemas.microsoft.com/office/powerpoint/2010/main" val="149423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P spid="34"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53782" y="5324596"/>
            <a:ext cx="1371600" cy="9429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dirty="0" smtClean="0">
                <a:solidFill>
                  <a:prstClr val="black"/>
                </a:solidFill>
              </a:rPr>
              <a:t>Risk and Protective Factors</a:t>
            </a:r>
          </a:p>
          <a:p>
            <a:pPr algn="ctr" fontAlgn="auto">
              <a:spcBef>
                <a:spcPts val="0"/>
              </a:spcBef>
              <a:spcAft>
                <a:spcPts val="0"/>
              </a:spcAft>
              <a:defRPr/>
            </a:pPr>
            <a:r>
              <a:rPr lang="en-US" sz="1000" dirty="0" smtClean="0">
                <a:solidFill>
                  <a:prstClr val="black"/>
                </a:solidFill>
              </a:rPr>
              <a:t>[Add </a:t>
            </a:r>
            <a:r>
              <a:rPr lang="en-US" sz="1000" dirty="0">
                <a:solidFill>
                  <a:prstClr val="black"/>
                </a:solidFill>
              </a:rPr>
              <a:t>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19" name="TextBox 18"/>
          <p:cNvSpPr txBox="1"/>
          <p:nvPr/>
        </p:nvSpPr>
        <p:spPr>
          <a:xfrm>
            <a:off x="1770016" y="2280597"/>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dirty="0" smtClean="0">
                <a:solidFill>
                  <a:prstClr val="black"/>
                </a:solidFill>
              </a:rPr>
              <a:t>Community Disorganization/ Community Connectedness</a:t>
            </a:r>
          </a:p>
          <a:p>
            <a:pPr algn="ctr" fontAlgn="auto">
              <a:spcBef>
                <a:spcPts val="0"/>
              </a:spcBef>
              <a:spcAft>
                <a:spcPts val="0"/>
              </a:spcAft>
              <a:defRPr/>
            </a:pPr>
            <a:r>
              <a:rPr lang="en-US" sz="1000" dirty="0" smtClean="0">
                <a:solidFill>
                  <a:prstClr val="black"/>
                </a:solidFill>
              </a:rPr>
              <a:t>[Add </a:t>
            </a:r>
            <a:r>
              <a:rPr lang="en-US" sz="1000" dirty="0">
                <a:solidFill>
                  <a:prstClr val="black"/>
                </a:solidFill>
              </a:rPr>
              <a:t>Yours Here]</a:t>
            </a:r>
          </a:p>
        </p:txBody>
      </p:sp>
      <p:sp>
        <p:nvSpPr>
          <p:cNvPr id="20" name="TextBox 19"/>
          <p:cNvSpPr txBox="1"/>
          <p:nvPr/>
        </p:nvSpPr>
        <p:spPr>
          <a:xfrm>
            <a:off x="1757316" y="4363397"/>
            <a:ext cx="1371600" cy="8556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dirty="0" smtClean="0">
                <a:solidFill>
                  <a:prstClr val="black"/>
                </a:solidFill>
              </a:rPr>
              <a:t>School</a:t>
            </a:r>
          </a:p>
          <a:p>
            <a:pPr algn="ctr" fontAlgn="auto">
              <a:spcBef>
                <a:spcPts val="0"/>
              </a:spcBef>
              <a:spcAft>
                <a:spcPts val="0"/>
              </a:spcAft>
              <a:defRPr/>
            </a:pPr>
            <a:r>
              <a:rPr lang="en-US" sz="1000" dirty="0" smtClean="0">
                <a:solidFill>
                  <a:prstClr val="black"/>
                </a:solidFill>
              </a:rPr>
              <a:t>[Add </a:t>
            </a:r>
            <a:r>
              <a:rPr lang="en-US" sz="1000" dirty="0">
                <a:solidFill>
                  <a:prstClr val="black"/>
                </a:solidFill>
              </a:rPr>
              <a:t>Yours Here]</a:t>
            </a:r>
          </a:p>
        </p:txBody>
      </p:sp>
      <p:sp>
        <p:nvSpPr>
          <p:cNvPr id="22" name="TextBox 21"/>
          <p:cNvSpPr txBox="1"/>
          <p:nvPr/>
        </p:nvSpPr>
        <p:spPr>
          <a:xfrm>
            <a:off x="1757316" y="3291835"/>
            <a:ext cx="1371600" cy="89852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dirty="0" smtClean="0">
                <a:solidFill>
                  <a:prstClr val="black"/>
                </a:solidFill>
              </a:rPr>
              <a:t>Laws and Norms</a:t>
            </a:r>
          </a:p>
          <a:p>
            <a:pPr algn="ctr" fontAlgn="auto">
              <a:spcBef>
                <a:spcPts val="0"/>
              </a:spcBef>
              <a:spcAft>
                <a:spcPts val="0"/>
              </a:spcAft>
              <a:defRPr/>
            </a:pPr>
            <a:r>
              <a:rPr lang="en-US" sz="1000" dirty="0" smtClean="0">
                <a:solidFill>
                  <a:prstClr val="black"/>
                </a:solidFill>
              </a:rPr>
              <a:t>[Add </a:t>
            </a:r>
            <a:r>
              <a:rPr lang="en-US" sz="1000" dirty="0">
                <a:solidFill>
                  <a:prstClr val="black"/>
                </a:solidFill>
              </a:rPr>
              <a:t>Yours Here]</a:t>
            </a:r>
          </a:p>
        </p:txBody>
      </p:sp>
      <p:sp>
        <p:nvSpPr>
          <p:cNvPr id="23" name="TextBox 22"/>
          <p:cNvSpPr txBox="1"/>
          <p:nvPr/>
        </p:nvSpPr>
        <p:spPr>
          <a:xfrm>
            <a:off x="1763666" y="1658297"/>
            <a:ext cx="1371600" cy="4492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334000" cy="4525963"/>
          </a:xfrm>
        </p:spPr>
        <p:txBody>
          <a:bodyPr/>
          <a:lstStyle/>
          <a:p>
            <a:pPr marL="0" indent="0">
              <a:buNone/>
            </a:pPr>
            <a:r>
              <a:rPr lang="en-US" sz="2800" i="1" dirty="0" smtClean="0"/>
              <a:t>But what specifically about that  </a:t>
            </a:r>
            <a:r>
              <a:rPr lang="en-US" sz="2800" i="1" dirty="0"/>
              <a:t>factor </a:t>
            </a:r>
            <a:r>
              <a:rPr lang="en-US" sz="2800" i="1" dirty="0" smtClean="0"/>
              <a:t>is present in our community</a:t>
            </a:r>
            <a:r>
              <a:rPr lang="en-US" sz="2800" i="1" dirty="0" smtClean="0"/>
              <a:t>?</a:t>
            </a:r>
            <a:endParaRPr lang="en-US" sz="2800" i="1" dirty="0" smtClean="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31</a:t>
            </a:fld>
            <a:endParaRPr lang="en-US" dirty="0"/>
          </a:p>
        </p:txBody>
      </p:sp>
      <p:sp>
        <p:nvSpPr>
          <p:cNvPr id="27" name="Text Box 6"/>
          <p:cNvSpPr txBox="1">
            <a:spLocks noChangeArrowheads="1"/>
          </p:cNvSpPr>
          <p:nvPr/>
        </p:nvSpPr>
        <p:spPr bwMode="auto">
          <a:xfrm>
            <a:off x="1726437" y="237392"/>
            <a:ext cx="1398945" cy="9969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sp>
        <p:nvSpPr>
          <p:cNvPr id="11" name="TextBox 10"/>
          <p:cNvSpPr txBox="1"/>
          <p:nvPr/>
        </p:nvSpPr>
        <p:spPr>
          <a:xfrm rot="18510637">
            <a:off x="1503379" y="3607751"/>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31" name="Oval Callout 30"/>
          <p:cNvSpPr/>
          <p:nvPr/>
        </p:nvSpPr>
        <p:spPr>
          <a:xfrm rot="665636">
            <a:off x="5436829" y="3274976"/>
            <a:ext cx="1806423" cy="923254"/>
          </a:xfrm>
          <a:prstGeom prst="wedgeEllipseCallout">
            <a:avLst>
              <a:gd name="adj1" fmla="val -173643"/>
              <a:gd name="adj2" fmla="val 78924"/>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Why are certain factors for laws/norms present in our community?</a:t>
            </a:r>
            <a:endParaRPr lang="en-US" sz="1200" i="1" dirty="0">
              <a:solidFill>
                <a:schemeClr val="tx1"/>
              </a:solidFill>
            </a:endParaRPr>
          </a:p>
        </p:txBody>
      </p:sp>
      <p:sp>
        <p:nvSpPr>
          <p:cNvPr id="32" name="Oval Callout 31"/>
          <p:cNvSpPr/>
          <p:nvPr/>
        </p:nvSpPr>
        <p:spPr>
          <a:xfrm rot="21345127">
            <a:off x="3543124" y="2492617"/>
            <a:ext cx="2173704" cy="1104627"/>
          </a:xfrm>
          <a:prstGeom prst="wedgeEllipseCallout">
            <a:avLst>
              <a:gd name="adj1" fmla="val -67872"/>
              <a:gd name="adj2" fmla="val -35425"/>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a:solidFill>
                  <a:schemeClr val="tx1"/>
                </a:solidFill>
              </a:rPr>
              <a:t>W</a:t>
            </a:r>
            <a:r>
              <a:rPr lang="en-US" sz="1200" i="1" dirty="0" smtClean="0">
                <a:solidFill>
                  <a:schemeClr val="tx1"/>
                </a:solidFill>
              </a:rPr>
              <a:t>hat will work in this community to increase collaboration and community engagement?</a:t>
            </a:r>
            <a:endParaRPr lang="en-US" sz="1200" i="1" dirty="0">
              <a:solidFill>
                <a:schemeClr val="tx1"/>
              </a:solidFill>
            </a:endParaRPr>
          </a:p>
        </p:txBody>
      </p:sp>
      <p:sp>
        <p:nvSpPr>
          <p:cNvPr id="33" name="Oval Callout 32"/>
          <p:cNvSpPr/>
          <p:nvPr/>
        </p:nvSpPr>
        <p:spPr>
          <a:xfrm rot="21345127">
            <a:off x="3242042" y="4028969"/>
            <a:ext cx="1831679" cy="923254"/>
          </a:xfrm>
          <a:prstGeom prst="wedgeEllipseCallout">
            <a:avLst>
              <a:gd name="adj1" fmla="val -56243"/>
              <a:gd name="adj2" fmla="val 40047"/>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about the experience children are having in our schools should we address?</a:t>
            </a:r>
            <a:endParaRPr lang="en-US" sz="1200" i="1" dirty="0">
              <a:solidFill>
                <a:schemeClr val="tx1"/>
              </a:solidFill>
            </a:endParaRPr>
          </a:p>
        </p:txBody>
      </p:sp>
      <p:sp>
        <p:nvSpPr>
          <p:cNvPr id="35" name="Oval Callout 34"/>
          <p:cNvSpPr/>
          <p:nvPr/>
        </p:nvSpPr>
        <p:spPr>
          <a:xfrm rot="335123">
            <a:off x="5158077" y="4258172"/>
            <a:ext cx="2104445" cy="1185121"/>
          </a:xfrm>
          <a:prstGeom prst="wedgeEllipseCallout">
            <a:avLst>
              <a:gd name="adj1" fmla="val -139713"/>
              <a:gd name="adj2" fmla="val 86287"/>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specifically should we address for the risks factors impacting our families… individuals… youth?</a:t>
            </a:r>
            <a:endParaRPr lang="en-US" sz="1200" i="1" dirty="0">
              <a:solidFill>
                <a:schemeClr val="tx1"/>
              </a:solidFill>
            </a:endParaRPr>
          </a:p>
        </p:txBody>
      </p:sp>
      <p:sp>
        <p:nvSpPr>
          <p:cNvPr id="36" name="Oval Callout 35"/>
          <p:cNvSpPr/>
          <p:nvPr/>
        </p:nvSpPr>
        <p:spPr>
          <a:xfrm>
            <a:off x="3505199" y="5410200"/>
            <a:ext cx="2819401" cy="888859"/>
          </a:xfrm>
          <a:prstGeom prst="wedgeEllipseCallout">
            <a:avLst>
              <a:gd name="adj1" fmla="val -59622"/>
              <a:gd name="adj2" fmla="val 3065"/>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a:solidFill>
                  <a:schemeClr val="tx1"/>
                </a:solidFill>
              </a:rPr>
              <a:t>What specifically should we </a:t>
            </a:r>
            <a:r>
              <a:rPr lang="en-US" sz="1200" i="1" dirty="0" smtClean="0">
                <a:solidFill>
                  <a:schemeClr val="tx1"/>
                </a:solidFill>
              </a:rPr>
              <a:t>enhance from our protective factors impacting our families… individuals… youth?</a:t>
            </a:r>
            <a:endParaRPr lang="en-US" sz="1200" i="1" dirty="0">
              <a:solidFill>
                <a:schemeClr val="tx1"/>
              </a:solidFill>
            </a:endParaRPr>
          </a:p>
        </p:txBody>
      </p:sp>
    </p:spTree>
    <p:extLst>
      <p:ext uri="{BB962C8B-B14F-4D97-AF65-F5344CB8AC3E}">
        <p14:creationId xmlns:p14="http://schemas.microsoft.com/office/powerpoint/2010/main" val="226553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53782" y="5324596"/>
            <a:ext cx="1371600" cy="9429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Risk and Protective Factors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19" name="TextBox 18"/>
          <p:cNvSpPr txBox="1"/>
          <p:nvPr/>
        </p:nvSpPr>
        <p:spPr>
          <a:xfrm>
            <a:off x="1770016" y="2280597"/>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Community Disorganization/ Community Connectedness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0" name="TextBox 19"/>
          <p:cNvSpPr txBox="1"/>
          <p:nvPr/>
        </p:nvSpPr>
        <p:spPr>
          <a:xfrm>
            <a:off x="1757316" y="4363397"/>
            <a:ext cx="1371600" cy="8556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School</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2" name="TextBox 21"/>
          <p:cNvSpPr txBox="1"/>
          <p:nvPr/>
        </p:nvSpPr>
        <p:spPr>
          <a:xfrm>
            <a:off x="1757316" y="3291835"/>
            <a:ext cx="1371600" cy="89852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Laws and Norms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3" name="TextBox 22"/>
          <p:cNvSpPr txBox="1"/>
          <p:nvPr/>
        </p:nvSpPr>
        <p:spPr>
          <a:xfrm>
            <a:off x="1763666" y="1658297"/>
            <a:ext cx="1371600" cy="4492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334000" cy="4525963"/>
          </a:xfrm>
        </p:spPr>
        <p:txBody>
          <a:bodyPr/>
          <a:lstStyle/>
          <a:p>
            <a:pPr marL="0" indent="0">
              <a:buNone/>
            </a:pPr>
            <a:r>
              <a:rPr lang="en-US" sz="2800" i="1" dirty="0" smtClean="0"/>
              <a:t>But what specifically about that  </a:t>
            </a:r>
            <a:r>
              <a:rPr lang="en-US" sz="2800" i="1" dirty="0"/>
              <a:t>factor </a:t>
            </a:r>
            <a:r>
              <a:rPr lang="en-US" sz="2800" i="1" dirty="0" smtClean="0"/>
              <a:t>is present in our community</a:t>
            </a:r>
            <a:r>
              <a:rPr lang="en-US" sz="2800" i="1" dirty="0" smtClean="0"/>
              <a:t>?</a:t>
            </a:r>
            <a:endParaRPr lang="en-US" sz="2800" i="1" dirty="0" smtClean="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32</a:t>
            </a:fld>
            <a:endParaRPr lang="en-US" dirty="0"/>
          </a:p>
        </p:txBody>
      </p:sp>
      <p:sp>
        <p:nvSpPr>
          <p:cNvPr id="27" name="Text Box 6"/>
          <p:cNvSpPr txBox="1">
            <a:spLocks noChangeArrowheads="1"/>
          </p:cNvSpPr>
          <p:nvPr/>
        </p:nvSpPr>
        <p:spPr bwMode="auto">
          <a:xfrm>
            <a:off x="1726437" y="237392"/>
            <a:ext cx="1398945" cy="9969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sp>
        <p:nvSpPr>
          <p:cNvPr id="11" name="TextBox 10"/>
          <p:cNvSpPr txBox="1"/>
          <p:nvPr/>
        </p:nvSpPr>
        <p:spPr>
          <a:xfrm rot="18510637">
            <a:off x="1503379" y="3607751"/>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29" name="Oval Callout 28"/>
          <p:cNvSpPr/>
          <p:nvPr/>
        </p:nvSpPr>
        <p:spPr>
          <a:xfrm>
            <a:off x="6831898" y="4848782"/>
            <a:ext cx="2312102" cy="1599285"/>
          </a:xfrm>
          <a:prstGeom prst="wedgeEllipseCallout">
            <a:avLst>
              <a:gd name="adj1" fmla="val -69053"/>
              <a:gd name="adj2" fmla="val 27632"/>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B</a:t>
            </a:r>
            <a:r>
              <a:rPr lang="en-US" sz="1400" i="1" dirty="0" smtClean="0">
                <a:solidFill>
                  <a:schemeClr val="tx1"/>
                </a:solidFill>
              </a:rPr>
              <a:t>ased </a:t>
            </a:r>
            <a:r>
              <a:rPr lang="en-US" sz="1400" i="1" dirty="0">
                <a:solidFill>
                  <a:schemeClr val="tx1"/>
                </a:solidFill>
              </a:rPr>
              <a:t>on all the data we reviewed, which data indicators are most important for us to track, monitor change, </a:t>
            </a:r>
            <a:r>
              <a:rPr lang="en-US" sz="1400" i="1" dirty="0" err="1">
                <a:solidFill>
                  <a:schemeClr val="tx1"/>
                </a:solidFill>
              </a:rPr>
              <a:t>etc</a:t>
            </a:r>
            <a:r>
              <a:rPr lang="en-US" sz="1400" i="1" dirty="0">
                <a:solidFill>
                  <a:schemeClr val="tx1"/>
                </a:solidFill>
              </a:rPr>
              <a:t>?</a:t>
            </a:r>
          </a:p>
        </p:txBody>
      </p:sp>
      <p:sp>
        <p:nvSpPr>
          <p:cNvPr id="30" name="Oval Callout 29"/>
          <p:cNvSpPr/>
          <p:nvPr/>
        </p:nvSpPr>
        <p:spPr>
          <a:xfrm rot="458722">
            <a:off x="6752275" y="3920501"/>
            <a:ext cx="1981200" cy="834053"/>
          </a:xfrm>
          <a:prstGeom prst="wedgeEllipseCallout">
            <a:avLst>
              <a:gd name="adj1" fmla="val -27635"/>
              <a:gd name="adj2" fmla="val 73116"/>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Which should </a:t>
            </a:r>
            <a:r>
              <a:rPr lang="en-US" sz="1400" i="1" dirty="0">
                <a:solidFill>
                  <a:schemeClr val="tx1"/>
                </a:solidFill>
              </a:rPr>
              <a:t>we </a:t>
            </a:r>
            <a:r>
              <a:rPr lang="en-US" sz="1400" i="1" dirty="0" smtClean="0">
                <a:solidFill>
                  <a:schemeClr val="tx1"/>
                </a:solidFill>
              </a:rPr>
              <a:t>set target outcomes for?</a:t>
            </a:r>
            <a:endParaRPr lang="en-US" sz="1400" i="1" dirty="0">
              <a:solidFill>
                <a:schemeClr val="tx1"/>
              </a:solidFill>
            </a:endParaRPr>
          </a:p>
        </p:txBody>
      </p:sp>
    </p:spTree>
    <p:extLst>
      <p:ext uri="{BB962C8B-B14F-4D97-AF65-F5344CB8AC3E}">
        <p14:creationId xmlns:p14="http://schemas.microsoft.com/office/powerpoint/2010/main" val="73820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53782" y="5324596"/>
            <a:ext cx="1371600" cy="9429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Risk and Protective Factors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19" name="TextBox 18"/>
          <p:cNvSpPr txBox="1"/>
          <p:nvPr/>
        </p:nvSpPr>
        <p:spPr>
          <a:xfrm>
            <a:off x="1770016" y="2280597"/>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Community Disorganization/ Community Connectedness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0" name="TextBox 19"/>
          <p:cNvSpPr txBox="1"/>
          <p:nvPr/>
        </p:nvSpPr>
        <p:spPr>
          <a:xfrm>
            <a:off x="1757316" y="4363397"/>
            <a:ext cx="1371600" cy="8556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School</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2" name="TextBox 21"/>
          <p:cNvSpPr txBox="1"/>
          <p:nvPr/>
        </p:nvSpPr>
        <p:spPr>
          <a:xfrm>
            <a:off x="1757316" y="3291835"/>
            <a:ext cx="1371600" cy="89852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a:solidFill>
                  <a:prstClr val="black"/>
                </a:solidFill>
              </a:rPr>
              <a:t>Laws and Norms</a:t>
            </a:r>
          </a:p>
          <a:p>
            <a:pPr algn="ctr" fontAlgn="auto">
              <a:spcBef>
                <a:spcPts val="0"/>
              </a:spcBef>
              <a:spcAft>
                <a:spcPts val="0"/>
              </a:spcAft>
              <a:defRPr/>
            </a:pPr>
            <a:r>
              <a:rPr lang="en-US" sz="1000" dirty="0" smtClean="0">
                <a:solidFill>
                  <a:prstClr val="black"/>
                </a:solidFill>
              </a:rPr>
              <a:t>[</a:t>
            </a:r>
            <a:r>
              <a:rPr lang="en-US" sz="1000" dirty="0">
                <a:solidFill>
                  <a:prstClr val="black"/>
                </a:solidFill>
              </a:rPr>
              <a:t>Add Yours Here]</a:t>
            </a:r>
          </a:p>
        </p:txBody>
      </p:sp>
      <p:sp>
        <p:nvSpPr>
          <p:cNvPr id="23" name="TextBox 22"/>
          <p:cNvSpPr txBox="1"/>
          <p:nvPr/>
        </p:nvSpPr>
        <p:spPr>
          <a:xfrm>
            <a:off x="1763666" y="1658297"/>
            <a:ext cx="1371600" cy="4492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2" name="Title 1"/>
          <p:cNvSpPr>
            <a:spLocks noGrp="1"/>
          </p:cNvSpPr>
          <p:nvPr>
            <p:ph type="title"/>
          </p:nvPr>
        </p:nvSpPr>
        <p:spPr>
          <a:xfrm>
            <a:off x="3429000" y="152400"/>
            <a:ext cx="5257800" cy="1143000"/>
          </a:xfrm>
        </p:spPr>
        <p:txBody>
          <a:bodyPr/>
          <a:lstStyle/>
          <a:p>
            <a:r>
              <a:rPr lang="en-US" dirty="0" smtClean="0"/>
              <a:t>Short Term Outcomes</a:t>
            </a:r>
            <a:endParaRPr lang="en-US" dirty="0"/>
          </a:p>
        </p:txBody>
      </p:sp>
      <p:sp>
        <p:nvSpPr>
          <p:cNvPr id="3" name="Content Placeholder 2"/>
          <p:cNvSpPr>
            <a:spLocks noGrp="1"/>
          </p:cNvSpPr>
          <p:nvPr>
            <p:ph idx="1"/>
          </p:nvPr>
        </p:nvSpPr>
        <p:spPr>
          <a:xfrm>
            <a:off x="3429000" y="1600200"/>
            <a:ext cx="5334000" cy="4525963"/>
          </a:xfrm>
        </p:spPr>
        <p:txBody>
          <a:bodyPr/>
          <a:lstStyle/>
          <a:p>
            <a:pPr marL="0" indent="0">
              <a:buNone/>
            </a:pPr>
            <a:r>
              <a:rPr lang="en-US" sz="2800" i="1" dirty="0" smtClean="0"/>
              <a:t>But what specifically about that  </a:t>
            </a:r>
            <a:r>
              <a:rPr lang="en-US" sz="2800" i="1" dirty="0"/>
              <a:t>factor </a:t>
            </a:r>
            <a:r>
              <a:rPr lang="en-US" sz="2800" i="1" dirty="0" smtClean="0"/>
              <a:t>is present in our community?</a:t>
            </a:r>
          </a:p>
          <a:p>
            <a:pPr marL="0" lvl="0" indent="0">
              <a:buNone/>
            </a:pPr>
            <a:r>
              <a:rPr lang="en-US" sz="1600" i="1" dirty="0">
                <a:solidFill>
                  <a:prstClr val="black"/>
                </a:solidFill>
              </a:rPr>
              <a:t>Based on Coalition's Needs </a:t>
            </a:r>
            <a:r>
              <a:rPr lang="en-US" sz="1600" i="1" dirty="0" smtClean="0">
                <a:solidFill>
                  <a:prstClr val="black"/>
                </a:solidFill>
              </a:rPr>
              <a:t>and </a:t>
            </a:r>
            <a:r>
              <a:rPr lang="en-US" sz="1600" i="1" dirty="0" smtClean="0">
                <a:solidFill>
                  <a:prstClr val="black"/>
                </a:solidFill>
              </a:rPr>
              <a:t>Resources </a:t>
            </a:r>
            <a:r>
              <a:rPr lang="en-US" sz="1600" i="1" dirty="0" smtClean="0">
                <a:solidFill>
                  <a:prstClr val="black"/>
                </a:solidFill>
              </a:rPr>
              <a:t>Assessments</a:t>
            </a:r>
            <a:endParaRPr lang="en-US" sz="1600" i="1" dirty="0">
              <a:solidFill>
                <a:prstClr val="black"/>
              </a:solidFill>
            </a:endParaRPr>
          </a:p>
          <a:p>
            <a:pPr lvl="0"/>
            <a:r>
              <a:rPr lang="en-US" sz="2200" dirty="0">
                <a:solidFill>
                  <a:prstClr val="black"/>
                </a:solidFill>
              </a:rPr>
              <a:t>How these are locally relevant? </a:t>
            </a:r>
          </a:p>
          <a:p>
            <a:pPr lvl="0"/>
            <a:r>
              <a:rPr lang="en-US" sz="2200" dirty="0">
                <a:solidFill>
                  <a:prstClr val="black"/>
                </a:solidFill>
              </a:rPr>
              <a:t>What should we select as </a:t>
            </a:r>
            <a:r>
              <a:rPr lang="en-US" sz="2200" dirty="0" smtClean="0">
                <a:solidFill>
                  <a:prstClr val="black"/>
                </a:solidFill>
              </a:rPr>
              <a:t>our local conditions? </a:t>
            </a:r>
            <a:endParaRPr lang="en-US" sz="2200" dirty="0">
              <a:solidFill>
                <a:prstClr val="black"/>
              </a:solidFill>
            </a:endParaRPr>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33</a:t>
            </a:fld>
            <a:endParaRPr lang="en-US" dirty="0"/>
          </a:p>
        </p:txBody>
      </p:sp>
      <p:sp>
        <p:nvSpPr>
          <p:cNvPr id="27" name="Text Box 6"/>
          <p:cNvSpPr txBox="1">
            <a:spLocks noChangeArrowheads="1"/>
          </p:cNvSpPr>
          <p:nvPr/>
        </p:nvSpPr>
        <p:spPr bwMode="auto">
          <a:xfrm>
            <a:off x="1726437" y="237392"/>
            <a:ext cx="1398945" cy="9969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sp>
        <p:nvSpPr>
          <p:cNvPr id="11" name="TextBox 10"/>
          <p:cNvSpPr txBox="1"/>
          <p:nvPr/>
        </p:nvSpPr>
        <p:spPr>
          <a:xfrm rot="18510637">
            <a:off x="1503379" y="3607751"/>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28" name="Oval Callout 27"/>
          <p:cNvSpPr/>
          <p:nvPr/>
        </p:nvSpPr>
        <p:spPr>
          <a:xfrm rot="21345127">
            <a:off x="2775776" y="5273889"/>
            <a:ext cx="2430367" cy="969718"/>
          </a:xfrm>
          <a:prstGeom prst="wedgeEllipseCallout">
            <a:avLst>
              <a:gd name="adj1" fmla="val 52334"/>
              <a:gd name="adj2" fmla="val 50874"/>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specifically about those problems are most important to us</a:t>
            </a:r>
            <a:r>
              <a:rPr lang="en-US" sz="1400" i="1" dirty="0" smtClean="0">
                <a:solidFill>
                  <a:schemeClr val="tx1"/>
                </a:solidFill>
              </a:rPr>
              <a:t>?</a:t>
            </a:r>
            <a:endParaRPr lang="en-US" sz="1400" i="1" dirty="0">
              <a:solidFill>
                <a:schemeClr val="tx1"/>
              </a:solidFill>
            </a:endParaRPr>
          </a:p>
        </p:txBody>
      </p:sp>
      <p:sp>
        <p:nvSpPr>
          <p:cNvPr id="29" name="Oval Callout 28"/>
          <p:cNvSpPr/>
          <p:nvPr/>
        </p:nvSpPr>
        <p:spPr>
          <a:xfrm>
            <a:off x="6831898" y="4848782"/>
            <a:ext cx="2312102" cy="1599285"/>
          </a:xfrm>
          <a:prstGeom prst="wedgeEllipseCallout">
            <a:avLst>
              <a:gd name="adj1" fmla="val -69053"/>
              <a:gd name="adj2" fmla="val 27632"/>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B</a:t>
            </a:r>
            <a:r>
              <a:rPr lang="en-US" sz="1400" i="1" dirty="0" smtClean="0">
                <a:solidFill>
                  <a:schemeClr val="tx1"/>
                </a:solidFill>
              </a:rPr>
              <a:t>ased </a:t>
            </a:r>
            <a:r>
              <a:rPr lang="en-US" sz="1400" i="1" dirty="0">
                <a:solidFill>
                  <a:schemeClr val="tx1"/>
                </a:solidFill>
              </a:rPr>
              <a:t>on all the data we reviewed, which data indicators are most important for us to track, monitor change, </a:t>
            </a:r>
            <a:r>
              <a:rPr lang="en-US" sz="1400" i="1" dirty="0" err="1">
                <a:solidFill>
                  <a:schemeClr val="tx1"/>
                </a:solidFill>
              </a:rPr>
              <a:t>etc</a:t>
            </a:r>
            <a:r>
              <a:rPr lang="en-US" sz="1400" i="1" dirty="0">
                <a:solidFill>
                  <a:schemeClr val="tx1"/>
                </a:solidFill>
              </a:rPr>
              <a:t>?</a:t>
            </a:r>
          </a:p>
        </p:txBody>
      </p:sp>
      <p:sp>
        <p:nvSpPr>
          <p:cNvPr id="30" name="Oval Callout 29"/>
          <p:cNvSpPr/>
          <p:nvPr/>
        </p:nvSpPr>
        <p:spPr>
          <a:xfrm rot="458722">
            <a:off x="6752275" y="3920501"/>
            <a:ext cx="1981200" cy="834053"/>
          </a:xfrm>
          <a:prstGeom prst="wedgeEllipseCallout">
            <a:avLst>
              <a:gd name="adj1" fmla="val -27635"/>
              <a:gd name="adj2" fmla="val 73116"/>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Which should </a:t>
            </a:r>
            <a:r>
              <a:rPr lang="en-US" sz="1400" i="1" dirty="0">
                <a:solidFill>
                  <a:schemeClr val="tx1"/>
                </a:solidFill>
              </a:rPr>
              <a:t>we </a:t>
            </a:r>
            <a:r>
              <a:rPr lang="en-US" sz="1400" i="1" dirty="0" smtClean="0">
                <a:solidFill>
                  <a:schemeClr val="tx1"/>
                </a:solidFill>
              </a:rPr>
              <a:t>set target outcomes for?</a:t>
            </a:r>
            <a:endParaRPr lang="en-US" sz="1400" i="1" dirty="0">
              <a:solidFill>
                <a:schemeClr val="tx1"/>
              </a:solidFill>
            </a:endParaRPr>
          </a:p>
        </p:txBody>
      </p:sp>
      <p:sp>
        <p:nvSpPr>
          <p:cNvPr id="31" name="Oval Callout 30"/>
          <p:cNvSpPr/>
          <p:nvPr/>
        </p:nvSpPr>
        <p:spPr>
          <a:xfrm rot="21345127">
            <a:off x="-58501" y="2572315"/>
            <a:ext cx="1806423" cy="923254"/>
          </a:xfrm>
          <a:prstGeom prst="wedgeEllipseCallout">
            <a:avLst>
              <a:gd name="adj1" fmla="val 52334"/>
              <a:gd name="adj2" fmla="val 50874"/>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Why are certain factors for laws/norms present in our community?</a:t>
            </a:r>
            <a:endParaRPr lang="en-US" sz="1200" i="1" dirty="0">
              <a:solidFill>
                <a:schemeClr val="tx1"/>
              </a:solidFill>
            </a:endParaRPr>
          </a:p>
        </p:txBody>
      </p:sp>
      <p:sp>
        <p:nvSpPr>
          <p:cNvPr id="32" name="Oval Callout 31"/>
          <p:cNvSpPr/>
          <p:nvPr/>
        </p:nvSpPr>
        <p:spPr>
          <a:xfrm rot="21345127">
            <a:off x="-83712" y="1236485"/>
            <a:ext cx="1831678" cy="1263057"/>
          </a:xfrm>
          <a:prstGeom prst="wedgeEllipseCallout">
            <a:avLst>
              <a:gd name="adj1" fmla="val 52334"/>
              <a:gd name="adj2" fmla="val 50874"/>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a:solidFill>
                  <a:schemeClr val="tx1"/>
                </a:solidFill>
              </a:rPr>
              <a:t>W</a:t>
            </a:r>
            <a:r>
              <a:rPr lang="en-US" sz="1200" i="1" dirty="0" smtClean="0">
                <a:solidFill>
                  <a:schemeClr val="tx1"/>
                </a:solidFill>
              </a:rPr>
              <a:t>hat will work in this community to increase collaboration and community engagement?</a:t>
            </a:r>
            <a:endParaRPr lang="en-US" sz="1200" i="1" dirty="0">
              <a:solidFill>
                <a:schemeClr val="tx1"/>
              </a:solidFill>
            </a:endParaRPr>
          </a:p>
        </p:txBody>
      </p:sp>
      <p:sp>
        <p:nvSpPr>
          <p:cNvPr id="33" name="Oval Callout 32"/>
          <p:cNvSpPr/>
          <p:nvPr/>
        </p:nvSpPr>
        <p:spPr>
          <a:xfrm rot="21345127">
            <a:off x="-52675" y="3598789"/>
            <a:ext cx="1831679" cy="923254"/>
          </a:xfrm>
          <a:prstGeom prst="wedgeEllipseCallout">
            <a:avLst>
              <a:gd name="adj1" fmla="val 52334"/>
              <a:gd name="adj2" fmla="val 50874"/>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about the experience children are having in our schools should we address?</a:t>
            </a:r>
            <a:endParaRPr lang="en-US" sz="1200" i="1" dirty="0">
              <a:solidFill>
                <a:schemeClr val="tx1"/>
              </a:solidFill>
            </a:endParaRPr>
          </a:p>
        </p:txBody>
      </p:sp>
      <p:sp>
        <p:nvSpPr>
          <p:cNvPr id="34" name="Oval Callout 33"/>
          <p:cNvSpPr/>
          <p:nvPr/>
        </p:nvSpPr>
        <p:spPr>
          <a:xfrm rot="21345127">
            <a:off x="2567415" y="4204550"/>
            <a:ext cx="2430367" cy="986824"/>
          </a:xfrm>
          <a:prstGeom prst="wedgeEllipseCallout">
            <a:avLst>
              <a:gd name="adj1" fmla="val 36473"/>
              <a:gd name="adj2" fmla="val 59587"/>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Why is this happening in our community?</a:t>
            </a:r>
            <a:endParaRPr lang="en-US" sz="1400" i="1" dirty="0">
              <a:solidFill>
                <a:schemeClr val="tx1"/>
              </a:solidFill>
            </a:endParaRPr>
          </a:p>
        </p:txBody>
      </p:sp>
      <p:sp>
        <p:nvSpPr>
          <p:cNvPr id="35" name="Oval Callout 34"/>
          <p:cNvSpPr/>
          <p:nvPr/>
        </p:nvSpPr>
        <p:spPr>
          <a:xfrm rot="21345127">
            <a:off x="-63364" y="4575261"/>
            <a:ext cx="2059892" cy="1108721"/>
          </a:xfrm>
          <a:prstGeom prst="wedgeEllipseCallout">
            <a:avLst>
              <a:gd name="adj1" fmla="val 52334"/>
              <a:gd name="adj2" fmla="val 50874"/>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What specifically should we address for the risks factors impacting our families… individuals… youth?</a:t>
            </a:r>
            <a:endParaRPr lang="en-US" sz="1200" i="1" dirty="0">
              <a:solidFill>
                <a:schemeClr val="tx1"/>
              </a:solidFill>
            </a:endParaRPr>
          </a:p>
        </p:txBody>
      </p:sp>
      <p:sp>
        <p:nvSpPr>
          <p:cNvPr id="36" name="Oval Callout 35"/>
          <p:cNvSpPr/>
          <p:nvPr/>
        </p:nvSpPr>
        <p:spPr>
          <a:xfrm rot="21345127">
            <a:off x="-68726" y="5728480"/>
            <a:ext cx="2201188" cy="1068767"/>
          </a:xfrm>
          <a:prstGeom prst="wedgeEllipseCallout">
            <a:avLst>
              <a:gd name="adj1" fmla="val 49931"/>
              <a:gd name="adj2" fmla="val -32594"/>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a:solidFill>
                  <a:schemeClr val="tx1"/>
                </a:solidFill>
              </a:rPr>
              <a:t>What specifically should we </a:t>
            </a:r>
            <a:r>
              <a:rPr lang="en-US" sz="1200" i="1" dirty="0" smtClean="0">
                <a:solidFill>
                  <a:schemeClr val="tx1"/>
                </a:solidFill>
              </a:rPr>
              <a:t>enhance from our protective factors impacting our families… individuals… youth?</a:t>
            </a:r>
            <a:endParaRPr lang="en-US" sz="1200" i="1" dirty="0">
              <a:solidFill>
                <a:schemeClr val="tx1"/>
              </a:solidFill>
            </a:endParaRPr>
          </a:p>
        </p:txBody>
      </p:sp>
      <p:sp>
        <p:nvSpPr>
          <p:cNvPr id="18" name="Oval Callout 17"/>
          <p:cNvSpPr/>
          <p:nvPr/>
        </p:nvSpPr>
        <p:spPr>
          <a:xfrm rot="21345127">
            <a:off x="4921410" y="4338359"/>
            <a:ext cx="2117880" cy="1283057"/>
          </a:xfrm>
          <a:prstGeom prst="wedgeEllipseCallout">
            <a:avLst>
              <a:gd name="adj1" fmla="val 14376"/>
              <a:gd name="adj2" fmla="val 62575"/>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i="1" dirty="0">
                <a:solidFill>
                  <a:schemeClr val="tx1"/>
                </a:solidFill>
              </a:rPr>
              <a:t>What does our community survey tell us about these problems?</a:t>
            </a:r>
          </a:p>
        </p:txBody>
      </p:sp>
    </p:spTree>
    <p:extLst>
      <p:ext uri="{BB962C8B-B14F-4D97-AF65-F5344CB8AC3E}">
        <p14:creationId xmlns:p14="http://schemas.microsoft.com/office/powerpoint/2010/main" val="34928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Chat/Discussion</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6400" y="3124200"/>
            <a:ext cx="7010400" cy="3001963"/>
          </a:xfrm>
        </p:spPr>
        <p:txBody>
          <a:bodyPr/>
          <a:lstStyle/>
          <a:p>
            <a:pPr marL="0" indent="0" algn="ctr">
              <a:buNone/>
            </a:pPr>
            <a:r>
              <a:rPr lang="en-US" sz="2800" i="1" dirty="0">
                <a:solidFill>
                  <a:schemeClr val="accent6">
                    <a:lumMod val="75000"/>
                  </a:schemeClr>
                </a:solidFill>
              </a:rPr>
              <a:t>Please </a:t>
            </a:r>
            <a:r>
              <a:rPr lang="en-US" sz="2800" i="1" dirty="0" smtClean="0">
                <a:solidFill>
                  <a:schemeClr val="accent6">
                    <a:lumMod val="75000"/>
                  </a:schemeClr>
                </a:solidFill>
              </a:rPr>
              <a:t>raise your hand to speak or type </a:t>
            </a:r>
            <a:r>
              <a:rPr lang="en-US" sz="2800" i="1" dirty="0">
                <a:solidFill>
                  <a:schemeClr val="accent6">
                    <a:lumMod val="75000"/>
                  </a:schemeClr>
                </a:solidFill>
              </a:rPr>
              <a:t>your answer into the </a:t>
            </a:r>
            <a:r>
              <a:rPr lang="en-US" sz="2800" i="1" dirty="0" smtClean="0">
                <a:solidFill>
                  <a:schemeClr val="accent6">
                    <a:lumMod val="75000"/>
                  </a:schemeClr>
                </a:solidFill>
              </a:rPr>
              <a:t>question </a:t>
            </a:r>
            <a:r>
              <a:rPr lang="en-US" sz="2800" i="1" dirty="0">
                <a:solidFill>
                  <a:schemeClr val="accent6">
                    <a:lumMod val="75000"/>
                  </a:schemeClr>
                </a:solidFill>
              </a:rPr>
              <a:t>box.</a:t>
            </a:r>
          </a:p>
          <a:p>
            <a:endParaRPr lang="en-US" sz="2800" dirty="0" smtClean="0"/>
          </a:p>
          <a:p>
            <a:r>
              <a:rPr lang="en-US" sz="2800" dirty="0" smtClean="0"/>
              <a:t>What suggestions do you have for facilitating the coalition discussion around outcomes?</a:t>
            </a:r>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34</a:t>
            </a:fld>
            <a:endParaRPr lang="en-US"/>
          </a:p>
        </p:txBody>
      </p:sp>
      <p:sp>
        <p:nvSpPr>
          <p:cNvPr id="5" name="Rectangle 4"/>
          <p:cNvSpPr/>
          <p:nvPr/>
        </p:nvSpPr>
        <p:spPr>
          <a:xfrm rot="20886041">
            <a:off x="2949698" y="1784126"/>
            <a:ext cx="4097597"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What else???</a:t>
            </a:r>
          </a:p>
        </p:txBody>
      </p:sp>
    </p:spTree>
    <p:extLst>
      <p:ext uri="{BB962C8B-B14F-4D97-AF65-F5344CB8AC3E}">
        <p14:creationId xmlns:p14="http://schemas.microsoft.com/office/powerpoint/2010/main" val="373999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Poll</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Have you selected your strategies, programs and activities yet</a:t>
            </a:r>
            <a:r>
              <a:rPr lang="en-US" dirty="0" smtClean="0"/>
              <a:t>?</a:t>
            </a:r>
          </a:p>
          <a:p>
            <a:pPr lvl="1"/>
            <a:r>
              <a:rPr lang="en-US" sz="2400" dirty="0"/>
              <a:t>Haven’t started.</a:t>
            </a:r>
          </a:p>
          <a:p>
            <a:pPr lvl="1"/>
            <a:r>
              <a:rPr lang="en-US" sz="2400" dirty="0"/>
              <a:t>Just starting to work through it.</a:t>
            </a:r>
          </a:p>
          <a:p>
            <a:pPr lvl="1"/>
            <a:r>
              <a:rPr lang="en-US" sz="2400" dirty="0"/>
              <a:t>Have the information but haven’t put it into the template yet.</a:t>
            </a:r>
          </a:p>
          <a:p>
            <a:pPr lvl="1"/>
            <a:r>
              <a:rPr lang="en-US" sz="2400" dirty="0"/>
              <a:t>Mostly finished, but still fine tuning.</a:t>
            </a:r>
          </a:p>
          <a:p>
            <a:pPr lvl="1"/>
            <a:r>
              <a:rPr lang="en-US" sz="2400" dirty="0"/>
              <a:t>Completely finished.</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35</a:t>
            </a:fld>
            <a:endParaRPr lang="en-US" dirty="0"/>
          </a:p>
        </p:txBody>
      </p:sp>
      <p:pic>
        <p:nvPicPr>
          <p:cNvPr id="7" name="Picture 2" descr="C:\Users\mariase\AppData\Local\Microsoft\Windows\Temporary Internet Files\Content.IE5\QHLGFHBO\MC90044136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56388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772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257800" cy="1143000"/>
          </a:xfrm>
        </p:spPr>
        <p:txBody>
          <a:bodyPr/>
          <a:lstStyle/>
          <a:p>
            <a:r>
              <a:rPr lang="en-US" dirty="0" smtClean="0"/>
              <a:t>Strategies/Activities</a:t>
            </a:r>
            <a:endParaRPr lang="en-US" dirty="0"/>
          </a:p>
        </p:txBody>
      </p:sp>
      <p:sp>
        <p:nvSpPr>
          <p:cNvPr id="3" name="Content Placeholder 2"/>
          <p:cNvSpPr>
            <a:spLocks noGrp="1"/>
          </p:cNvSpPr>
          <p:nvPr>
            <p:ph idx="1"/>
          </p:nvPr>
        </p:nvSpPr>
        <p:spPr>
          <a:xfrm>
            <a:off x="3429000" y="1600200"/>
            <a:ext cx="5257800" cy="4525963"/>
          </a:xfrm>
        </p:spPr>
        <p:txBody>
          <a:bodyPr/>
          <a:lstStyle/>
          <a:p>
            <a:pPr marL="53975" indent="-53975">
              <a:buNone/>
            </a:pPr>
            <a:r>
              <a:rPr lang="en-US" sz="2800" i="1" dirty="0" smtClean="0"/>
              <a:t>For </a:t>
            </a:r>
            <a:r>
              <a:rPr lang="en-US" sz="2800" i="1" dirty="0"/>
              <a:t>each of these </a:t>
            </a:r>
            <a:r>
              <a:rPr lang="en-US" sz="2800" i="1" dirty="0" smtClean="0"/>
              <a:t>strategies, what are we going to do about it? </a:t>
            </a:r>
          </a:p>
          <a:p>
            <a:pPr marL="0" lvl="0" indent="0">
              <a:buNone/>
            </a:pPr>
            <a:r>
              <a:rPr lang="en-US" sz="1600" i="1" dirty="0">
                <a:solidFill>
                  <a:prstClr val="black"/>
                </a:solidFill>
              </a:rPr>
              <a:t>Based on Coalition's </a:t>
            </a:r>
            <a:r>
              <a:rPr lang="en-US" sz="1600" i="1" dirty="0" smtClean="0">
                <a:solidFill>
                  <a:prstClr val="black"/>
                </a:solidFill>
              </a:rPr>
              <a:t>Needs and Resources Assessments</a:t>
            </a:r>
            <a:endParaRPr lang="en-US" sz="1600" i="1" dirty="0">
              <a:solidFill>
                <a:prstClr val="black"/>
              </a:solidFill>
            </a:endParaRPr>
          </a:p>
          <a:p>
            <a:r>
              <a:rPr lang="en-US" sz="2200" i="1" dirty="0" smtClean="0"/>
              <a:t>What </a:t>
            </a:r>
            <a:r>
              <a:rPr lang="en-US" sz="2200" i="1" dirty="0"/>
              <a:t>are we currently doing that support these goals</a:t>
            </a:r>
            <a:r>
              <a:rPr lang="en-US" sz="2200" i="1" dirty="0" smtClean="0"/>
              <a:t>?</a:t>
            </a:r>
            <a:r>
              <a:rPr lang="en-US" sz="2200" i="1" dirty="0"/>
              <a:t> </a:t>
            </a:r>
            <a:endParaRPr lang="en-US" sz="2200" i="1" dirty="0" smtClean="0"/>
          </a:p>
          <a:p>
            <a:r>
              <a:rPr lang="en-US" sz="2200" i="1" dirty="0" smtClean="0"/>
              <a:t>What </a:t>
            </a:r>
            <a:r>
              <a:rPr lang="en-US" sz="2200" i="1" dirty="0"/>
              <a:t>could we expand on?</a:t>
            </a:r>
          </a:p>
          <a:p>
            <a:pPr marL="53975" lvl="0" indent="-53975">
              <a:buNone/>
            </a:pPr>
            <a:endParaRPr lang="en-US" sz="2800" i="1" dirty="0"/>
          </a:p>
          <a:p>
            <a:pPr marL="53975" indent="-53975">
              <a:buNone/>
            </a:pPr>
            <a:endParaRPr lang="en-US" sz="2800" i="1" dirty="0" smtClean="0"/>
          </a:p>
          <a:p>
            <a:pPr>
              <a:buNone/>
            </a:pPr>
            <a:endParaRPr lang="en-US" i="1" dirty="0" smtClean="0"/>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36</a:t>
            </a:fld>
            <a:endParaRPr lang="en-US" dirty="0"/>
          </a:p>
        </p:txBody>
      </p:sp>
      <p:sp>
        <p:nvSpPr>
          <p:cNvPr id="11" name="TextBox 10"/>
          <p:cNvSpPr txBox="1"/>
          <p:nvPr/>
        </p:nvSpPr>
        <p:spPr>
          <a:xfrm>
            <a:off x="1685419" y="2087074"/>
            <a:ext cx="1435100" cy="9652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12" name="TextBox 11"/>
          <p:cNvSpPr txBox="1"/>
          <p:nvPr/>
        </p:nvSpPr>
        <p:spPr>
          <a:xfrm>
            <a:off x="1683831" y="4584212"/>
            <a:ext cx="1435100" cy="842962"/>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13" name="TextBox 12"/>
          <p:cNvSpPr txBox="1"/>
          <p:nvPr/>
        </p:nvSpPr>
        <p:spPr>
          <a:xfrm>
            <a:off x="1685419" y="5479562"/>
            <a:ext cx="14351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14" name="TextBox 13"/>
          <p:cNvSpPr txBox="1"/>
          <p:nvPr/>
        </p:nvSpPr>
        <p:spPr>
          <a:xfrm>
            <a:off x="1683831" y="3096724"/>
            <a:ext cx="1435100" cy="6572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15" name="TextBox 14"/>
          <p:cNvSpPr txBox="1"/>
          <p:nvPr/>
        </p:nvSpPr>
        <p:spPr>
          <a:xfrm>
            <a:off x="1685419" y="3807924"/>
            <a:ext cx="1431925" cy="7207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16" name="TextBox 15"/>
          <p:cNvSpPr txBox="1"/>
          <p:nvPr/>
        </p:nvSpPr>
        <p:spPr>
          <a:xfrm>
            <a:off x="1685419" y="1648924"/>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29" name="Text Box 6"/>
          <p:cNvSpPr txBox="1">
            <a:spLocks noChangeArrowheads="1"/>
          </p:cNvSpPr>
          <p:nvPr/>
        </p:nvSpPr>
        <p:spPr bwMode="auto">
          <a:xfrm>
            <a:off x="1704874" y="228600"/>
            <a:ext cx="1417232" cy="99694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sp>
        <p:nvSpPr>
          <p:cNvPr id="30" name="TextBox 29"/>
          <p:cNvSpPr txBox="1"/>
          <p:nvPr/>
        </p:nvSpPr>
        <p:spPr>
          <a:xfrm rot="18510637">
            <a:off x="1448687" y="3290554"/>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46" name="Oval Callout 45"/>
          <p:cNvSpPr/>
          <p:nvPr/>
        </p:nvSpPr>
        <p:spPr>
          <a:xfrm rot="20825790">
            <a:off x="2996843" y="3934049"/>
            <a:ext cx="2677096" cy="1209485"/>
          </a:xfrm>
          <a:prstGeom prst="wedgeEllipseCallout">
            <a:avLst>
              <a:gd name="adj1" fmla="val 21456"/>
              <a:gd name="adj2" fmla="val 68407"/>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are the most important </a:t>
            </a:r>
            <a:r>
              <a:rPr lang="en-US" sz="1400" i="1" dirty="0" smtClean="0">
                <a:solidFill>
                  <a:schemeClr val="tx1"/>
                </a:solidFill>
              </a:rPr>
              <a:t>activities </a:t>
            </a:r>
            <a:r>
              <a:rPr lang="en-US" sz="1400" i="1" dirty="0">
                <a:solidFill>
                  <a:schemeClr val="tx1"/>
                </a:solidFill>
              </a:rPr>
              <a:t>your </a:t>
            </a:r>
            <a:r>
              <a:rPr lang="en-US" sz="1400" i="1" dirty="0" smtClean="0">
                <a:solidFill>
                  <a:schemeClr val="tx1"/>
                </a:solidFill>
              </a:rPr>
              <a:t>organization supports that impact these issues?</a:t>
            </a:r>
            <a:endParaRPr lang="en-US" sz="1400" i="1" dirty="0">
              <a:solidFill>
                <a:schemeClr val="tx1"/>
              </a:solidFill>
            </a:endParaRPr>
          </a:p>
        </p:txBody>
      </p:sp>
      <p:sp>
        <p:nvSpPr>
          <p:cNvPr id="48" name="Oval Callout 47"/>
          <p:cNvSpPr/>
          <p:nvPr/>
        </p:nvSpPr>
        <p:spPr>
          <a:xfrm rot="21214784">
            <a:off x="2852169" y="5144840"/>
            <a:ext cx="2312102" cy="1106109"/>
          </a:xfrm>
          <a:prstGeom prst="wedgeEllipseCallout">
            <a:avLst>
              <a:gd name="adj1" fmla="val 45789"/>
              <a:gd name="adj2" fmla="val 55783"/>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key strategies/activities are you willing to partner or collaborate on</a:t>
            </a:r>
            <a:r>
              <a:rPr lang="en-US" sz="1400" i="1" dirty="0" smtClean="0">
                <a:solidFill>
                  <a:schemeClr val="tx1"/>
                </a:solidFill>
              </a:rPr>
              <a:t>?</a:t>
            </a:r>
            <a:endParaRPr lang="en-US" sz="1400" i="1" dirty="0">
              <a:solidFill>
                <a:schemeClr val="tx1"/>
              </a:solidFill>
            </a:endParaRPr>
          </a:p>
        </p:txBody>
      </p:sp>
      <p:sp>
        <p:nvSpPr>
          <p:cNvPr id="22" name="Oval Callout 21"/>
          <p:cNvSpPr/>
          <p:nvPr/>
        </p:nvSpPr>
        <p:spPr>
          <a:xfrm rot="358192">
            <a:off x="6799963" y="3731309"/>
            <a:ext cx="2312102" cy="734659"/>
          </a:xfrm>
          <a:prstGeom prst="wedgeEllipseCallout">
            <a:avLst>
              <a:gd name="adj1" fmla="val -50850"/>
              <a:gd name="adj2" fmla="val 79748"/>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else could we do?</a:t>
            </a:r>
          </a:p>
        </p:txBody>
      </p:sp>
    </p:spTree>
    <p:extLst>
      <p:ext uri="{BB962C8B-B14F-4D97-AF65-F5344CB8AC3E}">
        <p14:creationId xmlns:p14="http://schemas.microsoft.com/office/powerpoint/2010/main" val="391184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arn(inVertical)">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6" grpId="0" animBg="1"/>
      <p:bldP spid="48"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257800" cy="1143000"/>
          </a:xfrm>
        </p:spPr>
        <p:txBody>
          <a:bodyPr/>
          <a:lstStyle/>
          <a:p>
            <a:r>
              <a:rPr lang="en-US" dirty="0" smtClean="0"/>
              <a:t>Strategies/Activities</a:t>
            </a:r>
            <a:endParaRPr lang="en-US" dirty="0"/>
          </a:p>
        </p:txBody>
      </p:sp>
      <p:sp>
        <p:nvSpPr>
          <p:cNvPr id="3" name="Content Placeholder 2"/>
          <p:cNvSpPr>
            <a:spLocks noGrp="1"/>
          </p:cNvSpPr>
          <p:nvPr>
            <p:ph idx="1"/>
          </p:nvPr>
        </p:nvSpPr>
        <p:spPr>
          <a:xfrm>
            <a:off x="3429000" y="1600200"/>
            <a:ext cx="5257800" cy="4525963"/>
          </a:xfrm>
        </p:spPr>
        <p:txBody>
          <a:bodyPr/>
          <a:lstStyle/>
          <a:p>
            <a:pPr marL="53975" indent="-53975">
              <a:buNone/>
            </a:pPr>
            <a:r>
              <a:rPr lang="en-US" sz="2800" i="1" dirty="0" smtClean="0"/>
              <a:t>For </a:t>
            </a:r>
            <a:r>
              <a:rPr lang="en-US" sz="2800" i="1" dirty="0"/>
              <a:t>each of these </a:t>
            </a:r>
            <a:r>
              <a:rPr lang="en-US" sz="2800" i="1" dirty="0" smtClean="0"/>
              <a:t>strategies, what are we going to do about it? </a:t>
            </a:r>
          </a:p>
          <a:p>
            <a:pPr marL="53975" lvl="0" indent="-53975">
              <a:buNone/>
            </a:pPr>
            <a:endParaRPr lang="en-US" sz="2800" i="1" dirty="0"/>
          </a:p>
          <a:p>
            <a:pPr marL="53975" indent="-53975">
              <a:buNone/>
            </a:pPr>
            <a:endParaRPr lang="en-US" sz="2800" i="1" dirty="0" smtClean="0"/>
          </a:p>
          <a:p>
            <a:pPr>
              <a:buNone/>
            </a:pPr>
            <a:endParaRPr lang="en-US" i="1" dirty="0" smtClean="0"/>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37</a:t>
            </a:fld>
            <a:endParaRPr lang="en-US" dirty="0"/>
          </a:p>
        </p:txBody>
      </p:sp>
      <p:sp>
        <p:nvSpPr>
          <p:cNvPr id="11" name="TextBox 10"/>
          <p:cNvSpPr txBox="1"/>
          <p:nvPr/>
        </p:nvSpPr>
        <p:spPr>
          <a:xfrm>
            <a:off x="1685419" y="2087074"/>
            <a:ext cx="1435100" cy="9652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12" name="TextBox 11"/>
          <p:cNvSpPr txBox="1"/>
          <p:nvPr/>
        </p:nvSpPr>
        <p:spPr>
          <a:xfrm>
            <a:off x="1683831" y="4584212"/>
            <a:ext cx="1435100" cy="842962"/>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13" name="TextBox 12"/>
          <p:cNvSpPr txBox="1"/>
          <p:nvPr/>
        </p:nvSpPr>
        <p:spPr>
          <a:xfrm>
            <a:off x="1685419" y="5479562"/>
            <a:ext cx="14351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14" name="TextBox 13"/>
          <p:cNvSpPr txBox="1"/>
          <p:nvPr/>
        </p:nvSpPr>
        <p:spPr>
          <a:xfrm>
            <a:off x="1683831" y="3096724"/>
            <a:ext cx="1435100" cy="6572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15" name="TextBox 14"/>
          <p:cNvSpPr txBox="1"/>
          <p:nvPr/>
        </p:nvSpPr>
        <p:spPr>
          <a:xfrm>
            <a:off x="1685419" y="3807924"/>
            <a:ext cx="1431925" cy="7207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16" name="TextBox 15"/>
          <p:cNvSpPr txBox="1"/>
          <p:nvPr/>
        </p:nvSpPr>
        <p:spPr>
          <a:xfrm>
            <a:off x="1685419" y="1648924"/>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29" name="Text Box 6"/>
          <p:cNvSpPr txBox="1">
            <a:spLocks noChangeArrowheads="1"/>
          </p:cNvSpPr>
          <p:nvPr/>
        </p:nvSpPr>
        <p:spPr bwMode="auto">
          <a:xfrm>
            <a:off x="1704874" y="228600"/>
            <a:ext cx="1417232" cy="99694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sp>
        <p:nvSpPr>
          <p:cNvPr id="30" name="TextBox 29"/>
          <p:cNvSpPr txBox="1"/>
          <p:nvPr/>
        </p:nvSpPr>
        <p:spPr>
          <a:xfrm rot="18510637">
            <a:off x="1448687" y="3290554"/>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43" name="Oval Callout 42"/>
          <p:cNvSpPr/>
          <p:nvPr/>
        </p:nvSpPr>
        <p:spPr>
          <a:xfrm rot="264164">
            <a:off x="5194019" y="3885078"/>
            <a:ext cx="1806423" cy="923254"/>
          </a:xfrm>
          <a:prstGeom prst="wedgeEllipseCallout">
            <a:avLst>
              <a:gd name="adj1" fmla="val -157805"/>
              <a:gd name="adj2" fmla="val -4424"/>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How will we change laws/norms present in our community?</a:t>
            </a:r>
            <a:endParaRPr lang="en-US" sz="1200" i="1" dirty="0">
              <a:solidFill>
                <a:schemeClr val="tx1"/>
              </a:solidFill>
            </a:endParaRPr>
          </a:p>
        </p:txBody>
      </p:sp>
      <p:sp>
        <p:nvSpPr>
          <p:cNvPr id="44" name="Oval Callout 43"/>
          <p:cNvSpPr/>
          <p:nvPr/>
        </p:nvSpPr>
        <p:spPr>
          <a:xfrm rot="21345127">
            <a:off x="3273454" y="2492629"/>
            <a:ext cx="2314860" cy="932333"/>
          </a:xfrm>
          <a:prstGeom prst="wedgeEllipseCallout">
            <a:avLst>
              <a:gd name="adj1" fmla="val -49929"/>
              <a:gd name="adj2" fmla="val -59960"/>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How will we increase collaboration and community engagement?</a:t>
            </a:r>
            <a:endParaRPr lang="en-US" sz="1200" i="1" dirty="0">
              <a:solidFill>
                <a:schemeClr val="tx1"/>
              </a:solidFill>
            </a:endParaRPr>
          </a:p>
        </p:txBody>
      </p:sp>
      <p:sp>
        <p:nvSpPr>
          <p:cNvPr id="45" name="Oval Callout 44"/>
          <p:cNvSpPr/>
          <p:nvPr/>
        </p:nvSpPr>
        <p:spPr>
          <a:xfrm rot="275582">
            <a:off x="3264256" y="4234856"/>
            <a:ext cx="1831679" cy="923254"/>
          </a:xfrm>
          <a:prstGeom prst="wedgeEllipseCallout">
            <a:avLst>
              <a:gd name="adj1" fmla="val -52126"/>
              <a:gd name="adj2" fmla="val 47858"/>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How will we support children in our schools?</a:t>
            </a:r>
            <a:endParaRPr lang="en-US" sz="1200" i="1" dirty="0">
              <a:solidFill>
                <a:schemeClr val="tx1"/>
              </a:solidFill>
            </a:endParaRPr>
          </a:p>
        </p:txBody>
      </p:sp>
      <p:sp>
        <p:nvSpPr>
          <p:cNvPr id="47" name="Oval Callout 46"/>
          <p:cNvSpPr/>
          <p:nvPr/>
        </p:nvSpPr>
        <p:spPr>
          <a:xfrm rot="21345127">
            <a:off x="3693205" y="5178004"/>
            <a:ext cx="1998769" cy="1035481"/>
          </a:xfrm>
          <a:prstGeom prst="wedgeEllipseCallout">
            <a:avLst>
              <a:gd name="adj1" fmla="val -74622"/>
              <a:gd name="adj2" fmla="val 9612"/>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a:solidFill>
                  <a:schemeClr val="tx1"/>
                </a:solidFill>
              </a:rPr>
              <a:t>How will we support </a:t>
            </a:r>
            <a:r>
              <a:rPr lang="en-US" sz="1200" i="1" dirty="0" smtClean="0">
                <a:solidFill>
                  <a:schemeClr val="tx1"/>
                </a:solidFill>
              </a:rPr>
              <a:t>our families… individuals… youth?</a:t>
            </a:r>
            <a:endParaRPr lang="en-US" sz="1200" i="1" dirty="0">
              <a:solidFill>
                <a:schemeClr val="tx1"/>
              </a:solidFill>
            </a:endParaRPr>
          </a:p>
        </p:txBody>
      </p:sp>
      <p:sp>
        <p:nvSpPr>
          <p:cNvPr id="22" name="Oval Callout 21"/>
          <p:cNvSpPr/>
          <p:nvPr/>
        </p:nvSpPr>
        <p:spPr>
          <a:xfrm rot="21345127">
            <a:off x="5356187" y="2963707"/>
            <a:ext cx="1806423" cy="923254"/>
          </a:xfrm>
          <a:prstGeom prst="wedgeEllipseCallout">
            <a:avLst>
              <a:gd name="adj1" fmla="val -170545"/>
              <a:gd name="adj2" fmla="val -7061"/>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How will we </a:t>
            </a:r>
            <a:r>
              <a:rPr lang="en-US" sz="1200" i="1" dirty="0" smtClean="0">
                <a:solidFill>
                  <a:schemeClr val="tx1"/>
                </a:solidFill>
              </a:rPr>
              <a:t>increase community awareness?</a:t>
            </a:r>
            <a:endParaRPr lang="en-US" sz="1200" i="1" dirty="0">
              <a:solidFill>
                <a:schemeClr val="tx1"/>
              </a:solidFill>
            </a:endParaRPr>
          </a:p>
        </p:txBody>
      </p:sp>
    </p:spTree>
    <p:extLst>
      <p:ext uri="{BB962C8B-B14F-4D97-AF65-F5344CB8AC3E}">
        <p14:creationId xmlns:p14="http://schemas.microsoft.com/office/powerpoint/2010/main" val="395942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7"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257800" cy="1143000"/>
          </a:xfrm>
        </p:spPr>
        <p:txBody>
          <a:bodyPr/>
          <a:lstStyle/>
          <a:p>
            <a:r>
              <a:rPr lang="en-US" dirty="0" smtClean="0"/>
              <a:t>Strategies/Activities</a:t>
            </a:r>
            <a:endParaRPr lang="en-US" dirty="0"/>
          </a:p>
        </p:txBody>
      </p:sp>
      <p:sp>
        <p:nvSpPr>
          <p:cNvPr id="3" name="Content Placeholder 2"/>
          <p:cNvSpPr>
            <a:spLocks noGrp="1"/>
          </p:cNvSpPr>
          <p:nvPr>
            <p:ph idx="1"/>
          </p:nvPr>
        </p:nvSpPr>
        <p:spPr>
          <a:xfrm>
            <a:off x="3429000" y="1600200"/>
            <a:ext cx="5257800" cy="4525963"/>
          </a:xfrm>
        </p:spPr>
        <p:txBody>
          <a:bodyPr/>
          <a:lstStyle/>
          <a:p>
            <a:pPr marL="53975" indent="-53975">
              <a:buNone/>
            </a:pPr>
            <a:r>
              <a:rPr lang="en-US" sz="2800" i="1" dirty="0" smtClean="0"/>
              <a:t>For </a:t>
            </a:r>
            <a:r>
              <a:rPr lang="en-US" sz="2800" i="1" dirty="0"/>
              <a:t>each of these </a:t>
            </a:r>
            <a:r>
              <a:rPr lang="en-US" sz="2800" i="1" dirty="0" smtClean="0"/>
              <a:t>strategies, what are we going to do about it? </a:t>
            </a:r>
          </a:p>
          <a:p>
            <a:pPr marL="53975" lvl="0" indent="-53975">
              <a:buNone/>
            </a:pPr>
            <a:endParaRPr lang="en-US" sz="2800" i="1" dirty="0"/>
          </a:p>
          <a:p>
            <a:pPr marL="53975" indent="-53975">
              <a:buNone/>
            </a:pPr>
            <a:endParaRPr lang="en-US" sz="2800" i="1" dirty="0" smtClean="0"/>
          </a:p>
          <a:p>
            <a:pPr>
              <a:buNone/>
            </a:pPr>
            <a:endParaRPr lang="en-US" i="1" dirty="0" smtClean="0"/>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38</a:t>
            </a:fld>
            <a:endParaRPr lang="en-US" dirty="0"/>
          </a:p>
        </p:txBody>
      </p:sp>
      <p:sp>
        <p:nvSpPr>
          <p:cNvPr id="11" name="TextBox 10"/>
          <p:cNvSpPr txBox="1"/>
          <p:nvPr/>
        </p:nvSpPr>
        <p:spPr>
          <a:xfrm>
            <a:off x="1685419" y="2087074"/>
            <a:ext cx="1435100" cy="9652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12" name="TextBox 11"/>
          <p:cNvSpPr txBox="1"/>
          <p:nvPr/>
        </p:nvSpPr>
        <p:spPr>
          <a:xfrm>
            <a:off x="1683831" y="4584212"/>
            <a:ext cx="1435100" cy="842962"/>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13" name="TextBox 12"/>
          <p:cNvSpPr txBox="1"/>
          <p:nvPr/>
        </p:nvSpPr>
        <p:spPr>
          <a:xfrm>
            <a:off x="1685419" y="5479562"/>
            <a:ext cx="14351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14" name="TextBox 13"/>
          <p:cNvSpPr txBox="1"/>
          <p:nvPr/>
        </p:nvSpPr>
        <p:spPr>
          <a:xfrm>
            <a:off x="1683831" y="3096724"/>
            <a:ext cx="1435100" cy="6572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15" name="TextBox 14"/>
          <p:cNvSpPr txBox="1"/>
          <p:nvPr/>
        </p:nvSpPr>
        <p:spPr>
          <a:xfrm>
            <a:off x="1685419" y="3807924"/>
            <a:ext cx="1431925" cy="7207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16" name="TextBox 15"/>
          <p:cNvSpPr txBox="1"/>
          <p:nvPr/>
        </p:nvSpPr>
        <p:spPr>
          <a:xfrm>
            <a:off x="1685419" y="1648924"/>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29" name="Text Box 6"/>
          <p:cNvSpPr txBox="1">
            <a:spLocks noChangeArrowheads="1"/>
          </p:cNvSpPr>
          <p:nvPr/>
        </p:nvSpPr>
        <p:spPr bwMode="auto">
          <a:xfrm>
            <a:off x="1704874" y="228600"/>
            <a:ext cx="1417232" cy="99694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sp>
        <p:nvSpPr>
          <p:cNvPr id="30" name="TextBox 29"/>
          <p:cNvSpPr txBox="1"/>
          <p:nvPr/>
        </p:nvSpPr>
        <p:spPr>
          <a:xfrm rot="18510637">
            <a:off x="1448687" y="3290554"/>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23" name="Oval Callout 22"/>
          <p:cNvSpPr/>
          <p:nvPr/>
        </p:nvSpPr>
        <p:spPr>
          <a:xfrm>
            <a:off x="5181981" y="4526492"/>
            <a:ext cx="1688143" cy="1560656"/>
          </a:xfrm>
          <a:prstGeom prst="wedgeEllipseCallout">
            <a:avLst>
              <a:gd name="adj1" fmla="val -25355"/>
              <a:gd name="adj2" fmla="val 59026"/>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Are those resources able to provide the needed level of services needed?</a:t>
            </a:r>
          </a:p>
        </p:txBody>
      </p:sp>
      <p:sp>
        <p:nvSpPr>
          <p:cNvPr id="24" name="Oval Callout 23"/>
          <p:cNvSpPr/>
          <p:nvPr/>
        </p:nvSpPr>
        <p:spPr>
          <a:xfrm rot="351493">
            <a:off x="6662830" y="4560865"/>
            <a:ext cx="2572662" cy="1532578"/>
          </a:xfrm>
          <a:prstGeom prst="wedgeEllipseCallout">
            <a:avLst>
              <a:gd name="adj1" fmla="val -31367"/>
              <a:gd name="adj2" fmla="val 63018"/>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opportunities for partnership</a:t>
            </a:r>
            <a:r>
              <a:rPr lang="en-US" sz="1400" i="1" dirty="0" smtClean="0">
                <a:solidFill>
                  <a:schemeClr val="tx1"/>
                </a:solidFill>
              </a:rPr>
              <a:t>/ collaboration </a:t>
            </a:r>
            <a:r>
              <a:rPr lang="en-US" sz="1400" i="1" dirty="0">
                <a:solidFill>
                  <a:schemeClr val="tx1"/>
                </a:solidFill>
              </a:rPr>
              <a:t>do we need to be more intentional about in the future?</a:t>
            </a:r>
          </a:p>
        </p:txBody>
      </p:sp>
    </p:spTree>
    <p:extLst>
      <p:ext uri="{BB962C8B-B14F-4D97-AF65-F5344CB8AC3E}">
        <p14:creationId xmlns:p14="http://schemas.microsoft.com/office/powerpoint/2010/main" val="425790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257800" cy="1143000"/>
          </a:xfrm>
        </p:spPr>
        <p:txBody>
          <a:bodyPr/>
          <a:lstStyle/>
          <a:p>
            <a:r>
              <a:rPr lang="en-US" dirty="0" smtClean="0"/>
              <a:t>Strategies/Activities</a:t>
            </a:r>
            <a:endParaRPr lang="en-US" dirty="0"/>
          </a:p>
        </p:txBody>
      </p:sp>
      <p:sp>
        <p:nvSpPr>
          <p:cNvPr id="3" name="Content Placeholder 2"/>
          <p:cNvSpPr>
            <a:spLocks noGrp="1"/>
          </p:cNvSpPr>
          <p:nvPr>
            <p:ph idx="1"/>
          </p:nvPr>
        </p:nvSpPr>
        <p:spPr>
          <a:xfrm>
            <a:off x="3429000" y="1600200"/>
            <a:ext cx="5257800" cy="4525963"/>
          </a:xfrm>
        </p:spPr>
        <p:txBody>
          <a:bodyPr/>
          <a:lstStyle/>
          <a:p>
            <a:pPr marL="53975" indent="-53975">
              <a:buNone/>
            </a:pPr>
            <a:r>
              <a:rPr lang="en-US" sz="2800" i="1" dirty="0" smtClean="0"/>
              <a:t>For </a:t>
            </a:r>
            <a:r>
              <a:rPr lang="en-US" sz="2800" i="1" dirty="0"/>
              <a:t>each of these </a:t>
            </a:r>
            <a:r>
              <a:rPr lang="en-US" sz="2800" i="1" dirty="0" smtClean="0"/>
              <a:t>strategies, what are we going to do about it? </a:t>
            </a:r>
          </a:p>
          <a:p>
            <a:pPr marL="0" lvl="0" indent="0">
              <a:buNone/>
            </a:pPr>
            <a:r>
              <a:rPr lang="en-US" sz="1600" i="1" dirty="0">
                <a:solidFill>
                  <a:prstClr val="black"/>
                </a:solidFill>
              </a:rPr>
              <a:t>Based on Coalition's </a:t>
            </a:r>
            <a:r>
              <a:rPr lang="en-US" sz="1600" i="1" dirty="0" smtClean="0">
                <a:solidFill>
                  <a:prstClr val="black"/>
                </a:solidFill>
              </a:rPr>
              <a:t>Needs and Resources Assessments</a:t>
            </a:r>
            <a:endParaRPr lang="en-US" sz="1600" i="1" dirty="0">
              <a:solidFill>
                <a:prstClr val="black"/>
              </a:solidFill>
            </a:endParaRPr>
          </a:p>
          <a:p>
            <a:r>
              <a:rPr lang="en-US" sz="2200" i="1" dirty="0" smtClean="0"/>
              <a:t>What </a:t>
            </a:r>
            <a:r>
              <a:rPr lang="en-US" sz="2200" i="1" dirty="0"/>
              <a:t>are we currently doing that support these goals</a:t>
            </a:r>
            <a:r>
              <a:rPr lang="en-US" sz="2200" i="1" dirty="0" smtClean="0"/>
              <a:t>?</a:t>
            </a:r>
            <a:r>
              <a:rPr lang="en-US" sz="2200" i="1" dirty="0"/>
              <a:t> </a:t>
            </a:r>
            <a:endParaRPr lang="en-US" sz="2200" i="1" dirty="0" smtClean="0"/>
          </a:p>
          <a:p>
            <a:r>
              <a:rPr lang="en-US" sz="2200" i="1" dirty="0" smtClean="0"/>
              <a:t>What </a:t>
            </a:r>
            <a:r>
              <a:rPr lang="en-US" sz="2200" i="1" dirty="0"/>
              <a:t>could we expand on?</a:t>
            </a:r>
          </a:p>
          <a:p>
            <a:pPr marL="53975" lvl="0" indent="-53975">
              <a:buNone/>
            </a:pPr>
            <a:endParaRPr lang="en-US" sz="2800" i="1" dirty="0"/>
          </a:p>
          <a:p>
            <a:pPr marL="53975" indent="-53975">
              <a:buNone/>
            </a:pPr>
            <a:endParaRPr lang="en-US" sz="2800" i="1" dirty="0" smtClean="0"/>
          </a:p>
          <a:p>
            <a:pPr>
              <a:buNone/>
            </a:pPr>
            <a:endParaRPr lang="en-US" i="1" dirty="0" smtClean="0"/>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39</a:t>
            </a:fld>
            <a:endParaRPr lang="en-US" dirty="0"/>
          </a:p>
        </p:txBody>
      </p:sp>
      <p:sp>
        <p:nvSpPr>
          <p:cNvPr id="11" name="TextBox 10"/>
          <p:cNvSpPr txBox="1"/>
          <p:nvPr/>
        </p:nvSpPr>
        <p:spPr>
          <a:xfrm>
            <a:off x="1685419" y="2087074"/>
            <a:ext cx="1435100" cy="9652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12" name="TextBox 11"/>
          <p:cNvSpPr txBox="1"/>
          <p:nvPr/>
        </p:nvSpPr>
        <p:spPr>
          <a:xfrm>
            <a:off x="1683831" y="4584212"/>
            <a:ext cx="1435100" cy="842962"/>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13" name="TextBox 12"/>
          <p:cNvSpPr txBox="1"/>
          <p:nvPr/>
        </p:nvSpPr>
        <p:spPr>
          <a:xfrm>
            <a:off x="1685419" y="5479562"/>
            <a:ext cx="14351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14" name="TextBox 13"/>
          <p:cNvSpPr txBox="1"/>
          <p:nvPr/>
        </p:nvSpPr>
        <p:spPr>
          <a:xfrm>
            <a:off x="1683831" y="3096724"/>
            <a:ext cx="1435100" cy="6572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15" name="TextBox 14"/>
          <p:cNvSpPr txBox="1"/>
          <p:nvPr/>
        </p:nvSpPr>
        <p:spPr>
          <a:xfrm>
            <a:off x="1685419" y="3807924"/>
            <a:ext cx="1431925" cy="7207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16" name="TextBox 15"/>
          <p:cNvSpPr txBox="1"/>
          <p:nvPr/>
        </p:nvSpPr>
        <p:spPr>
          <a:xfrm>
            <a:off x="1685419" y="1648924"/>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29" name="Text Box 6"/>
          <p:cNvSpPr txBox="1">
            <a:spLocks noChangeArrowheads="1"/>
          </p:cNvSpPr>
          <p:nvPr/>
        </p:nvSpPr>
        <p:spPr bwMode="auto">
          <a:xfrm>
            <a:off x="1704874" y="228600"/>
            <a:ext cx="1417232" cy="99694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sp>
        <p:nvSpPr>
          <p:cNvPr id="30" name="TextBox 29"/>
          <p:cNvSpPr txBox="1"/>
          <p:nvPr/>
        </p:nvSpPr>
        <p:spPr>
          <a:xfrm rot="18510637">
            <a:off x="1448687" y="3290554"/>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43" name="Oval Callout 42"/>
          <p:cNvSpPr/>
          <p:nvPr/>
        </p:nvSpPr>
        <p:spPr>
          <a:xfrm rot="21345127">
            <a:off x="-68760" y="3436929"/>
            <a:ext cx="1806423" cy="862637"/>
          </a:xfrm>
          <a:prstGeom prst="wedgeEllipseCallout">
            <a:avLst>
              <a:gd name="adj1" fmla="val 50068"/>
              <a:gd name="adj2" fmla="val 59139"/>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How will we change laws/norms present in our community?</a:t>
            </a:r>
            <a:endParaRPr lang="en-US" sz="1200" i="1" dirty="0">
              <a:solidFill>
                <a:schemeClr val="tx1"/>
              </a:solidFill>
            </a:endParaRPr>
          </a:p>
        </p:txBody>
      </p:sp>
      <p:sp>
        <p:nvSpPr>
          <p:cNvPr id="44" name="Oval Callout 43"/>
          <p:cNvSpPr/>
          <p:nvPr/>
        </p:nvSpPr>
        <p:spPr>
          <a:xfrm rot="21345127">
            <a:off x="-86891" y="1455545"/>
            <a:ext cx="1831678" cy="1263057"/>
          </a:xfrm>
          <a:prstGeom prst="wedgeEllipseCallout">
            <a:avLst>
              <a:gd name="adj1" fmla="val 52334"/>
              <a:gd name="adj2" fmla="val 50874"/>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How will we increase collaboration and community engagement?</a:t>
            </a:r>
            <a:endParaRPr lang="en-US" sz="1200" i="1" dirty="0">
              <a:solidFill>
                <a:schemeClr val="tx1"/>
              </a:solidFill>
            </a:endParaRPr>
          </a:p>
        </p:txBody>
      </p:sp>
      <p:sp>
        <p:nvSpPr>
          <p:cNvPr id="45" name="Oval Callout 44"/>
          <p:cNvSpPr/>
          <p:nvPr/>
        </p:nvSpPr>
        <p:spPr>
          <a:xfrm rot="21345127">
            <a:off x="-68298" y="4386793"/>
            <a:ext cx="1831679" cy="761038"/>
          </a:xfrm>
          <a:prstGeom prst="wedgeEllipseCallout">
            <a:avLst>
              <a:gd name="adj1" fmla="val 52334"/>
              <a:gd name="adj2" fmla="val 50874"/>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How will we support children in our schools?</a:t>
            </a:r>
            <a:endParaRPr lang="en-US" sz="1200" i="1" dirty="0">
              <a:solidFill>
                <a:schemeClr val="tx1"/>
              </a:solidFill>
            </a:endParaRPr>
          </a:p>
        </p:txBody>
      </p:sp>
      <p:sp>
        <p:nvSpPr>
          <p:cNvPr id="46" name="Oval Callout 45"/>
          <p:cNvSpPr/>
          <p:nvPr/>
        </p:nvSpPr>
        <p:spPr>
          <a:xfrm rot="20825790">
            <a:off x="2996843" y="3934049"/>
            <a:ext cx="2677096" cy="1209485"/>
          </a:xfrm>
          <a:prstGeom prst="wedgeEllipseCallout">
            <a:avLst>
              <a:gd name="adj1" fmla="val 21456"/>
              <a:gd name="adj2" fmla="val 68407"/>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are the most important </a:t>
            </a:r>
            <a:r>
              <a:rPr lang="en-US" sz="1400" i="1" dirty="0" smtClean="0">
                <a:solidFill>
                  <a:schemeClr val="tx1"/>
                </a:solidFill>
              </a:rPr>
              <a:t>activities </a:t>
            </a:r>
            <a:r>
              <a:rPr lang="en-US" sz="1400" i="1" dirty="0">
                <a:solidFill>
                  <a:schemeClr val="tx1"/>
                </a:solidFill>
              </a:rPr>
              <a:t>your </a:t>
            </a:r>
            <a:r>
              <a:rPr lang="en-US" sz="1400" i="1" dirty="0" smtClean="0">
                <a:solidFill>
                  <a:schemeClr val="tx1"/>
                </a:solidFill>
              </a:rPr>
              <a:t>organization supports that impact these issues?</a:t>
            </a:r>
            <a:endParaRPr lang="en-US" sz="1400" i="1" dirty="0">
              <a:solidFill>
                <a:schemeClr val="tx1"/>
              </a:solidFill>
            </a:endParaRPr>
          </a:p>
        </p:txBody>
      </p:sp>
      <p:sp>
        <p:nvSpPr>
          <p:cNvPr id="47" name="Oval Callout 46"/>
          <p:cNvSpPr/>
          <p:nvPr/>
        </p:nvSpPr>
        <p:spPr>
          <a:xfrm rot="21345127">
            <a:off x="-94424" y="5216182"/>
            <a:ext cx="1935421" cy="879357"/>
          </a:xfrm>
          <a:prstGeom prst="wedgeEllipseCallout">
            <a:avLst>
              <a:gd name="adj1" fmla="val 52334"/>
              <a:gd name="adj2" fmla="val 50874"/>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a:solidFill>
                  <a:schemeClr val="tx1"/>
                </a:solidFill>
              </a:rPr>
              <a:t>How will we support </a:t>
            </a:r>
            <a:r>
              <a:rPr lang="en-US" sz="1200" i="1" dirty="0" smtClean="0">
                <a:solidFill>
                  <a:schemeClr val="tx1"/>
                </a:solidFill>
              </a:rPr>
              <a:t>our families… individuals… youth?</a:t>
            </a:r>
            <a:endParaRPr lang="en-US" sz="1200" i="1" dirty="0">
              <a:solidFill>
                <a:schemeClr val="tx1"/>
              </a:solidFill>
            </a:endParaRPr>
          </a:p>
        </p:txBody>
      </p:sp>
      <p:sp>
        <p:nvSpPr>
          <p:cNvPr id="48" name="Oval Callout 47"/>
          <p:cNvSpPr/>
          <p:nvPr/>
        </p:nvSpPr>
        <p:spPr>
          <a:xfrm rot="21214784">
            <a:off x="2852169" y="5144840"/>
            <a:ext cx="2312102" cy="1106109"/>
          </a:xfrm>
          <a:prstGeom prst="wedgeEllipseCallout">
            <a:avLst>
              <a:gd name="adj1" fmla="val 45789"/>
              <a:gd name="adj2" fmla="val 55783"/>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key strategies/activities are you willing to partner or collaborate on</a:t>
            </a:r>
            <a:r>
              <a:rPr lang="en-US" sz="1400" i="1" dirty="0" smtClean="0">
                <a:solidFill>
                  <a:schemeClr val="tx1"/>
                </a:solidFill>
              </a:rPr>
              <a:t>?</a:t>
            </a:r>
            <a:endParaRPr lang="en-US" sz="1400" i="1" dirty="0">
              <a:solidFill>
                <a:schemeClr val="tx1"/>
              </a:solidFill>
            </a:endParaRPr>
          </a:p>
        </p:txBody>
      </p:sp>
      <p:sp>
        <p:nvSpPr>
          <p:cNvPr id="49" name="Oval Callout 48"/>
          <p:cNvSpPr/>
          <p:nvPr/>
        </p:nvSpPr>
        <p:spPr>
          <a:xfrm rot="351493">
            <a:off x="6662830" y="4560865"/>
            <a:ext cx="2572662" cy="1532578"/>
          </a:xfrm>
          <a:prstGeom prst="wedgeEllipseCallout">
            <a:avLst>
              <a:gd name="adj1" fmla="val -31367"/>
              <a:gd name="adj2" fmla="val 63018"/>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opportunities for partnership</a:t>
            </a:r>
            <a:r>
              <a:rPr lang="en-US" sz="1400" i="1" dirty="0" smtClean="0">
                <a:solidFill>
                  <a:schemeClr val="tx1"/>
                </a:solidFill>
              </a:rPr>
              <a:t>/ collaboration </a:t>
            </a:r>
            <a:r>
              <a:rPr lang="en-US" sz="1400" i="1" dirty="0">
                <a:solidFill>
                  <a:schemeClr val="tx1"/>
                </a:solidFill>
              </a:rPr>
              <a:t>do we need to be more intentional about in the future?</a:t>
            </a:r>
          </a:p>
        </p:txBody>
      </p:sp>
      <p:sp>
        <p:nvSpPr>
          <p:cNvPr id="50" name="Oval Callout 49"/>
          <p:cNvSpPr/>
          <p:nvPr/>
        </p:nvSpPr>
        <p:spPr>
          <a:xfrm>
            <a:off x="5181981" y="4526492"/>
            <a:ext cx="1688143" cy="1560656"/>
          </a:xfrm>
          <a:prstGeom prst="wedgeEllipseCallout">
            <a:avLst>
              <a:gd name="adj1" fmla="val -25355"/>
              <a:gd name="adj2" fmla="val 59026"/>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Are those resources able to provide the needed level of services needed?</a:t>
            </a:r>
          </a:p>
        </p:txBody>
      </p:sp>
      <p:sp>
        <p:nvSpPr>
          <p:cNvPr id="51" name="Oval Callout 50"/>
          <p:cNvSpPr/>
          <p:nvPr/>
        </p:nvSpPr>
        <p:spPr>
          <a:xfrm rot="358192">
            <a:off x="6799963" y="3731309"/>
            <a:ext cx="2312102" cy="734659"/>
          </a:xfrm>
          <a:prstGeom prst="wedgeEllipseCallout">
            <a:avLst>
              <a:gd name="adj1" fmla="val -50850"/>
              <a:gd name="adj2" fmla="val 79748"/>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else could we do?</a:t>
            </a:r>
          </a:p>
        </p:txBody>
      </p:sp>
      <p:sp>
        <p:nvSpPr>
          <p:cNvPr id="22" name="Oval Callout 21"/>
          <p:cNvSpPr/>
          <p:nvPr/>
        </p:nvSpPr>
        <p:spPr>
          <a:xfrm rot="21345127">
            <a:off x="-97539" y="2674717"/>
            <a:ext cx="1754964" cy="682743"/>
          </a:xfrm>
          <a:prstGeom prst="wedgeEllipseCallout">
            <a:avLst>
              <a:gd name="adj1" fmla="val 49971"/>
              <a:gd name="adj2" fmla="val 35665"/>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200" i="1" dirty="0" smtClean="0">
                <a:solidFill>
                  <a:schemeClr val="tx1"/>
                </a:solidFill>
              </a:rPr>
              <a:t>How will we </a:t>
            </a:r>
            <a:r>
              <a:rPr lang="en-US" sz="1200" i="1" dirty="0" smtClean="0">
                <a:solidFill>
                  <a:schemeClr val="tx1"/>
                </a:solidFill>
              </a:rPr>
              <a:t>increase community awareness?</a:t>
            </a:r>
            <a:endParaRPr lang="en-US" sz="1200" i="1" dirty="0">
              <a:solidFill>
                <a:schemeClr val="tx1"/>
              </a:solidFill>
            </a:endParaRPr>
          </a:p>
        </p:txBody>
      </p:sp>
    </p:spTree>
    <p:extLst>
      <p:ext uri="{BB962C8B-B14F-4D97-AF65-F5344CB8AC3E}">
        <p14:creationId xmlns:p14="http://schemas.microsoft.com/office/powerpoint/2010/main" val="7803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arn(inVertical)">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barn(inVertical)">
                                      <p:cBhvr>
                                        <p:cTn id="35" dur="500"/>
                                        <p:tgtEl>
                                          <p:spTgt spid="5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inVertical)">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a:bodyPr>
          <a:lstStyle/>
          <a:p>
            <a:r>
              <a:rPr sz="1600" dirty="0" smtClean="0"/>
              <a:t/>
            </a:r>
            <a:br>
              <a:rPr sz="1600" dirty="0" smtClean="0"/>
            </a:br>
            <a:r>
              <a:rPr dirty="0" smtClean="0"/>
              <a:t>Workshop 3: Training Objectives</a:t>
            </a:r>
            <a:endParaRPr sz="1600" dirty="0" smtClean="0"/>
          </a:p>
        </p:txBody>
      </p:sp>
      <p:sp>
        <p:nvSpPr>
          <p:cNvPr id="308227" name="Rectangle 3"/>
          <p:cNvSpPr>
            <a:spLocks noGrp="1" noChangeArrowheads="1"/>
          </p:cNvSpPr>
          <p:nvPr>
            <p:ph idx="1"/>
          </p:nvPr>
        </p:nvSpPr>
        <p:spPr/>
        <p:txBody>
          <a:bodyPr/>
          <a:lstStyle/>
          <a:p>
            <a:pPr marL="461963" indent="-461963" eaLnBrk="1" hangingPunct="1">
              <a:lnSpc>
                <a:spcPct val="90000"/>
              </a:lnSpc>
              <a:buFont typeface="Wingdings" pitchFamily="2" charset="2"/>
              <a:buNone/>
            </a:pPr>
            <a:r>
              <a:rPr lang="en-US" dirty="0" smtClean="0"/>
              <a:t>Participants will:</a:t>
            </a:r>
          </a:p>
          <a:p>
            <a:pPr marL="461963" indent="-461963" eaLnBrk="1" hangingPunct="1">
              <a:lnSpc>
                <a:spcPct val="90000"/>
              </a:lnSpc>
              <a:spcBef>
                <a:spcPts val="1800"/>
              </a:spcBef>
            </a:pPr>
            <a:r>
              <a:rPr lang="en-US" sz="2000" dirty="0" smtClean="0"/>
              <a:t>Understand how a logic model supports strategic planning.</a:t>
            </a:r>
          </a:p>
          <a:p>
            <a:pPr marL="461963" indent="-461963" eaLnBrk="1" hangingPunct="1">
              <a:lnSpc>
                <a:spcPct val="90000"/>
              </a:lnSpc>
              <a:spcBef>
                <a:spcPts val="1800"/>
              </a:spcBef>
            </a:pPr>
            <a:r>
              <a:rPr lang="en-US" sz="2000" dirty="0" smtClean="0"/>
              <a:t>Understand how to represent your strategic plan on the logic model template.</a:t>
            </a:r>
          </a:p>
          <a:p>
            <a:pPr marL="461963" indent="-461963" eaLnBrk="1" hangingPunct="1">
              <a:lnSpc>
                <a:spcPct val="90000"/>
              </a:lnSpc>
              <a:spcBef>
                <a:spcPts val="1800"/>
              </a:spcBef>
            </a:pPr>
            <a:r>
              <a:rPr lang="en-US" sz="2000" dirty="0" smtClean="0"/>
              <a:t>Understand how to explain and use the logic model with your coalition.</a:t>
            </a:r>
          </a:p>
          <a:p>
            <a:pPr marL="461963" indent="-461963">
              <a:lnSpc>
                <a:spcPct val="90000"/>
              </a:lnSpc>
              <a:spcBef>
                <a:spcPts val="1800"/>
              </a:spcBef>
            </a:pPr>
            <a:r>
              <a:rPr lang="en-US" sz="2000" dirty="0"/>
              <a:t>Understand </a:t>
            </a:r>
            <a:r>
              <a:rPr lang="en-US" sz="2000" dirty="0" smtClean="0"/>
              <a:t>how </a:t>
            </a:r>
            <a:r>
              <a:rPr lang="en-US" sz="2000" dirty="0"/>
              <a:t>to integrate your logic model into your Strategic Plan.</a:t>
            </a:r>
          </a:p>
          <a:p>
            <a:pPr marL="461963" indent="-461963" eaLnBrk="1" hangingPunct="1">
              <a:lnSpc>
                <a:spcPct val="90000"/>
              </a:lnSpc>
              <a:spcBef>
                <a:spcPts val="1800"/>
              </a:spcBef>
            </a:pPr>
            <a:endParaRPr lang="en-US" sz="2000" dirty="0" smtClean="0"/>
          </a:p>
        </p:txBody>
      </p:sp>
      <p:sp>
        <p:nvSpPr>
          <p:cNvPr id="224260"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ACDC9955-1D21-448A-9D67-6BBE1B06AC91}" type="slidenum">
              <a:rPr lang="en-US" smtClean="0">
                <a:solidFill>
                  <a:srgbClr val="898989"/>
                </a:solidFill>
              </a:rPr>
              <a:pPr>
                <a:defRPr/>
              </a:pPr>
              <a:t>4</a:t>
            </a:fld>
            <a:endParaRPr lang="en-US" smtClean="0">
              <a:solidFill>
                <a:srgbClr val="898989"/>
              </a:solidFill>
            </a:endParaRPr>
          </a:p>
        </p:txBody>
      </p:sp>
    </p:spTree>
    <p:extLst>
      <p:ext uri="{BB962C8B-B14F-4D97-AF65-F5344CB8AC3E}">
        <p14:creationId xmlns:p14="http://schemas.microsoft.com/office/powerpoint/2010/main" val="18699792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Selecting Programs</a:t>
            </a:r>
            <a:endParaRPr lang="en-US" dirty="0"/>
          </a:p>
        </p:txBody>
      </p:sp>
      <p:sp>
        <p:nvSpPr>
          <p:cNvPr id="3" name="Content Placeholder 2"/>
          <p:cNvSpPr>
            <a:spLocks noGrp="1"/>
          </p:cNvSpPr>
          <p:nvPr>
            <p:ph idx="1"/>
          </p:nvPr>
        </p:nvSpPr>
        <p:spPr/>
        <p:txBody>
          <a:bodyPr/>
          <a:lstStyle/>
          <a:p>
            <a:r>
              <a:rPr lang="en-US" dirty="0" smtClean="0"/>
              <a:t>Review programs</a:t>
            </a:r>
          </a:p>
          <a:p>
            <a:r>
              <a:rPr lang="en-US" dirty="0" smtClean="0"/>
              <a:t>Select programs</a:t>
            </a:r>
          </a:p>
          <a:p>
            <a:r>
              <a:rPr lang="en-US" dirty="0" smtClean="0"/>
              <a:t>Get partner confirmation</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40</a:t>
            </a:fld>
            <a:endParaRPr lang="en-US" dirty="0"/>
          </a:p>
        </p:txBody>
      </p:sp>
      <p:sp>
        <p:nvSpPr>
          <p:cNvPr id="7" name="Oval Callout 6"/>
          <p:cNvSpPr/>
          <p:nvPr/>
        </p:nvSpPr>
        <p:spPr>
          <a:xfrm rot="358192">
            <a:off x="6432735" y="346844"/>
            <a:ext cx="2312102" cy="734659"/>
          </a:xfrm>
          <a:prstGeom prst="wedgeEllipseCallout">
            <a:avLst>
              <a:gd name="adj1" fmla="val -62965"/>
              <a:gd name="adj2" fmla="val 64181"/>
            </a:avLst>
          </a:prstGeom>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a:solidFill>
                  <a:schemeClr val="tx1"/>
                </a:solidFill>
              </a:rPr>
              <a:t>What else could we do?</a:t>
            </a:r>
          </a:p>
        </p:txBody>
      </p:sp>
    </p:spTree>
    <p:extLst>
      <p:ext uri="{BB962C8B-B14F-4D97-AF65-F5344CB8AC3E}">
        <p14:creationId xmlns:p14="http://schemas.microsoft.com/office/powerpoint/2010/main" val="16578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Programs</a:t>
            </a:r>
            <a:endParaRPr lang="en-US" dirty="0"/>
          </a:p>
        </p:txBody>
      </p:sp>
      <p:sp>
        <p:nvSpPr>
          <p:cNvPr id="3" name="Content Placeholder 2"/>
          <p:cNvSpPr>
            <a:spLocks noGrp="1"/>
          </p:cNvSpPr>
          <p:nvPr>
            <p:ph idx="1"/>
          </p:nvPr>
        </p:nvSpPr>
        <p:spPr/>
        <p:txBody>
          <a:bodyPr/>
          <a:lstStyle/>
          <a:p>
            <a:r>
              <a:rPr lang="en-US" sz="2800" dirty="0" smtClean="0"/>
              <a:t>What are our needs based on our local conditions?</a:t>
            </a:r>
          </a:p>
          <a:p>
            <a:r>
              <a:rPr lang="en-US" sz="2800" dirty="0" smtClean="0"/>
              <a:t>What are the parameters for the program we want to provide? </a:t>
            </a:r>
          </a:p>
          <a:p>
            <a:pPr lvl="1"/>
            <a:r>
              <a:rPr lang="en-US" sz="1800" dirty="0"/>
              <a:t>In which types of geography do you plan to implement the program</a:t>
            </a:r>
            <a:r>
              <a:rPr lang="en-US" sz="1800" dirty="0" smtClean="0"/>
              <a:t>?</a:t>
            </a:r>
          </a:p>
          <a:p>
            <a:pPr lvl="1"/>
            <a:r>
              <a:rPr lang="en-US" sz="1800" dirty="0"/>
              <a:t>Where will you implement the program</a:t>
            </a:r>
            <a:r>
              <a:rPr lang="en-US" sz="1800" dirty="0" smtClean="0"/>
              <a:t>? (Community, Home, School, Workplace)</a:t>
            </a:r>
          </a:p>
          <a:p>
            <a:pPr lvl="1"/>
            <a:r>
              <a:rPr lang="en-US" sz="1800" dirty="0" smtClean="0"/>
              <a:t>What </a:t>
            </a:r>
            <a:r>
              <a:rPr lang="en-US" sz="1800" dirty="0"/>
              <a:t>problems do you wish to address</a:t>
            </a:r>
            <a:r>
              <a:rPr lang="en-US" sz="1800" dirty="0" smtClean="0"/>
              <a:t>?</a:t>
            </a:r>
          </a:p>
          <a:p>
            <a:pPr lvl="1"/>
            <a:r>
              <a:rPr lang="en-US" sz="1800" dirty="0"/>
              <a:t>What is the age of your intended audience? (Select all that apply</a:t>
            </a:r>
            <a:r>
              <a:rPr lang="en-US" sz="1800" dirty="0" smtClean="0"/>
              <a:t>)</a:t>
            </a:r>
          </a:p>
          <a:p>
            <a:pPr lvl="1"/>
            <a:r>
              <a:rPr lang="en-US" sz="1800" dirty="0"/>
              <a:t>What is the </a:t>
            </a:r>
            <a:r>
              <a:rPr lang="en-US" sz="1800" dirty="0" smtClean="0"/>
              <a:t>race/ethnicity </a:t>
            </a:r>
            <a:r>
              <a:rPr lang="en-US" sz="1800" dirty="0"/>
              <a:t>of your intended audience? (Select all that apply)</a:t>
            </a:r>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41</a:t>
            </a:fld>
            <a:endParaRPr lang="en-US" dirty="0"/>
          </a:p>
        </p:txBody>
      </p:sp>
      <p:sp>
        <p:nvSpPr>
          <p:cNvPr id="5" name="Oval Callout 4"/>
          <p:cNvSpPr/>
          <p:nvPr/>
        </p:nvSpPr>
        <p:spPr>
          <a:xfrm>
            <a:off x="7620000" y="533400"/>
            <a:ext cx="1447800" cy="914400"/>
          </a:xfrm>
          <a:prstGeom prst="wedgeEllipseCallout">
            <a:avLst>
              <a:gd name="adj1" fmla="val -66858"/>
              <a:gd name="adj2" fmla="val -14285"/>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100" dirty="0">
                <a:effectLst>
                  <a:outerShdw blurRad="38100" dist="38100" dir="2700000" algn="tl">
                    <a:srgbClr val="000000">
                      <a:alpha val="43137"/>
                    </a:srgbClr>
                  </a:outerShdw>
                </a:effectLst>
              </a:rPr>
              <a:t>Look for the </a:t>
            </a:r>
            <a:r>
              <a:rPr lang="en-US" sz="1100" b="1" dirty="0" smtClean="0">
                <a:effectLst>
                  <a:outerShdw blurRad="38100" dist="38100" dir="2700000" algn="tl">
                    <a:srgbClr val="000000">
                      <a:alpha val="43137"/>
                    </a:srgbClr>
                  </a:outerShdw>
                </a:effectLst>
              </a:rPr>
              <a:t>Excellence in Prevention.</a:t>
            </a:r>
            <a:endParaRPr lang="en-US" sz="11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85800"/>
            <a:ext cx="5810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6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792162"/>
          </a:xfrm>
        </p:spPr>
        <p:txBody>
          <a:bodyPr/>
          <a:lstStyle/>
          <a:p>
            <a:r>
              <a:rPr lang="en-US" dirty="0" smtClean="0"/>
              <a:t>Programs List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00200" y="1143000"/>
            <a:ext cx="7253520" cy="472440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9E2190C2-C9D7-4247-B5FB-6ABB6085BFD3}" type="slidenum">
              <a:rPr lang="en-US" smtClean="0"/>
              <a:pPr>
                <a:defRPr/>
              </a:pPr>
              <a:t>42</a:t>
            </a:fld>
            <a:endParaRPr lang="en-US" dirty="0"/>
          </a:p>
        </p:txBody>
      </p:sp>
    </p:spTree>
    <p:extLst>
      <p:ext uri="{BB962C8B-B14F-4D97-AF65-F5344CB8AC3E}">
        <p14:creationId xmlns:p14="http://schemas.microsoft.com/office/powerpoint/2010/main" val="3819925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E2190C2-C9D7-4247-B5FB-6ABB6085BFD3}" type="slidenum">
              <a:rPr lang="en-US" smtClean="0"/>
              <a:pPr>
                <a:defRPr/>
              </a:pPr>
              <a:t>43</a:t>
            </a:fld>
            <a:endParaRPr lang="en-US" dirty="0"/>
          </a:p>
        </p:txBody>
      </p:sp>
      <p:pic>
        <p:nvPicPr>
          <p:cNvPr id="3" name="Picture 2" descr="Excellence in Prevention Strategy List | The Athena Forum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4615" t="8438" r="26346" b="11058"/>
          <a:stretch/>
        </p:blipFill>
        <p:spPr>
          <a:xfrm>
            <a:off x="1905000" y="228600"/>
            <a:ext cx="6491049" cy="586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71474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E2190C2-C9D7-4247-B5FB-6ABB6085BFD3}" type="slidenum">
              <a:rPr lang="en-US" smtClean="0"/>
              <a:pPr>
                <a:defRPr/>
              </a:pPr>
              <a:t>44</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59" t="7692" r="12009" b="4762"/>
          <a:stretch/>
        </p:blipFill>
        <p:spPr bwMode="auto">
          <a:xfrm>
            <a:off x="1828800" y="304800"/>
            <a:ext cx="6625316" cy="5832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797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E2190C2-C9D7-4247-B5FB-6ABB6085BFD3}" type="slidenum">
              <a:rPr lang="en-US" smtClean="0"/>
              <a:pPr>
                <a:defRPr/>
              </a:pPr>
              <a:t>45</a:t>
            </a:fld>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27" t="8032" r="18796" b="3506"/>
          <a:stretch/>
        </p:blipFill>
        <p:spPr bwMode="auto">
          <a:xfrm>
            <a:off x="2324100" y="208840"/>
            <a:ext cx="5652849" cy="6007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507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E2190C2-C9D7-4247-B5FB-6ABB6085BFD3}" type="slidenum">
              <a:rPr lang="en-US" smtClean="0"/>
              <a:pPr>
                <a:defRPr/>
              </a:pPr>
              <a:t>46</a:t>
            </a:fld>
            <a:endParaRPr lang="en-US"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6421" t="7464" r="18144" b="15064"/>
          <a:stretch/>
        </p:blipFill>
        <p:spPr bwMode="auto">
          <a:xfrm>
            <a:off x="2133600" y="304800"/>
            <a:ext cx="6238173" cy="5720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345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E2190C2-C9D7-4247-B5FB-6ABB6085BFD3}" type="slidenum">
              <a:rPr lang="en-US" smtClean="0"/>
              <a:pPr>
                <a:defRPr/>
              </a:pPr>
              <a:t>47</a:t>
            </a:fld>
            <a:endParaRPr lang="en-US" dirty="0"/>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6208" t="7967" r="18038" b="12638"/>
          <a:stretch/>
        </p:blipFill>
        <p:spPr bwMode="auto">
          <a:xfrm>
            <a:off x="2057400" y="313591"/>
            <a:ext cx="6320454" cy="5911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43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676400" y="274638"/>
            <a:ext cx="7010400" cy="792162"/>
          </a:xfrm>
        </p:spPr>
        <p:txBody>
          <a:bodyPr/>
          <a:lstStyle/>
          <a:p>
            <a:r>
              <a:rPr smtClean="0"/>
              <a:t>Evidence-based Programs</a:t>
            </a:r>
          </a:p>
        </p:txBody>
      </p:sp>
      <p:pic>
        <p:nvPicPr>
          <p:cNvPr id="135171" name="Picture 2"/>
          <p:cNvPicPr>
            <a:picLocks noChangeAspect="1" noChangeArrowheads="1"/>
          </p:cNvPicPr>
          <p:nvPr/>
        </p:nvPicPr>
        <p:blipFill>
          <a:blip r:embed="rId2"/>
          <a:srcRect/>
          <a:stretch>
            <a:fillRect/>
          </a:stretch>
        </p:blipFill>
        <p:spPr bwMode="auto">
          <a:xfrm rot="21392409">
            <a:off x="1828800" y="1582738"/>
            <a:ext cx="6770688" cy="4525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AF19461-CFEE-460B-B791-684303CDFDE6}" type="slidenum">
              <a:rPr lang="en-US" smtClean="0">
                <a:solidFill>
                  <a:srgbClr val="898989"/>
                </a:solidFill>
              </a:rPr>
              <a:pPr eaLnBrk="1" hangingPunct="1"/>
              <a:t>48</a:t>
            </a:fld>
            <a:endParaRPr lang="en-US" smtClean="0">
              <a:solidFill>
                <a:srgbClr val="898989"/>
              </a:solidFill>
            </a:endParaRPr>
          </a:p>
        </p:txBody>
      </p:sp>
    </p:spTree>
    <p:extLst>
      <p:ext uri="{BB962C8B-B14F-4D97-AF65-F5344CB8AC3E}">
        <p14:creationId xmlns:p14="http://schemas.microsoft.com/office/powerpoint/2010/main" val="3961135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792162"/>
          </a:xfrm>
        </p:spPr>
        <p:txBody>
          <a:bodyPr>
            <a:normAutofit/>
          </a:bodyPr>
          <a:lstStyle/>
          <a:p>
            <a:r>
              <a:rPr lang="en-US" dirty="0" smtClean="0"/>
              <a:t>Environmental Strategies</a:t>
            </a:r>
            <a:endParaRPr lang="en-US" dirty="0"/>
          </a:p>
        </p:txBody>
      </p:sp>
      <p:pic>
        <p:nvPicPr>
          <p:cNvPr id="4100" name="Picture 4"/>
          <p:cNvPicPr>
            <a:picLocks noChangeAspect="1" noChangeArrowheads="1"/>
          </p:cNvPicPr>
          <p:nvPr/>
        </p:nvPicPr>
        <p:blipFill>
          <a:blip r:embed="rId2" cstate="print"/>
          <a:srcRect/>
          <a:stretch>
            <a:fillRect/>
          </a:stretch>
        </p:blipFill>
        <p:spPr bwMode="auto">
          <a:xfrm rot="21354157">
            <a:off x="1983552" y="1493012"/>
            <a:ext cx="6573414" cy="456679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defRPr/>
            </a:pPr>
            <a:fld id="{9E2190C2-C9D7-4247-B5FB-6ABB6085BFD3}" type="slidenum">
              <a:rPr lang="en-US" smtClean="0"/>
              <a:pPr>
                <a:defRPr/>
              </a:pPr>
              <a:t>49</a:t>
            </a:fld>
            <a:endParaRPr lang="en-US" dirty="0"/>
          </a:p>
        </p:txBody>
      </p:sp>
    </p:spTree>
    <p:extLst>
      <p:ext uri="{BB962C8B-B14F-4D97-AF65-F5344CB8AC3E}">
        <p14:creationId xmlns:p14="http://schemas.microsoft.com/office/powerpoint/2010/main" val="209757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defRPr/>
            </a:pPr>
            <a:r>
              <a:rPr dirty="0" smtClean="0">
                <a:solidFill>
                  <a:schemeClr val="accent6">
                    <a:lumMod val="75000"/>
                  </a:schemeClr>
                </a:solidFill>
                <a:effectLst>
                  <a:outerShdw blurRad="38100" dist="38100" dir="2700000" algn="tl">
                    <a:srgbClr val="000000">
                      <a:alpha val="43137"/>
                    </a:srgbClr>
                  </a:outerShdw>
                </a:effectLst>
              </a:rPr>
              <a:t>Poll</a:t>
            </a:r>
            <a:endParaRPr dirty="0">
              <a:solidFill>
                <a:schemeClr val="accent6">
                  <a:lumMod val="75000"/>
                </a:schemeClr>
              </a:solidFill>
              <a:effectLst>
                <a:outerShdw blurRad="38100" dist="38100" dir="2700000" algn="tl">
                  <a:srgbClr val="000000">
                    <a:alpha val="43137"/>
                  </a:srgbClr>
                </a:outerShdw>
              </a:effectLst>
            </a:endParaRPr>
          </a:p>
        </p:txBody>
      </p:sp>
      <p:sp>
        <p:nvSpPr>
          <p:cNvPr id="59395" name="Content Placeholder 2"/>
          <p:cNvSpPr>
            <a:spLocks noGrp="1"/>
          </p:cNvSpPr>
          <p:nvPr>
            <p:ph idx="1"/>
          </p:nvPr>
        </p:nvSpPr>
        <p:spPr/>
        <p:txBody>
          <a:bodyPr/>
          <a:lstStyle/>
          <a:p>
            <a:pPr eaLnBrk="1" hangingPunct="1"/>
            <a:r>
              <a:rPr lang="en-US" sz="2800" dirty="0" smtClean="0"/>
              <a:t>How far along are you in completing your Logic Model?</a:t>
            </a:r>
          </a:p>
          <a:p>
            <a:pPr lvl="1"/>
            <a:r>
              <a:rPr lang="en-US" sz="2400" dirty="0" smtClean="0"/>
              <a:t>Haven’t started.</a:t>
            </a:r>
          </a:p>
          <a:p>
            <a:pPr lvl="1"/>
            <a:r>
              <a:rPr lang="en-US" sz="2400" dirty="0" smtClean="0"/>
              <a:t>Just starting to work through it.</a:t>
            </a:r>
          </a:p>
          <a:p>
            <a:pPr lvl="1"/>
            <a:r>
              <a:rPr lang="en-US" sz="2400" dirty="0" smtClean="0"/>
              <a:t>Have </a:t>
            </a:r>
            <a:r>
              <a:rPr lang="en-US" sz="2400" dirty="0" smtClean="0"/>
              <a:t>the information but haven’t put it into the template yet.</a:t>
            </a:r>
          </a:p>
          <a:p>
            <a:pPr lvl="1"/>
            <a:r>
              <a:rPr lang="en-US" sz="2400" dirty="0" smtClean="0"/>
              <a:t>Mostly finished, but still fine tuning.</a:t>
            </a:r>
          </a:p>
          <a:p>
            <a:pPr lvl="1"/>
            <a:r>
              <a:rPr lang="en-US" sz="2400" dirty="0" smtClean="0"/>
              <a:t>Completely finished.</a:t>
            </a:r>
          </a:p>
          <a:p>
            <a:pPr eaLnBrk="1" hangingPunct="1"/>
            <a:endParaRPr lang="en-US" sz="2800" dirty="0" smtClean="0"/>
          </a:p>
        </p:txBody>
      </p:sp>
      <p:sp>
        <p:nvSpPr>
          <p:cNvPr id="2" name="Slide Number Placeholder 1"/>
          <p:cNvSpPr>
            <a:spLocks noGrp="1"/>
          </p:cNvSpPr>
          <p:nvPr>
            <p:ph type="sldNum" sz="quarter" idx="10"/>
          </p:nvPr>
        </p:nvSpPr>
        <p:spPr/>
        <p:txBody>
          <a:bodyPr/>
          <a:lstStyle/>
          <a:p>
            <a:pPr>
              <a:defRPr/>
            </a:pPr>
            <a:fld id="{9E2190C2-C9D7-4247-B5FB-6ABB6085BFD3}" type="slidenum">
              <a:rPr lang="en-US" smtClean="0"/>
              <a:pPr>
                <a:defRPr/>
              </a:pPr>
              <a:t>5</a:t>
            </a:fld>
            <a:endParaRPr lang="en-US" dirty="0"/>
          </a:p>
        </p:txBody>
      </p:sp>
      <p:pic>
        <p:nvPicPr>
          <p:cNvPr id="6" name="Picture 2" descr="C:\Users\mariase\AppData\Local\Microsoft\Windows\Temporary Internet Files\Content.IE5\QHLGFHBO\MC90044136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56388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919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 calcmode="lin" valueType="num">
                                      <p:cBhvr additive="base">
                                        <p:cTn id="11"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 calcmode="lin" valueType="num">
                                      <p:cBhvr additive="base">
                                        <p:cTn id="15"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 calcmode="lin" valueType="num">
                                      <p:cBhvr additive="base">
                                        <p:cTn id="19"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 calcmode="lin" valueType="num">
                                      <p:cBhvr additive="base">
                                        <p:cTn id="23"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 calcmode="lin" valueType="num">
                                      <p:cBhvr additive="base">
                                        <p:cTn id="2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defRPr/>
            </a:pPr>
            <a:r>
              <a:rPr dirty="0" smtClean="0">
                <a:solidFill>
                  <a:schemeClr val="accent6">
                    <a:lumMod val="75000"/>
                  </a:schemeClr>
                </a:solidFill>
                <a:effectLst>
                  <a:outerShdw blurRad="38100" dist="38100" dir="2700000" algn="tl">
                    <a:srgbClr val="000000">
                      <a:alpha val="43137"/>
                    </a:srgbClr>
                  </a:outerShdw>
                </a:effectLst>
              </a:rPr>
              <a:t>Poll</a:t>
            </a:r>
            <a:endParaRPr dirty="0">
              <a:solidFill>
                <a:schemeClr val="accent6">
                  <a:lumMod val="75000"/>
                </a:schemeClr>
              </a:solidFill>
              <a:effectLst>
                <a:outerShdw blurRad="38100" dist="38100" dir="2700000" algn="tl">
                  <a:srgbClr val="000000">
                    <a:alpha val="43137"/>
                  </a:srgbClr>
                </a:outerShdw>
              </a:effectLst>
            </a:endParaRPr>
          </a:p>
        </p:txBody>
      </p:sp>
      <p:sp>
        <p:nvSpPr>
          <p:cNvPr id="59395" name="Content Placeholder 2"/>
          <p:cNvSpPr>
            <a:spLocks noGrp="1"/>
          </p:cNvSpPr>
          <p:nvPr>
            <p:ph idx="1"/>
          </p:nvPr>
        </p:nvSpPr>
        <p:spPr/>
        <p:txBody>
          <a:bodyPr/>
          <a:lstStyle/>
          <a:p>
            <a:pPr eaLnBrk="1" hangingPunct="1"/>
            <a:r>
              <a:rPr lang="en-US" sz="2800" dirty="0" smtClean="0"/>
              <a:t>Do you feel comfortable using the Excellence in Prevention list on Athena?</a:t>
            </a:r>
          </a:p>
          <a:p>
            <a:pPr lvl="1"/>
            <a:r>
              <a:rPr lang="en-US" sz="2400" dirty="0" smtClean="0"/>
              <a:t>Not yet, would like some more training/TA.</a:t>
            </a:r>
          </a:p>
          <a:p>
            <a:pPr lvl="1"/>
            <a:r>
              <a:rPr lang="en-US" sz="2400" dirty="0" smtClean="0"/>
              <a:t>Not yet, just need to practice on my own.</a:t>
            </a:r>
            <a:endParaRPr lang="en-US" sz="2400" dirty="0"/>
          </a:p>
          <a:p>
            <a:pPr lvl="1"/>
            <a:r>
              <a:rPr lang="en-US" sz="2400" dirty="0" smtClean="0"/>
              <a:t>Probably, but I haven't used it yet.</a:t>
            </a:r>
          </a:p>
          <a:p>
            <a:pPr lvl="1"/>
            <a:r>
              <a:rPr lang="en-US" sz="2400" dirty="0" smtClean="0"/>
              <a:t>Yes, I am good.</a:t>
            </a:r>
          </a:p>
          <a:p>
            <a:pPr lvl="1"/>
            <a:r>
              <a:rPr lang="en-US" sz="2400" dirty="0" smtClean="0"/>
              <a:t>Yes, I have already used it.</a:t>
            </a:r>
          </a:p>
          <a:p>
            <a:pPr eaLnBrk="1" hangingPunct="1"/>
            <a:endParaRPr lang="en-US" sz="2800" dirty="0" smtClean="0"/>
          </a:p>
        </p:txBody>
      </p:sp>
      <p:sp>
        <p:nvSpPr>
          <p:cNvPr id="2" name="Slide Number Placeholder 1"/>
          <p:cNvSpPr>
            <a:spLocks noGrp="1"/>
          </p:cNvSpPr>
          <p:nvPr>
            <p:ph type="sldNum" sz="quarter" idx="10"/>
          </p:nvPr>
        </p:nvSpPr>
        <p:spPr/>
        <p:txBody>
          <a:bodyPr/>
          <a:lstStyle/>
          <a:p>
            <a:pPr>
              <a:defRPr/>
            </a:pPr>
            <a:fld id="{9E2190C2-C9D7-4247-B5FB-6ABB6085BFD3}" type="slidenum">
              <a:rPr lang="en-US" smtClean="0"/>
              <a:pPr>
                <a:defRPr/>
              </a:pPr>
              <a:t>50</a:t>
            </a:fld>
            <a:endParaRPr lang="en-US" dirty="0"/>
          </a:p>
        </p:txBody>
      </p:sp>
      <p:pic>
        <p:nvPicPr>
          <p:cNvPr id="5" name="Picture 2" descr="C:\Users\mariase\AppData\Local\Microsoft\Windows\Temporary Internet Files\Content.IE5\QHLGFHBO\MC90044136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56388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406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 calcmode="lin" valueType="num">
                                      <p:cBhvr additive="base">
                                        <p:cTn id="11"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 calcmode="lin" valueType="num">
                                      <p:cBhvr additive="base">
                                        <p:cTn id="15"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 calcmode="lin" valueType="num">
                                      <p:cBhvr additive="base">
                                        <p:cTn id="19"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 calcmode="lin" valueType="num">
                                      <p:cBhvr additive="base">
                                        <p:cTn id="23"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 calcmode="lin" valueType="num">
                                      <p:cBhvr additive="base">
                                        <p:cTn id="2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Strategic Plan – Action Plan</a:t>
            </a:r>
          </a:p>
        </p:txBody>
      </p:sp>
      <p:sp>
        <p:nvSpPr>
          <p:cNvPr id="2" name="Slide Number Placeholder 1"/>
          <p:cNvSpPr>
            <a:spLocks noGrp="1"/>
          </p:cNvSpPr>
          <p:nvPr>
            <p:ph type="sldNum" sz="quarter" idx="10"/>
          </p:nvPr>
        </p:nvSpPr>
        <p:spPr/>
        <p:txBody>
          <a:bodyPr/>
          <a:lstStyle/>
          <a:p>
            <a:pPr>
              <a:defRPr/>
            </a:pPr>
            <a:fld id="{ACE565D3-655A-4CCA-8926-B1ED08D4FC63}" type="slidenum">
              <a:rPr lang="en-US" smtClean="0"/>
              <a:pPr>
                <a:defRPr/>
              </a:pPr>
              <a:t>51</a:t>
            </a:fld>
            <a:endParaRPr lang="en-US" dirty="0"/>
          </a:p>
        </p:txBody>
      </p:sp>
      <p:pic>
        <p:nvPicPr>
          <p:cNvPr id="4098" name="Picture 2" descr="C:\Users\mariase\AppData\Local\Microsoft\Windows\Temporary Internet Files\Content.IE5\8QH653RB\MC90039159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514600"/>
            <a:ext cx="2896971" cy="28072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1676400"/>
            <a:ext cx="3407728" cy="369332"/>
          </a:xfrm>
          <a:prstGeom prst="rect">
            <a:avLst/>
          </a:prstGeom>
        </p:spPr>
        <p:txBody>
          <a:bodyPr wrap="none">
            <a:spAutoFit/>
          </a:bodyPr>
          <a:lstStyle/>
          <a:p>
            <a:r>
              <a:rPr lang="en-US" b="1" i="1" dirty="0"/>
              <a:t>Where the rubber meets the road</a:t>
            </a:r>
          </a:p>
        </p:txBody>
      </p:sp>
    </p:spTree>
    <p:extLst>
      <p:ext uri="{BB962C8B-B14F-4D97-AF65-F5344CB8AC3E}">
        <p14:creationId xmlns:p14="http://schemas.microsoft.com/office/powerpoint/2010/main" val="40140812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Strategic Plan – Action Plan</a:t>
            </a:r>
            <a:endParaRPr lang="en-US" dirty="0"/>
          </a:p>
        </p:txBody>
      </p:sp>
      <p:sp>
        <p:nvSpPr>
          <p:cNvPr id="3" name="Content Placeholder 2"/>
          <p:cNvSpPr>
            <a:spLocks noGrp="1"/>
          </p:cNvSpPr>
          <p:nvPr>
            <p:ph idx="1"/>
          </p:nvPr>
        </p:nvSpPr>
        <p:spPr/>
        <p:txBody>
          <a:bodyPr/>
          <a:lstStyle/>
          <a:p>
            <a:pPr marL="0" indent="0">
              <a:buNone/>
            </a:pPr>
            <a:r>
              <a:rPr lang="en-US" sz="2800" dirty="0" smtClean="0"/>
              <a:t>Beginning on page 35 of the Guide there is a template of an Action Plan.</a:t>
            </a:r>
          </a:p>
          <a:p>
            <a:pPr marL="0" indent="0">
              <a:buNone/>
            </a:pPr>
            <a:endParaRPr lang="en-US" sz="2800" dirty="0" smtClean="0"/>
          </a:p>
        </p:txBody>
      </p:sp>
      <p:sp>
        <p:nvSpPr>
          <p:cNvPr id="6" name="Slide Number Placeholder 5"/>
          <p:cNvSpPr>
            <a:spLocks noGrp="1"/>
          </p:cNvSpPr>
          <p:nvPr>
            <p:ph type="sldNum" sz="quarter" idx="10"/>
          </p:nvPr>
        </p:nvSpPr>
        <p:spPr/>
        <p:txBody>
          <a:bodyPr/>
          <a:lstStyle/>
          <a:p>
            <a:pPr>
              <a:defRPr/>
            </a:pPr>
            <a:fld id="{9E2190C2-C9D7-4247-B5FB-6ABB6085BFD3}" type="slidenum">
              <a:rPr lang="en-US" smtClean="0"/>
              <a:pPr>
                <a:defRPr/>
              </a:pPr>
              <a:t>52</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6246">
            <a:off x="3519671" y="2719504"/>
            <a:ext cx="3040336" cy="3524588"/>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37350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257800" cy="1143000"/>
          </a:xfrm>
        </p:spPr>
        <p:txBody>
          <a:bodyPr/>
          <a:lstStyle/>
          <a:p>
            <a:r>
              <a:rPr lang="en-US" dirty="0" smtClean="0"/>
              <a:t>Evaluation</a:t>
            </a:r>
            <a:endParaRPr lang="en-US" dirty="0"/>
          </a:p>
        </p:txBody>
      </p:sp>
      <p:sp>
        <p:nvSpPr>
          <p:cNvPr id="3" name="Content Placeholder 2"/>
          <p:cNvSpPr>
            <a:spLocks noGrp="1"/>
          </p:cNvSpPr>
          <p:nvPr>
            <p:ph idx="1"/>
          </p:nvPr>
        </p:nvSpPr>
        <p:spPr>
          <a:xfrm>
            <a:off x="3429000" y="1600200"/>
            <a:ext cx="5257800" cy="4525963"/>
          </a:xfrm>
        </p:spPr>
        <p:txBody>
          <a:bodyPr/>
          <a:lstStyle/>
          <a:p>
            <a:pPr>
              <a:buNone/>
            </a:pPr>
            <a:r>
              <a:rPr lang="en-US" dirty="0" smtClean="0"/>
              <a:t>So What?</a:t>
            </a:r>
          </a:p>
          <a:p>
            <a:pPr lvl="0"/>
            <a:r>
              <a:rPr lang="en-US" sz="2200" i="1" dirty="0" smtClean="0">
                <a:solidFill>
                  <a:prstClr val="black"/>
                </a:solidFill>
              </a:rPr>
              <a:t>How will we know success? </a:t>
            </a:r>
            <a:endParaRPr lang="en-US" sz="2200" i="1" dirty="0">
              <a:solidFill>
                <a:prstClr val="black"/>
              </a:solidFill>
            </a:endParaRPr>
          </a:p>
          <a:p>
            <a:pPr lvl="0"/>
            <a:r>
              <a:rPr lang="en-US" sz="2200" i="1" dirty="0" smtClean="0">
                <a:solidFill>
                  <a:prstClr val="black"/>
                </a:solidFill>
              </a:rPr>
              <a:t>How will we know when we need to make adjustments?</a:t>
            </a:r>
            <a:endParaRPr lang="en-US" sz="2200" i="1" dirty="0">
              <a:solidFill>
                <a:prstClr val="black"/>
              </a:solidFill>
            </a:endParaRPr>
          </a:p>
          <a:p>
            <a:pPr>
              <a:buNone/>
            </a:pPr>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53</a:t>
            </a:fld>
            <a:endParaRPr lang="en-US" dirty="0"/>
          </a:p>
        </p:txBody>
      </p:sp>
      <p:grpSp>
        <p:nvGrpSpPr>
          <p:cNvPr id="21" name="Group 20"/>
          <p:cNvGrpSpPr>
            <a:grpSpLocks/>
          </p:cNvGrpSpPr>
          <p:nvPr/>
        </p:nvGrpSpPr>
        <p:grpSpPr bwMode="auto">
          <a:xfrm>
            <a:off x="1657349" y="1674871"/>
            <a:ext cx="1390650" cy="4532313"/>
            <a:chOff x="7651246" y="2041747"/>
            <a:chExt cx="1390650" cy="4531298"/>
          </a:xfrm>
        </p:grpSpPr>
        <p:sp>
          <p:nvSpPr>
            <p:cNvPr id="22" name="TextBox 21"/>
            <p:cNvSpPr txBox="1"/>
            <p:nvPr/>
          </p:nvSpPr>
          <p:spPr>
            <a:xfrm>
              <a:off x="7656009" y="2041747"/>
              <a:ext cx="1381125" cy="55391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23" name="TextBox 22"/>
            <p:cNvSpPr txBox="1"/>
            <p:nvPr/>
          </p:nvSpPr>
          <p:spPr>
            <a:xfrm>
              <a:off x="7651246" y="5865179"/>
              <a:ext cx="1390650" cy="70786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  </a:t>
              </a:r>
              <a:r>
                <a:rPr lang="en-US" sz="1000" dirty="0">
                  <a:solidFill>
                    <a:prstClr val="black"/>
                  </a:solidFill>
                </a:rPr>
                <a:t>Assigned Program pre/post and  process measures; HYS</a:t>
              </a:r>
              <a:endParaRPr lang="en-US" sz="1000" b="1" dirty="0">
                <a:solidFill>
                  <a:prstClr val="black"/>
                </a:solidFill>
              </a:endParaRPr>
            </a:p>
          </p:txBody>
        </p:sp>
        <p:sp>
          <p:nvSpPr>
            <p:cNvPr id="24" name="TextBox 23"/>
            <p:cNvSpPr txBox="1"/>
            <p:nvPr/>
          </p:nvSpPr>
          <p:spPr>
            <a:xfrm>
              <a:off x="7656009" y="5214449"/>
              <a:ext cx="1381125" cy="538041"/>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Prevention/ Intervention  Services: </a:t>
              </a:r>
              <a:r>
                <a:rPr lang="en-US" sz="900" dirty="0">
                  <a:solidFill>
                    <a:prstClr val="black"/>
                  </a:solidFill>
                </a:rPr>
                <a:t>pre/post</a:t>
              </a:r>
              <a:endParaRPr lang="en-US" sz="1000" b="1" dirty="0">
                <a:solidFill>
                  <a:prstClr val="black"/>
                </a:solidFill>
              </a:endParaRPr>
            </a:p>
          </p:txBody>
        </p:sp>
        <p:sp>
          <p:nvSpPr>
            <p:cNvPr id="25" name="TextBox 24"/>
            <p:cNvSpPr txBox="1"/>
            <p:nvPr/>
          </p:nvSpPr>
          <p:spPr>
            <a:xfrm>
              <a:off x="7660771" y="2708348"/>
              <a:ext cx="1371600" cy="969746"/>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Community engagement/Coalition development: </a:t>
              </a:r>
            </a:p>
            <a:p>
              <a:pPr algn="ctr" fontAlgn="auto">
                <a:spcBef>
                  <a:spcPts val="0"/>
                </a:spcBef>
                <a:spcAft>
                  <a:spcPts val="0"/>
                </a:spcAft>
                <a:defRPr/>
              </a:pPr>
              <a:r>
                <a:rPr lang="en-US" sz="900" dirty="0">
                  <a:solidFill>
                    <a:prstClr val="black"/>
                  </a:solidFill>
                </a:rPr>
                <a:t>Annual Coalition Survey</a:t>
              </a:r>
            </a:p>
            <a:p>
              <a:pPr algn="ctr" fontAlgn="auto">
                <a:spcBef>
                  <a:spcPts val="0"/>
                </a:spcBef>
                <a:spcAft>
                  <a:spcPts val="0"/>
                </a:spcAft>
                <a:defRPr/>
              </a:pPr>
              <a:r>
                <a:rPr lang="en-US" sz="900" dirty="0">
                  <a:solidFill>
                    <a:prstClr val="black"/>
                  </a:solidFill>
                </a:rPr>
                <a:t>Sustainability Documentation</a:t>
              </a:r>
            </a:p>
          </p:txBody>
        </p:sp>
        <p:sp>
          <p:nvSpPr>
            <p:cNvPr id="26" name="TextBox 25"/>
            <p:cNvSpPr txBox="1"/>
            <p:nvPr/>
          </p:nvSpPr>
          <p:spPr>
            <a:xfrm>
              <a:off x="7656009" y="4425638"/>
              <a:ext cx="1381125" cy="676124"/>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Environmental Strategies:</a:t>
              </a:r>
            </a:p>
            <a:p>
              <a:pPr algn="ctr" fontAlgn="auto">
                <a:spcBef>
                  <a:spcPts val="0"/>
                </a:spcBef>
                <a:spcAft>
                  <a:spcPts val="0"/>
                </a:spcAft>
                <a:defRPr/>
              </a:pPr>
              <a:r>
                <a:rPr lang="en-US" sz="900" dirty="0">
                  <a:solidFill>
                    <a:prstClr val="black"/>
                  </a:solidFill>
                </a:rPr>
                <a:t>Process measures Community Survey; HYS</a:t>
              </a:r>
            </a:p>
          </p:txBody>
        </p:sp>
        <p:sp>
          <p:nvSpPr>
            <p:cNvPr id="27" name="TextBox 26"/>
            <p:cNvSpPr txBox="1"/>
            <p:nvPr/>
          </p:nvSpPr>
          <p:spPr>
            <a:xfrm>
              <a:off x="7656009" y="3789194"/>
              <a:ext cx="1381125" cy="52375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Public Awareness: </a:t>
              </a:r>
            </a:p>
            <a:p>
              <a:pPr algn="ctr" fontAlgn="auto">
                <a:spcBef>
                  <a:spcPts val="0"/>
                </a:spcBef>
                <a:spcAft>
                  <a:spcPts val="0"/>
                </a:spcAft>
                <a:defRPr/>
              </a:pPr>
              <a:r>
                <a:rPr lang="en-US" sz="900" dirty="0">
                  <a:solidFill>
                    <a:prstClr val="black"/>
                  </a:solidFill>
                </a:rPr>
                <a:t>Process measures Community Survey</a:t>
              </a:r>
            </a:p>
          </p:txBody>
        </p:sp>
      </p:grpSp>
      <p:sp>
        <p:nvSpPr>
          <p:cNvPr id="28" name="Text Box 6"/>
          <p:cNvSpPr txBox="1">
            <a:spLocks noChangeArrowheads="1"/>
          </p:cNvSpPr>
          <p:nvPr/>
        </p:nvSpPr>
        <p:spPr bwMode="auto">
          <a:xfrm>
            <a:off x="1657349" y="304800"/>
            <a:ext cx="1380659" cy="996945"/>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8" name="TextBox 7"/>
          <p:cNvSpPr txBox="1"/>
          <p:nvPr/>
        </p:nvSpPr>
        <p:spPr>
          <a:xfrm rot="18510637">
            <a:off x="1264107" y="3618558"/>
            <a:ext cx="2020623" cy="369332"/>
          </a:xfrm>
          <a:prstGeom prst="rect">
            <a:avLst/>
          </a:prstGeom>
          <a:solidFill>
            <a:schemeClr val="bg2">
              <a:alpha val="66000"/>
            </a:schemeClr>
          </a:solidFill>
        </p:spPr>
        <p:txBody>
          <a:bodyPr wrap="square" rtlCol="0">
            <a:spAutoFit/>
          </a:bodyPr>
          <a:lstStyle/>
          <a:p>
            <a:pPr algn="ctr"/>
            <a:r>
              <a:rPr lang="en-US" dirty="0" smtClean="0"/>
              <a:t>Need to determine</a:t>
            </a:r>
            <a:endParaRPr lang="en-US" dirty="0"/>
          </a:p>
        </p:txBody>
      </p:sp>
      <p:sp>
        <p:nvSpPr>
          <p:cNvPr id="14" name="Oval Callout 13"/>
          <p:cNvSpPr/>
          <p:nvPr/>
        </p:nvSpPr>
        <p:spPr>
          <a:xfrm rot="20825790">
            <a:off x="2952015" y="4185579"/>
            <a:ext cx="2001210" cy="731558"/>
          </a:xfrm>
          <a:prstGeom prst="wedgeEllipseCallout">
            <a:avLst>
              <a:gd name="adj1" fmla="val 21456"/>
              <a:gd name="adj2" fmla="val 68407"/>
            </a:avLst>
          </a:prstGeom>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i="1" dirty="0"/>
              <a:t>What do we want to track </a:t>
            </a:r>
            <a:r>
              <a:rPr lang="en-US" sz="1400" i="1" dirty="0" smtClean="0"/>
              <a:t>about the work we do?</a:t>
            </a:r>
            <a:endParaRPr lang="en-US" sz="1400" i="1" dirty="0">
              <a:solidFill>
                <a:schemeClr val="tx1"/>
              </a:solidFill>
            </a:endParaRPr>
          </a:p>
        </p:txBody>
      </p:sp>
      <p:sp>
        <p:nvSpPr>
          <p:cNvPr id="15" name="Oval Callout 14"/>
          <p:cNvSpPr/>
          <p:nvPr/>
        </p:nvSpPr>
        <p:spPr>
          <a:xfrm rot="21214784">
            <a:off x="3053910" y="5128611"/>
            <a:ext cx="2214358" cy="827511"/>
          </a:xfrm>
          <a:prstGeom prst="wedgeEllipseCallout">
            <a:avLst>
              <a:gd name="adj1" fmla="val 45789"/>
              <a:gd name="adj2" fmla="val 55783"/>
            </a:avLst>
          </a:prstGeom>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lvl="0" algn="ctr"/>
            <a:r>
              <a:rPr lang="en-US" sz="1400" i="1" dirty="0" smtClean="0">
                <a:solidFill>
                  <a:schemeClr val="tx1"/>
                </a:solidFill>
              </a:rPr>
              <a:t>What do we want to celebrate?</a:t>
            </a:r>
            <a:endParaRPr lang="en-US" sz="1400" i="1" dirty="0">
              <a:solidFill>
                <a:schemeClr val="tx1"/>
              </a:solidFill>
            </a:endParaRPr>
          </a:p>
        </p:txBody>
      </p:sp>
      <p:sp>
        <p:nvSpPr>
          <p:cNvPr id="16" name="Oval Callout 15"/>
          <p:cNvSpPr/>
          <p:nvPr/>
        </p:nvSpPr>
        <p:spPr>
          <a:xfrm rot="351493">
            <a:off x="6678944" y="3987824"/>
            <a:ext cx="2312591" cy="859027"/>
          </a:xfrm>
          <a:prstGeom prst="wedgeEllipseCallout">
            <a:avLst>
              <a:gd name="adj1" fmla="val -26928"/>
              <a:gd name="adj2" fmla="val 74749"/>
            </a:avLst>
          </a:prstGeom>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i="1" dirty="0"/>
              <a:t>What is the feedback loop for information</a:t>
            </a:r>
            <a:r>
              <a:rPr lang="en-US" sz="1400" i="1" dirty="0" smtClean="0"/>
              <a:t>?</a:t>
            </a:r>
            <a:endParaRPr lang="en-US" sz="1400" i="1" dirty="0">
              <a:solidFill>
                <a:schemeClr val="tx1"/>
              </a:solidFill>
            </a:endParaRPr>
          </a:p>
        </p:txBody>
      </p:sp>
      <p:sp>
        <p:nvSpPr>
          <p:cNvPr id="17" name="Oval Callout 16"/>
          <p:cNvSpPr/>
          <p:nvPr/>
        </p:nvSpPr>
        <p:spPr>
          <a:xfrm>
            <a:off x="4953000" y="4417338"/>
            <a:ext cx="1688143" cy="659974"/>
          </a:xfrm>
          <a:prstGeom prst="wedgeEllipseCallout">
            <a:avLst>
              <a:gd name="adj1" fmla="val -14938"/>
              <a:gd name="adj2" fmla="val 92331"/>
            </a:avLst>
          </a:prstGeom>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i="1" dirty="0"/>
              <a:t>Do we want to set targets</a:t>
            </a:r>
            <a:r>
              <a:rPr lang="en-US" sz="1400" i="1" dirty="0" smtClean="0"/>
              <a:t>?</a:t>
            </a:r>
            <a:endParaRPr lang="en-US" sz="1400" i="1" dirty="0">
              <a:solidFill>
                <a:schemeClr val="tx1"/>
              </a:solidFill>
            </a:endParaRPr>
          </a:p>
        </p:txBody>
      </p:sp>
      <p:sp>
        <p:nvSpPr>
          <p:cNvPr id="18" name="Oval Callout 17"/>
          <p:cNvSpPr/>
          <p:nvPr/>
        </p:nvSpPr>
        <p:spPr>
          <a:xfrm rot="358192">
            <a:off x="6432734" y="5175039"/>
            <a:ext cx="2312102" cy="734659"/>
          </a:xfrm>
          <a:prstGeom prst="wedgeEllipseCallout">
            <a:avLst>
              <a:gd name="adj1" fmla="val -62965"/>
              <a:gd name="adj2" fmla="val 64181"/>
            </a:avLst>
          </a:prstGeom>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i="1" dirty="0" smtClean="0"/>
              <a:t>How will we make our programs better?</a:t>
            </a:r>
            <a:endParaRPr lang="en-US" sz="1400" i="1" dirty="0">
              <a:solidFill>
                <a:schemeClr val="tx1"/>
              </a:solidFill>
            </a:endParaRPr>
          </a:p>
        </p:txBody>
      </p:sp>
      <p:sp>
        <p:nvSpPr>
          <p:cNvPr id="29" name="Oval Callout 28"/>
          <p:cNvSpPr/>
          <p:nvPr/>
        </p:nvSpPr>
        <p:spPr>
          <a:xfrm rot="20825790">
            <a:off x="3485414" y="3318867"/>
            <a:ext cx="2001210" cy="731558"/>
          </a:xfrm>
          <a:prstGeom prst="wedgeEllipseCallout">
            <a:avLst>
              <a:gd name="adj1" fmla="val 21456"/>
              <a:gd name="adj2" fmla="val 68407"/>
            </a:avLst>
          </a:prstGeom>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i="1" dirty="0" smtClean="0"/>
              <a:t>Who will want to know about the coalition efforts?</a:t>
            </a:r>
            <a:endParaRPr lang="en-US" sz="1400" i="1" dirty="0">
              <a:solidFill>
                <a:schemeClr val="tx1"/>
              </a:solidFill>
            </a:endParaRPr>
          </a:p>
        </p:txBody>
      </p:sp>
      <p:sp>
        <p:nvSpPr>
          <p:cNvPr id="30" name="Oval Callout 29"/>
          <p:cNvSpPr/>
          <p:nvPr/>
        </p:nvSpPr>
        <p:spPr>
          <a:xfrm>
            <a:off x="5667134" y="3000894"/>
            <a:ext cx="2194482" cy="843629"/>
          </a:xfrm>
          <a:prstGeom prst="wedgeEllipseCallout">
            <a:avLst>
              <a:gd name="adj1" fmla="val -34235"/>
              <a:gd name="adj2" fmla="val 91335"/>
            </a:avLst>
          </a:prstGeom>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i="1" dirty="0" smtClean="0"/>
              <a:t>What reports do we need to have?...For what purposes?</a:t>
            </a:r>
            <a:endParaRPr lang="en-US" sz="1400" i="1" dirty="0">
              <a:solidFill>
                <a:schemeClr val="tx1"/>
              </a:solidFill>
            </a:endParaRPr>
          </a:p>
        </p:txBody>
      </p:sp>
    </p:spTree>
    <p:extLst>
      <p:ext uri="{BB962C8B-B14F-4D97-AF65-F5344CB8AC3E}">
        <p14:creationId xmlns:p14="http://schemas.microsoft.com/office/powerpoint/2010/main" val="216733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5" grpId="0" animBg="1"/>
      <p:bldP spid="16" grpId="0" animBg="1"/>
      <p:bldP spid="17" grpId="0" animBg="1"/>
      <p:bldP spid="18" grpId="0" animBg="1"/>
      <p:bldP spid="29" grpId="0" animBg="1"/>
      <p:bldP spid="3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Questions???</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6400" y="2514600"/>
            <a:ext cx="7010400" cy="3611563"/>
          </a:xfrm>
        </p:spPr>
        <p:txBody>
          <a:bodyPr/>
          <a:lstStyle/>
          <a:p>
            <a:pPr marL="0" lvl="0" indent="0" algn="ctr">
              <a:buNone/>
            </a:pPr>
            <a:r>
              <a:rPr lang="en-US" sz="2800" i="1" dirty="0">
                <a:solidFill>
                  <a:srgbClr val="F79646">
                    <a:lumMod val="75000"/>
                  </a:srgbClr>
                </a:solidFill>
              </a:rPr>
              <a:t>Please </a:t>
            </a:r>
            <a:r>
              <a:rPr lang="en-US" sz="2800" i="1" dirty="0" smtClean="0">
                <a:solidFill>
                  <a:srgbClr val="F79646">
                    <a:lumMod val="75000"/>
                  </a:srgbClr>
                </a:solidFill>
              </a:rPr>
              <a:t>raise your hand if you would like to speak or type your question </a:t>
            </a:r>
            <a:r>
              <a:rPr lang="en-US" sz="2800" i="1" dirty="0">
                <a:solidFill>
                  <a:srgbClr val="F79646">
                    <a:lumMod val="75000"/>
                  </a:srgbClr>
                </a:solidFill>
              </a:rPr>
              <a:t>into the </a:t>
            </a:r>
            <a:r>
              <a:rPr lang="en-US" sz="2800" i="1" dirty="0" smtClean="0">
                <a:solidFill>
                  <a:srgbClr val="F79646">
                    <a:lumMod val="75000"/>
                  </a:srgbClr>
                </a:solidFill>
              </a:rPr>
              <a:t>questions </a:t>
            </a:r>
            <a:r>
              <a:rPr lang="en-US" sz="2800" i="1" dirty="0">
                <a:solidFill>
                  <a:srgbClr val="F79646">
                    <a:lumMod val="75000"/>
                  </a:srgbClr>
                </a:solidFill>
              </a:rPr>
              <a:t>box.</a:t>
            </a:r>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54</a:t>
            </a:fld>
            <a:endParaRPr lang="en-US" dirty="0"/>
          </a:p>
        </p:txBody>
      </p:sp>
    </p:spTree>
    <p:extLst>
      <p:ext uri="{BB962C8B-B14F-4D97-AF65-F5344CB8AC3E}">
        <p14:creationId xmlns:p14="http://schemas.microsoft.com/office/powerpoint/2010/main" val="1773491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Fast Forward…</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55</a:t>
            </a:fld>
            <a:endParaRPr lang="en-US" dirty="0"/>
          </a:p>
        </p:txBody>
      </p:sp>
      <p:pic>
        <p:nvPicPr>
          <p:cNvPr id="3074" name="Picture 2" descr="C:\Users\mariase\AppData\Local\Microsoft\Windows\Temporary Internet Files\Content.IE5\QHLGFHBO\MC90043266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0574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937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106"/>
            <a:ext cx="1458541" cy="3375"/>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74" name="Line 16"/>
          <p:cNvSpPr>
            <a:spLocks noChangeShapeType="1"/>
          </p:cNvSpPr>
          <p:nvPr/>
        </p:nvSpPr>
        <p:spPr bwMode="auto">
          <a:xfrm>
            <a:off x="6038850" y="6754121"/>
            <a:ext cx="1571625" cy="1344"/>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76" name="Line 16"/>
          <p:cNvSpPr>
            <a:spLocks noChangeShapeType="1"/>
          </p:cNvSpPr>
          <p:nvPr/>
        </p:nvSpPr>
        <p:spPr bwMode="auto">
          <a:xfrm flipV="1">
            <a:off x="1544321" y="6754793"/>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wrap="square">
            <a:spAutoFit/>
          </a:bodyPr>
          <a:lstStyle/>
          <a:p>
            <a:endParaRPr lang="en-US">
              <a:solidFill>
                <a:prstClr val="black"/>
              </a:solidFill>
            </a:endParaRPr>
          </a:p>
        </p:txBody>
      </p:sp>
      <p:sp>
        <p:nvSpPr>
          <p:cNvPr id="6" name="Text Box 10"/>
          <p:cNvSpPr txBox="1">
            <a:spLocks noChangeArrowheads="1"/>
          </p:cNvSpPr>
          <p:nvPr/>
        </p:nvSpPr>
        <p:spPr bwMode="auto">
          <a:xfrm>
            <a:off x="93416" y="2522668"/>
            <a:ext cx="1426464" cy="293145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a:spcAft>
                <a:spcPts val="600"/>
              </a:spcAft>
              <a:defRPr/>
            </a:pPr>
            <a:r>
              <a:rPr lang="en-US" sz="1050" b="1" i="1" dirty="0" smtClean="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p:nvPr/>
        </p:nvGrpSpPr>
        <p:grpSpPr>
          <a:xfrm>
            <a:off x="109100" y="1448557"/>
            <a:ext cx="8946453" cy="255661"/>
            <a:chOff x="109100" y="1448557"/>
            <a:chExt cx="8946453" cy="255661"/>
          </a:xfrm>
        </p:grpSpPr>
        <p:sp>
          <p:nvSpPr>
            <p:cNvPr id="21"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25" name="TextBox 24"/>
            <p:cNvSpPr txBox="1"/>
            <p:nvPr/>
          </p:nvSpPr>
          <p:spPr>
            <a:xfrm>
              <a:off x="7318526" y="1450302"/>
              <a:ext cx="552449" cy="253916"/>
            </a:xfrm>
            <a:prstGeom prst="rect">
              <a:avLst/>
            </a:prstGeom>
            <a:solidFill>
              <a:schemeClr val="bg1"/>
            </a:solidFill>
          </p:spPr>
          <p:txBody>
            <a:bodyPr wrap="square" rtlCol="0">
              <a:spAutoFit/>
            </a:bodyPr>
            <a:lstStyle/>
            <a:p>
              <a:pPr algn="ctr"/>
              <a:r>
                <a:rPr lang="en-US" sz="1050" dirty="0" smtClean="0">
                  <a:solidFill>
                    <a:prstClr val="black"/>
                  </a:solidFill>
                </a:rPr>
                <a:t>Action</a:t>
              </a:r>
              <a:endParaRPr lang="en-US" sz="1050" dirty="0">
                <a:solidFill>
                  <a:prstClr val="black"/>
                </a:solidFill>
              </a:endParaRPr>
            </a:p>
          </p:txBody>
        </p:sp>
        <p:sp>
          <p:nvSpPr>
            <p:cNvPr id="20"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24" name="TextBox 23"/>
            <p:cNvSpPr txBox="1"/>
            <p:nvPr/>
          </p:nvSpPr>
          <p:spPr>
            <a:xfrm>
              <a:off x="2647950" y="1448557"/>
              <a:ext cx="752475" cy="253916"/>
            </a:xfrm>
            <a:prstGeom prst="rect">
              <a:avLst/>
            </a:prstGeom>
            <a:solidFill>
              <a:schemeClr val="bg1"/>
            </a:solidFill>
          </p:spPr>
          <p:txBody>
            <a:bodyPr wrap="square" rtlCol="0">
              <a:spAutoFit/>
            </a:bodyPr>
            <a:lstStyle/>
            <a:p>
              <a:pPr algn="ctr"/>
              <a:r>
                <a:rPr lang="en-US" sz="1050" dirty="0" smtClean="0">
                  <a:solidFill>
                    <a:prstClr val="black"/>
                  </a:solidFill>
                </a:rPr>
                <a:t>Outcomes</a:t>
              </a:r>
              <a:endParaRPr lang="en-US" sz="1050" dirty="0">
                <a:solidFill>
                  <a:prstClr val="black"/>
                </a:solidFill>
              </a:endParaRPr>
            </a:p>
          </p:txBody>
        </p:sp>
      </p:grpSp>
      <p:sp>
        <p:nvSpPr>
          <p:cNvPr id="5" name="TextBox 4"/>
          <p:cNvSpPr txBox="1"/>
          <p:nvPr/>
        </p:nvSpPr>
        <p:spPr>
          <a:xfrm>
            <a:off x="32657" y="1630233"/>
            <a:ext cx="1524000" cy="276999"/>
          </a:xfrm>
          <a:prstGeom prst="rect">
            <a:avLst/>
          </a:prstGeom>
          <a:noFill/>
        </p:spPr>
        <p:txBody>
          <a:bodyPr wrap="square" rtlCol="0">
            <a:spAutoFit/>
          </a:bodyPr>
          <a:lstStyle/>
          <a:p>
            <a:pPr algn="ctr"/>
            <a:r>
              <a:rPr lang="en-US" sz="1200" i="1" dirty="0" smtClean="0">
                <a:solidFill>
                  <a:prstClr val="black"/>
                </a:solidFill>
              </a:rPr>
              <a:t>What is the problem?</a:t>
            </a:r>
            <a:endParaRPr lang="en-US" sz="1200" i="1" dirty="0">
              <a:solidFill>
                <a:prstClr val="black"/>
              </a:solidFill>
            </a:endParaRPr>
          </a:p>
        </p:txBody>
      </p:sp>
      <p:sp>
        <p:nvSpPr>
          <p:cNvPr id="10" name="TextBox 9"/>
          <p:cNvSpPr txBox="1"/>
          <p:nvPr/>
        </p:nvSpPr>
        <p:spPr>
          <a:xfrm>
            <a:off x="1628732" y="1652816"/>
            <a:ext cx="1371600" cy="276999"/>
          </a:xfrm>
          <a:prstGeom prst="rect">
            <a:avLst/>
          </a:prstGeom>
          <a:noFill/>
        </p:spPr>
        <p:txBody>
          <a:bodyPr wrap="square" rtlCol="0">
            <a:spAutoFit/>
          </a:bodyPr>
          <a:lstStyle/>
          <a:p>
            <a:pPr algn="ctr"/>
            <a:r>
              <a:rPr lang="en-US" sz="1200" i="1" dirty="0" smtClean="0">
                <a:solidFill>
                  <a:prstClr val="black"/>
                </a:solidFill>
              </a:rPr>
              <a:t>Why</a:t>
            </a:r>
            <a:r>
              <a:rPr lang="en-US" sz="1050" i="1" dirty="0" smtClean="0">
                <a:solidFill>
                  <a:prstClr val="black"/>
                </a:solidFill>
              </a:rPr>
              <a:t>? </a:t>
            </a:r>
          </a:p>
        </p:txBody>
      </p:sp>
      <p:sp>
        <p:nvSpPr>
          <p:cNvPr id="15" name="TextBox 14"/>
          <p:cNvSpPr txBox="1"/>
          <p:nvPr/>
        </p:nvSpPr>
        <p:spPr>
          <a:xfrm>
            <a:off x="3302000" y="1627024"/>
            <a:ext cx="1066800" cy="276999"/>
          </a:xfrm>
          <a:prstGeom prst="rect">
            <a:avLst/>
          </a:prstGeom>
          <a:noFill/>
        </p:spPr>
        <p:txBody>
          <a:bodyPr wrap="square" rtlCol="0">
            <a:spAutoFit/>
          </a:bodyPr>
          <a:lstStyle/>
          <a:p>
            <a:pPr algn="ctr"/>
            <a:r>
              <a:rPr lang="en-US" sz="1200" i="1" dirty="0" smtClean="0">
                <a:solidFill>
                  <a:prstClr val="black"/>
                </a:solidFill>
              </a:rPr>
              <a:t>Why here?</a:t>
            </a:r>
          </a:p>
        </p:txBody>
      </p:sp>
      <p:sp>
        <p:nvSpPr>
          <p:cNvPr id="18" name="TextBox 17"/>
          <p:cNvSpPr txBox="1"/>
          <p:nvPr/>
        </p:nvSpPr>
        <p:spPr>
          <a:xfrm>
            <a:off x="4651828" y="1589314"/>
            <a:ext cx="1317171" cy="276999"/>
          </a:xfrm>
          <a:prstGeom prst="rect">
            <a:avLst/>
          </a:prstGeom>
          <a:noFill/>
        </p:spPr>
        <p:txBody>
          <a:bodyPr wrap="square" rtlCol="0">
            <a:spAutoFit/>
          </a:bodyPr>
          <a:lstStyle/>
          <a:p>
            <a:pPr algn="ctr"/>
            <a:r>
              <a:rPr lang="en-US" sz="1200" i="1" dirty="0" smtClean="0">
                <a:solidFill>
                  <a:prstClr val="black"/>
                </a:solidFill>
              </a:rPr>
              <a:t>But why here?</a:t>
            </a:r>
          </a:p>
        </p:txBody>
      </p:sp>
      <p:sp>
        <p:nvSpPr>
          <p:cNvPr id="23" name="TextBox 22"/>
          <p:cNvSpPr txBox="1"/>
          <p:nvPr/>
        </p:nvSpPr>
        <p:spPr>
          <a:xfrm>
            <a:off x="7663543" y="1587074"/>
            <a:ext cx="1371600" cy="461665"/>
          </a:xfrm>
          <a:prstGeom prst="rect">
            <a:avLst/>
          </a:prstGeom>
          <a:noFill/>
        </p:spPr>
        <p:txBody>
          <a:bodyPr wrap="square" rtlCol="0">
            <a:spAutoFit/>
          </a:bodyPr>
          <a:lstStyle/>
          <a:p>
            <a:pPr algn="ctr"/>
            <a:r>
              <a:rPr lang="en-US" sz="1200" i="1" dirty="0" smtClean="0">
                <a:solidFill>
                  <a:prstClr val="black"/>
                </a:solidFill>
              </a:rPr>
              <a:t>So what? How will we know?</a:t>
            </a:r>
          </a:p>
        </p:txBody>
      </p:sp>
      <p:sp>
        <p:nvSpPr>
          <p:cNvPr id="19" name="TextBox 18"/>
          <p:cNvSpPr txBox="1"/>
          <p:nvPr/>
        </p:nvSpPr>
        <p:spPr>
          <a:xfrm>
            <a:off x="6143171" y="1605810"/>
            <a:ext cx="1447800" cy="461665"/>
          </a:xfrm>
          <a:prstGeom prst="rect">
            <a:avLst/>
          </a:prstGeom>
          <a:noFill/>
        </p:spPr>
        <p:txBody>
          <a:bodyPr wrap="square" rtlCol="0">
            <a:spAutoFit/>
          </a:bodyPr>
          <a:lstStyle/>
          <a:p>
            <a:pPr algn="ctr"/>
            <a:r>
              <a:rPr lang="en-US" sz="1200" i="1" dirty="0" smtClean="0">
                <a:solidFill>
                  <a:prstClr val="black"/>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Aft>
                <a:spcPts val="600"/>
              </a:spcAft>
              <a:defRPr/>
            </a:pPr>
            <a:r>
              <a:rPr lang="en-US" sz="1050" b="1" i="1" dirty="0" smtClean="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a:defRPr/>
            </a:pPr>
            <a:endParaRPr lang="en-US" sz="1050" b="1" dirty="0">
              <a:solidFill>
                <a:prstClr val="black"/>
              </a:solidFill>
            </a:endParaRPr>
          </a:p>
          <a:p>
            <a:pPr algn="ctr">
              <a:defRPr/>
            </a:pPr>
            <a:endParaRPr lang="en-US" sz="1050" dirty="0">
              <a:solidFill>
                <a:prstClr val="black"/>
              </a:solidFill>
            </a:endParaRPr>
          </a:p>
        </p:txBody>
      </p:sp>
      <p:sp>
        <p:nvSpPr>
          <p:cNvPr id="27" name="Text Box 14"/>
          <p:cNvSpPr txBox="1">
            <a:spLocks noChangeArrowheads="1"/>
          </p:cNvSpPr>
          <p:nvPr/>
        </p:nvSpPr>
        <p:spPr bwMode="auto">
          <a:xfrm>
            <a:off x="3100006" y="1905000"/>
            <a:ext cx="1399032"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spcAft>
                <a:spcPts val="600"/>
              </a:spcAft>
              <a:defRPr/>
            </a:pPr>
            <a:r>
              <a:rPr lang="en-US" sz="1050" b="1" i="1" dirty="0" smtClean="0">
                <a:solidFill>
                  <a:prstClr val="black"/>
                </a:solidFill>
              </a:rPr>
              <a:t>…with these common  factors…</a:t>
            </a:r>
          </a:p>
        </p:txBody>
      </p:sp>
      <p:grpSp>
        <p:nvGrpSpPr>
          <p:cNvPr id="3" name="Group 56"/>
          <p:cNvGrpSpPr/>
          <p:nvPr/>
        </p:nvGrpSpPr>
        <p:grpSpPr>
          <a:xfrm>
            <a:off x="6096000" y="2025127"/>
            <a:ext cx="1443042" cy="4385217"/>
            <a:chOff x="4668576" y="1997634"/>
            <a:chExt cx="1443042" cy="4385217"/>
          </a:xfrm>
        </p:grpSpPr>
        <p:sp>
          <p:nvSpPr>
            <p:cNvPr id="28" name="TextBox 27"/>
            <p:cNvSpPr txBox="1"/>
            <p:nvPr/>
          </p:nvSpPr>
          <p:spPr>
            <a:xfrm>
              <a:off x="4670668" y="2436027"/>
              <a:ext cx="1435241" cy="66068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r>
                <a:rPr lang="en-US" sz="1000" dirty="0" smtClean="0">
                  <a:solidFill>
                    <a:schemeClr val="tx1"/>
                  </a:solidFill>
                </a:rPr>
                <a:t>Happy People Coalition</a:t>
              </a:r>
              <a:endParaRPr lang="en-US" sz="1000" dirty="0">
                <a:solidFill>
                  <a:prstClr val="black"/>
                </a:solidFill>
              </a:endParaRPr>
            </a:p>
          </p:txBody>
        </p:sp>
        <p:sp>
          <p:nvSpPr>
            <p:cNvPr id="29" name="TextBox 28"/>
            <p:cNvSpPr txBox="1"/>
            <p:nvPr/>
          </p:nvSpPr>
          <p:spPr>
            <a:xfrm>
              <a:off x="4668576" y="4932680"/>
              <a:ext cx="1435240" cy="844061"/>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fontAlgn="auto">
                <a:spcBef>
                  <a:spcPts val="0"/>
                </a:spcBef>
                <a:spcAft>
                  <a:spcPts val="0"/>
                </a:spcAft>
                <a:defRPr/>
              </a:pPr>
              <a:r>
                <a:rPr lang="en-US" sz="1000" b="1" dirty="0">
                  <a:solidFill>
                    <a:prstClr val="black"/>
                  </a:solidFill>
                </a:rPr>
                <a:t>School-based </a:t>
              </a:r>
              <a:r>
                <a:rPr lang="en-US" sz="1000" b="1" dirty="0" smtClean="0">
                  <a:solidFill>
                    <a:prstClr val="black"/>
                  </a:solidFill>
                </a:rPr>
                <a:t>P/I  Services:</a:t>
              </a:r>
            </a:p>
            <a:p>
              <a:pPr algn="ctr" fontAlgn="auto">
                <a:spcBef>
                  <a:spcPts val="0"/>
                </a:spcBef>
                <a:spcAft>
                  <a:spcPts val="0"/>
                </a:spcAft>
                <a:defRPr/>
              </a:pPr>
              <a:r>
                <a:rPr lang="en-US" sz="1000" dirty="0" smtClean="0">
                  <a:solidFill>
                    <a:prstClr val="black"/>
                  </a:solidFill>
                </a:rPr>
                <a:t>Student Assistance Program - </a:t>
              </a:r>
              <a:r>
                <a:rPr lang="en-US" sz="1000" dirty="0" smtClean="0">
                  <a:solidFill>
                    <a:schemeClr val="tx1"/>
                  </a:solidFill>
                </a:rPr>
                <a:t>Happy Town MS</a:t>
              </a:r>
              <a:endParaRPr lang="en-US" sz="1000" dirty="0" smtClean="0">
                <a:solidFill>
                  <a:prstClr val="black"/>
                </a:solidFill>
              </a:endParaRPr>
            </a:p>
          </p:txBody>
        </p:sp>
        <p:sp>
          <p:nvSpPr>
            <p:cNvPr id="30" name="TextBox 29"/>
            <p:cNvSpPr txBox="1"/>
            <p:nvPr/>
          </p:nvSpPr>
          <p:spPr>
            <a:xfrm>
              <a:off x="4669588" y="5828853"/>
              <a:ext cx="1435608"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000" b="1" dirty="0" smtClean="0">
                  <a:solidFill>
                    <a:prstClr val="black"/>
                  </a:solidFill>
                </a:rPr>
                <a:t>Direct Services:</a:t>
              </a:r>
            </a:p>
            <a:p>
              <a:pPr algn="ctr" fontAlgn="auto">
                <a:spcBef>
                  <a:spcPts val="0"/>
                </a:spcBef>
                <a:spcAft>
                  <a:spcPts val="0"/>
                </a:spcAft>
                <a:buFont typeface="Arial" pitchFamily="34" charset="0"/>
                <a:buChar char="•"/>
                <a:defRPr/>
              </a:pPr>
              <a:r>
                <a:rPr lang="en-US" sz="1000" dirty="0" smtClean="0">
                  <a:solidFill>
                    <a:schemeClr val="tx1"/>
                  </a:solidFill>
                </a:rPr>
                <a:t>Guiding Good Choices</a:t>
              </a:r>
            </a:p>
            <a:p>
              <a:pPr algn="ctr" fontAlgn="auto">
                <a:spcBef>
                  <a:spcPts val="0"/>
                </a:spcBef>
                <a:spcAft>
                  <a:spcPts val="0"/>
                </a:spcAft>
                <a:buFont typeface="Arial" pitchFamily="34" charset="0"/>
                <a:buChar char="•"/>
                <a:defRPr/>
              </a:pPr>
              <a:r>
                <a:rPr lang="en-US" sz="1000" dirty="0" err="1" smtClean="0">
                  <a:solidFill>
                    <a:schemeClr val="tx1"/>
                  </a:solidFill>
                </a:rPr>
                <a:t>LifeSkills</a:t>
              </a:r>
              <a:r>
                <a:rPr lang="en-US" sz="1000" dirty="0" smtClean="0">
                  <a:solidFill>
                    <a:schemeClr val="tx1"/>
                  </a:solidFill>
                </a:rPr>
                <a:t> Training</a:t>
              </a:r>
              <a:endParaRPr lang="en-US" sz="1000" b="1" dirty="0">
                <a:solidFill>
                  <a:prstClr val="black"/>
                </a:solidFill>
              </a:endParaRPr>
            </a:p>
          </p:txBody>
        </p:sp>
        <p:sp>
          <p:nvSpPr>
            <p:cNvPr id="32" name="TextBox 31"/>
            <p:cNvSpPr txBox="1"/>
            <p:nvPr/>
          </p:nvSpPr>
          <p:spPr>
            <a:xfrm>
              <a:off x="4676010" y="3128302"/>
              <a:ext cx="1435608" cy="65733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Public Awareness:</a:t>
              </a:r>
            </a:p>
            <a:p>
              <a:pPr algn="ctr" fontAlgn="auto">
                <a:spcBef>
                  <a:spcPts val="0"/>
                </a:spcBef>
                <a:spcAft>
                  <a:spcPts val="0"/>
                </a:spcAft>
                <a:defRPr/>
              </a:pPr>
              <a:r>
                <a:rPr lang="en-US" sz="1000" dirty="0" smtClean="0">
                  <a:solidFill>
                    <a:schemeClr val="tx1"/>
                  </a:solidFill>
                </a:rPr>
                <a:t>Media Advocacy for more or improved enforcement</a:t>
              </a:r>
              <a:endParaRPr lang="en-US" sz="1000" dirty="0">
                <a:solidFill>
                  <a:prstClr val="black"/>
                </a:solidFill>
              </a:endParaRPr>
            </a:p>
          </p:txBody>
        </p:sp>
        <p:sp>
          <p:nvSpPr>
            <p:cNvPr id="33" name="TextBox 32"/>
            <p:cNvSpPr txBox="1"/>
            <p:nvPr/>
          </p:nvSpPr>
          <p:spPr>
            <a:xfrm>
              <a:off x="4669472" y="3819678"/>
              <a:ext cx="1432050" cy="878818"/>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Environmental Strategies: </a:t>
              </a:r>
            </a:p>
            <a:p>
              <a:pPr algn="ctr" fontAlgn="auto">
                <a:spcBef>
                  <a:spcPts val="0"/>
                </a:spcBef>
                <a:spcAft>
                  <a:spcPts val="0"/>
                </a:spcAft>
                <a:buFont typeface="Arial" pitchFamily="34" charset="0"/>
                <a:buChar char="•"/>
                <a:defRPr/>
              </a:pPr>
              <a:r>
                <a:rPr lang="en-US" sz="1000" dirty="0" smtClean="0">
                  <a:solidFill>
                    <a:schemeClr val="tx1"/>
                  </a:solidFill>
                </a:rPr>
                <a:t>Enforcement</a:t>
              </a:r>
            </a:p>
            <a:p>
              <a:pPr algn="ctr" fontAlgn="auto">
                <a:spcBef>
                  <a:spcPts val="0"/>
                </a:spcBef>
                <a:spcAft>
                  <a:spcPts val="0"/>
                </a:spcAft>
                <a:buFont typeface="Arial" pitchFamily="34" charset="0"/>
                <a:buChar char="•"/>
                <a:defRPr/>
              </a:pPr>
              <a:r>
                <a:rPr lang="en-US" sz="1000" dirty="0" smtClean="0">
                  <a:solidFill>
                    <a:schemeClr val="tx1"/>
                  </a:solidFill>
                </a:rPr>
                <a:t>Roundtable</a:t>
              </a:r>
            </a:p>
            <a:p>
              <a:pPr algn="ctr" fontAlgn="auto">
                <a:spcBef>
                  <a:spcPts val="0"/>
                </a:spcBef>
                <a:spcAft>
                  <a:spcPts val="0"/>
                </a:spcAft>
                <a:buFont typeface="Arial" pitchFamily="34" charset="0"/>
                <a:buChar char="•"/>
                <a:defRPr/>
              </a:pPr>
              <a:r>
                <a:rPr lang="en-US" sz="1000" dirty="0" smtClean="0">
                  <a:solidFill>
                    <a:schemeClr val="tx1"/>
                  </a:solidFill>
                </a:rPr>
                <a:t>Party Patrol</a:t>
              </a:r>
            </a:p>
          </p:txBody>
        </p:sp>
        <p:sp>
          <p:nvSpPr>
            <p:cNvPr id="34" name="TextBox 33"/>
            <p:cNvSpPr txBox="1"/>
            <p:nvPr/>
          </p:nvSpPr>
          <p:spPr>
            <a:xfrm>
              <a:off x="4670484" y="1997634"/>
              <a:ext cx="1435608"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spcAft>
                  <a:spcPts val="600"/>
                </a:spcAft>
                <a:defRPr/>
              </a:pPr>
              <a:r>
                <a:rPr lang="en-US" sz="1050" b="1" i="1" dirty="0" smtClean="0">
                  <a:solidFill>
                    <a:prstClr val="black"/>
                  </a:solidFill>
                </a:rPr>
                <a:t>…can be addressed thru these strategies…</a:t>
              </a:r>
            </a:p>
          </p:txBody>
        </p:sp>
      </p:grpSp>
      <p:sp>
        <p:nvSpPr>
          <p:cNvPr id="49" name="Rectangle 23"/>
          <p:cNvSpPr>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ctr" eaLnBrk="0" hangingPunct="0">
              <a:defRPr/>
            </a:pPr>
            <a:r>
              <a:rPr lang="en-US" sz="2400" b="1" dirty="0" smtClean="0">
                <a:solidFill>
                  <a:prstClr val="black"/>
                </a:solidFill>
                <a:latin typeface="Calibri" pitchFamily="34" charset="0"/>
              </a:rPr>
              <a:t>[SAMPLE] </a:t>
            </a:r>
            <a:r>
              <a:rPr lang="en-US" sz="2400" b="1" dirty="0">
                <a:solidFill>
                  <a:prstClr val="black"/>
                </a:solidFill>
                <a:latin typeface="Calibri" pitchFamily="34" charset="0"/>
              </a:rPr>
              <a:t>Coalition </a:t>
            </a:r>
            <a:r>
              <a:rPr lang="en-US" sz="2400" b="1" dirty="0" smtClean="0">
                <a:solidFill>
                  <a:prstClr val="black"/>
                </a:solidFill>
              </a:rPr>
              <a:t>Logic Model</a:t>
            </a:r>
            <a:endParaRPr lang="en-US" sz="2400" b="1" i="1" dirty="0">
              <a:solidFill>
                <a:srgbClr val="FF0000"/>
              </a:solidFill>
            </a:endParaRPr>
          </a:p>
        </p:txBody>
      </p:sp>
      <p:sp>
        <p:nvSpPr>
          <p:cNvPr id="59" name="Left Brace 58"/>
          <p:cNvSpPr/>
          <p:nvPr/>
        </p:nvSpPr>
        <p:spPr>
          <a:xfrm>
            <a:off x="2971800" y="2209800"/>
            <a:ext cx="131445"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1" name="Left Brace 60"/>
          <p:cNvSpPr/>
          <p:nvPr/>
        </p:nvSpPr>
        <p:spPr>
          <a:xfrm>
            <a:off x="1484555" y="2613211"/>
            <a:ext cx="122032"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 Box 9"/>
          <p:cNvSpPr txBox="1">
            <a:spLocks noChangeArrowheads="1"/>
          </p:cNvSpPr>
          <p:nvPr/>
        </p:nvSpPr>
        <p:spPr bwMode="auto">
          <a:xfrm>
            <a:off x="3101816" y="3282687"/>
            <a:ext cx="1395413"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Alcohol Availability:  </a:t>
            </a:r>
            <a:r>
              <a:rPr lang="en-US" sz="900" dirty="0" smtClean="0">
                <a:solidFill>
                  <a:prstClr val="black"/>
                </a:solidFill>
              </a:rPr>
              <a:t>Social </a:t>
            </a:r>
            <a:r>
              <a:rPr lang="en-US" sz="900" dirty="0">
                <a:solidFill>
                  <a:prstClr val="black"/>
                </a:solidFill>
              </a:rPr>
              <a:t>Access </a:t>
            </a:r>
            <a:endParaRPr lang="en-US" sz="1000" dirty="0">
              <a:solidFill>
                <a:prstClr val="black"/>
              </a:solidFill>
            </a:endParaRPr>
          </a:p>
          <a:p>
            <a:pPr algn="ctr" fontAlgn="auto">
              <a:spcBef>
                <a:spcPct val="50000"/>
              </a:spcBef>
              <a:spcAft>
                <a:spcPts val="0"/>
              </a:spcAft>
              <a:defRPr/>
            </a:pPr>
            <a:r>
              <a:rPr lang="en-US" sz="1000" b="1" dirty="0" smtClean="0">
                <a:solidFill>
                  <a:prstClr val="black"/>
                </a:solidFill>
              </a:rPr>
              <a:t>Alcohol </a:t>
            </a:r>
            <a:r>
              <a:rPr lang="en-US" sz="1000" b="1" dirty="0">
                <a:solidFill>
                  <a:prstClr val="black"/>
                </a:solidFill>
              </a:rPr>
              <a:t>Laws: </a:t>
            </a:r>
            <a:r>
              <a:rPr lang="en-US" sz="900" dirty="0" smtClean="0">
                <a:solidFill>
                  <a:schemeClr val="tx1"/>
                </a:solidFill>
              </a:rPr>
              <a:t>Enforcement; Youth Perception</a:t>
            </a:r>
            <a:endParaRPr lang="en-US" sz="1000" dirty="0">
              <a:solidFill>
                <a:prstClr val="black"/>
              </a:solidFill>
            </a:endParaRPr>
          </a:p>
        </p:txBody>
      </p:sp>
      <p:sp>
        <p:nvSpPr>
          <p:cNvPr id="57" name="Text Box 14"/>
          <p:cNvSpPr txBox="1">
            <a:spLocks noChangeArrowheads="1"/>
          </p:cNvSpPr>
          <p:nvPr/>
        </p:nvSpPr>
        <p:spPr bwMode="auto">
          <a:xfrm>
            <a:off x="3099435" y="2544700"/>
            <a:ext cx="14001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Community </a:t>
            </a:r>
            <a:r>
              <a:rPr lang="en-US" sz="1000" b="1" dirty="0" smtClean="0">
                <a:solidFill>
                  <a:prstClr val="black"/>
                </a:solidFill>
              </a:rPr>
              <a:t>Disorganization/ Community Connectedness</a:t>
            </a:r>
            <a:endParaRPr lang="en-US" sz="1000" b="1" dirty="0">
              <a:solidFill>
                <a:prstClr val="black"/>
              </a:solidFill>
            </a:endParaRPr>
          </a:p>
        </p:txBody>
      </p:sp>
      <p:sp>
        <p:nvSpPr>
          <p:cNvPr id="58" name="Text Box 17"/>
          <p:cNvSpPr txBox="1">
            <a:spLocks noChangeArrowheads="1"/>
          </p:cNvSpPr>
          <p:nvPr/>
        </p:nvSpPr>
        <p:spPr bwMode="auto">
          <a:xfrm>
            <a:off x="3101816" y="4242462"/>
            <a:ext cx="1395413"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smtClean="0">
                <a:solidFill>
                  <a:schemeClr val="tx1"/>
                </a:solidFill>
              </a:rPr>
              <a:t>School Bonding</a:t>
            </a:r>
          </a:p>
          <a:p>
            <a:pPr algn="ctr" fontAlgn="auto">
              <a:spcBef>
                <a:spcPct val="50000"/>
              </a:spcBef>
              <a:spcAft>
                <a:spcPts val="0"/>
              </a:spcAft>
              <a:defRPr/>
            </a:pPr>
            <a:r>
              <a:rPr lang="en-US" sz="1000" b="1" dirty="0" smtClean="0">
                <a:solidFill>
                  <a:schemeClr val="tx1"/>
                </a:solidFill>
              </a:rPr>
              <a:t>Social Skills</a:t>
            </a:r>
          </a:p>
          <a:p>
            <a:pPr algn="ctr" fontAlgn="auto">
              <a:spcBef>
                <a:spcPct val="50000"/>
              </a:spcBef>
              <a:spcAft>
                <a:spcPts val="0"/>
              </a:spcAft>
              <a:defRPr/>
            </a:pPr>
            <a:r>
              <a:rPr lang="en-US" sz="1000" b="1" dirty="0" smtClean="0">
                <a:solidFill>
                  <a:schemeClr val="tx1"/>
                </a:solidFill>
              </a:rPr>
              <a:t>Friends who Use</a:t>
            </a:r>
            <a:endParaRPr lang="en-US" sz="1000" b="1" dirty="0">
              <a:solidFill>
                <a:schemeClr val="tx1"/>
              </a:solidFill>
            </a:endParaRPr>
          </a:p>
        </p:txBody>
      </p:sp>
      <p:sp>
        <p:nvSpPr>
          <p:cNvPr id="62" name="Text Box 19"/>
          <p:cNvSpPr txBox="1">
            <a:spLocks noChangeArrowheads="1"/>
          </p:cNvSpPr>
          <p:nvPr/>
        </p:nvSpPr>
        <p:spPr bwMode="auto">
          <a:xfrm>
            <a:off x="3102429" y="5011303"/>
            <a:ext cx="1395413" cy="14003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Risk &amp; Protective Factors</a:t>
            </a:r>
            <a:r>
              <a:rPr lang="en-US" sz="1000" b="1" dirty="0" smtClean="0">
                <a:solidFill>
                  <a:prstClr val="black"/>
                </a:solidFill>
              </a:rPr>
              <a:t>:</a:t>
            </a:r>
          </a:p>
          <a:p>
            <a:pPr algn="ctr" fontAlgn="auto">
              <a:spcBef>
                <a:spcPct val="50000"/>
              </a:spcBef>
              <a:spcAft>
                <a:spcPts val="0"/>
              </a:spcAft>
              <a:buFont typeface="Arial" pitchFamily="34" charset="0"/>
              <a:buChar char="•"/>
              <a:defRPr/>
            </a:pPr>
            <a:r>
              <a:rPr lang="en-US" sz="1000" dirty="0" smtClean="0">
                <a:solidFill>
                  <a:schemeClr val="tx1"/>
                </a:solidFill>
              </a:rPr>
              <a:t>Poor Family Management</a:t>
            </a:r>
          </a:p>
          <a:p>
            <a:pPr algn="ctr" fontAlgn="auto">
              <a:spcBef>
                <a:spcPct val="50000"/>
              </a:spcBef>
              <a:spcAft>
                <a:spcPts val="0"/>
              </a:spcAft>
              <a:buFont typeface="Arial" pitchFamily="34" charset="0"/>
              <a:buChar char="•"/>
              <a:defRPr/>
            </a:pPr>
            <a:r>
              <a:rPr lang="en-US" sz="1000" dirty="0" smtClean="0">
                <a:solidFill>
                  <a:schemeClr val="tx1"/>
                </a:solidFill>
              </a:rPr>
              <a:t>Favorable Attitudes Towards Drug Use</a:t>
            </a:r>
          </a:p>
          <a:p>
            <a:pPr algn="ctr" fontAlgn="auto">
              <a:spcBef>
                <a:spcPct val="50000"/>
              </a:spcBef>
              <a:spcAft>
                <a:spcPts val="0"/>
              </a:spcAft>
              <a:buFont typeface="Arial" pitchFamily="34" charset="0"/>
              <a:buChar char="•"/>
              <a:defRPr/>
            </a:pPr>
            <a:endParaRPr lang="en-US" sz="1000" dirty="0" smtClean="0">
              <a:solidFill>
                <a:schemeClr val="tx1"/>
              </a:solidFill>
            </a:endParaRPr>
          </a:p>
        </p:txBody>
      </p:sp>
      <p:sp>
        <p:nvSpPr>
          <p:cNvPr id="69" name="TextBox 68"/>
          <p:cNvSpPr txBox="1"/>
          <p:nvPr/>
        </p:nvSpPr>
        <p:spPr>
          <a:xfrm>
            <a:off x="4600268" y="1826942"/>
            <a:ext cx="1371600" cy="35869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smtClean="0">
                <a:solidFill>
                  <a:prstClr val="black"/>
                </a:solidFill>
              </a:rPr>
              <a:t>…specifically in our community…</a:t>
            </a:r>
            <a:endParaRPr lang="en-US" sz="1000" b="1" i="1" dirty="0">
              <a:solidFill>
                <a:prstClr val="black"/>
              </a:solidFill>
            </a:endParaRPr>
          </a:p>
        </p:txBody>
      </p:sp>
      <p:grpSp>
        <p:nvGrpSpPr>
          <p:cNvPr id="11" name="Group 69"/>
          <p:cNvGrpSpPr/>
          <p:nvPr/>
        </p:nvGrpSpPr>
        <p:grpSpPr>
          <a:xfrm>
            <a:off x="101470" y="438886"/>
            <a:ext cx="8941353" cy="999875"/>
            <a:chOff x="101470" y="438886"/>
            <a:chExt cx="8941353" cy="999875"/>
          </a:xfrm>
        </p:grpSpPr>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smtClean="0">
                  <a:solidFill>
                    <a:prstClr val="white"/>
                  </a:solidFill>
                </a:rPr>
                <a:t>Long-Term Outcome</a:t>
              </a:r>
            </a:p>
            <a:p>
              <a:pPr algn="ctr">
                <a:defRPr/>
              </a:pPr>
              <a:r>
                <a:rPr lang="en-US" sz="1400" b="1" dirty="0" smtClean="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a:spcBef>
                  <a:spcPct val="50000"/>
                </a:spcBef>
                <a:defRPr/>
              </a:pPr>
              <a:r>
                <a:rPr lang="en-US" sz="1050" b="1" dirty="0" smtClean="0">
                  <a:solidFill>
                    <a:prstClr val="white"/>
                  </a:solidFill>
                </a:rPr>
                <a:t>(Risk/Protective </a:t>
              </a:r>
              <a:r>
                <a:rPr lang="en-US" sz="1050" b="1" dirty="0">
                  <a:solidFill>
                    <a:prstClr val="white"/>
                  </a:solidFill>
                </a:rPr>
                <a:t>Factors</a:t>
              </a:r>
              <a:r>
                <a:rPr lang="en-US" sz="1050" b="1" dirty="0" smtClean="0">
                  <a:solidFill>
                    <a:prstClr val="white"/>
                  </a:solidFill>
                </a:rPr>
                <a:t>)</a:t>
              </a:r>
              <a:endParaRPr lang="en-US" sz="1050" b="1" dirty="0">
                <a:solidFill>
                  <a:prstClr val="white"/>
                </a:solidFill>
              </a:endParaRP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1400" b="1" dirty="0" smtClean="0">
                <a:solidFill>
                  <a:prstClr val="white"/>
                </a:solidFill>
              </a:endParaRPr>
            </a:p>
            <a:p>
              <a:pPr algn="ctr">
                <a:defRPr/>
              </a:pPr>
              <a:endParaRPr lang="en-US" sz="1400" b="1" dirty="0" smtClean="0">
                <a:solidFill>
                  <a:prstClr val="white"/>
                </a:solidFill>
              </a:endParaRPr>
            </a:p>
            <a:p>
              <a:pPr algn="ctr">
                <a:defRPr/>
              </a:pPr>
              <a:r>
                <a:rPr lang="en-US" sz="1400" b="1" dirty="0" smtClean="0">
                  <a:solidFill>
                    <a:prstClr val="white"/>
                  </a:solidFill>
                </a:rPr>
                <a:t>Evaluation Plan</a:t>
              </a:r>
            </a:p>
            <a:p>
              <a:pPr algn="ctr">
                <a:defRPr/>
              </a:pPr>
              <a:endParaRPr lang="en-US" sz="1400" b="1" dirty="0">
                <a:solidFill>
                  <a:prstClr val="white"/>
                </a:solidFill>
              </a:endParaRPr>
            </a:p>
            <a:p>
              <a:pPr algn="ctr">
                <a:defRPr/>
              </a:pPr>
              <a:endParaRPr lang="en-US" sz="1400" b="1" dirty="0" smtClean="0">
                <a:solidFill>
                  <a:prstClr val="white"/>
                </a:solidFill>
              </a:endParaRPr>
            </a:p>
            <a:p>
              <a:pPr algn="ctr">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prstClr val="white"/>
                  </a:solidFill>
                </a:rPr>
                <a:t>Behavioral Health Problems</a:t>
              </a:r>
            </a:p>
            <a:p>
              <a:pPr algn="ctr">
                <a:defRPr/>
              </a:pPr>
              <a:r>
                <a:rPr lang="en-US" sz="1050" b="1" dirty="0" smtClean="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555" y="122848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352"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211"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a:t>
              </a:r>
              <a:r>
                <a:rPr lang="en-US" sz="1400" b="1" dirty="0" smtClean="0">
                  <a:solidFill>
                    <a:prstClr val="white"/>
                  </a:solidFill>
                </a:rPr>
                <a:t>Factors </a:t>
              </a:r>
            </a:p>
          </p:txBody>
        </p:sp>
        <p:cxnSp>
          <p:nvCxnSpPr>
            <p:cNvPr id="54" name="Straight Arrow Connector 53"/>
            <p:cNvCxnSpPr/>
            <p:nvPr/>
          </p:nvCxnSpPr>
          <p:spPr>
            <a:xfrm>
              <a:off x="5841707" y="1271516"/>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765" y="1260759"/>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7876391" y="6629400"/>
            <a:ext cx="990600" cy="228600"/>
          </a:xfrm>
          <a:prstGeom prst="rect">
            <a:avLst/>
          </a:prstGeom>
          <a:solidFill>
            <a:schemeClr val="bg1"/>
          </a:solidFill>
        </p:spPr>
        <p:txBody>
          <a:bodyPr wrap="square" rtlCol="0">
            <a:spAutoFit/>
          </a:bodyPr>
          <a:lstStyle/>
          <a:p>
            <a:pPr algn="ctr"/>
            <a:r>
              <a:rPr lang="en-US" sz="900" dirty="0" smtClean="0">
                <a:solidFill>
                  <a:prstClr val="black"/>
                </a:solidFill>
              </a:rPr>
              <a:t>Reporting/</a:t>
            </a:r>
            <a:r>
              <a:rPr lang="en-US" sz="900" dirty="0" err="1" smtClean="0">
                <a:solidFill>
                  <a:prstClr val="black"/>
                </a:solidFill>
              </a:rPr>
              <a:t>Eval</a:t>
            </a:r>
            <a:endParaRPr lang="en-US" sz="900" dirty="0">
              <a:solidFill>
                <a:prstClr val="black"/>
              </a:solidFill>
            </a:endParaRPr>
          </a:p>
        </p:txBody>
      </p:sp>
      <p:sp>
        <p:nvSpPr>
          <p:cNvPr id="75" name="TextBox 74"/>
          <p:cNvSpPr txBox="1"/>
          <p:nvPr/>
        </p:nvSpPr>
        <p:spPr>
          <a:xfrm>
            <a:off x="6228840" y="6614894"/>
            <a:ext cx="1219199" cy="230832"/>
          </a:xfrm>
          <a:prstGeom prst="rect">
            <a:avLst/>
          </a:prstGeom>
          <a:solidFill>
            <a:schemeClr val="bg1"/>
          </a:solidFill>
        </p:spPr>
        <p:txBody>
          <a:bodyPr wrap="square" rtlCol="0">
            <a:spAutoFit/>
          </a:bodyPr>
          <a:lstStyle/>
          <a:p>
            <a:pPr algn="ctr"/>
            <a:r>
              <a:rPr lang="en-US" sz="900" dirty="0" smtClean="0">
                <a:solidFill>
                  <a:prstClr val="black"/>
                </a:solidFill>
              </a:rPr>
              <a:t>Plan/Implementation</a:t>
            </a:r>
            <a:endParaRPr lang="en-US" sz="900" dirty="0">
              <a:solidFill>
                <a:prstClr val="black"/>
              </a:solidFill>
            </a:endParaRPr>
          </a:p>
        </p:txBody>
      </p:sp>
      <p:sp>
        <p:nvSpPr>
          <p:cNvPr id="77" name="TextBox 76"/>
          <p:cNvSpPr txBox="1"/>
          <p:nvPr/>
        </p:nvSpPr>
        <p:spPr>
          <a:xfrm>
            <a:off x="3200400" y="6627168"/>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Local Assessment</a:t>
            </a:r>
            <a:endParaRPr lang="en-US" sz="900" dirty="0">
              <a:solidFill>
                <a:prstClr val="black"/>
              </a:solidFill>
            </a:endParaRP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wrap="square">
            <a:spAutoFit/>
          </a:bodyPr>
          <a:lstStyle/>
          <a:p>
            <a:endParaRPr lang="en-US">
              <a:solidFill>
                <a:prstClr val="black"/>
              </a:solidFill>
            </a:endParaRPr>
          </a:p>
        </p:txBody>
      </p:sp>
      <p:sp>
        <p:nvSpPr>
          <p:cNvPr id="85" name="TextBox 84"/>
          <p:cNvSpPr txBox="1"/>
          <p:nvPr/>
        </p:nvSpPr>
        <p:spPr>
          <a:xfrm>
            <a:off x="299720" y="6537960"/>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State Assessment</a:t>
            </a:r>
            <a:endParaRPr lang="en-US" sz="900" dirty="0">
              <a:solidFill>
                <a:prstClr val="black"/>
              </a:solidFill>
            </a:endParaRPr>
          </a:p>
        </p:txBody>
      </p:sp>
      <p:grpSp>
        <p:nvGrpSpPr>
          <p:cNvPr id="31" name="Group 91"/>
          <p:cNvGrpSpPr/>
          <p:nvPr/>
        </p:nvGrpSpPr>
        <p:grpSpPr>
          <a:xfrm>
            <a:off x="7651246" y="2041747"/>
            <a:ext cx="1390650" cy="4531298"/>
            <a:chOff x="7651246" y="2041747"/>
            <a:chExt cx="1390650" cy="4531298"/>
          </a:xfrm>
        </p:grpSpPr>
        <p:sp>
          <p:nvSpPr>
            <p:cNvPr id="46" name="TextBox 45"/>
            <p:cNvSpPr txBox="1"/>
            <p:nvPr/>
          </p:nvSpPr>
          <p:spPr>
            <a:xfrm>
              <a:off x="7656009" y="2041747"/>
              <a:ext cx="1381125" cy="55399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000" b="1" i="1" dirty="0" smtClean="0">
                  <a:solidFill>
                    <a:prstClr val="black"/>
                  </a:solidFill>
                </a:rPr>
                <a:t>…and we will use these tools to measure our impact…</a:t>
              </a:r>
            </a:p>
          </p:txBody>
        </p:sp>
        <p:sp>
          <p:nvSpPr>
            <p:cNvPr id="87" name="TextBox 86"/>
            <p:cNvSpPr txBox="1"/>
            <p:nvPr/>
          </p:nvSpPr>
          <p:spPr>
            <a:xfrm>
              <a:off x="7651246" y="5865159"/>
              <a:ext cx="1390650" cy="70788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Direct Services:  </a:t>
              </a:r>
              <a:r>
                <a:rPr lang="en-US" sz="1000" dirty="0">
                  <a:solidFill>
                    <a:schemeClr val="tx1"/>
                  </a:solidFill>
                </a:rPr>
                <a:t>Assigned Program pre/post and  process measures; </a:t>
              </a:r>
              <a:r>
                <a:rPr lang="en-US" sz="1000" dirty="0" smtClean="0">
                  <a:solidFill>
                    <a:schemeClr val="tx1"/>
                  </a:solidFill>
                </a:rPr>
                <a:t>HYS</a:t>
              </a:r>
              <a:endParaRPr lang="en-US" sz="1000" b="1" dirty="0">
                <a:solidFill>
                  <a:schemeClr val="tx1"/>
                </a:solidFill>
              </a:endParaRPr>
            </a:p>
          </p:txBody>
        </p:sp>
        <p:sp>
          <p:nvSpPr>
            <p:cNvPr id="88" name="TextBox 87"/>
            <p:cNvSpPr txBox="1"/>
            <p:nvPr/>
          </p:nvSpPr>
          <p:spPr>
            <a:xfrm>
              <a:off x="7656009" y="5214353"/>
              <a:ext cx="1381125" cy="538609"/>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Prevention/ Intervention  Services: </a:t>
              </a:r>
              <a:r>
                <a:rPr lang="en-US" sz="900" dirty="0" smtClean="0">
                  <a:solidFill>
                    <a:schemeClr val="tx1"/>
                  </a:solidFill>
                </a:rPr>
                <a:t>pre/post</a:t>
              </a:r>
              <a:endParaRPr lang="en-US" sz="1000" b="1" dirty="0">
                <a:solidFill>
                  <a:schemeClr val="tx1"/>
                </a:solidFill>
              </a:endParaRPr>
            </a:p>
          </p:txBody>
        </p:sp>
        <p:sp>
          <p:nvSpPr>
            <p:cNvPr id="89" name="TextBox 88"/>
            <p:cNvSpPr txBox="1"/>
            <p:nvPr/>
          </p:nvSpPr>
          <p:spPr>
            <a:xfrm>
              <a:off x="7660771" y="2707941"/>
              <a:ext cx="1371600" cy="96949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prstClr val="black"/>
                  </a:solidFill>
                </a:rPr>
                <a:t>Community engagement/Coalition development </a:t>
              </a:r>
              <a:r>
                <a:rPr lang="en-US" sz="1000" b="1" dirty="0" smtClean="0">
                  <a:solidFill>
                    <a:schemeClr val="tx1"/>
                  </a:solidFill>
                </a:rPr>
                <a:t>: </a:t>
              </a:r>
              <a:endParaRPr lang="en-US" sz="1000" b="1" dirty="0">
                <a:solidFill>
                  <a:schemeClr val="tx1"/>
                </a:solidFill>
              </a:endParaRPr>
            </a:p>
            <a:p>
              <a:pPr algn="ctr" fontAlgn="auto">
                <a:spcBef>
                  <a:spcPts val="0"/>
                </a:spcBef>
                <a:spcAft>
                  <a:spcPts val="0"/>
                </a:spcAft>
                <a:defRPr/>
              </a:pPr>
              <a:r>
                <a:rPr lang="en-US" sz="900" dirty="0">
                  <a:solidFill>
                    <a:schemeClr val="tx1"/>
                  </a:solidFill>
                </a:rPr>
                <a:t>Annual Coalition Survey</a:t>
              </a:r>
            </a:p>
            <a:p>
              <a:pPr algn="ctr" fontAlgn="auto">
                <a:spcBef>
                  <a:spcPts val="0"/>
                </a:spcBef>
                <a:spcAft>
                  <a:spcPts val="0"/>
                </a:spcAft>
                <a:defRPr/>
              </a:pPr>
              <a:r>
                <a:rPr lang="en-US" sz="900" dirty="0"/>
                <a:t>Sustainability </a:t>
              </a:r>
              <a:r>
                <a:rPr lang="en-US" sz="900" dirty="0" smtClean="0"/>
                <a:t>Documentation</a:t>
              </a:r>
            </a:p>
          </p:txBody>
        </p:sp>
        <p:sp>
          <p:nvSpPr>
            <p:cNvPr id="90" name="TextBox 89"/>
            <p:cNvSpPr txBox="1"/>
            <p:nvPr/>
          </p:nvSpPr>
          <p:spPr>
            <a:xfrm>
              <a:off x="7656009" y="4425049"/>
              <a:ext cx="1381125" cy="67710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Environmental Strategies:</a:t>
              </a:r>
            </a:p>
            <a:p>
              <a:pPr algn="ctr" fontAlgn="auto">
                <a:spcBef>
                  <a:spcPts val="0"/>
                </a:spcBef>
                <a:spcAft>
                  <a:spcPts val="0"/>
                </a:spcAft>
                <a:defRPr/>
              </a:pPr>
              <a:r>
                <a:rPr lang="en-US" sz="900" dirty="0">
                  <a:solidFill>
                    <a:prstClr val="black"/>
                  </a:solidFill>
                </a:rPr>
                <a:t>Process measures </a:t>
              </a:r>
              <a:r>
                <a:rPr lang="en-US" sz="900" dirty="0" smtClean="0">
                  <a:solidFill>
                    <a:prstClr val="black"/>
                  </a:solidFill>
                </a:rPr>
                <a:t>Community Survey</a:t>
              </a:r>
              <a:r>
                <a:rPr lang="en-US" sz="900" dirty="0">
                  <a:solidFill>
                    <a:prstClr val="black"/>
                  </a:solidFill>
                </a:rPr>
                <a:t>; HYS</a:t>
              </a:r>
            </a:p>
          </p:txBody>
        </p:sp>
        <p:sp>
          <p:nvSpPr>
            <p:cNvPr id="91" name="TextBox 90"/>
            <p:cNvSpPr txBox="1"/>
            <p:nvPr/>
          </p:nvSpPr>
          <p:spPr>
            <a:xfrm>
              <a:off x="7656009" y="3789633"/>
              <a:ext cx="1381125"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Public Awareness: </a:t>
              </a:r>
            </a:p>
            <a:p>
              <a:pPr algn="ctr">
                <a:defRPr/>
              </a:pPr>
              <a:r>
                <a:rPr lang="en-US" sz="900" dirty="0"/>
                <a:t>Process measures </a:t>
              </a:r>
              <a:r>
                <a:rPr lang="en-US" sz="900" dirty="0" smtClean="0"/>
                <a:t>Community Survey</a:t>
              </a:r>
              <a:endParaRPr lang="en-US" sz="900" dirty="0"/>
            </a:p>
          </p:txBody>
        </p:sp>
      </p:grpSp>
      <p:sp>
        <p:nvSpPr>
          <p:cNvPr id="123" name="Left Brace 122"/>
          <p:cNvSpPr/>
          <p:nvPr/>
        </p:nvSpPr>
        <p:spPr>
          <a:xfrm flipH="1">
            <a:off x="5953991" y="2992582"/>
            <a:ext cx="142009" cy="1122218"/>
          </a:xfrm>
          <a:prstGeom prst="leftBrace">
            <a:avLst>
              <a:gd name="adj1" fmla="val 8333"/>
              <a:gd name="adj2" fmla="val 88008"/>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76671" y="4649789"/>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467600" y="3733800"/>
            <a:ext cx="228600" cy="1524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014" y="531427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256" y="6250193"/>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4579490" y="2226528"/>
            <a:ext cx="1399419" cy="4480033"/>
            <a:chOff x="4579490" y="2226528"/>
            <a:chExt cx="1399419" cy="4480033"/>
          </a:xfrm>
        </p:grpSpPr>
        <p:sp>
          <p:nvSpPr>
            <p:cNvPr id="80" name="TextBox 79"/>
            <p:cNvSpPr txBox="1"/>
            <p:nvPr/>
          </p:nvSpPr>
          <p:spPr>
            <a:xfrm>
              <a:off x="4594299" y="2787249"/>
              <a:ext cx="1374198" cy="37600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Low enforcement in public locations.</a:t>
              </a:r>
              <a:endParaRPr lang="en-US" sz="1000" dirty="0">
                <a:solidFill>
                  <a:prstClr val="black"/>
                </a:solidFill>
              </a:endParaRPr>
            </a:p>
          </p:txBody>
        </p:sp>
        <p:sp>
          <p:nvSpPr>
            <p:cNvPr id="82" name="TextBox 81"/>
            <p:cNvSpPr txBox="1"/>
            <p:nvPr/>
          </p:nvSpPr>
          <p:spPr>
            <a:xfrm>
              <a:off x="4594300" y="4972526"/>
              <a:ext cx="1384608" cy="520901"/>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Lack of consistent and clear consequences at home.</a:t>
              </a:r>
              <a:endParaRPr lang="en-US" sz="1000" dirty="0">
                <a:solidFill>
                  <a:prstClr val="black"/>
                </a:solidFill>
              </a:endParaRPr>
            </a:p>
          </p:txBody>
        </p:sp>
        <p:sp>
          <p:nvSpPr>
            <p:cNvPr id="83" name="TextBox 82"/>
            <p:cNvSpPr txBox="1"/>
            <p:nvPr/>
          </p:nvSpPr>
          <p:spPr>
            <a:xfrm>
              <a:off x="4594301" y="5527744"/>
              <a:ext cx="1384608" cy="50622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think they would be viewed as “cool” if they drink.</a:t>
              </a:r>
              <a:endParaRPr lang="en-US" sz="1000" dirty="0">
                <a:solidFill>
                  <a:prstClr val="black"/>
                </a:solidFill>
              </a:endParaRPr>
            </a:p>
          </p:txBody>
        </p:sp>
        <p:sp>
          <p:nvSpPr>
            <p:cNvPr id="84" name="TextBox 83"/>
            <p:cNvSpPr txBox="1"/>
            <p:nvPr/>
          </p:nvSpPr>
          <p:spPr>
            <a:xfrm>
              <a:off x="4596158" y="3754621"/>
              <a:ext cx="1374198" cy="499979"/>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Limited communication b/t enforcement and judiciary.</a:t>
              </a:r>
              <a:endParaRPr lang="en-US" sz="950" dirty="0">
                <a:solidFill>
                  <a:prstClr val="black"/>
                </a:solidFill>
              </a:endParaRPr>
            </a:p>
          </p:txBody>
        </p:sp>
        <p:sp>
          <p:nvSpPr>
            <p:cNvPr id="86" name="TextBox 85"/>
            <p:cNvSpPr txBox="1"/>
            <p:nvPr/>
          </p:nvSpPr>
          <p:spPr>
            <a:xfrm>
              <a:off x="4594299" y="3197569"/>
              <a:ext cx="1374198" cy="52273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Inconsistent consequences for offenders.</a:t>
              </a:r>
              <a:endParaRPr lang="en-US" sz="1000" dirty="0">
                <a:solidFill>
                  <a:prstClr val="black"/>
                </a:solidFill>
              </a:endParaRPr>
            </a:p>
          </p:txBody>
        </p:sp>
        <p:sp>
          <p:nvSpPr>
            <p:cNvPr id="92" name="TextBox 91"/>
            <p:cNvSpPr txBox="1"/>
            <p:nvPr/>
          </p:nvSpPr>
          <p:spPr>
            <a:xfrm>
              <a:off x="4579490" y="6068291"/>
              <a:ext cx="1384608" cy="63827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exposure to favorable alcohol messages from their peers.</a:t>
              </a:r>
              <a:endParaRPr lang="en-US" sz="1000" dirty="0">
                <a:solidFill>
                  <a:prstClr val="black"/>
                </a:solidFill>
              </a:endParaRPr>
            </a:p>
          </p:txBody>
        </p:sp>
        <p:sp>
          <p:nvSpPr>
            <p:cNvPr id="98" name="TextBox 97"/>
            <p:cNvSpPr txBox="1"/>
            <p:nvPr/>
          </p:nvSpPr>
          <p:spPr>
            <a:xfrm>
              <a:off x="4594300" y="2226528"/>
              <a:ext cx="1374198" cy="526404"/>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dirty="0" smtClean="0">
                  <a:solidFill>
                    <a:prstClr val="black"/>
                  </a:solidFill>
                </a:rPr>
                <a:t>Engaging parents and youth with providers in local decisions. </a:t>
              </a:r>
            </a:p>
          </p:txBody>
        </p:sp>
        <p:sp>
          <p:nvSpPr>
            <p:cNvPr id="101" name="TextBox 100"/>
            <p:cNvSpPr txBox="1"/>
            <p:nvPr/>
          </p:nvSpPr>
          <p:spPr>
            <a:xfrm>
              <a:off x="4594299" y="4288917"/>
              <a:ext cx="1374198" cy="64929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Kids are skipping school a lot.</a:t>
              </a:r>
            </a:p>
            <a:p>
              <a:pPr algn="ctr" fontAlgn="auto">
                <a:spcBef>
                  <a:spcPts val="0"/>
                </a:spcBef>
                <a:spcAft>
                  <a:spcPts val="0"/>
                </a:spcAft>
                <a:defRPr/>
              </a:pPr>
              <a:r>
                <a:rPr lang="en-US" sz="950" dirty="0" smtClean="0">
                  <a:solidFill>
                    <a:prstClr val="black"/>
                  </a:solidFill>
                </a:rPr>
                <a:t>Youth say that their friends drink.</a:t>
              </a:r>
            </a:p>
          </p:txBody>
        </p:sp>
      </p:grpSp>
      <p:sp>
        <p:nvSpPr>
          <p:cNvPr id="103" name="Left Brace 102"/>
          <p:cNvSpPr/>
          <p:nvPr/>
        </p:nvSpPr>
        <p:spPr>
          <a:xfrm>
            <a:off x="4495800" y="30480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5" name="Straight Arrow Connector 94"/>
          <p:cNvCxnSpPr/>
          <p:nvPr/>
        </p:nvCxnSpPr>
        <p:spPr>
          <a:xfrm rot="10800000">
            <a:off x="4419600" y="46482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4267200" y="5259388"/>
            <a:ext cx="381000" cy="227012"/>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5" name="Left Brace 104"/>
          <p:cNvSpPr/>
          <p:nvPr/>
        </p:nvSpPr>
        <p:spPr>
          <a:xfrm>
            <a:off x="4495800" y="56388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6" name="Left Brace 105"/>
          <p:cNvSpPr/>
          <p:nvPr/>
        </p:nvSpPr>
        <p:spPr>
          <a:xfrm flipH="1">
            <a:off x="5943600" y="5638800"/>
            <a:ext cx="152512"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9" name="Straight Arrow Connector 98"/>
          <p:cNvCxnSpPr/>
          <p:nvPr/>
        </p:nvCxnSpPr>
        <p:spPr>
          <a:xfrm flipH="1" flipV="1">
            <a:off x="5943600" y="5257800"/>
            <a:ext cx="228600" cy="7620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08958" y="2603511"/>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5867400" y="3048000"/>
            <a:ext cx="304800" cy="228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5943600" y="4648200"/>
            <a:ext cx="304800" cy="609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4419600" y="26670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69848" y="1421780"/>
            <a:ext cx="760144" cy="215444"/>
          </a:xfrm>
          <a:prstGeom prst="rect">
            <a:avLst/>
          </a:prstGeom>
        </p:spPr>
        <p:txBody>
          <a:bodyPr wrap="none">
            <a:spAutoFit/>
          </a:bodyPr>
          <a:lstStyle/>
          <a:p>
            <a:pPr algn="ctr">
              <a:defRPr/>
            </a:pPr>
            <a:r>
              <a:rPr lang="en-US" sz="800" b="1" dirty="0" smtClean="0"/>
              <a:t>(10-15 years) </a:t>
            </a:r>
            <a:endParaRPr lang="en-US" sz="800" b="1" dirty="0"/>
          </a:p>
        </p:txBody>
      </p:sp>
      <p:sp>
        <p:nvSpPr>
          <p:cNvPr id="116" name="Rectangle 115"/>
          <p:cNvSpPr/>
          <p:nvPr/>
        </p:nvSpPr>
        <p:spPr>
          <a:xfrm>
            <a:off x="1921355" y="1423638"/>
            <a:ext cx="708848" cy="215444"/>
          </a:xfrm>
          <a:prstGeom prst="rect">
            <a:avLst/>
          </a:prstGeom>
        </p:spPr>
        <p:txBody>
          <a:bodyPr wrap="none">
            <a:spAutoFit/>
          </a:bodyPr>
          <a:lstStyle/>
          <a:p>
            <a:pPr algn="ctr">
              <a:defRPr/>
            </a:pPr>
            <a:r>
              <a:rPr lang="en-US" sz="800" b="1" dirty="0" smtClean="0"/>
              <a:t>(5-10 years) </a:t>
            </a:r>
            <a:endParaRPr lang="en-US" sz="800" b="1" dirty="0"/>
          </a:p>
        </p:txBody>
      </p:sp>
      <p:sp>
        <p:nvSpPr>
          <p:cNvPr id="117" name="Rectangle 116"/>
          <p:cNvSpPr/>
          <p:nvPr/>
        </p:nvSpPr>
        <p:spPr>
          <a:xfrm>
            <a:off x="3452417" y="1414345"/>
            <a:ext cx="657552" cy="215444"/>
          </a:xfrm>
          <a:prstGeom prst="rect">
            <a:avLst/>
          </a:prstGeom>
        </p:spPr>
        <p:txBody>
          <a:bodyPr wrap="none">
            <a:spAutoFit/>
          </a:bodyPr>
          <a:lstStyle/>
          <a:p>
            <a:pPr algn="ctr">
              <a:defRPr/>
            </a:pPr>
            <a:r>
              <a:rPr lang="en-US" sz="800" b="1" dirty="0" smtClean="0"/>
              <a:t>(2-5 years) </a:t>
            </a:r>
            <a:endParaRPr lang="en-US" sz="800" b="1" dirty="0"/>
          </a:p>
        </p:txBody>
      </p:sp>
      <p:sp>
        <p:nvSpPr>
          <p:cNvPr id="118" name="Rectangle 117"/>
          <p:cNvSpPr/>
          <p:nvPr/>
        </p:nvSpPr>
        <p:spPr>
          <a:xfrm>
            <a:off x="4773092" y="1418062"/>
            <a:ext cx="1067921" cy="215444"/>
          </a:xfrm>
          <a:prstGeom prst="rect">
            <a:avLst/>
          </a:prstGeom>
        </p:spPr>
        <p:txBody>
          <a:bodyPr wrap="none">
            <a:spAutoFit/>
          </a:bodyPr>
          <a:lstStyle/>
          <a:p>
            <a:pPr algn="ctr">
              <a:defRPr/>
            </a:pPr>
            <a:r>
              <a:rPr lang="en-US" sz="800" b="1" dirty="0" smtClean="0"/>
              <a:t>(6 months – 2 years) </a:t>
            </a:r>
            <a:endParaRPr lang="en-US" sz="800" b="1" dirty="0"/>
          </a:p>
        </p:txBody>
      </p:sp>
      <p:sp>
        <p:nvSpPr>
          <p:cNvPr id="7" name="Slide Number Placeholder 6"/>
          <p:cNvSpPr>
            <a:spLocks noGrp="1"/>
          </p:cNvSpPr>
          <p:nvPr>
            <p:ph type="sldNum" sz="quarter" idx="12"/>
          </p:nvPr>
        </p:nvSpPr>
        <p:spPr>
          <a:xfrm>
            <a:off x="6925891" y="48269"/>
            <a:ext cx="2133600" cy="365125"/>
          </a:xfrm>
        </p:spPr>
        <p:txBody>
          <a:bodyPr/>
          <a:lstStyle/>
          <a:p>
            <a:pPr>
              <a:defRPr/>
            </a:pPr>
            <a:fld id="{716F7609-81EF-44FE-B80B-F61CA3E7E5CF}" type="slidenum">
              <a:rPr lang="en-US" smtClean="0"/>
              <a:pPr>
                <a:defRPr/>
              </a:pPr>
              <a:t>56</a:t>
            </a:fld>
            <a:endParaRPr lang="en-US" dirty="0"/>
          </a:p>
        </p:txBody>
      </p:sp>
      <p:sp>
        <p:nvSpPr>
          <p:cNvPr id="100" name="Oval 99"/>
          <p:cNvSpPr/>
          <p:nvPr/>
        </p:nvSpPr>
        <p:spPr>
          <a:xfrm>
            <a:off x="3019677" y="2406650"/>
            <a:ext cx="1494632" cy="9695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928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2000"/>
                                        <p:tgtEl>
                                          <p:spTgt spid="100"/>
                                        </p:tgtEl>
                                      </p:cBhvr>
                                    </p:animEffect>
                                    <p:anim calcmode="lin" valueType="num">
                                      <p:cBhvr>
                                        <p:cTn id="8" dur="2000" fill="hold"/>
                                        <p:tgtEl>
                                          <p:spTgt spid="100"/>
                                        </p:tgtEl>
                                        <p:attrNameLst>
                                          <p:attrName>ppt_w</p:attrName>
                                        </p:attrNameLst>
                                      </p:cBhvr>
                                      <p:tavLst>
                                        <p:tav tm="0" fmla="#ppt_w*sin(2.5*pi*$)">
                                          <p:val>
                                            <p:fltVal val="0"/>
                                          </p:val>
                                        </p:tav>
                                        <p:tav tm="100000">
                                          <p:val>
                                            <p:fltVal val="1"/>
                                          </p:val>
                                        </p:tav>
                                      </p:tavLst>
                                    </p:anim>
                                    <p:anim calcmode="lin" valueType="num">
                                      <p:cBhvr>
                                        <p:cTn id="9" dur="2000" fill="hold"/>
                                        <p:tgtEl>
                                          <p:spTgt spid="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225"/>
            <a:ext cx="1458913"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4" name="Line 16"/>
          <p:cNvSpPr>
            <a:spLocks noChangeShapeType="1"/>
          </p:cNvSpPr>
          <p:nvPr/>
        </p:nvSpPr>
        <p:spPr bwMode="auto">
          <a:xfrm>
            <a:off x="6038850" y="6754813"/>
            <a:ext cx="1571625"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6" name="Line 16"/>
          <p:cNvSpPr>
            <a:spLocks noChangeShapeType="1"/>
          </p:cNvSpPr>
          <p:nvPr/>
        </p:nvSpPr>
        <p:spPr bwMode="auto">
          <a:xfrm flipV="1">
            <a:off x="1553088" y="6753225"/>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a:grpSpLocks/>
          </p:cNvGrpSpPr>
          <p:nvPr/>
        </p:nvGrpSpPr>
        <p:grpSpPr bwMode="auto">
          <a:xfrm>
            <a:off x="109538" y="1447800"/>
            <a:ext cx="8945562" cy="257175"/>
            <a:chOff x="109100" y="1448557"/>
            <a:chExt cx="8946453" cy="255661"/>
          </a:xfrm>
        </p:grpSpPr>
        <p:sp>
          <p:nvSpPr>
            <p:cNvPr id="313443"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 name="TextBox 24"/>
            <p:cNvSpPr txBox="1"/>
            <p:nvPr/>
          </p:nvSpPr>
          <p:spPr>
            <a:xfrm>
              <a:off x="7318655" y="1450136"/>
              <a:ext cx="552505" cy="254082"/>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Action</a:t>
              </a:r>
            </a:p>
          </p:txBody>
        </p:sp>
        <p:sp>
          <p:nvSpPr>
            <p:cNvPr id="313445"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TextBox 23"/>
            <p:cNvSpPr txBox="1"/>
            <p:nvPr/>
          </p:nvSpPr>
          <p:spPr>
            <a:xfrm>
              <a:off x="2647765" y="1448557"/>
              <a:ext cx="752550" cy="254083"/>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Outcomes</a:t>
              </a:r>
            </a:p>
          </p:txBody>
        </p:sp>
      </p:grpSp>
      <p:sp>
        <p:nvSpPr>
          <p:cNvPr id="5" name="TextBox 4"/>
          <p:cNvSpPr txBox="1">
            <a:spLocks noChangeArrowheads="1"/>
          </p:cNvSpPr>
          <p:nvPr/>
        </p:nvSpPr>
        <p:spPr bwMode="auto">
          <a:xfrm>
            <a:off x="33338" y="163036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Arial" charset="0"/>
              </a:rPr>
              <a:t>Why</a:t>
            </a:r>
            <a:r>
              <a:rPr lang="en-US" sz="1050" i="1" dirty="0">
                <a:solidFill>
                  <a:prstClr val="black"/>
                </a:solidFill>
                <a:latin typeface="Calibri"/>
                <a:cs typeface="Arial" charset="0"/>
              </a:rPr>
              <a:t>? </a:t>
            </a:r>
          </a:p>
        </p:txBody>
      </p:sp>
      <p:sp>
        <p:nvSpPr>
          <p:cNvPr id="15" name="TextBox 14"/>
          <p:cNvSpPr txBox="1">
            <a:spLocks noChangeArrowheads="1"/>
          </p:cNvSpPr>
          <p:nvPr/>
        </p:nvSpPr>
        <p:spPr bwMode="auto">
          <a:xfrm>
            <a:off x="3302000" y="162718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Why here?</a:t>
            </a:r>
          </a:p>
        </p:txBody>
      </p:sp>
      <p:sp>
        <p:nvSpPr>
          <p:cNvPr id="18" name="TextBox 17"/>
          <p:cNvSpPr txBox="1">
            <a:spLocks noChangeArrowheads="1"/>
          </p:cNvSpPr>
          <p:nvPr/>
        </p:nvSpPr>
        <p:spPr bwMode="auto">
          <a:xfrm>
            <a:off x="4651375" y="1589088"/>
            <a:ext cx="131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But why here?</a:t>
            </a:r>
          </a:p>
        </p:txBody>
      </p:sp>
      <p:sp>
        <p:nvSpPr>
          <p:cNvPr id="23" name="TextBox 22"/>
          <p:cNvSpPr txBox="1">
            <a:spLocks noChangeArrowheads="1"/>
          </p:cNvSpPr>
          <p:nvPr/>
        </p:nvSpPr>
        <p:spPr bwMode="auto">
          <a:xfrm>
            <a:off x="7662863" y="15875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So what? How will we know?</a:t>
            </a:r>
          </a:p>
        </p:txBody>
      </p:sp>
      <p:sp>
        <p:nvSpPr>
          <p:cNvPr id="19" name="TextBox 18"/>
          <p:cNvSpPr txBox="1">
            <a:spLocks noChangeArrowheads="1"/>
          </p:cNvSpPr>
          <p:nvPr/>
        </p:nvSpPr>
        <p:spPr bwMode="auto">
          <a:xfrm>
            <a:off x="6143625" y="160655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dirty="0">
                <a:solidFill>
                  <a:srgbClr val="000000"/>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2041524"/>
            <a:ext cx="1398587" cy="365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30" name="TextBox 29"/>
          <p:cNvSpPr txBox="1"/>
          <p:nvPr/>
        </p:nvSpPr>
        <p:spPr bwMode="auto">
          <a:xfrm>
            <a:off x="6097588" y="2737642"/>
            <a:ext cx="1435100" cy="1377158"/>
          </a:xfrm>
          <a:prstGeom prst="rect">
            <a:avLst/>
          </a:prstGeom>
          <a:ln/>
        </p:spPr>
        <p:style>
          <a:lnRef idx="1">
            <a:schemeClr val="accent3"/>
          </a:lnRef>
          <a:fillRef idx="2">
            <a:schemeClr val="accent3"/>
          </a:fillRef>
          <a:effectRef idx="1">
            <a:schemeClr val="accent3"/>
          </a:effectRef>
          <a:fontRef idx="minor">
            <a:schemeClr val="dk1"/>
          </a:fontRef>
        </p:style>
        <p:txBody>
          <a:bodyPr>
            <a:noAutofit/>
          </a:bodyPr>
          <a:lstStyle/>
          <a:p>
            <a:pPr algn="ctr" fontAlgn="auto">
              <a:spcBef>
                <a:spcPts val="0"/>
              </a:spcBef>
              <a:spcAft>
                <a:spcPts val="0"/>
              </a:spcAft>
              <a:defRPr/>
            </a:pPr>
            <a:r>
              <a:rPr lang="en-US" sz="1400" b="1" dirty="0">
                <a:solidFill>
                  <a:prstClr val="black"/>
                </a:solidFill>
              </a:rPr>
              <a:t>Community engagement</a:t>
            </a:r>
            <a:r>
              <a:rPr lang="en-US" sz="1400" b="1" dirty="0" smtClean="0">
                <a:solidFill>
                  <a:prstClr val="black"/>
                </a:solidFill>
              </a:rPr>
              <a:t>/ Coalition </a:t>
            </a:r>
            <a:r>
              <a:rPr lang="en-US" sz="1400" b="1" dirty="0">
                <a:solidFill>
                  <a:prstClr val="black"/>
                </a:solidFill>
              </a:rPr>
              <a:t>development:</a:t>
            </a:r>
            <a:endParaRPr lang="en-US" sz="1400" dirty="0">
              <a:solidFill>
                <a:prstClr val="black"/>
              </a:solidFill>
            </a:endParaRPr>
          </a:p>
          <a:p>
            <a:pPr algn="ctr" fontAlgn="auto">
              <a:spcBef>
                <a:spcPts val="0"/>
              </a:spcBef>
              <a:spcAft>
                <a:spcPts val="0"/>
              </a:spcAft>
              <a:defRPr/>
            </a:pPr>
            <a:r>
              <a:rPr lang="en-US" sz="1400" dirty="0">
                <a:solidFill>
                  <a:prstClr val="black"/>
                </a:solidFill>
              </a:rPr>
              <a:t>Happy People Coalition</a:t>
            </a:r>
          </a:p>
        </p:txBody>
      </p:sp>
      <p:sp>
        <p:nvSpPr>
          <p:cNvPr id="34" name="TextBox 33"/>
          <p:cNvSpPr txBox="1"/>
          <p:nvPr/>
        </p:nvSpPr>
        <p:spPr bwMode="auto">
          <a:xfrm>
            <a:off x="6097588" y="2025650"/>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313362" name="Rectangle 23"/>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00"/>
                </a:solidFill>
              </a:rPr>
              <a:t>[SAMPLE] Coalition Logic Model</a:t>
            </a:r>
            <a:endParaRPr lang="en-US" sz="2400" b="1" i="1">
              <a:solidFill>
                <a:srgbClr val="FF0000"/>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2" name="Text Box 19"/>
          <p:cNvSpPr txBox="1">
            <a:spLocks noChangeArrowheads="1"/>
          </p:cNvSpPr>
          <p:nvPr/>
        </p:nvSpPr>
        <p:spPr bwMode="auto">
          <a:xfrm>
            <a:off x="3101975" y="2737642"/>
            <a:ext cx="1412334" cy="11811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oAutofit/>
          </a:bodyPr>
          <a:lstStyle/>
          <a:p>
            <a:pPr algn="ctr" fontAlgn="auto">
              <a:spcBef>
                <a:spcPct val="50000"/>
              </a:spcBef>
              <a:spcAft>
                <a:spcPts val="0"/>
              </a:spcAft>
              <a:defRPr/>
            </a:pPr>
            <a:r>
              <a:rPr lang="en-US" sz="1500" b="1" dirty="0">
                <a:solidFill>
                  <a:prstClr val="black"/>
                </a:solidFill>
              </a:rPr>
              <a:t>Community Disorganization/ Community Connectedness</a:t>
            </a:r>
          </a:p>
        </p:txBody>
      </p:sp>
      <p:sp>
        <p:nvSpPr>
          <p:cNvPr id="69" name="TextBox 68"/>
          <p:cNvSpPr txBox="1"/>
          <p:nvPr/>
        </p:nvSpPr>
        <p:spPr>
          <a:xfrm>
            <a:off x="4624728" y="2045494"/>
            <a:ext cx="1409360" cy="3587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4" name="Text Box 4"/>
          <p:cNvSpPr txBox="1">
            <a:spLocks noChangeArrowheads="1"/>
          </p:cNvSpPr>
          <p:nvPr/>
        </p:nvSpPr>
        <p:spPr bwMode="auto">
          <a:xfrm>
            <a:off x="101600" y="441876"/>
            <a:ext cx="1424613" cy="9926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648" y="438584"/>
            <a:ext cx="1395661" cy="99925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22" name="Text Box 6"/>
          <p:cNvSpPr txBox="1">
            <a:spLocks noChangeArrowheads="1"/>
          </p:cNvSpPr>
          <p:nvPr/>
        </p:nvSpPr>
        <p:spPr bwMode="auto">
          <a:xfrm>
            <a:off x="7661741" y="439739"/>
            <a:ext cx="1380659" cy="996945"/>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9" name="Text Box 5"/>
          <p:cNvSpPr txBox="1">
            <a:spLocks noChangeArrowheads="1"/>
          </p:cNvSpPr>
          <p:nvPr/>
        </p:nvSpPr>
        <p:spPr bwMode="auto">
          <a:xfrm>
            <a:off x="1636632" y="438150"/>
            <a:ext cx="1371597" cy="10001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093" y="439739"/>
            <a:ext cx="1417232" cy="99694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bwMode="auto">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7380288"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728" y="439739"/>
            <a:ext cx="1398945" cy="9969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bwMode="auto">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a:off x="4352925"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TextBox 78"/>
          <p:cNvSpPr txBox="1">
            <a:spLocks noChangeArrowheads="1"/>
          </p:cNvSpPr>
          <p:nvPr/>
        </p:nvSpPr>
        <p:spPr bwMode="auto">
          <a:xfrm>
            <a:off x="7877175" y="6629400"/>
            <a:ext cx="990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Reporting/Eval</a:t>
            </a:r>
          </a:p>
        </p:txBody>
      </p:sp>
      <p:sp>
        <p:nvSpPr>
          <p:cNvPr id="75" name="TextBox 74"/>
          <p:cNvSpPr txBox="1">
            <a:spLocks noChangeArrowheads="1"/>
          </p:cNvSpPr>
          <p:nvPr/>
        </p:nvSpPr>
        <p:spPr bwMode="auto">
          <a:xfrm>
            <a:off x="6229350" y="6615113"/>
            <a:ext cx="12192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Plan/Implementation</a:t>
            </a:r>
          </a:p>
        </p:txBody>
      </p:sp>
      <p:sp>
        <p:nvSpPr>
          <p:cNvPr id="77" name="TextBox 76"/>
          <p:cNvSpPr txBox="1">
            <a:spLocks noChangeArrowheads="1"/>
          </p:cNvSpPr>
          <p:nvPr/>
        </p:nvSpPr>
        <p:spPr bwMode="auto">
          <a:xfrm>
            <a:off x="3200400" y="6627813"/>
            <a:ext cx="11430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Local Assessment</a:t>
            </a: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85" name="TextBox 84"/>
          <p:cNvSpPr txBox="1">
            <a:spLocks noChangeArrowheads="1"/>
          </p:cNvSpPr>
          <p:nvPr/>
        </p:nvSpPr>
        <p:spPr bwMode="auto">
          <a:xfrm>
            <a:off x="300038" y="6537325"/>
            <a:ext cx="114300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State Assessment</a:t>
            </a:r>
          </a:p>
        </p:txBody>
      </p:sp>
      <p:sp>
        <p:nvSpPr>
          <p:cNvPr id="46" name="TextBox 45"/>
          <p:cNvSpPr txBox="1"/>
          <p:nvPr/>
        </p:nvSpPr>
        <p:spPr bwMode="auto">
          <a:xfrm>
            <a:off x="7656513" y="2041525"/>
            <a:ext cx="1381125" cy="55403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82" name="TextBox 81"/>
          <p:cNvSpPr txBox="1"/>
          <p:nvPr/>
        </p:nvSpPr>
        <p:spPr bwMode="auto">
          <a:xfrm>
            <a:off x="4632050" y="2737642"/>
            <a:ext cx="1384300" cy="1181101"/>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400" dirty="0">
                <a:solidFill>
                  <a:prstClr val="black"/>
                </a:solidFill>
              </a:rPr>
              <a:t>Engaging parents and youth with providers in local decisions. </a:t>
            </a:r>
          </a:p>
        </p:txBody>
      </p:sp>
      <p:sp>
        <p:nvSpPr>
          <p:cNvPr id="115" name="Rectangle 114"/>
          <p:cNvSpPr>
            <a:spLocks noChangeArrowheads="1"/>
          </p:cNvSpPr>
          <p:nvPr/>
        </p:nvSpPr>
        <p:spPr bwMode="auto">
          <a:xfrm>
            <a:off x="369888" y="1422400"/>
            <a:ext cx="760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(10-15 years) </a:t>
            </a:r>
          </a:p>
        </p:txBody>
      </p:sp>
      <p:sp>
        <p:nvSpPr>
          <p:cNvPr id="116" name="Rectangle 115"/>
          <p:cNvSpPr>
            <a:spLocks noChangeArrowheads="1"/>
          </p:cNvSpPr>
          <p:nvPr/>
        </p:nvSpPr>
        <p:spPr bwMode="auto">
          <a:xfrm>
            <a:off x="1920875" y="142398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(5-10 years) </a:t>
            </a:r>
          </a:p>
        </p:txBody>
      </p:sp>
      <p:sp>
        <p:nvSpPr>
          <p:cNvPr id="117" name="Rectangle 116"/>
          <p:cNvSpPr>
            <a:spLocks noChangeArrowheads="1"/>
          </p:cNvSpPr>
          <p:nvPr/>
        </p:nvSpPr>
        <p:spPr bwMode="auto">
          <a:xfrm>
            <a:off x="3452813" y="1414463"/>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(2-5 years) </a:t>
            </a:r>
          </a:p>
        </p:txBody>
      </p:sp>
      <p:sp>
        <p:nvSpPr>
          <p:cNvPr id="118" name="Rectangle 117"/>
          <p:cNvSpPr>
            <a:spLocks noChangeArrowheads="1"/>
          </p:cNvSpPr>
          <p:nvPr/>
        </p:nvSpPr>
        <p:spPr bwMode="auto">
          <a:xfrm>
            <a:off x="4773613" y="141763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(6 months – 2 years) </a:t>
            </a:r>
          </a:p>
        </p:txBody>
      </p:sp>
      <p:cxnSp>
        <p:nvCxnSpPr>
          <p:cNvPr id="108" name="Straight Arrow Connector 107"/>
          <p:cNvCxnSpPr/>
          <p:nvPr/>
        </p:nvCxnSpPr>
        <p:spPr>
          <a:xfrm flipH="1">
            <a:off x="5940425" y="3297286"/>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4452937" y="3266380"/>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bwMode="auto">
          <a:xfrm>
            <a:off x="7678555" y="2765363"/>
            <a:ext cx="1390650" cy="243143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400" b="1" dirty="0">
                <a:solidFill>
                  <a:prstClr val="black"/>
                </a:solidFill>
              </a:rPr>
              <a:t>Community engagement</a:t>
            </a:r>
            <a:r>
              <a:rPr lang="en-US" sz="1400" b="1" dirty="0" smtClean="0">
                <a:solidFill>
                  <a:prstClr val="black"/>
                </a:solidFill>
              </a:rPr>
              <a:t>/</a:t>
            </a:r>
          </a:p>
          <a:p>
            <a:pPr algn="ctr" fontAlgn="auto">
              <a:spcBef>
                <a:spcPts val="0"/>
              </a:spcBef>
              <a:spcAft>
                <a:spcPts val="0"/>
              </a:spcAft>
              <a:defRPr/>
            </a:pPr>
            <a:r>
              <a:rPr lang="en-US" sz="1400" b="1" dirty="0" smtClean="0">
                <a:solidFill>
                  <a:prstClr val="black"/>
                </a:solidFill>
              </a:rPr>
              <a:t>Coalition development: </a:t>
            </a:r>
            <a:endParaRPr lang="en-US" sz="1400" b="1" dirty="0">
              <a:solidFill>
                <a:prstClr val="black"/>
              </a:solidFill>
            </a:endParaRPr>
          </a:p>
          <a:p>
            <a:pPr algn="ctr" fontAlgn="auto">
              <a:spcBef>
                <a:spcPts val="0"/>
              </a:spcBef>
              <a:spcAft>
                <a:spcPts val="0"/>
              </a:spcAft>
              <a:defRPr/>
            </a:pPr>
            <a:r>
              <a:rPr lang="en-US" sz="1200" dirty="0">
                <a:solidFill>
                  <a:prstClr val="black"/>
                </a:solidFill>
              </a:rPr>
              <a:t>Annual </a:t>
            </a:r>
            <a:r>
              <a:rPr lang="en-US" sz="1200" dirty="0" smtClean="0">
                <a:solidFill>
                  <a:prstClr val="black"/>
                </a:solidFill>
              </a:rPr>
              <a:t>Coalition Assessment Tool</a:t>
            </a:r>
          </a:p>
          <a:p>
            <a:pPr algn="ctr" fontAlgn="auto">
              <a:spcBef>
                <a:spcPts val="0"/>
              </a:spcBef>
              <a:spcAft>
                <a:spcPts val="0"/>
              </a:spcAft>
              <a:defRPr/>
            </a:pPr>
            <a:endParaRPr lang="en-US" sz="1200" dirty="0">
              <a:solidFill>
                <a:prstClr val="black"/>
              </a:solidFill>
            </a:endParaRPr>
          </a:p>
          <a:p>
            <a:pPr algn="ctr" fontAlgn="auto">
              <a:spcBef>
                <a:spcPts val="0"/>
              </a:spcBef>
              <a:spcAft>
                <a:spcPts val="0"/>
              </a:spcAft>
              <a:defRPr/>
            </a:pPr>
            <a:r>
              <a:rPr lang="en-US" sz="1200" dirty="0">
                <a:solidFill>
                  <a:prstClr val="black"/>
                </a:solidFill>
              </a:rPr>
              <a:t>Sustainability </a:t>
            </a:r>
            <a:r>
              <a:rPr lang="en-US" sz="1200" dirty="0" smtClean="0">
                <a:solidFill>
                  <a:prstClr val="black"/>
                </a:solidFill>
              </a:rPr>
              <a:t>Documentation</a:t>
            </a:r>
          </a:p>
          <a:p>
            <a:pPr algn="ctr" fontAlgn="auto">
              <a:spcBef>
                <a:spcPts val="0"/>
              </a:spcBef>
              <a:spcAft>
                <a:spcPts val="0"/>
              </a:spcAft>
              <a:defRPr/>
            </a:pPr>
            <a:endParaRPr lang="en-US" sz="1200" dirty="0" smtClean="0">
              <a:solidFill>
                <a:prstClr val="black"/>
              </a:solidFill>
            </a:endParaRPr>
          </a:p>
          <a:p>
            <a:pPr algn="ctr" fontAlgn="auto">
              <a:spcBef>
                <a:spcPts val="0"/>
              </a:spcBef>
              <a:spcAft>
                <a:spcPts val="0"/>
              </a:spcAft>
              <a:defRPr/>
            </a:pPr>
            <a:r>
              <a:rPr lang="en-US" sz="1200" dirty="0" smtClean="0">
                <a:solidFill>
                  <a:prstClr val="black"/>
                </a:solidFill>
              </a:rPr>
              <a:t>Annual Roundtable Focus groups</a:t>
            </a:r>
            <a:endParaRPr lang="en-US" sz="1200" dirty="0">
              <a:solidFill>
                <a:prstClr val="black"/>
              </a:solidFill>
            </a:endParaRPr>
          </a:p>
        </p:txBody>
      </p:sp>
      <p:cxnSp>
        <p:nvCxnSpPr>
          <p:cNvPr id="96" name="Straight Arrow Connector 95"/>
          <p:cNvCxnSpPr/>
          <p:nvPr/>
        </p:nvCxnSpPr>
        <p:spPr>
          <a:xfrm flipH="1">
            <a:off x="7477918" y="3277126"/>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937730" y="3266380"/>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ACE565D3-655A-4CCA-8926-B1ED08D4FC63}" type="slidenum">
              <a:rPr lang="en-US" smtClean="0"/>
              <a:pPr>
                <a:defRPr/>
              </a:pPr>
              <a:t>57</a:t>
            </a:fld>
            <a:endParaRPr lang="en-US" dirty="0"/>
          </a:p>
        </p:txBody>
      </p:sp>
    </p:spTree>
    <p:extLst>
      <p:ext uri="{BB962C8B-B14F-4D97-AF65-F5344CB8AC3E}">
        <p14:creationId xmlns:p14="http://schemas.microsoft.com/office/powerpoint/2010/main" val="37576871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grpId="0" nodeType="with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61"/>
                                        </p:tgtEl>
                                        <p:attrNameLst>
                                          <p:attrName>style.opacity</p:attrName>
                                        </p:attrNameLst>
                                      </p:cBhvr>
                                      <p:to>
                                        <p:strVal val="0.5"/>
                                      </p:to>
                                    </p:set>
                                    <p:animEffect filter="image" prLst="opacity: 0.5">
                                      <p:cBhvr rctx="IE">
                                        <p:cTn id="19" dur="indefinite"/>
                                        <p:tgtEl>
                                          <p:spTgt spid="61"/>
                                        </p:tgtEl>
                                      </p:cBhvr>
                                    </p:animEffect>
                                  </p:childTnLst>
                                </p:cTn>
                              </p:par>
                              <p:par>
                                <p:cTn id="20" presetID="9" presetClass="emph" presetSubtype="0" grpId="0" nodeType="withEffect">
                                  <p:stCondLst>
                                    <p:cond delay="0"/>
                                  </p:stCondLst>
                                  <p:childTnLst>
                                    <p:set>
                                      <p:cBhvr rctx="PPT">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par>
                                <p:cTn id="23" presetID="9" presetClass="emph" presetSubtype="0" grpId="0" nodeType="withEffect">
                                  <p:stCondLst>
                                    <p:cond delay="0"/>
                                  </p:stCondLst>
                                  <p:childTnLst>
                                    <p:set>
                                      <p:cBhvr rctx="PPT">
                                        <p:cTn id="24" dur="indefinite"/>
                                        <p:tgtEl>
                                          <p:spTgt spid="9"/>
                                        </p:tgtEl>
                                        <p:attrNameLst>
                                          <p:attrName>style.opacity</p:attrName>
                                        </p:attrNameLst>
                                      </p:cBhvr>
                                      <p:to>
                                        <p:strVal val="0.5"/>
                                      </p:to>
                                    </p:set>
                                    <p:animEffect filter="image" prLst="opacity: 0.5">
                                      <p:cBhvr rctx="IE">
                                        <p:cTn id="25" dur="indefinite"/>
                                        <p:tgtEl>
                                          <p:spTgt spid="9"/>
                                        </p:tgtEl>
                                      </p:cBhvr>
                                    </p:animEffect>
                                  </p:childTnLst>
                                </p:cTn>
                              </p:par>
                              <p:par>
                                <p:cTn id="26" presetID="9" presetClass="emph" presetSubtype="0" nodeType="withEffect">
                                  <p:stCondLst>
                                    <p:cond delay="0"/>
                                  </p:stCondLst>
                                  <p:childTnLst>
                                    <p:set>
                                      <p:cBhvr rctx="PPT">
                                        <p:cTn id="27" dur="indefinite"/>
                                        <p:tgtEl>
                                          <p:spTgt spid="51"/>
                                        </p:tgtEl>
                                        <p:attrNameLst>
                                          <p:attrName>style.opacity</p:attrName>
                                        </p:attrNameLst>
                                      </p:cBhvr>
                                      <p:to>
                                        <p:strVal val="0.5"/>
                                      </p:to>
                                    </p:set>
                                    <p:animEffect filter="image" prLst="opacity: 0.5">
                                      <p:cBhvr rctx="IE">
                                        <p:cTn id="28" dur="indefinite"/>
                                        <p:tgtEl>
                                          <p:spTgt spid="51"/>
                                        </p:tgtEl>
                                      </p:cBhvr>
                                    </p:animEffect>
                                  </p:childTnLst>
                                </p:cTn>
                              </p:par>
                              <p:par>
                                <p:cTn id="29" presetID="9" presetClass="emph" presetSubtype="0" grpId="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115"/>
                                        </p:tgtEl>
                                        <p:attrNameLst>
                                          <p:attrName>style.opacity</p:attrName>
                                        </p:attrNameLst>
                                      </p:cBhvr>
                                      <p:to>
                                        <p:strVal val="0.5"/>
                                      </p:to>
                                    </p:set>
                                    <p:animEffect filter="image" prLst="opacity: 0.5">
                                      <p:cBhvr rctx="IE">
                                        <p:cTn id="34" dur="indefinite"/>
                                        <p:tgtEl>
                                          <p:spTgt spid="115"/>
                                        </p:tgtEl>
                                      </p:cBhvr>
                                    </p:animEffect>
                                  </p:childTnLst>
                                </p:cTn>
                              </p:par>
                              <p:par>
                                <p:cTn id="35" presetID="9" presetClass="emph" presetSubtype="0" grpId="0" nodeType="withEffect">
                                  <p:stCondLst>
                                    <p:cond delay="0"/>
                                  </p:stCondLst>
                                  <p:childTnLst>
                                    <p:set>
                                      <p:cBhvr rctx="PPT">
                                        <p:cTn id="36" dur="indefinite"/>
                                        <p:tgtEl>
                                          <p:spTgt spid="116"/>
                                        </p:tgtEl>
                                        <p:attrNameLst>
                                          <p:attrName>style.opacity</p:attrName>
                                        </p:attrNameLst>
                                      </p:cBhvr>
                                      <p:to>
                                        <p:strVal val="0.5"/>
                                      </p:to>
                                    </p:set>
                                    <p:animEffect filter="image" prLst="opacity: 0.5">
                                      <p:cBhvr rctx="IE">
                                        <p:cTn id="37" dur="indefinite"/>
                                        <p:tgtEl>
                                          <p:spTgt spid="116"/>
                                        </p:tgtEl>
                                      </p:cBhvr>
                                    </p:animEffect>
                                  </p:childTnLst>
                                </p:cTn>
                              </p:par>
                              <p:par>
                                <p:cTn id="38" presetID="9" presetClass="emph" presetSubtype="0" grpId="0" nodeType="withEffect">
                                  <p:stCondLst>
                                    <p:cond delay="0"/>
                                  </p:stCondLst>
                                  <p:childTnLst>
                                    <p:set>
                                      <p:cBhvr rctx="PPT">
                                        <p:cTn id="39" dur="indefinite"/>
                                        <p:tgtEl>
                                          <p:spTgt spid="76"/>
                                        </p:tgtEl>
                                        <p:attrNameLst>
                                          <p:attrName>style.opacity</p:attrName>
                                        </p:attrNameLst>
                                      </p:cBhvr>
                                      <p:to>
                                        <p:strVal val="0.5"/>
                                      </p:to>
                                    </p:set>
                                    <p:animEffect filter="image" prLst="opacity: 0.5">
                                      <p:cBhvr rctx="IE">
                                        <p:cTn id="40" dur="indefinite"/>
                                        <p:tgtEl>
                                          <p:spTgt spid="76"/>
                                        </p:tgtEl>
                                      </p:cBhvr>
                                    </p:animEffect>
                                  </p:childTnLst>
                                </p:cTn>
                              </p:par>
                              <p:par>
                                <p:cTn id="41" presetID="9" presetClass="emph" presetSubtype="0" grpId="0" nodeType="withEffect">
                                  <p:stCondLst>
                                    <p:cond delay="0"/>
                                  </p:stCondLst>
                                  <p:childTnLst>
                                    <p:set>
                                      <p:cBhvr rctx="PPT">
                                        <p:cTn id="42" dur="indefinite"/>
                                        <p:tgtEl>
                                          <p:spTgt spid="81"/>
                                        </p:tgtEl>
                                        <p:attrNameLst>
                                          <p:attrName>style.opacity</p:attrName>
                                        </p:attrNameLst>
                                      </p:cBhvr>
                                      <p:to>
                                        <p:strVal val="0.5"/>
                                      </p:to>
                                    </p:set>
                                    <p:animEffect filter="image" prLst="opacity: 0.5">
                                      <p:cBhvr rctx="IE">
                                        <p:cTn id="43" dur="indefinite"/>
                                        <p:tgtEl>
                                          <p:spTgt spid="81"/>
                                        </p:tgtEl>
                                      </p:cBhvr>
                                    </p:animEffect>
                                  </p:childTnLst>
                                </p:cTn>
                              </p:par>
                              <p:par>
                                <p:cTn id="44" presetID="9" presetClass="emph" presetSubtype="0" grpId="0" nodeType="withEffect">
                                  <p:stCondLst>
                                    <p:cond delay="0"/>
                                  </p:stCondLst>
                                  <p:childTnLst>
                                    <p:set>
                                      <p:cBhvr rctx="PPT">
                                        <p:cTn id="45" dur="indefinite"/>
                                        <p:tgtEl>
                                          <p:spTgt spid="75"/>
                                        </p:tgtEl>
                                        <p:attrNameLst>
                                          <p:attrName>style.opacity</p:attrName>
                                        </p:attrNameLst>
                                      </p:cBhvr>
                                      <p:to>
                                        <p:strVal val="0.5"/>
                                      </p:to>
                                    </p:set>
                                    <p:animEffect filter="image" prLst="opacity: 0.5">
                                      <p:cBhvr rctx="IE">
                                        <p:cTn id="46" dur="indefinite"/>
                                        <p:tgtEl>
                                          <p:spTgt spid="75"/>
                                        </p:tgtEl>
                                      </p:cBhvr>
                                    </p:animEffect>
                                  </p:childTnLst>
                                </p:cTn>
                              </p:par>
                              <p:par>
                                <p:cTn id="47" presetID="9" presetClass="emph" presetSubtype="0" grpId="0" nodeType="withEffect">
                                  <p:stCondLst>
                                    <p:cond delay="0"/>
                                  </p:stCondLst>
                                  <p:childTnLst>
                                    <p:set>
                                      <p:cBhvr rctx="PPT">
                                        <p:cTn id="48" dur="indefinite"/>
                                        <p:tgtEl>
                                          <p:spTgt spid="79"/>
                                        </p:tgtEl>
                                        <p:attrNameLst>
                                          <p:attrName>style.opacity</p:attrName>
                                        </p:attrNameLst>
                                      </p:cBhvr>
                                      <p:to>
                                        <p:strVal val="0.5"/>
                                      </p:to>
                                    </p:set>
                                    <p:animEffect filter="image" prLst="opacity: 0.5">
                                      <p:cBhvr rctx="IE">
                                        <p:cTn id="49" dur="indefinite"/>
                                        <p:tgtEl>
                                          <p:spTgt spid="79"/>
                                        </p:tgtEl>
                                      </p:cBhvr>
                                    </p:animEffect>
                                  </p:childTnLst>
                                </p:cTn>
                              </p:par>
                              <p:par>
                                <p:cTn id="50" presetID="9" presetClass="emph" presetSubtype="0" grpId="0" nodeType="withEffect">
                                  <p:stCondLst>
                                    <p:cond delay="0"/>
                                  </p:stCondLst>
                                  <p:childTnLst>
                                    <p:set>
                                      <p:cBhvr rctx="PPT">
                                        <p:cTn id="51" dur="indefinite"/>
                                        <p:tgtEl>
                                          <p:spTgt spid="118"/>
                                        </p:tgtEl>
                                        <p:attrNameLst>
                                          <p:attrName>style.opacity</p:attrName>
                                        </p:attrNameLst>
                                      </p:cBhvr>
                                      <p:to>
                                        <p:strVal val="0.5"/>
                                      </p:to>
                                    </p:set>
                                    <p:animEffect filter="image" prLst="opacity: 0.5">
                                      <p:cBhvr rctx="IE">
                                        <p:cTn id="52" dur="indefinite"/>
                                        <p:tgtEl>
                                          <p:spTgt spid="118"/>
                                        </p:tgtEl>
                                      </p:cBhvr>
                                    </p:animEffect>
                                  </p:childTnLst>
                                </p:cTn>
                              </p:par>
                              <p:par>
                                <p:cTn id="53" presetID="9" presetClass="emph" presetSubtype="0" grpId="0" nodeType="withEffect">
                                  <p:stCondLst>
                                    <p:cond delay="0"/>
                                  </p:stCondLst>
                                  <p:childTnLst>
                                    <p:set>
                                      <p:cBhvr rctx="PPT">
                                        <p:cTn id="54" dur="indefinite"/>
                                        <p:tgtEl>
                                          <p:spTgt spid="74"/>
                                        </p:tgtEl>
                                        <p:attrNameLst>
                                          <p:attrName>style.opacity</p:attrName>
                                        </p:attrNameLst>
                                      </p:cBhvr>
                                      <p:to>
                                        <p:strVal val="0.5"/>
                                      </p:to>
                                    </p:set>
                                    <p:animEffect filter="image" prLst="opacity: 0.5">
                                      <p:cBhvr rctx="IE">
                                        <p:cTn id="55" dur="indefinite"/>
                                        <p:tgtEl>
                                          <p:spTgt spid="74"/>
                                        </p:tgtEl>
                                      </p:cBhvr>
                                    </p:animEffect>
                                  </p:childTnLst>
                                </p:cTn>
                              </p:par>
                              <p:par>
                                <p:cTn id="56" presetID="9" presetClass="emph" presetSubtype="0" grpId="0" nodeType="withEffect">
                                  <p:stCondLst>
                                    <p:cond delay="0"/>
                                  </p:stCondLst>
                                  <p:childTnLst>
                                    <p:set>
                                      <p:cBhvr rctx="PPT">
                                        <p:cTn id="57" dur="indefinite"/>
                                        <p:tgtEl>
                                          <p:spTgt spid="78"/>
                                        </p:tgtEl>
                                        <p:attrNameLst>
                                          <p:attrName>style.opacity</p:attrName>
                                        </p:attrNameLst>
                                      </p:cBhvr>
                                      <p:to>
                                        <p:strVal val="0.5"/>
                                      </p:to>
                                    </p:set>
                                    <p:animEffect filter="image" prLst="opacity: 0.5">
                                      <p:cBhvr rctx="IE">
                                        <p:cTn id="58" dur="indefinite"/>
                                        <p:tgtEl>
                                          <p:spTgt spid="7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par>
                                <p:cTn id="72" presetID="10" presetClass="entr" presetSubtype="0" fill="hold" nodeType="withEffect">
                                  <p:stCondLst>
                                    <p:cond delay="0"/>
                                  </p:stCondLst>
                                  <p:childTnLst>
                                    <p:set>
                                      <p:cBhvr>
                                        <p:cTn id="73" dur="1" fill="hold">
                                          <p:stCondLst>
                                            <p:cond delay="0"/>
                                          </p:stCondLst>
                                        </p:cTn>
                                        <p:tgtEl>
                                          <p:spTgt spid="107"/>
                                        </p:tgtEl>
                                        <p:attrNameLst>
                                          <p:attrName>style.visibility</p:attrName>
                                        </p:attrNameLst>
                                      </p:cBhvr>
                                      <p:to>
                                        <p:strVal val="visible"/>
                                      </p:to>
                                    </p:set>
                                    <p:animEffect transition="in" filter="fade">
                                      <p:cBhvr>
                                        <p:cTn id="74" dur="500"/>
                                        <p:tgtEl>
                                          <p:spTgt spid="10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0">
                                            <p:bg/>
                                          </p:spTgt>
                                        </p:tgtEl>
                                        <p:attrNameLst>
                                          <p:attrName>style.visibility</p:attrName>
                                        </p:attrNameLst>
                                      </p:cBhvr>
                                      <p:to>
                                        <p:strVal val="visible"/>
                                      </p:to>
                                    </p:set>
                                    <p:animEffect transition="in" filter="fade">
                                      <p:cBhvr>
                                        <p:cTn id="79" dur="500"/>
                                        <p:tgtEl>
                                          <p:spTgt spid="30">
                                            <p:bg/>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0">
                                            <p:txEl>
                                              <p:pRg st="0" end="0"/>
                                            </p:txEl>
                                          </p:spTgt>
                                        </p:tgtEl>
                                        <p:attrNameLst>
                                          <p:attrName>style.visibility</p:attrName>
                                        </p:attrNameLst>
                                      </p:cBhvr>
                                      <p:to>
                                        <p:strVal val="visible"/>
                                      </p:to>
                                    </p:set>
                                    <p:animEffect transition="in" filter="fade">
                                      <p:cBhvr>
                                        <p:cTn id="84" dur="500"/>
                                        <p:tgtEl>
                                          <p:spTgt spid="30">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0">
                                            <p:txEl>
                                              <p:pRg st="1" end="1"/>
                                            </p:txEl>
                                          </p:spTgt>
                                        </p:tgtEl>
                                        <p:attrNameLst>
                                          <p:attrName>style.visibility</p:attrName>
                                        </p:attrNameLst>
                                      </p:cBhvr>
                                      <p:to>
                                        <p:strVal val="visible"/>
                                      </p:to>
                                    </p:set>
                                    <p:animEffect transition="in" filter="fade">
                                      <p:cBhvr>
                                        <p:cTn id="89" dur="500"/>
                                        <p:tgtEl>
                                          <p:spTgt spid="30">
                                            <p:txEl>
                                              <p:pRg st="1" end="1"/>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fade">
                                      <p:cBhvr>
                                        <p:cTn id="92" dur="500"/>
                                        <p:tgtEl>
                                          <p:spTgt spid="10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fade">
                                      <p:cBhvr>
                                        <p:cTn id="97" dur="500"/>
                                        <p:tgtEl>
                                          <p:spTgt spid="9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4" grpId="0" animBg="1"/>
      <p:bldP spid="76" grpId="0" animBg="1"/>
      <p:bldP spid="6" grpId="0" animBg="1"/>
      <p:bldP spid="5" grpId="0"/>
      <p:bldP spid="10" grpId="0"/>
      <p:bldP spid="26" grpId="0" animBg="1"/>
      <p:bldP spid="30" grpId="0" build="p" animBg="1"/>
      <p:bldP spid="61" grpId="0" animBg="1"/>
      <p:bldP spid="62" grpId="0" animBg="1"/>
      <p:bldP spid="4" grpId="0" animBg="1"/>
      <p:bldP spid="9" grpId="0" animBg="1"/>
      <p:bldP spid="79" grpId="0" animBg="1"/>
      <p:bldP spid="75" grpId="0" animBg="1"/>
      <p:bldP spid="81" grpId="0" animBg="1"/>
      <p:bldP spid="85" grpId="0" animBg="1"/>
      <p:bldP spid="82" grpId="0" animBg="1"/>
      <p:bldP spid="115" grpId="0"/>
      <p:bldP spid="116" grpId="0"/>
      <p:bldP spid="118" grpId="0"/>
      <p:bldP spid="5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106"/>
            <a:ext cx="1458541" cy="3375"/>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74" name="Line 16"/>
          <p:cNvSpPr>
            <a:spLocks noChangeShapeType="1"/>
          </p:cNvSpPr>
          <p:nvPr/>
        </p:nvSpPr>
        <p:spPr bwMode="auto">
          <a:xfrm>
            <a:off x="6038850" y="6754121"/>
            <a:ext cx="1571625" cy="1344"/>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76" name="Line 16"/>
          <p:cNvSpPr>
            <a:spLocks noChangeShapeType="1"/>
          </p:cNvSpPr>
          <p:nvPr/>
        </p:nvSpPr>
        <p:spPr bwMode="auto">
          <a:xfrm flipV="1">
            <a:off x="1544321" y="6754793"/>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wrap="square">
            <a:spAutoFit/>
          </a:bodyPr>
          <a:lstStyle/>
          <a:p>
            <a:endParaRPr lang="en-US">
              <a:solidFill>
                <a:prstClr val="black"/>
              </a:solidFill>
            </a:endParaRPr>
          </a:p>
        </p:txBody>
      </p:sp>
      <p:sp>
        <p:nvSpPr>
          <p:cNvPr id="6" name="Text Box 10"/>
          <p:cNvSpPr txBox="1">
            <a:spLocks noChangeArrowheads="1"/>
          </p:cNvSpPr>
          <p:nvPr/>
        </p:nvSpPr>
        <p:spPr bwMode="auto">
          <a:xfrm>
            <a:off x="93416" y="2522668"/>
            <a:ext cx="1426464" cy="293145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a:spcAft>
                <a:spcPts val="600"/>
              </a:spcAft>
              <a:defRPr/>
            </a:pPr>
            <a:r>
              <a:rPr lang="en-US" sz="1050" b="1" i="1" dirty="0" smtClean="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p:nvPr/>
        </p:nvGrpSpPr>
        <p:grpSpPr>
          <a:xfrm>
            <a:off x="109100" y="1448557"/>
            <a:ext cx="8946453" cy="255661"/>
            <a:chOff x="109100" y="1448557"/>
            <a:chExt cx="8946453" cy="255661"/>
          </a:xfrm>
        </p:grpSpPr>
        <p:sp>
          <p:nvSpPr>
            <p:cNvPr id="21"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25" name="TextBox 24"/>
            <p:cNvSpPr txBox="1"/>
            <p:nvPr/>
          </p:nvSpPr>
          <p:spPr>
            <a:xfrm>
              <a:off x="7318526" y="1450302"/>
              <a:ext cx="552449" cy="253916"/>
            </a:xfrm>
            <a:prstGeom prst="rect">
              <a:avLst/>
            </a:prstGeom>
            <a:solidFill>
              <a:schemeClr val="bg1"/>
            </a:solidFill>
          </p:spPr>
          <p:txBody>
            <a:bodyPr wrap="square" rtlCol="0">
              <a:spAutoFit/>
            </a:bodyPr>
            <a:lstStyle/>
            <a:p>
              <a:pPr algn="ctr"/>
              <a:r>
                <a:rPr lang="en-US" sz="1050" dirty="0" smtClean="0">
                  <a:solidFill>
                    <a:prstClr val="black"/>
                  </a:solidFill>
                </a:rPr>
                <a:t>Action</a:t>
              </a:r>
              <a:endParaRPr lang="en-US" sz="1050" dirty="0">
                <a:solidFill>
                  <a:prstClr val="black"/>
                </a:solidFill>
              </a:endParaRPr>
            </a:p>
          </p:txBody>
        </p:sp>
        <p:sp>
          <p:nvSpPr>
            <p:cNvPr id="20"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24" name="TextBox 23"/>
            <p:cNvSpPr txBox="1"/>
            <p:nvPr/>
          </p:nvSpPr>
          <p:spPr>
            <a:xfrm>
              <a:off x="2647950" y="1448557"/>
              <a:ext cx="752475" cy="253916"/>
            </a:xfrm>
            <a:prstGeom prst="rect">
              <a:avLst/>
            </a:prstGeom>
            <a:solidFill>
              <a:schemeClr val="bg1"/>
            </a:solidFill>
          </p:spPr>
          <p:txBody>
            <a:bodyPr wrap="square" rtlCol="0">
              <a:spAutoFit/>
            </a:bodyPr>
            <a:lstStyle/>
            <a:p>
              <a:pPr algn="ctr"/>
              <a:r>
                <a:rPr lang="en-US" sz="1050" dirty="0" smtClean="0">
                  <a:solidFill>
                    <a:prstClr val="black"/>
                  </a:solidFill>
                </a:rPr>
                <a:t>Outcomes</a:t>
              </a:r>
              <a:endParaRPr lang="en-US" sz="1050" dirty="0">
                <a:solidFill>
                  <a:prstClr val="black"/>
                </a:solidFill>
              </a:endParaRPr>
            </a:p>
          </p:txBody>
        </p:sp>
      </p:grpSp>
      <p:sp>
        <p:nvSpPr>
          <p:cNvPr id="5" name="TextBox 4"/>
          <p:cNvSpPr txBox="1"/>
          <p:nvPr/>
        </p:nvSpPr>
        <p:spPr>
          <a:xfrm>
            <a:off x="32657" y="1630233"/>
            <a:ext cx="1524000" cy="276999"/>
          </a:xfrm>
          <a:prstGeom prst="rect">
            <a:avLst/>
          </a:prstGeom>
          <a:noFill/>
        </p:spPr>
        <p:txBody>
          <a:bodyPr wrap="square" rtlCol="0">
            <a:spAutoFit/>
          </a:bodyPr>
          <a:lstStyle/>
          <a:p>
            <a:pPr algn="ctr"/>
            <a:r>
              <a:rPr lang="en-US" sz="1200" i="1" dirty="0" smtClean="0">
                <a:solidFill>
                  <a:prstClr val="black"/>
                </a:solidFill>
              </a:rPr>
              <a:t>What is the problem?</a:t>
            </a:r>
            <a:endParaRPr lang="en-US" sz="1200" i="1" dirty="0">
              <a:solidFill>
                <a:prstClr val="black"/>
              </a:solidFill>
            </a:endParaRPr>
          </a:p>
        </p:txBody>
      </p:sp>
      <p:sp>
        <p:nvSpPr>
          <p:cNvPr id="10" name="TextBox 9"/>
          <p:cNvSpPr txBox="1"/>
          <p:nvPr/>
        </p:nvSpPr>
        <p:spPr>
          <a:xfrm>
            <a:off x="1628732" y="1652816"/>
            <a:ext cx="1371600" cy="276999"/>
          </a:xfrm>
          <a:prstGeom prst="rect">
            <a:avLst/>
          </a:prstGeom>
          <a:noFill/>
        </p:spPr>
        <p:txBody>
          <a:bodyPr wrap="square" rtlCol="0">
            <a:spAutoFit/>
          </a:bodyPr>
          <a:lstStyle/>
          <a:p>
            <a:pPr algn="ctr"/>
            <a:r>
              <a:rPr lang="en-US" sz="1200" i="1" dirty="0" smtClean="0">
                <a:solidFill>
                  <a:prstClr val="black"/>
                </a:solidFill>
              </a:rPr>
              <a:t>Why</a:t>
            </a:r>
            <a:r>
              <a:rPr lang="en-US" sz="1050" i="1" dirty="0" smtClean="0">
                <a:solidFill>
                  <a:prstClr val="black"/>
                </a:solidFill>
              </a:rPr>
              <a:t>? </a:t>
            </a:r>
          </a:p>
        </p:txBody>
      </p:sp>
      <p:sp>
        <p:nvSpPr>
          <p:cNvPr id="15" name="TextBox 14"/>
          <p:cNvSpPr txBox="1"/>
          <p:nvPr/>
        </p:nvSpPr>
        <p:spPr>
          <a:xfrm>
            <a:off x="3302000" y="1627024"/>
            <a:ext cx="1066800" cy="276999"/>
          </a:xfrm>
          <a:prstGeom prst="rect">
            <a:avLst/>
          </a:prstGeom>
          <a:noFill/>
        </p:spPr>
        <p:txBody>
          <a:bodyPr wrap="square" rtlCol="0">
            <a:spAutoFit/>
          </a:bodyPr>
          <a:lstStyle/>
          <a:p>
            <a:pPr algn="ctr"/>
            <a:r>
              <a:rPr lang="en-US" sz="1200" i="1" dirty="0" smtClean="0">
                <a:solidFill>
                  <a:prstClr val="black"/>
                </a:solidFill>
              </a:rPr>
              <a:t>Why here?</a:t>
            </a:r>
          </a:p>
        </p:txBody>
      </p:sp>
      <p:sp>
        <p:nvSpPr>
          <p:cNvPr id="18" name="TextBox 17"/>
          <p:cNvSpPr txBox="1"/>
          <p:nvPr/>
        </p:nvSpPr>
        <p:spPr>
          <a:xfrm>
            <a:off x="4651828" y="1589314"/>
            <a:ext cx="1317171" cy="276999"/>
          </a:xfrm>
          <a:prstGeom prst="rect">
            <a:avLst/>
          </a:prstGeom>
          <a:noFill/>
        </p:spPr>
        <p:txBody>
          <a:bodyPr wrap="square" rtlCol="0">
            <a:spAutoFit/>
          </a:bodyPr>
          <a:lstStyle/>
          <a:p>
            <a:pPr algn="ctr"/>
            <a:r>
              <a:rPr lang="en-US" sz="1200" i="1" dirty="0" smtClean="0">
                <a:solidFill>
                  <a:prstClr val="black"/>
                </a:solidFill>
              </a:rPr>
              <a:t>But why here?</a:t>
            </a:r>
          </a:p>
        </p:txBody>
      </p:sp>
      <p:sp>
        <p:nvSpPr>
          <p:cNvPr id="23" name="TextBox 22"/>
          <p:cNvSpPr txBox="1"/>
          <p:nvPr/>
        </p:nvSpPr>
        <p:spPr>
          <a:xfrm>
            <a:off x="7663543" y="1587074"/>
            <a:ext cx="1371600" cy="461665"/>
          </a:xfrm>
          <a:prstGeom prst="rect">
            <a:avLst/>
          </a:prstGeom>
          <a:noFill/>
        </p:spPr>
        <p:txBody>
          <a:bodyPr wrap="square" rtlCol="0">
            <a:spAutoFit/>
          </a:bodyPr>
          <a:lstStyle/>
          <a:p>
            <a:pPr algn="ctr"/>
            <a:r>
              <a:rPr lang="en-US" sz="1200" i="1" dirty="0" smtClean="0">
                <a:solidFill>
                  <a:prstClr val="black"/>
                </a:solidFill>
              </a:rPr>
              <a:t>So what? How will we know?</a:t>
            </a:r>
          </a:p>
        </p:txBody>
      </p:sp>
      <p:sp>
        <p:nvSpPr>
          <p:cNvPr id="19" name="TextBox 18"/>
          <p:cNvSpPr txBox="1"/>
          <p:nvPr/>
        </p:nvSpPr>
        <p:spPr>
          <a:xfrm>
            <a:off x="6143171" y="1605810"/>
            <a:ext cx="1447800" cy="461665"/>
          </a:xfrm>
          <a:prstGeom prst="rect">
            <a:avLst/>
          </a:prstGeom>
          <a:noFill/>
        </p:spPr>
        <p:txBody>
          <a:bodyPr wrap="square" rtlCol="0">
            <a:spAutoFit/>
          </a:bodyPr>
          <a:lstStyle/>
          <a:p>
            <a:pPr algn="ctr"/>
            <a:r>
              <a:rPr lang="en-US" sz="1200" i="1" dirty="0" smtClean="0">
                <a:solidFill>
                  <a:prstClr val="black"/>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Aft>
                <a:spcPts val="600"/>
              </a:spcAft>
              <a:defRPr/>
            </a:pPr>
            <a:r>
              <a:rPr lang="en-US" sz="1050" b="1" i="1" dirty="0" smtClean="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a:defRPr/>
            </a:pPr>
            <a:endParaRPr lang="en-US" sz="1050" b="1" dirty="0">
              <a:solidFill>
                <a:prstClr val="black"/>
              </a:solidFill>
            </a:endParaRPr>
          </a:p>
          <a:p>
            <a:pPr algn="ctr">
              <a:defRPr/>
            </a:pPr>
            <a:endParaRPr lang="en-US" sz="1050" dirty="0">
              <a:solidFill>
                <a:prstClr val="black"/>
              </a:solidFill>
            </a:endParaRPr>
          </a:p>
        </p:txBody>
      </p:sp>
      <p:sp>
        <p:nvSpPr>
          <p:cNvPr id="27" name="Text Box 14"/>
          <p:cNvSpPr txBox="1">
            <a:spLocks noChangeArrowheads="1"/>
          </p:cNvSpPr>
          <p:nvPr/>
        </p:nvSpPr>
        <p:spPr bwMode="auto">
          <a:xfrm>
            <a:off x="3100006" y="1905000"/>
            <a:ext cx="1399032"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spcAft>
                <a:spcPts val="600"/>
              </a:spcAft>
              <a:defRPr/>
            </a:pPr>
            <a:r>
              <a:rPr lang="en-US" sz="1050" b="1" i="1" dirty="0" smtClean="0">
                <a:solidFill>
                  <a:prstClr val="black"/>
                </a:solidFill>
              </a:rPr>
              <a:t>…with these common  factors…</a:t>
            </a:r>
          </a:p>
        </p:txBody>
      </p:sp>
      <p:grpSp>
        <p:nvGrpSpPr>
          <p:cNvPr id="3" name="Group 56"/>
          <p:cNvGrpSpPr/>
          <p:nvPr/>
        </p:nvGrpSpPr>
        <p:grpSpPr>
          <a:xfrm>
            <a:off x="6096000" y="2025127"/>
            <a:ext cx="1443042" cy="4385217"/>
            <a:chOff x="4668576" y="1997634"/>
            <a:chExt cx="1443042" cy="4385217"/>
          </a:xfrm>
        </p:grpSpPr>
        <p:sp>
          <p:nvSpPr>
            <p:cNvPr id="28" name="TextBox 27"/>
            <p:cNvSpPr txBox="1"/>
            <p:nvPr/>
          </p:nvSpPr>
          <p:spPr>
            <a:xfrm>
              <a:off x="4670668" y="2436027"/>
              <a:ext cx="1435241" cy="66068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r>
                <a:rPr lang="en-US" sz="1000" dirty="0" smtClean="0">
                  <a:solidFill>
                    <a:schemeClr val="tx1"/>
                  </a:solidFill>
                </a:rPr>
                <a:t>Happy People Coalition</a:t>
              </a:r>
              <a:endParaRPr lang="en-US" sz="1000" dirty="0">
                <a:solidFill>
                  <a:prstClr val="black"/>
                </a:solidFill>
              </a:endParaRPr>
            </a:p>
          </p:txBody>
        </p:sp>
        <p:sp>
          <p:nvSpPr>
            <p:cNvPr id="29" name="TextBox 28"/>
            <p:cNvSpPr txBox="1"/>
            <p:nvPr/>
          </p:nvSpPr>
          <p:spPr>
            <a:xfrm>
              <a:off x="4668576" y="4932680"/>
              <a:ext cx="1435240" cy="844061"/>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fontAlgn="auto">
                <a:spcBef>
                  <a:spcPts val="0"/>
                </a:spcBef>
                <a:spcAft>
                  <a:spcPts val="0"/>
                </a:spcAft>
                <a:defRPr/>
              </a:pPr>
              <a:r>
                <a:rPr lang="en-US" sz="1000" b="1" dirty="0">
                  <a:solidFill>
                    <a:prstClr val="black"/>
                  </a:solidFill>
                </a:rPr>
                <a:t>School-based </a:t>
              </a:r>
              <a:r>
                <a:rPr lang="en-US" sz="1000" b="1" dirty="0" smtClean="0">
                  <a:solidFill>
                    <a:prstClr val="black"/>
                  </a:solidFill>
                </a:rPr>
                <a:t>P/I  Services:</a:t>
              </a:r>
            </a:p>
            <a:p>
              <a:pPr algn="ctr" fontAlgn="auto">
                <a:spcBef>
                  <a:spcPts val="0"/>
                </a:spcBef>
                <a:spcAft>
                  <a:spcPts val="0"/>
                </a:spcAft>
                <a:defRPr/>
              </a:pPr>
              <a:r>
                <a:rPr lang="en-US" sz="1000" dirty="0" smtClean="0">
                  <a:solidFill>
                    <a:prstClr val="black"/>
                  </a:solidFill>
                </a:rPr>
                <a:t>Student Assistance Program - </a:t>
              </a:r>
              <a:r>
                <a:rPr lang="en-US" sz="1000" dirty="0" smtClean="0">
                  <a:solidFill>
                    <a:schemeClr val="tx1"/>
                  </a:solidFill>
                </a:rPr>
                <a:t>Happy Town MS</a:t>
              </a:r>
              <a:endParaRPr lang="en-US" sz="1000" dirty="0" smtClean="0">
                <a:solidFill>
                  <a:prstClr val="black"/>
                </a:solidFill>
              </a:endParaRPr>
            </a:p>
          </p:txBody>
        </p:sp>
        <p:sp>
          <p:nvSpPr>
            <p:cNvPr id="30" name="TextBox 29"/>
            <p:cNvSpPr txBox="1"/>
            <p:nvPr/>
          </p:nvSpPr>
          <p:spPr>
            <a:xfrm>
              <a:off x="4669588" y="5828853"/>
              <a:ext cx="1435608"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000" b="1" dirty="0" smtClean="0">
                  <a:solidFill>
                    <a:prstClr val="black"/>
                  </a:solidFill>
                </a:rPr>
                <a:t>Direct Services:</a:t>
              </a:r>
            </a:p>
            <a:p>
              <a:pPr algn="ctr" fontAlgn="auto">
                <a:spcBef>
                  <a:spcPts val="0"/>
                </a:spcBef>
                <a:spcAft>
                  <a:spcPts val="0"/>
                </a:spcAft>
                <a:buFont typeface="Arial" pitchFamily="34" charset="0"/>
                <a:buChar char="•"/>
                <a:defRPr/>
              </a:pPr>
              <a:r>
                <a:rPr lang="en-US" sz="1000" dirty="0" smtClean="0">
                  <a:solidFill>
                    <a:schemeClr val="tx1"/>
                  </a:solidFill>
                </a:rPr>
                <a:t>Guiding Good Choices</a:t>
              </a:r>
            </a:p>
            <a:p>
              <a:pPr algn="ctr" fontAlgn="auto">
                <a:spcBef>
                  <a:spcPts val="0"/>
                </a:spcBef>
                <a:spcAft>
                  <a:spcPts val="0"/>
                </a:spcAft>
                <a:buFont typeface="Arial" pitchFamily="34" charset="0"/>
                <a:buChar char="•"/>
                <a:defRPr/>
              </a:pPr>
              <a:r>
                <a:rPr lang="en-US" sz="1000" dirty="0" err="1" smtClean="0">
                  <a:solidFill>
                    <a:schemeClr val="tx1"/>
                  </a:solidFill>
                </a:rPr>
                <a:t>LifeSkills</a:t>
              </a:r>
              <a:r>
                <a:rPr lang="en-US" sz="1000" dirty="0" smtClean="0">
                  <a:solidFill>
                    <a:schemeClr val="tx1"/>
                  </a:solidFill>
                </a:rPr>
                <a:t> Training</a:t>
              </a:r>
              <a:endParaRPr lang="en-US" sz="1000" b="1" dirty="0">
                <a:solidFill>
                  <a:prstClr val="black"/>
                </a:solidFill>
              </a:endParaRPr>
            </a:p>
          </p:txBody>
        </p:sp>
        <p:sp>
          <p:nvSpPr>
            <p:cNvPr id="32" name="TextBox 31"/>
            <p:cNvSpPr txBox="1"/>
            <p:nvPr/>
          </p:nvSpPr>
          <p:spPr>
            <a:xfrm>
              <a:off x="4676010" y="3128302"/>
              <a:ext cx="1435608" cy="65733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Public Awareness:</a:t>
              </a:r>
            </a:p>
            <a:p>
              <a:pPr algn="ctr" fontAlgn="auto">
                <a:spcBef>
                  <a:spcPts val="0"/>
                </a:spcBef>
                <a:spcAft>
                  <a:spcPts val="0"/>
                </a:spcAft>
                <a:defRPr/>
              </a:pPr>
              <a:r>
                <a:rPr lang="en-US" sz="1000" dirty="0" smtClean="0">
                  <a:solidFill>
                    <a:schemeClr val="tx1"/>
                  </a:solidFill>
                </a:rPr>
                <a:t>Media Advocacy for more or improved enforcement</a:t>
              </a:r>
              <a:endParaRPr lang="en-US" sz="1000" dirty="0">
                <a:solidFill>
                  <a:prstClr val="black"/>
                </a:solidFill>
              </a:endParaRPr>
            </a:p>
          </p:txBody>
        </p:sp>
        <p:sp>
          <p:nvSpPr>
            <p:cNvPr id="33" name="TextBox 32"/>
            <p:cNvSpPr txBox="1"/>
            <p:nvPr/>
          </p:nvSpPr>
          <p:spPr>
            <a:xfrm>
              <a:off x="4669472" y="3819678"/>
              <a:ext cx="1432050" cy="878818"/>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Environmental Strategies: </a:t>
              </a:r>
            </a:p>
            <a:p>
              <a:pPr algn="ctr" fontAlgn="auto">
                <a:spcBef>
                  <a:spcPts val="0"/>
                </a:spcBef>
                <a:spcAft>
                  <a:spcPts val="0"/>
                </a:spcAft>
                <a:buFont typeface="Arial" pitchFamily="34" charset="0"/>
                <a:buChar char="•"/>
                <a:defRPr/>
              </a:pPr>
              <a:r>
                <a:rPr lang="en-US" sz="1000" dirty="0" smtClean="0">
                  <a:solidFill>
                    <a:schemeClr val="tx1"/>
                  </a:solidFill>
                </a:rPr>
                <a:t>Enforcement</a:t>
              </a:r>
            </a:p>
            <a:p>
              <a:pPr algn="ctr" fontAlgn="auto">
                <a:spcBef>
                  <a:spcPts val="0"/>
                </a:spcBef>
                <a:spcAft>
                  <a:spcPts val="0"/>
                </a:spcAft>
                <a:buFont typeface="Arial" pitchFamily="34" charset="0"/>
                <a:buChar char="•"/>
                <a:defRPr/>
              </a:pPr>
              <a:r>
                <a:rPr lang="en-US" sz="1000" dirty="0" smtClean="0">
                  <a:solidFill>
                    <a:schemeClr val="tx1"/>
                  </a:solidFill>
                </a:rPr>
                <a:t>Roundtable</a:t>
              </a:r>
            </a:p>
            <a:p>
              <a:pPr algn="ctr" fontAlgn="auto">
                <a:spcBef>
                  <a:spcPts val="0"/>
                </a:spcBef>
                <a:spcAft>
                  <a:spcPts val="0"/>
                </a:spcAft>
                <a:buFont typeface="Arial" pitchFamily="34" charset="0"/>
                <a:buChar char="•"/>
                <a:defRPr/>
              </a:pPr>
              <a:r>
                <a:rPr lang="en-US" sz="1000" dirty="0" smtClean="0">
                  <a:solidFill>
                    <a:schemeClr val="tx1"/>
                  </a:solidFill>
                </a:rPr>
                <a:t>Party Patrol</a:t>
              </a:r>
            </a:p>
          </p:txBody>
        </p:sp>
        <p:sp>
          <p:nvSpPr>
            <p:cNvPr id="34" name="TextBox 33"/>
            <p:cNvSpPr txBox="1"/>
            <p:nvPr/>
          </p:nvSpPr>
          <p:spPr>
            <a:xfrm>
              <a:off x="4670484" y="1997634"/>
              <a:ext cx="1435608"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spcAft>
                  <a:spcPts val="600"/>
                </a:spcAft>
                <a:defRPr/>
              </a:pPr>
              <a:r>
                <a:rPr lang="en-US" sz="1050" b="1" i="1" dirty="0" smtClean="0">
                  <a:solidFill>
                    <a:prstClr val="black"/>
                  </a:solidFill>
                </a:rPr>
                <a:t>…can be addressed thru these strategies…</a:t>
              </a:r>
            </a:p>
          </p:txBody>
        </p:sp>
      </p:grpSp>
      <p:sp>
        <p:nvSpPr>
          <p:cNvPr id="49" name="Rectangle 23"/>
          <p:cNvSpPr>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ctr" eaLnBrk="0" hangingPunct="0">
              <a:defRPr/>
            </a:pPr>
            <a:r>
              <a:rPr lang="en-US" sz="2400" b="1" dirty="0" smtClean="0">
                <a:solidFill>
                  <a:prstClr val="black"/>
                </a:solidFill>
                <a:latin typeface="Calibri" pitchFamily="34" charset="0"/>
              </a:rPr>
              <a:t>[SAMPLE] </a:t>
            </a:r>
            <a:r>
              <a:rPr lang="en-US" sz="2400" b="1" dirty="0">
                <a:solidFill>
                  <a:prstClr val="black"/>
                </a:solidFill>
                <a:latin typeface="Calibri" pitchFamily="34" charset="0"/>
              </a:rPr>
              <a:t>Coalition </a:t>
            </a:r>
            <a:r>
              <a:rPr lang="en-US" sz="2400" b="1" dirty="0" smtClean="0">
                <a:solidFill>
                  <a:prstClr val="black"/>
                </a:solidFill>
              </a:rPr>
              <a:t>Logic Model</a:t>
            </a:r>
            <a:endParaRPr lang="en-US" sz="2400" b="1" i="1" dirty="0">
              <a:solidFill>
                <a:srgbClr val="FF0000"/>
              </a:solidFill>
            </a:endParaRPr>
          </a:p>
        </p:txBody>
      </p:sp>
      <p:sp>
        <p:nvSpPr>
          <p:cNvPr id="59" name="Left Brace 58"/>
          <p:cNvSpPr/>
          <p:nvPr/>
        </p:nvSpPr>
        <p:spPr>
          <a:xfrm>
            <a:off x="2971800" y="2209800"/>
            <a:ext cx="131445"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1" name="Left Brace 60"/>
          <p:cNvSpPr/>
          <p:nvPr/>
        </p:nvSpPr>
        <p:spPr>
          <a:xfrm>
            <a:off x="1484555" y="2613211"/>
            <a:ext cx="122032"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 Box 9"/>
          <p:cNvSpPr txBox="1">
            <a:spLocks noChangeArrowheads="1"/>
          </p:cNvSpPr>
          <p:nvPr/>
        </p:nvSpPr>
        <p:spPr bwMode="auto">
          <a:xfrm>
            <a:off x="3101816" y="3282687"/>
            <a:ext cx="1395413"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Alcohol Availability:  </a:t>
            </a:r>
            <a:r>
              <a:rPr lang="en-US" sz="900" dirty="0" smtClean="0">
                <a:solidFill>
                  <a:prstClr val="black"/>
                </a:solidFill>
              </a:rPr>
              <a:t>Social </a:t>
            </a:r>
            <a:r>
              <a:rPr lang="en-US" sz="900" dirty="0">
                <a:solidFill>
                  <a:prstClr val="black"/>
                </a:solidFill>
              </a:rPr>
              <a:t>Access </a:t>
            </a:r>
            <a:endParaRPr lang="en-US" sz="1000" dirty="0">
              <a:solidFill>
                <a:prstClr val="black"/>
              </a:solidFill>
            </a:endParaRPr>
          </a:p>
          <a:p>
            <a:pPr algn="ctr" fontAlgn="auto">
              <a:spcBef>
                <a:spcPct val="50000"/>
              </a:spcBef>
              <a:spcAft>
                <a:spcPts val="0"/>
              </a:spcAft>
              <a:defRPr/>
            </a:pPr>
            <a:r>
              <a:rPr lang="en-US" sz="1000" b="1" dirty="0" smtClean="0">
                <a:solidFill>
                  <a:prstClr val="black"/>
                </a:solidFill>
              </a:rPr>
              <a:t>Alcohol </a:t>
            </a:r>
            <a:r>
              <a:rPr lang="en-US" sz="1000" b="1" dirty="0">
                <a:solidFill>
                  <a:prstClr val="black"/>
                </a:solidFill>
              </a:rPr>
              <a:t>Laws: </a:t>
            </a:r>
            <a:r>
              <a:rPr lang="en-US" sz="900" dirty="0" smtClean="0">
                <a:solidFill>
                  <a:schemeClr val="tx1"/>
                </a:solidFill>
              </a:rPr>
              <a:t>Enforcement; Youth Perception</a:t>
            </a:r>
            <a:endParaRPr lang="en-US" sz="1000" dirty="0">
              <a:solidFill>
                <a:prstClr val="black"/>
              </a:solidFill>
            </a:endParaRPr>
          </a:p>
        </p:txBody>
      </p:sp>
      <p:sp>
        <p:nvSpPr>
          <p:cNvPr id="57" name="Text Box 14"/>
          <p:cNvSpPr txBox="1">
            <a:spLocks noChangeArrowheads="1"/>
          </p:cNvSpPr>
          <p:nvPr/>
        </p:nvSpPr>
        <p:spPr bwMode="auto">
          <a:xfrm>
            <a:off x="3099435" y="2544700"/>
            <a:ext cx="14001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Community </a:t>
            </a:r>
            <a:r>
              <a:rPr lang="en-US" sz="1000" b="1" dirty="0" smtClean="0">
                <a:solidFill>
                  <a:prstClr val="black"/>
                </a:solidFill>
              </a:rPr>
              <a:t>Disorganization/ Community Connectedness</a:t>
            </a:r>
            <a:endParaRPr lang="en-US" sz="1000" b="1" dirty="0">
              <a:solidFill>
                <a:prstClr val="black"/>
              </a:solidFill>
            </a:endParaRPr>
          </a:p>
        </p:txBody>
      </p:sp>
      <p:sp>
        <p:nvSpPr>
          <p:cNvPr id="58" name="Text Box 17"/>
          <p:cNvSpPr txBox="1">
            <a:spLocks noChangeArrowheads="1"/>
          </p:cNvSpPr>
          <p:nvPr/>
        </p:nvSpPr>
        <p:spPr bwMode="auto">
          <a:xfrm>
            <a:off x="3101816" y="4242462"/>
            <a:ext cx="1395413"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smtClean="0">
                <a:solidFill>
                  <a:schemeClr val="tx1"/>
                </a:solidFill>
              </a:rPr>
              <a:t>School Bonding</a:t>
            </a:r>
          </a:p>
          <a:p>
            <a:pPr algn="ctr" fontAlgn="auto">
              <a:spcBef>
                <a:spcPct val="50000"/>
              </a:spcBef>
              <a:spcAft>
                <a:spcPts val="0"/>
              </a:spcAft>
              <a:defRPr/>
            </a:pPr>
            <a:r>
              <a:rPr lang="en-US" sz="1000" b="1" dirty="0" smtClean="0">
                <a:solidFill>
                  <a:schemeClr val="tx1"/>
                </a:solidFill>
              </a:rPr>
              <a:t>Social Skills</a:t>
            </a:r>
          </a:p>
          <a:p>
            <a:pPr algn="ctr" fontAlgn="auto">
              <a:spcBef>
                <a:spcPct val="50000"/>
              </a:spcBef>
              <a:spcAft>
                <a:spcPts val="0"/>
              </a:spcAft>
              <a:defRPr/>
            </a:pPr>
            <a:r>
              <a:rPr lang="en-US" sz="1000" b="1" dirty="0" smtClean="0">
                <a:solidFill>
                  <a:schemeClr val="tx1"/>
                </a:solidFill>
              </a:rPr>
              <a:t>Friends who Use</a:t>
            </a:r>
            <a:endParaRPr lang="en-US" sz="1000" b="1" dirty="0">
              <a:solidFill>
                <a:schemeClr val="tx1"/>
              </a:solidFill>
            </a:endParaRPr>
          </a:p>
        </p:txBody>
      </p:sp>
      <p:sp>
        <p:nvSpPr>
          <p:cNvPr id="62" name="Text Box 19"/>
          <p:cNvSpPr txBox="1">
            <a:spLocks noChangeArrowheads="1"/>
          </p:cNvSpPr>
          <p:nvPr/>
        </p:nvSpPr>
        <p:spPr bwMode="auto">
          <a:xfrm>
            <a:off x="3102429" y="5011303"/>
            <a:ext cx="1395413" cy="14003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Risk &amp; Protective Factors</a:t>
            </a:r>
            <a:r>
              <a:rPr lang="en-US" sz="1000" b="1" dirty="0" smtClean="0">
                <a:solidFill>
                  <a:prstClr val="black"/>
                </a:solidFill>
              </a:rPr>
              <a:t>:</a:t>
            </a:r>
          </a:p>
          <a:p>
            <a:pPr algn="ctr" fontAlgn="auto">
              <a:spcBef>
                <a:spcPct val="50000"/>
              </a:spcBef>
              <a:spcAft>
                <a:spcPts val="0"/>
              </a:spcAft>
              <a:buFont typeface="Arial" pitchFamily="34" charset="0"/>
              <a:buChar char="•"/>
              <a:defRPr/>
            </a:pPr>
            <a:r>
              <a:rPr lang="en-US" sz="1000" dirty="0" smtClean="0">
                <a:solidFill>
                  <a:schemeClr val="tx1"/>
                </a:solidFill>
              </a:rPr>
              <a:t>Poor Family Management</a:t>
            </a:r>
          </a:p>
          <a:p>
            <a:pPr algn="ctr" fontAlgn="auto">
              <a:spcBef>
                <a:spcPct val="50000"/>
              </a:spcBef>
              <a:spcAft>
                <a:spcPts val="0"/>
              </a:spcAft>
              <a:buFont typeface="Arial" pitchFamily="34" charset="0"/>
              <a:buChar char="•"/>
              <a:defRPr/>
            </a:pPr>
            <a:r>
              <a:rPr lang="en-US" sz="1000" dirty="0" smtClean="0">
                <a:solidFill>
                  <a:schemeClr val="tx1"/>
                </a:solidFill>
              </a:rPr>
              <a:t>Favorable Attitudes Towards Drug Use</a:t>
            </a:r>
          </a:p>
          <a:p>
            <a:pPr algn="ctr" fontAlgn="auto">
              <a:spcBef>
                <a:spcPct val="50000"/>
              </a:spcBef>
              <a:spcAft>
                <a:spcPts val="0"/>
              </a:spcAft>
              <a:buFont typeface="Arial" pitchFamily="34" charset="0"/>
              <a:buChar char="•"/>
              <a:defRPr/>
            </a:pPr>
            <a:endParaRPr lang="en-US" sz="1000" dirty="0" smtClean="0">
              <a:solidFill>
                <a:schemeClr val="tx1"/>
              </a:solidFill>
            </a:endParaRPr>
          </a:p>
        </p:txBody>
      </p:sp>
      <p:sp>
        <p:nvSpPr>
          <p:cNvPr id="69" name="TextBox 68"/>
          <p:cNvSpPr txBox="1"/>
          <p:nvPr/>
        </p:nvSpPr>
        <p:spPr>
          <a:xfrm>
            <a:off x="4600268" y="1826942"/>
            <a:ext cx="1371600" cy="35869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smtClean="0">
                <a:solidFill>
                  <a:prstClr val="black"/>
                </a:solidFill>
              </a:rPr>
              <a:t>…specifically in our community…</a:t>
            </a:r>
            <a:endParaRPr lang="en-US" sz="1000" b="1" i="1" dirty="0">
              <a:solidFill>
                <a:prstClr val="black"/>
              </a:solidFill>
            </a:endParaRPr>
          </a:p>
        </p:txBody>
      </p:sp>
      <p:grpSp>
        <p:nvGrpSpPr>
          <p:cNvPr id="11" name="Group 69"/>
          <p:cNvGrpSpPr/>
          <p:nvPr/>
        </p:nvGrpSpPr>
        <p:grpSpPr>
          <a:xfrm>
            <a:off x="101470" y="438886"/>
            <a:ext cx="8941353" cy="999875"/>
            <a:chOff x="101470" y="438886"/>
            <a:chExt cx="8941353" cy="999875"/>
          </a:xfrm>
        </p:grpSpPr>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smtClean="0">
                  <a:solidFill>
                    <a:prstClr val="white"/>
                  </a:solidFill>
                </a:rPr>
                <a:t>Long-Term Outcome</a:t>
              </a:r>
            </a:p>
            <a:p>
              <a:pPr algn="ctr">
                <a:defRPr/>
              </a:pPr>
              <a:r>
                <a:rPr lang="en-US" sz="1400" b="1" dirty="0" smtClean="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a:spcBef>
                  <a:spcPct val="50000"/>
                </a:spcBef>
                <a:defRPr/>
              </a:pPr>
              <a:r>
                <a:rPr lang="en-US" sz="1050" b="1" dirty="0" smtClean="0">
                  <a:solidFill>
                    <a:prstClr val="white"/>
                  </a:solidFill>
                </a:rPr>
                <a:t>(Risk/Protective </a:t>
              </a:r>
              <a:r>
                <a:rPr lang="en-US" sz="1050" b="1" dirty="0">
                  <a:solidFill>
                    <a:prstClr val="white"/>
                  </a:solidFill>
                </a:rPr>
                <a:t>Factors</a:t>
              </a:r>
              <a:r>
                <a:rPr lang="en-US" sz="1050" b="1" dirty="0" smtClean="0">
                  <a:solidFill>
                    <a:prstClr val="white"/>
                  </a:solidFill>
                </a:rPr>
                <a:t>)</a:t>
              </a:r>
              <a:endParaRPr lang="en-US" sz="1050" b="1" dirty="0">
                <a:solidFill>
                  <a:prstClr val="white"/>
                </a:solidFill>
              </a:endParaRP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1400" b="1" dirty="0" smtClean="0">
                <a:solidFill>
                  <a:prstClr val="white"/>
                </a:solidFill>
              </a:endParaRPr>
            </a:p>
            <a:p>
              <a:pPr algn="ctr">
                <a:defRPr/>
              </a:pPr>
              <a:endParaRPr lang="en-US" sz="1400" b="1" dirty="0" smtClean="0">
                <a:solidFill>
                  <a:prstClr val="white"/>
                </a:solidFill>
              </a:endParaRPr>
            </a:p>
            <a:p>
              <a:pPr algn="ctr">
                <a:defRPr/>
              </a:pPr>
              <a:r>
                <a:rPr lang="en-US" sz="1400" b="1" dirty="0" smtClean="0">
                  <a:solidFill>
                    <a:prstClr val="white"/>
                  </a:solidFill>
                </a:rPr>
                <a:t>Evaluation Plan</a:t>
              </a:r>
            </a:p>
            <a:p>
              <a:pPr algn="ctr">
                <a:defRPr/>
              </a:pPr>
              <a:endParaRPr lang="en-US" sz="1400" b="1" dirty="0">
                <a:solidFill>
                  <a:prstClr val="white"/>
                </a:solidFill>
              </a:endParaRPr>
            </a:p>
            <a:p>
              <a:pPr algn="ctr">
                <a:defRPr/>
              </a:pPr>
              <a:endParaRPr lang="en-US" sz="1400" b="1" dirty="0" smtClean="0">
                <a:solidFill>
                  <a:prstClr val="white"/>
                </a:solidFill>
              </a:endParaRPr>
            </a:p>
            <a:p>
              <a:pPr algn="ctr">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prstClr val="white"/>
                  </a:solidFill>
                </a:rPr>
                <a:t>Behavioral Health Problems</a:t>
              </a:r>
            </a:p>
            <a:p>
              <a:pPr algn="ctr">
                <a:defRPr/>
              </a:pPr>
              <a:r>
                <a:rPr lang="en-US" sz="1050" b="1" dirty="0" smtClean="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555" y="122848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352"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211"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a:t>
              </a:r>
              <a:r>
                <a:rPr lang="en-US" sz="1400" b="1" dirty="0" smtClean="0">
                  <a:solidFill>
                    <a:prstClr val="white"/>
                  </a:solidFill>
                </a:rPr>
                <a:t>Factors </a:t>
              </a:r>
            </a:p>
          </p:txBody>
        </p:sp>
        <p:cxnSp>
          <p:nvCxnSpPr>
            <p:cNvPr id="54" name="Straight Arrow Connector 53"/>
            <p:cNvCxnSpPr/>
            <p:nvPr/>
          </p:nvCxnSpPr>
          <p:spPr>
            <a:xfrm>
              <a:off x="5841707" y="1271516"/>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765" y="1260759"/>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7876391" y="6629400"/>
            <a:ext cx="990600" cy="228600"/>
          </a:xfrm>
          <a:prstGeom prst="rect">
            <a:avLst/>
          </a:prstGeom>
          <a:solidFill>
            <a:schemeClr val="bg1"/>
          </a:solidFill>
        </p:spPr>
        <p:txBody>
          <a:bodyPr wrap="square" rtlCol="0">
            <a:spAutoFit/>
          </a:bodyPr>
          <a:lstStyle/>
          <a:p>
            <a:pPr algn="ctr"/>
            <a:r>
              <a:rPr lang="en-US" sz="900" dirty="0" smtClean="0">
                <a:solidFill>
                  <a:prstClr val="black"/>
                </a:solidFill>
              </a:rPr>
              <a:t>Reporting/</a:t>
            </a:r>
            <a:r>
              <a:rPr lang="en-US" sz="900" dirty="0" err="1" smtClean="0">
                <a:solidFill>
                  <a:prstClr val="black"/>
                </a:solidFill>
              </a:rPr>
              <a:t>Eval</a:t>
            </a:r>
            <a:endParaRPr lang="en-US" sz="900" dirty="0">
              <a:solidFill>
                <a:prstClr val="black"/>
              </a:solidFill>
            </a:endParaRPr>
          </a:p>
        </p:txBody>
      </p:sp>
      <p:sp>
        <p:nvSpPr>
          <p:cNvPr id="75" name="TextBox 74"/>
          <p:cNvSpPr txBox="1"/>
          <p:nvPr/>
        </p:nvSpPr>
        <p:spPr>
          <a:xfrm>
            <a:off x="6228840" y="6614894"/>
            <a:ext cx="1219199" cy="230832"/>
          </a:xfrm>
          <a:prstGeom prst="rect">
            <a:avLst/>
          </a:prstGeom>
          <a:solidFill>
            <a:schemeClr val="bg1"/>
          </a:solidFill>
        </p:spPr>
        <p:txBody>
          <a:bodyPr wrap="square" rtlCol="0">
            <a:spAutoFit/>
          </a:bodyPr>
          <a:lstStyle/>
          <a:p>
            <a:pPr algn="ctr"/>
            <a:r>
              <a:rPr lang="en-US" sz="900" dirty="0" smtClean="0">
                <a:solidFill>
                  <a:prstClr val="black"/>
                </a:solidFill>
              </a:rPr>
              <a:t>Plan/Implementation</a:t>
            </a:r>
            <a:endParaRPr lang="en-US" sz="900" dirty="0">
              <a:solidFill>
                <a:prstClr val="black"/>
              </a:solidFill>
            </a:endParaRPr>
          </a:p>
        </p:txBody>
      </p:sp>
      <p:sp>
        <p:nvSpPr>
          <p:cNvPr id="77" name="TextBox 76"/>
          <p:cNvSpPr txBox="1"/>
          <p:nvPr/>
        </p:nvSpPr>
        <p:spPr>
          <a:xfrm>
            <a:off x="3200400" y="6627168"/>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Local Assessment</a:t>
            </a:r>
            <a:endParaRPr lang="en-US" sz="900" dirty="0">
              <a:solidFill>
                <a:prstClr val="black"/>
              </a:solidFill>
            </a:endParaRP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wrap="square">
            <a:spAutoFit/>
          </a:bodyPr>
          <a:lstStyle/>
          <a:p>
            <a:endParaRPr lang="en-US">
              <a:solidFill>
                <a:prstClr val="black"/>
              </a:solidFill>
            </a:endParaRPr>
          </a:p>
        </p:txBody>
      </p:sp>
      <p:sp>
        <p:nvSpPr>
          <p:cNvPr id="85" name="TextBox 84"/>
          <p:cNvSpPr txBox="1"/>
          <p:nvPr/>
        </p:nvSpPr>
        <p:spPr>
          <a:xfrm>
            <a:off x="299720" y="6537960"/>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State Assessment</a:t>
            </a:r>
            <a:endParaRPr lang="en-US" sz="900" dirty="0">
              <a:solidFill>
                <a:prstClr val="black"/>
              </a:solidFill>
            </a:endParaRPr>
          </a:p>
        </p:txBody>
      </p:sp>
      <p:grpSp>
        <p:nvGrpSpPr>
          <p:cNvPr id="31" name="Group 91"/>
          <p:cNvGrpSpPr/>
          <p:nvPr/>
        </p:nvGrpSpPr>
        <p:grpSpPr>
          <a:xfrm>
            <a:off x="7651246" y="2041747"/>
            <a:ext cx="1390650" cy="4531298"/>
            <a:chOff x="7651246" y="2041747"/>
            <a:chExt cx="1390650" cy="4531298"/>
          </a:xfrm>
        </p:grpSpPr>
        <p:sp>
          <p:nvSpPr>
            <p:cNvPr id="46" name="TextBox 45"/>
            <p:cNvSpPr txBox="1"/>
            <p:nvPr/>
          </p:nvSpPr>
          <p:spPr>
            <a:xfrm>
              <a:off x="7656009" y="2041747"/>
              <a:ext cx="1381125" cy="55399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000" b="1" i="1" dirty="0" smtClean="0">
                  <a:solidFill>
                    <a:prstClr val="black"/>
                  </a:solidFill>
                </a:rPr>
                <a:t>…and we will use these tools to measure our impact…</a:t>
              </a:r>
            </a:p>
          </p:txBody>
        </p:sp>
        <p:sp>
          <p:nvSpPr>
            <p:cNvPr id="87" name="TextBox 86"/>
            <p:cNvSpPr txBox="1"/>
            <p:nvPr/>
          </p:nvSpPr>
          <p:spPr>
            <a:xfrm>
              <a:off x="7651246" y="5865159"/>
              <a:ext cx="1390650" cy="70788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Direct Services:  </a:t>
              </a:r>
              <a:r>
                <a:rPr lang="en-US" sz="1000" dirty="0">
                  <a:solidFill>
                    <a:schemeClr val="tx1"/>
                  </a:solidFill>
                </a:rPr>
                <a:t>Assigned Program pre/post and  process measures; </a:t>
              </a:r>
              <a:r>
                <a:rPr lang="en-US" sz="1000" dirty="0" smtClean="0">
                  <a:solidFill>
                    <a:schemeClr val="tx1"/>
                  </a:solidFill>
                </a:rPr>
                <a:t>HYS</a:t>
              </a:r>
              <a:endParaRPr lang="en-US" sz="1000" b="1" dirty="0">
                <a:solidFill>
                  <a:schemeClr val="tx1"/>
                </a:solidFill>
              </a:endParaRPr>
            </a:p>
          </p:txBody>
        </p:sp>
        <p:sp>
          <p:nvSpPr>
            <p:cNvPr id="88" name="TextBox 87"/>
            <p:cNvSpPr txBox="1"/>
            <p:nvPr/>
          </p:nvSpPr>
          <p:spPr>
            <a:xfrm>
              <a:off x="7656009" y="5214353"/>
              <a:ext cx="1381125" cy="538609"/>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Prevention/ Intervention  Services: </a:t>
              </a:r>
              <a:r>
                <a:rPr lang="en-US" sz="900" dirty="0" smtClean="0">
                  <a:solidFill>
                    <a:schemeClr val="tx1"/>
                  </a:solidFill>
                </a:rPr>
                <a:t>pre/post</a:t>
              </a:r>
              <a:endParaRPr lang="en-US" sz="1000" b="1" dirty="0">
                <a:solidFill>
                  <a:schemeClr val="tx1"/>
                </a:solidFill>
              </a:endParaRPr>
            </a:p>
          </p:txBody>
        </p:sp>
        <p:sp>
          <p:nvSpPr>
            <p:cNvPr id="89" name="TextBox 88"/>
            <p:cNvSpPr txBox="1"/>
            <p:nvPr/>
          </p:nvSpPr>
          <p:spPr>
            <a:xfrm>
              <a:off x="7660771" y="2707941"/>
              <a:ext cx="1371600" cy="96949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prstClr val="black"/>
                  </a:solidFill>
                </a:rPr>
                <a:t>Community engagement/Coalition development </a:t>
              </a:r>
              <a:r>
                <a:rPr lang="en-US" sz="1000" b="1" dirty="0" smtClean="0">
                  <a:solidFill>
                    <a:schemeClr val="tx1"/>
                  </a:solidFill>
                </a:rPr>
                <a:t>: </a:t>
              </a:r>
              <a:endParaRPr lang="en-US" sz="1000" b="1" dirty="0">
                <a:solidFill>
                  <a:schemeClr val="tx1"/>
                </a:solidFill>
              </a:endParaRPr>
            </a:p>
            <a:p>
              <a:pPr algn="ctr" fontAlgn="auto">
                <a:spcBef>
                  <a:spcPts val="0"/>
                </a:spcBef>
                <a:spcAft>
                  <a:spcPts val="0"/>
                </a:spcAft>
                <a:defRPr/>
              </a:pPr>
              <a:r>
                <a:rPr lang="en-US" sz="900" dirty="0">
                  <a:solidFill>
                    <a:schemeClr val="tx1"/>
                  </a:solidFill>
                </a:rPr>
                <a:t>Annual Coalition Survey</a:t>
              </a:r>
            </a:p>
            <a:p>
              <a:pPr algn="ctr" fontAlgn="auto">
                <a:spcBef>
                  <a:spcPts val="0"/>
                </a:spcBef>
                <a:spcAft>
                  <a:spcPts val="0"/>
                </a:spcAft>
                <a:defRPr/>
              </a:pPr>
              <a:r>
                <a:rPr lang="en-US" sz="900" dirty="0"/>
                <a:t>Sustainability </a:t>
              </a:r>
              <a:r>
                <a:rPr lang="en-US" sz="900" dirty="0" smtClean="0"/>
                <a:t>Documentation</a:t>
              </a:r>
            </a:p>
          </p:txBody>
        </p:sp>
        <p:sp>
          <p:nvSpPr>
            <p:cNvPr id="90" name="TextBox 89"/>
            <p:cNvSpPr txBox="1"/>
            <p:nvPr/>
          </p:nvSpPr>
          <p:spPr>
            <a:xfrm>
              <a:off x="7656009" y="4425049"/>
              <a:ext cx="1381125" cy="67710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Environmental Strategies:</a:t>
              </a:r>
            </a:p>
            <a:p>
              <a:pPr algn="ctr" fontAlgn="auto">
                <a:spcBef>
                  <a:spcPts val="0"/>
                </a:spcBef>
                <a:spcAft>
                  <a:spcPts val="0"/>
                </a:spcAft>
                <a:defRPr/>
              </a:pPr>
              <a:r>
                <a:rPr lang="en-US" sz="900" dirty="0">
                  <a:solidFill>
                    <a:prstClr val="black"/>
                  </a:solidFill>
                </a:rPr>
                <a:t>Process measures </a:t>
              </a:r>
              <a:r>
                <a:rPr lang="en-US" sz="900" dirty="0" smtClean="0">
                  <a:solidFill>
                    <a:prstClr val="black"/>
                  </a:solidFill>
                </a:rPr>
                <a:t>Community Survey</a:t>
              </a:r>
              <a:r>
                <a:rPr lang="en-US" sz="900" dirty="0">
                  <a:solidFill>
                    <a:prstClr val="black"/>
                  </a:solidFill>
                </a:rPr>
                <a:t>; HYS</a:t>
              </a:r>
            </a:p>
          </p:txBody>
        </p:sp>
        <p:sp>
          <p:nvSpPr>
            <p:cNvPr id="91" name="TextBox 90"/>
            <p:cNvSpPr txBox="1"/>
            <p:nvPr/>
          </p:nvSpPr>
          <p:spPr>
            <a:xfrm>
              <a:off x="7656009" y="3789633"/>
              <a:ext cx="1381125"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Public Awareness: </a:t>
              </a:r>
            </a:p>
            <a:p>
              <a:pPr algn="ctr">
                <a:defRPr/>
              </a:pPr>
              <a:r>
                <a:rPr lang="en-US" sz="900" dirty="0"/>
                <a:t>Process measures </a:t>
              </a:r>
              <a:r>
                <a:rPr lang="en-US" sz="900" dirty="0" smtClean="0"/>
                <a:t>Community Survey</a:t>
              </a:r>
              <a:endParaRPr lang="en-US" sz="900" dirty="0"/>
            </a:p>
          </p:txBody>
        </p:sp>
      </p:grpSp>
      <p:sp>
        <p:nvSpPr>
          <p:cNvPr id="123" name="Left Brace 122"/>
          <p:cNvSpPr/>
          <p:nvPr/>
        </p:nvSpPr>
        <p:spPr>
          <a:xfrm flipH="1">
            <a:off x="5953991" y="2992582"/>
            <a:ext cx="142009" cy="1122218"/>
          </a:xfrm>
          <a:prstGeom prst="leftBrace">
            <a:avLst>
              <a:gd name="adj1" fmla="val 8333"/>
              <a:gd name="adj2" fmla="val 88008"/>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76671" y="4649789"/>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467600" y="3733800"/>
            <a:ext cx="228600" cy="1524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014" y="531427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256" y="6250193"/>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4579490" y="2226528"/>
            <a:ext cx="1399419" cy="4480033"/>
            <a:chOff x="4579490" y="2226528"/>
            <a:chExt cx="1399419" cy="4480033"/>
          </a:xfrm>
        </p:grpSpPr>
        <p:sp>
          <p:nvSpPr>
            <p:cNvPr id="80" name="TextBox 79"/>
            <p:cNvSpPr txBox="1"/>
            <p:nvPr/>
          </p:nvSpPr>
          <p:spPr>
            <a:xfrm>
              <a:off x="4594299" y="2787249"/>
              <a:ext cx="1374198" cy="37600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Low enforcement in public locations.</a:t>
              </a:r>
              <a:endParaRPr lang="en-US" sz="1000" dirty="0">
                <a:solidFill>
                  <a:prstClr val="black"/>
                </a:solidFill>
              </a:endParaRPr>
            </a:p>
          </p:txBody>
        </p:sp>
        <p:sp>
          <p:nvSpPr>
            <p:cNvPr id="82" name="TextBox 81"/>
            <p:cNvSpPr txBox="1"/>
            <p:nvPr/>
          </p:nvSpPr>
          <p:spPr>
            <a:xfrm>
              <a:off x="4594300" y="4972526"/>
              <a:ext cx="1384608" cy="520901"/>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Lack of consistent and clear consequences at home.</a:t>
              </a:r>
              <a:endParaRPr lang="en-US" sz="1000" dirty="0">
                <a:solidFill>
                  <a:prstClr val="black"/>
                </a:solidFill>
              </a:endParaRPr>
            </a:p>
          </p:txBody>
        </p:sp>
        <p:sp>
          <p:nvSpPr>
            <p:cNvPr id="83" name="TextBox 82"/>
            <p:cNvSpPr txBox="1"/>
            <p:nvPr/>
          </p:nvSpPr>
          <p:spPr>
            <a:xfrm>
              <a:off x="4594301" y="5527744"/>
              <a:ext cx="1384608" cy="50622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think they would be viewed as “cool” if they drink.</a:t>
              </a:r>
              <a:endParaRPr lang="en-US" sz="1000" dirty="0">
                <a:solidFill>
                  <a:prstClr val="black"/>
                </a:solidFill>
              </a:endParaRPr>
            </a:p>
          </p:txBody>
        </p:sp>
        <p:sp>
          <p:nvSpPr>
            <p:cNvPr id="84" name="TextBox 83"/>
            <p:cNvSpPr txBox="1"/>
            <p:nvPr/>
          </p:nvSpPr>
          <p:spPr>
            <a:xfrm>
              <a:off x="4596158" y="3754621"/>
              <a:ext cx="1374198" cy="499979"/>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Limited communication b/t enforcement and judiciary.</a:t>
              </a:r>
              <a:endParaRPr lang="en-US" sz="950" dirty="0">
                <a:solidFill>
                  <a:prstClr val="black"/>
                </a:solidFill>
              </a:endParaRPr>
            </a:p>
          </p:txBody>
        </p:sp>
        <p:sp>
          <p:nvSpPr>
            <p:cNvPr id="86" name="TextBox 85"/>
            <p:cNvSpPr txBox="1"/>
            <p:nvPr/>
          </p:nvSpPr>
          <p:spPr>
            <a:xfrm>
              <a:off x="4594299" y="3197569"/>
              <a:ext cx="1374198" cy="52273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Inconsistent consequences for offenders.</a:t>
              </a:r>
              <a:endParaRPr lang="en-US" sz="1000" dirty="0">
                <a:solidFill>
                  <a:prstClr val="black"/>
                </a:solidFill>
              </a:endParaRPr>
            </a:p>
          </p:txBody>
        </p:sp>
        <p:sp>
          <p:nvSpPr>
            <p:cNvPr id="92" name="TextBox 91"/>
            <p:cNvSpPr txBox="1"/>
            <p:nvPr/>
          </p:nvSpPr>
          <p:spPr>
            <a:xfrm>
              <a:off x="4579490" y="6068291"/>
              <a:ext cx="1384608" cy="63827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exposure to favorable alcohol messages from their peers.</a:t>
              </a:r>
              <a:endParaRPr lang="en-US" sz="1000" dirty="0">
                <a:solidFill>
                  <a:prstClr val="black"/>
                </a:solidFill>
              </a:endParaRPr>
            </a:p>
          </p:txBody>
        </p:sp>
        <p:sp>
          <p:nvSpPr>
            <p:cNvPr id="98" name="TextBox 97"/>
            <p:cNvSpPr txBox="1"/>
            <p:nvPr/>
          </p:nvSpPr>
          <p:spPr>
            <a:xfrm>
              <a:off x="4594300" y="2226528"/>
              <a:ext cx="1374198" cy="526404"/>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dirty="0" smtClean="0">
                  <a:solidFill>
                    <a:prstClr val="black"/>
                  </a:solidFill>
                </a:rPr>
                <a:t>Engaging parents and youth with providers in local decisions. </a:t>
              </a:r>
            </a:p>
          </p:txBody>
        </p:sp>
        <p:sp>
          <p:nvSpPr>
            <p:cNvPr id="101" name="TextBox 100"/>
            <p:cNvSpPr txBox="1"/>
            <p:nvPr/>
          </p:nvSpPr>
          <p:spPr>
            <a:xfrm>
              <a:off x="4594299" y="4288917"/>
              <a:ext cx="1374198" cy="64929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Kids are skipping school a lot.</a:t>
              </a:r>
            </a:p>
            <a:p>
              <a:pPr algn="ctr" fontAlgn="auto">
                <a:spcBef>
                  <a:spcPts val="0"/>
                </a:spcBef>
                <a:spcAft>
                  <a:spcPts val="0"/>
                </a:spcAft>
                <a:defRPr/>
              </a:pPr>
              <a:r>
                <a:rPr lang="en-US" sz="950" dirty="0" smtClean="0">
                  <a:solidFill>
                    <a:prstClr val="black"/>
                  </a:solidFill>
                </a:rPr>
                <a:t>Youth say that their friends drink.</a:t>
              </a:r>
            </a:p>
          </p:txBody>
        </p:sp>
      </p:grpSp>
      <p:sp>
        <p:nvSpPr>
          <p:cNvPr id="103" name="Left Brace 102"/>
          <p:cNvSpPr/>
          <p:nvPr/>
        </p:nvSpPr>
        <p:spPr>
          <a:xfrm>
            <a:off x="4495800" y="30480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5" name="Straight Arrow Connector 94"/>
          <p:cNvCxnSpPr/>
          <p:nvPr/>
        </p:nvCxnSpPr>
        <p:spPr>
          <a:xfrm rot="10800000">
            <a:off x="4419600" y="46482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4267200" y="5259388"/>
            <a:ext cx="381000" cy="227012"/>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5" name="Left Brace 104"/>
          <p:cNvSpPr/>
          <p:nvPr/>
        </p:nvSpPr>
        <p:spPr>
          <a:xfrm>
            <a:off x="4495800" y="56388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6" name="Left Brace 105"/>
          <p:cNvSpPr/>
          <p:nvPr/>
        </p:nvSpPr>
        <p:spPr>
          <a:xfrm flipH="1">
            <a:off x="5943600" y="5638800"/>
            <a:ext cx="152512"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9" name="Straight Arrow Connector 98"/>
          <p:cNvCxnSpPr/>
          <p:nvPr/>
        </p:nvCxnSpPr>
        <p:spPr>
          <a:xfrm flipH="1" flipV="1">
            <a:off x="5943600" y="5257800"/>
            <a:ext cx="228600" cy="7620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08958" y="2603511"/>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5867400" y="3048000"/>
            <a:ext cx="304800" cy="228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5943600" y="4648200"/>
            <a:ext cx="304800" cy="609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4419600" y="26670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69848" y="1421780"/>
            <a:ext cx="760144" cy="215444"/>
          </a:xfrm>
          <a:prstGeom prst="rect">
            <a:avLst/>
          </a:prstGeom>
        </p:spPr>
        <p:txBody>
          <a:bodyPr wrap="none">
            <a:spAutoFit/>
          </a:bodyPr>
          <a:lstStyle/>
          <a:p>
            <a:pPr algn="ctr">
              <a:defRPr/>
            </a:pPr>
            <a:r>
              <a:rPr lang="en-US" sz="800" b="1" dirty="0" smtClean="0"/>
              <a:t>(10-15 years) </a:t>
            </a:r>
            <a:endParaRPr lang="en-US" sz="800" b="1" dirty="0"/>
          </a:p>
        </p:txBody>
      </p:sp>
      <p:sp>
        <p:nvSpPr>
          <p:cNvPr id="116" name="Rectangle 115"/>
          <p:cNvSpPr/>
          <p:nvPr/>
        </p:nvSpPr>
        <p:spPr>
          <a:xfrm>
            <a:off x="1921355" y="1423638"/>
            <a:ext cx="708848" cy="215444"/>
          </a:xfrm>
          <a:prstGeom prst="rect">
            <a:avLst/>
          </a:prstGeom>
        </p:spPr>
        <p:txBody>
          <a:bodyPr wrap="none">
            <a:spAutoFit/>
          </a:bodyPr>
          <a:lstStyle/>
          <a:p>
            <a:pPr algn="ctr">
              <a:defRPr/>
            </a:pPr>
            <a:r>
              <a:rPr lang="en-US" sz="800" b="1" dirty="0" smtClean="0"/>
              <a:t>(5-10 years) </a:t>
            </a:r>
            <a:endParaRPr lang="en-US" sz="800" b="1" dirty="0"/>
          </a:p>
        </p:txBody>
      </p:sp>
      <p:sp>
        <p:nvSpPr>
          <p:cNvPr id="117" name="Rectangle 116"/>
          <p:cNvSpPr/>
          <p:nvPr/>
        </p:nvSpPr>
        <p:spPr>
          <a:xfrm>
            <a:off x="3452417" y="1414345"/>
            <a:ext cx="657552" cy="215444"/>
          </a:xfrm>
          <a:prstGeom prst="rect">
            <a:avLst/>
          </a:prstGeom>
        </p:spPr>
        <p:txBody>
          <a:bodyPr wrap="none">
            <a:spAutoFit/>
          </a:bodyPr>
          <a:lstStyle/>
          <a:p>
            <a:pPr algn="ctr">
              <a:defRPr/>
            </a:pPr>
            <a:r>
              <a:rPr lang="en-US" sz="800" b="1" dirty="0" smtClean="0"/>
              <a:t>(2-5 years) </a:t>
            </a:r>
            <a:endParaRPr lang="en-US" sz="800" b="1" dirty="0"/>
          </a:p>
        </p:txBody>
      </p:sp>
      <p:sp>
        <p:nvSpPr>
          <p:cNvPr id="118" name="Rectangle 117"/>
          <p:cNvSpPr/>
          <p:nvPr/>
        </p:nvSpPr>
        <p:spPr>
          <a:xfrm>
            <a:off x="4773092" y="1418062"/>
            <a:ext cx="1067921" cy="215444"/>
          </a:xfrm>
          <a:prstGeom prst="rect">
            <a:avLst/>
          </a:prstGeom>
        </p:spPr>
        <p:txBody>
          <a:bodyPr wrap="none">
            <a:spAutoFit/>
          </a:bodyPr>
          <a:lstStyle/>
          <a:p>
            <a:pPr algn="ctr">
              <a:defRPr/>
            </a:pPr>
            <a:r>
              <a:rPr lang="en-US" sz="800" b="1" dirty="0" smtClean="0"/>
              <a:t>(6 months – 2 years) </a:t>
            </a:r>
            <a:endParaRPr lang="en-US" sz="800" b="1" dirty="0"/>
          </a:p>
        </p:txBody>
      </p:sp>
      <p:sp>
        <p:nvSpPr>
          <p:cNvPr id="7" name="Slide Number Placeholder 6"/>
          <p:cNvSpPr>
            <a:spLocks noGrp="1"/>
          </p:cNvSpPr>
          <p:nvPr>
            <p:ph type="sldNum" sz="quarter" idx="12"/>
          </p:nvPr>
        </p:nvSpPr>
        <p:spPr>
          <a:xfrm>
            <a:off x="6925891" y="48269"/>
            <a:ext cx="2133600" cy="365125"/>
          </a:xfrm>
        </p:spPr>
        <p:txBody>
          <a:bodyPr/>
          <a:lstStyle/>
          <a:p>
            <a:pPr>
              <a:defRPr/>
            </a:pPr>
            <a:fld id="{716F7609-81EF-44FE-B80B-F61CA3E7E5CF}" type="slidenum">
              <a:rPr lang="en-US" smtClean="0"/>
              <a:pPr>
                <a:defRPr/>
              </a:pPr>
              <a:t>58</a:t>
            </a:fld>
            <a:endParaRPr lang="en-US" dirty="0"/>
          </a:p>
        </p:txBody>
      </p:sp>
      <p:sp>
        <p:nvSpPr>
          <p:cNvPr id="100" name="Oval 99"/>
          <p:cNvSpPr/>
          <p:nvPr/>
        </p:nvSpPr>
        <p:spPr>
          <a:xfrm>
            <a:off x="3002538" y="3235536"/>
            <a:ext cx="1494632" cy="9695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928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2000"/>
                                        <p:tgtEl>
                                          <p:spTgt spid="100"/>
                                        </p:tgtEl>
                                      </p:cBhvr>
                                    </p:animEffect>
                                    <p:anim calcmode="lin" valueType="num">
                                      <p:cBhvr>
                                        <p:cTn id="8" dur="2000" fill="hold"/>
                                        <p:tgtEl>
                                          <p:spTgt spid="100"/>
                                        </p:tgtEl>
                                        <p:attrNameLst>
                                          <p:attrName>ppt_w</p:attrName>
                                        </p:attrNameLst>
                                      </p:cBhvr>
                                      <p:tavLst>
                                        <p:tav tm="0" fmla="#ppt_w*sin(2.5*pi*$)">
                                          <p:val>
                                            <p:fltVal val="0"/>
                                          </p:val>
                                        </p:tav>
                                        <p:tav tm="100000">
                                          <p:val>
                                            <p:fltVal val="1"/>
                                          </p:val>
                                        </p:tav>
                                      </p:tavLst>
                                    </p:anim>
                                    <p:anim calcmode="lin" valueType="num">
                                      <p:cBhvr>
                                        <p:cTn id="9" dur="2000" fill="hold"/>
                                        <p:tgtEl>
                                          <p:spTgt spid="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225"/>
            <a:ext cx="1458913"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4" name="Line 16"/>
          <p:cNvSpPr>
            <a:spLocks noChangeShapeType="1"/>
          </p:cNvSpPr>
          <p:nvPr/>
        </p:nvSpPr>
        <p:spPr bwMode="auto">
          <a:xfrm>
            <a:off x="6038850" y="6754813"/>
            <a:ext cx="1571625"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6" name="Line 16"/>
          <p:cNvSpPr>
            <a:spLocks noChangeShapeType="1"/>
          </p:cNvSpPr>
          <p:nvPr/>
        </p:nvSpPr>
        <p:spPr bwMode="auto">
          <a:xfrm flipV="1">
            <a:off x="1553088" y="6753225"/>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a:grpSpLocks/>
          </p:cNvGrpSpPr>
          <p:nvPr/>
        </p:nvGrpSpPr>
        <p:grpSpPr bwMode="auto">
          <a:xfrm>
            <a:off x="109538" y="1447800"/>
            <a:ext cx="8945562" cy="257175"/>
            <a:chOff x="109100" y="1448557"/>
            <a:chExt cx="8946453" cy="255661"/>
          </a:xfrm>
        </p:grpSpPr>
        <p:sp>
          <p:nvSpPr>
            <p:cNvPr id="313443"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 name="TextBox 24"/>
            <p:cNvSpPr txBox="1"/>
            <p:nvPr/>
          </p:nvSpPr>
          <p:spPr>
            <a:xfrm>
              <a:off x="7318655" y="1450136"/>
              <a:ext cx="552505" cy="254082"/>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Action</a:t>
              </a:r>
            </a:p>
          </p:txBody>
        </p:sp>
        <p:sp>
          <p:nvSpPr>
            <p:cNvPr id="313445"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TextBox 23"/>
            <p:cNvSpPr txBox="1"/>
            <p:nvPr/>
          </p:nvSpPr>
          <p:spPr>
            <a:xfrm>
              <a:off x="2647765" y="1448557"/>
              <a:ext cx="752550" cy="254083"/>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Outcomes</a:t>
              </a:r>
            </a:p>
          </p:txBody>
        </p:sp>
      </p:grpSp>
      <p:sp>
        <p:nvSpPr>
          <p:cNvPr id="5" name="TextBox 4"/>
          <p:cNvSpPr txBox="1">
            <a:spLocks noChangeArrowheads="1"/>
          </p:cNvSpPr>
          <p:nvPr/>
        </p:nvSpPr>
        <p:spPr bwMode="auto">
          <a:xfrm>
            <a:off x="33338" y="163036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Arial" charset="0"/>
              </a:rPr>
              <a:t>Why</a:t>
            </a:r>
            <a:r>
              <a:rPr lang="en-US" sz="1050" i="1" dirty="0">
                <a:solidFill>
                  <a:prstClr val="black"/>
                </a:solidFill>
                <a:latin typeface="Calibri"/>
                <a:cs typeface="Arial" charset="0"/>
              </a:rPr>
              <a:t>? </a:t>
            </a:r>
          </a:p>
        </p:txBody>
      </p:sp>
      <p:sp>
        <p:nvSpPr>
          <p:cNvPr id="15" name="TextBox 14"/>
          <p:cNvSpPr txBox="1">
            <a:spLocks noChangeArrowheads="1"/>
          </p:cNvSpPr>
          <p:nvPr/>
        </p:nvSpPr>
        <p:spPr bwMode="auto">
          <a:xfrm>
            <a:off x="3302000" y="162718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Why here?</a:t>
            </a:r>
          </a:p>
        </p:txBody>
      </p:sp>
      <p:sp>
        <p:nvSpPr>
          <p:cNvPr id="18" name="TextBox 17"/>
          <p:cNvSpPr txBox="1">
            <a:spLocks noChangeArrowheads="1"/>
          </p:cNvSpPr>
          <p:nvPr/>
        </p:nvSpPr>
        <p:spPr bwMode="auto">
          <a:xfrm>
            <a:off x="4651375" y="1589088"/>
            <a:ext cx="131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But why here?</a:t>
            </a:r>
          </a:p>
        </p:txBody>
      </p:sp>
      <p:sp>
        <p:nvSpPr>
          <p:cNvPr id="23" name="TextBox 22"/>
          <p:cNvSpPr txBox="1">
            <a:spLocks noChangeArrowheads="1"/>
          </p:cNvSpPr>
          <p:nvPr/>
        </p:nvSpPr>
        <p:spPr bwMode="auto">
          <a:xfrm>
            <a:off x="7662863" y="15875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So what? How will we know?</a:t>
            </a:r>
          </a:p>
        </p:txBody>
      </p:sp>
      <p:sp>
        <p:nvSpPr>
          <p:cNvPr id="19" name="TextBox 18"/>
          <p:cNvSpPr txBox="1">
            <a:spLocks noChangeArrowheads="1"/>
          </p:cNvSpPr>
          <p:nvPr/>
        </p:nvSpPr>
        <p:spPr bwMode="auto">
          <a:xfrm>
            <a:off x="6143625" y="160655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dirty="0">
                <a:solidFill>
                  <a:srgbClr val="000000"/>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2041524"/>
            <a:ext cx="1398587" cy="365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30" name="TextBox 29"/>
          <p:cNvSpPr txBox="1"/>
          <p:nvPr/>
        </p:nvSpPr>
        <p:spPr bwMode="auto">
          <a:xfrm>
            <a:off x="6097588" y="2737642"/>
            <a:ext cx="1435100" cy="2093035"/>
          </a:xfrm>
          <a:prstGeom prst="rect">
            <a:avLst/>
          </a:prstGeom>
          <a:ln/>
        </p:spPr>
        <p:style>
          <a:lnRef idx="1">
            <a:schemeClr val="accent3"/>
          </a:lnRef>
          <a:fillRef idx="2">
            <a:schemeClr val="accent3"/>
          </a:fillRef>
          <a:effectRef idx="1">
            <a:schemeClr val="accent3"/>
          </a:effectRef>
          <a:fontRef idx="minor">
            <a:schemeClr val="dk1"/>
          </a:fontRef>
        </p:style>
        <p:txBody>
          <a:bodyPr>
            <a:noAutofit/>
          </a:bodyPr>
          <a:lstStyle/>
          <a:p>
            <a:pPr algn="ctr" fontAlgn="auto">
              <a:spcBef>
                <a:spcPts val="0"/>
              </a:spcBef>
              <a:spcAft>
                <a:spcPts val="0"/>
              </a:spcAft>
              <a:defRPr/>
            </a:pPr>
            <a:r>
              <a:rPr lang="en-US" sz="1600" b="1" dirty="0">
                <a:solidFill>
                  <a:prstClr val="black"/>
                </a:solidFill>
              </a:rPr>
              <a:t>Environmental Strategies: </a:t>
            </a:r>
            <a:endParaRPr lang="en-US" sz="1600" b="1" dirty="0" smtClean="0">
              <a:solidFill>
                <a:prstClr val="black"/>
              </a:solidFill>
            </a:endParaRPr>
          </a:p>
          <a:p>
            <a:pPr algn="ctr" fontAlgn="auto">
              <a:spcBef>
                <a:spcPts val="0"/>
              </a:spcBef>
              <a:spcAft>
                <a:spcPts val="0"/>
              </a:spcAft>
              <a:defRPr/>
            </a:pPr>
            <a:endParaRPr lang="en-US" sz="1600" b="1" dirty="0">
              <a:solidFill>
                <a:prstClr val="black"/>
              </a:solidFill>
            </a:endParaRPr>
          </a:p>
          <a:p>
            <a:pPr algn="ctr" fontAlgn="auto">
              <a:spcBef>
                <a:spcPts val="0"/>
              </a:spcBef>
              <a:spcAft>
                <a:spcPts val="0"/>
              </a:spcAft>
              <a:defRPr/>
            </a:pPr>
            <a:r>
              <a:rPr lang="en-US" sz="1500" dirty="0">
                <a:solidFill>
                  <a:prstClr val="black"/>
                </a:solidFill>
              </a:rPr>
              <a:t>Enforcement </a:t>
            </a:r>
            <a:r>
              <a:rPr lang="en-US" sz="1500" dirty="0" smtClean="0">
                <a:solidFill>
                  <a:prstClr val="black"/>
                </a:solidFill>
              </a:rPr>
              <a:t>Roundtable</a:t>
            </a:r>
          </a:p>
          <a:p>
            <a:pPr algn="ctr" fontAlgn="auto">
              <a:spcBef>
                <a:spcPts val="0"/>
              </a:spcBef>
              <a:spcAft>
                <a:spcPts val="0"/>
              </a:spcAft>
              <a:defRPr/>
            </a:pPr>
            <a:endParaRPr lang="en-US" sz="1500" dirty="0">
              <a:solidFill>
                <a:prstClr val="black"/>
              </a:solidFill>
            </a:endParaRPr>
          </a:p>
          <a:p>
            <a:pPr algn="ctr" fontAlgn="auto">
              <a:spcBef>
                <a:spcPts val="0"/>
              </a:spcBef>
              <a:spcAft>
                <a:spcPts val="0"/>
              </a:spcAft>
              <a:defRPr/>
            </a:pPr>
            <a:r>
              <a:rPr lang="en-US" sz="1500" dirty="0">
                <a:solidFill>
                  <a:prstClr val="black"/>
                </a:solidFill>
              </a:rPr>
              <a:t>Party Patrol</a:t>
            </a:r>
          </a:p>
        </p:txBody>
      </p:sp>
      <p:sp>
        <p:nvSpPr>
          <p:cNvPr id="34" name="TextBox 33"/>
          <p:cNvSpPr txBox="1"/>
          <p:nvPr/>
        </p:nvSpPr>
        <p:spPr bwMode="auto">
          <a:xfrm>
            <a:off x="6097588" y="2025650"/>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313362" name="Rectangle 23"/>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00"/>
                </a:solidFill>
              </a:rPr>
              <a:t>[SAMPLE] Coalition Logic Model</a:t>
            </a:r>
            <a:endParaRPr lang="en-US" sz="2400" b="1" i="1">
              <a:solidFill>
                <a:srgbClr val="FF0000"/>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2" name="Text Box 19"/>
          <p:cNvSpPr txBox="1">
            <a:spLocks noChangeArrowheads="1"/>
          </p:cNvSpPr>
          <p:nvPr/>
        </p:nvSpPr>
        <p:spPr bwMode="auto">
          <a:xfrm>
            <a:off x="3101975" y="2737642"/>
            <a:ext cx="1395413" cy="209303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oAutofit/>
          </a:bodyPr>
          <a:lstStyle/>
          <a:p>
            <a:pPr algn="ctr" fontAlgn="auto">
              <a:spcBef>
                <a:spcPct val="50000"/>
              </a:spcBef>
              <a:spcAft>
                <a:spcPts val="0"/>
              </a:spcAft>
              <a:defRPr/>
            </a:pPr>
            <a:r>
              <a:rPr lang="en-US" sz="1600" b="1" dirty="0">
                <a:solidFill>
                  <a:prstClr val="black"/>
                </a:solidFill>
              </a:rPr>
              <a:t>Alcohol Availability:  </a:t>
            </a:r>
            <a:r>
              <a:rPr lang="en-US" sz="1600" dirty="0">
                <a:solidFill>
                  <a:prstClr val="black"/>
                </a:solidFill>
              </a:rPr>
              <a:t>Social Access </a:t>
            </a:r>
          </a:p>
          <a:p>
            <a:pPr algn="ctr" fontAlgn="auto">
              <a:spcBef>
                <a:spcPct val="50000"/>
              </a:spcBef>
              <a:spcAft>
                <a:spcPts val="0"/>
              </a:spcAft>
              <a:defRPr/>
            </a:pPr>
            <a:r>
              <a:rPr lang="en-US" sz="1600" b="1" dirty="0">
                <a:solidFill>
                  <a:prstClr val="black"/>
                </a:solidFill>
              </a:rPr>
              <a:t>Alcohol Laws: </a:t>
            </a:r>
            <a:r>
              <a:rPr lang="en-US" sz="1600" dirty="0">
                <a:solidFill>
                  <a:prstClr val="black"/>
                </a:solidFill>
              </a:rPr>
              <a:t>Enforcement; Youth Perception</a:t>
            </a:r>
          </a:p>
        </p:txBody>
      </p:sp>
      <p:sp>
        <p:nvSpPr>
          <p:cNvPr id="69" name="TextBox 68"/>
          <p:cNvSpPr txBox="1"/>
          <p:nvPr/>
        </p:nvSpPr>
        <p:spPr>
          <a:xfrm>
            <a:off x="4624728" y="2045494"/>
            <a:ext cx="1409360" cy="3587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4" name="Text Box 4"/>
          <p:cNvSpPr txBox="1">
            <a:spLocks noChangeArrowheads="1"/>
          </p:cNvSpPr>
          <p:nvPr/>
        </p:nvSpPr>
        <p:spPr bwMode="auto">
          <a:xfrm>
            <a:off x="101600" y="441876"/>
            <a:ext cx="1424613" cy="9926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648" y="438584"/>
            <a:ext cx="1395661" cy="99925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22" name="Text Box 6"/>
          <p:cNvSpPr txBox="1">
            <a:spLocks noChangeArrowheads="1"/>
          </p:cNvSpPr>
          <p:nvPr/>
        </p:nvSpPr>
        <p:spPr bwMode="auto">
          <a:xfrm>
            <a:off x="7661741" y="439739"/>
            <a:ext cx="1380659" cy="996945"/>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9" name="Text Box 5"/>
          <p:cNvSpPr txBox="1">
            <a:spLocks noChangeArrowheads="1"/>
          </p:cNvSpPr>
          <p:nvPr/>
        </p:nvSpPr>
        <p:spPr bwMode="auto">
          <a:xfrm>
            <a:off x="1636632" y="438150"/>
            <a:ext cx="1371597" cy="10001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093" y="439739"/>
            <a:ext cx="1417232" cy="99694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bwMode="auto">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7380288"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728" y="439739"/>
            <a:ext cx="1398945" cy="9969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bwMode="auto">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a:off x="4352925"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TextBox 78"/>
          <p:cNvSpPr txBox="1">
            <a:spLocks noChangeArrowheads="1"/>
          </p:cNvSpPr>
          <p:nvPr/>
        </p:nvSpPr>
        <p:spPr bwMode="auto">
          <a:xfrm>
            <a:off x="7877175" y="6629400"/>
            <a:ext cx="990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Reporting/Eval</a:t>
            </a:r>
          </a:p>
        </p:txBody>
      </p:sp>
      <p:sp>
        <p:nvSpPr>
          <p:cNvPr id="75" name="TextBox 74"/>
          <p:cNvSpPr txBox="1">
            <a:spLocks noChangeArrowheads="1"/>
          </p:cNvSpPr>
          <p:nvPr/>
        </p:nvSpPr>
        <p:spPr bwMode="auto">
          <a:xfrm>
            <a:off x="6229350" y="6615113"/>
            <a:ext cx="12192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Plan/Implementation</a:t>
            </a:r>
          </a:p>
        </p:txBody>
      </p:sp>
      <p:sp>
        <p:nvSpPr>
          <p:cNvPr id="77" name="TextBox 76"/>
          <p:cNvSpPr txBox="1">
            <a:spLocks noChangeArrowheads="1"/>
          </p:cNvSpPr>
          <p:nvPr/>
        </p:nvSpPr>
        <p:spPr bwMode="auto">
          <a:xfrm>
            <a:off x="3200400" y="6627813"/>
            <a:ext cx="11430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Local Assessment</a:t>
            </a: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85" name="TextBox 84"/>
          <p:cNvSpPr txBox="1">
            <a:spLocks noChangeArrowheads="1"/>
          </p:cNvSpPr>
          <p:nvPr/>
        </p:nvSpPr>
        <p:spPr bwMode="auto">
          <a:xfrm>
            <a:off x="300038" y="6537325"/>
            <a:ext cx="114300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State Assessment</a:t>
            </a:r>
          </a:p>
        </p:txBody>
      </p:sp>
      <p:sp>
        <p:nvSpPr>
          <p:cNvPr id="46" name="TextBox 45"/>
          <p:cNvSpPr txBox="1"/>
          <p:nvPr/>
        </p:nvSpPr>
        <p:spPr bwMode="auto">
          <a:xfrm>
            <a:off x="7656513" y="2041525"/>
            <a:ext cx="1381125" cy="55403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115" name="Rectangle 114"/>
          <p:cNvSpPr>
            <a:spLocks noChangeArrowheads="1"/>
          </p:cNvSpPr>
          <p:nvPr/>
        </p:nvSpPr>
        <p:spPr bwMode="auto">
          <a:xfrm>
            <a:off x="369888" y="1422400"/>
            <a:ext cx="760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(10-15 years) </a:t>
            </a:r>
          </a:p>
        </p:txBody>
      </p:sp>
      <p:sp>
        <p:nvSpPr>
          <p:cNvPr id="116" name="Rectangle 115"/>
          <p:cNvSpPr>
            <a:spLocks noChangeArrowheads="1"/>
          </p:cNvSpPr>
          <p:nvPr/>
        </p:nvSpPr>
        <p:spPr bwMode="auto">
          <a:xfrm>
            <a:off x="1920875" y="142398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(5-10 years) </a:t>
            </a:r>
          </a:p>
        </p:txBody>
      </p:sp>
      <p:sp>
        <p:nvSpPr>
          <p:cNvPr id="117" name="Rectangle 116"/>
          <p:cNvSpPr>
            <a:spLocks noChangeArrowheads="1"/>
          </p:cNvSpPr>
          <p:nvPr/>
        </p:nvSpPr>
        <p:spPr bwMode="auto">
          <a:xfrm>
            <a:off x="3452813" y="1414463"/>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(2-5 years) </a:t>
            </a:r>
          </a:p>
        </p:txBody>
      </p:sp>
      <p:sp>
        <p:nvSpPr>
          <p:cNvPr id="118" name="Rectangle 117"/>
          <p:cNvSpPr>
            <a:spLocks noChangeArrowheads="1"/>
          </p:cNvSpPr>
          <p:nvPr/>
        </p:nvSpPr>
        <p:spPr bwMode="auto">
          <a:xfrm>
            <a:off x="4773613" y="141763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(6 months – 2 years) </a:t>
            </a:r>
          </a:p>
        </p:txBody>
      </p:sp>
      <p:sp>
        <p:nvSpPr>
          <p:cNvPr id="56" name="TextBox 55"/>
          <p:cNvSpPr txBox="1"/>
          <p:nvPr/>
        </p:nvSpPr>
        <p:spPr bwMode="auto">
          <a:xfrm>
            <a:off x="7678555" y="2765363"/>
            <a:ext cx="1390650" cy="2092881"/>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500" b="1" dirty="0">
                <a:solidFill>
                  <a:prstClr val="black"/>
                </a:solidFill>
              </a:rPr>
              <a:t>Environmental Strategies:</a:t>
            </a:r>
          </a:p>
          <a:p>
            <a:pPr algn="ctr" fontAlgn="auto">
              <a:spcBef>
                <a:spcPts val="0"/>
              </a:spcBef>
              <a:spcAft>
                <a:spcPts val="0"/>
              </a:spcAft>
              <a:defRPr/>
            </a:pPr>
            <a:r>
              <a:rPr lang="en-US" sz="1400" dirty="0">
                <a:solidFill>
                  <a:prstClr val="black"/>
                </a:solidFill>
              </a:rPr>
              <a:t>Process </a:t>
            </a:r>
            <a:r>
              <a:rPr lang="en-US" sz="1400" dirty="0" smtClean="0">
                <a:solidFill>
                  <a:prstClr val="black"/>
                </a:solidFill>
              </a:rPr>
              <a:t>measures; </a:t>
            </a:r>
          </a:p>
          <a:p>
            <a:pPr algn="ctr" fontAlgn="auto">
              <a:spcBef>
                <a:spcPts val="0"/>
              </a:spcBef>
              <a:spcAft>
                <a:spcPts val="0"/>
              </a:spcAft>
              <a:defRPr/>
            </a:pPr>
            <a:endParaRPr lang="en-US" sz="1400" dirty="0">
              <a:solidFill>
                <a:prstClr val="black"/>
              </a:solidFill>
            </a:endParaRPr>
          </a:p>
          <a:p>
            <a:pPr algn="ctr" fontAlgn="auto">
              <a:spcBef>
                <a:spcPts val="0"/>
              </a:spcBef>
              <a:spcAft>
                <a:spcPts val="0"/>
              </a:spcAft>
              <a:defRPr/>
            </a:pPr>
            <a:r>
              <a:rPr lang="en-US" sz="1400" dirty="0" smtClean="0">
                <a:solidFill>
                  <a:prstClr val="black"/>
                </a:solidFill>
              </a:rPr>
              <a:t>Community </a:t>
            </a:r>
            <a:r>
              <a:rPr lang="en-US" sz="1400" dirty="0">
                <a:solidFill>
                  <a:prstClr val="black"/>
                </a:solidFill>
              </a:rPr>
              <a:t>Survey; </a:t>
            </a:r>
            <a:endParaRPr lang="en-US" sz="1400" dirty="0" smtClean="0">
              <a:solidFill>
                <a:prstClr val="black"/>
              </a:solidFill>
            </a:endParaRPr>
          </a:p>
          <a:p>
            <a:pPr algn="ctr" fontAlgn="auto">
              <a:spcBef>
                <a:spcPts val="0"/>
              </a:spcBef>
              <a:spcAft>
                <a:spcPts val="0"/>
              </a:spcAft>
              <a:defRPr/>
            </a:pPr>
            <a:endParaRPr lang="en-US" sz="1400" dirty="0">
              <a:solidFill>
                <a:prstClr val="black"/>
              </a:solidFill>
            </a:endParaRPr>
          </a:p>
          <a:p>
            <a:pPr algn="ctr" fontAlgn="auto">
              <a:spcBef>
                <a:spcPts val="0"/>
              </a:spcBef>
              <a:spcAft>
                <a:spcPts val="0"/>
              </a:spcAft>
              <a:defRPr/>
            </a:pPr>
            <a:r>
              <a:rPr lang="en-US" sz="1400" dirty="0" smtClean="0">
                <a:solidFill>
                  <a:prstClr val="black"/>
                </a:solidFill>
              </a:rPr>
              <a:t>HYS</a:t>
            </a:r>
            <a:endParaRPr lang="en-US" sz="1400" dirty="0">
              <a:solidFill>
                <a:prstClr val="black"/>
              </a:solidFill>
            </a:endParaRPr>
          </a:p>
        </p:txBody>
      </p:sp>
      <p:cxnSp>
        <p:nvCxnSpPr>
          <p:cNvPr id="96" name="Straight Arrow Connector 95"/>
          <p:cNvCxnSpPr/>
          <p:nvPr/>
        </p:nvCxnSpPr>
        <p:spPr>
          <a:xfrm flipH="1">
            <a:off x="7496968" y="3800606"/>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bwMode="auto">
          <a:xfrm>
            <a:off x="4635224" y="2704929"/>
            <a:ext cx="1373188" cy="793344"/>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400" dirty="0">
                <a:solidFill>
                  <a:prstClr val="black"/>
                </a:solidFill>
              </a:rPr>
              <a:t>Low enforcement in public locations</a:t>
            </a:r>
          </a:p>
        </p:txBody>
      </p:sp>
      <p:sp>
        <p:nvSpPr>
          <p:cNvPr id="58" name="TextBox 57"/>
          <p:cNvSpPr txBox="1"/>
          <p:nvPr/>
        </p:nvSpPr>
        <p:spPr bwMode="auto">
          <a:xfrm>
            <a:off x="4636812" y="4830677"/>
            <a:ext cx="1374775" cy="1051096"/>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200" dirty="0">
                <a:solidFill>
                  <a:prstClr val="black"/>
                </a:solidFill>
              </a:rPr>
              <a:t>Limited communication b/t enforcement and judiciary.</a:t>
            </a:r>
          </a:p>
        </p:txBody>
      </p:sp>
      <p:sp>
        <p:nvSpPr>
          <p:cNvPr id="60" name="TextBox 59"/>
          <p:cNvSpPr txBox="1"/>
          <p:nvPr/>
        </p:nvSpPr>
        <p:spPr bwMode="auto">
          <a:xfrm>
            <a:off x="4635224" y="3581400"/>
            <a:ext cx="1373188" cy="110130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400" dirty="0">
                <a:solidFill>
                  <a:prstClr val="black"/>
                </a:solidFill>
              </a:rPr>
              <a:t>Inconsistent consequences for offenders.</a:t>
            </a:r>
          </a:p>
        </p:txBody>
      </p:sp>
      <p:sp>
        <p:nvSpPr>
          <p:cNvPr id="64" name="Left Brace 63"/>
          <p:cNvSpPr/>
          <p:nvPr/>
        </p:nvSpPr>
        <p:spPr>
          <a:xfrm>
            <a:off x="4495800" y="2895600"/>
            <a:ext cx="128928" cy="281940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5" name="Left Brace 64"/>
          <p:cNvSpPr/>
          <p:nvPr/>
        </p:nvSpPr>
        <p:spPr>
          <a:xfrm flipH="1">
            <a:off x="5999731" y="2919046"/>
            <a:ext cx="133973" cy="281940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cxnSp>
        <p:nvCxnSpPr>
          <p:cNvPr id="66" name="Straight Arrow Connector 65"/>
          <p:cNvCxnSpPr/>
          <p:nvPr/>
        </p:nvCxnSpPr>
        <p:spPr>
          <a:xfrm flipH="1">
            <a:off x="2915443" y="3657600"/>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ACE565D3-655A-4CCA-8926-B1ED08D4FC63}" type="slidenum">
              <a:rPr lang="en-US" smtClean="0"/>
              <a:pPr>
                <a:defRPr/>
              </a:pPr>
              <a:t>59</a:t>
            </a:fld>
            <a:endParaRPr lang="en-US" dirty="0"/>
          </a:p>
        </p:txBody>
      </p:sp>
    </p:spTree>
    <p:extLst>
      <p:ext uri="{BB962C8B-B14F-4D97-AF65-F5344CB8AC3E}">
        <p14:creationId xmlns:p14="http://schemas.microsoft.com/office/powerpoint/2010/main" val="37576871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grpId="0" nodeType="with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61"/>
                                        </p:tgtEl>
                                        <p:attrNameLst>
                                          <p:attrName>style.opacity</p:attrName>
                                        </p:attrNameLst>
                                      </p:cBhvr>
                                      <p:to>
                                        <p:strVal val="0.5"/>
                                      </p:to>
                                    </p:set>
                                    <p:animEffect filter="image" prLst="opacity: 0.5">
                                      <p:cBhvr rctx="IE">
                                        <p:cTn id="19" dur="indefinite"/>
                                        <p:tgtEl>
                                          <p:spTgt spid="61"/>
                                        </p:tgtEl>
                                      </p:cBhvr>
                                    </p:animEffect>
                                  </p:childTnLst>
                                </p:cTn>
                              </p:par>
                              <p:par>
                                <p:cTn id="20" presetID="9" presetClass="emph" presetSubtype="0" grpId="0" nodeType="withEffect">
                                  <p:stCondLst>
                                    <p:cond delay="0"/>
                                  </p:stCondLst>
                                  <p:childTnLst>
                                    <p:set>
                                      <p:cBhvr rctx="PPT">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par>
                                <p:cTn id="23" presetID="9" presetClass="emph" presetSubtype="0" grpId="0" nodeType="withEffect">
                                  <p:stCondLst>
                                    <p:cond delay="0"/>
                                  </p:stCondLst>
                                  <p:childTnLst>
                                    <p:set>
                                      <p:cBhvr rctx="PPT">
                                        <p:cTn id="24" dur="indefinite"/>
                                        <p:tgtEl>
                                          <p:spTgt spid="9"/>
                                        </p:tgtEl>
                                        <p:attrNameLst>
                                          <p:attrName>style.opacity</p:attrName>
                                        </p:attrNameLst>
                                      </p:cBhvr>
                                      <p:to>
                                        <p:strVal val="0.5"/>
                                      </p:to>
                                    </p:set>
                                    <p:animEffect filter="image" prLst="opacity: 0.5">
                                      <p:cBhvr rctx="IE">
                                        <p:cTn id="25" dur="indefinite"/>
                                        <p:tgtEl>
                                          <p:spTgt spid="9"/>
                                        </p:tgtEl>
                                      </p:cBhvr>
                                    </p:animEffect>
                                  </p:childTnLst>
                                </p:cTn>
                              </p:par>
                              <p:par>
                                <p:cTn id="26" presetID="9" presetClass="emph" presetSubtype="0" nodeType="withEffect">
                                  <p:stCondLst>
                                    <p:cond delay="0"/>
                                  </p:stCondLst>
                                  <p:childTnLst>
                                    <p:set>
                                      <p:cBhvr rctx="PPT">
                                        <p:cTn id="27" dur="indefinite"/>
                                        <p:tgtEl>
                                          <p:spTgt spid="51"/>
                                        </p:tgtEl>
                                        <p:attrNameLst>
                                          <p:attrName>style.opacity</p:attrName>
                                        </p:attrNameLst>
                                      </p:cBhvr>
                                      <p:to>
                                        <p:strVal val="0.5"/>
                                      </p:to>
                                    </p:set>
                                    <p:animEffect filter="image" prLst="opacity: 0.5">
                                      <p:cBhvr rctx="IE">
                                        <p:cTn id="28" dur="indefinite"/>
                                        <p:tgtEl>
                                          <p:spTgt spid="51"/>
                                        </p:tgtEl>
                                      </p:cBhvr>
                                    </p:animEffect>
                                  </p:childTnLst>
                                </p:cTn>
                              </p:par>
                              <p:par>
                                <p:cTn id="29" presetID="9" presetClass="emph" presetSubtype="0" grpId="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115"/>
                                        </p:tgtEl>
                                        <p:attrNameLst>
                                          <p:attrName>style.opacity</p:attrName>
                                        </p:attrNameLst>
                                      </p:cBhvr>
                                      <p:to>
                                        <p:strVal val="0.5"/>
                                      </p:to>
                                    </p:set>
                                    <p:animEffect filter="image" prLst="opacity: 0.5">
                                      <p:cBhvr rctx="IE">
                                        <p:cTn id="34" dur="indefinite"/>
                                        <p:tgtEl>
                                          <p:spTgt spid="115"/>
                                        </p:tgtEl>
                                      </p:cBhvr>
                                    </p:animEffect>
                                  </p:childTnLst>
                                </p:cTn>
                              </p:par>
                              <p:par>
                                <p:cTn id="35" presetID="9" presetClass="emph" presetSubtype="0" grpId="0" nodeType="withEffect">
                                  <p:stCondLst>
                                    <p:cond delay="0"/>
                                  </p:stCondLst>
                                  <p:childTnLst>
                                    <p:set>
                                      <p:cBhvr rctx="PPT">
                                        <p:cTn id="36" dur="indefinite"/>
                                        <p:tgtEl>
                                          <p:spTgt spid="116"/>
                                        </p:tgtEl>
                                        <p:attrNameLst>
                                          <p:attrName>style.opacity</p:attrName>
                                        </p:attrNameLst>
                                      </p:cBhvr>
                                      <p:to>
                                        <p:strVal val="0.5"/>
                                      </p:to>
                                    </p:set>
                                    <p:animEffect filter="image" prLst="opacity: 0.5">
                                      <p:cBhvr rctx="IE">
                                        <p:cTn id="37" dur="indefinite"/>
                                        <p:tgtEl>
                                          <p:spTgt spid="116"/>
                                        </p:tgtEl>
                                      </p:cBhvr>
                                    </p:animEffect>
                                  </p:childTnLst>
                                </p:cTn>
                              </p:par>
                              <p:par>
                                <p:cTn id="38" presetID="9" presetClass="emph" presetSubtype="0" grpId="0" nodeType="withEffect">
                                  <p:stCondLst>
                                    <p:cond delay="0"/>
                                  </p:stCondLst>
                                  <p:childTnLst>
                                    <p:set>
                                      <p:cBhvr rctx="PPT">
                                        <p:cTn id="39" dur="indefinite"/>
                                        <p:tgtEl>
                                          <p:spTgt spid="76"/>
                                        </p:tgtEl>
                                        <p:attrNameLst>
                                          <p:attrName>style.opacity</p:attrName>
                                        </p:attrNameLst>
                                      </p:cBhvr>
                                      <p:to>
                                        <p:strVal val="0.5"/>
                                      </p:to>
                                    </p:set>
                                    <p:animEffect filter="image" prLst="opacity: 0.5">
                                      <p:cBhvr rctx="IE">
                                        <p:cTn id="40" dur="indefinite"/>
                                        <p:tgtEl>
                                          <p:spTgt spid="76"/>
                                        </p:tgtEl>
                                      </p:cBhvr>
                                    </p:animEffect>
                                  </p:childTnLst>
                                </p:cTn>
                              </p:par>
                              <p:par>
                                <p:cTn id="41" presetID="9" presetClass="emph" presetSubtype="0" grpId="0" nodeType="withEffect">
                                  <p:stCondLst>
                                    <p:cond delay="0"/>
                                  </p:stCondLst>
                                  <p:childTnLst>
                                    <p:set>
                                      <p:cBhvr rctx="PPT">
                                        <p:cTn id="42" dur="indefinite"/>
                                        <p:tgtEl>
                                          <p:spTgt spid="81"/>
                                        </p:tgtEl>
                                        <p:attrNameLst>
                                          <p:attrName>style.opacity</p:attrName>
                                        </p:attrNameLst>
                                      </p:cBhvr>
                                      <p:to>
                                        <p:strVal val="0.5"/>
                                      </p:to>
                                    </p:set>
                                    <p:animEffect filter="image" prLst="opacity: 0.5">
                                      <p:cBhvr rctx="IE">
                                        <p:cTn id="43" dur="indefinite"/>
                                        <p:tgtEl>
                                          <p:spTgt spid="81"/>
                                        </p:tgtEl>
                                      </p:cBhvr>
                                    </p:animEffect>
                                  </p:childTnLst>
                                </p:cTn>
                              </p:par>
                              <p:par>
                                <p:cTn id="44" presetID="9" presetClass="emph" presetSubtype="0" grpId="0" nodeType="withEffect">
                                  <p:stCondLst>
                                    <p:cond delay="0"/>
                                  </p:stCondLst>
                                  <p:childTnLst>
                                    <p:set>
                                      <p:cBhvr rctx="PPT">
                                        <p:cTn id="45" dur="indefinite"/>
                                        <p:tgtEl>
                                          <p:spTgt spid="75"/>
                                        </p:tgtEl>
                                        <p:attrNameLst>
                                          <p:attrName>style.opacity</p:attrName>
                                        </p:attrNameLst>
                                      </p:cBhvr>
                                      <p:to>
                                        <p:strVal val="0.5"/>
                                      </p:to>
                                    </p:set>
                                    <p:animEffect filter="image" prLst="opacity: 0.5">
                                      <p:cBhvr rctx="IE">
                                        <p:cTn id="46" dur="indefinite"/>
                                        <p:tgtEl>
                                          <p:spTgt spid="75"/>
                                        </p:tgtEl>
                                      </p:cBhvr>
                                    </p:animEffect>
                                  </p:childTnLst>
                                </p:cTn>
                              </p:par>
                              <p:par>
                                <p:cTn id="47" presetID="9" presetClass="emph" presetSubtype="0" grpId="0" nodeType="withEffect">
                                  <p:stCondLst>
                                    <p:cond delay="0"/>
                                  </p:stCondLst>
                                  <p:childTnLst>
                                    <p:set>
                                      <p:cBhvr rctx="PPT">
                                        <p:cTn id="48" dur="indefinite"/>
                                        <p:tgtEl>
                                          <p:spTgt spid="79"/>
                                        </p:tgtEl>
                                        <p:attrNameLst>
                                          <p:attrName>style.opacity</p:attrName>
                                        </p:attrNameLst>
                                      </p:cBhvr>
                                      <p:to>
                                        <p:strVal val="0.5"/>
                                      </p:to>
                                    </p:set>
                                    <p:animEffect filter="image" prLst="opacity: 0.5">
                                      <p:cBhvr rctx="IE">
                                        <p:cTn id="49" dur="indefinite"/>
                                        <p:tgtEl>
                                          <p:spTgt spid="79"/>
                                        </p:tgtEl>
                                      </p:cBhvr>
                                    </p:animEffect>
                                  </p:childTnLst>
                                </p:cTn>
                              </p:par>
                              <p:par>
                                <p:cTn id="50" presetID="9" presetClass="emph" presetSubtype="0" grpId="0" nodeType="withEffect">
                                  <p:stCondLst>
                                    <p:cond delay="0"/>
                                  </p:stCondLst>
                                  <p:childTnLst>
                                    <p:set>
                                      <p:cBhvr rctx="PPT">
                                        <p:cTn id="51" dur="indefinite"/>
                                        <p:tgtEl>
                                          <p:spTgt spid="118"/>
                                        </p:tgtEl>
                                        <p:attrNameLst>
                                          <p:attrName>style.opacity</p:attrName>
                                        </p:attrNameLst>
                                      </p:cBhvr>
                                      <p:to>
                                        <p:strVal val="0.5"/>
                                      </p:to>
                                    </p:set>
                                    <p:animEffect filter="image" prLst="opacity: 0.5">
                                      <p:cBhvr rctx="IE">
                                        <p:cTn id="52" dur="indefinite"/>
                                        <p:tgtEl>
                                          <p:spTgt spid="118"/>
                                        </p:tgtEl>
                                      </p:cBhvr>
                                    </p:animEffect>
                                  </p:childTnLst>
                                </p:cTn>
                              </p:par>
                              <p:par>
                                <p:cTn id="53" presetID="9" presetClass="emph" presetSubtype="0" grpId="0" nodeType="withEffect">
                                  <p:stCondLst>
                                    <p:cond delay="0"/>
                                  </p:stCondLst>
                                  <p:childTnLst>
                                    <p:set>
                                      <p:cBhvr rctx="PPT">
                                        <p:cTn id="54" dur="indefinite"/>
                                        <p:tgtEl>
                                          <p:spTgt spid="74"/>
                                        </p:tgtEl>
                                        <p:attrNameLst>
                                          <p:attrName>style.opacity</p:attrName>
                                        </p:attrNameLst>
                                      </p:cBhvr>
                                      <p:to>
                                        <p:strVal val="0.5"/>
                                      </p:to>
                                    </p:set>
                                    <p:animEffect filter="image" prLst="opacity: 0.5">
                                      <p:cBhvr rctx="IE">
                                        <p:cTn id="55" dur="indefinite"/>
                                        <p:tgtEl>
                                          <p:spTgt spid="74"/>
                                        </p:tgtEl>
                                      </p:cBhvr>
                                    </p:animEffect>
                                  </p:childTnLst>
                                </p:cTn>
                              </p:par>
                              <p:par>
                                <p:cTn id="56" presetID="9" presetClass="emph" presetSubtype="0" grpId="0" nodeType="withEffect">
                                  <p:stCondLst>
                                    <p:cond delay="0"/>
                                  </p:stCondLst>
                                  <p:childTnLst>
                                    <p:set>
                                      <p:cBhvr rctx="PPT">
                                        <p:cTn id="57" dur="indefinite"/>
                                        <p:tgtEl>
                                          <p:spTgt spid="78"/>
                                        </p:tgtEl>
                                        <p:attrNameLst>
                                          <p:attrName>style.opacity</p:attrName>
                                        </p:attrNameLst>
                                      </p:cBhvr>
                                      <p:to>
                                        <p:strVal val="0.5"/>
                                      </p:to>
                                    </p:set>
                                    <p:animEffect filter="image" prLst="opacity: 0.5">
                                      <p:cBhvr rctx="IE">
                                        <p:cTn id="58" dur="indefinite"/>
                                        <p:tgtEl>
                                          <p:spTgt spid="7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bg/>
                                          </p:spTgt>
                                        </p:tgtEl>
                                        <p:attrNameLst>
                                          <p:attrName>style.visibility</p:attrName>
                                        </p:attrNameLst>
                                      </p:cBhvr>
                                      <p:to>
                                        <p:strVal val="visible"/>
                                      </p:to>
                                    </p:set>
                                    <p:animEffect transition="in" filter="fade">
                                      <p:cBhvr>
                                        <p:cTn id="71" dur="500"/>
                                        <p:tgtEl>
                                          <p:spTgt spid="30">
                                            <p:bg/>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xEl>
                                              <p:pRg st="0" end="0"/>
                                            </p:txEl>
                                          </p:spTgt>
                                        </p:tgtEl>
                                        <p:attrNameLst>
                                          <p:attrName>style.visibility</p:attrName>
                                        </p:attrNameLst>
                                      </p:cBhvr>
                                      <p:to>
                                        <p:strVal val="visible"/>
                                      </p:to>
                                    </p:set>
                                    <p:animEffect transition="in" filter="fade">
                                      <p:cBhvr>
                                        <p:cTn id="76" dur="500"/>
                                        <p:tgtEl>
                                          <p:spTgt spid="30">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xEl>
                                              <p:pRg st="2" end="2"/>
                                            </p:txEl>
                                          </p:spTgt>
                                        </p:tgtEl>
                                        <p:attrNameLst>
                                          <p:attrName>style.visibility</p:attrName>
                                        </p:attrNameLst>
                                      </p:cBhvr>
                                      <p:to>
                                        <p:strVal val="visible"/>
                                      </p:to>
                                    </p:set>
                                    <p:animEffect transition="in" filter="fade">
                                      <p:cBhvr>
                                        <p:cTn id="81" dur="500"/>
                                        <p:tgtEl>
                                          <p:spTgt spid="30">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
                                            <p:txEl>
                                              <p:pRg st="4" end="4"/>
                                            </p:txEl>
                                          </p:spTgt>
                                        </p:tgtEl>
                                        <p:attrNameLst>
                                          <p:attrName>style.visibility</p:attrName>
                                        </p:attrNameLst>
                                      </p:cBhvr>
                                      <p:to>
                                        <p:strVal val="visible"/>
                                      </p:to>
                                    </p:set>
                                    <p:animEffect transition="in" filter="fade">
                                      <p:cBhvr>
                                        <p:cTn id="86" dur="500"/>
                                        <p:tgtEl>
                                          <p:spTgt spid="3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fade">
                                      <p:cBhvr>
                                        <p:cTn id="91" dur="500"/>
                                        <p:tgtEl>
                                          <p:spTgt spid="9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4" grpId="0" animBg="1"/>
      <p:bldP spid="76" grpId="0" animBg="1"/>
      <p:bldP spid="6" grpId="0" animBg="1"/>
      <p:bldP spid="5" grpId="0"/>
      <p:bldP spid="10" grpId="0"/>
      <p:bldP spid="26" grpId="0" animBg="1"/>
      <p:bldP spid="30" grpId="0" build="p" animBg="1"/>
      <p:bldP spid="61" grpId="0" animBg="1"/>
      <p:bldP spid="62" grpId="0" animBg="1"/>
      <p:bldP spid="4" grpId="0" animBg="1"/>
      <p:bldP spid="9" grpId="0" animBg="1"/>
      <p:bldP spid="79" grpId="0" animBg="1"/>
      <p:bldP spid="75" grpId="0" animBg="1"/>
      <p:bldP spid="81" grpId="0" animBg="1"/>
      <p:bldP spid="85" grpId="0" animBg="1"/>
      <p:bldP spid="115" grpId="0"/>
      <p:bldP spid="116" grpId="0"/>
      <p:bldP spid="118" grpId="0"/>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3124200"/>
            <a:ext cx="6894513" cy="1362075"/>
          </a:xfrm>
        </p:spPr>
        <p:txBody>
          <a:bodyPr rtlCol="0">
            <a:noAutofit/>
          </a:bodyPr>
          <a:lstStyle/>
          <a:p>
            <a:pPr eaLnBrk="0" fontAlgn="auto" hangingPunct="0">
              <a:spcBef>
                <a:spcPts val="0"/>
              </a:spcBef>
              <a:spcAft>
                <a:spcPts val="0"/>
              </a:spcAft>
              <a:defRPr/>
            </a:pPr>
            <a:r>
              <a:rPr sz="4400" dirty="0" smtClean="0"/>
              <a:t>Building your Logic Model</a:t>
            </a:r>
            <a:endParaRPr sz="4400" dirty="0"/>
          </a:p>
        </p:txBody>
      </p:sp>
      <p:sp>
        <p:nvSpPr>
          <p:cNvPr id="2" name="Text Placeholder 1"/>
          <p:cNvSpPr>
            <a:spLocks noGrp="1"/>
          </p:cNvSpPr>
          <p:nvPr>
            <p:ph type="body" idx="1"/>
          </p:nvPr>
        </p:nvSpPr>
        <p:spPr>
          <a:xfrm>
            <a:off x="1600200" y="1524000"/>
            <a:ext cx="6894513" cy="1512888"/>
          </a:xfrm>
        </p:spPr>
        <p:txBody>
          <a:bodyPr/>
          <a:lstStyle/>
          <a:p>
            <a:pPr eaLnBrk="1" hangingPunct="1">
              <a:defRPr/>
            </a:pPr>
            <a:r>
              <a:rPr lang="en-US" sz="2400" dirty="0"/>
              <a:t>Part </a:t>
            </a:r>
            <a:r>
              <a:rPr lang="en-US" sz="2400" dirty="0" smtClean="0"/>
              <a:t>one: </a:t>
            </a:r>
            <a:endParaRPr lang="en-US" sz="2400" dirty="0"/>
          </a:p>
        </p:txBody>
      </p:sp>
      <p:sp>
        <p:nvSpPr>
          <p:cNvPr id="3" name="Slide Number Placeholder 2"/>
          <p:cNvSpPr>
            <a:spLocks noGrp="1"/>
          </p:cNvSpPr>
          <p:nvPr>
            <p:ph type="sldNum" sz="quarter" idx="10"/>
          </p:nvPr>
        </p:nvSpPr>
        <p:spPr/>
        <p:txBody>
          <a:bodyPr/>
          <a:lstStyle/>
          <a:p>
            <a:pPr>
              <a:defRPr/>
            </a:pPr>
            <a:fld id="{460A6D5A-A17B-4BCA-BE3B-5B2D150AD6A8}" type="slidenum">
              <a:rPr lang="en-US" smtClean="0"/>
              <a:pPr>
                <a:defRPr/>
              </a:pPr>
              <a:t>6</a:t>
            </a:fld>
            <a:endParaRPr lang="en-US"/>
          </a:p>
        </p:txBody>
      </p:sp>
    </p:spTree>
    <p:extLst>
      <p:ext uri="{BB962C8B-B14F-4D97-AF65-F5344CB8AC3E}">
        <p14:creationId xmlns:p14="http://schemas.microsoft.com/office/powerpoint/2010/main" val="439970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106"/>
            <a:ext cx="1458541" cy="3375"/>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74" name="Line 16"/>
          <p:cNvSpPr>
            <a:spLocks noChangeShapeType="1"/>
          </p:cNvSpPr>
          <p:nvPr/>
        </p:nvSpPr>
        <p:spPr bwMode="auto">
          <a:xfrm>
            <a:off x="6038850" y="6754121"/>
            <a:ext cx="1571625" cy="1344"/>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76" name="Line 16"/>
          <p:cNvSpPr>
            <a:spLocks noChangeShapeType="1"/>
          </p:cNvSpPr>
          <p:nvPr/>
        </p:nvSpPr>
        <p:spPr bwMode="auto">
          <a:xfrm flipV="1">
            <a:off x="1544321" y="6754793"/>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wrap="square">
            <a:spAutoFit/>
          </a:bodyPr>
          <a:lstStyle/>
          <a:p>
            <a:endParaRPr lang="en-US">
              <a:solidFill>
                <a:prstClr val="black"/>
              </a:solidFill>
            </a:endParaRPr>
          </a:p>
        </p:txBody>
      </p:sp>
      <p:sp>
        <p:nvSpPr>
          <p:cNvPr id="6" name="Text Box 10"/>
          <p:cNvSpPr txBox="1">
            <a:spLocks noChangeArrowheads="1"/>
          </p:cNvSpPr>
          <p:nvPr/>
        </p:nvSpPr>
        <p:spPr bwMode="auto">
          <a:xfrm>
            <a:off x="93416" y="2522668"/>
            <a:ext cx="1426464" cy="293145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a:spcAft>
                <a:spcPts val="600"/>
              </a:spcAft>
              <a:defRPr/>
            </a:pPr>
            <a:r>
              <a:rPr lang="en-US" sz="1050" b="1" i="1" dirty="0" smtClean="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p:nvPr/>
        </p:nvGrpSpPr>
        <p:grpSpPr>
          <a:xfrm>
            <a:off x="109100" y="1448557"/>
            <a:ext cx="8946453" cy="255661"/>
            <a:chOff x="109100" y="1448557"/>
            <a:chExt cx="8946453" cy="255661"/>
          </a:xfrm>
        </p:grpSpPr>
        <p:sp>
          <p:nvSpPr>
            <p:cNvPr id="21"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25" name="TextBox 24"/>
            <p:cNvSpPr txBox="1"/>
            <p:nvPr/>
          </p:nvSpPr>
          <p:spPr>
            <a:xfrm>
              <a:off x="7318526" y="1450302"/>
              <a:ext cx="552449" cy="253916"/>
            </a:xfrm>
            <a:prstGeom prst="rect">
              <a:avLst/>
            </a:prstGeom>
            <a:solidFill>
              <a:schemeClr val="bg1"/>
            </a:solidFill>
          </p:spPr>
          <p:txBody>
            <a:bodyPr wrap="square" rtlCol="0">
              <a:spAutoFit/>
            </a:bodyPr>
            <a:lstStyle/>
            <a:p>
              <a:pPr algn="ctr"/>
              <a:r>
                <a:rPr lang="en-US" sz="1050" dirty="0" smtClean="0">
                  <a:solidFill>
                    <a:prstClr val="black"/>
                  </a:solidFill>
                </a:rPr>
                <a:t>Action</a:t>
              </a:r>
              <a:endParaRPr lang="en-US" sz="1050" dirty="0">
                <a:solidFill>
                  <a:prstClr val="black"/>
                </a:solidFill>
              </a:endParaRPr>
            </a:p>
          </p:txBody>
        </p:sp>
        <p:sp>
          <p:nvSpPr>
            <p:cNvPr id="20"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p:spPr>
          <p:txBody>
            <a:bodyPr wrap="square">
              <a:spAutoFit/>
            </a:bodyPr>
            <a:lstStyle/>
            <a:p>
              <a:endParaRPr lang="en-US">
                <a:solidFill>
                  <a:prstClr val="black"/>
                </a:solidFill>
              </a:endParaRPr>
            </a:p>
          </p:txBody>
        </p:sp>
        <p:sp>
          <p:nvSpPr>
            <p:cNvPr id="24" name="TextBox 23"/>
            <p:cNvSpPr txBox="1"/>
            <p:nvPr/>
          </p:nvSpPr>
          <p:spPr>
            <a:xfrm>
              <a:off x="2647950" y="1448557"/>
              <a:ext cx="752475" cy="253916"/>
            </a:xfrm>
            <a:prstGeom prst="rect">
              <a:avLst/>
            </a:prstGeom>
            <a:solidFill>
              <a:schemeClr val="bg1"/>
            </a:solidFill>
          </p:spPr>
          <p:txBody>
            <a:bodyPr wrap="square" rtlCol="0">
              <a:spAutoFit/>
            </a:bodyPr>
            <a:lstStyle/>
            <a:p>
              <a:pPr algn="ctr"/>
              <a:r>
                <a:rPr lang="en-US" sz="1050" dirty="0" smtClean="0">
                  <a:solidFill>
                    <a:prstClr val="black"/>
                  </a:solidFill>
                </a:rPr>
                <a:t>Outcomes</a:t>
              </a:r>
              <a:endParaRPr lang="en-US" sz="1050" dirty="0">
                <a:solidFill>
                  <a:prstClr val="black"/>
                </a:solidFill>
              </a:endParaRPr>
            </a:p>
          </p:txBody>
        </p:sp>
      </p:grpSp>
      <p:sp>
        <p:nvSpPr>
          <p:cNvPr id="5" name="TextBox 4"/>
          <p:cNvSpPr txBox="1"/>
          <p:nvPr/>
        </p:nvSpPr>
        <p:spPr>
          <a:xfrm>
            <a:off x="32657" y="1630233"/>
            <a:ext cx="1524000" cy="276999"/>
          </a:xfrm>
          <a:prstGeom prst="rect">
            <a:avLst/>
          </a:prstGeom>
          <a:noFill/>
        </p:spPr>
        <p:txBody>
          <a:bodyPr wrap="square" rtlCol="0">
            <a:spAutoFit/>
          </a:bodyPr>
          <a:lstStyle/>
          <a:p>
            <a:pPr algn="ctr"/>
            <a:r>
              <a:rPr lang="en-US" sz="1200" i="1" dirty="0" smtClean="0">
                <a:solidFill>
                  <a:prstClr val="black"/>
                </a:solidFill>
              </a:rPr>
              <a:t>What is the problem?</a:t>
            </a:r>
            <a:endParaRPr lang="en-US" sz="1200" i="1" dirty="0">
              <a:solidFill>
                <a:prstClr val="black"/>
              </a:solidFill>
            </a:endParaRPr>
          </a:p>
        </p:txBody>
      </p:sp>
      <p:sp>
        <p:nvSpPr>
          <p:cNvPr id="10" name="TextBox 9"/>
          <p:cNvSpPr txBox="1"/>
          <p:nvPr/>
        </p:nvSpPr>
        <p:spPr>
          <a:xfrm>
            <a:off x="1628732" y="1652816"/>
            <a:ext cx="1371600" cy="276999"/>
          </a:xfrm>
          <a:prstGeom prst="rect">
            <a:avLst/>
          </a:prstGeom>
          <a:noFill/>
        </p:spPr>
        <p:txBody>
          <a:bodyPr wrap="square" rtlCol="0">
            <a:spAutoFit/>
          </a:bodyPr>
          <a:lstStyle/>
          <a:p>
            <a:pPr algn="ctr"/>
            <a:r>
              <a:rPr lang="en-US" sz="1200" i="1" dirty="0" smtClean="0">
                <a:solidFill>
                  <a:prstClr val="black"/>
                </a:solidFill>
              </a:rPr>
              <a:t>Why</a:t>
            </a:r>
            <a:r>
              <a:rPr lang="en-US" sz="1050" i="1" dirty="0" smtClean="0">
                <a:solidFill>
                  <a:prstClr val="black"/>
                </a:solidFill>
              </a:rPr>
              <a:t>? </a:t>
            </a:r>
          </a:p>
        </p:txBody>
      </p:sp>
      <p:sp>
        <p:nvSpPr>
          <p:cNvPr id="15" name="TextBox 14"/>
          <p:cNvSpPr txBox="1"/>
          <p:nvPr/>
        </p:nvSpPr>
        <p:spPr>
          <a:xfrm>
            <a:off x="3302000" y="1627024"/>
            <a:ext cx="1066800" cy="276999"/>
          </a:xfrm>
          <a:prstGeom prst="rect">
            <a:avLst/>
          </a:prstGeom>
          <a:noFill/>
        </p:spPr>
        <p:txBody>
          <a:bodyPr wrap="square" rtlCol="0">
            <a:spAutoFit/>
          </a:bodyPr>
          <a:lstStyle/>
          <a:p>
            <a:pPr algn="ctr"/>
            <a:r>
              <a:rPr lang="en-US" sz="1200" i="1" dirty="0" smtClean="0">
                <a:solidFill>
                  <a:prstClr val="black"/>
                </a:solidFill>
              </a:rPr>
              <a:t>Why here?</a:t>
            </a:r>
          </a:p>
        </p:txBody>
      </p:sp>
      <p:sp>
        <p:nvSpPr>
          <p:cNvPr id="18" name="TextBox 17"/>
          <p:cNvSpPr txBox="1"/>
          <p:nvPr/>
        </p:nvSpPr>
        <p:spPr>
          <a:xfrm>
            <a:off x="4651828" y="1589314"/>
            <a:ext cx="1317171" cy="276999"/>
          </a:xfrm>
          <a:prstGeom prst="rect">
            <a:avLst/>
          </a:prstGeom>
          <a:noFill/>
        </p:spPr>
        <p:txBody>
          <a:bodyPr wrap="square" rtlCol="0">
            <a:spAutoFit/>
          </a:bodyPr>
          <a:lstStyle/>
          <a:p>
            <a:pPr algn="ctr"/>
            <a:r>
              <a:rPr lang="en-US" sz="1200" i="1" dirty="0" smtClean="0">
                <a:solidFill>
                  <a:prstClr val="black"/>
                </a:solidFill>
              </a:rPr>
              <a:t>But why here?</a:t>
            </a:r>
          </a:p>
        </p:txBody>
      </p:sp>
      <p:sp>
        <p:nvSpPr>
          <p:cNvPr id="23" name="TextBox 22"/>
          <p:cNvSpPr txBox="1"/>
          <p:nvPr/>
        </p:nvSpPr>
        <p:spPr>
          <a:xfrm>
            <a:off x="7663543" y="1587074"/>
            <a:ext cx="1371600" cy="461665"/>
          </a:xfrm>
          <a:prstGeom prst="rect">
            <a:avLst/>
          </a:prstGeom>
          <a:noFill/>
        </p:spPr>
        <p:txBody>
          <a:bodyPr wrap="square" rtlCol="0">
            <a:spAutoFit/>
          </a:bodyPr>
          <a:lstStyle/>
          <a:p>
            <a:pPr algn="ctr"/>
            <a:r>
              <a:rPr lang="en-US" sz="1200" i="1" dirty="0" smtClean="0">
                <a:solidFill>
                  <a:prstClr val="black"/>
                </a:solidFill>
              </a:rPr>
              <a:t>So what? How will we know?</a:t>
            </a:r>
          </a:p>
        </p:txBody>
      </p:sp>
      <p:sp>
        <p:nvSpPr>
          <p:cNvPr id="19" name="TextBox 18"/>
          <p:cNvSpPr txBox="1"/>
          <p:nvPr/>
        </p:nvSpPr>
        <p:spPr>
          <a:xfrm>
            <a:off x="6143171" y="1605810"/>
            <a:ext cx="1447800" cy="461665"/>
          </a:xfrm>
          <a:prstGeom prst="rect">
            <a:avLst/>
          </a:prstGeom>
          <a:noFill/>
        </p:spPr>
        <p:txBody>
          <a:bodyPr wrap="square" rtlCol="0">
            <a:spAutoFit/>
          </a:bodyPr>
          <a:lstStyle/>
          <a:p>
            <a:pPr algn="ctr"/>
            <a:r>
              <a:rPr lang="en-US" sz="1200" i="1" dirty="0" smtClean="0">
                <a:solidFill>
                  <a:prstClr val="black"/>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Aft>
                <a:spcPts val="600"/>
              </a:spcAft>
              <a:defRPr/>
            </a:pPr>
            <a:r>
              <a:rPr lang="en-US" sz="1050" b="1" i="1" dirty="0" smtClean="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a:defRPr/>
            </a:pPr>
            <a:endParaRPr lang="en-US" sz="1050" b="1" dirty="0">
              <a:solidFill>
                <a:prstClr val="black"/>
              </a:solidFill>
            </a:endParaRPr>
          </a:p>
          <a:p>
            <a:pPr algn="ctr">
              <a:defRPr/>
            </a:pPr>
            <a:endParaRPr lang="en-US" sz="1050" dirty="0">
              <a:solidFill>
                <a:prstClr val="black"/>
              </a:solidFill>
            </a:endParaRPr>
          </a:p>
        </p:txBody>
      </p:sp>
      <p:sp>
        <p:nvSpPr>
          <p:cNvPr id="27" name="Text Box 14"/>
          <p:cNvSpPr txBox="1">
            <a:spLocks noChangeArrowheads="1"/>
          </p:cNvSpPr>
          <p:nvPr/>
        </p:nvSpPr>
        <p:spPr bwMode="auto">
          <a:xfrm>
            <a:off x="3100006" y="1905000"/>
            <a:ext cx="1399032"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spcAft>
                <a:spcPts val="600"/>
              </a:spcAft>
              <a:defRPr/>
            </a:pPr>
            <a:r>
              <a:rPr lang="en-US" sz="1050" b="1" i="1" dirty="0" smtClean="0">
                <a:solidFill>
                  <a:prstClr val="black"/>
                </a:solidFill>
              </a:rPr>
              <a:t>…with these common  factors…</a:t>
            </a:r>
          </a:p>
        </p:txBody>
      </p:sp>
      <p:grpSp>
        <p:nvGrpSpPr>
          <p:cNvPr id="3" name="Group 56"/>
          <p:cNvGrpSpPr/>
          <p:nvPr/>
        </p:nvGrpSpPr>
        <p:grpSpPr>
          <a:xfrm>
            <a:off x="6096000" y="2025127"/>
            <a:ext cx="1443042" cy="4385217"/>
            <a:chOff x="4668576" y="1997634"/>
            <a:chExt cx="1443042" cy="4385217"/>
          </a:xfrm>
        </p:grpSpPr>
        <p:sp>
          <p:nvSpPr>
            <p:cNvPr id="28" name="TextBox 27"/>
            <p:cNvSpPr txBox="1"/>
            <p:nvPr/>
          </p:nvSpPr>
          <p:spPr>
            <a:xfrm>
              <a:off x="4670668" y="2436027"/>
              <a:ext cx="1435241" cy="66068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r>
                <a:rPr lang="en-US" sz="1000" dirty="0" smtClean="0">
                  <a:solidFill>
                    <a:schemeClr val="tx1"/>
                  </a:solidFill>
                </a:rPr>
                <a:t>Happy People Coalition</a:t>
              </a:r>
              <a:endParaRPr lang="en-US" sz="1000" dirty="0">
                <a:solidFill>
                  <a:prstClr val="black"/>
                </a:solidFill>
              </a:endParaRPr>
            </a:p>
          </p:txBody>
        </p:sp>
        <p:sp>
          <p:nvSpPr>
            <p:cNvPr id="29" name="TextBox 28"/>
            <p:cNvSpPr txBox="1"/>
            <p:nvPr/>
          </p:nvSpPr>
          <p:spPr>
            <a:xfrm>
              <a:off x="4668576" y="4932680"/>
              <a:ext cx="1435240" cy="844061"/>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fontAlgn="auto">
                <a:spcBef>
                  <a:spcPts val="0"/>
                </a:spcBef>
                <a:spcAft>
                  <a:spcPts val="0"/>
                </a:spcAft>
                <a:defRPr/>
              </a:pPr>
              <a:r>
                <a:rPr lang="en-US" sz="1000" b="1" dirty="0">
                  <a:solidFill>
                    <a:prstClr val="black"/>
                  </a:solidFill>
                </a:rPr>
                <a:t>School-based </a:t>
              </a:r>
              <a:r>
                <a:rPr lang="en-US" sz="1000" b="1" dirty="0" smtClean="0">
                  <a:solidFill>
                    <a:prstClr val="black"/>
                  </a:solidFill>
                </a:rPr>
                <a:t>P/I  Services:</a:t>
              </a:r>
            </a:p>
            <a:p>
              <a:pPr algn="ctr" fontAlgn="auto">
                <a:spcBef>
                  <a:spcPts val="0"/>
                </a:spcBef>
                <a:spcAft>
                  <a:spcPts val="0"/>
                </a:spcAft>
                <a:defRPr/>
              </a:pPr>
              <a:r>
                <a:rPr lang="en-US" sz="1000" dirty="0" smtClean="0">
                  <a:solidFill>
                    <a:prstClr val="black"/>
                  </a:solidFill>
                </a:rPr>
                <a:t>Student Assistance Program - </a:t>
              </a:r>
              <a:r>
                <a:rPr lang="en-US" sz="1000" dirty="0" smtClean="0">
                  <a:solidFill>
                    <a:schemeClr val="tx1"/>
                  </a:solidFill>
                </a:rPr>
                <a:t>Happy Town MS</a:t>
              </a:r>
              <a:endParaRPr lang="en-US" sz="1000" dirty="0" smtClean="0">
                <a:solidFill>
                  <a:prstClr val="black"/>
                </a:solidFill>
              </a:endParaRPr>
            </a:p>
          </p:txBody>
        </p:sp>
        <p:sp>
          <p:nvSpPr>
            <p:cNvPr id="30" name="TextBox 29"/>
            <p:cNvSpPr txBox="1"/>
            <p:nvPr/>
          </p:nvSpPr>
          <p:spPr>
            <a:xfrm>
              <a:off x="4669588" y="5828853"/>
              <a:ext cx="1435608"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000" b="1" dirty="0" smtClean="0">
                  <a:solidFill>
                    <a:prstClr val="black"/>
                  </a:solidFill>
                </a:rPr>
                <a:t>Direct Services:</a:t>
              </a:r>
            </a:p>
            <a:p>
              <a:pPr algn="ctr" fontAlgn="auto">
                <a:spcBef>
                  <a:spcPts val="0"/>
                </a:spcBef>
                <a:spcAft>
                  <a:spcPts val="0"/>
                </a:spcAft>
                <a:buFont typeface="Arial" pitchFamily="34" charset="0"/>
                <a:buChar char="•"/>
                <a:defRPr/>
              </a:pPr>
              <a:r>
                <a:rPr lang="en-US" sz="1000" dirty="0" smtClean="0">
                  <a:solidFill>
                    <a:schemeClr val="tx1"/>
                  </a:solidFill>
                </a:rPr>
                <a:t>Guiding Good Choices</a:t>
              </a:r>
            </a:p>
            <a:p>
              <a:pPr algn="ctr" fontAlgn="auto">
                <a:spcBef>
                  <a:spcPts val="0"/>
                </a:spcBef>
                <a:spcAft>
                  <a:spcPts val="0"/>
                </a:spcAft>
                <a:buFont typeface="Arial" pitchFamily="34" charset="0"/>
                <a:buChar char="•"/>
                <a:defRPr/>
              </a:pPr>
              <a:r>
                <a:rPr lang="en-US" sz="1000" dirty="0" err="1" smtClean="0">
                  <a:solidFill>
                    <a:schemeClr val="tx1"/>
                  </a:solidFill>
                </a:rPr>
                <a:t>LifeSkills</a:t>
              </a:r>
              <a:r>
                <a:rPr lang="en-US" sz="1000" dirty="0" smtClean="0">
                  <a:solidFill>
                    <a:schemeClr val="tx1"/>
                  </a:solidFill>
                </a:rPr>
                <a:t> Training</a:t>
              </a:r>
              <a:endParaRPr lang="en-US" sz="1000" b="1" dirty="0">
                <a:solidFill>
                  <a:prstClr val="black"/>
                </a:solidFill>
              </a:endParaRPr>
            </a:p>
          </p:txBody>
        </p:sp>
        <p:sp>
          <p:nvSpPr>
            <p:cNvPr id="32" name="TextBox 31"/>
            <p:cNvSpPr txBox="1"/>
            <p:nvPr/>
          </p:nvSpPr>
          <p:spPr>
            <a:xfrm>
              <a:off x="4676010" y="3128302"/>
              <a:ext cx="1435608" cy="65733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Public Awareness:</a:t>
              </a:r>
            </a:p>
            <a:p>
              <a:pPr algn="ctr" fontAlgn="auto">
                <a:spcBef>
                  <a:spcPts val="0"/>
                </a:spcBef>
                <a:spcAft>
                  <a:spcPts val="0"/>
                </a:spcAft>
                <a:defRPr/>
              </a:pPr>
              <a:r>
                <a:rPr lang="en-US" sz="1000" dirty="0" smtClean="0">
                  <a:solidFill>
                    <a:schemeClr val="tx1"/>
                  </a:solidFill>
                </a:rPr>
                <a:t>Media Advocacy for more or improved enforcement</a:t>
              </a:r>
              <a:endParaRPr lang="en-US" sz="1000" dirty="0">
                <a:solidFill>
                  <a:prstClr val="black"/>
                </a:solidFill>
              </a:endParaRPr>
            </a:p>
          </p:txBody>
        </p:sp>
        <p:sp>
          <p:nvSpPr>
            <p:cNvPr id="33" name="TextBox 32"/>
            <p:cNvSpPr txBox="1"/>
            <p:nvPr/>
          </p:nvSpPr>
          <p:spPr>
            <a:xfrm>
              <a:off x="4669472" y="3819678"/>
              <a:ext cx="1432050" cy="878818"/>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Environmental Strategies: </a:t>
              </a:r>
            </a:p>
            <a:p>
              <a:pPr algn="ctr" fontAlgn="auto">
                <a:spcBef>
                  <a:spcPts val="0"/>
                </a:spcBef>
                <a:spcAft>
                  <a:spcPts val="0"/>
                </a:spcAft>
                <a:buFont typeface="Arial" pitchFamily="34" charset="0"/>
                <a:buChar char="•"/>
                <a:defRPr/>
              </a:pPr>
              <a:r>
                <a:rPr lang="en-US" sz="1000" dirty="0" smtClean="0">
                  <a:solidFill>
                    <a:schemeClr val="tx1"/>
                  </a:solidFill>
                </a:rPr>
                <a:t>Enforcement</a:t>
              </a:r>
            </a:p>
            <a:p>
              <a:pPr algn="ctr" fontAlgn="auto">
                <a:spcBef>
                  <a:spcPts val="0"/>
                </a:spcBef>
                <a:spcAft>
                  <a:spcPts val="0"/>
                </a:spcAft>
                <a:buFont typeface="Arial" pitchFamily="34" charset="0"/>
                <a:buChar char="•"/>
                <a:defRPr/>
              </a:pPr>
              <a:r>
                <a:rPr lang="en-US" sz="1000" dirty="0" smtClean="0">
                  <a:solidFill>
                    <a:schemeClr val="tx1"/>
                  </a:solidFill>
                </a:rPr>
                <a:t>Roundtable</a:t>
              </a:r>
            </a:p>
            <a:p>
              <a:pPr algn="ctr" fontAlgn="auto">
                <a:spcBef>
                  <a:spcPts val="0"/>
                </a:spcBef>
                <a:spcAft>
                  <a:spcPts val="0"/>
                </a:spcAft>
                <a:buFont typeface="Arial" pitchFamily="34" charset="0"/>
                <a:buChar char="•"/>
                <a:defRPr/>
              </a:pPr>
              <a:r>
                <a:rPr lang="en-US" sz="1000" dirty="0" smtClean="0">
                  <a:solidFill>
                    <a:schemeClr val="tx1"/>
                  </a:solidFill>
                </a:rPr>
                <a:t>Party Patrol</a:t>
              </a:r>
            </a:p>
          </p:txBody>
        </p:sp>
        <p:sp>
          <p:nvSpPr>
            <p:cNvPr id="34" name="TextBox 33"/>
            <p:cNvSpPr txBox="1"/>
            <p:nvPr/>
          </p:nvSpPr>
          <p:spPr>
            <a:xfrm>
              <a:off x="4670484" y="1997634"/>
              <a:ext cx="1435608"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spcAft>
                  <a:spcPts val="600"/>
                </a:spcAft>
                <a:defRPr/>
              </a:pPr>
              <a:r>
                <a:rPr lang="en-US" sz="1050" b="1" i="1" dirty="0" smtClean="0">
                  <a:solidFill>
                    <a:prstClr val="black"/>
                  </a:solidFill>
                </a:rPr>
                <a:t>…can be addressed thru these strategies…</a:t>
              </a:r>
            </a:p>
          </p:txBody>
        </p:sp>
      </p:grpSp>
      <p:sp>
        <p:nvSpPr>
          <p:cNvPr id="49" name="Rectangle 23"/>
          <p:cNvSpPr>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ctr" eaLnBrk="0" hangingPunct="0">
              <a:defRPr/>
            </a:pPr>
            <a:r>
              <a:rPr lang="en-US" sz="2400" b="1" dirty="0" smtClean="0">
                <a:solidFill>
                  <a:prstClr val="black"/>
                </a:solidFill>
                <a:latin typeface="Calibri" pitchFamily="34" charset="0"/>
              </a:rPr>
              <a:t>[SAMPLE] </a:t>
            </a:r>
            <a:r>
              <a:rPr lang="en-US" sz="2400" b="1" dirty="0">
                <a:solidFill>
                  <a:prstClr val="black"/>
                </a:solidFill>
                <a:latin typeface="Calibri" pitchFamily="34" charset="0"/>
              </a:rPr>
              <a:t>Coalition </a:t>
            </a:r>
            <a:r>
              <a:rPr lang="en-US" sz="2400" b="1" dirty="0" smtClean="0">
                <a:solidFill>
                  <a:prstClr val="black"/>
                </a:solidFill>
              </a:rPr>
              <a:t>Logic Model</a:t>
            </a:r>
            <a:endParaRPr lang="en-US" sz="2400" b="1" i="1" dirty="0">
              <a:solidFill>
                <a:srgbClr val="FF0000"/>
              </a:solidFill>
            </a:endParaRPr>
          </a:p>
        </p:txBody>
      </p:sp>
      <p:sp>
        <p:nvSpPr>
          <p:cNvPr id="59" name="Left Brace 58"/>
          <p:cNvSpPr/>
          <p:nvPr/>
        </p:nvSpPr>
        <p:spPr>
          <a:xfrm>
            <a:off x="2971800" y="2209800"/>
            <a:ext cx="131445"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1" name="Left Brace 60"/>
          <p:cNvSpPr/>
          <p:nvPr/>
        </p:nvSpPr>
        <p:spPr>
          <a:xfrm>
            <a:off x="1484555" y="2613211"/>
            <a:ext cx="122032"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 Box 9"/>
          <p:cNvSpPr txBox="1">
            <a:spLocks noChangeArrowheads="1"/>
          </p:cNvSpPr>
          <p:nvPr/>
        </p:nvSpPr>
        <p:spPr bwMode="auto">
          <a:xfrm>
            <a:off x="3101816" y="3282687"/>
            <a:ext cx="1395413"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Alcohol Availability:  </a:t>
            </a:r>
            <a:r>
              <a:rPr lang="en-US" sz="900" dirty="0" smtClean="0">
                <a:solidFill>
                  <a:prstClr val="black"/>
                </a:solidFill>
              </a:rPr>
              <a:t>Social </a:t>
            </a:r>
            <a:r>
              <a:rPr lang="en-US" sz="900" dirty="0">
                <a:solidFill>
                  <a:prstClr val="black"/>
                </a:solidFill>
              </a:rPr>
              <a:t>Access </a:t>
            </a:r>
            <a:endParaRPr lang="en-US" sz="1000" dirty="0">
              <a:solidFill>
                <a:prstClr val="black"/>
              </a:solidFill>
            </a:endParaRPr>
          </a:p>
          <a:p>
            <a:pPr algn="ctr" fontAlgn="auto">
              <a:spcBef>
                <a:spcPct val="50000"/>
              </a:spcBef>
              <a:spcAft>
                <a:spcPts val="0"/>
              </a:spcAft>
              <a:defRPr/>
            </a:pPr>
            <a:r>
              <a:rPr lang="en-US" sz="1000" b="1" dirty="0" smtClean="0">
                <a:solidFill>
                  <a:prstClr val="black"/>
                </a:solidFill>
              </a:rPr>
              <a:t>Alcohol </a:t>
            </a:r>
            <a:r>
              <a:rPr lang="en-US" sz="1000" b="1" dirty="0">
                <a:solidFill>
                  <a:prstClr val="black"/>
                </a:solidFill>
              </a:rPr>
              <a:t>Laws: </a:t>
            </a:r>
            <a:r>
              <a:rPr lang="en-US" sz="900" dirty="0" smtClean="0">
                <a:solidFill>
                  <a:schemeClr val="tx1"/>
                </a:solidFill>
              </a:rPr>
              <a:t>Enforcement; Youth Perception</a:t>
            </a:r>
            <a:endParaRPr lang="en-US" sz="1000" dirty="0">
              <a:solidFill>
                <a:prstClr val="black"/>
              </a:solidFill>
            </a:endParaRPr>
          </a:p>
        </p:txBody>
      </p:sp>
      <p:sp>
        <p:nvSpPr>
          <p:cNvPr id="57" name="Text Box 14"/>
          <p:cNvSpPr txBox="1">
            <a:spLocks noChangeArrowheads="1"/>
          </p:cNvSpPr>
          <p:nvPr/>
        </p:nvSpPr>
        <p:spPr bwMode="auto">
          <a:xfrm>
            <a:off x="3099435" y="2544700"/>
            <a:ext cx="14001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Community </a:t>
            </a:r>
            <a:r>
              <a:rPr lang="en-US" sz="1000" b="1" dirty="0" smtClean="0">
                <a:solidFill>
                  <a:prstClr val="black"/>
                </a:solidFill>
              </a:rPr>
              <a:t>Disorganization/ Community Connectedness</a:t>
            </a:r>
            <a:endParaRPr lang="en-US" sz="1000" b="1" dirty="0">
              <a:solidFill>
                <a:prstClr val="black"/>
              </a:solidFill>
            </a:endParaRPr>
          </a:p>
        </p:txBody>
      </p:sp>
      <p:sp>
        <p:nvSpPr>
          <p:cNvPr id="58" name="Text Box 17"/>
          <p:cNvSpPr txBox="1">
            <a:spLocks noChangeArrowheads="1"/>
          </p:cNvSpPr>
          <p:nvPr/>
        </p:nvSpPr>
        <p:spPr bwMode="auto">
          <a:xfrm>
            <a:off x="3101816" y="4242462"/>
            <a:ext cx="1395413"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smtClean="0">
                <a:solidFill>
                  <a:schemeClr val="tx1"/>
                </a:solidFill>
              </a:rPr>
              <a:t>School Bonding</a:t>
            </a:r>
          </a:p>
          <a:p>
            <a:pPr algn="ctr" fontAlgn="auto">
              <a:spcBef>
                <a:spcPct val="50000"/>
              </a:spcBef>
              <a:spcAft>
                <a:spcPts val="0"/>
              </a:spcAft>
              <a:defRPr/>
            </a:pPr>
            <a:r>
              <a:rPr lang="en-US" sz="1000" b="1" dirty="0" smtClean="0">
                <a:solidFill>
                  <a:schemeClr val="tx1"/>
                </a:solidFill>
              </a:rPr>
              <a:t>Social Skills</a:t>
            </a:r>
          </a:p>
          <a:p>
            <a:pPr algn="ctr" fontAlgn="auto">
              <a:spcBef>
                <a:spcPct val="50000"/>
              </a:spcBef>
              <a:spcAft>
                <a:spcPts val="0"/>
              </a:spcAft>
              <a:defRPr/>
            </a:pPr>
            <a:r>
              <a:rPr lang="en-US" sz="1000" b="1" dirty="0" smtClean="0">
                <a:solidFill>
                  <a:schemeClr val="tx1"/>
                </a:solidFill>
              </a:rPr>
              <a:t>Friends who Use</a:t>
            </a:r>
            <a:endParaRPr lang="en-US" sz="1000" b="1" dirty="0">
              <a:solidFill>
                <a:schemeClr val="tx1"/>
              </a:solidFill>
            </a:endParaRPr>
          </a:p>
        </p:txBody>
      </p:sp>
      <p:sp>
        <p:nvSpPr>
          <p:cNvPr id="62" name="Text Box 19"/>
          <p:cNvSpPr txBox="1">
            <a:spLocks noChangeArrowheads="1"/>
          </p:cNvSpPr>
          <p:nvPr/>
        </p:nvSpPr>
        <p:spPr bwMode="auto">
          <a:xfrm>
            <a:off x="3102429" y="5011303"/>
            <a:ext cx="1395413" cy="14003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Risk &amp; Protective Factors</a:t>
            </a:r>
            <a:r>
              <a:rPr lang="en-US" sz="1000" b="1" dirty="0" smtClean="0">
                <a:solidFill>
                  <a:prstClr val="black"/>
                </a:solidFill>
              </a:rPr>
              <a:t>:</a:t>
            </a:r>
          </a:p>
          <a:p>
            <a:pPr algn="ctr" fontAlgn="auto">
              <a:spcBef>
                <a:spcPct val="50000"/>
              </a:spcBef>
              <a:spcAft>
                <a:spcPts val="0"/>
              </a:spcAft>
              <a:buFont typeface="Arial" pitchFamily="34" charset="0"/>
              <a:buChar char="•"/>
              <a:defRPr/>
            </a:pPr>
            <a:r>
              <a:rPr lang="en-US" sz="1000" dirty="0" smtClean="0">
                <a:solidFill>
                  <a:schemeClr val="tx1"/>
                </a:solidFill>
              </a:rPr>
              <a:t>Poor Family Management</a:t>
            </a:r>
          </a:p>
          <a:p>
            <a:pPr algn="ctr" fontAlgn="auto">
              <a:spcBef>
                <a:spcPct val="50000"/>
              </a:spcBef>
              <a:spcAft>
                <a:spcPts val="0"/>
              </a:spcAft>
              <a:buFont typeface="Arial" pitchFamily="34" charset="0"/>
              <a:buChar char="•"/>
              <a:defRPr/>
            </a:pPr>
            <a:r>
              <a:rPr lang="en-US" sz="1000" dirty="0" smtClean="0">
                <a:solidFill>
                  <a:schemeClr val="tx1"/>
                </a:solidFill>
              </a:rPr>
              <a:t>Favorable Attitudes Towards Drug Use</a:t>
            </a:r>
          </a:p>
          <a:p>
            <a:pPr algn="ctr" fontAlgn="auto">
              <a:spcBef>
                <a:spcPct val="50000"/>
              </a:spcBef>
              <a:spcAft>
                <a:spcPts val="0"/>
              </a:spcAft>
              <a:buFont typeface="Arial" pitchFamily="34" charset="0"/>
              <a:buChar char="•"/>
              <a:defRPr/>
            </a:pPr>
            <a:endParaRPr lang="en-US" sz="1000" dirty="0" smtClean="0">
              <a:solidFill>
                <a:schemeClr val="tx1"/>
              </a:solidFill>
            </a:endParaRPr>
          </a:p>
        </p:txBody>
      </p:sp>
      <p:sp>
        <p:nvSpPr>
          <p:cNvPr id="69" name="TextBox 68"/>
          <p:cNvSpPr txBox="1"/>
          <p:nvPr/>
        </p:nvSpPr>
        <p:spPr>
          <a:xfrm>
            <a:off x="4600268" y="1826942"/>
            <a:ext cx="1371600" cy="35869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smtClean="0">
                <a:solidFill>
                  <a:prstClr val="black"/>
                </a:solidFill>
              </a:rPr>
              <a:t>…specifically in our community…</a:t>
            </a:r>
            <a:endParaRPr lang="en-US" sz="1000" b="1" i="1" dirty="0">
              <a:solidFill>
                <a:prstClr val="black"/>
              </a:solidFill>
            </a:endParaRPr>
          </a:p>
        </p:txBody>
      </p:sp>
      <p:grpSp>
        <p:nvGrpSpPr>
          <p:cNvPr id="11" name="Group 69"/>
          <p:cNvGrpSpPr/>
          <p:nvPr/>
        </p:nvGrpSpPr>
        <p:grpSpPr>
          <a:xfrm>
            <a:off x="101470" y="438886"/>
            <a:ext cx="8941353" cy="999875"/>
            <a:chOff x="101470" y="438886"/>
            <a:chExt cx="8941353" cy="999875"/>
          </a:xfrm>
        </p:grpSpPr>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smtClean="0">
                  <a:solidFill>
                    <a:prstClr val="white"/>
                  </a:solidFill>
                </a:rPr>
                <a:t>Long-Term Outcome</a:t>
              </a:r>
            </a:p>
            <a:p>
              <a:pPr algn="ctr">
                <a:defRPr/>
              </a:pPr>
              <a:r>
                <a:rPr lang="en-US" sz="1400" b="1" dirty="0" smtClean="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a:spcBef>
                  <a:spcPct val="50000"/>
                </a:spcBef>
                <a:defRPr/>
              </a:pPr>
              <a:r>
                <a:rPr lang="en-US" sz="1050" b="1" dirty="0" smtClean="0">
                  <a:solidFill>
                    <a:prstClr val="white"/>
                  </a:solidFill>
                </a:rPr>
                <a:t>(Risk/Protective </a:t>
              </a:r>
              <a:r>
                <a:rPr lang="en-US" sz="1050" b="1" dirty="0">
                  <a:solidFill>
                    <a:prstClr val="white"/>
                  </a:solidFill>
                </a:rPr>
                <a:t>Factors</a:t>
              </a:r>
              <a:r>
                <a:rPr lang="en-US" sz="1050" b="1" dirty="0" smtClean="0">
                  <a:solidFill>
                    <a:prstClr val="white"/>
                  </a:solidFill>
                </a:rPr>
                <a:t>)</a:t>
              </a:r>
              <a:endParaRPr lang="en-US" sz="1050" b="1" dirty="0">
                <a:solidFill>
                  <a:prstClr val="white"/>
                </a:solidFill>
              </a:endParaRP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1400" b="1" dirty="0" smtClean="0">
                <a:solidFill>
                  <a:prstClr val="white"/>
                </a:solidFill>
              </a:endParaRPr>
            </a:p>
            <a:p>
              <a:pPr algn="ctr">
                <a:defRPr/>
              </a:pPr>
              <a:endParaRPr lang="en-US" sz="1400" b="1" dirty="0" smtClean="0">
                <a:solidFill>
                  <a:prstClr val="white"/>
                </a:solidFill>
              </a:endParaRPr>
            </a:p>
            <a:p>
              <a:pPr algn="ctr">
                <a:defRPr/>
              </a:pPr>
              <a:r>
                <a:rPr lang="en-US" sz="1400" b="1" dirty="0" smtClean="0">
                  <a:solidFill>
                    <a:prstClr val="white"/>
                  </a:solidFill>
                </a:rPr>
                <a:t>Evaluation Plan</a:t>
              </a:r>
            </a:p>
            <a:p>
              <a:pPr algn="ctr">
                <a:defRPr/>
              </a:pPr>
              <a:endParaRPr lang="en-US" sz="1400" b="1" dirty="0">
                <a:solidFill>
                  <a:prstClr val="white"/>
                </a:solidFill>
              </a:endParaRPr>
            </a:p>
            <a:p>
              <a:pPr algn="ctr">
                <a:defRPr/>
              </a:pPr>
              <a:endParaRPr lang="en-US" sz="1400" b="1" dirty="0" smtClean="0">
                <a:solidFill>
                  <a:prstClr val="white"/>
                </a:solidFill>
              </a:endParaRPr>
            </a:p>
            <a:p>
              <a:pPr algn="ctr">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prstClr val="white"/>
                  </a:solidFill>
                </a:rPr>
                <a:t>Behavioral Health Problems</a:t>
              </a:r>
            </a:p>
            <a:p>
              <a:pPr algn="ctr">
                <a:defRPr/>
              </a:pPr>
              <a:r>
                <a:rPr lang="en-US" sz="1050" b="1" dirty="0" smtClean="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555" y="122848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352"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211"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a:t>
              </a:r>
              <a:r>
                <a:rPr lang="en-US" sz="1400" b="1" dirty="0" smtClean="0">
                  <a:solidFill>
                    <a:prstClr val="white"/>
                  </a:solidFill>
                </a:rPr>
                <a:t>Factors </a:t>
              </a:r>
            </a:p>
          </p:txBody>
        </p:sp>
        <p:cxnSp>
          <p:nvCxnSpPr>
            <p:cNvPr id="54" name="Straight Arrow Connector 53"/>
            <p:cNvCxnSpPr/>
            <p:nvPr/>
          </p:nvCxnSpPr>
          <p:spPr>
            <a:xfrm>
              <a:off x="5841707" y="1271516"/>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765" y="1260759"/>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7876391" y="6629400"/>
            <a:ext cx="990600" cy="228600"/>
          </a:xfrm>
          <a:prstGeom prst="rect">
            <a:avLst/>
          </a:prstGeom>
          <a:solidFill>
            <a:schemeClr val="bg1"/>
          </a:solidFill>
        </p:spPr>
        <p:txBody>
          <a:bodyPr wrap="square" rtlCol="0">
            <a:spAutoFit/>
          </a:bodyPr>
          <a:lstStyle/>
          <a:p>
            <a:pPr algn="ctr"/>
            <a:r>
              <a:rPr lang="en-US" sz="900" dirty="0" smtClean="0">
                <a:solidFill>
                  <a:prstClr val="black"/>
                </a:solidFill>
              </a:rPr>
              <a:t>Reporting/</a:t>
            </a:r>
            <a:r>
              <a:rPr lang="en-US" sz="900" dirty="0" err="1" smtClean="0">
                <a:solidFill>
                  <a:prstClr val="black"/>
                </a:solidFill>
              </a:rPr>
              <a:t>Eval</a:t>
            </a:r>
            <a:endParaRPr lang="en-US" sz="900" dirty="0">
              <a:solidFill>
                <a:prstClr val="black"/>
              </a:solidFill>
            </a:endParaRPr>
          </a:p>
        </p:txBody>
      </p:sp>
      <p:sp>
        <p:nvSpPr>
          <p:cNvPr id="75" name="TextBox 74"/>
          <p:cNvSpPr txBox="1"/>
          <p:nvPr/>
        </p:nvSpPr>
        <p:spPr>
          <a:xfrm>
            <a:off x="6228840" y="6614894"/>
            <a:ext cx="1219199" cy="230832"/>
          </a:xfrm>
          <a:prstGeom prst="rect">
            <a:avLst/>
          </a:prstGeom>
          <a:solidFill>
            <a:schemeClr val="bg1"/>
          </a:solidFill>
        </p:spPr>
        <p:txBody>
          <a:bodyPr wrap="square" rtlCol="0">
            <a:spAutoFit/>
          </a:bodyPr>
          <a:lstStyle/>
          <a:p>
            <a:pPr algn="ctr"/>
            <a:r>
              <a:rPr lang="en-US" sz="900" dirty="0" smtClean="0">
                <a:solidFill>
                  <a:prstClr val="black"/>
                </a:solidFill>
              </a:rPr>
              <a:t>Plan/Implementation</a:t>
            </a:r>
            <a:endParaRPr lang="en-US" sz="900" dirty="0">
              <a:solidFill>
                <a:prstClr val="black"/>
              </a:solidFill>
            </a:endParaRPr>
          </a:p>
        </p:txBody>
      </p:sp>
      <p:sp>
        <p:nvSpPr>
          <p:cNvPr id="77" name="TextBox 76"/>
          <p:cNvSpPr txBox="1"/>
          <p:nvPr/>
        </p:nvSpPr>
        <p:spPr>
          <a:xfrm>
            <a:off x="3200400" y="6627168"/>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Local Assessment</a:t>
            </a:r>
            <a:endParaRPr lang="en-US" sz="900" dirty="0">
              <a:solidFill>
                <a:prstClr val="black"/>
              </a:solidFill>
            </a:endParaRP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wrap="square">
            <a:spAutoFit/>
          </a:bodyPr>
          <a:lstStyle/>
          <a:p>
            <a:endParaRPr lang="en-US">
              <a:solidFill>
                <a:prstClr val="black"/>
              </a:solidFill>
            </a:endParaRPr>
          </a:p>
        </p:txBody>
      </p:sp>
      <p:sp>
        <p:nvSpPr>
          <p:cNvPr id="85" name="TextBox 84"/>
          <p:cNvSpPr txBox="1"/>
          <p:nvPr/>
        </p:nvSpPr>
        <p:spPr>
          <a:xfrm>
            <a:off x="299720" y="6537960"/>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State Assessment</a:t>
            </a:r>
            <a:endParaRPr lang="en-US" sz="900" dirty="0">
              <a:solidFill>
                <a:prstClr val="black"/>
              </a:solidFill>
            </a:endParaRPr>
          </a:p>
        </p:txBody>
      </p:sp>
      <p:grpSp>
        <p:nvGrpSpPr>
          <p:cNvPr id="31" name="Group 91"/>
          <p:cNvGrpSpPr/>
          <p:nvPr/>
        </p:nvGrpSpPr>
        <p:grpSpPr>
          <a:xfrm>
            <a:off x="7651246" y="2041747"/>
            <a:ext cx="1390650" cy="4531298"/>
            <a:chOff x="7651246" y="2041747"/>
            <a:chExt cx="1390650" cy="4531298"/>
          </a:xfrm>
        </p:grpSpPr>
        <p:sp>
          <p:nvSpPr>
            <p:cNvPr id="46" name="TextBox 45"/>
            <p:cNvSpPr txBox="1"/>
            <p:nvPr/>
          </p:nvSpPr>
          <p:spPr>
            <a:xfrm>
              <a:off x="7656009" y="2041747"/>
              <a:ext cx="1381125" cy="55399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000" b="1" i="1" dirty="0" smtClean="0">
                  <a:solidFill>
                    <a:prstClr val="black"/>
                  </a:solidFill>
                </a:rPr>
                <a:t>…and we will use these tools to measure our impact…</a:t>
              </a:r>
            </a:p>
          </p:txBody>
        </p:sp>
        <p:sp>
          <p:nvSpPr>
            <p:cNvPr id="87" name="TextBox 86"/>
            <p:cNvSpPr txBox="1"/>
            <p:nvPr/>
          </p:nvSpPr>
          <p:spPr>
            <a:xfrm>
              <a:off x="7651246" y="5865159"/>
              <a:ext cx="1390650" cy="70788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Direct Services:  </a:t>
              </a:r>
              <a:r>
                <a:rPr lang="en-US" sz="1000" dirty="0">
                  <a:solidFill>
                    <a:schemeClr val="tx1"/>
                  </a:solidFill>
                </a:rPr>
                <a:t>Assigned Program pre/post and  process measures; </a:t>
              </a:r>
              <a:r>
                <a:rPr lang="en-US" sz="1000" dirty="0" smtClean="0">
                  <a:solidFill>
                    <a:schemeClr val="tx1"/>
                  </a:solidFill>
                </a:rPr>
                <a:t>HYS</a:t>
              </a:r>
              <a:endParaRPr lang="en-US" sz="1000" b="1" dirty="0">
                <a:solidFill>
                  <a:schemeClr val="tx1"/>
                </a:solidFill>
              </a:endParaRPr>
            </a:p>
          </p:txBody>
        </p:sp>
        <p:sp>
          <p:nvSpPr>
            <p:cNvPr id="88" name="TextBox 87"/>
            <p:cNvSpPr txBox="1"/>
            <p:nvPr/>
          </p:nvSpPr>
          <p:spPr>
            <a:xfrm>
              <a:off x="7656009" y="5214353"/>
              <a:ext cx="1381125" cy="538609"/>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Prevention/ Intervention  Services: </a:t>
              </a:r>
              <a:r>
                <a:rPr lang="en-US" sz="900" dirty="0" smtClean="0">
                  <a:solidFill>
                    <a:schemeClr val="tx1"/>
                  </a:solidFill>
                </a:rPr>
                <a:t>pre/post</a:t>
              </a:r>
              <a:endParaRPr lang="en-US" sz="1000" b="1" dirty="0">
                <a:solidFill>
                  <a:schemeClr val="tx1"/>
                </a:solidFill>
              </a:endParaRPr>
            </a:p>
          </p:txBody>
        </p:sp>
        <p:sp>
          <p:nvSpPr>
            <p:cNvPr id="89" name="TextBox 88"/>
            <p:cNvSpPr txBox="1"/>
            <p:nvPr/>
          </p:nvSpPr>
          <p:spPr>
            <a:xfrm>
              <a:off x="7660771" y="2707941"/>
              <a:ext cx="1371600" cy="96949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prstClr val="black"/>
                  </a:solidFill>
                </a:rPr>
                <a:t>Community engagement/Coalition development </a:t>
              </a:r>
              <a:r>
                <a:rPr lang="en-US" sz="1000" b="1" dirty="0" smtClean="0">
                  <a:solidFill>
                    <a:schemeClr val="tx1"/>
                  </a:solidFill>
                </a:rPr>
                <a:t>: </a:t>
              </a:r>
              <a:endParaRPr lang="en-US" sz="1000" b="1" dirty="0">
                <a:solidFill>
                  <a:schemeClr val="tx1"/>
                </a:solidFill>
              </a:endParaRPr>
            </a:p>
            <a:p>
              <a:pPr algn="ctr" fontAlgn="auto">
                <a:spcBef>
                  <a:spcPts val="0"/>
                </a:spcBef>
                <a:spcAft>
                  <a:spcPts val="0"/>
                </a:spcAft>
                <a:defRPr/>
              </a:pPr>
              <a:r>
                <a:rPr lang="en-US" sz="900" dirty="0">
                  <a:solidFill>
                    <a:schemeClr val="tx1"/>
                  </a:solidFill>
                </a:rPr>
                <a:t>Annual Coalition Survey</a:t>
              </a:r>
            </a:p>
            <a:p>
              <a:pPr algn="ctr" fontAlgn="auto">
                <a:spcBef>
                  <a:spcPts val="0"/>
                </a:spcBef>
                <a:spcAft>
                  <a:spcPts val="0"/>
                </a:spcAft>
                <a:defRPr/>
              </a:pPr>
              <a:r>
                <a:rPr lang="en-US" sz="900" dirty="0"/>
                <a:t>Sustainability </a:t>
              </a:r>
              <a:r>
                <a:rPr lang="en-US" sz="900" dirty="0" smtClean="0"/>
                <a:t>Documentation</a:t>
              </a:r>
            </a:p>
          </p:txBody>
        </p:sp>
        <p:sp>
          <p:nvSpPr>
            <p:cNvPr id="90" name="TextBox 89"/>
            <p:cNvSpPr txBox="1"/>
            <p:nvPr/>
          </p:nvSpPr>
          <p:spPr>
            <a:xfrm>
              <a:off x="7656009" y="4425049"/>
              <a:ext cx="1381125" cy="67710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Environmental Strategies:</a:t>
              </a:r>
            </a:p>
            <a:p>
              <a:pPr algn="ctr" fontAlgn="auto">
                <a:spcBef>
                  <a:spcPts val="0"/>
                </a:spcBef>
                <a:spcAft>
                  <a:spcPts val="0"/>
                </a:spcAft>
                <a:defRPr/>
              </a:pPr>
              <a:r>
                <a:rPr lang="en-US" sz="900" dirty="0">
                  <a:solidFill>
                    <a:prstClr val="black"/>
                  </a:solidFill>
                </a:rPr>
                <a:t>Process measures </a:t>
              </a:r>
              <a:r>
                <a:rPr lang="en-US" sz="900" dirty="0" smtClean="0">
                  <a:solidFill>
                    <a:prstClr val="black"/>
                  </a:solidFill>
                </a:rPr>
                <a:t>Community Survey</a:t>
              </a:r>
              <a:r>
                <a:rPr lang="en-US" sz="900" dirty="0">
                  <a:solidFill>
                    <a:prstClr val="black"/>
                  </a:solidFill>
                </a:rPr>
                <a:t>; HYS</a:t>
              </a:r>
            </a:p>
          </p:txBody>
        </p:sp>
        <p:sp>
          <p:nvSpPr>
            <p:cNvPr id="91" name="TextBox 90"/>
            <p:cNvSpPr txBox="1"/>
            <p:nvPr/>
          </p:nvSpPr>
          <p:spPr>
            <a:xfrm>
              <a:off x="7656009" y="3789633"/>
              <a:ext cx="1381125"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Public Awareness: </a:t>
              </a:r>
            </a:p>
            <a:p>
              <a:pPr algn="ctr">
                <a:defRPr/>
              </a:pPr>
              <a:r>
                <a:rPr lang="en-US" sz="900" dirty="0"/>
                <a:t>Process measures </a:t>
              </a:r>
              <a:r>
                <a:rPr lang="en-US" sz="900" dirty="0" smtClean="0"/>
                <a:t>Community Survey</a:t>
              </a:r>
              <a:endParaRPr lang="en-US" sz="900" dirty="0"/>
            </a:p>
          </p:txBody>
        </p:sp>
      </p:grpSp>
      <p:sp>
        <p:nvSpPr>
          <p:cNvPr id="123" name="Left Brace 122"/>
          <p:cNvSpPr/>
          <p:nvPr/>
        </p:nvSpPr>
        <p:spPr>
          <a:xfrm flipH="1">
            <a:off x="5953991" y="2992582"/>
            <a:ext cx="142009" cy="1122218"/>
          </a:xfrm>
          <a:prstGeom prst="leftBrace">
            <a:avLst>
              <a:gd name="adj1" fmla="val 8333"/>
              <a:gd name="adj2" fmla="val 88008"/>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76671" y="4649789"/>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467600" y="3733800"/>
            <a:ext cx="228600" cy="1524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014" y="531427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256" y="6250193"/>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4579490" y="2226528"/>
            <a:ext cx="1399419" cy="4480033"/>
            <a:chOff x="4579490" y="2226528"/>
            <a:chExt cx="1399419" cy="4480033"/>
          </a:xfrm>
        </p:grpSpPr>
        <p:sp>
          <p:nvSpPr>
            <p:cNvPr id="80" name="TextBox 79"/>
            <p:cNvSpPr txBox="1"/>
            <p:nvPr/>
          </p:nvSpPr>
          <p:spPr>
            <a:xfrm>
              <a:off x="4594299" y="2787249"/>
              <a:ext cx="1374198" cy="37600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Low enforcement in public locations.</a:t>
              </a:r>
              <a:endParaRPr lang="en-US" sz="1000" dirty="0">
                <a:solidFill>
                  <a:prstClr val="black"/>
                </a:solidFill>
              </a:endParaRPr>
            </a:p>
          </p:txBody>
        </p:sp>
        <p:sp>
          <p:nvSpPr>
            <p:cNvPr id="82" name="TextBox 81"/>
            <p:cNvSpPr txBox="1"/>
            <p:nvPr/>
          </p:nvSpPr>
          <p:spPr>
            <a:xfrm>
              <a:off x="4594300" y="4972526"/>
              <a:ext cx="1384608" cy="520901"/>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Lack of consistent and clear consequences at home.</a:t>
              </a:r>
              <a:endParaRPr lang="en-US" sz="1000" dirty="0">
                <a:solidFill>
                  <a:prstClr val="black"/>
                </a:solidFill>
              </a:endParaRPr>
            </a:p>
          </p:txBody>
        </p:sp>
        <p:sp>
          <p:nvSpPr>
            <p:cNvPr id="83" name="TextBox 82"/>
            <p:cNvSpPr txBox="1"/>
            <p:nvPr/>
          </p:nvSpPr>
          <p:spPr>
            <a:xfrm>
              <a:off x="4594301" y="5527744"/>
              <a:ext cx="1384608" cy="50622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think they would be viewed as “cool” if they drink.</a:t>
              </a:r>
              <a:endParaRPr lang="en-US" sz="1000" dirty="0">
                <a:solidFill>
                  <a:prstClr val="black"/>
                </a:solidFill>
              </a:endParaRPr>
            </a:p>
          </p:txBody>
        </p:sp>
        <p:sp>
          <p:nvSpPr>
            <p:cNvPr id="84" name="TextBox 83"/>
            <p:cNvSpPr txBox="1"/>
            <p:nvPr/>
          </p:nvSpPr>
          <p:spPr>
            <a:xfrm>
              <a:off x="4596158" y="3754621"/>
              <a:ext cx="1374198" cy="499979"/>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Limited communication b/t enforcement and judiciary.</a:t>
              </a:r>
              <a:endParaRPr lang="en-US" sz="950" dirty="0">
                <a:solidFill>
                  <a:prstClr val="black"/>
                </a:solidFill>
              </a:endParaRPr>
            </a:p>
          </p:txBody>
        </p:sp>
        <p:sp>
          <p:nvSpPr>
            <p:cNvPr id="86" name="TextBox 85"/>
            <p:cNvSpPr txBox="1"/>
            <p:nvPr/>
          </p:nvSpPr>
          <p:spPr>
            <a:xfrm>
              <a:off x="4594299" y="3197569"/>
              <a:ext cx="1374198" cy="52273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Inconsistent consequences for offenders.</a:t>
              </a:r>
              <a:endParaRPr lang="en-US" sz="1000" dirty="0">
                <a:solidFill>
                  <a:prstClr val="black"/>
                </a:solidFill>
              </a:endParaRPr>
            </a:p>
          </p:txBody>
        </p:sp>
        <p:sp>
          <p:nvSpPr>
            <p:cNvPr id="92" name="TextBox 91"/>
            <p:cNvSpPr txBox="1"/>
            <p:nvPr/>
          </p:nvSpPr>
          <p:spPr>
            <a:xfrm>
              <a:off x="4579490" y="6068291"/>
              <a:ext cx="1384608" cy="63827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exposure to favorable alcohol messages from their peers.</a:t>
              </a:r>
              <a:endParaRPr lang="en-US" sz="1000" dirty="0">
                <a:solidFill>
                  <a:prstClr val="black"/>
                </a:solidFill>
              </a:endParaRPr>
            </a:p>
          </p:txBody>
        </p:sp>
        <p:sp>
          <p:nvSpPr>
            <p:cNvPr id="98" name="TextBox 97"/>
            <p:cNvSpPr txBox="1"/>
            <p:nvPr/>
          </p:nvSpPr>
          <p:spPr>
            <a:xfrm>
              <a:off x="4594300" y="2226528"/>
              <a:ext cx="1374198" cy="526404"/>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dirty="0" smtClean="0">
                  <a:solidFill>
                    <a:prstClr val="black"/>
                  </a:solidFill>
                </a:rPr>
                <a:t>Engaging parents and youth with providers in local decisions. </a:t>
              </a:r>
            </a:p>
          </p:txBody>
        </p:sp>
        <p:sp>
          <p:nvSpPr>
            <p:cNvPr id="101" name="TextBox 100"/>
            <p:cNvSpPr txBox="1"/>
            <p:nvPr/>
          </p:nvSpPr>
          <p:spPr>
            <a:xfrm>
              <a:off x="4594299" y="4288917"/>
              <a:ext cx="1374198" cy="64929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Kids are skipping school a lot.</a:t>
              </a:r>
            </a:p>
            <a:p>
              <a:pPr algn="ctr" fontAlgn="auto">
                <a:spcBef>
                  <a:spcPts val="0"/>
                </a:spcBef>
                <a:spcAft>
                  <a:spcPts val="0"/>
                </a:spcAft>
                <a:defRPr/>
              </a:pPr>
              <a:r>
                <a:rPr lang="en-US" sz="950" dirty="0" smtClean="0">
                  <a:solidFill>
                    <a:prstClr val="black"/>
                  </a:solidFill>
                </a:rPr>
                <a:t>Youth say that their friends drink.</a:t>
              </a:r>
            </a:p>
          </p:txBody>
        </p:sp>
      </p:grpSp>
      <p:sp>
        <p:nvSpPr>
          <p:cNvPr id="103" name="Left Brace 102"/>
          <p:cNvSpPr/>
          <p:nvPr/>
        </p:nvSpPr>
        <p:spPr>
          <a:xfrm>
            <a:off x="4495800" y="30480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5" name="Straight Arrow Connector 94"/>
          <p:cNvCxnSpPr/>
          <p:nvPr/>
        </p:nvCxnSpPr>
        <p:spPr>
          <a:xfrm rot="10800000">
            <a:off x="4419600" y="46482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4267200" y="5259388"/>
            <a:ext cx="381000" cy="227012"/>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5" name="Left Brace 104"/>
          <p:cNvSpPr/>
          <p:nvPr/>
        </p:nvSpPr>
        <p:spPr>
          <a:xfrm>
            <a:off x="4495800" y="56388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6" name="Left Brace 105"/>
          <p:cNvSpPr/>
          <p:nvPr/>
        </p:nvSpPr>
        <p:spPr>
          <a:xfrm flipH="1">
            <a:off x="5943600" y="5638800"/>
            <a:ext cx="152512"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9" name="Straight Arrow Connector 98"/>
          <p:cNvCxnSpPr/>
          <p:nvPr/>
        </p:nvCxnSpPr>
        <p:spPr>
          <a:xfrm flipH="1" flipV="1">
            <a:off x="5943600" y="5257800"/>
            <a:ext cx="228600" cy="7620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08958" y="2603511"/>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5867400" y="3048000"/>
            <a:ext cx="304800" cy="228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5943600" y="4648200"/>
            <a:ext cx="304800" cy="609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4419600" y="26670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69848" y="1421780"/>
            <a:ext cx="760144" cy="215444"/>
          </a:xfrm>
          <a:prstGeom prst="rect">
            <a:avLst/>
          </a:prstGeom>
        </p:spPr>
        <p:txBody>
          <a:bodyPr wrap="none">
            <a:spAutoFit/>
          </a:bodyPr>
          <a:lstStyle/>
          <a:p>
            <a:pPr algn="ctr">
              <a:defRPr/>
            </a:pPr>
            <a:r>
              <a:rPr lang="en-US" sz="800" b="1" dirty="0" smtClean="0"/>
              <a:t>(10-15 years) </a:t>
            </a:r>
            <a:endParaRPr lang="en-US" sz="800" b="1" dirty="0"/>
          </a:p>
        </p:txBody>
      </p:sp>
      <p:sp>
        <p:nvSpPr>
          <p:cNvPr id="116" name="Rectangle 115"/>
          <p:cNvSpPr/>
          <p:nvPr/>
        </p:nvSpPr>
        <p:spPr>
          <a:xfrm>
            <a:off x="1921355" y="1423638"/>
            <a:ext cx="708848" cy="215444"/>
          </a:xfrm>
          <a:prstGeom prst="rect">
            <a:avLst/>
          </a:prstGeom>
        </p:spPr>
        <p:txBody>
          <a:bodyPr wrap="none">
            <a:spAutoFit/>
          </a:bodyPr>
          <a:lstStyle/>
          <a:p>
            <a:pPr algn="ctr">
              <a:defRPr/>
            </a:pPr>
            <a:r>
              <a:rPr lang="en-US" sz="800" b="1" dirty="0" smtClean="0"/>
              <a:t>(5-10 years) </a:t>
            </a:r>
            <a:endParaRPr lang="en-US" sz="800" b="1" dirty="0"/>
          </a:p>
        </p:txBody>
      </p:sp>
      <p:sp>
        <p:nvSpPr>
          <p:cNvPr id="117" name="Rectangle 116"/>
          <p:cNvSpPr/>
          <p:nvPr/>
        </p:nvSpPr>
        <p:spPr>
          <a:xfrm>
            <a:off x="3452417" y="1414345"/>
            <a:ext cx="657552" cy="215444"/>
          </a:xfrm>
          <a:prstGeom prst="rect">
            <a:avLst/>
          </a:prstGeom>
        </p:spPr>
        <p:txBody>
          <a:bodyPr wrap="none">
            <a:spAutoFit/>
          </a:bodyPr>
          <a:lstStyle/>
          <a:p>
            <a:pPr algn="ctr">
              <a:defRPr/>
            </a:pPr>
            <a:r>
              <a:rPr lang="en-US" sz="800" b="1" dirty="0" smtClean="0"/>
              <a:t>(2-5 years) </a:t>
            </a:r>
            <a:endParaRPr lang="en-US" sz="800" b="1" dirty="0"/>
          </a:p>
        </p:txBody>
      </p:sp>
      <p:sp>
        <p:nvSpPr>
          <p:cNvPr id="118" name="Rectangle 117"/>
          <p:cNvSpPr/>
          <p:nvPr/>
        </p:nvSpPr>
        <p:spPr>
          <a:xfrm>
            <a:off x="4773092" y="1418062"/>
            <a:ext cx="1067921" cy="215444"/>
          </a:xfrm>
          <a:prstGeom prst="rect">
            <a:avLst/>
          </a:prstGeom>
        </p:spPr>
        <p:txBody>
          <a:bodyPr wrap="none">
            <a:spAutoFit/>
          </a:bodyPr>
          <a:lstStyle/>
          <a:p>
            <a:pPr algn="ctr">
              <a:defRPr/>
            </a:pPr>
            <a:r>
              <a:rPr lang="en-US" sz="800" b="1" dirty="0" smtClean="0"/>
              <a:t>(6 months – 2 years) </a:t>
            </a:r>
            <a:endParaRPr lang="en-US" sz="800" b="1" dirty="0"/>
          </a:p>
        </p:txBody>
      </p:sp>
      <p:sp>
        <p:nvSpPr>
          <p:cNvPr id="7" name="Slide Number Placeholder 6"/>
          <p:cNvSpPr>
            <a:spLocks noGrp="1"/>
          </p:cNvSpPr>
          <p:nvPr>
            <p:ph type="sldNum" sz="quarter" idx="12"/>
          </p:nvPr>
        </p:nvSpPr>
        <p:spPr>
          <a:xfrm>
            <a:off x="6925891" y="48269"/>
            <a:ext cx="2133600" cy="365125"/>
          </a:xfrm>
        </p:spPr>
        <p:txBody>
          <a:bodyPr/>
          <a:lstStyle/>
          <a:p>
            <a:pPr>
              <a:defRPr/>
            </a:pPr>
            <a:fld id="{716F7609-81EF-44FE-B80B-F61CA3E7E5CF}" type="slidenum">
              <a:rPr lang="en-US" smtClean="0"/>
              <a:pPr>
                <a:defRPr/>
              </a:pPr>
              <a:t>60</a:t>
            </a:fld>
            <a:endParaRPr lang="en-US" dirty="0"/>
          </a:p>
        </p:txBody>
      </p:sp>
      <p:sp>
        <p:nvSpPr>
          <p:cNvPr id="100" name="Oval 99"/>
          <p:cNvSpPr/>
          <p:nvPr/>
        </p:nvSpPr>
        <p:spPr>
          <a:xfrm>
            <a:off x="3007485" y="4876800"/>
            <a:ext cx="1547415" cy="155373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928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2000"/>
                                        <p:tgtEl>
                                          <p:spTgt spid="100"/>
                                        </p:tgtEl>
                                      </p:cBhvr>
                                    </p:animEffect>
                                    <p:anim calcmode="lin" valueType="num">
                                      <p:cBhvr>
                                        <p:cTn id="8" dur="2000" fill="hold"/>
                                        <p:tgtEl>
                                          <p:spTgt spid="100"/>
                                        </p:tgtEl>
                                        <p:attrNameLst>
                                          <p:attrName>ppt_w</p:attrName>
                                        </p:attrNameLst>
                                      </p:cBhvr>
                                      <p:tavLst>
                                        <p:tav tm="0" fmla="#ppt_w*sin(2.5*pi*$)">
                                          <p:val>
                                            <p:fltVal val="0"/>
                                          </p:val>
                                        </p:tav>
                                        <p:tav tm="100000">
                                          <p:val>
                                            <p:fltVal val="1"/>
                                          </p:val>
                                        </p:tav>
                                      </p:tavLst>
                                    </p:anim>
                                    <p:anim calcmode="lin" valueType="num">
                                      <p:cBhvr>
                                        <p:cTn id="9" dur="2000" fill="hold"/>
                                        <p:tgtEl>
                                          <p:spTgt spid="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225"/>
            <a:ext cx="1458913"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4" name="Line 16"/>
          <p:cNvSpPr>
            <a:spLocks noChangeShapeType="1"/>
          </p:cNvSpPr>
          <p:nvPr/>
        </p:nvSpPr>
        <p:spPr bwMode="auto">
          <a:xfrm>
            <a:off x="6038850" y="6754813"/>
            <a:ext cx="1571625"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6" name="Line 16"/>
          <p:cNvSpPr>
            <a:spLocks noChangeShapeType="1"/>
          </p:cNvSpPr>
          <p:nvPr/>
        </p:nvSpPr>
        <p:spPr bwMode="auto">
          <a:xfrm flipV="1">
            <a:off x="1553088" y="6753225"/>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a:grpSpLocks/>
          </p:cNvGrpSpPr>
          <p:nvPr/>
        </p:nvGrpSpPr>
        <p:grpSpPr bwMode="auto">
          <a:xfrm>
            <a:off x="109538" y="1447800"/>
            <a:ext cx="8945562" cy="257175"/>
            <a:chOff x="109100" y="1448557"/>
            <a:chExt cx="8946453" cy="255661"/>
          </a:xfrm>
        </p:grpSpPr>
        <p:sp>
          <p:nvSpPr>
            <p:cNvPr id="313443"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 name="TextBox 24"/>
            <p:cNvSpPr txBox="1"/>
            <p:nvPr/>
          </p:nvSpPr>
          <p:spPr>
            <a:xfrm>
              <a:off x="7318655" y="1450136"/>
              <a:ext cx="552505" cy="254082"/>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Action</a:t>
              </a:r>
            </a:p>
          </p:txBody>
        </p:sp>
        <p:sp>
          <p:nvSpPr>
            <p:cNvPr id="313445"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TextBox 23"/>
            <p:cNvSpPr txBox="1"/>
            <p:nvPr/>
          </p:nvSpPr>
          <p:spPr>
            <a:xfrm>
              <a:off x="2647765" y="1448557"/>
              <a:ext cx="752550" cy="254083"/>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Outcomes</a:t>
              </a:r>
            </a:p>
          </p:txBody>
        </p:sp>
      </p:grpSp>
      <p:sp>
        <p:nvSpPr>
          <p:cNvPr id="5" name="TextBox 4"/>
          <p:cNvSpPr txBox="1">
            <a:spLocks noChangeArrowheads="1"/>
          </p:cNvSpPr>
          <p:nvPr/>
        </p:nvSpPr>
        <p:spPr bwMode="auto">
          <a:xfrm>
            <a:off x="33338" y="163036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Arial" charset="0"/>
              </a:rPr>
              <a:t>Why</a:t>
            </a:r>
            <a:r>
              <a:rPr lang="en-US" sz="1050" i="1" dirty="0">
                <a:solidFill>
                  <a:prstClr val="black"/>
                </a:solidFill>
                <a:latin typeface="Calibri"/>
                <a:cs typeface="Arial" charset="0"/>
              </a:rPr>
              <a:t>? </a:t>
            </a:r>
          </a:p>
        </p:txBody>
      </p:sp>
      <p:sp>
        <p:nvSpPr>
          <p:cNvPr id="15" name="TextBox 14"/>
          <p:cNvSpPr txBox="1">
            <a:spLocks noChangeArrowheads="1"/>
          </p:cNvSpPr>
          <p:nvPr/>
        </p:nvSpPr>
        <p:spPr bwMode="auto">
          <a:xfrm>
            <a:off x="3302000" y="162718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Why here?</a:t>
            </a:r>
          </a:p>
        </p:txBody>
      </p:sp>
      <p:sp>
        <p:nvSpPr>
          <p:cNvPr id="18" name="TextBox 17"/>
          <p:cNvSpPr txBox="1">
            <a:spLocks noChangeArrowheads="1"/>
          </p:cNvSpPr>
          <p:nvPr/>
        </p:nvSpPr>
        <p:spPr bwMode="auto">
          <a:xfrm>
            <a:off x="4651375" y="1589088"/>
            <a:ext cx="131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But why here?</a:t>
            </a:r>
          </a:p>
        </p:txBody>
      </p:sp>
      <p:sp>
        <p:nvSpPr>
          <p:cNvPr id="23" name="TextBox 22"/>
          <p:cNvSpPr txBox="1">
            <a:spLocks noChangeArrowheads="1"/>
          </p:cNvSpPr>
          <p:nvPr/>
        </p:nvSpPr>
        <p:spPr bwMode="auto">
          <a:xfrm>
            <a:off x="7662863" y="15875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So what? How will we know?</a:t>
            </a:r>
          </a:p>
        </p:txBody>
      </p:sp>
      <p:sp>
        <p:nvSpPr>
          <p:cNvPr id="19" name="TextBox 18"/>
          <p:cNvSpPr txBox="1">
            <a:spLocks noChangeArrowheads="1"/>
          </p:cNvSpPr>
          <p:nvPr/>
        </p:nvSpPr>
        <p:spPr bwMode="auto">
          <a:xfrm>
            <a:off x="6143625" y="160655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dirty="0">
                <a:solidFill>
                  <a:srgbClr val="000000"/>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2041524"/>
            <a:ext cx="1398587" cy="365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30" name="TextBox 29"/>
          <p:cNvSpPr txBox="1"/>
          <p:nvPr/>
        </p:nvSpPr>
        <p:spPr bwMode="auto">
          <a:xfrm>
            <a:off x="6097588" y="2737642"/>
            <a:ext cx="1435100" cy="1181101"/>
          </a:xfrm>
          <a:prstGeom prst="rect">
            <a:avLst/>
          </a:prstGeom>
          <a:ln/>
        </p:spPr>
        <p:style>
          <a:lnRef idx="1">
            <a:schemeClr val="accent3"/>
          </a:lnRef>
          <a:fillRef idx="2">
            <a:schemeClr val="accent3"/>
          </a:fillRef>
          <a:effectRef idx="1">
            <a:schemeClr val="accent3"/>
          </a:effectRef>
          <a:fontRef idx="minor">
            <a:schemeClr val="dk1"/>
          </a:fontRef>
        </p:style>
        <p:txBody>
          <a:bodyPr>
            <a:noAutofit/>
          </a:bodyPr>
          <a:lstStyle/>
          <a:p>
            <a:pPr algn="ctr" fontAlgn="auto">
              <a:spcBef>
                <a:spcPts val="0"/>
              </a:spcBef>
              <a:spcAft>
                <a:spcPts val="0"/>
              </a:spcAft>
              <a:defRPr/>
            </a:pPr>
            <a:r>
              <a:rPr lang="en-US" sz="1600" b="1" dirty="0" smtClean="0">
                <a:solidFill>
                  <a:prstClr val="black"/>
                </a:solidFill>
              </a:rPr>
              <a:t>Parent Education:</a:t>
            </a:r>
            <a:endParaRPr lang="en-US" sz="1600" b="1" dirty="0">
              <a:solidFill>
                <a:prstClr val="black"/>
              </a:solidFill>
            </a:endParaRPr>
          </a:p>
          <a:p>
            <a:pPr algn="ctr" fontAlgn="auto">
              <a:spcBef>
                <a:spcPts val="0"/>
              </a:spcBef>
              <a:spcAft>
                <a:spcPts val="0"/>
              </a:spcAft>
              <a:defRPr/>
            </a:pPr>
            <a:r>
              <a:rPr lang="en-US" sz="1600" dirty="0">
                <a:solidFill>
                  <a:prstClr val="black"/>
                </a:solidFill>
              </a:rPr>
              <a:t>Guiding Good </a:t>
            </a:r>
            <a:r>
              <a:rPr lang="en-US" sz="1600" dirty="0" smtClean="0">
                <a:solidFill>
                  <a:prstClr val="black"/>
                </a:solidFill>
              </a:rPr>
              <a:t>Choices</a:t>
            </a:r>
            <a:endParaRPr lang="en-US" sz="1600" dirty="0">
              <a:solidFill>
                <a:prstClr val="black"/>
              </a:solidFill>
            </a:endParaRPr>
          </a:p>
        </p:txBody>
      </p:sp>
      <p:sp>
        <p:nvSpPr>
          <p:cNvPr id="34" name="TextBox 33"/>
          <p:cNvSpPr txBox="1"/>
          <p:nvPr/>
        </p:nvSpPr>
        <p:spPr bwMode="auto">
          <a:xfrm>
            <a:off x="6097588" y="2025650"/>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313362" name="Rectangle 23"/>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00"/>
                </a:solidFill>
              </a:rPr>
              <a:t>[SAMPLE] Coalition Logic Model</a:t>
            </a:r>
            <a:endParaRPr lang="en-US" sz="2400" b="1" i="1">
              <a:solidFill>
                <a:srgbClr val="FF0000"/>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2" name="Text Box 19"/>
          <p:cNvSpPr txBox="1">
            <a:spLocks noChangeArrowheads="1"/>
          </p:cNvSpPr>
          <p:nvPr/>
        </p:nvSpPr>
        <p:spPr bwMode="auto">
          <a:xfrm>
            <a:off x="3101975" y="2737642"/>
            <a:ext cx="1395413" cy="11811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oAutofit/>
          </a:bodyPr>
          <a:lstStyle/>
          <a:p>
            <a:pPr fontAlgn="auto">
              <a:spcBef>
                <a:spcPct val="50000"/>
              </a:spcBef>
              <a:spcAft>
                <a:spcPts val="0"/>
              </a:spcAft>
              <a:defRPr/>
            </a:pPr>
            <a:r>
              <a:rPr lang="en-US" sz="1500" dirty="0" smtClean="0">
                <a:solidFill>
                  <a:prstClr val="black"/>
                </a:solidFill>
              </a:rPr>
              <a:t>Poor </a:t>
            </a:r>
            <a:r>
              <a:rPr lang="en-US" sz="1500" dirty="0">
                <a:solidFill>
                  <a:prstClr val="black"/>
                </a:solidFill>
              </a:rPr>
              <a:t>Family </a:t>
            </a:r>
            <a:r>
              <a:rPr lang="en-US" sz="1500" dirty="0" smtClean="0">
                <a:solidFill>
                  <a:prstClr val="black"/>
                </a:solidFill>
              </a:rPr>
              <a:t>Management</a:t>
            </a:r>
            <a:endParaRPr lang="en-US" sz="1500" dirty="0">
              <a:solidFill>
                <a:prstClr val="black"/>
              </a:solidFill>
            </a:endParaRPr>
          </a:p>
        </p:txBody>
      </p:sp>
      <p:sp>
        <p:nvSpPr>
          <p:cNvPr id="69" name="TextBox 68"/>
          <p:cNvSpPr txBox="1"/>
          <p:nvPr/>
        </p:nvSpPr>
        <p:spPr>
          <a:xfrm>
            <a:off x="4624728" y="2045494"/>
            <a:ext cx="1409360" cy="3587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4" name="Text Box 4"/>
          <p:cNvSpPr txBox="1">
            <a:spLocks noChangeArrowheads="1"/>
          </p:cNvSpPr>
          <p:nvPr/>
        </p:nvSpPr>
        <p:spPr bwMode="auto">
          <a:xfrm>
            <a:off x="101600" y="441876"/>
            <a:ext cx="1424613" cy="9926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648" y="438584"/>
            <a:ext cx="1395661" cy="99925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22" name="Text Box 6"/>
          <p:cNvSpPr txBox="1">
            <a:spLocks noChangeArrowheads="1"/>
          </p:cNvSpPr>
          <p:nvPr/>
        </p:nvSpPr>
        <p:spPr bwMode="auto">
          <a:xfrm>
            <a:off x="7661741" y="439739"/>
            <a:ext cx="1380659" cy="996945"/>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r>
              <a:rPr lang="en-US" sz="1400" b="1" dirty="0">
                <a:solidFill>
                  <a:prstClr val="white"/>
                </a:solidFill>
              </a:rPr>
              <a:t>Evaluation Plan</a:t>
            </a: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a:p>
            <a:pPr algn="ctr" fontAlgn="auto">
              <a:spcBef>
                <a:spcPts val="0"/>
              </a:spcBef>
              <a:spcAft>
                <a:spcPts val="0"/>
              </a:spcAft>
              <a:defRPr/>
            </a:pPr>
            <a:endParaRPr lang="en-US" sz="1400" b="1" dirty="0">
              <a:solidFill>
                <a:prstClr val="white"/>
              </a:solidFill>
            </a:endParaRPr>
          </a:p>
        </p:txBody>
      </p:sp>
      <p:sp>
        <p:nvSpPr>
          <p:cNvPr id="9" name="Text Box 5"/>
          <p:cNvSpPr txBox="1">
            <a:spLocks noChangeArrowheads="1"/>
          </p:cNvSpPr>
          <p:nvPr/>
        </p:nvSpPr>
        <p:spPr bwMode="auto">
          <a:xfrm>
            <a:off x="1636632" y="438150"/>
            <a:ext cx="1371597" cy="10001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093" y="439739"/>
            <a:ext cx="1417232" cy="99694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bwMode="auto">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7380288"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728" y="439739"/>
            <a:ext cx="1398945" cy="9969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bwMode="auto">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a:off x="4352925"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TextBox 78"/>
          <p:cNvSpPr txBox="1">
            <a:spLocks noChangeArrowheads="1"/>
          </p:cNvSpPr>
          <p:nvPr/>
        </p:nvSpPr>
        <p:spPr bwMode="auto">
          <a:xfrm>
            <a:off x="7877175" y="6629400"/>
            <a:ext cx="990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Reporting/Eval</a:t>
            </a:r>
          </a:p>
        </p:txBody>
      </p:sp>
      <p:sp>
        <p:nvSpPr>
          <p:cNvPr id="75" name="TextBox 74"/>
          <p:cNvSpPr txBox="1">
            <a:spLocks noChangeArrowheads="1"/>
          </p:cNvSpPr>
          <p:nvPr/>
        </p:nvSpPr>
        <p:spPr bwMode="auto">
          <a:xfrm>
            <a:off x="6229350" y="6615113"/>
            <a:ext cx="12192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Plan/Implementation</a:t>
            </a:r>
          </a:p>
        </p:txBody>
      </p:sp>
      <p:sp>
        <p:nvSpPr>
          <p:cNvPr id="77" name="TextBox 76"/>
          <p:cNvSpPr txBox="1">
            <a:spLocks noChangeArrowheads="1"/>
          </p:cNvSpPr>
          <p:nvPr/>
        </p:nvSpPr>
        <p:spPr bwMode="auto">
          <a:xfrm>
            <a:off x="3200400" y="6627813"/>
            <a:ext cx="1143000"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Local Assessment</a:t>
            </a: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85" name="TextBox 84"/>
          <p:cNvSpPr txBox="1">
            <a:spLocks noChangeArrowheads="1"/>
          </p:cNvSpPr>
          <p:nvPr/>
        </p:nvSpPr>
        <p:spPr bwMode="auto">
          <a:xfrm>
            <a:off x="300038" y="6537325"/>
            <a:ext cx="114300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State Assessment</a:t>
            </a:r>
          </a:p>
        </p:txBody>
      </p:sp>
      <p:sp>
        <p:nvSpPr>
          <p:cNvPr id="46" name="TextBox 45"/>
          <p:cNvSpPr txBox="1"/>
          <p:nvPr/>
        </p:nvSpPr>
        <p:spPr bwMode="auto">
          <a:xfrm>
            <a:off x="7656513" y="2041525"/>
            <a:ext cx="1381125" cy="55403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1000" b="1" i="1" dirty="0">
                <a:solidFill>
                  <a:prstClr val="black"/>
                </a:solidFill>
              </a:rPr>
              <a:t>…and we will use these tools to measure our impact…</a:t>
            </a:r>
          </a:p>
        </p:txBody>
      </p:sp>
      <p:sp>
        <p:nvSpPr>
          <p:cNvPr id="82" name="TextBox 81"/>
          <p:cNvSpPr txBox="1"/>
          <p:nvPr/>
        </p:nvSpPr>
        <p:spPr bwMode="auto">
          <a:xfrm>
            <a:off x="4632050" y="2737642"/>
            <a:ext cx="1384300" cy="1181101"/>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400" dirty="0">
                <a:solidFill>
                  <a:prstClr val="black"/>
                </a:solidFill>
              </a:rPr>
              <a:t>Lack of consistent and clear </a:t>
            </a:r>
            <a:r>
              <a:rPr lang="en-US" sz="1400" dirty="0" smtClean="0">
                <a:solidFill>
                  <a:prstClr val="black"/>
                </a:solidFill>
              </a:rPr>
              <a:t>communication </a:t>
            </a:r>
            <a:r>
              <a:rPr lang="en-US" sz="1400" dirty="0">
                <a:solidFill>
                  <a:prstClr val="black"/>
                </a:solidFill>
              </a:rPr>
              <a:t>at home.</a:t>
            </a:r>
          </a:p>
        </p:txBody>
      </p:sp>
      <p:sp>
        <p:nvSpPr>
          <p:cNvPr id="115" name="Rectangle 114"/>
          <p:cNvSpPr>
            <a:spLocks noChangeArrowheads="1"/>
          </p:cNvSpPr>
          <p:nvPr/>
        </p:nvSpPr>
        <p:spPr bwMode="auto">
          <a:xfrm>
            <a:off x="369888" y="1422400"/>
            <a:ext cx="760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(10-15 years) </a:t>
            </a:r>
          </a:p>
        </p:txBody>
      </p:sp>
      <p:sp>
        <p:nvSpPr>
          <p:cNvPr id="116" name="Rectangle 115"/>
          <p:cNvSpPr>
            <a:spLocks noChangeArrowheads="1"/>
          </p:cNvSpPr>
          <p:nvPr/>
        </p:nvSpPr>
        <p:spPr bwMode="auto">
          <a:xfrm>
            <a:off x="1920875" y="142398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(5-10 years) </a:t>
            </a:r>
          </a:p>
        </p:txBody>
      </p:sp>
      <p:sp>
        <p:nvSpPr>
          <p:cNvPr id="117" name="Rectangle 116"/>
          <p:cNvSpPr>
            <a:spLocks noChangeArrowheads="1"/>
          </p:cNvSpPr>
          <p:nvPr/>
        </p:nvSpPr>
        <p:spPr bwMode="auto">
          <a:xfrm>
            <a:off x="3452813" y="1414463"/>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(2-5 years) </a:t>
            </a:r>
          </a:p>
        </p:txBody>
      </p:sp>
      <p:sp>
        <p:nvSpPr>
          <p:cNvPr id="118" name="Rectangle 117"/>
          <p:cNvSpPr>
            <a:spLocks noChangeArrowheads="1"/>
          </p:cNvSpPr>
          <p:nvPr/>
        </p:nvSpPr>
        <p:spPr bwMode="auto">
          <a:xfrm>
            <a:off x="4773613" y="141763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(6 months – 2 years) </a:t>
            </a:r>
          </a:p>
        </p:txBody>
      </p:sp>
      <p:cxnSp>
        <p:nvCxnSpPr>
          <p:cNvPr id="108" name="Straight Arrow Connector 107"/>
          <p:cNvCxnSpPr/>
          <p:nvPr/>
        </p:nvCxnSpPr>
        <p:spPr>
          <a:xfrm flipH="1">
            <a:off x="5940425" y="3297286"/>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4452937" y="3266380"/>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bwMode="auto">
          <a:xfrm>
            <a:off x="7678555" y="2765363"/>
            <a:ext cx="1390650" cy="1815882"/>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400" b="1" dirty="0">
                <a:solidFill>
                  <a:prstClr val="black"/>
                </a:solidFill>
              </a:rPr>
              <a:t>Direct Services:  </a:t>
            </a:r>
            <a:r>
              <a:rPr lang="en-US" sz="1400" dirty="0">
                <a:solidFill>
                  <a:prstClr val="black"/>
                </a:solidFill>
              </a:rPr>
              <a:t>Assigned Program pre/post and  process measures; </a:t>
            </a:r>
            <a:endParaRPr lang="en-US" sz="1400" dirty="0" smtClean="0">
              <a:solidFill>
                <a:prstClr val="black"/>
              </a:solidFill>
            </a:endParaRPr>
          </a:p>
          <a:p>
            <a:pPr algn="ctr" fontAlgn="auto">
              <a:spcBef>
                <a:spcPts val="0"/>
              </a:spcBef>
              <a:spcAft>
                <a:spcPts val="0"/>
              </a:spcAft>
              <a:defRPr/>
            </a:pPr>
            <a:endParaRPr lang="en-US" sz="1400" dirty="0">
              <a:solidFill>
                <a:prstClr val="black"/>
              </a:solidFill>
            </a:endParaRPr>
          </a:p>
          <a:p>
            <a:pPr algn="ctr" fontAlgn="auto">
              <a:spcBef>
                <a:spcPts val="0"/>
              </a:spcBef>
              <a:spcAft>
                <a:spcPts val="0"/>
              </a:spcAft>
              <a:defRPr/>
            </a:pPr>
            <a:r>
              <a:rPr lang="en-US" sz="1400" dirty="0" smtClean="0">
                <a:solidFill>
                  <a:prstClr val="black"/>
                </a:solidFill>
              </a:rPr>
              <a:t>HYS</a:t>
            </a:r>
            <a:endParaRPr lang="en-US" sz="1400" b="1" dirty="0">
              <a:solidFill>
                <a:prstClr val="black"/>
              </a:solidFill>
            </a:endParaRPr>
          </a:p>
        </p:txBody>
      </p:sp>
      <p:cxnSp>
        <p:nvCxnSpPr>
          <p:cNvPr id="96" name="Straight Arrow Connector 95"/>
          <p:cNvCxnSpPr/>
          <p:nvPr/>
        </p:nvCxnSpPr>
        <p:spPr>
          <a:xfrm flipH="1">
            <a:off x="7477918" y="3277126"/>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924174" y="3266380"/>
            <a:ext cx="227014" cy="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ACE565D3-655A-4CCA-8926-B1ED08D4FC63}" type="slidenum">
              <a:rPr lang="en-US" smtClean="0"/>
              <a:pPr>
                <a:defRPr/>
              </a:pPr>
              <a:t>61</a:t>
            </a:fld>
            <a:endParaRPr lang="en-US" dirty="0"/>
          </a:p>
        </p:txBody>
      </p:sp>
    </p:spTree>
    <p:extLst>
      <p:ext uri="{BB962C8B-B14F-4D97-AF65-F5344CB8AC3E}">
        <p14:creationId xmlns:p14="http://schemas.microsoft.com/office/powerpoint/2010/main" val="14925639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grpId="0" nodeType="with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61"/>
                                        </p:tgtEl>
                                        <p:attrNameLst>
                                          <p:attrName>style.opacity</p:attrName>
                                        </p:attrNameLst>
                                      </p:cBhvr>
                                      <p:to>
                                        <p:strVal val="0.5"/>
                                      </p:to>
                                    </p:set>
                                    <p:animEffect filter="image" prLst="opacity: 0.5">
                                      <p:cBhvr rctx="IE">
                                        <p:cTn id="19" dur="indefinite"/>
                                        <p:tgtEl>
                                          <p:spTgt spid="61"/>
                                        </p:tgtEl>
                                      </p:cBhvr>
                                    </p:animEffect>
                                  </p:childTnLst>
                                </p:cTn>
                              </p:par>
                              <p:par>
                                <p:cTn id="20" presetID="9" presetClass="emph" presetSubtype="0" grpId="0" nodeType="withEffect">
                                  <p:stCondLst>
                                    <p:cond delay="0"/>
                                  </p:stCondLst>
                                  <p:childTnLst>
                                    <p:set>
                                      <p:cBhvr rctx="PPT">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par>
                                <p:cTn id="23" presetID="9" presetClass="emph" presetSubtype="0" grpId="0" nodeType="withEffect">
                                  <p:stCondLst>
                                    <p:cond delay="0"/>
                                  </p:stCondLst>
                                  <p:childTnLst>
                                    <p:set>
                                      <p:cBhvr rctx="PPT">
                                        <p:cTn id="24" dur="indefinite"/>
                                        <p:tgtEl>
                                          <p:spTgt spid="9"/>
                                        </p:tgtEl>
                                        <p:attrNameLst>
                                          <p:attrName>style.opacity</p:attrName>
                                        </p:attrNameLst>
                                      </p:cBhvr>
                                      <p:to>
                                        <p:strVal val="0.5"/>
                                      </p:to>
                                    </p:set>
                                    <p:animEffect filter="image" prLst="opacity: 0.5">
                                      <p:cBhvr rctx="IE">
                                        <p:cTn id="25" dur="indefinite"/>
                                        <p:tgtEl>
                                          <p:spTgt spid="9"/>
                                        </p:tgtEl>
                                      </p:cBhvr>
                                    </p:animEffect>
                                  </p:childTnLst>
                                </p:cTn>
                              </p:par>
                              <p:par>
                                <p:cTn id="26" presetID="9" presetClass="emph" presetSubtype="0" nodeType="withEffect">
                                  <p:stCondLst>
                                    <p:cond delay="0"/>
                                  </p:stCondLst>
                                  <p:childTnLst>
                                    <p:set>
                                      <p:cBhvr rctx="PPT">
                                        <p:cTn id="27" dur="indefinite"/>
                                        <p:tgtEl>
                                          <p:spTgt spid="51"/>
                                        </p:tgtEl>
                                        <p:attrNameLst>
                                          <p:attrName>style.opacity</p:attrName>
                                        </p:attrNameLst>
                                      </p:cBhvr>
                                      <p:to>
                                        <p:strVal val="0.5"/>
                                      </p:to>
                                    </p:set>
                                    <p:animEffect filter="image" prLst="opacity: 0.5">
                                      <p:cBhvr rctx="IE">
                                        <p:cTn id="28" dur="indefinite"/>
                                        <p:tgtEl>
                                          <p:spTgt spid="51"/>
                                        </p:tgtEl>
                                      </p:cBhvr>
                                    </p:animEffect>
                                  </p:childTnLst>
                                </p:cTn>
                              </p:par>
                              <p:par>
                                <p:cTn id="29" presetID="9" presetClass="emph" presetSubtype="0" grpId="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115"/>
                                        </p:tgtEl>
                                        <p:attrNameLst>
                                          <p:attrName>style.opacity</p:attrName>
                                        </p:attrNameLst>
                                      </p:cBhvr>
                                      <p:to>
                                        <p:strVal val="0.5"/>
                                      </p:to>
                                    </p:set>
                                    <p:animEffect filter="image" prLst="opacity: 0.5">
                                      <p:cBhvr rctx="IE">
                                        <p:cTn id="34" dur="indefinite"/>
                                        <p:tgtEl>
                                          <p:spTgt spid="115"/>
                                        </p:tgtEl>
                                      </p:cBhvr>
                                    </p:animEffect>
                                  </p:childTnLst>
                                </p:cTn>
                              </p:par>
                              <p:par>
                                <p:cTn id="35" presetID="9" presetClass="emph" presetSubtype="0" grpId="0" nodeType="withEffect">
                                  <p:stCondLst>
                                    <p:cond delay="0"/>
                                  </p:stCondLst>
                                  <p:childTnLst>
                                    <p:set>
                                      <p:cBhvr rctx="PPT">
                                        <p:cTn id="36" dur="indefinite"/>
                                        <p:tgtEl>
                                          <p:spTgt spid="116"/>
                                        </p:tgtEl>
                                        <p:attrNameLst>
                                          <p:attrName>style.opacity</p:attrName>
                                        </p:attrNameLst>
                                      </p:cBhvr>
                                      <p:to>
                                        <p:strVal val="0.5"/>
                                      </p:to>
                                    </p:set>
                                    <p:animEffect filter="image" prLst="opacity: 0.5">
                                      <p:cBhvr rctx="IE">
                                        <p:cTn id="37" dur="indefinite"/>
                                        <p:tgtEl>
                                          <p:spTgt spid="116"/>
                                        </p:tgtEl>
                                      </p:cBhvr>
                                    </p:animEffect>
                                  </p:childTnLst>
                                </p:cTn>
                              </p:par>
                              <p:par>
                                <p:cTn id="38" presetID="9" presetClass="emph" presetSubtype="0" grpId="0" nodeType="withEffect">
                                  <p:stCondLst>
                                    <p:cond delay="0"/>
                                  </p:stCondLst>
                                  <p:childTnLst>
                                    <p:set>
                                      <p:cBhvr rctx="PPT">
                                        <p:cTn id="39" dur="indefinite"/>
                                        <p:tgtEl>
                                          <p:spTgt spid="76"/>
                                        </p:tgtEl>
                                        <p:attrNameLst>
                                          <p:attrName>style.opacity</p:attrName>
                                        </p:attrNameLst>
                                      </p:cBhvr>
                                      <p:to>
                                        <p:strVal val="0.5"/>
                                      </p:to>
                                    </p:set>
                                    <p:animEffect filter="image" prLst="opacity: 0.5">
                                      <p:cBhvr rctx="IE">
                                        <p:cTn id="40" dur="indefinite"/>
                                        <p:tgtEl>
                                          <p:spTgt spid="76"/>
                                        </p:tgtEl>
                                      </p:cBhvr>
                                    </p:animEffect>
                                  </p:childTnLst>
                                </p:cTn>
                              </p:par>
                              <p:par>
                                <p:cTn id="41" presetID="9" presetClass="emph" presetSubtype="0" grpId="0" nodeType="withEffect">
                                  <p:stCondLst>
                                    <p:cond delay="0"/>
                                  </p:stCondLst>
                                  <p:childTnLst>
                                    <p:set>
                                      <p:cBhvr rctx="PPT">
                                        <p:cTn id="42" dur="indefinite"/>
                                        <p:tgtEl>
                                          <p:spTgt spid="81"/>
                                        </p:tgtEl>
                                        <p:attrNameLst>
                                          <p:attrName>style.opacity</p:attrName>
                                        </p:attrNameLst>
                                      </p:cBhvr>
                                      <p:to>
                                        <p:strVal val="0.5"/>
                                      </p:to>
                                    </p:set>
                                    <p:animEffect filter="image" prLst="opacity: 0.5">
                                      <p:cBhvr rctx="IE">
                                        <p:cTn id="43" dur="indefinite"/>
                                        <p:tgtEl>
                                          <p:spTgt spid="81"/>
                                        </p:tgtEl>
                                      </p:cBhvr>
                                    </p:animEffect>
                                  </p:childTnLst>
                                </p:cTn>
                              </p:par>
                              <p:par>
                                <p:cTn id="44" presetID="9" presetClass="emph" presetSubtype="0" grpId="0" nodeType="withEffect">
                                  <p:stCondLst>
                                    <p:cond delay="0"/>
                                  </p:stCondLst>
                                  <p:childTnLst>
                                    <p:set>
                                      <p:cBhvr rctx="PPT">
                                        <p:cTn id="45" dur="indefinite"/>
                                        <p:tgtEl>
                                          <p:spTgt spid="75"/>
                                        </p:tgtEl>
                                        <p:attrNameLst>
                                          <p:attrName>style.opacity</p:attrName>
                                        </p:attrNameLst>
                                      </p:cBhvr>
                                      <p:to>
                                        <p:strVal val="0.5"/>
                                      </p:to>
                                    </p:set>
                                    <p:animEffect filter="image" prLst="opacity: 0.5">
                                      <p:cBhvr rctx="IE">
                                        <p:cTn id="46" dur="indefinite"/>
                                        <p:tgtEl>
                                          <p:spTgt spid="75"/>
                                        </p:tgtEl>
                                      </p:cBhvr>
                                    </p:animEffect>
                                  </p:childTnLst>
                                </p:cTn>
                              </p:par>
                              <p:par>
                                <p:cTn id="47" presetID="9" presetClass="emph" presetSubtype="0" grpId="0" nodeType="withEffect">
                                  <p:stCondLst>
                                    <p:cond delay="0"/>
                                  </p:stCondLst>
                                  <p:childTnLst>
                                    <p:set>
                                      <p:cBhvr rctx="PPT">
                                        <p:cTn id="48" dur="indefinite"/>
                                        <p:tgtEl>
                                          <p:spTgt spid="79"/>
                                        </p:tgtEl>
                                        <p:attrNameLst>
                                          <p:attrName>style.opacity</p:attrName>
                                        </p:attrNameLst>
                                      </p:cBhvr>
                                      <p:to>
                                        <p:strVal val="0.5"/>
                                      </p:to>
                                    </p:set>
                                    <p:animEffect filter="image" prLst="opacity: 0.5">
                                      <p:cBhvr rctx="IE">
                                        <p:cTn id="49" dur="indefinite"/>
                                        <p:tgtEl>
                                          <p:spTgt spid="79"/>
                                        </p:tgtEl>
                                      </p:cBhvr>
                                    </p:animEffect>
                                  </p:childTnLst>
                                </p:cTn>
                              </p:par>
                              <p:par>
                                <p:cTn id="50" presetID="9" presetClass="emph" presetSubtype="0" grpId="0" nodeType="withEffect">
                                  <p:stCondLst>
                                    <p:cond delay="0"/>
                                  </p:stCondLst>
                                  <p:childTnLst>
                                    <p:set>
                                      <p:cBhvr rctx="PPT">
                                        <p:cTn id="51" dur="indefinite"/>
                                        <p:tgtEl>
                                          <p:spTgt spid="118"/>
                                        </p:tgtEl>
                                        <p:attrNameLst>
                                          <p:attrName>style.opacity</p:attrName>
                                        </p:attrNameLst>
                                      </p:cBhvr>
                                      <p:to>
                                        <p:strVal val="0.5"/>
                                      </p:to>
                                    </p:set>
                                    <p:animEffect filter="image" prLst="opacity: 0.5">
                                      <p:cBhvr rctx="IE">
                                        <p:cTn id="52" dur="indefinite"/>
                                        <p:tgtEl>
                                          <p:spTgt spid="118"/>
                                        </p:tgtEl>
                                      </p:cBhvr>
                                    </p:animEffect>
                                  </p:childTnLst>
                                </p:cTn>
                              </p:par>
                              <p:par>
                                <p:cTn id="53" presetID="9" presetClass="emph" presetSubtype="0" grpId="0" nodeType="withEffect">
                                  <p:stCondLst>
                                    <p:cond delay="0"/>
                                  </p:stCondLst>
                                  <p:childTnLst>
                                    <p:set>
                                      <p:cBhvr rctx="PPT">
                                        <p:cTn id="54" dur="indefinite"/>
                                        <p:tgtEl>
                                          <p:spTgt spid="74"/>
                                        </p:tgtEl>
                                        <p:attrNameLst>
                                          <p:attrName>style.opacity</p:attrName>
                                        </p:attrNameLst>
                                      </p:cBhvr>
                                      <p:to>
                                        <p:strVal val="0.5"/>
                                      </p:to>
                                    </p:set>
                                    <p:animEffect filter="image" prLst="opacity: 0.5">
                                      <p:cBhvr rctx="IE">
                                        <p:cTn id="55" dur="indefinite"/>
                                        <p:tgtEl>
                                          <p:spTgt spid="74"/>
                                        </p:tgtEl>
                                      </p:cBhvr>
                                    </p:animEffect>
                                  </p:childTnLst>
                                </p:cTn>
                              </p:par>
                              <p:par>
                                <p:cTn id="56" presetID="9" presetClass="emph" presetSubtype="0" grpId="0" nodeType="withEffect">
                                  <p:stCondLst>
                                    <p:cond delay="0"/>
                                  </p:stCondLst>
                                  <p:childTnLst>
                                    <p:set>
                                      <p:cBhvr rctx="PPT">
                                        <p:cTn id="57" dur="indefinite"/>
                                        <p:tgtEl>
                                          <p:spTgt spid="78"/>
                                        </p:tgtEl>
                                        <p:attrNameLst>
                                          <p:attrName>style.opacity</p:attrName>
                                        </p:attrNameLst>
                                      </p:cBhvr>
                                      <p:to>
                                        <p:strVal val="0.5"/>
                                      </p:to>
                                    </p:set>
                                    <p:animEffect filter="image" prLst="opacity: 0.5">
                                      <p:cBhvr rctx="IE">
                                        <p:cTn id="58" dur="indefinite"/>
                                        <p:tgtEl>
                                          <p:spTgt spid="7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par>
                                <p:cTn id="72" presetID="10" presetClass="entr" presetSubtype="0" fill="hold" nodeType="withEffect">
                                  <p:stCondLst>
                                    <p:cond delay="0"/>
                                  </p:stCondLst>
                                  <p:childTnLst>
                                    <p:set>
                                      <p:cBhvr>
                                        <p:cTn id="73" dur="1" fill="hold">
                                          <p:stCondLst>
                                            <p:cond delay="0"/>
                                          </p:stCondLst>
                                        </p:cTn>
                                        <p:tgtEl>
                                          <p:spTgt spid="107"/>
                                        </p:tgtEl>
                                        <p:attrNameLst>
                                          <p:attrName>style.visibility</p:attrName>
                                        </p:attrNameLst>
                                      </p:cBhvr>
                                      <p:to>
                                        <p:strVal val="visible"/>
                                      </p:to>
                                    </p:set>
                                    <p:animEffect transition="in" filter="fade">
                                      <p:cBhvr>
                                        <p:cTn id="74" dur="500"/>
                                        <p:tgtEl>
                                          <p:spTgt spid="10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0">
                                            <p:bg/>
                                          </p:spTgt>
                                        </p:tgtEl>
                                        <p:attrNameLst>
                                          <p:attrName>style.visibility</p:attrName>
                                        </p:attrNameLst>
                                      </p:cBhvr>
                                      <p:to>
                                        <p:strVal val="visible"/>
                                      </p:to>
                                    </p:set>
                                    <p:animEffect transition="in" filter="fade">
                                      <p:cBhvr>
                                        <p:cTn id="79" dur="500"/>
                                        <p:tgtEl>
                                          <p:spTgt spid="30">
                                            <p:bg/>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0">
                                            <p:txEl>
                                              <p:pRg st="0" end="0"/>
                                            </p:txEl>
                                          </p:spTgt>
                                        </p:tgtEl>
                                        <p:attrNameLst>
                                          <p:attrName>style.visibility</p:attrName>
                                        </p:attrNameLst>
                                      </p:cBhvr>
                                      <p:to>
                                        <p:strVal val="visible"/>
                                      </p:to>
                                    </p:set>
                                    <p:animEffect transition="in" filter="fade">
                                      <p:cBhvr>
                                        <p:cTn id="84" dur="500"/>
                                        <p:tgtEl>
                                          <p:spTgt spid="30">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0">
                                            <p:txEl>
                                              <p:pRg st="1" end="1"/>
                                            </p:txEl>
                                          </p:spTgt>
                                        </p:tgtEl>
                                        <p:attrNameLst>
                                          <p:attrName>style.visibility</p:attrName>
                                        </p:attrNameLst>
                                      </p:cBhvr>
                                      <p:to>
                                        <p:strVal val="visible"/>
                                      </p:to>
                                    </p:set>
                                    <p:animEffect transition="in" filter="fade">
                                      <p:cBhvr>
                                        <p:cTn id="89" dur="500"/>
                                        <p:tgtEl>
                                          <p:spTgt spid="30">
                                            <p:txEl>
                                              <p:pRg st="1" end="1"/>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fade">
                                      <p:cBhvr>
                                        <p:cTn id="92" dur="500"/>
                                        <p:tgtEl>
                                          <p:spTgt spid="10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fade">
                                      <p:cBhvr>
                                        <p:cTn id="97" dur="500"/>
                                        <p:tgtEl>
                                          <p:spTgt spid="9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4" grpId="0" animBg="1"/>
      <p:bldP spid="76" grpId="0" animBg="1"/>
      <p:bldP spid="6" grpId="0" animBg="1"/>
      <p:bldP spid="5" grpId="0"/>
      <p:bldP spid="10" grpId="0"/>
      <p:bldP spid="26" grpId="0" animBg="1"/>
      <p:bldP spid="30" grpId="0" build="p" animBg="1"/>
      <p:bldP spid="61" grpId="0" animBg="1"/>
      <p:bldP spid="62" grpId="0" animBg="1"/>
      <p:bldP spid="4" grpId="0" animBg="1"/>
      <p:bldP spid="9" grpId="0" animBg="1"/>
      <p:bldP spid="79" grpId="0" animBg="1"/>
      <p:bldP spid="75" grpId="0" animBg="1"/>
      <p:bldP spid="81" grpId="0" animBg="1"/>
      <p:bldP spid="85" grpId="0" animBg="1"/>
      <p:bldP spid="82" grpId="0" animBg="1"/>
      <p:bldP spid="115" grpId="0"/>
      <p:bldP spid="116" grpId="0"/>
      <p:bldP spid="118" grpId="0"/>
      <p:bldP spid="5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3124200"/>
            <a:ext cx="6894513" cy="1362075"/>
          </a:xfrm>
        </p:spPr>
        <p:txBody>
          <a:bodyPr rtlCol="0">
            <a:noAutofit/>
          </a:bodyPr>
          <a:lstStyle/>
          <a:p>
            <a:pPr eaLnBrk="0" fontAlgn="auto" hangingPunct="0">
              <a:spcBef>
                <a:spcPts val="0"/>
              </a:spcBef>
              <a:spcAft>
                <a:spcPts val="0"/>
              </a:spcAft>
              <a:defRPr/>
            </a:pPr>
            <a:r>
              <a:rPr sz="4400" dirty="0" smtClean="0"/>
              <a:t>Integrating your Logic Model into your Strategic Plan</a:t>
            </a:r>
            <a:r>
              <a:rPr sz="4000" dirty="0" smtClean="0"/>
              <a:t/>
            </a:r>
            <a:br>
              <a:rPr sz="4000" dirty="0" smtClean="0"/>
            </a:br>
            <a:r>
              <a:rPr sz="4000" dirty="0"/>
              <a:t/>
            </a:r>
            <a:br>
              <a:rPr sz="4000" dirty="0"/>
            </a:br>
            <a:endParaRPr sz="4000" dirty="0"/>
          </a:p>
        </p:txBody>
      </p:sp>
      <p:sp>
        <p:nvSpPr>
          <p:cNvPr id="2" name="Text Placeholder 1"/>
          <p:cNvSpPr>
            <a:spLocks noGrp="1"/>
          </p:cNvSpPr>
          <p:nvPr>
            <p:ph type="body" idx="1"/>
          </p:nvPr>
        </p:nvSpPr>
        <p:spPr>
          <a:xfrm>
            <a:off x="1600200" y="1524000"/>
            <a:ext cx="6894513" cy="1512888"/>
          </a:xfrm>
        </p:spPr>
        <p:txBody>
          <a:bodyPr/>
          <a:lstStyle/>
          <a:p>
            <a:pPr eaLnBrk="1" hangingPunct="1">
              <a:defRPr/>
            </a:pPr>
            <a:r>
              <a:rPr lang="en-US" sz="2400" dirty="0"/>
              <a:t>Part </a:t>
            </a:r>
            <a:r>
              <a:rPr lang="en-US" sz="2400" dirty="0" smtClean="0"/>
              <a:t>two: </a:t>
            </a:r>
            <a:endParaRPr lang="en-US" sz="2400" dirty="0"/>
          </a:p>
        </p:txBody>
      </p:sp>
      <p:sp>
        <p:nvSpPr>
          <p:cNvPr id="3" name="Slide Number Placeholder 2"/>
          <p:cNvSpPr>
            <a:spLocks noGrp="1"/>
          </p:cNvSpPr>
          <p:nvPr>
            <p:ph type="sldNum" sz="quarter" idx="10"/>
          </p:nvPr>
        </p:nvSpPr>
        <p:spPr/>
        <p:txBody>
          <a:bodyPr/>
          <a:lstStyle/>
          <a:p>
            <a:pPr>
              <a:defRPr/>
            </a:pPr>
            <a:fld id="{460A6D5A-A17B-4BCA-BE3B-5B2D150AD6A8}" type="slidenum">
              <a:rPr lang="en-US" smtClean="0"/>
              <a:pPr>
                <a:defRPr/>
              </a:pPr>
              <a:t>62</a:t>
            </a:fld>
            <a:endParaRPr lang="en-US"/>
          </a:p>
        </p:txBody>
      </p:sp>
    </p:spTree>
    <p:extLst>
      <p:ext uri="{BB962C8B-B14F-4D97-AF65-F5344CB8AC3E}">
        <p14:creationId xmlns:p14="http://schemas.microsoft.com/office/powerpoint/2010/main" val="1890465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needs to know this?</a:t>
            </a:r>
            <a:endParaRPr lang="en-US" dirty="0"/>
          </a:p>
        </p:txBody>
      </p:sp>
      <p:sp>
        <p:nvSpPr>
          <p:cNvPr id="4" name="Content Placeholder 3"/>
          <p:cNvSpPr>
            <a:spLocks noGrp="1"/>
          </p:cNvSpPr>
          <p:nvPr>
            <p:ph idx="1"/>
          </p:nvPr>
        </p:nvSpPr>
        <p:spPr>
          <a:xfrm>
            <a:off x="1752600" y="1600200"/>
            <a:ext cx="6934200" cy="4525963"/>
          </a:xfrm>
        </p:spPr>
        <p:txBody>
          <a:bodyPr/>
          <a:lstStyle/>
          <a:p>
            <a:r>
              <a:rPr lang="en-US" dirty="0" smtClean="0"/>
              <a:t>Everyone! We all have different roles and depth of understanding needed.</a:t>
            </a:r>
          </a:p>
          <a:p>
            <a:pPr marL="0" indent="0">
              <a:buNone/>
            </a:pPr>
            <a:endParaRPr lang="en-US" dirty="0" smtClean="0"/>
          </a:p>
        </p:txBody>
      </p:sp>
      <p:sp>
        <p:nvSpPr>
          <p:cNvPr id="2" name="Slide Number Placeholder 1"/>
          <p:cNvSpPr>
            <a:spLocks noGrp="1"/>
          </p:cNvSpPr>
          <p:nvPr>
            <p:ph type="sldNum" sz="quarter" idx="10"/>
          </p:nvPr>
        </p:nvSpPr>
        <p:spPr/>
        <p:txBody>
          <a:bodyPr/>
          <a:lstStyle/>
          <a:p>
            <a:pPr>
              <a:defRPr/>
            </a:pPr>
            <a:fld id="{ACE565D3-655A-4CCA-8926-B1ED08D4FC63}" type="slidenum">
              <a:rPr lang="en-US" smtClean="0"/>
              <a:pPr>
                <a:defRPr/>
              </a:pPr>
              <a:t>63</a:t>
            </a:fld>
            <a:endParaRPr lang="en-US" dirty="0"/>
          </a:p>
        </p:txBody>
      </p:sp>
      <p:pic>
        <p:nvPicPr>
          <p:cNvPr id="6" name="Picture 2" descr="Planning Cartoon"/>
          <p:cNvPicPr>
            <a:picLocks noChangeAspect="1" noChangeArrowheads="1"/>
          </p:cNvPicPr>
          <p:nvPr/>
        </p:nvPicPr>
        <p:blipFill>
          <a:blip r:embed="rId2" cstate="print"/>
          <a:srcRect/>
          <a:stretch>
            <a:fillRect/>
          </a:stretch>
        </p:blipFill>
        <p:spPr bwMode="auto">
          <a:xfrm>
            <a:off x="2590800" y="1562100"/>
            <a:ext cx="5295900" cy="4657198"/>
          </a:xfrm>
          <a:prstGeom prst="rect">
            <a:avLst/>
          </a:prstGeom>
          <a:noFill/>
        </p:spPr>
      </p:pic>
    </p:spTree>
    <p:extLst>
      <p:ext uri="{BB962C8B-B14F-4D97-AF65-F5344CB8AC3E}">
        <p14:creationId xmlns:p14="http://schemas.microsoft.com/office/powerpoint/2010/main" val="291734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Chat/Discussion</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6400" y="1752600"/>
            <a:ext cx="7010400" cy="4373563"/>
          </a:xfrm>
        </p:spPr>
        <p:txBody>
          <a:bodyPr/>
          <a:lstStyle/>
          <a:p>
            <a:pPr marL="0" indent="0" algn="ctr">
              <a:buNone/>
            </a:pPr>
            <a:r>
              <a:rPr lang="en-US" sz="2800" i="1" dirty="0">
                <a:solidFill>
                  <a:schemeClr val="accent6">
                    <a:lumMod val="75000"/>
                  </a:schemeClr>
                </a:solidFill>
              </a:rPr>
              <a:t>Please </a:t>
            </a:r>
            <a:r>
              <a:rPr lang="en-US" sz="2800" i="1" dirty="0" smtClean="0">
                <a:solidFill>
                  <a:schemeClr val="accent6">
                    <a:lumMod val="75000"/>
                  </a:schemeClr>
                </a:solidFill>
              </a:rPr>
              <a:t>raise your hand to speak or type </a:t>
            </a:r>
            <a:r>
              <a:rPr lang="en-US" sz="2800" i="1" dirty="0">
                <a:solidFill>
                  <a:schemeClr val="accent6">
                    <a:lumMod val="75000"/>
                  </a:schemeClr>
                </a:solidFill>
              </a:rPr>
              <a:t>your answer into the </a:t>
            </a:r>
            <a:r>
              <a:rPr lang="en-US" sz="2800" i="1" dirty="0" smtClean="0">
                <a:solidFill>
                  <a:schemeClr val="accent6">
                    <a:lumMod val="75000"/>
                  </a:schemeClr>
                </a:solidFill>
              </a:rPr>
              <a:t>question </a:t>
            </a:r>
            <a:r>
              <a:rPr lang="en-US" sz="2800" i="1" dirty="0">
                <a:solidFill>
                  <a:schemeClr val="accent6">
                    <a:lumMod val="75000"/>
                  </a:schemeClr>
                </a:solidFill>
              </a:rPr>
              <a:t>box.</a:t>
            </a:r>
          </a:p>
          <a:p>
            <a:endParaRPr lang="en-US" sz="2800" dirty="0" smtClean="0"/>
          </a:p>
          <a:p>
            <a:pPr>
              <a:spcBef>
                <a:spcPts val="1200"/>
              </a:spcBef>
            </a:pPr>
            <a:r>
              <a:rPr lang="en-US" sz="2800" dirty="0" smtClean="0"/>
              <a:t>What roles does Coalition Coordinator have in explaining this?</a:t>
            </a:r>
          </a:p>
          <a:p>
            <a:pPr>
              <a:spcBef>
                <a:spcPts val="1200"/>
              </a:spcBef>
            </a:pPr>
            <a:r>
              <a:rPr lang="en-US" sz="2800" dirty="0" smtClean="0"/>
              <a:t>What roles do coalition members have?</a:t>
            </a:r>
          </a:p>
          <a:p>
            <a:pPr>
              <a:spcBef>
                <a:spcPts val="1200"/>
              </a:spcBef>
            </a:pPr>
            <a:r>
              <a:rPr lang="en-US" sz="2800" dirty="0" smtClean="0"/>
              <a:t>Why do you think it is important for coalition members to be able to explain this?</a:t>
            </a:r>
          </a:p>
          <a:p>
            <a:endParaRPr lang="en-US" sz="2800" dirty="0" smtClean="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64</a:t>
            </a:fld>
            <a:endParaRPr lang="en-US"/>
          </a:p>
        </p:txBody>
      </p:sp>
    </p:spTree>
    <p:extLst>
      <p:ext uri="{BB962C8B-B14F-4D97-AF65-F5344CB8AC3E}">
        <p14:creationId xmlns:p14="http://schemas.microsoft.com/office/powerpoint/2010/main" val="37052947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9FD0B8B3-A618-4DA0-9C50-C6CB457BB21B}" type="slidenum">
              <a:rPr lang="en-US" smtClean="0">
                <a:solidFill>
                  <a:prstClr val="black">
                    <a:tint val="75000"/>
                  </a:prstClr>
                </a:solidFill>
              </a:rPr>
              <a:pPr>
                <a:defRPr/>
              </a:pPr>
              <a:t>65</a:t>
            </a:fld>
            <a:endParaRPr lang="en-US" dirty="0">
              <a:solidFill>
                <a:prstClr val="black">
                  <a:tint val="75000"/>
                </a:prstClr>
              </a:solidFill>
            </a:endParaRPr>
          </a:p>
        </p:txBody>
      </p:sp>
      <p:sp>
        <p:nvSpPr>
          <p:cNvPr id="2" name="Title 1"/>
          <p:cNvSpPr>
            <a:spLocks noGrp="1"/>
          </p:cNvSpPr>
          <p:nvPr>
            <p:ph type="title" idx="4294967295"/>
          </p:nvPr>
        </p:nvSpPr>
        <p:spPr>
          <a:xfrm>
            <a:off x="457200" y="0"/>
            <a:ext cx="7772400" cy="838200"/>
          </a:xfrm>
        </p:spPr>
        <p:txBody>
          <a:bodyPr>
            <a:normAutofit/>
          </a:bodyPr>
          <a:lstStyle/>
          <a:p>
            <a:pPr algn="l">
              <a:defRPr/>
            </a:pPr>
            <a:r>
              <a:rPr lang="en-US" b="1" dirty="0" smtClean="0">
                <a:solidFill>
                  <a:srgbClr val="333366"/>
                </a:solidFill>
                <a:ea typeface="Calibri" pitchFamily="34" charset="0"/>
                <a:cs typeface="Calibri" pitchFamily="34" charset="0"/>
              </a:rPr>
              <a:t>In</a:t>
            </a:r>
            <a:r>
              <a:rPr lang="en-US" sz="2700" dirty="0" smtClean="0"/>
              <a:t> </a:t>
            </a:r>
            <a:r>
              <a:rPr lang="en-US" b="1" dirty="0" smtClean="0">
                <a:solidFill>
                  <a:srgbClr val="333366"/>
                </a:solidFill>
                <a:ea typeface="Calibri" pitchFamily="34" charset="0"/>
                <a:cs typeface="Calibri" pitchFamily="34" charset="0"/>
              </a:rPr>
              <a:t>Summary</a:t>
            </a:r>
            <a:r>
              <a:rPr b="1" dirty="0">
                <a:solidFill>
                  <a:srgbClr val="333366"/>
                </a:solidFill>
                <a:ea typeface="Calibri" pitchFamily="34" charset="0"/>
                <a:cs typeface="Calibri" pitchFamily="34" charset="0"/>
              </a:rPr>
              <a:t>…</a:t>
            </a:r>
            <a:r>
              <a:rPr lang="en-US" b="1" dirty="0">
                <a:solidFill>
                  <a:srgbClr val="333366"/>
                </a:solidFill>
                <a:ea typeface="Calibri" pitchFamily="34" charset="0"/>
                <a:cs typeface="Calibri" pitchFamily="34" charset="0"/>
              </a:rPr>
              <a:t> </a:t>
            </a:r>
            <a:r>
              <a:rPr lang="en-US" sz="3200" b="1" dirty="0">
                <a:solidFill>
                  <a:srgbClr val="333366"/>
                </a:solidFill>
                <a:ea typeface="Calibri" pitchFamily="34" charset="0"/>
                <a:cs typeface="Calibri" pitchFamily="34" charset="0"/>
              </a:rPr>
              <a:t>SAMPLE</a:t>
            </a:r>
            <a:endParaRPr b="1" dirty="0">
              <a:solidFill>
                <a:srgbClr val="333366"/>
              </a:solidFill>
              <a:ea typeface="Calibri" pitchFamily="34" charset="0"/>
              <a:cs typeface="Calibri"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80713234"/>
              </p:ext>
            </p:extLst>
          </p:nvPr>
        </p:nvGraphicFramePr>
        <p:xfrm>
          <a:off x="457200" y="838200"/>
          <a:ext cx="8077200" cy="588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458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Structures for Support</a:t>
            </a:r>
            <a:endParaRPr lang="en-US" dirty="0"/>
          </a:p>
        </p:txBody>
      </p:sp>
      <p:sp>
        <p:nvSpPr>
          <p:cNvPr id="3" name="Content Placeholder 2"/>
          <p:cNvSpPr>
            <a:spLocks noGrp="1"/>
          </p:cNvSpPr>
          <p:nvPr>
            <p:ph idx="1"/>
          </p:nvPr>
        </p:nvSpPr>
        <p:spPr/>
        <p:txBody>
          <a:bodyPr>
            <a:normAutofit/>
          </a:bodyPr>
          <a:lstStyle/>
          <a:p>
            <a:pPr marL="0" lvl="0" indent="0">
              <a:buNone/>
            </a:pPr>
            <a:r>
              <a:rPr lang="en-US" sz="2800" dirty="0" smtClean="0"/>
              <a:t>What key structures do we need to have in place to support this plan?</a:t>
            </a:r>
            <a:endParaRPr lang="en-US" sz="2400" dirty="0" smtClean="0"/>
          </a:p>
          <a:p>
            <a:r>
              <a:rPr lang="en-US" sz="2400" i="1" dirty="0" smtClean="0"/>
              <a:t>What is the coalition’s unique role to support the community? </a:t>
            </a:r>
            <a:endParaRPr lang="en-US" sz="2400" dirty="0" smtClean="0"/>
          </a:p>
          <a:p>
            <a:r>
              <a:rPr lang="en-US" sz="2400" i="1" dirty="0" smtClean="0"/>
              <a:t>What conditions will help us succeed?  </a:t>
            </a:r>
            <a:endParaRPr lang="en-US" sz="2400" dirty="0" smtClean="0"/>
          </a:p>
          <a:p>
            <a:r>
              <a:rPr lang="en-US" sz="2400" i="1" dirty="0" smtClean="0"/>
              <a:t>What needs to be in place for that to happen?</a:t>
            </a:r>
            <a:endParaRPr lang="en-US" sz="2400" dirty="0" smtClean="0"/>
          </a:p>
          <a:p>
            <a:pPr lvl="1"/>
            <a:r>
              <a:rPr lang="en-US" sz="2000" i="1" dirty="0" smtClean="0"/>
              <a:t>Training?</a:t>
            </a:r>
            <a:endParaRPr lang="en-US" sz="2000" dirty="0" smtClean="0"/>
          </a:p>
          <a:p>
            <a:pPr lvl="1"/>
            <a:r>
              <a:rPr lang="en-US" sz="2000" i="1" dirty="0" smtClean="0"/>
              <a:t>Partnerships?</a:t>
            </a:r>
            <a:endParaRPr lang="en-US" sz="2000" dirty="0" smtClean="0"/>
          </a:p>
          <a:p>
            <a:pPr lvl="1"/>
            <a:r>
              <a:rPr lang="en-US" sz="2000" i="1" dirty="0" smtClean="0"/>
              <a:t>Communication?</a:t>
            </a:r>
            <a:endParaRPr lang="en-US" sz="2000" dirty="0" smtClean="0"/>
          </a:p>
          <a:p>
            <a:pPr lvl="1"/>
            <a:r>
              <a:rPr lang="en-US" sz="2000" i="1" dirty="0" smtClean="0"/>
              <a:t>Data systems? Reporting systems?</a:t>
            </a:r>
            <a:endParaRPr lang="en-US" sz="2000" dirty="0" smtClean="0"/>
          </a:p>
          <a:p>
            <a:pPr marL="0" indent="0">
              <a:buNone/>
            </a:pPr>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66</a:t>
            </a:fld>
            <a:endParaRPr lang="en-US" dirty="0"/>
          </a:p>
        </p:txBody>
      </p:sp>
    </p:spTree>
    <p:extLst>
      <p:ext uri="{BB962C8B-B14F-4D97-AF65-F5344CB8AC3E}">
        <p14:creationId xmlns:p14="http://schemas.microsoft.com/office/powerpoint/2010/main" val="38666931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a:t>
            </a:r>
            <a:endParaRPr lang="en-US" dirty="0"/>
          </a:p>
        </p:txBody>
      </p:sp>
      <p:sp>
        <p:nvSpPr>
          <p:cNvPr id="3" name="Content Placeholder 2"/>
          <p:cNvSpPr>
            <a:spLocks noGrp="1"/>
          </p:cNvSpPr>
          <p:nvPr>
            <p:ph idx="1"/>
          </p:nvPr>
        </p:nvSpPr>
        <p:spPr/>
        <p:txBody>
          <a:bodyPr/>
          <a:lstStyle/>
          <a:p>
            <a:pPr>
              <a:spcAft>
                <a:spcPts val="600"/>
              </a:spcAft>
            </a:pPr>
            <a:r>
              <a:rPr lang="en-US" sz="2800" dirty="0" smtClean="0"/>
              <a:t>How do we reach out to other groups?</a:t>
            </a:r>
          </a:p>
          <a:p>
            <a:pPr>
              <a:spcAft>
                <a:spcPts val="600"/>
              </a:spcAft>
            </a:pPr>
            <a:r>
              <a:rPr lang="en-US" sz="2800" dirty="0" smtClean="0"/>
              <a:t>What is the role of ‘members’?</a:t>
            </a:r>
            <a:r>
              <a:rPr lang="en-US" sz="2800" i="1" dirty="0" smtClean="0"/>
              <a:t> </a:t>
            </a:r>
          </a:p>
          <a:p>
            <a:pPr>
              <a:spcAft>
                <a:spcPts val="600"/>
              </a:spcAft>
            </a:pPr>
            <a:r>
              <a:rPr lang="en-US" sz="2800" dirty="0" smtClean="0"/>
              <a:t>What is the role of partnering organizations?</a:t>
            </a:r>
          </a:p>
          <a:p>
            <a:pPr>
              <a:spcAft>
                <a:spcPts val="600"/>
              </a:spcAft>
            </a:pPr>
            <a:r>
              <a:rPr lang="en-US" sz="2800" dirty="0" smtClean="0"/>
              <a:t>What is the role of Coalition Coordinator?</a:t>
            </a:r>
          </a:p>
          <a:p>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67</a:t>
            </a:fld>
            <a:endParaRPr lang="en-US" dirty="0"/>
          </a:p>
        </p:txBody>
      </p:sp>
      <p:sp>
        <p:nvSpPr>
          <p:cNvPr id="5" name="TextBox 4"/>
          <p:cNvSpPr txBox="1"/>
          <p:nvPr/>
        </p:nvSpPr>
        <p:spPr>
          <a:xfrm>
            <a:off x="1752600" y="4343401"/>
            <a:ext cx="5867400" cy="646331"/>
          </a:xfrm>
          <a:prstGeom prst="rect">
            <a:avLst/>
          </a:prstGeom>
          <a:noFill/>
        </p:spPr>
        <p:txBody>
          <a:bodyPr wrap="square" rtlCol="0">
            <a:spAutoFit/>
          </a:bodyPr>
          <a:lstStyle/>
          <a:p>
            <a:r>
              <a:rPr lang="en-US" i="1" dirty="0" smtClean="0">
                <a:solidFill>
                  <a:schemeClr val="accent1">
                    <a:lumMod val="75000"/>
                  </a:schemeClr>
                </a:solidFill>
              </a:rPr>
              <a:t>Some jobs are like swimming ducks….most of the work is invisible to others. - Unknown</a:t>
            </a:r>
            <a:endParaRPr lang="en-US" i="1" dirty="0">
              <a:solidFill>
                <a:schemeClr val="accent1">
                  <a:lumMod val="75000"/>
                </a:schemeClr>
              </a:solidFill>
            </a:endParaRPr>
          </a:p>
        </p:txBody>
      </p:sp>
      <p:pic>
        <p:nvPicPr>
          <p:cNvPr id="5123" name="Picture 3" descr="C:\Users\mariase\AppData\Local\Microsoft\Windows\Temporary Internet Files\Content.IE5\0SKAB40K\MP900431831[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1" b="91699" l="9964" r="98732">
                        <a14:backgroundMark x1="47373" y1="77930" x2="56793" y2="81055"/>
                        <a14:backgroundMark x1="94112" y1="81641" x2="91757" y2="88379"/>
                        <a14:backgroundMark x1="77808" y1="86816" x2="77808" y2="86816"/>
                        <a14:backgroundMark x1="76721" y1="87598" x2="79529" y2="86035"/>
                        <a14:backgroundMark x1="87772" y1="88379" x2="87772" y2="89063"/>
                      </a14:backgroundRemoval>
                    </a14:imgEffect>
                  </a14:imgLayer>
                </a14:imgProps>
              </a:ext>
              <a:ext uri="{28A0092B-C50C-407E-A947-70E740481C1C}">
                <a14:useLocalDpi xmlns:a14="http://schemas.microsoft.com/office/drawing/2010/main" val="0"/>
              </a:ext>
            </a:extLst>
          </a:blip>
          <a:srcRect/>
          <a:stretch>
            <a:fillRect/>
          </a:stretch>
        </p:blipFill>
        <p:spPr bwMode="auto">
          <a:xfrm>
            <a:off x="4943566" y="3613638"/>
            <a:ext cx="3203972"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2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333366"/>
                </a:solidFill>
                <a:ea typeface="Calibri" pitchFamily="34" charset="0"/>
                <a:cs typeface="Calibri" pitchFamily="34" charset="0"/>
              </a:rPr>
              <a:t>Implementation Workgroups: SAMPLE</a:t>
            </a:r>
            <a:endParaRPr lang="en-US" b="1" dirty="0">
              <a:solidFill>
                <a:srgbClr val="333366"/>
              </a:solidFill>
              <a:ea typeface="Calibri" pitchFamily="34" charset="0"/>
              <a:cs typeface="Calibri" pitchFamily="34" charset="0"/>
            </a:endParaRPr>
          </a:p>
        </p:txBody>
      </p:sp>
      <p:sp>
        <p:nvSpPr>
          <p:cNvPr id="2" name="Slide Number Placeholder 1"/>
          <p:cNvSpPr>
            <a:spLocks noGrp="1"/>
          </p:cNvSpPr>
          <p:nvPr>
            <p:ph type="sldNum" sz="quarter" idx="10"/>
          </p:nvPr>
        </p:nvSpPr>
        <p:spPr>
          <a:prstGeom prst="rect">
            <a:avLst/>
          </a:prstGeom>
        </p:spPr>
        <p:txBody>
          <a:bodyPr/>
          <a:lstStyle/>
          <a:p>
            <a:fld id="{EC0E9932-4C83-4482-A3A3-73F08769A472}" type="slidenum">
              <a:rPr lang="en-US" smtClean="0">
                <a:solidFill>
                  <a:prstClr val="black">
                    <a:tint val="75000"/>
                  </a:prstClr>
                </a:solidFill>
              </a:rPr>
              <a:pPr/>
              <a:t>68</a:t>
            </a:fld>
            <a:endParaRPr lang="en-US">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433872627"/>
              </p:ext>
            </p:extLst>
          </p:nvPr>
        </p:nvGraphicFramePr>
        <p:xfrm>
          <a:off x="228600" y="838200"/>
          <a:ext cx="8610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3505200" y="3972735"/>
            <a:ext cx="2286000" cy="523220"/>
          </a:xfrm>
          <a:prstGeom prst="rect">
            <a:avLst/>
          </a:prstGeom>
          <a:noFill/>
        </p:spPr>
        <p:txBody>
          <a:bodyPr wrap="square" rtlCol="0">
            <a:spAutoFit/>
          </a:bodyPr>
          <a:lstStyle/>
          <a:p>
            <a:pPr lvl="0" algn="ctr">
              <a:defRPr/>
            </a:pPr>
            <a:r>
              <a:rPr lang="en-US" sz="1400" dirty="0" smtClean="0"/>
              <a:t>Executive Leadership Committee</a:t>
            </a:r>
          </a:p>
        </p:txBody>
      </p:sp>
    </p:spTree>
    <p:extLst>
      <p:ext uri="{BB962C8B-B14F-4D97-AF65-F5344CB8AC3E}">
        <p14:creationId xmlns:p14="http://schemas.microsoft.com/office/powerpoint/2010/main" val="15293898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Reminder….</a:t>
            </a:r>
            <a:r>
              <a:rPr lang="en-US" sz="1800" i="1" dirty="0" smtClean="0"/>
              <a:t>(from your Resources Assessment)</a:t>
            </a:r>
            <a:endParaRPr lang="en-US" sz="2400" i="1"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69</a:t>
            </a:fld>
            <a:endParaRPr lang="en-US" dirty="0"/>
          </a:p>
        </p:txBody>
      </p:sp>
      <p:pic>
        <p:nvPicPr>
          <p:cNvPr id="5" name="Content Placeholder 4" descr="building action plans v2.6.13.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5378" t="17678" r="2930" b="9926"/>
          <a:stretch/>
        </p:blipFill>
        <p:spPr>
          <a:xfrm>
            <a:off x="2057400" y="1582337"/>
            <a:ext cx="6019800" cy="4608630"/>
          </a:xfrm>
          <a:prstGeom prst="rect">
            <a:avLst/>
          </a:prstGeom>
          <a:ln>
            <a:noFill/>
          </a:ln>
          <a:effectLst>
            <a:outerShdw blurRad="292100" dist="139700" dir="2700000" algn="tl" rotWithShape="0">
              <a:srgbClr val="333333">
                <a:alpha val="65000"/>
              </a:srgbClr>
            </a:outerShdw>
          </a:effectLst>
        </p:spPr>
      </p:pic>
      <p:graphicFrame>
        <p:nvGraphicFramePr>
          <p:cNvPr id="9" name="Object 8"/>
          <p:cNvGraphicFramePr>
            <a:graphicFrameLocks noChangeAspect="1"/>
          </p:cNvGraphicFramePr>
          <p:nvPr>
            <p:extLst>
              <p:ext uri="{D42A27DB-BD31-4B8C-83A1-F6EECF244321}">
                <p14:modId xmlns:p14="http://schemas.microsoft.com/office/powerpoint/2010/main" val="491644262"/>
              </p:ext>
            </p:extLst>
          </p:nvPr>
        </p:nvGraphicFramePr>
        <p:xfrm>
          <a:off x="8382000" y="5867400"/>
          <a:ext cx="381000" cy="771525"/>
        </p:xfrm>
        <a:graphic>
          <a:graphicData uri="http://schemas.openxmlformats.org/presentationml/2006/ole">
            <mc:AlternateContent xmlns:mc="http://schemas.openxmlformats.org/markup-compatibility/2006">
              <mc:Choice xmlns:v="urn:schemas-microsoft-com:vml" Requires="v">
                <p:oleObj spid="_x0000_s6167" name="Acrobat Document" showAsIcon="1" r:id="rId4" imgW="380880" imgH="771480" progId="AcroExch.Document.11">
                  <p:embed/>
                </p:oleObj>
              </mc:Choice>
              <mc:Fallback>
                <p:oleObj name="Acrobat Document" showAsIcon="1" r:id="rId4" imgW="380880" imgH="771480" progId="AcroExch.Document.11">
                  <p:embed/>
                  <p:pic>
                    <p:nvPicPr>
                      <p:cNvPr id="0" name=""/>
                      <p:cNvPicPr/>
                      <p:nvPr/>
                    </p:nvPicPr>
                    <p:blipFill>
                      <a:blip r:embed="rId5"/>
                      <a:stretch>
                        <a:fillRect/>
                      </a:stretch>
                    </p:blipFill>
                    <p:spPr>
                      <a:xfrm>
                        <a:off x="8382000" y="5867400"/>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484181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Logic Model?</a:t>
            </a:r>
            <a:endParaRPr lang="en-US" dirty="0"/>
          </a:p>
        </p:txBody>
      </p:sp>
      <p:sp>
        <p:nvSpPr>
          <p:cNvPr id="7" name="Content Placeholder 6"/>
          <p:cNvSpPr>
            <a:spLocks noGrp="1"/>
          </p:cNvSpPr>
          <p:nvPr>
            <p:ph idx="1"/>
          </p:nvPr>
        </p:nvSpPr>
        <p:spPr/>
        <p:txBody>
          <a:bodyPr/>
          <a:lstStyle/>
          <a:p>
            <a:pPr marL="0" indent="0">
              <a:buNone/>
            </a:pPr>
            <a:r>
              <a:rPr lang="en-US" dirty="0" smtClean="0"/>
              <a:t>Demonstrates the logical links between what you plan to do and what it should impact.</a:t>
            </a:r>
          </a:p>
          <a:p>
            <a:pPr marL="0" indent="0">
              <a:buNone/>
            </a:pPr>
            <a:endParaRPr lang="en-US" dirty="0" smtClean="0"/>
          </a:p>
          <a:p>
            <a:r>
              <a:rPr lang="en-US" dirty="0" smtClean="0"/>
              <a:t>If         then.</a:t>
            </a:r>
          </a:p>
          <a:p>
            <a:r>
              <a:rPr lang="en-US" dirty="0" smtClean="0"/>
              <a:t>Graphical illustration.</a:t>
            </a:r>
          </a:p>
          <a:p>
            <a:r>
              <a:rPr lang="en-US" dirty="0" smtClean="0"/>
              <a:t>One </a:t>
            </a:r>
            <a:r>
              <a:rPr lang="en-US" dirty="0"/>
              <a:t>page summary of your plan.</a:t>
            </a:r>
          </a:p>
          <a:p>
            <a:endParaRPr lang="en-US" dirty="0"/>
          </a:p>
        </p:txBody>
      </p:sp>
      <p:sp>
        <p:nvSpPr>
          <p:cNvPr id="4" name="Slide Number Placeholder 3"/>
          <p:cNvSpPr>
            <a:spLocks noGrp="1"/>
          </p:cNvSpPr>
          <p:nvPr>
            <p:ph type="sldNum" sz="quarter" idx="10"/>
          </p:nvPr>
        </p:nvSpPr>
        <p:spPr/>
        <p:txBody>
          <a:bodyPr/>
          <a:lstStyle/>
          <a:p>
            <a:pPr>
              <a:defRPr/>
            </a:pPr>
            <a:fld id="{480D559B-F6F0-4029-AB6D-74D6DFE80C69}" type="slidenum">
              <a:rPr lang="en-US" smtClean="0"/>
              <a:pPr>
                <a:defRPr/>
              </a:pPr>
              <a:t>7</a:t>
            </a:fld>
            <a:endParaRPr lang="en-US" dirty="0"/>
          </a:p>
        </p:txBody>
      </p:sp>
      <p:grpSp>
        <p:nvGrpSpPr>
          <p:cNvPr id="10" name="Group 9"/>
          <p:cNvGrpSpPr/>
          <p:nvPr/>
        </p:nvGrpSpPr>
        <p:grpSpPr>
          <a:xfrm>
            <a:off x="2420624" y="3833800"/>
            <a:ext cx="577208" cy="467573"/>
            <a:chOff x="2362200" y="3395003"/>
            <a:chExt cx="962464" cy="533400"/>
          </a:xfrm>
        </p:grpSpPr>
        <p:sp>
          <p:nvSpPr>
            <p:cNvPr id="8" name="Equal 7"/>
            <p:cNvSpPr/>
            <p:nvPr/>
          </p:nvSpPr>
          <p:spPr>
            <a:xfrm>
              <a:off x="2362200" y="3429000"/>
              <a:ext cx="6858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Arrow 8"/>
            <p:cNvSpPr/>
            <p:nvPr/>
          </p:nvSpPr>
          <p:spPr>
            <a:xfrm>
              <a:off x="3019864" y="3395003"/>
              <a:ext cx="304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20646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333366"/>
                </a:solidFill>
                <a:ea typeface="Calibri" pitchFamily="34" charset="0"/>
                <a:cs typeface="Calibri" pitchFamily="34" charset="0"/>
              </a:rPr>
              <a:t>Structural Support for Collaboration</a:t>
            </a:r>
          </a:p>
        </p:txBody>
      </p:sp>
      <p:sp>
        <p:nvSpPr>
          <p:cNvPr id="3" name="Slide Number Placeholder 2"/>
          <p:cNvSpPr>
            <a:spLocks noGrp="1"/>
          </p:cNvSpPr>
          <p:nvPr>
            <p:ph type="sldNum" sz="quarter" idx="10"/>
          </p:nvPr>
        </p:nvSpPr>
        <p:spPr>
          <a:prstGeom prst="rect">
            <a:avLst/>
          </a:prstGeom>
        </p:spPr>
        <p:txBody>
          <a:bodyPr/>
          <a:lstStyle/>
          <a:p>
            <a:fld id="{EC0E9932-4C83-4482-A3A3-73F08769A472}" type="slidenum">
              <a:rPr lang="en-US" smtClean="0">
                <a:solidFill>
                  <a:prstClr val="black">
                    <a:tint val="75000"/>
                  </a:prstClr>
                </a:solidFill>
              </a:rPr>
              <a:pPr/>
              <a:t>70</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85892602"/>
              </p:ext>
            </p:extLst>
          </p:nvPr>
        </p:nvGraphicFramePr>
        <p:xfrm>
          <a:off x="1676398" y="1600200"/>
          <a:ext cx="6934201" cy="4495798"/>
        </p:xfrm>
        <a:graphic>
          <a:graphicData uri="http://schemas.openxmlformats.org/drawingml/2006/table">
            <a:tbl>
              <a:tblPr/>
              <a:tblGrid>
                <a:gridCol w="3408911"/>
                <a:gridCol w="504795"/>
                <a:gridCol w="648271"/>
                <a:gridCol w="355808"/>
                <a:gridCol w="504104"/>
                <a:gridCol w="504104"/>
                <a:gridCol w="504104"/>
                <a:gridCol w="504104"/>
              </a:tblGrid>
              <a:tr h="1348395">
                <a:tc>
                  <a:txBody>
                    <a:bodyPr/>
                    <a:lstStyle/>
                    <a:p>
                      <a:pPr marL="0" marR="0">
                        <a:spcBef>
                          <a:spcPts val="0"/>
                        </a:spcBef>
                        <a:spcAft>
                          <a:spcPts val="0"/>
                        </a:spcAft>
                      </a:pPr>
                      <a:r>
                        <a:rPr lang="en-US" sz="800" b="1" dirty="0">
                          <a:latin typeface="Calibri"/>
                          <a:ea typeface="Times New Roman"/>
                          <a:cs typeface="Times New Roman"/>
                        </a:rPr>
                        <a:t>Partner Agency/Organization</a:t>
                      </a:r>
                      <a:endParaRPr lang="en-US" sz="900" dirty="0">
                        <a:latin typeface="Calibri"/>
                        <a:ea typeface="Times New Roman"/>
                        <a:cs typeface="Times New Roman"/>
                      </a:endParaRPr>
                    </a:p>
                  </a:txBody>
                  <a:tcPr marL="50167" marR="50167"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47625" marR="71755">
                        <a:spcBef>
                          <a:spcPts val="0"/>
                        </a:spcBef>
                        <a:spcAft>
                          <a:spcPts val="0"/>
                        </a:spcAft>
                      </a:pPr>
                      <a:r>
                        <a:rPr lang="en-US" sz="900" b="0" dirty="0" smtClean="0">
                          <a:latin typeface="Calibri"/>
                          <a:ea typeface="Times New Roman"/>
                          <a:cs typeface="Times New Roman"/>
                        </a:rPr>
                        <a:t>Needs Assessment Ad-hoc Workgroup</a:t>
                      </a:r>
                      <a:endParaRPr lang="en-US" sz="900" b="0" dirty="0">
                        <a:latin typeface="Calibri"/>
                        <a:ea typeface="Times New Roman"/>
                        <a:cs typeface="Times New Roman"/>
                      </a:endParaRPr>
                    </a:p>
                  </a:txBody>
                  <a:tcPr marL="50167" marR="50167" marT="0" marB="0" vert="vert27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47625" marR="71755">
                        <a:spcBef>
                          <a:spcPts val="0"/>
                        </a:spcBef>
                        <a:spcAft>
                          <a:spcPts val="0"/>
                        </a:spcAft>
                      </a:pPr>
                      <a:r>
                        <a:rPr lang="en-US" sz="900" b="0" dirty="0" smtClean="0">
                          <a:latin typeface="Calibri"/>
                          <a:ea typeface="Times New Roman"/>
                          <a:cs typeface="Times New Roman"/>
                        </a:rPr>
                        <a:t>Resources Assessment Ad-hoc workgroup</a:t>
                      </a:r>
                      <a:endParaRPr lang="en-US" sz="900" b="0" dirty="0">
                        <a:latin typeface="Calibri"/>
                        <a:ea typeface="Times New Roman"/>
                        <a:cs typeface="Times New Roman"/>
                      </a:endParaRPr>
                    </a:p>
                  </a:txBody>
                  <a:tcPr marL="50167" marR="50167" marT="0" marB="0" vert="vert27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47625" marR="71755">
                        <a:spcBef>
                          <a:spcPts val="0"/>
                        </a:spcBef>
                        <a:spcAft>
                          <a:spcPts val="0"/>
                        </a:spcAft>
                      </a:pPr>
                      <a:r>
                        <a:rPr lang="en-US" sz="800" b="0" dirty="0" smtClean="0">
                          <a:latin typeface="Calibri"/>
                          <a:ea typeface="Times New Roman"/>
                          <a:cs typeface="Times New Roman"/>
                        </a:rPr>
                        <a:t>Membership/Outreach Workgroup</a:t>
                      </a:r>
                      <a:endParaRPr lang="en-US" sz="900" b="0" dirty="0">
                        <a:latin typeface="Calibri"/>
                        <a:ea typeface="Times New Roman"/>
                        <a:cs typeface="Times New Roman"/>
                      </a:endParaRPr>
                    </a:p>
                  </a:txBody>
                  <a:tcPr marL="50167" marR="50167" marT="0" marB="0" vert="vert27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47625" marR="71755">
                        <a:spcBef>
                          <a:spcPts val="0"/>
                        </a:spcBef>
                        <a:spcAft>
                          <a:spcPts val="0"/>
                        </a:spcAft>
                      </a:pPr>
                      <a:r>
                        <a:rPr lang="en-US" sz="800" b="0" dirty="0" smtClean="0">
                          <a:latin typeface="Calibri"/>
                          <a:ea typeface="Times New Roman"/>
                          <a:cs typeface="Times New Roman"/>
                        </a:rPr>
                        <a:t>Environmental Strategies Workgroup</a:t>
                      </a:r>
                      <a:endParaRPr lang="en-US" sz="900" b="0" dirty="0">
                        <a:latin typeface="Calibri"/>
                        <a:ea typeface="Times New Roman"/>
                        <a:cs typeface="Times New Roman"/>
                      </a:endParaRPr>
                    </a:p>
                  </a:txBody>
                  <a:tcPr marL="50167" marR="50167" marT="0" marB="0" vert="vert27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47625" marR="71755">
                        <a:spcBef>
                          <a:spcPts val="0"/>
                        </a:spcBef>
                        <a:spcAft>
                          <a:spcPts val="0"/>
                        </a:spcAft>
                      </a:pPr>
                      <a:r>
                        <a:rPr lang="en-US" sz="800" b="0" dirty="0" smtClean="0">
                          <a:latin typeface="Calibri"/>
                          <a:ea typeface="Times New Roman"/>
                          <a:cs typeface="Times New Roman"/>
                        </a:rPr>
                        <a:t>School-Based Strategies Workgroup</a:t>
                      </a:r>
                      <a:endParaRPr lang="en-US" sz="900" b="0" dirty="0">
                        <a:latin typeface="Calibri"/>
                        <a:ea typeface="Times New Roman"/>
                        <a:cs typeface="Times New Roman"/>
                      </a:endParaRPr>
                    </a:p>
                  </a:txBody>
                  <a:tcPr marL="50167" marR="50167" marT="0" marB="0" vert="vert27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47625" marR="71755">
                        <a:spcBef>
                          <a:spcPts val="0"/>
                        </a:spcBef>
                        <a:spcAft>
                          <a:spcPts val="0"/>
                        </a:spcAft>
                      </a:pPr>
                      <a:r>
                        <a:rPr lang="en-US" sz="800" b="0" dirty="0" smtClean="0">
                          <a:latin typeface="Calibri"/>
                          <a:ea typeface="Times New Roman"/>
                          <a:cs typeface="Times New Roman"/>
                        </a:rPr>
                        <a:t>Youth engagement Workgroup</a:t>
                      </a:r>
                      <a:endParaRPr lang="en-US" sz="900" b="0" dirty="0">
                        <a:latin typeface="Calibri"/>
                        <a:ea typeface="Times New Roman"/>
                        <a:cs typeface="Times New Roman"/>
                      </a:endParaRPr>
                    </a:p>
                  </a:txBody>
                  <a:tcPr marL="50167" marR="50167" marT="0" marB="0" vert="vert27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47625" marR="71755">
                        <a:spcBef>
                          <a:spcPts val="0"/>
                        </a:spcBef>
                        <a:spcAft>
                          <a:spcPts val="0"/>
                        </a:spcAft>
                      </a:pPr>
                      <a:r>
                        <a:rPr lang="en-US" sz="800" b="0" dirty="0" smtClean="0">
                          <a:latin typeface="Calibri"/>
                          <a:ea typeface="Times New Roman"/>
                          <a:cs typeface="Times New Roman"/>
                        </a:rPr>
                        <a:t>Evaluation ad-hoc</a:t>
                      </a:r>
                      <a:r>
                        <a:rPr lang="en-US" sz="800" b="0" baseline="0" dirty="0" smtClean="0">
                          <a:latin typeface="Calibri"/>
                          <a:ea typeface="Times New Roman"/>
                          <a:cs typeface="Times New Roman"/>
                        </a:rPr>
                        <a:t> Workgroup</a:t>
                      </a:r>
                      <a:endParaRPr lang="en-US" sz="900" b="0" dirty="0">
                        <a:latin typeface="Calibri"/>
                        <a:ea typeface="Times New Roman"/>
                        <a:cs typeface="Times New Roman"/>
                      </a:endParaRPr>
                    </a:p>
                  </a:txBody>
                  <a:tcPr marL="50167" marR="50167" marT="0" marB="0" vert="vert27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200898">
                <a:tc>
                  <a:txBody>
                    <a:bodyPr/>
                    <a:lstStyle/>
                    <a:p>
                      <a:pPr marL="0" marR="0">
                        <a:spcBef>
                          <a:spcPts val="0"/>
                        </a:spcBef>
                        <a:spcAft>
                          <a:spcPts val="0"/>
                        </a:spcAft>
                      </a:pPr>
                      <a:r>
                        <a:rPr lang="en-US" sz="1200" dirty="0" smtClean="0">
                          <a:latin typeface="Calibri"/>
                          <a:ea typeface="Times New Roman"/>
                          <a:cs typeface="Times New Roman"/>
                        </a:rPr>
                        <a:t>Family Support Center</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00898">
                <a:tc>
                  <a:txBody>
                    <a:bodyPr/>
                    <a:lstStyle/>
                    <a:p>
                      <a:pPr marL="0" marR="0">
                        <a:spcBef>
                          <a:spcPts val="0"/>
                        </a:spcBef>
                        <a:spcAft>
                          <a:spcPts val="0"/>
                        </a:spcAft>
                      </a:pPr>
                      <a:r>
                        <a:rPr lang="en-US" sz="1200" dirty="0" smtClean="0">
                          <a:latin typeface="Calibri"/>
                          <a:ea typeface="Times New Roman"/>
                          <a:cs typeface="Times New Roman"/>
                        </a:rPr>
                        <a:t>Community College</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 </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200898">
                <a:tc>
                  <a:txBody>
                    <a:bodyPr/>
                    <a:lstStyle/>
                    <a:p>
                      <a:pPr marL="0" marR="0">
                        <a:spcBef>
                          <a:spcPts val="0"/>
                        </a:spcBef>
                        <a:spcAft>
                          <a:spcPts val="0"/>
                        </a:spcAft>
                      </a:pPr>
                      <a:r>
                        <a:rPr lang="en-US" sz="1200" dirty="0" smtClean="0">
                          <a:latin typeface="Calibri"/>
                          <a:ea typeface="Times New Roman"/>
                          <a:cs typeface="Times New Roman"/>
                        </a:rPr>
                        <a:t>Best Schools School District</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00898">
                <a:tc>
                  <a:txBody>
                    <a:bodyPr/>
                    <a:lstStyle/>
                    <a:p>
                      <a:pPr marL="0" marR="0">
                        <a:spcBef>
                          <a:spcPts val="0"/>
                        </a:spcBef>
                        <a:spcAft>
                          <a:spcPts val="0"/>
                        </a:spcAft>
                      </a:pPr>
                      <a:r>
                        <a:rPr lang="en-US" sz="1200" dirty="0" smtClean="0">
                          <a:latin typeface="Calibri"/>
                          <a:ea typeface="Times New Roman"/>
                          <a:cs typeface="Times New Roman"/>
                        </a:rPr>
                        <a:t>Rotary</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993366"/>
                        </a:solidFill>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993366"/>
                        </a:solidFill>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993366"/>
                        </a:solidFill>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993366"/>
                        </a:solidFill>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993366"/>
                        </a:solidFill>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993366"/>
                        </a:solidFill>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200898">
                <a:tc>
                  <a:txBody>
                    <a:bodyPr/>
                    <a:lstStyle/>
                    <a:p>
                      <a:pPr marL="0" marR="0">
                        <a:spcBef>
                          <a:spcPts val="0"/>
                        </a:spcBef>
                        <a:spcAft>
                          <a:spcPts val="0"/>
                        </a:spcAft>
                      </a:pPr>
                      <a:r>
                        <a:rPr lang="en-US" sz="1200" dirty="0" smtClean="0">
                          <a:latin typeface="Calibri"/>
                          <a:ea typeface="Times New Roman"/>
                          <a:cs typeface="Times New Roman"/>
                        </a:rPr>
                        <a:t>Bethel Church</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00898">
                <a:tc>
                  <a:txBody>
                    <a:bodyPr/>
                    <a:lstStyle/>
                    <a:p>
                      <a:pPr marL="0" marR="0">
                        <a:spcBef>
                          <a:spcPts val="0"/>
                        </a:spcBef>
                        <a:spcAft>
                          <a:spcPts val="0"/>
                        </a:spcAft>
                      </a:pPr>
                      <a:r>
                        <a:rPr lang="en-US" sz="1200" dirty="0" smtClean="0">
                          <a:latin typeface="Calibri"/>
                          <a:ea typeface="Times New Roman"/>
                          <a:cs typeface="Times New Roman"/>
                        </a:rPr>
                        <a:t>Happy Town, Mayor’s Office</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200898">
                <a:tc>
                  <a:txBody>
                    <a:bodyPr/>
                    <a:lstStyle/>
                    <a:p>
                      <a:pPr marL="0" marR="0">
                        <a:spcBef>
                          <a:spcPts val="0"/>
                        </a:spcBef>
                        <a:spcAft>
                          <a:spcPts val="0"/>
                        </a:spcAft>
                      </a:pPr>
                      <a:r>
                        <a:rPr lang="en-US" sz="1200" dirty="0" smtClean="0">
                          <a:latin typeface="Calibri"/>
                          <a:ea typeface="Times New Roman"/>
                          <a:cs typeface="Times New Roman"/>
                        </a:rPr>
                        <a:t>Parks and Recreation Department</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00898">
                <a:tc>
                  <a:txBody>
                    <a:bodyPr/>
                    <a:lstStyle/>
                    <a:p>
                      <a:pPr marL="0" marR="0">
                        <a:spcBef>
                          <a:spcPts val="0"/>
                        </a:spcBef>
                        <a:spcAft>
                          <a:spcPts val="0"/>
                        </a:spcAft>
                      </a:pPr>
                      <a:r>
                        <a:rPr lang="en-US" sz="1200" dirty="0" smtClean="0">
                          <a:latin typeface="Calibri"/>
                          <a:ea typeface="Times New Roman"/>
                          <a:cs typeface="Times New Roman"/>
                        </a:rPr>
                        <a:t>Boys and Girls Club</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200898">
                <a:tc>
                  <a:txBody>
                    <a:bodyPr/>
                    <a:lstStyle/>
                    <a:p>
                      <a:pPr marL="0" marR="0">
                        <a:spcBef>
                          <a:spcPts val="0"/>
                        </a:spcBef>
                        <a:spcAft>
                          <a:spcPts val="0"/>
                        </a:spcAft>
                      </a:pPr>
                      <a:r>
                        <a:rPr lang="en-US" sz="1200" dirty="0" smtClean="0">
                          <a:latin typeface="Calibri"/>
                          <a:ea typeface="Times New Roman"/>
                          <a:cs typeface="Times New Roman"/>
                        </a:rPr>
                        <a:t>PTSA</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00898">
                <a:tc>
                  <a:txBody>
                    <a:bodyPr/>
                    <a:lstStyle/>
                    <a:p>
                      <a:pPr marL="0" marR="0">
                        <a:spcBef>
                          <a:spcPts val="0"/>
                        </a:spcBef>
                        <a:spcAft>
                          <a:spcPts val="0"/>
                        </a:spcAft>
                      </a:pPr>
                      <a:r>
                        <a:rPr lang="en-US" sz="1200" dirty="0" smtClean="0">
                          <a:latin typeface="Calibri"/>
                          <a:ea typeface="Times New Roman"/>
                          <a:cs typeface="Times New Roman"/>
                        </a:rPr>
                        <a:t>XYZ Youth Group</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200898">
                <a:tc>
                  <a:txBody>
                    <a:bodyPr/>
                    <a:lstStyle/>
                    <a:p>
                      <a:pPr marL="0" marR="0">
                        <a:spcBef>
                          <a:spcPts val="0"/>
                        </a:spcBef>
                        <a:spcAft>
                          <a:spcPts val="0"/>
                        </a:spcAft>
                      </a:pPr>
                      <a:r>
                        <a:rPr lang="en-US" sz="1200" dirty="0" smtClean="0">
                          <a:latin typeface="Calibri"/>
                          <a:ea typeface="Times New Roman"/>
                          <a:cs typeface="Times New Roman"/>
                        </a:rPr>
                        <a:t>Happy Town</a:t>
                      </a:r>
                      <a:r>
                        <a:rPr lang="en-US" sz="1200" baseline="0" dirty="0" smtClean="0">
                          <a:latin typeface="Calibri"/>
                          <a:ea typeface="Times New Roman"/>
                          <a:cs typeface="Times New Roman"/>
                        </a:rPr>
                        <a:t> </a:t>
                      </a:r>
                      <a:r>
                        <a:rPr lang="en-US" sz="1200" dirty="0" smtClean="0">
                          <a:latin typeface="Calibri"/>
                          <a:ea typeface="Times New Roman"/>
                          <a:cs typeface="Times New Roman"/>
                        </a:rPr>
                        <a:t>Middle School</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00898">
                <a:tc>
                  <a:txBody>
                    <a:bodyPr/>
                    <a:lstStyle/>
                    <a:p>
                      <a:pPr marL="0" marR="0">
                        <a:spcBef>
                          <a:spcPts val="0"/>
                        </a:spcBef>
                        <a:spcAft>
                          <a:spcPts val="0"/>
                        </a:spcAft>
                      </a:pPr>
                      <a:r>
                        <a:rPr lang="en-US" sz="1200" dirty="0" smtClean="0">
                          <a:latin typeface="Calibri"/>
                          <a:ea typeface="Times New Roman"/>
                          <a:cs typeface="Times New Roman"/>
                        </a:rPr>
                        <a:t>Go Kids Youth Center</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334831">
                <a:tc>
                  <a:txBody>
                    <a:bodyPr/>
                    <a:lstStyle/>
                    <a:p>
                      <a:pPr marL="0" marR="0">
                        <a:spcBef>
                          <a:spcPts val="0"/>
                        </a:spcBef>
                        <a:spcAft>
                          <a:spcPts val="0"/>
                        </a:spcAft>
                      </a:pPr>
                      <a:r>
                        <a:rPr lang="en-US" sz="1200" kern="1200" dirty="0" smtClean="0">
                          <a:solidFill>
                            <a:schemeClr val="tx1"/>
                          </a:solidFill>
                          <a:latin typeface="Calibri"/>
                          <a:ea typeface="Times New Roman"/>
                          <a:cs typeface="Times New Roman"/>
                        </a:rPr>
                        <a:t>Good Health Clinic </a:t>
                      </a:r>
                      <a:endParaRPr lang="en-US" sz="1200" kern="1200" dirty="0">
                        <a:solidFill>
                          <a:schemeClr val="tx1"/>
                        </a:solidFill>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00898">
                <a:tc>
                  <a:txBody>
                    <a:bodyPr/>
                    <a:lstStyle/>
                    <a:p>
                      <a:pPr marL="0" marR="0">
                        <a:spcBef>
                          <a:spcPts val="0"/>
                        </a:spcBef>
                        <a:spcAft>
                          <a:spcPts val="0"/>
                        </a:spcAft>
                      </a:pPr>
                      <a:r>
                        <a:rPr lang="en-US" sz="1200" dirty="0" smtClean="0">
                          <a:latin typeface="Calibri"/>
                          <a:ea typeface="Times New Roman"/>
                          <a:cs typeface="Times New Roman"/>
                        </a:rPr>
                        <a:t>Local Health District</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200898">
                <a:tc>
                  <a:txBody>
                    <a:bodyPr/>
                    <a:lstStyle/>
                    <a:p>
                      <a:pPr marL="0" marR="0">
                        <a:spcBef>
                          <a:spcPts val="0"/>
                        </a:spcBef>
                        <a:spcAft>
                          <a:spcPts val="0"/>
                        </a:spcAft>
                      </a:pPr>
                      <a:r>
                        <a:rPr lang="en-US" sz="1200" dirty="0" smtClean="0">
                          <a:latin typeface="Calibri"/>
                          <a:ea typeface="Times New Roman"/>
                          <a:cs typeface="Times New Roman"/>
                        </a:rPr>
                        <a:t>Safe Routes to School</a:t>
                      </a:r>
                      <a:r>
                        <a:rPr lang="en-US" sz="1200" baseline="0" dirty="0" smtClean="0">
                          <a:latin typeface="Calibri"/>
                          <a:ea typeface="Times New Roman"/>
                          <a:cs typeface="Times New Roman"/>
                        </a:rPr>
                        <a:t> Task Force</a:t>
                      </a:r>
                      <a:endParaRPr lang="en-US" sz="1200" dirty="0">
                        <a:latin typeface="Calibri"/>
                        <a:ea typeface="Times New Roman"/>
                        <a:cs typeface="Times New Roman"/>
                      </a:endParaRPr>
                    </a:p>
                  </a:txBody>
                  <a:tcPr marL="50167" marR="50167"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200" dirty="0">
                        <a:latin typeface="Calibri"/>
                        <a:ea typeface="Times New Roman"/>
                        <a:cs typeface="Times New Roman"/>
                      </a:endParaRP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200" dirty="0">
                          <a:latin typeface="Calibri"/>
                          <a:ea typeface="Times New Roman"/>
                          <a:cs typeface="Times New Roman"/>
                        </a:rPr>
                        <a:t>X</a:t>
                      </a:r>
                    </a:p>
                  </a:txBody>
                  <a:tcPr marL="50167" marR="50167"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Tree>
    <p:extLst>
      <p:ext uri="{BB962C8B-B14F-4D97-AF65-F5344CB8AC3E}">
        <p14:creationId xmlns:p14="http://schemas.microsoft.com/office/powerpoint/2010/main" val="12639423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Workgroups</a:t>
            </a:r>
            <a:endParaRPr lang="en-US" dirty="0"/>
          </a:p>
        </p:txBody>
      </p:sp>
      <p:sp>
        <p:nvSpPr>
          <p:cNvPr id="4" name="Content Placeholder 3"/>
          <p:cNvSpPr>
            <a:spLocks noGrp="1"/>
          </p:cNvSpPr>
          <p:nvPr>
            <p:ph idx="1"/>
          </p:nvPr>
        </p:nvSpPr>
        <p:spPr/>
        <p:txBody>
          <a:bodyPr/>
          <a:lstStyle/>
          <a:p>
            <a:r>
              <a:rPr lang="en-US" sz="2400" b="1" dirty="0" smtClean="0"/>
              <a:t>Roles:</a:t>
            </a:r>
          </a:p>
          <a:p>
            <a:pPr lvl="1"/>
            <a:r>
              <a:rPr lang="en-US" sz="2400" dirty="0" smtClean="0"/>
              <a:t>Facilitator for group?</a:t>
            </a:r>
          </a:p>
          <a:p>
            <a:pPr lvl="1"/>
            <a:r>
              <a:rPr lang="en-US" sz="2400" dirty="0" smtClean="0"/>
              <a:t>Note taker?</a:t>
            </a:r>
          </a:p>
          <a:p>
            <a:pPr lvl="1"/>
            <a:endParaRPr lang="en-US" sz="2400" dirty="0" smtClean="0"/>
          </a:p>
          <a:p>
            <a:r>
              <a:rPr lang="en-US" sz="2400" b="1" dirty="0"/>
              <a:t>Getting the work </a:t>
            </a:r>
            <a:r>
              <a:rPr lang="en-US" sz="2400" b="1" dirty="0" smtClean="0"/>
              <a:t>done:</a:t>
            </a:r>
            <a:endParaRPr lang="en-US" sz="2400" b="1" dirty="0"/>
          </a:p>
          <a:p>
            <a:pPr lvl="1"/>
            <a:r>
              <a:rPr lang="en-US" sz="2400" dirty="0"/>
              <a:t>Regular meetings?</a:t>
            </a:r>
          </a:p>
          <a:p>
            <a:pPr lvl="1"/>
            <a:r>
              <a:rPr lang="en-US" sz="2400" dirty="0"/>
              <a:t>Communication?</a:t>
            </a:r>
          </a:p>
          <a:p>
            <a:pPr lvl="1"/>
            <a:r>
              <a:rPr lang="en-US" sz="2400" dirty="0"/>
              <a:t>Connection to full Coalition?</a:t>
            </a:r>
          </a:p>
        </p:txBody>
      </p:sp>
      <p:sp>
        <p:nvSpPr>
          <p:cNvPr id="3" name="Slide Number Placeholder 2"/>
          <p:cNvSpPr>
            <a:spLocks noGrp="1"/>
          </p:cNvSpPr>
          <p:nvPr>
            <p:ph type="sldNum" sz="quarter" idx="10"/>
          </p:nvPr>
        </p:nvSpPr>
        <p:spPr>
          <a:prstGeom prst="rect">
            <a:avLst/>
          </a:prstGeom>
        </p:spPr>
        <p:txBody>
          <a:bodyPr/>
          <a:lstStyle/>
          <a:p>
            <a:fld id="{EC0E9932-4C83-4482-A3A3-73F08769A472}" type="slidenum">
              <a:rPr lang="en-US" smtClean="0"/>
              <a:pPr/>
              <a:t>71</a:t>
            </a:fld>
            <a:endParaRPr lang="en-US" dirty="0"/>
          </a:p>
        </p:txBody>
      </p:sp>
    </p:spTree>
    <p:extLst>
      <p:ext uri="{BB962C8B-B14F-4D97-AF65-F5344CB8AC3E}">
        <p14:creationId xmlns:p14="http://schemas.microsoft.com/office/powerpoint/2010/main" val="755757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set!</a:t>
            </a:r>
            <a:endParaRPr lang="en-US" dirty="0"/>
          </a:p>
        </p:txBody>
      </p:sp>
      <p:sp>
        <p:nvSpPr>
          <p:cNvPr id="4" name="Slide Number Placeholder 3"/>
          <p:cNvSpPr>
            <a:spLocks noGrp="1"/>
          </p:cNvSpPr>
          <p:nvPr>
            <p:ph type="sldNum" sz="quarter" idx="10"/>
          </p:nvPr>
        </p:nvSpPr>
        <p:spPr>
          <a:prstGeom prst="rect">
            <a:avLst/>
          </a:prstGeom>
        </p:spPr>
        <p:txBody>
          <a:bodyPr/>
          <a:lstStyle/>
          <a:p>
            <a:fld id="{EC0E9932-4C83-4482-A3A3-73F08769A472}" type="slidenum">
              <a:rPr lang="en-US" smtClean="0"/>
              <a:pPr/>
              <a:t>72</a:t>
            </a:fld>
            <a:endParaRPr lang="en-US" dirty="0"/>
          </a:p>
        </p:txBody>
      </p:sp>
      <p:pic>
        <p:nvPicPr>
          <p:cNvPr id="78852" name="Picture 4" descr="C:\Documents and Settings\mariase\Local Settings\Temporary Internet Files\Content.IE5\NZEC5J9C\MC900078766[1].wmf"/>
          <p:cNvPicPr>
            <a:picLocks noChangeAspect="1" noChangeArrowheads="1"/>
          </p:cNvPicPr>
          <p:nvPr/>
        </p:nvPicPr>
        <p:blipFill>
          <a:blip r:embed="rId2" cstate="print"/>
          <a:srcRect/>
          <a:stretch>
            <a:fillRect/>
          </a:stretch>
        </p:blipFill>
        <p:spPr bwMode="auto">
          <a:xfrm>
            <a:off x="3276600" y="1600200"/>
            <a:ext cx="4038600" cy="3967149"/>
          </a:xfrm>
          <a:prstGeom prst="rect">
            <a:avLst/>
          </a:prstGeom>
          <a:noFill/>
        </p:spPr>
      </p:pic>
    </p:spTree>
    <p:extLst>
      <p:ext uri="{BB962C8B-B14F-4D97-AF65-F5344CB8AC3E}">
        <p14:creationId xmlns:p14="http://schemas.microsoft.com/office/powerpoint/2010/main" val="2671863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219200"/>
          </a:xfrm>
        </p:spPr>
        <p:txBody>
          <a:bodyPr rtlCol="0"/>
          <a:lstStyle/>
          <a:p>
            <a:pPr fontAlgn="auto">
              <a:spcAft>
                <a:spcPts val="0"/>
              </a:spcAft>
              <a:defRPr/>
            </a:pPr>
            <a:r>
              <a:rPr dirty="0" smtClean="0">
                <a:solidFill>
                  <a:schemeClr val="accent6">
                    <a:lumMod val="75000"/>
                  </a:schemeClr>
                </a:solidFill>
                <a:effectLst>
                  <a:outerShdw blurRad="38100" dist="38100" dir="2700000" algn="tl">
                    <a:srgbClr val="000000">
                      <a:alpha val="43137"/>
                    </a:srgbClr>
                  </a:outerShdw>
                </a:effectLst>
              </a:rPr>
              <a:t>Discussion Questions</a:t>
            </a:r>
          </a:p>
        </p:txBody>
      </p:sp>
      <p:sp>
        <p:nvSpPr>
          <p:cNvPr id="301059" name="Content Placeholder 2"/>
          <p:cNvSpPr>
            <a:spLocks noGrp="1"/>
          </p:cNvSpPr>
          <p:nvPr>
            <p:ph idx="1"/>
          </p:nvPr>
        </p:nvSpPr>
        <p:spPr>
          <a:xfrm>
            <a:off x="1600200" y="1600200"/>
            <a:ext cx="7086600" cy="4373563"/>
          </a:xfrm>
        </p:spPr>
        <p:txBody>
          <a:bodyPr/>
          <a:lstStyle/>
          <a:p>
            <a:pPr eaLnBrk="1" hangingPunct="1">
              <a:spcBef>
                <a:spcPts val="1800"/>
              </a:spcBef>
            </a:pPr>
            <a:r>
              <a:rPr lang="en-US" sz="2400" dirty="0" smtClean="0"/>
              <a:t>What experience do you have to offer to the learning community around logic models?</a:t>
            </a:r>
          </a:p>
          <a:p>
            <a:pPr eaLnBrk="1" hangingPunct="1">
              <a:spcBef>
                <a:spcPts val="1800"/>
              </a:spcBef>
            </a:pPr>
            <a:r>
              <a:rPr lang="en-US" sz="2400" dirty="0" smtClean="0"/>
              <a:t>What questions do you have as you work on these tasks? </a:t>
            </a:r>
          </a:p>
          <a:p>
            <a:pPr eaLnBrk="1" hangingPunct="1">
              <a:spcBef>
                <a:spcPts val="1800"/>
              </a:spcBef>
            </a:pPr>
            <a:r>
              <a:rPr lang="en-US" sz="2400" dirty="0" smtClean="0"/>
              <a:t>What challenges have you encountered?</a:t>
            </a:r>
          </a:p>
          <a:p>
            <a:pPr eaLnBrk="1" hangingPunct="1">
              <a:spcBef>
                <a:spcPts val="1800"/>
              </a:spcBef>
            </a:pPr>
            <a:r>
              <a:rPr lang="en-US" sz="2400" dirty="0" smtClean="0"/>
              <a:t>What have you done that worked really well?</a:t>
            </a:r>
          </a:p>
          <a:p>
            <a:pPr eaLnBrk="1" hangingPunct="1">
              <a:spcBef>
                <a:spcPts val="1800"/>
              </a:spcBef>
            </a:pPr>
            <a:r>
              <a:rPr lang="en-US" sz="2400" dirty="0" smtClean="0"/>
              <a:t>What additional clarification is needed, if any, in order to move forward?</a:t>
            </a:r>
          </a:p>
          <a:p>
            <a:pPr eaLnBrk="1" hangingPunct="1"/>
            <a:endParaRPr lang="en-US" sz="2000" i="1" dirty="0" smtClean="0"/>
          </a:p>
        </p:txBody>
      </p:sp>
      <p:sp>
        <p:nvSpPr>
          <p:cNvPr id="3" name="Slide Number Placeholder 2"/>
          <p:cNvSpPr>
            <a:spLocks noGrp="1"/>
          </p:cNvSpPr>
          <p:nvPr>
            <p:ph type="sldNum" sz="quarter" idx="10"/>
          </p:nvPr>
        </p:nvSpPr>
        <p:spPr/>
        <p:txBody>
          <a:bodyPr/>
          <a:lstStyle/>
          <a:p>
            <a:pPr>
              <a:defRPr/>
            </a:pPr>
            <a:fld id="{1A3B920F-1CA1-4196-A711-9A38FC7C62A3}" type="slidenum">
              <a:rPr lang="en-US" smtClean="0"/>
              <a:pPr>
                <a:defRPr/>
              </a:pPr>
              <a:t>73</a:t>
            </a:fld>
            <a:endParaRPr lang="en-US"/>
          </a:p>
        </p:txBody>
      </p:sp>
    </p:spTree>
    <p:extLst>
      <p:ext uri="{BB962C8B-B14F-4D97-AF65-F5344CB8AC3E}">
        <p14:creationId xmlns:p14="http://schemas.microsoft.com/office/powerpoint/2010/main" val="16644198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p:cNvSpPr>
            <a:spLocks noGrp="1"/>
          </p:cNvSpPr>
          <p:nvPr>
            <p:ph type="title"/>
          </p:nvPr>
        </p:nvSpPr>
        <p:spPr>
          <a:xfrm>
            <a:off x="1676400" y="0"/>
            <a:ext cx="7010400" cy="1417638"/>
          </a:xfrm>
        </p:spPr>
        <p:txBody>
          <a:bodyPr>
            <a:normAutofit/>
          </a:bodyPr>
          <a:lstStyle/>
          <a:p>
            <a:r>
              <a:rPr dirty="0" smtClean="0"/>
              <a:t>Summary:</a:t>
            </a:r>
            <a:br>
              <a:rPr dirty="0" smtClean="0"/>
            </a:br>
            <a:r>
              <a:rPr dirty="0" smtClean="0"/>
              <a:t>Logic Model</a:t>
            </a:r>
          </a:p>
        </p:txBody>
      </p:sp>
      <p:sp>
        <p:nvSpPr>
          <p:cNvPr id="299011" name="Content Placeholder 2"/>
          <p:cNvSpPr>
            <a:spLocks noGrp="1"/>
          </p:cNvSpPr>
          <p:nvPr>
            <p:ph idx="1"/>
          </p:nvPr>
        </p:nvSpPr>
        <p:spPr/>
        <p:txBody>
          <a:bodyPr/>
          <a:lstStyle/>
          <a:p>
            <a:pPr eaLnBrk="1" hangingPunct="1">
              <a:buFont typeface="Wingdings" pitchFamily="2" charset="2"/>
              <a:buNone/>
            </a:pPr>
            <a:r>
              <a:rPr lang="en-US" dirty="0" smtClean="0"/>
              <a:t>Today we covered…</a:t>
            </a:r>
          </a:p>
          <a:p>
            <a:pPr marL="461963" indent="-461963">
              <a:lnSpc>
                <a:spcPct val="90000"/>
              </a:lnSpc>
              <a:spcBef>
                <a:spcPts val="1800"/>
              </a:spcBef>
            </a:pPr>
            <a:r>
              <a:rPr lang="en-US" sz="2800" dirty="0" smtClean="0"/>
              <a:t>…how your logic </a:t>
            </a:r>
            <a:r>
              <a:rPr lang="en-US" sz="2800" dirty="0"/>
              <a:t>model supports strategic planning.</a:t>
            </a:r>
          </a:p>
          <a:p>
            <a:pPr marL="461963" indent="-461963">
              <a:lnSpc>
                <a:spcPct val="90000"/>
              </a:lnSpc>
              <a:spcBef>
                <a:spcPts val="1800"/>
              </a:spcBef>
            </a:pPr>
            <a:r>
              <a:rPr lang="en-US" sz="2800" dirty="0" smtClean="0"/>
              <a:t>….how </a:t>
            </a:r>
            <a:r>
              <a:rPr lang="en-US" sz="2800" dirty="0"/>
              <a:t>to represent your strategic plan on the logic model template.</a:t>
            </a:r>
          </a:p>
          <a:p>
            <a:pPr marL="461963" indent="-461963">
              <a:lnSpc>
                <a:spcPct val="90000"/>
              </a:lnSpc>
              <a:spcBef>
                <a:spcPts val="1800"/>
              </a:spcBef>
            </a:pPr>
            <a:r>
              <a:rPr lang="en-US" sz="2800" dirty="0" smtClean="0"/>
              <a:t>….how </a:t>
            </a:r>
            <a:r>
              <a:rPr lang="en-US" sz="2800" dirty="0"/>
              <a:t>to explain and use the logic model with your coalition</a:t>
            </a:r>
            <a:r>
              <a:rPr lang="en-US" sz="2800" dirty="0" smtClean="0"/>
              <a:t>.</a:t>
            </a:r>
          </a:p>
          <a:p>
            <a:pPr marL="461963" indent="-461963">
              <a:lnSpc>
                <a:spcPct val="90000"/>
              </a:lnSpc>
              <a:spcBef>
                <a:spcPts val="1800"/>
              </a:spcBef>
            </a:pPr>
            <a:r>
              <a:rPr lang="en-US" sz="2800" dirty="0" smtClean="0"/>
              <a:t>…how to integrate your logic model into your Strategic Plan.</a:t>
            </a:r>
            <a:endParaRPr lang="en-US" sz="2800" dirty="0"/>
          </a:p>
          <a:p>
            <a:pPr eaLnBrk="1" hangingPunct="1"/>
            <a:endParaRPr lang="en-US" sz="2900" dirty="0" smtClean="0"/>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74</a:t>
            </a:fld>
            <a:endParaRPr lang="en-US"/>
          </a:p>
        </p:txBody>
      </p:sp>
    </p:spTree>
    <p:extLst>
      <p:ext uri="{BB962C8B-B14F-4D97-AF65-F5344CB8AC3E}">
        <p14:creationId xmlns:p14="http://schemas.microsoft.com/office/powerpoint/2010/main" val="9642807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Strategic Plan Requirements Guide</a:t>
            </a:r>
          </a:p>
          <a:p>
            <a:r>
              <a:rPr lang="en-US" dirty="0"/>
              <a:t>The Athena Forum</a:t>
            </a:r>
          </a:p>
          <a:p>
            <a:pPr lvl="1"/>
            <a:r>
              <a:rPr lang="en-US" dirty="0" smtClean="0"/>
              <a:t>Shared docs</a:t>
            </a:r>
          </a:p>
          <a:p>
            <a:pPr lvl="1"/>
            <a:r>
              <a:rPr lang="en-US" dirty="0" smtClean="0"/>
              <a:t>PRI Training</a:t>
            </a:r>
          </a:p>
          <a:p>
            <a:pPr lvl="1"/>
            <a:r>
              <a:rPr lang="en-US" dirty="0" smtClean="0"/>
              <a:t>OWL E-Learning</a:t>
            </a:r>
          </a:p>
          <a:p>
            <a:pPr lvl="1"/>
            <a:r>
              <a:rPr lang="en-US" dirty="0" smtClean="0"/>
              <a:t>PRI Community Coalitions</a:t>
            </a:r>
            <a:endParaRPr lang="en-US" dirty="0"/>
          </a:p>
          <a:p>
            <a:r>
              <a:rPr lang="en-US" dirty="0" smtClean="0"/>
              <a:t>Prevention </a:t>
            </a:r>
            <a:r>
              <a:rPr lang="en-US" dirty="0" smtClean="0"/>
              <a:t>System Managers</a:t>
            </a:r>
          </a:p>
          <a:p>
            <a:r>
              <a:rPr lang="en-US" dirty="0" smtClean="0"/>
              <a:t>Cohort 1 </a:t>
            </a:r>
            <a:r>
              <a:rPr lang="en-US" dirty="0" smtClean="0"/>
              <a:t>Coordinators</a:t>
            </a:r>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75</a:t>
            </a:fld>
            <a:endParaRPr lang="en-US" dirty="0"/>
          </a:p>
        </p:txBody>
      </p:sp>
      <p:pic>
        <p:nvPicPr>
          <p:cNvPr id="5" name="Picture 4" descr="Home | The Athena Forum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25729" t="14680" r="27083" b="4411"/>
          <a:stretch/>
        </p:blipFill>
        <p:spPr>
          <a:xfrm>
            <a:off x="6477000" y="2133600"/>
            <a:ext cx="2099328" cy="2409825"/>
          </a:xfrm>
          <a:prstGeom prst="rect">
            <a:avLst/>
          </a:prstGeom>
        </p:spPr>
      </p:pic>
      <p:sp>
        <p:nvSpPr>
          <p:cNvPr id="6" name="Oval 5"/>
          <p:cNvSpPr/>
          <p:nvPr/>
        </p:nvSpPr>
        <p:spPr>
          <a:xfrm>
            <a:off x="7391400" y="3200400"/>
            <a:ext cx="1295400" cy="1066800"/>
          </a:xfrm>
          <a:prstGeom prst="ellipse">
            <a:avLst/>
          </a:prstGeom>
          <a:no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2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676400" y="0"/>
            <a:ext cx="7010400" cy="1219200"/>
          </a:xfrm>
        </p:spPr>
        <p:txBody>
          <a:bodyPr/>
          <a:lstStyle/>
          <a:p>
            <a:pPr>
              <a:defRPr/>
            </a:pPr>
            <a:r>
              <a:rPr smtClean="0">
                <a:solidFill>
                  <a:schemeClr val="accent4">
                    <a:lumMod val="75000"/>
                  </a:schemeClr>
                </a:solidFill>
              </a:rPr>
              <a:t>Wrap</a:t>
            </a:r>
            <a:r>
              <a:rPr smtClean="0"/>
              <a:t> </a:t>
            </a:r>
            <a:r>
              <a:rPr smtClean="0">
                <a:solidFill>
                  <a:schemeClr val="accent4">
                    <a:lumMod val="75000"/>
                  </a:schemeClr>
                </a:solidFill>
              </a:rPr>
              <a:t>up</a:t>
            </a:r>
            <a:endParaRPr>
              <a:solidFill>
                <a:schemeClr val="accent4">
                  <a:lumMod val="75000"/>
                </a:schemeClr>
              </a:solidFill>
            </a:endParaRPr>
          </a:p>
        </p:txBody>
      </p:sp>
      <p:sp>
        <p:nvSpPr>
          <p:cNvPr id="302083" name="Content Placeholder 2"/>
          <p:cNvSpPr>
            <a:spLocks noGrp="1"/>
          </p:cNvSpPr>
          <p:nvPr>
            <p:ph idx="1"/>
          </p:nvPr>
        </p:nvSpPr>
        <p:spPr/>
        <p:txBody>
          <a:bodyPr/>
          <a:lstStyle/>
          <a:p>
            <a:pPr eaLnBrk="1" hangingPunct="1"/>
            <a:endParaRPr lang="en-US" dirty="0" smtClean="0"/>
          </a:p>
          <a:p>
            <a:pPr eaLnBrk="1" hangingPunct="1"/>
            <a:r>
              <a:rPr lang="en-US" dirty="0" smtClean="0"/>
              <a:t>Questions???</a:t>
            </a:r>
          </a:p>
          <a:p>
            <a:pPr eaLnBrk="1" hangingPunct="1"/>
            <a:endParaRPr lang="en-US" dirty="0"/>
          </a:p>
          <a:p>
            <a:pPr eaLnBrk="1" hangingPunct="1"/>
            <a:r>
              <a:rPr lang="en-US" dirty="0" smtClean="0"/>
              <a:t>Follow up survey will be sent via email following this webinar.  Please take a moment to complete it.  It helps us continue to improve our trainings.</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76</a:t>
            </a:fld>
            <a:endParaRPr lang="en-US"/>
          </a:p>
        </p:txBody>
      </p:sp>
    </p:spTree>
    <p:extLst>
      <p:ext uri="{BB962C8B-B14F-4D97-AF65-F5344CB8AC3E}">
        <p14:creationId xmlns:p14="http://schemas.microsoft.com/office/powerpoint/2010/main" val="42762056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p:txBody>
          <a:bodyPr/>
          <a:lstStyle/>
          <a:p>
            <a:r>
              <a:rPr dirty="0" smtClean="0"/>
              <a:t>Questions?</a:t>
            </a:r>
          </a:p>
        </p:txBody>
      </p:sp>
      <p:sp>
        <p:nvSpPr>
          <p:cNvPr id="303107" name="Content Placeholder 2"/>
          <p:cNvSpPr>
            <a:spLocks noGrp="1"/>
          </p:cNvSpPr>
          <p:nvPr>
            <p:ph idx="1"/>
          </p:nvPr>
        </p:nvSpPr>
        <p:spPr>
          <a:xfrm>
            <a:off x="1676400" y="2362200"/>
            <a:ext cx="7010400" cy="3763963"/>
          </a:xfrm>
        </p:spPr>
        <p:txBody>
          <a:bodyPr/>
          <a:lstStyle/>
          <a:p>
            <a:pPr eaLnBrk="1" hangingPunct="1"/>
            <a:r>
              <a:rPr lang="en-US" dirty="0" smtClean="0"/>
              <a:t>If you would like additional technical assistance please contact your Prevention System Manager or email </a:t>
            </a:r>
            <a:r>
              <a:rPr lang="en-US" dirty="0" smtClean="0">
                <a:hlinkClick r:id="rId3"/>
              </a:rPr>
              <a:t>PRItraining@dshs.wa.gov</a:t>
            </a:r>
            <a:r>
              <a:rPr lang="en-US" dirty="0" smtClean="0"/>
              <a:t>. </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77</a:t>
            </a:fld>
            <a:endParaRPr lang="en-US"/>
          </a:p>
        </p:txBody>
      </p:sp>
    </p:spTree>
    <p:extLst>
      <p:ext uri="{BB962C8B-B14F-4D97-AF65-F5344CB8AC3E}">
        <p14:creationId xmlns:p14="http://schemas.microsoft.com/office/powerpoint/2010/main" val="1854688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a:t>
            </a:r>
            <a:r>
              <a:rPr lang="en-US" i="1" dirty="0" smtClean="0"/>
              <a:t>Lots of Logic Models</a:t>
            </a:r>
            <a:endParaRPr lang="en-US" i="1"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8</a:t>
            </a:fld>
            <a:endParaRPr lang="en-US"/>
          </a:p>
        </p:txBody>
      </p:sp>
      <p:grpSp>
        <p:nvGrpSpPr>
          <p:cNvPr id="16" name="Group 69"/>
          <p:cNvGrpSpPr>
            <a:grpSpLocks/>
          </p:cNvGrpSpPr>
          <p:nvPr/>
        </p:nvGrpSpPr>
        <p:grpSpPr bwMode="auto">
          <a:xfrm>
            <a:off x="1880345" y="1676400"/>
            <a:ext cx="6604000" cy="676275"/>
            <a:chOff x="101470" y="438886"/>
            <a:chExt cx="8941353" cy="999875"/>
          </a:xfrm>
        </p:grpSpPr>
        <p:sp>
          <p:nvSpPr>
            <p:cNvPr id="17"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900" b="1" dirty="0">
                  <a:solidFill>
                    <a:prstClr val="white"/>
                  </a:solidFill>
                </a:rPr>
                <a:t>Long-Term Outcome:</a:t>
              </a:r>
            </a:p>
            <a:p>
              <a:pPr algn="ctr" fontAlgn="auto">
                <a:spcBef>
                  <a:spcPts val="0"/>
                </a:spcBef>
                <a:spcAft>
                  <a:spcPts val="0"/>
                </a:spcAft>
                <a:defRPr/>
              </a:pPr>
              <a:r>
                <a:rPr lang="en-US" sz="900" b="1" dirty="0">
                  <a:solidFill>
                    <a:prstClr val="white"/>
                  </a:solidFill>
                </a:rPr>
                <a:t>Consequences</a:t>
              </a:r>
            </a:p>
          </p:txBody>
        </p:sp>
        <p:sp>
          <p:nvSpPr>
            <p:cNvPr id="18"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900" b="1" dirty="0">
                  <a:solidFill>
                    <a:prstClr val="white"/>
                  </a:solidFill>
                </a:rPr>
                <a:t>Intervening Variables </a:t>
              </a:r>
            </a:p>
            <a:p>
              <a:pPr algn="ctr" fontAlgn="auto">
                <a:spcBef>
                  <a:spcPct val="50000"/>
                </a:spcBef>
                <a:spcAft>
                  <a:spcPts val="0"/>
                </a:spcAft>
                <a:defRPr/>
              </a:pPr>
              <a:r>
                <a:rPr lang="en-US" sz="900" b="1" dirty="0">
                  <a:solidFill>
                    <a:prstClr val="white"/>
                  </a:solidFill>
                </a:rPr>
                <a:t>(Risk/Protective Factors)</a:t>
              </a:r>
            </a:p>
          </p:txBody>
        </p:sp>
        <p:sp>
          <p:nvSpPr>
            <p:cNvPr id="19"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900" b="1" dirty="0">
                <a:solidFill>
                  <a:prstClr val="white"/>
                </a:solidFill>
              </a:endParaRPr>
            </a:p>
            <a:p>
              <a:pPr algn="ctr" fontAlgn="auto">
                <a:spcBef>
                  <a:spcPts val="0"/>
                </a:spcBef>
                <a:spcAft>
                  <a:spcPts val="0"/>
                </a:spcAft>
                <a:defRPr/>
              </a:pPr>
              <a:endParaRPr lang="en-US" sz="900" b="1" dirty="0">
                <a:solidFill>
                  <a:prstClr val="white"/>
                </a:solidFill>
              </a:endParaRPr>
            </a:p>
            <a:p>
              <a:pPr algn="ctr" fontAlgn="auto">
                <a:spcBef>
                  <a:spcPts val="0"/>
                </a:spcBef>
                <a:spcAft>
                  <a:spcPts val="0"/>
                </a:spcAft>
                <a:defRPr/>
              </a:pPr>
              <a:r>
                <a:rPr lang="en-US" sz="900" b="1" dirty="0">
                  <a:solidFill>
                    <a:prstClr val="white"/>
                  </a:solidFill>
                </a:rPr>
                <a:t>Evaluation Plan</a:t>
              </a:r>
            </a:p>
            <a:p>
              <a:pPr algn="ctr" fontAlgn="auto">
                <a:spcBef>
                  <a:spcPts val="0"/>
                </a:spcBef>
                <a:spcAft>
                  <a:spcPts val="0"/>
                </a:spcAft>
                <a:defRPr/>
              </a:pPr>
              <a:endParaRPr lang="en-US" sz="900" b="1" dirty="0">
                <a:solidFill>
                  <a:prstClr val="white"/>
                </a:solidFill>
              </a:endParaRPr>
            </a:p>
            <a:p>
              <a:pPr algn="ctr" fontAlgn="auto">
                <a:spcBef>
                  <a:spcPts val="0"/>
                </a:spcBef>
                <a:spcAft>
                  <a:spcPts val="0"/>
                </a:spcAft>
                <a:defRPr/>
              </a:pPr>
              <a:endParaRPr lang="en-US" sz="900" b="1" dirty="0">
                <a:solidFill>
                  <a:prstClr val="white"/>
                </a:solidFill>
              </a:endParaRPr>
            </a:p>
            <a:p>
              <a:pPr algn="ctr" fontAlgn="auto">
                <a:spcBef>
                  <a:spcPts val="0"/>
                </a:spcBef>
                <a:spcAft>
                  <a:spcPts val="0"/>
                </a:spcAft>
                <a:defRPr/>
              </a:pPr>
              <a:endParaRPr lang="en-US" sz="900" b="1" dirty="0">
                <a:solidFill>
                  <a:prstClr val="white"/>
                </a:solidFill>
              </a:endParaRPr>
            </a:p>
          </p:txBody>
        </p:sp>
        <p:sp>
          <p:nvSpPr>
            <p:cNvPr id="20"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900" b="1" dirty="0">
                  <a:solidFill>
                    <a:prstClr val="white"/>
                  </a:solidFill>
                </a:rPr>
                <a:t>Behavioral Health Problems</a:t>
              </a:r>
            </a:p>
            <a:p>
              <a:pPr algn="ctr" fontAlgn="auto">
                <a:spcBef>
                  <a:spcPts val="0"/>
                </a:spcBef>
                <a:spcAft>
                  <a:spcPts val="0"/>
                </a:spcAft>
                <a:defRPr/>
              </a:pPr>
              <a:r>
                <a:rPr lang="en-US" sz="900" b="1" dirty="0">
                  <a:solidFill>
                    <a:prstClr val="white"/>
                  </a:solidFill>
                </a:rPr>
                <a:t>(Consumption)</a:t>
              </a:r>
            </a:p>
          </p:txBody>
        </p:sp>
        <p:sp>
          <p:nvSpPr>
            <p:cNvPr id="21"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900" b="1" dirty="0">
                  <a:solidFill>
                    <a:prstClr val="white"/>
                  </a:solidFill>
                </a:rPr>
                <a:t>Strategies &amp;</a:t>
              </a:r>
            </a:p>
            <a:p>
              <a:pPr algn="ctr" fontAlgn="auto">
                <a:spcBef>
                  <a:spcPts val="0"/>
                </a:spcBef>
                <a:spcAft>
                  <a:spcPts val="0"/>
                </a:spcAft>
                <a:defRPr/>
              </a:pPr>
              <a:r>
                <a:rPr lang="en-US" sz="900" b="1" dirty="0">
                  <a:solidFill>
                    <a:prstClr val="white"/>
                  </a:solidFill>
                </a:rPr>
                <a:t>Local Implementation</a:t>
              </a:r>
            </a:p>
          </p:txBody>
        </p:sp>
        <p:cxnSp>
          <p:nvCxnSpPr>
            <p:cNvPr id="22" name="Straight Arrow Connector 21"/>
            <p:cNvCxnSpPr/>
            <p:nvPr/>
          </p:nvCxnSpPr>
          <p:spPr>
            <a:xfrm>
              <a:off x="1347735" y="1229263"/>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32139"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380608" y="124989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900" b="1" dirty="0">
                  <a:solidFill>
                    <a:prstClr val="white"/>
                  </a:solidFill>
                </a:rPr>
                <a:t>Local Conditions and Contributing Factors </a:t>
              </a:r>
            </a:p>
          </p:txBody>
        </p:sp>
        <p:cxnSp>
          <p:nvCxnSpPr>
            <p:cNvPr id="26" name="Straight Arrow Connector 25"/>
            <p:cNvCxnSpPr/>
            <p:nvPr/>
          </p:nvCxnSpPr>
          <p:spPr>
            <a:xfrm>
              <a:off x="5842225" y="1272116"/>
              <a:ext cx="431827"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53058" y="1261005"/>
              <a:ext cx="431827"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7170" name="Picture 2" descr="https://encrypted-tbn0.gstatic.com/images?q=tbn:ANd9GcTSYctoG_DRHM808qMD4h_MDljxgUhOS1tm07dK5ZmTvaf1qkK5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787" y="2819400"/>
            <a:ext cx="2752725" cy="16573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1.gstatic.com/images?q=tbn:ANd9GcQngzXD5SJ3VWUFdZ8JtMYdfx-sq89KOdClkAmbh2F0A_xgX_F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14713"/>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2.gstatic.com/images?q=tbn:ANd9GcRy1c9fZShuCJZCB1-dhJW38h6-zgTDoWprsX1C3kS_LoqsIQ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743" y="3886200"/>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performanceweb.org/wp-content/logic-v.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2793" y="2591193"/>
            <a:ext cx="2722994" cy="21137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encrypted-tbn0.gstatic.com/images?q=tbn:ANd9GcTfOEd6FAR3KrKfW-rYjeMwMqLNct_YzxPfQCA9HOBvUpuhvVW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2484" y="4415270"/>
            <a:ext cx="244792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encrypted-tbn0.gstatic.com/images?q=tbn:ANd9GcQM4F--sv51MdZx4DiRhvDDdcAxLBsHeYgEMQFeYsZz9PIw6TpO1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0804" y="2514600"/>
            <a:ext cx="290512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encrypted-tbn1.gstatic.com/images?q=tbn:ANd9GcSMEIiY_xwx2DZYnWm0P_W0gM-0G3RodayofrhT6-p7jO8gn2wQu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3829" y="4343400"/>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encrypted-tbn1.gstatic.com/images?q=tbn:ANd9GcR-mkMAUkdr2aLXac3C9akci1erpoCGRg43wQo-R8kshiOa4K3Q7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4343400"/>
            <a:ext cx="28956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23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fade">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fade">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fade">
                                      <p:cBhvr>
                                        <p:cTn id="27" dur="500"/>
                                        <p:tgtEl>
                                          <p:spTgt spid="71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84"/>
                                        </p:tgtEl>
                                        <p:attrNameLst>
                                          <p:attrName>style.visibility</p:attrName>
                                        </p:attrNameLst>
                                      </p:cBhvr>
                                      <p:to>
                                        <p:strVal val="visible"/>
                                      </p:to>
                                    </p:set>
                                    <p:animEffect transition="in" filter="fade">
                                      <p:cBhvr>
                                        <p:cTn id="32" dur="500"/>
                                        <p:tgtEl>
                                          <p:spTgt spid="71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8"/>
                                        </p:tgtEl>
                                        <p:attrNameLst>
                                          <p:attrName>style.visibility</p:attrName>
                                        </p:attrNameLst>
                                      </p:cBhvr>
                                      <p:to>
                                        <p:strVal val="visible"/>
                                      </p:to>
                                    </p:set>
                                    <p:animEffect transition="in" filter="fade">
                                      <p:cBhvr>
                                        <p:cTn id="37" dur="500"/>
                                        <p:tgtEl>
                                          <p:spTgt spid="71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82"/>
                                        </p:tgtEl>
                                        <p:attrNameLst>
                                          <p:attrName>style.visibility</p:attrName>
                                        </p:attrNameLst>
                                      </p:cBhvr>
                                      <p:to>
                                        <p:strVal val="visible"/>
                                      </p:to>
                                    </p:set>
                                    <p:animEffect transition="in" filter="fade">
                                      <p:cBhvr>
                                        <p:cTn id="42" dur="500"/>
                                        <p:tgtEl>
                                          <p:spTgt spid="71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a:xfrm>
            <a:off x="1676400" y="0"/>
            <a:ext cx="7010400" cy="1371600"/>
          </a:xfrm>
        </p:spPr>
        <p:txBody>
          <a:bodyPr/>
          <a:lstStyle/>
          <a:p>
            <a:pPr eaLnBrk="0" hangingPunct="0"/>
            <a:r>
              <a:rPr sz="1600" smtClean="0"/>
              <a:t/>
            </a:r>
            <a:br>
              <a:rPr sz="1600" smtClean="0"/>
            </a:br>
            <a:r>
              <a:rPr smtClean="0"/>
              <a:t>PRI Planning Framework</a:t>
            </a:r>
          </a:p>
        </p:txBody>
      </p:sp>
      <p:pic>
        <p:nvPicPr>
          <p:cNvPr id="6" name="Content Placeholder 5" descr="PRI Framework Picture.jpg"/>
          <p:cNvPicPr>
            <a:picLocks noGrp="1" noChangeAspect="1"/>
          </p:cNvPicPr>
          <p:nvPr>
            <p:ph idx="1"/>
          </p:nvPr>
        </p:nvPicPr>
        <p:blipFill>
          <a:blip r:embed="rId3"/>
          <a:stretch>
            <a:fillRect/>
          </a:stretch>
        </p:blipFill>
        <p:spPr>
          <a:xfrm>
            <a:off x="2133600" y="1828800"/>
            <a:ext cx="6291263" cy="4008438"/>
          </a:xfrm>
          <a:effectLst>
            <a:outerShdw blurRad="190500" algn="tl" rotWithShape="0">
              <a:srgbClr val="000000">
                <a:alpha val="70000"/>
              </a:srgbClr>
            </a:outerShdw>
          </a:effectLst>
        </p:spPr>
      </p:pic>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9</a:t>
            </a:fld>
            <a:endParaRPr lang="en-US"/>
          </a:p>
        </p:txBody>
      </p:sp>
      <p:sp>
        <p:nvSpPr>
          <p:cNvPr id="3" name="Oval 2"/>
          <p:cNvSpPr/>
          <p:nvPr/>
        </p:nvSpPr>
        <p:spPr>
          <a:xfrm>
            <a:off x="3200400" y="4165600"/>
            <a:ext cx="1600200" cy="564575"/>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2" name="Oval 11"/>
          <p:cNvSpPr/>
          <p:nvPr/>
        </p:nvSpPr>
        <p:spPr>
          <a:xfrm>
            <a:off x="4191000" y="3619500"/>
            <a:ext cx="1219200" cy="64770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3" name="Oval 12"/>
          <p:cNvSpPr/>
          <p:nvPr/>
        </p:nvSpPr>
        <p:spPr>
          <a:xfrm>
            <a:off x="5251938" y="3295650"/>
            <a:ext cx="1600200" cy="63500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Oval 13"/>
          <p:cNvSpPr/>
          <p:nvPr/>
        </p:nvSpPr>
        <p:spPr>
          <a:xfrm rot="20324861">
            <a:off x="2544763" y="3086100"/>
            <a:ext cx="3733800" cy="86995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9" name="Oval 8"/>
          <p:cNvSpPr/>
          <p:nvPr/>
        </p:nvSpPr>
        <p:spPr>
          <a:xfrm>
            <a:off x="6057900" y="2862385"/>
            <a:ext cx="1600200" cy="73660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770742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9" grpId="0" animBg="1"/>
    </p:bldLst>
  </p:timing>
</p:sld>
</file>

<file path=ppt/theme/theme1.xml><?xml version="1.0" encoding="utf-8"?>
<a:theme xmlns:a="http://schemas.openxmlformats.org/drawingml/2006/main" name="DSHS PRI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3812</TotalTime>
  <Words>8672</Words>
  <Application>Microsoft Office PowerPoint</Application>
  <PresentationFormat>On-screen Show (4:3)</PresentationFormat>
  <Paragraphs>1977</Paragraphs>
  <Slides>77</Slides>
  <Notes>27</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77</vt:i4>
      </vt:variant>
    </vt:vector>
  </HeadingPairs>
  <TitlesOfParts>
    <vt:vector size="81" baseType="lpstr">
      <vt:lpstr>DSHS PRI NEW</vt:lpstr>
      <vt:lpstr>Office Theme</vt:lpstr>
      <vt:lpstr>1_Office Theme</vt:lpstr>
      <vt:lpstr>Acrobat Document</vt:lpstr>
      <vt:lpstr>Cohort 2  Prevention Redesign Initiative (PRI)  Workshop Series  Workshop 3 – Fine Tuning Your Logic Model</vt:lpstr>
      <vt:lpstr> Introduction </vt:lpstr>
      <vt:lpstr>Poll</vt:lpstr>
      <vt:lpstr> Workshop 3: Training Objectives</vt:lpstr>
      <vt:lpstr>Poll</vt:lpstr>
      <vt:lpstr>Building your Logic Model</vt:lpstr>
      <vt:lpstr>What is a Logic Model?</vt:lpstr>
      <vt:lpstr>Side note: Lots of Logic Models</vt:lpstr>
      <vt:lpstr> PRI Planning Framework</vt:lpstr>
      <vt:lpstr>Strategic Planning</vt:lpstr>
      <vt:lpstr>Strategic Plan –  Where does the Logic Model fit?</vt:lpstr>
      <vt:lpstr>What goes into the Logic Model? </vt:lpstr>
      <vt:lpstr>In Summary… SAMPLE</vt:lpstr>
      <vt:lpstr>PowerPoint Presentation</vt:lpstr>
      <vt:lpstr>PowerPoint Presentation</vt:lpstr>
      <vt:lpstr>PowerPoint Presentation</vt:lpstr>
      <vt:lpstr>PowerPoint Presentation</vt:lpstr>
      <vt:lpstr>PowerPoint Presentation</vt:lpstr>
      <vt:lpstr>PowerPoint Presentation</vt:lpstr>
      <vt:lpstr>Whoa! Rewind….</vt:lpstr>
      <vt:lpstr>Strategic Planning</vt:lpstr>
      <vt:lpstr>State Needs Assessments</vt:lpstr>
      <vt:lpstr>Long Term Outcomes</vt:lpstr>
      <vt:lpstr>Intermediate Outcomes</vt:lpstr>
      <vt:lpstr>Short Term Outcomes</vt:lpstr>
      <vt:lpstr>Short Term Outcomes</vt:lpstr>
      <vt:lpstr>Short Term Outcomes</vt:lpstr>
      <vt:lpstr>Short Term Outcomes</vt:lpstr>
      <vt:lpstr>Short Term Outcomes</vt:lpstr>
      <vt:lpstr>Short Term Outcomes</vt:lpstr>
      <vt:lpstr>Short Term Outcomes</vt:lpstr>
      <vt:lpstr>Short Term Outcomes</vt:lpstr>
      <vt:lpstr>Short Term Outcomes</vt:lpstr>
      <vt:lpstr>Chat/Discussion</vt:lpstr>
      <vt:lpstr>Poll</vt:lpstr>
      <vt:lpstr>Strategies/Activities</vt:lpstr>
      <vt:lpstr>Strategies/Activities</vt:lpstr>
      <vt:lpstr>Strategies/Activities</vt:lpstr>
      <vt:lpstr>Strategies/Activities</vt:lpstr>
      <vt:lpstr>Selecting Programs</vt:lpstr>
      <vt:lpstr>Selecting Programs</vt:lpstr>
      <vt:lpstr>Programs List</vt:lpstr>
      <vt:lpstr>PowerPoint Presentation</vt:lpstr>
      <vt:lpstr>PowerPoint Presentation</vt:lpstr>
      <vt:lpstr>PowerPoint Presentation</vt:lpstr>
      <vt:lpstr>PowerPoint Presentation</vt:lpstr>
      <vt:lpstr>PowerPoint Presentation</vt:lpstr>
      <vt:lpstr>Evidence-based Programs</vt:lpstr>
      <vt:lpstr>Environmental Strategies</vt:lpstr>
      <vt:lpstr>Poll</vt:lpstr>
      <vt:lpstr>Strategic Plan – Action Plan</vt:lpstr>
      <vt:lpstr>Strategic Plan – Action Plan</vt:lpstr>
      <vt:lpstr>Evaluation</vt:lpstr>
      <vt:lpstr>Questions???</vt:lpstr>
      <vt:lpstr>Ok, Fast Forward…</vt:lpstr>
      <vt:lpstr>PowerPoint Presentation</vt:lpstr>
      <vt:lpstr>PowerPoint Presentation</vt:lpstr>
      <vt:lpstr>PowerPoint Presentation</vt:lpstr>
      <vt:lpstr>PowerPoint Presentation</vt:lpstr>
      <vt:lpstr>PowerPoint Presentation</vt:lpstr>
      <vt:lpstr>PowerPoint Presentation</vt:lpstr>
      <vt:lpstr>Integrating your Logic Model into your Strategic Plan  </vt:lpstr>
      <vt:lpstr>Who needs to know this?</vt:lpstr>
      <vt:lpstr>Chat/Discussion</vt:lpstr>
      <vt:lpstr>In Summary… SAMPLE</vt:lpstr>
      <vt:lpstr>Key Structures for Support</vt:lpstr>
      <vt:lpstr>Building Capacity</vt:lpstr>
      <vt:lpstr>Implementation Workgroups: SAMPLE</vt:lpstr>
      <vt:lpstr>Reminder….(from your Resources Assessment)</vt:lpstr>
      <vt:lpstr>Structural Support for Collaboration</vt:lpstr>
      <vt:lpstr>Implementation Workgroups</vt:lpstr>
      <vt:lpstr>All set!</vt:lpstr>
      <vt:lpstr>Discussion Questions</vt:lpstr>
      <vt:lpstr>Summary: Logic Model</vt:lpstr>
      <vt:lpstr>Resources</vt:lpstr>
      <vt:lpstr>Wrap up</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Cohort 2  Prevention Redesign Initiative (PRI)  Workshop Series  Workshop 3 – Fine Tuning Your Logic Model</dc:title>
  <dc:creator>Mariani, Sarah E (DSHS/DBHR)</dc:creator>
  <cp:lastModifiedBy>Mariani, Sarah E (DSHS/DBHR)</cp:lastModifiedBy>
  <cp:revision>71</cp:revision>
  <dcterms:created xsi:type="dcterms:W3CDTF">2013-02-07T17:42:24Z</dcterms:created>
  <dcterms:modified xsi:type="dcterms:W3CDTF">2013-03-12T17:32:57Z</dcterms:modified>
</cp:coreProperties>
</file>