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293" r:id="rId3"/>
    <p:sldId id="307" r:id="rId4"/>
    <p:sldId id="304" r:id="rId5"/>
    <p:sldId id="309" r:id="rId6"/>
    <p:sldId id="311" r:id="rId7"/>
    <p:sldId id="313" r:id="rId8"/>
    <p:sldId id="314" r:id="rId9"/>
    <p:sldId id="315" r:id="rId10"/>
    <p:sldId id="294" r:id="rId11"/>
    <p:sldId id="296" r:id="rId12"/>
    <p:sldId id="298" r:id="rId13"/>
    <p:sldId id="297" r:id="rId1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500000"/>
    <a:srgbClr val="800000"/>
    <a:srgbClr val="540000"/>
    <a:srgbClr val="990000"/>
    <a:srgbClr val="F68D36"/>
    <a:srgbClr val="CC6600"/>
    <a:srgbClr val="FFFF99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28" autoAdjust="0"/>
  </p:normalViewPr>
  <p:slideViewPr>
    <p:cSldViewPr snapToGrid="0">
      <p:cViewPr>
        <p:scale>
          <a:sx n="73" d="100"/>
          <a:sy n="73" d="100"/>
        </p:scale>
        <p:origin x="-1012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54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03197938579026E-2"/>
          <c:y val="3.3179012528936652E-2"/>
          <c:w val="0.90998556909108252"/>
          <c:h val="0.90095545675240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Sample Size</c:v>
                </c:pt>
              </c:strCache>
            </c:strRef>
          </c:tx>
          <c:spPr>
            <a:solidFill>
              <a:srgbClr val="000066"/>
            </a:solidFill>
            <a:ln w="38100">
              <a:noFill/>
            </a:ln>
          </c:spPr>
          <c:invertIfNegative val="0"/>
          <c:cat>
            <c:strRef>
              <c:f>Sheet1!$A$2:$A$29</c:f>
              <c:strCache>
                <c:ptCount val="28"/>
                <c:pt idx="0">
                  <c:v>Port Townsend</c:v>
                </c:pt>
                <c:pt idx="1">
                  <c:v>Tekoa</c:v>
                </c:pt>
                <c:pt idx="2">
                  <c:v>Pasco</c:v>
                </c:pt>
                <c:pt idx="3">
                  <c:v>Darrington</c:v>
                </c:pt>
                <c:pt idx="4">
                  <c:v>Wenatchee</c:v>
                </c:pt>
                <c:pt idx="5">
                  <c:v>Ocean Beach</c:v>
                </c:pt>
                <c:pt idx="6">
                  <c:v>Dayton</c:v>
                </c:pt>
                <c:pt idx="7">
                  <c:v>Castle Rock</c:v>
                </c:pt>
                <c:pt idx="8">
                  <c:v>Rainier</c:v>
                </c:pt>
                <c:pt idx="9">
                  <c:v>Tenino</c:v>
                </c:pt>
                <c:pt idx="10">
                  <c:v>Ferndale</c:v>
                </c:pt>
                <c:pt idx="11">
                  <c:v>Marysville</c:v>
                </c:pt>
                <c:pt idx="12">
                  <c:v>Cle Elum</c:v>
                </c:pt>
                <c:pt idx="13">
                  <c:v>Bremerton</c:v>
                </c:pt>
                <c:pt idx="14">
                  <c:v>Bellingham</c:v>
                </c:pt>
                <c:pt idx="15">
                  <c:v>Reardon</c:v>
                </c:pt>
                <c:pt idx="16">
                  <c:v>Stevenson</c:v>
                </c:pt>
                <c:pt idx="17">
                  <c:v>Forks</c:v>
                </c:pt>
                <c:pt idx="18">
                  <c:v>White Swan</c:v>
                </c:pt>
                <c:pt idx="19">
                  <c:v>Orting</c:v>
                </c:pt>
                <c:pt idx="20">
                  <c:v>Othello</c:v>
                </c:pt>
                <c:pt idx="21">
                  <c:v>Oak Harbor</c:v>
                </c:pt>
                <c:pt idx="22">
                  <c:v>North Central Spokane</c:v>
                </c:pt>
                <c:pt idx="23">
                  <c:v>Clarkston</c:v>
                </c:pt>
                <c:pt idx="24">
                  <c:v>SE Seattle</c:v>
                </c:pt>
                <c:pt idx="25">
                  <c:v>Moses Lake</c:v>
                </c:pt>
                <c:pt idx="26">
                  <c:v>Franklin Pierce</c:v>
                </c:pt>
                <c:pt idx="27">
                  <c:v>Sunnyside</c:v>
                </c:pt>
              </c:strCache>
            </c:strRef>
          </c:cat>
          <c:val>
            <c:numRef>
              <c:f>Sheet1!$B$2:$B$29</c:f>
              <c:numCache>
                <c:formatCode>0</c:formatCode>
                <c:ptCount val="28"/>
                <c:pt idx="0">
                  <c:v>67</c:v>
                </c:pt>
                <c:pt idx="1">
                  <c:v>71</c:v>
                </c:pt>
                <c:pt idx="2">
                  <c:v>79</c:v>
                </c:pt>
                <c:pt idx="3">
                  <c:v>108</c:v>
                </c:pt>
                <c:pt idx="4">
                  <c:v>108</c:v>
                </c:pt>
                <c:pt idx="5">
                  <c:v>125</c:v>
                </c:pt>
                <c:pt idx="6">
                  <c:v>138</c:v>
                </c:pt>
                <c:pt idx="7">
                  <c:v>145</c:v>
                </c:pt>
                <c:pt idx="8">
                  <c:v>148</c:v>
                </c:pt>
                <c:pt idx="9">
                  <c:v>153</c:v>
                </c:pt>
                <c:pt idx="10">
                  <c:v>160</c:v>
                </c:pt>
                <c:pt idx="11">
                  <c:v>164</c:v>
                </c:pt>
                <c:pt idx="12">
                  <c:v>170</c:v>
                </c:pt>
                <c:pt idx="13">
                  <c:v>175</c:v>
                </c:pt>
                <c:pt idx="14">
                  <c:v>177</c:v>
                </c:pt>
                <c:pt idx="15">
                  <c:v>186</c:v>
                </c:pt>
                <c:pt idx="16">
                  <c:v>186</c:v>
                </c:pt>
                <c:pt idx="17">
                  <c:v>203</c:v>
                </c:pt>
                <c:pt idx="18">
                  <c:v>221</c:v>
                </c:pt>
                <c:pt idx="19">
                  <c:v>281</c:v>
                </c:pt>
                <c:pt idx="20">
                  <c:v>284</c:v>
                </c:pt>
                <c:pt idx="21">
                  <c:v>296</c:v>
                </c:pt>
                <c:pt idx="22">
                  <c:v>307</c:v>
                </c:pt>
                <c:pt idx="23">
                  <c:v>320</c:v>
                </c:pt>
                <c:pt idx="24">
                  <c:v>348</c:v>
                </c:pt>
                <c:pt idx="25">
                  <c:v>360</c:v>
                </c:pt>
                <c:pt idx="26">
                  <c:v>372</c:v>
                </c:pt>
                <c:pt idx="27">
                  <c:v>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84147712"/>
        <c:axId val="9015232"/>
      </c:barChart>
      <c:catAx>
        <c:axId val="84147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015232"/>
        <c:crosses val="autoZero"/>
        <c:auto val="1"/>
        <c:lblAlgn val="ctr"/>
        <c:lblOffset val="100"/>
        <c:noMultiLvlLbl val="0"/>
      </c:catAx>
      <c:valAx>
        <c:axId val="9015232"/>
        <c:scaling>
          <c:orientation val="minMax"/>
          <c:max val="6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4147712"/>
        <c:crosses val="autoZero"/>
        <c:crossBetween val="between"/>
        <c:majorUnit val="100"/>
        <c:min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03197938579026E-2"/>
          <c:y val="3.3179012528936652E-2"/>
          <c:w val="0.90998556909108252"/>
          <c:h val="0.90095545675240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Sample Size</c:v>
                </c:pt>
              </c:strCache>
            </c:strRef>
          </c:tx>
          <c:spPr>
            <a:solidFill>
              <a:srgbClr val="000066"/>
            </a:solidFill>
            <a:ln w="38100">
              <a:noFill/>
            </a:ln>
          </c:spPr>
          <c:invertIfNegative val="0"/>
          <c:cat>
            <c:strRef>
              <c:f>Sheet1!$A$2:$A$29</c:f>
              <c:strCache>
                <c:ptCount val="28"/>
                <c:pt idx="0">
                  <c:v>SE Seattle</c:v>
                </c:pt>
                <c:pt idx="1">
                  <c:v>Bellingham</c:v>
                </c:pt>
                <c:pt idx="2">
                  <c:v>Ferndale</c:v>
                </c:pt>
                <c:pt idx="3">
                  <c:v>Pasco</c:v>
                </c:pt>
                <c:pt idx="4">
                  <c:v>Reardon</c:v>
                </c:pt>
                <c:pt idx="5">
                  <c:v>Othello</c:v>
                </c:pt>
                <c:pt idx="6">
                  <c:v>Sunnyside</c:v>
                </c:pt>
                <c:pt idx="7">
                  <c:v>Port Townsend</c:v>
                </c:pt>
                <c:pt idx="8">
                  <c:v>Darrington</c:v>
                </c:pt>
                <c:pt idx="9">
                  <c:v>White Swan</c:v>
                </c:pt>
                <c:pt idx="10">
                  <c:v>North Central Spokane</c:v>
                </c:pt>
                <c:pt idx="11">
                  <c:v>Stevenson</c:v>
                </c:pt>
                <c:pt idx="12">
                  <c:v>Orting</c:v>
                </c:pt>
                <c:pt idx="13">
                  <c:v>Tekoa</c:v>
                </c:pt>
                <c:pt idx="14">
                  <c:v>Moses Lake</c:v>
                </c:pt>
                <c:pt idx="15">
                  <c:v>Franklin Pierce</c:v>
                </c:pt>
                <c:pt idx="16">
                  <c:v>Cle Elum</c:v>
                </c:pt>
                <c:pt idx="17">
                  <c:v>Clarkston</c:v>
                </c:pt>
                <c:pt idx="18">
                  <c:v>Oak Harbor</c:v>
                </c:pt>
                <c:pt idx="19">
                  <c:v>Marysville</c:v>
                </c:pt>
                <c:pt idx="20">
                  <c:v>Ocean Beach</c:v>
                </c:pt>
                <c:pt idx="21">
                  <c:v>Bremerton</c:v>
                </c:pt>
                <c:pt idx="22">
                  <c:v>Castle Rock</c:v>
                </c:pt>
                <c:pt idx="23">
                  <c:v>Tenino</c:v>
                </c:pt>
                <c:pt idx="24">
                  <c:v>Rainier</c:v>
                </c:pt>
                <c:pt idx="25">
                  <c:v>Dayton</c:v>
                </c:pt>
                <c:pt idx="26">
                  <c:v>Wenatchee</c:v>
                </c:pt>
                <c:pt idx="27">
                  <c:v>Forks</c:v>
                </c:pt>
              </c:strCache>
            </c:strRef>
          </c:cat>
          <c:val>
            <c:numRef>
              <c:f>Sheet1!$B$2:$B$29</c:f>
              <c:numCache>
                <c:formatCode>0%</c:formatCode>
                <c:ptCount val="28"/>
                <c:pt idx="0">
                  <c:v>0.56615380000000004</c:v>
                </c:pt>
                <c:pt idx="1">
                  <c:v>0.58522730000000001</c:v>
                </c:pt>
                <c:pt idx="2">
                  <c:v>0.61146500000000004</c:v>
                </c:pt>
                <c:pt idx="3">
                  <c:v>0.61333329999999997</c:v>
                </c:pt>
                <c:pt idx="4">
                  <c:v>0.61413039999999997</c:v>
                </c:pt>
                <c:pt idx="5">
                  <c:v>0.62352940000000001</c:v>
                </c:pt>
                <c:pt idx="6">
                  <c:v>0.63765539999999998</c:v>
                </c:pt>
                <c:pt idx="7">
                  <c:v>0.6461538</c:v>
                </c:pt>
                <c:pt idx="8">
                  <c:v>0.65420560000000005</c:v>
                </c:pt>
                <c:pt idx="9">
                  <c:v>0.65420560000000005</c:v>
                </c:pt>
                <c:pt idx="10">
                  <c:v>0.65436240000000001</c:v>
                </c:pt>
                <c:pt idx="11">
                  <c:v>0.6629834</c:v>
                </c:pt>
                <c:pt idx="12">
                  <c:v>0.67777779999999999</c:v>
                </c:pt>
                <c:pt idx="13">
                  <c:v>0.6857143</c:v>
                </c:pt>
                <c:pt idx="14">
                  <c:v>0.68820219999999999</c:v>
                </c:pt>
                <c:pt idx="15">
                  <c:v>0.69002699999999995</c:v>
                </c:pt>
                <c:pt idx="16">
                  <c:v>0.71257490000000001</c:v>
                </c:pt>
                <c:pt idx="17">
                  <c:v>0.7133758</c:v>
                </c:pt>
                <c:pt idx="18">
                  <c:v>0.72013649999999996</c:v>
                </c:pt>
                <c:pt idx="19">
                  <c:v>0.73291930000000005</c:v>
                </c:pt>
                <c:pt idx="20">
                  <c:v>0.74193549999999997</c:v>
                </c:pt>
                <c:pt idx="21">
                  <c:v>0.74418600000000001</c:v>
                </c:pt>
                <c:pt idx="22">
                  <c:v>0.74482760000000003</c:v>
                </c:pt>
                <c:pt idx="23">
                  <c:v>0.76510069999999997</c:v>
                </c:pt>
                <c:pt idx="24">
                  <c:v>0.76712329999999995</c:v>
                </c:pt>
                <c:pt idx="25">
                  <c:v>0.77037040000000001</c:v>
                </c:pt>
                <c:pt idx="26">
                  <c:v>0.80555560000000004</c:v>
                </c:pt>
                <c:pt idx="27">
                  <c:v>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35933184"/>
        <c:axId val="9017536"/>
      </c:barChart>
      <c:catAx>
        <c:axId val="35933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017536"/>
        <c:crosses val="autoZero"/>
        <c:auto val="1"/>
        <c:lblAlgn val="ctr"/>
        <c:lblOffset val="100"/>
        <c:noMultiLvlLbl val="0"/>
      </c:catAx>
      <c:valAx>
        <c:axId val="901753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35933184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60062293665679E-3"/>
          <c:y val="4.0941673256396675E-4"/>
          <c:w val="0.92519890554334672"/>
          <c:h val="0.951784680055922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Sheet1!$A$2:$A$6</c:f>
              <c:strCache>
                <c:ptCount val="5"/>
                <c:pt idx="0">
                  <c:v>Native American</c:v>
                </c:pt>
                <c:pt idx="1">
                  <c:v>African American</c:v>
                </c:pt>
                <c:pt idx="2">
                  <c:v>White</c:v>
                </c:pt>
                <c:pt idx="3">
                  <c:v>Hispanic </c:v>
                </c:pt>
                <c:pt idx="4">
                  <c:v>Asian/Pacific islander/Other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4.7481494854666906E-2</c:v>
                </c:pt>
                <c:pt idx="1">
                  <c:v>7.9436721429860992E-3</c:v>
                </c:pt>
                <c:pt idx="2">
                  <c:v>0.75681530962267562</c:v>
                </c:pt>
                <c:pt idx="3">
                  <c:v>0.14587470662574473</c:v>
                </c:pt>
                <c:pt idx="4">
                  <c:v>4.1884816753926704E-2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60062293665679E-3"/>
          <c:y val="4.0941673256396675E-4"/>
          <c:w val="0.92519890554334672"/>
          <c:h val="0.951784680055922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Sheet1!$A$2:$A$6</c:f>
              <c:strCache>
                <c:ptCount val="5"/>
                <c:pt idx="0">
                  <c:v>Less than high school</c:v>
                </c:pt>
                <c:pt idx="1">
                  <c:v>High school graduates</c:v>
                </c:pt>
                <c:pt idx="2">
                  <c:v>Some college</c:v>
                </c:pt>
                <c:pt idx="3">
                  <c:v>College graduates</c:v>
                </c:pt>
                <c:pt idx="4">
                  <c:v>Post graduate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7.124194391221042E-2</c:v>
                </c:pt>
                <c:pt idx="1">
                  <c:v>0.1769726528479359</c:v>
                </c:pt>
                <c:pt idx="2">
                  <c:v>0.28740637519595891</c:v>
                </c:pt>
                <c:pt idx="3">
                  <c:v>0.25169831039888524</c:v>
                </c:pt>
                <c:pt idx="4">
                  <c:v>0.21268071764500959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60062293665679E-3"/>
          <c:y val="4.0941673256396675E-4"/>
          <c:w val="0.92519890554334672"/>
          <c:h val="0.951784680055922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Sheet1!$A$2:$A$6</c:f>
              <c:strCache>
                <c:ptCount val="5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45-64</c:v>
                </c:pt>
                <c:pt idx="4">
                  <c:v>65 or older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6.9850441876274649E-2</c:v>
                </c:pt>
                <c:pt idx="1">
                  <c:v>0.17658055744391571</c:v>
                </c:pt>
                <c:pt idx="2">
                  <c:v>0.26733514615907544</c:v>
                </c:pt>
                <c:pt idx="3">
                  <c:v>0.38885112168592795</c:v>
                </c:pt>
                <c:pt idx="4">
                  <c:v>9.7382732834806252E-2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C4205-8B9B-4CF6-BAB9-EAD46B1EF5C0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39FE2-FADF-42EF-8B3D-639BFCE0E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4B477CE-B623-40BE-B39A-92E0146F4BB8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96C985A5-2175-4095-891A-91CFFB4C2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6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655737" cy="6858000"/>
          </a:xfrm>
          <a:prstGeom prst="rect">
            <a:avLst/>
          </a:prstGeom>
          <a:solidFill>
            <a:srgbClr val="D550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white">
          <a:xfrm>
            <a:off x="0" y="6349616"/>
            <a:ext cx="9144000" cy="508384"/>
          </a:xfrm>
          <a:prstGeom prst="rect">
            <a:avLst/>
          </a:prstGeom>
          <a:solidFill>
            <a:srgbClr val="666699">
              <a:alpha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55737" cy="6858000"/>
          </a:xfrm>
          <a:prstGeom prst="rect">
            <a:avLst/>
          </a:prstGeom>
          <a:blipFill rotWithShape="1">
            <a:blip r:embed="rId4" cstate="print">
              <a:alphaModFix amt="18000"/>
            </a:blip>
            <a:tile tx="0" ty="0" sx="100000" sy="100000" flip="none" algn="tl"/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36000" y="6514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E85C751-26FF-43BE-ACFE-5CD42AC8B4A9}" type="slidenum">
              <a:rPr lang="en-US" b="1" smtClean="0">
                <a:solidFill>
                  <a:schemeClr val="bg1"/>
                </a:solidFill>
              </a:rPr>
              <a:pPr algn="ctr"/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1" descr="DSHSlogopeople(w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709" y="6420637"/>
            <a:ext cx="360586" cy="360586"/>
          </a:xfrm>
          <a:prstGeom prst="rect">
            <a:avLst/>
          </a:prstGeom>
          <a:noFill/>
          <a:effectLst/>
        </p:spPr>
      </p:pic>
      <p:sp>
        <p:nvSpPr>
          <p:cNvPr id="12" name="Rectangle 11"/>
          <p:cNvSpPr/>
          <p:nvPr/>
        </p:nvSpPr>
        <p:spPr>
          <a:xfrm>
            <a:off x="740752" y="6400402"/>
            <a:ext cx="83617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kern="1200" baseline="0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000" b="1" kern="1200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Washington State Department</a:t>
            </a:r>
            <a:r>
              <a:rPr lang="en-US" sz="1000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of Social &amp; Health Services • Division of Behavioral Health and Recovery </a:t>
            </a: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697" y="-42532"/>
            <a:ext cx="12652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100" dirty="0" smtClean="0">
                <a:solidFill>
                  <a:schemeClr val="bg1"/>
                </a:solidFill>
                <a:latin typeface="Engravers MT" pitchFamily="18" charset="0"/>
              </a:rPr>
              <a:t>20</a:t>
            </a:r>
            <a:r>
              <a:rPr lang="en-US" sz="2800" spc="100" dirty="0" smtClean="0">
                <a:solidFill>
                  <a:schemeClr val="accent6">
                    <a:lumMod val="50000"/>
                  </a:schemeClr>
                </a:solidFill>
                <a:latin typeface="Engravers MT" pitchFamily="18" charset="0"/>
              </a:rPr>
              <a:t>13</a:t>
            </a:r>
            <a:endParaRPr lang="en-US" sz="2800" spc="100" dirty="0">
              <a:solidFill>
                <a:schemeClr val="accent6">
                  <a:lumMod val="5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870816" y="1629848"/>
            <a:ext cx="27857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 Prevention Redesign</a:t>
            </a:r>
            <a:r>
              <a:rPr lang="en-US" sz="1000" baseline="0" dirty="0" smtClean="0">
                <a:solidFill>
                  <a:schemeClr val="bg1"/>
                </a:solidFill>
              </a:rPr>
              <a:t> Initiative </a:t>
            </a:r>
            <a:r>
              <a:rPr lang="en-US" sz="1000" dirty="0" smtClean="0">
                <a:solidFill>
                  <a:schemeClr val="bg1"/>
                </a:solidFill>
              </a:rPr>
              <a:t>Community Survey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2149933" y="2600973"/>
            <a:ext cx="488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spc="100" dirty="0" smtClean="0">
                <a:solidFill>
                  <a:schemeClr val="bg1"/>
                </a:solidFill>
                <a:latin typeface="Engravers MT" pitchFamily="18" charset="0"/>
              </a:rPr>
              <a:t>PRI</a:t>
            </a:r>
            <a:endParaRPr lang="en-US" sz="2000" spc="100" dirty="0">
              <a:solidFill>
                <a:schemeClr val="bg1"/>
              </a:solidFill>
              <a:latin typeface="Engravers M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93100" y="1772644"/>
            <a:ext cx="558592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400" b="1" dirty="0" smtClean="0">
                <a:solidFill>
                  <a:srgbClr val="000066"/>
                </a:solidFill>
              </a:rPr>
              <a:t>PRI Community Survey 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597" y="327992"/>
            <a:ext cx="794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</a:rPr>
              <a:t>Sample Size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92238108"/>
              </p:ext>
            </p:extLst>
          </p:nvPr>
        </p:nvGraphicFramePr>
        <p:xfrm>
          <a:off x="965569" y="969819"/>
          <a:ext cx="7785026" cy="48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9340" y="5922336"/>
            <a:ext cx="79212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NOTES: </a:t>
            </a:r>
            <a:r>
              <a:rPr lang="en-US" sz="900" dirty="0" smtClean="0"/>
              <a:t>Sample sizes of the English version and the Spanish version are combined.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694559" y="1801355"/>
            <a:ext cx="5823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total of 5,931 surveys have been collected from 28 communities. Sample size by site ranges from 67 to 579.</a:t>
            </a:r>
            <a:endParaRPr lang="en-US" sz="900" dirty="0" smtClean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4559" y="1346676"/>
            <a:ext cx="283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Sample Size by Site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94691" y="4063999"/>
            <a:ext cx="7084291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41398" y="3833167"/>
            <a:ext cx="2881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/>
                <a:cs typeface="Calibri"/>
              </a:rPr>
              <a:t>Recommended minimum sample size = 200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665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597" y="327992"/>
            <a:ext cx="794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</a:rPr>
              <a:t>Respondent Gender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64282143"/>
              </p:ext>
            </p:extLst>
          </p:nvPr>
        </p:nvGraphicFramePr>
        <p:xfrm>
          <a:off x="965569" y="969819"/>
          <a:ext cx="7785026" cy="488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9340" y="5922336"/>
            <a:ext cx="79212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NOTES: </a:t>
            </a:r>
            <a:r>
              <a:rPr lang="en-US" sz="900" dirty="0" smtClean="0"/>
              <a:t>Surveys completed in English and Spanish are combined.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694559" y="1180608"/>
            <a:ext cx="5001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All sites surveyed more women than men, with a range of 59% up to 82%.</a:t>
            </a:r>
            <a:endParaRPr lang="en-US" sz="9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2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52597" y="1367245"/>
            <a:ext cx="3756348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White/Caucasian respondents account for over 75% of the sample.</a:t>
            </a: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Seven sites had a significant number (10%+) of Hispanic respondents.</a:t>
            </a: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Most of the Native Americans surveyed were in two sites. </a:t>
            </a:r>
            <a:endParaRPr lang="en-US" sz="20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Only one site has a significant number of African American respondents </a:t>
            </a: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</a:rPr>
              <a:t>Racial and Ethnic Diversity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20872653"/>
              </p:ext>
            </p:extLst>
          </p:nvPr>
        </p:nvGraphicFramePr>
        <p:xfrm>
          <a:off x="4869132" y="1807312"/>
          <a:ext cx="3710167" cy="406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27541" y="4119934"/>
            <a:ext cx="1535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White/Caucasian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76%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8450" y="1149444"/>
            <a:ext cx="9315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Native American</a:t>
            </a:r>
          </a:p>
          <a:p>
            <a:pPr algn="r"/>
            <a:r>
              <a:rPr lang="en-US" b="1" dirty="0"/>
              <a:t>5</a:t>
            </a:r>
            <a:r>
              <a:rPr lang="en-US" b="1" dirty="0" smtClean="0"/>
              <a:t>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6487" y="1881203"/>
            <a:ext cx="0" cy="184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16652" y="1232112"/>
            <a:ext cx="8914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African American</a:t>
            </a:r>
          </a:p>
          <a:p>
            <a:pPr algn="r"/>
            <a:r>
              <a:rPr lang="en-US" b="1" dirty="0" smtClean="0"/>
              <a:t>1%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117431" y="1807312"/>
            <a:ext cx="544946" cy="2586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74777" y="2462007"/>
            <a:ext cx="9836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Hispanic/ Latino</a:t>
            </a:r>
          </a:p>
          <a:p>
            <a:r>
              <a:rPr lang="en-US" b="1" dirty="0" smtClean="0"/>
              <a:t>15%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0268" y="1380278"/>
            <a:ext cx="931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Other</a:t>
            </a:r>
          </a:p>
          <a:p>
            <a:pPr algn="r"/>
            <a:r>
              <a:rPr lang="en-US" b="1" dirty="0" smtClean="0"/>
              <a:t>4%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159905" y="1848875"/>
            <a:ext cx="98545" cy="183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42366" y="5677599"/>
            <a:ext cx="39606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NOTES: </a:t>
            </a:r>
            <a:r>
              <a:rPr lang="en-US" sz="900" dirty="0" smtClean="0"/>
              <a:t>Other race/ethnicity includes Asian, Native Hawaiian or other Pacific Islander, and those answered “other race/ethnicity”. Results from SE Seattle are not included in this analysis , due to differences in the question.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1343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2597" y="327992"/>
            <a:ext cx="794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</a:rPr>
              <a:t>Respondent Age and Education</a:t>
            </a: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792916362"/>
              </p:ext>
            </p:extLst>
          </p:nvPr>
        </p:nvGraphicFramePr>
        <p:xfrm>
          <a:off x="852597" y="1859584"/>
          <a:ext cx="3710167" cy="406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171401" y="1120920"/>
            <a:ext cx="2771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Almost half of the respondents have college degrees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7173" y="2200281"/>
            <a:ext cx="8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Less than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HS</a:t>
            </a:r>
          </a:p>
          <a:p>
            <a:r>
              <a:rPr lang="en-US" b="1" dirty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05786" y="2924076"/>
            <a:ext cx="139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HS graduates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18%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8536" y="3875337"/>
            <a:ext cx="13928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College graduates</a:t>
            </a:r>
          </a:p>
          <a:p>
            <a:pPr algn="r"/>
            <a:r>
              <a:rPr lang="en-US" b="1" dirty="0" smtClean="0"/>
              <a:t>25%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71401" y="2412563"/>
            <a:ext cx="114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Post graduate</a:t>
            </a:r>
          </a:p>
          <a:p>
            <a:pPr algn="r"/>
            <a:r>
              <a:rPr lang="en-US" b="1" dirty="0" smtClean="0"/>
              <a:t>21%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22160" y="4134477"/>
            <a:ext cx="139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Some college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29%</a:t>
            </a:r>
          </a:p>
        </p:txBody>
      </p:sp>
      <p:graphicFrame>
        <p:nvGraphicFramePr>
          <p:cNvPr id="38" name="Chart 37"/>
          <p:cNvGraphicFramePr/>
          <p:nvPr>
            <p:extLst>
              <p:ext uri="{D42A27DB-BD31-4B8C-83A1-F6EECF244321}">
                <p14:modId xmlns:p14="http://schemas.microsoft.com/office/powerpoint/2010/main" val="3316774465"/>
              </p:ext>
            </p:extLst>
          </p:nvPr>
        </p:nvGraphicFramePr>
        <p:xfrm>
          <a:off x="4965406" y="1855603"/>
          <a:ext cx="3785189" cy="406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727391" y="2080653"/>
            <a:ext cx="8972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Age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18-24</a:t>
            </a:r>
          </a:p>
          <a:p>
            <a:r>
              <a:rPr lang="en-US" b="1" dirty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40" name="TextBox 31"/>
          <p:cNvSpPr txBox="1"/>
          <p:nvPr/>
        </p:nvSpPr>
        <p:spPr>
          <a:xfrm>
            <a:off x="7259132" y="2897871"/>
            <a:ext cx="1091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Age 25-34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18%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156879" y="3994480"/>
            <a:ext cx="1009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Age 35-44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97990" y="3508851"/>
            <a:ext cx="139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Age 45-64</a:t>
            </a:r>
          </a:p>
          <a:p>
            <a:pPr algn="r"/>
            <a:r>
              <a:rPr lang="en-US" b="1" dirty="0" smtClean="0"/>
              <a:t>38%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94421" y="2296097"/>
            <a:ext cx="932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Age 65+</a:t>
            </a:r>
          </a:p>
          <a:p>
            <a:pPr algn="r"/>
            <a:r>
              <a:rPr lang="en-US" b="1" dirty="0" smtClean="0"/>
              <a:t>10%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04279" y="1120920"/>
            <a:ext cx="308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About two thirds of the respondents are between 35 and 64 years of age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81739" y="5843904"/>
            <a:ext cx="79212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NOTES: </a:t>
            </a:r>
            <a:r>
              <a:rPr lang="en-US" sz="900" dirty="0" smtClean="0"/>
              <a:t>Surveys completed in English and Spanish are combined.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247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Provide data for needs assessment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8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66"/>
                </a:solidFill>
              </a:rPr>
              <a:t>What do adults believe about youth substance use?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What are the biggest problems?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What is the role and effectiveness of law enforcement?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66"/>
                </a:solidFill>
              </a:rPr>
              <a:t>What are adult perceptions of the community’s norms?</a:t>
            </a:r>
            <a:endParaRPr lang="en-US" sz="24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66"/>
                </a:solidFill>
              </a:rPr>
              <a:t>G</a:t>
            </a:r>
            <a:r>
              <a:rPr lang="en-US" sz="3600" b="1" dirty="0" smtClean="0">
                <a:solidFill>
                  <a:srgbClr val="000066"/>
                </a:solidFill>
              </a:rPr>
              <a:t>oals for the PRI Community Survey</a:t>
            </a:r>
          </a:p>
        </p:txBody>
      </p:sp>
    </p:spTree>
    <p:extLst>
      <p:ext uri="{BB962C8B-B14F-4D97-AF65-F5344CB8AC3E}">
        <p14:creationId xmlns:p14="http://schemas.microsoft.com/office/powerpoint/2010/main" val="4693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Collect </a:t>
            </a:r>
            <a:r>
              <a:rPr lang="en-US" sz="2800" dirty="0">
                <a:solidFill>
                  <a:srgbClr val="000066"/>
                </a:solidFill>
              </a:rPr>
              <a:t>baseline data for environmental strategies that target adult attitudes.</a:t>
            </a: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66"/>
                </a:solidFill>
              </a:rPr>
              <a:t>Social </a:t>
            </a:r>
            <a:r>
              <a:rPr lang="en-US" sz="2400" dirty="0">
                <a:solidFill>
                  <a:srgbClr val="000066"/>
                </a:solidFill>
              </a:rPr>
              <a:t>marketing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66"/>
                </a:solidFill>
              </a:rPr>
              <a:t>“Counter” advertising or other targeted communication strategies 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rgbClr val="000066"/>
                </a:solidFill>
              </a:rPr>
              <a:t>Social Norms Marketing</a:t>
            </a:r>
          </a:p>
          <a:p>
            <a:pPr marL="948690" lvl="2" indent="-342900">
              <a:lnSpc>
                <a:spcPct val="90000"/>
              </a:lnSpc>
              <a:spcAft>
                <a:spcPts val="600"/>
              </a:spcAft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66"/>
                </a:solidFill>
              </a:rPr>
              <a:t>Law enforcement – effectiveness, awareness, public support, etc.</a:t>
            </a: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G</a:t>
            </a:r>
            <a:r>
              <a:rPr lang="en-US" sz="3200" b="1" dirty="0" smtClean="0">
                <a:solidFill>
                  <a:srgbClr val="000066"/>
                </a:solidFill>
              </a:rPr>
              <a:t>oals for the PRI Community Survey, cont.</a:t>
            </a:r>
          </a:p>
        </p:txBody>
      </p:sp>
    </p:spTree>
    <p:extLst>
      <p:ext uri="{BB962C8B-B14F-4D97-AF65-F5344CB8AC3E}">
        <p14:creationId xmlns:p14="http://schemas.microsoft.com/office/powerpoint/2010/main" val="12693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rgbClr val="000066"/>
                </a:solidFill>
              </a:rPr>
              <a:t>Survey has been revised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rgbClr val="000066"/>
                </a:solidFill>
              </a:rPr>
              <a:t>Timing:  September to December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66"/>
                </a:solidFill>
              </a:rPr>
              <a:t>But don’t take the whole time!</a:t>
            </a:r>
            <a:endParaRPr lang="en-US" dirty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 smtClean="0">
                <a:solidFill>
                  <a:srgbClr val="000066"/>
                </a:solidFill>
              </a:rPr>
              <a:t>We will find a way to allow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2597" y="434498"/>
            <a:ext cx="7945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66"/>
                </a:solidFill>
              </a:rPr>
              <a:t>Changes for Fall 2013</a:t>
            </a:r>
          </a:p>
        </p:txBody>
      </p:sp>
    </p:spTree>
    <p:extLst>
      <p:ext uri="{BB962C8B-B14F-4D97-AF65-F5344CB8AC3E}">
        <p14:creationId xmlns:p14="http://schemas.microsoft.com/office/powerpoint/2010/main" val="84676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Options for implementing the survey: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Survey Monkey – we will send out a unique link for each site to use on-line; survey “as is”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Your own software – send DBHR a dataset with only PRI questions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Use paper version – enter data by hand into Survey Monkey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en-US" sz="28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66"/>
                </a:solidFill>
              </a:rPr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96678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Representativeness (who, and how many?)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Target:  250-350 respondents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Demographic profile of respondents matches your community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Use a variety of recruiting strategies</a:t>
            </a:r>
            <a:endParaRPr lang="en-US" sz="28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66"/>
                </a:solidFill>
              </a:rPr>
              <a:t>Guidelines, cont.</a:t>
            </a:r>
          </a:p>
        </p:txBody>
      </p:sp>
    </p:spTree>
    <p:extLst>
      <p:ext uri="{BB962C8B-B14F-4D97-AF65-F5344CB8AC3E}">
        <p14:creationId xmlns:p14="http://schemas.microsoft.com/office/powerpoint/2010/main" val="19436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95754" y="1090246"/>
            <a:ext cx="7444153" cy="48181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Representativeness (who, and how many?)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Target:  250-350 respondents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Demographic profile of respondents matches your community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r>
              <a:rPr lang="en-US" sz="2800" dirty="0" smtClean="0">
                <a:solidFill>
                  <a:srgbClr val="000066"/>
                </a:solidFill>
              </a:rPr>
              <a:t>Use a variety of recruiting strategies</a:t>
            </a:r>
            <a:endParaRPr lang="en-US" sz="2800" dirty="0">
              <a:solidFill>
                <a:srgbClr val="000066"/>
              </a:solidFill>
            </a:endParaRPr>
          </a:p>
          <a:p>
            <a:pPr marL="548640" lvl="1" indent="-3429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2597" y="441337"/>
            <a:ext cx="794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66"/>
                </a:solidFill>
              </a:rPr>
              <a:t>Recruiting Strategy Brainstorm!!!</a:t>
            </a:r>
          </a:p>
        </p:txBody>
      </p:sp>
    </p:spTree>
    <p:extLst>
      <p:ext uri="{BB962C8B-B14F-4D97-AF65-F5344CB8AC3E}">
        <p14:creationId xmlns:p14="http://schemas.microsoft.com/office/powerpoint/2010/main" val="37842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629" y="197346"/>
            <a:ext cx="783124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Tips from Megan and </a:t>
            </a:r>
            <a:r>
              <a:rPr lang="en-US" sz="3200" dirty="0" err="1" smtClean="0"/>
              <a:t>Andi</a:t>
            </a:r>
            <a:r>
              <a:rPr lang="en-US" sz="3200" dirty="0" smtClean="0"/>
              <a:t> – Omak PRI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1</a:t>
            </a:r>
            <a:r>
              <a:rPr lang="en-US" sz="2400" dirty="0"/>
              <a:t>)  Difficult to get men to complete surveys. 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2)  Helpful to use a variety of venues for survey collection. 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Examples </a:t>
            </a:r>
            <a:r>
              <a:rPr lang="en-US" sz="2400" dirty="0"/>
              <a:t>we used (or tried to use): 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Wal-Mart </a:t>
            </a:r>
            <a:r>
              <a:rPr lang="en-US" sz="2400" dirty="0"/>
              <a:t>parking lot on a </a:t>
            </a:r>
            <a:r>
              <a:rPr lang="en-US" sz="2400" dirty="0" smtClean="0"/>
              <a:t>Saturday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City </a:t>
            </a:r>
            <a:r>
              <a:rPr lang="en-US" sz="2400" dirty="0"/>
              <a:t>sponsored events (not just prevention related events);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E-mail </a:t>
            </a:r>
            <a:r>
              <a:rPr lang="en-US" sz="2400" dirty="0"/>
              <a:t>blast from </a:t>
            </a:r>
            <a:r>
              <a:rPr lang="en-US" sz="2400" dirty="0" smtClean="0"/>
              <a:t>the school to parents,  </a:t>
            </a:r>
            <a:r>
              <a:rPr lang="en-US" sz="2400" dirty="0"/>
              <a:t>with </a:t>
            </a:r>
            <a:r>
              <a:rPr lang="en-US" sz="2400" dirty="0" smtClean="0"/>
              <a:t>Survey </a:t>
            </a:r>
            <a:r>
              <a:rPr lang="en-US" sz="2400" dirty="0"/>
              <a:t>M</a:t>
            </a:r>
            <a:r>
              <a:rPr lang="en-US" sz="2400" dirty="0" smtClean="0"/>
              <a:t>onkey link;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nclude </a:t>
            </a:r>
            <a:r>
              <a:rPr lang="en-US" sz="2400" dirty="0"/>
              <a:t>in utility bills (we were not able to do this because our City contracts their utility billing out to third party... but we tried);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683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629" y="197346"/>
            <a:ext cx="783124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800" dirty="0" smtClean="0"/>
              <a:t>Tips from Megan and </a:t>
            </a:r>
            <a:r>
              <a:rPr lang="en-US" sz="2800" dirty="0" err="1" smtClean="0"/>
              <a:t>Andi</a:t>
            </a:r>
            <a:r>
              <a:rPr lang="en-US" sz="2800" dirty="0" smtClean="0"/>
              <a:t> – Omak PRI, cont.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E-mail blast to County employees;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requested large employers’ HR </a:t>
            </a:r>
            <a:r>
              <a:rPr lang="en-US" sz="2400" dirty="0" err="1" smtClean="0"/>
              <a:t>departmentS</a:t>
            </a:r>
            <a:r>
              <a:rPr lang="en-US" sz="2400" dirty="0" smtClean="0"/>
              <a:t> to send the </a:t>
            </a:r>
            <a:r>
              <a:rPr lang="en-US" sz="2400" dirty="0" err="1"/>
              <a:t>M</a:t>
            </a:r>
            <a:r>
              <a:rPr lang="en-US" sz="2400" dirty="0" err="1" smtClean="0"/>
              <a:t>urvey</a:t>
            </a:r>
            <a:r>
              <a:rPr lang="en-US" sz="2400" dirty="0" smtClean="0"/>
              <a:t> Monkey link to all of their employees;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ost </a:t>
            </a:r>
            <a:r>
              <a:rPr lang="en-US" sz="2400" dirty="0"/>
              <a:t>S</a:t>
            </a:r>
            <a:r>
              <a:rPr lang="en-US" sz="2400" dirty="0" smtClean="0"/>
              <a:t>urvey </a:t>
            </a:r>
            <a:r>
              <a:rPr lang="en-US" sz="2400" dirty="0"/>
              <a:t>M</a:t>
            </a:r>
            <a:r>
              <a:rPr lang="en-US" sz="2400" dirty="0" smtClean="0"/>
              <a:t>onkey link on Facebook -- ask "friends" to share with their friends;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ost free movie nights at local schools and request adults attending complete the survey upon their arrival.</a:t>
            </a:r>
          </a:p>
          <a:p>
            <a:r>
              <a:rPr lang="en-US" sz="2400" dirty="0" smtClean="0"/>
              <a:t>3)  When offering pen/paper surveys during community events or at shopping center parking lots, consider having a raffle for small prize ($20 gift card, </a:t>
            </a:r>
            <a:r>
              <a:rPr lang="en-US" sz="2400" dirty="0" err="1" smtClean="0"/>
              <a:t>etc</a:t>
            </a:r>
            <a:r>
              <a:rPr lang="en-US" sz="2400" dirty="0" smtClean="0"/>
              <a:t>)... a completed survey produces a ticket into the raffle</a:t>
            </a:r>
          </a:p>
          <a:p>
            <a:endParaRPr lang="en-US" sz="2400" dirty="0"/>
          </a:p>
          <a:p>
            <a:r>
              <a:rPr lang="en-US" sz="2400" i="1" dirty="0" smtClean="0"/>
              <a:t>OTHER IDEAS???????????????????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02807818"/>
      </p:ext>
    </p:extLst>
  </p:cSld>
  <p:clrMapOvr>
    <a:masterClrMapping/>
  </p:clrMapOvr>
</p:sld>
</file>

<file path=ppt/theme/theme1.xml><?xml version="1.0" encoding="utf-8"?>
<a:theme xmlns:a="http://schemas.openxmlformats.org/drawingml/2006/main" name="Legislative Template Oct 2012 Fel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Legislative Template Oct 2012 Felver</Template>
  <TotalTime>1444</TotalTime>
  <Words>584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Legislative Template Oct 2012 Felver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Hong, Ge (Grace) (DSHS/DBHR)</dc:creator>
  <cp:lastModifiedBy>smothsw</cp:lastModifiedBy>
  <cp:revision>50</cp:revision>
  <dcterms:created xsi:type="dcterms:W3CDTF">2012-11-09T01:05:51Z</dcterms:created>
  <dcterms:modified xsi:type="dcterms:W3CDTF">2013-08-21T15:13:44Z</dcterms:modified>
</cp:coreProperties>
</file>