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7" r:id="rId5"/>
    <p:sldMasterId id="2147483707" r:id="rId6"/>
    <p:sldMasterId id="2147483673" r:id="rId7"/>
    <p:sldMasterId id="2147483739" r:id="rId8"/>
    <p:sldMasterId id="2147483709" r:id="rId9"/>
    <p:sldMasterId id="2147483715" r:id="rId10"/>
    <p:sldMasterId id="2147483721" r:id="rId11"/>
    <p:sldMasterId id="2147483727" r:id="rId12"/>
    <p:sldMasterId id="2147483733" r:id="rId13"/>
  </p:sldMasterIdLst>
  <p:notesMasterIdLst>
    <p:notesMasterId r:id="rId35"/>
  </p:notesMasterIdLst>
  <p:sldIdLst>
    <p:sldId id="2147310121" r:id="rId14"/>
    <p:sldId id="279" r:id="rId15"/>
    <p:sldId id="2147310105" r:id="rId16"/>
    <p:sldId id="2147310097" r:id="rId17"/>
    <p:sldId id="2147310107" r:id="rId18"/>
    <p:sldId id="2147310108" r:id="rId19"/>
    <p:sldId id="2147310109" r:id="rId20"/>
    <p:sldId id="2147310094" r:id="rId21"/>
    <p:sldId id="2147310117" r:id="rId22"/>
    <p:sldId id="2147310098" r:id="rId23"/>
    <p:sldId id="2147310110" r:id="rId24"/>
    <p:sldId id="278" r:id="rId25"/>
    <p:sldId id="2147310118" r:id="rId26"/>
    <p:sldId id="2147310120" r:id="rId27"/>
    <p:sldId id="2147310111" r:id="rId28"/>
    <p:sldId id="2147310096" r:id="rId29"/>
    <p:sldId id="2147310112" r:id="rId30"/>
    <p:sldId id="2147310119" r:id="rId31"/>
    <p:sldId id="2147310100" r:id="rId32"/>
    <p:sldId id="2147310113"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02CB28-A082-70C7-D69B-204B339F4880}" name="McGill, Jason T (HCA)" initials="M(" userId="S::jason.mcgill@hca.wa.gov::a4cc4fa8-33aa-49cc-85a9-3e3d28f374ce" providerId="AD"/>
  <p188:author id="{8C650868-ED9C-5F6D-E3B7-2641E6C0A864}" name="Corie Bales" initials="CB" userId="S::corieb@wearedh.com::98856c59-de95-48a4-8114-21d615da853f" providerId="AD"/>
  <p188:author id="{0AC97AA1-EFF3-B7EF-704F-AE533A1641AD}" name="Carrell, Rebecca (HCA)" initials="RC" userId="S::rebecca.carrell@hca.wa.gov::2fb13acc-1ec3-4e10-81d8-66fbec8d0aa8" providerId="AD"/>
  <p188:author id="{AA95E1A9-6417-2605-EE48-382C4E6C1366}" name="Stacie Jones" initials="SJ" userId="S::staciej@wearedh.com::b535c8a6-e0b9-4d90-b88f-fda6b4874d49" providerId="AD"/>
  <p188:author id="{C48061CD-4176-EDB3-871E-D09C639AAD60}" name="Fotinos, Charissa (HCA)" initials="FC" userId="S::charissa.fotinos@hca.wa.gov::fc2eb9a2-d691-4410-bd2f-8d6781905388" providerId="AD"/>
  <p188:author id="{5FD14AD1-A5E5-A366-D2DC-1250249EA2A2}" name="Paj Nandi" initials="PN" userId="S::pajn@wearedh.com::a80743e1-0d82-43bf-aecb-3609d540e513" providerId="AD"/>
  <p188:author id="{B9C6C5F6-7E3A-9A97-358D-85EE60A5A8A2}" name="Judy Heggem-Davis" initials="" userId="S::judyhd@wearedh.com::9e986829-e5bd-4bf8-9b5a-ddf1eef888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0000"/>
    <a:srgbClr val="005E00"/>
    <a:srgbClr val="925D9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86C12-784E-D246-5A3C-8FC30F8C0A02}" v="6" dt="2025-11-12T00:40:37.064"/>
    <p1510:client id="{93F0263E-5803-E944-87BE-CCDA8D983CED}" v="6" dt="2025-11-11T19:01:27.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21" Type="http://schemas.openxmlformats.org/officeDocument/2006/relationships/slide" Target="slides/slide8.xml"/><Relationship Id="rId34" Type="http://schemas.openxmlformats.org/officeDocument/2006/relationships/slide" Target="slides/slide21.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ie Bales" userId="S::corieb@wearedh.com::98856c59-de95-48a4-8114-21d615da853f" providerId="AD" clId="Web-{92586C12-784E-D246-5A3C-8FC30F8C0A02}"/>
    <pc:docChg chg="modSld">
      <pc:chgData name="Corie Bales" userId="S::corieb@wearedh.com::98856c59-de95-48a4-8114-21d615da853f" providerId="AD" clId="Web-{92586C12-784E-D246-5A3C-8FC30F8C0A02}" dt="2025-11-12T00:40:37.064" v="5"/>
      <pc:docMkLst>
        <pc:docMk/>
      </pc:docMkLst>
      <pc:sldChg chg="modSp">
        <pc:chgData name="Corie Bales" userId="S::corieb@wearedh.com::98856c59-de95-48a4-8114-21d615da853f" providerId="AD" clId="Web-{92586C12-784E-D246-5A3C-8FC30F8C0A02}" dt="2025-11-12T00:40:37.064" v="5"/>
        <pc:sldMkLst>
          <pc:docMk/>
          <pc:sldMk cId="3265643762" sldId="2147310098"/>
        </pc:sldMkLst>
        <pc:picChg chg="mod modCrop">
          <ac:chgData name="Corie Bales" userId="S::corieb@wearedh.com::98856c59-de95-48a4-8114-21d615da853f" providerId="AD" clId="Web-{92586C12-784E-D246-5A3C-8FC30F8C0A02}" dt="2025-11-12T00:40:37.064" v="5"/>
          <ac:picMkLst>
            <pc:docMk/>
            <pc:sldMk cId="3265643762" sldId="2147310098"/>
            <ac:picMk id="5" creationId="{D93E9299-2AFF-08E7-A2D9-E02EC6688761}"/>
          </ac:picMkLst>
        </pc:picChg>
      </pc:sldChg>
    </pc:docChg>
  </pc:docChgLst>
  <pc:docChgLst>
    <pc:chgData name="Judy Heggem-Davis" userId="9e986829-e5bd-4bf8-9b5a-ddf1eef888d3" providerId="ADAL" clId="{BF877F8F-D796-5D6D-9EB8-7DE1BF74AEDE}"/>
    <pc:docChg chg="custSel modMainMaster">
      <pc:chgData name="Judy Heggem-Davis" userId="9e986829-e5bd-4bf8-9b5a-ddf1eef888d3" providerId="ADAL" clId="{BF877F8F-D796-5D6D-9EB8-7DE1BF74AEDE}" dt="2025-11-11T19:01:27.827" v="5" actId="14826"/>
      <pc:docMkLst>
        <pc:docMk/>
      </pc:docMkLst>
      <pc:sldMasterChg chg="addSp delSp modSp mod">
        <pc:chgData name="Judy Heggem-Davis" userId="9e986829-e5bd-4bf8-9b5a-ddf1eef888d3" providerId="ADAL" clId="{BF877F8F-D796-5D6D-9EB8-7DE1BF74AEDE}" dt="2025-11-11T19:01:27.827" v="5" actId="14826"/>
        <pc:sldMasterMkLst>
          <pc:docMk/>
          <pc:sldMasterMk cId="123620147" sldId="2147483739"/>
        </pc:sldMasterMkLst>
        <pc:picChg chg="add mod">
          <ac:chgData name="Judy Heggem-Davis" userId="9e986829-e5bd-4bf8-9b5a-ddf1eef888d3" providerId="ADAL" clId="{BF877F8F-D796-5D6D-9EB8-7DE1BF74AEDE}" dt="2025-11-11T19:01:27.827" v="5" actId="14826"/>
          <ac:picMkLst>
            <pc:docMk/>
            <pc:sldMasterMk cId="123620147" sldId="2147483739"/>
            <ac:picMk id="4" creationId="{5894CD65-F73F-D2E1-B66F-6E30FF6C4661}"/>
          </ac:picMkLst>
        </pc:picChg>
        <pc:picChg chg="del">
          <ac:chgData name="Judy Heggem-Davis" userId="9e986829-e5bd-4bf8-9b5a-ddf1eef888d3" providerId="ADAL" clId="{BF877F8F-D796-5D6D-9EB8-7DE1BF74AEDE}" dt="2025-11-11T18:58:59.537" v="2" actId="478"/>
          <ac:picMkLst>
            <pc:docMk/>
            <pc:sldMasterMk cId="123620147" sldId="2147483739"/>
            <ac:picMk id="5" creationId="{7389986A-42AB-BBCD-C0EB-5431E4B59657}"/>
          </ac:picMkLst>
        </pc:picChg>
        <pc:picChg chg="del mod">
          <ac:chgData name="Judy Heggem-Davis" userId="9e986829-e5bd-4bf8-9b5a-ddf1eef888d3" providerId="ADAL" clId="{BF877F8F-D796-5D6D-9EB8-7DE1BF74AEDE}" dt="2025-11-11T18:58:57.601" v="1" actId="21"/>
          <ac:picMkLst>
            <pc:docMk/>
            <pc:sldMasterMk cId="123620147" sldId="2147483739"/>
            <ac:picMk id="14" creationId="{96971CC6-102A-E5E4-CBD5-133F7CF4C938}"/>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2C61B-21B2-4DA6-B8B3-F76571739C6B}"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92E0B-5BAA-43B7-8F48-3C44F32B5B07}" type="slidenum">
              <a:rPr lang="en-US" smtClean="0"/>
              <a:t>‹#›</a:t>
            </a:fld>
            <a:endParaRPr lang="en-US"/>
          </a:p>
        </p:txBody>
      </p:sp>
    </p:spTree>
    <p:extLst>
      <p:ext uri="{BB962C8B-B14F-4D97-AF65-F5344CB8AC3E}">
        <p14:creationId xmlns:p14="http://schemas.microsoft.com/office/powerpoint/2010/main" val="330428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ABA92-C215-B951-64C5-B42157407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F9A11-7017-7CF7-4B6A-0D0208596E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7508F-2A7A-67C5-16AB-2EE9240253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5C70FC-C597-2975-4C9D-9C4533CB8621}"/>
              </a:ext>
            </a:extLst>
          </p:cNvPr>
          <p:cNvSpPr>
            <a:spLocks noGrp="1"/>
          </p:cNvSpPr>
          <p:nvPr>
            <p:ph type="sldNum" sz="quarter" idx="5"/>
          </p:nvPr>
        </p:nvSpPr>
        <p:spPr/>
        <p:txBody>
          <a:bodyPr/>
          <a:lstStyle/>
          <a:p>
            <a:fld id="{FE492E0B-5BAA-43B7-8F48-3C44F32B5B07}" type="slidenum">
              <a:rPr lang="en-US" smtClean="0"/>
              <a:t>1</a:t>
            </a:fld>
            <a:endParaRPr lang="en-US"/>
          </a:p>
        </p:txBody>
      </p:sp>
    </p:spTree>
    <p:extLst>
      <p:ext uri="{BB962C8B-B14F-4D97-AF65-F5344CB8AC3E}">
        <p14:creationId xmlns:p14="http://schemas.microsoft.com/office/powerpoint/2010/main" val="130269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Tree>
    <p:extLst>
      <p:ext uri="{BB962C8B-B14F-4D97-AF65-F5344CB8AC3E}">
        <p14:creationId xmlns:p14="http://schemas.microsoft.com/office/powerpoint/2010/main" val="129968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Tree>
    <p:extLst>
      <p:ext uri="{BB962C8B-B14F-4D97-AF65-F5344CB8AC3E}">
        <p14:creationId xmlns:p14="http://schemas.microsoft.com/office/powerpoint/2010/main" val="338960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215847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8978" y="1825625"/>
            <a:ext cx="540082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4220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78165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046" y="1681163"/>
            <a:ext cx="5364529" cy="823912"/>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3046" y="2505075"/>
            <a:ext cx="536452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35172" cy="823912"/>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3517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3046" y="1668560"/>
            <a:ext cx="10881360" cy="43527"/>
          </a:xfrm>
          <a:prstGeom prst="rect">
            <a:avLst/>
          </a:prstGeom>
        </p:spPr>
      </p:pic>
      <p:sp>
        <p:nvSpPr>
          <p:cNvPr id="10" name="Title 1"/>
          <p:cNvSpPr>
            <a:spLocks noGrp="1"/>
          </p:cNvSpPr>
          <p:nvPr>
            <p:ph type="title"/>
          </p:nvPr>
        </p:nvSpPr>
        <p:spPr>
          <a:xfrm>
            <a:off x="618978" y="633046"/>
            <a:ext cx="10888394" cy="1057642"/>
          </a:xfrm>
        </p:spPr>
        <p:txBody>
          <a:bodyPr/>
          <a:lstStyle/>
          <a:p>
            <a:r>
              <a:rPr lang="en-US"/>
              <a:t>Click to edit Master title style</a:t>
            </a:r>
          </a:p>
        </p:txBody>
      </p:sp>
    </p:spTree>
    <p:extLst>
      <p:ext uri="{BB962C8B-B14F-4D97-AF65-F5344CB8AC3E}">
        <p14:creationId xmlns:p14="http://schemas.microsoft.com/office/powerpoint/2010/main" val="3876606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4" name="Picture 3"/>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4123439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950634" y="987425"/>
            <a:ext cx="5563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046" y="2321168"/>
            <a:ext cx="4839286"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Tree>
    <p:extLst>
      <p:ext uri="{BB962C8B-B14F-4D97-AF65-F5344CB8AC3E}">
        <p14:creationId xmlns:p14="http://schemas.microsoft.com/office/powerpoint/2010/main" val="1127754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066770" y="2321168"/>
            <a:ext cx="4405562"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
        <p:nvSpPr>
          <p:cNvPr id="10" name="Picture Placeholder 2"/>
          <p:cNvSpPr>
            <a:spLocks noGrp="1"/>
          </p:cNvSpPr>
          <p:nvPr>
            <p:ph type="pic" idx="13"/>
          </p:nvPr>
        </p:nvSpPr>
        <p:spPr>
          <a:xfrm>
            <a:off x="5943598" y="987425"/>
            <a:ext cx="5570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77686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606638" y="703384"/>
            <a:ext cx="4872727" cy="5157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5943598" y="703384"/>
            <a:ext cx="5563774" cy="135401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5943599" y="2321168"/>
            <a:ext cx="5563774"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5943598" y="2113672"/>
            <a:ext cx="5577840" cy="43527"/>
          </a:xfrm>
          <a:prstGeom prst="rect">
            <a:avLst/>
          </a:prstGeom>
        </p:spPr>
      </p:pic>
    </p:spTree>
    <p:extLst>
      <p:ext uri="{BB962C8B-B14F-4D97-AF65-F5344CB8AC3E}">
        <p14:creationId xmlns:p14="http://schemas.microsoft.com/office/powerpoint/2010/main" val="2827253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3244" y="2152092"/>
            <a:ext cx="7158800" cy="2443401"/>
          </a:xfrm>
        </p:spPr>
        <p:txBody>
          <a:bodyPr anchor="b">
            <a:normAutofit/>
          </a:bodyPr>
          <a:lstStyle>
            <a:lvl1pPr algn="r">
              <a:defRPr lang="en-US" dirty="0"/>
            </a:lvl1pPr>
          </a:lstStyle>
          <a:p>
            <a:r>
              <a:rPr lang="en-US"/>
              <a:t>CLICK TO EDIT MASTER TITLE STYLE</a:t>
            </a:r>
          </a:p>
        </p:txBody>
      </p:sp>
      <p:sp>
        <p:nvSpPr>
          <p:cNvPr id="3" name="Subtitle 2"/>
          <p:cNvSpPr>
            <a:spLocks noGrp="1"/>
          </p:cNvSpPr>
          <p:nvPr>
            <p:ph type="subTitle" idx="1"/>
          </p:nvPr>
        </p:nvSpPr>
        <p:spPr>
          <a:xfrm>
            <a:off x="3813244" y="4769708"/>
            <a:ext cx="7158800" cy="1161535"/>
          </a:xfrm>
        </p:spPr>
        <p:txBody>
          <a:bodyPr/>
          <a:lstStyle>
            <a:lvl1pPr marL="0" indent="0" algn="r">
              <a:buNone/>
              <a:defRPr sz="2400">
                <a:solidFill>
                  <a:schemeClr val="accent1">
                    <a:lumMod val="20000"/>
                    <a:lumOff val="80000"/>
                  </a:schemeClr>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
        <p:nvSpPr>
          <p:cNvPr id="7" name="Rectangle 6"/>
          <p:cNvSpPr>
            <a:spLocks noChangeArrowheads="1"/>
          </p:cNvSpPr>
          <p:nvPr userDrawn="1"/>
        </p:nvSpPr>
        <p:spPr bwMode="auto">
          <a:xfrm rot="10800000">
            <a:off x="6846411" y="4658517"/>
            <a:ext cx="3973989" cy="45720"/>
          </a:xfrm>
          <a:prstGeom prst="rect">
            <a:avLst/>
          </a:prstGeom>
          <a:solidFill>
            <a:srgbClr val="93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Tree>
    <p:extLst>
      <p:ext uri="{BB962C8B-B14F-4D97-AF65-F5344CB8AC3E}">
        <p14:creationId xmlns:p14="http://schemas.microsoft.com/office/powerpoint/2010/main" val="46299002"/>
      </p:ext>
    </p:extLst>
  </p:cSld>
  <p:clrMapOvr>
    <a:masterClrMapping/>
  </p:clrMapOvr>
  <p:extLst>
    <p:ext uri="{DCECCB84-F9BA-43D5-87BE-67443E8EF086}">
      <p15:sldGuideLst xmlns:p15="http://schemas.microsoft.com/office/powerpoint/2012/main">
        <p15:guide id="1" orient="horz" pos="2160">
          <p15:clr>
            <a:srgbClr val="FBAE40"/>
          </p15:clr>
        </p15:guide>
        <p15:guide id="2" pos="511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69612" y="675249"/>
            <a:ext cx="5036234" cy="2834714"/>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569612" y="3699803"/>
            <a:ext cx="5036234" cy="1969477"/>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Tree>
    <p:extLst>
      <p:ext uri="{BB962C8B-B14F-4D97-AF65-F5344CB8AC3E}">
        <p14:creationId xmlns:p14="http://schemas.microsoft.com/office/powerpoint/2010/main" val="150387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1668560"/>
            <a:ext cx="10515600" cy="42063"/>
          </a:xfrm>
          <a:prstGeom prst="rect">
            <a:avLst/>
          </a:prstGeom>
        </p:spPr>
      </p:pic>
      <p:pic>
        <p:nvPicPr>
          <p:cNvPr id="4" name="Picture 3">
            <a:extLst>
              <a:ext uri="{FF2B5EF4-FFF2-40B4-BE49-F238E27FC236}">
                <a16:creationId xmlns:a16="http://schemas.microsoft.com/office/drawing/2014/main" id="{74B2388A-0CFE-EF6F-BAD3-3625F771AFD1}"/>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1066" y="6380970"/>
            <a:ext cx="5486400" cy="53032"/>
          </a:xfrm>
          <a:prstGeom prst="rect">
            <a:avLst/>
          </a:prstGeom>
        </p:spPr>
      </p:pic>
      <p:pic>
        <p:nvPicPr>
          <p:cNvPr id="7" name="Picture 6">
            <a:extLst>
              <a:ext uri="{FF2B5EF4-FFF2-40B4-BE49-F238E27FC236}">
                <a16:creationId xmlns:a16="http://schemas.microsoft.com/office/drawing/2014/main" id="{9CD46506-E22C-97F2-BD03-C478EF083B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03101" y="6182751"/>
            <a:ext cx="2461249" cy="420644"/>
          </a:xfrm>
          <a:prstGeom prst="rect">
            <a:avLst/>
          </a:prstGeom>
        </p:spPr>
      </p:pic>
    </p:spTree>
    <p:extLst>
      <p:ext uri="{BB962C8B-B14F-4D97-AF65-F5344CB8AC3E}">
        <p14:creationId xmlns:p14="http://schemas.microsoft.com/office/powerpoint/2010/main" val="2676800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569612" y="2065307"/>
            <a:ext cx="5036234" cy="40145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2428598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569612" y="1913209"/>
            <a:ext cx="5036234" cy="704410"/>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69612" y="2645755"/>
            <a:ext cx="5036234" cy="3389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7"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pic>
        <p:nvPicPr>
          <p:cNvPr id="8" name="Picture 7"/>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2673873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379455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21304" y="987425"/>
            <a:ext cx="44340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444613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69612" y="675249"/>
            <a:ext cx="5036234" cy="2834714"/>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569612" y="3699803"/>
            <a:ext cx="5036234" cy="1969477"/>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Tree>
    <p:extLst>
      <p:ext uri="{BB962C8B-B14F-4D97-AF65-F5344CB8AC3E}">
        <p14:creationId xmlns:p14="http://schemas.microsoft.com/office/powerpoint/2010/main" val="1367548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569612" y="2065307"/>
            <a:ext cx="5036234" cy="40145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3190241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569612" y="1913209"/>
            <a:ext cx="5036234" cy="704410"/>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69612" y="2645755"/>
            <a:ext cx="5036234" cy="3389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7"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pic>
        <p:nvPicPr>
          <p:cNvPr id="8" name="Picture 7"/>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2654423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1823600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21304" y="987425"/>
            <a:ext cx="44340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2963864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69612" y="675249"/>
            <a:ext cx="5036234" cy="2834714"/>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569612" y="3699803"/>
            <a:ext cx="5036234" cy="1969477"/>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Tree>
    <p:extLst>
      <p:ext uri="{BB962C8B-B14F-4D97-AF65-F5344CB8AC3E}">
        <p14:creationId xmlns:p14="http://schemas.microsoft.com/office/powerpoint/2010/main" val="196305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1387279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569612" y="2065307"/>
            <a:ext cx="5036234" cy="40145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2631940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569612" y="1913209"/>
            <a:ext cx="5036234" cy="704410"/>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69612" y="2645755"/>
            <a:ext cx="5036234" cy="3389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7"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pic>
        <p:nvPicPr>
          <p:cNvPr id="8" name="Picture 7"/>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3308565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2159406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21304" y="987425"/>
            <a:ext cx="44340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2037844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69612" y="675249"/>
            <a:ext cx="5036234" cy="2834714"/>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569612" y="3699803"/>
            <a:ext cx="5036234" cy="1969477"/>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Tree>
    <p:extLst>
      <p:ext uri="{BB962C8B-B14F-4D97-AF65-F5344CB8AC3E}">
        <p14:creationId xmlns:p14="http://schemas.microsoft.com/office/powerpoint/2010/main" val="2796333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569612" y="2065307"/>
            <a:ext cx="5036234" cy="40145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896030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569612" y="1913209"/>
            <a:ext cx="5036234" cy="704410"/>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69612" y="2645755"/>
            <a:ext cx="5036234" cy="3389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7"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pic>
        <p:nvPicPr>
          <p:cNvPr id="8" name="Picture 7"/>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62460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515392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21304" y="987425"/>
            <a:ext cx="44340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781988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69612" y="675249"/>
            <a:ext cx="5036234" cy="2834714"/>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569612" y="3699803"/>
            <a:ext cx="5036234" cy="1969477"/>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Tree>
    <p:extLst>
      <p:ext uri="{BB962C8B-B14F-4D97-AF65-F5344CB8AC3E}">
        <p14:creationId xmlns:p14="http://schemas.microsoft.com/office/powerpoint/2010/main" val="199708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046" y="1681163"/>
            <a:ext cx="536452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3046" y="2505075"/>
            <a:ext cx="536452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422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4220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3046" y="1668560"/>
            <a:ext cx="10881360" cy="43527"/>
          </a:xfrm>
          <a:prstGeom prst="rect">
            <a:avLst/>
          </a:prstGeom>
        </p:spPr>
      </p:pic>
      <p:sp>
        <p:nvSpPr>
          <p:cNvPr id="10" name="Title 1"/>
          <p:cNvSpPr>
            <a:spLocks noGrp="1"/>
          </p:cNvSpPr>
          <p:nvPr>
            <p:ph type="title"/>
          </p:nvPr>
        </p:nvSpPr>
        <p:spPr>
          <a:xfrm>
            <a:off x="618978" y="633046"/>
            <a:ext cx="10888394" cy="1057642"/>
          </a:xfrm>
        </p:spPr>
        <p:txBody>
          <a:bodyPr/>
          <a:lstStyle/>
          <a:p>
            <a:r>
              <a:rPr lang="en-US"/>
              <a:t>Click to edit Master title style</a:t>
            </a:r>
          </a:p>
        </p:txBody>
      </p:sp>
    </p:spTree>
    <p:extLst>
      <p:ext uri="{BB962C8B-B14F-4D97-AF65-F5344CB8AC3E}">
        <p14:creationId xmlns:p14="http://schemas.microsoft.com/office/powerpoint/2010/main" val="4044373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569612" y="2065307"/>
            <a:ext cx="5036234" cy="40145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1520515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569612" y="1913209"/>
            <a:ext cx="5036234" cy="704410"/>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69612" y="2645755"/>
            <a:ext cx="5036234" cy="3389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7"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pic>
        <p:nvPicPr>
          <p:cNvPr id="8" name="Picture 7"/>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994516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1689858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21304" y="987425"/>
            <a:ext cx="44340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917694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69612" y="675249"/>
            <a:ext cx="5036234" cy="2834714"/>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569612" y="3699803"/>
            <a:ext cx="5036234" cy="1969477"/>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Tree>
    <p:extLst>
      <p:ext uri="{BB962C8B-B14F-4D97-AF65-F5344CB8AC3E}">
        <p14:creationId xmlns:p14="http://schemas.microsoft.com/office/powerpoint/2010/main" val="1960759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569612" y="2065307"/>
            <a:ext cx="5036234" cy="40145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1487839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569612" y="1913209"/>
            <a:ext cx="5036234" cy="704410"/>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69612" y="2645755"/>
            <a:ext cx="5036234" cy="3389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7"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pic>
        <p:nvPicPr>
          <p:cNvPr id="8" name="Picture 7"/>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25934754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2621092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21304" y="987425"/>
            <a:ext cx="44340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2217641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69612" y="675249"/>
            <a:ext cx="5036234" cy="2834714"/>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6569612" y="3699803"/>
            <a:ext cx="5036234" cy="1969477"/>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a:p>
        </p:txBody>
      </p:sp>
    </p:spTree>
    <p:extLst>
      <p:ext uri="{BB962C8B-B14F-4D97-AF65-F5344CB8AC3E}">
        <p14:creationId xmlns:p14="http://schemas.microsoft.com/office/powerpoint/2010/main" val="260862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10515600" cy="1004888"/>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1668560"/>
            <a:ext cx="10515600" cy="42063"/>
          </a:xfrm>
          <a:prstGeom prst="rect">
            <a:avLst/>
          </a:prstGeom>
        </p:spPr>
      </p:pic>
    </p:spTree>
    <p:extLst>
      <p:ext uri="{BB962C8B-B14F-4D97-AF65-F5344CB8AC3E}">
        <p14:creationId xmlns:p14="http://schemas.microsoft.com/office/powerpoint/2010/main" val="1180329562"/>
      </p:ext>
    </p:extLst>
  </p:cSld>
  <p:clrMapOvr>
    <a:masterClrMapping/>
  </p:clrMapOvr>
  <p:extLst>
    <p:ext uri="{DCECCB84-F9BA-43D5-87BE-67443E8EF086}">
      <p15:sldGuideLst xmlns:p15="http://schemas.microsoft.com/office/powerpoint/2012/main">
        <p15:guide id="2" orient="horz" pos="388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6569612" y="2065307"/>
            <a:ext cx="5036234" cy="40145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2083021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569612" y="1913209"/>
            <a:ext cx="5036234" cy="704410"/>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69612" y="2645755"/>
            <a:ext cx="5036234" cy="3389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7"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a:t>Click to edit Master title style</a:t>
            </a:r>
          </a:p>
        </p:txBody>
      </p:sp>
      <p:pic>
        <p:nvPicPr>
          <p:cNvPr id="8" name="Picture 7"/>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1418798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21298030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21304" y="987425"/>
            <a:ext cx="44340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407814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278379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950634" y="987425"/>
            <a:ext cx="5563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046" y="2321168"/>
            <a:ext cx="4839286"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Tree>
    <p:extLst>
      <p:ext uri="{BB962C8B-B14F-4D97-AF65-F5344CB8AC3E}">
        <p14:creationId xmlns:p14="http://schemas.microsoft.com/office/powerpoint/2010/main" val="288746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33046" y="2321168"/>
            <a:ext cx="4839286"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
        <p:nvSpPr>
          <p:cNvPr id="10" name="Picture Placeholder 2"/>
          <p:cNvSpPr>
            <a:spLocks noGrp="1"/>
          </p:cNvSpPr>
          <p:nvPr>
            <p:ph type="pic" idx="13"/>
          </p:nvPr>
        </p:nvSpPr>
        <p:spPr>
          <a:xfrm>
            <a:off x="5943598" y="987425"/>
            <a:ext cx="5570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28176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606638" y="703384"/>
            <a:ext cx="4872727" cy="5157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5943598" y="703384"/>
            <a:ext cx="5563774" cy="135401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5943599" y="2321168"/>
            <a:ext cx="5563774"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5943598" y="2113672"/>
            <a:ext cx="5577840" cy="43527"/>
          </a:xfrm>
          <a:prstGeom prst="rect">
            <a:avLst/>
          </a:prstGeom>
        </p:spPr>
      </p:pic>
    </p:spTree>
    <p:extLst>
      <p:ext uri="{BB962C8B-B14F-4D97-AF65-F5344CB8AC3E}">
        <p14:creationId xmlns:p14="http://schemas.microsoft.com/office/powerpoint/2010/main" val="141743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image" Target="../media/image5.w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wm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11.wmf"/><Relationship Id="rId3" Type="http://schemas.openxmlformats.org/officeDocument/2006/relationships/slideLayout" Target="../slideLayouts/slideLayout51.xml"/><Relationship Id="rId7" Type="http://schemas.openxmlformats.org/officeDocument/2006/relationships/image" Target="../media/image19.jpeg"/><Relationship Id="rId12" Type="http://schemas.openxmlformats.org/officeDocument/2006/relationships/image" Target="../media/image10.wmf"/><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10.xml"/><Relationship Id="rId11" Type="http://schemas.openxmlformats.org/officeDocument/2006/relationships/image" Target="../media/image9.wmf"/><Relationship Id="rId5" Type="http://schemas.openxmlformats.org/officeDocument/2006/relationships/slideLayout" Target="../slideLayouts/slideLayout53.xml"/><Relationship Id="rId10" Type="http://schemas.openxmlformats.org/officeDocument/2006/relationships/image" Target="../media/image13.wmf"/><Relationship Id="rId4" Type="http://schemas.openxmlformats.org/officeDocument/2006/relationships/slideLayout" Target="../slideLayouts/slideLayout52.xml"/><Relationship Id="rId9" Type="http://schemas.openxmlformats.org/officeDocument/2006/relationships/image" Target="../media/image8.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0.w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9.w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wmf"/><Relationship Id="rId5" Type="http://schemas.openxmlformats.org/officeDocument/2006/relationships/slideLayout" Target="../slideLayouts/slideLayout14.xml"/><Relationship Id="rId10" Type="http://schemas.openxmlformats.org/officeDocument/2006/relationships/image" Target="../media/image8.wmf"/><Relationship Id="rId4" Type="http://schemas.openxmlformats.org/officeDocument/2006/relationships/slideLayout" Target="../slideLayouts/slideLayout13.xml"/><Relationship Id="rId9" Type="http://schemas.openxmlformats.org/officeDocument/2006/relationships/theme" Target="../theme/theme2.xml"/><Relationship Id="rId14" Type="http://schemas.openxmlformats.org/officeDocument/2006/relationships/image" Target="../media/image11.w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1.wmf"/><Relationship Id="rId2"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3.w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11.wmf"/><Relationship Id="rId3" Type="http://schemas.openxmlformats.org/officeDocument/2006/relationships/slideLayout" Target="../slideLayouts/slideLayout21.xml"/><Relationship Id="rId7" Type="http://schemas.openxmlformats.org/officeDocument/2006/relationships/image" Target="../media/image12.jpeg"/><Relationship Id="rId12" Type="http://schemas.openxmlformats.org/officeDocument/2006/relationships/image" Target="../media/image10.w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11" Type="http://schemas.openxmlformats.org/officeDocument/2006/relationships/image" Target="../media/image9.wmf"/><Relationship Id="rId5" Type="http://schemas.openxmlformats.org/officeDocument/2006/relationships/slideLayout" Target="../slideLayouts/slideLayout23.xml"/><Relationship Id="rId10" Type="http://schemas.openxmlformats.org/officeDocument/2006/relationships/image" Target="../media/image13.wmf"/><Relationship Id="rId4" Type="http://schemas.openxmlformats.org/officeDocument/2006/relationships/slideLayout" Target="../slideLayouts/slideLayout22.xml"/><Relationship Id="rId9" Type="http://schemas.openxmlformats.org/officeDocument/2006/relationships/image" Target="../media/image8.w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1.wmf"/><Relationship Id="rId3" Type="http://schemas.openxmlformats.org/officeDocument/2006/relationships/slideLayout" Target="../slideLayouts/slideLayout26.xml"/><Relationship Id="rId7" Type="http://schemas.openxmlformats.org/officeDocument/2006/relationships/image" Target="../media/image1.wmf"/><Relationship Id="rId12" Type="http://schemas.openxmlformats.org/officeDocument/2006/relationships/image" Target="../media/image10.w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11" Type="http://schemas.openxmlformats.org/officeDocument/2006/relationships/image" Target="../media/image9.wmf"/><Relationship Id="rId5" Type="http://schemas.openxmlformats.org/officeDocument/2006/relationships/slideLayout" Target="../slideLayouts/slideLayout28.xml"/><Relationship Id="rId10" Type="http://schemas.openxmlformats.org/officeDocument/2006/relationships/image" Target="../media/image13.wmf"/><Relationship Id="rId4" Type="http://schemas.openxmlformats.org/officeDocument/2006/relationships/slideLayout" Target="../slideLayouts/slideLayout27.xml"/><Relationship Id="rId9"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11.wmf"/><Relationship Id="rId3" Type="http://schemas.openxmlformats.org/officeDocument/2006/relationships/slideLayout" Target="../slideLayouts/slideLayout31.xml"/><Relationship Id="rId7" Type="http://schemas.openxmlformats.org/officeDocument/2006/relationships/image" Target="../media/image15.jpeg"/><Relationship Id="rId12" Type="http://schemas.openxmlformats.org/officeDocument/2006/relationships/image" Target="../media/image10.wmf"/><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11" Type="http://schemas.openxmlformats.org/officeDocument/2006/relationships/image" Target="../media/image9.wmf"/><Relationship Id="rId5" Type="http://schemas.openxmlformats.org/officeDocument/2006/relationships/slideLayout" Target="../slideLayouts/slideLayout33.xml"/><Relationship Id="rId10" Type="http://schemas.openxmlformats.org/officeDocument/2006/relationships/image" Target="../media/image13.wmf"/><Relationship Id="rId4" Type="http://schemas.openxmlformats.org/officeDocument/2006/relationships/slideLayout" Target="../slideLayouts/slideLayout32.xml"/><Relationship Id="rId9" Type="http://schemas.openxmlformats.org/officeDocument/2006/relationships/image" Target="../media/image8.wm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11.wmf"/><Relationship Id="rId3" Type="http://schemas.openxmlformats.org/officeDocument/2006/relationships/slideLayout" Target="../slideLayouts/slideLayout36.xml"/><Relationship Id="rId7" Type="http://schemas.openxmlformats.org/officeDocument/2006/relationships/image" Target="../media/image16.jpeg"/><Relationship Id="rId12" Type="http://schemas.openxmlformats.org/officeDocument/2006/relationships/image" Target="../media/image10.w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7.xml"/><Relationship Id="rId11" Type="http://schemas.openxmlformats.org/officeDocument/2006/relationships/image" Target="../media/image9.wmf"/><Relationship Id="rId5" Type="http://schemas.openxmlformats.org/officeDocument/2006/relationships/slideLayout" Target="../slideLayouts/slideLayout38.xml"/><Relationship Id="rId10" Type="http://schemas.openxmlformats.org/officeDocument/2006/relationships/image" Target="../media/image13.wmf"/><Relationship Id="rId4" Type="http://schemas.openxmlformats.org/officeDocument/2006/relationships/slideLayout" Target="../slideLayouts/slideLayout37.xml"/><Relationship Id="rId9" Type="http://schemas.openxmlformats.org/officeDocument/2006/relationships/image" Target="../media/image8.wmf"/></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11.wmf"/><Relationship Id="rId3" Type="http://schemas.openxmlformats.org/officeDocument/2006/relationships/slideLayout" Target="../slideLayouts/slideLayout41.xml"/><Relationship Id="rId7" Type="http://schemas.openxmlformats.org/officeDocument/2006/relationships/image" Target="../media/image17.jpeg"/><Relationship Id="rId12" Type="http://schemas.openxmlformats.org/officeDocument/2006/relationships/image" Target="../media/image10.wmf"/><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8.xml"/><Relationship Id="rId11" Type="http://schemas.openxmlformats.org/officeDocument/2006/relationships/image" Target="../media/image9.wmf"/><Relationship Id="rId5" Type="http://schemas.openxmlformats.org/officeDocument/2006/relationships/slideLayout" Target="../slideLayouts/slideLayout43.xml"/><Relationship Id="rId10" Type="http://schemas.openxmlformats.org/officeDocument/2006/relationships/image" Target="../media/image13.wmf"/><Relationship Id="rId4" Type="http://schemas.openxmlformats.org/officeDocument/2006/relationships/slideLayout" Target="../slideLayouts/slideLayout42.xml"/><Relationship Id="rId9" Type="http://schemas.openxmlformats.org/officeDocument/2006/relationships/image" Target="../media/image8.w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11.wmf"/><Relationship Id="rId3" Type="http://schemas.openxmlformats.org/officeDocument/2006/relationships/slideLayout" Target="../slideLayouts/slideLayout46.xml"/><Relationship Id="rId7" Type="http://schemas.openxmlformats.org/officeDocument/2006/relationships/image" Target="../media/image18.jpeg"/><Relationship Id="rId12" Type="http://schemas.openxmlformats.org/officeDocument/2006/relationships/image" Target="../media/image10.wmf"/><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9.xml"/><Relationship Id="rId11" Type="http://schemas.openxmlformats.org/officeDocument/2006/relationships/image" Target="../media/image9.wmf"/><Relationship Id="rId5" Type="http://schemas.openxmlformats.org/officeDocument/2006/relationships/slideLayout" Target="../slideLayouts/slideLayout48.xml"/><Relationship Id="rId10" Type="http://schemas.openxmlformats.org/officeDocument/2006/relationships/image" Target="../media/image13.wmf"/><Relationship Id="rId4" Type="http://schemas.openxmlformats.org/officeDocument/2006/relationships/slideLayout" Target="../slideLayouts/slideLayout47.xml"/><Relationship Id="rId9" Type="http://schemas.openxmlformats.org/officeDocument/2006/relationships/image" Target="../media/image8.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5800"/>
            <a:ext cx="10526150" cy="9521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33706"/>
            <a:ext cx="10515600" cy="423268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pic>
        <p:nvPicPr>
          <p:cNvPr id="8" name="Picture 7"/>
          <p:cNvPicPr>
            <a:picLocks/>
          </p:cNvPicPr>
          <p:nvPr userDrawn="1"/>
        </p:nvPicPr>
        <p:blipFill>
          <a:blip r:embed="rId11" cstate="screen">
            <a:extLst>
              <a:ext uri="{28A0092B-C50C-407E-A947-70E740481C1C}">
                <a14:useLocalDpi xmlns:a14="http://schemas.microsoft.com/office/drawing/2010/main"/>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903101" y="6182751"/>
            <a:ext cx="2461249" cy="420644"/>
          </a:xfrm>
          <a:prstGeom prst="rect">
            <a:avLst/>
          </a:prstGeom>
        </p:spPr>
      </p:pic>
    </p:spTree>
    <p:extLst>
      <p:ext uri="{BB962C8B-B14F-4D97-AF65-F5344CB8AC3E}">
        <p14:creationId xmlns:p14="http://schemas.microsoft.com/office/powerpoint/2010/main" val="1490537815"/>
      </p:ext>
    </p:extLst>
  </p:cSld>
  <p:clrMap bg1="lt1" tx1="dk1" bg2="lt2" tx2="dk2" accent1="accent1" accent2="accent2" accent3="accent3" accent4="accent4" accent5="accent5" accent6="accent6" hlink="hlink" folHlink="folHlink"/>
  <p:sldLayoutIdLst>
    <p:sldLayoutId id="2147483672" r:id="rId1"/>
    <p:sldLayoutId id="2147483650" r:id="rId2"/>
    <p:sldLayoutId id="2147483652" r:id="rId3"/>
    <p:sldLayoutId id="2147483653" r:id="rId4"/>
    <p:sldLayoutId id="2147483654" r:id="rId5"/>
    <p:sldLayoutId id="2147483655" r:id="rId6"/>
    <p:sldLayoutId id="2147483656" r:id="rId7"/>
    <p:sldLayoutId id="2147483695" r:id="rId8"/>
    <p:sldLayoutId id="2147483696" r:id="rId9"/>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3"/>
        </a:buBlip>
        <a:defRPr sz="2800" kern="1200">
          <a:solidFill>
            <a:schemeClr val="tx1">
              <a:lumMod val="75000"/>
              <a:lumOff val="25000"/>
            </a:schemeClr>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4"/>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5"/>
        </a:buBlip>
        <a:defRPr sz="2000" kern="1200">
          <a:solidFill>
            <a:schemeClr val="tx1">
              <a:lumMod val="75000"/>
              <a:lumOff val="25000"/>
            </a:schemeClr>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16"/>
        </a:buBlip>
        <a:defRPr sz="1800" kern="1200">
          <a:solidFill>
            <a:schemeClr val="tx1">
              <a:lumMod val="75000"/>
              <a:lumOff val="25000"/>
            </a:schemeClr>
          </a:solidFill>
          <a:latin typeface="+mn-lt"/>
          <a:ea typeface="+mn-ea"/>
          <a:cs typeface="+mn-cs"/>
        </a:defRPr>
      </a:lvl4pPr>
      <a:lvl5pPr marL="2011680" indent="-18288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pos="7152" userDrawn="1">
          <p15:clr>
            <a:srgbClr val="F26B43"/>
          </p15:clr>
        </p15:guide>
        <p15:guide id="3" orient="horz" pos="432" userDrawn="1">
          <p15:clr>
            <a:srgbClr val="F26B43"/>
          </p15:clr>
        </p15:guide>
        <p15:guide id="4" orient="horz" pos="388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young mother embraces her baby.">
            <a:extLst>
              <a:ext uri="{FF2B5EF4-FFF2-40B4-BE49-F238E27FC236}">
                <a16:creationId xmlns:a16="http://schemas.microsoft.com/office/drawing/2014/main" id="{DD63044B-D11C-0578-EEF0-6207CE84694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11066" y="0"/>
            <a:ext cx="5978924" cy="6854653"/>
          </a:xfrm>
          <a:prstGeom prst="rect">
            <a:avLst/>
          </a:prstGeom>
        </p:spPr>
      </p:pic>
      <p:sp>
        <p:nvSpPr>
          <p:cNvPr id="2" name="Title Placeholder 1"/>
          <p:cNvSpPr>
            <a:spLocks noGrp="1"/>
          </p:cNvSpPr>
          <p:nvPr userDrawn="1">
            <p:ph type="title"/>
          </p:nvPr>
        </p:nvSpPr>
        <p:spPr>
          <a:xfrm>
            <a:off x="6668086" y="633046"/>
            <a:ext cx="4937760" cy="1057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6668086" y="1825625"/>
            <a:ext cx="4937760" cy="42542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pic>
        <p:nvPicPr>
          <p:cNvPr id="8" name="Picture 7"/>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2550301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0"/>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1"/>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2"/>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SzPct val="90000"/>
        <a:buFontTx/>
        <a:buBlip>
          <a:blip r:embed="rId13"/>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978" y="633046"/>
            <a:ext cx="10888394" cy="1057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18978" y="1825625"/>
            <a:ext cx="10888394" cy="42542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sp>
        <p:nvSpPr>
          <p:cNvPr id="5" name="AutoShape 3"/>
          <p:cNvSpPr>
            <a:spLocks noChangeAspect="1" noChangeArrowheads="1" noTextEdit="1"/>
          </p:cNvSpPr>
          <p:nvPr userDrawn="1"/>
        </p:nvSpPr>
        <p:spPr bwMode="auto">
          <a:xfrm>
            <a:off x="-11113" y="6381750"/>
            <a:ext cx="5486401"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userDrawn="1"/>
        </p:nvSpPr>
        <p:spPr bwMode="auto">
          <a:xfrm>
            <a:off x="-11113" y="6381750"/>
            <a:ext cx="1958975" cy="52388"/>
          </a:xfrm>
          <a:prstGeom prst="rect">
            <a:avLst/>
          </a:prstGeom>
          <a:solidFill>
            <a:srgbClr val="F7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userDrawn="1"/>
        </p:nvSpPr>
        <p:spPr bwMode="auto">
          <a:xfrm>
            <a:off x="1981200" y="6381750"/>
            <a:ext cx="1958975" cy="52388"/>
          </a:xfrm>
          <a:prstGeom prst="rect">
            <a:avLst/>
          </a:prstGeom>
          <a:solidFill>
            <a:srgbClr val="93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userDrawn="1"/>
        </p:nvSpPr>
        <p:spPr bwMode="auto">
          <a:xfrm>
            <a:off x="3973513" y="6381750"/>
            <a:ext cx="979488" cy="52388"/>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userDrawn="1"/>
        </p:nvSpPr>
        <p:spPr bwMode="auto">
          <a:xfrm>
            <a:off x="4984750" y="6381750"/>
            <a:ext cx="490538" cy="523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17893568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4" r:id="rId6"/>
    <p:sldLayoutId id="2147483705" r:id="rId7"/>
    <p:sldLayoutId id="2147483706" r:id="rId8"/>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1"/>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2"/>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3"/>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14"/>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3788" y="633046"/>
            <a:ext cx="9978773" cy="1057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73788" y="1825629"/>
            <a:ext cx="9978773" cy="42542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46513" y="6497329"/>
            <a:ext cx="920263"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sp>
        <p:nvSpPr>
          <p:cNvPr id="5" name="AutoShape 3"/>
          <p:cNvSpPr>
            <a:spLocks noChangeAspect="1" noChangeArrowheads="1" noTextEdit="1"/>
          </p:cNvSpPr>
          <p:nvPr userDrawn="1"/>
        </p:nvSpPr>
        <p:spPr bwMode="auto">
          <a:xfrm>
            <a:off x="-11113" y="6381750"/>
            <a:ext cx="5486401"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 name="Rectangle 5">
            <a:extLst>
              <a:ext uri="{FF2B5EF4-FFF2-40B4-BE49-F238E27FC236}">
                <a16:creationId xmlns:a16="http://schemas.microsoft.com/office/drawing/2014/main" id="{27322E11-C159-6C5C-3EA9-99BABB74E24B}"/>
              </a:ext>
            </a:extLst>
          </p:cNvPr>
          <p:cNvSpPr>
            <a:spLocks noChangeArrowheads="1"/>
          </p:cNvSpPr>
          <p:nvPr userDrawn="1"/>
        </p:nvSpPr>
        <p:spPr bwMode="auto">
          <a:xfrm>
            <a:off x="-11113" y="6381750"/>
            <a:ext cx="1958975" cy="52388"/>
          </a:xfrm>
          <a:prstGeom prst="rect">
            <a:avLst/>
          </a:prstGeom>
          <a:solidFill>
            <a:srgbClr val="F7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0090A9FA-DBD2-F6B9-453D-6357DB6A4AD5}"/>
              </a:ext>
            </a:extLst>
          </p:cNvPr>
          <p:cNvSpPr>
            <a:spLocks noChangeArrowheads="1"/>
          </p:cNvSpPr>
          <p:nvPr userDrawn="1"/>
        </p:nvSpPr>
        <p:spPr bwMode="auto">
          <a:xfrm>
            <a:off x="1981200" y="6381750"/>
            <a:ext cx="1958975" cy="52388"/>
          </a:xfrm>
          <a:prstGeom prst="rect">
            <a:avLst/>
          </a:prstGeom>
          <a:solidFill>
            <a:srgbClr val="93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7">
            <a:extLst>
              <a:ext uri="{FF2B5EF4-FFF2-40B4-BE49-F238E27FC236}">
                <a16:creationId xmlns:a16="http://schemas.microsoft.com/office/drawing/2014/main" id="{150B1C52-9025-995E-C4D8-A0882975FF53}"/>
              </a:ext>
            </a:extLst>
          </p:cNvPr>
          <p:cNvSpPr>
            <a:spLocks noChangeArrowheads="1"/>
          </p:cNvSpPr>
          <p:nvPr userDrawn="1"/>
        </p:nvSpPr>
        <p:spPr bwMode="auto">
          <a:xfrm>
            <a:off x="3973513" y="6381750"/>
            <a:ext cx="979488" cy="52388"/>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C1D51E2F-3DA9-AA55-6308-0B4B9FF72EFA}"/>
              </a:ext>
            </a:extLst>
          </p:cNvPr>
          <p:cNvSpPr>
            <a:spLocks noChangeArrowheads="1"/>
          </p:cNvSpPr>
          <p:nvPr userDrawn="1"/>
        </p:nvSpPr>
        <p:spPr bwMode="auto">
          <a:xfrm>
            <a:off x="4984750" y="6381750"/>
            <a:ext cx="490538" cy="523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CD3CB4D8-FFEB-6584-DAE8-C44F18C4AF5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2887302768"/>
      </p:ext>
    </p:extLst>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l" defTabSz="914354" rtl="0" eaLnBrk="1" latinLnBrk="0" hangingPunct="1">
        <a:lnSpc>
          <a:spcPct val="90000"/>
        </a:lnSpc>
        <a:spcBef>
          <a:spcPct val="0"/>
        </a:spcBef>
        <a:buNone/>
        <a:defRPr sz="400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74306" indent="-274306" algn="l" defTabSz="914354" rtl="0" eaLnBrk="1" latinLnBrk="0" hangingPunct="1">
        <a:lnSpc>
          <a:spcPct val="90000"/>
        </a:lnSpc>
        <a:spcBef>
          <a:spcPts val="1000"/>
        </a:spcBef>
        <a:buSzPct val="90000"/>
        <a:buFontTx/>
        <a:buBlip>
          <a:blip r:embed="rId4"/>
        </a:buBlip>
        <a:defRPr sz="2400" kern="1200">
          <a:solidFill>
            <a:schemeClr val="bg1"/>
          </a:solidFill>
          <a:latin typeface="+mn-lt"/>
          <a:ea typeface="+mn-ea"/>
          <a:cs typeface="+mn-cs"/>
        </a:defRPr>
      </a:lvl1pPr>
      <a:lvl2pPr marL="731484" indent="-274306" algn="l" defTabSz="914354" rtl="0" eaLnBrk="1" latinLnBrk="0" hangingPunct="1">
        <a:lnSpc>
          <a:spcPct val="90000"/>
        </a:lnSpc>
        <a:spcBef>
          <a:spcPts val="500"/>
        </a:spcBef>
        <a:buSzPct val="80000"/>
        <a:buFontTx/>
        <a:buBlip>
          <a:blip r:embed="rId5"/>
        </a:buBlip>
        <a:defRPr sz="2000" kern="1200">
          <a:solidFill>
            <a:schemeClr val="bg1"/>
          </a:solidFill>
          <a:latin typeface="+mn-lt"/>
          <a:ea typeface="+mn-ea"/>
          <a:cs typeface="+mn-cs"/>
        </a:defRPr>
      </a:lvl2pPr>
      <a:lvl3pPr marL="1142942" indent="-228589" algn="l" defTabSz="914354" rtl="0" eaLnBrk="1" latinLnBrk="0" hangingPunct="1">
        <a:lnSpc>
          <a:spcPct val="90000"/>
        </a:lnSpc>
        <a:spcBef>
          <a:spcPts val="500"/>
        </a:spcBef>
        <a:buSzPct val="90000"/>
        <a:buFontTx/>
        <a:buBlip>
          <a:blip r:embed="rId6"/>
        </a:buBlip>
        <a:defRPr sz="1800" kern="1200">
          <a:solidFill>
            <a:schemeClr val="bg1"/>
          </a:solidFill>
          <a:latin typeface="+mn-lt"/>
          <a:ea typeface="+mn-ea"/>
          <a:cs typeface="+mn-cs"/>
        </a:defRPr>
      </a:lvl3pPr>
      <a:lvl4pPr marL="1645838" indent="-274306" algn="l" defTabSz="914354" rtl="0" eaLnBrk="1" latinLnBrk="0" hangingPunct="1">
        <a:lnSpc>
          <a:spcPct val="90000"/>
        </a:lnSpc>
        <a:spcBef>
          <a:spcPts val="500"/>
        </a:spcBef>
        <a:buClr>
          <a:schemeClr val="accent2"/>
        </a:buClr>
        <a:buSzPct val="90000"/>
        <a:buFontTx/>
        <a:buBlip>
          <a:blip r:embed="rId7"/>
        </a:buBlip>
        <a:defRPr sz="1600" kern="1200">
          <a:solidFill>
            <a:schemeClr val="bg1"/>
          </a:solidFill>
          <a:latin typeface="+mn-lt"/>
          <a:ea typeface="+mn-ea"/>
          <a:cs typeface="+mn-cs"/>
        </a:defRPr>
      </a:lvl4pPr>
      <a:lvl5pPr marL="2011580" indent="-182870" algn="l" defTabSz="914354" rtl="0" eaLnBrk="1" latinLnBrk="0" hangingPunct="1">
        <a:lnSpc>
          <a:spcPct val="90000"/>
        </a:lnSpc>
        <a:spcBef>
          <a:spcPts val="500"/>
        </a:spcBef>
        <a:buClr>
          <a:schemeClr val="bg1"/>
        </a:buClr>
        <a:buFont typeface="Arial" panose="020B0604020202020204" pitchFamily="34" charset="0"/>
        <a:buChar char="•"/>
        <a:defRPr sz="160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ndmother pushes their grandchild on a swing in a public park">
            <a:extLst>
              <a:ext uri="{FF2B5EF4-FFF2-40B4-BE49-F238E27FC236}">
                <a16:creationId xmlns:a16="http://schemas.microsoft.com/office/drawing/2014/main" id="{7389986A-42AB-BBCD-C0EB-5431E4B59657}"/>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1" y="3347"/>
            <a:ext cx="5989991" cy="6854653"/>
          </a:xfrm>
          <a:prstGeom prst="rect">
            <a:avLst/>
          </a:prstGeom>
        </p:spPr>
      </p:pic>
      <p:sp>
        <p:nvSpPr>
          <p:cNvPr id="2" name="Title Placeholder 1"/>
          <p:cNvSpPr>
            <a:spLocks noGrp="1"/>
          </p:cNvSpPr>
          <p:nvPr userDrawn="1">
            <p:ph type="title"/>
          </p:nvPr>
        </p:nvSpPr>
        <p:spPr>
          <a:xfrm>
            <a:off x="6668086" y="633046"/>
            <a:ext cx="4937760" cy="1057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6668086" y="1825625"/>
            <a:ext cx="4937760" cy="42542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pic>
        <p:nvPicPr>
          <p:cNvPr id="8" name="Picture 7"/>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3696077579"/>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9" r:id="rId3"/>
    <p:sldLayoutId id="2147483681" r:id="rId4"/>
    <p:sldLayoutId id="2147483683" r:id="rId5"/>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0"/>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1"/>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2"/>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SzPct val="90000"/>
        <a:buFontTx/>
        <a:buBlip>
          <a:blip r:embed="rId13"/>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userDrawn="1">
            <p:ph type="title"/>
          </p:nvPr>
        </p:nvSpPr>
        <p:spPr>
          <a:xfrm>
            <a:off x="6668086" y="633046"/>
            <a:ext cx="4937760" cy="1057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6668086" y="1825625"/>
            <a:ext cx="4937760" cy="42542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pic>
        <p:nvPicPr>
          <p:cNvPr id="8" name="Picture 7"/>
          <p:cNvPicPr>
            <a:picLocks/>
          </p:cNvPicPr>
          <p:nvPr userDrawn="1"/>
        </p:nvPicPr>
        <p:blipFill>
          <a:blip r:embed="rId7" cstate="screen">
            <a:extLst>
              <a:ext uri="{28A0092B-C50C-407E-A947-70E740481C1C}">
                <a14:useLocalDpi xmlns:a14="http://schemas.microsoft.com/office/drawing/2010/main"/>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321615" y="6216523"/>
            <a:ext cx="2461249" cy="420444"/>
          </a:xfrm>
          <a:prstGeom prst="rect">
            <a:avLst/>
          </a:prstGeom>
        </p:spPr>
      </p:pic>
      <p:pic>
        <p:nvPicPr>
          <p:cNvPr id="4" name="Picture 3">
            <a:extLst>
              <a:ext uri="{FF2B5EF4-FFF2-40B4-BE49-F238E27FC236}">
                <a16:creationId xmlns:a16="http://schemas.microsoft.com/office/drawing/2014/main" id="{5894CD65-F73F-D2E1-B66F-6E30FF6C4661}"/>
              </a:ext>
            </a:extLst>
          </p:cNvPr>
          <p:cNvPicPr>
            <a:picLocks noChangeAspect="1"/>
          </p:cNvPicPr>
          <p:nvPr userDrawn="1"/>
        </p:nvPicPr>
        <p:blipFill>
          <a:blip r:embed="rId9">
            <a:extLst>
              <a:ext uri="{28A0092B-C50C-407E-A947-70E740481C1C}">
                <a14:useLocalDpi xmlns:a14="http://schemas.microsoft.com/office/drawing/2010/main" val="0"/>
              </a:ext>
            </a:extLst>
          </a:blip>
          <a:srcRect l="1042" r="1042"/>
          <a:stretch/>
        </p:blipFill>
        <p:spPr>
          <a:xfrm>
            <a:off x="-112172" y="-1"/>
            <a:ext cx="6102154" cy="6986427"/>
          </a:xfrm>
          <a:prstGeom prst="rect">
            <a:avLst/>
          </a:prstGeom>
        </p:spPr>
      </p:pic>
    </p:spTree>
    <p:extLst>
      <p:ext uri="{BB962C8B-B14F-4D97-AF65-F5344CB8AC3E}">
        <p14:creationId xmlns:p14="http://schemas.microsoft.com/office/powerpoint/2010/main" val="12362014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0"/>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1"/>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2"/>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SzPct val="90000"/>
        <a:buFontTx/>
        <a:buBlip>
          <a:blip r:embed="rId13"/>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 older man helps a toddler put together a model wooden plane.">
            <a:extLst>
              <a:ext uri="{FF2B5EF4-FFF2-40B4-BE49-F238E27FC236}">
                <a16:creationId xmlns:a16="http://schemas.microsoft.com/office/drawing/2014/main" id="{A5D08FB0-47B5-F2F4-9F21-4A6BAECCE56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24"/>
          <a:stretch/>
        </p:blipFill>
        <p:spPr>
          <a:xfrm>
            <a:off x="0" y="3347"/>
            <a:ext cx="5989990" cy="6854653"/>
          </a:xfrm>
          <a:prstGeom prst="rect">
            <a:avLst/>
          </a:prstGeom>
        </p:spPr>
      </p:pic>
      <p:sp>
        <p:nvSpPr>
          <p:cNvPr id="2" name="Title Placeholder 1"/>
          <p:cNvSpPr>
            <a:spLocks noGrp="1"/>
          </p:cNvSpPr>
          <p:nvPr userDrawn="1">
            <p:ph type="title"/>
          </p:nvPr>
        </p:nvSpPr>
        <p:spPr>
          <a:xfrm>
            <a:off x="6668086" y="633046"/>
            <a:ext cx="4937760" cy="1057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6668086" y="1825625"/>
            <a:ext cx="4937760" cy="42542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pic>
        <p:nvPicPr>
          <p:cNvPr id="8" name="Picture 7"/>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295306783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0"/>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1"/>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2"/>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SzPct val="90000"/>
        <a:buFontTx/>
        <a:buBlip>
          <a:blip r:embed="rId13"/>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other gives her daughter a piggyback ride while laughing.">
            <a:extLst>
              <a:ext uri="{FF2B5EF4-FFF2-40B4-BE49-F238E27FC236}">
                <a16:creationId xmlns:a16="http://schemas.microsoft.com/office/drawing/2014/main" id="{4CC60284-5D67-501D-046D-DCC88CAB224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11066" y="1673"/>
            <a:ext cx="5989990" cy="6854653"/>
          </a:xfrm>
          <a:prstGeom prst="rect">
            <a:avLst/>
          </a:prstGeom>
        </p:spPr>
      </p:pic>
      <p:sp>
        <p:nvSpPr>
          <p:cNvPr id="2" name="Title Placeholder 1"/>
          <p:cNvSpPr>
            <a:spLocks noGrp="1"/>
          </p:cNvSpPr>
          <p:nvPr userDrawn="1">
            <p:ph type="title"/>
          </p:nvPr>
        </p:nvSpPr>
        <p:spPr>
          <a:xfrm>
            <a:off x="6668086" y="633046"/>
            <a:ext cx="4937760" cy="1057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6668086" y="1825625"/>
            <a:ext cx="4937760" cy="42542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pic>
        <p:nvPicPr>
          <p:cNvPr id="8" name="Picture 7"/>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323297564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0"/>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1"/>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2"/>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SzPct val="90000"/>
        <a:buFontTx/>
        <a:buBlip>
          <a:blip r:embed="rId13"/>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7414" y="0"/>
            <a:ext cx="1220941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aughter kisses her mother on the cheek.">
            <a:extLst>
              <a:ext uri="{FF2B5EF4-FFF2-40B4-BE49-F238E27FC236}">
                <a16:creationId xmlns:a16="http://schemas.microsoft.com/office/drawing/2014/main" id="{517F5874-B1CA-C70C-4ABD-2BF5C31F97BB}"/>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17413" y="0"/>
            <a:ext cx="5978924" cy="6854653"/>
          </a:xfrm>
          <a:prstGeom prst="rect">
            <a:avLst/>
          </a:prstGeom>
        </p:spPr>
      </p:pic>
      <p:sp>
        <p:nvSpPr>
          <p:cNvPr id="2" name="Title Placeholder 1"/>
          <p:cNvSpPr>
            <a:spLocks noGrp="1"/>
          </p:cNvSpPr>
          <p:nvPr userDrawn="1">
            <p:ph type="title"/>
          </p:nvPr>
        </p:nvSpPr>
        <p:spPr>
          <a:xfrm>
            <a:off x="6668086" y="633046"/>
            <a:ext cx="4937760" cy="1057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6668086" y="1825625"/>
            <a:ext cx="4937760" cy="42542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pic>
        <p:nvPicPr>
          <p:cNvPr id="8" name="Picture 7"/>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286550095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0"/>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1"/>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2"/>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SzPct val="90000"/>
        <a:buFontTx/>
        <a:buBlip>
          <a:blip r:embed="rId13"/>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father sits on a skateboard giving his two young kids a ride.">
            <a:extLst>
              <a:ext uri="{FF2B5EF4-FFF2-40B4-BE49-F238E27FC236}">
                <a16:creationId xmlns:a16="http://schemas.microsoft.com/office/drawing/2014/main" id="{A2DA8A6E-2D44-69F5-3916-AEF0B5BE08E5}"/>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b="-49"/>
          <a:stretch/>
        </p:blipFill>
        <p:spPr>
          <a:xfrm>
            <a:off x="-11066" y="6694"/>
            <a:ext cx="5978924" cy="6854653"/>
          </a:xfrm>
          <a:prstGeom prst="rect">
            <a:avLst/>
          </a:prstGeom>
        </p:spPr>
      </p:pic>
      <p:sp>
        <p:nvSpPr>
          <p:cNvPr id="2" name="Title Placeholder 1"/>
          <p:cNvSpPr>
            <a:spLocks noGrp="1"/>
          </p:cNvSpPr>
          <p:nvPr userDrawn="1">
            <p:ph type="title"/>
          </p:nvPr>
        </p:nvSpPr>
        <p:spPr>
          <a:xfrm>
            <a:off x="6668086" y="633046"/>
            <a:ext cx="4937760" cy="105764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6668086" y="1825625"/>
            <a:ext cx="4937760" cy="42542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a:p>
        </p:txBody>
      </p:sp>
      <p:pic>
        <p:nvPicPr>
          <p:cNvPr id="8" name="Picture 7"/>
          <p:cNvPicPr>
            <a:picLocks/>
          </p:cNvPicPr>
          <p:nvPr userDrawn="1"/>
        </p:nvPicPr>
        <p:blipFill>
          <a:blip r:embed="rId8" cstate="screen">
            <a:extLst>
              <a:ext uri="{28A0092B-C50C-407E-A947-70E740481C1C}">
                <a14:useLocalDpi xmlns:a14="http://schemas.microsoft.com/office/drawing/2010/main"/>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346786925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0"/>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1"/>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2"/>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SzPct val="90000"/>
        <a:buFontTx/>
        <a:buBlip>
          <a:blip r:embed="rId13"/>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3.xml"/><Relationship Id="rId5" Type="http://schemas.openxmlformats.org/officeDocument/2006/relationships/image" Target="../media/image6.wmf"/><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3.xml"/><Relationship Id="rId5" Type="http://schemas.openxmlformats.org/officeDocument/2006/relationships/image" Target="../media/image6.wmf"/><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9C360-9D04-AA57-36B7-8CFAF5E530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2368E-1316-ADB3-FC0B-A89E0AE1061E}"/>
              </a:ext>
            </a:extLst>
          </p:cNvPr>
          <p:cNvSpPr>
            <a:spLocks noGrp="1"/>
          </p:cNvSpPr>
          <p:nvPr>
            <p:ph type="ctrTitle"/>
          </p:nvPr>
        </p:nvSpPr>
        <p:spPr/>
        <p:txBody>
          <a:bodyPr/>
          <a:lstStyle/>
          <a:p>
            <a:r>
              <a:rPr lang="en-US"/>
              <a:t>Prevention Messaging</a:t>
            </a:r>
            <a:endParaRPr lang="en-US">
              <a:ea typeface="Tahoma"/>
              <a:cs typeface="Tahoma"/>
            </a:endParaRPr>
          </a:p>
        </p:txBody>
      </p:sp>
      <p:sp>
        <p:nvSpPr>
          <p:cNvPr id="3" name="Subtitle 2">
            <a:extLst>
              <a:ext uri="{FF2B5EF4-FFF2-40B4-BE49-F238E27FC236}">
                <a16:creationId xmlns:a16="http://schemas.microsoft.com/office/drawing/2014/main" id="{B9938B29-326A-713A-CEBC-B3621C9BA959}"/>
              </a:ext>
            </a:extLst>
          </p:cNvPr>
          <p:cNvSpPr>
            <a:spLocks noGrp="1"/>
          </p:cNvSpPr>
          <p:nvPr>
            <p:ph type="subTitle" idx="1"/>
          </p:nvPr>
        </p:nvSpPr>
        <p:spPr/>
        <p:txBody>
          <a:bodyPr vert="horz" lIns="91440" tIns="45720" rIns="91440" bIns="45720" rtlCol="0" anchor="t">
            <a:normAutofit/>
          </a:bodyPr>
          <a:lstStyle/>
          <a:p>
            <a:r>
              <a:rPr lang="en-US"/>
              <a:t>An introduction to</a:t>
            </a:r>
            <a:br>
              <a:rPr lang="en-US"/>
            </a:br>
            <a:r>
              <a:rPr lang="en-US" b="1" u="sng"/>
              <a:t>updated</a:t>
            </a:r>
            <a:r>
              <a:rPr lang="en-US" b="1"/>
              <a:t> </a:t>
            </a:r>
            <a:r>
              <a:rPr lang="en-US"/>
              <a:t>prevention messaging </a:t>
            </a:r>
            <a:br>
              <a:rPr lang="en-US"/>
            </a:br>
            <a:r>
              <a:rPr lang="en-US"/>
              <a:t>for the Health Care Authority (HCA)</a:t>
            </a:r>
          </a:p>
        </p:txBody>
      </p:sp>
      <p:sp>
        <p:nvSpPr>
          <p:cNvPr id="4" name="Slide Number Placeholder 3">
            <a:extLst>
              <a:ext uri="{FF2B5EF4-FFF2-40B4-BE49-F238E27FC236}">
                <a16:creationId xmlns:a16="http://schemas.microsoft.com/office/drawing/2014/main" id="{78108919-4F54-EF7B-DB6D-2EF9755B5EDB}"/>
              </a:ext>
            </a:extLst>
          </p:cNvPr>
          <p:cNvSpPr>
            <a:spLocks noGrp="1"/>
          </p:cNvSpPr>
          <p:nvPr>
            <p:ph type="sldNum" sz="quarter" idx="12"/>
          </p:nvPr>
        </p:nvSpPr>
        <p:spPr/>
        <p:txBody>
          <a:bodyPr/>
          <a:lstStyle/>
          <a:p>
            <a:pPr algn="l"/>
            <a:fld id="{8F0AB5D1-9059-428D-ACFC-BA1258997AE0}" type="slidenum">
              <a:rPr lang="en-US" smtClean="0"/>
              <a:pPr algn="l"/>
              <a:t>1</a:t>
            </a:fld>
            <a:endParaRPr lang="en-US"/>
          </a:p>
        </p:txBody>
      </p:sp>
    </p:spTree>
    <p:extLst>
      <p:ext uri="{BB962C8B-B14F-4D97-AF65-F5344CB8AC3E}">
        <p14:creationId xmlns:p14="http://schemas.microsoft.com/office/powerpoint/2010/main" val="3298874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2E641-E204-1E59-A66E-A930970B8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6C3BE-A2AA-ED89-2C2E-AFDFD20D38EC}"/>
              </a:ext>
            </a:extLst>
          </p:cNvPr>
          <p:cNvSpPr>
            <a:spLocks noGrp="1"/>
          </p:cNvSpPr>
          <p:nvPr>
            <p:ph type="title"/>
          </p:nvPr>
        </p:nvSpPr>
        <p:spPr>
          <a:xfrm>
            <a:off x="838200" y="1254760"/>
            <a:ext cx="4099644" cy="4367363"/>
          </a:xfrm>
        </p:spPr>
        <p:txBody>
          <a:bodyPr/>
          <a:lstStyle/>
          <a:p>
            <a:r>
              <a:rPr lang="en-US">
                <a:cs typeface="Segoe UI Semibold"/>
              </a:rPr>
              <a:t>What is prevention?</a:t>
            </a:r>
            <a:endParaRPr lang="en-US"/>
          </a:p>
        </p:txBody>
      </p:sp>
      <p:sp>
        <p:nvSpPr>
          <p:cNvPr id="4" name="Slide Number Placeholder 3">
            <a:extLst>
              <a:ext uri="{FF2B5EF4-FFF2-40B4-BE49-F238E27FC236}">
                <a16:creationId xmlns:a16="http://schemas.microsoft.com/office/drawing/2014/main" id="{431D4895-4D3E-B8BE-EBD6-1CB9EC5AC97C}"/>
              </a:ext>
            </a:extLst>
          </p:cNvPr>
          <p:cNvSpPr>
            <a:spLocks noGrp="1"/>
          </p:cNvSpPr>
          <p:nvPr>
            <p:ph type="sldNum" sz="quarter" idx="12"/>
          </p:nvPr>
        </p:nvSpPr>
        <p:spPr/>
        <p:txBody>
          <a:bodyPr/>
          <a:lstStyle/>
          <a:p>
            <a:fld id="{8F0AB5D1-9059-428D-ACFC-BA1258997AE0}" type="slidenum">
              <a:rPr lang="en-US" smtClean="0"/>
              <a:pPr/>
              <a:t>10</a:t>
            </a:fld>
            <a:endParaRPr lang="en-US"/>
          </a:p>
        </p:txBody>
      </p:sp>
      <p:pic>
        <p:nvPicPr>
          <p:cNvPr id="5" name="Picture 4">
            <a:extLst>
              <a:ext uri="{FF2B5EF4-FFF2-40B4-BE49-F238E27FC236}">
                <a16:creationId xmlns:a16="http://schemas.microsoft.com/office/drawing/2014/main" id="{D93E9299-2AFF-08E7-A2D9-E02EC6688761}"/>
              </a:ext>
            </a:extLst>
          </p:cNvPr>
          <p:cNvPicPr>
            <a:picLocks noChangeAspect="1"/>
          </p:cNvPicPr>
          <p:nvPr/>
        </p:nvPicPr>
        <p:blipFill>
          <a:blip r:embed="rId2"/>
          <a:srcRect l="-1772" r="-2165" b="-1656"/>
          <a:stretch>
            <a:fillRect/>
          </a:stretch>
        </p:blipFill>
        <p:spPr>
          <a:xfrm>
            <a:off x="4812431" y="2027632"/>
            <a:ext cx="6822622" cy="3952779"/>
          </a:xfrm>
          <a:prstGeom prst="rect">
            <a:avLst/>
          </a:prstGeom>
        </p:spPr>
      </p:pic>
    </p:spTree>
    <p:extLst>
      <p:ext uri="{BB962C8B-B14F-4D97-AF65-F5344CB8AC3E}">
        <p14:creationId xmlns:p14="http://schemas.microsoft.com/office/powerpoint/2010/main" val="326564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5E49C-7BA8-7EF5-9D96-3B96C7075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1DCCC-BFE4-4962-4079-610953A0BCED}"/>
              </a:ext>
            </a:extLst>
          </p:cNvPr>
          <p:cNvSpPr>
            <a:spLocks noGrp="1"/>
          </p:cNvSpPr>
          <p:nvPr>
            <p:ph type="title"/>
          </p:nvPr>
        </p:nvSpPr>
        <p:spPr/>
        <p:txBody>
          <a:bodyPr/>
          <a:lstStyle/>
          <a:p>
            <a:r>
              <a:rPr lang="en-US">
                <a:cs typeface="Segoe UI Semibold"/>
              </a:rPr>
              <a:t>The takeaways: What is prevention?</a:t>
            </a:r>
            <a:endParaRPr lang="en-US"/>
          </a:p>
        </p:txBody>
      </p:sp>
      <p:sp>
        <p:nvSpPr>
          <p:cNvPr id="4" name="Slide Number Placeholder 3">
            <a:extLst>
              <a:ext uri="{FF2B5EF4-FFF2-40B4-BE49-F238E27FC236}">
                <a16:creationId xmlns:a16="http://schemas.microsoft.com/office/drawing/2014/main" id="{8E8DAB40-4395-C975-0D42-FCC850F3CCA3}"/>
              </a:ext>
            </a:extLst>
          </p:cNvPr>
          <p:cNvSpPr>
            <a:spLocks noGrp="1"/>
          </p:cNvSpPr>
          <p:nvPr>
            <p:ph type="sldNum" sz="quarter" idx="12"/>
          </p:nvPr>
        </p:nvSpPr>
        <p:spPr/>
        <p:txBody>
          <a:bodyPr/>
          <a:lstStyle/>
          <a:p>
            <a:fld id="{8F0AB5D1-9059-428D-ACFC-BA1258997AE0}" type="slidenum">
              <a:rPr lang="en-US" smtClean="0"/>
              <a:pPr/>
              <a:t>11</a:t>
            </a:fld>
            <a:endParaRPr lang="en-US"/>
          </a:p>
        </p:txBody>
      </p:sp>
      <p:sp>
        <p:nvSpPr>
          <p:cNvPr id="5" name="Content Placeholder 2">
            <a:extLst>
              <a:ext uri="{FF2B5EF4-FFF2-40B4-BE49-F238E27FC236}">
                <a16:creationId xmlns:a16="http://schemas.microsoft.com/office/drawing/2014/main" id="{33FA5AF9-E48A-42DB-07E8-0837109DBBBD}"/>
              </a:ext>
            </a:extLst>
          </p:cNvPr>
          <p:cNvSpPr>
            <a:spLocks noGrp="1"/>
          </p:cNvSpPr>
          <p:nvPr>
            <p:ph idx="1"/>
          </p:nvPr>
        </p:nvSpPr>
        <p:spPr>
          <a:xfrm>
            <a:off x="838200" y="1979943"/>
            <a:ext cx="10515600" cy="4232686"/>
          </a:xfrm>
        </p:spPr>
        <p:txBody>
          <a:bodyPr vert="horz" lIns="91440" tIns="45720" rIns="91440" bIns="45720" rtlCol="0" anchor="t">
            <a:normAutofit fontScale="92500"/>
          </a:bodyPr>
          <a:lstStyle/>
          <a:p>
            <a:pPr>
              <a:lnSpc>
                <a:spcPct val="100000"/>
              </a:lnSpc>
              <a:spcAft>
                <a:spcPts val="1000"/>
              </a:spcAft>
            </a:pPr>
            <a:r>
              <a:rPr lang="en-US">
                <a:solidFill>
                  <a:srgbClr val="333333"/>
                </a:solidFill>
              </a:rPr>
              <a:t>You</a:t>
            </a:r>
            <a:r>
              <a:rPr lang="en-US">
                <a:solidFill>
                  <a:srgbClr val="333333"/>
                </a:solidFill>
                <a:cs typeface="Segoe UI"/>
              </a:rPr>
              <a:t> don't have to memorize the messaging. </a:t>
            </a:r>
            <a:br>
              <a:rPr lang="en-US">
                <a:solidFill>
                  <a:srgbClr val="333333"/>
                </a:solidFill>
                <a:cs typeface="Segoe UI"/>
              </a:rPr>
            </a:br>
            <a:r>
              <a:rPr lang="en-US">
                <a:solidFill>
                  <a:srgbClr val="333333"/>
                </a:solidFill>
                <a:cs typeface="Segoe UI"/>
              </a:rPr>
              <a:t>Here are key points to remember:</a:t>
            </a:r>
            <a:endParaRPr lang="en-US">
              <a:solidFill>
                <a:srgbClr val="404040"/>
              </a:solidFill>
              <a:cs typeface="Segoe UI"/>
            </a:endParaRPr>
          </a:p>
          <a:p>
            <a:pPr lvl="1">
              <a:lnSpc>
                <a:spcPct val="100000"/>
              </a:lnSpc>
              <a:buFont typeface="Courier New"/>
              <a:buChar char="o"/>
            </a:pPr>
            <a:r>
              <a:rPr lang="en-US">
                <a:solidFill>
                  <a:srgbClr val="333333"/>
                </a:solidFill>
                <a:cs typeface="Segoe UI"/>
              </a:rPr>
              <a:t>Prevention is about preventing SUD </a:t>
            </a:r>
            <a:r>
              <a:rPr lang="en-US" b="1" i="1">
                <a:solidFill>
                  <a:srgbClr val="333333"/>
                </a:solidFill>
                <a:cs typeface="Segoe UI"/>
              </a:rPr>
              <a:t>and </a:t>
            </a:r>
            <a:r>
              <a:rPr lang="en-US">
                <a:solidFill>
                  <a:srgbClr val="333333"/>
                </a:solidFill>
                <a:cs typeface="Segoe UI"/>
              </a:rPr>
              <a:t>promoting health and wellbeing.</a:t>
            </a:r>
          </a:p>
          <a:p>
            <a:pPr lvl="1">
              <a:lnSpc>
                <a:spcPct val="100000"/>
              </a:lnSpc>
              <a:buFont typeface="Courier New"/>
              <a:buChar char="o"/>
            </a:pPr>
            <a:r>
              <a:rPr lang="en-US">
                <a:solidFill>
                  <a:srgbClr val="333333"/>
                </a:solidFill>
                <a:cs typeface="Segoe UI"/>
              </a:rPr>
              <a:t>Prevention is about addressing risk factors </a:t>
            </a:r>
            <a:r>
              <a:rPr lang="en-US" b="1" i="1">
                <a:solidFill>
                  <a:srgbClr val="333333"/>
                </a:solidFill>
                <a:cs typeface="Segoe UI"/>
              </a:rPr>
              <a:t>and </a:t>
            </a:r>
            <a:r>
              <a:rPr lang="en-US">
                <a:solidFill>
                  <a:srgbClr val="333333"/>
                </a:solidFill>
                <a:cs typeface="Segoe UI"/>
              </a:rPr>
              <a:t>improving protective factors.</a:t>
            </a:r>
          </a:p>
          <a:p>
            <a:pPr lvl="1">
              <a:lnSpc>
                <a:spcPct val="100000"/>
              </a:lnSpc>
              <a:buFont typeface="Courier New"/>
              <a:buChar char="o"/>
            </a:pPr>
            <a:r>
              <a:rPr lang="en-US">
                <a:cs typeface="Segoe UI"/>
              </a:rPr>
              <a:t>Prevention creates thriving communities and young people who feel healthy and safe.</a:t>
            </a:r>
            <a:endParaRPr lang="en-US"/>
          </a:p>
          <a:p>
            <a:pPr lvl="1">
              <a:lnSpc>
                <a:spcPct val="100000"/>
              </a:lnSpc>
              <a:buFont typeface="Courier New"/>
              <a:buChar char="o"/>
            </a:pPr>
            <a:r>
              <a:rPr lang="en-US">
                <a:cs typeface="Segoe UI"/>
              </a:rPr>
              <a:t>Prevention gets to the root cause of a problem before it's a crisis.</a:t>
            </a:r>
          </a:p>
          <a:p>
            <a:pPr lvl="1">
              <a:lnSpc>
                <a:spcPct val="100000"/>
              </a:lnSpc>
              <a:buFont typeface="Courier New"/>
              <a:buChar char="o"/>
            </a:pPr>
            <a:r>
              <a:rPr lang="en-US">
                <a:cs typeface="Segoe UI"/>
              </a:rPr>
              <a:t>Families, schools, communities, and leaders all play a role in prevention.</a:t>
            </a:r>
          </a:p>
          <a:p>
            <a:pPr lvl="1">
              <a:lnSpc>
                <a:spcPct val="150000"/>
              </a:lnSpc>
              <a:buFont typeface="Courier New"/>
              <a:buChar char="o"/>
            </a:pPr>
            <a:endParaRPr lang="en-US">
              <a:cs typeface="Segoe UI"/>
            </a:endParaRPr>
          </a:p>
          <a:p>
            <a:pPr marL="0" indent="0">
              <a:lnSpc>
                <a:spcPct val="150000"/>
              </a:lnSpc>
              <a:buNone/>
            </a:pPr>
            <a:endParaRPr lang="en-US">
              <a:cs typeface="Segoe UI"/>
            </a:endParaRPr>
          </a:p>
        </p:txBody>
      </p:sp>
    </p:spTree>
    <p:extLst>
      <p:ext uri="{BB962C8B-B14F-4D97-AF65-F5344CB8AC3E}">
        <p14:creationId xmlns:p14="http://schemas.microsoft.com/office/powerpoint/2010/main" val="3850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and blue background&#10;&#10;AI-generated content may be incorrect.">
            <a:extLst>
              <a:ext uri="{FF2B5EF4-FFF2-40B4-BE49-F238E27FC236}">
                <a16:creationId xmlns:a16="http://schemas.microsoft.com/office/drawing/2014/main" id="{E9390B8E-53FE-2341-F231-C4312AA6D575}"/>
              </a:ext>
            </a:extLst>
          </p:cNvPr>
          <p:cNvPicPr>
            <a:picLocks noChangeAspect="1"/>
          </p:cNvPicPr>
          <p:nvPr/>
        </p:nvPicPr>
        <p:blipFill>
          <a:blip r:embed="rId2"/>
          <a:srcRect l="3604" r="4643"/>
          <a:stretch>
            <a:fillRect/>
          </a:stretch>
        </p:blipFill>
        <p:spPr>
          <a:xfrm>
            <a:off x="-1288" y="1809"/>
            <a:ext cx="12210078" cy="6182252"/>
          </a:xfrm>
          <a:prstGeom prst="rect">
            <a:avLst/>
          </a:prstGeom>
        </p:spPr>
      </p:pic>
      <p:sp>
        <p:nvSpPr>
          <p:cNvPr id="2" name="Title 1">
            <a:extLst>
              <a:ext uri="{FF2B5EF4-FFF2-40B4-BE49-F238E27FC236}">
                <a16:creationId xmlns:a16="http://schemas.microsoft.com/office/drawing/2014/main" id="{D1DC1A8D-658B-F7BF-F119-24625C406BF3}"/>
              </a:ext>
            </a:extLst>
          </p:cNvPr>
          <p:cNvSpPr>
            <a:spLocks noGrp="1"/>
          </p:cNvSpPr>
          <p:nvPr>
            <p:ph type="title"/>
          </p:nvPr>
        </p:nvSpPr>
        <p:spPr/>
        <p:txBody>
          <a:bodyPr/>
          <a:lstStyle/>
          <a:p>
            <a:r>
              <a:rPr lang="en-US">
                <a:cs typeface="Segoe UI Semibold"/>
              </a:rPr>
              <a:t>The message: Who does prevention?</a:t>
            </a:r>
            <a:endParaRPr lang="en-US"/>
          </a:p>
        </p:txBody>
      </p:sp>
      <p:sp>
        <p:nvSpPr>
          <p:cNvPr id="3" name="Content Placeholder 2">
            <a:extLst>
              <a:ext uri="{FF2B5EF4-FFF2-40B4-BE49-F238E27FC236}">
                <a16:creationId xmlns:a16="http://schemas.microsoft.com/office/drawing/2014/main" id="{CF2EC8CF-B62A-53A0-FE66-A81427ADC674}"/>
              </a:ext>
            </a:extLst>
          </p:cNvPr>
          <p:cNvSpPr>
            <a:spLocks noGrp="1"/>
          </p:cNvSpPr>
          <p:nvPr>
            <p:ph idx="1"/>
          </p:nvPr>
        </p:nvSpPr>
        <p:spPr>
          <a:xfrm>
            <a:off x="838200" y="1988999"/>
            <a:ext cx="10515600" cy="4681394"/>
          </a:xfrm>
        </p:spPr>
        <p:txBody>
          <a:bodyPr vert="horz" lIns="91440" tIns="45720" rIns="91440" bIns="45720" rtlCol="0" anchor="t">
            <a:noAutofit/>
          </a:bodyPr>
          <a:lstStyle/>
          <a:p>
            <a:pPr>
              <a:lnSpc>
                <a:spcPct val="100000"/>
              </a:lnSpc>
            </a:pPr>
            <a:r>
              <a:rPr lang="en-US" sz="2200">
                <a:solidFill>
                  <a:srgbClr val="333333"/>
                </a:solidFill>
                <a:cs typeface="Segoe UI"/>
              </a:rPr>
              <a:t>No single person or organization can achieve the aims of prevention work alone. Effectively preventing substance use disorders and promoting health and wellbeing require us to </a:t>
            </a:r>
            <a:r>
              <a:rPr lang="en-US" sz="2200" b="1">
                <a:solidFill>
                  <a:srgbClr val="333333"/>
                </a:solidFill>
                <a:cs typeface="Segoe UI"/>
              </a:rPr>
              <a:t>work together.</a:t>
            </a:r>
          </a:p>
          <a:p>
            <a:pPr>
              <a:lnSpc>
                <a:spcPct val="100000"/>
              </a:lnSpc>
            </a:pPr>
            <a:endParaRPr lang="en-US" sz="2200">
              <a:solidFill>
                <a:srgbClr val="333333"/>
              </a:solidFill>
              <a:cs typeface="Segoe UI"/>
            </a:endParaRPr>
          </a:p>
          <a:p>
            <a:pPr>
              <a:lnSpc>
                <a:spcPct val="100000"/>
              </a:lnSpc>
            </a:pPr>
            <a:r>
              <a:rPr lang="en-US" sz="2200">
                <a:solidFill>
                  <a:srgbClr val="333333"/>
                </a:solidFill>
                <a:cs typeface="Segoe UI"/>
              </a:rPr>
              <a:t>Imagine prevention as a </a:t>
            </a:r>
            <a:r>
              <a:rPr lang="en-US" sz="2200" b="1">
                <a:solidFill>
                  <a:srgbClr val="333333"/>
                </a:solidFill>
                <a:cs typeface="Segoe UI"/>
              </a:rPr>
              <a:t>wide, flowing stream</a:t>
            </a:r>
            <a:r>
              <a:rPr lang="en-US" sz="2200">
                <a:solidFill>
                  <a:srgbClr val="333333"/>
                </a:solidFill>
                <a:cs typeface="Segoe UI"/>
              </a:rPr>
              <a:t>. Like any waterway, it’s fed by many small but vital sources. First, parents and caregivers, siblings, grandparents, aunts, uncles, and neighbors all contribute. Healthy early headwaters can reduce stress, build resilience, and carve a path for long-term mental and emotional wellbeing in young people. </a:t>
            </a:r>
          </a:p>
        </p:txBody>
      </p:sp>
      <p:sp>
        <p:nvSpPr>
          <p:cNvPr id="4" name="Slide Number Placeholder 3">
            <a:extLst>
              <a:ext uri="{FF2B5EF4-FFF2-40B4-BE49-F238E27FC236}">
                <a16:creationId xmlns:a16="http://schemas.microsoft.com/office/drawing/2014/main" id="{9041CC80-E612-C8AA-092B-BA24A9A9C945}"/>
              </a:ext>
            </a:extLst>
          </p:cNvPr>
          <p:cNvSpPr>
            <a:spLocks noGrp="1"/>
          </p:cNvSpPr>
          <p:nvPr>
            <p:ph type="sldNum" sz="quarter" idx="12"/>
          </p:nvPr>
        </p:nvSpPr>
        <p:spPr/>
        <p:txBody>
          <a:bodyPr/>
          <a:lstStyle/>
          <a:p>
            <a:fld id="{8F0AB5D1-9059-428D-ACFC-BA1258997AE0}" type="slidenum">
              <a:rPr lang="en-US" smtClean="0"/>
              <a:pPr/>
              <a:t>12</a:t>
            </a:fld>
            <a:endParaRPr lang="en-US"/>
          </a:p>
        </p:txBody>
      </p:sp>
      <p:cxnSp>
        <p:nvCxnSpPr>
          <p:cNvPr id="5" name="Straight Connector 4">
            <a:extLst>
              <a:ext uri="{FF2B5EF4-FFF2-40B4-BE49-F238E27FC236}">
                <a16:creationId xmlns:a16="http://schemas.microsoft.com/office/drawing/2014/main" id="{27BCFC9F-608A-C9FA-5018-ACD67F358690}"/>
              </a:ext>
            </a:extLst>
          </p:cNvPr>
          <p:cNvCxnSpPr/>
          <p:nvPr/>
        </p:nvCxnSpPr>
        <p:spPr>
          <a:xfrm>
            <a:off x="838200" y="1678488"/>
            <a:ext cx="10515600" cy="0"/>
          </a:xfrm>
          <a:prstGeom prst="line">
            <a:avLst/>
          </a:prstGeom>
          <a:ln w="50800">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50715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9AAE2-9437-7F5A-DF68-5C0F06884A66}"/>
            </a:ext>
          </a:extLst>
        </p:cNvPr>
        <p:cNvGrpSpPr/>
        <p:nvPr/>
      </p:nvGrpSpPr>
      <p:grpSpPr>
        <a:xfrm>
          <a:off x="0" y="0"/>
          <a:ext cx="0" cy="0"/>
          <a:chOff x="0" y="0"/>
          <a:chExt cx="0" cy="0"/>
        </a:xfrm>
      </p:grpSpPr>
      <p:pic>
        <p:nvPicPr>
          <p:cNvPr id="8" name="Picture 7" descr="A white and blue background&#10;&#10;AI-generated content may be incorrect.">
            <a:extLst>
              <a:ext uri="{FF2B5EF4-FFF2-40B4-BE49-F238E27FC236}">
                <a16:creationId xmlns:a16="http://schemas.microsoft.com/office/drawing/2014/main" id="{AAE7899C-1C97-783C-F7DF-FCE028A7DA7A}"/>
              </a:ext>
            </a:extLst>
          </p:cNvPr>
          <p:cNvPicPr>
            <a:picLocks noChangeAspect="1"/>
          </p:cNvPicPr>
          <p:nvPr/>
        </p:nvPicPr>
        <p:blipFill>
          <a:blip r:embed="rId2"/>
          <a:srcRect l="3604" r="4643"/>
          <a:stretch>
            <a:fillRect/>
          </a:stretch>
        </p:blipFill>
        <p:spPr>
          <a:xfrm>
            <a:off x="-1288" y="1809"/>
            <a:ext cx="12210078" cy="6182252"/>
          </a:xfrm>
          <a:prstGeom prst="rect">
            <a:avLst/>
          </a:prstGeom>
        </p:spPr>
      </p:pic>
      <p:sp>
        <p:nvSpPr>
          <p:cNvPr id="2" name="Title 1">
            <a:extLst>
              <a:ext uri="{FF2B5EF4-FFF2-40B4-BE49-F238E27FC236}">
                <a16:creationId xmlns:a16="http://schemas.microsoft.com/office/drawing/2014/main" id="{E27903FA-C9A6-6F0C-7998-26DDC43BA0A7}"/>
              </a:ext>
            </a:extLst>
          </p:cNvPr>
          <p:cNvSpPr>
            <a:spLocks noGrp="1"/>
          </p:cNvSpPr>
          <p:nvPr>
            <p:ph type="title"/>
          </p:nvPr>
        </p:nvSpPr>
        <p:spPr/>
        <p:txBody>
          <a:bodyPr/>
          <a:lstStyle/>
          <a:p>
            <a:r>
              <a:rPr lang="en-US">
                <a:cs typeface="Segoe UI Semibold"/>
              </a:rPr>
              <a:t>The message: Who does prevention?</a:t>
            </a:r>
            <a:endParaRPr lang="en-US"/>
          </a:p>
        </p:txBody>
      </p:sp>
      <p:sp>
        <p:nvSpPr>
          <p:cNvPr id="3" name="Content Placeholder 2">
            <a:extLst>
              <a:ext uri="{FF2B5EF4-FFF2-40B4-BE49-F238E27FC236}">
                <a16:creationId xmlns:a16="http://schemas.microsoft.com/office/drawing/2014/main" id="{1E95B36A-8C59-EFDA-9707-A7CEE312D10B}"/>
              </a:ext>
            </a:extLst>
          </p:cNvPr>
          <p:cNvSpPr>
            <a:spLocks noGrp="1"/>
          </p:cNvSpPr>
          <p:nvPr>
            <p:ph idx="1"/>
          </p:nvPr>
        </p:nvSpPr>
        <p:spPr>
          <a:xfrm>
            <a:off x="838200" y="1987490"/>
            <a:ext cx="10515600" cy="4681394"/>
          </a:xfrm>
        </p:spPr>
        <p:txBody>
          <a:bodyPr vert="horz" lIns="91440" tIns="45720" rIns="91440" bIns="45720" rtlCol="0" anchor="t">
            <a:noAutofit/>
          </a:bodyPr>
          <a:lstStyle/>
          <a:p>
            <a:pPr>
              <a:lnSpc>
                <a:spcPct val="100000"/>
              </a:lnSpc>
            </a:pPr>
            <a:r>
              <a:rPr lang="en-US" sz="2200">
                <a:solidFill>
                  <a:srgbClr val="333333"/>
                </a:solidFill>
                <a:cs typeface="Segoe UI"/>
              </a:rPr>
              <a:t>Later, more prevention </a:t>
            </a:r>
            <a:r>
              <a:rPr lang="en-US" sz="2200" b="1">
                <a:solidFill>
                  <a:srgbClr val="333333"/>
                </a:solidFill>
                <a:cs typeface="Segoe UI"/>
              </a:rPr>
              <a:t>tributaries</a:t>
            </a:r>
            <a:r>
              <a:rPr lang="en-US" sz="2200">
                <a:solidFill>
                  <a:srgbClr val="333333"/>
                </a:solidFill>
                <a:cs typeface="Segoe UI"/>
              </a:rPr>
              <a:t> pour in. During and after school, teachers, coaches, counselors, and student assistance professionals play a role. Elsewhere, trusted role models, mentors, and peers do their part. Cultural groups and other community organizations all feed into the stream. </a:t>
            </a:r>
            <a:endParaRPr lang="en-US" sz="2200">
              <a:cs typeface="Segoe UI"/>
            </a:endParaRPr>
          </a:p>
          <a:p>
            <a:pPr>
              <a:lnSpc>
                <a:spcPct val="100000"/>
              </a:lnSpc>
            </a:pPr>
            <a:endParaRPr lang="en-US" sz="2200">
              <a:solidFill>
                <a:srgbClr val="333333"/>
              </a:solidFill>
              <a:cs typeface="Segoe UI"/>
            </a:endParaRPr>
          </a:p>
          <a:p>
            <a:pPr>
              <a:lnSpc>
                <a:spcPct val="100000"/>
              </a:lnSpc>
            </a:pPr>
            <a:r>
              <a:rPr lang="en-US" sz="2200">
                <a:solidFill>
                  <a:srgbClr val="333333"/>
                </a:solidFill>
                <a:cs typeface="Segoe UI"/>
              </a:rPr>
              <a:t>Larger systems like educational service districts, local health jurisdictions, community coalitions, and state and federal policymakers also shape and strengthen the </a:t>
            </a:r>
            <a:r>
              <a:rPr lang="en-US" sz="2200" b="1">
                <a:solidFill>
                  <a:srgbClr val="333333"/>
                </a:solidFill>
                <a:cs typeface="Segoe UI"/>
              </a:rPr>
              <a:t>prevention stream</a:t>
            </a:r>
            <a:r>
              <a:rPr lang="en-US" sz="2200">
                <a:solidFill>
                  <a:srgbClr val="333333"/>
                </a:solidFill>
                <a:cs typeface="Segoe UI"/>
              </a:rPr>
              <a:t>. They plan, allocate resources, and create programs that ensure prevention waterways steadily carry generations of young people toward healthy, stable futures.</a:t>
            </a:r>
          </a:p>
          <a:p>
            <a:endParaRPr lang="en-US" sz="2400">
              <a:solidFill>
                <a:srgbClr val="333333"/>
              </a:solidFill>
              <a:cs typeface="Segoe UI"/>
            </a:endParaRPr>
          </a:p>
        </p:txBody>
      </p:sp>
      <p:sp>
        <p:nvSpPr>
          <p:cNvPr id="4" name="Slide Number Placeholder 3">
            <a:extLst>
              <a:ext uri="{FF2B5EF4-FFF2-40B4-BE49-F238E27FC236}">
                <a16:creationId xmlns:a16="http://schemas.microsoft.com/office/drawing/2014/main" id="{110A7710-EF4B-18A3-0484-394D907C2AE9}"/>
              </a:ext>
            </a:extLst>
          </p:cNvPr>
          <p:cNvSpPr>
            <a:spLocks noGrp="1"/>
          </p:cNvSpPr>
          <p:nvPr>
            <p:ph type="sldNum" sz="quarter" idx="12"/>
          </p:nvPr>
        </p:nvSpPr>
        <p:spPr/>
        <p:txBody>
          <a:bodyPr/>
          <a:lstStyle/>
          <a:p>
            <a:fld id="{8F0AB5D1-9059-428D-ACFC-BA1258997AE0}" type="slidenum">
              <a:rPr lang="en-US" smtClean="0"/>
              <a:pPr/>
              <a:t>13</a:t>
            </a:fld>
            <a:endParaRPr lang="en-US"/>
          </a:p>
        </p:txBody>
      </p:sp>
      <p:cxnSp>
        <p:nvCxnSpPr>
          <p:cNvPr id="5" name="Straight Connector 4">
            <a:extLst>
              <a:ext uri="{FF2B5EF4-FFF2-40B4-BE49-F238E27FC236}">
                <a16:creationId xmlns:a16="http://schemas.microsoft.com/office/drawing/2014/main" id="{1A7B8296-DBE1-631F-AF8F-DCF561E7C662}"/>
              </a:ext>
            </a:extLst>
          </p:cNvPr>
          <p:cNvCxnSpPr/>
          <p:nvPr/>
        </p:nvCxnSpPr>
        <p:spPr>
          <a:xfrm>
            <a:off x="838200" y="1678488"/>
            <a:ext cx="10515600" cy="0"/>
          </a:xfrm>
          <a:prstGeom prst="line">
            <a:avLst/>
          </a:prstGeom>
          <a:ln w="50800">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8819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4BF75-EFB5-CE97-70A8-0457265DBA2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0DF171-A174-BEFC-DE5B-828279F81B05}"/>
              </a:ext>
            </a:extLst>
          </p:cNvPr>
          <p:cNvSpPr>
            <a:spLocks noGrp="1"/>
          </p:cNvSpPr>
          <p:nvPr>
            <p:ph type="sldNum" sz="quarter" idx="12"/>
          </p:nvPr>
        </p:nvSpPr>
        <p:spPr>
          <a:xfrm>
            <a:off x="132397" y="6490274"/>
            <a:ext cx="948484" cy="174929"/>
          </a:xfrm>
        </p:spPr>
        <p:txBody>
          <a:bodyPr/>
          <a:lstStyle/>
          <a:p>
            <a:pPr algn="l"/>
            <a:fld id="{8F0AB5D1-9059-428D-ACFC-BA1258997AE0}" type="slidenum">
              <a:rPr lang="en-US" smtClean="0"/>
              <a:pPr algn="l"/>
              <a:t>14</a:t>
            </a:fld>
            <a:endParaRPr lang="en-US"/>
          </a:p>
        </p:txBody>
      </p:sp>
      <p:pic>
        <p:nvPicPr>
          <p:cNvPr id="2" name="Picture 1" descr="A person sitting on a boat&#10;&#10;AI-generated content may be incorrect.">
            <a:extLst>
              <a:ext uri="{FF2B5EF4-FFF2-40B4-BE49-F238E27FC236}">
                <a16:creationId xmlns:a16="http://schemas.microsoft.com/office/drawing/2014/main" id="{C3C7451D-156F-914C-C13F-BB378795598B}"/>
              </a:ext>
            </a:extLst>
          </p:cNvPr>
          <p:cNvPicPr>
            <a:picLocks noChangeAspect="1"/>
          </p:cNvPicPr>
          <p:nvPr/>
        </p:nvPicPr>
        <p:blipFill>
          <a:blip r:embed="rId2"/>
          <a:srcRect t="38655" r="-162" b="1184"/>
          <a:stretch>
            <a:fillRect/>
          </a:stretch>
        </p:blipFill>
        <p:spPr>
          <a:xfrm>
            <a:off x="5486" y="342633"/>
            <a:ext cx="12181035" cy="5738679"/>
          </a:xfrm>
          <a:prstGeom prst="rect">
            <a:avLst/>
          </a:prstGeom>
        </p:spPr>
      </p:pic>
      <p:sp>
        <p:nvSpPr>
          <p:cNvPr id="3" name="Title 1">
            <a:extLst>
              <a:ext uri="{FF2B5EF4-FFF2-40B4-BE49-F238E27FC236}">
                <a16:creationId xmlns:a16="http://schemas.microsoft.com/office/drawing/2014/main" id="{401C5C4B-7DA5-4074-5BDA-1DDCDFD79778}"/>
              </a:ext>
            </a:extLst>
          </p:cNvPr>
          <p:cNvSpPr txBox="1">
            <a:spLocks/>
          </p:cNvSpPr>
          <p:nvPr/>
        </p:nvSpPr>
        <p:spPr>
          <a:xfrm>
            <a:off x="7767320" y="353283"/>
            <a:ext cx="4099644" cy="13023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solidFill>
                <a:latin typeface="+mj-lt"/>
                <a:ea typeface="+mj-ea"/>
                <a:cs typeface="+mj-cs"/>
              </a:defRPr>
            </a:lvl1pPr>
          </a:lstStyle>
          <a:p>
            <a:pPr>
              <a:lnSpc>
                <a:spcPct val="70000"/>
              </a:lnSpc>
            </a:pPr>
            <a:r>
              <a:rPr lang="en-US" sz="4200">
                <a:cs typeface="Segoe UI Semibold"/>
              </a:rPr>
              <a:t>Who does prevention?</a:t>
            </a:r>
          </a:p>
        </p:txBody>
      </p:sp>
      <p:cxnSp>
        <p:nvCxnSpPr>
          <p:cNvPr id="5" name="Straight Connector 4">
            <a:extLst>
              <a:ext uri="{FF2B5EF4-FFF2-40B4-BE49-F238E27FC236}">
                <a16:creationId xmlns:a16="http://schemas.microsoft.com/office/drawing/2014/main" id="{CFB484E9-E9E6-F788-B118-CCCC3BB8A074}"/>
              </a:ext>
            </a:extLst>
          </p:cNvPr>
          <p:cNvCxnSpPr>
            <a:cxnSpLocks/>
          </p:cNvCxnSpPr>
          <p:nvPr/>
        </p:nvCxnSpPr>
        <p:spPr>
          <a:xfrm>
            <a:off x="8306718" y="1678488"/>
            <a:ext cx="3047082" cy="0"/>
          </a:xfrm>
          <a:prstGeom prst="line">
            <a:avLst/>
          </a:prstGeom>
          <a:ln w="50800">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5245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B3F78-2FAB-78EA-E4B6-E88B0BFF5797}"/>
            </a:ext>
          </a:extLst>
        </p:cNvPr>
        <p:cNvGrpSpPr/>
        <p:nvPr/>
      </p:nvGrpSpPr>
      <p:grpSpPr>
        <a:xfrm>
          <a:off x="0" y="0"/>
          <a:ext cx="0" cy="0"/>
          <a:chOff x="0" y="0"/>
          <a:chExt cx="0" cy="0"/>
        </a:xfrm>
      </p:grpSpPr>
      <p:pic>
        <p:nvPicPr>
          <p:cNvPr id="8" name="Picture 7" descr="A white and blue background&#10;&#10;AI-generated content may be incorrect.">
            <a:extLst>
              <a:ext uri="{FF2B5EF4-FFF2-40B4-BE49-F238E27FC236}">
                <a16:creationId xmlns:a16="http://schemas.microsoft.com/office/drawing/2014/main" id="{EE48D956-F080-9CFF-F839-386BBEA1668F}"/>
              </a:ext>
            </a:extLst>
          </p:cNvPr>
          <p:cNvPicPr>
            <a:picLocks noChangeAspect="1"/>
          </p:cNvPicPr>
          <p:nvPr/>
        </p:nvPicPr>
        <p:blipFill>
          <a:blip r:embed="rId2"/>
          <a:srcRect l="3604" r="4643"/>
          <a:stretch>
            <a:fillRect/>
          </a:stretch>
        </p:blipFill>
        <p:spPr>
          <a:xfrm>
            <a:off x="-1288" y="1809"/>
            <a:ext cx="12217933" cy="6072273"/>
          </a:xfrm>
          <a:prstGeom prst="rect">
            <a:avLst/>
          </a:prstGeom>
        </p:spPr>
      </p:pic>
      <p:sp>
        <p:nvSpPr>
          <p:cNvPr id="2" name="Title 1">
            <a:extLst>
              <a:ext uri="{FF2B5EF4-FFF2-40B4-BE49-F238E27FC236}">
                <a16:creationId xmlns:a16="http://schemas.microsoft.com/office/drawing/2014/main" id="{820E4054-4A26-F737-19F7-CBAD618AEFC1}"/>
              </a:ext>
            </a:extLst>
          </p:cNvPr>
          <p:cNvSpPr>
            <a:spLocks noGrp="1"/>
          </p:cNvSpPr>
          <p:nvPr>
            <p:ph type="title"/>
          </p:nvPr>
        </p:nvSpPr>
        <p:spPr/>
        <p:txBody>
          <a:bodyPr/>
          <a:lstStyle/>
          <a:p>
            <a:r>
              <a:rPr lang="en-US">
                <a:cs typeface="Segoe UI Semibold"/>
              </a:rPr>
              <a:t>The takeaways: Who does prevention?</a:t>
            </a:r>
            <a:endParaRPr lang="en-US"/>
          </a:p>
        </p:txBody>
      </p:sp>
      <p:sp>
        <p:nvSpPr>
          <p:cNvPr id="4" name="Slide Number Placeholder 3">
            <a:extLst>
              <a:ext uri="{FF2B5EF4-FFF2-40B4-BE49-F238E27FC236}">
                <a16:creationId xmlns:a16="http://schemas.microsoft.com/office/drawing/2014/main" id="{ECCEAF32-A7AA-CB72-FF5C-CCD631D33ABF}"/>
              </a:ext>
            </a:extLst>
          </p:cNvPr>
          <p:cNvSpPr>
            <a:spLocks noGrp="1"/>
          </p:cNvSpPr>
          <p:nvPr>
            <p:ph type="sldNum" sz="quarter" idx="12"/>
          </p:nvPr>
        </p:nvSpPr>
        <p:spPr/>
        <p:txBody>
          <a:bodyPr/>
          <a:lstStyle/>
          <a:p>
            <a:fld id="{8F0AB5D1-9059-428D-ACFC-BA1258997AE0}" type="slidenum">
              <a:rPr lang="en-US" smtClean="0"/>
              <a:pPr/>
              <a:t>15</a:t>
            </a:fld>
            <a:endParaRPr lang="en-US"/>
          </a:p>
        </p:txBody>
      </p:sp>
      <p:sp>
        <p:nvSpPr>
          <p:cNvPr id="11" name="Content Placeholder 2">
            <a:extLst>
              <a:ext uri="{FF2B5EF4-FFF2-40B4-BE49-F238E27FC236}">
                <a16:creationId xmlns:a16="http://schemas.microsoft.com/office/drawing/2014/main" id="{4622F6C1-91A6-E9B1-CE3F-66148E035BDF}"/>
              </a:ext>
            </a:extLst>
          </p:cNvPr>
          <p:cNvSpPr txBox="1">
            <a:spLocks/>
          </p:cNvSpPr>
          <p:nvPr/>
        </p:nvSpPr>
        <p:spPr>
          <a:xfrm>
            <a:off x="838200" y="1926823"/>
            <a:ext cx="10515600" cy="4232686"/>
          </a:xfrm>
          <a:prstGeom prst="rect">
            <a:avLst/>
          </a:prstGeom>
        </p:spPr>
        <p:txBody>
          <a:bodyPr vert="horz" lIns="91440" tIns="45720" rIns="91440" bIns="45720" rtlCol="0" anchor="t">
            <a:normAutofit/>
          </a:bodyPr>
          <a:lstStyle>
            <a:lvl1pPr marL="274320" indent="-274320" algn="l" defTabSz="914400" rtl="0" eaLnBrk="1" latinLnBrk="0" hangingPunct="1">
              <a:lnSpc>
                <a:spcPct val="90000"/>
              </a:lnSpc>
              <a:spcBef>
                <a:spcPts val="1000"/>
              </a:spcBef>
              <a:buSzPct val="90000"/>
              <a:buFontTx/>
              <a:buBlip>
                <a:blip r:embed="rId3"/>
              </a:buBlip>
              <a:defRPr sz="2800" kern="1200">
                <a:solidFill>
                  <a:schemeClr val="tx1">
                    <a:lumMod val="75000"/>
                    <a:lumOff val="25000"/>
                  </a:schemeClr>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4"/>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5"/>
              </a:buBlip>
              <a:defRPr sz="2000" kern="1200">
                <a:solidFill>
                  <a:schemeClr val="tx1">
                    <a:lumMod val="75000"/>
                    <a:lumOff val="25000"/>
                  </a:schemeClr>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6"/>
              </a:buBlip>
              <a:defRPr sz="1800" kern="1200">
                <a:solidFill>
                  <a:schemeClr val="tx1">
                    <a:lumMod val="75000"/>
                    <a:lumOff val="25000"/>
                  </a:schemeClr>
                </a:solidFill>
                <a:latin typeface="+mn-lt"/>
                <a:ea typeface="+mn-ea"/>
                <a:cs typeface="+mn-cs"/>
              </a:defRPr>
            </a:lvl4pPr>
            <a:lvl5pPr marL="2011680" indent="-18288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000"/>
              </a:spcAft>
            </a:pPr>
            <a:r>
              <a:rPr lang="en-US" sz="2600">
                <a:solidFill>
                  <a:srgbClr val="333333"/>
                </a:solidFill>
              </a:rPr>
              <a:t>You</a:t>
            </a:r>
            <a:r>
              <a:rPr lang="en-US" sz="2600">
                <a:solidFill>
                  <a:srgbClr val="333333"/>
                </a:solidFill>
                <a:cs typeface="Segoe UI"/>
              </a:rPr>
              <a:t> don't have to memorize the messaging. </a:t>
            </a:r>
            <a:br>
              <a:rPr lang="en-US" sz="2600">
                <a:solidFill>
                  <a:srgbClr val="333333"/>
                </a:solidFill>
                <a:cs typeface="Segoe UI"/>
              </a:rPr>
            </a:br>
            <a:r>
              <a:rPr lang="en-US" sz="2600">
                <a:solidFill>
                  <a:srgbClr val="333333"/>
                </a:solidFill>
                <a:cs typeface="Segoe UI"/>
              </a:rPr>
              <a:t>Here are key points to remember:</a:t>
            </a:r>
            <a:endParaRPr lang="en-US" sz="2600">
              <a:solidFill>
                <a:srgbClr val="404040"/>
              </a:solidFill>
              <a:cs typeface="Segoe UI"/>
            </a:endParaRPr>
          </a:p>
          <a:p>
            <a:pPr lvl="1">
              <a:lnSpc>
                <a:spcPct val="140000"/>
              </a:lnSpc>
              <a:buFont typeface="Courier New"/>
              <a:buChar char="o"/>
            </a:pPr>
            <a:r>
              <a:rPr lang="en-US" sz="2200">
                <a:solidFill>
                  <a:srgbClr val="333333"/>
                </a:solidFill>
                <a:cs typeface="Segoe UI"/>
              </a:rPr>
              <a:t>Prevention works best when we </a:t>
            </a:r>
            <a:r>
              <a:rPr lang="en-US" sz="2200" b="1">
                <a:solidFill>
                  <a:srgbClr val="333333"/>
                </a:solidFill>
                <a:cs typeface="Segoe UI"/>
              </a:rPr>
              <a:t>work together</a:t>
            </a:r>
            <a:r>
              <a:rPr lang="en-US" sz="2200">
                <a:solidFill>
                  <a:srgbClr val="333333"/>
                </a:solidFill>
                <a:cs typeface="Segoe UI"/>
              </a:rPr>
              <a:t>.</a:t>
            </a:r>
          </a:p>
          <a:p>
            <a:pPr lvl="1">
              <a:lnSpc>
                <a:spcPct val="140000"/>
              </a:lnSpc>
              <a:buFont typeface="Courier New"/>
              <a:buChar char="o"/>
            </a:pPr>
            <a:r>
              <a:rPr lang="en-US" sz="2200">
                <a:solidFill>
                  <a:srgbClr val="333333"/>
                </a:solidFill>
                <a:cs typeface="Segoe UI"/>
              </a:rPr>
              <a:t>Families, schools, community, culture, and systems </a:t>
            </a:r>
            <a:r>
              <a:rPr lang="en-US" sz="2200" b="1">
                <a:solidFill>
                  <a:srgbClr val="333333"/>
                </a:solidFill>
                <a:cs typeface="Segoe UI"/>
              </a:rPr>
              <a:t>all play a role</a:t>
            </a:r>
            <a:r>
              <a:rPr lang="en-US" sz="2200">
                <a:solidFill>
                  <a:srgbClr val="333333"/>
                </a:solidFill>
                <a:cs typeface="Segoe UI"/>
              </a:rPr>
              <a:t> </a:t>
            </a:r>
            <a:br>
              <a:rPr lang="en-US" sz="2200">
                <a:solidFill>
                  <a:srgbClr val="333333"/>
                </a:solidFill>
                <a:cs typeface="Segoe UI"/>
              </a:rPr>
            </a:br>
            <a:r>
              <a:rPr lang="en-US" sz="2200">
                <a:solidFill>
                  <a:srgbClr val="333333"/>
                </a:solidFill>
                <a:cs typeface="Segoe UI"/>
              </a:rPr>
              <a:t>in prevention.</a:t>
            </a:r>
          </a:p>
          <a:p>
            <a:pPr lvl="1">
              <a:lnSpc>
                <a:spcPct val="140000"/>
              </a:lnSpc>
              <a:buFont typeface="Courier New"/>
              <a:buChar char="o"/>
            </a:pPr>
            <a:r>
              <a:rPr lang="en-US" sz="2200">
                <a:cs typeface="Segoe UI"/>
              </a:rPr>
              <a:t>Our collective effort carries </a:t>
            </a:r>
            <a:r>
              <a:rPr lang="en-US" sz="2200" b="1">
                <a:cs typeface="Segoe UI"/>
              </a:rPr>
              <a:t>generations of young people</a:t>
            </a:r>
            <a:r>
              <a:rPr lang="en-US" sz="2200">
                <a:cs typeface="Segoe UI"/>
              </a:rPr>
              <a:t> </a:t>
            </a:r>
            <a:br>
              <a:rPr lang="en-US" sz="2200">
                <a:cs typeface="Segoe UI"/>
              </a:rPr>
            </a:br>
            <a:r>
              <a:rPr lang="en-US" sz="2200">
                <a:cs typeface="Segoe UI"/>
              </a:rPr>
              <a:t>toward healthy, stable futures.</a:t>
            </a:r>
          </a:p>
          <a:p>
            <a:pPr lvl="1">
              <a:lnSpc>
                <a:spcPct val="140000"/>
              </a:lnSpc>
              <a:buFont typeface="Courier New"/>
              <a:buChar char="o"/>
            </a:pPr>
            <a:endParaRPr lang="en-US">
              <a:cs typeface="Segoe UI"/>
            </a:endParaRPr>
          </a:p>
          <a:p>
            <a:pPr marL="0" indent="0">
              <a:lnSpc>
                <a:spcPct val="140000"/>
              </a:lnSpc>
              <a:buFontTx/>
              <a:buNone/>
            </a:pPr>
            <a:endParaRPr lang="en-US">
              <a:cs typeface="Segoe UI"/>
            </a:endParaRPr>
          </a:p>
        </p:txBody>
      </p:sp>
      <p:cxnSp>
        <p:nvCxnSpPr>
          <p:cNvPr id="5" name="Straight Connector 4">
            <a:extLst>
              <a:ext uri="{FF2B5EF4-FFF2-40B4-BE49-F238E27FC236}">
                <a16:creationId xmlns:a16="http://schemas.microsoft.com/office/drawing/2014/main" id="{795D3F74-B114-4A69-56E2-D934EBF7E01C}"/>
              </a:ext>
            </a:extLst>
          </p:cNvPr>
          <p:cNvCxnSpPr/>
          <p:nvPr/>
        </p:nvCxnSpPr>
        <p:spPr>
          <a:xfrm>
            <a:off x="838200" y="1678488"/>
            <a:ext cx="10515600" cy="0"/>
          </a:xfrm>
          <a:prstGeom prst="line">
            <a:avLst/>
          </a:prstGeom>
          <a:ln w="50800">
            <a:solidFill>
              <a:srgbClr val="92D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07214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FCC7A-787A-DC82-F1E1-2D3EA5759C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7B056-9F68-3804-55B9-D45BC9792A36}"/>
              </a:ext>
            </a:extLst>
          </p:cNvPr>
          <p:cNvSpPr>
            <a:spLocks noGrp="1"/>
          </p:cNvSpPr>
          <p:nvPr>
            <p:ph type="title"/>
          </p:nvPr>
        </p:nvSpPr>
        <p:spPr/>
        <p:txBody>
          <a:bodyPr>
            <a:normAutofit fontScale="90000"/>
          </a:bodyPr>
          <a:lstStyle/>
          <a:p>
            <a:r>
              <a:rPr lang="en-US">
                <a:cs typeface="Segoe UI Semibold"/>
              </a:rPr>
              <a:t>The message: Why does prevention matter?</a:t>
            </a:r>
            <a:endParaRPr lang="en-US"/>
          </a:p>
        </p:txBody>
      </p:sp>
      <p:sp>
        <p:nvSpPr>
          <p:cNvPr id="3" name="Content Placeholder 2">
            <a:extLst>
              <a:ext uri="{FF2B5EF4-FFF2-40B4-BE49-F238E27FC236}">
                <a16:creationId xmlns:a16="http://schemas.microsoft.com/office/drawing/2014/main" id="{5440C96C-895F-1901-197C-5074CC70AC9A}"/>
              </a:ext>
            </a:extLst>
          </p:cNvPr>
          <p:cNvSpPr>
            <a:spLocks noGrp="1"/>
          </p:cNvSpPr>
          <p:nvPr>
            <p:ph idx="1"/>
          </p:nvPr>
        </p:nvSpPr>
        <p:spPr>
          <a:xfrm>
            <a:off x="828040" y="1987942"/>
            <a:ext cx="10515600" cy="4661074"/>
          </a:xfrm>
        </p:spPr>
        <p:txBody>
          <a:bodyPr vert="horz" lIns="91440" tIns="45720" rIns="91440" bIns="45720" rtlCol="0" anchor="t">
            <a:noAutofit/>
          </a:bodyPr>
          <a:lstStyle/>
          <a:p>
            <a:pPr marL="0" indent="0">
              <a:lnSpc>
                <a:spcPct val="100000"/>
              </a:lnSpc>
              <a:buNone/>
            </a:pPr>
            <a:r>
              <a:rPr lang="en-US" sz="2200">
                <a:solidFill>
                  <a:srgbClr val="333333"/>
                </a:solidFill>
                <a:cs typeface="Segoe UI"/>
              </a:rPr>
              <a:t>Prevention is a path we all walk starting in early childhood and winding through adolescence into young adulthood. At every stage, prevention can be there to smooth and light the way forward. </a:t>
            </a:r>
          </a:p>
          <a:p>
            <a:pPr marL="0" indent="0">
              <a:lnSpc>
                <a:spcPct val="100000"/>
              </a:lnSpc>
              <a:spcBef>
                <a:spcPts val="0"/>
              </a:spcBef>
              <a:buNone/>
            </a:pPr>
            <a:endParaRPr lang="en-US" sz="1200">
              <a:cs typeface="Segoe UI"/>
            </a:endParaRPr>
          </a:p>
          <a:p>
            <a:pPr>
              <a:lnSpc>
                <a:spcPct val="130000"/>
              </a:lnSpc>
            </a:pPr>
            <a:r>
              <a:rPr lang="en-US" sz="1800" b="1">
                <a:solidFill>
                  <a:srgbClr val="333333"/>
                </a:solidFill>
                <a:cs typeface="Segoe UI"/>
              </a:rPr>
              <a:t>Prevention is collective. We walk the path together.</a:t>
            </a:r>
          </a:p>
          <a:p>
            <a:pPr lvl="1">
              <a:lnSpc>
                <a:spcPct val="130000"/>
              </a:lnSpc>
              <a:buFont typeface="Courier New"/>
              <a:buChar char="o"/>
            </a:pPr>
            <a:r>
              <a:rPr lang="en-US" sz="1600">
                <a:solidFill>
                  <a:srgbClr val="333333"/>
                </a:solidFill>
                <a:cs typeface="Segoe UI"/>
              </a:rPr>
              <a:t>No one makes the journey alone. Prevention works best when families, schools, communities, policymakers, and systems clear the path and provide support along the way. </a:t>
            </a:r>
            <a:endParaRPr lang="en-US" sz="1600">
              <a:cs typeface="Segoe UI"/>
            </a:endParaRPr>
          </a:p>
          <a:p>
            <a:pPr>
              <a:lnSpc>
                <a:spcPct val="130000"/>
              </a:lnSpc>
            </a:pPr>
            <a:r>
              <a:rPr lang="en-US" sz="1800" b="1">
                <a:solidFill>
                  <a:srgbClr val="333333"/>
                </a:solidFill>
                <a:cs typeface="Segoe UI"/>
              </a:rPr>
              <a:t>Prevention is community-based. Prevention shapes the person and the path. </a:t>
            </a:r>
          </a:p>
          <a:p>
            <a:pPr lvl="1">
              <a:lnSpc>
                <a:spcPct val="130000"/>
              </a:lnSpc>
              <a:buFont typeface="Courier New"/>
              <a:buChar char="o"/>
            </a:pPr>
            <a:r>
              <a:rPr lang="en-US" sz="1600">
                <a:solidFill>
                  <a:srgbClr val="333333"/>
                </a:solidFill>
                <a:cs typeface="Segoe UI"/>
              </a:rPr>
              <a:t>The path isn’t just about individual choices. It’s about the world people walk through. Prevention creates safer schools, healthier families and neighborhoods, and more equitable systems. When we create a supportive environment, young people can stay on track. </a:t>
            </a:r>
          </a:p>
        </p:txBody>
      </p:sp>
      <p:sp>
        <p:nvSpPr>
          <p:cNvPr id="4" name="Slide Number Placeholder 3">
            <a:extLst>
              <a:ext uri="{FF2B5EF4-FFF2-40B4-BE49-F238E27FC236}">
                <a16:creationId xmlns:a16="http://schemas.microsoft.com/office/drawing/2014/main" id="{7B954CCF-DBD1-1353-2BC6-D0E85DA5E2F2}"/>
              </a:ext>
            </a:extLst>
          </p:cNvPr>
          <p:cNvSpPr>
            <a:spLocks noGrp="1"/>
          </p:cNvSpPr>
          <p:nvPr>
            <p:ph type="sldNum" sz="quarter" idx="12"/>
          </p:nvPr>
        </p:nvSpPr>
        <p:spPr/>
        <p:txBody>
          <a:bodyPr/>
          <a:lstStyle/>
          <a:p>
            <a:fld id="{8F0AB5D1-9059-428D-ACFC-BA1258997AE0}" type="slidenum">
              <a:rPr lang="en-US" smtClean="0"/>
              <a:pPr/>
              <a:t>16</a:t>
            </a:fld>
            <a:endParaRPr lang="en-US"/>
          </a:p>
        </p:txBody>
      </p:sp>
    </p:spTree>
    <p:extLst>
      <p:ext uri="{BB962C8B-B14F-4D97-AF65-F5344CB8AC3E}">
        <p14:creationId xmlns:p14="http://schemas.microsoft.com/office/powerpoint/2010/main" val="52189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1ED9C-2065-B203-5FAE-9702EB3A6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686637-B49F-B5E6-B7B1-AB38B1F38054}"/>
              </a:ext>
            </a:extLst>
          </p:cNvPr>
          <p:cNvSpPr>
            <a:spLocks noGrp="1"/>
          </p:cNvSpPr>
          <p:nvPr>
            <p:ph type="title"/>
          </p:nvPr>
        </p:nvSpPr>
        <p:spPr/>
        <p:txBody>
          <a:bodyPr>
            <a:normAutofit fontScale="90000"/>
          </a:bodyPr>
          <a:lstStyle/>
          <a:p>
            <a:r>
              <a:rPr lang="en-US">
                <a:cs typeface="Segoe UI Semibold"/>
              </a:rPr>
              <a:t>The message: Why does prevention matter?</a:t>
            </a:r>
            <a:endParaRPr lang="en-US"/>
          </a:p>
        </p:txBody>
      </p:sp>
      <p:sp>
        <p:nvSpPr>
          <p:cNvPr id="4" name="Slide Number Placeholder 3">
            <a:extLst>
              <a:ext uri="{FF2B5EF4-FFF2-40B4-BE49-F238E27FC236}">
                <a16:creationId xmlns:a16="http://schemas.microsoft.com/office/drawing/2014/main" id="{1A66528F-A37B-46F4-B669-4887868AF4E2}"/>
              </a:ext>
            </a:extLst>
          </p:cNvPr>
          <p:cNvSpPr>
            <a:spLocks noGrp="1"/>
          </p:cNvSpPr>
          <p:nvPr>
            <p:ph type="sldNum" sz="quarter" idx="12"/>
          </p:nvPr>
        </p:nvSpPr>
        <p:spPr/>
        <p:txBody>
          <a:bodyPr/>
          <a:lstStyle/>
          <a:p>
            <a:fld id="{8F0AB5D1-9059-428D-ACFC-BA1258997AE0}" type="slidenum">
              <a:rPr lang="en-US" smtClean="0"/>
              <a:pPr/>
              <a:t>17</a:t>
            </a:fld>
            <a:endParaRPr lang="en-US"/>
          </a:p>
        </p:txBody>
      </p:sp>
      <p:sp>
        <p:nvSpPr>
          <p:cNvPr id="7" name="Content Placeholder 6">
            <a:extLst>
              <a:ext uri="{FF2B5EF4-FFF2-40B4-BE49-F238E27FC236}">
                <a16:creationId xmlns:a16="http://schemas.microsoft.com/office/drawing/2014/main" id="{5270FF1D-AB9E-7AEB-71DF-623665902991}"/>
              </a:ext>
            </a:extLst>
          </p:cNvPr>
          <p:cNvSpPr>
            <a:spLocks noGrp="1"/>
          </p:cNvSpPr>
          <p:nvPr>
            <p:ph idx="1"/>
          </p:nvPr>
        </p:nvSpPr>
        <p:spPr>
          <a:xfrm>
            <a:off x="838200" y="2038379"/>
            <a:ext cx="10515600" cy="4232686"/>
          </a:xfrm>
        </p:spPr>
        <p:txBody>
          <a:bodyPr vert="horz" lIns="91440" tIns="45720" rIns="91440" bIns="45720" rtlCol="0" anchor="t">
            <a:normAutofit/>
          </a:bodyPr>
          <a:lstStyle/>
          <a:p>
            <a:pPr>
              <a:lnSpc>
                <a:spcPct val="130000"/>
              </a:lnSpc>
            </a:pPr>
            <a:r>
              <a:rPr lang="en-US" sz="1800" b="1">
                <a:cs typeface="Segoe UI"/>
              </a:rPr>
              <a:t>Prevention is culturally relevant. Everyone's path is different.</a:t>
            </a:r>
            <a:endParaRPr lang="en-US" b="1">
              <a:cs typeface="Segoe UI"/>
            </a:endParaRPr>
          </a:p>
          <a:p>
            <a:pPr lvl="1">
              <a:lnSpc>
                <a:spcPct val="130000"/>
              </a:lnSpc>
              <a:buFont typeface="Courier New,monospace"/>
              <a:buChar char="o"/>
            </a:pPr>
            <a:r>
              <a:rPr lang="en-US" sz="1600">
                <a:solidFill>
                  <a:srgbClr val="333333"/>
                </a:solidFill>
                <a:cs typeface="Segoe UI"/>
              </a:rPr>
              <a:t>Culture, language, and identity help shape people’s norms, attitudes, and behaviors. Prevention, therefore, must reflect the lives, values, traditions, and voices of the communities it serves. </a:t>
            </a:r>
            <a:endParaRPr lang="en-US" sz="1600" b="1">
              <a:cs typeface="Segoe UI"/>
            </a:endParaRPr>
          </a:p>
          <a:p>
            <a:pPr>
              <a:lnSpc>
                <a:spcPct val="130000"/>
              </a:lnSpc>
            </a:pPr>
            <a:r>
              <a:rPr lang="en-US" sz="1800" b="1">
                <a:cs typeface="Segoe UI"/>
              </a:rPr>
              <a:t>Prevention is rooted in connection. Relationships guide the way.</a:t>
            </a:r>
          </a:p>
          <a:p>
            <a:pPr lvl="1">
              <a:lnSpc>
                <a:spcPct val="130000"/>
              </a:lnSpc>
              <a:buFont typeface="Courier New,monospace"/>
              <a:buChar char="o"/>
            </a:pPr>
            <a:r>
              <a:rPr lang="en-US" sz="1600">
                <a:solidFill>
                  <a:srgbClr val="333333"/>
                </a:solidFill>
                <a:cs typeface="Segoe UI"/>
              </a:rPr>
              <a:t>Preventing substance use disorder is about more than just saying, "No." While abstinence may be part of the picture, prevention is also about helping young people feel connected, capable, and confident in their ability to make safe and healthy choices. It's about giving them the tools to handle life's challenges and surrounding them with people who care. Because every healthy relationship in a person’s life is a beacon lighting the way.</a:t>
            </a:r>
          </a:p>
        </p:txBody>
      </p:sp>
    </p:spTree>
    <p:extLst>
      <p:ext uri="{BB962C8B-B14F-4D97-AF65-F5344CB8AC3E}">
        <p14:creationId xmlns:p14="http://schemas.microsoft.com/office/powerpoint/2010/main" val="242333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DB874-EF14-B8AF-4543-E4B15AB4B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84F30-6A38-A755-82E5-6E1C47D01B64}"/>
              </a:ext>
            </a:extLst>
          </p:cNvPr>
          <p:cNvSpPr>
            <a:spLocks noGrp="1"/>
          </p:cNvSpPr>
          <p:nvPr>
            <p:ph type="title"/>
          </p:nvPr>
        </p:nvSpPr>
        <p:spPr/>
        <p:txBody>
          <a:bodyPr>
            <a:normAutofit fontScale="90000"/>
          </a:bodyPr>
          <a:lstStyle/>
          <a:p>
            <a:r>
              <a:rPr lang="en-US">
                <a:cs typeface="Segoe UI Semibold"/>
              </a:rPr>
              <a:t>The message: Why does prevention matter?</a:t>
            </a:r>
            <a:endParaRPr lang="en-US"/>
          </a:p>
        </p:txBody>
      </p:sp>
      <p:sp>
        <p:nvSpPr>
          <p:cNvPr id="4" name="Slide Number Placeholder 3">
            <a:extLst>
              <a:ext uri="{FF2B5EF4-FFF2-40B4-BE49-F238E27FC236}">
                <a16:creationId xmlns:a16="http://schemas.microsoft.com/office/drawing/2014/main" id="{850A1695-9BF4-E6D1-FBC3-E1B0A60E49F9}"/>
              </a:ext>
            </a:extLst>
          </p:cNvPr>
          <p:cNvSpPr>
            <a:spLocks noGrp="1"/>
          </p:cNvSpPr>
          <p:nvPr>
            <p:ph type="sldNum" sz="quarter" idx="12"/>
          </p:nvPr>
        </p:nvSpPr>
        <p:spPr/>
        <p:txBody>
          <a:bodyPr/>
          <a:lstStyle/>
          <a:p>
            <a:fld id="{8F0AB5D1-9059-428D-ACFC-BA1258997AE0}" type="slidenum">
              <a:rPr lang="en-US" smtClean="0"/>
              <a:pPr/>
              <a:t>18</a:t>
            </a:fld>
            <a:endParaRPr lang="en-US"/>
          </a:p>
        </p:txBody>
      </p:sp>
      <p:sp>
        <p:nvSpPr>
          <p:cNvPr id="7" name="Content Placeholder 6">
            <a:extLst>
              <a:ext uri="{FF2B5EF4-FFF2-40B4-BE49-F238E27FC236}">
                <a16:creationId xmlns:a16="http://schemas.microsoft.com/office/drawing/2014/main" id="{888559DF-E23A-C603-FB46-6342FF7B816D}"/>
              </a:ext>
            </a:extLst>
          </p:cNvPr>
          <p:cNvSpPr>
            <a:spLocks noGrp="1"/>
          </p:cNvSpPr>
          <p:nvPr>
            <p:ph idx="1"/>
          </p:nvPr>
        </p:nvSpPr>
        <p:spPr>
          <a:xfrm>
            <a:off x="838200" y="2027362"/>
            <a:ext cx="10515600" cy="4232686"/>
          </a:xfrm>
        </p:spPr>
        <p:txBody>
          <a:bodyPr vert="horz" lIns="91440" tIns="45720" rIns="91440" bIns="45720" rtlCol="0" anchor="t">
            <a:normAutofit/>
          </a:bodyPr>
          <a:lstStyle/>
          <a:p>
            <a:pPr>
              <a:lnSpc>
                <a:spcPct val="130000"/>
              </a:lnSpc>
            </a:pPr>
            <a:r>
              <a:rPr lang="en-US" sz="1800" b="1">
                <a:cs typeface="Segoe UI"/>
              </a:rPr>
              <a:t>Prevention saves money. It's a smart investment in infrastructure we all need.</a:t>
            </a:r>
            <a:endParaRPr lang="en-US" sz="1600" b="1">
              <a:cs typeface="Segoe UI"/>
            </a:endParaRPr>
          </a:p>
          <a:p>
            <a:pPr lvl="1">
              <a:lnSpc>
                <a:spcPct val="130000"/>
              </a:lnSpc>
              <a:buFont typeface="Courier New,monospace"/>
              <a:buChar char="o"/>
            </a:pPr>
            <a:r>
              <a:rPr lang="en-US" sz="1600">
                <a:solidFill>
                  <a:srgbClr val="333333"/>
                </a:solidFill>
                <a:cs typeface="Segoe UI"/>
              </a:rPr>
              <a:t>Paving a path—whether literal or figurative—is an investment in necessary infrastructure. When a path is smooth and the way is clear, it prevents hazards and accidents. Prevention reduces the need for costly care like crisis response, justice involvement, or long-term treatment. It improves outcomes over a lifetime, so as people reach adulthood, they too can play a part in someone else’s prevention journey.</a:t>
            </a:r>
            <a:endParaRPr lang="en-US" sz="1600">
              <a:cs typeface="Segoe UI"/>
            </a:endParaRPr>
          </a:p>
        </p:txBody>
      </p:sp>
    </p:spTree>
    <p:extLst>
      <p:ext uri="{BB962C8B-B14F-4D97-AF65-F5344CB8AC3E}">
        <p14:creationId xmlns:p14="http://schemas.microsoft.com/office/powerpoint/2010/main" val="248300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68AD4-05FC-A118-8B95-9568EBAAA02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1EE9CDB-7BFE-296C-F5F3-1BC4F748C8E9}"/>
              </a:ext>
            </a:extLst>
          </p:cNvPr>
          <p:cNvPicPr>
            <a:picLocks noChangeAspect="1"/>
          </p:cNvPicPr>
          <p:nvPr/>
        </p:nvPicPr>
        <p:blipFill>
          <a:blip r:embed="rId2">
            <a:extLst>
              <a:ext uri="{28A0092B-C50C-407E-A947-70E740481C1C}">
                <a14:useLocalDpi xmlns:a14="http://schemas.microsoft.com/office/drawing/2010/main" val="0"/>
              </a:ext>
            </a:extLst>
          </a:blip>
          <a:srcRect t="6324" b="9721"/>
          <a:stretch>
            <a:fillRect/>
          </a:stretch>
        </p:blipFill>
        <p:spPr>
          <a:xfrm>
            <a:off x="2" y="0"/>
            <a:ext cx="12213782" cy="6059277"/>
          </a:xfrm>
          <a:prstGeom prst="rect">
            <a:avLst/>
          </a:prstGeom>
        </p:spPr>
      </p:pic>
      <p:sp>
        <p:nvSpPr>
          <p:cNvPr id="4" name="Slide Number Placeholder 3">
            <a:extLst>
              <a:ext uri="{FF2B5EF4-FFF2-40B4-BE49-F238E27FC236}">
                <a16:creationId xmlns:a16="http://schemas.microsoft.com/office/drawing/2014/main" id="{643343DA-AA13-C7FB-73E5-66239A46D393}"/>
              </a:ext>
            </a:extLst>
          </p:cNvPr>
          <p:cNvSpPr>
            <a:spLocks noGrp="1"/>
          </p:cNvSpPr>
          <p:nvPr>
            <p:ph type="sldNum" sz="quarter" idx="12"/>
          </p:nvPr>
        </p:nvSpPr>
        <p:spPr/>
        <p:txBody>
          <a:bodyPr/>
          <a:lstStyle/>
          <a:p>
            <a:fld id="{8F0AB5D1-9059-428D-ACFC-BA1258997AE0}" type="slidenum">
              <a:rPr lang="en-US" smtClean="0"/>
              <a:pPr/>
              <a:t>19</a:t>
            </a:fld>
            <a:endParaRPr lang="en-US"/>
          </a:p>
        </p:txBody>
      </p:sp>
      <p:sp>
        <p:nvSpPr>
          <p:cNvPr id="10" name="Title 1">
            <a:extLst>
              <a:ext uri="{FF2B5EF4-FFF2-40B4-BE49-F238E27FC236}">
                <a16:creationId xmlns:a16="http://schemas.microsoft.com/office/drawing/2014/main" id="{5A69A61F-B5C6-1337-8486-7F3828D9C9AC}"/>
              </a:ext>
            </a:extLst>
          </p:cNvPr>
          <p:cNvSpPr txBox="1">
            <a:spLocks/>
          </p:cNvSpPr>
          <p:nvPr/>
        </p:nvSpPr>
        <p:spPr>
          <a:xfrm>
            <a:off x="727541" y="353283"/>
            <a:ext cx="5419871" cy="13023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solidFill>
                <a:latin typeface="+mj-lt"/>
                <a:ea typeface="+mj-ea"/>
                <a:cs typeface="+mj-cs"/>
              </a:defRPr>
            </a:lvl1pPr>
          </a:lstStyle>
          <a:p>
            <a:pPr algn="l">
              <a:lnSpc>
                <a:spcPct val="70000"/>
              </a:lnSpc>
            </a:pPr>
            <a:r>
              <a:rPr lang="en-US" sz="4200">
                <a:cs typeface="Segoe UI Semibold"/>
              </a:rPr>
              <a:t>Why does prevention matter?</a:t>
            </a:r>
          </a:p>
        </p:txBody>
      </p:sp>
    </p:spTree>
    <p:extLst>
      <p:ext uri="{BB962C8B-B14F-4D97-AF65-F5344CB8AC3E}">
        <p14:creationId xmlns:p14="http://schemas.microsoft.com/office/powerpoint/2010/main" val="26598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C23A0-0DDF-273D-0CA8-9668F2414DE9}"/>
              </a:ext>
            </a:extLst>
          </p:cNvPr>
          <p:cNvSpPr>
            <a:spLocks noGrp="1"/>
          </p:cNvSpPr>
          <p:nvPr>
            <p:ph type="title"/>
          </p:nvPr>
        </p:nvSpPr>
        <p:spPr/>
        <p:txBody>
          <a:bodyPr/>
          <a:lstStyle/>
          <a:p>
            <a:r>
              <a:rPr lang="en-US"/>
              <a:t>Why update prevention messaging?  </a:t>
            </a:r>
          </a:p>
        </p:txBody>
      </p:sp>
      <p:sp>
        <p:nvSpPr>
          <p:cNvPr id="3" name="Content Placeholder 2">
            <a:extLst>
              <a:ext uri="{FF2B5EF4-FFF2-40B4-BE49-F238E27FC236}">
                <a16:creationId xmlns:a16="http://schemas.microsoft.com/office/drawing/2014/main" id="{514F31D6-0D29-833F-3571-607E695F25D9}"/>
              </a:ext>
            </a:extLst>
          </p:cNvPr>
          <p:cNvSpPr>
            <a:spLocks noGrp="1"/>
          </p:cNvSpPr>
          <p:nvPr>
            <p:ph idx="1"/>
          </p:nvPr>
        </p:nvSpPr>
        <p:spPr>
          <a:xfrm>
            <a:off x="838199" y="2038120"/>
            <a:ext cx="10531207" cy="4087884"/>
          </a:xfrm>
        </p:spPr>
        <p:txBody>
          <a:bodyPr vert="horz" lIns="91440" tIns="45720" rIns="91440" bIns="45720" rtlCol="0" anchor="t">
            <a:noAutofit/>
          </a:bodyPr>
          <a:lstStyle/>
          <a:p>
            <a:pPr>
              <a:lnSpc>
                <a:spcPct val="110000"/>
              </a:lnSpc>
            </a:pPr>
            <a:r>
              <a:rPr lang="en-US" sz="2200">
                <a:solidFill>
                  <a:srgbClr val="333333"/>
                </a:solidFill>
              </a:rPr>
              <a:t>Prevention plays a crucial role in a </a:t>
            </a:r>
            <a:r>
              <a:rPr lang="en-US" sz="2200" b="1">
                <a:solidFill>
                  <a:srgbClr val="333333"/>
                </a:solidFill>
              </a:rPr>
              <a:t>holistic strategy</a:t>
            </a:r>
            <a:r>
              <a:rPr lang="en-US" sz="2200">
                <a:solidFill>
                  <a:srgbClr val="333333"/>
                </a:solidFill>
              </a:rPr>
              <a:t> to promote </a:t>
            </a:r>
            <a:br>
              <a:rPr lang="en-US" sz="2200"/>
            </a:br>
            <a:r>
              <a:rPr lang="en-US" sz="2200">
                <a:solidFill>
                  <a:srgbClr val="333333"/>
                </a:solidFill>
              </a:rPr>
              <a:t>mental health and wellbeing and prevent substance use disorder (SUD).  </a:t>
            </a:r>
            <a:endParaRPr lang="en-US" sz="2200">
              <a:cs typeface="Segoe UI"/>
            </a:endParaRPr>
          </a:p>
          <a:p>
            <a:pPr>
              <a:lnSpc>
                <a:spcPct val="110000"/>
              </a:lnSpc>
            </a:pPr>
            <a:r>
              <a:rPr lang="en-US" sz="2200">
                <a:solidFill>
                  <a:srgbClr val="333333"/>
                </a:solidFill>
              </a:rPr>
              <a:t>HCA's Division of Behavioral Health and Recovery's prevention </a:t>
            </a:r>
            <a:br>
              <a:rPr lang="en-US" sz="2200"/>
            </a:br>
            <a:r>
              <a:rPr lang="en-US" sz="2200">
                <a:solidFill>
                  <a:srgbClr val="333333"/>
                </a:solidFill>
              </a:rPr>
              <a:t>system is </a:t>
            </a:r>
            <a:r>
              <a:rPr lang="en-US" sz="2200" b="1">
                <a:solidFill>
                  <a:srgbClr val="333333"/>
                </a:solidFill>
              </a:rPr>
              <a:t>innovative and grounded in science</a:t>
            </a:r>
            <a:r>
              <a:rPr lang="en-US" sz="2200">
                <a:solidFill>
                  <a:srgbClr val="333333"/>
                </a:solidFill>
              </a:rPr>
              <a:t>. </a:t>
            </a:r>
            <a:endParaRPr lang="en-US" sz="2200">
              <a:solidFill>
                <a:srgbClr val="333333"/>
              </a:solidFill>
              <a:cs typeface="Segoe UI"/>
            </a:endParaRPr>
          </a:p>
          <a:p>
            <a:pPr>
              <a:lnSpc>
                <a:spcPct val="110000"/>
              </a:lnSpc>
            </a:pPr>
            <a:r>
              <a:rPr lang="en-US" sz="2200">
                <a:solidFill>
                  <a:srgbClr val="333333"/>
                </a:solidFill>
              </a:rPr>
              <a:t>Yet, both policymakers and the public </a:t>
            </a:r>
            <a:r>
              <a:rPr lang="en-US" sz="2200" b="1">
                <a:solidFill>
                  <a:srgbClr val="333333"/>
                </a:solidFill>
              </a:rPr>
              <a:t>misunderstand prevention's role</a:t>
            </a:r>
            <a:r>
              <a:rPr lang="en-US" sz="2200">
                <a:solidFill>
                  <a:srgbClr val="333333"/>
                </a:solidFill>
              </a:rPr>
              <a:t> </a:t>
            </a:r>
            <a:br>
              <a:rPr lang="en-US" sz="2200">
                <a:solidFill>
                  <a:srgbClr val="333333"/>
                </a:solidFill>
              </a:rPr>
            </a:br>
            <a:r>
              <a:rPr lang="en-US" sz="2200">
                <a:solidFill>
                  <a:srgbClr val="333333"/>
                </a:solidFill>
              </a:rPr>
              <a:t>in addressing mental health and substance use. </a:t>
            </a:r>
            <a:endParaRPr lang="en-US" sz="2200">
              <a:solidFill>
                <a:srgbClr val="333333"/>
              </a:solidFill>
              <a:cs typeface="Segoe UI"/>
            </a:endParaRPr>
          </a:p>
          <a:p>
            <a:pPr>
              <a:lnSpc>
                <a:spcPct val="110000"/>
              </a:lnSpc>
            </a:pPr>
            <a:r>
              <a:rPr lang="en-US" sz="2200">
                <a:solidFill>
                  <a:srgbClr val="333333"/>
                </a:solidFill>
                <a:cs typeface="Segoe UI"/>
              </a:rPr>
              <a:t>Ultimately, this affects access to services, leads to the unintentional </a:t>
            </a:r>
            <a:br>
              <a:rPr lang="en-US" sz="2200">
                <a:solidFill>
                  <a:srgbClr val="333333"/>
                </a:solidFill>
                <a:cs typeface="Segoe UI"/>
              </a:rPr>
            </a:br>
            <a:r>
              <a:rPr lang="en-US" sz="2200" b="1">
                <a:solidFill>
                  <a:srgbClr val="333333"/>
                </a:solidFill>
                <a:cs typeface="Segoe UI"/>
              </a:rPr>
              <a:t>duplication of efforts</a:t>
            </a:r>
            <a:r>
              <a:rPr lang="en-US" sz="2200">
                <a:solidFill>
                  <a:srgbClr val="333333"/>
                </a:solidFill>
                <a:cs typeface="Segoe UI"/>
              </a:rPr>
              <a:t>, and means people may not know how they can help. </a:t>
            </a:r>
            <a:endParaRPr lang="en-US" sz="2200">
              <a:cs typeface="Segoe UI"/>
            </a:endParaRPr>
          </a:p>
          <a:p>
            <a:pPr marL="0" indent="0">
              <a:buNone/>
            </a:pPr>
            <a:endParaRPr lang="en-US">
              <a:cs typeface="Segoe UI"/>
            </a:endParaRPr>
          </a:p>
        </p:txBody>
      </p:sp>
      <p:sp>
        <p:nvSpPr>
          <p:cNvPr id="4" name="Slide Number Placeholder 3">
            <a:extLst>
              <a:ext uri="{FF2B5EF4-FFF2-40B4-BE49-F238E27FC236}">
                <a16:creationId xmlns:a16="http://schemas.microsoft.com/office/drawing/2014/main" id="{2F1F0AB8-3031-0443-7090-216C97E8E5FD}"/>
              </a:ext>
            </a:extLst>
          </p:cNvPr>
          <p:cNvSpPr>
            <a:spLocks noGrp="1"/>
          </p:cNvSpPr>
          <p:nvPr>
            <p:ph type="sldNum" sz="quarter" idx="12"/>
          </p:nvPr>
        </p:nvSpPr>
        <p:spPr/>
        <p:txBody>
          <a:bodyPr/>
          <a:lstStyle/>
          <a:p>
            <a:fld id="{8F0AB5D1-9059-428D-ACFC-BA1258997AE0}" type="slidenum">
              <a:rPr lang="en-US" smtClean="0"/>
              <a:pPr/>
              <a:t>2</a:t>
            </a:fld>
            <a:endParaRPr lang="en-US"/>
          </a:p>
        </p:txBody>
      </p:sp>
    </p:spTree>
    <p:extLst>
      <p:ext uri="{BB962C8B-B14F-4D97-AF65-F5344CB8AC3E}">
        <p14:creationId xmlns:p14="http://schemas.microsoft.com/office/powerpoint/2010/main" val="247512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72445-5970-0003-8962-B6B4C48D38EA}"/>
            </a:ext>
          </a:extLst>
        </p:cNvPr>
        <p:cNvGrpSpPr/>
        <p:nvPr/>
      </p:nvGrpSpPr>
      <p:grpSpPr>
        <a:xfrm>
          <a:off x="0" y="0"/>
          <a:ext cx="0" cy="0"/>
          <a:chOff x="0" y="0"/>
          <a:chExt cx="0" cy="0"/>
        </a:xfrm>
      </p:grpSpPr>
      <p:pic>
        <p:nvPicPr>
          <p:cNvPr id="3" name="Picture 2" descr="A white and blue background&#10;&#10;AI-generated content may be incorrect.">
            <a:extLst>
              <a:ext uri="{FF2B5EF4-FFF2-40B4-BE49-F238E27FC236}">
                <a16:creationId xmlns:a16="http://schemas.microsoft.com/office/drawing/2014/main" id="{3B158934-BFBF-1A72-A521-2F6D806BF0C5}"/>
              </a:ext>
            </a:extLst>
          </p:cNvPr>
          <p:cNvPicPr>
            <a:picLocks noChangeAspect="1"/>
          </p:cNvPicPr>
          <p:nvPr/>
        </p:nvPicPr>
        <p:blipFill>
          <a:blip r:embed="rId2"/>
          <a:srcRect l="3604" r="4643"/>
          <a:stretch>
            <a:fillRect/>
          </a:stretch>
        </p:blipFill>
        <p:spPr>
          <a:xfrm>
            <a:off x="-1288" y="1809"/>
            <a:ext cx="12217933" cy="6072273"/>
          </a:xfrm>
          <a:prstGeom prst="rect">
            <a:avLst/>
          </a:prstGeom>
        </p:spPr>
      </p:pic>
      <p:cxnSp>
        <p:nvCxnSpPr>
          <p:cNvPr id="6" name="Straight Connector 5">
            <a:extLst>
              <a:ext uri="{FF2B5EF4-FFF2-40B4-BE49-F238E27FC236}">
                <a16:creationId xmlns:a16="http://schemas.microsoft.com/office/drawing/2014/main" id="{6B212DA7-420B-2B23-D4E5-DF52EA53AEAF}"/>
              </a:ext>
            </a:extLst>
          </p:cNvPr>
          <p:cNvCxnSpPr/>
          <p:nvPr/>
        </p:nvCxnSpPr>
        <p:spPr>
          <a:xfrm>
            <a:off x="838200" y="1678488"/>
            <a:ext cx="10515600" cy="0"/>
          </a:xfrm>
          <a:prstGeom prst="line">
            <a:avLst/>
          </a:prstGeom>
          <a:ln w="50800">
            <a:solidFill>
              <a:srgbClr val="92D050"/>
            </a:solidFill>
          </a:ln>
        </p:spPr>
        <p:style>
          <a:lnRef idx="3">
            <a:schemeClr val="accent3"/>
          </a:lnRef>
          <a:fillRef idx="0">
            <a:schemeClr val="accent3"/>
          </a:fillRef>
          <a:effectRef idx="2">
            <a:schemeClr val="accent3"/>
          </a:effectRef>
          <a:fontRef idx="minor">
            <a:schemeClr val="tx1"/>
          </a:fontRef>
        </p:style>
      </p:cxnSp>
      <p:sp>
        <p:nvSpPr>
          <p:cNvPr id="2" name="Title 1">
            <a:extLst>
              <a:ext uri="{FF2B5EF4-FFF2-40B4-BE49-F238E27FC236}">
                <a16:creationId xmlns:a16="http://schemas.microsoft.com/office/drawing/2014/main" id="{898AD957-2011-C970-5537-18FF6E927E45}"/>
              </a:ext>
            </a:extLst>
          </p:cNvPr>
          <p:cNvSpPr>
            <a:spLocks noGrp="1"/>
          </p:cNvSpPr>
          <p:nvPr>
            <p:ph type="title"/>
          </p:nvPr>
        </p:nvSpPr>
        <p:spPr>
          <a:xfrm>
            <a:off x="838199" y="685800"/>
            <a:ext cx="10635641" cy="952134"/>
          </a:xfrm>
        </p:spPr>
        <p:txBody>
          <a:bodyPr>
            <a:normAutofit fontScale="90000"/>
          </a:bodyPr>
          <a:lstStyle/>
          <a:p>
            <a:r>
              <a:rPr lang="en-US">
                <a:cs typeface="Segoe UI Semibold"/>
              </a:rPr>
              <a:t>The takeaways: Why does prevention matter?</a:t>
            </a:r>
            <a:endParaRPr lang="en-US"/>
          </a:p>
        </p:txBody>
      </p:sp>
      <p:sp>
        <p:nvSpPr>
          <p:cNvPr id="4" name="Slide Number Placeholder 3">
            <a:extLst>
              <a:ext uri="{FF2B5EF4-FFF2-40B4-BE49-F238E27FC236}">
                <a16:creationId xmlns:a16="http://schemas.microsoft.com/office/drawing/2014/main" id="{78A93BBB-ED35-F9FD-A914-E3AB2F606F4C}"/>
              </a:ext>
            </a:extLst>
          </p:cNvPr>
          <p:cNvSpPr>
            <a:spLocks noGrp="1"/>
          </p:cNvSpPr>
          <p:nvPr>
            <p:ph type="sldNum" sz="quarter" idx="12"/>
          </p:nvPr>
        </p:nvSpPr>
        <p:spPr/>
        <p:txBody>
          <a:bodyPr/>
          <a:lstStyle/>
          <a:p>
            <a:fld id="{8F0AB5D1-9059-428D-ACFC-BA1258997AE0}" type="slidenum">
              <a:rPr lang="en-US" smtClean="0"/>
              <a:pPr/>
              <a:t>20</a:t>
            </a:fld>
            <a:endParaRPr lang="en-US"/>
          </a:p>
        </p:txBody>
      </p:sp>
      <p:sp>
        <p:nvSpPr>
          <p:cNvPr id="5" name="Content Placeholder 2">
            <a:extLst>
              <a:ext uri="{FF2B5EF4-FFF2-40B4-BE49-F238E27FC236}">
                <a16:creationId xmlns:a16="http://schemas.microsoft.com/office/drawing/2014/main" id="{58419914-E0A2-65B2-CD66-3AA876785D2E}"/>
              </a:ext>
            </a:extLst>
          </p:cNvPr>
          <p:cNvSpPr>
            <a:spLocks noGrp="1"/>
          </p:cNvSpPr>
          <p:nvPr>
            <p:ph idx="1"/>
          </p:nvPr>
        </p:nvSpPr>
        <p:spPr>
          <a:xfrm>
            <a:off x="838200" y="1940858"/>
            <a:ext cx="10515600" cy="4232686"/>
          </a:xfrm>
        </p:spPr>
        <p:txBody>
          <a:bodyPr vert="horz" lIns="91440" tIns="45720" rIns="91440" bIns="45720" rtlCol="0" anchor="t">
            <a:normAutofit/>
          </a:bodyPr>
          <a:lstStyle/>
          <a:p>
            <a:pPr>
              <a:lnSpc>
                <a:spcPct val="100000"/>
              </a:lnSpc>
              <a:spcAft>
                <a:spcPts val="1000"/>
              </a:spcAft>
            </a:pPr>
            <a:r>
              <a:rPr lang="en-US" sz="2600">
                <a:solidFill>
                  <a:srgbClr val="333333"/>
                </a:solidFill>
              </a:rPr>
              <a:t>You</a:t>
            </a:r>
            <a:r>
              <a:rPr lang="en-US" sz="2600">
                <a:solidFill>
                  <a:srgbClr val="333333"/>
                </a:solidFill>
                <a:cs typeface="Segoe UI"/>
              </a:rPr>
              <a:t> don't have to memorize the messaging. </a:t>
            </a:r>
            <a:br>
              <a:rPr lang="en-US" sz="2600">
                <a:solidFill>
                  <a:srgbClr val="333333"/>
                </a:solidFill>
                <a:cs typeface="Segoe UI"/>
              </a:rPr>
            </a:br>
            <a:r>
              <a:rPr lang="en-US" sz="2600">
                <a:solidFill>
                  <a:srgbClr val="333333"/>
                </a:solidFill>
                <a:cs typeface="Segoe UI"/>
              </a:rPr>
              <a:t>Here are key points to remember:</a:t>
            </a:r>
            <a:endParaRPr lang="en-US" sz="2600">
              <a:solidFill>
                <a:srgbClr val="404040"/>
              </a:solidFill>
              <a:cs typeface="Segoe UI"/>
            </a:endParaRPr>
          </a:p>
          <a:p>
            <a:pPr lvl="1">
              <a:lnSpc>
                <a:spcPct val="150000"/>
              </a:lnSpc>
              <a:buFont typeface="Courier New"/>
              <a:buChar char="o"/>
            </a:pPr>
            <a:r>
              <a:rPr lang="en-US" sz="2200">
                <a:solidFill>
                  <a:srgbClr val="333333"/>
                </a:solidFill>
                <a:cs typeface="Segoe UI"/>
              </a:rPr>
              <a:t>Effective prevention takes all of us </a:t>
            </a:r>
            <a:r>
              <a:rPr lang="en-US" sz="2200" b="1">
                <a:solidFill>
                  <a:srgbClr val="333333"/>
                </a:solidFill>
                <a:cs typeface="Segoe UI"/>
              </a:rPr>
              <a:t>working together</a:t>
            </a:r>
            <a:r>
              <a:rPr lang="en-US" sz="2200">
                <a:solidFill>
                  <a:srgbClr val="333333"/>
                </a:solidFill>
                <a:cs typeface="Segoe UI"/>
              </a:rPr>
              <a:t>. It's collective.</a:t>
            </a:r>
          </a:p>
          <a:p>
            <a:pPr lvl="1">
              <a:lnSpc>
                <a:spcPct val="150000"/>
              </a:lnSpc>
              <a:buFont typeface="Courier New"/>
              <a:buChar char="o"/>
            </a:pPr>
            <a:r>
              <a:rPr lang="en-US" sz="2200">
                <a:solidFill>
                  <a:srgbClr val="333333"/>
                </a:solidFill>
                <a:cs typeface="Segoe UI"/>
              </a:rPr>
              <a:t>Prevention creates </a:t>
            </a:r>
            <a:r>
              <a:rPr lang="en-US" sz="2200" b="1">
                <a:solidFill>
                  <a:srgbClr val="333333"/>
                </a:solidFill>
                <a:cs typeface="Segoe UI"/>
              </a:rPr>
              <a:t>supportive environments</a:t>
            </a:r>
            <a:r>
              <a:rPr lang="en-US" sz="2200">
                <a:solidFill>
                  <a:srgbClr val="333333"/>
                </a:solidFill>
                <a:cs typeface="Segoe UI"/>
              </a:rPr>
              <a:t>. It's community-based.</a:t>
            </a:r>
          </a:p>
          <a:p>
            <a:pPr lvl="1">
              <a:lnSpc>
                <a:spcPct val="150000"/>
              </a:lnSpc>
              <a:buFont typeface="Courier New"/>
              <a:buChar char="o"/>
            </a:pPr>
            <a:r>
              <a:rPr lang="en-US" sz="2200">
                <a:solidFill>
                  <a:srgbClr val="333333"/>
                </a:solidFill>
                <a:cs typeface="Segoe UI"/>
              </a:rPr>
              <a:t>Prevention is </a:t>
            </a:r>
            <a:r>
              <a:rPr lang="en-US" sz="2200" b="1">
                <a:solidFill>
                  <a:srgbClr val="333333"/>
                </a:solidFill>
                <a:cs typeface="Segoe UI"/>
              </a:rPr>
              <a:t>culturally relevant</a:t>
            </a:r>
            <a:r>
              <a:rPr lang="en-US" sz="2200">
                <a:solidFill>
                  <a:srgbClr val="333333"/>
                </a:solidFill>
                <a:cs typeface="Segoe UI"/>
              </a:rPr>
              <a:t>.</a:t>
            </a:r>
          </a:p>
          <a:p>
            <a:pPr lvl="1">
              <a:lnSpc>
                <a:spcPct val="150000"/>
              </a:lnSpc>
              <a:buFont typeface="Courier New"/>
              <a:buChar char="o"/>
            </a:pPr>
            <a:r>
              <a:rPr lang="en-US" sz="2200">
                <a:solidFill>
                  <a:srgbClr val="333333"/>
                </a:solidFill>
                <a:cs typeface="Segoe UI"/>
              </a:rPr>
              <a:t>Prevention is rooted in </a:t>
            </a:r>
            <a:r>
              <a:rPr lang="en-US" sz="2200" b="1">
                <a:solidFill>
                  <a:srgbClr val="333333"/>
                </a:solidFill>
                <a:cs typeface="Segoe UI"/>
              </a:rPr>
              <a:t>connection</a:t>
            </a:r>
            <a:r>
              <a:rPr lang="en-US" sz="2200">
                <a:solidFill>
                  <a:srgbClr val="333333"/>
                </a:solidFill>
                <a:cs typeface="Segoe UI"/>
              </a:rPr>
              <a:t>. Every healthy relationship matters.</a:t>
            </a:r>
          </a:p>
          <a:p>
            <a:pPr lvl="1">
              <a:lnSpc>
                <a:spcPct val="150000"/>
              </a:lnSpc>
              <a:buFont typeface="Courier New"/>
              <a:buChar char="o"/>
            </a:pPr>
            <a:r>
              <a:rPr lang="en-US" sz="2200">
                <a:solidFill>
                  <a:srgbClr val="333333"/>
                </a:solidFill>
                <a:cs typeface="Segoe UI"/>
              </a:rPr>
              <a:t>Prevention </a:t>
            </a:r>
            <a:r>
              <a:rPr lang="en-US" sz="2200" b="1">
                <a:solidFill>
                  <a:srgbClr val="333333"/>
                </a:solidFill>
                <a:cs typeface="Segoe UI"/>
              </a:rPr>
              <a:t>saves money</a:t>
            </a:r>
            <a:r>
              <a:rPr lang="en-US" sz="2200">
                <a:solidFill>
                  <a:srgbClr val="333333"/>
                </a:solidFill>
                <a:cs typeface="Segoe UI"/>
              </a:rPr>
              <a:t> and improves outcomes over a lifetime.</a:t>
            </a:r>
          </a:p>
          <a:p>
            <a:pPr lvl="1">
              <a:lnSpc>
                <a:spcPct val="150000"/>
              </a:lnSpc>
              <a:buFont typeface="Courier New"/>
              <a:buChar char="o"/>
            </a:pPr>
            <a:endParaRPr lang="en-US">
              <a:cs typeface="Segoe UI"/>
            </a:endParaRPr>
          </a:p>
          <a:p>
            <a:pPr marL="0" indent="0">
              <a:lnSpc>
                <a:spcPct val="150000"/>
              </a:lnSpc>
              <a:buNone/>
            </a:pPr>
            <a:endParaRPr lang="en-US">
              <a:cs typeface="Segoe UI"/>
            </a:endParaRPr>
          </a:p>
        </p:txBody>
      </p:sp>
    </p:spTree>
    <p:extLst>
      <p:ext uri="{BB962C8B-B14F-4D97-AF65-F5344CB8AC3E}">
        <p14:creationId xmlns:p14="http://schemas.microsoft.com/office/powerpoint/2010/main" val="3390580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095C-8902-43A0-3483-45AACA947E01}"/>
              </a:ext>
            </a:extLst>
          </p:cNvPr>
          <p:cNvSpPr>
            <a:spLocks noGrp="1"/>
          </p:cNvSpPr>
          <p:nvPr>
            <p:ph type="title"/>
          </p:nvPr>
        </p:nvSpPr>
        <p:spPr/>
        <p:txBody>
          <a:bodyPr>
            <a:normAutofit/>
          </a:bodyPr>
          <a:lstStyle/>
          <a:p>
            <a:r>
              <a:rPr lang="en-US"/>
              <a:t>Available materials</a:t>
            </a:r>
            <a:endParaRPr lang="en-US" sz="2800"/>
          </a:p>
        </p:txBody>
      </p:sp>
      <p:sp>
        <p:nvSpPr>
          <p:cNvPr id="3" name="Content Placeholder 2">
            <a:extLst>
              <a:ext uri="{FF2B5EF4-FFF2-40B4-BE49-F238E27FC236}">
                <a16:creationId xmlns:a16="http://schemas.microsoft.com/office/drawing/2014/main" id="{173424EA-47F0-A6D6-AB0C-B44E51A00D16}"/>
              </a:ext>
            </a:extLst>
          </p:cNvPr>
          <p:cNvSpPr>
            <a:spLocks noGrp="1"/>
          </p:cNvSpPr>
          <p:nvPr>
            <p:ph idx="1"/>
          </p:nvPr>
        </p:nvSpPr>
        <p:spPr>
          <a:xfrm>
            <a:off x="838200" y="2058119"/>
            <a:ext cx="10515600" cy="4232686"/>
          </a:xfrm>
        </p:spPr>
        <p:txBody>
          <a:bodyPr vert="horz" lIns="91440" tIns="45720" rIns="91440" bIns="45720" rtlCol="0" anchor="t">
            <a:normAutofit/>
          </a:bodyPr>
          <a:lstStyle/>
          <a:p>
            <a:r>
              <a:rPr lang="en-US" sz="2600"/>
              <a:t>This training presentation  </a:t>
            </a:r>
          </a:p>
          <a:p>
            <a:r>
              <a:rPr lang="en-US" sz="2600"/>
              <a:t>A one-pager for decision makers</a:t>
            </a:r>
            <a:endParaRPr lang="en-US" sz="2600">
              <a:cs typeface="Segoe UI"/>
            </a:endParaRPr>
          </a:p>
          <a:p>
            <a:r>
              <a:rPr lang="en-US" sz="2600">
                <a:cs typeface="Segoe UI"/>
              </a:rPr>
              <a:t>A tri-fold brochure for coalitions</a:t>
            </a:r>
          </a:p>
          <a:p>
            <a:r>
              <a:rPr lang="en-US" sz="2600">
                <a:cs typeface="Segoe UI"/>
              </a:rPr>
              <a:t>Social media graphics and post copy</a:t>
            </a:r>
          </a:p>
        </p:txBody>
      </p:sp>
      <p:sp>
        <p:nvSpPr>
          <p:cNvPr id="45" name="Slide Number Placeholder 44">
            <a:extLst>
              <a:ext uri="{FF2B5EF4-FFF2-40B4-BE49-F238E27FC236}">
                <a16:creationId xmlns:a16="http://schemas.microsoft.com/office/drawing/2014/main" id="{C807BA6A-6F54-99F0-FE73-7D474CEB5D1E}"/>
              </a:ext>
            </a:extLst>
          </p:cNvPr>
          <p:cNvSpPr>
            <a:spLocks noGrp="1"/>
          </p:cNvSpPr>
          <p:nvPr>
            <p:ph type="sldNum" sz="quarter" idx="12"/>
          </p:nvPr>
        </p:nvSpPr>
        <p:spPr/>
        <p:txBody>
          <a:bodyPr/>
          <a:lstStyle/>
          <a:p>
            <a:fld id="{8F0AB5D1-9059-428D-ACFC-BA1258997AE0}" type="slidenum">
              <a:rPr lang="en-US" smtClean="0"/>
              <a:pPr/>
              <a:t>21</a:t>
            </a:fld>
            <a:endParaRPr lang="en-US"/>
          </a:p>
        </p:txBody>
      </p:sp>
    </p:spTree>
    <p:extLst>
      <p:ext uri="{BB962C8B-B14F-4D97-AF65-F5344CB8AC3E}">
        <p14:creationId xmlns:p14="http://schemas.microsoft.com/office/powerpoint/2010/main" val="347613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351C3-5B97-BB1A-2EC2-D15BBFBD3A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EBD34-34AF-4C59-819E-0D13C4C707C9}"/>
              </a:ext>
            </a:extLst>
          </p:cNvPr>
          <p:cNvSpPr>
            <a:spLocks noGrp="1"/>
          </p:cNvSpPr>
          <p:nvPr>
            <p:ph type="title"/>
          </p:nvPr>
        </p:nvSpPr>
        <p:spPr/>
        <p:txBody>
          <a:bodyPr/>
          <a:lstStyle/>
          <a:p>
            <a:r>
              <a:rPr lang="en-US"/>
              <a:t>Why update prevention messaging?  </a:t>
            </a:r>
          </a:p>
        </p:txBody>
      </p:sp>
      <p:sp>
        <p:nvSpPr>
          <p:cNvPr id="3" name="Content Placeholder 2">
            <a:extLst>
              <a:ext uri="{FF2B5EF4-FFF2-40B4-BE49-F238E27FC236}">
                <a16:creationId xmlns:a16="http://schemas.microsoft.com/office/drawing/2014/main" id="{3BE9C833-641A-8FFE-2AB8-F55D517A7C95}"/>
              </a:ext>
            </a:extLst>
          </p:cNvPr>
          <p:cNvSpPr>
            <a:spLocks noGrp="1"/>
          </p:cNvSpPr>
          <p:nvPr>
            <p:ph idx="1"/>
          </p:nvPr>
        </p:nvSpPr>
        <p:spPr>
          <a:xfrm>
            <a:off x="838200" y="1921842"/>
            <a:ext cx="10515600" cy="4232686"/>
          </a:xfrm>
        </p:spPr>
        <p:txBody>
          <a:bodyPr vert="horz" lIns="91440" tIns="45720" rIns="91440" bIns="45720" rtlCol="0" anchor="t">
            <a:normAutofit fontScale="92500"/>
          </a:bodyPr>
          <a:lstStyle/>
          <a:p>
            <a:pPr marL="0" indent="0">
              <a:lnSpc>
                <a:spcPct val="120000"/>
              </a:lnSpc>
              <a:spcAft>
                <a:spcPts val="1000"/>
              </a:spcAft>
              <a:buNone/>
            </a:pPr>
            <a:r>
              <a:rPr lang="en-US" sz="3000">
                <a:solidFill>
                  <a:srgbClr val="333333"/>
                </a:solidFill>
              </a:rPr>
              <a:t>With this updated messaging, we have an opportunity to bring </a:t>
            </a:r>
            <a:br>
              <a:rPr lang="en-US" sz="3000"/>
            </a:br>
            <a:r>
              <a:rPr lang="en-US" sz="3000">
                <a:solidFill>
                  <a:srgbClr val="333333"/>
                </a:solidFill>
              </a:rPr>
              <a:t>people along. This messaging will:</a:t>
            </a:r>
            <a:endParaRPr lang="en-US" sz="3000">
              <a:cs typeface="Segoe UI"/>
            </a:endParaRPr>
          </a:p>
          <a:p>
            <a:pPr lvl="1">
              <a:lnSpc>
                <a:spcPct val="110000"/>
              </a:lnSpc>
              <a:buFont typeface="Courier New"/>
              <a:buChar char="o"/>
            </a:pPr>
            <a:r>
              <a:rPr lang="en-US">
                <a:solidFill>
                  <a:srgbClr val="333333"/>
                </a:solidFill>
                <a:cs typeface="Segoe UI"/>
              </a:rPr>
              <a:t>Welcome everyday people </a:t>
            </a:r>
            <a:r>
              <a:rPr lang="en-US" i="1">
                <a:solidFill>
                  <a:srgbClr val="333333"/>
                </a:solidFill>
                <a:cs typeface="Segoe UI"/>
              </a:rPr>
              <a:t>and </a:t>
            </a:r>
            <a:r>
              <a:rPr lang="en-US">
                <a:solidFill>
                  <a:srgbClr val="333333"/>
                </a:solidFill>
                <a:cs typeface="Segoe UI"/>
              </a:rPr>
              <a:t>key decision makers into the world of prevention using </a:t>
            </a:r>
            <a:r>
              <a:rPr lang="en-US" b="1">
                <a:solidFill>
                  <a:srgbClr val="333333"/>
                </a:solidFill>
                <a:cs typeface="Segoe UI"/>
              </a:rPr>
              <a:t>plain language</a:t>
            </a:r>
            <a:r>
              <a:rPr lang="en-US">
                <a:solidFill>
                  <a:srgbClr val="333333"/>
                </a:solidFill>
                <a:cs typeface="Segoe UI"/>
              </a:rPr>
              <a:t> and </a:t>
            </a:r>
            <a:r>
              <a:rPr lang="en-US" b="1">
                <a:solidFill>
                  <a:srgbClr val="333333"/>
                </a:solidFill>
                <a:cs typeface="Segoe UI"/>
              </a:rPr>
              <a:t>vivid visuals</a:t>
            </a:r>
            <a:r>
              <a:rPr lang="en-US">
                <a:solidFill>
                  <a:srgbClr val="333333"/>
                </a:solidFill>
                <a:cs typeface="Segoe UI"/>
              </a:rPr>
              <a:t>.</a:t>
            </a:r>
          </a:p>
          <a:p>
            <a:pPr lvl="1">
              <a:lnSpc>
                <a:spcPct val="110000"/>
              </a:lnSpc>
              <a:buFont typeface="Courier New"/>
              <a:buChar char="o"/>
            </a:pPr>
            <a:r>
              <a:rPr lang="en-US">
                <a:solidFill>
                  <a:srgbClr val="333333"/>
                </a:solidFill>
                <a:cs typeface="Segoe UI"/>
              </a:rPr>
              <a:t>Center the people prevention </a:t>
            </a:r>
            <a:r>
              <a:rPr lang="en-US" b="1">
                <a:solidFill>
                  <a:srgbClr val="333333"/>
                </a:solidFill>
                <a:cs typeface="Segoe UI"/>
              </a:rPr>
              <a:t>helps</a:t>
            </a:r>
            <a:r>
              <a:rPr lang="en-US">
                <a:solidFill>
                  <a:srgbClr val="333333"/>
                </a:solidFill>
                <a:cs typeface="Segoe UI"/>
              </a:rPr>
              <a:t>, and the problems prevention </a:t>
            </a:r>
            <a:r>
              <a:rPr lang="en-US" b="1">
                <a:solidFill>
                  <a:srgbClr val="333333"/>
                </a:solidFill>
                <a:cs typeface="Segoe UI"/>
              </a:rPr>
              <a:t>solves</a:t>
            </a:r>
            <a:r>
              <a:rPr lang="en-US">
                <a:solidFill>
                  <a:srgbClr val="333333"/>
                </a:solidFill>
                <a:cs typeface="Segoe UI"/>
              </a:rPr>
              <a:t>.</a:t>
            </a:r>
          </a:p>
          <a:p>
            <a:pPr lvl="1">
              <a:lnSpc>
                <a:spcPct val="110000"/>
              </a:lnSpc>
              <a:buFont typeface="Courier New"/>
              <a:buChar char="o"/>
            </a:pPr>
            <a:r>
              <a:rPr lang="en-US">
                <a:solidFill>
                  <a:srgbClr val="333333"/>
                </a:solidFill>
                <a:cs typeface="Segoe UI"/>
              </a:rPr>
              <a:t>Translate </a:t>
            </a:r>
            <a:r>
              <a:rPr lang="en-US" b="1">
                <a:solidFill>
                  <a:srgbClr val="333333"/>
                </a:solidFill>
                <a:cs typeface="Segoe UI"/>
              </a:rPr>
              <a:t>prevention's impact</a:t>
            </a:r>
            <a:r>
              <a:rPr lang="en-US">
                <a:solidFill>
                  <a:srgbClr val="333333"/>
                </a:solidFill>
                <a:cs typeface="Segoe UI"/>
              </a:rPr>
              <a:t> so people recognize the return on investment and improved health outcomes.</a:t>
            </a:r>
          </a:p>
          <a:p>
            <a:pPr lvl="1">
              <a:lnSpc>
                <a:spcPct val="110000"/>
              </a:lnSpc>
              <a:buFont typeface="Courier New"/>
              <a:buChar char="o"/>
            </a:pPr>
            <a:r>
              <a:rPr lang="en-US">
                <a:solidFill>
                  <a:srgbClr val="333333"/>
                </a:solidFill>
                <a:cs typeface="Segoe UI"/>
              </a:rPr>
              <a:t>Offer clear </a:t>
            </a:r>
            <a:r>
              <a:rPr lang="en-US" b="1">
                <a:solidFill>
                  <a:srgbClr val="333333"/>
                </a:solidFill>
                <a:cs typeface="Segoe UI"/>
              </a:rPr>
              <a:t>calls to action</a:t>
            </a:r>
            <a:r>
              <a:rPr lang="en-US">
                <a:solidFill>
                  <a:srgbClr val="333333"/>
                </a:solidFill>
                <a:cs typeface="Segoe UI"/>
              </a:rPr>
              <a:t>. </a:t>
            </a:r>
          </a:p>
          <a:p>
            <a:pPr marL="0" indent="0">
              <a:buNone/>
            </a:pPr>
            <a:endParaRPr lang="en-US">
              <a:cs typeface="Segoe UI"/>
            </a:endParaRPr>
          </a:p>
        </p:txBody>
      </p:sp>
      <p:sp>
        <p:nvSpPr>
          <p:cNvPr id="4" name="Slide Number Placeholder 3">
            <a:extLst>
              <a:ext uri="{FF2B5EF4-FFF2-40B4-BE49-F238E27FC236}">
                <a16:creationId xmlns:a16="http://schemas.microsoft.com/office/drawing/2014/main" id="{49B57340-D139-126B-76BB-04E467599ED4}"/>
              </a:ext>
            </a:extLst>
          </p:cNvPr>
          <p:cNvSpPr>
            <a:spLocks noGrp="1"/>
          </p:cNvSpPr>
          <p:nvPr>
            <p:ph type="sldNum" sz="quarter" idx="12"/>
          </p:nvPr>
        </p:nvSpPr>
        <p:spPr/>
        <p:txBody>
          <a:bodyPr/>
          <a:lstStyle/>
          <a:p>
            <a:fld id="{8F0AB5D1-9059-428D-ACFC-BA1258997AE0}" type="slidenum">
              <a:rPr lang="en-US" smtClean="0"/>
              <a:pPr/>
              <a:t>3</a:t>
            </a:fld>
            <a:endParaRPr lang="en-US"/>
          </a:p>
        </p:txBody>
      </p:sp>
    </p:spTree>
    <p:extLst>
      <p:ext uri="{BB962C8B-B14F-4D97-AF65-F5344CB8AC3E}">
        <p14:creationId xmlns:p14="http://schemas.microsoft.com/office/powerpoint/2010/main" val="425391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1BAE2-6970-D7CE-322B-438403DC8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9538DB-1E6A-816E-343C-4E6B66062004}"/>
              </a:ext>
            </a:extLst>
          </p:cNvPr>
          <p:cNvSpPr>
            <a:spLocks noGrp="1"/>
          </p:cNvSpPr>
          <p:nvPr>
            <p:ph type="title"/>
          </p:nvPr>
        </p:nvSpPr>
        <p:spPr/>
        <p:txBody>
          <a:bodyPr/>
          <a:lstStyle/>
          <a:p>
            <a:r>
              <a:rPr lang="en-US">
                <a:cs typeface="Segoe UI Semibold"/>
              </a:rPr>
              <a:t>Who is this messaging for?</a:t>
            </a:r>
            <a:endParaRPr lang="en-US"/>
          </a:p>
        </p:txBody>
      </p:sp>
      <p:sp>
        <p:nvSpPr>
          <p:cNvPr id="5" name="Content Placeholder 4">
            <a:extLst>
              <a:ext uri="{FF2B5EF4-FFF2-40B4-BE49-F238E27FC236}">
                <a16:creationId xmlns:a16="http://schemas.microsoft.com/office/drawing/2014/main" id="{E3745C53-CDBF-A9AA-2235-4FEA7071D560}"/>
              </a:ext>
            </a:extLst>
          </p:cNvPr>
          <p:cNvSpPr>
            <a:spLocks noGrp="1"/>
          </p:cNvSpPr>
          <p:nvPr>
            <p:ph sz="half" idx="2"/>
          </p:nvPr>
        </p:nvSpPr>
        <p:spPr>
          <a:xfrm>
            <a:off x="6110749" y="2633251"/>
            <a:ext cx="5476566" cy="3355822"/>
          </a:xfrm>
        </p:spPr>
        <p:txBody>
          <a:bodyPr vert="horz" lIns="91440" tIns="45720" rIns="91440" bIns="45720" rtlCol="0" anchor="t">
            <a:noAutofit/>
          </a:bodyPr>
          <a:lstStyle/>
          <a:p>
            <a:pPr>
              <a:lnSpc>
                <a:spcPct val="130000"/>
              </a:lnSpc>
            </a:pPr>
            <a:r>
              <a:rPr lang="en-US" sz="2000" b="1">
                <a:cs typeface="Segoe UI"/>
              </a:rPr>
              <a:t>Washington leaders</a:t>
            </a:r>
            <a:r>
              <a:rPr lang="en-US" sz="2000">
                <a:cs typeface="Segoe UI"/>
              </a:rPr>
              <a:t> who can use their influence to affect the funding, policies, programs, and narrative about prevention.</a:t>
            </a:r>
          </a:p>
          <a:p>
            <a:pPr lvl="1">
              <a:lnSpc>
                <a:spcPct val="100000"/>
              </a:lnSpc>
              <a:buFont typeface="Courier New"/>
              <a:buChar char="o"/>
            </a:pPr>
            <a:r>
              <a:rPr lang="en-US" sz="2000">
                <a:cs typeface="Segoe UI"/>
              </a:rPr>
              <a:t>Decision makers</a:t>
            </a:r>
          </a:p>
          <a:p>
            <a:pPr lvl="1">
              <a:lnSpc>
                <a:spcPct val="100000"/>
              </a:lnSpc>
              <a:buFont typeface="Courier New"/>
              <a:buChar char="o"/>
            </a:pPr>
            <a:r>
              <a:rPr lang="en-US" sz="2000">
                <a:cs typeface="Segoe UI"/>
              </a:rPr>
              <a:t>State agencies</a:t>
            </a:r>
          </a:p>
          <a:p>
            <a:pPr lvl="1">
              <a:lnSpc>
                <a:spcPct val="100000"/>
              </a:lnSpc>
              <a:buFont typeface="Courier New"/>
              <a:buChar char="o"/>
            </a:pPr>
            <a:r>
              <a:rPr lang="en-US" sz="2000">
                <a:cs typeface="Segoe UI"/>
              </a:rPr>
              <a:t>Tribal leaders</a:t>
            </a:r>
          </a:p>
          <a:p>
            <a:pPr lvl="1">
              <a:lnSpc>
                <a:spcPct val="100000"/>
              </a:lnSpc>
              <a:buFont typeface="Courier New"/>
              <a:buChar char="o"/>
            </a:pPr>
            <a:r>
              <a:rPr lang="en-US" sz="2000">
                <a:cs typeface="Segoe UI"/>
              </a:rPr>
              <a:t>Media outlets</a:t>
            </a:r>
          </a:p>
        </p:txBody>
      </p:sp>
      <p:sp>
        <p:nvSpPr>
          <p:cNvPr id="4" name="Slide Number Placeholder 3">
            <a:extLst>
              <a:ext uri="{FF2B5EF4-FFF2-40B4-BE49-F238E27FC236}">
                <a16:creationId xmlns:a16="http://schemas.microsoft.com/office/drawing/2014/main" id="{84D4923C-D0B4-271E-B529-236C5A5A350D}"/>
              </a:ext>
            </a:extLst>
          </p:cNvPr>
          <p:cNvSpPr>
            <a:spLocks noGrp="1"/>
          </p:cNvSpPr>
          <p:nvPr>
            <p:ph type="sldNum" sz="quarter" idx="12"/>
          </p:nvPr>
        </p:nvSpPr>
        <p:spPr/>
        <p:txBody>
          <a:bodyPr/>
          <a:lstStyle/>
          <a:p>
            <a:fld id="{8F0AB5D1-9059-428D-ACFC-BA1258997AE0}" type="slidenum">
              <a:rPr lang="en-US" smtClean="0"/>
              <a:pPr/>
              <a:t>4</a:t>
            </a:fld>
            <a:endParaRPr lang="en-US"/>
          </a:p>
        </p:txBody>
      </p:sp>
      <p:sp>
        <p:nvSpPr>
          <p:cNvPr id="7" name="Content Placeholder 6">
            <a:extLst>
              <a:ext uri="{FF2B5EF4-FFF2-40B4-BE49-F238E27FC236}">
                <a16:creationId xmlns:a16="http://schemas.microsoft.com/office/drawing/2014/main" id="{7393BDAE-EBC7-6523-5940-ED92023D558F}"/>
              </a:ext>
            </a:extLst>
          </p:cNvPr>
          <p:cNvSpPr>
            <a:spLocks noGrp="1"/>
          </p:cNvSpPr>
          <p:nvPr>
            <p:ph sz="half" idx="1"/>
          </p:nvPr>
        </p:nvSpPr>
        <p:spPr>
          <a:xfrm>
            <a:off x="838200" y="1794962"/>
            <a:ext cx="10527889" cy="1082113"/>
          </a:xfrm>
        </p:spPr>
        <p:txBody>
          <a:bodyPr vert="horz" lIns="91440" tIns="45720" rIns="91440" bIns="45720" rtlCol="0" anchor="t">
            <a:normAutofit/>
          </a:bodyPr>
          <a:lstStyle/>
          <a:p>
            <a:pPr marL="0" indent="0">
              <a:lnSpc>
                <a:spcPct val="150000"/>
              </a:lnSpc>
              <a:buNone/>
            </a:pPr>
            <a:r>
              <a:rPr lang="en-US">
                <a:cs typeface="Segoe UI"/>
              </a:rPr>
              <a:t>This messaging is for </a:t>
            </a:r>
            <a:r>
              <a:rPr lang="en-US" b="1">
                <a:cs typeface="Segoe UI"/>
              </a:rPr>
              <a:t>two</a:t>
            </a:r>
            <a:r>
              <a:rPr lang="en-US">
                <a:cs typeface="Segoe UI"/>
              </a:rPr>
              <a:t> primary audiences:</a:t>
            </a:r>
          </a:p>
        </p:txBody>
      </p:sp>
      <p:sp>
        <p:nvSpPr>
          <p:cNvPr id="9" name="Content Placeholder 6">
            <a:extLst>
              <a:ext uri="{FF2B5EF4-FFF2-40B4-BE49-F238E27FC236}">
                <a16:creationId xmlns:a16="http://schemas.microsoft.com/office/drawing/2014/main" id="{E2247ABC-936C-8575-5024-DD7661D46427}"/>
              </a:ext>
            </a:extLst>
          </p:cNvPr>
          <p:cNvSpPr txBox="1">
            <a:spLocks/>
          </p:cNvSpPr>
          <p:nvPr/>
        </p:nvSpPr>
        <p:spPr>
          <a:xfrm>
            <a:off x="843115" y="2638166"/>
            <a:ext cx="5255342" cy="3503307"/>
          </a:xfrm>
          <a:prstGeom prst="rect">
            <a:avLst/>
          </a:prstGeom>
        </p:spPr>
        <p:txBody>
          <a:bodyPr vert="horz" lIns="91440" tIns="45720" rIns="91440" bIns="45720" rtlCol="0" anchor="t">
            <a:normAutofit/>
          </a:bodyPr>
          <a:lstStyle>
            <a:lvl1pPr marL="274320" indent="-274320" algn="l" defTabSz="914400" rtl="0" eaLnBrk="1" latinLnBrk="0" hangingPunct="1">
              <a:lnSpc>
                <a:spcPct val="90000"/>
              </a:lnSpc>
              <a:spcBef>
                <a:spcPts val="1000"/>
              </a:spcBef>
              <a:buSzPct val="90000"/>
              <a:buFontTx/>
              <a:buBlip>
                <a:blip r:embed="rId2"/>
              </a:buBlip>
              <a:defRPr sz="2800" kern="1200">
                <a:solidFill>
                  <a:schemeClr val="tx1">
                    <a:lumMod val="75000"/>
                    <a:lumOff val="25000"/>
                  </a:schemeClr>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3"/>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4"/>
              </a:buBlip>
              <a:defRPr sz="2000" kern="1200">
                <a:solidFill>
                  <a:schemeClr val="tx1">
                    <a:lumMod val="75000"/>
                    <a:lumOff val="25000"/>
                  </a:schemeClr>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5"/>
              </a:buBlip>
              <a:defRPr sz="1800" kern="1200">
                <a:solidFill>
                  <a:schemeClr val="tx1">
                    <a:lumMod val="75000"/>
                    <a:lumOff val="25000"/>
                  </a:schemeClr>
                </a:solidFill>
                <a:latin typeface="+mn-lt"/>
                <a:ea typeface="+mn-ea"/>
                <a:cs typeface="+mn-cs"/>
              </a:defRPr>
            </a:lvl4pPr>
            <a:lvl5pPr marL="2011680" indent="-18288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en-US" sz="2000" b="1">
                <a:cs typeface="Segoe UI"/>
              </a:rPr>
              <a:t>Everyday Washingtonians</a:t>
            </a:r>
            <a:r>
              <a:rPr lang="en-US" sz="2000">
                <a:cs typeface="Segoe UI"/>
              </a:rPr>
              <a:t> who can use </a:t>
            </a:r>
            <a:br>
              <a:rPr lang="en-US" sz="2000">
                <a:cs typeface="Segoe UI"/>
              </a:rPr>
            </a:br>
            <a:r>
              <a:rPr lang="en-US" sz="2000">
                <a:cs typeface="Segoe UI"/>
              </a:rPr>
              <a:t>their influence to further community-based prevention efforts.</a:t>
            </a:r>
            <a:endParaRPr lang="en-US"/>
          </a:p>
          <a:p>
            <a:pPr lvl="1">
              <a:lnSpc>
                <a:spcPct val="100000"/>
              </a:lnSpc>
              <a:buFont typeface="Courier New"/>
              <a:buChar char="o"/>
            </a:pPr>
            <a:r>
              <a:rPr lang="en-US" sz="2000">
                <a:cs typeface="Segoe UI"/>
              </a:rPr>
              <a:t>Coalitions</a:t>
            </a:r>
          </a:p>
          <a:p>
            <a:pPr lvl="1">
              <a:lnSpc>
                <a:spcPct val="100000"/>
              </a:lnSpc>
              <a:buFont typeface="Courier New"/>
              <a:buChar char="o"/>
            </a:pPr>
            <a:r>
              <a:rPr lang="en-US" sz="2000">
                <a:cs typeface="Segoe UI"/>
              </a:rPr>
              <a:t>Schools</a:t>
            </a:r>
          </a:p>
          <a:p>
            <a:pPr lvl="1">
              <a:lnSpc>
                <a:spcPct val="100000"/>
              </a:lnSpc>
              <a:buFont typeface="Courier New"/>
              <a:buChar char="o"/>
            </a:pPr>
            <a:r>
              <a:rPr lang="en-US" sz="2000">
                <a:cs typeface="Segoe UI"/>
              </a:rPr>
              <a:t>Parents &amp; caregivers</a:t>
            </a:r>
          </a:p>
        </p:txBody>
      </p:sp>
      <p:sp>
        <p:nvSpPr>
          <p:cNvPr id="3" name="Rectangle 2">
            <a:extLst>
              <a:ext uri="{FF2B5EF4-FFF2-40B4-BE49-F238E27FC236}">
                <a16:creationId xmlns:a16="http://schemas.microsoft.com/office/drawing/2014/main" id="{92E96EAD-ED80-5323-3FC8-24E263BA3A03}"/>
              </a:ext>
            </a:extLst>
          </p:cNvPr>
          <p:cNvSpPr/>
          <p:nvPr/>
        </p:nvSpPr>
        <p:spPr>
          <a:xfrm>
            <a:off x="506776" y="1454227"/>
            <a:ext cx="374573" cy="4406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32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4BD26-33B3-42AE-7990-85DC1FD7E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5BCE9-D530-BB7C-6B6B-3752CCD1EE4A}"/>
              </a:ext>
            </a:extLst>
          </p:cNvPr>
          <p:cNvSpPr>
            <a:spLocks noGrp="1"/>
          </p:cNvSpPr>
          <p:nvPr>
            <p:ph type="title"/>
          </p:nvPr>
        </p:nvSpPr>
        <p:spPr/>
        <p:txBody>
          <a:bodyPr/>
          <a:lstStyle/>
          <a:p>
            <a:r>
              <a:rPr lang="en-US">
                <a:cs typeface="Segoe UI Semibold"/>
              </a:rPr>
              <a:t>Who is this messaging for?</a:t>
            </a:r>
            <a:endParaRPr lang="en-US"/>
          </a:p>
        </p:txBody>
      </p:sp>
      <p:sp>
        <p:nvSpPr>
          <p:cNvPr id="4" name="Slide Number Placeholder 3">
            <a:extLst>
              <a:ext uri="{FF2B5EF4-FFF2-40B4-BE49-F238E27FC236}">
                <a16:creationId xmlns:a16="http://schemas.microsoft.com/office/drawing/2014/main" id="{C06EC12E-7F87-F73D-7226-08D684C061B2}"/>
              </a:ext>
            </a:extLst>
          </p:cNvPr>
          <p:cNvSpPr>
            <a:spLocks noGrp="1"/>
          </p:cNvSpPr>
          <p:nvPr>
            <p:ph type="sldNum" sz="quarter" idx="12"/>
          </p:nvPr>
        </p:nvSpPr>
        <p:spPr/>
        <p:txBody>
          <a:bodyPr/>
          <a:lstStyle/>
          <a:p>
            <a:fld id="{8F0AB5D1-9059-428D-ACFC-BA1258997AE0}" type="slidenum">
              <a:rPr lang="en-US" smtClean="0"/>
              <a:pPr/>
              <a:t>5</a:t>
            </a:fld>
            <a:endParaRPr lang="en-US"/>
          </a:p>
        </p:txBody>
      </p:sp>
      <p:sp>
        <p:nvSpPr>
          <p:cNvPr id="7" name="Content Placeholder 6">
            <a:extLst>
              <a:ext uri="{FF2B5EF4-FFF2-40B4-BE49-F238E27FC236}">
                <a16:creationId xmlns:a16="http://schemas.microsoft.com/office/drawing/2014/main" id="{1EC642CC-DEF0-1767-9B5A-61E0065B7228}"/>
              </a:ext>
            </a:extLst>
          </p:cNvPr>
          <p:cNvSpPr>
            <a:spLocks noGrp="1"/>
          </p:cNvSpPr>
          <p:nvPr>
            <p:ph sz="half" idx="1"/>
          </p:nvPr>
        </p:nvSpPr>
        <p:spPr>
          <a:xfrm>
            <a:off x="838200" y="1797980"/>
            <a:ext cx="10527889" cy="1082113"/>
          </a:xfrm>
        </p:spPr>
        <p:txBody>
          <a:bodyPr vert="horz" lIns="91440" tIns="45720" rIns="91440" bIns="45720" rtlCol="0" anchor="t">
            <a:normAutofit/>
          </a:bodyPr>
          <a:lstStyle/>
          <a:p>
            <a:pPr marL="0" indent="0">
              <a:lnSpc>
                <a:spcPct val="150000"/>
              </a:lnSpc>
              <a:buNone/>
            </a:pPr>
            <a:r>
              <a:rPr lang="en-US">
                <a:cs typeface="Segoe UI"/>
              </a:rPr>
              <a:t>Tips to keep in mind as you're messaging to these audiences:</a:t>
            </a:r>
          </a:p>
        </p:txBody>
      </p:sp>
      <p:sp>
        <p:nvSpPr>
          <p:cNvPr id="9" name="Content Placeholder 6">
            <a:extLst>
              <a:ext uri="{FF2B5EF4-FFF2-40B4-BE49-F238E27FC236}">
                <a16:creationId xmlns:a16="http://schemas.microsoft.com/office/drawing/2014/main" id="{718E53BD-5A06-DBC7-B0C8-ACB04961FBB7}"/>
              </a:ext>
            </a:extLst>
          </p:cNvPr>
          <p:cNvSpPr txBox="1">
            <a:spLocks/>
          </p:cNvSpPr>
          <p:nvPr/>
        </p:nvSpPr>
        <p:spPr>
          <a:xfrm>
            <a:off x="843115" y="2642898"/>
            <a:ext cx="5255342" cy="3503307"/>
          </a:xfrm>
          <a:prstGeom prst="rect">
            <a:avLst/>
          </a:prstGeom>
        </p:spPr>
        <p:txBody>
          <a:bodyPr vert="horz" lIns="91440" tIns="45720" rIns="91440" bIns="45720" rtlCol="0" anchor="t">
            <a:normAutofit fontScale="92500"/>
          </a:bodyPr>
          <a:lstStyle>
            <a:lvl1pPr marL="274320" indent="-274320" algn="l" defTabSz="914400" rtl="0" eaLnBrk="1" latinLnBrk="0" hangingPunct="1">
              <a:lnSpc>
                <a:spcPct val="90000"/>
              </a:lnSpc>
              <a:spcBef>
                <a:spcPts val="1000"/>
              </a:spcBef>
              <a:buSzPct val="90000"/>
              <a:buFontTx/>
              <a:buBlip>
                <a:blip r:embed="rId2"/>
              </a:buBlip>
              <a:defRPr sz="2800" kern="1200">
                <a:solidFill>
                  <a:schemeClr val="tx1">
                    <a:lumMod val="75000"/>
                    <a:lumOff val="25000"/>
                  </a:schemeClr>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3"/>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4"/>
              </a:buBlip>
              <a:defRPr sz="2000" kern="1200">
                <a:solidFill>
                  <a:schemeClr val="tx1">
                    <a:lumMod val="75000"/>
                    <a:lumOff val="25000"/>
                  </a:schemeClr>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5"/>
              </a:buBlip>
              <a:defRPr sz="1800" kern="1200">
                <a:solidFill>
                  <a:schemeClr val="tx1">
                    <a:lumMod val="75000"/>
                    <a:lumOff val="25000"/>
                  </a:schemeClr>
                </a:solidFill>
                <a:latin typeface="+mn-lt"/>
                <a:ea typeface="+mn-ea"/>
                <a:cs typeface="+mn-cs"/>
              </a:defRPr>
            </a:lvl4pPr>
            <a:lvl5pPr marL="2011680" indent="-18288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200">
                <a:cs typeface="Segoe UI"/>
              </a:rPr>
              <a:t>They are important influencers to reach.</a:t>
            </a:r>
          </a:p>
          <a:p>
            <a:pPr lvl="1">
              <a:lnSpc>
                <a:spcPct val="110000"/>
              </a:lnSpc>
              <a:buFont typeface="Courier New"/>
              <a:buChar char="o"/>
            </a:pPr>
            <a:r>
              <a:rPr lang="en-US" sz="1500">
                <a:cs typeface="Segoe UI"/>
              </a:rPr>
              <a:t>Whether they're working in their community or at the state or national level, these audiences can carry our </a:t>
            </a:r>
            <a:r>
              <a:rPr lang="en-US" sz="1500" b="1">
                <a:cs typeface="Segoe UI"/>
              </a:rPr>
              <a:t>message and mission forward</a:t>
            </a:r>
            <a:r>
              <a:rPr lang="en-US" sz="1500">
                <a:cs typeface="Segoe UI"/>
              </a:rPr>
              <a:t>. </a:t>
            </a:r>
          </a:p>
          <a:p>
            <a:pPr>
              <a:lnSpc>
                <a:spcPct val="150000"/>
              </a:lnSpc>
            </a:pPr>
            <a:r>
              <a:rPr lang="en-US" sz="2200">
                <a:cs typeface="Segoe UI"/>
              </a:rPr>
              <a:t>They're likelier to care more about the “why” than the “how.”</a:t>
            </a:r>
          </a:p>
          <a:p>
            <a:pPr lvl="1">
              <a:lnSpc>
                <a:spcPct val="100000"/>
              </a:lnSpc>
              <a:buFont typeface="Courier New,monospace"/>
              <a:buChar char="o"/>
            </a:pPr>
            <a:r>
              <a:rPr lang="en-US" sz="1500">
                <a:cs typeface="Segoe UI"/>
              </a:rPr>
              <a:t>Don't spend all your time talking about the nuts and bolts. Talk about the </a:t>
            </a:r>
            <a:r>
              <a:rPr lang="en-US" sz="1500" b="1">
                <a:cs typeface="Segoe UI"/>
              </a:rPr>
              <a:t>heart of prevention</a:t>
            </a:r>
            <a:r>
              <a:rPr lang="en-US" sz="1500">
                <a:cs typeface="Segoe UI"/>
              </a:rPr>
              <a:t>—the people it helps and the problems it solves. </a:t>
            </a:r>
          </a:p>
          <a:p>
            <a:pPr marL="0" indent="0">
              <a:lnSpc>
                <a:spcPct val="150000"/>
              </a:lnSpc>
              <a:buNone/>
            </a:pPr>
            <a:endParaRPr lang="en-US" sz="2000">
              <a:cs typeface="Segoe UI"/>
            </a:endParaRPr>
          </a:p>
          <a:p>
            <a:pPr lvl="1">
              <a:lnSpc>
                <a:spcPct val="150000"/>
              </a:lnSpc>
              <a:buFont typeface="Courier New"/>
              <a:buChar char="o"/>
            </a:pPr>
            <a:endParaRPr lang="en-US" sz="1400">
              <a:cs typeface="Segoe UI"/>
            </a:endParaRPr>
          </a:p>
          <a:p>
            <a:pPr>
              <a:lnSpc>
                <a:spcPct val="150000"/>
              </a:lnSpc>
            </a:pPr>
            <a:endParaRPr lang="en-US" sz="2000">
              <a:cs typeface="Segoe UI"/>
            </a:endParaRPr>
          </a:p>
        </p:txBody>
      </p:sp>
      <p:sp>
        <p:nvSpPr>
          <p:cNvPr id="6" name="Content Placeholder 6">
            <a:extLst>
              <a:ext uri="{FF2B5EF4-FFF2-40B4-BE49-F238E27FC236}">
                <a16:creationId xmlns:a16="http://schemas.microsoft.com/office/drawing/2014/main" id="{EFD22522-CC93-6B98-09B3-F8F1DF7595B1}"/>
              </a:ext>
            </a:extLst>
          </p:cNvPr>
          <p:cNvSpPr txBox="1">
            <a:spLocks/>
          </p:cNvSpPr>
          <p:nvPr/>
        </p:nvSpPr>
        <p:spPr>
          <a:xfrm>
            <a:off x="6095835" y="2642898"/>
            <a:ext cx="5255342" cy="3503307"/>
          </a:xfrm>
          <a:prstGeom prst="rect">
            <a:avLst/>
          </a:prstGeom>
        </p:spPr>
        <p:txBody>
          <a:bodyPr vert="horz" lIns="91440" tIns="45720" rIns="91440" bIns="45720" rtlCol="0" anchor="t">
            <a:normAutofit/>
          </a:bodyPr>
          <a:lstStyle>
            <a:lvl1pPr marL="274320" indent="-274320" algn="l" defTabSz="914400" rtl="0" eaLnBrk="1" latinLnBrk="0" hangingPunct="1">
              <a:lnSpc>
                <a:spcPct val="90000"/>
              </a:lnSpc>
              <a:spcBef>
                <a:spcPts val="1000"/>
              </a:spcBef>
              <a:buSzPct val="90000"/>
              <a:buFontTx/>
              <a:buBlip>
                <a:blip r:embed="rId2"/>
              </a:buBlip>
              <a:defRPr sz="2800" kern="1200">
                <a:solidFill>
                  <a:schemeClr val="tx1">
                    <a:lumMod val="75000"/>
                    <a:lumOff val="25000"/>
                  </a:schemeClr>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3"/>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4"/>
              </a:buBlip>
              <a:defRPr sz="2000" kern="1200">
                <a:solidFill>
                  <a:schemeClr val="tx1">
                    <a:lumMod val="75000"/>
                    <a:lumOff val="25000"/>
                  </a:schemeClr>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5"/>
              </a:buBlip>
              <a:defRPr sz="1800" kern="1200">
                <a:solidFill>
                  <a:schemeClr val="tx1">
                    <a:lumMod val="75000"/>
                    <a:lumOff val="25000"/>
                  </a:schemeClr>
                </a:solidFill>
                <a:latin typeface="+mn-lt"/>
                <a:ea typeface="+mn-ea"/>
                <a:cs typeface="+mn-cs"/>
              </a:defRPr>
            </a:lvl4pPr>
            <a:lvl5pPr marL="2011680" indent="-18288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sz="2200">
                <a:cs typeface="Segoe UI"/>
              </a:rPr>
              <a:t>They'll respond strongly to stories.</a:t>
            </a:r>
            <a:endParaRPr lang="en-US">
              <a:cs typeface="Segoe UI"/>
            </a:endParaRPr>
          </a:p>
          <a:p>
            <a:pPr lvl="1">
              <a:lnSpc>
                <a:spcPct val="100000"/>
              </a:lnSpc>
              <a:buFont typeface="Courier New"/>
              <a:buChar char="o"/>
            </a:pPr>
            <a:r>
              <a:rPr lang="en-US" sz="1400">
                <a:cs typeface="Segoe UI"/>
              </a:rPr>
              <a:t>Humans like </a:t>
            </a:r>
            <a:r>
              <a:rPr lang="en-US" sz="1400" b="1">
                <a:cs typeface="Segoe UI"/>
              </a:rPr>
              <a:t>stories</a:t>
            </a:r>
            <a:r>
              <a:rPr lang="en-US" sz="1400">
                <a:cs typeface="Segoe UI"/>
              </a:rPr>
              <a:t>. They relate to and remember stories. Don't drown out the message in data. Data can support a story, but it is not the story. </a:t>
            </a:r>
          </a:p>
          <a:p>
            <a:pPr>
              <a:lnSpc>
                <a:spcPct val="150000"/>
              </a:lnSpc>
            </a:pPr>
            <a:r>
              <a:rPr lang="en-US" sz="2200">
                <a:cs typeface="Segoe UI"/>
              </a:rPr>
              <a:t>They are not prevention experts.</a:t>
            </a:r>
          </a:p>
          <a:p>
            <a:pPr lvl="1">
              <a:lnSpc>
                <a:spcPct val="100000"/>
              </a:lnSpc>
              <a:buFont typeface="Courier New,monospace"/>
              <a:buChar char="o"/>
            </a:pPr>
            <a:r>
              <a:rPr lang="en-US" sz="1400">
                <a:cs typeface="Segoe UI"/>
              </a:rPr>
              <a:t>Avoid acronyms and jargon. Use </a:t>
            </a:r>
            <a:r>
              <a:rPr lang="en-US" sz="1400" b="1">
                <a:cs typeface="Segoe UI"/>
              </a:rPr>
              <a:t>plain language</a:t>
            </a:r>
            <a:r>
              <a:rPr lang="en-US" sz="1400">
                <a:cs typeface="Segoe UI"/>
              </a:rPr>
              <a:t>.</a:t>
            </a:r>
          </a:p>
          <a:p>
            <a:pPr marL="0" indent="0">
              <a:lnSpc>
                <a:spcPct val="150000"/>
              </a:lnSpc>
              <a:buNone/>
            </a:pPr>
            <a:endParaRPr lang="en-US" sz="2000">
              <a:cs typeface="Segoe UI"/>
            </a:endParaRPr>
          </a:p>
          <a:p>
            <a:pPr lvl="1">
              <a:lnSpc>
                <a:spcPct val="150000"/>
              </a:lnSpc>
              <a:buFont typeface="Courier New"/>
              <a:buChar char="o"/>
            </a:pPr>
            <a:endParaRPr lang="en-US" sz="1400">
              <a:cs typeface="Segoe UI"/>
            </a:endParaRPr>
          </a:p>
          <a:p>
            <a:pPr>
              <a:lnSpc>
                <a:spcPct val="150000"/>
              </a:lnSpc>
            </a:pPr>
            <a:endParaRPr lang="en-US" sz="2000">
              <a:cs typeface="Segoe UI"/>
            </a:endParaRPr>
          </a:p>
        </p:txBody>
      </p:sp>
    </p:spTree>
    <p:extLst>
      <p:ext uri="{BB962C8B-B14F-4D97-AF65-F5344CB8AC3E}">
        <p14:creationId xmlns:p14="http://schemas.microsoft.com/office/powerpoint/2010/main" val="198848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727BF-375F-BE31-752E-BB343F564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9CE959-D0D1-3041-448B-1BC975B97ECC}"/>
              </a:ext>
            </a:extLst>
          </p:cNvPr>
          <p:cNvSpPr>
            <a:spLocks noGrp="1"/>
          </p:cNvSpPr>
          <p:nvPr>
            <p:ph type="title"/>
          </p:nvPr>
        </p:nvSpPr>
        <p:spPr/>
        <p:txBody>
          <a:bodyPr/>
          <a:lstStyle/>
          <a:p>
            <a:r>
              <a:rPr lang="en-US">
                <a:cs typeface="Segoe UI Semibold"/>
              </a:rPr>
              <a:t>Messaging approach</a:t>
            </a:r>
            <a:endParaRPr lang="en-US"/>
          </a:p>
        </p:txBody>
      </p:sp>
      <p:sp>
        <p:nvSpPr>
          <p:cNvPr id="4" name="Slide Number Placeholder 3">
            <a:extLst>
              <a:ext uri="{FF2B5EF4-FFF2-40B4-BE49-F238E27FC236}">
                <a16:creationId xmlns:a16="http://schemas.microsoft.com/office/drawing/2014/main" id="{2E0359F4-2516-5A84-7E7F-01525C802203}"/>
              </a:ext>
            </a:extLst>
          </p:cNvPr>
          <p:cNvSpPr>
            <a:spLocks noGrp="1"/>
          </p:cNvSpPr>
          <p:nvPr>
            <p:ph type="sldNum" sz="quarter" idx="12"/>
          </p:nvPr>
        </p:nvSpPr>
        <p:spPr/>
        <p:txBody>
          <a:bodyPr/>
          <a:lstStyle/>
          <a:p>
            <a:fld id="{8F0AB5D1-9059-428D-ACFC-BA1258997AE0}" type="slidenum">
              <a:rPr lang="en-US" smtClean="0"/>
              <a:pPr/>
              <a:t>6</a:t>
            </a:fld>
            <a:endParaRPr lang="en-US"/>
          </a:p>
        </p:txBody>
      </p:sp>
      <p:graphicFrame>
        <p:nvGraphicFramePr>
          <p:cNvPr id="3" name="Content Placeholder 2">
            <a:extLst>
              <a:ext uri="{FF2B5EF4-FFF2-40B4-BE49-F238E27FC236}">
                <a16:creationId xmlns:a16="http://schemas.microsoft.com/office/drawing/2014/main" id="{416F99B0-1823-DC54-4AE3-013735A01098}"/>
              </a:ext>
            </a:extLst>
          </p:cNvPr>
          <p:cNvGraphicFramePr>
            <a:graphicFrameLocks noGrp="1"/>
          </p:cNvGraphicFramePr>
          <p:nvPr>
            <p:ph sz="half" idx="1"/>
            <p:extLst>
              <p:ext uri="{D42A27DB-BD31-4B8C-83A1-F6EECF244321}">
                <p14:modId xmlns:p14="http://schemas.microsoft.com/office/powerpoint/2010/main" val="1566341239"/>
              </p:ext>
            </p:extLst>
          </p:nvPr>
        </p:nvGraphicFramePr>
        <p:xfrm>
          <a:off x="890670" y="1966163"/>
          <a:ext cx="9230360" cy="3922239"/>
        </p:xfrm>
        <a:graphic>
          <a:graphicData uri="http://schemas.openxmlformats.org/drawingml/2006/table">
            <a:tbl>
              <a:tblPr firstRow="1" bandRow="1">
                <a:tableStyleId>{5C22544A-7EE6-4342-B048-85BDC9FD1C3A}</a:tableStyleId>
              </a:tblPr>
              <a:tblGrid>
                <a:gridCol w="4615180">
                  <a:extLst>
                    <a:ext uri="{9D8B030D-6E8A-4147-A177-3AD203B41FA5}">
                      <a16:colId xmlns:a16="http://schemas.microsoft.com/office/drawing/2014/main" val="3253331428"/>
                    </a:ext>
                  </a:extLst>
                </a:gridCol>
                <a:gridCol w="4615180">
                  <a:extLst>
                    <a:ext uri="{9D8B030D-6E8A-4147-A177-3AD203B41FA5}">
                      <a16:colId xmlns:a16="http://schemas.microsoft.com/office/drawing/2014/main" val="1625335195"/>
                    </a:ext>
                  </a:extLst>
                </a:gridCol>
              </a:tblGrid>
              <a:tr h="539042">
                <a:tc>
                  <a:txBody>
                    <a:bodyPr/>
                    <a:lstStyle/>
                    <a:p>
                      <a:r>
                        <a:rPr lang="en-US" sz="1700"/>
                        <a:t>What we did</a:t>
                      </a:r>
                    </a:p>
                  </a:txBody>
                  <a:tcPr marL="86873" marR="86873" marT="43437" marB="43437" anchor="ctr"/>
                </a:tc>
                <a:tc>
                  <a:txBody>
                    <a:bodyPr/>
                    <a:lstStyle/>
                    <a:p>
                      <a:r>
                        <a:rPr lang="en-US" sz="1700"/>
                        <a:t>And why</a:t>
                      </a:r>
                    </a:p>
                  </a:txBody>
                  <a:tcPr marL="86873" marR="86873" marT="43437" marB="43437" anchor="ctr"/>
                </a:tc>
                <a:extLst>
                  <a:ext uri="{0D108BD9-81ED-4DB2-BD59-A6C34878D82A}">
                    <a16:rowId xmlns:a16="http://schemas.microsoft.com/office/drawing/2014/main" val="963943535"/>
                  </a:ext>
                </a:extLst>
              </a:tr>
              <a:tr h="1377863">
                <a:tc>
                  <a:txBody>
                    <a:bodyPr/>
                    <a:lstStyle/>
                    <a:p>
                      <a:r>
                        <a:rPr lang="en-US" sz="1700"/>
                        <a:t>Simple, three-theme approach:</a:t>
                      </a:r>
                    </a:p>
                    <a:p>
                      <a:pPr marL="285750" lvl="0" indent="-285750">
                        <a:buFont typeface="Arial"/>
                        <a:buChar char="•"/>
                      </a:pPr>
                      <a:r>
                        <a:rPr lang="en-US" sz="1700"/>
                        <a:t>What prevention is</a:t>
                      </a:r>
                    </a:p>
                    <a:p>
                      <a:pPr marL="285750" lvl="0" indent="-285750">
                        <a:buFont typeface="Arial"/>
                        <a:buChar char="•"/>
                      </a:pPr>
                      <a:r>
                        <a:rPr lang="en-US" sz="1700"/>
                        <a:t>Who does it</a:t>
                      </a:r>
                    </a:p>
                    <a:p>
                      <a:pPr marL="285750" lvl="0" indent="-285750">
                        <a:buFont typeface="Arial"/>
                        <a:buChar char="•"/>
                      </a:pPr>
                      <a:r>
                        <a:rPr lang="en-US" sz="1700"/>
                        <a:t>Why it matters</a:t>
                      </a:r>
                    </a:p>
                  </a:txBody>
                  <a:tcPr marL="86873" marR="86873" marT="43437" marB="43437" anchor="ctr"/>
                </a:tc>
                <a:tc>
                  <a:txBody>
                    <a:bodyPr/>
                    <a:lstStyle/>
                    <a:p>
                      <a:r>
                        <a:rPr lang="en-US" sz="1700"/>
                        <a:t>These themes address the most important prevention questions audiences are likely to have. They give us the chance to talk about prevention's benefits to Washington.</a:t>
                      </a:r>
                    </a:p>
                  </a:txBody>
                  <a:tcPr marL="86873" marR="86873" marT="43437" marB="43437" anchor="ctr"/>
                </a:tc>
                <a:extLst>
                  <a:ext uri="{0D108BD9-81ED-4DB2-BD59-A6C34878D82A}">
                    <a16:rowId xmlns:a16="http://schemas.microsoft.com/office/drawing/2014/main" val="3308348128"/>
                  </a:ext>
                </a:extLst>
              </a:tr>
              <a:tr h="1002667">
                <a:tc>
                  <a:txBody>
                    <a:bodyPr/>
                    <a:lstStyle/>
                    <a:p>
                      <a:r>
                        <a:rPr lang="en-US" sz="1700"/>
                        <a:t>Companion visuals</a:t>
                      </a:r>
                    </a:p>
                  </a:txBody>
                  <a:tcPr marL="86873" marR="86873" marT="43437" marB="43437" anchor="ctr"/>
                </a:tc>
                <a:tc>
                  <a:txBody>
                    <a:bodyPr/>
                    <a:lstStyle/>
                    <a:p>
                      <a:r>
                        <a:rPr lang="en-US" sz="1700"/>
                        <a:t>The companion visuals ground each messaging theme in a visual metaphor and give audiences a mental picture to remember.</a:t>
                      </a:r>
                    </a:p>
                  </a:txBody>
                  <a:tcPr marL="86873" marR="86873" marT="43437" marB="43437" anchor="ctr"/>
                </a:tc>
                <a:extLst>
                  <a:ext uri="{0D108BD9-81ED-4DB2-BD59-A6C34878D82A}">
                    <a16:rowId xmlns:a16="http://schemas.microsoft.com/office/drawing/2014/main" val="1671535596"/>
                  </a:ext>
                </a:extLst>
              </a:tr>
              <a:tr h="1002667">
                <a:tc>
                  <a:txBody>
                    <a:bodyPr/>
                    <a:lstStyle/>
                    <a:p>
                      <a:r>
                        <a:rPr lang="en-US" sz="1700"/>
                        <a:t>Two, broad audience groups</a:t>
                      </a:r>
                    </a:p>
                  </a:txBody>
                  <a:tcPr marL="86873" marR="86873" marT="43437" marB="43437" anchor="ctr"/>
                </a:tc>
                <a:tc>
                  <a:txBody>
                    <a:bodyPr/>
                    <a:lstStyle/>
                    <a:p>
                      <a:r>
                        <a:rPr lang="en-US" sz="1700"/>
                        <a:t>By prioritizing only two groups, we simplify the amount of information you as a message carrier need to remember and explain. </a:t>
                      </a:r>
                    </a:p>
                  </a:txBody>
                  <a:tcPr marL="86873" marR="86873" marT="43437" marB="43437" anchor="ctr"/>
                </a:tc>
                <a:extLst>
                  <a:ext uri="{0D108BD9-81ED-4DB2-BD59-A6C34878D82A}">
                    <a16:rowId xmlns:a16="http://schemas.microsoft.com/office/drawing/2014/main" val="2339757838"/>
                  </a:ext>
                </a:extLst>
              </a:tr>
            </a:tbl>
          </a:graphicData>
        </a:graphic>
      </p:graphicFrame>
    </p:spTree>
    <p:extLst>
      <p:ext uri="{BB962C8B-B14F-4D97-AF65-F5344CB8AC3E}">
        <p14:creationId xmlns:p14="http://schemas.microsoft.com/office/powerpoint/2010/main" val="324151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1770D-8F26-1BB4-6185-966CEEA62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06119-C182-041D-B09B-BC6D6955A406}"/>
              </a:ext>
            </a:extLst>
          </p:cNvPr>
          <p:cNvSpPr>
            <a:spLocks noGrp="1"/>
          </p:cNvSpPr>
          <p:nvPr>
            <p:ph type="title"/>
          </p:nvPr>
        </p:nvSpPr>
        <p:spPr/>
        <p:txBody>
          <a:bodyPr/>
          <a:lstStyle/>
          <a:p>
            <a:r>
              <a:rPr lang="en-US">
                <a:cs typeface="Segoe UI Semibold"/>
              </a:rPr>
              <a:t>Messaging themes</a:t>
            </a:r>
            <a:endParaRPr lang="en-US"/>
          </a:p>
        </p:txBody>
      </p:sp>
      <p:sp>
        <p:nvSpPr>
          <p:cNvPr id="4" name="Slide Number Placeholder 3">
            <a:extLst>
              <a:ext uri="{FF2B5EF4-FFF2-40B4-BE49-F238E27FC236}">
                <a16:creationId xmlns:a16="http://schemas.microsoft.com/office/drawing/2014/main" id="{00CFE084-0ED5-37CE-52DA-E625E4F02AED}"/>
              </a:ext>
            </a:extLst>
          </p:cNvPr>
          <p:cNvSpPr>
            <a:spLocks noGrp="1"/>
          </p:cNvSpPr>
          <p:nvPr>
            <p:ph type="sldNum" sz="quarter" idx="12"/>
          </p:nvPr>
        </p:nvSpPr>
        <p:spPr/>
        <p:txBody>
          <a:bodyPr/>
          <a:lstStyle/>
          <a:p>
            <a:fld id="{8F0AB5D1-9059-428D-ACFC-BA1258997AE0}" type="slidenum">
              <a:rPr lang="en-US" smtClean="0"/>
              <a:pPr/>
              <a:t>7</a:t>
            </a:fld>
            <a:endParaRPr lang="en-US"/>
          </a:p>
        </p:txBody>
      </p:sp>
      <p:sp>
        <p:nvSpPr>
          <p:cNvPr id="5" name="Content Placeholder 2">
            <a:extLst>
              <a:ext uri="{FF2B5EF4-FFF2-40B4-BE49-F238E27FC236}">
                <a16:creationId xmlns:a16="http://schemas.microsoft.com/office/drawing/2014/main" id="{FDB1062E-E394-21CD-591B-68460EC5E32C}"/>
              </a:ext>
            </a:extLst>
          </p:cNvPr>
          <p:cNvSpPr>
            <a:spLocks noGrp="1"/>
          </p:cNvSpPr>
          <p:nvPr>
            <p:ph sz="half" idx="1"/>
          </p:nvPr>
        </p:nvSpPr>
        <p:spPr>
          <a:xfrm>
            <a:off x="838200" y="1808654"/>
            <a:ext cx="10515600" cy="4232686"/>
          </a:xfrm>
        </p:spPr>
        <p:txBody>
          <a:bodyPr vert="horz" lIns="91440" tIns="45720" rIns="91440" bIns="45720" rtlCol="0" anchor="t">
            <a:normAutofit/>
          </a:bodyPr>
          <a:lstStyle/>
          <a:p>
            <a:pPr marL="0" indent="0">
              <a:lnSpc>
                <a:spcPct val="130000"/>
              </a:lnSpc>
              <a:buNone/>
            </a:pPr>
            <a:r>
              <a:rPr lang="en-US" b="1">
                <a:solidFill>
                  <a:srgbClr val="333333"/>
                </a:solidFill>
              </a:rPr>
              <a:t>Theme 1</a:t>
            </a:r>
            <a:endParaRPr lang="en-US" b="1">
              <a:solidFill>
                <a:srgbClr val="404040"/>
              </a:solidFill>
            </a:endParaRPr>
          </a:p>
          <a:p>
            <a:pPr marL="0" indent="0">
              <a:lnSpc>
                <a:spcPct val="130000"/>
              </a:lnSpc>
              <a:buNone/>
            </a:pPr>
            <a:r>
              <a:rPr lang="en-US">
                <a:solidFill>
                  <a:srgbClr val="333333"/>
                </a:solidFill>
              </a:rPr>
              <a:t> What prevention is: A two-part approach</a:t>
            </a:r>
            <a:endParaRPr lang="en-US">
              <a:solidFill>
                <a:srgbClr val="404040"/>
              </a:solidFill>
              <a:cs typeface="Segoe UI"/>
            </a:endParaRPr>
          </a:p>
          <a:p>
            <a:pPr marL="0" indent="0">
              <a:lnSpc>
                <a:spcPct val="130000"/>
              </a:lnSpc>
              <a:buNone/>
            </a:pPr>
            <a:r>
              <a:rPr lang="en-US" b="1">
                <a:solidFill>
                  <a:srgbClr val="333333"/>
                </a:solidFill>
              </a:rPr>
              <a:t>Theme 2</a:t>
            </a:r>
            <a:r>
              <a:rPr lang="en-US">
                <a:solidFill>
                  <a:srgbClr val="333333"/>
                </a:solidFill>
              </a:rPr>
              <a:t> </a:t>
            </a:r>
            <a:endParaRPr lang="en-US">
              <a:solidFill>
                <a:srgbClr val="333333"/>
              </a:solidFill>
              <a:cs typeface="Segoe UI"/>
            </a:endParaRPr>
          </a:p>
          <a:p>
            <a:pPr marL="0" indent="0">
              <a:lnSpc>
                <a:spcPct val="130000"/>
              </a:lnSpc>
              <a:buNone/>
            </a:pPr>
            <a:r>
              <a:rPr lang="en-US">
                <a:solidFill>
                  <a:srgbClr val="333333"/>
                </a:solidFill>
              </a:rPr>
              <a:t> Who does prevention: A stream we all pour into</a:t>
            </a:r>
            <a:endParaRPr lang="en-US"/>
          </a:p>
          <a:p>
            <a:pPr marL="0" indent="0">
              <a:lnSpc>
                <a:spcPct val="130000"/>
              </a:lnSpc>
              <a:buNone/>
            </a:pPr>
            <a:r>
              <a:rPr lang="en-US" b="1">
                <a:solidFill>
                  <a:srgbClr val="333333"/>
                </a:solidFill>
              </a:rPr>
              <a:t>Theme 3</a:t>
            </a:r>
            <a:endParaRPr lang="en-US" b="1">
              <a:solidFill>
                <a:srgbClr val="333333"/>
              </a:solidFill>
              <a:cs typeface="Segoe UI"/>
            </a:endParaRPr>
          </a:p>
          <a:p>
            <a:pPr marL="0" indent="0">
              <a:lnSpc>
                <a:spcPct val="130000"/>
              </a:lnSpc>
              <a:buNone/>
            </a:pPr>
            <a:r>
              <a:rPr lang="en-US">
                <a:solidFill>
                  <a:srgbClr val="333333"/>
                </a:solidFill>
              </a:rPr>
              <a:t> Why prevention matters: A protective path</a:t>
            </a:r>
            <a:endParaRPr lang="en-US">
              <a:solidFill>
                <a:srgbClr val="333333"/>
              </a:solidFill>
              <a:cs typeface="Segoe UI"/>
            </a:endParaRPr>
          </a:p>
          <a:p>
            <a:pPr>
              <a:lnSpc>
                <a:spcPct val="130000"/>
              </a:lnSpc>
              <a:buChar char="•"/>
            </a:pPr>
            <a:endParaRPr lang="en-US">
              <a:solidFill>
                <a:srgbClr val="333333"/>
              </a:solidFill>
              <a:cs typeface="Segoe UI"/>
            </a:endParaRPr>
          </a:p>
          <a:p>
            <a:pPr marL="0" indent="0">
              <a:lnSpc>
                <a:spcPct val="130000"/>
              </a:lnSpc>
              <a:buNone/>
            </a:pPr>
            <a:endParaRPr lang="en-US">
              <a:cs typeface="Segoe UI"/>
            </a:endParaRPr>
          </a:p>
        </p:txBody>
      </p:sp>
    </p:spTree>
    <p:extLst>
      <p:ext uri="{BB962C8B-B14F-4D97-AF65-F5344CB8AC3E}">
        <p14:creationId xmlns:p14="http://schemas.microsoft.com/office/powerpoint/2010/main" val="142570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1DB9B-EEAD-BE40-5B75-8477DFEA4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3444CC-2A46-F918-2B55-48A08B33FF5D}"/>
              </a:ext>
            </a:extLst>
          </p:cNvPr>
          <p:cNvSpPr>
            <a:spLocks noGrp="1"/>
          </p:cNvSpPr>
          <p:nvPr>
            <p:ph type="title"/>
          </p:nvPr>
        </p:nvSpPr>
        <p:spPr/>
        <p:txBody>
          <a:bodyPr/>
          <a:lstStyle/>
          <a:p>
            <a:r>
              <a:rPr lang="en-US">
                <a:cs typeface="Segoe UI Semibold"/>
              </a:rPr>
              <a:t>The message: What is prevention?</a:t>
            </a:r>
            <a:endParaRPr lang="en-US"/>
          </a:p>
        </p:txBody>
      </p:sp>
      <p:sp>
        <p:nvSpPr>
          <p:cNvPr id="3" name="Content Placeholder 2">
            <a:extLst>
              <a:ext uri="{FF2B5EF4-FFF2-40B4-BE49-F238E27FC236}">
                <a16:creationId xmlns:a16="http://schemas.microsoft.com/office/drawing/2014/main" id="{8128A6A5-795A-0A9C-F1F4-6FAF82D717CB}"/>
              </a:ext>
            </a:extLst>
          </p:cNvPr>
          <p:cNvSpPr>
            <a:spLocks noGrp="1"/>
          </p:cNvSpPr>
          <p:nvPr>
            <p:ph idx="1"/>
          </p:nvPr>
        </p:nvSpPr>
        <p:spPr>
          <a:xfrm>
            <a:off x="838200" y="1996544"/>
            <a:ext cx="9796397" cy="4232686"/>
          </a:xfrm>
        </p:spPr>
        <p:txBody>
          <a:bodyPr vert="horz" lIns="91440" tIns="45720" rIns="91440" bIns="45720" rtlCol="0" anchor="t">
            <a:noAutofit/>
          </a:bodyPr>
          <a:lstStyle/>
          <a:p>
            <a:pPr>
              <a:lnSpc>
                <a:spcPct val="100000"/>
              </a:lnSpc>
            </a:pPr>
            <a:r>
              <a:rPr lang="en-US" sz="2200">
                <a:solidFill>
                  <a:srgbClr val="333333"/>
                </a:solidFill>
                <a:latin typeface="Segoe UI"/>
                <a:ea typeface="Cambria"/>
                <a:cs typeface="Segoe UI"/>
              </a:rPr>
              <a:t>When we say “prevention,” we mean the </a:t>
            </a:r>
            <a:r>
              <a:rPr lang="en-US" sz="2200" b="1">
                <a:solidFill>
                  <a:srgbClr val="333333"/>
                </a:solidFill>
                <a:latin typeface="Segoe UI"/>
                <a:ea typeface="Cambria"/>
                <a:cs typeface="Segoe UI"/>
              </a:rPr>
              <a:t>prevention of substance use disorder (SUD) </a:t>
            </a:r>
            <a:r>
              <a:rPr lang="en-US" sz="2200">
                <a:solidFill>
                  <a:srgbClr val="333333"/>
                </a:solidFill>
                <a:latin typeface="Segoe UI"/>
                <a:ea typeface="Cambria"/>
                <a:cs typeface="Segoe UI"/>
              </a:rPr>
              <a:t>AND the</a:t>
            </a:r>
            <a:r>
              <a:rPr lang="en-US" sz="2200" b="1">
                <a:solidFill>
                  <a:srgbClr val="333333"/>
                </a:solidFill>
                <a:latin typeface="Segoe UI"/>
                <a:ea typeface="Cambria"/>
                <a:cs typeface="Segoe UI"/>
              </a:rPr>
              <a:t> promotion of health and wellbeing </a:t>
            </a:r>
            <a:r>
              <a:rPr lang="en-US" sz="2200">
                <a:solidFill>
                  <a:srgbClr val="333333"/>
                </a:solidFill>
                <a:latin typeface="Segoe UI"/>
                <a:ea typeface="Cambria"/>
                <a:cs typeface="Segoe UI"/>
              </a:rPr>
              <a:t>for people across the state. </a:t>
            </a:r>
          </a:p>
          <a:p>
            <a:pPr>
              <a:lnSpc>
                <a:spcPct val="100000"/>
              </a:lnSpc>
            </a:pPr>
            <a:endParaRPr lang="en-US" sz="2200">
              <a:solidFill>
                <a:srgbClr val="333333"/>
              </a:solidFill>
              <a:latin typeface="Segoe UI"/>
              <a:ea typeface="Cambria"/>
              <a:cs typeface="Segoe UI"/>
            </a:endParaRPr>
          </a:p>
          <a:p>
            <a:pPr>
              <a:lnSpc>
                <a:spcPct val="100000"/>
              </a:lnSpc>
            </a:pPr>
            <a:r>
              <a:rPr lang="en-US" sz="2200">
                <a:solidFill>
                  <a:srgbClr val="333333"/>
                </a:solidFill>
                <a:latin typeface="Segoe UI"/>
                <a:ea typeface="Cambria"/>
                <a:cs typeface="Segoe UI"/>
              </a:rPr>
              <a:t>Preventing substance use disorders is not only about </a:t>
            </a:r>
            <a:r>
              <a:rPr lang="en-US" sz="2200" b="1">
                <a:solidFill>
                  <a:srgbClr val="333333"/>
                </a:solidFill>
                <a:latin typeface="Segoe UI"/>
                <a:ea typeface="Cambria"/>
                <a:cs typeface="Segoe UI"/>
              </a:rPr>
              <a:t>addressing risk factors</a:t>
            </a:r>
            <a:r>
              <a:rPr lang="en-US" sz="2200">
                <a:solidFill>
                  <a:srgbClr val="333333"/>
                </a:solidFill>
                <a:latin typeface="Segoe UI"/>
                <a:ea typeface="Cambria"/>
                <a:cs typeface="Segoe UI"/>
              </a:rPr>
              <a:t>—like family instability, inadequate resources, or risky behavior. It’s also about </a:t>
            </a:r>
            <a:r>
              <a:rPr lang="en-US" sz="2200" b="1">
                <a:solidFill>
                  <a:srgbClr val="333333"/>
                </a:solidFill>
                <a:latin typeface="Segoe UI"/>
                <a:ea typeface="Cambria"/>
                <a:cs typeface="Segoe UI"/>
              </a:rPr>
              <a:t>improving protective factors</a:t>
            </a:r>
            <a:r>
              <a:rPr lang="en-US" sz="2200">
                <a:solidFill>
                  <a:srgbClr val="333333"/>
                </a:solidFill>
                <a:latin typeface="Segoe UI"/>
                <a:ea typeface="Cambria"/>
                <a:cs typeface="Segoe UI"/>
              </a:rPr>
              <a:t>—like strong family bonds, access to services, and a sense of connectedness.</a:t>
            </a:r>
          </a:p>
          <a:p>
            <a:pPr>
              <a:lnSpc>
                <a:spcPct val="100000"/>
              </a:lnSpc>
              <a:buChar char="•"/>
            </a:pPr>
            <a:endParaRPr lang="en-US" sz="2200">
              <a:solidFill>
                <a:srgbClr val="333333"/>
              </a:solidFill>
              <a:latin typeface="Segoe UI"/>
              <a:ea typeface="Cambria"/>
              <a:cs typeface="Segoe UI"/>
            </a:endParaRPr>
          </a:p>
          <a:p>
            <a:pPr marL="0" indent="0">
              <a:lnSpc>
                <a:spcPct val="100000"/>
              </a:lnSpc>
              <a:buNone/>
            </a:pPr>
            <a:endParaRPr lang="en-US" sz="2200">
              <a:solidFill>
                <a:srgbClr val="404040"/>
              </a:solidFill>
              <a:latin typeface="Segoe UI"/>
              <a:ea typeface="Cambria"/>
              <a:cs typeface="Segoe UI"/>
            </a:endParaRPr>
          </a:p>
        </p:txBody>
      </p:sp>
      <p:sp>
        <p:nvSpPr>
          <p:cNvPr id="4" name="Slide Number Placeholder 3">
            <a:extLst>
              <a:ext uri="{FF2B5EF4-FFF2-40B4-BE49-F238E27FC236}">
                <a16:creationId xmlns:a16="http://schemas.microsoft.com/office/drawing/2014/main" id="{5AF69731-6A2C-3802-DF75-0765D8FC68C7}"/>
              </a:ext>
            </a:extLst>
          </p:cNvPr>
          <p:cNvSpPr>
            <a:spLocks noGrp="1"/>
          </p:cNvSpPr>
          <p:nvPr>
            <p:ph type="sldNum" sz="quarter" idx="12"/>
          </p:nvPr>
        </p:nvSpPr>
        <p:spPr/>
        <p:txBody>
          <a:bodyPr/>
          <a:lstStyle/>
          <a:p>
            <a:fld id="{8F0AB5D1-9059-428D-ACFC-BA1258997AE0}" type="slidenum">
              <a:rPr lang="en-US" smtClean="0"/>
              <a:pPr/>
              <a:t>8</a:t>
            </a:fld>
            <a:endParaRPr lang="en-US"/>
          </a:p>
        </p:txBody>
      </p:sp>
    </p:spTree>
    <p:extLst>
      <p:ext uri="{BB962C8B-B14F-4D97-AF65-F5344CB8AC3E}">
        <p14:creationId xmlns:p14="http://schemas.microsoft.com/office/powerpoint/2010/main" val="140535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8E107-2046-8676-79AE-69D24B6CB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8FDC89-A766-1E62-CACE-ACF3C66DAA0B}"/>
              </a:ext>
            </a:extLst>
          </p:cNvPr>
          <p:cNvSpPr>
            <a:spLocks noGrp="1"/>
          </p:cNvSpPr>
          <p:nvPr>
            <p:ph type="title"/>
          </p:nvPr>
        </p:nvSpPr>
        <p:spPr/>
        <p:txBody>
          <a:bodyPr/>
          <a:lstStyle/>
          <a:p>
            <a:r>
              <a:rPr lang="en-US">
                <a:cs typeface="Segoe UI Semibold"/>
              </a:rPr>
              <a:t>The message: What is prevention?</a:t>
            </a:r>
            <a:endParaRPr lang="en-US"/>
          </a:p>
        </p:txBody>
      </p:sp>
      <p:sp>
        <p:nvSpPr>
          <p:cNvPr id="3" name="Content Placeholder 2">
            <a:extLst>
              <a:ext uri="{FF2B5EF4-FFF2-40B4-BE49-F238E27FC236}">
                <a16:creationId xmlns:a16="http://schemas.microsoft.com/office/drawing/2014/main" id="{34763659-0462-FBC2-B51D-2E2146810EA5}"/>
              </a:ext>
            </a:extLst>
          </p:cNvPr>
          <p:cNvSpPr>
            <a:spLocks noGrp="1"/>
          </p:cNvSpPr>
          <p:nvPr>
            <p:ph idx="1"/>
          </p:nvPr>
        </p:nvSpPr>
        <p:spPr>
          <a:xfrm>
            <a:off x="838200" y="1998053"/>
            <a:ext cx="10515600" cy="4232686"/>
          </a:xfrm>
        </p:spPr>
        <p:txBody>
          <a:bodyPr vert="horz" lIns="91440" tIns="45720" rIns="91440" bIns="45720" rtlCol="0" anchor="t">
            <a:noAutofit/>
          </a:bodyPr>
          <a:lstStyle/>
          <a:p>
            <a:pPr>
              <a:lnSpc>
                <a:spcPct val="100000"/>
              </a:lnSpc>
            </a:pPr>
            <a:r>
              <a:rPr lang="en-US" sz="2200">
                <a:solidFill>
                  <a:srgbClr val="333333"/>
                </a:solidFill>
                <a:latin typeface="Segoe UI"/>
                <a:ea typeface="Cambria"/>
                <a:cs typeface="Segoe UI"/>
              </a:rPr>
              <a:t>When we do both, we create </a:t>
            </a:r>
            <a:r>
              <a:rPr lang="en-US" sz="2200" b="1">
                <a:solidFill>
                  <a:srgbClr val="333333"/>
                </a:solidFill>
                <a:latin typeface="Segoe UI"/>
                <a:ea typeface="Cambria"/>
                <a:cs typeface="Segoe UI"/>
              </a:rPr>
              <a:t>thriving communities</a:t>
            </a:r>
            <a:r>
              <a:rPr lang="en-US" sz="2200">
                <a:solidFill>
                  <a:srgbClr val="333333"/>
                </a:solidFill>
                <a:latin typeface="Segoe UI"/>
                <a:ea typeface="Cambria"/>
                <a:cs typeface="Segoe UI"/>
              </a:rPr>
              <a:t> where children and young people feel healthy and safe in their bodies, minds, and surroundings. And when they feel safe and healthy, they’re able to navigate life in safer, healthier ways. </a:t>
            </a:r>
            <a:endParaRPr lang="en-US" sz="2200">
              <a:cs typeface="Segoe UI"/>
            </a:endParaRPr>
          </a:p>
          <a:p>
            <a:pPr marL="0" indent="0">
              <a:lnSpc>
                <a:spcPct val="100000"/>
              </a:lnSpc>
              <a:buNone/>
            </a:pPr>
            <a:endParaRPr lang="en-US" sz="2200">
              <a:solidFill>
                <a:srgbClr val="333333"/>
              </a:solidFill>
              <a:latin typeface="Segoe UI"/>
              <a:ea typeface="Cambria"/>
              <a:cs typeface="Segoe UI"/>
            </a:endParaRPr>
          </a:p>
          <a:p>
            <a:pPr>
              <a:lnSpc>
                <a:spcPct val="100000"/>
              </a:lnSpc>
            </a:pPr>
            <a:r>
              <a:rPr lang="en-US" sz="2200">
                <a:solidFill>
                  <a:srgbClr val="333333"/>
                </a:solidFill>
                <a:latin typeface="Segoe UI"/>
                <a:ea typeface="Cambria"/>
                <a:cs typeface="Segoe UI"/>
              </a:rPr>
              <a:t>With proven practices, community programs, and smart policies, prevention gets to the root cause of a problem before it becomes a crisis. Families, schools, communities, and policymakers all play a role in preventing substance use disorders and promoting healthy behaviors. We share a responsibility to equip young people with the knowledge, skills, and resilience to thrive. </a:t>
            </a:r>
            <a:r>
              <a:rPr lang="en-US" sz="2200" b="1">
                <a:solidFill>
                  <a:srgbClr val="333333"/>
                </a:solidFill>
                <a:latin typeface="Segoe UI"/>
                <a:ea typeface="Cambria"/>
                <a:cs typeface="Segoe UI"/>
              </a:rPr>
              <a:t>We call that responsibility—prevention.</a:t>
            </a:r>
            <a:endParaRPr lang="en-US" sz="2200" b="1">
              <a:latin typeface="Segoe UI"/>
              <a:ea typeface="Cambria"/>
              <a:cs typeface="Segoe UI"/>
            </a:endParaRPr>
          </a:p>
          <a:p>
            <a:pPr>
              <a:lnSpc>
                <a:spcPct val="100000"/>
              </a:lnSpc>
            </a:pPr>
            <a:endParaRPr lang="en-US" sz="2200">
              <a:solidFill>
                <a:srgbClr val="333333"/>
              </a:solidFill>
              <a:cs typeface="Segoe UI"/>
            </a:endParaRPr>
          </a:p>
          <a:p>
            <a:pPr marL="0" indent="0">
              <a:lnSpc>
                <a:spcPct val="100000"/>
              </a:lnSpc>
              <a:buNone/>
            </a:pPr>
            <a:endParaRPr lang="en-US" sz="2200">
              <a:cs typeface="Segoe UI"/>
            </a:endParaRPr>
          </a:p>
        </p:txBody>
      </p:sp>
      <p:sp>
        <p:nvSpPr>
          <p:cNvPr id="4" name="Slide Number Placeholder 3">
            <a:extLst>
              <a:ext uri="{FF2B5EF4-FFF2-40B4-BE49-F238E27FC236}">
                <a16:creationId xmlns:a16="http://schemas.microsoft.com/office/drawing/2014/main" id="{E6E276F4-1C03-EF5D-E270-FF41232AB72D}"/>
              </a:ext>
            </a:extLst>
          </p:cNvPr>
          <p:cNvSpPr>
            <a:spLocks noGrp="1"/>
          </p:cNvSpPr>
          <p:nvPr>
            <p:ph type="sldNum" sz="quarter" idx="12"/>
          </p:nvPr>
        </p:nvSpPr>
        <p:spPr/>
        <p:txBody>
          <a:bodyPr/>
          <a:lstStyle/>
          <a:p>
            <a:fld id="{8F0AB5D1-9059-428D-ACFC-BA1258997AE0}" type="slidenum">
              <a:rPr lang="en-US" smtClean="0"/>
              <a:pPr/>
              <a:t>9</a:t>
            </a:fld>
            <a:endParaRPr lang="en-US"/>
          </a:p>
        </p:txBody>
      </p:sp>
    </p:spTree>
    <p:extLst>
      <p:ext uri="{BB962C8B-B14F-4D97-AF65-F5344CB8AC3E}">
        <p14:creationId xmlns:p14="http://schemas.microsoft.com/office/powerpoint/2010/main" val="3547208727"/>
      </p:ext>
    </p:extLst>
  </p:cSld>
  <p:clrMapOvr>
    <a:masterClrMapping/>
  </p:clrMapOvr>
</p:sld>
</file>

<file path=ppt/theme/theme1.xml><?xml version="1.0" encoding="utf-8"?>
<a:theme xmlns:a="http://schemas.openxmlformats.org/drawingml/2006/main" name="Office Theme">
  <a:themeElements>
    <a:clrScheme name="HCA Light Slide">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0077C8"/>
      </a:hlink>
      <a:folHlink>
        <a:srgbClr val="CBA05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HCA Dark Slide">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FFFFFF"/>
      </a:hlink>
      <a:folHlink>
        <a:srgbClr val="E9DEEB"/>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HCA Dark Slide">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FFFFFF"/>
      </a:hlink>
      <a:folHlink>
        <a:srgbClr val="E9DEEB"/>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HCA Dark Slide">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FFFFFF"/>
      </a:hlink>
      <a:folHlink>
        <a:srgbClr val="E9DEEB"/>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HCA Dark Slide">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FFFFFF"/>
      </a:hlink>
      <a:folHlink>
        <a:srgbClr val="E9DEEB"/>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Office Theme">
  <a:themeElements>
    <a:clrScheme name="HCA Dark Slide">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FFFFFF"/>
      </a:hlink>
      <a:folHlink>
        <a:srgbClr val="E9DEEB"/>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HCA Dark Slide">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FFFFFF"/>
      </a:hlink>
      <a:folHlink>
        <a:srgbClr val="E9DEEB"/>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HCA Dark Slide">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FFFFFF"/>
      </a:hlink>
      <a:folHlink>
        <a:srgbClr val="E9DEEB"/>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HCA Dark Slide">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FFFFFF"/>
      </a:hlink>
      <a:folHlink>
        <a:srgbClr val="E9DEEB"/>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HCA Dark Slide">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FFFFFF"/>
      </a:hlink>
      <a:folHlink>
        <a:srgbClr val="E9DEEB"/>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fe63b0b-a827-4717-a0fa-a79525474dc0" xsi:nil="true"/>
    <lcf76f155ced4ddcb4097134ff3c332f xmlns="188f708c-7be3-4d7b-927f-99b7185615a9">
      <Terms xmlns="http://schemas.microsoft.com/office/infopath/2007/PartnerControls"/>
    </lcf76f155ced4ddcb4097134ff3c332f>
    <FORREVIEW xmlns="188f708c-7be3-4d7b-927f-99b7185615a9" xsi:nil="true"/>
    <Note xmlns="188f708c-7be3-4d7b-927f-99b7185615a9" xsi:nil="true"/>
    <Ready xmlns="188f708c-7be3-4d7b-927f-99b7185615a9">false</Read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9E6509F3BEFC429FA1D0E06132EAC9" ma:contentTypeVersion="22" ma:contentTypeDescription="Create a new document." ma:contentTypeScope="" ma:versionID="7366361e1a48d96e93e707729701c938">
  <xsd:schema xmlns:xsd="http://www.w3.org/2001/XMLSchema" xmlns:xs="http://www.w3.org/2001/XMLSchema" xmlns:p="http://schemas.microsoft.com/office/2006/metadata/properties" xmlns:ns2="188f708c-7be3-4d7b-927f-99b7185615a9" xmlns:ns3="2fe63b0b-a827-4717-a0fa-a79525474dc0" targetNamespace="http://schemas.microsoft.com/office/2006/metadata/properties" ma:root="true" ma:fieldsID="481eec806e82a1262397f04646ac4b3f" ns2:_="" ns3:_="">
    <xsd:import namespace="188f708c-7be3-4d7b-927f-99b7185615a9"/>
    <xsd:import namespace="2fe63b0b-a827-4717-a0fa-a79525474d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FORREVIEW" minOccurs="0"/>
                <xsd:element ref="ns2:MediaServiceObjectDetectorVersions" minOccurs="0"/>
                <xsd:element ref="ns2:MediaServiceSearchProperties" minOccurs="0"/>
                <xsd:element ref="ns2:Ready" minOccurs="0"/>
                <xsd:element ref="ns2:MediaServiceBillingMetadata"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f708c-7be3-4d7b-927f-99b7185615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4b7642d-b201-4d87-b1fe-4797a41b508d" ma:termSetId="09814cd3-568e-fe90-9814-8d621ff8fb84" ma:anchorId="fba54fb3-c3e1-fe81-a776-ca4b69148c4d" ma:open="true" ma:isKeyword="false">
      <xsd:complexType>
        <xsd:sequence>
          <xsd:element ref="pc:Terms" minOccurs="0" maxOccurs="1"/>
        </xsd:sequence>
      </xsd:complexType>
    </xsd:element>
    <xsd:element name="FORREVIEW" ma:index="23" nillable="true" ma:displayName="FOR REVIEW" ma:format="Dropdown" ma:internalName="FORREVIEW">
      <xsd:simpleType>
        <xsd:restriction base="dms:Text">
          <xsd:maxLength value="255"/>
        </xsd:restrictio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Ready" ma:index="26" nillable="true" ma:displayName="Ready" ma:default="0" ma:description="Materials are ready for tribe meeting&#10;or &#10;Materials are not ready for tribe meeting" ma:format="Dropdown" ma:internalName="Ready">
      <xsd:simpleType>
        <xsd:restriction base="dms:Boolean"/>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Note" ma:index="28" nillable="true" ma:displayName="Note" ma:format="Dropdown" ma:internalName="No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e63b0b-a827-4717-a0fa-a79525474d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079542-0a4c-44d2-9661-923980ddd152}" ma:internalName="TaxCatchAll" ma:showField="CatchAllData" ma:web="2fe63b0b-a827-4717-a0fa-a79525474d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4549A6-4B81-478D-98B3-6AB584EBF871}">
  <ds:schemaRefs>
    <ds:schemaRef ds:uri="http://schemas.microsoft.com/sharepoint/v3/contenttype/forms"/>
  </ds:schemaRefs>
</ds:datastoreItem>
</file>

<file path=customXml/itemProps2.xml><?xml version="1.0" encoding="utf-8"?>
<ds:datastoreItem xmlns:ds="http://schemas.openxmlformats.org/officeDocument/2006/customXml" ds:itemID="{651B4F20-D707-4C32-9876-9C2E0F00CC77}">
  <ds:schemaRefs>
    <ds:schemaRef ds:uri="188f708c-7be3-4d7b-927f-99b7185615a9"/>
    <ds:schemaRef ds:uri="2f401b93-640a-4840-829f-8928dfdbd98e"/>
    <ds:schemaRef ds:uri="2fe63b0b-a827-4717-a0fa-a79525474dc0"/>
    <ds:schemaRef ds:uri="a14fd033-f354-4c66-9d97-d13eb70145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66C345E-4E78-42B3-9051-0E8C37DE799F}">
  <ds:schemaRefs>
    <ds:schemaRef ds:uri="188f708c-7be3-4d7b-927f-99b7185615a9"/>
    <ds:schemaRef ds:uri="2fe63b0b-a827-4717-a0fa-a79525474d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f58291c-ffe0-41f0-852c-c8ade38a8449}" enabled="0" method="" siteId="{9f58291c-ffe0-41f0-852c-c8ade38a8449}"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1</Notes>
  <HiddenSlides>0</HiddenSlides>
  <ScaleCrop>false</ScaleCrop>
  <HeadingPairs>
    <vt:vector size="4" baseType="variant">
      <vt:variant>
        <vt:lpstr>Theme</vt:lpstr>
      </vt:variant>
      <vt:variant>
        <vt:i4>10</vt:i4>
      </vt:variant>
      <vt:variant>
        <vt:lpstr>Slide Titles</vt:lpstr>
      </vt:variant>
      <vt:variant>
        <vt:i4>21</vt:i4>
      </vt:variant>
    </vt:vector>
  </HeadingPairs>
  <TitlesOfParts>
    <vt:vector size="31" baseType="lpstr">
      <vt:lpstr>Office Theme</vt:lpstr>
      <vt:lpstr>3_Office Theme</vt:lpstr>
      <vt:lpstr>4_Office Theme</vt:lpstr>
      <vt:lpstr>1_Office Theme</vt:lpstr>
      <vt:lpstr>9_Office Theme</vt:lpstr>
      <vt:lpstr>2_Office Theme</vt:lpstr>
      <vt:lpstr>5_Office Theme</vt:lpstr>
      <vt:lpstr>6_Office Theme</vt:lpstr>
      <vt:lpstr>7_Office Theme</vt:lpstr>
      <vt:lpstr>8_Office Theme</vt:lpstr>
      <vt:lpstr>Prevention Messaging</vt:lpstr>
      <vt:lpstr>Why update prevention messaging?  </vt:lpstr>
      <vt:lpstr>Why update prevention messaging?  </vt:lpstr>
      <vt:lpstr>Who is this messaging for?</vt:lpstr>
      <vt:lpstr>Who is this messaging for?</vt:lpstr>
      <vt:lpstr>Messaging approach</vt:lpstr>
      <vt:lpstr>Messaging themes</vt:lpstr>
      <vt:lpstr>The message: What is prevention?</vt:lpstr>
      <vt:lpstr>The message: What is prevention?</vt:lpstr>
      <vt:lpstr>What is prevention?</vt:lpstr>
      <vt:lpstr>The takeaways: What is prevention?</vt:lpstr>
      <vt:lpstr>The message: Who does prevention?</vt:lpstr>
      <vt:lpstr>The message: Who does prevention?</vt:lpstr>
      <vt:lpstr>PowerPoint Presentation</vt:lpstr>
      <vt:lpstr>The takeaways: Who does prevention?</vt:lpstr>
      <vt:lpstr>The message: Why does prevention matter?</vt:lpstr>
      <vt:lpstr>The message: Why does prevention matter?</vt:lpstr>
      <vt:lpstr>The message: Why does prevention matter?</vt:lpstr>
      <vt:lpstr>PowerPoint Presentation</vt:lpstr>
      <vt:lpstr>The takeaways: Why does prevention matter?</vt:lpstr>
      <vt:lpstr>Available materials</vt:lpstr>
    </vt:vector>
  </TitlesOfParts>
  <Manager>WA State Health Care Authority</Manager>
  <Company>WA State Health Care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HCA!</dc:title>
  <dc:subject>High-level presentation about HCA and what we do</dc:subject>
  <dc:creator>WA State Health Care Authority</dc:creator>
  <cp:revision>5</cp:revision>
  <dcterms:created xsi:type="dcterms:W3CDTF">2018-03-14T18:03:33Z</dcterms:created>
  <dcterms:modified xsi:type="dcterms:W3CDTF">2025-11-12T00:40:41Z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2021-11-02T15:20:54Z</vt:lpwstr>
  </property>
  <property fmtid="{D5CDD505-2E9C-101B-9397-08002B2CF9AE}" pid="4" name="MSIP_Label_1520fa42-cf58-4c22-8b93-58cf1d3bd1cb_Method">
    <vt:lpwstr>Standard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b1749125-555d-4740-8b3a-f06e5cbb545d</vt:lpwstr>
  </property>
  <property fmtid="{D5CDD505-2E9C-101B-9397-08002B2CF9AE}" pid="8" name="MSIP_Label_1520fa42-cf58-4c22-8b93-58cf1d3bd1cb_ContentBits">
    <vt:lpwstr>0</vt:lpwstr>
  </property>
  <property fmtid="{D5CDD505-2E9C-101B-9397-08002B2CF9AE}" pid="9" name="ContentTypeId">
    <vt:lpwstr>0x010100809E6509F3BEFC429FA1D0E06132EAC9</vt:lpwstr>
  </property>
  <property fmtid="{D5CDD505-2E9C-101B-9397-08002B2CF9AE}" pid="10" name="MediaServiceImageTags">
    <vt:lpwstr/>
  </property>
</Properties>
</file>