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60" r:id="rId1"/>
  </p:sldMasterIdLst>
  <p:notesMasterIdLst>
    <p:notesMasterId r:id="rId4"/>
  </p:notesMasterIdLst>
  <p:sldIdLst>
    <p:sldId id="260" r:id="rId2"/>
    <p:sldId id="261"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F47"/>
    <a:srgbClr val="E6E7E8"/>
    <a:srgbClr val="EFF6E7"/>
    <a:srgbClr val="FFEBD9"/>
    <a:srgbClr val="DFEDF6"/>
    <a:srgbClr val="F0E5F1"/>
    <a:srgbClr val="FFE3C9"/>
    <a:srgbClr val="EBECF1"/>
    <a:srgbClr val="F8E3E4"/>
    <a:srgbClr val="D1D3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D5C16C-AEE1-4DFE-9C9F-7693C2CCED62}" v="6" dt="2024-10-18T19:43:30.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1468" autoAdjust="0"/>
  </p:normalViewPr>
  <p:slideViewPr>
    <p:cSldViewPr snapToGrid="0">
      <p:cViewPr>
        <p:scale>
          <a:sx n="130" d="100"/>
          <a:sy n="130" d="100"/>
        </p:scale>
        <p:origin x="1986" y="-3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F9E07B-60EC-483B-BEB0-51C4857FDBA9}" type="datetimeFigureOut">
              <a:rPr lang="en-US" smtClean="0"/>
              <a:t>10/25/2024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44F1E2-EFE7-437A-BAA2-74A34454F940}" type="slidenum">
              <a:rPr lang="en-US" smtClean="0"/>
              <a:t>‹#›</a:t>
            </a:fld>
            <a:endParaRPr lang="en-US"/>
          </a:p>
        </p:txBody>
      </p:sp>
    </p:spTree>
    <p:extLst>
      <p:ext uri="{BB962C8B-B14F-4D97-AF65-F5344CB8AC3E}">
        <p14:creationId xmlns:p14="http://schemas.microsoft.com/office/powerpoint/2010/main" val="27778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dirty="0"/>
              <a:t>Add your content to the boxes marked “[Add yours here]” and “[Coalition name]”. Phrase content as concisely as possible.</a:t>
            </a:r>
          </a:p>
          <a:p>
            <a:endParaRPr lang="en-US" dirty="0"/>
          </a:p>
          <a:p>
            <a:r>
              <a:rPr lang="en-US" dirty="0"/>
              <a:t>You may resize the editable boxes and adjust the connecting lines between them as needed. If you must adjust the text size, we recommend sizing no smaller than 8pts for the sake of readability.</a:t>
            </a:r>
          </a:p>
          <a:p>
            <a:endParaRPr lang="en-US" dirty="0"/>
          </a:p>
          <a:p>
            <a:r>
              <a:rPr lang="en-US" dirty="0"/>
              <a:t>Please do not change the font, color, or paragraph alignment of the text.</a:t>
            </a:r>
          </a:p>
          <a:p>
            <a:endParaRPr lang="en-US" dirty="0"/>
          </a:p>
          <a:p>
            <a:r>
              <a:rPr lang="en-US" dirty="0"/>
              <a:t>If you need additional assistance formatting your logic model, please contact your manager and/or </a:t>
            </a:r>
            <a:r>
              <a:rPr lang="en-US" b="1" dirty="0"/>
              <a:t>prevention@hca.wa.gov</a:t>
            </a:r>
            <a:r>
              <a:rPr lang="en-US" dirty="0"/>
              <a:t>. </a:t>
            </a:r>
          </a:p>
        </p:txBody>
      </p:sp>
      <p:sp>
        <p:nvSpPr>
          <p:cNvPr id="4" name="Slide Number Placeholder 3"/>
          <p:cNvSpPr>
            <a:spLocks noGrp="1"/>
          </p:cNvSpPr>
          <p:nvPr>
            <p:ph type="sldNum" sz="quarter" idx="5"/>
          </p:nvPr>
        </p:nvSpPr>
        <p:spPr/>
        <p:txBody>
          <a:bodyPr/>
          <a:lstStyle/>
          <a:p>
            <a:fld id="{0244F1E2-EFE7-437A-BAA2-74A34454F940}" type="slidenum">
              <a:rPr lang="en-US" smtClean="0"/>
              <a:t>3</a:t>
            </a:fld>
            <a:endParaRPr lang="en-US"/>
          </a:p>
        </p:txBody>
      </p:sp>
    </p:spTree>
    <p:extLst>
      <p:ext uri="{BB962C8B-B14F-4D97-AF65-F5344CB8AC3E}">
        <p14:creationId xmlns:p14="http://schemas.microsoft.com/office/powerpoint/2010/main" val="3574999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a:t>
            </a:r>
            <a:r>
              <a:rPr lang="en-US" i="1" dirty="0"/>
              <a:t>sample </a:t>
            </a:r>
            <a:r>
              <a:rPr lang="en-US" i="0" dirty="0"/>
              <a:t>coalition logic model, which you can use for reference on what a completed version might look like.</a:t>
            </a:r>
          </a:p>
          <a:p>
            <a:endParaRPr lang="en-US" i="0" dirty="0"/>
          </a:p>
          <a:p>
            <a:r>
              <a:rPr lang="en-US" i="0" dirty="0"/>
              <a:t>NOTE: For clarity, the added elements on this example are in </a:t>
            </a:r>
            <a:r>
              <a:rPr lang="en-US" i="1" dirty="0"/>
              <a:t>italics, </a:t>
            </a:r>
            <a:r>
              <a:rPr lang="en-US" i="0" dirty="0"/>
              <a:t>but on your coalition version, they do not need to be.</a:t>
            </a:r>
            <a:endParaRPr lang="en-US" dirty="0"/>
          </a:p>
        </p:txBody>
      </p:sp>
      <p:sp>
        <p:nvSpPr>
          <p:cNvPr id="4" name="Slide Number Placeholder 3"/>
          <p:cNvSpPr>
            <a:spLocks noGrp="1"/>
          </p:cNvSpPr>
          <p:nvPr>
            <p:ph type="sldNum" sz="quarter" idx="5"/>
          </p:nvPr>
        </p:nvSpPr>
        <p:spPr/>
        <p:txBody>
          <a:bodyPr/>
          <a:lstStyle/>
          <a:p>
            <a:fld id="{0244F1E2-EFE7-437A-BAA2-74A34454F940}" type="slidenum">
              <a:rPr lang="en-US" smtClean="0"/>
              <a:t>4</a:t>
            </a:fld>
            <a:endParaRPr lang="en-US"/>
          </a:p>
        </p:txBody>
      </p:sp>
    </p:spTree>
    <p:extLst>
      <p:ext uri="{BB962C8B-B14F-4D97-AF65-F5344CB8AC3E}">
        <p14:creationId xmlns:p14="http://schemas.microsoft.com/office/powerpoint/2010/main" val="1984213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39884E-8F85-42E9-A322-B5F9C43F90F0}"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1305284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884E-8F85-42E9-A322-B5F9C43F90F0}"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2049077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884E-8F85-42E9-A322-B5F9C43F90F0}"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2092002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884E-8F85-42E9-A322-B5F9C43F90F0}"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3533309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39884E-8F85-42E9-A322-B5F9C43F90F0}"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36210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39884E-8F85-42E9-A322-B5F9C43F90F0}"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261956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39884E-8F85-42E9-A322-B5F9C43F90F0}"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284706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39884E-8F85-42E9-A322-B5F9C43F90F0}"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1194210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9884E-8F85-42E9-A322-B5F9C43F90F0}"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159000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39884E-8F85-42E9-A322-B5F9C43F90F0}"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8062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39884E-8F85-42E9-A322-B5F9C43F90F0}"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9FEAA0-89B1-4444-8E70-13234CDF1CE2}" type="slidenum">
              <a:rPr lang="en-US" smtClean="0"/>
              <a:t>‹#›</a:t>
            </a:fld>
            <a:endParaRPr lang="en-US"/>
          </a:p>
        </p:txBody>
      </p:sp>
    </p:spTree>
    <p:extLst>
      <p:ext uri="{BB962C8B-B14F-4D97-AF65-F5344CB8AC3E}">
        <p14:creationId xmlns:p14="http://schemas.microsoft.com/office/powerpoint/2010/main" val="3167974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39884E-8F85-42E9-A322-B5F9C43F90F0}" type="datetimeFigureOut">
              <a:rPr lang="en-US" smtClean="0"/>
              <a:t>10/25/2024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A79FEAA0-89B1-4444-8E70-13234CDF1CE2}" type="slidenum">
              <a:rPr lang="en-US" smtClean="0"/>
              <a:t>‹#›</a:t>
            </a:fld>
            <a:endParaRPr lang="en-US"/>
          </a:p>
        </p:txBody>
      </p:sp>
    </p:spTree>
    <p:extLst>
      <p:ext uri="{BB962C8B-B14F-4D97-AF65-F5344CB8AC3E}">
        <p14:creationId xmlns:p14="http://schemas.microsoft.com/office/powerpoint/2010/main" val="680924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4DAD8-558A-6C38-0C5D-C0B6AECF40C4}"/>
            </a:ext>
          </a:extLst>
        </p:cNvPr>
        <p:cNvGrpSpPr/>
        <p:nvPr/>
      </p:nvGrpSpPr>
      <p:grpSpPr>
        <a:xfrm>
          <a:off x="0" y="0"/>
          <a:ext cx="0" cy="0"/>
          <a:chOff x="0" y="0"/>
          <a:chExt cx="0" cy="0"/>
        </a:xfrm>
      </p:grpSpPr>
      <p:sp>
        <p:nvSpPr>
          <p:cNvPr id="76" name="Rectangle 75">
            <a:extLst>
              <a:ext uri="{FF2B5EF4-FFF2-40B4-BE49-F238E27FC236}">
                <a16:creationId xmlns:a16="http://schemas.microsoft.com/office/drawing/2014/main" id="{4BEF9E73-C410-2FCC-0424-28F1B7F47BA3}"/>
              </a:ext>
            </a:extLst>
          </p:cNvPr>
          <p:cNvSpPr>
            <a:spLocks noGrp="1" noRot="1" noMove="1" noResize="1" noEditPoints="1" noAdjustHandles="1" noChangeArrowheads="1" noChangeShapeType="1"/>
          </p:cNvSpPr>
          <p:nvPr/>
        </p:nvSpPr>
        <p:spPr>
          <a:xfrm>
            <a:off x="0" y="0"/>
            <a:ext cx="6858000" cy="465199"/>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775911-AA5C-8F8F-8FF3-74EA5B476620}"/>
              </a:ext>
            </a:extLst>
          </p:cNvPr>
          <p:cNvSpPr txBox="1"/>
          <p:nvPr/>
        </p:nvSpPr>
        <p:spPr>
          <a:xfrm>
            <a:off x="174008" y="48370"/>
            <a:ext cx="6567984" cy="369332"/>
          </a:xfrm>
          <a:prstGeom prst="rect">
            <a:avLst/>
          </a:prstGeom>
          <a:noFill/>
        </p:spPr>
        <p:txBody>
          <a:bodyPr wrap="square" rtlCol="0">
            <a:spAutoFit/>
          </a:bodyPr>
          <a:lstStyle/>
          <a:p>
            <a:r>
              <a:rPr lang="en-US" dirty="0">
                <a:solidFill>
                  <a:schemeClr val="bg1"/>
                </a:solidFill>
                <a:latin typeface="Arial Narrow" panose="020B0606020202030204" pitchFamily="34" charset="0"/>
              </a:rPr>
              <a:t>[Name] Coalition Logic Model</a:t>
            </a:r>
          </a:p>
        </p:txBody>
      </p:sp>
      <p:sp>
        <p:nvSpPr>
          <p:cNvPr id="6" name="Rectangle 5">
            <a:extLst>
              <a:ext uri="{FF2B5EF4-FFF2-40B4-BE49-F238E27FC236}">
                <a16:creationId xmlns:a16="http://schemas.microsoft.com/office/drawing/2014/main" id="{AB371019-5085-2C30-E2B3-3D0EA8737017}"/>
              </a:ext>
            </a:extLst>
          </p:cNvPr>
          <p:cNvSpPr>
            <a:spLocks noGrp="1" noRot="1" noMove="1" noResize="1" noEditPoints="1" noAdjustHandles="1" noChangeArrowheads="1" noChangeShapeType="1"/>
          </p:cNvSpPr>
          <p:nvPr/>
        </p:nvSpPr>
        <p:spPr>
          <a:xfrm>
            <a:off x="0" y="956222"/>
            <a:ext cx="1084521" cy="619891"/>
          </a:xfrm>
          <a:prstGeom prst="rect">
            <a:avLst/>
          </a:prstGeom>
          <a:solidFill>
            <a:srgbClr val="E170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Long-Term Consequences</a:t>
            </a:r>
            <a:endParaRPr lang="en-US" sz="1000" dirty="0">
              <a:solidFill>
                <a:schemeClr val="tx1"/>
              </a:solidFill>
              <a:latin typeface="Arial Narrow" panose="020B0606020202030204" pitchFamily="34" charset="0"/>
            </a:endParaRPr>
          </a:p>
        </p:txBody>
      </p:sp>
      <p:sp>
        <p:nvSpPr>
          <p:cNvPr id="7" name="Rectangle 6">
            <a:extLst>
              <a:ext uri="{FF2B5EF4-FFF2-40B4-BE49-F238E27FC236}">
                <a16:creationId xmlns:a16="http://schemas.microsoft.com/office/drawing/2014/main" id="{7705AFDA-CC4C-38D0-ADAD-C5FD260121D7}"/>
              </a:ext>
            </a:extLst>
          </p:cNvPr>
          <p:cNvSpPr>
            <a:spLocks noGrp="1" noRot="1" noMove="1" noResize="1" noEditPoints="1" noAdjustHandles="1" noChangeArrowheads="1" noChangeShapeType="1"/>
          </p:cNvSpPr>
          <p:nvPr/>
        </p:nvSpPr>
        <p:spPr>
          <a:xfrm>
            <a:off x="1154696" y="956222"/>
            <a:ext cx="1084521" cy="619891"/>
          </a:xfrm>
          <a:prstGeom prst="rect">
            <a:avLst/>
          </a:prstGeom>
          <a:solidFill>
            <a:srgbClr val="AD78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Behavioral Health Problems</a:t>
            </a:r>
            <a:endParaRPr lang="en-US" sz="1000" dirty="0">
              <a:solidFill>
                <a:schemeClr val="tx1"/>
              </a:solidFill>
              <a:latin typeface="Arial Narrow" panose="020B0606020202030204" pitchFamily="34" charset="0"/>
            </a:endParaRPr>
          </a:p>
        </p:txBody>
      </p:sp>
      <p:sp>
        <p:nvSpPr>
          <p:cNvPr id="9" name="Rectangle 8">
            <a:extLst>
              <a:ext uri="{FF2B5EF4-FFF2-40B4-BE49-F238E27FC236}">
                <a16:creationId xmlns:a16="http://schemas.microsoft.com/office/drawing/2014/main" id="{2733A372-FB9D-B8BE-8764-983EBEBF8336}"/>
              </a:ext>
            </a:extLst>
          </p:cNvPr>
          <p:cNvSpPr>
            <a:spLocks noGrp="1" noRot="1" noMove="1" noResize="1" noEditPoints="1" noAdjustHandles="1" noChangeArrowheads="1" noChangeShapeType="1"/>
          </p:cNvSpPr>
          <p:nvPr/>
        </p:nvSpPr>
        <p:spPr>
          <a:xfrm>
            <a:off x="3464088" y="956222"/>
            <a:ext cx="1084521" cy="619891"/>
          </a:xfrm>
          <a:prstGeom prst="rect">
            <a:avLst/>
          </a:prstGeom>
          <a:solidFill>
            <a:srgbClr val="FF9F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Local Conditions Contributing</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Factors</a:t>
            </a:r>
            <a:endParaRPr lang="en-US" sz="1000" dirty="0">
              <a:solidFill>
                <a:schemeClr val="tx1"/>
              </a:solidFill>
              <a:latin typeface="Arial Narrow" panose="020B0606020202030204" pitchFamily="34" charset="0"/>
            </a:endParaRPr>
          </a:p>
        </p:txBody>
      </p:sp>
      <p:sp>
        <p:nvSpPr>
          <p:cNvPr id="10" name="Rectangle 9">
            <a:extLst>
              <a:ext uri="{FF2B5EF4-FFF2-40B4-BE49-F238E27FC236}">
                <a16:creationId xmlns:a16="http://schemas.microsoft.com/office/drawing/2014/main" id="{F79311AA-37E4-C7EB-88DF-A605D7003821}"/>
              </a:ext>
            </a:extLst>
          </p:cNvPr>
          <p:cNvSpPr>
            <a:spLocks noGrp="1" noRot="1" noMove="1" noResize="1" noEditPoints="1" noAdjustHandles="1" noChangeArrowheads="1" noChangeShapeType="1"/>
          </p:cNvSpPr>
          <p:nvPr/>
        </p:nvSpPr>
        <p:spPr>
          <a:xfrm>
            <a:off x="4618784" y="956222"/>
            <a:ext cx="1084521" cy="619891"/>
          </a:xfrm>
          <a:prstGeom prst="rect">
            <a:avLst/>
          </a:prstGeom>
          <a:solidFill>
            <a:srgbClr val="94C8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Strategies</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and Local</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Implementation</a:t>
            </a:r>
            <a:endParaRPr lang="en-US" sz="1000" dirty="0">
              <a:solidFill>
                <a:schemeClr val="tx1"/>
              </a:solidFill>
              <a:latin typeface="Arial Narrow" panose="020B0606020202030204" pitchFamily="34" charset="0"/>
            </a:endParaRPr>
          </a:p>
        </p:txBody>
      </p:sp>
      <p:sp>
        <p:nvSpPr>
          <p:cNvPr id="11" name="Rectangle 10">
            <a:extLst>
              <a:ext uri="{FF2B5EF4-FFF2-40B4-BE49-F238E27FC236}">
                <a16:creationId xmlns:a16="http://schemas.microsoft.com/office/drawing/2014/main" id="{73BE6514-CAAB-E3DC-4703-87E7334D7D4B}"/>
              </a:ext>
            </a:extLst>
          </p:cNvPr>
          <p:cNvSpPr>
            <a:spLocks noGrp="1" noRot="1" noMove="1" noResize="1" noEditPoints="1" noAdjustHandles="1" noChangeArrowheads="1" noChangeShapeType="1"/>
          </p:cNvSpPr>
          <p:nvPr/>
        </p:nvSpPr>
        <p:spPr>
          <a:xfrm>
            <a:off x="5765926" y="956222"/>
            <a:ext cx="1084521" cy="619891"/>
          </a:xfrm>
          <a:prstGeom prst="rec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latin typeface="Arial Narrow" panose="020B0606020202030204" pitchFamily="34" charset="0"/>
            </a:endParaRPr>
          </a:p>
          <a:p>
            <a:pPr algn="ctr"/>
            <a:r>
              <a:rPr lang="en-US" sz="1000" b="1" dirty="0">
                <a:solidFill>
                  <a:schemeClr val="tx1"/>
                </a:solidFill>
                <a:latin typeface="Arial Narrow" panose="020B0606020202030204" pitchFamily="34" charset="0"/>
              </a:rPr>
              <a:t>Evaluation</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Plan</a:t>
            </a:r>
          </a:p>
          <a:p>
            <a:pPr algn="ctr"/>
            <a:endParaRPr lang="en-US" sz="1000" dirty="0">
              <a:solidFill>
                <a:schemeClr val="tx1"/>
              </a:solidFill>
              <a:latin typeface="Arial Narrow" panose="020B0606020202030204" pitchFamily="34" charset="0"/>
            </a:endParaRPr>
          </a:p>
        </p:txBody>
      </p:sp>
      <p:grpSp>
        <p:nvGrpSpPr>
          <p:cNvPr id="12" name="Group 11">
            <a:extLst>
              <a:ext uri="{FF2B5EF4-FFF2-40B4-BE49-F238E27FC236}">
                <a16:creationId xmlns:a16="http://schemas.microsoft.com/office/drawing/2014/main" id="{1105A9DA-2595-FD1B-3302-9BD39ACBCD55}"/>
              </a:ext>
            </a:extLst>
          </p:cNvPr>
          <p:cNvGrpSpPr>
            <a:grpSpLocks noGrp="1" noUngrp="1" noRot="1" noMove="1" noResize="1"/>
          </p:cNvGrpSpPr>
          <p:nvPr/>
        </p:nvGrpSpPr>
        <p:grpSpPr>
          <a:xfrm>
            <a:off x="350260" y="606203"/>
            <a:ext cx="415284" cy="415284"/>
            <a:chOff x="684276" y="1869877"/>
            <a:chExt cx="941832" cy="941832"/>
          </a:xfrm>
        </p:grpSpPr>
        <p:sp>
          <p:nvSpPr>
            <p:cNvPr id="13" name="Oval 12">
              <a:extLst>
                <a:ext uri="{FF2B5EF4-FFF2-40B4-BE49-F238E27FC236}">
                  <a16:creationId xmlns:a16="http://schemas.microsoft.com/office/drawing/2014/main" id="{430DE8F4-E635-3F81-03D1-27B0FE626BB7}"/>
                </a:ext>
              </a:extLst>
            </p:cNvPr>
            <p:cNvSpPr>
              <a:spLocks noGrp="1" noRot="1" noMove="1" noResize="1" noEditPoints="1" noAdjustHandles="1" noChangeArrowheads="1" noChangeShapeType="1"/>
            </p:cNvSpPr>
            <p:nvPr/>
          </p:nvSpPr>
          <p:spPr>
            <a:xfrm>
              <a:off x="684276" y="1869877"/>
              <a:ext cx="941832" cy="941832"/>
            </a:xfrm>
            <a:prstGeom prst="ellipse">
              <a:avLst/>
            </a:prstGeom>
            <a:solidFill>
              <a:schemeClr val="bg1"/>
            </a:solidFill>
            <a:ln w="19050">
              <a:solidFill>
                <a:srgbClr val="E170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Icon&#10;&#10;Description automatically generated">
              <a:extLst>
                <a:ext uri="{FF2B5EF4-FFF2-40B4-BE49-F238E27FC236}">
                  <a16:creationId xmlns:a16="http://schemas.microsoft.com/office/drawing/2014/main" id="{069439B6-58BB-5A45-109C-6D89B20426BC}"/>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889520" y="2139445"/>
              <a:ext cx="550394" cy="440315"/>
            </a:xfrm>
            <a:prstGeom prst="rect">
              <a:avLst/>
            </a:prstGeom>
          </p:spPr>
        </p:pic>
      </p:grpSp>
      <p:grpSp>
        <p:nvGrpSpPr>
          <p:cNvPr id="15" name="Group 14">
            <a:extLst>
              <a:ext uri="{FF2B5EF4-FFF2-40B4-BE49-F238E27FC236}">
                <a16:creationId xmlns:a16="http://schemas.microsoft.com/office/drawing/2014/main" id="{AE0C443B-86B9-977E-AFD8-ACC14D6CDB3F}"/>
              </a:ext>
            </a:extLst>
          </p:cNvPr>
          <p:cNvGrpSpPr>
            <a:grpSpLocks noGrp="1" noUngrp="1" noRot="1" noMove="1" noResize="1"/>
          </p:cNvGrpSpPr>
          <p:nvPr/>
        </p:nvGrpSpPr>
        <p:grpSpPr>
          <a:xfrm>
            <a:off x="1485308" y="598191"/>
            <a:ext cx="423296" cy="423296"/>
            <a:chOff x="2636900" y="1870016"/>
            <a:chExt cx="941832" cy="941832"/>
          </a:xfrm>
        </p:grpSpPr>
        <p:sp>
          <p:nvSpPr>
            <p:cNvPr id="16" name="Oval 15">
              <a:extLst>
                <a:ext uri="{FF2B5EF4-FFF2-40B4-BE49-F238E27FC236}">
                  <a16:creationId xmlns:a16="http://schemas.microsoft.com/office/drawing/2014/main" id="{6EC2280F-E394-4A01-D5F4-A4681EEED371}"/>
                </a:ext>
              </a:extLst>
            </p:cNvPr>
            <p:cNvSpPr>
              <a:spLocks noGrp="1" noRot="1" noMove="1" noResize="1" noEditPoints="1" noAdjustHandles="1" noChangeArrowheads="1" noChangeShapeType="1"/>
            </p:cNvSpPr>
            <p:nvPr/>
          </p:nvSpPr>
          <p:spPr>
            <a:xfrm>
              <a:off x="2636900" y="1870016"/>
              <a:ext cx="941832" cy="941832"/>
            </a:xfrm>
            <a:prstGeom prst="ellipse">
              <a:avLst/>
            </a:prstGeom>
            <a:solidFill>
              <a:schemeClr val="bg1"/>
            </a:solidFill>
            <a:ln w="19050">
              <a:solidFill>
                <a:srgbClr val="AD78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Icon&#10;&#10;Description automatically generated">
              <a:extLst>
                <a:ext uri="{FF2B5EF4-FFF2-40B4-BE49-F238E27FC236}">
                  <a16:creationId xmlns:a16="http://schemas.microsoft.com/office/drawing/2014/main" id="{424C5791-85EB-856F-6932-1E3CD603FE92}"/>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2838642" y="2058353"/>
              <a:ext cx="546160" cy="482653"/>
            </a:xfrm>
            <a:prstGeom prst="rect">
              <a:avLst/>
            </a:prstGeom>
          </p:spPr>
        </p:pic>
      </p:grpSp>
      <p:grpSp>
        <p:nvGrpSpPr>
          <p:cNvPr id="21" name="Group 20">
            <a:extLst>
              <a:ext uri="{FF2B5EF4-FFF2-40B4-BE49-F238E27FC236}">
                <a16:creationId xmlns:a16="http://schemas.microsoft.com/office/drawing/2014/main" id="{CCE610DA-3177-E143-D5C8-69A2807AAE00}"/>
              </a:ext>
            </a:extLst>
          </p:cNvPr>
          <p:cNvGrpSpPr>
            <a:grpSpLocks noGrp="1" noUngrp="1" noRot="1" noMove="1" noResize="1"/>
          </p:cNvGrpSpPr>
          <p:nvPr/>
        </p:nvGrpSpPr>
        <p:grpSpPr>
          <a:xfrm>
            <a:off x="4931268" y="586514"/>
            <a:ext cx="441424" cy="441424"/>
            <a:chOff x="6542151" y="1806250"/>
            <a:chExt cx="941832" cy="941832"/>
          </a:xfrm>
        </p:grpSpPr>
        <p:sp>
          <p:nvSpPr>
            <p:cNvPr id="22" name="Oval 21">
              <a:extLst>
                <a:ext uri="{FF2B5EF4-FFF2-40B4-BE49-F238E27FC236}">
                  <a16:creationId xmlns:a16="http://schemas.microsoft.com/office/drawing/2014/main" id="{DE20F03F-C363-A659-ED12-45289B43296C}"/>
                </a:ext>
              </a:extLst>
            </p:cNvPr>
            <p:cNvSpPr>
              <a:spLocks noGrp="1" noRot="1" noMove="1" noResize="1" noEditPoints="1" noAdjustHandles="1" noChangeArrowheads="1" noChangeShapeType="1"/>
            </p:cNvSpPr>
            <p:nvPr/>
          </p:nvSpPr>
          <p:spPr>
            <a:xfrm>
              <a:off x="6542151" y="1806250"/>
              <a:ext cx="941832" cy="941832"/>
            </a:xfrm>
            <a:prstGeom prst="ellipse">
              <a:avLst/>
            </a:prstGeom>
            <a:solidFill>
              <a:schemeClr val="bg1"/>
            </a:solidFill>
            <a:ln w="19050">
              <a:solidFill>
                <a:srgbClr val="94C8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Icon&#10;&#10;Description automatically generated">
              <a:extLst>
                <a:ext uri="{FF2B5EF4-FFF2-40B4-BE49-F238E27FC236}">
                  <a16:creationId xmlns:a16="http://schemas.microsoft.com/office/drawing/2014/main" id="{AE1C87FB-526D-BD8C-249C-AABEC74FA6C6}"/>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6762750" y="2018026"/>
              <a:ext cx="520220" cy="520220"/>
            </a:xfrm>
            <a:prstGeom prst="rect">
              <a:avLst/>
            </a:prstGeom>
          </p:spPr>
        </p:pic>
      </p:grpSp>
      <p:grpSp>
        <p:nvGrpSpPr>
          <p:cNvPr id="26" name="Group 25">
            <a:extLst>
              <a:ext uri="{FF2B5EF4-FFF2-40B4-BE49-F238E27FC236}">
                <a16:creationId xmlns:a16="http://schemas.microsoft.com/office/drawing/2014/main" id="{EF20BDFB-3DA4-D5B4-21F1-B5066E6ED405}"/>
              </a:ext>
            </a:extLst>
          </p:cNvPr>
          <p:cNvGrpSpPr>
            <a:grpSpLocks noGrp="1" noUngrp="1" noRot="1" noMove="1" noResize="1"/>
          </p:cNvGrpSpPr>
          <p:nvPr/>
        </p:nvGrpSpPr>
        <p:grpSpPr>
          <a:xfrm>
            <a:off x="6081710" y="579727"/>
            <a:ext cx="441424" cy="441424"/>
            <a:chOff x="10513140" y="2034707"/>
            <a:chExt cx="941832" cy="941832"/>
          </a:xfrm>
        </p:grpSpPr>
        <p:sp>
          <p:nvSpPr>
            <p:cNvPr id="27" name="Oval 26">
              <a:extLst>
                <a:ext uri="{FF2B5EF4-FFF2-40B4-BE49-F238E27FC236}">
                  <a16:creationId xmlns:a16="http://schemas.microsoft.com/office/drawing/2014/main" id="{2E3C07DC-685D-4521-DCFB-AAFDDD15788F}"/>
                </a:ext>
              </a:extLst>
            </p:cNvPr>
            <p:cNvSpPr>
              <a:spLocks noGrp="1" noRot="1" noMove="1" noResize="1" noEditPoints="1" noAdjustHandles="1" noChangeArrowheads="1" noChangeShapeType="1"/>
            </p:cNvSpPr>
            <p:nvPr/>
          </p:nvSpPr>
          <p:spPr>
            <a:xfrm>
              <a:off x="10513140" y="2034707"/>
              <a:ext cx="941832" cy="941832"/>
            </a:xfrm>
            <a:prstGeom prst="ellipse">
              <a:avLst/>
            </a:prstGeom>
            <a:solidFill>
              <a:schemeClr val="bg1"/>
            </a:solidFill>
            <a:ln w="19050">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A picture containing loudspeaker&#10;&#10;Description automatically generated">
              <a:extLst>
                <a:ext uri="{FF2B5EF4-FFF2-40B4-BE49-F238E27FC236}">
                  <a16:creationId xmlns:a16="http://schemas.microsoft.com/office/drawing/2014/main" id="{0C7E5243-27D2-CECE-D096-A1076B7EB32A}"/>
                </a:ext>
              </a:extLst>
            </p:cNvPr>
            <p:cNvPicPr>
              <a:picLocks noGrp="1" noRot="1" noChangeAspect="1" noMove="1" noResize="1" noEditPoints="1" noAdjustHandles="1" noChangeArrowheads="1" noChangeShapeType="1" noCrop="1"/>
            </p:cNvPicPr>
            <p:nvPr/>
          </p:nvPicPr>
          <p:blipFill>
            <a:blip r:embed="rId6" cstate="print">
              <a:extLst>
                <a:ext uri="{28A0092B-C50C-407E-A947-70E740481C1C}">
                  <a14:useLocalDpi xmlns:a14="http://schemas.microsoft.com/office/drawing/2010/main" val="0"/>
                </a:ext>
              </a:extLst>
            </a:blip>
            <a:stretch>
              <a:fillRect/>
            </a:stretch>
          </p:blipFill>
          <p:spPr>
            <a:xfrm>
              <a:off x="10724958" y="2257709"/>
              <a:ext cx="510569" cy="509479"/>
            </a:xfrm>
            <a:prstGeom prst="rect">
              <a:avLst/>
            </a:prstGeom>
          </p:spPr>
        </p:pic>
      </p:grpSp>
      <p:sp>
        <p:nvSpPr>
          <p:cNvPr id="30" name="Rectangle 29">
            <a:extLst>
              <a:ext uri="{FF2B5EF4-FFF2-40B4-BE49-F238E27FC236}">
                <a16:creationId xmlns:a16="http://schemas.microsoft.com/office/drawing/2014/main" id="{3F0C14B1-BB0F-515C-9B31-404DD1FFED27}"/>
              </a:ext>
            </a:extLst>
          </p:cNvPr>
          <p:cNvSpPr>
            <a:spLocks noGrp="1" noRot="1" noMove="1" noResize="1" noEditPoints="1" noAdjustHandles="1" noChangeArrowheads="1" noChangeShapeType="1"/>
          </p:cNvSpPr>
          <p:nvPr/>
        </p:nvSpPr>
        <p:spPr>
          <a:xfrm>
            <a:off x="0" y="2468952"/>
            <a:ext cx="1084521" cy="381236"/>
          </a:xfrm>
          <a:prstGeom prst="rect">
            <a:avLst/>
          </a:prstGeom>
          <a:solidFill>
            <a:srgbClr val="F4CB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What is the problem?</a:t>
            </a:r>
          </a:p>
        </p:txBody>
      </p:sp>
      <p:sp>
        <p:nvSpPr>
          <p:cNvPr id="33" name="Rectangle 32">
            <a:extLst>
              <a:ext uri="{FF2B5EF4-FFF2-40B4-BE49-F238E27FC236}">
                <a16:creationId xmlns:a16="http://schemas.microsoft.com/office/drawing/2014/main" id="{1407C893-0CDD-AE51-D267-8867693E0702}"/>
              </a:ext>
            </a:extLst>
          </p:cNvPr>
          <p:cNvSpPr>
            <a:spLocks noGrp="1" noRot="1" noMove="1" noResize="1" noEditPoints="1" noAdjustHandles="1" noChangeArrowheads="1" noChangeShapeType="1"/>
          </p:cNvSpPr>
          <p:nvPr/>
        </p:nvSpPr>
        <p:spPr>
          <a:xfrm>
            <a:off x="1154695" y="2468952"/>
            <a:ext cx="1084521" cy="381236"/>
          </a:xfrm>
          <a:prstGeom prst="rect">
            <a:avLst/>
          </a:prstGeom>
          <a:solidFill>
            <a:srgbClr val="E1CC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Why?</a:t>
            </a:r>
          </a:p>
        </p:txBody>
      </p:sp>
      <p:sp>
        <p:nvSpPr>
          <p:cNvPr id="34" name="Rectangle 33">
            <a:extLst>
              <a:ext uri="{FF2B5EF4-FFF2-40B4-BE49-F238E27FC236}">
                <a16:creationId xmlns:a16="http://schemas.microsoft.com/office/drawing/2014/main" id="{62F09CC6-FB85-A0F5-D678-AE8486281E12}"/>
              </a:ext>
            </a:extLst>
          </p:cNvPr>
          <p:cNvSpPr>
            <a:spLocks noGrp="1" noRot="1" noMove="1" noResize="1" noEditPoints="1" noAdjustHandles="1" noChangeArrowheads="1" noChangeShapeType="1"/>
          </p:cNvSpPr>
          <p:nvPr/>
        </p:nvSpPr>
        <p:spPr>
          <a:xfrm>
            <a:off x="2306819" y="2468952"/>
            <a:ext cx="1084521" cy="381236"/>
          </a:xfrm>
          <a:prstGeom prst="rect">
            <a:avLst/>
          </a:prstGeom>
          <a:solidFill>
            <a:srgbClr val="C2DF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Why here?</a:t>
            </a:r>
          </a:p>
        </p:txBody>
      </p:sp>
      <p:sp>
        <p:nvSpPr>
          <p:cNvPr id="35" name="Rectangle 34">
            <a:extLst>
              <a:ext uri="{FF2B5EF4-FFF2-40B4-BE49-F238E27FC236}">
                <a16:creationId xmlns:a16="http://schemas.microsoft.com/office/drawing/2014/main" id="{CAC82D8A-1BE0-64F2-6884-5117EB5ABADD}"/>
              </a:ext>
            </a:extLst>
          </p:cNvPr>
          <p:cNvSpPr>
            <a:spLocks noGrp="1" noRot="1" noMove="1" noResize="1" noEditPoints="1" noAdjustHandles="1" noChangeArrowheads="1" noChangeShapeType="1"/>
          </p:cNvSpPr>
          <p:nvPr/>
        </p:nvSpPr>
        <p:spPr>
          <a:xfrm>
            <a:off x="3466662" y="2468952"/>
            <a:ext cx="1084521" cy="381236"/>
          </a:xfrm>
          <a:prstGeom prst="rect">
            <a:avLst/>
          </a:prstGeom>
          <a:solidFill>
            <a:srgbClr val="FFCD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But why here?</a:t>
            </a:r>
          </a:p>
        </p:txBody>
      </p:sp>
      <p:sp>
        <p:nvSpPr>
          <p:cNvPr id="36" name="Rectangle 35">
            <a:extLst>
              <a:ext uri="{FF2B5EF4-FFF2-40B4-BE49-F238E27FC236}">
                <a16:creationId xmlns:a16="http://schemas.microsoft.com/office/drawing/2014/main" id="{2F8161E9-8A07-CBB4-DB67-BF03E9008CF0}"/>
              </a:ext>
            </a:extLst>
          </p:cNvPr>
          <p:cNvSpPr>
            <a:spLocks noGrp="1" noRot="1" noMove="1" noResize="1" noEditPoints="1" noAdjustHandles="1" noChangeArrowheads="1" noChangeShapeType="1"/>
          </p:cNvSpPr>
          <p:nvPr/>
        </p:nvSpPr>
        <p:spPr>
          <a:xfrm>
            <a:off x="4609719" y="2468952"/>
            <a:ext cx="1084521" cy="381236"/>
          </a:xfrm>
          <a:prstGeom prst="rect">
            <a:avLst/>
          </a:prstGeom>
          <a:solidFill>
            <a:srgbClr val="D6E9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What are we doing about it?</a:t>
            </a:r>
          </a:p>
        </p:txBody>
      </p:sp>
      <p:sp>
        <p:nvSpPr>
          <p:cNvPr id="37" name="Rectangle 36">
            <a:extLst>
              <a:ext uri="{FF2B5EF4-FFF2-40B4-BE49-F238E27FC236}">
                <a16:creationId xmlns:a16="http://schemas.microsoft.com/office/drawing/2014/main" id="{0800F15E-F1FB-9780-B1B8-777ED9825B1D}"/>
              </a:ext>
            </a:extLst>
          </p:cNvPr>
          <p:cNvSpPr>
            <a:spLocks noGrp="1" noRot="1" noMove="1" noResize="1" noEditPoints="1" noAdjustHandles="1" noChangeArrowheads="1" noChangeShapeType="1"/>
          </p:cNvSpPr>
          <p:nvPr/>
        </p:nvSpPr>
        <p:spPr>
          <a:xfrm>
            <a:off x="5765926" y="2468952"/>
            <a:ext cx="1084521" cy="381236"/>
          </a:xfrm>
          <a:prstGeom prst="rect">
            <a:avLst/>
          </a:prstGeom>
          <a:solidFill>
            <a:srgbClr val="D1D3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So what? How will we know?</a:t>
            </a:r>
          </a:p>
        </p:txBody>
      </p:sp>
      <p:sp>
        <p:nvSpPr>
          <p:cNvPr id="38" name="Rectangle 37">
            <a:extLst>
              <a:ext uri="{FF2B5EF4-FFF2-40B4-BE49-F238E27FC236}">
                <a16:creationId xmlns:a16="http://schemas.microsoft.com/office/drawing/2014/main" id="{AE71064D-9A60-2884-509B-06C2859607DB}"/>
              </a:ext>
            </a:extLst>
          </p:cNvPr>
          <p:cNvSpPr>
            <a:spLocks noGrp="1" noRot="1" noMove="1" noResize="1" noEditPoints="1" noAdjustHandles="1" noChangeArrowheads="1" noChangeShapeType="1"/>
          </p:cNvSpPr>
          <p:nvPr/>
        </p:nvSpPr>
        <p:spPr>
          <a:xfrm>
            <a:off x="0" y="2852082"/>
            <a:ext cx="1084521" cy="672947"/>
          </a:xfrm>
          <a:prstGeom prst="rect">
            <a:avLst/>
          </a:prstGeom>
          <a:solidFill>
            <a:srgbClr val="F8E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These </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problems…</a:t>
            </a:r>
          </a:p>
        </p:txBody>
      </p:sp>
      <p:sp>
        <p:nvSpPr>
          <p:cNvPr id="39" name="Rectangle 38">
            <a:extLst>
              <a:ext uri="{FF2B5EF4-FFF2-40B4-BE49-F238E27FC236}">
                <a16:creationId xmlns:a16="http://schemas.microsoft.com/office/drawing/2014/main" id="{58A00458-8F0B-1AAA-0C48-C3C5847AC09F}"/>
              </a:ext>
            </a:extLst>
          </p:cNvPr>
          <p:cNvSpPr>
            <a:spLocks noGrp="1" noRot="1" noMove="1" noResize="1" noEditPoints="1" noAdjustHandles="1" noChangeArrowheads="1" noChangeShapeType="1"/>
          </p:cNvSpPr>
          <p:nvPr/>
        </p:nvSpPr>
        <p:spPr>
          <a:xfrm>
            <a:off x="1154695" y="2852083"/>
            <a:ext cx="1084521" cy="672948"/>
          </a:xfrm>
          <a:prstGeom prst="rect">
            <a:avLst/>
          </a:prstGeom>
          <a:solidFill>
            <a:srgbClr val="F0E5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These types</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of problems…</a:t>
            </a:r>
          </a:p>
        </p:txBody>
      </p:sp>
      <p:sp>
        <p:nvSpPr>
          <p:cNvPr id="40" name="Rectangle 39">
            <a:extLst>
              <a:ext uri="{FF2B5EF4-FFF2-40B4-BE49-F238E27FC236}">
                <a16:creationId xmlns:a16="http://schemas.microsoft.com/office/drawing/2014/main" id="{CDD87A3D-93AF-1333-506F-656CA5E15BCB}"/>
              </a:ext>
            </a:extLst>
          </p:cNvPr>
          <p:cNvSpPr>
            <a:spLocks noGrp="1" noRot="1" noMove="1" noResize="1" noEditPoints="1" noAdjustHandles="1" noChangeArrowheads="1" noChangeShapeType="1"/>
          </p:cNvSpPr>
          <p:nvPr/>
        </p:nvSpPr>
        <p:spPr>
          <a:xfrm>
            <a:off x="2306819" y="2852082"/>
            <a:ext cx="1084521" cy="672949"/>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…with these</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common factors...</a:t>
            </a:r>
          </a:p>
        </p:txBody>
      </p:sp>
      <p:sp>
        <p:nvSpPr>
          <p:cNvPr id="41" name="Rectangle 40">
            <a:extLst>
              <a:ext uri="{FF2B5EF4-FFF2-40B4-BE49-F238E27FC236}">
                <a16:creationId xmlns:a16="http://schemas.microsoft.com/office/drawing/2014/main" id="{A8E6C664-8148-63E0-C73B-59C96E19BDFE}"/>
              </a:ext>
            </a:extLst>
          </p:cNvPr>
          <p:cNvSpPr>
            <a:spLocks noGrp="1" noRot="1" noMove="1" noResize="1" noEditPoints="1" noAdjustHandles="1" noChangeArrowheads="1" noChangeShapeType="1"/>
          </p:cNvSpPr>
          <p:nvPr/>
        </p:nvSpPr>
        <p:spPr>
          <a:xfrm>
            <a:off x="3466662" y="2852083"/>
            <a:ext cx="1084521" cy="672950"/>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…specifically </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in our community…</a:t>
            </a:r>
          </a:p>
        </p:txBody>
      </p:sp>
      <p:sp>
        <p:nvSpPr>
          <p:cNvPr id="42" name="Rectangle 41">
            <a:extLst>
              <a:ext uri="{FF2B5EF4-FFF2-40B4-BE49-F238E27FC236}">
                <a16:creationId xmlns:a16="http://schemas.microsoft.com/office/drawing/2014/main" id="{6634E3A0-F171-CA0C-A259-87C6690BB449}"/>
              </a:ext>
            </a:extLst>
          </p:cNvPr>
          <p:cNvSpPr>
            <a:spLocks noGrp="1" noRot="1" noMove="1" noResize="1" noEditPoints="1" noAdjustHandles="1" noChangeArrowheads="1" noChangeShapeType="1"/>
          </p:cNvSpPr>
          <p:nvPr/>
        </p:nvSpPr>
        <p:spPr>
          <a:xfrm>
            <a:off x="4609719" y="2852082"/>
            <a:ext cx="1084521" cy="672951"/>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…can be addressed through these strategies…</a:t>
            </a:r>
          </a:p>
        </p:txBody>
      </p:sp>
      <p:sp>
        <p:nvSpPr>
          <p:cNvPr id="43" name="Rectangle 42">
            <a:extLst>
              <a:ext uri="{FF2B5EF4-FFF2-40B4-BE49-F238E27FC236}">
                <a16:creationId xmlns:a16="http://schemas.microsoft.com/office/drawing/2014/main" id="{B7FE8928-6AF8-1E10-09C9-32B2DFD84843}"/>
              </a:ext>
            </a:extLst>
          </p:cNvPr>
          <p:cNvSpPr>
            <a:spLocks noGrp="1" noRot="1" noMove="1" noResize="1" noEditPoints="1" noAdjustHandles="1" noChangeArrowheads="1" noChangeShapeType="1"/>
          </p:cNvSpPr>
          <p:nvPr/>
        </p:nvSpPr>
        <p:spPr>
          <a:xfrm>
            <a:off x="5765926" y="2852083"/>
            <a:ext cx="1084521" cy="672952"/>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…and we will use these tools to measure our impact…</a:t>
            </a:r>
          </a:p>
        </p:txBody>
      </p:sp>
      <p:sp>
        <p:nvSpPr>
          <p:cNvPr id="44" name="Rectangle 43">
            <a:extLst>
              <a:ext uri="{FF2B5EF4-FFF2-40B4-BE49-F238E27FC236}">
                <a16:creationId xmlns:a16="http://schemas.microsoft.com/office/drawing/2014/main" id="{AA41C8ED-C43E-D3C2-D7B8-80A610BF1962}"/>
              </a:ext>
            </a:extLst>
          </p:cNvPr>
          <p:cNvSpPr/>
          <p:nvPr/>
        </p:nvSpPr>
        <p:spPr>
          <a:xfrm>
            <a:off x="0" y="3630754"/>
            <a:ext cx="1084521" cy="5429687"/>
          </a:xfrm>
          <a:prstGeom prst="rect">
            <a:avLst/>
          </a:prstGeom>
          <a:solidFill>
            <a:srgbClr val="F8E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School performance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Youth delinquency</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Mental health</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p:txBody>
      </p:sp>
      <p:sp>
        <p:nvSpPr>
          <p:cNvPr id="45" name="Rectangle 44">
            <a:extLst>
              <a:ext uri="{FF2B5EF4-FFF2-40B4-BE49-F238E27FC236}">
                <a16:creationId xmlns:a16="http://schemas.microsoft.com/office/drawing/2014/main" id="{5A629947-E045-28B2-2876-5D4953BD766A}"/>
              </a:ext>
            </a:extLst>
          </p:cNvPr>
          <p:cNvSpPr/>
          <p:nvPr/>
        </p:nvSpPr>
        <p:spPr>
          <a:xfrm>
            <a:off x="1154695" y="3630755"/>
            <a:ext cx="1084521" cy="5429687"/>
          </a:xfrm>
          <a:prstGeom prst="rect">
            <a:avLst/>
          </a:prstGeom>
          <a:solidFill>
            <a:srgbClr val="F0E5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Any underage drinking</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Underage problem and heavy drinking</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Opioid/Rx drug use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Marijuana/</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cannabis use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Vapor/</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e-cigarette use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p:txBody>
      </p:sp>
      <p:sp>
        <p:nvSpPr>
          <p:cNvPr id="46" name="Rectangle 45">
            <a:extLst>
              <a:ext uri="{FF2B5EF4-FFF2-40B4-BE49-F238E27FC236}">
                <a16:creationId xmlns:a16="http://schemas.microsoft.com/office/drawing/2014/main" id="{6F6C4108-E1D3-DACE-DF07-7279EE013F73}"/>
              </a:ext>
            </a:extLst>
          </p:cNvPr>
          <p:cNvSpPr/>
          <p:nvPr/>
        </p:nvSpPr>
        <p:spPr>
          <a:xfrm>
            <a:off x="2301954" y="3630755"/>
            <a:ext cx="1084521" cy="1282988"/>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Low neighborhood attachment/</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community </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disorganization</a:t>
            </a:r>
          </a:p>
        </p:txBody>
      </p:sp>
      <p:sp>
        <p:nvSpPr>
          <p:cNvPr id="47" name="Rectangle 46">
            <a:extLst>
              <a:ext uri="{FF2B5EF4-FFF2-40B4-BE49-F238E27FC236}">
                <a16:creationId xmlns:a16="http://schemas.microsoft.com/office/drawing/2014/main" id="{FDD53174-687F-A332-E3F5-EBF1A4DE6E0B}"/>
              </a:ext>
            </a:extLst>
          </p:cNvPr>
          <p:cNvSpPr/>
          <p:nvPr/>
        </p:nvSpPr>
        <p:spPr>
          <a:xfrm>
            <a:off x="2306819" y="4997867"/>
            <a:ext cx="1084521" cy="1854556"/>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Availability: Retail or social access</a:t>
            </a:r>
          </a:p>
          <a:p>
            <a:r>
              <a:rPr lang="en-US" sz="900" i="1" dirty="0">
                <a:solidFill>
                  <a:schemeClr val="tx1"/>
                </a:solidFill>
                <a:latin typeface="Arial Narrow" panose="020B0606020202030204" pitchFamily="34" charset="0"/>
              </a:rPr>
              <a:t>And/or</a:t>
            </a:r>
          </a:p>
          <a:p>
            <a:r>
              <a:rPr lang="en-US" sz="900" dirty="0">
                <a:solidFill>
                  <a:schemeClr val="tx1"/>
                </a:solidFill>
                <a:latin typeface="Arial Narrow" panose="020B0606020202030204" pitchFamily="34" charset="0"/>
              </a:rPr>
              <a:t>Community laws and norms: Policies, enforcement, regulations</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a:p>
            <a:endParaRPr lang="en-US" sz="900" dirty="0">
              <a:solidFill>
                <a:schemeClr val="tx1"/>
              </a:solidFill>
              <a:latin typeface="Aptos Light" panose="020F0502020204030204" pitchFamily="34" charset="0"/>
            </a:endParaRPr>
          </a:p>
        </p:txBody>
      </p:sp>
      <p:sp>
        <p:nvSpPr>
          <p:cNvPr id="48" name="Rectangle 47">
            <a:extLst>
              <a:ext uri="{FF2B5EF4-FFF2-40B4-BE49-F238E27FC236}">
                <a16:creationId xmlns:a16="http://schemas.microsoft.com/office/drawing/2014/main" id="{D8DD3E42-BB19-B526-B1CF-AAC039B75A19}"/>
              </a:ext>
            </a:extLst>
          </p:cNvPr>
          <p:cNvSpPr/>
          <p:nvPr/>
        </p:nvSpPr>
        <p:spPr>
          <a:xfrm>
            <a:off x="2306818" y="6953761"/>
            <a:ext cx="1084521" cy="1104008"/>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Favorable attitudes towards problem behavior:</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p:txBody>
      </p:sp>
      <p:sp>
        <p:nvSpPr>
          <p:cNvPr id="49" name="Rectangle 48">
            <a:extLst>
              <a:ext uri="{FF2B5EF4-FFF2-40B4-BE49-F238E27FC236}">
                <a16:creationId xmlns:a16="http://schemas.microsoft.com/office/drawing/2014/main" id="{388EA54E-1A4B-C5BD-C47F-BCDFAEA0A71D}"/>
              </a:ext>
            </a:extLst>
          </p:cNvPr>
          <p:cNvSpPr/>
          <p:nvPr/>
        </p:nvSpPr>
        <p:spPr>
          <a:xfrm>
            <a:off x="2306817" y="8159108"/>
            <a:ext cx="1084521" cy="901334"/>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Risk and protective factors:</a:t>
            </a:r>
          </a:p>
          <a:p>
            <a:r>
              <a:rPr lang="en-US" sz="900" dirty="0">
                <a:solidFill>
                  <a:schemeClr val="tx1"/>
                </a:solidFill>
                <a:latin typeface="Arial Narrow" panose="020B0606020202030204" pitchFamily="34" charset="0"/>
              </a:rPr>
              <a:t>[Add yours here]</a:t>
            </a:r>
          </a:p>
        </p:txBody>
      </p:sp>
      <p:sp>
        <p:nvSpPr>
          <p:cNvPr id="50" name="Rectangle 49">
            <a:extLst>
              <a:ext uri="{FF2B5EF4-FFF2-40B4-BE49-F238E27FC236}">
                <a16:creationId xmlns:a16="http://schemas.microsoft.com/office/drawing/2014/main" id="{62115D0F-B8E0-5B5C-74D0-75EC971D4B16}"/>
              </a:ext>
            </a:extLst>
          </p:cNvPr>
          <p:cNvSpPr/>
          <p:nvPr/>
        </p:nvSpPr>
        <p:spPr>
          <a:xfrm>
            <a:off x="4609719" y="3620212"/>
            <a:ext cx="1084521" cy="1293531"/>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Community engagement/</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coalition development:</a:t>
            </a:r>
          </a:p>
          <a:p>
            <a:r>
              <a:rPr lang="en-US" sz="900" dirty="0">
                <a:solidFill>
                  <a:schemeClr val="tx1"/>
                </a:solidFill>
                <a:latin typeface="Arial Narrow" panose="020B0606020202030204" pitchFamily="34" charset="0"/>
              </a:rPr>
              <a:t>[Coalition name]</a:t>
            </a:r>
          </a:p>
        </p:txBody>
      </p:sp>
      <p:sp>
        <p:nvSpPr>
          <p:cNvPr id="51" name="Rectangle 50">
            <a:extLst>
              <a:ext uri="{FF2B5EF4-FFF2-40B4-BE49-F238E27FC236}">
                <a16:creationId xmlns:a16="http://schemas.microsoft.com/office/drawing/2014/main" id="{D00618B9-DAF3-62A6-E4C4-BBFF2961CC15}"/>
              </a:ext>
            </a:extLst>
          </p:cNvPr>
          <p:cNvSpPr/>
          <p:nvPr/>
        </p:nvSpPr>
        <p:spPr>
          <a:xfrm>
            <a:off x="5765926" y="3620212"/>
            <a:ext cx="1084521" cy="1293532"/>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Community engagement/</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coalition development:</a:t>
            </a:r>
          </a:p>
          <a:p>
            <a:r>
              <a:rPr lang="en-US" sz="900" dirty="0">
                <a:solidFill>
                  <a:schemeClr val="tx1"/>
                </a:solidFill>
                <a:latin typeface="Arial Narrow" panose="020B0606020202030204" pitchFamily="34" charset="0"/>
              </a:rPr>
              <a:t>Coalition Assessment Tool, Sustainability,</a:t>
            </a:r>
          </a:p>
          <a:p>
            <a:r>
              <a:rPr lang="en-US" sz="900" dirty="0">
                <a:solidFill>
                  <a:schemeClr val="tx1"/>
                </a:solidFill>
                <a:latin typeface="Arial Narrow" panose="020B0606020202030204" pitchFamily="34" charset="0"/>
              </a:rPr>
              <a:t>Documentation</a:t>
            </a:r>
          </a:p>
        </p:txBody>
      </p:sp>
      <p:sp>
        <p:nvSpPr>
          <p:cNvPr id="52" name="Rectangle 51">
            <a:extLst>
              <a:ext uri="{FF2B5EF4-FFF2-40B4-BE49-F238E27FC236}">
                <a16:creationId xmlns:a16="http://schemas.microsoft.com/office/drawing/2014/main" id="{9E15E61B-3AC6-0AE5-C29F-DE414DC29192}"/>
              </a:ext>
            </a:extLst>
          </p:cNvPr>
          <p:cNvSpPr/>
          <p:nvPr/>
        </p:nvSpPr>
        <p:spPr>
          <a:xfrm>
            <a:off x="3458000" y="3630755"/>
            <a:ext cx="1084521" cy="1282988"/>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[Add yours here]</a:t>
            </a:r>
          </a:p>
        </p:txBody>
      </p:sp>
      <p:sp>
        <p:nvSpPr>
          <p:cNvPr id="53" name="Rectangle 52">
            <a:extLst>
              <a:ext uri="{FF2B5EF4-FFF2-40B4-BE49-F238E27FC236}">
                <a16:creationId xmlns:a16="http://schemas.microsoft.com/office/drawing/2014/main" id="{AF16CF16-727E-9682-CFD3-577713858EC4}"/>
              </a:ext>
            </a:extLst>
          </p:cNvPr>
          <p:cNvSpPr/>
          <p:nvPr/>
        </p:nvSpPr>
        <p:spPr>
          <a:xfrm>
            <a:off x="3466662" y="4991722"/>
            <a:ext cx="1071371" cy="1854556"/>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[Add yours here]</a:t>
            </a:r>
          </a:p>
        </p:txBody>
      </p:sp>
      <p:sp>
        <p:nvSpPr>
          <p:cNvPr id="54" name="Rectangle 53">
            <a:extLst>
              <a:ext uri="{FF2B5EF4-FFF2-40B4-BE49-F238E27FC236}">
                <a16:creationId xmlns:a16="http://schemas.microsoft.com/office/drawing/2014/main" id="{033A9164-412E-1854-0312-849AF8CC2A05}"/>
              </a:ext>
            </a:extLst>
          </p:cNvPr>
          <p:cNvSpPr/>
          <p:nvPr/>
        </p:nvSpPr>
        <p:spPr>
          <a:xfrm>
            <a:off x="4609719" y="5007387"/>
            <a:ext cx="1084521" cy="866067"/>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Public awareness/</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info dissemination:</a:t>
            </a:r>
          </a:p>
          <a:p>
            <a:r>
              <a:rPr lang="en-US" sz="900" dirty="0">
                <a:solidFill>
                  <a:schemeClr val="tx1"/>
                </a:solidFill>
                <a:latin typeface="Arial Narrow" panose="020B0606020202030204" pitchFamily="34" charset="0"/>
              </a:rPr>
              <a:t>[Add yours here]</a:t>
            </a:r>
          </a:p>
        </p:txBody>
      </p:sp>
      <p:sp>
        <p:nvSpPr>
          <p:cNvPr id="55" name="Rectangle 54">
            <a:extLst>
              <a:ext uri="{FF2B5EF4-FFF2-40B4-BE49-F238E27FC236}">
                <a16:creationId xmlns:a16="http://schemas.microsoft.com/office/drawing/2014/main" id="{35D59D80-1500-F498-01D6-820EC66AEEFC}"/>
              </a:ext>
            </a:extLst>
          </p:cNvPr>
          <p:cNvSpPr/>
          <p:nvPr/>
        </p:nvSpPr>
        <p:spPr>
          <a:xfrm>
            <a:off x="4618785" y="5967098"/>
            <a:ext cx="1075456" cy="866067"/>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Environmental strategies:</a:t>
            </a:r>
          </a:p>
          <a:p>
            <a:r>
              <a:rPr lang="en-US" sz="900" dirty="0">
                <a:solidFill>
                  <a:schemeClr val="tx1"/>
                </a:solidFill>
                <a:latin typeface="Arial Narrow" panose="020B0606020202030204" pitchFamily="34" charset="0"/>
              </a:rPr>
              <a:t>[Add yours here]</a:t>
            </a:r>
          </a:p>
        </p:txBody>
      </p:sp>
      <p:sp>
        <p:nvSpPr>
          <p:cNvPr id="56" name="Rectangle 55">
            <a:extLst>
              <a:ext uri="{FF2B5EF4-FFF2-40B4-BE49-F238E27FC236}">
                <a16:creationId xmlns:a16="http://schemas.microsoft.com/office/drawing/2014/main" id="{59A80719-3A19-F8FF-DB3F-373E12FB3A36}"/>
              </a:ext>
            </a:extLst>
          </p:cNvPr>
          <p:cNvSpPr/>
          <p:nvPr/>
        </p:nvSpPr>
        <p:spPr>
          <a:xfrm>
            <a:off x="5765926" y="5007387"/>
            <a:ext cx="1084521" cy="866067"/>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Public awareness:</a:t>
            </a:r>
          </a:p>
          <a:p>
            <a:r>
              <a:rPr lang="en-US" sz="900" dirty="0">
                <a:solidFill>
                  <a:schemeClr val="tx1"/>
                </a:solidFill>
                <a:latin typeface="Arial Narrow" panose="020B0606020202030204" pitchFamily="34" charset="0"/>
              </a:rPr>
              <a:t>Process measures,</a:t>
            </a:r>
          </a:p>
          <a:p>
            <a:r>
              <a:rPr lang="en-US" sz="900" dirty="0">
                <a:solidFill>
                  <a:schemeClr val="tx1"/>
                </a:solidFill>
                <a:latin typeface="Arial Narrow" panose="020B0606020202030204" pitchFamily="34" charset="0"/>
              </a:rPr>
              <a:t>Community survey</a:t>
            </a:r>
          </a:p>
        </p:txBody>
      </p:sp>
      <p:sp>
        <p:nvSpPr>
          <p:cNvPr id="57" name="Rectangle 56">
            <a:extLst>
              <a:ext uri="{FF2B5EF4-FFF2-40B4-BE49-F238E27FC236}">
                <a16:creationId xmlns:a16="http://schemas.microsoft.com/office/drawing/2014/main" id="{33118F4D-84E7-C2E2-76BD-14FDBFDD8005}"/>
              </a:ext>
            </a:extLst>
          </p:cNvPr>
          <p:cNvSpPr/>
          <p:nvPr/>
        </p:nvSpPr>
        <p:spPr>
          <a:xfrm>
            <a:off x="5765926" y="5967097"/>
            <a:ext cx="1084521" cy="866067"/>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Environmental strategies:</a:t>
            </a:r>
          </a:p>
          <a:p>
            <a:r>
              <a:rPr lang="en-US" sz="900" dirty="0">
                <a:solidFill>
                  <a:schemeClr val="tx1"/>
                </a:solidFill>
                <a:latin typeface="Arial Narrow" panose="020B0606020202030204" pitchFamily="34" charset="0"/>
              </a:rPr>
              <a:t>Process measures, community survey, HYS</a:t>
            </a:r>
          </a:p>
        </p:txBody>
      </p:sp>
      <p:sp>
        <p:nvSpPr>
          <p:cNvPr id="2" name="Rectangle 1">
            <a:extLst>
              <a:ext uri="{FF2B5EF4-FFF2-40B4-BE49-F238E27FC236}">
                <a16:creationId xmlns:a16="http://schemas.microsoft.com/office/drawing/2014/main" id="{5567E898-39B9-D870-8A7B-4B51776C4E63}"/>
              </a:ext>
            </a:extLst>
          </p:cNvPr>
          <p:cNvSpPr/>
          <p:nvPr/>
        </p:nvSpPr>
        <p:spPr>
          <a:xfrm>
            <a:off x="3464089" y="6953761"/>
            <a:ext cx="1084520" cy="1104008"/>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[Add yours here]</a:t>
            </a:r>
          </a:p>
        </p:txBody>
      </p:sp>
      <p:sp>
        <p:nvSpPr>
          <p:cNvPr id="3" name="Rectangle 2">
            <a:extLst>
              <a:ext uri="{FF2B5EF4-FFF2-40B4-BE49-F238E27FC236}">
                <a16:creationId xmlns:a16="http://schemas.microsoft.com/office/drawing/2014/main" id="{C56D339C-C9BC-F978-EB0B-EF00249E5748}"/>
              </a:ext>
            </a:extLst>
          </p:cNvPr>
          <p:cNvSpPr/>
          <p:nvPr/>
        </p:nvSpPr>
        <p:spPr>
          <a:xfrm>
            <a:off x="3464088" y="8159108"/>
            <a:ext cx="1084520" cy="901334"/>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[Add yours here]</a:t>
            </a:r>
          </a:p>
        </p:txBody>
      </p:sp>
      <p:sp>
        <p:nvSpPr>
          <p:cNvPr id="24" name="Rectangle 23">
            <a:extLst>
              <a:ext uri="{FF2B5EF4-FFF2-40B4-BE49-F238E27FC236}">
                <a16:creationId xmlns:a16="http://schemas.microsoft.com/office/drawing/2014/main" id="{2E4C75BF-F56F-CB6A-1585-809D7EEF77FF}"/>
              </a:ext>
            </a:extLst>
          </p:cNvPr>
          <p:cNvSpPr/>
          <p:nvPr/>
        </p:nvSpPr>
        <p:spPr>
          <a:xfrm>
            <a:off x="4621359" y="6953761"/>
            <a:ext cx="1084521" cy="1104008"/>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School-based Student Assistance Program</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p:txBody>
      </p:sp>
      <p:sp>
        <p:nvSpPr>
          <p:cNvPr id="25" name="Rectangle 24">
            <a:extLst>
              <a:ext uri="{FF2B5EF4-FFF2-40B4-BE49-F238E27FC236}">
                <a16:creationId xmlns:a16="http://schemas.microsoft.com/office/drawing/2014/main" id="{CF73DA0C-0790-B820-5344-1D332062BA4C}"/>
              </a:ext>
            </a:extLst>
          </p:cNvPr>
          <p:cNvSpPr/>
          <p:nvPr/>
        </p:nvSpPr>
        <p:spPr>
          <a:xfrm>
            <a:off x="4621358" y="8159108"/>
            <a:ext cx="1084521" cy="901334"/>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[Add yours here]</a:t>
            </a:r>
          </a:p>
        </p:txBody>
      </p:sp>
      <p:sp>
        <p:nvSpPr>
          <p:cNvPr id="29" name="Rectangle 28">
            <a:extLst>
              <a:ext uri="{FF2B5EF4-FFF2-40B4-BE49-F238E27FC236}">
                <a16:creationId xmlns:a16="http://schemas.microsoft.com/office/drawing/2014/main" id="{016E8D8D-8878-1E27-F208-FE64834469B0}"/>
              </a:ext>
            </a:extLst>
          </p:cNvPr>
          <p:cNvSpPr/>
          <p:nvPr/>
        </p:nvSpPr>
        <p:spPr>
          <a:xfrm>
            <a:off x="5765926" y="6953761"/>
            <a:ext cx="1084521" cy="1077968"/>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Student Assistance Program: Pre/post</a:t>
            </a: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[Add yours here]</a:t>
            </a:r>
          </a:p>
        </p:txBody>
      </p:sp>
      <p:sp>
        <p:nvSpPr>
          <p:cNvPr id="31" name="Rectangle 30">
            <a:extLst>
              <a:ext uri="{FF2B5EF4-FFF2-40B4-BE49-F238E27FC236}">
                <a16:creationId xmlns:a16="http://schemas.microsoft.com/office/drawing/2014/main" id="{8E7C1041-B5B2-624A-3D69-1F5DE0516D73}"/>
              </a:ext>
            </a:extLst>
          </p:cNvPr>
          <p:cNvSpPr/>
          <p:nvPr/>
        </p:nvSpPr>
        <p:spPr>
          <a:xfrm>
            <a:off x="5765926" y="8143904"/>
            <a:ext cx="1084521" cy="901334"/>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Direct Services:</a:t>
            </a:r>
          </a:p>
          <a:p>
            <a:r>
              <a:rPr lang="en-US" sz="900" dirty="0">
                <a:solidFill>
                  <a:schemeClr val="tx1"/>
                </a:solidFill>
                <a:latin typeface="Arial Narrow" panose="020B0606020202030204" pitchFamily="34" charset="0"/>
              </a:rPr>
              <a:t>Assigned program pre/post and process measures, HYS</a:t>
            </a:r>
          </a:p>
        </p:txBody>
      </p:sp>
      <p:cxnSp>
        <p:nvCxnSpPr>
          <p:cNvPr id="66" name="Straight Connector 65">
            <a:extLst>
              <a:ext uri="{FF2B5EF4-FFF2-40B4-BE49-F238E27FC236}">
                <a16:creationId xmlns:a16="http://schemas.microsoft.com/office/drawing/2014/main" id="{36BE5B51-D9C1-DA73-9823-1628D90ACC22}"/>
              </a:ext>
            </a:extLst>
          </p:cNvPr>
          <p:cNvCxnSpPr>
            <a:cxnSpLocks noGrp="1" noRot="1" noMove="1" noResize="1" noEditPoints="1" noAdjustHandles="1" noChangeArrowheads="1" noChangeShapeType="1"/>
          </p:cNvCxnSpPr>
          <p:nvPr/>
        </p:nvCxnSpPr>
        <p:spPr>
          <a:xfrm>
            <a:off x="0" y="1883791"/>
            <a:ext cx="6858000" cy="0"/>
          </a:xfrm>
          <a:prstGeom prst="line">
            <a:avLst/>
          </a:prstGeom>
          <a:ln w="19050">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753B52DA-03A1-A42C-A825-5FD485A943EC}"/>
              </a:ext>
            </a:extLst>
          </p:cNvPr>
          <p:cNvSpPr txBox="1">
            <a:spLocks noGrp="1" noRot="1" noMove="1" noResize="1" noEditPoints="1" noAdjustHandles="1" noChangeArrowheads="1" noChangeShapeType="1"/>
          </p:cNvSpPr>
          <p:nvPr/>
        </p:nvSpPr>
        <p:spPr>
          <a:xfrm>
            <a:off x="1898462" y="1751795"/>
            <a:ext cx="741338" cy="246221"/>
          </a:xfrm>
          <a:prstGeom prst="rect">
            <a:avLst/>
          </a:prstGeom>
          <a:solidFill>
            <a:schemeClr val="bg1"/>
          </a:solidFill>
        </p:spPr>
        <p:txBody>
          <a:bodyPr wrap="square" rtlCol="0">
            <a:spAutoFit/>
          </a:bodyPr>
          <a:lstStyle/>
          <a:p>
            <a:pPr algn="ctr"/>
            <a:r>
              <a:rPr lang="en-US" sz="1000" b="1" dirty="0">
                <a:solidFill>
                  <a:schemeClr val="tx1">
                    <a:lumMod val="65000"/>
                    <a:lumOff val="35000"/>
                  </a:schemeClr>
                </a:solidFill>
                <a:latin typeface="Arial Narrow" panose="020B0606020202030204" pitchFamily="34" charset="0"/>
              </a:rPr>
              <a:t>Outcomes</a:t>
            </a:r>
          </a:p>
        </p:txBody>
      </p:sp>
      <p:sp>
        <p:nvSpPr>
          <p:cNvPr id="62" name="TextBox 61">
            <a:extLst>
              <a:ext uri="{FF2B5EF4-FFF2-40B4-BE49-F238E27FC236}">
                <a16:creationId xmlns:a16="http://schemas.microsoft.com/office/drawing/2014/main" id="{EDEFD46E-AA8A-6DC5-B270-CFEBA6867433}"/>
              </a:ext>
            </a:extLst>
          </p:cNvPr>
          <p:cNvSpPr txBox="1">
            <a:spLocks noGrp="1" noRot="1" noMove="1" noResize="1" noEditPoints="1" noAdjustHandles="1" noChangeArrowheads="1" noChangeShapeType="1"/>
          </p:cNvSpPr>
          <p:nvPr/>
        </p:nvSpPr>
        <p:spPr>
          <a:xfrm>
            <a:off x="5442360" y="1757420"/>
            <a:ext cx="585147" cy="246221"/>
          </a:xfrm>
          <a:prstGeom prst="rect">
            <a:avLst/>
          </a:prstGeom>
          <a:solidFill>
            <a:schemeClr val="bg1"/>
          </a:solidFill>
        </p:spPr>
        <p:txBody>
          <a:bodyPr wrap="square" rtlCol="0">
            <a:spAutoFit/>
          </a:bodyPr>
          <a:lstStyle/>
          <a:p>
            <a:pPr algn="ctr"/>
            <a:r>
              <a:rPr lang="en-US" sz="1000" b="1" dirty="0">
                <a:solidFill>
                  <a:schemeClr val="tx1">
                    <a:lumMod val="65000"/>
                    <a:lumOff val="35000"/>
                  </a:schemeClr>
                </a:solidFill>
                <a:latin typeface="Arial Narrow" panose="020B0606020202030204" pitchFamily="34" charset="0"/>
              </a:rPr>
              <a:t>Actions</a:t>
            </a:r>
          </a:p>
        </p:txBody>
      </p:sp>
      <p:cxnSp>
        <p:nvCxnSpPr>
          <p:cNvPr id="74" name="Straight Connector 73">
            <a:extLst>
              <a:ext uri="{FF2B5EF4-FFF2-40B4-BE49-F238E27FC236}">
                <a16:creationId xmlns:a16="http://schemas.microsoft.com/office/drawing/2014/main" id="{6019F2E8-1E26-CABB-E1DB-21D5CD8945AD}"/>
              </a:ext>
            </a:extLst>
          </p:cNvPr>
          <p:cNvCxnSpPr>
            <a:cxnSpLocks noGrp="1" noRot="1" noMove="1" noResize="1" noEditPoints="1" noAdjustHandles="1" noChangeArrowheads="1" noChangeShapeType="1"/>
          </p:cNvCxnSpPr>
          <p:nvPr/>
        </p:nvCxnSpPr>
        <p:spPr>
          <a:xfrm>
            <a:off x="4581142" y="1805066"/>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grpSp>
        <p:nvGrpSpPr>
          <p:cNvPr id="64" name="Group 63">
            <a:extLst>
              <a:ext uri="{FF2B5EF4-FFF2-40B4-BE49-F238E27FC236}">
                <a16:creationId xmlns:a16="http://schemas.microsoft.com/office/drawing/2014/main" id="{106D6B85-1198-EB68-A1B0-722DA69413F1}"/>
              </a:ext>
            </a:extLst>
          </p:cNvPr>
          <p:cNvGrpSpPr>
            <a:grpSpLocks noGrp="1" noUngrp="1" noRot="1" noMove="1" noResize="1"/>
          </p:cNvGrpSpPr>
          <p:nvPr/>
        </p:nvGrpSpPr>
        <p:grpSpPr>
          <a:xfrm>
            <a:off x="3797160" y="573372"/>
            <a:ext cx="441424" cy="441424"/>
            <a:chOff x="3797160" y="573372"/>
            <a:chExt cx="441424" cy="441424"/>
          </a:xfrm>
        </p:grpSpPr>
        <p:sp>
          <p:nvSpPr>
            <p:cNvPr id="58" name="Oval 57">
              <a:extLst>
                <a:ext uri="{FF2B5EF4-FFF2-40B4-BE49-F238E27FC236}">
                  <a16:creationId xmlns:a16="http://schemas.microsoft.com/office/drawing/2014/main" id="{A10A1F46-CEBE-076F-7353-7B1F7FA6FEF5}"/>
                </a:ext>
              </a:extLst>
            </p:cNvPr>
            <p:cNvSpPr>
              <a:spLocks noGrp="1" noRot="1" noMove="1" noResize="1" noEditPoints="1" noAdjustHandles="1" noChangeArrowheads="1" noChangeShapeType="1"/>
            </p:cNvSpPr>
            <p:nvPr/>
          </p:nvSpPr>
          <p:spPr>
            <a:xfrm>
              <a:off x="3797160" y="573372"/>
              <a:ext cx="441424" cy="441424"/>
            </a:xfrm>
            <a:prstGeom prst="ellipse">
              <a:avLst/>
            </a:prstGeom>
            <a:solidFill>
              <a:schemeClr val="bg1"/>
            </a:solidFill>
            <a:ln w="19050">
              <a:solidFill>
                <a:srgbClr val="FF9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3" name="Picture 62" descr="Icon&#10;&#10;Description automatically generated">
              <a:extLst>
                <a:ext uri="{FF2B5EF4-FFF2-40B4-BE49-F238E27FC236}">
                  <a16:creationId xmlns:a16="http://schemas.microsoft.com/office/drawing/2014/main" id="{7D41D039-0FA8-8ECE-9353-88A589B43407}"/>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tretch>
              <a:fillRect/>
            </a:stretch>
          </p:blipFill>
          <p:spPr>
            <a:xfrm>
              <a:off x="3874967" y="682981"/>
              <a:ext cx="282517" cy="225743"/>
            </a:xfrm>
            <a:prstGeom prst="rect">
              <a:avLst/>
            </a:prstGeom>
          </p:spPr>
        </p:pic>
      </p:grpSp>
      <p:cxnSp>
        <p:nvCxnSpPr>
          <p:cNvPr id="70" name="Straight Connector 69">
            <a:extLst>
              <a:ext uri="{FF2B5EF4-FFF2-40B4-BE49-F238E27FC236}">
                <a16:creationId xmlns:a16="http://schemas.microsoft.com/office/drawing/2014/main" id="{A7D5E1B9-75B1-0F81-5BAD-BBA2DD96AA57}"/>
              </a:ext>
            </a:extLst>
          </p:cNvPr>
          <p:cNvCxnSpPr/>
          <p:nvPr/>
        </p:nvCxnSpPr>
        <p:spPr>
          <a:xfrm>
            <a:off x="1084521" y="374744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75" name="Straight Connector 74">
            <a:extLst>
              <a:ext uri="{FF2B5EF4-FFF2-40B4-BE49-F238E27FC236}">
                <a16:creationId xmlns:a16="http://schemas.microsoft.com/office/drawing/2014/main" id="{40B38D40-D4BB-1D21-ED5B-794C7200C5DB}"/>
              </a:ext>
            </a:extLst>
          </p:cNvPr>
          <p:cNvCxnSpPr/>
          <p:nvPr/>
        </p:nvCxnSpPr>
        <p:spPr>
          <a:xfrm>
            <a:off x="2239216" y="375575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78" name="Straight Connector 77">
            <a:extLst>
              <a:ext uri="{FF2B5EF4-FFF2-40B4-BE49-F238E27FC236}">
                <a16:creationId xmlns:a16="http://schemas.microsoft.com/office/drawing/2014/main" id="{2E81640E-1249-F51C-FD74-9493B3040716}"/>
              </a:ext>
            </a:extLst>
          </p:cNvPr>
          <p:cNvCxnSpPr/>
          <p:nvPr/>
        </p:nvCxnSpPr>
        <p:spPr>
          <a:xfrm>
            <a:off x="2239218" y="513151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2" name="Straight Connector 81">
            <a:extLst>
              <a:ext uri="{FF2B5EF4-FFF2-40B4-BE49-F238E27FC236}">
                <a16:creationId xmlns:a16="http://schemas.microsoft.com/office/drawing/2014/main" id="{6D963F90-E0F0-55B3-A761-E3885CDDBFCA}"/>
              </a:ext>
            </a:extLst>
          </p:cNvPr>
          <p:cNvCxnSpPr/>
          <p:nvPr/>
        </p:nvCxnSpPr>
        <p:spPr>
          <a:xfrm>
            <a:off x="2235936" y="7076688"/>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3" name="Straight Connector 82">
            <a:extLst>
              <a:ext uri="{FF2B5EF4-FFF2-40B4-BE49-F238E27FC236}">
                <a16:creationId xmlns:a16="http://schemas.microsoft.com/office/drawing/2014/main" id="{0C439571-2739-F7AD-2722-CF803B70FD52}"/>
              </a:ext>
            </a:extLst>
          </p:cNvPr>
          <p:cNvCxnSpPr/>
          <p:nvPr/>
        </p:nvCxnSpPr>
        <p:spPr>
          <a:xfrm>
            <a:off x="2239216" y="8290346"/>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4" name="Straight Connector 83">
            <a:extLst>
              <a:ext uri="{FF2B5EF4-FFF2-40B4-BE49-F238E27FC236}">
                <a16:creationId xmlns:a16="http://schemas.microsoft.com/office/drawing/2014/main" id="{4C061D34-10E2-D885-C1A9-9B68518F4DF8}"/>
              </a:ext>
            </a:extLst>
          </p:cNvPr>
          <p:cNvCxnSpPr/>
          <p:nvPr/>
        </p:nvCxnSpPr>
        <p:spPr>
          <a:xfrm>
            <a:off x="3391397" y="375293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5" name="Straight Connector 84">
            <a:extLst>
              <a:ext uri="{FF2B5EF4-FFF2-40B4-BE49-F238E27FC236}">
                <a16:creationId xmlns:a16="http://schemas.microsoft.com/office/drawing/2014/main" id="{FA1AD24F-19F4-CD3E-296D-1FC7A82F34D5}"/>
              </a:ext>
            </a:extLst>
          </p:cNvPr>
          <p:cNvCxnSpPr/>
          <p:nvPr/>
        </p:nvCxnSpPr>
        <p:spPr>
          <a:xfrm>
            <a:off x="3391399" y="5128694"/>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96" name="Straight Connector 95">
            <a:extLst>
              <a:ext uri="{FF2B5EF4-FFF2-40B4-BE49-F238E27FC236}">
                <a16:creationId xmlns:a16="http://schemas.microsoft.com/office/drawing/2014/main" id="{B487EE60-E173-5DCE-3D4C-828F4BFEE39B}"/>
              </a:ext>
            </a:extLst>
          </p:cNvPr>
          <p:cNvCxnSpPr/>
          <p:nvPr/>
        </p:nvCxnSpPr>
        <p:spPr>
          <a:xfrm>
            <a:off x="3388117" y="7073872"/>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97" name="Straight Connector 96">
            <a:extLst>
              <a:ext uri="{FF2B5EF4-FFF2-40B4-BE49-F238E27FC236}">
                <a16:creationId xmlns:a16="http://schemas.microsoft.com/office/drawing/2014/main" id="{A9ACD767-F624-8D31-4FE1-63379F6A371E}"/>
              </a:ext>
            </a:extLst>
          </p:cNvPr>
          <p:cNvCxnSpPr/>
          <p:nvPr/>
        </p:nvCxnSpPr>
        <p:spPr>
          <a:xfrm>
            <a:off x="3391397" y="828753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98" name="Straight Connector 97">
            <a:extLst>
              <a:ext uri="{FF2B5EF4-FFF2-40B4-BE49-F238E27FC236}">
                <a16:creationId xmlns:a16="http://schemas.microsoft.com/office/drawing/2014/main" id="{5E9F4688-2269-8C67-7552-41BDBC92034E}"/>
              </a:ext>
            </a:extLst>
          </p:cNvPr>
          <p:cNvCxnSpPr/>
          <p:nvPr/>
        </p:nvCxnSpPr>
        <p:spPr>
          <a:xfrm>
            <a:off x="4538033" y="374744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99" name="Straight Connector 98">
            <a:extLst>
              <a:ext uri="{FF2B5EF4-FFF2-40B4-BE49-F238E27FC236}">
                <a16:creationId xmlns:a16="http://schemas.microsoft.com/office/drawing/2014/main" id="{36131D1E-1093-CE8C-3FFF-784E0933826C}"/>
              </a:ext>
            </a:extLst>
          </p:cNvPr>
          <p:cNvCxnSpPr/>
          <p:nvPr/>
        </p:nvCxnSpPr>
        <p:spPr>
          <a:xfrm>
            <a:off x="4538035" y="512319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0" name="Straight Connector 99">
            <a:extLst>
              <a:ext uri="{FF2B5EF4-FFF2-40B4-BE49-F238E27FC236}">
                <a16:creationId xmlns:a16="http://schemas.microsoft.com/office/drawing/2014/main" id="{7BB462B1-3277-9774-EA84-9E3AB22EE1D9}"/>
              </a:ext>
            </a:extLst>
          </p:cNvPr>
          <p:cNvCxnSpPr/>
          <p:nvPr/>
        </p:nvCxnSpPr>
        <p:spPr>
          <a:xfrm>
            <a:off x="4548400" y="7068375"/>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1" name="Straight Connector 100">
            <a:extLst>
              <a:ext uri="{FF2B5EF4-FFF2-40B4-BE49-F238E27FC236}">
                <a16:creationId xmlns:a16="http://schemas.microsoft.com/office/drawing/2014/main" id="{3A550895-2A4A-23DD-147C-8A6A985EB015}"/>
              </a:ext>
            </a:extLst>
          </p:cNvPr>
          <p:cNvCxnSpPr/>
          <p:nvPr/>
        </p:nvCxnSpPr>
        <p:spPr>
          <a:xfrm>
            <a:off x="4546055" y="8285749"/>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2" name="Straight Connector 101">
            <a:extLst>
              <a:ext uri="{FF2B5EF4-FFF2-40B4-BE49-F238E27FC236}">
                <a16:creationId xmlns:a16="http://schemas.microsoft.com/office/drawing/2014/main" id="{0A299067-9493-C508-3B82-90887BB7BA48}"/>
              </a:ext>
            </a:extLst>
          </p:cNvPr>
          <p:cNvCxnSpPr/>
          <p:nvPr/>
        </p:nvCxnSpPr>
        <p:spPr>
          <a:xfrm>
            <a:off x="4538079" y="6105836"/>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3" name="Straight Connector 102">
            <a:extLst>
              <a:ext uri="{FF2B5EF4-FFF2-40B4-BE49-F238E27FC236}">
                <a16:creationId xmlns:a16="http://schemas.microsoft.com/office/drawing/2014/main" id="{58DD202A-4569-7F76-09F8-D1F63A89E2BE}"/>
              </a:ext>
            </a:extLst>
          </p:cNvPr>
          <p:cNvCxnSpPr/>
          <p:nvPr/>
        </p:nvCxnSpPr>
        <p:spPr>
          <a:xfrm>
            <a:off x="5691825" y="375293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4" name="Straight Connector 103">
            <a:extLst>
              <a:ext uri="{FF2B5EF4-FFF2-40B4-BE49-F238E27FC236}">
                <a16:creationId xmlns:a16="http://schemas.microsoft.com/office/drawing/2014/main" id="{3C6BB2A0-C485-CD50-A595-6A0C0B1D476B}"/>
              </a:ext>
            </a:extLst>
          </p:cNvPr>
          <p:cNvCxnSpPr/>
          <p:nvPr/>
        </p:nvCxnSpPr>
        <p:spPr>
          <a:xfrm>
            <a:off x="5691827" y="5128694"/>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5" name="Straight Connector 104">
            <a:extLst>
              <a:ext uri="{FF2B5EF4-FFF2-40B4-BE49-F238E27FC236}">
                <a16:creationId xmlns:a16="http://schemas.microsoft.com/office/drawing/2014/main" id="{D6C42B4A-8F4F-B196-9966-B4384CDE3470}"/>
              </a:ext>
            </a:extLst>
          </p:cNvPr>
          <p:cNvCxnSpPr/>
          <p:nvPr/>
        </p:nvCxnSpPr>
        <p:spPr>
          <a:xfrm>
            <a:off x="5702192" y="7073872"/>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6" name="Straight Connector 105">
            <a:extLst>
              <a:ext uri="{FF2B5EF4-FFF2-40B4-BE49-F238E27FC236}">
                <a16:creationId xmlns:a16="http://schemas.microsoft.com/office/drawing/2014/main" id="{9E08FE38-7943-10EE-1C80-8F919484B118}"/>
              </a:ext>
            </a:extLst>
          </p:cNvPr>
          <p:cNvCxnSpPr/>
          <p:nvPr/>
        </p:nvCxnSpPr>
        <p:spPr>
          <a:xfrm>
            <a:off x="5699847" y="8291246"/>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7" name="Straight Connector 106">
            <a:extLst>
              <a:ext uri="{FF2B5EF4-FFF2-40B4-BE49-F238E27FC236}">
                <a16:creationId xmlns:a16="http://schemas.microsoft.com/office/drawing/2014/main" id="{7D21ADDF-9999-26C5-F51D-2FF1124AEC06}"/>
              </a:ext>
            </a:extLst>
          </p:cNvPr>
          <p:cNvCxnSpPr/>
          <p:nvPr/>
        </p:nvCxnSpPr>
        <p:spPr>
          <a:xfrm>
            <a:off x="5691871" y="6111333"/>
            <a:ext cx="70174" cy="0"/>
          </a:xfrm>
          <a:prstGeom prst="line">
            <a:avLst/>
          </a:prstGeom>
          <a:ln w="6350"/>
        </p:spPr>
        <p:style>
          <a:lnRef idx="2">
            <a:schemeClr val="dk1"/>
          </a:lnRef>
          <a:fillRef idx="0">
            <a:schemeClr val="dk1"/>
          </a:fillRef>
          <a:effectRef idx="1">
            <a:schemeClr val="dk1"/>
          </a:effectRef>
          <a:fontRef idx="minor">
            <a:schemeClr val="tx1"/>
          </a:fontRef>
        </p:style>
      </p:cxnSp>
      <p:sp>
        <p:nvSpPr>
          <p:cNvPr id="32" name="TextBox 31">
            <a:extLst>
              <a:ext uri="{FF2B5EF4-FFF2-40B4-BE49-F238E27FC236}">
                <a16:creationId xmlns:a16="http://schemas.microsoft.com/office/drawing/2014/main" id="{C45BAD73-D787-9FC0-E576-D50E40C796D8}"/>
              </a:ext>
            </a:extLst>
          </p:cNvPr>
          <p:cNvSpPr txBox="1">
            <a:spLocks noGrp="1" noRot="1" noMove="1" noResize="1" noEditPoints="1" noAdjustHandles="1" noChangeArrowheads="1" noChangeShapeType="1"/>
          </p:cNvSpPr>
          <p:nvPr/>
        </p:nvSpPr>
        <p:spPr>
          <a:xfrm>
            <a:off x="-35087" y="1581595"/>
            <a:ext cx="1119608"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10-15 yrs</a:t>
            </a:r>
            <a:endParaRPr lang="en-US" sz="900" i="1" dirty="0"/>
          </a:p>
        </p:txBody>
      </p:sp>
      <p:sp>
        <p:nvSpPr>
          <p:cNvPr id="59" name="TextBox 58">
            <a:extLst>
              <a:ext uri="{FF2B5EF4-FFF2-40B4-BE49-F238E27FC236}">
                <a16:creationId xmlns:a16="http://schemas.microsoft.com/office/drawing/2014/main" id="{05DE2B9D-A2A8-F9E5-C60A-CFE87A0F4DAB}"/>
              </a:ext>
            </a:extLst>
          </p:cNvPr>
          <p:cNvSpPr txBox="1">
            <a:spLocks noGrp="1" noRot="1" noMove="1" noResize="1" noEditPoints="1" noAdjustHandles="1" noChangeArrowheads="1" noChangeShapeType="1"/>
          </p:cNvSpPr>
          <p:nvPr/>
        </p:nvSpPr>
        <p:spPr>
          <a:xfrm>
            <a:off x="1170864" y="1581595"/>
            <a:ext cx="1065072"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5-10 yrs</a:t>
            </a:r>
            <a:endParaRPr lang="en-US" sz="900" i="1" dirty="0"/>
          </a:p>
        </p:txBody>
      </p:sp>
      <p:sp>
        <p:nvSpPr>
          <p:cNvPr id="60" name="TextBox 59">
            <a:extLst>
              <a:ext uri="{FF2B5EF4-FFF2-40B4-BE49-F238E27FC236}">
                <a16:creationId xmlns:a16="http://schemas.microsoft.com/office/drawing/2014/main" id="{8428A359-8592-041C-1127-65B65ED0304B}"/>
              </a:ext>
            </a:extLst>
          </p:cNvPr>
          <p:cNvSpPr txBox="1">
            <a:spLocks noGrp="1" noRot="1" noMove="1" noResize="1" noEditPoints="1" noAdjustHandles="1" noChangeArrowheads="1" noChangeShapeType="1"/>
          </p:cNvSpPr>
          <p:nvPr/>
        </p:nvSpPr>
        <p:spPr>
          <a:xfrm>
            <a:off x="2298556" y="1580936"/>
            <a:ext cx="1092781"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2-5 yrs</a:t>
            </a:r>
            <a:endParaRPr lang="en-US" sz="900" i="1" dirty="0"/>
          </a:p>
        </p:txBody>
      </p:sp>
      <p:sp>
        <p:nvSpPr>
          <p:cNvPr id="65" name="TextBox 64">
            <a:extLst>
              <a:ext uri="{FF2B5EF4-FFF2-40B4-BE49-F238E27FC236}">
                <a16:creationId xmlns:a16="http://schemas.microsoft.com/office/drawing/2014/main" id="{ED474751-7E61-38C3-7464-A3E24D36E31F}"/>
              </a:ext>
            </a:extLst>
          </p:cNvPr>
          <p:cNvSpPr txBox="1">
            <a:spLocks noGrp="1" noRot="1" noMove="1" noResize="1" noEditPoints="1" noAdjustHandles="1" noChangeArrowheads="1" noChangeShapeType="1"/>
          </p:cNvSpPr>
          <p:nvPr/>
        </p:nvSpPr>
        <p:spPr>
          <a:xfrm>
            <a:off x="3466662" y="1574234"/>
            <a:ext cx="1092781"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6 mons – 2 yrs</a:t>
            </a:r>
            <a:endParaRPr lang="en-US" sz="900" i="1" dirty="0"/>
          </a:p>
        </p:txBody>
      </p:sp>
      <p:cxnSp>
        <p:nvCxnSpPr>
          <p:cNvPr id="68" name="Straight Connector 67">
            <a:extLst>
              <a:ext uri="{FF2B5EF4-FFF2-40B4-BE49-F238E27FC236}">
                <a16:creationId xmlns:a16="http://schemas.microsoft.com/office/drawing/2014/main" id="{B16C011E-A684-C34A-E663-DE0A4A148ED4}"/>
              </a:ext>
            </a:extLst>
          </p:cNvPr>
          <p:cNvCxnSpPr>
            <a:cxnSpLocks noGrp="1" noRot="1" noMove="1" noResize="1" noEditPoints="1" noAdjustHandles="1" noChangeArrowheads="1" noChangeShapeType="1"/>
          </p:cNvCxnSpPr>
          <p:nvPr/>
        </p:nvCxnSpPr>
        <p:spPr>
          <a:xfrm>
            <a:off x="0" y="2080091"/>
            <a:ext cx="3416988"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58711410-DF41-4F0B-EEC2-4C75D85FAF63}"/>
              </a:ext>
            </a:extLst>
          </p:cNvPr>
          <p:cNvCxnSpPr>
            <a:cxnSpLocks noGrp="1" noRot="1" noMove="1" noResize="1" noEditPoints="1" noAdjustHandles="1" noChangeArrowheads="1" noChangeShapeType="1"/>
          </p:cNvCxnSpPr>
          <p:nvPr/>
        </p:nvCxnSpPr>
        <p:spPr>
          <a:xfrm>
            <a:off x="1151558" y="2287069"/>
            <a:ext cx="5706442"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55C25B4B-4C58-C3BC-CA78-EA9AD1E9DBE8}"/>
              </a:ext>
            </a:extLst>
          </p:cNvPr>
          <p:cNvCxnSpPr>
            <a:cxnSpLocks noGrp="1" noRot="1" noMove="1" noResize="1" noEditPoints="1" noAdjustHandles="1" noChangeArrowheads="1" noChangeShapeType="1"/>
          </p:cNvCxnSpPr>
          <p:nvPr/>
        </p:nvCxnSpPr>
        <p:spPr>
          <a:xfrm>
            <a:off x="3416988" y="2003969"/>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4C0DC45F-DD1B-1C86-C0E4-01A57D0C61EA}"/>
              </a:ext>
            </a:extLst>
          </p:cNvPr>
          <p:cNvCxnSpPr>
            <a:cxnSpLocks noGrp="1" noRot="1" noMove="1" noResize="1" noEditPoints="1" noAdjustHandles="1" noChangeArrowheads="1" noChangeShapeType="1"/>
          </p:cNvCxnSpPr>
          <p:nvPr/>
        </p:nvCxnSpPr>
        <p:spPr>
          <a:xfrm>
            <a:off x="4584203" y="2210947"/>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79" name="Straight Connector 78">
            <a:extLst>
              <a:ext uri="{FF2B5EF4-FFF2-40B4-BE49-F238E27FC236}">
                <a16:creationId xmlns:a16="http://schemas.microsoft.com/office/drawing/2014/main" id="{A4376B4B-E15D-6B04-03DA-1C3B28CA9755}"/>
              </a:ext>
            </a:extLst>
          </p:cNvPr>
          <p:cNvCxnSpPr>
            <a:cxnSpLocks noGrp="1" noRot="1" noMove="1" noResize="1" noEditPoints="1" noAdjustHandles="1" noChangeArrowheads="1" noChangeShapeType="1"/>
          </p:cNvCxnSpPr>
          <p:nvPr/>
        </p:nvCxnSpPr>
        <p:spPr>
          <a:xfrm>
            <a:off x="5716586" y="2210946"/>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62EBBE07-2EA3-4A4F-BF4D-C1E5899B6705}"/>
              </a:ext>
            </a:extLst>
          </p:cNvPr>
          <p:cNvSpPr txBox="1">
            <a:spLocks noGrp="1" noRot="1" noMove="1" noResize="1" noEditPoints="1" noAdjustHandles="1" noChangeArrowheads="1" noChangeShapeType="1"/>
          </p:cNvSpPr>
          <p:nvPr/>
        </p:nvSpPr>
        <p:spPr>
          <a:xfrm>
            <a:off x="1187094" y="1964592"/>
            <a:ext cx="964611"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State Assessment</a:t>
            </a:r>
          </a:p>
        </p:txBody>
      </p:sp>
      <p:sp>
        <p:nvSpPr>
          <p:cNvPr id="86" name="TextBox 85">
            <a:extLst>
              <a:ext uri="{FF2B5EF4-FFF2-40B4-BE49-F238E27FC236}">
                <a16:creationId xmlns:a16="http://schemas.microsoft.com/office/drawing/2014/main" id="{4965EECC-9609-5969-4DCE-43B2B8DEE237}"/>
              </a:ext>
            </a:extLst>
          </p:cNvPr>
          <p:cNvSpPr txBox="1">
            <a:spLocks noGrp="1" noRot="1" noMove="1" noResize="1" noEditPoints="1" noAdjustHandles="1" noChangeArrowheads="1" noChangeShapeType="1"/>
          </p:cNvSpPr>
          <p:nvPr/>
        </p:nvSpPr>
        <p:spPr>
          <a:xfrm>
            <a:off x="2377672" y="2164732"/>
            <a:ext cx="964610"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Local Assessment</a:t>
            </a:r>
          </a:p>
        </p:txBody>
      </p:sp>
      <p:sp>
        <p:nvSpPr>
          <p:cNvPr id="87" name="TextBox 86">
            <a:extLst>
              <a:ext uri="{FF2B5EF4-FFF2-40B4-BE49-F238E27FC236}">
                <a16:creationId xmlns:a16="http://schemas.microsoft.com/office/drawing/2014/main" id="{B89E00E4-FD74-D83F-8B09-3DB6FD475190}"/>
              </a:ext>
            </a:extLst>
          </p:cNvPr>
          <p:cNvSpPr txBox="1">
            <a:spLocks noGrp="1" noRot="1" noMove="1" noResize="1" noEditPoints="1" noAdjustHandles="1" noChangeArrowheads="1" noChangeShapeType="1"/>
          </p:cNvSpPr>
          <p:nvPr/>
        </p:nvSpPr>
        <p:spPr>
          <a:xfrm>
            <a:off x="4697930" y="2156355"/>
            <a:ext cx="887854"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Plan/Implement</a:t>
            </a:r>
          </a:p>
        </p:txBody>
      </p:sp>
      <p:sp>
        <p:nvSpPr>
          <p:cNvPr id="88" name="TextBox 87">
            <a:extLst>
              <a:ext uri="{FF2B5EF4-FFF2-40B4-BE49-F238E27FC236}">
                <a16:creationId xmlns:a16="http://schemas.microsoft.com/office/drawing/2014/main" id="{EFEF1AAD-AC01-5A6D-AE3E-D32BB4F10A34}"/>
              </a:ext>
            </a:extLst>
          </p:cNvPr>
          <p:cNvSpPr txBox="1">
            <a:spLocks noGrp="1" noRot="1" noMove="1" noResize="1" noEditPoints="1" noAdjustHandles="1" noChangeArrowheads="1" noChangeShapeType="1"/>
          </p:cNvSpPr>
          <p:nvPr/>
        </p:nvSpPr>
        <p:spPr>
          <a:xfrm>
            <a:off x="5877590" y="2156355"/>
            <a:ext cx="887854"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Report/Evaluate</a:t>
            </a:r>
          </a:p>
        </p:txBody>
      </p:sp>
      <p:cxnSp>
        <p:nvCxnSpPr>
          <p:cNvPr id="89" name="Straight Connector 88">
            <a:extLst>
              <a:ext uri="{FF2B5EF4-FFF2-40B4-BE49-F238E27FC236}">
                <a16:creationId xmlns:a16="http://schemas.microsoft.com/office/drawing/2014/main" id="{28010399-38AE-80E9-E8A7-066B43EC67DF}"/>
              </a:ext>
            </a:extLst>
          </p:cNvPr>
          <p:cNvCxnSpPr>
            <a:cxnSpLocks noGrp="1" noRot="1" noMove="1" noResize="1" noEditPoints="1" noAdjustHandles="1" noChangeArrowheads="1" noChangeShapeType="1"/>
          </p:cNvCxnSpPr>
          <p:nvPr/>
        </p:nvCxnSpPr>
        <p:spPr>
          <a:xfrm>
            <a:off x="0" y="1812349"/>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C5751DDE-145E-F45C-6029-57833FED5480}"/>
              </a:ext>
            </a:extLst>
          </p:cNvPr>
          <p:cNvCxnSpPr>
            <a:cxnSpLocks noGrp="1" noRot="1" noMove="1" noResize="1" noEditPoints="1" noAdjustHandles="1" noChangeArrowheads="1" noChangeShapeType="1"/>
          </p:cNvCxnSpPr>
          <p:nvPr/>
        </p:nvCxnSpPr>
        <p:spPr>
          <a:xfrm>
            <a:off x="6858000" y="1803730"/>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CD3D1275-001E-15E3-A9E4-F62A26DC4AB8}"/>
              </a:ext>
            </a:extLst>
          </p:cNvPr>
          <p:cNvCxnSpPr>
            <a:cxnSpLocks noGrp="1" noRot="1" noMove="1" noResize="1" noEditPoints="1" noAdjustHandles="1" noChangeArrowheads="1" noChangeShapeType="1"/>
          </p:cNvCxnSpPr>
          <p:nvPr/>
        </p:nvCxnSpPr>
        <p:spPr>
          <a:xfrm>
            <a:off x="0" y="2003969"/>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6ADC9D11-2BD5-EC34-7533-1146C5A8B293}"/>
              </a:ext>
            </a:extLst>
          </p:cNvPr>
          <p:cNvCxnSpPr>
            <a:cxnSpLocks noGrp="1" noRot="1" noMove="1" noResize="1" noEditPoints="1" noAdjustHandles="1" noChangeArrowheads="1" noChangeShapeType="1"/>
          </p:cNvCxnSpPr>
          <p:nvPr/>
        </p:nvCxnSpPr>
        <p:spPr>
          <a:xfrm>
            <a:off x="1149485" y="2211057"/>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ACF59F83-B000-D96D-2B32-73E4E9644B1B}"/>
              </a:ext>
            </a:extLst>
          </p:cNvPr>
          <p:cNvCxnSpPr>
            <a:cxnSpLocks noGrp="1" noRot="1" noMove="1" noResize="1" noEditPoints="1" noAdjustHandles="1" noChangeArrowheads="1" noChangeShapeType="1"/>
          </p:cNvCxnSpPr>
          <p:nvPr/>
        </p:nvCxnSpPr>
        <p:spPr>
          <a:xfrm>
            <a:off x="6858000" y="2207650"/>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4" name="Rectangle 3">
            <a:extLst>
              <a:ext uri="{FF2B5EF4-FFF2-40B4-BE49-F238E27FC236}">
                <a16:creationId xmlns:a16="http://schemas.microsoft.com/office/drawing/2014/main" id="{551A020E-9DA9-102A-D3DA-7891BE70AB02}"/>
              </a:ext>
            </a:extLst>
          </p:cNvPr>
          <p:cNvSpPr>
            <a:spLocks noGrp="1" noRot="1" noMove="1" noResize="1" noEditPoints="1" noAdjustHandles="1" noChangeArrowheads="1" noChangeShapeType="1"/>
          </p:cNvSpPr>
          <p:nvPr/>
        </p:nvSpPr>
        <p:spPr>
          <a:xfrm>
            <a:off x="2309392" y="956222"/>
            <a:ext cx="1084521" cy="619891"/>
          </a:xfrm>
          <a:prstGeom prst="rect">
            <a:avLst/>
          </a:prstGeom>
          <a:solidFill>
            <a:srgbClr val="639ED3"/>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endParaRPr lang="en-US" sz="1000" b="1" dirty="0">
              <a:solidFill>
                <a:schemeClr val="tx1"/>
              </a:solidFill>
              <a:latin typeface="Arial Narrow" panose="020B0606020202030204" pitchFamily="34" charset="0"/>
            </a:endParaRPr>
          </a:p>
          <a:p>
            <a:pPr algn="ctr"/>
            <a:r>
              <a:rPr lang="en-US" sz="950" b="1" dirty="0">
                <a:solidFill>
                  <a:schemeClr val="tx1"/>
                </a:solidFill>
                <a:latin typeface="Arial Narrow" panose="020B0606020202030204" pitchFamily="34" charset="0"/>
              </a:rPr>
              <a:t>Risk/Protective Factors - Intervening</a:t>
            </a:r>
            <a:br>
              <a:rPr lang="en-US" sz="950" b="1" dirty="0">
                <a:solidFill>
                  <a:schemeClr val="tx1"/>
                </a:solidFill>
                <a:latin typeface="Arial Narrow" panose="020B0606020202030204" pitchFamily="34" charset="0"/>
              </a:rPr>
            </a:br>
            <a:r>
              <a:rPr lang="en-US" sz="950" b="1" dirty="0">
                <a:solidFill>
                  <a:schemeClr val="tx1"/>
                </a:solidFill>
                <a:latin typeface="Arial Narrow" panose="020B0606020202030204" pitchFamily="34" charset="0"/>
              </a:rPr>
              <a:t>Variables</a:t>
            </a:r>
            <a:br>
              <a:rPr lang="en-US" sz="1000" dirty="0">
                <a:solidFill>
                  <a:schemeClr val="tx1"/>
                </a:solidFill>
                <a:latin typeface="Arial Narrow" panose="020B0606020202030204" pitchFamily="34" charset="0"/>
              </a:rPr>
            </a:br>
            <a:endParaRPr lang="en-US" sz="1000" dirty="0">
              <a:solidFill>
                <a:schemeClr val="tx1"/>
              </a:solidFill>
              <a:latin typeface="Arial Narrow" panose="020B0606020202030204" pitchFamily="34" charset="0"/>
            </a:endParaRPr>
          </a:p>
        </p:txBody>
      </p:sp>
      <p:grpSp>
        <p:nvGrpSpPr>
          <p:cNvPr id="18" name="Group 17">
            <a:extLst>
              <a:ext uri="{FF2B5EF4-FFF2-40B4-BE49-F238E27FC236}">
                <a16:creationId xmlns:a16="http://schemas.microsoft.com/office/drawing/2014/main" id="{4368245B-8A12-665B-9BCF-46A13C79F389}"/>
              </a:ext>
            </a:extLst>
          </p:cNvPr>
          <p:cNvGrpSpPr>
            <a:grpSpLocks noGrp="1" noUngrp="1" noRot="1" noMove="1" noResize="1"/>
          </p:cNvGrpSpPr>
          <p:nvPr/>
        </p:nvGrpSpPr>
        <p:grpSpPr>
          <a:xfrm>
            <a:off x="2628368" y="580064"/>
            <a:ext cx="441424" cy="441424"/>
            <a:chOff x="4589524" y="1884605"/>
            <a:chExt cx="941832" cy="941832"/>
          </a:xfrm>
        </p:grpSpPr>
        <p:sp>
          <p:nvSpPr>
            <p:cNvPr id="19" name="Oval 18">
              <a:extLst>
                <a:ext uri="{FF2B5EF4-FFF2-40B4-BE49-F238E27FC236}">
                  <a16:creationId xmlns:a16="http://schemas.microsoft.com/office/drawing/2014/main" id="{31156B5F-0AE2-BEE3-6BAB-D2BE24B0FC2F}"/>
                </a:ext>
              </a:extLst>
            </p:cNvPr>
            <p:cNvSpPr>
              <a:spLocks noGrp="1" noRot="1" noMove="1" noResize="1" noEditPoints="1" noAdjustHandles="1" noChangeArrowheads="1" noChangeShapeType="1"/>
            </p:cNvSpPr>
            <p:nvPr/>
          </p:nvSpPr>
          <p:spPr>
            <a:xfrm>
              <a:off x="4589524" y="1884605"/>
              <a:ext cx="941832" cy="941832"/>
            </a:xfrm>
            <a:prstGeom prst="ellipse">
              <a:avLst/>
            </a:prstGeom>
            <a:solidFill>
              <a:schemeClr val="bg1"/>
            </a:solidFill>
            <a:ln w="19050">
              <a:solidFill>
                <a:srgbClr val="639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 picture containing text&#10;&#10;Description automatically generated">
              <a:extLst>
                <a:ext uri="{FF2B5EF4-FFF2-40B4-BE49-F238E27FC236}">
                  <a16:creationId xmlns:a16="http://schemas.microsoft.com/office/drawing/2014/main" id="{B6FD65AA-E4A1-80A6-D147-845F1DD02EFB}"/>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Lst>
            </a:blip>
            <a:stretch>
              <a:fillRect/>
            </a:stretch>
          </p:blipFill>
          <p:spPr>
            <a:xfrm>
              <a:off x="4873093" y="2144920"/>
              <a:ext cx="431848" cy="431848"/>
            </a:xfrm>
            <a:prstGeom prst="rect">
              <a:avLst/>
            </a:prstGeom>
          </p:spPr>
        </p:pic>
      </p:grpSp>
    </p:spTree>
    <p:extLst>
      <p:ext uri="{BB962C8B-B14F-4D97-AF65-F5344CB8AC3E}">
        <p14:creationId xmlns:p14="http://schemas.microsoft.com/office/powerpoint/2010/main" val="353493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484BF-D51E-F4CB-9D67-346C83B422A6}"/>
            </a:ext>
          </a:extLst>
        </p:cNvPr>
        <p:cNvGrpSpPr/>
        <p:nvPr/>
      </p:nvGrpSpPr>
      <p:grpSpPr>
        <a:xfrm>
          <a:off x="0" y="0"/>
          <a:ext cx="0" cy="0"/>
          <a:chOff x="0" y="0"/>
          <a:chExt cx="0" cy="0"/>
        </a:xfrm>
      </p:grpSpPr>
      <p:sp>
        <p:nvSpPr>
          <p:cNvPr id="76" name="Rectangle 75">
            <a:extLst>
              <a:ext uri="{FF2B5EF4-FFF2-40B4-BE49-F238E27FC236}">
                <a16:creationId xmlns:a16="http://schemas.microsoft.com/office/drawing/2014/main" id="{B6AC3BD0-9852-1F1D-0B52-B2337FDE0819}"/>
              </a:ext>
            </a:extLst>
          </p:cNvPr>
          <p:cNvSpPr>
            <a:spLocks noGrp="1" noRot="1" noMove="1" noResize="1" noEditPoints="1" noAdjustHandles="1" noChangeArrowheads="1" noChangeShapeType="1"/>
          </p:cNvSpPr>
          <p:nvPr/>
        </p:nvSpPr>
        <p:spPr>
          <a:xfrm>
            <a:off x="0" y="0"/>
            <a:ext cx="6858000" cy="465199"/>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BF69584-1E5B-4864-049E-4BBC05F0BF96}"/>
              </a:ext>
            </a:extLst>
          </p:cNvPr>
          <p:cNvSpPr txBox="1"/>
          <p:nvPr/>
        </p:nvSpPr>
        <p:spPr>
          <a:xfrm>
            <a:off x="174008" y="48370"/>
            <a:ext cx="6567984" cy="369332"/>
          </a:xfrm>
          <a:prstGeom prst="rect">
            <a:avLst/>
          </a:prstGeom>
          <a:noFill/>
        </p:spPr>
        <p:txBody>
          <a:bodyPr wrap="square" rtlCol="0">
            <a:spAutoFit/>
          </a:bodyPr>
          <a:lstStyle/>
          <a:p>
            <a:r>
              <a:rPr lang="en-US" dirty="0">
                <a:solidFill>
                  <a:schemeClr val="bg1"/>
                </a:solidFill>
                <a:latin typeface="Arial Narrow" panose="020B0606020202030204" pitchFamily="34" charset="0"/>
              </a:rPr>
              <a:t>Sample: </a:t>
            </a:r>
            <a:r>
              <a:rPr lang="en-US" i="1" dirty="0">
                <a:solidFill>
                  <a:schemeClr val="bg1"/>
                </a:solidFill>
                <a:latin typeface="Arial Narrow" panose="020B0606020202030204" pitchFamily="34" charset="0"/>
              </a:rPr>
              <a:t>Happy People Coalition </a:t>
            </a:r>
            <a:r>
              <a:rPr lang="en-US" dirty="0">
                <a:solidFill>
                  <a:schemeClr val="bg1"/>
                </a:solidFill>
                <a:latin typeface="Arial Narrow" panose="020B0606020202030204" pitchFamily="34" charset="0"/>
              </a:rPr>
              <a:t>Logic Model</a:t>
            </a:r>
          </a:p>
        </p:txBody>
      </p:sp>
      <p:sp>
        <p:nvSpPr>
          <p:cNvPr id="6" name="Rectangle 5">
            <a:extLst>
              <a:ext uri="{FF2B5EF4-FFF2-40B4-BE49-F238E27FC236}">
                <a16:creationId xmlns:a16="http://schemas.microsoft.com/office/drawing/2014/main" id="{E8D46E8E-85D0-E07F-7295-A931BCE5189E}"/>
              </a:ext>
            </a:extLst>
          </p:cNvPr>
          <p:cNvSpPr>
            <a:spLocks noGrp="1" noRot="1" noMove="1" noResize="1" noEditPoints="1" noAdjustHandles="1" noChangeArrowheads="1" noChangeShapeType="1"/>
          </p:cNvSpPr>
          <p:nvPr/>
        </p:nvSpPr>
        <p:spPr>
          <a:xfrm>
            <a:off x="0" y="956222"/>
            <a:ext cx="1084521" cy="619891"/>
          </a:xfrm>
          <a:prstGeom prst="rect">
            <a:avLst/>
          </a:prstGeom>
          <a:solidFill>
            <a:srgbClr val="E170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Long-Term Consequences</a:t>
            </a:r>
            <a:endParaRPr lang="en-US" sz="1000" dirty="0">
              <a:solidFill>
                <a:schemeClr val="tx1"/>
              </a:solidFill>
              <a:latin typeface="Arial Narrow" panose="020B0606020202030204" pitchFamily="34" charset="0"/>
            </a:endParaRPr>
          </a:p>
        </p:txBody>
      </p:sp>
      <p:sp>
        <p:nvSpPr>
          <p:cNvPr id="7" name="Rectangle 6">
            <a:extLst>
              <a:ext uri="{FF2B5EF4-FFF2-40B4-BE49-F238E27FC236}">
                <a16:creationId xmlns:a16="http://schemas.microsoft.com/office/drawing/2014/main" id="{6DF7C5B5-8160-E8F7-DE6C-9A6CCCF0596E}"/>
              </a:ext>
            </a:extLst>
          </p:cNvPr>
          <p:cNvSpPr>
            <a:spLocks noGrp="1" noRot="1" noMove="1" noResize="1" noEditPoints="1" noAdjustHandles="1" noChangeArrowheads="1" noChangeShapeType="1"/>
          </p:cNvSpPr>
          <p:nvPr/>
        </p:nvSpPr>
        <p:spPr>
          <a:xfrm>
            <a:off x="1154696" y="956222"/>
            <a:ext cx="1084521" cy="619891"/>
          </a:xfrm>
          <a:prstGeom prst="rect">
            <a:avLst/>
          </a:prstGeom>
          <a:solidFill>
            <a:srgbClr val="AD78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Behavioral Health Problems</a:t>
            </a:r>
            <a:endParaRPr lang="en-US" sz="1000" dirty="0">
              <a:solidFill>
                <a:schemeClr val="tx1"/>
              </a:solidFill>
              <a:latin typeface="Arial Narrow" panose="020B0606020202030204" pitchFamily="34" charset="0"/>
            </a:endParaRPr>
          </a:p>
        </p:txBody>
      </p:sp>
      <p:sp>
        <p:nvSpPr>
          <p:cNvPr id="8" name="Rectangle 7">
            <a:extLst>
              <a:ext uri="{FF2B5EF4-FFF2-40B4-BE49-F238E27FC236}">
                <a16:creationId xmlns:a16="http://schemas.microsoft.com/office/drawing/2014/main" id="{4AFE5279-F74F-F545-FD93-01BB5E8A25E6}"/>
              </a:ext>
            </a:extLst>
          </p:cNvPr>
          <p:cNvSpPr>
            <a:spLocks noGrp="1" noRot="1" noMove="1" noResize="1" noEditPoints="1" noAdjustHandles="1" noChangeArrowheads="1" noChangeShapeType="1"/>
          </p:cNvSpPr>
          <p:nvPr/>
        </p:nvSpPr>
        <p:spPr>
          <a:xfrm>
            <a:off x="2309392" y="956222"/>
            <a:ext cx="1084521" cy="619891"/>
          </a:xfrm>
          <a:prstGeom prst="rect">
            <a:avLst/>
          </a:prstGeom>
          <a:solidFill>
            <a:srgbClr val="639ED3"/>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endParaRPr lang="en-US" sz="1000" b="1" dirty="0">
              <a:solidFill>
                <a:schemeClr val="tx1"/>
              </a:solidFill>
              <a:latin typeface="Arial Narrow" panose="020B0606020202030204" pitchFamily="34" charset="0"/>
            </a:endParaRPr>
          </a:p>
          <a:p>
            <a:pPr algn="ctr"/>
            <a:r>
              <a:rPr lang="en-US" sz="950" b="1" dirty="0">
                <a:solidFill>
                  <a:schemeClr val="tx1"/>
                </a:solidFill>
                <a:latin typeface="Arial Narrow" panose="020B0606020202030204" pitchFamily="34" charset="0"/>
              </a:rPr>
              <a:t>Risk/Protective Factors - Intervening</a:t>
            </a:r>
            <a:br>
              <a:rPr lang="en-US" sz="950" b="1" dirty="0">
                <a:solidFill>
                  <a:schemeClr val="tx1"/>
                </a:solidFill>
                <a:latin typeface="Arial Narrow" panose="020B0606020202030204" pitchFamily="34" charset="0"/>
              </a:rPr>
            </a:br>
            <a:r>
              <a:rPr lang="en-US" sz="950" b="1" dirty="0">
                <a:solidFill>
                  <a:schemeClr val="tx1"/>
                </a:solidFill>
                <a:latin typeface="Arial Narrow" panose="020B0606020202030204" pitchFamily="34" charset="0"/>
              </a:rPr>
              <a:t>Variables</a:t>
            </a:r>
            <a:br>
              <a:rPr lang="en-US" sz="1000" dirty="0">
                <a:solidFill>
                  <a:schemeClr val="tx1"/>
                </a:solidFill>
                <a:latin typeface="Arial Narrow" panose="020B0606020202030204" pitchFamily="34" charset="0"/>
              </a:rPr>
            </a:br>
            <a:endParaRPr lang="en-US" sz="1000" dirty="0">
              <a:solidFill>
                <a:schemeClr val="tx1"/>
              </a:solidFill>
              <a:latin typeface="Arial Narrow" panose="020B0606020202030204" pitchFamily="34" charset="0"/>
            </a:endParaRPr>
          </a:p>
        </p:txBody>
      </p:sp>
      <p:sp>
        <p:nvSpPr>
          <p:cNvPr id="9" name="Rectangle 8">
            <a:extLst>
              <a:ext uri="{FF2B5EF4-FFF2-40B4-BE49-F238E27FC236}">
                <a16:creationId xmlns:a16="http://schemas.microsoft.com/office/drawing/2014/main" id="{073EE174-E2E1-D694-65AD-C6AA873FAD75}"/>
              </a:ext>
            </a:extLst>
          </p:cNvPr>
          <p:cNvSpPr>
            <a:spLocks noGrp="1" noRot="1" noMove="1" noResize="1" noEditPoints="1" noAdjustHandles="1" noChangeArrowheads="1" noChangeShapeType="1"/>
          </p:cNvSpPr>
          <p:nvPr/>
        </p:nvSpPr>
        <p:spPr>
          <a:xfrm>
            <a:off x="3464088" y="956222"/>
            <a:ext cx="1084521" cy="619891"/>
          </a:xfrm>
          <a:prstGeom prst="rect">
            <a:avLst/>
          </a:prstGeom>
          <a:solidFill>
            <a:srgbClr val="FF9F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Local Conditions Contributing</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Factors</a:t>
            </a:r>
            <a:endParaRPr lang="en-US" sz="1000" dirty="0">
              <a:solidFill>
                <a:schemeClr val="tx1"/>
              </a:solidFill>
              <a:latin typeface="Arial Narrow" panose="020B0606020202030204" pitchFamily="34" charset="0"/>
            </a:endParaRPr>
          </a:p>
        </p:txBody>
      </p:sp>
      <p:sp>
        <p:nvSpPr>
          <p:cNvPr id="10" name="Rectangle 9">
            <a:extLst>
              <a:ext uri="{FF2B5EF4-FFF2-40B4-BE49-F238E27FC236}">
                <a16:creationId xmlns:a16="http://schemas.microsoft.com/office/drawing/2014/main" id="{17D21BCA-A0FE-8B8E-26F8-2A25C46FFB7F}"/>
              </a:ext>
            </a:extLst>
          </p:cNvPr>
          <p:cNvSpPr>
            <a:spLocks noGrp="1" noRot="1" noMove="1" noResize="1" noEditPoints="1" noAdjustHandles="1" noChangeArrowheads="1" noChangeShapeType="1"/>
          </p:cNvSpPr>
          <p:nvPr/>
        </p:nvSpPr>
        <p:spPr>
          <a:xfrm>
            <a:off x="4618784" y="956222"/>
            <a:ext cx="1084521" cy="619891"/>
          </a:xfrm>
          <a:prstGeom prst="rect">
            <a:avLst/>
          </a:prstGeom>
          <a:solidFill>
            <a:srgbClr val="94C8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Narrow" panose="020B0606020202030204" pitchFamily="34" charset="0"/>
              </a:rPr>
              <a:t>Strategies</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and Local</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Implementation</a:t>
            </a:r>
            <a:endParaRPr lang="en-US" sz="1000" dirty="0">
              <a:solidFill>
                <a:schemeClr val="tx1"/>
              </a:solidFill>
              <a:latin typeface="Arial Narrow" panose="020B0606020202030204" pitchFamily="34" charset="0"/>
            </a:endParaRPr>
          </a:p>
        </p:txBody>
      </p:sp>
      <p:sp>
        <p:nvSpPr>
          <p:cNvPr id="11" name="Rectangle 10">
            <a:extLst>
              <a:ext uri="{FF2B5EF4-FFF2-40B4-BE49-F238E27FC236}">
                <a16:creationId xmlns:a16="http://schemas.microsoft.com/office/drawing/2014/main" id="{70C28E9B-381A-3EE9-AE10-5F143453E864}"/>
              </a:ext>
            </a:extLst>
          </p:cNvPr>
          <p:cNvSpPr>
            <a:spLocks noGrp="1" noRot="1" noMove="1" noResize="1" noEditPoints="1" noAdjustHandles="1" noChangeArrowheads="1" noChangeShapeType="1"/>
          </p:cNvSpPr>
          <p:nvPr/>
        </p:nvSpPr>
        <p:spPr>
          <a:xfrm>
            <a:off x="5765926" y="956222"/>
            <a:ext cx="1084521" cy="619891"/>
          </a:xfrm>
          <a:prstGeom prst="rec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latin typeface="Arial Narrow" panose="020B0606020202030204" pitchFamily="34" charset="0"/>
            </a:endParaRPr>
          </a:p>
          <a:p>
            <a:pPr algn="ctr"/>
            <a:r>
              <a:rPr lang="en-US" sz="1000" b="1" dirty="0">
                <a:solidFill>
                  <a:schemeClr val="tx1"/>
                </a:solidFill>
                <a:latin typeface="Arial Narrow" panose="020B0606020202030204" pitchFamily="34" charset="0"/>
              </a:rPr>
              <a:t>Evaluation</a:t>
            </a:r>
            <a:br>
              <a:rPr lang="en-US" sz="1000" b="1" dirty="0">
                <a:solidFill>
                  <a:schemeClr val="tx1"/>
                </a:solidFill>
                <a:latin typeface="Arial Narrow" panose="020B0606020202030204" pitchFamily="34" charset="0"/>
              </a:rPr>
            </a:br>
            <a:r>
              <a:rPr lang="en-US" sz="1000" b="1" dirty="0">
                <a:solidFill>
                  <a:schemeClr val="tx1"/>
                </a:solidFill>
                <a:latin typeface="Arial Narrow" panose="020B0606020202030204" pitchFamily="34" charset="0"/>
              </a:rPr>
              <a:t>Plan</a:t>
            </a:r>
          </a:p>
          <a:p>
            <a:pPr algn="ctr"/>
            <a:endParaRPr lang="en-US" sz="1000" dirty="0">
              <a:solidFill>
                <a:schemeClr val="tx1"/>
              </a:solidFill>
              <a:latin typeface="Arial Narrow" panose="020B0606020202030204" pitchFamily="34" charset="0"/>
            </a:endParaRPr>
          </a:p>
        </p:txBody>
      </p:sp>
      <p:grpSp>
        <p:nvGrpSpPr>
          <p:cNvPr id="12" name="Group 11">
            <a:extLst>
              <a:ext uri="{FF2B5EF4-FFF2-40B4-BE49-F238E27FC236}">
                <a16:creationId xmlns:a16="http://schemas.microsoft.com/office/drawing/2014/main" id="{39BCD873-DB88-90B8-592A-85DDC961D862}"/>
              </a:ext>
            </a:extLst>
          </p:cNvPr>
          <p:cNvGrpSpPr>
            <a:grpSpLocks noGrp="1" noUngrp="1" noRot="1" noMove="1" noResize="1"/>
          </p:cNvGrpSpPr>
          <p:nvPr/>
        </p:nvGrpSpPr>
        <p:grpSpPr>
          <a:xfrm>
            <a:off x="350260" y="606203"/>
            <a:ext cx="415284" cy="415284"/>
            <a:chOff x="684276" y="1869877"/>
            <a:chExt cx="941832" cy="941832"/>
          </a:xfrm>
        </p:grpSpPr>
        <p:sp>
          <p:nvSpPr>
            <p:cNvPr id="13" name="Oval 12">
              <a:extLst>
                <a:ext uri="{FF2B5EF4-FFF2-40B4-BE49-F238E27FC236}">
                  <a16:creationId xmlns:a16="http://schemas.microsoft.com/office/drawing/2014/main" id="{7DFF63C7-F3F1-BE29-BED6-F0CD75465E21}"/>
                </a:ext>
              </a:extLst>
            </p:cNvPr>
            <p:cNvSpPr>
              <a:spLocks noGrp="1" noRot="1" noMove="1" noResize="1" noEditPoints="1" noAdjustHandles="1" noChangeArrowheads="1" noChangeShapeType="1"/>
            </p:cNvSpPr>
            <p:nvPr/>
          </p:nvSpPr>
          <p:spPr>
            <a:xfrm>
              <a:off x="684276" y="1869877"/>
              <a:ext cx="941832" cy="941832"/>
            </a:xfrm>
            <a:prstGeom prst="ellipse">
              <a:avLst/>
            </a:prstGeom>
            <a:solidFill>
              <a:schemeClr val="bg1"/>
            </a:solidFill>
            <a:ln w="19050">
              <a:solidFill>
                <a:srgbClr val="E170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Icon&#10;&#10;Description automatically generated">
              <a:extLst>
                <a:ext uri="{FF2B5EF4-FFF2-40B4-BE49-F238E27FC236}">
                  <a16:creationId xmlns:a16="http://schemas.microsoft.com/office/drawing/2014/main" id="{945787E2-7BE1-95EE-7177-ABC18F3109BC}"/>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889520" y="2139445"/>
              <a:ext cx="550394" cy="440315"/>
            </a:xfrm>
            <a:prstGeom prst="rect">
              <a:avLst/>
            </a:prstGeom>
          </p:spPr>
        </p:pic>
      </p:grpSp>
      <p:grpSp>
        <p:nvGrpSpPr>
          <p:cNvPr id="15" name="Group 14">
            <a:extLst>
              <a:ext uri="{FF2B5EF4-FFF2-40B4-BE49-F238E27FC236}">
                <a16:creationId xmlns:a16="http://schemas.microsoft.com/office/drawing/2014/main" id="{422F2100-60A0-8C14-D4A8-766B1465142C}"/>
              </a:ext>
            </a:extLst>
          </p:cNvPr>
          <p:cNvGrpSpPr>
            <a:grpSpLocks noGrp="1" noUngrp="1" noRot="1" noMove="1" noResize="1"/>
          </p:cNvGrpSpPr>
          <p:nvPr/>
        </p:nvGrpSpPr>
        <p:grpSpPr>
          <a:xfrm>
            <a:off x="1485308" y="598191"/>
            <a:ext cx="423296" cy="423296"/>
            <a:chOff x="2636900" y="1870016"/>
            <a:chExt cx="941832" cy="941832"/>
          </a:xfrm>
        </p:grpSpPr>
        <p:sp>
          <p:nvSpPr>
            <p:cNvPr id="16" name="Oval 15">
              <a:extLst>
                <a:ext uri="{FF2B5EF4-FFF2-40B4-BE49-F238E27FC236}">
                  <a16:creationId xmlns:a16="http://schemas.microsoft.com/office/drawing/2014/main" id="{BECD689D-078D-52B6-77F5-FF97C5F8391A}"/>
                </a:ext>
              </a:extLst>
            </p:cNvPr>
            <p:cNvSpPr>
              <a:spLocks noGrp="1" noRot="1" noMove="1" noResize="1" noEditPoints="1" noAdjustHandles="1" noChangeArrowheads="1" noChangeShapeType="1"/>
            </p:cNvSpPr>
            <p:nvPr/>
          </p:nvSpPr>
          <p:spPr>
            <a:xfrm>
              <a:off x="2636900" y="1870016"/>
              <a:ext cx="941832" cy="941832"/>
            </a:xfrm>
            <a:prstGeom prst="ellipse">
              <a:avLst/>
            </a:prstGeom>
            <a:solidFill>
              <a:schemeClr val="bg1"/>
            </a:solidFill>
            <a:ln w="19050">
              <a:solidFill>
                <a:srgbClr val="AD78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Icon&#10;&#10;Description automatically generated">
              <a:extLst>
                <a:ext uri="{FF2B5EF4-FFF2-40B4-BE49-F238E27FC236}">
                  <a16:creationId xmlns:a16="http://schemas.microsoft.com/office/drawing/2014/main" id="{115496E7-28CF-76E3-A21C-7506B3469568}"/>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2838642" y="2058353"/>
              <a:ext cx="546160" cy="482653"/>
            </a:xfrm>
            <a:prstGeom prst="rect">
              <a:avLst/>
            </a:prstGeom>
          </p:spPr>
        </p:pic>
      </p:grpSp>
      <p:grpSp>
        <p:nvGrpSpPr>
          <p:cNvPr id="18" name="Group 17">
            <a:extLst>
              <a:ext uri="{FF2B5EF4-FFF2-40B4-BE49-F238E27FC236}">
                <a16:creationId xmlns:a16="http://schemas.microsoft.com/office/drawing/2014/main" id="{ABD12696-0CB1-249C-0E8E-F117A3D931A0}"/>
              </a:ext>
            </a:extLst>
          </p:cNvPr>
          <p:cNvGrpSpPr>
            <a:grpSpLocks noGrp="1" noUngrp="1" noRot="1" noMove="1" noResize="1"/>
          </p:cNvGrpSpPr>
          <p:nvPr/>
        </p:nvGrpSpPr>
        <p:grpSpPr>
          <a:xfrm>
            <a:off x="2628368" y="580064"/>
            <a:ext cx="441424" cy="441424"/>
            <a:chOff x="4589524" y="1884605"/>
            <a:chExt cx="941832" cy="941832"/>
          </a:xfrm>
        </p:grpSpPr>
        <p:sp>
          <p:nvSpPr>
            <p:cNvPr id="19" name="Oval 18">
              <a:extLst>
                <a:ext uri="{FF2B5EF4-FFF2-40B4-BE49-F238E27FC236}">
                  <a16:creationId xmlns:a16="http://schemas.microsoft.com/office/drawing/2014/main" id="{8BA14776-09BB-40CF-5D10-8E64C90C819D}"/>
                </a:ext>
              </a:extLst>
            </p:cNvPr>
            <p:cNvSpPr>
              <a:spLocks noGrp="1" noRot="1" noMove="1" noResize="1" noEditPoints="1" noAdjustHandles="1" noChangeArrowheads="1" noChangeShapeType="1"/>
            </p:cNvSpPr>
            <p:nvPr/>
          </p:nvSpPr>
          <p:spPr>
            <a:xfrm>
              <a:off x="4589524" y="1884605"/>
              <a:ext cx="941832" cy="941832"/>
            </a:xfrm>
            <a:prstGeom prst="ellipse">
              <a:avLst/>
            </a:prstGeom>
            <a:solidFill>
              <a:schemeClr val="bg1"/>
            </a:solidFill>
            <a:ln w="19050">
              <a:solidFill>
                <a:srgbClr val="639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 picture containing text&#10;&#10;Description automatically generated">
              <a:extLst>
                <a:ext uri="{FF2B5EF4-FFF2-40B4-BE49-F238E27FC236}">
                  <a16:creationId xmlns:a16="http://schemas.microsoft.com/office/drawing/2014/main" id="{A426DD9E-1486-E3C0-E282-C913FE1C1527}"/>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4873093" y="2144920"/>
              <a:ext cx="431848" cy="431848"/>
            </a:xfrm>
            <a:prstGeom prst="rect">
              <a:avLst/>
            </a:prstGeom>
          </p:spPr>
        </p:pic>
      </p:grpSp>
      <p:grpSp>
        <p:nvGrpSpPr>
          <p:cNvPr id="21" name="Group 20">
            <a:extLst>
              <a:ext uri="{FF2B5EF4-FFF2-40B4-BE49-F238E27FC236}">
                <a16:creationId xmlns:a16="http://schemas.microsoft.com/office/drawing/2014/main" id="{CEE289CA-AEDA-8570-1BAD-9CBA2AAFE613}"/>
              </a:ext>
            </a:extLst>
          </p:cNvPr>
          <p:cNvGrpSpPr>
            <a:grpSpLocks noGrp="1" noUngrp="1" noRot="1" noMove="1" noResize="1"/>
          </p:cNvGrpSpPr>
          <p:nvPr/>
        </p:nvGrpSpPr>
        <p:grpSpPr>
          <a:xfrm>
            <a:off x="4931268" y="586514"/>
            <a:ext cx="441424" cy="441424"/>
            <a:chOff x="6542151" y="1806250"/>
            <a:chExt cx="941832" cy="941832"/>
          </a:xfrm>
        </p:grpSpPr>
        <p:sp>
          <p:nvSpPr>
            <p:cNvPr id="22" name="Oval 21">
              <a:extLst>
                <a:ext uri="{FF2B5EF4-FFF2-40B4-BE49-F238E27FC236}">
                  <a16:creationId xmlns:a16="http://schemas.microsoft.com/office/drawing/2014/main" id="{534EE92F-E959-0153-116D-9D335C537FE3}"/>
                </a:ext>
              </a:extLst>
            </p:cNvPr>
            <p:cNvSpPr>
              <a:spLocks noGrp="1" noRot="1" noMove="1" noResize="1" noEditPoints="1" noAdjustHandles="1" noChangeArrowheads="1" noChangeShapeType="1"/>
            </p:cNvSpPr>
            <p:nvPr/>
          </p:nvSpPr>
          <p:spPr>
            <a:xfrm>
              <a:off x="6542151" y="1806250"/>
              <a:ext cx="941832" cy="941832"/>
            </a:xfrm>
            <a:prstGeom prst="ellipse">
              <a:avLst/>
            </a:prstGeom>
            <a:solidFill>
              <a:schemeClr val="bg1"/>
            </a:solidFill>
            <a:ln w="19050">
              <a:solidFill>
                <a:srgbClr val="94C8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Icon&#10;&#10;Description automatically generated">
              <a:extLst>
                <a:ext uri="{FF2B5EF4-FFF2-40B4-BE49-F238E27FC236}">
                  <a16:creationId xmlns:a16="http://schemas.microsoft.com/office/drawing/2014/main" id="{24D4C342-E662-2AF2-E28E-5E08D072668F}"/>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6762750" y="2018026"/>
              <a:ext cx="520220" cy="520220"/>
            </a:xfrm>
            <a:prstGeom prst="rect">
              <a:avLst/>
            </a:prstGeom>
          </p:spPr>
        </p:pic>
      </p:grpSp>
      <p:grpSp>
        <p:nvGrpSpPr>
          <p:cNvPr id="26" name="Group 25">
            <a:extLst>
              <a:ext uri="{FF2B5EF4-FFF2-40B4-BE49-F238E27FC236}">
                <a16:creationId xmlns:a16="http://schemas.microsoft.com/office/drawing/2014/main" id="{D4CB8213-89D5-B5AC-37BF-FAFEF32BE1DA}"/>
              </a:ext>
            </a:extLst>
          </p:cNvPr>
          <p:cNvGrpSpPr>
            <a:grpSpLocks noGrp="1" noUngrp="1" noRot="1" noMove="1" noResize="1"/>
          </p:cNvGrpSpPr>
          <p:nvPr/>
        </p:nvGrpSpPr>
        <p:grpSpPr>
          <a:xfrm>
            <a:off x="6081710" y="579727"/>
            <a:ext cx="441424" cy="441424"/>
            <a:chOff x="10513140" y="2034707"/>
            <a:chExt cx="941832" cy="941832"/>
          </a:xfrm>
        </p:grpSpPr>
        <p:sp>
          <p:nvSpPr>
            <p:cNvPr id="27" name="Oval 26">
              <a:extLst>
                <a:ext uri="{FF2B5EF4-FFF2-40B4-BE49-F238E27FC236}">
                  <a16:creationId xmlns:a16="http://schemas.microsoft.com/office/drawing/2014/main" id="{3D8FF34C-157C-10D1-4921-7D97A9A05A9B}"/>
                </a:ext>
              </a:extLst>
            </p:cNvPr>
            <p:cNvSpPr>
              <a:spLocks noGrp="1" noRot="1" noMove="1" noResize="1" noEditPoints="1" noAdjustHandles="1" noChangeArrowheads="1" noChangeShapeType="1"/>
            </p:cNvSpPr>
            <p:nvPr/>
          </p:nvSpPr>
          <p:spPr>
            <a:xfrm>
              <a:off x="10513140" y="2034707"/>
              <a:ext cx="941832" cy="941832"/>
            </a:xfrm>
            <a:prstGeom prst="ellipse">
              <a:avLst/>
            </a:prstGeom>
            <a:solidFill>
              <a:schemeClr val="bg1"/>
            </a:solidFill>
            <a:ln w="19050">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A picture containing loudspeaker&#10;&#10;Description automatically generated">
              <a:extLst>
                <a:ext uri="{FF2B5EF4-FFF2-40B4-BE49-F238E27FC236}">
                  <a16:creationId xmlns:a16="http://schemas.microsoft.com/office/drawing/2014/main" id="{724580DE-7868-9BFE-3430-E7C3913BB91A}"/>
                </a:ext>
              </a:extLst>
            </p:cNvPr>
            <p:cNvPicPr>
              <a:picLocks noGrp="1" noRot="1" noChangeAspect="1" noMove="1" noResize="1" noEditPoints="1" noAdjustHandles="1" noChangeArrowheads="1" noChangeShapeType="1" noCrop="1"/>
            </p:cNvPicPr>
            <p:nvPr/>
          </p:nvPicPr>
          <p:blipFill>
            <a:blip r:embed="rId7" cstate="print">
              <a:extLst>
                <a:ext uri="{28A0092B-C50C-407E-A947-70E740481C1C}">
                  <a14:useLocalDpi xmlns:a14="http://schemas.microsoft.com/office/drawing/2010/main" val="0"/>
                </a:ext>
              </a:extLst>
            </a:blip>
            <a:stretch>
              <a:fillRect/>
            </a:stretch>
          </p:blipFill>
          <p:spPr>
            <a:xfrm>
              <a:off x="10724958" y="2257709"/>
              <a:ext cx="510569" cy="509479"/>
            </a:xfrm>
            <a:prstGeom prst="rect">
              <a:avLst/>
            </a:prstGeom>
          </p:spPr>
        </p:pic>
      </p:grpSp>
      <p:sp>
        <p:nvSpPr>
          <p:cNvPr id="30" name="Rectangle 29">
            <a:extLst>
              <a:ext uri="{FF2B5EF4-FFF2-40B4-BE49-F238E27FC236}">
                <a16:creationId xmlns:a16="http://schemas.microsoft.com/office/drawing/2014/main" id="{11C00890-3856-EDA0-16B9-2A6075F14BDA}"/>
              </a:ext>
            </a:extLst>
          </p:cNvPr>
          <p:cNvSpPr>
            <a:spLocks noGrp="1" noRot="1" noMove="1" noResize="1" noEditPoints="1" noAdjustHandles="1" noChangeArrowheads="1" noChangeShapeType="1"/>
          </p:cNvSpPr>
          <p:nvPr/>
        </p:nvSpPr>
        <p:spPr>
          <a:xfrm>
            <a:off x="0" y="2468952"/>
            <a:ext cx="1084521" cy="381236"/>
          </a:xfrm>
          <a:prstGeom prst="rect">
            <a:avLst/>
          </a:prstGeom>
          <a:solidFill>
            <a:srgbClr val="F4CB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What is the problem?</a:t>
            </a:r>
          </a:p>
        </p:txBody>
      </p:sp>
      <p:sp>
        <p:nvSpPr>
          <p:cNvPr id="33" name="Rectangle 32">
            <a:extLst>
              <a:ext uri="{FF2B5EF4-FFF2-40B4-BE49-F238E27FC236}">
                <a16:creationId xmlns:a16="http://schemas.microsoft.com/office/drawing/2014/main" id="{BB46DB70-513C-D877-5E9F-C5F292879CB1}"/>
              </a:ext>
            </a:extLst>
          </p:cNvPr>
          <p:cNvSpPr>
            <a:spLocks noGrp="1" noRot="1" noMove="1" noResize="1" noEditPoints="1" noAdjustHandles="1" noChangeArrowheads="1" noChangeShapeType="1"/>
          </p:cNvSpPr>
          <p:nvPr/>
        </p:nvSpPr>
        <p:spPr>
          <a:xfrm>
            <a:off x="1154695" y="2468952"/>
            <a:ext cx="1084521" cy="381236"/>
          </a:xfrm>
          <a:prstGeom prst="rect">
            <a:avLst/>
          </a:prstGeom>
          <a:solidFill>
            <a:srgbClr val="E1CC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Why?</a:t>
            </a:r>
          </a:p>
        </p:txBody>
      </p:sp>
      <p:sp>
        <p:nvSpPr>
          <p:cNvPr id="34" name="Rectangle 33">
            <a:extLst>
              <a:ext uri="{FF2B5EF4-FFF2-40B4-BE49-F238E27FC236}">
                <a16:creationId xmlns:a16="http://schemas.microsoft.com/office/drawing/2014/main" id="{6D56E70A-BEAE-FD5F-59F5-A561559CF9A5}"/>
              </a:ext>
            </a:extLst>
          </p:cNvPr>
          <p:cNvSpPr>
            <a:spLocks noGrp="1" noRot="1" noMove="1" noResize="1" noEditPoints="1" noAdjustHandles="1" noChangeArrowheads="1" noChangeShapeType="1"/>
          </p:cNvSpPr>
          <p:nvPr/>
        </p:nvSpPr>
        <p:spPr>
          <a:xfrm>
            <a:off x="2306819" y="2468952"/>
            <a:ext cx="1084521" cy="381236"/>
          </a:xfrm>
          <a:prstGeom prst="rect">
            <a:avLst/>
          </a:prstGeom>
          <a:solidFill>
            <a:srgbClr val="C2DF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Why here?</a:t>
            </a:r>
          </a:p>
        </p:txBody>
      </p:sp>
      <p:sp>
        <p:nvSpPr>
          <p:cNvPr id="35" name="Rectangle 34">
            <a:extLst>
              <a:ext uri="{FF2B5EF4-FFF2-40B4-BE49-F238E27FC236}">
                <a16:creationId xmlns:a16="http://schemas.microsoft.com/office/drawing/2014/main" id="{CA811A8F-2F2F-16C0-19E3-EBF23128F3E1}"/>
              </a:ext>
            </a:extLst>
          </p:cNvPr>
          <p:cNvSpPr>
            <a:spLocks noGrp="1" noRot="1" noMove="1" noResize="1" noEditPoints="1" noAdjustHandles="1" noChangeArrowheads="1" noChangeShapeType="1"/>
          </p:cNvSpPr>
          <p:nvPr/>
        </p:nvSpPr>
        <p:spPr>
          <a:xfrm>
            <a:off x="3466662" y="2468952"/>
            <a:ext cx="1084521" cy="381236"/>
          </a:xfrm>
          <a:prstGeom prst="rect">
            <a:avLst/>
          </a:prstGeom>
          <a:solidFill>
            <a:srgbClr val="FFCD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But why here?</a:t>
            </a:r>
          </a:p>
        </p:txBody>
      </p:sp>
      <p:sp>
        <p:nvSpPr>
          <p:cNvPr id="36" name="Rectangle 35">
            <a:extLst>
              <a:ext uri="{FF2B5EF4-FFF2-40B4-BE49-F238E27FC236}">
                <a16:creationId xmlns:a16="http://schemas.microsoft.com/office/drawing/2014/main" id="{48FA63FE-C242-1311-D05C-68BD185B357D}"/>
              </a:ext>
            </a:extLst>
          </p:cNvPr>
          <p:cNvSpPr>
            <a:spLocks noGrp="1" noRot="1" noMove="1" noResize="1" noEditPoints="1" noAdjustHandles="1" noChangeArrowheads="1" noChangeShapeType="1"/>
          </p:cNvSpPr>
          <p:nvPr/>
        </p:nvSpPr>
        <p:spPr>
          <a:xfrm>
            <a:off x="4609719" y="2468952"/>
            <a:ext cx="1084521" cy="381236"/>
          </a:xfrm>
          <a:prstGeom prst="rect">
            <a:avLst/>
          </a:prstGeom>
          <a:solidFill>
            <a:srgbClr val="D6E9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What are we doing about it?</a:t>
            </a:r>
          </a:p>
        </p:txBody>
      </p:sp>
      <p:sp>
        <p:nvSpPr>
          <p:cNvPr id="37" name="Rectangle 36">
            <a:extLst>
              <a:ext uri="{FF2B5EF4-FFF2-40B4-BE49-F238E27FC236}">
                <a16:creationId xmlns:a16="http://schemas.microsoft.com/office/drawing/2014/main" id="{58A954B1-F17B-58F4-FD96-61DA882BC812}"/>
              </a:ext>
            </a:extLst>
          </p:cNvPr>
          <p:cNvSpPr>
            <a:spLocks noGrp="1" noRot="1" noMove="1" noResize="1" noEditPoints="1" noAdjustHandles="1" noChangeArrowheads="1" noChangeShapeType="1"/>
          </p:cNvSpPr>
          <p:nvPr/>
        </p:nvSpPr>
        <p:spPr>
          <a:xfrm>
            <a:off x="5765926" y="2468952"/>
            <a:ext cx="1084521" cy="381236"/>
          </a:xfrm>
          <a:prstGeom prst="rect">
            <a:avLst/>
          </a:prstGeom>
          <a:solidFill>
            <a:srgbClr val="D1D3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So what? How will we know?</a:t>
            </a:r>
          </a:p>
        </p:txBody>
      </p:sp>
      <p:sp>
        <p:nvSpPr>
          <p:cNvPr id="38" name="Rectangle 37">
            <a:extLst>
              <a:ext uri="{FF2B5EF4-FFF2-40B4-BE49-F238E27FC236}">
                <a16:creationId xmlns:a16="http://schemas.microsoft.com/office/drawing/2014/main" id="{932466F5-D0D0-F40D-8F02-4496AFD6AE87}"/>
              </a:ext>
            </a:extLst>
          </p:cNvPr>
          <p:cNvSpPr>
            <a:spLocks noGrp="1" noRot="1" noMove="1" noResize="1" noEditPoints="1" noAdjustHandles="1" noChangeArrowheads="1" noChangeShapeType="1"/>
          </p:cNvSpPr>
          <p:nvPr/>
        </p:nvSpPr>
        <p:spPr>
          <a:xfrm>
            <a:off x="0" y="2852082"/>
            <a:ext cx="1084521" cy="672947"/>
          </a:xfrm>
          <a:prstGeom prst="rect">
            <a:avLst/>
          </a:prstGeom>
          <a:solidFill>
            <a:srgbClr val="F8E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These </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problems…</a:t>
            </a:r>
          </a:p>
        </p:txBody>
      </p:sp>
      <p:sp>
        <p:nvSpPr>
          <p:cNvPr id="39" name="Rectangle 38">
            <a:extLst>
              <a:ext uri="{FF2B5EF4-FFF2-40B4-BE49-F238E27FC236}">
                <a16:creationId xmlns:a16="http://schemas.microsoft.com/office/drawing/2014/main" id="{6692CEAC-9AD6-0339-F727-680255EC5871}"/>
              </a:ext>
            </a:extLst>
          </p:cNvPr>
          <p:cNvSpPr>
            <a:spLocks noGrp="1" noRot="1" noMove="1" noResize="1" noEditPoints="1" noAdjustHandles="1" noChangeArrowheads="1" noChangeShapeType="1"/>
          </p:cNvSpPr>
          <p:nvPr/>
        </p:nvSpPr>
        <p:spPr>
          <a:xfrm>
            <a:off x="1154695" y="2852083"/>
            <a:ext cx="1084521" cy="672948"/>
          </a:xfrm>
          <a:prstGeom prst="rect">
            <a:avLst/>
          </a:prstGeom>
          <a:solidFill>
            <a:srgbClr val="F0E5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These types</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of problems…</a:t>
            </a:r>
          </a:p>
        </p:txBody>
      </p:sp>
      <p:sp>
        <p:nvSpPr>
          <p:cNvPr id="40" name="Rectangle 39">
            <a:extLst>
              <a:ext uri="{FF2B5EF4-FFF2-40B4-BE49-F238E27FC236}">
                <a16:creationId xmlns:a16="http://schemas.microsoft.com/office/drawing/2014/main" id="{EC0E462F-1966-8552-D1CC-B7F1918AB537}"/>
              </a:ext>
            </a:extLst>
          </p:cNvPr>
          <p:cNvSpPr>
            <a:spLocks noGrp="1" noRot="1" noMove="1" noResize="1" noEditPoints="1" noAdjustHandles="1" noChangeArrowheads="1" noChangeShapeType="1"/>
          </p:cNvSpPr>
          <p:nvPr/>
        </p:nvSpPr>
        <p:spPr>
          <a:xfrm>
            <a:off x="2306819" y="2852082"/>
            <a:ext cx="1084521" cy="672949"/>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…with these</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common factors...</a:t>
            </a:r>
          </a:p>
        </p:txBody>
      </p:sp>
      <p:sp>
        <p:nvSpPr>
          <p:cNvPr id="41" name="Rectangle 40">
            <a:extLst>
              <a:ext uri="{FF2B5EF4-FFF2-40B4-BE49-F238E27FC236}">
                <a16:creationId xmlns:a16="http://schemas.microsoft.com/office/drawing/2014/main" id="{80650618-2523-8084-963D-3954E5B5309C}"/>
              </a:ext>
            </a:extLst>
          </p:cNvPr>
          <p:cNvSpPr>
            <a:spLocks noGrp="1" noRot="1" noMove="1" noResize="1" noEditPoints="1" noAdjustHandles="1" noChangeArrowheads="1" noChangeShapeType="1"/>
          </p:cNvSpPr>
          <p:nvPr/>
        </p:nvSpPr>
        <p:spPr>
          <a:xfrm>
            <a:off x="3466662" y="2852083"/>
            <a:ext cx="1084521" cy="672950"/>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…specifically </a:t>
            </a:r>
            <a:br>
              <a:rPr lang="en-US" sz="900" b="1" dirty="0">
                <a:solidFill>
                  <a:schemeClr val="tx1"/>
                </a:solidFill>
                <a:latin typeface="Arial Narrow" panose="020B0606020202030204" pitchFamily="34" charset="0"/>
              </a:rPr>
            </a:br>
            <a:r>
              <a:rPr lang="en-US" sz="900" b="1" dirty="0">
                <a:solidFill>
                  <a:schemeClr val="tx1"/>
                </a:solidFill>
                <a:latin typeface="Arial Narrow" panose="020B0606020202030204" pitchFamily="34" charset="0"/>
              </a:rPr>
              <a:t>in our community…</a:t>
            </a:r>
          </a:p>
        </p:txBody>
      </p:sp>
      <p:sp>
        <p:nvSpPr>
          <p:cNvPr id="42" name="Rectangle 41">
            <a:extLst>
              <a:ext uri="{FF2B5EF4-FFF2-40B4-BE49-F238E27FC236}">
                <a16:creationId xmlns:a16="http://schemas.microsoft.com/office/drawing/2014/main" id="{6D068CCC-DE05-1D5F-BBF8-7234208217BA}"/>
              </a:ext>
            </a:extLst>
          </p:cNvPr>
          <p:cNvSpPr>
            <a:spLocks noGrp="1" noRot="1" noMove="1" noResize="1" noEditPoints="1" noAdjustHandles="1" noChangeArrowheads="1" noChangeShapeType="1"/>
          </p:cNvSpPr>
          <p:nvPr/>
        </p:nvSpPr>
        <p:spPr>
          <a:xfrm>
            <a:off x="4609719" y="2852082"/>
            <a:ext cx="1084521" cy="672951"/>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…can be addressed through these strategies…</a:t>
            </a:r>
          </a:p>
        </p:txBody>
      </p:sp>
      <p:sp>
        <p:nvSpPr>
          <p:cNvPr id="43" name="Rectangle 42">
            <a:extLst>
              <a:ext uri="{FF2B5EF4-FFF2-40B4-BE49-F238E27FC236}">
                <a16:creationId xmlns:a16="http://schemas.microsoft.com/office/drawing/2014/main" id="{0DF5EFCD-E653-2F1B-5D70-D3D7B78005BA}"/>
              </a:ext>
            </a:extLst>
          </p:cNvPr>
          <p:cNvSpPr>
            <a:spLocks noGrp="1" noRot="1" noMove="1" noResize="1" noEditPoints="1" noAdjustHandles="1" noChangeArrowheads="1" noChangeShapeType="1"/>
          </p:cNvSpPr>
          <p:nvPr/>
        </p:nvSpPr>
        <p:spPr>
          <a:xfrm>
            <a:off x="5765926" y="2852083"/>
            <a:ext cx="1084521" cy="672952"/>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900" b="1" dirty="0">
                <a:solidFill>
                  <a:schemeClr val="tx1"/>
                </a:solidFill>
                <a:latin typeface="Arial Narrow" panose="020B0606020202030204" pitchFamily="34" charset="0"/>
              </a:rPr>
              <a:t>…and we will use these tools to measure our impact…</a:t>
            </a:r>
          </a:p>
        </p:txBody>
      </p:sp>
      <p:sp>
        <p:nvSpPr>
          <p:cNvPr id="44" name="Rectangle 43">
            <a:extLst>
              <a:ext uri="{FF2B5EF4-FFF2-40B4-BE49-F238E27FC236}">
                <a16:creationId xmlns:a16="http://schemas.microsoft.com/office/drawing/2014/main" id="{A7D5E81E-AF62-5649-6E4F-B203F6B32BED}"/>
              </a:ext>
            </a:extLst>
          </p:cNvPr>
          <p:cNvSpPr/>
          <p:nvPr/>
        </p:nvSpPr>
        <p:spPr>
          <a:xfrm>
            <a:off x="0" y="3630754"/>
            <a:ext cx="1084521" cy="5429687"/>
          </a:xfrm>
          <a:prstGeom prst="rect">
            <a:avLst/>
          </a:prstGeom>
          <a:solidFill>
            <a:srgbClr val="F8E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School performance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Youth delinquency</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Mental health</a:t>
            </a: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Suicide</a:t>
            </a:r>
          </a:p>
        </p:txBody>
      </p:sp>
      <p:sp>
        <p:nvSpPr>
          <p:cNvPr id="45" name="Rectangle 44">
            <a:extLst>
              <a:ext uri="{FF2B5EF4-FFF2-40B4-BE49-F238E27FC236}">
                <a16:creationId xmlns:a16="http://schemas.microsoft.com/office/drawing/2014/main" id="{BCE137C6-FF24-05E0-9740-57EA3C5844DE}"/>
              </a:ext>
            </a:extLst>
          </p:cNvPr>
          <p:cNvSpPr/>
          <p:nvPr/>
        </p:nvSpPr>
        <p:spPr>
          <a:xfrm>
            <a:off x="1154695" y="3630755"/>
            <a:ext cx="1084521" cy="5429687"/>
          </a:xfrm>
          <a:prstGeom prst="rect">
            <a:avLst/>
          </a:prstGeom>
          <a:solidFill>
            <a:srgbClr val="F0E5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Any underage drinking</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Underage problem and heavy drinking</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Opioid/Rx drug use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Marijuana/</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cannabis use</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Vapor/</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e-cigarette use</a:t>
            </a: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Over-The-Counter drug misuse</a:t>
            </a:r>
          </a:p>
        </p:txBody>
      </p:sp>
      <p:sp>
        <p:nvSpPr>
          <p:cNvPr id="46" name="Rectangle 45">
            <a:extLst>
              <a:ext uri="{FF2B5EF4-FFF2-40B4-BE49-F238E27FC236}">
                <a16:creationId xmlns:a16="http://schemas.microsoft.com/office/drawing/2014/main" id="{817C1166-9694-6915-BC81-DB04E20E25A4}"/>
              </a:ext>
            </a:extLst>
          </p:cNvPr>
          <p:cNvSpPr/>
          <p:nvPr/>
        </p:nvSpPr>
        <p:spPr>
          <a:xfrm>
            <a:off x="2313317" y="3630755"/>
            <a:ext cx="1073158" cy="645333"/>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Low neighborhood attachment/</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community </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disorganization</a:t>
            </a:r>
          </a:p>
        </p:txBody>
      </p:sp>
      <p:sp>
        <p:nvSpPr>
          <p:cNvPr id="47" name="Rectangle 46">
            <a:extLst>
              <a:ext uri="{FF2B5EF4-FFF2-40B4-BE49-F238E27FC236}">
                <a16:creationId xmlns:a16="http://schemas.microsoft.com/office/drawing/2014/main" id="{2DBDBCEE-0E90-A55B-0301-857D4771CD10}"/>
              </a:ext>
            </a:extLst>
          </p:cNvPr>
          <p:cNvSpPr/>
          <p:nvPr/>
        </p:nvSpPr>
        <p:spPr>
          <a:xfrm>
            <a:off x="2306819" y="4360476"/>
            <a:ext cx="1084521" cy="1432292"/>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Availability: Retail or social access</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Community laws and norms</a:t>
            </a: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Community bonding</a:t>
            </a:r>
          </a:p>
          <a:p>
            <a:endParaRPr lang="en-US" sz="900" dirty="0">
              <a:solidFill>
                <a:schemeClr val="tx1"/>
              </a:solidFill>
              <a:latin typeface="Aptos Light" panose="020F0502020204030204" pitchFamily="34" charset="0"/>
            </a:endParaRPr>
          </a:p>
        </p:txBody>
      </p:sp>
      <p:sp>
        <p:nvSpPr>
          <p:cNvPr id="48" name="Rectangle 47">
            <a:extLst>
              <a:ext uri="{FF2B5EF4-FFF2-40B4-BE49-F238E27FC236}">
                <a16:creationId xmlns:a16="http://schemas.microsoft.com/office/drawing/2014/main" id="{D9201788-24F6-CB3F-AD44-0E2495CB9F77}"/>
              </a:ext>
            </a:extLst>
          </p:cNvPr>
          <p:cNvSpPr/>
          <p:nvPr/>
        </p:nvSpPr>
        <p:spPr>
          <a:xfrm>
            <a:off x="2306818" y="5871672"/>
            <a:ext cx="1084521" cy="1339409"/>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i="1" dirty="0">
                <a:solidFill>
                  <a:schemeClr val="tx1"/>
                </a:solidFill>
                <a:latin typeface="Arial Narrow" panose="020B0606020202030204" pitchFamily="34" charset="0"/>
              </a:rPr>
              <a:t>School bonding</a:t>
            </a:r>
          </a:p>
          <a:p>
            <a:endParaRPr lang="en-US" sz="900" dirty="0">
              <a:solidFill>
                <a:schemeClr val="tx1"/>
              </a:solidFill>
              <a:latin typeface="Arial Narrow" panose="020B0606020202030204" pitchFamily="34" charset="0"/>
            </a:endParaRPr>
          </a:p>
          <a:p>
            <a:r>
              <a:rPr lang="en-US" sz="900" dirty="0">
                <a:solidFill>
                  <a:schemeClr val="tx1"/>
                </a:solidFill>
                <a:latin typeface="Arial Narrow" panose="020B0606020202030204" pitchFamily="34" charset="0"/>
              </a:rPr>
              <a:t>Favorable attitudes towards problem behavior</a:t>
            </a:r>
          </a:p>
        </p:txBody>
      </p:sp>
      <p:sp>
        <p:nvSpPr>
          <p:cNvPr id="49" name="Rectangle 48">
            <a:extLst>
              <a:ext uri="{FF2B5EF4-FFF2-40B4-BE49-F238E27FC236}">
                <a16:creationId xmlns:a16="http://schemas.microsoft.com/office/drawing/2014/main" id="{BC7FDC36-92A8-0397-D82E-BEA2C9162BE1}"/>
              </a:ext>
            </a:extLst>
          </p:cNvPr>
          <p:cNvSpPr/>
          <p:nvPr/>
        </p:nvSpPr>
        <p:spPr>
          <a:xfrm>
            <a:off x="2306817" y="7298204"/>
            <a:ext cx="1084521" cy="1762238"/>
          </a:xfrm>
          <a:prstGeom prst="rect">
            <a:avLst/>
          </a:prstGeom>
          <a:solidFill>
            <a:srgbClr val="DFED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i="1" dirty="0">
                <a:solidFill>
                  <a:schemeClr val="tx1"/>
                </a:solidFill>
                <a:latin typeface="Arial Narrow" panose="020B0606020202030204" pitchFamily="34" charset="0"/>
              </a:rPr>
              <a:t>Poor family management </a:t>
            </a:r>
          </a:p>
          <a:p>
            <a:endParaRPr lang="en-US" sz="900" i="1" dirty="0">
              <a:solidFill>
                <a:schemeClr val="tx1"/>
              </a:solidFill>
              <a:latin typeface="Arial Narrow" panose="020B0606020202030204" pitchFamily="34" charset="0"/>
            </a:endParaRPr>
          </a:p>
          <a:p>
            <a:endParaRPr lang="en-US" sz="900" i="1"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Favorable attitudes towards drug use </a:t>
            </a:r>
          </a:p>
          <a:p>
            <a:endParaRPr lang="en-US" sz="900" i="1" dirty="0">
              <a:solidFill>
                <a:schemeClr val="tx1"/>
              </a:solidFill>
              <a:latin typeface="Arial Narrow" panose="020B0606020202030204" pitchFamily="34" charset="0"/>
            </a:endParaRPr>
          </a:p>
          <a:p>
            <a:endParaRPr lang="en-US" sz="900" i="1"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Early initiation of drug use in MS </a:t>
            </a: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p:txBody>
      </p:sp>
      <p:sp>
        <p:nvSpPr>
          <p:cNvPr id="50" name="Rectangle 49">
            <a:extLst>
              <a:ext uri="{FF2B5EF4-FFF2-40B4-BE49-F238E27FC236}">
                <a16:creationId xmlns:a16="http://schemas.microsoft.com/office/drawing/2014/main" id="{71BF25A5-F579-ADA2-91DC-251FA88CC623}"/>
              </a:ext>
            </a:extLst>
          </p:cNvPr>
          <p:cNvSpPr/>
          <p:nvPr/>
        </p:nvSpPr>
        <p:spPr>
          <a:xfrm>
            <a:off x="4609719" y="3640245"/>
            <a:ext cx="1084521" cy="652919"/>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Comm. engagement/ coalition dev.: </a:t>
            </a:r>
            <a:br>
              <a:rPr lang="en-US" sz="900" dirty="0">
                <a:solidFill>
                  <a:schemeClr val="tx1"/>
                </a:solidFill>
                <a:latin typeface="Arial Narrow" panose="020B0606020202030204" pitchFamily="34" charset="0"/>
              </a:rPr>
            </a:br>
            <a:r>
              <a:rPr lang="en-US" sz="900" i="1" dirty="0">
                <a:solidFill>
                  <a:schemeClr val="tx1"/>
                </a:solidFill>
                <a:latin typeface="Arial Narrow" panose="020B0606020202030204" pitchFamily="34" charset="0"/>
              </a:rPr>
              <a:t>Happy People Coalition</a:t>
            </a:r>
          </a:p>
        </p:txBody>
      </p:sp>
      <p:sp>
        <p:nvSpPr>
          <p:cNvPr id="51" name="Rectangle 50">
            <a:extLst>
              <a:ext uri="{FF2B5EF4-FFF2-40B4-BE49-F238E27FC236}">
                <a16:creationId xmlns:a16="http://schemas.microsoft.com/office/drawing/2014/main" id="{DEBC060F-C8A2-8E37-3786-1F201E4C3EB4}"/>
              </a:ext>
            </a:extLst>
          </p:cNvPr>
          <p:cNvSpPr/>
          <p:nvPr/>
        </p:nvSpPr>
        <p:spPr>
          <a:xfrm>
            <a:off x="5765926" y="3636542"/>
            <a:ext cx="1084521" cy="652919"/>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Comm. engagement/</a:t>
            </a:r>
            <a:br>
              <a:rPr lang="en-US" sz="900" dirty="0">
                <a:solidFill>
                  <a:schemeClr val="tx1"/>
                </a:solidFill>
                <a:latin typeface="Arial Narrow" panose="020B0606020202030204" pitchFamily="34" charset="0"/>
              </a:rPr>
            </a:br>
            <a:r>
              <a:rPr lang="en-US" sz="900" dirty="0">
                <a:solidFill>
                  <a:schemeClr val="tx1"/>
                </a:solidFill>
                <a:latin typeface="Arial Narrow" panose="020B0606020202030204" pitchFamily="34" charset="0"/>
              </a:rPr>
              <a:t>coalition dev.: </a:t>
            </a:r>
            <a:br>
              <a:rPr lang="en-US" sz="900" dirty="0">
                <a:solidFill>
                  <a:schemeClr val="tx1"/>
                </a:solidFill>
                <a:latin typeface="Arial Narrow" panose="020B0606020202030204" pitchFamily="34" charset="0"/>
              </a:rPr>
            </a:br>
            <a:r>
              <a:rPr lang="en-US" sz="800" dirty="0">
                <a:solidFill>
                  <a:schemeClr val="tx1"/>
                </a:solidFill>
                <a:latin typeface="Arial Narrow" panose="020B0606020202030204" pitchFamily="34" charset="0"/>
              </a:rPr>
              <a:t>Coalition Assessment Tool, Sustainability,</a:t>
            </a:r>
          </a:p>
          <a:p>
            <a:r>
              <a:rPr lang="en-US" sz="800" dirty="0">
                <a:solidFill>
                  <a:schemeClr val="tx1"/>
                </a:solidFill>
                <a:latin typeface="Arial Narrow" panose="020B0606020202030204" pitchFamily="34" charset="0"/>
              </a:rPr>
              <a:t>Documentation</a:t>
            </a:r>
          </a:p>
        </p:txBody>
      </p:sp>
      <p:sp>
        <p:nvSpPr>
          <p:cNvPr id="54" name="Rectangle 53">
            <a:extLst>
              <a:ext uri="{FF2B5EF4-FFF2-40B4-BE49-F238E27FC236}">
                <a16:creationId xmlns:a16="http://schemas.microsoft.com/office/drawing/2014/main" id="{9F405EE3-11E9-A485-A67C-FF6213B64566}"/>
              </a:ext>
            </a:extLst>
          </p:cNvPr>
          <p:cNvSpPr/>
          <p:nvPr/>
        </p:nvSpPr>
        <p:spPr>
          <a:xfrm>
            <a:off x="4609719" y="4356529"/>
            <a:ext cx="1084521" cy="670826"/>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Public awareness:</a:t>
            </a:r>
          </a:p>
          <a:p>
            <a:r>
              <a:rPr lang="en-US" sz="900" i="1" dirty="0">
                <a:solidFill>
                  <a:schemeClr val="tx1"/>
                </a:solidFill>
                <a:latin typeface="Arial Narrow" panose="020B0606020202030204" pitchFamily="34" charset="0"/>
              </a:rPr>
              <a:t>Drug Take Back Day,</a:t>
            </a:r>
          </a:p>
          <a:p>
            <a:r>
              <a:rPr lang="en-US" sz="900" i="1" dirty="0">
                <a:solidFill>
                  <a:schemeClr val="tx1"/>
                </a:solidFill>
                <a:latin typeface="Arial Narrow" panose="020B0606020202030204" pitchFamily="34" charset="0"/>
              </a:rPr>
              <a:t>Starts With One, Not a Moment Wasted</a:t>
            </a:r>
          </a:p>
        </p:txBody>
      </p:sp>
      <p:sp>
        <p:nvSpPr>
          <p:cNvPr id="55" name="Rectangle 54">
            <a:extLst>
              <a:ext uri="{FF2B5EF4-FFF2-40B4-BE49-F238E27FC236}">
                <a16:creationId xmlns:a16="http://schemas.microsoft.com/office/drawing/2014/main" id="{A9819010-BB86-2F42-6A07-421FB887A19E}"/>
              </a:ext>
            </a:extLst>
          </p:cNvPr>
          <p:cNvSpPr/>
          <p:nvPr/>
        </p:nvSpPr>
        <p:spPr>
          <a:xfrm>
            <a:off x="4618785" y="5101030"/>
            <a:ext cx="1075456" cy="1341605"/>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Environmental strategies:</a:t>
            </a:r>
          </a:p>
          <a:p>
            <a:r>
              <a:rPr lang="en-US" sz="900" i="1" dirty="0">
                <a:solidFill>
                  <a:schemeClr val="tx1"/>
                </a:solidFill>
                <a:latin typeface="Arial Narrow" panose="020B0606020202030204" pitchFamily="34" charset="0"/>
              </a:rPr>
              <a:t>Community Assess. of Neighborhood Stores, School &amp; City Policy Review &amp; Development to increase prosocial events &amp; limit access</a:t>
            </a:r>
          </a:p>
        </p:txBody>
      </p:sp>
      <p:sp>
        <p:nvSpPr>
          <p:cNvPr id="56" name="Rectangle 55">
            <a:extLst>
              <a:ext uri="{FF2B5EF4-FFF2-40B4-BE49-F238E27FC236}">
                <a16:creationId xmlns:a16="http://schemas.microsoft.com/office/drawing/2014/main" id="{FFCD246D-7502-3809-DACB-FEA88B9AD59F}"/>
              </a:ext>
            </a:extLst>
          </p:cNvPr>
          <p:cNvSpPr/>
          <p:nvPr/>
        </p:nvSpPr>
        <p:spPr>
          <a:xfrm>
            <a:off x="5765926" y="4363437"/>
            <a:ext cx="1084521" cy="663917"/>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Public awareness:</a:t>
            </a:r>
          </a:p>
          <a:p>
            <a:r>
              <a:rPr lang="en-US" sz="900" dirty="0">
                <a:solidFill>
                  <a:schemeClr val="tx1"/>
                </a:solidFill>
                <a:latin typeface="Arial Narrow" panose="020B0606020202030204" pitchFamily="34" charset="0"/>
              </a:rPr>
              <a:t>Process measures,</a:t>
            </a:r>
          </a:p>
          <a:p>
            <a:r>
              <a:rPr lang="en-US" sz="900" dirty="0">
                <a:solidFill>
                  <a:schemeClr val="tx1"/>
                </a:solidFill>
                <a:latin typeface="Arial Narrow" panose="020B0606020202030204" pitchFamily="34" charset="0"/>
              </a:rPr>
              <a:t>Community survey, </a:t>
            </a:r>
            <a:r>
              <a:rPr lang="en-US" sz="900" i="1" dirty="0">
                <a:solidFill>
                  <a:schemeClr val="tx1"/>
                </a:solidFill>
                <a:latin typeface="Arial Narrow" panose="020B0606020202030204" pitchFamily="34" charset="0"/>
              </a:rPr>
              <a:t>YAHS</a:t>
            </a:r>
          </a:p>
        </p:txBody>
      </p:sp>
      <p:sp>
        <p:nvSpPr>
          <p:cNvPr id="57" name="Rectangle 56">
            <a:extLst>
              <a:ext uri="{FF2B5EF4-FFF2-40B4-BE49-F238E27FC236}">
                <a16:creationId xmlns:a16="http://schemas.microsoft.com/office/drawing/2014/main" id="{45193E69-60D7-A1ED-72A9-75C613FABF22}"/>
              </a:ext>
            </a:extLst>
          </p:cNvPr>
          <p:cNvSpPr/>
          <p:nvPr/>
        </p:nvSpPr>
        <p:spPr>
          <a:xfrm>
            <a:off x="5765926" y="5101030"/>
            <a:ext cx="1084521" cy="1341605"/>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Environmental strategies:</a:t>
            </a:r>
          </a:p>
          <a:p>
            <a:r>
              <a:rPr lang="en-US" sz="900" dirty="0">
                <a:solidFill>
                  <a:schemeClr val="tx1"/>
                </a:solidFill>
                <a:latin typeface="Arial Narrow" panose="020B0606020202030204" pitchFamily="34" charset="0"/>
              </a:rPr>
              <a:t>Process measures, community survey, HYS</a:t>
            </a:r>
          </a:p>
        </p:txBody>
      </p:sp>
      <p:sp>
        <p:nvSpPr>
          <p:cNvPr id="24" name="Rectangle 23">
            <a:extLst>
              <a:ext uri="{FF2B5EF4-FFF2-40B4-BE49-F238E27FC236}">
                <a16:creationId xmlns:a16="http://schemas.microsoft.com/office/drawing/2014/main" id="{FBC63357-7E20-935C-C4DA-90A9E456F7CD}"/>
              </a:ext>
            </a:extLst>
          </p:cNvPr>
          <p:cNvSpPr/>
          <p:nvPr/>
        </p:nvSpPr>
        <p:spPr>
          <a:xfrm>
            <a:off x="4621359" y="6512103"/>
            <a:ext cx="1084521" cy="715436"/>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School-based Student Assistance Program - </a:t>
            </a:r>
            <a:r>
              <a:rPr lang="en-US" sz="900" i="1" dirty="0">
                <a:solidFill>
                  <a:schemeClr val="tx1"/>
                </a:solidFill>
                <a:latin typeface="Arial Narrow" panose="020B0606020202030204" pitchFamily="34" charset="0"/>
              </a:rPr>
              <a:t>Happy Town MS</a:t>
            </a:r>
          </a:p>
        </p:txBody>
      </p:sp>
      <p:sp>
        <p:nvSpPr>
          <p:cNvPr id="25" name="Rectangle 24">
            <a:extLst>
              <a:ext uri="{FF2B5EF4-FFF2-40B4-BE49-F238E27FC236}">
                <a16:creationId xmlns:a16="http://schemas.microsoft.com/office/drawing/2014/main" id="{29675D84-63D1-1FE4-01C4-674F4AE34ED2}"/>
              </a:ext>
            </a:extLst>
          </p:cNvPr>
          <p:cNvSpPr/>
          <p:nvPr/>
        </p:nvSpPr>
        <p:spPr>
          <a:xfrm>
            <a:off x="4621358" y="7305861"/>
            <a:ext cx="1084521" cy="1754581"/>
          </a:xfrm>
          <a:prstGeom prst="rect">
            <a:avLst/>
          </a:prstGeom>
          <a:solidFill>
            <a:srgbClr val="EFF6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Direct Services:</a:t>
            </a:r>
          </a:p>
          <a:p>
            <a:r>
              <a:rPr lang="en-US" sz="900" i="1" dirty="0">
                <a:solidFill>
                  <a:schemeClr val="tx1"/>
                </a:solidFill>
                <a:latin typeface="Arial Narrow" panose="020B0606020202030204" pitchFamily="34" charset="0"/>
              </a:rPr>
              <a:t>Guiding Good Choices</a:t>
            </a: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Life Skills Training</a:t>
            </a: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p:txBody>
      </p:sp>
      <p:sp>
        <p:nvSpPr>
          <p:cNvPr id="29" name="Rectangle 28">
            <a:extLst>
              <a:ext uri="{FF2B5EF4-FFF2-40B4-BE49-F238E27FC236}">
                <a16:creationId xmlns:a16="http://schemas.microsoft.com/office/drawing/2014/main" id="{323864D9-8F92-476A-8363-306DCE36B96A}"/>
              </a:ext>
            </a:extLst>
          </p:cNvPr>
          <p:cNvSpPr/>
          <p:nvPr/>
        </p:nvSpPr>
        <p:spPr>
          <a:xfrm>
            <a:off x="5765926" y="6512103"/>
            <a:ext cx="1084521" cy="713879"/>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Student Assistance Program: Pre/post</a:t>
            </a: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Disciplinary data</a:t>
            </a:r>
          </a:p>
        </p:txBody>
      </p:sp>
      <p:sp>
        <p:nvSpPr>
          <p:cNvPr id="31" name="Rectangle 30">
            <a:extLst>
              <a:ext uri="{FF2B5EF4-FFF2-40B4-BE49-F238E27FC236}">
                <a16:creationId xmlns:a16="http://schemas.microsoft.com/office/drawing/2014/main" id="{C3F2CB35-B61D-9661-0968-BDA521BBD32D}"/>
              </a:ext>
            </a:extLst>
          </p:cNvPr>
          <p:cNvSpPr/>
          <p:nvPr/>
        </p:nvSpPr>
        <p:spPr>
          <a:xfrm>
            <a:off x="5765926" y="7305861"/>
            <a:ext cx="1084521" cy="1739377"/>
          </a:xfrm>
          <a:prstGeom prst="rect">
            <a:avLst/>
          </a:prstGeom>
          <a:solidFill>
            <a:srgbClr val="E6E7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Arial Narrow" panose="020B0606020202030204" pitchFamily="34" charset="0"/>
              </a:rPr>
              <a:t>Direct Services:</a:t>
            </a:r>
          </a:p>
          <a:p>
            <a:r>
              <a:rPr lang="en-US" sz="900" dirty="0">
                <a:solidFill>
                  <a:schemeClr val="tx1"/>
                </a:solidFill>
                <a:latin typeface="Arial Narrow" panose="020B0606020202030204" pitchFamily="34" charset="0"/>
              </a:rPr>
              <a:t>Assigned program pre/post and process measures, HYS</a:t>
            </a:r>
          </a:p>
        </p:txBody>
      </p:sp>
      <p:cxnSp>
        <p:nvCxnSpPr>
          <p:cNvPr id="66" name="Straight Connector 65">
            <a:extLst>
              <a:ext uri="{FF2B5EF4-FFF2-40B4-BE49-F238E27FC236}">
                <a16:creationId xmlns:a16="http://schemas.microsoft.com/office/drawing/2014/main" id="{9B499ADB-DC77-580A-8F1E-46E98170825E}"/>
              </a:ext>
            </a:extLst>
          </p:cNvPr>
          <p:cNvCxnSpPr>
            <a:cxnSpLocks noGrp="1" noRot="1" noMove="1" noResize="1" noEditPoints="1" noAdjustHandles="1" noChangeArrowheads="1" noChangeShapeType="1"/>
          </p:cNvCxnSpPr>
          <p:nvPr/>
        </p:nvCxnSpPr>
        <p:spPr>
          <a:xfrm>
            <a:off x="0" y="1883791"/>
            <a:ext cx="6858000" cy="0"/>
          </a:xfrm>
          <a:prstGeom prst="line">
            <a:avLst/>
          </a:prstGeom>
          <a:ln w="19050">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7B5B2725-EB3F-DADF-D98A-5752E2EA7EF4}"/>
              </a:ext>
            </a:extLst>
          </p:cNvPr>
          <p:cNvSpPr txBox="1">
            <a:spLocks noGrp="1" noRot="1" noMove="1" noResize="1" noEditPoints="1" noAdjustHandles="1" noChangeArrowheads="1" noChangeShapeType="1"/>
          </p:cNvSpPr>
          <p:nvPr/>
        </p:nvSpPr>
        <p:spPr>
          <a:xfrm>
            <a:off x="1898462" y="1751795"/>
            <a:ext cx="741338" cy="246221"/>
          </a:xfrm>
          <a:prstGeom prst="rect">
            <a:avLst/>
          </a:prstGeom>
          <a:solidFill>
            <a:schemeClr val="bg1"/>
          </a:solidFill>
        </p:spPr>
        <p:txBody>
          <a:bodyPr wrap="square" rtlCol="0">
            <a:spAutoFit/>
          </a:bodyPr>
          <a:lstStyle/>
          <a:p>
            <a:pPr algn="ctr"/>
            <a:r>
              <a:rPr lang="en-US" sz="1000" b="1" dirty="0">
                <a:solidFill>
                  <a:schemeClr val="tx1">
                    <a:lumMod val="65000"/>
                    <a:lumOff val="35000"/>
                  </a:schemeClr>
                </a:solidFill>
                <a:latin typeface="Arial Narrow" panose="020B0606020202030204" pitchFamily="34" charset="0"/>
              </a:rPr>
              <a:t>Outcomes</a:t>
            </a:r>
          </a:p>
        </p:txBody>
      </p:sp>
      <p:sp>
        <p:nvSpPr>
          <p:cNvPr id="62" name="TextBox 61">
            <a:extLst>
              <a:ext uri="{FF2B5EF4-FFF2-40B4-BE49-F238E27FC236}">
                <a16:creationId xmlns:a16="http://schemas.microsoft.com/office/drawing/2014/main" id="{32AD2CF8-ABA8-C129-BCAD-73532471456F}"/>
              </a:ext>
            </a:extLst>
          </p:cNvPr>
          <p:cNvSpPr txBox="1">
            <a:spLocks noGrp="1" noRot="1" noMove="1" noResize="1" noEditPoints="1" noAdjustHandles="1" noChangeArrowheads="1" noChangeShapeType="1"/>
          </p:cNvSpPr>
          <p:nvPr/>
        </p:nvSpPr>
        <p:spPr>
          <a:xfrm>
            <a:off x="5442360" y="1757420"/>
            <a:ext cx="585147" cy="246221"/>
          </a:xfrm>
          <a:prstGeom prst="rect">
            <a:avLst/>
          </a:prstGeom>
          <a:solidFill>
            <a:schemeClr val="bg1"/>
          </a:solidFill>
        </p:spPr>
        <p:txBody>
          <a:bodyPr wrap="square" rtlCol="0">
            <a:spAutoFit/>
          </a:bodyPr>
          <a:lstStyle/>
          <a:p>
            <a:pPr algn="ctr"/>
            <a:r>
              <a:rPr lang="en-US" sz="1000" b="1" dirty="0">
                <a:solidFill>
                  <a:schemeClr val="tx1">
                    <a:lumMod val="65000"/>
                    <a:lumOff val="35000"/>
                  </a:schemeClr>
                </a:solidFill>
                <a:latin typeface="Arial Narrow" panose="020B0606020202030204" pitchFamily="34" charset="0"/>
              </a:rPr>
              <a:t>Actions</a:t>
            </a:r>
          </a:p>
        </p:txBody>
      </p:sp>
      <p:cxnSp>
        <p:nvCxnSpPr>
          <p:cNvPr id="74" name="Straight Connector 73">
            <a:extLst>
              <a:ext uri="{FF2B5EF4-FFF2-40B4-BE49-F238E27FC236}">
                <a16:creationId xmlns:a16="http://schemas.microsoft.com/office/drawing/2014/main" id="{29D6FFEB-33E2-622F-771C-D634CAEDA5DD}"/>
              </a:ext>
            </a:extLst>
          </p:cNvPr>
          <p:cNvCxnSpPr>
            <a:cxnSpLocks noGrp="1" noRot="1" noMove="1" noResize="1" noEditPoints="1" noAdjustHandles="1" noChangeArrowheads="1" noChangeShapeType="1"/>
          </p:cNvCxnSpPr>
          <p:nvPr/>
        </p:nvCxnSpPr>
        <p:spPr>
          <a:xfrm>
            <a:off x="4581142" y="1805066"/>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grpSp>
        <p:nvGrpSpPr>
          <p:cNvPr id="64" name="Group 63">
            <a:extLst>
              <a:ext uri="{FF2B5EF4-FFF2-40B4-BE49-F238E27FC236}">
                <a16:creationId xmlns:a16="http://schemas.microsoft.com/office/drawing/2014/main" id="{18314FC4-EF7B-291B-8A44-5D5FDCAB3168}"/>
              </a:ext>
            </a:extLst>
          </p:cNvPr>
          <p:cNvGrpSpPr>
            <a:grpSpLocks noGrp="1" noUngrp="1" noRot="1" noMove="1" noResize="1"/>
          </p:cNvGrpSpPr>
          <p:nvPr/>
        </p:nvGrpSpPr>
        <p:grpSpPr>
          <a:xfrm>
            <a:off x="3797160" y="573372"/>
            <a:ext cx="441424" cy="441424"/>
            <a:chOff x="3797160" y="573372"/>
            <a:chExt cx="441424" cy="441424"/>
          </a:xfrm>
        </p:grpSpPr>
        <p:sp>
          <p:nvSpPr>
            <p:cNvPr id="58" name="Oval 57">
              <a:extLst>
                <a:ext uri="{FF2B5EF4-FFF2-40B4-BE49-F238E27FC236}">
                  <a16:creationId xmlns:a16="http://schemas.microsoft.com/office/drawing/2014/main" id="{D98FD3BD-3DC6-DBE6-360A-FC099D65A288}"/>
                </a:ext>
              </a:extLst>
            </p:cNvPr>
            <p:cNvSpPr>
              <a:spLocks noGrp="1" noRot="1" noMove="1" noResize="1" noEditPoints="1" noAdjustHandles="1" noChangeArrowheads="1" noChangeShapeType="1"/>
            </p:cNvSpPr>
            <p:nvPr/>
          </p:nvSpPr>
          <p:spPr>
            <a:xfrm>
              <a:off x="3797160" y="573372"/>
              <a:ext cx="441424" cy="441424"/>
            </a:xfrm>
            <a:prstGeom prst="ellipse">
              <a:avLst/>
            </a:prstGeom>
            <a:solidFill>
              <a:schemeClr val="bg1"/>
            </a:solidFill>
            <a:ln w="19050">
              <a:solidFill>
                <a:srgbClr val="FF9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3" name="Picture 62" descr="Icon&#10;&#10;Description automatically generated">
              <a:extLst>
                <a:ext uri="{FF2B5EF4-FFF2-40B4-BE49-F238E27FC236}">
                  <a16:creationId xmlns:a16="http://schemas.microsoft.com/office/drawing/2014/main" id="{50B162DB-42E1-9A21-4E56-A15E95543822}"/>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Lst>
            </a:blip>
            <a:stretch>
              <a:fillRect/>
            </a:stretch>
          </p:blipFill>
          <p:spPr>
            <a:xfrm>
              <a:off x="3874967" y="682981"/>
              <a:ext cx="282517" cy="225743"/>
            </a:xfrm>
            <a:prstGeom prst="rect">
              <a:avLst/>
            </a:prstGeom>
          </p:spPr>
        </p:pic>
      </p:grpSp>
      <p:cxnSp>
        <p:nvCxnSpPr>
          <p:cNvPr id="70" name="Straight Connector 69">
            <a:extLst>
              <a:ext uri="{FF2B5EF4-FFF2-40B4-BE49-F238E27FC236}">
                <a16:creationId xmlns:a16="http://schemas.microsoft.com/office/drawing/2014/main" id="{DBB1E318-ACD6-7E7D-070F-67B84069D925}"/>
              </a:ext>
            </a:extLst>
          </p:cNvPr>
          <p:cNvCxnSpPr/>
          <p:nvPr/>
        </p:nvCxnSpPr>
        <p:spPr>
          <a:xfrm>
            <a:off x="1084521" y="374744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75" name="Straight Connector 74">
            <a:extLst>
              <a:ext uri="{FF2B5EF4-FFF2-40B4-BE49-F238E27FC236}">
                <a16:creationId xmlns:a16="http://schemas.microsoft.com/office/drawing/2014/main" id="{CE03B3C7-C554-A924-24C5-010A69E586B5}"/>
              </a:ext>
            </a:extLst>
          </p:cNvPr>
          <p:cNvCxnSpPr/>
          <p:nvPr/>
        </p:nvCxnSpPr>
        <p:spPr>
          <a:xfrm>
            <a:off x="2239216" y="375575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78" name="Straight Connector 77">
            <a:extLst>
              <a:ext uri="{FF2B5EF4-FFF2-40B4-BE49-F238E27FC236}">
                <a16:creationId xmlns:a16="http://schemas.microsoft.com/office/drawing/2014/main" id="{CC2C3728-B615-658E-99E4-49AF2942A2F8}"/>
              </a:ext>
            </a:extLst>
          </p:cNvPr>
          <p:cNvCxnSpPr/>
          <p:nvPr/>
        </p:nvCxnSpPr>
        <p:spPr>
          <a:xfrm>
            <a:off x="2239218" y="445019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2" name="Straight Connector 81">
            <a:extLst>
              <a:ext uri="{FF2B5EF4-FFF2-40B4-BE49-F238E27FC236}">
                <a16:creationId xmlns:a16="http://schemas.microsoft.com/office/drawing/2014/main" id="{E10B628F-7A18-66B0-F667-61BAEE0C259B}"/>
              </a:ext>
            </a:extLst>
          </p:cNvPr>
          <p:cNvCxnSpPr/>
          <p:nvPr/>
        </p:nvCxnSpPr>
        <p:spPr>
          <a:xfrm>
            <a:off x="2235936" y="641541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83" name="Straight Connector 82">
            <a:extLst>
              <a:ext uri="{FF2B5EF4-FFF2-40B4-BE49-F238E27FC236}">
                <a16:creationId xmlns:a16="http://schemas.microsoft.com/office/drawing/2014/main" id="{3C0B4471-0BAA-13C1-48E7-60DDC04B420A}"/>
              </a:ext>
            </a:extLst>
          </p:cNvPr>
          <p:cNvCxnSpPr/>
          <p:nvPr/>
        </p:nvCxnSpPr>
        <p:spPr>
          <a:xfrm>
            <a:off x="2239216" y="738350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3" name="Straight Connector 102">
            <a:extLst>
              <a:ext uri="{FF2B5EF4-FFF2-40B4-BE49-F238E27FC236}">
                <a16:creationId xmlns:a16="http://schemas.microsoft.com/office/drawing/2014/main" id="{05B9C6C5-6247-5EAE-E9B3-AADAB354D86B}"/>
              </a:ext>
            </a:extLst>
          </p:cNvPr>
          <p:cNvCxnSpPr/>
          <p:nvPr/>
        </p:nvCxnSpPr>
        <p:spPr>
          <a:xfrm>
            <a:off x="5691825" y="375293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4" name="Straight Connector 103">
            <a:extLst>
              <a:ext uri="{FF2B5EF4-FFF2-40B4-BE49-F238E27FC236}">
                <a16:creationId xmlns:a16="http://schemas.microsoft.com/office/drawing/2014/main" id="{529F7533-EEF9-C3A8-6435-D4219132F23B}"/>
              </a:ext>
            </a:extLst>
          </p:cNvPr>
          <p:cNvCxnSpPr/>
          <p:nvPr/>
        </p:nvCxnSpPr>
        <p:spPr>
          <a:xfrm>
            <a:off x="5691827" y="4453994"/>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5" name="Straight Connector 104">
            <a:extLst>
              <a:ext uri="{FF2B5EF4-FFF2-40B4-BE49-F238E27FC236}">
                <a16:creationId xmlns:a16="http://schemas.microsoft.com/office/drawing/2014/main" id="{C1815F65-03C2-4B98-EE33-D21A8DE43C5B}"/>
              </a:ext>
            </a:extLst>
          </p:cNvPr>
          <p:cNvCxnSpPr/>
          <p:nvPr/>
        </p:nvCxnSpPr>
        <p:spPr>
          <a:xfrm>
            <a:off x="5702192" y="6655141"/>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6" name="Straight Connector 105">
            <a:extLst>
              <a:ext uri="{FF2B5EF4-FFF2-40B4-BE49-F238E27FC236}">
                <a16:creationId xmlns:a16="http://schemas.microsoft.com/office/drawing/2014/main" id="{98BB77AE-6171-3492-CC1B-C32A5C0EC6FA}"/>
              </a:ext>
            </a:extLst>
          </p:cNvPr>
          <p:cNvCxnSpPr/>
          <p:nvPr/>
        </p:nvCxnSpPr>
        <p:spPr>
          <a:xfrm>
            <a:off x="5699847" y="7394132"/>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07" name="Straight Connector 106">
            <a:extLst>
              <a:ext uri="{FF2B5EF4-FFF2-40B4-BE49-F238E27FC236}">
                <a16:creationId xmlns:a16="http://schemas.microsoft.com/office/drawing/2014/main" id="{1E8EBB63-7832-8E7B-1648-8AB5ABB1E473}"/>
              </a:ext>
            </a:extLst>
          </p:cNvPr>
          <p:cNvCxnSpPr/>
          <p:nvPr/>
        </p:nvCxnSpPr>
        <p:spPr>
          <a:xfrm>
            <a:off x="5691871" y="5228831"/>
            <a:ext cx="70174" cy="0"/>
          </a:xfrm>
          <a:prstGeom prst="line">
            <a:avLst/>
          </a:prstGeom>
          <a:ln w="6350"/>
        </p:spPr>
        <p:style>
          <a:lnRef idx="2">
            <a:schemeClr val="dk1"/>
          </a:lnRef>
          <a:fillRef idx="0">
            <a:schemeClr val="dk1"/>
          </a:fillRef>
          <a:effectRef idx="1">
            <a:schemeClr val="dk1"/>
          </a:effectRef>
          <a:fontRef idx="minor">
            <a:schemeClr val="tx1"/>
          </a:fontRef>
        </p:style>
      </p:cxnSp>
      <p:sp>
        <p:nvSpPr>
          <p:cNvPr id="32" name="TextBox 31">
            <a:extLst>
              <a:ext uri="{FF2B5EF4-FFF2-40B4-BE49-F238E27FC236}">
                <a16:creationId xmlns:a16="http://schemas.microsoft.com/office/drawing/2014/main" id="{DDF6A29A-5B3C-6541-DA8F-00109A4510B9}"/>
              </a:ext>
            </a:extLst>
          </p:cNvPr>
          <p:cNvSpPr txBox="1"/>
          <p:nvPr/>
        </p:nvSpPr>
        <p:spPr>
          <a:xfrm>
            <a:off x="-35087" y="1581595"/>
            <a:ext cx="1119608"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10-15 yrs</a:t>
            </a:r>
            <a:endParaRPr lang="en-US" sz="900" i="1" dirty="0"/>
          </a:p>
        </p:txBody>
      </p:sp>
      <p:sp>
        <p:nvSpPr>
          <p:cNvPr id="59" name="TextBox 58">
            <a:extLst>
              <a:ext uri="{FF2B5EF4-FFF2-40B4-BE49-F238E27FC236}">
                <a16:creationId xmlns:a16="http://schemas.microsoft.com/office/drawing/2014/main" id="{9A3EAE9D-ABF4-00B1-7F11-F5983680D34C}"/>
              </a:ext>
            </a:extLst>
          </p:cNvPr>
          <p:cNvSpPr txBox="1"/>
          <p:nvPr/>
        </p:nvSpPr>
        <p:spPr>
          <a:xfrm>
            <a:off x="1170864" y="1581595"/>
            <a:ext cx="1065072"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5-10 yrs</a:t>
            </a:r>
            <a:endParaRPr lang="en-US" sz="900" i="1" dirty="0"/>
          </a:p>
        </p:txBody>
      </p:sp>
      <p:sp>
        <p:nvSpPr>
          <p:cNvPr id="60" name="TextBox 59">
            <a:extLst>
              <a:ext uri="{FF2B5EF4-FFF2-40B4-BE49-F238E27FC236}">
                <a16:creationId xmlns:a16="http://schemas.microsoft.com/office/drawing/2014/main" id="{0A4E58E8-EAC7-9A96-1EC8-7AF6C6BA97FE}"/>
              </a:ext>
            </a:extLst>
          </p:cNvPr>
          <p:cNvSpPr txBox="1"/>
          <p:nvPr/>
        </p:nvSpPr>
        <p:spPr>
          <a:xfrm>
            <a:off x="2298556" y="1580936"/>
            <a:ext cx="1092781"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2-5 yrs</a:t>
            </a:r>
            <a:endParaRPr lang="en-US" sz="900" i="1" dirty="0"/>
          </a:p>
        </p:txBody>
      </p:sp>
      <p:sp>
        <p:nvSpPr>
          <p:cNvPr id="65" name="TextBox 64">
            <a:extLst>
              <a:ext uri="{FF2B5EF4-FFF2-40B4-BE49-F238E27FC236}">
                <a16:creationId xmlns:a16="http://schemas.microsoft.com/office/drawing/2014/main" id="{3E99AC7A-2D49-B71A-4C3F-DE1303205C57}"/>
              </a:ext>
            </a:extLst>
          </p:cNvPr>
          <p:cNvSpPr txBox="1"/>
          <p:nvPr/>
        </p:nvSpPr>
        <p:spPr>
          <a:xfrm>
            <a:off x="3466662" y="1574234"/>
            <a:ext cx="1092781" cy="230832"/>
          </a:xfrm>
          <a:prstGeom prst="rect">
            <a:avLst/>
          </a:prstGeom>
          <a:noFill/>
        </p:spPr>
        <p:txBody>
          <a:bodyPr wrap="square">
            <a:spAutoFit/>
          </a:bodyPr>
          <a:lstStyle/>
          <a:p>
            <a:pPr algn="ctr"/>
            <a:r>
              <a:rPr lang="en-US" sz="900" i="1" dirty="0">
                <a:solidFill>
                  <a:schemeClr val="tx1"/>
                </a:solidFill>
                <a:latin typeface="Arial Narrow" panose="020B0606020202030204" pitchFamily="34" charset="0"/>
              </a:rPr>
              <a:t>6 mons – 2 yrs</a:t>
            </a:r>
            <a:endParaRPr lang="en-US" sz="900" i="1" dirty="0"/>
          </a:p>
        </p:txBody>
      </p:sp>
      <p:cxnSp>
        <p:nvCxnSpPr>
          <p:cNvPr id="68" name="Straight Connector 67">
            <a:extLst>
              <a:ext uri="{FF2B5EF4-FFF2-40B4-BE49-F238E27FC236}">
                <a16:creationId xmlns:a16="http://schemas.microsoft.com/office/drawing/2014/main" id="{B222D548-EA4D-2957-0DA1-C422B35FF368}"/>
              </a:ext>
            </a:extLst>
          </p:cNvPr>
          <p:cNvCxnSpPr>
            <a:cxnSpLocks noGrp="1" noRot="1" noMove="1" noResize="1" noEditPoints="1" noAdjustHandles="1" noChangeArrowheads="1" noChangeShapeType="1"/>
          </p:cNvCxnSpPr>
          <p:nvPr/>
        </p:nvCxnSpPr>
        <p:spPr>
          <a:xfrm>
            <a:off x="0" y="2080091"/>
            <a:ext cx="3416988"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B10DD944-7D4C-F44B-C925-68F2D26B3E62}"/>
              </a:ext>
            </a:extLst>
          </p:cNvPr>
          <p:cNvCxnSpPr>
            <a:cxnSpLocks noGrp="1" noRot="1" noMove="1" noResize="1" noEditPoints="1" noAdjustHandles="1" noChangeArrowheads="1" noChangeShapeType="1"/>
          </p:cNvCxnSpPr>
          <p:nvPr/>
        </p:nvCxnSpPr>
        <p:spPr>
          <a:xfrm>
            <a:off x="1151558" y="2287069"/>
            <a:ext cx="5706442"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826308F-841E-6A3F-F5B0-0A2B9B765C60}"/>
              </a:ext>
            </a:extLst>
          </p:cNvPr>
          <p:cNvCxnSpPr>
            <a:cxnSpLocks noGrp="1" noRot="1" noMove="1" noResize="1" noEditPoints="1" noAdjustHandles="1" noChangeArrowheads="1" noChangeShapeType="1"/>
          </p:cNvCxnSpPr>
          <p:nvPr/>
        </p:nvCxnSpPr>
        <p:spPr>
          <a:xfrm>
            <a:off x="3416988" y="2003969"/>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740E6E03-4C5F-D166-7F64-D482B01BC765}"/>
              </a:ext>
            </a:extLst>
          </p:cNvPr>
          <p:cNvCxnSpPr>
            <a:cxnSpLocks noGrp="1" noRot="1" noMove="1" noResize="1" noEditPoints="1" noAdjustHandles="1" noChangeArrowheads="1" noChangeShapeType="1"/>
          </p:cNvCxnSpPr>
          <p:nvPr/>
        </p:nvCxnSpPr>
        <p:spPr>
          <a:xfrm>
            <a:off x="4584203" y="2210947"/>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79" name="Straight Connector 78">
            <a:extLst>
              <a:ext uri="{FF2B5EF4-FFF2-40B4-BE49-F238E27FC236}">
                <a16:creationId xmlns:a16="http://schemas.microsoft.com/office/drawing/2014/main" id="{1B9D759B-D597-6E39-BB68-41A10555C9B3}"/>
              </a:ext>
            </a:extLst>
          </p:cNvPr>
          <p:cNvCxnSpPr>
            <a:cxnSpLocks noGrp="1" noRot="1" noMove="1" noResize="1" noEditPoints="1" noAdjustHandles="1" noChangeArrowheads="1" noChangeShapeType="1"/>
          </p:cNvCxnSpPr>
          <p:nvPr/>
        </p:nvCxnSpPr>
        <p:spPr>
          <a:xfrm>
            <a:off x="5716586" y="2210946"/>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57FF9996-64BE-5A81-355C-5C22DC215CCE}"/>
              </a:ext>
            </a:extLst>
          </p:cNvPr>
          <p:cNvSpPr txBox="1">
            <a:spLocks noGrp="1" noRot="1" noMove="1" noResize="1" noEditPoints="1" noAdjustHandles="1" noChangeArrowheads="1" noChangeShapeType="1"/>
          </p:cNvSpPr>
          <p:nvPr/>
        </p:nvSpPr>
        <p:spPr>
          <a:xfrm>
            <a:off x="1187094" y="1964592"/>
            <a:ext cx="964611"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State Assessment</a:t>
            </a:r>
          </a:p>
        </p:txBody>
      </p:sp>
      <p:sp>
        <p:nvSpPr>
          <p:cNvPr id="86" name="TextBox 85">
            <a:extLst>
              <a:ext uri="{FF2B5EF4-FFF2-40B4-BE49-F238E27FC236}">
                <a16:creationId xmlns:a16="http://schemas.microsoft.com/office/drawing/2014/main" id="{F6470EE7-924B-C9F8-A325-A5115C1B1971}"/>
              </a:ext>
            </a:extLst>
          </p:cNvPr>
          <p:cNvSpPr txBox="1">
            <a:spLocks noGrp="1" noRot="1" noMove="1" noResize="1" noEditPoints="1" noAdjustHandles="1" noChangeArrowheads="1" noChangeShapeType="1"/>
          </p:cNvSpPr>
          <p:nvPr/>
        </p:nvSpPr>
        <p:spPr>
          <a:xfrm>
            <a:off x="2377672" y="2164732"/>
            <a:ext cx="964610"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Local Assessment</a:t>
            </a:r>
          </a:p>
        </p:txBody>
      </p:sp>
      <p:sp>
        <p:nvSpPr>
          <p:cNvPr id="87" name="TextBox 86">
            <a:extLst>
              <a:ext uri="{FF2B5EF4-FFF2-40B4-BE49-F238E27FC236}">
                <a16:creationId xmlns:a16="http://schemas.microsoft.com/office/drawing/2014/main" id="{F1308A13-285F-DF1A-9851-D7E3058231E9}"/>
              </a:ext>
            </a:extLst>
          </p:cNvPr>
          <p:cNvSpPr txBox="1">
            <a:spLocks noGrp="1" noRot="1" noMove="1" noResize="1" noEditPoints="1" noAdjustHandles="1" noChangeArrowheads="1" noChangeShapeType="1"/>
          </p:cNvSpPr>
          <p:nvPr/>
        </p:nvSpPr>
        <p:spPr>
          <a:xfrm>
            <a:off x="4697930" y="2156355"/>
            <a:ext cx="887854"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Plan/Implement</a:t>
            </a:r>
          </a:p>
        </p:txBody>
      </p:sp>
      <p:sp>
        <p:nvSpPr>
          <p:cNvPr id="88" name="TextBox 87">
            <a:extLst>
              <a:ext uri="{FF2B5EF4-FFF2-40B4-BE49-F238E27FC236}">
                <a16:creationId xmlns:a16="http://schemas.microsoft.com/office/drawing/2014/main" id="{C2DF7803-AC54-D4A9-72C2-17EC545F72A7}"/>
              </a:ext>
            </a:extLst>
          </p:cNvPr>
          <p:cNvSpPr txBox="1">
            <a:spLocks noGrp="1" noRot="1" noMove="1" noResize="1" noEditPoints="1" noAdjustHandles="1" noChangeArrowheads="1" noChangeShapeType="1"/>
          </p:cNvSpPr>
          <p:nvPr/>
        </p:nvSpPr>
        <p:spPr>
          <a:xfrm>
            <a:off x="5877590" y="2156355"/>
            <a:ext cx="887854" cy="230832"/>
          </a:xfrm>
          <a:prstGeom prst="rect">
            <a:avLst/>
          </a:prstGeom>
          <a:solidFill>
            <a:schemeClr val="bg1"/>
          </a:solidFill>
        </p:spPr>
        <p:txBody>
          <a:bodyPr wrap="square" rtlCol="0">
            <a:spAutoFit/>
          </a:bodyPr>
          <a:lstStyle/>
          <a:p>
            <a:pPr algn="ctr"/>
            <a:r>
              <a:rPr lang="en-US" sz="900" dirty="0">
                <a:latin typeface="Arial Narrow" panose="020B0606020202030204" pitchFamily="34" charset="0"/>
              </a:rPr>
              <a:t>Report/Evaluate</a:t>
            </a:r>
          </a:p>
        </p:txBody>
      </p:sp>
      <p:cxnSp>
        <p:nvCxnSpPr>
          <p:cNvPr id="89" name="Straight Connector 88">
            <a:extLst>
              <a:ext uri="{FF2B5EF4-FFF2-40B4-BE49-F238E27FC236}">
                <a16:creationId xmlns:a16="http://schemas.microsoft.com/office/drawing/2014/main" id="{F5D99B57-6059-D56C-C0B2-E0445A6061BE}"/>
              </a:ext>
            </a:extLst>
          </p:cNvPr>
          <p:cNvCxnSpPr>
            <a:cxnSpLocks noGrp="1" noRot="1" noMove="1" noResize="1" noEditPoints="1" noAdjustHandles="1" noChangeArrowheads="1" noChangeShapeType="1"/>
          </p:cNvCxnSpPr>
          <p:nvPr/>
        </p:nvCxnSpPr>
        <p:spPr>
          <a:xfrm>
            <a:off x="0" y="1812349"/>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68D7CAA5-0030-F370-4900-F647EB822C32}"/>
              </a:ext>
            </a:extLst>
          </p:cNvPr>
          <p:cNvCxnSpPr>
            <a:cxnSpLocks noGrp="1" noRot="1" noMove="1" noResize="1" noEditPoints="1" noAdjustHandles="1" noChangeArrowheads="1" noChangeShapeType="1"/>
          </p:cNvCxnSpPr>
          <p:nvPr/>
        </p:nvCxnSpPr>
        <p:spPr>
          <a:xfrm>
            <a:off x="6858000" y="1803730"/>
            <a:ext cx="0" cy="152243"/>
          </a:xfrm>
          <a:prstGeom prst="line">
            <a:avLst/>
          </a:prstGeom>
          <a:ln w="190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532446D2-15C3-07DB-7633-F064FA13D756}"/>
              </a:ext>
            </a:extLst>
          </p:cNvPr>
          <p:cNvCxnSpPr>
            <a:cxnSpLocks noGrp="1" noRot="1" noMove="1" noResize="1" noEditPoints="1" noAdjustHandles="1" noChangeArrowheads="1" noChangeShapeType="1"/>
          </p:cNvCxnSpPr>
          <p:nvPr/>
        </p:nvCxnSpPr>
        <p:spPr>
          <a:xfrm>
            <a:off x="0" y="2003969"/>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8FB608D4-1008-53CC-8EE0-F35942D62664}"/>
              </a:ext>
            </a:extLst>
          </p:cNvPr>
          <p:cNvCxnSpPr>
            <a:cxnSpLocks noGrp="1" noRot="1" noMove="1" noResize="1" noEditPoints="1" noAdjustHandles="1" noChangeArrowheads="1" noChangeShapeType="1"/>
          </p:cNvCxnSpPr>
          <p:nvPr/>
        </p:nvCxnSpPr>
        <p:spPr>
          <a:xfrm>
            <a:off x="1149485" y="2211057"/>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22D76AB4-28B4-585C-19F4-8B5C041302D0}"/>
              </a:ext>
            </a:extLst>
          </p:cNvPr>
          <p:cNvCxnSpPr>
            <a:cxnSpLocks noGrp="1" noRot="1" noMove="1" noResize="1" noEditPoints="1" noAdjustHandles="1" noChangeArrowheads="1" noChangeShapeType="1"/>
          </p:cNvCxnSpPr>
          <p:nvPr/>
        </p:nvCxnSpPr>
        <p:spPr>
          <a:xfrm>
            <a:off x="6858000" y="2207650"/>
            <a:ext cx="0" cy="152243"/>
          </a:xfrm>
          <a:prstGeom prst="line">
            <a:avLst/>
          </a:prstGeom>
          <a:ln w="635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4" name="Rectangle 3">
            <a:extLst>
              <a:ext uri="{FF2B5EF4-FFF2-40B4-BE49-F238E27FC236}">
                <a16:creationId xmlns:a16="http://schemas.microsoft.com/office/drawing/2014/main" id="{BF30AC45-DCB7-3377-8E3E-B82243AFED4B}"/>
              </a:ext>
            </a:extLst>
          </p:cNvPr>
          <p:cNvSpPr/>
          <p:nvPr/>
        </p:nvSpPr>
        <p:spPr>
          <a:xfrm>
            <a:off x="3466662" y="3642598"/>
            <a:ext cx="1084521" cy="648388"/>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Community capacity to address youth substance abuse</a:t>
            </a:r>
          </a:p>
        </p:txBody>
      </p:sp>
      <p:sp>
        <p:nvSpPr>
          <p:cNvPr id="67" name="Rectangle 66">
            <a:extLst>
              <a:ext uri="{FF2B5EF4-FFF2-40B4-BE49-F238E27FC236}">
                <a16:creationId xmlns:a16="http://schemas.microsoft.com/office/drawing/2014/main" id="{9C76EE1F-387F-3FBE-DE00-09BBA2B2FD52}"/>
              </a:ext>
            </a:extLst>
          </p:cNvPr>
          <p:cNvSpPr/>
          <p:nvPr/>
        </p:nvSpPr>
        <p:spPr>
          <a:xfrm>
            <a:off x="3456314" y="5865760"/>
            <a:ext cx="1084521" cy="1360222"/>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Prosocial school</a:t>
            </a:r>
            <a:br>
              <a:rPr lang="en-US" sz="900" i="1" dirty="0">
                <a:solidFill>
                  <a:schemeClr val="tx1"/>
                </a:solidFill>
                <a:latin typeface="Arial Narrow" panose="020B0606020202030204" pitchFamily="34" charset="0"/>
              </a:rPr>
            </a:br>
            <a:r>
              <a:rPr lang="en-US" sz="900" i="1" dirty="0">
                <a:solidFill>
                  <a:schemeClr val="tx1"/>
                </a:solidFill>
                <a:latin typeface="Arial Narrow" panose="020B0606020202030204" pitchFamily="34" charset="0"/>
              </a:rPr>
              <a:t>involvement</a:t>
            </a: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endParaRPr lang="en-US" sz="900" dirty="0">
              <a:solidFill>
                <a:schemeClr val="tx1"/>
              </a:solidFill>
              <a:latin typeface="Arial Narrow" panose="020B0606020202030204" pitchFamily="34" charset="0"/>
            </a:endParaRPr>
          </a:p>
          <a:p>
            <a:r>
              <a:rPr lang="en-US" sz="900" i="1" dirty="0">
                <a:solidFill>
                  <a:schemeClr val="tx1"/>
                </a:solidFill>
                <a:latin typeface="Arial Narrow" panose="020B0606020202030204" pitchFamily="34" charset="0"/>
              </a:rPr>
              <a:t>Perception of harm</a:t>
            </a:r>
          </a:p>
        </p:txBody>
      </p:sp>
      <p:sp>
        <p:nvSpPr>
          <p:cNvPr id="71" name="Rectangle 70">
            <a:extLst>
              <a:ext uri="{FF2B5EF4-FFF2-40B4-BE49-F238E27FC236}">
                <a16:creationId xmlns:a16="http://schemas.microsoft.com/office/drawing/2014/main" id="{73744219-90B8-BD99-14BE-DACE73EB7B96}"/>
              </a:ext>
            </a:extLst>
          </p:cNvPr>
          <p:cNvSpPr/>
          <p:nvPr/>
        </p:nvSpPr>
        <p:spPr>
          <a:xfrm>
            <a:off x="3460822" y="4861365"/>
            <a:ext cx="1084521" cy="438263"/>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Alcohol ads appeal to youth</a:t>
            </a:r>
          </a:p>
        </p:txBody>
      </p:sp>
      <p:sp>
        <p:nvSpPr>
          <p:cNvPr id="77" name="Rectangle 76">
            <a:extLst>
              <a:ext uri="{FF2B5EF4-FFF2-40B4-BE49-F238E27FC236}">
                <a16:creationId xmlns:a16="http://schemas.microsoft.com/office/drawing/2014/main" id="{43C63821-DCB1-85B2-6044-300C2AF1EF3B}"/>
              </a:ext>
            </a:extLst>
          </p:cNvPr>
          <p:cNvSpPr/>
          <p:nvPr/>
        </p:nvSpPr>
        <p:spPr>
          <a:xfrm>
            <a:off x="3466662" y="4356382"/>
            <a:ext cx="1084521" cy="435316"/>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Youth access to medications</a:t>
            </a:r>
          </a:p>
          <a:p>
            <a:endParaRPr lang="en-US" sz="900" dirty="0">
              <a:solidFill>
                <a:schemeClr val="tx1"/>
              </a:solidFill>
              <a:latin typeface="Arial Narrow" panose="020B0606020202030204" pitchFamily="34" charset="0"/>
            </a:endParaRPr>
          </a:p>
        </p:txBody>
      </p:sp>
      <p:sp>
        <p:nvSpPr>
          <p:cNvPr id="80" name="Rectangle 79">
            <a:extLst>
              <a:ext uri="{FF2B5EF4-FFF2-40B4-BE49-F238E27FC236}">
                <a16:creationId xmlns:a16="http://schemas.microsoft.com/office/drawing/2014/main" id="{A18A743D-03D4-9732-A640-E21938BC6737}"/>
              </a:ext>
            </a:extLst>
          </p:cNvPr>
          <p:cNvSpPr/>
          <p:nvPr/>
        </p:nvSpPr>
        <p:spPr>
          <a:xfrm>
            <a:off x="3456314" y="5356368"/>
            <a:ext cx="1084521" cy="432636"/>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Prosocial comm-</a:t>
            </a:r>
            <a:br>
              <a:rPr lang="en-US" sz="900" i="1" dirty="0">
                <a:solidFill>
                  <a:schemeClr val="tx1"/>
                </a:solidFill>
                <a:latin typeface="Arial Narrow" panose="020B0606020202030204" pitchFamily="34" charset="0"/>
              </a:rPr>
            </a:br>
            <a:r>
              <a:rPr lang="en-US" sz="900" i="1" dirty="0">
                <a:solidFill>
                  <a:schemeClr val="tx1"/>
                </a:solidFill>
                <a:latin typeface="Arial Narrow" panose="020B0606020202030204" pitchFamily="34" charset="0"/>
              </a:rPr>
              <a:t>unity involvement</a:t>
            </a:r>
          </a:p>
        </p:txBody>
      </p:sp>
      <p:sp>
        <p:nvSpPr>
          <p:cNvPr id="94" name="Rectangle 93">
            <a:extLst>
              <a:ext uri="{FF2B5EF4-FFF2-40B4-BE49-F238E27FC236}">
                <a16:creationId xmlns:a16="http://schemas.microsoft.com/office/drawing/2014/main" id="{DB43FF25-0143-AD2E-A5CD-876EB41D2AC5}"/>
              </a:ext>
            </a:extLst>
          </p:cNvPr>
          <p:cNvSpPr/>
          <p:nvPr/>
        </p:nvSpPr>
        <p:spPr>
          <a:xfrm>
            <a:off x="3458000" y="7297879"/>
            <a:ext cx="1084521" cy="542342"/>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Lack of family communication</a:t>
            </a:r>
            <a:br>
              <a:rPr lang="en-US" sz="900" i="1" dirty="0">
                <a:solidFill>
                  <a:schemeClr val="tx1"/>
                </a:solidFill>
                <a:latin typeface="Arial Narrow" panose="020B0606020202030204" pitchFamily="34" charset="0"/>
              </a:rPr>
            </a:br>
            <a:r>
              <a:rPr lang="en-US" sz="900" i="1" dirty="0">
                <a:solidFill>
                  <a:schemeClr val="tx1"/>
                </a:solidFill>
                <a:latin typeface="Arial Narrow" panose="020B0606020202030204" pitchFamily="34" charset="0"/>
              </a:rPr>
              <a:t>facilitation skills</a:t>
            </a:r>
          </a:p>
        </p:txBody>
      </p:sp>
      <p:sp>
        <p:nvSpPr>
          <p:cNvPr id="95" name="Rectangle 94">
            <a:extLst>
              <a:ext uri="{FF2B5EF4-FFF2-40B4-BE49-F238E27FC236}">
                <a16:creationId xmlns:a16="http://schemas.microsoft.com/office/drawing/2014/main" id="{825A9873-6C06-C5AF-95B5-7DDF127827DD}"/>
              </a:ext>
            </a:extLst>
          </p:cNvPr>
          <p:cNvSpPr/>
          <p:nvPr/>
        </p:nvSpPr>
        <p:spPr>
          <a:xfrm>
            <a:off x="3458000" y="7910350"/>
            <a:ext cx="1084521" cy="537945"/>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Low perception of harm from early </a:t>
            </a:r>
            <a:r>
              <a:rPr lang="en-US" sz="900" i="1" dirty="0" err="1">
                <a:solidFill>
                  <a:schemeClr val="tx1"/>
                </a:solidFill>
                <a:latin typeface="Arial Narrow" panose="020B0606020202030204" pitchFamily="34" charset="0"/>
              </a:rPr>
              <a:t>adolesc</a:t>
            </a:r>
            <a:r>
              <a:rPr lang="en-US" sz="900" i="1" dirty="0">
                <a:solidFill>
                  <a:schemeClr val="tx1"/>
                </a:solidFill>
                <a:latin typeface="Arial Narrow" panose="020B0606020202030204" pitchFamily="34" charset="0"/>
              </a:rPr>
              <a:t>. drug use</a:t>
            </a:r>
          </a:p>
        </p:txBody>
      </p:sp>
      <p:sp>
        <p:nvSpPr>
          <p:cNvPr id="108" name="Rectangle 107">
            <a:extLst>
              <a:ext uri="{FF2B5EF4-FFF2-40B4-BE49-F238E27FC236}">
                <a16:creationId xmlns:a16="http://schemas.microsoft.com/office/drawing/2014/main" id="{3CCC49C2-334D-85C2-FE21-4A476AEF2376}"/>
              </a:ext>
            </a:extLst>
          </p:cNvPr>
          <p:cNvSpPr/>
          <p:nvPr/>
        </p:nvSpPr>
        <p:spPr>
          <a:xfrm>
            <a:off x="3451551" y="8530816"/>
            <a:ext cx="1084521" cy="525857"/>
          </a:xfrm>
          <a:prstGeom prst="rect">
            <a:avLst/>
          </a:prstGeom>
          <a:solidFill>
            <a:srgbClr val="FFEB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900" i="1" dirty="0">
                <a:solidFill>
                  <a:schemeClr val="tx1"/>
                </a:solidFill>
                <a:latin typeface="Arial Narrow" panose="020B0606020202030204" pitchFamily="34" charset="0"/>
              </a:rPr>
              <a:t>Low alcohol refusal/resistance skills in MS youth</a:t>
            </a:r>
          </a:p>
        </p:txBody>
      </p:sp>
      <p:cxnSp>
        <p:nvCxnSpPr>
          <p:cNvPr id="109" name="Straight Connector 108">
            <a:extLst>
              <a:ext uri="{FF2B5EF4-FFF2-40B4-BE49-F238E27FC236}">
                <a16:creationId xmlns:a16="http://schemas.microsoft.com/office/drawing/2014/main" id="{1259DC48-7223-F260-6587-F230EE005E32}"/>
              </a:ext>
            </a:extLst>
          </p:cNvPr>
          <p:cNvCxnSpPr/>
          <p:nvPr/>
        </p:nvCxnSpPr>
        <p:spPr>
          <a:xfrm>
            <a:off x="3385787" y="374744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0" name="Straight Connector 109">
            <a:extLst>
              <a:ext uri="{FF2B5EF4-FFF2-40B4-BE49-F238E27FC236}">
                <a16:creationId xmlns:a16="http://schemas.microsoft.com/office/drawing/2014/main" id="{83CCD58E-49D2-0FCA-B619-5813608D862F}"/>
              </a:ext>
            </a:extLst>
          </p:cNvPr>
          <p:cNvCxnSpPr/>
          <p:nvPr/>
        </p:nvCxnSpPr>
        <p:spPr>
          <a:xfrm>
            <a:off x="3391105" y="445019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1" name="Straight Connector 110">
            <a:extLst>
              <a:ext uri="{FF2B5EF4-FFF2-40B4-BE49-F238E27FC236}">
                <a16:creationId xmlns:a16="http://schemas.microsoft.com/office/drawing/2014/main" id="{2CDF0EF6-F0A9-281B-7595-C801AAEDC43C}"/>
              </a:ext>
            </a:extLst>
          </p:cNvPr>
          <p:cNvCxnSpPr/>
          <p:nvPr/>
        </p:nvCxnSpPr>
        <p:spPr>
          <a:xfrm>
            <a:off x="3388117" y="5965586"/>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2" name="Straight Connector 111">
            <a:extLst>
              <a:ext uri="{FF2B5EF4-FFF2-40B4-BE49-F238E27FC236}">
                <a16:creationId xmlns:a16="http://schemas.microsoft.com/office/drawing/2014/main" id="{F6231724-8552-CCC7-5D3B-186334A97FD2}"/>
              </a:ext>
            </a:extLst>
          </p:cNvPr>
          <p:cNvCxnSpPr/>
          <p:nvPr/>
        </p:nvCxnSpPr>
        <p:spPr>
          <a:xfrm>
            <a:off x="3385787" y="8026341"/>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3" name="Straight Connector 112">
            <a:extLst>
              <a:ext uri="{FF2B5EF4-FFF2-40B4-BE49-F238E27FC236}">
                <a16:creationId xmlns:a16="http://schemas.microsoft.com/office/drawing/2014/main" id="{2B86AC3A-D18A-4DD2-B791-314149AC4032}"/>
              </a:ext>
            </a:extLst>
          </p:cNvPr>
          <p:cNvCxnSpPr/>
          <p:nvPr/>
        </p:nvCxnSpPr>
        <p:spPr>
          <a:xfrm>
            <a:off x="4543643" y="374744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4" name="Straight Connector 113">
            <a:extLst>
              <a:ext uri="{FF2B5EF4-FFF2-40B4-BE49-F238E27FC236}">
                <a16:creationId xmlns:a16="http://schemas.microsoft.com/office/drawing/2014/main" id="{72242C0B-EFFA-0ACC-5D48-B794E3B2188B}"/>
              </a:ext>
            </a:extLst>
          </p:cNvPr>
          <p:cNvCxnSpPr/>
          <p:nvPr/>
        </p:nvCxnSpPr>
        <p:spPr>
          <a:xfrm>
            <a:off x="4543645" y="4959201"/>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5" name="Straight Connector 114">
            <a:extLst>
              <a:ext uri="{FF2B5EF4-FFF2-40B4-BE49-F238E27FC236}">
                <a16:creationId xmlns:a16="http://schemas.microsoft.com/office/drawing/2014/main" id="{3378C667-1599-36A4-47B9-2789C1D52924}"/>
              </a:ext>
            </a:extLst>
          </p:cNvPr>
          <p:cNvCxnSpPr/>
          <p:nvPr/>
        </p:nvCxnSpPr>
        <p:spPr>
          <a:xfrm>
            <a:off x="4538027" y="6667869"/>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6" name="Straight Connector 115">
            <a:extLst>
              <a:ext uri="{FF2B5EF4-FFF2-40B4-BE49-F238E27FC236}">
                <a16:creationId xmlns:a16="http://schemas.microsoft.com/office/drawing/2014/main" id="{721A570E-5888-B6F5-925C-FA23938E3BE4}"/>
              </a:ext>
            </a:extLst>
          </p:cNvPr>
          <p:cNvCxnSpPr/>
          <p:nvPr/>
        </p:nvCxnSpPr>
        <p:spPr>
          <a:xfrm>
            <a:off x="4541845" y="7394132"/>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7" name="Straight Connector 116">
            <a:extLst>
              <a:ext uri="{FF2B5EF4-FFF2-40B4-BE49-F238E27FC236}">
                <a16:creationId xmlns:a16="http://schemas.microsoft.com/office/drawing/2014/main" id="{E483D9A7-0DCD-562A-3C0C-BE3F33D67031}"/>
              </a:ext>
            </a:extLst>
          </p:cNvPr>
          <p:cNvCxnSpPr/>
          <p:nvPr/>
        </p:nvCxnSpPr>
        <p:spPr>
          <a:xfrm>
            <a:off x="4539608" y="5965586"/>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8" name="Straight Connector 117">
            <a:extLst>
              <a:ext uri="{FF2B5EF4-FFF2-40B4-BE49-F238E27FC236}">
                <a16:creationId xmlns:a16="http://schemas.microsoft.com/office/drawing/2014/main" id="{02F787A0-5773-A3AD-400E-780E159BEEAA}"/>
              </a:ext>
            </a:extLst>
          </p:cNvPr>
          <p:cNvCxnSpPr/>
          <p:nvPr/>
        </p:nvCxnSpPr>
        <p:spPr>
          <a:xfrm>
            <a:off x="4539886" y="543632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19" name="Straight Connector 118">
            <a:extLst>
              <a:ext uri="{FF2B5EF4-FFF2-40B4-BE49-F238E27FC236}">
                <a16:creationId xmlns:a16="http://schemas.microsoft.com/office/drawing/2014/main" id="{302B17D5-F8FA-960B-6103-6CBDA69E0B4D}"/>
              </a:ext>
            </a:extLst>
          </p:cNvPr>
          <p:cNvCxnSpPr/>
          <p:nvPr/>
        </p:nvCxnSpPr>
        <p:spPr>
          <a:xfrm>
            <a:off x="4543645" y="445019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0" name="Straight Connector 119">
            <a:extLst>
              <a:ext uri="{FF2B5EF4-FFF2-40B4-BE49-F238E27FC236}">
                <a16:creationId xmlns:a16="http://schemas.microsoft.com/office/drawing/2014/main" id="{C4AFD581-A9D5-D02E-C172-DD2A1EF21497}"/>
              </a:ext>
            </a:extLst>
          </p:cNvPr>
          <p:cNvCxnSpPr/>
          <p:nvPr/>
        </p:nvCxnSpPr>
        <p:spPr>
          <a:xfrm>
            <a:off x="3386911" y="4959201"/>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1" name="Straight Connector 120">
            <a:extLst>
              <a:ext uri="{FF2B5EF4-FFF2-40B4-BE49-F238E27FC236}">
                <a16:creationId xmlns:a16="http://schemas.microsoft.com/office/drawing/2014/main" id="{DA5CE9F6-BD4C-DBFE-89D4-6770CBDFB327}"/>
              </a:ext>
            </a:extLst>
          </p:cNvPr>
          <p:cNvCxnSpPr/>
          <p:nvPr/>
        </p:nvCxnSpPr>
        <p:spPr>
          <a:xfrm>
            <a:off x="3387826" y="5436327"/>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2" name="Straight Connector 121">
            <a:extLst>
              <a:ext uri="{FF2B5EF4-FFF2-40B4-BE49-F238E27FC236}">
                <a16:creationId xmlns:a16="http://schemas.microsoft.com/office/drawing/2014/main" id="{AA81AED4-ADA6-5836-2A74-0BC23FDD273B}"/>
              </a:ext>
            </a:extLst>
          </p:cNvPr>
          <p:cNvCxnSpPr/>
          <p:nvPr/>
        </p:nvCxnSpPr>
        <p:spPr>
          <a:xfrm>
            <a:off x="3387205" y="7394132"/>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3" name="Straight Connector 122">
            <a:extLst>
              <a:ext uri="{FF2B5EF4-FFF2-40B4-BE49-F238E27FC236}">
                <a16:creationId xmlns:a16="http://schemas.microsoft.com/office/drawing/2014/main" id="{3F2F910D-6447-1B8C-3EB7-B55312F4B494}"/>
              </a:ext>
            </a:extLst>
          </p:cNvPr>
          <p:cNvCxnSpPr/>
          <p:nvPr/>
        </p:nvCxnSpPr>
        <p:spPr>
          <a:xfrm>
            <a:off x="3385787" y="8628353"/>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4" name="Straight Connector 123">
            <a:extLst>
              <a:ext uri="{FF2B5EF4-FFF2-40B4-BE49-F238E27FC236}">
                <a16:creationId xmlns:a16="http://schemas.microsoft.com/office/drawing/2014/main" id="{B1ACAB35-4FBB-ADCF-5D28-AD79DEEF600E}"/>
              </a:ext>
            </a:extLst>
          </p:cNvPr>
          <p:cNvCxnSpPr/>
          <p:nvPr/>
        </p:nvCxnSpPr>
        <p:spPr>
          <a:xfrm>
            <a:off x="4542227" y="8034788"/>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5" name="Straight Connector 124">
            <a:extLst>
              <a:ext uri="{FF2B5EF4-FFF2-40B4-BE49-F238E27FC236}">
                <a16:creationId xmlns:a16="http://schemas.microsoft.com/office/drawing/2014/main" id="{F86076F2-7D3E-F622-4A2D-7096DE4007A9}"/>
              </a:ext>
            </a:extLst>
          </p:cNvPr>
          <p:cNvCxnSpPr/>
          <p:nvPr/>
        </p:nvCxnSpPr>
        <p:spPr>
          <a:xfrm>
            <a:off x="4536911" y="8636800"/>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126" name="Straight Connector 125">
            <a:extLst>
              <a:ext uri="{FF2B5EF4-FFF2-40B4-BE49-F238E27FC236}">
                <a16:creationId xmlns:a16="http://schemas.microsoft.com/office/drawing/2014/main" id="{1201BC8B-0FAE-B46E-A1CF-7C6748E6AA22}"/>
              </a:ext>
            </a:extLst>
          </p:cNvPr>
          <p:cNvCxnSpPr/>
          <p:nvPr/>
        </p:nvCxnSpPr>
        <p:spPr>
          <a:xfrm>
            <a:off x="4548871" y="5228831"/>
            <a:ext cx="70174" cy="0"/>
          </a:xfrm>
          <a:prstGeom prst="line">
            <a:avLst/>
          </a:prstGeom>
          <a:ln w="6350"/>
        </p:spPr>
        <p:style>
          <a:lnRef idx="2">
            <a:schemeClr val="dk1"/>
          </a:lnRef>
          <a:fillRef idx="0">
            <a:schemeClr val="dk1"/>
          </a:fillRef>
          <a:effectRef idx="1">
            <a:schemeClr val="dk1"/>
          </a:effectRef>
          <a:fontRef idx="minor">
            <a:schemeClr val="tx1"/>
          </a:fontRef>
        </p:style>
      </p:cxnSp>
      <p:cxnSp>
        <p:nvCxnSpPr>
          <p:cNvPr id="2" name="Straight Connector 1">
            <a:extLst>
              <a:ext uri="{FF2B5EF4-FFF2-40B4-BE49-F238E27FC236}">
                <a16:creationId xmlns:a16="http://schemas.microsoft.com/office/drawing/2014/main" id="{BD2205BE-A700-3888-895B-DDF97B9D30F2}"/>
              </a:ext>
            </a:extLst>
          </p:cNvPr>
          <p:cNvCxnSpPr/>
          <p:nvPr/>
        </p:nvCxnSpPr>
        <p:spPr>
          <a:xfrm>
            <a:off x="3388805" y="6693177"/>
            <a:ext cx="70174" cy="0"/>
          </a:xfrm>
          <a:prstGeom prst="line">
            <a:avLst/>
          </a:prstGeom>
          <a:ln w="6350"/>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74671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600</TotalTime>
  <Words>887</Words>
  <Application>Microsoft Office PowerPoint</Application>
  <PresentationFormat>Letter Paper (8.5x11 in)</PresentationFormat>
  <Paragraphs>206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Aptos Light</vt:lpstr>
      <vt:lpstr>Arial</vt:lpstr>
      <vt:lpstr>Arial Narrow</vt:lpstr>
      <vt:lpstr>Office Theme</vt:lpstr>
      <vt:lpstr>PowerPoint Presentation</vt:lpstr>
      <vt:lpstr>PowerPoint Presentation</vt:lpstr>
    </vt:vector>
  </TitlesOfParts>
  <Company>Washington State Health Care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Fortnash, Jennifer L (HCA)</dc:creator>
  <cp:lastModifiedBy>Wulff, Isaac (HCA)</cp:lastModifiedBy>
  <cp:revision>6</cp:revision>
  <dcterms:created xsi:type="dcterms:W3CDTF">2024-10-10T23:28:35Z</dcterms:created>
  <dcterms:modified xsi:type="dcterms:W3CDTF">2024-10-25T18:07:47Z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520fa42-cf58-4c22-8b93-58cf1d3bd1cb_Enabled">
    <vt:lpwstr>true</vt:lpwstr>
  </property>
  <property fmtid="{D5CDD505-2E9C-101B-9397-08002B2CF9AE}" pid="3" name="MSIP_Label_1520fa42-cf58-4c22-8b93-58cf1d3bd1cb_SetDate">
    <vt:lpwstr>2024-10-10T23:41:54Z</vt:lpwstr>
  </property>
  <property fmtid="{D5CDD505-2E9C-101B-9397-08002B2CF9AE}" pid="4" name="MSIP_Label_1520fa42-cf58-4c22-8b93-58cf1d3bd1cb_Method">
    <vt:lpwstr>Standard</vt:lpwstr>
  </property>
  <property fmtid="{D5CDD505-2E9C-101B-9397-08002B2CF9AE}" pid="5" name="MSIP_Label_1520fa42-cf58-4c22-8b93-58cf1d3bd1cb_Name">
    <vt:lpwstr>Public Information</vt:lpwstr>
  </property>
  <property fmtid="{D5CDD505-2E9C-101B-9397-08002B2CF9AE}" pid="6" name="MSIP_Label_1520fa42-cf58-4c22-8b93-58cf1d3bd1cb_SiteId">
    <vt:lpwstr>11d0e217-264e-400a-8ba0-57dcc127d72d</vt:lpwstr>
  </property>
  <property fmtid="{D5CDD505-2E9C-101B-9397-08002B2CF9AE}" pid="7" name="MSIP_Label_1520fa42-cf58-4c22-8b93-58cf1d3bd1cb_ActionId">
    <vt:lpwstr>7484b11c-ce7c-4449-9a37-b975b311dd9b</vt:lpwstr>
  </property>
  <property fmtid="{D5CDD505-2E9C-101B-9397-08002B2CF9AE}" pid="8" name="MSIP_Label_1520fa42-cf58-4c22-8b93-58cf1d3bd1cb_ContentBits">
    <vt:lpwstr>0</vt:lpwstr>
  </property>
</Properties>
</file>