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C1E37-A28A-4419-A8A3-F05AB1EB152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9C067-35D0-4DB0-BF82-F942B86B6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0FC9C-18F2-4120-BBEE-8139FE39C86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note: other logic models</a:t>
            </a:r>
          </a:p>
          <a:p>
            <a:r>
              <a:rPr lang="en-US" dirty="0" smtClean="0"/>
              <a:t>Read CADCA def of logic model</a:t>
            </a:r>
          </a:p>
          <a:p>
            <a:endParaRPr lang="en-US" dirty="0" smtClean="0"/>
          </a:p>
          <a:p>
            <a:r>
              <a:rPr lang="en-US" dirty="0" smtClean="0"/>
              <a:t>Use them to explain logic</a:t>
            </a:r>
          </a:p>
          <a:p>
            <a:r>
              <a:rPr lang="en-US" dirty="0" smtClean="0"/>
              <a:t>Use for communication to stakeholders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92A8FE-C6E7-4502-AA05-0B55CB669F1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4D64-9979-4E4A-9859-BD4248613E6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82D7-F73C-417A-AE54-B1A19DF3D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Arrow 40"/>
          <p:cNvSpPr/>
          <p:nvPr/>
        </p:nvSpPr>
        <p:spPr>
          <a:xfrm>
            <a:off x="304800" y="457200"/>
            <a:ext cx="8686800" cy="6248400"/>
          </a:xfrm>
          <a:prstGeom prst="rightArrow">
            <a:avLst>
              <a:gd name="adj1" fmla="val 54702"/>
              <a:gd name="adj2" fmla="val 47257"/>
            </a:avLst>
          </a:prstGeom>
          <a:solidFill>
            <a:schemeClr val="tx2">
              <a:lumMod val="7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Calibri" pitchFamily="34" charset="0"/>
              </a:rPr>
              <a:t>Local Prevention Redesign Initiative Cohort 1 Logic Model</a:t>
            </a:r>
          </a:p>
          <a:p>
            <a:pPr algn="ctr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Calibri" pitchFamily="34" charset="0"/>
              </a:rPr>
              <a:t> - </a:t>
            </a:r>
            <a:r>
              <a:rPr lang="en-US" sz="2400" b="1" dirty="0">
                <a:ln w="3175">
                  <a:solidFill>
                    <a:srgbClr val="4F81BD">
                      <a:shade val="50000"/>
                    </a:srgbClr>
                  </a:solidFill>
                </a:ln>
                <a:solidFill>
                  <a:prstClr val="white">
                    <a:lumMod val="65000"/>
                  </a:prstClr>
                </a:solidFill>
                <a:latin typeface="Calibri" pitchFamily="34" charset="0"/>
              </a:rPr>
              <a:t>Planning Sequence 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</a:rPr>
              <a:t>- </a:t>
            </a:r>
          </a:p>
        </p:txBody>
      </p:sp>
      <p:pic>
        <p:nvPicPr>
          <p:cNvPr id="911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8153400" cy="57515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64A3B-A184-4554-836A-F945426D07E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615" y="501038"/>
            <a:ext cx="8860665" cy="6207495"/>
            <a:chOff x="288284" y="543146"/>
            <a:chExt cx="11609830" cy="6515465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297798" y="543146"/>
              <a:ext cx="1866738" cy="104166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solidFill>
                    <a:prstClr val="white"/>
                  </a:solidFill>
                </a:rPr>
                <a:t>Consequences</a:t>
              </a:r>
              <a:r>
                <a:rPr lang="en-US" sz="1100" b="1" dirty="0" smtClean="0">
                  <a:solidFill>
                    <a:prstClr val="white"/>
                  </a:solidFill>
                </a:rPr>
                <a:t> </a:t>
              </a:r>
              <a:r>
                <a:rPr lang="en-US" sz="1050" b="1" dirty="0" smtClean="0">
                  <a:solidFill>
                    <a:prstClr val="white"/>
                  </a:solidFill>
                </a:rPr>
                <a:t>(Short-term and Long-term Outcomes)</a:t>
              </a:r>
              <a:endParaRPr lang="en-US" sz="1050" b="1" dirty="0">
                <a:solidFill>
                  <a:prstClr val="white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2339644" y="546525"/>
              <a:ext cx="1797269" cy="10494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prstClr val="white"/>
                  </a:solidFill>
                </a:rPr>
                <a:t>(</a:t>
              </a:r>
              <a:r>
                <a:rPr lang="en-US" sz="1050" b="1" dirty="0">
                  <a:solidFill>
                    <a:prstClr val="white"/>
                  </a:solidFill>
                </a:rPr>
                <a:t>Long-term/Short-term outcomes) </a:t>
              </a: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8248852" y="549904"/>
              <a:ext cx="1822238" cy="106227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298026" y="2549798"/>
              <a:ext cx="1828363" cy="142140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Alcohol Availability:  </a:t>
              </a:r>
              <a:r>
                <a:rPr lang="en-US" sz="900" dirty="0">
                  <a:solidFill>
                    <a:prstClr val="black"/>
                  </a:solidFill>
                </a:rPr>
                <a:t>Retail  or  Social Access </a:t>
              </a:r>
              <a:endParaRPr lang="en-US" sz="1000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Promotion of Alcohol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Alcohol Laws: </a:t>
              </a:r>
              <a:r>
                <a:rPr lang="en-US" sz="900" dirty="0">
                  <a:solidFill>
                    <a:prstClr val="black"/>
                  </a:solidFill>
                </a:rPr>
                <a:t>Enforcement; Penalties; Regulations</a:t>
              </a:r>
              <a:endParaRPr lang="en-US" sz="1000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</a:rPr>
                <a:t>TBD:</a:t>
              </a:r>
              <a:endParaRPr 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297799" y="3342463"/>
              <a:ext cx="1822122" cy="279931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prstClr val="white"/>
                  </a:solidFill>
                </a:rPr>
                <a:t/>
              </a:r>
              <a:br>
                <a:rPr lang="en-US" sz="1050" b="1" dirty="0">
                  <a:solidFill>
                    <a:prstClr val="white"/>
                  </a:solidFill>
                </a:rPr>
              </a:br>
              <a:r>
                <a:rPr lang="en-US" sz="1050" b="1" dirty="0">
                  <a:solidFill>
                    <a:prstClr val="black"/>
                  </a:solidFill>
                </a:rPr>
                <a:t>School performance </a:t>
              </a:r>
              <a:r>
                <a:rPr lang="en-US" sz="1000" dirty="0">
                  <a:solidFill>
                    <a:prstClr val="black"/>
                  </a:solidFill>
                </a:rPr>
                <a:t>(% of courses passed)</a:t>
              </a:r>
              <a:endParaRPr lang="en-US" sz="1050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</a:rPr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prstClr val="black"/>
                  </a:solidFill>
                </a:rPr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</a:rPr>
                <a:t>(either </a:t>
              </a:r>
              <a:r>
                <a:rPr lang="en-US" sz="1000" dirty="0" smtClean="0">
                  <a:solidFill>
                    <a:prstClr val="black"/>
                  </a:solidFill>
                </a:rPr>
                <a:t>HYS </a:t>
              </a:r>
              <a:r>
                <a:rPr lang="en-US" sz="1000" dirty="0">
                  <a:solidFill>
                    <a:prstClr val="black"/>
                  </a:solidFill>
                </a:rPr>
                <a:t>Perception of Risk, or </a:t>
              </a:r>
              <a:r>
                <a:rPr lang="en-US" sz="1000" dirty="0" smtClean="0">
                  <a:solidFill>
                    <a:prstClr val="black"/>
                  </a:solidFill>
                </a:rPr>
                <a:t>Alcohol </a:t>
              </a:r>
              <a:r>
                <a:rPr lang="en-US" sz="1000" dirty="0">
                  <a:solidFill>
                    <a:prstClr val="black"/>
                  </a:solidFill>
                </a:rPr>
                <a:t>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 smtClean="0">
                  <a:solidFill>
                    <a:prstClr val="black"/>
                  </a:solidFill>
                </a:rPr>
                <a:t>Mental </a:t>
              </a:r>
              <a:r>
                <a:rPr lang="en-US" sz="1050" b="1" dirty="0">
                  <a:solidFill>
                    <a:prstClr val="black"/>
                  </a:solidFill>
                </a:rPr>
                <a:t>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</a:rPr>
                <a:t>(HYS depression</a:t>
              </a:r>
              <a:r>
                <a:rPr lang="en-US" sz="1000" dirty="0" smtClean="0">
                  <a:solidFill>
                    <a:prstClr val="black"/>
                  </a:solidFill>
                </a:rPr>
                <a:t>)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prstClr val="white"/>
                  </a:solidFill>
                </a:rPr>
                <a:t/>
              </a:r>
              <a:br>
                <a:rPr lang="en-US" sz="1050" b="1" dirty="0">
                  <a:solidFill>
                    <a:prstClr val="white"/>
                  </a:solidFill>
                </a:rPr>
              </a:br>
              <a:endParaRPr lang="en-US" sz="1050" b="1" dirty="0">
                <a:solidFill>
                  <a:prstClr val="white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2294644" y="3582404"/>
              <a:ext cx="1788841" cy="23260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prstClr val="black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prstClr val="black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 smtClean="0">
                  <a:solidFill>
                    <a:prstClr val="black"/>
                  </a:solidFill>
                </a:rPr>
                <a:t>Underage  </a:t>
              </a:r>
              <a:r>
                <a:rPr lang="en-US" sz="1050" b="1" dirty="0">
                  <a:solidFill>
                    <a:prstClr val="black"/>
                  </a:solidFill>
                </a:rPr>
                <a:t/>
              </a:r>
              <a:br>
                <a:rPr lang="en-US" sz="1050" b="1" dirty="0">
                  <a:solidFill>
                    <a:prstClr val="black"/>
                  </a:solidFill>
                </a:rPr>
              </a:br>
              <a:r>
                <a:rPr lang="en-US" sz="1050" b="1" dirty="0">
                  <a:solidFill>
                    <a:prstClr val="black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prstClr val="black"/>
                  </a:solidFill>
                </a:rPr>
                <a:t>(10</a:t>
              </a:r>
              <a:r>
                <a:rPr lang="en-US" sz="900" baseline="30000" dirty="0">
                  <a:solidFill>
                    <a:prstClr val="black"/>
                  </a:solidFill>
                </a:rPr>
                <a:t>th</a:t>
              </a:r>
              <a:r>
                <a:rPr lang="en-US" sz="900" dirty="0">
                  <a:solidFill>
                    <a:prstClr val="black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 smtClean="0">
                  <a:solidFill>
                    <a:schemeClr val="tx1"/>
                  </a:solidFill>
                </a:rPr>
                <a:t>TBD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prstClr val="black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291488" y="1902814"/>
              <a:ext cx="1834602" cy="4198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Community Connectedness</a:t>
              </a:r>
            </a:p>
          </p:txBody>
        </p:sp>
        <p:sp>
          <p:nvSpPr>
            <p:cNvPr id="9262" name="Line 16"/>
            <p:cNvSpPr>
              <a:spLocks noChangeShapeType="1"/>
            </p:cNvSpPr>
            <p:nvPr/>
          </p:nvSpPr>
          <p:spPr bwMode="auto">
            <a:xfrm>
              <a:off x="288284" y="1723005"/>
              <a:ext cx="11609830" cy="135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291488" y="4249861"/>
              <a:ext cx="1828363" cy="13080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Low Commitment to School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Perception of Harm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</a:rPr>
                <a:t>(Based on individual assessment)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310505" y="5669513"/>
              <a:ext cx="1828363" cy="13890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</a:rPr>
                <a:t>Risk &amp; Protective Factors</a:t>
              </a:r>
              <a:r>
                <a:rPr lang="en-US" sz="1000" b="1" dirty="0" smtClean="0">
                  <a:solidFill>
                    <a:prstClr val="black"/>
                  </a:solidFill>
                </a:rPr>
                <a:t>: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</a:rPr>
                <a:t>TBD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 b="1" dirty="0" smtClean="0">
                <a:solidFill>
                  <a:prstClr val="black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 b="1" dirty="0" smtClean="0">
                <a:solidFill>
                  <a:prstClr val="black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4311177" y="547652"/>
              <a:ext cx="1828800" cy="104857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Intervening</a:t>
              </a:r>
              <a:r>
                <a:rPr lang="en-US" sz="1100" b="1" dirty="0">
                  <a:solidFill>
                    <a:prstClr val="white"/>
                  </a:solidFill>
                </a:rPr>
                <a:t> </a:t>
              </a:r>
              <a:r>
                <a:rPr lang="en-US" sz="1400" b="1" dirty="0">
                  <a:solidFill>
                    <a:prstClr val="white"/>
                  </a:solidFill>
                </a:rPr>
                <a:t>Variables</a:t>
              </a:r>
              <a:r>
                <a:rPr lang="en-US" sz="1100" b="1" dirty="0">
                  <a:solidFill>
                    <a:prstClr val="white"/>
                  </a:solidFill>
                </a:rPr>
                <a:t>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prstClr val="white"/>
                  </a:solidFill>
                </a:rPr>
                <a:t>(Including R/P Factors)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666796" y="1801427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62675" y="4619467"/>
            <a:ext cx="1428750" cy="55403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School-based Prevention/ Intervention  Services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67211" y="1817530"/>
            <a:ext cx="1409700" cy="4001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Coalition</a:t>
            </a:r>
            <a:r>
              <a:rPr lang="en-US" sz="1000" b="1" dirty="0" smtClean="0">
                <a:solidFill>
                  <a:prstClr val="black"/>
                </a:solidFill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smtClean="0">
                <a:solidFill>
                  <a:prstClr val="black"/>
                </a:solidFill>
              </a:rPr>
              <a:t>[NAME]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77189" y="3530895"/>
            <a:ext cx="1428750" cy="10156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Environmental Strategies</a:t>
            </a:r>
            <a:r>
              <a:rPr lang="en-US" sz="1000" b="1" dirty="0" smtClean="0">
                <a:solidFill>
                  <a:prstClr val="black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7188" y="5363323"/>
            <a:ext cx="1438275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Direct </a:t>
            </a:r>
            <a:r>
              <a:rPr lang="en-US" sz="1000" b="1" dirty="0" smtClean="0">
                <a:solidFill>
                  <a:prstClr val="black"/>
                </a:solidFill>
              </a:rPr>
              <a:t>Services: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62675" y="2616495"/>
            <a:ext cx="1419225" cy="86177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Public Awareness: </a:t>
            </a: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44" name="Left Brace 43"/>
          <p:cNvSpPr/>
          <p:nvPr/>
        </p:nvSpPr>
        <p:spPr>
          <a:xfrm>
            <a:off x="3038475" y="2787038"/>
            <a:ext cx="152400" cy="3733800"/>
          </a:xfrm>
          <a:prstGeom prst="leftBrace">
            <a:avLst>
              <a:gd name="adj1" fmla="val 8333"/>
              <a:gd name="adj2" fmla="val 38735"/>
            </a:avLst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4714875" y="501038"/>
            <a:ext cx="1371600" cy="10247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6076950" y="3015638"/>
            <a:ext cx="114300" cy="1009650"/>
          </a:xfrm>
          <a:prstGeom prst="leftBrace">
            <a:avLst>
              <a:gd name="adj1" fmla="val 8333"/>
              <a:gd name="adj2" fmla="val 47979"/>
            </a:avLst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78136" y="4191976"/>
            <a:ext cx="1371600" cy="9540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95825" y="5381013"/>
            <a:ext cx="1371600" cy="13245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6796" y="2871403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</a:rPr>
              <a:t>TBD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10800000">
            <a:off x="4567918" y="3359445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4562928" y="4693398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6019800" y="1966981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4524375" y="1991474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1544955" y="3724298"/>
            <a:ext cx="121920" cy="1447800"/>
          </a:xfrm>
          <a:prstGeom prst="leftBrace">
            <a:avLst>
              <a:gd name="adj1" fmla="val 8333"/>
              <a:gd name="adj2" fmla="val 38735"/>
            </a:avLst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7686675" y="501038"/>
            <a:ext cx="1358900" cy="10196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</a:rPr>
              <a:t>Evaluation </a:t>
            </a:r>
            <a:r>
              <a:rPr lang="en-US" sz="1400" b="1" dirty="0" smtClean="0">
                <a:solidFill>
                  <a:prstClr val="white"/>
                </a:solidFill>
              </a:rPr>
              <a:t>Plan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prstClr val="white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 smtClean="0">
              <a:solidFill>
                <a:prstClr val="white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86675" y="4615838"/>
            <a:ext cx="1381125" cy="53860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Prevention/ Intervention  Services: </a:t>
            </a:r>
            <a:r>
              <a:rPr lang="en-US" sz="900" dirty="0" smtClean="0">
                <a:solidFill>
                  <a:prstClr val="black"/>
                </a:solidFill>
              </a:rPr>
              <a:t>pre/post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686675" y="1796438"/>
            <a:ext cx="1371600" cy="6617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Annual Coalition Survey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Sustainability </a:t>
            </a:r>
            <a:r>
              <a:rPr lang="en-US" sz="900" dirty="0" smtClean="0">
                <a:solidFill>
                  <a:prstClr val="black"/>
                </a:solidFill>
              </a:rPr>
              <a:t>Documentation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58100" y="3472838"/>
            <a:ext cx="1381125" cy="81560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Process measures and/or optional community survey; HYS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61275" y="2694963"/>
            <a:ext cx="1381125" cy="6617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Process measures and/or optional Community </a:t>
            </a:r>
            <a:r>
              <a:rPr lang="en-US" sz="900" dirty="0" smtClean="0">
                <a:solidFill>
                  <a:prstClr val="black"/>
                </a:solidFill>
              </a:rPr>
              <a:t>Survey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94295" y="5720738"/>
            <a:ext cx="1390650" cy="70788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Direct Services:  </a:t>
            </a:r>
            <a:r>
              <a:rPr lang="en-US" sz="1000" dirty="0">
                <a:solidFill>
                  <a:prstClr val="black"/>
                </a:solidFill>
              </a:rPr>
              <a:t>Assigned Program pre/post and  process measures; </a:t>
            </a:r>
            <a:r>
              <a:rPr lang="en-US" sz="1000" dirty="0" smtClean="0">
                <a:solidFill>
                  <a:prstClr val="black"/>
                </a:solidFill>
              </a:rPr>
              <a:t>HYS</a:t>
            </a:r>
            <a:endParaRPr lang="en-US" sz="1000" b="1" dirty="0">
              <a:solidFill>
                <a:prstClr val="black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4533900" y="6301763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6000297" y="4890249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6019800" y="6320813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>
            <a:off x="7515225" y="1985123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>
            <a:off x="7543800" y="6019800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>
            <a:off x="7529739" y="4876642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>
            <a:off x="7515225" y="3920513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>
            <a:off x="7505700" y="3139463"/>
            <a:ext cx="228600" cy="1588"/>
          </a:xfrm>
          <a:prstGeom prst="straightConnector1">
            <a:avLst/>
          </a:prstGeom>
          <a:ln w="15875">
            <a:solidFill>
              <a:srgbClr val="C0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400175" y="1351938"/>
            <a:ext cx="4318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911475" y="1364638"/>
            <a:ext cx="4318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422775" y="1351938"/>
            <a:ext cx="4318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908675" y="1364638"/>
            <a:ext cx="4318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445375" y="1364638"/>
            <a:ext cx="4318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8131175" y="1471681"/>
            <a:ext cx="381000" cy="1588"/>
          </a:xfrm>
          <a:prstGeom prst="straightConnector1">
            <a:avLst/>
          </a:prstGeom>
          <a:ln w="50800">
            <a:solidFill>
              <a:schemeClr val="bg2">
                <a:lumMod val="90000"/>
              </a:schemeClr>
            </a:solidFill>
            <a:miter lim="800000"/>
            <a:headEnd type="triangle" w="med" len="sm"/>
            <a:tailEnd type="triangl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3"/>
          <p:cNvSpPr>
            <a:spLocks noChangeArrowheads="1"/>
          </p:cNvSpPr>
          <p:nvPr/>
        </p:nvSpPr>
        <p:spPr bwMode="auto">
          <a:xfrm>
            <a:off x="457200" y="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[Name] Coalition 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</a:rPr>
              <a:t>Logic </a:t>
            </a: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Model</a:t>
            </a:r>
            <a:endParaRPr lang="en-US" sz="24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198</Words>
  <Application>Microsoft Office PowerPoint</Application>
  <PresentationFormat>On-screen Show (4:3)</PresentationFormat>
  <Paragraphs>81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mariase</cp:lastModifiedBy>
  <cp:revision>4</cp:revision>
  <dcterms:created xsi:type="dcterms:W3CDTF">2012-02-12T00:45:01Z</dcterms:created>
  <dcterms:modified xsi:type="dcterms:W3CDTF">2012-03-14T23:03:33Z</dcterms:modified>
</cp:coreProperties>
</file>