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66" r:id="rId4"/>
    <p:sldId id="265" r:id="rId5"/>
    <p:sldId id="264" r:id="rId6"/>
    <p:sldId id="263" r:id="rId7"/>
    <p:sldId id="260" r:id="rId8"/>
    <p:sldId id="257" r:id="rId9"/>
    <p:sldId id="258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79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01C63-8C56-47D7-BDFE-E8B11BFEDF14}" type="datetimeFigureOut">
              <a:rPr lang="en-US" smtClean="0"/>
              <a:t>5/21/2012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43DA1-B60C-4D9F-A95E-5A653185766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00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This is the Cohort 1 Logic</a:t>
            </a:r>
            <a:r>
              <a:rPr lang="en-US" baseline="0" dirty="0" smtClean="0"/>
              <a:t> model for PRI.</a:t>
            </a:r>
            <a:endParaRPr lang="en-US" dirty="0" smtClean="0"/>
          </a:p>
        </p:txBody>
      </p:sp>
      <p:sp>
        <p:nvSpPr>
          <p:cNvPr id="260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60FC9C-18F2-4120-BBEE-8139FE39C86C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PRI Logic model showing “Planning sequence” (arrow</a:t>
            </a:r>
            <a:r>
              <a:rPr lang="en-US" baseline="0" dirty="0" smtClean="0"/>
              <a:t> pointing from consequences to strategies).  We plan from what are we trying to change to how are we going to do that.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43DA1-B60C-4D9F-A95E-5A653185766F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 Logic model showing “theory sequence” (arrow</a:t>
            </a:r>
            <a:r>
              <a:rPr lang="en-US" baseline="0" dirty="0" smtClean="0"/>
              <a:t> pointing from strategies to consequences).  We evaluate what we did to our “theory of change” for impacting the consequences.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43DA1-B60C-4D9F-A95E-5A653185766F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Sample of completed version of above.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43DA1-B60C-4D9F-A95E-5A653185766F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Same as above but without background and titles.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92A8FE-C6E7-4502-AA05-0B55CB669F1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the Logic Model template to be used for local coalitions</a:t>
            </a:r>
            <a:r>
              <a:rPr lang="en-US" baseline="0" dirty="0" smtClean="0"/>
              <a:t> to complete with their local information.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92A8FE-C6E7-4502-AA05-0B55CB669F1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the PRI Logic Model but displayed</a:t>
            </a:r>
            <a:r>
              <a:rPr lang="en-US" baseline="0" dirty="0" smtClean="0"/>
              <a:t> with ‘consequences’ on the right moving to ‘</a:t>
            </a:r>
            <a:r>
              <a:rPr lang="en-US" baseline="0" dirty="0" err="1" smtClean="0"/>
              <a:t>eval</a:t>
            </a:r>
            <a:r>
              <a:rPr lang="en-US" baseline="0" dirty="0" smtClean="0"/>
              <a:t>’ on the left rather than ‘consequences’ on the left moving to ‘</a:t>
            </a:r>
            <a:r>
              <a:rPr lang="en-US" baseline="0" dirty="0" err="1" smtClean="0"/>
              <a:t>eval</a:t>
            </a:r>
            <a:r>
              <a:rPr lang="en-US" baseline="0" dirty="0" smtClean="0"/>
              <a:t>’ on the right.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43DA1-B60C-4D9F-A95E-5A653185766F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Same as previous</a:t>
            </a:r>
            <a:r>
              <a:rPr lang="en-US" baseline="0" dirty="0" smtClean="0"/>
              <a:t> but with “theory sequence” showing for the background arrow rather than “planning sequence” showing on previous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43DA1-B60C-4D9F-A95E-5A653185766F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image is to emphasize the </a:t>
            </a:r>
            <a:r>
              <a:rPr lang="en-US" dirty="0" err="1" smtClean="0"/>
              <a:t>Evalaution</a:t>
            </a:r>
            <a:r>
              <a:rPr lang="en-US" dirty="0" smtClean="0"/>
              <a:t> part of the logic model.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43DA1-B60C-4D9F-A95E-5A653185766F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3B873-0D5E-4C82-9136-24EA8660BF4B}" type="datetimeFigureOut">
              <a:rPr lang="en-US" smtClean="0"/>
              <a:t>5/21/2012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F447-5880-4F42-9A5B-63C5FCB8A2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3B873-0D5E-4C82-9136-24EA8660BF4B}" type="datetimeFigureOut">
              <a:rPr lang="en-US" smtClean="0"/>
              <a:t>5/21/2012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F447-5880-4F42-9A5B-63C5FCB8A2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3B873-0D5E-4C82-9136-24EA8660BF4B}" type="datetimeFigureOut">
              <a:rPr lang="en-US" smtClean="0"/>
              <a:t>5/21/2012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F447-5880-4F42-9A5B-63C5FCB8A2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3B873-0D5E-4C82-9136-24EA8660BF4B}" type="datetimeFigureOut">
              <a:rPr lang="en-US" smtClean="0"/>
              <a:t>5/21/2012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F447-5880-4F42-9A5B-63C5FCB8A2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3B873-0D5E-4C82-9136-24EA8660BF4B}" type="datetimeFigureOut">
              <a:rPr lang="en-US" smtClean="0"/>
              <a:t>5/21/2012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F447-5880-4F42-9A5B-63C5FCB8A2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3B873-0D5E-4C82-9136-24EA8660BF4B}" type="datetimeFigureOut">
              <a:rPr lang="en-US" smtClean="0"/>
              <a:t>5/21/2012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F447-5880-4F42-9A5B-63C5FCB8A2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3B873-0D5E-4C82-9136-24EA8660BF4B}" type="datetimeFigureOut">
              <a:rPr lang="en-US" smtClean="0"/>
              <a:t>5/21/2012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F447-5880-4F42-9A5B-63C5FCB8A2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3B873-0D5E-4C82-9136-24EA8660BF4B}" type="datetimeFigureOut">
              <a:rPr lang="en-US" smtClean="0"/>
              <a:t>5/21/2012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F447-5880-4F42-9A5B-63C5FCB8A2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3B873-0D5E-4C82-9136-24EA8660BF4B}" type="datetimeFigureOut">
              <a:rPr lang="en-US" smtClean="0"/>
              <a:t>5/21/2012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F447-5880-4F42-9A5B-63C5FCB8A2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3B873-0D5E-4C82-9136-24EA8660BF4B}" type="datetimeFigureOut">
              <a:rPr lang="en-US" smtClean="0"/>
              <a:t>5/21/2012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F447-5880-4F42-9A5B-63C5FCB8A2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3B873-0D5E-4C82-9136-24EA8660BF4B}" type="datetimeFigureOut">
              <a:rPr lang="en-US" smtClean="0"/>
              <a:t>5/21/2012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F447-5880-4F42-9A5B-63C5FCB8A2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3B873-0D5E-4C82-9136-24EA8660BF4B}" type="datetimeFigureOut">
              <a:rPr lang="en-US" smtClean="0"/>
              <a:t>5/21/2012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6F447-5880-4F42-9A5B-63C5FCB8A24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 smtClean="0"/>
              <a:t>PRI Logic Model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90800"/>
            <a:ext cx="6477000" cy="35052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The following slides demonstrate various displays of the PRI logic model for your reference and use in local presentations.</a:t>
            </a:r>
          </a:p>
          <a:p>
            <a:endParaRPr lang="en-US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If you need assistance interpreting the PRI Logic model please contact your Prevention System Manager or you may email PRITraining@dshs.wa.gov.</a:t>
            </a: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ight Arrow 40"/>
          <p:cNvSpPr/>
          <p:nvPr/>
        </p:nvSpPr>
        <p:spPr>
          <a:xfrm>
            <a:off x="152400" y="685800"/>
            <a:ext cx="8839200" cy="6019800"/>
          </a:xfrm>
          <a:prstGeom prst="rightArrow">
            <a:avLst>
              <a:gd name="adj1" fmla="val 80862"/>
              <a:gd name="adj2" fmla="val 47257"/>
            </a:avLst>
          </a:prstGeom>
          <a:solidFill>
            <a:schemeClr val="bg1">
              <a:lumMod val="85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/>
          <a:srcRect l="67187" t="35156" r="9063" b="25000"/>
          <a:stretch>
            <a:fillRect/>
          </a:stretch>
        </p:blipFill>
        <p:spPr bwMode="auto">
          <a:xfrm>
            <a:off x="290286" y="1500032"/>
            <a:ext cx="6567714" cy="4407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z="1050" b="1" dirty="0" smtClean="0">
                <a:solidFill>
                  <a:schemeClr val="tx1"/>
                </a:solidFill>
              </a:rPr>
              <a:t>May 5, 2011</a:t>
            </a:r>
            <a:endParaRPr lang="en-US" sz="1050" b="1" dirty="0">
              <a:solidFill>
                <a:schemeClr val="tx1"/>
              </a:solidFill>
            </a:endParaRPr>
          </a:p>
        </p:txBody>
      </p:sp>
      <p:sp>
        <p:nvSpPr>
          <p:cNvPr id="3076" name="Rectangle 23"/>
          <p:cNvSpPr>
            <a:spLocks noChangeArrowheads="1"/>
          </p:cNvSpPr>
          <p:nvPr/>
        </p:nvSpPr>
        <p:spPr bwMode="auto">
          <a:xfrm>
            <a:off x="457200" y="107950"/>
            <a:ext cx="8153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latin typeface="Calibri" pitchFamily="34" charset="0"/>
              </a:rPr>
              <a:t>Local Prevention </a:t>
            </a:r>
            <a:r>
              <a:rPr lang="en-US" sz="2400" b="1" dirty="0" smtClean="0">
                <a:latin typeface="Calibri" pitchFamily="34" charset="0"/>
              </a:rPr>
              <a:t>Redesign </a:t>
            </a:r>
            <a:r>
              <a:rPr lang="en-US" sz="2400" b="1" dirty="0">
                <a:latin typeface="Calibri" pitchFamily="34" charset="0"/>
              </a:rPr>
              <a:t>Initiative Cohort 1 Logic </a:t>
            </a:r>
            <a:r>
              <a:rPr lang="en-US" sz="2400" b="1" dirty="0" smtClean="0">
                <a:latin typeface="Calibri" pitchFamily="34" charset="0"/>
              </a:rPr>
              <a:t>Model</a:t>
            </a:r>
          </a:p>
          <a:p>
            <a:pPr algn="ctr"/>
            <a:r>
              <a:rPr lang="en-US" sz="2400" b="1" dirty="0" smtClean="0">
                <a:latin typeface="Calibri" pitchFamily="34" charset="0"/>
              </a:rPr>
              <a:t> - </a:t>
            </a:r>
            <a:r>
              <a:rPr lang="en-US" sz="2400" b="1" dirty="0" smtClean="0">
                <a:ln w="3175"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Planning Sequence </a:t>
            </a:r>
            <a:r>
              <a:rPr lang="en-US" sz="2400" b="1" dirty="0" smtClean="0">
                <a:latin typeface="Calibri" pitchFamily="34" charset="0"/>
              </a:rPr>
              <a:t>- 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3083" name="TextBox 32"/>
          <p:cNvSpPr txBox="1">
            <a:spLocks noChangeArrowheads="1"/>
          </p:cNvSpPr>
          <p:nvPr/>
        </p:nvSpPr>
        <p:spPr bwMode="auto">
          <a:xfrm>
            <a:off x="457200" y="6324600"/>
            <a:ext cx="1219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>
                <a:latin typeface="Calibri" pitchFamily="34" charset="0"/>
              </a:rPr>
              <a:t>*proposed</a:t>
            </a:r>
          </a:p>
        </p:txBody>
      </p:sp>
      <p:cxnSp>
        <p:nvCxnSpPr>
          <p:cNvPr id="75" name="Straight Arrow Connector 74"/>
          <p:cNvCxnSpPr/>
          <p:nvPr/>
        </p:nvCxnSpPr>
        <p:spPr>
          <a:xfrm rot="10800000">
            <a:off x="6705600" y="2755900"/>
            <a:ext cx="228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 Box 6"/>
          <p:cNvSpPr txBox="1">
            <a:spLocks noChangeArrowheads="1"/>
          </p:cNvSpPr>
          <p:nvPr/>
        </p:nvSpPr>
        <p:spPr bwMode="auto">
          <a:xfrm>
            <a:off x="7010400" y="990600"/>
            <a:ext cx="1600200" cy="1143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Evaluation Plan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010400" y="4724400"/>
            <a:ext cx="1600200" cy="55399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</a:rPr>
              <a:t>Prevention/ Intervention  </a:t>
            </a:r>
            <a:r>
              <a:rPr lang="en-US" sz="1000" b="1" dirty="0" smtClean="0">
                <a:solidFill>
                  <a:schemeClr val="tx1"/>
                </a:solidFill>
              </a:rPr>
              <a:t>Services: </a:t>
            </a:r>
            <a:r>
              <a:rPr lang="en-US" sz="900" dirty="0" smtClean="0">
                <a:solidFill>
                  <a:schemeClr val="tx1"/>
                </a:solidFill>
              </a:rPr>
              <a:t>pre/post</a:t>
            </a:r>
            <a:endParaRPr lang="en-US" sz="900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010400" y="2286000"/>
            <a:ext cx="1600200" cy="66172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chemeClr val="tx1"/>
                </a:solidFill>
              </a:rPr>
              <a:t>Coalition: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 smtClean="0">
                <a:solidFill>
                  <a:schemeClr val="tx1"/>
                </a:solidFill>
              </a:rPr>
              <a:t>Annual Coalition Survey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 smtClean="0"/>
              <a:t>Sustainability Documentation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010400" y="3886200"/>
            <a:ext cx="1600200" cy="66172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</a:rPr>
              <a:t>Environmental </a:t>
            </a:r>
            <a:r>
              <a:rPr lang="en-US" sz="1000" b="1" dirty="0" smtClean="0">
                <a:solidFill>
                  <a:schemeClr val="tx1"/>
                </a:solidFill>
              </a:rPr>
              <a:t>Strategies: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 smtClean="0">
                <a:solidFill>
                  <a:prstClr val="black"/>
                </a:solidFill>
              </a:rPr>
              <a:t>Process measures and/or optional community survey; HYS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010400" y="3048000"/>
            <a:ext cx="1600200" cy="66172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</a:rPr>
              <a:t>Public </a:t>
            </a:r>
            <a:r>
              <a:rPr lang="en-US" sz="1000" b="1" dirty="0" smtClean="0">
                <a:solidFill>
                  <a:schemeClr val="tx1"/>
                </a:solidFill>
              </a:rPr>
              <a:t>Awareness: </a:t>
            </a:r>
          </a:p>
          <a:p>
            <a:pPr algn="ctr"/>
            <a:r>
              <a:rPr lang="en-US" sz="900" dirty="0" smtClean="0"/>
              <a:t>Process measures and/or optional Community Survey</a:t>
            </a:r>
          </a:p>
          <a:p>
            <a:pPr algn="ctr"/>
            <a:endParaRPr lang="en-US" sz="900" dirty="0"/>
          </a:p>
        </p:txBody>
      </p:sp>
      <p:sp>
        <p:nvSpPr>
          <p:cNvPr id="82" name="TextBox 81"/>
          <p:cNvSpPr txBox="1"/>
          <p:nvPr/>
        </p:nvSpPr>
        <p:spPr>
          <a:xfrm>
            <a:off x="7010400" y="5486400"/>
            <a:ext cx="1600200" cy="70788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</a:rPr>
              <a:t>Direct </a:t>
            </a:r>
            <a:r>
              <a:rPr lang="en-US" sz="1000" b="1" dirty="0" smtClean="0">
                <a:solidFill>
                  <a:schemeClr val="tx1"/>
                </a:solidFill>
              </a:rPr>
              <a:t>Services:  </a:t>
            </a:r>
            <a:r>
              <a:rPr lang="en-US" sz="1000" dirty="0" smtClean="0">
                <a:solidFill>
                  <a:schemeClr val="tx1"/>
                </a:solidFill>
              </a:rPr>
              <a:t>Assigned Program pre/post and  process measures; HYS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72" name="Right Arrow 71"/>
          <p:cNvSpPr/>
          <p:nvPr/>
        </p:nvSpPr>
        <p:spPr>
          <a:xfrm>
            <a:off x="6705600" y="1828800"/>
            <a:ext cx="131836" cy="22079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Arrow Connector 89"/>
          <p:cNvCxnSpPr/>
          <p:nvPr/>
        </p:nvCxnSpPr>
        <p:spPr>
          <a:xfrm rot="10800000">
            <a:off x="6680200" y="4089400"/>
            <a:ext cx="228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rot="10800000">
            <a:off x="6705600" y="3454400"/>
            <a:ext cx="228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rot="10800000">
            <a:off x="6705600" y="4876800"/>
            <a:ext cx="228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rot="10800000">
            <a:off x="6718300" y="5588000"/>
            <a:ext cx="228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ight Arrow 40"/>
          <p:cNvSpPr/>
          <p:nvPr/>
        </p:nvSpPr>
        <p:spPr>
          <a:xfrm>
            <a:off x="304800" y="457200"/>
            <a:ext cx="8686800" cy="6248400"/>
          </a:xfrm>
          <a:prstGeom prst="rightArrow">
            <a:avLst>
              <a:gd name="adj1" fmla="val 54702"/>
              <a:gd name="adj2" fmla="val 47257"/>
            </a:avLst>
          </a:prstGeom>
          <a:solidFill>
            <a:schemeClr val="tx2">
              <a:lumMod val="75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76" name="Rectangle 23"/>
          <p:cNvSpPr>
            <a:spLocks noChangeArrowheads="1"/>
          </p:cNvSpPr>
          <p:nvPr/>
        </p:nvSpPr>
        <p:spPr bwMode="auto">
          <a:xfrm>
            <a:off x="457200" y="107950"/>
            <a:ext cx="8153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400" b="1" dirty="0">
                <a:solidFill>
                  <a:prstClr val="black"/>
                </a:solidFill>
                <a:latin typeface="Calibri" pitchFamily="34" charset="0"/>
              </a:rPr>
              <a:t>Local Prevention Redesign Initiative Cohort 1 Logic Model</a:t>
            </a:r>
          </a:p>
          <a:p>
            <a:pPr algn="ctr" eaLnBrk="0" hangingPunct="0">
              <a:defRPr/>
            </a:pPr>
            <a:r>
              <a:rPr lang="en-US" sz="2400" b="1" dirty="0">
                <a:solidFill>
                  <a:prstClr val="black"/>
                </a:solidFill>
                <a:latin typeface="Calibri" pitchFamily="34" charset="0"/>
              </a:rPr>
              <a:t> - </a:t>
            </a:r>
            <a:r>
              <a:rPr lang="en-US" sz="2400" b="1" dirty="0">
                <a:ln w="3175">
                  <a:solidFill>
                    <a:srgbClr val="4F81BD">
                      <a:shade val="50000"/>
                    </a:srgbClr>
                  </a:solidFill>
                </a:ln>
                <a:solidFill>
                  <a:prstClr val="white">
                    <a:lumMod val="65000"/>
                  </a:prstClr>
                </a:solidFill>
                <a:latin typeface="Calibri" pitchFamily="34" charset="0"/>
              </a:rPr>
              <a:t>Planning Sequence </a:t>
            </a:r>
            <a:r>
              <a:rPr lang="en-US" sz="2400" b="1" dirty="0">
                <a:solidFill>
                  <a:prstClr val="black"/>
                </a:solidFill>
                <a:latin typeface="Calibri" pitchFamily="34" charset="0"/>
              </a:rPr>
              <a:t>- </a:t>
            </a:r>
          </a:p>
        </p:txBody>
      </p:sp>
      <p:pic>
        <p:nvPicPr>
          <p:cNvPr id="9114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838200"/>
            <a:ext cx="8153400" cy="575151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264A3B-A184-4554-836A-F945426D07E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ight Arrow 55"/>
          <p:cNvSpPr/>
          <p:nvPr/>
        </p:nvSpPr>
        <p:spPr>
          <a:xfrm>
            <a:off x="304800" y="609600"/>
            <a:ext cx="8686800" cy="6019800"/>
          </a:xfrm>
          <a:prstGeom prst="rightArrow">
            <a:avLst>
              <a:gd name="adj1" fmla="val 50000"/>
              <a:gd name="adj2" fmla="val 40295"/>
            </a:avLst>
          </a:prstGeom>
          <a:solidFill>
            <a:schemeClr val="bg1">
              <a:lumMod val="85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z="1050" b="1" dirty="0" smtClean="0">
                <a:solidFill>
                  <a:schemeClr val="tx1"/>
                </a:solidFill>
              </a:rPr>
              <a:t>May 5, 2011</a:t>
            </a:r>
            <a:endParaRPr lang="en-US" sz="1050" b="1" dirty="0">
              <a:solidFill>
                <a:schemeClr val="tx1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5900" y="914400"/>
            <a:ext cx="8547100" cy="5699105"/>
            <a:chOff x="381000" y="1262971"/>
            <a:chExt cx="11198976" cy="5981852"/>
          </a:xfrm>
        </p:grpSpPr>
        <p:sp>
          <p:nvSpPr>
            <p:cNvPr id="8200" name="Text Box 4"/>
            <p:cNvSpPr txBox="1">
              <a:spLocks noChangeArrowheads="1"/>
            </p:cNvSpPr>
            <p:nvPr/>
          </p:nvSpPr>
          <p:spPr bwMode="auto">
            <a:xfrm>
              <a:off x="497483" y="1262971"/>
              <a:ext cx="1866738" cy="1094982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chemeClr val="bg1"/>
                  </a:solidFill>
                </a:rPr>
                <a:t>Consequences (Short-term and Long-term Outcomes)</a:t>
              </a:r>
              <a:endParaRPr lang="en-US" sz="700" b="1" dirty="0">
                <a:solidFill>
                  <a:schemeClr val="bg1"/>
                </a:solidFill>
              </a:endParaRPr>
            </a:p>
          </p:txBody>
        </p:sp>
        <p:sp>
          <p:nvSpPr>
            <p:cNvPr id="8201" name="Text Box 5"/>
            <p:cNvSpPr txBox="1">
              <a:spLocks noChangeArrowheads="1"/>
            </p:cNvSpPr>
            <p:nvPr/>
          </p:nvSpPr>
          <p:spPr bwMode="auto">
            <a:xfrm>
              <a:off x="2644092" y="1276301"/>
              <a:ext cx="1697319" cy="1089473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chemeClr val="bg1"/>
                  </a:solidFill>
                </a:rPr>
                <a:t>Consumption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>
                  <a:solidFill>
                    <a:schemeClr val="bg1"/>
                  </a:solidFill>
                </a:rPr>
                <a:t>(Long-term/Short-term outcomes) </a:t>
              </a:r>
              <a:endParaRPr 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8202" name="Text Box 6"/>
            <p:cNvSpPr txBox="1">
              <a:spLocks noChangeArrowheads="1"/>
            </p:cNvSpPr>
            <p:nvPr/>
          </p:nvSpPr>
          <p:spPr bwMode="auto">
            <a:xfrm>
              <a:off x="9466648" y="1342951"/>
              <a:ext cx="2013486" cy="1063119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 smtClean="0">
                  <a:solidFill>
                    <a:schemeClr val="bg1"/>
                  </a:solidFill>
                </a:rPr>
                <a:t>Strategies &amp;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chemeClr val="bg1"/>
                  </a:solidFill>
                </a:rPr>
                <a:t>Local </a:t>
              </a:r>
              <a:r>
                <a:rPr lang="en-US" sz="1100" b="1" dirty="0" smtClean="0">
                  <a:solidFill>
                    <a:schemeClr val="bg1"/>
                  </a:solidFill>
                </a:rPr>
                <a:t>Implementation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8205" name="Text Box 9"/>
            <p:cNvSpPr txBox="1">
              <a:spLocks noChangeArrowheads="1"/>
            </p:cNvSpPr>
            <p:nvPr/>
          </p:nvSpPr>
          <p:spPr bwMode="auto">
            <a:xfrm>
              <a:off x="4690859" y="3262482"/>
              <a:ext cx="1828362" cy="93683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chemeClr val="tx1"/>
                  </a:solidFill>
                </a:rPr>
                <a:t>Alcohol Availability:  </a:t>
              </a:r>
              <a:r>
                <a:rPr lang="en-US" sz="900" dirty="0" smtClean="0">
                  <a:solidFill>
                    <a:schemeClr val="tx1"/>
                  </a:solidFill>
                </a:rPr>
                <a:t>Social </a:t>
              </a:r>
              <a:r>
                <a:rPr lang="en-US" sz="900" dirty="0">
                  <a:solidFill>
                    <a:schemeClr val="tx1"/>
                  </a:solidFill>
                </a:rPr>
                <a:t>Access </a:t>
              </a:r>
              <a:endParaRPr lang="en-US" sz="1000" dirty="0">
                <a:solidFill>
                  <a:schemeClr val="tx1"/>
                </a:solidFill>
              </a:endParaRP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000" b="1" dirty="0" smtClean="0">
                  <a:solidFill>
                    <a:schemeClr val="tx1"/>
                  </a:solidFill>
                </a:rPr>
                <a:t>Alcohol </a:t>
              </a:r>
              <a:r>
                <a:rPr lang="en-US" sz="1000" b="1" dirty="0">
                  <a:solidFill>
                    <a:schemeClr val="tx1"/>
                  </a:solidFill>
                </a:rPr>
                <a:t>Laws: </a:t>
              </a:r>
              <a:r>
                <a:rPr lang="en-US" sz="900" dirty="0">
                  <a:solidFill>
                    <a:schemeClr val="tx1"/>
                  </a:solidFill>
                </a:rPr>
                <a:t>Enforcement; </a:t>
              </a:r>
              <a:r>
                <a:rPr lang="en-US" sz="900" dirty="0" smtClean="0">
                  <a:solidFill>
                    <a:schemeClr val="tx1"/>
                  </a:solidFill>
                </a:rPr>
                <a:t>Youth Perception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8206" name="Text Box 10"/>
            <p:cNvSpPr txBox="1">
              <a:spLocks noChangeArrowheads="1"/>
            </p:cNvSpPr>
            <p:nvPr/>
          </p:nvSpPr>
          <p:spPr bwMode="auto">
            <a:xfrm>
              <a:off x="597325" y="2942561"/>
              <a:ext cx="1753481" cy="329086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chemeClr val="bg1"/>
                  </a:solidFill>
                </a:rPr>
                <a:t/>
              </a:r>
              <a:br>
                <a:rPr lang="en-US" sz="1050" b="1" dirty="0">
                  <a:solidFill>
                    <a:schemeClr val="bg1"/>
                  </a:solidFill>
                </a:rPr>
              </a:br>
              <a:r>
                <a:rPr lang="en-US" sz="1050" b="1" dirty="0"/>
                <a:t>School performance </a:t>
              </a:r>
              <a:r>
                <a:rPr lang="en-US" sz="1000" dirty="0"/>
                <a:t>(% of courses passed)</a:t>
              </a:r>
              <a:endParaRPr lang="en-US" sz="1050" dirty="0"/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000" dirty="0" smtClean="0"/>
                <a:t>(HYS Academic)</a:t>
              </a:r>
              <a:endParaRPr lang="en-US" sz="1000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b="1" dirty="0" smtClean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 smtClean="0"/>
                <a:t>Youth </a:t>
              </a:r>
              <a:r>
                <a:rPr lang="en-US" sz="1050" b="1" dirty="0"/>
                <a:t>Delinquency 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(either * HYS Perception of Risk, or * Alcohol related arrests of 10-17 year olds, depending on coalition’s strategy)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b="1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/>
                <a:t>* Mental Health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(HYS depression)</a:t>
              </a: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1050" b="1" dirty="0">
                <a:solidFill>
                  <a:schemeClr val="bg1"/>
                </a:solidFill>
              </a:endParaRPr>
            </a:p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chemeClr val="bg1"/>
                  </a:solidFill>
                </a:rPr>
                <a:t/>
              </a:r>
              <a:br>
                <a:rPr lang="en-US" sz="1050" b="1" dirty="0">
                  <a:solidFill>
                    <a:schemeClr val="bg1"/>
                  </a:solidFill>
                </a:rPr>
              </a:br>
              <a:endParaRPr lang="en-US" sz="1050" b="1" dirty="0">
                <a:solidFill>
                  <a:schemeClr val="bg1"/>
                </a:solidFill>
              </a:endParaRPr>
            </a:p>
          </p:txBody>
        </p:sp>
        <p:sp>
          <p:nvSpPr>
            <p:cNvPr id="8207" name="Text Box 11"/>
            <p:cNvSpPr txBox="1">
              <a:spLocks noChangeArrowheads="1"/>
            </p:cNvSpPr>
            <p:nvPr/>
          </p:nvSpPr>
          <p:spPr bwMode="auto">
            <a:xfrm>
              <a:off x="2644092" y="3182502"/>
              <a:ext cx="1697319" cy="268767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1050" b="1" dirty="0" smtClean="0">
                <a:solidFill>
                  <a:schemeClr val="tx1"/>
                </a:solidFill>
              </a:endParaRP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1050" b="1" dirty="0" smtClean="0">
                <a:solidFill>
                  <a:schemeClr val="tx1"/>
                </a:solidFill>
              </a:endParaRP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050" b="1" dirty="0" smtClean="0">
                  <a:solidFill>
                    <a:schemeClr val="tx1"/>
                  </a:solidFill>
                </a:rPr>
                <a:t>Any </a:t>
              </a:r>
              <a:r>
                <a:rPr lang="en-US" sz="1050" b="1" dirty="0">
                  <a:solidFill>
                    <a:schemeClr val="tx1"/>
                  </a:solidFill>
                </a:rPr>
                <a:t>Underage Drinking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>
                  <a:solidFill>
                    <a:schemeClr val="tx1"/>
                  </a:solidFill>
                </a:rPr>
                <a:t>(10th grade 30-day use)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dirty="0">
                <a:solidFill>
                  <a:schemeClr val="tx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chemeClr val="tx1"/>
                  </a:solidFill>
                </a:rPr>
                <a:t>*Underage  </a:t>
              </a:r>
              <a:br>
                <a:rPr lang="en-US" sz="1050" b="1" dirty="0">
                  <a:solidFill>
                    <a:schemeClr val="tx1"/>
                  </a:solidFill>
                </a:rPr>
              </a:br>
              <a:r>
                <a:rPr lang="en-US" sz="1050" b="1" dirty="0">
                  <a:solidFill>
                    <a:schemeClr val="tx1"/>
                  </a:solidFill>
                </a:rPr>
                <a:t>Problem and Heavy Drinking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>
                  <a:solidFill>
                    <a:schemeClr val="tx1"/>
                  </a:solidFill>
                </a:rPr>
                <a:t>(10</a:t>
              </a:r>
              <a:r>
                <a:rPr lang="en-US" sz="900" baseline="30000" dirty="0">
                  <a:solidFill>
                    <a:schemeClr val="tx1"/>
                  </a:solidFill>
                </a:rPr>
                <a:t>th</a:t>
              </a:r>
              <a:r>
                <a:rPr lang="en-US" sz="900" dirty="0">
                  <a:solidFill>
                    <a:schemeClr val="tx1"/>
                  </a:solidFill>
                </a:rPr>
                <a:t> grade)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b="1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8210" name="Text Box 14"/>
            <p:cNvSpPr txBox="1">
              <a:spLocks noChangeArrowheads="1"/>
            </p:cNvSpPr>
            <p:nvPr/>
          </p:nvSpPr>
          <p:spPr bwMode="auto">
            <a:xfrm>
              <a:off x="4690859" y="2702619"/>
              <a:ext cx="1828362" cy="41996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chemeClr val="tx1"/>
                  </a:solidFill>
                </a:rPr>
                <a:t>Community </a:t>
              </a:r>
              <a:r>
                <a:rPr lang="en-US" sz="1000" b="1" dirty="0" smtClean="0">
                  <a:solidFill>
                    <a:schemeClr val="tx1"/>
                  </a:solidFill>
                </a:rPr>
                <a:t>Connectedness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3109" name="Line 16"/>
            <p:cNvSpPr>
              <a:spLocks noChangeShapeType="1"/>
            </p:cNvSpPr>
            <p:nvPr/>
          </p:nvSpPr>
          <p:spPr bwMode="auto">
            <a:xfrm>
              <a:off x="381000" y="2437356"/>
              <a:ext cx="11198976" cy="253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oval" w="med" len="med"/>
            </a:ln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8212" name="Text Box 17"/>
            <p:cNvSpPr txBox="1">
              <a:spLocks noChangeArrowheads="1"/>
            </p:cNvSpPr>
            <p:nvPr/>
          </p:nvSpPr>
          <p:spPr bwMode="auto">
            <a:xfrm>
              <a:off x="4690859" y="4382210"/>
              <a:ext cx="1828362" cy="114681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000" b="1" dirty="0" smtClean="0">
                  <a:solidFill>
                    <a:schemeClr val="tx1"/>
                  </a:solidFill>
                </a:rPr>
                <a:t>School Bonding</a:t>
              </a: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000" b="1" dirty="0" smtClean="0">
                  <a:solidFill>
                    <a:schemeClr val="tx1"/>
                  </a:solidFill>
                </a:rPr>
                <a:t>Social Skills</a:t>
              </a:r>
              <a:endParaRPr lang="en-US" sz="1000" b="1" dirty="0">
                <a:solidFill>
                  <a:schemeClr val="tx1"/>
                </a:solidFill>
              </a:endParaRP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chemeClr val="tx1"/>
                  </a:solidFill>
                </a:rPr>
                <a:t>Friends who Use</a:t>
              </a: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000" b="1" dirty="0" smtClean="0">
                  <a:solidFill>
                    <a:schemeClr val="tx1"/>
                  </a:solidFill>
                </a:rPr>
                <a:t>(Based on individual assessment)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8214" name="Text Box 19"/>
            <p:cNvSpPr txBox="1">
              <a:spLocks noChangeArrowheads="1"/>
            </p:cNvSpPr>
            <p:nvPr/>
          </p:nvSpPr>
          <p:spPr bwMode="auto">
            <a:xfrm>
              <a:off x="4690859" y="5661897"/>
              <a:ext cx="1828362" cy="158292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chemeClr val="tx1"/>
                  </a:solidFill>
                </a:rPr>
                <a:t>Risk &amp; Protective Factors</a:t>
              </a:r>
              <a:r>
                <a:rPr lang="en-US" sz="1000" b="1" dirty="0" smtClean="0">
                  <a:solidFill>
                    <a:schemeClr val="tx1"/>
                  </a:solidFill>
                </a:rPr>
                <a:t>: </a:t>
              </a: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sz="900" dirty="0" smtClean="0">
                  <a:solidFill>
                    <a:schemeClr val="tx1"/>
                  </a:solidFill>
                </a:rPr>
                <a:t>Poor Family Management</a:t>
              </a: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sz="900" dirty="0" smtClean="0">
                  <a:solidFill>
                    <a:schemeClr val="tx1"/>
                  </a:solidFill>
                </a:rPr>
                <a:t>Favorable Attitudes towards Drug Use</a:t>
              </a: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sz="900" dirty="0" smtClean="0">
                  <a:solidFill>
                    <a:schemeClr val="tx1"/>
                  </a:solidFill>
                </a:rPr>
                <a:t>Intentions to Use</a:t>
              </a: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8215" name="Text Box 20"/>
            <p:cNvSpPr txBox="1">
              <a:spLocks noChangeArrowheads="1"/>
            </p:cNvSpPr>
            <p:nvPr/>
          </p:nvSpPr>
          <p:spPr bwMode="auto">
            <a:xfrm>
              <a:off x="4707499" y="1302961"/>
              <a:ext cx="1828800" cy="107349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chemeClr val="bg1"/>
                  </a:solidFill>
                </a:rPr>
                <a:t>Intervening Variables </a:t>
              </a: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900" b="1" dirty="0">
                  <a:solidFill>
                    <a:schemeClr val="bg1"/>
                  </a:solidFill>
                </a:rPr>
                <a:t>(Including R/P Factors)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076" name="Rectangle 23"/>
          <p:cNvSpPr>
            <a:spLocks noChangeArrowheads="1"/>
          </p:cNvSpPr>
          <p:nvPr/>
        </p:nvSpPr>
        <p:spPr bwMode="auto">
          <a:xfrm>
            <a:off x="457200" y="107950"/>
            <a:ext cx="8153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latin typeface="Calibri" pitchFamily="34" charset="0"/>
              </a:rPr>
              <a:t>Local Prevention </a:t>
            </a:r>
            <a:r>
              <a:rPr lang="en-US" sz="2400" b="1" dirty="0" smtClean="0">
                <a:latin typeface="Calibri" pitchFamily="34" charset="0"/>
              </a:rPr>
              <a:t>Redesign </a:t>
            </a:r>
            <a:r>
              <a:rPr lang="en-US" sz="2400" b="1" dirty="0">
                <a:latin typeface="Calibri" pitchFamily="34" charset="0"/>
              </a:rPr>
              <a:t>Initiative Cohort 1 Logic </a:t>
            </a:r>
            <a:r>
              <a:rPr lang="en-US" sz="2400" b="1" dirty="0" smtClean="0">
                <a:latin typeface="Calibri" pitchFamily="34" charset="0"/>
              </a:rPr>
              <a:t>Model</a:t>
            </a:r>
          </a:p>
          <a:p>
            <a:pPr algn="ctr"/>
            <a:r>
              <a:rPr lang="en-US" sz="2400" b="1" dirty="0" smtClean="0">
                <a:latin typeface="Calibri" pitchFamily="34" charset="0"/>
              </a:rPr>
              <a:t> -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400" b="1" dirty="0" smtClean="0">
                <a:ln w="3175"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latin typeface="Calibri" pitchFamily="34" charset="0"/>
              </a:rPr>
              <a:t>SAMPLE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400" b="1" dirty="0" smtClean="0">
                <a:ln w="3175"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Planning Sequence</a:t>
            </a:r>
            <a:r>
              <a:rPr lang="en-US" sz="2400" b="1" dirty="0" smtClean="0">
                <a:latin typeface="Calibri" pitchFamily="34" charset="0"/>
              </a:rPr>
              <a:t> - 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56200" y="2781300"/>
            <a:ext cx="16764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prstClr val="black"/>
                </a:solidFill>
              </a:rPr>
              <a:t>Low enforcement in public locations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62800" y="4495800"/>
            <a:ext cx="1524000" cy="55399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chemeClr val="tx1"/>
                </a:solidFill>
              </a:rPr>
              <a:t>School-based Prevention</a:t>
            </a:r>
            <a:r>
              <a:rPr lang="en-US" sz="1000" b="1" dirty="0">
                <a:solidFill>
                  <a:schemeClr val="tx1"/>
                </a:solidFill>
              </a:rPr>
              <a:t>/ Intervention  </a:t>
            </a:r>
            <a:r>
              <a:rPr lang="en-US" sz="1000" b="1" dirty="0" smtClean="0">
                <a:solidFill>
                  <a:schemeClr val="tx1"/>
                </a:solidFill>
              </a:rPr>
              <a:t>Services: </a:t>
            </a:r>
            <a:r>
              <a:rPr lang="en-US" sz="900" dirty="0" smtClean="0">
                <a:solidFill>
                  <a:schemeClr val="tx1"/>
                </a:solidFill>
              </a:rPr>
              <a:t>Happy Town MS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37400" y="2235200"/>
            <a:ext cx="1549400" cy="38472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chemeClr val="tx1"/>
                </a:solidFill>
              </a:rPr>
              <a:t>Coalition: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 smtClean="0">
                <a:solidFill>
                  <a:schemeClr val="tx1"/>
                </a:solidFill>
              </a:rPr>
              <a:t>Happy People Coalition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50100" y="3530600"/>
            <a:ext cx="1536700" cy="81560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</a:rPr>
              <a:t>Environmental </a:t>
            </a:r>
            <a:r>
              <a:rPr lang="en-US" sz="1000" b="1" dirty="0" smtClean="0">
                <a:solidFill>
                  <a:schemeClr val="tx1"/>
                </a:solidFill>
              </a:rPr>
              <a:t>Strategies: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00" dirty="0" smtClean="0">
                <a:solidFill>
                  <a:schemeClr val="tx1"/>
                </a:solidFill>
              </a:rPr>
              <a:t>Enforcement Roundtable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00" dirty="0" smtClean="0">
                <a:solidFill>
                  <a:schemeClr val="tx1"/>
                </a:solidFill>
              </a:rPr>
              <a:t>Party Patrol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00" dirty="0" smtClean="0">
                <a:solidFill>
                  <a:schemeClr val="tx1"/>
                </a:solidFill>
              </a:rPr>
              <a:t>Parent Pledge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150100" y="5181600"/>
            <a:ext cx="1536700" cy="127727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</a:rPr>
              <a:t>Direct Services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tx1"/>
                </a:solidFill>
              </a:rPr>
              <a:t>(minimum 60% EBPs</a:t>
            </a:r>
            <a:r>
              <a:rPr lang="en-US" sz="900" dirty="0" smtClean="0">
                <a:solidFill>
                  <a:schemeClr val="tx1"/>
                </a:solidFill>
              </a:rPr>
              <a:t>):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 smtClean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000" dirty="0" smtClean="0">
                <a:solidFill>
                  <a:schemeClr val="tx1"/>
                </a:solidFill>
              </a:rPr>
              <a:t>Guiding Good Choices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000" dirty="0" smtClean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000" dirty="0" smtClean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000" dirty="0" smtClean="0">
                <a:solidFill>
                  <a:schemeClr val="tx1"/>
                </a:solidFill>
              </a:rPr>
              <a:t>Life Skills Training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083" name="TextBox 32"/>
          <p:cNvSpPr txBox="1">
            <a:spLocks noChangeArrowheads="1"/>
          </p:cNvSpPr>
          <p:nvPr/>
        </p:nvSpPr>
        <p:spPr bwMode="auto">
          <a:xfrm>
            <a:off x="533400" y="6324600"/>
            <a:ext cx="1219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>
                <a:latin typeface="Calibri" pitchFamily="34" charset="0"/>
              </a:rPr>
              <a:t>*proposed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137400" y="2781300"/>
            <a:ext cx="1549400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</a:rPr>
              <a:t>Public </a:t>
            </a:r>
            <a:r>
              <a:rPr lang="en-US" sz="1000" b="1" dirty="0" smtClean="0">
                <a:solidFill>
                  <a:schemeClr val="tx1"/>
                </a:solidFill>
              </a:rPr>
              <a:t>Awareness: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 smtClean="0">
                <a:solidFill>
                  <a:schemeClr val="tx1"/>
                </a:solidFill>
              </a:rPr>
              <a:t>Media Advocacy for more or improved enforcement</a:t>
            </a:r>
            <a:endParaRPr lang="en-US" sz="900" dirty="0">
              <a:solidFill>
                <a:prstClr val="black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rot="10800000">
            <a:off x="6858000" y="2895600"/>
            <a:ext cx="228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Left Brace 43"/>
          <p:cNvSpPr/>
          <p:nvPr/>
        </p:nvSpPr>
        <p:spPr>
          <a:xfrm>
            <a:off x="3276600" y="2514600"/>
            <a:ext cx="152400" cy="3733800"/>
          </a:xfrm>
          <a:prstGeom prst="leftBrace">
            <a:avLst>
              <a:gd name="adj1" fmla="val 8333"/>
              <a:gd name="adj2" fmla="val 3873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Text Box 6"/>
          <p:cNvSpPr txBox="1">
            <a:spLocks noChangeArrowheads="1"/>
          </p:cNvSpPr>
          <p:nvPr/>
        </p:nvSpPr>
        <p:spPr bwMode="auto">
          <a:xfrm>
            <a:off x="5156200" y="965200"/>
            <a:ext cx="1676400" cy="101284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smtClean="0">
                <a:solidFill>
                  <a:schemeClr val="bg1"/>
                </a:solidFill>
              </a:rPr>
              <a:t>Local </a:t>
            </a:r>
            <a:r>
              <a:rPr lang="en-US" sz="1100" b="1" dirty="0">
                <a:solidFill>
                  <a:schemeClr val="bg1"/>
                </a:solidFill>
              </a:rPr>
              <a:t>Conditions and Contributing Factors</a:t>
            </a:r>
          </a:p>
        </p:txBody>
      </p:sp>
      <p:sp>
        <p:nvSpPr>
          <p:cNvPr id="42" name="Left Brace 41"/>
          <p:cNvSpPr/>
          <p:nvPr/>
        </p:nvSpPr>
        <p:spPr>
          <a:xfrm>
            <a:off x="4953000" y="2882900"/>
            <a:ext cx="190500" cy="1143000"/>
          </a:xfrm>
          <a:prstGeom prst="leftBrace">
            <a:avLst>
              <a:gd name="adj1" fmla="val 8333"/>
              <a:gd name="adj2" fmla="val 2353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156200" y="5143500"/>
            <a:ext cx="16891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prstClr val="black"/>
                </a:solidFill>
              </a:rPr>
              <a:t>Lack of consistent and clear consequences at home.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56200" y="5600700"/>
            <a:ext cx="16891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prstClr val="black"/>
                </a:solidFill>
              </a:rPr>
              <a:t>Youth think they would be viewed as “cool” if they drink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56200" y="3848100"/>
            <a:ext cx="16764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prstClr val="black"/>
                </a:solidFill>
              </a:rPr>
              <a:t>Limited communication b/t enforcement and judiciary.</a:t>
            </a:r>
            <a:endParaRPr lang="en-US" sz="1000" dirty="0">
              <a:solidFill>
                <a:prstClr val="black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rot="10800000">
            <a:off x="4914900" y="2476500"/>
            <a:ext cx="228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0800000">
            <a:off x="-609600" y="5105400"/>
            <a:ext cx="228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0800000">
            <a:off x="6858000" y="2438400"/>
            <a:ext cx="228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10800000">
            <a:off x="4914900" y="4635500"/>
            <a:ext cx="228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Left Brace 48"/>
          <p:cNvSpPr/>
          <p:nvPr/>
        </p:nvSpPr>
        <p:spPr>
          <a:xfrm>
            <a:off x="1752600" y="3276600"/>
            <a:ext cx="152400" cy="1447800"/>
          </a:xfrm>
          <a:prstGeom prst="leftBrace">
            <a:avLst>
              <a:gd name="adj1" fmla="val 8333"/>
              <a:gd name="adj2" fmla="val 3873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Right Arrow 40"/>
          <p:cNvSpPr/>
          <p:nvPr/>
        </p:nvSpPr>
        <p:spPr>
          <a:xfrm>
            <a:off x="1752600" y="1371600"/>
            <a:ext cx="152400" cy="2286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/>
          <p:cNvSpPr/>
          <p:nvPr/>
        </p:nvSpPr>
        <p:spPr>
          <a:xfrm>
            <a:off x="3276600" y="1371600"/>
            <a:ext cx="152400" cy="2286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ight Arrow 49"/>
          <p:cNvSpPr/>
          <p:nvPr/>
        </p:nvSpPr>
        <p:spPr>
          <a:xfrm>
            <a:off x="4965700" y="1384300"/>
            <a:ext cx="152400" cy="2286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Arrow 50"/>
          <p:cNvSpPr/>
          <p:nvPr/>
        </p:nvSpPr>
        <p:spPr>
          <a:xfrm>
            <a:off x="6985000" y="1384300"/>
            <a:ext cx="152400" cy="2286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5156200" y="3314700"/>
            <a:ext cx="16764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prstClr val="black"/>
                </a:solidFill>
              </a:rPr>
              <a:t>Inconsistent consequences for offenders.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156201" y="6057900"/>
            <a:ext cx="1689100" cy="49421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prstClr val="black"/>
                </a:solidFill>
              </a:rPr>
              <a:t>Youth exposure to favorable alcohol messages from their peers.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156200" y="2171700"/>
            <a:ext cx="16764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prstClr val="black"/>
                </a:solidFill>
              </a:rPr>
              <a:t>Engaging parents and youth with providers in local decisions. 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156200" y="4457700"/>
            <a:ext cx="16764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prstClr val="black"/>
                </a:solidFill>
              </a:rPr>
              <a:t>Kids who are not performing at school tend to be those with substance use issues   </a:t>
            </a:r>
            <a:endParaRPr lang="en-US" sz="1000" dirty="0">
              <a:solidFill>
                <a:prstClr val="black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 rot="10800000">
            <a:off x="6858000" y="4800600"/>
            <a:ext cx="228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Left Brace 58"/>
          <p:cNvSpPr/>
          <p:nvPr/>
        </p:nvSpPr>
        <p:spPr>
          <a:xfrm flipH="1">
            <a:off x="6896100" y="3035300"/>
            <a:ext cx="203200" cy="1143000"/>
          </a:xfrm>
          <a:prstGeom prst="leftBrace">
            <a:avLst>
              <a:gd name="adj1" fmla="val 8333"/>
              <a:gd name="adj2" fmla="val 7686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4" name="Straight Arrow Connector 63"/>
          <p:cNvCxnSpPr>
            <a:endCxn id="33" idx="1"/>
          </p:cNvCxnSpPr>
          <p:nvPr/>
        </p:nvCxnSpPr>
        <p:spPr>
          <a:xfrm flipV="1">
            <a:off x="4876800" y="5334000"/>
            <a:ext cx="2794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rot="16200000" flipH="1">
            <a:off x="6858000" y="5334000"/>
            <a:ext cx="304800" cy="304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Left Brace 86"/>
          <p:cNvSpPr/>
          <p:nvPr/>
        </p:nvSpPr>
        <p:spPr>
          <a:xfrm>
            <a:off x="4953000" y="5791200"/>
            <a:ext cx="228600" cy="609600"/>
          </a:xfrm>
          <a:prstGeom prst="leftBrace">
            <a:avLst>
              <a:gd name="adj1" fmla="val 8333"/>
              <a:gd name="adj2" fmla="val 7686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" name="Left Brace 87"/>
          <p:cNvSpPr/>
          <p:nvPr/>
        </p:nvSpPr>
        <p:spPr>
          <a:xfrm>
            <a:off x="4953000" y="5791200"/>
            <a:ext cx="228600" cy="609600"/>
          </a:xfrm>
          <a:prstGeom prst="leftBrace">
            <a:avLst>
              <a:gd name="adj1" fmla="val 8333"/>
              <a:gd name="adj2" fmla="val 2478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" name="Left Brace 88"/>
          <p:cNvSpPr/>
          <p:nvPr/>
        </p:nvSpPr>
        <p:spPr>
          <a:xfrm flipH="1">
            <a:off x="6883400" y="5880100"/>
            <a:ext cx="228600" cy="533400"/>
          </a:xfrm>
          <a:prstGeom prst="leftBrace">
            <a:avLst>
              <a:gd name="adj1" fmla="val 8333"/>
              <a:gd name="adj2" fmla="val 4770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ight Arrow 40"/>
          <p:cNvSpPr/>
          <p:nvPr/>
        </p:nvSpPr>
        <p:spPr>
          <a:xfrm flipH="1">
            <a:off x="76200" y="685800"/>
            <a:ext cx="8763000" cy="6096000"/>
          </a:xfrm>
          <a:prstGeom prst="rightArrow">
            <a:avLst>
              <a:gd name="adj1" fmla="val 50000"/>
              <a:gd name="adj2" fmla="val 47538"/>
            </a:avLst>
          </a:prstGeom>
          <a:solidFill>
            <a:schemeClr val="bg1">
              <a:lumMod val="85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z="1050" b="1" dirty="0" smtClean="0">
                <a:solidFill>
                  <a:schemeClr val="tx1"/>
                </a:solidFill>
              </a:rPr>
              <a:t>May 5, </a:t>
            </a:r>
            <a:r>
              <a:rPr lang="en-US" sz="1050" b="1" dirty="0">
                <a:solidFill>
                  <a:schemeClr val="tx1"/>
                </a:solidFill>
              </a:rPr>
              <a:t>2011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5900" y="935096"/>
            <a:ext cx="8470900" cy="5608579"/>
            <a:chOff x="381000" y="1284694"/>
            <a:chExt cx="11099134" cy="5886834"/>
          </a:xfrm>
        </p:grpSpPr>
        <p:sp>
          <p:nvSpPr>
            <p:cNvPr id="8200" name="Text Box 4"/>
            <p:cNvSpPr txBox="1">
              <a:spLocks noChangeArrowheads="1"/>
            </p:cNvSpPr>
            <p:nvPr/>
          </p:nvSpPr>
          <p:spPr bwMode="auto">
            <a:xfrm>
              <a:off x="447562" y="1289631"/>
              <a:ext cx="1866738" cy="1094982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chemeClr val="bg1"/>
                  </a:solidFill>
                </a:rPr>
                <a:t>Consequences (Short-term and Long-term Outcomes)</a:t>
              </a:r>
              <a:endParaRPr lang="en-US" sz="700" b="1" dirty="0">
                <a:solidFill>
                  <a:schemeClr val="bg1"/>
                </a:solidFill>
              </a:endParaRPr>
            </a:p>
          </p:txBody>
        </p:sp>
        <p:sp>
          <p:nvSpPr>
            <p:cNvPr id="8201" name="Text Box 5"/>
            <p:cNvSpPr txBox="1">
              <a:spLocks noChangeArrowheads="1"/>
            </p:cNvSpPr>
            <p:nvPr/>
          </p:nvSpPr>
          <p:spPr bwMode="auto">
            <a:xfrm>
              <a:off x="2677373" y="1289631"/>
              <a:ext cx="1797269" cy="1089473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chemeClr val="bg1"/>
                  </a:solidFill>
                </a:rPr>
                <a:t>Consumption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>
                  <a:solidFill>
                    <a:schemeClr val="bg1"/>
                  </a:solidFill>
                </a:rPr>
                <a:t>(Long-term/Short-term outcomes) </a:t>
              </a:r>
              <a:endParaRPr 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8202" name="Text Box 6"/>
            <p:cNvSpPr txBox="1">
              <a:spLocks noChangeArrowheads="1"/>
            </p:cNvSpPr>
            <p:nvPr/>
          </p:nvSpPr>
          <p:spPr bwMode="auto">
            <a:xfrm>
              <a:off x="9483288" y="1302961"/>
              <a:ext cx="1905000" cy="110639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 smtClean="0">
                  <a:solidFill>
                    <a:schemeClr val="bg1"/>
                  </a:solidFill>
                </a:rPr>
                <a:t>Strategies &amp;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chemeClr val="bg1"/>
                  </a:solidFill>
                </a:rPr>
                <a:t>Local </a:t>
              </a:r>
              <a:r>
                <a:rPr lang="en-US" sz="1100" b="1" dirty="0" smtClean="0">
                  <a:solidFill>
                    <a:schemeClr val="bg1"/>
                  </a:solidFill>
                </a:rPr>
                <a:t>Implementation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8205" name="Text Box 9"/>
            <p:cNvSpPr txBox="1">
              <a:spLocks noChangeArrowheads="1"/>
            </p:cNvSpPr>
            <p:nvPr/>
          </p:nvSpPr>
          <p:spPr bwMode="auto">
            <a:xfrm>
              <a:off x="4948785" y="3425777"/>
              <a:ext cx="1828362" cy="156795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chemeClr val="tx1"/>
                  </a:solidFill>
                </a:rPr>
                <a:t>Alcohol Availability:  </a:t>
              </a:r>
              <a:r>
                <a:rPr lang="en-US" sz="900" dirty="0">
                  <a:solidFill>
                    <a:schemeClr val="tx1"/>
                  </a:solidFill>
                </a:rPr>
                <a:t>Retail  or  Social Access </a:t>
              </a:r>
              <a:endParaRPr lang="en-US" sz="1000" dirty="0">
                <a:solidFill>
                  <a:schemeClr val="tx1"/>
                </a:solidFill>
              </a:endParaRP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chemeClr val="tx1"/>
                  </a:solidFill>
                </a:rPr>
                <a:t>Promotion of Alcohol </a:t>
              </a: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chemeClr val="tx1"/>
                  </a:solidFill>
                </a:rPr>
                <a:t>Alcohol Laws: </a:t>
              </a:r>
              <a:r>
                <a:rPr lang="en-US" sz="900" dirty="0">
                  <a:solidFill>
                    <a:schemeClr val="tx1"/>
                  </a:solidFill>
                </a:rPr>
                <a:t>Enforcement; Penalties; Regulations</a:t>
              </a:r>
              <a:endParaRPr lang="en-US" sz="1000" dirty="0">
                <a:solidFill>
                  <a:schemeClr val="tx1"/>
                </a:solidFill>
              </a:endParaRP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chemeClr val="tx1"/>
                  </a:solidFill>
                </a:rPr>
                <a:t>TBD</a:t>
              </a:r>
              <a:r>
                <a:rPr lang="en-US" sz="1000" dirty="0">
                  <a:solidFill>
                    <a:schemeClr val="tx1"/>
                  </a:solidFill>
                </a:rPr>
                <a:t> </a:t>
              </a:r>
              <a:r>
                <a:rPr lang="en-US" sz="900" dirty="0">
                  <a:solidFill>
                    <a:schemeClr val="tx1"/>
                  </a:solidFill>
                </a:rPr>
                <a:t>locally </a:t>
              </a:r>
              <a:r>
                <a:rPr lang="en-US" sz="900" dirty="0"/>
                <a:t>based on Community Assessment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8206" name="Text Box 10"/>
            <p:cNvSpPr txBox="1">
              <a:spLocks noChangeArrowheads="1"/>
            </p:cNvSpPr>
            <p:nvPr/>
          </p:nvSpPr>
          <p:spPr bwMode="auto">
            <a:xfrm>
              <a:off x="397640" y="2942561"/>
              <a:ext cx="1753481" cy="329086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chemeClr val="bg1"/>
                  </a:solidFill>
                </a:rPr>
                <a:t/>
              </a:r>
              <a:br>
                <a:rPr lang="en-US" sz="1050" b="1" dirty="0">
                  <a:solidFill>
                    <a:schemeClr val="bg1"/>
                  </a:solidFill>
                </a:rPr>
              </a:br>
              <a:r>
                <a:rPr lang="en-US" sz="1050" b="1" dirty="0"/>
                <a:t>School performance </a:t>
              </a:r>
              <a:r>
                <a:rPr lang="en-US" sz="1000" dirty="0"/>
                <a:t>(% of courses passed)</a:t>
              </a:r>
              <a:endParaRPr lang="en-US" sz="1050" dirty="0"/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000" dirty="0" smtClean="0"/>
                <a:t>(HYS Academic)</a:t>
              </a:r>
              <a:endParaRPr lang="en-US" sz="1000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b="1" dirty="0" smtClean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 smtClean="0"/>
                <a:t>Youth </a:t>
              </a:r>
              <a:r>
                <a:rPr lang="en-US" sz="1050" b="1" dirty="0"/>
                <a:t>Delinquency 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(either * HYS Perception of Risk, or * Alcohol related arrests of 10-17 year olds, depending on coalition’s strategy)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b="1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/>
                <a:t>* Mental Health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(HYS depression)</a:t>
              </a: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1050" b="1" dirty="0">
                <a:solidFill>
                  <a:schemeClr val="bg1"/>
                </a:solidFill>
              </a:endParaRPr>
            </a:p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chemeClr val="bg1"/>
                  </a:solidFill>
                </a:rPr>
                <a:t/>
              </a:r>
              <a:br>
                <a:rPr lang="en-US" sz="1050" b="1" dirty="0">
                  <a:solidFill>
                    <a:schemeClr val="bg1"/>
                  </a:solidFill>
                </a:rPr>
              </a:br>
              <a:endParaRPr lang="en-US" sz="1050" b="1" dirty="0">
                <a:solidFill>
                  <a:schemeClr val="bg1"/>
                </a:solidFill>
              </a:endParaRPr>
            </a:p>
          </p:txBody>
        </p:sp>
        <p:sp>
          <p:nvSpPr>
            <p:cNvPr id="8207" name="Text Box 11"/>
            <p:cNvSpPr txBox="1">
              <a:spLocks noChangeArrowheads="1"/>
            </p:cNvSpPr>
            <p:nvPr/>
          </p:nvSpPr>
          <p:spPr bwMode="auto">
            <a:xfrm>
              <a:off x="2694013" y="3342463"/>
              <a:ext cx="1697319" cy="268767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chemeClr val="tx1"/>
                  </a:solidFill>
                </a:rPr>
                <a:t>Any Underage Drinking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>
                  <a:solidFill>
                    <a:schemeClr val="tx1"/>
                  </a:solidFill>
                </a:rPr>
                <a:t>(10th grade 30-day use)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dirty="0">
                <a:solidFill>
                  <a:schemeClr val="tx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chemeClr val="tx1"/>
                  </a:solidFill>
                </a:rPr>
                <a:t>*Underage  </a:t>
              </a:r>
              <a:br>
                <a:rPr lang="en-US" sz="1050" b="1" dirty="0">
                  <a:solidFill>
                    <a:schemeClr val="tx1"/>
                  </a:solidFill>
                </a:rPr>
              </a:br>
              <a:r>
                <a:rPr lang="en-US" sz="1050" b="1" dirty="0">
                  <a:solidFill>
                    <a:schemeClr val="tx1"/>
                  </a:solidFill>
                </a:rPr>
                <a:t>Problem and Heavy Drinking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>
                  <a:solidFill>
                    <a:schemeClr val="tx1"/>
                  </a:solidFill>
                </a:rPr>
                <a:t>(10</a:t>
              </a:r>
              <a:r>
                <a:rPr lang="en-US" sz="900" baseline="30000" dirty="0">
                  <a:solidFill>
                    <a:schemeClr val="tx1"/>
                  </a:solidFill>
                </a:rPr>
                <a:t>th</a:t>
              </a:r>
              <a:r>
                <a:rPr lang="en-US" sz="900" dirty="0">
                  <a:solidFill>
                    <a:schemeClr val="tx1"/>
                  </a:solidFill>
                </a:rPr>
                <a:t> grade)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b="1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/>
                <a:t>TBD depending on strategic plan of community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8210" name="Text Box 14"/>
            <p:cNvSpPr txBox="1">
              <a:spLocks noChangeArrowheads="1"/>
            </p:cNvSpPr>
            <p:nvPr/>
          </p:nvSpPr>
          <p:spPr bwMode="auto">
            <a:xfrm>
              <a:off x="4957105" y="2702621"/>
              <a:ext cx="1828362" cy="41996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chemeClr val="tx1"/>
                  </a:solidFill>
                </a:rPr>
                <a:t>Community </a:t>
              </a:r>
              <a:r>
                <a:rPr lang="en-US" sz="1000" b="1" dirty="0" smtClean="0">
                  <a:solidFill>
                    <a:schemeClr val="tx1"/>
                  </a:solidFill>
                </a:rPr>
                <a:t>Connectedness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3109" name="Line 16"/>
            <p:cNvSpPr>
              <a:spLocks noChangeShapeType="1"/>
            </p:cNvSpPr>
            <p:nvPr/>
          </p:nvSpPr>
          <p:spPr bwMode="auto">
            <a:xfrm>
              <a:off x="381000" y="2437356"/>
              <a:ext cx="11099134" cy="253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oval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212" name="Text Box 17"/>
            <p:cNvSpPr txBox="1">
              <a:spLocks noChangeArrowheads="1"/>
            </p:cNvSpPr>
            <p:nvPr/>
          </p:nvSpPr>
          <p:spPr bwMode="auto">
            <a:xfrm>
              <a:off x="4957105" y="5115364"/>
              <a:ext cx="1828362" cy="92977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chemeClr val="tx1"/>
                  </a:solidFill>
                </a:rPr>
                <a:t>Low Commitment to School</a:t>
              </a: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chemeClr val="tx1"/>
                  </a:solidFill>
                </a:rPr>
                <a:t>Friends who Use</a:t>
              </a: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chemeClr val="tx1"/>
                  </a:solidFill>
                </a:rPr>
                <a:t>Perception of Harm</a:t>
              </a:r>
            </a:p>
          </p:txBody>
        </p:sp>
        <p:sp>
          <p:nvSpPr>
            <p:cNvPr id="8214" name="Text Box 19"/>
            <p:cNvSpPr txBox="1">
              <a:spLocks noChangeArrowheads="1"/>
            </p:cNvSpPr>
            <p:nvPr/>
          </p:nvSpPr>
          <p:spPr bwMode="auto">
            <a:xfrm>
              <a:off x="4940464" y="6315071"/>
              <a:ext cx="1828362" cy="85645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chemeClr val="tx1"/>
                  </a:solidFill>
                </a:rPr>
                <a:t>Risk &amp; Protective Factors:  </a:t>
              </a:r>
              <a:r>
                <a:rPr lang="en-US" sz="900" dirty="0">
                  <a:solidFill>
                    <a:schemeClr val="tx1"/>
                  </a:solidFill>
                </a:rPr>
                <a:t>TBD locally in Community, School, Family, and Individual/Peer domains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8215" name="Text Box 20"/>
            <p:cNvSpPr txBox="1">
              <a:spLocks noChangeArrowheads="1"/>
            </p:cNvSpPr>
            <p:nvPr/>
          </p:nvSpPr>
          <p:spPr bwMode="auto">
            <a:xfrm>
              <a:off x="4964636" y="1284694"/>
              <a:ext cx="1828800" cy="1111334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chemeClr val="bg1"/>
                  </a:solidFill>
                </a:rPr>
                <a:t>Intervening Variables </a:t>
              </a: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900" b="1" dirty="0">
                  <a:solidFill>
                    <a:schemeClr val="bg1"/>
                  </a:solidFill>
                </a:rPr>
                <a:t>(Including R/P Factors)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076" name="Rectangle 23"/>
          <p:cNvSpPr>
            <a:spLocks noChangeArrowheads="1"/>
          </p:cNvSpPr>
          <p:nvPr/>
        </p:nvSpPr>
        <p:spPr bwMode="auto">
          <a:xfrm>
            <a:off x="457200" y="107950"/>
            <a:ext cx="8153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latin typeface="Calibri" pitchFamily="34" charset="0"/>
              </a:rPr>
              <a:t>Local Prevention </a:t>
            </a:r>
            <a:r>
              <a:rPr lang="en-US" sz="2400" b="1" dirty="0" smtClean="0">
                <a:latin typeface="Calibri" pitchFamily="34" charset="0"/>
              </a:rPr>
              <a:t>Redesign </a:t>
            </a:r>
            <a:r>
              <a:rPr lang="en-US" sz="2400" b="1" dirty="0">
                <a:latin typeface="Calibri" pitchFamily="34" charset="0"/>
              </a:rPr>
              <a:t>Initiative Cohort 1 Logic </a:t>
            </a:r>
            <a:r>
              <a:rPr lang="en-US" sz="2400" b="1" dirty="0" smtClean="0">
                <a:latin typeface="Calibri" pitchFamily="34" charset="0"/>
              </a:rPr>
              <a:t>Model</a:t>
            </a:r>
          </a:p>
          <a:p>
            <a:pPr algn="ctr"/>
            <a:r>
              <a:rPr lang="en-US" sz="2400" b="1" dirty="0" smtClean="0">
                <a:latin typeface="Calibri" pitchFamily="34" charset="0"/>
              </a:rPr>
              <a:t> - </a:t>
            </a:r>
            <a:r>
              <a:rPr lang="en-US" sz="2400" b="1" dirty="0" smtClean="0">
                <a:ln w="3175"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Theory Sequence </a:t>
            </a:r>
            <a:r>
              <a:rPr lang="en-US" sz="2400" b="1" dirty="0" smtClean="0">
                <a:latin typeface="Calibri" pitchFamily="34" charset="0"/>
              </a:rPr>
              <a:t>- 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0200" y="2133600"/>
            <a:ext cx="1371600" cy="990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</a:rPr>
              <a:t>TBD </a:t>
            </a:r>
            <a:r>
              <a:rPr lang="en-US" sz="1000" dirty="0">
                <a:solidFill>
                  <a:prstClr val="black"/>
                </a:solidFill>
              </a:rPr>
              <a:t> based on local </a:t>
            </a:r>
            <a:r>
              <a:rPr lang="en-US" sz="1000" dirty="0"/>
              <a:t>Community Needs &amp; Resources Assessment</a:t>
            </a:r>
            <a:endParaRPr lang="en-US" sz="105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</a:rPr>
              <a:t>a</a:t>
            </a:r>
            <a:r>
              <a:rPr lang="en-US" sz="1000" dirty="0" smtClean="0">
                <a:solidFill>
                  <a:prstClr val="black"/>
                </a:solidFill>
              </a:rPr>
              <a:t>nd  </a:t>
            </a:r>
            <a:r>
              <a:rPr lang="en-US" sz="1000" dirty="0" smtClean="0"/>
              <a:t>identification of </a:t>
            </a:r>
            <a:r>
              <a:rPr lang="en-US" sz="1000" dirty="0" smtClean="0">
                <a:solidFill>
                  <a:prstClr val="black"/>
                </a:solidFill>
              </a:rPr>
              <a:t>conditions &amp; contributing </a:t>
            </a:r>
            <a:r>
              <a:rPr lang="en-US" sz="1000" dirty="0">
                <a:solidFill>
                  <a:prstClr val="black"/>
                </a:solidFill>
              </a:rPr>
              <a:t>factors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62800" y="4764024"/>
            <a:ext cx="1447800" cy="67710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</a:rPr>
              <a:t>Prevention/ Intervention  </a:t>
            </a:r>
            <a:r>
              <a:rPr lang="en-US" sz="1000" b="1" dirty="0" smtClean="0">
                <a:solidFill>
                  <a:schemeClr val="tx1"/>
                </a:solidFill>
              </a:rPr>
              <a:t>Services: </a:t>
            </a:r>
            <a:r>
              <a:rPr lang="en-US" sz="900" dirty="0" smtClean="0">
                <a:solidFill>
                  <a:schemeClr val="tx1"/>
                </a:solidFill>
              </a:rPr>
              <a:t>Local Programs and Services </a:t>
            </a:r>
            <a:r>
              <a:rPr lang="en-US" sz="900" dirty="0" smtClean="0">
                <a:solidFill>
                  <a:prstClr val="black"/>
                </a:solidFill>
              </a:rPr>
              <a:t>TBD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62800" y="2173224"/>
            <a:ext cx="1447800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chemeClr val="tx1"/>
                </a:solidFill>
              </a:rPr>
              <a:t>Coalition: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 smtClean="0">
                <a:solidFill>
                  <a:schemeClr val="tx1"/>
                </a:solidFill>
              </a:rPr>
              <a:t>Local Programs and Services </a:t>
            </a:r>
            <a:r>
              <a:rPr lang="en-US" sz="900" dirty="0" smtClean="0">
                <a:solidFill>
                  <a:prstClr val="black"/>
                </a:solidFill>
              </a:rPr>
              <a:t>TBD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62800" y="3849624"/>
            <a:ext cx="1447800" cy="67710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</a:rPr>
              <a:t>Environmental </a:t>
            </a:r>
            <a:r>
              <a:rPr lang="en-US" sz="1000" b="1" dirty="0" smtClean="0">
                <a:solidFill>
                  <a:schemeClr val="tx1"/>
                </a:solidFill>
              </a:rPr>
              <a:t>Strategies: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 smtClean="0">
                <a:solidFill>
                  <a:schemeClr val="tx1"/>
                </a:solidFill>
              </a:rPr>
              <a:t>Local Programs and Services </a:t>
            </a:r>
            <a:r>
              <a:rPr lang="en-US" sz="900" dirty="0" smtClean="0">
                <a:solidFill>
                  <a:prstClr val="black"/>
                </a:solidFill>
              </a:rPr>
              <a:t>TBD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62800" y="5715000"/>
            <a:ext cx="1447800" cy="6617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</a:rPr>
              <a:t>Direct Services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tx1"/>
                </a:solidFill>
              </a:rPr>
              <a:t>(minimum 60% EBPs</a:t>
            </a:r>
            <a:r>
              <a:rPr lang="en-US" sz="900" dirty="0" smtClean="0">
                <a:solidFill>
                  <a:schemeClr val="tx1"/>
                </a:solidFill>
              </a:rPr>
              <a:t>): Local Programs and Services </a:t>
            </a:r>
            <a:r>
              <a:rPr lang="en-US" sz="900" dirty="0" smtClean="0">
                <a:solidFill>
                  <a:prstClr val="black"/>
                </a:solidFill>
              </a:rPr>
              <a:t>TBD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083" name="TextBox 32"/>
          <p:cNvSpPr txBox="1">
            <a:spLocks noChangeArrowheads="1"/>
          </p:cNvSpPr>
          <p:nvPr/>
        </p:nvSpPr>
        <p:spPr bwMode="auto">
          <a:xfrm>
            <a:off x="457200" y="6324600"/>
            <a:ext cx="1219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>
                <a:latin typeface="Calibri" pitchFamily="34" charset="0"/>
              </a:rPr>
              <a:t>*proposed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162800" y="3087624"/>
            <a:ext cx="1447800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</a:rPr>
              <a:t>Public </a:t>
            </a:r>
            <a:r>
              <a:rPr lang="en-US" sz="1000" b="1" dirty="0" smtClean="0">
                <a:solidFill>
                  <a:schemeClr val="tx1"/>
                </a:solidFill>
              </a:rPr>
              <a:t>Awareness: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 smtClean="0">
                <a:solidFill>
                  <a:schemeClr val="tx1"/>
                </a:solidFill>
              </a:rPr>
              <a:t>Local Programs and Services </a:t>
            </a:r>
            <a:r>
              <a:rPr lang="en-US" sz="900" dirty="0" smtClean="0">
                <a:solidFill>
                  <a:prstClr val="black"/>
                </a:solidFill>
              </a:rPr>
              <a:t>TBD</a:t>
            </a:r>
            <a:endParaRPr lang="en-US" sz="900" dirty="0">
              <a:solidFill>
                <a:prstClr val="black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rot="10800000">
            <a:off x="6858000" y="5029200"/>
            <a:ext cx="228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Left Brace 43"/>
          <p:cNvSpPr/>
          <p:nvPr/>
        </p:nvSpPr>
        <p:spPr>
          <a:xfrm>
            <a:off x="3429000" y="2514600"/>
            <a:ext cx="228600" cy="3733800"/>
          </a:xfrm>
          <a:prstGeom prst="leftBrace">
            <a:avLst>
              <a:gd name="adj1" fmla="val 8333"/>
              <a:gd name="adj2" fmla="val 3873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Text Box 6"/>
          <p:cNvSpPr txBox="1">
            <a:spLocks noChangeArrowheads="1"/>
          </p:cNvSpPr>
          <p:nvPr/>
        </p:nvSpPr>
        <p:spPr bwMode="auto">
          <a:xfrm>
            <a:off x="5421086" y="939022"/>
            <a:ext cx="1371600" cy="105487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smtClean="0">
                <a:solidFill>
                  <a:schemeClr val="bg1"/>
                </a:solidFill>
              </a:rPr>
              <a:t>Local </a:t>
            </a:r>
            <a:r>
              <a:rPr lang="en-US" sz="1100" b="1" dirty="0">
                <a:solidFill>
                  <a:schemeClr val="bg1"/>
                </a:solidFill>
              </a:rPr>
              <a:t>Conditions and Contributing Factors</a:t>
            </a:r>
          </a:p>
        </p:txBody>
      </p:sp>
      <p:sp>
        <p:nvSpPr>
          <p:cNvPr id="42" name="Left Brace 41"/>
          <p:cNvSpPr/>
          <p:nvPr/>
        </p:nvSpPr>
        <p:spPr>
          <a:xfrm>
            <a:off x="6858000" y="3276600"/>
            <a:ext cx="228600" cy="1143000"/>
          </a:xfrm>
          <a:prstGeom prst="leftBrace">
            <a:avLst>
              <a:gd name="adj1" fmla="val 8333"/>
              <a:gd name="adj2" fmla="val 6464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416296" y="4532376"/>
            <a:ext cx="1371600" cy="9540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</a:rPr>
              <a:t>TBD </a:t>
            </a:r>
            <a:r>
              <a:rPr lang="en-US" sz="1000" dirty="0">
                <a:solidFill>
                  <a:prstClr val="black"/>
                </a:solidFill>
              </a:rPr>
              <a:t> based on local </a:t>
            </a:r>
            <a:r>
              <a:rPr lang="en-US" sz="1000" dirty="0"/>
              <a:t>Community Needs &amp; Resources Assessment</a:t>
            </a:r>
            <a:endParaRPr lang="en-US" sz="105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</a:rPr>
              <a:t>a</a:t>
            </a:r>
            <a:r>
              <a:rPr lang="en-US" sz="1000" dirty="0" smtClean="0">
                <a:solidFill>
                  <a:prstClr val="black"/>
                </a:solidFill>
              </a:rPr>
              <a:t>nd </a:t>
            </a:r>
            <a:r>
              <a:rPr lang="en-US" sz="1000" dirty="0" smtClean="0"/>
              <a:t>identification of </a:t>
            </a:r>
            <a:r>
              <a:rPr lang="en-US" sz="1000" dirty="0" smtClean="0">
                <a:solidFill>
                  <a:prstClr val="black"/>
                </a:solidFill>
              </a:rPr>
              <a:t>conditions &amp; contributing </a:t>
            </a:r>
            <a:r>
              <a:rPr lang="en-US" sz="1000" dirty="0">
                <a:solidFill>
                  <a:prstClr val="black"/>
                </a:solidFill>
              </a:rPr>
              <a:t>factors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410200" y="5562600"/>
            <a:ext cx="1371600" cy="990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</a:rPr>
              <a:t>TBD </a:t>
            </a:r>
            <a:r>
              <a:rPr lang="en-US" sz="1000" dirty="0">
                <a:solidFill>
                  <a:prstClr val="black"/>
                </a:solidFill>
              </a:rPr>
              <a:t> based on local </a:t>
            </a:r>
            <a:r>
              <a:rPr lang="en-US" sz="1000" dirty="0"/>
              <a:t>Community Needs &amp; Resources Assessment</a:t>
            </a:r>
            <a:endParaRPr lang="en-US" sz="105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</a:rPr>
              <a:t>a</a:t>
            </a:r>
            <a:r>
              <a:rPr lang="en-US" sz="1000" dirty="0" smtClean="0">
                <a:solidFill>
                  <a:prstClr val="black"/>
                </a:solidFill>
              </a:rPr>
              <a:t>nd </a:t>
            </a:r>
            <a:r>
              <a:rPr lang="en-US" sz="1000" dirty="0" smtClean="0"/>
              <a:t>identification of </a:t>
            </a:r>
            <a:r>
              <a:rPr lang="en-US" sz="1000" dirty="0" smtClean="0">
                <a:solidFill>
                  <a:prstClr val="black"/>
                </a:solidFill>
              </a:rPr>
              <a:t>conditions &amp; contributing </a:t>
            </a:r>
            <a:r>
              <a:rPr lang="en-US" sz="1000" dirty="0">
                <a:solidFill>
                  <a:prstClr val="black"/>
                </a:solidFill>
              </a:rPr>
              <a:t>factors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410200" y="3429000"/>
            <a:ext cx="1371600" cy="990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</a:rPr>
              <a:t>TBD </a:t>
            </a:r>
            <a:r>
              <a:rPr lang="en-US" sz="1000" dirty="0">
                <a:solidFill>
                  <a:prstClr val="black"/>
                </a:solidFill>
              </a:rPr>
              <a:t> based on local </a:t>
            </a:r>
            <a:r>
              <a:rPr lang="en-US" sz="1000" dirty="0"/>
              <a:t>Community Needs &amp; Resources Assessment</a:t>
            </a:r>
            <a:endParaRPr lang="en-US" sz="105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prstClr val="black"/>
                </a:solidFill>
              </a:rPr>
              <a:t>and </a:t>
            </a:r>
            <a:r>
              <a:rPr lang="en-US" sz="1000" dirty="0" smtClean="0"/>
              <a:t>identification of </a:t>
            </a:r>
            <a:r>
              <a:rPr lang="en-US" sz="1000" dirty="0" smtClean="0">
                <a:solidFill>
                  <a:prstClr val="black"/>
                </a:solidFill>
              </a:rPr>
              <a:t> conditions &amp; contributing </a:t>
            </a:r>
            <a:r>
              <a:rPr lang="en-US" sz="1000" dirty="0">
                <a:solidFill>
                  <a:prstClr val="black"/>
                </a:solidFill>
              </a:rPr>
              <a:t>factors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rot="10800000">
            <a:off x="5168900" y="2514600"/>
            <a:ext cx="228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0800000">
            <a:off x="5156200" y="5003800"/>
            <a:ext cx="228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0800000">
            <a:off x="6858000" y="2438400"/>
            <a:ext cx="228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0800000">
            <a:off x="5143500" y="3886200"/>
            <a:ext cx="228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0800000">
            <a:off x="5156200" y="6083300"/>
            <a:ext cx="228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10800000">
            <a:off x="6858000" y="6096000"/>
            <a:ext cx="228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Left Brace 48"/>
          <p:cNvSpPr/>
          <p:nvPr/>
        </p:nvSpPr>
        <p:spPr>
          <a:xfrm>
            <a:off x="1752600" y="3276600"/>
            <a:ext cx="152400" cy="1447800"/>
          </a:xfrm>
          <a:prstGeom prst="leftBrace">
            <a:avLst>
              <a:gd name="adj1" fmla="val 8333"/>
              <a:gd name="adj2" fmla="val 3873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ight Arrow 44"/>
          <p:cNvSpPr/>
          <p:nvPr/>
        </p:nvSpPr>
        <p:spPr>
          <a:xfrm flipH="1">
            <a:off x="3429000" y="1295400"/>
            <a:ext cx="152400" cy="28956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ight Arrow 51"/>
          <p:cNvSpPr/>
          <p:nvPr/>
        </p:nvSpPr>
        <p:spPr>
          <a:xfrm flipH="1">
            <a:off x="6858000" y="1295400"/>
            <a:ext cx="152400" cy="28956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ight Arrow 52"/>
          <p:cNvSpPr/>
          <p:nvPr/>
        </p:nvSpPr>
        <p:spPr>
          <a:xfrm flipH="1">
            <a:off x="5181600" y="1295400"/>
            <a:ext cx="152400" cy="28956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Arrow 53"/>
          <p:cNvSpPr/>
          <p:nvPr/>
        </p:nvSpPr>
        <p:spPr>
          <a:xfrm flipH="1">
            <a:off x="1752600" y="1295400"/>
            <a:ext cx="152400" cy="28956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ight Arrow 55"/>
          <p:cNvSpPr/>
          <p:nvPr/>
        </p:nvSpPr>
        <p:spPr>
          <a:xfrm flipH="1">
            <a:off x="0" y="685800"/>
            <a:ext cx="8839200" cy="6019800"/>
          </a:xfrm>
          <a:prstGeom prst="rightArrow">
            <a:avLst>
              <a:gd name="adj1" fmla="val 50000"/>
              <a:gd name="adj2" fmla="val 40295"/>
            </a:avLst>
          </a:prstGeom>
          <a:solidFill>
            <a:schemeClr val="bg1">
              <a:lumMod val="85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z="1050" b="1" dirty="0" smtClean="0">
                <a:solidFill>
                  <a:schemeClr val="tx1"/>
                </a:solidFill>
              </a:rPr>
              <a:t>May 5, 2011</a:t>
            </a:r>
            <a:endParaRPr lang="en-US" sz="1050" b="1" dirty="0">
              <a:solidFill>
                <a:schemeClr val="tx1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5900" y="914400"/>
            <a:ext cx="8547100" cy="5699105"/>
            <a:chOff x="381000" y="1262971"/>
            <a:chExt cx="11198976" cy="5981852"/>
          </a:xfrm>
        </p:grpSpPr>
        <p:sp>
          <p:nvSpPr>
            <p:cNvPr id="8200" name="Text Box 4"/>
            <p:cNvSpPr txBox="1">
              <a:spLocks noChangeArrowheads="1"/>
            </p:cNvSpPr>
            <p:nvPr/>
          </p:nvSpPr>
          <p:spPr bwMode="auto">
            <a:xfrm>
              <a:off x="497483" y="1262971"/>
              <a:ext cx="1866738" cy="1094982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chemeClr val="bg1"/>
                  </a:solidFill>
                </a:rPr>
                <a:t>Consequences (Short-term and Long-term Outcomes)</a:t>
              </a:r>
              <a:endParaRPr lang="en-US" sz="700" b="1" dirty="0">
                <a:solidFill>
                  <a:schemeClr val="bg1"/>
                </a:solidFill>
              </a:endParaRPr>
            </a:p>
          </p:txBody>
        </p:sp>
        <p:sp>
          <p:nvSpPr>
            <p:cNvPr id="8201" name="Text Box 5"/>
            <p:cNvSpPr txBox="1">
              <a:spLocks noChangeArrowheads="1"/>
            </p:cNvSpPr>
            <p:nvPr/>
          </p:nvSpPr>
          <p:spPr bwMode="auto">
            <a:xfrm>
              <a:off x="2644092" y="1276301"/>
              <a:ext cx="1697319" cy="1089473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chemeClr val="bg1"/>
                  </a:solidFill>
                </a:rPr>
                <a:t>Consumption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>
                  <a:solidFill>
                    <a:schemeClr val="bg1"/>
                  </a:solidFill>
                </a:rPr>
                <a:t>(Long-term/Short-term outcomes) </a:t>
              </a:r>
              <a:endParaRPr 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8202" name="Text Box 6"/>
            <p:cNvSpPr txBox="1">
              <a:spLocks noChangeArrowheads="1"/>
            </p:cNvSpPr>
            <p:nvPr/>
          </p:nvSpPr>
          <p:spPr bwMode="auto">
            <a:xfrm>
              <a:off x="9466648" y="1342951"/>
              <a:ext cx="2013486" cy="1063119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 smtClean="0">
                  <a:solidFill>
                    <a:schemeClr val="bg1"/>
                  </a:solidFill>
                </a:rPr>
                <a:t>Strategies &amp;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chemeClr val="bg1"/>
                  </a:solidFill>
                </a:rPr>
                <a:t>Local </a:t>
              </a:r>
              <a:r>
                <a:rPr lang="en-US" sz="1100" b="1" dirty="0" smtClean="0">
                  <a:solidFill>
                    <a:schemeClr val="bg1"/>
                  </a:solidFill>
                </a:rPr>
                <a:t>Implementation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8205" name="Text Box 9"/>
            <p:cNvSpPr txBox="1">
              <a:spLocks noChangeArrowheads="1"/>
            </p:cNvSpPr>
            <p:nvPr/>
          </p:nvSpPr>
          <p:spPr bwMode="auto">
            <a:xfrm>
              <a:off x="4690859" y="3262482"/>
              <a:ext cx="1828362" cy="93683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chemeClr val="tx1"/>
                  </a:solidFill>
                </a:rPr>
                <a:t>Alcohol Availability:  </a:t>
              </a:r>
              <a:r>
                <a:rPr lang="en-US" sz="900" dirty="0" smtClean="0">
                  <a:solidFill>
                    <a:schemeClr val="tx1"/>
                  </a:solidFill>
                </a:rPr>
                <a:t>Social </a:t>
              </a:r>
              <a:r>
                <a:rPr lang="en-US" sz="900" dirty="0">
                  <a:solidFill>
                    <a:schemeClr val="tx1"/>
                  </a:solidFill>
                </a:rPr>
                <a:t>Access </a:t>
              </a:r>
              <a:endParaRPr lang="en-US" sz="1000" dirty="0">
                <a:solidFill>
                  <a:schemeClr val="tx1"/>
                </a:solidFill>
              </a:endParaRP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000" b="1" dirty="0" smtClean="0">
                  <a:solidFill>
                    <a:schemeClr val="tx1"/>
                  </a:solidFill>
                </a:rPr>
                <a:t>Alcohol </a:t>
              </a:r>
              <a:r>
                <a:rPr lang="en-US" sz="1000" b="1" dirty="0">
                  <a:solidFill>
                    <a:schemeClr val="tx1"/>
                  </a:solidFill>
                </a:rPr>
                <a:t>Laws: </a:t>
              </a:r>
              <a:r>
                <a:rPr lang="en-US" sz="900" dirty="0">
                  <a:solidFill>
                    <a:schemeClr val="tx1"/>
                  </a:solidFill>
                </a:rPr>
                <a:t>Enforcement; </a:t>
              </a:r>
              <a:r>
                <a:rPr lang="en-US" sz="900" dirty="0" smtClean="0">
                  <a:solidFill>
                    <a:schemeClr val="tx1"/>
                  </a:solidFill>
                </a:rPr>
                <a:t>Youth Perception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8206" name="Text Box 10"/>
            <p:cNvSpPr txBox="1">
              <a:spLocks noChangeArrowheads="1"/>
            </p:cNvSpPr>
            <p:nvPr/>
          </p:nvSpPr>
          <p:spPr bwMode="auto">
            <a:xfrm>
              <a:off x="597325" y="2942561"/>
              <a:ext cx="1753481" cy="329086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chemeClr val="bg1"/>
                  </a:solidFill>
                </a:rPr>
                <a:t/>
              </a:r>
              <a:br>
                <a:rPr lang="en-US" sz="1050" b="1" dirty="0">
                  <a:solidFill>
                    <a:schemeClr val="bg1"/>
                  </a:solidFill>
                </a:rPr>
              </a:br>
              <a:r>
                <a:rPr lang="en-US" sz="1050" b="1" dirty="0"/>
                <a:t>School performance </a:t>
              </a:r>
              <a:r>
                <a:rPr lang="en-US" sz="1000" dirty="0"/>
                <a:t>(% of courses passed)</a:t>
              </a:r>
              <a:endParaRPr lang="en-US" sz="1050" dirty="0"/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000" dirty="0" smtClean="0"/>
                <a:t>(HYS Academic)</a:t>
              </a:r>
              <a:endParaRPr lang="en-US" sz="1000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b="1" dirty="0" smtClean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 smtClean="0"/>
                <a:t>Youth </a:t>
              </a:r>
              <a:r>
                <a:rPr lang="en-US" sz="1050" b="1" dirty="0"/>
                <a:t>Delinquency 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(either * HYS Perception of Risk, or * Alcohol related arrests of 10-17 year olds, depending on coalition’s strategy)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b="1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/>
                <a:t>* Mental Health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(HYS depression)</a:t>
              </a: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1050" b="1" dirty="0">
                <a:solidFill>
                  <a:schemeClr val="bg1"/>
                </a:solidFill>
              </a:endParaRPr>
            </a:p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chemeClr val="bg1"/>
                  </a:solidFill>
                </a:rPr>
                <a:t/>
              </a:r>
              <a:br>
                <a:rPr lang="en-US" sz="1050" b="1" dirty="0">
                  <a:solidFill>
                    <a:schemeClr val="bg1"/>
                  </a:solidFill>
                </a:rPr>
              </a:br>
              <a:endParaRPr lang="en-US" sz="1050" b="1" dirty="0">
                <a:solidFill>
                  <a:schemeClr val="bg1"/>
                </a:solidFill>
              </a:endParaRPr>
            </a:p>
          </p:txBody>
        </p:sp>
        <p:sp>
          <p:nvSpPr>
            <p:cNvPr id="8207" name="Text Box 11"/>
            <p:cNvSpPr txBox="1">
              <a:spLocks noChangeArrowheads="1"/>
            </p:cNvSpPr>
            <p:nvPr/>
          </p:nvSpPr>
          <p:spPr bwMode="auto">
            <a:xfrm>
              <a:off x="2644092" y="3182502"/>
              <a:ext cx="1697319" cy="268767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1050" b="1" dirty="0" smtClean="0">
                <a:solidFill>
                  <a:schemeClr val="tx1"/>
                </a:solidFill>
              </a:endParaRP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1050" b="1" dirty="0" smtClean="0">
                <a:solidFill>
                  <a:schemeClr val="tx1"/>
                </a:solidFill>
              </a:endParaRP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050" b="1" dirty="0" smtClean="0">
                  <a:solidFill>
                    <a:schemeClr val="tx1"/>
                  </a:solidFill>
                </a:rPr>
                <a:t>Any </a:t>
              </a:r>
              <a:r>
                <a:rPr lang="en-US" sz="1050" b="1" dirty="0">
                  <a:solidFill>
                    <a:schemeClr val="tx1"/>
                  </a:solidFill>
                </a:rPr>
                <a:t>Underage Drinking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>
                  <a:solidFill>
                    <a:schemeClr val="tx1"/>
                  </a:solidFill>
                </a:rPr>
                <a:t>(10th grade 30-day use)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dirty="0">
                <a:solidFill>
                  <a:schemeClr val="tx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chemeClr val="tx1"/>
                  </a:solidFill>
                </a:rPr>
                <a:t>*Underage  </a:t>
              </a:r>
              <a:br>
                <a:rPr lang="en-US" sz="1050" b="1" dirty="0">
                  <a:solidFill>
                    <a:schemeClr val="tx1"/>
                  </a:solidFill>
                </a:rPr>
              </a:br>
              <a:r>
                <a:rPr lang="en-US" sz="1050" b="1" dirty="0">
                  <a:solidFill>
                    <a:schemeClr val="tx1"/>
                  </a:solidFill>
                </a:rPr>
                <a:t>Problem and Heavy Drinking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>
                  <a:solidFill>
                    <a:schemeClr val="tx1"/>
                  </a:solidFill>
                </a:rPr>
                <a:t>(10</a:t>
              </a:r>
              <a:r>
                <a:rPr lang="en-US" sz="900" baseline="30000" dirty="0">
                  <a:solidFill>
                    <a:schemeClr val="tx1"/>
                  </a:solidFill>
                </a:rPr>
                <a:t>th</a:t>
              </a:r>
              <a:r>
                <a:rPr lang="en-US" sz="900" dirty="0">
                  <a:solidFill>
                    <a:schemeClr val="tx1"/>
                  </a:solidFill>
                </a:rPr>
                <a:t> grade)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b="1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8210" name="Text Box 14"/>
            <p:cNvSpPr txBox="1">
              <a:spLocks noChangeArrowheads="1"/>
            </p:cNvSpPr>
            <p:nvPr/>
          </p:nvSpPr>
          <p:spPr bwMode="auto">
            <a:xfrm>
              <a:off x="4690859" y="2702619"/>
              <a:ext cx="1828362" cy="41996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chemeClr val="tx1"/>
                  </a:solidFill>
                </a:rPr>
                <a:t>Community </a:t>
              </a:r>
              <a:r>
                <a:rPr lang="en-US" sz="1000" b="1" dirty="0" smtClean="0">
                  <a:solidFill>
                    <a:schemeClr val="tx1"/>
                  </a:solidFill>
                </a:rPr>
                <a:t>Connectedness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3109" name="Line 16"/>
            <p:cNvSpPr>
              <a:spLocks noChangeShapeType="1"/>
            </p:cNvSpPr>
            <p:nvPr/>
          </p:nvSpPr>
          <p:spPr bwMode="auto">
            <a:xfrm>
              <a:off x="381000" y="2437356"/>
              <a:ext cx="11198976" cy="253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oval" w="med" len="med"/>
            </a:ln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8212" name="Text Box 17"/>
            <p:cNvSpPr txBox="1">
              <a:spLocks noChangeArrowheads="1"/>
            </p:cNvSpPr>
            <p:nvPr/>
          </p:nvSpPr>
          <p:spPr bwMode="auto">
            <a:xfrm>
              <a:off x="4690859" y="4382210"/>
              <a:ext cx="1828362" cy="114681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000" b="1" dirty="0" smtClean="0">
                  <a:solidFill>
                    <a:schemeClr val="tx1"/>
                  </a:solidFill>
                </a:rPr>
                <a:t>School Bonding</a:t>
              </a: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000" b="1" dirty="0" smtClean="0">
                  <a:solidFill>
                    <a:schemeClr val="tx1"/>
                  </a:solidFill>
                </a:rPr>
                <a:t>Social Skills</a:t>
              </a:r>
              <a:endParaRPr lang="en-US" sz="1000" b="1" dirty="0">
                <a:solidFill>
                  <a:schemeClr val="tx1"/>
                </a:solidFill>
              </a:endParaRP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chemeClr val="tx1"/>
                  </a:solidFill>
                </a:rPr>
                <a:t>Friends who Use</a:t>
              </a: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000" b="1" dirty="0" smtClean="0">
                  <a:solidFill>
                    <a:schemeClr val="tx1"/>
                  </a:solidFill>
                </a:rPr>
                <a:t>(Based on individual assessment)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8214" name="Text Box 19"/>
            <p:cNvSpPr txBox="1">
              <a:spLocks noChangeArrowheads="1"/>
            </p:cNvSpPr>
            <p:nvPr/>
          </p:nvSpPr>
          <p:spPr bwMode="auto">
            <a:xfrm>
              <a:off x="4690859" y="5661897"/>
              <a:ext cx="1828362" cy="158292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chemeClr val="tx1"/>
                  </a:solidFill>
                </a:rPr>
                <a:t>Risk &amp; Protective Factors</a:t>
              </a:r>
              <a:r>
                <a:rPr lang="en-US" sz="1000" b="1" dirty="0" smtClean="0">
                  <a:solidFill>
                    <a:schemeClr val="tx1"/>
                  </a:solidFill>
                </a:rPr>
                <a:t>: </a:t>
              </a: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sz="900" dirty="0" smtClean="0">
                  <a:solidFill>
                    <a:schemeClr val="tx1"/>
                  </a:solidFill>
                </a:rPr>
                <a:t>Poor Family Management</a:t>
              </a: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sz="900" dirty="0" smtClean="0">
                  <a:solidFill>
                    <a:schemeClr val="tx1"/>
                  </a:solidFill>
                </a:rPr>
                <a:t>Favorable Attitudes towards Drug Use</a:t>
              </a: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sz="900" dirty="0" smtClean="0">
                  <a:solidFill>
                    <a:schemeClr val="tx1"/>
                  </a:solidFill>
                </a:rPr>
                <a:t>Intentions to Use</a:t>
              </a: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8215" name="Text Box 20"/>
            <p:cNvSpPr txBox="1">
              <a:spLocks noChangeArrowheads="1"/>
            </p:cNvSpPr>
            <p:nvPr/>
          </p:nvSpPr>
          <p:spPr bwMode="auto">
            <a:xfrm>
              <a:off x="4707499" y="1302961"/>
              <a:ext cx="1828800" cy="107349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chemeClr val="bg1"/>
                  </a:solidFill>
                </a:rPr>
                <a:t>Intervening Variables </a:t>
              </a: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900" b="1" dirty="0">
                  <a:solidFill>
                    <a:schemeClr val="bg1"/>
                  </a:solidFill>
                </a:rPr>
                <a:t>(Including R/P Factors)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076" name="Rectangle 23"/>
          <p:cNvSpPr>
            <a:spLocks noChangeArrowheads="1"/>
          </p:cNvSpPr>
          <p:nvPr/>
        </p:nvSpPr>
        <p:spPr bwMode="auto">
          <a:xfrm>
            <a:off x="457200" y="107950"/>
            <a:ext cx="8153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latin typeface="Calibri" pitchFamily="34" charset="0"/>
              </a:rPr>
              <a:t>Local Prevention </a:t>
            </a:r>
            <a:r>
              <a:rPr lang="en-US" sz="2400" b="1" dirty="0" smtClean="0">
                <a:latin typeface="Calibri" pitchFamily="34" charset="0"/>
              </a:rPr>
              <a:t>Redesign </a:t>
            </a:r>
            <a:r>
              <a:rPr lang="en-US" sz="2400" b="1" dirty="0">
                <a:latin typeface="Calibri" pitchFamily="34" charset="0"/>
              </a:rPr>
              <a:t>Initiative Cohort 1 Logic </a:t>
            </a:r>
            <a:r>
              <a:rPr lang="en-US" sz="2400" b="1" dirty="0" smtClean="0">
                <a:latin typeface="Calibri" pitchFamily="34" charset="0"/>
              </a:rPr>
              <a:t>Model</a:t>
            </a:r>
          </a:p>
          <a:p>
            <a:pPr algn="ctr"/>
            <a:r>
              <a:rPr lang="en-US" sz="2400" b="1" dirty="0" smtClean="0">
                <a:latin typeface="Calibri" pitchFamily="34" charset="0"/>
              </a:rPr>
              <a:t> - </a:t>
            </a:r>
            <a:r>
              <a:rPr lang="en-US" sz="2400" b="1" dirty="0" smtClean="0">
                <a:ln w="3175"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latin typeface="Calibri" pitchFamily="34" charset="0"/>
              </a:rPr>
              <a:t>SAMPLE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smtClean="0">
                <a:ln w="3175"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Theory Sequence</a:t>
            </a:r>
            <a:r>
              <a:rPr lang="en-US" sz="2400" b="1" dirty="0" smtClean="0">
                <a:latin typeface="Calibri" pitchFamily="34" charset="0"/>
              </a:rPr>
              <a:t>- 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56200" y="2781300"/>
            <a:ext cx="16764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prstClr val="black"/>
                </a:solidFill>
              </a:rPr>
              <a:t>Low enforcement in public locations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62800" y="4648200"/>
            <a:ext cx="1524000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</a:rPr>
              <a:t>Prevention/ Intervention  </a:t>
            </a:r>
            <a:r>
              <a:rPr lang="en-US" sz="1000" b="1" dirty="0" smtClean="0">
                <a:solidFill>
                  <a:schemeClr val="tx1"/>
                </a:solidFill>
              </a:rPr>
              <a:t>Services: </a:t>
            </a:r>
            <a:r>
              <a:rPr lang="en-US" sz="900" dirty="0" smtClean="0">
                <a:solidFill>
                  <a:schemeClr val="tx1"/>
                </a:solidFill>
              </a:rPr>
              <a:t>Happy Town MS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37400" y="2235200"/>
            <a:ext cx="1549400" cy="38472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chemeClr val="tx1"/>
                </a:solidFill>
              </a:rPr>
              <a:t>Coalition: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 smtClean="0">
                <a:solidFill>
                  <a:schemeClr val="tx1"/>
                </a:solidFill>
              </a:rPr>
              <a:t>Happy People Coalition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50100" y="3530600"/>
            <a:ext cx="1536700" cy="81560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</a:rPr>
              <a:t>Environmental </a:t>
            </a:r>
            <a:r>
              <a:rPr lang="en-US" sz="1000" b="1" dirty="0" smtClean="0">
                <a:solidFill>
                  <a:schemeClr val="tx1"/>
                </a:solidFill>
              </a:rPr>
              <a:t>Strategies: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00" dirty="0" smtClean="0">
                <a:solidFill>
                  <a:schemeClr val="tx1"/>
                </a:solidFill>
              </a:rPr>
              <a:t>Enforcement Roundtable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00" dirty="0" smtClean="0">
                <a:solidFill>
                  <a:schemeClr val="tx1"/>
                </a:solidFill>
              </a:rPr>
              <a:t>Party Patrol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00" dirty="0" smtClean="0">
                <a:solidFill>
                  <a:schemeClr val="tx1"/>
                </a:solidFill>
              </a:rPr>
              <a:t>Parent Pledge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150100" y="5181600"/>
            <a:ext cx="1536700" cy="127727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</a:rPr>
              <a:t>Direct Services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tx1"/>
                </a:solidFill>
              </a:rPr>
              <a:t>(minimum 60% EBPs</a:t>
            </a:r>
            <a:r>
              <a:rPr lang="en-US" sz="900" dirty="0" smtClean="0">
                <a:solidFill>
                  <a:schemeClr val="tx1"/>
                </a:solidFill>
              </a:rPr>
              <a:t>):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 smtClean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000" dirty="0" smtClean="0">
                <a:solidFill>
                  <a:schemeClr val="tx1"/>
                </a:solidFill>
              </a:rPr>
              <a:t>Guiding Good Choices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000" dirty="0" smtClean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000" dirty="0" smtClean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000" dirty="0" smtClean="0">
                <a:solidFill>
                  <a:schemeClr val="tx1"/>
                </a:solidFill>
              </a:rPr>
              <a:t>Life Skills Training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083" name="TextBox 32"/>
          <p:cNvSpPr txBox="1">
            <a:spLocks noChangeArrowheads="1"/>
          </p:cNvSpPr>
          <p:nvPr/>
        </p:nvSpPr>
        <p:spPr bwMode="auto">
          <a:xfrm>
            <a:off x="533400" y="6324600"/>
            <a:ext cx="1219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>
                <a:latin typeface="Calibri" pitchFamily="34" charset="0"/>
              </a:rPr>
              <a:t>*proposed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137400" y="2781300"/>
            <a:ext cx="1549400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</a:rPr>
              <a:t>Public </a:t>
            </a:r>
            <a:r>
              <a:rPr lang="en-US" sz="1000" b="1" dirty="0" smtClean="0">
                <a:solidFill>
                  <a:schemeClr val="tx1"/>
                </a:solidFill>
              </a:rPr>
              <a:t>Awareness: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 smtClean="0">
                <a:solidFill>
                  <a:schemeClr val="tx1"/>
                </a:solidFill>
              </a:rPr>
              <a:t>Media Advocacy for more or improved enforcement</a:t>
            </a:r>
            <a:endParaRPr lang="en-US" sz="900" dirty="0">
              <a:solidFill>
                <a:prstClr val="black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rot="10800000">
            <a:off x="6858000" y="2895600"/>
            <a:ext cx="228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Left Brace 43"/>
          <p:cNvSpPr/>
          <p:nvPr/>
        </p:nvSpPr>
        <p:spPr>
          <a:xfrm>
            <a:off x="3276600" y="2514600"/>
            <a:ext cx="152400" cy="3733800"/>
          </a:xfrm>
          <a:prstGeom prst="leftBrace">
            <a:avLst>
              <a:gd name="adj1" fmla="val 8333"/>
              <a:gd name="adj2" fmla="val 3873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Text Box 6"/>
          <p:cNvSpPr txBox="1">
            <a:spLocks noChangeArrowheads="1"/>
          </p:cNvSpPr>
          <p:nvPr/>
        </p:nvSpPr>
        <p:spPr bwMode="auto">
          <a:xfrm>
            <a:off x="5156200" y="965200"/>
            <a:ext cx="1676400" cy="101284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smtClean="0">
                <a:solidFill>
                  <a:schemeClr val="bg1"/>
                </a:solidFill>
              </a:rPr>
              <a:t>Local </a:t>
            </a:r>
            <a:r>
              <a:rPr lang="en-US" sz="1100" b="1" dirty="0">
                <a:solidFill>
                  <a:schemeClr val="bg1"/>
                </a:solidFill>
              </a:rPr>
              <a:t>Conditions and Contributing Factors</a:t>
            </a:r>
          </a:p>
        </p:txBody>
      </p:sp>
      <p:sp>
        <p:nvSpPr>
          <p:cNvPr id="42" name="Left Brace 41"/>
          <p:cNvSpPr/>
          <p:nvPr/>
        </p:nvSpPr>
        <p:spPr>
          <a:xfrm>
            <a:off x="4953000" y="2882900"/>
            <a:ext cx="190500" cy="1143000"/>
          </a:xfrm>
          <a:prstGeom prst="leftBrace">
            <a:avLst>
              <a:gd name="adj1" fmla="val 8333"/>
              <a:gd name="adj2" fmla="val 2353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156200" y="5143500"/>
            <a:ext cx="16891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prstClr val="black"/>
                </a:solidFill>
              </a:rPr>
              <a:t>Lack of consistent and clear consequences at home.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56200" y="5600700"/>
            <a:ext cx="16891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prstClr val="black"/>
                </a:solidFill>
              </a:rPr>
              <a:t>Youth think they would be viewed as “cool” if they drink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56200" y="3848100"/>
            <a:ext cx="16764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prstClr val="black"/>
                </a:solidFill>
              </a:rPr>
              <a:t>Limited communication b/t enforcement and judiciary.</a:t>
            </a:r>
            <a:endParaRPr lang="en-US" sz="1000" dirty="0">
              <a:solidFill>
                <a:prstClr val="black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rot="10800000">
            <a:off x="4914900" y="2476500"/>
            <a:ext cx="228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0800000">
            <a:off x="-609600" y="5105400"/>
            <a:ext cx="228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0800000">
            <a:off x="6858000" y="2438400"/>
            <a:ext cx="228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10800000">
            <a:off x="4914900" y="4635500"/>
            <a:ext cx="228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Left Brace 48"/>
          <p:cNvSpPr/>
          <p:nvPr/>
        </p:nvSpPr>
        <p:spPr>
          <a:xfrm>
            <a:off x="1752600" y="3276600"/>
            <a:ext cx="152400" cy="1447800"/>
          </a:xfrm>
          <a:prstGeom prst="leftBrace">
            <a:avLst>
              <a:gd name="adj1" fmla="val 8333"/>
              <a:gd name="adj2" fmla="val 3873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Right Arrow 40"/>
          <p:cNvSpPr/>
          <p:nvPr/>
        </p:nvSpPr>
        <p:spPr>
          <a:xfrm>
            <a:off x="1752600" y="1371600"/>
            <a:ext cx="152400" cy="2286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/>
          <p:cNvSpPr/>
          <p:nvPr/>
        </p:nvSpPr>
        <p:spPr>
          <a:xfrm>
            <a:off x="3276600" y="1371600"/>
            <a:ext cx="152400" cy="2286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ight Arrow 49"/>
          <p:cNvSpPr/>
          <p:nvPr/>
        </p:nvSpPr>
        <p:spPr>
          <a:xfrm>
            <a:off x="4965700" y="1384300"/>
            <a:ext cx="152400" cy="2286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Arrow 50"/>
          <p:cNvSpPr/>
          <p:nvPr/>
        </p:nvSpPr>
        <p:spPr>
          <a:xfrm>
            <a:off x="6985000" y="1384300"/>
            <a:ext cx="152400" cy="2286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5156200" y="3314700"/>
            <a:ext cx="16764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prstClr val="black"/>
                </a:solidFill>
              </a:rPr>
              <a:t>Inconsistent consequences for offenders.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156201" y="6057900"/>
            <a:ext cx="1689100" cy="49421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prstClr val="black"/>
                </a:solidFill>
              </a:rPr>
              <a:t>Youth exposure to favorable alcohol messages from their peers.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156200" y="2171700"/>
            <a:ext cx="16764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prstClr val="black"/>
                </a:solidFill>
              </a:rPr>
              <a:t>Engaging parents and youth with providers in local decisions. 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156200" y="4457700"/>
            <a:ext cx="16764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prstClr val="black"/>
                </a:solidFill>
              </a:rPr>
              <a:t>School staff don’t have the resources to deal  with this   </a:t>
            </a:r>
            <a:endParaRPr lang="en-US" sz="1000" dirty="0">
              <a:solidFill>
                <a:prstClr val="black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 rot="10800000">
            <a:off x="6858000" y="4800600"/>
            <a:ext cx="228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Left Brace 58"/>
          <p:cNvSpPr/>
          <p:nvPr/>
        </p:nvSpPr>
        <p:spPr>
          <a:xfrm flipH="1">
            <a:off x="6896100" y="3035300"/>
            <a:ext cx="203200" cy="1143000"/>
          </a:xfrm>
          <a:prstGeom prst="leftBrace">
            <a:avLst>
              <a:gd name="adj1" fmla="val 8333"/>
              <a:gd name="adj2" fmla="val 7686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4" name="Straight Arrow Connector 63"/>
          <p:cNvCxnSpPr>
            <a:endCxn id="33" idx="1"/>
          </p:cNvCxnSpPr>
          <p:nvPr/>
        </p:nvCxnSpPr>
        <p:spPr>
          <a:xfrm flipV="1">
            <a:off x="4876800" y="5334000"/>
            <a:ext cx="2794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rot="16200000" flipH="1">
            <a:off x="6858000" y="5334000"/>
            <a:ext cx="304800" cy="304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Left Brace 86"/>
          <p:cNvSpPr/>
          <p:nvPr/>
        </p:nvSpPr>
        <p:spPr>
          <a:xfrm>
            <a:off x="4953000" y="5791200"/>
            <a:ext cx="228600" cy="609600"/>
          </a:xfrm>
          <a:prstGeom prst="leftBrace">
            <a:avLst>
              <a:gd name="adj1" fmla="val 8333"/>
              <a:gd name="adj2" fmla="val 7686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" name="Left Brace 87"/>
          <p:cNvSpPr/>
          <p:nvPr/>
        </p:nvSpPr>
        <p:spPr>
          <a:xfrm>
            <a:off x="4953000" y="5791200"/>
            <a:ext cx="228600" cy="609600"/>
          </a:xfrm>
          <a:prstGeom prst="leftBrace">
            <a:avLst>
              <a:gd name="adj1" fmla="val 8333"/>
              <a:gd name="adj2" fmla="val 2478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" name="Left Brace 88"/>
          <p:cNvSpPr/>
          <p:nvPr/>
        </p:nvSpPr>
        <p:spPr>
          <a:xfrm flipH="1">
            <a:off x="6883400" y="5880100"/>
            <a:ext cx="228600" cy="533400"/>
          </a:xfrm>
          <a:prstGeom prst="leftBrace">
            <a:avLst>
              <a:gd name="adj1" fmla="val 8333"/>
              <a:gd name="adj2" fmla="val 4770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0151" y="228600"/>
            <a:ext cx="8860665" cy="6149975"/>
            <a:chOff x="216236" y="543146"/>
            <a:chExt cx="11609830" cy="6455091"/>
          </a:xfrm>
        </p:grpSpPr>
        <p:sp>
          <p:nvSpPr>
            <p:cNvPr id="8200" name="Text Box 4"/>
            <p:cNvSpPr txBox="1">
              <a:spLocks noChangeArrowheads="1"/>
            </p:cNvSpPr>
            <p:nvPr/>
          </p:nvSpPr>
          <p:spPr bwMode="auto">
            <a:xfrm>
              <a:off x="297797" y="543146"/>
              <a:ext cx="1866738" cy="175957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>
                <a:defRPr/>
              </a:pPr>
              <a:r>
                <a:rPr lang="en-US" sz="1400" b="1" dirty="0" smtClean="0">
                  <a:solidFill>
                    <a:schemeClr val="bg1"/>
                  </a:solidFill>
                </a:rPr>
                <a:t>Consequences</a:t>
              </a:r>
              <a:r>
                <a:rPr lang="en-US" sz="11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050" b="1" dirty="0" smtClean="0">
                  <a:solidFill>
                    <a:schemeClr val="bg1"/>
                  </a:solidFill>
                </a:rPr>
                <a:t>(Short-term and Long-term Outcomes)</a:t>
              </a:r>
            </a:p>
            <a:p>
              <a:pPr lvl="0" algn="ctr">
                <a:defRPr/>
              </a:pPr>
              <a:endParaRPr lang="en-US" sz="1050" b="1" dirty="0" smtClean="0">
                <a:solidFill>
                  <a:schemeClr val="bg1"/>
                </a:solidFill>
              </a:endParaRPr>
            </a:p>
            <a:p>
              <a:pPr lvl="0" algn="ctr">
                <a:defRPr/>
              </a:pPr>
              <a:r>
                <a:rPr lang="en-US" sz="1050" dirty="0" smtClean="0">
                  <a:solidFill>
                    <a:prstClr val="black"/>
                  </a:solidFill>
                </a:rPr>
                <a:t> </a:t>
              </a:r>
              <a:r>
                <a:rPr lang="en-US" sz="1050" dirty="0" smtClean="0">
                  <a:solidFill>
                    <a:schemeClr val="bg1"/>
                  </a:solidFill>
                </a:rPr>
                <a:t>Data Sources: HYS and CORE GIS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b="1" dirty="0">
                <a:solidFill>
                  <a:schemeClr val="bg1"/>
                </a:solidFill>
              </a:endParaRPr>
            </a:p>
          </p:txBody>
        </p:sp>
        <p:sp>
          <p:nvSpPr>
            <p:cNvPr id="8201" name="Text Box 5"/>
            <p:cNvSpPr txBox="1">
              <a:spLocks noChangeArrowheads="1"/>
            </p:cNvSpPr>
            <p:nvPr/>
          </p:nvSpPr>
          <p:spPr bwMode="auto">
            <a:xfrm>
              <a:off x="2339644" y="546524"/>
              <a:ext cx="1797269" cy="1756193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bg1"/>
                  </a:solidFill>
                </a:rPr>
                <a:t>Consumption</a:t>
              </a:r>
            </a:p>
            <a:p>
              <a:pPr lvl="0" algn="ctr">
                <a:defRPr/>
              </a:pPr>
              <a:r>
                <a:rPr lang="en-US" sz="900" b="1" dirty="0">
                  <a:solidFill>
                    <a:schemeClr val="bg1"/>
                  </a:solidFill>
                </a:rPr>
                <a:t>(</a:t>
              </a:r>
              <a:r>
                <a:rPr lang="en-US" sz="1050" b="1" dirty="0">
                  <a:solidFill>
                    <a:schemeClr val="bg1"/>
                  </a:solidFill>
                </a:rPr>
                <a:t>Long-term/Short-term outcomes) </a:t>
              </a:r>
              <a:endParaRPr lang="en-US" sz="1050" b="1" dirty="0" smtClean="0">
                <a:solidFill>
                  <a:schemeClr val="bg1"/>
                </a:solidFill>
              </a:endParaRPr>
            </a:p>
            <a:p>
              <a:pPr lvl="0" algn="ctr">
                <a:defRPr/>
              </a:pPr>
              <a:endParaRPr lang="en-US" sz="1050" b="1" dirty="0" smtClean="0">
                <a:solidFill>
                  <a:schemeClr val="bg1"/>
                </a:solidFill>
              </a:endParaRPr>
            </a:p>
            <a:p>
              <a:pPr lvl="0" algn="ctr">
                <a:defRPr/>
              </a:pPr>
              <a:r>
                <a:rPr lang="en-US" sz="1050" dirty="0" smtClean="0">
                  <a:solidFill>
                    <a:schemeClr val="bg1"/>
                  </a:solidFill>
                </a:rPr>
                <a:t>Data Sources: HYS and CORE GIS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b="1" dirty="0">
                <a:solidFill>
                  <a:schemeClr val="bg1"/>
                </a:solidFill>
              </a:endParaRPr>
            </a:p>
          </p:txBody>
        </p:sp>
        <p:sp>
          <p:nvSpPr>
            <p:cNvPr id="8202" name="Text Box 6"/>
            <p:cNvSpPr txBox="1">
              <a:spLocks noChangeArrowheads="1"/>
            </p:cNvSpPr>
            <p:nvPr/>
          </p:nvSpPr>
          <p:spPr bwMode="auto">
            <a:xfrm>
              <a:off x="8248852" y="549904"/>
              <a:ext cx="1822238" cy="1752812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bg1"/>
                  </a:solidFill>
                </a:rPr>
                <a:t>Strategies &amp;</a:t>
              </a:r>
            </a:p>
            <a:p>
              <a:pPr lvl="0" algn="ctr">
                <a:defRPr/>
              </a:pPr>
              <a:r>
                <a:rPr lang="en-US" sz="1400" b="1" dirty="0">
                  <a:solidFill>
                    <a:schemeClr val="bg1"/>
                  </a:solidFill>
                </a:rPr>
                <a:t>Local 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Implementation</a:t>
              </a:r>
            </a:p>
            <a:p>
              <a:pPr lvl="0" algn="ctr">
                <a:defRPr/>
              </a:pPr>
              <a:endParaRPr lang="en-US" sz="1050" dirty="0" smtClean="0">
                <a:solidFill>
                  <a:schemeClr val="bg1"/>
                </a:solidFill>
              </a:endParaRPr>
            </a:p>
            <a:p>
              <a:pPr lvl="0" algn="ctr">
                <a:defRPr/>
              </a:pPr>
              <a:r>
                <a:rPr lang="en-US" sz="1050" dirty="0" smtClean="0">
                  <a:solidFill>
                    <a:schemeClr val="bg1"/>
                  </a:solidFill>
                </a:rPr>
                <a:t>Data Sources: HYS and Local Participant Pre/Post Tests &amp; Surveys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205" name="Text Box 9"/>
            <p:cNvSpPr txBox="1">
              <a:spLocks noChangeArrowheads="1"/>
            </p:cNvSpPr>
            <p:nvPr/>
          </p:nvSpPr>
          <p:spPr bwMode="auto">
            <a:xfrm>
              <a:off x="4279010" y="3052533"/>
              <a:ext cx="1828363" cy="156795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chemeClr val="tx1"/>
                  </a:solidFill>
                </a:rPr>
                <a:t>Alcohol Availability:  </a:t>
              </a:r>
              <a:r>
                <a:rPr lang="en-US" sz="900" dirty="0">
                  <a:solidFill>
                    <a:schemeClr val="tx1"/>
                  </a:solidFill>
                </a:rPr>
                <a:t>Retail  or  Social Access </a:t>
              </a:r>
              <a:endParaRPr lang="en-US" sz="1000" dirty="0">
                <a:solidFill>
                  <a:schemeClr val="tx1"/>
                </a:solidFill>
              </a:endParaRP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chemeClr val="tx1"/>
                  </a:solidFill>
                </a:rPr>
                <a:t>Promotion of Alcohol </a:t>
              </a: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chemeClr val="tx1"/>
                  </a:solidFill>
                </a:rPr>
                <a:t>Alcohol Laws: </a:t>
              </a:r>
              <a:r>
                <a:rPr lang="en-US" sz="900" dirty="0">
                  <a:solidFill>
                    <a:schemeClr val="tx1"/>
                  </a:solidFill>
                </a:rPr>
                <a:t>Enforcement; Penalties; Regulations</a:t>
              </a:r>
              <a:endParaRPr lang="en-US" sz="1000" dirty="0">
                <a:solidFill>
                  <a:schemeClr val="tx1"/>
                </a:solidFill>
              </a:endParaRP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chemeClr val="tx1"/>
                  </a:solidFill>
                </a:rPr>
                <a:t>TBD</a:t>
              </a:r>
              <a:r>
                <a:rPr lang="en-US" sz="1000" dirty="0">
                  <a:solidFill>
                    <a:schemeClr val="tx1"/>
                  </a:solidFill>
                </a:rPr>
                <a:t> </a:t>
              </a:r>
              <a:r>
                <a:rPr lang="en-US" sz="900" dirty="0">
                  <a:solidFill>
                    <a:schemeClr val="tx1"/>
                  </a:solidFill>
                </a:rPr>
                <a:t>locally </a:t>
              </a:r>
              <a:r>
                <a:rPr lang="en-US" sz="900" dirty="0"/>
                <a:t>based on Community Assessment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8206" name="Text Box 10"/>
            <p:cNvSpPr txBox="1">
              <a:spLocks noChangeArrowheads="1"/>
            </p:cNvSpPr>
            <p:nvPr/>
          </p:nvSpPr>
          <p:spPr bwMode="auto">
            <a:xfrm>
              <a:off x="297799" y="3342463"/>
              <a:ext cx="1822122" cy="279931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chemeClr val="bg1"/>
                  </a:solidFill>
                </a:rPr>
                <a:t/>
              </a:r>
              <a:br>
                <a:rPr lang="en-US" sz="1050" b="1" dirty="0">
                  <a:solidFill>
                    <a:schemeClr val="bg1"/>
                  </a:solidFill>
                </a:rPr>
              </a:br>
              <a:r>
                <a:rPr lang="en-US" sz="1050" b="1" dirty="0"/>
                <a:t>School performance </a:t>
              </a:r>
              <a:r>
                <a:rPr lang="en-US" sz="1000" dirty="0"/>
                <a:t>(% of courses passed)</a:t>
              </a:r>
              <a:endParaRPr lang="en-US" sz="1050" dirty="0"/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000" dirty="0"/>
                <a:t>(HYS Academic)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b="1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/>
                <a:t>Youth Delinquency 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(either </a:t>
              </a:r>
              <a:r>
                <a:rPr lang="en-US" sz="1000" dirty="0" smtClean="0"/>
                <a:t>HYS </a:t>
              </a:r>
              <a:r>
                <a:rPr lang="en-US" sz="1000" dirty="0"/>
                <a:t>Perception of Risk, or </a:t>
              </a:r>
              <a:r>
                <a:rPr lang="en-US" sz="1000" dirty="0" smtClean="0"/>
                <a:t>Alcohol </a:t>
              </a:r>
              <a:r>
                <a:rPr lang="en-US" sz="1000" dirty="0"/>
                <a:t>related arrests of 10-17 year olds, depending on coalition’s strategy)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b="1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 smtClean="0"/>
                <a:t>Mental </a:t>
              </a:r>
              <a:r>
                <a:rPr lang="en-US" sz="1050" b="1" dirty="0"/>
                <a:t>Health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(HYS depression</a:t>
              </a:r>
              <a:r>
                <a:rPr lang="en-US" sz="1000" dirty="0" smtClean="0"/>
                <a:t>)</a:t>
              </a:r>
            </a:p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chemeClr val="bg1"/>
                  </a:solidFill>
                </a:rPr>
                <a:t/>
              </a:r>
              <a:br>
                <a:rPr lang="en-US" sz="1050" b="1" dirty="0">
                  <a:solidFill>
                    <a:schemeClr val="bg1"/>
                  </a:solidFill>
                </a:rPr>
              </a:br>
              <a:endParaRPr lang="en-US" sz="1050" b="1" dirty="0">
                <a:solidFill>
                  <a:schemeClr val="bg1"/>
                </a:solidFill>
              </a:endParaRPr>
            </a:p>
          </p:txBody>
        </p:sp>
        <p:sp>
          <p:nvSpPr>
            <p:cNvPr id="8207" name="Text Box 11"/>
            <p:cNvSpPr txBox="1">
              <a:spLocks noChangeArrowheads="1"/>
            </p:cNvSpPr>
            <p:nvPr/>
          </p:nvSpPr>
          <p:spPr bwMode="auto">
            <a:xfrm>
              <a:off x="2294644" y="3582404"/>
              <a:ext cx="1788841" cy="232609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chemeClr val="tx1"/>
                  </a:solidFill>
                </a:rPr>
                <a:t>Any Underage Drinking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>
                  <a:solidFill>
                    <a:schemeClr val="tx1"/>
                  </a:solidFill>
                </a:rPr>
                <a:t>(10th grade 30-day use)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dirty="0">
                <a:solidFill>
                  <a:schemeClr val="tx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 smtClean="0">
                  <a:solidFill>
                    <a:schemeClr val="tx1"/>
                  </a:solidFill>
                </a:rPr>
                <a:t>Underage  </a:t>
              </a:r>
              <a:r>
                <a:rPr lang="en-US" sz="1050" b="1" dirty="0">
                  <a:solidFill>
                    <a:schemeClr val="tx1"/>
                  </a:solidFill>
                </a:rPr>
                <a:t/>
              </a:r>
              <a:br>
                <a:rPr lang="en-US" sz="1050" b="1" dirty="0">
                  <a:solidFill>
                    <a:schemeClr val="tx1"/>
                  </a:solidFill>
                </a:rPr>
              </a:br>
              <a:r>
                <a:rPr lang="en-US" sz="1050" b="1" dirty="0">
                  <a:solidFill>
                    <a:schemeClr val="tx1"/>
                  </a:solidFill>
                </a:rPr>
                <a:t>Problem and Heavy Drinking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>
                  <a:solidFill>
                    <a:schemeClr val="tx1"/>
                  </a:solidFill>
                </a:rPr>
                <a:t>(10</a:t>
              </a:r>
              <a:r>
                <a:rPr lang="en-US" sz="900" baseline="30000" dirty="0">
                  <a:solidFill>
                    <a:schemeClr val="tx1"/>
                  </a:solidFill>
                </a:rPr>
                <a:t>th</a:t>
              </a:r>
              <a:r>
                <a:rPr lang="en-US" sz="900" dirty="0">
                  <a:solidFill>
                    <a:schemeClr val="tx1"/>
                  </a:solidFill>
                </a:rPr>
                <a:t> grade)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b="1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/>
                <a:t>TBD depending on strategic plan of </a:t>
              </a:r>
              <a:r>
                <a:rPr lang="en-US" sz="1050" b="1" dirty="0" smtClean="0"/>
                <a:t>community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b="1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8210" name="Text Box 14"/>
            <p:cNvSpPr txBox="1">
              <a:spLocks noChangeArrowheads="1"/>
            </p:cNvSpPr>
            <p:nvPr/>
          </p:nvSpPr>
          <p:spPr bwMode="auto">
            <a:xfrm>
              <a:off x="4291490" y="2542658"/>
              <a:ext cx="1834602" cy="41989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chemeClr val="tx1"/>
                  </a:solidFill>
                </a:rPr>
                <a:t>Community Connectedness</a:t>
              </a:r>
            </a:p>
          </p:txBody>
        </p:sp>
        <p:sp>
          <p:nvSpPr>
            <p:cNvPr id="9262" name="Line 16"/>
            <p:cNvSpPr>
              <a:spLocks noChangeShapeType="1"/>
            </p:cNvSpPr>
            <p:nvPr/>
          </p:nvSpPr>
          <p:spPr bwMode="auto">
            <a:xfrm>
              <a:off x="216236" y="2439021"/>
              <a:ext cx="11609830" cy="1351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oval" w="med" len="med"/>
            </a:ln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8212" name="Text Box 17"/>
            <p:cNvSpPr txBox="1">
              <a:spLocks noChangeArrowheads="1"/>
            </p:cNvSpPr>
            <p:nvPr/>
          </p:nvSpPr>
          <p:spPr bwMode="auto">
            <a:xfrm>
              <a:off x="4291490" y="4722126"/>
              <a:ext cx="1828363" cy="130801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chemeClr val="tx1"/>
                  </a:solidFill>
                </a:rPr>
                <a:t>Low Commitment to School</a:t>
              </a: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chemeClr val="tx1"/>
                  </a:solidFill>
                </a:rPr>
                <a:t>Friends who Use</a:t>
              </a: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chemeClr val="tx1"/>
                  </a:solidFill>
                </a:rPr>
                <a:t>Perception of Harm</a:t>
              </a: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000" dirty="0">
                  <a:solidFill>
                    <a:schemeClr val="tx1"/>
                  </a:solidFill>
                </a:rPr>
                <a:t>(Based on individual assessment)</a:t>
              </a:r>
            </a:p>
          </p:txBody>
        </p:sp>
        <p:sp>
          <p:nvSpPr>
            <p:cNvPr id="8214" name="Text Box 19"/>
            <p:cNvSpPr txBox="1">
              <a:spLocks noChangeArrowheads="1"/>
            </p:cNvSpPr>
            <p:nvPr/>
          </p:nvSpPr>
          <p:spPr bwMode="auto">
            <a:xfrm>
              <a:off x="4291490" y="6141779"/>
              <a:ext cx="1828363" cy="85645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chemeClr val="tx1"/>
                  </a:solidFill>
                </a:rPr>
                <a:t>Risk &amp; Protective Factors:  </a:t>
              </a:r>
              <a:r>
                <a:rPr lang="en-US" sz="900" dirty="0">
                  <a:solidFill>
                    <a:schemeClr val="tx1"/>
                  </a:solidFill>
                </a:rPr>
                <a:t>TBD locally in Community, School, Family, and Individual/Peer domains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8215" name="Text Box 20"/>
            <p:cNvSpPr txBox="1">
              <a:spLocks noChangeArrowheads="1"/>
            </p:cNvSpPr>
            <p:nvPr/>
          </p:nvSpPr>
          <p:spPr bwMode="auto">
            <a:xfrm>
              <a:off x="4311177" y="547652"/>
              <a:ext cx="1828800" cy="1755065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bg1"/>
                  </a:solidFill>
                </a:rPr>
                <a:t>Intervening</a:t>
              </a:r>
              <a:r>
                <a:rPr lang="en-US" sz="1100" b="1" dirty="0">
                  <a:solidFill>
                    <a:schemeClr val="bg1"/>
                  </a:solidFill>
                </a:rPr>
                <a:t> </a:t>
              </a:r>
              <a:r>
                <a:rPr lang="en-US" sz="1400" b="1" dirty="0">
                  <a:solidFill>
                    <a:schemeClr val="bg1"/>
                  </a:solidFill>
                </a:rPr>
                <a:t>Variables</a:t>
              </a:r>
              <a:r>
                <a:rPr lang="en-US" sz="1100" b="1" dirty="0">
                  <a:solidFill>
                    <a:schemeClr val="bg1"/>
                  </a:solidFill>
                </a:rPr>
                <a:t> </a:t>
              </a: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chemeClr val="bg1"/>
                  </a:solidFill>
                </a:rPr>
                <a:t>(Including R/P Factors</a:t>
              </a:r>
              <a:r>
                <a:rPr lang="en-US" sz="1050" b="1" dirty="0" smtClean="0">
                  <a:solidFill>
                    <a:schemeClr val="bg1"/>
                  </a:solidFill>
                </a:rPr>
                <a:t>)</a:t>
              </a:r>
            </a:p>
            <a:p>
              <a:pPr lvl="0" algn="ctr">
                <a:spcBef>
                  <a:spcPct val="50000"/>
                </a:spcBef>
                <a:defRPr/>
              </a:pPr>
              <a:r>
                <a:rPr lang="en-US" sz="1050" dirty="0" smtClean="0">
                  <a:solidFill>
                    <a:schemeClr val="bg1"/>
                  </a:solidFill>
                </a:rPr>
                <a:t>Data Sources: HYS and Local Participant Pre/Post Tests &amp; Surveys</a:t>
              </a:r>
              <a:endParaRPr lang="en-US" sz="105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705350" y="2124075"/>
            <a:ext cx="1371600" cy="990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</a:rPr>
              <a:t>TBD </a:t>
            </a:r>
            <a:r>
              <a:rPr lang="en-US" sz="1000" dirty="0">
                <a:solidFill>
                  <a:prstClr val="black"/>
                </a:solidFill>
              </a:rPr>
              <a:t> based on local </a:t>
            </a:r>
            <a:r>
              <a:rPr lang="en-US" sz="1000" dirty="0"/>
              <a:t>Community Needs &amp; Resources Assessment</a:t>
            </a:r>
            <a:endParaRPr lang="en-US" sz="105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</a:rPr>
              <a:t>and  </a:t>
            </a:r>
            <a:r>
              <a:rPr lang="en-US" sz="1000" dirty="0"/>
              <a:t>identification of </a:t>
            </a:r>
            <a:r>
              <a:rPr lang="en-US" sz="1000" dirty="0">
                <a:solidFill>
                  <a:prstClr val="black"/>
                </a:solidFill>
              </a:rPr>
              <a:t>conditions &amp; contributing factors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4724400"/>
            <a:ext cx="1428750" cy="55403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</a:rPr>
              <a:t>School-based Prevention/ Intervention  Services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91250" y="2125663"/>
            <a:ext cx="1409700" cy="5238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</a:rPr>
              <a:t>Coalition: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tx1"/>
                </a:solidFill>
              </a:rPr>
              <a:t>Local Programs and Services </a:t>
            </a:r>
            <a:r>
              <a:rPr lang="en-US" sz="900" dirty="0">
                <a:solidFill>
                  <a:prstClr val="black"/>
                </a:solidFill>
              </a:rPr>
              <a:t>TBD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33800"/>
            <a:ext cx="1428750" cy="6762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</a:rPr>
              <a:t>Environmental Strategies: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tx1"/>
                </a:solidFill>
              </a:rPr>
              <a:t>Local Programs and Services </a:t>
            </a:r>
            <a:r>
              <a:rPr lang="en-US" sz="900" dirty="0">
                <a:solidFill>
                  <a:prstClr val="black"/>
                </a:solidFill>
              </a:rPr>
              <a:t>TBD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5715000"/>
            <a:ext cx="1438275" cy="8001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</a:rPr>
              <a:t>Direct Services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tx1"/>
                </a:solidFill>
              </a:rPr>
              <a:t>(minimum 60% EBPs), Universal, Select, &amp; Indicated: Local Programs and Services </a:t>
            </a:r>
            <a:r>
              <a:rPr lang="en-US" sz="900" dirty="0">
                <a:solidFill>
                  <a:prstClr val="black"/>
                </a:solidFill>
              </a:rPr>
              <a:t>TBD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72200" y="3124200"/>
            <a:ext cx="1419225" cy="5238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</a:rPr>
              <a:t>Public Awareness: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tx1"/>
                </a:solidFill>
              </a:rPr>
              <a:t>Local Programs and Services </a:t>
            </a:r>
            <a:r>
              <a:rPr lang="en-US" sz="900" dirty="0">
                <a:solidFill>
                  <a:prstClr val="black"/>
                </a:solidFill>
              </a:rPr>
              <a:t>TBD</a:t>
            </a:r>
          </a:p>
        </p:txBody>
      </p:sp>
      <p:sp>
        <p:nvSpPr>
          <p:cNvPr id="44" name="Left Brace 43"/>
          <p:cNvSpPr/>
          <p:nvPr/>
        </p:nvSpPr>
        <p:spPr>
          <a:xfrm>
            <a:off x="3048000" y="2514600"/>
            <a:ext cx="152400" cy="3733800"/>
          </a:xfrm>
          <a:prstGeom prst="leftBrace">
            <a:avLst>
              <a:gd name="adj1" fmla="val 8333"/>
              <a:gd name="adj2" fmla="val 38735"/>
            </a:avLst>
          </a:prstGeom>
          <a:ln w="15875">
            <a:solidFill>
              <a:srgbClr val="C000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Text Box 6"/>
          <p:cNvSpPr txBox="1">
            <a:spLocks noChangeArrowheads="1"/>
          </p:cNvSpPr>
          <p:nvPr/>
        </p:nvSpPr>
        <p:spPr bwMode="auto">
          <a:xfrm>
            <a:off x="4724400" y="228600"/>
            <a:ext cx="1371600" cy="16764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1400" b="1" dirty="0">
                <a:solidFill>
                  <a:schemeClr val="bg1"/>
                </a:solidFill>
              </a:rPr>
              <a:t>Local Conditions and Contributing </a:t>
            </a:r>
            <a:r>
              <a:rPr lang="en-US" sz="1400" b="1" dirty="0" smtClean="0">
                <a:solidFill>
                  <a:schemeClr val="bg1"/>
                </a:solidFill>
              </a:rPr>
              <a:t>Factors</a:t>
            </a:r>
          </a:p>
          <a:p>
            <a:pPr lvl="0" algn="ctr">
              <a:defRPr/>
            </a:pPr>
            <a:endParaRPr lang="en-US" sz="400" dirty="0" smtClean="0">
              <a:solidFill>
                <a:schemeClr val="bg1"/>
              </a:solidFill>
            </a:endParaRPr>
          </a:p>
          <a:p>
            <a:pPr lvl="0" algn="ctr">
              <a:defRPr/>
            </a:pPr>
            <a:r>
              <a:rPr lang="en-US" sz="1050" dirty="0" smtClean="0">
                <a:solidFill>
                  <a:schemeClr val="bg1"/>
                </a:solidFill>
              </a:rPr>
              <a:t>Data Sources: HYS and Local Participant Pre/Post Tests &amp; Surveys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2" name="Left Brace 41"/>
          <p:cNvSpPr/>
          <p:nvPr/>
        </p:nvSpPr>
        <p:spPr>
          <a:xfrm>
            <a:off x="6086475" y="3276600"/>
            <a:ext cx="114300" cy="1009650"/>
          </a:xfrm>
          <a:prstGeom prst="leftBrace">
            <a:avLst>
              <a:gd name="adj1" fmla="val 8333"/>
              <a:gd name="adj2" fmla="val 47979"/>
            </a:avLst>
          </a:prstGeom>
          <a:ln w="15875">
            <a:solidFill>
              <a:srgbClr val="C000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702175" y="4427538"/>
            <a:ext cx="1371600" cy="9540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</a:rPr>
              <a:t>TBD </a:t>
            </a:r>
            <a:r>
              <a:rPr lang="en-US" sz="1000" dirty="0">
                <a:solidFill>
                  <a:prstClr val="black"/>
                </a:solidFill>
              </a:rPr>
              <a:t> based on local </a:t>
            </a:r>
            <a:r>
              <a:rPr lang="en-US" sz="1000" dirty="0"/>
              <a:t>Community Needs &amp; Resources Assessment</a:t>
            </a:r>
            <a:endParaRPr lang="en-US" sz="105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</a:rPr>
              <a:t>and </a:t>
            </a:r>
            <a:r>
              <a:rPr lang="en-US" sz="1000" dirty="0"/>
              <a:t>identification of </a:t>
            </a:r>
            <a:r>
              <a:rPr lang="en-US" sz="1000" dirty="0">
                <a:solidFill>
                  <a:prstClr val="black"/>
                </a:solidFill>
              </a:rPr>
              <a:t>conditions &amp; contributing factors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05350" y="5514975"/>
            <a:ext cx="1371600" cy="990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</a:rPr>
              <a:t>TBD </a:t>
            </a:r>
            <a:r>
              <a:rPr lang="en-US" sz="1000" dirty="0">
                <a:solidFill>
                  <a:prstClr val="black"/>
                </a:solidFill>
              </a:rPr>
              <a:t> based on local </a:t>
            </a:r>
            <a:r>
              <a:rPr lang="en-US" sz="1000" dirty="0"/>
              <a:t>Community Needs &amp; Resources Assessment</a:t>
            </a:r>
            <a:endParaRPr lang="en-US" sz="105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</a:rPr>
              <a:t>and </a:t>
            </a:r>
            <a:r>
              <a:rPr lang="en-US" sz="1000" dirty="0"/>
              <a:t>identification of </a:t>
            </a:r>
            <a:r>
              <a:rPr lang="en-US" sz="1000" dirty="0">
                <a:solidFill>
                  <a:prstClr val="black"/>
                </a:solidFill>
              </a:rPr>
              <a:t>conditions &amp; contributing factors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05350" y="3295650"/>
            <a:ext cx="1371600" cy="990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</a:rPr>
              <a:t>TBD </a:t>
            </a:r>
            <a:r>
              <a:rPr lang="en-US" sz="1000" dirty="0">
                <a:solidFill>
                  <a:prstClr val="black"/>
                </a:solidFill>
              </a:rPr>
              <a:t> based on local </a:t>
            </a:r>
            <a:r>
              <a:rPr lang="en-US" sz="1000" dirty="0"/>
              <a:t>Community Needs &amp; Resources Assessment</a:t>
            </a:r>
            <a:endParaRPr lang="en-US" sz="105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</a:rPr>
              <a:t>and </a:t>
            </a:r>
            <a:r>
              <a:rPr lang="en-US" sz="1000" dirty="0"/>
              <a:t>identification of </a:t>
            </a:r>
            <a:r>
              <a:rPr lang="en-US" sz="1000" dirty="0">
                <a:solidFill>
                  <a:prstClr val="black"/>
                </a:solidFill>
              </a:rPr>
              <a:t> conditions &amp; contributing factors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rot="10800000">
            <a:off x="4533900" y="3638550"/>
            <a:ext cx="228600" cy="1588"/>
          </a:xfrm>
          <a:prstGeom prst="straightConnector1">
            <a:avLst/>
          </a:prstGeom>
          <a:ln w="15875">
            <a:solidFill>
              <a:srgbClr val="C000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0800000">
            <a:off x="4543425" y="4943475"/>
            <a:ext cx="228600" cy="1588"/>
          </a:xfrm>
          <a:prstGeom prst="straightConnector1">
            <a:avLst/>
          </a:prstGeom>
          <a:ln w="15875">
            <a:solidFill>
              <a:srgbClr val="C000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0800000">
            <a:off x="6029325" y="2362200"/>
            <a:ext cx="228600" cy="1588"/>
          </a:xfrm>
          <a:prstGeom prst="straightConnector1">
            <a:avLst/>
          </a:prstGeom>
          <a:ln w="15875">
            <a:solidFill>
              <a:srgbClr val="C000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10800000">
            <a:off x="4533900" y="2343150"/>
            <a:ext cx="228600" cy="1588"/>
          </a:xfrm>
          <a:prstGeom prst="straightConnector1">
            <a:avLst/>
          </a:prstGeom>
          <a:ln w="15875">
            <a:solidFill>
              <a:srgbClr val="C000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Left Brace 48"/>
          <p:cNvSpPr/>
          <p:nvPr/>
        </p:nvSpPr>
        <p:spPr>
          <a:xfrm>
            <a:off x="1554480" y="3451860"/>
            <a:ext cx="121920" cy="1447800"/>
          </a:xfrm>
          <a:prstGeom prst="leftBrace">
            <a:avLst>
              <a:gd name="adj1" fmla="val 8333"/>
              <a:gd name="adj2" fmla="val 38735"/>
            </a:avLst>
          </a:prstGeom>
          <a:ln w="15875">
            <a:solidFill>
              <a:srgbClr val="C000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Text Box 6"/>
          <p:cNvSpPr txBox="1">
            <a:spLocks noChangeArrowheads="1"/>
          </p:cNvSpPr>
          <p:nvPr/>
        </p:nvSpPr>
        <p:spPr bwMode="auto">
          <a:xfrm>
            <a:off x="7696200" y="228599"/>
            <a:ext cx="1358900" cy="167640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Evaluation Plan</a:t>
            </a:r>
          </a:p>
          <a:p>
            <a:pPr algn="ctr">
              <a:defRPr/>
            </a:pPr>
            <a:endParaRPr lang="en-US" sz="1400" b="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US" sz="1400" b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667625" y="4733925"/>
            <a:ext cx="1381125" cy="53860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</a:rPr>
              <a:t>Prevention/ Intervention  Services: </a:t>
            </a:r>
            <a:r>
              <a:rPr lang="en-US" sz="900" dirty="0" smtClean="0">
                <a:solidFill>
                  <a:schemeClr val="tx1"/>
                </a:solidFill>
              </a:rPr>
              <a:t>pre/post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677151" y="2143125"/>
            <a:ext cx="1371600" cy="66172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</a:rPr>
              <a:t>Coalition: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tx1"/>
                </a:solidFill>
              </a:rPr>
              <a:t>Annual Coalition Survey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/>
              <a:t>Sustainability </a:t>
            </a:r>
            <a:r>
              <a:rPr lang="en-US" sz="900" dirty="0" smtClean="0"/>
              <a:t>Documentation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667625" y="3733800"/>
            <a:ext cx="1381125" cy="81560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</a:rPr>
              <a:t>Environmental Strategies: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Process measures and/or optional community survey; HYS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670800" y="2955925"/>
            <a:ext cx="1381125" cy="66172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</a:rPr>
              <a:t>Public Awareness: </a:t>
            </a:r>
          </a:p>
          <a:p>
            <a:pPr algn="ctr">
              <a:defRPr/>
            </a:pPr>
            <a:r>
              <a:rPr lang="en-US" sz="900" dirty="0"/>
              <a:t>Process measures and/or optional Community </a:t>
            </a:r>
            <a:r>
              <a:rPr lang="en-US" sz="900" dirty="0" smtClean="0"/>
              <a:t>Survey</a:t>
            </a:r>
            <a:endParaRPr lang="en-US" sz="900" dirty="0"/>
          </a:p>
        </p:txBody>
      </p:sp>
      <p:sp>
        <p:nvSpPr>
          <p:cNvPr id="63" name="TextBox 62"/>
          <p:cNvSpPr txBox="1"/>
          <p:nvPr/>
        </p:nvSpPr>
        <p:spPr>
          <a:xfrm>
            <a:off x="7658100" y="5753100"/>
            <a:ext cx="1390650" cy="70788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</a:rPr>
              <a:t>Direct Services:  </a:t>
            </a:r>
            <a:r>
              <a:rPr lang="en-US" sz="1000" dirty="0">
                <a:solidFill>
                  <a:schemeClr val="tx1"/>
                </a:solidFill>
              </a:rPr>
              <a:t>Assigned Program pre/post and  process measures; </a:t>
            </a:r>
            <a:r>
              <a:rPr lang="en-US" sz="1000" dirty="0" smtClean="0">
                <a:solidFill>
                  <a:schemeClr val="tx1"/>
                </a:solidFill>
              </a:rPr>
              <a:t>HYS</a:t>
            </a:r>
            <a:endParaRPr lang="en-US" sz="1000" b="1" dirty="0">
              <a:solidFill>
                <a:schemeClr val="tx1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rot="10800000">
            <a:off x="4543425" y="6029325"/>
            <a:ext cx="228600" cy="1588"/>
          </a:xfrm>
          <a:prstGeom prst="straightConnector1">
            <a:avLst/>
          </a:prstGeom>
          <a:ln w="15875">
            <a:solidFill>
              <a:srgbClr val="C000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0800000">
            <a:off x="6038850" y="5038725"/>
            <a:ext cx="228600" cy="1588"/>
          </a:xfrm>
          <a:prstGeom prst="straightConnector1">
            <a:avLst/>
          </a:prstGeom>
          <a:ln w="15875">
            <a:solidFill>
              <a:srgbClr val="C000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10800000">
            <a:off x="6029325" y="6048375"/>
            <a:ext cx="228600" cy="1588"/>
          </a:xfrm>
          <a:prstGeom prst="straightConnector1">
            <a:avLst/>
          </a:prstGeom>
          <a:ln w="15875">
            <a:solidFill>
              <a:srgbClr val="C000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rot="10800000">
            <a:off x="7524750" y="2438400"/>
            <a:ext cx="228600" cy="1588"/>
          </a:xfrm>
          <a:prstGeom prst="straightConnector1">
            <a:avLst/>
          </a:prstGeom>
          <a:ln w="15875">
            <a:solidFill>
              <a:srgbClr val="C000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10800000">
            <a:off x="7534275" y="6096000"/>
            <a:ext cx="228600" cy="1588"/>
          </a:xfrm>
          <a:prstGeom prst="straightConnector1">
            <a:avLst/>
          </a:prstGeom>
          <a:ln w="15875">
            <a:solidFill>
              <a:srgbClr val="C000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10800000">
            <a:off x="7524750" y="4981575"/>
            <a:ext cx="228600" cy="1588"/>
          </a:xfrm>
          <a:prstGeom prst="straightConnector1">
            <a:avLst/>
          </a:prstGeom>
          <a:ln w="15875">
            <a:solidFill>
              <a:srgbClr val="C000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10800000">
            <a:off x="7524750" y="4181475"/>
            <a:ext cx="228600" cy="1588"/>
          </a:xfrm>
          <a:prstGeom prst="straightConnector1">
            <a:avLst/>
          </a:prstGeom>
          <a:ln w="15875">
            <a:solidFill>
              <a:srgbClr val="C000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10800000">
            <a:off x="7515225" y="3400425"/>
            <a:ext cx="228600" cy="1588"/>
          </a:xfrm>
          <a:prstGeom prst="straightConnector1">
            <a:avLst/>
          </a:prstGeom>
          <a:ln w="15875">
            <a:solidFill>
              <a:srgbClr val="C000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1409700" y="1079500"/>
            <a:ext cx="431800" cy="1588"/>
          </a:xfrm>
          <a:prstGeom prst="straightConnector1">
            <a:avLst/>
          </a:prstGeom>
          <a:ln w="50800">
            <a:solidFill>
              <a:schemeClr val="bg2">
                <a:lumMod val="90000"/>
              </a:schemeClr>
            </a:solidFill>
            <a:miter lim="800000"/>
            <a:headEnd type="triangle" w="med" len="sm"/>
            <a:tailEnd type="triangle" w="med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2921000" y="1092200"/>
            <a:ext cx="431800" cy="1588"/>
          </a:xfrm>
          <a:prstGeom prst="straightConnector1">
            <a:avLst/>
          </a:prstGeom>
          <a:ln w="50800">
            <a:solidFill>
              <a:schemeClr val="bg2">
                <a:lumMod val="90000"/>
              </a:schemeClr>
            </a:solidFill>
            <a:miter lim="800000"/>
            <a:headEnd type="triangle" w="med" len="sm"/>
            <a:tailEnd type="triangle" w="med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4432300" y="1079500"/>
            <a:ext cx="431800" cy="1588"/>
          </a:xfrm>
          <a:prstGeom prst="straightConnector1">
            <a:avLst/>
          </a:prstGeom>
          <a:ln w="50800">
            <a:solidFill>
              <a:schemeClr val="bg2">
                <a:lumMod val="90000"/>
              </a:schemeClr>
            </a:solidFill>
            <a:miter lim="800000"/>
            <a:headEnd type="triangle" w="med" len="sm"/>
            <a:tailEnd type="triangle" w="med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5918200" y="1092200"/>
            <a:ext cx="431800" cy="1588"/>
          </a:xfrm>
          <a:prstGeom prst="straightConnector1">
            <a:avLst/>
          </a:prstGeom>
          <a:ln w="50800">
            <a:solidFill>
              <a:schemeClr val="bg2">
                <a:lumMod val="90000"/>
              </a:schemeClr>
            </a:solidFill>
            <a:miter lim="800000"/>
            <a:headEnd type="triangle" w="med" len="sm"/>
            <a:tailEnd type="triangle" w="med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7454900" y="1092200"/>
            <a:ext cx="431800" cy="1588"/>
          </a:xfrm>
          <a:prstGeom prst="straightConnector1">
            <a:avLst/>
          </a:prstGeom>
          <a:ln w="50800">
            <a:solidFill>
              <a:schemeClr val="bg2">
                <a:lumMod val="90000"/>
              </a:schemeClr>
            </a:solidFill>
            <a:miter lim="800000"/>
            <a:headEnd type="triangle" w="med" len="sm"/>
            <a:tailEnd type="triangle" w="med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rot="5400000">
            <a:off x="8140700" y="1968500"/>
            <a:ext cx="381000" cy="1588"/>
          </a:xfrm>
          <a:prstGeom prst="straightConnector1">
            <a:avLst/>
          </a:prstGeom>
          <a:ln w="50800">
            <a:solidFill>
              <a:schemeClr val="bg2">
                <a:lumMod val="90000"/>
              </a:schemeClr>
            </a:solidFill>
            <a:miter lim="800000"/>
            <a:headEnd type="triangle" w="med" len="sm"/>
            <a:tailEnd type="triangle" w="med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35615" y="501038"/>
            <a:ext cx="8860665" cy="6207495"/>
            <a:chOff x="288284" y="543146"/>
            <a:chExt cx="11609830" cy="6515465"/>
          </a:xfrm>
        </p:grpSpPr>
        <p:sp>
          <p:nvSpPr>
            <p:cNvPr id="8200" name="Text Box 4"/>
            <p:cNvSpPr txBox="1">
              <a:spLocks noChangeArrowheads="1"/>
            </p:cNvSpPr>
            <p:nvPr/>
          </p:nvSpPr>
          <p:spPr bwMode="auto">
            <a:xfrm>
              <a:off x="297798" y="543146"/>
              <a:ext cx="1866738" cy="1041662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 smtClean="0">
                  <a:solidFill>
                    <a:prstClr val="white"/>
                  </a:solidFill>
                </a:rPr>
                <a:t>Consequences</a:t>
              </a:r>
              <a:r>
                <a:rPr lang="en-US" sz="1100" b="1" dirty="0" smtClean="0">
                  <a:solidFill>
                    <a:prstClr val="white"/>
                  </a:solidFill>
                </a:rPr>
                <a:t> </a:t>
              </a:r>
              <a:r>
                <a:rPr lang="en-US" sz="1050" b="1" dirty="0" smtClean="0">
                  <a:solidFill>
                    <a:prstClr val="white"/>
                  </a:solidFill>
                </a:rPr>
                <a:t>(Short-term and Long-term Outcomes)</a:t>
              </a:r>
              <a:endParaRPr lang="en-US" sz="1050" b="1" dirty="0">
                <a:solidFill>
                  <a:prstClr val="white"/>
                </a:solidFill>
              </a:endParaRPr>
            </a:p>
          </p:txBody>
        </p:sp>
        <p:sp>
          <p:nvSpPr>
            <p:cNvPr id="8201" name="Text Box 5"/>
            <p:cNvSpPr txBox="1">
              <a:spLocks noChangeArrowheads="1"/>
            </p:cNvSpPr>
            <p:nvPr/>
          </p:nvSpPr>
          <p:spPr bwMode="auto">
            <a:xfrm>
              <a:off x="2339644" y="546525"/>
              <a:ext cx="1797269" cy="1049482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prstClr val="white"/>
                  </a:solidFill>
                </a:rPr>
                <a:t>Consumption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>
                  <a:solidFill>
                    <a:prstClr val="white"/>
                  </a:solidFill>
                </a:rPr>
                <a:t>(</a:t>
              </a:r>
              <a:r>
                <a:rPr lang="en-US" sz="1050" b="1" dirty="0">
                  <a:solidFill>
                    <a:prstClr val="white"/>
                  </a:solidFill>
                </a:rPr>
                <a:t>Long-term/Short-term outcomes) </a:t>
              </a:r>
            </a:p>
          </p:txBody>
        </p:sp>
        <p:sp>
          <p:nvSpPr>
            <p:cNvPr id="8202" name="Text Box 6"/>
            <p:cNvSpPr txBox="1">
              <a:spLocks noChangeArrowheads="1"/>
            </p:cNvSpPr>
            <p:nvPr/>
          </p:nvSpPr>
          <p:spPr bwMode="auto">
            <a:xfrm>
              <a:off x="8248852" y="549904"/>
              <a:ext cx="1822238" cy="106227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prstClr val="white"/>
                  </a:solidFill>
                </a:rPr>
                <a:t>Strategies &amp;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prstClr val="white"/>
                  </a:solidFill>
                </a:rPr>
                <a:t>Local Implementation</a:t>
              </a:r>
            </a:p>
          </p:txBody>
        </p:sp>
        <p:sp>
          <p:nvSpPr>
            <p:cNvPr id="8205" name="Text Box 9"/>
            <p:cNvSpPr txBox="1">
              <a:spLocks noChangeArrowheads="1"/>
            </p:cNvSpPr>
            <p:nvPr/>
          </p:nvSpPr>
          <p:spPr bwMode="auto">
            <a:xfrm>
              <a:off x="4298026" y="2549798"/>
              <a:ext cx="1828363" cy="142140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prstClr val="black"/>
                  </a:solidFill>
                </a:rPr>
                <a:t>Alcohol Availability:  </a:t>
              </a:r>
              <a:r>
                <a:rPr lang="en-US" sz="900" dirty="0">
                  <a:solidFill>
                    <a:prstClr val="black"/>
                  </a:solidFill>
                </a:rPr>
                <a:t>Retail  or  Social Access </a:t>
              </a:r>
              <a:endParaRPr lang="en-US" sz="1000" dirty="0">
                <a:solidFill>
                  <a:prstClr val="black"/>
                </a:solidFill>
              </a:endParaRP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prstClr val="black"/>
                  </a:solidFill>
                </a:rPr>
                <a:t>Promotion of Alcohol </a:t>
              </a: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prstClr val="black"/>
                  </a:solidFill>
                </a:rPr>
                <a:t>Alcohol Laws: </a:t>
              </a:r>
              <a:r>
                <a:rPr lang="en-US" sz="900" dirty="0">
                  <a:solidFill>
                    <a:prstClr val="black"/>
                  </a:solidFill>
                </a:rPr>
                <a:t>Enforcement; Penalties; Regulations</a:t>
              </a:r>
              <a:endParaRPr lang="en-US" sz="1000" dirty="0">
                <a:solidFill>
                  <a:prstClr val="black"/>
                </a:solidFill>
              </a:endParaRP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000" b="1" dirty="0" smtClean="0">
                  <a:solidFill>
                    <a:prstClr val="black"/>
                  </a:solidFill>
                </a:rPr>
                <a:t>TBD:</a:t>
              </a:r>
              <a:endParaRPr lang="en-US" sz="1000" dirty="0">
                <a:solidFill>
                  <a:prstClr val="black"/>
                </a:solidFill>
              </a:endParaRPr>
            </a:p>
          </p:txBody>
        </p:sp>
        <p:sp>
          <p:nvSpPr>
            <p:cNvPr id="8206" name="Text Box 10"/>
            <p:cNvSpPr txBox="1">
              <a:spLocks noChangeArrowheads="1"/>
            </p:cNvSpPr>
            <p:nvPr/>
          </p:nvSpPr>
          <p:spPr bwMode="auto">
            <a:xfrm>
              <a:off x="297799" y="3342463"/>
              <a:ext cx="1822122" cy="279931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prstClr val="white"/>
                  </a:solidFill>
                </a:rPr>
                <a:t/>
              </a:r>
              <a:br>
                <a:rPr lang="en-US" sz="1050" b="1" dirty="0">
                  <a:solidFill>
                    <a:prstClr val="white"/>
                  </a:solidFill>
                </a:rPr>
              </a:br>
              <a:r>
                <a:rPr lang="en-US" sz="1050" b="1" dirty="0">
                  <a:solidFill>
                    <a:prstClr val="black"/>
                  </a:solidFill>
                </a:rPr>
                <a:t>School performance </a:t>
              </a:r>
              <a:r>
                <a:rPr lang="en-US" sz="1000" dirty="0">
                  <a:solidFill>
                    <a:prstClr val="black"/>
                  </a:solidFill>
                </a:rPr>
                <a:t>(% of courses passed)</a:t>
              </a:r>
              <a:endParaRPr lang="en-US" sz="1050" dirty="0">
                <a:solidFill>
                  <a:prstClr val="black"/>
                </a:solidFill>
              </a:endParaRP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000" dirty="0">
                  <a:solidFill>
                    <a:prstClr val="black"/>
                  </a:solidFill>
                </a:rPr>
                <a:t>(HYS Academic)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b="1" dirty="0">
                <a:solidFill>
                  <a:prstClr val="black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prstClr val="black"/>
                  </a:solidFill>
                </a:rPr>
                <a:t>Youth Delinquency 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solidFill>
                    <a:prstClr val="black"/>
                  </a:solidFill>
                </a:rPr>
                <a:t>(either </a:t>
              </a:r>
              <a:r>
                <a:rPr lang="en-US" sz="1000" dirty="0" smtClean="0">
                  <a:solidFill>
                    <a:prstClr val="black"/>
                  </a:solidFill>
                </a:rPr>
                <a:t>HYS </a:t>
              </a:r>
              <a:r>
                <a:rPr lang="en-US" sz="1000" dirty="0">
                  <a:solidFill>
                    <a:prstClr val="black"/>
                  </a:solidFill>
                </a:rPr>
                <a:t>Perception of Risk, or </a:t>
              </a:r>
              <a:r>
                <a:rPr lang="en-US" sz="1000" dirty="0" smtClean="0">
                  <a:solidFill>
                    <a:prstClr val="black"/>
                  </a:solidFill>
                </a:rPr>
                <a:t>Alcohol </a:t>
              </a:r>
              <a:r>
                <a:rPr lang="en-US" sz="1000" dirty="0">
                  <a:solidFill>
                    <a:prstClr val="black"/>
                  </a:solidFill>
                </a:rPr>
                <a:t>related arrests of 10-17 year olds, depending on coalition’s strategy)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b="1" dirty="0">
                <a:solidFill>
                  <a:prstClr val="black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 smtClean="0">
                  <a:solidFill>
                    <a:prstClr val="black"/>
                  </a:solidFill>
                </a:rPr>
                <a:t>Mental </a:t>
              </a:r>
              <a:r>
                <a:rPr lang="en-US" sz="1050" b="1" dirty="0">
                  <a:solidFill>
                    <a:prstClr val="black"/>
                  </a:solidFill>
                </a:rPr>
                <a:t>Health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solidFill>
                    <a:prstClr val="black"/>
                  </a:solidFill>
                </a:rPr>
                <a:t>(HYS depression</a:t>
              </a:r>
              <a:r>
                <a:rPr lang="en-US" sz="1000" dirty="0" smtClean="0">
                  <a:solidFill>
                    <a:prstClr val="black"/>
                  </a:solidFill>
                </a:rPr>
                <a:t>)</a:t>
              </a:r>
            </a:p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prstClr val="white"/>
                  </a:solidFill>
                </a:rPr>
                <a:t/>
              </a:r>
              <a:br>
                <a:rPr lang="en-US" sz="1050" b="1" dirty="0">
                  <a:solidFill>
                    <a:prstClr val="white"/>
                  </a:solidFill>
                </a:rPr>
              </a:br>
              <a:endParaRPr lang="en-US" sz="1050" b="1" dirty="0">
                <a:solidFill>
                  <a:prstClr val="white"/>
                </a:solidFill>
              </a:endParaRPr>
            </a:p>
          </p:txBody>
        </p:sp>
        <p:sp>
          <p:nvSpPr>
            <p:cNvPr id="8207" name="Text Box 11"/>
            <p:cNvSpPr txBox="1">
              <a:spLocks noChangeArrowheads="1"/>
            </p:cNvSpPr>
            <p:nvPr/>
          </p:nvSpPr>
          <p:spPr bwMode="auto">
            <a:xfrm>
              <a:off x="2294644" y="3582404"/>
              <a:ext cx="1788841" cy="232609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prstClr val="black"/>
                  </a:solidFill>
                </a:rPr>
                <a:t>Any Underage Drinking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>
                  <a:solidFill>
                    <a:prstClr val="black"/>
                  </a:solidFill>
                </a:rPr>
                <a:t>(10th grade 30-day use)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dirty="0">
                <a:solidFill>
                  <a:prstClr val="black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 smtClean="0">
                  <a:solidFill>
                    <a:prstClr val="black"/>
                  </a:solidFill>
                </a:rPr>
                <a:t>Underage  </a:t>
              </a:r>
              <a:r>
                <a:rPr lang="en-US" sz="1050" b="1" dirty="0">
                  <a:solidFill>
                    <a:prstClr val="black"/>
                  </a:solidFill>
                </a:rPr>
                <a:t/>
              </a:r>
              <a:br>
                <a:rPr lang="en-US" sz="1050" b="1" dirty="0">
                  <a:solidFill>
                    <a:prstClr val="black"/>
                  </a:solidFill>
                </a:rPr>
              </a:br>
              <a:r>
                <a:rPr lang="en-US" sz="1050" b="1" dirty="0">
                  <a:solidFill>
                    <a:prstClr val="black"/>
                  </a:solidFill>
                </a:rPr>
                <a:t>Problem and Heavy Drinking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>
                  <a:solidFill>
                    <a:prstClr val="black"/>
                  </a:solidFill>
                </a:rPr>
                <a:t>(10</a:t>
              </a:r>
              <a:r>
                <a:rPr lang="en-US" sz="900" baseline="30000" dirty="0">
                  <a:solidFill>
                    <a:prstClr val="black"/>
                  </a:solidFill>
                </a:rPr>
                <a:t>th</a:t>
              </a:r>
              <a:r>
                <a:rPr lang="en-US" sz="900" dirty="0">
                  <a:solidFill>
                    <a:prstClr val="black"/>
                  </a:solidFill>
                </a:rPr>
                <a:t> grade)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b="1" dirty="0">
                <a:solidFill>
                  <a:prstClr val="black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 smtClean="0">
                  <a:solidFill>
                    <a:schemeClr val="tx1"/>
                  </a:solidFill>
                </a:rPr>
                <a:t>TBD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b="1" dirty="0">
                <a:solidFill>
                  <a:prstClr val="black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dirty="0">
                <a:solidFill>
                  <a:prstClr val="black"/>
                </a:solidFill>
              </a:endParaRPr>
            </a:p>
          </p:txBody>
        </p:sp>
        <p:sp>
          <p:nvSpPr>
            <p:cNvPr id="8210" name="Text Box 14"/>
            <p:cNvSpPr txBox="1">
              <a:spLocks noChangeArrowheads="1"/>
            </p:cNvSpPr>
            <p:nvPr/>
          </p:nvSpPr>
          <p:spPr bwMode="auto">
            <a:xfrm>
              <a:off x="4291488" y="1902814"/>
              <a:ext cx="1834602" cy="41989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prstClr val="black"/>
                  </a:solidFill>
                </a:rPr>
                <a:t>Community Connectedness</a:t>
              </a:r>
            </a:p>
          </p:txBody>
        </p:sp>
        <p:sp>
          <p:nvSpPr>
            <p:cNvPr id="9262" name="Line 16"/>
            <p:cNvSpPr>
              <a:spLocks noChangeShapeType="1"/>
            </p:cNvSpPr>
            <p:nvPr/>
          </p:nvSpPr>
          <p:spPr bwMode="auto">
            <a:xfrm>
              <a:off x="288284" y="1723005"/>
              <a:ext cx="11609830" cy="1351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oval" w="med" len="med"/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212" name="Text Box 17"/>
            <p:cNvSpPr txBox="1">
              <a:spLocks noChangeArrowheads="1"/>
            </p:cNvSpPr>
            <p:nvPr/>
          </p:nvSpPr>
          <p:spPr bwMode="auto">
            <a:xfrm>
              <a:off x="4291488" y="4249861"/>
              <a:ext cx="1828363" cy="130801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prstClr val="black"/>
                  </a:solidFill>
                </a:rPr>
                <a:t>Low Commitment to School</a:t>
              </a: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prstClr val="black"/>
                  </a:solidFill>
                </a:rPr>
                <a:t>Friends who Use</a:t>
              </a: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prstClr val="black"/>
                  </a:solidFill>
                </a:rPr>
                <a:t>Perception of Harm</a:t>
              </a: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000" dirty="0">
                  <a:solidFill>
                    <a:prstClr val="black"/>
                  </a:solidFill>
                </a:rPr>
                <a:t>(Based on individual assessment)</a:t>
              </a:r>
            </a:p>
          </p:txBody>
        </p:sp>
        <p:sp>
          <p:nvSpPr>
            <p:cNvPr id="8214" name="Text Box 19"/>
            <p:cNvSpPr txBox="1">
              <a:spLocks noChangeArrowheads="1"/>
            </p:cNvSpPr>
            <p:nvPr/>
          </p:nvSpPr>
          <p:spPr bwMode="auto">
            <a:xfrm>
              <a:off x="4310505" y="5669513"/>
              <a:ext cx="1828363" cy="138909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prstClr val="black"/>
                  </a:solidFill>
                </a:rPr>
                <a:t>Risk &amp; Protective Factors</a:t>
              </a:r>
              <a:r>
                <a:rPr lang="en-US" sz="1000" b="1" dirty="0" smtClean="0">
                  <a:solidFill>
                    <a:prstClr val="black"/>
                  </a:solidFill>
                </a:rPr>
                <a:t>:</a:t>
              </a: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000" b="1" dirty="0" smtClean="0">
                  <a:solidFill>
                    <a:prstClr val="black"/>
                  </a:solidFill>
                </a:rPr>
                <a:t>TBD</a:t>
              </a: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1000" b="1" dirty="0" smtClean="0">
                <a:solidFill>
                  <a:prstClr val="black"/>
                </a:solidFill>
              </a:endParaRP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1000" b="1" dirty="0" smtClean="0">
                <a:solidFill>
                  <a:prstClr val="black"/>
                </a:solidFill>
              </a:endParaRP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1000" b="1" dirty="0" smtClean="0">
                <a:solidFill>
                  <a:prstClr val="black"/>
                </a:solidFill>
              </a:endParaRPr>
            </a:p>
          </p:txBody>
        </p:sp>
        <p:sp>
          <p:nvSpPr>
            <p:cNvPr id="8215" name="Text Box 20"/>
            <p:cNvSpPr txBox="1">
              <a:spLocks noChangeArrowheads="1"/>
            </p:cNvSpPr>
            <p:nvPr/>
          </p:nvSpPr>
          <p:spPr bwMode="auto">
            <a:xfrm>
              <a:off x="4311177" y="547652"/>
              <a:ext cx="1828800" cy="104857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prstClr val="white"/>
                  </a:solidFill>
                </a:rPr>
                <a:t>Intervening</a:t>
              </a:r>
              <a:r>
                <a:rPr lang="en-US" sz="1100" b="1" dirty="0">
                  <a:solidFill>
                    <a:prstClr val="white"/>
                  </a:solidFill>
                </a:rPr>
                <a:t> </a:t>
              </a:r>
              <a:r>
                <a:rPr lang="en-US" sz="1400" b="1" dirty="0">
                  <a:solidFill>
                    <a:prstClr val="white"/>
                  </a:solidFill>
                </a:rPr>
                <a:t>Variables</a:t>
              </a:r>
              <a:r>
                <a:rPr lang="en-US" sz="1100" b="1" dirty="0">
                  <a:solidFill>
                    <a:prstClr val="white"/>
                  </a:solidFill>
                </a:rPr>
                <a:t> </a:t>
              </a: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prstClr val="white"/>
                  </a:solidFill>
                </a:rPr>
                <a:t>(Including R/P Factors)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666796" y="1801427"/>
            <a:ext cx="1371600" cy="990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prstClr val="black"/>
                </a:solidFill>
              </a:rPr>
              <a:t>TBD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62675" y="4619467"/>
            <a:ext cx="1428750" cy="55403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</a:rPr>
              <a:t>School-based Prevention/ Intervention  Services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67211" y="1817530"/>
            <a:ext cx="1409700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</a:rPr>
              <a:t>Coalition</a:t>
            </a:r>
            <a:r>
              <a:rPr lang="en-US" sz="1000" b="1" dirty="0" smtClean="0">
                <a:solidFill>
                  <a:prstClr val="black"/>
                </a:solidFill>
              </a:rPr>
              <a:t>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mtClean="0">
                <a:solidFill>
                  <a:prstClr val="black"/>
                </a:solidFill>
              </a:rPr>
              <a:t>[NAME]</a:t>
            </a:r>
            <a:endParaRPr lang="en-US" sz="1000" b="1" dirty="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77189" y="3530895"/>
            <a:ext cx="1428750" cy="101566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</a:rPr>
              <a:t>Environmental Strategies</a:t>
            </a:r>
            <a:r>
              <a:rPr lang="en-US" sz="1000" b="1" dirty="0" smtClean="0">
                <a:solidFill>
                  <a:prstClr val="black"/>
                </a:solidFill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prstClr val="black"/>
                </a:solidFill>
              </a:rPr>
              <a:t>TBD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77188" y="5363323"/>
            <a:ext cx="1438275" cy="132343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</a:rPr>
              <a:t>Direct </a:t>
            </a:r>
            <a:r>
              <a:rPr lang="en-US" sz="1000" b="1" dirty="0" smtClean="0">
                <a:solidFill>
                  <a:prstClr val="black"/>
                </a:solidFill>
              </a:rPr>
              <a:t>Services: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prstClr val="black"/>
                </a:solidFill>
              </a:rPr>
              <a:t>TBD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>
              <a:solidFill>
                <a:prstClr val="black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62675" y="2616495"/>
            <a:ext cx="1419225" cy="86177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</a:rPr>
              <a:t>Public Awareness: </a:t>
            </a:r>
            <a:endParaRPr lang="en-US" sz="1000" b="1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prstClr val="black"/>
                </a:solidFill>
              </a:rPr>
              <a:t>TBD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>
              <a:solidFill>
                <a:prstClr val="black"/>
              </a:solidFill>
            </a:endParaRPr>
          </a:p>
        </p:txBody>
      </p:sp>
      <p:sp>
        <p:nvSpPr>
          <p:cNvPr id="44" name="Left Brace 43"/>
          <p:cNvSpPr/>
          <p:nvPr/>
        </p:nvSpPr>
        <p:spPr>
          <a:xfrm>
            <a:off x="3038475" y="2787038"/>
            <a:ext cx="152400" cy="3733800"/>
          </a:xfrm>
          <a:prstGeom prst="leftBrace">
            <a:avLst>
              <a:gd name="adj1" fmla="val 8333"/>
              <a:gd name="adj2" fmla="val 38735"/>
            </a:avLst>
          </a:prstGeom>
          <a:ln w="15875">
            <a:solidFill>
              <a:srgbClr val="C000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7" name="Text Box 6"/>
          <p:cNvSpPr txBox="1">
            <a:spLocks noChangeArrowheads="1"/>
          </p:cNvSpPr>
          <p:nvPr/>
        </p:nvSpPr>
        <p:spPr bwMode="auto">
          <a:xfrm>
            <a:off x="4714875" y="501038"/>
            <a:ext cx="1371600" cy="102476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white"/>
                </a:solidFill>
              </a:rPr>
              <a:t>Local Conditions and Contributing Factors</a:t>
            </a:r>
          </a:p>
        </p:txBody>
      </p:sp>
      <p:sp>
        <p:nvSpPr>
          <p:cNvPr id="42" name="Left Brace 41"/>
          <p:cNvSpPr/>
          <p:nvPr/>
        </p:nvSpPr>
        <p:spPr>
          <a:xfrm>
            <a:off x="6076950" y="3015638"/>
            <a:ext cx="114300" cy="1009650"/>
          </a:xfrm>
          <a:prstGeom prst="leftBrace">
            <a:avLst>
              <a:gd name="adj1" fmla="val 8333"/>
              <a:gd name="adj2" fmla="val 47979"/>
            </a:avLst>
          </a:prstGeom>
          <a:ln w="15875">
            <a:solidFill>
              <a:srgbClr val="C000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78136" y="4191976"/>
            <a:ext cx="1371600" cy="9540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prstClr val="black"/>
                </a:solidFill>
              </a:rPr>
              <a:t>TBD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95825" y="5381013"/>
            <a:ext cx="1371600" cy="13245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prstClr val="black"/>
                </a:solidFill>
              </a:rPr>
              <a:t>TBD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66796" y="2871403"/>
            <a:ext cx="1371600" cy="990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prstClr val="black"/>
                </a:solidFill>
              </a:rPr>
              <a:t>TBD</a:t>
            </a:r>
            <a:endParaRPr lang="en-US" sz="1000" dirty="0">
              <a:solidFill>
                <a:prstClr val="black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rot="10800000">
            <a:off x="4567918" y="3359445"/>
            <a:ext cx="228600" cy="1588"/>
          </a:xfrm>
          <a:prstGeom prst="straightConnector1">
            <a:avLst/>
          </a:prstGeom>
          <a:ln w="15875">
            <a:solidFill>
              <a:srgbClr val="C000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0800000">
            <a:off x="4562928" y="4693398"/>
            <a:ext cx="228600" cy="1588"/>
          </a:xfrm>
          <a:prstGeom prst="straightConnector1">
            <a:avLst/>
          </a:prstGeom>
          <a:ln w="15875">
            <a:solidFill>
              <a:srgbClr val="C000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0800000">
            <a:off x="6019800" y="1966981"/>
            <a:ext cx="228600" cy="1588"/>
          </a:xfrm>
          <a:prstGeom prst="straightConnector1">
            <a:avLst/>
          </a:prstGeom>
          <a:ln w="15875">
            <a:solidFill>
              <a:srgbClr val="C000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10800000">
            <a:off x="4524375" y="1991474"/>
            <a:ext cx="228600" cy="1588"/>
          </a:xfrm>
          <a:prstGeom prst="straightConnector1">
            <a:avLst/>
          </a:prstGeom>
          <a:ln w="15875">
            <a:solidFill>
              <a:srgbClr val="C000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Left Brace 48"/>
          <p:cNvSpPr/>
          <p:nvPr/>
        </p:nvSpPr>
        <p:spPr>
          <a:xfrm>
            <a:off x="1544955" y="3724298"/>
            <a:ext cx="121920" cy="1447800"/>
          </a:xfrm>
          <a:prstGeom prst="leftBrace">
            <a:avLst>
              <a:gd name="adj1" fmla="val 8333"/>
              <a:gd name="adj2" fmla="val 38735"/>
            </a:avLst>
          </a:prstGeom>
          <a:ln w="15875">
            <a:solidFill>
              <a:srgbClr val="C000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7" name="Text Box 6"/>
          <p:cNvSpPr txBox="1">
            <a:spLocks noChangeArrowheads="1"/>
          </p:cNvSpPr>
          <p:nvPr/>
        </p:nvSpPr>
        <p:spPr bwMode="auto">
          <a:xfrm>
            <a:off x="7686675" y="501038"/>
            <a:ext cx="1358900" cy="10196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white"/>
                </a:solidFill>
              </a:rPr>
              <a:t>Evaluation </a:t>
            </a:r>
            <a:r>
              <a:rPr lang="en-US" sz="1400" b="1" dirty="0" smtClean="0">
                <a:solidFill>
                  <a:prstClr val="white"/>
                </a:solidFill>
              </a:rPr>
              <a:t>Plan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 smtClean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686675" y="4615838"/>
            <a:ext cx="1381125" cy="53860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</a:rPr>
              <a:t>Prevention/ Intervention  Services: </a:t>
            </a:r>
            <a:r>
              <a:rPr lang="en-US" sz="900" dirty="0" smtClean="0">
                <a:solidFill>
                  <a:prstClr val="black"/>
                </a:solidFill>
              </a:rPr>
              <a:t>pre/post</a:t>
            </a:r>
            <a:endParaRPr lang="en-US" sz="1000" b="1" dirty="0">
              <a:solidFill>
                <a:prstClr val="black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686675" y="1796438"/>
            <a:ext cx="1371600" cy="66172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</a:rPr>
              <a:t>Coalition: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Annual Coalition Survey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Sustainability </a:t>
            </a:r>
            <a:r>
              <a:rPr lang="en-US" sz="900" dirty="0" smtClean="0">
                <a:solidFill>
                  <a:prstClr val="black"/>
                </a:solidFill>
              </a:rPr>
              <a:t>Documentation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658100" y="3472838"/>
            <a:ext cx="1381125" cy="81560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</a:rPr>
              <a:t>Environmental Strategies: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Process measures and/or optional community survey; HYS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661275" y="2694963"/>
            <a:ext cx="1381125" cy="66172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</a:rPr>
              <a:t>Public Awareness: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Process measures and/or optional Community </a:t>
            </a:r>
            <a:r>
              <a:rPr lang="en-US" sz="900" dirty="0" smtClean="0">
                <a:solidFill>
                  <a:prstClr val="black"/>
                </a:solidFill>
              </a:rPr>
              <a:t>Survey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694295" y="5720738"/>
            <a:ext cx="1390650" cy="70788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</a:rPr>
              <a:t>Direct Services:  </a:t>
            </a:r>
            <a:r>
              <a:rPr lang="en-US" sz="1000" dirty="0">
                <a:solidFill>
                  <a:prstClr val="black"/>
                </a:solidFill>
              </a:rPr>
              <a:t>Assigned Program pre/post and  process measures; </a:t>
            </a:r>
            <a:r>
              <a:rPr lang="en-US" sz="1000" dirty="0" smtClean="0">
                <a:solidFill>
                  <a:prstClr val="black"/>
                </a:solidFill>
              </a:rPr>
              <a:t>HYS</a:t>
            </a:r>
            <a:endParaRPr lang="en-US" sz="1000" b="1" dirty="0">
              <a:solidFill>
                <a:prstClr val="black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rot="10800000">
            <a:off x="4533900" y="6301763"/>
            <a:ext cx="228600" cy="1588"/>
          </a:xfrm>
          <a:prstGeom prst="straightConnector1">
            <a:avLst/>
          </a:prstGeom>
          <a:ln w="15875">
            <a:solidFill>
              <a:srgbClr val="C000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0800000">
            <a:off x="6000297" y="4890249"/>
            <a:ext cx="228600" cy="1588"/>
          </a:xfrm>
          <a:prstGeom prst="straightConnector1">
            <a:avLst/>
          </a:prstGeom>
          <a:ln w="15875">
            <a:solidFill>
              <a:srgbClr val="C000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10800000">
            <a:off x="6019800" y="6320813"/>
            <a:ext cx="228600" cy="1588"/>
          </a:xfrm>
          <a:prstGeom prst="straightConnector1">
            <a:avLst/>
          </a:prstGeom>
          <a:ln w="15875">
            <a:solidFill>
              <a:srgbClr val="C000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rot="10800000">
            <a:off x="7515225" y="1985123"/>
            <a:ext cx="228600" cy="1588"/>
          </a:xfrm>
          <a:prstGeom prst="straightConnector1">
            <a:avLst/>
          </a:prstGeom>
          <a:ln w="15875">
            <a:solidFill>
              <a:srgbClr val="C000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10800000">
            <a:off x="7543800" y="6019800"/>
            <a:ext cx="228600" cy="1588"/>
          </a:xfrm>
          <a:prstGeom prst="straightConnector1">
            <a:avLst/>
          </a:prstGeom>
          <a:ln w="15875">
            <a:solidFill>
              <a:srgbClr val="C000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10800000">
            <a:off x="7529739" y="4876642"/>
            <a:ext cx="228600" cy="1588"/>
          </a:xfrm>
          <a:prstGeom prst="straightConnector1">
            <a:avLst/>
          </a:prstGeom>
          <a:ln w="15875">
            <a:solidFill>
              <a:srgbClr val="C000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10800000">
            <a:off x="7515225" y="3920513"/>
            <a:ext cx="228600" cy="1588"/>
          </a:xfrm>
          <a:prstGeom prst="straightConnector1">
            <a:avLst/>
          </a:prstGeom>
          <a:ln w="15875">
            <a:solidFill>
              <a:srgbClr val="C000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10800000">
            <a:off x="7505700" y="3139463"/>
            <a:ext cx="228600" cy="1588"/>
          </a:xfrm>
          <a:prstGeom prst="straightConnector1">
            <a:avLst/>
          </a:prstGeom>
          <a:ln w="15875">
            <a:solidFill>
              <a:srgbClr val="C000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1400175" y="1351938"/>
            <a:ext cx="431800" cy="1588"/>
          </a:xfrm>
          <a:prstGeom prst="straightConnector1">
            <a:avLst/>
          </a:prstGeom>
          <a:ln w="50800">
            <a:solidFill>
              <a:schemeClr val="bg2">
                <a:lumMod val="90000"/>
              </a:schemeClr>
            </a:solidFill>
            <a:miter lim="800000"/>
            <a:headEnd type="triangle" w="med" len="sm"/>
            <a:tailEnd type="triangle" w="med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2911475" y="1364638"/>
            <a:ext cx="431800" cy="1588"/>
          </a:xfrm>
          <a:prstGeom prst="straightConnector1">
            <a:avLst/>
          </a:prstGeom>
          <a:ln w="50800">
            <a:solidFill>
              <a:schemeClr val="bg2">
                <a:lumMod val="90000"/>
              </a:schemeClr>
            </a:solidFill>
            <a:miter lim="800000"/>
            <a:headEnd type="triangle" w="med" len="sm"/>
            <a:tailEnd type="triangle" w="med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4422775" y="1351938"/>
            <a:ext cx="431800" cy="1588"/>
          </a:xfrm>
          <a:prstGeom prst="straightConnector1">
            <a:avLst/>
          </a:prstGeom>
          <a:ln w="50800">
            <a:solidFill>
              <a:schemeClr val="bg2">
                <a:lumMod val="90000"/>
              </a:schemeClr>
            </a:solidFill>
            <a:miter lim="800000"/>
            <a:headEnd type="triangle" w="med" len="sm"/>
            <a:tailEnd type="triangle" w="med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5908675" y="1364638"/>
            <a:ext cx="431800" cy="1588"/>
          </a:xfrm>
          <a:prstGeom prst="straightConnector1">
            <a:avLst/>
          </a:prstGeom>
          <a:ln w="50800">
            <a:solidFill>
              <a:schemeClr val="bg2">
                <a:lumMod val="90000"/>
              </a:schemeClr>
            </a:solidFill>
            <a:miter lim="800000"/>
            <a:headEnd type="triangle" w="med" len="sm"/>
            <a:tailEnd type="triangle" w="med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7445375" y="1364638"/>
            <a:ext cx="431800" cy="1588"/>
          </a:xfrm>
          <a:prstGeom prst="straightConnector1">
            <a:avLst/>
          </a:prstGeom>
          <a:ln w="50800">
            <a:solidFill>
              <a:schemeClr val="bg2">
                <a:lumMod val="90000"/>
              </a:schemeClr>
            </a:solidFill>
            <a:miter lim="800000"/>
            <a:headEnd type="triangle" w="med" len="sm"/>
            <a:tailEnd type="triangle" w="med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rot="5400000">
            <a:off x="8131175" y="1471681"/>
            <a:ext cx="381000" cy="1588"/>
          </a:xfrm>
          <a:prstGeom prst="straightConnector1">
            <a:avLst/>
          </a:prstGeom>
          <a:ln w="50800">
            <a:solidFill>
              <a:schemeClr val="bg2">
                <a:lumMod val="90000"/>
              </a:schemeClr>
            </a:solidFill>
            <a:miter lim="800000"/>
            <a:headEnd type="triangle" w="med" len="sm"/>
            <a:tailEnd type="triangle" w="med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23"/>
          <p:cNvSpPr>
            <a:spLocks noChangeArrowheads="1"/>
          </p:cNvSpPr>
          <p:nvPr/>
        </p:nvSpPr>
        <p:spPr bwMode="auto">
          <a:xfrm>
            <a:off x="457200" y="0"/>
            <a:ext cx="815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libri" pitchFamily="34" charset="0"/>
              </a:rPr>
              <a:t>[Name] Coalition </a:t>
            </a:r>
            <a:r>
              <a:rPr lang="en-US" sz="2400" b="1" dirty="0">
                <a:solidFill>
                  <a:prstClr val="black"/>
                </a:solidFill>
                <a:latin typeface="Calibri" pitchFamily="34" charset="0"/>
              </a:rPr>
              <a:t>Logic </a:t>
            </a:r>
            <a:r>
              <a:rPr lang="en-US" sz="2400" b="1" dirty="0" smtClean="0">
                <a:solidFill>
                  <a:prstClr val="black"/>
                </a:solidFill>
                <a:latin typeface="Calibri" pitchFamily="34" charset="0"/>
              </a:rPr>
              <a:t>Model</a:t>
            </a:r>
            <a:endParaRPr lang="en-US" sz="2400" b="1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ight Arrow 78"/>
          <p:cNvSpPr/>
          <p:nvPr/>
        </p:nvSpPr>
        <p:spPr>
          <a:xfrm flipH="1">
            <a:off x="54428" y="667656"/>
            <a:ext cx="8915400" cy="6019800"/>
          </a:xfrm>
          <a:prstGeom prst="rightArrow">
            <a:avLst>
              <a:gd name="adj1" fmla="val 50000"/>
              <a:gd name="adj2" fmla="val 47257"/>
            </a:avLst>
          </a:prstGeom>
          <a:solidFill>
            <a:schemeClr val="bg1">
              <a:lumMod val="85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z="1050" b="1" dirty="0" smtClean="0">
                <a:solidFill>
                  <a:schemeClr val="tx1"/>
                </a:solidFill>
              </a:rPr>
              <a:t>May 5, </a:t>
            </a:r>
            <a:r>
              <a:rPr lang="en-US" sz="1050" b="1" dirty="0">
                <a:solidFill>
                  <a:schemeClr val="tx1"/>
                </a:solidFill>
              </a:rPr>
              <a:t>2011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" y="973771"/>
            <a:ext cx="8775700" cy="5466736"/>
            <a:chOff x="-1154959" y="1267528"/>
            <a:chExt cx="12635093" cy="5794773"/>
          </a:xfrm>
        </p:grpSpPr>
        <p:sp>
          <p:nvSpPr>
            <p:cNvPr id="8200" name="Text Box 4"/>
            <p:cNvSpPr txBox="1">
              <a:spLocks noChangeArrowheads="1"/>
            </p:cNvSpPr>
            <p:nvPr/>
          </p:nvSpPr>
          <p:spPr bwMode="auto">
            <a:xfrm>
              <a:off x="9375332" y="1288566"/>
              <a:ext cx="1866737" cy="1094982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chemeClr val="bg1"/>
                  </a:solidFill>
                </a:rPr>
                <a:t>Consequences (Short-term and Long-term Outcomes)</a:t>
              </a:r>
              <a:endParaRPr lang="en-US" sz="700" b="1" dirty="0">
                <a:solidFill>
                  <a:schemeClr val="bg1"/>
                </a:solidFill>
              </a:endParaRPr>
            </a:p>
          </p:txBody>
        </p:sp>
        <p:sp>
          <p:nvSpPr>
            <p:cNvPr id="8201" name="Text Box 5"/>
            <p:cNvSpPr txBox="1">
              <a:spLocks noChangeArrowheads="1"/>
            </p:cNvSpPr>
            <p:nvPr/>
          </p:nvSpPr>
          <p:spPr bwMode="auto">
            <a:xfrm>
              <a:off x="7218610" y="1285367"/>
              <a:ext cx="1797269" cy="1089472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chemeClr val="bg1"/>
                  </a:solidFill>
                </a:rPr>
                <a:t>Consumption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>
                  <a:solidFill>
                    <a:schemeClr val="bg1"/>
                  </a:solidFill>
                </a:rPr>
                <a:t>(Long-term/Short-term outcomes) </a:t>
              </a:r>
              <a:endParaRPr 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8202" name="Text Box 6"/>
            <p:cNvSpPr txBox="1">
              <a:spLocks noChangeArrowheads="1"/>
            </p:cNvSpPr>
            <p:nvPr/>
          </p:nvSpPr>
          <p:spPr bwMode="auto">
            <a:xfrm>
              <a:off x="710438" y="1267528"/>
              <a:ext cx="1905000" cy="1063119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 smtClean="0">
                  <a:solidFill>
                    <a:schemeClr val="bg1"/>
                  </a:solidFill>
                </a:rPr>
                <a:t>Strategies &amp;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chemeClr val="bg1"/>
                  </a:solidFill>
                </a:rPr>
                <a:t>Local </a:t>
              </a:r>
              <a:r>
                <a:rPr lang="en-US" sz="1100" b="1" dirty="0" smtClean="0">
                  <a:solidFill>
                    <a:schemeClr val="bg1"/>
                  </a:solidFill>
                </a:rPr>
                <a:t>Implementation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8205" name="Text Box 9"/>
            <p:cNvSpPr txBox="1">
              <a:spLocks noChangeArrowheads="1"/>
            </p:cNvSpPr>
            <p:nvPr/>
          </p:nvSpPr>
          <p:spPr bwMode="auto">
            <a:xfrm>
              <a:off x="4990385" y="3262483"/>
              <a:ext cx="1828362" cy="145179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chemeClr val="tx1"/>
                  </a:solidFill>
                </a:rPr>
                <a:t>Alcohol Availability</a:t>
              </a:r>
              <a:r>
                <a:rPr lang="en-US" sz="1000" b="1" dirty="0" smtClean="0">
                  <a:solidFill>
                    <a:schemeClr val="tx1"/>
                  </a:solidFill>
                </a:rPr>
                <a:t>:</a:t>
              </a:r>
              <a:endParaRPr lang="en-US" sz="1000" dirty="0">
                <a:solidFill>
                  <a:schemeClr val="tx1"/>
                </a:solidFill>
              </a:endParaRP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chemeClr val="tx1"/>
                  </a:solidFill>
                </a:rPr>
                <a:t>Promotion of Alcohol </a:t>
              </a: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chemeClr val="tx1"/>
                  </a:solidFill>
                </a:rPr>
                <a:t>Alcohol Laws: </a:t>
              </a:r>
              <a:endParaRPr lang="en-US" sz="1000" dirty="0">
                <a:solidFill>
                  <a:schemeClr val="tx1"/>
                </a:solidFill>
              </a:endParaRP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chemeClr val="tx1"/>
                  </a:solidFill>
                </a:rPr>
                <a:t>TBD</a:t>
              </a:r>
              <a:r>
                <a:rPr lang="en-US" sz="1000" dirty="0">
                  <a:solidFill>
                    <a:schemeClr val="tx1"/>
                  </a:solidFill>
                </a:rPr>
                <a:t> </a:t>
              </a:r>
              <a:r>
                <a:rPr lang="en-US" sz="900" dirty="0">
                  <a:solidFill>
                    <a:schemeClr val="tx1"/>
                  </a:solidFill>
                </a:rPr>
                <a:t>locally </a:t>
              </a:r>
              <a:r>
                <a:rPr lang="en-US" sz="900" dirty="0"/>
                <a:t>based on Community Assessment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8206" name="Text Box 10"/>
            <p:cNvSpPr txBox="1">
              <a:spLocks noChangeArrowheads="1"/>
            </p:cNvSpPr>
            <p:nvPr/>
          </p:nvSpPr>
          <p:spPr bwMode="auto">
            <a:xfrm>
              <a:off x="9383446" y="2862581"/>
              <a:ext cx="1753481" cy="329086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chemeClr val="bg1"/>
                  </a:solidFill>
                </a:rPr>
                <a:t/>
              </a:r>
              <a:br>
                <a:rPr lang="en-US" sz="1050" b="1" dirty="0">
                  <a:solidFill>
                    <a:schemeClr val="bg1"/>
                  </a:solidFill>
                </a:rPr>
              </a:br>
              <a:r>
                <a:rPr lang="en-US" sz="1050" b="1" dirty="0"/>
                <a:t>School performance </a:t>
              </a:r>
              <a:r>
                <a:rPr lang="en-US" sz="1000" dirty="0"/>
                <a:t>(% of courses passed)</a:t>
              </a:r>
              <a:endParaRPr lang="en-US" sz="1050" dirty="0"/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000" dirty="0" smtClean="0"/>
                <a:t>(HYS Academic)</a:t>
              </a:r>
              <a:endParaRPr lang="en-US" sz="1000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b="1" dirty="0" smtClean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 smtClean="0"/>
                <a:t>Youth </a:t>
              </a:r>
              <a:r>
                <a:rPr lang="en-US" sz="1050" b="1" dirty="0"/>
                <a:t>Delinquency 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(either * HYS Perception of Risk, or * Alcohol related arrests of 10-17 year olds, depending on coalition’s strategy)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b="1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/>
                <a:t>* Mental Health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(HYS depression)</a:t>
              </a: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1050" b="1" dirty="0">
                <a:solidFill>
                  <a:schemeClr val="bg1"/>
                </a:solidFill>
              </a:endParaRPr>
            </a:p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chemeClr val="bg1"/>
                  </a:solidFill>
                </a:rPr>
                <a:t/>
              </a:r>
              <a:br>
                <a:rPr lang="en-US" sz="1050" b="1" dirty="0">
                  <a:solidFill>
                    <a:schemeClr val="bg1"/>
                  </a:solidFill>
                </a:rPr>
              </a:br>
              <a:endParaRPr lang="en-US" sz="1050" b="1" dirty="0">
                <a:solidFill>
                  <a:schemeClr val="bg1"/>
                </a:solidFill>
              </a:endParaRPr>
            </a:p>
          </p:txBody>
        </p:sp>
        <p:sp>
          <p:nvSpPr>
            <p:cNvPr id="8207" name="Text Box 11"/>
            <p:cNvSpPr txBox="1">
              <a:spLocks noChangeArrowheads="1"/>
            </p:cNvSpPr>
            <p:nvPr/>
          </p:nvSpPr>
          <p:spPr bwMode="auto">
            <a:xfrm>
              <a:off x="7286758" y="3022542"/>
              <a:ext cx="1697319" cy="268767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chemeClr val="tx1"/>
                  </a:solidFill>
                </a:rPr>
                <a:t>Any Underage Drinking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>
                  <a:solidFill>
                    <a:schemeClr val="tx1"/>
                  </a:solidFill>
                </a:rPr>
                <a:t>(10th grade 30-day use)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dirty="0">
                <a:solidFill>
                  <a:schemeClr val="tx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chemeClr val="tx1"/>
                  </a:solidFill>
                </a:rPr>
                <a:t>*Underage  </a:t>
              </a:r>
              <a:br>
                <a:rPr lang="en-US" sz="1050" b="1" dirty="0">
                  <a:solidFill>
                    <a:schemeClr val="tx1"/>
                  </a:solidFill>
                </a:rPr>
              </a:br>
              <a:r>
                <a:rPr lang="en-US" sz="1050" b="1" dirty="0">
                  <a:solidFill>
                    <a:schemeClr val="tx1"/>
                  </a:solidFill>
                </a:rPr>
                <a:t>Problem and Heavy Drinking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>
                  <a:solidFill>
                    <a:schemeClr val="tx1"/>
                  </a:solidFill>
                </a:rPr>
                <a:t>(10</a:t>
              </a:r>
              <a:r>
                <a:rPr lang="en-US" sz="900" baseline="30000" dirty="0">
                  <a:solidFill>
                    <a:schemeClr val="tx1"/>
                  </a:solidFill>
                </a:rPr>
                <a:t>th</a:t>
              </a:r>
              <a:r>
                <a:rPr lang="en-US" sz="900" dirty="0">
                  <a:solidFill>
                    <a:schemeClr val="tx1"/>
                  </a:solidFill>
                </a:rPr>
                <a:t> grade)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b="1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/>
                <a:t>TBD depending on strategic plan of community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8210" name="Text Box 14"/>
            <p:cNvSpPr txBox="1">
              <a:spLocks noChangeArrowheads="1"/>
            </p:cNvSpPr>
            <p:nvPr/>
          </p:nvSpPr>
          <p:spPr bwMode="auto">
            <a:xfrm>
              <a:off x="4990385" y="2702620"/>
              <a:ext cx="1828362" cy="41996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chemeClr val="tx1"/>
                  </a:solidFill>
                </a:rPr>
                <a:t>Community </a:t>
              </a:r>
              <a:r>
                <a:rPr lang="en-US" sz="1000" b="1" dirty="0" smtClean="0">
                  <a:solidFill>
                    <a:schemeClr val="tx1"/>
                  </a:solidFill>
                </a:rPr>
                <a:t>Connectedness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3109" name="Line 16"/>
            <p:cNvSpPr>
              <a:spLocks noChangeShapeType="1"/>
            </p:cNvSpPr>
            <p:nvPr/>
          </p:nvSpPr>
          <p:spPr bwMode="auto">
            <a:xfrm>
              <a:off x="-1154959" y="2416181"/>
              <a:ext cx="12635093" cy="465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oval" w="med" len="med"/>
            </a:ln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8212" name="Text Box 17"/>
            <p:cNvSpPr txBox="1">
              <a:spLocks noChangeArrowheads="1"/>
            </p:cNvSpPr>
            <p:nvPr/>
          </p:nvSpPr>
          <p:spPr bwMode="auto">
            <a:xfrm>
              <a:off x="4994546" y="4942073"/>
              <a:ext cx="1828362" cy="75036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000" b="1" dirty="0" smtClean="0">
                  <a:solidFill>
                    <a:schemeClr val="tx1"/>
                  </a:solidFill>
                </a:rPr>
                <a:t>School Bonding</a:t>
              </a: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000" b="1" dirty="0" smtClean="0">
                  <a:solidFill>
                    <a:schemeClr val="tx1"/>
                  </a:solidFill>
                </a:rPr>
                <a:t>Social Skills</a:t>
              </a: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000" b="1" dirty="0" smtClean="0">
                  <a:solidFill>
                    <a:schemeClr val="tx1"/>
                  </a:solidFill>
                </a:rPr>
                <a:t>Friends who Use</a:t>
              </a:r>
            </a:p>
          </p:txBody>
        </p:sp>
        <p:sp>
          <p:nvSpPr>
            <p:cNvPr id="8214" name="Text Box 19"/>
            <p:cNvSpPr txBox="1">
              <a:spLocks noChangeArrowheads="1"/>
            </p:cNvSpPr>
            <p:nvPr/>
          </p:nvSpPr>
          <p:spPr bwMode="auto">
            <a:xfrm>
              <a:off x="4990385" y="6050942"/>
              <a:ext cx="1828362" cy="101135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chemeClr val="tx1"/>
                  </a:solidFill>
                </a:rPr>
                <a:t>Risk &amp; Protective Factors:  </a:t>
              </a:r>
              <a:r>
                <a:rPr lang="en-US" sz="900" dirty="0">
                  <a:solidFill>
                    <a:schemeClr val="tx1"/>
                  </a:solidFill>
                </a:rPr>
                <a:t>TBD locally in Community, School, Family, and Individual/Peer domains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8215" name="Text Box 20"/>
            <p:cNvSpPr txBox="1">
              <a:spLocks noChangeArrowheads="1"/>
            </p:cNvSpPr>
            <p:nvPr/>
          </p:nvSpPr>
          <p:spPr bwMode="auto">
            <a:xfrm>
              <a:off x="5043968" y="1311354"/>
              <a:ext cx="1828799" cy="107349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chemeClr val="bg1"/>
                  </a:solidFill>
                </a:rPr>
                <a:t>Intervening Variables </a:t>
              </a: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900" b="1" dirty="0">
                  <a:solidFill>
                    <a:schemeClr val="bg1"/>
                  </a:solidFill>
                </a:rPr>
                <a:t>(Including R/P Factors)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076" name="Rectangle 23"/>
          <p:cNvSpPr>
            <a:spLocks noChangeArrowheads="1"/>
          </p:cNvSpPr>
          <p:nvPr/>
        </p:nvSpPr>
        <p:spPr bwMode="auto">
          <a:xfrm>
            <a:off x="457200" y="107950"/>
            <a:ext cx="8153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latin typeface="Calibri" pitchFamily="34" charset="0"/>
              </a:rPr>
              <a:t>Local Prevention </a:t>
            </a:r>
            <a:r>
              <a:rPr lang="en-US" sz="2400" b="1" dirty="0" smtClean="0">
                <a:latin typeface="Calibri" pitchFamily="34" charset="0"/>
              </a:rPr>
              <a:t>Redesign </a:t>
            </a:r>
            <a:r>
              <a:rPr lang="en-US" sz="2400" b="1" dirty="0">
                <a:latin typeface="Calibri" pitchFamily="34" charset="0"/>
              </a:rPr>
              <a:t>Initiative Cohort 1 Logic </a:t>
            </a:r>
            <a:r>
              <a:rPr lang="en-US" sz="2400" b="1" dirty="0" smtClean="0">
                <a:latin typeface="Calibri" pitchFamily="34" charset="0"/>
              </a:rPr>
              <a:t>Model</a:t>
            </a:r>
          </a:p>
          <a:p>
            <a:pPr algn="ctr"/>
            <a:r>
              <a:rPr lang="en-US" sz="2400" b="1" dirty="0" smtClean="0">
                <a:latin typeface="Calibri" pitchFamily="34" charset="0"/>
              </a:rPr>
              <a:t> - </a:t>
            </a:r>
            <a:r>
              <a:rPr lang="en-US" sz="2400" b="1" dirty="0" smtClean="0">
                <a:ln w="3175"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Planning Sequence </a:t>
            </a:r>
            <a:r>
              <a:rPr lang="en-US" sz="2400" b="1" dirty="0" smtClean="0">
                <a:latin typeface="Calibri" pitchFamily="34" charset="0"/>
              </a:rPr>
              <a:t>- 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84500" y="2219513"/>
            <a:ext cx="1248218" cy="980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prstClr val="black"/>
                </a:solidFill>
              </a:rPr>
              <a:t>Locally Determined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18771" y="4728029"/>
            <a:ext cx="1317563" cy="83099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</a:rPr>
              <a:t>Prevention/ Intervention  </a:t>
            </a:r>
            <a:r>
              <a:rPr lang="en-US" sz="1000" b="1" dirty="0" smtClean="0">
                <a:solidFill>
                  <a:schemeClr val="tx1"/>
                </a:solidFill>
              </a:rPr>
              <a:t>Services: </a:t>
            </a:r>
            <a:r>
              <a:rPr lang="en-US" sz="900" dirty="0" smtClean="0">
                <a:solidFill>
                  <a:schemeClr val="tx1"/>
                </a:solidFill>
              </a:rPr>
              <a:t>Local Programs and Services </a:t>
            </a:r>
            <a:r>
              <a:rPr lang="en-US" sz="900" dirty="0" smtClean="0">
                <a:solidFill>
                  <a:prstClr val="black"/>
                </a:solidFill>
              </a:rPr>
              <a:t>TBD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18771" y="2135721"/>
            <a:ext cx="1317563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chemeClr val="tx1"/>
                </a:solidFill>
              </a:rPr>
              <a:t>Coalition: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 smtClean="0">
                <a:solidFill>
                  <a:schemeClr val="tx1"/>
                </a:solidFill>
              </a:rPr>
              <a:t>Local Programs and Services </a:t>
            </a:r>
            <a:r>
              <a:rPr lang="en-US" sz="900" dirty="0" smtClean="0">
                <a:solidFill>
                  <a:prstClr val="black"/>
                </a:solidFill>
              </a:rPr>
              <a:t>TBD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18771" y="3813629"/>
            <a:ext cx="1317563" cy="67710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</a:rPr>
              <a:t>Environmental </a:t>
            </a:r>
            <a:r>
              <a:rPr lang="en-US" sz="1000" b="1" dirty="0" smtClean="0">
                <a:solidFill>
                  <a:schemeClr val="tx1"/>
                </a:solidFill>
              </a:rPr>
              <a:t>Strategies: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 smtClean="0">
                <a:solidFill>
                  <a:schemeClr val="tx1"/>
                </a:solidFill>
              </a:rPr>
              <a:t>Local Programs and Services </a:t>
            </a:r>
            <a:r>
              <a:rPr lang="en-US" sz="900" dirty="0" smtClean="0">
                <a:solidFill>
                  <a:prstClr val="black"/>
                </a:solidFill>
              </a:rPr>
              <a:t>TBD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18771" y="5678855"/>
            <a:ext cx="1317563" cy="6617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</a:rPr>
              <a:t>Direct Services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tx1"/>
                </a:solidFill>
              </a:rPr>
              <a:t>(minimum 60% EBPs</a:t>
            </a:r>
            <a:r>
              <a:rPr lang="en-US" sz="900" dirty="0" smtClean="0">
                <a:solidFill>
                  <a:schemeClr val="tx1"/>
                </a:solidFill>
              </a:rPr>
              <a:t>): Local Programs and Services </a:t>
            </a:r>
            <a:r>
              <a:rPr lang="en-US" sz="900" dirty="0" smtClean="0">
                <a:solidFill>
                  <a:prstClr val="black"/>
                </a:solidFill>
              </a:rPr>
              <a:t>TBD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083" name="TextBox 32"/>
          <p:cNvSpPr txBox="1">
            <a:spLocks noChangeArrowheads="1"/>
          </p:cNvSpPr>
          <p:nvPr/>
        </p:nvSpPr>
        <p:spPr bwMode="auto">
          <a:xfrm>
            <a:off x="7162800" y="6248400"/>
            <a:ext cx="1219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>
                <a:latin typeface="Calibri" pitchFamily="34" charset="0"/>
              </a:rPr>
              <a:t>*proposed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418771" y="3050121"/>
            <a:ext cx="1317563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</a:rPr>
              <a:t>Public </a:t>
            </a:r>
            <a:r>
              <a:rPr lang="en-US" sz="1000" b="1" dirty="0" smtClean="0">
                <a:solidFill>
                  <a:schemeClr val="tx1"/>
                </a:solidFill>
              </a:rPr>
              <a:t>Awareness: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 smtClean="0">
                <a:solidFill>
                  <a:schemeClr val="tx1"/>
                </a:solidFill>
              </a:rPr>
              <a:t>Local Programs and Services </a:t>
            </a:r>
            <a:r>
              <a:rPr lang="en-US" sz="900" dirty="0" smtClean="0">
                <a:solidFill>
                  <a:prstClr val="black"/>
                </a:solidFill>
              </a:rPr>
              <a:t>TBD</a:t>
            </a:r>
            <a:endParaRPr lang="en-US" sz="900" dirty="0">
              <a:solidFill>
                <a:prstClr val="black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rot="10800000">
            <a:off x="2743200" y="2438400"/>
            <a:ext cx="228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Left Brace 43"/>
          <p:cNvSpPr/>
          <p:nvPr/>
        </p:nvSpPr>
        <p:spPr>
          <a:xfrm flipH="1">
            <a:off x="5791200" y="2590800"/>
            <a:ext cx="152400" cy="3733800"/>
          </a:xfrm>
          <a:prstGeom prst="leftBrace">
            <a:avLst>
              <a:gd name="adj1" fmla="val 8333"/>
              <a:gd name="adj2" fmla="val 3873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Text Box 6"/>
          <p:cNvSpPr txBox="1">
            <a:spLocks noChangeArrowheads="1"/>
          </p:cNvSpPr>
          <p:nvPr/>
        </p:nvSpPr>
        <p:spPr bwMode="auto">
          <a:xfrm>
            <a:off x="2980872" y="1034225"/>
            <a:ext cx="1248218" cy="100291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smtClean="0">
                <a:solidFill>
                  <a:schemeClr val="bg1"/>
                </a:solidFill>
              </a:rPr>
              <a:t>Local </a:t>
            </a:r>
            <a:r>
              <a:rPr lang="en-US" sz="1100" b="1" dirty="0">
                <a:solidFill>
                  <a:schemeClr val="bg1"/>
                </a:solidFill>
              </a:rPr>
              <a:t>Conditions and Contributing Factors</a:t>
            </a:r>
          </a:p>
        </p:txBody>
      </p:sp>
      <p:sp>
        <p:nvSpPr>
          <p:cNvPr id="42" name="Left Brace 41"/>
          <p:cNvSpPr/>
          <p:nvPr/>
        </p:nvSpPr>
        <p:spPr>
          <a:xfrm flipH="1">
            <a:off x="2754085" y="3240314"/>
            <a:ext cx="152400" cy="1143000"/>
          </a:xfrm>
          <a:prstGeom prst="leftBrace">
            <a:avLst>
              <a:gd name="adj1" fmla="val 8333"/>
              <a:gd name="adj2" fmla="val 6036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990596" y="4617931"/>
            <a:ext cx="1248218" cy="94467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prstClr val="black"/>
                </a:solidFill>
              </a:rPr>
              <a:t>Locally Determined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84500" y="5648513"/>
            <a:ext cx="1248218" cy="980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prstClr val="black"/>
                </a:solidFill>
              </a:rPr>
              <a:t>Locally Determined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84500" y="3514913"/>
            <a:ext cx="1248218" cy="980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prstClr val="black"/>
                </a:solidFill>
              </a:rPr>
              <a:t>Locally Determined</a:t>
            </a:r>
            <a:endParaRPr lang="en-US" sz="1000" dirty="0">
              <a:solidFill>
                <a:prstClr val="black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rot="10800000">
            <a:off x="2743200" y="5105400"/>
            <a:ext cx="228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10800000">
            <a:off x="2743200" y="6172200"/>
            <a:ext cx="228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Left Brace 48"/>
          <p:cNvSpPr/>
          <p:nvPr/>
        </p:nvSpPr>
        <p:spPr>
          <a:xfrm flipH="1">
            <a:off x="7239000" y="2971800"/>
            <a:ext cx="152400" cy="1447800"/>
          </a:xfrm>
          <a:prstGeom prst="leftBrace">
            <a:avLst>
              <a:gd name="adj1" fmla="val 8333"/>
              <a:gd name="adj2" fmla="val 3873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Right Arrow 40"/>
          <p:cNvSpPr/>
          <p:nvPr/>
        </p:nvSpPr>
        <p:spPr>
          <a:xfrm>
            <a:off x="2794000" y="1429657"/>
            <a:ext cx="152400" cy="2286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/>
          <p:cNvSpPr/>
          <p:nvPr/>
        </p:nvSpPr>
        <p:spPr>
          <a:xfrm>
            <a:off x="4267200" y="1447800"/>
            <a:ext cx="152400" cy="2286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ight Arrow 49"/>
          <p:cNvSpPr/>
          <p:nvPr/>
        </p:nvSpPr>
        <p:spPr>
          <a:xfrm>
            <a:off x="5758543" y="1447800"/>
            <a:ext cx="152400" cy="2286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Arrow 50"/>
          <p:cNvSpPr/>
          <p:nvPr/>
        </p:nvSpPr>
        <p:spPr>
          <a:xfrm>
            <a:off x="7268029" y="1415143"/>
            <a:ext cx="152400" cy="2286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 Box 6"/>
          <p:cNvSpPr txBox="1">
            <a:spLocks noChangeArrowheads="1"/>
          </p:cNvSpPr>
          <p:nvPr/>
        </p:nvSpPr>
        <p:spPr bwMode="auto">
          <a:xfrm>
            <a:off x="228600" y="972457"/>
            <a:ext cx="1066800" cy="98697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smtClean="0">
                <a:solidFill>
                  <a:schemeClr val="bg1"/>
                </a:solidFill>
              </a:rPr>
              <a:t>Evaluation Plan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07983" y="4735286"/>
            <a:ext cx="1087417" cy="83099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</a:rPr>
              <a:t>Prevention/ Intervention  </a:t>
            </a:r>
            <a:r>
              <a:rPr lang="en-US" sz="1000" b="1" dirty="0" smtClean="0">
                <a:solidFill>
                  <a:schemeClr val="tx1"/>
                </a:solidFill>
              </a:rPr>
              <a:t>Services: </a:t>
            </a:r>
            <a:r>
              <a:rPr lang="en-US" sz="900" dirty="0" smtClean="0">
                <a:solidFill>
                  <a:schemeClr val="tx1"/>
                </a:solidFill>
              </a:rPr>
              <a:t>Local Programs and Services </a:t>
            </a:r>
            <a:r>
              <a:rPr lang="en-US" sz="900" dirty="0" smtClean="0">
                <a:solidFill>
                  <a:prstClr val="black"/>
                </a:solidFill>
              </a:rPr>
              <a:t>TBD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15240" y="2155371"/>
            <a:ext cx="1080160" cy="52322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chemeClr val="tx1"/>
                </a:solidFill>
              </a:rPr>
              <a:t>Coalition: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 smtClean="0">
                <a:solidFill>
                  <a:schemeClr val="tx1"/>
                </a:solidFill>
              </a:rPr>
              <a:t>Local Programs and Services </a:t>
            </a:r>
            <a:r>
              <a:rPr lang="en-US" sz="900" dirty="0" smtClean="0">
                <a:solidFill>
                  <a:prstClr val="black"/>
                </a:solidFill>
              </a:rPr>
              <a:t>TBD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06829" y="3791857"/>
            <a:ext cx="1088571" cy="67710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</a:rPr>
              <a:t>Environmental </a:t>
            </a:r>
            <a:r>
              <a:rPr lang="en-US" sz="1000" b="1" dirty="0" smtClean="0">
                <a:solidFill>
                  <a:schemeClr val="tx1"/>
                </a:solidFill>
              </a:rPr>
              <a:t>Strategies: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 smtClean="0">
                <a:solidFill>
                  <a:schemeClr val="tx1"/>
                </a:solidFill>
              </a:rPr>
              <a:t>Local Programs and Services </a:t>
            </a:r>
            <a:r>
              <a:rPr lang="en-US" sz="900" dirty="0" smtClean="0">
                <a:solidFill>
                  <a:prstClr val="black"/>
                </a:solidFill>
              </a:rPr>
              <a:t>TBD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00726" y="3004457"/>
            <a:ext cx="1094674" cy="67710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</a:rPr>
              <a:t>Public </a:t>
            </a:r>
            <a:r>
              <a:rPr lang="en-US" sz="1000" b="1" dirty="0" smtClean="0">
                <a:solidFill>
                  <a:schemeClr val="tx1"/>
                </a:solidFill>
              </a:rPr>
              <a:t>Awareness: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 smtClean="0">
                <a:solidFill>
                  <a:schemeClr val="tx1"/>
                </a:solidFill>
              </a:rPr>
              <a:t>Local Programs and Services </a:t>
            </a:r>
            <a:r>
              <a:rPr lang="en-US" sz="900" dirty="0" smtClean="0">
                <a:solidFill>
                  <a:prstClr val="black"/>
                </a:solidFill>
              </a:rPr>
              <a:t>TBD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93468" y="5660571"/>
            <a:ext cx="1101932" cy="80021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</a:rPr>
              <a:t>Direct Services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tx1"/>
                </a:solidFill>
              </a:rPr>
              <a:t>(minimum 60% EBPs</a:t>
            </a:r>
            <a:r>
              <a:rPr lang="en-US" sz="900" dirty="0" smtClean="0">
                <a:solidFill>
                  <a:schemeClr val="tx1"/>
                </a:solidFill>
              </a:rPr>
              <a:t>): Local Programs and Services </a:t>
            </a:r>
            <a:r>
              <a:rPr lang="en-US" sz="900" dirty="0" smtClean="0">
                <a:solidFill>
                  <a:prstClr val="black"/>
                </a:solidFill>
              </a:rPr>
              <a:t>TBD</a:t>
            </a:r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rot="10800000">
            <a:off x="1219200" y="2438400"/>
            <a:ext cx="228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0800000">
            <a:off x="1219200" y="3352800"/>
            <a:ext cx="228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0800000">
            <a:off x="1219200" y="5181600"/>
            <a:ext cx="228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0800000">
            <a:off x="1244600" y="4078514"/>
            <a:ext cx="228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rot="10800000">
            <a:off x="1219200" y="6096000"/>
            <a:ext cx="228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ight Arrow 77"/>
          <p:cNvSpPr/>
          <p:nvPr/>
        </p:nvSpPr>
        <p:spPr>
          <a:xfrm>
            <a:off x="1295400" y="1447800"/>
            <a:ext cx="152400" cy="2286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ight Arrow 78"/>
          <p:cNvSpPr/>
          <p:nvPr/>
        </p:nvSpPr>
        <p:spPr>
          <a:xfrm>
            <a:off x="381000" y="685800"/>
            <a:ext cx="8610600" cy="6019800"/>
          </a:xfrm>
          <a:prstGeom prst="rightArrow">
            <a:avLst>
              <a:gd name="adj1" fmla="val 50000"/>
              <a:gd name="adj2" fmla="val 47257"/>
            </a:avLst>
          </a:prstGeom>
          <a:solidFill>
            <a:schemeClr val="bg1">
              <a:lumMod val="85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z="1050" b="1" dirty="0" smtClean="0">
                <a:solidFill>
                  <a:schemeClr val="tx1"/>
                </a:solidFill>
              </a:rPr>
              <a:t>May 5, 2011</a:t>
            </a:r>
            <a:endParaRPr lang="en-US" sz="1050" b="1" dirty="0">
              <a:solidFill>
                <a:schemeClr val="tx1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" y="973771"/>
            <a:ext cx="8775700" cy="5466736"/>
            <a:chOff x="-1154959" y="1267528"/>
            <a:chExt cx="12635093" cy="5794773"/>
          </a:xfrm>
        </p:grpSpPr>
        <p:sp>
          <p:nvSpPr>
            <p:cNvPr id="8200" name="Text Box 4"/>
            <p:cNvSpPr txBox="1">
              <a:spLocks noChangeArrowheads="1"/>
            </p:cNvSpPr>
            <p:nvPr/>
          </p:nvSpPr>
          <p:spPr bwMode="auto">
            <a:xfrm>
              <a:off x="9375332" y="1288566"/>
              <a:ext cx="1866737" cy="1094982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chemeClr val="bg1"/>
                  </a:solidFill>
                </a:rPr>
                <a:t>Consequences (Short-term and Long-term Outcomes)</a:t>
              </a:r>
              <a:endParaRPr lang="en-US" sz="700" b="1" dirty="0">
                <a:solidFill>
                  <a:schemeClr val="bg1"/>
                </a:solidFill>
              </a:endParaRPr>
            </a:p>
          </p:txBody>
        </p:sp>
        <p:sp>
          <p:nvSpPr>
            <p:cNvPr id="8201" name="Text Box 5"/>
            <p:cNvSpPr txBox="1">
              <a:spLocks noChangeArrowheads="1"/>
            </p:cNvSpPr>
            <p:nvPr/>
          </p:nvSpPr>
          <p:spPr bwMode="auto">
            <a:xfrm>
              <a:off x="7218610" y="1285367"/>
              <a:ext cx="1797269" cy="1089472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chemeClr val="bg1"/>
                  </a:solidFill>
                </a:rPr>
                <a:t>Consumption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>
                  <a:solidFill>
                    <a:schemeClr val="bg1"/>
                  </a:solidFill>
                </a:rPr>
                <a:t>(Long-term/Short-term outcomes) </a:t>
              </a:r>
              <a:endParaRPr 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8202" name="Text Box 6"/>
            <p:cNvSpPr txBox="1">
              <a:spLocks noChangeArrowheads="1"/>
            </p:cNvSpPr>
            <p:nvPr/>
          </p:nvSpPr>
          <p:spPr bwMode="auto">
            <a:xfrm>
              <a:off x="710438" y="1267528"/>
              <a:ext cx="1905000" cy="1063119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 smtClean="0">
                  <a:solidFill>
                    <a:schemeClr val="bg1"/>
                  </a:solidFill>
                </a:rPr>
                <a:t>Strategies &amp;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chemeClr val="bg1"/>
                  </a:solidFill>
                </a:rPr>
                <a:t>Local </a:t>
              </a:r>
              <a:r>
                <a:rPr lang="en-US" sz="1100" b="1" dirty="0" smtClean="0">
                  <a:solidFill>
                    <a:schemeClr val="bg1"/>
                  </a:solidFill>
                </a:rPr>
                <a:t>Implementation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8205" name="Text Box 9"/>
            <p:cNvSpPr txBox="1">
              <a:spLocks noChangeArrowheads="1"/>
            </p:cNvSpPr>
            <p:nvPr/>
          </p:nvSpPr>
          <p:spPr bwMode="auto">
            <a:xfrm>
              <a:off x="4990385" y="3262483"/>
              <a:ext cx="1828362" cy="145179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chemeClr val="tx1"/>
                  </a:solidFill>
                </a:rPr>
                <a:t>Alcohol Availability</a:t>
              </a:r>
              <a:r>
                <a:rPr lang="en-US" sz="1000" b="1" dirty="0" smtClean="0">
                  <a:solidFill>
                    <a:schemeClr val="tx1"/>
                  </a:solidFill>
                </a:rPr>
                <a:t>:</a:t>
              </a:r>
              <a:endParaRPr lang="en-US" sz="1000" dirty="0">
                <a:solidFill>
                  <a:schemeClr val="tx1"/>
                </a:solidFill>
              </a:endParaRP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chemeClr val="tx1"/>
                  </a:solidFill>
                </a:rPr>
                <a:t>Promotion of Alcohol </a:t>
              </a: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chemeClr val="tx1"/>
                  </a:solidFill>
                </a:rPr>
                <a:t>Alcohol Laws: </a:t>
              </a:r>
              <a:endParaRPr lang="en-US" sz="1000" dirty="0">
                <a:solidFill>
                  <a:schemeClr val="tx1"/>
                </a:solidFill>
              </a:endParaRP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chemeClr val="tx1"/>
                  </a:solidFill>
                </a:rPr>
                <a:t>TBD</a:t>
              </a:r>
              <a:r>
                <a:rPr lang="en-US" sz="1000" dirty="0">
                  <a:solidFill>
                    <a:schemeClr val="tx1"/>
                  </a:solidFill>
                </a:rPr>
                <a:t> </a:t>
              </a:r>
              <a:r>
                <a:rPr lang="en-US" sz="900" dirty="0">
                  <a:solidFill>
                    <a:schemeClr val="tx1"/>
                  </a:solidFill>
                </a:rPr>
                <a:t>locally </a:t>
              </a:r>
              <a:r>
                <a:rPr lang="en-US" sz="900" dirty="0"/>
                <a:t>based on Community Assessment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8206" name="Text Box 10"/>
            <p:cNvSpPr txBox="1">
              <a:spLocks noChangeArrowheads="1"/>
            </p:cNvSpPr>
            <p:nvPr/>
          </p:nvSpPr>
          <p:spPr bwMode="auto">
            <a:xfrm>
              <a:off x="9383446" y="2862581"/>
              <a:ext cx="1753481" cy="329086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chemeClr val="bg1"/>
                  </a:solidFill>
                </a:rPr>
                <a:t/>
              </a:r>
              <a:br>
                <a:rPr lang="en-US" sz="1050" b="1" dirty="0">
                  <a:solidFill>
                    <a:schemeClr val="bg1"/>
                  </a:solidFill>
                </a:rPr>
              </a:br>
              <a:r>
                <a:rPr lang="en-US" sz="1050" b="1" dirty="0"/>
                <a:t>School performance </a:t>
              </a:r>
              <a:r>
                <a:rPr lang="en-US" sz="1000" dirty="0"/>
                <a:t>(% of courses passed)</a:t>
              </a:r>
              <a:endParaRPr lang="en-US" sz="1050" dirty="0"/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000" dirty="0" smtClean="0"/>
                <a:t>(HYS Academic)</a:t>
              </a:r>
              <a:endParaRPr lang="en-US" sz="1000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b="1" dirty="0" smtClean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 smtClean="0"/>
                <a:t>Youth </a:t>
              </a:r>
              <a:r>
                <a:rPr lang="en-US" sz="1050" b="1" dirty="0"/>
                <a:t>Delinquency 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(either * HYS Perception of Risk, or * Alcohol related arrests of 10-17 year olds, depending on coalition’s strategy)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b="1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/>
                <a:t>* Mental Health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(HYS depression)</a:t>
              </a: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1050" b="1" dirty="0">
                <a:solidFill>
                  <a:schemeClr val="bg1"/>
                </a:solidFill>
              </a:endParaRPr>
            </a:p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chemeClr val="bg1"/>
                  </a:solidFill>
                </a:rPr>
                <a:t/>
              </a:r>
              <a:br>
                <a:rPr lang="en-US" sz="1050" b="1" dirty="0">
                  <a:solidFill>
                    <a:schemeClr val="bg1"/>
                  </a:solidFill>
                </a:rPr>
              </a:br>
              <a:endParaRPr lang="en-US" sz="1050" b="1" dirty="0">
                <a:solidFill>
                  <a:schemeClr val="bg1"/>
                </a:solidFill>
              </a:endParaRPr>
            </a:p>
          </p:txBody>
        </p:sp>
        <p:sp>
          <p:nvSpPr>
            <p:cNvPr id="8207" name="Text Box 11"/>
            <p:cNvSpPr txBox="1">
              <a:spLocks noChangeArrowheads="1"/>
            </p:cNvSpPr>
            <p:nvPr/>
          </p:nvSpPr>
          <p:spPr bwMode="auto">
            <a:xfrm>
              <a:off x="7286758" y="3022542"/>
              <a:ext cx="1697319" cy="268767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chemeClr val="tx1"/>
                  </a:solidFill>
                </a:rPr>
                <a:t>Any Underage Drinking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>
                  <a:solidFill>
                    <a:schemeClr val="tx1"/>
                  </a:solidFill>
                </a:rPr>
                <a:t>(10th grade 30-day use)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dirty="0">
                <a:solidFill>
                  <a:schemeClr val="tx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chemeClr val="tx1"/>
                  </a:solidFill>
                </a:rPr>
                <a:t>*Underage  </a:t>
              </a:r>
              <a:br>
                <a:rPr lang="en-US" sz="1050" b="1" dirty="0">
                  <a:solidFill>
                    <a:schemeClr val="tx1"/>
                  </a:solidFill>
                </a:rPr>
              </a:br>
              <a:r>
                <a:rPr lang="en-US" sz="1050" b="1" dirty="0">
                  <a:solidFill>
                    <a:schemeClr val="tx1"/>
                  </a:solidFill>
                </a:rPr>
                <a:t>Problem and Heavy Drinking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>
                  <a:solidFill>
                    <a:schemeClr val="tx1"/>
                  </a:solidFill>
                </a:rPr>
                <a:t>(10</a:t>
              </a:r>
              <a:r>
                <a:rPr lang="en-US" sz="900" baseline="30000" dirty="0">
                  <a:solidFill>
                    <a:schemeClr val="tx1"/>
                  </a:solidFill>
                </a:rPr>
                <a:t>th</a:t>
              </a:r>
              <a:r>
                <a:rPr lang="en-US" sz="900" dirty="0">
                  <a:solidFill>
                    <a:schemeClr val="tx1"/>
                  </a:solidFill>
                </a:rPr>
                <a:t> grade)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b="1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/>
                <a:t>TBD depending on strategic plan of community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8210" name="Text Box 14"/>
            <p:cNvSpPr txBox="1">
              <a:spLocks noChangeArrowheads="1"/>
            </p:cNvSpPr>
            <p:nvPr/>
          </p:nvSpPr>
          <p:spPr bwMode="auto">
            <a:xfrm>
              <a:off x="4990385" y="2702620"/>
              <a:ext cx="1828362" cy="41996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chemeClr val="tx1"/>
                  </a:solidFill>
                </a:rPr>
                <a:t>Community </a:t>
              </a:r>
              <a:r>
                <a:rPr lang="en-US" sz="1000" b="1" dirty="0" smtClean="0">
                  <a:solidFill>
                    <a:schemeClr val="tx1"/>
                  </a:solidFill>
                </a:rPr>
                <a:t>Connectedness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3109" name="Line 16"/>
            <p:cNvSpPr>
              <a:spLocks noChangeShapeType="1"/>
            </p:cNvSpPr>
            <p:nvPr/>
          </p:nvSpPr>
          <p:spPr bwMode="auto">
            <a:xfrm>
              <a:off x="-1154959" y="2416181"/>
              <a:ext cx="12635093" cy="465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oval" w="med" len="med"/>
            </a:ln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8212" name="Text Box 17"/>
            <p:cNvSpPr txBox="1">
              <a:spLocks noChangeArrowheads="1"/>
            </p:cNvSpPr>
            <p:nvPr/>
          </p:nvSpPr>
          <p:spPr bwMode="auto">
            <a:xfrm>
              <a:off x="4994546" y="4942073"/>
              <a:ext cx="1828362" cy="75036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000" b="1" dirty="0" smtClean="0">
                  <a:solidFill>
                    <a:schemeClr val="tx1"/>
                  </a:solidFill>
                </a:rPr>
                <a:t>School Bonding</a:t>
              </a: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000" b="1" dirty="0" smtClean="0">
                  <a:solidFill>
                    <a:schemeClr val="tx1"/>
                  </a:solidFill>
                </a:rPr>
                <a:t>Social Skills</a:t>
              </a: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000" b="1" dirty="0" smtClean="0">
                  <a:solidFill>
                    <a:schemeClr val="tx1"/>
                  </a:solidFill>
                </a:rPr>
                <a:t>Friends who Use</a:t>
              </a:r>
            </a:p>
          </p:txBody>
        </p:sp>
        <p:sp>
          <p:nvSpPr>
            <p:cNvPr id="8214" name="Text Box 19"/>
            <p:cNvSpPr txBox="1">
              <a:spLocks noChangeArrowheads="1"/>
            </p:cNvSpPr>
            <p:nvPr/>
          </p:nvSpPr>
          <p:spPr bwMode="auto">
            <a:xfrm>
              <a:off x="4990385" y="6050942"/>
              <a:ext cx="1828362" cy="101135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chemeClr val="tx1"/>
                  </a:solidFill>
                </a:rPr>
                <a:t>Risk &amp; Protective Factors:  </a:t>
              </a:r>
              <a:r>
                <a:rPr lang="en-US" sz="900" dirty="0">
                  <a:solidFill>
                    <a:schemeClr val="tx1"/>
                  </a:solidFill>
                </a:rPr>
                <a:t>TBD locally in Community, School, Family, and Individual/Peer domains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8215" name="Text Box 20"/>
            <p:cNvSpPr txBox="1">
              <a:spLocks noChangeArrowheads="1"/>
            </p:cNvSpPr>
            <p:nvPr/>
          </p:nvSpPr>
          <p:spPr bwMode="auto">
            <a:xfrm>
              <a:off x="5043968" y="1311354"/>
              <a:ext cx="1828799" cy="107349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chemeClr val="bg1"/>
                  </a:solidFill>
                </a:rPr>
                <a:t>Intervening Variables </a:t>
              </a: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900" b="1" dirty="0">
                  <a:solidFill>
                    <a:schemeClr val="bg1"/>
                  </a:solidFill>
                </a:rPr>
                <a:t>(Including R/P Factors)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076" name="Rectangle 23"/>
          <p:cNvSpPr>
            <a:spLocks noChangeArrowheads="1"/>
          </p:cNvSpPr>
          <p:nvPr/>
        </p:nvSpPr>
        <p:spPr bwMode="auto">
          <a:xfrm>
            <a:off x="457200" y="107950"/>
            <a:ext cx="8153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latin typeface="Calibri" pitchFamily="34" charset="0"/>
              </a:rPr>
              <a:t>Local Prevention </a:t>
            </a:r>
            <a:r>
              <a:rPr lang="en-US" sz="2400" b="1" dirty="0" smtClean="0">
                <a:latin typeface="Calibri" pitchFamily="34" charset="0"/>
              </a:rPr>
              <a:t>Redesign </a:t>
            </a:r>
            <a:r>
              <a:rPr lang="en-US" sz="2400" b="1" dirty="0">
                <a:latin typeface="Calibri" pitchFamily="34" charset="0"/>
              </a:rPr>
              <a:t>Initiative Cohort 1 Logic </a:t>
            </a:r>
            <a:r>
              <a:rPr lang="en-US" sz="2400" b="1" dirty="0" smtClean="0">
                <a:latin typeface="Calibri" pitchFamily="34" charset="0"/>
              </a:rPr>
              <a:t>Model</a:t>
            </a:r>
          </a:p>
          <a:p>
            <a:pPr algn="ctr"/>
            <a:r>
              <a:rPr lang="en-US" sz="2400" b="1" dirty="0" smtClean="0">
                <a:latin typeface="Calibri" pitchFamily="34" charset="0"/>
              </a:rPr>
              <a:t> - </a:t>
            </a:r>
            <a:r>
              <a:rPr lang="en-US" sz="2400" b="1" dirty="0" smtClean="0">
                <a:ln w="3175"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Theory Sequence</a:t>
            </a:r>
            <a:r>
              <a:rPr lang="en-US" sz="2400" b="1" dirty="0" smtClean="0">
                <a:latin typeface="Calibri" pitchFamily="34" charset="0"/>
              </a:rPr>
              <a:t>- 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84500" y="2219513"/>
            <a:ext cx="1248218" cy="980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prstClr val="black"/>
                </a:solidFill>
              </a:rPr>
              <a:t>Locally Determined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18771" y="4728029"/>
            <a:ext cx="1317563" cy="83099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</a:rPr>
              <a:t>Prevention/ Intervention  </a:t>
            </a:r>
            <a:r>
              <a:rPr lang="en-US" sz="1000" b="1" dirty="0" smtClean="0">
                <a:solidFill>
                  <a:schemeClr val="tx1"/>
                </a:solidFill>
              </a:rPr>
              <a:t>Services: </a:t>
            </a:r>
            <a:r>
              <a:rPr lang="en-US" sz="900" dirty="0" smtClean="0">
                <a:solidFill>
                  <a:schemeClr val="tx1"/>
                </a:solidFill>
              </a:rPr>
              <a:t>Local Programs and Services </a:t>
            </a:r>
            <a:r>
              <a:rPr lang="en-US" sz="900" dirty="0" smtClean="0">
                <a:solidFill>
                  <a:prstClr val="black"/>
                </a:solidFill>
              </a:rPr>
              <a:t>TBD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18771" y="2135721"/>
            <a:ext cx="1317563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chemeClr val="tx1"/>
                </a:solidFill>
              </a:rPr>
              <a:t>Coalition: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 smtClean="0">
                <a:solidFill>
                  <a:schemeClr val="tx1"/>
                </a:solidFill>
              </a:rPr>
              <a:t>Local Programs and Services </a:t>
            </a:r>
            <a:r>
              <a:rPr lang="en-US" sz="900" dirty="0" smtClean="0">
                <a:solidFill>
                  <a:prstClr val="black"/>
                </a:solidFill>
              </a:rPr>
              <a:t>TBD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18771" y="3813629"/>
            <a:ext cx="1317563" cy="67710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</a:rPr>
              <a:t>Environmental </a:t>
            </a:r>
            <a:r>
              <a:rPr lang="en-US" sz="1000" b="1" dirty="0" smtClean="0">
                <a:solidFill>
                  <a:schemeClr val="tx1"/>
                </a:solidFill>
              </a:rPr>
              <a:t>Strategies: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 smtClean="0">
                <a:solidFill>
                  <a:schemeClr val="tx1"/>
                </a:solidFill>
              </a:rPr>
              <a:t>Local Programs and Services </a:t>
            </a:r>
            <a:r>
              <a:rPr lang="en-US" sz="900" dirty="0" smtClean="0">
                <a:solidFill>
                  <a:prstClr val="black"/>
                </a:solidFill>
              </a:rPr>
              <a:t>TBD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18771" y="5678855"/>
            <a:ext cx="1317563" cy="6617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</a:rPr>
              <a:t>Direct Services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tx1"/>
                </a:solidFill>
              </a:rPr>
              <a:t>(minimum 60% EBPs</a:t>
            </a:r>
            <a:r>
              <a:rPr lang="en-US" sz="900" dirty="0" smtClean="0">
                <a:solidFill>
                  <a:schemeClr val="tx1"/>
                </a:solidFill>
              </a:rPr>
              <a:t>): Local Programs and Services </a:t>
            </a:r>
            <a:r>
              <a:rPr lang="en-US" sz="900" dirty="0" smtClean="0">
                <a:solidFill>
                  <a:prstClr val="black"/>
                </a:solidFill>
              </a:rPr>
              <a:t>TBD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083" name="TextBox 32"/>
          <p:cNvSpPr txBox="1">
            <a:spLocks noChangeArrowheads="1"/>
          </p:cNvSpPr>
          <p:nvPr/>
        </p:nvSpPr>
        <p:spPr bwMode="auto">
          <a:xfrm>
            <a:off x="7162800" y="6248400"/>
            <a:ext cx="1219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>
                <a:latin typeface="Calibri" pitchFamily="34" charset="0"/>
              </a:rPr>
              <a:t>*proposed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418771" y="3050121"/>
            <a:ext cx="1317563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</a:rPr>
              <a:t>Public </a:t>
            </a:r>
            <a:r>
              <a:rPr lang="en-US" sz="1000" b="1" dirty="0" smtClean="0">
                <a:solidFill>
                  <a:schemeClr val="tx1"/>
                </a:solidFill>
              </a:rPr>
              <a:t>Awareness: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 smtClean="0">
                <a:solidFill>
                  <a:schemeClr val="tx1"/>
                </a:solidFill>
              </a:rPr>
              <a:t>Local Programs and Services </a:t>
            </a:r>
            <a:r>
              <a:rPr lang="en-US" sz="900" dirty="0" smtClean="0">
                <a:solidFill>
                  <a:prstClr val="black"/>
                </a:solidFill>
              </a:rPr>
              <a:t>TBD</a:t>
            </a:r>
            <a:endParaRPr lang="en-US" sz="900" dirty="0">
              <a:solidFill>
                <a:prstClr val="black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rot="10800000">
            <a:off x="2743200" y="2438400"/>
            <a:ext cx="228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Left Brace 43"/>
          <p:cNvSpPr/>
          <p:nvPr/>
        </p:nvSpPr>
        <p:spPr>
          <a:xfrm flipH="1">
            <a:off x="5791200" y="2590800"/>
            <a:ext cx="152400" cy="3733800"/>
          </a:xfrm>
          <a:prstGeom prst="leftBrace">
            <a:avLst>
              <a:gd name="adj1" fmla="val 8333"/>
              <a:gd name="adj2" fmla="val 3873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Text Box 6"/>
          <p:cNvSpPr txBox="1">
            <a:spLocks noChangeArrowheads="1"/>
          </p:cNvSpPr>
          <p:nvPr/>
        </p:nvSpPr>
        <p:spPr bwMode="auto">
          <a:xfrm>
            <a:off x="2980872" y="1034225"/>
            <a:ext cx="1248218" cy="100291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smtClean="0">
                <a:solidFill>
                  <a:schemeClr val="bg1"/>
                </a:solidFill>
              </a:rPr>
              <a:t>Local </a:t>
            </a:r>
            <a:r>
              <a:rPr lang="en-US" sz="1100" b="1" dirty="0">
                <a:solidFill>
                  <a:schemeClr val="bg1"/>
                </a:solidFill>
              </a:rPr>
              <a:t>Conditions and Contributing Factors</a:t>
            </a:r>
          </a:p>
        </p:txBody>
      </p:sp>
      <p:sp>
        <p:nvSpPr>
          <p:cNvPr id="42" name="Left Brace 41"/>
          <p:cNvSpPr/>
          <p:nvPr/>
        </p:nvSpPr>
        <p:spPr>
          <a:xfrm flipH="1">
            <a:off x="2754085" y="3240314"/>
            <a:ext cx="152400" cy="1143000"/>
          </a:xfrm>
          <a:prstGeom prst="leftBrace">
            <a:avLst>
              <a:gd name="adj1" fmla="val 8333"/>
              <a:gd name="adj2" fmla="val 6036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990596" y="4617931"/>
            <a:ext cx="1248218" cy="94467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prstClr val="black"/>
                </a:solidFill>
              </a:rPr>
              <a:t>Locally Determined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84500" y="5648513"/>
            <a:ext cx="1248218" cy="980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prstClr val="black"/>
                </a:solidFill>
              </a:rPr>
              <a:t>Locally Determined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84500" y="3514913"/>
            <a:ext cx="1248218" cy="980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prstClr val="black"/>
                </a:solidFill>
              </a:rPr>
              <a:t>Locally Determined</a:t>
            </a:r>
            <a:endParaRPr lang="en-US" sz="1000" dirty="0">
              <a:solidFill>
                <a:prstClr val="black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rot="10800000">
            <a:off x="2743200" y="5105400"/>
            <a:ext cx="228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10800000">
            <a:off x="2743200" y="6172200"/>
            <a:ext cx="228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Left Brace 48"/>
          <p:cNvSpPr/>
          <p:nvPr/>
        </p:nvSpPr>
        <p:spPr>
          <a:xfrm flipH="1">
            <a:off x="7239000" y="2971800"/>
            <a:ext cx="152400" cy="1447800"/>
          </a:xfrm>
          <a:prstGeom prst="leftBrace">
            <a:avLst>
              <a:gd name="adj1" fmla="val 8333"/>
              <a:gd name="adj2" fmla="val 3873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Right Arrow 40"/>
          <p:cNvSpPr/>
          <p:nvPr/>
        </p:nvSpPr>
        <p:spPr>
          <a:xfrm>
            <a:off x="2794000" y="1429657"/>
            <a:ext cx="152400" cy="2286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/>
          <p:cNvSpPr/>
          <p:nvPr/>
        </p:nvSpPr>
        <p:spPr>
          <a:xfrm>
            <a:off x="4267200" y="1447800"/>
            <a:ext cx="152400" cy="2286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ight Arrow 49"/>
          <p:cNvSpPr/>
          <p:nvPr/>
        </p:nvSpPr>
        <p:spPr>
          <a:xfrm>
            <a:off x="5758543" y="1447800"/>
            <a:ext cx="152400" cy="2286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Arrow 50"/>
          <p:cNvSpPr/>
          <p:nvPr/>
        </p:nvSpPr>
        <p:spPr>
          <a:xfrm>
            <a:off x="7268029" y="1415143"/>
            <a:ext cx="152400" cy="2286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 Box 6"/>
          <p:cNvSpPr txBox="1">
            <a:spLocks noChangeArrowheads="1"/>
          </p:cNvSpPr>
          <p:nvPr/>
        </p:nvSpPr>
        <p:spPr bwMode="auto">
          <a:xfrm>
            <a:off x="228600" y="972457"/>
            <a:ext cx="1066800" cy="98697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smtClean="0">
                <a:solidFill>
                  <a:schemeClr val="bg1"/>
                </a:solidFill>
              </a:rPr>
              <a:t>Evaluation Plan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07983" y="4735286"/>
            <a:ext cx="1087417" cy="83099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</a:rPr>
              <a:t>Prevention/ Intervention  </a:t>
            </a:r>
            <a:r>
              <a:rPr lang="en-US" sz="1000" b="1" dirty="0" smtClean="0">
                <a:solidFill>
                  <a:schemeClr val="tx1"/>
                </a:solidFill>
              </a:rPr>
              <a:t>Services: </a:t>
            </a:r>
            <a:r>
              <a:rPr lang="en-US" sz="900" dirty="0" smtClean="0">
                <a:solidFill>
                  <a:schemeClr val="tx1"/>
                </a:solidFill>
              </a:rPr>
              <a:t>Local Programs and Services </a:t>
            </a:r>
            <a:r>
              <a:rPr lang="en-US" sz="900" dirty="0" smtClean="0">
                <a:solidFill>
                  <a:prstClr val="black"/>
                </a:solidFill>
              </a:rPr>
              <a:t>TBD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15240" y="2155371"/>
            <a:ext cx="1080160" cy="52322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chemeClr val="tx1"/>
                </a:solidFill>
              </a:rPr>
              <a:t>Coalition: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 smtClean="0">
                <a:solidFill>
                  <a:schemeClr val="tx1"/>
                </a:solidFill>
              </a:rPr>
              <a:t>Local Programs and Services </a:t>
            </a:r>
            <a:r>
              <a:rPr lang="en-US" sz="900" dirty="0" smtClean="0">
                <a:solidFill>
                  <a:prstClr val="black"/>
                </a:solidFill>
              </a:rPr>
              <a:t>TBD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06829" y="3791857"/>
            <a:ext cx="1088571" cy="67710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</a:rPr>
              <a:t>Environmental </a:t>
            </a:r>
            <a:r>
              <a:rPr lang="en-US" sz="1000" b="1" dirty="0" smtClean="0">
                <a:solidFill>
                  <a:schemeClr val="tx1"/>
                </a:solidFill>
              </a:rPr>
              <a:t>Strategies: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 smtClean="0">
                <a:solidFill>
                  <a:schemeClr val="tx1"/>
                </a:solidFill>
              </a:rPr>
              <a:t>Local Programs and Services </a:t>
            </a:r>
            <a:r>
              <a:rPr lang="en-US" sz="900" dirty="0" smtClean="0">
                <a:solidFill>
                  <a:prstClr val="black"/>
                </a:solidFill>
              </a:rPr>
              <a:t>TBD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00726" y="3004457"/>
            <a:ext cx="1094674" cy="67710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</a:rPr>
              <a:t>Public </a:t>
            </a:r>
            <a:r>
              <a:rPr lang="en-US" sz="1000" b="1" dirty="0" smtClean="0">
                <a:solidFill>
                  <a:schemeClr val="tx1"/>
                </a:solidFill>
              </a:rPr>
              <a:t>Awareness: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 smtClean="0">
                <a:solidFill>
                  <a:schemeClr val="tx1"/>
                </a:solidFill>
              </a:rPr>
              <a:t>Local Programs and Services </a:t>
            </a:r>
            <a:r>
              <a:rPr lang="en-US" sz="900" dirty="0" smtClean="0">
                <a:solidFill>
                  <a:prstClr val="black"/>
                </a:solidFill>
              </a:rPr>
              <a:t>TBD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93468" y="5660571"/>
            <a:ext cx="1101932" cy="80021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</a:rPr>
              <a:t>Direct Services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tx1"/>
                </a:solidFill>
              </a:rPr>
              <a:t>(minimum 60% EBPs</a:t>
            </a:r>
            <a:r>
              <a:rPr lang="en-US" sz="900" dirty="0" smtClean="0">
                <a:solidFill>
                  <a:schemeClr val="tx1"/>
                </a:solidFill>
              </a:rPr>
              <a:t>): Local Programs and Services </a:t>
            </a:r>
            <a:r>
              <a:rPr lang="en-US" sz="900" dirty="0" smtClean="0">
                <a:solidFill>
                  <a:prstClr val="black"/>
                </a:solidFill>
              </a:rPr>
              <a:t>TBD</a:t>
            </a:r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rot="10800000">
            <a:off x="1219200" y="2438400"/>
            <a:ext cx="228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0800000">
            <a:off x="1219200" y="3352800"/>
            <a:ext cx="228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0800000">
            <a:off x="1219200" y="5181600"/>
            <a:ext cx="228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0800000">
            <a:off x="1244600" y="4078514"/>
            <a:ext cx="228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rot="10800000">
            <a:off x="1219200" y="6096000"/>
            <a:ext cx="228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ight Arrow 77"/>
          <p:cNvSpPr/>
          <p:nvPr/>
        </p:nvSpPr>
        <p:spPr>
          <a:xfrm>
            <a:off x="1295400" y="1447800"/>
            <a:ext cx="152400" cy="2286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1846</Words>
  <Application>Microsoft Office PowerPoint</Application>
  <PresentationFormat>On-screen Show (4:3)</PresentationFormat>
  <Paragraphs>489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PRI Logic Model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HRSA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 Logic Model</dc:title>
  <dc:creator>mariase</dc:creator>
  <cp:lastModifiedBy>mariase</cp:lastModifiedBy>
  <cp:revision>2</cp:revision>
  <dcterms:created xsi:type="dcterms:W3CDTF">2012-05-22T02:58:14Z</dcterms:created>
  <dcterms:modified xsi:type="dcterms:W3CDTF">2012-05-22T03:13:01Z</dcterms:modified>
</cp:coreProperties>
</file>