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handoutMasterIdLst>
    <p:handoutMasterId r:id="rId23"/>
  </p:handoutMasterIdLst>
  <p:sldIdLst>
    <p:sldId id="285" r:id="rId6"/>
    <p:sldId id="257" r:id="rId7"/>
    <p:sldId id="266" r:id="rId8"/>
    <p:sldId id="259" r:id="rId9"/>
    <p:sldId id="264" r:id="rId10"/>
    <p:sldId id="261" r:id="rId11"/>
    <p:sldId id="268" r:id="rId12"/>
    <p:sldId id="271" r:id="rId13"/>
    <p:sldId id="274" r:id="rId14"/>
    <p:sldId id="276" r:id="rId15"/>
    <p:sldId id="286" r:id="rId16"/>
    <p:sldId id="287" r:id="rId17"/>
    <p:sldId id="288" r:id="rId18"/>
    <p:sldId id="289" r:id="rId19"/>
    <p:sldId id="277" r:id="rId20"/>
    <p:sldId id="267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0082"/>
    <a:srgbClr val="CC66FF"/>
    <a:srgbClr val="FF5050"/>
    <a:srgbClr val="A311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194249C-0050-4BB5-AA6E-34CD5107C696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E41E7D8B-54A8-46F2-830E-C5915323F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ACAA48CB-A951-498E-9C8D-BE45BF5D0597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C592A8FE-C6E7-4502-AA05-0B55CB669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F21C8-B2EB-45C0-9568-2C23B495620C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708C-A055-4BBE-9DB3-CA227D0C9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2A34D-36C1-4287-8F40-EBCE51C34965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8E03-0C4F-40E3-A6AA-3BA524DCD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7E6DA-EE43-4EEE-B9DB-E36D9BDAAD67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0F59-EDCA-41DE-8BE3-F84A56B3E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752600" y="3733800"/>
            <a:ext cx="7086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218113" y="6389688"/>
            <a:ext cx="28956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060"/>
                </a:solidFill>
                <a:cs typeface="+mn-cs"/>
              </a:rPr>
              <a:t>- Division of Behavioral Health and Recovery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5"/>
            <a:ext cx="6248400" cy="1470025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886200"/>
            <a:ext cx="6172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05800" y="6356350"/>
            <a:ext cx="381000" cy="365125"/>
          </a:xfrm>
        </p:spPr>
        <p:txBody>
          <a:bodyPr/>
          <a:lstStyle>
            <a:lvl1pPr>
              <a:defRPr smtClean="0">
                <a:solidFill>
                  <a:srgbClr val="333366"/>
                </a:solidFill>
              </a:defRPr>
            </a:lvl1pPr>
          </a:lstStyle>
          <a:p>
            <a:pPr>
              <a:defRPr/>
            </a:pPr>
            <a:fld id="{B7CB9289-4965-463A-9E07-B2D4A69EC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676400" y="1447800"/>
            <a:ext cx="7086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76400" y="1447800"/>
            <a:ext cx="7086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218113" y="6389688"/>
            <a:ext cx="28956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060"/>
                </a:solidFill>
                <a:cs typeface="+mn-cs"/>
              </a:rPr>
              <a:t>- Division of Behavioral Health and Recovery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44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199" y="4406900"/>
            <a:ext cx="6894513" cy="1362075"/>
          </a:xfr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199" y="2906713"/>
            <a:ext cx="68945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5525-9C61-4587-987D-F3F717164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D6B3A-AC8D-4A85-9A17-340DCCC7D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535113"/>
            <a:ext cx="3352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2174875"/>
            <a:ext cx="335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1535113"/>
            <a:ext cx="3505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174875"/>
            <a:ext cx="3505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0CB69-99FD-42E0-83AF-7CBD9EE44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218113" y="6389688"/>
            <a:ext cx="28956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060"/>
                </a:solidFill>
                <a:cs typeface="+mn-cs"/>
              </a:rPr>
              <a:t>- Division of Behavioral Health and Recovery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1C08F-D9FC-4336-8300-208D4241B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F406-C283-4A9E-8A65-4426F0845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3050"/>
            <a:ext cx="2438400" cy="1162050"/>
          </a:xfrm>
        </p:spPr>
        <p:txBody>
          <a:bodyPr anchor="b"/>
          <a:lstStyle>
            <a:lvl1pPr algn="l">
              <a:defRPr sz="2000" b="1"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73050"/>
            <a:ext cx="4343400" cy="5853113"/>
          </a:xfrm>
        </p:spPr>
        <p:txBody>
          <a:bodyPr/>
          <a:lstStyle>
            <a:lvl1pPr>
              <a:defRPr sz="3200">
                <a:solidFill>
                  <a:srgbClr val="333366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1435100"/>
            <a:ext cx="24384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1268-143A-438B-ABDC-77D8CE434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76B4-AC6E-4404-B1A0-40CBEE21C136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83E65-B14C-4D70-BBFE-25BF411E2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3333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45EB-3E79-4124-B1B8-EDDEF2163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A3F21-5E6B-46B0-86F4-5F92A6340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1198-0AF3-4CAB-ABD9-A96F41A06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4120-4E35-48AF-9813-28986FAD3FE6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0124C-546C-4D53-AA0C-7D755DE36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A3E2-5F6D-47FB-90E1-A1DD0733353B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B93CB-E750-4EEA-B6C2-296113A7B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C6254-E711-45EF-8F26-73DBE473EB25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D9D46-FB34-4DA3-9F45-77EBBE82F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BBDB2-CB4C-4550-824B-43597EF8D8C8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233D-6A1B-4F8A-980A-0C98BE592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E38AF-C665-4391-ABFA-4D83E37F3B93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B46BC-37BF-4C78-969A-61433DB89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FA4A-3EB9-4D81-8342-B5A36BBAC81D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D6A5E-A5E7-4C43-98E7-990642A41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1CD5-0BC8-4696-9EA8-A949B7B7C6D5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31CE8-971E-443D-8B90-92E20DDA4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14F6CD-F120-4BED-9184-DE72DD4134E2}" type="datetimeFigureOut">
              <a:rPr lang="en-US"/>
              <a:pPr>
                <a:defRPr/>
              </a:pPr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785E90-2320-48FB-A5A6-30CA52C8B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icture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4478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274638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C12B121-BA9C-4C22-8B22-B8312C30F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6248400"/>
            <a:ext cx="7696200" cy="609600"/>
          </a:xfrm>
          <a:prstGeom prst="rect">
            <a:avLst/>
          </a:prstGeom>
          <a:solidFill>
            <a:srgbClr val="666699">
              <a:alpha val="74902"/>
            </a:srgbClr>
          </a:solidFill>
        </p:spPr>
        <p:txBody>
          <a:bodyPr/>
          <a:lstStyle/>
          <a:p>
            <a:pPr>
              <a:defRPr/>
            </a:pPr>
            <a:endParaRPr lang="en-US" sz="900" dirty="0">
              <a:cs typeface="+mn-cs"/>
            </a:endParaRPr>
          </a:p>
          <a:p>
            <a:pPr>
              <a:defRPr/>
            </a:pPr>
            <a:r>
              <a:rPr lang="en-US" sz="1000" b="1" dirty="0">
                <a:solidFill>
                  <a:srgbClr val="333366"/>
                </a:solidFill>
                <a:cs typeface="+mn-cs"/>
              </a:rPr>
              <a:t>     Washington State Department of Social &amp; Health Services</a:t>
            </a:r>
          </a:p>
        </p:txBody>
      </p:sp>
      <p:pic>
        <p:nvPicPr>
          <p:cNvPr id="2055" name="Picture 8" descr="DSHSlogopeople(w).eps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3400" y="4876800"/>
            <a:ext cx="787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5565775"/>
            <a:ext cx="1295400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solidFill>
                  <a:srgbClr val="7A3300"/>
                </a:solidFill>
                <a:latin typeface="Cambria" pitchFamily="18" charset="0"/>
                <a:cs typeface="+mn-cs"/>
              </a:rPr>
              <a:t>One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Department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Vision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Mission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Core set of Values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86" r:id="rId3"/>
    <p:sldLayoutId id="2147483687" r:id="rId4"/>
    <p:sldLayoutId id="2147483688" r:id="rId5"/>
    <p:sldLayoutId id="2147483696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333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athenaforum.org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mtClean="0">
                <a:solidFill>
                  <a:schemeClr val="accent4">
                    <a:lumMod val="75000"/>
                  </a:schemeClr>
                </a:solidFill>
              </a:rPr>
              <a:t>Prevention Redesign Initiative (PRI) </a:t>
            </a:r>
            <a:r>
              <a:rPr smtClean="0"/>
              <a:t>Logic Model and Evaluation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6934200" cy="1905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Division of Behavioral Health and Recovery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500" dirty="0" smtClean="0"/>
              <a:t>Presented at May 5, 2011 Cohort Meeting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1752600" y="5791200"/>
            <a:ext cx="7162800" cy="4572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Can be found at 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  <a:hlinkClick r:id="rId2"/>
              </a:rPr>
              <a:t>www.theAthenaForum.org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: Learning Library/Download Materials/PRI Cohort 1/PRI Guide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1676400"/>
            <a:ext cx="6400800" cy="360045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Coalition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Annual Coalition Survey (available on PBPS)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Annual Coalition Survey 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Sustainability Documentation TBD</a:t>
            </a:r>
          </a:p>
        </p:txBody>
      </p:sp>
      <p:sp>
        <p:nvSpPr>
          <p:cNvPr id="1536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93900" y="228600"/>
            <a:ext cx="64008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43100" y="1676400"/>
            <a:ext cx="6481763" cy="39703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Public Awareness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Process Measures specific to strategy (Environmental/Media Module – PBPS)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Option:  Community Survey (baseline collected during planning phase)</a:t>
            </a:r>
          </a:p>
        </p:txBody>
      </p:sp>
      <p:sp>
        <p:nvSpPr>
          <p:cNvPr id="1638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43100" y="228600"/>
            <a:ext cx="64897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1676400"/>
            <a:ext cx="6400800" cy="446246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Environmental Strategies</a:t>
            </a:r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Process Measures specific to strategy (Environmental/Media Module – PBPS)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Optional Community Survey (baseline collected during planning phase)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Healthy Youth Survey perception items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Optional Community Survey (baseline collected during planning phase)</a:t>
            </a:r>
          </a:p>
        </p:txBody>
      </p:sp>
      <p:sp>
        <p:nvSpPr>
          <p:cNvPr id="1741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81200" y="215900"/>
            <a:ext cx="64008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676400"/>
            <a:ext cx="6400800" cy="33543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u="sng" dirty="0">
                <a:solidFill>
                  <a:schemeClr val="tx1"/>
                </a:solidFill>
              </a:rPr>
              <a:t>School-based Prevention/Intervention Services (SAPISP)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 Pre/post Evaluation Form (RMC)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18435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06600" y="190500"/>
            <a:ext cx="6400800" cy="11049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676400"/>
            <a:ext cx="6400800" cy="39703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Direct Services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Pre/post Assigned Program Measures and Process Measures available on PBPS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Changes in percent at risk or protected on HYS (baseline from 2010 survey)</a:t>
            </a:r>
          </a:p>
        </p:txBody>
      </p:sp>
      <p:sp>
        <p:nvSpPr>
          <p:cNvPr id="1945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32000" y="190500"/>
            <a:ext cx="6400800" cy="1143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</a:rPr>
              <a:t>Evaluation Plan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ight Arrow 78"/>
          <p:cNvSpPr/>
          <p:nvPr/>
        </p:nvSpPr>
        <p:spPr>
          <a:xfrm flipH="1">
            <a:off x="53975" y="668338"/>
            <a:ext cx="8915400" cy="6019800"/>
          </a:xfrm>
          <a:prstGeom prst="rightArrow">
            <a:avLst>
              <a:gd name="adj1" fmla="val 50000"/>
              <a:gd name="adj2" fmla="val 47257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</a:t>
            </a:r>
            <a:r>
              <a:rPr lang="en-US" sz="1050" b="1" dirty="0">
                <a:solidFill>
                  <a:schemeClr val="tx1"/>
                </a:solidFill>
              </a:rPr>
              <a:t>2011</a:t>
            </a:r>
          </a:p>
        </p:txBody>
      </p:sp>
      <p:grpSp>
        <p:nvGrpSpPr>
          <p:cNvPr id="20484" name="Group 3"/>
          <p:cNvGrpSpPr>
            <a:grpSpLocks/>
          </p:cNvGrpSpPr>
          <p:nvPr/>
        </p:nvGrpSpPr>
        <p:grpSpPr bwMode="auto">
          <a:xfrm>
            <a:off x="152400" y="973138"/>
            <a:ext cx="8775700" cy="5467350"/>
            <a:chOff x="-1154959" y="1267528"/>
            <a:chExt cx="12635093" cy="5794773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9375332" y="1288566"/>
              <a:ext cx="1866737" cy="10949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Consequences (Short-term and Long-term Outcomes)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7218610" y="1285367"/>
              <a:ext cx="1797269" cy="10894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710438" y="1267528"/>
              <a:ext cx="1905000" cy="106311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991164" y="3263057"/>
              <a:ext cx="1828523" cy="14520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Availability: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Promotion of Alcohol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Laws: 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TBD</a:t>
              </a:r>
              <a:r>
                <a:rPr lang="en-US" sz="1000" dirty="0">
                  <a:solidFill>
                    <a:schemeClr val="tx1"/>
                  </a:solidFill>
                </a:rPr>
                <a:t> </a:t>
              </a:r>
              <a:r>
                <a:rPr lang="en-US" sz="900" dirty="0">
                  <a:solidFill>
                    <a:schemeClr val="tx1"/>
                  </a:solidFill>
                </a:rPr>
                <a:t>locally </a:t>
              </a:r>
              <a:r>
                <a:rPr lang="en-US" sz="900" dirty="0"/>
                <a:t>based on Community Assessment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9384190" y="2862605"/>
              <a:ext cx="1753096" cy="329110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/>
                <a:t>School performance </a:t>
              </a:r>
              <a:r>
                <a:rPr lang="en-US" sz="1000" dirty="0"/>
                <a:t>(% of courses passed)</a:t>
              </a:r>
              <a:endParaRPr lang="en-US" sz="1050" dirty="0"/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(either * HYS Perception of Risk, or * Alcohol 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* 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7285960" y="3022449"/>
              <a:ext cx="1698240" cy="2687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*Underage  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</a:t>
              </a:r>
              <a:r>
                <a:rPr lang="en-US" sz="900" baseline="30000" dirty="0">
                  <a:solidFill>
                    <a:schemeClr val="tx1"/>
                  </a:solidFill>
                </a:rPr>
                <a:t>th</a:t>
              </a:r>
              <a:r>
                <a:rPr lang="en-US" sz="9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TBD depending on strategic plan of community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991164" y="2702760"/>
              <a:ext cx="1828523" cy="42064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20536" name="Line 16"/>
            <p:cNvSpPr>
              <a:spLocks noChangeShapeType="1"/>
            </p:cNvSpPr>
            <p:nvPr/>
          </p:nvSpPr>
          <p:spPr bwMode="auto">
            <a:xfrm>
              <a:off x="-1154959" y="2416181"/>
              <a:ext cx="12635093" cy="465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993449" y="4942262"/>
              <a:ext cx="1828523" cy="75042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School Bonding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Social Skills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Friends who Use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991164" y="6051076"/>
              <a:ext cx="1828523" cy="10112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Risk &amp; Protective Factors:  </a:t>
              </a:r>
              <a:r>
                <a:rPr lang="en-US" sz="900" dirty="0">
                  <a:solidFill>
                    <a:schemeClr val="tx1"/>
                  </a:solidFill>
                </a:rPr>
                <a:t>TBD locally in Community, School, Family, and Individual/Peer domains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5043968" y="1311354"/>
              <a:ext cx="1828799" cy="107349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Intervening Variables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(Including R/P Factors)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Planning Sequence 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4500" y="2219325"/>
            <a:ext cx="1247775" cy="9810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19225" y="4727575"/>
            <a:ext cx="1317625" cy="8318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19225" y="2135188"/>
            <a:ext cx="1317625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19225" y="3813175"/>
            <a:ext cx="1317625" cy="6778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35100" y="5715000"/>
            <a:ext cx="1317625" cy="6619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(minimum 60% EBPs): 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0491" name="TextBox 32"/>
          <p:cNvSpPr txBox="1">
            <a:spLocks noChangeArrowheads="1"/>
          </p:cNvSpPr>
          <p:nvPr/>
        </p:nvSpPr>
        <p:spPr bwMode="auto">
          <a:xfrm>
            <a:off x="7162800" y="62484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9225" y="3049588"/>
            <a:ext cx="1317625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27432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 flipH="1">
            <a:off x="5791200" y="2590800"/>
            <a:ext cx="152400" cy="3733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2980872" y="1034225"/>
            <a:ext cx="1248218" cy="100291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 flipH="1">
            <a:off x="2754313" y="3240088"/>
            <a:ext cx="152400" cy="1143000"/>
          </a:xfrm>
          <a:prstGeom prst="leftBrace">
            <a:avLst>
              <a:gd name="adj1" fmla="val 8333"/>
              <a:gd name="adj2" fmla="val 603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990850" y="4618038"/>
            <a:ext cx="1247775" cy="9445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4500" y="5648325"/>
            <a:ext cx="1247775" cy="9810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84500" y="3514725"/>
            <a:ext cx="1247775" cy="9810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2743200" y="5105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2743200" y="61722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 flipH="1">
            <a:off x="7239000" y="2971800"/>
            <a:ext cx="152400" cy="1447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2794000" y="1430338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4267200" y="1447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5757863" y="1447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7267575" y="1414463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228600" y="972457"/>
            <a:ext cx="1066800" cy="98697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Evaluation Plan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28600" y="4876800"/>
            <a:ext cx="1087438" cy="69215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Pre/Post Survey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8600" y="2209800"/>
            <a:ext cx="10795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</a:t>
            </a:r>
            <a:r>
              <a:rPr lang="en-US" sz="900" b="1" dirty="0">
                <a:solidFill>
                  <a:schemeClr val="tx1"/>
                </a:solidFill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Annual  Survey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Sustainability Documentation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28600" y="3810000"/>
            <a:ext cx="1089025" cy="81597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Process measures; Community. Survey; HYS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8600" y="2971800"/>
            <a:ext cx="1095375" cy="67786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Process measures;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Community Survey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8600" y="5715000"/>
            <a:ext cx="1101725" cy="8001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Assigned Program  Measures pre/post;  process measures; HYS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12192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1219200" y="3352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1219200" y="5181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1244600" y="4078288"/>
            <a:ext cx="2286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>
            <a:off x="1219200" y="6096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1295400" y="1447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ight Arrow 78"/>
          <p:cNvSpPr/>
          <p:nvPr/>
        </p:nvSpPr>
        <p:spPr>
          <a:xfrm>
            <a:off x="381000" y="685800"/>
            <a:ext cx="8610600" cy="6019800"/>
          </a:xfrm>
          <a:prstGeom prst="rightArrow">
            <a:avLst>
              <a:gd name="adj1" fmla="val 50000"/>
              <a:gd name="adj2" fmla="val 47257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>
            <a:off x="152400" y="973138"/>
            <a:ext cx="8775700" cy="5467350"/>
            <a:chOff x="-1154959" y="1267528"/>
            <a:chExt cx="12635093" cy="5794773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9375332" y="1288566"/>
              <a:ext cx="1866737" cy="10949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Consequences (Short-term and Long-term Outcomes)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7218610" y="1285367"/>
              <a:ext cx="1797269" cy="10894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710438" y="1267528"/>
              <a:ext cx="1905000" cy="106311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991164" y="3263057"/>
              <a:ext cx="1828523" cy="14520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Availability: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Promotion of Alcohol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Laws: 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TBD</a:t>
              </a:r>
              <a:r>
                <a:rPr lang="en-US" sz="1000" dirty="0">
                  <a:solidFill>
                    <a:schemeClr val="tx1"/>
                  </a:solidFill>
                </a:rPr>
                <a:t> </a:t>
              </a:r>
              <a:r>
                <a:rPr lang="en-US" sz="900" dirty="0">
                  <a:solidFill>
                    <a:schemeClr val="tx1"/>
                  </a:solidFill>
                </a:rPr>
                <a:t>locally </a:t>
              </a:r>
              <a:r>
                <a:rPr lang="en-US" sz="900" dirty="0"/>
                <a:t>based on Community Assessment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9384190" y="2862605"/>
              <a:ext cx="1753096" cy="329110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/>
                <a:t>School performance </a:t>
              </a:r>
              <a:r>
                <a:rPr lang="en-US" sz="1000" dirty="0"/>
                <a:t>(% of courses passed)</a:t>
              </a:r>
              <a:endParaRPr lang="en-US" sz="1050" dirty="0"/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(either * HYS Perception of Risk, or * Alcohol 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* 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7285960" y="3022449"/>
              <a:ext cx="1698240" cy="26870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*Underage  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</a:t>
              </a:r>
              <a:r>
                <a:rPr lang="en-US" sz="900" baseline="30000" dirty="0">
                  <a:solidFill>
                    <a:schemeClr val="tx1"/>
                  </a:solidFill>
                </a:rPr>
                <a:t>th</a:t>
              </a:r>
              <a:r>
                <a:rPr lang="en-US" sz="9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TBD depending on strategic plan of community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991164" y="2702760"/>
              <a:ext cx="1828523" cy="42064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21560" name="Line 16"/>
            <p:cNvSpPr>
              <a:spLocks noChangeShapeType="1"/>
            </p:cNvSpPr>
            <p:nvPr/>
          </p:nvSpPr>
          <p:spPr bwMode="auto">
            <a:xfrm>
              <a:off x="-1154959" y="2416181"/>
              <a:ext cx="12635093" cy="465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993449" y="4942262"/>
              <a:ext cx="1828523" cy="75042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School Bonding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Social Skills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Friends who Use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991164" y="6051076"/>
              <a:ext cx="1828523" cy="10112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Risk &amp; Protective Factors:  </a:t>
              </a:r>
              <a:r>
                <a:rPr lang="en-US" sz="900" dirty="0">
                  <a:solidFill>
                    <a:schemeClr val="tx1"/>
                  </a:solidFill>
                </a:rPr>
                <a:t>TBD locally in Community, School, Family, and Individual/Peer domains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5043968" y="1311354"/>
              <a:ext cx="1828799" cy="107349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Intervening Variables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(Including R/P Factors)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Theory Sequence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4500" y="2219325"/>
            <a:ext cx="1247775" cy="9810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19225" y="4727575"/>
            <a:ext cx="1317625" cy="8318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19225" y="2135188"/>
            <a:ext cx="1317625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19225" y="3813175"/>
            <a:ext cx="1317625" cy="6778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19225" y="5678488"/>
            <a:ext cx="1317625" cy="66198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(minimum 60% EBPs): 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1515" name="TextBox 32"/>
          <p:cNvSpPr txBox="1">
            <a:spLocks noChangeArrowheads="1"/>
          </p:cNvSpPr>
          <p:nvPr/>
        </p:nvSpPr>
        <p:spPr bwMode="auto">
          <a:xfrm>
            <a:off x="7162800" y="62484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9225" y="3049588"/>
            <a:ext cx="1317625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27432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 flipH="1">
            <a:off x="5791200" y="2590800"/>
            <a:ext cx="152400" cy="3733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2980872" y="1034225"/>
            <a:ext cx="1248218" cy="100291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 flipH="1">
            <a:off x="2754313" y="3240088"/>
            <a:ext cx="152400" cy="1143000"/>
          </a:xfrm>
          <a:prstGeom prst="leftBrace">
            <a:avLst>
              <a:gd name="adj1" fmla="val 8333"/>
              <a:gd name="adj2" fmla="val 603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990850" y="4618038"/>
            <a:ext cx="1247775" cy="9445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4500" y="5648325"/>
            <a:ext cx="1247775" cy="9810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84500" y="3514725"/>
            <a:ext cx="1247775" cy="9810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Locally Determined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2743200" y="5105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2743200" y="61722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 flipH="1">
            <a:off x="7239000" y="2971800"/>
            <a:ext cx="152400" cy="1447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2794000" y="1430338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4267200" y="1447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5757863" y="1447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7267575" y="1414463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228600" y="972457"/>
            <a:ext cx="1066800" cy="98697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Evaluation Plan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7963" y="4735513"/>
            <a:ext cx="1087437" cy="70802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1000" dirty="0">
                <a:solidFill>
                  <a:schemeClr val="tx1"/>
                </a:solidFill>
              </a:rPr>
              <a:t>Pre/Post Survey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5900" y="2155825"/>
            <a:ext cx="10795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</a:t>
            </a:r>
            <a:r>
              <a:rPr lang="en-US" sz="900" b="1" dirty="0">
                <a:solidFill>
                  <a:schemeClr val="tx1"/>
                </a:solidFill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Annual  Survey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Sustainability Documentation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06375" y="3792538"/>
            <a:ext cx="1089025" cy="81438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Process measures; Community. Survey; HYS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8600" y="2971800"/>
            <a:ext cx="1095375" cy="69215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Process measures;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Community Survey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3675" y="5661025"/>
            <a:ext cx="1101725" cy="8001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  <a:r>
              <a:rPr lang="en-US" sz="900" dirty="0">
                <a:solidFill>
                  <a:schemeClr val="tx1"/>
                </a:solidFill>
              </a:rPr>
              <a:t>Assigned Program  Measures pre/post;  process measures; HYS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12192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1219200" y="3352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1219200" y="5181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1244600" y="4078288"/>
            <a:ext cx="2286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>
            <a:off x="1219200" y="6096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1295400" y="1447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914400" cy="365125"/>
          </a:xfrm>
        </p:spPr>
        <p:txBody>
          <a:bodyPr/>
          <a:lstStyle/>
          <a:p>
            <a:pPr algn="l"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203200" y="685800"/>
            <a:ext cx="8686800" cy="5994400"/>
            <a:chOff x="-1690688" y="1323584"/>
            <a:chExt cx="8686800" cy="5419700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-1538288" y="1323584"/>
              <a:ext cx="1766888" cy="9686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Consequences (</a:t>
              </a:r>
              <a:r>
                <a:rPr lang="en-US" sz="1200" b="1" dirty="0">
                  <a:solidFill>
                    <a:schemeClr val="bg1"/>
                  </a:solidFill>
                </a:rPr>
                <a:t>Long-term/Short-term Outcomes)</a:t>
              </a: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760412" y="1323584"/>
              <a:ext cx="1600200" cy="97465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5002212" y="1392478"/>
              <a:ext cx="1905000" cy="90709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Strategies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2805112" y="3057429"/>
              <a:ext cx="1828800" cy="15716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Alcohol Availability:  </a:t>
              </a:r>
              <a:r>
                <a:rPr lang="en-US" sz="1100" dirty="0">
                  <a:solidFill>
                    <a:schemeClr val="tx1"/>
                  </a:solidFill>
                </a:rPr>
                <a:t>Retail  or  Social Access </a:t>
              </a:r>
              <a:endParaRPr lang="en-US" sz="12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Promotion of Alcohol </a:t>
              </a:r>
            </a:p>
            <a:p>
              <a:pPr algn="ctr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Alcohol Laws: </a:t>
              </a:r>
              <a:r>
                <a:rPr lang="en-US" sz="1100" dirty="0">
                  <a:solidFill>
                    <a:schemeClr val="tx1"/>
                  </a:solidFill>
                </a:rPr>
                <a:t>Enforcement; Penalties; Regulations</a:t>
              </a:r>
              <a:endParaRPr lang="en-US" sz="12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TBD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100" dirty="0">
                  <a:solidFill>
                    <a:schemeClr val="tx1"/>
                  </a:solidFill>
                </a:rPr>
                <a:t>locally </a:t>
              </a:r>
              <a:r>
                <a:rPr lang="en-US" sz="1100" dirty="0"/>
                <a:t>based on Community Assessment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-1550988" y="2965569"/>
              <a:ext cx="1752600" cy="22735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/>
                <a:t>School performance </a:t>
              </a:r>
              <a:r>
                <a:rPr lang="en-US" sz="1200" dirty="0"/>
                <a:t>(% of courses passed)</a:t>
              </a:r>
              <a:endParaRPr lang="en-US" sz="1400" dirty="0"/>
            </a:p>
            <a:p>
              <a:pPr algn="ctr" fontAlgn="auto">
                <a:spcBef>
                  <a:spcPts val="800"/>
                </a:spcBef>
                <a:spcAft>
                  <a:spcPts val="0"/>
                </a:spcAft>
                <a:defRPr/>
              </a:pPr>
              <a:r>
                <a:rPr lang="en-US" sz="140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/>
                <a:t>(either * HYS Perception of Risk, or Alcohol related arrests of 10-17 year olds, depending on coalition’s strategy)</a:t>
              </a:r>
            </a:p>
            <a:p>
              <a:pPr algn="ctr" fontAlgn="auto">
                <a:spcBef>
                  <a:spcPts val="800"/>
                </a:spcBef>
                <a:spcAft>
                  <a:spcPts val="0"/>
                </a:spcAft>
                <a:defRPr/>
              </a:pPr>
              <a:r>
                <a:rPr lang="en-US" sz="1400" b="1" dirty="0"/>
                <a:t>*Mental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/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760412" y="2896675"/>
              <a:ext cx="1600200" cy="241130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*Underage  </a:t>
              </a:r>
              <a:br>
                <a:rPr lang="en-US" sz="1400" b="1" dirty="0">
                  <a:solidFill>
                    <a:schemeClr val="tx1"/>
                  </a:solidFill>
                </a:rPr>
              </a:br>
              <a:r>
                <a:rPr lang="en-US" sz="140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(10</a:t>
              </a:r>
              <a:r>
                <a:rPr lang="en-US" sz="1100" baseline="30000" dirty="0">
                  <a:solidFill>
                    <a:schemeClr val="tx1"/>
                  </a:solidFill>
                </a:rPr>
                <a:t>th</a:t>
              </a:r>
              <a:r>
                <a:rPr lang="en-US" sz="11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/>
                <a:t>TBD depending on strategic plan of community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2819400" y="2506273"/>
              <a:ext cx="1828800" cy="41767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7202" name="Line 16"/>
            <p:cNvSpPr>
              <a:spLocks noChangeShapeType="1"/>
            </p:cNvSpPr>
            <p:nvPr/>
          </p:nvSpPr>
          <p:spPr bwMode="auto">
            <a:xfrm>
              <a:off x="-1690688" y="2368484"/>
              <a:ext cx="8686800" cy="10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2805112" y="4779791"/>
              <a:ext cx="1828800" cy="11683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School Bonding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Social Skills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Friends who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(Based on individual assessment)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2819400" y="6019892"/>
              <a:ext cx="1828800" cy="7233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Risk &amp; Protective Factors:  </a:t>
              </a:r>
              <a:r>
                <a:rPr lang="en-US" sz="1100" dirty="0">
                  <a:solidFill>
                    <a:schemeClr val="tx1"/>
                  </a:solidFill>
                </a:rPr>
                <a:t>TBD locally in Community, School, Family, and Individual/Peer domains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2832100" y="1392477"/>
              <a:ext cx="1828800" cy="9185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Intervening Variables  </a:t>
              </a:r>
              <a:r>
                <a:rPr lang="en-US" sz="1100" b="1" dirty="0">
                  <a:solidFill>
                    <a:schemeClr val="bg1"/>
                  </a:solidFill>
                </a:rPr>
                <a:t>(Including R/P Factors)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172" name="Rectangle 23"/>
          <p:cNvSpPr>
            <a:spLocks noChangeArrowheads="1"/>
          </p:cNvSpPr>
          <p:nvPr/>
        </p:nvSpPr>
        <p:spPr bwMode="auto">
          <a:xfrm>
            <a:off x="304800" y="10795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Calibri" pitchFamily="34" charset="0"/>
              </a:rPr>
              <a:t>State-level Prevention Re-design Initiative Cohort 1 Logic Model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0" y="4191000"/>
            <a:ext cx="1905000" cy="7381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School-based Prevention/ Intervention Services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83400" y="2057400"/>
            <a:ext cx="1905000" cy="3079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Coalition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83400" y="3187700"/>
            <a:ext cx="19050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Environmental Strategies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94513" y="5156200"/>
            <a:ext cx="1905000" cy="4921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(minimum 60% EBPs)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96100" y="5788025"/>
            <a:ext cx="1905000" cy="6778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TBD </a:t>
            </a:r>
            <a:r>
              <a:rPr lang="en-US" sz="1200" dirty="0"/>
              <a:t>locally based on Community Needs &amp; Resources Assessment</a:t>
            </a:r>
            <a:endParaRPr lang="en-US" sz="1400" b="1" dirty="0"/>
          </a:p>
        </p:txBody>
      </p:sp>
      <p:sp>
        <p:nvSpPr>
          <p:cNvPr id="7178" name="TextBox 32"/>
          <p:cNvSpPr txBox="1">
            <a:spLocks noChangeArrowheads="1"/>
          </p:cNvSpPr>
          <p:nvPr/>
        </p:nvSpPr>
        <p:spPr bwMode="auto">
          <a:xfrm>
            <a:off x="685800" y="5105400"/>
            <a:ext cx="838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83400" y="2717800"/>
            <a:ext cx="1905000" cy="3079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Public Awareness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6629400" y="4724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Brace 34"/>
          <p:cNvSpPr/>
          <p:nvPr/>
        </p:nvSpPr>
        <p:spPr>
          <a:xfrm flipH="1">
            <a:off x="6629400" y="5410200"/>
            <a:ext cx="152400" cy="838200"/>
          </a:xfrm>
          <a:prstGeom prst="rightBrace">
            <a:avLst>
              <a:gd name="adj1" fmla="val 8333"/>
              <a:gd name="adj2" fmla="val 822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Left Brace 35"/>
          <p:cNvSpPr/>
          <p:nvPr/>
        </p:nvSpPr>
        <p:spPr>
          <a:xfrm>
            <a:off x="4343400" y="2209800"/>
            <a:ext cx="228600" cy="41910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Left Brace 37"/>
          <p:cNvSpPr/>
          <p:nvPr/>
        </p:nvSpPr>
        <p:spPr>
          <a:xfrm>
            <a:off x="2286000" y="2819400"/>
            <a:ext cx="152400" cy="19812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6629400" y="2209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ight Brace 44"/>
          <p:cNvSpPr/>
          <p:nvPr/>
        </p:nvSpPr>
        <p:spPr>
          <a:xfrm flipH="1">
            <a:off x="6629400" y="2895600"/>
            <a:ext cx="1524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2362200" y="1066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4419600" y="1066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Right Arrow 58"/>
          <p:cNvSpPr/>
          <p:nvPr/>
        </p:nvSpPr>
        <p:spPr>
          <a:xfrm>
            <a:off x="6629400" y="10668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447800"/>
            <a:ext cx="7162800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285750" indent="-285750">
              <a:spcBef>
                <a:spcPts val="0"/>
              </a:spcBef>
              <a:buFont typeface="Symbol"/>
              <a:buChar char=""/>
              <a:defRPr/>
            </a:pPr>
            <a:r>
              <a:rPr lang="en-US" sz="3000" dirty="0">
                <a:latin typeface="+mn-lt"/>
                <a:ea typeface="Calibri"/>
                <a:cs typeface="Arial"/>
              </a:rPr>
              <a:t>Logically explaining your prevention plan to your colleagues and stake holders</a:t>
            </a: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buFont typeface="Symbol"/>
              <a:buChar char=""/>
              <a:defRPr/>
            </a:pPr>
            <a:endParaRPr lang="en-US" sz="3000" dirty="0">
              <a:latin typeface="+mn-lt"/>
              <a:ea typeface="Calibri"/>
              <a:cs typeface="Arial"/>
            </a:endParaRP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buFont typeface="Symbol"/>
              <a:buChar char=""/>
              <a:defRPr/>
            </a:pPr>
            <a:r>
              <a:rPr lang="en-US" sz="3000" dirty="0">
                <a:latin typeface="+mn-lt"/>
                <a:ea typeface="Calibri"/>
                <a:cs typeface="Arial"/>
              </a:rPr>
              <a:t>Explaining your “theory” of the key relationships between your strategies and the changes your plan hopes to achieve 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010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 logic model is a tool to use for</a:t>
            </a:r>
            <a:r>
              <a:rPr sz="2400" smtClean="0"/>
              <a:t>:</a:t>
            </a:r>
            <a:br>
              <a:rPr sz="2400" smtClean="0"/>
            </a:b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ight Arrow 40"/>
          <p:cNvSpPr/>
          <p:nvPr/>
        </p:nvSpPr>
        <p:spPr>
          <a:xfrm>
            <a:off x="381000" y="685800"/>
            <a:ext cx="8610600" cy="6019800"/>
          </a:xfrm>
          <a:prstGeom prst="rightArrow">
            <a:avLst>
              <a:gd name="adj1" fmla="val 50000"/>
              <a:gd name="adj2" fmla="val 47257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>
            <a:off x="215900" y="952500"/>
            <a:ext cx="8470900" cy="5578475"/>
            <a:chOff x="381000" y="1302961"/>
            <a:chExt cx="11099134" cy="5855237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464202" y="1316291"/>
              <a:ext cx="1866738" cy="104166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Consequences (Short-term and Long-term Outcomes)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2694013" y="1302961"/>
              <a:ext cx="1797269" cy="10494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9466648" y="1302961"/>
              <a:ext cx="1905000" cy="10797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990385" y="3222492"/>
              <a:ext cx="1828362" cy="156795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Availability:  </a:t>
              </a:r>
              <a:r>
                <a:rPr lang="en-US" sz="900" dirty="0">
                  <a:solidFill>
                    <a:schemeClr val="tx1"/>
                  </a:solidFill>
                </a:rPr>
                <a:t>Retail  or  Social Access 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Promotion of Alcohol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Laws: </a:t>
              </a:r>
              <a:r>
                <a:rPr lang="en-US" sz="900" dirty="0">
                  <a:solidFill>
                    <a:schemeClr val="tx1"/>
                  </a:solidFill>
                </a:rPr>
                <a:t>Enforcement; Penalties; Regulations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TBD</a:t>
              </a:r>
              <a:r>
                <a:rPr lang="en-US" sz="1000" dirty="0">
                  <a:solidFill>
                    <a:schemeClr val="tx1"/>
                  </a:solidFill>
                </a:rPr>
                <a:t> </a:t>
              </a:r>
              <a:r>
                <a:rPr lang="en-US" sz="900" dirty="0">
                  <a:solidFill>
                    <a:schemeClr val="tx1"/>
                  </a:solidFill>
                </a:rPr>
                <a:t>locally </a:t>
              </a:r>
              <a:r>
                <a:rPr lang="en-US" sz="900" dirty="0"/>
                <a:t>based on Community Assessment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497483" y="2942561"/>
              <a:ext cx="1753481" cy="329086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/>
                <a:t>School performance </a:t>
              </a:r>
              <a:r>
                <a:rPr lang="en-US" sz="1000" dirty="0"/>
                <a:t>(% of courses passed)</a:t>
              </a:r>
              <a:endParaRPr lang="en-US" sz="1050" dirty="0"/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(either * HYS Perception of Risk, or * Alcohol 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* 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2727294" y="3235822"/>
              <a:ext cx="1730600" cy="268767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*Underage  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</a:t>
              </a:r>
              <a:r>
                <a:rPr lang="en-US" sz="900" baseline="30000" dirty="0">
                  <a:solidFill>
                    <a:schemeClr val="tx1"/>
                  </a:solidFill>
                </a:rPr>
                <a:t>th</a:t>
              </a:r>
              <a:r>
                <a:rPr lang="en-US" sz="9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TBD depending on strategic plan of community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990385" y="2702619"/>
              <a:ext cx="1828362" cy="41989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9262" name="Line 16"/>
            <p:cNvSpPr>
              <a:spLocks noChangeShapeType="1"/>
            </p:cNvSpPr>
            <p:nvPr/>
          </p:nvSpPr>
          <p:spPr bwMode="auto">
            <a:xfrm>
              <a:off x="381000" y="2437356"/>
              <a:ext cx="11099134" cy="253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994546" y="4902082"/>
              <a:ext cx="1828362" cy="13080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Low Commitment to School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Friends who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Perception of Harm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(Based on individual assessment)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990385" y="6301740"/>
              <a:ext cx="1828362" cy="8564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Risk &amp; Protective Factors:  </a:t>
              </a:r>
              <a:r>
                <a:rPr lang="en-US" sz="900" dirty="0">
                  <a:solidFill>
                    <a:schemeClr val="tx1"/>
                  </a:solidFill>
                </a:rPr>
                <a:t>TBD locally in Community, School, Family, and Individual/Peer domains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4981277" y="1302961"/>
              <a:ext cx="1828800" cy="108188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Intervening Variables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(Including R/P Factors)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i="1" dirty="0">
                <a:latin typeface="Calibri" pitchFamily="34" charset="0"/>
                <a:cs typeface="+mn-cs"/>
              </a:rPr>
              <a:t>Local</a:t>
            </a:r>
            <a:r>
              <a:rPr lang="en-US" sz="2800" b="1" dirty="0">
                <a:latin typeface="Calibri" pitchFamily="34" charset="0"/>
                <a:cs typeface="+mn-cs"/>
              </a:rPr>
              <a:t> </a:t>
            </a:r>
            <a:r>
              <a:rPr lang="en-US" sz="2400" b="1" dirty="0">
                <a:latin typeface="Calibri" pitchFamily="34" charset="0"/>
                <a:cs typeface="+mn-cs"/>
              </a:rPr>
              <a:t>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Planning Sequence 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200" y="2133600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conditions &amp; contributing factors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2800" y="4764088"/>
            <a:ext cx="1447800" cy="55403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School-based Prevention/ Intervention  Services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62800" y="2173288"/>
            <a:ext cx="14478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3849688"/>
            <a:ext cx="1447800" cy="6762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62800" y="5562600"/>
            <a:ext cx="1447800" cy="8001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(minimum 60% EBPs), Universal, Select, &amp; Indicated: 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227" name="TextBox 32"/>
          <p:cNvSpPr txBox="1">
            <a:spLocks noChangeArrowheads="1"/>
          </p:cNvSpPr>
          <p:nvPr/>
        </p:nvSpPr>
        <p:spPr bwMode="auto">
          <a:xfrm>
            <a:off x="457200" y="63246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62800" y="3087688"/>
            <a:ext cx="14478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6858000" y="5105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>
            <a:off x="3429000" y="2514600"/>
            <a:ext cx="228600" cy="3733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5408386" y="965200"/>
            <a:ext cx="1371600" cy="10247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>
            <a:off x="6858000" y="3276600"/>
            <a:ext cx="228600" cy="1143000"/>
          </a:xfrm>
          <a:prstGeom prst="leftBrace">
            <a:avLst>
              <a:gd name="adj1" fmla="val 8333"/>
              <a:gd name="adj2" fmla="val 47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416550" y="4532313"/>
            <a:ext cx="1371600" cy="9540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conditions &amp; contributing factors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10200" y="5562600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conditions &amp; contributing factors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0200" y="3352800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 conditions &amp; contributing factors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5181600" y="2540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5181600" y="4953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68580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181600" y="3733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5181600" y="6019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6858000" y="6096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1752600" y="3276600"/>
            <a:ext cx="152400" cy="1447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3462338" y="1387475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51816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68580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17526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3429000" y="2743200"/>
            <a:ext cx="32004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smtClean="0"/>
              <a:t>Lack </a:t>
            </a:r>
            <a:r>
              <a:rPr lang="en-US" sz="2800" dirty="0"/>
              <a:t>of Enforcement of Underage Drinking Laws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6096000" y="1295400"/>
            <a:ext cx="2667000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(Lack of Adult/parents’ support for enforcement)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6096000" y="4572000"/>
            <a:ext cx="2667000" cy="1371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(Lack of Justice system’s vigorous prosecution of underage drinking violators)</a:t>
            </a: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828800" y="4876800"/>
            <a:ext cx="2590800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(Lack of Facilities to hold juveniles under the influence)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1828800" y="1219200"/>
            <a:ext cx="2895600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(Adult/parents’ belief that underage drinking is a “rite of passage”)</a:t>
            </a:r>
          </a:p>
        </p:txBody>
      </p:sp>
      <p:sp>
        <p:nvSpPr>
          <p:cNvPr id="2059" name="TextBox 12"/>
          <p:cNvSpPr txBox="1">
            <a:spLocks noChangeArrowheads="1"/>
          </p:cNvSpPr>
          <p:nvPr/>
        </p:nvSpPr>
        <p:spPr bwMode="auto">
          <a:xfrm>
            <a:off x="1676400" y="152400"/>
            <a:ext cx="723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rPr>
              <a:t>Contributing Factors:  Why Here?</a:t>
            </a:r>
          </a:p>
        </p:txBody>
      </p:sp>
      <p:sp>
        <p:nvSpPr>
          <p:cNvPr id="16" name="Right Arrow 15"/>
          <p:cNvSpPr/>
          <p:nvPr/>
        </p:nvSpPr>
        <p:spPr>
          <a:xfrm rot="2327094">
            <a:off x="2720975" y="2452688"/>
            <a:ext cx="677863" cy="41116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7966512">
            <a:off x="6671470" y="2469356"/>
            <a:ext cx="677862" cy="40957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3591240">
            <a:off x="6672262" y="3914776"/>
            <a:ext cx="677863" cy="41116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9637238">
            <a:off x="2647950" y="4189413"/>
            <a:ext cx="677863" cy="40957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676400" y="990600"/>
            <a:ext cx="70866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ght Arrow 55"/>
          <p:cNvSpPr/>
          <p:nvPr/>
        </p:nvSpPr>
        <p:spPr>
          <a:xfrm>
            <a:off x="304800" y="609600"/>
            <a:ext cx="8686800" cy="6019800"/>
          </a:xfrm>
          <a:prstGeom prst="rightArrow">
            <a:avLst>
              <a:gd name="adj1" fmla="val 50000"/>
              <a:gd name="adj2" fmla="val 40295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215900" y="914400"/>
            <a:ext cx="8547100" cy="5699125"/>
            <a:chOff x="381000" y="1262971"/>
            <a:chExt cx="11198976" cy="5981852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497483" y="1262971"/>
              <a:ext cx="1866738" cy="10949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Consequences (Short-term and Long-term Outcomes)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2644092" y="1276301"/>
              <a:ext cx="1697319" cy="108947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9466648" y="1342951"/>
              <a:ext cx="2013486" cy="106311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690859" y="3262476"/>
              <a:ext cx="1828362" cy="9364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Availability:  </a:t>
              </a:r>
              <a:r>
                <a:rPr lang="en-US" sz="900" dirty="0">
                  <a:solidFill>
                    <a:schemeClr val="tx1"/>
                  </a:solidFill>
                </a:rPr>
                <a:t>Social Access 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Laws: </a:t>
              </a:r>
              <a:r>
                <a:rPr lang="en-US" sz="900" dirty="0">
                  <a:solidFill>
                    <a:schemeClr val="tx1"/>
                  </a:solidFill>
                </a:rPr>
                <a:t>Enforcement; Youth Perception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597325" y="2942555"/>
              <a:ext cx="1753481" cy="329085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/>
                <a:t>School performance </a:t>
              </a:r>
              <a:r>
                <a:rPr lang="en-US" sz="1000" dirty="0"/>
                <a:t>(% of courses passed)</a:t>
              </a:r>
              <a:endParaRPr lang="en-US" sz="1050" dirty="0"/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(either * HYS Perception of Risk, or * Alcohol 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* 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2644092" y="3182496"/>
              <a:ext cx="1697319" cy="26876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*Underage  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</a:t>
              </a:r>
              <a:r>
                <a:rPr lang="en-US" sz="900" baseline="30000" dirty="0">
                  <a:solidFill>
                    <a:schemeClr val="tx1"/>
                  </a:solidFill>
                </a:rPr>
                <a:t>th</a:t>
              </a:r>
              <a:r>
                <a:rPr lang="en-US" sz="9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690859" y="2702614"/>
              <a:ext cx="1828362" cy="4198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11319" name="Line 16"/>
            <p:cNvSpPr>
              <a:spLocks noChangeShapeType="1"/>
            </p:cNvSpPr>
            <p:nvPr/>
          </p:nvSpPr>
          <p:spPr bwMode="auto">
            <a:xfrm>
              <a:off x="381000" y="2437356"/>
              <a:ext cx="11198976" cy="253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690859" y="4382199"/>
              <a:ext cx="1828362" cy="1146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School Bonding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Social Skills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Friends who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(Based on individual assessment)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690859" y="5661882"/>
              <a:ext cx="1828362" cy="158294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Risk &amp; Protective Factors: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Poor Family Management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Favorable Attitudes towards Drug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Intentions to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4707499" y="1302961"/>
              <a:ext cx="1828800" cy="107349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Intervening Variables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(Including R/P Factors)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SAMPLE</a:t>
            </a:r>
            <a:r>
              <a:rPr lang="en-US" sz="2400" b="1" dirty="0">
                <a:latin typeface="Calibri" pitchFamily="34" charset="0"/>
                <a:cs typeface="+mn-cs"/>
              </a:rPr>
              <a:t>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Planning Sequence</a:t>
            </a: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56200" y="2781300"/>
            <a:ext cx="16764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Low enforcement in public locations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2800" y="4495800"/>
            <a:ext cx="1524000" cy="55403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School-based 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Happy Town MS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37400" y="2235200"/>
            <a:ext cx="1549400" cy="3841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Happy People Coalition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50100" y="3530600"/>
            <a:ext cx="1536700" cy="8159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chemeClr val="tx1"/>
                </a:solidFill>
              </a:rPr>
              <a:t>Enforcement Roundtable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chemeClr val="tx1"/>
                </a:solidFill>
              </a:rPr>
              <a:t>Party Patrol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chemeClr val="tx1"/>
                </a:solidFill>
              </a:rPr>
              <a:t>Parent Pledge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50100" y="5181600"/>
            <a:ext cx="1536700" cy="127793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(minimum 60% EBPs):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>
                <a:solidFill>
                  <a:schemeClr val="tx1"/>
                </a:solidFill>
              </a:rPr>
              <a:t>Guiding Good Choices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>
                <a:solidFill>
                  <a:schemeClr val="tx1"/>
                </a:solidFill>
              </a:rPr>
              <a:t>Life Skills Training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1275" name="TextBox 32"/>
          <p:cNvSpPr txBox="1">
            <a:spLocks noChangeArrowheads="1"/>
          </p:cNvSpPr>
          <p:nvPr/>
        </p:nvSpPr>
        <p:spPr bwMode="auto">
          <a:xfrm>
            <a:off x="533400" y="63246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37400" y="2781300"/>
            <a:ext cx="15494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Media Advocacy for more or improved enforcement</a:t>
            </a:r>
            <a:endParaRPr lang="en-US" sz="900" dirty="0">
              <a:solidFill>
                <a:prstClr val="black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6858000" y="2895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>
            <a:off x="3276600" y="2514600"/>
            <a:ext cx="152400" cy="3733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5156200" y="965200"/>
            <a:ext cx="1676400" cy="101284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>
            <a:off x="4953000" y="2882900"/>
            <a:ext cx="190500" cy="1143000"/>
          </a:xfrm>
          <a:prstGeom prst="leftBrace">
            <a:avLst>
              <a:gd name="adj1" fmla="val 8333"/>
              <a:gd name="adj2" fmla="val 235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56200" y="5143500"/>
            <a:ext cx="16891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Lack of consistent and clear consequences at home.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56200" y="5600700"/>
            <a:ext cx="16891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Youth think they would be viewed as “cool” if they drink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56200" y="3848100"/>
            <a:ext cx="16764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Limited communication b/t enforcement and judiciary.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4914900" y="24765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-609600" y="5105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68580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4914900" y="46355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1752600" y="3276600"/>
            <a:ext cx="152400" cy="1447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17526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32766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4965700" y="13843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6985000" y="13843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156200" y="3314700"/>
            <a:ext cx="16764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Inconsistent consequences for offenders.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56200" y="6057900"/>
            <a:ext cx="1689100" cy="4937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Youth exposure to favorable alcohol messages from their peers.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156200" y="2171700"/>
            <a:ext cx="16764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Engaging parents and youth with providers in local decisions.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156200" y="4457700"/>
            <a:ext cx="16764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Kids who are not performing at school tend to be those with substance use issues   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rot="10800000">
            <a:off x="6858000" y="4800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eft Brace 58"/>
          <p:cNvSpPr/>
          <p:nvPr/>
        </p:nvSpPr>
        <p:spPr>
          <a:xfrm flipH="1">
            <a:off x="6896100" y="3035300"/>
            <a:ext cx="203200" cy="1143000"/>
          </a:xfrm>
          <a:prstGeom prst="leftBrace">
            <a:avLst>
              <a:gd name="adj1" fmla="val 8333"/>
              <a:gd name="adj2" fmla="val 768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4" name="Straight Arrow Connector 63"/>
          <p:cNvCxnSpPr>
            <a:endCxn id="33" idx="1"/>
          </p:cNvCxnSpPr>
          <p:nvPr/>
        </p:nvCxnSpPr>
        <p:spPr>
          <a:xfrm flipV="1">
            <a:off x="4876800" y="5334000"/>
            <a:ext cx="2794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6858000" y="5334000"/>
            <a:ext cx="304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eft Brace 86"/>
          <p:cNvSpPr/>
          <p:nvPr/>
        </p:nvSpPr>
        <p:spPr>
          <a:xfrm>
            <a:off x="4953000" y="5791200"/>
            <a:ext cx="228600" cy="609600"/>
          </a:xfrm>
          <a:prstGeom prst="leftBrace">
            <a:avLst>
              <a:gd name="adj1" fmla="val 8333"/>
              <a:gd name="adj2" fmla="val 768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Left Brace 87"/>
          <p:cNvSpPr/>
          <p:nvPr/>
        </p:nvSpPr>
        <p:spPr>
          <a:xfrm>
            <a:off x="4953000" y="5791200"/>
            <a:ext cx="228600" cy="609600"/>
          </a:xfrm>
          <a:prstGeom prst="leftBrace">
            <a:avLst>
              <a:gd name="adj1" fmla="val 8333"/>
              <a:gd name="adj2" fmla="val 2478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Left Brace 88"/>
          <p:cNvSpPr/>
          <p:nvPr/>
        </p:nvSpPr>
        <p:spPr>
          <a:xfrm flipH="1">
            <a:off x="6883400" y="5880100"/>
            <a:ext cx="228600" cy="533400"/>
          </a:xfrm>
          <a:prstGeom prst="leftBrace">
            <a:avLst>
              <a:gd name="adj1" fmla="val 8333"/>
              <a:gd name="adj2" fmla="val 47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ight Arrow 40"/>
          <p:cNvSpPr/>
          <p:nvPr/>
        </p:nvSpPr>
        <p:spPr>
          <a:xfrm flipH="1">
            <a:off x="76200" y="685800"/>
            <a:ext cx="8763000" cy="6096000"/>
          </a:xfrm>
          <a:prstGeom prst="rightArrow">
            <a:avLst>
              <a:gd name="adj1" fmla="val 50000"/>
              <a:gd name="adj2" fmla="val 47538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</a:t>
            </a:r>
            <a:r>
              <a:rPr lang="en-US" sz="1050" b="1" dirty="0">
                <a:solidFill>
                  <a:schemeClr val="tx1"/>
                </a:solidFill>
              </a:rPr>
              <a:t>2011</a:t>
            </a:r>
          </a:p>
        </p:txBody>
      </p:sp>
      <p:grpSp>
        <p:nvGrpSpPr>
          <p:cNvPr id="12292" name="Group 3"/>
          <p:cNvGrpSpPr>
            <a:grpSpLocks/>
          </p:cNvGrpSpPr>
          <p:nvPr/>
        </p:nvGrpSpPr>
        <p:grpSpPr bwMode="auto">
          <a:xfrm>
            <a:off x="215900" y="935038"/>
            <a:ext cx="8470900" cy="5608637"/>
            <a:chOff x="381000" y="1284694"/>
            <a:chExt cx="11099134" cy="5886834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447562" y="1289631"/>
              <a:ext cx="1866738" cy="10949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Consequences (Short-term and Long-term Outcomes)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2677373" y="1289631"/>
              <a:ext cx="1797269" cy="108947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9483288" y="1302961"/>
              <a:ext cx="1905000" cy="110639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948785" y="3425815"/>
              <a:ext cx="1828362" cy="15679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Availability:  </a:t>
              </a:r>
              <a:r>
                <a:rPr lang="en-US" sz="900" dirty="0">
                  <a:solidFill>
                    <a:schemeClr val="tx1"/>
                  </a:solidFill>
                </a:rPr>
                <a:t>Retail  or  Social Access 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Promotion of Alcohol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Laws: </a:t>
              </a:r>
              <a:r>
                <a:rPr lang="en-US" sz="900" dirty="0">
                  <a:solidFill>
                    <a:schemeClr val="tx1"/>
                  </a:solidFill>
                </a:rPr>
                <a:t>Enforcement; Penalties; Regulations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TBD</a:t>
              </a:r>
              <a:r>
                <a:rPr lang="en-US" sz="1000" dirty="0">
                  <a:solidFill>
                    <a:schemeClr val="tx1"/>
                  </a:solidFill>
                </a:rPr>
                <a:t> </a:t>
              </a:r>
              <a:r>
                <a:rPr lang="en-US" sz="900" dirty="0">
                  <a:solidFill>
                    <a:schemeClr val="tx1"/>
                  </a:solidFill>
                </a:rPr>
                <a:t>locally </a:t>
              </a:r>
              <a:r>
                <a:rPr lang="en-US" sz="900" dirty="0"/>
                <a:t>based on Community Assessment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397640" y="2942605"/>
              <a:ext cx="1753481" cy="329082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/>
                <a:t>School performance </a:t>
              </a:r>
              <a:r>
                <a:rPr lang="en-US" sz="1000" dirty="0"/>
                <a:t>(% of courses passed)</a:t>
              </a:r>
              <a:endParaRPr lang="en-US" sz="1050" dirty="0"/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(either * HYS Perception of Risk, or * Alcohol 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* 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2694013" y="3342503"/>
              <a:ext cx="1697319" cy="26876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*Underage  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</a:t>
              </a:r>
              <a:r>
                <a:rPr lang="en-US" sz="900" baseline="30000" dirty="0">
                  <a:solidFill>
                    <a:schemeClr val="tx1"/>
                  </a:solidFill>
                </a:rPr>
                <a:t>th</a:t>
              </a:r>
              <a:r>
                <a:rPr lang="en-US" sz="9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TBD depending on strategic plan of community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957105" y="2702666"/>
              <a:ext cx="1828362" cy="41989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12334" name="Line 16"/>
            <p:cNvSpPr>
              <a:spLocks noChangeShapeType="1"/>
            </p:cNvSpPr>
            <p:nvPr/>
          </p:nvSpPr>
          <p:spPr bwMode="auto">
            <a:xfrm>
              <a:off x="381000" y="2437356"/>
              <a:ext cx="11099134" cy="253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957105" y="5115385"/>
              <a:ext cx="1828362" cy="9297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Low Commitment to School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Friends who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Perception of Harm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940464" y="6315079"/>
              <a:ext cx="1828362" cy="85644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Risk &amp; Protective Factors:  </a:t>
              </a:r>
              <a:r>
                <a:rPr lang="en-US" sz="900" dirty="0">
                  <a:solidFill>
                    <a:schemeClr val="tx1"/>
                  </a:solidFill>
                </a:rPr>
                <a:t>TBD locally in Community, School, Family, and Individual/Peer domains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4964636" y="1284694"/>
              <a:ext cx="1828800" cy="111133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Intervening Variables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(Including R/P Factors)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Theory Sequence 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200" y="2133600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conditions &amp; contributing factors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2800" y="4764088"/>
            <a:ext cx="1447800" cy="6762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62800" y="2173288"/>
            <a:ext cx="14478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3849688"/>
            <a:ext cx="1447800" cy="6762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62800" y="5715000"/>
            <a:ext cx="1447800" cy="6619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(minimum 60% EBPs): 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299" name="TextBox 32"/>
          <p:cNvSpPr txBox="1">
            <a:spLocks noChangeArrowheads="1"/>
          </p:cNvSpPr>
          <p:nvPr/>
        </p:nvSpPr>
        <p:spPr bwMode="auto">
          <a:xfrm>
            <a:off x="457200" y="63246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62800" y="3087688"/>
            <a:ext cx="14478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Local Programs and Services </a:t>
            </a:r>
            <a:r>
              <a:rPr lang="en-US" sz="900" dirty="0">
                <a:solidFill>
                  <a:prstClr val="black"/>
                </a:solidFill>
              </a:rPr>
              <a:t>TBD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6858000" y="50292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>
            <a:off x="3429000" y="2514600"/>
            <a:ext cx="228600" cy="3733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5421086" y="939022"/>
            <a:ext cx="1371600" cy="105487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>
            <a:off x="6858000" y="3276600"/>
            <a:ext cx="228600" cy="1143000"/>
          </a:xfrm>
          <a:prstGeom prst="leftBrace">
            <a:avLst>
              <a:gd name="adj1" fmla="val 8333"/>
              <a:gd name="adj2" fmla="val 64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416550" y="4532313"/>
            <a:ext cx="1371600" cy="9540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conditions &amp; contributing factors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10200" y="5562600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conditions &amp; contributing factors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0200" y="3429000"/>
            <a:ext cx="1371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</a:rPr>
              <a:t>TBD </a:t>
            </a:r>
            <a:r>
              <a:rPr lang="en-US" sz="1000" dirty="0">
                <a:solidFill>
                  <a:prstClr val="black"/>
                </a:solidFill>
              </a:rPr>
              <a:t> based on local </a:t>
            </a:r>
            <a:r>
              <a:rPr lang="en-US" sz="1000" dirty="0"/>
              <a:t>Community Needs &amp; Resources Assessment</a:t>
            </a:r>
            <a:endParaRPr lang="en-US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and </a:t>
            </a:r>
            <a:r>
              <a:rPr lang="en-US" sz="1000" dirty="0"/>
              <a:t>identification of </a:t>
            </a:r>
            <a:r>
              <a:rPr lang="en-US" sz="1000" dirty="0">
                <a:solidFill>
                  <a:prstClr val="black"/>
                </a:solidFill>
              </a:rPr>
              <a:t> conditions &amp; contributing factors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5168900" y="2514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5156200" y="5003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68580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143500" y="38862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5156200" y="60833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6858000" y="6096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1752600" y="3276600"/>
            <a:ext cx="152400" cy="1447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ight Arrow 44"/>
          <p:cNvSpPr/>
          <p:nvPr/>
        </p:nvSpPr>
        <p:spPr>
          <a:xfrm flipH="1">
            <a:off x="3429000" y="1295400"/>
            <a:ext cx="152400" cy="28892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ight Arrow 51"/>
          <p:cNvSpPr/>
          <p:nvPr/>
        </p:nvSpPr>
        <p:spPr>
          <a:xfrm flipH="1">
            <a:off x="6858000" y="1295400"/>
            <a:ext cx="152400" cy="28892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ight Arrow 52"/>
          <p:cNvSpPr/>
          <p:nvPr/>
        </p:nvSpPr>
        <p:spPr>
          <a:xfrm flipH="1">
            <a:off x="5181600" y="1295400"/>
            <a:ext cx="152400" cy="28892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ight Arrow 53"/>
          <p:cNvSpPr/>
          <p:nvPr/>
        </p:nvSpPr>
        <p:spPr>
          <a:xfrm flipH="1">
            <a:off x="1752600" y="1295400"/>
            <a:ext cx="152400" cy="28892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ght Arrow 55"/>
          <p:cNvSpPr/>
          <p:nvPr/>
        </p:nvSpPr>
        <p:spPr>
          <a:xfrm flipH="1">
            <a:off x="0" y="685800"/>
            <a:ext cx="8839200" cy="6019800"/>
          </a:xfrm>
          <a:prstGeom prst="rightArrow">
            <a:avLst>
              <a:gd name="adj1" fmla="val 50000"/>
              <a:gd name="adj2" fmla="val 40295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13316" name="Group 3"/>
          <p:cNvGrpSpPr>
            <a:grpSpLocks/>
          </p:cNvGrpSpPr>
          <p:nvPr/>
        </p:nvGrpSpPr>
        <p:grpSpPr bwMode="auto">
          <a:xfrm>
            <a:off x="215900" y="914400"/>
            <a:ext cx="8547100" cy="5699125"/>
            <a:chOff x="381000" y="1262971"/>
            <a:chExt cx="11198976" cy="5981852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497483" y="1262971"/>
              <a:ext cx="1866738" cy="10949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Consequences (Short-term and Long-term Outcomes)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2644092" y="1276301"/>
              <a:ext cx="1697319" cy="108947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Consumption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(Long-term/Short-term outcomes) 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9466648" y="1342951"/>
              <a:ext cx="2013486" cy="106311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Strategies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Local Implementation</a:t>
              </a:r>
            </a:p>
          </p:txBody>
        </p:sp>
        <p:sp>
          <p:nvSpPr>
            <p:cNvPr id="8205" name="Text Box 9"/>
            <p:cNvSpPr txBox="1">
              <a:spLocks noChangeArrowheads="1"/>
            </p:cNvSpPr>
            <p:nvPr/>
          </p:nvSpPr>
          <p:spPr bwMode="auto">
            <a:xfrm>
              <a:off x="4690859" y="3262476"/>
              <a:ext cx="1828362" cy="9364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Availability:  </a:t>
              </a:r>
              <a:r>
                <a:rPr lang="en-US" sz="900" dirty="0">
                  <a:solidFill>
                    <a:schemeClr val="tx1"/>
                  </a:solidFill>
                </a:rPr>
                <a:t>Social Access 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Alcohol Laws: </a:t>
              </a:r>
              <a:r>
                <a:rPr lang="en-US" sz="900" dirty="0">
                  <a:solidFill>
                    <a:schemeClr val="tx1"/>
                  </a:solidFill>
                </a:rPr>
                <a:t>Enforcement; Youth Perception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597325" y="2942555"/>
              <a:ext cx="1753481" cy="329085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r>
                <a:rPr lang="en-US" sz="1050" b="1" dirty="0"/>
                <a:t>School performance </a:t>
              </a:r>
              <a:r>
                <a:rPr lang="en-US" sz="1000" dirty="0"/>
                <a:t>(% of courses passed)</a:t>
              </a:r>
              <a:endParaRPr lang="en-US" sz="1050" dirty="0"/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Academic)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Youth Delinquency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(either * HYS Perception of Risk, or * Alcohol related arrests of 10-17 year olds, depending on coalition’s strategy)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/>
                <a:t>* Mental 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(HYS depression)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bg1"/>
                  </a:solidFill>
                </a:rPr>
                <a:t/>
              </a:r>
              <a:br>
                <a:rPr lang="en-US" sz="1050" b="1" dirty="0">
                  <a:solidFill>
                    <a:schemeClr val="bg1"/>
                  </a:solidFill>
                </a:rPr>
              </a:b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2644092" y="3182496"/>
              <a:ext cx="1697319" cy="26876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1050" b="1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Any Underage Drinking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(10th grade 30-day use)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*Underage  </a:t>
              </a:r>
              <a:br>
                <a:rPr lang="en-US" sz="1050" b="1" dirty="0">
                  <a:solidFill>
                    <a:schemeClr val="tx1"/>
                  </a:solidFill>
                </a:rPr>
              </a:br>
              <a:r>
                <a:rPr lang="en-US" sz="1050" b="1" dirty="0">
                  <a:solidFill>
                    <a:schemeClr val="tx1"/>
                  </a:solidFill>
                </a:rPr>
                <a:t>Problem and Heavy Drinking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(10</a:t>
              </a:r>
              <a:r>
                <a:rPr lang="en-US" sz="900" baseline="30000" dirty="0">
                  <a:solidFill>
                    <a:schemeClr val="tx1"/>
                  </a:solidFill>
                </a:rPr>
                <a:t>th</a:t>
              </a:r>
              <a:r>
                <a:rPr lang="en-US" sz="900" dirty="0">
                  <a:solidFill>
                    <a:schemeClr val="tx1"/>
                  </a:solidFill>
                </a:rPr>
                <a:t> grade)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8210" name="Text Box 14"/>
            <p:cNvSpPr txBox="1">
              <a:spLocks noChangeArrowheads="1"/>
            </p:cNvSpPr>
            <p:nvPr/>
          </p:nvSpPr>
          <p:spPr bwMode="auto">
            <a:xfrm>
              <a:off x="4690859" y="2702614"/>
              <a:ext cx="1828362" cy="4198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Community Connectedness</a:t>
              </a:r>
            </a:p>
          </p:txBody>
        </p:sp>
        <p:sp>
          <p:nvSpPr>
            <p:cNvPr id="13367" name="Line 16"/>
            <p:cNvSpPr>
              <a:spLocks noChangeShapeType="1"/>
            </p:cNvSpPr>
            <p:nvPr/>
          </p:nvSpPr>
          <p:spPr bwMode="auto">
            <a:xfrm>
              <a:off x="381000" y="2437356"/>
              <a:ext cx="11198976" cy="253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4690859" y="4382199"/>
              <a:ext cx="1828362" cy="1146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School Bonding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Social Skills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Friends who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(Based on individual assessment)</a:t>
              </a: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4690859" y="5661882"/>
              <a:ext cx="1828362" cy="158294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Risk &amp; Protective Factors: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Poor Family Management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Favorable Attitudes towards Drug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Intentions to Use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4707499" y="1302961"/>
              <a:ext cx="1828800" cy="107349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</a:rPr>
                <a:t>Intervening Variables </a:t>
              </a:r>
            </a:p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900" b="1" dirty="0">
                  <a:solidFill>
                    <a:schemeClr val="bg1"/>
                  </a:solidFill>
                </a:rPr>
                <a:t>(Including R/P Factors)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SAMPLE</a:t>
            </a:r>
            <a:r>
              <a:rPr lang="en-US" sz="2400" b="1" dirty="0">
                <a:latin typeface="Calibri" pitchFamily="34" charset="0"/>
                <a:cs typeface="+mn-cs"/>
              </a:rPr>
              <a:t>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Theory Sequence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56200" y="2781300"/>
            <a:ext cx="16764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Low enforcement in public locations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2800" y="4648200"/>
            <a:ext cx="1524000" cy="4000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Happy Town MS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37400" y="2235200"/>
            <a:ext cx="1549400" cy="3841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Happy People Coalition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50100" y="3530600"/>
            <a:ext cx="1536700" cy="8159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chemeClr val="tx1"/>
                </a:solidFill>
              </a:rPr>
              <a:t>Enforcement Roundtable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chemeClr val="tx1"/>
                </a:solidFill>
              </a:rPr>
              <a:t>Party Patrol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chemeClr val="tx1"/>
                </a:solidFill>
              </a:rPr>
              <a:t>Parent Pledge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50100" y="5181600"/>
            <a:ext cx="1536700" cy="127793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(minimum 60% EBPs):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>
                <a:solidFill>
                  <a:schemeClr val="tx1"/>
                </a:solidFill>
              </a:rPr>
              <a:t>Guiding Good Choices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>
                <a:solidFill>
                  <a:schemeClr val="tx1"/>
                </a:solidFill>
              </a:rPr>
              <a:t>Life Skills Training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323" name="TextBox 32"/>
          <p:cNvSpPr txBox="1">
            <a:spLocks noChangeArrowheads="1"/>
          </p:cNvSpPr>
          <p:nvPr/>
        </p:nvSpPr>
        <p:spPr bwMode="auto">
          <a:xfrm>
            <a:off x="533400" y="63246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37400" y="2781300"/>
            <a:ext cx="1549400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Media Advocacy for more or improved enforcement</a:t>
            </a:r>
            <a:endParaRPr lang="en-US" sz="900" dirty="0">
              <a:solidFill>
                <a:prstClr val="black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6858000" y="2895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/>
          <p:cNvSpPr/>
          <p:nvPr/>
        </p:nvSpPr>
        <p:spPr>
          <a:xfrm>
            <a:off x="3276600" y="2514600"/>
            <a:ext cx="152400" cy="3733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5156200" y="965200"/>
            <a:ext cx="1676400" cy="101284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</a:rPr>
              <a:t>Local Conditions and Contributing Factors</a:t>
            </a:r>
          </a:p>
        </p:txBody>
      </p:sp>
      <p:sp>
        <p:nvSpPr>
          <p:cNvPr id="42" name="Left Brace 41"/>
          <p:cNvSpPr/>
          <p:nvPr/>
        </p:nvSpPr>
        <p:spPr>
          <a:xfrm>
            <a:off x="4953000" y="2882900"/>
            <a:ext cx="190500" cy="1143000"/>
          </a:xfrm>
          <a:prstGeom prst="leftBrace">
            <a:avLst>
              <a:gd name="adj1" fmla="val 8333"/>
              <a:gd name="adj2" fmla="val 235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56200" y="5143500"/>
            <a:ext cx="16891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Lack of consistent and clear consequences at home.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56200" y="5600700"/>
            <a:ext cx="16891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Youth think they would be viewed as “cool” if they drink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56200" y="3848100"/>
            <a:ext cx="16764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Limited communication b/t enforcement and judiciary.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4914900" y="24765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-609600" y="5105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6858000" y="2438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4914900" y="46355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1752600" y="3276600"/>
            <a:ext cx="152400" cy="1447800"/>
          </a:xfrm>
          <a:prstGeom prst="leftBrace">
            <a:avLst>
              <a:gd name="adj1" fmla="val 8333"/>
              <a:gd name="adj2" fmla="val 387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17526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3276600" y="13716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4965700" y="13843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6985000" y="1384300"/>
            <a:ext cx="152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156200" y="3314700"/>
            <a:ext cx="16764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Inconsistent consequences for offenders.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56200" y="6057900"/>
            <a:ext cx="1689100" cy="4937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Youth exposure to favorable alcohol messages from their peers.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156200" y="2171700"/>
            <a:ext cx="16764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Engaging parents and youth with providers in local decisions.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156200" y="4457700"/>
            <a:ext cx="16764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School staff don’t have the resources to deal  with this   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rot="10800000">
            <a:off x="6858000" y="48006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eft Brace 58"/>
          <p:cNvSpPr/>
          <p:nvPr/>
        </p:nvSpPr>
        <p:spPr>
          <a:xfrm flipH="1">
            <a:off x="6896100" y="3035300"/>
            <a:ext cx="203200" cy="1143000"/>
          </a:xfrm>
          <a:prstGeom prst="leftBrace">
            <a:avLst>
              <a:gd name="adj1" fmla="val 8333"/>
              <a:gd name="adj2" fmla="val 768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4" name="Straight Arrow Connector 63"/>
          <p:cNvCxnSpPr>
            <a:endCxn id="33" idx="1"/>
          </p:cNvCxnSpPr>
          <p:nvPr/>
        </p:nvCxnSpPr>
        <p:spPr>
          <a:xfrm flipV="1">
            <a:off x="4876800" y="5334000"/>
            <a:ext cx="2794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6858000" y="5334000"/>
            <a:ext cx="304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eft Brace 86"/>
          <p:cNvSpPr/>
          <p:nvPr/>
        </p:nvSpPr>
        <p:spPr>
          <a:xfrm>
            <a:off x="4953000" y="5791200"/>
            <a:ext cx="228600" cy="609600"/>
          </a:xfrm>
          <a:prstGeom prst="leftBrace">
            <a:avLst>
              <a:gd name="adj1" fmla="val 8333"/>
              <a:gd name="adj2" fmla="val 768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Left Brace 87"/>
          <p:cNvSpPr/>
          <p:nvPr/>
        </p:nvSpPr>
        <p:spPr>
          <a:xfrm>
            <a:off x="4953000" y="5791200"/>
            <a:ext cx="228600" cy="609600"/>
          </a:xfrm>
          <a:prstGeom prst="leftBrace">
            <a:avLst>
              <a:gd name="adj1" fmla="val 8333"/>
              <a:gd name="adj2" fmla="val 2478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Left Brace 88"/>
          <p:cNvSpPr/>
          <p:nvPr/>
        </p:nvSpPr>
        <p:spPr>
          <a:xfrm flipH="1">
            <a:off x="6883400" y="5880100"/>
            <a:ext cx="228600" cy="533400"/>
          </a:xfrm>
          <a:prstGeom prst="leftBrace">
            <a:avLst>
              <a:gd name="adj1" fmla="val 8333"/>
              <a:gd name="adj2" fmla="val 47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ight Arrow 40"/>
          <p:cNvSpPr/>
          <p:nvPr/>
        </p:nvSpPr>
        <p:spPr>
          <a:xfrm>
            <a:off x="152400" y="685800"/>
            <a:ext cx="8839200" cy="6019800"/>
          </a:xfrm>
          <a:prstGeom prst="rightArrow">
            <a:avLst>
              <a:gd name="adj1" fmla="val 80862"/>
              <a:gd name="adj2" fmla="val 47257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 l="67188" t="35156" r="9064" b="25000"/>
          <a:stretch>
            <a:fillRect/>
          </a:stretch>
        </p:blipFill>
        <p:spPr bwMode="auto">
          <a:xfrm>
            <a:off x="290513" y="1500188"/>
            <a:ext cx="6567487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Planning Sequence 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14342" name="TextBox 32"/>
          <p:cNvSpPr txBox="1">
            <a:spLocks noChangeArrowheads="1"/>
          </p:cNvSpPr>
          <p:nvPr/>
        </p:nvSpPr>
        <p:spPr bwMode="auto">
          <a:xfrm>
            <a:off x="457200" y="63246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10800000">
            <a:off x="6705600" y="27559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7010400" y="990600"/>
            <a:ext cx="1600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Evaluation Plan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10400" y="4724400"/>
            <a:ext cx="1600200" cy="5540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pre/post</a:t>
            </a:r>
            <a:endParaRPr lang="en-US" sz="900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010400" y="2286000"/>
            <a:ext cx="16002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Annual Coalition Survey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Sustainability Documentation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010400" y="3886200"/>
            <a:ext cx="16002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</a:rPr>
              <a:t>Process measures and/or optional community survey; HYS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10400" y="3048000"/>
            <a:ext cx="16002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>
              <a:defRPr/>
            </a:pPr>
            <a:r>
              <a:rPr lang="en-US" sz="900" dirty="0"/>
              <a:t>Process measures and/or optional Community Survey</a:t>
            </a:r>
          </a:p>
          <a:p>
            <a:pPr algn="ctr">
              <a:defRPr/>
            </a:pPr>
            <a:endParaRPr lang="en-US" sz="900" dirty="0"/>
          </a:p>
        </p:txBody>
      </p:sp>
      <p:sp>
        <p:nvSpPr>
          <p:cNvPr id="82" name="TextBox 81"/>
          <p:cNvSpPr txBox="1"/>
          <p:nvPr/>
        </p:nvSpPr>
        <p:spPr>
          <a:xfrm>
            <a:off x="7010400" y="5486400"/>
            <a:ext cx="1600200" cy="70802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Services:  </a:t>
            </a:r>
            <a:r>
              <a:rPr lang="en-US" sz="1000" dirty="0">
                <a:solidFill>
                  <a:schemeClr val="tx1"/>
                </a:solidFill>
              </a:rPr>
              <a:t>Assigned Program pre/post and  process measures; HYS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2" name="Right Arrow 71"/>
          <p:cNvSpPr/>
          <p:nvPr/>
        </p:nvSpPr>
        <p:spPr>
          <a:xfrm>
            <a:off x="6705600" y="1828800"/>
            <a:ext cx="131763" cy="22066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0" name="Straight Arrow Connector 89"/>
          <p:cNvCxnSpPr/>
          <p:nvPr/>
        </p:nvCxnSpPr>
        <p:spPr>
          <a:xfrm rot="10800000">
            <a:off x="6680200" y="4089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10800000">
            <a:off x="6705600" y="3454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>
            <a:off x="6705600" y="4876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6718300" y="5588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SH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B93CF83DD8F24B803B369506A2D8FD" ma:contentTypeVersion="1" ma:contentTypeDescription="Create a new document." ma:contentTypeScope="" ma:versionID="16da6d5efb5fba9fa59b86263af8f2fd">
  <xsd:schema xmlns:xsd="http://www.w3.org/2001/XMLSchema" xmlns:p="http://schemas.microsoft.com/office/2006/metadata/properties" xmlns:ns2="d6ea6b91-e8dc-468e-ac67-7ba0f17dfacd" targetNamespace="http://schemas.microsoft.com/office/2006/metadata/properties" ma:root="true" ma:fieldsID="f089770ce18d010d904e1504ed490b63" ns2:_="">
    <xsd:import namespace="d6ea6b91-e8dc-468e-ac67-7ba0f17dfacd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6ea6b91-e8dc-468e-ac67-7ba0f17dfacd" elementFormDefault="qualified">
    <xsd:import namespace="http://schemas.microsoft.com/office/2006/documentManagement/types"/>
    <xsd:element name="Category" ma:index="8" nillable="true" ma:displayName="Category" ma:default="Agendas" ma:format="Dropdown" ma:internalName="Category">
      <xsd:simpleType>
        <xsd:restriction base="dms:Choice">
          <xsd:enumeration value="Agendas"/>
          <xsd:enumeration value="Meeting Reports"/>
          <xsd:enumeration value="Evaluation Plans"/>
          <xsd:enumeration value="Job Descriptions"/>
          <xsd:enumeration value="Local and State Data Resources"/>
          <xsd:enumeration value="Logic Models"/>
          <xsd:enumeration value="National Prevention Resources"/>
          <xsd:enumeration value="Needs Assessment Reports"/>
          <xsd:enumeration value="Presentations"/>
          <xsd:enumeration value="Program Implementation Plans"/>
          <xsd:enumeration value="Resource Assessment Reports"/>
          <xsd:enumeration value="State Prevention Resources"/>
          <xsd:enumeration value="Survey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Category xmlns="d6ea6b91-e8dc-468e-ac67-7ba0f17dfacd">Presentations</Categor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71736D-3359-4C08-90BC-D06D8CD65459}"/>
</file>

<file path=customXml/itemProps2.xml><?xml version="1.0" encoding="utf-8"?>
<ds:datastoreItem xmlns:ds="http://schemas.openxmlformats.org/officeDocument/2006/customXml" ds:itemID="{6EFE6BA1-F2AD-428B-9512-96338011D835}"/>
</file>

<file path=customXml/itemProps3.xml><?xml version="1.0" encoding="utf-8"?>
<ds:datastoreItem xmlns:ds="http://schemas.openxmlformats.org/officeDocument/2006/customXml" ds:itemID="{7C5655C6-A4CE-4532-B6BA-32A4A5DE256B}"/>
</file>

<file path=docProps/app.xml><?xml version="1.0" encoding="utf-8"?>
<Properties xmlns="http://schemas.openxmlformats.org/officeDocument/2006/extended-properties" xmlns:vt="http://schemas.openxmlformats.org/officeDocument/2006/docPropsVTypes">
  <Template>DSHS</Template>
  <TotalTime>1391</TotalTime>
  <Words>1823</Words>
  <Application>Microsoft Office PowerPoint</Application>
  <PresentationFormat>On-screen Show (4:3)</PresentationFormat>
  <Paragraphs>479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DSHS</vt:lpstr>
      <vt:lpstr>Prevention Redesign Initiative (PRI) Logic Model and Evaluation</vt:lpstr>
      <vt:lpstr>Slide 2</vt:lpstr>
      <vt:lpstr>A logic model is a tool to use for: </vt:lpstr>
      <vt:lpstr>Slide 4</vt:lpstr>
      <vt:lpstr>Slide 5</vt:lpstr>
      <vt:lpstr>Slide 6</vt:lpstr>
      <vt:lpstr>Slide 7</vt:lpstr>
      <vt:lpstr>Slide 8</vt:lpstr>
      <vt:lpstr>Slide 9</vt:lpstr>
      <vt:lpstr>Evaluation Plan</vt:lpstr>
      <vt:lpstr>Evaluation Plan</vt:lpstr>
      <vt:lpstr>Evaluation Plan</vt:lpstr>
      <vt:lpstr>Evaluation Plan</vt:lpstr>
      <vt:lpstr>Evaluation Plan</vt:lpstr>
      <vt:lpstr>Slide 15</vt:lpstr>
      <vt:lpstr>Slide 16</vt:lpstr>
    </vt:vector>
  </TitlesOfParts>
  <Company>HRSA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Model presentation</dc:title>
  <dc:creator>beckelg</dc:creator>
  <cp:lastModifiedBy>beckelg</cp:lastModifiedBy>
  <cp:revision>101</cp:revision>
  <dcterms:created xsi:type="dcterms:W3CDTF">2011-03-22T15:45:22Z</dcterms:created>
  <dcterms:modified xsi:type="dcterms:W3CDTF">2011-05-02T15:53:38Z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0x010100FCB93CF83DD8F24B803B369506A2D8FD</vt:lpwstr>
  </property>
</Properties>
</file>