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30425"/>
            <a:ext cx="6248400" cy="1470025"/>
          </a:xfrm>
        </p:spPr>
        <p:txBody>
          <a:bodyPr>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86000" y="3886200"/>
            <a:ext cx="6172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8305800" y="6356350"/>
            <a:ext cx="381000" cy="365125"/>
          </a:xfrm>
        </p:spPr>
        <p:txBody>
          <a:bodyPr/>
          <a:lstStyle>
            <a:lvl1pPr>
              <a:defRPr>
                <a:solidFill>
                  <a:srgbClr val="333366"/>
                </a:solidFill>
              </a:defRPr>
            </a:lvl1pPr>
          </a:lstStyle>
          <a:p>
            <a:fld id="{EC0E9932-4C83-4482-A3A3-73F08769A472}" type="slidenum">
              <a:rPr lang="en-US" smtClean="0"/>
              <a:pPr/>
              <a:t>‹#›</a:t>
            </a:fld>
            <a:endParaRPr lang="en-US"/>
          </a:p>
        </p:txBody>
      </p:sp>
      <p:cxnSp>
        <p:nvCxnSpPr>
          <p:cNvPr id="14" name="Straight Connector 13"/>
          <p:cNvCxnSpPr/>
          <p:nvPr/>
        </p:nvCxnSpPr>
        <p:spPr>
          <a:xfrm>
            <a:off x="1752600" y="3733800"/>
            <a:ext cx="708660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EC0E9932-4C83-4482-A3A3-73F08769A472}" type="slidenum">
              <a:rPr lang="en-US" smtClean="0"/>
              <a:pPr/>
              <a:t>‹#›</a:t>
            </a:fld>
            <a:endParaRPr lang="en-US"/>
          </a:p>
        </p:txBody>
      </p:sp>
      <p:pic>
        <p:nvPicPr>
          <p:cNvPr id="5" name="Picture 4" descr="pri logo 4.png"/>
          <p:cNvPicPr/>
          <p:nvPr/>
        </p:nvPicPr>
        <p:blipFill>
          <a:blip r:embed="rId2" cstate="print"/>
          <a:stretch>
            <a:fillRect/>
          </a:stretch>
        </p:blipFill>
        <p:spPr>
          <a:xfrm>
            <a:off x="8656320" y="6263640"/>
            <a:ext cx="460330" cy="593034"/>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EC0E9932-4C83-4482-A3A3-73F08769A472}" type="slidenum">
              <a:rPr lang="en-US" smtClean="0"/>
              <a:pPr/>
              <a:t>‹#›</a:t>
            </a:fld>
            <a:endParaRPr lang="en-US"/>
          </a:p>
        </p:txBody>
      </p:sp>
      <p:pic>
        <p:nvPicPr>
          <p:cNvPr id="5" name="Picture 4" descr="pri logo 4.png"/>
          <p:cNvPicPr/>
          <p:nvPr/>
        </p:nvPicPr>
        <p:blipFill>
          <a:blip r:embed="rId2" cstate="print"/>
          <a:stretch>
            <a:fillRect/>
          </a:stretch>
        </p:blipFill>
        <p:spPr>
          <a:xfrm>
            <a:off x="8656320" y="6263640"/>
            <a:ext cx="460330" cy="59303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010400" cy="1143000"/>
          </a:xfrm>
        </p:spPr>
        <p:txBody>
          <a:bodyPr>
            <a:normAutofit/>
          </a:bodyPr>
          <a:lstStyle>
            <a:lvl1pPr algn="ctr" defTabSz="457200" rtl="0" eaLnBrk="1" latinLnBrk="0" hangingPunct="1">
              <a:spcBef>
                <a:spcPct val="0"/>
              </a:spcBef>
              <a:buNone/>
              <a:defRPr lang="en-US" sz="44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676400" y="1600200"/>
            <a:ext cx="70104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4" name="Straight Connector 13"/>
          <p:cNvCxnSpPr/>
          <p:nvPr/>
        </p:nvCxnSpPr>
        <p:spPr>
          <a:xfrm>
            <a:off x="1676400" y="1219200"/>
            <a:ext cx="7086600"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Picture 4" descr="pri logo 4.png"/>
          <p:cNvPicPr/>
          <p:nvPr/>
        </p:nvPicPr>
        <p:blipFill>
          <a:blip r:embed="rId2" cstate="print"/>
          <a:stretch>
            <a:fillRect/>
          </a:stretch>
        </p:blipFill>
        <p:spPr>
          <a:xfrm>
            <a:off x="8656320" y="6263640"/>
            <a:ext cx="460330" cy="59303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199" y="4406900"/>
            <a:ext cx="6894513" cy="1362075"/>
          </a:xfrm>
        </p:spPr>
        <p:txBody>
          <a:bodyPr anchor="t">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199" y="2906713"/>
            <a:ext cx="6894513" cy="15128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EC0E9932-4C83-4482-A3A3-73F08769A472}" type="slidenum">
              <a:rPr lang="en-US" smtClean="0"/>
              <a:pPr/>
              <a:t>‹#›</a:t>
            </a:fld>
            <a:endParaRPr lang="en-US"/>
          </a:p>
        </p:txBody>
      </p:sp>
      <p:pic>
        <p:nvPicPr>
          <p:cNvPr id="5" name="Picture 4" descr="pri logo 4.png"/>
          <p:cNvPicPr/>
          <p:nvPr/>
        </p:nvPicPr>
        <p:blipFill>
          <a:blip r:embed="rId2" cstate="print"/>
          <a:stretch>
            <a:fillRect/>
          </a:stretch>
        </p:blipFill>
        <p:spPr>
          <a:xfrm>
            <a:off x="8656320" y="6263640"/>
            <a:ext cx="460330" cy="59303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0" y="1600200"/>
            <a:ext cx="3352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EC0E9932-4C83-4482-A3A3-73F08769A472}" type="slidenum">
              <a:rPr lang="en-US" smtClean="0"/>
              <a:pPr/>
              <a:t>‹#›</a:t>
            </a:fld>
            <a:endParaRPr lang="en-US"/>
          </a:p>
        </p:txBody>
      </p:sp>
      <p:pic>
        <p:nvPicPr>
          <p:cNvPr id="6" name="Picture 5" descr="pri logo 4.png"/>
          <p:cNvPicPr/>
          <p:nvPr/>
        </p:nvPicPr>
        <p:blipFill>
          <a:blip r:embed="rId2" cstate="print"/>
          <a:stretch>
            <a:fillRect/>
          </a:stretch>
        </p:blipFill>
        <p:spPr>
          <a:xfrm>
            <a:off x="8656320" y="6263640"/>
            <a:ext cx="460330" cy="593034"/>
          </a:xfrm>
          <a:prstGeom prst="rect">
            <a:avLst/>
          </a:prstGeom>
        </p:spPr>
      </p:pic>
      <p:cxnSp>
        <p:nvCxnSpPr>
          <p:cNvPr id="8" name="Straight Connector 7"/>
          <p:cNvCxnSpPr/>
          <p:nvPr/>
        </p:nvCxnSpPr>
        <p:spPr>
          <a:xfrm>
            <a:off x="1676400" y="1219200"/>
            <a:ext cx="708660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200" y="1535113"/>
            <a:ext cx="3352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00200" y="2174875"/>
            <a:ext cx="3352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1535113"/>
            <a:ext cx="3505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EC0E9932-4C83-4482-A3A3-73F08769A472}" type="slidenum">
              <a:rPr lang="en-US" smtClean="0"/>
              <a:pPr/>
              <a:t>‹#›</a:t>
            </a:fld>
            <a:endParaRPr lang="en-US"/>
          </a:p>
        </p:txBody>
      </p:sp>
      <p:pic>
        <p:nvPicPr>
          <p:cNvPr id="8" name="Picture 7" descr="pri logo 4.png"/>
          <p:cNvPicPr/>
          <p:nvPr/>
        </p:nvPicPr>
        <p:blipFill>
          <a:blip r:embed="rId2" cstate="print"/>
          <a:stretch>
            <a:fillRect/>
          </a:stretch>
        </p:blipFill>
        <p:spPr>
          <a:xfrm>
            <a:off x="8656320" y="6263640"/>
            <a:ext cx="460330" cy="593034"/>
          </a:xfrm>
          <a:prstGeom prst="rect">
            <a:avLst/>
          </a:prstGeom>
        </p:spPr>
      </p:pic>
      <p:cxnSp>
        <p:nvCxnSpPr>
          <p:cNvPr id="10" name="Straight Connector 9"/>
          <p:cNvCxnSpPr/>
          <p:nvPr/>
        </p:nvCxnSpPr>
        <p:spPr>
          <a:xfrm>
            <a:off x="1676400" y="1219200"/>
            <a:ext cx="708660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EC0E9932-4C83-4482-A3A3-73F08769A472}" type="slidenum">
              <a:rPr lang="en-US" smtClean="0"/>
              <a:pPr/>
              <a:t>‹#›</a:t>
            </a:fld>
            <a:endParaRPr lang="en-US"/>
          </a:p>
        </p:txBody>
      </p:sp>
      <p:pic>
        <p:nvPicPr>
          <p:cNvPr id="4" name="Picture 3" descr="pri logo 4.png"/>
          <p:cNvPicPr/>
          <p:nvPr/>
        </p:nvPicPr>
        <p:blipFill>
          <a:blip r:embed="rId2" cstate="print"/>
          <a:stretch>
            <a:fillRect/>
          </a:stretch>
        </p:blipFill>
        <p:spPr>
          <a:xfrm>
            <a:off x="8656320" y="6263640"/>
            <a:ext cx="460330" cy="593034"/>
          </a:xfrm>
          <a:prstGeom prst="rect">
            <a:avLst/>
          </a:prstGeom>
        </p:spPr>
      </p:pic>
      <p:cxnSp>
        <p:nvCxnSpPr>
          <p:cNvPr id="6" name="Straight Connector 5"/>
          <p:cNvCxnSpPr/>
          <p:nvPr/>
        </p:nvCxnSpPr>
        <p:spPr>
          <a:xfrm>
            <a:off x="1676400" y="1219200"/>
            <a:ext cx="708660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C0E9932-4C83-4482-A3A3-73F08769A472}" type="slidenum">
              <a:rPr lang="en-US" smtClean="0"/>
              <a:pPr/>
              <a:t>‹#›</a:t>
            </a:fld>
            <a:endParaRPr lang="en-US"/>
          </a:p>
        </p:txBody>
      </p:sp>
      <p:pic>
        <p:nvPicPr>
          <p:cNvPr id="3" name="Picture 2" descr="pri logo 4.png"/>
          <p:cNvPicPr/>
          <p:nvPr/>
        </p:nvPicPr>
        <p:blipFill>
          <a:blip r:embed="rId2" cstate="print"/>
          <a:stretch>
            <a:fillRect/>
          </a:stretch>
        </p:blipFill>
        <p:spPr>
          <a:xfrm>
            <a:off x="8656320" y="6263640"/>
            <a:ext cx="460330" cy="59303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0" y="273050"/>
            <a:ext cx="2438400" cy="1162050"/>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43400" y="273050"/>
            <a:ext cx="4343400" cy="5853113"/>
          </a:xfrm>
        </p:spPr>
        <p:txBody>
          <a:bodyPr/>
          <a:lstStyle>
            <a:lvl1pPr>
              <a:defRPr sz="3200">
                <a:solidFill>
                  <a:srgbClr val="33336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00200" y="1435100"/>
            <a:ext cx="24384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EC0E9932-4C83-4482-A3A3-73F08769A472}" type="slidenum">
              <a:rPr lang="en-US" smtClean="0"/>
              <a:pPr/>
              <a:t>‹#›</a:t>
            </a:fld>
            <a:endParaRPr lang="en-US"/>
          </a:p>
        </p:txBody>
      </p:sp>
      <p:pic>
        <p:nvPicPr>
          <p:cNvPr id="6" name="Picture 5" descr="pri logo 4.png"/>
          <p:cNvPicPr/>
          <p:nvPr/>
        </p:nvPicPr>
        <p:blipFill>
          <a:blip r:embed="rId2" cstate="print"/>
          <a:stretch>
            <a:fillRect/>
          </a:stretch>
        </p:blipFill>
        <p:spPr>
          <a:xfrm>
            <a:off x="8656320" y="6263640"/>
            <a:ext cx="460330" cy="593034"/>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rgbClr val="3333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EC0E9932-4C83-4482-A3A3-73F08769A472}" type="slidenum">
              <a:rPr lang="en-US" smtClean="0"/>
              <a:pPr/>
              <a:t>‹#›</a:t>
            </a:fld>
            <a:endParaRPr lang="en-US"/>
          </a:p>
        </p:txBody>
      </p:sp>
      <p:pic>
        <p:nvPicPr>
          <p:cNvPr id="6" name="Picture 5" descr="pri logo 4.png"/>
          <p:cNvPicPr/>
          <p:nvPr/>
        </p:nvPicPr>
        <p:blipFill>
          <a:blip r:embed="rId2" cstate="print"/>
          <a:stretch>
            <a:fillRect/>
          </a:stretch>
        </p:blipFill>
        <p:spPr>
          <a:xfrm>
            <a:off x="8656320" y="6263640"/>
            <a:ext cx="460330" cy="593034"/>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Picture 14" descr="Picture1.jpg"/>
          <p:cNvPicPr>
            <a:picLocks noChangeAspect="1"/>
          </p:cNvPicPr>
          <p:nvPr/>
        </p:nvPicPr>
        <p:blipFill>
          <a:blip r:embed="rId13" cstate="print"/>
          <a:stretch>
            <a:fillRect/>
          </a:stretch>
        </p:blipFill>
        <p:spPr>
          <a:xfrm>
            <a:off x="0" y="0"/>
            <a:ext cx="1447800" cy="6858000"/>
          </a:xfrm>
          <a:prstGeom prst="rect">
            <a:avLst/>
          </a:prstGeom>
          <a:ln>
            <a:noFill/>
          </a:ln>
          <a:effectLst>
            <a:outerShdw blurRad="190500" algn="tl" rotWithShape="0">
              <a:srgbClr val="000000">
                <a:alpha val="70000"/>
              </a:srgbClr>
            </a:outerShdw>
          </a:effectLst>
        </p:spPr>
      </p:pic>
      <p:sp>
        <p:nvSpPr>
          <p:cNvPr id="2" name="Title Placeholder 1"/>
          <p:cNvSpPr>
            <a:spLocks noGrp="1"/>
          </p:cNvSpPr>
          <p:nvPr>
            <p:ph type="title"/>
          </p:nvPr>
        </p:nvSpPr>
        <p:spPr>
          <a:xfrm>
            <a:off x="1600200" y="274638"/>
            <a:ext cx="7086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600200" y="1600200"/>
            <a:ext cx="7086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E9932-4C83-4482-A3A3-73F08769A472}" type="slidenum">
              <a:rPr lang="en-US" smtClean="0"/>
              <a:pPr/>
              <a:t>‹#›</a:t>
            </a:fld>
            <a:endParaRPr lang="en-US"/>
          </a:p>
        </p:txBody>
      </p:sp>
      <p:sp>
        <p:nvSpPr>
          <p:cNvPr id="8" name="TextBox 7"/>
          <p:cNvSpPr txBox="1"/>
          <p:nvPr/>
        </p:nvSpPr>
        <p:spPr>
          <a:xfrm>
            <a:off x="1447800" y="6248400"/>
            <a:ext cx="7696200" cy="609600"/>
          </a:xfrm>
          <a:prstGeom prst="rect">
            <a:avLst/>
          </a:prstGeom>
          <a:solidFill>
            <a:srgbClr val="666699">
              <a:alpha val="74902"/>
            </a:srgbClr>
          </a:solidFill>
        </p:spPr>
        <p:txBody>
          <a:bodyPr wrap="square" rtlCol="0">
            <a:noAutofit/>
          </a:bodyPr>
          <a:lstStyle/>
          <a:p>
            <a:endParaRPr lang="en-US" sz="900" dirty="0" smtClean="0"/>
          </a:p>
          <a:p>
            <a:r>
              <a:rPr lang="en-US" sz="1000" b="1" baseline="0" dirty="0" smtClean="0">
                <a:solidFill>
                  <a:srgbClr val="333366"/>
                </a:solidFill>
              </a:rPr>
              <a:t>     </a:t>
            </a:r>
            <a:r>
              <a:rPr lang="en-US" sz="1000" b="1" dirty="0" smtClean="0">
                <a:solidFill>
                  <a:srgbClr val="333366"/>
                </a:solidFill>
              </a:rPr>
              <a:t>Washington</a:t>
            </a:r>
            <a:r>
              <a:rPr lang="en-US" sz="1000" b="1" baseline="0" dirty="0" smtClean="0">
                <a:solidFill>
                  <a:srgbClr val="333366"/>
                </a:solidFill>
              </a:rPr>
              <a:t> State Department of Social &amp; Health Services – Division of Behavioral Health and Recovery - PRI</a:t>
            </a:r>
            <a:endParaRPr lang="en-US" sz="1000" b="1" dirty="0">
              <a:solidFill>
                <a:srgbClr val="333366"/>
              </a:solidFill>
            </a:endParaRPr>
          </a:p>
        </p:txBody>
      </p:sp>
      <p:pic>
        <p:nvPicPr>
          <p:cNvPr id="9" name="Picture 8" descr="DSHSlogopeople(w).eps"/>
          <p:cNvPicPr>
            <a:picLocks noChangeAspect="1"/>
          </p:cNvPicPr>
          <p:nvPr/>
        </p:nvPicPr>
        <p:blipFill>
          <a:blip r:embed="rId14" cstate="screen">
            <a:alphaModFix amt="65000"/>
          </a:blip>
          <a:stretch>
            <a:fillRect/>
          </a:stretch>
        </p:blipFill>
        <p:spPr>
          <a:xfrm>
            <a:off x="533400" y="4876800"/>
            <a:ext cx="787400" cy="787400"/>
          </a:xfrm>
          <a:prstGeom prst="rect">
            <a:avLst/>
          </a:prstGeom>
        </p:spPr>
      </p:pic>
      <p:sp>
        <p:nvSpPr>
          <p:cNvPr id="10" name="TextBox 9"/>
          <p:cNvSpPr txBox="1"/>
          <p:nvPr/>
        </p:nvSpPr>
        <p:spPr>
          <a:xfrm>
            <a:off x="0" y="5565338"/>
            <a:ext cx="1295400" cy="1138773"/>
          </a:xfrm>
          <a:prstGeom prst="rect">
            <a:avLst/>
          </a:prstGeom>
          <a:noFill/>
        </p:spPr>
        <p:txBody>
          <a:bodyPr wrap="square" rtlCol="0">
            <a:spAutoFit/>
          </a:bodyPr>
          <a:lstStyle/>
          <a:p>
            <a:pPr algn="r"/>
            <a:r>
              <a:rPr lang="en-US" sz="2800" dirty="0" smtClean="0">
                <a:solidFill>
                  <a:srgbClr val="7A3300"/>
                </a:solidFill>
                <a:latin typeface="Cambria" pitchFamily="18" charset="0"/>
              </a:rPr>
              <a:t>One</a:t>
            </a:r>
          </a:p>
          <a:p>
            <a:pPr algn="r"/>
            <a:r>
              <a:rPr lang="en-US" sz="1000" dirty="0" smtClean="0">
                <a:solidFill>
                  <a:srgbClr val="7A3300"/>
                </a:solidFill>
                <a:latin typeface="Cambria" pitchFamily="18" charset="0"/>
              </a:rPr>
              <a:t>Department</a:t>
            </a:r>
          </a:p>
          <a:p>
            <a:pPr algn="r"/>
            <a:r>
              <a:rPr lang="en-US" sz="1000" dirty="0" smtClean="0">
                <a:solidFill>
                  <a:srgbClr val="7A3300"/>
                </a:solidFill>
                <a:latin typeface="Cambria" pitchFamily="18" charset="0"/>
              </a:rPr>
              <a:t>Vision</a:t>
            </a:r>
          </a:p>
          <a:p>
            <a:pPr algn="r"/>
            <a:r>
              <a:rPr lang="en-US" sz="1000" dirty="0" smtClean="0">
                <a:solidFill>
                  <a:srgbClr val="7A3300"/>
                </a:solidFill>
                <a:latin typeface="Cambria" pitchFamily="18" charset="0"/>
              </a:rPr>
              <a:t>Mission</a:t>
            </a:r>
          </a:p>
          <a:p>
            <a:pPr algn="r"/>
            <a:r>
              <a:rPr lang="en-US" sz="1000" dirty="0" smtClean="0">
                <a:solidFill>
                  <a:srgbClr val="7A3300"/>
                </a:solidFill>
                <a:latin typeface="Cambria" pitchFamily="18" charset="0"/>
              </a:rPr>
              <a:t>Core set of Values</a:t>
            </a:r>
            <a:endParaRPr lang="en-US" sz="1000" dirty="0">
              <a:solidFill>
                <a:srgbClr val="7A3300"/>
              </a:solidFill>
              <a:latin typeface="Cambria"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3333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130425"/>
            <a:ext cx="7696200" cy="1527175"/>
          </a:xfrm>
        </p:spPr>
        <p:txBody>
          <a:bodyPr/>
          <a:lstStyle/>
          <a:p>
            <a:pPr eaLnBrk="0" hangingPunct="0">
              <a:lnSpc>
                <a:spcPts val="3200"/>
              </a:lnSpc>
            </a:pPr>
            <a:r>
              <a:rPr lang="en-US" dirty="0" smtClean="0">
                <a:latin typeface="Calibri" pitchFamily="34" charset="0"/>
              </a:rPr>
              <a:t/>
            </a:r>
            <a:br>
              <a:rPr lang="en-US" dirty="0" smtClean="0">
                <a:latin typeface="Calibri" pitchFamily="34" charset="0"/>
              </a:rPr>
            </a:br>
            <a:r>
              <a:rPr lang="en-US" dirty="0" smtClean="0">
                <a:latin typeface="Calibri" pitchFamily="34" charset="0"/>
              </a:rPr>
              <a:t>Prevention </a:t>
            </a:r>
            <a:r>
              <a:rPr lang="en-US" dirty="0" smtClean="0">
                <a:latin typeface="Calibri" pitchFamily="34" charset="0"/>
              </a:rPr>
              <a:t>Redesign </a:t>
            </a:r>
            <a:r>
              <a:rPr lang="en-US" dirty="0" smtClean="0">
                <a:latin typeface="Calibri" pitchFamily="34" charset="0"/>
              </a:rPr>
              <a:t>Initiative</a:t>
            </a:r>
            <a:endParaRPr lang="en-US" dirty="0">
              <a:latin typeface="Calibri" pitchFamily="34" charset="0"/>
            </a:endParaRPr>
          </a:p>
        </p:txBody>
      </p:sp>
      <p:sp>
        <p:nvSpPr>
          <p:cNvPr id="3" name="Subtitle 2"/>
          <p:cNvSpPr>
            <a:spLocks noGrp="1"/>
          </p:cNvSpPr>
          <p:nvPr>
            <p:ph type="subTitle" idx="1"/>
          </p:nvPr>
        </p:nvSpPr>
        <p:spPr/>
        <p:txBody>
          <a:bodyPr>
            <a:normAutofit/>
          </a:bodyPr>
          <a:lstStyle/>
          <a:p>
            <a:r>
              <a:rPr lang="en-US" sz="2400" b="1" dirty="0" smtClean="0">
                <a:solidFill>
                  <a:srgbClr val="333366"/>
                </a:solidFill>
                <a:latin typeface="Calibri" pitchFamily="34" charset="0"/>
                <a:ea typeface="Calibri" pitchFamily="34" charset="0"/>
                <a:cs typeface="Calibri" pitchFamily="34" charset="0"/>
              </a:rPr>
              <a:t>Division of Behavioral Health and Recovery</a:t>
            </a:r>
            <a:br>
              <a:rPr lang="en-US" sz="2400" b="1" dirty="0" smtClean="0">
                <a:solidFill>
                  <a:srgbClr val="333366"/>
                </a:solidFill>
                <a:latin typeface="Calibri" pitchFamily="34" charset="0"/>
                <a:ea typeface="Calibri" pitchFamily="34" charset="0"/>
                <a:cs typeface="Calibri" pitchFamily="34" charset="0"/>
              </a:rPr>
            </a:br>
            <a:endParaRPr lang="en-US" sz="2400" b="1" dirty="0" smtClean="0">
              <a:solidFill>
                <a:srgbClr val="333366"/>
              </a:solidFill>
              <a:latin typeface="Calibri" pitchFamily="34" charset="0"/>
              <a:ea typeface="Calibri" pitchFamily="34" charset="0"/>
              <a:cs typeface="Calibri" pitchFamily="34" charset="0"/>
            </a:endParaRPr>
          </a:p>
          <a:p>
            <a:r>
              <a:rPr lang="en-US" sz="2400" b="1" dirty="0" smtClean="0">
                <a:solidFill>
                  <a:srgbClr val="333366"/>
                </a:solidFill>
                <a:latin typeface="Calibri" pitchFamily="34" charset="0"/>
                <a:ea typeface="Calibri" pitchFamily="34" charset="0"/>
                <a:cs typeface="Calibri" pitchFamily="34" charset="0"/>
              </a:rPr>
              <a:t>September 1, 2011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Purpose</a:t>
            </a:r>
            <a:endParaRPr lang="en-US" dirty="0"/>
          </a:p>
        </p:txBody>
      </p:sp>
      <p:sp>
        <p:nvSpPr>
          <p:cNvPr id="3" name="Content Placeholder 2"/>
          <p:cNvSpPr>
            <a:spLocks noGrp="1"/>
          </p:cNvSpPr>
          <p:nvPr>
            <p:ph idx="1"/>
          </p:nvPr>
        </p:nvSpPr>
        <p:spPr/>
        <p:txBody>
          <a:bodyPr>
            <a:noAutofit/>
          </a:bodyPr>
          <a:lstStyle/>
          <a:p>
            <a:pPr>
              <a:lnSpc>
                <a:spcPct val="80000"/>
              </a:lnSpc>
              <a:buClr>
                <a:srgbClr val="FF6600"/>
              </a:buClr>
              <a:buSzPct val="125000"/>
            </a:pPr>
            <a:r>
              <a:rPr lang="en-US" sz="2200" dirty="0" smtClean="0">
                <a:ea typeface="Cambria" pitchFamily="18" charset="0"/>
                <a:cs typeface="Cambria" pitchFamily="18" charset="0"/>
              </a:rPr>
              <a:t>The DSHS Division of Behavioral Health and Recovery (DBHR) is committed to contracting with county governments and OSPI to provide effective prevention services to reduce alcohol, tobacco and other drug use by our state’s youth, and the related negative consequences.</a:t>
            </a:r>
          </a:p>
          <a:p>
            <a:pPr>
              <a:lnSpc>
                <a:spcPct val="80000"/>
              </a:lnSpc>
              <a:buClr>
                <a:srgbClr val="FF6600"/>
              </a:buClr>
              <a:buSzPct val="125000"/>
            </a:pPr>
            <a:endParaRPr lang="en-US" sz="2200" dirty="0" smtClean="0">
              <a:ea typeface="Cambria" pitchFamily="18" charset="0"/>
              <a:cs typeface="Cambria" pitchFamily="18" charset="0"/>
            </a:endParaRPr>
          </a:p>
          <a:p>
            <a:pPr>
              <a:lnSpc>
                <a:spcPct val="80000"/>
              </a:lnSpc>
              <a:buClr>
                <a:srgbClr val="FF6600"/>
              </a:buClr>
              <a:buSzPct val="125000"/>
            </a:pPr>
            <a:r>
              <a:rPr lang="en-US" sz="2200" dirty="0" smtClean="0">
                <a:ea typeface="Cambria" pitchFamily="18" charset="0"/>
                <a:cs typeface="Cambria" pitchFamily="18" charset="0"/>
              </a:rPr>
              <a:t>We anticipate that moving to a community-focused approach, with the expertise and commitment of our state and community partners, will help us leverage resources and focus and concentrate our efforts.</a:t>
            </a:r>
          </a:p>
          <a:p>
            <a:pPr>
              <a:lnSpc>
                <a:spcPct val="80000"/>
              </a:lnSpc>
              <a:buClr>
                <a:srgbClr val="FF6600"/>
              </a:buClr>
              <a:buSzPct val="125000"/>
            </a:pPr>
            <a:endParaRPr lang="en-US" sz="2200" dirty="0" smtClean="0">
              <a:ea typeface="Cambria" pitchFamily="18" charset="0"/>
              <a:cs typeface="Cambria" pitchFamily="18" charset="0"/>
            </a:endParaRPr>
          </a:p>
          <a:p>
            <a:pPr>
              <a:lnSpc>
                <a:spcPct val="80000"/>
              </a:lnSpc>
              <a:buClr>
                <a:srgbClr val="FF6600"/>
              </a:buClr>
              <a:buSzPct val="125000"/>
            </a:pPr>
            <a:r>
              <a:rPr lang="en-US" sz="2200" dirty="0" smtClean="0">
                <a:ea typeface="Cambria" pitchFamily="18" charset="0"/>
                <a:cs typeface="Cambria" pitchFamily="18" charset="0"/>
              </a:rPr>
              <a:t>This will help Washington’s prevention field build on what works, have a deeper impact, better measure those impacts, and build support for additional investments in prevention.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 Objectives</a:t>
            </a:r>
            <a:endParaRPr lang="en-US" dirty="0"/>
          </a:p>
        </p:txBody>
      </p:sp>
      <p:sp>
        <p:nvSpPr>
          <p:cNvPr id="3" name="Content Placeholder 2"/>
          <p:cNvSpPr>
            <a:spLocks noGrp="1"/>
          </p:cNvSpPr>
          <p:nvPr>
            <p:ph idx="1"/>
          </p:nvPr>
        </p:nvSpPr>
        <p:spPr/>
        <p:txBody>
          <a:bodyPr>
            <a:normAutofit fontScale="70000" lnSpcReduction="20000"/>
          </a:bodyPr>
          <a:lstStyle/>
          <a:p>
            <a:pPr>
              <a:buClr>
                <a:srgbClr val="FF6600"/>
              </a:buClr>
              <a:buSzPct val="125000"/>
              <a:buNone/>
            </a:pPr>
            <a:r>
              <a:rPr lang="en-US" sz="3600" dirty="0" smtClean="0">
                <a:ea typeface="Cambria" pitchFamily="18" charset="0"/>
                <a:cs typeface="Cambria" pitchFamily="18" charset="0"/>
              </a:rPr>
              <a:t>Selected communities will:</a:t>
            </a:r>
          </a:p>
          <a:p>
            <a:pPr>
              <a:buClr>
                <a:srgbClr val="FF6600"/>
              </a:buClr>
              <a:buSzPct val="125000"/>
            </a:pPr>
            <a:r>
              <a:rPr lang="en-US" dirty="0" smtClean="0">
                <a:ea typeface="Cambria" pitchFamily="18" charset="0"/>
                <a:cs typeface="Cambria" pitchFamily="18" charset="0"/>
              </a:rPr>
              <a:t>Designate a community coordinator</a:t>
            </a:r>
          </a:p>
          <a:p>
            <a:pPr>
              <a:buClr>
                <a:srgbClr val="FF6600"/>
              </a:buClr>
              <a:buSzPct val="125000"/>
            </a:pPr>
            <a:r>
              <a:rPr lang="en-US" dirty="0" smtClean="0">
                <a:ea typeface="Cambria" pitchFamily="18" charset="0"/>
                <a:cs typeface="Cambria" pitchFamily="18" charset="0"/>
              </a:rPr>
              <a:t>Implement proven strategies through a prevention coalition</a:t>
            </a:r>
          </a:p>
          <a:p>
            <a:pPr>
              <a:buClr>
                <a:srgbClr val="FF6600"/>
              </a:buClr>
              <a:buSzPct val="125000"/>
            </a:pPr>
            <a:r>
              <a:rPr lang="en-US" dirty="0" smtClean="0">
                <a:ea typeface="Cambria" pitchFamily="18" charset="0"/>
                <a:cs typeface="Cambria" pitchFamily="18" charset="0"/>
              </a:rPr>
              <a:t>Use evidence-based capacity building</a:t>
            </a:r>
          </a:p>
          <a:p>
            <a:pPr>
              <a:buClr>
                <a:srgbClr val="FF6600"/>
              </a:buClr>
              <a:buSzPct val="125000"/>
            </a:pPr>
            <a:r>
              <a:rPr lang="en-US" dirty="0" smtClean="0">
                <a:ea typeface="Cambria" pitchFamily="18" charset="0"/>
                <a:cs typeface="Cambria" pitchFamily="18" charset="0"/>
              </a:rPr>
              <a:t>Implement environmental and targeted direct services, programs and policies</a:t>
            </a:r>
          </a:p>
          <a:p>
            <a:pPr>
              <a:buClr>
                <a:srgbClr val="FF6600"/>
              </a:buClr>
              <a:buSzPct val="125000"/>
            </a:pPr>
            <a:r>
              <a:rPr lang="en-US" dirty="0" smtClean="0">
                <a:ea typeface="Cambria" pitchFamily="18" charset="0"/>
                <a:cs typeface="Cambria" pitchFamily="18" charset="0"/>
              </a:rPr>
              <a:t>Partner with school-based prevention/intervention specialists</a:t>
            </a:r>
          </a:p>
          <a:p>
            <a:pPr>
              <a:buClr>
                <a:srgbClr val="FF6600"/>
              </a:buClr>
              <a:buSzPct val="125000"/>
            </a:pPr>
            <a:r>
              <a:rPr lang="en-US" dirty="0" smtClean="0">
                <a:ea typeface="Cambria" pitchFamily="18" charset="0"/>
                <a:cs typeface="Cambria" pitchFamily="18" charset="0"/>
              </a:rPr>
              <a:t>Evaluate chosen programs, policies and community-level change, and participate in statewide evaluation.</a:t>
            </a:r>
          </a:p>
          <a:p>
            <a:pPr>
              <a:buClr>
                <a:srgbClr val="FF6600"/>
              </a:buClr>
              <a:buSzPct val="125000"/>
            </a:pPr>
            <a:r>
              <a:rPr lang="en-US" dirty="0" smtClean="0">
                <a:ea typeface="Cambria" pitchFamily="18" charset="0"/>
                <a:cs typeface="Cambria" pitchFamily="18" charset="0"/>
              </a:rPr>
              <a:t>Receive technical assistance from DBHR</a:t>
            </a:r>
          </a:p>
          <a:p>
            <a:pPr>
              <a:buClr>
                <a:srgbClr val="FF6600"/>
              </a:buClr>
              <a:buSzPct val="125000"/>
            </a:pPr>
            <a:r>
              <a:rPr lang="en-US" dirty="0" smtClean="0"/>
              <a:t>Support state efforts to reduce youth access to tobacco and comply with federal Synar regulations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 Objectives</a:t>
            </a:r>
            <a:endParaRPr lang="en-US" dirty="0"/>
          </a:p>
        </p:txBody>
      </p:sp>
      <p:sp>
        <p:nvSpPr>
          <p:cNvPr id="3" name="Content Placeholder 2"/>
          <p:cNvSpPr>
            <a:spLocks noGrp="1"/>
          </p:cNvSpPr>
          <p:nvPr>
            <p:ph idx="1"/>
          </p:nvPr>
        </p:nvSpPr>
        <p:spPr/>
        <p:txBody>
          <a:bodyPr>
            <a:normAutofit/>
          </a:bodyPr>
          <a:lstStyle/>
          <a:p>
            <a:pPr>
              <a:buNone/>
            </a:pPr>
            <a:r>
              <a:rPr lang="en-US" sz="2400" dirty="0" smtClean="0"/>
              <a:t>State level objectives include:</a:t>
            </a:r>
          </a:p>
          <a:p>
            <a:pPr>
              <a:lnSpc>
                <a:spcPct val="80000"/>
              </a:lnSpc>
              <a:buClr>
                <a:srgbClr val="FF6600"/>
              </a:buClr>
              <a:buSzPct val="125000"/>
            </a:pPr>
            <a:r>
              <a:rPr lang="en-US" sz="2400" dirty="0" smtClean="0">
                <a:ea typeface="Cambria" pitchFamily="18" charset="0"/>
                <a:cs typeface="Cambria" pitchFamily="18" charset="0"/>
              </a:rPr>
              <a:t>Statewide distribution of communities working with county governments and OSPI educational service districts</a:t>
            </a:r>
          </a:p>
          <a:p>
            <a:pPr>
              <a:lnSpc>
                <a:spcPct val="80000"/>
              </a:lnSpc>
              <a:buClr>
                <a:srgbClr val="FF6600"/>
              </a:buClr>
              <a:buSzPct val="125000"/>
            </a:pPr>
            <a:r>
              <a:rPr lang="en-US" sz="2400" dirty="0" smtClean="0">
                <a:ea typeface="Cambria" pitchFamily="18" charset="0"/>
                <a:cs typeface="Cambria" pitchFamily="18" charset="0"/>
              </a:rPr>
              <a:t>Establishing performance based contracts</a:t>
            </a:r>
          </a:p>
          <a:p>
            <a:pPr>
              <a:lnSpc>
                <a:spcPct val="80000"/>
              </a:lnSpc>
              <a:buClr>
                <a:srgbClr val="FF6600"/>
              </a:buClr>
              <a:buSzPct val="125000"/>
            </a:pPr>
            <a:r>
              <a:rPr lang="en-US" sz="2400" dirty="0" smtClean="0">
                <a:ea typeface="Cambria" pitchFamily="18" charset="0"/>
                <a:cs typeface="Cambria" pitchFamily="18" charset="0"/>
              </a:rPr>
              <a:t>Workforce Development</a:t>
            </a:r>
          </a:p>
          <a:p>
            <a:pPr>
              <a:lnSpc>
                <a:spcPct val="80000"/>
              </a:lnSpc>
              <a:buClr>
                <a:srgbClr val="FF6600"/>
              </a:buClr>
              <a:buSzPct val="125000"/>
            </a:pPr>
            <a:r>
              <a:rPr lang="en-US" sz="2400" dirty="0" smtClean="0">
                <a:ea typeface="Cambria" pitchFamily="18" charset="0"/>
                <a:cs typeface="Cambria" pitchFamily="18" charset="0"/>
              </a:rPr>
              <a:t>Technical Assistance</a:t>
            </a:r>
          </a:p>
          <a:p>
            <a:pPr>
              <a:lnSpc>
                <a:spcPct val="80000"/>
              </a:lnSpc>
              <a:buClr>
                <a:srgbClr val="FF6600"/>
              </a:buClr>
              <a:buSzPct val="125000"/>
            </a:pPr>
            <a:r>
              <a:rPr lang="en-US" sz="2400" dirty="0" smtClean="0">
                <a:ea typeface="Cambria" pitchFamily="18" charset="0"/>
                <a:cs typeface="Cambria" pitchFamily="18" charset="0"/>
              </a:rPr>
              <a:t>Health Care Reform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Defining and Selecting Communities</a:t>
            </a:r>
            <a:endParaRPr lang="en-US" dirty="0"/>
          </a:p>
        </p:txBody>
      </p:sp>
      <p:sp>
        <p:nvSpPr>
          <p:cNvPr id="3" name="Content Placeholder 2"/>
          <p:cNvSpPr>
            <a:spLocks noGrp="1"/>
          </p:cNvSpPr>
          <p:nvPr>
            <p:ph idx="1"/>
          </p:nvPr>
        </p:nvSpPr>
        <p:spPr/>
        <p:txBody>
          <a:bodyPr>
            <a:normAutofit/>
          </a:bodyPr>
          <a:lstStyle/>
          <a:p>
            <a:pPr>
              <a:lnSpc>
                <a:spcPct val="90000"/>
              </a:lnSpc>
              <a:buClr>
                <a:srgbClr val="FF6600"/>
              </a:buClr>
              <a:buSzPct val="125000"/>
            </a:pPr>
            <a:r>
              <a:rPr lang="en-US" sz="2400" dirty="0" smtClean="0">
                <a:ea typeface="Cambria" pitchFamily="18" charset="0"/>
                <a:cs typeface="Cambria" pitchFamily="18" charset="0"/>
              </a:rPr>
              <a:t>Communities must be described in geographic terms or at-risk populations</a:t>
            </a:r>
          </a:p>
          <a:p>
            <a:pPr>
              <a:lnSpc>
                <a:spcPct val="90000"/>
              </a:lnSpc>
              <a:buClr>
                <a:srgbClr val="FF6600"/>
              </a:buClr>
              <a:buSzPct val="125000"/>
            </a:pPr>
            <a:r>
              <a:rPr lang="en-US" sz="2400" dirty="0" smtClean="0">
                <a:ea typeface="Cambria" pitchFamily="18" charset="0"/>
                <a:cs typeface="Cambria" pitchFamily="18" charset="0"/>
              </a:rPr>
              <a:t>Have baseline data about substance abuse risk, and ability to measure  community-wide change in risk and protective factors and prevalence</a:t>
            </a:r>
          </a:p>
          <a:p>
            <a:pPr>
              <a:lnSpc>
                <a:spcPct val="90000"/>
              </a:lnSpc>
              <a:buClr>
                <a:srgbClr val="FF6600"/>
              </a:buClr>
              <a:buSzPct val="125000"/>
            </a:pPr>
            <a:r>
              <a:rPr lang="en-US" sz="2400" dirty="0" smtClean="0">
                <a:ea typeface="Cambria" pitchFamily="18" charset="0"/>
                <a:cs typeface="Cambria" pitchFamily="18" charset="0"/>
              </a:rPr>
              <a:t>Be small enough to make an impact with limited funding and measure change</a:t>
            </a:r>
          </a:p>
          <a:p>
            <a:pPr>
              <a:lnSpc>
                <a:spcPct val="90000"/>
              </a:lnSpc>
              <a:buClr>
                <a:srgbClr val="FF6600"/>
              </a:buClr>
              <a:buSzPct val="125000"/>
            </a:pPr>
            <a:r>
              <a:rPr lang="en-US" sz="2400" dirty="0" smtClean="0">
                <a:ea typeface="Cambria" pitchFamily="18" charset="0"/>
                <a:cs typeface="Cambria" pitchFamily="18" charset="0"/>
              </a:rPr>
              <a:t>Participate in the statewide Healthy Youth Survey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PRI </a:t>
            </a:r>
            <a:r>
              <a:rPr lang="en-US" dirty="0" smtClean="0">
                <a:solidFill>
                  <a:schemeClr val="tx2"/>
                </a:solidFill>
              </a:rPr>
              <a:t>Preliminary Timelines</a:t>
            </a:r>
            <a:endParaRPr lang="en-US" dirty="0"/>
          </a:p>
        </p:txBody>
      </p:sp>
      <p:sp>
        <p:nvSpPr>
          <p:cNvPr id="3" name="Content Placeholder 2"/>
          <p:cNvSpPr>
            <a:spLocks noGrp="1"/>
          </p:cNvSpPr>
          <p:nvPr>
            <p:ph idx="1"/>
          </p:nvPr>
        </p:nvSpPr>
        <p:spPr/>
        <p:txBody>
          <a:bodyPr>
            <a:normAutofit fontScale="92500" lnSpcReduction="10000"/>
          </a:bodyPr>
          <a:lstStyle/>
          <a:p>
            <a:r>
              <a:rPr lang="en-US" sz="2000" b="1" dirty="0" smtClean="0"/>
              <a:t>September</a:t>
            </a:r>
            <a:r>
              <a:rPr lang="en-US" sz="2000" dirty="0" smtClean="0"/>
              <a:t>: Initial Cohort 2 o</a:t>
            </a:r>
            <a:r>
              <a:rPr lang="en-US" sz="2000" dirty="0" smtClean="0"/>
              <a:t>rientation K20. Register on the Athena Forum site</a:t>
            </a:r>
            <a:endParaRPr lang="en-US" sz="2000" dirty="0" smtClean="0"/>
          </a:p>
          <a:p>
            <a:r>
              <a:rPr lang="en-US" sz="2000" b="1" dirty="0" smtClean="0"/>
              <a:t>October: </a:t>
            </a:r>
            <a:r>
              <a:rPr lang="en-US" sz="2000" dirty="0" smtClean="0"/>
              <a:t>DBHR provides data </a:t>
            </a:r>
            <a:r>
              <a:rPr lang="en-US" sz="2000" dirty="0" smtClean="0"/>
              <a:t>on 5-7 c</a:t>
            </a:r>
            <a:r>
              <a:rPr lang="en-US" sz="2000" dirty="0" smtClean="0"/>
              <a:t>ommunities. </a:t>
            </a:r>
            <a:r>
              <a:rPr lang="en-US" sz="2000" dirty="0" smtClean="0"/>
              <a:t>Cohort in </a:t>
            </a:r>
            <a:r>
              <a:rPr lang="en-US" sz="2000" dirty="0" smtClean="0"/>
              <a:t>person meeting</a:t>
            </a:r>
            <a:endParaRPr lang="en-US" sz="2000" dirty="0" smtClean="0"/>
          </a:p>
          <a:p>
            <a:r>
              <a:rPr lang="en-US" sz="2000" b="1" dirty="0" smtClean="0"/>
              <a:t>November</a:t>
            </a:r>
            <a:r>
              <a:rPr lang="en-US" sz="2000" dirty="0" smtClean="0"/>
              <a:t>:  Community s</a:t>
            </a:r>
            <a:r>
              <a:rPr lang="en-US" sz="2000" dirty="0" smtClean="0"/>
              <a:t>election </a:t>
            </a:r>
            <a:r>
              <a:rPr lang="en-US" sz="2000" dirty="0" smtClean="0"/>
              <a:t>process </a:t>
            </a:r>
            <a:r>
              <a:rPr lang="en-US" sz="2000" dirty="0" smtClean="0"/>
              <a:t>begins</a:t>
            </a:r>
            <a:r>
              <a:rPr lang="en-US" sz="2000" dirty="0" smtClean="0"/>
              <a:t>. No </a:t>
            </a:r>
            <a:r>
              <a:rPr lang="en-US" sz="2000" dirty="0" smtClean="0"/>
              <a:t>scheduled Cohort meeting</a:t>
            </a:r>
            <a:endParaRPr lang="en-US" sz="2000" dirty="0" smtClean="0"/>
          </a:p>
          <a:p>
            <a:r>
              <a:rPr lang="en-US" sz="2000" b="1" dirty="0" smtClean="0"/>
              <a:t>December</a:t>
            </a:r>
            <a:r>
              <a:rPr lang="en-US" sz="2000" dirty="0" smtClean="0"/>
              <a:t>:  Continue </a:t>
            </a:r>
            <a:r>
              <a:rPr lang="en-US" sz="2000" dirty="0" smtClean="0"/>
              <a:t>community selection </a:t>
            </a:r>
            <a:r>
              <a:rPr lang="en-US" sz="2000" dirty="0" smtClean="0"/>
              <a:t>p</a:t>
            </a:r>
            <a:r>
              <a:rPr lang="en-US" sz="2000" dirty="0" smtClean="0"/>
              <a:t>rocess. K-20 meeting </a:t>
            </a:r>
            <a:endParaRPr lang="en-US" sz="2000" dirty="0" smtClean="0"/>
          </a:p>
          <a:p>
            <a:r>
              <a:rPr lang="en-US" sz="2000" b="1" dirty="0" smtClean="0"/>
              <a:t>January:</a:t>
            </a:r>
            <a:r>
              <a:rPr lang="en-US" sz="2000" dirty="0" smtClean="0"/>
              <a:t> Continue </a:t>
            </a:r>
            <a:r>
              <a:rPr lang="en-US" sz="2000" dirty="0" smtClean="0"/>
              <a:t>community selection process</a:t>
            </a:r>
            <a:r>
              <a:rPr lang="en-US" sz="2000" dirty="0" smtClean="0"/>
              <a:t>. K-20 </a:t>
            </a:r>
            <a:r>
              <a:rPr lang="en-US" sz="2000" dirty="0" smtClean="0"/>
              <a:t>meeting</a:t>
            </a:r>
            <a:endParaRPr lang="en-US" sz="2000" dirty="0" smtClean="0"/>
          </a:p>
          <a:p>
            <a:r>
              <a:rPr lang="en-US" sz="2000" b="1" dirty="0" smtClean="0"/>
              <a:t>February</a:t>
            </a:r>
            <a:r>
              <a:rPr lang="en-US" sz="2000" dirty="0" smtClean="0"/>
              <a:t>: Community selection </a:t>
            </a:r>
            <a:r>
              <a:rPr lang="en-US" sz="2000" dirty="0" smtClean="0"/>
              <a:t>p</a:t>
            </a:r>
            <a:r>
              <a:rPr lang="en-US" sz="2000" dirty="0" smtClean="0"/>
              <a:t>ackets due to DBHR. K-20 meeting</a:t>
            </a:r>
          </a:p>
          <a:p>
            <a:r>
              <a:rPr lang="en-US" sz="2000" b="1" dirty="0" smtClean="0"/>
              <a:t>March: </a:t>
            </a:r>
            <a:r>
              <a:rPr lang="en-US" sz="2000" dirty="0" smtClean="0"/>
              <a:t>Coalition planning and development. K-20 meeting</a:t>
            </a:r>
            <a:endParaRPr lang="en-US" sz="2000" b="1" dirty="0" smtClean="0"/>
          </a:p>
          <a:p>
            <a:r>
              <a:rPr lang="en-US" sz="2000" b="1" dirty="0" smtClean="0"/>
              <a:t>April: </a:t>
            </a:r>
            <a:r>
              <a:rPr lang="en-US" sz="2000" dirty="0" smtClean="0"/>
              <a:t>Notify media. K-20 meeting</a:t>
            </a:r>
            <a:endParaRPr lang="en-US" sz="2000" b="1" dirty="0" smtClean="0"/>
          </a:p>
          <a:p>
            <a:r>
              <a:rPr lang="en-US" sz="2000" b="1" dirty="0" smtClean="0"/>
              <a:t>May</a:t>
            </a:r>
            <a:r>
              <a:rPr lang="en-US" sz="2000" dirty="0" smtClean="0"/>
              <a:t>:. Core workgroup formed and clarify roles. In person meeting</a:t>
            </a:r>
            <a:endParaRPr lang="en-US" sz="2000" dirty="0" smtClean="0"/>
          </a:p>
          <a:p>
            <a:r>
              <a:rPr lang="en-US" sz="2000" b="1" dirty="0" smtClean="0"/>
              <a:t>June:</a:t>
            </a:r>
            <a:r>
              <a:rPr lang="en-US" sz="2000" dirty="0" smtClean="0"/>
              <a:t>. Hire/designate .5FTE coordinator for each PRI community</a:t>
            </a:r>
            <a:endParaRPr lang="en-US" sz="2000" dirty="0" smtClean="0"/>
          </a:p>
          <a:p>
            <a:pPr>
              <a:lnSpc>
                <a:spcPct val="110000"/>
              </a:lnSpc>
              <a:buClr>
                <a:srgbClr val="FF6600"/>
              </a:buClr>
              <a:buSzPct val="125000"/>
              <a:buNone/>
            </a:pPr>
            <a:endParaRPr lang="en-US" sz="2600" dirty="0" smtClean="0">
              <a:ea typeface="Cambria" pitchFamily="18" charset="0"/>
              <a:cs typeface="Cambria" pitchFamily="18" charset="0"/>
            </a:endParaRPr>
          </a:p>
        </p:txBody>
      </p:sp>
    </p:spTree>
  </p:cSld>
  <p:clrMapOvr>
    <a:masterClrMapping/>
  </p:clrMapOvr>
</p:sld>
</file>

<file path=ppt/theme/theme1.xml><?xml version="1.0" encoding="utf-8"?>
<a:theme xmlns:a="http://schemas.openxmlformats.org/drawingml/2006/main" name="DSHS PRI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B93CF83DD8F24B803B369506A2D8FD" ma:contentTypeVersion="1" ma:contentTypeDescription="Create a new document." ma:contentTypeScope="" ma:versionID="16da6d5efb5fba9fa59b86263af8f2fd">
  <xsd:schema xmlns:xsd="http://www.w3.org/2001/XMLSchema" xmlns:p="http://schemas.microsoft.com/office/2006/metadata/properties" xmlns:ns2="d6ea6b91-e8dc-468e-ac67-7ba0f17dfacd" targetNamespace="http://schemas.microsoft.com/office/2006/metadata/properties" ma:root="true" ma:fieldsID="f089770ce18d010d904e1504ed490b63" ns2:_="">
    <xsd:import namespace="d6ea6b91-e8dc-468e-ac67-7ba0f17dfacd"/>
    <xsd:element name="properties">
      <xsd:complexType>
        <xsd:sequence>
          <xsd:element name="documentManagement">
            <xsd:complexType>
              <xsd:all>
                <xsd:element ref="ns2:Category" minOccurs="0"/>
              </xsd:all>
            </xsd:complexType>
          </xsd:element>
        </xsd:sequence>
      </xsd:complexType>
    </xsd:element>
  </xsd:schema>
  <xsd:schema xmlns:xsd="http://www.w3.org/2001/XMLSchema" xmlns:dms="http://schemas.microsoft.com/office/2006/documentManagement/types" targetNamespace="d6ea6b91-e8dc-468e-ac67-7ba0f17dfacd" elementFormDefault="qualified">
    <xsd:import namespace="http://schemas.microsoft.com/office/2006/documentManagement/types"/>
    <xsd:element name="Category" ma:index="8" nillable="true" ma:displayName="Category" ma:default="Agendas" ma:format="Dropdown" ma:internalName="Category">
      <xsd:simpleType>
        <xsd:restriction base="dms:Choice">
          <xsd:enumeration value="Agendas"/>
          <xsd:enumeration value="Meeting Reports"/>
          <xsd:enumeration value="Evaluation Plans"/>
          <xsd:enumeration value="Job Descriptions"/>
          <xsd:enumeration value="Local and State Data Resources"/>
          <xsd:enumeration value="Logic Models"/>
          <xsd:enumeration value="National Prevention Resources"/>
          <xsd:enumeration value="Needs Assessment Reports"/>
          <xsd:enumeration value="Presentations"/>
          <xsd:enumeration value="Program Implementation Plans"/>
          <xsd:enumeration value="Resource Assessment Reports"/>
          <xsd:enumeration value="State Prevention Resources"/>
          <xsd:enumeration value="Survey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Category xmlns="d6ea6b91-e8dc-468e-ac67-7ba0f17dfacd">Agendas</Category>
  </documentManagement>
</p:properties>
</file>

<file path=customXml/itemProps1.xml><?xml version="1.0" encoding="utf-8"?>
<ds:datastoreItem xmlns:ds="http://schemas.openxmlformats.org/officeDocument/2006/customXml" ds:itemID="{DC5E87B9-B6E6-4678-916E-59C43C159D95}"/>
</file>

<file path=customXml/itemProps2.xml><?xml version="1.0" encoding="utf-8"?>
<ds:datastoreItem xmlns:ds="http://schemas.openxmlformats.org/officeDocument/2006/customXml" ds:itemID="{C41FDDE4-BA39-412F-9B2B-4341451832AE}"/>
</file>

<file path=customXml/itemProps3.xml><?xml version="1.0" encoding="utf-8"?>
<ds:datastoreItem xmlns:ds="http://schemas.openxmlformats.org/officeDocument/2006/customXml" ds:itemID="{80F59887-2ADD-412E-BBFB-4B76ADB9F51A}"/>
</file>

<file path=docProps/app.xml><?xml version="1.0" encoding="utf-8"?>
<Properties xmlns="http://schemas.openxmlformats.org/officeDocument/2006/extended-properties" xmlns:vt="http://schemas.openxmlformats.org/officeDocument/2006/docPropsVTypes">
  <Template>DSHS PRI theme</Template>
  <TotalTime>1452</TotalTime>
  <Words>380</Words>
  <Application>Microsoft Office PowerPoint</Application>
  <PresentationFormat>On-screen Show (4:3)</PresentationFormat>
  <Paragraphs>42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DSHS PRI theme</vt:lpstr>
      <vt:lpstr> Prevention Redesign Initiative</vt:lpstr>
      <vt:lpstr>Purpose</vt:lpstr>
      <vt:lpstr>PRI Objectives</vt:lpstr>
      <vt:lpstr>PRI Objectives</vt:lpstr>
      <vt:lpstr>Defining and Selecting Communities</vt:lpstr>
      <vt:lpstr>PRI Preliminary Timelines</vt:lpstr>
    </vt:vector>
  </TitlesOfParts>
  <Company>HRSA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mariase</dc:creator>
  <cp:lastModifiedBy>smothsw</cp:lastModifiedBy>
  <cp:revision>12</cp:revision>
  <dcterms:created xsi:type="dcterms:W3CDTF">2011-08-10T18:55:41Z</dcterms:created>
  <dcterms:modified xsi:type="dcterms:W3CDTF">2011-08-25T22:17:01Z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0x010100FCB93CF83DD8F24B803B369506A2D8FD</vt:lpwstr>
  </property>
</Properties>
</file>