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 id="2147483832" r:id="rId2"/>
  </p:sldMasterIdLst>
  <p:notesMasterIdLst>
    <p:notesMasterId r:id="rId57"/>
  </p:notesMasterIdLst>
  <p:handoutMasterIdLst>
    <p:handoutMasterId r:id="rId58"/>
  </p:handoutMasterIdLst>
  <p:sldIdLst>
    <p:sldId id="465" r:id="rId3"/>
    <p:sldId id="600" r:id="rId4"/>
    <p:sldId id="601" r:id="rId5"/>
    <p:sldId id="603" r:id="rId6"/>
    <p:sldId id="470" r:id="rId7"/>
    <p:sldId id="473" r:id="rId8"/>
    <p:sldId id="418" r:id="rId9"/>
    <p:sldId id="495" r:id="rId10"/>
    <p:sldId id="496" r:id="rId11"/>
    <p:sldId id="464" r:id="rId12"/>
    <p:sldId id="389" r:id="rId13"/>
    <p:sldId id="502" r:id="rId14"/>
    <p:sldId id="503" r:id="rId15"/>
    <p:sldId id="343" r:id="rId16"/>
    <p:sldId id="602" r:id="rId17"/>
    <p:sldId id="604" r:id="rId18"/>
    <p:sldId id="506" r:id="rId19"/>
    <p:sldId id="507" r:id="rId20"/>
    <p:sldId id="605" r:id="rId21"/>
    <p:sldId id="508" r:id="rId22"/>
    <p:sldId id="509" r:id="rId23"/>
    <p:sldId id="606" r:id="rId24"/>
    <p:sldId id="510" r:id="rId25"/>
    <p:sldId id="511" r:id="rId26"/>
    <p:sldId id="607" r:id="rId27"/>
    <p:sldId id="512" r:id="rId28"/>
    <p:sldId id="513" r:id="rId29"/>
    <p:sldId id="608" r:id="rId30"/>
    <p:sldId id="514" r:id="rId31"/>
    <p:sldId id="539" r:id="rId32"/>
    <p:sldId id="609" r:id="rId33"/>
    <p:sldId id="515" r:id="rId34"/>
    <p:sldId id="516" r:id="rId35"/>
    <p:sldId id="540" r:id="rId36"/>
    <p:sldId id="517" r:id="rId37"/>
    <p:sldId id="610" r:id="rId38"/>
    <p:sldId id="611" r:id="rId39"/>
    <p:sldId id="612" r:id="rId40"/>
    <p:sldId id="613" r:id="rId41"/>
    <p:sldId id="593" r:id="rId42"/>
    <p:sldId id="594" r:id="rId43"/>
    <p:sldId id="592" r:id="rId44"/>
    <p:sldId id="595" r:id="rId45"/>
    <p:sldId id="597" r:id="rId46"/>
    <p:sldId id="598" r:id="rId47"/>
    <p:sldId id="575" r:id="rId48"/>
    <p:sldId id="574" r:id="rId49"/>
    <p:sldId id="596" r:id="rId50"/>
    <p:sldId id="555" r:id="rId51"/>
    <p:sldId id="564" r:id="rId52"/>
    <p:sldId id="565" r:id="rId53"/>
    <p:sldId id="566" r:id="rId54"/>
    <p:sldId id="567" r:id="rId55"/>
    <p:sldId id="599"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se" initials="SEM" lastIdx="2" clrIdx="0"/>
  <p:cmAuthor id="1" name="Mariani, Sarah E (DSHS/DBHR)" initials="M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0C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9290" autoAdjust="0"/>
  </p:normalViewPr>
  <p:slideViewPr>
    <p:cSldViewPr>
      <p:cViewPr>
        <p:scale>
          <a:sx n="75" d="100"/>
          <a:sy n="75" d="100"/>
        </p:scale>
        <p:origin x="-1302" y="-72"/>
      </p:cViewPr>
      <p:guideLst>
        <p:guide orient="horz" pos="2160"/>
        <p:guide pos="2880"/>
      </p:guideLst>
    </p:cSldViewPr>
  </p:slideViewPr>
  <p:outlineViewPr>
    <p:cViewPr>
      <p:scale>
        <a:sx n="33" d="100"/>
        <a:sy n="33" d="100"/>
      </p:scale>
      <p:origin x="0" y="5652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A13F0A-EF05-4C6B-9FAC-2D9C885EC805}" type="datetimeFigureOut">
              <a:rPr lang="en-US" smtClean="0"/>
              <a:t>8/21/2013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A829A9-0FF1-4E55-ABCA-F04F87D7736B}" type="slidenum">
              <a:rPr lang="en-US" smtClean="0"/>
              <a:t>‹#›</a:t>
            </a:fld>
            <a:endParaRPr lang="en-US" dirty="0"/>
          </a:p>
        </p:txBody>
      </p:sp>
    </p:spTree>
    <p:extLst>
      <p:ext uri="{BB962C8B-B14F-4D97-AF65-F5344CB8AC3E}">
        <p14:creationId xmlns:p14="http://schemas.microsoft.com/office/powerpoint/2010/main" val="3667956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56D5CFFF-CF3D-4632-8E4A-F5AD8EAF6FA3}" type="datetimeFigureOut">
              <a:rPr lang="en-US"/>
              <a:pPr>
                <a:defRPr/>
              </a:pPr>
              <a:t>8/21/2013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833E3AE0-F110-4024-B223-A21633A35DE0}" type="slidenum">
              <a:rPr lang="en-US"/>
              <a:pPr>
                <a:defRPr/>
              </a:pPr>
              <a:t>‹#›</a:t>
            </a:fld>
            <a:endParaRPr lang="en-US" dirty="0"/>
          </a:p>
        </p:txBody>
      </p:sp>
    </p:spTree>
    <p:extLst>
      <p:ext uri="{BB962C8B-B14F-4D97-AF65-F5344CB8AC3E}">
        <p14:creationId xmlns:p14="http://schemas.microsoft.com/office/powerpoint/2010/main" val="36092718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BCE63D-EF23-4565-A95B-D2074A8C2C59}" type="slidenum">
              <a:rPr lang="en-US" smtClean="0"/>
              <a:pPr>
                <a:defRPr/>
              </a:pPr>
              <a:t>1</a:t>
            </a:fld>
            <a:endParaRPr lang="en-US" dirty="0"/>
          </a:p>
        </p:txBody>
      </p:sp>
    </p:spTree>
    <p:extLst>
      <p:ext uri="{BB962C8B-B14F-4D97-AF65-F5344CB8AC3E}">
        <p14:creationId xmlns:p14="http://schemas.microsoft.com/office/powerpoint/2010/main" val="372586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5FFB3999-0177-4122-9433-5E91C19E8D03}" type="slidenum">
              <a:rPr lang="en-US" smtClean="0"/>
              <a:pPr/>
              <a:t>20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3EEE40B9-57B6-4C58-81BD-F0FB1712F4FF}" type="slidenum">
              <a:rPr lang="en-US" smtClean="0"/>
              <a:pPr/>
              <a:t>21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E4358F35-F56D-40B7-9514-C4A16BDFCFD8}" type="slidenum">
              <a:rPr lang="en-US" smtClean="0"/>
              <a:pPr/>
              <a:t>23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FEBED43D-6A0C-42C1-8AFD-417A65C69E40}" type="slidenum">
              <a:rPr lang="en-US" smtClean="0"/>
              <a:pPr/>
              <a:t>24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a:ln/>
        </p:spPr>
      </p:sp>
      <p:sp>
        <p:nvSpPr>
          <p:cNvPr id="425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5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0F92B53E-060F-4239-9C1C-5D4AF600CEA7}" type="slidenum">
              <a:rPr lang="en-US" smtClean="0"/>
              <a:pPr/>
              <a:t>26</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a:ln/>
        </p:spPr>
      </p:sp>
      <p:sp>
        <p:nvSpPr>
          <p:cNvPr id="427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7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29340E6F-8353-4560-B29B-3FC4517A74C3}" type="slidenum">
              <a:rPr lang="en-US" smtClean="0"/>
              <a:pPr/>
              <a:t>27</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a:ln/>
        </p:spPr>
      </p:sp>
      <p:sp>
        <p:nvSpPr>
          <p:cNvPr id="428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8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8B0EC20A-BE36-4C72-AFE0-35CB61297927}" type="slidenum">
              <a:rPr lang="en-US" smtClean="0"/>
              <a:pPr/>
              <a:t>29</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a:ln/>
        </p:spPr>
      </p:sp>
      <p:sp>
        <p:nvSpPr>
          <p:cNvPr id="428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28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8B0EC20A-BE36-4C72-AFE0-35CB61297927}" type="slidenum">
              <a:rPr lang="en-US" smtClean="0"/>
              <a:pPr/>
              <a:t>30</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p:txBody>
      </p:sp>
      <p:sp>
        <p:nvSpPr>
          <p:cNvPr id="429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7033E61B-7DEA-48E4-BB52-D2912296299A}" type="slidenum">
              <a:rPr lang="en-US" smtClean="0"/>
              <a:pPr/>
              <a:t>32</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ln/>
        </p:spPr>
      </p:sp>
      <p:sp>
        <p:nvSpPr>
          <p:cNvPr id="430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30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7F72EFB2-5177-4E03-9A6B-E77EA0E7BC2D}" type="slidenum">
              <a:rPr lang="en-US" smtClean="0"/>
              <a:pPr/>
              <a:t>33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3E3AE0-F110-4024-B223-A21633A35DE0}" type="slidenum">
              <a:rPr lang="en-US" smtClean="0"/>
              <a:pPr>
                <a:defRPr/>
              </a:pPr>
              <a:t>5</a:t>
            </a:fld>
            <a:endParaRPr lang="en-US" dirty="0"/>
          </a:p>
        </p:txBody>
      </p:sp>
    </p:spTree>
    <p:extLst>
      <p:ext uri="{BB962C8B-B14F-4D97-AF65-F5344CB8AC3E}">
        <p14:creationId xmlns:p14="http://schemas.microsoft.com/office/powerpoint/2010/main" val="527828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ln/>
        </p:spPr>
      </p:sp>
      <p:sp>
        <p:nvSpPr>
          <p:cNvPr id="430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i="1" dirty="0" smtClean="0"/>
              <a:t>Cohort 2 –  these notes are for Cohort 2</a:t>
            </a:r>
          </a:p>
          <a:p>
            <a:endParaRPr lang="en-US" dirty="0" smtClean="0"/>
          </a:p>
        </p:txBody>
      </p:sp>
      <p:sp>
        <p:nvSpPr>
          <p:cNvPr id="430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7F72EFB2-5177-4E03-9A6B-E77EA0E7BC2D}" type="slidenum">
              <a:rPr lang="en-US" smtClean="0"/>
              <a:pPr/>
              <a:t>34</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8D768E-7E2B-417C-A07A-8C1A2BC24396}" type="slidenum">
              <a:rPr lang="en-US"/>
              <a:pPr fontAlgn="base">
                <a:spcBef>
                  <a:spcPct val="0"/>
                </a:spcBef>
                <a:spcAft>
                  <a:spcPct val="0"/>
                </a:spcAft>
              </a:pPr>
              <a:t>7</a:t>
            </a:fld>
            <a:endParaRPr lang="en-US" dirty="0"/>
          </a:p>
        </p:txBody>
      </p:sp>
      <p:sp>
        <p:nvSpPr>
          <p:cNvPr id="39939" name="Rectangle 2"/>
          <p:cNvSpPr>
            <a:spLocks noGrp="1" noRot="1" noChangeAspect="1" noChangeArrowheads="1" noTextEdit="1"/>
          </p:cNvSpPr>
          <p:nvPr>
            <p:ph type="sldImg"/>
          </p:nvPr>
        </p:nvSpPr>
        <p:spPr bwMode="auto">
          <a:xfrm>
            <a:off x="-738188" y="330200"/>
            <a:ext cx="4498976" cy="3373438"/>
          </a:xfrm>
          <a:noFill/>
          <a:ln>
            <a:solidFill>
              <a:srgbClr val="000000"/>
            </a:solidFill>
            <a:miter lim="800000"/>
            <a:headEnd/>
            <a:tailEnd/>
          </a:ln>
        </p:spPr>
      </p:sp>
      <p:sp>
        <p:nvSpPr>
          <p:cNvPr id="39940" name="Rectangle 3"/>
          <p:cNvSpPr>
            <a:spLocks noGrp="1" noChangeArrowheads="1"/>
          </p:cNvSpPr>
          <p:nvPr>
            <p:ph type="body" idx="1"/>
          </p:nvPr>
        </p:nvSpPr>
        <p:spPr bwMode="auto">
          <a:solidFill>
            <a:schemeClr val="bg1"/>
          </a:solidFill>
        </p:spPr>
        <p:txBody>
          <a:bodyPr wrap="square" numCol="1" anchor="t" anchorCtr="0" compatLnSpc="1">
            <a:prstTxWarp prst="textNoShape">
              <a:avLst/>
            </a:prstTxWarp>
          </a:bodyPr>
          <a:lstStyle/>
          <a:p>
            <a:pPr>
              <a:spcBef>
                <a:spcPct val="0"/>
              </a:spcBef>
            </a:pPr>
            <a:r>
              <a:rPr lang="en-US" b="1" u="sng" dirty="0" smtClean="0"/>
              <a:t>Talking Points:</a:t>
            </a:r>
          </a:p>
          <a:p>
            <a:pPr>
              <a:spcBef>
                <a:spcPct val="0"/>
              </a:spcBef>
            </a:pPr>
            <a:r>
              <a:rPr lang="en-US" b="1" dirty="0" smtClean="0"/>
              <a:t>The PRI is generally following the Strategic Prevention Framework (SPF) as the overall planning framework for this process.</a:t>
            </a:r>
            <a:r>
              <a:rPr lang="en-US" b="1" i="1" dirty="0" smtClean="0"/>
              <a:t> </a:t>
            </a:r>
            <a:r>
              <a:rPr lang="en-US" dirty="0" smtClean="0"/>
              <a:t>Based on our learning from the Strategic Prevention Framework State Incentive Grant (SPF-SIG) process, for the purposes of PRI, we have added a “Getting Started” section and have included “Capacity” as an ongoing step throughout the process. </a:t>
            </a:r>
            <a:r>
              <a:rPr lang="en-US" b="1" dirty="0" smtClean="0"/>
              <a:t>It is expected that all tasks associated with PRI will be conducted in a culturally competent and sustainable manner. </a:t>
            </a:r>
            <a:r>
              <a:rPr lang="en-US" dirty="0" smtClean="0"/>
              <a:t>This is not expected to be linear process. </a:t>
            </a:r>
          </a:p>
          <a:p>
            <a:pPr>
              <a:spcBef>
                <a:spcPct val="0"/>
              </a:spcBef>
            </a:pPr>
            <a:endParaRPr lang="en-US" dirty="0" smtClean="0"/>
          </a:p>
          <a:p>
            <a:pPr>
              <a:spcBef>
                <a:spcPct val="0"/>
              </a:spcBef>
            </a:pPr>
            <a:r>
              <a:rPr lang="en-US" dirty="0" smtClean="0"/>
              <a:t>This is the PRI process you will follow:</a:t>
            </a:r>
          </a:p>
          <a:p>
            <a:pPr>
              <a:spcBef>
                <a:spcPct val="0"/>
              </a:spcBef>
              <a:buFontTx/>
              <a:buChar char="•"/>
            </a:pPr>
            <a:r>
              <a:rPr lang="en-US" dirty="0" smtClean="0"/>
              <a:t>Develop a profile of community needs, resources, readiness, and gaps.</a:t>
            </a:r>
          </a:p>
          <a:p>
            <a:pPr>
              <a:spcBef>
                <a:spcPct val="0"/>
              </a:spcBef>
              <a:buFontTx/>
              <a:buChar char="•"/>
            </a:pPr>
            <a:r>
              <a:rPr lang="en-US" dirty="0" smtClean="0"/>
              <a:t>Mobilize the community to deal with prioritized problems – this coalition makes the prioritization decision.</a:t>
            </a:r>
          </a:p>
          <a:p>
            <a:pPr>
              <a:spcBef>
                <a:spcPct val="0"/>
              </a:spcBef>
              <a:buFontTx/>
              <a:buChar char="•"/>
            </a:pPr>
            <a:r>
              <a:rPr lang="en-US" dirty="0" smtClean="0"/>
              <a:t>Develop a strategic prevention plan with measurable goals and objectives.</a:t>
            </a:r>
          </a:p>
          <a:p>
            <a:pPr>
              <a:spcBef>
                <a:spcPct val="0"/>
              </a:spcBef>
              <a:buFontTx/>
              <a:buChar char="•"/>
            </a:pPr>
            <a:r>
              <a:rPr lang="en-US" dirty="0" smtClean="0"/>
              <a:t>Implement evidence-based prevention programs, policies, and practices.  We will talk about this at the community planning training</a:t>
            </a:r>
          </a:p>
          <a:p>
            <a:pPr>
              <a:spcBef>
                <a:spcPct val="0"/>
              </a:spcBef>
              <a:buFontTx/>
              <a:buChar char="•"/>
            </a:pPr>
            <a:r>
              <a:rPr lang="en-US" dirty="0" smtClean="0"/>
              <a:t>Monitor the implementation of the project and measure and evaluate its results.</a:t>
            </a:r>
          </a:p>
          <a:p>
            <a:pPr>
              <a:spcBef>
                <a:spcPct val="0"/>
              </a:spcBef>
              <a:buFontTx/>
              <a:buChar char="•"/>
            </a:pPr>
            <a:endParaRPr lang="en-US" dirty="0" smtClean="0"/>
          </a:p>
          <a:p>
            <a:pPr>
              <a:spcBef>
                <a:spcPct val="0"/>
              </a:spcBef>
            </a:pPr>
            <a:r>
              <a:rPr lang="en-US" b="1" u="sng" dirty="0" smtClean="0"/>
              <a:t>Extra Notes: </a:t>
            </a:r>
            <a:r>
              <a:rPr lang="en-US" i="1" u="sng" dirty="0" smtClean="0"/>
              <a:t>- may use next optional slide or just mention this.</a:t>
            </a:r>
          </a:p>
          <a:p>
            <a:pPr>
              <a:spcBef>
                <a:spcPct val="0"/>
              </a:spcBef>
              <a:buFontTx/>
              <a:buChar char="•"/>
            </a:pPr>
            <a:r>
              <a:rPr lang="en-US" dirty="0" smtClean="0"/>
              <a:t>These trainings and much of the theory base for development of the community efforts is based on an existing evidence-based community organization system called “Communities That Care,” or, CTC.</a:t>
            </a:r>
          </a:p>
          <a:p>
            <a:pPr>
              <a:spcBef>
                <a:spcPct val="0"/>
              </a:spcBef>
              <a:buFontTx/>
              <a:buChar char="•"/>
            </a:pPr>
            <a:r>
              <a:rPr lang="en-US" dirty="0" smtClean="0"/>
              <a:t>Communities That Care (CTC) is evidence-based and continues to be extensively researched.</a:t>
            </a:r>
          </a:p>
          <a:p>
            <a:pPr>
              <a:spcBef>
                <a:spcPct val="0"/>
              </a:spcBef>
              <a:buFontTx/>
              <a:buChar char="•"/>
            </a:pPr>
            <a:r>
              <a:rPr lang="en-US" dirty="0" smtClean="0"/>
              <a:t>This is tested model – we know this stuff works…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solidFill>
            <a:schemeClr val="bg1"/>
          </a:solidFill>
        </p:spPr>
        <p:txBody>
          <a:bodyPr>
            <a:normAutofit/>
          </a:bodyPr>
          <a:lstStyle/>
          <a:p>
            <a:pPr marL="228600" indent="-228600">
              <a:defRPr/>
            </a:pPr>
            <a:r>
              <a:rPr lang="en-US" b="1" u="sng" dirty="0" smtClean="0"/>
              <a:t>Talking Points:</a:t>
            </a:r>
          </a:p>
          <a:p>
            <a:pPr marL="228600" indent="-228600">
              <a:buFontTx/>
              <a:buChar char="•"/>
              <a:defRPr/>
            </a:pPr>
            <a:r>
              <a:rPr lang="en-US" dirty="0" smtClean="0"/>
              <a:t>Coalition members are the active meeting participants.</a:t>
            </a:r>
          </a:p>
          <a:p>
            <a:pPr marL="228600" indent="-228600">
              <a:buFontTx/>
              <a:buChar char="•"/>
              <a:defRPr/>
            </a:pPr>
            <a:r>
              <a:rPr lang="en-US" dirty="0" smtClean="0"/>
              <a:t>They contribute to the meeting and make sure the Coordinator and Recorder fulfill their roles and remain neutral. Coalition members focus on the content of the agenda and are responsible for making decisions.</a:t>
            </a:r>
          </a:p>
          <a:p>
            <a:pPr>
              <a:defRPr/>
            </a:pPr>
            <a:endParaRPr lang="en-US" dirty="0"/>
          </a:p>
        </p:txBody>
      </p:sp>
      <p:sp>
        <p:nvSpPr>
          <p:cNvPr id="505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097E0546-D027-42D8-84EC-4B3CCE687413}" type="slidenum">
              <a:rPr lang="en-US" smtClean="0"/>
              <a:pPr/>
              <a:t>8</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a:ln/>
        </p:spPr>
      </p:sp>
      <p:sp>
        <p:nvSpPr>
          <p:cNvPr id="506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dirty="0" smtClean="0"/>
          </a:p>
        </p:txBody>
      </p:sp>
      <p:sp>
        <p:nvSpPr>
          <p:cNvPr id="506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1792E60B-7E64-420A-8137-2EA430755E4E}" type="slidenum">
              <a:rPr lang="en-US" smtClean="0"/>
              <a:pPr/>
              <a:t>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Slide Image Placeholder 1"/>
          <p:cNvSpPr>
            <a:spLocks noGrp="1" noRot="1" noChangeAspect="1" noTextEdit="1"/>
          </p:cNvSpPr>
          <p:nvPr>
            <p:ph type="sldImg"/>
          </p:nvPr>
        </p:nvSpPr>
        <p:spPr>
          <a:ln/>
        </p:spPr>
      </p:sp>
      <p:sp>
        <p:nvSpPr>
          <p:cNvPr id="507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dirty="0" smtClean="0"/>
              <a:t>CADCA transformational leaders…</a:t>
            </a:r>
          </a:p>
          <a:p>
            <a:pPr marL="171450" indent="-171450">
              <a:buFont typeface="Arial" pitchFamily="34" charset="0"/>
              <a:buChar char="•"/>
            </a:pPr>
            <a:r>
              <a:rPr lang="en-US" dirty="0" smtClean="0"/>
              <a:t>Clear vision</a:t>
            </a:r>
          </a:p>
          <a:p>
            <a:pPr marL="171450" indent="-171450">
              <a:buFont typeface="Arial" pitchFamily="34" charset="0"/>
              <a:buChar char="•"/>
            </a:pPr>
            <a:r>
              <a:rPr lang="en-US" dirty="0" smtClean="0"/>
              <a:t>Serve as role models build trust</a:t>
            </a:r>
          </a:p>
          <a:p>
            <a:pPr marL="171450" indent="-171450">
              <a:buFont typeface="Arial" pitchFamily="34" charset="0"/>
              <a:buChar char="•"/>
            </a:pPr>
            <a:r>
              <a:rPr lang="en-US" dirty="0" smtClean="0"/>
              <a:t>Promote peer problem solving</a:t>
            </a:r>
          </a:p>
          <a:p>
            <a:pPr marL="171450" indent="-171450">
              <a:buFont typeface="Arial" pitchFamily="34" charset="0"/>
              <a:buChar char="•"/>
            </a:pPr>
            <a:r>
              <a:rPr lang="en-US" dirty="0" smtClean="0"/>
              <a:t>Build involvement and inclusion</a:t>
            </a:r>
          </a:p>
          <a:p>
            <a:pPr marL="171450" indent="-171450">
              <a:buFont typeface="Arial" pitchFamily="34" charset="0"/>
              <a:buChar char="•"/>
            </a:pPr>
            <a:r>
              <a:rPr lang="en-US" dirty="0" smtClean="0"/>
              <a:t>Give meaning to the coalition</a:t>
            </a:r>
          </a:p>
          <a:p>
            <a:endParaRPr lang="en-US" dirty="0" smtClean="0"/>
          </a:p>
        </p:txBody>
      </p:sp>
      <p:sp>
        <p:nvSpPr>
          <p:cNvPr id="507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69DA4E0D-0A2B-4F29-8F50-CEE448AB343E}" type="slidenum">
              <a:rPr lang="en-US" smtClean="0"/>
              <a:pPr/>
              <a:t>10</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3E3AE0-F110-4024-B223-A21633A35DE0}" type="slidenum">
              <a:rPr lang="en-US" smtClean="0"/>
              <a:pPr>
                <a:defRPr/>
              </a:pPr>
              <a:t>12</a:t>
            </a:fld>
            <a:endParaRPr lang="en-US" dirty="0"/>
          </a:p>
        </p:txBody>
      </p:sp>
    </p:spTree>
    <p:extLst>
      <p:ext uri="{BB962C8B-B14F-4D97-AF65-F5344CB8AC3E}">
        <p14:creationId xmlns:p14="http://schemas.microsoft.com/office/powerpoint/2010/main" val="136570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dirty="0" smtClean="0"/>
          </a:p>
          <a:p>
            <a:r>
              <a:rPr lang="en-US" b="1" u="sng" dirty="0" smtClean="0"/>
              <a:t>Note:</a:t>
            </a:r>
          </a:p>
          <a:p>
            <a:r>
              <a:rPr lang="en-US" dirty="0" smtClean="0"/>
              <a:t>Typically by the time you are conducting your orientation you have completed all of the getting started tasks.  This is a time to celebrate work that is already completed!</a:t>
            </a:r>
          </a:p>
        </p:txBody>
      </p:sp>
      <p:sp>
        <p:nvSpPr>
          <p:cNvPr id="419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47A10A14-C4A9-42D6-8C91-8687DB94CCF6}" type="slidenum">
              <a:rPr lang="en-US" smtClean="0"/>
              <a:pPr/>
              <a:t>17</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dirty="0" smtClean="0"/>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defRPr>
            </a:lvl1pPr>
            <a:lvl2pPr marL="742950" indent="-285750" defTabSz="931863" eaLnBrk="0" hangingPunct="0">
              <a:defRPr>
                <a:solidFill>
                  <a:schemeClr val="tx1"/>
                </a:solidFill>
                <a:latin typeface="Times New Roman" pitchFamily="18" charset="0"/>
              </a:defRPr>
            </a:lvl2pPr>
            <a:lvl3pPr marL="1143000" indent="-228600" defTabSz="931863" eaLnBrk="0" hangingPunct="0">
              <a:defRPr>
                <a:solidFill>
                  <a:schemeClr val="tx1"/>
                </a:solidFill>
                <a:latin typeface="Times New Roman" pitchFamily="18" charset="0"/>
              </a:defRPr>
            </a:lvl3pPr>
            <a:lvl4pPr marL="1600200" indent="-228600" defTabSz="931863" eaLnBrk="0" hangingPunct="0">
              <a:defRPr>
                <a:solidFill>
                  <a:schemeClr val="tx1"/>
                </a:solidFill>
                <a:latin typeface="Times New Roman" pitchFamily="18" charset="0"/>
              </a:defRPr>
            </a:lvl4pPr>
            <a:lvl5pPr marL="2057400" indent="-228600" defTabSz="931863" eaLnBrk="0" hangingPunct="0">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AE4DEF78-387C-4792-BD6F-3C080A7C56B8}" type="slidenum">
              <a:rPr lang="en-US" smtClean="0"/>
              <a:pPr/>
              <a:t>18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752600" y="3733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209800" y="2130425"/>
            <a:ext cx="6248400" cy="1470025"/>
          </a:xfrm>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38862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8648700" y="76200"/>
            <a:ext cx="381000" cy="365125"/>
          </a:xfrm>
        </p:spPr>
        <p:txBody>
          <a:bodyPr/>
          <a:lstStyle>
            <a:lvl1pPr eaLnBrk="0" hangingPunct="0">
              <a:defRPr>
                <a:solidFill>
                  <a:schemeClr val="tx1">
                    <a:lumMod val="50000"/>
                    <a:lumOff val="50000"/>
                  </a:schemeClr>
                </a:solidFill>
              </a:defRPr>
            </a:lvl1pPr>
          </a:lstStyle>
          <a:p>
            <a:pPr>
              <a:defRPr/>
            </a:pPr>
            <a:fld id="{D4EED081-42B4-4C93-B354-20CABCD40F2D}" type="slidenum">
              <a:rPr lang="en-US" smtClean="0"/>
              <a:pPr>
                <a:defRPr/>
              </a:pPr>
              <a:t>‹#›</a:t>
            </a:fld>
            <a:endParaRPr lang="en-US" dirty="0"/>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903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33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0B12748E-4BC5-4131-BEF9-C32E92BDDA69}"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93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E8B905F3-5A04-49CA-A825-0E5EFE0E6DE7}"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11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33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C3BF698C-B4E5-42AC-B5C6-5A74B9774858}"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07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C644F9-064D-40CA-9409-B1C46F9FF1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97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81800" y="152400"/>
            <a:ext cx="2133600" cy="365125"/>
          </a:xfrm>
          <a:prstGeom prst="rect">
            <a:avLst/>
          </a:prstGeom>
        </p:spPr>
        <p:txBody>
          <a:bodyPr/>
          <a:lstStyle/>
          <a:p>
            <a:fld id="{6AC644F9-064D-40CA-9409-B1C46F9FF1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04829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C644F9-064D-40CA-9409-B1C46F9FF1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368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C644F9-064D-40CA-9409-B1C46F9FF1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5333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C644F9-064D-40CA-9409-B1C46F9FF1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8423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C644F9-064D-40CA-9409-B1C46F9FF1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89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0292335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676400" y="15240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676400" y="152400"/>
            <a:ext cx="7010400" cy="1143000"/>
          </a:xfrm>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lgn="r">
              <a:defRPr sz="1200">
                <a:solidFill>
                  <a:prstClr val="black">
                    <a:tint val="75000"/>
                  </a:prstClr>
                </a:solidFill>
              </a:defRPr>
            </a:lvl1pPr>
          </a:lstStyle>
          <a:p>
            <a:pPr>
              <a:defRPr/>
            </a:pPr>
            <a:fld id="{9E2190C2-C9D7-4247-B5FB-6ABB6085BFD3}"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6066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953695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946283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9186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631192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199" y="2906713"/>
            <a:ext cx="68945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C93F5B57-DF64-4B26-A716-13652EAAAD09}"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674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4ED82270-350F-4169-9811-89826599302E}" type="slidenum">
              <a:rPr lang="en-US" smtClean="0"/>
              <a:pPr>
                <a:defRPr/>
              </a:pPr>
              <a:t>‹#›</a:t>
            </a:fld>
            <a:endParaRPr lang="en-US" dirty="0"/>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222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6" name="Straight Connector 5"/>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1"/>
            <a:ext cx="70866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00200" y="3124200"/>
            <a:ext cx="7086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9A7AA436-DE83-41AB-8F56-B307C0DA5BDB}" type="slidenum">
              <a:rPr lang="en-US" smtClean="0"/>
              <a:pPr>
                <a:defRPr/>
              </a:pPr>
              <a:t>‹#›</a:t>
            </a:fld>
            <a:endParaRPr lang="en-US" dirty="0"/>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449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8" name="Straight Connector 7"/>
          <p:cNvCxnSpPr/>
          <p:nvPr/>
        </p:nvCxnSpPr>
        <p:spPr>
          <a:xfrm>
            <a:off x="1600200" y="14478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2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0"/>
          </p:nvPr>
        </p:nvSpPr>
        <p:spPr/>
        <p:txBody>
          <a:bodyPr/>
          <a:lstStyle>
            <a:lvl1pPr eaLnBrk="0" hangingPunct="0">
              <a:defRPr/>
            </a:lvl1pPr>
          </a:lstStyle>
          <a:p>
            <a:pPr>
              <a:defRPr/>
            </a:pPr>
            <a:fld id="{FB82B61A-2599-4DB2-B24E-3C51999755F8}" type="slidenum">
              <a:rPr lang="en-US" smtClean="0"/>
              <a:pPr>
                <a:defRPr/>
              </a:pPr>
              <a:t>‹#›</a:t>
            </a:fld>
            <a:endParaRPr lang="en-US" dirty="0"/>
          </a:p>
        </p:txBody>
      </p:sp>
      <p:pic>
        <p:nvPicPr>
          <p:cNvPr id="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324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1676400" y="12192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40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eaLnBrk="0" hangingPunct="0">
              <a:defRPr/>
            </a:lvl1pPr>
          </a:lstStyle>
          <a:p>
            <a:pPr>
              <a:defRPr/>
            </a:pPr>
            <a:fld id="{5D0F9647-C903-4DFB-BE1A-11A21D4823EA}"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6434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eaLnBrk="0" hangingPunct="0">
              <a:defRPr/>
            </a:lvl1pPr>
          </a:lstStyle>
          <a:p>
            <a:pPr>
              <a:defRPr/>
            </a:pPr>
            <a:fld id="{97E35801-0457-4491-85CC-3D5AC6644B0D}" type="slidenum">
              <a:rPr lang="en-US" smtClean="0"/>
              <a:pPr>
                <a:defRPr/>
              </a:pPr>
              <a:t>‹#›</a:t>
            </a:fld>
            <a:endParaRPr lang="en-US"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7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solidFill>
                  <a:srgbClr val="33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A893DF53-C37C-4873-81A3-6FDA05A4DBFC}"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64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Picture1.jpg"/>
          <p:cNvPicPr>
            <a:picLocks/>
          </p:cNvPicPr>
          <p:nvPr/>
        </p:nvPicPr>
        <p:blipFill>
          <a:blip r:embed="rId14"/>
          <a:stretch>
            <a:fillRect/>
          </a:stretch>
        </p:blipFill>
        <p:spPr>
          <a:xfrm>
            <a:off x="1397508" y="0"/>
            <a:ext cx="100584" cy="1472184"/>
          </a:xfrm>
          <a:prstGeom prst="rect">
            <a:avLst/>
          </a:prstGeom>
          <a:ln>
            <a:noFill/>
          </a:ln>
          <a:effectLst>
            <a:reflection blurRad="6350" stA="50000" endA="295" endPos="92000" dist="101600" dir="5400000" sy="-100000" algn="bl" rotWithShape="0"/>
          </a:effec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00200" y="1600200"/>
            <a:ext cx="708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Box 7"/>
          <p:cNvSpPr txBox="1">
            <a:spLocks noChangeArrowheads="1"/>
          </p:cNvSpPr>
          <p:nvPr/>
        </p:nvSpPr>
        <p:spPr bwMode="auto">
          <a:xfrm>
            <a:off x="1447800" y="6248400"/>
            <a:ext cx="7696200" cy="76200"/>
          </a:xfrm>
          <a:prstGeom prst="rect">
            <a:avLst/>
          </a:prstGeom>
          <a:solidFill>
            <a:schemeClr val="accent4">
              <a:lumMod val="50000"/>
              <a:alpha val="74901"/>
            </a:schemeClr>
          </a:solidFill>
          <a:ln>
            <a:solidFill>
              <a:schemeClr val="accent4">
                <a:lumMod val="75000"/>
              </a:schemeClr>
            </a:solidFill>
          </a:ln>
          <a:effectLst>
            <a:softEdge rad="31750"/>
          </a:effectLs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endParaRPr lang="en-US" sz="900" dirty="0" smtClean="0">
              <a:solidFill>
                <a:prstClr val="black"/>
              </a:solidFill>
              <a:cs typeface="Arial" pitchFamily="34" charset="0"/>
            </a:endParaRPr>
          </a:p>
          <a:p>
            <a:pPr fontAlgn="base">
              <a:spcBef>
                <a:spcPct val="0"/>
              </a:spcBef>
              <a:spcAft>
                <a:spcPct val="0"/>
              </a:spcAft>
              <a:defRPr/>
            </a:pPr>
            <a:r>
              <a:rPr lang="en-US" sz="1000" b="1" dirty="0" smtClean="0">
                <a:solidFill>
                  <a:srgbClr val="333366"/>
                </a:solidFill>
                <a:cs typeface="Arial" pitchFamily="34" charset="0"/>
              </a:rPr>
              <a:t>     Washington State Department of Social &amp; Health Services – Division of Behavioral Health and Recovery - PRI</a:t>
            </a:r>
          </a:p>
        </p:txBody>
      </p:sp>
      <p:sp>
        <p:nvSpPr>
          <p:cNvPr id="6" name="Slide Number Placeholder 5"/>
          <p:cNvSpPr>
            <a:spLocks noGrp="1"/>
          </p:cNvSpPr>
          <p:nvPr>
            <p:ph type="sldNum" sz="quarter" idx="4"/>
          </p:nvPr>
        </p:nvSpPr>
        <p:spPr>
          <a:xfrm>
            <a:off x="6896100" y="133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9A7AA436-DE83-41AB-8F56-B307C0DA5BDB}" type="slidenum">
              <a:rPr lang="en-US" smtClean="0"/>
              <a:pPr>
                <a:defRPr/>
              </a:pPr>
              <a:t>‹#›</a:t>
            </a:fld>
            <a:endParaRPr lang="en-US" dirty="0"/>
          </a:p>
        </p:txBody>
      </p:sp>
      <p:pic>
        <p:nvPicPr>
          <p:cNvPr id="1031" name="Picture 8" descr="DSHSlogopeople(w).eps"/>
          <p:cNvPicPr>
            <a:picLocks noChangeAspect="1"/>
          </p:cNvPicPr>
          <p:nvPr/>
        </p:nvPicPr>
        <p:blipFill>
          <a:blip r:embed="rId15">
            <a:duotone>
              <a:prstClr val="black"/>
              <a:schemeClr val="accent4">
                <a:lumMod val="50000"/>
                <a:tint val="45000"/>
                <a:satMod val="400000"/>
              </a:schemeClr>
            </a:duotone>
            <a:extLst>
              <a:ext uri="{BEBA8EAE-BF5A-486C-A8C5-ECC9F3942E4B}">
                <a14:imgProps xmlns:a14="http://schemas.microsoft.com/office/drawing/2010/main">
                  <a14:imgLayer r:embed="rId16">
                    <a14:imgEffect>
                      <a14:artisticPlasticWrap/>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900" y="589280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p:nvSpPr>
        <p:spPr bwMode="auto">
          <a:xfrm>
            <a:off x="88900" y="5476399"/>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fontAlgn="base">
              <a:spcBef>
                <a:spcPct val="0"/>
              </a:spcBef>
              <a:spcAft>
                <a:spcPct val="0"/>
              </a:spcAft>
              <a:defRPr/>
            </a:pPr>
            <a:r>
              <a:rPr lang="en-US" sz="2800" dirty="0" smtClean="0">
                <a:solidFill>
                  <a:srgbClr val="7A3300"/>
                </a:solidFill>
                <a:latin typeface="Cambria" pitchFamily="18" charset="0"/>
                <a:cs typeface="Arial" pitchFamily="34" charset="0"/>
              </a:rPr>
              <a:t>One</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Department</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Vision</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Mission</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Core set of Values</a:t>
            </a:r>
          </a:p>
        </p:txBody>
      </p:sp>
    </p:spTree>
    <p:extLst>
      <p:ext uri="{BB962C8B-B14F-4D97-AF65-F5344CB8AC3E}">
        <p14:creationId xmlns:p14="http://schemas.microsoft.com/office/powerpoint/2010/main" val="359692245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rgbClr val="333366"/>
          </a:solidFill>
          <a:latin typeface="+mj-lt"/>
          <a:ea typeface="+mj-ea"/>
          <a:cs typeface="+mj-cs"/>
        </a:defRPr>
      </a:lvl1pPr>
      <a:lvl2pPr algn="ctr" rtl="0" eaLnBrk="1" fontAlgn="base" hangingPunct="1">
        <a:spcBef>
          <a:spcPct val="0"/>
        </a:spcBef>
        <a:spcAft>
          <a:spcPct val="0"/>
        </a:spcAft>
        <a:defRPr sz="4400">
          <a:solidFill>
            <a:srgbClr val="333366"/>
          </a:solidFill>
          <a:latin typeface="Calibri" pitchFamily="34" charset="0"/>
        </a:defRPr>
      </a:lvl2pPr>
      <a:lvl3pPr algn="ctr" rtl="0" eaLnBrk="1" fontAlgn="base" hangingPunct="1">
        <a:spcBef>
          <a:spcPct val="0"/>
        </a:spcBef>
        <a:spcAft>
          <a:spcPct val="0"/>
        </a:spcAft>
        <a:defRPr sz="4400">
          <a:solidFill>
            <a:srgbClr val="333366"/>
          </a:solidFill>
          <a:latin typeface="Calibri" pitchFamily="34" charset="0"/>
        </a:defRPr>
      </a:lvl3pPr>
      <a:lvl4pPr algn="ctr" rtl="0" eaLnBrk="1" fontAlgn="base" hangingPunct="1">
        <a:spcBef>
          <a:spcPct val="0"/>
        </a:spcBef>
        <a:spcAft>
          <a:spcPct val="0"/>
        </a:spcAft>
        <a:defRPr sz="4400">
          <a:solidFill>
            <a:srgbClr val="333366"/>
          </a:solidFill>
          <a:latin typeface="Calibri" pitchFamily="34" charset="0"/>
        </a:defRPr>
      </a:lvl4pPr>
      <a:lvl5pPr algn="ctr" rtl="0" eaLnBrk="1" fontAlgn="base" hangingPunct="1">
        <a:spcBef>
          <a:spcPct val="0"/>
        </a:spcBef>
        <a:spcAft>
          <a:spcPct val="0"/>
        </a:spcAft>
        <a:defRPr sz="4400">
          <a:solidFill>
            <a:srgbClr val="333366"/>
          </a:solidFill>
          <a:latin typeface="Calibri" pitchFamily="34" charset="0"/>
        </a:defRPr>
      </a:lvl5pPr>
      <a:lvl6pPr marL="457200" algn="ctr" rtl="0" eaLnBrk="1" fontAlgn="base" hangingPunct="1">
        <a:spcBef>
          <a:spcPct val="0"/>
        </a:spcBef>
        <a:spcAft>
          <a:spcPct val="0"/>
        </a:spcAft>
        <a:defRPr sz="4400">
          <a:solidFill>
            <a:srgbClr val="333366"/>
          </a:solidFill>
          <a:latin typeface="Calibri" pitchFamily="34" charset="0"/>
        </a:defRPr>
      </a:lvl6pPr>
      <a:lvl7pPr marL="914400" algn="ctr" rtl="0" eaLnBrk="1" fontAlgn="base" hangingPunct="1">
        <a:spcBef>
          <a:spcPct val="0"/>
        </a:spcBef>
        <a:spcAft>
          <a:spcPct val="0"/>
        </a:spcAft>
        <a:defRPr sz="4400">
          <a:solidFill>
            <a:srgbClr val="333366"/>
          </a:solidFill>
          <a:latin typeface="Calibri" pitchFamily="34" charset="0"/>
        </a:defRPr>
      </a:lvl7pPr>
      <a:lvl8pPr marL="1371600" algn="ctr" rtl="0" eaLnBrk="1" fontAlgn="base" hangingPunct="1">
        <a:spcBef>
          <a:spcPct val="0"/>
        </a:spcBef>
        <a:spcAft>
          <a:spcPct val="0"/>
        </a:spcAft>
        <a:defRPr sz="4400">
          <a:solidFill>
            <a:srgbClr val="333366"/>
          </a:solidFill>
          <a:latin typeface="Calibri" pitchFamily="34" charset="0"/>
        </a:defRPr>
      </a:lvl8pPr>
      <a:lvl9pPr marL="1828800" algn="ctr" rtl="0" eaLnBrk="1" fontAlgn="base" hangingPunct="1">
        <a:spcBef>
          <a:spcPct val="0"/>
        </a:spcBef>
        <a:spcAft>
          <a:spcPct val="0"/>
        </a:spcAft>
        <a:defRPr sz="4400">
          <a:solidFill>
            <a:srgbClr val="333366"/>
          </a:solidFill>
          <a:latin typeface="Calibri" pitchFamily="34" charset="0"/>
        </a:defRPr>
      </a:lvl9pPr>
    </p:titleStyle>
    <p:bodyStyle>
      <a:lvl1pPr marL="342900" indent="-342900" algn="l" rtl="0" eaLnBrk="1" fontAlgn="base" hangingPunct="1">
        <a:spcBef>
          <a:spcPct val="20000"/>
        </a:spcBef>
        <a:spcAft>
          <a:spcPct val="0"/>
        </a:spcAft>
        <a:buClr>
          <a:srgbClr val="C85F08"/>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85F08"/>
        </a:buClr>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7" name="Slide Number Placeholder 5"/>
          <p:cNvSpPr txBox="1">
            <a:spLocks/>
          </p:cNvSpPr>
          <p:nvPr userDrawn="1"/>
        </p:nvSpPr>
        <p:spPr>
          <a:xfrm>
            <a:off x="6896100" y="133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prstClr val="black">
                    <a:tint val="75000"/>
                  </a:prst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9A7AA436-DE83-41AB-8F56-B307C0DA5BDB}" type="slidenum">
              <a:rPr lang="en-US" smtClean="0"/>
              <a:pPr>
                <a:defRPr/>
              </a:pPr>
              <a:t>‹#›</a:t>
            </a:fld>
            <a:endParaRPr lang="en-US" dirty="0"/>
          </a:p>
        </p:txBody>
      </p:sp>
    </p:spTree>
    <p:extLst>
      <p:ext uri="{BB962C8B-B14F-4D97-AF65-F5344CB8AC3E}">
        <p14:creationId xmlns:p14="http://schemas.microsoft.com/office/powerpoint/2010/main" val="23284704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162800" cy="3067050"/>
          </a:xfrm>
        </p:spPr>
        <p:txBody>
          <a:bodyPr>
            <a:normAutofit fontScale="90000"/>
          </a:bodyPr>
          <a:lstStyle/>
          <a:p>
            <a:pPr algn="l">
              <a:defRPr/>
            </a:pPr>
            <a:r>
              <a:rPr lang="en-US" sz="2400" dirty="0" smtClean="0"/>
              <a:t>Division </a:t>
            </a:r>
            <a:r>
              <a:rPr lang="en-US" sz="2400" dirty="0"/>
              <a:t>of Behavioral Health and Recovery</a:t>
            </a:r>
            <a:br>
              <a:rPr lang="en-US" sz="2400" dirty="0"/>
            </a:br>
            <a:r>
              <a:rPr sz="3200" dirty="0" smtClean="0">
                <a:solidFill>
                  <a:schemeClr val="accent4">
                    <a:lumMod val="75000"/>
                  </a:schemeClr>
                </a:solidFill>
              </a:rPr>
              <a:t>Prevention </a:t>
            </a:r>
            <a:r>
              <a:rPr sz="3200" dirty="0">
                <a:solidFill>
                  <a:schemeClr val="accent4">
                    <a:lumMod val="75000"/>
                  </a:schemeClr>
                </a:solidFill>
              </a:rPr>
              <a:t>Redesign Initiative (PRI) </a:t>
            </a:r>
            <a:r>
              <a:rPr dirty="0" smtClean="0">
                <a:solidFill>
                  <a:schemeClr val="accent4">
                    <a:lumMod val="75000"/>
                  </a:schemeClr>
                </a:solidFill>
              </a:rPr>
              <a:t/>
            </a:r>
            <a:br>
              <a:rPr dirty="0" smtClean="0">
                <a:solidFill>
                  <a:schemeClr val="accent4">
                    <a:lumMod val="75000"/>
                  </a:schemeClr>
                </a:solidFill>
              </a:rPr>
            </a:br>
            <a:r>
              <a:rPr dirty="0" smtClean="0">
                <a:solidFill>
                  <a:schemeClr val="accent4">
                    <a:lumMod val="75000"/>
                  </a:schemeClr>
                </a:solidFill>
              </a:rPr>
              <a:t/>
            </a:r>
            <a:br>
              <a:rPr dirty="0" smtClean="0">
                <a:solidFill>
                  <a:schemeClr val="accent4">
                    <a:lumMod val="75000"/>
                  </a:schemeClr>
                </a:solidFill>
              </a:rPr>
            </a:br>
            <a:r>
              <a:rPr dirty="0" smtClean="0">
                <a:solidFill>
                  <a:schemeClr val="accent4">
                    <a:lumMod val="75000"/>
                  </a:schemeClr>
                </a:solidFill>
              </a:rPr>
              <a:t/>
            </a:r>
            <a:br>
              <a:rPr dirty="0" smtClean="0">
                <a:solidFill>
                  <a:schemeClr val="accent4">
                    <a:lumMod val="75000"/>
                  </a:schemeClr>
                </a:solidFill>
              </a:rPr>
            </a:br>
            <a:r>
              <a:rPr lang="en-US" dirty="0"/>
              <a:t>Review updated Task </a:t>
            </a:r>
            <a:r>
              <a:rPr lang="en-US" dirty="0" smtClean="0"/>
              <a:t>Guide; the Community Coalition Guide</a:t>
            </a:r>
            <a:endParaRPr dirty="0"/>
          </a:p>
        </p:txBody>
      </p:sp>
      <p:sp>
        <p:nvSpPr>
          <p:cNvPr id="3" name="Subtitle 2"/>
          <p:cNvSpPr>
            <a:spLocks noGrp="1"/>
          </p:cNvSpPr>
          <p:nvPr>
            <p:ph type="subTitle" idx="1"/>
          </p:nvPr>
        </p:nvSpPr>
        <p:spPr>
          <a:xfrm>
            <a:off x="1752600" y="3886200"/>
            <a:ext cx="7086600" cy="1752600"/>
          </a:xfrm>
        </p:spPr>
        <p:txBody>
          <a:bodyPr/>
          <a:lstStyle/>
          <a:p>
            <a:pPr algn="l" eaLnBrk="1" hangingPunct="1">
              <a:defRPr/>
            </a:pPr>
            <a:r>
              <a:rPr lang="en-US" sz="2400" dirty="0" smtClean="0"/>
              <a:t>August 21, 2013</a:t>
            </a:r>
          </a:p>
          <a:p>
            <a:pPr algn="l">
              <a:defRPr/>
            </a:pPr>
            <a:r>
              <a:rPr lang="en-US" sz="2400" dirty="0"/>
              <a:t>PRI </a:t>
            </a:r>
            <a:r>
              <a:rPr lang="en-US" sz="2400" dirty="0" smtClean="0"/>
              <a:t>Learning Community Meeting</a:t>
            </a:r>
          </a:p>
          <a:p>
            <a:pPr algn="l" eaLnBrk="1" hangingPunct="1">
              <a:defRPr/>
            </a:pPr>
            <a:endParaRPr lang="en-US" sz="900" dirty="0"/>
          </a:p>
          <a:p>
            <a:pPr algn="l">
              <a:defRPr/>
            </a:pPr>
            <a:r>
              <a:rPr lang="en-US" sz="1600" dirty="0" smtClean="0"/>
              <a:t>Presented by</a:t>
            </a:r>
            <a:r>
              <a:rPr lang="en-US" sz="1600" dirty="0"/>
              <a:t>: </a:t>
            </a:r>
            <a:endParaRPr lang="en-US" sz="1600" dirty="0" smtClean="0"/>
          </a:p>
          <a:p>
            <a:pPr algn="l">
              <a:defRPr/>
            </a:pPr>
            <a:r>
              <a:rPr lang="en-US" sz="1600" dirty="0" smtClean="0"/>
              <a:t>Julia </a:t>
            </a:r>
            <a:r>
              <a:rPr lang="en-US" sz="1600" dirty="0"/>
              <a:t>Greeson, Prevention System Manager </a:t>
            </a:r>
          </a:p>
          <a:p>
            <a:pPr algn="l">
              <a:defRPr/>
            </a:pPr>
            <a:r>
              <a:rPr lang="en-US" sz="1600" dirty="0"/>
              <a:t>Sarah Mariani, Behavioral Health Administrator</a:t>
            </a:r>
          </a:p>
          <a:p>
            <a:pPr algn="l">
              <a:defRPr/>
            </a:pP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pPr>
              <a:defRPr/>
            </a:pPr>
            <a:fld id="{181C518C-266E-49C6-BE40-E3A674393190}" type="slidenum">
              <a:rPr lang="en-US" smtClean="0"/>
              <a:pPr>
                <a:defRPr/>
              </a:pPr>
              <a:t>1</a:t>
            </a:fld>
            <a:endParaRPr lang="en-US" dirty="0"/>
          </a:p>
        </p:txBody>
      </p:sp>
    </p:spTree>
    <p:extLst>
      <p:ext uri="{BB962C8B-B14F-4D97-AF65-F5344CB8AC3E}">
        <p14:creationId xmlns:p14="http://schemas.microsoft.com/office/powerpoint/2010/main" val="1691174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p:txBody>
          <a:bodyPr/>
          <a:lstStyle/>
          <a:p>
            <a:r>
              <a:rPr dirty="0" smtClean="0"/>
              <a:t>Role of Coordinator</a:t>
            </a:r>
          </a:p>
        </p:txBody>
      </p:sp>
      <p:sp>
        <p:nvSpPr>
          <p:cNvPr id="300035" name="Content Placeholder 2"/>
          <p:cNvSpPr>
            <a:spLocks noGrp="1"/>
          </p:cNvSpPr>
          <p:nvPr>
            <p:ph idx="1"/>
          </p:nvPr>
        </p:nvSpPr>
        <p:spPr/>
        <p:txBody>
          <a:bodyPr/>
          <a:lstStyle/>
          <a:p>
            <a:pPr eaLnBrk="1" hangingPunct="1">
              <a:lnSpc>
                <a:spcPct val="90000"/>
              </a:lnSpc>
            </a:pPr>
            <a:r>
              <a:rPr lang="en-US" sz="3000" dirty="0" smtClean="0"/>
              <a:t>Provide staff support. </a:t>
            </a:r>
          </a:p>
          <a:p>
            <a:pPr marL="347663" indent="0" eaLnBrk="1" hangingPunct="1">
              <a:lnSpc>
                <a:spcPct val="90000"/>
              </a:lnSpc>
              <a:buNone/>
            </a:pPr>
            <a:r>
              <a:rPr lang="en-US" sz="2000" i="1" dirty="0" smtClean="0"/>
              <a:t>(Note: Staff are not members of the coalition.)</a:t>
            </a:r>
          </a:p>
          <a:p>
            <a:pPr>
              <a:lnSpc>
                <a:spcPct val="90000"/>
              </a:lnSpc>
            </a:pPr>
            <a:r>
              <a:rPr lang="en-US" sz="3000" dirty="0"/>
              <a:t>Coordinate meeting preparation and follow up.</a:t>
            </a:r>
          </a:p>
          <a:p>
            <a:pPr eaLnBrk="1" hangingPunct="1">
              <a:lnSpc>
                <a:spcPct val="90000"/>
              </a:lnSpc>
            </a:pPr>
            <a:r>
              <a:rPr lang="en-US" sz="3000" dirty="0" smtClean="0"/>
              <a:t>Coordinate training and technical assistance.</a:t>
            </a:r>
          </a:p>
          <a:p>
            <a:pPr eaLnBrk="1" hangingPunct="1">
              <a:lnSpc>
                <a:spcPct val="90000"/>
              </a:lnSpc>
            </a:pPr>
            <a:r>
              <a:rPr lang="en-US" sz="3000" dirty="0" smtClean="0"/>
              <a:t>Coordinate implementation of strategies.</a:t>
            </a:r>
          </a:p>
          <a:p>
            <a:pPr eaLnBrk="1" hangingPunct="1">
              <a:lnSpc>
                <a:spcPct val="90000"/>
              </a:lnSpc>
            </a:pPr>
            <a:r>
              <a:rPr lang="en-US" sz="3000" dirty="0" smtClean="0"/>
              <a:t>Documentation of PRI efforts.</a:t>
            </a:r>
          </a:p>
          <a:p>
            <a:pPr eaLnBrk="1" hangingPunct="1">
              <a:lnSpc>
                <a:spcPct val="90000"/>
              </a:lnSpc>
            </a:pPr>
            <a:r>
              <a:rPr lang="en-US" sz="3000" dirty="0" smtClean="0"/>
              <a:t>Prepare reports, as needed.</a:t>
            </a:r>
          </a:p>
          <a:p>
            <a:pPr eaLnBrk="1" hangingPunct="1">
              <a:lnSpc>
                <a:spcPct val="90000"/>
              </a:lnSpc>
            </a:pPr>
            <a:r>
              <a:rPr lang="en-US" sz="3000" dirty="0" smtClean="0"/>
              <a:t>Be a resource for the coalition.</a:t>
            </a:r>
          </a:p>
          <a:p>
            <a:pPr eaLnBrk="1" hangingPunct="1">
              <a:lnSpc>
                <a:spcPct val="90000"/>
              </a:lnSpc>
            </a:pPr>
            <a:endParaRPr lang="en-US" dirty="0" smtClean="0"/>
          </a:p>
          <a:p>
            <a:pPr eaLnBrk="1" hangingPunct="1"/>
            <a:endParaRPr lang="en-US" dirty="0" smtClean="0"/>
          </a:p>
        </p:txBody>
      </p:sp>
      <p:sp>
        <p:nvSpPr>
          <p:cNvPr id="3000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C808020-CA83-4F43-9309-383FB9DED6AC}" type="slidenum">
              <a:rPr lang="en-US" smtClean="0">
                <a:solidFill>
                  <a:srgbClr val="898989"/>
                </a:solidFill>
              </a:rPr>
              <a:pPr eaLnBrk="1" hangingPunct="1"/>
              <a:t>10</a:t>
            </a:fld>
            <a:endParaRPr lang="en-US" dirty="0" smtClean="0">
              <a:solidFill>
                <a:srgbClr val="898989"/>
              </a:solidFill>
            </a:endParaRPr>
          </a:p>
        </p:txBody>
      </p:sp>
    </p:spTree>
    <p:extLst>
      <p:ext uri="{BB962C8B-B14F-4D97-AF65-F5344CB8AC3E}">
        <p14:creationId xmlns:p14="http://schemas.microsoft.com/office/powerpoint/2010/main" val="1084782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00199" y="228600"/>
            <a:ext cx="7355807" cy="5715000"/>
          </a:xfrm>
          <a:prstGeom prst="rect">
            <a:avLst/>
          </a:prstGeom>
          <a:noFill/>
          <a:ln w="9525">
            <a:noFill/>
            <a:miter lim="800000"/>
            <a:headEnd/>
            <a:tailEnd/>
          </a:ln>
        </p:spPr>
      </p:pic>
      <p:sp>
        <p:nvSpPr>
          <p:cNvPr id="4" name="Oval 3"/>
          <p:cNvSpPr/>
          <p:nvPr/>
        </p:nvSpPr>
        <p:spPr>
          <a:xfrm>
            <a:off x="5334000" y="3657600"/>
            <a:ext cx="3429000" cy="2438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9068355">
            <a:off x="7284761" y="5384558"/>
            <a:ext cx="614716" cy="3477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0"/>
          </p:nvPr>
        </p:nvSpPr>
        <p:spPr/>
        <p:txBody>
          <a:bodyPr/>
          <a:lstStyle/>
          <a:p>
            <a:pPr>
              <a:defRPr/>
            </a:pPr>
            <a:fld id="{97E35801-0457-4491-85CC-3D5AC6644B0D}" type="slidenum">
              <a:rPr lang="en-US" smtClean="0"/>
              <a:pPr>
                <a:defRPr/>
              </a:pPr>
              <a:t>11</a:t>
            </a:fld>
            <a:endParaRPr lang="en-US" dirty="0"/>
          </a:p>
        </p:txBody>
      </p:sp>
    </p:spTree>
    <p:extLst>
      <p:ext uri="{BB962C8B-B14F-4D97-AF65-F5344CB8AC3E}">
        <p14:creationId xmlns:p14="http://schemas.microsoft.com/office/powerpoint/2010/main" val="77931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Key </a:t>
            </a:r>
            <a:r>
              <a:rPr lang="en-US" dirty="0" smtClean="0"/>
              <a:t>Objectives</a:t>
            </a:r>
            <a:endParaRPr lang="en-US" dirty="0"/>
          </a:p>
        </p:txBody>
      </p:sp>
      <p:sp>
        <p:nvSpPr>
          <p:cNvPr id="3" name="Content Placeholder 2"/>
          <p:cNvSpPr>
            <a:spLocks noGrp="1"/>
          </p:cNvSpPr>
          <p:nvPr>
            <p:ph idx="1"/>
          </p:nvPr>
        </p:nvSpPr>
        <p:spPr/>
        <p:txBody>
          <a:bodyPr/>
          <a:lstStyle/>
          <a:p>
            <a:r>
              <a:rPr lang="en-US" sz="2000" dirty="0"/>
              <a:t>Establishment of a community coalition </a:t>
            </a:r>
            <a:endParaRPr lang="en-US" sz="2000" dirty="0" smtClean="0"/>
          </a:p>
          <a:p>
            <a:r>
              <a:rPr lang="en-US" sz="2000" dirty="0" smtClean="0"/>
              <a:t>Identification </a:t>
            </a:r>
            <a:r>
              <a:rPr lang="en-US" sz="2000" dirty="0"/>
              <a:t>of a community coordinator </a:t>
            </a:r>
          </a:p>
          <a:p>
            <a:r>
              <a:rPr lang="en-US" sz="2000" dirty="0"/>
              <a:t>Define and select communities  </a:t>
            </a:r>
            <a:endParaRPr lang="en-US" sz="2000" dirty="0" smtClean="0"/>
          </a:p>
          <a:p>
            <a:r>
              <a:rPr lang="en-US" sz="2000" dirty="0" smtClean="0"/>
              <a:t>Implementation </a:t>
            </a:r>
            <a:r>
              <a:rPr lang="en-US" sz="2000" dirty="0"/>
              <a:t>of environmental, public awareness, direct service, and capacity building strategies </a:t>
            </a:r>
            <a:endParaRPr lang="en-US" sz="2000" dirty="0" smtClean="0"/>
          </a:p>
          <a:p>
            <a:r>
              <a:rPr lang="en-US" sz="2000" dirty="0" smtClean="0"/>
              <a:t>School-based </a:t>
            </a:r>
            <a:r>
              <a:rPr lang="en-US" sz="2000" dirty="0"/>
              <a:t>prevention specialist </a:t>
            </a:r>
          </a:p>
          <a:p>
            <a:r>
              <a:rPr lang="en-US" sz="2000" dirty="0"/>
              <a:t>Participating communities are distributed statewide </a:t>
            </a:r>
          </a:p>
          <a:p>
            <a:r>
              <a:rPr lang="en-US" sz="2000" dirty="0"/>
              <a:t>Resources match outcomes </a:t>
            </a:r>
          </a:p>
          <a:p>
            <a:r>
              <a:rPr lang="en-US" sz="2000" dirty="0"/>
              <a:t>DBHR technical assistance/support </a:t>
            </a:r>
          </a:p>
          <a:p>
            <a:r>
              <a:rPr lang="en-US" sz="2000" dirty="0"/>
              <a:t>Evaluating program and community-level change </a:t>
            </a:r>
          </a:p>
          <a:p>
            <a:r>
              <a:rPr lang="en-US" sz="2000" dirty="0"/>
              <a:t>Workforce development 	</a:t>
            </a:r>
          </a:p>
          <a:p>
            <a:r>
              <a:rPr lang="en-US" sz="2000" dirty="0"/>
              <a:t>Compliance with Synar </a:t>
            </a: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12</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59539">
            <a:off x="7543800" y="762000"/>
            <a:ext cx="1393190" cy="1181100"/>
          </a:xfrm>
          <a:prstGeom prst="rect">
            <a:avLst/>
          </a:prstGeom>
          <a:noFill/>
        </p:spPr>
      </p:pic>
      <p:sp>
        <p:nvSpPr>
          <p:cNvPr id="7"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10</a:t>
            </a:r>
            <a:endParaRPr lang="en-US" sz="1200" dirty="0">
              <a:latin typeface="Calibri" pitchFamily="34" charset="0"/>
            </a:endParaRPr>
          </a:p>
        </p:txBody>
      </p:sp>
    </p:spTree>
    <p:extLst>
      <p:ext uri="{BB962C8B-B14F-4D97-AF65-F5344CB8AC3E}">
        <p14:creationId xmlns:p14="http://schemas.microsoft.com/office/powerpoint/2010/main" val="1947511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3: Implementing </a:t>
            </a:r>
            <a:r>
              <a:rPr lang="en-US" dirty="0" smtClean="0"/>
              <a:t>PRI </a:t>
            </a:r>
            <a:br>
              <a:rPr lang="en-US" dirty="0" smtClean="0"/>
            </a:br>
            <a:r>
              <a:rPr lang="en-US" dirty="0" smtClean="0"/>
              <a:t>in Your Community </a:t>
            </a:r>
            <a:endParaRPr lang="en-US" dirty="0"/>
          </a:p>
        </p:txBody>
      </p:sp>
      <p:sp>
        <p:nvSpPr>
          <p:cNvPr id="3" name="Content Placeholder 2"/>
          <p:cNvSpPr>
            <a:spLocks noGrp="1"/>
          </p:cNvSpPr>
          <p:nvPr>
            <p:ph idx="1"/>
          </p:nvPr>
        </p:nvSpPr>
        <p:spPr/>
        <p:txBody>
          <a:bodyPr/>
          <a:lstStyle/>
          <a:p>
            <a:r>
              <a:rPr lang="en-US" sz="2800" dirty="0" smtClean="0"/>
              <a:t>Quick Reference Timeline </a:t>
            </a:r>
            <a:r>
              <a:rPr lang="en-US" sz="2800" dirty="0"/>
              <a:t>Overview</a:t>
            </a:r>
          </a:p>
          <a:p>
            <a:r>
              <a:rPr lang="en-US" sz="2800" dirty="0"/>
              <a:t>Getting Started</a:t>
            </a:r>
          </a:p>
          <a:p>
            <a:r>
              <a:rPr lang="en-US" sz="2800" dirty="0"/>
              <a:t>Capacity Building</a:t>
            </a:r>
          </a:p>
          <a:p>
            <a:r>
              <a:rPr lang="en-US" sz="2800" dirty="0"/>
              <a:t>Assessment</a:t>
            </a:r>
          </a:p>
          <a:p>
            <a:r>
              <a:rPr lang="en-US" sz="2800" dirty="0"/>
              <a:t>Planning</a:t>
            </a:r>
          </a:p>
          <a:p>
            <a:r>
              <a:rPr lang="en-US" sz="2800" dirty="0"/>
              <a:t>Implementation</a:t>
            </a:r>
          </a:p>
          <a:p>
            <a:r>
              <a:rPr lang="en-US" sz="2800" dirty="0"/>
              <a:t>Reporting and </a:t>
            </a:r>
            <a:r>
              <a:rPr lang="en-US" sz="2800" dirty="0" smtClean="0"/>
              <a:t>Evaluation</a:t>
            </a:r>
          </a:p>
          <a:p>
            <a:r>
              <a:rPr lang="en-US" sz="2800" dirty="0" smtClean="0"/>
              <a:t>Cultural Competency</a:t>
            </a:r>
          </a:p>
          <a:p>
            <a:r>
              <a:rPr lang="en-US" sz="2800" dirty="0" smtClean="0"/>
              <a:t>Sustainability</a:t>
            </a:r>
            <a:endParaRPr lang="en-US" sz="2800" dirty="0"/>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13</a:t>
            </a:fld>
            <a:endParaRPr lang="en-US" dirty="0"/>
          </a:p>
        </p:txBody>
      </p:sp>
      <p:pic>
        <p:nvPicPr>
          <p:cNvPr id="5" name="Picture 4" descr="C:\Users\urquiil\AppData\Local\Microsoft\Windows\Temporary Internet Files\Content.IE5\QDB32G3M\MC900389474[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01500">
            <a:off x="7696200" y="1066800"/>
            <a:ext cx="1036955" cy="1146810"/>
          </a:xfrm>
          <a:prstGeom prst="rect">
            <a:avLst/>
          </a:prstGeom>
          <a:ln>
            <a:noFill/>
          </a:ln>
          <a:effectLst>
            <a:outerShdw blurRad="292100" dist="139700" dir="2700000" algn="tl" rotWithShape="0">
              <a:srgbClr val="333333">
                <a:alpha val="65000"/>
              </a:srgbClr>
            </a:outerShdw>
          </a:effectLst>
        </p:spPr>
      </p:pic>
      <p:sp>
        <p:nvSpPr>
          <p:cNvPr id="6"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14</a:t>
            </a:r>
            <a:endParaRPr lang="en-US" sz="1200" dirty="0">
              <a:latin typeface="Calibri" pitchFamily="34" charset="0"/>
            </a:endParaRPr>
          </a:p>
        </p:txBody>
      </p:sp>
    </p:spTree>
    <p:extLst>
      <p:ext uri="{BB962C8B-B14F-4D97-AF65-F5344CB8AC3E}">
        <p14:creationId xmlns:p14="http://schemas.microsoft.com/office/powerpoint/2010/main" val="152927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990600"/>
          </a:xfrm>
        </p:spPr>
        <p:txBody>
          <a:bodyPr>
            <a:normAutofit fontScale="90000"/>
          </a:bodyPr>
          <a:lstStyle/>
          <a:p>
            <a:r>
              <a:rPr lang="en-US" dirty="0" smtClean="0"/>
              <a:t>Quick Reference Timeline Overview</a:t>
            </a:r>
            <a:endParaRPr lang="en-US" dirty="0"/>
          </a:p>
        </p:txBody>
      </p:sp>
      <p:sp>
        <p:nvSpPr>
          <p:cNvPr id="3" name="Slide Number Placeholder 2"/>
          <p:cNvSpPr>
            <a:spLocks noGrp="1"/>
          </p:cNvSpPr>
          <p:nvPr>
            <p:ph type="sldNum" sz="quarter" idx="10"/>
          </p:nvPr>
        </p:nvSpPr>
        <p:spPr/>
        <p:txBody>
          <a:bodyPr/>
          <a:lstStyle/>
          <a:p>
            <a:pPr>
              <a:defRPr/>
            </a:pPr>
            <a:fld id="{9E2190C2-C9D7-4247-B5FB-6ABB6085BFD3}" type="slidenum">
              <a:rPr lang="en-US" smtClean="0"/>
              <a:pPr>
                <a:defRPr/>
              </a:pPr>
              <a:t>14</a:t>
            </a:fld>
            <a:endParaRPr lang="en-US" dirty="0"/>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0329">
            <a:off x="3388729" y="997707"/>
            <a:ext cx="3414699" cy="5448300"/>
          </a:xfrm>
          <a:prstGeom prst="rect">
            <a:avLst/>
          </a:prstGeom>
          <a:solidFill>
            <a:schemeClr val="bg1"/>
          </a:solidFill>
          <a:ln>
            <a:noFill/>
          </a:ln>
          <a:effectLst/>
        </p:spPr>
      </p:pic>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16</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a:t>
            </a:r>
            <a:r>
              <a:rPr lang="en-US" dirty="0"/>
              <a:t>Reference Timeline Overview</a:t>
            </a:r>
          </a:p>
        </p:txBody>
      </p:sp>
      <p:sp>
        <p:nvSpPr>
          <p:cNvPr id="3" name="Content Placeholder 2"/>
          <p:cNvSpPr>
            <a:spLocks noGrp="1"/>
          </p:cNvSpPr>
          <p:nvPr>
            <p:ph idx="1"/>
          </p:nvPr>
        </p:nvSpPr>
        <p:spPr>
          <a:xfrm>
            <a:off x="1676400" y="1600200"/>
            <a:ext cx="7162800" cy="4525963"/>
          </a:xfrm>
        </p:spPr>
        <p:txBody>
          <a:bodyPr/>
          <a:lstStyle/>
          <a:p>
            <a:r>
              <a:rPr lang="en-US" dirty="0" smtClean="0"/>
              <a:t>Organized </a:t>
            </a:r>
            <a:r>
              <a:rPr lang="en-US" dirty="0"/>
              <a:t>by task and not </a:t>
            </a:r>
            <a:r>
              <a:rPr lang="en-US" dirty="0" smtClean="0"/>
              <a:t>by sequence.</a:t>
            </a:r>
          </a:p>
          <a:p>
            <a:r>
              <a:rPr lang="en-US" dirty="0" smtClean="0"/>
              <a:t>Based on </a:t>
            </a:r>
            <a:r>
              <a:rPr lang="en-US" dirty="0"/>
              <a:t>an annual schedule at the beginning of the fiscal </a:t>
            </a:r>
            <a:r>
              <a:rPr lang="en-US" dirty="0" smtClean="0"/>
              <a:t>year (July). </a:t>
            </a:r>
            <a:endParaRPr lang="en-US" dirty="0"/>
          </a:p>
          <a:p>
            <a:r>
              <a:rPr lang="en-US" dirty="0" smtClean="0"/>
              <a:t>Now includes sub-tasks that are associated with strategic planning requirements. </a:t>
            </a:r>
          </a:p>
          <a:p>
            <a:r>
              <a:rPr lang="en-US" dirty="0" smtClean="0"/>
              <a:t>Moves some tasks to new categories*/**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15</a:t>
            </a:fld>
            <a:endParaRPr lang="en-US" dirty="0"/>
          </a:p>
        </p:txBody>
      </p:sp>
    </p:spTree>
    <p:extLst>
      <p:ext uri="{BB962C8B-B14F-4D97-AF65-F5344CB8AC3E}">
        <p14:creationId xmlns:p14="http://schemas.microsoft.com/office/powerpoint/2010/main" val="402909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a:t>
            </a:r>
            <a:br>
              <a:rPr lang="en-US" dirty="0" smtClean="0"/>
            </a:br>
            <a:r>
              <a:rPr lang="en-US" sz="2700" dirty="0" smtClean="0"/>
              <a:t>Summary of Modifications from Previous Guides</a:t>
            </a:r>
            <a:endParaRPr lang="en-US" sz="2700" dirty="0"/>
          </a:p>
        </p:txBody>
      </p:sp>
      <p:sp>
        <p:nvSpPr>
          <p:cNvPr id="3" name="Content Placeholder 2"/>
          <p:cNvSpPr>
            <a:spLocks noGrp="1"/>
          </p:cNvSpPr>
          <p:nvPr>
            <p:ph idx="1"/>
          </p:nvPr>
        </p:nvSpPr>
        <p:spPr>
          <a:xfrm>
            <a:off x="1676400" y="1600200"/>
            <a:ext cx="7010400" cy="4648200"/>
          </a:xfrm>
        </p:spPr>
        <p:txBody>
          <a:bodyPr/>
          <a:lstStyle/>
          <a:p>
            <a:r>
              <a:rPr lang="en-US" sz="2600" dirty="0" smtClean="0"/>
              <a:t>Modified “Notify media” to “Issue media release” under Select PRI Community task.*/**</a:t>
            </a:r>
          </a:p>
          <a:p>
            <a:r>
              <a:rPr lang="en-US" sz="2600" dirty="0" smtClean="0"/>
              <a:t>Modified </a:t>
            </a:r>
            <a:r>
              <a:rPr lang="en-US" sz="2600" i="1" dirty="0" smtClean="0"/>
              <a:t>Core Workgroup and Clarify roles </a:t>
            </a:r>
            <a:r>
              <a:rPr lang="en-US" sz="2600" dirty="0" smtClean="0"/>
              <a:t>tasks to </a:t>
            </a:r>
            <a:r>
              <a:rPr lang="en-US" sz="2600" i="1" dirty="0" smtClean="0"/>
              <a:t>Establish </a:t>
            </a:r>
            <a:r>
              <a:rPr lang="en-US" sz="2600" i="1" dirty="0"/>
              <a:t>and </a:t>
            </a:r>
            <a:r>
              <a:rPr lang="en-US" sz="2600" i="1" u="sng" dirty="0"/>
              <a:t>maintain</a:t>
            </a:r>
            <a:r>
              <a:rPr lang="en-US" sz="2600" i="1" dirty="0"/>
              <a:t> coalition structure</a:t>
            </a:r>
            <a:r>
              <a:rPr lang="en-US" sz="2600" i="1" dirty="0" smtClean="0"/>
              <a:t> </a:t>
            </a:r>
            <a:r>
              <a:rPr lang="en-US" sz="2600" dirty="0" smtClean="0"/>
              <a:t>in Capacity.*</a:t>
            </a:r>
          </a:p>
          <a:p>
            <a:r>
              <a:rPr lang="en-US" sz="2600" dirty="0" smtClean="0"/>
              <a:t>Clarified the </a:t>
            </a:r>
            <a:r>
              <a:rPr lang="en-US" sz="2600" i="1" dirty="0" smtClean="0"/>
              <a:t>Select Community </a:t>
            </a:r>
            <a:r>
              <a:rPr lang="en-US" sz="2600" dirty="0" smtClean="0"/>
              <a:t>task.*</a:t>
            </a:r>
          </a:p>
          <a:p>
            <a:r>
              <a:rPr lang="en-US" sz="2600" dirty="0" smtClean="0"/>
              <a:t>Added review job coordinator description with DBHR.*</a:t>
            </a:r>
          </a:p>
          <a:p>
            <a:r>
              <a:rPr lang="en-US" sz="2600" dirty="0" smtClean="0"/>
              <a:t>Removed </a:t>
            </a:r>
            <a:r>
              <a:rPr lang="en-US" sz="2600" i="1" dirty="0" smtClean="0"/>
              <a:t>Co. Risk Profile yr. notification </a:t>
            </a:r>
            <a:r>
              <a:rPr lang="en-US" sz="2600" dirty="0" smtClean="0"/>
              <a:t>task.**</a:t>
            </a:r>
          </a:p>
          <a:p>
            <a:r>
              <a:rPr lang="en-US" sz="2600" dirty="0" smtClean="0"/>
              <a:t>Added </a:t>
            </a:r>
            <a:r>
              <a:rPr lang="en-US" sz="2600" i="1" dirty="0" smtClean="0"/>
              <a:t>Confirm SAPISP and P-I services</a:t>
            </a:r>
            <a:r>
              <a:rPr lang="en-US" sz="2600"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16</a:t>
            </a:fld>
            <a:endParaRPr lang="en-US" dirty="0"/>
          </a:p>
        </p:txBody>
      </p:sp>
    </p:spTree>
    <p:extLst>
      <p:ext uri="{BB962C8B-B14F-4D97-AF65-F5344CB8AC3E}">
        <p14:creationId xmlns:p14="http://schemas.microsoft.com/office/powerpoint/2010/main" val="56933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2"/>
          <p:cNvSpPr>
            <a:spLocks noGrp="1"/>
          </p:cNvSpPr>
          <p:nvPr>
            <p:ph type="title"/>
          </p:nvPr>
        </p:nvSpPr>
        <p:spPr/>
        <p:txBody>
          <a:bodyPr>
            <a:normAutofit/>
          </a:bodyPr>
          <a:lstStyle/>
          <a:p>
            <a:r>
              <a:rPr dirty="0" smtClean="0"/>
              <a:t>Getting Started Overview</a:t>
            </a:r>
          </a:p>
        </p:txBody>
      </p:sp>
      <p:sp>
        <p:nvSpPr>
          <p:cNvPr id="210947" name="Content Placeholder 3"/>
          <p:cNvSpPr>
            <a:spLocks noGrp="1"/>
          </p:cNvSpPr>
          <p:nvPr>
            <p:ph idx="1"/>
          </p:nvPr>
        </p:nvSpPr>
        <p:spPr/>
        <p:txBody>
          <a:bodyPr/>
          <a:lstStyle/>
          <a:p>
            <a:pPr marL="0" indent="0">
              <a:buNone/>
            </a:pPr>
            <a:r>
              <a:rPr lang="en-US" sz="2400" b="1" dirty="0"/>
              <a:t>PRI tasks</a:t>
            </a:r>
          </a:p>
          <a:p>
            <a:pPr lvl="0">
              <a:buFont typeface="Wingdings" pitchFamily="2" charset="2"/>
              <a:buChar char="ü"/>
            </a:pPr>
            <a:r>
              <a:rPr lang="en-US" sz="2400" dirty="0" smtClean="0"/>
              <a:t>Register </a:t>
            </a:r>
            <a:r>
              <a:rPr lang="en-US" sz="2400" dirty="0"/>
              <a:t>and participate in The Athena Forum </a:t>
            </a:r>
          </a:p>
          <a:p>
            <a:pPr lvl="0">
              <a:buFont typeface="Wingdings" pitchFamily="2" charset="2"/>
              <a:buChar char="ü"/>
            </a:pPr>
            <a:r>
              <a:rPr lang="en-US" sz="2400" dirty="0"/>
              <a:t>Select PRI Community </a:t>
            </a:r>
          </a:p>
          <a:p>
            <a:pPr lvl="1"/>
            <a:r>
              <a:rPr lang="en-US" sz="2000" dirty="0"/>
              <a:t>Submit selection </a:t>
            </a:r>
            <a:r>
              <a:rPr lang="en-US" sz="2000" dirty="0" smtClean="0"/>
              <a:t>packet (p. 43)</a:t>
            </a:r>
            <a:endParaRPr lang="en-US" sz="2000" dirty="0"/>
          </a:p>
          <a:p>
            <a:pPr lvl="1"/>
            <a:r>
              <a:rPr lang="en-US" sz="2000" dirty="0"/>
              <a:t>Issue media </a:t>
            </a:r>
            <a:r>
              <a:rPr lang="en-US" sz="2000" dirty="0" smtClean="0"/>
              <a:t>release (p. 59)</a:t>
            </a:r>
            <a:endParaRPr lang="en-US" sz="2000" dirty="0"/>
          </a:p>
          <a:p>
            <a:pPr lvl="0">
              <a:buFont typeface="Wingdings" pitchFamily="2" charset="2"/>
              <a:buChar char="ü"/>
            </a:pPr>
            <a:r>
              <a:rPr lang="en-US" sz="2400" dirty="0"/>
              <a:t>Community Coalition Coordinator (.5 FTE ) for each PRI community </a:t>
            </a:r>
          </a:p>
          <a:p>
            <a:pPr lvl="1"/>
            <a:r>
              <a:rPr lang="en-US" sz="2000" dirty="0"/>
              <a:t>Review job description with DBHR</a:t>
            </a:r>
          </a:p>
          <a:p>
            <a:pPr lvl="1"/>
            <a:r>
              <a:rPr lang="en-US" sz="2000" dirty="0"/>
              <a:t>Ensure Coordinator is working with coalition</a:t>
            </a:r>
          </a:p>
          <a:p>
            <a:pPr lvl="0">
              <a:buFont typeface="Wingdings" pitchFamily="2" charset="2"/>
              <a:buChar char="q"/>
            </a:pPr>
            <a:r>
              <a:rPr lang="en-US" sz="2400" dirty="0"/>
              <a:t>Confirm SAPISP and P-I services </a:t>
            </a:r>
          </a:p>
          <a:p>
            <a:pPr eaLnBrk="1" hangingPunct="1"/>
            <a:endParaRPr lang="en-US" dirty="0" smtClean="0"/>
          </a:p>
        </p:txBody>
      </p:sp>
      <p:sp>
        <p:nvSpPr>
          <p:cNvPr id="2" name="Slide Number Placeholder 1"/>
          <p:cNvSpPr>
            <a:spLocks noGrp="1"/>
          </p:cNvSpPr>
          <p:nvPr>
            <p:ph type="sldNum" sz="quarter" idx="10"/>
          </p:nvPr>
        </p:nvSpPr>
        <p:spPr/>
        <p:txBody>
          <a:bodyPr/>
          <a:lstStyle/>
          <a:p>
            <a:pPr eaLnBrk="0" hangingPunct="0">
              <a:defRPr/>
            </a:pPr>
            <a:fld id="{E9B845E6-FA4B-4CD6-BC92-F85874B3BE39}" type="slidenum">
              <a:rPr lang="en-US">
                <a:solidFill>
                  <a:schemeClr val="tx1">
                    <a:tint val="75000"/>
                  </a:schemeClr>
                </a:solidFill>
              </a:rPr>
              <a:pPr eaLnBrk="0" hangingPunct="0">
                <a:defRPr/>
              </a:pPr>
              <a:t>17</a:t>
            </a:fld>
            <a:endParaRPr lang="en-US" dirty="0">
              <a:solidFill>
                <a:schemeClr val="tx1">
                  <a:tint val="75000"/>
                </a:schemeClr>
              </a:solidFill>
            </a:endParaRPr>
          </a:p>
        </p:txBody>
      </p:sp>
      <p:sp>
        <p:nvSpPr>
          <p:cNvPr id="3" name="TextBox 2"/>
          <p:cNvSpPr txBox="1"/>
          <p:nvPr/>
        </p:nvSpPr>
        <p:spPr>
          <a:xfrm>
            <a:off x="76200" y="1447800"/>
            <a:ext cx="1295400" cy="276999"/>
          </a:xfrm>
          <a:prstGeom prst="rect">
            <a:avLst/>
          </a:prstGeom>
          <a:noFill/>
        </p:spPr>
        <p:txBody>
          <a:bodyPr wrap="square" rtlCol="0">
            <a:spAutoFit/>
          </a:bodyPr>
          <a:lstStyle/>
          <a:p>
            <a:r>
              <a:rPr lang="en-US" sz="1200" dirty="0" smtClean="0">
                <a:latin typeface="+mn-lt"/>
              </a:rPr>
              <a:t>Guide pgs.17-18</a:t>
            </a:r>
            <a:endParaRPr lang="en-US" sz="1200" dirty="0">
              <a:latin typeface="+mn-lt"/>
            </a:endParaRPr>
          </a:p>
        </p:txBody>
      </p:sp>
    </p:spTree>
    <p:extLst>
      <p:ext uri="{BB962C8B-B14F-4D97-AF65-F5344CB8AC3E}">
        <p14:creationId xmlns:p14="http://schemas.microsoft.com/office/powerpoint/2010/main" val="6226085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Capacity Building:  </a:t>
            </a:r>
            <a:br>
              <a:rPr dirty="0" smtClean="0"/>
            </a:br>
            <a:r>
              <a:rPr sz="2700" dirty="0" smtClean="0"/>
              <a:t>Mobilizing your coalition and community</a:t>
            </a:r>
            <a:endParaRPr dirty="0"/>
          </a:p>
        </p:txBody>
      </p:sp>
      <p:sp>
        <p:nvSpPr>
          <p:cNvPr id="62467" name="Content Placeholder 2"/>
          <p:cNvSpPr>
            <a:spLocks noGrp="1"/>
          </p:cNvSpPr>
          <p:nvPr>
            <p:ph idx="1"/>
          </p:nvPr>
        </p:nvSpPr>
        <p:spPr/>
        <p:txBody>
          <a:bodyPr/>
          <a:lstStyle/>
          <a:p>
            <a:pPr marL="0" indent="0" eaLnBrk="1" hangingPunct="1">
              <a:buFont typeface="Wingdings" pitchFamily="2" charset="2"/>
              <a:buNone/>
              <a:defRPr/>
            </a:pPr>
            <a:r>
              <a:rPr lang="en-US" b="1" dirty="0" smtClean="0"/>
              <a:t>Purpose: </a:t>
            </a:r>
            <a:r>
              <a:rPr lang="en-US" sz="2800" dirty="0" smtClean="0"/>
              <a:t>Developing and increasing coalition and community ability to address the  problem locally.</a:t>
            </a:r>
          </a:p>
          <a:p>
            <a:pPr marL="0" indent="0" eaLnBrk="1" hangingPunct="1">
              <a:buFont typeface="Wingdings" pitchFamily="2" charset="2"/>
              <a:buNone/>
              <a:defRPr/>
            </a:pPr>
            <a:endParaRPr lang="en-US" sz="2800" dirty="0" smtClean="0"/>
          </a:p>
          <a:p>
            <a:pPr eaLnBrk="1" hangingPunct="1">
              <a:defRPr/>
            </a:pPr>
            <a:r>
              <a:rPr lang="en-US" sz="2800" dirty="0"/>
              <a:t>Build effective coalition.</a:t>
            </a:r>
          </a:p>
          <a:p>
            <a:pPr eaLnBrk="1" hangingPunct="1">
              <a:defRPr/>
            </a:pPr>
            <a:r>
              <a:rPr lang="en-US" sz="2800" dirty="0" smtClean="0"/>
              <a:t>Establish </a:t>
            </a:r>
            <a:r>
              <a:rPr lang="en-US" sz="2800" dirty="0"/>
              <a:t>your working </a:t>
            </a:r>
            <a:r>
              <a:rPr lang="en-US" sz="2800" dirty="0" smtClean="0"/>
              <a:t>coalition structure.</a:t>
            </a:r>
            <a:endParaRPr lang="en-US" sz="2800" dirty="0"/>
          </a:p>
          <a:p>
            <a:pPr eaLnBrk="1" hangingPunct="1">
              <a:defRPr/>
            </a:pPr>
            <a:r>
              <a:rPr lang="en-US" sz="2800" dirty="0"/>
              <a:t>Increasing involvement from members.</a:t>
            </a:r>
          </a:p>
          <a:p>
            <a:pPr eaLnBrk="1" hangingPunct="1">
              <a:defRPr/>
            </a:pPr>
            <a:r>
              <a:rPr lang="en-US" sz="2800" dirty="0" smtClean="0"/>
              <a:t>Increasing involvement from community members in strategies and activities.</a:t>
            </a:r>
          </a:p>
          <a:p>
            <a:pPr eaLnBrk="1" hangingPunct="1">
              <a:defRPr/>
            </a:pPr>
            <a:endParaRPr lang="en-US" dirty="0" smtClean="0"/>
          </a:p>
        </p:txBody>
      </p:sp>
      <p:sp>
        <p:nvSpPr>
          <p:cNvPr id="21197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7021987-0803-4B30-9F06-F04B9DEA8175}" type="slidenum">
              <a:rPr lang="en-US" smtClean="0">
                <a:solidFill>
                  <a:srgbClr val="898989"/>
                </a:solidFill>
              </a:rPr>
              <a:pPr eaLnBrk="1" hangingPunct="1"/>
              <a:t>18</a:t>
            </a:fld>
            <a:endParaRPr lang="en-US" dirty="0" smtClean="0">
              <a:solidFill>
                <a:srgbClr val="898989"/>
              </a:solidFill>
            </a:endParaRPr>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19</a:t>
            </a:r>
            <a:endParaRPr lang="en-US" sz="1200" dirty="0">
              <a:latin typeface="Calibri" pitchFamily="34" charset="0"/>
            </a:endParaRPr>
          </a:p>
        </p:txBody>
      </p:sp>
    </p:spTree>
    <p:extLst>
      <p:ext uri="{BB962C8B-B14F-4D97-AF65-F5344CB8AC3E}">
        <p14:creationId xmlns:p14="http://schemas.microsoft.com/office/powerpoint/2010/main" val="198170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Capacity </a:t>
            </a:r>
            <a:br>
              <a:rPr lang="en-US" dirty="0" smtClean="0"/>
            </a:br>
            <a:r>
              <a:rPr lang="en-US" sz="2700" dirty="0"/>
              <a:t>Summary of Modifications from P</a:t>
            </a:r>
            <a:r>
              <a:rPr lang="en-US" sz="2700" dirty="0" smtClean="0"/>
              <a:t>revious Guides</a:t>
            </a:r>
            <a:endParaRPr lang="en-US" sz="2700" dirty="0"/>
          </a:p>
        </p:txBody>
      </p:sp>
      <p:sp>
        <p:nvSpPr>
          <p:cNvPr id="3" name="Content Placeholder 2"/>
          <p:cNvSpPr>
            <a:spLocks noGrp="1"/>
          </p:cNvSpPr>
          <p:nvPr>
            <p:ph idx="1"/>
          </p:nvPr>
        </p:nvSpPr>
        <p:spPr>
          <a:xfrm>
            <a:off x="1524000" y="1524000"/>
            <a:ext cx="7239000" cy="4724400"/>
          </a:xfrm>
        </p:spPr>
        <p:txBody>
          <a:bodyPr/>
          <a:lstStyle/>
          <a:p>
            <a:r>
              <a:rPr lang="en-US" sz="2400" dirty="0" smtClean="0"/>
              <a:t>Clarified </a:t>
            </a:r>
            <a:r>
              <a:rPr lang="en-US" sz="2400" i="1" dirty="0" smtClean="0"/>
              <a:t>complete community profile task.*/**</a:t>
            </a:r>
          </a:p>
          <a:p>
            <a:r>
              <a:rPr lang="en-US" sz="2400" dirty="0" smtClean="0"/>
              <a:t>Clarified</a:t>
            </a:r>
            <a:r>
              <a:rPr lang="en-US" sz="2400" i="1" dirty="0" smtClean="0"/>
              <a:t> Community Coalition Orientation task.*</a:t>
            </a:r>
          </a:p>
          <a:p>
            <a:r>
              <a:rPr lang="en-US" sz="2400" dirty="0" smtClean="0"/>
              <a:t>Highlighted requirements related to </a:t>
            </a:r>
            <a:r>
              <a:rPr lang="en-US" sz="2400" i="1" dirty="0" smtClean="0"/>
              <a:t>Recruit and retain membership on Quick Reference Timeline Overview.*** </a:t>
            </a:r>
          </a:p>
          <a:p>
            <a:r>
              <a:rPr lang="en-US" sz="2400" dirty="0" smtClean="0"/>
              <a:t>Removed </a:t>
            </a:r>
            <a:r>
              <a:rPr lang="en-US" sz="2400" i="1" dirty="0" smtClean="0"/>
              <a:t>Coalition charter and Core workgroups </a:t>
            </a:r>
            <a:r>
              <a:rPr lang="en-US" sz="2400" dirty="0" smtClean="0"/>
              <a:t>and expanded </a:t>
            </a:r>
            <a:r>
              <a:rPr lang="en-US" sz="2400" dirty="0"/>
              <a:t>on </a:t>
            </a:r>
            <a:r>
              <a:rPr lang="en-US" sz="2400" i="1" dirty="0" smtClean="0"/>
              <a:t>Establish and maintain Coalition Structure.*</a:t>
            </a:r>
          </a:p>
          <a:p>
            <a:r>
              <a:rPr lang="en-US" sz="2400" dirty="0" smtClean="0"/>
              <a:t>Moved</a:t>
            </a:r>
            <a:r>
              <a:rPr lang="en-US" sz="2400" i="1" dirty="0" smtClean="0"/>
              <a:t> Gather community information and feedback </a:t>
            </a:r>
            <a:r>
              <a:rPr lang="en-US" sz="2400" dirty="0" smtClean="0"/>
              <a:t>task from Assessment</a:t>
            </a:r>
            <a:r>
              <a:rPr lang="en-US" sz="2400" i="1" dirty="0" smtClean="0"/>
              <a:t>.*/**</a:t>
            </a:r>
          </a:p>
          <a:p>
            <a:r>
              <a:rPr lang="en-US" sz="2400" dirty="0" smtClean="0"/>
              <a:t>Highlighted</a:t>
            </a:r>
            <a:r>
              <a:rPr lang="en-US" sz="2400" i="1" dirty="0" smtClean="0"/>
              <a:t> Coalition Assessment Tool </a:t>
            </a:r>
            <a:r>
              <a:rPr lang="en-US" sz="2400" dirty="0" smtClean="0"/>
              <a:t>on Timeline Overview.</a:t>
            </a:r>
            <a:r>
              <a:rPr lang="en-US" sz="2400" i="1" dirty="0"/>
              <a:t> ***</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19</a:t>
            </a:fld>
            <a:endParaRPr lang="en-US" dirty="0"/>
          </a:p>
        </p:txBody>
      </p:sp>
    </p:spTree>
    <p:extLst>
      <p:ext uri="{BB962C8B-B14F-4D97-AF65-F5344CB8AC3E}">
        <p14:creationId xmlns:p14="http://schemas.microsoft.com/office/powerpoint/2010/main" val="314136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New </a:t>
            </a:r>
            <a:r>
              <a:rPr lang="en-US" dirty="0"/>
              <a:t>G</a:t>
            </a:r>
            <a:r>
              <a:rPr lang="en-US" dirty="0" smtClean="0"/>
              <a:t>uide?</a:t>
            </a:r>
            <a:endParaRPr lang="en-US" dirty="0"/>
          </a:p>
        </p:txBody>
      </p:sp>
      <p:sp>
        <p:nvSpPr>
          <p:cNvPr id="3" name="Content Placeholder 2"/>
          <p:cNvSpPr>
            <a:spLocks noGrp="1"/>
          </p:cNvSpPr>
          <p:nvPr>
            <p:ph idx="1"/>
          </p:nvPr>
        </p:nvSpPr>
        <p:spPr>
          <a:xfrm>
            <a:off x="1524000" y="1600200"/>
            <a:ext cx="7315200" cy="4525963"/>
          </a:xfrm>
        </p:spPr>
        <p:txBody>
          <a:bodyPr/>
          <a:lstStyle/>
          <a:p>
            <a:r>
              <a:rPr lang="en-US" sz="3000" dirty="0" smtClean="0"/>
              <a:t>PRI was designed to be a learning process.</a:t>
            </a:r>
          </a:p>
          <a:p>
            <a:r>
              <a:rPr lang="en-US" sz="3000" dirty="0" smtClean="0"/>
              <a:t>We have improved on guidance documents each year of the PRI from process evaluation feedback and Learning Community meetings.</a:t>
            </a:r>
          </a:p>
          <a:p>
            <a:r>
              <a:rPr lang="en-US" sz="3000" dirty="0" smtClean="0"/>
              <a:t>Now, we have a combined the PRI Key Objectives, Task Categories Guide and  Strategic Plan Requirements Guide into </a:t>
            </a:r>
            <a:r>
              <a:rPr lang="en-US" sz="3000" b="1" dirty="0" smtClean="0"/>
              <a:t>one Guide – </a:t>
            </a:r>
            <a:r>
              <a:rPr lang="en-US" sz="3000" b="1" dirty="0"/>
              <a:t>t</a:t>
            </a:r>
            <a:r>
              <a:rPr lang="en-US" sz="3000" b="1" dirty="0" smtClean="0"/>
              <a:t>he Community Coalition Guide</a:t>
            </a:r>
            <a:r>
              <a:rPr lang="en-US" sz="3000" dirty="0" smtClean="0"/>
              <a:t>.</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2</a:t>
            </a:fld>
            <a:endParaRPr lang="en-US" dirty="0"/>
          </a:p>
        </p:txBody>
      </p:sp>
    </p:spTree>
    <p:extLst>
      <p:ext uri="{BB962C8B-B14F-4D97-AF65-F5344CB8AC3E}">
        <p14:creationId xmlns:p14="http://schemas.microsoft.com/office/powerpoint/2010/main" val="313955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Capacity Building </a:t>
            </a:r>
            <a:r>
              <a:rPr lang="en-US" dirty="0"/>
              <a:t>Overview</a:t>
            </a:r>
            <a:endParaRPr dirty="0"/>
          </a:p>
        </p:txBody>
      </p:sp>
      <p:sp>
        <p:nvSpPr>
          <p:cNvPr id="212995" name="Content Placeholder 2"/>
          <p:cNvSpPr>
            <a:spLocks noGrp="1"/>
          </p:cNvSpPr>
          <p:nvPr>
            <p:ph idx="1"/>
          </p:nvPr>
        </p:nvSpPr>
        <p:spPr/>
        <p:txBody>
          <a:bodyPr/>
          <a:lstStyle/>
          <a:p>
            <a:pPr marL="0" lvl="0" indent="0">
              <a:buNone/>
            </a:pPr>
            <a:r>
              <a:rPr lang="en-US" sz="2400" b="1" dirty="0"/>
              <a:t>PRI tasks: </a:t>
            </a:r>
            <a:endParaRPr lang="en-US" sz="2400" b="1" dirty="0" smtClean="0"/>
          </a:p>
          <a:p>
            <a:pPr lvl="0">
              <a:buFont typeface="Wingdings" pitchFamily="2" charset="2"/>
              <a:buChar char="q"/>
            </a:pPr>
            <a:r>
              <a:rPr lang="en-US" sz="2400" dirty="0" smtClean="0"/>
              <a:t>Recruit </a:t>
            </a:r>
            <a:r>
              <a:rPr lang="en-US" sz="2400" dirty="0"/>
              <a:t>and retain membership </a:t>
            </a:r>
          </a:p>
          <a:p>
            <a:pPr lvl="1"/>
            <a:r>
              <a:rPr lang="en-US" sz="2000" dirty="0"/>
              <a:t>8 of 12 sectors</a:t>
            </a:r>
          </a:p>
          <a:p>
            <a:pPr lvl="1"/>
            <a:r>
              <a:rPr lang="en-US" sz="2000" dirty="0"/>
              <a:t>Membership section in Strategic Plan</a:t>
            </a:r>
          </a:p>
          <a:p>
            <a:pPr lvl="1"/>
            <a:r>
              <a:rPr lang="en-US" sz="2000" dirty="0"/>
              <a:t>Conduct ‘Coalition Assessment Tool’ (CAT)</a:t>
            </a:r>
          </a:p>
          <a:p>
            <a:pPr lvl="1"/>
            <a:r>
              <a:rPr lang="en-US" sz="2000" dirty="0"/>
              <a:t>Complete ‘Community Profile’ </a:t>
            </a:r>
            <a:r>
              <a:rPr lang="en-US" sz="2000" dirty="0" smtClean="0"/>
              <a:t>(p. 59)</a:t>
            </a:r>
            <a:endParaRPr lang="en-US" sz="2000" dirty="0"/>
          </a:p>
          <a:p>
            <a:pPr lvl="0">
              <a:buFont typeface="Wingdings" pitchFamily="2" charset="2"/>
              <a:buChar char="q"/>
            </a:pPr>
            <a:r>
              <a:rPr lang="en-US" sz="2400" dirty="0"/>
              <a:t>Community coalition orientation</a:t>
            </a:r>
          </a:p>
          <a:p>
            <a:pPr lvl="0">
              <a:buFont typeface="Wingdings" pitchFamily="2" charset="2"/>
              <a:buChar char="q"/>
            </a:pPr>
            <a:r>
              <a:rPr lang="en-US" sz="2400" dirty="0"/>
              <a:t>Establish and maintain coalition structure</a:t>
            </a:r>
          </a:p>
          <a:p>
            <a:pPr lvl="0">
              <a:buFont typeface="Wingdings" pitchFamily="2" charset="2"/>
              <a:buChar char="q"/>
            </a:pPr>
            <a:r>
              <a:rPr lang="en-US" sz="2400" dirty="0"/>
              <a:t>Engage key leaders in coalition’s PRI efforts </a:t>
            </a:r>
          </a:p>
          <a:p>
            <a:pPr lvl="0">
              <a:buFont typeface="Wingdings" pitchFamily="2" charset="2"/>
              <a:buChar char="q"/>
            </a:pPr>
            <a:r>
              <a:rPr lang="en-US" sz="2400" dirty="0"/>
              <a:t>Gather community information and feedback </a:t>
            </a:r>
          </a:p>
          <a:p>
            <a:pPr lvl="0">
              <a:buFont typeface="Wingdings" pitchFamily="2" charset="2"/>
              <a:buChar char="q"/>
            </a:pPr>
            <a:r>
              <a:rPr lang="en-US" sz="2400" dirty="0"/>
              <a:t>Participate in training and technical assistance </a:t>
            </a:r>
          </a:p>
          <a:p>
            <a:pPr eaLnBrk="1" hangingPunct="1"/>
            <a:endParaRPr lang="en-US" sz="2800" dirty="0" smtClean="0"/>
          </a:p>
        </p:txBody>
      </p:sp>
      <p:sp>
        <p:nvSpPr>
          <p:cNvPr id="2129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9A13ABD-0250-4FBC-9716-1959C746CBD4}" type="slidenum">
              <a:rPr lang="en-US" smtClean="0">
                <a:solidFill>
                  <a:srgbClr val="898989"/>
                </a:solidFill>
              </a:rPr>
              <a:pPr eaLnBrk="1" hangingPunct="1"/>
              <a:t>20</a:t>
            </a:fld>
            <a:endParaRPr lang="en-US" dirty="0" smtClean="0">
              <a:solidFill>
                <a:srgbClr val="898989"/>
              </a:solidFill>
            </a:endParaRPr>
          </a:p>
        </p:txBody>
      </p:sp>
    </p:spTree>
    <p:extLst>
      <p:ext uri="{BB962C8B-B14F-4D97-AF65-F5344CB8AC3E}">
        <p14:creationId xmlns:p14="http://schemas.microsoft.com/office/powerpoint/2010/main" val="3883356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Assessment</a:t>
            </a:r>
            <a:endParaRPr sz="2700" dirty="0"/>
          </a:p>
        </p:txBody>
      </p:sp>
      <p:sp>
        <p:nvSpPr>
          <p:cNvPr id="64515" name="Content Placeholder 2"/>
          <p:cNvSpPr>
            <a:spLocks noGrp="1"/>
          </p:cNvSpPr>
          <p:nvPr>
            <p:ph idx="1"/>
          </p:nvPr>
        </p:nvSpPr>
        <p:spPr/>
        <p:txBody>
          <a:bodyPr/>
          <a:lstStyle/>
          <a:p>
            <a:pPr marL="0" indent="0" eaLnBrk="1" hangingPunct="1">
              <a:buFont typeface="Wingdings" pitchFamily="2" charset="2"/>
              <a:buNone/>
              <a:defRPr/>
            </a:pPr>
            <a:r>
              <a:rPr lang="en-US" b="1" dirty="0" smtClean="0"/>
              <a:t>Purpose: </a:t>
            </a:r>
            <a:r>
              <a:rPr lang="en-US" dirty="0" smtClean="0"/>
              <a:t>Develop and update the ‘picture of your community’. </a:t>
            </a:r>
          </a:p>
          <a:p>
            <a:pPr eaLnBrk="1" hangingPunct="1">
              <a:defRPr/>
            </a:pPr>
            <a:endParaRPr lang="en-US" sz="1800" dirty="0" smtClean="0"/>
          </a:p>
          <a:p>
            <a:pPr eaLnBrk="1" hangingPunct="1">
              <a:defRPr/>
            </a:pPr>
            <a:r>
              <a:rPr lang="en-US" sz="2950" dirty="0" smtClean="0"/>
              <a:t>Identify and review data that demonstrates the needs of the community.</a:t>
            </a:r>
          </a:p>
          <a:p>
            <a:pPr eaLnBrk="1" hangingPunct="1">
              <a:defRPr/>
            </a:pPr>
            <a:r>
              <a:rPr lang="en-US" sz="2950" dirty="0" smtClean="0"/>
              <a:t>Identify people, community readiness and resources.</a:t>
            </a:r>
          </a:p>
          <a:p>
            <a:pPr eaLnBrk="1" hangingPunct="1">
              <a:defRPr/>
            </a:pPr>
            <a:r>
              <a:rPr lang="en-US" sz="2950" dirty="0" smtClean="0"/>
              <a:t>Identify gaps of services for community needs.</a:t>
            </a:r>
          </a:p>
          <a:p>
            <a:pPr eaLnBrk="1" hangingPunct="1">
              <a:defRPr/>
            </a:pPr>
            <a:endParaRPr lang="en-US" dirty="0" smtClean="0"/>
          </a:p>
        </p:txBody>
      </p:sp>
      <p:sp>
        <p:nvSpPr>
          <p:cNvPr id="21402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C936C56-69AA-4C3D-94D7-D0CD63CFE7B9}" type="slidenum">
              <a:rPr lang="en-US" smtClean="0">
                <a:solidFill>
                  <a:srgbClr val="898989"/>
                </a:solidFill>
              </a:rPr>
              <a:pPr eaLnBrk="1" hangingPunct="1"/>
              <a:t>21</a:t>
            </a:fld>
            <a:endParaRPr lang="en-US" dirty="0" smtClean="0">
              <a:solidFill>
                <a:srgbClr val="898989"/>
              </a:solidFill>
            </a:endParaRPr>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21</a:t>
            </a:r>
            <a:endParaRPr lang="en-US" sz="1200" dirty="0">
              <a:latin typeface="Calibri" pitchFamily="34" charset="0"/>
            </a:endParaRPr>
          </a:p>
        </p:txBody>
      </p:sp>
    </p:spTree>
    <p:extLst>
      <p:ext uri="{BB962C8B-B14F-4D97-AF65-F5344CB8AC3E}">
        <p14:creationId xmlns:p14="http://schemas.microsoft.com/office/powerpoint/2010/main" val="224249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a:t>
            </a:r>
            <a:br>
              <a:rPr lang="en-US" dirty="0" smtClean="0"/>
            </a:br>
            <a:r>
              <a:rPr lang="en-US" sz="2700" dirty="0" smtClean="0"/>
              <a:t>Summary </a:t>
            </a:r>
            <a:r>
              <a:rPr lang="en-US" sz="2700" dirty="0"/>
              <a:t>of Modifications from Previous Guides</a:t>
            </a:r>
          </a:p>
        </p:txBody>
      </p:sp>
      <p:sp>
        <p:nvSpPr>
          <p:cNvPr id="3" name="Content Placeholder 2"/>
          <p:cNvSpPr>
            <a:spLocks noGrp="1"/>
          </p:cNvSpPr>
          <p:nvPr>
            <p:ph idx="1"/>
          </p:nvPr>
        </p:nvSpPr>
        <p:spPr/>
        <p:txBody>
          <a:bodyPr/>
          <a:lstStyle/>
          <a:p>
            <a:r>
              <a:rPr lang="en-US" sz="2700" dirty="0" smtClean="0"/>
              <a:t>Reformatted most tasks to reduce duplication and connected with strategic planning requirements and update </a:t>
            </a:r>
            <a:r>
              <a:rPr lang="en-US" sz="2700" dirty="0"/>
              <a:t>schedule. */**</a:t>
            </a:r>
            <a:endParaRPr lang="en-US" sz="2700" dirty="0" smtClean="0"/>
          </a:p>
          <a:p>
            <a:r>
              <a:rPr lang="en-US" sz="2700" dirty="0" smtClean="0"/>
              <a:t>Moved and re-organized tasks to better match </a:t>
            </a:r>
            <a:r>
              <a:rPr lang="en-US" sz="2700" dirty="0"/>
              <a:t>the planning process. */**</a:t>
            </a:r>
          </a:p>
          <a:p>
            <a:r>
              <a:rPr lang="en-US" sz="2700" dirty="0" smtClean="0"/>
              <a:t>Highlighted sub-tasks of </a:t>
            </a:r>
            <a:r>
              <a:rPr lang="en-US" sz="2700" i="1" dirty="0" smtClean="0"/>
              <a:t>Needs Assessment and Resources Assessment </a:t>
            </a:r>
            <a:r>
              <a:rPr lang="en-US" sz="2700" dirty="0" smtClean="0"/>
              <a:t>separately in Quick Reference Timeline Overview.***</a:t>
            </a:r>
          </a:p>
          <a:p>
            <a:r>
              <a:rPr lang="en-US" sz="2700" dirty="0" smtClean="0"/>
              <a:t>Clarified </a:t>
            </a:r>
            <a:r>
              <a:rPr lang="en-US" sz="2700" i="1" dirty="0" smtClean="0"/>
              <a:t>community survey </a:t>
            </a:r>
            <a:r>
              <a:rPr lang="en-US" sz="2700" dirty="0" smtClean="0"/>
              <a:t>task and timeline. */** </a:t>
            </a:r>
            <a:endParaRPr lang="en-US" sz="2700"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22</a:t>
            </a:fld>
            <a:endParaRPr lang="en-US" dirty="0"/>
          </a:p>
        </p:txBody>
      </p:sp>
    </p:spTree>
    <p:extLst>
      <p:ext uri="{BB962C8B-B14F-4D97-AF65-F5344CB8AC3E}">
        <p14:creationId xmlns:p14="http://schemas.microsoft.com/office/powerpoint/2010/main" val="184387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Assessment </a:t>
            </a:r>
            <a:r>
              <a:rPr lang="en-US" dirty="0"/>
              <a:t>Overview</a:t>
            </a:r>
            <a:endParaRPr dirty="0"/>
          </a:p>
        </p:txBody>
      </p:sp>
      <p:sp>
        <p:nvSpPr>
          <p:cNvPr id="215043" name="Content Placeholder 2"/>
          <p:cNvSpPr>
            <a:spLocks noGrp="1"/>
          </p:cNvSpPr>
          <p:nvPr>
            <p:ph idx="1"/>
          </p:nvPr>
        </p:nvSpPr>
        <p:spPr/>
        <p:txBody>
          <a:bodyPr/>
          <a:lstStyle/>
          <a:p>
            <a:pPr eaLnBrk="1" hangingPunct="1">
              <a:buFont typeface="Wingdings" pitchFamily="2" charset="2"/>
              <a:buNone/>
            </a:pPr>
            <a:r>
              <a:rPr lang="en-US" b="1" dirty="0" smtClean="0"/>
              <a:t>PRI Tasks:</a:t>
            </a:r>
          </a:p>
          <a:p>
            <a:pPr lvl="0">
              <a:buFont typeface="Wingdings" pitchFamily="2" charset="2"/>
              <a:buChar char="q"/>
            </a:pPr>
            <a:r>
              <a:rPr lang="en-US" sz="2800" dirty="0" smtClean="0"/>
              <a:t>Conduct </a:t>
            </a:r>
            <a:r>
              <a:rPr lang="en-US" sz="2800" dirty="0"/>
              <a:t>Needs Assessment </a:t>
            </a:r>
          </a:p>
          <a:p>
            <a:pPr lvl="1"/>
            <a:r>
              <a:rPr lang="en-US" sz="2400" dirty="0"/>
              <a:t>Establish process for assessment</a:t>
            </a:r>
          </a:p>
          <a:p>
            <a:pPr lvl="1"/>
            <a:r>
              <a:rPr lang="en-US" sz="2400" dirty="0"/>
              <a:t>Conduct Assessment</a:t>
            </a:r>
          </a:p>
          <a:p>
            <a:pPr lvl="1"/>
            <a:r>
              <a:rPr lang="en-US" sz="2400" dirty="0"/>
              <a:t>Conduct ‘Community Survey’</a:t>
            </a:r>
          </a:p>
          <a:p>
            <a:pPr lvl="1"/>
            <a:r>
              <a:rPr lang="en-US" sz="2400" dirty="0"/>
              <a:t>Prioritize outcomes and write into Strategic Plan</a:t>
            </a:r>
          </a:p>
          <a:p>
            <a:pPr lvl="0">
              <a:buFont typeface="Wingdings" pitchFamily="2" charset="2"/>
              <a:buChar char="q"/>
            </a:pPr>
            <a:r>
              <a:rPr lang="en-US" sz="2800" dirty="0"/>
              <a:t>Conduct Resources Assessment </a:t>
            </a:r>
          </a:p>
          <a:p>
            <a:pPr lvl="1"/>
            <a:r>
              <a:rPr lang="en-US" sz="2400" dirty="0"/>
              <a:t>Establish process for assessment</a:t>
            </a:r>
          </a:p>
          <a:p>
            <a:pPr lvl="1"/>
            <a:r>
              <a:rPr lang="en-US" sz="2400" dirty="0"/>
              <a:t>Conduct Assessment</a:t>
            </a:r>
          </a:p>
          <a:p>
            <a:pPr lvl="1"/>
            <a:r>
              <a:rPr lang="en-US" sz="2400" dirty="0"/>
              <a:t>Prioritize outcomes and write into Strategic Plan</a:t>
            </a:r>
          </a:p>
          <a:p>
            <a:pPr eaLnBrk="1" hangingPunct="1">
              <a:buFont typeface="Wingdings" pitchFamily="2" charset="2"/>
              <a:buNone/>
            </a:pPr>
            <a:endParaRPr lang="en-US" dirty="0" smtClean="0"/>
          </a:p>
          <a:p>
            <a:pPr eaLnBrk="1" hangingPunct="1"/>
            <a:endParaRPr lang="en-US" dirty="0" smtClean="0"/>
          </a:p>
        </p:txBody>
      </p:sp>
      <p:sp>
        <p:nvSpPr>
          <p:cNvPr id="21504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84FFB52-262A-487A-95D9-8131CDB24C2B}" type="slidenum">
              <a:rPr lang="en-US" smtClean="0">
                <a:solidFill>
                  <a:srgbClr val="898989"/>
                </a:solidFill>
              </a:rPr>
              <a:pPr eaLnBrk="1" hangingPunct="1"/>
              <a:t>23</a:t>
            </a:fld>
            <a:endParaRPr lang="en-US" dirty="0" smtClean="0">
              <a:solidFill>
                <a:srgbClr val="898989"/>
              </a:solidFill>
            </a:endParaRPr>
          </a:p>
        </p:txBody>
      </p:sp>
      <p:sp>
        <p:nvSpPr>
          <p:cNvPr id="5" name="TextBox 4"/>
          <p:cNvSpPr txBox="1">
            <a:spLocks noChangeArrowheads="1"/>
          </p:cNvSpPr>
          <p:nvPr/>
        </p:nvSpPr>
        <p:spPr bwMode="auto">
          <a:xfrm>
            <a:off x="152400" y="1352550"/>
            <a:ext cx="1295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pgs.  21-22</a:t>
            </a:r>
            <a:endParaRPr lang="en-US" sz="1200" dirty="0">
              <a:latin typeface="Calibri" pitchFamily="34" charset="0"/>
            </a:endParaRPr>
          </a:p>
        </p:txBody>
      </p:sp>
    </p:spTree>
    <p:extLst>
      <p:ext uri="{BB962C8B-B14F-4D97-AF65-F5344CB8AC3E}">
        <p14:creationId xmlns:p14="http://schemas.microsoft.com/office/powerpoint/2010/main" val="2128032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Planning</a:t>
            </a:r>
            <a:endParaRPr sz="2700" dirty="0"/>
          </a:p>
        </p:txBody>
      </p:sp>
      <p:sp>
        <p:nvSpPr>
          <p:cNvPr id="216067" name="Content Placeholder 2"/>
          <p:cNvSpPr>
            <a:spLocks noGrp="1"/>
          </p:cNvSpPr>
          <p:nvPr>
            <p:ph idx="1"/>
          </p:nvPr>
        </p:nvSpPr>
        <p:spPr/>
        <p:txBody>
          <a:bodyPr/>
          <a:lstStyle/>
          <a:p>
            <a:pPr eaLnBrk="1" hangingPunct="1">
              <a:buFont typeface="Wingdings" pitchFamily="2" charset="2"/>
              <a:buNone/>
            </a:pPr>
            <a:r>
              <a:rPr lang="en-US" b="1" dirty="0" smtClean="0"/>
              <a:t>Purpose: </a:t>
            </a:r>
            <a:r>
              <a:rPr lang="en-US" dirty="0" smtClean="0"/>
              <a:t>Create a plan for implementing and evaluating tested, effective programs, policies and practices.</a:t>
            </a:r>
          </a:p>
          <a:p>
            <a:pPr eaLnBrk="1" hangingPunct="1"/>
            <a:endParaRPr lang="en-US" dirty="0" smtClean="0"/>
          </a:p>
          <a:p>
            <a:pPr eaLnBrk="1" hangingPunct="1"/>
            <a:r>
              <a:rPr lang="en-US" dirty="0" smtClean="0"/>
              <a:t>Selection of programs, policies </a:t>
            </a:r>
            <a:br>
              <a:rPr lang="en-US" dirty="0" smtClean="0"/>
            </a:br>
            <a:r>
              <a:rPr lang="en-US" dirty="0" smtClean="0"/>
              <a:t>and practices to fill gaps</a:t>
            </a:r>
          </a:p>
          <a:p>
            <a:pPr eaLnBrk="1" hangingPunct="1"/>
            <a:r>
              <a:rPr lang="en-US" dirty="0" smtClean="0"/>
              <a:t>Implementation and evaluation plans</a:t>
            </a:r>
          </a:p>
          <a:p>
            <a:pPr eaLnBrk="1" hangingPunct="1"/>
            <a:r>
              <a:rPr lang="en-US" dirty="0" smtClean="0"/>
              <a:t>Set measurable outcomes</a:t>
            </a:r>
          </a:p>
          <a:p>
            <a:pPr eaLnBrk="1" hangingPunct="1"/>
            <a:endParaRPr lang="en-US" dirty="0" smtClean="0"/>
          </a:p>
        </p:txBody>
      </p:sp>
      <p:sp>
        <p:nvSpPr>
          <p:cNvPr id="21606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9AAC07B-6A4D-4FBD-AFA3-2B57BF470772}" type="slidenum">
              <a:rPr lang="en-US" smtClean="0">
                <a:solidFill>
                  <a:srgbClr val="898989"/>
                </a:solidFill>
              </a:rPr>
              <a:pPr eaLnBrk="1" hangingPunct="1"/>
              <a:t>24</a:t>
            </a:fld>
            <a:endParaRPr lang="en-US" dirty="0" smtClean="0">
              <a:solidFill>
                <a:srgbClr val="898989"/>
              </a:solidFill>
            </a:endParaRPr>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23</a:t>
            </a:r>
            <a:endParaRPr lang="en-US" sz="1200" dirty="0">
              <a:latin typeface="Calibri" pitchFamily="34" charset="0"/>
            </a:endParaRPr>
          </a:p>
        </p:txBody>
      </p:sp>
    </p:spTree>
    <p:extLst>
      <p:ext uri="{BB962C8B-B14F-4D97-AF65-F5344CB8AC3E}">
        <p14:creationId xmlns:p14="http://schemas.microsoft.com/office/powerpoint/2010/main" val="63266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700" dirty="0"/>
              <a:t>Summary of Modifications from Previous Guides</a:t>
            </a:r>
            <a:r>
              <a:rPr lang="en-US" sz="2700" dirty="0" smtClean="0"/>
              <a:t> </a:t>
            </a:r>
            <a:endParaRPr lang="en-US" sz="2700" dirty="0"/>
          </a:p>
        </p:txBody>
      </p:sp>
      <p:sp>
        <p:nvSpPr>
          <p:cNvPr id="3" name="Content Placeholder 2"/>
          <p:cNvSpPr>
            <a:spLocks noGrp="1"/>
          </p:cNvSpPr>
          <p:nvPr>
            <p:ph idx="1"/>
          </p:nvPr>
        </p:nvSpPr>
        <p:spPr>
          <a:xfrm>
            <a:off x="1600200" y="1600200"/>
            <a:ext cx="7315200" cy="4525963"/>
          </a:xfrm>
        </p:spPr>
        <p:txBody>
          <a:bodyPr/>
          <a:lstStyle/>
          <a:p>
            <a:r>
              <a:rPr lang="en-US" sz="2400" dirty="0" smtClean="0"/>
              <a:t>Defined and separated subtasks of Coalition in </a:t>
            </a:r>
            <a:r>
              <a:rPr lang="en-US" sz="2400" i="1" dirty="0" smtClean="0"/>
              <a:t>Select goals, objectives &amp; programs/activities. </a:t>
            </a:r>
            <a:endParaRPr lang="en-US" sz="2400" dirty="0" smtClean="0"/>
          </a:p>
          <a:p>
            <a:pPr lvl="1"/>
            <a:r>
              <a:rPr lang="en-US" sz="2400" dirty="0" smtClean="0"/>
              <a:t> </a:t>
            </a:r>
            <a:r>
              <a:rPr lang="en-US" sz="2400" dirty="0"/>
              <a:t>P</a:t>
            </a:r>
            <a:r>
              <a:rPr lang="en-US" sz="2400" dirty="0" smtClean="0"/>
              <a:t>rovided  timeline for Strategic Plan update schedule. ***</a:t>
            </a:r>
          </a:p>
          <a:p>
            <a:r>
              <a:rPr lang="en-US" sz="2400" dirty="0" smtClean="0"/>
              <a:t>Moved </a:t>
            </a:r>
            <a:r>
              <a:rPr lang="en-US" sz="2400" i="1" dirty="0" smtClean="0"/>
              <a:t>confirming partnerships </a:t>
            </a:r>
            <a:r>
              <a:rPr lang="en-US" sz="2400" dirty="0" smtClean="0"/>
              <a:t>from Implementation. */**</a:t>
            </a:r>
          </a:p>
          <a:p>
            <a:r>
              <a:rPr lang="en-US" sz="2400" dirty="0" smtClean="0"/>
              <a:t>Clarified what to include in A</a:t>
            </a:r>
            <a:r>
              <a:rPr lang="en-US" sz="2400" i="1" dirty="0" smtClean="0"/>
              <a:t>ction </a:t>
            </a:r>
            <a:r>
              <a:rPr lang="en-US" sz="2400" i="1" dirty="0"/>
              <a:t>Plan </a:t>
            </a:r>
            <a:r>
              <a:rPr lang="en-US" sz="2400" i="1" dirty="0" smtClean="0"/>
              <a:t>for goals, objectives, programs and activities planned and </a:t>
            </a:r>
            <a:r>
              <a:rPr lang="en-US" sz="2400" dirty="0" smtClean="0"/>
              <a:t>moved from Implementation.*/**</a:t>
            </a:r>
          </a:p>
          <a:p>
            <a:r>
              <a:rPr lang="en-US" sz="2400" dirty="0" smtClean="0"/>
              <a:t>Removed </a:t>
            </a:r>
            <a:r>
              <a:rPr lang="en-US" sz="2400" i="1" dirty="0" smtClean="0"/>
              <a:t>Select Community Organizing Framework.*</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25</a:t>
            </a:fld>
            <a:endParaRPr lang="en-US" dirty="0"/>
          </a:p>
        </p:txBody>
      </p:sp>
    </p:spTree>
    <p:extLst>
      <p:ext uri="{BB962C8B-B14F-4D97-AF65-F5344CB8AC3E}">
        <p14:creationId xmlns:p14="http://schemas.microsoft.com/office/powerpoint/2010/main" val="388547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Planning Overview</a:t>
            </a:r>
            <a:endParaRPr sz="2700" dirty="0"/>
          </a:p>
        </p:txBody>
      </p:sp>
      <p:sp>
        <p:nvSpPr>
          <p:cNvPr id="217091" name="Content Placeholder 2"/>
          <p:cNvSpPr>
            <a:spLocks noGrp="1"/>
          </p:cNvSpPr>
          <p:nvPr>
            <p:ph idx="1"/>
          </p:nvPr>
        </p:nvSpPr>
        <p:spPr/>
        <p:txBody>
          <a:bodyPr/>
          <a:lstStyle/>
          <a:p>
            <a:pPr eaLnBrk="1" hangingPunct="1">
              <a:buFont typeface="Wingdings" pitchFamily="2" charset="2"/>
              <a:buNone/>
            </a:pPr>
            <a:r>
              <a:rPr lang="en-US" b="1" dirty="0" smtClean="0"/>
              <a:t>PRI Tasks:</a:t>
            </a:r>
          </a:p>
          <a:p>
            <a:pPr lvl="0">
              <a:buFont typeface="Wingdings" pitchFamily="2" charset="2"/>
              <a:buChar char="q"/>
            </a:pPr>
            <a:r>
              <a:rPr lang="en-US" sz="2800" dirty="0"/>
              <a:t>Select goals, objectives, strategies, and programs/activities</a:t>
            </a:r>
          </a:p>
          <a:p>
            <a:pPr lvl="1"/>
            <a:r>
              <a:rPr lang="en-US" sz="2400" dirty="0"/>
              <a:t>Coalition determines goals and objectives</a:t>
            </a:r>
          </a:p>
          <a:p>
            <a:pPr lvl="1"/>
            <a:r>
              <a:rPr lang="en-US" sz="2400" dirty="0"/>
              <a:t>Coalition determines strategies, and programs/activities</a:t>
            </a:r>
          </a:p>
          <a:p>
            <a:pPr lvl="0">
              <a:buFont typeface="Wingdings" pitchFamily="2" charset="2"/>
              <a:buChar char="q"/>
            </a:pPr>
            <a:r>
              <a:rPr lang="en-US" sz="2800" dirty="0"/>
              <a:t>Develop Prevention Strategic Plan </a:t>
            </a:r>
          </a:p>
          <a:p>
            <a:pPr lvl="0">
              <a:buFont typeface="Wingdings" pitchFamily="2" charset="2"/>
              <a:buChar char="q"/>
            </a:pPr>
            <a:r>
              <a:rPr lang="en-US" sz="2800" dirty="0"/>
              <a:t>Confirm partnerships for implementation of strategies and programs/ activities</a:t>
            </a:r>
          </a:p>
          <a:p>
            <a:pPr eaLnBrk="1" hangingPunct="1">
              <a:buFont typeface="Wingdings" pitchFamily="2" charset="2"/>
              <a:buNone/>
            </a:pPr>
            <a:endParaRPr lang="en-US" dirty="0" smtClean="0"/>
          </a:p>
          <a:p>
            <a:pPr eaLnBrk="1" hangingPunct="1"/>
            <a:endParaRPr lang="en-US" dirty="0" smtClean="0"/>
          </a:p>
        </p:txBody>
      </p:sp>
      <p:sp>
        <p:nvSpPr>
          <p:cNvPr id="21709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CC3012C-69E5-4881-9E92-83B821E64BB2}" type="slidenum">
              <a:rPr lang="en-US" smtClean="0">
                <a:solidFill>
                  <a:srgbClr val="898989"/>
                </a:solidFill>
              </a:rPr>
              <a:pPr eaLnBrk="1" hangingPunct="1"/>
              <a:t>26</a:t>
            </a:fld>
            <a:endParaRPr lang="en-US" dirty="0" smtClean="0">
              <a:solidFill>
                <a:srgbClr val="898989"/>
              </a:solidFill>
            </a:endParaRPr>
          </a:p>
        </p:txBody>
      </p:sp>
      <p:sp>
        <p:nvSpPr>
          <p:cNvPr id="5" name="TextBox 4"/>
          <p:cNvSpPr txBox="1">
            <a:spLocks noChangeArrowheads="1"/>
          </p:cNvSpPr>
          <p:nvPr/>
        </p:nvSpPr>
        <p:spPr bwMode="auto">
          <a:xfrm>
            <a:off x="152400" y="1352550"/>
            <a:ext cx="1295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 23</a:t>
            </a:r>
            <a:endParaRPr lang="en-US" sz="1200" dirty="0">
              <a:latin typeface="Calibri" pitchFamily="34" charset="0"/>
            </a:endParaRPr>
          </a:p>
        </p:txBody>
      </p:sp>
    </p:spTree>
    <p:extLst>
      <p:ext uri="{BB962C8B-B14F-4D97-AF65-F5344CB8AC3E}">
        <p14:creationId xmlns:p14="http://schemas.microsoft.com/office/powerpoint/2010/main" val="1270259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dirty="0" smtClean="0"/>
              <a:t>Implementation:  </a:t>
            </a:r>
            <a:br>
              <a:rPr dirty="0" smtClean="0"/>
            </a:br>
            <a:r>
              <a:rPr sz="2700" dirty="0" smtClean="0"/>
              <a:t>Implement evidence-based prevention strategies</a:t>
            </a:r>
            <a:endParaRPr sz="2700" dirty="0"/>
          </a:p>
        </p:txBody>
      </p:sp>
      <p:sp>
        <p:nvSpPr>
          <p:cNvPr id="218115" name="Content Placeholder 2"/>
          <p:cNvSpPr>
            <a:spLocks noGrp="1"/>
          </p:cNvSpPr>
          <p:nvPr>
            <p:ph idx="1"/>
          </p:nvPr>
        </p:nvSpPr>
        <p:spPr/>
        <p:txBody>
          <a:bodyPr/>
          <a:lstStyle/>
          <a:p>
            <a:pPr eaLnBrk="1" hangingPunct="1">
              <a:buFont typeface="Wingdings" pitchFamily="2" charset="2"/>
              <a:buNone/>
            </a:pPr>
            <a:r>
              <a:rPr lang="en-US" b="1" dirty="0" smtClean="0"/>
              <a:t>Purpose: </a:t>
            </a:r>
            <a:r>
              <a:rPr lang="en-US" dirty="0" smtClean="0"/>
              <a:t>Implement the plan.</a:t>
            </a:r>
          </a:p>
          <a:p>
            <a:pPr eaLnBrk="1" hangingPunct="1">
              <a:buFont typeface="Wingdings" pitchFamily="2" charset="2"/>
              <a:buNone/>
            </a:pPr>
            <a:endParaRPr lang="en-US" dirty="0" smtClean="0"/>
          </a:p>
          <a:p>
            <a:pPr eaLnBrk="1" hangingPunct="1"/>
            <a:r>
              <a:rPr lang="en-US" dirty="0" smtClean="0"/>
              <a:t>Maintain an active coalition leading the efforts</a:t>
            </a:r>
          </a:p>
          <a:p>
            <a:pPr eaLnBrk="1" hangingPunct="1"/>
            <a:r>
              <a:rPr lang="en-US" dirty="0" smtClean="0"/>
              <a:t>Implement selected programs, policies </a:t>
            </a:r>
            <a:br>
              <a:rPr lang="en-US" dirty="0" smtClean="0"/>
            </a:br>
            <a:r>
              <a:rPr lang="en-US" dirty="0" smtClean="0"/>
              <a:t>and practices</a:t>
            </a:r>
          </a:p>
          <a:p>
            <a:pPr eaLnBrk="1" hangingPunct="1"/>
            <a:endParaRPr lang="en-US" dirty="0" smtClean="0"/>
          </a:p>
          <a:p>
            <a:pPr eaLnBrk="1" hangingPunct="1"/>
            <a:endParaRPr lang="en-US" dirty="0" smtClean="0"/>
          </a:p>
        </p:txBody>
      </p:sp>
      <p:sp>
        <p:nvSpPr>
          <p:cNvPr id="21811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4EA1A43-034E-47F5-9CB8-687EB067E2A0}" type="slidenum">
              <a:rPr lang="en-US" smtClean="0">
                <a:solidFill>
                  <a:srgbClr val="898989"/>
                </a:solidFill>
              </a:rPr>
              <a:pPr eaLnBrk="1" hangingPunct="1"/>
              <a:t>27</a:t>
            </a:fld>
            <a:endParaRPr lang="en-US" dirty="0" smtClean="0">
              <a:solidFill>
                <a:srgbClr val="898989"/>
              </a:solidFill>
            </a:endParaRPr>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24</a:t>
            </a:r>
            <a:endParaRPr lang="en-US" sz="1200" dirty="0">
              <a:latin typeface="Calibri" pitchFamily="34" charset="0"/>
            </a:endParaRPr>
          </a:p>
        </p:txBody>
      </p:sp>
    </p:spTree>
    <p:extLst>
      <p:ext uri="{BB962C8B-B14F-4D97-AF65-F5344CB8AC3E}">
        <p14:creationId xmlns:p14="http://schemas.microsoft.com/office/powerpoint/2010/main" val="169007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010400" cy="1143000"/>
          </a:xfrm>
        </p:spPr>
        <p:txBody>
          <a:bodyPr>
            <a:normAutofit fontScale="90000"/>
          </a:bodyPr>
          <a:lstStyle/>
          <a:p>
            <a:r>
              <a:rPr lang="en-US" dirty="0" smtClean="0"/>
              <a:t>Implementation</a:t>
            </a:r>
            <a:br>
              <a:rPr lang="en-US" dirty="0" smtClean="0"/>
            </a:br>
            <a:r>
              <a:rPr lang="en-US" sz="2700" dirty="0"/>
              <a:t>Summary of Modifications from Previous Guides</a:t>
            </a:r>
          </a:p>
        </p:txBody>
      </p:sp>
      <p:sp>
        <p:nvSpPr>
          <p:cNvPr id="3" name="Content Placeholder 2"/>
          <p:cNvSpPr>
            <a:spLocks noGrp="1"/>
          </p:cNvSpPr>
          <p:nvPr>
            <p:ph idx="1"/>
          </p:nvPr>
        </p:nvSpPr>
        <p:spPr/>
        <p:txBody>
          <a:bodyPr/>
          <a:lstStyle/>
          <a:p>
            <a:r>
              <a:rPr lang="en-US" sz="2200" dirty="0" smtClean="0"/>
              <a:t>Removed </a:t>
            </a:r>
            <a:r>
              <a:rPr lang="en-US" sz="2200" i="1" dirty="0" smtClean="0"/>
              <a:t>Implement </a:t>
            </a:r>
            <a:r>
              <a:rPr lang="en-US" sz="2200" i="1" dirty="0"/>
              <a:t>community organizing framework</a:t>
            </a:r>
            <a:r>
              <a:rPr lang="en-US" sz="2200" dirty="0"/>
              <a:t>.* </a:t>
            </a:r>
            <a:endParaRPr lang="en-US" sz="2200" dirty="0" smtClean="0"/>
          </a:p>
          <a:p>
            <a:pPr lvl="1"/>
            <a:r>
              <a:rPr lang="en-US" sz="2200" dirty="0" smtClean="0"/>
              <a:t>Replaced with </a:t>
            </a:r>
            <a:r>
              <a:rPr lang="en-US" sz="2200" i="1" dirty="0" smtClean="0"/>
              <a:t>Maintain active community coalition</a:t>
            </a:r>
            <a:r>
              <a:rPr lang="en-US" sz="2200" dirty="0" smtClean="0"/>
              <a:t>.*/**</a:t>
            </a:r>
          </a:p>
          <a:p>
            <a:r>
              <a:rPr lang="en-US" sz="2200" dirty="0" smtClean="0"/>
              <a:t>Moved </a:t>
            </a:r>
            <a:r>
              <a:rPr lang="en-US" sz="2200" i="1" dirty="0" smtClean="0"/>
              <a:t>participate in monthly check-ins with DBHR </a:t>
            </a:r>
            <a:r>
              <a:rPr lang="en-US" sz="2200" dirty="0" smtClean="0"/>
              <a:t>from Getting Started.*/**</a:t>
            </a:r>
          </a:p>
          <a:p>
            <a:r>
              <a:rPr lang="en-US" sz="2200" dirty="0" smtClean="0"/>
              <a:t>Organized subtasks of </a:t>
            </a:r>
            <a:r>
              <a:rPr lang="en-US" sz="2200" i="1" dirty="0" smtClean="0"/>
              <a:t>maintaining active coalition</a:t>
            </a:r>
            <a:r>
              <a:rPr lang="en-US" sz="2200" dirty="0" smtClean="0"/>
              <a:t>.*/**</a:t>
            </a:r>
          </a:p>
          <a:p>
            <a:pPr lvl="1"/>
            <a:r>
              <a:rPr lang="en-US" sz="2200" dirty="0" smtClean="0"/>
              <a:t>Clarified </a:t>
            </a:r>
            <a:r>
              <a:rPr lang="en-US" sz="2200" i="1" dirty="0" smtClean="0"/>
              <a:t>Monthly full coalition </a:t>
            </a:r>
            <a:r>
              <a:rPr lang="en-US" sz="2200" dirty="0" smtClean="0"/>
              <a:t>meetings.*/**</a:t>
            </a:r>
          </a:p>
          <a:p>
            <a:r>
              <a:rPr lang="en-US" sz="2200" dirty="0" smtClean="0"/>
              <a:t>Moved Confirming partnerships to Planning.*/**</a:t>
            </a:r>
          </a:p>
          <a:p>
            <a:r>
              <a:rPr lang="en-US" sz="2200" dirty="0" smtClean="0"/>
              <a:t>Clarified and re-organized </a:t>
            </a:r>
            <a:r>
              <a:rPr lang="en-US" sz="2200" i="1" dirty="0" smtClean="0"/>
              <a:t>Implement strategies and programs according to strategic plan </a:t>
            </a:r>
            <a:r>
              <a:rPr lang="en-US" sz="2200" dirty="0" smtClean="0"/>
              <a:t>tasks and subtasks to match up with implementing Strategic Plan requirements.*/**</a:t>
            </a:r>
            <a:endParaRPr lang="en-US" sz="2200"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28</a:t>
            </a:fld>
            <a:endParaRPr lang="en-US" dirty="0"/>
          </a:p>
        </p:txBody>
      </p:sp>
    </p:spTree>
    <p:extLst>
      <p:ext uri="{BB962C8B-B14F-4D97-AF65-F5344CB8AC3E}">
        <p14:creationId xmlns:p14="http://schemas.microsoft.com/office/powerpoint/2010/main" val="193248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Implementation Overview</a:t>
            </a:r>
            <a:endParaRPr sz="2700" dirty="0"/>
          </a:p>
        </p:txBody>
      </p:sp>
      <p:sp>
        <p:nvSpPr>
          <p:cNvPr id="219139" name="Content Placeholder 2"/>
          <p:cNvSpPr>
            <a:spLocks noGrp="1"/>
          </p:cNvSpPr>
          <p:nvPr>
            <p:ph idx="1"/>
          </p:nvPr>
        </p:nvSpPr>
        <p:spPr/>
        <p:txBody>
          <a:bodyPr/>
          <a:lstStyle/>
          <a:p>
            <a:pPr eaLnBrk="1" hangingPunct="1">
              <a:buFont typeface="Wingdings" pitchFamily="2" charset="2"/>
              <a:buNone/>
            </a:pPr>
            <a:r>
              <a:rPr lang="en-US" b="1" dirty="0" smtClean="0"/>
              <a:t>PRI Tasks:</a:t>
            </a:r>
          </a:p>
          <a:p>
            <a:pPr lvl="0">
              <a:buFont typeface="Wingdings" pitchFamily="2" charset="2"/>
              <a:buChar char="q"/>
            </a:pPr>
            <a:r>
              <a:rPr lang="en-US" sz="2400" dirty="0"/>
              <a:t>Maintain active community coalition </a:t>
            </a:r>
          </a:p>
          <a:p>
            <a:pPr lvl="1"/>
            <a:r>
              <a:rPr lang="en-US" sz="2000" dirty="0"/>
              <a:t>Coordinator support Coalition</a:t>
            </a:r>
          </a:p>
          <a:p>
            <a:pPr lvl="1"/>
            <a:r>
              <a:rPr lang="en-US" sz="2000" dirty="0"/>
              <a:t>Monthly full Coalition meetings</a:t>
            </a:r>
          </a:p>
          <a:p>
            <a:pPr lvl="1"/>
            <a:r>
              <a:rPr lang="en-US" sz="2000" dirty="0"/>
              <a:t>Review and revised as needed Coalition structure</a:t>
            </a:r>
          </a:p>
          <a:p>
            <a:pPr lvl="1"/>
            <a:r>
              <a:rPr lang="en-US" sz="2000" dirty="0"/>
              <a:t>Complete task in Community Coalition Guide</a:t>
            </a:r>
          </a:p>
          <a:p>
            <a:pPr lvl="0">
              <a:buFont typeface="Wingdings" pitchFamily="2" charset="2"/>
              <a:buChar char="q"/>
            </a:pPr>
            <a:r>
              <a:rPr lang="en-US" sz="2400" dirty="0"/>
              <a:t>Participate in monthly meetings with DBHR </a:t>
            </a:r>
          </a:p>
          <a:p>
            <a:pPr lvl="1"/>
            <a:r>
              <a:rPr lang="en-US" sz="2000" dirty="0"/>
              <a:t>Participate in monthly Learning community Meetings</a:t>
            </a:r>
          </a:p>
          <a:p>
            <a:pPr lvl="1"/>
            <a:r>
              <a:rPr lang="en-US" sz="2000" dirty="0"/>
              <a:t>Participate in monthly site check-in meetings</a:t>
            </a:r>
          </a:p>
          <a:p>
            <a:pPr eaLnBrk="1" hangingPunct="1">
              <a:buFont typeface="Wingdings" pitchFamily="2" charset="2"/>
              <a:buNone/>
            </a:pPr>
            <a:endParaRPr lang="en-US" dirty="0" smtClean="0"/>
          </a:p>
          <a:p>
            <a:pPr eaLnBrk="1" hangingPunct="1"/>
            <a:endParaRPr lang="en-US" dirty="0" smtClean="0"/>
          </a:p>
          <a:p>
            <a:pPr eaLnBrk="1" hangingPunct="1"/>
            <a:endParaRPr lang="en-US" dirty="0" smtClean="0"/>
          </a:p>
        </p:txBody>
      </p:sp>
      <p:sp>
        <p:nvSpPr>
          <p:cNvPr id="21914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D9177C1-0095-4A7C-873F-BC3540F76653}" type="slidenum">
              <a:rPr lang="en-US" smtClean="0">
                <a:solidFill>
                  <a:srgbClr val="898989"/>
                </a:solidFill>
              </a:rPr>
              <a:pPr eaLnBrk="1" hangingPunct="1"/>
              <a:t>29</a:t>
            </a:fld>
            <a:endParaRPr lang="en-US" dirty="0" smtClean="0">
              <a:solidFill>
                <a:srgbClr val="898989"/>
              </a:solidFill>
            </a:endParaRPr>
          </a:p>
        </p:txBody>
      </p:sp>
      <p:sp>
        <p:nvSpPr>
          <p:cNvPr id="4" name="TextBox 3"/>
          <p:cNvSpPr txBox="1"/>
          <p:nvPr/>
        </p:nvSpPr>
        <p:spPr>
          <a:xfrm>
            <a:off x="304800" y="1524000"/>
            <a:ext cx="1066800" cy="246221"/>
          </a:xfrm>
          <a:prstGeom prst="rect">
            <a:avLst/>
          </a:prstGeom>
          <a:noFill/>
        </p:spPr>
        <p:txBody>
          <a:bodyPr wrap="square" rtlCol="0">
            <a:spAutoFit/>
          </a:bodyPr>
          <a:lstStyle/>
          <a:p>
            <a:r>
              <a:rPr lang="en-US" sz="1000" dirty="0" smtClean="0"/>
              <a:t>Guide p. 24</a:t>
            </a:r>
            <a:endParaRPr lang="en-US" sz="1000" dirty="0"/>
          </a:p>
        </p:txBody>
      </p:sp>
    </p:spTree>
    <p:extLst>
      <p:ext uri="{BB962C8B-B14F-4D97-AF65-F5344CB8AC3E}">
        <p14:creationId xmlns:p14="http://schemas.microsoft.com/office/powerpoint/2010/main" val="3152412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uses the</a:t>
            </a:r>
            <a:br>
              <a:rPr lang="en-US" dirty="0" smtClean="0"/>
            </a:br>
            <a:r>
              <a:rPr lang="en-US" dirty="0" smtClean="0"/>
              <a:t>Community Coalition Guide?</a:t>
            </a:r>
            <a:endParaRPr lang="en-US" dirty="0"/>
          </a:p>
        </p:txBody>
      </p:sp>
      <p:sp>
        <p:nvSpPr>
          <p:cNvPr id="3" name="Content Placeholder 2"/>
          <p:cNvSpPr>
            <a:spLocks noGrp="1"/>
          </p:cNvSpPr>
          <p:nvPr>
            <p:ph idx="1"/>
          </p:nvPr>
        </p:nvSpPr>
        <p:spPr>
          <a:xfrm>
            <a:off x="1524000" y="1600200"/>
            <a:ext cx="7391400" cy="4525963"/>
          </a:xfrm>
        </p:spPr>
        <p:txBody>
          <a:bodyPr/>
          <a:lstStyle/>
          <a:p>
            <a:r>
              <a:rPr lang="en-US" sz="2900" dirty="0" smtClean="0">
                <a:effectLst>
                  <a:outerShdw blurRad="38100" dist="38100" dir="2700000" algn="tl">
                    <a:srgbClr val="000000">
                      <a:alpha val="43137"/>
                    </a:srgbClr>
                  </a:outerShdw>
                </a:effectLst>
              </a:rPr>
              <a:t>The Community Coalition Guide is to be used by ALL PRI Cohorts (1,2 &amp; 3) beginning July 2013.</a:t>
            </a:r>
          </a:p>
          <a:p>
            <a:r>
              <a:rPr lang="en-US" sz="2900" dirty="0" smtClean="0"/>
              <a:t>There are only a couple new requirements/ tasks in the New Guide. You’ll notice:</a:t>
            </a:r>
          </a:p>
          <a:p>
            <a:pPr lvl="1"/>
            <a:r>
              <a:rPr lang="en-US" sz="2500" dirty="0" smtClean="0"/>
              <a:t>We’ve removed and re-organized tasks to be less redundant.</a:t>
            </a:r>
          </a:p>
          <a:p>
            <a:pPr lvl="1"/>
            <a:r>
              <a:rPr lang="en-US" sz="2500" dirty="0" smtClean="0"/>
              <a:t>We’ve highlighted subtasks in the Quick Reference Timeline Overview that were only previously in the narrative of the Task Guides to improve clarity.</a:t>
            </a: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a:t>
            </a:fld>
            <a:endParaRPr lang="en-US" dirty="0"/>
          </a:p>
        </p:txBody>
      </p:sp>
    </p:spTree>
    <p:extLst>
      <p:ext uri="{BB962C8B-B14F-4D97-AF65-F5344CB8AC3E}">
        <p14:creationId xmlns:p14="http://schemas.microsoft.com/office/powerpoint/2010/main" val="1536232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Implementation</a:t>
            </a:r>
            <a:r>
              <a:rPr dirty="0"/>
              <a:t> </a:t>
            </a:r>
            <a:r>
              <a:rPr dirty="0" smtClean="0"/>
              <a:t>Overview</a:t>
            </a:r>
            <a:endParaRPr sz="2700" dirty="0"/>
          </a:p>
        </p:txBody>
      </p:sp>
      <p:sp>
        <p:nvSpPr>
          <p:cNvPr id="219139" name="Content Placeholder 2"/>
          <p:cNvSpPr>
            <a:spLocks noGrp="1"/>
          </p:cNvSpPr>
          <p:nvPr>
            <p:ph idx="1"/>
          </p:nvPr>
        </p:nvSpPr>
        <p:spPr/>
        <p:txBody>
          <a:bodyPr/>
          <a:lstStyle/>
          <a:p>
            <a:pPr eaLnBrk="1" hangingPunct="1">
              <a:buFont typeface="Wingdings" pitchFamily="2" charset="2"/>
              <a:buNone/>
            </a:pPr>
            <a:r>
              <a:rPr lang="en-US" b="1" dirty="0" smtClean="0"/>
              <a:t>PRI Tasks: </a:t>
            </a:r>
            <a:r>
              <a:rPr lang="en-US" sz="1600" i="1" dirty="0" smtClean="0"/>
              <a:t>(continued)</a:t>
            </a:r>
          </a:p>
          <a:p>
            <a:pPr lvl="0">
              <a:buFont typeface="Wingdings" pitchFamily="2" charset="2"/>
              <a:buChar char="q"/>
            </a:pPr>
            <a:r>
              <a:rPr lang="en-US" sz="2400" dirty="0"/>
              <a:t>Implement media strategies</a:t>
            </a:r>
          </a:p>
          <a:p>
            <a:pPr lvl="0">
              <a:buFont typeface="Wingdings" pitchFamily="2" charset="2"/>
              <a:buChar char="q"/>
            </a:pPr>
            <a:r>
              <a:rPr lang="en-US" sz="2400" dirty="0"/>
              <a:t>Implement strategies and programs/activities according to Strategic Plan </a:t>
            </a:r>
          </a:p>
          <a:p>
            <a:pPr lvl="1"/>
            <a:r>
              <a:rPr lang="en-US" sz="2000" dirty="0"/>
              <a:t>Organize and implement P-I services </a:t>
            </a:r>
          </a:p>
          <a:p>
            <a:pPr lvl="1"/>
            <a:r>
              <a:rPr lang="en-US" sz="2000" dirty="0"/>
              <a:t>Implement capacity building strategies &amp; activities</a:t>
            </a:r>
          </a:p>
          <a:p>
            <a:pPr lvl="1"/>
            <a:r>
              <a:rPr lang="en-US" sz="2000" dirty="0"/>
              <a:t>Implement cultural competency strategies &amp; activities</a:t>
            </a:r>
          </a:p>
          <a:p>
            <a:pPr lvl="1"/>
            <a:r>
              <a:rPr lang="en-US" sz="2000" dirty="0"/>
              <a:t>Implement sustainability strategies &amp; activities</a:t>
            </a:r>
          </a:p>
          <a:p>
            <a:pPr lvl="1"/>
            <a:r>
              <a:rPr lang="en-US" sz="2000" dirty="0"/>
              <a:t>Implement public awareness campaign(s)</a:t>
            </a:r>
          </a:p>
          <a:p>
            <a:pPr lvl="1"/>
            <a:r>
              <a:rPr lang="en-US" sz="2000" dirty="0"/>
              <a:t>Implement environmental strategy(ies)</a:t>
            </a:r>
          </a:p>
          <a:p>
            <a:pPr lvl="1"/>
            <a:r>
              <a:rPr lang="en-US" sz="2000" dirty="0"/>
              <a:t>Implement selected direct prevention strategy(ies)</a:t>
            </a:r>
          </a:p>
          <a:p>
            <a:pPr eaLnBrk="1" hangingPunct="1">
              <a:buFont typeface="Wingdings" pitchFamily="2" charset="2"/>
              <a:buNone/>
            </a:pPr>
            <a:endParaRPr lang="en-US" dirty="0" smtClean="0"/>
          </a:p>
          <a:p>
            <a:pPr eaLnBrk="1" hangingPunct="1"/>
            <a:endParaRPr lang="en-US" dirty="0" smtClean="0"/>
          </a:p>
          <a:p>
            <a:pPr eaLnBrk="1" hangingPunct="1"/>
            <a:endParaRPr lang="en-US" dirty="0" smtClean="0"/>
          </a:p>
        </p:txBody>
      </p:sp>
      <p:sp>
        <p:nvSpPr>
          <p:cNvPr id="21914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D9177C1-0095-4A7C-873F-BC3540F76653}" type="slidenum">
              <a:rPr lang="en-US" smtClean="0">
                <a:solidFill>
                  <a:srgbClr val="898989"/>
                </a:solidFill>
              </a:rPr>
              <a:pPr eaLnBrk="1" hangingPunct="1"/>
              <a:t>30</a:t>
            </a:fld>
            <a:endParaRPr lang="en-US" dirty="0" smtClean="0">
              <a:solidFill>
                <a:srgbClr val="898989"/>
              </a:solidFill>
            </a:endParaRPr>
          </a:p>
        </p:txBody>
      </p:sp>
      <p:sp>
        <p:nvSpPr>
          <p:cNvPr id="5" name="TextBox 4"/>
          <p:cNvSpPr txBox="1"/>
          <p:nvPr/>
        </p:nvSpPr>
        <p:spPr>
          <a:xfrm>
            <a:off x="304800" y="1524000"/>
            <a:ext cx="1066800" cy="246221"/>
          </a:xfrm>
          <a:prstGeom prst="rect">
            <a:avLst/>
          </a:prstGeom>
          <a:noFill/>
        </p:spPr>
        <p:txBody>
          <a:bodyPr wrap="square" rtlCol="0">
            <a:spAutoFit/>
          </a:bodyPr>
          <a:lstStyle/>
          <a:p>
            <a:r>
              <a:rPr lang="en-US" sz="1000" dirty="0" smtClean="0"/>
              <a:t>Guide p. 24</a:t>
            </a:r>
            <a:endParaRPr lang="en-US" sz="1000" dirty="0"/>
          </a:p>
        </p:txBody>
      </p:sp>
    </p:spTree>
    <p:extLst>
      <p:ext uri="{BB962C8B-B14F-4D97-AF65-F5344CB8AC3E}">
        <p14:creationId xmlns:p14="http://schemas.microsoft.com/office/powerpoint/2010/main" val="18615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and Reporting </a:t>
            </a:r>
            <a:br>
              <a:rPr lang="en-US" dirty="0" smtClean="0"/>
            </a:br>
            <a:r>
              <a:rPr lang="en-US" sz="2700" dirty="0"/>
              <a:t>Summary of Modifications from Previous Guides</a:t>
            </a:r>
          </a:p>
        </p:txBody>
      </p:sp>
      <p:sp>
        <p:nvSpPr>
          <p:cNvPr id="3" name="Content Placeholder 2"/>
          <p:cNvSpPr>
            <a:spLocks noGrp="1"/>
          </p:cNvSpPr>
          <p:nvPr>
            <p:ph idx="1"/>
          </p:nvPr>
        </p:nvSpPr>
        <p:spPr>
          <a:xfrm>
            <a:off x="1676400" y="1600200"/>
            <a:ext cx="7239000" cy="4525963"/>
          </a:xfrm>
        </p:spPr>
        <p:txBody>
          <a:bodyPr/>
          <a:lstStyle/>
          <a:p>
            <a:r>
              <a:rPr lang="en-US" sz="2400" dirty="0" smtClean="0"/>
              <a:t>Re-Organized tasks related to Strategic Plan requirements for developing reporting and evaluation strategies.*/**</a:t>
            </a:r>
          </a:p>
          <a:p>
            <a:r>
              <a:rPr lang="en-US" sz="2400" dirty="0"/>
              <a:t>Clarified </a:t>
            </a:r>
            <a:r>
              <a:rPr lang="en-US" sz="2400" dirty="0" smtClean="0"/>
              <a:t>Coalition’s </a:t>
            </a:r>
            <a:r>
              <a:rPr lang="en-US" sz="2400" i="1" dirty="0"/>
              <a:t>strategies for reporting and evaluation </a:t>
            </a:r>
            <a:r>
              <a:rPr lang="en-US" sz="2400" dirty="0"/>
              <a:t>and </a:t>
            </a:r>
            <a:r>
              <a:rPr lang="en-US" sz="2400" dirty="0" smtClean="0"/>
              <a:t>determine </a:t>
            </a:r>
            <a:r>
              <a:rPr lang="en-US" sz="2400" dirty="0"/>
              <a:t>outcomes and sharing evaluation results.*/**</a:t>
            </a:r>
          </a:p>
          <a:p>
            <a:r>
              <a:rPr lang="en-US" sz="2400" dirty="0" smtClean="0"/>
              <a:t>Clarified Annual </a:t>
            </a:r>
            <a:r>
              <a:rPr lang="en-US" sz="2400" i="1" dirty="0" smtClean="0"/>
              <a:t>Coalition Assessment Tool </a:t>
            </a:r>
            <a:r>
              <a:rPr lang="en-US" sz="2400" dirty="0" smtClean="0"/>
              <a:t>(aka annual coalition survey) administration timeline.*/**</a:t>
            </a:r>
            <a:endParaRPr lang="en-US" sz="2400" dirty="0"/>
          </a:p>
          <a:p>
            <a:r>
              <a:rPr lang="en-US" sz="2400" dirty="0" smtClean="0"/>
              <a:t>Organized and highlighted what is reported in </a:t>
            </a:r>
            <a:r>
              <a:rPr lang="en-US" sz="2400" i="1" dirty="0" smtClean="0"/>
              <a:t>PBPS</a:t>
            </a:r>
            <a:r>
              <a:rPr lang="en-US" sz="2400" dirty="0" smtClean="0"/>
              <a:t> and subtasks of </a:t>
            </a:r>
            <a:r>
              <a:rPr lang="en-US" sz="2400" i="1" dirty="0" smtClean="0"/>
              <a:t>Participation in statewide evaluation </a:t>
            </a:r>
            <a:r>
              <a:rPr lang="en-US" sz="2400" dirty="0" smtClean="0"/>
              <a:t>on Quick Reference Timeline Overview.***</a:t>
            </a: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31</a:t>
            </a:fld>
            <a:endParaRPr lang="en-US" dirty="0"/>
          </a:p>
        </p:txBody>
      </p:sp>
    </p:spTree>
    <p:extLst>
      <p:ext uri="{BB962C8B-B14F-4D97-AF65-F5344CB8AC3E}">
        <p14:creationId xmlns:p14="http://schemas.microsoft.com/office/powerpoint/2010/main" val="112791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dirty="0" smtClean="0"/>
              <a:t>Evaluation and Reporting:  </a:t>
            </a:r>
            <a:br>
              <a:rPr dirty="0" smtClean="0"/>
            </a:br>
            <a:r>
              <a:rPr sz="2700" dirty="0" smtClean="0"/>
              <a:t>Evaluate and monitor results, change as necessary</a:t>
            </a:r>
            <a:endParaRPr sz="2700" dirty="0"/>
          </a:p>
        </p:txBody>
      </p:sp>
      <p:sp>
        <p:nvSpPr>
          <p:cNvPr id="70659" name="Content Placeholder 2"/>
          <p:cNvSpPr>
            <a:spLocks noGrp="1"/>
          </p:cNvSpPr>
          <p:nvPr>
            <p:ph idx="1"/>
          </p:nvPr>
        </p:nvSpPr>
        <p:spPr/>
        <p:txBody>
          <a:bodyPr/>
          <a:lstStyle/>
          <a:p>
            <a:pPr marL="0" indent="0" eaLnBrk="1" hangingPunct="1">
              <a:buFont typeface="Wingdings" pitchFamily="2" charset="2"/>
              <a:buNone/>
              <a:defRPr/>
            </a:pPr>
            <a:r>
              <a:rPr lang="en-US" b="1" dirty="0" smtClean="0"/>
              <a:t>Purpose: </a:t>
            </a:r>
            <a:r>
              <a:rPr lang="en-US" dirty="0" smtClean="0"/>
              <a:t>Evaluate the plan, and refine as needed.</a:t>
            </a:r>
          </a:p>
          <a:p>
            <a:pPr marL="0" indent="0" eaLnBrk="1" hangingPunct="1">
              <a:buFont typeface="Wingdings" pitchFamily="2" charset="2"/>
              <a:buNone/>
              <a:defRPr/>
            </a:pPr>
            <a:endParaRPr lang="en-US" dirty="0" smtClean="0"/>
          </a:p>
          <a:p>
            <a:pPr eaLnBrk="1" hangingPunct="1">
              <a:defRPr/>
            </a:pPr>
            <a:r>
              <a:rPr lang="en-US" dirty="0" smtClean="0"/>
              <a:t>Evaluate the process and outcomes</a:t>
            </a:r>
          </a:p>
          <a:p>
            <a:pPr eaLnBrk="1" hangingPunct="1">
              <a:defRPr/>
            </a:pPr>
            <a:r>
              <a:rPr lang="en-US" dirty="0" smtClean="0"/>
              <a:t>Review and adjust the plan and implementation as needed</a:t>
            </a:r>
          </a:p>
          <a:p>
            <a:pPr eaLnBrk="1" hangingPunct="1">
              <a:defRPr/>
            </a:pPr>
            <a:r>
              <a:rPr lang="en-US" dirty="0" smtClean="0"/>
              <a:t>Coalition uses to monitor success</a:t>
            </a:r>
          </a:p>
          <a:p>
            <a:pPr eaLnBrk="1" hangingPunct="1">
              <a:defRPr/>
            </a:pPr>
            <a:endParaRPr lang="en-US" dirty="0" smtClean="0"/>
          </a:p>
          <a:p>
            <a:pPr eaLnBrk="1" hangingPunct="1">
              <a:defRPr/>
            </a:pPr>
            <a:endParaRPr lang="en-US" dirty="0" smtClean="0"/>
          </a:p>
        </p:txBody>
      </p:sp>
      <p:sp>
        <p:nvSpPr>
          <p:cNvPr id="22016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1FBDB58-8FF4-469A-82FC-5856EB96FC37}" type="slidenum">
              <a:rPr lang="en-US" smtClean="0">
                <a:solidFill>
                  <a:srgbClr val="898989"/>
                </a:solidFill>
              </a:rPr>
              <a:pPr eaLnBrk="1" hangingPunct="1"/>
              <a:t>32</a:t>
            </a:fld>
            <a:endParaRPr lang="en-US" dirty="0" smtClean="0">
              <a:solidFill>
                <a:srgbClr val="898989"/>
              </a:solidFill>
            </a:endParaRPr>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25</a:t>
            </a:r>
            <a:endParaRPr lang="en-US" sz="1200" dirty="0">
              <a:latin typeface="Calibri" pitchFamily="34" charset="0"/>
            </a:endParaRPr>
          </a:p>
        </p:txBody>
      </p:sp>
    </p:spTree>
    <p:extLst>
      <p:ext uri="{BB962C8B-B14F-4D97-AF65-F5344CB8AC3E}">
        <p14:creationId xmlns:p14="http://schemas.microsoft.com/office/powerpoint/2010/main" val="396311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dirty="0" smtClean="0"/>
              <a:t>Evaluation and Reporting Overview</a:t>
            </a:r>
            <a:endParaRPr sz="2700" dirty="0"/>
          </a:p>
        </p:txBody>
      </p:sp>
      <p:sp>
        <p:nvSpPr>
          <p:cNvPr id="221187" name="Content Placeholder 2"/>
          <p:cNvSpPr>
            <a:spLocks noGrp="1"/>
          </p:cNvSpPr>
          <p:nvPr>
            <p:ph idx="1"/>
          </p:nvPr>
        </p:nvSpPr>
        <p:spPr/>
        <p:txBody>
          <a:bodyPr/>
          <a:lstStyle/>
          <a:p>
            <a:pPr eaLnBrk="1" hangingPunct="1">
              <a:buFont typeface="Wingdings" pitchFamily="2" charset="2"/>
              <a:buNone/>
            </a:pPr>
            <a:r>
              <a:rPr lang="en-US" b="1" dirty="0" smtClean="0"/>
              <a:t>PRI Tasks:</a:t>
            </a:r>
            <a:endParaRPr lang="en-US" dirty="0" smtClean="0"/>
          </a:p>
          <a:p>
            <a:pPr lvl="0">
              <a:buFont typeface="Wingdings" pitchFamily="2" charset="2"/>
              <a:buChar char="q"/>
            </a:pPr>
            <a:r>
              <a:rPr lang="en-US" sz="2400" dirty="0"/>
              <a:t>Develop reporting and evaluation strategies </a:t>
            </a:r>
          </a:p>
          <a:p>
            <a:pPr lvl="1"/>
            <a:r>
              <a:rPr lang="en-US" sz="2000" dirty="0"/>
              <a:t>Determine coalition’s intended major outcomes, impacts</a:t>
            </a:r>
          </a:p>
          <a:p>
            <a:pPr lvl="1"/>
            <a:r>
              <a:rPr lang="en-US" sz="2000" dirty="0"/>
              <a:t>Determine how evaluation information will be shared</a:t>
            </a:r>
          </a:p>
          <a:p>
            <a:pPr lvl="0">
              <a:buFont typeface="Wingdings" pitchFamily="2" charset="2"/>
              <a:buChar char="q"/>
            </a:pPr>
            <a:r>
              <a:rPr lang="en-US" sz="2400" dirty="0"/>
              <a:t>Complete PBPS reporting</a:t>
            </a:r>
          </a:p>
          <a:p>
            <a:pPr lvl="1"/>
            <a:r>
              <a:rPr lang="en-US" sz="2000" dirty="0"/>
              <a:t>Coalition &amp; community organization functioning</a:t>
            </a:r>
          </a:p>
          <a:p>
            <a:pPr lvl="1"/>
            <a:r>
              <a:rPr lang="en-US" sz="2000" dirty="0"/>
              <a:t>‘Coalition Assessment Tool’ (survey)</a:t>
            </a:r>
          </a:p>
          <a:p>
            <a:pPr lvl="1"/>
            <a:r>
              <a:rPr lang="en-US" sz="2000" dirty="0"/>
              <a:t>Report public awareness &amp; environmental strategy(ies)</a:t>
            </a:r>
          </a:p>
          <a:p>
            <a:pPr lvl="1"/>
            <a:r>
              <a:rPr lang="en-US" sz="2000" dirty="0"/>
              <a:t>Report direct prevention strategy(ies)</a:t>
            </a:r>
          </a:p>
          <a:p>
            <a:pPr eaLnBrk="1" hangingPunct="1"/>
            <a:endParaRPr lang="en-US" dirty="0" smtClean="0"/>
          </a:p>
        </p:txBody>
      </p:sp>
      <p:sp>
        <p:nvSpPr>
          <p:cNvPr id="22118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58E091C-34E7-4057-B615-B97B56FE510D}" type="slidenum">
              <a:rPr lang="en-US" smtClean="0">
                <a:solidFill>
                  <a:srgbClr val="898989"/>
                </a:solidFill>
              </a:rPr>
              <a:pPr eaLnBrk="1" hangingPunct="1"/>
              <a:t>33</a:t>
            </a:fld>
            <a:endParaRPr lang="en-US" dirty="0" smtClean="0">
              <a:solidFill>
                <a:srgbClr val="898989"/>
              </a:solidFill>
            </a:endParaRPr>
          </a:p>
        </p:txBody>
      </p:sp>
      <p:sp>
        <p:nvSpPr>
          <p:cNvPr id="5" name="TextBox 4"/>
          <p:cNvSpPr txBox="1"/>
          <p:nvPr/>
        </p:nvSpPr>
        <p:spPr>
          <a:xfrm>
            <a:off x="304800" y="1524000"/>
            <a:ext cx="1066800" cy="246221"/>
          </a:xfrm>
          <a:prstGeom prst="rect">
            <a:avLst/>
          </a:prstGeom>
          <a:noFill/>
        </p:spPr>
        <p:txBody>
          <a:bodyPr wrap="square" rtlCol="0">
            <a:spAutoFit/>
          </a:bodyPr>
          <a:lstStyle/>
          <a:p>
            <a:r>
              <a:rPr lang="en-US" sz="1000" dirty="0" smtClean="0"/>
              <a:t>Guide p. 25</a:t>
            </a:r>
            <a:endParaRPr lang="en-US" sz="1000" dirty="0"/>
          </a:p>
        </p:txBody>
      </p:sp>
    </p:spTree>
    <p:extLst>
      <p:ext uri="{BB962C8B-B14F-4D97-AF65-F5344CB8AC3E}">
        <p14:creationId xmlns:p14="http://schemas.microsoft.com/office/powerpoint/2010/main" val="192634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dirty="0" smtClean="0"/>
              <a:t>Evaluation and Reporting</a:t>
            </a:r>
            <a:r>
              <a:rPr dirty="0"/>
              <a:t> </a:t>
            </a:r>
            <a:r>
              <a:rPr dirty="0" smtClean="0"/>
              <a:t>Overview</a:t>
            </a:r>
            <a:endParaRPr sz="2700" dirty="0"/>
          </a:p>
        </p:txBody>
      </p:sp>
      <p:sp>
        <p:nvSpPr>
          <p:cNvPr id="221187" name="Content Placeholder 2"/>
          <p:cNvSpPr>
            <a:spLocks noGrp="1"/>
          </p:cNvSpPr>
          <p:nvPr>
            <p:ph idx="1"/>
          </p:nvPr>
        </p:nvSpPr>
        <p:spPr/>
        <p:txBody>
          <a:bodyPr/>
          <a:lstStyle/>
          <a:p>
            <a:pPr>
              <a:buNone/>
            </a:pPr>
            <a:r>
              <a:rPr lang="en-US" sz="2400" b="1" dirty="0" smtClean="0"/>
              <a:t>PRI Tasks:</a:t>
            </a:r>
            <a:r>
              <a:rPr lang="en-US" sz="1600" i="1" dirty="0"/>
              <a:t>(continued</a:t>
            </a:r>
            <a:r>
              <a:rPr lang="en-US" sz="1600" i="1" dirty="0" smtClean="0"/>
              <a:t>)</a:t>
            </a:r>
            <a:endParaRPr lang="en-US" sz="1600" dirty="0" smtClean="0"/>
          </a:p>
          <a:p>
            <a:pPr lvl="0">
              <a:buFont typeface="Wingdings" pitchFamily="2" charset="2"/>
              <a:buChar char="q"/>
            </a:pPr>
            <a:r>
              <a:rPr lang="en-US" sz="2300" dirty="0" smtClean="0"/>
              <a:t>Review </a:t>
            </a:r>
            <a:r>
              <a:rPr lang="en-US" sz="2300" dirty="0"/>
              <a:t>and analyze output and outcome information with coalition according to Strategic Plan. </a:t>
            </a:r>
          </a:p>
          <a:p>
            <a:pPr lvl="1"/>
            <a:r>
              <a:rPr lang="en-US" sz="2000" dirty="0"/>
              <a:t>Use the ‘Coalition Assessment Tool’ report to evaluate coalition capacity building efforts.</a:t>
            </a:r>
          </a:p>
          <a:p>
            <a:pPr lvl="1"/>
            <a:r>
              <a:rPr lang="en-US" sz="2000" dirty="0"/>
              <a:t>Review effectiveness of message dissemination</a:t>
            </a:r>
          </a:p>
          <a:p>
            <a:pPr lvl="1"/>
            <a:r>
              <a:rPr lang="en-US" sz="2000" dirty="0"/>
              <a:t>Will use the PBPS reports, state data, &amp; other local reports to monitor &amp; evaluate progress</a:t>
            </a:r>
          </a:p>
          <a:p>
            <a:pPr lvl="0">
              <a:buFont typeface="Wingdings" pitchFamily="2" charset="2"/>
              <a:buChar char="q"/>
            </a:pPr>
            <a:r>
              <a:rPr lang="en-US" sz="2300" dirty="0"/>
              <a:t>Participate in statewide evaluation </a:t>
            </a:r>
          </a:p>
          <a:p>
            <a:pPr lvl="1"/>
            <a:r>
              <a:rPr lang="en-US" sz="2000" dirty="0"/>
              <a:t>Ensure participation in the Healthy Youth Survey</a:t>
            </a:r>
          </a:p>
          <a:p>
            <a:pPr lvl="1"/>
            <a:r>
              <a:rPr lang="en-US" sz="2000" dirty="0"/>
              <a:t>Annual ‘Coalition Assessment Tool’ (survey)</a:t>
            </a:r>
          </a:p>
          <a:p>
            <a:pPr lvl="1"/>
            <a:r>
              <a:rPr lang="en-US" sz="2000" dirty="0"/>
              <a:t>Response rates for the ‘Community Survey’</a:t>
            </a:r>
          </a:p>
          <a:p>
            <a:pPr eaLnBrk="1" hangingPunct="1"/>
            <a:endParaRPr lang="en-US" sz="2400" dirty="0" smtClean="0"/>
          </a:p>
          <a:p>
            <a:pPr eaLnBrk="1" hangingPunct="1"/>
            <a:endParaRPr lang="en-US" sz="2400" dirty="0" smtClean="0"/>
          </a:p>
        </p:txBody>
      </p:sp>
      <p:sp>
        <p:nvSpPr>
          <p:cNvPr id="22118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58E091C-34E7-4057-B615-B97B56FE510D}" type="slidenum">
              <a:rPr lang="en-US" smtClean="0">
                <a:solidFill>
                  <a:srgbClr val="898989"/>
                </a:solidFill>
              </a:rPr>
              <a:pPr eaLnBrk="1" hangingPunct="1"/>
              <a:t>34</a:t>
            </a:fld>
            <a:endParaRPr lang="en-US" dirty="0" smtClean="0">
              <a:solidFill>
                <a:srgbClr val="898989"/>
              </a:solidFill>
            </a:endParaRPr>
          </a:p>
        </p:txBody>
      </p:sp>
    </p:spTree>
    <p:extLst>
      <p:ext uri="{BB962C8B-B14F-4D97-AF65-F5344CB8AC3E}">
        <p14:creationId xmlns:p14="http://schemas.microsoft.com/office/powerpoint/2010/main" val="1294330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4: Strategic Plan Requirements</a:t>
            </a:r>
          </a:p>
        </p:txBody>
      </p:sp>
      <p:sp>
        <p:nvSpPr>
          <p:cNvPr id="3" name="Content Placeholder 2"/>
          <p:cNvSpPr>
            <a:spLocks noGrp="1"/>
          </p:cNvSpPr>
          <p:nvPr>
            <p:ph idx="1"/>
          </p:nvPr>
        </p:nvSpPr>
        <p:spPr/>
        <p:txBody>
          <a:bodyPr/>
          <a:lstStyle/>
          <a:p>
            <a:r>
              <a:rPr lang="en-US" dirty="0" smtClean="0"/>
              <a:t>General Information</a:t>
            </a:r>
          </a:p>
          <a:p>
            <a:r>
              <a:rPr lang="en-US" dirty="0" smtClean="0"/>
              <a:t>Executive Summary</a:t>
            </a:r>
          </a:p>
          <a:p>
            <a:r>
              <a:rPr lang="en-US" dirty="0" smtClean="0"/>
              <a:t>Organizational Development</a:t>
            </a:r>
          </a:p>
          <a:p>
            <a:r>
              <a:rPr lang="en-US" dirty="0" smtClean="0"/>
              <a:t>Capacity Building</a:t>
            </a:r>
          </a:p>
          <a:p>
            <a:r>
              <a:rPr lang="en-US" dirty="0" smtClean="0"/>
              <a:t>Assessment</a:t>
            </a:r>
          </a:p>
          <a:p>
            <a:r>
              <a:rPr lang="en-US" dirty="0" smtClean="0"/>
              <a:t>Plan</a:t>
            </a:r>
          </a:p>
          <a:p>
            <a:r>
              <a:rPr lang="en-US" dirty="0" smtClean="0"/>
              <a:t>Implementation</a:t>
            </a:r>
          </a:p>
          <a:p>
            <a:r>
              <a:rPr lang="en-US" dirty="0" smtClean="0"/>
              <a:t>Reporting and Evaluation</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35</a:t>
            </a:fld>
            <a:endParaRPr lang="en-US" dirty="0"/>
          </a:p>
        </p:txBody>
      </p:sp>
      <p:pic>
        <p:nvPicPr>
          <p:cNvPr id="5" name="Picture 4" descr="C:\Users\urquiil\AppData\Local\Microsoft\Windows\Temporary Internet Files\Content.IE5\QATKXTIS\MC90044173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838200"/>
            <a:ext cx="941070" cy="941070"/>
          </a:xfrm>
          <a:prstGeom prst="rect">
            <a:avLst/>
          </a:prstGeom>
          <a:ln>
            <a:noFill/>
          </a:ln>
          <a:effectLst>
            <a:outerShdw blurRad="292100" dist="139700" dir="2700000" algn="tl" rotWithShape="0">
              <a:srgbClr val="333333">
                <a:alpha val="65000"/>
              </a:srgbClr>
            </a:outerShdw>
          </a:effectLst>
        </p:spPr>
      </p:pic>
      <p:sp>
        <p:nvSpPr>
          <p:cNvPr id="6"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27</a:t>
            </a:r>
            <a:endParaRPr lang="en-US" sz="1200" dirty="0">
              <a:latin typeface="Calibri" pitchFamily="34" charset="0"/>
            </a:endParaRPr>
          </a:p>
        </p:txBody>
      </p:sp>
    </p:spTree>
    <p:extLst>
      <p:ext uri="{BB962C8B-B14F-4D97-AF65-F5344CB8AC3E}">
        <p14:creationId xmlns:p14="http://schemas.microsoft.com/office/powerpoint/2010/main" val="3370563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Plan Requirements </a:t>
            </a:r>
            <a:br>
              <a:rPr lang="en-US" dirty="0" smtClean="0"/>
            </a:br>
            <a:r>
              <a:rPr lang="en-US" sz="2700" dirty="0" smtClean="0"/>
              <a:t>Summary </a:t>
            </a:r>
            <a:r>
              <a:rPr lang="en-US" sz="2700" dirty="0"/>
              <a:t>of Modifications from Previous Guides</a:t>
            </a:r>
            <a:r>
              <a:rPr lang="en-US" sz="2700" dirty="0" smtClean="0"/>
              <a:t> </a:t>
            </a:r>
            <a:endParaRPr lang="en-US" sz="2700" dirty="0"/>
          </a:p>
        </p:txBody>
      </p:sp>
      <p:sp>
        <p:nvSpPr>
          <p:cNvPr id="3" name="Content Placeholder 2"/>
          <p:cNvSpPr>
            <a:spLocks noGrp="1"/>
          </p:cNvSpPr>
          <p:nvPr>
            <p:ph idx="1"/>
          </p:nvPr>
        </p:nvSpPr>
        <p:spPr>
          <a:xfrm>
            <a:off x="1600200" y="1524000"/>
            <a:ext cx="7391400" cy="4602163"/>
          </a:xfrm>
        </p:spPr>
        <p:txBody>
          <a:bodyPr/>
          <a:lstStyle/>
          <a:p>
            <a:r>
              <a:rPr lang="en-US" sz="2400" dirty="0" smtClean="0"/>
              <a:t>Added detailed Section Contents for at-a-glance.*</a:t>
            </a:r>
          </a:p>
          <a:p>
            <a:r>
              <a:rPr lang="en-US" sz="2400" dirty="0" smtClean="0"/>
              <a:t>Cohort 3 does not have a previous “Strategic Plan Guide.”</a:t>
            </a:r>
          </a:p>
          <a:p>
            <a:r>
              <a:rPr lang="en-US" sz="2400" dirty="0" smtClean="0"/>
              <a:t>Reduced duplication of repeating tasks in Strategic Plan requirements.* </a:t>
            </a:r>
          </a:p>
          <a:p>
            <a:r>
              <a:rPr lang="en-US" sz="2400" dirty="0" smtClean="0"/>
              <a:t>Added a </a:t>
            </a:r>
            <a:r>
              <a:rPr lang="en-US" sz="2400" i="1" dirty="0" smtClean="0"/>
              <a:t>General Information </a:t>
            </a:r>
            <a:r>
              <a:rPr lang="en-US" sz="2400" dirty="0" smtClean="0"/>
              <a:t>section that outlines purpose and definitions of Strategic Plan and Plan update schedule.*/**</a:t>
            </a:r>
          </a:p>
          <a:p>
            <a:r>
              <a:rPr lang="en-US" sz="2400" dirty="0" smtClean="0"/>
              <a:t>Provided suggested sequence steps for Plan development.*</a:t>
            </a:r>
          </a:p>
          <a:p>
            <a:r>
              <a:rPr lang="en-US" sz="2400" dirty="0" smtClean="0"/>
              <a:t>Incorporated many of the Cohort 1 “Guiding Questions” into requirements.*</a:t>
            </a:r>
            <a:endParaRPr lang="en-US" sz="2400"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36</a:t>
            </a:fld>
            <a:endParaRPr lang="en-US" dirty="0"/>
          </a:p>
        </p:txBody>
      </p:sp>
    </p:spTree>
    <p:extLst>
      <p:ext uri="{BB962C8B-B14F-4D97-AF65-F5344CB8AC3E}">
        <p14:creationId xmlns:p14="http://schemas.microsoft.com/office/powerpoint/2010/main" val="1983017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00200"/>
            <a:ext cx="7162800" cy="4525963"/>
          </a:xfrm>
        </p:spPr>
        <p:txBody>
          <a:bodyPr/>
          <a:lstStyle/>
          <a:p>
            <a:r>
              <a:rPr lang="en-US" sz="2300" dirty="0" smtClean="0"/>
              <a:t>Moved </a:t>
            </a:r>
            <a:r>
              <a:rPr lang="en-US" sz="2300" i="1" dirty="0" smtClean="0"/>
              <a:t>summary of entire planning process </a:t>
            </a:r>
            <a:r>
              <a:rPr lang="en-US" sz="2300" dirty="0" smtClean="0"/>
              <a:t>requirement to Plan section from Organizational Development.</a:t>
            </a:r>
          </a:p>
          <a:p>
            <a:r>
              <a:rPr lang="en-US" sz="2300" dirty="0" smtClean="0"/>
              <a:t>Removed two requirements under Membership and Recruitment to reduce duplication.</a:t>
            </a:r>
          </a:p>
          <a:p>
            <a:r>
              <a:rPr lang="en-US" sz="2300" dirty="0" smtClean="0"/>
              <a:t>Re-worded Cultural Competency and Sustainability requirements in Organizational Development for clarity. </a:t>
            </a:r>
          </a:p>
          <a:p>
            <a:r>
              <a:rPr lang="en-US" sz="2300" dirty="0"/>
              <a:t>Re-worded </a:t>
            </a:r>
            <a:r>
              <a:rPr lang="en-US" sz="2300" dirty="0" smtClean="0"/>
              <a:t>Training and Technical Assistance in Capacity for clarity and to reduce duplication. </a:t>
            </a:r>
          </a:p>
          <a:p>
            <a:r>
              <a:rPr lang="en-US" sz="2300" dirty="0" smtClean="0"/>
              <a:t>Modified Cultural Competency and Sustainability in Capacity Building </a:t>
            </a:r>
            <a:r>
              <a:rPr lang="en-US" sz="2300" dirty="0"/>
              <a:t>for clarity and to reduce </a:t>
            </a:r>
            <a:r>
              <a:rPr lang="en-US" sz="2300" dirty="0" smtClean="0"/>
              <a:t>duplication. </a:t>
            </a:r>
            <a:endParaRPr lang="en-US" sz="2300" dirty="0"/>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37</a:t>
            </a:fld>
            <a:endParaRPr lang="en-US" dirty="0"/>
          </a:p>
        </p:txBody>
      </p:sp>
      <p:sp>
        <p:nvSpPr>
          <p:cNvPr id="5" name="Title 1"/>
          <p:cNvSpPr>
            <a:spLocks noGrp="1"/>
          </p:cNvSpPr>
          <p:nvPr>
            <p:ph type="title"/>
          </p:nvPr>
        </p:nvSpPr>
        <p:spPr/>
        <p:txBody>
          <a:bodyPr>
            <a:normAutofit fontScale="90000"/>
          </a:bodyPr>
          <a:lstStyle/>
          <a:p>
            <a:r>
              <a:rPr lang="en-US" dirty="0" smtClean="0"/>
              <a:t>Strategic Plan Requirements </a:t>
            </a:r>
            <a:br>
              <a:rPr lang="en-US" dirty="0" smtClean="0"/>
            </a:br>
            <a:r>
              <a:rPr lang="en-US" sz="2700" dirty="0" smtClean="0"/>
              <a:t>Summary </a:t>
            </a:r>
            <a:r>
              <a:rPr lang="en-US" sz="2700" dirty="0"/>
              <a:t>of Modifications from Previous </a:t>
            </a:r>
            <a:r>
              <a:rPr lang="en-US" sz="2700" dirty="0" smtClean="0"/>
              <a:t>Guides </a:t>
            </a:r>
            <a:r>
              <a:rPr lang="en-US" sz="2000" b="0" dirty="0" smtClean="0"/>
              <a:t>(cont.) </a:t>
            </a:r>
            <a:endParaRPr lang="en-US" sz="2000" b="0" dirty="0"/>
          </a:p>
        </p:txBody>
      </p:sp>
    </p:spTree>
    <p:extLst>
      <p:ext uri="{BB962C8B-B14F-4D97-AF65-F5344CB8AC3E}">
        <p14:creationId xmlns:p14="http://schemas.microsoft.com/office/powerpoint/2010/main" val="1267829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Added educational information about the Assessment process.*/**</a:t>
            </a:r>
          </a:p>
          <a:p>
            <a:r>
              <a:rPr lang="en-US" sz="2400" dirty="0" smtClean="0"/>
              <a:t>Removed one requirement in Assessment </a:t>
            </a:r>
            <a:r>
              <a:rPr lang="en-US" sz="2400" i="1" dirty="0" smtClean="0"/>
              <a:t>Process </a:t>
            </a:r>
            <a:r>
              <a:rPr lang="en-US" sz="2400" dirty="0" smtClean="0"/>
              <a:t>to reduce duplication.</a:t>
            </a:r>
          </a:p>
          <a:p>
            <a:r>
              <a:rPr lang="en-US" sz="2400" dirty="0" smtClean="0"/>
              <a:t>Modified much of Assessment requirement wording to improve clarity.</a:t>
            </a:r>
          </a:p>
          <a:p>
            <a:r>
              <a:rPr lang="en-US" sz="2400" dirty="0" smtClean="0"/>
              <a:t>Refined </a:t>
            </a:r>
            <a:r>
              <a:rPr lang="en-US" sz="2400" i="1" dirty="0" smtClean="0"/>
              <a:t>Goals, Objective and Strategies </a:t>
            </a:r>
            <a:r>
              <a:rPr lang="en-US" sz="2400" dirty="0" smtClean="0"/>
              <a:t>and </a:t>
            </a:r>
            <a:r>
              <a:rPr lang="en-US" sz="2400" i="1" dirty="0" smtClean="0"/>
              <a:t>Action Plan</a:t>
            </a:r>
            <a:r>
              <a:rPr lang="en-US" sz="2400" dirty="0" smtClean="0"/>
              <a:t> instructions.</a:t>
            </a:r>
          </a:p>
          <a:p>
            <a:r>
              <a:rPr lang="en-US" sz="2400" dirty="0" smtClean="0"/>
              <a:t>Refined </a:t>
            </a:r>
            <a:r>
              <a:rPr lang="en-US" sz="2400" dirty="0"/>
              <a:t>Cultural Competency </a:t>
            </a:r>
            <a:r>
              <a:rPr lang="en-US" sz="2400" dirty="0" smtClean="0"/>
              <a:t>and Sustainability wording and added one Cultural Competency requirement in Plan section.</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38</a:t>
            </a:fld>
            <a:endParaRPr lang="en-US" dirty="0"/>
          </a:p>
        </p:txBody>
      </p:sp>
      <p:sp>
        <p:nvSpPr>
          <p:cNvPr id="5" name="Title 1"/>
          <p:cNvSpPr>
            <a:spLocks noGrp="1"/>
          </p:cNvSpPr>
          <p:nvPr>
            <p:ph type="title"/>
          </p:nvPr>
        </p:nvSpPr>
        <p:spPr/>
        <p:txBody>
          <a:bodyPr>
            <a:normAutofit fontScale="90000"/>
          </a:bodyPr>
          <a:lstStyle/>
          <a:p>
            <a:r>
              <a:rPr lang="en-US" dirty="0" smtClean="0"/>
              <a:t>Strategic Plan Requirements </a:t>
            </a:r>
            <a:br>
              <a:rPr lang="en-US" dirty="0" smtClean="0"/>
            </a:br>
            <a:r>
              <a:rPr lang="en-US" sz="2700" dirty="0" smtClean="0"/>
              <a:t>Summary </a:t>
            </a:r>
            <a:r>
              <a:rPr lang="en-US" sz="2700" dirty="0"/>
              <a:t>of Modifications from Previous </a:t>
            </a:r>
            <a:r>
              <a:rPr lang="en-US" sz="2700" dirty="0" smtClean="0"/>
              <a:t>Guides </a:t>
            </a:r>
            <a:r>
              <a:rPr lang="en-US" sz="2000" b="0" dirty="0" smtClean="0"/>
              <a:t>(cont.) </a:t>
            </a:r>
            <a:endParaRPr lang="en-US" sz="2000" b="0" dirty="0"/>
          </a:p>
        </p:txBody>
      </p:sp>
    </p:spTree>
    <p:extLst>
      <p:ext uri="{BB962C8B-B14F-4D97-AF65-F5344CB8AC3E}">
        <p14:creationId xmlns:p14="http://schemas.microsoft.com/office/powerpoint/2010/main" val="361688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Moved </a:t>
            </a:r>
            <a:r>
              <a:rPr lang="en-US" sz="2400" i="1" dirty="0" smtClean="0"/>
              <a:t>Action Plan </a:t>
            </a:r>
            <a:r>
              <a:rPr lang="en-US" sz="2400" dirty="0" smtClean="0"/>
              <a:t>out of Implementation section.</a:t>
            </a:r>
          </a:p>
          <a:p>
            <a:r>
              <a:rPr lang="en-US" sz="2400" dirty="0" smtClean="0"/>
              <a:t>Reduced requirements in Cultural Competency and Sustainability in Implementation.</a:t>
            </a:r>
          </a:p>
          <a:p>
            <a:r>
              <a:rPr lang="en-US" sz="2400" dirty="0" smtClean="0"/>
              <a:t>Clarified expectations for Reporting and Evaluation Plan.</a:t>
            </a:r>
          </a:p>
          <a:p>
            <a:r>
              <a:rPr lang="en-US" sz="2400" dirty="0" smtClean="0"/>
              <a:t>Removed one Sustainability in Reporting and Evaluation requirement .</a:t>
            </a:r>
          </a:p>
          <a:p>
            <a:r>
              <a:rPr lang="en-US" sz="2400" dirty="0" smtClean="0"/>
              <a:t>Expanded and enhanced Appendix section.</a:t>
            </a:r>
            <a:endParaRPr lang="en-US" sz="2400"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39</a:t>
            </a:fld>
            <a:endParaRPr lang="en-US" dirty="0"/>
          </a:p>
        </p:txBody>
      </p:sp>
      <p:sp>
        <p:nvSpPr>
          <p:cNvPr id="5" name="Title 1"/>
          <p:cNvSpPr>
            <a:spLocks noGrp="1"/>
          </p:cNvSpPr>
          <p:nvPr>
            <p:ph type="title"/>
          </p:nvPr>
        </p:nvSpPr>
        <p:spPr/>
        <p:txBody>
          <a:bodyPr>
            <a:normAutofit fontScale="90000"/>
          </a:bodyPr>
          <a:lstStyle/>
          <a:p>
            <a:r>
              <a:rPr lang="en-US" dirty="0" smtClean="0"/>
              <a:t>Strategic Plan Requirements </a:t>
            </a:r>
            <a:br>
              <a:rPr lang="en-US" dirty="0" smtClean="0"/>
            </a:br>
            <a:r>
              <a:rPr lang="en-US" sz="2700" dirty="0" smtClean="0"/>
              <a:t>Summary </a:t>
            </a:r>
            <a:r>
              <a:rPr lang="en-US" sz="2700" dirty="0"/>
              <a:t>of Modifications from Previous </a:t>
            </a:r>
            <a:r>
              <a:rPr lang="en-US" sz="2700" dirty="0" smtClean="0"/>
              <a:t>Guides </a:t>
            </a:r>
            <a:r>
              <a:rPr lang="en-US" sz="2000" b="0" dirty="0" smtClean="0"/>
              <a:t>(cont.) </a:t>
            </a:r>
            <a:endParaRPr lang="en-US" sz="2000" b="0" dirty="0"/>
          </a:p>
        </p:txBody>
      </p:sp>
    </p:spTree>
    <p:extLst>
      <p:ext uri="{BB962C8B-B14F-4D97-AF65-F5344CB8AC3E}">
        <p14:creationId xmlns:p14="http://schemas.microsoft.com/office/powerpoint/2010/main" val="344517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Presentation</a:t>
            </a:r>
            <a:endParaRPr lang="en-US" dirty="0"/>
          </a:p>
        </p:txBody>
      </p:sp>
      <p:sp>
        <p:nvSpPr>
          <p:cNvPr id="3" name="Content Placeholder 2"/>
          <p:cNvSpPr>
            <a:spLocks noGrp="1"/>
          </p:cNvSpPr>
          <p:nvPr>
            <p:ph idx="1"/>
          </p:nvPr>
        </p:nvSpPr>
        <p:spPr>
          <a:xfrm>
            <a:off x="1600200" y="1600200"/>
            <a:ext cx="7162800" cy="4525963"/>
          </a:xfrm>
        </p:spPr>
        <p:txBody>
          <a:bodyPr/>
          <a:lstStyle/>
          <a:p>
            <a:pPr lvl="0"/>
            <a:r>
              <a:rPr lang="en-US" sz="2600" dirty="0" smtClean="0">
                <a:solidFill>
                  <a:prstClr val="black"/>
                </a:solidFill>
              </a:rPr>
              <a:t>Review </a:t>
            </a:r>
            <a:r>
              <a:rPr lang="en-US" sz="2600" dirty="0">
                <a:solidFill>
                  <a:prstClr val="black"/>
                </a:solidFill>
              </a:rPr>
              <a:t>the Community Coalition </a:t>
            </a:r>
            <a:r>
              <a:rPr lang="en-US" sz="2600" dirty="0" smtClean="0">
                <a:solidFill>
                  <a:prstClr val="black"/>
                </a:solidFill>
              </a:rPr>
              <a:t>Guide</a:t>
            </a:r>
          </a:p>
          <a:p>
            <a:pPr lvl="0"/>
            <a:r>
              <a:rPr lang="en-US" sz="2600" dirty="0" smtClean="0">
                <a:solidFill>
                  <a:prstClr val="black"/>
                </a:solidFill>
              </a:rPr>
              <a:t>Summarize </a:t>
            </a:r>
            <a:r>
              <a:rPr lang="en-US" sz="2600" dirty="0">
                <a:solidFill>
                  <a:prstClr val="black"/>
                </a:solidFill>
              </a:rPr>
              <a:t>noteworthy modifications made from previous guidance </a:t>
            </a:r>
            <a:r>
              <a:rPr lang="en-US" sz="2600" dirty="0" smtClean="0">
                <a:solidFill>
                  <a:prstClr val="black"/>
                </a:solidFill>
              </a:rPr>
              <a:t>documents (Task Guides and Strategic Planning Requirements Guides).</a:t>
            </a:r>
            <a:endParaRPr lang="en-US" sz="2600" dirty="0">
              <a:solidFill>
                <a:prstClr val="black"/>
              </a:solidFill>
            </a:endParaRPr>
          </a:p>
          <a:p>
            <a:pPr lvl="1"/>
            <a:r>
              <a:rPr lang="en-US" sz="2200" dirty="0">
                <a:solidFill>
                  <a:prstClr val="black"/>
                </a:solidFill>
              </a:rPr>
              <a:t>Items followed by </a:t>
            </a:r>
            <a:r>
              <a:rPr lang="en-US" sz="2200" dirty="0" smtClean="0">
                <a:solidFill>
                  <a:prstClr val="black"/>
                </a:solidFill>
              </a:rPr>
              <a:t>(*) </a:t>
            </a:r>
            <a:r>
              <a:rPr lang="en-US" sz="2200" dirty="0">
                <a:solidFill>
                  <a:prstClr val="black"/>
                </a:solidFill>
              </a:rPr>
              <a:t>notes a modification from a Cohort 1 </a:t>
            </a:r>
            <a:r>
              <a:rPr lang="en-US" sz="2200" dirty="0" smtClean="0">
                <a:solidFill>
                  <a:prstClr val="black"/>
                </a:solidFill>
              </a:rPr>
              <a:t>guidance </a:t>
            </a:r>
            <a:r>
              <a:rPr lang="en-US" sz="2200" dirty="0">
                <a:solidFill>
                  <a:prstClr val="black"/>
                </a:solidFill>
              </a:rPr>
              <a:t>document. </a:t>
            </a:r>
            <a:endParaRPr lang="en-US" sz="2200" dirty="0" smtClean="0">
              <a:solidFill>
                <a:prstClr val="black"/>
              </a:solidFill>
            </a:endParaRPr>
          </a:p>
          <a:p>
            <a:pPr lvl="1"/>
            <a:r>
              <a:rPr lang="en-US" sz="2200" dirty="0" smtClean="0">
                <a:solidFill>
                  <a:prstClr val="black"/>
                </a:solidFill>
              </a:rPr>
              <a:t>Items followed by (**) notes a modification from a Cohort 2 guidance document.</a:t>
            </a:r>
          </a:p>
          <a:p>
            <a:pPr lvl="1"/>
            <a:r>
              <a:rPr lang="en-US" sz="2200" dirty="0" smtClean="0">
                <a:solidFill>
                  <a:prstClr val="black"/>
                </a:solidFill>
              </a:rPr>
              <a:t>Items followed by (*/**) notes modification from a Cohort 1 &amp; 2 guidance document.</a:t>
            </a:r>
          </a:p>
          <a:p>
            <a:pPr lvl="1"/>
            <a:r>
              <a:rPr lang="en-US" sz="2200" dirty="0" smtClean="0">
                <a:solidFill>
                  <a:prstClr val="black"/>
                </a:solidFill>
              </a:rPr>
              <a:t>Items followed by (***) notes modification from Cohort 1, 2 &amp; 3 guidance documents.</a:t>
            </a:r>
            <a:endParaRPr lang="en-US" sz="2200" dirty="0">
              <a:solidFill>
                <a:prstClr val="black"/>
              </a:solidFill>
            </a:endParaRP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a:t>
            </a:fld>
            <a:endParaRPr lang="en-US" dirty="0"/>
          </a:p>
        </p:txBody>
      </p:sp>
    </p:spTree>
    <p:extLst>
      <p:ext uri="{BB962C8B-B14F-4D97-AF65-F5344CB8AC3E}">
        <p14:creationId xmlns:p14="http://schemas.microsoft.com/office/powerpoint/2010/main" val="3693509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Development</a:t>
            </a:r>
          </a:p>
        </p:txBody>
      </p:sp>
      <p:sp>
        <p:nvSpPr>
          <p:cNvPr id="3" name="Content Placeholder 2"/>
          <p:cNvSpPr>
            <a:spLocks noGrp="1"/>
          </p:cNvSpPr>
          <p:nvPr>
            <p:ph idx="1"/>
          </p:nvPr>
        </p:nvSpPr>
        <p:spPr/>
        <p:txBody>
          <a:bodyPr/>
          <a:lstStyle/>
          <a:p>
            <a:r>
              <a:rPr lang="en-US" dirty="0"/>
              <a:t>Mission Statement and Key Values</a:t>
            </a:r>
          </a:p>
          <a:p>
            <a:r>
              <a:rPr lang="en-US" dirty="0"/>
              <a:t>Coalition Structure and Organization </a:t>
            </a:r>
          </a:p>
          <a:p>
            <a:r>
              <a:rPr lang="en-US" dirty="0"/>
              <a:t>Membership Recruitment and Retention</a:t>
            </a:r>
          </a:p>
          <a:p>
            <a:r>
              <a:rPr lang="en-US" dirty="0"/>
              <a:t>Cultural </a:t>
            </a:r>
            <a:r>
              <a:rPr lang="en-US" dirty="0" smtClean="0"/>
              <a:t>Competency </a:t>
            </a:r>
            <a:r>
              <a:rPr lang="en-US" dirty="0"/>
              <a:t>in Organizational Development </a:t>
            </a:r>
          </a:p>
          <a:p>
            <a:r>
              <a:rPr lang="en-US" dirty="0" smtClean="0"/>
              <a:t>Sustainability in </a:t>
            </a:r>
            <a:r>
              <a:rPr lang="en-US" dirty="0"/>
              <a:t>Organizational Development</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40</a:t>
            </a:fld>
            <a:endParaRPr lang="en-US" dirty="0"/>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32</a:t>
            </a:r>
            <a:endParaRPr lang="en-US" sz="1200" dirty="0">
              <a:latin typeface="Calibri" pitchFamily="34" charset="0"/>
            </a:endParaRPr>
          </a:p>
        </p:txBody>
      </p:sp>
      <p:pic>
        <p:nvPicPr>
          <p:cNvPr id="6" name="Picture 5" descr="C:\Users\mariase\AppData\Local\Microsoft\Windows\Temporary Internet Files\Content.IE5\6UCVAMHS\MC900440405[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35000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9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Building</a:t>
            </a:r>
            <a:endParaRPr lang="en-US" dirty="0"/>
          </a:p>
        </p:txBody>
      </p:sp>
      <p:sp>
        <p:nvSpPr>
          <p:cNvPr id="3" name="Content Placeholder 2"/>
          <p:cNvSpPr>
            <a:spLocks noGrp="1"/>
          </p:cNvSpPr>
          <p:nvPr>
            <p:ph idx="1"/>
          </p:nvPr>
        </p:nvSpPr>
        <p:spPr/>
        <p:txBody>
          <a:bodyPr/>
          <a:lstStyle/>
          <a:p>
            <a:r>
              <a:rPr lang="en-US" dirty="0"/>
              <a:t>Outreach</a:t>
            </a:r>
          </a:p>
          <a:p>
            <a:r>
              <a:rPr lang="en-US" dirty="0"/>
              <a:t>Training/Technical Assistance (TA)</a:t>
            </a:r>
          </a:p>
          <a:p>
            <a:r>
              <a:rPr lang="en-US" dirty="0"/>
              <a:t>Cultural Competency in Capacity Building</a:t>
            </a:r>
          </a:p>
          <a:p>
            <a:r>
              <a:rPr lang="en-US" dirty="0"/>
              <a:t>Sustainability in Capacity Building</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41</a:t>
            </a:fld>
            <a:endParaRPr lang="en-US" dirty="0"/>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33</a:t>
            </a:r>
            <a:endParaRPr lang="en-US" sz="1200" dirty="0">
              <a:latin typeface="Calibri" pitchFamily="34" charset="0"/>
            </a:endParaRPr>
          </a:p>
        </p:txBody>
      </p:sp>
    </p:spTree>
    <p:extLst>
      <p:ext uri="{BB962C8B-B14F-4D97-AF65-F5344CB8AC3E}">
        <p14:creationId xmlns:p14="http://schemas.microsoft.com/office/powerpoint/2010/main" val="960930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Needs Assessment</a:t>
            </a:r>
            <a:endParaRPr lang="en-US" dirty="0"/>
          </a:p>
          <a:p>
            <a:r>
              <a:rPr lang="en-US" dirty="0" smtClean="0"/>
              <a:t>Resources Assessment</a:t>
            </a:r>
            <a:endParaRPr lang="en-US" dirty="0"/>
          </a:p>
          <a:p>
            <a:r>
              <a:rPr lang="en-US" dirty="0" smtClean="0"/>
              <a:t>Logic Model</a:t>
            </a:r>
          </a:p>
          <a:p>
            <a:r>
              <a:rPr lang="en-US" dirty="0"/>
              <a:t>Sustainability in Assessment</a:t>
            </a:r>
          </a:p>
          <a:p>
            <a:r>
              <a:rPr lang="en-US" dirty="0"/>
              <a:t>Cultural Competency in Assessment</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42</a:t>
            </a:fld>
            <a:endParaRPr lang="en-US" dirty="0"/>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34</a:t>
            </a:r>
            <a:endParaRPr lang="en-US" sz="1200" dirty="0">
              <a:latin typeface="Calibri" pitchFamily="34" charset="0"/>
            </a:endParaRPr>
          </a:p>
        </p:txBody>
      </p:sp>
      <p:pic>
        <p:nvPicPr>
          <p:cNvPr id="6" name="Picture 5" descr="C:\Users\mariase\AppData\Local\Microsoft\Windows\Temporary Internet Files\Content.IE5\2BCI1K25\MC900431611[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400800"/>
            <a:ext cx="380365" cy="38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3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r>
              <a:rPr lang="en-US" dirty="0"/>
              <a:t>Process for Planning</a:t>
            </a:r>
          </a:p>
          <a:p>
            <a:r>
              <a:rPr lang="en-US" dirty="0"/>
              <a:t>Goals, Objectives and Strategies</a:t>
            </a:r>
          </a:p>
          <a:p>
            <a:r>
              <a:rPr lang="en-US" dirty="0"/>
              <a:t>Action Plan</a:t>
            </a:r>
          </a:p>
          <a:p>
            <a:r>
              <a:rPr lang="en-US" dirty="0"/>
              <a:t>Cultural Competency in Plan</a:t>
            </a:r>
          </a:p>
          <a:p>
            <a:r>
              <a:rPr lang="en-US" dirty="0"/>
              <a:t>Sustainability in Plan</a:t>
            </a:r>
          </a:p>
          <a:p>
            <a:r>
              <a:rPr lang="en-US" dirty="0" smtClean="0"/>
              <a:t>Update Logic </a:t>
            </a:r>
            <a:r>
              <a:rPr lang="en-US" dirty="0"/>
              <a:t>Model</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43</a:t>
            </a:fld>
            <a:endParaRPr lang="en-US" dirty="0"/>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36</a:t>
            </a:r>
            <a:endParaRPr lang="en-US" sz="1200" dirty="0">
              <a:latin typeface="Calibri" pitchFamily="34" charset="0"/>
            </a:endParaRPr>
          </a:p>
        </p:txBody>
      </p:sp>
    </p:spTree>
    <p:extLst>
      <p:ext uri="{BB962C8B-B14F-4D97-AF65-F5344CB8AC3E}">
        <p14:creationId xmlns:p14="http://schemas.microsoft.com/office/powerpoint/2010/main" val="363376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a:t>Structural Support for Implementation</a:t>
            </a:r>
          </a:p>
          <a:p>
            <a:r>
              <a:rPr lang="en-US" dirty="0"/>
              <a:t>Budget</a:t>
            </a:r>
          </a:p>
          <a:p>
            <a:r>
              <a:rPr lang="en-US" dirty="0"/>
              <a:t>Cultural Competency in Implementation</a:t>
            </a:r>
          </a:p>
          <a:p>
            <a:r>
              <a:rPr lang="en-US" dirty="0"/>
              <a:t>Sustainability in Implementation</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44</a:t>
            </a:fld>
            <a:endParaRPr lang="en-US" dirty="0"/>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37</a:t>
            </a:r>
            <a:endParaRPr lang="en-US" sz="1200" dirty="0">
              <a:latin typeface="Calibri" pitchFamily="34" charset="0"/>
            </a:endParaRPr>
          </a:p>
        </p:txBody>
      </p:sp>
    </p:spTree>
    <p:extLst>
      <p:ext uri="{BB962C8B-B14F-4D97-AF65-F5344CB8AC3E}">
        <p14:creationId xmlns:p14="http://schemas.microsoft.com/office/powerpoint/2010/main" val="86725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and Evaluation</a:t>
            </a:r>
            <a:endParaRPr lang="en-US" dirty="0"/>
          </a:p>
        </p:txBody>
      </p:sp>
      <p:sp>
        <p:nvSpPr>
          <p:cNvPr id="3" name="Content Placeholder 2"/>
          <p:cNvSpPr>
            <a:spLocks noGrp="1"/>
          </p:cNvSpPr>
          <p:nvPr>
            <p:ph idx="1"/>
          </p:nvPr>
        </p:nvSpPr>
        <p:spPr/>
        <p:txBody>
          <a:bodyPr/>
          <a:lstStyle/>
          <a:p>
            <a:r>
              <a:rPr lang="en-US" dirty="0"/>
              <a:t>Expected Outcomes (Baseline and Target Data)</a:t>
            </a:r>
          </a:p>
          <a:p>
            <a:r>
              <a:rPr lang="en-US" dirty="0"/>
              <a:t>Plan for Tracking and Reviewing Evaluation Information </a:t>
            </a:r>
          </a:p>
          <a:p>
            <a:r>
              <a:rPr lang="en-US" dirty="0"/>
              <a:t>Cultural Competency in Reporting and Evaluation</a:t>
            </a:r>
          </a:p>
          <a:p>
            <a:r>
              <a:rPr lang="en-US" dirty="0"/>
              <a:t>Sustainability in Reporting and Evaluation</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45</a:t>
            </a:fld>
            <a:endParaRPr lang="en-US" dirty="0"/>
          </a:p>
        </p:txBody>
      </p:sp>
      <p:sp>
        <p:nvSpPr>
          <p:cNvPr id="5"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38</a:t>
            </a:r>
            <a:endParaRPr lang="en-US" sz="1200" dirty="0">
              <a:latin typeface="Calibri" pitchFamily="34" charset="0"/>
            </a:endParaRPr>
          </a:p>
        </p:txBody>
      </p:sp>
    </p:spTree>
    <p:extLst>
      <p:ext uri="{BB962C8B-B14F-4D97-AF65-F5344CB8AC3E}">
        <p14:creationId xmlns:p14="http://schemas.microsoft.com/office/powerpoint/2010/main" val="231447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a:t>
            </a:r>
            <a:endParaRPr lang="en-US" dirty="0"/>
          </a:p>
        </p:txBody>
      </p:sp>
      <p:sp>
        <p:nvSpPr>
          <p:cNvPr id="3" name="Content Placeholder 2"/>
          <p:cNvSpPr>
            <a:spLocks noGrp="1"/>
          </p:cNvSpPr>
          <p:nvPr>
            <p:ph idx="1"/>
          </p:nvPr>
        </p:nvSpPr>
        <p:spPr/>
        <p:txBody>
          <a:bodyPr/>
          <a:lstStyle/>
          <a:p>
            <a:pPr>
              <a:tabLst>
                <a:tab pos="1887538" algn="l"/>
              </a:tabLst>
            </a:pPr>
            <a:r>
              <a:rPr lang="en-US" sz="2400" dirty="0"/>
              <a:t>Appendix 1: SAMPLE Timeline to Prepare for Implementing PRI</a:t>
            </a:r>
            <a:endParaRPr lang="en-US" sz="2400" b="1" dirty="0"/>
          </a:p>
          <a:p>
            <a:r>
              <a:rPr lang="en-US" sz="2400" dirty="0"/>
              <a:t>Appendix 2: SAMPLE County Risk Profile</a:t>
            </a:r>
            <a:endParaRPr lang="en-US" sz="2400" b="1" dirty="0"/>
          </a:p>
          <a:p>
            <a:r>
              <a:rPr lang="en-US" sz="2400" dirty="0"/>
              <a:t>Appendix 3: SAMPLE Community Selection Packet</a:t>
            </a:r>
            <a:endParaRPr lang="en-US" sz="2400" b="1" dirty="0"/>
          </a:p>
          <a:p>
            <a:r>
              <a:rPr lang="en-US" sz="2400" dirty="0"/>
              <a:t>Appendix 4: SAMPLE Timeline for Writing your Strategic Plan</a:t>
            </a:r>
            <a:endParaRPr lang="en-US" sz="2400" b="1" dirty="0"/>
          </a:p>
          <a:p>
            <a:r>
              <a:rPr lang="en-US" sz="2400" dirty="0"/>
              <a:t>Appendix 5: Strategic Plan Outline TEMPLATE</a:t>
            </a:r>
            <a:endParaRPr lang="en-US" sz="2400" b="1" dirty="0"/>
          </a:p>
          <a:p>
            <a:r>
              <a:rPr lang="en-US" sz="2400" dirty="0"/>
              <a:t>Appendix 6: Cover Letter SAMPLE</a:t>
            </a:r>
            <a:endParaRPr lang="en-US" sz="2400" b="1" dirty="0"/>
          </a:p>
          <a:p>
            <a:r>
              <a:rPr lang="en-US" sz="2400" dirty="0"/>
              <a:t>Appendix 7: SAMPLE Data Book</a:t>
            </a:r>
            <a:endParaRPr lang="en-US" sz="2400" b="1" dirty="0"/>
          </a:p>
          <a:p>
            <a:r>
              <a:rPr lang="en-US" sz="2400" dirty="0"/>
              <a:t>Appendix 8: Logic Model</a:t>
            </a:r>
            <a:endParaRPr lang="en-US" sz="2400" b="1" dirty="0"/>
          </a:p>
          <a:p>
            <a:r>
              <a:rPr lang="en-US" sz="2400" dirty="0"/>
              <a:t>Appendix 9: List of Coalition Members </a:t>
            </a:r>
            <a:r>
              <a:rPr lang="en-US" sz="2400" dirty="0" smtClean="0"/>
              <a:t>TEMPLATE</a:t>
            </a:r>
            <a:endParaRPr lang="en-US" sz="2400" b="1"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46</a:t>
            </a:fld>
            <a:endParaRPr lang="en-US" dirty="0"/>
          </a:p>
        </p:txBody>
      </p:sp>
      <p:pic>
        <p:nvPicPr>
          <p:cNvPr id="5" name="Picture 4" descr="C:\Users\urquiil\AppData\Local\Microsoft\Windows\Temporary Internet Files\Content.IE5\GXY0SQC1\MC900338526[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7919">
            <a:off x="7569199" y="596214"/>
            <a:ext cx="986155" cy="1143000"/>
          </a:xfrm>
          <a:prstGeom prst="rect">
            <a:avLst/>
          </a:prstGeom>
          <a:ln>
            <a:noFill/>
          </a:ln>
          <a:effectLst>
            <a:outerShdw blurRad="292100" dist="139700" dir="2700000" algn="tl" rotWithShape="0">
              <a:srgbClr val="333333">
                <a:alpha val="65000"/>
              </a:srgbClr>
            </a:outerShdw>
          </a:effectLst>
        </p:spPr>
      </p:pic>
      <p:sp>
        <p:nvSpPr>
          <p:cNvPr id="6" name="TextBox 4"/>
          <p:cNvSpPr txBox="1">
            <a:spLocks noChangeArrowheads="1"/>
          </p:cNvSpPr>
          <p:nvPr/>
        </p:nvSpPr>
        <p:spPr bwMode="auto">
          <a:xfrm>
            <a:off x="152400" y="135255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smtClean="0">
                <a:latin typeface="Calibri" pitchFamily="34" charset="0"/>
              </a:rPr>
              <a:t>Guide p</a:t>
            </a:r>
            <a:r>
              <a:rPr lang="en-US" sz="1200" dirty="0">
                <a:latin typeface="Calibri" pitchFamily="34" charset="0"/>
              </a:rPr>
              <a:t>. </a:t>
            </a:r>
            <a:r>
              <a:rPr lang="en-US" sz="1200" dirty="0" smtClean="0">
                <a:latin typeface="Calibri" pitchFamily="34" charset="0"/>
              </a:rPr>
              <a:t>41</a:t>
            </a:r>
            <a:endParaRPr lang="en-US" sz="1200" dirty="0">
              <a:latin typeface="Calibri" pitchFamily="34" charset="0"/>
            </a:endParaRPr>
          </a:p>
        </p:txBody>
      </p:sp>
    </p:spTree>
    <p:extLst>
      <p:ext uri="{BB962C8B-B14F-4D97-AF65-F5344CB8AC3E}">
        <p14:creationId xmlns:p14="http://schemas.microsoft.com/office/powerpoint/2010/main" val="4233607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a:t>
            </a:r>
            <a:endParaRPr lang="en-US" dirty="0"/>
          </a:p>
        </p:txBody>
      </p:sp>
      <p:sp>
        <p:nvSpPr>
          <p:cNvPr id="3" name="Content Placeholder 2"/>
          <p:cNvSpPr>
            <a:spLocks noGrp="1"/>
          </p:cNvSpPr>
          <p:nvPr>
            <p:ph idx="1"/>
          </p:nvPr>
        </p:nvSpPr>
        <p:spPr/>
        <p:txBody>
          <a:bodyPr/>
          <a:lstStyle/>
          <a:p>
            <a:r>
              <a:rPr lang="en-US" sz="2400" dirty="0" smtClean="0"/>
              <a:t>Appendix 10: Community Survey Results</a:t>
            </a:r>
            <a:endParaRPr lang="en-US" sz="2400" b="1" dirty="0" smtClean="0"/>
          </a:p>
          <a:p>
            <a:r>
              <a:rPr lang="en-US" sz="2400" dirty="0" smtClean="0"/>
              <a:t>Appendix 11: Action Plan</a:t>
            </a:r>
            <a:endParaRPr lang="en-US" sz="2400" b="1" dirty="0" smtClean="0"/>
          </a:p>
          <a:p>
            <a:r>
              <a:rPr lang="en-US" sz="2400" dirty="0" smtClean="0"/>
              <a:t>Appendix 12: Budget TEMPLATE</a:t>
            </a:r>
            <a:endParaRPr lang="en-US" sz="2400" b="1" dirty="0" smtClean="0"/>
          </a:p>
          <a:p>
            <a:r>
              <a:rPr lang="en-US" sz="2400" dirty="0" smtClean="0"/>
              <a:t>Appendix 13: Plan-on-a-Page TEMPLATE</a:t>
            </a:r>
            <a:endParaRPr lang="en-US" sz="2400" b="1" dirty="0" smtClean="0"/>
          </a:p>
          <a:p>
            <a:r>
              <a:rPr lang="en-US" sz="2400" dirty="0" smtClean="0"/>
              <a:t>Appendix 14: Plan-on-a-Page SAMPLE</a:t>
            </a:r>
            <a:endParaRPr lang="en-US" sz="2400" b="1" dirty="0" smtClean="0"/>
          </a:p>
          <a:p>
            <a:r>
              <a:rPr lang="en-US" sz="2400" dirty="0" smtClean="0"/>
              <a:t>Appendix 15: New/Media Release TEMPLATE</a:t>
            </a:r>
            <a:endParaRPr lang="en-US" sz="2400" b="1" dirty="0" smtClean="0"/>
          </a:p>
          <a:p>
            <a:r>
              <a:rPr lang="en-US" sz="2400" dirty="0" smtClean="0"/>
              <a:t>Appendix 16: Community Profile Brochure TEMPLATE</a:t>
            </a:r>
            <a:endParaRPr lang="en-US" sz="2400" b="1" dirty="0" smtClean="0"/>
          </a:p>
          <a:p>
            <a:r>
              <a:rPr lang="en-US" sz="2400" dirty="0" smtClean="0"/>
              <a:t>Appendix 17: PBPS Coalition Program Entry Instructions</a:t>
            </a:r>
            <a:endParaRPr lang="en-US" sz="2400" b="1" dirty="0" smtClean="0"/>
          </a:p>
          <a:p>
            <a:r>
              <a:rPr lang="en-US" sz="2400" dirty="0" smtClean="0"/>
              <a:t>Appendix 18: Commonly Used Prevention Resources</a:t>
            </a:r>
            <a:endParaRPr lang="en-US" sz="2400" b="1"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47</a:t>
            </a:fld>
            <a:endParaRPr lang="en-US" dirty="0"/>
          </a:p>
        </p:txBody>
      </p:sp>
      <p:pic>
        <p:nvPicPr>
          <p:cNvPr id="7" name="Picture 6" descr="C:\Users\urquiil\AppData\Local\Microsoft\Windows\Temporary Internet Files\Content.IE5\GXY0SQC1\MC900338526[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7919">
            <a:off x="7569199" y="596214"/>
            <a:ext cx="986155"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0452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Plan</a:t>
            </a:r>
            <a:r>
              <a:rPr lang="en-US" dirty="0" smtClean="0"/>
              <a:t/>
            </a:r>
            <a:br>
              <a:rPr lang="en-US" dirty="0" smtClean="0"/>
            </a:br>
            <a:r>
              <a:rPr lang="en-US" dirty="0" smtClean="0"/>
              <a:t>Action Plan - Sample</a:t>
            </a:r>
            <a:endParaRPr lang="en-US" dirty="0"/>
          </a:p>
        </p:txBody>
      </p:sp>
      <p:sp>
        <p:nvSpPr>
          <p:cNvPr id="3" name="Content Placeholder 2"/>
          <p:cNvSpPr>
            <a:spLocks noGrp="1"/>
          </p:cNvSpPr>
          <p:nvPr>
            <p:ph idx="1"/>
          </p:nvPr>
        </p:nvSpPr>
        <p:spPr/>
        <p:txBody>
          <a:bodyPr/>
          <a:lstStyle/>
          <a:p>
            <a:r>
              <a:rPr lang="en-US" dirty="0"/>
              <a:t>Template of an Action Plan </a:t>
            </a:r>
            <a:r>
              <a:rPr lang="en-US" sz="2000" dirty="0" smtClean="0"/>
              <a:t>(page 53).</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48</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599"/>
            <a:ext cx="7239000" cy="4004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098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PBPS Reporting for Coalition	</a:t>
            </a:r>
            <a:endParaRPr lang="en-US" dirty="0"/>
          </a:p>
        </p:txBody>
      </p:sp>
      <p:sp>
        <p:nvSpPr>
          <p:cNvPr id="3" name="Content Placeholder 2"/>
          <p:cNvSpPr>
            <a:spLocks noGrp="1"/>
          </p:cNvSpPr>
          <p:nvPr>
            <p:ph idx="1"/>
          </p:nvPr>
        </p:nvSpPr>
        <p:spPr/>
        <p:txBody>
          <a:bodyPr/>
          <a:lstStyle/>
          <a:p>
            <a:r>
              <a:rPr lang="en-US" dirty="0" smtClean="0"/>
              <a:t>Full Coalition Meetings</a:t>
            </a:r>
          </a:p>
          <a:p>
            <a:r>
              <a:rPr lang="en-US" dirty="0" smtClean="0"/>
              <a:t>Leadership Committee Meetings</a:t>
            </a:r>
          </a:p>
          <a:p>
            <a:r>
              <a:rPr lang="en-US" dirty="0" smtClean="0"/>
              <a:t>Standing Committee Meetings</a:t>
            </a:r>
          </a:p>
          <a:p>
            <a:r>
              <a:rPr lang="en-US" dirty="0" smtClean="0"/>
              <a:t>Ad-hoc Workgroup Meetings</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49</a:t>
            </a:fld>
            <a:endParaRPr lang="en-US" dirty="0"/>
          </a:p>
        </p:txBody>
      </p:sp>
    </p:spTree>
    <p:extLst>
      <p:ext uri="{BB962C8B-B14F-4D97-AF65-F5344CB8AC3E}">
        <p14:creationId xmlns:p14="http://schemas.microsoft.com/office/powerpoint/2010/main" val="346166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Coalition Guide</a:t>
            </a:r>
            <a:endParaRPr lang="en-US" dirty="0"/>
          </a:p>
        </p:txBody>
      </p:sp>
      <p:sp>
        <p:nvSpPr>
          <p:cNvPr id="3" name="Content Placeholder 2"/>
          <p:cNvSpPr>
            <a:spLocks noGrp="1"/>
          </p:cNvSpPr>
          <p:nvPr>
            <p:ph idx="1"/>
          </p:nvPr>
        </p:nvSpPr>
        <p:spPr/>
        <p:txBody>
          <a:bodyPr/>
          <a:lstStyle/>
          <a:p>
            <a:pPr lvl="0"/>
            <a:r>
              <a:rPr lang="en-US" sz="2100" b="1" dirty="0"/>
              <a:t>Chapter 1: General Information </a:t>
            </a:r>
            <a:r>
              <a:rPr lang="en-US" sz="2100" dirty="0"/>
              <a:t>– provides general information about the PRI planning framework.</a:t>
            </a:r>
          </a:p>
          <a:p>
            <a:pPr lvl="0"/>
            <a:r>
              <a:rPr lang="en-US" sz="2100" b="1" dirty="0"/>
              <a:t>Chapter 2: Key Objectives </a:t>
            </a:r>
            <a:r>
              <a:rPr lang="en-US" sz="2100" dirty="0"/>
              <a:t>– provides an overview of the intent of PRI and the established milestones and benchmarks.</a:t>
            </a:r>
          </a:p>
          <a:p>
            <a:pPr lvl="0"/>
            <a:r>
              <a:rPr lang="en-US" sz="2100" b="1" dirty="0"/>
              <a:t>Chapter 3: Implementing PRI </a:t>
            </a:r>
            <a:r>
              <a:rPr lang="en-US" sz="2100" dirty="0"/>
              <a:t>– identifies the required tasks and provides guidance, definition, and clarification on each task category grouped by the PRI Planning Framework steps.</a:t>
            </a:r>
          </a:p>
          <a:p>
            <a:pPr lvl="0"/>
            <a:r>
              <a:rPr lang="en-US" sz="2100" b="1" dirty="0"/>
              <a:t>Chapter 4: Strategic Plan Requirements </a:t>
            </a:r>
            <a:r>
              <a:rPr lang="en-US" sz="2100" dirty="0"/>
              <a:t>- provides the PRI requirements for completing the coalition’s Strategic Plan.</a:t>
            </a:r>
          </a:p>
          <a:p>
            <a:pPr lvl="0"/>
            <a:r>
              <a:rPr lang="en-US" sz="2100" b="1" dirty="0"/>
              <a:t>Appendix</a:t>
            </a:r>
            <a:r>
              <a:rPr lang="en-US" sz="2100" dirty="0"/>
              <a:t> – provides templates and samples for use in writing your Strategic Plan and implementing PRI.</a:t>
            </a: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5</a:t>
            </a:fld>
            <a:endParaRPr lang="en-US" dirty="0"/>
          </a:p>
        </p:txBody>
      </p:sp>
      <p:pic>
        <p:nvPicPr>
          <p:cNvPr id="5" name="Picture 4" descr="C:\Users\mariase\Desktop\people2.png"/>
          <p:cNvPicPr/>
          <p:nvPr/>
        </p:nvPicPr>
        <p:blipFill>
          <a:blip r:embed="rId3" cstate="print">
            <a:extLst>
              <a:ext uri="{BEBA8EAE-BF5A-486C-A8C5-ECC9F3942E4B}">
                <a14:imgProps xmlns:a14="http://schemas.microsoft.com/office/drawing/2010/main">
                  <a14:imgLayer r:embed="rId4">
                    <a14:imgEffect>
                      <a14:backgroundRemoval t="3333" b="100000" l="1000" r="98500"/>
                    </a14:imgEffect>
                  </a14:imgLayer>
                </a14:imgProps>
              </a:ext>
              <a:ext uri="{28A0092B-C50C-407E-A947-70E740481C1C}">
                <a14:useLocalDpi xmlns:a14="http://schemas.microsoft.com/office/drawing/2010/main" val="0"/>
              </a:ext>
            </a:extLst>
          </a:blip>
          <a:srcRect/>
          <a:stretch>
            <a:fillRect/>
          </a:stretch>
        </p:blipFill>
        <p:spPr bwMode="auto">
          <a:xfrm>
            <a:off x="7696200" y="914400"/>
            <a:ext cx="1219200" cy="914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33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500"/>
                                        <p:tgtEl>
                                          <p:spTgt spid="3">
                                            <p:txEl>
                                              <p:pRg st="1" end="1"/>
                                            </p:txEl>
                                          </p:spTgt>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500"/>
                                        <p:tgtEl>
                                          <p:spTgt spid="3">
                                            <p:txEl>
                                              <p:pRg st="2" end="2"/>
                                            </p:txEl>
                                          </p:spTgt>
                                        </p:tgtEl>
                                      </p:cBhvr>
                                    </p:animEffect>
                                  </p:childTnLst>
                                </p:cTn>
                              </p:par>
                            </p:childTnLst>
                          </p:cTn>
                        </p:par>
                        <p:par>
                          <p:cTn id="16" fill="hold">
                            <p:stCondLst>
                              <p:cond delay="4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500"/>
                                        <p:tgtEl>
                                          <p:spTgt spid="3">
                                            <p:txEl>
                                              <p:pRg st="3" end="3"/>
                                            </p:txEl>
                                          </p:spTgt>
                                        </p:tgtEl>
                                      </p:cBhvr>
                                    </p:animEffect>
                                  </p:childTnLst>
                                </p:cTn>
                              </p:par>
                            </p:childTnLst>
                          </p:cTn>
                        </p:par>
                        <p:par>
                          <p:cTn id="20" fill="hold">
                            <p:stCondLst>
                              <p:cond delay="6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15" y="1227503"/>
            <a:ext cx="45481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4ED82270-350F-4169-9811-89826599302E}" type="slidenum">
              <a:rPr lang="en-US" smtClean="0"/>
              <a:pPr>
                <a:defRPr/>
              </a:pPr>
              <a:t>50</a:t>
            </a:fld>
            <a:endParaRPr lang="en-US" dirty="0"/>
          </a:p>
        </p:txBody>
      </p:sp>
      <p:sp>
        <p:nvSpPr>
          <p:cNvPr id="4" name="Title 3"/>
          <p:cNvSpPr>
            <a:spLocks noGrp="1"/>
          </p:cNvSpPr>
          <p:nvPr>
            <p:ph type="title" idx="4294967295"/>
          </p:nvPr>
        </p:nvSpPr>
        <p:spPr>
          <a:xfrm>
            <a:off x="320675" y="-134938"/>
            <a:ext cx="8823325" cy="1371601"/>
          </a:xfrm>
        </p:spPr>
        <p:txBody>
          <a:bodyPr>
            <a:normAutofit/>
          </a:bodyPr>
          <a:lstStyle/>
          <a:p>
            <a:pPr algn="l"/>
            <a:r>
              <a:rPr lang="en-US" dirty="0" smtClean="0">
                <a:effectLst>
                  <a:outerShdw blurRad="38100" dist="38100" dir="2700000" algn="tl">
                    <a:srgbClr val="000000">
                      <a:alpha val="43137"/>
                    </a:srgbClr>
                  </a:outerShdw>
                </a:effectLst>
              </a:rPr>
              <a:t>Full Coalition Meetings</a:t>
            </a:r>
            <a:br>
              <a:rPr lang="en-US" dirty="0" smtClean="0">
                <a:effectLst>
                  <a:outerShdw blurRad="38100" dist="38100" dir="2700000" algn="tl">
                    <a:srgbClr val="000000">
                      <a:alpha val="43137"/>
                    </a:srgbClr>
                  </a:outerShdw>
                </a:effectLst>
              </a:rPr>
            </a:br>
            <a:r>
              <a:rPr lang="en-US" sz="1600" dirty="0">
                <a:solidFill>
                  <a:prstClr val="black"/>
                </a:solidFill>
              </a:rPr>
              <a:t>Meeting of the full membership of the designated PRI </a:t>
            </a:r>
            <a:r>
              <a:rPr lang="en-US" sz="1400" dirty="0" smtClean="0">
                <a:solidFill>
                  <a:prstClr val="black"/>
                </a:solidFill>
              </a:rPr>
              <a:t>Coalition.</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sz="half" idx="4294967295"/>
          </p:nvPr>
        </p:nvSpPr>
        <p:spPr>
          <a:xfrm>
            <a:off x="5105400" y="1306513"/>
            <a:ext cx="4038600" cy="5083175"/>
          </a:xfrm>
        </p:spPr>
        <p:txBody>
          <a:bodyPr>
            <a:noAutofit/>
          </a:bodyPr>
          <a:lstStyle/>
          <a:p>
            <a:pPr marL="0" indent="0">
              <a:buNone/>
            </a:pPr>
            <a:r>
              <a:rPr lang="en-US" b="1" u="sng" dirty="0" smtClean="0">
                <a:effectLst>
                  <a:outerShdw blurRad="38100" dist="38100" dir="2700000" algn="tl">
                    <a:srgbClr val="000000">
                      <a:alpha val="43137"/>
                    </a:srgbClr>
                  </a:outerShdw>
                </a:effectLst>
              </a:rPr>
              <a:t>Instructions</a:t>
            </a:r>
          </a:p>
          <a:p>
            <a:pPr marL="173038" indent="-173038">
              <a:lnSpc>
                <a:spcPct val="150000"/>
              </a:lnSpc>
            </a:pPr>
            <a:r>
              <a:rPr lang="en-US" sz="1400" dirty="0" smtClean="0"/>
              <a:t>Select ‘name of coalition’ </a:t>
            </a:r>
          </a:p>
          <a:p>
            <a:pPr marL="173038" indent="-173038">
              <a:lnSpc>
                <a:spcPct val="150000"/>
              </a:lnSpc>
            </a:pPr>
            <a:r>
              <a:rPr lang="en-US" sz="1400" dirty="0" smtClean="0"/>
              <a:t>Select ‘full coalition’ </a:t>
            </a:r>
          </a:p>
          <a:p>
            <a:pPr marL="173038" indent="-173038">
              <a:lnSpc>
                <a:spcPct val="150000"/>
              </a:lnSpc>
            </a:pPr>
            <a:r>
              <a:rPr lang="en-US" sz="1400" dirty="0" smtClean="0"/>
              <a:t>Select ‘yes’ </a:t>
            </a:r>
          </a:p>
          <a:p>
            <a:pPr marL="173038" indent="-173038">
              <a:lnSpc>
                <a:spcPct val="150000"/>
              </a:lnSpc>
            </a:pPr>
            <a:r>
              <a:rPr lang="en-US" sz="1400" dirty="0" smtClean="0"/>
              <a:t>Select appropriate answer</a:t>
            </a:r>
          </a:p>
          <a:p>
            <a:pPr marL="173038" indent="-173038">
              <a:lnSpc>
                <a:spcPct val="150000"/>
              </a:lnSpc>
            </a:pPr>
            <a:r>
              <a:rPr lang="en-US" sz="1400" dirty="0" smtClean="0"/>
              <a:t>Enter ‘date of service’</a:t>
            </a:r>
          </a:p>
          <a:p>
            <a:pPr marL="173038" indent="-173038">
              <a:lnSpc>
                <a:spcPct val="150000"/>
              </a:lnSpc>
            </a:pPr>
            <a:r>
              <a:rPr lang="en-US" sz="1400" dirty="0" smtClean="0"/>
              <a:t>Select appropriate school district</a:t>
            </a:r>
          </a:p>
          <a:p>
            <a:pPr marL="173038" indent="-173038">
              <a:lnSpc>
                <a:spcPct val="150000"/>
              </a:lnSpc>
            </a:pPr>
            <a:r>
              <a:rPr lang="en-US" sz="1400" dirty="0" smtClean="0"/>
              <a:t>Enter the address of meeting location</a:t>
            </a:r>
          </a:p>
          <a:p>
            <a:pPr marL="173038" indent="-173038">
              <a:lnSpc>
                <a:spcPct val="150000"/>
              </a:lnSpc>
            </a:pPr>
            <a:r>
              <a:rPr lang="en-US" sz="1400" dirty="0" smtClean="0"/>
              <a:t>Select ‘Community-Based Process’</a:t>
            </a:r>
          </a:p>
          <a:p>
            <a:pPr marL="173038" indent="-173038">
              <a:lnSpc>
                <a:spcPct val="150000"/>
              </a:lnSpc>
            </a:pPr>
            <a:r>
              <a:rPr lang="en-US" sz="1400" dirty="0" smtClean="0"/>
              <a:t>Select ‘STC05R Community Team activities’</a:t>
            </a:r>
          </a:p>
          <a:p>
            <a:pPr marL="173038" indent="-173038">
              <a:lnSpc>
                <a:spcPct val="150000"/>
              </a:lnSpc>
            </a:pPr>
            <a:r>
              <a:rPr lang="en-US" sz="1400" dirty="0" smtClean="0"/>
              <a:t>Select ‘SP02 Civic Groups/coalition’</a:t>
            </a:r>
          </a:p>
          <a:p>
            <a:pPr marL="173038" indent="-173038"/>
            <a:r>
              <a:rPr lang="en-US" sz="1400" dirty="0" smtClean="0"/>
              <a:t>Enter session length</a:t>
            </a:r>
          </a:p>
          <a:p>
            <a:pPr marL="173038" indent="-173038"/>
            <a:r>
              <a:rPr lang="en-US" sz="1400" dirty="0" smtClean="0"/>
              <a:t>Enter primary meeting topics especially those specific to accomplishing required tasks.</a:t>
            </a:r>
          </a:p>
          <a:p>
            <a:pPr>
              <a:lnSpc>
                <a:spcPct val="200000"/>
              </a:lnSpc>
            </a:pPr>
            <a:endParaRPr lang="en-US" sz="1400" dirty="0"/>
          </a:p>
        </p:txBody>
      </p:sp>
      <p:cxnSp>
        <p:nvCxnSpPr>
          <p:cNvPr id="16" name="Straight Arrow Connector 15"/>
          <p:cNvCxnSpPr/>
          <p:nvPr/>
        </p:nvCxnSpPr>
        <p:spPr>
          <a:xfrm flipH="1">
            <a:off x="2502694" y="2404188"/>
            <a:ext cx="2479855" cy="5256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502694" y="3442996"/>
            <a:ext cx="24798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267339" y="2724539"/>
            <a:ext cx="2724540" cy="410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038600" y="3581400"/>
            <a:ext cx="981456" cy="213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819400" y="3962401"/>
            <a:ext cx="2200656" cy="216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834640" y="4515534"/>
            <a:ext cx="2168293" cy="175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124133" y="3076493"/>
            <a:ext cx="854735" cy="198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133602" y="1996751"/>
            <a:ext cx="2858279" cy="727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3273553" y="4897978"/>
            <a:ext cx="1708995" cy="3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3355849" y="5093209"/>
            <a:ext cx="1612899" cy="153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3273552" y="5632704"/>
            <a:ext cx="1729381" cy="20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2743200" y="5247053"/>
            <a:ext cx="2259733" cy="31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20315" y="1162050"/>
            <a:ext cx="8823673"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76678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15" y="1227503"/>
            <a:ext cx="45481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4ED82270-350F-4169-9811-89826599302E}" type="slidenum">
              <a:rPr lang="en-US" smtClean="0"/>
              <a:pPr>
                <a:defRPr/>
              </a:pPr>
              <a:t>51</a:t>
            </a:fld>
            <a:endParaRPr lang="en-US" dirty="0"/>
          </a:p>
        </p:txBody>
      </p:sp>
      <p:sp>
        <p:nvSpPr>
          <p:cNvPr id="4" name="Title 3"/>
          <p:cNvSpPr>
            <a:spLocks noGrp="1"/>
          </p:cNvSpPr>
          <p:nvPr>
            <p:ph type="title" idx="4294967295"/>
          </p:nvPr>
        </p:nvSpPr>
        <p:spPr>
          <a:xfrm>
            <a:off x="320675" y="76200"/>
            <a:ext cx="8823325" cy="1076325"/>
          </a:xfrm>
        </p:spPr>
        <p:txBody>
          <a:bodyPr>
            <a:normAutofit fontScale="90000"/>
          </a:bodyPr>
          <a:lstStyle/>
          <a:p>
            <a:pPr algn="l"/>
            <a:r>
              <a:rPr lang="en-US" dirty="0" smtClean="0">
                <a:effectLst>
                  <a:outerShdw blurRad="38100" dist="38100" dir="2700000" algn="tl">
                    <a:srgbClr val="000000">
                      <a:alpha val="43137"/>
                    </a:srgbClr>
                  </a:outerShdw>
                </a:effectLst>
              </a:rPr>
              <a:t>Leadership Committee Meetings</a:t>
            </a:r>
            <a:br>
              <a:rPr lang="en-US" dirty="0" smtClean="0">
                <a:effectLst>
                  <a:outerShdw blurRad="38100" dist="38100" dir="2700000" algn="tl">
                    <a:srgbClr val="000000">
                      <a:alpha val="43137"/>
                    </a:srgbClr>
                  </a:outerShdw>
                </a:effectLst>
              </a:rPr>
            </a:br>
            <a:r>
              <a:rPr lang="en-US" sz="1800" dirty="0"/>
              <a:t>Meeting of the Elected officers of the Coalition. (i.e. </a:t>
            </a:r>
            <a:r>
              <a:rPr lang="en-US" sz="1800" dirty="0" smtClean="0"/>
              <a:t>Executive Committee, Steering committee, etc.)</a:t>
            </a:r>
            <a:endParaRPr lang="en-US" sz="2000" dirty="0">
              <a:effectLst>
                <a:outerShdw blurRad="38100" dist="38100" dir="2700000" algn="tl">
                  <a:srgbClr val="000000">
                    <a:alpha val="43137"/>
                  </a:srgbClr>
                </a:outerShdw>
              </a:effectLst>
            </a:endParaRPr>
          </a:p>
        </p:txBody>
      </p:sp>
      <p:sp>
        <p:nvSpPr>
          <p:cNvPr id="5" name="Content Placeholder 4"/>
          <p:cNvSpPr>
            <a:spLocks noGrp="1"/>
          </p:cNvSpPr>
          <p:nvPr>
            <p:ph sz="half" idx="4294967295"/>
          </p:nvPr>
        </p:nvSpPr>
        <p:spPr>
          <a:xfrm>
            <a:off x="5105400" y="1214438"/>
            <a:ext cx="4038600" cy="5084762"/>
          </a:xfrm>
        </p:spPr>
        <p:txBody>
          <a:bodyPr>
            <a:noAutofit/>
          </a:bodyPr>
          <a:lstStyle/>
          <a:p>
            <a:pPr marL="0" indent="0">
              <a:buNone/>
            </a:pPr>
            <a:r>
              <a:rPr lang="en-US" b="1" u="sng" dirty="0" smtClean="0">
                <a:effectLst>
                  <a:outerShdw blurRad="38100" dist="38100" dir="2700000" algn="tl">
                    <a:srgbClr val="000000">
                      <a:alpha val="43137"/>
                    </a:srgbClr>
                  </a:outerShdw>
                </a:effectLst>
              </a:rPr>
              <a:t>Instructions</a:t>
            </a:r>
          </a:p>
          <a:p>
            <a:pPr marL="173038" indent="-173038">
              <a:lnSpc>
                <a:spcPct val="150000"/>
              </a:lnSpc>
            </a:pPr>
            <a:r>
              <a:rPr lang="en-US" sz="1400" dirty="0" smtClean="0"/>
              <a:t>Select ‘name of coalition’ </a:t>
            </a:r>
          </a:p>
          <a:p>
            <a:pPr marL="173038" indent="-173038"/>
            <a:r>
              <a:rPr lang="en-US" sz="1400" dirty="0" smtClean="0"/>
              <a:t>Select ‘Leadership Committee – [Name of committee]’ </a:t>
            </a:r>
          </a:p>
          <a:p>
            <a:pPr marL="173038" indent="-173038">
              <a:lnSpc>
                <a:spcPct val="150000"/>
              </a:lnSpc>
            </a:pPr>
            <a:r>
              <a:rPr lang="en-US" sz="1400" dirty="0" smtClean="0"/>
              <a:t>Select ‘yes’ </a:t>
            </a:r>
          </a:p>
          <a:p>
            <a:pPr marL="173038" indent="-173038">
              <a:lnSpc>
                <a:spcPct val="150000"/>
              </a:lnSpc>
            </a:pPr>
            <a:r>
              <a:rPr lang="en-US" sz="1400" dirty="0" smtClean="0"/>
              <a:t>Select appropriate answer</a:t>
            </a:r>
          </a:p>
          <a:p>
            <a:pPr marL="173038" indent="-173038">
              <a:lnSpc>
                <a:spcPct val="150000"/>
              </a:lnSpc>
            </a:pPr>
            <a:r>
              <a:rPr lang="en-US" sz="1400" dirty="0" smtClean="0"/>
              <a:t>Enter ‘date of service’</a:t>
            </a:r>
          </a:p>
          <a:p>
            <a:pPr marL="173038" indent="-173038">
              <a:lnSpc>
                <a:spcPct val="150000"/>
              </a:lnSpc>
            </a:pPr>
            <a:r>
              <a:rPr lang="en-US" sz="1400" dirty="0" smtClean="0"/>
              <a:t>Select appropriate school district</a:t>
            </a:r>
          </a:p>
          <a:p>
            <a:pPr marL="173038" indent="-173038">
              <a:lnSpc>
                <a:spcPct val="150000"/>
              </a:lnSpc>
            </a:pPr>
            <a:r>
              <a:rPr lang="en-US" sz="1400" dirty="0" smtClean="0"/>
              <a:t>Enter the address of meeting location</a:t>
            </a:r>
          </a:p>
          <a:p>
            <a:pPr marL="173038" indent="-173038">
              <a:lnSpc>
                <a:spcPct val="150000"/>
              </a:lnSpc>
            </a:pPr>
            <a:r>
              <a:rPr lang="en-US" sz="1400" dirty="0" smtClean="0"/>
              <a:t>Select ‘Community-Based Process’</a:t>
            </a:r>
          </a:p>
          <a:p>
            <a:pPr marL="173038" indent="-173038">
              <a:lnSpc>
                <a:spcPct val="150000"/>
              </a:lnSpc>
            </a:pPr>
            <a:r>
              <a:rPr lang="en-US" sz="1400" dirty="0" smtClean="0"/>
              <a:t>Select ‘STC05R Community Team activities’</a:t>
            </a:r>
          </a:p>
          <a:p>
            <a:pPr marL="173038" indent="-173038">
              <a:lnSpc>
                <a:spcPct val="150000"/>
              </a:lnSpc>
            </a:pPr>
            <a:r>
              <a:rPr lang="en-US" sz="1400" dirty="0" smtClean="0"/>
              <a:t>Select ‘SP02 Civic Groups/coalition’</a:t>
            </a:r>
          </a:p>
          <a:p>
            <a:pPr marL="173038" indent="-173038"/>
            <a:r>
              <a:rPr lang="en-US" sz="1400" dirty="0" smtClean="0"/>
              <a:t>Enter session length</a:t>
            </a:r>
          </a:p>
          <a:p>
            <a:pPr marL="173038" indent="-173038"/>
            <a:r>
              <a:rPr lang="en-US" sz="1400" dirty="0" smtClean="0"/>
              <a:t>Enter primary meeting topics especially those specific to accomplishing required tasks.</a:t>
            </a:r>
          </a:p>
          <a:p>
            <a:pPr>
              <a:lnSpc>
                <a:spcPct val="200000"/>
              </a:lnSpc>
            </a:pPr>
            <a:endParaRPr lang="en-US" sz="1400" dirty="0"/>
          </a:p>
        </p:txBody>
      </p:sp>
      <p:cxnSp>
        <p:nvCxnSpPr>
          <p:cNvPr id="16" name="Straight Arrow Connector 15"/>
          <p:cNvCxnSpPr/>
          <p:nvPr/>
        </p:nvCxnSpPr>
        <p:spPr>
          <a:xfrm flipH="1">
            <a:off x="2502695" y="2209800"/>
            <a:ext cx="2489186" cy="720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502694" y="3442996"/>
            <a:ext cx="24798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267339" y="2724539"/>
            <a:ext cx="2724540" cy="410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038600" y="3581400"/>
            <a:ext cx="981456" cy="213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819400" y="3962401"/>
            <a:ext cx="2200656" cy="216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834640" y="4515534"/>
            <a:ext cx="2168293" cy="175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124133" y="3076493"/>
            <a:ext cx="854735" cy="198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133603" y="1905000"/>
            <a:ext cx="2858278" cy="819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3273553" y="4897978"/>
            <a:ext cx="1708995" cy="3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3355849" y="5093209"/>
            <a:ext cx="1612899" cy="153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3273552" y="5632704"/>
            <a:ext cx="1729381" cy="20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2743200" y="5247053"/>
            <a:ext cx="2259733" cy="31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10790" y="1152525"/>
            <a:ext cx="8823673"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8766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15" y="1227503"/>
            <a:ext cx="45481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4ED82270-350F-4169-9811-89826599302E}" type="slidenum">
              <a:rPr lang="en-US" smtClean="0"/>
              <a:pPr>
                <a:defRPr/>
              </a:pPr>
              <a:t>52</a:t>
            </a:fld>
            <a:endParaRPr lang="en-US" dirty="0"/>
          </a:p>
        </p:txBody>
      </p:sp>
      <p:sp>
        <p:nvSpPr>
          <p:cNvPr id="4" name="Title 3"/>
          <p:cNvSpPr>
            <a:spLocks noGrp="1"/>
          </p:cNvSpPr>
          <p:nvPr>
            <p:ph type="title" idx="4294967295"/>
          </p:nvPr>
        </p:nvSpPr>
        <p:spPr>
          <a:xfrm>
            <a:off x="320675" y="76200"/>
            <a:ext cx="8823325" cy="1076325"/>
          </a:xfrm>
        </p:spPr>
        <p:txBody>
          <a:bodyPr>
            <a:normAutofit fontScale="90000"/>
          </a:bodyPr>
          <a:lstStyle/>
          <a:p>
            <a:pPr algn="l"/>
            <a:r>
              <a:rPr lang="en-US" dirty="0" smtClean="0">
                <a:effectLst>
                  <a:outerShdw blurRad="38100" dist="38100" dir="2700000" algn="tl">
                    <a:srgbClr val="000000">
                      <a:alpha val="43137"/>
                    </a:srgbClr>
                  </a:outerShdw>
                </a:effectLst>
              </a:rPr>
              <a:t>Standing Committee Meetings</a:t>
            </a:r>
            <a:br>
              <a:rPr lang="en-US" dirty="0" smtClean="0">
                <a:effectLst>
                  <a:outerShdw blurRad="38100" dist="38100" dir="2700000" algn="tl">
                    <a:srgbClr val="000000">
                      <a:alpha val="43137"/>
                    </a:srgbClr>
                  </a:outerShdw>
                </a:effectLst>
              </a:rPr>
            </a:br>
            <a:r>
              <a:rPr lang="en-US" sz="1800" dirty="0"/>
              <a:t>Lo</a:t>
            </a:r>
            <a:r>
              <a:rPr lang="en-US" sz="1800" dirty="0" smtClean="0"/>
              <a:t>ng standing and ongoing  meetings throughout the year of a group </a:t>
            </a:r>
            <a:r>
              <a:rPr lang="en-US" sz="1800" dirty="0"/>
              <a:t>of people that have a specific </a:t>
            </a:r>
            <a:r>
              <a:rPr lang="en-US" sz="1800" dirty="0" smtClean="0"/>
              <a:t>focus. </a:t>
            </a:r>
            <a:r>
              <a:rPr lang="en-US" sz="1800" dirty="0"/>
              <a:t>(i.e. M</a:t>
            </a:r>
            <a:r>
              <a:rPr lang="en-US" sz="1800" dirty="0" smtClean="0"/>
              <a:t>embership Committee)</a:t>
            </a:r>
            <a:r>
              <a:rPr lang="en-US" sz="1800" dirty="0"/>
              <a:t/>
            </a:r>
            <a:br>
              <a:rPr lang="en-US" sz="1800" dirty="0"/>
            </a:br>
            <a:endParaRPr lang="en-US" sz="2000" dirty="0">
              <a:effectLst>
                <a:outerShdw blurRad="38100" dist="38100" dir="2700000" algn="tl">
                  <a:srgbClr val="000000">
                    <a:alpha val="43137"/>
                  </a:srgbClr>
                </a:outerShdw>
              </a:effectLst>
            </a:endParaRPr>
          </a:p>
        </p:txBody>
      </p:sp>
      <p:sp>
        <p:nvSpPr>
          <p:cNvPr id="5" name="Content Placeholder 4"/>
          <p:cNvSpPr>
            <a:spLocks noGrp="1"/>
          </p:cNvSpPr>
          <p:nvPr>
            <p:ph sz="half" idx="4294967295"/>
          </p:nvPr>
        </p:nvSpPr>
        <p:spPr>
          <a:xfrm>
            <a:off x="5105400" y="1214438"/>
            <a:ext cx="4038600" cy="5084762"/>
          </a:xfrm>
        </p:spPr>
        <p:txBody>
          <a:bodyPr>
            <a:noAutofit/>
          </a:bodyPr>
          <a:lstStyle/>
          <a:p>
            <a:pPr marL="0" indent="0">
              <a:buNone/>
            </a:pPr>
            <a:r>
              <a:rPr lang="en-US" b="1" u="sng" dirty="0" smtClean="0">
                <a:effectLst>
                  <a:outerShdw blurRad="38100" dist="38100" dir="2700000" algn="tl">
                    <a:srgbClr val="000000">
                      <a:alpha val="43137"/>
                    </a:srgbClr>
                  </a:outerShdw>
                </a:effectLst>
              </a:rPr>
              <a:t>Instructions</a:t>
            </a:r>
          </a:p>
          <a:p>
            <a:pPr marL="173038" indent="-173038">
              <a:lnSpc>
                <a:spcPct val="150000"/>
              </a:lnSpc>
            </a:pPr>
            <a:r>
              <a:rPr lang="en-US" sz="1400" dirty="0" smtClean="0"/>
              <a:t>Select ‘name of coalition’ </a:t>
            </a:r>
          </a:p>
          <a:p>
            <a:pPr marL="173038" indent="-173038"/>
            <a:r>
              <a:rPr lang="en-US" sz="1400" dirty="0" smtClean="0"/>
              <a:t>Select ‘Standing Committee – [Name of committee]’ </a:t>
            </a:r>
          </a:p>
          <a:p>
            <a:pPr marL="173038" indent="-173038">
              <a:lnSpc>
                <a:spcPct val="150000"/>
              </a:lnSpc>
            </a:pPr>
            <a:r>
              <a:rPr lang="en-US" sz="1400" dirty="0" smtClean="0"/>
              <a:t>Select ‘yes’ </a:t>
            </a:r>
          </a:p>
          <a:p>
            <a:pPr marL="173038" indent="-173038">
              <a:lnSpc>
                <a:spcPct val="150000"/>
              </a:lnSpc>
            </a:pPr>
            <a:r>
              <a:rPr lang="en-US" sz="1400" dirty="0" smtClean="0"/>
              <a:t>Select appropriate answer</a:t>
            </a:r>
          </a:p>
          <a:p>
            <a:pPr marL="173038" indent="-173038">
              <a:lnSpc>
                <a:spcPct val="150000"/>
              </a:lnSpc>
            </a:pPr>
            <a:r>
              <a:rPr lang="en-US" sz="1400" dirty="0" smtClean="0"/>
              <a:t>Enter ‘date of service’</a:t>
            </a:r>
          </a:p>
          <a:p>
            <a:pPr marL="173038" indent="-173038">
              <a:lnSpc>
                <a:spcPct val="150000"/>
              </a:lnSpc>
            </a:pPr>
            <a:r>
              <a:rPr lang="en-US" sz="1400" dirty="0" smtClean="0"/>
              <a:t>Select appropriate school district</a:t>
            </a:r>
          </a:p>
          <a:p>
            <a:pPr marL="173038" indent="-173038">
              <a:lnSpc>
                <a:spcPct val="150000"/>
              </a:lnSpc>
            </a:pPr>
            <a:r>
              <a:rPr lang="en-US" sz="1400" dirty="0" smtClean="0"/>
              <a:t>Enter the address of meeting location</a:t>
            </a:r>
          </a:p>
          <a:p>
            <a:pPr marL="173038" indent="-173038">
              <a:lnSpc>
                <a:spcPct val="150000"/>
              </a:lnSpc>
            </a:pPr>
            <a:r>
              <a:rPr lang="en-US" sz="1400" dirty="0" smtClean="0"/>
              <a:t>Select ‘Community-Based Process’</a:t>
            </a:r>
          </a:p>
          <a:p>
            <a:pPr marL="173038" indent="-173038">
              <a:lnSpc>
                <a:spcPct val="150000"/>
              </a:lnSpc>
            </a:pPr>
            <a:r>
              <a:rPr lang="en-US" sz="1400" dirty="0" smtClean="0"/>
              <a:t>Select ‘STC05R Community Team activities’</a:t>
            </a:r>
          </a:p>
          <a:p>
            <a:pPr marL="173038" indent="-173038">
              <a:lnSpc>
                <a:spcPct val="150000"/>
              </a:lnSpc>
            </a:pPr>
            <a:r>
              <a:rPr lang="en-US" sz="1400" dirty="0" smtClean="0"/>
              <a:t>Select ‘SP02 Civic Groups/coalition’</a:t>
            </a:r>
          </a:p>
          <a:p>
            <a:pPr marL="173038" indent="-173038"/>
            <a:r>
              <a:rPr lang="en-US" sz="1400" dirty="0" smtClean="0"/>
              <a:t>Enter session length</a:t>
            </a:r>
          </a:p>
          <a:p>
            <a:pPr marL="173038" indent="-173038"/>
            <a:r>
              <a:rPr lang="en-US" sz="1400" dirty="0" smtClean="0"/>
              <a:t>Enter primary meeting topics especially those specific to accomplishing required tasks.</a:t>
            </a:r>
          </a:p>
          <a:p>
            <a:pPr>
              <a:lnSpc>
                <a:spcPct val="200000"/>
              </a:lnSpc>
            </a:pPr>
            <a:endParaRPr lang="en-US" sz="1400" dirty="0"/>
          </a:p>
        </p:txBody>
      </p:sp>
      <p:cxnSp>
        <p:nvCxnSpPr>
          <p:cNvPr id="16" name="Straight Arrow Connector 15"/>
          <p:cNvCxnSpPr/>
          <p:nvPr/>
        </p:nvCxnSpPr>
        <p:spPr>
          <a:xfrm flipH="1">
            <a:off x="2502695" y="2209800"/>
            <a:ext cx="2489186" cy="720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502694" y="3442996"/>
            <a:ext cx="24798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267339" y="2724539"/>
            <a:ext cx="2724540" cy="410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038600" y="3581400"/>
            <a:ext cx="981456" cy="213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819400" y="3962401"/>
            <a:ext cx="2200656" cy="216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834640" y="4515534"/>
            <a:ext cx="2168293" cy="175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124133" y="3076493"/>
            <a:ext cx="854735" cy="198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133603" y="1905000"/>
            <a:ext cx="2858278" cy="819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3273553" y="4897978"/>
            <a:ext cx="1708995" cy="3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3355849" y="5093209"/>
            <a:ext cx="1612899" cy="153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3273552" y="5632704"/>
            <a:ext cx="1729381" cy="20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2743200" y="5247053"/>
            <a:ext cx="2259733" cy="31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10790" y="1152525"/>
            <a:ext cx="8823673"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7497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15" y="1227503"/>
            <a:ext cx="45481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4ED82270-350F-4169-9811-89826599302E}" type="slidenum">
              <a:rPr lang="en-US" smtClean="0"/>
              <a:pPr>
                <a:defRPr/>
              </a:pPr>
              <a:t>53</a:t>
            </a:fld>
            <a:endParaRPr lang="en-US" dirty="0"/>
          </a:p>
        </p:txBody>
      </p:sp>
      <p:sp>
        <p:nvSpPr>
          <p:cNvPr id="4" name="Title 3"/>
          <p:cNvSpPr>
            <a:spLocks noGrp="1"/>
          </p:cNvSpPr>
          <p:nvPr>
            <p:ph type="title" idx="4294967295"/>
          </p:nvPr>
        </p:nvSpPr>
        <p:spPr>
          <a:xfrm>
            <a:off x="320675" y="76200"/>
            <a:ext cx="8823325" cy="1076325"/>
          </a:xfrm>
        </p:spPr>
        <p:txBody>
          <a:bodyPr>
            <a:normAutofit fontScale="90000"/>
          </a:bodyPr>
          <a:lstStyle/>
          <a:p>
            <a:pPr algn="l"/>
            <a:r>
              <a:rPr lang="en-US" dirty="0" smtClean="0">
                <a:effectLst>
                  <a:outerShdw blurRad="38100" dist="38100" dir="2700000" algn="tl">
                    <a:srgbClr val="000000">
                      <a:alpha val="43137"/>
                    </a:srgbClr>
                  </a:outerShdw>
                </a:effectLst>
              </a:rPr>
              <a:t>Ad-hoc Workgroup Meetings</a:t>
            </a:r>
            <a:r>
              <a:rPr lang="en-US" sz="1800" dirty="0"/>
              <a:t/>
            </a:r>
            <a:br>
              <a:rPr lang="en-US" sz="1800" dirty="0"/>
            </a:br>
            <a:r>
              <a:rPr lang="en-US" sz="1800" dirty="0"/>
              <a:t>Short-term </a:t>
            </a:r>
            <a:r>
              <a:rPr lang="en-US" sz="1800" dirty="0" smtClean="0"/>
              <a:t>meeting commitment of a group of people to accomplish a specific task. </a:t>
            </a:r>
            <a:r>
              <a:rPr lang="en-US" sz="1800" dirty="0"/>
              <a:t>(i.e. </a:t>
            </a:r>
            <a:r>
              <a:rPr lang="en-US" sz="1800" dirty="0" smtClean="0"/>
              <a:t>Needs Assessment Workgroup)</a:t>
            </a:r>
            <a:r>
              <a:rPr lang="en-US" sz="1800" dirty="0"/>
              <a:t/>
            </a:r>
            <a:br>
              <a:rPr lang="en-US" sz="1800" dirty="0"/>
            </a:br>
            <a:endParaRPr lang="en-US" sz="2000" dirty="0">
              <a:effectLst>
                <a:outerShdw blurRad="38100" dist="38100" dir="2700000" algn="tl">
                  <a:srgbClr val="000000">
                    <a:alpha val="43137"/>
                  </a:srgbClr>
                </a:outerShdw>
              </a:effectLst>
            </a:endParaRPr>
          </a:p>
        </p:txBody>
      </p:sp>
      <p:sp>
        <p:nvSpPr>
          <p:cNvPr id="5" name="Content Placeholder 4"/>
          <p:cNvSpPr>
            <a:spLocks noGrp="1"/>
          </p:cNvSpPr>
          <p:nvPr>
            <p:ph sz="half" idx="4294967295"/>
          </p:nvPr>
        </p:nvSpPr>
        <p:spPr>
          <a:xfrm>
            <a:off x="5105400" y="1214438"/>
            <a:ext cx="4038600" cy="5084762"/>
          </a:xfrm>
        </p:spPr>
        <p:txBody>
          <a:bodyPr>
            <a:noAutofit/>
          </a:bodyPr>
          <a:lstStyle/>
          <a:p>
            <a:pPr marL="0" indent="0">
              <a:buNone/>
            </a:pPr>
            <a:r>
              <a:rPr lang="en-US" b="1" u="sng" dirty="0" smtClean="0">
                <a:effectLst>
                  <a:outerShdw blurRad="38100" dist="38100" dir="2700000" algn="tl">
                    <a:srgbClr val="000000">
                      <a:alpha val="43137"/>
                    </a:srgbClr>
                  </a:outerShdw>
                </a:effectLst>
              </a:rPr>
              <a:t>Instructions</a:t>
            </a:r>
          </a:p>
          <a:p>
            <a:pPr marL="173038" indent="-173038">
              <a:lnSpc>
                <a:spcPct val="150000"/>
              </a:lnSpc>
            </a:pPr>
            <a:r>
              <a:rPr lang="en-US" sz="1400" dirty="0" smtClean="0"/>
              <a:t>Select ‘name of coalition’ </a:t>
            </a:r>
          </a:p>
          <a:p>
            <a:pPr marL="173038" indent="-173038"/>
            <a:r>
              <a:rPr lang="en-US" sz="1400" dirty="0" smtClean="0"/>
              <a:t>Select ‘Ad-hoc Workgroup – [Name of workgroup]’ </a:t>
            </a:r>
          </a:p>
          <a:p>
            <a:pPr marL="173038" indent="-173038">
              <a:lnSpc>
                <a:spcPct val="150000"/>
              </a:lnSpc>
            </a:pPr>
            <a:r>
              <a:rPr lang="en-US" sz="1400" dirty="0" smtClean="0"/>
              <a:t>Select ‘yes’ </a:t>
            </a:r>
          </a:p>
          <a:p>
            <a:pPr marL="173038" indent="-173038">
              <a:lnSpc>
                <a:spcPct val="150000"/>
              </a:lnSpc>
            </a:pPr>
            <a:r>
              <a:rPr lang="en-US" sz="1400" dirty="0" smtClean="0"/>
              <a:t>Select appropriate answer</a:t>
            </a:r>
          </a:p>
          <a:p>
            <a:pPr marL="173038" indent="-173038">
              <a:lnSpc>
                <a:spcPct val="150000"/>
              </a:lnSpc>
            </a:pPr>
            <a:r>
              <a:rPr lang="en-US" sz="1400" dirty="0" smtClean="0"/>
              <a:t>Enter ‘date of service’</a:t>
            </a:r>
          </a:p>
          <a:p>
            <a:pPr marL="173038" indent="-173038">
              <a:lnSpc>
                <a:spcPct val="150000"/>
              </a:lnSpc>
            </a:pPr>
            <a:r>
              <a:rPr lang="en-US" sz="1400" dirty="0" smtClean="0"/>
              <a:t>Select appropriate school district</a:t>
            </a:r>
          </a:p>
          <a:p>
            <a:pPr marL="173038" indent="-173038">
              <a:lnSpc>
                <a:spcPct val="150000"/>
              </a:lnSpc>
            </a:pPr>
            <a:r>
              <a:rPr lang="en-US" sz="1400" dirty="0" smtClean="0"/>
              <a:t>Enter the address of meeting location</a:t>
            </a:r>
          </a:p>
          <a:p>
            <a:pPr marL="173038" indent="-173038">
              <a:lnSpc>
                <a:spcPct val="150000"/>
              </a:lnSpc>
            </a:pPr>
            <a:r>
              <a:rPr lang="en-US" sz="1400" dirty="0" smtClean="0"/>
              <a:t>Select ‘Community-Based Process’</a:t>
            </a:r>
          </a:p>
          <a:p>
            <a:pPr marL="173038" indent="-173038">
              <a:lnSpc>
                <a:spcPct val="150000"/>
              </a:lnSpc>
            </a:pPr>
            <a:r>
              <a:rPr lang="en-US" sz="1400" dirty="0" smtClean="0"/>
              <a:t>Select ‘STC05R Community Team activities’</a:t>
            </a:r>
          </a:p>
          <a:p>
            <a:pPr marL="173038" indent="-173038">
              <a:lnSpc>
                <a:spcPct val="150000"/>
              </a:lnSpc>
            </a:pPr>
            <a:r>
              <a:rPr lang="en-US" sz="1400" dirty="0" smtClean="0"/>
              <a:t>Select ‘SP02 Civic Groups/coalition’</a:t>
            </a:r>
          </a:p>
          <a:p>
            <a:pPr marL="173038" indent="-173038"/>
            <a:r>
              <a:rPr lang="en-US" sz="1400" dirty="0" smtClean="0"/>
              <a:t>Enter session length</a:t>
            </a:r>
          </a:p>
          <a:p>
            <a:pPr marL="173038" indent="-173038"/>
            <a:r>
              <a:rPr lang="en-US" sz="1400" dirty="0" smtClean="0"/>
              <a:t>Enter primary meeting topics especially those specific to accomplishing required tasks.</a:t>
            </a:r>
          </a:p>
          <a:p>
            <a:pPr>
              <a:lnSpc>
                <a:spcPct val="200000"/>
              </a:lnSpc>
            </a:pPr>
            <a:endParaRPr lang="en-US" sz="1400" dirty="0"/>
          </a:p>
        </p:txBody>
      </p:sp>
      <p:cxnSp>
        <p:nvCxnSpPr>
          <p:cNvPr id="16" name="Straight Arrow Connector 15"/>
          <p:cNvCxnSpPr/>
          <p:nvPr/>
        </p:nvCxnSpPr>
        <p:spPr>
          <a:xfrm flipH="1">
            <a:off x="2502695" y="2209800"/>
            <a:ext cx="2489186" cy="720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502694" y="3442996"/>
            <a:ext cx="24798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267339" y="2724539"/>
            <a:ext cx="2724540" cy="410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038600" y="3581400"/>
            <a:ext cx="981456" cy="213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819400" y="3962401"/>
            <a:ext cx="2200656" cy="216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834640" y="4515534"/>
            <a:ext cx="2168293" cy="175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124133" y="3076493"/>
            <a:ext cx="854735" cy="198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133603" y="1905000"/>
            <a:ext cx="2858278" cy="819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3273553" y="4897978"/>
            <a:ext cx="1708995" cy="3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3355849" y="5093209"/>
            <a:ext cx="1612899" cy="153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3273552" y="5632704"/>
            <a:ext cx="1729381" cy="20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2743200" y="5247053"/>
            <a:ext cx="2259733" cy="31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10790" y="1152525"/>
            <a:ext cx="8823673"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0573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4" name="Content Placeholder 3"/>
          <p:cNvSpPr>
            <a:spLocks noGrp="1"/>
          </p:cNvSpPr>
          <p:nvPr>
            <p:ph idx="1"/>
          </p:nvPr>
        </p:nvSpPr>
        <p:spPr/>
        <p:txBody>
          <a:bodyPr/>
          <a:lstStyle/>
          <a:p>
            <a:r>
              <a:rPr lang="en-US" dirty="0" smtClean="0"/>
              <a:t>For additional technical assistance implementing PRI, please contact your assigned Prevention System Manager. </a:t>
            </a:r>
          </a:p>
          <a:p>
            <a:endParaRPr lang="en-US" dirty="0" smtClean="0"/>
          </a:p>
          <a:p>
            <a:r>
              <a:rPr lang="en-US" dirty="0" smtClean="0"/>
              <a:t>Thank you for doing great work in your communities!</a:t>
            </a:r>
            <a:endParaRPr lang="en-US" dirty="0"/>
          </a:p>
        </p:txBody>
      </p:sp>
      <p:sp>
        <p:nvSpPr>
          <p:cNvPr id="3" name="Slide Number Placeholder 2"/>
          <p:cNvSpPr>
            <a:spLocks noGrp="1"/>
          </p:cNvSpPr>
          <p:nvPr>
            <p:ph type="sldNum" sz="quarter" idx="10"/>
          </p:nvPr>
        </p:nvSpPr>
        <p:spPr/>
        <p:txBody>
          <a:bodyPr/>
          <a:lstStyle/>
          <a:p>
            <a:pPr>
              <a:defRPr/>
            </a:pPr>
            <a:fld id="{5D0F9647-C903-4DFB-BE1A-11A21D4823EA}" type="slidenum">
              <a:rPr lang="en-US" smtClean="0"/>
              <a:pPr>
                <a:defRPr/>
              </a:pPr>
              <a:t>54</a:t>
            </a:fld>
            <a:endParaRPr lang="en-US" dirty="0"/>
          </a:p>
        </p:txBody>
      </p:sp>
    </p:spTree>
    <p:extLst>
      <p:ext uri="{BB962C8B-B14F-4D97-AF65-F5344CB8AC3E}">
        <p14:creationId xmlns:p14="http://schemas.microsoft.com/office/powerpoint/2010/main" val="399688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 </a:t>
            </a:r>
            <a:r>
              <a:rPr lang="en-US" dirty="0" smtClean="0"/>
              <a:t>PRI General Information</a:t>
            </a:r>
            <a:br>
              <a:rPr lang="en-US" dirty="0" smtClean="0"/>
            </a:br>
            <a:endParaRPr lang="en-US" dirty="0"/>
          </a:p>
        </p:txBody>
      </p:sp>
      <p:sp>
        <p:nvSpPr>
          <p:cNvPr id="3" name="Content Placeholder 2"/>
          <p:cNvSpPr>
            <a:spLocks noGrp="1"/>
          </p:cNvSpPr>
          <p:nvPr>
            <p:ph idx="1"/>
          </p:nvPr>
        </p:nvSpPr>
        <p:spPr>
          <a:xfrm>
            <a:off x="1712595" y="1600200"/>
            <a:ext cx="7010400" cy="4525963"/>
          </a:xfrm>
        </p:spPr>
        <p:txBody>
          <a:bodyPr/>
          <a:lstStyle/>
          <a:p>
            <a:pPr lvl="0"/>
            <a:r>
              <a:rPr lang="en-US" sz="3000" dirty="0" smtClean="0"/>
              <a:t>Provides a summary of Prevention Theory.</a:t>
            </a:r>
          </a:p>
          <a:p>
            <a:pPr lvl="0"/>
            <a:r>
              <a:rPr lang="en-US" sz="3000" dirty="0" smtClean="0"/>
              <a:t>Provides an outline of the Guide.</a:t>
            </a:r>
          </a:p>
          <a:p>
            <a:pPr lvl="0"/>
            <a:r>
              <a:rPr lang="en-US" sz="3000" dirty="0"/>
              <a:t>Identifies Resources </a:t>
            </a:r>
            <a:r>
              <a:rPr lang="en-US" sz="3000" dirty="0" smtClean="0"/>
              <a:t>for </a:t>
            </a:r>
            <a:r>
              <a:rPr lang="en-US" sz="3000" dirty="0"/>
              <a:t>Implementing </a:t>
            </a:r>
            <a:r>
              <a:rPr lang="en-US" sz="3000" dirty="0" smtClean="0"/>
              <a:t>PRI that DBHR has created.*/**</a:t>
            </a:r>
            <a:endParaRPr lang="en-US" sz="3000" dirty="0"/>
          </a:p>
          <a:p>
            <a:pPr lvl="0"/>
            <a:r>
              <a:rPr lang="en-US" sz="3000" dirty="0" smtClean="0"/>
              <a:t>Explains a Coalition.</a:t>
            </a:r>
          </a:p>
          <a:p>
            <a:pPr lvl="0"/>
            <a:r>
              <a:rPr lang="en-US" sz="3000" dirty="0" smtClean="0"/>
              <a:t>Clarifies Roles and tasks.*/**</a:t>
            </a:r>
          </a:p>
          <a:p>
            <a:pPr lvl="0"/>
            <a:r>
              <a:rPr lang="en-US" sz="3000" dirty="0" smtClean="0"/>
              <a:t>Provides tips for successful meetings.*/**</a:t>
            </a: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6</a:t>
            </a:fld>
            <a:endParaRPr lang="en-US" dirty="0"/>
          </a:p>
        </p:txBody>
      </p:sp>
      <p:pic>
        <p:nvPicPr>
          <p:cNvPr id="5" name="Picture 4" descr="C:\Users\mariase\AppData\Local\Microsoft\Windows\Temporary Internet Files\Content.IE5\0SKAB40K\MC900293188[1].wmf"/>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6200" y="685800"/>
            <a:ext cx="1090930"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704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dirty="0" smtClean="0"/>
              <a:t>Strategic Framework for PRI</a:t>
            </a:r>
          </a:p>
        </p:txBody>
      </p:sp>
      <p:pic>
        <p:nvPicPr>
          <p:cNvPr id="7" name="Content Placeholder 6" descr="PRI Framework Picture.jpg"/>
          <p:cNvPicPr>
            <a:picLocks noGrp="1" noChangeAspect="1"/>
          </p:cNvPicPr>
          <p:nvPr>
            <p:ph idx="1"/>
          </p:nvPr>
        </p:nvPicPr>
        <p:blipFill>
          <a:blip r:embed="rId3" cstate="print"/>
          <a:stretch>
            <a:fillRect/>
          </a:stretch>
        </p:blipFill>
        <p:spPr>
          <a:xfrm>
            <a:off x="1676400" y="1628997"/>
            <a:ext cx="7010400" cy="4468368"/>
          </a:xfrm>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eaLnBrk="0" hangingPunct="0">
              <a:defRPr/>
            </a:pPr>
            <a:fld id="{1A31F2AC-6C9F-41DE-8A96-4AD00457D916}" type="slidenum">
              <a:rPr lang="en-US"/>
              <a:pPr eaLnBrk="0" hangingPunct="0">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r>
              <a:rPr dirty="0" smtClean="0"/>
              <a:t>Community Coalition Tasks</a:t>
            </a:r>
          </a:p>
        </p:txBody>
      </p:sp>
      <p:sp>
        <p:nvSpPr>
          <p:cNvPr id="297987" name="Content Placeholder 2"/>
          <p:cNvSpPr>
            <a:spLocks noGrp="1"/>
          </p:cNvSpPr>
          <p:nvPr>
            <p:ph idx="1"/>
          </p:nvPr>
        </p:nvSpPr>
        <p:spPr/>
        <p:txBody>
          <a:bodyPr/>
          <a:lstStyle/>
          <a:p>
            <a:pPr eaLnBrk="1" hangingPunct="1"/>
            <a:r>
              <a:rPr lang="en-US" sz="2800" dirty="0" smtClean="0"/>
              <a:t>Attend Trainings.</a:t>
            </a:r>
          </a:p>
          <a:p>
            <a:pPr eaLnBrk="1" hangingPunct="1"/>
            <a:r>
              <a:rPr lang="en-US" sz="2800" dirty="0" smtClean="0"/>
              <a:t>Facilitate the development of a community vision.</a:t>
            </a:r>
          </a:p>
          <a:p>
            <a:pPr eaLnBrk="1" hangingPunct="1"/>
            <a:r>
              <a:rPr lang="en-US" sz="2800" dirty="0" smtClean="0"/>
              <a:t>Learn prevention science and SPF.</a:t>
            </a:r>
          </a:p>
          <a:p>
            <a:pPr eaLnBrk="1" hangingPunct="1"/>
            <a:r>
              <a:rPr lang="en-US" sz="2800" dirty="0" smtClean="0"/>
              <a:t>Serve as community ambassadors.</a:t>
            </a:r>
          </a:p>
          <a:p>
            <a:pPr eaLnBrk="1" hangingPunct="1"/>
            <a:r>
              <a:rPr lang="en-US" sz="2800" dirty="0" smtClean="0"/>
              <a:t>Coordinate work-group activities.</a:t>
            </a:r>
          </a:p>
          <a:p>
            <a:pPr eaLnBrk="1" hangingPunct="1"/>
            <a:r>
              <a:rPr lang="en-US" sz="2800" dirty="0" smtClean="0"/>
              <a:t>Participate in decision-making processes.</a:t>
            </a:r>
          </a:p>
          <a:p>
            <a:pPr eaLnBrk="1" hangingPunct="1"/>
            <a:r>
              <a:rPr lang="en-US" sz="2800" dirty="0" smtClean="0"/>
              <a:t>Develop Community Strategic Plan including evaluation plan.</a:t>
            </a:r>
          </a:p>
          <a:p>
            <a:pPr eaLnBrk="1" hangingPunct="1"/>
            <a:endParaRPr lang="en-US" dirty="0" smtClean="0"/>
          </a:p>
        </p:txBody>
      </p:sp>
      <p:sp>
        <p:nvSpPr>
          <p:cNvPr id="2979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EA63738-4806-436D-BB67-7EA998F31FBE}" type="slidenum">
              <a:rPr lang="en-US" smtClean="0">
                <a:solidFill>
                  <a:srgbClr val="898989"/>
                </a:solidFill>
              </a:rPr>
              <a:pPr eaLnBrk="1" hangingPunct="1"/>
              <a:t>8</a:t>
            </a:fld>
            <a:endParaRPr lang="en-US" dirty="0" smtClean="0">
              <a:solidFill>
                <a:srgbClr val="898989"/>
              </a:solidFill>
            </a:endParaRPr>
          </a:p>
        </p:txBody>
      </p:sp>
    </p:spTree>
    <p:extLst>
      <p:ext uri="{BB962C8B-B14F-4D97-AF65-F5344CB8AC3E}">
        <p14:creationId xmlns:p14="http://schemas.microsoft.com/office/powerpoint/2010/main" val="76611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dirty="0" smtClean="0"/>
              <a:t>Community Coalition Leadership </a:t>
            </a:r>
            <a:r>
              <a:rPr sz="2700" dirty="0" smtClean="0"/>
              <a:t>(supported by coordinator)</a:t>
            </a:r>
            <a:endParaRPr dirty="0"/>
          </a:p>
        </p:txBody>
      </p:sp>
      <p:sp>
        <p:nvSpPr>
          <p:cNvPr id="299011" name="Content Placeholder 2"/>
          <p:cNvSpPr>
            <a:spLocks noGrp="1"/>
          </p:cNvSpPr>
          <p:nvPr>
            <p:ph idx="1"/>
          </p:nvPr>
        </p:nvSpPr>
        <p:spPr/>
        <p:txBody>
          <a:bodyPr/>
          <a:lstStyle/>
          <a:p>
            <a:pPr eaLnBrk="1" hangingPunct="1"/>
            <a:r>
              <a:rPr lang="en-US" dirty="0" smtClean="0"/>
              <a:t>Set an agenda.</a:t>
            </a:r>
          </a:p>
          <a:p>
            <a:pPr eaLnBrk="1" hangingPunct="1"/>
            <a:r>
              <a:rPr lang="en-US" dirty="0" smtClean="0"/>
              <a:t>Provide oversight and accountability.</a:t>
            </a:r>
          </a:p>
          <a:p>
            <a:pPr eaLnBrk="1" hangingPunct="1"/>
            <a:r>
              <a:rPr lang="en-US" dirty="0" smtClean="0"/>
              <a:t>Keep group focused and moving forward. </a:t>
            </a:r>
          </a:p>
          <a:p>
            <a:pPr eaLnBrk="1" hangingPunct="1"/>
            <a:endParaRPr lang="en-US" dirty="0" smtClean="0"/>
          </a:p>
        </p:txBody>
      </p:sp>
      <p:sp>
        <p:nvSpPr>
          <p:cNvPr id="2990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189621F-0A0A-4C7B-8F56-61DF5B4B2605}" type="slidenum">
              <a:rPr lang="en-US" smtClean="0">
                <a:solidFill>
                  <a:srgbClr val="898989"/>
                </a:solidFill>
              </a:rPr>
              <a:pPr eaLnBrk="1" hangingPunct="1"/>
              <a:t>9</a:t>
            </a:fld>
            <a:endParaRPr lang="en-US" dirty="0" smtClean="0">
              <a:solidFill>
                <a:srgbClr val="898989"/>
              </a:solidFill>
            </a:endParaRPr>
          </a:p>
        </p:txBody>
      </p:sp>
    </p:spTree>
    <p:extLst>
      <p:ext uri="{BB962C8B-B14F-4D97-AF65-F5344CB8AC3E}">
        <p14:creationId xmlns:p14="http://schemas.microsoft.com/office/powerpoint/2010/main" val="3232528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I adjus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DSHS-PRI2</Template>
  <TotalTime>12101</TotalTime>
  <Words>3106</Words>
  <Application>Microsoft Office PowerPoint</Application>
  <PresentationFormat>On-screen Show (4:3)</PresentationFormat>
  <Paragraphs>525</Paragraphs>
  <Slides>54</Slides>
  <Notes>20</Notes>
  <HiddenSlides>14</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PRI adjusted</vt:lpstr>
      <vt:lpstr>4_Office Theme</vt:lpstr>
      <vt:lpstr>Division of Behavioral Health and Recovery Prevention Redesign Initiative (PRI)    Review updated Task Guide; the Community Coalition Guide</vt:lpstr>
      <vt:lpstr>What is this New Guide?</vt:lpstr>
      <vt:lpstr>Who uses the Community Coalition Guide?</vt:lpstr>
      <vt:lpstr>Purpose of this Presentation</vt:lpstr>
      <vt:lpstr>Community Coalition Guide</vt:lpstr>
      <vt:lpstr>Chapter 1: PRI General Information </vt:lpstr>
      <vt:lpstr>Strategic Framework for PRI</vt:lpstr>
      <vt:lpstr>Community Coalition Tasks</vt:lpstr>
      <vt:lpstr>Community Coalition Leadership (supported by coordinator)</vt:lpstr>
      <vt:lpstr>Role of Coordinator</vt:lpstr>
      <vt:lpstr>PowerPoint Presentation</vt:lpstr>
      <vt:lpstr>Chapter 2: Key Objectives</vt:lpstr>
      <vt:lpstr>Chapter 3: Implementing PRI  in Your Community </vt:lpstr>
      <vt:lpstr>Quick Reference Timeline Overview</vt:lpstr>
      <vt:lpstr>Quick Reference Timeline Overview</vt:lpstr>
      <vt:lpstr>Getting Started Summary of Modifications from Previous Guides</vt:lpstr>
      <vt:lpstr>Getting Started Overview</vt:lpstr>
      <vt:lpstr>Capacity Building:   Mobilizing your coalition and community</vt:lpstr>
      <vt:lpstr>Capacity  Summary of Modifications from Previous Guides</vt:lpstr>
      <vt:lpstr>Capacity Building Overview</vt:lpstr>
      <vt:lpstr>Assessment</vt:lpstr>
      <vt:lpstr>Assessment  Summary of Modifications from Previous Guides</vt:lpstr>
      <vt:lpstr>Assessment Overview</vt:lpstr>
      <vt:lpstr>Planning</vt:lpstr>
      <vt:lpstr>Planning Summary of Modifications from Previous Guides </vt:lpstr>
      <vt:lpstr>Planning Overview</vt:lpstr>
      <vt:lpstr>Implementation:   Implement evidence-based prevention strategies</vt:lpstr>
      <vt:lpstr>Implementation Summary of Modifications from Previous Guides</vt:lpstr>
      <vt:lpstr>Implementation Overview</vt:lpstr>
      <vt:lpstr>Implementation Overview</vt:lpstr>
      <vt:lpstr>Evaluation and Reporting  Summary of Modifications from Previous Guides</vt:lpstr>
      <vt:lpstr>Evaluation and Reporting:   Evaluate and monitor results, change as necessary</vt:lpstr>
      <vt:lpstr>Evaluation and Reporting Overview</vt:lpstr>
      <vt:lpstr>Evaluation and Reporting Overview</vt:lpstr>
      <vt:lpstr>Chapter 4: Strategic Plan Requirements</vt:lpstr>
      <vt:lpstr>Strategic Plan Requirements  Summary of Modifications from Previous Guides </vt:lpstr>
      <vt:lpstr>Strategic Plan Requirements  Summary of Modifications from Previous Guides (cont.) </vt:lpstr>
      <vt:lpstr>Strategic Plan Requirements  Summary of Modifications from Previous Guides (cont.) </vt:lpstr>
      <vt:lpstr>Strategic Plan Requirements  Summary of Modifications from Previous Guides (cont.) </vt:lpstr>
      <vt:lpstr>Organizational Development</vt:lpstr>
      <vt:lpstr>Capacity Building</vt:lpstr>
      <vt:lpstr>Assessment</vt:lpstr>
      <vt:lpstr>Plan</vt:lpstr>
      <vt:lpstr>Implementation</vt:lpstr>
      <vt:lpstr>Reporting and Evaluation</vt:lpstr>
      <vt:lpstr>Appendix</vt:lpstr>
      <vt:lpstr>Appendix</vt:lpstr>
      <vt:lpstr>Plan Action Plan - Sample</vt:lpstr>
      <vt:lpstr>PBPS Reporting for Coalition </vt:lpstr>
      <vt:lpstr>Full Coalition Meetings Meeting of the full membership of the designated PRI Coalition.</vt:lpstr>
      <vt:lpstr>Leadership Committee Meetings Meeting of the Elected officers of the Coalition. (i.e. Executive Committee, Steering committee, etc.)</vt:lpstr>
      <vt:lpstr>Standing Committee Meetings Long standing and ongoing  meetings throughout the year of a group of people that have a specific focus. (i.e. Membership Committee) </vt:lpstr>
      <vt:lpstr>Ad-hoc Workgroup Meetings Short-term meeting commitment of a group of people to accomplish a specific task. (i.e. Needs Assessment Workgroup)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dc:creator>
  <cp:lastModifiedBy>Greeson, Julia  (DSHS/DBHR)</cp:lastModifiedBy>
  <cp:revision>425</cp:revision>
  <cp:lastPrinted>2013-07-26T19:20:43Z</cp:lastPrinted>
  <dcterms:created xsi:type="dcterms:W3CDTF">2012-07-27T14:33:20Z</dcterms:created>
  <dcterms:modified xsi:type="dcterms:W3CDTF">2013-08-21T14:39:52Z</dcterms:modified>
</cp:coreProperties>
</file>