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 id="2147483718" r:id="rId2"/>
    <p:sldMasterId id="2147483729" r:id="rId3"/>
  </p:sldMasterIdLst>
  <p:notesMasterIdLst>
    <p:notesMasterId r:id="rId53"/>
  </p:notesMasterIdLst>
  <p:sldIdLst>
    <p:sldId id="256" r:id="rId4"/>
    <p:sldId id="261" r:id="rId5"/>
    <p:sldId id="257" r:id="rId6"/>
    <p:sldId id="274" r:id="rId7"/>
    <p:sldId id="275"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 id="312" r:id="rId31"/>
    <p:sldId id="313" r:id="rId32"/>
    <p:sldId id="314" r:id="rId33"/>
    <p:sldId id="315" r:id="rId34"/>
    <p:sldId id="316" r:id="rId35"/>
    <p:sldId id="276" r:id="rId36"/>
    <p:sldId id="258" r:id="rId37"/>
    <p:sldId id="277" r:id="rId38"/>
    <p:sldId id="284" r:id="rId39"/>
    <p:sldId id="266" r:id="rId40"/>
    <p:sldId id="267" r:id="rId41"/>
    <p:sldId id="282" r:id="rId42"/>
    <p:sldId id="288" r:id="rId43"/>
    <p:sldId id="283" r:id="rId44"/>
    <p:sldId id="286" r:id="rId45"/>
    <p:sldId id="285" r:id="rId46"/>
    <p:sldId id="287" r:id="rId47"/>
    <p:sldId id="264" r:id="rId48"/>
    <p:sldId id="289" r:id="rId49"/>
    <p:sldId id="273" r:id="rId50"/>
    <p:sldId id="317" r:id="rId51"/>
    <p:sldId id="272"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12" autoAdjust="0"/>
    <p:restoredTop sz="94660"/>
  </p:normalViewPr>
  <p:slideViewPr>
    <p:cSldViewPr snapToGrid="0">
      <p:cViewPr varScale="1">
        <p:scale>
          <a:sx n="66" d="100"/>
          <a:sy n="66" d="100"/>
        </p:scale>
        <p:origin x="150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lara.hill\Dropbox%20(IMPACT)\IMPACT%20Leadership%20Team\IMPACT%20Lab%20Projects\DBHR%20Fellows\Surveys\Results\Updates%2012_1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lara.hill\Dropbox%20(IMPACT)\IMPACT%20Leadership%20Team\IMPACT%20Lab%20Projects\DBHR%20Fellows\Surveys\Results\Updates%2012_16.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baseline="0">
                <a:effectLst/>
              </a:rPr>
              <a:t>Cohorts 1-3:</a:t>
            </a:r>
            <a:endParaRPr lang="en-US" sz="1200" b="1">
              <a:effectLst/>
            </a:endParaRPr>
          </a:p>
          <a:p>
            <a:pPr>
              <a:defRPr sz="1200" b="1"/>
            </a:pPr>
            <a:r>
              <a:rPr lang="en-US" sz="1200" b="1" i="0" baseline="0">
                <a:effectLst/>
              </a:rPr>
              <a:t>Mean Scores on Knowledge Confidence Questions</a:t>
            </a:r>
            <a:endParaRPr lang="en-US" sz="1200" b="1">
              <a:effectLst/>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'C1,C2,C3 T1,T2'!$B$28</c:f>
              <c:strCache>
                <c:ptCount val="1"/>
                <c:pt idx="0">
                  <c:v>Time 1</c:v>
                </c:pt>
              </c:strCache>
            </c:strRef>
          </c:tx>
          <c:spPr>
            <a:solidFill>
              <a:schemeClr val="accent1"/>
            </a:solidFill>
            <a:ln>
              <a:noFill/>
            </a:ln>
            <a:effectLst/>
          </c:spPr>
          <c:invertIfNegative val="0"/>
          <c:cat>
            <c:strRef>
              <c:f>'C1,C2,C3 T1,T2'!$A$29:$A$31</c:f>
              <c:strCache>
                <c:ptCount val="3"/>
                <c:pt idx="0">
                  <c:v>Cohort 1</c:v>
                </c:pt>
                <c:pt idx="1">
                  <c:v>Cohort 2</c:v>
                </c:pt>
                <c:pt idx="2">
                  <c:v>Cohort 3</c:v>
                </c:pt>
              </c:strCache>
            </c:strRef>
          </c:cat>
          <c:val>
            <c:numRef>
              <c:f>'C1,C2,C3 T1,T2'!$B$29:$B$31</c:f>
              <c:numCache>
                <c:formatCode>0.0</c:formatCode>
                <c:ptCount val="3"/>
                <c:pt idx="0">
                  <c:v>3.7124999999999999</c:v>
                </c:pt>
                <c:pt idx="1">
                  <c:v>4.9876543209876543</c:v>
                </c:pt>
                <c:pt idx="2">
                  <c:v>4.4018691588785046</c:v>
                </c:pt>
              </c:numCache>
            </c:numRef>
          </c:val>
          <c:extLst>
            <c:ext xmlns:c16="http://schemas.microsoft.com/office/drawing/2014/chart" uri="{C3380CC4-5D6E-409C-BE32-E72D297353CC}">
              <c16:uniqueId val="{00000000-7867-4997-9D34-4B748FE81E5F}"/>
            </c:ext>
          </c:extLst>
        </c:ser>
        <c:ser>
          <c:idx val="1"/>
          <c:order val="1"/>
          <c:tx>
            <c:strRef>
              <c:f>'C1,C2,C3 T1,T2'!$C$28</c:f>
              <c:strCache>
                <c:ptCount val="1"/>
                <c:pt idx="0">
                  <c:v>Time 2</c:v>
                </c:pt>
              </c:strCache>
            </c:strRef>
          </c:tx>
          <c:spPr>
            <a:solidFill>
              <a:schemeClr val="accent2"/>
            </a:solidFill>
            <a:ln>
              <a:noFill/>
            </a:ln>
            <a:effectLst/>
          </c:spPr>
          <c:invertIfNegative val="0"/>
          <c:cat>
            <c:strRef>
              <c:f>'C1,C2,C3 T1,T2'!$A$29:$A$31</c:f>
              <c:strCache>
                <c:ptCount val="3"/>
                <c:pt idx="0">
                  <c:v>Cohort 1</c:v>
                </c:pt>
                <c:pt idx="1">
                  <c:v>Cohort 2</c:v>
                </c:pt>
                <c:pt idx="2">
                  <c:v>Cohort 3</c:v>
                </c:pt>
              </c:strCache>
            </c:strRef>
          </c:cat>
          <c:val>
            <c:numRef>
              <c:f>'C1,C2,C3 T1,T2'!$C$29:$C$31</c:f>
              <c:numCache>
                <c:formatCode>0.0</c:formatCode>
                <c:ptCount val="3"/>
                <c:pt idx="0">
                  <c:v>5.6049382716049383</c:v>
                </c:pt>
                <c:pt idx="1">
                  <c:v>6.6617647058823533</c:v>
                </c:pt>
                <c:pt idx="2">
                  <c:v>5.833333333333333</c:v>
                </c:pt>
              </c:numCache>
            </c:numRef>
          </c:val>
          <c:extLst>
            <c:ext xmlns:c16="http://schemas.microsoft.com/office/drawing/2014/chart" uri="{C3380CC4-5D6E-409C-BE32-E72D297353CC}">
              <c16:uniqueId val="{00000001-7867-4997-9D34-4B748FE81E5F}"/>
            </c:ext>
          </c:extLst>
        </c:ser>
        <c:dLbls>
          <c:showLegendKey val="0"/>
          <c:showVal val="0"/>
          <c:showCatName val="0"/>
          <c:showSerName val="0"/>
          <c:showPercent val="0"/>
          <c:showBubbleSize val="0"/>
        </c:dLbls>
        <c:gapWidth val="219"/>
        <c:overlap val="-27"/>
        <c:axId val="619038232"/>
        <c:axId val="619037904"/>
      </c:barChart>
      <c:catAx>
        <c:axId val="619038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619037904"/>
        <c:crosses val="autoZero"/>
        <c:auto val="1"/>
        <c:lblAlgn val="ctr"/>
        <c:lblOffset val="100"/>
        <c:noMultiLvlLbl val="0"/>
      </c:catAx>
      <c:valAx>
        <c:axId val="61903790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19038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Cohort 1: Mean Scores on Knowledge Confidence Questions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9198-4683-B500-0FDEAEABE808}"/>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3-9198-4683-B500-0FDEAEABE808}"/>
              </c:ext>
            </c:extLst>
          </c:dPt>
          <c:cat>
            <c:strRef>
              <c:f>'Cohort 1 T1,T2,T4'!$A$12:$A$14</c:f>
              <c:strCache>
                <c:ptCount val="3"/>
                <c:pt idx="0">
                  <c:v>Baseline (n=3)</c:v>
                </c:pt>
                <c:pt idx="1">
                  <c:v>Time 2 (n=3)</c:v>
                </c:pt>
                <c:pt idx="2">
                  <c:v>Time 4 (n=2)</c:v>
                </c:pt>
              </c:strCache>
            </c:strRef>
          </c:cat>
          <c:val>
            <c:numRef>
              <c:f>'Cohort 1 T1,T2,T4'!$B$12:$B$14</c:f>
              <c:numCache>
                <c:formatCode>0.0</c:formatCode>
                <c:ptCount val="3"/>
                <c:pt idx="0">
                  <c:v>3.7124999999999999</c:v>
                </c:pt>
                <c:pt idx="1">
                  <c:v>5.6049382716049383</c:v>
                </c:pt>
                <c:pt idx="2">
                  <c:v>6.615384615384615</c:v>
                </c:pt>
              </c:numCache>
            </c:numRef>
          </c:val>
          <c:extLst>
            <c:ext xmlns:c16="http://schemas.microsoft.com/office/drawing/2014/chart" uri="{C3380CC4-5D6E-409C-BE32-E72D297353CC}">
              <c16:uniqueId val="{00000004-9198-4683-B500-0FDEAEABE808}"/>
            </c:ext>
          </c:extLst>
        </c:ser>
        <c:dLbls>
          <c:showLegendKey val="0"/>
          <c:showVal val="0"/>
          <c:showCatName val="0"/>
          <c:showSerName val="0"/>
          <c:showPercent val="0"/>
          <c:showBubbleSize val="0"/>
        </c:dLbls>
        <c:gapWidth val="219"/>
        <c:overlap val="-27"/>
        <c:axId val="564716936"/>
        <c:axId val="564716280"/>
      </c:barChart>
      <c:catAx>
        <c:axId val="564716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64716280"/>
        <c:crosses val="autoZero"/>
        <c:auto val="1"/>
        <c:lblAlgn val="ctr"/>
        <c:lblOffset val="100"/>
        <c:noMultiLvlLbl val="0"/>
      </c:catAx>
      <c:valAx>
        <c:axId val="5647162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647169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Cohort 1 – “How</a:t>
            </a:r>
            <a:r>
              <a:rPr lang="en-US" baseline="0" dirty="0" smtClean="0"/>
              <a:t> much confidence do you have in…” </a:t>
            </a:r>
          </a:p>
          <a:p>
            <a:pPr>
              <a:defRPr/>
            </a:pPr>
            <a:r>
              <a:rPr lang="en-US" b="1" baseline="0" dirty="0" smtClean="0"/>
              <a:t>Scale 1.0-7.0</a:t>
            </a:r>
            <a:endParaRPr lang="en-US" b="1" dirty="0"/>
          </a:p>
        </c:rich>
      </c:tx>
      <c:layout>
        <c:manualLayout>
          <c:xMode val="edge"/>
          <c:yMode val="edge"/>
          <c:x val="0.26749087560153156"/>
          <c:y val="1.492537313432835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Beginning Phase 1</c:v>
                </c:pt>
              </c:strCache>
            </c:strRef>
          </c:tx>
          <c:spPr>
            <a:solidFill>
              <a:schemeClr val="accent1"/>
            </a:solidFill>
            <a:ln>
              <a:noFill/>
            </a:ln>
            <a:effectLst/>
          </c:spPr>
          <c:invertIfNegative val="0"/>
          <c:cat>
            <c:strRef>
              <c:f>Sheet1!$A$2:$A$5</c:f>
              <c:strCache>
                <c:ptCount val="4"/>
                <c:pt idx="0">
                  <c:v>Forming a Community Coalition</c:v>
                </c:pt>
                <c:pt idx="1">
                  <c:v>Describing WA State System for Px Accurately</c:v>
                </c:pt>
                <c:pt idx="2">
                  <c:v>Identifing Evidence-Based Px as an Effective Approach</c:v>
                </c:pt>
                <c:pt idx="3">
                  <c:v>Managing Contract Activities</c:v>
                </c:pt>
              </c:strCache>
            </c:strRef>
          </c:cat>
          <c:val>
            <c:numRef>
              <c:f>Sheet1!$B$2:$B$5</c:f>
              <c:numCache>
                <c:formatCode>General</c:formatCode>
                <c:ptCount val="4"/>
                <c:pt idx="0">
                  <c:v>2</c:v>
                </c:pt>
                <c:pt idx="1">
                  <c:v>2.7</c:v>
                </c:pt>
                <c:pt idx="2">
                  <c:v>4.3</c:v>
                </c:pt>
                <c:pt idx="3">
                  <c:v>1.3</c:v>
                </c:pt>
              </c:numCache>
            </c:numRef>
          </c:val>
          <c:extLst>
            <c:ext xmlns:c16="http://schemas.microsoft.com/office/drawing/2014/chart" uri="{C3380CC4-5D6E-409C-BE32-E72D297353CC}">
              <c16:uniqueId val="{00000000-8EC7-43B3-9ADB-D5FAC430DDC7}"/>
            </c:ext>
          </c:extLst>
        </c:ser>
        <c:ser>
          <c:idx val="1"/>
          <c:order val="1"/>
          <c:tx>
            <c:strRef>
              <c:f>Sheet1!$C$1</c:f>
              <c:strCache>
                <c:ptCount val="1"/>
                <c:pt idx="0">
                  <c:v>"Exit" Score P3</c:v>
                </c:pt>
              </c:strCache>
            </c:strRef>
          </c:tx>
          <c:spPr>
            <a:solidFill>
              <a:schemeClr val="accent2"/>
            </a:solidFill>
            <a:ln>
              <a:noFill/>
            </a:ln>
            <a:effectLst/>
          </c:spPr>
          <c:invertIfNegative val="0"/>
          <c:cat>
            <c:strRef>
              <c:f>Sheet1!$A$2:$A$5</c:f>
              <c:strCache>
                <c:ptCount val="4"/>
                <c:pt idx="0">
                  <c:v>Forming a Community Coalition</c:v>
                </c:pt>
                <c:pt idx="1">
                  <c:v>Describing WA State System for Px Accurately</c:v>
                </c:pt>
                <c:pt idx="2">
                  <c:v>Identifing Evidence-Based Px as an Effective Approach</c:v>
                </c:pt>
                <c:pt idx="3">
                  <c:v>Managing Contract Activities</c:v>
                </c:pt>
              </c:strCache>
            </c:strRef>
          </c:cat>
          <c:val>
            <c:numRef>
              <c:f>Sheet1!$C$2:$C$5</c:f>
              <c:numCache>
                <c:formatCode>General</c:formatCode>
                <c:ptCount val="4"/>
                <c:pt idx="0">
                  <c:v>7</c:v>
                </c:pt>
                <c:pt idx="1">
                  <c:v>7</c:v>
                </c:pt>
                <c:pt idx="2">
                  <c:v>7</c:v>
                </c:pt>
                <c:pt idx="3">
                  <c:v>4.5</c:v>
                </c:pt>
              </c:numCache>
            </c:numRef>
          </c:val>
          <c:extLst>
            <c:ext xmlns:c16="http://schemas.microsoft.com/office/drawing/2014/chart" uri="{C3380CC4-5D6E-409C-BE32-E72D297353CC}">
              <c16:uniqueId val="{00000001-8EC7-43B3-9ADB-D5FAC430DDC7}"/>
            </c:ext>
          </c:extLst>
        </c:ser>
        <c:dLbls>
          <c:showLegendKey val="0"/>
          <c:showVal val="0"/>
          <c:showCatName val="0"/>
          <c:showSerName val="0"/>
          <c:showPercent val="0"/>
          <c:showBubbleSize val="0"/>
        </c:dLbls>
        <c:gapWidth val="219"/>
        <c:overlap val="-27"/>
        <c:axId val="1588044111"/>
        <c:axId val="1588045775"/>
      </c:barChart>
      <c:catAx>
        <c:axId val="1588044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88045775"/>
        <c:crosses val="autoZero"/>
        <c:auto val="1"/>
        <c:lblAlgn val="ctr"/>
        <c:lblOffset val="100"/>
        <c:noMultiLvlLbl val="0"/>
      </c:catAx>
      <c:valAx>
        <c:axId val="1588045775"/>
        <c:scaling>
          <c:orientation val="minMax"/>
          <c:max val="7"/>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88044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147429-DD73-4957-94AB-E2AD6DA9CC3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CDB4A1F8-A354-4C6B-889F-377EB3F6AD49}">
      <dgm:prSet phldrT="[Text]" custT="1"/>
      <dgm:spPr/>
      <dgm:t>
        <a:bodyPr/>
        <a:lstStyle/>
        <a:p>
          <a:r>
            <a:rPr lang="en-US" sz="2800" dirty="0">
              <a:latin typeface="Tahoma" panose="020B0604030504040204" pitchFamily="34" charset="0"/>
              <a:ea typeface="Tahoma" panose="020B0604030504040204" pitchFamily="34" charset="0"/>
              <a:cs typeface="Tahoma" panose="020B0604030504040204" pitchFamily="34" charset="0"/>
            </a:rPr>
            <a:t>Vision</a:t>
          </a:r>
        </a:p>
      </dgm:t>
    </dgm:pt>
    <dgm:pt modelId="{40ACE015-910C-493C-9D04-B7C16ED7A8CA}" type="parTrans" cxnId="{2D0CE48D-E4A9-4A24-90AE-686278EB3A38}">
      <dgm:prSet/>
      <dgm:spPr/>
      <dgm:t>
        <a:bodyPr/>
        <a:lstStyle/>
        <a:p>
          <a:endParaRPr lang="en-US"/>
        </a:p>
      </dgm:t>
    </dgm:pt>
    <dgm:pt modelId="{8654ABE4-CAED-49C8-A38C-A55944BBF580}" type="sibTrans" cxnId="{2D0CE48D-E4A9-4A24-90AE-686278EB3A38}">
      <dgm:prSet/>
      <dgm:spPr/>
      <dgm:t>
        <a:bodyPr/>
        <a:lstStyle/>
        <a:p>
          <a:endParaRPr lang="en-US"/>
        </a:p>
      </dgm:t>
    </dgm:pt>
    <dgm:pt modelId="{E9ABBA26-5B68-4BF4-B9CB-D834AF3DC515}">
      <dgm:prSet phldrT="[Text]" custT="1"/>
      <dgm:spPr/>
      <dgm:t>
        <a:bodyPr/>
        <a:lstStyle/>
        <a:p>
          <a:r>
            <a:rPr lang="en-US" sz="1600" dirty="0">
              <a:latin typeface="Tahoma" panose="020B0604030504040204" pitchFamily="34" charset="0"/>
              <a:ea typeface="Tahoma" panose="020B0604030504040204" pitchFamily="34" charset="0"/>
              <a:cs typeface="Tahoma" panose="020B0604030504040204" pitchFamily="34" charset="0"/>
            </a:rPr>
            <a:t>Capacity Building</a:t>
          </a:r>
        </a:p>
      </dgm:t>
    </dgm:pt>
    <dgm:pt modelId="{94746847-35CF-45E7-AB5E-420D1E862963}" type="parTrans" cxnId="{69481858-7F82-4A3B-9665-CC78A78A858E}">
      <dgm:prSet/>
      <dgm:spPr/>
      <dgm:t>
        <a:bodyPr/>
        <a:lstStyle/>
        <a:p>
          <a:endParaRPr lang="en-US" dirty="0">
            <a:latin typeface="Tahoma" panose="020B0604030504040204" pitchFamily="34" charset="0"/>
            <a:ea typeface="Tahoma" panose="020B0604030504040204" pitchFamily="34" charset="0"/>
            <a:cs typeface="Tahoma" panose="020B0604030504040204" pitchFamily="34" charset="0"/>
          </a:endParaRPr>
        </a:p>
      </dgm:t>
    </dgm:pt>
    <dgm:pt modelId="{7703ED9A-A9C9-4762-9488-AABC0F08814D}" type="sibTrans" cxnId="{69481858-7F82-4A3B-9665-CC78A78A858E}">
      <dgm:prSet/>
      <dgm:spPr/>
      <dgm:t>
        <a:bodyPr/>
        <a:lstStyle/>
        <a:p>
          <a:endParaRPr lang="en-US"/>
        </a:p>
      </dgm:t>
    </dgm:pt>
    <dgm:pt modelId="{AF63D2D3-6119-490E-B00A-F1E410368F17}">
      <dgm:prSet phldrT="[Text]" custT="1"/>
      <dgm:spPr/>
      <dgm:t>
        <a:bodyPr/>
        <a:lstStyle/>
        <a:p>
          <a:r>
            <a:rPr lang="en-US" sz="1600" dirty="0">
              <a:latin typeface="Tahoma" panose="020B0604030504040204" pitchFamily="34" charset="0"/>
              <a:ea typeface="Tahoma" panose="020B0604030504040204" pitchFamily="34" charset="0"/>
              <a:cs typeface="Tahoma" panose="020B0604030504040204" pitchFamily="34" charset="0"/>
            </a:rPr>
            <a:t>Workforce Development </a:t>
          </a:r>
        </a:p>
      </dgm:t>
    </dgm:pt>
    <dgm:pt modelId="{E7E416D1-57BB-465C-B2BB-CE4665DD7ADC}" type="parTrans" cxnId="{B3DF60F9-C812-422B-83D6-0F4C3DF18B12}">
      <dgm:prSet/>
      <dgm:spPr/>
      <dgm:t>
        <a:bodyPr/>
        <a:lstStyle/>
        <a:p>
          <a:endParaRPr lang="en-US" dirty="0">
            <a:latin typeface="Tahoma" panose="020B0604030504040204" pitchFamily="34" charset="0"/>
            <a:ea typeface="Tahoma" panose="020B0604030504040204" pitchFamily="34" charset="0"/>
            <a:cs typeface="Tahoma" panose="020B0604030504040204" pitchFamily="34" charset="0"/>
          </a:endParaRPr>
        </a:p>
      </dgm:t>
    </dgm:pt>
    <dgm:pt modelId="{79D26864-D9CA-4D79-A336-E479885CE688}" type="sibTrans" cxnId="{B3DF60F9-C812-422B-83D6-0F4C3DF18B12}">
      <dgm:prSet/>
      <dgm:spPr/>
      <dgm:t>
        <a:bodyPr/>
        <a:lstStyle/>
        <a:p>
          <a:endParaRPr lang="en-US"/>
        </a:p>
      </dgm:t>
    </dgm:pt>
    <dgm:pt modelId="{03E19355-1843-4F77-8037-1C1F8F0B1218}">
      <dgm:prSet/>
      <dgm:spPr/>
      <dgm:t>
        <a:bodyPr/>
        <a:lstStyle/>
        <a:p>
          <a:r>
            <a:rPr lang="en-US" dirty="0">
              <a:latin typeface="Tahoma" panose="020B0604030504040204" pitchFamily="34" charset="0"/>
              <a:ea typeface="Tahoma" panose="020B0604030504040204" pitchFamily="34" charset="0"/>
              <a:cs typeface="Tahoma" panose="020B0604030504040204" pitchFamily="34" charset="0"/>
            </a:rPr>
            <a:t>Capacity building for high-needs communities to get ready for CPWI “Getting Started” phase; learning from community stakeholders and authentically building a coalition</a:t>
          </a:r>
        </a:p>
      </dgm:t>
    </dgm:pt>
    <dgm:pt modelId="{8AAD465C-3177-4B27-9D23-5EDA5A285761}" type="parTrans" cxnId="{5740F50C-2C5E-4BC3-B740-6E11473DA40C}">
      <dgm:prSet/>
      <dgm:spPr/>
      <dgm:t>
        <a:bodyPr/>
        <a:lstStyle/>
        <a:p>
          <a:endParaRPr lang="en-US" dirty="0">
            <a:latin typeface="Tahoma" panose="020B0604030504040204" pitchFamily="34" charset="0"/>
            <a:ea typeface="Tahoma" panose="020B0604030504040204" pitchFamily="34" charset="0"/>
            <a:cs typeface="Tahoma" panose="020B0604030504040204" pitchFamily="34" charset="0"/>
          </a:endParaRPr>
        </a:p>
      </dgm:t>
    </dgm:pt>
    <dgm:pt modelId="{AE516770-0D97-45EE-BE2C-64D619330E19}" type="sibTrans" cxnId="{5740F50C-2C5E-4BC3-B740-6E11473DA40C}">
      <dgm:prSet/>
      <dgm:spPr/>
      <dgm:t>
        <a:bodyPr/>
        <a:lstStyle/>
        <a:p>
          <a:endParaRPr lang="en-US"/>
        </a:p>
      </dgm:t>
    </dgm:pt>
    <dgm:pt modelId="{7A9EE71E-E27C-4138-BC91-20BAA3C03F8C}">
      <dgm:prSet/>
      <dgm:spPr/>
      <dgm:t>
        <a:bodyPr/>
        <a:lstStyle/>
        <a:p>
          <a:r>
            <a:rPr lang="en-US" dirty="0">
              <a:latin typeface="Tahoma" panose="020B0604030504040204" pitchFamily="34" charset="0"/>
              <a:ea typeface="Tahoma" panose="020B0604030504040204" pitchFamily="34" charset="0"/>
              <a:cs typeface="Tahoma" panose="020B0604030504040204" pitchFamily="34" charset="0"/>
            </a:rPr>
            <a:t>Workforce development: prepare for CPP test or to become a coalition coordinator in that community; get CPP and then be able to find a job. </a:t>
          </a:r>
        </a:p>
      </dgm:t>
    </dgm:pt>
    <dgm:pt modelId="{A0E5889E-F229-4D35-9ECB-04A9DE2007A2}" type="parTrans" cxnId="{F7AD9268-8A57-47B3-A59B-04C7C49B55DD}">
      <dgm:prSet/>
      <dgm:spPr/>
      <dgm:t>
        <a:bodyPr/>
        <a:lstStyle/>
        <a:p>
          <a:endParaRPr lang="en-US" dirty="0">
            <a:latin typeface="Tahoma" panose="020B0604030504040204" pitchFamily="34" charset="0"/>
            <a:ea typeface="Tahoma" panose="020B0604030504040204" pitchFamily="34" charset="0"/>
            <a:cs typeface="Tahoma" panose="020B0604030504040204" pitchFamily="34" charset="0"/>
          </a:endParaRPr>
        </a:p>
      </dgm:t>
    </dgm:pt>
    <dgm:pt modelId="{7FA3ECA2-8427-49B8-9E2B-3218296E207B}" type="sibTrans" cxnId="{F7AD9268-8A57-47B3-A59B-04C7C49B55DD}">
      <dgm:prSet/>
      <dgm:spPr/>
      <dgm:t>
        <a:bodyPr/>
        <a:lstStyle/>
        <a:p>
          <a:endParaRPr lang="en-US"/>
        </a:p>
      </dgm:t>
    </dgm:pt>
    <dgm:pt modelId="{0C250793-4699-4573-9FE4-8A626E548809}" type="pres">
      <dgm:prSet presAssocID="{09147429-DD73-4957-94AB-E2AD6DA9CC30}" presName="diagram" presStyleCnt="0">
        <dgm:presLayoutVars>
          <dgm:chPref val="1"/>
          <dgm:dir/>
          <dgm:animOne val="branch"/>
          <dgm:animLvl val="lvl"/>
          <dgm:resizeHandles val="exact"/>
        </dgm:presLayoutVars>
      </dgm:prSet>
      <dgm:spPr/>
      <dgm:t>
        <a:bodyPr/>
        <a:lstStyle/>
        <a:p>
          <a:endParaRPr lang="en-US"/>
        </a:p>
      </dgm:t>
    </dgm:pt>
    <dgm:pt modelId="{FED4DDFB-7481-485D-AB8C-5E4712D1EA39}" type="pres">
      <dgm:prSet presAssocID="{CDB4A1F8-A354-4C6B-889F-377EB3F6AD49}" presName="root1" presStyleCnt="0"/>
      <dgm:spPr/>
    </dgm:pt>
    <dgm:pt modelId="{D661E3AA-D9CE-4685-BA5C-F12A42A1B6F1}" type="pres">
      <dgm:prSet presAssocID="{CDB4A1F8-A354-4C6B-889F-377EB3F6AD49}" presName="LevelOneTextNode" presStyleLbl="node0" presStyleIdx="0" presStyleCnt="1" custLinFactNeighborX="3050" custLinFactNeighborY="-18880">
        <dgm:presLayoutVars>
          <dgm:chPref val="3"/>
        </dgm:presLayoutVars>
      </dgm:prSet>
      <dgm:spPr/>
      <dgm:t>
        <a:bodyPr/>
        <a:lstStyle/>
        <a:p>
          <a:endParaRPr lang="en-US"/>
        </a:p>
      </dgm:t>
    </dgm:pt>
    <dgm:pt modelId="{DF927989-4DE0-4574-A99D-75C29054AF07}" type="pres">
      <dgm:prSet presAssocID="{CDB4A1F8-A354-4C6B-889F-377EB3F6AD49}" presName="level2hierChild" presStyleCnt="0"/>
      <dgm:spPr/>
    </dgm:pt>
    <dgm:pt modelId="{336BB9F4-D5D9-4450-B7AA-53E85652ADFF}" type="pres">
      <dgm:prSet presAssocID="{94746847-35CF-45E7-AB5E-420D1E862963}" presName="conn2-1" presStyleLbl="parChTrans1D2" presStyleIdx="0" presStyleCnt="2"/>
      <dgm:spPr/>
      <dgm:t>
        <a:bodyPr/>
        <a:lstStyle/>
        <a:p>
          <a:endParaRPr lang="en-US"/>
        </a:p>
      </dgm:t>
    </dgm:pt>
    <dgm:pt modelId="{9EF7CE4A-BC2E-4283-8302-F6E92066A573}" type="pres">
      <dgm:prSet presAssocID="{94746847-35CF-45E7-AB5E-420D1E862963}" presName="connTx" presStyleLbl="parChTrans1D2" presStyleIdx="0" presStyleCnt="2"/>
      <dgm:spPr/>
      <dgm:t>
        <a:bodyPr/>
        <a:lstStyle/>
        <a:p>
          <a:endParaRPr lang="en-US"/>
        </a:p>
      </dgm:t>
    </dgm:pt>
    <dgm:pt modelId="{52F03986-A37D-439B-9640-42EDCE20DA3F}" type="pres">
      <dgm:prSet presAssocID="{E9ABBA26-5B68-4BF4-B9CB-D834AF3DC515}" presName="root2" presStyleCnt="0"/>
      <dgm:spPr/>
    </dgm:pt>
    <dgm:pt modelId="{53C56604-8A67-43C4-8594-2EA4E887E9BB}" type="pres">
      <dgm:prSet presAssocID="{E9ABBA26-5B68-4BF4-B9CB-D834AF3DC515}" presName="LevelTwoTextNode" presStyleLbl="node2" presStyleIdx="0" presStyleCnt="2" custLinFactNeighborX="-12572" custLinFactNeighborY="-18921">
        <dgm:presLayoutVars>
          <dgm:chPref val="3"/>
        </dgm:presLayoutVars>
      </dgm:prSet>
      <dgm:spPr/>
      <dgm:t>
        <a:bodyPr/>
        <a:lstStyle/>
        <a:p>
          <a:endParaRPr lang="en-US"/>
        </a:p>
      </dgm:t>
    </dgm:pt>
    <dgm:pt modelId="{A71D6FF3-D135-487C-92E0-25599013CD1A}" type="pres">
      <dgm:prSet presAssocID="{E9ABBA26-5B68-4BF4-B9CB-D834AF3DC515}" presName="level3hierChild" presStyleCnt="0"/>
      <dgm:spPr/>
    </dgm:pt>
    <dgm:pt modelId="{9F930EC8-4955-4C81-8ED6-982AD8DA1CBF}" type="pres">
      <dgm:prSet presAssocID="{8AAD465C-3177-4B27-9D23-5EDA5A285761}" presName="conn2-1" presStyleLbl="parChTrans1D3" presStyleIdx="0" presStyleCnt="2"/>
      <dgm:spPr/>
      <dgm:t>
        <a:bodyPr/>
        <a:lstStyle/>
        <a:p>
          <a:endParaRPr lang="en-US"/>
        </a:p>
      </dgm:t>
    </dgm:pt>
    <dgm:pt modelId="{09380C82-779F-48DB-A0E8-59E16F50F0DE}" type="pres">
      <dgm:prSet presAssocID="{8AAD465C-3177-4B27-9D23-5EDA5A285761}" presName="connTx" presStyleLbl="parChTrans1D3" presStyleIdx="0" presStyleCnt="2"/>
      <dgm:spPr/>
      <dgm:t>
        <a:bodyPr/>
        <a:lstStyle/>
        <a:p>
          <a:endParaRPr lang="en-US"/>
        </a:p>
      </dgm:t>
    </dgm:pt>
    <dgm:pt modelId="{672BE638-BDD4-4AED-BE1C-5CCAFA07D5B7}" type="pres">
      <dgm:prSet presAssocID="{03E19355-1843-4F77-8037-1C1F8F0B1218}" presName="root2" presStyleCnt="0"/>
      <dgm:spPr/>
    </dgm:pt>
    <dgm:pt modelId="{6ECA732B-958F-45FE-A022-FA1CA345D95E}" type="pres">
      <dgm:prSet presAssocID="{03E19355-1843-4F77-8037-1C1F8F0B1218}" presName="LevelTwoTextNode" presStyleLbl="node3" presStyleIdx="0" presStyleCnt="2" custLinFactNeighborX="-22427" custLinFactNeighborY="-18921">
        <dgm:presLayoutVars>
          <dgm:chPref val="3"/>
        </dgm:presLayoutVars>
      </dgm:prSet>
      <dgm:spPr/>
      <dgm:t>
        <a:bodyPr/>
        <a:lstStyle/>
        <a:p>
          <a:endParaRPr lang="en-US"/>
        </a:p>
      </dgm:t>
    </dgm:pt>
    <dgm:pt modelId="{986A6421-AD57-4AB7-996C-54AE775AB34B}" type="pres">
      <dgm:prSet presAssocID="{03E19355-1843-4F77-8037-1C1F8F0B1218}" presName="level3hierChild" presStyleCnt="0"/>
      <dgm:spPr/>
    </dgm:pt>
    <dgm:pt modelId="{049DF1F8-A858-4334-A17B-FA8280E9053C}" type="pres">
      <dgm:prSet presAssocID="{E7E416D1-57BB-465C-B2BB-CE4665DD7ADC}" presName="conn2-1" presStyleLbl="parChTrans1D2" presStyleIdx="1" presStyleCnt="2"/>
      <dgm:spPr/>
      <dgm:t>
        <a:bodyPr/>
        <a:lstStyle/>
        <a:p>
          <a:endParaRPr lang="en-US"/>
        </a:p>
      </dgm:t>
    </dgm:pt>
    <dgm:pt modelId="{2E17A2C0-8428-49B0-878E-82C6F8CDFDE9}" type="pres">
      <dgm:prSet presAssocID="{E7E416D1-57BB-465C-B2BB-CE4665DD7ADC}" presName="connTx" presStyleLbl="parChTrans1D2" presStyleIdx="1" presStyleCnt="2"/>
      <dgm:spPr/>
      <dgm:t>
        <a:bodyPr/>
        <a:lstStyle/>
        <a:p>
          <a:endParaRPr lang="en-US"/>
        </a:p>
      </dgm:t>
    </dgm:pt>
    <dgm:pt modelId="{E3D7A3A4-0253-40DB-AADE-81E41B7F329F}" type="pres">
      <dgm:prSet presAssocID="{AF63D2D3-6119-490E-B00A-F1E410368F17}" presName="root2" presStyleCnt="0"/>
      <dgm:spPr/>
    </dgm:pt>
    <dgm:pt modelId="{7D97611F-82CE-40DB-81A4-4F6E032A4959}" type="pres">
      <dgm:prSet presAssocID="{AF63D2D3-6119-490E-B00A-F1E410368F17}" presName="LevelTwoTextNode" presStyleLbl="node2" presStyleIdx="1" presStyleCnt="2" custLinFactNeighborX="-12572" custLinFactNeighborY="-14124">
        <dgm:presLayoutVars>
          <dgm:chPref val="3"/>
        </dgm:presLayoutVars>
      </dgm:prSet>
      <dgm:spPr/>
      <dgm:t>
        <a:bodyPr/>
        <a:lstStyle/>
        <a:p>
          <a:endParaRPr lang="en-US"/>
        </a:p>
      </dgm:t>
    </dgm:pt>
    <dgm:pt modelId="{7E9DB526-F5F2-4B5A-937F-32356A043C97}" type="pres">
      <dgm:prSet presAssocID="{AF63D2D3-6119-490E-B00A-F1E410368F17}" presName="level3hierChild" presStyleCnt="0"/>
      <dgm:spPr/>
    </dgm:pt>
    <dgm:pt modelId="{A3C66607-E3DD-4C9D-8107-57C17BCC4978}" type="pres">
      <dgm:prSet presAssocID="{A0E5889E-F229-4D35-9ECB-04A9DE2007A2}" presName="conn2-1" presStyleLbl="parChTrans1D3" presStyleIdx="1" presStyleCnt="2"/>
      <dgm:spPr/>
      <dgm:t>
        <a:bodyPr/>
        <a:lstStyle/>
        <a:p>
          <a:endParaRPr lang="en-US"/>
        </a:p>
      </dgm:t>
    </dgm:pt>
    <dgm:pt modelId="{43BA5FB7-8642-4416-BD23-D7A79AB83401}" type="pres">
      <dgm:prSet presAssocID="{A0E5889E-F229-4D35-9ECB-04A9DE2007A2}" presName="connTx" presStyleLbl="parChTrans1D3" presStyleIdx="1" presStyleCnt="2"/>
      <dgm:spPr/>
      <dgm:t>
        <a:bodyPr/>
        <a:lstStyle/>
        <a:p>
          <a:endParaRPr lang="en-US"/>
        </a:p>
      </dgm:t>
    </dgm:pt>
    <dgm:pt modelId="{A26F102A-FC19-4D8F-8763-40016386E0CE}" type="pres">
      <dgm:prSet presAssocID="{7A9EE71E-E27C-4138-BC91-20BAA3C03F8C}" presName="root2" presStyleCnt="0"/>
      <dgm:spPr/>
    </dgm:pt>
    <dgm:pt modelId="{A6835229-C44C-4269-886E-EFD972ACE440}" type="pres">
      <dgm:prSet presAssocID="{7A9EE71E-E27C-4138-BC91-20BAA3C03F8C}" presName="LevelTwoTextNode" presStyleLbl="node3" presStyleIdx="1" presStyleCnt="2" custLinFactNeighborX="-19284" custLinFactNeighborY="-14489">
        <dgm:presLayoutVars>
          <dgm:chPref val="3"/>
        </dgm:presLayoutVars>
      </dgm:prSet>
      <dgm:spPr/>
      <dgm:t>
        <a:bodyPr/>
        <a:lstStyle/>
        <a:p>
          <a:endParaRPr lang="en-US"/>
        </a:p>
      </dgm:t>
    </dgm:pt>
    <dgm:pt modelId="{D32E2EDB-8A01-4D64-A17E-707260D193F0}" type="pres">
      <dgm:prSet presAssocID="{7A9EE71E-E27C-4138-BC91-20BAA3C03F8C}" presName="level3hierChild" presStyleCnt="0"/>
      <dgm:spPr/>
    </dgm:pt>
  </dgm:ptLst>
  <dgm:cxnLst>
    <dgm:cxn modelId="{CA1A5333-569B-4313-BE84-0541B854CD1F}" type="presOf" srcId="{E7E416D1-57BB-465C-B2BB-CE4665DD7ADC}" destId="{2E17A2C0-8428-49B0-878E-82C6F8CDFDE9}" srcOrd="1" destOrd="0" presId="urn:microsoft.com/office/officeart/2005/8/layout/hierarchy2"/>
    <dgm:cxn modelId="{58EB296C-7329-4112-B24C-E489147CD409}" type="presOf" srcId="{8AAD465C-3177-4B27-9D23-5EDA5A285761}" destId="{9F930EC8-4955-4C81-8ED6-982AD8DA1CBF}" srcOrd="0" destOrd="0" presId="urn:microsoft.com/office/officeart/2005/8/layout/hierarchy2"/>
    <dgm:cxn modelId="{B1F7207D-7571-45F1-9BC0-509A58959F63}" type="presOf" srcId="{09147429-DD73-4957-94AB-E2AD6DA9CC30}" destId="{0C250793-4699-4573-9FE4-8A626E548809}" srcOrd="0" destOrd="0" presId="urn:microsoft.com/office/officeart/2005/8/layout/hierarchy2"/>
    <dgm:cxn modelId="{A0659CC6-CD65-4AC7-9E4D-22DD35D28753}" type="presOf" srcId="{A0E5889E-F229-4D35-9ECB-04A9DE2007A2}" destId="{A3C66607-E3DD-4C9D-8107-57C17BCC4978}" srcOrd="0" destOrd="0" presId="urn:microsoft.com/office/officeart/2005/8/layout/hierarchy2"/>
    <dgm:cxn modelId="{B3DF60F9-C812-422B-83D6-0F4C3DF18B12}" srcId="{CDB4A1F8-A354-4C6B-889F-377EB3F6AD49}" destId="{AF63D2D3-6119-490E-B00A-F1E410368F17}" srcOrd="1" destOrd="0" parTransId="{E7E416D1-57BB-465C-B2BB-CE4665DD7ADC}" sibTransId="{79D26864-D9CA-4D79-A336-E479885CE688}"/>
    <dgm:cxn modelId="{5740F50C-2C5E-4BC3-B740-6E11473DA40C}" srcId="{E9ABBA26-5B68-4BF4-B9CB-D834AF3DC515}" destId="{03E19355-1843-4F77-8037-1C1F8F0B1218}" srcOrd="0" destOrd="0" parTransId="{8AAD465C-3177-4B27-9D23-5EDA5A285761}" sibTransId="{AE516770-0D97-45EE-BE2C-64D619330E19}"/>
    <dgm:cxn modelId="{2D0CE48D-E4A9-4A24-90AE-686278EB3A38}" srcId="{09147429-DD73-4957-94AB-E2AD6DA9CC30}" destId="{CDB4A1F8-A354-4C6B-889F-377EB3F6AD49}" srcOrd="0" destOrd="0" parTransId="{40ACE015-910C-493C-9D04-B7C16ED7A8CA}" sibTransId="{8654ABE4-CAED-49C8-A38C-A55944BBF580}"/>
    <dgm:cxn modelId="{8C6F5390-099B-4DF5-B593-2754A1451E77}" type="presOf" srcId="{AF63D2D3-6119-490E-B00A-F1E410368F17}" destId="{7D97611F-82CE-40DB-81A4-4F6E032A4959}" srcOrd="0" destOrd="0" presId="urn:microsoft.com/office/officeart/2005/8/layout/hierarchy2"/>
    <dgm:cxn modelId="{B7B43E7B-116D-4D34-B105-126F19DF82C5}" type="presOf" srcId="{CDB4A1F8-A354-4C6B-889F-377EB3F6AD49}" destId="{D661E3AA-D9CE-4685-BA5C-F12A42A1B6F1}" srcOrd="0" destOrd="0" presId="urn:microsoft.com/office/officeart/2005/8/layout/hierarchy2"/>
    <dgm:cxn modelId="{0BE32C0F-A43D-41E0-A5EF-89C135DD81F2}" type="presOf" srcId="{E9ABBA26-5B68-4BF4-B9CB-D834AF3DC515}" destId="{53C56604-8A67-43C4-8594-2EA4E887E9BB}" srcOrd="0" destOrd="0" presId="urn:microsoft.com/office/officeart/2005/8/layout/hierarchy2"/>
    <dgm:cxn modelId="{EB81CD40-A1E2-4012-AB87-43DC10C940CA}" type="presOf" srcId="{03E19355-1843-4F77-8037-1C1F8F0B1218}" destId="{6ECA732B-958F-45FE-A022-FA1CA345D95E}" srcOrd="0" destOrd="0" presId="urn:microsoft.com/office/officeart/2005/8/layout/hierarchy2"/>
    <dgm:cxn modelId="{69481858-7F82-4A3B-9665-CC78A78A858E}" srcId="{CDB4A1F8-A354-4C6B-889F-377EB3F6AD49}" destId="{E9ABBA26-5B68-4BF4-B9CB-D834AF3DC515}" srcOrd="0" destOrd="0" parTransId="{94746847-35CF-45E7-AB5E-420D1E862963}" sibTransId="{7703ED9A-A9C9-4762-9488-AABC0F08814D}"/>
    <dgm:cxn modelId="{72727655-AC15-4B1B-A974-16C3FE2BBADF}" type="presOf" srcId="{8AAD465C-3177-4B27-9D23-5EDA5A285761}" destId="{09380C82-779F-48DB-A0E8-59E16F50F0DE}" srcOrd="1" destOrd="0" presId="urn:microsoft.com/office/officeart/2005/8/layout/hierarchy2"/>
    <dgm:cxn modelId="{06154595-8C40-4C5A-8D7F-B84EC176CB51}" type="presOf" srcId="{A0E5889E-F229-4D35-9ECB-04A9DE2007A2}" destId="{43BA5FB7-8642-4416-BD23-D7A79AB83401}" srcOrd="1" destOrd="0" presId="urn:microsoft.com/office/officeart/2005/8/layout/hierarchy2"/>
    <dgm:cxn modelId="{87F44AF2-4398-49C5-9D25-6DCAB32BE70A}" type="presOf" srcId="{7A9EE71E-E27C-4138-BC91-20BAA3C03F8C}" destId="{A6835229-C44C-4269-886E-EFD972ACE440}" srcOrd="0" destOrd="0" presId="urn:microsoft.com/office/officeart/2005/8/layout/hierarchy2"/>
    <dgm:cxn modelId="{3FB03C2C-8DA7-4E3C-9D4E-4BF8CFF42D04}" type="presOf" srcId="{E7E416D1-57BB-465C-B2BB-CE4665DD7ADC}" destId="{049DF1F8-A858-4334-A17B-FA8280E9053C}" srcOrd="0" destOrd="0" presId="urn:microsoft.com/office/officeart/2005/8/layout/hierarchy2"/>
    <dgm:cxn modelId="{6B02D98D-D261-4087-BA56-A3A0D6BA4D30}" type="presOf" srcId="{94746847-35CF-45E7-AB5E-420D1E862963}" destId="{336BB9F4-D5D9-4450-B7AA-53E85652ADFF}" srcOrd="0" destOrd="0" presId="urn:microsoft.com/office/officeart/2005/8/layout/hierarchy2"/>
    <dgm:cxn modelId="{F7AD9268-8A57-47B3-A59B-04C7C49B55DD}" srcId="{AF63D2D3-6119-490E-B00A-F1E410368F17}" destId="{7A9EE71E-E27C-4138-BC91-20BAA3C03F8C}" srcOrd="0" destOrd="0" parTransId="{A0E5889E-F229-4D35-9ECB-04A9DE2007A2}" sibTransId="{7FA3ECA2-8427-49B8-9E2B-3218296E207B}"/>
    <dgm:cxn modelId="{ED7D7204-BB36-4591-B750-806E99498B1F}" type="presOf" srcId="{94746847-35CF-45E7-AB5E-420D1E862963}" destId="{9EF7CE4A-BC2E-4283-8302-F6E92066A573}" srcOrd="1" destOrd="0" presId="urn:microsoft.com/office/officeart/2005/8/layout/hierarchy2"/>
    <dgm:cxn modelId="{3F396A6D-F13E-4178-90B6-A7FC20E11DE8}" type="presParOf" srcId="{0C250793-4699-4573-9FE4-8A626E548809}" destId="{FED4DDFB-7481-485D-AB8C-5E4712D1EA39}" srcOrd="0" destOrd="0" presId="urn:microsoft.com/office/officeart/2005/8/layout/hierarchy2"/>
    <dgm:cxn modelId="{B367B6B8-E24B-422A-9E76-77087992B8A8}" type="presParOf" srcId="{FED4DDFB-7481-485D-AB8C-5E4712D1EA39}" destId="{D661E3AA-D9CE-4685-BA5C-F12A42A1B6F1}" srcOrd="0" destOrd="0" presId="urn:microsoft.com/office/officeart/2005/8/layout/hierarchy2"/>
    <dgm:cxn modelId="{56A14144-FCB3-44E0-BB38-A8B25C4D8E18}" type="presParOf" srcId="{FED4DDFB-7481-485D-AB8C-5E4712D1EA39}" destId="{DF927989-4DE0-4574-A99D-75C29054AF07}" srcOrd="1" destOrd="0" presId="urn:microsoft.com/office/officeart/2005/8/layout/hierarchy2"/>
    <dgm:cxn modelId="{7B5865D8-521D-473A-A249-5CC88562A6C5}" type="presParOf" srcId="{DF927989-4DE0-4574-A99D-75C29054AF07}" destId="{336BB9F4-D5D9-4450-B7AA-53E85652ADFF}" srcOrd="0" destOrd="0" presId="urn:microsoft.com/office/officeart/2005/8/layout/hierarchy2"/>
    <dgm:cxn modelId="{9865EFAB-7DFF-47BE-80C6-B381270E6AC3}" type="presParOf" srcId="{336BB9F4-D5D9-4450-B7AA-53E85652ADFF}" destId="{9EF7CE4A-BC2E-4283-8302-F6E92066A573}" srcOrd="0" destOrd="0" presId="urn:microsoft.com/office/officeart/2005/8/layout/hierarchy2"/>
    <dgm:cxn modelId="{CF898C39-ECC3-4F11-8ED4-41EE1D24B525}" type="presParOf" srcId="{DF927989-4DE0-4574-A99D-75C29054AF07}" destId="{52F03986-A37D-439B-9640-42EDCE20DA3F}" srcOrd="1" destOrd="0" presId="urn:microsoft.com/office/officeart/2005/8/layout/hierarchy2"/>
    <dgm:cxn modelId="{F282CA32-7BA3-495D-B301-FC5AA6782472}" type="presParOf" srcId="{52F03986-A37D-439B-9640-42EDCE20DA3F}" destId="{53C56604-8A67-43C4-8594-2EA4E887E9BB}" srcOrd="0" destOrd="0" presId="urn:microsoft.com/office/officeart/2005/8/layout/hierarchy2"/>
    <dgm:cxn modelId="{F1C4511B-E9E4-4D89-9A4F-78BB2530CF45}" type="presParOf" srcId="{52F03986-A37D-439B-9640-42EDCE20DA3F}" destId="{A71D6FF3-D135-487C-92E0-25599013CD1A}" srcOrd="1" destOrd="0" presId="urn:microsoft.com/office/officeart/2005/8/layout/hierarchy2"/>
    <dgm:cxn modelId="{5356A4DA-D0B7-4596-B3DA-5F27A0E2AD37}" type="presParOf" srcId="{A71D6FF3-D135-487C-92E0-25599013CD1A}" destId="{9F930EC8-4955-4C81-8ED6-982AD8DA1CBF}" srcOrd="0" destOrd="0" presId="urn:microsoft.com/office/officeart/2005/8/layout/hierarchy2"/>
    <dgm:cxn modelId="{526C784A-2830-4DAB-9900-C4AEB6CD2C90}" type="presParOf" srcId="{9F930EC8-4955-4C81-8ED6-982AD8DA1CBF}" destId="{09380C82-779F-48DB-A0E8-59E16F50F0DE}" srcOrd="0" destOrd="0" presId="urn:microsoft.com/office/officeart/2005/8/layout/hierarchy2"/>
    <dgm:cxn modelId="{58BCC414-D2F4-4361-8B06-2C1045AA57CD}" type="presParOf" srcId="{A71D6FF3-D135-487C-92E0-25599013CD1A}" destId="{672BE638-BDD4-4AED-BE1C-5CCAFA07D5B7}" srcOrd="1" destOrd="0" presId="urn:microsoft.com/office/officeart/2005/8/layout/hierarchy2"/>
    <dgm:cxn modelId="{B7297740-68E9-4D50-B28C-DE12DDC36ECA}" type="presParOf" srcId="{672BE638-BDD4-4AED-BE1C-5CCAFA07D5B7}" destId="{6ECA732B-958F-45FE-A022-FA1CA345D95E}" srcOrd="0" destOrd="0" presId="urn:microsoft.com/office/officeart/2005/8/layout/hierarchy2"/>
    <dgm:cxn modelId="{74376660-3465-4585-9CC0-3594AA19040C}" type="presParOf" srcId="{672BE638-BDD4-4AED-BE1C-5CCAFA07D5B7}" destId="{986A6421-AD57-4AB7-996C-54AE775AB34B}" srcOrd="1" destOrd="0" presId="urn:microsoft.com/office/officeart/2005/8/layout/hierarchy2"/>
    <dgm:cxn modelId="{62B027A5-09FB-474C-B8B2-906427DDB727}" type="presParOf" srcId="{DF927989-4DE0-4574-A99D-75C29054AF07}" destId="{049DF1F8-A858-4334-A17B-FA8280E9053C}" srcOrd="2" destOrd="0" presId="urn:microsoft.com/office/officeart/2005/8/layout/hierarchy2"/>
    <dgm:cxn modelId="{718578BC-DA57-4295-9AF2-C0F82F60424B}" type="presParOf" srcId="{049DF1F8-A858-4334-A17B-FA8280E9053C}" destId="{2E17A2C0-8428-49B0-878E-82C6F8CDFDE9}" srcOrd="0" destOrd="0" presId="urn:microsoft.com/office/officeart/2005/8/layout/hierarchy2"/>
    <dgm:cxn modelId="{79029C9E-424B-4963-8912-F53122ABDCEB}" type="presParOf" srcId="{DF927989-4DE0-4574-A99D-75C29054AF07}" destId="{E3D7A3A4-0253-40DB-AADE-81E41B7F329F}" srcOrd="3" destOrd="0" presId="urn:microsoft.com/office/officeart/2005/8/layout/hierarchy2"/>
    <dgm:cxn modelId="{47D71414-B101-494B-9DB8-999027A323C1}" type="presParOf" srcId="{E3D7A3A4-0253-40DB-AADE-81E41B7F329F}" destId="{7D97611F-82CE-40DB-81A4-4F6E032A4959}" srcOrd="0" destOrd="0" presId="urn:microsoft.com/office/officeart/2005/8/layout/hierarchy2"/>
    <dgm:cxn modelId="{0D202B62-7C94-45AD-A6B0-31B21C43126A}" type="presParOf" srcId="{E3D7A3A4-0253-40DB-AADE-81E41B7F329F}" destId="{7E9DB526-F5F2-4B5A-937F-32356A043C97}" srcOrd="1" destOrd="0" presId="urn:microsoft.com/office/officeart/2005/8/layout/hierarchy2"/>
    <dgm:cxn modelId="{EC455849-B8BE-4DA4-B2E5-C5678D623FB9}" type="presParOf" srcId="{7E9DB526-F5F2-4B5A-937F-32356A043C97}" destId="{A3C66607-E3DD-4C9D-8107-57C17BCC4978}" srcOrd="0" destOrd="0" presId="urn:microsoft.com/office/officeart/2005/8/layout/hierarchy2"/>
    <dgm:cxn modelId="{8A299E4E-EDC5-4385-9E1F-727A848B178B}" type="presParOf" srcId="{A3C66607-E3DD-4C9D-8107-57C17BCC4978}" destId="{43BA5FB7-8642-4416-BD23-D7A79AB83401}" srcOrd="0" destOrd="0" presId="urn:microsoft.com/office/officeart/2005/8/layout/hierarchy2"/>
    <dgm:cxn modelId="{9A6DAEC8-BF20-4E8E-9CD0-589ABDBCD304}" type="presParOf" srcId="{7E9DB526-F5F2-4B5A-937F-32356A043C97}" destId="{A26F102A-FC19-4D8F-8763-40016386E0CE}" srcOrd="1" destOrd="0" presId="urn:microsoft.com/office/officeart/2005/8/layout/hierarchy2"/>
    <dgm:cxn modelId="{CA8CCDF2-D342-45EB-84B2-3565E43DAC63}" type="presParOf" srcId="{A26F102A-FC19-4D8F-8763-40016386E0CE}" destId="{A6835229-C44C-4269-886E-EFD972ACE440}" srcOrd="0" destOrd="0" presId="urn:microsoft.com/office/officeart/2005/8/layout/hierarchy2"/>
    <dgm:cxn modelId="{1ADF5833-FE5E-4E09-91E3-B3E6CC2125F0}" type="presParOf" srcId="{A26F102A-FC19-4D8F-8763-40016386E0CE}" destId="{D32E2EDB-8A01-4D64-A17E-707260D193F0}"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94EB41-5904-47CD-A7D3-B01A4DEFF2B8}" type="doc">
      <dgm:prSet loTypeId="urn:microsoft.com/office/officeart/2005/8/layout/StepDownProcess" loCatId="process" qsTypeId="urn:microsoft.com/office/officeart/2005/8/quickstyle/simple1" qsCatId="simple" csTypeId="urn:microsoft.com/office/officeart/2005/8/colors/accent1_2" csCatId="accent1" phldr="1"/>
      <dgm:spPr/>
    </dgm:pt>
    <dgm:pt modelId="{74D44F25-36E6-4ACC-ADFA-087767A406A3}">
      <dgm:prSet phldrT="[Text]" custT="1"/>
      <dgm:spPr/>
      <dgm:t>
        <a:bodyPr/>
        <a:lstStyle/>
        <a:p>
          <a:r>
            <a:rPr lang="en-US" sz="2200" dirty="0"/>
            <a:t>Phase 1</a:t>
          </a:r>
        </a:p>
        <a:p>
          <a:r>
            <a:rPr lang="en-US" sz="1600" dirty="0"/>
            <a:t>3 months</a:t>
          </a:r>
        </a:p>
      </dgm:t>
    </dgm:pt>
    <dgm:pt modelId="{BDAC1049-79B7-49B1-A3C1-1D9C7E6F8F34}" type="parTrans" cxnId="{3AC8CA53-7810-49A8-B84B-AB600CDAF19A}">
      <dgm:prSet/>
      <dgm:spPr/>
      <dgm:t>
        <a:bodyPr/>
        <a:lstStyle/>
        <a:p>
          <a:endParaRPr lang="en-US"/>
        </a:p>
      </dgm:t>
    </dgm:pt>
    <dgm:pt modelId="{5415DACF-821F-47C7-9EBD-91C87B3D65C3}" type="sibTrans" cxnId="{3AC8CA53-7810-49A8-B84B-AB600CDAF19A}">
      <dgm:prSet/>
      <dgm:spPr/>
      <dgm:t>
        <a:bodyPr/>
        <a:lstStyle/>
        <a:p>
          <a:endParaRPr lang="en-US"/>
        </a:p>
      </dgm:t>
    </dgm:pt>
    <dgm:pt modelId="{0A44DEE7-7CC7-4683-8381-0A2E37167405}">
      <dgm:prSet phldrT="[Text]" custT="1"/>
      <dgm:spPr/>
      <dgm:t>
        <a:bodyPr/>
        <a:lstStyle/>
        <a:p>
          <a:r>
            <a:rPr lang="en-US" sz="2200" dirty="0"/>
            <a:t>Phase 2</a:t>
          </a:r>
        </a:p>
        <a:p>
          <a:r>
            <a:rPr lang="en-US" sz="1600" dirty="0"/>
            <a:t>3 months</a:t>
          </a:r>
        </a:p>
      </dgm:t>
    </dgm:pt>
    <dgm:pt modelId="{CF041BAE-FDBB-4117-8211-6D801076035C}" type="parTrans" cxnId="{1DF12C23-1AB9-463E-A278-7BD71B133411}">
      <dgm:prSet/>
      <dgm:spPr/>
      <dgm:t>
        <a:bodyPr/>
        <a:lstStyle/>
        <a:p>
          <a:endParaRPr lang="en-US"/>
        </a:p>
      </dgm:t>
    </dgm:pt>
    <dgm:pt modelId="{78DD2FD1-F8E6-48E2-AC71-9D6006502D63}" type="sibTrans" cxnId="{1DF12C23-1AB9-463E-A278-7BD71B133411}">
      <dgm:prSet/>
      <dgm:spPr/>
      <dgm:t>
        <a:bodyPr/>
        <a:lstStyle/>
        <a:p>
          <a:endParaRPr lang="en-US"/>
        </a:p>
      </dgm:t>
    </dgm:pt>
    <dgm:pt modelId="{0918BEE7-34A8-48C1-AD9C-BB01015A9B8A}">
      <dgm:prSet phldrT="[Text]" custT="1"/>
      <dgm:spPr/>
      <dgm:t>
        <a:bodyPr/>
        <a:lstStyle/>
        <a:p>
          <a:r>
            <a:rPr lang="en-US" sz="2200" dirty="0"/>
            <a:t>Phase 3</a:t>
          </a:r>
        </a:p>
        <a:p>
          <a:r>
            <a:rPr lang="en-US" sz="1600" dirty="0"/>
            <a:t>4 months</a:t>
          </a:r>
        </a:p>
      </dgm:t>
    </dgm:pt>
    <dgm:pt modelId="{1EE5D44A-F0BE-4F96-B235-9477DD47AE36}" type="parTrans" cxnId="{290C6E56-D188-41EB-9324-6C75B9C29B9C}">
      <dgm:prSet/>
      <dgm:spPr/>
      <dgm:t>
        <a:bodyPr/>
        <a:lstStyle/>
        <a:p>
          <a:endParaRPr lang="en-US"/>
        </a:p>
      </dgm:t>
    </dgm:pt>
    <dgm:pt modelId="{4D23DBD2-AEC5-4E56-9CDC-FF079BDC1E97}" type="sibTrans" cxnId="{290C6E56-D188-41EB-9324-6C75B9C29B9C}">
      <dgm:prSet/>
      <dgm:spPr/>
      <dgm:t>
        <a:bodyPr/>
        <a:lstStyle/>
        <a:p>
          <a:endParaRPr lang="en-US"/>
        </a:p>
      </dgm:t>
    </dgm:pt>
    <dgm:pt modelId="{46AE3BA5-BE1F-4235-B6E1-7EB6C19353A9}" type="pres">
      <dgm:prSet presAssocID="{DD94EB41-5904-47CD-A7D3-B01A4DEFF2B8}" presName="rootnode" presStyleCnt="0">
        <dgm:presLayoutVars>
          <dgm:chMax/>
          <dgm:chPref/>
          <dgm:dir/>
          <dgm:animLvl val="lvl"/>
        </dgm:presLayoutVars>
      </dgm:prSet>
      <dgm:spPr/>
    </dgm:pt>
    <dgm:pt modelId="{5E35F8E7-29A5-4D4A-9377-3667C4E87625}" type="pres">
      <dgm:prSet presAssocID="{74D44F25-36E6-4ACC-ADFA-087767A406A3}" presName="composite" presStyleCnt="0"/>
      <dgm:spPr/>
    </dgm:pt>
    <dgm:pt modelId="{597DE2EF-1616-43B2-9513-6B588910FA8A}" type="pres">
      <dgm:prSet presAssocID="{74D44F25-36E6-4ACC-ADFA-087767A406A3}" presName="bentUpArrow1" presStyleLbl="alignImgPlace1" presStyleIdx="0" presStyleCnt="2"/>
      <dgm:spPr/>
    </dgm:pt>
    <dgm:pt modelId="{5A3B48C9-2FE1-4397-990B-94E664FC3411}" type="pres">
      <dgm:prSet presAssocID="{74D44F25-36E6-4ACC-ADFA-087767A406A3}" presName="ParentText" presStyleLbl="node1" presStyleIdx="0" presStyleCnt="3" custLinFactNeighborX="-713" custLinFactNeighborY="2251">
        <dgm:presLayoutVars>
          <dgm:chMax val="1"/>
          <dgm:chPref val="1"/>
          <dgm:bulletEnabled val="1"/>
        </dgm:presLayoutVars>
      </dgm:prSet>
      <dgm:spPr/>
      <dgm:t>
        <a:bodyPr/>
        <a:lstStyle/>
        <a:p>
          <a:endParaRPr lang="en-US"/>
        </a:p>
      </dgm:t>
    </dgm:pt>
    <dgm:pt modelId="{B8100F40-6673-444A-884E-889519A83800}" type="pres">
      <dgm:prSet presAssocID="{74D44F25-36E6-4ACC-ADFA-087767A406A3}" presName="ChildText" presStyleLbl="revTx" presStyleIdx="0" presStyleCnt="2">
        <dgm:presLayoutVars>
          <dgm:chMax val="0"/>
          <dgm:chPref val="0"/>
          <dgm:bulletEnabled val="1"/>
        </dgm:presLayoutVars>
      </dgm:prSet>
      <dgm:spPr/>
    </dgm:pt>
    <dgm:pt modelId="{F80486B0-1045-4A2F-B5D6-6684BFCFFACA}" type="pres">
      <dgm:prSet presAssocID="{5415DACF-821F-47C7-9EBD-91C87B3D65C3}" presName="sibTrans" presStyleCnt="0"/>
      <dgm:spPr/>
    </dgm:pt>
    <dgm:pt modelId="{2E2E1ADA-10FB-4F84-AD9F-F1AECB783A2D}" type="pres">
      <dgm:prSet presAssocID="{0A44DEE7-7CC7-4683-8381-0A2E37167405}" presName="composite" presStyleCnt="0"/>
      <dgm:spPr/>
    </dgm:pt>
    <dgm:pt modelId="{1214B227-E25A-49CF-ADFF-774D9542B7CD}" type="pres">
      <dgm:prSet presAssocID="{0A44DEE7-7CC7-4683-8381-0A2E37167405}" presName="bentUpArrow1" presStyleLbl="alignImgPlace1" presStyleIdx="1" presStyleCnt="2"/>
      <dgm:spPr/>
    </dgm:pt>
    <dgm:pt modelId="{4C07DE56-EDA9-4974-8060-162AA8ED4CAC}" type="pres">
      <dgm:prSet presAssocID="{0A44DEE7-7CC7-4683-8381-0A2E37167405}" presName="ParentText" presStyleLbl="node1" presStyleIdx="1" presStyleCnt="3">
        <dgm:presLayoutVars>
          <dgm:chMax val="1"/>
          <dgm:chPref val="1"/>
          <dgm:bulletEnabled val="1"/>
        </dgm:presLayoutVars>
      </dgm:prSet>
      <dgm:spPr/>
      <dgm:t>
        <a:bodyPr/>
        <a:lstStyle/>
        <a:p>
          <a:endParaRPr lang="en-US"/>
        </a:p>
      </dgm:t>
    </dgm:pt>
    <dgm:pt modelId="{90155CF4-B5EC-42DF-BB81-EB33D5924244}" type="pres">
      <dgm:prSet presAssocID="{0A44DEE7-7CC7-4683-8381-0A2E37167405}" presName="ChildText" presStyleLbl="revTx" presStyleIdx="1" presStyleCnt="2">
        <dgm:presLayoutVars>
          <dgm:chMax val="0"/>
          <dgm:chPref val="0"/>
          <dgm:bulletEnabled val="1"/>
        </dgm:presLayoutVars>
      </dgm:prSet>
      <dgm:spPr/>
    </dgm:pt>
    <dgm:pt modelId="{C5BC7607-FFF3-4C37-9128-26013FF98B34}" type="pres">
      <dgm:prSet presAssocID="{78DD2FD1-F8E6-48E2-AC71-9D6006502D63}" presName="sibTrans" presStyleCnt="0"/>
      <dgm:spPr/>
    </dgm:pt>
    <dgm:pt modelId="{01FA5D7C-5762-4DB4-8324-4DC99160533E}" type="pres">
      <dgm:prSet presAssocID="{0918BEE7-34A8-48C1-AD9C-BB01015A9B8A}" presName="composite" presStyleCnt="0"/>
      <dgm:spPr/>
    </dgm:pt>
    <dgm:pt modelId="{D27539F5-9D49-49C0-BC17-E1D74BAEC1CC}" type="pres">
      <dgm:prSet presAssocID="{0918BEE7-34A8-48C1-AD9C-BB01015A9B8A}" presName="ParentText" presStyleLbl="node1" presStyleIdx="2" presStyleCnt="3">
        <dgm:presLayoutVars>
          <dgm:chMax val="1"/>
          <dgm:chPref val="1"/>
          <dgm:bulletEnabled val="1"/>
        </dgm:presLayoutVars>
      </dgm:prSet>
      <dgm:spPr/>
      <dgm:t>
        <a:bodyPr/>
        <a:lstStyle/>
        <a:p>
          <a:endParaRPr lang="en-US"/>
        </a:p>
      </dgm:t>
    </dgm:pt>
  </dgm:ptLst>
  <dgm:cxnLst>
    <dgm:cxn modelId="{3A8BC024-C300-49E0-B2C1-C56656F84FFC}" type="presOf" srcId="{DD94EB41-5904-47CD-A7D3-B01A4DEFF2B8}" destId="{46AE3BA5-BE1F-4235-B6E1-7EB6C19353A9}" srcOrd="0" destOrd="0" presId="urn:microsoft.com/office/officeart/2005/8/layout/StepDownProcess"/>
    <dgm:cxn modelId="{3AC8CA53-7810-49A8-B84B-AB600CDAF19A}" srcId="{DD94EB41-5904-47CD-A7D3-B01A4DEFF2B8}" destId="{74D44F25-36E6-4ACC-ADFA-087767A406A3}" srcOrd="0" destOrd="0" parTransId="{BDAC1049-79B7-49B1-A3C1-1D9C7E6F8F34}" sibTransId="{5415DACF-821F-47C7-9EBD-91C87B3D65C3}"/>
    <dgm:cxn modelId="{290C6E56-D188-41EB-9324-6C75B9C29B9C}" srcId="{DD94EB41-5904-47CD-A7D3-B01A4DEFF2B8}" destId="{0918BEE7-34A8-48C1-AD9C-BB01015A9B8A}" srcOrd="2" destOrd="0" parTransId="{1EE5D44A-F0BE-4F96-B235-9477DD47AE36}" sibTransId="{4D23DBD2-AEC5-4E56-9CDC-FF079BDC1E97}"/>
    <dgm:cxn modelId="{65E20D79-549A-4AE4-8CC7-253FF5D0BEAF}" type="presOf" srcId="{0918BEE7-34A8-48C1-AD9C-BB01015A9B8A}" destId="{D27539F5-9D49-49C0-BC17-E1D74BAEC1CC}" srcOrd="0" destOrd="0" presId="urn:microsoft.com/office/officeart/2005/8/layout/StepDownProcess"/>
    <dgm:cxn modelId="{4416E2FC-5527-42AF-AD4B-4BC3FAD94C72}" type="presOf" srcId="{0A44DEE7-7CC7-4683-8381-0A2E37167405}" destId="{4C07DE56-EDA9-4974-8060-162AA8ED4CAC}" srcOrd="0" destOrd="0" presId="urn:microsoft.com/office/officeart/2005/8/layout/StepDownProcess"/>
    <dgm:cxn modelId="{1DF12C23-1AB9-463E-A278-7BD71B133411}" srcId="{DD94EB41-5904-47CD-A7D3-B01A4DEFF2B8}" destId="{0A44DEE7-7CC7-4683-8381-0A2E37167405}" srcOrd="1" destOrd="0" parTransId="{CF041BAE-FDBB-4117-8211-6D801076035C}" sibTransId="{78DD2FD1-F8E6-48E2-AC71-9D6006502D63}"/>
    <dgm:cxn modelId="{FF4AD161-B30E-4B62-B6E6-317D79A0C014}" type="presOf" srcId="{74D44F25-36E6-4ACC-ADFA-087767A406A3}" destId="{5A3B48C9-2FE1-4397-990B-94E664FC3411}" srcOrd="0" destOrd="0" presId="urn:microsoft.com/office/officeart/2005/8/layout/StepDownProcess"/>
    <dgm:cxn modelId="{B730BF78-0E98-4077-92B8-93D0DF721350}" type="presParOf" srcId="{46AE3BA5-BE1F-4235-B6E1-7EB6C19353A9}" destId="{5E35F8E7-29A5-4D4A-9377-3667C4E87625}" srcOrd="0" destOrd="0" presId="urn:microsoft.com/office/officeart/2005/8/layout/StepDownProcess"/>
    <dgm:cxn modelId="{29CF0D92-27FA-4F63-A243-403C0B5730C1}" type="presParOf" srcId="{5E35F8E7-29A5-4D4A-9377-3667C4E87625}" destId="{597DE2EF-1616-43B2-9513-6B588910FA8A}" srcOrd="0" destOrd="0" presId="urn:microsoft.com/office/officeart/2005/8/layout/StepDownProcess"/>
    <dgm:cxn modelId="{52C5A2F0-B03F-4654-BAF1-56518A457EF2}" type="presParOf" srcId="{5E35F8E7-29A5-4D4A-9377-3667C4E87625}" destId="{5A3B48C9-2FE1-4397-990B-94E664FC3411}" srcOrd="1" destOrd="0" presId="urn:microsoft.com/office/officeart/2005/8/layout/StepDownProcess"/>
    <dgm:cxn modelId="{4D563AD4-5EE4-4549-A0A0-0340007E197C}" type="presParOf" srcId="{5E35F8E7-29A5-4D4A-9377-3667C4E87625}" destId="{B8100F40-6673-444A-884E-889519A83800}" srcOrd="2" destOrd="0" presId="urn:microsoft.com/office/officeart/2005/8/layout/StepDownProcess"/>
    <dgm:cxn modelId="{D3552BA4-E620-492C-B231-7C864D0FBCF7}" type="presParOf" srcId="{46AE3BA5-BE1F-4235-B6E1-7EB6C19353A9}" destId="{F80486B0-1045-4A2F-B5D6-6684BFCFFACA}" srcOrd="1" destOrd="0" presId="urn:microsoft.com/office/officeart/2005/8/layout/StepDownProcess"/>
    <dgm:cxn modelId="{EE881150-1664-4DF1-8336-371BF42D14A2}" type="presParOf" srcId="{46AE3BA5-BE1F-4235-B6E1-7EB6C19353A9}" destId="{2E2E1ADA-10FB-4F84-AD9F-F1AECB783A2D}" srcOrd="2" destOrd="0" presId="urn:microsoft.com/office/officeart/2005/8/layout/StepDownProcess"/>
    <dgm:cxn modelId="{A3C2A46A-CE04-4FF2-9E23-CB3DF4B3F9A1}" type="presParOf" srcId="{2E2E1ADA-10FB-4F84-AD9F-F1AECB783A2D}" destId="{1214B227-E25A-49CF-ADFF-774D9542B7CD}" srcOrd="0" destOrd="0" presId="urn:microsoft.com/office/officeart/2005/8/layout/StepDownProcess"/>
    <dgm:cxn modelId="{B9C0F3B1-EA27-4C9A-9883-F2F854AB818B}" type="presParOf" srcId="{2E2E1ADA-10FB-4F84-AD9F-F1AECB783A2D}" destId="{4C07DE56-EDA9-4974-8060-162AA8ED4CAC}" srcOrd="1" destOrd="0" presId="urn:microsoft.com/office/officeart/2005/8/layout/StepDownProcess"/>
    <dgm:cxn modelId="{A72C1521-9C6B-4283-9990-3AD50E4D537B}" type="presParOf" srcId="{2E2E1ADA-10FB-4F84-AD9F-F1AECB783A2D}" destId="{90155CF4-B5EC-42DF-BB81-EB33D5924244}" srcOrd="2" destOrd="0" presId="urn:microsoft.com/office/officeart/2005/8/layout/StepDownProcess"/>
    <dgm:cxn modelId="{B1006914-664C-467D-80EF-903291750E2C}" type="presParOf" srcId="{46AE3BA5-BE1F-4235-B6E1-7EB6C19353A9}" destId="{C5BC7607-FFF3-4C37-9128-26013FF98B34}" srcOrd="3" destOrd="0" presId="urn:microsoft.com/office/officeart/2005/8/layout/StepDownProcess"/>
    <dgm:cxn modelId="{9BA6DFCC-B7E0-4C0E-A71B-C3117FF641AE}" type="presParOf" srcId="{46AE3BA5-BE1F-4235-B6E1-7EB6C19353A9}" destId="{01FA5D7C-5762-4DB4-8324-4DC99160533E}" srcOrd="4" destOrd="0" presId="urn:microsoft.com/office/officeart/2005/8/layout/StepDownProcess"/>
    <dgm:cxn modelId="{B813B1D1-A875-4593-89E1-05CD9912F96B}" type="presParOf" srcId="{01FA5D7C-5762-4DB4-8324-4DC99160533E}" destId="{D27539F5-9D49-49C0-BC17-E1D74BAEC1CC}"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1E3AA-D9CE-4685-BA5C-F12A42A1B6F1}">
      <dsp:nvSpPr>
        <dsp:cNvPr id="0" name=""/>
        <dsp:cNvSpPr/>
      </dsp:nvSpPr>
      <dsp:spPr>
        <a:xfrm>
          <a:off x="75578" y="1183948"/>
          <a:ext cx="2425526" cy="12127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latin typeface="Tahoma" panose="020B0604030504040204" pitchFamily="34" charset="0"/>
              <a:ea typeface="Tahoma" panose="020B0604030504040204" pitchFamily="34" charset="0"/>
              <a:cs typeface="Tahoma" panose="020B0604030504040204" pitchFamily="34" charset="0"/>
            </a:rPr>
            <a:t>Vision</a:t>
          </a:r>
        </a:p>
      </dsp:txBody>
      <dsp:txXfrm>
        <a:off x="111099" y="1219469"/>
        <a:ext cx="2354484" cy="1141721"/>
      </dsp:txXfrm>
    </dsp:sp>
    <dsp:sp modelId="{336BB9F4-D5D9-4450-B7AA-53E85652ADFF}">
      <dsp:nvSpPr>
        <dsp:cNvPr id="0" name=""/>
        <dsp:cNvSpPr/>
      </dsp:nvSpPr>
      <dsp:spPr>
        <a:xfrm rot="18616529">
          <a:off x="2339421" y="1414385"/>
          <a:ext cx="914660" cy="54052"/>
        </a:xfrm>
        <a:custGeom>
          <a:avLst/>
          <a:gdLst/>
          <a:ahLst/>
          <a:cxnLst/>
          <a:rect l="0" t="0" r="0" b="0"/>
          <a:pathLst>
            <a:path>
              <a:moveTo>
                <a:pt x="0" y="27026"/>
              </a:moveTo>
              <a:lnTo>
                <a:pt x="914660" y="270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latin typeface="Tahoma" panose="020B0604030504040204" pitchFamily="34" charset="0"/>
            <a:ea typeface="Tahoma" panose="020B0604030504040204" pitchFamily="34" charset="0"/>
            <a:cs typeface="Tahoma" panose="020B0604030504040204" pitchFamily="34" charset="0"/>
          </a:endParaRPr>
        </a:p>
      </dsp:txBody>
      <dsp:txXfrm>
        <a:off x="2773885" y="1418545"/>
        <a:ext cx="45733" cy="45733"/>
      </dsp:txXfrm>
    </dsp:sp>
    <dsp:sp modelId="{53C56604-8A67-43C4-8594-2EA4E887E9BB}">
      <dsp:nvSpPr>
        <dsp:cNvPr id="0" name=""/>
        <dsp:cNvSpPr/>
      </dsp:nvSpPr>
      <dsp:spPr>
        <a:xfrm>
          <a:off x="3092399" y="486112"/>
          <a:ext cx="2425526" cy="12127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latin typeface="Tahoma" panose="020B0604030504040204" pitchFamily="34" charset="0"/>
              <a:ea typeface="Tahoma" panose="020B0604030504040204" pitchFamily="34" charset="0"/>
              <a:cs typeface="Tahoma" panose="020B0604030504040204" pitchFamily="34" charset="0"/>
            </a:rPr>
            <a:t>Capacity Building</a:t>
          </a:r>
        </a:p>
      </dsp:txBody>
      <dsp:txXfrm>
        <a:off x="3127920" y="521633"/>
        <a:ext cx="2354484" cy="1141721"/>
      </dsp:txXfrm>
    </dsp:sp>
    <dsp:sp modelId="{9F930EC8-4955-4C81-8ED6-982AD8DA1CBF}">
      <dsp:nvSpPr>
        <dsp:cNvPr id="0" name=""/>
        <dsp:cNvSpPr/>
      </dsp:nvSpPr>
      <dsp:spPr>
        <a:xfrm>
          <a:off x="5517926" y="1065467"/>
          <a:ext cx="731174" cy="54052"/>
        </a:xfrm>
        <a:custGeom>
          <a:avLst/>
          <a:gdLst/>
          <a:ahLst/>
          <a:cxnLst/>
          <a:rect l="0" t="0" r="0" b="0"/>
          <a:pathLst>
            <a:path>
              <a:moveTo>
                <a:pt x="0" y="27026"/>
              </a:moveTo>
              <a:lnTo>
                <a:pt x="731174" y="270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latin typeface="Tahoma" panose="020B0604030504040204" pitchFamily="34" charset="0"/>
            <a:ea typeface="Tahoma" panose="020B0604030504040204" pitchFamily="34" charset="0"/>
            <a:cs typeface="Tahoma" panose="020B0604030504040204" pitchFamily="34" charset="0"/>
          </a:endParaRPr>
        </a:p>
      </dsp:txBody>
      <dsp:txXfrm>
        <a:off x="5865234" y="1074214"/>
        <a:ext cx="36558" cy="36558"/>
      </dsp:txXfrm>
    </dsp:sp>
    <dsp:sp modelId="{6ECA732B-958F-45FE-A022-FA1CA345D95E}">
      <dsp:nvSpPr>
        <dsp:cNvPr id="0" name=""/>
        <dsp:cNvSpPr/>
      </dsp:nvSpPr>
      <dsp:spPr>
        <a:xfrm>
          <a:off x="6249100" y="486112"/>
          <a:ext cx="2425526" cy="12127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latin typeface="Tahoma" panose="020B0604030504040204" pitchFamily="34" charset="0"/>
              <a:ea typeface="Tahoma" panose="020B0604030504040204" pitchFamily="34" charset="0"/>
              <a:cs typeface="Tahoma" panose="020B0604030504040204" pitchFamily="34" charset="0"/>
            </a:rPr>
            <a:t>Capacity building for high-needs communities to get ready for CPWI “Getting Started” phase; learning from community stakeholders and authentically building a coalition</a:t>
          </a:r>
        </a:p>
      </dsp:txBody>
      <dsp:txXfrm>
        <a:off x="6284621" y="521633"/>
        <a:ext cx="2354484" cy="1141721"/>
      </dsp:txXfrm>
    </dsp:sp>
    <dsp:sp modelId="{049DF1F8-A858-4334-A17B-FA8280E9053C}">
      <dsp:nvSpPr>
        <dsp:cNvPr id="0" name=""/>
        <dsp:cNvSpPr/>
      </dsp:nvSpPr>
      <dsp:spPr>
        <a:xfrm rot="3116016">
          <a:off x="2317252" y="2140812"/>
          <a:ext cx="959000" cy="54052"/>
        </a:xfrm>
        <a:custGeom>
          <a:avLst/>
          <a:gdLst/>
          <a:ahLst/>
          <a:cxnLst/>
          <a:rect l="0" t="0" r="0" b="0"/>
          <a:pathLst>
            <a:path>
              <a:moveTo>
                <a:pt x="0" y="27026"/>
              </a:moveTo>
              <a:lnTo>
                <a:pt x="959000" y="270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latin typeface="Tahoma" panose="020B0604030504040204" pitchFamily="34" charset="0"/>
            <a:ea typeface="Tahoma" panose="020B0604030504040204" pitchFamily="34" charset="0"/>
            <a:cs typeface="Tahoma" panose="020B0604030504040204" pitchFamily="34" charset="0"/>
          </a:endParaRPr>
        </a:p>
      </dsp:txBody>
      <dsp:txXfrm>
        <a:off x="2772777" y="2143864"/>
        <a:ext cx="47950" cy="47950"/>
      </dsp:txXfrm>
    </dsp:sp>
    <dsp:sp modelId="{7D97611F-82CE-40DB-81A4-4F6E032A4959}">
      <dsp:nvSpPr>
        <dsp:cNvPr id="0" name=""/>
        <dsp:cNvSpPr/>
      </dsp:nvSpPr>
      <dsp:spPr>
        <a:xfrm>
          <a:off x="3092399" y="1938966"/>
          <a:ext cx="2425526" cy="12127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latin typeface="Tahoma" panose="020B0604030504040204" pitchFamily="34" charset="0"/>
              <a:ea typeface="Tahoma" panose="020B0604030504040204" pitchFamily="34" charset="0"/>
              <a:cs typeface="Tahoma" panose="020B0604030504040204" pitchFamily="34" charset="0"/>
            </a:rPr>
            <a:t>Workforce Development </a:t>
          </a:r>
        </a:p>
      </dsp:txBody>
      <dsp:txXfrm>
        <a:off x="3127920" y="1974487"/>
        <a:ext cx="2354484" cy="1141721"/>
      </dsp:txXfrm>
    </dsp:sp>
    <dsp:sp modelId="{A3C66607-E3DD-4C9D-8107-57C17BCC4978}">
      <dsp:nvSpPr>
        <dsp:cNvPr id="0" name=""/>
        <dsp:cNvSpPr/>
      </dsp:nvSpPr>
      <dsp:spPr>
        <a:xfrm rot="21581153">
          <a:off x="5517919" y="2516108"/>
          <a:ext cx="807421" cy="54052"/>
        </a:xfrm>
        <a:custGeom>
          <a:avLst/>
          <a:gdLst/>
          <a:ahLst/>
          <a:cxnLst/>
          <a:rect l="0" t="0" r="0" b="0"/>
          <a:pathLst>
            <a:path>
              <a:moveTo>
                <a:pt x="0" y="27026"/>
              </a:moveTo>
              <a:lnTo>
                <a:pt x="807421" y="270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latin typeface="Tahoma" panose="020B0604030504040204" pitchFamily="34" charset="0"/>
            <a:ea typeface="Tahoma" panose="020B0604030504040204" pitchFamily="34" charset="0"/>
            <a:cs typeface="Tahoma" panose="020B0604030504040204" pitchFamily="34" charset="0"/>
          </a:endParaRPr>
        </a:p>
      </dsp:txBody>
      <dsp:txXfrm>
        <a:off x="5901445" y="2522949"/>
        <a:ext cx="40371" cy="40371"/>
      </dsp:txXfrm>
    </dsp:sp>
    <dsp:sp modelId="{A6835229-C44C-4269-886E-EFD972ACE440}">
      <dsp:nvSpPr>
        <dsp:cNvPr id="0" name=""/>
        <dsp:cNvSpPr/>
      </dsp:nvSpPr>
      <dsp:spPr>
        <a:xfrm>
          <a:off x="6325335" y="1934539"/>
          <a:ext cx="2425526" cy="12127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latin typeface="Tahoma" panose="020B0604030504040204" pitchFamily="34" charset="0"/>
              <a:ea typeface="Tahoma" panose="020B0604030504040204" pitchFamily="34" charset="0"/>
              <a:cs typeface="Tahoma" panose="020B0604030504040204" pitchFamily="34" charset="0"/>
            </a:rPr>
            <a:t>Workforce development: prepare for CPP test or to become a coalition coordinator in that community; get CPP and then be able to find a job. </a:t>
          </a:r>
        </a:p>
      </dsp:txBody>
      <dsp:txXfrm>
        <a:off x="6360856" y="1970060"/>
        <a:ext cx="2354484" cy="11417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DE2EF-1616-43B2-9513-6B588910FA8A}">
      <dsp:nvSpPr>
        <dsp:cNvPr id="0" name=""/>
        <dsp:cNvSpPr/>
      </dsp:nvSpPr>
      <dsp:spPr>
        <a:xfrm rot="5400000">
          <a:off x="976623" y="1187375"/>
          <a:ext cx="1050131" cy="1195537"/>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3B48C9-2FE1-4397-990B-94E664FC3411}">
      <dsp:nvSpPr>
        <dsp:cNvPr id="0" name=""/>
        <dsp:cNvSpPr/>
      </dsp:nvSpPr>
      <dsp:spPr>
        <a:xfrm>
          <a:off x="685797" y="51137"/>
          <a:ext cx="1767802" cy="1237404"/>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Phase 1</a:t>
          </a:r>
        </a:p>
        <a:p>
          <a:pPr lvl="0" algn="ctr" defTabSz="977900">
            <a:lnSpc>
              <a:spcPct val="90000"/>
            </a:lnSpc>
            <a:spcBef>
              <a:spcPct val="0"/>
            </a:spcBef>
            <a:spcAft>
              <a:spcPct val="35000"/>
            </a:spcAft>
          </a:pPr>
          <a:r>
            <a:rPr lang="en-US" sz="1600" kern="1200" dirty="0"/>
            <a:t>3 months</a:t>
          </a:r>
        </a:p>
      </dsp:txBody>
      <dsp:txXfrm>
        <a:off x="746213" y="111553"/>
        <a:ext cx="1646970" cy="1116572"/>
      </dsp:txXfrm>
    </dsp:sp>
    <dsp:sp modelId="{B8100F40-6673-444A-884E-889519A83800}">
      <dsp:nvSpPr>
        <dsp:cNvPr id="0" name=""/>
        <dsp:cNvSpPr/>
      </dsp:nvSpPr>
      <dsp:spPr>
        <a:xfrm>
          <a:off x="2466205" y="141298"/>
          <a:ext cx="1285731" cy="1000125"/>
        </a:xfrm>
        <a:prstGeom prst="rect">
          <a:avLst/>
        </a:prstGeom>
        <a:noFill/>
        <a:ln>
          <a:noFill/>
        </a:ln>
        <a:effectLst/>
      </dsp:spPr>
      <dsp:style>
        <a:lnRef idx="0">
          <a:scrgbClr r="0" g="0" b="0"/>
        </a:lnRef>
        <a:fillRef idx="0">
          <a:scrgbClr r="0" g="0" b="0"/>
        </a:fillRef>
        <a:effectRef idx="0">
          <a:scrgbClr r="0" g="0" b="0"/>
        </a:effectRef>
        <a:fontRef idx="minor"/>
      </dsp:style>
    </dsp:sp>
    <dsp:sp modelId="{1214B227-E25A-49CF-ADFF-774D9542B7CD}">
      <dsp:nvSpPr>
        <dsp:cNvPr id="0" name=""/>
        <dsp:cNvSpPr/>
      </dsp:nvSpPr>
      <dsp:spPr>
        <a:xfrm rot="5400000">
          <a:off x="2442319" y="2577389"/>
          <a:ext cx="1050131" cy="1195537"/>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07DE56-EDA9-4974-8060-162AA8ED4CAC}">
      <dsp:nvSpPr>
        <dsp:cNvPr id="0" name=""/>
        <dsp:cNvSpPr/>
      </dsp:nvSpPr>
      <dsp:spPr>
        <a:xfrm>
          <a:off x="2164098" y="1413297"/>
          <a:ext cx="1767802" cy="1237404"/>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Phase 2</a:t>
          </a:r>
        </a:p>
        <a:p>
          <a:pPr lvl="0" algn="ctr" defTabSz="977900">
            <a:lnSpc>
              <a:spcPct val="90000"/>
            </a:lnSpc>
            <a:spcBef>
              <a:spcPct val="0"/>
            </a:spcBef>
            <a:spcAft>
              <a:spcPct val="35000"/>
            </a:spcAft>
          </a:pPr>
          <a:r>
            <a:rPr lang="en-US" sz="1600" kern="1200" dirty="0"/>
            <a:t>3 months</a:t>
          </a:r>
        </a:p>
      </dsp:txBody>
      <dsp:txXfrm>
        <a:off x="2224514" y="1473713"/>
        <a:ext cx="1646970" cy="1116572"/>
      </dsp:txXfrm>
    </dsp:sp>
    <dsp:sp modelId="{90155CF4-B5EC-42DF-BB81-EB33D5924244}">
      <dsp:nvSpPr>
        <dsp:cNvPr id="0" name=""/>
        <dsp:cNvSpPr/>
      </dsp:nvSpPr>
      <dsp:spPr>
        <a:xfrm>
          <a:off x="3931901" y="1531312"/>
          <a:ext cx="1285731" cy="1000125"/>
        </a:xfrm>
        <a:prstGeom prst="rect">
          <a:avLst/>
        </a:prstGeom>
        <a:noFill/>
        <a:ln>
          <a:noFill/>
        </a:ln>
        <a:effectLst/>
      </dsp:spPr>
      <dsp:style>
        <a:lnRef idx="0">
          <a:scrgbClr r="0" g="0" b="0"/>
        </a:lnRef>
        <a:fillRef idx="0">
          <a:scrgbClr r="0" g="0" b="0"/>
        </a:fillRef>
        <a:effectRef idx="0">
          <a:scrgbClr r="0" g="0" b="0"/>
        </a:effectRef>
        <a:fontRef idx="minor"/>
      </dsp:style>
    </dsp:sp>
    <dsp:sp modelId="{D27539F5-9D49-49C0-BC17-E1D74BAEC1CC}">
      <dsp:nvSpPr>
        <dsp:cNvPr id="0" name=""/>
        <dsp:cNvSpPr/>
      </dsp:nvSpPr>
      <dsp:spPr>
        <a:xfrm>
          <a:off x="3629794" y="2803311"/>
          <a:ext cx="1767802" cy="1237404"/>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Phase 3</a:t>
          </a:r>
        </a:p>
        <a:p>
          <a:pPr lvl="0" algn="ctr" defTabSz="977900">
            <a:lnSpc>
              <a:spcPct val="90000"/>
            </a:lnSpc>
            <a:spcBef>
              <a:spcPct val="0"/>
            </a:spcBef>
            <a:spcAft>
              <a:spcPct val="35000"/>
            </a:spcAft>
          </a:pPr>
          <a:r>
            <a:rPr lang="en-US" sz="1600" kern="1200" dirty="0"/>
            <a:t>4 months</a:t>
          </a:r>
        </a:p>
      </dsp:txBody>
      <dsp:txXfrm>
        <a:off x="3690210" y="2863727"/>
        <a:ext cx="1646970" cy="111657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B2FABE-8E8B-463C-A67A-F77964AFD28C}" type="datetimeFigureOut">
              <a:rPr lang="en-US" smtClean="0"/>
              <a:t>5/29/2020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6620D1-7A06-49F6-BD2A-F96EF6074561}" type="slidenum">
              <a:rPr lang="en-US" smtClean="0"/>
              <a:t>‹#›</a:t>
            </a:fld>
            <a:endParaRPr lang="en-US"/>
          </a:p>
        </p:txBody>
      </p:sp>
    </p:spTree>
    <p:extLst>
      <p:ext uri="{BB962C8B-B14F-4D97-AF65-F5344CB8AC3E}">
        <p14:creationId xmlns:p14="http://schemas.microsoft.com/office/powerpoint/2010/main" val="2528431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5B880-F9D1-45DC-81CE-5002F159299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71734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Alicia</a:t>
            </a:r>
          </a:p>
          <a:p>
            <a:endParaRPr lang="en-US" baseline="0" dirty="0" smtClean="0"/>
          </a:p>
          <a:p>
            <a:r>
              <a:rPr lang="en-US" baseline="0" dirty="0" smtClean="0"/>
              <a:t>Overall, the getting started phase consists of community engagement and development efforts, rallying a community behind the idea of prevention.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5B880-F9D1-45DC-81CE-5002F159299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70805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Alicia</a:t>
            </a:r>
          </a:p>
          <a:p>
            <a:endParaRPr lang="en-US" baseline="0" dirty="0" smtClean="0"/>
          </a:p>
          <a:p>
            <a:r>
              <a:rPr lang="en-US" dirty="0" smtClean="0"/>
              <a:t>This </a:t>
            </a:r>
            <a:r>
              <a:rPr lang="en-US" dirty="0"/>
              <a:t>slide</a:t>
            </a:r>
            <a:r>
              <a:rPr lang="en-US" baseline="0" dirty="0"/>
              <a:t> demonstrates the time/duration of each phase for each cohort. It shows viewers the overlap in the cohorts phases as they progress through the fellowship</a:t>
            </a:r>
            <a:r>
              <a:rPr lang="en-US" baseline="0" dirty="0" smtClean="0"/>
              <a:t>.</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Now, as part of the overall workforce development professional development opportunity, we’ve invited our Fellows to join me for this presentation to discuss a little about their experience in the program and provide an overview of the full program and phases.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5B880-F9D1-45DC-81CE-5002F159299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19436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4</a:t>
            </a:r>
            <a:r>
              <a:rPr lang="en-US" baseline="30000" dirty="0" smtClean="0"/>
              <a:t>th</a:t>
            </a:r>
            <a:r>
              <a:rPr lang="en-US" dirty="0" smtClean="0"/>
              <a:t> Fellow from this cohort was</a:t>
            </a:r>
            <a:r>
              <a:rPr lang="en-US" baseline="0" dirty="0" smtClean="0"/>
              <a:t> able to get a job in the field at HCA!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5B880-F9D1-45DC-81CE-5002F159299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0518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missing</a:t>
            </a:r>
            <a:r>
              <a:rPr lang="en-US" baseline="0" dirty="0" smtClean="0"/>
              <a:t> Fellows from Cohorts 1 and 2 were able to apply skills from the Fellowship to pursue career opportunities </a:t>
            </a:r>
            <a:r>
              <a:rPr lang="en-US" baseline="0" dirty="0" smtClean="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5B880-F9D1-45DC-81CE-5002F159299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11212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As of January</a:t>
            </a:r>
            <a:r>
              <a:rPr lang="en-US" baseline="0" dirty="0" smtClean="0"/>
              <a:t> 2020</a:t>
            </a:r>
            <a:r>
              <a:rPr lang="en-US" dirty="0" smtClean="0"/>
              <a:t>, we have placed 14 Fellows all around the state and in multiple counties. This</a:t>
            </a:r>
            <a:r>
              <a:rPr lang="en-US" baseline="0" dirty="0" smtClean="0"/>
              <a:t> map </a:t>
            </a:r>
            <a:r>
              <a:rPr lang="en-US" dirty="0" smtClean="0"/>
              <a:t>shows the phase 2 placements (blue), where Fellows have learned from established CPWI sites, and phase 3 placements (grey</a:t>
            </a:r>
            <a:r>
              <a:rPr lang="en-US" baseline="0" dirty="0" smtClean="0"/>
              <a:t> lavender</a:t>
            </a:r>
            <a:r>
              <a:rPr lang="en-US" dirty="0" smtClean="0"/>
              <a:t>), where Fellows are placed in an identified high-need community to build readiness for a coalition and expanded prevention services.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5B880-F9D1-45DC-81CE-5002F159299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91433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76D87-1E87-4BD9-A9B7-CB3E2247ECF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9390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All</a:t>
            </a:r>
            <a:r>
              <a:rPr lang="en-US" baseline="0" dirty="0"/>
              <a:t> of Cohorts </a:t>
            </a:r>
            <a:r>
              <a:rPr lang="en-US" baseline="0" dirty="0" smtClean="0"/>
              <a:t>1-4 have </a:t>
            </a:r>
            <a:r>
              <a:rPr lang="en-US" baseline="0" dirty="0"/>
              <a:t>been through Phase 1. This graph shows the Knowledge Confidence between Time 1 and Time </a:t>
            </a:r>
            <a:r>
              <a:rPr lang="en-US" baseline="0" dirty="0" smtClean="0"/>
              <a:t>2 for Cohorts 1-3 only.</a:t>
            </a:r>
            <a:endParaRPr lang="en-US" dirty="0"/>
          </a:p>
          <a:p>
            <a:pPr marL="171450" indent="-171450">
              <a:buFont typeface="Arial" panose="020B0604020202020204" pitchFamily="34" charset="0"/>
              <a:buChar char="•"/>
            </a:pPr>
            <a:r>
              <a:rPr lang="en-US" baseline="0" dirty="0"/>
              <a:t>Time 1 being taken at the beginning of Phase 1 and Time 2 being taken at the beginning of Phase 2.</a:t>
            </a:r>
          </a:p>
          <a:p>
            <a:pPr marL="171450" indent="-171450">
              <a:buFont typeface="Arial" panose="020B0604020202020204" pitchFamily="34" charset="0"/>
              <a:buChar char="•"/>
            </a:pPr>
            <a:r>
              <a:rPr lang="en-US" baseline="0" dirty="0"/>
              <a:t>All cohorts show an increase in knowledge confidence! Showing that these individuals are definitely growing within Phase 1.</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76D87-1E87-4BD9-A9B7-CB3E2247ECF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40549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76D87-1E87-4BD9-A9B7-CB3E2247ECF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96127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Note: Compared to the other questions, the</a:t>
            </a:r>
            <a:r>
              <a:rPr lang="en-US" baseline="0" dirty="0" smtClean="0"/>
              <a:t> “managing contract activities”</a:t>
            </a:r>
            <a:r>
              <a:rPr lang="en-US" dirty="0" smtClean="0"/>
              <a:t> question had the lowest mean score at exit, which definitely will be interesting to ask at the end of Cohort 1 fellows, Phase 4, as they take on a more contract monitoring role.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A76D87-1E87-4BD9-A9B7-CB3E2247ECF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15082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Fellowship, we have</a:t>
            </a:r>
            <a:r>
              <a:rPr lang="en-US" baseline="0" dirty="0" smtClean="0"/>
              <a:t> been blessed to </a:t>
            </a:r>
          </a:p>
          <a:p>
            <a:pPr marL="171450" indent="-171450">
              <a:buFontTx/>
              <a:buChar char="-"/>
            </a:pPr>
            <a:r>
              <a:rPr lang="en-US" baseline="0" dirty="0" smtClean="0"/>
              <a:t>Participate in DBHR events</a:t>
            </a:r>
          </a:p>
          <a:p>
            <a:pPr marL="171450" indent="-171450">
              <a:buFontTx/>
              <a:buChar char="-"/>
            </a:pPr>
            <a:r>
              <a:rPr lang="en-US" baseline="0" dirty="0" smtClean="0"/>
              <a:t>Work with youth groups</a:t>
            </a:r>
          </a:p>
          <a:p>
            <a:pPr marL="171450" indent="-171450">
              <a:buFontTx/>
              <a:buChar char="-"/>
            </a:pPr>
            <a:r>
              <a:rPr lang="en-US" baseline="0" dirty="0" smtClean="0"/>
              <a:t>Build lasting professional and personal relationships</a:t>
            </a:r>
          </a:p>
          <a:p>
            <a:pPr marL="171450" indent="-171450">
              <a:buFontTx/>
              <a:buChar char="-"/>
            </a:pPr>
            <a:r>
              <a:rPr lang="en-US" baseline="0" dirty="0" smtClean="0"/>
              <a:t>Be involved in a community that is new to us</a:t>
            </a:r>
          </a:p>
          <a:p>
            <a:pPr marL="171450" indent="-171450">
              <a:buFontTx/>
              <a:buChar char="-"/>
            </a:pPr>
            <a:r>
              <a:rPr lang="en-US" baseline="0" dirty="0" smtClean="0"/>
              <a:t>Host large community events</a:t>
            </a:r>
          </a:p>
          <a:p>
            <a:pPr marL="171450" indent="-171450">
              <a:buFontTx/>
              <a:buChar char="-"/>
            </a:pPr>
            <a:r>
              <a:rPr lang="en-US" baseline="0" dirty="0" smtClean="0"/>
              <a:t>Present on prevention and prevention topics</a:t>
            </a:r>
          </a:p>
          <a:p>
            <a:pPr marL="171450" indent="-171450">
              <a:buFontTx/>
              <a:buChar char="-"/>
            </a:pPr>
            <a:r>
              <a:rPr lang="en-US" baseline="0" dirty="0" smtClean="0"/>
              <a:t>Attend conferences</a:t>
            </a:r>
          </a:p>
          <a:p>
            <a:pPr marL="171450" indent="-171450">
              <a:buFontTx/>
              <a:buChar char="-"/>
            </a:pPr>
            <a:r>
              <a:rPr lang="en-US" baseline="0" dirty="0" smtClean="0"/>
              <a:t>Lead meetings</a:t>
            </a:r>
          </a:p>
          <a:p>
            <a:pPr marL="171450" indent="-171450">
              <a:buFontTx/>
              <a:buChar char="-"/>
            </a:pPr>
            <a:r>
              <a:rPr lang="en-US" baseline="0" dirty="0" smtClean="0"/>
              <a:t>Develop relationships with the youth we serve</a:t>
            </a:r>
          </a:p>
          <a:p>
            <a:pPr marL="171450" indent="-171450">
              <a:buFontTx/>
              <a:buChar char="-"/>
            </a:pPr>
            <a:r>
              <a:rPr lang="en-US" baseline="0" dirty="0" smtClean="0"/>
              <a:t>Coordinate and implement programs</a:t>
            </a:r>
          </a:p>
          <a:p>
            <a:pPr marL="171450" indent="-171450">
              <a:buFontTx/>
              <a:buChar char="-"/>
            </a:pPr>
            <a:r>
              <a:rPr lang="en-US" baseline="0" dirty="0" smtClean="0"/>
              <a:t>Meet with local officials and mayors</a:t>
            </a:r>
          </a:p>
          <a:p>
            <a:pPr marL="171450" indent="-171450">
              <a:buFontTx/>
              <a:buChar char="-"/>
            </a:pPr>
            <a:r>
              <a:rPr lang="en-US" baseline="0" dirty="0" smtClean="0"/>
              <a:t>Contribute to audio/visual campaigns (Destiny, Chewy, Krista!)</a:t>
            </a:r>
          </a:p>
          <a:p>
            <a:pPr marL="171450" indent="-171450">
              <a:buFontTx/>
              <a:buChar char="-"/>
            </a:pPr>
            <a:r>
              <a:rPr lang="en-US" baseline="0" dirty="0" smtClean="0"/>
              <a:t>Have fun</a:t>
            </a:r>
          </a:p>
          <a:p>
            <a:pPr marL="171450" indent="-171450">
              <a:buFontTx/>
              <a:buChar char="-"/>
            </a:pPr>
            <a:r>
              <a:rPr lang="en-US" baseline="0" dirty="0" smtClean="0"/>
              <a:t>And come together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5B880-F9D1-45DC-81CE-5002F159299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37374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Alicia</a:t>
            </a:r>
          </a:p>
          <a:p>
            <a:endParaRPr lang="en-US" dirty="0" smtClean="0"/>
          </a:p>
          <a:p>
            <a:r>
              <a:rPr lang="en-US" dirty="0" smtClean="0"/>
              <a:t>We have specific</a:t>
            </a:r>
            <a:r>
              <a:rPr lang="en-US" baseline="0" dirty="0" smtClean="0"/>
              <a:t> goals of workforce development for WA State – </a:t>
            </a:r>
          </a:p>
          <a:p>
            <a:endParaRPr lang="en-US" baseline="0" dirty="0" smtClean="0"/>
          </a:p>
          <a:p>
            <a:endParaRPr lang="en-US" baseline="0" dirty="0" smtClean="0"/>
          </a:p>
          <a:p>
            <a:r>
              <a:rPr lang="en-US" dirty="0" smtClean="0"/>
              <a:t>Alicia</a:t>
            </a:r>
          </a:p>
          <a:p>
            <a:endParaRPr lang="en-US" dirty="0" smtClean="0"/>
          </a:p>
          <a:p>
            <a:r>
              <a:rPr lang="en-US" dirty="0" smtClean="0"/>
              <a:t>Workforce</a:t>
            </a:r>
            <a:r>
              <a:rPr lang="en-US" baseline="0" dirty="0" smtClean="0"/>
              <a:t> Development survey</a:t>
            </a:r>
          </a:p>
          <a:p>
            <a:r>
              <a:rPr lang="en-US" baseline="0" dirty="0" smtClean="0"/>
              <a:t>Trainings, TA</a:t>
            </a:r>
          </a:p>
          <a:p>
            <a:r>
              <a:rPr lang="en-US" dirty="0" smtClean="0"/>
              <a:t>High School Internship Program:</a:t>
            </a:r>
          </a:p>
          <a:p>
            <a:pPr marL="285750" indent="-28575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Work experience in an office environment, including:</a:t>
            </a:r>
          </a:p>
          <a:p>
            <a:pPr marL="742950" lvl="1" indent="-28575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Word and Excel documents, copying, filing, mailings, and subject area information packets</a:t>
            </a:r>
          </a:p>
          <a:p>
            <a:pPr marL="742950" lvl="1" indent="-28575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Exposure to behavioral health </a:t>
            </a:r>
          </a:p>
          <a:p>
            <a:pPr marL="742950" lvl="1" indent="-28575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Logistic preparations for conferences</a:t>
            </a:r>
          </a:p>
          <a:p>
            <a:r>
              <a:rPr lang="en-US" dirty="0" smtClean="0"/>
              <a:t>Fellowship Program (to be discussed today)</a:t>
            </a:r>
          </a:p>
          <a:p>
            <a:endParaRPr lang="en-US" baseline="0" dirty="0" smtClean="0"/>
          </a:p>
          <a:p>
            <a:r>
              <a:rPr lang="en-US" dirty="0" smtClean="0"/>
              <a:t>High school Internship Program</a:t>
            </a:r>
          </a:p>
          <a:p>
            <a:r>
              <a:rPr lang="en-US" dirty="0" smtClean="0"/>
              <a:t>DBHR-WSU Fellowship Program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5B880-F9D1-45DC-81CE-5002F159299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35457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dirty="0" smtClean="0"/>
              <a:t>Alicia</a:t>
            </a:r>
          </a:p>
          <a:p>
            <a:endParaRPr lang="en-US" dirty="0"/>
          </a:p>
          <a:p>
            <a:r>
              <a:rPr lang="en-US" dirty="0"/>
              <a:t>Coalition</a:t>
            </a:r>
            <a:r>
              <a:rPr lang="en-US" baseline="0" dirty="0"/>
              <a:t> Leadership Institute – </a:t>
            </a:r>
            <a:r>
              <a:rPr lang="en-US" i="1" u="none" baseline="0" dirty="0"/>
              <a:t>Frameworks</a:t>
            </a:r>
            <a:endParaRPr lang="en-US" baseline="0" dirty="0"/>
          </a:p>
          <a:p>
            <a:pPr marL="342900" indent="-342900">
              <a:buFont typeface="Arial" panose="020B0604020202020204" pitchFamily="34" charset="0"/>
              <a:buChar char="•"/>
            </a:pPr>
            <a:r>
              <a:rPr lang="en-US" sz="2300" i="1" dirty="0"/>
              <a:t>Telling the prevention story</a:t>
            </a:r>
          </a:p>
          <a:p>
            <a:pPr marL="342900" indent="-342900">
              <a:buFont typeface="Arial" panose="020B0604020202020204" pitchFamily="34" charset="0"/>
              <a:buChar char="•"/>
            </a:pPr>
            <a:r>
              <a:rPr lang="en-US" sz="2300" dirty="0"/>
              <a:t>Case study: Start-to-finish messaging success story</a:t>
            </a:r>
          </a:p>
          <a:p>
            <a:pPr marL="342900" indent="-342900">
              <a:buFont typeface="Arial" panose="020B0604020202020204" pitchFamily="34" charset="0"/>
              <a:buChar char="•"/>
            </a:pPr>
            <a:r>
              <a:rPr lang="en-US" sz="2300" dirty="0"/>
              <a:t>Using local data in prevention storytelling</a:t>
            </a:r>
          </a:p>
          <a:p>
            <a:pPr marL="342900" indent="-342900">
              <a:buFont typeface="Arial" panose="020B0604020202020204" pitchFamily="34" charset="0"/>
              <a:buChar char="•"/>
            </a:pPr>
            <a:r>
              <a:rPr lang="en-US" sz="2300" dirty="0"/>
              <a:t>Telling the Washington prevention story: A strategic communication workshop</a:t>
            </a:r>
          </a:p>
          <a:p>
            <a:pPr marL="342900" indent="-342900">
              <a:buFont typeface="Arial" panose="020B0604020202020204" pitchFamily="34" charset="0"/>
              <a:buChar char="•"/>
            </a:pPr>
            <a:r>
              <a:rPr lang="en-US" sz="2300" dirty="0"/>
              <a:t>The message is developed, now what? Engaging key leaders and stakeholders in your community</a:t>
            </a:r>
          </a:p>
          <a:p>
            <a:pPr marL="342900" indent="-342900">
              <a:buFont typeface="Arial" panose="020B0604020202020204" pitchFamily="34" charset="0"/>
              <a:buChar char="•"/>
            </a:pPr>
            <a:r>
              <a:rPr lang="en-US" sz="2300" dirty="0"/>
              <a:t>Telling your story through social media - keys to personal and professional social media success</a:t>
            </a:r>
          </a:p>
          <a:p>
            <a:pPr marL="342900" indent="-342900">
              <a:buFont typeface="Arial" panose="020B0604020202020204" pitchFamily="34" charset="0"/>
              <a:buChar char="•"/>
            </a:pPr>
            <a:r>
              <a:rPr lang="en-US" sz="2300" dirty="0"/>
              <a:t>Audience engagement for rural and urban communities</a:t>
            </a:r>
          </a:p>
          <a:p>
            <a:pPr marL="342900" indent="-342900">
              <a:buFont typeface="Arial" panose="020B0604020202020204" pitchFamily="34" charset="0"/>
              <a:buChar char="•"/>
            </a:pPr>
            <a:r>
              <a:rPr lang="en-US" sz="2300" dirty="0"/>
              <a:t>Determining next steps in prevention messaging for your community</a:t>
            </a:r>
          </a:p>
          <a:p>
            <a:endParaRPr lang="en-US" dirty="0"/>
          </a:p>
          <a:p>
            <a:r>
              <a:rPr lang="en-US" dirty="0"/>
              <a:t>Prevention Summit</a:t>
            </a:r>
          </a:p>
          <a:p>
            <a:endParaRPr lang="en-US" dirty="0"/>
          </a:p>
          <a:p>
            <a:r>
              <a:rPr lang="en-US" dirty="0"/>
              <a:t>Spring Youth Forum</a:t>
            </a:r>
          </a:p>
          <a:p>
            <a:endParaRPr lang="en-US" dirty="0"/>
          </a:p>
          <a:p>
            <a:r>
              <a:rPr lang="en-US" dirty="0"/>
              <a:t>Technical</a:t>
            </a:r>
            <a:r>
              <a:rPr lang="en-US" baseline="0" dirty="0"/>
              <a:t> Trainings</a:t>
            </a:r>
          </a:p>
          <a:p>
            <a:pPr marL="171450" indent="-171450">
              <a:buFont typeface="Arial" panose="020B0604020202020204" pitchFamily="34" charset="0"/>
              <a:buChar char="•"/>
            </a:pPr>
            <a:r>
              <a:rPr lang="en-US" baseline="0" dirty="0"/>
              <a:t>Community Coalition Orientation</a:t>
            </a:r>
          </a:p>
          <a:p>
            <a:pPr marL="171450" indent="-171450">
              <a:buFont typeface="Arial" panose="020B0604020202020204" pitchFamily="34" charset="0"/>
              <a:buChar char="•"/>
            </a:pPr>
            <a:r>
              <a:rPr lang="en-US" baseline="0" dirty="0"/>
              <a:t>Ethics Training</a:t>
            </a:r>
          </a:p>
          <a:p>
            <a:pPr marL="171450" indent="-171450">
              <a:buFont typeface="Arial" panose="020B0604020202020204" pitchFamily="34" charset="0"/>
              <a:buChar char="•"/>
            </a:pPr>
            <a:r>
              <a:rPr lang="en-US" baseline="0" dirty="0"/>
              <a:t>Minerva Training</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We accept training requests from providers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5B880-F9D1-45DC-81CE-5002F159299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16492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Alicia</a:t>
            </a:r>
          </a:p>
          <a:p>
            <a:endParaRPr lang="en-US" baseline="0" dirty="0" smtClean="0"/>
          </a:p>
          <a:p>
            <a:r>
              <a:rPr lang="en-US" baseline="0" dirty="0" smtClean="0"/>
              <a:t>So in summary, this program is vey robust and has continued to evolve over the year. As we go into the next cycle of this, we will evaluate the pre and post tests that the Fellows take at each phase and identify areas of growth or improvement. Perhaps it is extending the length of time in the program. Offering different kinds of learning opportunities. It’s been an incredible program and I’m proud to co-supervise it – it’s a pleasure getting to know each of the Fellows and watching their journeys along the way. If you are one of our CPWI sites, I hope we hear from you that you are interested in hosting a Fellow in the future. It’s a really wonderful opportunity and it’s fun to establish these partnerships together! Thanks for listening to us today and we’re here if you have any questions.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5B880-F9D1-45DC-81CE-5002F159299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83492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5B880-F9D1-45DC-81CE-5002F159299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31677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FCC9E-0328-4CEA-B33E-69D6B6A7DD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875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Alicia</a:t>
            </a:r>
          </a:p>
          <a:p>
            <a:endParaRPr lang="en-US" dirty="0" smtClean="0"/>
          </a:p>
          <a:p>
            <a:r>
              <a:rPr lang="en-US" dirty="0" smtClean="0"/>
              <a:t>Washington Prevention Workforce Development Survey – This workforce</a:t>
            </a:r>
            <a:r>
              <a:rPr lang="en-US" baseline="0" dirty="0" smtClean="0"/>
              <a:t> development assessment has been part of work of the prevention system over past 15 years. Most recently, </a:t>
            </a:r>
            <a:r>
              <a:rPr lang="en-US" dirty="0" smtClean="0"/>
              <a:t>as part of a study done in 2011 for</a:t>
            </a:r>
            <a:r>
              <a:rPr lang="en-US" baseline="0" dirty="0" smtClean="0"/>
              <a:t> strategic plan and again in 2017. U</a:t>
            </a:r>
            <a:r>
              <a:rPr lang="en-US" dirty="0" smtClean="0"/>
              <a:t>sed as a means to assess</a:t>
            </a:r>
            <a:r>
              <a:rPr lang="en-US" baseline="0" dirty="0" smtClean="0"/>
              <a:t> the three competencies (perception of </a:t>
            </a:r>
            <a:r>
              <a:rPr lang="en-US" b="1" baseline="0" dirty="0" smtClean="0"/>
              <a:t>importance</a:t>
            </a:r>
            <a:r>
              <a:rPr lang="en-US" baseline="0" dirty="0" smtClean="0"/>
              <a:t> of competencies, the </a:t>
            </a:r>
            <a:r>
              <a:rPr lang="en-US" b="1" baseline="0" dirty="0" smtClean="0"/>
              <a:t>frequency</a:t>
            </a:r>
            <a:r>
              <a:rPr lang="en-US" baseline="0" dirty="0" smtClean="0"/>
              <a:t> of work with the competencies, and the </a:t>
            </a:r>
            <a:r>
              <a:rPr lang="en-US" b="1" baseline="0" dirty="0" smtClean="0"/>
              <a:t>confidence</a:t>
            </a:r>
            <a:r>
              <a:rPr lang="en-US" baseline="0" dirty="0" smtClean="0"/>
              <a:t>/knowledge and skills about the competencies), as well as provides important demographic information on the prevention workforce such as age, ethnicity, hours worked per week, and job satisfaction. In 2019, Prevention Transfer technology Center did the assessment to look at statewide and regional (region 10) results. </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Training – Required: Coalition Leadership Institute, Prevention Summit, Substance Abuse Prevention Skills Training, prevention Ethics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Additional: CTC Clinic, Opioid Summit, eLearning Classes, Navigating Differences, CADCA Boot Camp, Coalition Coordinator Orientation, Spring Youth Forum </a:t>
            </a:r>
          </a:p>
          <a:p>
            <a:endParaRPr lang="en-US" baseline="0" dirty="0" smtClean="0"/>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Tools – Athena Forum, OWL E-Learning, Community </a:t>
            </a:r>
            <a:r>
              <a:rPr lang="en-US" sz="1200" dirty="0" smtClean="0"/>
              <a:t>Data Book, Community Coalition Guide, Logic Model, Action Plan, Budgets, Strategic Plan</a:t>
            </a:r>
          </a:p>
          <a:p>
            <a:endParaRPr lang="en-US" dirty="0" smtClean="0"/>
          </a:p>
          <a:p>
            <a:pPr marL="171450" indent="-171450">
              <a:buFont typeface="Arial" panose="020B0604020202020204" pitchFamily="34" charset="0"/>
              <a:buChar char="•"/>
            </a:pPr>
            <a:r>
              <a:rPr lang="en-US" dirty="0" smtClean="0"/>
              <a:t>Understand </a:t>
            </a:r>
            <a:r>
              <a:rPr lang="en-US" dirty="0"/>
              <a:t>who your providers are, what</a:t>
            </a:r>
            <a:r>
              <a:rPr lang="en-US" baseline="0" dirty="0"/>
              <a:t> training/skill development they’ll be willing to do, assess their needs, predict provider turnover</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Not only understanding the confidence</a:t>
            </a:r>
            <a:r>
              <a:rPr lang="en-US" baseline="0" dirty="0"/>
              <a:t> levels, but also understanding the workforce’s perception of importance towards these competencies allows us to avoid providing training for things that the work force doesn’t believe they’ll need.</a:t>
            </a:r>
          </a:p>
          <a:p>
            <a:pPr marL="457200" lvl="1" indent="0">
              <a:buFont typeface="Arial" panose="020B0604020202020204" pitchFamily="34" charset="0"/>
              <a:buNone/>
            </a:pPr>
            <a:r>
              <a:rPr lang="en-US" baseline="0" dirty="0"/>
              <a:t>***Most places exclusively focus on confidence</a:t>
            </a:r>
          </a:p>
          <a:p>
            <a:pPr marL="171450" indent="-171450">
              <a:buFont typeface="Arial" panose="020B0604020202020204" pitchFamily="34" charset="0"/>
              <a:buChar char="•"/>
            </a:pPr>
            <a:r>
              <a:rPr lang="en-US" baseline="0" dirty="0"/>
              <a:t>Understanding the frequency the skills/training is needed, or when the skills are needed (only once every 2 years for strategic plans), helps us know when the best time to provide training is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5B880-F9D1-45DC-81CE-5002F159299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73294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Alicia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This </a:t>
            </a:r>
            <a:r>
              <a:rPr lang="en-US" sz="1200" kern="1200" dirty="0">
                <a:solidFill>
                  <a:schemeClr val="tx1"/>
                </a:solidFill>
                <a:effectLst/>
                <a:latin typeface="+mn-lt"/>
                <a:ea typeface="+mn-ea"/>
                <a:cs typeface="+mn-cs"/>
              </a:rPr>
              <a:t>is a barrier we have seen and actively work to address: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people who know how to meet the deliverables,</a:t>
            </a:r>
            <a:r>
              <a:rPr lang="en-US" sz="1200" kern="1200" baseline="0" dirty="0">
                <a:solidFill>
                  <a:schemeClr val="tx1"/>
                </a:solidFill>
                <a:effectLst/>
                <a:latin typeface="+mn-lt"/>
                <a:ea typeface="+mn-ea"/>
                <a:cs typeface="+mn-cs"/>
              </a:rPr>
              <a:t> such as form a mission statement, </a:t>
            </a:r>
            <a:r>
              <a:rPr lang="en-US" sz="1200" kern="1200" dirty="0">
                <a:solidFill>
                  <a:schemeClr val="tx1"/>
                </a:solidFill>
                <a:effectLst/>
                <a:latin typeface="+mn-lt"/>
                <a:ea typeface="+mn-ea"/>
                <a:cs typeface="+mn-cs"/>
              </a:rPr>
              <a:t>but don't understand prevention or how to articulate things (such as importance of key leaders). We know we don’t want to over train on specifics, like how to use Minerva</a:t>
            </a:r>
            <a:r>
              <a:rPr lang="en-US" sz="1200" kern="1200" baseline="0" dirty="0">
                <a:solidFill>
                  <a:schemeClr val="tx1"/>
                </a:solidFill>
                <a:effectLst/>
                <a:latin typeface="+mn-lt"/>
                <a:ea typeface="+mn-ea"/>
                <a:cs typeface="+mn-cs"/>
              </a:rPr>
              <a:t> or write an action plan, if they can’t explain prevention or understand the components of the system.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5B880-F9D1-45DC-81CE-5002F159299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94645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lang="en-US" baseline="0" dirty="0" smtClean="0"/>
              <a:t>Alicia</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lang="en-US" sz="1200" dirty="0" smtClean="0"/>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200" dirty="0" smtClean="0"/>
              <a:t>CPWI </a:t>
            </a:r>
            <a:r>
              <a:rPr lang="en-US" sz="1200" dirty="0"/>
              <a:t>is a community and school-based model for delivering prevention programs and strategies in high risk communities, focused on reducing underage use of alcohol, marijuana, tobacco, prescription drugs, and other drugs.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200" dirty="0"/>
              <a:t>Community coalitions:</a:t>
            </a:r>
            <a:r>
              <a:rPr lang="en-US" sz="1200" baseline="0" dirty="0"/>
              <a:t> </a:t>
            </a:r>
            <a:r>
              <a:rPr lang="en-US" sz="1200" dirty="0"/>
              <a:t>a formal arrangement of community members who work together towards building a safe, healthy, and drug-free community.</a:t>
            </a:r>
            <a:endParaRPr lang="en-US" b="0" baseline="0" dirty="0"/>
          </a:p>
          <a:p>
            <a:pPr marL="171450" indent="-171450">
              <a:spcBef>
                <a:spcPct val="0"/>
              </a:spcBef>
              <a:buFont typeface="Arial" panose="020B0604020202020204" pitchFamily="34" charset="0"/>
              <a:buChar char="•"/>
            </a:pPr>
            <a:r>
              <a:rPr lang="en-US" b="0" baseline="0" dirty="0" smtClean="0"/>
              <a:t>CPWI </a:t>
            </a:r>
            <a:r>
              <a:rPr lang="en-US" b="0" baseline="0" dirty="0"/>
              <a:t>expansion efforts with continue with </a:t>
            </a:r>
            <a:r>
              <a:rPr lang="en-US" b="0" baseline="0" dirty="0" smtClean="0"/>
              <a:t>SOR, PFS grant </a:t>
            </a:r>
            <a:r>
              <a:rPr lang="en-US" b="0" baseline="0" dirty="0"/>
              <a:t>and </a:t>
            </a:r>
            <a:r>
              <a:rPr lang="en-US" b="0" baseline="0" dirty="0" smtClean="0"/>
              <a:t>DMA and SABG</a:t>
            </a:r>
            <a:endParaRPr lang="en-US" b="0" baseline="0" dirty="0"/>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200" dirty="0"/>
              <a:t>SAPISP is a comprehensive, integrated model of school-based prevention</a:t>
            </a:r>
            <a:r>
              <a:rPr lang="en-US" sz="1200" baseline="0" dirty="0"/>
              <a:t> and intervention </a:t>
            </a:r>
            <a:r>
              <a:rPr lang="en-US" sz="1200" dirty="0"/>
              <a:t>services that focuses on substance-use prevention and other supports.</a:t>
            </a:r>
            <a:r>
              <a:rPr lang="en-US" sz="1200" baseline="0" dirty="0"/>
              <a:t> </a:t>
            </a:r>
            <a:endParaRPr lang="en-US" sz="1200" dirty="0"/>
          </a:p>
          <a:p>
            <a:pPr marL="171450" indent="-171450">
              <a:spcBef>
                <a:spcPct val="0"/>
              </a:spcBef>
              <a:buFont typeface="Arial" panose="020B0604020202020204" pitchFamily="34" charset="0"/>
              <a:buChar char="•"/>
            </a:pPr>
            <a:r>
              <a:rPr lang="en-US" b="0" baseline="0" dirty="0"/>
              <a:t>Healthy Youth Survey is administered to in-school adolescents and collects data on risk factors that predict poor behavioral health outcomes.</a:t>
            </a:r>
          </a:p>
          <a:p>
            <a:pPr marL="171450" indent="-171450">
              <a:spcBef>
                <a:spcPct val="0"/>
              </a:spcBef>
              <a:buFont typeface="Arial" panose="020B0604020202020204" pitchFamily="34" charset="0"/>
              <a:buChar char="•"/>
            </a:pPr>
            <a:r>
              <a:rPr lang="en-US" b="0" baseline="0" dirty="0"/>
              <a:t>Coalition strategic planning includes:</a:t>
            </a:r>
          </a:p>
          <a:p>
            <a:pPr marL="631307" lvl="1" indent="-174107">
              <a:spcBef>
                <a:spcPct val="0"/>
              </a:spcBef>
              <a:buFont typeface="Arial" panose="020B0604020202020204" pitchFamily="34" charset="0"/>
              <a:buChar char="•"/>
            </a:pPr>
            <a:r>
              <a:rPr lang="en-US" dirty="0"/>
              <a:t>Develop a profile of community needs, resources, readiness, and gaps.</a:t>
            </a:r>
          </a:p>
          <a:p>
            <a:pPr marL="631307" lvl="1" indent="-174107">
              <a:spcBef>
                <a:spcPct val="0"/>
              </a:spcBef>
              <a:buFont typeface="Arial" panose="020B0604020202020204" pitchFamily="34" charset="0"/>
              <a:buChar char="•"/>
            </a:pPr>
            <a:r>
              <a:rPr lang="en-US" dirty="0"/>
              <a:t>Mobilize the community to deal with prioritized problems – this coalition makes the prioritization decision.</a:t>
            </a:r>
          </a:p>
          <a:p>
            <a:pPr marL="631307" lvl="1" indent="-174107">
              <a:spcBef>
                <a:spcPct val="0"/>
              </a:spcBef>
              <a:buFont typeface="Arial" panose="020B0604020202020204" pitchFamily="34" charset="0"/>
              <a:buChar char="•"/>
            </a:pPr>
            <a:r>
              <a:rPr lang="en-US" dirty="0"/>
              <a:t>Develop a strategic prevention plan with measurable goals and objectives.</a:t>
            </a:r>
          </a:p>
          <a:p>
            <a:pPr marL="631307" lvl="1" indent="-174107">
              <a:spcBef>
                <a:spcPct val="0"/>
              </a:spcBef>
              <a:buFont typeface="Arial" panose="020B0604020202020204" pitchFamily="34" charset="0"/>
              <a:buChar char="•"/>
            </a:pPr>
            <a:r>
              <a:rPr lang="en-US" dirty="0"/>
              <a:t>Implement evidence-based prevention programs, policies, and practices.  We will talk about this at the community planning training</a:t>
            </a:r>
          </a:p>
          <a:p>
            <a:pPr marL="631307" lvl="1" indent="-174107">
              <a:spcBef>
                <a:spcPct val="0"/>
              </a:spcBef>
              <a:buFont typeface="Arial" panose="020B0604020202020204" pitchFamily="34" charset="0"/>
              <a:buChar char="•"/>
            </a:pPr>
            <a:r>
              <a:rPr lang="en-US" dirty="0"/>
              <a:t>Monitor the implementation of the project and measure and evaluate its results.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lang="en-US" sz="1200" dirty="0"/>
          </a:p>
          <a:p>
            <a:pPr marL="174708" indent="-174708">
              <a:buFont typeface="Arial" panose="020B0604020202020204" pitchFamily="34" charset="0"/>
              <a:buChar char="•"/>
            </a:pPr>
            <a:r>
              <a:rPr lang="en-US" dirty="0" smtClean="0"/>
              <a:t>CPWI is</a:t>
            </a:r>
            <a:r>
              <a:rPr lang="en-US" baseline="0" dirty="0" smtClean="0"/>
              <a:t> only</a:t>
            </a:r>
            <a:r>
              <a:rPr lang="en-US" dirty="0" smtClean="0"/>
              <a:t> possible</a:t>
            </a:r>
            <a:r>
              <a:rPr lang="en-US" baseline="0" dirty="0" smtClean="0"/>
              <a:t> through collaboration and partnership. </a:t>
            </a:r>
            <a:endParaRPr lang="en-US" dirty="0" smtClean="0"/>
          </a:p>
          <a:p>
            <a:pPr marL="640594" lvl="1" indent="-174708">
              <a:buFont typeface="Arial" panose="020B0604020202020204" pitchFamily="34" charset="0"/>
              <a:buChar char="•"/>
            </a:pPr>
            <a:r>
              <a:rPr lang="en-US" dirty="0" smtClean="0"/>
              <a:t>Partnerships include:</a:t>
            </a:r>
            <a:r>
              <a:rPr lang="en-US" baseline="0" dirty="0" smtClean="0"/>
              <a:t> Washington State University, Department of Health (DOH), the Office of Superintendent of Public Instruction (OSPI), each of the 9 Educational Services Districts (ESDs), DSHS’ Research and Data Analysis, counties, and school districts across Washington State. </a:t>
            </a:r>
          </a:p>
          <a:p>
            <a:pPr marL="174708" indent="-174708">
              <a:buFont typeface="Arial" panose="020B0604020202020204" pitchFamily="34" charset="0"/>
              <a:buChar char="•"/>
            </a:pPr>
            <a:r>
              <a:rPr lang="en-US" baseline="0" dirty="0" smtClean="0"/>
              <a:t>Through various funding streams and based upon community need, CPWI communities target a variety of substances including marijuana, alcohol, opioids, and the method of vaping in selected, high-need communities. </a:t>
            </a:r>
          </a:p>
          <a:p>
            <a:pPr marL="174708" indent="-174708">
              <a:buFont typeface="Arial" panose="020B0604020202020204" pitchFamily="34" charset="0"/>
              <a:buChar char="•"/>
            </a:pPr>
            <a:r>
              <a:rPr lang="en-US" baseline="0" dirty="0" smtClean="0"/>
              <a:t>Cohort 6, provides expansion of CPWI efforts to 18 new high-need communities. </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lang="en-US" sz="1200" dirty="0"/>
          </a:p>
          <a:p>
            <a:pPr marL="174107" indent="-174107">
              <a:spcBef>
                <a:spcPct val="0"/>
              </a:spcBef>
              <a:buFont typeface="Arial" panose="020B0604020202020204" pitchFamily="34" charset="0"/>
              <a:buChar char="•"/>
            </a:pPr>
            <a:endParaRPr lang="en-US" dirty="0"/>
          </a:p>
          <a:p>
            <a:pPr>
              <a:spcBef>
                <a:spcPct val="0"/>
              </a:spcBef>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5B880-F9D1-45DC-81CE-5002F159299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95354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Alicia</a:t>
            </a:r>
          </a:p>
          <a:p>
            <a:endParaRPr lang="en-US" baseline="0" dirty="0" smtClean="0"/>
          </a:p>
          <a:p>
            <a:r>
              <a:rPr lang="en-US" baseline="0" dirty="0" smtClean="0"/>
              <a:t>The Fellowship Program is a partnership between DBHR &amp; WSU. </a:t>
            </a:r>
          </a:p>
          <a:p>
            <a:r>
              <a:rPr lang="en-US" baseline="0" dirty="0" smtClean="0"/>
              <a:t>The vision of the Fellowship program was two-fold: to increase capacity building in high need communities to respond to prevention services and get a coalition started with prevention services and community engagement activities; and to increase the pipeline of prevention professionals in the field. </a:t>
            </a:r>
          </a:p>
          <a:p>
            <a:r>
              <a:rPr lang="en-US" baseline="0" dirty="0" smtClean="0"/>
              <a:t>As we see in the field, when there are vacancies at the community coalition level, to the county level of prevention specialists, to the state level of prevention managers, there is a large gap in the workforce. WSU has a prevention science graduate degree and UW has a doctorate in prevention science program, but this is still relatively new. </a:t>
            </a:r>
          </a:p>
          <a:p>
            <a:r>
              <a:rPr lang="en-US" baseline="0" dirty="0" smtClean="0"/>
              <a:t>We only have about 85 Certified Prevention Professionals in the state of Washington as well, indicating a great need to offer the work experience in prevention.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5B880-F9D1-45DC-81CE-5002F159299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70167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Alicia</a:t>
            </a:r>
          </a:p>
          <a:p>
            <a:endParaRPr lang="en-US" baseline="0" dirty="0" smtClean="0"/>
          </a:p>
          <a:p>
            <a:r>
              <a:rPr lang="en-US" baseline="0" dirty="0" smtClean="0"/>
              <a:t>As mentioned, this is a partnership between WSU and DBHR. It was created this way primarily because WSU has the prevention science graduate program and the CPWI evaluators (Laura, Brittany) work closely with DBHR on the CPWI model. When we first started talking about the program, WSU had the idea of partnering with the WSU Internship Program required for graduating seniors. WSU worked closely with Joe Hewa, the internship coordinator, to identify a few students that still needed placements for the Winter/Spring semester. This worked out perfectly for the start of the program. </a:t>
            </a:r>
          </a:p>
          <a:p>
            <a:endParaRPr lang="en-US" baseline="0" dirty="0" smtClean="0"/>
          </a:p>
          <a:p>
            <a:r>
              <a:rPr lang="en-US" baseline="0" dirty="0" smtClean="0"/>
              <a:t>Together, WSU and DBHR screens and interviews applicants. Applicants must satisfy the HCA requirements (background check, reference check) and once hired, WSU and HCA jointly offer pre-Fellowship webinars and meetings to get to know each other and prep the Fellow for their first day. </a:t>
            </a:r>
          </a:p>
          <a:p>
            <a:endParaRPr lang="en-US" baseline="0" dirty="0" smtClean="0"/>
          </a:p>
          <a:p>
            <a:r>
              <a:rPr lang="en-US" baseline="0" dirty="0" smtClean="0"/>
              <a:t>[Laura to add – how WSU supports the students throughout the Fellowship with resources, with pre/post surveys, etc.]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5B880-F9D1-45DC-81CE-5002F159299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88312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Alicia</a:t>
            </a:r>
          </a:p>
          <a:p>
            <a:endParaRPr lang="en-US" baseline="0" dirty="0" smtClean="0"/>
          </a:p>
          <a:p>
            <a:r>
              <a:rPr lang="en-US" baseline="0" dirty="0" smtClean="0"/>
              <a:t>There are three phases, 3 – 3- 4.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5B880-F9D1-45DC-81CE-5002F159299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23365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Alicia</a:t>
            </a:r>
          </a:p>
          <a:p>
            <a:endParaRPr lang="en-US" baseline="0" dirty="0" smtClean="0"/>
          </a:p>
          <a:p>
            <a:r>
              <a:rPr lang="en-US" baseline="0" dirty="0" smtClean="0"/>
              <a:t>Here is our CPWI model again – as mentioned, the Fellows are focused on the Getting Started Phase of CPWI which I will explain on the next slide. </a:t>
            </a:r>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5B880-F9D1-45DC-81CE-5002F159299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80585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5DA208B-BEFC-4ECD-9F9F-1F15C24AFCC3}"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D27AE0-5B36-4728-974A-628AD9EC38F5}" type="slidenum">
              <a:rPr lang="en-US" smtClean="0"/>
              <a:t>‹#›</a:t>
            </a:fld>
            <a:endParaRPr lang="en-US"/>
          </a:p>
        </p:txBody>
      </p:sp>
    </p:spTree>
    <p:extLst>
      <p:ext uri="{BB962C8B-B14F-4D97-AF65-F5344CB8AC3E}">
        <p14:creationId xmlns:p14="http://schemas.microsoft.com/office/powerpoint/2010/main" val="3312328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DA208B-BEFC-4ECD-9F9F-1F15C24AFCC3}"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D27AE0-5B36-4728-974A-628AD9EC38F5}" type="slidenum">
              <a:rPr lang="en-US" smtClean="0"/>
              <a:t>‹#›</a:t>
            </a:fld>
            <a:endParaRPr lang="en-US"/>
          </a:p>
        </p:txBody>
      </p:sp>
    </p:spTree>
    <p:extLst>
      <p:ext uri="{BB962C8B-B14F-4D97-AF65-F5344CB8AC3E}">
        <p14:creationId xmlns:p14="http://schemas.microsoft.com/office/powerpoint/2010/main" val="2271994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DA208B-BEFC-4ECD-9F9F-1F15C24AFCC3}"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D27AE0-5B36-4728-974A-628AD9EC38F5}"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63064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DA208B-BEFC-4ECD-9F9F-1F15C24AFCC3}"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D27AE0-5B36-4728-974A-628AD9EC38F5}" type="slidenum">
              <a:rPr lang="en-US" smtClean="0"/>
              <a:t>‹#›</a:t>
            </a:fld>
            <a:endParaRPr lang="en-US"/>
          </a:p>
        </p:txBody>
      </p:sp>
    </p:spTree>
    <p:extLst>
      <p:ext uri="{BB962C8B-B14F-4D97-AF65-F5344CB8AC3E}">
        <p14:creationId xmlns:p14="http://schemas.microsoft.com/office/powerpoint/2010/main" val="565583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DA208B-BEFC-4ECD-9F9F-1F15C24AFCC3}"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D27AE0-5B36-4728-974A-628AD9EC38F5}"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97251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DA208B-BEFC-4ECD-9F9F-1F15C24AFCC3}"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D27AE0-5B36-4728-974A-628AD9EC38F5}" type="slidenum">
              <a:rPr lang="en-US" smtClean="0"/>
              <a:t>‹#›</a:t>
            </a:fld>
            <a:endParaRPr lang="en-US"/>
          </a:p>
        </p:txBody>
      </p:sp>
    </p:spTree>
    <p:extLst>
      <p:ext uri="{BB962C8B-B14F-4D97-AF65-F5344CB8AC3E}">
        <p14:creationId xmlns:p14="http://schemas.microsoft.com/office/powerpoint/2010/main" val="1294369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DA208B-BEFC-4ECD-9F9F-1F15C24AFCC3}"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D27AE0-5B36-4728-974A-628AD9EC38F5}" type="slidenum">
              <a:rPr lang="en-US" smtClean="0"/>
              <a:t>‹#›</a:t>
            </a:fld>
            <a:endParaRPr lang="en-US"/>
          </a:p>
        </p:txBody>
      </p:sp>
    </p:spTree>
    <p:extLst>
      <p:ext uri="{BB962C8B-B14F-4D97-AF65-F5344CB8AC3E}">
        <p14:creationId xmlns:p14="http://schemas.microsoft.com/office/powerpoint/2010/main" val="2061405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DA208B-BEFC-4ECD-9F9F-1F15C24AFCC3}"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D27AE0-5B36-4728-974A-628AD9EC38F5}" type="slidenum">
              <a:rPr lang="en-US" smtClean="0"/>
              <a:t>‹#›</a:t>
            </a:fld>
            <a:endParaRPr lang="en-US"/>
          </a:p>
        </p:txBody>
      </p:sp>
    </p:spTree>
    <p:extLst>
      <p:ext uri="{BB962C8B-B14F-4D97-AF65-F5344CB8AC3E}">
        <p14:creationId xmlns:p14="http://schemas.microsoft.com/office/powerpoint/2010/main" val="4259851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0"/>
            <a:ext cx="9144000" cy="838200"/>
          </a:xfrm>
          <a:prstGeom prst="rect">
            <a:avLst/>
          </a:prstGeom>
          <a:gradFill>
            <a:gsLst>
              <a:gs pos="0">
                <a:schemeClr val="bg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1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57912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49513" y="1851025"/>
            <a:ext cx="4637087" cy="81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85800" y="3429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685800" y="5029200"/>
            <a:ext cx="7772400" cy="1219200"/>
          </a:xfrm>
        </p:spPr>
        <p:txBody>
          <a:bodyPr/>
          <a:lstStyle>
            <a:lvl1pPr marL="0" indent="0" algn="ctr">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Slide Number Placeholder 5"/>
          <p:cNvSpPr>
            <a:spLocks noGrp="1"/>
          </p:cNvSpPr>
          <p:nvPr>
            <p:ph type="sldNum" sz="quarter" idx="10"/>
          </p:nvPr>
        </p:nvSpPr>
        <p:spPr/>
        <p:txBody>
          <a:bodyPr/>
          <a:lstStyle>
            <a:lvl1pPr>
              <a:defRPr/>
            </a:lvl1pPr>
          </a:lstStyle>
          <a:p>
            <a:fld id="{F560F880-1BD9-4D88-801F-2FA12AE33883}" type="slidenum">
              <a:rPr lang="en-US" altLang="en-US"/>
              <a:pPr/>
              <a:t>‹#›</a:t>
            </a:fld>
            <a:endParaRPr lang="en-US" altLang="en-US" dirty="0"/>
          </a:p>
        </p:txBody>
      </p:sp>
    </p:spTree>
    <p:extLst>
      <p:ext uri="{BB962C8B-B14F-4D97-AF65-F5344CB8AC3E}">
        <p14:creationId xmlns:p14="http://schemas.microsoft.com/office/powerpoint/2010/main" val="3191928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lstStyle/>
          <a:p>
            <a:r>
              <a:rPr lang="en-US"/>
              <a:t>Click to edit Master title style</a:t>
            </a:r>
            <a:endParaRPr lang="en-US" dirty="0"/>
          </a:p>
        </p:txBody>
      </p:sp>
      <p:sp>
        <p:nvSpPr>
          <p:cNvPr id="3" name="Content Placeholder 2"/>
          <p:cNvSpPr>
            <a:spLocks noGrp="1"/>
          </p:cNvSpPr>
          <p:nvPr>
            <p:ph idx="1"/>
          </p:nvPr>
        </p:nvSpPr>
        <p:spPr>
          <a:xfrm>
            <a:off x="457200" y="2286000"/>
            <a:ext cx="8229600" cy="3810000"/>
          </a:xfrm>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p:txBody>
          <a:bodyPr/>
          <a:lstStyle>
            <a:lvl1pPr>
              <a:defRPr/>
            </a:lvl1pPr>
          </a:lstStyle>
          <a:p>
            <a:fld id="{A147D318-97CD-48EE-A025-5784E0F3C3BA}" type="slidenum">
              <a:rPr lang="en-US" altLang="en-US"/>
              <a:pPr/>
              <a:t>‹#›</a:t>
            </a:fld>
            <a:endParaRPr lang="en-US" altLang="en-US" dirty="0"/>
          </a:p>
        </p:txBody>
      </p:sp>
    </p:spTree>
    <p:extLst>
      <p:ext uri="{BB962C8B-B14F-4D97-AF65-F5344CB8AC3E}">
        <p14:creationId xmlns:p14="http://schemas.microsoft.com/office/powerpoint/2010/main" val="1969560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Slide Number Placeholder 5"/>
          <p:cNvSpPr>
            <a:spLocks noGrp="1"/>
          </p:cNvSpPr>
          <p:nvPr>
            <p:ph type="sldNum" sz="quarter" idx="10"/>
          </p:nvPr>
        </p:nvSpPr>
        <p:spPr/>
        <p:txBody>
          <a:bodyPr/>
          <a:lstStyle>
            <a:lvl1pPr>
              <a:defRPr/>
            </a:lvl1pPr>
          </a:lstStyle>
          <a:p>
            <a:fld id="{3F2BC95B-EB75-4A98-8133-04352013C833}" type="slidenum">
              <a:rPr lang="en-US" altLang="en-US"/>
              <a:pPr/>
              <a:t>‹#›</a:t>
            </a:fld>
            <a:endParaRPr lang="en-US" altLang="en-US" dirty="0"/>
          </a:p>
        </p:txBody>
      </p:sp>
    </p:spTree>
    <p:extLst>
      <p:ext uri="{BB962C8B-B14F-4D97-AF65-F5344CB8AC3E}">
        <p14:creationId xmlns:p14="http://schemas.microsoft.com/office/powerpoint/2010/main" val="2230226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DA208B-BEFC-4ECD-9F9F-1F15C24AFCC3}"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D27AE0-5B36-4728-974A-628AD9EC38F5}" type="slidenum">
              <a:rPr lang="en-US" smtClean="0"/>
              <a:t>‹#›</a:t>
            </a:fld>
            <a:endParaRPr lang="en-US"/>
          </a:p>
        </p:txBody>
      </p:sp>
    </p:spTree>
    <p:extLst>
      <p:ext uri="{BB962C8B-B14F-4D97-AF65-F5344CB8AC3E}">
        <p14:creationId xmlns:p14="http://schemas.microsoft.com/office/powerpoint/2010/main" val="57096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2362201"/>
            <a:ext cx="4038600" cy="3733800"/>
          </a:xfrm>
        </p:spPr>
        <p:txBody>
          <a:bodyPr/>
          <a:lstStyle>
            <a:lvl1pPr>
              <a:defRPr sz="2800">
                <a:solidFill>
                  <a:schemeClr val="tx2">
                    <a:lumMod val="50000"/>
                  </a:schemeClr>
                </a:solidFill>
              </a:defRPr>
            </a:lvl1pPr>
            <a:lvl2pPr>
              <a:defRPr sz="2400">
                <a:solidFill>
                  <a:schemeClr val="tx2">
                    <a:lumMod val="50000"/>
                  </a:schemeClr>
                </a:solidFill>
              </a:defRPr>
            </a:lvl2pPr>
            <a:lvl3pPr>
              <a:defRPr sz="2000">
                <a:solidFill>
                  <a:schemeClr val="tx2">
                    <a:lumMod val="50000"/>
                  </a:schemeClr>
                </a:solidFill>
              </a:defRPr>
            </a:lvl3pPr>
            <a:lvl4pPr>
              <a:defRPr sz="1800">
                <a:solidFill>
                  <a:schemeClr val="tx2">
                    <a:lumMod val="50000"/>
                  </a:schemeClr>
                </a:solidFill>
              </a:defRPr>
            </a:lvl4pPr>
            <a:lvl5pPr>
              <a:defRPr sz="1800">
                <a:solidFill>
                  <a:schemeClr val="tx2">
                    <a:lumMod val="50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362201"/>
            <a:ext cx="4038600" cy="3733800"/>
          </a:xfrm>
        </p:spPr>
        <p:txBody>
          <a:bodyPr/>
          <a:lstStyle>
            <a:lvl1pPr>
              <a:defRPr sz="2800">
                <a:solidFill>
                  <a:schemeClr val="tx2">
                    <a:lumMod val="50000"/>
                  </a:schemeClr>
                </a:solidFill>
              </a:defRPr>
            </a:lvl1pPr>
            <a:lvl2pPr>
              <a:defRPr sz="2400">
                <a:solidFill>
                  <a:schemeClr val="tx2">
                    <a:lumMod val="50000"/>
                  </a:schemeClr>
                </a:solidFill>
              </a:defRPr>
            </a:lvl2pPr>
            <a:lvl3pPr>
              <a:defRPr sz="2000">
                <a:solidFill>
                  <a:schemeClr val="tx2">
                    <a:lumMod val="50000"/>
                  </a:schemeClr>
                </a:solidFill>
              </a:defRPr>
            </a:lvl3pPr>
            <a:lvl4pPr>
              <a:defRPr sz="1800">
                <a:solidFill>
                  <a:schemeClr val="tx2">
                    <a:lumMod val="50000"/>
                  </a:schemeClr>
                </a:solidFill>
              </a:defRPr>
            </a:lvl4pPr>
            <a:lvl5pPr>
              <a:defRPr sz="1800">
                <a:solidFill>
                  <a:schemeClr val="tx2">
                    <a:lumMod val="50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p:txBody>
          <a:bodyPr/>
          <a:lstStyle>
            <a:lvl1pPr>
              <a:defRPr/>
            </a:lvl1pPr>
          </a:lstStyle>
          <a:p>
            <a:fld id="{5FAC29E2-A468-4121-8195-7769AB3168E7}" type="slidenum">
              <a:rPr lang="en-US" altLang="en-US"/>
              <a:pPr/>
              <a:t>‹#›</a:t>
            </a:fld>
            <a:endParaRPr lang="en-US" altLang="en-US" dirty="0"/>
          </a:p>
        </p:txBody>
      </p:sp>
    </p:spTree>
    <p:extLst>
      <p:ext uri="{BB962C8B-B14F-4D97-AF65-F5344CB8AC3E}">
        <p14:creationId xmlns:p14="http://schemas.microsoft.com/office/powerpoint/2010/main" val="2764184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2362200"/>
            <a:ext cx="404018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3047999"/>
            <a:ext cx="4040188" cy="3048001"/>
          </a:xfrm>
        </p:spPr>
        <p:txBody>
          <a:bodyPr/>
          <a:lstStyle>
            <a:lvl1pPr>
              <a:defRPr sz="2400">
                <a:solidFill>
                  <a:schemeClr val="tx2">
                    <a:lumMod val="50000"/>
                  </a:schemeClr>
                </a:solidFill>
              </a:defRPr>
            </a:lvl1pPr>
            <a:lvl2pPr>
              <a:defRPr sz="2000">
                <a:solidFill>
                  <a:schemeClr val="tx2">
                    <a:lumMod val="50000"/>
                  </a:schemeClr>
                </a:solidFill>
              </a:defRPr>
            </a:lvl2pPr>
            <a:lvl3pPr>
              <a:defRPr sz="1800">
                <a:solidFill>
                  <a:schemeClr val="tx2">
                    <a:lumMod val="50000"/>
                  </a:schemeClr>
                </a:solidFill>
              </a:defRPr>
            </a:lvl3pPr>
            <a:lvl4pPr>
              <a:defRPr sz="1600">
                <a:solidFill>
                  <a:schemeClr val="tx2">
                    <a:lumMod val="50000"/>
                  </a:schemeClr>
                </a:solidFill>
              </a:defRPr>
            </a:lvl4pPr>
            <a:lvl5pPr>
              <a:defRPr sz="1600">
                <a:solidFill>
                  <a:schemeClr val="tx2">
                    <a:lumMod val="50000"/>
                  </a:schemeClr>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362200"/>
            <a:ext cx="4041775"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3047999"/>
            <a:ext cx="4041775" cy="3048001"/>
          </a:xfrm>
        </p:spPr>
        <p:txBody>
          <a:bodyPr/>
          <a:lstStyle>
            <a:lvl1pPr>
              <a:defRPr sz="2400">
                <a:solidFill>
                  <a:schemeClr val="tx2">
                    <a:lumMod val="50000"/>
                  </a:schemeClr>
                </a:solidFill>
              </a:defRPr>
            </a:lvl1pPr>
            <a:lvl2pPr>
              <a:defRPr sz="2000">
                <a:solidFill>
                  <a:schemeClr val="tx2">
                    <a:lumMod val="50000"/>
                  </a:schemeClr>
                </a:solidFill>
              </a:defRPr>
            </a:lvl2pPr>
            <a:lvl3pPr>
              <a:defRPr sz="1800">
                <a:solidFill>
                  <a:schemeClr val="tx2">
                    <a:lumMod val="50000"/>
                  </a:schemeClr>
                </a:solidFill>
              </a:defRPr>
            </a:lvl3pPr>
            <a:lvl4pPr>
              <a:defRPr sz="1600">
                <a:solidFill>
                  <a:schemeClr val="tx2">
                    <a:lumMod val="50000"/>
                  </a:schemeClr>
                </a:solidFill>
              </a:defRPr>
            </a:lvl4pPr>
            <a:lvl5pPr>
              <a:defRPr sz="1600">
                <a:solidFill>
                  <a:schemeClr val="tx2">
                    <a:lumMod val="50000"/>
                  </a:schemeClr>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0"/>
          </p:nvPr>
        </p:nvSpPr>
        <p:spPr/>
        <p:txBody>
          <a:bodyPr/>
          <a:lstStyle>
            <a:lvl1pPr>
              <a:defRPr/>
            </a:lvl1pPr>
          </a:lstStyle>
          <a:p>
            <a:fld id="{E7E3CF75-F288-4307-8F35-2AA612EB658C}" type="slidenum">
              <a:rPr lang="en-US" altLang="en-US"/>
              <a:pPr/>
              <a:t>‹#›</a:t>
            </a:fld>
            <a:endParaRPr lang="en-US" altLang="en-US" dirty="0"/>
          </a:p>
        </p:txBody>
      </p:sp>
    </p:spTree>
    <p:extLst>
      <p:ext uri="{BB962C8B-B14F-4D97-AF65-F5344CB8AC3E}">
        <p14:creationId xmlns:p14="http://schemas.microsoft.com/office/powerpoint/2010/main" val="1556996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05E67168-B41B-4FA1-80BE-7134A95DAC47}" type="slidenum">
              <a:rPr lang="en-US" altLang="en-US"/>
              <a:pPr/>
              <a:t>‹#›</a:t>
            </a:fld>
            <a:endParaRPr lang="en-US" altLang="en-US" dirty="0"/>
          </a:p>
        </p:txBody>
      </p:sp>
    </p:spTree>
    <p:extLst>
      <p:ext uri="{BB962C8B-B14F-4D97-AF65-F5344CB8AC3E}">
        <p14:creationId xmlns:p14="http://schemas.microsoft.com/office/powerpoint/2010/main" val="3858019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02FE602D-70F8-4D7E-8AD2-4CFF1B26A03A}" type="slidenum">
              <a:rPr lang="en-US" altLang="en-US"/>
              <a:pPr/>
              <a:t>‹#›</a:t>
            </a:fld>
            <a:endParaRPr lang="en-US" altLang="en-US" dirty="0"/>
          </a:p>
        </p:txBody>
      </p:sp>
    </p:spTree>
    <p:extLst>
      <p:ext uri="{BB962C8B-B14F-4D97-AF65-F5344CB8AC3E}">
        <p14:creationId xmlns:p14="http://schemas.microsoft.com/office/powerpoint/2010/main" val="3986204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1066800"/>
            <a:ext cx="5111750" cy="5059363"/>
          </a:xfrm>
        </p:spPr>
        <p:txBody>
          <a:bodyPr/>
          <a:lstStyle>
            <a:lvl1pPr>
              <a:defRPr sz="3200">
                <a:solidFill>
                  <a:schemeClr val="tx2">
                    <a:lumMod val="50000"/>
                  </a:schemeClr>
                </a:solidFill>
              </a:defRPr>
            </a:lvl1pPr>
            <a:lvl2pPr>
              <a:defRPr sz="2800">
                <a:solidFill>
                  <a:schemeClr val="tx2">
                    <a:lumMod val="50000"/>
                  </a:schemeClr>
                </a:solidFill>
              </a:defRPr>
            </a:lvl2pPr>
            <a:lvl3pPr>
              <a:defRPr sz="2400">
                <a:solidFill>
                  <a:schemeClr val="tx2">
                    <a:lumMod val="50000"/>
                  </a:schemeClr>
                </a:solidFill>
              </a:defRPr>
            </a:lvl3pPr>
            <a:lvl4pPr>
              <a:defRPr sz="2000">
                <a:solidFill>
                  <a:schemeClr val="tx2">
                    <a:lumMod val="50000"/>
                  </a:schemeClr>
                </a:solidFill>
              </a:defRPr>
            </a:lvl4pPr>
            <a:lvl5pPr>
              <a:defRPr sz="2000">
                <a:solidFill>
                  <a:schemeClr val="tx2">
                    <a:lumMod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362200"/>
            <a:ext cx="3008313" cy="3763963"/>
          </a:xfrm>
        </p:spPr>
        <p:txBody>
          <a:bodyPr/>
          <a:lstStyle>
            <a:lvl1pPr marL="0" indent="0">
              <a:buNone/>
              <a:defRPr sz="1400">
                <a:solidFill>
                  <a:schemeClr val="tx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fld id="{2AAFB87A-A7BA-4DD1-AF99-D0E3817F7181}" type="slidenum">
              <a:rPr lang="en-US" altLang="en-US"/>
              <a:pPr/>
              <a:t>‹#›</a:t>
            </a:fld>
            <a:endParaRPr lang="en-US" altLang="en-US" dirty="0"/>
          </a:p>
        </p:txBody>
      </p:sp>
    </p:spTree>
    <p:extLst>
      <p:ext uri="{BB962C8B-B14F-4D97-AF65-F5344CB8AC3E}">
        <p14:creationId xmlns:p14="http://schemas.microsoft.com/office/powerpoint/2010/main" val="442267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4800600"/>
            <a:ext cx="86868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28600" y="1066800"/>
            <a:ext cx="8686800" cy="366077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28600" y="5367338"/>
            <a:ext cx="86868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fld id="{5BAC8FD4-9023-491C-85BF-4517C0B04C42}" type="slidenum">
              <a:rPr lang="en-US" altLang="en-US"/>
              <a:pPr/>
              <a:t>‹#›</a:t>
            </a:fld>
            <a:endParaRPr lang="en-US" altLang="en-US" dirty="0"/>
          </a:p>
        </p:txBody>
      </p:sp>
    </p:spTree>
    <p:extLst>
      <p:ext uri="{BB962C8B-B14F-4D97-AF65-F5344CB8AC3E}">
        <p14:creationId xmlns:p14="http://schemas.microsoft.com/office/powerpoint/2010/main" val="3707060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4800600"/>
            <a:ext cx="86868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28600" y="1066800"/>
            <a:ext cx="8686800" cy="366077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28600" y="5367338"/>
            <a:ext cx="86868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fld id="{65CC2164-9DE2-489D-A4AE-6FE3E64E3583}" type="slidenum">
              <a:rPr lang="en-US" altLang="en-US"/>
              <a:pPr/>
              <a:t>‹#›</a:t>
            </a:fld>
            <a:endParaRPr lang="en-US" altLang="en-US" dirty="0"/>
          </a:p>
        </p:txBody>
      </p:sp>
    </p:spTree>
    <p:extLst>
      <p:ext uri="{BB962C8B-B14F-4D97-AF65-F5344CB8AC3E}">
        <p14:creationId xmlns:p14="http://schemas.microsoft.com/office/powerpoint/2010/main" val="2785009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DB8D053-7D20-474B-BBF4-27CED1D20E62}"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BA33D3-0863-4953-8AEE-5A6584764FB6}" type="slidenum">
              <a:rPr lang="en-US" smtClean="0"/>
              <a:t>‹#›</a:t>
            </a:fld>
            <a:endParaRPr lang="en-US"/>
          </a:p>
        </p:txBody>
      </p:sp>
    </p:spTree>
    <p:extLst>
      <p:ext uri="{BB962C8B-B14F-4D97-AF65-F5344CB8AC3E}">
        <p14:creationId xmlns:p14="http://schemas.microsoft.com/office/powerpoint/2010/main" val="40505326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B8D053-7D20-474B-BBF4-27CED1D20E62}"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BA33D3-0863-4953-8AEE-5A6584764FB6}" type="slidenum">
              <a:rPr lang="en-US" smtClean="0"/>
              <a:t>‹#›</a:t>
            </a:fld>
            <a:endParaRPr lang="en-US"/>
          </a:p>
        </p:txBody>
      </p:sp>
    </p:spTree>
    <p:extLst>
      <p:ext uri="{BB962C8B-B14F-4D97-AF65-F5344CB8AC3E}">
        <p14:creationId xmlns:p14="http://schemas.microsoft.com/office/powerpoint/2010/main" val="3420296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B8D053-7D20-474B-BBF4-27CED1D20E62}"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BA33D3-0863-4953-8AEE-5A6584764FB6}" type="slidenum">
              <a:rPr lang="en-US" smtClean="0"/>
              <a:t>‹#›</a:t>
            </a:fld>
            <a:endParaRPr lang="en-US"/>
          </a:p>
        </p:txBody>
      </p:sp>
    </p:spTree>
    <p:extLst>
      <p:ext uri="{BB962C8B-B14F-4D97-AF65-F5344CB8AC3E}">
        <p14:creationId xmlns:p14="http://schemas.microsoft.com/office/powerpoint/2010/main" val="3405318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DA208B-BEFC-4ECD-9F9F-1F15C24AFCC3}"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D27AE0-5B36-4728-974A-628AD9EC38F5}" type="slidenum">
              <a:rPr lang="en-US" smtClean="0"/>
              <a:t>‹#›</a:t>
            </a:fld>
            <a:endParaRPr lang="en-US"/>
          </a:p>
        </p:txBody>
      </p:sp>
    </p:spTree>
    <p:extLst>
      <p:ext uri="{BB962C8B-B14F-4D97-AF65-F5344CB8AC3E}">
        <p14:creationId xmlns:p14="http://schemas.microsoft.com/office/powerpoint/2010/main" val="11900084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B8D053-7D20-474B-BBF4-27CED1D20E62}"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BA33D3-0863-4953-8AEE-5A6584764FB6}" type="slidenum">
              <a:rPr lang="en-US" smtClean="0"/>
              <a:t>‹#›</a:t>
            </a:fld>
            <a:endParaRPr lang="en-US"/>
          </a:p>
        </p:txBody>
      </p:sp>
    </p:spTree>
    <p:extLst>
      <p:ext uri="{BB962C8B-B14F-4D97-AF65-F5344CB8AC3E}">
        <p14:creationId xmlns:p14="http://schemas.microsoft.com/office/powerpoint/2010/main" val="3269708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B8D053-7D20-474B-BBF4-27CED1D20E62}" type="datetimeFigureOut">
              <a:rPr lang="en-US" smtClean="0"/>
              <a:t>5/29/2020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BA33D3-0863-4953-8AEE-5A6584764FB6}" type="slidenum">
              <a:rPr lang="en-US" smtClean="0"/>
              <a:t>‹#›</a:t>
            </a:fld>
            <a:endParaRPr lang="en-US"/>
          </a:p>
        </p:txBody>
      </p:sp>
    </p:spTree>
    <p:extLst>
      <p:ext uri="{BB962C8B-B14F-4D97-AF65-F5344CB8AC3E}">
        <p14:creationId xmlns:p14="http://schemas.microsoft.com/office/powerpoint/2010/main" val="4077358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B8D053-7D20-474B-BBF4-27CED1D20E62}" type="datetimeFigureOut">
              <a:rPr lang="en-US" smtClean="0"/>
              <a:t>5/29/2020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BA33D3-0863-4953-8AEE-5A6584764FB6}" type="slidenum">
              <a:rPr lang="en-US" smtClean="0"/>
              <a:t>‹#›</a:t>
            </a:fld>
            <a:endParaRPr lang="en-US"/>
          </a:p>
        </p:txBody>
      </p:sp>
    </p:spTree>
    <p:extLst>
      <p:ext uri="{BB962C8B-B14F-4D97-AF65-F5344CB8AC3E}">
        <p14:creationId xmlns:p14="http://schemas.microsoft.com/office/powerpoint/2010/main" val="3378942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B8D053-7D20-474B-BBF4-27CED1D20E62}" type="datetimeFigureOut">
              <a:rPr lang="en-US" smtClean="0"/>
              <a:t>5/29/2020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BA33D3-0863-4953-8AEE-5A6584764FB6}" type="slidenum">
              <a:rPr lang="en-US" smtClean="0"/>
              <a:t>‹#›</a:t>
            </a:fld>
            <a:endParaRPr lang="en-US"/>
          </a:p>
        </p:txBody>
      </p:sp>
    </p:spTree>
    <p:extLst>
      <p:ext uri="{BB962C8B-B14F-4D97-AF65-F5344CB8AC3E}">
        <p14:creationId xmlns:p14="http://schemas.microsoft.com/office/powerpoint/2010/main" val="2950100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DB8D053-7D20-474B-BBF4-27CED1D20E62}"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BA33D3-0863-4953-8AEE-5A6584764FB6}" type="slidenum">
              <a:rPr lang="en-US" smtClean="0"/>
              <a:t>‹#›</a:t>
            </a:fld>
            <a:endParaRPr lang="en-US"/>
          </a:p>
        </p:txBody>
      </p:sp>
    </p:spTree>
    <p:extLst>
      <p:ext uri="{BB962C8B-B14F-4D97-AF65-F5344CB8AC3E}">
        <p14:creationId xmlns:p14="http://schemas.microsoft.com/office/powerpoint/2010/main" val="35173351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DB8D053-7D20-474B-BBF4-27CED1D20E62}"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BA33D3-0863-4953-8AEE-5A6584764FB6}" type="slidenum">
              <a:rPr lang="en-US" smtClean="0"/>
              <a:t>‹#›</a:t>
            </a:fld>
            <a:endParaRPr lang="en-US"/>
          </a:p>
        </p:txBody>
      </p:sp>
    </p:spTree>
    <p:extLst>
      <p:ext uri="{BB962C8B-B14F-4D97-AF65-F5344CB8AC3E}">
        <p14:creationId xmlns:p14="http://schemas.microsoft.com/office/powerpoint/2010/main" val="2235795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B8D053-7D20-474B-BBF4-27CED1D20E62}"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BA33D3-0863-4953-8AEE-5A6584764FB6}" type="slidenum">
              <a:rPr lang="en-US" smtClean="0"/>
              <a:t>‹#›</a:t>
            </a:fld>
            <a:endParaRPr lang="en-US"/>
          </a:p>
        </p:txBody>
      </p:sp>
    </p:spTree>
    <p:extLst>
      <p:ext uri="{BB962C8B-B14F-4D97-AF65-F5344CB8AC3E}">
        <p14:creationId xmlns:p14="http://schemas.microsoft.com/office/powerpoint/2010/main" val="12239520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B8D053-7D20-474B-BBF4-27CED1D20E62}"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BA33D3-0863-4953-8AEE-5A6584764FB6}" type="slidenum">
              <a:rPr lang="en-US" smtClean="0"/>
              <a:t>‹#›</a:t>
            </a:fld>
            <a:endParaRPr lang="en-US"/>
          </a:p>
        </p:txBody>
      </p:sp>
    </p:spTree>
    <p:extLst>
      <p:ext uri="{BB962C8B-B14F-4D97-AF65-F5344CB8AC3E}">
        <p14:creationId xmlns:p14="http://schemas.microsoft.com/office/powerpoint/2010/main" val="1049301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5DA208B-BEFC-4ECD-9F9F-1F15C24AFCC3}"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D27AE0-5B36-4728-974A-628AD9EC38F5}" type="slidenum">
              <a:rPr lang="en-US" smtClean="0"/>
              <a:t>‹#›</a:t>
            </a:fld>
            <a:endParaRPr lang="en-US"/>
          </a:p>
        </p:txBody>
      </p:sp>
    </p:spTree>
    <p:extLst>
      <p:ext uri="{BB962C8B-B14F-4D97-AF65-F5344CB8AC3E}">
        <p14:creationId xmlns:p14="http://schemas.microsoft.com/office/powerpoint/2010/main" val="2438193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5DA208B-BEFC-4ECD-9F9F-1F15C24AFCC3}" type="datetimeFigureOut">
              <a:rPr lang="en-US" smtClean="0"/>
              <a:t>5/29/2020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D27AE0-5B36-4728-974A-628AD9EC38F5}" type="slidenum">
              <a:rPr lang="en-US" smtClean="0"/>
              <a:t>‹#›</a:t>
            </a:fld>
            <a:endParaRPr lang="en-US"/>
          </a:p>
        </p:txBody>
      </p:sp>
    </p:spTree>
    <p:extLst>
      <p:ext uri="{BB962C8B-B14F-4D97-AF65-F5344CB8AC3E}">
        <p14:creationId xmlns:p14="http://schemas.microsoft.com/office/powerpoint/2010/main" val="354005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DA208B-BEFC-4ECD-9F9F-1F15C24AFCC3}" type="datetimeFigureOut">
              <a:rPr lang="en-US" smtClean="0"/>
              <a:t>5/29/2020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D27AE0-5B36-4728-974A-628AD9EC38F5}" type="slidenum">
              <a:rPr lang="en-US" smtClean="0"/>
              <a:t>‹#›</a:t>
            </a:fld>
            <a:endParaRPr lang="en-US"/>
          </a:p>
        </p:txBody>
      </p:sp>
    </p:spTree>
    <p:extLst>
      <p:ext uri="{BB962C8B-B14F-4D97-AF65-F5344CB8AC3E}">
        <p14:creationId xmlns:p14="http://schemas.microsoft.com/office/powerpoint/2010/main" val="3867773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DA208B-BEFC-4ECD-9F9F-1F15C24AFCC3}" type="datetimeFigureOut">
              <a:rPr lang="en-US" smtClean="0"/>
              <a:t>5/29/2020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D27AE0-5B36-4728-974A-628AD9EC38F5}" type="slidenum">
              <a:rPr lang="en-US" smtClean="0"/>
              <a:t>‹#›</a:t>
            </a:fld>
            <a:endParaRPr lang="en-US"/>
          </a:p>
        </p:txBody>
      </p:sp>
    </p:spTree>
    <p:extLst>
      <p:ext uri="{BB962C8B-B14F-4D97-AF65-F5344CB8AC3E}">
        <p14:creationId xmlns:p14="http://schemas.microsoft.com/office/powerpoint/2010/main" val="821850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5DA208B-BEFC-4ECD-9F9F-1F15C24AFCC3}"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D27AE0-5B36-4728-974A-628AD9EC38F5}" type="slidenum">
              <a:rPr lang="en-US" smtClean="0"/>
              <a:t>‹#›</a:t>
            </a:fld>
            <a:endParaRPr lang="en-US"/>
          </a:p>
        </p:txBody>
      </p:sp>
    </p:spTree>
    <p:extLst>
      <p:ext uri="{BB962C8B-B14F-4D97-AF65-F5344CB8AC3E}">
        <p14:creationId xmlns:p14="http://schemas.microsoft.com/office/powerpoint/2010/main" val="998341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DA208B-BEFC-4ECD-9F9F-1F15C24AFCC3}"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D27AE0-5B36-4728-974A-628AD9EC38F5}" type="slidenum">
              <a:rPr lang="en-US" smtClean="0"/>
              <a:t>‹#›</a:t>
            </a:fld>
            <a:endParaRPr lang="en-US"/>
          </a:p>
        </p:txBody>
      </p:sp>
    </p:spTree>
    <p:extLst>
      <p:ext uri="{BB962C8B-B14F-4D97-AF65-F5344CB8AC3E}">
        <p14:creationId xmlns:p14="http://schemas.microsoft.com/office/powerpoint/2010/main" val="1929685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e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1.emf"/><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5DA208B-BEFC-4ECD-9F9F-1F15C24AFCC3}" type="datetimeFigureOut">
              <a:rPr lang="en-US" smtClean="0"/>
              <a:t>5/29/2020</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01D27AE0-5B36-4728-974A-628AD9EC38F5}" type="slidenum">
              <a:rPr lang="en-US" smtClean="0"/>
              <a:t>‹#›</a:t>
            </a:fld>
            <a:endParaRPr lang="en-US"/>
          </a:p>
        </p:txBody>
      </p:sp>
    </p:spTree>
    <p:extLst>
      <p:ext uri="{BB962C8B-B14F-4D97-AF65-F5344CB8AC3E}">
        <p14:creationId xmlns:p14="http://schemas.microsoft.com/office/powerpoint/2010/main" val="428346243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rot="10800000">
            <a:off x="0" y="5867400"/>
            <a:ext cx="9144000" cy="990600"/>
          </a:xfrm>
          <a:prstGeom prst="rect">
            <a:avLst/>
          </a:prstGeom>
          <a:gradFill>
            <a:gsLst>
              <a:gs pos="0">
                <a:schemeClr val="bg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Rectangle 2"/>
          <p:cNvSpPr/>
          <p:nvPr userDrawn="1"/>
        </p:nvSpPr>
        <p:spPr>
          <a:xfrm>
            <a:off x="0" y="0"/>
            <a:ext cx="9144000" cy="838200"/>
          </a:xfrm>
          <a:prstGeom prst="rect">
            <a:avLst/>
          </a:prstGeom>
          <a:gradFill>
            <a:gsLst>
              <a:gs pos="0">
                <a:schemeClr val="bg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Slide Number Placeholder 5"/>
          <p:cNvSpPr>
            <a:spLocks noGrp="1"/>
          </p:cNvSpPr>
          <p:nvPr>
            <p:ph type="sldNum" sz="quarter" idx="4"/>
          </p:nvPr>
        </p:nvSpPr>
        <p:spPr>
          <a:xfrm>
            <a:off x="3505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D8D8D"/>
                </a:solidFill>
                <a:latin typeface="Lucida Sans Unicode" panose="020B0602030504020204" pitchFamily="34" charset="0"/>
              </a:defRPr>
            </a:lvl1pPr>
          </a:lstStyle>
          <a:p>
            <a:fld id="{F70FC4A1-3435-49A6-8C0B-1492754D4A90}" type="slidenum">
              <a:rPr lang="en-US" altLang="en-US"/>
              <a:pPr/>
              <a:t>‹#›</a:t>
            </a:fld>
            <a:endParaRPr lang="en-US" altLang="en-US" dirty="0"/>
          </a:p>
        </p:txBody>
      </p:sp>
      <p:sp>
        <p:nvSpPr>
          <p:cNvPr id="1029" name="Text Placeholder 2"/>
          <p:cNvSpPr>
            <a:spLocks noGrp="1"/>
          </p:cNvSpPr>
          <p:nvPr>
            <p:ph type="body" idx="1"/>
          </p:nvPr>
        </p:nvSpPr>
        <p:spPr bwMode="auto">
          <a:xfrm>
            <a:off x="457200" y="2286000"/>
            <a:ext cx="8229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Title Placeholder 1"/>
          <p:cNvSpPr>
            <a:spLocks noGrp="1"/>
          </p:cNvSpPr>
          <p:nvPr>
            <p:ph type="title"/>
          </p:nvPr>
        </p:nvSpPr>
        <p:spPr>
          <a:xfrm>
            <a:off x="457200" y="1066800"/>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1031" name="Picture 11"/>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248400" y="6469063"/>
            <a:ext cx="274320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1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57912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10"/>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727825" y="304800"/>
            <a:ext cx="1985963"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638540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p:hf hdr="0" ftr="0" dt="0"/>
  <p:txStyles>
    <p:titleStyle>
      <a:lvl1pPr algn="ctr" rtl="0" eaLnBrk="1" fontAlgn="base" hangingPunct="1">
        <a:spcBef>
          <a:spcPct val="0"/>
        </a:spcBef>
        <a:spcAft>
          <a:spcPct val="0"/>
        </a:spcAft>
        <a:defRPr sz="4000" kern="1200" spc="-50">
          <a:solidFill>
            <a:schemeClr val="tx2"/>
          </a:solidFill>
          <a:latin typeface="Tahoma" panose="020B0604030504040204" pitchFamily="34" charset="0"/>
          <a:ea typeface="Tahoma" panose="020B0604030504040204" pitchFamily="34" charset="0"/>
          <a:cs typeface="Tahoma" pitchFamily="34" charset="0"/>
        </a:defRPr>
      </a:lvl1pPr>
      <a:lvl2pPr algn="ctr" rtl="0" eaLnBrk="1" fontAlgn="base" hangingPunct="1">
        <a:spcBef>
          <a:spcPct val="0"/>
        </a:spcBef>
        <a:spcAft>
          <a:spcPct val="0"/>
        </a:spcAft>
        <a:defRPr sz="4000">
          <a:solidFill>
            <a:schemeClr val="tx2"/>
          </a:solidFill>
          <a:latin typeface="Tahoma" pitchFamily="34" charset="0"/>
          <a:cs typeface="Tahoma" pitchFamily="34" charset="0"/>
        </a:defRPr>
      </a:lvl2pPr>
      <a:lvl3pPr algn="ctr" rtl="0" eaLnBrk="1" fontAlgn="base" hangingPunct="1">
        <a:spcBef>
          <a:spcPct val="0"/>
        </a:spcBef>
        <a:spcAft>
          <a:spcPct val="0"/>
        </a:spcAft>
        <a:defRPr sz="4000">
          <a:solidFill>
            <a:schemeClr val="tx2"/>
          </a:solidFill>
          <a:latin typeface="Tahoma" pitchFamily="34" charset="0"/>
          <a:cs typeface="Tahoma" pitchFamily="34" charset="0"/>
        </a:defRPr>
      </a:lvl3pPr>
      <a:lvl4pPr algn="ctr" rtl="0" eaLnBrk="1" fontAlgn="base" hangingPunct="1">
        <a:spcBef>
          <a:spcPct val="0"/>
        </a:spcBef>
        <a:spcAft>
          <a:spcPct val="0"/>
        </a:spcAft>
        <a:defRPr sz="4000">
          <a:solidFill>
            <a:schemeClr val="tx2"/>
          </a:solidFill>
          <a:latin typeface="Tahoma" pitchFamily="34" charset="0"/>
          <a:cs typeface="Tahoma" pitchFamily="34" charset="0"/>
        </a:defRPr>
      </a:lvl4pPr>
      <a:lvl5pPr algn="ctr" rtl="0" eaLnBrk="1" fontAlgn="base" hangingPunct="1">
        <a:spcBef>
          <a:spcPct val="0"/>
        </a:spcBef>
        <a:spcAft>
          <a:spcPct val="0"/>
        </a:spcAft>
        <a:defRPr sz="4000">
          <a:solidFill>
            <a:schemeClr val="tx2"/>
          </a:solidFill>
          <a:latin typeface="Tahoma" pitchFamily="34" charset="0"/>
          <a:cs typeface="Tahoma" pitchFamily="34" charset="0"/>
        </a:defRPr>
      </a:lvl5pPr>
      <a:lvl6pPr marL="457200" algn="ctr" rtl="0" eaLnBrk="1" fontAlgn="base" hangingPunct="1">
        <a:spcBef>
          <a:spcPct val="0"/>
        </a:spcBef>
        <a:spcAft>
          <a:spcPct val="0"/>
        </a:spcAft>
        <a:defRPr sz="4400">
          <a:solidFill>
            <a:srgbClr val="254061"/>
          </a:solidFill>
          <a:latin typeface="Calibri" pitchFamily="34" charset="0"/>
        </a:defRPr>
      </a:lvl6pPr>
      <a:lvl7pPr marL="914400" algn="ctr" rtl="0" eaLnBrk="1" fontAlgn="base" hangingPunct="1">
        <a:spcBef>
          <a:spcPct val="0"/>
        </a:spcBef>
        <a:spcAft>
          <a:spcPct val="0"/>
        </a:spcAft>
        <a:defRPr sz="4400">
          <a:solidFill>
            <a:srgbClr val="254061"/>
          </a:solidFill>
          <a:latin typeface="Calibri" pitchFamily="34" charset="0"/>
        </a:defRPr>
      </a:lvl7pPr>
      <a:lvl8pPr marL="1371600" algn="ctr" rtl="0" eaLnBrk="1" fontAlgn="base" hangingPunct="1">
        <a:spcBef>
          <a:spcPct val="0"/>
        </a:spcBef>
        <a:spcAft>
          <a:spcPct val="0"/>
        </a:spcAft>
        <a:defRPr sz="4400">
          <a:solidFill>
            <a:srgbClr val="254061"/>
          </a:solidFill>
          <a:latin typeface="Calibri" pitchFamily="34" charset="0"/>
        </a:defRPr>
      </a:lvl8pPr>
      <a:lvl9pPr marL="1828800" algn="ctr" rtl="0" eaLnBrk="1" fontAlgn="base" hangingPunct="1">
        <a:spcBef>
          <a:spcPct val="0"/>
        </a:spcBef>
        <a:spcAft>
          <a:spcPct val="0"/>
        </a:spcAft>
        <a:defRPr sz="4400">
          <a:solidFill>
            <a:srgbClr val="25406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Tahoma" pitchFamily="34" charset="0"/>
        </a:defRPr>
      </a:lvl1pPr>
      <a:lvl2pPr marL="742950" indent="-285750" algn="l" rtl="0" eaLnBrk="1" fontAlgn="base" hangingPunct="1">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Tahoma" pitchFamily="34" charset="0"/>
        </a:defRPr>
      </a:lvl2pPr>
      <a:lvl3pPr marL="11430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Tahoma" pitchFamily="34" charset="0"/>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Tahoma" pitchFamily="34" charset="0"/>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DB8D053-7D20-474B-BBF4-27CED1D20E62}" type="datetimeFigureOut">
              <a:rPr lang="en-US" smtClean="0"/>
              <a:t>5/29/2020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BBA33D3-0863-4953-8AEE-5A6584764FB6}" type="slidenum">
              <a:rPr lang="en-US" smtClean="0"/>
              <a:t>‹#›</a:t>
            </a:fld>
            <a:endParaRPr lang="en-US"/>
          </a:p>
        </p:txBody>
      </p:sp>
    </p:spTree>
    <p:extLst>
      <p:ext uri="{BB962C8B-B14F-4D97-AF65-F5344CB8AC3E}">
        <p14:creationId xmlns:p14="http://schemas.microsoft.com/office/powerpoint/2010/main" val="230176627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17.jp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26.wmf"/><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26.wmf"/><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wmf"/></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35.jpeg"/><Relationship Id="rId18" Type="http://schemas.openxmlformats.org/officeDocument/2006/relationships/image" Target="../media/image40.jpg"/><Relationship Id="rId3" Type="http://schemas.openxmlformats.org/officeDocument/2006/relationships/image" Target="../media/image27.jpeg"/><Relationship Id="rId7" Type="http://schemas.openxmlformats.org/officeDocument/2006/relationships/image" Target="../media/image29.jpg"/><Relationship Id="rId12" Type="http://schemas.openxmlformats.org/officeDocument/2006/relationships/image" Target="../media/image34.jpg"/><Relationship Id="rId17" Type="http://schemas.openxmlformats.org/officeDocument/2006/relationships/image" Target="../media/image39.jpg"/><Relationship Id="rId2" Type="http://schemas.openxmlformats.org/officeDocument/2006/relationships/notesSlide" Target="../notesSlides/notesSlide19.xml"/><Relationship Id="rId16" Type="http://schemas.openxmlformats.org/officeDocument/2006/relationships/image" Target="../media/image38.jpeg"/><Relationship Id="rId1" Type="http://schemas.openxmlformats.org/officeDocument/2006/relationships/slideLayout" Target="../slideLayouts/slideLayout18.xml"/><Relationship Id="rId6" Type="http://schemas.openxmlformats.org/officeDocument/2006/relationships/image" Target="cid:06E48BA0-5305-414C-9504-C9A5FBA178FC" TargetMode="External"/><Relationship Id="rId11" Type="http://schemas.openxmlformats.org/officeDocument/2006/relationships/image" Target="../media/image33.jpg"/><Relationship Id="rId5" Type="http://schemas.openxmlformats.org/officeDocument/2006/relationships/image" Target="../media/image28.jpeg"/><Relationship Id="rId15" Type="http://schemas.openxmlformats.org/officeDocument/2006/relationships/image" Target="../media/image37.png"/><Relationship Id="rId10" Type="http://schemas.openxmlformats.org/officeDocument/2006/relationships/image" Target="../media/image32.jpeg"/><Relationship Id="rId4" Type="http://schemas.openxmlformats.org/officeDocument/2006/relationships/image" Target="cid:C02CF617-35CF-49C8-BF70-509267110FEA" TargetMode="External"/><Relationship Id="rId9" Type="http://schemas.openxmlformats.org/officeDocument/2006/relationships/image" Target="../media/image31.jpg"/><Relationship Id="rId14" Type="http://schemas.openxmlformats.org/officeDocument/2006/relationships/image" Target="../media/image3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hyperlink" Target="https://hd.wsu.edu/community-prevention-wellness-initiative-cpwi-prevention-fellowship-program-2/" TargetMode="External"/><Relationship Id="rId5" Type="http://schemas.openxmlformats.org/officeDocument/2006/relationships/hyperlink" Target="https://www.samhsa.gov/" TargetMode="External"/><Relationship Id="rId4" Type="http://schemas.openxmlformats.org/officeDocument/2006/relationships/hyperlink" Target="http://www.theathenaforum.org/Fellowship"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alcoholpolicy.org/events-1" TargetMode="Externa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lcb.wa.gov/laws/get_notifications/archive"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36180" y="4571195"/>
            <a:ext cx="9144000" cy="1655762"/>
          </a:xfrm>
        </p:spPr>
        <p:txBody>
          <a:bodyPr>
            <a:normAutofit/>
          </a:bodyPr>
          <a:lstStyle/>
          <a:p>
            <a:r>
              <a:rPr lang="en-US" sz="4400" dirty="0" smtClean="0"/>
              <a:t>May 29, 2020</a:t>
            </a:r>
          </a:p>
          <a:p>
            <a:r>
              <a:rPr lang="en-US" sz="2400" dirty="0" smtClean="0"/>
              <a:t>Monthly coalition meeting </a:t>
            </a:r>
          </a:p>
        </p:txBody>
      </p:sp>
      <p:pic>
        <p:nvPicPr>
          <p:cNvPr id="5" name="Picture 4"/>
          <p:cNvPicPr>
            <a:picLocks noChangeAspect="1"/>
          </p:cNvPicPr>
          <p:nvPr/>
        </p:nvPicPr>
        <p:blipFill>
          <a:blip r:embed="rId2"/>
          <a:stretch>
            <a:fillRect/>
          </a:stretch>
        </p:blipFill>
        <p:spPr>
          <a:xfrm>
            <a:off x="938487" y="472792"/>
            <a:ext cx="6020253" cy="4098403"/>
          </a:xfrm>
          <a:prstGeom prst="rect">
            <a:avLst/>
          </a:prstGeom>
        </p:spPr>
      </p:pic>
    </p:spTree>
    <p:extLst>
      <p:ext uri="{BB962C8B-B14F-4D97-AF65-F5344CB8AC3E}">
        <p14:creationId xmlns:p14="http://schemas.microsoft.com/office/powerpoint/2010/main" val="9532261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70000"/>
            <a:ext cx="8229600" cy="685800"/>
          </a:xfrm>
        </p:spPr>
        <p:txBody>
          <a:bodyPr>
            <a:noAutofit/>
          </a:bodyPr>
          <a:lstStyle/>
          <a:p>
            <a:r>
              <a:rPr lang="en-US" sz="3200" dirty="0"/>
              <a:t>Overview of the Community Wellness </a:t>
            </a:r>
            <a:br>
              <a:rPr lang="en-US" sz="3200" dirty="0"/>
            </a:br>
            <a:r>
              <a:rPr lang="en-US" sz="3200" dirty="0"/>
              <a:t>&amp; Prevention Initiative (CPWI)</a:t>
            </a:r>
          </a:p>
        </p:txBody>
      </p:sp>
      <p:sp>
        <p:nvSpPr>
          <p:cNvPr id="7" name="Content Placeholder 6"/>
          <p:cNvSpPr>
            <a:spLocks noGrp="1"/>
          </p:cNvSpPr>
          <p:nvPr>
            <p:ph sz="half" idx="1"/>
          </p:nvPr>
        </p:nvSpPr>
        <p:spPr>
          <a:xfrm>
            <a:off x="533400" y="2362200"/>
            <a:ext cx="8153400" cy="4419600"/>
          </a:xfrm>
        </p:spPr>
        <p:txBody>
          <a:bodyPr/>
          <a:lstStyle/>
          <a:p>
            <a:pPr lvl="0"/>
            <a:r>
              <a:rPr lang="en-US" sz="2400" dirty="0">
                <a:solidFill>
                  <a:srgbClr val="000000">
                    <a:lumMod val="75000"/>
                    <a:lumOff val="25000"/>
                  </a:srgbClr>
                </a:solidFill>
                <a:ea typeface="Cambria" pitchFamily="18" charset="0"/>
                <a:cs typeface="Cambria" pitchFamily="18" charset="0"/>
              </a:rPr>
              <a:t>A community and school-based model focused on reducing underage use of </a:t>
            </a:r>
            <a:r>
              <a:rPr lang="en-US" sz="2400" dirty="0" smtClean="0">
                <a:solidFill>
                  <a:srgbClr val="000000">
                    <a:lumMod val="75000"/>
                    <a:lumOff val="25000"/>
                  </a:srgbClr>
                </a:solidFill>
                <a:ea typeface="Cambria" pitchFamily="18" charset="0"/>
                <a:cs typeface="Cambria" pitchFamily="18" charset="0"/>
              </a:rPr>
              <a:t>substances</a:t>
            </a:r>
          </a:p>
          <a:p>
            <a:r>
              <a:rPr lang="en-US" sz="2400" dirty="0"/>
              <a:t>Partnership of state agencies, counties, schools, and prevention </a:t>
            </a:r>
            <a:r>
              <a:rPr lang="en-US" sz="2400" dirty="0" smtClean="0"/>
              <a:t>coalitions</a:t>
            </a:r>
          </a:p>
          <a:p>
            <a:r>
              <a:rPr lang="en-US" sz="2400" dirty="0"/>
              <a:t>Focuses on high-need communities and priority </a:t>
            </a:r>
            <a:r>
              <a:rPr lang="en-US" sz="2400" dirty="0" smtClean="0"/>
              <a:t>populations</a:t>
            </a:r>
            <a:endParaRPr lang="en-US" sz="2400" dirty="0"/>
          </a:p>
          <a:p>
            <a:r>
              <a:rPr lang="en-US" sz="2400" dirty="0" smtClean="0">
                <a:solidFill>
                  <a:srgbClr val="000000">
                    <a:lumMod val="75000"/>
                    <a:lumOff val="25000"/>
                  </a:srgbClr>
                </a:solidFill>
                <a:ea typeface="Cambria" pitchFamily="18" charset="0"/>
                <a:cs typeface="Cambria" pitchFamily="18" charset="0"/>
              </a:rPr>
              <a:t>Healthy </a:t>
            </a:r>
            <a:r>
              <a:rPr lang="en-US" sz="2400" dirty="0">
                <a:solidFill>
                  <a:srgbClr val="000000">
                    <a:lumMod val="75000"/>
                    <a:lumOff val="25000"/>
                  </a:srgbClr>
                </a:solidFill>
                <a:ea typeface="Cambria" pitchFamily="18" charset="0"/>
                <a:cs typeface="Cambria" pitchFamily="18" charset="0"/>
              </a:rPr>
              <a:t>Youth </a:t>
            </a:r>
            <a:r>
              <a:rPr lang="en-US" sz="2400" dirty="0" smtClean="0">
                <a:solidFill>
                  <a:srgbClr val="000000">
                    <a:lumMod val="75000"/>
                    <a:lumOff val="25000"/>
                  </a:srgbClr>
                </a:solidFill>
                <a:ea typeface="Cambria" pitchFamily="18" charset="0"/>
                <a:cs typeface="Cambria" pitchFamily="18" charset="0"/>
              </a:rPr>
              <a:t>Survey data to identify risk factors</a:t>
            </a:r>
            <a:endParaRPr lang="en-US" sz="2400" dirty="0">
              <a:solidFill>
                <a:srgbClr val="000000">
                  <a:lumMod val="75000"/>
                  <a:lumOff val="25000"/>
                </a:srgbClr>
              </a:solidFill>
              <a:ea typeface="Cambria" pitchFamily="18" charset="0"/>
              <a:cs typeface="Cambria" pitchFamily="18" charset="0"/>
            </a:endParaRPr>
          </a:p>
          <a:p>
            <a:r>
              <a:rPr lang="en-US" sz="2400" dirty="0" smtClean="0">
                <a:solidFill>
                  <a:srgbClr val="000000">
                    <a:lumMod val="75000"/>
                    <a:lumOff val="25000"/>
                  </a:srgbClr>
                </a:solidFill>
                <a:ea typeface="Cambria" pitchFamily="18" charset="0"/>
                <a:cs typeface="Cambria" pitchFamily="18" charset="0"/>
              </a:rPr>
              <a:t>Prevention/Intervention services in identified schools in coordination with CPWI</a:t>
            </a:r>
            <a:endParaRPr lang="en-US" sz="2400" dirty="0"/>
          </a:p>
          <a:p>
            <a:r>
              <a:rPr lang="en-US" sz="2400" dirty="0" smtClean="0"/>
              <a:t>Provides </a:t>
            </a:r>
            <a:r>
              <a:rPr lang="en-US" sz="2400" dirty="0"/>
              <a:t>funding, training, and technical </a:t>
            </a:r>
            <a:r>
              <a:rPr lang="en-US" sz="2400" dirty="0" smtClean="0"/>
              <a:t>assistance</a:t>
            </a:r>
            <a:endParaRPr lang="en-US" sz="2400" dirty="0"/>
          </a:p>
          <a:p>
            <a:endParaRPr lang="en-US" sz="2400" dirty="0">
              <a:solidFill>
                <a:srgbClr val="000000">
                  <a:lumMod val="75000"/>
                  <a:lumOff val="25000"/>
                </a:srgbClr>
              </a:solidFill>
              <a:ea typeface="Cambria" pitchFamily="18" charset="0"/>
              <a:cs typeface="Cambria" pitchFamily="18" charset="0"/>
            </a:endParaRPr>
          </a:p>
        </p:txBody>
      </p:sp>
    </p:spTree>
    <p:extLst>
      <p:ext uri="{BB962C8B-B14F-4D97-AF65-F5344CB8AC3E}">
        <p14:creationId xmlns:p14="http://schemas.microsoft.com/office/powerpoint/2010/main" val="378029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208"/>
            <a:ext cx="8229600" cy="1143000"/>
          </a:xfrm>
        </p:spPr>
        <p:txBody>
          <a:bodyPr/>
          <a:lstStyle/>
          <a:p>
            <a:r>
              <a:rPr lang="en-US" dirty="0"/>
              <a:t>CPWI Prevention Fellowship </a:t>
            </a:r>
          </a:p>
        </p:txBody>
      </p:sp>
      <p:graphicFrame>
        <p:nvGraphicFramePr>
          <p:cNvPr id="12" name="Diagram 11"/>
          <p:cNvGraphicFramePr/>
          <p:nvPr>
            <p:extLst/>
          </p:nvPr>
        </p:nvGraphicFramePr>
        <p:xfrm>
          <a:off x="152400" y="2682875"/>
          <a:ext cx="92202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Content Placeholder 2"/>
          <p:cNvSpPr>
            <a:spLocks noGrp="1"/>
          </p:cNvSpPr>
          <p:nvPr>
            <p:ph idx="1"/>
          </p:nvPr>
        </p:nvSpPr>
        <p:spPr>
          <a:xfrm>
            <a:off x="571500" y="1930568"/>
            <a:ext cx="8001000" cy="752307"/>
          </a:xfrm>
        </p:spPr>
        <p:txBody>
          <a:bodyPr/>
          <a:lstStyle/>
          <a:p>
            <a:pPr marL="457200" lvl="1" indent="0">
              <a:buNone/>
            </a:pPr>
            <a:r>
              <a:rPr lang="en-US" sz="1600" b="1" dirty="0">
                <a:solidFill>
                  <a:schemeClr val="tx1"/>
                </a:solidFill>
                <a:latin typeface="Tahoma" panose="020B0604030504040204" pitchFamily="34" charset="0"/>
                <a:ea typeface="Tahoma" panose="020B0604030504040204" pitchFamily="34" charset="0"/>
              </a:rPr>
              <a:t>Division of Behavioral Health and Recovery: Alicia Hughes, MA, CPP.</a:t>
            </a:r>
          </a:p>
          <a:p>
            <a:pPr marL="457200" lvl="1" indent="0">
              <a:buNone/>
            </a:pPr>
            <a:r>
              <a:rPr lang="en-US" sz="1600" b="1" dirty="0">
                <a:solidFill>
                  <a:schemeClr val="tx1"/>
                </a:solidFill>
                <a:latin typeface="Tahoma" panose="020B0604030504040204" pitchFamily="34" charset="0"/>
                <a:ea typeface="Tahoma" panose="020B0604030504040204" pitchFamily="34" charset="0"/>
              </a:rPr>
              <a:t>Washington State University: Laura Hill, PhD. &amp; Brittany Cooper, PhD.</a:t>
            </a:r>
          </a:p>
        </p:txBody>
      </p:sp>
    </p:spTree>
    <p:extLst>
      <p:ext uri="{BB962C8B-B14F-4D97-AF65-F5344CB8AC3E}">
        <p14:creationId xmlns:p14="http://schemas.microsoft.com/office/powerpoint/2010/main" val="42469693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731" y="914400"/>
            <a:ext cx="8229600" cy="1143000"/>
          </a:xfrm>
        </p:spPr>
        <p:txBody>
          <a:bodyPr/>
          <a:lstStyle/>
          <a:p>
            <a:r>
              <a:rPr lang="en-US" dirty="0"/>
              <a:t> DBHR – WSU </a:t>
            </a:r>
            <a:r>
              <a:rPr lang="en-US" dirty="0" smtClean="0"/>
              <a:t>Fellowship Program </a:t>
            </a:r>
            <a:endParaRPr lang="en-US" dirty="0"/>
          </a:p>
        </p:txBody>
      </p:sp>
      <p:sp>
        <p:nvSpPr>
          <p:cNvPr id="3" name="Content Placeholder 2"/>
          <p:cNvSpPr>
            <a:spLocks noGrp="1"/>
          </p:cNvSpPr>
          <p:nvPr>
            <p:ph idx="1"/>
          </p:nvPr>
        </p:nvSpPr>
        <p:spPr>
          <a:xfrm>
            <a:off x="434731" y="2324100"/>
            <a:ext cx="8229600" cy="3810000"/>
          </a:xfrm>
        </p:spPr>
        <p:txBody>
          <a:bodyPr/>
          <a:lstStyle/>
          <a:p>
            <a:r>
              <a:rPr lang="en-US" sz="2400" dirty="0"/>
              <a:t>DBHR contracts with university partners to manage logistics of fellowships</a:t>
            </a:r>
          </a:p>
          <a:p>
            <a:r>
              <a:rPr lang="en-US" sz="2400" dirty="0"/>
              <a:t>Recruitment through university internship preparation classes, social work program, and Athena Forum</a:t>
            </a:r>
          </a:p>
          <a:p>
            <a:r>
              <a:rPr lang="en-US" sz="2400" dirty="0"/>
              <a:t>DBHR and WSU screen and interview applicants jointly</a:t>
            </a:r>
          </a:p>
          <a:p>
            <a:r>
              <a:rPr lang="en-US" sz="2400" dirty="0" smtClean="0"/>
              <a:t>WSU </a:t>
            </a:r>
            <a:r>
              <a:rPr lang="en-US" sz="2400" dirty="0"/>
              <a:t>faculty meet monthly with Fellows and provide additional learning resources (e.g. program evaluation training modules)</a:t>
            </a:r>
          </a:p>
          <a:p>
            <a:pPr marL="0" indent="0">
              <a:buNone/>
            </a:pPr>
            <a:endParaRPr lang="en-US" sz="2400" dirty="0"/>
          </a:p>
        </p:txBody>
      </p:sp>
    </p:spTree>
    <p:extLst>
      <p:ext uri="{BB962C8B-B14F-4D97-AF65-F5344CB8AC3E}">
        <p14:creationId xmlns:p14="http://schemas.microsoft.com/office/powerpoint/2010/main" val="30065977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CPWI Prevention Fellowship Structure</a:t>
            </a:r>
          </a:p>
        </p:txBody>
      </p:sp>
      <p:sp>
        <p:nvSpPr>
          <p:cNvPr id="3" name="Content Placeholder 2"/>
          <p:cNvSpPr>
            <a:spLocks noGrp="1"/>
          </p:cNvSpPr>
          <p:nvPr>
            <p:ph idx="1"/>
          </p:nvPr>
        </p:nvSpPr>
        <p:spPr>
          <a:xfrm>
            <a:off x="4557346" y="5136719"/>
            <a:ext cx="4648200" cy="1402193"/>
          </a:xfrm>
        </p:spPr>
        <p:txBody>
          <a:bodyPr/>
          <a:lstStyle/>
          <a:p>
            <a:pPr marL="457200" lvl="1" indent="0">
              <a:buNone/>
            </a:pPr>
            <a:r>
              <a:rPr lang="en-US" sz="1800" dirty="0">
                <a:latin typeface="Tahoma" panose="020B0604030504040204" pitchFamily="34" charset="0"/>
                <a:ea typeface="Tahoma" panose="020B0604030504040204" pitchFamily="34" charset="0"/>
              </a:rPr>
              <a:t>Placed in a high-need community with </a:t>
            </a:r>
            <a:r>
              <a:rPr lang="en-US" sz="1800" dirty="0">
                <a:solidFill>
                  <a:schemeClr val="tx1"/>
                </a:solidFill>
                <a:latin typeface="Tahoma" panose="020B0604030504040204" pitchFamily="34" charset="0"/>
                <a:ea typeface="Tahoma" panose="020B0604030504040204" pitchFamily="34" charset="0"/>
              </a:rPr>
              <a:t>building</a:t>
            </a:r>
            <a:r>
              <a:rPr lang="en-US" sz="1800" dirty="0">
                <a:latin typeface="Tahoma" panose="020B0604030504040204" pitchFamily="34" charset="0"/>
                <a:ea typeface="Tahoma" panose="020B0604030504040204" pitchFamily="34" charset="0"/>
              </a:rPr>
              <a:t> a coalition, gathering key leaders, and beginning the “Getting Started” phase of the CPWI model. </a:t>
            </a:r>
          </a:p>
        </p:txBody>
      </p:sp>
      <p:graphicFrame>
        <p:nvGraphicFramePr>
          <p:cNvPr id="5" name="Diagram 4"/>
          <p:cNvGraphicFramePr/>
          <p:nvPr>
            <p:extLst/>
          </p:nvPr>
        </p:nvGraphicFramePr>
        <p:xfrm>
          <a:off x="-416169" y="229235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676400" y="2393866"/>
            <a:ext cx="5562600" cy="923330"/>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rPr>
              <a:t>At the DBHR office gaining an understanding of the statewide prevention system and gaining professional development through trainings. </a:t>
            </a:r>
          </a:p>
        </p:txBody>
      </p:sp>
      <p:sp>
        <p:nvSpPr>
          <p:cNvPr id="7" name="TextBox 6"/>
          <p:cNvSpPr txBox="1"/>
          <p:nvPr/>
        </p:nvSpPr>
        <p:spPr>
          <a:xfrm>
            <a:off x="3127131" y="3820136"/>
            <a:ext cx="5105400" cy="923330"/>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rPr>
              <a:t>In an existing CPWI community, mentoring under an existing CPWI coordinator and assisting the coalition as appropriate. </a:t>
            </a:r>
          </a:p>
        </p:txBody>
      </p:sp>
    </p:spTree>
    <p:extLst>
      <p:ext uri="{BB962C8B-B14F-4D97-AF65-F5344CB8AC3E}">
        <p14:creationId xmlns:p14="http://schemas.microsoft.com/office/powerpoint/2010/main" val="4615670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914400"/>
            <a:ext cx="8610600" cy="5502003"/>
          </a:xfrm>
          <a:prstGeom prst="rect">
            <a:avLst/>
          </a:prstGeom>
          <a:solidFill>
            <a:schemeClr val="bg1"/>
          </a:solidFill>
          <a:ln>
            <a:solidFill>
              <a:schemeClr val="tx2"/>
            </a:solidFill>
          </a:ln>
        </p:spPr>
      </p:pic>
    </p:spTree>
    <p:extLst>
      <p:ext uri="{BB962C8B-B14F-4D97-AF65-F5344CB8AC3E}">
        <p14:creationId xmlns:p14="http://schemas.microsoft.com/office/powerpoint/2010/main" val="16910105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723900"/>
            <a:ext cx="8229600" cy="1143000"/>
          </a:xfrm>
        </p:spPr>
        <p:txBody>
          <a:bodyPr/>
          <a:lstStyle/>
          <a:p>
            <a:r>
              <a:rPr lang="en-US" dirty="0"/>
              <a:t>Getting Started</a:t>
            </a:r>
          </a:p>
        </p:txBody>
      </p:sp>
      <p:sp>
        <p:nvSpPr>
          <p:cNvPr id="3" name="Content Placeholder 2"/>
          <p:cNvSpPr>
            <a:spLocks noGrp="1"/>
          </p:cNvSpPr>
          <p:nvPr>
            <p:ph idx="1"/>
          </p:nvPr>
        </p:nvSpPr>
        <p:spPr>
          <a:xfrm>
            <a:off x="431800" y="1752600"/>
            <a:ext cx="8229600" cy="3810000"/>
          </a:xfrm>
        </p:spPr>
        <p:txBody>
          <a:bodyPr/>
          <a:lstStyle/>
          <a:p>
            <a:r>
              <a:rPr lang="en-US" sz="2400" dirty="0"/>
              <a:t>Function as the liaison among the coalition members, DBHR and other state partners, and with the community.</a:t>
            </a:r>
          </a:p>
          <a:p>
            <a:r>
              <a:rPr lang="en-US" sz="2400" dirty="0"/>
              <a:t>Participate in CPWI learning community meetings, monthly DBHR check-in meetings, and required training.</a:t>
            </a:r>
          </a:p>
          <a:p>
            <a:r>
              <a:rPr lang="en-US" sz="2400" dirty="0"/>
              <a:t>Help recruit and retain membership on the coalition and support from local key stakeholders/leaders.</a:t>
            </a:r>
          </a:p>
          <a:p>
            <a:r>
              <a:rPr lang="en-US" sz="2400" dirty="0"/>
              <a:t>CPWI Prevention Planning Framework, Action Plan, Needs Assessment and Strategic Planning, Budget</a:t>
            </a:r>
          </a:p>
          <a:p>
            <a:r>
              <a:rPr lang="en-US" sz="2400" dirty="0"/>
              <a:t>Align and integrate community organization's work with the goals and strategies of the coalition</a:t>
            </a:r>
          </a:p>
          <a:p>
            <a:r>
              <a:rPr lang="en-US" sz="2400" dirty="0"/>
              <a:t>Coordinate community outreach efforts (i.e., presentations, newsletter, volunteer recruitment, etc.).</a:t>
            </a:r>
          </a:p>
        </p:txBody>
      </p:sp>
    </p:spTree>
    <p:extLst>
      <p:ext uri="{BB962C8B-B14F-4D97-AF65-F5344CB8AC3E}">
        <p14:creationId xmlns:p14="http://schemas.microsoft.com/office/powerpoint/2010/main" val="23942045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460" y="904072"/>
            <a:ext cx="8229600" cy="1143000"/>
          </a:xfrm>
        </p:spPr>
        <p:txBody>
          <a:bodyPr/>
          <a:lstStyle/>
          <a:p>
            <a:r>
              <a:rPr lang="en-US" dirty="0"/>
              <a:t>Program Timeline</a:t>
            </a:r>
          </a:p>
        </p:txBody>
      </p:sp>
      <p:sp>
        <p:nvSpPr>
          <p:cNvPr id="3" name="Content Placeholder 2"/>
          <p:cNvSpPr>
            <a:spLocks noGrp="1"/>
          </p:cNvSpPr>
          <p:nvPr>
            <p:ph idx="1"/>
          </p:nvPr>
        </p:nvSpPr>
        <p:spPr>
          <a:xfrm>
            <a:off x="-77396" y="2056274"/>
            <a:ext cx="2112548" cy="836643"/>
          </a:xfrm>
        </p:spPr>
        <p:txBody>
          <a:bodyPr/>
          <a:lstStyle/>
          <a:p>
            <a:pPr marL="0" indent="0" algn="ctr">
              <a:buNone/>
            </a:pPr>
            <a:r>
              <a:rPr lang="en-US" sz="2400" dirty="0"/>
              <a:t>Cohort 1, </a:t>
            </a:r>
          </a:p>
          <a:p>
            <a:pPr marL="0" indent="0" algn="ctr">
              <a:buNone/>
            </a:pPr>
            <a:r>
              <a:rPr lang="en-US" sz="2400" dirty="0"/>
              <a:t>Jan-Oct ‘19</a:t>
            </a:r>
          </a:p>
        </p:txBody>
      </p:sp>
      <p:grpSp>
        <p:nvGrpSpPr>
          <p:cNvPr id="6" name="Group 5"/>
          <p:cNvGrpSpPr/>
          <p:nvPr/>
        </p:nvGrpSpPr>
        <p:grpSpPr>
          <a:xfrm>
            <a:off x="292497" y="2925144"/>
            <a:ext cx="1372764" cy="1013928"/>
            <a:chOff x="685797" y="51137"/>
            <a:chExt cx="1767802" cy="1237404"/>
          </a:xfrm>
        </p:grpSpPr>
        <p:sp>
          <p:nvSpPr>
            <p:cNvPr id="13" name="Rounded Rectangle 12"/>
            <p:cNvSpPr/>
            <p:nvPr/>
          </p:nvSpPr>
          <p:spPr>
            <a:xfrm>
              <a:off x="685797" y="51137"/>
              <a:ext cx="1767802" cy="1237404"/>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4"/>
            <p:cNvSpPr txBox="1"/>
            <p:nvPr/>
          </p:nvSpPr>
          <p:spPr>
            <a:xfrm>
              <a:off x="746213" y="111553"/>
              <a:ext cx="1646970" cy="1116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Lucida Sans Unicode"/>
                  <a:ea typeface="+mn-ea"/>
                  <a:cs typeface="+mn-cs"/>
                </a:rPr>
                <a:t>Phase 1</a:t>
              </a:r>
            </a:p>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ucida Sans Unicode"/>
                  <a:ea typeface="+mn-ea"/>
                  <a:cs typeface="+mn-cs"/>
                </a:rPr>
                <a:t>Jan.-Mar. </a:t>
              </a:r>
            </a:p>
          </p:txBody>
        </p:sp>
      </p:grpSp>
      <p:grpSp>
        <p:nvGrpSpPr>
          <p:cNvPr id="7" name="Group 6"/>
          <p:cNvGrpSpPr/>
          <p:nvPr/>
        </p:nvGrpSpPr>
        <p:grpSpPr>
          <a:xfrm>
            <a:off x="330095" y="4002172"/>
            <a:ext cx="1372764" cy="1013928"/>
            <a:chOff x="2164098" y="1413297"/>
            <a:chExt cx="1767802" cy="1237404"/>
          </a:xfrm>
        </p:grpSpPr>
        <p:sp>
          <p:nvSpPr>
            <p:cNvPr id="11" name="Rounded Rectangle 10"/>
            <p:cNvSpPr/>
            <p:nvPr/>
          </p:nvSpPr>
          <p:spPr>
            <a:xfrm>
              <a:off x="2164098" y="1413297"/>
              <a:ext cx="1767802" cy="1237404"/>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ounded Rectangle 6"/>
            <p:cNvSpPr txBox="1"/>
            <p:nvPr/>
          </p:nvSpPr>
          <p:spPr>
            <a:xfrm>
              <a:off x="2224514" y="1473713"/>
              <a:ext cx="1646970" cy="1116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Lucida Sans Unicode"/>
                  <a:ea typeface="+mn-ea"/>
                  <a:cs typeface="+mn-cs"/>
                </a:rPr>
                <a:t>Phase 2</a:t>
              </a:r>
            </a:p>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ucida Sans Unicode"/>
                  <a:ea typeface="+mn-ea"/>
                  <a:cs typeface="+mn-cs"/>
                </a:rPr>
                <a:t>Apr.-Jun.</a:t>
              </a:r>
            </a:p>
          </p:txBody>
        </p:sp>
      </p:grpSp>
      <p:grpSp>
        <p:nvGrpSpPr>
          <p:cNvPr id="8" name="Group 7"/>
          <p:cNvGrpSpPr/>
          <p:nvPr/>
        </p:nvGrpSpPr>
        <p:grpSpPr>
          <a:xfrm>
            <a:off x="343722" y="5079200"/>
            <a:ext cx="1372764" cy="1013928"/>
            <a:chOff x="3629794" y="2803311"/>
            <a:chExt cx="1767802" cy="1237404"/>
          </a:xfrm>
        </p:grpSpPr>
        <p:sp>
          <p:nvSpPr>
            <p:cNvPr id="9" name="Rounded Rectangle 8"/>
            <p:cNvSpPr/>
            <p:nvPr/>
          </p:nvSpPr>
          <p:spPr>
            <a:xfrm>
              <a:off x="3629794" y="2803311"/>
              <a:ext cx="1767802" cy="1237404"/>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ounded Rectangle 8"/>
            <p:cNvSpPr txBox="1"/>
            <p:nvPr/>
          </p:nvSpPr>
          <p:spPr>
            <a:xfrm>
              <a:off x="3690210" y="2863727"/>
              <a:ext cx="1646970" cy="1116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Lucida Sans Unicode"/>
                  <a:ea typeface="+mn-ea"/>
                  <a:cs typeface="+mn-cs"/>
                </a:rPr>
                <a:t>Phase 3</a:t>
              </a:r>
            </a:p>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ucida Sans Unicode"/>
                  <a:ea typeface="+mn-ea"/>
                  <a:cs typeface="+mn-cs"/>
                </a:rPr>
                <a:t>Jul.-Oct.</a:t>
              </a:r>
            </a:p>
          </p:txBody>
        </p:sp>
      </p:grpSp>
      <p:grpSp>
        <p:nvGrpSpPr>
          <p:cNvPr id="15" name="Group 14"/>
          <p:cNvGrpSpPr/>
          <p:nvPr/>
        </p:nvGrpSpPr>
        <p:grpSpPr>
          <a:xfrm>
            <a:off x="2586811" y="2937587"/>
            <a:ext cx="1372764" cy="1013928"/>
            <a:chOff x="1207252" y="-381548"/>
            <a:chExt cx="1767802" cy="1237404"/>
          </a:xfrm>
        </p:grpSpPr>
        <p:sp>
          <p:nvSpPr>
            <p:cNvPr id="16" name="Rounded Rectangle 15"/>
            <p:cNvSpPr/>
            <p:nvPr/>
          </p:nvSpPr>
          <p:spPr>
            <a:xfrm>
              <a:off x="1207252" y="-381548"/>
              <a:ext cx="1767802" cy="1237404"/>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ounded Rectangle 4"/>
            <p:cNvSpPr txBox="1"/>
            <p:nvPr/>
          </p:nvSpPr>
          <p:spPr>
            <a:xfrm>
              <a:off x="1267668" y="-321132"/>
              <a:ext cx="1646971" cy="1116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Lucida Sans Unicode"/>
                  <a:ea typeface="+mn-ea"/>
                  <a:cs typeface="+mn-cs"/>
                </a:rPr>
                <a:t>Phase 1</a:t>
              </a:r>
            </a:p>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ucida Sans Unicode"/>
                  <a:ea typeface="+mn-ea"/>
                  <a:cs typeface="+mn-cs"/>
                </a:rPr>
                <a:t>Jun.-Aug. </a:t>
              </a:r>
            </a:p>
          </p:txBody>
        </p:sp>
      </p:grpSp>
      <p:grpSp>
        <p:nvGrpSpPr>
          <p:cNvPr id="18" name="Group 17"/>
          <p:cNvGrpSpPr/>
          <p:nvPr/>
        </p:nvGrpSpPr>
        <p:grpSpPr>
          <a:xfrm>
            <a:off x="2539896" y="4002172"/>
            <a:ext cx="1419679" cy="1013928"/>
            <a:chOff x="2112770" y="1413297"/>
            <a:chExt cx="1828218" cy="1237404"/>
          </a:xfrm>
        </p:grpSpPr>
        <p:sp>
          <p:nvSpPr>
            <p:cNvPr id="19" name="Rounded Rectangle 18"/>
            <p:cNvSpPr/>
            <p:nvPr/>
          </p:nvSpPr>
          <p:spPr>
            <a:xfrm>
              <a:off x="2164098" y="1413297"/>
              <a:ext cx="1767802" cy="1237404"/>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ounded Rectangle 6"/>
            <p:cNvSpPr txBox="1"/>
            <p:nvPr/>
          </p:nvSpPr>
          <p:spPr>
            <a:xfrm>
              <a:off x="2112770" y="1473713"/>
              <a:ext cx="1828218" cy="1116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Lucida Sans Unicode"/>
                  <a:ea typeface="+mn-ea"/>
                  <a:cs typeface="+mn-cs"/>
                </a:rPr>
                <a:t>Phase 2</a:t>
              </a:r>
            </a:p>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ucida Sans Unicode"/>
                  <a:ea typeface="+mn-ea"/>
                  <a:cs typeface="+mn-cs"/>
                </a:rPr>
                <a:t>Sept.-Nov.</a:t>
              </a:r>
            </a:p>
          </p:txBody>
        </p:sp>
      </p:grpSp>
      <p:grpSp>
        <p:nvGrpSpPr>
          <p:cNvPr id="21" name="Group 20"/>
          <p:cNvGrpSpPr/>
          <p:nvPr/>
        </p:nvGrpSpPr>
        <p:grpSpPr>
          <a:xfrm>
            <a:off x="2589636" y="5082072"/>
            <a:ext cx="1372764" cy="1013928"/>
            <a:chOff x="3629794" y="2803311"/>
            <a:chExt cx="1767802" cy="1237404"/>
          </a:xfrm>
        </p:grpSpPr>
        <p:sp>
          <p:nvSpPr>
            <p:cNvPr id="22" name="Rounded Rectangle 21"/>
            <p:cNvSpPr/>
            <p:nvPr/>
          </p:nvSpPr>
          <p:spPr>
            <a:xfrm>
              <a:off x="3629794" y="2803311"/>
              <a:ext cx="1767802" cy="1237404"/>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Rounded Rectangle 8"/>
            <p:cNvSpPr txBox="1"/>
            <p:nvPr/>
          </p:nvSpPr>
          <p:spPr>
            <a:xfrm>
              <a:off x="3690210" y="2863727"/>
              <a:ext cx="1646970" cy="1116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Lucida Sans Unicode"/>
                  <a:ea typeface="+mn-ea"/>
                  <a:cs typeface="+mn-cs"/>
                </a:rPr>
                <a:t>Phase 3</a:t>
              </a:r>
            </a:p>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ucida Sans Unicode"/>
                  <a:ea typeface="+mn-ea"/>
                  <a:cs typeface="+mn-cs"/>
                </a:rPr>
                <a:t>Dec.-Mar.</a:t>
              </a:r>
            </a:p>
          </p:txBody>
        </p:sp>
      </p:grpSp>
      <p:grpSp>
        <p:nvGrpSpPr>
          <p:cNvPr id="24" name="Group 23"/>
          <p:cNvGrpSpPr/>
          <p:nvPr/>
        </p:nvGrpSpPr>
        <p:grpSpPr>
          <a:xfrm>
            <a:off x="4973972" y="2940997"/>
            <a:ext cx="1372764" cy="1013928"/>
            <a:chOff x="457087" y="394331"/>
            <a:chExt cx="1767802" cy="1237404"/>
          </a:xfrm>
        </p:grpSpPr>
        <p:sp>
          <p:nvSpPr>
            <p:cNvPr id="25" name="Rounded Rectangle 24"/>
            <p:cNvSpPr/>
            <p:nvPr/>
          </p:nvSpPr>
          <p:spPr>
            <a:xfrm>
              <a:off x="457087" y="394331"/>
              <a:ext cx="1767802" cy="1237404"/>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ounded Rectangle 4"/>
            <p:cNvSpPr txBox="1"/>
            <p:nvPr/>
          </p:nvSpPr>
          <p:spPr>
            <a:xfrm>
              <a:off x="517501" y="454747"/>
              <a:ext cx="1646969" cy="1116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Lucida Sans Unicode"/>
                  <a:ea typeface="+mn-ea"/>
                  <a:cs typeface="+mn-cs"/>
                </a:rPr>
                <a:t>Phase 1</a:t>
              </a:r>
            </a:p>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ucida Sans Unicode"/>
                  <a:ea typeface="+mn-ea"/>
                  <a:cs typeface="+mn-cs"/>
                </a:rPr>
                <a:t>Oct.-Dec. </a:t>
              </a:r>
            </a:p>
          </p:txBody>
        </p:sp>
      </p:grpSp>
      <p:grpSp>
        <p:nvGrpSpPr>
          <p:cNvPr id="27" name="Group 26"/>
          <p:cNvGrpSpPr/>
          <p:nvPr/>
        </p:nvGrpSpPr>
        <p:grpSpPr>
          <a:xfrm>
            <a:off x="4973863" y="4007634"/>
            <a:ext cx="1372764" cy="1013928"/>
            <a:chOff x="2164098" y="1413297"/>
            <a:chExt cx="1767802" cy="1237404"/>
          </a:xfrm>
        </p:grpSpPr>
        <p:sp>
          <p:nvSpPr>
            <p:cNvPr id="28" name="Rounded Rectangle 27"/>
            <p:cNvSpPr/>
            <p:nvPr/>
          </p:nvSpPr>
          <p:spPr>
            <a:xfrm>
              <a:off x="2164098" y="1413297"/>
              <a:ext cx="1767802" cy="1237404"/>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ounded Rectangle 6"/>
            <p:cNvSpPr txBox="1"/>
            <p:nvPr/>
          </p:nvSpPr>
          <p:spPr>
            <a:xfrm>
              <a:off x="2224514" y="1473713"/>
              <a:ext cx="1646970" cy="1116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Lucida Sans Unicode"/>
                  <a:ea typeface="+mn-ea"/>
                  <a:cs typeface="+mn-cs"/>
                </a:rPr>
                <a:t>Phase 2</a:t>
              </a:r>
            </a:p>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ucida Sans Unicode"/>
                  <a:ea typeface="+mn-ea"/>
                  <a:cs typeface="+mn-cs"/>
                </a:rPr>
                <a:t>Jan.-Mar.</a:t>
              </a:r>
            </a:p>
          </p:txBody>
        </p:sp>
      </p:grpSp>
      <p:grpSp>
        <p:nvGrpSpPr>
          <p:cNvPr id="30" name="Group 29"/>
          <p:cNvGrpSpPr/>
          <p:nvPr/>
        </p:nvGrpSpPr>
        <p:grpSpPr>
          <a:xfrm>
            <a:off x="4973863" y="5082072"/>
            <a:ext cx="1372764" cy="1013928"/>
            <a:chOff x="3136549" y="2305441"/>
            <a:chExt cx="1767802" cy="1237404"/>
          </a:xfrm>
        </p:grpSpPr>
        <p:sp>
          <p:nvSpPr>
            <p:cNvPr id="31" name="Rounded Rectangle 30"/>
            <p:cNvSpPr/>
            <p:nvPr/>
          </p:nvSpPr>
          <p:spPr>
            <a:xfrm>
              <a:off x="3136549" y="2305441"/>
              <a:ext cx="1767802" cy="1237404"/>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Rounded Rectangle 8"/>
            <p:cNvSpPr txBox="1"/>
            <p:nvPr/>
          </p:nvSpPr>
          <p:spPr>
            <a:xfrm>
              <a:off x="3196965" y="2365857"/>
              <a:ext cx="1646971" cy="1116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Lucida Sans Unicode"/>
                  <a:ea typeface="+mn-ea"/>
                  <a:cs typeface="+mn-cs"/>
                </a:rPr>
                <a:t>Phase 3</a:t>
              </a:r>
            </a:p>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ucida Sans Unicode"/>
                  <a:ea typeface="+mn-ea"/>
                  <a:cs typeface="+mn-cs"/>
                </a:rPr>
                <a:t>Apr.-Jul.</a:t>
              </a:r>
            </a:p>
          </p:txBody>
        </p:sp>
      </p:grpSp>
      <p:sp>
        <p:nvSpPr>
          <p:cNvPr id="33" name="Content Placeholder 2"/>
          <p:cNvSpPr txBox="1">
            <a:spLocks/>
          </p:cNvSpPr>
          <p:nvPr/>
        </p:nvSpPr>
        <p:spPr bwMode="auto">
          <a:xfrm>
            <a:off x="1672516" y="2033387"/>
            <a:ext cx="3062060" cy="114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2800" kern="1200">
                <a:solidFill>
                  <a:schemeClr val="tx2">
                    <a:lumMod val="50000"/>
                  </a:schemeClr>
                </a:solidFill>
                <a:latin typeface="Calibri" panose="020F0502020204030204" pitchFamily="34" charset="0"/>
                <a:ea typeface="+mn-ea"/>
                <a:cs typeface="Tahoma" pitchFamily="34" charset="0"/>
              </a:defRPr>
            </a:lvl1pPr>
            <a:lvl2pPr marL="742950" indent="-285750" algn="l" rtl="0" eaLnBrk="1" fontAlgn="base" hangingPunct="1">
              <a:spcBef>
                <a:spcPct val="20000"/>
              </a:spcBef>
              <a:spcAft>
                <a:spcPct val="0"/>
              </a:spcAft>
              <a:buFont typeface="Arial" panose="020B0604020202020204" pitchFamily="34" charset="0"/>
              <a:buChar char="–"/>
              <a:defRPr sz="2400" kern="1200">
                <a:solidFill>
                  <a:schemeClr val="tx2">
                    <a:lumMod val="50000"/>
                  </a:schemeClr>
                </a:solidFill>
                <a:latin typeface="Calibri" panose="020F0502020204030204" pitchFamily="34" charset="0"/>
                <a:ea typeface="+mn-ea"/>
                <a:cs typeface="Tahoma" pitchFamily="34" charset="0"/>
              </a:defRPr>
            </a:lvl2pPr>
            <a:lvl3pPr marL="1143000" indent="-228600" algn="l" rtl="0" eaLnBrk="1" fontAlgn="base" hangingPunct="1">
              <a:spcBef>
                <a:spcPct val="20000"/>
              </a:spcBef>
              <a:spcAft>
                <a:spcPct val="0"/>
              </a:spcAft>
              <a:buFont typeface="Arial" panose="020B0604020202020204" pitchFamily="34" charset="0"/>
              <a:buChar char="•"/>
              <a:defRPr sz="2000" kern="1200">
                <a:solidFill>
                  <a:schemeClr val="tx2">
                    <a:lumMod val="50000"/>
                  </a:schemeClr>
                </a:solidFill>
                <a:latin typeface="Calibri" panose="020F0502020204030204" pitchFamily="34" charset="0"/>
                <a:ea typeface="+mn-ea"/>
                <a:cs typeface="Tahoma" pitchFamily="34" charset="0"/>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2">
                    <a:lumMod val="50000"/>
                  </a:schemeClr>
                </a:solidFill>
                <a:latin typeface="Calibri" panose="020F0502020204030204" pitchFamily="34" charset="0"/>
                <a:ea typeface="+mn-ea"/>
                <a:cs typeface="Tahoma" pitchFamily="34" charset="0"/>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2">
                    <a:lumMod val="50000"/>
                  </a:schemeClr>
                </a:solidFill>
                <a:latin typeface="Calibri" panose="020F0502020204030204"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B3668">
                    <a:lumMod val="50000"/>
                  </a:srgbClr>
                </a:solidFill>
                <a:effectLst/>
                <a:uLnTx/>
                <a:uFillTx/>
                <a:latin typeface="Calibri" panose="020F0502020204030204" pitchFamily="34" charset="0"/>
                <a:ea typeface="+mn-ea"/>
                <a:cs typeface="Tahoma" pitchFamily="34" charset="0"/>
              </a:rPr>
              <a:t>Cohort 2,</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B3668">
                    <a:lumMod val="50000"/>
                  </a:srgbClr>
                </a:solidFill>
                <a:effectLst/>
                <a:uLnTx/>
                <a:uFillTx/>
                <a:latin typeface="Calibri" panose="020F0502020204030204" pitchFamily="34" charset="0"/>
                <a:ea typeface="+mn-ea"/>
                <a:cs typeface="Tahoma" pitchFamily="34" charset="0"/>
              </a:rPr>
              <a:t>Jun ‘19-Mar ‘20</a:t>
            </a:r>
          </a:p>
        </p:txBody>
      </p:sp>
      <p:sp>
        <p:nvSpPr>
          <p:cNvPr id="34" name="Content Placeholder 2"/>
          <p:cNvSpPr txBox="1">
            <a:spLocks/>
          </p:cNvSpPr>
          <p:nvPr/>
        </p:nvSpPr>
        <p:spPr bwMode="auto">
          <a:xfrm>
            <a:off x="4365536" y="2057400"/>
            <a:ext cx="2568664" cy="11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2800" kern="1200">
                <a:solidFill>
                  <a:schemeClr val="tx2">
                    <a:lumMod val="50000"/>
                  </a:schemeClr>
                </a:solidFill>
                <a:latin typeface="Calibri" panose="020F0502020204030204" pitchFamily="34" charset="0"/>
                <a:ea typeface="+mn-ea"/>
                <a:cs typeface="Tahoma" pitchFamily="34" charset="0"/>
              </a:defRPr>
            </a:lvl1pPr>
            <a:lvl2pPr marL="742950" indent="-285750" algn="l" rtl="0" eaLnBrk="1" fontAlgn="base" hangingPunct="1">
              <a:spcBef>
                <a:spcPct val="20000"/>
              </a:spcBef>
              <a:spcAft>
                <a:spcPct val="0"/>
              </a:spcAft>
              <a:buFont typeface="Arial" panose="020B0604020202020204" pitchFamily="34" charset="0"/>
              <a:buChar char="–"/>
              <a:defRPr sz="2400" kern="1200">
                <a:solidFill>
                  <a:schemeClr val="tx2">
                    <a:lumMod val="50000"/>
                  </a:schemeClr>
                </a:solidFill>
                <a:latin typeface="Calibri" panose="020F0502020204030204" pitchFamily="34" charset="0"/>
                <a:ea typeface="+mn-ea"/>
                <a:cs typeface="Tahoma" pitchFamily="34" charset="0"/>
              </a:defRPr>
            </a:lvl2pPr>
            <a:lvl3pPr marL="1143000" indent="-228600" algn="l" rtl="0" eaLnBrk="1" fontAlgn="base" hangingPunct="1">
              <a:spcBef>
                <a:spcPct val="20000"/>
              </a:spcBef>
              <a:spcAft>
                <a:spcPct val="0"/>
              </a:spcAft>
              <a:buFont typeface="Arial" panose="020B0604020202020204" pitchFamily="34" charset="0"/>
              <a:buChar char="•"/>
              <a:defRPr sz="2000" kern="1200">
                <a:solidFill>
                  <a:schemeClr val="tx2">
                    <a:lumMod val="50000"/>
                  </a:schemeClr>
                </a:solidFill>
                <a:latin typeface="Calibri" panose="020F0502020204030204" pitchFamily="34" charset="0"/>
                <a:ea typeface="+mn-ea"/>
                <a:cs typeface="Tahoma" pitchFamily="34" charset="0"/>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2">
                    <a:lumMod val="50000"/>
                  </a:schemeClr>
                </a:solidFill>
                <a:latin typeface="Calibri" panose="020F0502020204030204" pitchFamily="34" charset="0"/>
                <a:ea typeface="+mn-ea"/>
                <a:cs typeface="Tahoma" pitchFamily="34" charset="0"/>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2">
                    <a:lumMod val="50000"/>
                  </a:schemeClr>
                </a:solidFill>
                <a:latin typeface="Calibri" panose="020F0502020204030204"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B3668">
                    <a:lumMod val="50000"/>
                  </a:srgbClr>
                </a:solidFill>
                <a:effectLst/>
                <a:uLnTx/>
                <a:uFillTx/>
                <a:latin typeface="Calibri" panose="020F0502020204030204" pitchFamily="34" charset="0"/>
                <a:ea typeface="+mn-ea"/>
                <a:cs typeface="Tahoma" pitchFamily="34" charset="0"/>
              </a:rPr>
              <a:t>Cohort 3,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B3668">
                    <a:lumMod val="50000"/>
                  </a:srgbClr>
                </a:solidFill>
                <a:effectLst/>
                <a:uLnTx/>
                <a:uFillTx/>
                <a:latin typeface="Calibri" panose="020F0502020204030204" pitchFamily="34" charset="0"/>
                <a:ea typeface="+mn-ea"/>
                <a:cs typeface="Tahoma" pitchFamily="34" charset="0"/>
              </a:rPr>
              <a:t>Oct ’19-Jul ‘20</a:t>
            </a:r>
          </a:p>
        </p:txBody>
      </p:sp>
      <p:grpSp>
        <p:nvGrpSpPr>
          <p:cNvPr id="35" name="Group 34"/>
          <p:cNvGrpSpPr/>
          <p:nvPr/>
        </p:nvGrpSpPr>
        <p:grpSpPr>
          <a:xfrm>
            <a:off x="7259972" y="2940997"/>
            <a:ext cx="1372764" cy="1013928"/>
            <a:chOff x="457087" y="394331"/>
            <a:chExt cx="1767802" cy="1237404"/>
          </a:xfrm>
        </p:grpSpPr>
        <p:sp>
          <p:nvSpPr>
            <p:cNvPr id="36" name="Rounded Rectangle 35"/>
            <p:cNvSpPr/>
            <p:nvPr/>
          </p:nvSpPr>
          <p:spPr>
            <a:xfrm>
              <a:off x="457087" y="394331"/>
              <a:ext cx="1767802" cy="1237404"/>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Rounded Rectangle 4"/>
            <p:cNvSpPr txBox="1"/>
            <p:nvPr/>
          </p:nvSpPr>
          <p:spPr>
            <a:xfrm>
              <a:off x="517501" y="454747"/>
              <a:ext cx="1646969" cy="1116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Lucida Sans Unicode"/>
                  <a:ea typeface="+mn-ea"/>
                  <a:cs typeface="+mn-cs"/>
                </a:rPr>
                <a:t>Phase 1</a:t>
              </a:r>
            </a:p>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ucida Sans Unicode"/>
                  <a:ea typeface="+mn-ea"/>
                  <a:cs typeface="+mn-cs"/>
                </a:rPr>
                <a:t>Jan.-Mar. </a:t>
              </a:r>
            </a:p>
          </p:txBody>
        </p:sp>
      </p:grpSp>
      <p:grpSp>
        <p:nvGrpSpPr>
          <p:cNvPr id="38" name="Group 37"/>
          <p:cNvGrpSpPr/>
          <p:nvPr/>
        </p:nvGrpSpPr>
        <p:grpSpPr>
          <a:xfrm>
            <a:off x="7259863" y="4007634"/>
            <a:ext cx="1372764" cy="1013928"/>
            <a:chOff x="2164098" y="1413297"/>
            <a:chExt cx="1767802" cy="1237404"/>
          </a:xfrm>
        </p:grpSpPr>
        <p:sp>
          <p:nvSpPr>
            <p:cNvPr id="39" name="Rounded Rectangle 38"/>
            <p:cNvSpPr/>
            <p:nvPr/>
          </p:nvSpPr>
          <p:spPr>
            <a:xfrm>
              <a:off x="2164098" y="1413297"/>
              <a:ext cx="1767802" cy="1237404"/>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Rounded Rectangle 6"/>
            <p:cNvSpPr txBox="1"/>
            <p:nvPr/>
          </p:nvSpPr>
          <p:spPr>
            <a:xfrm>
              <a:off x="2224514" y="1473713"/>
              <a:ext cx="1646970" cy="1116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Lucida Sans Unicode"/>
                  <a:ea typeface="+mn-ea"/>
                  <a:cs typeface="+mn-cs"/>
                </a:rPr>
                <a:t>Phase 2</a:t>
              </a:r>
            </a:p>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ucida Sans Unicode"/>
                  <a:ea typeface="+mn-ea"/>
                  <a:cs typeface="+mn-cs"/>
                </a:rPr>
                <a:t>Apr.-Jun.</a:t>
              </a:r>
            </a:p>
          </p:txBody>
        </p:sp>
      </p:grpSp>
      <p:grpSp>
        <p:nvGrpSpPr>
          <p:cNvPr id="41" name="Group 40"/>
          <p:cNvGrpSpPr/>
          <p:nvPr/>
        </p:nvGrpSpPr>
        <p:grpSpPr>
          <a:xfrm>
            <a:off x="7259863" y="5082072"/>
            <a:ext cx="1372764" cy="1013928"/>
            <a:chOff x="3136549" y="2305441"/>
            <a:chExt cx="1767802" cy="1237404"/>
          </a:xfrm>
        </p:grpSpPr>
        <p:sp>
          <p:nvSpPr>
            <p:cNvPr id="42" name="Rounded Rectangle 41"/>
            <p:cNvSpPr/>
            <p:nvPr/>
          </p:nvSpPr>
          <p:spPr>
            <a:xfrm>
              <a:off x="3136549" y="2305441"/>
              <a:ext cx="1767802" cy="1237404"/>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Rounded Rectangle 8"/>
            <p:cNvSpPr txBox="1"/>
            <p:nvPr/>
          </p:nvSpPr>
          <p:spPr>
            <a:xfrm>
              <a:off x="3196965" y="2365857"/>
              <a:ext cx="1646971" cy="1116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Lucida Sans Unicode"/>
                  <a:ea typeface="+mn-ea"/>
                  <a:cs typeface="+mn-cs"/>
                </a:rPr>
                <a:t>Phase 3</a:t>
              </a:r>
            </a:p>
            <a:p>
              <a:pPr marL="0" marR="0" lvl="0" indent="0" algn="ctr" defTabSz="977900" rtl="0" eaLnBrk="1" fontAlgn="base"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ucida Sans Unicode"/>
                  <a:ea typeface="+mn-ea"/>
                  <a:cs typeface="+mn-cs"/>
                </a:rPr>
                <a:t>Jul.-Sep.</a:t>
              </a:r>
            </a:p>
          </p:txBody>
        </p:sp>
      </p:grpSp>
      <p:sp>
        <p:nvSpPr>
          <p:cNvPr id="44" name="Content Placeholder 2"/>
          <p:cNvSpPr txBox="1">
            <a:spLocks/>
          </p:cNvSpPr>
          <p:nvPr/>
        </p:nvSpPr>
        <p:spPr bwMode="auto">
          <a:xfrm>
            <a:off x="6651536" y="2057400"/>
            <a:ext cx="2568664" cy="11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2800" kern="1200">
                <a:solidFill>
                  <a:schemeClr val="tx2">
                    <a:lumMod val="50000"/>
                  </a:schemeClr>
                </a:solidFill>
                <a:latin typeface="Calibri" panose="020F0502020204030204" pitchFamily="34" charset="0"/>
                <a:ea typeface="+mn-ea"/>
                <a:cs typeface="Tahoma" pitchFamily="34" charset="0"/>
              </a:defRPr>
            </a:lvl1pPr>
            <a:lvl2pPr marL="742950" indent="-285750" algn="l" rtl="0" eaLnBrk="1" fontAlgn="base" hangingPunct="1">
              <a:spcBef>
                <a:spcPct val="20000"/>
              </a:spcBef>
              <a:spcAft>
                <a:spcPct val="0"/>
              </a:spcAft>
              <a:buFont typeface="Arial" panose="020B0604020202020204" pitchFamily="34" charset="0"/>
              <a:buChar char="–"/>
              <a:defRPr sz="2400" kern="1200">
                <a:solidFill>
                  <a:schemeClr val="tx2">
                    <a:lumMod val="50000"/>
                  </a:schemeClr>
                </a:solidFill>
                <a:latin typeface="Calibri" panose="020F0502020204030204" pitchFamily="34" charset="0"/>
                <a:ea typeface="+mn-ea"/>
                <a:cs typeface="Tahoma" pitchFamily="34" charset="0"/>
              </a:defRPr>
            </a:lvl2pPr>
            <a:lvl3pPr marL="1143000" indent="-228600" algn="l" rtl="0" eaLnBrk="1" fontAlgn="base" hangingPunct="1">
              <a:spcBef>
                <a:spcPct val="20000"/>
              </a:spcBef>
              <a:spcAft>
                <a:spcPct val="0"/>
              </a:spcAft>
              <a:buFont typeface="Arial" panose="020B0604020202020204" pitchFamily="34" charset="0"/>
              <a:buChar char="•"/>
              <a:defRPr sz="2000" kern="1200">
                <a:solidFill>
                  <a:schemeClr val="tx2">
                    <a:lumMod val="50000"/>
                  </a:schemeClr>
                </a:solidFill>
                <a:latin typeface="Calibri" panose="020F0502020204030204" pitchFamily="34" charset="0"/>
                <a:ea typeface="+mn-ea"/>
                <a:cs typeface="Tahoma" pitchFamily="34" charset="0"/>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2">
                    <a:lumMod val="50000"/>
                  </a:schemeClr>
                </a:solidFill>
                <a:latin typeface="Calibri" panose="020F0502020204030204" pitchFamily="34" charset="0"/>
                <a:ea typeface="+mn-ea"/>
                <a:cs typeface="Tahoma" pitchFamily="34" charset="0"/>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2">
                    <a:lumMod val="50000"/>
                  </a:schemeClr>
                </a:solidFill>
                <a:latin typeface="Calibri" panose="020F0502020204030204"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B3668">
                    <a:lumMod val="50000"/>
                  </a:srgbClr>
                </a:solidFill>
                <a:effectLst/>
                <a:uLnTx/>
                <a:uFillTx/>
                <a:latin typeface="Calibri" panose="020F0502020204030204" pitchFamily="34" charset="0"/>
                <a:ea typeface="+mn-ea"/>
                <a:cs typeface="Tahoma" pitchFamily="34" charset="0"/>
              </a:rPr>
              <a:t>Cohort 4,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B3668">
                    <a:lumMod val="50000"/>
                  </a:srgbClr>
                </a:solidFill>
                <a:effectLst/>
                <a:uLnTx/>
                <a:uFillTx/>
                <a:latin typeface="Calibri" panose="020F0502020204030204" pitchFamily="34" charset="0"/>
                <a:ea typeface="+mn-ea"/>
                <a:cs typeface="Tahoma" pitchFamily="34" charset="0"/>
              </a:rPr>
              <a:t>Jan-Sep ‘20</a:t>
            </a:r>
          </a:p>
        </p:txBody>
      </p:sp>
    </p:spTree>
    <p:extLst>
      <p:ext uri="{BB962C8B-B14F-4D97-AF65-F5344CB8AC3E}">
        <p14:creationId xmlns:p14="http://schemas.microsoft.com/office/powerpoint/2010/main" val="28455252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4</a:t>
            </a:r>
            <a:endParaRPr lang="en-US" dirty="0"/>
          </a:p>
        </p:txBody>
      </p:sp>
      <p:sp>
        <p:nvSpPr>
          <p:cNvPr id="3" name="Content Placeholder 2"/>
          <p:cNvSpPr>
            <a:spLocks noGrp="1"/>
          </p:cNvSpPr>
          <p:nvPr>
            <p:ph idx="1"/>
          </p:nvPr>
        </p:nvSpPr>
        <p:spPr/>
        <p:txBody>
          <a:bodyPr/>
          <a:lstStyle/>
          <a:p>
            <a:r>
              <a:rPr lang="en-US" dirty="0" smtClean="0"/>
              <a:t>Exciting opportunity that allowed for the Fellowship contract to be extended for Cohorts 1 and 2.</a:t>
            </a:r>
          </a:p>
          <a:p>
            <a:endParaRPr lang="en-US" dirty="0" smtClean="0"/>
          </a:p>
          <a:p>
            <a:r>
              <a:rPr lang="en-US" dirty="0" smtClean="0"/>
              <a:t>Return to Olympia office to apply skills acquired in the field, support the team, and continue build experience in prevention field.</a:t>
            </a:r>
          </a:p>
          <a:p>
            <a:endParaRPr lang="en-US" dirty="0" smtClean="0"/>
          </a:p>
        </p:txBody>
      </p:sp>
      <p:sp>
        <p:nvSpPr>
          <p:cNvPr id="4" name="Slide Number Placeholder 3"/>
          <p:cNvSpPr>
            <a:spLocks noGrp="1"/>
          </p:cNvSpPr>
          <p:nvPr>
            <p:ph type="sldNum"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A147D318-97CD-48EE-A025-5784E0F3C3BA}" type="slidenum">
              <a:rPr kumimoji="0" lang="en-US" altLang="en-US" sz="1200" b="0" i="0" u="none" strike="noStrike" kern="1200" cap="none" spc="0" normalizeH="0" baseline="0" noProof="0" smtClean="0">
                <a:ln>
                  <a:noFill/>
                </a:ln>
                <a:solidFill>
                  <a:srgbClr val="8D8D8D"/>
                </a:solidFill>
                <a:effectLst/>
                <a:uLnTx/>
                <a:uFillTx/>
                <a:latin typeface="Lucida Sans Unicode" panose="020B0602030504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dirty="0">
              <a:ln>
                <a:noFill/>
              </a:ln>
              <a:solidFill>
                <a:srgbClr val="8D8D8D"/>
              </a:solidFill>
              <a:effectLst/>
              <a:uLnTx/>
              <a:uFillTx/>
              <a:latin typeface="Lucida Sans Unicode" panose="020B0602030504020204" pitchFamily="34" charset="0"/>
              <a:ea typeface="+mn-ea"/>
              <a:cs typeface="+mn-cs"/>
            </a:endParaRPr>
          </a:p>
        </p:txBody>
      </p:sp>
    </p:spTree>
    <p:extLst>
      <p:ext uri="{BB962C8B-B14F-4D97-AF65-F5344CB8AC3E}">
        <p14:creationId xmlns:p14="http://schemas.microsoft.com/office/powerpoint/2010/main" val="7447198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 the Phase 2 Fellows!</a:t>
            </a:r>
            <a:endParaRPr lang="en-US" dirty="0"/>
          </a:p>
        </p:txBody>
      </p:sp>
      <p:sp>
        <p:nvSpPr>
          <p:cNvPr id="4" name="Slide Number Placeholder 3"/>
          <p:cNvSpPr>
            <a:spLocks noGrp="1"/>
          </p:cNvSpPr>
          <p:nvPr>
            <p:ph type="sldNum"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A147D318-97CD-48EE-A025-5784E0F3C3BA}" type="slidenum">
              <a:rPr kumimoji="0" lang="en-US" altLang="en-US" sz="1200" b="0" i="0" u="none" strike="noStrike" kern="1200" cap="none" spc="0" normalizeH="0" baseline="0" noProof="0" smtClean="0">
                <a:ln>
                  <a:noFill/>
                </a:ln>
                <a:solidFill>
                  <a:srgbClr val="8D8D8D"/>
                </a:solidFill>
                <a:effectLst/>
                <a:uLnTx/>
                <a:uFillTx/>
                <a:latin typeface="Lucida Sans Unicode" panose="020B0602030504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dirty="0">
              <a:ln>
                <a:noFill/>
              </a:ln>
              <a:solidFill>
                <a:srgbClr val="8D8D8D"/>
              </a:solidFill>
              <a:effectLst/>
              <a:uLnTx/>
              <a:uFillTx/>
              <a:latin typeface="Lucida Sans Unicode" panose="020B0602030504020204" pitchFamily="34" charset="0"/>
              <a:ea typeface="+mn-ea"/>
              <a:cs typeface="+mn-cs"/>
            </a:endParaRPr>
          </a:p>
        </p:txBody>
      </p:sp>
      <p:pic>
        <p:nvPicPr>
          <p:cNvPr id="5" name="Picture 4"/>
          <p:cNvPicPr>
            <a:picLocks noChangeAspect="1"/>
          </p:cNvPicPr>
          <p:nvPr/>
        </p:nvPicPr>
        <p:blipFill rotWithShape="1">
          <a:blip r:embed="rId2"/>
          <a:srcRect r="3129"/>
          <a:stretch/>
        </p:blipFill>
        <p:spPr>
          <a:xfrm>
            <a:off x="152400" y="2362200"/>
            <a:ext cx="1927269" cy="2971800"/>
          </a:xfrm>
          <a:prstGeom prst="rect">
            <a:avLst/>
          </a:prstGeom>
        </p:spPr>
      </p:pic>
      <p:pic>
        <p:nvPicPr>
          <p:cNvPr id="6" name="Picture 5"/>
          <p:cNvPicPr>
            <a:picLocks noChangeAspect="1"/>
          </p:cNvPicPr>
          <p:nvPr/>
        </p:nvPicPr>
        <p:blipFill rotWithShape="1">
          <a:blip r:embed="rId3"/>
          <a:srcRect r="577"/>
          <a:stretch/>
        </p:blipFill>
        <p:spPr>
          <a:xfrm>
            <a:off x="2286001" y="2362200"/>
            <a:ext cx="1917166" cy="2971800"/>
          </a:xfrm>
          <a:prstGeom prst="rect">
            <a:avLst/>
          </a:prstGeom>
        </p:spPr>
      </p:pic>
      <p:pic>
        <p:nvPicPr>
          <p:cNvPr id="7" name="Picture 6"/>
          <p:cNvPicPr>
            <a:picLocks noChangeAspect="1"/>
          </p:cNvPicPr>
          <p:nvPr/>
        </p:nvPicPr>
        <p:blipFill rotWithShape="1">
          <a:blip r:embed="rId4"/>
          <a:srcRect l="-1" t="2489" r="1269" b="266"/>
          <a:stretch/>
        </p:blipFill>
        <p:spPr>
          <a:xfrm>
            <a:off x="4425756" y="2362200"/>
            <a:ext cx="2111541" cy="2971800"/>
          </a:xfrm>
          <a:prstGeom prst="rect">
            <a:avLst/>
          </a:prstGeom>
        </p:spPr>
      </p:pic>
      <p:pic>
        <p:nvPicPr>
          <p:cNvPr id="8" name="Picture 7"/>
          <p:cNvPicPr>
            <a:picLocks noChangeAspect="1"/>
          </p:cNvPicPr>
          <p:nvPr/>
        </p:nvPicPr>
        <p:blipFill rotWithShape="1">
          <a:blip r:embed="rId5"/>
          <a:srcRect t="1313" r="2538" b="1356"/>
          <a:stretch/>
        </p:blipFill>
        <p:spPr>
          <a:xfrm>
            <a:off x="6748750" y="2362200"/>
            <a:ext cx="2335570" cy="2971800"/>
          </a:xfrm>
          <a:prstGeom prst="rect">
            <a:avLst/>
          </a:prstGeom>
        </p:spPr>
      </p:pic>
      <p:sp>
        <p:nvSpPr>
          <p:cNvPr id="9" name="TextBox 8"/>
          <p:cNvSpPr txBox="1"/>
          <p:nvPr/>
        </p:nvSpPr>
        <p:spPr>
          <a:xfrm>
            <a:off x="76200" y="5432622"/>
            <a:ext cx="2092327" cy="8771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Grace Wilkowski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Point Roberts, WA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Cohort 4 Fellow</a:t>
            </a:r>
            <a:endParaRPr kumimoji="0" lang="en-US" sz="1700" b="1"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10" name="TextBox 9"/>
          <p:cNvSpPr txBox="1"/>
          <p:nvPr/>
        </p:nvSpPr>
        <p:spPr>
          <a:xfrm>
            <a:off x="2238362" y="5432619"/>
            <a:ext cx="2533676" cy="8771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Samantha Pangelinan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Long Beach, CA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Cohort 4 Fellow</a:t>
            </a:r>
            <a:endParaRPr kumimoji="0" lang="en-US" sz="1700" b="1"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12" name="TextBox 11"/>
          <p:cNvSpPr txBox="1"/>
          <p:nvPr/>
        </p:nvSpPr>
        <p:spPr>
          <a:xfrm>
            <a:off x="4772038" y="5432619"/>
            <a:ext cx="1905000" cy="8771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Rachel Oliver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Deer Park, WA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Cohort 4 Fellow</a:t>
            </a:r>
            <a:endParaRPr kumimoji="0" lang="en-US" sz="1700" b="1"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13" name="TextBox 12"/>
          <p:cNvSpPr txBox="1"/>
          <p:nvPr/>
        </p:nvSpPr>
        <p:spPr>
          <a:xfrm>
            <a:off x="6814589" y="5432619"/>
            <a:ext cx="2239635" cy="8771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Sabrina DiGennaro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Orange, CA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Cohort 4 Fellow</a:t>
            </a:r>
            <a:endParaRPr kumimoji="0" lang="en-US" sz="1700" b="1"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81871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 the Phase 3 Fellows!</a:t>
            </a:r>
            <a:endParaRPr lang="en-US" dirty="0"/>
          </a:p>
        </p:txBody>
      </p:sp>
      <p:sp>
        <p:nvSpPr>
          <p:cNvPr id="4" name="Slide Number Placeholder 3"/>
          <p:cNvSpPr>
            <a:spLocks noGrp="1"/>
          </p:cNvSpPr>
          <p:nvPr>
            <p:ph type="sldNum"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A147D318-97CD-48EE-A025-5784E0F3C3BA}" type="slidenum">
              <a:rPr kumimoji="0" lang="en-US" altLang="en-US" sz="1200" b="0" i="0" u="none" strike="noStrike" kern="1200" cap="none" spc="0" normalizeH="0" baseline="0" noProof="0" smtClean="0">
                <a:ln>
                  <a:noFill/>
                </a:ln>
                <a:solidFill>
                  <a:srgbClr val="8D8D8D"/>
                </a:solidFill>
                <a:effectLst/>
                <a:uLnTx/>
                <a:uFillTx/>
                <a:latin typeface="Lucida Sans Unicode" panose="020B0602030504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dirty="0">
              <a:ln>
                <a:noFill/>
              </a:ln>
              <a:solidFill>
                <a:srgbClr val="8D8D8D"/>
              </a:solidFill>
              <a:effectLst/>
              <a:uLnTx/>
              <a:uFillTx/>
              <a:latin typeface="Lucida Sans Unicode" panose="020B0602030504020204" pitchFamily="34" charset="0"/>
              <a:ea typeface="+mn-ea"/>
              <a:cs typeface="+mn-cs"/>
            </a:endParaRPr>
          </a:p>
        </p:txBody>
      </p:sp>
      <p:pic>
        <p:nvPicPr>
          <p:cNvPr id="3" name="Picture 2"/>
          <p:cNvPicPr>
            <a:picLocks noChangeAspect="1"/>
          </p:cNvPicPr>
          <p:nvPr/>
        </p:nvPicPr>
        <p:blipFill rotWithShape="1">
          <a:blip r:embed="rId3"/>
          <a:srcRect l="940" t="252" r="1350" b="1597"/>
          <a:stretch/>
        </p:blipFill>
        <p:spPr>
          <a:xfrm>
            <a:off x="838200" y="2286000"/>
            <a:ext cx="1912684" cy="2908874"/>
          </a:xfrm>
          <a:prstGeom prst="rect">
            <a:avLst/>
          </a:prstGeom>
        </p:spPr>
      </p:pic>
      <p:pic>
        <p:nvPicPr>
          <p:cNvPr id="5" name="Picture 4"/>
          <p:cNvPicPr>
            <a:picLocks noChangeAspect="1"/>
          </p:cNvPicPr>
          <p:nvPr/>
        </p:nvPicPr>
        <p:blipFill>
          <a:blip r:embed="rId4"/>
          <a:stretch>
            <a:fillRect/>
          </a:stretch>
        </p:blipFill>
        <p:spPr>
          <a:xfrm>
            <a:off x="3505200" y="2283200"/>
            <a:ext cx="2157412" cy="2911674"/>
          </a:xfrm>
          <a:prstGeom prst="rect">
            <a:avLst/>
          </a:prstGeom>
        </p:spPr>
      </p:pic>
      <p:sp>
        <p:nvSpPr>
          <p:cNvPr id="6" name="TextBox 5"/>
          <p:cNvSpPr txBox="1"/>
          <p:nvPr/>
        </p:nvSpPr>
        <p:spPr>
          <a:xfrm>
            <a:off x="762000" y="5319970"/>
            <a:ext cx="2286000" cy="8771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Sophia Hilsen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Normandy Park, WA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Cohort 3 Fellow</a:t>
            </a:r>
            <a:endParaRPr kumimoji="0" lang="en-US" sz="1700" b="1"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7" name="TextBox 6"/>
          <p:cNvSpPr txBox="1"/>
          <p:nvPr/>
        </p:nvSpPr>
        <p:spPr>
          <a:xfrm>
            <a:off x="6629400" y="5319971"/>
            <a:ext cx="1905000" cy="8771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Krista Timm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Lakewood, WA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Cohort 3 Fellow</a:t>
            </a:r>
            <a:endParaRPr kumimoji="0" lang="en-US" sz="1700" b="1"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8" name="TextBox 7"/>
          <p:cNvSpPr txBox="1"/>
          <p:nvPr/>
        </p:nvSpPr>
        <p:spPr>
          <a:xfrm>
            <a:off x="3733800" y="5316597"/>
            <a:ext cx="1905000" cy="8771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Emma Neller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Ellensburg, WA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Cohort 3 Fellow</a:t>
            </a:r>
            <a:endParaRPr kumimoji="0" lang="en-US" sz="1700" b="1"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4628" t="-1" b="-1"/>
          <a:stretch/>
        </p:blipFill>
        <p:spPr>
          <a:xfrm>
            <a:off x="6404762" y="2305566"/>
            <a:ext cx="2229594" cy="2866941"/>
          </a:xfrm>
          <a:prstGeom prst="rect">
            <a:avLst/>
          </a:prstGeom>
        </p:spPr>
      </p:pic>
    </p:spTree>
    <p:extLst>
      <p:ext uri="{BB962C8B-B14F-4D97-AF65-F5344CB8AC3E}">
        <p14:creationId xmlns:p14="http://schemas.microsoft.com/office/powerpoint/2010/main" val="29975222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348755" y="-90405"/>
            <a:ext cx="6347713" cy="1320800"/>
          </a:xfrm>
        </p:spPr>
        <p:txBody>
          <a:bodyPr/>
          <a:lstStyle/>
          <a:p>
            <a:r>
              <a:rPr lang="en-US" dirty="0" smtClean="0"/>
              <a:t>Today’s agenda</a:t>
            </a:r>
            <a:endParaRPr lang="en-US" dirty="0"/>
          </a:p>
        </p:txBody>
      </p:sp>
      <p:pic>
        <p:nvPicPr>
          <p:cNvPr id="3" name="Picture 2"/>
          <p:cNvPicPr>
            <a:picLocks noChangeAspect="1"/>
          </p:cNvPicPr>
          <p:nvPr/>
        </p:nvPicPr>
        <p:blipFill>
          <a:blip r:embed="rId2"/>
          <a:stretch>
            <a:fillRect/>
          </a:stretch>
        </p:blipFill>
        <p:spPr>
          <a:xfrm>
            <a:off x="900405" y="430144"/>
            <a:ext cx="3808208" cy="6018895"/>
          </a:xfrm>
          <a:prstGeom prst="rect">
            <a:avLst/>
          </a:prstGeom>
        </p:spPr>
      </p:pic>
      <p:pic>
        <p:nvPicPr>
          <p:cNvPr id="4" name="Picture 3"/>
          <p:cNvPicPr>
            <a:picLocks noChangeAspect="1"/>
          </p:cNvPicPr>
          <p:nvPr/>
        </p:nvPicPr>
        <p:blipFill>
          <a:blip r:embed="rId3"/>
          <a:stretch>
            <a:fillRect/>
          </a:stretch>
        </p:blipFill>
        <p:spPr>
          <a:xfrm>
            <a:off x="5061472" y="2705548"/>
            <a:ext cx="3852434" cy="2554772"/>
          </a:xfrm>
          <a:prstGeom prst="rect">
            <a:avLst/>
          </a:prstGeom>
        </p:spPr>
      </p:pic>
      <p:cxnSp>
        <p:nvCxnSpPr>
          <p:cNvPr id="7" name="Straight Connector 6"/>
          <p:cNvCxnSpPr/>
          <p:nvPr/>
        </p:nvCxnSpPr>
        <p:spPr>
          <a:xfrm>
            <a:off x="4708613" y="527125"/>
            <a:ext cx="0" cy="586291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064406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 the Phase 4 Fellows!</a:t>
            </a:r>
            <a:endParaRPr lang="en-US" dirty="0"/>
          </a:p>
        </p:txBody>
      </p:sp>
      <p:sp>
        <p:nvSpPr>
          <p:cNvPr id="4" name="Slide Number Placeholder 3"/>
          <p:cNvSpPr>
            <a:spLocks noGrp="1"/>
          </p:cNvSpPr>
          <p:nvPr>
            <p:ph type="sldNum"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A147D318-97CD-48EE-A025-5784E0F3C3BA}" type="slidenum">
              <a:rPr kumimoji="0" lang="en-US" altLang="en-US" sz="1200" b="0" i="0" u="none" strike="noStrike" kern="1200" cap="none" spc="0" normalizeH="0" baseline="0" noProof="0" smtClean="0">
                <a:ln>
                  <a:noFill/>
                </a:ln>
                <a:solidFill>
                  <a:srgbClr val="8D8D8D"/>
                </a:solidFill>
                <a:effectLst/>
                <a:uLnTx/>
                <a:uFillTx/>
                <a:latin typeface="Lucida Sans Unicode" panose="020B0602030504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dirty="0">
              <a:ln>
                <a:noFill/>
              </a:ln>
              <a:solidFill>
                <a:srgbClr val="8D8D8D"/>
              </a:solidFill>
              <a:effectLst/>
              <a:uLnTx/>
              <a:uFillTx/>
              <a:latin typeface="Lucida Sans Unicode" panose="020B0602030504020204" pitchFamily="34" charset="0"/>
              <a:ea typeface="+mn-ea"/>
              <a:cs typeface="+mn-cs"/>
            </a:endParaRPr>
          </a:p>
        </p:txBody>
      </p:sp>
      <p:pic>
        <p:nvPicPr>
          <p:cNvPr id="3" name="Picture 2"/>
          <p:cNvPicPr>
            <a:picLocks noChangeAspect="1"/>
          </p:cNvPicPr>
          <p:nvPr/>
        </p:nvPicPr>
        <p:blipFill>
          <a:blip r:embed="rId3"/>
          <a:stretch>
            <a:fillRect/>
          </a:stretch>
        </p:blipFill>
        <p:spPr>
          <a:xfrm>
            <a:off x="6947344" y="2514201"/>
            <a:ext cx="2069531" cy="2776839"/>
          </a:xfrm>
          <a:prstGeom prst="rect">
            <a:avLst/>
          </a:prstGeom>
        </p:spPr>
      </p:pic>
      <p:pic>
        <p:nvPicPr>
          <p:cNvPr id="5" name="Picture 4"/>
          <p:cNvPicPr>
            <a:picLocks noChangeAspect="1"/>
          </p:cNvPicPr>
          <p:nvPr/>
        </p:nvPicPr>
        <p:blipFill rotWithShape="1">
          <a:blip r:embed="rId4"/>
          <a:srcRect r="1010"/>
          <a:stretch/>
        </p:blipFill>
        <p:spPr>
          <a:xfrm>
            <a:off x="111127" y="2514600"/>
            <a:ext cx="2057400" cy="2776441"/>
          </a:xfrm>
          <a:prstGeom prst="rect">
            <a:avLst/>
          </a:prstGeom>
        </p:spPr>
      </p:pic>
      <p:pic>
        <p:nvPicPr>
          <p:cNvPr id="6" name="Picture 5"/>
          <p:cNvPicPr>
            <a:picLocks noChangeAspect="1"/>
          </p:cNvPicPr>
          <p:nvPr/>
        </p:nvPicPr>
        <p:blipFill>
          <a:blip r:embed="rId5"/>
          <a:stretch>
            <a:fillRect/>
          </a:stretch>
        </p:blipFill>
        <p:spPr>
          <a:xfrm>
            <a:off x="2323936" y="2514600"/>
            <a:ext cx="2052602" cy="2776441"/>
          </a:xfrm>
          <a:prstGeom prst="rect">
            <a:avLst/>
          </a:prstGeom>
        </p:spPr>
      </p:pic>
      <p:pic>
        <p:nvPicPr>
          <p:cNvPr id="7" name="Picture 6"/>
          <p:cNvPicPr>
            <a:picLocks noChangeAspect="1"/>
          </p:cNvPicPr>
          <p:nvPr/>
        </p:nvPicPr>
        <p:blipFill>
          <a:blip r:embed="rId6"/>
          <a:stretch>
            <a:fillRect/>
          </a:stretch>
        </p:blipFill>
        <p:spPr>
          <a:xfrm>
            <a:off x="4530822" y="2514599"/>
            <a:ext cx="2265440" cy="2776441"/>
          </a:xfrm>
          <a:prstGeom prst="rect">
            <a:avLst/>
          </a:prstGeom>
        </p:spPr>
      </p:pic>
      <p:sp>
        <p:nvSpPr>
          <p:cNvPr id="8" name="TextBox 7"/>
          <p:cNvSpPr txBox="1"/>
          <p:nvPr/>
        </p:nvSpPr>
        <p:spPr>
          <a:xfrm>
            <a:off x="263527" y="5432622"/>
            <a:ext cx="1905000" cy="8771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Kersten Tano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err="1" smtClean="0">
                <a:ln>
                  <a:noFill/>
                </a:ln>
                <a:solidFill>
                  <a:srgbClr val="262626"/>
                </a:solidFill>
                <a:effectLst/>
                <a:uLnTx/>
                <a:uFillTx/>
                <a:latin typeface="Arial" panose="020B0604020202020204" pitchFamily="34" charset="0"/>
                <a:ea typeface="+mn-ea"/>
                <a:cs typeface="+mn-cs"/>
              </a:rPr>
              <a:t>Ewa</a:t>
            </a: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 Beach, HI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Cohort 1 Fellow</a:t>
            </a:r>
            <a:endParaRPr kumimoji="0" lang="en-US" sz="1700" b="1"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10" name="TextBox 9"/>
          <p:cNvSpPr txBox="1"/>
          <p:nvPr/>
        </p:nvSpPr>
        <p:spPr>
          <a:xfrm>
            <a:off x="2146166" y="5432622"/>
            <a:ext cx="2718067" cy="8771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Endalkachew Abebaw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Renton, WA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Cohort 2 Fellow</a:t>
            </a:r>
            <a:endParaRPr kumimoji="0" lang="en-US" sz="1700" b="1"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11" name="TextBox 10"/>
          <p:cNvSpPr txBox="1"/>
          <p:nvPr/>
        </p:nvSpPr>
        <p:spPr>
          <a:xfrm>
            <a:off x="4581312" y="5432224"/>
            <a:ext cx="2416522" cy="8771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Tori McDermott Hale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Maple Valley, WA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Cohort 2 Fellow</a:t>
            </a:r>
            <a:endParaRPr kumimoji="0" lang="en-US" sz="1700" b="1"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
        <p:nvSpPr>
          <p:cNvPr id="12" name="TextBox 11"/>
          <p:cNvSpPr txBox="1"/>
          <p:nvPr/>
        </p:nvSpPr>
        <p:spPr>
          <a:xfrm>
            <a:off x="6947344" y="5432622"/>
            <a:ext cx="1979421" cy="8771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Destiny Eversull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Seattle, WA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Cohort 1 Fellow</a:t>
            </a:r>
            <a:endParaRPr kumimoji="0" lang="en-US" sz="1700" b="1" i="0" u="none" strike="noStrike" kern="1200" cap="none" spc="0" normalizeH="0" baseline="0" noProof="0" dirty="0">
              <a:ln>
                <a:noFill/>
              </a:ln>
              <a:solidFill>
                <a:srgbClr val="262626"/>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98214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As of </a:t>
            </a:r>
            <a:r>
              <a:rPr lang="en-US" dirty="0" smtClean="0"/>
              <a:t>April </a:t>
            </a:r>
            <a:r>
              <a:rPr lang="en-US" dirty="0"/>
              <a:t>2020, we have placed 14 Fellows all around the state and in multiple counties. The map below shows the phase 2 placements (blue), where Fellows have learned from established CPWI sites, and phase 3 placements (yellow), where Fellows are placed in an identified high-need community to build readiness for a coalition and expanded prevention services. </a:t>
            </a: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A147D318-97CD-48EE-A025-5784E0F3C3BA}" type="slidenum">
              <a:rPr kumimoji="0" lang="en-US" altLang="en-US" sz="1200" b="0" i="0" u="none" strike="noStrike" kern="1200" cap="none" spc="0" normalizeH="0" baseline="0" noProof="0" smtClean="0">
                <a:ln>
                  <a:noFill/>
                </a:ln>
                <a:solidFill>
                  <a:srgbClr val="8D8D8D"/>
                </a:solidFill>
                <a:effectLst/>
                <a:uLnTx/>
                <a:uFillTx/>
                <a:latin typeface="Lucida Sans Unicode" panose="020B0602030504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dirty="0">
              <a:ln>
                <a:noFill/>
              </a:ln>
              <a:solidFill>
                <a:srgbClr val="8D8D8D"/>
              </a:solidFill>
              <a:effectLst/>
              <a:uLnTx/>
              <a:uFillTx/>
              <a:latin typeface="Lucida Sans Unicode" panose="020B0602030504020204" pitchFamily="34" charset="0"/>
              <a:ea typeface="+mn-ea"/>
              <a:cs typeface="+mn-cs"/>
            </a:endParaRPr>
          </a:p>
        </p:txBody>
      </p:sp>
      <p:grpSp>
        <p:nvGrpSpPr>
          <p:cNvPr id="5" name="Group 4"/>
          <p:cNvGrpSpPr/>
          <p:nvPr/>
        </p:nvGrpSpPr>
        <p:grpSpPr>
          <a:xfrm>
            <a:off x="266700" y="1037985"/>
            <a:ext cx="8420100" cy="5159375"/>
            <a:chOff x="0" y="0"/>
            <a:chExt cx="7822786" cy="5508036"/>
          </a:xfrm>
        </p:grpSpPr>
        <p:grpSp>
          <p:nvGrpSpPr>
            <p:cNvPr id="6" name="Group 5"/>
            <p:cNvGrpSpPr/>
            <p:nvPr/>
          </p:nvGrpSpPr>
          <p:grpSpPr>
            <a:xfrm>
              <a:off x="0" y="0"/>
              <a:ext cx="7822786" cy="5508036"/>
              <a:chOff x="0" y="0"/>
              <a:chExt cx="7822786" cy="5508036"/>
            </a:xfrm>
          </p:grpSpPr>
          <p:pic>
            <p:nvPicPr>
              <p:cNvPr id="16" name="Picture 15" descr="File:USA Washington location map.svg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22786" cy="5508036"/>
              </a:xfrm>
              <a:prstGeom prst="rect">
                <a:avLst/>
              </a:prstGeom>
            </p:spPr>
          </p:pic>
          <p:sp>
            <p:nvSpPr>
              <p:cNvPr id="17" name="Oval 16"/>
              <p:cNvSpPr/>
              <p:nvPr/>
            </p:nvSpPr>
            <p:spPr>
              <a:xfrm>
                <a:off x="2874170" y="1839618"/>
                <a:ext cx="85725" cy="78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18" name="Oval 17"/>
              <p:cNvSpPr/>
              <p:nvPr/>
            </p:nvSpPr>
            <p:spPr>
              <a:xfrm>
                <a:off x="2340770" y="530327"/>
                <a:ext cx="85725" cy="78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19" name="Oval 18"/>
              <p:cNvSpPr/>
              <p:nvPr/>
            </p:nvSpPr>
            <p:spPr>
              <a:xfrm>
                <a:off x="2010570" y="3248127"/>
                <a:ext cx="85725" cy="78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20" name="Oval 19"/>
              <p:cNvSpPr/>
              <p:nvPr/>
            </p:nvSpPr>
            <p:spPr>
              <a:xfrm>
                <a:off x="2518570" y="2980236"/>
                <a:ext cx="85725" cy="78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21" name="Oval 20"/>
              <p:cNvSpPr/>
              <p:nvPr/>
            </p:nvSpPr>
            <p:spPr>
              <a:xfrm>
                <a:off x="2794795" y="2680992"/>
                <a:ext cx="85725" cy="78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22" name="Oval 21"/>
              <p:cNvSpPr/>
              <p:nvPr/>
            </p:nvSpPr>
            <p:spPr>
              <a:xfrm>
                <a:off x="4842670" y="3438627"/>
                <a:ext cx="85725" cy="78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23" name="Oval 22"/>
              <p:cNvSpPr/>
              <p:nvPr/>
            </p:nvSpPr>
            <p:spPr>
              <a:xfrm>
                <a:off x="6328570" y="4365727"/>
                <a:ext cx="85725" cy="78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24" name="Oval 23"/>
              <p:cNvSpPr/>
              <p:nvPr/>
            </p:nvSpPr>
            <p:spPr>
              <a:xfrm>
                <a:off x="1756570" y="835127"/>
                <a:ext cx="85725" cy="78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25" name="Oval 24"/>
              <p:cNvSpPr/>
              <p:nvPr/>
            </p:nvSpPr>
            <p:spPr>
              <a:xfrm>
                <a:off x="2709070" y="1548709"/>
                <a:ext cx="85725" cy="78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26" name="Oval 25"/>
              <p:cNvSpPr/>
              <p:nvPr/>
            </p:nvSpPr>
            <p:spPr>
              <a:xfrm>
                <a:off x="3331370" y="1338365"/>
                <a:ext cx="85725" cy="78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grpSp>
        <p:sp>
          <p:nvSpPr>
            <p:cNvPr id="7" name="Oval 6"/>
            <p:cNvSpPr/>
            <p:nvPr/>
          </p:nvSpPr>
          <p:spPr>
            <a:xfrm>
              <a:off x="3023395" y="1839618"/>
              <a:ext cx="85725" cy="7858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8" name="Oval 7"/>
            <p:cNvSpPr/>
            <p:nvPr/>
          </p:nvSpPr>
          <p:spPr>
            <a:xfrm>
              <a:off x="2643981" y="2075559"/>
              <a:ext cx="85725" cy="7858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9" name="Oval 8"/>
            <p:cNvSpPr/>
            <p:nvPr/>
          </p:nvSpPr>
          <p:spPr>
            <a:xfrm>
              <a:off x="2383632" y="1059862"/>
              <a:ext cx="85725" cy="7858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10" name="Oval 9"/>
            <p:cNvSpPr/>
            <p:nvPr/>
          </p:nvSpPr>
          <p:spPr>
            <a:xfrm>
              <a:off x="2340769" y="2921946"/>
              <a:ext cx="85725" cy="7858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11" name="Oval 10"/>
            <p:cNvSpPr/>
            <p:nvPr/>
          </p:nvSpPr>
          <p:spPr>
            <a:xfrm>
              <a:off x="5562601" y="4287145"/>
              <a:ext cx="85725" cy="7858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12" name="Oval 11"/>
            <p:cNvSpPr/>
            <p:nvPr/>
          </p:nvSpPr>
          <p:spPr>
            <a:xfrm>
              <a:off x="2710656" y="1474294"/>
              <a:ext cx="85725" cy="7858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13" name="Oval 12"/>
            <p:cNvSpPr/>
            <p:nvPr/>
          </p:nvSpPr>
          <p:spPr>
            <a:xfrm>
              <a:off x="1268017" y="1503068"/>
              <a:ext cx="85725" cy="7858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14" name="Oval 13"/>
            <p:cNvSpPr/>
            <p:nvPr/>
          </p:nvSpPr>
          <p:spPr>
            <a:xfrm>
              <a:off x="2051050" y="3287418"/>
              <a:ext cx="85725" cy="7858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15" name="Oval 14"/>
            <p:cNvSpPr/>
            <p:nvPr/>
          </p:nvSpPr>
          <p:spPr>
            <a:xfrm>
              <a:off x="6279664" y="4368749"/>
              <a:ext cx="85725" cy="7858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grpSp>
    </p:spTree>
    <p:extLst>
      <p:ext uri="{BB962C8B-B14F-4D97-AF65-F5344CB8AC3E}">
        <p14:creationId xmlns:p14="http://schemas.microsoft.com/office/powerpoint/2010/main" val="5417583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Fellowship Data Collection</a:t>
            </a:r>
            <a:endParaRPr lang="en-US" dirty="0"/>
          </a:p>
        </p:txBody>
      </p:sp>
      <p:sp>
        <p:nvSpPr>
          <p:cNvPr id="8" name="Text Placeholder 7"/>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A147D318-97CD-48EE-A025-5784E0F3C3BA}" type="slidenum">
              <a:rPr kumimoji="0" lang="en-US" altLang="en-US" sz="1200" b="0" i="0" u="none" strike="noStrike" kern="1200" cap="none" spc="0" normalizeH="0" baseline="0" noProof="0" smtClean="0">
                <a:ln>
                  <a:noFill/>
                </a:ln>
                <a:solidFill>
                  <a:srgbClr val="8D8D8D"/>
                </a:solidFill>
                <a:effectLst/>
                <a:uLnTx/>
                <a:uFillTx/>
                <a:latin typeface="Lucida Sans Unicode" panose="020B0602030504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dirty="0">
              <a:ln>
                <a:noFill/>
              </a:ln>
              <a:solidFill>
                <a:srgbClr val="8D8D8D"/>
              </a:solidFill>
              <a:effectLst/>
              <a:uLnTx/>
              <a:uFillTx/>
              <a:latin typeface="Lucida Sans Unicode" panose="020B0602030504020204" pitchFamily="34" charset="0"/>
              <a:ea typeface="+mn-ea"/>
              <a:cs typeface="+mn-cs"/>
            </a:endParaRPr>
          </a:p>
        </p:txBody>
      </p:sp>
    </p:spTree>
    <p:extLst>
      <p:ext uri="{BB962C8B-B14F-4D97-AF65-F5344CB8AC3E}">
        <p14:creationId xmlns:p14="http://schemas.microsoft.com/office/powerpoint/2010/main" val="40803062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Overview of the Survey</a:t>
            </a:r>
          </a:p>
        </p:txBody>
      </p:sp>
      <p:sp>
        <p:nvSpPr>
          <p:cNvPr id="3" name="Content Placeholder 2"/>
          <p:cNvSpPr>
            <a:spLocks noGrp="1"/>
          </p:cNvSpPr>
          <p:nvPr>
            <p:ph idx="1"/>
          </p:nvPr>
        </p:nvSpPr>
        <p:spPr>
          <a:xfrm>
            <a:off x="464233" y="2226469"/>
            <a:ext cx="8434574" cy="4326731"/>
          </a:xfrm>
        </p:spPr>
        <p:txBody>
          <a:bodyPr>
            <a:normAutofit lnSpcReduction="10000"/>
          </a:bodyPr>
          <a:lstStyle/>
          <a:p>
            <a:pPr>
              <a:defRPr/>
            </a:pPr>
            <a:r>
              <a:rPr lang="en-US" dirty="0"/>
              <a:t>Using a Likert-style scale with scores ranging from 1 (strongly disagree) to 7 (strongly agree).</a:t>
            </a:r>
          </a:p>
          <a:p>
            <a:pPr>
              <a:defRPr/>
            </a:pPr>
            <a:r>
              <a:rPr lang="en-US" dirty="0"/>
              <a:t>WSU creates, disseminates and reviews the survey and its results.</a:t>
            </a:r>
          </a:p>
          <a:p>
            <a:pPr>
              <a:defRPr/>
            </a:pPr>
            <a:r>
              <a:rPr lang="en-US" dirty="0"/>
              <a:t>Fellows are asked </a:t>
            </a:r>
            <a:r>
              <a:rPr lang="en-US" i="1" dirty="0"/>
              <a:t>“I feel confident in my knowledge of…”</a:t>
            </a:r>
            <a:r>
              <a:rPr lang="en-US" dirty="0"/>
              <a:t> in the various domains, which are chosen based on the Fellowship Learning Objectives.</a:t>
            </a:r>
          </a:p>
          <a:p>
            <a:pPr>
              <a:defRPr/>
            </a:pPr>
            <a:r>
              <a:rPr lang="en-US" dirty="0"/>
              <a:t>Currently, only Cohort 1 has been through all 3 </a:t>
            </a:r>
            <a:r>
              <a:rPr lang="en-US" dirty="0" smtClean="0"/>
              <a:t>phases and had the data compiled. Cohort 2 has just completed all 3 phases as of 4/1.</a:t>
            </a:r>
            <a:endParaRPr lang="en-US" dirty="0"/>
          </a:p>
          <a:p>
            <a:pPr>
              <a:defRPr/>
            </a:pPr>
            <a:endParaRPr lang="en-US" dirty="0"/>
          </a:p>
        </p:txBody>
      </p:sp>
      <p:sp>
        <p:nvSpPr>
          <p:cNvPr id="4" name="Slide Number Placeholder 3"/>
          <p:cNvSpPr>
            <a:spLocks noGrp="1"/>
          </p:cNvSpPr>
          <p:nvPr>
            <p:ph type="sldNum" sz="quarter" idx="4294967295"/>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8F0AB5D1-9059-428D-ACFC-BA1258997AE0}" type="slidenum">
              <a:rPr kumimoji="0" lang="en-US" sz="1200" b="0" i="0" u="none" strike="noStrike" kern="1200" cap="none" spc="0" normalizeH="0" baseline="0" noProof="0" smtClean="0">
                <a:ln>
                  <a:noFill/>
                </a:ln>
                <a:solidFill>
                  <a:srgbClr val="8D8D8D"/>
                </a:solidFill>
                <a:effectLst/>
                <a:uLnTx/>
                <a:uFillTx/>
                <a:latin typeface="Lucida Sans Unicode" panose="020B0602030504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8D8D8D"/>
              </a:solidFill>
              <a:effectLst/>
              <a:uLnTx/>
              <a:uFillTx/>
              <a:latin typeface="Lucida Sans Unicode" panose="020B0602030504020204" pitchFamily="34" charset="0"/>
              <a:ea typeface="+mn-ea"/>
              <a:cs typeface="+mn-cs"/>
            </a:endParaRPr>
          </a:p>
        </p:txBody>
      </p:sp>
    </p:spTree>
    <p:extLst>
      <p:ext uri="{BB962C8B-B14F-4D97-AF65-F5344CB8AC3E}">
        <p14:creationId xmlns:p14="http://schemas.microsoft.com/office/powerpoint/2010/main" val="33530231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Reflecting on Phase 1</a:t>
            </a:r>
          </a:p>
        </p:txBody>
      </p:sp>
      <p:sp>
        <p:nvSpPr>
          <p:cNvPr id="3" name="Content Placeholder 2"/>
          <p:cNvSpPr>
            <a:spLocks noGrp="1"/>
          </p:cNvSpPr>
          <p:nvPr>
            <p:ph sz="half" idx="1"/>
          </p:nvPr>
        </p:nvSpPr>
        <p:spPr>
          <a:xfrm>
            <a:off x="6676175" y="3900337"/>
            <a:ext cx="1864547" cy="905021"/>
          </a:xfrm>
        </p:spPr>
        <p:txBody>
          <a:bodyPr numCol="1">
            <a:noAutofit/>
          </a:bodyPr>
          <a:lstStyle/>
          <a:p>
            <a:r>
              <a:rPr lang="en-US" sz="1350" dirty="0"/>
              <a:t>Time 1 refers to the beginning of Phase 1</a:t>
            </a:r>
          </a:p>
          <a:p>
            <a:r>
              <a:rPr lang="en-US" sz="1350" dirty="0"/>
              <a:t>Time 2 refers to the beginning of Phase 2</a:t>
            </a:r>
          </a:p>
        </p:txBody>
      </p:sp>
      <p:graphicFrame>
        <p:nvGraphicFramePr>
          <p:cNvPr id="7" name="Content Placeholder 6"/>
          <p:cNvGraphicFramePr>
            <a:graphicFrameLocks noGrp="1"/>
          </p:cNvGraphicFramePr>
          <p:nvPr>
            <p:ph sz="half" idx="2"/>
            <p:extLst/>
          </p:nvPr>
        </p:nvGraphicFramePr>
        <p:xfrm>
          <a:off x="464233" y="2242070"/>
          <a:ext cx="5909393" cy="3371374"/>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8F0AB5D1-9059-428D-ACFC-BA1258997AE0}" type="slidenum">
              <a:rPr kumimoji="0" lang="en-US" sz="1200" b="0" i="0" u="none" strike="noStrike" kern="1200" cap="none" spc="0" normalizeH="0" baseline="0" noProof="0" smtClean="0">
                <a:ln>
                  <a:noFill/>
                </a:ln>
                <a:solidFill>
                  <a:srgbClr val="8D8D8D"/>
                </a:solidFill>
                <a:effectLst/>
                <a:uLnTx/>
                <a:uFillTx/>
                <a:latin typeface="Lucida Sans Unicode" panose="020B0602030504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8D8D8D"/>
              </a:solidFill>
              <a:effectLst/>
              <a:uLnTx/>
              <a:uFillTx/>
              <a:latin typeface="Lucida Sans Unicode" panose="020B0602030504020204" pitchFamily="34" charset="0"/>
              <a:ea typeface="+mn-ea"/>
              <a:cs typeface="+mn-cs"/>
            </a:endParaRPr>
          </a:p>
        </p:txBody>
      </p:sp>
      <p:sp>
        <p:nvSpPr>
          <p:cNvPr id="8" name="Content Placeholder 2"/>
          <p:cNvSpPr txBox="1">
            <a:spLocks/>
          </p:cNvSpPr>
          <p:nvPr/>
        </p:nvSpPr>
        <p:spPr>
          <a:xfrm>
            <a:off x="6113401" y="3015131"/>
            <a:ext cx="2517128" cy="608417"/>
          </a:xfrm>
          <a:prstGeom prst="rect">
            <a:avLst/>
          </a:prstGeom>
        </p:spPr>
        <p:txBody>
          <a:bodyPr vert="horz" lIns="68580" tIns="34290" rIns="68580" bIns="34290" numCol="2" rtlCol="0">
            <a:noAutofit/>
          </a:bodyPr>
          <a:lstStyle>
            <a:lvl1pPr marL="274320" indent="-274320" algn="l" defTabSz="914400" rtl="0" eaLnBrk="1" latinLnBrk="0" hangingPunct="1">
              <a:lnSpc>
                <a:spcPct val="90000"/>
              </a:lnSpc>
              <a:spcBef>
                <a:spcPts val="1000"/>
              </a:spcBef>
              <a:buSzPct val="90000"/>
              <a:buFontTx/>
              <a:buBlip>
                <a:blip r:embed="rId4"/>
              </a:buBlip>
              <a:defRPr sz="2800" kern="1200">
                <a:solidFill>
                  <a:schemeClr val="tx1">
                    <a:lumMod val="75000"/>
                    <a:lumOff val="25000"/>
                  </a:schemeClr>
                </a:solidFill>
                <a:latin typeface="+mn-lt"/>
                <a:ea typeface="+mn-ea"/>
                <a:cs typeface="+mn-cs"/>
              </a:defRPr>
            </a:lvl1pPr>
            <a:lvl2pPr marL="731520" indent="-274320" algn="l" defTabSz="914400" rtl="0" eaLnBrk="1" latinLnBrk="0" hangingPunct="1">
              <a:lnSpc>
                <a:spcPct val="90000"/>
              </a:lnSpc>
              <a:spcBef>
                <a:spcPts val="500"/>
              </a:spcBef>
              <a:buSzPct val="80000"/>
              <a:buFontTx/>
              <a:buBlip>
                <a:blip r:embed="rId5"/>
              </a:buBlip>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SzPct val="90000"/>
              <a:buFontTx/>
              <a:buBlip>
                <a:blip r:embed="rId6"/>
              </a:buBlip>
              <a:defRPr sz="2000" kern="1200">
                <a:solidFill>
                  <a:schemeClr val="tx1">
                    <a:lumMod val="75000"/>
                    <a:lumOff val="25000"/>
                  </a:schemeClr>
                </a:solidFill>
                <a:latin typeface="+mn-lt"/>
                <a:ea typeface="+mn-ea"/>
                <a:cs typeface="+mn-cs"/>
              </a:defRPr>
            </a:lvl3pPr>
            <a:lvl4pPr marL="1645920" indent="-274320" algn="l" defTabSz="914400" rtl="0" eaLnBrk="1" latinLnBrk="0" hangingPunct="1">
              <a:lnSpc>
                <a:spcPct val="90000"/>
              </a:lnSpc>
              <a:spcBef>
                <a:spcPts val="500"/>
              </a:spcBef>
              <a:buClr>
                <a:schemeClr val="accent2"/>
              </a:buClr>
              <a:buSzPct val="90000"/>
              <a:buFontTx/>
              <a:buBlip>
                <a:blip r:embed="rId7"/>
              </a:buBlip>
              <a:defRPr sz="1800" kern="1200">
                <a:solidFill>
                  <a:schemeClr val="tx1">
                    <a:lumMod val="75000"/>
                    <a:lumOff val="25000"/>
                  </a:schemeClr>
                </a:solidFill>
                <a:latin typeface="+mn-lt"/>
                <a:ea typeface="+mn-ea"/>
                <a:cs typeface="+mn-cs"/>
              </a:defRPr>
            </a:lvl4pPr>
            <a:lvl5pPr marL="2011680" indent="-18288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0" indent="-274320" algn="l" defTabSz="914400" rtl="0" eaLnBrk="1" fontAlgn="base" latinLnBrk="0" hangingPunct="1">
              <a:lnSpc>
                <a:spcPct val="90000"/>
              </a:lnSpc>
              <a:spcBef>
                <a:spcPts val="1000"/>
              </a:spcBef>
              <a:spcAft>
                <a:spcPct val="0"/>
              </a:spcAft>
              <a:buClrTx/>
              <a:buSzPct val="90000"/>
              <a:buFontTx/>
              <a:buBlip>
                <a:blip r:embed="rId4"/>
              </a:buBlip>
              <a:tabLst/>
              <a:defRPr/>
            </a:pPr>
            <a:endParaRPr kumimoji="0" lang="en-US" sz="1200" b="0" i="0" u="none" strike="noStrike" kern="1200" cap="none" spc="0" normalizeH="0" baseline="0" noProof="0" dirty="0">
              <a:ln>
                <a:noFill/>
              </a:ln>
              <a:solidFill>
                <a:srgbClr val="262626">
                  <a:lumMod val="75000"/>
                  <a:lumOff val="25000"/>
                </a:srgbClr>
              </a:solidFill>
              <a:effectLst/>
              <a:uLnTx/>
              <a:uFillTx/>
              <a:latin typeface="Lucida Sans Unicode"/>
              <a:ea typeface="+mn-ea"/>
              <a:cs typeface="+mn-cs"/>
            </a:endParaRPr>
          </a:p>
        </p:txBody>
      </p:sp>
      <p:graphicFrame>
        <p:nvGraphicFramePr>
          <p:cNvPr id="9" name="Table 8"/>
          <p:cNvGraphicFramePr>
            <a:graphicFrameLocks noGrp="1"/>
          </p:cNvGraphicFramePr>
          <p:nvPr>
            <p:extLst/>
          </p:nvPr>
        </p:nvGraphicFramePr>
        <p:xfrm>
          <a:off x="6224819" y="2816420"/>
          <a:ext cx="2483077" cy="1005840"/>
        </p:xfrm>
        <a:graphic>
          <a:graphicData uri="http://schemas.openxmlformats.org/drawingml/2006/table">
            <a:tbl>
              <a:tblPr firstRow="1" bandRow="1">
                <a:tableStyleId>{5C22544A-7EE6-4342-B048-85BDC9FD1C3A}</a:tableStyleId>
              </a:tblPr>
              <a:tblGrid>
                <a:gridCol w="974316">
                  <a:extLst>
                    <a:ext uri="{9D8B030D-6E8A-4147-A177-3AD203B41FA5}">
                      <a16:colId xmlns:a16="http://schemas.microsoft.com/office/drawing/2014/main" val="1118943543"/>
                    </a:ext>
                  </a:extLst>
                </a:gridCol>
                <a:gridCol w="694373">
                  <a:extLst>
                    <a:ext uri="{9D8B030D-6E8A-4147-A177-3AD203B41FA5}">
                      <a16:colId xmlns:a16="http://schemas.microsoft.com/office/drawing/2014/main" val="1940461672"/>
                    </a:ext>
                  </a:extLst>
                </a:gridCol>
                <a:gridCol w="814388">
                  <a:extLst>
                    <a:ext uri="{9D8B030D-6E8A-4147-A177-3AD203B41FA5}">
                      <a16:colId xmlns:a16="http://schemas.microsoft.com/office/drawing/2014/main" val="2196192530"/>
                    </a:ext>
                  </a:extLst>
                </a:gridCol>
              </a:tblGrid>
              <a:tr h="251460">
                <a:tc>
                  <a:txBody>
                    <a:bodyPr/>
                    <a:lstStyle/>
                    <a:p>
                      <a:endParaRPr lang="en-US" sz="1200" dirty="0"/>
                    </a:p>
                  </a:txBody>
                  <a:tcPr marL="68580" marR="68580" marT="34290" marB="34290"/>
                </a:tc>
                <a:tc>
                  <a:txBody>
                    <a:bodyPr/>
                    <a:lstStyle/>
                    <a:p>
                      <a:r>
                        <a:rPr lang="en-US" sz="1200" dirty="0"/>
                        <a:t>Time 1</a:t>
                      </a:r>
                    </a:p>
                  </a:txBody>
                  <a:tcPr marL="68580" marR="68580" marT="34290" marB="34290"/>
                </a:tc>
                <a:tc>
                  <a:txBody>
                    <a:bodyPr/>
                    <a:lstStyle/>
                    <a:p>
                      <a:r>
                        <a:rPr lang="en-US" sz="1200" dirty="0"/>
                        <a:t>Time 2</a:t>
                      </a:r>
                    </a:p>
                  </a:txBody>
                  <a:tcPr marL="68580" marR="68580" marT="34290" marB="34290"/>
                </a:tc>
                <a:extLst>
                  <a:ext uri="{0D108BD9-81ED-4DB2-BD59-A6C34878D82A}">
                    <a16:rowId xmlns:a16="http://schemas.microsoft.com/office/drawing/2014/main" val="1743739657"/>
                  </a:ext>
                </a:extLst>
              </a:tr>
              <a:tr h="251460">
                <a:tc>
                  <a:txBody>
                    <a:bodyPr/>
                    <a:lstStyle/>
                    <a:p>
                      <a:r>
                        <a:rPr lang="en-US" sz="1200" dirty="0"/>
                        <a:t>Cohort 1</a:t>
                      </a:r>
                    </a:p>
                  </a:txBody>
                  <a:tcPr marL="68580" marR="68580" marT="34290" marB="34290"/>
                </a:tc>
                <a:tc>
                  <a:txBody>
                    <a:bodyPr/>
                    <a:lstStyle/>
                    <a:p>
                      <a:r>
                        <a:rPr lang="en-US" sz="1200" dirty="0"/>
                        <a:t>3.7</a:t>
                      </a:r>
                    </a:p>
                  </a:txBody>
                  <a:tcPr marL="68580" marR="68580" marT="34290" marB="34290"/>
                </a:tc>
                <a:tc>
                  <a:txBody>
                    <a:bodyPr/>
                    <a:lstStyle/>
                    <a:p>
                      <a:r>
                        <a:rPr lang="en-US" sz="1200" dirty="0"/>
                        <a:t>5.6</a:t>
                      </a:r>
                    </a:p>
                  </a:txBody>
                  <a:tcPr marL="68580" marR="68580" marT="34290" marB="34290"/>
                </a:tc>
                <a:extLst>
                  <a:ext uri="{0D108BD9-81ED-4DB2-BD59-A6C34878D82A}">
                    <a16:rowId xmlns:a16="http://schemas.microsoft.com/office/drawing/2014/main" val="4265716114"/>
                  </a:ext>
                </a:extLst>
              </a:tr>
              <a:tr h="251460">
                <a:tc>
                  <a:txBody>
                    <a:bodyPr/>
                    <a:lstStyle/>
                    <a:p>
                      <a:r>
                        <a:rPr lang="en-US" sz="1200" dirty="0"/>
                        <a:t>Cohort 2</a:t>
                      </a:r>
                    </a:p>
                  </a:txBody>
                  <a:tcPr marL="68580" marR="68580" marT="34290" marB="34290"/>
                </a:tc>
                <a:tc>
                  <a:txBody>
                    <a:bodyPr/>
                    <a:lstStyle/>
                    <a:p>
                      <a:r>
                        <a:rPr lang="en-US" sz="1200" dirty="0"/>
                        <a:t>5.0</a:t>
                      </a:r>
                    </a:p>
                  </a:txBody>
                  <a:tcPr marL="68580" marR="68580" marT="34290" marB="34290"/>
                </a:tc>
                <a:tc>
                  <a:txBody>
                    <a:bodyPr/>
                    <a:lstStyle/>
                    <a:p>
                      <a:r>
                        <a:rPr lang="en-US" sz="1200" dirty="0"/>
                        <a:t>6.7</a:t>
                      </a:r>
                    </a:p>
                  </a:txBody>
                  <a:tcPr marL="68580" marR="68580" marT="34290" marB="34290"/>
                </a:tc>
                <a:extLst>
                  <a:ext uri="{0D108BD9-81ED-4DB2-BD59-A6C34878D82A}">
                    <a16:rowId xmlns:a16="http://schemas.microsoft.com/office/drawing/2014/main" val="1052345993"/>
                  </a:ext>
                </a:extLst>
              </a:tr>
              <a:tr h="251460">
                <a:tc>
                  <a:txBody>
                    <a:bodyPr/>
                    <a:lstStyle/>
                    <a:p>
                      <a:r>
                        <a:rPr lang="en-US" sz="1200" dirty="0"/>
                        <a:t>Cohort 3</a:t>
                      </a:r>
                    </a:p>
                  </a:txBody>
                  <a:tcPr marL="68580" marR="68580" marT="34290" marB="34290"/>
                </a:tc>
                <a:tc>
                  <a:txBody>
                    <a:bodyPr/>
                    <a:lstStyle/>
                    <a:p>
                      <a:r>
                        <a:rPr lang="en-US" sz="1200" dirty="0"/>
                        <a:t>4.4</a:t>
                      </a:r>
                    </a:p>
                  </a:txBody>
                  <a:tcPr marL="68580" marR="68580" marT="34290" marB="34290"/>
                </a:tc>
                <a:tc>
                  <a:txBody>
                    <a:bodyPr/>
                    <a:lstStyle/>
                    <a:p>
                      <a:r>
                        <a:rPr lang="en-US" sz="1200" dirty="0"/>
                        <a:t>5.8</a:t>
                      </a:r>
                    </a:p>
                  </a:txBody>
                  <a:tcPr marL="68580" marR="68580" marT="34290" marB="34290"/>
                </a:tc>
                <a:extLst>
                  <a:ext uri="{0D108BD9-81ED-4DB2-BD59-A6C34878D82A}">
                    <a16:rowId xmlns:a16="http://schemas.microsoft.com/office/drawing/2014/main" val="856797441"/>
                  </a:ext>
                </a:extLst>
              </a:tr>
            </a:tbl>
          </a:graphicData>
        </a:graphic>
      </p:graphicFrame>
    </p:spTree>
    <p:extLst>
      <p:ext uri="{BB962C8B-B14F-4D97-AF65-F5344CB8AC3E}">
        <p14:creationId xmlns:p14="http://schemas.microsoft.com/office/powerpoint/2010/main" val="26082926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843D2-AD78-4CAF-9A05-39C8A3D58E62}"/>
              </a:ext>
            </a:extLst>
          </p:cNvPr>
          <p:cNvSpPr>
            <a:spLocks noGrp="1"/>
          </p:cNvSpPr>
          <p:nvPr>
            <p:ph type="title"/>
          </p:nvPr>
        </p:nvSpPr>
        <p:spPr/>
        <p:txBody>
          <a:bodyPr/>
          <a:lstStyle/>
          <a:p>
            <a:pPr algn="l"/>
            <a:r>
              <a:rPr lang="en-US" dirty="0"/>
              <a:t>Focusing on Cohort 1</a:t>
            </a:r>
          </a:p>
        </p:txBody>
      </p:sp>
      <p:sp>
        <p:nvSpPr>
          <p:cNvPr id="3" name="Subtitle 2">
            <a:extLst>
              <a:ext uri="{FF2B5EF4-FFF2-40B4-BE49-F238E27FC236}">
                <a16:creationId xmlns:a16="http://schemas.microsoft.com/office/drawing/2014/main" id="{C79E8E67-FFB6-4EAD-A86A-6D692A6856D3}"/>
              </a:ext>
            </a:extLst>
          </p:cNvPr>
          <p:cNvSpPr>
            <a:spLocks noGrp="1"/>
          </p:cNvSpPr>
          <p:nvPr>
            <p:ph idx="1"/>
          </p:nvPr>
        </p:nvSpPr>
        <p:spPr/>
        <p:txBody>
          <a:bodyPr>
            <a:normAutofit/>
          </a:bodyPr>
          <a:lstStyle/>
          <a:p>
            <a:pPr marL="257175" indent="-257175" algn="l">
              <a:buFont typeface="Arial" panose="020B0604020202020204" pitchFamily="34" charset="0"/>
              <a:buChar char="•"/>
            </a:pPr>
            <a:r>
              <a:rPr lang="en-US" dirty="0"/>
              <a:t>Data collected on 3 different times</a:t>
            </a:r>
          </a:p>
          <a:p>
            <a:pPr marL="257175" indent="-257175" algn="l">
              <a:buFont typeface="Arial" panose="020B0604020202020204" pitchFamily="34" charset="0"/>
              <a:buChar char="•"/>
            </a:pPr>
            <a:r>
              <a:rPr lang="en-US" dirty="0"/>
              <a:t>Time 1 (Baseline) = Start of Phase 1</a:t>
            </a:r>
          </a:p>
          <a:p>
            <a:pPr marL="257175" indent="-257175" algn="l">
              <a:buFont typeface="Arial" panose="020B0604020202020204" pitchFamily="34" charset="0"/>
              <a:buChar char="•"/>
            </a:pPr>
            <a:r>
              <a:rPr lang="en-US" dirty="0"/>
              <a:t>Time 2 = Start of Phase 2</a:t>
            </a:r>
          </a:p>
          <a:p>
            <a:pPr marL="257175" indent="-257175" algn="l">
              <a:buFont typeface="Arial" panose="020B0604020202020204" pitchFamily="34" charset="0"/>
              <a:buChar char="•"/>
            </a:pPr>
            <a:r>
              <a:rPr lang="en-US" dirty="0"/>
              <a:t>Time 4 (Exit) = End of Phase 3</a:t>
            </a:r>
          </a:p>
        </p:txBody>
      </p:sp>
      <p:sp>
        <p:nvSpPr>
          <p:cNvPr id="4" name="Slide Number Placeholder 3">
            <a:extLst>
              <a:ext uri="{FF2B5EF4-FFF2-40B4-BE49-F238E27FC236}">
                <a16:creationId xmlns:a16="http://schemas.microsoft.com/office/drawing/2014/main" id="{A97EEE93-5B9B-4C04-AECC-99398D8B22BA}"/>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F0AB5D1-9059-428D-ACFC-BA1258997AE0}" type="slidenum">
              <a:rPr kumimoji="0" lang="en-US" sz="1200" b="0" i="0" u="none" strike="noStrike" kern="1200" cap="none" spc="0" normalizeH="0" baseline="0" noProof="0" smtClean="0">
                <a:ln>
                  <a:noFill/>
                </a:ln>
                <a:solidFill>
                  <a:srgbClr val="8D8D8D"/>
                </a:solidFill>
                <a:effectLst/>
                <a:uLnTx/>
                <a:uFillTx/>
                <a:latin typeface="Lucida Sans Unicode" panose="020B0602030504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8D8D8D"/>
              </a:solidFill>
              <a:effectLst/>
              <a:uLnTx/>
              <a:uFillTx/>
              <a:latin typeface="Lucida Sans Unicode" panose="020B0602030504020204" pitchFamily="34" charset="0"/>
              <a:ea typeface="+mn-ea"/>
              <a:cs typeface="+mn-cs"/>
            </a:endParaRPr>
          </a:p>
        </p:txBody>
      </p:sp>
    </p:spTree>
    <p:extLst>
      <p:ext uri="{BB962C8B-B14F-4D97-AF65-F5344CB8AC3E}">
        <p14:creationId xmlns:p14="http://schemas.microsoft.com/office/powerpoint/2010/main" val="37073033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Focusing on Cohort 1</a:t>
            </a:r>
          </a:p>
        </p:txBody>
      </p:sp>
      <p:sp>
        <p:nvSpPr>
          <p:cNvPr id="3" name="Content Placeholder 2"/>
          <p:cNvSpPr>
            <a:spLocks noGrp="1"/>
          </p:cNvSpPr>
          <p:nvPr>
            <p:ph sz="half" idx="1"/>
          </p:nvPr>
        </p:nvSpPr>
        <p:spPr>
          <a:xfrm>
            <a:off x="628650" y="2226469"/>
            <a:ext cx="3886200" cy="1807533"/>
          </a:xfrm>
        </p:spPr>
        <p:txBody>
          <a:bodyPr/>
          <a:lstStyle/>
          <a:p>
            <a:r>
              <a:rPr lang="en-US" dirty="0"/>
              <a:t>Cohort 1 has shown a </a:t>
            </a:r>
            <a:r>
              <a:rPr lang="en-US" b="1" dirty="0"/>
              <a:t>78% improvement</a:t>
            </a:r>
            <a:r>
              <a:rPr lang="en-US" dirty="0"/>
              <a:t> in their mean scores between baseline, time 2 and exit.</a:t>
            </a:r>
          </a:p>
        </p:txBody>
      </p:sp>
      <p:sp>
        <p:nvSpPr>
          <p:cNvPr id="4" name="Slide Number Placeholder 3"/>
          <p:cNvSpPr>
            <a:spLocks noGrp="1"/>
          </p:cNvSpPr>
          <p:nvPr>
            <p:ph type="sldNum" sz="quarter" idx="4294967295"/>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8F0AB5D1-9059-428D-ACFC-BA1258997AE0}" type="slidenum">
              <a:rPr kumimoji="0" lang="en-US" sz="1200" b="0" i="0" u="none" strike="noStrike" kern="1200" cap="none" spc="0" normalizeH="0" baseline="0" noProof="0" smtClean="0">
                <a:ln>
                  <a:noFill/>
                </a:ln>
                <a:solidFill>
                  <a:srgbClr val="8D8D8D"/>
                </a:solidFill>
                <a:effectLst/>
                <a:uLnTx/>
                <a:uFillTx/>
                <a:latin typeface="Lucida Sans Unicode" panose="020B0602030504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8D8D8D"/>
              </a:solidFill>
              <a:effectLst/>
              <a:uLnTx/>
              <a:uFillTx/>
              <a:latin typeface="Lucida Sans Unicode" panose="020B0602030504020204" pitchFamily="34" charset="0"/>
              <a:ea typeface="+mn-ea"/>
              <a:cs typeface="+mn-cs"/>
            </a:endParaRPr>
          </a:p>
        </p:txBody>
      </p:sp>
      <p:graphicFrame>
        <p:nvGraphicFramePr>
          <p:cNvPr id="6" name="Content Placeholder 5"/>
          <p:cNvGraphicFramePr>
            <a:graphicFrameLocks noGrp="1"/>
          </p:cNvGraphicFramePr>
          <p:nvPr>
            <p:ph sz="half" idx="2"/>
            <p:extLst/>
          </p:nvPr>
        </p:nvGraphicFramePr>
        <p:xfrm>
          <a:off x="4350434" y="2226469"/>
          <a:ext cx="4556235" cy="3263462"/>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2"/>
          <p:cNvSpPr txBox="1">
            <a:spLocks/>
          </p:cNvSpPr>
          <p:nvPr/>
        </p:nvSpPr>
        <p:spPr>
          <a:xfrm>
            <a:off x="464234" y="4034002"/>
            <a:ext cx="3886200" cy="1807533"/>
          </a:xfrm>
          <a:prstGeom prst="rect">
            <a:avLst/>
          </a:prstGeom>
        </p:spPr>
        <p:txBody>
          <a:bodyPr vert="horz" lIns="68580" tIns="34290" rIns="68580" bIns="34290" rtlCol="0">
            <a:normAutofit/>
          </a:bodyPr>
          <a:lstStyle>
            <a:lvl1pPr marL="274320" indent="-274320" algn="l" defTabSz="914400" rtl="0" eaLnBrk="1" latinLnBrk="0" hangingPunct="1">
              <a:lnSpc>
                <a:spcPct val="90000"/>
              </a:lnSpc>
              <a:spcBef>
                <a:spcPts val="1000"/>
              </a:spcBef>
              <a:buSzPct val="90000"/>
              <a:buFontTx/>
              <a:buBlip>
                <a:blip r:embed="rId4"/>
              </a:buBlip>
              <a:defRPr sz="2800" kern="1200">
                <a:solidFill>
                  <a:schemeClr val="tx1">
                    <a:lumMod val="75000"/>
                    <a:lumOff val="25000"/>
                  </a:schemeClr>
                </a:solidFill>
                <a:latin typeface="+mn-lt"/>
                <a:ea typeface="+mn-ea"/>
                <a:cs typeface="+mn-cs"/>
              </a:defRPr>
            </a:lvl1pPr>
            <a:lvl2pPr marL="731520" indent="-274320" algn="l" defTabSz="914400" rtl="0" eaLnBrk="1" latinLnBrk="0" hangingPunct="1">
              <a:lnSpc>
                <a:spcPct val="90000"/>
              </a:lnSpc>
              <a:spcBef>
                <a:spcPts val="500"/>
              </a:spcBef>
              <a:buSzPct val="80000"/>
              <a:buFontTx/>
              <a:buBlip>
                <a:blip r:embed="rId5"/>
              </a:buBlip>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SzPct val="90000"/>
              <a:buFontTx/>
              <a:buBlip>
                <a:blip r:embed="rId6"/>
              </a:buBlip>
              <a:defRPr sz="2000" kern="1200">
                <a:solidFill>
                  <a:schemeClr val="tx1">
                    <a:lumMod val="75000"/>
                    <a:lumOff val="25000"/>
                  </a:schemeClr>
                </a:solidFill>
                <a:latin typeface="+mn-lt"/>
                <a:ea typeface="+mn-ea"/>
                <a:cs typeface="+mn-cs"/>
              </a:defRPr>
            </a:lvl3pPr>
            <a:lvl4pPr marL="1645920" indent="-274320" algn="l" defTabSz="914400" rtl="0" eaLnBrk="1" latinLnBrk="0" hangingPunct="1">
              <a:lnSpc>
                <a:spcPct val="90000"/>
              </a:lnSpc>
              <a:spcBef>
                <a:spcPts val="500"/>
              </a:spcBef>
              <a:buClr>
                <a:schemeClr val="accent2"/>
              </a:buClr>
              <a:buSzPct val="90000"/>
              <a:buFontTx/>
              <a:buBlip>
                <a:blip r:embed="rId7"/>
              </a:buBlip>
              <a:defRPr sz="1800" kern="1200">
                <a:solidFill>
                  <a:schemeClr val="tx1">
                    <a:lumMod val="75000"/>
                    <a:lumOff val="25000"/>
                  </a:schemeClr>
                </a:solidFill>
                <a:latin typeface="+mn-lt"/>
                <a:ea typeface="+mn-ea"/>
                <a:cs typeface="+mn-cs"/>
              </a:defRPr>
            </a:lvl4pPr>
            <a:lvl5pPr marL="2011680" indent="-18288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Pct val="90000"/>
              <a:buFontTx/>
              <a:buNone/>
              <a:tabLst/>
              <a:defRPr/>
            </a:pPr>
            <a:endParaRPr kumimoji="0" lang="en-US" sz="2100" b="0" i="0" u="none" strike="noStrike" kern="1200" cap="none" spc="0" normalizeH="0" baseline="0" noProof="0" dirty="0">
              <a:ln>
                <a:noFill/>
              </a:ln>
              <a:solidFill>
                <a:srgbClr val="262626">
                  <a:lumMod val="75000"/>
                  <a:lumOff val="25000"/>
                </a:srgbClr>
              </a:solidFill>
              <a:effectLst/>
              <a:uLnTx/>
              <a:uFillTx/>
              <a:latin typeface="Lucida Sans Unicode"/>
              <a:ea typeface="+mn-ea"/>
              <a:cs typeface="+mn-cs"/>
            </a:endParaRPr>
          </a:p>
        </p:txBody>
      </p:sp>
      <p:graphicFrame>
        <p:nvGraphicFramePr>
          <p:cNvPr id="8" name="Table 7"/>
          <p:cNvGraphicFramePr>
            <a:graphicFrameLocks noGrp="1"/>
          </p:cNvGraphicFramePr>
          <p:nvPr>
            <p:extLst/>
          </p:nvPr>
        </p:nvGraphicFramePr>
        <p:xfrm>
          <a:off x="725780" y="4937768"/>
          <a:ext cx="3339662" cy="1203960"/>
        </p:xfrm>
        <a:graphic>
          <a:graphicData uri="http://schemas.openxmlformats.org/drawingml/2006/table">
            <a:tbl>
              <a:tblPr firstRow="1" bandRow="1">
                <a:tableStyleId>{5C22544A-7EE6-4342-B048-85BDC9FD1C3A}</a:tableStyleId>
              </a:tblPr>
              <a:tblGrid>
                <a:gridCol w="777766">
                  <a:extLst>
                    <a:ext uri="{9D8B030D-6E8A-4147-A177-3AD203B41FA5}">
                      <a16:colId xmlns:a16="http://schemas.microsoft.com/office/drawing/2014/main" val="2705317108"/>
                    </a:ext>
                  </a:extLst>
                </a:gridCol>
                <a:gridCol w="906518">
                  <a:extLst>
                    <a:ext uri="{9D8B030D-6E8A-4147-A177-3AD203B41FA5}">
                      <a16:colId xmlns:a16="http://schemas.microsoft.com/office/drawing/2014/main" val="2864792706"/>
                    </a:ext>
                  </a:extLst>
                </a:gridCol>
                <a:gridCol w="843455">
                  <a:extLst>
                    <a:ext uri="{9D8B030D-6E8A-4147-A177-3AD203B41FA5}">
                      <a16:colId xmlns:a16="http://schemas.microsoft.com/office/drawing/2014/main" val="3300038917"/>
                    </a:ext>
                  </a:extLst>
                </a:gridCol>
                <a:gridCol w="811923">
                  <a:extLst>
                    <a:ext uri="{9D8B030D-6E8A-4147-A177-3AD203B41FA5}">
                      <a16:colId xmlns:a16="http://schemas.microsoft.com/office/drawing/2014/main" val="2788402776"/>
                    </a:ext>
                  </a:extLst>
                </a:gridCol>
              </a:tblGrid>
              <a:tr h="685800">
                <a:tc>
                  <a:txBody>
                    <a:bodyPr/>
                    <a:lstStyle/>
                    <a:p>
                      <a:endParaRPr lang="en-US" sz="1400" dirty="0"/>
                    </a:p>
                  </a:txBody>
                  <a:tcPr marL="68580" marR="68580" marT="34290" marB="34290"/>
                </a:tc>
                <a:tc>
                  <a:txBody>
                    <a:bodyPr/>
                    <a:lstStyle/>
                    <a:p>
                      <a:pPr algn="ctr"/>
                      <a:r>
                        <a:rPr lang="en-US" sz="1400" dirty="0"/>
                        <a:t>Baseline</a:t>
                      </a:r>
                      <a:r>
                        <a:rPr lang="en-US" sz="1400" baseline="0" dirty="0"/>
                        <a:t> (Time 1)</a:t>
                      </a:r>
                      <a:endParaRPr lang="en-US" sz="1400" dirty="0"/>
                    </a:p>
                  </a:txBody>
                  <a:tcPr marL="68580" marR="68580" marT="34290" marB="34290"/>
                </a:tc>
                <a:tc>
                  <a:txBody>
                    <a:bodyPr/>
                    <a:lstStyle/>
                    <a:p>
                      <a:pPr algn="ctr"/>
                      <a:r>
                        <a:rPr lang="en-US" sz="1400" dirty="0"/>
                        <a:t>Time 2</a:t>
                      </a:r>
                    </a:p>
                  </a:txBody>
                  <a:tcPr marL="68580" marR="68580" marT="34290" marB="34290"/>
                </a:tc>
                <a:tc>
                  <a:txBody>
                    <a:bodyPr/>
                    <a:lstStyle/>
                    <a:p>
                      <a:pPr algn="ctr"/>
                      <a:r>
                        <a:rPr lang="en-US" sz="1400" dirty="0"/>
                        <a:t>Exit (Time 4)</a:t>
                      </a:r>
                    </a:p>
                  </a:txBody>
                  <a:tcPr marL="68580" marR="68580" marT="34290" marB="34290"/>
                </a:tc>
                <a:extLst>
                  <a:ext uri="{0D108BD9-81ED-4DB2-BD59-A6C34878D82A}">
                    <a16:rowId xmlns:a16="http://schemas.microsoft.com/office/drawing/2014/main" val="4265785958"/>
                  </a:ext>
                </a:extLst>
              </a:tr>
              <a:tr h="480060">
                <a:tc>
                  <a:txBody>
                    <a:bodyPr/>
                    <a:lstStyle/>
                    <a:p>
                      <a:r>
                        <a:rPr lang="en-US" sz="1400" dirty="0"/>
                        <a:t>Cohort 1</a:t>
                      </a:r>
                    </a:p>
                  </a:txBody>
                  <a:tcPr marL="68580" marR="68580" marT="34290" marB="34290"/>
                </a:tc>
                <a:tc>
                  <a:txBody>
                    <a:bodyPr/>
                    <a:lstStyle/>
                    <a:p>
                      <a:pPr algn="ctr"/>
                      <a:r>
                        <a:rPr lang="en-US" sz="1400" dirty="0"/>
                        <a:t>3.7</a:t>
                      </a:r>
                    </a:p>
                  </a:txBody>
                  <a:tcPr marL="68580" marR="68580" marT="34290" marB="34290"/>
                </a:tc>
                <a:tc>
                  <a:txBody>
                    <a:bodyPr/>
                    <a:lstStyle/>
                    <a:p>
                      <a:pPr algn="ctr"/>
                      <a:r>
                        <a:rPr lang="en-US" sz="1400" dirty="0"/>
                        <a:t>5.6</a:t>
                      </a:r>
                    </a:p>
                  </a:txBody>
                  <a:tcPr marL="68580" marR="68580" marT="34290" marB="34290"/>
                </a:tc>
                <a:tc>
                  <a:txBody>
                    <a:bodyPr/>
                    <a:lstStyle/>
                    <a:p>
                      <a:pPr algn="ctr"/>
                      <a:r>
                        <a:rPr lang="en-US" sz="1400" dirty="0"/>
                        <a:t>6.6</a:t>
                      </a:r>
                    </a:p>
                  </a:txBody>
                  <a:tcPr marL="68580" marR="68580" marT="34290" marB="34290"/>
                </a:tc>
                <a:extLst>
                  <a:ext uri="{0D108BD9-81ED-4DB2-BD59-A6C34878D82A}">
                    <a16:rowId xmlns:a16="http://schemas.microsoft.com/office/drawing/2014/main" val="4165404040"/>
                  </a:ext>
                </a:extLst>
              </a:tr>
            </a:tbl>
          </a:graphicData>
        </a:graphic>
      </p:graphicFrame>
    </p:spTree>
    <p:extLst>
      <p:ext uri="{BB962C8B-B14F-4D97-AF65-F5344CB8AC3E}">
        <p14:creationId xmlns:p14="http://schemas.microsoft.com/office/powerpoint/2010/main" val="28689668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Highlighted Cohort 1 Results</a:t>
            </a:r>
            <a:endParaRPr lang="en-US" dirty="0"/>
          </a:p>
        </p:txBody>
      </p:sp>
      <p:sp>
        <p:nvSpPr>
          <p:cNvPr id="4" name="Slide Number Placeholder 3"/>
          <p:cNvSpPr>
            <a:spLocks noGrp="1"/>
          </p:cNvSpPr>
          <p:nvPr>
            <p:ph type="sldNum" sz="quarter" idx="4294967295"/>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8F0AB5D1-9059-428D-ACFC-BA1258997AE0}" type="slidenum">
              <a:rPr kumimoji="0" lang="en-US" sz="1200" b="0" i="0" u="none" strike="noStrike" kern="1200" cap="none" spc="0" normalizeH="0" baseline="0" noProof="0" smtClean="0">
                <a:ln>
                  <a:noFill/>
                </a:ln>
                <a:solidFill>
                  <a:srgbClr val="8D8D8D"/>
                </a:solidFill>
                <a:effectLst/>
                <a:uLnTx/>
                <a:uFillTx/>
                <a:latin typeface="Lucida Sans Unicode" panose="020B0602030504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8D8D8D"/>
              </a:solidFill>
              <a:effectLst/>
              <a:uLnTx/>
              <a:uFillTx/>
              <a:latin typeface="Lucida Sans Unicode" panose="020B0602030504020204" pitchFamily="34" charset="0"/>
              <a:ea typeface="+mn-ea"/>
              <a:cs typeface="+mn-cs"/>
            </a:endParaRPr>
          </a:p>
        </p:txBody>
      </p:sp>
      <p:graphicFrame>
        <p:nvGraphicFramePr>
          <p:cNvPr id="11" name="Content Placeholder 10"/>
          <p:cNvGraphicFramePr>
            <a:graphicFrameLocks noGrp="1"/>
          </p:cNvGraphicFramePr>
          <p:nvPr>
            <p:ph idx="1"/>
            <p:extLst/>
          </p:nvPr>
        </p:nvGraphicFramePr>
        <p:xfrm>
          <a:off x="464344" y="2226469"/>
          <a:ext cx="8166497" cy="31908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35014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Achievements</a:t>
            </a:r>
            <a:endParaRPr lang="en-US" dirty="0"/>
          </a:p>
        </p:txBody>
      </p:sp>
      <p:sp>
        <p:nvSpPr>
          <p:cNvPr id="4" name="Slide Number Placeholder 3"/>
          <p:cNvSpPr>
            <a:spLocks noGrp="1"/>
          </p:cNvSpPr>
          <p:nvPr>
            <p:ph type="sldNum"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A147D318-97CD-48EE-A025-5784E0F3C3BA}" type="slidenum">
              <a:rPr kumimoji="0" lang="en-US" altLang="en-US" sz="1200" b="0" i="0" u="none" strike="noStrike" kern="1200" cap="none" spc="0" normalizeH="0" baseline="0" noProof="0" smtClean="0">
                <a:ln>
                  <a:noFill/>
                </a:ln>
                <a:solidFill>
                  <a:srgbClr val="8D8D8D"/>
                </a:solidFill>
                <a:effectLst/>
                <a:uLnTx/>
                <a:uFillTx/>
                <a:latin typeface="Lucida Sans Unicode" panose="020B0602030504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dirty="0">
              <a:ln>
                <a:noFill/>
              </a:ln>
              <a:solidFill>
                <a:srgbClr val="8D8D8D"/>
              </a:solidFill>
              <a:effectLst/>
              <a:uLnTx/>
              <a:uFillTx/>
              <a:latin typeface="Lucida Sans Unicode" panose="020B0602030504020204" pitchFamily="34" charset="0"/>
              <a:ea typeface="+mn-ea"/>
              <a:cs typeface="+mn-cs"/>
            </a:endParaRPr>
          </a:p>
        </p:txBody>
      </p:sp>
      <p:pic>
        <p:nvPicPr>
          <p:cNvPr id="5" name="Picture 4" descr="Image.jpeg"/>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93185" y="1893953"/>
            <a:ext cx="3601156" cy="4782193"/>
          </a:xfrm>
          <a:prstGeom prst="rect">
            <a:avLst/>
          </a:prstGeom>
          <a:noFill/>
          <a:ln>
            <a:noFill/>
          </a:ln>
        </p:spPr>
      </p:pic>
      <p:pic>
        <p:nvPicPr>
          <p:cNvPr id="6" name="Content Placeholder 5" descr="Image.jpeg"/>
          <p:cNvPicPr>
            <a:picLocks noGrp="1"/>
          </p:cNvPicPr>
          <p:nvPr>
            <p:ph idx="1"/>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2438400" y="936180"/>
            <a:ext cx="3835400" cy="2743200"/>
          </a:xfrm>
          <a:prstGeom prst="rect">
            <a:avLst/>
          </a:prstGeom>
          <a:noFill/>
          <a:ln>
            <a:noFill/>
          </a:ln>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2373" y="3410766"/>
            <a:ext cx="4331208" cy="3291892"/>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5450" y="953606"/>
            <a:ext cx="3913102" cy="293482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296480" y="1067347"/>
            <a:ext cx="4134075" cy="310055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49426" y="3819020"/>
            <a:ext cx="3878860" cy="2909145"/>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4781000" y="1046336"/>
            <a:ext cx="3801664" cy="2851248"/>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3861" y="1223719"/>
            <a:ext cx="3760951" cy="2820713"/>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3777134" y="1321825"/>
            <a:ext cx="3097695" cy="6096000"/>
          </a:xfrm>
          <a:prstGeom prst="rect">
            <a:avLst/>
          </a:prstGeom>
        </p:spPr>
      </p:pic>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0063" y="3062987"/>
            <a:ext cx="4795660" cy="3596745"/>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02826" y="1097147"/>
            <a:ext cx="2772162" cy="3667637"/>
          </a:xfrm>
          <a:prstGeom prst="rect">
            <a:avLst/>
          </a:prstGeom>
        </p:spPr>
      </p:pic>
      <p:pic>
        <p:nvPicPr>
          <p:cNvPr id="14" name="Picture 1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0364" y="1501837"/>
            <a:ext cx="3621754" cy="4829006"/>
          </a:xfrm>
          <a:prstGeom prst="rect">
            <a:avLst/>
          </a:prstGeom>
        </p:spPr>
      </p:pic>
      <p:pic>
        <p:nvPicPr>
          <p:cNvPr id="10" name="Picture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55433" y="1298963"/>
            <a:ext cx="3807600" cy="2854100"/>
          </a:xfrm>
          <a:prstGeom prst="rect">
            <a:avLst/>
          </a:prstGeom>
        </p:spPr>
      </p:pic>
      <p:pic>
        <p:nvPicPr>
          <p:cNvPr id="11" name="Picture 1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84483" y="1362035"/>
            <a:ext cx="5059655" cy="3794741"/>
          </a:xfrm>
          <a:prstGeom prst="rect">
            <a:avLst/>
          </a:prstGeom>
        </p:spPr>
      </p:pic>
    </p:spTree>
    <p:extLst>
      <p:ext uri="{BB962C8B-B14F-4D97-AF65-F5344CB8AC3E}">
        <p14:creationId xmlns:p14="http://schemas.microsoft.com/office/powerpoint/2010/main" val="260617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the Fellowship</a:t>
            </a:r>
            <a:endParaRPr lang="en-US" dirty="0"/>
          </a:p>
        </p:txBody>
      </p:sp>
      <p:sp>
        <p:nvSpPr>
          <p:cNvPr id="3" name="Content Placeholder 2"/>
          <p:cNvSpPr>
            <a:spLocks noGrp="1"/>
          </p:cNvSpPr>
          <p:nvPr>
            <p:ph idx="1"/>
          </p:nvPr>
        </p:nvSpPr>
        <p:spPr/>
        <p:txBody>
          <a:bodyPr/>
          <a:lstStyle/>
          <a:p>
            <a:r>
              <a:rPr lang="en-US" dirty="0" smtClean="0"/>
              <a:t>SOR Year 3 Grant</a:t>
            </a:r>
          </a:p>
          <a:p>
            <a:r>
              <a:rPr lang="en-US" dirty="0" smtClean="0"/>
              <a:t>Planning for Cohorts 5 – 8</a:t>
            </a:r>
          </a:p>
          <a:p>
            <a:r>
              <a:rPr lang="en-US" dirty="0" smtClean="0"/>
              <a:t>Cohort 5 set to begin in September 2020</a:t>
            </a:r>
          </a:p>
          <a:p>
            <a:r>
              <a:rPr lang="en-US" dirty="0" smtClean="0"/>
              <a:t>3 Fellows per cohort</a:t>
            </a:r>
          </a:p>
          <a:p>
            <a:r>
              <a:rPr lang="en-US" dirty="0" smtClean="0"/>
              <a:t>At the end of Cohort 8 we will have </a:t>
            </a:r>
            <a:r>
              <a:rPr lang="en-US" smtClean="0"/>
              <a:t>had a total of 26 </a:t>
            </a:r>
            <a:r>
              <a:rPr lang="en-US" dirty="0" smtClean="0"/>
              <a:t>individuals be in the </a:t>
            </a:r>
            <a:r>
              <a:rPr lang="en-US" smtClean="0"/>
              <a:t>Fellowship program</a:t>
            </a:r>
            <a:endParaRPr lang="en-US" dirty="0" smtClean="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A147D318-97CD-48EE-A025-5784E0F3C3BA}" type="slidenum">
              <a:rPr kumimoji="0" lang="en-US" altLang="en-US" sz="1200" b="0" i="0" u="none" strike="noStrike" kern="1200" cap="none" spc="0" normalizeH="0" baseline="0" noProof="0" smtClean="0">
                <a:ln>
                  <a:noFill/>
                </a:ln>
                <a:solidFill>
                  <a:srgbClr val="8D8D8D"/>
                </a:solidFill>
                <a:effectLst/>
                <a:uLnTx/>
                <a:uFillTx/>
                <a:latin typeface="Lucida Sans Unicode" panose="020B0602030504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dirty="0">
              <a:ln>
                <a:noFill/>
              </a:ln>
              <a:solidFill>
                <a:srgbClr val="8D8D8D"/>
              </a:solidFill>
              <a:effectLst/>
              <a:uLnTx/>
              <a:uFillTx/>
              <a:latin typeface="Lucida Sans Unicode" panose="020B0602030504020204" pitchFamily="34" charset="0"/>
              <a:ea typeface="+mn-ea"/>
              <a:cs typeface="+mn-cs"/>
            </a:endParaRPr>
          </a:p>
        </p:txBody>
      </p:sp>
    </p:spTree>
    <p:extLst>
      <p:ext uri="{BB962C8B-B14F-4D97-AF65-F5344CB8AC3E}">
        <p14:creationId xmlns:p14="http://schemas.microsoft.com/office/powerpoint/2010/main" val="352641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675" y="309728"/>
            <a:ext cx="7283670" cy="1823545"/>
          </a:xfrm>
        </p:spPr>
        <p:txBody>
          <a:bodyPr>
            <a:noAutofit/>
          </a:bodyPr>
          <a:lstStyle/>
          <a:p>
            <a:r>
              <a:rPr lang="en-US" sz="6000" b="1" dirty="0" smtClean="0">
                <a:solidFill>
                  <a:schemeClr val="accent2">
                    <a:lumMod val="75000"/>
                  </a:schemeClr>
                </a:solidFill>
              </a:rPr>
              <a:t>What made you </a:t>
            </a:r>
            <a:br>
              <a:rPr lang="en-US" sz="6000" b="1" dirty="0" smtClean="0">
                <a:solidFill>
                  <a:schemeClr val="accent2">
                    <a:lumMod val="75000"/>
                  </a:schemeClr>
                </a:solidFill>
              </a:rPr>
            </a:br>
            <a:r>
              <a:rPr lang="en-US" sz="6000" b="1" dirty="0" smtClean="0">
                <a:solidFill>
                  <a:schemeClr val="accent2">
                    <a:lumMod val="75000"/>
                  </a:schemeClr>
                </a:solidFill>
              </a:rPr>
              <a:t>laugh out loud </a:t>
            </a:r>
            <a:br>
              <a:rPr lang="en-US" sz="6000" b="1" dirty="0" smtClean="0">
                <a:solidFill>
                  <a:schemeClr val="accent2">
                    <a:lumMod val="75000"/>
                  </a:schemeClr>
                </a:solidFill>
              </a:rPr>
            </a:br>
            <a:r>
              <a:rPr lang="en-US" sz="6000" b="1" dirty="0" smtClean="0">
                <a:solidFill>
                  <a:schemeClr val="accent2">
                    <a:lumMod val="75000"/>
                  </a:schemeClr>
                </a:solidFill>
              </a:rPr>
              <a:t>this week?</a:t>
            </a:r>
            <a:r>
              <a:rPr lang="en-US" sz="4800" b="1" dirty="0" smtClean="0">
                <a:solidFill>
                  <a:schemeClr val="accent2">
                    <a:lumMod val="75000"/>
                  </a:schemeClr>
                </a:solidFill>
              </a:rPr>
              <a:t/>
            </a:r>
            <a:br>
              <a:rPr lang="en-US" sz="4800" b="1" dirty="0" smtClean="0">
                <a:solidFill>
                  <a:schemeClr val="accent2">
                    <a:lumMod val="75000"/>
                  </a:schemeClr>
                </a:solidFill>
              </a:rPr>
            </a:br>
            <a:r>
              <a:rPr lang="en-US" sz="4800" b="1" dirty="0" smtClean="0">
                <a:solidFill>
                  <a:schemeClr val="accent2">
                    <a:lumMod val="75000"/>
                  </a:schemeClr>
                </a:solidFill>
              </a:rPr>
              <a:t/>
            </a:r>
            <a:br>
              <a:rPr lang="en-US" sz="4800" b="1" dirty="0" smtClean="0">
                <a:solidFill>
                  <a:schemeClr val="accent2">
                    <a:lumMod val="75000"/>
                  </a:schemeClr>
                </a:solidFill>
              </a:rPr>
            </a:br>
            <a:endParaRPr lang="en-US" sz="4800" b="1" dirty="0">
              <a:solidFill>
                <a:schemeClr val="accent2">
                  <a:lumMod val="75000"/>
                </a:schemeClr>
              </a:solidFill>
            </a:endParaRPr>
          </a:p>
        </p:txBody>
      </p:sp>
      <p:sp>
        <p:nvSpPr>
          <p:cNvPr id="3" name="TextBox 2"/>
          <p:cNvSpPr txBox="1"/>
          <p:nvPr/>
        </p:nvSpPr>
        <p:spPr>
          <a:xfrm>
            <a:off x="399394" y="3277171"/>
            <a:ext cx="7625255" cy="1200329"/>
          </a:xfrm>
          <a:prstGeom prst="rect">
            <a:avLst/>
          </a:prstGeom>
          <a:noFill/>
        </p:spPr>
        <p:txBody>
          <a:bodyPr wrap="square" rtlCol="0">
            <a:spAutoFit/>
          </a:bodyPr>
          <a:lstStyle/>
          <a:p>
            <a:r>
              <a:rPr lang="en-US" sz="3600" dirty="0" smtClean="0">
                <a:solidFill>
                  <a:schemeClr val="accent2">
                    <a:lumMod val="75000"/>
                  </a:schemeClr>
                </a:solidFill>
              </a:rPr>
              <a:t>No laughing? Smiling works too.</a:t>
            </a:r>
          </a:p>
          <a:p>
            <a:r>
              <a:rPr lang="en-US" sz="3600" dirty="0" smtClean="0">
                <a:solidFill>
                  <a:schemeClr val="accent2">
                    <a:lumMod val="75000"/>
                  </a:schemeClr>
                </a:solidFill>
              </a:rPr>
              <a:t>Internet video? Meme? </a:t>
            </a:r>
            <a:r>
              <a:rPr lang="en-US" sz="3600" dirty="0">
                <a:solidFill>
                  <a:schemeClr val="accent2">
                    <a:lumMod val="75000"/>
                  </a:schemeClr>
                </a:solidFill>
              </a:rPr>
              <a:t>Y</a:t>
            </a:r>
            <a:r>
              <a:rPr lang="en-US" sz="3600" dirty="0" smtClean="0">
                <a:solidFill>
                  <a:schemeClr val="accent2">
                    <a:lumMod val="75000"/>
                  </a:schemeClr>
                </a:solidFill>
              </a:rPr>
              <a:t>our pet?</a:t>
            </a:r>
          </a:p>
        </p:txBody>
      </p:sp>
      <p:pic>
        <p:nvPicPr>
          <p:cNvPr id="6" name="Picture 5"/>
          <p:cNvPicPr>
            <a:picLocks noChangeAspect="1"/>
          </p:cNvPicPr>
          <p:nvPr/>
        </p:nvPicPr>
        <p:blipFill>
          <a:blip r:embed="rId2"/>
          <a:stretch>
            <a:fillRect/>
          </a:stretch>
        </p:blipFill>
        <p:spPr>
          <a:xfrm>
            <a:off x="1809257" y="4552711"/>
            <a:ext cx="4880578" cy="2357183"/>
          </a:xfrm>
          <a:prstGeom prst="rect">
            <a:avLst/>
          </a:prstGeom>
        </p:spPr>
      </p:pic>
    </p:spTree>
    <p:extLst>
      <p:ext uri="{BB962C8B-B14F-4D97-AF65-F5344CB8AC3E}">
        <p14:creationId xmlns:p14="http://schemas.microsoft.com/office/powerpoint/2010/main" val="7986976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Opportunities</a:t>
            </a:r>
            <a:endParaRPr lang="en-US" dirty="0"/>
          </a:p>
        </p:txBody>
      </p:sp>
      <p:sp>
        <p:nvSpPr>
          <p:cNvPr id="3" name="Content Placeholder 2"/>
          <p:cNvSpPr>
            <a:spLocks noGrp="1"/>
          </p:cNvSpPr>
          <p:nvPr>
            <p:ph idx="1"/>
          </p:nvPr>
        </p:nvSpPr>
        <p:spPr>
          <a:xfrm>
            <a:off x="266700" y="2133600"/>
            <a:ext cx="8610600" cy="3810000"/>
          </a:xfrm>
        </p:spPr>
        <p:txBody>
          <a:bodyPr/>
          <a:lstStyle/>
          <a:p>
            <a:r>
              <a:rPr lang="en-US" dirty="0" smtClean="0"/>
              <a:t>Coalition </a:t>
            </a:r>
            <a:r>
              <a:rPr lang="en-US" dirty="0"/>
              <a:t>Leadership </a:t>
            </a:r>
            <a:r>
              <a:rPr lang="en-US" dirty="0" smtClean="0"/>
              <a:t>Institute </a:t>
            </a:r>
            <a:endParaRPr lang="en-US" dirty="0"/>
          </a:p>
          <a:p>
            <a:r>
              <a:rPr lang="en-US" dirty="0"/>
              <a:t>WA State Prevention Summit</a:t>
            </a:r>
          </a:p>
          <a:p>
            <a:r>
              <a:rPr lang="en-US" dirty="0"/>
              <a:t>Spring Youth Forum</a:t>
            </a:r>
          </a:p>
          <a:p>
            <a:r>
              <a:rPr lang="en-US" dirty="0"/>
              <a:t>Technical Trainings</a:t>
            </a:r>
          </a:p>
          <a:p>
            <a:r>
              <a:rPr lang="en-US" dirty="0"/>
              <a:t>Trainings as requested</a:t>
            </a:r>
          </a:p>
          <a:p>
            <a:r>
              <a:rPr lang="en-US" dirty="0"/>
              <a:t>Prevention Technology Transfer Center (PTTC</a:t>
            </a:r>
            <a:r>
              <a:rPr lang="en-US" dirty="0" smtClean="0"/>
              <a:t>)</a:t>
            </a:r>
          </a:p>
          <a:p>
            <a:r>
              <a:rPr lang="en-US" dirty="0" smtClean="0"/>
              <a:t>Navigating Difference (WSU Cultural Humility training)</a:t>
            </a:r>
          </a:p>
          <a:p>
            <a:r>
              <a:rPr lang="en-US" dirty="0" smtClean="0"/>
              <a:t>Trainings specific to helping Fellows work towards their CPP</a:t>
            </a:r>
            <a:endParaRPr lang="en-US" dirty="0"/>
          </a:p>
        </p:txBody>
      </p:sp>
    </p:spTree>
    <p:extLst>
      <p:ext uri="{BB962C8B-B14F-4D97-AF65-F5344CB8AC3E}">
        <p14:creationId xmlns:p14="http://schemas.microsoft.com/office/powerpoint/2010/main" val="498668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912441">
            <a:off x="6038828" y="2939105"/>
            <a:ext cx="3551971"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457200" y="2062806"/>
            <a:ext cx="8229600" cy="4572000"/>
          </a:xfrm>
        </p:spPr>
        <p:txBody>
          <a:bodyPr/>
          <a:lstStyle/>
          <a:p>
            <a:pPr marL="0" indent="0" algn="ctr">
              <a:buNone/>
            </a:pPr>
            <a:r>
              <a:rPr lang="en-US" sz="2500" dirty="0"/>
              <a:t>Athena Forum – Fellowship Program </a:t>
            </a:r>
          </a:p>
          <a:p>
            <a:pPr marL="0" indent="0" algn="ctr">
              <a:buNone/>
            </a:pPr>
            <a:r>
              <a:rPr lang="en-US" sz="2500" dirty="0">
                <a:hlinkClick r:id="rId4"/>
              </a:rPr>
              <a:t>http://www.TheAthenaForum.org/Fellowship</a:t>
            </a:r>
            <a:endParaRPr lang="en-US" sz="2500" dirty="0"/>
          </a:p>
          <a:p>
            <a:pPr marL="0" indent="0" algn="ctr">
              <a:buNone/>
            </a:pPr>
            <a:endParaRPr lang="en-US" sz="2500" dirty="0"/>
          </a:p>
          <a:p>
            <a:pPr marL="0" indent="0" algn="ctr">
              <a:buNone/>
            </a:pPr>
            <a:r>
              <a:rPr lang="en-US" sz="2500" dirty="0"/>
              <a:t>SAMHSA Website</a:t>
            </a:r>
          </a:p>
          <a:p>
            <a:pPr marL="0" indent="0" algn="ctr">
              <a:buNone/>
            </a:pPr>
            <a:r>
              <a:rPr lang="en-US" sz="2500" dirty="0">
                <a:hlinkClick r:id="rId5"/>
              </a:rPr>
              <a:t>https://www.samhsa.gov</a:t>
            </a:r>
            <a:r>
              <a:rPr lang="en-US" sz="2500" dirty="0" smtClean="0">
                <a:hlinkClick r:id="rId5"/>
              </a:rPr>
              <a:t>/</a:t>
            </a:r>
            <a:endParaRPr lang="en-US" sz="2500" dirty="0" smtClean="0"/>
          </a:p>
          <a:p>
            <a:pPr marL="0" indent="0" algn="ctr">
              <a:buNone/>
            </a:pPr>
            <a:endParaRPr lang="en-US" sz="2500" dirty="0"/>
          </a:p>
          <a:p>
            <a:pPr marL="0" indent="0" algn="ctr">
              <a:buNone/>
            </a:pPr>
            <a:r>
              <a:rPr lang="en-US" sz="2500" dirty="0" smtClean="0"/>
              <a:t>WSU IMPACT Lab – Fellowship Program</a:t>
            </a:r>
          </a:p>
          <a:p>
            <a:pPr marL="0" indent="0" algn="ctr">
              <a:buNone/>
            </a:pPr>
            <a:r>
              <a:rPr lang="en-US" sz="2500" dirty="0">
                <a:hlinkClick r:id="rId6"/>
              </a:rPr>
              <a:t>https://hd.wsu.edu/community-prevention-wellness-initiative-cpwi-prevention-fellowship-program-2/</a:t>
            </a:r>
            <a:endParaRPr lang="en-US" sz="2500" dirty="0"/>
          </a:p>
          <a:p>
            <a:pPr marL="0" indent="0" algn="ctr">
              <a:buNone/>
            </a:pPr>
            <a:endParaRPr lang="en-US" dirty="0"/>
          </a:p>
        </p:txBody>
      </p:sp>
    </p:spTree>
    <p:extLst>
      <p:ext uri="{BB962C8B-B14F-4D97-AF65-F5344CB8AC3E}">
        <p14:creationId xmlns:p14="http://schemas.microsoft.com/office/powerpoint/2010/main" val="8986886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dirty="0"/>
              <a:t>Questions?</a:t>
            </a: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7400" y="1524000"/>
            <a:ext cx="5029200" cy="5029200"/>
          </a:xfrm>
        </p:spPr>
      </p:pic>
    </p:spTree>
    <p:extLst>
      <p:ext uri="{BB962C8B-B14F-4D97-AF65-F5344CB8AC3E}">
        <p14:creationId xmlns:p14="http://schemas.microsoft.com/office/powerpoint/2010/main" val="18895149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WPC Update</a:t>
            </a:r>
            <a:endParaRPr lang="en-US" dirty="0"/>
          </a:p>
        </p:txBody>
      </p:sp>
      <p:sp>
        <p:nvSpPr>
          <p:cNvPr id="3" name="Content Placeholder 2"/>
          <p:cNvSpPr>
            <a:spLocks noGrp="1"/>
          </p:cNvSpPr>
          <p:nvPr>
            <p:ph idx="1"/>
          </p:nvPr>
        </p:nvSpPr>
        <p:spPr>
          <a:xfrm>
            <a:off x="2459420" y="1219914"/>
            <a:ext cx="6347714" cy="3880773"/>
          </a:xfrm>
        </p:spPr>
        <p:txBody>
          <a:bodyPr>
            <a:normAutofit/>
          </a:bodyPr>
          <a:lstStyle/>
          <a:p>
            <a:r>
              <a:rPr lang="en-US" sz="2400" dirty="0" smtClean="0"/>
              <a:t>Alex </a:t>
            </a:r>
            <a:r>
              <a:rPr lang="en-US" sz="2400" dirty="0" err="1" smtClean="0"/>
              <a:t>Sirotzki</a:t>
            </a:r>
            <a:endParaRPr lang="en-US" sz="2400" dirty="0"/>
          </a:p>
        </p:txBody>
      </p:sp>
      <p:pic>
        <p:nvPicPr>
          <p:cNvPr id="5" name="Picture 4"/>
          <p:cNvPicPr>
            <a:picLocks noChangeAspect="1"/>
          </p:cNvPicPr>
          <p:nvPr/>
        </p:nvPicPr>
        <p:blipFill>
          <a:blip r:embed="rId2"/>
          <a:stretch>
            <a:fillRect/>
          </a:stretch>
        </p:blipFill>
        <p:spPr>
          <a:xfrm>
            <a:off x="278525" y="2034409"/>
            <a:ext cx="7530661" cy="2855031"/>
          </a:xfrm>
          <a:prstGeom prst="rect">
            <a:avLst/>
          </a:prstGeom>
        </p:spPr>
      </p:pic>
    </p:spTree>
    <p:extLst>
      <p:ext uri="{BB962C8B-B14F-4D97-AF65-F5344CB8AC3E}">
        <p14:creationId xmlns:p14="http://schemas.microsoft.com/office/powerpoint/2010/main" val="22823372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Legislative Session update</a:t>
            </a:r>
            <a:endParaRPr lang="en-US" dirty="0"/>
          </a:p>
        </p:txBody>
      </p:sp>
      <p:sp>
        <p:nvSpPr>
          <p:cNvPr id="3" name="Subtitle 2"/>
          <p:cNvSpPr>
            <a:spLocks noGrp="1"/>
          </p:cNvSpPr>
          <p:nvPr>
            <p:ph idx="1"/>
          </p:nvPr>
        </p:nvSpPr>
        <p:spPr>
          <a:xfrm>
            <a:off x="4314496" y="1270000"/>
            <a:ext cx="6347714" cy="3880773"/>
          </a:xfrm>
        </p:spPr>
        <p:txBody>
          <a:bodyPr>
            <a:normAutofit/>
          </a:bodyPr>
          <a:lstStyle/>
          <a:p>
            <a:r>
              <a:rPr lang="en-US" sz="2400" dirty="0" smtClean="0"/>
              <a:t>Julie Peterson</a:t>
            </a:r>
            <a:endParaRPr lang="en-US" sz="2400" dirty="0"/>
          </a:p>
        </p:txBody>
      </p:sp>
      <p:pic>
        <p:nvPicPr>
          <p:cNvPr id="5" name="Picture 4"/>
          <p:cNvPicPr>
            <a:picLocks noChangeAspect="1"/>
          </p:cNvPicPr>
          <p:nvPr/>
        </p:nvPicPr>
        <p:blipFill>
          <a:blip r:embed="rId2"/>
          <a:stretch>
            <a:fillRect/>
          </a:stretch>
        </p:blipFill>
        <p:spPr>
          <a:xfrm>
            <a:off x="609599" y="1930400"/>
            <a:ext cx="6559324" cy="4364932"/>
          </a:xfrm>
          <a:prstGeom prst="rect">
            <a:avLst/>
          </a:prstGeom>
        </p:spPr>
      </p:pic>
    </p:spTree>
    <p:extLst>
      <p:ext uri="{BB962C8B-B14F-4D97-AF65-F5344CB8AC3E}">
        <p14:creationId xmlns:p14="http://schemas.microsoft.com/office/powerpoint/2010/main" val="654214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 topics</a:t>
            </a:r>
            <a:endParaRPr lang="en-US" dirty="0"/>
          </a:p>
        </p:txBody>
      </p:sp>
      <p:sp>
        <p:nvSpPr>
          <p:cNvPr id="3" name="Content Placeholder 2"/>
          <p:cNvSpPr>
            <a:spLocks noGrp="1"/>
          </p:cNvSpPr>
          <p:nvPr>
            <p:ph idx="1"/>
          </p:nvPr>
        </p:nvSpPr>
        <p:spPr>
          <a:xfrm>
            <a:off x="609599" y="1177159"/>
            <a:ext cx="6516415" cy="5055476"/>
          </a:xfrm>
        </p:spPr>
        <p:txBody>
          <a:bodyPr>
            <a:normAutofit fontScale="92500" lnSpcReduction="10000"/>
          </a:bodyPr>
          <a:lstStyle/>
          <a:p>
            <a:pPr marL="0" indent="0">
              <a:buNone/>
            </a:pPr>
            <a:endParaRPr lang="en-US" sz="1500" dirty="0" smtClean="0">
              <a:solidFill>
                <a:schemeClr val="bg1">
                  <a:lumMod val="50000"/>
                </a:schemeClr>
              </a:solidFill>
            </a:endParaRPr>
          </a:p>
          <a:p>
            <a:r>
              <a:rPr lang="en-US" sz="2600" dirty="0" smtClean="0"/>
              <a:t>Statewide Collisions Report (Dave)</a:t>
            </a:r>
          </a:p>
          <a:p>
            <a:pPr marL="0" indent="0">
              <a:buNone/>
            </a:pPr>
            <a:endParaRPr lang="en-US" sz="1500" dirty="0" smtClean="0">
              <a:solidFill>
                <a:schemeClr val="bg1">
                  <a:lumMod val="50000"/>
                </a:schemeClr>
              </a:solidFill>
            </a:endParaRPr>
          </a:p>
          <a:p>
            <a:r>
              <a:rPr lang="en-US" sz="2600" dirty="0" smtClean="0">
                <a:solidFill>
                  <a:schemeClr val="bg1">
                    <a:lumMod val="50000"/>
                  </a:schemeClr>
                </a:solidFill>
              </a:rPr>
              <a:t>Terminology Considerations update (Alex)</a:t>
            </a:r>
          </a:p>
          <a:p>
            <a:pPr marL="0" indent="0">
              <a:buNone/>
            </a:pPr>
            <a:endParaRPr lang="en-US" sz="1600" dirty="0">
              <a:solidFill>
                <a:schemeClr val="bg1">
                  <a:lumMod val="50000"/>
                </a:schemeClr>
              </a:solidFill>
            </a:endParaRPr>
          </a:p>
          <a:p>
            <a:r>
              <a:rPr lang="en-US" sz="2600" dirty="0" smtClean="0">
                <a:solidFill>
                  <a:schemeClr val="bg1">
                    <a:lumMod val="50000"/>
                  </a:schemeClr>
                </a:solidFill>
              </a:rPr>
              <a:t>Attorney General Association Cannabis Law and Policy Summit (Scott)</a:t>
            </a:r>
          </a:p>
          <a:p>
            <a:pPr marL="0" indent="0">
              <a:buNone/>
            </a:pPr>
            <a:endParaRPr lang="en-US" dirty="0" smtClean="0">
              <a:solidFill>
                <a:schemeClr val="bg1">
                  <a:lumMod val="50000"/>
                </a:schemeClr>
              </a:solidFill>
            </a:endParaRPr>
          </a:p>
          <a:p>
            <a:r>
              <a:rPr lang="en-US" sz="2600" dirty="0" smtClean="0">
                <a:solidFill>
                  <a:schemeClr val="bg1">
                    <a:lumMod val="50000"/>
                  </a:schemeClr>
                </a:solidFill>
              </a:rPr>
              <a:t>US Alcohol Policy Alliance Interactive Dialogue and action (Sara)</a:t>
            </a:r>
          </a:p>
          <a:p>
            <a:pPr marL="0" indent="0">
              <a:buNone/>
            </a:pPr>
            <a:endParaRPr lang="en-US" sz="1600" dirty="0" smtClean="0">
              <a:solidFill>
                <a:schemeClr val="bg1">
                  <a:lumMod val="50000"/>
                </a:schemeClr>
              </a:solidFill>
            </a:endParaRPr>
          </a:p>
          <a:p>
            <a:r>
              <a:rPr lang="en-US" sz="2600" dirty="0" smtClean="0">
                <a:solidFill>
                  <a:schemeClr val="bg1">
                    <a:lumMod val="50000"/>
                  </a:schemeClr>
                </a:solidFill>
              </a:rPr>
              <a:t>Covid19 </a:t>
            </a:r>
            <a:r>
              <a:rPr lang="en-US" sz="2600" dirty="0">
                <a:solidFill>
                  <a:schemeClr val="bg1">
                    <a:lumMod val="50000"/>
                  </a:schemeClr>
                </a:solidFill>
              </a:rPr>
              <a:t>and effects on marijuana and alcohol use (Discussion</a:t>
            </a:r>
            <a:r>
              <a:rPr lang="en-US" sz="2600" dirty="0" smtClean="0">
                <a:solidFill>
                  <a:schemeClr val="bg1">
                    <a:lumMod val="50000"/>
                  </a:schemeClr>
                </a:solidFill>
              </a:rPr>
              <a:t>)</a:t>
            </a:r>
          </a:p>
          <a:p>
            <a:pPr marL="0" indent="0">
              <a:buNone/>
            </a:pPr>
            <a:endParaRPr lang="en-US" sz="2400" dirty="0"/>
          </a:p>
          <a:p>
            <a:endParaRPr lang="en-US" sz="2400" dirty="0">
              <a:solidFill>
                <a:schemeClr val="bg1">
                  <a:lumMod val="50000"/>
                </a:schemeClr>
              </a:solidFill>
            </a:endParaRPr>
          </a:p>
        </p:txBody>
      </p:sp>
      <p:pic>
        <p:nvPicPr>
          <p:cNvPr id="4101" name="Picture 5" descr="Hot Topics - PIA of Wiscons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6184" y="4531274"/>
            <a:ext cx="14954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139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 topics</a:t>
            </a:r>
            <a:endParaRPr lang="en-US" dirty="0"/>
          </a:p>
        </p:txBody>
      </p:sp>
      <p:sp>
        <p:nvSpPr>
          <p:cNvPr id="3" name="Content Placeholder 2"/>
          <p:cNvSpPr>
            <a:spLocks noGrp="1"/>
          </p:cNvSpPr>
          <p:nvPr>
            <p:ph idx="1"/>
          </p:nvPr>
        </p:nvSpPr>
        <p:spPr>
          <a:xfrm>
            <a:off x="609599" y="1177159"/>
            <a:ext cx="6516415" cy="5055476"/>
          </a:xfrm>
        </p:spPr>
        <p:txBody>
          <a:bodyPr>
            <a:normAutofit fontScale="92500" lnSpcReduction="10000"/>
          </a:bodyPr>
          <a:lstStyle/>
          <a:p>
            <a:pPr marL="0" indent="0">
              <a:buNone/>
            </a:pPr>
            <a:endParaRPr lang="en-US" sz="1500" dirty="0" smtClean="0">
              <a:solidFill>
                <a:schemeClr val="bg1">
                  <a:lumMod val="50000"/>
                </a:schemeClr>
              </a:solidFill>
            </a:endParaRPr>
          </a:p>
          <a:p>
            <a:r>
              <a:rPr lang="en-US" sz="2600" dirty="0" smtClean="0">
                <a:solidFill>
                  <a:schemeClr val="bg1">
                    <a:lumMod val="50000"/>
                  </a:schemeClr>
                </a:solidFill>
              </a:rPr>
              <a:t>Statewide Collisions Report (Dave)</a:t>
            </a:r>
          </a:p>
          <a:p>
            <a:pPr marL="0" indent="0">
              <a:buNone/>
            </a:pPr>
            <a:endParaRPr lang="en-US" sz="1500" dirty="0" smtClean="0">
              <a:solidFill>
                <a:schemeClr val="bg1">
                  <a:lumMod val="50000"/>
                </a:schemeClr>
              </a:solidFill>
            </a:endParaRPr>
          </a:p>
          <a:p>
            <a:r>
              <a:rPr lang="en-US" sz="2600" dirty="0" smtClean="0"/>
              <a:t>Terminology Considerations update (Alex)</a:t>
            </a:r>
          </a:p>
          <a:p>
            <a:pPr marL="0" indent="0">
              <a:buNone/>
            </a:pPr>
            <a:endParaRPr lang="en-US" sz="1600" dirty="0">
              <a:solidFill>
                <a:schemeClr val="bg1">
                  <a:lumMod val="50000"/>
                </a:schemeClr>
              </a:solidFill>
            </a:endParaRPr>
          </a:p>
          <a:p>
            <a:r>
              <a:rPr lang="en-US" sz="2600" dirty="0" smtClean="0">
                <a:solidFill>
                  <a:schemeClr val="bg1">
                    <a:lumMod val="50000"/>
                  </a:schemeClr>
                </a:solidFill>
              </a:rPr>
              <a:t>Attorney General Association Cannabis Law and Policy Summit (Scott)</a:t>
            </a:r>
          </a:p>
          <a:p>
            <a:pPr marL="0" indent="0">
              <a:buNone/>
            </a:pPr>
            <a:endParaRPr lang="en-US" dirty="0" smtClean="0">
              <a:solidFill>
                <a:schemeClr val="bg1">
                  <a:lumMod val="50000"/>
                </a:schemeClr>
              </a:solidFill>
            </a:endParaRPr>
          </a:p>
          <a:p>
            <a:r>
              <a:rPr lang="en-US" sz="2600" dirty="0" smtClean="0">
                <a:solidFill>
                  <a:schemeClr val="bg1">
                    <a:lumMod val="50000"/>
                  </a:schemeClr>
                </a:solidFill>
              </a:rPr>
              <a:t>US Alcohol Policy Alliance Interactive Dialogue and action (Sara)</a:t>
            </a:r>
          </a:p>
          <a:p>
            <a:pPr marL="0" indent="0">
              <a:buNone/>
            </a:pPr>
            <a:endParaRPr lang="en-US" sz="1600" dirty="0" smtClean="0">
              <a:solidFill>
                <a:schemeClr val="bg1">
                  <a:lumMod val="50000"/>
                </a:schemeClr>
              </a:solidFill>
            </a:endParaRPr>
          </a:p>
          <a:p>
            <a:r>
              <a:rPr lang="en-US" sz="2600" dirty="0" smtClean="0">
                <a:solidFill>
                  <a:schemeClr val="bg1">
                    <a:lumMod val="50000"/>
                  </a:schemeClr>
                </a:solidFill>
              </a:rPr>
              <a:t>Covid19 </a:t>
            </a:r>
            <a:r>
              <a:rPr lang="en-US" sz="2600" dirty="0">
                <a:solidFill>
                  <a:schemeClr val="bg1">
                    <a:lumMod val="50000"/>
                  </a:schemeClr>
                </a:solidFill>
              </a:rPr>
              <a:t>and effects on marijuana and alcohol use (Discussion</a:t>
            </a:r>
            <a:r>
              <a:rPr lang="en-US" sz="2600" dirty="0" smtClean="0">
                <a:solidFill>
                  <a:schemeClr val="bg1">
                    <a:lumMod val="50000"/>
                  </a:schemeClr>
                </a:solidFill>
              </a:rPr>
              <a:t>)</a:t>
            </a:r>
          </a:p>
          <a:p>
            <a:pPr marL="0" indent="0">
              <a:buNone/>
            </a:pPr>
            <a:endParaRPr lang="en-US" sz="2400" dirty="0"/>
          </a:p>
          <a:p>
            <a:endParaRPr lang="en-US" sz="2400" dirty="0">
              <a:solidFill>
                <a:schemeClr val="bg1">
                  <a:lumMod val="50000"/>
                </a:schemeClr>
              </a:solidFill>
            </a:endParaRPr>
          </a:p>
        </p:txBody>
      </p:sp>
      <p:pic>
        <p:nvPicPr>
          <p:cNvPr id="4101" name="Picture 5" descr="Hot Topics - PIA of Wiscons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6184" y="4531274"/>
            <a:ext cx="14954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379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927" t="20985" r="53807" b="7294"/>
          <a:stretch/>
        </p:blipFill>
        <p:spPr>
          <a:xfrm>
            <a:off x="2044173" y="87733"/>
            <a:ext cx="4943958" cy="6703108"/>
          </a:xfrm>
          <a:prstGeom prst="rect">
            <a:avLst/>
          </a:prstGeom>
        </p:spPr>
      </p:pic>
    </p:spTree>
    <p:extLst>
      <p:ext uri="{BB962C8B-B14F-4D97-AF65-F5344CB8AC3E}">
        <p14:creationId xmlns:p14="http://schemas.microsoft.com/office/powerpoint/2010/main" val="13202109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2973" t="21343" r="9858" b="8004"/>
          <a:stretch/>
        </p:blipFill>
        <p:spPr>
          <a:xfrm>
            <a:off x="1844298" y="69742"/>
            <a:ext cx="5356895" cy="6788258"/>
          </a:xfrm>
          <a:prstGeom prst="rect">
            <a:avLst/>
          </a:prstGeom>
        </p:spPr>
      </p:pic>
    </p:spTree>
    <p:extLst>
      <p:ext uri="{BB962C8B-B14F-4D97-AF65-F5344CB8AC3E}">
        <p14:creationId xmlns:p14="http://schemas.microsoft.com/office/powerpoint/2010/main" val="19395729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 topics</a:t>
            </a:r>
            <a:endParaRPr lang="en-US" dirty="0"/>
          </a:p>
        </p:txBody>
      </p:sp>
      <p:sp>
        <p:nvSpPr>
          <p:cNvPr id="3" name="Content Placeholder 2"/>
          <p:cNvSpPr>
            <a:spLocks noGrp="1"/>
          </p:cNvSpPr>
          <p:nvPr>
            <p:ph idx="1"/>
          </p:nvPr>
        </p:nvSpPr>
        <p:spPr>
          <a:xfrm>
            <a:off x="609599" y="1177159"/>
            <a:ext cx="6516415" cy="5055476"/>
          </a:xfrm>
        </p:spPr>
        <p:txBody>
          <a:bodyPr>
            <a:normAutofit fontScale="92500" lnSpcReduction="10000"/>
          </a:bodyPr>
          <a:lstStyle/>
          <a:p>
            <a:pPr marL="0" indent="0">
              <a:buNone/>
            </a:pPr>
            <a:endParaRPr lang="en-US" sz="1500" dirty="0" smtClean="0">
              <a:solidFill>
                <a:schemeClr val="bg1">
                  <a:lumMod val="50000"/>
                </a:schemeClr>
              </a:solidFill>
            </a:endParaRPr>
          </a:p>
          <a:p>
            <a:r>
              <a:rPr lang="en-US" sz="2600" dirty="0" smtClean="0">
                <a:solidFill>
                  <a:schemeClr val="bg1">
                    <a:lumMod val="50000"/>
                  </a:schemeClr>
                </a:solidFill>
              </a:rPr>
              <a:t>Statewide Collisions Report (Dave)</a:t>
            </a:r>
          </a:p>
          <a:p>
            <a:pPr marL="0" indent="0">
              <a:buNone/>
            </a:pPr>
            <a:endParaRPr lang="en-US" sz="1500" dirty="0" smtClean="0">
              <a:solidFill>
                <a:schemeClr val="bg1">
                  <a:lumMod val="50000"/>
                </a:schemeClr>
              </a:solidFill>
            </a:endParaRPr>
          </a:p>
          <a:p>
            <a:r>
              <a:rPr lang="en-US" sz="2600" dirty="0" smtClean="0">
                <a:solidFill>
                  <a:schemeClr val="bg1">
                    <a:lumMod val="50000"/>
                  </a:schemeClr>
                </a:solidFill>
              </a:rPr>
              <a:t>Terminology Considerations update (Alex)</a:t>
            </a:r>
          </a:p>
          <a:p>
            <a:pPr marL="0" indent="0">
              <a:buNone/>
            </a:pPr>
            <a:endParaRPr lang="en-US" sz="1600" dirty="0">
              <a:solidFill>
                <a:schemeClr val="bg1">
                  <a:lumMod val="50000"/>
                </a:schemeClr>
              </a:solidFill>
            </a:endParaRPr>
          </a:p>
          <a:p>
            <a:r>
              <a:rPr lang="en-US" sz="2600" dirty="0" smtClean="0"/>
              <a:t>Attorney General Association Cannabis Law and Policy Summit (Scott)</a:t>
            </a:r>
          </a:p>
          <a:p>
            <a:pPr marL="0" indent="0">
              <a:buNone/>
            </a:pPr>
            <a:endParaRPr lang="en-US" dirty="0" smtClean="0">
              <a:solidFill>
                <a:schemeClr val="bg1">
                  <a:lumMod val="50000"/>
                </a:schemeClr>
              </a:solidFill>
            </a:endParaRPr>
          </a:p>
          <a:p>
            <a:r>
              <a:rPr lang="en-US" sz="2600" dirty="0" smtClean="0">
                <a:solidFill>
                  <a:schemeClr val="bg1">
                    <a:lumMod val="50000"/>
                  </a:schemeClr>
                </a:solidFill>
              </a:rPr>
              <a:t>US Alcohol Policy Alliance Interactive Dialogue and action (Sara)</a:t>
            </a:r>
          </a:p>
          <a:p>
            <a:pPr marL="0" indent="0">
              <a:buNone/>
            </a:pPr>
            <a:endParaRPr lang="en-US" sz="1600" dirty="0" smtClean="0">
              <a:solidFill>
                <a:schemeClr val="bg1">
                  <a:lumMod val="50000"/>
                </a:schemeClr>
              </a:solidFill>
            </a:endParaRPr>
          </a:p>
          <a:p>
            <a:r>
              <a:rPr lang="en-US" sz="2600" dirty="0" smtClean="0">
                <a:solidFill>
                  <a:schemeClr val="bg1">
                    <a:lumMod val="50000"/>
                  </a:schemeClr>
                </a:solidFill>
              </a:rPr>
              <a:t>Covid19 </a:t>
            </a:r>
            <a:r>
              <a:rPr lang="en-US" sz="2600" dirty="0">
                <a:solidFill>
                  <a:schemeClr val="bg1">
                    <a:lumMod val="50000"/>
                  </a:schemeClr>
                </a:solidFill>
              </a:rPr>
              <a:t>and effects on marijuana and alcohol use (Discussion</a:t>
            </a:r>
            <a:r>
              <a:rPr lang="en-US" sz="2600" dirty="0" smtClean="0">
                <a:solidFill>
                  <a:schemeClr val="bg1">
                    <a:lumMod val="50000"/>
                  </a:schemeClr>
                </a:solidFill>
              </a:rPr>
              <a:t>)</a:t>
            </a:r>
          </a:p>
          <a:p>
            <a:pPr marL="0" indent="0">
              <a:buNone/>
            </a:pPr>
            <a:endParaRPr lang="en-US" sz="2400" dirty="0"/>
          </a:p>
          <a:p>
            <a:endParaRPr lang="en-US" sz="2400" dirty="0">
              <a:solidFill>
                <a:schemeClr val="bg1">
                  <a:lumMod val="50000"/>
                </a:schemeClr>
              </a:solidFill>
            </a:endParaRPr>
          </a:p>
        </p:txBody>
      </p:sp>
      <p:pic>
        <p:nvPicPr>
          <p:cNvPr id="4101" name="Picture 5" descr="Hot Topics - PIA of Wiscons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6184" y="4531274"/>
            <a:ext cx="14954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613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1336" y="346842"/>
            <a:ext cx="5643442" cy="6304784"/>
          </a:xfrm>
        </p:spPr>
      </p:pic>
    </p:spTree>
    <p:extLst>
      <p:ext uri="{BB962C8B-B14F-4D97-AF65-F5344CB8AC3E}">
        <p14:creationId xmlns:p14="http://schemas.microsoft.com/office/powerpoint/2010/main" val="26950642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t="944"/>
          <a:stretch/>
        </p:blipFill>
        <p:spPr>
          <a:xfrm>
            <a:off x="357081" y="373117"/>
            <a:ext cx="6548485" cy="6043224"/>
          </a:xfrm>
          <a:prstGeom prst="rect">
            <a:avLst/>
          </a:prstGeom>
        </p:spPr>
      </p:pic>
    </p:spTree>
    <p:extLst>
      <p:ext uri="{BB962C8B-B14F-4D97-AF65-F5344CB8AC3E}">
        <p14:creationId xmlns:p14="http://schemas.microsoft.com/office/powerpoint/2010/main" val="3516855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 topics</a:t>
            </a:r>
            <a:endParaRPr lang="en-US" dirty="0"/>
          </a:p>
        </p:txBody>
      </p:sp>
      <p:sp>
        <p:nvSpPr>
          <p:cNvPr id="3" name="Content Placeholder 2"/>
          <p:cNvSpPr>
            <a:spLocks noGrp="1"/>
          </p:cNvSpPr>
          <p:nvPr>
            <p:ph idx="1"/>
          </p:nvPr>
        </p:nvSpPr>
        <p:spPr>
          <a:xfrm>
            <a:off x="609599" y="1177159"/>
            <a:ext cx="6516415" cy="5055476"/>
          </a:xfrm>
        </p:spPr>
        <p:txBody>
          <a:bodyPr>
            <a:normAutofit fontScale="92500" lnSpcReduction="10000"/>
          </a:bodyPr>
          <a:lstStyle/>
          <a:p>
            <a:pPr marL="0" indent="0">
              <a:buNone/>
            </a:pPr>
            <a:endParaRPr lang="en-US" sz="1500" dirty="0" smtClean="0">
              <a:solidFill>
                <a:schemeClr val="bg1">
                  <a:lumMod val="50000"/>
                </a:schemeClr>
              </a:solidFill>
            </a:endParaRPr>
          </a:p>
          <a:p>
            <a:r>
              <a:rPr lang="en-US" sz="2600" dirty="0" smtClean="0">
                <a:solidFill>
                  <a:schemeClr val="bg1">
                    <a:lumMod val="50000"/>
                  </a:schemeClr>
                </a:solidFill>
              </a:rPr>
              <a:t>Statewide Collisions Report (Dave)</a:t>
            </a:r>
          </a:p>
          <a:p>
            <a:pPr marL="0" indent="0">
              <a:buNone/>
            </a:pPr>
            <a:endParaRPr lang="en-US" sz="1500" dirty="0" smtClean="0">
              <a:solidFill>
                <a:schemeClr val="bg1">
                  <a:lumMod val="50000"/>
                </a:schemeClr>
              </a:solidFill>
            </a:endParaRPr>
          </a:p>
          <a:p>
            <a:r>
              <a:rPr lang="en-US" sz="2600" dirty="0" smtClean="0">
                <a:solidFill>
                  <a:schemeClr val="bg1">
                    <a:lumMod val="50000"/>
                  </a:schemeClr>
                </a:solidFill>
              </a:rPr>
              <a:t>Terminology Considerations update (Alex)</a:t>
            </a:r>
          </a:p>
          <a:p>
            <a:pPr marL="0" indent="0">
              <a:buNone/>
            </a:pPr>
            <a:endParaRPr lang="en-US" sz="1600" dirty="0">
              <a:solidFill>
                <a:schemeClr val="bg1">
                  <a:lumMod val="50000"/>
                </a:schemeClr>
              </a:solidFill>
            </a:endParaRPr>
          </a:p>
          <a:p>
            <a:r>
              <a:rPr lang="en-US" sz="2600" dirty="0" smtClean="0">
                <a:solidFill>
                  <a:schemeClr val="bg1">
                    <a:lumMod val="50000"/>
                  </a:schemeClr>
                </a:solidFill>
              </a:rPr>
              <a:t>Attorney General Association Cannabis Law and Policy Summit (Scott)</a:t>
            </a:r>
          </a:p>
          <a:p>
            <a:pPr marL="0" indent="0">
              <a:buNone/>
            </a:pPr>
            <a:endParaRPr lang="en-US" dirty="0" smtClean="0">
              <a:solidFill>
                <a:schemeClr val="bg1">
                  <a:lumMod val="50000"/>
                </a:schemeClr>
              </a:solidFill>
            </a:endParaRPr>
          </a:p>
          <a:p>
            <a:r>
              <a:rPr lang="en-US" sz="2600" dirty="0" smtClean="0"/>
              <a:t>US Alcohol Policy Alliance Interactive Dialogue and action (Sara)</a:t>
            </a:r>
          </a:p>
          <a:p>
            <a:pPr marL="0" indent="0">
              <a:buNone/>
            </a:pPr>
            <a:endParaRPr lang="en-US" sz="1600" dirty="0" smtClean="0">
              <a:solidFill>
                <a:schemeClr val="bg1">
                  <a:lumMod val="50000"/>
                </a:schemeClr>
              </a:solidFill>
            </a:endParaRPr>
          </a:p>
          <a:p>
            <a:r>
              <a:rPr lang="en-US" sz="2600" dirty="0" smtClean="0">
                <a:solidFill>
                  <a:schemeClr val="bg1">
                    <a:lumMod val="50000"/>
                  </a:schemeClr>
                </a:solidFill>
              </a:rPr>
              <a:t>Covid19 </a:t>
            </a:r>
            <a:r>
              <a:rPr lang="en-US" sz="2600" dirty="0">
                <a:solidFill>
                  <a:schemeClr val="bg1">
                    <a:lumMod val="50000"/>
                  </a:schemeClr>
                </a:solidFill>
              </a:rPr>
              <a:t>and effects on marijuana and alcohol use (Discussion</a:t>
            </a:r>
            <a:r>
              <a:rPr lang="en-US" sz="2600" dirty="0" smtClean="0">
                <a:solidFill>
                  <a:schemeClr val="bg1">
                    <a:lumMod val="50000"/>
                  </a:schemeClr>
                </a:solidFill>
              </a:rPr>
              <a:t>)</a:t>
            </a:r>
          </a:p>
          <a:p>
            <a:pPr marL="0" indent="0">
              <a:buNone/>
            </a:pPr>
            <a:endParaRPr lang="en-US" sz="2400" dirty="0"/>
          </a:p>
          <a:p>
            <a:endParaRPr lang="en-US" sz="2400" dirty="0">
              <a:solidFill>
                <a:schemeClr val="bg1">
                  <a:lumMod val="50000"/>
                </a:schemeClr>
              </a:solidFill>
            </a:endParaRPr>
          </a:p>
        </p:txBody>
      </p:sp>
      <p:pic>
        <p:nvPicPr>
          <p:cNvPr id="4101" name="Picture 5" descr="Hot Topics - PIA of Wiscons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6184" y="4531274"/>
            <a:ext cx="14954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6706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448560" y="5694856"/>
            <a:ext cx="6347714" cy="3880773"/>
          </a:xfrm>
        </p:spPr>
        <p:txBody>
          <a:bodyPr>
            <a:normAutofit/>
          </a:bodyPr>
          <a:lstStyle/>
          <a:p>
            <a:pPr marL="0" indent="0">
              <a:buNone/>
            </a:pPr>
            <a:r>
              <a:rPr lang="en-US" sz="2400" dirty="0">
                <a:hlinkClick r:id="rId2"/>
              </a:rPr>
              <a:t>https://www.alcoholpolicy.org/events-1</a:t>
            </a:r>
            <a:endParaRPr lang="en-US" sz="2400" dirty="0"/>
          </a:p>
        </p:txBody>
      </p:sp>
      <p:pic>
        <p:nvPicPr>
          <p:cNvPr id="5" name="Picture 4"/>
          <p:cNvPicPr>
            <a:picLocks noChangeAspect="1"/>
          </p:cNvPicPr>
          <p:nvPr/>
        </p:nvPicPr>
        <p:blipFill>
          <a:blip r:embed="rId3"/>
          <a:stretch>
            <a:fillRect/>
          </a:stretch>
        </p:blipFill>
        <p:spPr>
          <a:xfrm>
            <a:off x="517142" y="454025"/>
            <a:ext cx="4105275" cy="1476375"/>
          </a:xfrm>
          <a:prstGeom prst="rect">
            <a:avLst/>
          </a:prstGeom>
        </p:spPr>
      </p:pic>
      <p:pic>
        <p:nvPicPr>
          <p:cNvPr id="6" name="Picture 5"/>
          <p:cNvPicPr>
            <a:picLocks noChangeAspect="1"/>
          </p:cNvPicPr>
          <p:nvPr/>
        </p:nvPicPr>
        <p:blipFill rotWithShape="1">
          <a:blip r:embed="rId4"/>
          <a:srcRect t="41025"/>
          <a:stretch/>
        </p:blipFill>
        <p:spPr>
          <a:xfrm>
            <a:off x="218058" y="2085975"/>
            <a:ext cx="8686864" cy="3401349"/>
          </a:xfrm>
          <a:prstGeom prst="rect">
            <a:avLst/>
          </a:prstGeom>
        </p:spPr>
      </p:pic>
    </p:spTree>
    <p:extLst>
      <p:ext uri="{BB962C8B-B14F-4D97-AF65-F5344CB8AC3E}">
        <p14:creationId xmlns:p14="http://schemas.microsoft.com/office/powerpoint/2010/main" val="3258779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 topics</a:t>
            </a:r>
            <a:endParaRPr lang="en-US" dirty="0"/>
          </a:p>
        </p:txBody>
      </p:sp>
      <p:sp>
        <p:nvSpPr>
          <p:cNvPr id="3" name="Content Placeholder 2"/>
          <p:cNvSpPr>
            <a:spLocks noGrp="1"/>
          </p:cNvSpPr>
          <p:nvPr>
            <p:ph idx="1"/>
          </p:nvPr>
        </p:nvSpPr>
        <p:spPr>
          <a:xfrm>
            <a:off x="609599" y="1177159"/>
            <a:ext cx="6516415" cy="5055476"/>
          </a:xfrm>
        </p:spPr>
        <p:txBody>
          <a:bodyPr>
            <a:normAutofit fontScale="92500" lnSpcReduction="10000"/>
          </a:bodyPr>
          <a:lstStyle/>
          <a:p>
            <a:pPr marL="0" indent="0">
              <a:buNone/>
            </a:pPr>
            <a:endParaRPr lang="en-US" sz="1500" dirty="0" smtClean="0">
              <a:solidFill>
                <a:schemeClr val="bg1">
                  <a:lumMod val="50000"/>
                </a:schemeClr>
              </a:solidFill>
            </a:endParaRPr>
          </a:p>
          <a:p>
            <a:r>
              <a:rPr lang="en-US" sz="2600" dirty="0" smtClean="0">
                <a:solidFill>
                  <a:schemeClr val="bg1">
                    <a:lumMod val="50000"/>
                  </a:schemeClr>
                </a:solidFill>
              </a:rPr>
              <a:t>Statewide Collisions Report (Dave)</a:t>
            </a:r>
          </a:p>
          <a:p>
            <a:pPr marL="0" indent="0">
              <a:buNone/>
            </a:pPr>
            <a:endParaRPr lang="en-US" sz="1500" dirty="0" smtClean="0">
              <a:solidFill>
                <a:schemeClr val="bg1">
                  <a:lumMod val="50000"/>
                </a:schemeClr>
              </a:solidFill>
            </a:endParaRPr>
          </a:p>
          <a:p>
            <a:r>
              <a:rPr lang="en-US" sz="2600" dirty="0" smtClean="0">
                <a:solidFill>
                  <a:schemeClr val="bg1">
                    <a:lumMod val="50000"/>
                  </a:schemeClr>
                </a:solidFill>
              </a:rPr>
              <a:t>Terminology Considerations update (Alex)</a:t>
            </a:r>
          </a:p>
          <a:p>
            <a:pPr marL="0" indent="0">
              <a:buNone/>
            </a:pPr>
            <a:endParaRPr lang="en-US" sz="1600" dirty="0">
              <a:solidFill>
                <a:schemeClr val="bg1">
                  <a:lumMod val="50000"/>
                </a:schemeClr>
              </a:solidFill>
            </a:endParaRPr>
          </a:p>
          <a:p>
            <a:r>
              <a:rPr lang="en-US" sz="2600" dirty="0" smtClean="0">
                <a:solidFill>
                  <a:schemeClr val="bg1">
                    <a:lumMod val="50000"/>
                  </a:schemeClr>
                </a:solidFill>
              </a:rPr>
              <a:t>Attorney General Association Cannabis Law and Policy Summit (Scott)</a:t>
            </a:r>
          </a:p>
          <a:p>
            <a:pPr marL="0" indent="0">
              <a:buNone/>
            </a:pPr>
            <a:endParaRPr lang="en-US" dirty="0" smtClean="0">
              <a:solidFill>
                <a:schemeClr val="bg1">
                  <a:lumMod val="50000"/>
                </a:schemeClr>
              </a:solidFill>
            </a:endParaRPr>
          </a:p>
          <a:p>
            <a:r>
              <a:rPr lang="en-US" sz="2600" dirty="0" smtClean="0">
                <a:solidFill>
                  <a:schemeClr val="bg1">
                    <a:lumMod val="50000"/>
                  </a:schemeClr>
                </a:solidFill>
              </a:rPr>
              <a:t>US Alcohol Policy Alliance Interactive Dialogue and action (Sara)</a:t>
            </a:r>
          </a:p>
          <a:p>
            <a:pPr marL="0" indent="0">
              <a:buNone/>
            </a:pPr>
            <a:endParaRPr lang="en-US" sz="1600" dirty="0" smtClean="0">
              <a:solidFill>
                <a:schemeClr val="bg1">
                  <a:lumMod val="50000"/>
                </a:schemeClr>
              </a:solidFill>
            </a:endParaRPr>
          </a:p>
          <a:p>
            <a:r>
              <a:rPr lang="en-US" sz="2600" dirty="0" smtClean="0"/>
              <a:t>Covid19 </a:t>
            </a:r>
            <a:r>
              <a:rPr lang="en-US" sz="2600" dirty="0"/>
              <a:t>and effects on marijuana and alcohol use (Discussion</a:t>
            </a:r>
            <a:r>
              <a:rPr lang="en-US" sz="2600" dirty="0" smtClean="0"/>
              <a:t>)</a:t>
            </a:r>
          </a:p>
          <a:p>
            <a:pPr marL="0" indent="0">
              <a:buNone/>
            </a:pPr>
            <a:endParaRPr lang="en-US" sz="2400" dirty="0"/>
          </a:p>
          <a:p>
            <a:endParaRPr lang="en-US" sz="2400" dirty="0">
              <a:solidFill>
                <a:schemeClr val="bg1">
                  <a:lumMod val="50000"/>
                </a:schemeClr>
              </a:solidFill>
            </a:endParaRPr>
          </a:p>
        </p:txBody>
      </p:sp>
      <p:pic>
        <p:nvPicPr>
          <p:cNvPr id="4101" name="Picture 5" descr="Hot Topics - PIA of Wiscons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6184" y="4531274"/>
            <a:ext cx="14954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2709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Let’s talk: Covid19 effects on alcohol and marijuana use and prevention programming</a:t>
            </a:r>
            <a:endParaRPr lang="en-US" dirty="0"/>
          </a:p>
        </p:txBody>
      </p:sp>
      <p:sp>
        <p:nvSpPr>
          <p:cNvPr id="3" name="Content Placeholder 2"/>
          <p:cNvSpPr>
            <a:spLocks noGrp="1"/>
          </p:cNvSpPr>
          <p:nvPr>
            <p:ph idx="1"/>
          </p:nvPr>
        </p:nvSpPr>
        <p:spPr>
          <a:xfrm>
            <a:off x="609599" y="2596769"/>
            <a:ext cx="6347714" cy="3880773"/>
          </a:xfrm>
        </p:spPr>
        <p:txBody>
          <a:bodyPr>
            <a:normAutofit/>
          </a:bodyPr>
          <a:lstStyle/>
          <a:p>
            <a:r>
              <a:rPr lang="en-US" sz="2400" dirty="0" smtClean="0"/>
              <a:t>Roundtable updates</a:t>
            </a:r>
          </a:p>
          <a:p>
            <a:pPr marL="0" indent="0">
              <a:buNone/>
            </a:pPr>
            <a:endParaRPr lang="en-US" sz="2400" dirty="0" smtClean="0"/>
          </a:p>
          <a:p>
            <a:r>
              <a:rPr lang="en-US" sz="2400" dirty="0" smtClean="0"/>
              <a:t>Any bright spots?</a:t>
            </a:r>
          </a:p>
          <a:p>
            <a:pPr marL="0" indent="0">
              <a:buNone/>
            </a:pPr>
            <a:endParaRPr lang="en-US" sz="2400" dirty="0" smtClean="0"/>
          </a:p>
          <a:p>
            <a:r>
              <a:rPr lang="en-US" sz="2400" dirty="0" smtClean="0"/>
              <a:t>What kind of additional action is necessary?</a:t>
            </a:r>
          </a:p>
          <a:p>
            <a:endParaRPr lang="en-US" sz="2400" dirty="0"/>
          </a:p>
          <a:p>
            <a:r>
              <a:rPr lang="en-US" sz="2400" dirty="0" smtClean="0"/>
              <a:t>Next steps for WHY?</a:t>
            </a:r>
            <a:endParaRPr lang="en-US" sz="2400" dirty="0"/>
          </a:p>
        </p:txBody>
      </p:sp>
      <p:pic>
        <p:nvPicPr>
          <p:cNvPr id="14340" name="Picture 4" descr="Tips for Talking about Sexual Violence | Boston Area Rape Crisi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0803" y="2767726"/>
            <a:ext cx="2845128" cy="2845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0635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Communications Team update</a:t>
            </a:r>
            <a:endParaRPr lang="en-US" dirty="0"/>
          </a:p>
        </p:txBody>
      </p:sp>
      <p:sp>
        <p:nvSpPr>
          <p:cNvPr id="4" name="Content Placeholder 3"/>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257623" y="1792013"/>
            <a:ext cx="8241299" cy="3424831"/>
          </a:xfrm>
          <a:prstGeom prst="rect">
            <a:avLst/>
          </a:prstGeom>
        </p:spPr>
      </p:pic>
    </p:spTree>
    <p:extLst>
      <p:ext uri="{BB962C8B-B14F-4D97-AF65-F5344CB8AC3E}">
        <p14:creationId xmlns:p14="http://schemas.microsoft.com/office/powerpoint/2010/main" val="22154972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348755" y="-90405"/>
            <a:ext cx="6347713" cy="1320800"/>
          </a:xfrm>
        </p:spPr>
        <p:txBody>
          <a:bodyPr/>
          <a:lstStyle/>
          <a:p>
            <a:r>
              <a:rPr lang="en-US" dirty="0" smtClean="0"/>
              <a:t>Today’s agenda</a:t>
            </a:r>
            <a:endParaRPr lang="en-US" dirty="0"/>
          </a:p>
        </p:txBody>
      </p:sp>
      <p:pic>
        <p:nvPicPr>
          <p:cNvPr id="3" name="Picture 2"/>
          <p:cNvPicPr>
            <a:picLocks noChangeAspect="1"/>
          </p:cNvPicPr>
          <p:nvPr/>
        </p:nvPicPr>
        <p:blipFill>
          <a:blip r:embed="rId2"/>
          <a:stretch>
            <a:fillRect/>
          </a:stretch>
        </p:blipFill>
        <p:spPr>
          <a:xfrm>
            <a:off x="900405" y="430144"/>
            <a:ext cx="3808208" cy="6018895"/>
          </a:xfrm>
          <a:prstGeom prst="rect">
            <a:avLst/>
          </a:prstGeom>
        </p:spPr>
      </p:pic>
      <p:pic>
        <p:nvPicPr>
          <p:cNvPr id="4" name="Picture 3"/>
          <p:cNvPicPr>
            <a:picLocks noChangeAspect="1"/>
          </p:cNvPicPr>
          <p:nvPr/>
        </p:nvPicPr>
        <p:blipFill>
          <a:blip r:embed="rId3"/>
          <a:stretch>
            <a:fillRect/>
          </a:stretch>
        </p:blipFill>
        <p:spPr>
          <a:xfrm>
            <a:off x="5061472" y="2705548"/>
            <a:ext cx="3852434" cy="2554772"/>
          </a:xfrm>
          <a:prstGeom prst="rect">
            <a:avLst/>
          </a:prstGeom>
        </p:spPr>
      </p:pic>
      <p:cxnSp>
        <p:nvCxnSpPr>
          <p:cNvPr id="7" name="Straight Connector 6"/>
          <p:cNvCxnSpPr/>
          <p:nvPr/>
        </p:nvCxnSpPr>
        <p:spPr>
          <a:xfrm>
            <a:off x="4708613" y="527125"/>
            <a:ext cx="0" cy="586291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378390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669" y="359227"/>
            <a:ext cx="7886700" cy="1325563"/>
          </a:xfrm>
        </p:spPr>
        <p:txBody>
          <a:bodyPr/>
          <a:lstStyle/>
          <a:p>
            <a:r>
              <a:rPr lang="en-US" dirty="0" smtClean="0"/>
              <a:t>LCB updates</a:t>
            </a:r>
            <a:endParaRPr lang="en-US" dirty="0"/>
          </a:p>
        </p:txBody>
      </p:sp>
      <p:sp>
        <p:nvSpPr>
          <p:cNvPr id="9" name="TextBox 8"/>
          <p:cNvSpPr txBox="1"/>
          <p:nvPr/>
        </p:nvSpPr>
        <p:spPr>
          <a:xfrm>
            <a:off x="513244" y="1581027"/>
            <a:ext cx="7958094" cy="5201424"/>
          </a:xfrm>
          <a:prstGeom prst="rect">
            <a:avLst/>
          </a:prstGeom>
          <a:noFill/>
        </p:spPr>
        <p:txBody>
          <a:bodyPr wrap="square" rtlCol="0">
            <a:spAutoFit/>
          </a:bodyPr>
          <a:lstStyle/>
          <a:p>
            <a:r>
              <a:rPr lang="en-US" sz="2000" b="1" dirty="0" smtClean="0"/>
              <a:t>LCB-Prevention Virtual</a:t>
            </a:r>
          </a:p>
          <a:p>
            <a:r>
              <a:rPr lang="en-US" sz="2000" b="1" dirty="0" smtClean="0"/>
              <a:t>Roundtable NEXT MONDAY</a:t>
            </a:r>
          </a:p>
          <a:p>
            <a:endParaRPr lang="en-US" sz="2000" b="1" dirty="0"/>
          </a:p>
          <a:p>
            <a:endParaRPr lang="en-US" sz="2000" b="1" dirty="0" smtClean="0"/>
          </a:p>
          <a:p>
            <a:endParaRPr lang="en-US" sz="2000" b="1" dirty="0"/>
          </a:p>
          <a:p>
            <a:endParaRPr lang="en-US" sz="2000" b="1" dirty="0"/>
          </a:p>
          <a:p>
            <a:endParaRPr lang="en-US" sz="2000" b="1" dirty="0" smtClean="0"/>
          </a:p>
          <a:p>
            <a:r>
              <a:rPr lang="en-US" sz="2000" b="1" dirty="0" smtClean="0"/>
              <a:t>Rulemaking open on</a:t>
            </a:r>
          </a:p>
          <a:p>
            <a:pPr marL="342900" indent="-342900">
              <a:buFont typeface="Arial" panose="020B0604020202020204" pitchFamily="34" charset="0"/>
              <a:buChar char="•"/>
            </a:pPr>
            <a:r>
              <a:rPr lang="en-US" sz="2000" dirty="0" smtClean="0"/>
              <a:t>True party of interest</a:t>
            </a:r>
          </a:p>
          <a:p>
            <a:pPr marL="342900" indent="-342900">
              <a:buFont typeface="Arial" panose="020B0604020202020204" pitchFamily="34" charset="0"/>
              <a:buChar char="•"/>
            </a:pPr>
            <a:r>
              <a:rPr lang="en-US" sz="2000" dirty="0" smtClean="0"/>
              <a:t>Voluntary compliance</a:t>
            </a:r>
          </a:p>
          <a:p>
            <a:pPr marL="342900" indent="-342900">
              <a:buFont typeface="Arial" panose="020B0604020202020204" pitchFamily="34" charset="0"/>
              <a:buChar char="•"/>
            </a:pPr>
            <a:r>
              <a:rPr lang="en-US" sz="2000" dirty="0" smtClean="0"/>
              <a:t>Quality assurance</a:t>
            </a:r>
            <a:endParaRPr lang="en-US" sz="2000" dirty="0"/>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See more at: </a:t>
            </a:r>
            <a:r>
              <a:rPr lang="en-US" dirty="0">
                <a:hlinkClick r:id="rId2"/>
              </a:rPr>
              <a:t>https://</a:t>
            </a:r>
            <a:r>
              <a:rPr lang="en-US" dirty="0" smtClean="0">
                <a:hlinkClick r:id="rId2"/>
              </a:rPr>
              <a:t>lcb.wa.gov/laws/get_notifications/archive</a:t>
            </a:r>
            <a:endParaRPr lang="en-US" dirty="0" smtClean="0"/>
          </a:p>
          <a:p>
            <a:endParaRPr lang="en-US" sz="1200" dirty="0" smtClean="0"/>
          </a:p>
          <a:p>
            <a:endParaRPr lang="en-US" sz="2000" dirty="0"/>
          </a:p>
          <a:p>
            <a:endParaRPr lang="en-US" sz="2000" dirty="0" smtClean="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32192" y="273280"/>
            <a:ext cx="3982097" cy="5110358"/>
          </a:xfrm>
        </p:spPr>
      </p:pic>
    </p:spTree>
    <p:extLst>
      <p:ext uri="{BB962C8B-B14F-4D97-AF65-F5344CB8AC3E}">
        <p14:creationId xmlns:p14="http://schemas.microsoft.com/office/powerpoint/2010/main" val="29357009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gratulations On Your Pregnancy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8546" y="1787665"/>
            <a:ext cx="4300461" cy="30662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6962" y="1872712"/>
            <a:ext cx="1791929" cy="1061829"/>
          </a:xfrm>
          <a:prstGeom prst="rect">
            <a:avLst/>
          </a:prstGeom>
          <a:noFill/>
        </p:spPr>
        <p:txBody>
          <a:bodyPr wrap="square" rtlCol="0">
            <a:spAutoFit/>
          </a:bodyPr>
          <a:lstStyle/>
          <a:p>
            <a:pPr defTabSz="685800"/>
            <a:r>
              <a:rPr lang="en-US" sz="900" dirty="0">
                <a:solidFill>
                  <a:srgbClr val="9966FF"/>
                </a:solidFill>
                <a:latin typeface="Bookman Old Style" panose="02050604050505020204" pitchFamily="18" charset="0"/>
              </a:rPr>
              <a:t>Sara, congrats! Cannot wait until your little one arrives! Excited for you and your husband on this new journey. You will be missed! Stay in touch </a:t>
            </a:r>
            <a:r>
              <a:rPr lang="en-US" sz="900" dirty="0">
                <a:solidFill>
                  <a:srgbClr val="9966FF"/>
                </a:solidFill>
                <a:latin typeface="Bookman Old Style" panose="02050604050505020204" pitchFamily="18" charset="0"/>
                <a:sym typeface="Wingdings" panose="05000000000000000000" pitchFamily="2" charset="2"/>
              </a:rPr>
              <a:t> </a:t>
            </a:r>
          </a:p>
          <a:p>
            <a:pPr defTabSz="685800"/>
            <a:r>
              <a:rPr lang="en-US" sz="900" dirty="0">
                <a:solidFill>
                  <a:srgbClr val="9966FF"/>
                </a:solidFill>
                <a:latin typeface="Bookman Old Style" panose="02050604050505020204" pitchFamily="18" charset="0"/>
                <a:sym typeface="Wingdings" panose="05000000000000000000" pitchFamily="2" charset="2"/>
              </a:rPr>
              <a:t>-Kasey </a:t>
            </a:r>
          </a:p>
        </p:txBody>
      </p:sp>
      <p:sp>
        <p:nvSpPr>
          <p:cNvPr id="2" name="TextBox 1"/>
          <p:cNvSpPr txBox="1"/>
          <p:nvPr/>
        </p:nvSpPr>
        <p:spPr>
          <a:xfrm>
            <a:off x="6647496" y="1577239"/>
            <a:ext cx="1805152" cy="1061829"/>
          </a:xfrm>
          <a:prstGeom prst="rect">
            <a:avLst/>
          </a:prstGeom>
          <a:noFill/>
        </p:spPr>
        <p:txBody>
          <a:bodyPr wrap="square" rtlCol="0">
            <a:spAutoFit/>
          </a:bodyPr>
          <a:lstStyle/>
          <a:p>
            <a:pPr defTabSz="685800"/>
            <a:r>
              <a:rPr lang="en-US" sz="1050" dirty="0">
                <a:solidFill>
                  <a:srgbClr val="0000CC"/>
                </a:solidFill>
                <a:latin typeface="Calibri" panose="020F0502020204030204"/>
              </a:rPr>
              <a:t>Sara,</a:t>
            </a:r>
          </a:p>
          <a:p>
            <a:pPr defTabSz="685800"/>
            <a:r>
              <a:rPr lang="en-US" sz="1050" dirty="0">
                <a:solidFill>
                  <a:srgbClr val="0000CC"/>
                </a:solidFill>
                <a:latin typeface="Calibri" panose="020F0502020204030204"/>
              </a:rPr>
              <a:t>Congratulation on the new addition!</a:t>
            </a:r>
          </a:p>
          <a:p>
            <a:pPr defTabSz="685800"/>
            <a:r>
              <a:rPr lang="en-US" sz="1050" dirty="0">
                <a:solidFill>
                  <a:srgbClr val="0000CC"/>
                </a:solidFill>
                <a:latin typeface="Calibri" panose="020F0502020204030204"/>
              </a:rPr>
              <a:t>Send pictures for me to share!</a:t>
            </a:r>
          </a:p>
          <a:p>
            <a:pPr defTabSz="685800"/>
            <a:r>
              <a:rPr lang="en-US" sz="1050" dirty="0">
                <a:solidFill>
                  <a:srgbClr val="0000CC"/>
                </a:solidFill>
                <a:latin typeface="Calibri" panose="020F0502020204030204"/>
              </a:rPr>
              <a:t>~Martha</a:t>
            </a:r>
          </a:p>
        </p:txBody>
      </p:sp>
      <p:sp>
        <p:nvSpPr>
          <p:cNvPr id="3" name="TextBox 2"/>
          <p:cNvSpPr txBox="1"/>
          <p:nvPr/>
        </p:nvSpPr>
        <p:spPr>
          <a:xfrm rot="19013860">
            <a:off x="148468" y="3000743"/>
            <a:ext cx="1458311" cy="715581"/>
          </a:xfrm>
          <a:prstGeom prst="rect">
            <a:avLst/>
          </a:prstGeom>
          <a:noFill/>
        </p:spPr>
        <p:txBody>
          <a:bodyPr wrap="square" rtlCol="0">
            <a:spAutoFit/>
          </a:bodyPr>
          <a:lstStyle/>
          <a:p>
            <a:pPr defTabSz="685800"/>
            <a:r>
              <a:rPr lang="en-US" sz="900" dirty="0">
                <a:solidFill>
                  <a:prstClr val="black"/>
                </a:solidFill>
                <a:latin typeface="Calibri" panose="020F0502020204030204"/>
              </a:rPr>
              <a:t>Congratulations Sara! I’m so excited for you!</a:t>
            </a:r>
          </a:p>
          <a:p>
            <a:pPr defTabSz="685800"/>
            <a:r>
              <a:rPr lang="en-US" sz="900" dirty="0">
                <a:solidFill>
                  <a:prstClr val="black"/>
                </a:solidFill>
                <a:latin typeface="Calibri" panose="020F0502020204030204"/>
              </a:rPr>
              <a:t>Emily</a:t>
            </a:r>
          </a:p>
          <a:p>
            <a:pPr defTabSz="685800"/>
            <a:endParaRPr lang="en-US" sz="1350" dirty="0">
              <a:solidFill>
                <a:prstClr val="black"/>
              </a:solidFill>
              <a:latin typeface="Calibri" panose="020F0502020204030204"/>
            </a:endParaRPr>
          </a:p>
        </p:txBody>
      </p:sp>
      <p:sp>
        <p:nvSpPr>
          <p:cNvPr id="5" name="TextBox 4"/>
          <p:cNvSpPr txBox="1"/>
          <p:nvPr/>
        </p:nvSpPr>
        <p:spPr>
          <a:xfrm rot="2311952">
            <a:off x="7038758" y="2635859"/>
            <a:ext cx="1805151" cy="715581"/>
          </a:xfrm>
          <a:prstGeom prst="rect">
            <a:avLst/>
          </a:prstGeom>
          <a:noFill/>
        </p:spPr>
        <p:txBody>
          <a:bodyPr wrap="square" rtlCol="0">
            <a:spAutoFit/>
          </a:bodyPr>
          <a:lstStyle/>
          <a:p>
            <a:pPr defTabSz="685800"/>
            <a:r>
              <a:rPr lang="en-US" sz="900" dirty="0">
                <a:solidFill>
                  <a:srgbClr val="FF0000"/>
                </a:solidFill>
                <a:latin typeface="Calibri" panose="020F0502020204030204"/>
              </a:rPr>
              <a:t>Sara ~ Congratulations on this exciting new adventure! Sending you all our best! – Alicia </a:t>
            </a:r>
          </a:p>
          <a:p>
            <a:pPr defTabSz="685800"/>
            <a:endParaRPr lang="en-US" sz="1350" dirty="0">
              <a:solidFill>
                <a:prstClr val="black"/>
              </a:solidFill>
              <a:latin typeface="Calibri" panose="020F0502020204030204"/>
            </a:endParaRPr>
          </a:p>
        </p:txBody>
      </p:sp>
      <p:sp>
        <p:nvSpPr>
          <p:cNvPr id="7" name="TextBox 6"/>
          <p:cNvSpPr txBox="1"/>
          <p:nvPr/>
        </p:nvSpPr>
        <p:spPr>
          <a:xfrm>
            <a:off x="92520" y="4109776"/>
            <a:ext cx="3026979" cy="1061829"/>
          </a:xfrm>
          <a:prstGeom prst="rect">
            <a:avLst/>
          </a:prstGeom>
          <a:noFill/>
        </p:spPr>
        <p:txBody>
          <a:bodyPr wrap="square" rtlCol="0">
            <a:spAutoFit/>
          </a:bodyPr>
          <a:lstStyle/>
          <a:p>
            <a:pPr defTabSz="685800"/>
            <a:r>
              <a:rPr lang="en-US" sz="900" dirty="0">
                <a:solidFill>
                  <a:prstClr val="black"/>
                </a:solidFill>
                <a:latin typeface="Calibri" panose="020F0502020204030204"/>
              </a:rPr>
              <a:t>Sara,</a:t>
            </a:r>
          </a:p>
          <a:p>
            <a:pPr defTabSz="685800"/>
            <a:r>
              <a:rPr lang="en-US" sz="900" dirty="0">
                <a:solidFill>
                  <a:prstClr val="black"/>
                </a:solidFill>
                <a:latin typeface="Calibri" panose="020F0502020204030204"/>
              </a:rPr>
              <a:t>I am so excited for you and your family. Your kindness, generosity, humor and patience are going to make you the best mama! Sending love and joy as you enter this new chapter! </a:t>
            </a:r>
          </a:p>
          <a:p>
            <a:pPr defTabSz="685800"/>
            <a:r>
              <a:rPr lang="en-US" sz="900" dirty="0">
                <a:solidFill>
                  <a:prstClr val="black"/>
                </a:solidFill>
                <a:latin typeface="Calibri" panose="020F0502020204030204"/>
              </a:rPr>
              <a:t>--Kristen (and Melanie!) Haley </a:t>
            </a:r>
          </a:p>
          <a:p>
            <a:pPr defTabSz="685800"/>
            <a:endParaRPr lang="en-US" sz="900" dirty="0">
              <a:solidFill>
                <a:prstClr val="black"/>
              </a:solidFill>
              <a:latin typeface="Calibri" panose="020F0502020204030204"/>
            </a:endParaRPr>
          </a:p>
        </p:txBody>
      </p:sp>
      <p:sp>
        <p:nvSpPr>
          <p:cNvPr id="6" name="TextBox 5"/>
          <p:cNvSpPr txBox="1"/>
          <p:nvPr/>
        </p:nvSpPr>
        <p:spPr>
          <a:xfrm rot="20501169">
            <a:off x="490130" y="890152"/>
            <a:ext cx="1734207" cy="923330"/>
          </a:xfrm>
          <a:prstGeom prst="rect">
            <a:avLst/>
          </a:prstGeom>
          <a:noFill/>
        </p:spPr>
        <p:txBody>
          <a:bodyPr wrap="square" rtlCol="0">
            <a:spAutoFit/>
          </a:bodyPr>
          <a:lstStyle/>
          <a:p>
            <a:pPr defTabSz="685800"/>
            <a:r>
              <a:rPr lang="en-US" sz="900" dirty="0">
                <a:solidFill>
                  <a:srgbClr val="70AD47">
                    <a:lumMod val="50000"/>
                  </a:srgbClr>
                </a:solidFill>
                <a:latin typeface="Calibri" panose="020F0502020204030204"/>
              </a:rPr>
              <a:t>Congratulations Sara on this wonderful and fun new adventure &lt;3!!! I am so happy for you and your family and look forward to future pictures!  With love, </a:t>
            </a:r>
            <a:r>
              <a:rPr lang="en-US" sz="900" dirty="0" err="1">
                <a:solidFill>
                  <a:srgbClr val="70AD47">
                    <a:lumMod val="50000"/>
                  </a:srgbClr>
                </a:solidFill>
                <a:latin typeface="Calibri" panose="020F0502020204030204"/>
              </a:rPr>
              <a:t>Sazi</a:t>
            </a:r>
            <a:endParaRPr lang="en-US" sz="900" dirty="0">
              <a:solidFill>
                <a:srgbClr val="70AD47">
                  <a:lumMod val="50000"/>
                </a:srgbClr>
              </a:solidFill>
              <a:latin typeface="Calibri" panose="020F0502020204030204"/>
            </a:endParaRPr>
          </a:p>
        </p:txBody>
      </p:sp>
      <p:sp>
        <p:nvSpPr>
          <p:cNvPr id="8" name="TextBox 7"/>
          <p:cNvSpPr txBox="1"/>
          <p:nvPr/>
        </p:nvSpPr>
        <p:spPr>
          <a:xfrm rot="19797140">
            <a:off x="6673326" y="2896870"/>
            <a:ext cx="1292773" cy="923330"/>
          </a:xfrm>
          <a:prstGeom prst="rect">
            <a:avLst/>
          </a:prstGeom>
          <a:noFill/>
        </p:spPr>
        <p:txBody>
          <a:bodyPr wrap="square" rtlCol="0">
            <a:spAutoFit/>
          </a:bodyPr>
          <a:lstStyle/>
          <a:p>
            <a:pPr defTabSz="685800"/>
            <a:r>
              <a:rPr lang="en-US" sz="900" dirty="0">
                <a:solidFill>
                  <a:srgbClr val="0000FF"/>
                </a:solidFill>
                <a:latin typeface="Calibri" panose="020F0502020204030204"/>
              </a:rPr>
              <a:t>Congratulations, Sara!  Wishing you and your growing family all the health and happiness in the world 😊 Jason Kilmer</a:t>
            </a:r>
          </a:p>
        </p:txBody>
      </p:sp>
      <p:sp>
        <p:nvSpPr>
          <p:cNvPr id="9" name="TextBox 8"/>
          <p:cNvSpPr txBox="1"/>
          <p:nvPr/>
        </p:nvSpPr>
        <p:spPr>
          <a:xfrm rot="19061673">
            <a:off x="2339106" y="4755492"/>
            <a:ext cx="1560787" cy="646331"/>
          </a:xfrm>
          <a:prstGeom prst="rect">
            <a:avLst/>
          </a:prstGeom>
          <a:noFill/>
        </p:spPr>
        <p:txBody>
          <a:bodyPr wrap="square" rtlCol="0">
            <a:spAutoFit/>
          </a:bodyPr>
          <a:lstStyle/>
          <a:p>
            <a:pPr defTabSz="685800"/>
            <a:r>
              <a:rPr lang="en-US" sz="900" dirty="0">
                <a:solidFill>
                  <a:srgbClr val="00B0F0"/>
                </a:solidFill>
                <a:latin typeface="Calibri" panose="020F0502020204030204"/>
              </a:rPr>
              <a:t>Sara - So excited for you! Sending you hugs and best wishes for your new addition. -</a:t>
            </a:r>
            <a:r>
              <a:rPr lang="en-US" sz="900" dirty="0" err="1">
                <a:solidFill>
                  <a:srgbClr val="00B0F0"/>
                </a:solidFill>
                <a:latin typeface="Calibri" panose="020F0502020204030204"/>
              </a:rPr>
              <a:t>Julee</a:t>
            </a:r>
            <a:r>
              <a:rPr lang="en-US" sz="900" dirty="0">
                <a:solidFill>
                  <a:srgbClr val="00B0F0"/>
                </a:solidFill>
                <a:latin typeface="Calibri" panose="020F0502020204030204"/>
              </a:rPr>
              <a:t> Christianson</a:t>
            </a:r>
          </a:p>
        </p:txBody>
      </p:sp>
      <p:sp>
        <p:nvSpPr>
          <p:cNvPr id="10" name="TextBox 9"/>
          <p:cNvSpPr txBox="1"/>
          <p:nvPr/>
        </p:nvSpPr>
        <p:spPr>
          <a:xfrm rot="1578070">
            <a:off x="3931458" y="4939090"/>
            <a:ext cx="2183525" cy="646331"/>
          </a:xfrm>
          <a:prstGeom prst="rect">
            <a:avLst/>
          </a:prstGeom>
          <a:noFill/>
        </p:spPr>
        <p:txBody>
          <a:bodyPr wrap="square" rtlCol="0">
            <a:spAutoFit/>
          </a:bodyPr>
          <a:lstStyle/>
          <a:p>
            <a:pPr defTabSz="685800"/>
            <a:r>
              <a:rPr lang="en-US" sz="900" b="1" dirty="0">
                <a:solidFill>
                  <a:srgbClr val="006600"/>
                </a:solidFill>
                <a:latin typeface="Calibri" panose="020F0502020204030204"/>
              </a:rPr>
              <a:t>Sara-</a:t>
            </a:r>
            <a:endParaRPr lang="en-US" sz="900" dirty="0">
              <a:solidFill>
                <a:srgbClr val="006600"/>
              </a:solidFill>
              <a:latin typeface="Calibri" panose="020F0502020204030204"/>
            </a:endParaRPr>
          </a:p>
          <a:p>
            <a:pPr defTabSz="685800"/>
            <a:r>
              <a:rPr lang="en-US" sz="900" b="1" dirty="0">
                <a:solidFill>
                  <a:srgbClr val="006600"/>
                </a:solidFill>
                <a:latin typeface="Calibri" panose="020F0502020204030204"/>
              </a:rPr>
              <a:t>Your friends at Washington Traffic Safety Commission are excited for this beautiful addition to your family. Congratulations!</a:t>
            </a:r>
            <a:endParaRPr lang="en-US" sz="900" dirty="0">
              <a:solidFill>
                <a:srgbClr val="006600"/>
              </a:solidFill>
              <a:latin typeface="Calibri" panose="020F0502020204030204"/>
            </a:endParaRPr>
          </a:p>
        </p:txBody>
      </p:sp>
      <p:sp>
        <p:nvSpPr>
          <p:cNvPr id="11" name="TextBox 10">
            <a:extLst>
              <a:ext uri="{FF2B5EF4-FFF2-40B4-BE49-F238E27FC236}">
                <a16:creationId xmlns:a16="http://schemas.microsoft.com/office/drawing/2014/main" id="{70DD21BE-FEE1-48FC-BFBB-394761D15F77}"/>
              </a:ext>
            </a:extLst>
          </p:cNvPr>
          <p:cNvSpPr txBox="1"/>
          <p:nvPr/>
        </p:nvSpPr>
        <p:spPr>
          <a:xfrm>
            <a:off x="6614160" y="4629151"/>
            <a:ext cx="2135702" cy="715581"/>
          </a:xfrm>
          <a:prstGeom prst="rect">
            <a:avLst/>
          </a:prstGeom>
          <a:noFill/>
        </p:spPr>
        <p:txBody>
          <a:bodyPr wrap="square" rtlCol="0">
            <a:spAutoFit/>
          </a:bodyPr>
          <a:lstStyle/>
          <a:p>
            <a:pPr defTabSz="685800"/>
            <a:r>
              <a:rPr lang="en-US" sz="1350" dirty="0">
                <a:solidFill>
                  <a:srgbClr val="70AD47">
                    <a:lumMod val="60000"/>
                    <a:lumOff val="40000"/>
                  </a:srgbClr>
                </a:solidFill>
                <a:latin typeface="Calibri" panose="020F0502020204030204"/>
              </a:rPr>
              <a:t>Congratulations!!! Can’t wait to meet your little one! </a:t>
            </a:r>
          </a:p>
        </p:txBody>
      </p:sp>
      <p:sp>
        <p:nvSpPr>
          <p:cNvPr id="12" name="TextBox 11"/>
          <p:cNvSpPr txBox="1"/>
          <p:nvPr/>
        </p:nvSpPr>
        <p:spPr>
          <a:xfrm>
            <a:off x="7886700" y="5100503"/>
            <a:ext cx="1305233" cy="1061829"/>
          </a:xfrm>
          <a:prstGeom prst="rect">
            <a:avLst/>
          </a:prstGeom>
          <a:noFill/>
        </p:spPr>
        <p:txBody>
          <a:bodyPr wrap="square" rtlCol="0">
            <a:spAutoFit/>
          </a:bodyPr>
          <a:lstStyle/>
          <a:p>
            <a:pPr defTabSz="685800"/>
            <a:r>
              <a:rPr lang="en-US" sz="900" dirty="0">
                <a:solidFill>
                  <a:prstClr val="black"/>
                </a:solidFill>
                <a:latin typeface="Calibri" panose="020F0502020204030204"/>
              </a:rPr>
              <a:t>Congrats Sara! You have been an inspiration to me and you are going to be such a caring and loving mother. </a:t>
            </a:r>
          </a:p>
          <a:p>
            <a:pPr defTabSz="685800"/>
            <a:r>
              <a:rPr lang="en-US" sz="900">
                <a:solidFill>
                  <a:prstClr val="black"/>
                </a:solidFill>
                <a:latin typeface="Calibri" panose="020F0502020204030204"/>
              </a:rPr>
              <a:t>-Samantha </a:t>
            </a:r>
            <a:r>
              <a:rPr lang="en-US" sz="900" dirty="0">
                <a:solidFill>
                  <a:prstClr val="black"/>
                </a:solidFill>
                <a:latin typeface="Calibri" panose="020F0502020204030204"/>
              </a:rPr>
              <a:t>Pangelinan </a:t>
            </a:r>
          </a:p>
        </p:txBody>
      </p:sp>
      <p:sp>
        <p:nvSpPr>
          <p:cNvPr id="13" name="TextBox 12">
            <a:extLst>
              <a:ext uri="{FF2B5EF4-FFF2-40B4-BE49-F238E27FC236}">
                <a16:creationId xmlns:a16="http://schemas.microsoft.com/office/drawing/2014/main" id="{ECC783C3-D84E-4FDA-ABED-5E40145932FF}"/>
              </a:ext>
            </a:extLst>
          </p:cNvPr>
          <p:cNvSpPr txBox="1"/>
          <p:nvPr/>
        </p:nvSpPr>
        <p:spPr>
          <a:xfrm>
            <a:off x="7964674" y="1104011"/>
            <a:ext cx="1346530" cy="473206"/>
          </a:xfrm>
          <a:prstGeom prst="rect">
            <a:avLst/>
          </a:prstGeom>
          <a:noFill/>
        </p:spPr>
        <p:txBody>
          <a:bodyPr wrap="square" rtlCol="0">
            <a:spAutoFit/>
          </a:bodyPr>
          <a:lstStyle/>
          <a:p>
            <a:pPr defTabSz="685800"/>
            <a:r>
              <a:rPr lang="en-US" sz="825" dirty="0">
                <a:solidFill>
                  <a:srgbClr val="ED7D31">
                    <a:lumMod val="75000"/>
                  </a:srgbClr>
                </a:solidFill>
                <a:latin typeface="Calibri" panose="020F0502020204030204"/>
              </a:rPr>
              <a:t>Congrats on this exciting new chapter!</a:t>
            </a:r>
          </a:p>
          <a:p>
            <a:pPr defTabSz="685800"/>
            <a:r>
              <a:rPr lang="en-US" sz="825" dirty="0">
                <a:solidFill>
                  <a:srgbClr val="ED7D31">
                    <a:lumMod val="75000"/>
                  </a:srgbClr>
                </a:solidFill>
                <a:latin typeface="Calibri" panose="020F0502020204030204"/>
              </a:rPr>
              <a:t>-Grace Wilkowski</a:t>
            </a:r>
          </a:p>
        </p:txBody>
      </p:sp>
      <p:sp>
        <p:nvSpPr>
          <p:cNvPr id="14" name="TextBox 13"/>
          <p:cNvSpPr txBox="1"/>
          <p:nvPr/>
        </p:nvSpPr>
        <p:spPr>
          <a:xfrm rot="4073730">
            <a:off x="7760321" y="3622171"/>
            <a:ext cx="1392417" cy="923330"/>
          </a:xfrm>
          <a:prstGeom prst="rect">
            <a:avLst/>
          </a:prstGeom>
          <a:noFill/>
        </p:spPr>
        <p:txBody>
          <a:bodyPr wrap="square" rtlCol="0">
            <a:spAutoFit/>
          </a:bodyPr>
          <a:lstStyle/>
          <a:p>
            <a:pPr defTabSz="685800"/>
            <a:r>
              <a:rPr lang="en-US" sz="900" dirty="0">
                <a:solidFill>
                  <a:srgbClr val="7030A0"/>
                </a:solidFill>
                <a:latin typeface="Lucida Handwriting" panose="03010101010101010101" pitchFamily="66" charset="0"/>
              </a:rPr>
              <a:t>Sara,</a:t>
            </a:r>
          </a:p>
          <a:p>
            <a:pPr defTabSz="685800"/>
            <a:r>
              <a:rPr lang="en-US" sz="900" dirty="0">
                <a:solidFill>
                  <a:srgbClr val="7030A0"/>
                </a:solidFill>
                <a:latin typeface="Lucida Handwriting" panose="03010101010101010101" pitchFamily="66" charset="0"/>
              </a:rPr>
              <a:t>Congrats! Wishing you and your family all the best. I can’t wait for the stories</a:t>
            </a:r>
            <a:r>
              <a:rPr lang="en-US" sz="900" dirty="0">
                <a:solidFill>
                  <a:srgbClr val="7030A0"/>
                </a:solidFill>
                <a:latin typeface="Lucida Handwriting" panose="03010101010101010101" pitchFamily="66" charset="0"/>
                <a:sym typeface="Wingdings" panose="05000000000000000000" pitchFamily="2" charset="2"/>
              </a:rPr>
              <a:t> Angie</a:t>
            </a:r>
            <a:endParaRPr lang="en-US" sz="900" dirty="0">
              <a:solidFill>
                <a:srgbClr val="7030A0"/>
              </a:solidFill>
              <a:latin typeface="Lucida Handwriting" panose="03010101010101010101" pitchFamily="66" charset="0"/>
            </a:endParaRPr>
          </a:p>
        </p:txBody>
      </p:sp>
      <p:sp>
        <p:nvSpPr>
          <p:cNvPr id="15" name="TextBox 14"/>
          <p:cNvSpPr txBox="1"/>
          <p:nvPr/>
        </p:nvSpPr>
        <p:spPr>
          <a:xfrm>
            <a:off x="2212839" y="972466"/>
            <a:ext cx="1596000" cy="1131079"/>
          </a:xfrm>
          <a:prstGeom prst="rect">
            <a:avLst/>
          </a:prstGeom>
          <a:noFill/>
        </p:spPr>
        <p:txBody>
          <a:bodyPr wrap="square" rtlCol="0">
            <a:spAutoFit/>
          </a:bodyPr>
          <a:lstStyle/>
          <a:p>
            <a:pPr defTabSz="685800"/>
            <a:r>
              <a:rPr lang="en-US" sz="1350" dirty="0">
                <a:solidFill>
                  <a:srgbClr val="FFC000"/>
                </a:solidFill>
                <a:latin typeface="Adobe Song Std L" panose="02020300000000000000" pitchFamily="18" charset="-128"/>
                <a:ea typeface="Adobe Song Std L" panose="02020300000000000000" pitchFamily="18" charset="-128"/>
              </a:rPr>
              <a:t>Woohoo! Congratulations to you and your family, Sara! </a:t>
            </a:r>
            <a:r>
              <a:rPr lang="en-US" sz="1350" dirty="0">
                <a:solidFill>
                  <a:srgbClr val="FFC000"/>
                </a:solidFill>
                <a:latin typeface="Adobe Song Std L" panose="02020300000000000000" pitchFamily="18" charset="-128"/>
                <a:ea typeface="Adobe Song Std L" panose="02020300000000000000" pitchFamily="18" charset="-128"/>
                <a:sym typeface="Wingdings" panose="05000000000000000000" pitchFamily="2" charset="2"/>
              </a:rPr>
              <a:t> Fallon Baraga</a:t>
            </a:r>
            <a:endParaRPr lang="en-US" sz="1350" dirty="0">
              <a:solidFill>
                <a:srgbClr val="FFC000"/>
              </a:solidFill>
              <a:latin typeface="Adobe Song Std L" panose="02020300000000000000" pitchFamily="18" charset="-128"/>
              <a:ea typeface="Adobe Song Std L" panose="02020300000000000000" pitchFamily="18" charset="-128"/>
            </a:endParaRPr>
          </a:p>
        </p:txBody>
      </p:sp>
      <p:sp>
        <p:nvSpPr>
          <p:cNvPr id="16" name="TextBox 15">
            <a:extLst>
              <a:ext uri="{FF2B5EF4-FFF2-40B4-BE49-F238E27FC236}">
                <a16:creationId xmlns:a16="http://schemas.microsoft.com/office/drawing/2014/main" id="{20A41643-14C7-41F8-A0AC-17B8B9B98C38}"/>
              </a:ext>
            </a:extLst>
          </p:cNvPr>
          <p:cNvSpPr txBox="1"/>
          <p:nvPr/>
        </p:nvSpPr>
        <p:spPr>
          <a:xfrm rot="528521">
            <a:off x="4450842" y="1174892"/>
            <a:ext cx="1156466" cy="1061829"/>
          </a:xfrm>
          <a:prstGeom prst="rect">
            <a:avLst/>
          </a:prstGeom>
          <a:noFill/>
        </p:spPr>
        <p:txBody>
          <a:bodyPr wrap="square" rtlCol="0">
            <a:spAutoFit/>
          </a:bodyPr>
          <a:lstStyle/>
          <a:p>
            <a:pPr defTabSz="685800"/>
            <a:r>
              <a:rPr lang="en-US" sz="1050" dirty="0">
                <a:solidFill>
                  <a:srgbClr val="00B050"/>
                </a:solidFill>
                <a:latin typeface="Calibri" panose="020F0502020204030204"/>
              </a:rPr>
              <a:t>Sara – so happy for you.  I hope you have tons of fun with your new addition!</a:t>
            </a:r>
          </a:p>
          <a:p>
            <a:pPr defTabSz="685800"/>
            <a:r>
              <a:rPr lang="en-US" sz="1050" dirty="0">
                <a:solidFill>
                  <a:srgbClr val="00B050"/>
                </a:solidFill>
                <a:latin typeface="Calibri" panose="020F0502020204030204"/>
              </a:rPr>
              <a:t>-Sarah</a:t>
            </a:r>
          </a:p>
        </p:txBody>
      </p:sp>
      <p:sp>
        <p:nvSpPr>
          <p:cNvPr id="17" name="TextBox 16">
            <a:extLst>
              <a:ext uri="{FF2B5EF4-FFF2-40B4-BE49-F238E27FC236}">
                <a16:creationId xmlns:a16="http://schemas.microsoft.com/office/drawing/2014/main" id="{EBD44DC6-2353-4F9B-AC62-570ACF4CC7A2}"/>
              </a:ext>
            </a:extLst>
          </p:cNvPr>
          <p:cNvSpPr txBox="1"/>
          <p:nvPr/>
        </p:nvSpPr>
        <p:spPr>
          <a:xfrm>
            <a:off x="6273898" y="5108660"/>
            <a:ext cx="1612802" cy="900246"/>
          </a:xfrm>
          <a:prstGeom prst="rect">
            <a:avLst/>
          </a:prstGeom>
          <a:noFill/>
        </p:spPr>
        <p:txBody>
          <a:bodyPr wrap="square" rtlCol="0">
            <a:spAutoFit/>
          </a:bodyPr>
          <a:lstStyle/>
          <a:p>
            <a:pPr defTabSz="685800"/>
            <a:r>
              <a:rPr lang="en-US" sz="1050" dirty="0">
                <a:solidFill>
                  <a:srgbClr val="FFC000">
                    <a:lumMod val="60000"/>
                    <a:lumOff val="40000"/>
                  </a:srgbClr>
                </a:solidFill>
                <a:latin typeface="Berlin Sans FB" panose="020E0602020502020306" pitchFamily="34" charset="0"/>
              </a:rPr>
              <a:t>Sara, congrats to a new addition to your family! Sending you well wishes through this new chapter! </a:t>
            </a:r>
            <a:r>
              <a:rPr lang="en-US" sz="1050">
                <a:solidFill>
                  <a:srgbClr val="FFC000">
                    <a:lumMod val="60000"/>
                    <a:lumOff val="40000"/>
                  </a:srgbClr>
                </a:solidFill>
                <a:latin typeface="Berlin Sans FB" panose="020E0602020502020306" pitchFamily="34" charset="0"/>
              </a:rPr>
              <a:t>–Kersten Tano</a:t>
            </a:r>
            <a:endParaRPr lang="en-US" sz="1050" dirty="0">
              <a:solidFill>
                <a:srgbClr val="FFC000">
                  <a:lumMod val="60000"/>
                  <a:lumOff val="40000"/>
                </a:srgbClr>
              </a:solidFill>
              <a:latin typeface="Berlin Sans FB" panose="020E0602020502020306" pitchFamily="34" charset="0"/>
            </a:endParaRPr>
          </a:p>
        </p:txBody>
      </p:sp>
      <p:sp>
        <p:nvSpPr>
          <p:cNvPr id="18" name="TextBox 17"/>
          <p:cNvSpPr txBox="1"/>
          <p:nvPr/>
        </p:nvSpPr>
        <p:spPr>
          <a:xfrm>
            <a:off x="3277089" y="5361667"/>
            <a:ext cx="1258628" cy="473206"/>
          </a:xfrm>
          <a:prstGeom prst="rect">
            <a:avLst/>
          </a:prstGeom>
          <a:noFill/>
        </p:spPr>
        <p:txBody>
          <a:bodyPr wrap="square" rtlCol="0">
            <a:spAutoFit/>
          </a:bodyPr>
          <a:lstStyle/>
          <a:p>
            <a:pPr defTabSz="685800"/>
            <a:r>
              <a:rPr lang="en-US" sz="825" dirty="0">
                <a:solidFill>
                  <a:srgbClr val="FF3399"/>
                </a:solidFill>
                <a:latin typeface="Berlin Sans FB" panose="020E0602020502020306" pitchFamily="34" charset="0"/>
              </a:rPr>
              <a:t>Congratulations on this new chapter for your family! ~ Alicia Hughes</a:t>
            </a:r>
            <a:endParaRPr lang="en-US" sz="825" dirty="0">
              <a:solidFill>
                <a:srgbClr val="FF3399"/>
              </a:solidFill>
              <a:latin typeface="Berlin Sans FB" panose="020E0602020502020306" pitchFamily="34" charset="0"/>
            </a:endParaRPr>
          </a:p>
        </p:txBody>
      </p:sp>
      <p:sp>
        <p:nvSpPr>
          <p:cNvPr id="19" name="TextBox 18"/>
          <p:cNvSpPr txBox="1"/>
          <p:nvPr/>
        </p:nvSpPr>
        <p:spPr>
          <a:xfrm rot="21190690">
            <a:off x="5495209" y="960731"/>
            <a:ext cx="2773545" cy="830997"/>
          </a:xfrm>
          <a:prstGeom prst="rect">
            <a:avLst/>
          </a:prstGeom>
          <a:noFill/>
        </p:spPr>
        <p:txBody>
          <a:bodyPr wrap="square" rtlCol="0">
            <a:spAutoFit/>
          </a:bodyPr>
          <a:lstStyle/>
          <a:p>
            <a:pPr defTabSz="685800"/>
            <a:r>
              <a:rPr lang="en-US" sz="1200" dirty="0">
                <a:solidFill>
                  <a:srgbClr val="0070C0"/>
                </a:solidFill>
                <a:latin typeface="Ink Free" panose="03080402000500000000" pitchFamily="66" charset="0"/>
              </a:rPr>
              <a:t>Sara, congratulations on your new bundle of joy. Best wishes for a lifetime of happiness for you and your growing family. ~Sandy</a:t>
            </a:r>
            <a:endParaRPr lang="en-US" sz="1200" dirty="0">
              <a:solidFill>
                <a:srgbClr val="0070C0"/>
              </a:solidFill>
              <a:latin typeface="Ink Free" panose="03080402000500000000" pitchFamily="66" charset="0"/>
            </a:endParaRPr>
          </a:p>
        </p:txBody>
      </p:sp>
      <p:sp>
        <p:nvSpPr>
          <p:cNvPr id="20" name="TextBox 19"/>
          <p:cNvSpPr txBox="1"/>
          <p:nvPr/>
        </p:nvSpPr>
        <p:spPr>
          <a:xfrm>
            <a:off x="108648" y="5275105"/>
            <a:ext cx="1150374" cy="784830"/>
          </a:xfrm>
          <a:prstGeom prst="rect">
            <a:avLst/>
          </a:prstGeom>
          <a:noFill/>
        </p:spPr>
        <p:txBody>
          <a:bodyPr wrap="square" rtlCol="0">
            <a:spAutoFit/>
          </a:bodyPr>
          <a:lstStyle/>
          <a:p>
            <a:pPr algn="ctr" defTabSz="685800"/>
            <a:r>
              <a:rPr lang="en-US" sz="900" dirty="0">
                <a:solidFill>
                  <a:srgbClr val="0000FF"/>
                </a:solidFill>
                <a:latin typeface="Calibri" panose="020F0502020204030204"/>
              </a:rPr>
              <a:t>Congrats Sara! That baby is so lucky to have you as a mom! </a:t>
            </a:r>
            <a:r>
              <a:rPr lang="en-US" sz="900" dirty="0">
                <a:solidFill>
                  <a:srgbClr val="0000FF"/>
                </a:solidFill>
                <a:latin typeface="Calibri" panose="020F0502020204030204"/>
                <a:sym typeface="Wingdings" panose="05000000000000000000" pitchFamily="2" charset="2"/>
              </a:rPr>
              <a:t></a:t>
            </a:r>
            <a:r>
              <a:rPr lang="en-US" sz="900" dirty="0">
                <a:solidFill>
                  <a:srgbClr val="0000FF"/>
                </a:solidFill>
                <a:latin typeface="Calibri" panose="020F0502020204030204"/>
              </a:rPr>
              <a:t/>
            </a:r>
            <a:br>
              <a:rPr lang="en-US" sz="900" dirty="0">
                <a:solidFill>
                  <a:srgbClr val="0000FF"/>
                </a:solidFill>
                <a:latin typeface="Calibri" panose="020F0502020204030204"/>
              </a:rPr>
            </a:br>
            <a:r>
              <a:rPr lang="en-US" sz="900" dirty="0">
                <a:solidFill>
                  <a:srgbClr val="0000FF"/>
                </a:solidFill>
                <a:latin typeface="Calibri" panose="020F0502020204030204"/>
              </a:rPr>
              <a:t>~ Sophia Hilsen</a:t>
            </a:r>
            <a:endParaRPr lang="en-US" sz="900" dirty="0">
              <a:solidFill>
                <a:srgbClr val="0000FF"/>
              </a:solidFill>
              <a:latin typeface="Calibri" panose="020F0502020204030204"/>
            </a:endParaRPr>
          </a:p>
        </p:txBody>
      </p:sp>
      <p:sp>
        <p:nvSpPr>
          <p:cNvPr id="21" name="TextBox 20"/>
          <p:cNvSpPr txBox="1"/>
          <p:nvPr/>
        </p:nvSpPr>
        <p:spPr>
          <a:xfrm rot="1540817">
            <a:off x="983258" y="2968952"/>
            <a:ext cx="1073575" cy="1338828"/>
          </a:xfrm>
          <a:prstGeom prst="rect">
            <a:avLst/>
          </a:prstGeom>
          <a:noFill/>
        </p:spPr>
        <p:txBody>
          <a:bodyPr wrap="square" rtlCol="0">
            <a:spAutoFit/>
          </a:bodyPr>
          <a:lstStyle/>
          <a:p>
            <a:pPr algn="ctr" defTabSz="685800"/>
            <a:r>
              <a:rPr lang="en-US" sz="900" dirty="0">
                <a:solidFill>
                  <a:srgbClr val="00B050"/>
                </a:solidFill>
                <a:latin typeface="Calibri" panose="020F0502020204030204"/>
              </a:rPr>
              <a:t>Hey Sara! I am so excited for you and the family! Babies are just the best, and are great reminders of what we’re all working toward. All the best, Isaac.</a:t>
            </a:r>
            <a:endParaRPr lang="en-US" sz="900" dirty="0">
              <a:solidFill>
                <a:srgbClr val="00B050"/>
              </a:solidFill>
              <a:latin typeface="Calibri" panose="020F0502020204030204"/>
            </a:endParaRPr>
          </a:p>
        </p:txBody>
      </p:sp>
      <p:sp>
        <p:nvSpPr>
          <p:cNvPr id="23" name="TextBox 22"/>
          <p:cNvSpPr txBox="1"/>
          <p:nvPr/>
        </p:nvSpPr>
        <p:spPr>
          <a:xfrm>
            <a:off x="4979977" y="4669654"/>
            <a:ext cx="1601491" cy="7848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en-US" sz="900" dirty="0">
                <a:solidFill>
                  <a:srgbClr val="0070C0"/>
                </a:solidFill>
                <a:latin typeface="Lucida Handwriting" panose="03010101010101010101" pitchFamily="66" charset="0"/>
              </a:rPr>
              <a:t>Congrats!</a:t>
            </a:r>
            <a:br>
              <a:rPr lang="en-US" sz="900" dirty="0">
                <a:solidFill>
                  <a:srgbClr val="0070C0"/>
                </a:solidFill>
                <a:latin typeface="Lucida Handwriting" panose="03010101010101010101" pitchFamily="66" charset="0"/>
              </a:rPr>
            </a:br>
            <a:r>
              <a:rPr lang="en-US" sz="900" dirty="0">
                <a:solidFill>
                  <a:srgbClr val="0070C0"/>
                </a:solidFill>
                <a:latin typeface="Lucida Handwriting" panose="03010101010101010101" pitchFamily="66" charset="0"/>
              </a:rPr>
              <a:t>Exciting times ahead!</a:t>
            </a:r>
            <a:endParaRPr lang="en-US" sz="900" dirty="0">
              <a:solidFill>
                <a:srgbClr val="0070C0"/>
              </a:solidFill>
              <a:latin typeface="Lucida Handwriting" panose="03010101010101010101" pitchFamily="66" charset="0"/>
            </a:endParaRPr>
          </a:p>
          <a:p>
            <a:pPr algn="r" defTabSz="342900"/>
            <a:r>
              <a:rPr lang="en-US" sz="900" dirty="0">
                <a:solidFill>
                  <a:srgbClr val="0070C0"/>
                </a:solidFill>
                <a:latin typeface="Lucida Handwriting" panose="03010101010101010101" pitchFamily="66" charset="0"/>
              </a:rPr>
              <a:t>- Ray H </a:t>
            </a:r>
            <a:r>
              <a:rPr lang="en-US" sz="900" dirty="0">
                <a:solidFill>
                  <a:srgbClr val="0070C0"/>
                </a:solidFill>
                <a:latin typeface="Lucida Handwriting" panose="03010101010101010101" pitchFamily="66" charset="0"/>
                <a:sym typeface="Wingdings" panose="05000000000000000000" pitchFamily="2" charset="2"/>
              </a:rPr>
              <a:t></a:t>
            </a:r>
            <a:r>
              <a:rPr lang="en-US" sz="900" dirty="0">
                <a:solidFill>
                  <a:srgbClr val="0070C0"/>
                </a:solidFill>
                <a:latin typeface="Lucida Handwriting" panose="03010101010101010101" pitchFamily="66" charset="0"/>
              </a:rPr>
              <a:t/>
            </a:r>
            <a:br>
              <a:rPr lang="en-US" sz="900" dirty="0">
                <a:solidFill>
                  <a:srgbClr val="0070C0"/>
                </a:solidFill>
                <a:latin typeface="Lucida Handwriting" panose="03010101010101010101" pitchFamily="66" charset="0"/>
              </a:rPr>
            </a:br>
            <a:endParaRPr lang="en-US" sz="900" dirty="0">
              <a:solidFill>
                <a:srgbClr val="0070C0"/>
              </a:solidFill>
              <a:latin typeface="Lucida Handwriting" panose="03010101010101010101" pitchFamily="66" charset="0"/>
            </a:endParaRPr>
          </a:p>
        </p:txBody>
      </p:sp>
      <p:sp>
        <p:nvSpPr>
          <p:cNvPr id="24" name="TextBox 23"/>
          <p:cNvSpPr txBox="1"/>
          <p:nvPr/>
        </p:nvSpPr>
        <p:spPr>
          <a:xfrm rot="20875076">
            <a:off x="1201549" y="4842265"/>
            <a:ext cx="1413925" cy="1107996"/>
          </a:xfrm>
          <a:prstGeom prst="rect">
            <a:avLst/>
          </a:prstGeom>
          <a:noFill/>
        </p:spPr>
        <p:txBody>
          <a:bodyPr wrap="square" rtlCol="0">
            <a:spAutoFit/>
          </a:bodyPr>
          <a:lstStyle/>
          <a:p>
            <a:pPr defTabSz="685800"/>
            <a:r>
              <a:rPr lang="en-US" sz="825" dirty="0">
                <a:solidFill>
                  <a:srgbClr val="9966FF"/>
                </a:solidFill>
                <a:latin typeface="Calibri" panose="020F0502020204030204"/>
              </a:rPr>
              <a:t>Congratulations Sara!</a:t>
            </a:r>
          </a:p>
          <a:p>
            <a:pPr defTabSz="685800"/>
            <a:r>
              <a:rPr lang="en-US" sz="825" dirty="0">
                <a:solidFill>
                  <a:srgbClr val="9966FF"/>
                </a:solidFill>
                <a:latin typeface="Calibri" panose="020F0502020204030204"/>
              </a:rPr>
              <a:t>Thank you for meeting with me and sharing your story and being a kind soul! I appreciate you and I know you will be a great mother!</a:t>
            </a:r>
          </a:p>
          <a:p>
            <a:pPr defTabSz="685800"/>
            <a:r>
              <a:rPr lang="en-US" sz="825" dirty="0">
                <a:solidFill>
                  <a:srgbClr val="9966FF"/>
                </a:solidFill>
                <a:latin typeface="Calibri" panose="020F0502020204030204"/>
              </a:rPr>
              <a:t>Best wishes,</a:t>
            </a:r>
          </a:p>
          <a:p>
            <a:pPr defTabSz="685800"/>
            <a:r>
              <a:rPr lang="en-US" sz="825" dirty="0">
                <a:solidFill>
                  <a:srgbClr val="9966FF"/>
                </a:solidFill>
                <a:latin typeface="Calibri" panose="020F0502020204030204"/>
              </a:rPr>
              <a:t>~Krista Timm </a:t>
            </a:r>
            <a:endParaRPr lang="en-US" sz="825" dirty="0">
              <a:solidFill>
                <a:srgbClr val="9966FF"/>
              </a:solidFill>
              <a:latin typeface="Calibri" panose="020F0502020204030204"/>
            </a:endParaRPr>
          </a:p>
        </p:txBody>
      </p:sp>
    </p:spTree>
    <p:extLst>
      <p:ext uri="{BB962C8B-B14F-4D97-AF65-F5344CB8AC3E}">
        <p14:creationId xmlns:p14="http://schemas.microsoft.com/office/powerpoint/2010/main" val="2465535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hang in there sloth"/>
          <p:cNvPicPr>
            <a:picLocks noChangeAspect="1" noChangeArrowheads="1"/>
          </p:cNvPicPr>
          <p:nvPr/>
        </p:nvPicPr>
        <p:blipFill rotWithShape="1">
          <a:blip r:embed="rId2">
            <a:extLst>
              <a:ext uri="{28A0092B-C50C-407E-A947-70E740481C1C}">
                <a14:useLocalDpi xmlns:a14="http://schemas.microsoft.com/office/drawing/2010/main" val="0"/>
              </a:ext>
            </a:extLst>
          </a:blip>
          <a:srcRect l="15607" t="20452" r="11489" b="21253"/>
          <a:stretch/>
        </p:blipFill>
        <p:spPr bwMode="auto">
          <a:xfrm>
            <a:off x="1192696" y="201362"/>
            <a:ext cx="6758609" cy="54043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958348"/>
            <a:ext cx="9143999" cy="584775"/>
          </a:xfrm>
          <a:prstGeom prst="rect">
            <a:avLst/>
          </a:prstGeom>
          <a:noFill/>
        </p:spPr>
        <p:txBody>
          <a:bodyPr wrap="square" rtlCol="0">
            <a:spAutoFit/>
          </a:bodyPr>
          <a:lstStyle/>
          <a:p>
            <a:pPr algn="ctr"/>
            <a:r>
              <a:rPr lang="en-US" sz="3200" dirty="0" smtClean="0"/>
              <a:t>Next WHY Coalition meeting is June 19</a:t>
            </a:r>
            <a:endParaRPr lang="en-US" sz="3200" dirty="0"/>
          </a:p>
        </p:txBody>
      </p:sp>
    </p:spTree>
    <p:extLst>
      <p:ext uri="{BB962C8B-B14F-4D97-AF65-F5344CB8AC3E}">
        <p14:creationId xmlns:p14="http://schemas.microsoft.com/office/powerpoint/2010/main" val="11018294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4939" y="998483"/>
            <a:ext cx="6347713" cy="1320800"/>
          </a:xfrm>
        </p:spPr>
        <p:txBody>
          <a:bodyPr/>
          <a:lstStyle/>
          <a:p>
            <a:r>
              <a:rPr lang="en-US" dirty="0" smtClean="0"/>
              <a:t>Fellowship Program</a:t>
            </a:r>
            <a:endParaRPr lang="en-US" dirty="0"/>
          </a:p>
        </p:txBody>
      </p:sp>
      <p:sp>
        <p:nvSpPr>
          <p:cNvPr id="3" name="Content Placeholder 2"/>
          <p:cNvSpPr>
            <a:spLocks noGrp="1"/>
          </p:cNvSpPr>
          <p:nvPr>
            <p:ph idx="1"/>
          </p:nvPr>
        </p:nvSpPr>
        <p:spPr>
          <a:xfrm>
            <a:off x="3279227" y="1719156"/>
            <a:ext cx="6347714" cy="3880773"/>
          </a:xfrm>
        </p:spPr>
        <p:txBody>
          <a:bodyPr>
            <a:normAutofit/>
          </a:bodyPr>
          <a:lstStyle/>
          <a:p>
            <a:r>
              <a:rPr lang="en-US" sz="2400" dirty="0" smtClean="0"/>
              <a:t>Alicia Hughes and Fellows</a:t>
            </a:r>
            <a:endParaRPr lang="en-US" sz="2400" dirty="0"/>
          </a:p>
        </p:txBody>
      </p:sp>
      <p:pic>
        <p:nvPicPr>
          <p:cNvPr id="5" name="Picture 4"/>
          <p:cNvPicPr>
            <a:picLocks noChangeAspect="1"/>
          </p:cNvPicPr>
          <p:nvPr/>
        </p:nvPicPr>
        <p:blipFill>
          <a:blip r:embed="rId2"/>
          <a:stretch>
            <a:fillRect/>
          </a:stretch>
        </p:blipFill>
        <p:spPr>
          <a:xfrm>
            <a:off x="568545" y="160582"/>
            <a:ext cx="2416394" cy="2416394"/>
          </a:xfrm>
          <a:prstGeom prst="rect">
            <a:avLst/>
          </a:prstGeom>
        </p:spPr>
      </p:pic>
    </p:spTree>
    <p:extLst>
      <p:ext uri="{BB962C8B-B14F-4D97-AF65-F5344CB8AC3E}">
        <p14:creationId xmlns:p14="http://schemas.microsoft.com/office/powerpoint/2010/main" val="33398139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Prevention Workforce Development and the Fellowship Program</a:t>
            </a:r>
          </a:p>
        </p:txBody>
      </p:sp>
      <p:sp>
        <p:nvSpPr>
          <p:cNvPr id="3" name="Subtitle 2"/>
          <p:cNvSpPr>
            <a:spLocks noGrp="1"/>
          </p:cNvSpPr>
          <p:nvPr>
            <p:ph type="subTitle" idx="1"/>
          </p:nvPr>
        </p:nvSpPr>
        <p:spPr/>
        <p:txBody>
          <a:bodyPr/>
          <a:lstStyle/>
          <a:p>
            <a:r>
              <a:rPr lang="en-US" dirty="0"/>
              <a:t>Alicia Hughes, MA, CPP</a:t>
            </a:r>
          </a:p>
          <a:p>
            <a:r>
              <a:rPr lang="en-US" dirty="0"/>
              <a:t>HCA/DBHR</a:t>
            </a:r>
          </a:p>
          <a:p>
            <a:r>
              <a:rPr lang="en-US" dirty="0"/>
              <a:t>Strategic Development and Policy Supervisor</a:t>
            </a:r>
          </a:p>
          <a:p>
            <a:endParaRPr lang="en-US" dirty="0"/>
          </a:p>
        </p:txBody>
      </p:sp>
    </p:spTree>
    <p:extLst>
      <p:ext uri="{BB962C8B-B14F-4D97-AF65-F5344CB8AC3E}">
        <p14:creationId xmlns:p14="http://schemas.microsoft.com/office/powerpoint/2010/main" val="19516907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6800"/>
            <a:ext cx="9144000" cy="1143000"/>
          </a:xfrm>
        </p:spPr>
        <p:txBody>
          <a:bodyPr>
            <a:normAutofit fontScale="90000"/>
          </a:bodyPr>
          <a:lstStyle/>
          <a:p>
            <a:r>
              <a:rPr lang="en-US" dirty="0"/>
              <a:t>Washington State Workforce Development</a:t>
            </a:r>
          </a:p>
        </p:txBody>
      </p:sp>
      <p:sp>
        <p:nvSpPr>
          <p:cNvPr id="3" name="Content Placeholder 2"/>
          <p:cNvSpPr>
            <a:spLocks noGrp="1"/>
          </p:cNvSpPr>
          <p:nvPr>
            <p:ph idx="1"/>
          </p:nvPr>
        </p:nvSpPr>
        <p:spPr>
          <a:xfrm>
            <a:off x="457200" y="2133600"/>
            <a:ext cx="8229600" cy="3810000"/>
          </a:xfrm>
        </p:spPr>
        <p:txBody>
          <a:bodyPr/>
          <a:lstStyle/>
          <a:p>
            <a:pPr marL="0" indent="0">
              <a:buNone/>
            </a:pPr>
            <a:r>
              <a:rPr lang="en-US" dirty="0"/>
              <a:t>Goals:</a:t>
            </a:r>
          </a:p>
          <a:p>
            <a:r>
              <a:rPr lang="en-US" dirty="0"/>
              <a:t>Enhance capacity of current prevention practitioners at the local and state levels</a:t>
            </a:r>
          </a:p>
          <a:p>
            <a:r>
              <a:rPr lang="en-US" dirty="0"/>
              <a:t>Bringing people into the prevention field</a:t>
            </a:r>
          </a:p>
          <a:p>
            <a:pPr marL="0" indent="0">
              <a:buNone/>
            </a:pPr>
            <a:r>
              <a:rPr lang="en-US" dirty="0"/>
              <a:t>Strategies:</a:t>
            </a:r>
          </a:p>
          <a:p>
            <a:r>
              <a:rPr lang="en-US" dirty="0"/>
              <a:t>Assessment of workforce development needs</a:t>
            </a:r>
          </a:p>
          <a:p>
            <a:r>
              <a:rPr lang="en-US" dirty="0" smtClean="0"/>
              <a:t>Training, tools, resources </a:t>
            </a:r>
            <a:r>
              <a:rPr lang="en-US" dirty="0"/>
              <a:t>for prevention professionals and providers</a:t>
            </a:r>
          </a:p>
          <a:p>
            <a:endParaRPr lang="en-US" dirty="0"/>
          </a:p>
        </p:txBody>
      </p:sp>
    </p:spTree>
    <p:extLst>
      <p:ext uri="{BB962C8B-B14F-4D97-AF65-F5344CB8AC3E}">
        <p14:creationId xmlns:p14="http://schemas.microsoft.com/office/powerpoint/2010/main" val="4191483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Workforce Development Survey</a:t>
            </a:r>
          </a:p>
        </p:txBody>
      </p:sp>
      <p:sp>
        <p:nvSpPr>
          <p:cNvPr id="3" name="Content Placeholder 2"/>
          <p:cNvSpPr>
            <a:spLocks noGrp="1"/>
          </p:cNvSpPr>
          <p:nvPr>
            <p:ph idx="1"/>
          </p:nvPr>
        </p:nvSpPr>
        <p:spPr/>
        <p:txBody>
          <a:bodyPr/>
          <a:lstStyle/>
          <a:p>
            <a:r>
              <a:rPr lang="en-US" dirty="0"/>
              <a:t>Biennial assessment survey </a:t>
            </a:r>
          </a:p>
          <a:p>
            <a:r>
              <a:rPr lang="en-US" dirty="0"/>
              <a:t>Demographics to understand who providers are</a:t>
            </a:r>
          </a:p>
          <a:p>
            <a:r>
              <a:rPr lang="en-US" dirty="0"/>
              <a:t>Workforce development framework to measure competencies: confidence, frequency, and importance</a:t>
            </a:r>
          </a:p>
          <a:p>
            <a:pPr marL="0" indent="0">
              <a:buNone/>
            </a:pPr>
            <a:endParaRPr lang="en-US" dirty="0"/>
          </a:p>
        </p:txBody>
      </p:sp>
    </p:spTree>
    <p:extLst>
      <p:ext uri="{BB962C8B-B14F-4D97-AF65-F5344CB8AC3E}">
        <p14:creationId xmlns:p14="http://schemas.microsoft.com/office/powerpoint/2010/main" val="4122292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Barriers Identified</a:t>
            </a:r>
          </a:p>
        </p:txBody>
      </p:sp>
      <p:sp>
        <p:nvSpPr>
          <p:cNvPr id="3" name="Content Placeholder 2"/>
          <p:cNvSpPr>
            <a:spLocks noGrp="1"/>
          </p:cNvSpPr>
          <p:nvPr>
            <p:ph idx="1"/>
          </p:nvPr>
        </p:nvSpPr>
        <p:spPr/>
        <p:txBody>
          <a:bodyPr/>
          <a:lstStyle/>
          <a:p>
            <a:r>
              <a:rPr lang="en-US" dirty="0"/>
              <a:t>How to meet the deliverables of prevention services contracts</a:t>
            </a:r>
          </a:p>
          <a:p>
            <a:r>
              <a:rPr lang="en-US" dirty="0"/>
              <a:t>Not understanding prevention science and frameworks</a:t>
            </a:r>
          </a:p>
          <a:p>
            <a:r>
              <a:rPr lang="en-US" dirty="0"/>
              <a:t>Unable to articulate meaning behind deliverables to communities to gain buy in from stakeholders </a:t>
            </a:r>
          </a:p>
        </p:txBody>
      </p:sp>
    </p:spTree>
    <p:extLst>
      <p:ext uri="{BB962C8B-B14F-4D97-AF65-F5344CB8AC3E}">
        <p14:creationId xmlns:p14="http://schemas.microsoft.com/office/powerpoint/2010/main" val="3112963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Health Care Authority">
      <a:dk1>
        <a:srgbClr val="262626"/>
      </a:dk1>
      <a:lt1>
        <a:sysClr val="window" lastClr="FFFFFF"/>
      </a:lt1>
      <a:dk2>
        <a:srgbClr val="1B3668"/>
      </a:dk2>
      <a:lt2>
        <a:srgbClr val="EEECE1"/>
      </a:lt2>
      <a:accent1>
        <a:srgbClr val="1C639F"/>
      </a:accent1>
      <a:accent2>
        <a:srgbClr val="8CC640"/>
      </a:accent2>
      <a:accent3>
        <a:srgbClr val="FDE17D"/>
      </a:accent3>
      <a:accent4>
        <a:srgbClr val="CFA052"/>
      </a:accent4>
      <a:accent5>
        <a:srgbClr val="F2682A"/>
      </a:accent5>
      <a:accent6>
        <a:srgbClr val="644C78"/>
      </a:accent6>
      <a:hlink>
        <a:srgbClr val="1C639F"/>
      </a:hlink>
      <a:folHlink>
        <a:srgbClr val="72A541"/>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HCA_template 08-2018 [Read-Only]" id="{94F73BA8-B336-484E-A61D-1413F617DF0E}" vid="{84D4392A-5921-4B1D-ABEC-70FEB5E4CAF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1133</TotalTime>
  <Words>3868</Words>
  <Application>Microsoft Office PowerPoint</Application>
  <PresentationFormat>On-screen Show (4:3)</PresentationFormat>
  <Paragraphs>498</Paragraphs>
  <Slides>49</Slides>
  <Notes>23</Notes>
  <HiddenSlides>4</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49</vt:i4>
      </vt:variant>
    </vt:vector>
  </HeadingPairs>
  <TitlesOfParts>
    <vt:vector size="66" baseType="lpstr">
      <vt:lpstr>Adobe Song Std L</vt:lpstr>
      <vt:lpstr>Arial</vt:lpstr>
      <vt:lpstr>Berlin Sans FB</vt:lpstr>
      <vt:lpstr>Bookman Old Style</vt:lpstr>
      <vt:lpstr>Calibri</vt:lpstr>
      <vt:lpstr>Calibri Light</vt:lpstr>
      <vt:lpstr>Cambria</vt:lpstr>
      <vt:lpstr>Ink Free</vt:lpstr>
      <vt:lpstr>Lucida Handwriting</vt:lpstr>
      <vt:lpstr>Lucida Sans Unicode</vt:lpstr>
      <vt:lpstr>Tahoma</vt:lpstr>
      <vt:lpstr>Trebuchet MS</vt:lpstr>
      <vt:lpstr>Wingdings</vt:lpstr>
      <vt:lpstr>Wingdings 3</vt:lpstr>
      <vt:lpstr>Facet</vt:lpstr>
      <vt:lpstr>Office Theme</vt:lpstr>
      <vt:lpstr>1_Office Theme</vt:lpstr>
      <vt:lpstr>PowerPoint Presentation</vt:lpstr>
      <vt:lpstr>Today’s agenda</vt:lpstr>
      <vt:lpstr>What made you  laugh out loud  this week?  </vt:lpstr>
      <vt:lpstr>PowerPoint Presentation</vt:lpstr>
      <vt:lpstr>Fellowship Program</vt:lpstr>
      <vt:lpstr>Prevention Workforce Development and the Fellowship Program</vt:lpstr>
      <vt:lpstr>Washington State Workforce Development</vt:lpstr>
      <vt:lpstr>Workforce Development Survey</vt:lpstr>
      <vt:lpstr>Common Barriers Identified</vt:lpstr>
      <vt:lpstr>Overview of the Community Wellness  &amp; Prevention Initiative (CPWI)</vt:lpstr>
      <vt:lpstr>CPWI Prevention Fellowship </vt:lpstr>
      <vt:lpstr> DBHR – WSU Fellowship Program </vt:lpstr>
      <vt:lpstr>CPWI Prevention Fellowship Structure</vt:lpstr>
      <vt:lpstr>PowerPoint Presentation</vt:lpstr>
      <vt:lpstr>Getting Started</vt:lpstr>
      <vt:lpstr>Program Timeline</vt:lpstr>
      <vt:lpstr>Phase 4</vt:lpstr>
      <vt:lpstr>Meet the Phase 2 Fellows!</vt:lpstr>
      <vt:lpstr>Meet the Phase 3 Fellows!</vt:lpstr>
      <vt:lpstr>Meet the Phase 4 Fellows!</vt:lpstr>
      <vt:lpstr>PowerPoint Presentation</vt:lpstr>
      <vt:lpstr>Fellowship Data Collection</vt:lpstr>
      <vt:lpstr>Overview of the Survey</vt:lpstr>
      <vt:lpstr>Reflecting on Phase 1</vt:lpstr>
      <vt:lpstr>Focusing on Cohort 1</vt:lpstr>
      <vt:lpstr>Focusing on Cohort 1</vt:lpstr>
      <vt:lpstr>Highlighted Cohort 1 Results</vt:lpstr>
      <vt:lpstr>Achievements</vt:lpstr>
      <vt:lpstr>Future of the Fellowship</vt:lpstr>
      <vt:lpstr>Training Opportunities</vt:lpstr>
      <vt:lpstr>Resources</vt:lpstr>
      <vt:lpstr>Questions?</vt:lpstr>
      <vt:lpstr>WPC Update</vt:lpstr>
      <vt:lpstr>Legislative Session update</vt:lpstr>
      <vt:lpstr>Hot topics</vt:lpstr>
      <vt:lpstr>Hot topics</vt:lpstr>
      <vt:lpstr>PowerPoint Presentation</vt:lpstr>
      <vt:lpstr>PowerPoint Presentation</vt:lpstr>
      <vt:lpstr>Hot topics</vt:lpstr>
      <vt:lpstr>PowerPoint Presentation</vt:lpstr>
      <vt:lpstr>Hot topics</vt:lpstr>
      <vt:lpstr>PowerPoint Presentation</vt:lpstr>
      <vt:lpstr>Hot topics</vt:lpstr>
      <vt:lpstr>Let’s talk: Covid19 effects on alcohol and marijuana use and prevention programming</vt:lpstr>
      <vt:lpstr>Communications Team update</vt:lpstr>
      <vt:lpstr>Today’s agenda</vt:lpstr>
      <vt:lpstr>LCB updates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Broschart, Sara Cooley (LCB)</dc:creator>
  <cp:lastModifiedBy>MARTHA WILLIAMS</cp:lastModifiedBy>
  <cp:revision>19</cp:revision>
  <dcterms:created xsi:type="dcterms:W3CDTF">2020-01-17T16:47:47Z</dcterms:created>
  <dcterms:modified xsi:type="dcterms:W3CDTF">2020-05-29T15:25:16Z</dcterms:modified>
</cp:coreProperties>
</file>