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954" r:id="rId2"/>
  </p:sldMasterIdLst>
  <p:notesMasterIdLst>
    <p:notesMasterId r:id="rId27"/>
  </p:notesMasterIdLst>
  <p:handoutMasterIdLst>
    <p:handoutMasterId r:id="rId28"/>
  </p:handoutMasterIdLst>
  <p:sldIdLst>
    <p:sldId id="386" r:id="rId3"/>
    <p:sldId id="721" r:id="rId4"/>
    <p:sldId id="1104" r:id="rId5"/>
    <p:sldId id="725" r:id="rId6"/>
    <p:sldId id="1099" r:id="rId7"/>
    <p:sldId id="1102" r:id="rId8"/>
    <p:sldId id="1103" r:id="rId9"/>
    <p:sldId id="1100" r:id="rId10"/>
    <p:sldId id="1101" r:id="rId11"/>
    <p:sldId id="1105" r:id="rId12"/>
    <p:sldId id="726" r:id="rId13"/>
    <p:sldId id="732" r:id="rId14"/>
    <p:sldId id="1107" r:id="rId15"/>
    <p:sldId id="1106" r:id="rId16"/>
    <p:sldId id="1108" r:id="rId17"/>
    <p:sldId id="1109" r:id="rId18"/>
    <p:sldId id="1110" r:id="rId19"/>
    <p:sldId id="1111" r:id="rId20"/>
    <p:sldId id="1112" r:id="rId21"/>
    <p:sldId id="1115" r:id="rId22"/>
    <p:sldId id="1113" r:id="rId23"/>
    <p:sldId id="1116" r:id="rId24"/>
    <p:sldId id="1114" r:id="rId25"/>
    <p:sldId id="768" r:id="rId26"/>
  </p:sldIdLst>
  <p:sldSz cx="9144000" cy="6858000" type="screen4x3"/>
  <p:notesSz cx="9236075" cy="7010400"/>
  <p:custDataLst>
    <p:tags r:id="rId29"/>
  </p:custDataLst>
  <p:defaultTextStyle>
    <a:defPPr>
      <a:defRPr lang="en-US"/>
    </a:defPPr>
    <a:lvl1pPr algn="ctr" rtl="0" eaLnBrk="0" fontAlgn="base" hangingPunct="0">
      <a:spcBef>
        <a:spcPct val="0"/>
      </a:spcBef>
      <a:spcAft>
        <a:spcPct val="0"/>
      </a:spcAft>
      <a:defRPr kumimoji="1" sz="1200" b="1" kern="1200">
        <a:solidFill>
          <a:schemeClr val="tx2"/>
        </a:solidFill>
        <a:latin typeface="Arial" charset="0"/>
        <a:ea typeface="+mn-ea"/>
        <a:cs typeface="+mn-cs"/>
      </a:defRPr>
    </a:lvl1pPr>
    <a:lvl2pPr marL="457200" algn="ctr" rtl="0" eaLnBrk="0" fontAlgn="base" hangingPunct="0">
      <a:spcBef>
        <a:spcPct val="0"/>
      </a:spcBef>
      <a:spcAft>
        <a:spcPct val="0"/>
      </a:spcAft>
      <a:defRPr kumimoji="1" sz="1200" b="1" kern="1200">
        <a:solidFill>
          <a:schemeClr val="tx2"/>
        </a:solidFill>
        <a:latin typeface="Arial" charset="0"/>
        <a:ea typeface="+mn-ea"/>
        <a:cs typeface="+mn-cs"/>
      </a:defRPr>
    </a:lvl2pPr>
    <a:lvl3pPr marL="914400" algn="ctr" rtl="0" eaLnBrk="0" fontAlgn="base" hangingPunct="0">
      <a:spcBef>
        <a:spcPct val="0"/>
      </a:spcBef>
      <a:spcAft>
        <a:spcPct val="0"/>
      </a:spcAft>
      <a:defRPr kumimoji="1" sz="1200" b="1" kern="1200">
        <a:solidFill>
          <a:schemeClr val="tx2"/>
        </a:solidFill>
        <a:latin typeface="Arial" charset="0"/>
        <a:ea typeface="+mn-ea"/>
        <a:cs typeface="+mn-cs"/>
      </a:defRPr>
    </a:lvl3pPr>
    <a:lvl4pPr marL="1371600" algn="ctr" rtl="0" eaLnBrk="0" fontAlgn="base" hangingPunct="0">
      <a:spcBef>
        <a:spcPct val="0"/>
      </a:spcBef>
      <a:spcAft>
        <a:spcPct val="0"/>
      </a:spcAft>
      <a:defRPr kumimoji="1" sz="1200" b="1" kern="1200">
        <a:solidFill>
          <a:schemeClr val="tx2"/>
        </a:solidFill>
        <a:latin typeface="Arial" charset="0"/>
        <a:ea typeface="+mn-ea"/>
        <a:cs typeface="+mn-cs"/>
      </a:defRPr>
    </a:lvl4pPr>
    <a:lvl5pPr marL="1828800" algn="ctr" rtl="0" eaLnBrk="0" fontAlgn="base" hangingPunct="0">
      <a:spcBef>
        <a:spcPct val="0"/>
      </a:spcBef>
      <a:spcAft>
        <a:spcPct val="0"/>
      </a:spcAft>
      <a:defRPr kumimoji="1" sz="1200" b="1" kern="1200">
        <a:solidFill>
          <a:schemeClr val="tx2"/>
        </a:solidFill>
        <a:latin typeface="Arial" charset="0"/>
        <a:ea typeface="+mn-ea"/>
        <a:cs typeface="+mn-cs"/>
      </a:defRPr>
    </a:lvl5pPr>
    <a:lvl6pPr marL="2286000" algn="l" defTabSz="914400" rtl="0" eaLnBrk="1" latinLnBrk="0" hangingPunct="1">
      <a:defRPr kumimoji="1" sz="1200" b="1" kern="1200">
        <a:solidFill>
          <a:schemeClr val="tx2"/>
        </a:solidFill>
        <a:latin typeface="Arial" charset="0"/>
        <a:ea typeface="+mn-ea"/>
        <a:cs typeface="+mn-cs"/>
      </a:defRPr>
    </a:lvl6pPr>
    <a:lvl7pPr marL="2743200" algn="l" defTabSz="914400" rtl="0" eaLnBrk="1" latinLnBrk="0" hangingPunct="1">
      <a:defRPr kumimoji="1" sz="1200" b="1" kern="1200">
        <a:solidFill>
          <a:schemeClr val="tx2"/>
        </a:solidFill>
        <a:latin typeface="Arial" charset="0"/>
        <a:ea typeface="+mn-ea"/>
        <a:cs typeface="+mn-cs"/>
      </a:defRPr>
    </a:lvl7pPr>
    <a:lvl8pPr marL="3200400" algn="l" defTabSz="914400" rtl="0" eaLnBrk="1" latinLnBrk="0" hangingPunct="1">
      <a:defRPr kumimoji="1" sz="1200" b="1" kern="1200">
        <a:solidFill>
          <a:schemeClr val="tx2"/>
        </a:solidFill>
        <a:latin typeface="Arial" charset="0"/>
        <a:ea typeface="+mn-ea"/>
        <a:cs typeface="+mn-cs"/>
      </a:defRPr>
    </a:lvl8pPr>
    <a:lvl9pPr marL="3657600" algn="l" defTabSz="914400" rtl="0" eaLnBrk="1" latinLnBrk="0" hangingPunct="1">
      <a:defRPr kumimoji="1" sz="1200" b="1" kern="1200">
        <a:solidFill>
          <a:schemeClr val="tx2"/>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66FF33"/>
    <a:srgbClr val="0000FF"/>
    <a:srgbClr val="FFCC00"/>
    <a:srgbClr val="FF9933"/>
    <a:srgbClr val="FF9966"/>
    <a:srgbClr val="FF3300"/>
    <a:srgbClr val="00C399"/>
    <a:srgbClr val="00CC99"/>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aximized">
    <p:restoredLeft sz="32787"/>
    <p:restoredTop sz="90935" autoAdjust="0"/>
  </p:normalViewPr>
  <p:slideViewPr>
    <p:cSldViewPr>
      <p:cViewPr>
        <p:scale>
          <a:sx n="86" d="100"/>
          <a:sy n="86" d="100"/>
        </p:scale>
        <p:origin x="1956" y="5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3600" b="1" dirty="0">
                <a:solidFill>
                  <a:srgbClr val="0000FF"/>
                </a:solidFill>
                <a:latin typeface="Times New Roman" panose="02020603050405020304" pitchFamily="18" charset="0"/>
                <a:cs typeface="Times New Roman" panose="02020603050405020304" pitchFamily="18" charset="0"/>
              </a:rPr>
              <a:t>Percentage</a:t>
            </a:r>
            <a:r>
              <a:rPr lang="en-US" sz="3600" b="1" baseline="0" dirty="0">
                <a:solidFill>
                  <a:srgbClr val="0000FF"/>
                </a:solidFill>
                <a:latin typeface="Times New Roman" panose="02020603050405020304" pitchFamily="18" charset="0"/>
                <a:cs typeface="Times New Roman" panose="02020603050405020304" pitchFamily="18" charset="0"/>
              </a:rPr>
              <a:t> CEV by Drug </a:t>
            </a:r>
            <a:endParaRPr lang="en-US" sz="3600" b="1" dirty="0">
              <a:solidFill>
                <a:srgbClr val="0000FF"/>
              </a:solidFill>
              <a:latin typeface="Times New Roman" panose="02020603050405020304" pitchFamily="18" charset="0"/>
              <a:cs typeface="Times New Roman" panose="02020603050405020304" pitchFamily="18" charset="0"/>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4955307160031584E-2"/>
          <c:y val="0.11937830687830688"/>
          <c:w val="0.84792024158273982"/>
          <c:h val="0.71323454359871685"/>
        </c:manualLayout>
      </c:layout>
      <c:lineChart>
        <c:grouping val="standard"/>
        <c:varyColors val="0"/>
        <c:ser>
          <c:idx val="0"/>
          <c:order val="0"/>
          <c:tx>
            <c:strRef>
              <c:f>'% CEV by Drug from 1998 - 2013'!$C$22</c:f>
              <c:strCache>
                <c:ptCount val="1"/>
                <c:pt idx="0">
                  <c:v>Cocaine</c:v>
                </c:pt>
              </c:strCache>
            </c:strRef>
          </c:tx>
          <c:spPr>
            <a:ln w="50800" cap="rnd" cmpd="sng">
              <a:solidFill>
                <a:srgbClr val="CC0000"/>
              </a:solidFill>
              <a:round/>
            </a:ln>
            <a:effectLst/>
          </c:spPr>
          <c:marker>
            <c:symbol val="circle"/>
            <c:size val="5"/>
            <c:spPr>
              <a:solidFill>
                <a:srgbClr val="C00000"/>
              </a:solidFill>
              <a:ln w="9525">
                <a:solidFill>
                  <a:srgbClr val="C00000"/>
                </a:solidFill>
              </a:ln>
              <a:effectLst/>
            </c:spPr>
          </c:marker>
          <c:cat>
            <c:numRef>
              <c:f>'% CEV by Drug from 1998 - 2013'!$A$30:$A$38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 CEV by Drug from 1998 - 2013'!$C$30:$C$38</c:f>
              <c:numCache>
                <c:formatCode>0%</c:formatCode>
                <c:ptCount val="9"/>
                <c:pt idx="0">
                  <c:v>0.15627420604182804</c:v>
                </c:pt>
                <c:pt idx="1">
                  <c:v>0.10244192972007148</c:v>
                </c:pt>
                <c:pt idx="2">
                  <c:v>0.11034626616604089</c:v>
                </c:pt>
                <c:pt idx="3">
                  <c:v>9.7178683385579931E-2</c:v>
                </c:pt>
                <c:pt idx="4">
                  <c:v>8.2522643408252258E-2</c:v>
                </c:pt>
                <c:pt idx="5">
                  <c:v>8.4790874524714829E-2</c:v>
                </c:pt>
                <c:pt idx="6">
                  <c:v>8.2697711762344445E-2</c:v>
                </c:pt>
                <c:pt idx="7">
                  <c:v>0.1</c:v>
                </c:pt>
                <c:pt idx="8">
                  <c:v>0.09</c:v>
                </c:pt>
              </c:numCache>
            </c:numRef>
          </c:val>
          <c:smooth val="0"/>
          <c:extLst>
            <c:ext xmlns:c16="http://schemas.microsoft.com/office/drawing/2014/chart" uri="{C3380CC4-5D6E-409C-BE32-E72D297353CC}">
              <c16:uniqueId val="{00000000-2795-470B-962C-584929F999F4}"/>
            </c:ext>
          </c:extLst>
        </c:ser>
        <c:ser>
          <c:idx val="1"/>
          <c:order val="1"/>
          <c:tx>
            <c:strRef>
              <c:f>'% CEV by Drug from 1998 - 2013'!$D$22</c:f>
              <c:strCache>
                <c:ptCount val="1"/>
                <c:pt idx="0">
                  <c:v>Marijuana</c:v>
                </c:pt>
              </c:strCache>
            </c:strRef>
          </c:tx>
          <c:spPr>
            <a:ln w="50800" cap="rnd" cmpd="sng">
              <a:solidFill>
                <a:srgbClr val="5A702E"/>
              </a:solidFill>
              <a:round/>
            </a:ln>
            <a:effectLst/>
          </c:spPr>
          <c:marker>
            <c:symbol val="circle"/>
            <c:size val="5"/>
            <c:spPr>
              <a:solidFill>
                <a:srgbClr val="5A702E"/>
              </a:solidFill>
              <a:ln w="9525">
                <a:noFill/>
              </a:ln>
              <a:effectLst/>
            </c:spPr>
          </c:marker>
          <c:cat>
            <c:numRef>
              <c:f>'% CEV by Drug from 1998 - 2013'!$A$30:$A$38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 CEV by Drug from 1998 - 2013'!$D$30:$D$38</c:f>
              <c:numCache>
                <c:formatCode>0%</c:formatCode>
                <c:ptCount val="9"/>
                <c:pt idx="0">
                  <c:v>0.20565453137103021</c:v>
                </c:pt>
                <c:pt idx="1">
                  <c:v>0.12209648600357356</c:v>
                </c:pt>
                <c:pt idx="2">
                  <c:v>5.9866499791405924E-2</c:v>
                </c:pt>
                <c:pt idx="3">
                  <c:v>3.9576802507836989E-2</c:v>
                </c:pt>
                <c:pt idx="4">
                  <c:v>4.2603153304260316E-2</c:v>
                </c:pt>
                <c:pt idx="5">
                  <c:v>4.5057034220532317E-2</c:v>
                </c:pt>
                <c:pt idx="6">
                  <c:v>7.4267362505018059E-2</c:v>
                </c:pt>
                <c:pt idx="7">
                  <c:v>0.06</c:v>
                </c:pt>
                <c:pt idx="8">
                  <c:v>0.1</c:v>
                </c:pt>
              </c:numCache>
            </c:numRef>
          </c:val>
          <c:smooth val="0"/>
          <c:extLst>
            <c:ext xmlns:c16="http://schemas.microsoft.com/office/drawing/2014/chart" uri="{C3380CC4-5D6E-409C-BE32-E72D297353CC}">
              <c16:uniqueId val="{00000001-2795-470B-962C-584929F999F4}"/>
            </c:ext>
          </c:extLst>
        </c:ser>
        <c:ser>
          <c:idx val="2"/>
          <c:order val="2"/>
          <c:tx>
            <c:strRef>
              <c:f>'% CEV by Drug from 1998 - 2013'!$E$22</c:f>
              <c:strCache>
                <c:ptCount val="1"/>
                <c:pt idx="0">
                  <c:v>Opioids</c:v>
                </c:pt>
              </c:strCache>
            </c:strRef>
          </c:tx>
          <c:spPr>
            <a:ln w="50800" cap="rnd" cmpd="sng">
              <a:solidFill>
                <a:srgbClr val="6600CC"/>
              </a:solidFill>
              <a:round/>
            </a:ln>
            <a:effectLst/>
          </c:spPr>
          <c:marker>
            <c:symbol val="circle"/>
            <c:size val="5"/>
            <c:spPr>
              <a:solidFill>
                <a:srgbClr val="6600CC"/>
              </a:solidFill>
              <a:ln w="9525">
                <a:solidFill>
                  <a:srgbClr val="9966FF"/>
                </a:solidFill>
              </a:ln>
              <a:effectLst/>
            </c:spPr>
          </c:marker>
          <c:cat>
            <c:numRef>
              <c:f>'% CEV by Drug from 1998 - 2013'!$A$30:$A$38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 CEV by Drug from 1998 - 2013'!$E$30:$E$38</c:f>
              <c:numCache>
                <c:formatCode>0%</c:formatCode>
                <c:ptCount val="9"/>
                <c:pt idx="0">
                  <c:v>0.1829976762199845</c:v>
                </c:pt>
                <c:pt idx="1">
                  <c:v>0.21242803255906292</c:v>
                </c:pt>
                <c:pt idx="2">
                  <c:v>0.24509803921568626</c:v>
                </c:pt>
                <c:pt idx="3">
                  <c:v>0.3179858934169279</c:v>
                </c:pt>
                <c:pt idx="4">
                  <c:v>0.29721569942972159</c:v>
                </c:pt>
                <c:pt idx="5">
                  <c:v>0.31577946768060838</c:v>
                </c:pt>
                <c:pt idx="6">
                  <c:v>0.27980730630268968</c:v>
                </c:pt>
                <c:pt idx="7">
                  <c:v>0.28999999999999998</c:v>
                </c:pt>
                <c:pt idx="8">
                  <c:v>0.36</c:v>
                </c:pt>
              </c:numCache>
            </c:numRef>
          </c:val>
          <c:smooth val="0"/>
          <c:extLst>
            <c:ext xmlns:c16="http://schemas.microsoft.com/office/drawing/2014/chart" uri="{C3380CC4-5D6E-409C-BE32-E72D297353CC}">
              <c16:uniqueId val="{00000002-2795-470B-962C-584929F999F4}"/>
            </c:ext>
          </c:extLst>
        </c:ser>
        <c:ser>
          <c:idx val="3"/>
          <c:order val="3"/>
          <c:tx>
            <c:strRef>
              <c:f>'% CEV by Drug from 1998 - 2013'!$F$22</c:f>
              <c:strCache>
                <c:ptCount val="1"/>
                <c:pt idx="0">
                  <c:v>MDMA</c:v>
                </c:pt>
              </c:strCache>
            </c:strRef>
          </c:tx>
          <c:spPr>
            <a:ln w="50800" cap="rnd" cmpd="sng">
              <a:solidFill>
                <a:srgbClr val="3795AF"/>
              </a:solidFill>
              <a:round/>
            </a:ln>
            <a:effectLst/>
          </c:spPr>
          <c:marker>
            <c:symbol val="circle"/>
            <c:size val="5"/>
            <c:spPr>
              <a:solidFill>
                <a:srgbClr val="3795AF"/>
              </a:solidFill>
              <a:ln w="9525">
                <a:noFill/>
              </a:ln>
              <a:effectLst/>
            </c:spPr>
          </c:marker>
          <c:cat>
            <c:numRef>
              <c:f>'% CEV by Drug from 1998 - 2013'!$A$30:$A$38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 CEV by Drug from 1998 - 2013'!$F$30:$F$38</c:f>
              <c:numCache>
                <c:formatCode>0%</c:formatCode>
                <c:ptCount val="9"/>
                <c:pt idx="0">
                  <c:v>2.4980635166537569E-2</c:v>
                </c:pt>
                <c:pt idx="1">
                  <c:v>1.9456025411951558E-2</c:v>
                </c:pt>
                <c:pt idx="2">
                  <c:v>1.4810179390905299E-2</c:v>
                </c:pt>
                <c:pt idx="3">
                  <c:v>1.3714733542319749E-3</c:v>
                </c:pt>
                <c:pt idx="4">
                  <c:v>6.0382422006038244E-3</c:v>
                </c:pt>
                <c:pt idx="5">
                  <c:v>9.6958174904942969E-3</c:v>
                </c:pt>
                <c:pt idx="6">
                  <c:v>9.835407466880771E-3</c:v>
                </c:pt>
                <c:pt idx="7">
                  <c:v>0.01</c:v>
                </c:pt>
                <c:pt idx="8">
                  <c:v>0.01</c:v>
                </c:pt>
              </c:numCache>
            </c:numRef>
          </c:val>
          <c:smooth val="0"/>
          <c:extLst>
            <c:ext xmlns:c16="http://schemas.microsoft.com/office/drawing/2014/chart" uri="{C3380CC4-5D6E-409C-BE32-E72D297353CC}">
              <c16:uniqueId val="{00000003-2795-470B-962C-584929F999F4}"/>
            </c:ext>
          </c:extLst>
        </c:ser>
        <c:ser>
          <c:idx val="4"/>
          <c:order val="4"/>
          <c:tx>
            <c:strRef>
              <c:f>'% CEV by Drug from 1998 - 2013'!$G$22</c:f>
              <c:strCache>
                <c:ptCount val="1"/>
                <c:pt idx="0">
                  <c:v>Other</c:v>
                </c:pt>
              </c:strCache>
            </c:strRef>
          </c:tx>
          <c:spPr>
            <a:ln w="50800" cap="rnd" cmpd="sng">
              <a:solidFill>
                <a:srgbClr val="FFC000"/>
              </a:solidFill>
              <a:round/>
            </a:ln>
            <a:effectLst/>
          </c:spPr>
          <c:marker>
            <c:symbol val="circle"/>
            <c:size val="5"/>
            <c:spPr>
              <a:solidFill>
                <a:srgbClr val="F7964C"/>
              </a:solidFill>
              <a:ln w="9525">
                <a:solidFill>
                  <a:srgbClr val="F7964C"/>
                </a:solidFill>
              </a:ln>
              <a:effectLst/>
            </c:spPr>
          </c:marker>
          <c:cat>
            <c:numRef>
              <c:f>'% CEV by Drug from 1998 - 2013'!$A$30:$A$38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 CEV by Drug from 1998 - 2013'!$G$30:$G$38</c:f>
              <c:numCache>
                <c:formatCode>0%</c:formatCode>
                <c:ptCount val="9"/>
                <c:pt idx="0">
                  <c:v>0.17021688613477923</c:v>
                </c:pt>
                <c:pt idx="1">
                  <c:v>0.18622195751439349</c:v>
                </c:pt>
                <c:pt idx="2">
                  <c:v>6.1535252398831876E-2</c:v>
                </c:pt>
                <c:pt idx="3">
                  <c:v>0.17025862068965517</c:v>
                </c:pt>
                <c:pt idx="4">
                  <c:v>0.10734652801073465</c:v>
                </c:pt>
                <c:pt idx="5">
                  <c:v>0.18022813688212927</c:v>
                </c:pt>
                <c:pt idx="6">
                  <c:v>0.13709353673223604</c:v>
                </c:pt>
                <c:pt idx="7">
                  <c:v>0.2</c:v>
                </c:pt>
                <c:pt idx="8">
                  <c:v>0.04</c:v>
                </c:pt>
              </c:numCache>
            </c:numRef>
          </c:val>
          <c:smooth val="0"/>
          <c:extLst>
            <c:ext xmlns:c16="http://schemas.microsoft.com/office/drawing/2014/chart" uri="{C3380CC4-5D6E-409C-BE32-E72D297353CC}">
              <c16:uniqueId val="{00000004-2795-470B-962C-584929F999F4}"/>
            </c:ext>
          </c:extLst>
        </c:ser>
        <c:dLbls>
          <c:showLegendKey val="0"/>
          <c:showVal val="0"/>
          <c:showCatName val="0"/>
          <c:showSerName val="0"/>
          <c:showPercent val="0"/>
          <c:showBubbleSize val="0"/>
        </c:dLbls>
        <c:marker val="1"/>
        <c:smooth val="0"/>
        <c:axId val="594492080"/>
        <c:axId val="594492408"/>
      </c:lineChart>
      <c:lineChart>
        <c:grouping val="standard"/>
        <c:varyColors val="0"/>
        <c:ser>
          <c:idx val="5"/>
          <c:order val="5"/>
          <c:tx>
            <c:strRef>
              <c:f>'% CEV by Drug from 1998 - 2013'!$B$22</c:f>
              <c:strCache>
                <c:ptCount val="1"/>
                <c:pt idx="0">
                  <c:v>Meth</c:v>
                </c:pt>
              </c:strCache>
            </c:strRef>
          </c:tx>
          <c:spPr>
            <a:ln w="50800" cap="rnd" cmpd="sng">
              <a:solidFill>
                <a:srgbClr val="000066"/>
              </a:solidFill>
              <a:round/>
            </a:ln>
            <a:effectLst/>
          </c:spPr>
          <c:marker>
            <c:symbol val="circle"/>
            <c:size val="5"/>
            <c:spPr>
              <a:solidFill>
                <a:srgbClr val="000066"/>
              </a:solidFill>
              <a:ln w="9525">
                <a:noFill/>
              </a:ln>
              <a:effectLst/>
            </c:spPr>
          </c:marker>
          <c:cat>
            <c:numRef>
              <c:f>'% CEV by Drug from 1998 - 2013'!$A$30:$A$38</c:f>
              <c:numCache>
                <c:formatCode>General</c:formatCode>
                <c:ptCount val="9"/>
                <c:pt idx="0">
                  <c:v>2011</c:v>
                </c:pt>
                <c:pt idx="1">
                  <c:v>2012</c:v>
                </c:pt>
                <c:pt idx="2">
                  <c:v>2013</c:v>
                </c:pt>
                <c:pt idx="3">
                  <c:v>2014</c:v>
                </c:pt>
                <c:pt idx="4">
                  <c:v>2015</c:v>
                </c:pt>
                <c:pt idx="5">
                  <c:v>2016</c:v>
                </c:pt>
                <c:pt idx="6">
                  <c:v>2017</c:v>
                </c:pt>
                <c:pt idx="7">
                  <c:v>2018</c:v>
                </c:pt>
                <c:pt idx="8">
                  <c:v>2019</c:v>
                </c:pt>
              </c:numCache>
            </c:numRef>
          </c:cat>
          <c:val>
            <c:numRef>
              <c:f>'% CEV by Drug from 1998 - 2013'!$B$30:$B$38</c:f>
              <c:numCache>
                <c:formatCode>0%</c:formatCode>
                <c:ptCount val="9"/>
                <c:pt idx="0">
                  <c:v>0.25987606506584043</c:v>
                </c:pt>
                <c:pt idx="1">
                  <c:v>0.34802461782807226</c:v>
                </c:pt>
                <c:pt idx="2">
                  <c:v>0.41218189403420941</c:v>
                </c:pt>
                <c:pt idx="3">
                  <c:v>0.37362852664576801</c:v>
                </c:pt>
                <c:pt idx="4">
                  <c:v>0.4064072458906407</c:v>
                </c:pt>
                <c:pt idx="5">
                  <c:v>0.36444866920152091</c:v>
                </c:pt>
                <c:pt idx="6">
                  <c:v>0.3741469289441991</c:v>
                </c:pt>
                <c:pt idx="7">
                  <c:v>0.35</c:v>
                </c:pt>
                <c:pt idx="8">
                  <c:v>0.4</c:v>
                </c:pt>
              </c:numCache>
            </c:numRef>
          </c:val>
          <c:smooth val="0"/>
          <c:extLst>
            <c:ext xmlns:c16="http://schemas.microsoft.com/office/drawing/2014/chart" uri="{C3380CC4-5D6E-409C-BE32-E72D297353CC}">
              <c16:uniqueId val="{00000005-2795-470B-962C-584929F999F4}"/>
            </c:ext>
          </c:extLst>
        </c:ser>
        <c:dLbls>
          <c:showLegendKey val="0"/>
          <c:showVal val="0"/>
          <c:showCatName val="0"/>
          <c:showSerName val="0"/>
          <c:showPercent val="0"/>
          <c:showBubbleSize val="0"/>
        </c:dLbls>
        <c:marker val="1"/>
        <c:smooth val="0"/>
        <c:axId val="275745288"/>
        <c:axId val="407200840"/>
      </c:lineChart>
      <c:dateAx>
        <c:axId val="59449208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6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594492408"/>
        <c:crosses val="autoZero"/>
        <c:auto val="0"/>
        <c:lblOffset val="100"/>
        <c:baseTimeUnit val="days"/>
        <c:majorUnit val="1"/>
        <c:majorTimeUnit val="days"/>
        <c:minorUnit val="1"/>
        <c:minorTimeUnit val="days"/>
      </c:dateAx>
      <c:valAx>
        <c:axId val="594492408"/>
        <c:scaling>
          <c:orientation val="minMax"/>
          <c:max val="0.45"/>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594492080"/>
        <c:crosses val="autoZero"/>
        <c:crossBetween val="between"/>
      </c:valAx>
      <c:valAx>
        <c:axId val="407200840"/>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75745288"/>
        <c:crosses val="max"/>
        <c:crossBetween val="between"/>
      </c:valAx>
      <c:catAx>
        <c:axId val="275745288"/>
        <c:scaling>
          <c:orientation val="minMax"/>
        </c:scaling>
        <c:delete val="1"/>
        <c:axPos val="b"/>
        <c:numFmt formatCode="General" sourceLinked="1"/>
        <c:majorTickMark val="out"/>
        <c:minorTickMark val="none"/>
        <c:tickLblPos val="nextTo"/>
        <c:crossAx val="407200840"/>
        <c:crosses val="autoZero"/>
        <c:auto val="1"/>
        <c:lblAlgn val="ctr"/>
        <c:lblOffset val="100"/>
        <c:noMultiLvlLbl val="0"/>
      </c:catAx>
      <c:spPr>
        <a:noFill/>
        <a:ln>
          <a:noFill/>
        </a:ln>
        <a:effectLst/>
      </c:spPr>
    </c:plotArea>
    <c:legend>
      <c:legendPos val="b"/>
      <c:layout>
        <c:manualLayout>
          <c:xMode val="edge"/>
          <c:yMode val="edge"/>
          <c:x val="8.3572857588605623E-2"/>
          <c:y val="0.93131197142023914"/>
          <c:w val="0.86082631279481669"/>
          <c:h val="5.8767393659125935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25400" cap="rnd" cmpd="sng" algn="ctr">
      <a:solidFill>
        <a:sysClr val="windowText" lastClr="000000"/>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2"/>
            <a:ext cx="4007662" cy="341313"/>
          </a:xfrm>
          <a:prstGeom prst="rect">
            <a:avLst/>
          </a:prstGeom>
          <a:noFill/>
          <a:ln w="9525">
            <a:noFill/>
            <a:miter lim="800000"/>
            <a:headEnd/>
            <a:tailEnd/>
          </a:ln>
          <a:effectLst/>
        </p:spPr>
        <p:txBody>
          <a:bodyPr vert="horz" wrap="none" lIns="93004" tIns="46493" rIns="93004" bIns="46493" numCol="1" anchor="ctr" anchorCtr="0" compatLnSpc="1">
            <a:prstTxWarp prst="textNoShape">
              <a:avLst/>
            </a:prstTxWarp>
          </a:bodyPr>
          <a:lstStyle>
            <a:lvl1pPr algn="l" defTabSz="936625">
              <a:defRPr kumimoji="0" sz="1800" b="0">
                <a:solidFill>
                  <a:schemeClr val="tx1"/>
                </a:solidFill>
                <a:effectLst/>
                <a:latin typeface="Times New Roman" pitchFamily="18" charset="0"/>
              </a:defRPr>
            </a:lvl1pPr>
          </a:lstStyle>
          <a:p>
            <a:pPr>
              <a:defRPr/>
            </a:pPr>
            <a:r>
              <a:rPr lang="en-US" dirty="0"/>
              <a:t>NW HIDTA</a:t>
            </a:r>
          </a:p>
        </p:txBody>
      </p:sp>
      <p:sp>
        <p:nvSpPr>
          <p:cNvPr id="21507" name="Rectangle 3"/>
          <p:cNvSpPr>
            <a:spLocks noGrp="1" noChangeArrowheads="1"/>
          </p:cNvSpPr>
          <p:nvPr>
            <p:ph type="dt" sz="quarter" idx="1"/>
          </p:nvPr>
        </p:nvSpPr>
        <p:spPr bwMode="auto">
          <a:xfrm>
            <a:off x="5228415" y="2"/>
            <a:ext cx="4007661" cy="341313"/>
          </a:xfrm>
          <a:prstGeom prst="rect">
            <a:avLst/>
          </a:prstGeom>
          <a:noFill/>
          <a:ln w="9525">
            <a:noFill/>
            <a:miter lim="800000"/>
            <a:headEnd/>
            <a:tailEnd/>
          </a:ln>
          <a:effectLst/>
        </p:spPr>
        <p:txBody>
          <a:bodyPr vert="horz" wrap="none" lIns="93004" tIns="46493" rIns="93004" bIns="46493" numCol="1" anchor="ctr" anchorCtr="0" compatLnSpc="1">
            <a:prstTxWarp prst="textNoShape">
              <a:avLst/>
            </a:prstTxWarp>
          </a:bodyPr>
          <a:lstStyle>
            <a:lvl1pPr algn="r" defTabSz="936625">
              <a:defRPr kumimoji="0" sz="1800" b="0">
                <a:solidFill>
                  <a:schemeClr val="tx1"/>
                </a:solidFill>
                <a:effectLst/>
                <a:latin typeface="Times New Roman" pitchFamily="18" charset="0"/>
              </a:defRPr>
            </a:lvl1pPr>
          </a:lstStyle>
          <a:p>
            <a:pPr>
              <a:defRPr/>
            </a:pPr>
            <a:endParaRPr lang="en-US" dirty="0"/>
          </a:p>
        </p:txBody>
      </p:sp>
      <p:sp>
        <p:nvSpPr>
          <p:cNvPr id="21508" name="Rectangle 4"/>
          <p:cNvSpPr>
            <a:spLocks noGrp="1" noChangeArrowheads="1"/>
          </p:cNvSpPr>
          <p:nvPr>
            <p:ph type="ftr" sz="quarter" idx="2"/>
          </p:nvPr>
        </p:nvSpPr>
        <p:spPr bwMode="auto">
          <a:xfrm>
            <a:off x="0" y="6692903"/>
            <a:ext cx="4007662" cy="341313"/>
          </a:xfrm>
          <a:prstGeom prst="rect">
            <a:avLst/>
          </a:prstGeom>
          <a:noFill/>
          <a:ln w="9525">
            <a:noFill/>
            <a:miter lim="800000"/>
            <a:headEnd/>
            <a:tailEnd/>
          </a:ln>
          <a:effectLst/>
        </p:spPr>
        <p:txBody>
          <a:bodyPr vert="horz" wrap="none" lIns="93004" tIns="46493" rIns="93004" bIns="46493" numCol="1" anchor="b" anchorCtr="0" compatLnSpc="1">
            <a:prstTxWarp prst="textNoShape">
              <a:avLst/>
            </a:prstTxWarp>
          </a:bodyPr>
          <a:lstStyle>
            <a:lvl1pPr algn="l" defTabSz="936625">
              <a:defRPr kumimoji="0" sz="1800" b="0">
                <a:solidFill>
                  <a:schemeClr val="tx1"/>
                </a:solidFill>
                <a:effectLst/>
                <a:latin typeface="Times New Roman" pitchFamily="18" charset="0"/>
              </a:defRPr>
            </a:lvl1pPr>
          </a:lstStyle>
          <a:p>
            <a:pPr>
              <a:defRPr/>
            </a:pPr>
            <a:endParaRPr lang="en-US" dirty="0"/>
          </a:p>
        </p:txBody>
      </p:sp>
      <p:sp>
        <p:nvSpPr>
          <p:cNvPr id="21509" name="Rectangle 5"/>
          <p:cNvSpPr>
            <a:spLocks noGrp="1" noChangeArrowheads="1"/>
          </p:cNvSpPr>
          <p:nvPr>
            <p:ph type="sldNum" sz="quarter" idx="3"/>
          </p:nvPr>
        </p:nvSpPr>
        <p:spPr bwMode="auto">
          <a:xfrm>
            <a:off x="5228415" y="6692903"/>
            <a:ext cx="4007661" cy="341313"/>
          </a:xfrm>
          <a:prstGeom prst="rect">
            <a:avLst/>
          </a:prstGeom>
          <a:noFill/>
          <a:ln w="9525">
            <a:noFill/>
            <a:miter lim="800000"/>
            <a:headEnd/>
            <a:tailEnd/>
          </a:ln>
          <a:effectLst/>
        </p:spPr>
        <p:txBody>
          <a:bodyPr vert="horz" wrap="none" lIns="93004" tIns="46493" rIns="93004" bIns="46493" numCol="1" anchor="b" anchorCtr="0" compatLnSpc="1">
            <a:prstTxWarp prst="textNoShape">
              <a:avLst/>
            </a:prstTxWarp>
          </a:bodyPr>
          <a:lstStyle>
            <a:lvl1pPr algn="r" defTabSz="936625">
              <a:defRPr kumimoji="0" sz="1800" b="0">
                <a:solidFill>
                  <a:schemeClr val="tx1"/>
                </a:solidFill>
                <a:effectLst/>
                <a:latin typeface="Times New Roman" pitchFamily="18" charset="0"/>
              </a:defRPr>
            </a:lvl1pPr>
          </a:lstStyle>
          <a:p>
            <a:pPr>
              <a:defRPr/>
            </a:pPr>
            <a:fld id="{50CCF441-532E-4731-B2BD-32C9928B3844}" type="slidenum">
              <a:rPr lang="en-US"/>
              <a:pPr>
                <a:defRPr/>
              </a:pPr>
              <a:t>‹#›</a:t>
            </a:fld>
            <a:endParaRPr lang="en-US" dirty="0"/>
          </a:p>
        </p:txBody>
      </p:sp>
    </p:spTree>
    <p:extLst>
      <p:ext uri="{BB962C8B-B14F-4D97-AF65-F5344CB8AC3E}">
        <p14:creationId xmlns:p14="http://schemas.microsoft.com/office/powerpoint/2010/main" val="2414831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2"/>
            <a:ext cx="4007662" cy="341313"/>
          </a:xfrm>
          <a:prstGeom prst="rect">
            <a:avLst/>
          </a:prstGeom>
          <a:noFill/>
          <a:ln w="9525">
            <a:noFill/>
            <a:miter lim="800000"/>
            <a:headEnd/>
            <a:tailEnd/>
          </a:ln>
          <a:effectLst/>
        </p:spPr>
        <p:txBody>
          <a:bodyPr vert="horz" wrap="none" lIns="93004" tIns="46493" rIns="93004" bIns="46493" numCol="1" anchor="ctr" anchorCtr="0" compatLnSpc="1">
            <a:prstTxWarp prst="textNoShape">
              <a:avLst/>
            </a:prstTxWarp>
          </a:bodyPr>
          <a:lstStyle>
            <a:lvl1pPr algn="l" defTabSz="936625">
              <a:defRPr kumimoji="0" sz="1800" b="0">
                <a:solidFill>
                  <a:schemeClr val="tx1"/>
                </a:solidFill>
                <a:effectLst/>
                <a:latin typeface="Times New Roman" pitchFamily="18" charset="0"/>
              </a:defRPr>
            </a:lvl1pPr>
          </a:lstStyle>
          <a:p>
            <a:pPr>
              <a:defRPr/>
            </a:pPr>
            <a:endParaRPr lang="en-US" dirty="0"/>
          </a:p>
        </p:txBody>
      </p:sp>
      <p:sp>
        <p:nvSpPr>
          <p:cNvPr id="62467" name="Rectangle 9"/>
          <p:cNvSpPr>
            <a:spLocks noGrp="1" noRot="1" noChangeAspect="1" noChangeArrowheads="1"/>
          </p:cNvSpPr>
          <p:nvPr>
            <p:ph type="sldImg" idx="2"/>
          </p:nvPr>
        </p:nvSpPr>
        <p:spPr bwMode="auto">
          <a:xfrm>
            <a:off x="2897188" y="534988"/>
            <a:ext cx="3475037" cy="2605087"/>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1217599" y="3309941"/>
            <a:ext cx="6800881" cy="3189287"/>
          </a:xfrm>
          <a:prstGeom prst="rect">
            <a:avLst/>
          </a:prstGeom>
          <a:noFill/>
          <a:ln w="9525">
            <a:noFill/>
            <a:miter lim="800000"/>
            <a:headEnd/>
            <a:tailEnd/>
          </a:ln>
          <a:effectLst/>
        </p:spPr>
        <p:txBody>
          <a:bodyPr vert="horz" wrap="none" lIns="93004" tIns="46493" rIns="93004" bIns="46493" numCol="1" anchor="ctr"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9" name="Rectangle 11"/>
          <p:cNvSpPr>
            <a:spLocks noGrp="1" noChangeArrowheads="1"/>
          </p:cNvSpPr>
          <p:nvPr>
            <p:ph type="dt" idx="1"/>
          </p:nvPr>
        </p:nvSpPr>
        <p:spPr bwMode="auto">
          <a:xfrm>
            <a:off x="5228415" y="2"/>
            <a:ext cx="4007661" cy="341313"/>
          </a:xfrm>
          <a:prstGeom prst="rect">
            <a:avLst/>
          </a:prstGeom>
          <a:noFill/>
          <a:ln w="9525">
            <a:noFill/>
            <a:miter lim="800000"/>
            <a:headEnd/>
            <a:tailEnd/>
          </a:ln>
          <a:effectLst/>
        </p:spPr>
        <p:txBody>
          <a:bodyPr vert="horz" wrap="none" lIns="93004" tIns="46493" rIns="93004" bIns="46493" numCol="1" anchor="ctr" anchorCtr="0" compatLnSpc="1">
            <a:prstTxWarp prst="textNoShape">
              <a:avLst/>
            </a:prstTxWarp>
          </a:bodyPr>
          <a:lstStyle>
            <a:lvl1pPr algn="r" defTabSz="936625">
              <a:defRPr kumimoji="0" sz="1800" b="0">
                <a:solidFill>
                  <a:schemeClr val="tx1"/>
                </a:solidFill>
                <a:effectLst/>
                <a:latin typeface="Times New Roman" pitchFamily="18" charset="0"/>
              </a:defRPr>
            </a:lvl1pPr>
          </a:lstStyle>
          <a:p>
            <a:pPr>
              <a:defRPr/>
            </a:pPr>
            <a:endParaRPr lang="en-US" dirty="0"/>
          </a:p>
        </p:txBody>
      </p:sp>
      <p:sp>
        <p:nvSpPr>
          <p:cNvPr id="2060" name="Rectangle 12"/>
          <p:cNvSpPr>
            <a:spLocks noGrp="1" noChangeArrowheads="1"/>
          </p:cNvSpPr>
          <p:nvPr>
            <p:ph type="ftr" sz="quarter" idx="4"/>
          </p:nvPr>
        </p:nvSpPr>
        <p:spPr bwMode="auto">
          <a:xfrm>
            <a:off x="0" y="6692903"/>
            <a:ext cx="4007662" cy="341313"/>
          </a:xfrm>
          <a:prstGeom prst="rect">
            <a:avLst/>
          </a:prstGeom>
          <a:noFill/>
          <a:ln w="9525">
            <a:noFill/>
            <a:miter lim="800000"/>
            <a:headEnd/>
            <a:tailEnd/>
          </a:ln>
          <a:effectLst/>
        </p:spPr>
        <p:txBody>
          <a:bodyPr vert="horz" wrap="none" lIns="93004" tIns="46493" rIns="93004" bIns="46493" numCol="1" anchor="b" anchorCtr="0" compatLnSpc="1">
            <a:prstTxWarp prst="textNoShape">
              <a:avLst/>
            </a:prstTxWarp>
          </a:bodyPr>
          <a:lstStyle>
            <a:lvl1pPr algn="l" defTabSz="936625">
              <a:defRPr kumimoji="0" sz="1800" b="0">
                <a:solidFill>
                  <a:schemeClr val="tx1"/>
                </a:solidFill>
                <a:effectLst/>
                <a:latin typeface="Times New Roman" pitchFamily="18" charset="0"/>
              </a:defRPr>
            </a:lvl1pPr>
          </a:lstStyle>
          <a:p>
            <a:pPr>
              <a:defRPr/>
            </a:pPr>
            <a:endParaRPr lang="en-US" dirty="0"/>
          </a:p>
        </p:txBody>
      </p:sp>
      <p:sp>
        <p:nvSpPr>
          <p:cNvPr id="2061" name="Rectangle 13"/>
          <p:cNvSpPr>
            <a:spLocks noGrp="1" noChangeArrowheads="1"/>
          </p:cNvSpPr>
          <p:nvPr>
            <p:ph type="sldNum" sz="quarter" idx="5"/>
          </p:nvPr>
        </p:nvSpPr>
        <p:spPr bwMode="auto">
          <a:xfrm>
            <a:off x="5228415" y="6692903"/>
            <a:ext cx="4007661" cy="341313"/>
          </a:xfrm>
          <a:prstGeom prst="rect">
            <a:avLst/>
          </a:prstGeom>
          <a:noFill/>
          <a:ln w="9525">
            <a:noFill/>
            <a:miter lim="800000"/>
            <a:headEnd/>
            <a:tailEnd/>
          </a:ln>
          <a:effectLst/>
        </p:spPr>
        <p:txBody>
          <a:bodyPr vert="horz" wrap="none" lIns="93004" tIns="46493" rIns="93004" bIns="46493" numCol="1" anchor="b" anchorCtr="0" compatLnSpc="1">
            <a:prstTxWarp prst="textNoShape">
              <a:avLst/>
            </a:prstTxWarp>
          </a:bodyPr>
          <a:lstStyle>
            <a:lvl1pPr algn="r" defTabSz="936625">
              <a:defRPr kumimoji="0" sz="1800" b="0">
                <a:solidFill>
                  <a:schemeClr val="tx1"/>
                </a:solidFill>
                <a:effectLst/>
                <a:latin typeface="Times New Roman" pitchFamily="18" charset="0"/>
              </a:defRPr>
            </a:lvl1pPr>
          </a:lstStyle>
          <a:p>
            <a:pPr>
              <a:defRPr/>
            </a:pPr>
            <a:fld id="{EFDF3BC3-CB10-4E43-80E8-0F18743FE0B8}" type="slidenum">
              <a:rPr lang="en-US"/>
              <a:pPr>
                <a:defRPr/>
              </a:pPr>
              <a:t>‹#›</a:t>
            </a:fld>
            <a:endParaRPr lang="en-US" dirty="0"/>
          </a:p>
        </p:txBody>
      </p:sp>
    </p:spTree>
    <p:extLst>
      <p:ext uri="{BB962C8B-B14F-4D97-AF65-F5344CB8AC3E}">
        <p14:creationId xmlns:p14="http://schemas.microsoft.com/office/powerpoint/2010/main" val="12983506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a:spLocks noChangeArrowheads="1"/>
          </p:cNvSpPr>
          <p:nvPr/>
        </p:nvSpPr>
        <p:spPr bwMode="auto">
          <a:xfrm rot="16200000">
            <a:off x="-2993231" y="3445669"/>
            <a:ext cx="6332537" cy="320675"/>
          </a:xfrm>
          <a:prstGeom prst="rect">
            <a:avLst/>
          </a:prstGeom>
          <a:noFill/>
          <a:ln w="9525">
            <a:noFill/>
            <a:miter lim="800000"/>
            <a:headEnd/>
            <a:tailEnd/>
          </a:ln>
          <a:effectLst/>
        </p:spPr>
        <p:txBody>
          <a:bodyPr wrap="none" lIns="0" tIns="0" rIns="0" bIns="0">
            <a:spAutoFit/>
          </a:bodyPr>
          <a:lstStyle/>
          <a:p>
            <a:pPr algn="l">
              <a:defRPr/>
            </a:pPr>
            <a:r>
              <a:rPr lang="en-US" sz="2100" dirty="0"/>
              <a:t>N</a:t>
            </a:r>
            <a:r>
              <a:rPr lang="en-US" sz="1700" dirty="0"/>
              <a:t>ORTHWEST</a:t>
            </a:r>
            <a:r>
              <a:rPr lang="en-US" sz="2100" dirty="0"/>
              <a:t> H</a:t>
            </a:r>
            <a:r>
              <a:rPr lang="en-US" sz="1700" dirty="0"/>
              <a:t>IGH</a:t>
            </a:r>
            <a:r>
              <a:rPr lang="en-US" sz="2100" dirty="0"/>
              <a:t> I</a:t>
            </a:r>
            <a:r>
              <a:rPr lang="en-US" sz="1700" dirty="0"/>
              <a:t>NTENSITY</a:t>
            </a:r>
            <a:r>
              <a:rPr lang="en-US" sz="2100" dirty="0"/>
              <a:t> D</a:t>
            </a:r>
            <a:r>
              <a:rPr lang="en-US" sz="1700" dirty="0"/>
              <a:t>RUG</a:t>
            </a:r>
            <a:r>
              <a:rPr lang="en-US" sz="2100" dirty="0"/>
              <a:t> T</a:t>
            </a:r>
            <a:r>
              <a:rPr lang="en-US" sz="1700" dirty="0"/>
              <a:t>RAFFICKING</a:t>
            </a:r>
            <a:r>
              <a:rPr lang="en-US" sz="2100" dirty="0"/>
              <a:t> A</a:t>
            </a:r>
            <a:r>
              <a:rPr lang="en-US" sz="1700" dirty="0"/>
              <a:t>REA</a:t>
            </a:r>
            <a:endParaRPr lang="en-US" sz="2400" b="0" dirty="0">
              <a:latin typeface="Times New Roman" pitchFamily="18" charset="0"/>
            </a:endParaRPr>
          </a:p>
        </p:txBody>
      </p:sp>
      <p:sp>
        <p:nvSpPr>
          <p:cNvPr id="3074" name="Rectangle 2"/>
          <p:cNvSpPr>
            <a:spLocks noGrp="1" noChangeArrowheads="1"/>
          </p:cNvSpPr>
          <p:nvPr>
            <p:ph type="subTitle" sz="quarter" idx="1"/>
          </p:nvPr>
        </p:nvSpPr>
        <p:spPr>
          <a:xfrm>
            <a:off x="1417638" y="2560638"/>
            <a:ext cx="5729287" cy="1804987"/>
          </a:xfrm>
        </p:spPr>
        <p:txBody>
          <a:bodyPr/>
          <a:lstStyle>
            <a:lvl1pPr marL="0" indent="0" algn="r">
              <a:buFontTx/>
              <a:buNone/>
              <a:defRPr/>
            </a:lvl1pPr>
          </a:lstStyle>
          <a:p>
            <a:r>
              <a:rPr lang="en-US"/>
              <a:t>Click to edit Master subtitle style</a:t>
            </a:r>
          </a:p>
        </p:txBody>
      </p:sp>
      <p:sp>
        <p:nvSpPr>
          <p:cNvPr id="3078" name="Rectangle 6"/>
          <p:cNvSpPr>
            <a:spLocks noGrp="1" noChangeArrowheads="1"/>
          </p:cNvSpPr>
          <p:nvPr>
            <p:ph type="ctrTitle" sz="quarter"/>
          </p:nvPr>
        </p:nvSpPr>
        <p:spPr>
          <a:xfrm>
            <a:off x="1419225" y="1509713"/>
            <a:ext cx="5745163" cy="749300"/>
          </a:xfrm>
        </p:spPr>
        <p:txBody>
          <a:bodyPr/>
          <a:lstStyle>
            <a:lvl1pPr algn="r">
              <a:defRPr sz="3600">
                <a:latin typeface="Arial Narrow" pitchFamily="34" charset="0"/>
              </a:defRPr>
            </a:lvl1pPr>
          </a:lstStyle>
          <a:p>
            <a:r>
              <a:rPr lang="en-US"/>
              <a:t>Master Title</a:t>
            </a:r>
          </a:p>
        </p:txBody>
      </p:sp>
      <p:sp>
        <p:nvSpPr>
          <p:cNvPr id="5" name="Rectangle 3"/>
          <p:cNvSpPr>
            <a:spLocks noGrp="1" noChangeArrowheads="1"/>
          </p:cNvSpPr>
          <p:nvPr>
            <p:ph type="ftr" sz="quarter" idx="10"/>
          </p:nvPr>
        </p:nvSpPr>
        <p:spPr/>
        <p:txBody>
          <a:bodyPr/>
          <a:lstStyle>
            <a:lvl1pPr>
              <a:defRPr/>
            </a:lvl1pPr>
          </a:lstStyle>
          <a:p>
            <a:pPr>
              <a:defRPr/>
            </a:pPr>
            <a:endParaRPr lang="en-US" dirty="0"/>
          </a:p>
        </p:txBody>
      </p:sp>
      <p:sp>
        <p:nvSpPr>
          <p:cNvPr id="6" name="Rectangle 4"/>
          <p:cNvSpPr>
            <a:spLocks noGrp="1" noChangeArrowheads="1"/>
          </p:cNvSpPr>
          <p:nvPr>
            <p:ph type="sldNum" sz="quarter" idx="11"/>
          </p:nvPr>
        </p:nvSpPr>
        <p:spPr/>
        <p:txBody>
          <a:bodyPr/>
          <a:lstStyle>
            <a:lvl2pPr lvl="1">
              <a:defRPr/>
            </a:lvl2pPr>
          </a:lstStyle>
          <a:p>
            <a:pPr lvl="1">
              <a:defRPr/>
            </a:pPr>
            <a:fld id="{65159209-581A-4548-9385-E3FE44753C12}" type="slidenum">
              <a:rPr lang="en-US"/>
              <a:pPr lvl="1">
                <a:defRPr/>
              </a:pPr>
              <a:t>‹#›</a:t>
            </a:fld>
            <a:endParaRPr lang="en-US" dirty="0"/>
          </a:p>
        </p:txBody>
      </p:sp>
      <p:sp>
        <p:nvSpPr>
          <p:cNvPr id="7" name="Rectangle 7"/>
          <p:cNvSpPr>
            <a:spLocks noGrp="1" noChangeArrowheads="1"/>
          </p:cNvSpPr>
          <p:nvPr>
            <p:ph type="dt" sz="quarter" idx="12"/>
          </p:nvPr>
        </p:nvSpPr>
        <p:spPr>
          <a:xfrm rot="16200000">
            <a:off x="-510381" y="5468144"/>
            <a:ext cx="2360613" cy="212725"/>
          </a:xfrm>
        </p:spPr>
        <p:txBody>
          <a:bodyPr/>
          <a:lstStyle>
            <a:lvl1pPr>
              <a:defRPr/>
            </a:lvl1pPr>
          </a:lstStyle>
          <a:p>
            <a:pPr>
              <a:defRPr/>
            </a:pP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p:txBody>
          <a:bodyPr/>
          <a:lstStyle>
            <a:lvl1pPr>
              <a:defRPr/>
            </a:lvl1pPr>
          </a:lstStyle>
          <a:p>
            <a:pPr>
              <a:defRPr/>
            </a:pPr>
            <a:endParaRPr lang="en-US" dirty="0"/>
          </a:p>
        </p:txBody>
      </p:sp>
      <p:sp>
        <p:nvSpPr>
          <p:cNvPr id="5" name="Rectangle 4"/>
          <p:cNvSpPr>
            <a:spLocks noGrp="1" noChangeArrowheads="1"/>
          </p:cNvSpPr>
          <p:nvPr>
            <p:ph type="sldNum" sz="quarter" idx="11"/>
          </p:nvPr>
        </p:nvSpPr>
        <p:spPr/>
        <p:txBody>
          <a:bodyPr/>
          <a:lstStyle>
            <a:lvl2pPr lvl="1">
              <a:defRPr/>
            </a:lvl2pPr>
          </a:lstStyle>
          <a:p>
            <a:pPr lvl="1">
              <a:defRPr/>
            </a:pPr>
            <a:fld id="{B8E5E2CD-AE3C-4063-B53D-4B5A4E0B69FE}" type="slidenum">
              <a:rPr lang="en-US"/>
              <a:pPr lvl="1">
                <a:defRPr/>
              </a:pPr>
              <a:t>‹#›</a:t>
            </a:fld>
            <a:endParaRPr lang="en-US" dirty="0"/>
          </a:p>
        </p:txBody>
      </p:sp>
      <p:sp>
        <p:nvSpPr>
          <p:cNvPr id="6"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5" y="147638"/>
            <a:ext cx="2082800" cy="5619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9713" y="147638"/>
            <a:ext cx="6100762" cy="5619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p:txBody>
          <a:bodyPr/>
          <a:lstStyle>
            <a:lvl1pPr>
              <a:defRPr/>
            </a:lvl1pPr>
          </a:lstStyle>
          <a:p>
            <a:pPr>
              <a:defRPr/>
            </a:pPr>
            <a:endParaRPr lang="en-US" dirty="0"/>
          </a:p>
        </p:txBody>
      </p:sp>
      <p:sp>
        <p:nvSpPr>
          <p:cNvPr id="5" name="Rectangle 4"/>
          <p:cNvSpPr>
            <a:spLocks noGrp="1" noChangeArrowheads="1"/>
          </p:cNvSpPr>
          <p:nvPr>
            <p:ph type="sldNum" sz="quarter" idx="11"/>
          </p:nvPr>
        </p:nvSpPr>
        <p:spPr/>
        <p:txBody>
          <a:bodyPr/>
          <a:lstStyle>
            <a:lvl2pPr lvl="1">
              <a:defRPr/>
            </a:lvl2pPr>
          </a:lstStyle>
          <a:p>
            <a:pPr lvl="1">
              <a:defRPr/>
            </a:pPr>
            <a:fld id="{DC61D784-DECB-4185-AF2D-259741BF22BD}" type="slidenum">
              <a:rPr lang="en-US"/>
              <a:pPr lvl="1">
                <a:defRPr/>
              </a:pPr>
              <a:t>‹#›</a:t>
            </a:fld>
            <a:endParaRPr lang="en-US" dirty="0"/>
          </a:p>
        </p:txBody>
      </p:sp>
      <p:sp>
        <p:nvSpPr>
          <p:cNvPr id="6"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39713" y="147638"/>
            <a:ext cx="7596187" cy="835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66800" y="1652588"/>
            <a:ext cx="7508875" cy="4114800"/>
          </a:xfrm>
        </p:spPr>
        <p:txBody>
          <a:bodyPr/>
          <a:lstStyle/>
          <a:p>
            <a:pPr lvl="0"/>
            <a:endParaRPr lang="en-US" noProof="0" dirty="0" smtClean="0"/>
          </a:p>
        </p:txBody>
      </p:sp>
      <p:sp>
        <p:nvSpPr>
          <p:cNvPr id="4" name="Rectangle 3"/>
          <p:cNvSpPr>
            <a:spLocks noGrp="1" noChangeArrowheads="1"/>
          </p:cNvSpPr>
          <p:nvPr>
            <p:ph type="ftr" sz="quarter" idx="10"/>
          </p:nvPr>
        </p:nvSpPr>
        <p:spPr/>
        <p:txBody>
          <a:bodyPr/>
          <a:lstStyle>
            <a:lvl1pPr>
              <a:defRPr/>
            </a:lvl1pPr>
          </a:lstStyle>
          <a:p>
            <a:pPr>
              <a:defRPr/>
            </a:pPr>
            <a:endParaRPr lang="en-US" dirty="0"/>
          </a:p>
        </p:txBody>
      </p:sp>
      <p:sp>
        <p:nvSpPr>
          <p:cNvPr id="5" name="Rectangle 4"/>
          <p:cNvSpPr>
            <a:spLocks noGrp="1" noChangeArrowheads="1"/>
          </p:cNvSpPr>
          <p:nvPr>
            <p:ph type="sldNum" sz="quarter" idx="11"/>
          </p:nvPr>
        </p:nvSpPr>
        <p:spPr/>
        <p:txBody>
          <a:bodyPr/>
          <a:lstStyle>
            <a:lvl2pPr lvl="1">
              <a:defRPr/>
            </a:lvl2pPr>
          </a:lstStyle>
          <a:p>
            <a:pPr lvl="1">
              <a:defRPr/>
            </a:pPr>
            <a:fld id="{ED9E662F-5545-4D02-BF64-A019CA8BEB04}" type="slidenum">
              <a:rPr lang="en-US"/>
              <a:pPr lvl="1">
                <a:defRPr/>
              </a:pPr>
              <a:t>‹#›</a:t>
            </a:fld>
            <a:endParaRPr lang="en-US" dirty="0"/>
          </a:p>
        </p:txBody>
      </p:sp>
      <p:sp>
        <p:nvSpPr>
          <p:cNvPr id="6"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a:spLocks noChangeArrowheads="1"/>
          </p:cNvSpPr>
          <p:nvPr/>
        </p:nvSpPr>
        <p:spPr bwMode="auto">
          <a:xfrm rot="16200000">
            <a:off x="-2993231" y="3445669"/>
            <a:ext cx="6332537" cy="320675"/>
          </a:xfrm>
          <a:prstGeom prst="rect">
            <a:avLst/>
          </a:prstGeom>
          <a:noFill/>
          <a:ln w="9525">
            <a:noFill/>
            <a:miter lim="800000"/>
            <a:headEnd/>
            <a:tailEnd/>
          </a:ln>
          <a:effectLst/>
        </p:spPr>
        <p:txBody>
          <a:bodyPr wrap="none" lIns="0" tIns="0" rIns="0" bIns="0">
            <a:spAutoFit/>
          </a:bodyPr>
          <a:lstStyle/>
          <a:p>
            <a:pPr algn="l">
              <a:defRPr/>
            </a:pPr>
            <a:r>
              <a:rPr lang="en-US" sz="2100" dirty="0">
                <a:solidFill>
                  <a:srgbClr val="000000"/>
                </a:solidFill>
              </a:rPr>
              <a:t>N</a:t>
            </a:r>
            <a:r>
              <a:rPr lang="en-US" sz="1700" dirty="0">
                <a:solidFill>
                  <a:srgbClr val="000000"/>
                </a:solidFill>
              </a:rPr>
              <a:t>ORTHWEST</a:t>
            </a:r>
            <a:r>
              <a:rPr lang="en-US" sz="2100" dirty="0">
                <a:solidFill>
                  <a:srgbClr val="000000"/>
                </a:solidFill>
              </a:rPr>
              <a:t> H</a:t>
            </a:r>
            <a:r>
              <a:rPr lang="en-US" sz="1700" dirty="0">
                <a:solidFill>
                  <a:srgbClr val="000000"/>
                </a:solidFill>
              </a:rPr>
              <a:t>IGH</a:t>
            </a:r>
            <a:r>
              <a:rPr lang="en-US" sz="2100" dirty="0">
                <a:solidFill>
                  <a:srgbClr val="000000"/>
                </a:solidFill>
              </a:rPr>
              <a:t> I</a:t>
            </a:r>
            <a:r>
              <a:rPr lang="en-US" sz="1700" dirty="0">
                <a:solidFill>
                  <a:srgbClr val="000000"/>
                </a:solidFill>
              </a:rPr>
              <a:t>NTENSITY</a:t>
            </a:r>
            <a:r>
              <a:rPr lang="en-US" sz="2100" dirty="0">
                <a:solidFill>
                  <a:srgbClr val="000000"/>
                </a:solidFill>
              </a:rPr>
              <a:t> D</a:t>
            </a:r>
            <a:r>
              <a:rPr lang="en-US" sz="1700" dirty="0">
                <a:solidFill>
                  <a:srgbClr val="000000"/>
                </a:solidFill>
              </a:rPr>
              <a:t>RUG</a:t>
            </a:r>
            <a:r>
              <a:rPr lang="en-US" sz="2100" dirty="0">
                <a:solidFill>
                  <a:srgbClr val="000000"/>
                </a:solidFill>
              </a:rPr>
              <a:t> T</a:t>
            </a:r>
            <a:r>
              <a:rPr lang="en-US" sz="1700" dirty="0">
                <a:solidFill>
                  <a:srgbClr val="000000"/>
                </a:solidFill>
              </a:rPr>
              <a:t>RAFFICKING</a:t>
            </a:r>
            <a:r>
              <a:rPr lang="en-US" sz="2100" dirty="0">
                <a:solidFill>
                  <a:srgbClr val="000000"/>
                </a:solidFill>
              </a:rPr>
              <a:t> A</a:t>
            </a:r>
            <a:r>
              <a:rPr lang="en-US" sz="1700" dirty="0">
                <a:solidFill>
                  <a:srgbClr val="000000"/>
                </a:solidFill>
              </a:rPr>
              <a:t>REA</a:t>
            </a:r>
            <a:endParaRPr lang="en-US" sz="2400" b="0" dirty="0">
              <a:solidFill>
                <a:srgbClr val="000000"/>
              </a:solidFill>
              <a:latin typeface="Times New Roman" charset="0"/>
            </a:endParaRPr>
          </a:p>
        </p:txBody>
      </p:sp>
      <p:sp>
        <p:nvSpPr>
          <p:cNvPr id="3074" name="Rectangle 2"/>
          <p:cNvSpPr>
            <a:spLocks noGrp="1" noChangeArrowheads="1"/>
          </p:cNvSpPr>
          <p:nvPr>
            <p:ph type="subTitle" sz="quarter" idx="1"/>
          </p:nvPr>
        </p:nvSpPr>
        <p:spPr>
          <a:xfrm>
            <a:off x="1417638" y="2560638"/>
            <a:ext cx="5729287" cy="1804987"/>
          </a:xfrm>
        </p:spPr>
        <p:txBody>
          <a:bodyPr/>
          <a:lstStyle>
            <a:lvl1pPr marL="0" indent="0" algn="r">
              <a:buFontTx/>
              <a:buNone/>
              <a:defRPr/>
            </a:lvl1pPr>
          </a:lstStyle>
          <a:p>
            <a:r>
              <a:rPr lang="en-US"/>
              <a:t>Click to edit Master subtitle style</a:t>
            </a:r>
          </a:p>
        </p:txBody>
      </p:sp>
      <p:sp>
        <p:nvSpPr>
          <p:cNvPr id="3078" name="Rectangle 6"/>
          <p:cNvSpPr>
            <a:spLocks noGrp="1" noChangeArrowheads="1"/>
          </p:cNvSpPr>
          <p:nvPr>
            <p:ph type="ctrTitle" sz="quarter"/>
          </p:nvPr>
        </p:nvSpPr>
        <p:spPr>
          <a:xfrm>
            <a:off x="1419225" y="1509713"/>
            <a:ext cx="5745163" cy="749300"/>
          </a:xfrm>
        </p:spPr>
        <p:txBody>
          <a:bodyPr/>
          <a:lstStyle>
            <a:lvl1pPr algn="r">
              <a:defRPr sz="3600">
                <a:latin typeface="Arial Narrow" pitchFamily="34" charset="0"/>
              </a:defRPr>
            </a:lvl1pPr>
          </a:lstStyle>
          <a:p>
            <a:r>
              <a:rPr lang="en-US"/>
              <a:t>Master Title</a:t>
            </a:r>
          </a:p>
        </p:txBody>
      </p:sp>
      <p:sp>
        <p:nvSpPr>
          <p:cNvPr id="5" name="Rectangle 3"/>
          <p:cNvSpPr>
            <a:spLocks noGrp="1" noChangeArrowheads="1"/>
          </p:cNvSpPr>
          <p:nvPr>
            <p:ph type="ftr" sz="quarter" idx="10"/>
          </p:nvPr>
        </p:nvSpPr>
        <p:spPr/>
        <p:txBody>
          <a:bodyPr/>
          <a:lstStyle>
            <a:lvl1pPr>
              <a:defRPr/>
            </a:lvl1pPr>
          </a:lstStyle>
          <a:p>
            <a:pPr>
              <a:defRPr/>
            </a:pPr>
            <a:endParaRPr lang="en-US" dirty="0">
              <a:solidFill>
                <a:srgbClr val="000000"/>
              </a:solidFill>
            </a:endParaRPr>
          </a:p>
        </p:txBody>
      </p:sp>
      <p:sp>
        <p:nvSpPr>
          <p:cNvPr id="6" name="Rectangle 4"/>
          <p:cNvSpPr>
            <a:spLocks noGrp="1" noChangeArrowheads="1"/>
          </p:cNvSpPr>
          <p:nvPr>
            <p:ph type="sldNum" sz="quarter" idx="11"/>
          </p:nvPr>
        </p:nvSpPr>
        <p:spPr/>
        <p:txBody>
          <a:bodyPr/>
          <a:lstStyle>
            <a:lvl2pPr lvl="1">
              <a:defRPr/>
            </a:lvl2pPr>
          </a:lstStyle>
          <a:p>
            <a:pPr lvl="1">
              <a:defRPr/>
            </a:pPr>
            <a:fld id="{907BFB56-FE98-4886-BEC0-BF3109CE2A8C}" type="slidenum">
              <a:rPr lang="en-US">
                <a:solidFill>
                  <a:srgbClr val="000000"/>
                </a:solidFill>
              </a:rPr>
              <a:pPr lvl="1">
                <a:defRPr/>
              </a:pPr>
              <a:t>‹#›</a:t>
            </a:fld>
            <a:endParaRPr lang="en-US" dirty="0">
              <a:solidFill>
                <a:srgbClr val="000000"/>
              </a:solidFill>
            </a:endParaRPr>
          </a:p>
        </p:txBody>
      </p:sp>
      <p:sp>
        <p:nvSpPr>
          <p:cNvPr id="7" name="Rectangle 7"/>
          <p:cNvSpPr>
            <a:spLocks noGrp="1" noChangeArrowheads="1"/>
          </p:cNvSpPr>
          <p:nvPr>
            <p:ph type="dt" sz="quarter" idx="12"/>
          </p:nvPr>
        </p:nvSpPr>
        <p:spPr>
          <a:xfrm rot="16200000">
            <a:off x="-510381" y="5468144"/>
            <a:ext cx="2360613" cy="212725"/>
          </a:xfrm>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66960527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4"/>
          <p:cNvSpPr>
            <a:spLocks noGrp="1" noChangeArrowheads="1"/>
          </p:cNvSpPr>
          <p:nvPr>
            <p:ph type="sldNum" sz="quarter" idx="11"/>
          </p:nvPr>
        </p:nvSpPr>
        <p:spPr>
          <a:ln/>
        </p:spPr>
        <p:txBody>
          <a:bodyPr/>
          <a:lstStyle>
            <a:lvl2pPr lvl="1">
              <a:defRPr/>
            </a:lvl2pPr>
          </a:lstStyle>
          <a:p>
            <a:pPr lvl="1">
              <a:defRPr/>
            </a:pPr>
            <a:fld id="{8E51E6F2-2A28-4C09-9183-313CBB6095B4}" type="slidenum">
              <a:rPr lang="en-US">
                <a:solidFill>
                  <a:srgbClr val="000000"/>
                </a:solidFill>
              </a:rPr>
              <a:pPr lvl="1">
                <a:defRPr/>
              </a:pPr>
              <a:t>‹#›</a:t>
            </a:fld>
            <a:endParaRPr lang="en-US" dirty="0">
              <a:solidFill>
                <a:srgbClr val="000000"/>
              </a:solidFill>
            </a:endParaRPr>
          </a:p>
        </p:txBody>
      </p:sp>
      <p:sp>
        <p:nvSpPr>
          <p:cNvPr id="6"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34162873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4"/>
          <p:cNvSpPr>
            <a:spLocks noGrp="1" noChangeArrowheads="1"/>
          </p:cNvSpPr>
          <p:nvPr>
            <p:ph type="sldNum" sz="quarter" idx="11"/>
          </p:nvPr>
        </p:nvSpPr>
        <p:spPr>
          <a:ln/>
        </p:spPr>
        <p:txBody>
          <a:bodyPr/>
          <a:lstStyle>
            <a:lvl2pPr lvl="1">
              <a:defRPr/>
            </a:lvl2pPr>
          </a:lstStyle>
          <a:p>
            <a:pPr lvl="1">
              <a:defRPr/>
            </a:pPr>
            <a:fld id="{B9E55A77-0BA1-44F1-95D6-4C975700AF83}" type="slidenum">
              <a:rPr lang="en-US">
                <a:solidFill>
                  <a:srgbClr val="000000"/>
                </a:solidFill>
              </a:rPr>
              <a:pPr lvl="1">
                <a:defRPr/>
              </a:pPr>
              <a:t>‹#›</a:t>
            </a:fld>
            <a:endParaRPr lang="en-US" dirty="0">
              <a:solidFill>
                <a:srgbClr val="000000"/>
              </a:solidFill>
            </a:endParaRPr>
          </a:p>
        </p:txBody>
      </p:sp>
      <p:sp>
        <p:nvSpPr>
          <p:cNvPr id="6"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53705995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652588"/>
            <a:ext cx="36782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7438" y="1652588"/>
            <a:ext cx="36782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6" name="Rectangle 4"/>
          <p:cNvSpPr>
            <a:spLocks noGrp="1" noChangeArrowheads="1"/>
          </p:cNvSpPr>
          <p:nvPr>
            <p:ph type="sldNum" sz="quarter" idx="11"/>
          </p:nvPr>
        </p:nvSpPr>
        <p:spPr>
          <a:ln/>
        </p:spPr>
        <p:txBody>
          <a:bodyPr/>
          <a:lstStyle>
            <a:lvl2pPr lvl="1">
              <a:defRPr/>
            </a:lvl2pPr>
          </a:lstStyle>
          <a:p>
            <a:pPr lvl="1">
              <a:defRPr/>
            </a:pPr>
            <a:fld id="{F4B45D04-BB8C-4E45-B548-EC4557CE6E6C}" type="slidenum">
              <a:rPr lang="en-US">
                <a:solidFill>
                  <a:srgbClr val="000000"/>
                </a:solidFill>
              </a:rPr>
              <a:pPr lvl="1">
                <a:defRPr/>
              </a:pPr>
              <a:t>‹#›</a:t>
            </a:fld>
            <a:endParaRPr lang="en-US" dirty="0">
              <a:solidFill>
                <a:srgbClr val="000000"/>
              </a:solidFill>
            </a:endParaRPr>
          </a:p>
        </p:txBody>
      </p:sp>
      <p:sp>
        <p:nvSpPr>
          <p:cNvPr id="7"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292360922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8" name="Rectangle 4"/>
          <p:cNvSpPr>
            <a:spLocks noGrp="1" noChangeArrowheads="1"/>
          </p:cNvSpPr>
          <p:nvPr>
            <p:ph type="sldNum" sz="quarter" idx="11"/>
          </p:nvPr>
        </p:nvSpPr>
        <p:spPr>
          <a:ln/>
        </p:spPr>
        <p:txBody>
          <a:bodyPr/>
          <a:lstStyle>
            <a:lvl2pPr lvl="1">
              <a:defRPr/>
            </a:lvl2pPr>
          </a:lstStyle>
          <a:p>
            <a:pPr lvl="1">
              <a:defRPr/>
            </a:pPr>
            <a:fld id="{A1ADB931-70E0-4AF5-8E30-283952270590}" type="slidenum">
              <a:rPr lang="en-US">
                <a:solidFill>
                  <a:srgbClr val="000000"/>
                </a:solidFill>
              </a:rPr>
              <a:pPr lvl="1">
                <a:defRPr/>
              </a:pPr>
              <a:t>‹#›</a:t>
            </a:fld>
            <a:endParaRPr lang="en-US" dirty="0">
              <a:solidFill>
                <a:srgbClr val="000000"/>
              </a:solidFill>
            </a:endParaRPr>
          </a:p>
        </p:txBody>
      </p:sp>
      <p:sp>
        <p:nvSpPr>
          <p:cNvPr id="9"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2890005346"/>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4" name="Rectangle 4"/>
          <p:cNvSpPr>
            <a:spLocks noGrp="1" noChangeArrowheads="1"/>
          </p:cNvSpPr>
          <p:nvPr>
            <p:ph type="sldNum" sz="quarter" idx="11"/>
          </p:nvPr>
        </p:nvSpPr>
        <p:spPr>
          <a:ln/>
        </p:spPr>
        <p:txBody>
          <a:bodyPr/>
          <a:lstStyle>
            <a:lvl2pPr lvl="1">
              <a:defRPr/>
            </a:lvl2pPr>
          </a:lstStyle>
          <a:p>
            <a:pPr lvl="1">
              <a:defRPr/>
            </a:pPr>
            <a:fld id="{6914AA01-689D-464B-B701-CDE0CAF88BC5}" type="slidenum">
              <a:rPr lang="en-US">
                <a:solidFill>
                  <a:srgbClr val="000000"/>
                </a:solidFill>
              </a:rPr>
              <a:pPr lvl="1">
                <a:defRPr/>
              </a:pPr>
              <a:t>‹#›</a:t>
            </a:fld>
            <a:endParaRPr lang="en-US" dirty="0">
              <a:solidFill>
                <a:srgbClr val="000000"/>
              </a:solidFill>
            </a:endParaRPr>
          </a:p>
        </p:txBody>
      </p:sp>
      <p:sp>
        <p:nvSpPr>
          <p:cNvPr id="5"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905111128"/>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3" name="Rectangle 4"/>
          <p:cNvSpPr>
            <a:spLocks noGrp="1" noChangeArrowheads="1"/>
          </p:cNvSpPr>
          <p:nvPr>
            <p:ph type="sldNum" sz="quarter" idx="11"/>
          </p:nvPr>
        </p:nvSpPr>
        <p:spPr>
          <a:ln/>
        </p:spPr>
        <p:txBody>
          <a:bodyPr/>
          <a:lstStyle>
            <a:lvl2pPr lvl="1">
              <a:defRPr/>
            </a:lvl2pPr>
          </a:lstStyle>
          <a:p>
            <a:pPr lvl="1">
              <a:defRPr/>
            </a:pPr>
            <a:fld id="{5130C57F-AFF0-4240-8DB1-D51BD8D86E6B}" type="slidenum">
              <a:rPr lang="en-US">
                <a:solidFill>
                  <a:srgbClr val="000000"/>
                </a:solidFill>
              </a:rPr>
              <a:pPr lvl="1">
                <a:defRPr/>
              </a:pPr>
              <a:t>‹#›</a:t>
            </a:fld>
            <a:endParaRPr lang="en-US" dirty="0">
              <a:solidFill>
                <a:srgbClr val="000000"/>
              </a:solidFill>
            </a:endParaRPr>
          </a:p>
        </p:txBody>
      </p:sp>
      <p:sp>
        <p:nvSpPr>
          <p:cNvPr id="4"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100624120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p:txBody>
          <a:bodyPr/>
          <a:lstStyle>
            <a:lvl1pPr>
              <a:defRPr/>
            </a:lvl1pPr>
          </a:lstStyle>
          <a:p>
            <a:pPr>
              <a:defRPr/>
            </a:pPr>
            <a:endParaRPr lang="en-US" dirty="0"/>
          </a:p>
        </p:txBody>
      </p:sp>
      <p:sp>
        <p:nvSpPr>
          <p:cNvPr id="5" name="Rectangle 4"/>
          <p:cNvSpPr>
            <a:spLocks noGrp="1" noChangeArrowheads="1"/>
          </p:cNvSpPr>
          <p:nvPr>
            <p:ph type="sldNum" sz="quarter" idx="11"/>
          </p:nvPr>
        </p:nvSpPr>
        <p:spPr/>
        <p:txBody>
          <a:bodyPr/>
          <a:lstStyle>
            <a:lvl2pPr lvl="1">
              <a:defRPr/>
            </a:lvl2pPr>
          </a:lstStyle>
          <a:p>
            <a:pPr lvl="1">
              <a:defRPr/>
            </a:pPr>
            <a:fld id="{5B15FE2D-29ED-4CB0-AA3B-2064B375857B}" type="slidenum">
              <a:rPr lang="en-US"/>
              <a:pPr lvl="1">
                <a:defRPr/>
              </a:pPr>
              <a:t>‹#›</a:t>
            </a:fld>
            <a:endParaRPr lang="en-US" dirty="0"/>
          </a:p>
        </p:txBody>
      </p:sp>
      <p:sp>
        <p:nvSpPr>
          <p:cNvPr id="6"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6" name="Rectangle 4"/>
          <p:cNvSpPr>
            <a:spLocks noGrp="1" noChangeArrowheads="1"/>
          </p:cNvSpPr>
          <p:nvPr>
            <p:ph type="sldNum" sz="quarter" idx="11"/>
          </p:nvPr>
        </p:nvSpPr>
        <p:spPr>
          <a:ln/>
        </p:spPr>
        <p:txBody>
          <a:bodyPr/>
          <a:lstStyle>
            <a:lvl2pPr lvl="1">
              <a:defRPr/>
            </a:lvl2pPr>
          </a:lstStyle>
          <a:p>
            <a:pPr lvl="1">
              <a:defRPr/>
            </a:pPr>
            <a:fld id="{972639A0-C249-4117-AB58-4257D9371530}" type="slidenum">
              <a:rPr lang="en-US">
                <a:solidFill>
                  <a:srgbClr val="000000"/>
                </a:solidFill>
              </a:rPr>
              <a:pPr lvl="1">
                <a:defRPr/>
              </a:pPr>
              <a:t>‹#›</a:t>
            </a:fld>
            <a:endParaRPr lang="en-US" dirty="0">
              <a:solidFill>
                <a:srgbClr val="000000"/>
              </a:solidFill>
            </a:endParaRPr>
          </a:p>
        </p:txBody>
      </p:sp>
      <p:sp>
        <p:nvSpPr>
          <p:cNvPr id="7"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811820122"/>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6" name="Rectangle 4"/>
          <p:cNvSpPr>
            <a:spLocks noGrp="1" noChangeArrowheads="1"/>
          </p:cNvSpPr>
          <p:nvPr>
            <p:ph type="sldNum" sz="quarter" idx="11"/>
          </p:nvPr>
        </p:nvSpPr>
        <p:spPr>
          <a:ln/>
        </p:spPr>
        <p:txBody>
          <a:bodyPr/>
          <a:lstStyle>
            <a:lvl2pPr lvl="1">
              <a:defRPr/>
            </a:lvl2pPr>
          </a:lstStyle>
          <a:p>
            <a:pPr lvl="1">
              <a:defRPr/>
            </a:pPr>
            <a:fld id="{3F40E1BC-6C9C-41CD-8DD2-041001AAE5F4}" type="slidenum">
              <a:rPr lang="en-US">
                <a:solidFill>
                  <a:srgbClr val="000000"/>
                </a:solidFill>
              </a:rPr>
              <a:pPr lvl="1">
                <a:defRPr/>
              </a:pPr>
              <a:t>‹#›</a:t>
            </a:fld>
            <a:endParaRPr lang="en-US" dirty="0">
              <a:solidFill>
                <a:srgbClr val="000000"/>
              </a:solidFill>
            </a:endParaRPr>
          </a:p>
        </p:txBody>
      </p:sp>
      <p:sp>
        <p:nvSpPr>
          <p:cNvPr id="7"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8846704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4"/>
          <p:cNvSpPr>
            <a:spLocks noGrp="1" noChangeArrowheads="1"/>
          </p:cNvSpPr>
          <p:nvPr>
            <p:ph type="sldNum" sz="quarter" idx="11"/>
          </p:nvPr>
        </p:nvSpPr>
        <p:spPr>
          <a:ln/>
        </p:spPr>
        <p:txBody>
          <a:bodyPr/>
          <a:lstStyle>
            <a:lvl2pPr lvl="1">
              <a:defRPr/>
            </a:lvl2pPr>
          </a:lstStyle>
          <a:p>
            <a:pPr lvl="1">
              <a:defRPr/>
            </a:pPr>
            <a:fld id="{3C5EF26E-A783-4692-A083-1644F8468107}" type="slidenum">
              <a:rPr lang="en-US">
                <a:solidFill>
                  <a:srgbClr val="000000"/>
                </a:solidFill>
              </a:rPr>
              <a:pPr lvl="1">
                <a:defRPr/>
              </a:pPr>
              <a:t>‹#›</a:t>
            </a:fld>
            <a:endParaRPr lang="en-US" dirty="0">
              <a:solidFill>
                <a:srgbClr val="000000"/>
              </a:solidFill>
            </a:endParaRPr>
          </a:p>
        </p:txBody>
      </p:sp>
      <p:sp>
        <p:nvSpPr>
          <p:cNvPr id="6"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2120466411"/>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5" y="147638"/>
            <a:ext cx="2082800" cy="5619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9713" y="147638"/>
            <a:ext cx="6100762" cy="5619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4"/>
          <p:cNvSpPr>
            <a:spLocks noGrp="1" noChangeArrowheads="1"/>
          </p:cNvSpPr>
          <p:nvPr>
            <p:ph type="sldNum" sz="quarter" idx="11"/>
          </p:nvPr>
        </p:nvSpPr>
        <p:spPr>
          <a:ln/>
        </p:spPr>
        <p:txBody>
          <a:bodyPr/>
          <a:lstStyle>
            <a:lvl2pPr lvl="1">
              <a:defRPr/>
            </a:lvl2pPr>
          </a:lstStyle>
          <a:p>
            <a:pPr lvl="1">
              <a:defRPr/>
            </a:pPr>
            <a:fld id="{4C6EA036-63AA-4251-BAC5-3B988F9D77B8}" type="slidenum">
              <a:rPr lang="en-US">
                <a:solidFill>
                  <a:srgbClr val="000000"/>
                </a:solidFill>
              </a:rPr>
              <a:pPr lvl="1">
                <a:defRPr/>
              </a:pPr>
              <a:t>‹#›</a:t>
            </a:fld>
            <a:endParaRPr lang="en-US" dirty="0">
              <a:solidFill>
                <a:srgbClr val="000000"/>
              </a:solidFill>
            </a:endParaRPr>
          </a:p>
        </p:txBody>
      </p:sp>
      <p:sp>
        <p:nvSpPr>
          <p:cNvPr id="6"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181409976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39713" y="147638"/>
            <a:ext cx="7596187" cy="835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066800" y="1652588"/>
            <a:ext cx="7508875" cy="4114800"/>
          </a:xfrm>
        </p:spPr>
        <p:txBody>
          <a:bodyPr/>
          <a:lstStyle/>
          <a:p>
            <a:pPr lvl="0"/>
            <a:endParaRPr lang="en-US" noProof="0" dirty="0" smtClean="0"/>
          </a:p>
        </p:txBody>
      </p:sp>
      <p:sp>
        <p:nvSpPr>
          <p:cNvPr id="4"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5" name="Rectangle 4"/>
          <p:cNvSpPr>
            <a:spLocks noGrp="1" noChangeArrowheads="1"/>
          </p:cNvSpPr>
          <p:nvPr>
            <p:ph type="sldNum" sz="quarter" idx="11"/>
          </p:nvPr>
        </p:nvSpPr>
        <p:spPr>
          <a:ln/>
        </p:spPr>
        <p:txBody>
          <a:bodyPr/>
          <a:lstStyle>
            <a:lvl2pPr lvl="1">
              <a:defRPr/>
            </a:lvl2pPr>
          </a:lstStyle>
          <a:p>
            <a:pPr lvl="1">
              <a:defRPr/>
            </a:pPr>
            <a:fld id="{D1AC06A5-D076-488E-A753-D912F11692AA}" type="slidenum">
              <a:rPr lang="en-US">
                <a:solidFill>
                  <a:srgbClr val="000000"/>
                </a:solidFill>
              </a:rPr>
              <a:pPr lvl="1">
                <a:defRPr/>
              </a:pPr>
              <a:t>‹#›</a:t>
            </a:fld>
            <a:endParaRPr lang="en-US" dirty="0">
              <a:solidFill>
                <a:srgbClr val="000000"/>
              </a:solidFill>
            </a:endParaRPr>
          </a:p>
        </p:txBody>
      </p:sp>
      <p:sp>
        <p:nvSpPr>
          <p:cNvPr id="6"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51381172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39713" y="147638"/>
            <a:ext cx="7596187" cy="8350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652588"/>
            <a:ext cx="3678238"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97438" y="1652588"/>
            <a:ext cx="367823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97438" y="3786188"/>
            <a:ext cx="367823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
        <p:nvSpPr>
          <p:cNvPr id="7" name="Rectangle 4"/>
          <p:cNvSpPr>
            <a:spLocks noGrp="1" noChangeArrowheads="1"/>
          </p:cNvSpPr>
          <p:nvPr>
            <p:ph type="sldNum" sz="quarter" idx="11"/>
          </p:nvPr>
        </p:nvSpPr>
        <p:spPr>
          <a:ln/>
        </p:spPr>
        <p:txBody>
          <a:bodyPr/>
          <a:lstStyle>
            <a:lvl2pPr lvl="1">
              <a:defRPr/>
            </a:lvl2pPr>
          </a:lstStyle>
          <a:p>
            <a:pPr lvl="1">
              <a:defRPr/>
            </a:pPr>
            <a:fld id="{5C7946F6-09E2-4E0B-B46E-BD82A82863C2}" type="slidenum">
              <a:rPr lang="en-US">
                <a:solidFill>
                  <a:srgbClr val="000000"/>
                </a:solidFill>
              </a:rPr>
              <a:pPr lvl="1">
                <a:defRPr/>
              </a:pPr>
              <a:t>‹#›</a:t>
            </a:fld>
            <a:endParaRPr lang="en-US" dirty="0">
              <a:solidFill>
                <a:srgbClr val="000000"/>
              </a:solidFill>
            </a:endParaRPr>
          </a:p>
        </p:txBody>
      </p:sp>
      <p:sp>
        <p:nvSpPr>
          <p:cNvPr id="8" name="Rectangle 7"/>
          <p:cNvSpPr>
            <a:spLocks noGrp="1" noChangeArrowheads="1"/>
          </p:cNvSpPr>
          <p:nvPr>
            <p:ph type="dt" sz="half" idx="12"/>
          </p:nvPr>
        </p:nvSpPr>
        <p:spPr>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val="34151101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50875"/>
            <a:ext cx="7905750" cy="487363"/>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931863" y="1763713"/>
            <a:ext cx="7793037" cy="4114800"/>
          </a:xfrm>
        </p:spPr>
        <p:txBody>
          <a:bodyPr/>
          <a:lstStyle/>
          <a:p>
            <a:pPr lvl="0"/>
            <a:endParaRPr lang="en-US" noProof="0" dirty="0" smtClean="0"/>
          </a:p>
        </p:txBody>
      </p:sp>
    </p:spTree>
    <p:extLst>
      <p:ext uri="{BB962C8B-B14F-4D97-AF65-F5344CB8AC3E}">
        <p14:creationId xmlns:p14="http://schemas.microsoft.com/office/powerpoint/2010/main" val="1998125257"/>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p:txBody>
          <a:bodyPr/>
          <a:lstStyle>
            <a:lvl1pPr algn="ctr" eaLnBrk="0" hangingPunct="0">
              <a:defRPr/>
            </a:lvl1pPr>
          </a:lstStyle>
          <a:p>
            <a:pPr>
              <a:defRPr/>
            </a:pPr>
            <a:fld id="{A080663A-67E4-49E1-8227-781A16B05DE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5937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p:txBody>
          <a:bodyPr/>
          <a:lstStyle>
            <a:lvl1pPr>
              <a:defRPr/>
            </a:lvl1pPr>
          </a:lstStyle>
          <a:p>
            <a:pPr>
              <a:defRPr/>
            </a:pPr>
            <a:endParaRPr lang="en-US" dirty="0"/>
          </a:p>
        </p:txBody>
      </p:sp>
      <p:sp>
        <p:nvSpPr>
          <p:cNvPr id="5" name="Rectangle 4"/>
          <p:cNvSpPr>
            <a:spLocks noGrp="1" noChangeArrowheads="1"/>
          </p:cNvSpPr>
          <p:nvPr>
            <p:ph type="sldNum" sz="quarter" idx="11"/>
          </p:nvPr>
        </p:nvSpPr>
        <p:spPr/>
        <p:txBody>
          <a:bodyPr/>
          <a:lstStyle>
            <a:lvl2pPr lvl="1">
              <a:defRPr/>
            </a:lvl2pPr>
          </a:lstStyle>
          <a:p>
            <a:pPr lvl="1">
              <a:defRPr/>
            </a:pPr>
            <a:fld id="{93921B59-B82E-4E2D-9D1B-61BA5703C862}" type="slidenum">
              <a:rPr lang="en-US"/>
              <a:pPr lvl="1">
                <a:defRPr/>
              </a:pPr>
              <a:t>‹#›</a:t>
            </a:fld>
            <a:endParaRPr lang="en-US" dirty="0"/>
          </a:p>
        </p:txBody>
      </p:sp>
      <p:sp>
        <p:nvSpPr>
          <p:cNvPr id="6"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652588"/>
            <a:ext cx="36782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7438" y="1652588"/>
            <a:ext cx="36782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p:txBody>
          <a:bodyPr/>
          <a:lstStyle>
            <a:lvl1pPr>
              <a:defRPr/>
            </a:lvl1pPr>
          </a:lstStyle>
          <a:p>
            <a:pPr>
              <a:defRPr/>
            </a:pPr>
            <a:endParaRPr lang="en-US" dirty="0"/>
          </a:p>
        </p:txBody>
      </p:sp>
      <p:sp>
        <p:nvSpPr>
          <p:cNvPr id="6" name="Rectangle 4"/>
          <p:cNvSpPr>
            <a:spLocks noGrp="1" noChangeArrowheads="1"/>
          </p:cNvSpPr>
          <p:nvPr>
            <p:ph type="sldNum" sz="quarter" idx="11"/>
          </p:nvPr>
        </p:nvSpPr>
        <p:spPr/>
        <p:txBody>
          <a:bodyPr/>
          <a:lstStyle>
            <a:lvl2pPr lvl="1">
              <a:defRPr/>
            </a:lvl2pPr>
          </a:lstStyle>
          <a:p>
            <a:pPr lvl="1">
              <a:defRPr/>
            </a:pPr>
            <a:fld id="{E070F4F7-B221-4BDA-9EE7-F0AF066BB194}" type="slidenum">
              <a:rPr lang="en-US"/>
              <a:pPr lvl="1">
                <a:defRPr/>
              </a:pPr>
              <a:t>‹#›</a:t>
            </a:fld>
            <a:endParaRPr lang="en-US" dirty="0"/>
          </a:p>
        </p:txBody>
      </p:sp>
      <p:sp>
        <p:nvSpPr>
          <p:cNvPr id="7"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p:txBody>
          <a:bodyPr/>
          <a:lstStyle>
            <a:lvl1pPr>
              <a:defRPr/>
            </a:lvl1pPr>
          </a:lstStyle>
          <a:p>
            <a:pPr>
              <a:defRPr/>
            </a:pPr>
            <a:endParaRPr lang="en-US" dirty="0"/>
          </a:p>
        </p:txBody>
      </p:sp>
      <p:sp>
        <p:nvSpPr>
          <p:cNvPr id="8" name="Rectangle 4"/>
          <p:cNvSpPr>
            <a:spLocks noGrp="1" noChangeArrowheads="1"/>
          </p:cNvSpPr>
          <p:nvPr>
            <p:ph type="sldNum" sz="quarter" idx="11"/>
          </p:nvPr>
        </p:nvSpPr>
        <p:spPr/>
        <p:txBody>
          <a:bodyPr/>
          <a:lstStyle>
            <a:lvl2pPr lvl="1">
              <a:defRPr/>
            </a:lvl2pPr>
          </a:lstStyle>
          <a:p>
            <a:pPr lvl="1">
              <a:defRPr/>
            </a:pPr>
            <a:fld id="{FA5D2E4F-720B-46B9-B936-9B73EE331224}" type="slidenum">
              <a:rPr lang="en-US"/>
              <a:pPr lvl="1">
                <a:defRPr/>
              </a:pPr>
              <a:t>‹#›</a:t>
            </a:fld>
            <a:endParaRPr lang="en-US" dirty="0"/>
          </a:p>
        </p:txBody>
      </p:sp>
      <p:sp>
        <p:nvSpPr>
          <p:cNvPr id="9"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p:txBody>
          <a:bodyPr/>
          <a:lstStyle>
            <a:lvl1pPr>
              <a:defRPr/>
            </a:lvl1pPr>
          </a:lstStyle>
          <a:p>
            <a:pPr>
              <a:defRPr/>
            </a:pPr>
            <a:endParaRPr lang="en-US" dirty="0"/>
          </a:p>
        </p:txBody>
      </p:sp>
      <p:sp>
        <p:nvSpPr>
          <p:cNvPr id="4" name="Rectangle 4"/>
          <p:cNvSpPr>
            <a:spLocks noGrp="1" noChangeArrowheads="1"/>
          </p:cNvSpPr>
          <p:nvPr>
            <p:ph type="sldNum" sz="quarter" idx="11"/>
          </p:nvPr>
        </p:nvSpPr>
        <p:spPr/>
        <p:txBody>
          <a:bodyPr/>
          <a:lstStyle>
            <a:lvl2pPr lvl="1">
              <a:defRPr/>
            </a:lvl2pPr>
          </a:lstStyle>
          <a:p>
            <a:pPr lvl="1">
              <a:defRPr/>
            </a:pPr>
            <a:fld id="{25AE9506-343E-4E01-83FC-C7AF931A65FF}" type="slidenum">
              <a:rPr lang="en-US"/>
              <a:pPr lvl="1">
                <a:defRPr/>
              </a:pPr>
              <a:t>‹#›</a:t>
            </a:fld>
            <a:endParaRPr lang="en-US" dirty="0"/>
          </a:p>
        </p:txBody>
      </p:sp>
      <p:sp>
        <p:nvSpPr>
          <p:cNvPr id="5"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p:txBody>
          <a:bodyPr/>
          <a:lstStyle>
            <a:lvl1pPr>
              <a:defRPr/>
            </a:lvl1pPr>
          </a:lstStyle>
          <a:p>
            <a:pPr>
              <a:defRPr/>
            </a:pPr>
            <a:endParaRPr lang="en-US" dirty="0"/>
          </a:p>
        </p:txBody>
      </p:sp>
      <p:sp>
        <p:nvSpPr>
          <p:cNvPr id="3" name="Rectangle 4"/>
          <p:cNvSpPr>
            <a:spLocks noGrp="1" noChangeArrowheads="1"/>
          </p:cNvSpPr>
          <p:nvPr>
            <p:ph type="sldNum" sz="quarter" idx="11"/>
          </p:nvPr>
        </p:nvSpPr>
        <p:spPr/>
        <p:txBody>
          <a:bodyPr/>
          <a:lstStyle>
            <a:lvl2pPr lvl="1">
              <a:defRPr/>
            </a:lvl2pPr>
          </a:lstStyle>
          <a:p>
            <a:pPr lvl="1">
              <a:defRPr/>
            </a:pPr>
            <a:fld id="{9D179C1D-B18F-4538-AEED-CFE407C8AEC6}" type="slidenum">
              <a:rPr lang="en-US"/>
              <a:pPr lvl="1">
                <a:defRPr/>
              </a:pPr>
              <a:t>‹#›</a:t>
            </a:fld>
            <a:endParaRPr lang="en-US" dirty="0"/>
          </a:p>
        </p:txBody>
      </p:sp>
      <p:sp>
        <p:nvSpPr>
          <p:cNvPr id="4"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p:txBody>
          <a:bodyPr/>
          <a:lstStyle>
            <a:lvl1pPr>
              <a:defRPr/>
            </a:lvl1pPr>
          </a:lstStyle>
          <a:p>
            <a:pPr>
              <a:defRPr/>
            </a:pPr>
            <a:endParaRPr lang="en-US" dirty="0"/>
          </a:p>
        </p:txBody>
      </p:sp>
      <p:sp>
        <p:nvSpPr>
          <p:cNvPr id="6" name="Rectangle 4"/>
          <p:cNvSpPr>
            <a:spLocks noGrp="1" noChangeArrowheads="1"/>
          </p:cNvSpPr>
          <p:nvPr>
            <p:ph type="sldNum" sz="quarter" idx="11"/>
          </p:nvPr>
        </p:nvSpPr>
        <p:spPr/>
        <p:txBody>
          <a:bodyPr/>
          <a:lstStyle>
            <a:lvl2pPr lvl="1">
              <a:defRPr/>
            </a:lvl2pPr>
          </a:lstStyle>
          <a:p>
            <a:pPr lvl="1">
              <a:defRPr/>
            </a:pPr>
            <a:fld id="{D889D297-64DC-4B6C-A757-E21D4E814828}" type="slidenum">
              <a:rPr lang="en-US"/>
              <a:pPr lvl="1">
                <a:defRPr/>
              </a:pPr>
              <a:t>‹#›</a:t>
            </a:fld>
            <a:endParaRPr lang="en-US" dirty="0"/>
          </a:p>
        </p:txBody>
      </p:sp>
      <p:sp>
        <p:nvSpPr>
          <p:cNvPr id="7"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p:txBody>
          <a:bodyPr/>
          <a:lstStyle>
            <a:lvl1pPr>
              <a:defRPr/>
            </a:lvl1pPr>
          </a:lstStyle>
          <a:p>
            <a:pPr>
              <a:defRPr/>
            </a:pPr>
            <a:endParaRPr lang="en-US" dirty="0"/>
          </a:p>
        </p:txBody>
      </p:sp>
      <p:sp>
        <p:nvSpPr>
          <p:cNvPr id="6" name="Rectangle 4"/>
          <p:cNvSpPr>
            <a:spLocks noGrp="1" noChangeArrowheads="1"/>
          </p:cNvSpPr>
          <p:nvPr>
            <p:ph type="sldNum" sz="quarter" idx="11"/>
          </p:nvPr>
        </p:nvSpPr>
        <p:spPr/>
        <p:txBody>
          <a:bodyPr/>
          <a:lstStyle>
            <a:lvl2pPr lvl="1">
              <a:defRPr/>
            </a:lvl2pPr>
          </a:lstStyle>
          <a:p>
            <a:pPr lvl="1">
              <a:defRPr/>
            </a:pPr>
            <a:fld id="{37B815BF-2EE8-41CB-8BAE-E250FD436FF5}" type="slidenum">
              <a:rPr lang="en-US"/>
              <a:pPr lvl="1">
                <a:defRPr/>
              </a:pPr>
              <a:t>‹#›</a:t>
            </a:fld>
            <a:endParaRPr lang="en-US" dirty="0"/>
          </a:p>
        </p:txBody>
      </p:sp>
      <p:sp>
        <p:nvSpPr>
          <p:cNvPr id="7" name="Rectangle 7"/>
          <p:cNvSpPr>
            <a:spLocks noGrp="1" noChangeArrowheads="1"/>
          </p:cNvSpPr>
          <p:nvPr>
            <p:ph type="dt" sz="half" idx="12"/>
          </p:nvPr>
        </p:nvSpPr>
        <p:spPr/>
        <p:txBody>
          <a:bodyPr/>
          <a:lstStyle>
            <a:lvl1pPr>
              <a:defRPr/>
            </a:lvl1pPr>
          </a:lstStyle>
          <a:p>
            <a:pPr>
              <a:defRPr/>
            </a:pPr>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bwMode="auto">
          <a:xfrm>
            <a:off x="1066800" y="1652588"/>
            <a:ext cx="7508875"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3"/>
          <p:cNvSpPr>
            <a:spLocks noGrp="1" noChangeArrowheads="1"/>
          </p:cNvSpPr>
          <p:nvPr>
            <p:ph type="ftr" sz="quarter" idx="3"/>
          </p:nvPr>
        </p:nvSpPr>
        <p:spPr bwMode="auto">
          <a:xfrm>
            <a:off x="838200" y="6508750"/>
            <a:ext cx="7402513" cy="304800"/>
          </a:xfrm>
          <a:prstGeom prst="rect">
            <a:avLst/>
          </a:prstGeom>
          <a:noFill/>
          <a:ln w="9525">
            <a:noFill/>
            <a:miter lim="800000"/>
            <a:headEnd/>
            <a:tailEnd/>
          </a:ln>
          <a:effectLst/>
        </p:spPr>
        <p:txBody>
          <a:bodyPr vert="horz" wrap="none" lIns="46038" tIns="46038" rIns="46038" bIns="46038" numCol="1" anchor="t" anchorCtr="0" compatLnSpc="1">
            <a:prstTxWarp prst="textNoShape">
              <a:avLst/>
            </a:prstTxWarp>
          </a:bodyPr>
          <a:lstStyle>
            <a:lvl1pPr algn="l">
              <a:defRPr sz="1400" b="0">
                <a:solidFill>
                  <a:schemeClr val="tx1"/>
                </a:solidFill>
                <a:effectLst/>
                <a:latin typeface="Times New Roman" pitchFamily="18" charset="0"/>
              </a:defRPr>
            </a:lvl1pPr>
          </a:lstStyle>
          <a:p>
            <a:pPr>
              <a:defRPr/>
            </a:pPr>
            <a:endParaRPr lang="en-US" dirty="0"/>
          </a:p>
        </p:txBody>
      </p:sp>
      <p:sp>
        <p:nvSpPr>
          <p:cNvPr id="1028" name="Rectangle 4"/>
          <p:cNvSpPr>
            <a:spLocks noGrp="1" noChangeArrowheads="1"/>
          </p:cNvSpPr>
          <p:nvPr>
            <p:ph type="sldNum" sz="quarter" idx="4"/>
          </p:nvPr>
        </p:nvSpPr>
        <p:spPr bwMode="auto">
          <a:xfrm>
            <a:off x="7718425" y="6562725"/>
            <a:ext cx="1335088" cy="247650"/>
          </a:xfrm>
          <a:prstGeom prst="rect">
            <a:avLst/>
          </a:prstGeom>
          <a:noFill/>
          <a:ln w="9525">
            <a:noFill/>
            <a:miter lim="800000"/>
            <a:headEnd/>
            <a:tailEnd/>
          </a:ln>
          <a:effectLst/>
        </p:spPr>
        <p:txBody>
          <a:bodyPr vert="horz" wrap="none" lIns="92075" tIns="0" rIns="92075" bIns="0" numCol="1" anchor="ctr" anchorCtr="0" compatLnSpc="1">
            <a:prstTxWarp prst="textNoShape">
              <a:avLst/>
            </a:prstTxWarp>
          </a:bodyPr>
          <a:lstStyle>
            <a:lvl2pPr lvl="1" algn="r">
              <a:defRPr sz="1400" b="0">
                <a:solidFill>
                  <a:schemeClr val="tx1"/>
                </a:solidFill>
                <a:effectLst/>
                <a:latin typeface="Times New Roman" pitchFamily="18" charset="0"/>
              </a:defRPr>
            </a:lvl2pPr>
          </a:lstStyle>
          <a:p>
            <a:pPr lvl="1">
              <a:defRPr/>
            </a:pPr>
            <a:fld id="{91C41EE6-7133-4C4F-A8E9-4DE9B69617F7}" type="slidenum">
              <a:rPr lang="en-US"/>
              <a:pPr lvl="1">
                <a:defRPr/>
              </a:pPr>
              <a:t>‹#›</a:t>
            </a:fld>
            <a:endParaRPr lang="en-US" dirty="0"/>
          </a:p>
        </p:txBody>
      </p:sp>
      <p:sp>
        <p:nvSpPr>
          <p:cNvPr id="1029" name="Rectangle 5"/>
          <p:cNvSpPr>
            <a:spLocks noChangeArrowheads="1"/>
          </p:cNvSpPr>
          <p:nvPr/>
        </p:nvSpPr>
        <p:spPr bwMode="auto">
          <a:xfrm rot="16200000">
            <a:off x="-2994818" y="3444081"/>
            <a:ext cx="6332538" cy="320675"/>
          </a:xfrm>
          <a:prstGeom prst="rect">
            <a:avLst/>
          </a:prstGeom>
          <a:noFill/>
          <a:ln w="9525">
            <a:noFill/>
            <a:miter lim="800000"/>
            <a:headEnd/>
            <a:tailEnd/>
          </a:ln>
          <a:effectLst/>
        </p:spPr>
        <p:txBody>
          <a:bodyPr wrap="none" lIns="0" tIns="0" rIns="0" bIns="0">
            <a:spAutoFit/>
          </a:bodyPr>
          <a:lstStyle/>
          <a:p>
            <a:pPr algn="l">
              <a:defRPr/>
            </a:pPr>
            <a:r>
              <a:rPr lang="en-US" sz="2100" dirty="0"/>
              <a:t>N</a:t>
            </a:r>
            <a:r>
              <a:rPr lang="en-US" sz="1700" dirty="0"/>
              <a:t>ORTHWEST</a:t>
            </a:r>
            <a:r>
              <a:rPr lang="en-US" sz="2100" dirty="0"/>
              <a:t> H</a:t>
            </a:r>
            <a:r>
              <a:rPr lang="en-US" sz="1700" dirty="0"/>
              <a:t>IGH</a:t>
            </a:r>
            <a:r>
              <a:rPr lang="en-US" sz="2100" dirty="0"/>
              <a:t> I</a:t>
            </a:r>
            <a:r>
              <a:rPr lang="en-US" sz="1700" dirty="0"/>
              <a:t>NTENSITY</a:t>
            </a:r>
            <a:r>
              <a:rPr lang="en-US" sz="2100" dirty="0"/>
              <a:t> D</a:t>
            </a:r>
            <a:r>
              <a:rPr lang="en-US" sz="1700" dirty="0"/>
              <a:t>RUG</a:t>
            </a:r>
            <a:r>
              <a:rPr lang="en-US" sz="2100" dirty="0"/>
              <a:t> T</a:t>
            </a:r>
            <a:r>
              <a:rPr lang="en-US" sz="1700" dirty="0"/>
              <a:t>RAFFICKING</a:t>
            </a:r>
            <a:r>
              <a:rPr lang="en-US" sz="2100" dirty="0"/>
              <a:t> A</a:t>
            </a:r>
            <a:r>
              <a:rPr lang="en-US" sz="1700" dirty="0"/>
              <a:t>REA</a:t>
            </a:r>
          </a:p>
        </p:txBody>
      </p:sp>
      <p:sp>
        <p:nvSpPr>
          <p:cNvPr id="5126" name="Rectangle 6"/>
          <p:cNvSpPr>
            <a:spLocks noGrp="1" noChangeArrowheads="1"/>
          </p:cNvSpPr>
          <p:nvPr>
            <p:ph type="title"/>
          </p:nvPr>
        </p:nvSpPr>
        <p:spPr bwMode="auto">
          <a:xfrm>
            <a:off x="239713" y="147638"/>
            <a:ext cx="7596187" cy="835025"/>
          </a:xfrm>
          <a:prstGeom prst="rect">
            <a:avLst/>
          </a:prstGeom>
          <a:noFill/>
          <a:ln w="9525">
            <a:noFill/>
            <a:miter lim="800000"/>
            <a:headEnd/>
            <a:tailEnd/>
          </a:ln>
        </p:spPr>
        <p:txBody>
          <a:bodyPr vert="horz" wrap="square" lIns="46038" tIns="46038" rIns="46038" bIns="46038" numCol="1" anchor="b" anchorCtr="0" compatLnSpc="1">
            <a:prstTxWarp prst="textNoShape">
              <a:avLst/>
            </a:prstTxWarp>
          </a:bodyPr>
          <a:lstStyle/>
          <a:p>
            <a:pPr lvl="0"/>
            <a:r>
              <a:rPr lang="en-US" smtClean="0"/>
              <a:t>Click to edit Master title style</a:t>
            </a:r>
          </a:p>
        </p:txBody>
      </p:sp>
      <p:sp>
        <p:nvSpPr>
          <p:cNvPr id="1031" name="Rectangle 7"/>
          <p:cNvSpPr>
            <a:spLocks noGrp="1" noChangeArrowheads="1"/>
          </p:cNvSpPr>
          <p:nvPr>
            <p:ph type="dt" sz="half" idx="2"/>
          </p:nvPr>
        </p:nvSpPr>
        <p:spPr bwMode="auto">
          <a:xfrm rot="16200000">
            <a:off x="-510380" y="5466556"/>
            <a:ext cx="2360612" cy="212725"/>
          </a:xfrm>
          <a:prstGeom prst="rect">
            <a:avLst/>
          </a:prstGeom>
          <a:noFill/>
          <a:ln w="9525">
            <a:noFill/>
            <a:miter lim="800000"/>
            <a:headEnd/>
            <a:tailEnd/>
          </a:ln>
          <a:effectLst/>
        </p:spPr>
        <p:txBody>
          <a:bodyPr vert="horz" wrap="square" lIns="92075" tIns="0" rIns="92075" bIns="0" numCol="1" anchor="ctr" anchorCtr="0" compatLnSpc="1">
            <a:prstTxWarp prst="textNoShape">
              <a:avLst/>
            </a:prstTxWarp>
            <a:spAutoFit/>
          </a:bodyPr>
          <a:lstStyle>
            <a:lvl1pPr algn="l">
              <a:defRPr sz="1400" b="0">
                <a:solidFill>
                  <a:schemeClr val="tx1"/>
                </a:solidFill>
                <a:effectLst/>
                <a:latin typeface="Times New Roman" pitchFamily="18" charset="0"/>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 id="2147483953" r:id="rId12"/>
  </p:sldLayoutIdLst>
  <p:transition/>
  <p:txStyles>
    <p:titleStyle>
      <a:lvl1pPr algn="l" rtl="0" eaLnBrk="0" fontAlgn="base" hangingPunct="0">
        <a:lnSpc>
          <a:spcPct val="85000"/>
        </a:lnSpc>
        <a:spcBef>
          <a:spcPct val="0"/>
        </a:spcBef>
        <a:spcAft>
          <a:spcPct val="0"/>
        </a:spcAft>
        <a:defRPr kumimoji="1" sz="3200">
          <a:solidFill>
            <a:schemeClr val="tx2"/>
          </a:solidFill>
          <a:latin typeface="+mj-lt"/>
          <a:ea typeface="+mj-ea"/>
          <a:cs typeface="+mj-cs"/>
        </a:defRPr>
      </a:lvl1pPr>
      <a:lvl2pPr algn="l" rtl="0" eaLnBrk="0" fontAlgn="base" hangingPunct="0">
        <a:lnSpc>
          <a:spcPct val="85000"/>
        </a:lnSpc>
        <a:spcBef>
          <a:spcPct val="0"/>
        </a:spcBef>
        <a:spcAft>
          <a:spcPct val="0"/>
        </a:spcAft>
        <a:defRPr kumimoji="1" sz="3200">
          <a:solidFill>
            <a:schemeClr val="tx2"/>
          </a:solidFill>
          <a:latin typeface="Arial" charset="0"/>
        </a:defRPr>
      </a:lvl2pPr>
      <a:lvl3pPr algn="l" rtl="0" eaLnBrk="0" fontAlgn="base" hangingPunct="0">
        <a:lnSpc>
          <a:spcPct val="85000"/>
        </a:lnSpc>
        <a:spcBef>
          <a:spcPct val="0"/>
        </a:spcBef>
        <a:spcAft>
          <a:spcPct val="0"/>
        </a:spcAft>
        <a:defRPr kumimoji="1" sz="3200">
          <a:solidFill>
            <a:schemeClr val="tx2"/>
          </a:solidFill>
          <a:latin typeface="Arial" charset="0"/>
        </a:defRPr>
      </a:lvl3pPr>
      <a:lvl4pPr algn="l" rtl="0" eaLnBrk="0" fontAlgn="base" hangingPunct="0">
        <a:lnSpc>
          <a:spcPct val="85000"/>
        </a:lnSpc>
        <a:spcBef>
          <a:spcPct val="0"/>
        </a:spcBef>
        <a:spcAft>
          <a:spcPct val="0"/>
        </a:spcAft>
        <a:defRPr kumimoji="1" sz="3200">
          <a:solidFill>
            <a:schemeClr val="tx2"/>
          </a:solidFill>
          <a:latin typeface="Arial" charset="0"/>
        </a:defRPr>
      </a:lvl4pPr>
      <a:lvl5pPr algn="l" rtl="0" eaLnBrk="0" fontAlgn="base" hangingPunct="0">
        <a:lnSpc>
          <a:spcPct val="85000"/>
        </a:lnSpc>
        <a:spcBef>
          <a:spcPct val="0"/>
        </a:spcBef>
        <a:spcAft>
          <a:spcPct val="0"/>
        </a:spcAft>
        <a:defRPr kumimoji="1" sz="3200">
          <a:solidFill>
            <a:schemeClr val="tx2"/>
          </a:solidFill>
          <a:latin typeface="Arial" charset="0"/>
        </a:defRPr>
      </a:lvl5pPr>
      <a:lvl6pPr marL="457200" algn="l" rtl="0" eaLnBrk="0" fontAlgn="base" hangingPunct="0">
        <a:lnSpc>
          <a:spcPct val="85000"/>
        </a:lnSpc>
        <a:spcBef>
          <a:spcPct val="0"/>
        </a:spcBef>
        <a:spcAft>
          <a:spcPct val="0"/>
        </a:spcAft>
        <a:defRPr kumimoji="1" sz="3200">
          <a:solidFill>
            <a:schemeClr val="tx2"/>
          </a:solidFill>
          <a:latin typeface="Arial" charset="0"/>
        </a:defRPr>
      </a:lvl6pPr>
      <a:lvl7pPr marL="914400" algn="l" rtl="0" eaLnBrk="0" fontAlgn="base" hangingPunct="0">
        <a:lnSpc>
          <a:spcPct val="85000"/>
        </a:lnSpc>
        <a:spcBef>
          <a:spcPct val="0"/>
        </a:spcBef>
        <a:spcAft>
          <a:spcPct val="0"/>
        </a:spcAft>
        <a:defRPr kumimoji="1" sz="3200">
          <a:solidFill>
            <a:schemeClr val="tx2"/>
          </a:solidFill>
          <a:latin typeface="Arial" charset="0"/>
        </a:defRPr>
      </a:lvl7pPr>
      <a:lvl8pPr marL="1371600" algn="l" rtl="0" eaLnBrk="0" fontAlgn="base" hangingPunct="0">
        <a:lnSpc>
          <a:spcPct val="85000"/>
        </a:lnSpc>
        <a:spcBef>
          <a:spcPct val="0"/>
        </a:spcBef>
        <a:spcAft>
          <a:spcPct val="0"/>
        </a:spcAft>
        <a:defRPr kumimoji="1" sz="3200">
          <a:solidFill>
            <a:schemeClr val="tx2"/>
          </a:solidFill>
          <a:latin typeface="Arial" charset="0"/>
        </a:defRPr>
      </a:lvl8pPr>
      <a:lvl9pPr marL="1828800" algn="l" rtl="0" eaLnBrk="0" fontAlgn="base" hangingPunct="0">
        <a:lnSpc>
          <a:spcPct val="85000"/>
        </a:lnSpc>
        <a:spcBef>
          <a:spcPct val="0"/>
        </a:spcBef>
        <a:spcAft>
          <a:spcPct val="0"/>
        </a:spcAft>
        <a:defRPr kumimoji="1" sz="3200">
          <a:solidFill>
            <a:schemeClr val="tx2"/>
          </a:solidFill>
          <a:latin typeface="Arial" charset="0"/>
        </a:defRPr>
      </a:lvl9pPr>
    </p:titleStyle>
    <p:bodyStyle>
      <a:lvl1pPr marL="342900" indent="-342900" algn="l" rtl="0" eaLnBrk="0" fontAlgn="base" hangingPunct="0">
        <a:spcBef>
          <a:spcPct val="20000"/>
        </a:spcBef>
        <a:spcAft>
          <a:spcPct val="0"/>
        </a:spcAft>
        <a:buClr>
          <a:srgbClr val="FFCC00"/>
        </a:buClr>
        <a:buChar char="•"/>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CCCC00"/>
        </a:buClr>
        <a:buChar char="–"/>
        <a:defRPr kumimoji="1" sz="2400">
          <a:solidFill>
            <a:schemeClr val="tx1"/>
          </a:solidFill>
          <a:latin typeface="+mn-lt"/>
        </a:defRPr>
      </a:lvl2pPr>
      <a:lvl3pPr marL="1085850" indent="-228600" algn="l" rtl="0" eaLnBrk="0" fontAlgn="base" hangingPunct="0">
        <a:spcBef>
          <a:spcPct val="20000"/>
        </a:spcBef>
        <a:spcAft>
          <a:spcPct val="0"/>
        </a:spcAft>
        <a:buClr>
          <a:srgbClr val="99FF33"/>
        </a:buClr>
        <a:buChar char="•"/>
        <a:defRPr kumimoji="1" sz="2000">
          <a:solidFill>
            <a:schemeClr val="tx1"/>
          </a:solidFill>
          <a:latin typeface="+mn-lt"/>
        </a:defRPr>
      </a:lvl3pPr>
      <a:lvl4pPr marL="1428750" indent="-228600" algn="l" rtl="0" eaLnBrk="0" fontAlgn="base" hangingPunct="0">
        <a:spcBef>
          <a:spcPct val="20000"/>
        </a:spcBef>
        <a:spcAft>
          <a:spcPct val="0"/>
        </a:spcAft>
        <a:buClr>
          <a:srgbClr val="CCCC00"/>
        </a:buClr>
        <a:buChar char="–"/>
        <a:defRPr kumimoji="1" sz="1400">
          <a:solidFill>
            <a:schemeClr val="tx1"/>
          </a:solidFill>
          <a:latin typeface="+mn-lt"/>
        </a:defRPr>
      </a:lvl4pPr>
      <a:lvl5pPr marL="1771650" indent="-228600" algn="l" rtl="0" eaLnBrk="0" fontAlgn="base" hangingPunct="0">
        <a:spcBef>
          <a:spcPct val="20000"/>
        </a:spcBef>
        <a:spcAft>
          <a:spcPct val="0"/>
        </a:spcAft>
        <a:buClr>
          <a:srgbClr val="FFFF66"/>
        </a:buClr>
        <a:buChar char="•"/>
        <a:defRPr kumimoji="1" sz="1000">
          <a:solidFill>
            <a:schemeClr val="tx1"/>
          </a:solidFill>
          <a:latin typeface="+mn-lt"/>
        </a:defRPr>
      </a:lvl5pPr>
      <a:lvl6pPr marL="2228850" indent="-228600" algn="l" rtl="0" eaLnBrk="0" fontAlgn="base" hangingPunct="0">
        <a:spcBef>
          <a:spcPct val="20000"/>
        </a:spcBef>
        <a:spcAft>
          <a:spcPct val="0"/>
        </a:spcAft>
        <a:buClr>
          <a:srgbClr val="FFFF66"/>
        </a:buClr>
        <a:buChar char="•"/>
        <a:defRPr kumimoji="1" sz="1000">
          <a:solidFill>
            <a:schemeClr val="tx1"/>
          </a:solidFill>
          <a:latin typeface="+mn-lt"/>
        </a:defRPr>
      </a:lvl6pPr>
      <a:lvl7pPr marL="2686050" indent="-228600" algn="l" rtl="0" eaLnBrk="0" fontAlgn="base" hangingPunct="0">
        <a:spcBef>
          <a:spcPct val="20000"/>
        </a:spcBef>
        <a:spcAft>
          <a:spcPct val="0"/>
        </a:spcAft>
        <a:buClr>
          <a:srgbClr val="FFFF66"/>
        </a:buClr>
        <a:buChar char="•"/>
        <a:defRPr kumimoji="1" sz="1000">
          <a:solidFill>
            <a:schemeClr val="tx1"/>
          </a:solidFill>
          <a:latin typeface="+mn-lt"/>
        </a:defRPr>
      </a:lvl7pPr>
      <a:lvl8pPr marL="3143250" indent="-228600" algn="l" rtl="0" eaLnBrk="0" fontAlgn="base" hangingPunct="0">
        <a:spcBef>
          <a:spcPct val="20000"/>
        </a:spcBef>
        <a:spcAft>
          <a:spcPct val="0"/>
        </a:spcAft>
        <a:buClr>
          <a:srgbClr val="FFFF66"/>
        </a:buClr>
        <a:buChar char="•"/>
        <a:defRPr kumimoji="1" sz="1000">
          <a:solidFill>
            <a:schemeClr val="tx1"/>
          </a:solidFill>
          <a:latin typeface="+mn-lt"/>
        </a:defRPr>
      </a:lvl8pPr>
      <a:lvl9pPr marL="3600450" indent="-228600" algn="l" rtl="0" eaLnBrk="0" fontAlgn="base" hangingPunct="0">
        <a:spcBef>
          <a:spcPct val="20000"/>
        </a:spcBef>
        <a:spcAft>
          <a:spcPct val="0"/>
        </a:spcAft>
        <a:buClr>
          <a:srgbClr val="FFFF66"/>
        </a:buClr>
        <a:buChar char="•"/>
        <a:defRPr kumimoji="1" sz="1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bwMode="auto">
          <a:xfrm>
            <a:off x="1066800" y="1652588"/>
            <a:ext cx="7508875"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3"/>
          <p:cNvSpPr>
            <a:spLocks noGrp="1" noChangeArrowheads="1"/>
          </p:cNvSpPr>
          <p:nvPr>
            <p:ph type="ftr" sz="quarter" idx="3"/>
          </p:nvPr>
        </p:nvSpPr>
        <p:spPr bwMode="auto">
          <a:xfrm>
            <a:off x="838200" y="6508750"/>
            <a:ext cx="7402513" cy="304800"/>
          </a:xfrm>
          <a:prstGeom prst="rect">
            <a:avLst/>
          </a:prstGeom>
          <a:noFill/>
          <a:ln w="9525">
            <a:noFill/>
            <a:miter lim="800000"/>
            <a:headEnd/>
            <a:tailEnd/>
          </a:ln>
          <a:effectLst/>
        </p:spPr>
        <p:txBody>
          <a:bodyPr vert="horz" wrap="none" lIns="46038" tIns="46038" rIns="46038" bIns="46038" numCol="1" anchor="t" anchorCtr="0" compatLnSpc="1">
            <a:prstTxWarp prst="textNoShape">
              <a:avLst/>
            </a:prstTxWarp>
          </a:bodyPr>
          <a:lstStyle>
            <a:lvl1pPr algn="l" eaLnBrk="0" hangingPunct="0">
              <a:defRPr sz="1400" b="0">
                <a:solidFill>
                  <a:schemeClr val="tx1"/>
                </a:solidFill>
                <a:effectLst/>
                <a:latin typeface="Times New Roman" charset="0"/>
              </a:defRPr>
            </a:lvl1pPr>
          </a:lstStyle>
          <a:p>
            <a:pPr>
              <a:defRPr/>
            </a:pPr>
            <a:endParaRPr lang="en-US" dirty="0">
              <a:solidFill>
                <a:srgbClr val="000000"/>
              </a:solidFill>
            </a:endParaRPr>
          </a:p>
        </p:txBody>
      </p:sp>
      <p:sp>
        <p:nvSpPr>
          <p:cNvPr id="1028" name="Rectangle 4"/>
          <p:cNvSpPr>
            <a:spLocks noGrp="1" noChangeArrowheads="1"/>
          </p:cNvSpPr>
          <p:nvPr>
            <p:ph type="sldNum" sz="quarter" idx="4"/>
          </p:nvPr>
        </p:nvSpPr>
        <p:spPr bwMode="auto">
          <a:xfrm>
            <a:off x="7718425" y="6562725"/>
            <a:ext cx="1335088" cy="247650"/>
          </a:xfrm>
          <a:prstGeom prst="rect">
            <a:avLst/>
          </a:prstGeom>
          <a:noFill/>
          <a:ln w="9525">
            <a:noFill/>
            <a:miter lim="800000"/>
            <a:headEnd/>
            <a:tailEnd/>
          </a:ln>
          <a:effectLst/>
        </p:spPr>
        <p:txBody>
          <a:bodyPr vert="horz" wrap="none" lIns="92075" tIns="0" rIns="92075" bIns="0" numCol="1" anchor="ctr" anchorCtr="0" compatLnSpc="1">
            <a:prstTxWarp prst="textNoShape">
              <a:avLst/>
            </a:prstTxWarp>
          </a:bodyPr>
          <a:lstStyle>
            <a:lvl2pPr lvl="1" algn="r" eaLnBrk="0" hangingPunct="0">
              <a:defRPr sz="1400" b="0">
                <a:solidFill>
                  <a:schemeClr val="tx1"/>
                </a:solidFill>
                <a:effectLst/>
                <a:latin typeface="Times New Roman" charset="0"/>
              </a:defRPr>
            </a:lvl2pPr>
          </a:lstStyle>
          <a:p>
            <a:pPr lvl="1">
              <a:defRPr/>
            </a:pPr>
            <a:fld id="{0A91478F-C5A7-4654-B7C6-A5A4AE307B8A}" type="slidenum">
              <a:rPr lang="en-US">
                <a:solidFill>
                  <a:srgbClr val="000000"/>
                </a:solidFill>
              </a:rPr>
              <a:pPr lvl="1">
                <a:defRPr/>
              </a:pPr>
              <a:t>‹#›</a:t>
            </a:fld>
            <a:endParaRPr lang="en-US" dirty="0">
              <a:solidFill>
                <a:srgbClr val="000000"/>
              </a:solidFill>
            </a:endParaRPr>
          </a:p>
        </p:txBody>
      </p:sp>
      <p:sp>
        <p:nvSpPr>
          <p:cNvPr id="1029" name="Rectangle 5"/>
          <p:cNvSpPr>
            <a:spLocks noChangeArrowheads="1"/>
          </p:cNvSpPr>
          <p:nvPr/>
        </p:nvSpPr>
        <p:spPr bwMode="auto">
          <a:xfrm rot="16200000">
            <a:off x="-2994818" y="3444081"/>
            <a:ext cx="6332538" cy="320675"/>
          </a:xfrm>
          <a:prstGeom prst="rect">
            <a:avLst/>
          </a:prstGeom>
          <a:noFill/>
          <a:ln w="9525">
            <a:noFill/>
            <a:miter lim="800000"/>
            <a:headEnd/>
            <a:tailEnd/>
          </a:ln>
          <a:effectLst/>
        </p:spPr>
        <p:txBody>
          <a:bodyPr wrap="none" lIns="0" tIns="0" rIns="0" bIns="0">
            <a:spAutoFit/>
          </a:bodyPr>
          <a:lstStyle/>
          <a:p>
            <a:pPr algn="l">
              <a:defRPr/>
            </a:pPr>
            <a:r>
              <a:rPr lang="en-US" sz="2100" dirty="0">
                <a:solidFill>
                  <a:srgbClr val="000000"/>
                </a:solidFill>
              </a:rPr>
              <a:t>N</a:t>
            </a:r>
            <a:r>
              <a:rPr lang="en-US" sz="1700" dirty="0">
                <a:solidFill>
                  <a:srgbClr val="000000"/>
                </a:solidFill>
              </a:rPr>
              <a:t>ORTHWEST</a:t>
            </a:r>
            <a:r>
              <a:rPr lang="en-US" sz="2100" dirty="0">
                <a:solidFill>
                  <a:srgbClr val="000000"/>
                </a:solidFill>
              </a:rPr>
              <a:t> H</a:t>
            </a:r>
            <a:r>
              <a:rPr lang="en-US" sz="1700" dirty="0">
                <a:solidFill>
                  <a:srgbClr val="000000"/>
                </a:solidFill>
              </a:rPr>
              <a:t>IGH</a:t>
            </a:r>
            <a:r>
              <a:rPr lang="en-US" sz="2100" dirty="0">
                <a:solidFill>
                  <a:srgbClr val="000000"/>
                </a:solidFill>
              </a:rPr>
              <a:t> I</a:t>
            </a:r>
            <a:r>
              <a:rPr lang="en-US" sz="1700" dirty="0">
                <a:solidFill>
                  <a:srgbClr val="000000"/>
                </a:solidFill>
              </a:rPr>
              <a:t>NTENSITY</a:t>
            </a:r>
            <a:r>
              <a:rPr lang="en-US" sz="2100" dirty="0">
                <a:solidFill>
                  <a:srgbClr val="000000"/>
                </a:solidFill>
              </a:rPr>
              <a:t> D</a:t>
            </a:r>
            <a:r>
              <a:rPr lang="en-US" sz="1700" dirty="0">
                <a:solidFill>
                  <a:srgbClr val="000000"/>
                </a:solidFill>
              </a:rPr>
              <a:t>RUG</a:t>
            </a:r>
            <a:r>
              <a:rPr lang="en-US" sz="2100" dirty="0">
                <a:solidFill>
                  <a:srgbClr val="000000"/>
                </a:solidFill>
              </a:rPr>
              <a:t> T</a:t>
            </a:r>
            <a:r>
              <a:rPr lang="en-US" sz="1700" dirty="0">
                <a:solidFill>
                  <a:srgbClr val="000000"/>
                </a:solidFill>
              </a:rPr>
              <a:t>RAFFICKING</a:t>
            </a:r>
            <a:r>
              <a:rPr lang="en-US" sz="2100" dirty="0">
                <a:solidFill>
                  <a:srgbClr val="000000"/>
                </a:solidFill>
              </a:rPr>
              <a:t> A</a:t>
            </a:r>
            <a:r>
              <a:rPr lang="en-US" sz="1700" dirty="0">
                <a:solidFill>
                  <a:srgbClr val="000000"/>
                </a:solidFill>
              </a:rPr>
              <a:t>REA</a:t>
            </a:r>
          </a:p>
        </p:txBody>
      </p:sp>
      <p:sp>
        <p:nvSpPr>
          <p:cNvPr id="11270" name="Rectangle 6"/>
          <p:cNvSpPr>
            <a:spLocks noGrp="1" noChangeArrowheads="1"/>
          </p:cNvSpPr>
          <p:nvPr>
            <p:ph type="title"/>
          </p:nvPr>
        </p:nvSpPr>
        <p:spPr bwMode="auto">
          <a:xfrm>
            <a:off x="239713" y="147638"/>
            <a:ext cx="7596187" cy="835025"/>
          </a:xfrm>
          <a:prstGeom prst="rect">
            <a:avLst/>
          </a:prstGeom>
          <a:noFill/>
          <a:ln w="9525">
            <a:noFill/>
            <a:miter lim="800000"/>
            <a:headEnd/>
            <a:tailEnd/>
          </a:ln>
        </p:spPr>
        <p:txBody>
          <a:bodyPr vert="horz" wrap="square" lIns="46038" tIns="46038" rIns="46038" bIns="46038" numCol="1" anchor="b" anchorCtr="0" compatLnSpc="1">
            <a:prstTxWarp prst="textNoShape">
              <a:avLst/>
            </a:prstTxWarp>
          </a:bodyPr>
          <a:lstStyle/>
          <a:p>
            <a:pPr lvl="0"/>
            <a:r>
              <a:rPr lang="en-US" smtClean="0"/>
              <a:t>Click to edit Master title style</a:t>
            </a:r>
          </a:p>
        </p:txBody>
      </p:sp>
      <p:sp>
        <p:nvSpPr>
          <p:cNvPr id="1031" name="Rectangle 7"/>
          <p:cNvSpPr>
            <a:spLocks noGrp="1" noChangeArrowheads="1"/>
          </p:cNvSpPr>
          <p:nvPr>
            <p:ph type="dt" sz="half" idx="2"/>
          </p:nvPr>
        </p:nvSpPr>
        <p:spPr bwMode="auto">
          <a:xfrm rot="16200000">
            <a:off x="-510380" y="5466556"/>
            <a:ext cx="2360612" cy="212725"/>
          </a:xfrm>
          <a:prstGeom prst="rect">
            <a:avLst/>
          </a:prstGeom>
          <a:noFill/>
          <a:ln w="9525">
            <a:noFill/>
            <a:miter lim="800000"/>
            <a:headEnd/>
            <a:tailEnd/>
          </a:ln>
          <a:effectLst/>
        </p:spPr>
        <p:txBody>
          <a:bodyPr vert="horz" wrap="square" lIns="92075" tIns="0" rIns="92075" bIns="0" numCol="1" anchor="ctr" anchorCtr="0" compatLnSpc="1">
            <a:prstTxWarp prst="textNoShape">
              <a:avLst/>
            </a:prstTxWarp>
            <a:spAutoFit/>
          </a:bodyPr>
          <a:lstStyle>
            <a:lvl1pPr algn="l" eaLnBrk="0" hangingPunct="0">
              <a:defRPr sz="1400" b="0">
                <a:solidFill>
                  <a:schemeClr val="tx1"/>
                </a:solidFill>
                <a:effectLst/>
                <a:latin typeface="Times New Roman" charset="0"/>
              </a:defRPr>
            </a:lvl1pPr>
          </a:lstStyle>
          <a:p>
            <a:pPr>
              <a:defRPr/>
            </a:pPr>
            <a:endParaRPr lang="en-US" dirty="0">
              <a:solidFill>
                <a:srgbClr val="000000"/>
              </a:solidFill>
            </a:endParaRPr>
          </a:p>
        </p:txBody>
      </p:sp>
    </p:spTree>
    <p:extLst>
      <p:ext uri="{BB962C8B-B14F-4D97-AF65-F5344CB8AC3E}">
        <p14:creationId xmlns:p14="http://schemas.microsoft.com/office/powerpoint/2010/main" val="1551609152"/>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 id="2147483966" r:id="rId12"/>
    <p:sldLayoutId id="2147483967" r:id="rId13"/>
    <p:sldLayoutId id="2147483968" r:id="rId14"/>
    <p:sldLayoutId id="2147483969" r:id="rId15"/>
  </p:sldLayoutIdLst>
  <p:transition/>
  <p:txStyles>
    <p:titleStyle>
      <a:lvl1pPr algn="l" rtl="0" eaLnBrk="0" fontAlgn="base" hangingPunct="0">
        <a:lnSpc>
          <a:spcPct val="85000"/>
        </a:lnSpc>
        <a:spcBef>
          <a:spcPct val="0"/>
        </a:spcBef>
        <a:spcAft>
          <a:spcPct val="0"/>
        </a:spcAft>
        <a:defRPr kumimoji="1" sz="3200">
          <a:solidFill>
            <a:schemeClr val="tx2"/>
          </a:solidFill>
          <a:latin typeface="+mj-lt"/>
          <a:ea typeface="+mj-ea"/>
          <a:cs typeface="+mj-cs"/>
        </a:defRPr>
      </a:lvl1pPr>
      <a:lvl2pPr algn="l" rtl="0" eaLnBrk="0" fontAlgn="base" hangingPunct="0">
        <a:lnSpc>
          <a:spcPct val="85000"/>
        </a:lnSpc>
        <a:spcBef>
          <a:spcPct val="0"/>
        </a:spcBef>
        <a:spcAft>
          <a:spcPct val="0"/>
        </a:spcAft>
        <a:defRPr kumimoji="1" sz="3200">
          <a:solidFill>
            <a:schemeClr val="tx2"/>
          </a:solidFill>
          <a:latin typeface="Arial" charset="0"/>
        </a:defRPr>
      </a:lvl2pPr>
      <a:lvl3pPr algn="l" rtl="0" eaLnBrk="0" fontAlgn="base" hangingPunct="0">
        <a:lnSpc>
          <a:spcPct val="85000"/>
        </a:lnSpc>
        <a:spcBef>
          <a:spcPct val="0"/>
        </a:spcBef>
        <a:spcAft>
          <a:spcPct val="0"/>
        </a:spcAft>
        <a:defRPr kumimoji="1" sz="3200">
          <a:solidFill>
            <a:schemeClr val="tx2"/>
          </a:solidFill>
          <a:latin typeface="Arial" charset="0"/>
        </a:defRPr>
      </a:lvl3pPr>
      <a:lvl4pPr algn="l" rtl="0" eaLnBrk="0" fontAlgn="base" hangingPunct="0">
        <a:lnSpc>
          <a:spcPct val="85000"/>
        </a:lnSpc>
        <a:spcBef>
          <a:spcPct val="0"/>
        </a:spcBef>
        <a:spcAft>
          <a:spcPct val="0"/>
        </a:spcAft>
        <a:defRPr kumimoji="1" sz="3200">
          <a:solidFill>
            <a:schemeClr val="tx2"/>
          </a:solidFill>
          <a:latin typeface="Arial" charset="0"/>
        </a:defRPr>
      </a:lvl4pPr>
      <a:lvl5pPr algn="l" rtl="0" eaLnBrk="0" fontAlgn="base" hangingPunct="0">
        <a:lnSpc>
          <a:spcPct val="85000"/>
        </a:lnSpc>
        <a:spcBef>
          <a:spcPct val="0"/>
        </a:spcBef>
        <a:spcAft>
          <a:spcPct val="0"/>
        </a:spcAft>
        <a:defRPr kumimoji="1" sz="3200">
          <a:solidFill>
            <a:schemeClr val="tx2"/>
          </a:solidFill>
          <a:latin typeface="Arial" charset="0"/>
        </a:defRPr>
      </a:lvl5pPr>
      <a:lvl6pPr marL="457200" algn="l" rtl="0" eaLnBrk="0" fontAlgn="base" hangingPunct="0">
        <a:lnSpc>
          <a:spcPct val="85000"/>
        </a:lnSpc>
        <a:spcBef>
          <a:spcPct val="0"/>
        </a:spcBef>
        <a:spcAft>
          <a:spcPct val="0"/>
        </a:spcAft>
        <a:defRPr kumimoji="1" sz="3200">
          <a:solidFill>
            <a:schemeClr val="tx2"/>
          </a:solidFill>
          <a:latin typeface="Arial" charset="0"/>
        </a:defRPr>
      </a:lvl6pPr>
      <a:lvl7pPr marL="914400" algn="l" rtl="0" eaLnBrk="0" fontAlgn="base" hangingPunct="0">
        <a:lnSpc>
          <a:spcPct val="85000"/>
        </a:lnSpc>
        <a:spcBef>
          <a:spcPct val="0"/>
        </a:spcBef>
        <a:spcAft>
          <a:spcPct val="0"/>
        </a:spcAft>
        <a:defRPr kumimoji="1" sz="3200">
          <a:solidFill>
            <a:schemeClr val="tx2"/>
          </a:solidFill>
          <a:latin typeface="Arial" charset="0"/>
        </a:defRPr>
      </a:lvl7pPr>
      <a:lvl8pPr marL="1371600" algn="l" rtl="0" eaLnBrk="0" fontAlgn="base" hangingPunct="0">
        <a:lnSpc>
          <a:spcPct val="85000"/>
        </a:lnSpc>
        <a:spcBef>
          <a:spcPct val="0"/>
        </a:spcBef>
        <a:spcAft>
          <a:spcPct val="0"/>
        </a:spcAft>
        <a:defRPr kumimoji="1" sz="3200">
          <a:solidFill>
            <a:schemeClr val="tx2"/>
          </a:solidFill>
          <a:latin typeface="Arial" charset="0"/>
        </a:defRPr>
      </a:lvl8pPr>
      <a:lvl9pPr marL="1828800" algn="l" rtl="0" eaLnBrk="0" fontAlgn="base" hangingPunct="0">
        <a:lnSpc>
          <a:spcPct val="85000"/>
        </a:lnSpc>
        <a:spcBef>
          <a:spcPct val="0"/>
        </a:spcBef>
        <a:spcAft>
          <a:spcPct val="0"/>
        </a:spcAft>
        <a:defRPr kumimoji="1" sz="3200">
          <a:solidFill>
            <a:schemeClr val="tx2"/>
          </a:solidFill>
          <a:latin typeface="Arial" charset="0"/>
        </a:defRPr>
      </a:lvl9pPr>
    </p:titleStyle>
    <p:bodyStyle>
      <a:lvl1pPr marL="342900" indent="-342900" algn="l" rtl="0" eaLnBrk="0" fontAlgn="base" hangingPunct="0">
        <a:spcBef>
          <a:spcPct val="20000"/>
        </a:spcBef>
        <a:spcAft>
          <a:spcPct val="0"/>
        </a:spcAft>
        <a:buClr>
          <a:srgbClr val="FFCC00"/>
        </a:buClr>
        <a:buChar char="•"/>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CCCC00"/>
        </a:buClr>
        <a:buChar char="–"/>
        <a:defRPr kumimoji="1" sz="2400">
          <a:solidFill>
            <a:schemeClr val="tx1"/>
          </a:solidFill>
          <a:latin typeface="+mn-lt"/>
        </a:defRPr>
      </a:lvl2pPr>
      <a:lvl3pPr marL="1085850" indent="-228600" algn="l" rtl="0" eaLnBrk="0" fontAlgn="base" hangingPunct="0">
        <a:spcBef>
          <a:spcPct val="20000"/>
        </a:spcBef>
        <a:spcAft>
          <a:spcPct val="0"/>
        </a:spcAft>
        <a:buClr>
          <a:srgbClr val="99FF33"/>
        </a:buClr>
        <a:buChar char="•"/>
        <a:defRPr kumimoji="1" sz="2000">
          <a:solidFill>
            <a:schemeClr val="tx1"/>
          </a:solidFill>
          <a:latin typeface="+mn-lt"/>
        </a:defRPr>
      </a:lvl3pPr>
      <a:lvl4pPr marL="1428750" indent="-228600" algn="l" rtl="0" eaLnBrk="0" fontAlgn="base" hangingPunct="0">
        <a:spcBef>
          <a:spcPct val="20000"/>
        </a:spcBef>
        <a:spcAft>
          <a:spcPct val="0"/>
        </a:spcAft>
        <a:buClr>
          <a:srgbClr val="CCCC00"/>
        </a:buClr>
        <a:buChar char="–"/>
        <a:defRPr kumimoji="1" sz="1400">
          <a:solidFill>
            <a:schemeClr val="tx1"/>
          </a:solidFill>
          <a:latin typeface="+mn-lt"/>
        </a:defRPr>
      </a:lvl4pPr>
      <a:lvl5pPr marL="1771650" indent="-228600" algn="l" rtl="0" eaLnBrk="0" fontAlgn="base" hangingPunct="0">
        <a:spcBef>
          <a:spcPct val="20000"/>
        </a:spcBef>
        <a:spcAft>
          <a:spcPct val="0"/>
        </a:spcAft>
        <a:buClr>
          <a:srgbClr val="FFFF66"/>
        </a:buClr>
        <a:buChar char="•"/>
        <a:defRPr kumimoji="1" sz="1000">
          <a:solidFill>
            <a:schemeClr val="tx1"/>
          </a:solidFill>
          <a:latin typeface="+mn-lt"/>
        </a:defRPr>
      </a:lvl5pPr>
      <a:lvl6pPr marL="2228850" indent="-228600" algn="l" rtl="0" eaLnBrk="0" fontAlgn="base" hangingPunct="0">
        <a:spcBef>
          <a:spcPct val="20000"/>
        </a:spcBef>
        <a:spcAft>
          <a:spcPct val="0"/>
        </a:spcAft>
        <a:buClr>
          <a:srgbClr val="FFFF66"/>
        </a:buClr>
        <a:buChar char="•"/>
        <a:defRPr kumimoji="1" sz="1000">
          <a:solidFill>
            <a:schemeClr val="tx1"/>
          </a:solidFill>
          <a:latin typeface="+mn-lt"/>
        </a:defRPr>
      </a:lvl6pPr>
      <a:lvl7pPr marL="2686050" indent="-228600" algn="l" rtl="0" eaLnBrk="0" fontAlgn="base" hangingPunct="0">
        <a:spcBef>
          <a:spcPct val="20000"/>
        </a:spcBef>
        <a:spcAft>
          <a:spcPct val="0"/>
        </a:spcAft>
        <a:buClr>
          <a:srgbClr val="FFFF66"/>
        </a:buClr>
        <a:buChar char="•"/>
        <a:defRPr kumimoji="1" sz="1000">
          <a:solidFill>
            <a:schemeClr val="tx1"/>
          </a:solidFill>
          <a:latin typeface="+mn-lt"/>
        </a:defRPr>
      </a:lvl7pPr>
      <a:lvl8pPr marL="3143250" indent="-228600" algn="l" rtl="0" eaLnBrk="0" fontAlgn="base" hangingPunct="0">
        <a:spcBef>
          <a:spcPct val="20000"/>
        </a:spcBef>
        <a:spcAft>
          <a:spcPct val="0"/>
        </a:spcAft>
        <a:buClr>
          <a:srgbClr val="FFFF66"/>
        </a:buClr>
        <a:buChar char="•"/>
        <a:defRPr kumimoji="1" sz="1000">
          <a:solidFill>
            <a:schemeClr val="tx1"/>
          </a:solidFill>
          <a:latin typeface="+mn-lt"/>
        </a:defRPr>
      </a:lvl8pPr>
      <a:lvl9pPr marL="3600450" indent="-228600" algn="l" rtl="0" eaLnBrk="0" fontAlgn="base" hangingPunct="0">
        <a:spcBef>
          <a:spcPct val="20000"/>
        </a:spcBef>
        <a:spcAft>
          <a:spcPct val="0"/>
        </a:spcAft>
        <a:buClr>
          <a:srgbClr val="FFFF66"/>
        </a:buClr>
        <a:buChar char="•"/>
        <a:defRPr kumimoji="1" sz="1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www.mfiles.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ctrTitle"/>
          </p:nvPr>
        </p:nvSpPr>
        <p:spPr>
          <a:xfrm>
            <a:off x="1752600" y="1447800"/>
            <a:ext cx="5745163" cy="749300"/>
          </a:xfrm>
          <a:effectLst>
            <a:outerShdw dist="35921" dir="2700000" algn="ctr" rotWithShape="0">
              <a:srgbClr val="808080"/>
            </a:outerShdw>
          </a:effectLst>
        </p:spPr>
        <p:txBody>
          <a:bodyPr/>
          <a:lstStyle/>
          <a:p>
            <a:pPr algn="ctr">
              <a:defRPr/>
            </a:pPr>
            <a:r>
              <a:rPr lang="en-US" sz="3200" b="1" dirty="0" smtClean="0">
                <a:solidFill>
                  <a:srgbClr val="FFCC00"/>
                </a:solidFill>
                <a:effectLst>
                  <a:outerShdw blurRad="38100" dist="38100" dir="2700000" algn="tl">
                    <a:srgbClr val="000000">
                      <a:alpha val="43137"/>
                    </a:srgbClr>
                  </a:outerShdw>
                </a:effectLst>
                <a:latin typeface="Arial" charset="0"/>
              </a:rPr>
              <a:t>Northwest High Intensity Drug Trafficking Area (HIDTA) Update</a:t>
            </a:r>
            <a:r>
              <a:rPr lang="en-US" sz="2800" b="1" dirty="0" smtClean="0">
                <a:solidFill>
                  <a:srgbClr val="FFCC00"/>
                </a:solidFill>
                <a:latin typeface="Arial" charset="0"/>
              </a:rPr>
              <a:t/>
            </a:r>
            <a:br>
              <a:rPr lang="en-US" sz="2800" b="1" dirty="0" smtClean="0">
                <a:solidFill>
                  <a:srgbClr val="FFCC00"/>
                </a:solidFill>
                <a:latin typeface="Arial" charset="0"/>
              </a:rPr>
            </a:br>
            <a:r>
              <a:rPr lang="en-US" sz="1600" b="1" dirty="0" smtClean="0">
                <a:latin typeface="Arial" charset="0"/>
              </a:rPr>
              <a:t>__________________________________________________</a:t>
            </a:r>
            <a:endParaRPr lang="en-US" b="1" dirty="0" smtClean="0">
              <a:latin typeface="Arial" charset="0"/>
            </a:endParaRPr>
          </a:p>
        </p:txBody>
      </p:sp>
      <p:sp>
        <p:nvSpPr>
          <p:cNvPr id="176131" name="Rectangle 3"/>
          <p:cNvSpPr>
            <a:spLocks noGrp="1" noChangeArrowheads="1"/>
          </p:cNvSpPr>
          <p:nvPr>
            <p:ph type="subTitle" idx="1"/>
          </p:nvPr>
        </p:nvSpPr>
        <p:spPr>
          <a:xfrm>
            <a:off x="1905000" y="1905000"/>
            <a:ext cx="5729288" cy="1804988"/>
          </a:xfrm>
          <a:effectLst>
            <a:outerShdw dist="35921" dir="2700000" algn="ctr" rotWithShape="0">
              <a:srgbClr val="808080"/>
            </a:outerShdw>
          </a:effectLst>
        </p:spPr>
        <p:txBody>
          <a:bodyPr/>
          <a:lstStyle/>
          <a:p>
            <a:pPr algn="ctr">
              <a:lnSpc>
                <a:spcPct val="90000"/>
              </a:lnSpc>
              <a:defRPr/>
            </a:pPr>
            <a:endParaRPr lang="en-US" b="1" dirty="0" smtClean="0">
              <a:solidFill>
                <a:schemeClr val="bg1"/>
              </a:solidFill>
              <a:effectLst>
                <a:outerShdw blurRad="38100" dist="38100" dir="2700000" algn="tl">
                  <a:srgbClr val="000000">
                    <a:alpha val="43137"/>
                  </a:srgbClr>
                </a:outerShdw>
              </a:effectLst>
            </a:endParaRPr>
          </a:p>
          <a:p>
            <a:pPr algn="ctr">
              <a:lnSpc>
                <a:spcPct val="90000"/>
              </a:lnSpc>
              <a:defRPr/>
            </a:pPr>
            <a:endParaRPr lang="en-US" sz="2400" b="1" dirty="0" smtClean="0">
              <a:solidFill>
                <a:schemeClr val="bg1"/>
              </a:solidFill>
              <a:effectLst>
                <a:outerShdw blurRad="38100" dist="38100" dir="2700000" algn="tl">
                  <a:srgbClr val="000000">
                    <a:alpha val="43137"/>
                  </a:srgbClr>
                </a:outerShdw>
              </a:effectLst>
            </a:endParaRPr>
          </a:p>
          <a:p>
            <a:pPr algn="ctr">
              <a:lnSpc>
                <a:spcPct val="90000"/>
              </a:lnSpc>
              <a:defRPr/>
            </a:pPr>
            <a:r>
              <a:rPr lang="en-US" sz="2400" b="1" dirty="0" smtClean="0">
                <a:solidFill>
                  <a:schemeClr val="bg1"/>
                </a:solidFill>
                <a:effectLst>
                  <a:outerShdw blurRad="38100" dist="38100" dir="2700000" algn="tl">
                    <a:srgbClr val="000000">
                      <a:alpha val="43137"/>
                    </a:srgbClr>
                  </a:outerShdw>
                </a:effectLst>
              </a:rPr>
              <a:t>Washington Healthy Youth Coalition</a:t>
            </a:r>
          </a:p>
          <a:p>
            <a:pPr algn="ctr">
              <a:lnSpc>
                <a:spcPct val="90000"/>
              </a:lnSpc>
              <a:defRPr/>
            </a:pPr>
            <a:endParaRPr lang="en-US" sz="2400" b="1" dirty="0" smtClean="0">
              <a:solidFill>
                <a:schemeClr val="bg1"/>
              </a:solidFill>
              <a:effectLst>
                <a:outerShdw blurRad="38100" dist="38100" dir="2700000" algn="tl">
                  <a:srgbClr val="000000">
                    <a:alpha val="43137"/>
                  </a:srgbClr>
                </a:outerShdw>
              </a:effectLst>
            </a:endParaRPr>
          </a:p>
          <a:p>
            <a:pPr algn="ctr">
              <a:lnSpc>
                <a:spcPct val="90000"/>
              </a:lnSpc>
              <a:defRPr/>
            </a:pPr>
            <a:endParaRPr lang="en-US" sz="2400" b="1" dirty="0" smtClean="0">
              <a:solidFill>
                <a:schemeClr val="bg1"/>
              </a:solidFill>
            </a:endParaRPr>
          </a:p>
          <a:p>
            <a:pPr algn="ctr">
              <a:lnSpc>
                <a:spcPct val="90000"/>
              </a:lnSpc>
              <a:defRPr/>
            </a:pPr>
            <a:r>
              <a:rPr lang="en-US" sz="2400" dirty="0" smtClean="0">
                <a:solidFill>
                  <a:srgbClr val="FF6600"/>
                </a:solidFill>
                <a:effectLst>
                  <a:outerShdw blurRad="38100" dist="38100" dir="2700000" algn="tl">
                    <a:srgbClr val="000000">
                      <a:alpha val="43137"/>
                    </a:srgbClr>
                  </a:outerShdw>
                </a:effectLst>
              </a:rPr>
              <a:t>WA State Liquor and Cannabis Board</a:t>
            </a:r>
            <a:endParaRPr lang="en-US" sz="2400" dirty="0" smtClean="0">
              <a:solidFill>
                <a:srgbClr val="FF6600"/>
              </a:solidFill>
              <a:effectLst>
                <a:outerShdw blurRad="38100" dist="38100" dir="2700000" algn="tl">
                  <a:srgbClr val="000000">
                    <a:alpha val="43137"/>
                  </a:srgbClr>
                </a:outerShdw>
              </a:effectLst>
            </a:endParaRPr>
          </a:p>
          <a:p>
            <a:pPr algn="ctr">
              <a:defRPr/>
            </a:pPr>
            <a:r>
              <a:rPr lang="en-US" sz="2000" dirty="0" smtClean="0">
                <a:solidFill>
                  <a:srgbClr val="FF6600"/>
                </a:solidFill>
                <a:effectLst>
                  <a:outerShdw blurRad="38100" dist="38100" dir="2700000" algn="tl">
                    <a:srgbClr val="000000">
                      <a:alpha val="43137"/>
                    </a:srgbClr>
                  </a:outerShdw>
                </a:effectLst>
              </a:rPr>
              <a:t>Olympia, </a:t>
            </a:r>
            <a:r>
              <a:rPr lang="en-US" sz="2000" dirty="0" smtClean="0">
                <a:solidFill>
                  <a:srgbClr val="FF6600"/>
                </a:solidFill>
                <a:effectLst>
                  <a:outerShdw blurRad="38100" dist="38100" dir="2700000" algn="tl">
                    <a:srgbClr val="000000">
                      <a:alpha val="43137"/>
                    </a:srgbClr>
                  </a:outerShdw>
                </a:effectLst>
              </a:rPr>
              <a:t>Washington</a:t>
            </a:r>
          </a:p>
          <a:p>
            <a:pPr algn="ctr">
              <a:defRPr/>
            </a:pPr>
            <a:r>
              <a:rPr lang="en-US" sz="2000" dirty="0" smtClean="0">
                <a:solidFill>
                  <a:srgbClr val="FF6600"/>
                </a:solidFill>
                <a:effectLst>
                  <a:outerShdw blurRad="38100" dist="38100" dir="2700000" algn="tl">
                    <a:srgbClr val="000000">
                      <a:alpha val="43137"/>
                    </a:srgbClr>
                  </a:outerShdw>
                </a:effectLst>
              </a:rPr>
              <a:t>March </a:t>
            </a:r>
            <a:r>
              <a:rPr lang="en-US" sz="2000" dirty="0" smtClean="0">
                <a:solidFill>
                  <a:srgbClr val="FF6600"/>
                </a:solidFill>
                <a:effectLst>
                  <a:outerShdw blurRad="38100" dist="38100" dir="2700000" algn="tl">
                    <a:srgbClr val="000000">
                      <a:alpha val="43137"/>
                    </a:srgbClr>
                  </a:outerShdw>
                </a:effectLst>
              </a:rPr>
              <a:t>20, 2020</a:t>
            </a:r>
            <a:endParaRPr lang="en-US" sz="2000" dirty="0" smtClean="0">
              <a:solidFill>
                <a:srgbClr val="FF6600"/>
              </a:solidFill>
              <a:effectLst>
                <a:outerShdw blurRad="38100" dist="38100" dir="2700000" algn="tl">
                  <a:srgbClr val="000000">
                    <a:alpha val="43137"/>
                  </a:srgbClr>
                </a:outerShdw>
              </a:effectLst>
            </a:endParaRPr>
          </a:p>
          <a:p>
            <a:pPr algn="ctr">
              <a:lnSpc>
                <a:spcPct val="90000"/>
              </a:lnSpc>
              <a:defRPr/>
            </a:pPr>
            <a:endParaRPr lang="en-US" sz="2400" dirty="0" smtClean="0">
              <a:solidFill>
                <a:srgbClr val="CC0000"/>
              </a:solidFill>
            </a:endParaRPr>
          </a:p>
          <a:p>
            <a:pPr algn="ctr">
              <a:lnSpc>
                <a:spcPct val="90000"/>
              </a:lnSpc>
              <a:defRPr/>
            </a:pPr>
            <a:r>
              <a:rPr lang="en-US" sz="1800" b="1" dirty="0" smtClean="0">
                <a:solidFill>
                  <a:schemeClr val="bg1"/>
                </a:solidFill>
                <a:effectLst>
                  <a:outerShdw blurRad="38100" dist="38100" dir="2700000" algn="tl">
                    <a:srgbClr val="000000">
                      <a:alpha val="43137"/>
                    </a:srgbClr>
                  </a:outerShdw>
                </a:effectLst>
              </a:rPr>
              <a:t>Steven Freng, Psy.D., MSW</a:t>
            </a:r>
          </a:p>
          <a:p>
            <a:pPr algn="ctr">
              <a:lnSpc>
                <a:spcPct val="90000"/>
              </a:lnSpc>
              <a:defRPr/>
            </a:pPr>
            <a:r>
              <a:rPr lang="en-US" sz="1800" b="1" dirty="0" smtClean="0">
                <a:solidFill>
                  <a:schemeClr val="bg1"/>
                </a:solidFill>
                <a:effectLst>
                  <a:outerShdw blurRad="38100" dist="38100" dir="2700000" algn="tl">
                    <a:srgbClr val="000000">
                      <a:alpha val="43137"/>
                    </a:srgbClr>
                  </a:outerShdw>
                </a:effectLst>
              </a:rPr>
              <a:t>NW HIDTA Prevention/Treatment Manager </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914400" y="304800"/>
            <a:ext cx="7596188" cy="835025"/>
          </a:xfrm>
          <a:effectLst>
            <a:outerShdw dist="35921" dir="2700000" algn="ctr" rotWithShape="0">
              <a:srgbClr val="808080"/>
            </a:outerShdw>
          </a:effectLst>
        </p:spPr>
        <p:txBody>
          <a:bodyPr/>
          <a:lstStyle/>
          <a:p>
            <a:pPr algn="ctr">
              <a:defRPr/>
            </a:pPr>
            <a:r>
              <a:rPr lang="en-US" sz="4000" b="1" dirty="0" smtClean="0">
                <a:solidFill>
                  <a:srgbClr val="FFCC00"/>
                </a:solidFill>
                <a:effectLst>
                  <a:outerShdw blurRad="38100" dist="38100" dir="2700000" algn="tl">
                    <a:srgbClr val="000000">
                      <a:alpha val="43137"/>
                    </a:srgbClr>
                  </a:outerShdw>
                </a:effectLst>
              </a:rPr>
              <a:t>Task Force Support</a:t>
            </a:r>
          </a:p>
        </p:txBody>
      </p:sp>
      <p:sp>
        <p:nvSpPr>
          <p:cNvPr id="27651" name="Rectangle 3"/>
          <p:cNvSpPr>
            <a:spLocks noGrp="1" noChangeArrowheads="1"/>
          </p:cNvSpPr>
          <p:nvPr>
            <p:ph type="body" idx="1"/>
          </p:nvPr>
        </p:nvSpPr>
        <p:spPr>
          <a:xfrm>
            <a:off x="1339056" y="1371600"/>
            <a:ext cx="7508875" cy="5105400"/>
          </a:xfrm>
        </p:spPr>
        <p:txBody>
          <a:bodyPr>
            <a:normAutofit fontScale="70000" lnSpcReduction="20000"/>
          </a:bodyPr>
          <a:lstStyle/>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Northwest HIDTA Integrated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WSP Investigative Assistance Unit</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Northern Border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Snohomish Regional Drug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Thurston County Narcotics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Yakima County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Tacoma Regional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Clark/Skamania Drug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Cowlitz-Wahkiakum Narcotics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Spokane Narcotics Task Force</a:t>
            </a:r>
          </a:p>
          <a:p>
            <a:pPr>
              <a:lnSpc>
                <a:spcPct val="110000"/>
              </a:lnSpc>
              <a:buFont typeface="Arial" panose="020B0604020202020204" pitchFamily="34" charset="0"/>
              <a:buChar char="•"/>
            </a:pPr>
            <a:r>
              <a:rPr lang="en-US" sz="3600" b="1" dirty="0" smtClean="0">
                <a:solidFill>
                  <a:schemeClr val="bg1"/>
                </a:solidFill>
                <a:effectLst>
                  <a:outerShdw blurRad="38100" dist="38100" dir="2700000" algn="tl">
                    <a:srgbClr val="000000">
                      <a:alpha val="43137"/>
                    </a:srgbClr>
                  </a:outerShdw>
                </a:effectLst>
              </a:rPr>
              <a:t>Northwest HIDTA Financial Intelligence Unit</a:t>
            </a:r>
          </a:p>
          <a:p>
            <a:pPr>
              <a:lnSpc>
                <a:spcPct val="90000"/>
              </a:lnSpc>
            </a:pPr>
            <a:endParaRPr lang="en-US" sz="2000" dirty="0" smtClean="0">
              <a:solidFill>
                <a:schemeClr val="bg1"/>
              </a:solidFill>
            </a:endParaRPr>
          </a:p>
        </p:txBody>
      </p:sp>
    </p:spTree>
    <p:extLst>
      <p:ext uri="{BB962C8B-B14F-4D97-AF65-F5344CB8AC3E}">
        <p14:creationId xmlns:p14="http://schemas.microsoft.com/office/powerpoint/2010/main" val="165813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a:xfrm>
            <a:off x="1066800" y="304800"/>
            <a:ext cx="7086600" cy="1276350"/>
          </a:xfrm>
          <a:effectLst>
            <a:outerShdw dist="35921" dir="2700000" algn="ctr" rotWithShape="0">
              <a:srgbClr val="808080"/>
            </a:outerShdw>
          </a:effectLst>
        </p:spPr>
        <p:txBody>
          <a:bodyPr lIns="90488" tIns="44450" rIns="90488" bIns="44450" anchor="ctr"/>
          <a:lstStyle/>
          <a:p>
            <a:pPr algn="ctr">
              <a:defRPr/>
            </a:pPr>
            <a:r>
              <a:rPr lang="en-US" b="1" dirty="0" smtClean="0">
                <a:solidFill>
                  <a:srgbClr val="FFCC00"/>
                </a:solidFill>
                <a:effectLst>
                  <a:outerShdw blurRad="38100" dist="38100" dir="2700000" algn="tl">
                    <a:srgbClr val="000000">
                      <a:alpha val="43137"/>
                    </a:srgbClr>
                  </a:outerShdw>
                </a:effectLst>
              </a:rPr>
              <a:t>Investigative Support Center (ISC) </a:t>
            </a:r>
            <a:br>
              <a:rPr lang="en-US" b="1" dirty="0" smtClean="0">
                <a:solidFill>
                  <a:srgbClr val="FFCC00"/>
                </a:solidFill>
                <a:effectLst>
                  <a:outerShdw blurRad="38100" dist="38100" dir="2700000" algn="tl">
                    <a:srgbClr val="000000">
                      <a:alpha val="43137"/>
                    </a:srgbClr>
                  </a:outerShdw>
                </a:effectLst>
              </a:rPr>
            </a:br>
            <a:r>
              <a:rPr lang="en-US" b="1" dirty="0" smtClean="0">
                <a:solidFill>
                  <a:srgbClr val="FFCC00"/>
                </a:solidFill>
                <a:effectLst>
                  <a:outerShdw blurRad="38100" dist="38100" dir="2700000" algn="tl">
                    <a:srgbClr val="000000">
                      <a:alpha val="43137"/>
                    </a:srgbClr>
                  </a:outerShdw>
                </a:effectLst>
              </a:rPr>
              <a:t>Primary Components</a:t>
            </a:r>
            <a:r>
              <a:rPr lang="en-US" b="1" dirty="0" smtClean="0">
                <a:effectLst>
                  <a:outerShdw blurRad="38100" dist="38100" dir="2700000" algn="tl">
                    <a:srgbClr val="000000">
                      <a:alpha val="43137"/>
                    </a:srgbClr>
                  </a:outerShdw>
                </a:effectLst>
              </a:rPr>
              <a:t> </a:t>
            </a:r>
            <a:endParaRPr lang="en-US" dirty="0" smtClean="0">
              <a:effectLst>
                <a:outerShdw blurRad="38100" dist="38100" dir="2700000" algn="tl">
                  <a:srgbClr val="000000">
                    <a:alpha val="43137"/>
                  </a:srgbClr>
                </a:outerShdw>
              </a:effectLst>
            </a:endParaRPr>
          </a:p>
        </p:txBody>
      </p:sp>
      <p:sp>
        <p:nvSpPr>
          <p:cNvPr id="26627" name="Rectangle 3"/>
          <p:cNvSpPr>
            <a:spLocks noGrp="1" noChangeArrowheads="1"/>
          </p:cNvSpPr>
          <p:nvPr>
            <p:ph type="body" idx="1"/>
          </p:nvPr>
        </p:nvSpPr>
        <p:spPr>
          <a:xfrm>
            <a:off x="1828800" y="1905000"/>
            <a:ext cx="6705600" cy="3505200"/>
          </a:xfrm>
          <a:noFill/>
        </p:spPr>
        <p:txBody>
          <a:bodyPr lIns="90488" tIns="44450" rIns="90488" bIns="44450"/>
          <a:lstStyle/>
          <a:p>
            <a:pPr>
              <a:lnSpc>
                <a:spcPct val="90000"/>
              </a:lnSpc>
            </a:pPr>
            <a:r>
              <a:rPr lang="en-US" sz="2400" b="1" dirty="0" smtClean="0">
                <a:solidFill>
                  <a:srgbClr val="FF6600"/>
                </a:solidFill>
                <a:effectLst>
                  <a:outerShdw blurRad="38100" dist="38100" dir="2700000" algn="tl">
                    <a:srgbClr val="000000">
                      <a:alpha val="43137"/>
                    </a:srgbClr>
                  </a:outerShdw>
                </a:effectLst>
              </a:rPr>
              <a:t>Information Services Unit</a:t>
            </a:r>
          </a:p>
          <a:p>
            <a:pPr lvl="1">
              <a:lnSpc>
                <a:spcPct val="90000"/>
              </a:lnSpc>
            </a:pPr>
            <a:r>
              <a:rPr lang="en-US" sz="2000" dirty="0" smtClean="0">
                <a:solidFill>
                  <a:schemeClr val="bg1"/>
                </a:solidFill>
              </a:rPr>
              <a:t>Watch Center</a:t>
            </a:r>
          </a:p>
          <a:p>
            <a:pPr lvl="2">
              <a:lnSpc>
                <a:spcPct val="90000"/>
              </a:lnSpc>
            </a:pPr>
            <a:r>
              <a:rPr lang="en-US" sz="1800" dirty="0" smtClean="0">
                <a:solidFill>
                  <a:schemeClr val="bg1"/>
                </a:solidFill>
              </a:rPr>
              <a:t>Officer Safety</a:t>
            </a:r>
          </a:p>
          <a:p>
            <a:pPr lvl="2">
              <a:lnSpc>
                <a:spcPct val="90000"/>
              </a:lnSpc>
            </a:pPr>
            <a:r>
              <a:rPr lang="en-US" sz="1800" dirty="0" smtClean="0">
                <a:solidFill>
                  <a:schemeClr val="bg1"/>
                </a:solidFill>
              </a:rPr>
              <a:t>Deconfliction</a:t>
            </a:r>
          </a:p>
          <a:p>
            <a:pPr lvl="2">
              <a:lnSpc>
                <a:spcPct val="90000"/>
              </a:lnSpc>
              <a:buFontTx/>
              <a:buNone/>
            </a:pPr>
            <a:endParaRPr lang="en-US" sz="800" dirty="0" smtClean="0">
              <a:solidFill>
                <a:schemeClr val="bg1"/>
              </a:solidFill>
            </a:endParaRPr>
          </a:p>
          <a:p>
            <a:pPr>
              <a:lnSpc>
                <a:spcPct val="90000"/>
              </a:lnSpc>
            </a:pPr>
            <a:r>
              <a:rPr lang="en-US" sz="2400" b="1" dirty="0" smtClean="0">
                <a:solidFill>
                  <a:srgbClr val="FF6600"/>
                </a:solidFill>
                <a:effectLst>
                  <a:outerShdw blurRad="38100" dist="38100" dir="2700000" algn="tl">
                    <a:srgbClr val="000000">
                      <a:alpha val="43137"/>
                    </a:srgbClr>
                  </a:outerShdw>
                </a:effectLst>
              </a:rPr>
              <a:t>Analytical Unit</a:t>
            </a:r>
          </a:p>
          <a:p>
            <a:pPr lvl="1">
              <a:lnSpc>
                <a:spcPct val="90000"/>
              </a:lnSpc>
            </a:pPr>
            <a:r>
              <a:rPr lang="en-US" sz="2000" dirty="0" smtClean="0">
                <a:solidFill>
                  <a:schemeClr val="bg1"/>
                </a:solidFill>
              </a:rPr>
              <a:t>Intelligence Research/Strategic Studies</a:t>
            </a:r>
          </a:p>
          <a:p>
            <a:pPr lvl="1">
              <a:lnSpc>
                <a:spcPct val="90000"/>
              </a:lnSpc>
            </a:pPr>
            <a:r>
              <a:rPr lang="en-US" sz="2000" dirty="0" smtClean="0">
                <a:solidFill>
                  <a:schemeClr val="bg1"/>
                </a:solidFill>
              </a:rPr>
              <a:t>Tactical Analysis</a:t>
            </a:r>
          </a:p>
          <a:p>
            <a:pPr lvl="1">
              <a:lnSpc>
                <a:spcPct val="90000"/>
              </a:lnSpc>
            </a:pPr>
            <a:r>
              <a:rPr lang="en-US" sz="2000" dirty="0" smtClean="0">
                <a:solidFill>
                  <a:schemeClr val="bg1"/>
                </a:solidFill>
              </a:rPr>
              <a:t>Case Support</a:t>
            </a:r>
          </a:p>
          <a:p>
            <a:pPr lvl="1">
              <a:lnSpc>
                <a:spcPct val="90000"/>
              </a:lnSpc>
              <a:buFontTx/>
              <a:buNone/>
            </a:pPr>
            <a:endParaRPr lang="en-US" sz="800" dirty="0" smtClean="0">
              <a:solidFill>
                <a:schemeClr val="bg1"/>
              </a:solidFill>
            </a:endParaRPr>
          </a:p>
          <a:p>
            <a:pPr>
              <a:lnSpc>
                <a:spcPct val="90000"/>
              </a:lnSpc>
            </a:pPr>
            <a:r>
              <a:rPr lang="en-US" sz="2400" b="1" dirty="0" smtClean="0">
                <a:solidFill>
                  <a:srgbClr val="FF6600"/>
                </a:solidFill>
                <a:effectLst>
                  <a:outerShdw blurRad="38100" dist="38100" dir="2700000" algn="tl">
                    <a:srgbClr val="000000">
                      <a:alpha val="43137"/>
                    </a:srgbClr>
                  </a:outerShdw>
                </a:effectLst>
              </a:rPr>
              <a:t>Administrative Unit</a:t>
            </a:r>
          </a:p>
          <a:p>
            <a:pPr lvl="1">
              <a:lnSpc>
                <a:spcPct val="110000"/>
              </a:lnSpc>
            </a:pPr>
            <a:r>
              <a:rPr lang="en-US" sz="2000" dirty="0" smtClean="0">
                <a:solidFill>
                  <a:schemeClr val="bg1"/>
                </a:solidFill>
              </a:rPr>
              <a:t>Technical Equipment &amp; Services, Database     Management, Fiscal Management, Training</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a:xfrm>
            <a:off x="1066800" y="381000"/>
            <a:ext cx="7596188" cy="835025"/>
          </a:xfrm>
          <a:effectLst>
            <a:outerShdw dist="35921" dir="2700000" algn="ctr" rotWithShape="0">
              <a:srgbClr val="808080"/>
            </a:outerShdw>
          </a:effectLst>
        </p:spPr>
        <p:txBody>
          <a:bodyPr/>
          <a:lstStyle/>
          <a:p>
            <a:pPr algn="ctr">
              <a:defRPr/>
            </a:pPr>
            <a:r>
              <a:rPr lang="en-US" sz="4800" b="1" dirty="0" smtClean="0">
                <a:solidFill>
                  <a:srgbClr val="FFCC00"/>
                </a:solidFill>
                <a:effectLst>
                  <a:outerShdw blurRad="38100" dist="38100" dir="2700000" algn="tl">
                    <a:srgbClr val="000000">
                      <a:alpha val="43137"/>
                    </a:srgbClr>
                  </a:outerShdw>
                </a:effectLst>
              </a:rPr>
              <a:t>Threat Indicators</a:t>
            </a:r>
          </a:p>
        </p:txBody>
      </p:sp>
      <p:sp>
        <p:nvSpPr>
          <p:cNvPr id="30723" name="Rectangle 3"/>
          <p:cNvSpPr>
            <a:spLocks noGrp="1" noChangeArrowheads="1"/>
          </p:cNvSpPr>
          <p:nvPr>
            <p:ph type="body" idx="1"/>
          </p:nvPr>
        </p:nvSpPr>
        <p:spPr>
          <a:xfrm>
            <a:off x="1635125" y="1676400"/>
            <a:ext cx="7508875" cy="4114800"/>
          </a:xfrm>
        </p:spPr>
        <p:txBody>
          <a:bodyPr/>
          <a:lstStyle/>
          <a:p>
            <a:pPr>
              <a:lnSpc>
                <a:spcPct val="90000"/>
              </a:lnSpc>
              <a:buFontTx/>
              <a:buNone/>
            </a:pPr>
            <a:r>
              <a:rPr lang="en-US" b="1" dirty="0" smtClean="0">
                <a:solidFill>
                  <a:srgbClr val="FF9966"/>
                </a:solidFill>
                <a:effectLst>
                  <a:outerShdw blurRad="38100" dist="38100" dir="2700000" algn="tl">
                    <a:srgbClr val="000000">
                      <a:alpha val="43137"/>
                    </a:srgbClr>
                  </a:outerShdw>
                </a:effectLst>
              </a:rPr>
              <a:t>“Critical Events” registered with the </a:t>
            </a:r>
          </a:p>
          <a:p>
            <a:pPr>
              <a:lnSpc>
                <a:spcPct val="90000"/>
              </a:lnSpc>
              <a:buFontTx/>
              <a:buNone/>
            </a:pPr>
            <a:r>
              <a:rPr lang="en-US" b="1" dirty="0" smtClean="0">
                <a:solidFill>
                  <a:srgbClr val="FF9966"/>
                </a:solidFill>
                <a:effectLst>
                  <a:outerShdw blurRad="38100" dist="38100" dir="2700000" algn="tl">
                    <a:srgbClr val="000000">
                      <a:alpha val="43137"/>
                    </a:srgbClr>
                  </a:outerShdw>
                </a:effectLst>
              </a:rPr>
              <a:t>    NW HIDTA by 61 L.E.A.s in 1998: </a:t>
            </a:r>
          </a:p>
          <a:p>
            <a:pPr>
              <a:lnSpc>
                <a:spcPct val="90000"/>
              </a:lnSpc>
              <a:buFontTx/>
              <a:buNone/>
            </a:pPr>
            <a:endParaRPr lang="en-US" sz="4800" dirty="0" smtClean="0"/>
          </a:p>
          <a:p>
            <a:pPr>
              <a:lnSpc>
                <a:spcPct val="90000"/>
              </a:lnSpc>
            </a:pPr>
            <a:r>
              <a:rPr lang="en-US" b="1" dirty="0" smtClean="0">
                <a:solidFill>
                  <a:schemeClr val="bg1"/>
                </a:solidFill>
                <a:effectLst>
                  <a:outerShdw blurRad="38100" dist="38100" dir="2700000" algn="tl">
                    <a:srgbClr val="000000">
                      <a:alpha val="43137"/>
                    </a:srgbClr>
                  </a:outerShdw>
                </a:effectLst>
              </a:rPr>
              <a:t>Cocaine:			</a:t>
            </a:r>
            <a:r>
              <a:rPr lang="en-US" b="1" dirty="0" smtClean="0">
                <a:solidFill>
                  <a:schemeClr val="bg1"/>
                </a:solidFill>
                <a:effectLst>
                  <a:outerShdw blurRad="38100" dist="38100" dir="2700000" algn="tl">
                    <a:srgbClr val="000000">
                      <a:alpha val="43137"/>
                    </a:srgbClr>
                  </a:outerShdw>
                </a:effectLst>
              </a:rPr>
              <a:t>128</a:t>
            </a:r>
            <a:endParaRPr lang="en-US" b="1" dirty="0" smtClean="0">
              <a:solidFill>
                <a:schemeClr val="bg1"/>
              </a:solidFill>
              <a:effectLst>
                <a:outerShdw blurRad="38100" dist="38100" dir="2700000" algn="tl">
                  <a:srgbClr val="000000">
                    <a:alpha val="43137"/>
                  </a:srgbClr>
                </a:outerShdw>
              </a:effectLst>
            </a:endParaRPr>
          </a:p>
          <a:p>
            <a:pPr>
              <a:lnSpc>
                <a:spcPct val="90000"/>
              </a:lnSpc>
            </a:pPr>
            <a:r>
              <a:rPr lang="en-US" b="1" dirty="0" smtClean="0">
                <a:solidFill>
                  <a:schemeClr val="bg1"/>
                </a:solidFill>
                <a:effectLst>
                  <a:outerShdw blurRad="38100" dist="38100" dir="2700000" algn="tl">
                    <a:srgbClr val="000000">
                      <a:alpha val="43137"/>
                    </a:srgbClr>
                  </a:outerShdw>
                </a:effectLst>
              </a:rPr>
              <a:t>Methamphetamine		 79</a:t>
            </a:r>
          </a:p>
          <a:p>
            <a:pPr>
              <a:lnSpc>
                <a:spcPct val="90000"/>
              </a:lnSpc>
            </a:pPr>
            <a:r>
              <a:rPr lang="en-US" b="1" dirty="0" smtClean="0">
                <a:solidFill>
                  <a:schemeClr val="bg1"/>
                </a:solidFill>
                <a:effectLst>
                  <a:outerShdw blurRad="38100" dist="38100" dir="2700000" algn="tl">
                    <a:srgbClr val="000000">
                      <a:alpha val="43137"/>
                    </a:srgbClr>
                  </a:outerShdw>
                </a:effectLst>
              </a:rPr>
              <a:t>Heroin				 33</a:t>
            </a:r>
          </a:p>
          <a:p>
            <a:pPr>
              <a:lnSpc>
                <a:spcPct val="110000"/>
              </a:lnSpc>
            </a:pPr>
            <a:r>
              <a:rPr lang="en-US" b="1" dirty="0" smtClean="0">
                <a:solidFill>
                  <a:schemeClr val="bg1"/>
                </a:solidFill>
                <a:effectLst>
                  <a:outerShdw blurRad="38100" dist="38100" dir="2700000" algn="tl">
                    <a:srgbClr val="000000">
                      <a:alpha val="43137"/>
                    </a:srgbClr>
                  </a:outerShdw>
                </a:effectLst>
              </a:rPr>
              <a:t>Marijuana:			</a:t>
            </a:r>
            <a:r>
              <a:rPr lang="en-US" b="1" dirty="0" smtClean="0">
                <a:solidFill>
                  <a:schemeClr val="bg1"/>
                </a:solidFill>
                <a:effectLst>
                  <a:outerShdw blurRad="38100" dist="38100" dir="2700000" algn="tl">
                    <a:srgbClr val="000000">
                      <a:alpha val="43137"/>
                    </a:srgbClr>
                  </a:outerShdw>
                </a:effectLst>
              </a:rPr>
              <a:t> </a:t>
            </a:r>
            <a:r>
              <a:rPr lang="en-US" b="1" dirty="0" smtClean="0">
                <a:solidFill>
                  <a:schemeClr val="bg1"/>
                </a:solidFill>
                <a:effectLst>
                  <a:outerShdw blurRad="38100" dist="38100" dir="2700000" algn="tl">
                    <a:srgbClr val="000000">
                      <a:alpha val="43137"/>
                    </a:srgbClr>
                  </a:outerShdw>
                </a:effectLst>
              </a:rPr>
              <a:t>27</a:t>
            </a:r>
          </a:p>
          <a:p>
            <a:pPr>
              <a:lnSpc>
                <a:spcPct val="110000"/>
              </a:lnSpc>
            </a:pPr>
            <a:r>
              <a:rPr lang="en-US" b="1" dirty="0" smtClean="0">
                <a:solidFill>
                  <a:schemeClr val="bg1"/>
                </a:solidFill>
                <a:effectLst>
                  <a:outerShdw blurRad="38100" dist="38100" dir="2700000" algn="tl">
                    <a:srgbClr val="000000">
                      <a:alpha val="43137"/>
                    </a:srgbClr>
                  </a:outerShdw>
                </a:effectLst>
              </a:rPr>
              <a:t>Other:				_</a:t>
            </a:r>
            <a:r>
              <a:rPr lang="en-US" b="1" u="sng" dirty="0" smtClean="0">
                <a:solidFill>
                  <a:schemeClr val="bg1"/>
                </a:solidFill>
                <a:effectLst>
                  <a:outerShdw blurRad="38100" dist="38100" dir="2700000" algn="tl">
                    <a:srgbClr val="000000">
                      <a:alpha val="43137"/>
                    </a:srgbClr>
                  </a:outerShdw>
                </a:effectLst>
              </a:rPr>
              <a:t>6_</a:t>
            </a:r>
            <a:endParaRPr lang="en-US" b="1" dirty="0" smtClean="0">
              <a:solidFill>
                <a:schemeClr val="bg1"/>
              </a:solidFill>
              <a:effectLst>
                <a:outerShdw blurRad="38100" dist="38100" dir="2700000" algn="tl">
                  <a:srgbClr val="000000">
                    <a:alpha val="43137"/>
                  </a:srgbClr>
                </a:outerShdw>
              </a:effectLst>
            </a:endParaRPr>
          </a:p>
          <a:p>
            <a:pPr>
              <a:lnSpc>
                <a:spcPct val="110000"/>
              </a:lnSpc>
              <a:buFontTx/>
              <a:buNone/>
            </a:pPr>
            <a:r>
              <a:rPr lang="en-US" b="1" dirty="0" smtClean="0">
                <a:solidFill>
                  <a:schemeClr val="bg1"/>
                </a:solidFill>
                <a:effectLst>
                  <a:outerShdw blurRad="38100" dist="38100" dir="2700000" algn="tl">
                    <a:srgbClr val="000000">
                      <a:alpha val="43137"/>
                    </a:srgbClr>
                  </a:outerShdw>
                </a:effectLst>
              </a:rPr>
              <a:t>						273</a:t>
            </a:r>
            <a:r>
              <a:rPr lang="en-US" b="1" u="sng" dirty="0" smtClean="0">
                <a:solidFill>
                  <a:schemeClr val="bg1"/>
                </a:solidFill>
                <a:effectLst>
                  <a:outerShdw blurRad="38100" dist="38100" dir="2700000" algn="tl">
                    <a:srgbClr val="000000">
                      <a:alpha val="43137"/>
                    </a:srgbClr>
                  </a:outerShdw>
                </a:effectLst>
              </a:rPr>
              <a:t> </a:t>
            </a:r>
            <a:r>
              <a:rPr lang="en-US" b="1" u="sng" dirty="0" smtClean="0">
                <a:effectLst>
                  <a:outerShdw blurRad="38100" dist="38100" dir="2700000" algn="tl">
                    <a:srgbClr val="000000">
                      <a:alpha val="43137"/>
                    </a:srgbClr>
                  </a:outerShdw>
                </a:effectLst>
              </a:rPr>
              <a:t> </a:t>
            </a:r>
            <a:r>
              <a:rPr lang="en-US" sz="2400" b="1" u="sng" dirty="0" smtClean="0">
                <a:effectLst>
                  <a:outerShdw blurRad="38100" dist="38100" dir="2700000" algn="tl">
                    <a:srgbClr val="000000">
                      <a:alpha val="43137"/>
                    </a:srgbClr>
                  </a:outerShdw>
                </a:effectLst>
              </a:rPr>
              <a:t> </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117756576"/>
              </p:ext>
            </p:extLst>
          </p:nvPr>
        </p:nvGraphicFramePr>
        <p:xfrm>
          <a:off x="685800" y="457200"/>
          <a:ext cx="7969334" cy="5943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83984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1752600" y="268485"/>
            <a:ext cx="5886450" cy="733425"/>
          </a:xfrm>
        </p:spPr>
        <p:txBody>
          <a:bodyPr/>
          <a:lstStyle/>
          <a:p>
            <a:pPr algn="ctr"/>
            <a:r>
              <a:rPr lang="en-US" dirty="0"/>
              <a:t/>
            </a:r>
            <a:br>
              <a:rPr lang="en-US" dirty="0"/>
            </a:br>
            <a:r>
              <a:rPr lang="en-US" b="1" dirty="0" smtClean="0">
                <a:solidFill>
                  <a:srgbClr val="FFC000"/>
                </a:solidFill>
                <a:effectLst>
                  <a:outerShdw blurRad="38100" dist="38100" dir="2700000" algn="tl">
                    <a:srgbClr val="000000">
                      <a:alpha val="43137"/>
                    </a:srgbClr>
                  </a:outerShdw>
                </a:effectLst>
                <a:latin typeface="+mj-lt"/>
              </a:rPr>
              <a:t>Threat Indicators</a:t>
            </a:r>
            <a:r>
              <a:rPr lang="en-US" sz="600" b="1" dirty="0">
                <a:solidFill>
                  <a:srgbClr val="FFC000"/>
                </a:solidFill>
                <a:effectLst>
                  <a:outerShdw blurRad="38100" dist="38100" dir="2700000" algn="tl">
                    <a:srgbClr val="000000">
                      <a:alpha val="43137"/>
                    </a:srgbClr>
                  </a:outerShdw>
                </a:effectLst>
              </a:rPr>
              <a:t> </a:t>
            </a:r>
            <a:r>
              <a:rPr lang="en-US" dirty="0" smtClean="0"/>
              <a:t/>
            </a:r>
            <a:br>
              <a:rPr lang="en-US" dirty="0" smtClean="0"/>
            </a:br>
            <a:r>
              <a:rPr lang="en-US" sz="1800" b="1" dirty="0">
                <a:solidFill>
                  <a:srgbClr val="FFC000"/>
                </a:solidFill>
                <a:effectLst>
                  <a:outerShdw blurRad="38100" dist="38100" dir="2700000" algn="tl">
                    <a:srgbClr val="000000">
                      <a:alpha val="43137"/>
                    </a:srgbClr>
                  </a:outerShdw>
                </a:effectLst>
              </a:rPr>
              <a:t>“Critical Events” registered by over 166 L.E.A.s </a:t>
            </a:r>
          </a:p>
        </p:txBody>
      </p:sp>
      <p:sp>
        <p:nvSpPr>
          <p:cNvPr id="7" name="Control 2"/>
          <p:cNvSpPr>
            <a:spLocks noChangeArrowheads="1" noChangeShapeType="1"/>
          </p:cNvSpPr>
          <p:nvPr/>
        </p:nvSpPr>
        <p:spPr bwMode="auto">
          <a:xfrm>
            <a:off x="2718197" y="4206478"/>
            <a:ext cx="6175772" cy="2975372"/>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pPr algn="ctr" eaLnBrk="0" fontAlgn="base" hangingPunct="0">
              <a:spcBef>
                <a:spcPct val="0"/>
              </a:spcBef>
              <a:spcAft>
                <a:spcPct val="0"/>
              </a:spcAft>
              <a:defRPr/>
            </a:pPr>
            <a:endParaRPr kumimoji="1" lang="en-US" sz="900" b="1">
              <a:solidFill>
                <a:srgbClr val="000000"/>
              </a:solidFill>
              <a:latin typeface="Arial"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435928176"/>
              </p:ext>
            </p:extLst>
          </p:nvPr>
        </p:nvGraphicFramePr>
        <p:xfrm>
          <a:off x="595226" y="1219200"/>
          <a:ext cx="8201198" cy="5333999"/>
        </p:xfrm>
        <a:graphic>
          <a:graphicData uri="http://schemas.openxmlformats.org/drawingml/2006/table">
            <a:tbl>
              <a:tblPr/>
              <a:tblGrid>
                <a:gridCol w="1354784">
                  <a:extLst>
                    <a:ext uri="{9D8B030D-6E8A-4147-A177-3AD203B41FA5}">
                      <a16:colId xmlns:a16="http://schemas.microsoft.com/office/drawing/2014/main" val="1804785897"/>
                    </a:ext>
                  </a:extLst>
                </a:gridCol>
                <a:gridCol w="1030084">
                  <a:extLst>
                    <a:ext uri="{9D8B030D-6E8A-4147-A177-3AD203B41FA5}">
                      <a16:colId xmlns:a16="http://schemas.microsoft.com/office/drawing/2014/main" val="2283016140"/>
                    </a:ext>
                  </a:extLst>
                </a:gridCol>
                <a:gridCol w="981867">
                  <a:extLst>
                    <a:ext uri="{9D8B030D-6E8A-4147-A177-3AD203B41FA5}">
                      <a16:colId xmlns:a16="http://schemas.microsoft.com/office/drawing/2014/main" val="2261089801"/>
                    </a:ext>
                  </a:extLst>
                </a:gridCol>
                <a:gridCol w="1022349">
                  <a:extLst>
                    <a:ext uri="{9D8B030D-6E8A-4147-A177-3AD203B41FA5}">
                      <a16:colId xmlns:a16="http://schemas.microsoft.com/office/drawing/2014/main" val="2289262777"/>
                    </a:ext>
                  </a:extLst>
                </a:gridCol>
                <a:gridCol w="942416">
                  <a:extLst>
                    <a:ext uri="{9D8B030D-6E8A-4147-A177-3AD203B41FA5}">
                      <a16:colId xmlns:a16="http://schemas.microsoft.com/office/drawing/2014/main" val="1281071659"/>
                    </a:ext>
                  </a:extLst>
                </a:gridCol>
                <a:gridCol w="956566">
                  <a:extLst>
                    <a:ext uri="{9D8B030D-6E8A-4147-A177-3AD203B41FA5}">
                      <a16:colId xmlns:a16="http://schemas.microsoft.com/office/drawing/2014/main" val="3290574776"/>
                    </a:ext>
                  </a:extLst>
                </a:gridCol>
                <a:gridCol w="956566">
                  <a:extLst>
                    <a:ext uri="{9D8B030D-6E8A-4147-A177-3AD203B41FA5}">
                      <a16:colId xmlns:a16="http://schemas.microsoft.com/office/drawing/2014/main" val="97719492"/>
                    </a:ext>
                  </a:extLst>
                </a:gridCol>
                <a:gridCol w="956566">
                  <a:extLst>
                    <a:ext uri="{9D8B030D-6E8A-4147-A177-3AD203B41FA5}">
                      <a16:colId xmlns:a16="http://schemas.microsoft.com/office/drawing/2014/main" val="3617274005"/>
                    </a:ext>
                  </a:extLst>
                </a:gridCol>
              </a:tblGrid>
              <a:tr h="511206">
                <a:tc>
                  <a:txBody>
                    <a:bodyPr/>
                    <a:lstStyle/>
                    <a:p>
                      <a:pPr marR="0" indent="0" algn="l" rtl="0">
                        <a:lnSpc>
                          <a:spcPct val="119000"/>
                        </a:lnSpc>
                        <a:spcBef>
                          <a:spcPts val="0"/>
                        </a:spcBef>
                        <a:spcAft>
                          <a:spcPts val="600"/>
                        </a:spcAft>
                      </a:pPr>
                      <a:r>
                        <a:rPr lang="en-US" sz="700" kern="1400" dirty="0">
                          <a:ln>
                            <a:noFill/>
                          </a:ln>
                          <a:solidFill>
                            <a:srgbClr val="000000"/>
                          </a:solidFill>
                          <a:effectLst/>
                          <a:latin typeface="Calibri" panose="020F0502020204030204" pitchFamily="34" charset="0"/>
                        </a:rPr>
                        <a:t> </a:t>
                      </a:r>
                      <a:endParaRPr lang="en-US" sz="700" kern="1400" dirty="0" smtClean="0">
                        <a:ln>
                          <a:noFill/>
                        </a:ln>
                        <a:solidFill>
                          <a:srgbClr val="000000"/>
                        </a:solidFill>
                        <a:effectLst/>
                        <a:latin typeface="Calibri" panose="020F0502020204030204" pitchFamily="34" charset="0"/>
                      </a:endParaRPr>
                    </a:p>
                    <a:p>
                      <a:pPr marR="0" indent="0" algn="l"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016" marR="25016" marT="25016" marB="25016">
                    <a:lnL w="38100" cap="flat" cmpd="sng" algn="ctr">
                      <a:solidFill>
                        <a:srgbClr val="000000"/>
                      </a:solidFill>
                      <a:prstDash val="solid"/>
                      <a:round/>
                      <a:headEnd type="none" w="med" len="med"/>
                      <a:tailEnd type="none" w="med" len="med"/>
                    </a:lnL>
                    <a:lnR>
                      <a:noFill/>
                    </a:lnR>
                    <a:lnT w="38100" cap="flat" cmpd="sng" algn="ctr">
                      <a:solidFill>
                        <a:srgbClr val="000000"/>
                      </a:solidFill>
                      <a:prstDash val="solid"/>
                      <a:round/>
                      <a:headEnd type="none" w="med" len="med"/>
                      <a:tailEnd type="none" w="med" len="med"/>
                    </a:lnT>
                    <a:lnB>
                      <a:noFill/>
                    </a:lnB>
                    <a:solidFill>
                      <a:srgbClr val="000000"/>
                    </a:solidFill>
                  </a:tcPr>
                </a:tc>
                <a:tc>
                  <a:txBody>
                    <a:bodyPr/>
                    <a:lstStyle/>
                    <a:p>
                      <a:pPr marR="0" indent="0" algn="r" rtl="0">
                        <a:lnSpc>
                          <a:spcPct val="119000"/>
                        </a:lnSpc>
                        <a:spcBef>
                          <a:spcPts val="0"/>
                        </a:spcBef>
                        <a:spcAft>
                          <a:spcPts val="600"/>
                        </a:spcAft>
                      </a:pPr>
                      <a:r>
                        <a:rPr lang="en-US" sz="1200" b="1" kern="1400" dirty="0">
                          <a:ln>
                            <a:noFill/>
                          </a:ln>
                          <a:solidFill>
                            <a:srgbClr val="FFFFFF"/>
                          </a:solidFill>
                          <a:effectLst/>
                          <a:latin typeface="Times New Roman" panose="02020603050405020304" pitchFamily="18" charset="0"/>
                        </a:rPr>
                        <a:t>2013</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w="38100" cap="flat" cmpd="sng" algn="ctr">
                      <a:solidFill>
                        <a:srgbClr val="000000"/>
                      </a:solidFill>
                      <a:prstDash val="solid"/>
                      <a:round/>
                      <a:headEnd type="none" w="med" len="med"/>
                      <a:tailEnd type="none" w="med" len="med"/>
                    </a:lnT>
                    <a:lnB>
                      <a:noFill/>
                    </a:lnB>
                    <a:solidFill>
                      <a:srgbClr val="000000"/>
                    </a:solidFill>
                  </a:tcPr>
                </a:tc>
                <a:tc>
                  <a:txBody>
                    <a:bodyPr/>
                    <a:lstStyle/>
                    <a:p>
                      <a:pPr marR="0" indent="0" algn="r" rtl="0">
                        <a:lnSpc>
                          <a:spcPct val="119000"/>
                        </a:lnSpc>
                        <a:spcBef>
                          <a:spcPts val="0"/>
                        </a:spcBef>
                        <a:spcAft>
                          <a:spcPts val="600"/>
                        </a:spcAft>
                      </a:pPr>
                      <a:r>
                        <a:rPr lang="en-US" sz="1200" b="1" kern="1400" dirty="0">
                          <a:ln>
                            <a:noFill/>
                          </a:ln>
                          <a:solidFill>
                            <a:srgbClr val="FFFFFF"/>
                          </a:solidFill>
                          <a:effectLst/>
                          <a:latin typeface="Times New Roman" panose="02020603050405020304" pitchFamily="18" charset="0"/>
                        </a:rPr>
                        <a:t>2014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w="38100" cap="flat" cmpd="sng" algn="ctr">
                      <a:solidFill>
                        <a:srgbClr val="000000"/>
                      </a:solidFill>
                      <a:prstDash val="solid"/>
                      <a:round/>
                      <a:headEnd type="none" w="med" len="med"/>
                      <a:tailEnd type="none" w="med" len="med"/>
                    </a:lnT>
                    <a:lnB>
                      <a:noFill/>
                    </a:lnB>
                    <a:solidFill>
                      <a:srgbClr val="000000"/>
                    </a:solidFill>
                  </a:tcPr>
                </a:tc>
                <a:tc>
                  <a:txBody>
                    <a:bodyPr/>
                    <a:lstStyle/>
                    <a:p>
                      <a:pPr marR="0" indent="0" algn="r" rtl="0">
                        <a:lnSpc>
                          <a:spcPct val="119000"/>
                        </a:lnSpc>
                        <a:spcBef>
                          <a:spcPts val="0"/>
                        </a:spcBef>
                        <a:spcAft>
                          <a:spcPts val="600"/>
                        </a:spcAft>
                      </a:pPr>
                      <a:r>
                        <a:rPr lang="en-US" sz="1200" b="1" kern="1400" dirty="0">
                          <a:ln>
                            <a:noFill/>
                          </a:ln>
                          <a:solidFill>
                            <a:srgbClr val="FFFFFF"/>
                          </a:solidFill>
                          <a:effectLst/>
                          <a:latin typeface="Times New Roman" panose="02020603050405020304" pitchFamily="18" charset="0"/>
                        </a:rPr>
                        <a:t>2015</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w="38100" cap="flat" cmpd="sng" algn="ctr">
                      <a:solidFill>
                        <a:srgbClr val="000000"/>
                      </a:solidFill>
                      <a:prstDash val="solid"/>
                      <a:round/>
                      <a:headEnd type="none" w="med" len="med"/>
                      <a:tailEnd type="none" w="med" len="med"/>
                    </a:lnT>
                    <a:lnB>
                      <a:noFill/>
                    </a:lnB>
                    <a:solidFill>
                      <a:srgbClr val="000000"/>
                    </a:solidFill>
                  </a:tcPr>
                </a:tc>
                <a:tc>
                  <a:txBody>
                    <a:bodyPr/>
                    <a:lstStyle/>
                    <a:p>
                      <a:pPr marR="0" indent="0" algn="r" rtl="0">
                        <a:lnSpc>
                          <a:spcPct val="119000"/>
                        </a:lnSpc>
                        <a:spcBef>
                          <a:spcPts val="0"/>
                        </a:spcBef>
                        <a:spcAft>
                          <a:spcPts val="600"/>
                        </a:spcAft>
                      </a:pPr>
                      <a:r>
                        <a:rPr lang="en-US" sz="1200" b="1" kern="1400" dirty="0">
                          <a:ln>
                            <a:noFill/>
                          </a:ln>
                          <a:solidFill>
                            <a:srgbClr val="FFFFFF"/>
                          </a:solidFill>
                          <a:effectLst/>
                          <a:latin typeface="Times New Roman" panose="02020603050405020304" pitchFamily="18" charset="0"/>
                        </a:rPr>
                        <a:t>2016</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w="38100" cap="flat" cmpd="sng" algn="ctr">
                      <a:solidFill>
                        <a:srgbClr val="000000"/>
                      </a:solidFill>
                      <a:prstDash val="solid"/>
                      <a:round/>
                      <a:headEnd type="none" w="med" len="med"/>
                      <a:tailEnd type="none" w="med" len="med"/>
                    </a:lnT>
                    <a:lnB>
                      <a:noFill/>
                    </a:lnB>
                    <a:solidFill>
                      <a:srgbClr val="000000"/>
                    </a:solidFill>
                  </a:tcPr>
                </a:tc>
                <a:tc>
                  <a:txBody>
                    <a:bodyPr/>
                    <a:lstStyle/>
                    <a:p>
                      <a:pPr marR="0" indent="0" algn="r" rtl="0">
                        <a:lnSpc>
                          <a:spcPct val="119000"/>
                        </a:lnSpc>
                        <a:spcBef>
                          <a:spcPts val="0"/>
                        </a:spcBef>
                        <a:spcAft>
                          <a:spcPts val="600"/>
                        </a:spcAft>
                      </a:pPr>
                      <a:r>
                        <a:rPr lang="en-US" sz="1200" b="1" kern="1400" dirty="0" smtClean="0">
                          <a:ln>
                            <a:noFill/>
                          </a:ln>
                          <a:solidFill>
                            <a:srgbClr val="FFFFFF"/>
                          </a:solidFill>
                          <a:effectLst/>
                          <a:latin typeface="Times New Roman" panose="02020603050405020304" pitchFamily="18" charset="0"/>
                        </a:rPr>
                        <a:t>2017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rgbClr val="000000"/>
                    </a:solidFill>
                  </a:tcPr>
                </a:tc>
                <a:tc>
                  <a:txBody>
                    <a:bodyPr/>
                    <a:lstStyle/>
                    <a:p>
                      <a:pPr marR="0" indent="0" algn="r" rtl="0">
                        <a:lnSpc>
                          <a:spcPct val="119000"/>
                        </a:lnSpc>
                        <a:spcBef>
                          <a:spcPts val="0"/>
                        </a:spcBef>
                        <a:spcAft>
                          <a:spcPts val="600"/>
                        </a:spcAft>
                      </a:pPr>
                      <a:r>
                        <a:rPr lang="en-US" sz="1200" b="1" kern="1400" dirty="0" smtClean="0">
                          <a:ln>
                            <a:noFill/>
                          </a:ln>
                          <a:solidFill>
                            <a:schemeClr val="bg1"/>
                          </a:solidFill>
                          <a:effectLst/>
                          <a:latin typeface="Times New Roman" panose="02020603050405020304" pitchFamily="18" charset="0"/>
                          <a:cs typeface="Times New Roman" panose="02020603050405020304" pitchFamily="18" charset="0"/>
                        </a:rPr>
                        <a:t>2018  </a:t>
                      </a:r>
                      <a:endParaRPr lang="en-US" sz="12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rgbClr val="000000"/>
                    </a:solidFill>
                  </a:tcPr>
                </a:tc>
                <a:tc>
                  <a:txBody>
                    <a:bodyPr/>
                    <a:lstStyle/>
                    <a:p>
                      <a:pPr marR="0" indent="0" algn="r" rtl="0">
                        <a:lnSpc>
                          <a:spcPct val="119000"/>
                        </a:lnSpc>
                        <a:spcBef>
                          <a:spcPts val="0"/>
                        </a:spcBef>
                        <a:spcAft>
                          <a:spcPts val="600"/>
                        </a:spcAft>
                      </a:pPr>
                      <a:r>
                        <a:rPr lang="en-US" sz="1200" b="1" kern="1400" dirty="0" smtClean="0">
                          <a:ln>
                            <a:noFill/>
                          </a:ln>
                          <a:solidFill>
                            <a:schemeClr val="bg1"/>
                          </a:solidFill>
                          <a:effectLst/>
                          <a:latin typeface="Times New Roman" panose="02020603050405020304" pitchFamily="18" charset="0"/>
                          <a:cs typeface="Times New Roman" panose="02020603050405020304" pitchFamily="18" charset="0"/>
                        </a:rPr>
                        <a:t>2019</a:t>
                      </a:r>
                      <a:endParaRPr lang="en-US" sz="1200" b="1" kern="1400" dirty="0">
                        <a:ln>
                          <a:noFill/>
                        </a:ln>
                        <a:solidFill>
                          <a:schemeClr val="bg1"/>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solidFill>
                      <a:srgbClr val="000000"/>
                    </a:solidFill>
                  </a:tcPr>
                </a:tc>
                <a:extLst>
                  <a:ext uri="{0D108BD9-81ED-4DB2-BD59-A6C34878D82A}">
                    <a16:rowId xmlns:a16="http://schemas.microsoft.com/office/drawing/2014/main" val="445110751"/>
                  </a:ext>
                </a:extLst>
              </a:tr>
              <a:tr h="589656">
                <a:tc>
                  <a:txBody>
                    <a:bodyPr/>
                    <a:lstStyle/>
                    <a:p>
                      <a:pPr marR="0" indent="0" algn="l" rtl="0">
                        <a:lnSpc>
                          <a:spcPct val="119000"/>
                        </a:lnSpc>
                        <a:spcBef>
                          <a:spcPts val="0"/>
                        </a:spcBef>
                        <a:spcAft>
                          <a:spcPts val="600"/>
                        </a:spcAft>
                      </a:pPr>
                      <a:r>
                        <a:rPr lang="en-US" sz="1100" b="1" kern="1400" dirty="0">
                          <a:ln>
                            <a:noFill/>
                          </a:ln>
                          <a:solidFill>
                            <a:srgbClr val="000000"/>
                          </a:solidFill>
                          <a:effectLst/>
                          <a:latin typeface="+mn-lt"/>
                        </a:rPr>
                        <a:t>Methamphetamine</a:t>
                      </a:r>
                      <a:endParaRPr lang="en-US" sz="700" b="1" kern="1400" dirty="0">
                        <a:ln>
                          <a:noFill/>
                        </a:ln>
                        <a:solidFill>
                          <a:srgbClr val="000000"/>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a:ln>
                            <a:noFill/>
                          </a:ln>
                          <a:solidFill>
                            <a:srgbClr val="000000"/>
                          </a:solidFill>
                          <a:effectLst/>
                          <a:latin typeface="Times New Roman" panose="02020603050405020304" pitchFamily="18" charset="0"/>
                        </a:rPr>
                        <a:t>1,976</a:t>
                      </a:r>
                      <a:endParaRPr lang="en-US" sz="700" kern="140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a:ln>
                            <a:noFill/>
                          </a:ln>
                          <a:solidFill>
                            <a:srgbClr val="000000"/>
                          </a:solidFill>
                          <a:effectLst/>
                          <a:latin typeface="Times New Roman" panose="02020603050405020304" pitchFamily="18" charset="0"/>
                        </a:rPr>
                        <a:t>1,907</a:t>
                      </a:r>
                      <a:endParaRPr lang="en-US" sz="700" kern="140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2,423</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1,917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1,864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chemeClr val="tx1"/>
                          </a:solidFill>
                          <a:effectLst/>
                          <a:latin typeface="Times New Roman" panose="02020603050405020304" pitchFamily="18" charset="0"/>
                          <a:cs typeface="Times New Roman" panose="02020603050405020304" pitchFamily="18" charset="0"/>
                        </a:rPr>
                        <a:t>1,722</a:t>
                      </a:r>
                      <a:endParaRPr lang="en-US" sz="1100" b="1" kern="1400" dirty="0">
                        <a:ln>
                          <a:noFill/>
                        </a:ln>
                        <a:solidFill>
                          <a:schemeClr val="tx1"/>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chemeClr val="tx1"/>
                          </a:solidFill>
                          <a:effectLst/>
                          <a:latin typeface="Times New Roman" panose="02020603050405020304" pitchFamily="18" charset="0"/>
                          <a:cs typeface="Times New Roman" panose="02020603050405020304" pitchFamily="18" charset="0"/>
                        </a:rPr>
                        <a:t>2,769</a:t>
                      </a:r>
                      <a:endParaRPr lang="en-US" sz="1100" b="1" kern="1400" dirty="0">
                        <a:ln>
                          <a:noFill/>
                        </a:ln>
                        <a:solidFill>
                          <a:schemeClr val="tx1"/>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4174699446"/>
                  </a:ext>
                </a:extLst>
              </a:tr>
              <a:tr h="594409">
                <a:tc>
                  <a:txBody>
                    <a:bodyPr/>
                    <a:lstStyle/>
                    <a:p>
                      <a:pPr marR="0" indent="0" algn="l" rtl="0">
                        <a:lnSpc>
                          <a:spcPct val="119000"/>
                        </a:lnSpc>
                        <a:spcBef>
                          <a:spcPts val="0"/>
                        </a:spcBef>
                        <a:spcAft>
                          <a:spcPts val="600"/>
                        </a:spcAft>
                      </a:pPr>
                      <a:r>
                        <a:rPr lang="en-US" sz="1100" b="1" kern="1400" dirty="0">
                          <a:ln>
                            <a:noFill/>
                          </a:ln>
                          <a:solidFill>
                            <a:schemeClr val="bg1"/>
                          </a:solidFill>
                          <a:effectLst/>
                          <a:latin typeface="+mn-lt"/>
                        </a:rPr>
                        <a:t>Heroin</a:t>
                      </a:r>
                      <a:endParaRPr lang="en-US" sz="700" b="1" kern="1400" dirty="0">
                        <a:ln>
                          <a:noFill/>
                        </a:ln>
                        <a:solidFill>
                          <a:schemeClr val="bg1"/>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1,175</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a:ln>
                            <a:noFill/>
                          </a:ln>
                          <a:solidFill>
                            <a:srgbClr val="000000"/>
                          </a:solidFill>
                          <a:effectLst/>
                          <a:latin typeface="Times New Roman" panose="02020603050405020304" pitchFamily="18" charset="0"/>
                        </a:rPr>
                        <a:t>1,623</a:t>
                      </a:r>
                      <a:endParaRPr lang="en-US" sz="700" kern="140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a:ln>
                            <a:noFill/>
                          </a:ln>
                          <a:solidFill>
                            <a:srgbClr val="000000"/>
                          </a:solidFill>
                          <a:effectLst/>
                          <a:latin typeface="Times New Roman" panose="02020603050405020304" pitchFamily="18" charset="0"/>
                        </a:rPr>
                        <a:t>1,772</a:t>
                      </a:r>
                      <a:endParaRPr lang="en-US" sz="700" kern="140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1,662</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1,394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1,380</a:t>
                      </a:r>
                    </a:p>
                    <a:p>
                      <a:pPr marR="0" indent="0" algn="r" rtl="0">
                        <a:lnSpc>
                          <a:spcPct val="119000"/>
                        </a:lnSpc>
                        <a:spcBef>
                          <a:spcPts val="0"/>
                        </a:spcBef>
                        <a:spcAft>
                          <a:spcPts val="600"/>
                        </a:spcAft>
                      </a:pP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2,218</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796903776"/>
                  </a:ext>
                </a:extLst>
              </a:tr>
              <a:tr h="493187">
                <a:tc>
                  <a:txBody>
                    <a:bodyPr/>
                    <a:lstStyle/>
                    <a:p>
                      <a:pPr marR="0" indent="0" algn="l" rtl="0">
                        <a:lnSpc>
                          <a:spcPct val="119000"/>
                        </a:lnSpc>
                        <a:spcBef>
                          <a:spcPts val="0"/>
                        </a:spcBef>
                        <a:spcAft>
                          <a:spcPts val="600"/>
                        </a:spcAft>
                      </a:pPr>
                      <a:r>
                        <a:rPr lang="en-US" sz="1100" b="1" kern="1400" dirty="0">
                          <a:ln>
                            <a:noFill/>
                          </a:ln>
                          <a:solidFill>
                            <a:srgbClr val="000000"/>
                          </a:solidFill>
                          <a:effectLst/>
                          <a:latin typeface="+mn-lt"/>
                        </a:rPr>
                        <a:t>Marijuana</a:t>
                      </a:r>
                      <a:endParaRPr lang="en-US" sz="700" b="1" kern="1400" dirty="0">
                        <a:ln>
                          <a:noFill/>
                        </a:ln>
                        <a:solidFill>
                          <a:srgbClr val="000000"/>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287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202</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254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237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370</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274</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679</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2051858366"/>
                  </a:ext>
                </a:extLst>
              </a:tr>
              <a:tr h="494000">
                <a:tc>
                  <a:txBody>
                    <a:bodyPr/>
                    <a:lstStyle/>
                    <a:p>
                      <a:pPr marR="0" indent="0" algn="l" rtl="0">
                        <a:lnSpc>
                          <a:spcPct val="119000"/>
                        </a:lnSpc>
                        <a:spcBef>
                          <a:spcPts val="0"/>
                        </a:spcBef>
                        <a:spcAft>
                          <a:spcPts val="600"/>
                        </a:spcAft>
                      </a:pPr>
                      <a:r>
                        <a:rPr lang="en-US" sz="1100" b="1" kern="1400" dirty="0">
                          <a:ln>
                            <a:noFill/>
                          </a:ln>
                          <a:solidFill>
                            <a:schemeClr val="bg1"/>
                          </a:solidFill>
                          <a:effectLst/>
                          <a:latin typeface="+mn-lt"/>
                        </a:rPr>
                        <a:t>Cocaine</a:t>
                      </a:r>
                      <a:endParaRPr lang="en-US" sz="700" b="1" kern="1400" dirty="0">
                        <a:ln>
                          <a:noFill/>
                        </a:ln>
                        <a:solidFill>
                          <a:schemeClr val="bg1"/>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529</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496</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492</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446</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412</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502</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635</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89862561"/>
                  </a:ext>
                </a:extLst>
              </a:tr>
              <a:tr h="464819">
                <a:tc>
                  <a:txBody>
                    <a:bodyPr/>
                    <a:lstStyle/>
                    <a:p>
                      <a:pPr marR="0" indent="0" algn="l" rtl="0">
                        <a:lnSpc>
                          <a:spcPct val="119000"/>
                        </a:lnSpc>
                        <a:spcBef>
                          <a:spcPts val="0"/>
                        </a:spcBef>
                        <a:spcAft>
                          <a:spcPts val="600"/>
                        </a:spcAft>
                      </a:pPr>
                      <a:r>
                        <a:rPr lang="en-US" sz="1100" b="1" kern="1400" dirty="0">
                          <a:ln>
                            <a:noFill/>
                          </a:ln>
                          <a:solidFill>
                            <a:srgbClr val="000000"/>
                          </a:solidFill>
                          <a:effectLst/>
                          <a:latin typeface="+mn-lt"/>
                        </a:rPr>
                        <a:t>Rx Opiates</a:t>
                      </a:r>
                      <a:endParaRPr lang="en-US" sz="700" b="1" kern="1400" dirty="0">
                        <a:ln>
                          <a:noFill/>
                        </a:ln>
                        <a:solidFill>
                          <a:srgbClr val="000000"/>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460</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354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203</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153</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184</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192</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3751252157"/>
                  </a:ext>
                </a:extLst>
              </a:tr>
              <a:tr h="530036">
                <a:tc>
                  <a:txBody>
                    <a:bodyPr/>
                    <a:lstStyle/>
                    <a:p>
                      <a:pPr marR="0" indent="0" algn="l" rtl="0">
                        <a:lnSpc>
                          <a:spcPct val="119000"/>
                        </a:lnSpc>
                        <a:spcBef>
                          <a:spcPts val="0"/>
                        </a:spcBef>
                        <a:spcAft>
                          <a:spcPts val="600"/>
                        </a:spcAft>
                      </a:pPr>
                      <a:r>
                        <a:rPr lang="en-US" sz="1100" b="1" kern="1400" dirty="0">
                          <a:ln>
                            <a:noFill/>
                          </a:ln>
                          <a:solidFill>
                            <a:schemeClr val="bg1"/>
                          </a:solidFill>
                          <a:effectLst/>
                          <a:latin typeface="+mn-lt"/>
                        </a:rPr>
                        <a:t>MDMA (Ecstasy)</a:t>
                      </a:r>
                      <a:endParaRPr lang="en-US" sz="700" b="1" kern="1400" dirty="0">
                        <a:ln>
                          <a:noFill/>
                        </a:ln>
                        <a:solidFill>
                          <a:schemeClr val="bg1"/>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71</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36</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51</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49</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55</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88</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176406810"/>
                  </a:ext>
                </a:extLst>
              </a:tr>
              <a:tr h="485664">
                <a:tc>
                  <a:txBody>
                    <a:bodyPr/>
                    <a:lstStyle/>
                    <a:p>
                      <a:pPr marR="0" indent="0" algn="l" rtl="0">
                        <a:lnSpc>
                          <a:spcPct val="119000"/>
                        </a:lnSpc>
                        <a:spcBef>
                          <a:spcPts val="0"/>
                        </a:spcBef>
                        <a:spcAft>
                          <a:spcPts val="600"/>
                        </a:spcAft>
                      </a:pPr>
                      <a:r>
                        <a:rPr lang="en-US" sz="1100" b="1" kern="1400" dirty="0" smtClean="0">
                          <a:ln>
                            <a:noFill/>
                          </a:ln>
                          <a:solidFill>
                            <a:srgbClr val="000000"/>
                          </a:solidFill>
                          <a:effectLst/>
                          <a:latin typeface="+mn-lt"/>
                        </a:rPr>
                        <a:t>Pharmaceuticals</a:t>
                      </a:r>
                      <a:endParaRPr lang="en-US" sz="700" b="1" kern="1400" dirty="0">
                        <a:ln>
                          <a:noFill/>
                        </a:ln>
                        <a:solidFill>
                          <a:srgbClr val="000000"/>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0</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454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343</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57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57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129</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a:noFill/>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185</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solidFill>
                      <a:srgbClr val="D9D9D9"/>
                    </a:solidFill>
                  </a:tcPr>
                </a:tc>
                <a:extLst>
                  <a:ext uri="{0D108BD9-81ED-4DB2-BD59-A6C34878D82A}">
                    <a16:rowId xmlns:a16="http://schemas.microsoft.com/office/drawing/2014/main" val="1312596976"/>
                  </a:ext>
                </a:extLst>
              </a:tr>
              <a:tr h="481311">
                <a:tc>
                  <a:txBody>
                    <a:bodyPr/>
                    <a:lstStyle/>
                    <a:p>
                      <a:pPr marR="0" indent="0" algn="l" rtl="0">
                        <a:lnSpc>
                          <a:spcPct val="119000"/>
                        </a:lnSpc>
                        <a:spcBef>
                          <a:spcPts val="0"/>
                        </a:spcBef>
                        <a:spcAft>
                          <a:spcPts val="600"/>
                        </a:spcAft>
                      </a:pPr>
                      <a:r>
                        <a:rPr lang="en-US" sz="1100" b="1" kern="1400" dirty="0">
                          <a:ln>
                            <a:noFill/>
                          </a:ln>
                          <a:solidFill>
                            <a:schemeClr val="bg1"/>
                          </a:solidFill>
                          <a:effectLst/>
                          <a:latin typeface="+mn-lt"/>
                        </a:rPr>
                        <a:t>Other</a:t>
                      </a:r>
                      <a:endParaRPr lang="en-US" sz="700" b="1" kern="1400" dirty="0">
                        <a:ln>
                          <a:noFill/>
                        </a:ln>
                        <a:solidFill>
                          <a:schemeClr val="bg1"/>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296</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61</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640</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687</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a:noFill/>
                    </a:lnB>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683</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692</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a:noFill/>
                    </a:lnB>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21</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500911657"/>
                  </a:ext>
                </a:extLst>
              </a:tr>
              <a:tr h="689711">
                <a:tc>
                  <a:txBody>
                    <a:bodyPr/>
                    <a:lstStyle/>
                    <a:p>
                      <a:pPr marR="0" indent="0" algn="l" rtl="0">
                        <a:lnSpc>
                          <a:spcPct val="119000"/>
                        </a:lnSpc>
                        <a:spcBef>
                          <a:spcPts val="0"/>
                        </a:spcBef>
                        <a:spcAft>
                          <a:spcPts val="600"/>
                        </a:spcAft>
                      </a:pPr>
                      <a:r>
                        <a:rPr lang="en-US" sz="1100" b="1" kern="1400" dirty="0">
                          <a:ln>
                            <a:noFill/>
                          </a:ln>
                          <a:solidFill>
                            <a:srgbClr val="000000"/>
                          </a:solidFill>
                          <a:effectLst/>
                          <a:latin typeface="+mn-lt"/>
                        </a:rPr>
                        <a:t>TOTALS</a:t>
                      </a:r>
                      <a:endParaRPr lang="en-US" sz="700" b="1" kern="1400" dirty="0">
                        <a:ln>
                          <a:noFill/>
                        </a:ln>
                        <a:solidFill>
                          <a:srgbClr val="000000"/>
                        </a:solidFill>
                        <a:effectLst/>
                        <a:latin typeface="+mn-lt"/>
                      </a:endParaRPr>
                    </a:p>
                  </a:txBody>
                  <a:tcPr marL="25016" marR="25016" marT="25016" marB="25016">
                    <a:lnL w="38100" cap="flat" cmpd="sng" algn="ctr">
                      <a:solidFill>
                        <a:srgbClr val="000000"/>
                      </a:solidFill>
                      <a:prstDash val="solid"/>
                      <a:round/>
                      <a:headEnd type="none" w="med" len="med"/>
                      <a:tailEnd type="none" w="med" len="med"/>
                    </a:lnL>
                    <a:lnR>
                      <a:noFill/>
                    </a:lnR>
                    <a:lnT>
                      <a:noFill/>
                    </a:lnT>
                    <a:lnB w="38100" cap="flat" cmpd="sng" algn="ctr">
                      <a:solidFill>
                        <a:srgbClr val="000000"/>
                      </a:solidFill>
                      <a:prstDash val="solid"/>
                      <a:round/>
                      <a:headEnd type="none" w="med" len="med"/>
                      <a:tailEnd type="none" w="med" len="med"/>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4,794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w="38100" cap="flat" cmpd="sng" algn="ctr">
                      <a:solidFill>
                        <a:srgbClr val="000000"/>
                      </a:solidFill>
                      <a:prstDash val="solid"/>
                      <a:round/>
                      <a:headEnd type="none" w="med" len="med"/>
                      <a:tailEnd type="none" w="med" len="med"/>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5,104</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w="38100" cap="flat" cmpd="sng" algn="ctr">
                      <a:solidFill>
                        <a:srgbClr val="000000"/>
                      </a:solidFill>
                      <a:prstDash val="solid"/>
                      <a:round/>
                      <a:headEnd type="none" w="med" len="med"/>
                      <a:tailEnd type="none" w="med" len="med"/>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5,962</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w="38100" cap="flat" cmpd="sng" algn="ctr">
                      <a:solidFill>
                        <a:srgbClr val="000000"/>
                      </a:solidFill>
                      <a:prstDash val="solid"/>
                      <a:round/>
                      <a:headEnd type="none" w="med" len="med"/>
                      <a:tailEnd type="none" w="med" len="med"/>
                    </a:lnB>
                    <a:solidFill>
                      <a:srgbClr val="D9D9D9"/>
                    </a:solidFill>
                  </a:tcPr>
                </a:tc>
                <a:tc>
                  <a:txBody>
                    <a:bodyPr/>
                    <a:lstStyle/>
                    <a:p>
                      <a:pPr marR="0" indent="0" algn="r" rtl="0">
                        <a:lnSpc>
                          <a:spcPct val="119000"/>
                        </a:lnSpc>
                        <a:spcBef>
                          <a:spcPts val="0"/>
                        </a:spcBef>
                        <a:spcAft>
                          <a:spcPts val="600"/>
                        </a:spcAft>
                      </a:pPr>
                      <a:r>
                        <a:rPr lang="en-US" sz="1100" b="1" kern="1400" dirty="0">
                          <a:ln>
                            <a:noFill/>
                          </a:ln>
                          <a:solidFill>
                            <a:srgbClr val="000000"/>
                          </a:solidFill>
                          <a:effectLst/>
                          <a:latin typeface="Times New Roman" panose="02020603050405020304" pitchFamily="18" charset="0"/>
                        </a:rPr>
                        <a:t>5,260</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a:noFill/>
                    </a:lnR>
                    <a:lnT>
                      <a:noFill/>
                    </a:lnT>
                    <a:lnB w="38100" cap="flat" cmpd="sng" algn="ctr">
                      <a:solidFill>
                        <a:srgbClr val="000000"/>
                      </a:solidFill>
                      <a:prstDash val="solid"/>
                      <a:round/>
                      <a:headEnd type="none" w="med" len="med"/>
                      <a:tailEnd type="none" w="med" len="med"/>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rPr>
                        <a:t>4,982</a:t>
                      </a:r>
                      <a:endParaRPr lang="en-US" sz="700" kern="1400" dirty="0">
                        <a:ln>
                          <a:noFill/>
                        </a:ln>
                        <a:solidFill>
                          <a:srgbClr val="000000"/>
                        </a:solidFill>
                        <a:effectLst/>
                        <a:latin typeface="Calibri" panose="020F0502020204030204" pitchFamily="34" charset="0"/>
                      </a:endParaRPr>
                    </a:p>
                  </a:txBody>
                  <a:tcPr marL="25016" marR="25016" marT="25016" marB="25016">
                    <a:lnL>
                      <a:noFill/>
                    </a:lnL>
                    <a:lnR w="38100" cap="flat" cmpd="sng" algn="ctr">
                      <a:no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4,938</a:t>
                      </a:r>
                    </a:p>
                    <a:p>
                      <a:pPr marR="0" indent="0" algn="r" rtl="0">
                        <a:lnSpc>
                          <a:spcPct val="119000"/>
                        </a:lnSpc>
                        <a:spcBef>
                          <a:spcPts val="0"/>
                        </a:spcBef>
                        <a:spcAft>
                          <a:spcPts val="600"/>
                        </a:spcAft>
                      </a:pP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no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rgbClr val="D9D9D9"/>
                    </a:solidFill>
                  </a:tcPr>
                </a:tc>
                <a:tc>
                  <a:txBody>
                    <a:bodyPr/>
                    <a:lstStyle/>
                    <a:p>
                      <a:pPr marR="0" indent="0" algn="r" rtl="0">
                        <a:lnSpc>
                          <a:spcPct val="119000"/>
                        </a:lnSpc>
                        <a:spcBef>
                          <a:spcPts val="0"/>
                        </a:spcBef>
                        <a:spcAft>
                          <a:spcPts val="600"/>
                        </a:spcAft>
                      </a:pPr>
                      <a:r>
                        <a:rPr lang="en-US" sz="1100" b="1" kern="1400" dirty="0" smtClean="0">
                          <a:ln>
                            <a:noFill/>
                          </a:ln>
                          <a:solidFill>
                            <a:srgbClr val="000000"/>
                          </a:solidFill>
                          <a:effectLst/>
                          <a:latin typeface="Times New Roman" panose="02020603050405020304" pitchFamily="18" charset="0"/>
                          <a:cs typeface="Times New Roman" panose="02020603050405020304" pitchFamily="18" charset="0"/>
                        </a:rPr>
                        <a:t>6,787</a:t>
                      </a:r>
                      <a:endParaRPr lang="en-US" sz="1100" b="1" kern="1400" dirty="0">
                        <a:ln>
                          <a:noFill/>
                        </a:ln>
                        <a:solidFill>
                          <a:srgbClr val="000000"/>
                        </a:solidFill>
                        <a:effectLst/>
                        <a:latin typeface="Times New Roman" panose="02020603050405020304" pitchFamily="18" charset="0"/>
                        <a:cs typeface="Times New Roman" panose="02020603050405020304" pitchFamily="18" charset="0"/>
                      </a:endParaRPr>
                    </a:p>
                  </a:txBody>
                  <a:tcPr marL="25016" marR="25016" marT="25016" marB="25016">
                    <a:lnL>
                      <a:noFill/>
                    </a:lnL>
                    <a:lnR w="38100" cap="flat" cmpd="sng" algn="ctr">
                      <a:solidFill>
                        <a:srgbClr val="000000"/>
                      </a:solidFill>
                      <a:prstDash val="solid"/>
                      <a:round/>
                      <a:headEnd type="none" w="med" len="med"/>
                      <a:tailEnd type="none" w="med" len="med"/>
                    </a:lnR>
                    <a:lnT>
                      <a:noFill/>
                    </a:lnT>
                    <a:lnB w="381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546225385"/>
                  </a:ext>
                </a:extLst>
              </a:tr>
            </a:tbl>
          </a:graphicData>
        </a:graphic>
      </p:graphicFrame>
      <p:sp>
        <p:nvSpPr>
          <p:cNvPr id="9" name="Control 3"/>
          <p:cNvSpPr>
            <a:spLocks noChangeArrowheads="1" noChangeShapeType="1"/>
          </p:cNvSpPr>
          <p:nvPr/>
        </p:nvSpPr>
        <p:spPr bwMode="auto">
          <a:xfrm>
            <a:off x="2718197" y="4200526"/>
            <a:ext cx="6175772" cy="2980135"/>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pPr algn="ctr" eaLnBrk="0" fontAlgn="base" hangingPunct="0">
              <a:spcBef>
                <a:spcPct val="0"/>
              </a:spcBef>
              <a:spcAft>
                <a:spcPct val="0"/>
              </a:spcAft>
              <a:defRPr/>
            </a:pPr>
            <a:endParaRPr kumimoji="1" lang="en-US" sz="900" b="1">
              <a:solidFill>
                <a:srgbClr val="000000"/>
              </a:solidFill>
              <a:latin typeface="Arial" charset="0"/>
            </a:endParaRPr>
          </a:p>
        </p:txBody>
      </p:sp>
    </p:spTree>
    <p:extLst>
      <p:ext uri="{BB962C8B-B14F-4D97-AF65-F5344CB8AC3E}">
        <p14:creationId xmlns:p14="http://schemas.microsoft.com/office/powerpoint/2010/main" val="87023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l="3589" t="9517" r="3589" b="9517"/>
          <a:stretch>
            <a:fillRect/>
          </a:stretch>
        </p:blipFill>
        <p:spPr bwMode="auto">
          <a:xfrm>
            <a:off x="3558289" y="1736271"/>
            <a:ext cx="2366169" cy="1852017"/>
          </a:xfrm>
          <a:prstGeom prst="rect">
            <a:avLst/>
          </a:prstGeom>
          <a:solidFill>
            <a:schemeClr val="bg1"/>
          </a:solidFill>
          <a:ln w="50800" algn="ctr">
            <a:solidFill>
              <a:schemeClr val="bg1"/>
            </a:solidFill>
            <a:miter lim="800000"/>
            <a:headEnd/>
            <a:tailEnd/>
          </a:ln>
        </p:spPr>
      </p:pic>
      <p:pic>
        <p:nvPicPr>
          <p:cNvPr id="37891" name="Picture 3"/>
          <p:cNvPicPr>
            <a:picLocks noChangeAspect="1" noChangeArrowheads="1"/>
          </p:cNvPicPr>
          <p:nvPr/>
        </p:nvPicPr>
        <p:blipFill>
          <a:blip r:embed="rId3" cstate="print"/>
          <a:srcRect l="3589" t="7613" r="3589" b="7613"/>
          <a:stretch>
            <a:fillRect/>
          </a:stretch>
        </p:blipFill>
        <p:spPr bwMode="auto">
          <a:xfrm>
            <a:off x="3594404" y="4105507"/>
            <a:ext cx="2293938" cy="2105025"/>
          </a:xfrm>
          <a:prstGeom prst="rect">
            <a:avLst/>
          </a:prstGeom>
          <a:solidFill>
            <a:schemeClr val="bg1"/>
          </a:solidFill>
          <a:ln w="50800" algn="ctr">
            <a:solidFill>
              <a:schemeClr val="bg1"/>
            </a:solidFill>
            <a:miter lim="800000"/>
            <a:headEnd/>
            <a:tailEnd/>
          </a:ln>
        </p:spPr>
      </p:pic>
      <p:pic>
        <p:nvPicPr>
          <p:cNvPr id="37892" name="Picture 4" descr="methamphetamine7"/>
          <p:cNvPicPr>
            <a:picLocks noChangeAspect="1" noChangeArrowheads="1"/>
          </p:cNvPicPr>
          <p:nvPr/>
        </p:nvPicPr>
        <p:blipFill>
          <a:blip r:embed="rId4" cstate="print"/>
          <a:srcRect/>
          <a:stretch>
            <a:fillRect/>
          </a:stretch>
        </p:blipFill>
        <p:spPr bwMode="auto">
          <a:xfrm>
            <a:off x="6614531" y="1749466"/>
            <a:ext cx="2057400" cy="1825625"/>
          </a:xfrm>
          <a:prstGeom prst="rect">
            <a:avLst/>
          </a:prstGeom>
          <a:solidFill>
            <a:schemeClr val="bg1"/>
          </a:solidFill>
          <a:ln w="50800" algn="ctr">
            <a:solidFill>
              <a:schemeClr val="bg1"/>
            </a:solidFill>
            <a:miter lim="800000"/>
            <a:headEnd/>
            <a:tailEnd/>
          </a:ln>
        </p:spPr>
      </p:pic>
      <p:pic>
        <p:nvPicPr>
          <p:cNvPr id="37893" name="Picture 5" descr="methamphetamine1"/>
          <p:cNvPicPr>
            <a:picLocks noChangeAspect="1" noChangeArrowheads="1"/>
          </p:cNvPicPr>
          <p:nvPr/>
        </p:nvPicPr>
        <p:blipFill>
          <a:blip r:embed="rId5" cstate="print"/>
          <a:srcRect/>
          <a:stretch>
            <a:fillRect/>
          </a:stretch>
        </p:blipFill>
        <p:spPr bwMode="auto">
          <a:xfrm>
            <a:off x="6634974" y="4062644"/>
            <a:ext cx="2209800" cy="2190750"/>
          </a:xfrm>
          <a:prstGeom prst="rect">
            <a:avLst/>
          </a:prstGeom>
          <a:noFill/>
          <a:ln w="9525">
            <a:noFill/>
            <a:miter lim="800000"/>
            <a:headEnd/>
            <a:tailEnd/>
          </a:ln>
        </p:spPr>
      </p:pic>
      <p:sp>
        <p:nvSpPr>
          <p:cNvPr id="37894" name="Rectangle 6"/>
          <p:cNvSpPr>
            <a:spLocks noChangeArrowheads="1"/>
          </p:cNvSpPr>
          <p:nvPr/>
        </p:nvSpPr>
        <p:spPr bwMode="auto">
          <a:xfrm>
            <a:off x="2159000" y="898071"/>
            <a:ext cx="6096000" cy="1143000"/>
          </a:xfrm>
          <a:prstGeom prst="rect">
            <a:avLst/>
          </a:prstGeom>
          <a:noFill/>
          <a:ln w="9525">
            <a:noFill/>
            <a:miter lim="800000"/>
            <a:headEnd/>
            <a:tailEnd/>
          </a:ln>
        </p:spPr>
        <p:txBody>
          <a:bodyPr anchor="ctr"/>
          <a:lstStyle/>
          <a:p>
            <a:pPr eaLnBrk="1" hangingPunct="1"/>
            <a:r>
              <a:rPr kumimoji="0" lang="en-US" sz="1800" b="1" dirty="0" smtClean="0">
                <a:solidFill>
                  <a:schemeClr val="bg1"/>
                </a:solidFill>
                <a:cs typeface="Arial" pitchFamily="34" charset="0"/>
              </a:rPr>
              <a:t>       </a:t>
            </a:r>
          </a:p>
        </p:txBody>
      </p:sp>
      <p:pic>
        <p:nvPicPr>
          <p:cNvPr id="37895" name="Picture 7" descr="Meth powder (DEA)"/>
          <p:cNvPicPr>
            <a:picLocks noChangeAspect="1" noChangeArrowheads="1"/>
          </p:cNvPicPr>
          <p:nvPr/>
        </p:nvPicPr>
        <p:blipFill>
          <a:blip r:embed="rId6" cstate="print"/>
          <a:srcRect/>
          <a:stretch>
            <a:fillRect/>
          </a:stretch>
        </p:blipFill>
        <p:spPr bwMode="auto">
          <a:xfrm>
            <a:off x="866379" y="1736271"/>
            <a:ext cx="2001837" cy="1884674"/>
          </a:xfrm>
          <a:prstGeom prst="rect">
            <a:avLst/>
          </a:prstGeom>
          <a:solidFill>
            <a:schemeClr val="bg1"/>
          </a:solidFill>
          <a:ln w="50800" algn="ctr">
            <a:solidFill>
              <a:schemeClr val="bg1"/>
            </a:solidFill>
            <a:miter lim="800000"/>
            <a:headEnd/>
            <a:tailEnd/>
          </a:ln>
        </p:spPr>
      </p:pic>
      <p:pic>
        <p:nvPicPr>
          <p:cNvPr id="37896" name="Picture 8" descr="Meth - 8 ball (courtesy of stopmeth"/>
          <p:cNvPicPr>
            <a:picLocks noChangeAspect="1" noChangeArrowheads="1"/>
          </p:cNvPicPr>
          <p:nvPr/>
        </p:nvPicPr>
        <p:blipFill>
          <a:blip r:embed="rId7" cstate="print"/>
          <a:srcRect/>
          <a:stretch>
            <a:fillRect/>
          </a:stretch>
        </p:blipFill>
        <p:spPr bwMode="auto">
          <a:xfrm>
            <a:off x="944359" y="4114800"/>
            <a:ext cx="1903413" cy="2105025"/>
          </a:xfrm>
          <a:prstGeom prst="rect">
            <a:avLst/>
          </a:prstGeom>
          <a:solidFill>
            <a:schemeClr val="bg1"/>
          </a:solidFill>
          <a:ln w="50800" algn="ctr">
            <a:solidFill>
              <a:schemeClr val="bg1"/>
            </a:solidFill>
            <a:miter lim="800000"/>
            <a:headEnd/>
            <a:tailEnd/>
          </a:ln>
        </p:spPr>
      </p:pic>
      <p:sp>
        <p:nvSpPr>
          <p:cNvPr id="593929" name="Rectangle 9"/>
          <p:cNvSpPr>
            <a:spLocks noChangeArrowheads="1"/>
          </p:cNvSpPr>
          <p:nvPr/>
        </p:nvSpPr>
        <p:spPr bwMode="auto">
          <a:xfrm>
            <a:off x="2362200" y="570408"/>
            <a:ext cx="4953000" cy="838200"/>
          </a:xfrm>
          <a:prstGeom prst="rect">
            <a:avLst/>
          </a:prstGeom>
          <a:noFill/>
          <a:ln w="9525">
            <a:noFill/>
            <a:miter lim="800000"/>
            <a:headEnd/>
            <a:tailEnd/>
          </a:ln>
          <a:effectLst>
            <a:outerShdw dist="35921" dir="2700000" algn="ctr" rotWithShape="0">
              <a:srgbClr val="808080"/>
            </a:outerShdw>
          </a:effectLst>
        </p:spPr>
        <p:txBody>
          <a:bodyPr/>
          <a:lstStyle/>
          <a:p>
            <a:pPr>
              <a:lnSpc>
                <a:spcPct val="85000"/>
              </a:lnSpc>
              <a:defRPr/>
            </a:pPr>
            <a:r>
              <a:rPr lang="en-US" sz="4000" b="1" dirty="0">
                <a:solidFill>
                  <a:srgbClr val="FFCC00"/>
                </a:solidFill>
                <a:latin typeface="Arial" charset="0"/>
              </a:rPr>
              <a:t>Methamphetamine</a:t>
            </a:r>
          </a:p>
        </p:txBody>
      </p:sp>
    </p:spTree>
    <p:extLst>
      <p:ext uri="{BB962C8B-B14F-4D97-AF65-F5344CB8AC3E}">
        <p14:creationId xmlns:p14="http://schemas.microsoft.com/office/powerpoint/2010/main" val="18886060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609600" y="152116"/>
            <a:ext cx="8077200" cy="6553768"/>
          </a:xfrm>
          <a:prstGeom prst="rect">
            <a:avLst/>
          </a:prstGeom>
        </p:spPr>
      </p:pic>
    </p:spTree>
    <p:extLst>
      <p:ext uri="{BB962C8B-B14F-4D97-AF65-F5344CB8AC3E}">
        <p14:creationId xmlns:p14="http://schemas.microsoft.com/office/powerpoint/2010/main" val="835642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9920" y="-76200"/>
            <a:ext cx="7596187" cy="835025"/>
          </a:xfrm>
        </p:spPr>
        <p:txBody>
          <a:bodyPr>
            <a:normAutofit/>
          </a:bodyPr>
          <a:lstStyle/>
          <a:p>
            <a:pPr algn="ctr"/>
            <a:r>
              <a:rPr lang="en-US" b="1" dirty="0" smtClean="0">
                <a:solidFill>
                  <a:srgbClr val="FFCC00"/>
                </a:solidFill>
                <a:effectLst>
                  <a:outerShdw blurRad="38100" dist="38100" dir="2700000" algn="tl">
                    <a:srgbClr val="000000">
                      <a:alpha val="43137"/>
                    </a:srgbClr>
                  </a:outerShdw>
                </a:effectLst>
              </a:rPr>
              <a:t>Meth Transportation Routes</a:t>
            </a:r>
            <a:endParaRPr lang="en-US" b="1" dirty="0">
              <a:solidFill>
                <a:srgbClr val="FFCC00"/>
              </a:solidFill>
              <a:effectLst>
                <a:outerShdw blurRad="38100" dist="38100" dir="2700000" algn="tl">
                  <a:srgbClr val="000000">
                    <a:alpha val="43137"/>
                  </a:srgbClr>
                </a:outerShdw>
              </a:effectLst>
            </a:endParaRPr>
          </a:p>
        </p:txBody>
      </p:sp>
      <p:pic>
        <p:nvPicPr>
          <p:cNvPr id="281602"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09600" y="990600"/>
            <a:ext cx="8096507" cy="558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832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596187" cy="835025"/>
          </a:xfrm>
        </p:spPr>
        <p:txBody>
          <a:bodyPr/>
          <a:lstStyle/>
          <a:p>
            <a:pPr algn="ctr"/>
            <a:r>
              <a:rPr lang="en-US" sz="2400" b="1" dirty="0" smtClean="0">
                <a:solidFill>
                  <a:srgbClr val="FFC000"/>
                </a:solidFill>
                <a:effectLst>
                  <a:outerShdw blurRad="38100" dist="38100" dir="2700000" algn="tl">
                    <a:srgbClr val="000000">
                      <a:alpha val="43137"/>
                    </a:srgbClr>
                  </a:outerShdw>
                </a:effectLst>
              </a:rPr>
              <a:t>Methamphetamine Seizures within HIDTA Regions Increased 142% from 2017 to 2018</a:t>
            </a:r>
            <a:endParaRPr lang="en-US" sz="2400" b="1" dirty="0">
              <a:solidFill>
                <a:srgbClr val="FFC000"/>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533401" y="1295400"/>
            <a:ext cx="8305800" cy="5029200"/>
          </a:xfrm>
          <a:prstGeom prst="rect">
            <a:avLst/>
          </a:prstGeom>
        </p:spPr>
      </p:pic>
    </p:spTree>
    <p:extLst>
      <p:ext uri="{BB962C8B-B14F-4D97-AF65-F5344CB8AC3E}">
        <p14:creationId xmlns:p14="http://schemas.microsoft.com/office/powerpoint/2010/main" val="81681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8077200" cy="4876800"/>
          </a:xfrm>
        </p:spPr>
        <p:txBody>
          <a:bodyPr>
            <a:normAutofit/>
          </a:bodyPr>
          <a:lstStyle/>
          <a:p>
            <a:pPr>
              <a:buFont typeface="Arial" panose="020B0604020202020204" pitchFamily="34" charset="0"/>
              <a:buChar char="•"/>
            </a:pPr>
            <a:r>
              <a:rPr lang="en-US" sz="2000" b="1" dirty="0" smtClean="0">
                <a:solidFill>
                  <a:schemeClr val="bg1"/>
                </a:solidFill>
              </a:rPr>
              <a:t>Samples testing positive for methamphetamine have </a:t>
            </a:r>
            <a:r>
              <a:rPr lang="en-US" sz="2000" b="1" dirty="0" smtClean="0">
                <a:solidFill>
                  <a:schemeClr val="bg1"/>
                </a:solidFill>
              </a:rPr>
              <a:t>	increased </a:t>
            </a:r>
            <a:r>
              <a:rPr lang="en-US" sz="2000" b="1" dirty="0" smtClean="0">
                <a:solidFill>
                  <a:schemeClr val="bg1"/>
                </a:solidFill>
              </a:rPr>
              <a:t>487%, from 1.4% in 2013 to 8.4% in 2019.</a:t>
            </a:r>
          </a:p>
          <a:p>
            <a:pPr marL="0" indent="0">
              <a:buNone/>
            </a:pPr>
            <a:endParaRPr lang="en-US" sz="800" b="1" dirty="0" smtClean="0">
              <a:solidFill>
                <a:schemeClr val="bg1"/>
              </a:solidFill>
            </a:endParaRPr>
          </a:p>
          <a:p>
            <a:pPr>
              <a:buFont typeface="Arial" panose="020B0604020202020204" pitchFamily="34" charset="0"/>
              <a:buChar char="•"/>
            </a:pPr>
            <a:r>
              <a:rPr lang="en-US" sz="2000" b="1" dirty="0" smtClean="0">
                <a:solidFill>
                  <a:schemeClr val="bg1"/>
                </a:solidFill>
              </a:rPr>
              <a:t>Samples testing positive for fentanyl have increased 333%, </a:t>
            </a:r>
            <a:r>
              <a:rPr lang="en-US" sz="2000" b="1" dirty="0" smtClean="0">
                <a:solidFill>
                  <a:schemeClr val="bg1"/>
                </a:solidFill>
              </a:rPr>
              <a:t>	from </a:t>
            </a:r>
            <a:r>
              <a:rPr lang="en-US" sz="2000" b="1" dirty="0" smtClean="0">
                <a:solidFill>
                  <a:schemeClr val="bg1"/>
                </a:solidFill>
              </a:rPr>
              <a:t>1% in 2013 to 5% in 2019.</a:t>
            </a:r>
          </a:p>
          <a:p>
            <a:pPr marL="0" indent="0">
              <a:buNone/>
            </a:pPr>
            <a:endParaRPr lang="en-US" sz="800" b="1" dirty="0" smtClean="0">
              <a:solidFill>
                <a:schemeClr val="bg1"/>
              </a:solidFill>
            </a:endParaRPr>
          </a:p>
          <a:p>
            <a:pPr>
              <a:buFont typeface="Arial" panose="020B0604020202020204" pitchFamily="34" charset="0"/>
              <a:buChar char="•"/>
            </a:pPr>
            <a:r>
              <a:rPr lang="en-US" sz="2000" b="1" dirty="0" smtClean="0">
                <a:solidFill>
                  <a:schemeClr val="bg1"/>
                </a:solidFill>
              </a:rPr>
              <a:t>Between 2013 and 2019, samples testing positive for fentanyl </a:t>
            </a:r>
            <a:r>
              <a:rPr lang="en-US" sz="2000" b="1" dirty="0" smtClean="0">
                <a:solidFill>
                  <a:schemeClr val="bg1"/>
                </a:solidFill>
              </a:rPr>
              <a:t>	and </a:t>
            </a:r>
            <a:r>
              <a:rPr lang="en-US" sz="2000" b="1" dirty="0" smtClean="0">
                <a:solidFill>
                  <a:schemeClr val="bg1"/>
                </a:solidFill>
              </a:rPr>
              <a:t>methamphetamine increased 14-fold (as well as </a:t>
            </a:r>
            <a:r>
              <a:rPr lang="en-US" sz="2000" b="1" dirty="0" smtClean="0">
                <a:solidFill>
                  <a:schemeClr val="bg1"/>
                </a:solidFill>
              </a:rPr>
              <a:t>six-	fold </a:t>
            </a:r>
            <a:r>
              <a:rPr lang="en-US" sz="2000" b="1" dirty="0" smtClean="0">
                <a:solidFill>
                  <a:schemeClr val="bg1"/>
                </a:solidFill>
              </a:rPr>
              <a:t>for fentanyl samples also testing positive for </a:t>
            </a:r>
            <a:r>
              <a:rPr lang="en-US" sz="2000" b="1" dirty="0" smtClean="0">
                <a:solidFill>
                  <a:schemeClr val="bg1"/>
                </a:solidFill>
              </a:rPr>
              <a:t>	methamphetamine).</a:t>
            </a:r>
            <a:endParaRPr lang="en-US" sz="2000" b="1" dirty="0" smtClean="0">
              <a:solidFill>
                <a:schemeClr val="bg1"/>
              </a:solidFill>
            </a:endParaRPr>
          </a:p>
          <a:p>
            <a:pPr marL="0" indent="0">
              <a:buNone/>
            </a:pPr>
            <a:endParaRPr lang="en-US" sz="900" b="1" dirty="0" smtClean="0">
              <a:solidFill>
                <a:schemeClr val="bg1"/>
              </a:solidFill>
            </a:endParaRPr>
          </a:p>
          <a:p>
            <a:pPr>
              <a:buFont typeface="Arial" panose="020B0604020202020204" pitchFamily="34" charset="0"/>
              <a:buChar char="•"/>
            </a:pPr>
            <a:r>
              <a:rPr lang="en-US" sz="2000" b="1" dirty="0" smtClean="0">
                <a:solidFill>
                  <a:schemeClr val="bg1"/>
                </a:solidFill>
              </a:rPr>
              <a:t>In addition to the opioid-related risks of respiratory </a:t>
            </a:r>
            <a:r>
              <a:rPr lang="en-US" sz="2000" b="1" dirty="0" smtClean="0">
                <a:solidFill>
                  <a:schemeClr val="bg1"/>
                </a:solidFill>
              </a:rPr>
              <a:t>	depression </a:t>
            </a:r>
            <a:r>
              <a:rPr lang="en-US" sz="2000" b="1" dirty="0" smtClean="0">
                <a:solidFill>
                  <a:schemeClr val="bg1"/>
                </a:solidFill>
              </a:rPr>
              <a:t>or arrest, stimulant-related risks include </a:t>
            </a:r>
            <a:r>
              <a:rPr lang="en-US" sz="2000" b="1" dirty="0" smtClean="0">
                <a:solidFill>
                  <a:schemeClr val="bg1"/>
                </a:solidFill>
              </a:rPr>
              <a:t>	cardiac </a:t>
            </a:r>
            <a:r>
              <a:rPr lang="en-US" sz="2000" b="1" dirty="0" smtClean="0">
                <a:solidFill>
                  <a:schemeClr val="bg1"/>
                </a:solidFill>
              </a:rPr>
              <a:t>arrest, stroke or cerebral hemorrhage. </a:t>
            </a:r>
          </a:p>
          <a:p>
            <a:pPr marL="0" indent="0">
              <a:buNone/>
            </a:pPr>
            <a:endParaRPr lang="en-US" sz="2000" dirty="0">
              <a:solidFill>
                <a:schemeClr val="bg1"/>
              </a:solidFill>
            </a:endParaRPr>
          </a:p>
          <a:p>
            <a:pPr marL="0" indent="0">
              <a:buNone/>
            </a:pPr>
            <a:r>
              <a:rPr lang="en-US" sz="2000" dirty="0" smtClean="0">
                <a:solidFill>
                  <a:schemeClr val="bg1"/>
                </a:solidFill>
              </a:rPr>
              <a:t>					</a:t>
            </a:r>
            <a:r>
              <a:rPr lang="en-US" sz="900" b="1" i="1" dirty="0" smtClean="0">
                <a:solidFill>
                  <a:schemeClr val="bg1"/>
                </a:solidFill>
              </a:rPr>
              <a:t>JAMA Network Open</a:t>
            </a:r>
            <a:r>
              <a:rPr lang="en-US" sz="900" b="1" dirty="0" smtClean="0">
                <a:solidFill>
                  <a:schemeClr val="bg1"/>
                </a:solidFill>
              </a:rPr>
              <a:t>, Jan. 3, 2020</a:t>
            </a:r>
            <a:endParaRPr lang="en-US" sz="2000" b="1" dirty="0">
              <a:solidFill>
                <a:schemeClr val="bg1"/>
              </a:solidFill>
            </a:endParaRPr>
          </a:p>
        </p:txBody>
      </p:sp>
      <p:sp>
        <p:nvSpPr>
          <p:cNvPr id="3" name="Title 2"/>
          <p:cNvSpPr>
            <a:spLocks noGrp="1"/>
          </p:cNvSpPr>
          <p:nvPr>
            <p:ph type="title"/>
          </p:nvPr>
        </p:nvSpPr>
        <p:spPr>
          <a:xfrm>
            <a:off x="1219200" y="304800"/>
            <a:ext cx="7106469" cy="1239837"/>
          </a:xfrm>
        </p:spPr>
        <p:txBody>
          <a:bodyPr>
            <a:normAutofit fontScale="90000"/>
          </a:bodyPr>
          <a:lstStyle/>
          <a:p>
            <a:pPr algn="ctr"/>
            <a:r>
              <a:rPr lang="en-US" sz="2800" b="1" dirty="0" smtClean="0">
                <a:solidFill>
                  <a:srgbClr val="FFC000"/>
                </a:solidFill>
                <a:effectLst>
                  <a:outerShdw blurRad="38100" dist="38100" dir="2700000" algn="tl">
                    <a:srgbClr val="000000">
                      <a:alpha val="43137"/>
                    </a:srgbClr>
                  </a:outerShdw>
                </a:effectLst>
              </a:rPr>
              <a:t>A Study of Over 1 Million Clinic Drug Tests in the U.S. Showed “Soaring Rates” of Meth and Fentanyl Use, Often in Combination</a:t>
            </a:r>
            <a:endParaRPr lang="en-US" sz="2800" b="1"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95983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ChangeArrowheads="1"/>
          </p:cNvSpPr>
          <p:nvPr/>
        </p:nvSpPr>
        <p:spPr bwMode="auto">
          <a:xfrm>
            <a:off x="1066800" y="609600"/>
            <a:ext cx="7086600" cy="685800"/>
          </a:xfrm>
          <a:prstGeom prst="rect">
            <a:avLst/>
          </a:prstGeom>
          <a:noFill/>
          <a:ln w="9525">
            <a:noFill/>
            <a:miter lim="800000"/>
            <a:headEnd/>
            <a:tailEnd/>
          </a:ln>
          <a:effectLst>
            <a:outerShdw dist="35921" dir="2700000" algn="ctr" rotWithShape="0">
              <a:srgbClr val="808080"/>
            </a:outerShdw>
          </a:effectLst>
        </p:spPr>
        <p:txBody>
          <a:bodyPr lIns="46038" tIns="46038" rIns="46038" bIns="46038" anchor="b"/>
          <a:lstStyle/>
          <a:p>
            <a:pPr>
              <a:lnSpc>
                <a:spcPct val="85000"/>
              </a:lnSpc>
              <a:defRPr/>
            </a:pPr>
            <a:r>
              <a:rPr lang="en-US" sz="4400" dirty="0">
                <a:solidFill>
                  <a:srgbClr val="FFCC00"/>
                </a:solidFill>
                <a:effectLst>
                  <a:outerShdw blurRad="38100" dist="38100" dir="2700000" algn="tl">
                    <a:srgbClr val="000000">
                      <a:alpha val="43137"/>
                    </a:srgbClr>
                  </a:outerShdw>
                </a:effectLst>
              </a:rPr>
              <a:t>What is a HIDTA</a:t>
            </a:r>
            <a:r>
              <a:rPr lang="en-US" sz="4400" dirty="0">
                <a:solidFill>
                  <a:srgbClr val="FFCC00"/>
                </a:solidFill>
              </a:rPr>
              <a:t>?</a:t>
            </a:r>
          </a:p>
        </p:txBody>
      </p:sp>
      <p:sp>
        <p:nvSpPr>
          <p:cNvPr id="21507" name="Rectangle 3"/>
          <p:cNvSpPr>
            <a:spLocks noChangeArrowheads="1"/>
          </p:cNvSpPr>
          <p:nvPr/>
        </p:nvSpPr>
        <p:spPr bwMode="auto">
          <a:xfrm>
            <a:off x="762000" y="1828800"/>
            <a:ext cx="7772400" cy="4114800"/>
          </a:xfrm>
          <a:prstGeom prst="rect">
            <a:avLst/>
          </a:prstGeom>
          <a:noFill/>
          <a:ln w="9525">
            <a:noFill/>
            <a:miter lim="800000"/>
            <a:headEnd/>
            <a:tailEnd/>
          </a:ln>
        </p:spPr>
        <p:txBody>
          <a:bodyPr lIns="92075" tIns="46038" rIns="92075" bIns="46038"/>
          <a:lstStyle/>
          <a:p>
            <a:pPr marL="342900" indent="-342900" algn="l">
              <a:spcBef>
                <a:spcPct val="20000"/>
              </a:spcBef>
              <a:buClr>
                <a:srgbClr val="FFCC00"/>
              </a:buClr>
            </a:pPr>
            <a:r>
              <a:rPr lang="en-US" sz="2800" dirty="0">
                <a:solidFill>
                  <a:schemeClr val="tx1"/>
                </a:solidFill>
              </a:rPr>
              <a:t>    </a:t>
            </a:r>
            <a:r>
              <a:rPr lang="en-US" sz="2800" dirty="0">
                <a:solidFill>
                  <a:srgbClr val="FF6600"/>
                </a:solidFill>
                <a:effectLst>
                  <a:outerShdw blurRad="38100" dist="38100" dir="2700000" algn="tl">
                    <a:srgbClr val="000000">
                      <a:alpha val="43137"/>
                    </a:srgbClr>
                  </a:outerShdw>
                </a:effectLst>
              </a:rPr>
              <a:t>“HIGH INTENSITY DRUG TRAFFICKING        			  </a:t>
            </a:r>
            <a:r>
              <a:rPr lang="en-US" sz="2800" dirty="0" smtClean="0">
                <a:solidFill>
                  <a:srgbClr val="FF6600"/>
                </a:solidFill>
                <a:effectLst>
                  <a:outerShdw blurRad="38100" dist="38100" dir="2700000" algn="tl">
                    <a:srgbClr val="000000">
                      <a:alpha val="43137"/>
                    </a:srgbClr>
                  </a:outerShdw>
                </a:effectLst>
              </a:rPr>
              <a:t>   AREA</a:t>
            </a:r>
            <a:r>
              <a:rPr lang="en-US" sz="2800" dirty="0">
                <a:solidFill>
                  <a:srgbClr val="FF6600"/>
                </a:solidFill>
                <a:effectLst>
                  <a:outerShdw blurRad="38100" dist="38100" dir="2700000" algn="tl">
                    <a:srgbClr val="000000">
                      <a:alpha val="43137"/>
                    </a:srgbClr>
                  </a:outerShdw>
                </a:effectLst>
              </a:rPr>
              <a:t>”</a:t>
            </a:r>
          </a:p>
          <a:p>
            <a:pPr marL="342900" indent="-342900">
              <a:spcBef>
                <a:spcPct val="20000"/>
              </a:spcBef>
              <a:buClr>
                <a:srgbClr val="FFCC00"/>
              </a:buClr>
            </a:pPr>
            <a:endParaRPr lang="en-US" sz="1400" b="0" dirty="0">
              <a:solidFill>
                <a:srgbClr val="FF6600"/>
              </a:solidFill>
            </a:endParaRPr>
          </a:p>
          <a:p>
            <a:pPr marL="342900" indent="-342900">
              <a:spcBef>
                <a:spcPct val="20000"/>
              </a:spcBef>
              <a:buClr>
                <a:srgbClr val="FFCC00"/>
              </a:buClr>
              <a:buFont typeface="Monotype Sorts" pitchFamily="2" charset="2"/>
              <a:buNone/>
            </a:pPr>
            <a:r>
              <a:rPr lang="en-US" sz="2800" b="0" dirty="0">
                <a:solidFill>
                  <a:schemeClr val="bg1"/>
                </a:solidFill>
              </a:rPr>
              <a:t>   HIDTAs are part of the national drug control strategy.  They are grant programs managed by the Office of National Drug Control Policy, awarded to geographic areas that are considered to be critical centers of drug production, manufacturing, importation, distribution and/or chronic consumption.</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392237"/>
            <a:ext cx="7792269" cy="5465763"/>
          </a:xfrm>
        </p:spPr>
        <p:txBody>
          <a:bodyPr>
            <a:normAutofit/>
          </a:bodyPr>
          <a:lstStyle/>
          <a:p>
            <a:pPr>
              <a:buFont typeface="Arial" panose="020B0604020202020204" pitchFamily="34" charset="0"/>
              <a:buChar char="•"/>
            </a:pPr>
            <a:r>
              <a:rPr lang="en-US" sz="2000" dirty="0">
                <a:solidFill>
                  <a:schemeClr val="bg1"/>
                </a:solidFill>
              </a:rPr>
              <a:t>Among individuals enrolling in medication-assisted opioid </a:t>
            </a:r>
            <a:r>
              <a:rPr lang="en-US" sz="2000" dirty="0" smtClean="0">
                <a:solidFill>
                  <a:schemeClr val="bg1"/>
                </a:solidFill>
              </a:rPr>
              <a:t>	treatment </a:t>
            </a:r>
            <a:r>
              <a:rPr lang="en-US" sz="2000" dirty="0">
                <a:solidFill>
                  <a:schemeClr val="bg1"/>
                </a:solidFill>
              </a:rPr>
              <a:t>programs, past month use of methamphetamine </a:t>
            </a:r>
            <a:r>
              <a:rPr lang="en-US" sz="2000" dirty="0" smtClean="0">
                <a:solidFill>
                  <a:schemeClr val="bg1"/>
                </a:solidFill>
              </a:rPr>
              <a:t>	increased </a:t>
            </a:r>
            <a:r>
              <a:rPr lang="en-US" sz="2000" dirty="0">
                <a:solidFill>
                  <a:schemeClr val="bg1"/>
                </a:solidFill>
              </a:rPr>
              <a:t>from 7.8% of respondents in 2012 to 21.3% of </a:t>
            </a:r>
            <a:r>
              <a:rPr lang="en-US" sz="2000" dirty="0" smtClean="0">
                <a:solidFill>
                  <a:schemeClr val="bg1"/>
                </a:solidFill>
              </a:rPr>
              <a:t>	respondents </a:t>
            </a:r>
            <a:r>
              <a:rPr lang="en-US" sz="2000" dirty="0">
                <a:solidFill>
                  <a:schemeClr val="bg1"/>
                </a:solidFill>
              </a:rPr>
              <a:t>in 2018 </a:t>
            </a:r>
            <a:endParaRPr lang="en-US" sz="2000" dirty="0" smtClean="0">
              <a:solidFill>
                <a:schemeClr val="bg1"/>
              </a:solidFill>
            </a:endParaRPr>
          </a:p>
          <a:p>
            <a:pPr>
              <a:buFont typeface="Arial" panose="020B0604020202020204" pitchFamily="34" charset="0"/>
              <a:buChar char="•"/>
            </a:pPr>
            <a:r>
              <a:rPr lang="en-US" sz="2000" dirty="0" smtClean="0">
                <a:solidFill>
                  <a:schemeClr val="bg1"/>
                </a:solidFill>
              </a:rPr>
              <a:t>The </a:t>
            </a:r>
            <a:r>
              <a:rPr lang="en-US" sz="2000" dirty="0">
                <a:solidFill>
                  <a:schemeClr val="bg1"/>
                </a:solidFill>
              </a:rPr>
              <a:t>odds of a respondent endorsing past month </a:t>
            </a:r>
            <a:r>
              <a:rPr lang="en-US" sz="2000" dirty="0" smtClean="0">
                <a:solidFill>
                  <a:schemeClr val="bg1"/>
                </a:solidFill>
              </a:rPr>
              <a:t>	methamphetamine </a:t>
            </a:r>
            <a:r>
              <a:rPr lang="en-US" sz="2000" dirty="0">
                <a:solidFill>
                  <a:schemeClr val="bg1"/>
                </a:solidFill>
              </a:rPr>
              <a:t>use in the Midwest, South, and West </a:t>
            </a:r>
            <a:r>
              <a:rPr lang="en-US" sz="2000" dirty="0" smtClean="0">
                <a:solidFill>
                  <a:schemeClr val="bg1"/>
                </a:solidFill>
              </a:rPr>
              <a:t>	significantly </a:t>
            </a:r>
            <a:r>
              <a:rPr lang="en-US" sz="2000" dirty="0">
                <a:solidFill>
                  <a:schemeClr val="bg1"/>
                </a:solidFill>
              </a:rPr>
              <a:t>increased between 2012 and 2018 </a:t>
            </a:r>
            <a:endParaRPr lang="en-US" sz="2000" dirty="0" smtClean="0">
              <a:solidFill>
                <a:schemeClr val="bg1"/>
              </a:solidFill>
            </a:endParaRPr>
          </a:p>
          <a:p>
            <a:pPr>
              <a:buFont typeface="Arial" panose="020B0604020202020204" pitchFamily="34" charset="0"/>
              <a:buChar char="•"/>
            </a:pPr>
            <a:r>
              <a:rPr lang="en-US" sz="2000" dirty="0" smtClean="0">
                <a:solidFill>
                  <a:schemeClr val="bg1"/>
                </a:solidFill>
              </a:rPr>
              <a:t>The </a:t>
            </a:r>
            <a:r>
              <a:rPr lang="en-US" sz="2000" dirty="0">
                <a:solidFill>
                  <a:schemeClr val="bg1"/>
                </a:solidFill>
              </a:rPr>
              <a:t>Census Region with the highest prevalence of past month </a:t>
            </a:r>
            <a:r>
              <a:rPr lang="en-US" sz="2000" dirty="0" smtClean="0">
                <a:solidFill>
                  <a:schemeClr val="bg1"/>
                </a:solidFill>
              </a:rPr>
              <a:t>	methamphetamine </a:t>
            </a:r>
            <a:r>
              <a:rPr lang="en-US" sz="2000" dirty="0">
                <a:solidFill>
                  <a:schemeClr val="bg1"/>
                </a:solidFill>
              </a:rPr>
              <a:t>use in 2018 was the West region </a:t>
            </a:r>
            <a:r>
              <a:rPr lang="en-US" sz="2000" dirty="0" smtClean="0">
                <a:solidFill>
                  <a:schemeClr val="bg1"/>
                </a:solidFill>
              </a:rPr>
              <a:t>	(</a:t>
            </a:r>
            <a:r>
              <a:rPr lang="en-US" sz="2000" dirty="0">
                <a:solidFill>
                  <a:schemeClr val="bg1"/>
                </a:solidFill>
              </a:rPr>
              <a:t>46.0%) followed by the South (16.8%), the Midwest </a:t>
            </a:r>
            <a:r>
              <a:rPr lang="en-US" sz="2000" dirty="0" smtClean="0">
                <a:solidFill>
                  <a:schemeClr val="bg1"/>
                </a:solidFill>
              </a:rPr>
              <a:t>	(</a:t>
            </a:r>
            <a:r>
              <a:rPr lang="en-US" sz="2000" dirty="0">
                <a:solidFill>
                  <a:schemeClr val="bg1"/>
                </a:solidFill>
              </a:rPr>
              <a:t>12.4%), and the Northeast (5.4%) </a:t>
            </a:r>
            <a:endParaRPr lang="en-US" sz="2000" dirty="0" smtClean="0">
              <a:solidFill>
                <a:schemeClr val="bg1"/>
              </a:solidFill>
            </a:endParaRPr>
          </a:p>
          <a:p>
            <a:pPr>
              <a:buFont typeface="Arial" panose="020B0604020202020204" pitchFamily="34" charset="0"/>
              <a:buChar char="•"/>
            </a:pPr>
            <a:r>
              <a:rPr lang="en-US" sz="2000" dirty="0" smtClean="0">
                <a:solidFill>
                  <a:schemeClr val="bg1"/>
                </a:solidFill>
              </a:rPr>
              <a:t>In </a:t>
            </a:r>
            <a:r>
              <a:rPr lang="en-US" sz="2000" dirty="0">
                <a:solidFill>
                  <a:schemeClr val="bg1"/>
                </a:solidFill>
              </a:rPr>
              <a:t>2018, past month use of methamphetamine was highly </a:t>
            </a:r>
            <a:r>
              <a:rPr lang="en-US" sz="2000" dirty="0" smtClean="0">
                <a:solidFill>
                  <a:schemeClr val="bg1"/>
                </a:solidFill>
              </a:rPr>
              <a:t>	associated </a:t>
            </a:r>
            <a:r>
              <a:rPr lang="en-US" sz="2000" dirty="0">
                <a:solidFill>
                  <a:schemeClr val="bg1"/>
                </a:solidFill>
              </a:rPr>
              <a:t>with past month injection use of an opioid </a:t>
            </a:r>
            <a:r>
              <a:rPr lang="en-US" sz="2000" dirty="0" smtClean="0">
                <a:solidFill>
                  <a:schemeClr val="bg1"/>
                </a:solidFill>
              </a:rPr>
              <a:t>	(</a:t>
            </a:r>
            <a:r>
              <a:rPr lang="en-US" sz="2000" dirty="0">
                <a:solidFill>
                  <a:schemeClr val="bg1"/>
                </a:solidFill>
              </a:rPr>
              <a:t>prescription or illicit), past month heroin use, and past </a:t>
            </a:r>
            <a:r>
              <a:rPr lang="en-US" sz="2000" dirty="0" smtClean="0">
                <a:solidFill>
                  <a:schemeClr val="bg1"/>
                </a:solidFill>
              </a:rPr>
              <a:t>	month </a:t>
            </a:r>
            <a:r>
              <a:rPr lang="en-US" sz="2000" dirty="0">
                <a:solidFill>
                  <a:schemeClr val="bg1"/>
                </a:solidFill>
              </a:rPr>
              <a:t>non-medical use of a prescription stimulant </a:t>
            </a:r>
            <a:endParaRPr lang="en-US" sz="2000" dirty="0" smtClean="0">
              <a:solidFill>
                <a:schemeClr val="bg1"/>
              </a:solidFill>
            </a:endParaRPr>
          </a:p>
          <a:p>
            <a:pPr marL="0" indent="0">
              <a:buNone/>
            </a:pPr>
            <a:r>
              <a:rPr lang="en-US" sz="2000" dirty="0" smtClean="0">
                <a:solidFill>
                  <a:schemeClr val="bg1"/>
                </a:solidFill>
              </a:rPr>
              <a:t>				</a:t>
            </a:r>
            <a:r>
              <a:rPr lang="en-US" sz="900" b="1" dirty="0" smtClean="0">
                <a:solidFill>
                  <a:schemeClr val="bg1"/>
                </a:solidFill>
              </a:rPr>
              <a:t>RADARS Technical Report 3</a:t>
            </a:r>
            <a:r>
              <a:rPr lang="en-US" sz="900" b="1" baseline="30000" dirty="0" smtClean="0">
                <a:solidFill>
                  <a:schemeClr val="bg1"/>
                </a:solidFill>
              </a:rPr>
              <a:t>rd</a:t>
            </a:r>
            <a:r>
              <a:rPr lang="en-US" sz="900" b="1" dirty="0" smtClean="0">
                <a:solidFill>
                  <a:schemeClr val="bg1"/>
                </a:solidFill>
              </a:rPr>
              <a:t> Quarter 2019</a:t>
            </a:r>
            <a:endParaRPr lang="en-US" sz="2000" b="1" dirty="0">
              <a:solidFill>
                <a:schemeClr val="bg1"/>
              </a:solidFill>
            </a:endParaRPr>
          </a:p>
        </p:txBody>
      </p:sp>
      <p:sp>
        <p:nvSpPr>
          <p:cNvPr id="3" name="Title 2"/>
          <p:cNvSpPr>
            <a:spLocks noGrp="1"/>
          </p:cNvSpPr>
          <p:nvPr>
            <p:ph type="title"/>
          </p:nvPr>
        </p:nvSpPr>
        <p:spPr>
          <a:xfrm>
            <a:off x="1219200" y="0"/>
            <a:ext cx="7106469" cy="1239837"/>
          </a:xfrm>
        </p:spPr>
        <p:txBody>
          <a:bodyPr>
            <a:normAutofit/>
          </a:bodyPr>
          <a:lstStyle/>
          <a:p>
            <a:pPr algn="ctr"/>
            <a:r>
              <a:rPr lang="en-US" sz="3200" b="1" dirty="0" smtClean="0">
                <a:solidFill>
                  <a:srgbClr val="FFC000"/>
                </a:solidFill>
                <a:effectLst>
                  <a:outerShdw blurRad="38100" dist="38100" dir="2700000" algn="tl">
                    <a:srgbClr val="000000">
                      <a:alpha val="43137"/>
                    </a:srgbClr>
                  </a:outerShdw>
                </a:effectLst>
              </a:rPr>
              <a:t>Increases in Methamphetamine Use Among Persons Entering MAT</a:t>
            </a:r>
            <a:endParaRPr lang="en-US" sz="3200" b="1"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08348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16980" y="1600200"/>
            <a:ext cx="7106469" cy="6380163"/>
          </a:xfrm>
        </p:spPr>
        <p:txBody>
          <a:bodyPr>
            <a:normAutofit/>
          </a:bodyPr>
          <a:lstStyle/>
          <a:p>
            <a:pPr>
              <a:buFont typeface="Arial" panose="020B0604020202020204" pitchFamily="34" charset="0"/>
              <a:buChar char="•"/>
            </a:pPr>
            <a:r>
              <a:rPr lang="en-US" sz="2000" dirty="0" smtClean="0">
                <a:solidFill>
                  <a:schemeClr val="bg1"/>
                </a:solidFill>
              </a:rPr>
              <a:t>“</a:t>
            </a:r>
            <a:r>
              <a:rPr lang="en-US" sz="2000" b="1" dirty="0" smtClean="0">
                <a:solidFill>
                  <a:schemeClr val="bg1"/>
                </a:solidFill>
              </a:rPr>
              <a:t>It’s much more likely that users are goof-balling or </a:t>
            </a:r>
            <a:r>
              <a:rPr lang="en-US" sz="2000" b="1" dirty="0" smtClean="0">
                <a:solidFill>
                  <a:schemeClr val="bg1"/>
                </a:solidFill>
              </a:rPr>
              <a:t>	using </a:t>
            </a:r>
            <a:r>
              <a:rPr lang="en-US" sz="2000" b="1" dirty="0" smtClean="0">
                <a:solidFill>
                  <a:schemeClr val="bg1"/>
                </a:solidFill>
              </a:rPr>
              <a:t>sequentially than deliberate mixing by </a:t>
            </a:r>
            <a:r>
              <a:rPr lang="en-US" sz="2000" b="1" dirty="0" smtClean="0">
                <a:solidFill>
                  <a:schemeClr val="bg1"/>
                </a:solidFill>
              </a:rPr>
              <a:t>	dealers</a:t>
            </a:r>
            <a:r>
              <a:rPr lang="en-US" sz="2000" b="1" dirty="0" smtClean="0">
                <a:solidFill>
                  <a:schemeClr val="bg1"/>
                </a:solidFill>
              </a:rPr>
              <a:t>”.</a:t>
            </a:r>
          </a:p>
          <a:p>
            <a:pPr>
              <a:buFont typeface="Arial" panose="020B0604020202020204" pitchFamily="34" charset="0"/>
              <a:buChar char="•"/>
            </a:pPr>
            <a:r>
              <a:rPr lang="en-US" sz="2000" b="1" dirty="0" smtClean="0">
                <a:solidFill>
                  <a:schemeClr val="bg1"/>
                </a:solidFill>
              </a:rPr>
              <a:t>“Some dealers are adding small quantities of meth to </a:t>
            </a:r>
            <a:r>
              <a:rPr lang="en-US" sz="2000" b="1" dirty="0" smtClean="0">
                <a:solidFill>
                  <a:schemeClr val="bg1"/>
                </a:solidFill>
              </a:rPr>
              <a:t>	fentanyl </a:t>
            </a:r>
            <a:r>
              <a:rPr lang="en-US" sz="2000" b="1" dirty="0" smtClean="0">
                <a:solidFill>
                  <a:schemeClr val="bg1"/>
                </a:solidFill>
              </a:rPr>
              <a:t>to counteract the sedating effects of the </a:t>
            </a:r>
            <a:r>
              <a:rPr lang="en-US" sz="2000" b="1" dirty="0" smtClean="0">
                <a:solidFill>
                  <a:schemeClr val="bg1"/>
                </a:solidFill>
              </a:rPr>
              <a:t>	opioid </a:t>
            </a:r>
            <a:r>
              <a:rPr lang="en-US" sz="2000" b="1" dirty="0" smtClean="0">
                <a:solidFill>
                  <a:schemeClr val="bg1"/>
                </a:solidFill>
              </a:rPr>
              <a:t>rather than for nefarious reasons”.</a:t>
            </a:r>
          </a:p>
          <a:p>
            <a:pPr>
              <a:buFont typeface="Arial" panose="020B0604020202020204" pitchFamily="34" charset="0"/>
              <a:buChar char="•"/>
            </a:pPr>
            <a:r>
              <a:rPr lang="en-US" sz="2000" b="1" dirty="0" smtClean="0">
                <a:solidFill>
                  <a:schemeClr val="bg1"/>
                </a:solidFill>
              </a:rPr>
              <a:t>“Users find fentanyl too sedating and they need to be </a:t>
            </a:r>
            <a:r>
              <a:rPr lang="en-US" sz="2000" b="1" dirty="0" smtClean="0">
                <a:solidFill>
                  <a:schemeClr val="bg1"/>
                </a:solidFill>
              </a:rPr>
              <a:t>	awake </a:t>
            </a:r>
            <a:r>
              <a:rPr lang="en-US" sz="2000" b="1" dirty="0" smtClean="0">
                <a:solidFill>
                  <a:schemeClr val="bg1"/>
                </a:solidFill>
              </a:rPr>
              <a:t>to score more drugs”.</a:t>
            </a:r>
          </a:p>
          <a:p>
            <a:pPr>
              <a:buFont typeface="Arial" panose="020B0604020202020204" pitchFamily="34" charset="0"/>
              <a:buChar char="•"/>
            </a:pPr>
            <a:r>
              <a:rPr lang="en-US" sz="2000" b="1" dirty="0" smtClean="0">
                <a:solidFill>
                  <a:schemeClr val="bg1"/>
                </a:solidFill>
              </a:rPr>
              <a:t>“Many on the street use meth instead of opioids </a:t>
            </a:r>
            <a:r>
              <a:rPr lang="en-US" sz="2000" b="1" dirty="0" smtClean="0">
                <a:solidFill>
                  <a:schemeClr val="bg1"/>
                </a:solidFill>
              </a:rPr>
              <a:t>	because </a:t>
            </a:r>
            <a:r>
              <a:rPr lang="en-US" sz="2000" b="1" dirty="0" smtClean="0">
                <a:solidFill>
                  <a:schemeClr val="bg1"/>
                </a:solidFill>
              </a:rPr>
              <a:t>it’s safer when they can’t find reliable </a:t>
            </a:r>
            <a:r>
              <a:rPr lang="en-US" sz="2000" b="1" dirty="0" smtClean="0">
                <a:solidFill>
                  <a:schemeClr val="bg1"/>
                </a:solidFill>
              </a:rPr>
              <a:t>	shelter</a:t>
            </a:r>
            <a:r>
              <a:rPr lang="en-US" sz="2000" b="1" dirty="0" smtClean="0">
                <a:solidFill>
                  <a:schemeClr val="bg1"/>
                </a:solidFill>
              </a:rPr>
              <a:t>”.</a:t>
            </a:r>
          </a:p>
          <a:p>
            <a:pPr>
              <a:buFont typeface="Arial" panose="020B0604020202020204" pitchFamily="34" charset="0"/>
              <a:buChar char="•"/>
            </a:pPr>
            <a:r>
              <a:rPr lang="en-US" sz="2000" b="1" dirty="0" smtClean="0">
                <a:solidFill>
                  <a:schemeClr val="bg1"/>
                </a:solidFill>
              </a:rPr>
              <a:t>“People are trying to reduce the risk of fentanyls in </a:t>
            </a:r>
            <a:r>
              <a:rPr lang="en-US" sz="2000" b="1" dirty="0" smtClean="0">
                <a:solidFill>
                  <a:schemeClr val="bg1"/>
                </a:solidFill>
              </a:rPr>
              <a:t>	opioids </a:t>
            </a:r>
            <a:r>
              <a:rPr lang="en-US" sz="2000" b="1" dirty="0" smtClean="0">
                <a:solidFill>
                  <a:schemeClr val="bg1"/>
                </a:solidFill>
              </a:rPr>
              <a:t>by reducing opioid use and increasing </a:t>
            </a:r>
            <a:r>
              <a:rPr lang="en-US" sz="2000" b="1" dirty="0" smtClean="0">
                <a:solidFill>
                  <a:schemeClr val="bg1"/>
                </a:solidFill>
              </a:rPr>
              <a:t>	meth </a:t>
            </a:r>
            <a:r>
              <a:rPr lang="en-US" sz="2000" b="1" dirty="0" smtClean="0">
                <a:solidFill>
                  <a:schemeClr val="bg1"/>
                </a:solidFill>
              </a:rPr>
              <a:t>use”.</a:t>
            </a:r>
            <a:endParaRPr lang="en-US" sz="2000" b="1" dirty="0">
              <a:solidFill>
                <a:schemeClr val="bg1"/>
              </a:solidFill>
            </a:endParaRPr>
          </a:p>
        </p:txBody>
      </p:sp>
      <p:sp>
        <p:nvSpPr>
          <p:cNvPr id="3" name="Title 2"/>
          <p:cNvSpPr>
            <a:spLocks noGrp="1"/>
          </p:cNvSpPr>
          <p:nvPr>
            <p:ph type="title"/>
          </p:nvPr>
        </p:nvSpPr>
        <p:spPr>
          <a:xfrm>
            <a:off x="1143000" y="152400"/>
            <a:ext cx="7106469" cy="1239837"/>
          </a:xfrm>
        </p:spPr>
        <p:txBody>
          <a:bodyPr>
            <a:noAutofit/>
          </a:bodyPr>
          <a:lstStyle/>
          <a:p>
            <a:pPr algn="ctr"/>
            <a:r>
              <a:rPr lang="en-US" sz="3200" b="1" dirty="0" smtClean="0">
                <a:solidFill>
                  <a:srgbClr val="FFC000"/>
                </a:solidFill>
                <a:effectLst>
                  <a:outerShdw blurRad="38100" dist="38100" dir="2700000" algn="tl">
                    <a:srgbClr val="000000">
                      <a:alpha val="43137"/>
                    </a:srgbClr>
                  </a:outerShdw>
                </a:effectLst>
              </a:rPr>
              <a:t>Anecdotal Impressions Expressed by Researchers and Clinicians</a:t>
            </a:r>
            <a:endParaRPr lang="en-US" sz="3200" b="1"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72970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1" y="1600200"/>
            <a:ext cx="8001000" cy="6019800"/>
          </a:xfrm>
        </p:spPr>
        <p:txBody>
          <a:bodyPr>
            <a:normAutofit/>
          </a:bodyPr>
          <a:lstStyle/>
          <a:p>
            <a:pPr>
              <a:buFont typeface="Arial" panose="020B0604020202020204" pitchFamily="34" charset="0"/>
              <a:buChar char="•"/>
            </a:pPr>
            <a:r>
              <a:rPr lang="en-US" sz="2000" dirty="0" smtClean="0">
                <a:solidFill>
                  <a:schemeClr val="bg1"/>
                </a:solidFill>
              </a:rPr>
              <a:t>Methamphetamine use is associated with more than twice the risk </a:t>
            </a:r>
            <a:r>
              <a:rPr lang="en-US" sz="2000" dirty="0" smtClean="0">
                <a:solidFill>
                  <a:schemeClr val="bg1"/>
                </a:solidFill>
              </a:rPr>
              <a:t>	for </a:t>
            </a:r>
            <a:r>
              <a:rPr lang="en-US" sz="2000" dirty="0" smtClean="0">
                <a:solidFill>
                  <a:schemeClr val="bg1"/>
                </a:solidFill>
              </a:rPr>
              <a:t>dropping out of treatment for opioid addiction. </a:t>
            </a:r>
          </a:p>
          <a:p>
            <a:pPr>
              <a:buFont typeface="Arial" panose="020B0604020202020204" pitchFamily="34" charset="0"/>
              <a:buChar char="•"/>
            </a:pPr>
            <a:r>
              <a:rPr lang="en-US" sz="2000" dirty="0" smtClean="0">
                <a:solidFill>
                  <a:schemeClr val="bg1"/>
                </a:solidFill>
              </a:rPr>
              <a:t>Currently there are not well-established and available, effective </a:t>
            </a:r>
            <a:r>
              <a:rPr lang="en-US" sz="2000" dirty="0" smtClean="0">
                <a:solidFill>
                  <a:schemeClr val="bg1"/>
                </a:solidFill>
              </a:rPr>
              <a:t>	treatment </a:t>
            </a:r>
            <a:r>
              <a:rPr lang="en-US" sz="2000" dirty="0" smtClean="0">
                <a:solidFill>
                  <a:schemeClr val="bg1"/>
                </a:solidFill>
              </a:rPr>
              <a:t>protocols for methamphetamine addiction.</a:t>
            </a:r>
          </a:p>
          <a:p>
            <a:pPr>
              <a:buFont typeface="Arial" panose="020B0604020202020204" pitchFamily="34" charset="0"/>
              <a:buChar char="•"/>
            </a:pPr>
            <a:r>
              <a:rPr lang="en-US" sz="2000" dirty="0" smtClean="0">
                <a:solidFill>
                  <a:schemeClr val="bg1"/>
                </a:solidFill>
              </a:rPr>
              <a:t>There are also no medications to reverse the effects of a </a:t>
            </a:r>
            <a:r>
              <a:rPr lang="en-US" sz="2000" dirty="0" smtClean="0">
                <a:solidFill>
                  <a:schemeClr val="bg1"/>
                </a:solidFill>
              </a:rPr>
              <a:t>	methamphetamine </a:t>
            </a:r>
            <a:r>
              <a:rPr lang="en-US" sz="2000" dirty="0" smtClean="0">
                <a:solidFill>
                  <a:schemeClr val="bg1"/>
                </a:solidFill>
              </a:rPr>
              <a:t>overdose.</a:t>
            </a:r>
          </a:p>
          <a:p>
            <a:pPr>
              <a:buFont typeface="Arial" panose="020B0604020202020204" pitchFamily="34" charset="0"/>
              <a:buChar char="•"/>
            </a:pPr>
            <a:r>
              <a:rPr lang="en-US" sz="2000" dirty="0" smtClean="0">
                <a:solidFill>
                  <a:schemeClr val="bg1"/>
                </a:solidFill>
              </a:rPr>
              <a:t>A substantial proportion of the treatment participants studied were </a:t>
            </a:r>
            <a:r>
              <a:rPr lang="en-US" sz="2000" dirty="0" smtClean="0">
                <a:solidFill>
                  <a:schemeClr val="bg1"/>
                </a:solidFill>
              </a:rPr>
              <a:t>	homeless </a:t>
            </a:r>
            <a:r>
              <a:rPr lang="en-US" sz="2000" dirty="0" smtClean="0">
                <a:solidFill>
                  <a:schemeClr val="bg1"/>
                </a:solidFill>
              </a:rPr>
              <a:t>– researchers surmised that methamphetamine </a:t>
            </a:r>
            <a:r>
              <a:rPr lang="en-US" sz="2000" dirty="0" smtClean="0">
                <a:solidFill>
                  <a:schemeClr val="bg1"/>
                </a:solidFill>
              </a:rPr>
              <a:t>	maintains </a:t>
            </a:r>
            <a:r>
              <a:rPr lang="en-US" sz="2000" dirty="0" smtClean="0">
                <a:solidFill>
                  <a:schemeClr val="bg1"/>
                </a:solidFill>
              </a:rPr>
              <a:t>alertness at night for self-protection and protection </a:t>
            </a:r>
            <a:r>
              <a:rPr lang="en-US" sz="2000" dirty="0" smtClean="0">
                <a:solidFill>
                  <a:schemeClr val="bg1"/>
                </a:solidFill>
              </a:rPr>
              <a:t>	of </a:t>
            </a:r>
            <a:r>
              <a:rPr lang="en-US" sz="2000" dirty="0" smtClean="0">
                <a:solidFill>
                  <a:schemeClr val="bg1"/>
                </a:solidFill>
              </a:rPr>
              <a:t>belongings.</a:t>
            </a:r>
          </a:p>
          <a:p>
            <a:pPr>
              <a:buFont typeface="Arial" panose="020B0604020202020204" pitchFamily="34" charset="0"/>
              <a:buChar char="•"/>
            </a:pPr>
            <a:r>
              <a:rPr lang="en-US" sz="2000" dirty="0" smtClean="0">
                <a:solidFill>
                  <a:schemeClr val="bg1"/>
                </a:solidFill>
              </a:rPr>
              <a:t>Opioids were found to play a role in about half of the deaths </a:t>
            </a:r>
            <a:r>
              <a:rPr lang="en-US" sz="2000" dirty="0" smtClean="0">
                <a:solidFill>
                  <a:schemeClr val="bg1"/>
                </a:solidFill>
              </a:rPr>
              <a:t>	involving </a:t>
            </a:r>
            <a:r>
              <a:rPr lang="en-US" sz="2000" dirty="0" smtClean="0">
                <a:solidFill>
                  <a:schemeClr val="bg1"/>
                </a:solidFill>
              </a:rPr>
              <a:t>methamphetamine in 2017.</a:t>
            </a:r>
          </a:p>
          <a:p>
            <a:pPr marL="0" indent="0">
              <a:buNone/>
            </a:pPr>
            <a:r>
              <a:rPr lang="en-US" sz="2000" dirty="0">
                <a:solidFill>
                  <a:schemeClr val="bg1"/>
                </a:solidFill>
              </a:rPr>
              <a:t>	</a:t>
            </a:r>
            <a:r>
              <a:rPr lang="en-US" sz="2000" dirty="0" smtClean="0">
                <a:solidFill>
                  <a:schemeClr val="bg1"/>
                </a:solidFill>
              </a:rPr>
              <a:t>				</a:t>
            </a:r>
            <a:r>
              <a:rPr lang="en-US" sz="900" b="1" dirty="0" smtClean="0">
                <a:solidFill>
                  <a:schemeClr val="bg1"/>
                </a:solidFill>
              </a:rPr>
              <a:t>Judith Tsui, U.W. School of Medicine, 2019</a:t>
            </a:r>
            <a:endParaRPr lang="en-US" sz="900" b="1" dirty="0">
              <a:solidFill>
                <a:schemeClr val="bg1"/>
              </a:solidFill>
            </a:endParaRPr>
          </a:p>
        </p:txBody>
      </p:sp>
      <p:sp>
        <p:nvSpPr>
          <p:cNvPr id="3" name="Title 2"/>
          <p:cNvSpPr>
            <a:spLocks noGrp="1"/>
          </p:cNvSpPr>
          <p:nvPr>
            <p:ph type="title"/>
          </p:nvPr>
        </p:nvSpPr>
        <p:spPr>
          <a:xfrm>
            <a:off x="1143000" y="76200"/>
            <a:ext cx="7106469" cy="1239837"/>
          </a:xfrm>
        </p:spPr>
        <p:txBody>
          <a:bodyPr>
            <a:normAutofit/>
          </a:bodyPr>
          <a:lstStyle/>
          <a:p>
            <a:pPr algn="ctr"/>
            <a:r>
              <a:rPr lang="en-US" sz="3200" b="1" dirty="0" smtClean="0">
                <a:solidFill>
                  <a:srgbClr val="FFC000"/>
                </a:solidFill>
                <a:effectLst>
                  <a:outerShdw blurRad="38100" dist="38100" dir="2700000" algn="tl">
                    <a:srgbClr val="000000">
                      <a:alpha val="43137"/>
                    </a:srgbClr>
                  </a:outerShdw>
                </a:effectLst>
              </a:rPr>
              <a:t>Co-addiction of Methamphetamine and Opioids Hinders Treatment </a:t>
            </a:r>
            <a:endParaRPr lang="en-US" sz="3200" b="1"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32526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5800" y="381000"/>
            <a:ext cx="8153400" cy="6172200"/>
          </a:xfrm>
          <a:prstGeom prst="rect">
            <a:avLst/>
          </a:prstGeom>
        </p:spPr>
      </p:pic>
    </p:spTree>
    <p:extLst>
      <p:ext uri="{BB962C8B-B14F-4D97-AF65-F5344CB8AC3E}">
        <p14:creationId xmlns:p14="http://schemas.microsoft.com/office/powerpoint/2010/main" val="285531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838200" y="685800"/>
            <a:ext cx="7596188" cy="835025"/>
          </a:xfrm>
        </p:spPr>
        <p:txBody>
          <a:bodyPr/>
          <a:lstStyle/>
          <a:p>
            <a:pPr algn="ctr">
              <a:defRPr/>
            </a:pPr>
            <a:r>
              <a:rPr lang="en-US" sz="4800" b="1" dirty="0" smtClean="0">
                <a:solidFill>
                  <a:srgbClr val="FFCC00"/>
                </a:solidFill>
                <a:effectLst>
                  <a:outerShdw blurRad="38100" dist="38100" dir="2700000" algn="tl">
                    <a:srgbClr val="000000">
                      <a:alpha val="43137"/>
                    </a:srgbClr>
                  </a:outerShdw>
                </a:effectLst>
              </a:rPr>
              <a:t>QUESTIONS?</a:t>
            </a:r>
            <a:endParaRPr lang="en-US" sz="4800" dirty="0" smtClean="0">
              <a:solidFill>
                <a:srgbClr val="FFCC00"/>
              </a:solidFill>
              <a:effectLst>
                <a:outerShdw blurRad="38100" dist="38100" dir="2700000" algn="tl">
                  <a:srgbClr val="000000">
                    <a:alpha val="43137"/>
                  </a:srgbClr>
                </a:outerShdw>
              </a:effectLst>
            </a:endParaRPr>
          </a:p>
        </p:txBody>
      </p:sp>
      <p:sp>
        <p:nvSpPr>
          <p:cNvPr id="49155" name="Rectangle 3"/>
          <p:cNvSpPr>
            <a:spLocks noGrp="1" noChangeArrowheads="1"/>
          </p:cNvSpPr>
          <p:nvPr>
            <p:ph type="body" idx="1"/>
          </p:nvPr>
        </p:nvSpPr>
        <p:spPr>
          <a:xfrm>
            <a:off x="990600" y="1447800"/>
            <a:ext cx="7508875" cy="4114800"/>
          </a:xfrm>
        </p:spPr>
        <p:txBody>
          <a:bodyPr/>
          <a:lstStyle/>
          <a:p>
            <a:pPr algn="ctr">
              <a:buFontTx/>
              <a:buNone/>
              <a:defRPr/>
            </a:pPr>
            <a:endParaRPr lang="en-US" dirty="0" smtClean="0">
              <a:solidFill>
                <a:srgbClr val="FF9900"/>
              </a:solidFill>
            </a:endParaRPr>
          </a:p>
          <a:p>
            <a:pPr algn="ctr">
              <a:buFontTx/>
              <a:buNone/>
              <a:defRPr/>
            </a:pPr>
            <a:endParaRPr lang="en-US" sz="1000" dirty="0" smtClean="0">
              <a:solidFill>
                <a:srgbClr val="FF9900"/>
              </a:solidFill>
            </a:endParaRPr>
          </a:p>
          <a:p>
            <a:pPr algn="ctr">
              <a:buFontTx/>
              <a:buNone/>
              <a:defRPr/>
            </a:pPr>
            <a:r>
              <a:rPr lang="en-US" dirty="0" smtClean="0">
                <a:solidFill>
                  <a:srgbClr val="FF9900"/>
                </a:solidFill>
              </a:rPr>
              <a:t>Contact Information/Resources</a:t>
            </a:r>
          </a:p>
          <a:p>
            <a:pPr algn="ctr">
              <a:buFontTx/>
              <a:buNone/>
              <a:defRPr/>
            </a:pPr>
            <a:endParaRPr lang="en-US" sz="1200" dirty="0" smtClean="0">
              <a:solidFill>
                <a:schemeClr val="bg1"/>
              </a:solidFill>
            </a:endParaRPr>
          </a:p>
          <a:p>
            <a:pPr algn="ctr">
              <a:buFontTx/>
              <a:buNone/>
              <a:defRPr/>
            </a:pPr>
            <a:r>
              <a:rPr lang="en-US" dirty="0" smtClean="0">
                <a:solidFill>
                  <a:schemeClr val="bg1"/>
                </a:solidFill>
              </a:rPr>
              <a:t>Tel:  206.352.3603</a:t>
            </a:r>
          </a:p>
          <a:p>
            <a:pPr algn="ctr">
              <a:lnSpc>
                <a:spcPct val="130000"/>
              </a:lnSpc>
              <a:buFontTx/>
              <a:buNone/>
              <a:defRPr/>
            </a:pPr>
            <a:r>
              <a:rPr lang="en-US" dirty="0" smtClean="0">
                <a:solidFill>
                  <a:schemeClr val="bg1"/>
                </a:solidFill>
              </a:rPr>
              <a:t>sfreng@nw.hidta.org</a:t>
            </a:r>
          </a:p>
          <a:p>
            <a:pPr algn="ctr">
              <a:lnSpc>
                <a:spcPct val="130000"/>
              </a:lnSpc>
              <a:buFontTx/>
              <a:buNone/>
              <a:defRPr/>
            </a:pPr>
            <a:r>
              <a:rPr lang="en-US" dirty="0" smtClean="0">
                <a:solidFill>
                  <a:schemeClr val="bg1"/>
                </a:solidFill>
              </a:rPr>
              <a:t>“M-Files”:  </a:t>
            </a:r>
            <a:r>
              <a:rPr lang="en-US" dirty="0" smtClean="0">
                <a:solidFill>
                  <a:schemeClr val="bg1"/>
                </a:solidFill>
                <a:hlinkClick r:id="rId2"/>
              </a:rPr>
              <a:t>www.mfiles.org</a:t>
            </a:r>
            <a:endParaRPr lang="en-US" dirty="0" smtClean="0">
              <a:solidFill>
                <a:schemeClr val="bg1"/>
              </a:solidFill>
            </a:endParaRPr>
          </a:p>
          <a:p>
            <a:pPr algn="ctr">
              <a:lnSpc>
                <a:spcPct val="130000"/>
              </a:lnSpc>
              <a:buFontTx/>
              <a:buNone/>
              <a:defRPr/>
            </a:pPr>
            <a:r>
              <a:rPr lang="en-US" dirty="0" smtClean="0">
                <a:solidFill>
                  <a:schemeClr val="bg1"/>
                </a:solidFill>
              </a:rPr>
              <a:t>ONDCP:  </a:t>
            </a:r>
            <a:r>
              <a:rPr lang="en-US" u="sng" dirty="0" smtClean="0">
                <a:solidFill>
                  <a:schemeClr val="bg1">
                    <a:lumMod val="85000"/>
                  </a:schemeClr>
                </a:solidFill>
              </a:rPr>
              <a:t>whitehousedrugpolicy.gov</a:t>
            </a:r>
            <a:r>
              <a:rPr lang="en-US" dirty="0" smtClean="0">
                <a:solidFill>
                  <a:schemeClr val="bg1"/>
                </a:solidFill>
              </a:rPr>
              <a:t> </a:t>
            </a:r>
          </a:p>
          <a:p>
            <a:pPr>
              <a:lnSpc>
                <a:spcPct val="130000"/>
              </a:lnSpc>
              <a:defRPr/>
            </a:pPr>
            <a:endParaRPr lang="en-US" dirty="0" smtClean="0">
              <a:solidFill>
                <a:schemeClr val="bg1"/>
              </a:solidFill>
            </a:endParaRPr>
          </a:p>
          <a:p>
            <a:pPr>
              <a:lnSpc>
                <a:spcPct val="130000"/>
              </a:lnSpc>
              <a:buFontTx/>
              <a:buNone/>
              <a:defRPr/>
            </a:pPr>
            <a:endParaRPr lang="en-US" dirty="0" smtClean="0"/>
          </a:p>
        </p:txBody>
      </p:sp>
      <p:cxnSp>
        <p:nvCxnSpPr>
          <p:cNvPr id="60420" name="Straight Connector 4"/>
          <p:cNvCxnSpPr>
            <a:cxnSpLocks noChangeShapeType="1"/>
          </p:cNvCxnSpPr>
          <p:nvPr/>
        </p:nvCxnSpPr>
        <p:spPr bwMode="auto">
          <a:xfrm>
            <a:off x="2743200" y="1828800"/>
            <a:ext cx="3810000" cy="0"/>
          </a:xfrm>
          <a:prstGeom prst="line">
            <a:avLst/>
          </a:prstGeom>
          <a:noFill/>
          <a:ln w="9525" algn="ctr">
            <a:solidFill>
              <a:schemeClr val="tx1"/>
            </a:solidFill>
            <a:round/>
            <a:headEnd/>
            <a:tailEnd/>
          </a:ln>
        </p:spPr>
      </p:cxn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33401" y="533400"/>
            <a:ext cx="8229600" cy="5638800"/>
          </a:xfrm>
          <a:prstGeom prst="rect">
            <a:avLst/>
          </a:prstGeom>
        </p:spPr>
      </p:pic>
    </p:spTree>
    <p:extLst>
      <p:ext uri="{BB962C8B-B14F-4D97-AF65-F5344CB8AC3E}">
        <p14:creationId xmlns:p14="http://schemas.microsoft.com/office/powerpoint/2010/main" val="810187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914400" y="304800"/>
            <a:ext cx="7086600" cy="1676400"/>
          </a:xfrm>
          <a:effectLst>
            <a:outerShdw dist="35921" dir="2700000" algn="ctr" rotWithShape="0">
              <a:srgbClr val="808080"/>
            </a:outerShdw>
          </a:effectLst>
        </p:spPr>
        <p:txBody>
          <a:bodyPr/>
          <a:lstStyle/>
          <a:p>
            <a:pPr algn="ctr">
              <a:defRPr/>
            </a:pPr>
            <a:r>
              <a:rPr lang="en-US" sz="3600" b="1" dirty="0" smtClean="0">
                <a:solidFill>
                  <a:srgbClr val="FFCC00"/>
                </a:solidFill>
                <a:effectLst>
                  <a:outerShdw blurRad="38100" dist="38100" dir="2700000" algn="tl">
                    <a:srgbClr val="000000">
                      <a:alpha val="43137"/>
                    </a:srgbClr>
                  </a:outerShdw>
                </a:effectLst>
              </a:rPr>
              <a:t>Northwest HIDTA Strategy</a:t>
            </a:r>
            <a:r>
              <a:rPr lang="en-US" sz="3600" b="1" dirty="0" smtClean="0">
                <a:solidFill>
                  <a:srgbClr val="FFCC00"/>
                </a:solidFill>
              </a:rPr>
              <a:t/>
            </a:r>
            <a:br>
              <a:rPr lang="en-US" sz="3600" b="1" dirty="0" smtClean="0">
                <a:solidFill>
                  <a:srgbClr val="FFCC00"/>
                </a:solidFill>
              </a:rPr>
            </a:br>
            <a:r>
              <a:rPr lang="en-US" b="1" dirty="0" smtClean="0">
                <a:solidFill>
                  <a:schemeClr val="bg1"/>
                </a:solidFill>
              </a:rPr>
              <a:t/>
            </a:r>
            <a:br>
              <a:rPr lang="en-US" b="1" dirty="0" smtClean="0">
                <a:solidFill>
                  <a:schemeClr val="bg1"/>
                </a:solidFill>
              </a:rPr>
            </a:br>
            <a:r>
              <a:rPr lang="en-US" sz="2400" b="1" dirty="0" smtClean="0">
                <a:solidFill>
                  <a:schemeClr val="bg1"/>
                </a:solidFill>
              </a:rPr>
              <a:t>Combining Public Safety and Public Health Approaches:</a:t>
            </a:r>
            <a:endParaRPr lang="en-US" b="1" dirty="0" smtClean="0">
              <a:solidFill>
                <a:schemeClr val="bg1"/>
              </a:solidFill>
            </a:endParaRPr>
          </a:p>
        </p:txBody>
      </p:sp>
      <p:sp>
        <p:nvSpPr>
          <p:cNvPr id="623619" name="AutoShape 3"/>
          <p:cNvSpPr>
            <a:spLocks noChangeArrowheads="1"/>
          </p:cNvSpPr>
          <p:nvPr/>
        </p:nvSpPr>
        <p:spPr bwMode="auto">
          <a:xfrm>
            <a:off x="3810000" y="3657600"/>
            <a:ext cx="1214438" cy="852488"/>
          </a:xfrm>
          <a:custGeom>
            <a:avLst/>
            <a:gdLst>
              <a:gd name="G0" fmla="+- 6480 0 0"/>
              <a:gd name="G1" fmla="+- 8640 0 0"/>
              <a:gd name="G2" fmla="+- 6171 0 0"/>
              <a:gd name="G3" fmla="+- 21600 0 6480"/>
              <a:gd name="G4" fmla="+- 21600 0 8640"/>
              <a:gd name="G5" fmla="*/ G0 21600 G3"/>
              <a:gd name="G6" fmla="*/ G1 21600 G3"/>
              <a:gd name="G7" fmla="*/ G2 G3 21600"/>
              <a:gd name="G8" fmla="*/ 10800 21600 G3"/>
              <a:gd name="G9" fmla="*/ G4 21600 G3"/>
              <a:gd name="G10" fmla="+- 21600 0 G7"/>
              <a:gd name="G11" fmla="+- G5 0 G8"/>
              <a:gd name="G12" fmla="+- G6 0 G8"/>
              <a:gd name="G13" fmla="*/ G12 G7 G11"/>
              <a:gd name="G14" fmla="+- 21600 0 G13"/>
              <a:gd name="G15" fmla="+- G0 0 10800"/>
              <a:gd name="G16" fmla="+- G1 0 10800"/>
              <a:gd name="G17" fmla="*/ G2 G16 G15"/>
              <a:gd name="T0" fmla="*/ 10800 w 21600"/>
              <a:gd name="T1" fmla="*/ 0 h 21600"/>
              <a:gd name="T2" fmla="*/ 0 w 21600"/>
              <a:gd name="T3" fmla="*/ 15429 h 21600"/>
              <a:gd name="T4" fmla="*/ 10800 w 21600"/>
              <a:gd name="T5" fmla="*/ 18514 h 21600"/>
              <a:gd name="T6" fmla="*/ 21600 w 21600"/>
              <a:gd name="T7" fmla="*/ 15429 h 21600"/>
              <a:gd name="T8" fmla="*/ 17694720 60000 65536"/>
              <a:gd name="T9" fmla="*/ 11796480 60000 65536"/>
              <a:gd name="T10" fmla="*/ 5898240 60000 65536"/>
              <a:gd name="T11" fmla="*/ 0 60000 65536"/>
              <a:gd name="T12" fmla="*/ G13 w 21600"/>
              <a:gd name="T13" fmla="*/ G6 h 21600"/>
              <a:gd name="T14" fmla="*/ G14 w 21600"/>
              <a:gd name="T15" fmla="*/ G9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solidFill>
            <a:schemeClr val="accent1"/>
          </a:solidFill>
          <a:ln w="12700">
            <a:solidFill>
              <a:schemeClr val="tx1"/>
            </a:solidFill>
            <a:miter lim="800000"/>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25604" name="Text Box 4"/>
          <p:cNvSpPr txBox="1">
            <a:spLocks noChangeArrowheads="1"/>
          </p:cNvSpPr>
          <p:nvPr/>
        </p:nvSpPr>
        <p:spPr bwMode="auto">
          <a:xfrm>
            <a:off x="3124200" y="2362200"/>
            <a:ext cx="2667000" cy="1390650"/>
          </a:xfrm>
          <a:prstGeom prst="rect">
            <a:avLst/>
          </a:prstGeom>
          <a:noFill/>
          <a:ln w="12700">
            <a:noFill/>
            <a:miter lim="800000"/>
            <a:headEnd/>
            <a:tailEnd/>
          </a:ln>
        </p:spPr>
        <p:txBody>
          <a:bodyPr>
            <a:spAutoFit/>
          </a:bodyPr>
          <a:lstStyle/>
          <a:p>
            <a:pPr>
              <a:spcBef>
                <a:spcPct val="50000"/>
              </a:spcBef>
            </a:pPr>
            <a:r>
              <a:rPr lang="en-US" sz="2400" dirty="0">
                <a:solidFill>
                  <a:srgbClr val="FF6600"/>
                </a:solidFill>
                <a:effectLst>
                  <a:outerShdw blurRad="38100" dist="38100" dir="2700000" algn="tl">
                    <a:srgbClr val="000000">
                      <a:alpha val="43137"/>
                    </a:srgbClr>
                  </a:outerShdw>
                </a:effectLst>
              </a:rPr>
              <a:t>ENFORCEMENT</a:t>
            </a:r>
            <a:endParaRPr lang="en-US" sz="1800" dirty="0">
              <a:solidFill>
                <a:srgbClr val="FF6600"/>
              </a:solidFill>
              <a:effectLst>
                <a:outerShdw blurRad="38100" dist="38100" dir="2700000" algn="tl">
                  <a:srgbClr val="000000">
                    <a:alpha val="43137"/>
                  </a:srgbClr>
                </a:outerShdw>
              </a:effectLst>
            </a:endParaRPr>
          </a:p>
          <a:p>
            <a:pPr>
              <a:lnSpc>
                <a:spcPct val="80000"/>
              </a:lnSpc>
              <a:spcBef>
                <a:spcPct val="50000"/>
              </a:spcBef>
            </a:pPr>
            <a:r>
              <a:rPr lang="en-US" sz="1800" dirty="0">
                <a:solidFill>
                  <a:schemeClr val="bg1"/>
                </a:solidFill>
              </a:rPr>
              <a:t>Investigative  Support</a:t>
            </a:r>
          </a:p>
          <a:p>
            <a:pPr>
              <a:lnSpc>
                <a:spcPct val="40000"/>
              </a:lnSpc>
              <a:spcBef>
                <a:spcPct val="50000"/>
              </a:spcBef>
            </a:pPr>
            <a:r>
              <a:rPr lang="en-US" sz="1800" dirty="0">
                <a:solidFill>
                  <a:schemeClr val="bg1"/>
                </a:solidFill>
              </a:rPr>
              <a:t>Task Force Support </a:t>
            </a:r>
          </a:p>
          <a:p>
            <a:pPr>
              <a:lnSpc>
                <a:spcPct val="40000"/>
              </a:lnSpc>
              <a:spcBef>
                <a:spcPct val="50000"/>
              </a:spcBef>
            </a:pPr>
            <a:endParaRPr lang="en-US" sz="2400" b="0" dirty="0">
              <a:solidFill>
                <a:schemeClr val="tx1"/>
              </a:solidFill>
            </a:endParaRPr>
          </a:p>
        </p:txBody>
      </p:sp>
      <p:sp>
        <p:nvSpPr>
          <p:cNvPr id="25605" name="Text Box 5"/>
          <p:cNvSpPr txBox="1">
            <a:spLocks noChangeArrowheads="1"/>
          </p:cNvSpPr>
          <p:nvPr/>
        </p:nvSpPr>
        <p:spPr bwMode="auto">
          <a:xfrm>
            <a:off x="1066800" y="4038600"/>
            <a:ext cx="2514600" cy="1831975"/>
          </a:xfrm>
          <a:prstGeom prst="rect">
            <a:avLst/>
          </a:prstGeom>
          <a:noFill/>
          <a:ln w="12700">
            <a:noFill/>
            <a:miter lim="800000"/>
            <a:headEnd/>
            <a:tailEnd/>
          </a:ln>
        </p:spPr>
        <p:txBody>
          <a:bodyPr>
            <a:spAutoFit/>
          </a:bodyPr>
          <a:lstStyle/>
          <a:p>
            <a:pPr>
              <a:spcBef>
                <a:spcPct val="50000"/>
              </a:spcBef>
            </a:pPr>
            <a:r>
              <a:rPr lang="en-US" sz="2400" dirty="0">
                <a:solidFill>
                  <a:srgbClr val="FF6600"/>
                </a:solidFill>
                <a:effectLst>
                  <a:outerShdw blurRad="38100" dist="38100" dir="2700000" algn="tl">
                    <a:srgbClr val="000000">
                      <a:alpha val="43137"/>
                    </a:srgbClr>
                  </a:outerShdw>
                </a:effectLst>
              </a:rPr>
              <a:t>PREVENTION</a:t>
            </a:r>
            <a:endParaRPr lang="en-US" sz="1800" dirty="0">
              <a:solidFill>
                <a:srgbClr val="FF6600"/>
              </a:solidFill>
              <a:effectLst>
                <a:outerShdw blurRad="38100" dist="38100" dir="2700000" algn="tl">
                  <a:srgbClr val="000000">
                    <a:alpha val="43137"/>
                  </a:srgbClr>
                </a:outerShdw>
              </a:effectLst>
            </a:endParaRPr>
          </a:p>
          <a:p>
            <a:pPr>
              <a:spcBef>
                <a:spcPct val="50000"/>
              </a:spcBef>
            </a:pPr>
            <a:r>
              <a:rPr lang="en-US" sz="1800" dirty="0">
                <a:solidFill>
                  <a:schemeClr val="bg1"/>
                </a:solidFill>
              </a:rPr>
              <a:t>Community Coalition Support</a:t>
            </a:r>
            <a:endParaRPr lang="en-US" sz="800" dirty="0">
              <a:solidFill>
                <a:schemeClr val="bg1"/>
              </a:solidFill>
            </a:endParaRPr>
          </a:p>
          <a:p>
            <a:pPr>
              <a:spcBef>
                <a:spcPct val="50000"/>
              </a:spcBef>
            </a:pPr>
            <a:r>
              <a:rPr lang="en-US" sz="1800" dirty="0">
                <a:solidFill>
                  <a:schemeClr val="bg1"/>
                </a:solidFill>
              </a:rPr>
              <a:t>Public Education &amp; Awareness</a:t>
            </a:r>
            <a:endParaRPr lang="en-US" sz="2400" dirty="0">
              <a:solidFill>
                <a:schemeClr val="bg1"/>
              </a:solidFill>
            </a:endParaRPr>
          </a:p>
        </p:txBody>
      </p:sp>
      <p:sp>
        <p:nvSpPr>
          <p:cNvPr id="25606" name="Text Box 6"/>
          <p:cNvSpPr txBox="1">
            <a:spLocks noChangeArrowheads="1"/>
          </p:cNvSpPr>
          <p:nvPr/>
        </p:nvSpPr>
        <p:spPr bwMode="auto">
          <a:xfrm>
            <a:off x="5410200" y="4038600"/>
            <a:ext cx="2362200" cy="1831975"/>
          </a:xfrm>
          <a:prstGeom prst="rect">
            <a:avLst/>
          </a:prstGeom>
          <a:noFill/>
          <a:ln w="12700">
            <a:noFill/>
            <a:miter lim="800000"/>
            <a:headEnd/>
            <a:tailEnd/>
          </a:ln>
        </p:spPr>
        <p:txBody>
          <a:bodyPr>
            <a:spAutoFit/>
          </a:bodyPr>
          <a:lstStyle/>
          <a:p>
            <a:pPr>
              <a:spcBef>
                <a:spcPct val="50000"/>
              </a:spcBef>
            </a:pPr>
            <a:r>
              <a:rPr lang="en-US" sz="2400" dirty="0">
                <a:solidFill>
                  <a:srgbClr val="FF6600"/>
                </a:solidFill>
                <a:effectLst>
                  <a:outerShdw blurRad="38100" dist="38100" dir="2700000" algn="tl">
                    <a:srgbClr val="000000">
                      <a:alpha val="43137"/>
                    </a:srgbClr>
                  </a:outerShdw>
                </a:effectLst>
              </a:rPr>
              <a:t>TREATMENT</a:t>
            </a:r>
          </a:p>
          <a:p>
            <a:pPr>
              <a:spcBef>
                <a:spcPct val="50000"/>
              </a:spcBef>
            </a:pPr>
            <a:r>
              <a:rPr lang="en-US" sz="1800" dirty="0">
                <a:solidFill>
                  <a:schemeClr val="bg1"/>
                </a:solidFill>
              </a:rPr>
              <a:t>Drug Court Programs</a:t>
            </a:r>
          </a:p>
          <a:p>
            <a:pPr>
              <a:spcBef>
                <a:spcPct val="50000"/>
              </a:spcBef>
            </a:pPr>
            <a:r>
              <a:rPr lang="en-US" sz="1800" dirty="0">
                <a:solidFill>
                  <a:schemeClr val="bg1"/>
                </a:solidFill>
              </a:rPr>
              <a:t>Data Management &amp; Evaluation</a:t>
            </a:r>
            <a:endParaRPr lang="en-US" sz="2400" b="0" dirty="0">
              <a:solidFill>
                <a:schemeClr val="bg1"/>
              </a:solidFill>
            </a:endParaRPr>
          </a:p>
        </p:txBody>
      </p:sp>
      <p:sp>
        <p:nvSpPr>
          <p:cNvPr id="623623" name="Line 7"/>
          <p:cNvSpPr>
            <a:spLocks noChangeShapeType="1"/>
          </p:cNvSpPr>
          <p:nvPr/>
        </p:nvSpPr>
        <p:spPr bwMode="auto">
          <a:xfrm>
            <a:off x="1600200" y="1066800"/>
            <a:ext cx="5715000" cy="0"/>
          </a:xfrm>
          <a:prstGeom prst="line">
            <a:avLst/>
          </a:prstGeom>
          <a:noFill/>
          <a:ln w="9525">
            <a:solidFill>
              <a:schemeClr val="tx1"/>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623624" name="Line 8"/>
          <p:cNvSpPr>
            <a:spLocks noChangeShapeType="1"/>
          </p:cNvSpPr>
          <p:nvPr/>
        </p:nvSpPr>
        <p:spPr bwMode="auto">
          <a:xfrm>
            <a:off x="3276600" y="2819400"/>
            <a:ext cx="2286000" cy="0"/>
          </a:xfrm>
          <a:prstGeom prst="line">
            <a:avLst/>
          </a:prstGeom>
          <a:noFill/>
          <a:ln w="9525">
            <a:solidFill>
              <a:schemeClr val="tx1"/>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623625" name="Line 9"/>
          <p:cNvSpPr>
            <a:spLocks noChangeShapeType="1"/>
          </p:cNvSpPr>
          <p:nvPr/>
        </p:nvSpPr>
        <p:spPr bwMode="auto">
          <a:xfrm>
            <a:off x="1371600" y="4495800"/>
            <a:ext cx="1905000" cy="0"/>
          </a:xfrm>
          <a:prstGeom prst="line">
            <a:avLst/>
          </a:prstGeom>
          <a:noFill/>
          <a:ln w="9525">
            <a:solidFill>
              <a:schemeClr val="tx1"/>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
        <p:nvSpPr>
          <p:cNvPr id="623626" name="Line 10"/>
          <p:cNvSpPr>
            <a:spLocks noChangeShapeType="1"/>
          </p:cNvSpPr>
          <p:nvPr/>
        </p:nvSpPr>
        <p:spPr bwMode="auto">
          <a:xfrm>
            <a:off x="5715000" y="4495800"/>
            <a:ext cx="1828800" cy="0"/>
          </a:xfrm>
          <a:prstGeom prst="line">
            <a:avLst/>
          </a:prstGeom>
          <a:noFill/>
          <a:ln w="9525">
            <a:solidFill>
              <a:schemeClr val="tx1"/>
            </a:solidFill>
            <a:round/>
            <a:headEnd/>
            <a:tailEnd/>
          </a:ln>
          <a:effectLst/>
        </p:spPr>
        <p:txBody>
          <a:bodyPr wrap="none" anchor="ctr"/>
          <a:lstStyle/>
          <a:p>
            <a:pPr>
              <a:defRPr/>
            </a:pPr>
            <a:endParaRPr lang="en-US" dirty="0">
              <a:effectLst>
                <a:outerShdw blurRad="38100" dist="38100" dir="2700000" algn="tl">
                  <a:srgbClr val="000000">
                    <a:alpha val="43137"/>
                  </a:srgbClr>
                </a:outerShdw>
              </a:effectLst>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685800" y="1828800"/>
            <a:ext cx="8229600" cy="4876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Initiative budgets account for approximately 20% of the total Northwest 	HIDTA budget</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Drug Court Initiative:	10 partner agencies</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			$390,000 budget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Prevention/Public Education Initiative:	</a:t>
            </a: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10 </a:t>
            </a: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partner agencies</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					$510,000 budget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Fiduciary:	</a:t>
            </a:r>
            <a:r>
              <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rPr>
              <a:t>United General Hospital</a:t>
            </a:r>
            <a:endParaRPr kumimoji="0" lang="en-US" sz="2000" i="0" u="none" strike="noStrike" kern="120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000" i="0" u="none" strike="noStrike" kern="120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Calibri"/>
              <a:ea typeface="+mn-ea"/>
              <a:cs typeface="+mn-cs"/>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143000"/>
            <a:ext cx="3222171" cy="2416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t>Northwest HIDTA</a:t>
            </a:r>
            <a:br>
              <a:rPr kumimoji="0" lang="en-US" sz="32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br>
            <a:r>
              <a:rPr kumimoji="0" lang="en-US" sz="32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t>Prevention/Treatment Initiatives</a:t>
            </a:r>
            <a:endPar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j-ea"/>
              <a:cs typeface="+mj-cs"/>
            </a:endParaRPr>
          </a:p>
        </p:txBody>
      </p:sp>
    </p:spTree>
    <p:extLst>
      <p:ext uri="{BB962C8B-B14F-4D97-AF65-F5344CB8AC3E}">
        <p14:creationId xmlns:p14="http://schemas.microsoft.com/office/powerpoint/2010/main" val="214360343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2057400"/>
            <a:ext cx="7510923" cy="4145639"/>
          </a:xfrm>
          <a:prstGeom prst="rect">
            <a:avLst/>
          </a:prstGeom>
        </p:spPr>
      </p:pic>
      <p:sp>
        <p:nvSpPr>
          <p:cNvPr id="3" name="Title 1"/>
          <p:cNvSpPr txBox="1">
            <a:spLocks/>
          </p:cNvSpPr>
          <p:nvPr/>
        </p:nvSpPr>
        <p:spPr>
          <a:xfrm>
            <a:off x="990600" y="685800"/>
            <a:ext cx="7596187" cy="835025"/>
          </a:xfrm>
          <a:prstGeom prst="rect">
            <a:avLst/>
          </a:prstGeom>
        </p:spPr>
        <p:txBody>
          <a:bodyPr/>
          <a:lstStyle>
            <a:lvl1pPr algn="l" rtl="0" eaLnBrk="0" fontAlgn="base" hangingPunct="0">
              <a:lnSpc>
                <a:spcPct val="85000"/>
              </a:lnSpc>
              <a:spcBef>
                <a:spcPct val="0"/>
              </a:spcBef>
              <a:spcAft>
                <a:spcPct val="0"/>
              </a:spcAft>
              <a:defRPr kumimoji="1" sz="3200">
                <a:solidFill>
                  <a:schemeClr val="tx2"/>
                </a:solidFill>
                <a:latin typeface="+mj-lt"/>
                <a:ea typeface="+mj-ea"/>
                <a:cs typeface="+mj-cs"/>
              </a:defRPr>
            </a:lvl1pPr>
            <a:lvl2pPr algn="l" rtl="0" eaLnBrk="0" fontAlgn="base" hangingPunct="0">
              <a:lnSpc>
                <a:spcPct val="85000"/>
              </a:lnSpc>
              <a:spcBef>
                <a:spcPct val="0"/>
              </a:spcBef>
              <a:spcAft>
                <a:spcPct val="0"/>
              </a:spcAft>
              <a:defRPr kumimoji="1" sz="3200">
                <a:solidFill>
                  <a:schemeClr val="tx2"/>
                </a:solidFill>
                <a:latin typeface="Arial" charset="0"/>
              </a:defRPr>
            </a:lvl2pPr>
            <a:lvl3pPr algn="l" rtl="0" eaLnBrk="0" fontAlgn="base" hangingPunct="0">
              <a:lnSpc>
                <a:spcPct val="85000"/>
              </a:lnSpc>
              <a:spcBef>
                <a:spcPct val="0"/>
              </a:spcBef>
              <a:spcAft>
                <a:spcPct val="0"/>
              </a:spcAft>
              <a:defRPr kumimoji="1" sz="3200">
                <a:solidFill>
                  <a:schemeClr val="tx2"/>
                </a:solidFill>
                <a:latin typeface="Arial" charset="0"/>
              </a:defRPr>
            </a:lvl3pPr>
            <a:lvl4pPr algn="l" rtl="0" eaLnBrk="0" fontAlgn="base" hangingPunct="0">
              <a:lnSpc>
                <a:spcPct val="85000"/>
              </a:lnSpc>
              <a:spcBef>
                <a:spcPct val="0"/>
              </a:spcBef>
              <a:spcAft>
                <a:spcPct val="0"/>
              </a:spcAft>
              <a:defRPr kumimoji="1" sz="3200">
                <a:solidFill>
                  <a:schemeClr val="tx2"/>
                </a:solidFill>
                <a:latin typeface="Arial" charset="0"/>
              </a:defRPr>
            </a:lvl4pPr>
            <a:lvl5pPr algn="l" rtl="0" eaLnBrk="0" fontAlgn="base" hangingPunct="0">
              <a:lnSpc>
                <a:spcPct val="85000"/>
              </a:lnSpc>
              <a:spcBef>
                <a:spcPct val="0"/>
              </a:spcBef>
              <a:spcAft>
                <a:spcPct val="0"/>
              </a:spcAft>
              <a:defRPr kumimoji="1" sz="3200">
                <a:solidFill>
                  <a:schemeClr val="tx2"/>
                </a:solidFill>
                <a:latin typeface="Arial" charset="0"/>
              </a:defRPr>
            </a:lvl5pPr>
            <a:lvl6pPr marL="457200" algn="l" rtl="0" eaLnBrk="0" fontAlgn="base" hangingPunct="0">
              <a:lnSpc>
                <a:spcPct val="85000"/>
              </a:lnSpc>
              <a:spcBef>
                <a:spcPct val="0"/>
              </a:spcBef>
              <a:spcAft>
                <a:spcPct val="0"/>
              </a:spcAft>
              <a:defRPr kumimoji="1" sz="3200">
                <a:solidFill>
                  <a:schemeClr val="tx2"/>
                </a:solidFill>
                <a:latin typeface="Arial" charset="0"/>
              </a:defRPr>
            </a:lvl6pPr>
            <a:lvl7pPr marL="914400" algn="l" rtl="0" eaLnBrk="0" fontAlgn="base" hangingPunct="0">
              <a:lnSpc>
                <a:spcPct val="85000"/>
              </a:lnSpc>
              <a:spcBef>
                <a:spcPct val="0"/>
              </a:spcBef>
              <a:spcAft>
                <a:spcPct val="0"/>
              </a:spcAft>
              <a:defRPr kumimoji="1" sz="3200">
                <a:solidFill>
                  <a:schemeClr val="tx2"/>
                </a:solidFill>
                <a:latin typeface="Arial" charset="0"/>
              </a:defRPr>
            </a:lvl7pPr>
            <a:lvl8pPr marL="1371600" algn="l" rtl="0" eaLnBrk="0" fontAlgn="base" hangingPunct="0">
              <a:lnSpc>
                <a:spcPct val="85000"/>
              </a:lnSpc>
              <a:spcBef>
                <a:spcPct val="0"/>
              </a:spcBef>
              <a:spcAft>
                <a:spcPct val="0"/>
              </a:spcAft>
              <a:defRPr kumimoji="1" sz="3200">
                <a:solidFill>
                  <a:schemeClr val="tx2"/>
                </a:solidFill>
                <a:latin typeface="Arial" charset="0"/>
              </a:defRPr>
            </a:lvl8pPr>
            <a:lvl9pPr marL="1828800" algn="l" rtl="0" eaLnBrk="0" fontAlgn="base" hangingPunct="0">
              <a:lnSpc>
                <a:spcPct val="85000"/>
              </a:lnSpc>
              <a:spcBef>
                <a:spcPct val="0"/>
              </a:spcBef>
              <a:spcAft>
                <a:spcPct val="0"/>
              </a:spcAft>
              <a:defRPr kumimoji="1" sz="3200">
                <a:solidFill>
                  <a:schemeClr val="tx2"/>
                </a:solidFill>
                <a:latin typeface="Arial" charset="0"/>
              </a:defRPr>
            </a:lvl9pPr>
          </a:lstStyle>
          <a:p>
            <a:pPr algn="ctr"/>
            <a:r>
              <a:rPr lang="en-US" sz="3600" b="1" kern="0" dirty="0" smtClean="0">
                <a:solidFill>
                  <a:srgbClr val="FFCC00"/>
                </a:solidFill>
                <a:effectLst>
                  <a:outerShdw blurRad="38100" dist="38100" dir="2700000" algn="tl">
                    <a:srgbClr val="000000">
                      <a:alpha val="43137"/>
                    </a:srgbClr>
                  </a:outerShdw>
                </a:effectLst>
              </a:rPr>
              <a:t>WA State Therapeutic/Problem Solving Courts</a:t>
            </a:r>
            <a:endParaRPr lang="en-US" sz="3600" b="1" kern="0" dirty="0">
              <a:solidFill>
                <a:srgbClr val="FFCC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0714834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2057400"/>
            <a:ext cx="6477000" cy="3994940"/>
          </a:xfrm>
          <a:prstGeom prst="rect">
            <a:avLst/>
          </a:prstGeom>
        </p:spPr>
        <p:txBody>
          <a:bodyPr wrap="square">
            <a:spAutoFit/>
          </a:bodyPr>
          <a:lstStyle/>
          <a:p>
            <a:pPr marL="342900" lvl="0" indent="-342900" algn="l">
              <a:lnSpc>
                <a:spcPct val="90000"/>
              </a:lnSpc>
              <a:spcBef>
                <a:spcPct val="20000"/>
              </a:spcBef>
              <a:buClr>
                <a:srgbClr val="FFCC00"/>
              </a:buClr>
              <a:buFontTx/>
              <a:buChar char="•"/>
            </a:pPr>
            <a:r>
              <a:rPr lang="en-US" sz="2000" kern="0" dirty="0">
                <a:solidFill>
                  <a:srgbClr val="FFFFFF"/>
                </a:solidFill>
                <a:latin typeface="Calibri" pitchFamily="34" charset="0"/>
              </a:rPr>
              <a:t>Adult Drug Treatment Court participants are:</a:t>
            </a:r>
          </a:p>
          <a:p>
            <a:pPr marL="742950" lvl="1" indent="-285750" algn="l">
              <a:lnSpc>
                <a:spcPct val="90000"/>
              </a:lnSpc>
              <a:spcBef>
                <a:spcPct val="20000"/>
              </a:spcBef>
              <a:buClr>
                <a:srgbClr val="CCCC00"/>
              </a:buClr>
              <a:buFontTx/>
              <a:buChar char="–"/>
            </a:pPr>
            <a:r>
              <a:rPr lang="en-US" sz="2000" kern="0" dirty="0">
                <a:solidFill>
                  <a:srgbClr val="FFFFFF"/>
                </a:solidFill>
                <a:latin typeface="Calibri" pitchFamily="34" charset="0"/>
              </a:rPr>
              <a:t>More likely to enter treatment quickly and stay </a:t>
            </a:r>
            <a:r>
              <a:rPr lang="en-US" sz="2000" kern="0" dirty="0" smtClean="0">
                <a:solidFill>
                  <a:srgbClr val="FFFFFF"/>
                </a:solidFill>
                <a:latin typeface="Calibri" pitchFamily="34" charset="0"/>
              </a:rPr>
              <a:t>	longer </a:t>
            </a:r>
            <a:r>
              <a:rPr lang="en-US" sz="2000" kern="0" dirty="0">
                <a:solidFill>
                  <a:srgbClr val="FFFFFF"/>
                </a:solidFill>
                <a:latin typeface="Calibri" pitchFamily="34" charset="0"/>
              </a:rPr>
              <a:t>than a comparison group</a:t>
            </a:r>
          </a:p>
          <a:p>
            <a:pPr marL="742950" lvl="1" indent="-285750" algn="l">
              <a:lnSpc>
                <a:spcPct val="90000"/>
              </a:lnSpc>
              <a:spcBef>
                <a:spcPct val="20000"/>
              </a:spcBef>
              <a:buClr>
                <a:srgbClr val="CCCC00"/>
              </a:buClr>
              <a:buFontTx/>
              <a:buChar char="–"/>
            </a:pPr>
            <a:r>
              <a:rPr lang="en-US" sz="2000" kern="0" dirty="0">
                <a:solidFill>
                  <a:srgbClr val="FFFFFF"/>
                </a:solidFill>
                <a:latin typeface="Calibri" pitchFamily="34" charset="0"/>
              </a:rPr>
              <a:t>Less likely to be re-arrested (15% vs. 30%)</a:t>
            </a:r>
          </a:p>
          <a:p>
            <a:pPr marL="742950" lvl="1" indent="-285750" algn="l">
              <a:lnSpc>
                <a:spcPct val="90000"/>
              </a:lnSpc>
              <a:spcBef>
                <a:spcPct val="20000"/>
              </a:spcBef>
              <a:buClr>
                <a:srgbClr val="CCCC00"/>
              </a:buClr>
              <a:buFontTx/>
              <a:buChar char="–"/>
            </a:pPr>
            <a:r>
              <a:rPr lang="en-US" sz="2000" kern="0" dirty="0">
                <a:solidFill>
                  <a:srgbClr val="FFFFFF"/>
                </a:solidFill>
                <a:latin typeface="Calibri" pitchFamily="34" charset="0"/>
              </a:rPr>
              <a:t>Less likely to be incarcerated after graduating (17% </a:t>
            </a:r>
            <a:r>
              <a:rPr lang="en-US" sz="2000" kern="0" dirty="0" smtClean="0">
                <a:solidFill>
                  <a:srgbClr val="FFFFFF"/>
                </a:solidFill>
                <a:latin typeface="Calibri" pitchFamily="34" charset="0"/>
              </a:rPr>
              <a:t>	vs</a:t>
            </a:r>
            <a:r>
              <a:rPr lang="en-US" sz="2000" kern="0" dirty="0">
                <a:solidFill>
                  <a:srgbClr val="FFFFFF"/>
                </a:solidFill>
                <a:latin typeface="Calibri" pitchFamily="34" charset="0"/>
              </a:rPr>
              <a:t>. 23</a:t>
            </a:r>
            <a:r>
              <a:rPr lang="en-US" sz="2000" kern="0" dirty="0" smtClean="0">
                <a:solidFill>
                  <a:srgbClr val="FFFFFF"/>
                </a:solidFill>
                <a:latin typeface="Calibri" pitchFamily="34" charset="0"/>
              </a:rPr>
              <a:t>%)</a:t>
            </a:r>
          </a:p>
          <a:p>
            <a:pPr marL="742950" lvl="1" indent="-285750" algn="l">
              <a:lnSpc>
                <a:spcPct val="90000"/>
              </a:lnSpc>
              <a:spcBef>
                <a:spcPct val="20000"/>
              </a:spcBef>
              <a:buClr>
                <a:srgbClr val="CCCC00"/>
              </a:buClr>
              <a:buFontTx/>
              <a:buChar char="–"/>
            </a:pPr>
            <a:endParaRPr lang="en-US" sz="800" kern="0" dirty="0">
              <a:solidFill>
                <a:srgbClr val="FFFFFF"/>
              </a:solidFill>
              <a:latin typeface="Calibri" pitchFamily="34" charset="0"/>
            </a:endParaRPr>
          </a:p>
          <a:p>
            <a:pPr marL="342900" lvl="0" indent="-342900" algn="l">
              <a:lnSpc>
                <a:spcPct val="90000"/>
              </a:lnSpc>
              <a:spcBef>
                <a:spcPct val="20000"/>
              </a:spcBef>
              <a:buClr>
                <a:srgbClr val="FFCC00"/>
              </a:buClr>
              <a:buFontTx/>
              <a:buChar char="•"/>
            </a:pPr>
            <a:r>
              <a:rPr lang="en-US" sz="2000" kern="0" dirty="0">
                <a:solidFill>
                  <a:srgbClr val="FFFFFF"/>
                </a:solidFill>
                <a:latin typeface="Calibri" pitchFamily="34" charset="0"/>
              </a:rPr>
              <a:t>Participation in Drug Court programs is associated with </a:t>
            </a:r>
            <a:r>
              <a:rPr lang="en-US" sz="2000" kern="0" dirty="0" smtClean="0">
                <a:solidFill>
                  <a:srgbClr val="FFFFFF"/>
                </a:solidFill>
                <a:latin typeface="Calibri" pitchFamily="34" charset="0"/>
              </a:rPr>
              <a:t>	app</a:t>
            </a:r>
            <a:r>
              <a:rPr lang="en-US" sz="2000" kern="0" dirty="0">
                <a:solidFill>
                  <a:srgbClr val="FFFFFF"/>
                </a:solidFill>
                <a:latin typeface="Calibri" pitchFamily="34" charset="0"/>
              </a:rPr>
              <a:t>. </a:t>
            </a:r>
            <a:r>
              <a:rPr lang="en-US" sz="2000" kern="0" dirty="0" smtClean="0">
                <a:solidFill>
                  <a:srgbClr val="FFFFFF"/>
                </a:solidFill>
                <a:latin typeface="Calibri" pitchFamily="34" charset="0"/>
              </a:rPr>
              <a:t>$</a:t>
            </a:r>
            <a:r>
              <a:rPr lang="en-US" sz="2000" kern="0" dirty="0">
                <a:solidFill>
                  <a:srgbClr val="FFFFFF"/>
                </a:solidFill>
                <a:latin typeface="Calibri" pitchFamily="34" charset="0"/>
              </a:rPr>
              <a:t>22,000 in net benefits per participant to </a:t>
            </a:r>
            <a:r>
              <a:rPr lang="en-US" sz="2000" kern="0" dirty="0" smtClean="0">
                <a:solidFill>
                  <a:srgbClr val="FFFFFF"/>
                </a:solidFill>
                <a:latin typeface="Calibri" pitchFamily="34" charset="0"/>
              </a:rPr>
              <a:t>	taxpayers </a:t>
            </a:r>
            <a:r>
              <a:rPr lang="en-US" sz="2000" kern="0" dirty="0">
                <a:solidFill>
                  <a:srgbClr val="FFFFFF"/>
                </a:solidFill>
                <a:latin typeface="Calibri" pitchFamily="34" charset="0"/>
              </a:rPr>
              <a:t>and </a:t>
            </a:r>
            <a:r>
              <a:rPr lang="en-US" sz="2000" kern="0" dirty="0" smtClean="0">
                <a:solidFill>
                  <a:srgbClr val="FFFFFF"/>
                </a:solidFill>
                <a:latin typeface="Calibri" pitchFamily="34" charset="0"/>
              </a:rPr>
              <a:t>society </a:t>
            </a:r>
            <a:r>
              <a:rPr lang="en-US" sz="2000" kern="0" dirty="0">
                <a:solidFill>
                  <a:srgbClr val="FFFFFF"/>
                </a:solidFill>
                <a:latin typeface="Calibri" pitchFamily="34" charset="0"/>
              </a:rPr>
              <a:t>and produces a Benefit-Cost </a:t>
            </a:r>
            <a:r>
              <a:rPr lang="en-US" sz="2000" kern="0" dirty="0" smtClean="0">
                <a:solidFill>
                  <a:srgbClr val="FFFFFF"/>
                </a:solidFill>
                <a:latin typeface="Calibri" pitchFamily="34" charset="0"/>
              </a:rPr>
              <a:t>	ratio </a:t>
            </a:r>
            <a:r>
              <a:rPr lang="en-US" sz="2000" kern="0" dirty="0">
                <a:solidFill>
                  <a:srgbClr val="FFFFFF"/>
                </a:solidFill>
                <a:latin typeface="Calibri" pitchFamily="34" charset="0"/>
              </a:rPr>
              <a:t>of $</a:t>
            </a:r>
            <a:r>
              <a:rPr lang="en-US" sz="2000" kern="0" dirty="0" smtClean="0">
                <a:solidFill>
                  <a:srgbClr val="FFFFFF"/>
                </a:solidFill>
                <a:latin typeface="Calibri" pitchFamily="34" charset="0"/>
              </a:rPr>
              <a:t>4.02</a:t>
            </a:r>
          </a:p>
          <a:p>
            <a:pPr lvl="0" algn="l">
              <a:lnSpc>
                <a:spcPct val="90000"/>
              </a:lnSpc>
              <a:spcBef>
                <a:spcPct val="20000"/>
              </a:spcBef>
              <a:buClr>
                <a:srgbClr val="FFCC00"/>
              </a:buClr>
            </a:pPr>
            <a:endParaRPr lang="en-US" sz="800" kern="0" dirty="0">
              <a:solidFill>
                <a:srgbClr val="FFFFFF"/>
              </a:solidFill>
              <a:latin typeface="Calibri" pitchFamily="34" charset="0"/>
            </a:endParaRPr>
          </a:p>
          <a:p>
            <a:pPr marL="342900" lvl="0" indent="-342900" algn="l">
              <a:lnSpc>
                <a:spcPct val="90000"/>
              </a:lnSpc>
              <a:spcBef>
                <a:spcPct val="20000"/>
              </a:spcBef>
              <a:buClr>
                <a:srgbClr val="FFCC00"/>
              </a:buClr>
              <a:buFontTx/>
              <a:buChar char="•"/>
            </a:pPr>
            <a:r>
              <a:rPr lang="en-US" sz="2000" kern="0" dirty="0">
                <a:solidFill>
                  <a:srgbClr val="FFFFFF"/>
                </a:solidFill>
                <a:latin typeface="Calibri" pitchFamily="34" charset="0"/>
              </a:rPr>
              <a:t>Over </a:t>
            </a:r>
            <a:r>
              <a:rPr lang="en-US" sz="2000" kern="0" dirty="0" smtClean="0">
                <a:solidFill>
                  <a:srgbClr val="FFFFFF"/>
                </a:solidFill>
                <a:latin typeface="Calibri" pitchFamily="34" charset="0"/>
              </a:rPr>
              <a:t>1,900 </a:t>
            </a:r>
            <a:r>
              <a:rPr lang="en-US" sz="2000" kern="0" dirty="0">
                <a:solidFill>
                  <a:srgbClr val="FFFFFF"/>
                </a:solidFill>
                <a:latin typeface="Calibri" pitchFamily="34" charset="0"/>
              </a:rPr>
              <a:t>Drug Court participants were served in NW </a:t>
            </a:r>
            <a:r>
              <a:rPr lang="en-US" sz="2000" kern="0" dirty="0" smtClean="0">
                <a:solidFill>
                  <a:srgbClr val="FFFFFF"/>
                </a:solidFill>
                <a:latin typeface="Calibri" pitchFamily="34" charset="0"/>
              </a:rPr>
              <a:t>	HIDTA-supported </a:t>
            </a:r>
            <a:r>
              <a:rPr lang="en-US" sz="2000" kern="0" dirty="0">
                <a:solidFill>
                  <a:srgbClr val="FFFFFF"/>
                </a:solidFill>
                <a:latin typeface="Calibri" pitchFamily="34" charset="0"/>
              </a:rPr>
              <a:t>programs in </a:t>
            </a:r>
            <a:r>
              <a:rPr lang="en-US" sz="2000" kern="0" dirty="0" smtClean="0">
                <a:solidFill>
                  <a:srgbClr val="FFFFFF"/>
                </a:solidFill>
                <a:latin typeface="Calibri" pitchFamily="34" charset="0"/>
              </a:rPr>
              <a:t>2019.</a:t>
            </a:r>
            <a:endParaRPr lang="en-US" sz="2000" kern="0" dirty="0">
              <a:solidFill>
                <a:srgbClr val="FFFFFF"/>
              </a:solidFill>
              <a:latin typeface="Calibri" pitchFamily="34" charset="0"/>
            </a:endParaRPr>
          </a:p>
        </p:txBody>
      </p:sp>
      <p:sp>
        <p:nvSpPr>
          <p:cNvPr id="3" name="Rectangle 2"/>
          <p:cNvSpPr txBox="1">
            <a:spLocks noChangeArrowheads="1"/>
          </p:cNvSpPr>
          <p:nvPr/>
        </p:nvSpPr>
        <p:spPr>
          <a:xfrm>
            <a:off x="838200" y="609600"/>
            <a:ext cx="7596187" cy="835025"/>
          </a:xfrm>
          <a:prstGeom prst="rect">
            <a:avLst/>
          </a:prstGeom>
          <a:effectLst>
            <a:outerShdw dist="35921" dir="2700000" algn="ctr" rotWithShape="0">
              <a:srgbClr val="808080"/>
            </a:outerShdw>
          </a:effectLst>
        </p:spPr>
        <p:txBody>
          <a:bodyPr/>
          <a:lstStyle>
            <a:lvl1pPr algn="l" rtl="0" eaLnBrk="0" fontAlgn="base" hangingPunct="0">
              <a:lnSpc>
                <a:spcPct val="85000"/>
              </a:lnSpc>
              <a:spcBef>
                <a:spcPct val="0"/>
              </a:spcBef>
              <a:spcAft>
                <a:spcPct val="0"/>
              </a:spcAft>
              <a:defRPr kumimoji="1" sz="3200">
                <a:solidFill>
                  <a:schemeClr val="tx2"/>
                </a:solidFill>
                <a:latin typeface="+mj-lt"/>
                <a:ea typeface="+mj-ea"/>
                <a:cs typeface="+mj-cs"/>
              </a:defRPr>
            </a:lvl1pPr>
            <a:lvl2pPr algn="l" rtl="0" eaLnBrk="0" fontAlgn="base" hangingPunct="0">
              <a:lnSpc>
                <a:spcPct val="85000"/>
              </a:lnSpc>
              <a:spcBef>
                <a:spcPct val="0"/>
              </a:spcBef>
              <a:spcAft>
                <a:spcPct val="0"/>
              </a:spcAft>
              <a:defRPr kumimoji="1" sz="3200">
                <a:solidFill>
                  <a:schemeClr val="tx2"/>
                </a:solidFill>
                <a:latin typeface="Arial" charset="0"/>
              </a:defRPr>
            </a:lvl2pPr>
            <a:lvl3pPr algn="l" rtl="0" eaLnBrk="0" fontAlgn="base" hangingPunct="0">
              <a:lnSpc>
                <a:spcPct val="85000"/>
              </a:lnSpc>
              <a:spcBef>
                <a:spcPct val="0"/>
              </a:spcBef>
              <a:spcAft>
                <a:spcPct val="0"/>
              </a:spcAft>
              <a:defRPr kumimoji="1" sz="3200">
                <a:solidFill>
                  <a:schemeClr val="tx2"/>
                </a:solidFill>
                <a:latin typeface="Arial" charset="0"/>
              </a:defRPr>
            </a:lvl3pPr>
            <a:lvl4pPr algn="l" rtl="0" eaLnBrk="0" fontAlgn="base" hangingPunct="0">
              <a:lnSpc>
                <a:spcPct val="85000"/>
              </a:lnSpc>
              <a:spcBef>
                <a:spcPct val="0"/>
              </a:spcBef>
              <a:spcAft>
                <a:spcPct val="0"/>
              </a:spcAft>
              <a:defRPr kumimoji="1" sz="3200">
                <a:solidFill>
                  <a:schemeClr val="tx2"/>
                </a:solidFill>
                <a:latin typeface="Arial" charset="0"/>
              </a:defRPr>
            </a:lvl4pPr>
            <a:lvl5pPr algn="l" rtl="0" eaLnBrk="0" fontAlgn="base" hangingPunct="0">
              <a:lnSpc>
                <a:spcPct val="85000"/>
              </a:lnSpc>
              <a:spcBef>
                <a:spcPct val="0"/>
              </a:spcBef>
              <a:spcAft>
                <a:spcPct val="0"/>
              </a:spcAft>
              <a:defRPr kumimoji="1" sz="3200">
                <a:solidFill>
                  <a:schemeClr val="tx2"/>
                </a:solidFill>
                <a:latin typeface="Arial" charset="0"/>
              </a:defRPr>
            </a:lvl5pPr>
            <a:lvl6pPr marL="457200" algn="l" rtl="0" eaLnBrk="0" fontAlgn="base" hangingPunct="0">
              <a:lnSpc>
                <a:spcPct val="85000"/>
              </a:lnSpc>
              <a:spcBef>
                <a:spcPct val="0"/>
              </a:spcBef>
              <a:spcAft>
                <a:spcPct val="0"/>
              </a:spcAft>
              <a:defRPr kumimoji="1" sz="3200">
                <a:solidFill>
                  <a:schemeClr val="tx2"/>
                </a:solidFill>
                <a:latin typeface="Arial" charset="0"/>
              </a:defRPr>
            </a:lvl6pPr>
            <a:lvl7pPr marL="914400" algn="l" rtl="0" eaLnBrk="0" fontAlgn="base" hangingPunct="0">
              <a:lnSpc>
                <a:spcPct val="85000"/>
              </a:lnSpc>
              <a:spcBef>
                <a:spcPct val="0"/>
              </a:spcBef>
              <a:spcAft>
                <a:spcPct val="0"/>
              </a:spcAft>
              <a:defRPr kumimoji="1" sz="3200">
                <a:solidFill>
                  <a:schemeClr val="tx2"/>
                </a:solidFill>
                <a:latin typeface="Arial" charset="0"/>
              </a:defRPr>
            </a:lvl7pPr>
            <a:lvl8pPr marL="1371600" algn="l" rtl="0" eaLnBrk="0" fontAlgn="base" hangingPunct="0">
              <a:lnSpc>
                <a:spcPct val="85000"/>
              </a:lnSpc>
              <a:spcBef>
                <a:spcPct val="0"/>
              </a:spcBef>
              <a:spcAft>
                <a:spcPct val="0"/>
              </a:spcAft>
              <a:defRPr kumimoji="1" sz="3200">
                <a:solidFill>
                  <a:schemeClr val="tx2"/>
                </a:solidFill>
                <a:latin typeface="Arial" charset="0"/>
              </a:defRPr>
            </a:lvl8pPr>
            <a:lvl9pPr marL="1828800" algn="l" rtl="0" eaLnBrk="0" fontAlgn="base" hangingPunct="0">
              <a:lnSpc>
                <a:spcPct val="85000"/>
              </a:lnSpc>
              <a:spcBef>
                <a:spcPct val="0"/>
              </a:spcBef>
              <a:spcAft>
                <a:spcPct val="0"/>
              </a:spcAft>
              <a:defRPr kumimoji="1" sz="3200">
                <a:solidFill>
                  <a:schemeClr val="tx2"/>
                </a:solidFill>
                <a:latin typeface="Arial" charset="0"/>
              </a:defRPr>
            </a:lvl9pPr>
          </a:lstStyle>
          <a:p>
            <a:pPr algn="ctr">
              <a:defRPr/>
            </a:pPr>
            <a:r>
              <a:rPr lang="en-US" sz="3600" b="1" kern="0" dirty="0" smtClean="0">
                <a:solidFill>
                  <a:srgbClr val="FFC000"/>
                </a:solidFill>
                <a:effectLst>
                  <a:outerShdw blurRad="38100" dist="38100" dir="2700000" algn="tl">
                    <a:srgbClr val="000000">
                      <a:alpha val="43137"/>
                    </a:srgbClr>
                  </a:outerShdw>
                </a:effectLst>
                <a:latin typeface="Calibri" pitchFamily="34" charset="0"/>
              </a:rPr>
              <a:t>WA State Therapeutic/Problem </a:t>
            </a:r>
            <a:br>
              <a:rPr lang="en-US" sz="3600" b="1" kern="0" dirty="0" smtClean="0">
                <a:solidFill>
                  <a:srgbClr val="FFC000"/>
                </a:solidFill>
                <a:effectLst>
                  <a:outerShdw blurRad="38100" dist="38100" dir="2700000" algn="tl">
                    <a:srgbClr val="000000">
                      <a:alpha val="43137"/>
                    </a:srgbClr>
                  </a:outerShdw>
                </a:effectLst>
                <a:latin typeface="Calibri" pitchFamily="34" charset="0"/>
              </a:rPr>
            </a:br>
            <a:r>
              <a:rPr lang="en-US" sz="3600" b="1" kern="0" dirty="0" smtClean="0">
                <a:solidFill>
                  <a:srgbClr val="FFC000"/>
                </a:solidFill>
                <a:effectLst>
                  <a:outerShdw blurRad="38100" dist="38100" dir="2700000" algn="tl">
                    <a:srgbClr val="000000">
                      <a:alpha val="43137"/>
                    </a:srgbClr>
                  </a:outerShdw>
                </a:effectLst>
                <a:latin typeface="Calibri" pitchFamily="34" charset="0"/>
              </a:rPr>
              <a:t>Solving Courts</a:t>
            </a:r>
          </a:p>
        </p:txBody>
      </p:sp>
    </p:spTree>
    <p:extLst>
      <p:ext uri="{BB962C8B-B14F-4D97-AF65-F5344CB8AC3E}">
        <p14:creationId xmlns:p14="http://schemas.microsoft.com/office/powerpoint/2010/main" val="144741222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762000" y="1447800"/>
            <a:ext cx="8229600" cy="52578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uLnTx/>
                <a:uFillTx/>
                <a:latin typeface="Calibri"/>
                <a:ea typeface="+mn-ea"/>
                <a:cs typeface="+mn-cs"/>
              </a:rPr>
              <a:t>Benton County (Prosser Thrive Coalition)</a:t>
            </a:r>
          </a:p>
          <a:p>
            <a:pPr lvl="1" fontAlgn="auto">
              <a:spcAft>
                <a:spcPts val="0"/>
              </a:spcAft>
              <a:defRPr/>
            </a:pPr>
            <a:r>
              <a:rPr kumimoji="0" lang="en-US" sz="1700" i="0" u="none" strike="noStrike" kern="1200" cap="none" spc="0" normalizeH="0" baseline="0" noProof="0" dirty="0" smtClean="0">
                <a:ln>
                  <a:noFill/>
                </a:ln>
                <a:solidFill>
                  <a:sysClr val="window" lastClr="FFFFFF"/>
                </a:solidFill>
                <a:effectLst/>
                <a:uLnTx/>
                <a:uFillTx/>
                <a:latin typeface="Calibri"/>
                <a:ea typeface="+mn-ea"/>
                <a:cs typeface="+mn-cs"/>
              </a:rPr>
              <a:t>Prosser School District Truancy Board</a:t>
            </a:r>
          </a:p>
          <a:p>
            <a:pPr lvl="1" fontAlgn="auto">
              <a:spcAft>
                <a:spcPts val="0"/>
              </a:spcAft>
              <a:defRPr/>
            </a:pPr>
            <a:r>
              <a:rPr kumimoji="0" lang="en-US" sz="1700" dirty="0" smtClean="0">
                <a:solidFill>
                  <a:sysClr val="window" lastClr="FFFFFF"/>
                </a:solidFill>
                <a:latin typeface="Calibri"/>
              </a:rPr>
              <a:t>Prosser High School, Housel Middle School Youth Coalitions</a:t>
            </a:r>
            <a:r>
              <a:rPr kumimoji="0" lang="en-US" sz="1700" dirty="0">
                <a:solidFill>
                  <a:sysClr val="window" lastClr="FFFFFF"/>
                </a:solidFill>
                <a:latin typeface="Calibri"/>
              </a:rPr>
              <a:t> </a:t>
            </a:r>
            <a:endParaRPr kumimoji="0" lang="en-US" sz="800" dirty="0" smtClean="0">
              <a:solidFill>
                <a:sysClr val="window" lastClr="FFFFFF"/>
              </a:solidFill>
              <a:latin typeface="Calibri"/>
            </a:endParaRPr>
          </a:p>
          <a:p>
            <a:pPr marL="457200" lvl="1" indent="0" fontAlgn="auto">
              <a:spcAft>
                <a:spcPts val="0"/>
              </a:spcAft>
              <a:buNone/>
              <a:defRPr/>
            </a:pPr>
            <a:endParaRPr kumimoji="0" lang="en-US" sz="900" dirty="0">
              <a:solidFill>
                <a:sysClr val="window" lastClr="FFFFFF"/>
              </a:solidFill>
              <a:latin typeface="Calibri"/>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uLnTx/>
                <a:uFillTx/>
                <a:latin typeface="Calibri"/>
                <a:ea typeface="+mn-ea"/>
                <a:cs typeface="+mn-cs"/>
              </a:rPr>
              <a:t>Cowlitz </a:t>
            </a:r>
            <a:r>
              <a:rPr kumimoji="0" lang="en-US" sz="2000" i="0" u="none" strike="noStrike" kern="1200" cap="none" spc="0" normalizeH="0" baseline="0" noProof="0" dirty="0" smtClean="0">
                <a:ln>
                  <a:noFill/>
                </a:ln>
                <a:solidFill>
                  <a:sysClr val="window" lastClr="FFFFFF"/>
                </a:solidFill>
                <a:effectLst/>
                <a:uLnTx/>
                <a:uFillTx/>
                <a:latin typeface="Calibri"/>
                <a:ea typeface="+mn-ea"/>
                <a:cs typeface="+mn-cs"/>
              </a:rPr>
              <a:t>County (Cowlitz County Sheriff’s Office)</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Functional Family Therapy:  families with youth involved in Juvenile Court</a:t>
            </a:r>
          </a:p>
          <a:p>
            <a:pPr marL="45720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900" i="0" u="none" strike="noStrike" kern="1200" cap="none" spc="0" normalizeH="0" baseline="0" noProof="0" dirty="0" smtClean="0">
              <a:ln>
                <a:noFill/>
              </a:ln>
              <a:solidFill>
                <a:sysClr val="window" lastClr="FFFFFF"/>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uLnTx/>
                <a:uFillTx/>
                <a:latin typeface="Calibri"/>
                <a:ea typeface="+mn-ea"/>
                <a:cs typeface="+mn-cs"/>
              </a:rPr>
              <a:t>Skagit County (United General Hospital)</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Skagit County Child and Family Consortium:     </a:t>
            </a: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Strengthening </a:t>
            </a: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Families </a:t>
            </a:r>
            <a:endPar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endParaRPr>
          </a:p>
          <a:p>
            <a:pPr marL="45720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					      Varsity </a:t>
            </a: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in Volunteerism</a:t>
            </a:r>
          </a:p>
          <a:p>
            <a:pPr marL="45720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900" i="0" u="none" strike="noStrike" kern="1200" cap="none" spc="0" normalizeH="0" baseline="0" noProof="0" dirty="0" smtClean="0">
              <a:ln>
                <a:noFill/>
              </a:ln>
              <a:solidFill>
                <a:sysClr val="window" lastClr="FFFFFF"/>
              </a:solidFill>
              <a:effectLst/>
              <a:uLnTx/>
              <a:uFillTx/>
              <a:latin typeface="Calibri"/>
              <a:ea typeface="+mn-ea"/>
              <a:cs typeface="+mn-cs"/>
            </a:endParaRPr>
          </a:p>
          <a:p>
            <a:pPr marL="40005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uLnTx/>
                <a:uFillTx/>
                <a:latin typeface="Calibri"/>
                <a:ea typeface="+mn-ea"/>
                <a:cs typeface="+mn-cs"/>
              </a:rPr>
              <a:t>Spokane County (Greater Spokane Substance Abuse Council – GSSAC)</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The Marijuana Community Presentation</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The Prescription Drug Community Presentation</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Community Mobilization</a:t>
            </a:r>
          </a:p>
          <a:p>
            <a:pPr marL="51435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900" i="0" u="none" strike="noStrike" kern="1200" cap="none" spc="0" normalizeH="0" baseline="0" noProof="0" dirty="0" smtClean="0">
              <a:ln>
                <a:noFill/>
              </a:ln>
              <a:solidFill>
                <a:sysClr val="window" lastClr="FFFFFF"/>
              </a:solidFill>
              <a:effectLst/>
              <a:uLnTx/>
              <a:uFillTx/>
              <a:latin typeface="Calibri"/>
              <a:ea typeface="+mn-ea"/>
              <a:cs typeface="+mn-cs"/>
            </a:endParaRPr>
          </a:p>
          <a:p>
            <a:pPr marL="40005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000" i="0" u="none" strike="noStrike" kern="1200" cap="none" spc="0" normalizeH="0" baseline="0" noProof="0" dirty="0" smtClean="0">
                <a:ln>
                  <a:noFill/>
                </a:ln>
                <a:solidFill>
                  <a:sysClr val="window" lastClr="FFFFFF"/>
                </a:solidFill>
                <a:effectLst/>
                <a:uLnTx/>
                <a:uFillTx/>
                <a:latin typeface="Calibri"/>
                <a:ea typeface="+mn-ea"/>
                <a:cs typeface="+mn-cs"/>
              </a:rPr>
              <a:t>King County (Seattle Neighborhood Group)</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Get Off The Streets (GOTS) drug intervention program</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City of Seattle Drug Market Initiative</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ea typeface="+mn-ea"/>
                <a:cs typeface="+mn-cs"/>
              </a:rPr>
              <a:t>Educational Outreach</a:t>
            </a:r>
          </a:p>
          <a:p>
            <a:pPr marL="51435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900" b="0" i="0" u="none" strike="noStrike" kern="1200" cap="none" spc="0" normalizeH="0" baseline="0" noProof="0" dirty="0" smtClean="0">
              <a:ln>
                <a:noFill/>
              </a:ln>
              <a:solidFill>
                <a:sysClr val="window" lastClr="FFFFFF"/>
              </a:solidFill>
              <a:effectLst/>
              <a:uLnTx/>
              <a:uFillTx/>
              <a:latin typeface="Calibri"/>
              <a:ea typeface="+mn-ea"/>
              <a:cs typeface="+mn-cs"/>
            </a:endParaRPr>
          </a:p>
          <a:p>
            <a:pPr marL="51435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9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3" name="Title 1"/>
          <p:cNvSpPr txBox="1">
            <a:spLocks/>
          </p:cNvSpPr>
          <p:nvPr/>
        </p:nvSpPr>
        <p:spPr>
          <a:xfrm>
            <a:off x="571018" y="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t>Northwest HIDTA</a:t>
            </a:r>
            <a:br>
              <a:rPr kumimoji="0" lang="en-US" sz="36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br>
            <a:r>
              <a:rPr kumimoji="0" lang="en-US" sz="36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t>Prevention Partner Agencies</a:t>
            </a:r>
            <a:endParaRPr kumimoji="0" lang="en-US" sz="36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j-ea"/>
              <a:cs typeface="+mj-cs"/>
            </a:endParaRPr>
          </a:p>
        </p:txBody>
      </p:sp>
    </p:spTree>
    <p:extLst>
      <p:ext uri="{BB962C8B-B14F-4D97-AF65-F5344CB8AC3E}">
        <p14:creationId xmlns:p14="http://schemas.microsoft.com/office/powerpoint/2010/main" val="277753327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609600" y="1371600"/>
            <a:ext cx="8229600" cy="57912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00050" lvl="0" fontAlgn="auto">
              <a:spcAft>
                <a:spcPts val="0"/>
              </a:spcAft>
              <a:defRPr/>
            </a:pPr>
            <a:r>
              <a:rPr kumimoji="0" lang="en-US" sz="2200" dirty="0">
                <a:solidFill>
                  <a:sysClr val="window" lastClr="FFFFFF"/>
                </a:solidFill>
                <a:latin typeface="Calibri"/>
              </a:rPr>
              <a:t>Snohomish County (Snohomish County Human Services)</a:t>
            </a:r>
          </a:p>
          <a:p>
            <a:pPr marL="800100" lvl="1" fontAlgn="auto">
              <a:spcAft>
                <a:spcPts val="0"/>
              </a:spcAft>
              <a:defRPr/>
            </a:pPr>
            <a:r>
              <a:rPr kumimoji="0" lang="en-US" sz="1700" dirty="0">
                <a:solidFill>
                  <a:sysClr val="window" lastClr="FFFFFF"/>
                </a:solidFill>
                <a:latin typeface="Calibri"/>
              </a:rPr>
              <a:t>Snohomish County Opioid Project (SCOP):        </a:t>
            </a:r>
            <a:r>
              <a:rPr kumimoji="0" lang="en-US" sz="1700" dirty="0" smtClean="0">
                <a:solidFill>
                  <a:sysClr val="window" lastClr="FFFFFF"/>
                </a:solidFill>
                <a:latin typeface="Calibri"/>
              </a:rPr>
              <a:t>   Community </a:t>
            </a:r>
            <a:r>
              <a:rPr kumimoji="0" lang="en-US" sz="1700" dirty="0">
                <a:solidFill>
                  <a:sysClr val="window" lastClr="FFFFFF"/>
                </a:solidFill>
                <a:latin typeface="Calibri"/>
              </a:rPr>
              <a:t>mobilization</a:t>
            </a:r>
          </a:p>
          <a:p>
            <a:pPr marL="514350" lvl="1" indent="0" fontAlgn="auto">
              <a:spcAft>
                <a:spcPts val="0"/>
              </a:spcAft>
              <a:buNone/>
              <a:defRPr/>
            </a:pPr>
            <a:r>
              <a:rPr kumimoji="0" lang="en-US" sz="1700" dirty="0">
                <a:solidFill>
                  <a:sysClr val="window" lastClr="FFFFFF"/>
                </a:solidFill>
                <a:latin typeface="Calibri"/>
              </a:rPr>
              <a:t>					      Narcan </a:t>
            </a:r>
            <a:r>
              <a:rPr kumimoji="0" lang="en-US" sz="1700" dirty="0" smtClean="0">
                <a:solidFill>
                  <a:sysClr val="window" lastClr="FFFFFF"/>
                </a:solidFill>
                <a:latin typeface="Calibri"/>
              </a:rPr>
              <a:t>training/distribution</a:t>
            </a:r>
            <a:endParaRPr kumimoji="0" lang="en-US" sz="2000" i="0" u="none" strike="noStrike" kern="1200" cap="none" spc="0" normalizeH="0" baseline="0" noProof="0" dirty="0" smtClean="0">
              <a:ln>
                <a:noFill/>
              </a:ln>
              <a:solidFill>
                <a:sysClr val="window" lastClr="FFFFFF"/>
              </a:solidFill>
              <a:effectLst/>
              <a:uLnTx/>
              <a:uFillTx/>
              <a:latin typeface="Calibri"/>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200" i="0" u="none" strike="noStrike" kern="1200" cap="none" spc="0" normalizeH="0" baseline="0" noProof="0" dirty="0" smtClean="0">
                <a:ln>
                  <a:noFill/>
                </a:ln>
                <a:solidFill>
                  <a:sysClr val="window" lastClr="FFFFFF"/>
                </a:solidFill>
                <a:effectLst/>
                <a:uLnTx/>
                <a:uFillTx/>
                <a:latin typeface="Calibri"/>
              </a:rPr>
              <a:t>Thurston County (TOGETHER!)</a:t>
            </a: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rPr>
              <a:t>Thurston County Drug Action Team convener:  </a:t>
            </a:r>
            <a:r>
              <a:rPr kumimoji="0" lang="en-US" sz="1800" i="0" u="none" strike="noStrike" kern="1200" cap="none" spc="0" normalizeH="0" baseline="0" noProof="0" dirty="0" smtClean="0">
                <a:ln>
                  <a:noFill/>
                </a:ln>
                <a:solidFill>
                  <a:sysClr val="window" lastClr="FFFFFF"/>
                </a:solidFill>
                <a:effectLst/>
                <a:uLnTx/>
                <a:uFillTx/>
                <a:latin typeface="Calibri"/>
              </a:rPr>
              <a:t>   </a:t>
            </a:r>
            <a:r>
              <a:rPr kumimoji="0" lang="en-US" sz="1800" i="0" u="none" strike="noStrike" kern="1200" cap="none" spc="0" normalizeH="0" baseline="0" noProof="0" dirty="0" smtClean="0">
                <a:ln>
                  <a:noFill/>
                </a:ln>
                <a:solidFill>
                  <a:sysClr val="window" lastClr="FFFFFF"/>
                </a:solidFill>
                <a:effectLst/>
                <a:uLnTx/>
                <a:uFillTx/>
                <a:latin typeface="Calibri"/>
              </a:rPr>
              <a:t>Community mobilization					          	</a:t>
            </a:r>
            <a:r>
              <a:rPr kumimoji="0" lang="en-US" sz="1800" i="0" u="none" strike="noStrike" kern="1200" cap="none" spc="0" normalizeH="0" noProof="0" dirty="0" smtClean="0">
                <a:ln>
                  <a:noFill/>
                </a:ln>
                <a:solidFill>
                  <a:sysClr val="window" lastClr="FFFFFF"/>
                </a:solidFill>
                <a:effectLst/>
                <a:uLnTx/>
                <a:uFillTx/>
                <a:latin typeface="Calibri"/>
              </a:rPr>
              <a:t>      </a:t>
            </a:r>
            <a:r>
              <a:rPr kumimoji="0" lang="en-US" sz="1800" i="0" u="none" strike="noStrike" kern="1200" cap="none" spc="0" normalizeH="0" noProof="0" dirty="0" smtClean="0">
                <a:ln>
                  <a:noFill/>
                </a:ln>
                <a:solidFill>
                  <a:sysClr val="window" lastClr="FFFFFF"/>
                </a:solidFill>
                <a:effectLst/>
                <a:uLnTx/>
                <a:uFillTx/>
                <a:latin typeface="Calibri"/>
              </a:rPr>
              <a:t>    </a:t>
            </a:r>
            <a:r>
              <a:rPr kumimoji="0" lang="en-US" sz="1800" i="0" u="none" strike="noStrike" kern="1200" cap="none" spc="0" normalizeH="0" baseline="0" noProof="0" dirty="0" smtClean="0">
                <a:ln>
                  <a:noFill/>
                </a:ln>
                <a:solidFill>
                  <a:sysClr val="window" lastClr="FFFFFF"/>
                </a:solidFill>
                <a:effectLst/>
                <a:uLnTx/>
                <a:uFillTx/>
                <a:latin typeface="Calibri"/>
              </a:rPr>
              <a:t>Educational </a:t>
            </a:r>
            <a:r>
              <a:rPr kumimoji="0" lang="en-US" sz="1800" i="0" u="none" strike="noStrike" kern="1200" cap="none" spc="0" normalizeH="0" baseline="0" noProof="0" dirty="0" smtClean="0">
                <a:ln>
                  <a:noFill/>
                </a:ln>
                <a:solidFill>
                  <a:sysClr val="window" lastClr="FFFFFF"/>
                </a:solidFill>
                <a:effectLst/>
                <a:uLnTx/>
                <a:uFillTx/>
                <a:latin typeface="Calibri"/>
              </a:rPr>
              <a:t>outreach</a:t>
            </a:r>
          </a:p>
          <a:p>
            <a:pPr marL="45720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100" i="0" u="none" strike="noStrike" kern="1200" cap="none" spc="0" normalizeH="0" baseline="0" noProof="0" dirty="0" smtClean="0">
              <a:ln>
                <a:noFill/>
              </a:ln>
              <a:solidFill>
                <a:sysClr val="window" lastClr="FFFFFF"/>
              </a:solidFill>
              <a:effectLst/>
              <a:uLnTx/>
              <a:uFillTx/>
              <a:latin typeface="Calibri"/>
            </a:endParaRPr>
          </a:p>
          <a:p>
            <a:pPr marL="40005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200" i="0" u="none" strike="noStrike" kern="1200" cap="none" spc="0" normalizeH="0" baseline="0" noProof="0" dirty="0" smtClean="0">
                <a:ln>
                  <a:noFill/>
                </a:ln>
                <a:solidFill>
                  <a:sysClr val="window" lastClr="FFFFFF"/>
                </a:solidFill>
                <a:effectLst/>
                <a:uLnTx/>
                <a:uFillTx/>
                <a:latin typeface="Calibri"/>
              </a:rPr>
              <a:t>Kitsap County (Kitsap County Juvenile Services Department)</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rPr>
              <a:t>Kitsap County Juvenile Services Mentoring </a:t>
            </a:r>
            <a:r>
              <a:rPr kumimoji="0" lang="en-US" sz="1800" i="0" u="none" strike="noStrike" kern="1200" cap="none" spc="0" normalizeH="0" baseline="0" noProof="0" dirty="0" smtClean="0">
                <a:ln>
                  <a:noFill/>
                </a:ln>
                <a:solidFill>
                  <a:sysClr val="window" lastClr="FFFFFF"/>
                </a:solidFill>
                <a:effectLst/>
                <a:uLnTx/>
                <a:uFillTx/>
                <a:latin typeface="Calibri"/>
              </a:rPr>
              <a:t>Program</a:t>
            </a:r>
          </a:p>
          <a:p>
            <a:pPr marL="514350" marR="0" lvl="1" indent="0" algn="l" defTabSz="914400" rtl="0" eaLnBrk="1" fontAlgn="auto" latinLnBrk="0" hangingPunct="1">
              <a:lnSpc>
                <a:spcPct val="100000"/>
              </a:lnSpc>
              <a:spcBef>
                <a:spcPct val="20000"/>
              </a:spcBef>
              <a:spcAft>
                <a:spcPts val="0"/>
              </a:spcAft>
              <a:buClrTx/>
              <a:buSzTx/>
              <a:buNone/>
              <a:tabLst/>
              <a:defRPr/>
            </a:pPr>
            <a:r>
              <a:rPr kumimoji="0" lang="en-US" sz="1800" i="0" u="none" strike="noStrike" kern="1200" cap="none" spc="0" normalizeH="0" baseline="0" noProof="0" dirty="0" smtClean="0">
                <a:ln>
                  <a:noFill/>
                </a:ln>
                <a:solidFill>
                  <a:sysClr val="window" lastClr="FFFFFF"/>
                </a:solidFill>
                <a:effectLst/>
                <a:uLnTx/>
                <a:uFillTx/>
                <a:latin typeface="Calibri"/>
              </a:rPr>
              <a:t> </a:t>
            </a:r>
            <a:endParaRPr kumimoji="0" lang="en-US" sz="900" i="0" u="none" strike="noStrike" kern="1200" cap="none" spc="0" normalizeH="0" baseline="0" noProof="0" dirty="0" smtClean="0">
              <a:ln>
                <a:noFill/>
              </a:ln>
              <a:solidFill>
                <a:sysClr val="window" lastClr="FFFFFF"/>
              </a:solidFill>
              <a:effectLst/>
              <a:uLnTx/>
              <a:uFillTx/>
              <a:latin typeface="Calibri"/>
            </a:endParaRPr>
          </a:p>
          <a:p>
            <a:pPr marL="457200" fontAlgn="auto">
              <a:lnSpc>
                <a:spcPct val="120000"/>
              </a:lnSpc>
              <a:spcAft>
                <a:spcPts val="0"/>
              </a:spcAft>
              <a:defRPr/>
            </a:pPr>
            <a:r>
              <a:rPr kumimoji="0" lang="en-US" sz="2200" dirty="0" smtClean="0">
                <a:solidFill>
                  <a:sysClr val="window" lastClr="FFFFFF"/>
                </a:solidFill>
                <a:latin typeface="Calibri"/>
              </a:rPr>
              <a:t>Yakima County (Safe Yakima Valley Coalition)</a:t>
            </a:r>
          </a:p>
          <a:p>
            <a:pPr marL="857250" lvl="1" fontAlgn="auto">
              <a:lnSpc>
                <a:spcPct val="120000"/>
              </a:lnSpc>
              <a:spcAft>
                <a:spcPts val="0"/>
              </a:spcAft>
              <a:defRPr/>
            </a:pPr>
            <a:r>
              <a:rPr kumimoji="0" lang="en-US" sz="1800" i="0" u="none" strike="noStrike" kern="1200" cap="none" spc="0" normalizeH="0" baseline="0" noProof="0" dirty="0" smtClean="0">
                <a:ln>
                  <a:noFill/>
                </a:ln>
                <a:solidFill>
                  <a:sysClr val="window" lastClr="FFFFFF"/>
                </a:solidFill>
                <a:effectLst/>
                <a:uLnTx/>
                <a:uFillTx/>
                <a:latin typeface="Calibri"/>
              </a:rPr>
              <a:t>“100 Jobs for 100 Kids”</a:t>
            </a:r>
          </a:p>
          <a:p>
            <a:pPr marL="857250" lvl="1" fontAlgn="auto">
              <a:lnSpc>
                <a:spcPct val="120000"/>
              </a:lnSpc>
              <a:spcAft>
                <a:spcPts val="0"/>
              </a:spcAft>
              <a:defRPr/>
            </a:pPr>
            <a:r>
              <a:rPr kumimoji="0" lang="en-US" sz="1800" dirty="0" smtClean="0">
                <a:solidFill>
                  <a:sysClr val="window" lastClr="FFFFFF"/>
                </a:solidFill>
                <a:latin typeface="Calibri"/>
              </a:rPr>
              <a:t>“Faith and Families” Action Team</a:t>
            </a:r>
          </a:p>
          <a:p>
            <a:pPr marL="857250" lvl="1" fontAlgn="auto">
              <a:lnSpc>
                <a:spcPct val="120000"/>
              </a:lnSpc>
              <a:spcAft>
                <a:spcPts val="0"/>
              </a:spcAft>
              <a:defRPr/>
            </a:pPr>
            <a:r>
              <a:rPr kumimoji="0" lang="en-US" sz="1800" i="0" u="none" strike="noStrike" kern="1200" cap="none" spc="0" normalizeH="0" baseline="0" noProof="0" dirty="0" smtClean="0">
                <a:ln>
                  <a:noFill/>
                </a:ln>
                <a:solidFill>
                  <a:sysClr val="window" lastClr="FFFFFF"/>
                </a:solidFill>
                <a:effectLst/>
                <a:uLnTx/>
                <a:uFillTx/>
                <a:latin typeface="Calibri"/>
              </a:rPr>
              <a:t>Yakima County Gang Commission</a:t>
            </a:r>
            <a:endParaRPr kumimoji="0" lang="en-US" sz="1800" i="0" u="none" strike="noStrike" kern="1200" cap="none" spc="0" normalizeH="0" baseline="0" noProof="0" dirty="0" smtClean="0">
              <a:ln>
                <a:noFill/>
              </a:ln>
              <a:solidFill>
                <a:sysClr val="window" lastClr="FFFFFF"/>
              </a:solidFill>
              <a:effectLst/>
              <a:uLnTx/>
              <a:uFillTx/>
              <a:latin typeface="Calibri"/>
            </a:endParaRPr>
          </a:p>
          <a:p>
            <a:pPr marL="51435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000" i="0" u="none" strike="noStrike" kern="1200" cap="none" spc="0" normalizeH="0" baseline="0" noProof="0" dirty="0" smtClean="0">
              <a:ln>
                <a:noFill/>
              </a:ln>
              <a:solidFill>
                <a:sysClr val="window" lastClr="FFFFFF"/>
              </a:solidFill>
              <a:effectLst/>
              <a:uLnTx/>
              <a:uFillTx/>
              <a:latin typeface="Calibri"/>
            </a:endParaRPr>
          </a:p>
          <a:p>
            <a:pPr marL="51435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1000" i="0" u="none" strike="noStrike" kern="1200" cap="none" spc="0" normalizeH="0" baseline="0" noProof="0" dirty="0" smtClean="0">
              <a:ln>
                <a:noFill/>
              </a:ln>
              <a:solidFill>
                <a:sysClr val="window" lastClr="FFFFFF"/>
              </a:solidFill>
              <a:effectLst/>
              <a:uLnTx/>
              <a:uFillTx/>
              <a:latin typeface="Calibri"/>
            </a:endParaRPr>
          </a:p>
          <a:p>
            <a:pPr marL="40005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200" i="0" u="none" strike="noStrike" kern="1200" cap="none" spc="0" normalizeH="0" baseline="0" noProof="0" dirty="0" smtClean="0">
                <a:ln>
                  <a:noFill/>
                </a:ln>
                <a:solidFill>
                  <a:sysClr val="window" lastClr="FFFFFF"/>
                </a:solidFill>
                <a:effectLst/>
                <a:uLnTx/>
                <a:uFillTx/>
                <a:latin typeface="Calibri"/>
              </a:rPr>
              <a:t>Alcohol and Drug Abuse Institute (University of Washington)</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rPr>
              <a:t>ADAI Clearinghouse reproduces, orders, catalogs and distributes print and electronic drug education material (NW HIDTA, SAMHSA, NIDA, CADCA, etc.}</a:t>
            </a:r>
          </a:p>
          <a:p>
            <a:pPr marL="80010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1800" i="0" u="none" strike="noStrike" kern="1200" cap="none" spc="0" normalizeH="0" baseline="0" noProof="0" dirty="0" smtClean="0">
                <a:ln>
                  <a:noFill/>
                </a:ln>
                <a:solidFill>
                  <a:sysClr val="window" lastClr="FFFFFF"/>
                </a:solidFill>
                <a:effectLst/>
                <a:uLnTx/>
                <a:uFillTx/>
                <a:latin typeface="Calibri"/>
              </a:rPr>
              <a:t>ADAI serves as the webmaster for the M-Files website (www.mfiles.org)</a:t>
            </a:r>
          </a:p>
          <a:p>
            <a:pPr marL="514350" marR="0" lvl="1" indent="0" algn="l" defTabSz="914400" rtl="0" eaLnBrk="1" fontAlgn="auto" latinLnBrk="0" hangingPunct="1">
              <a:lnSpc>
                <a:spcPct val="100000"/>
              </a:lnSpc>
              <a:spcBef>
                <a:spcPct val="20000"/>
              </a:spcBef>
              <a:spcAft>
                <a:spcPts val="0"/>
              </a:spcAft>
              <a:buClrTx/>
              <a:buSzTx/>
              <a:buNone/>
              <a:tabLst/>
              <a:defRPr/>
            </a:pPr>
            <a:r>
              <a:rPr kumimoji="0" lang="en-US" sz="1800" b="0" i="0" u="none" strike="noStrike" kern="1200" cap="none" spc="0" normalizeH="0" baseline="0" noProof="0" dirty="0" smtClean="0">
                <a:ln>
                  <a:noFill/>
                </a:ln>
                <a:solidFill>
                  <a:sysClr val="windowText" lastClr="000000"/>
                </a:solidFill>
                <a:effectLst/>
                <a:uLnTx/>
                <a:uFillTx/>
                <a:latin typeface="Calibri"/>
                <a:ea typeface="+mn-ea"/>
                <a:cs typeface="+mn-cs"/>
              </a:rPr>
              <a:t>				</a:t>
            </a:r>
            <a:endParaRPr kumimoji="0" lang="en-US" sz="18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3" name="Title 1"/>
          <p:cNvSpPr txBox="1">
            <a:spLocks/>
          </p:cNvSpPr>
          <p:nvPr/>
        </p:nvSpPr>
        <p:spPr>
          <a:xfrm>
            <a:off x="609600" y="76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t>Northwest HIDTA</a:t>
            </a:r>
            <a:br>
              <a:rPr kumimoji="0" lang="en-US" sz="36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br>
            <a:r>
              <a:rPr kumimoji="0" lang="en-US" sz="3600" b="1" i="0" u="none" strike="noStrike" kern="1200" cap="none" spc="0" normalizeH="0" baseline="0" noProof="0" dirty="0" smtClean="0">
                <a:ln>
                  <a:noFill/>
                </a:ln>
                <a:solidFill>
                  <a:srgbClr val="FFC000"/>
                </a:solidFill>
                <a:effectLst>
                  <a:outerShdw blurRad="38100" dist="38100" dir="2700000" algn="tl">
                    <a:srgbClr val="000000">
                      <a:alpha val="43137"/>
                    </a:srgbClr>
                  </a:outerShdw>
                </a:effectLst>
                <a:uLnTx/>
                <a:uFillTx/>
                <a:latin typeface="Calibri"/>
                <a:ea typeface="+mj-ea"/>
                <a:cs typeface="+mj-cs"/>
              </a:rPr>
              <a:t>Prevention Partner Agencies</a:t>
            </a:r>
            <a:endParaRPr kumimoji="0" lang="en-US" sz="3600" b="0" i="0" u="none" strike="noStrike" kern="1200" cap="none" spc="0" normalizeH="0" baseline="0" noProof="0" dirty="0">
              <a:ln>
                <a:noFill/>
              </a:ln>
              <a:solidFill>
                <a:srgbClr val="FFC000"/>
              </a:solidFill>
              <a:effectLst/>
              <a:uLnTx/>
              <a:uFillTx/>
              <a:latin typeface="Calibri"/>
              <a:ea typeface="+mj-ea"/>
              <a:cs typeface="+mj-cs"/>
            </a:endParaRPr>
          </a:p>
        </p:txBody>
      </p:sp>
    </p:spTree>
    <p:extLst>
      <p:ext uri="{BB962C8B-B14F-4D97-AF65-F5344CB8AC3E}">
        <p14:creationId xmlns:p14="http://schemas.microsoft.com/office/powerpoint/2010/main" val="99377232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BRANCHTO" val="279"/>
  <p:tag name="HOTSPOTTYPE" val="DefinedInNavigator"/>
  <p:tag name="DEFINEDINNAVIGATOR" val="True"/>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en-US" sz="1200" b="1"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en-US" sz="1200" b="1"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en-US" sz="1200" b="1"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en-US" sz="1200" b="1"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11264</TotalTime>
  <Words>494</Words>
  <Application>Microsoft Office PowerPoint</Application>
  <PresentationFormat>On-screen Show (4:3)</PresentationFormat>
  <Paragraphs>250</Paragraphs>
  <Slides>24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Arial Narrow</vt:lpstr>
      <vt:lpstr>Calibri</vt:lpstr>
      <vt:lpstr>Monotype Sorts</vt:lpstr>
      <vt:lpstr>Times New Roman</vt:lpstr>
      <vt:lpstr>Default Design</vt:lpstr>
      <vt:lpstr>6_Default Design</vt:lpstr>
      <vt:lpstr>Northwest High Intensity Drug Trafficking Area (HIDTA) Update __________________________________________________</vt:lpstr>
      <vt:lpstr>PowerPoint Presentation</vt:lpstr>
      <vt:lpstr>PowerPoint Presentation</vt:lpstr>
      <vt:lpstr>Northwest HIDTA Strategy  Combining Public Safety and Public Health Approaches:</vt:lpstr>
      <vt:lpstr>PowerPoint Presentation</vt:lpstr>
      <vt:lpstr>PowerPoint Presentation</vt:lpstr>
      <vt:lpstr>PowerPoint Presentation</vt:lpstr>
      <vt:lpstr>PowerPoint Presentation</vt:lpstr>
      <vt:lpstr>PowerPoint Presentation</vt:lpstr>
      <vt:lpstr>Task Force Support</vt:lpstr>
      <vt:lpstr>Investigative Support Center (ISC)  Primary Components </vt:lpstr>
      <vt:lpstr>Threat Indicators</vt:lpstr>
      <vt:lpstr>PowerPoint Presentation</vt:lpstr>
      <vt:lpstr> Threat Indicators  “Critical Events” registered by over 166 L.E.A.s </vt:lpstr>
      <vt:lpstr>PowerPoint Presentation</vt:lpstr>
      <vt:lpstr>PowerPoint Presentation</vt:lpstr>
      <vt:lpstr>Meth Transportation Routes</vt:lpstr>
      <vt:lpstr>Methamphetamine Seizures within HIDTA Regions Increased 142% from 2017 to 2018</vt:lpstr>
      <vt:lpstr>A Study of Over 1 Million Clinic Drug Tests in the U.S. Showed “Soaring Rates” of Meth and Fentanyl Use, Often in Combination</vt:lpstr>
      <vt:lpstr>Increases in Methamphetamine Use Among Persons Entering MAT</vt:lpstr>
      <vt:lpstr>Anecdotal Impressions Expressed by Researchers and Clinicians</vt:lpstr>
      <vt:lpstr>Co-addiction of Methamphetamine and Opioids Hinders Treatment </vt:lpstr>
      <vt:lpstr>PowerPoint Presentation</vt:lpstr>
      <vt:lpstr>QUESTIONS?</vt:lpstr>
    </vt:vector>
  </TitlesOfParts>
  <Company>Micron Electronics,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Preferred Customer</dc:creator>
  <cp:lastModifiedBy>Steve Freng</cp:lastModifiedBy>
  <cp:revision>414</cp:revision>
  <cp:lastPrinted>2016-04-06T22:31:32Z</cp:lastPrinted>
  <dcterms:created xsi:type="dcterms:W3CDTF">2000-08-23T16:46:27Z</dcterms:created>
  <dcterms:modified xsi:type="dcterms:W3CDTF">2020-03-13T21:58:30Z</dcterms:modified>
</cp:coreProperties>
</file>