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p:cViewPr>
        <p:scale>
          <a:sx n="98" d="100"/>
          <a:sy n="98" d="100"/>
        </p:scale>
        <p:origin x="528"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A963BE-929C-4FB8-915B-6752A51927D3}"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37193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A963BE-929C-4FB8-915B-6752A51927D3}"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677408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A963BE-929C-4FB8-915B-6752A51927D3}"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427469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A963BE-929C-4FB8-915B-6752A51927D3}"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4004003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A963BE-929C-4FB8-915B-6752A51927D3}" type="datetimeFigureOut">
              <a:rPr lang="en-US" smtClean="0"/>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4122832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A963BE-929C-4FB8-915B-6752A51927D3}"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75666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A963BE-929C-4FB8-915B-6752A51927D3}" type="datetimeFigureOut">
              <a:rPr lang="en-US" smtClean="0"/>
              <a:t>3/19/2020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1869473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A963BE-929C-4FB8-915B-6752A51927D3}" type="datetimeFigureOut">
              <a:rPr lang="en-US" smtClean="0"/>
              <a:t>3/19/2020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1974116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A963BE-929C-4FB8-915B-6752A51927D3}" type="datetimeFigureOut">
              <a:rPr lang="en-US" smtClean="0"/>
              <a:t>3/19/2020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2011706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A963BE-929C-4FB8-915B-6752A51927D3}"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1959983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A963BE-929C-4FB8-915B-6752A51927D3}" type="datetimeFigureOut">
              <a:rPr lang="en-US" smtClean="0"/>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FFE8E6-85D4-4ACF-93D7-9F1303725037}" type="slidenum">
              <a:rPr lang="en-US" smtClean="0"/>
              <a:t>‹#›</a:t>
            </a:fld>
            <a:endParaRPr lang="en-US"/>
          </a:p>
        </p:txBody>
      </p:sp>
    </p:spTree>
    <p:extLst>
      <p:ext uri="{BB962C8B-B14F-4D97-AF65-F5344CB8AC3E}">
        <p14:creationId xmlns:p14="http://schemas.microsoft.com/office/powerpoint/2010/main" val="3647909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A963BE-929C-4FB8-915B-6752A51927D3}" type="datetimeFigureOut">
              <a:rPr lang="en-US" smtClean="0"/>
              <a:t>3/19/2020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FE8E6-85D4-4ACF-93D7-9F1303725037}" type="slidenum">
              <a:rPr lang="en-US" smtClean="0"/>
              <a:t>‹#›</a:t>
            </a:fld>
            <a:endParaRPr lang="en-US"/>
          </a:p>
        </p:txBody>
      </p:sp>
    </p:spTree>
    <p:extLst>
      <p:ext uri="{BB962C8B-B14F-4D97-AF65-F5344CB8AC3E}">
        <p14:creationId xmlns:p14="http://schemas.microsoft.com/office/powerpoint/2010/main" val="382008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927" t="20985" r="53807" b="7294"/>
          <a:stretch/>
        </p:blipFill>
        <p:spPr>
          <a:xfrm>
            <a:off x="2138766" y="92988"/>
            <a:ext cx="4943958" cy="6703108"/>
          </a:xfrm>
          <a:prstGeom prst="rect">
            <a:avLst/>
          </a:prstGeom>
        </p:spPr>
      </p:pic>
    </p:spTree>
    <p:extLst>
      <p:ext uri="{BB962C8B-B14F-4D97-AF65-F5344CB8AC3E}">
        <p14:creationId xmlns:p14="http://schemas.microsoft.com/office/powerpoint/2010/main" val="1457041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52973" t="21343" r="9858" b="8004"/>
          <a:stretch/>
        </p:blipFill>
        <p:spPr>
          <a:xfrm>
            <a:off x="1844298" y="69742"/>
            <a:ext cx="5356895" cy="6788258"/>
          </a:xfrm>
          <a:prstGeom prst="rect">
            <a:avLst/>
          </a:prstGeom>
        </p:spPr>
      </p:pic>
    </p:spTree>
    <p:extLst>
      <p:ext uri="{BB962C8B-B14F-4D97-AF65-F5344CB8AC3E}">
        <p14:creationId xmlns:p14="http://schemas.microsoft.com/office/powerpoint/2010/main" val="2116585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6773" y="-132312"/>
            <a:ext cx="6764705" cy="1325563"/>
          </a:xfrm>
        </p:spPr>
        <p:txBody>
          <a:bodyPr>
            <a:normAutofit fontScale="90000"/>
          </a:bodyPr>
          <a:lstStyle/>
          <a:p>
            <a:r>
              <a:rPr lang="en-US" dirty="0" smtClean="0"/>
              <a:t/>
            </a:r>
            <a:br>
              <a:rPr lang="en-US" dirty="0" smtClean="0"/>
            </a:br>
            <a:r>
              <a:rPr lang="en-US" sz="4000" dirty="0" smtClean="0"/>
              <a:t>Active &amp; intentional dissemination</a:t>
            </a:r>
            <a:endParaRPr lang="en-US" sz="4000" dirty="0"/>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871904" y="-414887"/>
            <a:ext cx="4461109" cy="4481024"/>
          </a:xfrm>
          <a:prstGeom prst="rect">
            <a:avLst/>
          </a:prstGeom>
        </p:spPr>
      </p:pic>
      <p:pic>
        <p:nvPicPr>
          <p:cNvPr id="1030" name="Picture 6" descr="Image result for washington sta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1083" y="1717905"/>
            <a:ext cx="6862640" cy="4566778"/>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a:xfrm>
            <a:off x="3196492" y="4423508"/>
            <a:ext cx="226646" cy="21883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V="1">
            <a:off x="3309815" y="2331793"/>
            <a:ext cx="1015756" cy="220393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336169" y="2373549"/>
            <a:ext cx="3050040" cy="2215487"/>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285301" y="4562384"/>
            <a:ext cx="3460831" cy="18767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2592421" y="3263275"/>
            <a:ext cx="717394" cy="129910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 idx="5"/>
          </p:cNvCxnSpPr>
          <p:nvPr/>
        </p:nvCxnSpPr>
        <p:spPr>
          <a:xfrm>
            <a:off x="3389946" y="4610291"/>
            <a:ext cx="818749" cy="754481"/>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49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069873" cy="1325563"/>
          </a:xfrm>
        </p:spPr>
        <p:txBody>
          <a:bodyPr>
            <a:normAutofit/>
          </a:bodyPr>
          <a:lstStyle/>
          <a:p>
            <a:r>
              <a:rPr lang="en-US" dirty="0" smtClean="0"/>
              <a:t>Reminder:</a:t>
            </a:r>
            <a:br>
              <a:rPr lang="en-US" dirty="0" smtClean="0"/>
            </a:br>
            <a:r>
              <a:rPr lang="en-US" dirty="0" smtClean="0"/>
              <a:t>Where we landed last month</a:t>
            </a:r>
            <a:endParaRPr lang="en-US" dirty="0"/>
          </a:p>
        </p:txBody>
      </p:sp>
      <p:sp>
        <p:nvSpPr>
          <p:cNvPr id="3" name="Content Placeholder 2"/>
          <p:cNvSpPr>
            <a:spLocks noGrp="1"/>
          </p:cNvSpPr>
          <p:nvPr>
            <p:ph idx="1"/>
          </p:nvPr>
        </p:nvSpPr>
        <p:spPr>
          <a:xfrm>
            <a:off x="628649" y="2025042"/>
            <a:ext cx="7886700" cy="4351338"/>
          </a:xfrm>
        </p:spPr>
        <p:txBody>
          <a:bodyPr/>
          <a:lstStyle/>
          <a:p>
            <a:r>
              <a:rPr lang="en-US" dirty="0"/>
              <a:t>YMPEP, CPWI, and WHY </a:t>
            </a:r>
            <a:r>
              <a:rPr lang="en-US" dirty="0" smtClean="0"/>
              <a:t>members </a:t>
            </a:r>
          </a:p>
          <a:p>
            <a:r>
              <a:rPr lang="en-US" dirty="0"/>
              <a:t>Authority + Ability </a:t>
            </a:r>
            <a:endParaRPr lang="en-US" dirty="0" smtClean="0"/>
          </a:p>
          <a:p>
            <a:pPr marL="0" indent="0">
              <a:buNone/>
            </a:pPr>
            <a:endParaRPr lang="en-US" dirty="0"/>
          </a:p>
          <a:p>
            <a:pPr lvl="0"/>
            <a:r>
              <a:rPr lang="en-US" dirty="0"/>
              <a:t>Internal guidance document</a:t>
            </a:r>
          </a:p>
          <a:p>
            <a:pPr lvl="0"/>
            <a:r>
              <a:rPr lang="en-US" dirty="0"/>
              <a:t>Equip, align for maximum impact </a:t>
            </a:r>
          </a:p>
          <a:p>
            <a:r>
              <a:rPr lang="en-US" dirty="0"/>
              <a:t>Start </a:t>
            </a:r>
            <a:r>
              <a:rPr lang="en-US" dirty="0" smtClean="0"/>
              <a:t>with: Contractors </a:t>
            </a:r>
            <a:r>
              <a:rPr lang="en-US" dirty="0"/>
              <a:t>/ training </a:t>
            </a:r>
            <a:r>
              <a:rPr lang="en-US" dirty="0" smtClean="0"/>
              <a:t>opportunities</a:t>
            </a:r>
            <a:endParaRPr lang="en-US" dirty="0"/>
          </a:p>
          <a:p>
            <a:endParaRPr lang="en-US" dirty="0"/>
          </a:p>
        </p:txBody>
      </p:sp>
    </p:spTree>
    <p:extLst>
      <p:ext uri="{BB962C8B-B14F-4D97-AF65-F5344CB8AC3E}">
        <p14:creationId xmlns:p14="http://schemas.microsoft.com/office/powerpoint/2010/main" val="424932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6773" y="-132312"/>
            <a:ext cx="6764705" cy="1325563"/>
          </a:xfrm>
        </p:spPr>
        <p:txBody>
          <a:bodyPr>
            <a:normAutofit fontScale="90000"/>
          </a:bodyPr>
          <a:lstStyle/>
          <a:p>
            <a:r>
              <a:rPr lang="en-US" dirty="0" smtClean="0"/>
              <a:t/>
            </a:r>
            <a:br>
              <a:rPr lang="en-US" dirty="0" smtClean="0"/>
            </a:br>
            <a:r>
              <a:rPr lang="en-US" sz="4000" dirty="0" smtClean="0"/>
              <a:t>Active &amp; intentional dissemination</a:t>
            </a:r>
            <a:endParaRPr lang="en-US" sz="4000"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254811768"/>
              </p:ext>
            </p:extLst>
          </p:nvPr>
        </p:nvGraphicFramePr>
        <p:xfrm>
          <a:off x="846305" y="1592162"/>
          <a:ext cx="8014376" cy="3708400"/>
        </p:xfrm>
        <a:graphic>
          <a:graphicData uri="http://schemas.openxmlformats.org/drawingml/2006/table">
            <a:tbl>
              <a:tblPr firstRow="1" bandRow="1">
                <a:tableStyleId>{5C22544A-7EE6-4342-B048-85BDC9FD1C3A}</a:tableStyleId>
              </a:tblPr>
              <a:tblGrid>
                <a:gridCol w="2645925">
                  <a:extLst>
                    <a:ext uri="{9D8B030D-6E8A-4147-A177-3AD203B41FA5}">
                      <a16:colId xmlns:a16="http://schemas.microsoft.com/office/drawing/2014/main" val="3463375761"/>
                    </a:ext>
                  </a:extLst>
                </a:gridCol>
                <a:gridCol w="2076855">
                  <a:extLst>
                    <a:ext uri="{9D8B030D-6E8A-4147-A177-3AD203B41FA5}">
                      <a16:colId xmlns:a16="http://schemas.microsoft.com/office/drawing/2014/main" val="2305438814"/>
                    </a:ext>
                  </a:extLst>
                </a:gridCol>
                <a:gridCol w="2057400">
                  <a:extLst>
                    <a:ext uri="{9D8B030D-6E8A-4147-A177-3AD203B41FA5}">
                      <a16:colId xmlns:a16="http://schemas.microsoft.com/office/drawing/2014/main" val="26154616"/>
                    </a:ext>
                  </a:extLst>
                </a:gridCol>
                <a:gridCol w="1234196">
                  <a:extLst>
                    <a:ext uri="{9D8B030D-6E8A-4147-A177-3AD203B41FA5}">
                      <a16:colId xmlns:a16="http://schemas.microsoft.com/office/drawing/2014/main" val="2718558918"/>
                    </a:ext>
                  </a:extLst>
                </a:gridCol>
              </a:tblGrid>
              <a:tr h="370840">
                <a:tc>
                  <a:txBody>
                    <a:bodyPr/>
                    <a:lstStyle/>
                    <a:p>
                      <a:pPr algn="r"/>
                      <a:r>
                        <a:rPr lang="en-US" dirty="0" smtClean="0"/>
                        <a:t>Organization/entity</a:t>
                      </a:r>
                      <a:endParaRPr lang="en-US" dirty="0"/>
                    </a:p>
                  </a:txBody>
                  <a:tcPr/>
                </a:tc>
                <a:tc>
                  <a:txBody>
                    <a:bodyPr/>
                    <a:lstStyle/>
                    <a:p>
                      <a:r>
                        <a:rPr lang="en-US" dirty="0" smtClean="0"/>
                        <a:t>WHY member</a:t>
                      </a:r>
                      <a:endParaRPr lang="en-US" dirty="0"/>
                    </a:p>
                  </a:txBody>
                  <a:tcPr/>
                </a:tc>
                <a:tc>
                  <a:txBody>
                    <a:bodyPr/>
                    <a:lstStyle/>
                    <a:p>
                      <a:r>
                        <a:rPr lang="en-US" dirty="0" smtClean="0"/>
                        <a:t>How</a:t>
                      </a:r>
                      <a:endParaRPr lang="en-US" dirty="0"/>
                    </a:p>
                  </a:txBody>
                  <a:tcPr/>
                </a:tc>
                <a:tc>
                  <a:txBody>
                    <a:bodyPr/>
                    <a:lstStyle/>
                    <a:p>
                      <a:r>
                        <a:rPr lang="en-US" dirty="0" smtClean="0"/>
                        <a:t>By when</a:t>
                      </a:r>
                      <a:endParaRPr lang="en-US" dirty="0"/>
                    </a:p>
                  </a:txBody>
                  <a:tcPr/>
                </a:tc>
                <a:extLst>
                  <a:ext uri="{0D108BD9-81ED-4DB2-BD59-A6C34878D82A}">
                    <a16:rowId xmlns:a16="http://schemas.microsoft.com/office/drawing/2014/main" val="3169285612"/>
                  </a:ext>
                </a:extLst>
              </a:tr>
              <a:tr h="370840">
                <a:tc>
                  <a:txBody>
                    <a:bodyPr/>
                    <a:lstStyle/>
                    <a:p>
                      <a:pPr algn="r"/>
                      <a:r>
                        <a:rPr lang="en-US" sz="1400" dirty="0" smtClean="0"/>
                        <a:t>CPWI</a:t>
                      </a:r>
                      <a:endParaRPr lang="en-US" sz="1400" dirty="0"/>
                    </a:p>
                  </a:txBody>
                  <a:tcPr/>
                </a:tc>
                <a:tc>
                  <a:txBody>
                    <a:bodyPr/>
                    <a:lstStyle/>
                    <a:p>
                      <a:r>
                        <a:rPr lang="en-US" sz="1400" dirty="0" smtClean="0"/>
                        <a:t>Alex,</a:t>
                      </a:r>
                      <a:r>
                        <a:rPr lang="en-US" sz="1400" baseline="0" dirty="0" smtClean="0"/>
                        <a:t> Kristen, Sara</a:t>
                      </a:r>
                      <a:endParaRPr lang="en-US" sz="1400" dirty="0"/>
                    </a:p>
                  </a:txBody>
                  <a:tcPr/>
                </a:tc>
                <a:tc>
                  <a:txBody>
                    <a:bodyPr/>
                    <a:lstStyle/>
                    <a:p>
                      <a:r>
                        <a:rPr lang="en-US" sz="1400" dirty="0" smtClean="0"/>
                        <a:t>Learning Community</a:t>
                      </a:r>
                      <a:r>
                        <a:rPr lang="en-US" sz="1400" baseline="0" dirty="0" smtClean="0"/>
                        <a:t> call</a:t>
                      </a:r>
                      <a:endParaRPr lang="en-US" sz="1400" dirty="0"/>
                    </a:p>
                  </a:txBody>
                  <a:tcPr/>
                </a:tc>
                <a:tc>
                  <a:txBody>
                    <a:bodyPr/>
                    <a:lstStyle/>
                    <a:p>
                      <a:r>
                        <a:rPr lang="en-US" sz="1400" dirty="0" smtClean="0"/>
                        <a:t>3/25</a:t>
                      </a:r>
                      <a:endParaRPr lang="en-US" sz="1400" dirty="0"/>
                    </a:p>
                  </a:txBody>
                  <a:tcPr/>
                </a:tc>
                <a:extLst>
                  <a:ext uri="{0D108BD9-81ED-4DB2-BD59-A6C34878D82A}">
                    <a16:rowId xmlns:a16="http://schemas.microsoft.com/office/drawing/2014/main" val="1339109396"/>
                  </a:ext>
                </a:extLst>
              </a:tr>
              <a:tr h="370840">
                <a:tc>
                  <a:txBody>
                    <a:bodyPr/>
                    <a:lstStyle/>
                    <a:p>
                      <a:pPr algn="r"/>
                      <a:endParaRPr lang="en-US" sz="1400" dirty="0"/>
                    </a:p>
                  </a:txBody>
                  <a:tcPr/>
                </a:tc>
                <a:tc>
                  <a:txBody>
                    <a:bodyPr/>
                    <a:lstStyle/>
                    <a:p>
                      <a:endParaRPr lang="en-US" sz="140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3810080953"/>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2654813155"/>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a:p>
                  </a:txBody>
                  <a:tcPr/>
                </a:tc>
                <a:tc>
                  <a:txBody>
                    <a:bodyPr/>
                    <a:lstStyle/>
                    <a:p>
                      <a:endParaRPr lang="en-US" sz="1400"/>
                    </a:p>
                  </a:txBody>
                  <a:tcPr/>
                </a:tc>
                <a:extLst>
                  <a:ext uri="{0D108BD9-81ED-4DB2-BD59-A6C34878D82A}">
                    <a16:rowId xmlns:a16="http://schemas.microsoft.com/office/drawing/2014/main" val="3939704513"/>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674069854"/>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858197761"/>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3389815962"/>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3756267417"/>
                  </a:ext>
                </a:extLst>
              </a:tr>
              <a:tr h="370840">
                <a:tc>
                  <a:txBody>
                    <a:bodyPr/>
                    <a:lstStyle/>
                    <a:p>
                      <a:pPr algn="r"/>
                      <a:endParaRPr lang="en-US" sz="1400" dirty="0"/>
                    </a:p>
                  </a:txBody>
                  <a:tcPr/>
                </a:tc>
                <a:tc>
                  <a:txBody>
                    <a:bodyPr/>
                    <a:lstStyle/>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1356940630"/>
                  </a:ext>
                </a:extLst>
              </a:tr>
            </a:tbl>
          </a:graphicData>
        </a:graphic>
      </p:graphicFrame>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871904" y="-414887"/>
            <a:ext cx="4461109" cy="4481024"/>
          </a:xfrm>
          <a:prstGeom prst="rect">
            <a:avLst/>
          </a:prstGeom>
        </p:spPr>
      </p:pic>
    </p:spTree>
    <p:extLst>
      <p:ext uri="{BB962C8B-B14F-4D97-AF65-F5344CB8AC3E}">
        <p14:creationId xmlns:p14="http://schemas.microsoft.com/office/powerpoint/2010/main" val="207627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6421" y="656616"/>
            <a:ext cx="8208929" cy="5967919"/>
          </a:xfrm>
        </p:spPr>
        <p:txBody>
          <a:bodyPr>
            <a:normAutofit fontScale="40000" lnSpcReduction="20000"/>
          </a:bodyPr>
          <a:lstStyle/>
          <a:p>
            <a:pPr marL="0" indent="0">
              <a:buNone/>
            </a:pPr>
            <a:r>
              <a:rPr lang="en-US" sz="4500" dirty="0"/>
              <a:t>Prevention partners and colleagues…</a:t>
            </a:r>
          </a:p>
          <a:p>
            <a:pPr marL="0" indent="0">
              <a:buNone/>
            </a:pPr>
            <a:r>
              <a:rPr lang="en-US" sz="4500" dirty="0"/>
              <a:t> </a:t>
            </a:r>
          </a:p>
          <a:p>
            <a:pPr marL="0" indent="0">
              <a:buNone/>
            </a:pPr>
            <a:r>
              <a:rPr lang="en-US" sz="4500" dirty="0"/>
              <a:t>As you know, the landscape and messaging around marijuana has changed and will likely continue to do so as we move into the new decade.</a:t>
            </a:r>
          </a:p>
          <a:p>
            <a:pPr marL="0" indent="0">
              <a:buNone/>
            </a:pPr>
            <a:r>
              <a:rPr lang="en-US" sz="4500" dirty="0"/>
              <a:t> </a:t>
            </a:r>
          </a:p>
          <a:p>
            <a:pPr marL="0" indent="0">
              <a:buNone/>
            </a:pPr>
            <a:r>
              <a:rPr lang="en-US" sz="4500" dirty="0"/>
              <a:t>The WA Healthy Youth Coalition, a collaboration of statewide agencies and organizations working to prevent youth and young adult alcohol and marijuana use, has put together the attached considerations for when to use the term “marijuana” and when to use “cannabis.” There are important nuances to both of these terms. Our goal is consistent and clear communication across our communities.</a:t>
            </a:r>
          </a:p>
          <a:p>
            <a:pPr marL="0" indent="0">
              <a:buNone/>
            </a:pPr>
            <a:r>
              <a:rPr lang="en-US" sz="4500" dirty="0"/>
              <a:t> </a:t>
            </a:r>
          </a:p>
          <a:p>
            <a:pPr marL="0" indent="0">
              <a:buNone/>
            </a:pPr>
            <a:r>
              <a:rPr lang="en-US" sz="4500" dirty="0"/>
              <a:t>Please share and discuss with your coalitions and partners, colleagues and staff, and any communications teams or professionals with whom you may interact. </a:t>
            </a:r>
          </a:p>
          <a:p>
            <a:pPr marL="0" indent="0">
              <a:buNone/>
            </a:pPr>
            <a:r>
              <a:rPr lang="en-US" sz="4500" dirty="0"/>
              <a:t> </a:t>
            </a:r>
          </a:p>
          <a:p>
            <a:pPr marL="0" indent="0">
              <a:buNone/>
            </a:pPr>
            <a:r>
              <a:rPr lang="en-US" sz="4500" dirty="0"/>
              <a:t>We are certainly open to feedback and are happy to answer questions and/or provide additional guidance as needed.</a:t>
            </a:r>
          </a:p>
          <a:p>
            <a:pPr marL="0" indent="0">
              <a:buNone/>
            </a:pPr>
            <a:r>
              <a:rPr lang="en-US" sz="4500" dirty="0"/>
              <a:t> </a:t>
            </a:r>
          </a:p>
          <a:p>
            <a:pPr marL="0" indent="0">
              <a:buNone/>
            </a:pPr>
            <a:r>
              <a:rPr lang="en-US" sz="4500" dirty="0"/>
              <a:t>Thanks, as always, for the important work you are doing to make our Washington communities healthy, safe, and thriving.</a:t>
            </a:r>
          </a:p>
          <a:p>
            <a:pPr marL="0" indent="0">
              <a:buNone/>
            </a:pPr>
            <a:r>
              <a:rPr lang="en-US" sz="4500" dirty="0"/>
              <a:t> </a:t>
            </a:r>
          </a:p>
          <a:p>
            <a:pPr marL="0" indent="0">
              <a:buNone/>
            </a:pPr>
            <a:r>
              <a:rPr lang="en-US" sz="4500" dirty="0"/>
              <a:t>... Cheers, the WHY Coalition</a:t>
            </a:r>
          </a:p>
          <a:p>
            <a:pPr marL="0" indent="0">
              <a:buNone/>
            </a:pPr>
            <a:endParaRPr lang="en-US" dirty="0"/>
          </a:p>
        </p:txBody>
      </p:sp>
    </p:spTree>
    <p:extLst>
      <p:ext uri="{BB962C8B-B14F-4D97-AF65-F5344CB8AC3E}">
        <p14:creationId xmlns:p14="http://schemas.microsoft.com/office/powerpoint/2010/main" val="16823815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TotalTime>
  <Words>49</Words>
  <Application>Microsoft Office PowerPoint</Application>
  <PresentationFormat>On-screen Show (4:3)</PresentationFormat>
  <Paragraphs>30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 Active &amp; intentional dissemination</vt:lpstr>
      <vt:lpstr>Reminder: Where we landed last month</vt:lpstr>
      <vt:lpstr> Active &amp; intentional dissemination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Broschart, Sara Cooley (LCB)</dc:creator>
  <cp:lastModifiedBy>Broschart, Sara Cooley (LCB)</cp:lastModifiedBy>
  <cp:revision>4</cp:revision>
  <dcterms:created xsi:type="dcterms:W3CDTF">2020-03-19T18:59:34Z</dcterms:created>
  <dcterms:modified xsi:type="dcterms:W3CDTF">2020-03-19T19:41:37Z</dcterms:modified>
</cp:coreProperties>
</file>