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29" r:id="rId2"/>
    <p:sldMasterId id="2147483741" r:id="rId3"/>
  </p:sldMasterIdLst>
  <p:notesMasterIdLst>
    <p:notesMasterId r:id="rId34"/>
  </p:notesMasterIdLst>
  <p:sldIdLst>
    <p:sldId id="256" r:id="rId4"/>
    <p:sldId id="261" r:id="rId5"/>
    <p:sldId id="257"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258" r:id="rId22"/>
    <p:sldId id="277" r:id="rId23"/>
    <p:sldId id="286" r:id="rId24"/>
    <p:sldId id="336" r:id="rId25"/>
    <p:sldId id="287" r:id="rId26"/>
    <p:sldId id="337" r:id="rId27"/>
    <p:sldId id="273" r:id="rId28"/>
    <p:sldId id="264" r:id="rId29"/>
    <p:sldId id="338" r:id="rId30"/>
    <p:sldId id="318" r:id="rId31"/>
    <p:sldId id="320" r:id="rId32"/>
    <p:sldId id="27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12" autoAdjust="0"/>
    <p:restoredTop sz="94660"/>
  </p:normalViewPr>
  <p:slideViewPr>
    <p:cSldViewPr snapToGrid="0">
      <p:cViewPr>
        <p:scale>
          <a:sx n="90" d="100"/>
          <a:sy n="90" d="100"/>
        </p:scale>
        <p:origin x="0" y="-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743338-DCFE-4AD6-B40E-F29F3CA7459C}"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69F1B2A2-EA24-462C-A09A-77D1B93B0194}">
      <dgm:prSet phldrT="[Text]"/>
      <dgm:spPr>
        <a:solidFill>
          <a:schemeClr val="accent1">
            <a:lumMod val="50000"/>
            <a:alpha val="50000"/>
          </a:schemeClr>
        </a:solidFill>
      </dgm:spPr>
      <dgm:t>
        <a:bodyPr/>
        <a:lstStyle/>
        <a:p>
          <a:r>
            <a:rPr lang="en-US" dirty="0"/>
            <a:t>Education</a:t>
          </a:r>
        </a:p>
      </dgm:t>
    </dgm:pt>
    <dgm:pt modelId="{224AB98C-2DF5-4F0A-9F2E-40A1364B0C2E}" type="parTrans" cxnId="{1F6E1E70-57C6-49B0-913C-44428C45C55E}">
      <dgm:prSet/>
      <dgm:spPr/>
      <dgm:t>
        <a:bodyPr/>
        <a:lstStyle/>
        <a:p>
          <a:endParaRPr lang="en-US"/>
        </a:p>
      </dgm:t>
    </dgm:pt>
    <dgm:pt modelId="{50D22D47-2E81-4D16-997A-E5A90852A55F}" type="sibTrans" cxnId="{1F6E1E70-57C6-49B0-913C-44428C45C55E}">
      <dgm:prSet/>
      <dgm:spPr/>
      <dgm:t>
        <a:bodyPr/>
        <a:lstStyle/>
        <a:p>
          <a:endParaRPr lang="en-US"/>
        </a:p>
      </dgm:t>
    </dgm:pt>
    <dgm:pt modelId="{2FD8551C-AFEA-4C48-A8E4-3AA570F7F1FF}">
      <dgm:prSet phldrT="[Text]"/>
      <dgm:spPr/>
      <dgm:t>
        <a:bodyPr/>
        <a:lstStyle/>
        <a:p>
          <a:r>
            <a:rPr lang="en-US" dirty="0"/>
            <a:t>Lobbying</a:t>
          </a:r>
        </a:p>
      </dgm:t>
    </dgm:pt>
    <dgm:pt modelId="{9023F2AD-B3AD-4A6C-A398-DF5FF7506625}" type="parTrans" cxnId="{07D4F6B2-A1D6-4C86-A313-1D31BC845779}">
      <dgm:prSet/>
      <dgm:spPr/>
      <dgm:t>
        <a:bodyPr/>
        <a:lstStyle/>
        <a:p>
          <a:endParaRPr lang="en-US"/>
        </a:p>
      </dgm:t>
    </dgm:pt>
    <dgm:pt modelId="{7361DAFB-4EC0-4A64-B4D0-A1F42B6530D1}" type="sibTrans" cxnId="{07D4F6B2-A1D6-4C86-A313-1D31BC845779}">
      <dgm:prSet/>
      <dgm:spPr/>
      <dgm:t>
        <a:bodyPr/>
        <a:lstStyle/>
        <a:p>
          <a:endParaRPr lang="en-US"/>
        </a:p>
      </dgm:t>
    </dgm:pt>
    <dgm:pt modelId="{71FC93F8-F7A2-4933-BA12-7FAB55E029AD}">
      <dgm:prSet phldrT="[Text]"/>
      <dgm:spPr>
        <a:solidFill>
          <a:srgbClr val="00B050">
            <a:alpha val="50000"/>
          </a:srgbClr>
        </a:solidFill>
      </dgm:spPr>
      <dgm:t>
        <a:bodyPr/>
        <a:lstStyle/>
        <a:p>
          <a:r>
            <a:rPr lang="en-US" dirty="0"/>
            <a:t>Advocacy</a:t>
          </a:r>
        </a:p>
      </dgm:t>
    </dgm:pt>
    <dgm:pt modelId="{4B8BD71D-C29C-4C38-99FA-D37943D2835A}" type="parTrans" cxnId="{E5707111-02AA-40AE-B574-DF6E61403707}">
      <dgm:prSet/>
      <dgm:spPr/>
      <dgm:t>
        <a:bodyPr/>
        <a:lstStyle/>
        <a:p>
          <a:endParaRPr lang="en-US"/>
        </a:p>
      </dgm:t>
    </dgm:pt>
    <dgm:pt modelId="{E901738F-7684-4B85-A280-060D7F56416F}" type="sibTrans" cxnId="{E5707111-02AA-40AE-B574-DF6E61403707}">
      <dgm:prSet/>
      <dgm:spPr/>
      <dgm:t>
        <a:bodyPr/>
        <a:lstStyle/>
        <a:p>
          <a:endParaRPr lang="en-US"/>
        </a:p>
      </dgm:t>
    </dgm:pt>
    <dgm:pt modelId="{8DE86FEE-5BC7-43C4-AF95-A0C49C7640D1}" type="pres">
      <dgm:prSet presAssocID="{30743338-DCFE-4AD6-B40E-F29F3CA7459C}" presName="Name0" presStyleCnt="0">
        <dgm:presLayoutVars>
          <dgm:chMax val="7"/>
          <dgm:dir/>
          <dgm:resizeHandles val="exact"/>
        </dgm:presLayoutVars>
      </dgm:prSet>
      <dgm:spPr/>
    </dgm:pt>
    <dgm:pt modelId="{634FF619-293C-4AAD-9A46-0E69ADD85E95}" type="pres">
      <dgm:prSet presAssocID="{30743338-DCFE-4AD6-B40E-F29F3CA7459C}" presName="ellipse1" presStyleLbl="vennNode1" presStyleIdx="0" presStyleCnt="3" custScaleX="159606" custScaleY="148276">
        <dgm:presLayoutVars>
          <dgm:bulletEnabled val="1"/>
        </dgm:presLayoutVars>
      </dgm:prSet>
      <dgm:spPr/>
      <dgm:t>
        <a:bodyPr/>
        <a:lstStyle/>
        <a:p>
          <a:endParaRPr lang="en-US"/>
        </a:p>
      </dgm:t>
    </dgm:pt>
    <dgm:pt modelId="{162A3EFB-B3CF-4F52-97ED-508F88B9970A}" type="pres">
      <dgm:prSet presAssocID="{30743338-DCFE-4AD6-B40E-F29F3CA7459C}" presName="ellipse2" presStyleLbl="vennNode1" presStyleIdx="1" presStyleCnt="3" custScaleX="72044" custScaleY="68968" custLinFactNeighborX="-14151" custLinFactNeighborY="-17700">
        <dgm:presLayoutVars>
          <dgm:bulletEnabled val="1"/>
        </dgm:presLayoutVars>
      </dgm:prSet>
      <dgm:spPr/>
      <dgm:t>
        <a:bodyPr/>
        <a:lstStyle/>
        <a:p>
          <a:endParaRPr lang="en-US"/>
        </a:p>
      </dgm:t>
    </dgm:pt>
    <dgm:pt modelId="{1CE95067-C174-48AC-BEBF-BE39BD8FEB71}" type="pres">
      <dgm:prSet presAssocID="{30743338-DCFE-4AD6-B40E-F29F3CA7459C}" presName="ellipse3" presStyleLbl="vennNode1" presStyleIdx="2" presStyleCnt="3" custLinFactNeighborX="-17370" custLinFactNeighborY="-1292">
        <dgm:presLayoutVars>
          <dgm:bulletEnabled val="1"/>
        </dgm:presLayoutVars>
      </dgm:prSet>
      <dgm:spPr/>
      <dgm:t>
        <a:bodyPr/>
        <a:lstStyle/>
        <a:p>
          <a:endParaRPr lang="en-US"/>
        </a:p>
      </dgm:t>
    </dgm:pt>
  </dgm:ptLst>
  <dgm:cxnLst>
    <dgm:cxn modelId="{1F6E1E70-57C6-49B0-913C-44428C45C55E}" srcId="{30743338-DCFE-4AD6-B40E-F29F3CA7459C}" destId="{69F1B2A2-EA24-462C-A09A-77D1B93B0194}" srcOrd="0" destOrd="0" parTransId="{224AB98C-2DF5-4F0A-9F2E-40A1364B0C2E}" sibTransId="{50D22D47-2E81-4D16-997A-E5A90852A55F}"/>
    <dgm:cxn modelId="{D26728FB-2A9C-4112-AF83-89E80B7F4C77}" type="presOf" srcId="{2FD8551C-AFEA-4C48-A8E4-3AA570F7F1FF}" destId="{162A3EFB-B3CF-4F52-97ED-508F88B9970A}" srcOrd="0" destOrd="0" presId="urn:microsoft.com/office/officeart/2005/8/layout/rings+Icon"/>
    <dgm:cxn modelId="{0FAE6926-AF1F-4428-8CE0-F81923B053AB}" type="presOf" srcId="{30743338-DCFE-4AD6-B40E-F29F3CA7459C}" destId="{8DE86FEE-5BC7-43C4-AF95-A0C49C7640D1}" srcOrd="0" destOrd="0" presId="urn:microsoft.com/office/officeart/2005/8/layout/rings+Icon"/>
    <dgm:cxn modelId="{07D4F6B2-A1D6-4C86-A313-1D31BC845779}" srcId="{30743338-DCFE-4AD6-B40E-F29F3CA7459C}" destId="{2FD8551C-AFEA-4C48-A8E4-3AA570F7F1FF}" srcOrd="1" destOrd="0" parTransId="{9023F2AD-B3AD-4A6C-A398-DF5FF7506625}" sibTransId="{7361DAFB-4EC0-4A64-B4D0-A1F42B6530D1}"/>
    <dgm:cxn modelId="{3A565ED9-06C4-4112-A282-D09B87A77ACB}" type="presOf" srcId="{69F1B2A2-EA24-462C-A09A-77D1B93B0194}" destId="{634FF619-293C-4AAD-9A46-0E69ADD85E95}" srcOrd="0" destOrd="0" presId="urn:microsoft.com/office/officeart/2005/8/layout/rings+Icon"/>
    <dgm:cxn modelId="{E5707111-02AA-40AE-B574-DF6E61403707}" srcId="{30743338-DCFE-4AD6-B40E-F29F3CA7459C}" destId="{71FC93F8-F7A2-4933-BA12-7FAB55E029AD}" srcOrd="2" destOrd="0" parTransId="{4B8BD71D-C29C-4C38-99FA-D37943D2835A}" sibTransId="{E901738F-7684-4B85-A280-060D7F56416F}"/>
    <dgm:cxn modelId="{A5F03CF0-D71C-4D14-ABEB-29601C8FE5CD}" type="presOf" srcId="{71FC93F8-F7A2-4933-BA12-7FAB55E029AD}" destId="{1CE95067-C174-48AC-BEBF-BE39BD8FEB71}" srcOrd="0" destOrd="0" presId="urn:microsoft.com/office/officeart/2005/8/layout/rings+Icon"/>
    <dgm:cxn modelId="{E78F2CEF-AEFF-4370-8808-E8E980E6A9CA}" type="presParOf" srcId="{8DE86FEE-5BC7-43C4-AF95-A0C49C7640D1}" destId="{634FF619-293C-4AAD-9A46-0E69ADD85E95}" srcOrd="0" destOrd="0" presId="urn:microsoft.com/office/officeart/2005/8/layout/rings+Icon"/>
    <dgm:cxn modelId="{ACFBA40C-D53F-4AE4-A4F6-1A6CF16F55D0}" type="presParOf" srcId="{8DE86FEE-5BC7-43C4-AF95-A0C49C7640D1}" destId="{162A3EFB-B3CF-4F52-97ED-508F88B9970A}" srcOrd="1" destOrd="0" presId="urn:microsoft.com/office/officeart/2005/8/layout/rings+Icon"/>
    <dgm:cxn modelId="{EFE4066B-5605-4576-9480-68087E10DE78}" type="presParOf" srcId="{8DE86FEE-5BC7-43C4-AF95-A0C49C7640D1}" destId="{1CE95067-C174-48AC-BEBF-BE39BD8FEB71}"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FF619-293C-4AAD-9A46-0E69ADD85E95}">
      <dsp:nvSpPr>
        <dsp:cNvPr id="0" name=""/>
        <dsp:cNvSpPr/>
      </dsp:nvSpPr>
      <dsp:spPr>
        <a:xfrm>
          <a:off x="393927" y="-111978"/>
          <a:ext cx="4145843" cy="3851485"/>
        </a:xfrm>
        <a:prstGeom prst="ellipse">
          <a:avLst/>
        </a:prstGeom>
        <a:solidFill>
          <a:schemeClr val="accent1">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Education</a:t>
          </a:r>
        </a:p>
      </dsp:txBody>
      <dsp:txXfrm>
        <a:off x="1001072" y="452059"/>
        <a:ext cx="2931553" cy="2723411"/>
      </dsp:txXfrm>
    </dsp:sp>
    <dsp:sp modelId="{162A3EFB-B3CF-4F52-97ED-508F88B9970A}">
      <dsp:nvSpPr>
        <dsp:cNvPr id="0" name=""/>
        <dsp:cNvSpPr/>
      </dsp:nvSpPr>
      <dsp:spPr>
        <a:xfrm>
          <a:off x="2500562" y="2190674"/>
          <a:ext cx="1871377" cy="17914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Lobbying</a:t>
          </a:r>
        </a:p>
      </dsp:txBody>
      <dsp:txXfrm>
        <a:off x="2774619" y="2453026"/>
        <a:ext cx="1323263" cy="1266747"/>
      </dsp:txXfrm>
    </dsp:sp>
    <dsp:sp modelId="{1CE95067-C174-48AC-BEBF-BE39BD8FEB71}">
      <dsp:nvSpPr>
        <dsp:cNvPr id="0" name=""/>
        <dsp:cNvSpPr/>
      </dsp:nvSpPr>
      <dsp:spPr>
        <a:xfrm>
          <a:off x="3389262" y="481448"/>
          <a:ext cx="2597548" cy="2597511"/>
        </a:xfrm>
        <a:prstGeom prst="ellipse">
          <a:avLst/>
        </a:prstGeom>
        <a:solidFill>
          <a:srgbClr val="00B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Advocacy</a:t>
          </a:r>
        </a:p>
      </dsp:txBody>
      <dsp:txXfrm>
        <a:off x="3769664" y="861845"/>
        <a:ext cx="1836744" cy="1836717"/>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D5BE0-A7E7-49AB-9258-2C0B16CA68F3}" type="datetimeFigureOut">
              <a:rPr lang="en-US" smtClean="0"/>
              <a:t>6/19/2020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438E7-7FCE-415D-815A-417896A220D6}" type="slidenum">
              <a:rPr lang="en-US" smtClean="0"/>
              <a:t>‹#›</a:t>
            </a:fld>
            <a:endParaRPr lang="en-US"/>
          </a:p>
        </p:txBody>
      </p:sp>
    </p:spTree>
    <p:extLst>
      <p:ext uri="{BB962C8B-B14F-4D97-AF65-F5344CB8AC3E}">
        <p14:creationId xmlns:p14="http://schemas.microsoft.com/office/powerpoint/2010/main" val="2017744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FCC9E-0328-4CEA-B33E-69D6B6A7D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434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DA208B-BEFC-4ECD-9F9F-1F15C24AFCC3}"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27AE0-5B36-4728-974A-628AD9EC38F5}" type="slidenum">
              <a:rPr lang="en-US" smtClean="0"/>
              <a:t>‹#›</a:t>
            </a:fld>
            <a:endParaRPr lang="en-US"/>
          </a:p>
        </p:txBody>
      </p:sp>
    </p:spTree>
    <p:extLst>
      <p:ext uri="{BB962C8B-B14F-4D97-AF65-F5344CB8AC3E}">
        <p14:creationId xmlns:p14="http://schemas.microsoft.com/office/powerpoint/2010/main" val="3312328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DA208B-BEFC-4ECD-9F9F-1F15C24AFCC3}"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27AE0-5B36-4728-974A-628AD9EC38F5}" type="slidenum">
              <a:rPr lang="en-US" smtClean="0"/>
              <a:t>‹#›</a:t>
            </a:fld>
            <a:endParaRPr lang="en-US"/>
          </a:p>
        </p:txBody>
      </p:sp>
    </p:spTree>
    <p:extLst>
      <p:ext uri="{BB962C8B-B14F-4D97-AF65-F5344CB8AC3E}">
        <p14:creationId xmlns:p14="http://schemas.microsoft.com/office/powerpoint/2010/main" val="2271994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DA208B-BEFC-4ECD-9F9F-1F15C24AFCC3}"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27AE0-5B36-4728-974A-628AD9EC38F5}"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63064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DA208B-BEFC-4ECD-9F9F-1F15C24AFCC3}"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27AE0-5B36-4728-974A-628AD9EC38F5}" type="slidenum">
              <a:rPr lang="en-US" smtClean="0"/>
              <a:t>‹#›</a:t>
            </a:fld>
            <a:endParaRPr lang="en-US"/>
          </a:p>
        </p:txBody>
      </p:sp>
    </p:spTree>
    <p:extLst>
      <p:ext uri="{BB962C8B-B14F-4D97-AF65-F5344CB8AC3E}">
        <p14:creationId xmlns:p14="http://schemas.microsoft.com/office/powerpoint/2010/main" val="565583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DA208B-BEFC-4ECD-9F9F-1F15C24AFCC3}"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27AE0-5B36-4728-974A-628AD9EC38F5}"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7251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DA208B-BEFC-4ECD-9F9F-1F15C24AFCC3}"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27AE0-5B36-4728-974A-628AD9EC38F5}" type="slidenum">
              <a:rPr lang="en-US" smtClean="0"/>
              <a:t>‹#›</a:t>
            </a:fld>
            <a:endParaRPr lang="en-US"/>
          </a:p>
        </p:txBody>
      </p:sp>
    </p:spTree>
    <p:extLst>
      <p:ext uri="{BB962C8B-B14F-4D97-AF65-F5344CB8AC3E}">
        <p14:creationId xmlns:p14="http://schemas.microsoft.com/office/powerpoint/2010/main" val="1294369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DA208B-BEFC-4ECD-9F9F-1F15C24AFCC3}"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27AE0-5B36-4728-974A-628AD9EC38F5}" type="slidenum">
              <a:rPr lang="en-US" smtClean="0"/>
              <a:t>‹#›</a:t>
            </a:fld>
            <a:endParaRPr lang="en-US"/>
          </a:p>
        </p:txBody>
      </p:sp>
    </p:spTree>
    <p:extLst>
      <p:ext uri="{BB962C8B-B14F-4D97-AF65-F5344CB8AC3E}">
        <p14:creationId xmlns:p14="http://schemas.microsoft.com/office/powerpoint/2010/main" val="2061405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DA208B-BEFC-4ECD-9F9F-1F15C24AFCC3}"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27AE0-5B36-4728-974A-628AD9EC38F5}" type="slidenum">
              <a:rPr lang="en-US" smtClean="0"/>
              <a:t>‹#›</a:t>
            </a:fld>
            <a:endParaRPr lang="en-US"/>
          </a:p>
        </p:txBody>
      </p:sp>
    </p:spTree>
    <p:extLst>
      <p:ext uri="{BB962C8B-B14F-4D97-AF65-F5344CB8AC3E}">
        <p14:creationId xmlns:p14="http://schemas.microsoft.com/office/powerpoint/2010/main" val="4259851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DB8D053-7D20-474B-BBF4-27CED1D20E62}"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A33D3-0863-4953-8AEE-5A6584764FB6}" type="slidenum">
              <a:rPr lang="en-US" smtClean="0"/>
              <a:t>‹#›</a:t>
            </a:fld>
            <a:endParaRPr lang="en-US"/>
          </a:p>
        </p:txBody>
      </p:sp>
    </p:spTree>
    <p:extLst>
      <p:ext uri="{BB962C8B-B14F-4D97-AF65-F5344CB8AC3E}">
        <p14:creationId xmlns:p14="http://schemas.microsoft.com/office/powerpoint/2010/main" val="2794716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B8D053-7D20-474B-BBF4-27CED1D20E62}"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A33D3-0863-4953-8AEE-5A6584764FB6}" type="slidenum">
              <a:rPr lang="en-US" smtClean="0"/>
              <a:t>‹#›</a:t>
            </a:fld>
            <a:endParaRPr lang="en-US"/>
          </a:p>
        </p:txBody>
      </p:sp>
    </p:spTree>
    <p:extLst>
      <p:ext uri="{BB962C8B-B14F-4D97-AF65-F5344CB8AC3E}">
        <p14:creationId xmlns:p14="http://schemas.microsoft.com/office/powerpoint/2010/main" val="527839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B8D053-7D20-474B-BBF4-27CED1D20E62}"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A33D3-0863-4953-8AEE-5A6584764FB6}" type="slidenum">
              <a:rPr lang="en-US" smtClean="0"/>
              <a:t>‹#›</a:t>
            </a:fld>
            <a:endParaRPr lang="en-US"/>
          </a:p>
        </p:txBody>
      </p:sp>
    </p:spTree>
    <p:extLst>
      <p:ext uri="{BB962C8B-B14F-4D97-AF65-F5344CB8AC3E}">
        <p14:creationId xmlns:p14="http://schemas.microsoft.com/office/powerpoint/2010/main" val="394294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DA208B-BEFC-4ECD-9F9F-1F15C24AFCC3}"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27AE0-5B36-4728-974A-628AD9EC38F5}" type="slidenum">
              <a:rPr lang="en-US" smtClean="0"/>
              <a:t>‹#›</a:t>
            </a:fld>
            <a:endParaRPr lang="en-US"/>
          </a:p>
        </p:txBody>
      </p:sp>
    </p:spTree>
    <p:extLst>
      <p:ext uri="{BB962C8B-B14F-4D97-AF65-F5344CB8AC3E}">
        <p14:creationId xmlns:p14="http://schemas.microsoft.com/office/powerpoint/2010/main" val="57096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B8D053-7D20-474B-BBF4-27CED1D20E62}"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A33D3-0863-4953-8AEE-5A6584764FB6}" type="slidenum">
              <a:rPr lang="en-US" smtClean="0"/>
              <a:t>‹#›</a:t>
            </a:fld>
            <a:endParaRPr lang="en-US"/>
          </a:p>
        </p:txBody>
      </p:sp>
    </p:spTree>
    <p:extLst>
      <p:ext uri="{BB962C8B-B14F-4D97-AF65-F5344CB8AC3E}">
        <p14:creationId xmlns:p14="http://schemas.microsoft.com/office/powerpoint/2010/main" val="2358680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B8D053-7D20-474B-BBF4-27CED1D20E62}" type="datetimeFigureOut">
              <a:rPr lang="en-US" smtClean="0"/>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A33D3-0863-4953-8AEE-5A6584764FB6}" type="slidenum">
              <a:rPr lang="en-US" smtClean="0"/>
              <a:t>‹#›</a:t>
            </a:fld>
            <a:endParaRPr lang="en-US"/>
          </a:p>
        </p:txBody>
      </p:sp>
    </p:spTree>
    <p:extLst>
      <p:ext uri="{BB962C8B-B14F-4D97-AF65-F5344CB8AC3E}">
        <p14:creationId xmlns:p14="http://schemas.microsoft.com/office/powerpoint/2010/main" val="2648517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B8D053-7D20-474B-BBF4-27CED1D20E62}" type="datetimeFigureOut">
              <a:rPr lang="en-US" smtClean="0"/>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A33D3-0863-4953-8AEE-5A6584764FB6}" type="slidenum">
              <a:rPr lang="en-US" smtClean="0"/>
              <a:t>‹#›</a:t>
            </a:fld>
            <a:endParaRPr lang="en-US"/>
          </a:p>
        </p:txBody>
      </p:sp>
    </p:spTree>
    <p:extLst>
      <p:ext uri="{BB962C8B-B14F-4D97-AF65-F5344CB8AC3E}">
        <p14:creationId xmlns:p14="http://schemas.microsoft.com/office/powerpoint/2010/main" val="955400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8D053-7D20-474B-BBF4-27CED1D20E62}" type="datetimeFigureOut">
              <a:rPr lang="en-US" smtClean="0"/>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A33D3-0863-4953-8AEE-5A6584764FB6}" type="slidenum">
              <a:rPr lang="en-US" smtClean="0"/>
              <a:t>‹#›</a:t>
            </a:fld>
            <a:endParaRPr lang="en-US"/>
          </a:p>
        </p:txBody>
      </p:sp>
    </p:spTree>
    <p:extLst>
      <p:ext uri="{BB962C8B-B14F-4D97-AF65-F5344CB8AC3E}">
        <p14:creationId xmlns:p14="http://schemas.microsoft.com/office/powerpoint/2010/main" val="2141284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DB8D053-7D20-474B-BBF4-27CED1D20E62}"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A33D3-0863-4953-8AEE-5A6584764FB6}" type="slidenum">
              <a:rPr lang="en-US" smtClean="0"/>
              <a:t>‹#›</a:t>
            </a:fld>
            <a:endParaRPr lang="en-US"/>
          </a:p>
        </p:txBody>
      </p:sp>
    </p:spTree>
    <p:extLst>
      <p:ext uri="{BB962C8B-B14F-4D97-AF65-F5344CB8AC3E}">
        <p14:creationId xmlns:p14="http://schemas.microsoft.com/office/powerpoint/2010/main" val="2514504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DB8D053-7D20-474B-BBF4-27CED1D20E62}"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A33D3-0863-4953-8AEE-5A6584764FB6}" type="slidenum">
              <a:rPr lang="en-US" smtClean="0"/>
              <a:t>‹#›</a:t>
            </a:fld>
            <a:endParaRPr lang="en-US"/>
          </a:p>
        </p:txBody>
      </p:sp>
    </p:spTree>
    <p:extLst>
      <p:ext uri="{BB962C8B-B14F-4D97-AF65-F5344CB8AC3E}">
        <p14:creationId xmlns:p14="http://schemas.microsoft.com/office/powerpoint/2010/main" val="2172433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B8D053-7D20-474B-BBF4-27CED1D20E62}"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A33D3-0863-4953-8AEE-5A6584764FB6}" type="slidenum">
              <a:rPr lang="en-US" smtClean="0"/>
              <a:t>‹#›</a:t>
            </a:fld>
            <a:endParaRPr lang="en-US"/>
          </a:p>
        </p:txBody>
      </p:sp>
    </p:spTree>
    <p:extLst>
      <p:ext uri="{BB962C8B-B14F-4D97-AF65-F5344CB8AC3E}">
        <p14:creationId xmlns:p14="http://schemas.microsoft.com/office/powerpoint/2010/main" val="4044047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B8D053-7D20-474B-BBF4-27CED1D20E62}"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A33D3-0863-4953-8AEE-5A6584764FB6}" type="slidenum">
              <a:rPr lang="en-US" smtClean="0"/>
              <a:t>‹#›</a:t>
            </a:fld>
            <a:endParaRPr lang="en-US"/>
          </a:p>
        </p:txBody>
      </p:sp>
    </p:spTree>
    <p:extLst>
      <p:ext uri="{BB962C8B-B14F-4D97-AF65-F5344CB8AC3E}">
        <p14:creationId xmlns:p14="http://schemas.microsoft.com/office/powerpoint/2010/main" val="2323406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1349-605A-42B3-A47F-92D859793BD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28F5A18-A91D-4830-A73B-081DAE9D7DB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905F4D7-194D-427D-A86B-29AEA7C1FC73}"/>
              </a:ext>
            </a:extLst>
          </p:cNvPr>
          <p:cNvSpPr>
            <a:spLocks noGrp="1"/>
          </p:cNvSpPr>
          <p:nvPr>
            <p:ph type="dt" sz="half" idx="10"/>
          </p:nvPr>
        </p:nvSpPr>
        <p:spPr/>
        <p:txBody>
          <a:bodyPr/>
          <a:lstStyle/>
          <a:p>
            <a:fld id="{9141448F-4AFF-4494-8E4B-7B7D53A7699D}" type="datetimeFigureOut">
              <a:rPr lang="en-US" smtClean="0"/>
              <a:t>6/19/2020</a:t>
            </a:fld>
            <a:endParaRPr lang="en-US"/>
          </a:p>
        </p:txBody>
      </p:sp>
      <p:sp>
        <p:nvSpPr>
          <p:cNvPr id="5" name="Footer Placeholder 4">
            <a:extLst>
              <a:ext uri="{FF2B5EF4-FFF2-40B4-BE49-F238E27FC236}">
                <a16:creationId xmlns:a16="http://schemas.microsoft.com/office/drawing/2014/main" id="{635440FE-C730-4166-A3B9-2D0E8F12A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4FB69-23EB-4106-B2BF-7AA441DF8B81}"/>
              </a:ext>
            </a:extLst>
          </p:cNvPr>
          <p:cNvSpPr>
            <a:spLocks noGrp="1"/>
          </p:cNvSpPr>
          <p:nvPr>
            <p:ph type="sldNum" sz="quarter" idx="12"/>
          </p:nvPr>
        </p:nvSpPr>
        <p:spPr/>
        <p:txBody>
          <a:bodyPr/>
          <a:lstStyle/>
          <a:p>
            <a:fld id="{33AE6E05-FC91-45B0-B653-B09D35022728}" type="slidenum">
              <a:rPr lang="en-US" smtClean="0"/>
              <a:t>‹#›</a:t>
            </a:fld>
            <a:endParaRPr lang="en-US"/>
          </a:p>
        </p:txBody>
      </p:sp>
    </p:spTree>
    <p:extLst>
      <p:ext uri="{BB962C8B-B14F-4D97-AF65-F5344CB8AC3E}">
        <p14:creationId xmlns:p14="http://schemas.microsoft.com/office/powerpoint/2010/main" val="3481182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6BD9-CBCA-465C-AAF7-D932E48654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BF99A4-7D83-4B68-8652-55B2F5D8E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01C2D-7DFC-40AE-A5BA-84BBE0C24251}"/>
              </a:ext>
            </a:extLst>
          </p:cNvPr>
          <p:cNvSpPr>
            <a:spLocks noGrp="1"/>
          </p:cNvSpPr>
          <p:nvPr>
            <p:ph type="dt" sz="half" idx="10"/>
          </p:nvPr>
        </p:nvSpPr>
        <p:spPr/>
        <p:txBody>
          <a:bodyPr/>
          <a:lstStyle/>
          <a:p>
            <a:fld id="{9141448F-4AFF-4494-8E4B-7B7D53A7699D}" type="datetimeFigureOut">
              <a:rPr lang="en-US" smtClean="0"/>
              <a:t>6/19/2020</a:t>
            </a:fld>
            <a:endParaRPr lang="en-US"/>
          </a:p>
        </p:txBody>
      </p:sp>
      <p:sp>
        <p:nvSpPr>
          <p:cNvPr id="5" name="Footer Placeholder 4">
            <a:extLst>
              <a:ext uri="{FF2B5EF4-FFF2-40B4-BE49-F238E27FC236}">
                <a16:creationId xmlns:a16="http://schemas.microsoft.com/office/drawing/2014/main" id="{B6D34624-AF39-426A-9713-06D97B136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CE02A-5F7D-4B91-855B-23C20A1CC7DD}"/>
              </a:ext>
            </a:extLst>
          </p:cNvPr>
          <p:cNvSpPr>
            <a:spLocks noGrp="1"/>
          </p:cNvSpPr>
          <p:nvPr>
            <p:ph type="sldNum" sz="quarter" idx="12"/>
          </p:nvPr>
        </p:nvSpPr>
        <p:spPr/>
        <p:txBody>
          <a:bodyPr/>
          <a:lstStyle/>
          <a:p>
            <a:fld id="{33AE6E05-FC91-45B0-B653-B09D35022728}" type="slidenum">
              <a:rPr lang="en-US" smtClean="0"/>
              <a:t>‹#›</a:t>
            </a:fld>
            <a:endParaRPr lang="en-US"/>
          </a:p>
        </p:txBody>
      </p:sp>
    </p:spTree>
    <p:extLst>
      <p:ext uri="{BB962C8B-B14F-4D97-AF65-F5344CB8AC3E}">
        <p14:creationId xmlns:p14="http://schemas.microsoft.com/office/powerpoint/2010/main" val="3413481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DA208B-BEFC-4ECD-9F9F-1F15C24AFCC3}"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27AE0-5B36-4728-974A-628AD9EC38F5}" type="slidenum">
              <a:rPr lang="en-US" smtClean="0"/>
              <a:t>‹#›</a:t>
            </a:fld>
            <a:endParaRPr lang="en-US"/>
          </a:p>
        </p:txBody>
      </p:sp>
    </p:spTree>
    <p:extLst>
      <p:ext uri="{BB962C8B-B14F-4D97-AF65-F5344CB8AC3E}">
        <p14:creationId xmlns:p14="http://schemas.microsoft.com/office/powerpoint/2010/main" val="11900084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E4DC0-7B47-4E58-A09D-2C07CF13922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070F57F-8972-4076-97CB-2EF67CF263E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FF2C00-171E-4B75-B400-D477BF2B5029}"/>
              </a:ext>
            </a:extLst>
          </p:cNvPr>
          <p:cNvSpPr>
            <a:spLocks noGrp="1"/>
          </p:cNvSpPr>
          <p:nvPr>
            <p:ph type="dt" sz="half" idx="10"/>
          </p:nvPr>
        </p:nvSpPr>
        <p:spPr/>
        <p:txBody>
          <a:bodyPr/>
          <a:lstStyle/>
          <a:p>
            <a:fld id="{9141448F-4AFF-4494-8E4B-7B7D53A7699D}" type="datetimeFigureOut">
              <a:rPr lang="en-US" smtClean="0"/>
              <a:t>6/19/2020</a:t>
            </a:fld>
            <a:endParaRPr lang="en-US"/>
          </a:p>
        </p:txBody>
      </p:sp>
      <p:sp>
        <p:nvSpPr>
          <p:cNvPr id="5" name="Footer Placeholder 4">
            <a:extLst>
              <a:ext uri="{FF2B5EF4-FFF2-40B4-BE49-F238E27FC236}">
                <a16:creationId xmlns:a16="http://schemas.microsoft.com/office/drawing/2014/main" id="{C0FE1841-5ED4-4192-A855-BA96FD47F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904E2-17A6-45EB-B98A-85A4958E6797}"/>
              </a:ext>
            </a:extLst>
          </p:cNvPr>
          <p:cNvSpPr>
            <a:spLocks noGrp="1"/>
          </p:cNvSpPr>
          <p:nvPr>
            <p:ph type="sldNum" sz="quarter" idx="12"/>
          </p:nvPr>
        </p:nvSpPr>
        <p:spPr/>
        <p:txBody>
          <a:bodyPr/>
          <a:lstStyle/>
          <a:p>
            <a:fld id="{33AE6E05-FC91-45B0-B653-B09D35022728}" type="slidenum">
              <a:rPr lang="en-US" smtClean="0"/>
              <a:t>‹#›</a:t>
            </a:fld>
            <a:endParaRPr lang="en-US"/>
          </a:p>
        </p:txBody>
      </p:sp>
    </p:spTree>
    <p:extLst>
      <p:ext uri="{BB962C8B-B14F-4D97-AF65-F5344CB8AC3E}">
        <p14:creationId xmlns:p14="http://schemas.microsoft.com/office/powerpoint/2010/main" val="2873942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04EC-1659-4CFA-A2DD-A00CBC0B40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E93308-EBE2-484D-BAB9-577B3AE6FEB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FD4C87-2B71-4B17-B83A-53127E46BDB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067096-1CB6-42FD-BD4E-1B4F2ADC5425}"/>
              </a:ext>
            </a:extLst>
          </p:cNvPr>
          <p:cNvSpPr>
            <a:spLocks noGrp="1"/>
          </p:cNvSpPr>
          <p:nvPr>
            <p:ph type="dt" sz="half" idx="10"/>
          </p:nvPr>
        </p:nvSpPr>
        <p:spPr/>
        <p:txBody>
          <a:bodyPr/>
          <a:lstStyle/>
          <a:p>
            <a:fld id="{9141448F-4AFF-4494-8E4B-7B7D53A7699D}" type="datetimeFigureOut">
              <a:rPr lang="en-US" smtClean="0"/>
              <a:t>6/19/2020</a:t>
            </a:fld>
            <a:endParaRPr lang="en-US"/>
          </a:p>
        </p:txBody>
      </p:sp>
      <p:sp>
        <p:nvSpPr>
          <p:cNvPr id="6" name="Footer Placeholder 5">
            <a:extLst>
              <a:ext uri="{FF2B5EF4-FFF2-40B4-BE49-F238E27FC236}">
                <a16:creationId xmlns:a16="http://schemas.microsoft.com/office/drawing/2014/main" id="{97024D92-20FF-4FC3-B869-5DB7C0843B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AC206-DD39-495C-8CF0-B5B61B6A13B6}"/>
              </a:ext>
            </a:extLst>
          </p:cNvPr>
          <p:cNvSpPr>
            <a:spLocks noGrp="1"/>
          </p:cNvSpPr>
          <p:nvPr>
            <p:ph type="sldNum" sz="quarter" idx="12"/>
          </p:nvPr>
        </p:nvSpPr>
        <p:spPr/>
        <p:txBody>
          <a:bodyPr/>
          <a:lstStyle/>
          <a:p>
            <a:fld id="{33AE6E05-FC91-45B0-B653-B09D35022728}" type="slidenum">
              <a:rPr lang="en-US" smtClean="0"/>
              <a:t>‹#›</a:t>
            </a:fld>
            <a:endParaRPr lang="en-US"/>
          </a:p>
        </p:txBody>
      </p:sp>
    </p:spTree>
    <p:extLst>
      <p:ext uri="{BB962C8B-B14F-4D97-AF65-F5344CB8AC3E}">
        <p14:creationId xmlns:p14="http://schemas.microsoft.com/office/powerpoint/2010/main" val="1204305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75EEA-C2B7-4ECF-A7DE-44A693C72FE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37F8E6-16F8-4A7F-8AB5-39F1166D61F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0F88FDA-9234-4F09-886A-2962A42B051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B8B92A-CAA2-496C-BF00-69543FE31E9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3910390-FDB6-4EEF-A0B9-B8B955CC5E2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A2333E-D25A-4113-9C82-89707C19E02F}"/>
              </a:ext>
            </a:extLst>
          </p:cNvPr>
          <p:cNvSpPr>
            <a:spLocks noGrp="1"/>
          </p:cNvSpPr>
          <p:nvPr>
            <p:ph type="dt" sz="half" idx="10"/>
          </p:nvPr>
        </p:nvSpPr>
        <p:spPr/>
        <p:txBody>
          <a:bodyPr/>
          <a:lstStyle/>
          <a:p>
            <a:fld id="{9141448F-4AFF-4494-8E4B-7B7D53A7699D}" type="datetimeFigureOut">
              <a:rPr lang="en-US" smtClean="0"/>
              <a:t>6/19/2020</a:t>
            </a:fld>
            <a:endParaRPr lang="en-US"/>
          </a:p>
        </p:txBody>
      </p:sp>
      <p:sp>
        <p:nvSpPr>
          <p:cNvPr id="8" name="Footer Placeholder 7">
            <a:extLst>
              <a:ext uri="{FF2B5EF4-FFF2-40B4-BE49-F238E27FC236}">
                <a16:creationId xmlns:a16="http://schemas.microsoft.com/office/drawing/2014/main" id="{650C226B-104A-403E-B455-141B5369F2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92CE73-10F4-46DC-85BF-10D67E2B2809}"/>
              </a:ext>
            </a:extLst>
          </p:cNvPr>
          <p:cNvSpPr>
            <a:spLocks noGrp="1"/>
          </p:cNvSpPr>
          <p:nvPr>
            <p:ph type="sldNum" sz="quarter" idx="12"/>
          </p:nvPr>
        </p:nvSpPr>
        <p:spPr/>
        <p:txBody>
          <a:bodyPr/>
          <a:lstStyle/>
          <a:p>
            <a:fld id="{33AE6E05-FC91-45B0-B653-B09D35022728}" type="slidenum">
              <a:rPr lang="en-US" smtClean="0"/>
              <a:t>‹#›</a:t>
            </a:fld>
            <a:endParaRPr lang="en-US"/>
          </a:p>
        </p:txBody>
      </p:sp>
    </p:spTree>
    <p:extLst>
      <p:ext uri="{BB962C8B-B14F-4D97-AF65-F5344CB8AC3E}">
        <p14:creationId xmlns:p14="http://schemas.microsoft.com/office/powerpoint/2010/main" val="2346972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082D-3982-49DE-B145-E442013EED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4D800B-79D9-45D7-A8DD-05BDABA107BB}"/>
              </a:ext>
            </a:extLst>
          </p:cNvPr>
          <p:cNvSpPr>
            <a:spLocks noGrp="1"/>
          </p:cNvSpPr>
          <p:nvPr>
            <p:ph type="dt" sz="half" idx="10"/>
          </p:nvPr>
        </p:nvSpPr>
        <p:spPr/>
        <p:txBody>
          <a:bodyPr/>
          <a:lstStyle/>
          <a:p>
            <a:fld id="{9141448F-4AFF-4494-8E4B-7B7D53A7699D}" type="datetimeFigureOut">
              <a:rPr lang="en-US" smtClean="0"/>
              <a:t>6/19/2020</a:t>
            </a:fld>
            <a:endParaRPr lang="en-US"/>
          </a:p>
        </p:txBody>
      </p:sp>
      <p:sp>
        <p:nvSpPr>
          <p:cNvPr id="4" name="Footer Placeholder 3">
            <a:extLst>
              <a:ext uri="{FF2B5EF4-FFF2-40B4-BE49-F238E27FC236}">
                <a16:creationId xmlns:a16="http://schemas.microsoft.com/office/drawing/2014/main" id="{D3DB285F-F5DC-4274-BD03-ECC5B9CC2C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596C17-3F14-4B38-A457-B5734E6C4AFC}"/>
              </a:ext>
            </a:extLst>
          </p:cNvPr>
          <p:cNvSpPr>
            <a:spLocks noGrp="1"/>
          </p:cNvSpPr>
          <p:nvPr>
            <p:ph type="sldNum" sz="quarter" idx="12"/>
          </p:nvPr>
        </p:nvSpPr>
        <p:spPr/>
        <p:txBody>
          <a:bodyPr/>
          <a:lstStyle/>
          <a:p>
            <a:fld id="{33AE6E05-FC91-45B0-B653-B09D35022728}" type="slidenum">
              <a:rPr lang="en-US" smtClean="0"/>
              <a:t>‹#›</a:t>
            </a:fld>
            <a:endParaRPr lang="en-US"/>
          </a:p>
        </p:txBody>
      </p:sp>
    </p:spTree>
    <p:extLst>
      <p:ext uri="{BB962C8B-B14F-4D97-AF65-F5344CB8AC3E}">
        <p14:creationId xmlns:p14="http://schemas.microsoft.com/office/powerpoint/2010/main" val="4252477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855E8B-FFCB-4658-AE2D-C01DE8A25CB4}"/>
              </a:ext>
            </a:extLst>
          </p:cNvPr>
          <p:cNvSpPr>
            <a:spLocks noGrp="1"/>
          </p:cNvSpPr>
          <p:nvPr>
            <p:ph type="dt" sz="half" idx="10"/>
          </p:nvPr>
        </p:nvSpPr>
        <p:spPr/>
        <p:txBody>
          <a:bodyPr/>
          <a:lstStyle/>
          <a:p>
            <a:fld id="{9141448F-4AFF-4494-8E4B-7B7D53A7699D}" type="datetimeFigureOut">
              <a:rPr lang="en-US" smtClean="0"/>
              <a:t>6/19/2020</a:t>
            </a:fld>
            <a:endParaRPr lang="en-US"/>
          </a:p>
        </p:txBody>
      </p:sp>
      <p:sp>
        <p:nvSpPr>
          <p:cNvPr id="3" name="Footer Placeholder 2">
            <a:extLst>
              <a:ext uri="{FF2B5EF4-FFF2-40B4-BE49-F238E27FC236}">
                <a16:creationId xmlns:a16="http://schemas.microsoft.com/office/drawing/2014/main" id="{F356F00A-A8E1-42B5-81F1-9FEB8FB203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DCC659-7A44-48E9-BDB0-37954CC43550}"/>
              </a:ext>
            </a:extLst>
          </p:cNvPr>
          <p:cNvSpPr>
            <a:spLocks noGrp="1"/>
          </p:cNvSpPr>
          <p:nvPr>
            <p:ph type="sldNum" sz="quarter" idx="12"/>
          </p:nvPr>
        </p:nvSpPr>
        <p:spPr/>
        <p:txBody>
          <a:bodyPr/>
          <a:lstStyle/>
          <a:p>
            <a:fld id="{33AE6E05-FC91-45B0-B653-B09D35022728}" type="slidenum">
              <a:rPr lang="en-US" smtClean="0"/>
              <a:t>‹#›</a:t>
            </a:fld>
            <a:endParaRPr lang="en-US"/>
          </a:p>
        </p:txBody>
      </p:sp>
    </p:spTree>
    <p:extLst>
      <p:ext uri="{BB962C8B-B14F-4D97-AF65-F5344CB8AC3E}">
        <p14:creationId xmlns:p14="http://schemas.microsoft.com/office/powerpoint/2010/main" val="2372608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A7FDE-5F18-46E8-810B-5C0D0DA6F11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79AE505-88EA-40F2-8947-34612303BA3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409BE2-850B-4847-A9A0-EAA79054948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EDEE72D-6A59-4423-B245-745786F259DA}"/>
              </a:ext>
            </a:extLst>
          </p:cNvPr>
          <p:cNvSpPr>
            <a:spLocks noGrp="1"/>
          </p:cNvSpPr>
          <p:nvPr>
            <p:ph type="dt" sz="half" idx="10"/>
          </p:nvPr>
        </p:nvSpPr>
        <p:spPr/>
        <p:txBody>
          <a:bodyPr/>
          <a:lstStyle/>
          <a:p>
            <a:fld id="{9141448F-4AFF-4494-8E4B-7B7D53A7699D}" type="datetimeFigureOut">
              <a:rPr lang="en-US" smtClean="0"/>
              <a:t>6/19/2020</a:t>
            </a:fld>
            <a:endParaRPr lang="en-US"/>
          </a:p>
        </p:txBody>
      </p:sp>
      <p:sp>
        <p:nvSpPr>
          <p:cNvPr id="6" name="Footer Placeholder 5">
            <a:extLst>
              <a:ext uri="{FF2B5EF4-FFF2-40B4-BE49-F238E27FC236}">
                <a16:creationId xmlns:a16="http://schemas.microsoft.com/office/drawing/2014/main" id="{C9DDF7D8-00EA-4FFE-9AE8-386375565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275184-B94A-4F6C-95C9-1C301640C46F}"/>
              </a:ext>
            </a:extLst>
          </p:cNvPr>
          <p:cNvSpPr>
            <a:spLocks noGrp="1"/>
          </p:cNvSpPr>
          <p:nvPr>
            <p:ph type="sldNum" sz="quarter" idx="12"/>
          </p:nvPr>
        </p:nvSpPr>
        <p:spPr/>
        <p:txBody>
          <a:bodyPr/>
          <a:lstStyle/>
          <a:p>
            <a:fld id="{33AE6E05-FC91-45B0-B653-B09D35022728}" type="slidenum">
              <a:rPr lang="en-US" smtClean="0"/>
              <a:t>‹#›</a:t>
            </a:fld>
            <a:endParaRPr lang="en-US"/>
          </a:p>
        </p:txBody>
      </p:sp>
    </p:spTree>
    <p:extLst>
      <p:ext uri="{BB962C8B-B14F-4D97-AF65-F5344CB8AC3E}">
        <p14:creationId xmlns:p14="http://schemas.microsoft.com/office/powerpoint/2010/main" val="166316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BDE1-4E63-4834-8D63-2AE0F0A2608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2C9B649-8A8B-447E-A96F-275E8CA5E80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B2F4F06-E8D9-47DB-A3FF-3ADAF7853EC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FF9B206-580E-407C-89CD-50CF22B8C3FB}"/>
              </a:ext>
            </a:extLst>
          </p:cNvPr>
          <p:cNvSpPr>
            <a:spLocks noGrp="1"/>
          </p:cNvSpPr>
          <p:nvPr>
            <p:ph type="dt" sz="half" idx="10"/>
          </p:nvPr>
        </p:nvSpPr>
        <p:spPr/>
        <p:txBody>
          <a:bodyPr/>
          <a:lstStyle/>
          <a:p>
            <a:fld id="{9141448F-4AFF-4494-8E4B-7B7D53A7699D}" type="datetimeFigureOut">
              <a:rPr lang="en-US" smtClean="0"/>
              <a:t>6/19/2020</a:t>
            </a:fld>
            <a:endParaRPr lang="en-US"/>
          </a:p>
        </p:txBody>
      </p:sp>
      <p:sp>
        <p:nvSpPr>
          <p:cNvPr id="6" name="Footer Placeholder 5">
            <a:extLst>
              <a:ext uri="{FF2B5EF4-FFF2-40B4-BE49-F238E27FC236}">
                <a16:creationId xmlns:a16="http://schemas.microsoft.com/office/drawing/2014/main" id="{059499DE-2C6C-4445-BBDB-6568F6B9E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8F5CDE-1511-4783-B99E-55B74B9B55DC}"/>
              </a:ext>
            </a:extLst>
          </p:cNvPr>
          <p:cNvSpPr>
            <a:spLocks noGrp="1"/>
          </p:cNvSpPr>
          <p:nvPr>
            <p:ph type="sldNum" sz="quarter" idx="12"/>
          </p:nvPr>
        </p:nvSpPr>
        <p:spPr/>
        <p:txBody>
          <a:bodyPr/>
          <a:lstStyle/>
          <a:p>
            <a:fld id="{33AE6E05-FC91-45B0-B653-B09D35022728}" type="slidenum">
              <a:rPr lang="en-US" smtClean="0"/>
              <a:t>‹#›</a:t>
            </a:fld>
            <a:endParaRPr lang="en-US"/>
          </a:p>
        </p:txBody>
      </p:sp>
    </p:spTree>
    <p:extLst>
      <p:ext uri="{BB962C8B-B14F-4D97-AF65-F5344CB8AC3E}">
        <p14:creationId xmlns:p14="http://schemas.microsoft.com/office/powerpoint/2010/main" val="3213911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0EFC2-9531-4D4C-A64E-2E2C6562A1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E3E28A-9BCF-4C8A-919A-B10D0B2B08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6D17F-463D-4CD4-A1DC-DFDC257D73B1}"/>
              </a:ext>
            </a:extLst>
          </p:cNvPr>
          <p:cNvSpPr>
            <a:spLocks noGrp="1"/>
          </p:cNvSpPr>
          <p:nvPr>
            <p:ph type="dt" sz="half" idx="10"/>
          </p:nvPr>
        </p:nvSpPr>
        <p:spPr/>
        <p:txBody>
          <a:bodyPr/>
          <a:lstStyle/>
          <a:p>
            <a:fld id="{9141448F-4AFF-4494-8E4B-7B7D53A7699D}" type="datetimeFigureOut">
              <a:rPr lang="en-US" smtClean="0"/>
              <a:t>6/19/2020</a:t>
            </a:fld>
            <a:endParaRPr lang="en-US"/>
          </a:p>
        </p:txBody>
      </p:sp>
      <p:sp>
        <p:nvSpPr>
          <p:cNvPr id="5" name="Footer Placeholder 4">
            <a:extLst>
              <a:ext uri="{FF2B5EF4-FFF2-40B4-BE49-F238E27FC236}">
                <a16:creationId xmlns:a16="http://schemas.microsoft.com/office/drawing/2014/main" id="{9F3CBDA6-1704-43CD-B186-F42761E47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5CFAE-E228-4CF2-A91A-221635B301FA}"/>
              </a:ext>
            </a:extLst>
          </p:cNvPr>
          <p:cNvSpPr>
            <a:spLocks noGrp="1"/>
          </p:cNvSpPr>
          <p:nvPr>
            <p:ph type="sldNum" sz="quarter" idx="12"/>
          </p:nvPr>
        </p:nvSpPr>
        <p:spPr/>
        <p:txBody>
          <a:bodyPr/>
          <a:lstStyle/>
          <a:p>
            <a:fld id="{33AE6E05-FC91-45B0-B653-B09D35022728}" type="slidenum">
              <a:rPr lang="en-US" smtClean="0"/>
              <a:t>‹#›</a:t>
            </a:fld>
            <a:endParaRPr lang="en-US"/>
          </a:p>
        </p:txBody>
      </p:sp>
    </p:spTree>
    <p:extLst>
      <p:ext uri="{BB962C8B-B14F-4D97-AF65-F5344CB8AC3E}">
        <p14:creationId xmlns:p14="http://schemas.microsoft.com/office/powerpoint/2010/main" val="11557251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B9573B-0562-4FFB-99D3-1D6F3A5C1E0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989940-F31E-41A2-867C-D5F44CAA5C8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368E7-B9E4-4010-80A6-1F07EC161CF8}"/>
              </a:ext>
            </a:extLst>
          </p:cNvPr>
          <p:cNvSpPr>
            <a:spLocks noGrp="1"/>
          </p:cNvSpPr>
          <p:nvPr>
            <p:ph type="dt" sz="half" idx="10"/>
          </p:nvPr>
        </p:nvSpPr>
        <p:spPr/>
        <p:txBody>
          <a:bodyPr/>
          <a:lstStyle/>
          <a:p>
            <a:fld id="{9141448F-4AFF-4494-8E4B-7B7D53A7699D}" type="datetimeFigureOut">
              <a:rPr lang="en-US" smtClean="0"/>
              <a:t>6/19/2020</a:t>
            </a:fld>
            <a:endParaRPr lang="en-US"/>
          </a:p>
        </p:txBody>
      </p:sp>
      <p:sp>
        <p:nvSpPr>
          <p:cNvPr id="5" name="Footer Placeholder 4">
            <a:extLst>
              <a:ext uri="{FF2B5EF4-FFF2-40B4-BE49-F238E27FC236}">
                <a16:creationId xmlns:a16="http://schemas.microsoft.com/office/drawing/2014/main" id="{E9BF05BC-A184-4524-BA84-4C2BC68FC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A0AC2-0452-4300-A73C-4FAE430A0701}"/>
              </a:ext>
            </a:extLst>
          </p:cNvPr>
          <p:cNvSpPr>
            <a:spLocks noGrp="1"/>
          </p:cNvSpPr>
          <p:nvPr>
            <p:ph type="sldNum" sz="quarter" idx="12"/>
          </p:nvPr>
        </p:nvSpPr>
        <p:spPr/>
        <p:txBody>
          <a:bodyPr/>
          <a:lstStyle/>
          <a:p>
            <a:fld id="{33AE6E05-FC91-45B0-B653-B09D35022728}" type="slidenum">
              <a:rPr lang="en-US" smtClean="0"/>
              <a:t>‹#›</a:t>
            </a:fld>
            <a:endParaRPr lang="en-US"/>
          </a:p>
        </p:txBody>
      </p:sp>
    </p:spTree>
    <p:extLst>
      <p:ext uri="{BB962C8B-B14F-4D97-AF65-F5344CB8AC3E}">
        <p14:creationId xmlns:p14="http://schemas.microsoft.com/office/powerpoint/2010/main" val="164035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DA208B-BEFC-4ECD-9F9F-1F15C24AFCC3}"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27AE0-5B36-4728-974A-628AD9EC38F5}" type="slidenum">
              <a:rPr lang="en-US" smtClean="0"/>
              <a:t>‹#›</a:t>
            </a:fld>
            <a:endParaRPr lang="en-US"/>
          </a:p>
        </p:txBody>
      </p:sp>
    </p:spTree>
    <p:extLst>
      <p:ext uri="{BB962C8B-B14F-4D97-AF65-F5344CB8AC3E}">
        <p14:creationId xmlns:p14="http://schemas.microsoft.com/office/powerpoint/2010/main" val="243819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DA208B-BEFC-4ECD-9F9F-1F15C24AFCC3}" type="datetimeFigureOut">
              <a:rPr lang="en-US" smtClean="0"/>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D27AE0-5B36-4728-974A-628AD9EC38F5}" type="slidenum">
              <a:rPr lang="en-US" smtClean="0"/>
              <a:t>‹#›</a:t>
            </a:fld>
            <a:endParaRPr lang="en-US"/>
          </a:p>
        </p:txBody>
      </p:sp>
    </p:spTree>
    <p:extLst>
      <p:ext uri="{BB962C8B-B14F-4D97-AF65-F5344CB8AC3E}">
        <p14:creationId xmlns:p14="http://schemas.microsoft.com/office/powerpoint/2010/main" val="354005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DA208B-BEFC-4ECD-9F9F-1F15C24AFCC3}" type="datetimeFigureOut">
              <a:rPr lang="en-US" smtClean="0"/>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27AE0-5B36-4728-974A-628AD9EC38F5}" type="slidenum">
              <a:rPr lang="en-US" smtClean="0"/>
              <a:t>‹#›</a:t>
            </a:fld>
            <a:endParaRPr lang="en-US"/>
          </a:p>
        </p:txBody>
      </p:sp>
    </p:spTree>
    <p:extLst>
      <p:ext uri="{BB962C8B-B14F-4D97-AF65-F5344CB8AC3E}">
        <p14:creationId xmlns:p14="http://schemas.microsoft.com/office/powerpoint/2010/main" val="386777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A208B-BEFC-4ECD-9F9F-1F15C24AFCC3}" type="datetimeFigureOut">
              <a:rPr lang="en-US" smtClean="0"/>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D27AE0-5B36-4728-974A-628AD9EC38F5}" type="slidenum">
              <a:rPr lang="en-US" smtClean="0"/>
              <a:t>‹#›</a:t>
            </a:fld>
            <a:endParaRPr lang="en-US"/>
          </a:p>
        </p:txBody>
      </p:sp>
    </p:spTree>
    <p:extLst>
      <p:ext uri="{BB962C8B-B14F-4D97-AF65-F5344CB8AC3E}">
        <p14:creationId xmlns:p14="http://schemas.microsoft.com/office/powerpoint/2010/main" val="821850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5DA208B-BEFC-4ECD-9F9F-1F15C24AFCC3}"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27AE0-5B36-4728-974A-628AD9EC38F5}" type="slidenum">
              <a:rPr lang="en-US" smtClean="0"/>
              <a:t>‹#›</a:t>
            </a:fld>
            <a:endParaRPr lang="en-US"/>
          </a:p>
        </p:txBody>
      </p:sp>
    </p:spTree>
    <p:extLst>
      <p:ext uri="{BB962C8B-B14F-4D97-AF65-F5344CB8AC3E}">
        <p14:creationId xmlns:p14="http://schemas.microsoft.com/office/powerpoint/2010/main" val="99834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DA208B-BEFC-4ECD-9F9F-1F15C24AFCC3}"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27AE0-5B36-4728-974A-628AD9EC38F5}" type="slidenum">
              <a:rPr lang="en-US" smtClean="0"/>
              <a:t>‹#›</a:t>
            </a:fld>
            <a:endParaRPr lang="en-US"/>
          </a:p>
        </p:txBody>
      </p:sp>
    </p:spTree>
    <p:extLst>
      <p:ext uri="{BB962C8B-B14F-4D97-AF65-F5344CB8AC3E}">
        <p14:creationId xmlns:p14="http://schemas.microsoft.com/office/powerpoint/2010/main" val="1929685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DA208B-BEFC-4ECD-9F9F-1F15C24AFCC3}" type="datetimeFigureOut">
              <a:rPr lang="en-US" smtClean="0"/>
              <a:t>6/19/2020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1D27AE0-5B36-4728-974A-628AD9EC38F5}" type="slidenum">
              <a:rPr lang="en-US" smtClean="0"/>
              <a:t>‹#›</a:t>
            </a:fld>
            <a:endParaRPr lang="en-US"/>
          </a:p>
        </p:txBody>
      </p:sp>
    </p:spTree>
    <p:extLst>
      <p:ext uri="{BB962C8B-B14F-4D97-AF65-F5344CB8AC3E}">
        <p14:creationId xmlns:p14="http://schemas.microsoft.com/office/powerpoint/2010/main" val="428346243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DB8D053-7D20-474B-BBF4-27CED1D20E62}" type="datetimeFigureOut">
              <a:rPr lang="en-US" smtClean="0"/>
              <a:t>6/19/2020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BA33D3-0863-4953-8AEE-5A6584764FB6}" type="slidenum">
              <a:rPr lang="en-US" smtClean="0"/>
              <a:t>‹#›</a:t>
            </a:fld>
            <a:endParaRPr lang="en-US"/>
          </a:p>
        </p:txBody>
      </p:sp>
    </p:spTree>
    <p:extLst>
      <p:ext uri="{BB962C8B-B14F-4D97-AF65-F5344CB8AC3E}">
        <p14:creationId xmlns:p14="http://schemas.microsoft.com/office/powerpoint/2010/main" val="287412427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F9A993-5BFC-43C9-AAC7-509CF0278B4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5BA9C7-90D9-4298-9760-CBB7468B07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1FCB0-C60F-4394-9041-76390A836C0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41448F-4AFF-4494-8E4B-7B7D53A7699D}" type="datetimeFigureOut">
              <a:rPr lang="en-US" smtClean="0"/>
              <a:t>6/19/2020</a:t>
            </a:fld>
            <a:endParaRPr lang="en-US"/>
          </a:p>
        </p:txBody>
      </p:sp>
      <p:sp>
        <p:nvSpPr>
          <p:cNvPr id="5" name="Footer Placeholder 4">
            <a:extLst>
              <a:ext uri="{FF2B5EF4-FFF2-40B4-BE49-F238E27FC236}">
                <a16:creationId xmlns:a16="http://schemas.microsoft.com/office/drawing/2014/main" id="{CA3A97CC-A4E5-46FE-B40F-62C4616EBC5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0A90BA-EDD1-4FB8-A223-D5A558E0C79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AE6E05-FC91-45B0-B653-B09D35022728}" type="slidenum">
              <a:rPr lang="en-US" smtClean="0"/>
              <a:t>‹#›</a:t>
            </a:fld>
            <a:endParaRPr lang="en-US"/>
          </a:p>
        </p:txBody>
      </p:sp>
    </p:spTree>
    <p:extLst>
      <p:ext uri="{BB962C8B-B14F-4D97-AF65-F5344CB8AC3E}">
        <p14:creationId xmlns:p14="http://schemas.microsoft.com/office/powerpoint/2010/main" val="73052421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wasavp.org/" TargetMode="External"/><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20https:/www.youtube.com/watch?v=XHJZM9KS71M&amp;feature=emb_logo" TargetMode="External"/><Relationship Id="rId1" Type="http://schemas.openxmlformats.org/officeDocument/2006/relationships/slideLayout" Target="../slideLayouts/slideLayout2.xml"/><Relationship Id="rId4" Type="http://schemas.openxmlformats.org/officeDocument/2006/relationships/hyperlink" Target="http://springyouthforum.org/virtual-progra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alcoholpolicy.org/events-1"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lcb.wa.gov/laws/get_notifications/archiv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36180" y="4571195"/>
            <a:ext cx="9144000" cy="1655762"/>
          </a:xfrm>
        </p:spPr>
        <p:txBody>
          <a:bodyPr>
            <a:normAutofit/>
          </a:bodyPr>
          <a:lstStyle/>
          <a:p>
            <a:r>
              <a:rPr lang="en-US" sz="4400" dirty="0" smtClean="0"/>
              <a:t>June </a:t>
            </a:r>
            <a:r>
              <a:rPr lang="en-US" sz="4400" dirty="0" smtClean="0"/>
              <a:t>1</a:t>
            </a:r>
            <a:r>
              <a:rPr lang="en-US" sz="4400" dirty="0" smtClean="0"/>
              <a:t>9</a:t>
            </a:r>
            <a:r>
              <a:rPr lang="en-US" sz="4400" dirty="0" smtClean="0"/>
              <a:t>, 2020</a:t>
            </a:r>
          </a:p>
          <a:p>
            <a:r>
              <a:rPr lang="en-US" sz="2400" dirty="0" smtClean="0"/>
              <a:t>Monthly coalition meeting </a:t>
            </a:r>
          </a:p>
        </p:txBody>
      </p:sp>
      <p:pic>
        <p:nvPicPr>
          <p:cNvPr id="5" name="Picture 4"/>
          <p:cNvPicPr>
            <a:picLocks noChangeAspect="1"/>
          </p:cNvPicPr>
          <p:nvPr/>
        </p:nvPicPr>
        <p:blipFill>
          <a:blip r:embed="rId2"/>
          <a:stretch>
            <a:fillRect/>
          </a:stretch>
        </p:blipFill>
        <p:spPr>
          <a:xfrm>
            <a:off x="938487" y="472792"/>
            <a:ext cx="6020253" cy="4098403"/>
          </a:xfrm>
          <a:prstGeom prst="rect">
            <a:avLst/>
          </a:prstGeom>
        </p:spPr>
      </p:pic>
    </p:spTree>
    <p:extLst>
      <p:ext uri="{BB962C8B-B14F-4D97-AF65-F5344CB8AC3E}">
        <p14:creationId xmlns:p14="http://schemas.microsoft.com/office/powerpoint/2010/main" val="953226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8698-C003-4AA1-B0C4-76989B019778}"/>
              </a:ext>
            </a:extLst>
          </p:cNvPr>
          <p:cNvSpPr>
            <a:spLocks noGrp="1"/>
          </p:cNvSpPr>
          <p:nvPr>
            <p:ph type="title"/>
          </p:nvPr>
        </p:nvSpPr>
        <p:spPr/>
        <p:txBody>
          <a:bodyPr/>
          <a:lstStyle/>
          <a:p>
            <a:r>
              <a:rPr lang="en-US" dirty="0"/>
              <a:t>2020 Legislative Priorities</a:t>
            </a:r>
          </a:p>
        </p:txBody>
      </p:sp>
      <p:sp>
        <p:nvSpPr>
          <p:cNvPr id="3" name="Content Placeholder 2">
            <a:extLst>
              <a:ext uri="{FF2B5EF4-FFF2-40B4-BE49-F238E27FC236}">
                <a16:creationId xmlns:a16="http://schemas.microsoft.com/office/drawing/2014/main" id="{36B857B7-DAB3-4F65-9BDB-664A36D5FF58}"/>
              </a:ext>
            </a:extLst>
          </p:cNvPr>
          <p:cNvSpPr>
            <a:spLocks noGrp="1"/>
          </p:cNvSpPr>
          <p:nvPr>
            <p:ph idx="1"/>
          </p:nvPr>
        </p:nvSpPr>
        <p:spPr>
          <a:xfrm>
            <a:off x="2455573" y="2125266"/>
            <a:ext cx="7236029" cy="2058434"/>
          </a:xfrm>
        </p:spPr>
        <p:txBody>
          <a:bodyPr/>
          <a:lstStyle/>
          <a:p>
            <a:pPr marL="0" indent="0">
              <a:buNone/>
            </a:pPr>
            <a:endParaRPr lang="en-US" b="1" dirty="0"/>
          </a:p>
          <a:p>
            <a:pPr lvl="2"/>
            <a:r>
              <a:rPr lang="en-US" dirty="0"/>
              <a:t>Advocate to prevention youth becoming addicted to vaping</a:t>
            </a:r>
          </a:p>
          <a:p>
            <a:pPr lvl="2"/>
            <a:r>
              <a:rPr lang="en-US" dirty="0"/>
              <a:t>Restrict advertising that appeals to under 21</a:t>
            </a:r>
          </a:p>
          <a:p>
            <a:pPr lvl="2"/>
            <a:r>
              <a:rPr lang="en-US" dirty="0"/>
              <a:t>Restrict flavors and additives that appeal to youth</a:t>
            </a:r>
          </a:p>
          <a:p>
            <a:pPr lvl="2"/>
            <a:r>
              <a:rPr lang="en-US" dirty="0"/>
              <a:t>Regulate and limit nicotine content</a:t>
            </a:r>
          </a:p>
          <a:p>
            <a:pPr lvl="1"/>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CDDE3CE3-3CCA-44B0-BCD0-43A7418E7D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5662" y="4873801"/>
            <a:ext cx="2114965" cy="562028"/>
          </a:xfrm>
          <a:prstGeom prst="rect">
            <a:avLst/>
          </a:prstGeom>
        </p:spPr>
      </p:pic>
      <p:pic>
        <p:nvPicPr>
          <p:cNvPr id="6" name="Picture 5" descr="Young Chinese boy">
            <a:extLst>
              <a:ext uri="{FF2B5EF4-FFF2-40B4-BE49-F238E27FC236}">
                <a16:creationId xmlns:a16="http://schemas.microsoft.com/office/drawing/2014/main" id="{C4DBE9C9-8CFE-4838-BC67-25821E2D72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43" y="2019341"/>
            <a:ext cx="2627737" cy="3193060"/>
          </a:xfrm>
          <a:prstGeom prst="rect">
            <a:avLst/>
          </a:prstGeom>
        </p:spPr>
      </p:pic>
      <p:sp>
        <p:nvSpPr>
          <p:cNvPr id="7" name="TextBox 6">
            <a:extLst>
              <a:ext uri="{FF2B5EF4-FFF2-40B4-BE49-F238E27FC236}">
                <a16:creationId xmlns:a16="http://schemas.microsoft.com/office/drawing/2014/main" id="{F421E322-DE54-4004-BA60-96DD32857FA4}"/>
              </a:ext>
            </a:extLst>
          </p:cNvPr>
          <p:cNvSpPr txBox="1"/>
          <p:nvPr/>
        </p:nvSpPr>
        <p:spPr>
          <a:xfrm rot="21430730">
            <a:off x="484140" y="2689427"/>
            <a:ext cx="1945941" cy="1061829"/>
          </a:xfrm>
          <a:prstGeom prst="rect">
            <a:avLst/>
          </a:prstGeom>
          <a:noFill/>
        </p:spPr>
        <p:txBody>
          <a:bodyPr wrap="square" rtlCol="0">
            <a:spAutoFit/>
          </a:bodyPr>
          <a:lstStyle/>
          <a:p>
            <a:pPr algn="ctr" defTabSz="685800"/>
            <a:r>
              <a:rPr lang="en-US" sz="2100" b="1" dirty="0">
                <a:solidFill>
                  <a:prstClr val="black"/>
                </a:solidFill>
                <a:latin typeface="Calibri" panose="020F0502020204030204"/>
              </a:rPr>
              <a:t>3. Restrict Youth Access to Vaping</a:t>
            </a:r>
          </a:p>
        </p:txBody>
      </p:sp>
    </p:spTree>
    <p:extLst>
      <p:ext uri="{BB962C8B-B14F-4D97-AF65-F5344CB8AC3E}">
        <p14:creationId xmlns:p14="http://schemas.microsoft.com/office/powerpoint/2010/main" val="1314535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8698-C003-4AA1-B0C4-76989B019778}"/>
              </a:ext>
            </a:extLst>
          </p:cNvPr>
          <p:cNvSpPr>
            <a:spLocks noGrp="1"/>
          </p:cNvSpPr>
          <p:nvPr>
            <p:ph type="title"/>
          </p:nvPr>
        </p:nvSpPr>
        <p:spPr/>
        <p:txBody>
          <a:bodyPr/>
          <a:lstStyle/>
          <a:p>
            <a:r>
              <a:rPr lang="en-US" dirty="0"/>
              <a:t>2020 Legislative Priorities</a:t>
            </a:r>
          </a:p>
        </p:txBody>
      </p:sp>
      <p:sp>
        <p:nvSpPr>
          <p:cNvPr id="3" name="Content Placeholder 2">
            <a:extLst>
              <a:ext uri="{FF2B5EF4-FFF2-40B4-BE49-F238E27FC236}">
                <a16:creationId xmlns:a16="http://schemas.microsoft.com/office/drawing/2014/main" id="{36B857B7-DAB3-4F65-9BDB-664A36D5FF58}"/>
              </a:ext>
            </a:extLst>
          </p:cNvPr>
          <p:cNvSpPr>
            <a:spLocks noGrp="1"/>
          </p:cNvSpPr>
          <p:nvPr>
            <p:ph idx="1"/>
          </p:nvPr>
        </p:nvSpPr>
        <p:spPr>
          <a:xfrm>
            <a:off x="3614871" y="2453226"/>
            <a:ext cx="5156853" cy="1277006"/>
          </a:xfrm>
        </p:spPr>
        <p:txBody>
          <a:bodyPr/>
          <a:lstStyle/>
          <a:p>
            <a:pPr marL="0" indent="0">
              <a:buNone/>
            </a:pPr>
            <a:endParaRPr lang="en-US" b="1" dirty="0"/>
          </a:p>
          <a:p>
            <a:pPr lvl="2"/>
            <a:r>
              <a:rPr lang="en-US" dirty="0"/>
              <a:t>Limit expansion of alcohol availability</a:t>
            </a:r>
          </a:p>
          <a:p>
            <a:pPr lvl="2"/>
            <a:r>
              <a:rPr lang="en-US" dirty="0"/>
              <a:t>Prevent expansion of alcohol outlets</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CDDE3CE3-3CCA-44B0-BCD0-43A7418E7D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0953" y="4835346"/>
            <a:ext cx="2259675" cy="600484"/>
          </a:xfrm>
          <a:prstGeom prst="rect">
            <a:avLst/>
          </a:prstGeom>
        </p:spPr>
      </p:pic>
      <p:pic>
        <p:nvPicPr>
          <p:cNvPr id="6" name="Picture 5" descr="English business man">
            <a:extLst>
              <a:ext uri="{FF2B5EF4-FFF2-40B4-BE49-F238E27FC236}">
                <a16:creationId xmlns:a16="http://schemas.microsoft.com/office/drawing/2014/main" id="{FFE858E6-BE7B-4B80-9C32-423DEE3CE3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94" y="1952215"/>
            <a:ext cx="3154977" cy="3912281"/>
          </a:xfrm>
          <a:prstGeom prst="rect">
            <a:avLst/>
          </a:prstGeom>
        </p:spPr>
      </p:pic>
      <p:sp>
        <p:nvSpPr>
          <p:cNvPr id="7" name="TextBox 6">
            <a:extLst>
              <a:ext uri="{FF2B5EF4-FFF2-40B4-BE49-F238E27FC236}">
                <a16:creationId xmlns:a16="http://schemas.microsoft.com/office/drawing/2014/main" id="{79007BC1-2549-47A7-A2A9-2CB0389ED3C7}"/>
              </a:ext>
            </a:extLst>
          </p:cNvPr>
          <p:cNvSpPr txBox="1"/>
          <p:nvPr/>
        </p:nvSpPr>
        <p:spPr>
          <a:xfrm rot="158038">
            <a:off x="634522" y="2190334"/>
            <a:ext cx="2197872" cy="1200329"/>
          </a:xfrm>
          <a:prstGeom prst="rect">
            <a:avLst/>
          </a:prstGeom>
          <a:noFill/>
        </p:spPr>
        <p:txBody>
          <a:bodyPr wrap="square" rtlCol="0">
            <a:spAutoFit/>
          </a:bodyPr>
          <a:lstStyle/>
          <a:p>
            <a:pPr defTabSz="685800"/>
            <a:r>
              <a:rPr lang="en-US" b="1" dirty="0">
                <a:solidFill>
                  <a:prstClr val="black"/>
                </a:solidFill>
                <a:latin typeface="Calibri" panose="020F0502020204030204"/>
              </a:rPr>
              <a:t>4. Focus on Preventing Alcohol Normalization and Outlet Density</a:t>
            </a:r>
          </a:p>
        </p:txBody>
      </p:sp>
    </p:spTree>
    <p:extLst>
      <p:ext uri="{BB962C8B-B14F-4D97-AF65-F5344CB8AC3E}">
        <p14:creationId xmlns:p14="http://schemas.microsoft.com/office/powerpoint/2010/main" val="2552492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8698-C003-4AA1-B0C4-76989B019778}"/>
              </a:ext>
            </a:extLst>
          </p:cNvPr>
          <p:cNvSpPr>
            <a:spLocks noGrp="1"/>
          </p:cNvSpPr>
          <p:nvPr>
            <p:ph type="title"/>
          </p:nvPr>
        </p:nvSpPr>
        <p:spPr/>
        <p:txBody>
          <a:bodyPr/>
          <a:lstStyle/>
          <a:p>
            <a:r>
              <a:rPr lang="en-US" dirty="0"/>
              <a:t>2020 Legislative Priorities</a:t>
            </a:r>
          </a:p>
        </p:txBody>
      </p:sp>
      <p:sp>
        <p:nvSpPr>
          <p:cNvPr id="3" name="Content Placeholder 2">
            <a:extLst>
              <a:ext uri="{FF2B5EF4-FFF2-40B4-BE49-F238E27FC236}">
                <a16:creationId xmlns:a16="http://schemas.microsoft.com/office/drawing/2014/main" id="{36B857B7-DAB3-4F65-9BDB-664A36D5FF58}"/>
              </a:ext>
            </a:extLst>
          </p:cNvPr>
          <p:cNvSpPr>
            <a:spLocks noGrp="1"/>
          </p:cNvSpPr>
          <p:nvPr>
            <p:ph idx="1"/>
          </p:nvPr>
        </p:nvSpPr>
        <p:spPr>
          <a:xfrm>
            <a:off x="628650" y="2125266"/>
            <a:ext cx="7886700" cy="3263504"/>
          </a:xfrm>
        </p:spPr>
        <p:txBody>
          <a:bodyPr/>
          <a:lstStyle/>
          <a:p>
            <a:pPr marL="0" indent="0">
              <a:buNone/>
            </a:pPr>
            <a:endParaRPr lang="en-US" b="1" dirty="0"/>
          </a:p>
          <a:p>
            <a:pPr marL="0" indent="0">
              <a:buNone/>
            </a:pPr>
            <a:r>
              <a:rPr lang="en-US" b="1" dirty="0"/>
              <a:t>5.  Monitor and Support Opiate Prevention Efforts</a:t>
            </a:r>
          </a:p>
          <a:p>
            <a:pPr lvl="2"/>
            <a:r>
              <a:rPr lang="en-US" dirty="0"/>
              <a:t>Prevent youth addiction to opiates</a:t>
            </a:r>
          </a:p>
          <a:p>
            <a:pPr lvl="2"/>
            <a:r>
              <a:rPr lang="en-US" dirty="0"/>
              <a:t>Support safe storage and disposal</a:t>
            </a:r>
          </a:p>
          <a:p>
            <a:pPr lvl="2"/>
            <a:r>
              <a:rPr lang="en-US" dirty="0"/>
              <a:t>Support limiting prescriptions to youth</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CDDE3CE3-3CCA-44B0-BCD0-43A7418E7D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0495" y="4867114"/>
            <a:ext cx="2140132" cy="568716"/>
          </a:xfrm>
          <a:prstGeom prst="rect">
            <a:avLst/>
          </a:prstGeom>
        </p:spPr>
      </p:pic>
      <p:pic>
        <p:nvPicPr>
          <p:cNvPr id="6" name="Picture 5" descr="Young school girl">
            <a:extLst>
              <a:ext uri="{FF2B5EF4-FFF2-40B4-BE49-F238E27FC236}">
                <a16:creationId xmlns:a16="http://schemas.microsoft.com/office/drawing/2014/main" id="{9E9C3A8E-F545-4D52-BA92-79CC1F17BE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407" y="2412013"/>
            <a:ext cx="1288131" cy="2320721"/>
          </a:xfrm>
          <a:prstGeom prst="rect">
            <a:avLst/>
          </a:prstGeom>
        </p:spPr>
      </p:pic>
    </p:spTree>
    <p:extLst>
      <p:ext uri="{BB962C8B-B14F-4D97-AF65-F5344CB8AC3E}">
        <p14:creationId xmlns:p14="http://schemas.microsoft.com/office/powerpoint/2010/main" val="1007741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8698-C003-4AA1-B0C4-76989B019778}"/>
              </a:ext>
            </a:extLst>
          </p:cNvPr>
          <p:cNvSpPr>
            <a:spLocks noGrp="1"/>
          </p:cNvSpPr>
          <p:nvPr>
            <p:ph type="title"/>
          </p:nvPr>
        </p:nvSpPr>
        <p:spPr/>
        <p:txBody>
          <a:bodyPr/>
          <a:lstStyle/>
          <a:p>
            <a:r>
              <a:rPr lang="en-US" dirty="0"/>
              <a:t>Our Efforts</a:t>
            </a:r>
          </a:p>
        </p:txBody>
      </p:sp>
      <p:sp>
        <p:nvSpPr>
          <p:cNvPr id="3" name="Content Placeholder 2">
            <a:extLst>
              <a:ext uri="{FF2B5EF4-FFF2-40B4-BE49-F238E27FC236}">
                <a16:creationId xmlns:a16="http://schemas.microsoft.com/office/drawing/2014/main" id="{36B857B7-DAB3-4F65-9BDB-664A36D5FF58}"/>
              </a:ext>
            </a:extLst>
          </p:cNvPr>
          <p:cNvSpPr>
            <a:spLocks noGrp="1"/>
          </p:cNvSpPr>
          <p:nvPr>
            <p:ph idx="1"/>
          </p:nvPr>
        </p:nvSpPr>
        <p:spPr>
          <a:xfrm>
            <a:off x="628650" y="2030329"/>
            <a:ext cx="7886700" cy="3696578"/>
          </a:xfrm>
        </p:spPr>
        <p:txBody>
          <a:bodyPr>
            <a:normAutofit/>
          </a:bodyPr>
          <a:lstStyle/>
          <a:p>
            <a:pPr marL="0" indent="0">
              <a:buNone/>
            </a:pPr>
            <a:r>
              <a:rPr lang="en-US" dirty="0"/>
              <a:t/>
            </a:r>
            <a:br>
              <a:rPr lang="en-US" dirty="0"/>
            </a:br>
            <a:endParaRPr lang="en-US" dirty="0"/>
          </a:p>
          <a:p>
            <a:pPr marL="0" indent="0">
              <a:buNone/>
            </a:pPr>
            <a:endParaRPr lang="en-US" b="1" dirty="0"/>
          </a:p>
        </p:txBody>
      </p:sp>
      <p:pic>
        <p:nvPicPr>
          <p:cNvPr id="4" name="Picture 3">
            <a:extLst>
              <a:ext uri="{FF2B5EF4-FFF2-40B4-BE49-F238E27FC236}">
                <a16:creationId xmlns:a16="http://schemas.microsoft.com/office/drawing/2014/main" id="{3F870084-1284-4D73-A2D0-C4A7D12478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120" y="4882161"/>
            <a:ext cx="2083507" cy="553669"/>
          </a:xfrm>
          <a:prstGeom prst="rect">
            <a:avLst/>
          </a:prstGeom>
        </p:spPr>
      </p:pic>
      <p:graphicFrame>
        <p:nvGraphicFramePr>
          <p:cNvPr id="9" name="Diagram 8">
            <a:extLst>
              <a:ext uri="{FF2B5EF4-FFF2-40B4-BE49-F238E27FC236}">
                <a16:creationId xmlns:a16="http://schemas.microsoft.com/office/drawing/2014/main" id="{67CAC772-3858-4DC2-9B7E-023696A41283}"/>
              </a:ext>
            </a:extLst>
          </p:cNvPr>
          <p:cNvGraphicFramePr/>
          <p:nvPr/>
        </p:nvGraphicFramePr>
        <p:xfrm>
          <a:off x="1469858" y="1628180"/>
          <a:ext cx="6831932" cy="4329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8440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8698-C003-4AA1-B0C4-76989B019778}"/>
              </a:ext>
            </a:extLst>
          </p:cNvPr>
          <p:cNvSpPr>
            <a:spLocks noGrp="1"/>
          </p:cNvSpPr>
          <p:nvPr>
            <p:ph type="title"/>
          </p:nvPr>
        </p:nvSpPr>
        <p:spPr/>
        <p:txBody>
          <a:bodyPr/>
          <a:lstStyle/>
          <a:p>
            <a:r>
              <a:rPr lang="en-US" dirty="0"/>
              <a:t>Events: Prevention Policy Day</a:t>
            </a:r>
          </a:p>
        </p:txBody>
      </p:sp>
      <p:pic>
        <p:nvPicPr>
          <p:cNvPr id="1026" name="Picture 2">
            <a:extLst>
              <a:ext uri="{FF2B5EF4-FFF2-40B4-BE49-F238E27FC236}">
                <a16:creationId xmlns:a16="http://schemas.microsoft.com/office/drawing/2014/main" id="{3D0C73EC-EB32-4167-A2CC-F72C89C214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49885" y="2438423"/>
            <a:ext cx="3786817" cy="282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B2D61C1E-1FD2-49D3-8872-11A64E1E64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350346" y="2296229"/>
            <a:ext cx="3771236" cy="309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362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8698-C003-4AA1-B0C4-76989B019778}"/>
              </a:ext>
            </a:extLst>
          </p:cNvPr>
          <p:cNvSpPr>
            <a:spLocks noGrp="1"/>
          </p:cNvSpPr>
          <p:nvPr>
            <p:ph type="title"/>
          </p:nvPr>
        </p:nvSpPr>
        <p:spPr/>
        <p:txBody>
          <a:bodyPr/>
          <a:lstStyle/>
          <a:p>
            <a:r>
              <a:rPr lang="en-US" dirty="0"/>
              <a:t>Events: Prevention Summit Meetings</a:t>
            </a:r>
          </a:p>
        </p:txBody>
      </p:sp>
      <p:pic>
        <p:nvPicPr>
          <p:cNvPr id="2050" name="Picture 2">
            <a:extLst>
              <a:ext uri="{FF2B5EF4-FFF2-40B4-BE49-F238E27FC236}">
                <a16:creationId xmlns:a16="http://schemas.microsoft.com/office/drawing/2014/main" id="{046E0342-0757-4001-8404-04D05A509A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2957" y="1893080"/>
            <a:ext cx="5247838" cy="385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1977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8698-C003-4AA1-B0C4-76989B019778}"/>
              </a:ext>
            </a:extLst>
          </p:cNvPr>
          <p:cNvSpPr>
            <a:spLocks noGrp="1"/>
          </p:cNvSpPr>
          <p:nvPr>
            <p:ph type="title"/>
          </p:nvPr>
        </p:nvSpPr>
        <p:spPr/>
        <p:txBody>
          <a:bodyPr/>
          <a:lstStyle/>
          <a:p>
            <a:r>
              <a:rPr lang="en-US" dirty="0"/>
              <a:t>2020 Legislative Efforts: Successes</a:t>
            </a:r>
          </a:p>
        </p:txBody>
      </p:sp>
      <p:sp>
        <p:nvSpPr>
          <p:cNvPr id="3" name="Content Placeholder 2">
            <a:extLst>
              <a:ext uri="{FF2B5EF4-FFF2-40B4-BE49-F238E27FC236}">
                <a16:creationId xmlns:a16="http://schemas.microsoft.com/office/drawing/2014/main" id="{36B857B7-DAB3-4F65-9BDB-664A36D5FF58}"/>
              </a:ext>
            </a:extLst>
          </p:cNvPr>
          <p:cNvSpPr>
            <a:spLocks noGrp="1"/>
          </p:cNvSpPr>
          <p:nvPr>
            <p:ph idx="1"/>
          </p:nvPr>
        </p:nvSpPr>
        <p:spPr>
          <a:xfrm>
            <a:off x="628650" y="2125266"/>
            <a:ext cx="7886700" cy="3263504"/>
          </a:xfrm>
        </p:spPr>
        <p:txBody>
          <a:bodyPr>
            <a:normAutofit lnSpcReduction="10000"/>
          </a:bodyPr>
          <a:lstStyle/>
          <a:p>
            <a:pPr marL="0" indent="0">
              <a:buNone/>
            </a:pPr>
            <a:r>
              <a:rPr lang="en-US" b="1" dirty="0"/>
              <a:t>Helpful Bills Enacted:</a:t>
            </a:r>
          </a:p>
          <a:p>
            <a:pPr marL="0" indent="0">
              <a:buNone/>
            </a:pPr>
            <a:r>
              <a:rPr lang="en-US" b="1" dirty="0"/>
              <a:t>	</a:t>
            </a:r>
            <a:r>
              <a:rPr lang="en-US" dirty="0"/>
              <a:t>Impaired Driving, Preventing Suicide, Firearm Background Checks/ System Enhancement, DUI Vehicle Impound, Accessing SUD Treatment, SEL in Classrooms, Adolescent Behavioral Health Care, Drug Offender Sentencing, Law Enforcement Officer Mental Health</a:t>
            </a:r>
          </a:p>
          <a:p>
            <a:pPr marL="0" indent="0">
              <a:buNone/>
            </a:pPr>
            <a:endParaRPr lang="en-US" b="1" dirty="0"/>
          </a:p>
          <a:p>
            <a:pPr marL="0" indent="0">
              <a:buNone/>
            </a:pPr>
            <a:r>
              <a:rPr lang="en-US" b="1" dirty="0"/>
              <a:t>Problematic Bills Defeated:</a:t>
            </a:r>
          </a:p>
          <a:p>
            <a:pPr marL="0" indent="0">
              <a:buNone/>
            </a:pPr>
            <a:r>
              <a:rPr lang="en-US" b="1" dirty="0"/>
              <a:t>	</a:t>
            </a:r>
            <a:r>
              <a:rPr lang="en-US" dirty="0"/>
              <a:t>Residential MJ, Limited Spirits Retail License, Liquor at Sports Facilities, Expanding MJ Businesses, Craft Cannabis Production, Special Permits to Sell Liquor/Wine/Beer/Cider</a:t>
            </a:r>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912D45EC-A2AB-4F6D-88EB-96701B6BEB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6329" y="1351345"/>
            <a:ext cx="2083507" cy="553669"/>
          </a:xfrm>
          <a:prstGeom prst="rect">
            <a:avLst/>
          </a:prstGeom>
        </p:spPr>
      </p:pic>
    </p:spTree>
    <p:extLst>
      <p:ext uri="{BB962C8B-B14F-4D97-AF65-F5344CB8AC3E}">
        <p14:creationId xmlns:p14="http://schemas.microsoft.com/office/powerpoint/2010/main" val="3505881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3FF91E-688E-4D91-8CDB-8EA61595F574}"/>
              </a:ext>
            </a:extLst>
          </p:cNvPr>
          <p:cNvSpPr/>
          <p:nvPr/>
        </p:nvSpPr>
        <p:spPr>
          <a:xfrm>
            <a:off x="3095538" y="1935355"/>
            <a:ext cx="2963411" cy="3791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95008698-C003-4AA1-B0C4-76989B019778}"/>
              </a:ext>
            </a:extLst>
          </p:cNvPr>
          <p:cNvSpPr>
            <a:spLocks noGrp="1"/>
          </p:cNvSpPr>
          <p:nvPr>
            <p:ph type="title"/>
          </p:nvPr>
        </p:nvSpPr>
        <p:spPr/>
        <p:txBody>
          <a:bodyPr/>
          <a:lstStyle/>
          <a:p>
            <a:r>
              <a:rPr lang="en-US" dirty="0"/>
              <a:t>2020 Legislative Efforts: Successes</a:t>
            </a:r>
          </a:p>
        </p:txBody>
      </p:sp>
      <p:sp>
        <p:nvSpPr>
          <p:cNvPr id="3" name="Content Placeholder 2">
            <a:extLst>
              <a:ext uri="{FF2B5EF4-FFF2-40B4-BE49-F238E27FC236}">
                <a16:creationId xmlns:a16="http://schemas.microsoft.com/office/drawing/2014/main" id="{36B857B7-DAB3-4F65-9BDB-664A36D5FF58}"/>
              </a:ext>
            </a:extLst>
          </p:cNvPr>
          <p:cNvSpPr>
            <a:spLocks noGrp="1"/>
          </p:cNvSpPr>
          <p:nvPr>
            <p:ph idx="1"/>
          </p:nvPr>
        </p:nvSpPr>
        <p:spPr>
          <a:xfrm>
            <a:off x="628650" y="2125266"/>
            <a:ext cx="1774796" cy="3263504"/>
          </a:xfrm>
        </p:spPr>
        <p:txBody>
          <a:bodyPr>
            <a:normAutofit/>
          </a:bodyPr>
          <a:lstStyle/>
          <a:p>
            <a:pPr marL="0" indent="0">
              <a:buNone/>
            </a:pPr>
            <a:r>
              <a:rPr lang="en-US" dirty="0"/>
              <a:t>Alcohol and MJ Legislative “decision guides” to lawmakers:</a:t>
            </a:r>
          </a:p>
          <a:p>
            <a:pPr marL="0" indent="0">
              <a:buNone/>
            </a:pPr>
            <a:endParaRPr lang="en-US" dirty="0"/>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912D45EC-A2AB-4F6D-88EB-96701B6BEB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041" y="5070178"/>
            <a:ext cx="2083507" cy="553669"/>
          </a:xfrm>
          <a:prstGeom prst="rect">
            <a:avLst/>
          </a:prstGeom>
        </p:spPr>
      </p:pic>
      <p:graphicFrame>
        <p:nvGraphicFramePr>
          <p:cNvPr id="4" name="Object 3">
            <a:extLst>
              <a:ext uri="{FF2B5EF4-FFF2-40B4-BE49-F238E27FC236}">
                <a16:creationId xmlns:a16="http://schemas.microsoft.com/office/drawing/2014/main" id="{5701E5B5-CE34-4E77-9C43-91F30B263D10}"/>
              </a:ext>
            </a:extLst>
          </p:cNvPr>
          <p:cNvGraphicFramePr>
            <a:graphicFrameLocks noChangeAspect="1"/>
          </p:cNvGraphicFramePr>
          <p:nvPr>
            <p:extLst/>
          </p:nvPr>
        </p:nvGraphicFramePr>
        <p:xfrm>
          <a:off x="3164521" y="1980519"/>
          <a:ext cx="2814959" cy="3643328"/>
        </p:xfrm>
        <a:graphic>
          <a:graphicData uri="http://schemas.openxmlformats.org/presentationml/2006/ole">
            <mc:AlternateContent xmlns:mc="http://schemas.openxmlformats.org/markup-compatibility/2006">
              <mc:Choice xmlns:v="urn:schemas-microsoft-com:vml" Requires="v">
                <p:oleObj spid="_x0000_s3078" name="Acrobat Document" r:id="rId4" imgW="5829224" imgH="7543800" progId="AcroExch.Document.DC">
                  <p:embed/>
                </p:oleObj>
              </mc:Choice>
              <mc:Fallback>
                <p:oleObj name="Acrobat Document" r:id="rId4" imgW="5829224" imgH="7543800" progId="AcroExch.Document.DC">
                  <p:embed/>
                  <p:pic>
                    <p:nvPicPr>
                      <p:cNvPr id="4" name="Object 3">
                        <a:extLst>
                          <a:ext uri="{FF2B5EF4-FFF2-40B4-BE49-F238E27FC236}">
                            <a16:creationId xmlns:a16="http://schemas.microsoft.com/office/drawing/2014/main" id="{5701E5B5-CE34-4E77-9C43-91F30B263D10}"/>
                          </a:ext>
                        </a:extLst>
                      </p:cNvPr>
                      <p:cNvPicPr/>
                      <p:nvPr/>
                    </p:nvPicPr>
                    <p:blipFill>
                      <a:blip r:embed="rId5"/>
                      <a:stretch>
                        <a:fillRect/>
                      </a:stretch>
                    </p:blipFill>
                    <p:spPr>
                      <a:xfrm>
                        <a:off x="3164521" y="1980519"/>
                        <a:ext cx="2814959" cy="3643328"/>
                      </a:xfrm>
                      <a:prstGeom prst="rect">
                        <a:avLst/>
                      </a:prstGeom>
                    </p:spPr>
                  </p:pic>
                </p:oleObj>
              </mc:Fallback>
            </mc:AlternateContent>
          </a:graphicData>
        </a:graphic>
      </p:graphicFrame>
    </p:spTree>
    <p:extLst>
      <p:ext uri="{BB962C8B-B14F-4D97-AF65-F5344CB8AC3E}">
        <p14:creationId xmlns:p14="http://schemas.microsoft.com/office/powerpoint/2010/main" val="2779924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8698-C003-4AA1-B0C4-76989B01977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6B857B7-DAB3-4F65-9BDB-664A36D5FF58}"/>
              </a:ext>
            </a:extLst>
          </p:cNvPr>
          <p:cNvSpPr>
            <a:spLocks noGrp="1"/>
          </p:cNvSpPr>
          <p:nvPr>
            <p:ph idx="1"/>
          </p:nvPr>
        </p:nvSpPr>
        <p:spPr>
          <a:xfrm>
            <a:off x="628650" y="2370529"/>
            <a:ext cx="7886700" cy="2302933"/>
          </a:xfrm>
        </p:spPr>
        <p:txBody>
          <a:bodyPr>
            <a:normAutofit/>
          </a:bodyPr>
          <a:lstStyle/>
          <a:p>
            <a:r>
              <a:rPr lang="en-US" sz="2700" b="1" dirty="0"/>
              <a:t>Membership Organization</a:t>
            </a:r>
          </a:p>
          <a:p>
            <a:r>
              <a:rPr lang="en-US" sz="2700" b="1" dirty="0"/>
              <a:t>Board Members Across the State</a:t>
            </a:r>
          </a:p>
          <a:p>
            <a:r>
              <a:rPr lang="en-US" sz="2700" b="1" dirty="0">
                <a:hlinkClick r:id="rId2"/>
              </a:rPr>
              <a:t>WWW.WASAVP.ORG</a:t>
            </a:r>
            <a:r>
              <a:rPr lang="en-US" sz="2700" b="1" dirty="0"/>
              <a:t> </a:t>
            </a:r>
            <a:endParaRPr lang="en-US" dirty="0"/>
          </a:p>
        </p:txBody>
      </p:sp>
      <p:pic>
        <p:nvPicPr>
          <p:cNvPr id="7" name="Picture 6">
            <a:extLst>
              <a:ext uri="{FF2B5EF4-FFF2-40B4-BE49-F238E27FC236}">
                <a16:creationId xmlns:a16="http://schemas.microsoft.com/office/drawing/2014/main" id="{912D45EC-A2AB-4F6D-88EB-96701B6BEB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1244577"/>
            <a:ext cx="3228603" cy="857966"/>
          </a:xfrm>
          <a:prstGeom prst="rect">
            <a:avLst/>
          </a:prstGeom>
        </p:spPr>
      </p:pic>
      <p:pic>
        <p:nvPicPr>
          <p:cNvPr id="5" name="Picture 4" descr="Young chinese casual woman">
            <a:extLst>
              <a:ext uri="{FF2B5EF4-FFF2-40B4-BE49-F238E27FC236}">
                <a16:creationId xmlns:a16="http://schemas.microsoft.com/office/drawing/2014/main" id="{E779331E-CFB9-4925-B7D2-1DA46D9171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3851" y="1800862"/>
            <a:ext cx="2721259" cy="3998552"/>
          </a:xfrm>
          <a:prstGeom prst="rect">
            <a:avLst/>
          </a:prstGeom>
        </p:spPr>
      </p:pic>
      <p:sp>
        <p:nvSpPr>
          <p:cNvPr id="6" name="TextBox 5">
            <a:extLst>
              <a:ext uri="{FF2B5EF4-FFF2-40B4-BE49-F238E27FC236}">
                <a16:creationId xmlns:a16="http://schemas.microsoft.com/office/drawing/2014/main" id="{C2FFF351-CB66-450A-BE71-9300566C5FFE}"/>
              </a:ext>
            </a:extLst>
          </p:cNvPr>
          <p:cNvSpPr txBox="1"/>
          <p:nvPr/>
        </p:nvSpPr>
        <p:spPr>
          <a:xfrm>
            <a:off x="6410610" y="2732190"/>
            <a:ext cx="2007742" cy="923330"/>
          </a:xfrm>
          <a:prstGeom prst="rect">
            <a:avLst/>
          </a:prstGeom>
          <a:noFill/>
        </p:spPr>
        <p:txBody>
          <a:bodyPr wrap="square" rtlCol="0">
            <a:spAutoFit/>
          </a:bodyPr>
          <a:lstStyle/>
          <a:p>
            <a:pPr algn="ctr" defTabSz="685800"/>
            <a:r>
              <a:rPr lang="en-US" b="1" dirty="0">
                <a:solidFill>
                  <a:prstClr val="black"/>
                </a:solidFill>
                <a:latin typeface="Centaur" panose="02030504050205020304" pitchFamily="18" charset="0"/>
              </a:rPr>
              <a:t>Thank you WHY Coalition and Prevention Partners</a:t>
            </a:r>
          </a:p>
        </p:txBody>
      </p:sp>
    </p:spTree>
    <p:extLst>
      <p:ext uri="{BB962C8B-B14F-4D97-AF65-F5344CB8AC3E}">
        <p14:creationId xmlns:p14="http://schemas.microsoft.com/office/powerpoint/2010/main" val="324280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741" y="4680719"/>
            <a:ext cx="6347713" cy="1320800"/>
          </a:xfrm>
        </p:spPr>
        <p:txBody>
          <a:bodyPr/>
          <a:lstStyle/>
          <a:p>
            <a:r>
              <a:rPr lang="en-US" dirty="0" smtClean="0"/>
              <a:t>All virtual this year</a:t>
            </a:r>
            <a:endParaRPr lang="en-US" dirty="0"/>
          </a:p>
        </p:txBody>
      </p:sp>
      <p:pic>
        <p:nvPicPr>
          <p:cNvPr id="2050" name="Picture 1" descr="image001">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41" y="1121392"/>
            <a:ext cx="8127757" cy="304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06741" y="4240344"/>
            <a:ext cx="6693952" cy="369332"/>
          </a:xfrm>
          <a:prstGeom prst="rect">
            <a:avLst/>
          </a:prstGeom>
        </p:spPr>
        <p:txBody>
          <a:bodyPr wrap="square">
            <a:spAutoFit/>
          </a:bodyPr>
          <a:lstStyle/>
          <a:p>
            <a:r>
              <a:rPr lang="en-US" dirty="0">
                <a:hlinkClick r:id="rId4"/>
              </a:rPr>
              <a:t>http://springyouthforum.org/virtual-program/</a:t>
            </a:r>
            <a:endParaRPr lang="en-US" dirty="0"/>
          </a:p>
        </p:txBody>
      </p:sp>
    </p:spTree>
    <p:extLst>
      <p:ext uri="{BB962C8B-B14F-4D97-AF65-F5344CB8AC3E}">
        <p14:creationId xmlns:p14="http://schemas.microsoft.com/office/powerpoint/2010/main" val="65421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288750" y="20256"/>
            <a:ext cx="6347713" cy="1320800"/>
          </a:xfrm>
        </p:spPr>
        <p:txBody>
          <a:bodyPr/>
          <a:lstStyle/>
          <a:p>
            <a:r>
              <a:rPr lang="en-US" dirty="0" smtClean="0"/>
              <a:t>Today’s agenda</a:t>
            </a:r>
            <a:endParaRPr lang="en-US" dirty="0"/>
          </a:p>
        </p:txBody>
      </p:sp>
      <p:cxnSp>
        <p:nvCxnSpPr>
          <p:cNvPr id="7" name="Straight Connector 6"/>
          <p:cNvCxnSpPr/>
          <p:nvPr/>
        </p:nvCxnSpPr>
        <p:spPr>
          <a:xfrm>
            <a:off x="4708613" y="527125"/>
            <a:ext cx="0" cy="5862917"/>
          </a:xfrm>
          <a:prstGeom prst="line">
            <a:avLst/>
          </a:prstGeom>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a:blip r:embed="rId2"/>
          <a:stretch>
            <a:fillRect/>
          </a:stretch>
        </p:blipFill>
        <p:spPr>
          <a:xfrm>
            <a:off x="1951640" y="147456"/>
            <a:ext cx="3994872" cy="6612025"/>
          </a:xfrm>
          <a:prstGeom prst="rect">
            <a:avLst/>
          </a:prstGeom>
        </p:spPr>
      </p:pic>
    </p:spTree>
    <p:extLst>
      <p:ext uri="{BB962C8B-B14F-4D97-AF65-F5344CB8AC3E}">
        <p14:creationId xmlns:p14="http://schemas.microsoft.com/office/powerpoint/2010/main" val="1006440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topics</a:t>
            </a:r>
            <a:endParaRPr lang="en-US" dirty="0"/>
          </a:p>
        </p:txBody>
      </p:sp>
      <p:sp>
        <p:nvSpPr>
          <p:cNvPr id="3" name="Content Placeholder 2"/>
          <p:cNvSpPr>
            <a:spLocks noGrp="1"/>
          </p:cNvSpPr>
          <p:nvPr>
            <p:ph idx="1"/>
          </p:nvPr>
        </p:nvSpPr>
        <p:spPr>
          <a:xfrm>
            <a:off x="609599" y="1177159"/>
            <a:ext cx="6516415" cy="5055476"/>
          </a:xfrm>
        </p:spPr>
        <p:txBody>
          <a:bodyPr>
            <a:normAutofit/>
          </a:bodyPr>
          <a:lstStyle/>
          <a:p>
            <a:pPr marL="0" indent="0">
              <a:buNone/>
            </a:pPr>
            <a:endParaRPr lang="en-US" sz="1500" dirty="0" smtClean="0">
              <a:solidFill>
                <a:schemeClr val="bg1">
                  <a:lumMod val="50000"/>
                </a:schemeClr>
              </a:solidFill>
            </a:endParaRPr>
          </a:p>
          <a:p>
            <a:r>
              <a:rPr lang="en-US" sz="2600" b="1" dirty="0" smtClean="0">
                <a:solidFill>
                  <a:schemeClr val="bg1">
                    <a:lumMod val="50000"/>
                  </a:schemeClr>
                </a:solidFill>
              </a:rPr>
              <a:t>US </a:t>
            </a:r>
            <a:r>
              <a:rPr lang="en-US" sz="2600" b="1" dirty="0" smtClean="0">
                <a:solidFill>
                  <a:schemeClr val="bg1">
                    <a:lumMod val="50000"/>
                  </a:schemeClr>
                </a:solidFill>
              </a:rPr>
              <a:t>Alcohol Policy Alliance Interactive Dialogue and action (Sara)</a:t>
            </a:r>
          </a:p>
          <a:p>
            <a:pPr marL="0" indent="0">
              <a:buNone/>
            </a:pPr>
            <a:endParaRPr lang="en-US" sz="1600" dirty="0" smtClean="0">
              <a:solidFill>
                <a:schemeClr val="bg1">
                  <a:lumMod val="50000"/>
                </a:schemeClr>
              </a:solidFill>
            </a:endParaRPr>
          </a:p>
          <a:p>
            <a:r>
              <a:rPr lang="en-US" sz="2600" dirty="0" smtClean="0">
                <a:solidFill>
                  <a:schemeClr val="bg1">
                    <a:lumMod val="50000"/>
                  </a:schemeClr>
                </a:solidFill>
              </a:rPr>
              <a:t>Covid19 </a:t>
            </a:r>
            <a:r>
              <a:rPr lang="en-US" sz="2600" dirty="0">
                <a:solidFill>
                  <a:schemeClr val="bg1">
                    <a:lumMod val="50000"/>
                  </a:schemeClr>
                </a:solidFill>
              </a:rPr>
              <a:t>and effects on marijuana and alcohol use (Discussion</a:t>
            </a:r>
            <a:r>
              <a:rPr lang="en-US" sz="2600" dirty="0" smtClean="0">
                <a:solidFill>
                  <a:schemeClr val="bg1">
                    <a:lumMod val="50000"/>
                  </a:schemeClr>
                </a:solidFill>
              </a:rPr>
              <a:t>)</a:t>
            </a:r>
          </a:p>
          <a:p>
            <a:pPr marL="0" indent="0">
              <a:buNone/>
            </a:pPr>
            <a:endParaRPr lang="en-US" sz="2600" dirty="0" smtClean="0">
              <a:solidFill>
                <a:schemeClr val="bg1">
                  <a:lumMod val="50000"/>
                </a:schemeClr>
              </a:solidFill>
            </a:endParaRPr>
          </a:p>
          <a:p>
            <a:r>
              <a:rPr lang="en-US" sz="2600" dirty="0" smtClean="0">
                <a:solidFill>
                  <a:schemeClr val="bg1">
                    <a:lumMod val="50000"/>
                  </a:schemeClr>
                </a:solidFill>
              </a:rPr>
              <a:t>LCB Roundtable update (Sara)</a:t>
            </a:r>
            <a:endParaRPr lang="en-US" sz="2600" dirty="0" smtClean="0">
              <a:solidFill>
                <a:schemeClr val="bg1">
                  <a:lumMod val="50000"/>
                </a:schemeClr>
              </a:solidFill>
            </a:endParaRPr>
          </a:p>
          <a:p>
            <a:pPr marL="0" indent="0">
              <a:buNone/>
            </a:pPr>
            <a:endParaRPr lang="en-US" sz="2400" dirty="0"/>
          </a:p>
          <a:p>
            <a:endParaRPr lang="en-US" sz="2400" dirty="0">
              <a:solidFill>
                <a:schemeClr val="bg1">
                  <a:lumMod val="50000"/>
                </a:schemeClr>
              </a:solidFill>
            </a:endParaRPr>
          </a:p>
        </p:txBody>
      </p:sp>
      <p:pic>
        <p:nvPicPr>
          <p:cNvPr id="4101" name="Picture 5" descr="Hot Topics - PIA of Wiscons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184" y="4531274"/>
            <a:ext cx="14954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139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2845" y="6347167"/>
            <a:ext cx="6347714" cy="3880773"/>
          </a:xfrm>
        </p:spPr>
        <p:txBody>
          <a:bodyPr>
            <a:normAutofit/>
          </a:bodyPr>
          <a:lstStyle/>
          <a:p>
            <a:pPr marL="0" indent="0">
              <a:buNone/>
            </a:pPr>
            <a:r>
              <a:rPr lang="en-US" sz="2400" dirty="0">
                <a:hlinkClick r:id="rId2"/>
              </a:rPr>
              <a:t>https://www.alcoholpolicy.org/events-1</a:t>
            </a:r>
            <a:endParaRPr lang="en-US" sz="2400" dirty="0"/>
          </a:p>
        </p:txBody>
      </p:sp>
      <p:pic>
        <p:nvPicPr>
          <p:cNvPr id="5" name="Picture 4"/>
          <p:cNvPicPr>
            <a:picLocks noChangeAspect="1"/>
          </p:cNvPicPr>
          <p:nvPr/>
        </p:nvPicPr>
        <p:blipFill>
          <a:blip r:embed="rId3"/>
          <a:stretch>
            <a:fillRect/>
          </a:stretch>
        </p:blipFill>
        <p:spPr>
          <a:xfrm>
            <a:off x="557911" y="174463"/>
            <a:ext cx="4105275" cy="1476375"/>
          </a:xfrm>
          <a:prstGeom prst="rect">
            <a:avLst/>
          </a:prstGeom>
        </p:spPr>
      </p:pic>
      <p:pic>
        <p:nvPicPr>
          <p:cNvPr id="4" name="Picture 3"/>
          <p:cNvPicPr>
            <a:picLocks noChangeAspect="1"/>
          </p:cNvPicPr>
          <p:nvPr/>
        </p:nvPicPr>
        <p:blipFill rotWithShape="1">
          <a:blip r:embed="rId4"/>
          <a:srcRect l="15067" t="17883" r="4979"/>
          <a:stretch/>
        </p:blipFill>
        <p:spPr>
          <a:xfrm>
            <a:off x="207670" y="1930400"/>
            <a:ext cx="8678064" cy="4493530"/>
          </a:xfrm>
          <a:prstGeom prst="rect">
            <a:avLst/>
          </a:prstGeom>
        </p:spPr>
      </p:pic>
    </p:spTree>
    <p:extLst>
      <p:ext uri="{BB962C8B-B14F-4D97-AF65-F5344CB8AC3E}">
        <p14:creationId xmlns:p14="http://schemas.microsoft.com/office/powerpoint/2010/main" val="3258779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topics</a:t>
            </a:r>
            <a:endParaRPr lang="en-US" dirty="0"/>
          </a:p>
        </p:txBody>
      </p:sp>
      <p:sp>
        <p:nvSpPr>
          <p:cNvPr id="3" name="Content Placeholder 2"/>
          <p:cNvSpPr>
            <a:spLocks noGrp="1"/>
          </p:cNvSpPr>
          <p:nvPr>
            <p:ph idx="1"/>
          </p:nvPr>
        </p:nvSpPr>
        <p:spPr>
          <a:xfrm>
            <a:off x="609599" y="1177159"/>
            <a:ext cx="6516415" cy="5055476"/>
          </a:xfrm>
        </p:spPr>
        <p:txBody>
          <a:bodyPr>
            <a:normAutofit/>
          </a:bodyPr>
          <a:lstStyle/>
          <a:p>
            <a:pPr marL="0" indent="0">
              <a:buNone/>
            </a:pPr>
            <a:endParaRPr lang="en-US" sz="1500" dirty="0" smtClean="0">
              <a:solidFill>
                <a:schemeClr val="bg1">
                  <a:lumMod val="50000"/>
                </a:schemeClr>
              </a:solidFill>
            </a:endParaRPr>
          </a:p>
          <a:p>
            <a:r>
              <a:rPr lang="en-US" sz="2600" dirty="0" smtClean="0">
                <a:solidFill>
                  <a:schemeClr val="bg1">
                    <a:lumMod val="50000"/>
                  </a:schemeClr>
                </a:solidFill>
              </a:rPr>
              <a:t>US </a:t>
            </a:r>
            <a:r>
              <a:rPr lang="en-US" sz="2600" dirty="0" smtClean="0">
                <a:solidFill>
                  <a:schemeClr val="bg1">
                    <a:lumMod val="50000"/>
                  </a:schemeClr>
                </a:solidFill>
              </a:rPr>
              <a:t>Alcohol Policy Alliance Interactive Dialogue and action (Sara)</a:t>
            </a:r>
          </a:p>
          <a:p>
            <a:pPr marL="0" indent="0">
              <a:buNone/>
            </a:pPr>
            <a:endParaRPr lang="en-US" sz="1600" dirty="0" smtClean="0">
              <a:solidFill>
                <a:schemeClr val="bg1">
                  <a:lumMod val="50000"/>
                </a:schemeClr>
              </a:solidFill>
            </a:endParaRPr>
          </a:p>
          <a:p>
            <a:r>
              <a:rPr lang="en-US" sz="2600" b="1" dirty="0" smtClean="0">
                <a:solidFill>
                  <a:schemeClr val="bg1">
                    <a:lumMod val="50000"/>
                  </a:schemeClr>
                </a:solidFill>
              </a:rPr>
              <a:t>Covid19 </a:t>
            </a:r>
            <a:r>
              <a:rPr lang="en-US" sz="2600" b="1" dirty="0">
                <a:solidFill>
                  <a:schemeClr val="bg1">
                    <a:lumMod val="50000"/>
                  </a:schemeClr>
                </a:solidFill>
              </a:rPr>
              <a:t>and effects on marijuana and alcohol use (Discussion</a:t>
            </a:r>
            <a:r>
              <a:rPr lang="en-US" sz="2600" b="1" dirty="0" smtClean="0">
                <a:solidFill>
                  <a:schemeClr val="bg1">
                    <a:lumMod val="50000"/>
                  </a:schemeClr>
                </a:solidFill>
              </a:rPr>
              <a:t>)</a:t>
            </a:r>
          </a:p>
          <a:p>
            <a:pPr marL="0" indent="0">
              <a:buNone/>
            </a:pPr>
            <a:endParaRPr lang="en-US" sz="2600" dirty="0" smtClean="0">
              <a:solidFill>
                <a:schemeClr val="bg1">
                  <a:lumMod val="50000"/>
                </a:schemeClr>
              </a:solidFill>
            </a:endParaRPr>
          </a:p>
          <a:p>
            <a:r>
              <a:rPr lang="en-US" sz="2600" dirty="0" smtClean="0">
                <a:solidFill>
                  <a:schemeClr val="bg1">
                    <a:lumMod val="50000"/>
                  </a:schemeClr>
                </a:solidFill>
              </a:rPr>
              <a:t>LCB Roundtable update (Sara)</a:t>
            </a:r>
            <a:endParaRPr lang="en-US" sz="2600" dirty="0" smtClean="0">
              <a:solidFill>
                <a:schemeClr val="bg1">
                  <a:lumMod val="50000"/>
                </a:schemeClr>
              </a:solidFill>
            </a:endParaRPr>
          </a:p>
          <a:p>
            <a:pPr marL="0" indent="0">
              <a:buNone/>
            </a:pPr>
            <a:endParaRPr lang="en-US" sz="2400" dirty="0"/>
          </a:p>
          <a:p>
            <a:endParaRPr lang="en-US" sz="2400" dirty="0">
              <a:solidFill>
                <a:schemeClr val="bg1">
                  <a:lumMod val="50000"/>
                </a:schemeClr>
              </a:solidFill>
            </a:endParaRPr>
          </a:p>
        </p:txBody>
      </p:sp>
      <p:pic>
        <p:nvPicPr>
          <p:cNvPr id="4101" name="Picture 5" descr="Hot Topics - PIA of Wiscons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184" y="4531274"/>
            <a:ext cx="14954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167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Let’s talk: Covid19 effects on alcohol and marijuana use and prevention programming</a:t>
            </a:r>
            <a:endParaRPr lang="en-US" dirty="0"/>
          </a:p>
        </p:txBody>
      </p:sp>
      <p:sp>
        <p:nvSpPr>
          <p:cNvPr id="3" name="Content Placeholder 2"/>
          <p:cNvSpPr>
            <a:spLocks noGrp="1"/>
          </p:cNvSpPr>
          <p:nvPr>
            <p:ph idx="1"/>
          </p:nvPr>
        </p:nvSpPr>
        <p:spPr>
          <a:xfrm>
            <a:off x="609599" y="2596769"/>
            <a:ext cx="6347714" cy="3880773"/>
          </a:xfrm>
        </p:spPr>
        <p:txBody>
          <a:bodyPr>
            <a:normAutofit fontScale="92500" lnSpcReduction="10000"/>
          </a:bodyPr>
          <a:lstStyle/>
          <a:p>
            <a:r>
              <a:rPr lang="en-US" sz="2400" dirty="0" smtClean="0"/>
              <a:t>Roundtable updates</a:t>
            </a:r>
          </a:p>
          <a:p>
            <a:pPr marL="0" indent="0">
              <a:buNone/>
            </a:pPr>
            <a:endParaRPr lang="en-US" sz="2400" dirty="0" smtClean="0"/>
          </a:p>
          <a:p>
            <a:r>
              <a:rPr lang="en-US" sz="2400" dirty="0" smtClean="0"/>
              <a:t>Any bright spots?</a:t>
            </a:r>
          </a:p>
          <a:p>
            <a:pPr marL="0" indent="0">
              <a:buNone/>
            </a:pPr>
            <a:endParaRPr lang="en-US" sz="2400" dirty="0" smtClean="0"/>
          </a:p>
          <a:p>
            <a:r>
              <a:rPr lang="en-US" sz="2400" dirty="0" smtClean="0"/>
              <a:t>What kind of additional action is </a:t>
            </a:r>
            <a:r>
              <a:rPr lang="en-US" sz="2400" dirty="0"/>
              <a:t> </a:t>
            </a:r>
            <a:r>
              <a:rPr lang="en-US" sz="2400" dirty="0" smtClean="0"/>
              <a:t>           </a:t>
            </a:r>
            <a:r>
              <a:rPr lang="en-US" sz="2400" dirty="0" smtClean="0"/>
              <a:t>necessary</a:t>
            </a:r>
            <a:r>
              <a:rPr lang="en-US" sz="2400" dirty="0" smtClean="0"/>
              <a:t>?</a:t>
            </a:r>
          </a:p>
          <a:p>
            <a:endParaRPr lang="en-US" sz="2400" dirty="0"/>
          </a:p>
          <a:p>
            <a:r>
              <a:rPr lang="en-US" sz="2400" dirty="0" smtClean="0"/>
              <a:t>Next steps for WHY</a:t>
            </a:r>
            <a:r>
              <a:rPr lang="en-US" sz="2400" dirty="0" smtClean="0"/>
              <a:t>?</a:t>
            </a:r>
          </a:p>
          <a:p>
            <a:pPr lvl="1"/>
            <a:r>
              <a:rPr lang="en-US" sz="2200" dirty="0" smtClean="0"/>
              <a:t>Convening this Tuesday at noon </a:t>
            </a:r>
            <a:r>
              <a:rPr lang="en-US" sz="2200" dirty="0" smtClean="0">
                <a:sym typeface="Wingdings" panose="05000000000000000000" pitchFamily="2" charset="2"/>
              </a:rPr>
              <a:t> who is in??</a:t>
            </a:r>
            <a:endParaRPr lang="en-US" sz="2200" dirty="0"/>
          </a:p>
        </p:txBody>
      </p:sp>
      <p:pic>
        <p:nvPicPr>
          <p:cNvPr id="14340" name="Picture 4" descr="Tips for Talking about Sexual Violence | Boston Area Rape Crisi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0803" y="2767726"/>
            <a:ext cx="2845128" cy="284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063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topics</a:t>
            </a:r>
            <a:endParaRPr lang="en-US" dirty="0"/>
          </a:p>
        </p:txBody>
      </p:sp>
      <p:sp>
        <p:nvSpPr>
          <p:cNvPr id="3" name="Content Placeholder 2"/>
          <p:cNvSpPr>
            <a:spLocks noGrp="1"/>
          </p:cNvSpPr>
          <p:nvPr>
            <p:ph idx="1"/>
          </p:nvPr>
        </p:nvSpPr>
        <p:spPr>
          <a:xfrm>
            <a:off x="609599" y="1177159"/>
            <a:ext cx="6516415" cy="5055476"/>
          </a:xfrm>
        </p:spPr>
        <p:txBody>
          <a:bodyPr>
            <a:normAutofit/>
          </a:bodyPr>
          <a:lstStyle/>
          <a:p>
            <a:pPr marL="0" indent="0">
              <a:buNone/>
            </a:pPr>
            <a:endParaRPr lang="en-US" sz="1500" dirty="0" smtClean="0">
              <a:solidFill>
                <a:schemeClr val="bg1">
                  <a:lumMod val="50000"/>
                </a:schemeClr>
              </a:solidFill>
            </a:endParaRPr>
          </a:p>
          <a:p>
            <a:r>
              <a:rPr lang="en-US" sz="2600" dirty="0" smtClean="0">
                <a:solidFill>
                  <a:schemeClr val="bg1">
                    <a:lumMod val="50000"/>
                  </a:schemeClr>
                </a:solidFill>
              </a:rPr>
              <a:t>US </a:t>
            </a:r>
            <a:r>
              <a:rPr lang="en-US" sz="2600" dirty="0" smtClean="0">
                <a:solidFill>
                  <a:schemeClr val="bg1">
                    <a:lumMod val="50000"/>
                  </a:schemeClr>
                </a:solidFill>
              </a:rPr>
              <a:t>Alcohol Policy Alliance Interactive Dialogue and action (Sara)</a:t>
            </a:r>
          </a:p>
          <a:p>
            <a:pPr marL="0" indent="0">
              <a:buNone/>
            </a:pPr>
            <a:endParaRPr lang="en-US" sz="1600" dirty="0" smtClean="0">
              <a:solidFill>
                <a:schemeClr val="bg1">
                  <a:lumMod val="50000"/>
                </a:schemeClr>
              </a:solidFill>
            </a:endParaRPr>
          </a:p>
          <a:p>
            <a:r>
              <a:rPr lang="en-US" sz="2600" dirty="0" smtClean="0">
                <a:solidFill>
                  <a:schemeClr val="bg1">
                    <a:lumMod val="50000"/>
                  </a:schemeClr>
                </a:solidFill>
              </a:rPr>
              <a:t>Covid19 </a:t>
            </a:r>
            <a:r>
              <a:rPr lang="en-US" sz="2600" dirty="0">
                <a:solidFill>
                  <a:schemeClr val="bg1">
                    <a:lumMod val="50000"/>
                  </a:schemeClr>
                </a:solidFill>
              </a:rPr>
              <a:t>and effects on marijuana and alcohol use (Discussion</a:t>
            </a:r>
            <a:r>
              <a:rPr lang="en-US" sz="2600" dirty="0" smtClean="0">
                <a:solidFill>
                  <a:schemeClr val="bg1">
                    <a:lumMod val="50000"/>
                  </a:schemeClr>
                </a:solidFill>
              </a:rPr>
              <a:t>)</a:t>
            </a:r>
          </a:p>
          <a:p>
            <a:pPr marL="0" indent="0">
              <a:buNone/>
            </a:pPr>
            <a:endParaRPr lang="en-US" sz="2600" dirty="0" smtClean="0">
              <a:solidFill>
                <a:schemeClr val="bg1">
                  <a:lumMod val="50000"/>
                </a:schemeClr>
              </a:solidFill>
            </a:endParaRPr>
          </a:p>
          <a:p>
            <a:r>
              <a:rPr lang="en-US" sz="2600" b="1" dirty="0" smtClean="0">
                <a:solidFill>
                  <a:schemeClr val="bg1">
                    <a:lumMod val="50000"/>
                  </a:schemeClr>
                </a:solidFill>
              </a:rPr>
              <a:t>LCB Roundtable update (Sara)</a:t>
            </a:r>
            <a:endParaRPr lang="en-US" sz="2600" b="1" dirty="0" smtClean="0">
              <a:solidFill>
                <a:schemeClr val="bg1">
                  <a:lumMod val="50000"/>
                </a:schemeClr>
              </a:solidFill>
            </a:endParaRPr>
          </a:p>
          <a:p>
            <a:pPr marL="0" indent="0">
              <a:buNone/>
            </a:pPr>
            <a:endParaRPr lang="en-US" sz="2400" dirty="0"/>
          </a:p>
          <a:p>
            <a:endParaRPr lang="en-US" sz="2400" dirty="0">
              <a:solidFill>
                <a:schemeClr val="bg1">
                  <a:lumMod val="50000"/>
                </a:schemeClr>
              </a:solidFill>
            </a:endParaRPr>
          </a:p>
        </p:txBody>
      </p:sp>
      <p:pic>
        <p:nvPicPr>
          <p:cNvPr id="4101" name="Picture 5" descr="Hot Topics - PIA of Wiscons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184" y="4531274"/>
            <a:ext cx="14954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579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69" y="359227"/>
            <a:ext cx="7886700" cy="1325563"/>
          </a:xfrm>
        </p:spPr>
        <p:txBody>
          <a:bodyPr/>
          <a:lstStyle/>
          <a:p>
            <a:r>
              <a:rPr lang="en-US" dirty="0" smtClean="0"/>
              <a:t>LCB updates</a:t>
            </a:r>
            <a:endParaRPr lang="en-US" dirty="0"/>
          </a:p>
        </p:txBody>
      </p:sp>
      <p:sp>
        <p:nvSpPr>
          <p:cNvPr id="9" name="TextBox 8"/>
          <p:cNvSpPr txBox="1"/>
          <p:nvPr/>
        </p:nvSpPr>
        <p:spPr>
          <a:xfrm>
            <a:off x="513244" y="1581027"/>
            <a:ext cx="7958094" cy="5201424"/>
          </a:xfrm>
          <a:prstGeom prst="rect">
            <a:avLst/>
          </a:prstGeom>
          <a:noFill/>
        </p:spPr>
        <p:txBody>
          <a:bodyPr wrap="square" rtlCol="0">
            <a:spAutoFit/>
          </a:bodyPr>
          <a:lstStyle/>
          <a:p>
            <a:r>
              <a:rPr lang="en-US" sz="2000" b="1" dirty="0" smtClean="0"/>
              <a:t>LCB-Prevention Virtual</a:t>
            </a:r>
          </a:p>
          <a:p>
            <a:r>
              <a:rPr lang="en-US" sz="2000" b="1" dirty="0" smtClean="0"/>
              <a:t>Roundtable</a:t>
            </a:r>
            <a:endParaRPr lang="en-US" sz="2000" b="1" dirty="0" smtClean="0"/>
          </a:p>
          <a:p>
            <a:endParaRPr lang="en-US" sz="2000" b="1" dirty="0"/>
          </a:p>
          <a:p>
            <a:endParaRPr lang="en-US" sz="2000" b="1" dirty="0" smtClean="0"/>
          </a:p>
          <a:p>
            <a:endParaRPr lang="en-US" sz="2000" b="1" dirty="0"/>
          </a:p>
          <a:p>
            <a:endParaRPr lang="en-US" sz="2000" b="1" dirty="0"/>
          </a:p>
          <a:p>
            <a:endParaRPr lang="en-US" sz="2000" b="1" dirty="0" smtClean="0"/>
          </a:p>
          <a:p>
            <a:r>
              <a:rPr lang="en-US" sz="2000" b="1" dirty="0" smtClean="0"/>
              <a:t>Rulemaking open on</a:t>
            </a:r>
          </a:p>
          <a:p>
            <a:pPr marL="342900" indent="-342900">
              <a:buFont typeface="Arial" panose="020B0604020202020204" pitchFamily="34" charset="0"/>
              <a:buChar char="•"/>
            </a:pPr>
            <a:r>
              <a:rPr lang="en-US" sz="2000" dirty="0" smtClean="0"/>
              <a:t>True party of interest</a:t>
            </a:r>
          </a:p>
          <a:p>
            <a:pPr marL="342900" indent="-342900">
              <a:buFont typeface="Arial" panose="020B0604020202020204" pitchFamily="34" charset="0"/>
              <a:buChar char="•"/>
            </a:pPr>
            <a:r>
              <a:rPr lang="en-US" sz="2000" dirty="0" smtClean="0"/>
              <a:t>Voluntary compliance</a:t>
            </a:r>
          </a:p>
          <a:p>
            <a:pPr marL="342900" indent="-342900">
              <a:buFont typeface="Arial" panose="020B0604020202020204" pitchFamily="34" charset="0"/>
              <a:buChar char="•"/>
            </a:pPr>
            <a:r>
              <a:rPr lang="en-US" sz="2000" dirty="0" smtClean="0"/>
              <a:t>Quality assurance</a:t>
            </a:r>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See more at: </a:t>
            </a:r>
            <a:r>
              <a:rPr lang="en-US" dirty="0">
                <a:hlinkClick r:id="rId2"/>
              </a:rPr>
              <a:t>https://</a:t>
            </a:r>
            <a:r>
              <a:rPr lang="en-US" dirty="0" smtClean="0">
                <a:hlinkClick r:id="rId2"/>
              </a:rPr>
              <a:t>lcb.wa.gov/laws/get_notifications/archive</a:t>
            </a:r>
            <a:endParaRPr lang="en-US" dirty="0" smtClean="0"/>
          </a:p>
          <a:p>
            <a:endParaRPr lang="en-US" sz="1200" dirty="0" smtClean="0"/>
          </a:p>
          <a:p>
            <a:endParaRPr lang="en-US" sz="2000" dirty="0"/>
          </a:p>
          <a:p>
            <a:endParaRPr lang="en-US" sz="2000" dirty="0" smtClean="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32192" y="273280"/>
            <a:ext cx="3982097" cy="5110358"/>
          </a:xfrm>
        </p:spPr>
      </p:pic>
    </p:spTree>
    <p:extLst>
      <p:ext uri="{BB962C8B-B14F-4D97-AF65-F5344CB8AC3E}">
        <p14:creationId xmlns:p14="http://schemas.microsoft.com/office/powerpoint/2010/main" val="2935700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Team update</a:t>
            </a:r>
            <a:endParaRPr lang="en-US" dirty="0"/>
          </a:p>
        </p:txBody>
      </p:sp>
      <p:sp>
        <p:nvSpPr>
          <p:cNvPr id="4" name="Content Placeholder 3"/>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57623" y="1792013"/>
            <a:ext cx="8241299" cy="3424831"/>
          </a:xfrm>
          <a:prstGeom prst="rect">
            <a:avLst/>
          </a:prstGeom>
        </p:spPr>
      </p:pic>
    </p:spTree>
    <p:extLst>
      <p:ext uri="{BB962C8B-B14F-4D97-AF65-F5344CB8AC3E}">
        <p14:creationId xmlns:p14="http://schemas.microsoft.com/office/powerpoint/2010/main" val="2215497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288750" y="20256"/>
            <a:ext cx="6347713" cy="1320800"/>
          </a:xfrm>
        </p:spPr>
        <p:txBody>
          <a:bodyPr/>
          <a:lstStyle/>
          <a:p>
            <a:r>
              <a:rPr lang="en-US" dirty="0" smtClean="0"/>
              <a:t>Today’s agenda</a:t>
            </a:r>
            <a:endParaRPr lang="en-US" dirty="0"/>
          </a:p>
        </p:txBody>
      </p:sp>
      <p:cxnSp>
        <p:nvCxnSpPr>
          <p:cNvPr id="7" name="Straight Connector 6"/>
          <p:cNvCxnSpPr/>
          <p:nvPr/>
        </p:nvCxnSpPr>
        <p:spPr>
          <a:xfrm>
            <a:off x="4708613" y="527125"/>
            <a:ext cx="0" cy="5862917"/>
          </a:xfrm>
          <a:prstGeom prst="line">
            <a:avLst/>
          </a:prstGeom>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a:blip r:embed="rId2"/>
          <a:stretch>
            <a:fillRect/>
          </a:stretch>
        </p:blipFill>
        <p:spPr>
          <a:xfrm>
            <a:off x="1951640" y="147456"/>
            <a:ext cx="3994872" cy="6612025"/>
          </a:xfrm>
          <a:prstGeom prst="rect">
            <a:avLst/>
          </a:prstGeom>
        </p:spPr>
      </p:pic>
    </p:spTree>
    <p:extLst>
      <p:ext uri="{BB962C8B-B14F-4D97-AF65-F5344CB8AC3E}">
        <p14:creationId xmlns:p14="http://schemas.microsoft.com/office/powerpoint/2010/main" val="3818220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gratulations On Your Pregnancy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546" y="1787665"/>
            <a:ext cx="4300461" cy="30662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6962" y="1872712"/>
            <a:ext cx="1791929" cy="1061829"/>
          </a:xfrm>
          <a:prstGeom prst="rect">
            <a:avLst/>
          </a:prstGeom>
          <a:noFill/>
        </p:spPr>
        <p:txBody>
          <a:bodyPr wrap="square" rtlCol="0">
            <a:spAutoFit/>
          </a:bodyPr>
          <a:lstStyle/>
          <a:p>
            <a:pPr defTabSz="685800"/>
            <a:r>
              <a:rPr lang="en-US" sz="900" dirty="0">
                <a:solidFill>
                  <a:srgbClr val="9966FF"/>
                </a:solidFill>
                <a:latin typeface="Bookman Old Style" panose="02050604050505020204" pitchFamily="18" charset="0"/>
              </a:rPr>
              <a:t>Sara, congrats! Cannot wait until your little one arrives! Excited for you and your husband on this new journey. You will be missed! Stay in touch </a:t>
            </a:r>
            <a:r>
              <a:rPr lang="en-US" sz="900" dirty="0">
                <a:solidFill>
                  <a:srgbClr val="9966FF"/>
                </a:solidFill>
                <a:latin typeface="Bookman Old Style" panose="02050604050505020204" pitchFamily="18" charset="0"/>
                <a:sym typeface="Wingdings" panose="05000000000000000000" pitchFamily="2" charset="2"/>
              </a:rPr>
              <a:t> </a:t>
            </a:r>
          </a:p>
          <a:p>
            <a:pPr defTabSz="685800"/>
            <a:r>
              <a:rPr lang="en-US" sz="900" dirty="0">
                <a:solidFill>
                  <a:srgbClr val="9966FF"/>
                </a:solidFill>
                <a:latin typeface="Bookman Old Style" panose="02050604050505020204" pitchFamily="18" charset="0"/>
                <a:sym typeface="Wingdings" panose="05000000000000000000" pitchFamily="2" charset="2"/>
              </a:rPr>
              <a:t>-Kasey </a:t>
            </a:r>
          </a:p>
        </p:txBody>
      </p:sp>
      <p:sp>
        <p:nvSpPr>
          <p:cNvPr id="2" name="TextBox 1"/>
          <p:cNvSpPr txBox="1"/>
          <p:nvPr/>
        </p:nvSpPr>
        <p:spPr>
          <a:xfrm>
            <a:off x="6647496" y="1577239"/>
            <a:ext cx="1805152" cy="1061829"/>
          </a:xfrm>
          <a:prstGeom prst="rect">
            <a:avLst/>
          </a:prstGeom>
          <a:noFill/>
        </p:spPr>
        <p:txBody>
          <a:bodyPr wrap="square" rtlCol="0">
            <a:spAutoFit/>
          </a:bodyPr>
          <a:lstStyle/>
          <a:p>
            <a:pPr defTabSz="685800"/>
            <a:r>
              <a:rPr lang="en-US" sz="1050" dirty="0">
                <a:solidFill>
                  <a:srgbClr val="0000CC"/>
                </a:solidFill>
                <a:latin typeface="Calibri" panose="020F0502020204030204"/>
              </a:rPr>
              <a:t>Sara,</a:t>
            </a:r>
          </a:p>
          <a:p>
            <a:pPr defTabSz="685800"/>
            <a:r>
              <a:rPr lang="en-US" sz="1050" dirty="0">
                <a:solidFill>
                  <a:srgbClr val="0000CC"/>
                </a:solidFill>
                <a:latin typeface="Calibri" panose="020F0502020204030204"/>
              </a:rPr>
              <a:t>Congratulation on the new addition!</a:t>
            </a:r>
          </a:p>
          <a:p>
            <a:pPr defTabSz="685800"/>
            <a:r>
              <a:rPr lang="en-US" sz="1050" dirty="0">
                <a:solidFill>
                  <a:srgbClr val="0000CC"/>
                </a:solidFill>
                <a:latin typeface="Calibri" panose="020F0502020204030204"/>
              </a:rPr>
              <a:t>Send pictures for me to share!</a:t>
            </a:r>
          </a:p>
          <a:p>
            <a:pPr defTabSz="685800"/>
            <a:r>
              <a:rPr lang="en-US" sz="1050" dirty="0">
                <a:solidFill>
                  <a:srgbClr val="0000CC"/>
                </a:solidFill>
                <a:latin typeface="Calibri" panose="020F0502020204030204"/>
              </a:rPr>
              <a:t>~Martha</a:t>
            </a:r>
          </a:p>
        </p:txBody>
      </p:sp>
      <p:sp>
        <p:nvSpPr>
          <p:cNvPr id="3" name="TextBox 2"/>
          <p:cNvSpPr txBox="1"/>
          <p:nvPr/>
        </p:nvSpPr>
        <p:spPr>
          <a:xfrm rot="19013860">
            <a:off x="148468" y="3000743"/>
            <a:ext cx="1458311" cy="715581"/>
          </a:xfrm>
          <a:prstGeom prst="rect">
            <a:avLst/>
          </a:prstGeom>
          <a:noFill/>
        </p:spPr>
        <p:txBody>
          <a:bodyPr wrap="square" rtlCol="0">
            <a:spAutoFit/>
          </a:bodyPr>
          <a:lstStyle/>
          <a:p>
            <a:pPr defTabSz="685800"/>
            <a:r>
              <a:rPr lang="en-US" sz="900" dirty="0">
                <a:solidFill>
                  <a:prstClr val="black"/>
                </a:solidFill>
                <a:latin typeface="Calibri" panose="020F0502020204030204"/>
              </a:rPr>
              <a:t>Congratulations Sara! I’m so excited for you!</a:t>
            </a:r>
          </a:p>
          <a:p>
            <a:pPr defTabSz="685800"/>
            <a:r>
              <a:rPr lang="en-US" sz="900" dirty="0">
                <a:solidFill>
                  <a:prstClr val="black"/>
                </a:solidFill>
                <a:latin typeface="Calibri" panose="020F0502020204030204"/>
              </a:rPr>
              <a:t>Emily</a:t>
            </a:r>
          </a:p>
          <a:p>
            <a:pPr defTabSz="685800"/>
            <a:endParaRPr lang="en-US" sz="1350" dirty="0">
              <a:solidFill>
                <a:prstClr val="black"/>
              </a:solidFill>
              <a:latin typeface="Calibri" panose="020F0502020204030204"/>
            </a:endParaRPr>
          </a:p>
        </p:txBody>
      </p:sp>
      <p:sp>
        <p:nvSpPr>
          <p:cNvPr id="5" name="TextBox 4"/>
          <p:cNvSpPr txBox="1"/>
          <p:nvPr/>
        </p:nvSpPr>
        <p:spPr>
          <a:xfrm rot="2311952">
            <a:off x="7038758" y="2635859"/>
            <a:ext cx="1805151" cy="715581"/>
          </a:xfrm>
          <a:prstGeom prst="rect">
            <a:avLst/>
          </a:prstGeom>
          <a:noFill/>
        </p:spPr>
        <p:txBody>
          <a:bodyPr wrap="square" rtlCol="0">
            <a:spAutoFit/>
          </a:bodyPr>
          <a:lstStyle/>
          <a:p>
            <a:pPr defTabSz="685800"/>
            <a:r>
              <a:rPr lang="en-US" sz="900" dirty="0">
                <a:solidFill>
                  <a:srgbClr val="FF0000"/>
                </a:solidFill>
                <a:latin typeface="Calibri" panose="020F0502020204030204"/>
              </a:rPr>
              <a:t>Sara ~ Congratulations on this exciting new adventure! Sending you all our best! – Alicia </a:t>
            </a:r>
          </a:p>
          <a:p>
            <a:pPr defTabSz="685800"/>
            <a:endParaRPr lang="en-US" sz="1350" dirty="0">
              <a:solidFill>
                <a:prstClr val="black"/>
              </a:solidFill>
              <a:latin typeface="Calibri" panose="020F0502020204030204"/>
            </a:endParaRPr>
          </a:p>
        </p:txBody>
      </p:sp>
      <p:sp>
        <p:nvSpPr>
          <p:cNvPr id="7" name="TextBox 6"/>
          <p:cNvSpPr txBox="1"/>
          <p:nvPr/>
        </p:nvSpPr>
        <p:spPr>
          <a:xfrm>
            <a:off x="92520" y="4109776"/>
            <a:ext cx="3026979" cy="1061829"/>
          </a:xfrm>
          <a:prstGeom prst="rect">
            <a:avLst/>
          </a:prstGeom>
          <a:noFill/>
        </p:spPr>
        <p:txBody>
          <a:bodyPr wrap="square" rtlCol="0">
            <a:spAutoFit/>
          </a:bodyPr>
          <a:lstStyle/>
          <a:p>
            <a:pPr defTabSz="685800"/>
            <a:r>
              <a:rPr lang="en-US" sz="900" dirty="0">
                <a:solidFill>
                  <a:prstClr val="black"/>
                </a:solidFill>
                <a:latin typeface="Calibri" panose="020F0502020204030204"/>
              </a:rPr>
              <a:t>Sara,</a:t>
            </a:r>
          </a:p>
          <a:p>
            <a:pPr defTabSz="685800"/>
            <a:r>
              <a:rPr lang="en-US" sz="900" dirty="0">
                <a:solidFill>
                  <a:prstClr val="black"/>
                </a:solidFill>
                <a:latin typeface="Calibri" panose="020F0502020204030204"/>
              </a:rPr>
              <a:t>I am so excited for you and your family. Your kindness, generosity, humor and patience are going to make you the best mama! Sending love and joy as you enter this new chapter! </a:t>
            </a:r>
          </a:p>
          <a:p>
            <a:pPr defTabSz="685800"/>
            <a:r>
              <a:rPr lang="en-US" sz="900" dirty="0">
                <a:solidFill>
                  <a:prstClr val="black"/>
                </a:solidFill>
                <a:latin typeface="Calibri" panose="020F0502020204030204"/>
              </a:rPr>
              <a:t>--Kristen (and Melanie!) Haley </a:t>
            </a:r>
          </a:p>
          <a:p>
            <a:pPr defTabSz="685800"/>
            <a:endParaRPr lang="en-US" sz="900" dirty="0">
              <a:solidFill>
                <a:prstClr val="black"/>
              </a:solidFill>
              <a:latin typeface="Calibri" panose="020F0502020204030204"/>
            </a:endParaRPr>
          </a:p>
        </p:txBody>
      </p:sp>
      <p:sp>
        <p:nvSpPr>
          <p:cNvPr id="6" name="TextBox 5"/>
          <p:cNvSpPr txBox="1"/>
          <p:nvPr/>
        </p:nvSpPr>
        <p:spPr>
          <a:xfrm rot="20501169">
            <a:off x="490130" y="890152"/>
            <a:ext cx="1734207" cy="923330"/>
          </a:xfrm>
          <a:prstGeom prst="rect">
            <a:avLst/>
          </a:prstGeom>
          <a:noFill/>
        </p:spPr>
        <p:txBody>
          <a:bodyPr wrap="square" rtlCol="0">
            <a:spAutoFit/>
          </a:bodyPr>
          <a:lstStyle/>
          <a:p>
            <a:pPr defTabSz="685800"/>
            <a:r>
              <a:rPr lang="en-US" sz="900" dirty="0">
                <a:solidFill>
                  <a:srgbClr val="70AD47">
                    <a:lumMod val="50000"/>
                  </a:srgbClr>
                </a:solidFill>
                <a:latin typeface="Calibri" panose="020F0502020204030204"/>
              </a:rPr>
              <a:t>Congratulations Sara on this wonderful and fun new adventure &lt;3!!! I am so happy for you and your family and look forward to future pictures!  With love, </a:t>
            </a:r>
            <a:r>
              <a:rPr lang="en-US" sz="900" dirty="0" err="1">
                <a:solidFill>
                  <a:srgbClr val="70AD47">
                    <a:lumMod val="50000"/>
                  </a:srgbClr>
                </a:solidFill>
                <a:latin typeface="Calibri" panose="020F0502020204030204"/>
              </a:rPr>
              <a:t>Sazi</a:t>
            </a:r>
            <a:endParaRPr lang="en-US" sz="900" dirty="0">
              <a:solidFill>
                <a:srgbClr val="70AD47">
                  <a:lumMod val="50000"/>
                </a:srgbClr>
              </a:solidFill>
              <a:latin typeface="Calibri" panose="020F0502020204030204"/>
            </a:endParaRPr>
          </a:p>
        </p:txBody>
      </p:sp>
      <p:sp>
        <p:nvSpPr>
          <p:cNvPr id="8" name="TextBox 7"/>
          <p:cNvSpPr txBox="1"/>
          <p:nvPr/>
        </p:nvSpPr>
        <p:spPr>
          <a:xfrm rot="19797140">
            <a:off x="6673326" y="2896870"/>
            <a:ext cx="1292773" cy="923330"/>
          </a:xfrm>
          <a:prstGeom prst="rect">
            <a:avLst/>
          </a:prstGeom>
          <a:noFill/>
        </p:spPr>
        <p:txBody>
          <a:bodyPr wrap="square" rtlCol="0">
            <a:spAutoFit/>
          </a:bodyPr>
          <a:lstStyle/>
          <a:p>
            <a:pPr defTabSz="685800"/>
            <a:r>
              <a:rPr lang="en-US" sz="900" dirty="0">
                <a:solidFill>
                  <a:srgbClr val="0000FF"/>
                </a:solidFill>
                <a:latin typeface="Calibri" panose="020F0502020204030204"/>
              </a:rPr>
              <a:t>Congratulations, Sara!  Wishing you and your growing family all the health and happiness in the world 😊 Jason Kilmer</a:t>
            </a:r>
          </a:p>
        </p:txBody>
      </p:sp>
      <p:sp>
        <p:nvSpPr>
          <p:cNvPr id="9" name="TextBox 8"/>
          <p:cNvSpPr txBox="1"/>
          <p:nvPr/>
        </p:nvSpPr>
        <p:spPr>
          <a:xfrm rot="19061673">
            <a:off x="2339106" y="4755492"/>
            <a:ext cx="1560787" cy="646331"/>
          </a:xfrm>
          <a:prstGeom prst="rect">
            <a:avLst/>
          </a:prstGeom>
          <a:noFill/>
        </p:spPr>
        <p:txBody>
          <a:bodyPr wrap="square" rtlCol="0">
            <a:spAutoFit/>
          </a:bodyPr>
          <a:lstStyle/>
          <a:p>
            <a:pPr defTabSz="685800"/>
            <a:r>
              <a:rPr lang="en-US" sz="900" dirty="0">
                <a:solidFill>
                  <a:srgbClr val="00B0F0"/>
                </a:solidFill>
                <a:latin typeface="Calibri" panose="020F0502020204030204"/>
              </a:rPr>
              <a:t>Sara - So excited for you! Sending you hugs and best wishes for your new addition. -</a:t>
            </a:r>
            <a:r>
              <a:rPr lang="en-US" sz="900" dirty="0" err="1">
                <a:solidFill>
                  <a:srgbClr val="00B0F0"/>
                </a:solidFill>
                <a:latin typeface="Calibri" panose="020F0502020204030204"/>
              </a:rPr>
              <a:t>Julee</a:t>
            </a:r>
            <a:r>
              <a:rPr lang="en-US" sz="900" dirty="0">
                <a:solidFill>
                  <a:srgbClr val="00B0F0"/>
                </a:solidFill>
                <a:latin typeface="Calibri" panose="020F0502020204030204"/>
              </a:rPr>
              <a:t> Christianson</a:t>
            </a:r>
          </a:p>
        </p:txBody>
      </p:sp>
      <p:sp>
        <p:nvSpPr>
          <p:cNvPr id="10" name="TextBox 9"/>
          <p:cNvSpPr txBox="1"/>
          <p:nvPr/>
        </p:nvSpPr>
        <p:spPr>
          <a:xfrm rot="1578070">
            <a:off x="3931458" y="4939090"/>
            <a:ext cx="2183525" cy="646331"/>
          </a:xfrm>
          <a:prstGeom prst="rect">
            <a:avLst/>
          </a:prstGeom>
          <a:noFill/>
        </p:spPr>
        <p:txBody>
          <a:bodyPr wrap="square" rtlCol="0">
            <a:spAutoFit/>
          </a:bodyPr>
          <a:lstStyle/>
          <a:p>
            <a:pPr defTabSz="685800"/>
            <a:r>
              <a:rPr lang="en-US" sz="900" b="1" dirty="0">
                <a:solidFill>
                  <a:srgbClr val="006600"/>
                </a:solidFill>
                <a:latin typeface="Calibri" panose="020F0502020204030204"/>
              </a:rPr>
              <a:t>Sara-</a:t>
            </a:r>
            <a:endParaRPr lang="en-US" sz="900" dirty="0">
              <a:solidFill>
                <a:srgbClr val="006600"/>
              </a:solidFill>
              <a:latin typeface="Calibri" panose="020F0502020204030204"/>
            </a:endParaRPr>
          </a:p>
          <a:p>
            <a:pPr defTabSz="685800"/>
            <a:r>
              <a:rPr lang="en-US" sz="900" b="1" dirty="0">
                <a:solidFill>
                  <a:srgbClr val="006600"/>
                </a:solidFill>
                <a:latin typeface="Calibri" panose="020F0502020204030204"/>
              </a:rPr>
              <a:t>Your friends at Washington Traffic Safety Commission are excited for this beautiful addition to your family. Congratulations!</a:t>
            </a:r>
            <a:endParaRPr lang="en-US" sz="900" dirty="0">
              <a:solidFill>
                <a:srgbClr val="006600"/>
              </a:solidFill>
              <a:latin typeface="Calibri" panose="020F0502020204030204"/>
            </a:endParaRPr>
          </a:p>
        </p:txBody>
      </p:sp>
      <p:sp>
        <p:nvSpPr>
          <p:cNvPr id="11" name="TextBox 10">
            <a:extLst>
              <a:ext uri="{FF2B5EF4-FFF2-40B4-BE49-F238E27FC236}">
                <a16:creationId xmlns:a16="http://schemas.microsoft.com/office/drawing/2014/main" id="{70DD21BE-FEE1-48FC-BFBB-394761D15F77}"/>
              </a:ext>
            </a:extLst>
          </p:cNvPr>
          <p:cNvSpPr txBox="1"/>
          <p:nvPr/>
        </p:nvSpPr>
        <p:spPr>
          <a:xfrm>
            <a:off x="6614160" y="4629151"/>
            <a:ext cx="2135702" cy="715581"/>
          </a:xfrm>
          <a:prstGeom prst="rect">
            <a:avLst/>
          </a:prstGeom>
          <a:noFill/>
        </p:spPr>
        <p:txBody>
          <a:bodyPr wrap="square" rtlCol="0">
            <a:spAutoFit/>
          </a:bodyPr>
          <a:lstStyle/>
          <a:p>
            <a:pPr defTabSz="685800"/>
            <a:r>
              <a:rPr lang="en-US" sz="1350" dirty="0">
                <a:solidFill>
                  <a:srgbClr val="70AD47">
                    <a:lumMod val="60000"/>
                    <a:lumOff val="40000"/>
                  </a:srgbClr>
                </a:solidFill>
                <a:latin typeface="Calibri" panose="020F0502020204030204"/>
              </a:rPr>
              <a:t>Congratulations!!! Can’t wait to meet your little one! </a:t>
            </a:r>
          </a:p>
        </p:txBody>
      </p:sp>
      <p:sp>
        <p:nvSpPr>
          <p:cNvPr id="12" name="TextBox 11"/>
          <p:cNvSpPr txBox="1"/>
          <p:nvPr/>
        </p:nvSpPr>
        <p:spPr>
          <a:xfrm>
            <a:off x="7886700" y="5100503"/>
            <a:ext cx="1305233" cy="1061829"/>
          </a:xfrm>
          <a:prstGeom prst="rect">
            <a:avLst/>
          </a:prstGeom>
          <a:noFill/>
        </p:spPr>
        <p:txBody>
          <a:bodyPr wrap="square" rtlCol="0">
            <a:spAutoFit/>
          </a:bodyPr>
          <a:lstStyle/>
          <a:p>
            <a:pPr defTabSz="685800"/>
            <a:r>
              <a:rPr lang="en-US" sz="900" dirty="0">
                <a:solidFill>
                  <a:prstClr val="black"/>
                </a:solidFill>
                <a:latin typeface="Calibri" panose="020F0502020204030204"/>
              </a:rPr>
              <a:t>Congrats Sara! You have been an inspiration to me and you are going to be such a caring and loving mother. </a:t>
            </a:r>
          </a:p>
          <a:p>
            <a:pPr defTabSz="685800"/>
            <a:r>
              <a:rPr lang="en-US" sz="900">
                <a:solidFill>
                  <a:prstClr val="black"/>
                </a:solidFill>
                <a:latin typeface="Calibri" panose="020F0502020204030204"/>
              </a:rPr>
              <a:t>-Samantha </a:t>
            </a:r>
            <a:r>
              <a:rPr lang="en-US" sz="900" dirty="0">
                <a:solidFill>
                  <a:prstClr val="black"/>
                </a:solidFill>
                <a:latin typeface="Calibri" panose="020F0502020204030204"/>
              </a:rPr>
              <a:t>Pangelinan </a:t>
            </a:r>
          </a:p>
        </p:txBody>
      </p:sp>
      <p:sp>
        <p:nvSpPr>
          <p:cNvPr id="13" name="TextBox 12">
            <a:extLst>
              <a:ext uri="{FF2B5EF4-FFF2-40B4-BE49-F238E27FC236}">
                <a16:creationId xmlns:a16="http://schemas.microsoft.com/office/drawing/2014/main" id="{ECC783C3-D84E-4FDA-ABED-5E40145932FF}"/>
              </a:ext>
            </a:extLst>
          </p:cNvPr>
          <p:cNvSpPr txBox="1"/>
          <p:nvPr/>
        </p:nvSpPr>
        <p:spPr>
          <a:xfrm>
            <a:off x="7964674" y="1104011"/>
            <a:ext cx="1346530" cy="473206"/>
          </a:xfrm>
          <a:prstGeom prst="rect">
            <a:avLst/>
          </a:prstGeom>
          <a:noFill/>
        </p:spPr>
        <p:txBody>
          <a:bodyPr wrap="square" rtlCol="0">
            <a:spAutoFit/>
          </a:bodyPr>
          <a:lstStyle/>
          <a:p>
            <a:pPr defTabSz="685800"/>
            <a:r>
              <a:rPr lang="en-US" sz="825" dirty="0">
                <a:solidFill>
                  <a:srgbClr val="ED7D31">
                    <a:lumMod val="75000"/>
                  </a:srgbClr>
                </a:solidFill>
                <a:latin typeface="Calibri" panose="020F0502020204030204"/>
              </a:rPr>
              <a:t>Congrats on this exciting new chapter!</a:t>
            </a:r>
          </a:p>
          <a:p>
            <a:pPr defTabSz="685800"/>
            <a:r>
              <a:rPr lang="en-US" sz="825" dirty="0">
                <a:solidFill>
                  <a:srgbClr val="ED7D31">
                    <a:lumMod val="75000"/>
                  </a:srgbClr>
                </a:solidFill>
                <a:latin typeface="Calibri" panose="020F0502020204030204"/>
              </a:rPr>
              <a:t>-Grace Wilkowski</a:t>
            </a:r>
          </a:p>
        </p:txBody>
      </p:sp>
      <p:sp>
        <p:nvSpPr>
          <p:cNvPr id="14" name="TextBox 13"/>
          <p:cNvSpPr txBox="1"/>
          <p:nvPr/>
        </p:nvSpPr>
        <p:spPr>
          <a:xfrm rot="4073730">
            <a:off x="7760321" y="3622171"/>
            <a:ext cx="1392417" cy="923330"/>
          </a:xfrm>
          <a:prstGeom prst="rect">
            <a:avLst/>
          </a:prstGeom>
          <a:noFill/>
        </p:spPr>
        <p:txBody>
          <a:bodyPr wrap="square" rtlCol="0">
            <a:spAutoFit/>
          </a:bodyPr>
          <a:lstStyle/>
          <a:p>
            <a:pPr defTabSz="685800"/>
            <a:r>
              <a:rPr lang="en-US" sz="900" dirty="0">
                <a:solidFill>
                  <a:srgbClr val="7030A0"/>
                </a:solidFill>
                <a:latin typeface="Lucida Handwriting" panose="03010101010101010101" pitchFamily="66" charset="0"/>
              </a:rPr>
              <a:t>Sara,</a:t>
            </a:r>
          </a:p>
          <a:p>
            <a:pPr defTabSz="685800"/>
            <a:r>
              <a:rPr lang="en-US" sz="900" dirty="0">
                <a:solidFill>
                  <a:srgbClr val="7030A0"/>
                </a:solidFill>
                <a:latin typeface="Lucida Handwriting" panose="03010101010101010101" pitchFamily="66" charset="0"/>
              </a:rPr>
              <a:t>Congrats! Wishing you and your family all the best. I can’t wait for the stories</a:t>
            </a:r>
            <a:r>
              <a:rPr lang="en-US" sz="900" dirty="0">
                <a:solidFill>
                  <a:srgbClr val="7030A0"/>
                </a:solidFill>
                <a:latin typeface="Lucida Handwriting" panose="03010101010101010101" pitchFamily="66" charset="0"/>
                <a:sym typeface="Wingdings" panose="05000000000000000000" pitchFamily="2" charset="2"/>
              </a:rPr>
              <a:t> Angie</a:t>
            </a:r>
            <a:endParaRPr lang="en-US" sz="900" dirty="0">
              <a:solidFill>
                <a:srgbClr val="7030A0"/>
              </a:solidFill>
              <a:latin typeface="Lucida Handwriting" panose="03010101010101010101" pitchFamily="66" charset="0"/>
            </a:endParaRPr>
          </a:p>
        </p:txBody>
      </p:sp>
      <p:sp>
        <p:nvSpPr>
          <p:cNvPr id="15" name="TextBox 14"/>
          <p:cNvSpPr txBox="1"/>
          <p:nvPr/>
        </p:nvSpPr>
        <p:spPr>
          <a:xfrm>
            <a:off x="2212839" y="972466"/>
            <a:ext cx="1596000" cy="1338828"/>
          </a:xfrm>
          <a:prstGeom prst="rect">
            <a:avLst/>
          </a:prstGeom>
          <a:noFill/>
        </p:spPr>
        <p:txBody>
          <a:bodyPr wrap="square" rtlCol="0">
            <a:spAutoFit/>
          </a:bodyPr>
          <a:lstStyle/>
          <a:p>
            <a:pPr defTabSz="685800"/>
            <a:r>
              <a:rPr lang="en-US" sz="1350" dirty="0">
                <a:solidFill>
                  <a:srgbClr val="FFC000"/>
                </a:solidFill>
                <a:latin typeface="Adobe Song Std L" panose="02020300000000000000" pitchFamily="18" charset="-128"/>
                <a:ea typeface="Adobe Song Std L" panose="02020300000000000000" pitchFamily="18" charset="-128"/>
              </a:rPr>
              <a:t>Woohoo! Congratulations to you and your family, Sara! </a:t>
            </a:r>
            <a:r>
              <a:rPr lang="en-US" sz="1350" dirty="0">
                <a:solidFill>
                  <a:srgbClr val="FFC000"/>
                </a:solidFill>
                <a:latin typeface="Adobe Song Std L" panose="02020300000000000000" pitchFamily="18" charset="-128"/>
                <a:ea typeface="Adobe Song Std L" panose="02020300000000000000" pitchFamily="18" charset="-128"/>
                <a:sym typeface="Wingdings" panose="05000000000000000000" pitchFamily="2" charset="2"/>
              </a:rPr>
              <a:t> Fallon Baraga</a:t>
            </a:r>
            <a:endParaRPr lang="en-US" sz="1350" dirty="0">
              <a:solidFill>
                <a:srgbClr val="FFC000"/>
              </a:solidFill>
              <a:latin typeface="Adobe Song Std L" panose="02020300000000000000" pitchFamily="18" charset="-128"/>
              <a:ea typeface="Adobe Song Std L" panose="02020300000000000000" pitchFamily="18" charset="-128"/>
            </a:endParaRPr>
          </a:p>
        </p:txBody>
      </p:sp>
      <p:sp>
        <p:nvSpPr>
          <p:cNvPr id="16" name="TextBox 15">
            <a:extLst>
              <a:ext uri="{FF2B5EF4-FFF2-40B4-BE49-F238E27FC236}">
                <a16:creationId xmlns:a16="http://schemas.microsoft.com/office/drawing/2014/main" id="{20A41643-14C7-41F8-A0AC-17B8B9B98C38}"/>
              </a:ext>
            </a:extLst>
          </p:cNvPr>
          <p:cNvSpPr txBox="1"/>
          <p:nvPr/>
        </p:nvSpPr>
        <p:spPr>
          <a:xfrm rot="528521">
            <a:off x="4450842" y="1174892"/>
            <a:ext cx="1156466" cy="1061829"/>
          </a:xfrm>
          <a:prstGeom prst="rect">
            <a:avLst/>
          </a:prstGeom>
          <a:noFill/>
        </p:spPr>
        <p:txBody>
          <a:bodyPr wrap="square" rtlCol="0">
            <a:spAutoFit/>
          </a:bodyPr>
          <a:lstStyle/>
          <a:p>
            <a:pPr defTabSz="685800"/>
            <a:r>
              <a:rPr lang="en-US" sz="1050" dirty="0">
                <a:solidFill>
                  <a:srgbClr val="00B050"/>
                </a:solidFill>
                <a:latin typeface="Calibri" panose="020F0502020204030204"/>
              </a:rPr>
              <a:t>Sara – so happy for you.  I hope you have tons of fun with your new addition!</a:t>
            </a:r>
          </a:p>
          <a:p>
            <a:pPr defTabSz="685800"/>
            <a:r>
              <a:rPr lang="en-US" sz="1050" dirty="0">
                <a:solidFill>
                  <a:srgbClr val="00B050"/>
                </a:solidFill>
                <a:latin typeface="Calibri" panose="020F0502020204030204"/>
              </a:rPr>
              <a:t>-Sarah</a:t>
            </a:r>
          </a:p>
        </p:txBody>
      </p:sp>
      <p:sp>
        <p:nvSpPr>
          <p:cNvPr id="17" name="TextBox 16">
            <a:extLst>
              <a:ext uri="{FF2B5EF4-FFF2-40B4-BE49-F238E27FC236}">
                <a16:creationId xmlns:a16="http://schemas.microsoft.com/office/drawing/2014/main" id="{EBD44DC6-2353-4F9B-AC62-570ACF4CC7A2}"/>
              </a:ext>
            </a:extLst>
          </p:cNvPr>
          <p:cNvSpPr txBox="1"/>
          <p:nvPr/>
        </p:nvSpPr>
        <p:spPr>
          <a:xfrm>
            <a:off x="6273898" y="5108660"/>
            <a:ext cx="1612802" cy="900246"/>
          </a:xfrm>
          <a:prstGeom prst="rect">
            <a:avLst/>
          </a:prstGeom>
          <a:noFill/>
        </p:spPr>
        <p:txBody>
          <a:bodyPr wrap="square" rtlCol="0">
            <a:spAutoFit/>
          </a:bodyPr>
          <a:lstStyle/>
          <a:p>
            <a:pPr defTabSz="685800"/>
            <a:r>
              <a:rPr lang="en-US" sz="1050" dirty="0">
                <a:solidFill>
                  <a:srgbClr val="FFC000">
                    <a:lumMod val="60000"/>
                    <a:lumOff val="40000"/>
                  </a:srgbClr>
                </a:solidFill>
                <a:latin typeface="Berlin Sans FB" panose="020E0602020502020306" pitchFamily="34" charset="0"/>
              </a:rPr>
              <a:t>Sara, congrats to a new addition to your family! Sending you well wishes through this new chapter! </a:t>
            </a:r>
            <a:r>
              <a:rPr lang="en-US" sz="1050">
                <a:solidFill>
                  <a:srgbClr val="FFC000">
                    <a:lumMod val="60000"/>
                    <a:lumOff val="40000"/>
                  </a:srgbClr>
                </a:solidFill>
                <a:latin typeface="Berlin Sans FB" panose="020E0602020502020306" pitchFamily="34" charset="0"/>
              </a:rPr>
              <a:t>–Kersten Tano</a:t>
            </a:r>
            <a:endParaRPr lang="en-US" sz="1050" dirty="0">
              <a:solidFill>
                <a:srgbClr val="FFC000">
                  <a:lumMod val="60000"/>
                  <a:lumOff val="40000"/>
                </a:srgbClr>
              </a:solidFill>
              <a:latin typeface="Berlin Sans FB" panose="020E0602020502020306" pitchFamily="34" charset="0"/>
            </a:endParaRPr>
          </a:p>
        </p:txBody>
      </p:sp>
      <p:sp>
        <p:nvSpPr>
          <p:cNvPr id="18" name="TextBox 17"/>
          <p:cNvSpPr txBox="1"/>
          <p:nvPr/>
        </p:nvSpPr>
        <p:spPr>
          <a:xfrm>
            <a:off x="3277089" y="5361667"/>
            <a:ext cx="1258628" cy="473206"/>
          </a:xfrm>
          <a:prstGeom prst="rect">
            <a:avLst/>
          </a:prstGeom>
          <a:noFill/>
        </p:spPr>
        <p:txBody>
          <a:bodyPr wrap="square" rtlCol="0">
            <a:spAutoFit/>
          </a:bodyPr>
          <a:lstStyle/>
          <a:p>
            <a:pPr defTabSz="685800"/>
            <a:r>
              <a:rPr lang="en-US" sz="825" dirty="0">
                <a:solidFill>
                  <a:srgbClr val="FF3399"/>
                </a:solidFill>
                <a:latin typeface="Berlin Sans FB" panose="020E0602020502020306" pitchFamily="34" charset="0"/>
              </a:rPr>
              <a:t>Congratulations on this new chapter for your family! ~ Alicia Hughes</a:t>
            </a:r>
          </a:p>
        </p:txBody>
      </p:sp>
      <p:sp>
        <p:nvSpPr>
          <p:cNvPr id="19" name="TextBox 18"/>
          <p:cNvSpPr txBox="1"/>
          <p:nvPr/>
        </p:nvSpPr>
        <p:spPr>
          <a:xfrm rot="21190690">
            <a:off x="5495209" y="960731"/>
            <a:ext cx="2773545" cy="830997"/>
          </a:xfrm>
          <a:prstGeom prst="rect">
            <a:avLst/>
          </a:prstGeom>
          <a:noFill/>
        </p:spPr>
        <p:txBody>
          <a:bodyPr wrap="square" rtlCol="0">
            <a:spAutoFit/>
          </a:bodyPr>
          <a:lstStyle/>
          <a:p>
            <a:pPr defTabSz="685800"/>
            <a:r>
              <a:rPr lang="en-US" sz="1200" dirty="0">
                <a:solidFill>
                  <a:srgbClr val="0070C0"/>
                </a:solidFill>
                <a:latin typeface="Ink Free" panose="03080402000500000000" pitchFamily="66" charset="0"/>
              </a:rPr>
              <a:t>Sara, congratulations on your new bundle of joy. Best wishes for a lifetime of happiness for you and your growing family. ~Sandy</a:t>
            </a:r>
          </a:p>
        </p:txBody>
      </p:sp>
      <p:sp>
        <p:nvSpPr>
          <p:cNvPr id="20" name="TextBox 19"/>
          <p:cNvSpPr txBox="1"/>
          <p:nvPr/>
        </p:nvSpPr>
        <p:spPr>
          <a:xfrm>
            <a:off x="108648" y="5275105"/>
            <a:ext cx="1150374" cy="784830"/>
          </a:xfrm>
          <a:prstGeom prst="rect">
            <a:avLst/>
          </a:prstGeom>
          <a:noFill/>
        </p:spPr>
        <p:txBody>
          <a:bodyPr wrap="square" rtlCol="0">
            <a:spAutoFit/>
          </a:bodyPr>
          <a:lstStyle/>
          <a:p>
            <a:pPr algn="ctr" defTabSz="685800"/>
            <a:r>
              <a:rPr lang="en-US" sz="900" dirty="0">
                <a:solidFill>
                  <a:srgbClr val="0000FF"/>
                </a:solidFill>
                <a:latin typeface="Calibri" panose="020F0502020204030204"/>
              </a:rPr>
              <a:t>Congrats Sara! That baby is so lucky to have you as a mom! </a:t>
            </a:r>
            <a:r>
              <a:rPr lang="en-US" sz="900" dirty="0">
                <a:solidFill>
                  <a:srgbClr val="0000FF"/>
                </a:solidFill>
                <a:latin typeface="Calibri" panose="020F0502020204030204"/>
                <a:sym typeface="Wingdings" panose="05000000000000000000" pitchFamily="2" charset="2"/>
              </a:rPr>
              <a:t></a:t>
            </a:r>
            <a:r>
              <a:rPr lang="en-US" sz="900" dirty="0">
                <a:solidFill>
                  <a:srgbClr val="0000FF"/>
                </a:solidFill>
                <a:latin typeface="Calibri" panose="020F0502020204030204"/>
              </a:rPr>
              <a:t/>
            </a:r>
            <a:br>
              <a:rPr lang="en-US" sz="900" dirty="0">
                <a:solidFill>
                  <a:srgbClr val="0000FF"/>
                </a:solidFill>
                <a:latin typeface="Calibri" panose="020F0502020204030204"/>
              </a:rPr>
            </a:br>
            <a:r>
              <a:rPr lang="en-US" sz="900" dirty="0">
                <a:solidFill>
                  <a:srgbClr val="0000FF"/>
                </a:solidFill>
                <a:latin typeface="Calibri" panose="020F0502020204030204"/>
              </a:rPr>
              <a:t>~ Sophia Hilsen</a:t>
            </a:r>
          </a:p>
        </p:txBody>
      </p:sp>
      <p:sp>
        <p:nvSpPr>
          <p:cNvPr id="21" name="TextBox 20"/>
          <p:cNvSpPr txBox="1"/>
          <p:nvPr/>
        </p:nvSpPr>
        <p:spPr>
          <a:xfrm rot="1540817">
            <a:off x="983258" y="2968952"/>
            <a:ext cx="1073575" cy="1338828"/>
          </a:xfrm>
          <a:prstGeom prst="rect">
            <a:avLst/>
          </a:prstGeom>
          <a:noFill/>
        </p:spPr>
        <p:txBody>
          <a:bodyPr wrap="square" rtlCol="0">
            <a:spAutoFit/>
          </a:bodyPr>
          <a:lstStyle/>
          <a:p>
            <a:pPr algn="ctr" defTabSz="685800"/>
            <a:r>
              <a:rPr lang="en-US" sz="900" dirty="0">
                <a:solidFill>
                  <a:srgbClr val="00B050"/>
                </a:solidFill>
                <a:latin typeface="Calibri" panose="020F0502020204030204"/>
              </a:rPr>
              <a:t>Hey Sara! I am so excited for you and the family! Babies are just the best, and are great reminders of what we’re all working toward. All the best, Isaac.</a:t>
            </a:r>
          </a:p>
        </p:txBody>
      </p:sp>
      <p:sp>
        <p:nvSpPr>
          <p:cNvPr id="23" name="TextBox 22"/>
          <p:cNvSpPr txBox="1"/>
          <p:nvPr/>
        </p:nvSpPr>
        <p:spPr>
          <a:xfrm>
            <a:off x="4979977" y="4669654"/>
            <a:ext cx="1601491" cy="7848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en-US" sz="900" dirty="0">
                <a:solidFill>
                  <a:srgbClr val="0070C0"/>
                </a:solidFill>
                <a:latin typeface="Lucida Handwriting" panose="03010101010101010101" pitchFamily="66" charset="0"/>
              </a:rPr>
              <a:t>Congrats!</a:t>
            </a:r>
            <a:br>
              <a:rPr lang="en-US" sz="900" dirty="0">
                <a:solidFill>
                  <a:srgbClr val="0070C0"/>
                </a:solidFill>
                <a:latin typeface="Lucida Handwriting" panose="03010101010101010101" pitchFamily="66" charset="0"/>
              </a:rPr>
            </a:br>
            <a:r>
              <a:rPr lang="en-US" sz="900" dirty="0">
                <a:solidFill>
                  <a:srgbClr val="0070C0"/>
                </a:solidFill>
                <a:latin typeface="Lucida Handwriting" panose="03010101010101010101" pitchFamily="66" charset="0"/>
              </a:rPr>
              <a:t>Exciting times ahead!</a:t>
            </a:r>
          </a:p>
          <a:p>
            <a:pPr algn="r" defTabSz="342900"/>
            <a:r>
              <a:rPr lang="en-US" sz="900" dirty="0">
                <a:solidFill>
                  <a:srgbClr val="0070C0"/>
                </a:solidFill>
                <a:latin typeface="Lucida Handwriting" panose="03010101010101010101" pitchFamily="66" charset="0"/>
              </a:rPr>
              <a:t>- Ray H </a:t>
            </a:r>
            <a:r>
              <a:rPr lang="en-US" sz="900" dirty="0">
                <a:solidFill>
                  <a:srgbClr val="0070C0"/>
                </a:solidFill>
                <a:latin typeface="Lucida Handwriting" panose="03010101010101010101" pitchFamily="66" charset="0"/>
                <a:sym typeface="Wingdings" panose="05000000000000000000" pitchFamily="2" charset="2"/>
              </a:rPr>
              <a:t></a:t>
            </a:r>
            <a:r>
              <a:rPr lang="en-US" sz="900" dirty="0">
                <a:solidFill>
                  <a:srgbClr val="0070C0"/>
                </a:solidFill>
                <a:latin typeface="Lucida Handwriting" panose="03010101010101010101" pitchFamily="66" charset="0"/>
              </a:rPr>
              <a:t/>
            </a:r>
            <a:br>
              <a:rPr lang="en-US" sz="900" dirty="0">
                <a:solidFill>
                  <a:srgbClr val="0070C0"/>
                </a:solidFill>
                <a:latin typeface="Lucida Handwriting" panose="03010101010101010101" pitchFamily="66" charset="0"/>
              </a:rPr>
            </a:br>
            <a:endParaRPr lang="en-US" sz="900" dirty="0">
              <a:solidFill>
                <a:srgbClr val="0070C0"/>
              </a:solidFill>
              <a:latin typeface="Lucida Handwriting" panose="03010101010101010101" pitchFamily="66" charset="0"/>
            </a:endParaRPr>
          </a:p>
        </p:txBody>
      </p:sp>
      <p:sp>
        <p:nvSpPr>
          <p:cNvPr id="24" name="TextBox 23"/>
          <p:cNvSpPr txBox="1"/>
          <p:nvPr/>
        </p:nvSpPr>
        <p:spPr>
          <a:xfrm rot="20875076">
            <a:off x="1201549" y="4842265"/>
            <a:ext cx="1413925" cy="1107996"/>
          </a:xfrm>
          <a:prstGeom prst="rect">
            <a:avLst/>
          </a:prstGeom>
          <a:noFill/>
        </p:spPr>
        <p:txBody>
          <a:bodyPr wrap="square" rtlCol="0">
            <a:spAutoFit/>
          </a:bodyPr>
          <a:lstStyle/>
          <a:p>
            <a:pPr defTabSz="685800"/>
            <a:r>
              <a:rPr lang="en-US" sz="825" dirty="0">
                <a:solidFill>
                  <a:srgbClr val="9966FF"/>
                </a:solidFill>
                <a:latin typeface="Calibri" panose="020F0502020204030204"/>
              </a:rPr>
              <a:t>Congratulations Sara!</a:t>
            </a:r>
          </a:p>
          <a:p>
            <a:pPr defTabSz="685800"/>
            <a:r>
              <a:rPr lang="en-US" sz="825" dirty="0">
                <a:solidFill>
                  <a:srgbClr val="9966FF"/>
                </a:solidFill>
                <a:latin typeface="Calibri" panose="020F0502020204030204"/>
              </a:rPr>
              <a:t>Thank you for meeting with me and sharing your story and being a kind soul! I appreciate you and I know you will be a great mother!</a:t>
            </a:r>
          </a:p>
          <a:p>
            <a:pPr defTabSz="685800"/>
            <a:r>
              <a:rPr lang="en-US" sz="825" dirty="0">
                <a:solidFill>
                  <a:srgbClr val="9966FF"/>
                </a:solidFill>
                <a:latin typeface="Calibri" panose="020F0502020204030204"/>
              </a:rPr>
              <a:t>Best wishes,</a:t>
            </a:r>
          </a:p>
          <a:p>
            <a:pPr defTabSz="685800"/>
            <a:r>
              <a:rPr lang="en-US" sz="825" dirty="0">
                <a:solidFill>
                  <a:srgbClr val="9966FF"/>
                </a:solidFill>
                <a:latin typeface="Calibri" panose="020F0502020204030204"/>
              </a:rPr>
              <a:t>~Krista Timm </a:t>
            </a:r>
          </a:p>
        </p:txBody>
      </p:sp>
    </p:spTree>
    <p:extLst>
      <p:ext uri="{BB962C8B-B14F-4D97-AF65-F5344CB8AC3E}">
        <p14:creationId xmlns:p14="http://schemas.microsoft.com/office/powerpoint/2010/main" val="460981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35724" y="612228"/>
            <a:ext cx="5165341" cy="5165341"/>
          </a:xfrm>
          <a:prstGeom prst="rect">
            <a:avLst/>
          </a:prstGeom>
        </p:spPr>
      </p:pic>
    </p:spTree>
    <p:extLst>
      <p:ext uri="{BB962C8B-B14F-4D97-AF65-F5344CB8AC3E}">
        <p14:creationId xmlns:p14="http://schemas.microsoft.com/office/powerpoint/2010/main" val="688285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75" y="309728"/>
            <a:ext cx="7283670" cy="1823545"/>
          </a:xfrm>
        </p:spPr>
        <p:txBody>
          <a:bodyPr>
            <a:noAutofit/>
          </a:bodyPr>
          <a:lstStyle/>
          <a:p>
            <a:r>
              <a:rPr lang="en-US" sz="6000" b="1" dirty="0" smtClean="0">
                <a:solidFill>
                  <a:schemeClr val="accent2">
                    <a:lumMod val="75000"/>
                  </a:schemeClr>
                </a:solidFill>
              </a:rPr>
              <a:t>Favorite summer </a:t>
            </a:r>
            <a:br>
              <a:rPr lang="en-US" sz="6000" b="1" dirty="0" smtClean="0">
                <a:solidFill>
                  <a:schemeClr val="accent2">
                    <a:lumMod val="75000"/>
                  </a:schemeClr>
                </a:solidFill>
              </a:rPr>
            </a:br>
            <a:r>
              <a:rPr lang="en-US" sz="6000" b="1" dirty="0" smtClean="0">
                <a:solidFill>
                  <a:schemeClr val="accent2">
                    <a:lumMod val="75000"/>
                  </a:schemeClr>
                </a:solidFill>
              </a:rPr>
              <a:t>spot in PNW?</a:t>
            </a:r>
            <a:r>
              <a:rPr lang="en-US" sz="4800" b="1" dirty="0" smtClean="0">
                <a:solidFill>
                  <a:schemeClr val="accent2">
                    <a:lumMod val="75000"/>
                  </a:schemeClr>
                </a:solidFill>
              </a:rPr>
              <a:t/>
            </a:r>
            <a:br>
              <a:rPr lang="en-US" sz="4800" b="1" dirty="0" smtClean="0">
                <a:solidFill>
                  <a:schemeClr val="accent2">
                    <a:lumMod val="75000"/>
                  </a:schemeClr>
                </a:solidFill>
              </a:rPr>
            </a:br>
            <a:r>
              <a:rPr lang="en-US" sz="4800" b="1" dirty="0" smtClean="0">
                <a:solidFill>
                  <a:schemeClr val="accent2">
                    <a:lumMod val="75000"/>
                  </a:schemeClr>
                </a:solidFill>
              </a:rPr>
              <a:t/>
            </a:r>
            <a:br>
              <a:rPr lang="en-US" sz="4800" b="1" dirty="0" smtClean="0">
                <a:solidFill>
                  <a:schemeClr val="accent2">
                    <a:lumMod val="75000"/>
                  </a:schemeClr>
                </a:solidFill>
              </a:rPr>
            </a:br>
            <a:endParaRPr lang="en-US" sz="4800" b="1" dirty="0">
              <a:solidFill>
                <a:schemeClr val="accent2">
                  <a:lumMod val="75000"/>
                </a:schemeClr>
              </a:solidFill>
            </a:endParaRPr>
          </a:p>
        </p:txBody>
      </p:sp>
      <p:sp>
        <p:nvSpPr>
          <p:cNvPr id="3" name="TextBox 2"/>
          <p:cNvSpPr txBox="1"/>
          <p:nvPr/>
        </p:nvSpPr>
        <p:spPr>
          <a:xfrm>
            <a:off x="119833" y="2358217"/>
            <a:ext cx="7625255" cy="1200329"/>
          </a:xfrm>
          <a:prstGeom prst="rect">
            <a:avLst/>
          </a:prstGeom>
          <a:noFill/>
        </p:spPr>
        <p:txBody>
          <a:bodyPr wrap="square" rtlCol="0">
            <a:spAutoFit/>
          </a:bodyPr>
          <a:lstStyle/>
          <a:p>
            <a:r>
              <a:rPr lang="en-US" sz="3600" dirty="0" smtClean="0">
                <a:solidFill>
                  <a:schemeClr val="accent2">
                    <a:lumMod val="75000"/>
                  </a:schemeClr>
                </a:solidFill>
              </a:rPr>
              <a:t>Okay. We can include Idaho and Montana too.</a:t>
            </a:r>
            <a:endParaRPr lang="en-US" sz="3600" dirty="0" smtClean="0">
              <a:solidFill>
                <a:schemeClr val="accent2">
                  <a:lumMod val="75000"/>
                </a:schemeClr>
              </a:solidFill>
            </a:endParaRPr>
          </a:p>
        </p:txBody>
      </p:sp>
      <p:pic>
        <p:nvPicPr>
          <p:cNvPr id="5" name="Picture 4"/>
          <p:cNvPicPr>
            <a:picLocks noChangeAspect="1"/>
          </p:cNvPicPr>
          <p:nvPr/>
        </p:nvPicPr>
        <p:blipFill>
          <a:blip r:embed="rId2"/>
          <a:stretch>
            <a:fillRect/>
          </a:stretch>
        </p:blipFill>
        <p:spPr>
          <a:xfrm>
            <a:off x="926767" y="4793317"/>
            <a:ext cx="2619375" cy="1743075"/>
          </a:xfrm>
          <a:prstGeom prst="rect">
            <a:avLst/>
          </a:prstGeom>
        </p:spPr>
      </p:pic>
      <p:pic>
        <p:nvPicPr>
          <p:cNvPr id="1028" name="Picture 4" descr="Hand drawn hello summer background |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460" y="3145027"/>
            <a:ext cx="3391365" cy="3391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97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58348"/>
            <a:ext cx="9143999" cy="584775"/>
          </a:xfrm>
          <a:prstGeom prst="rect">
            <a:avLst/>
          </a:prstGeom>
          <a:noFill/>
        </p:spPr>
        <p:txBody>
          <a:bodyPr wrap="square" rtlCol="0">
            <a:spAutoFit/>
          </a:bodyPr>
          <a:lstStyle/>
          <a:p>
            <a:pPr algn="ctr"/>
            <a:r>
              <a:rPr lang="en-US" sz="3200" dirty="0" smtClean="0"/>
              <a:t>Next WHY Coalition meeting is </a:t>
            </a:r>
            <a:r>
              <a:rPr lang="en-US" sz="3200" dirty="0" smtClean="0"/>
              <a:t>August 21</a:t>
            </a:r>
            <a:endParaRPr lang="en-US" sz="3200" dirty="0"/>
          </a:p>
        </p:txBody>
      </p:sp>
      <p:pic>
        <p:nvPicPr>
          <p:cNvPr id="3" name="Picture 2"/>
          <p:cNvPicPr>
            <a:picLocks noChangeAspect="1"/>
          </p:cNvPicPr>
          <p:nvPr/>
        </p:nvPicPr>
        <p:blipFill>
          <a:blip r:embed="rId2"/>
          <a:stretch>
            <a:fillRect/>
          </a:stretch>
        </p:blipFill>
        <p:spPr>
          <a:xfrm>
            <a:off x="1269678" y="639118"/>
            <a:ext cx="5067056" cy="5067056"/>
          </a:xfrm>
          <a:prstGeom prst="rect">
            <a:avLst/>
          </a:prstGeom>
          <a:ln w="76200">
            <a:solidFill>
              <a:srgbClr val="FFFF00"/>
            </a:solidFill>
          </a:ln>
        </p:spPr>
      </p:pic>
    </p:spTree>
    <p:extLst>
      <p:ext uri="{BB962C8B-B14F-4D97-AF65-F5344CB8AC3E}">
        <p14:creationId xmlns:p14="http://schemas.microsoft.com/office/powerpoint/2010/main" val="1101829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82DF-1088-4AFC-92D7-AAD5329EBABC}"/>
              </a:ext>
            </a:extLst>
          </p:cNvPr>
          <p:cNvSpPr>
            <a:spLocks noGrp="1"/>
          </p:cNvSpPr>
          <p:nvPr>
            <p:ph type="ctrTitle"/>
          </p:nvPr>
        </p:nvSpPr>
        <p:spPr>
          <a:xfrm>
            <a:off x="1143000" y="2782759"/>
            <a:ext cx="6858000" cy="1790700"/>
          </a:xfrm>
        </p:spPr>
        <p:txBody>
          <a:bodyPr>
            <a:normAutofit fontScale="90000"/>
          </a:bodyPr>
          <a:lstStyle/>
          <a:p>
            <a:r>
              <a:rPr lang="en-US" i="1" dirty="0"/>
              <a:t>Agency Update:</a:t>
            </a:r>
            <a:r>
              <a:rPr lang="en-US" dirty="0"/>
              <a:t/>
            </a:r>
            <a:br>
              <a:rPr lang="en-US" dirty="0"/>
            </a:br>
            <a:r>
              <a:rPr lang="en-US" dirty="0"/>
              <a:t>Washington Association for Substance Abuse and Violence Prevention (WASAVP)</a:t>
            </a:r>
          </a:p>
        </p:txBody>
      </p:sp>
      <p:sp>
        <p:nvSpPr>
          <p:cNvPr id="3" name="Subtitle 2">
            <a:extLst>
              <a:ext uri="{FF2B5EF4-FFF2-40B4-BE49-F238E27FC236}">
                <a16:creationId xmlns:a16="http://schemas.microsoft.com/office/drawing/2014/main" id="{06BCB6EF-1B4B-4753-8107-F50C6D29D926}"/>
              </a:ext>
            </a:extLst>
          </p:cNvPr>
          <p:cNvSpPr>
            <a:spLocks noGrp="1"/>
          </p:cNvSpPr>
          <p:nvPr>
            <p:ph type="subTitle" idx="1"/>
          </p:nvPr>
        </p:nvSpPr>
        <p:spPr>
          <a:xfrm>
            <a:off x="1143000" y="4471190"/>
            <a:ext cx="6858000" cy="1241822"/>
          </a:xfrm>
        </p:spPr>
        <p:txBody>
          <a:bodyPr/>
          <a:lstStyle/>
          <a:p>
            <a:endParaRPr lang="en-US" dirty="0"/>
          </a:p>
          <a:p>
            <a:r>
              <a:rPr lang="en-US" dirty="0"/>
              <a:t>WHY Coalition</a:t>
            </a:r>
          </a:p>
          <a:p>
            <a:r>
              <a:rPr lang="en-US" dirty="0"/>
              <a:t>6/19/20</a:t>
            </a:r>
          </a:p>
        </p:txBody>
      </p:sp>
      <p:pic>
        <p:nvPicPr>
          <p:cNvPr id="5" name="Picture 4">
            <a:extLst>
              <a:ext uri="{FF2B5EF4-FFF2-40B4-BE49-F238E27FC236}">
                <a16:creationId xmlns:a16="http://schemas.microsoft.com/office/drawing/2014/main" id="{92F39638-91BA-49BE-957C-5BA23BDD66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5686" y="1242260"/>
            <a:ext cx="3712628" cy="986590"/>
          </a:xfrm>
          <a:prstGeom prst="rect">
            <a:avLst/>
          </a:prstGeom>
        </p:spPr>
      </p:pic>
    </p:spTree>
    <p:extLst>
      <p:ext uri="{BB962C8B-B14F-4D97-AF65-F5344CB8AC3E}">
        <p14:creationId xmlns:p14="http://schemas.microsoft.com/office/powerpoint/2010/main" val="4085101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8698-C003-4AA1-B0C4-76989B019778}"/>
              </a:ext>
            </a:extLst>
          </p:cNvPr>
          <p:cNvSpPr>
            <a:spLocks noGrp="1"/>
          </p:cNvSpPr>
          <p:nvPr>
            <p:ph type="title"/>
          </p:nvPr>
        </p:nvSpPr>
        <p:spPr/>
        <p:txBody>
          <a:bodyPr/>
          <a:lstStyle/>
          <a:p>
            <a:r>
              <a:rPr lang="en-US" dirty="0"/>
              <a:t>Board of Directors</a:t>
            </a:r>
          </a:p>
        </p:txBody>
      </p:sp>
      <p:sp>
        <p:nvSpPr>
          <p:cNvPr id="3" name="Content Placeholder 2">
            <a:extLst>
              <a:ext uri="{FF2B5EF4-FFF2-40B4-BE49-F238E27FC236}">
                <a16:creationId xmlns:a16="http://schemas.microsoft.com/office/drawing/2014/main" id="{36B857B7-DAB3-4F65-9BDB-664A36D5FF58}"/>
              </a:ext>
            </a:extLst>
          </p:cNvPr>
          <p:cNvSpPr>
            <a:spLocks noGrp="1"/>
          </p:cNvSpPr>
          <p:nvPr>
            <p:ph idx="1"/>
          </p:nvPr>
        </p:nvSpPr>
        <p:spPr>
          <a:xfrm>
            <a:off x="628650" y="2030329"/>
            <a:ext cx="7886700" cy="3696578"/>
          </a:xfrm>
        </p:spPr>
        <p:txBody>
          <a:bodyPr>
            <a:normAutofit fontScale="70000" lnSpcReduction="20000"/>
          </a:bodyPr>
          <a:lstStyle/>
          <a:p>
            <a:r>
              <a:rPr lang="en-US" b="1" dirty="0"/>
              <a:t>Priscilla Lisicich</a:t>
            </a:r>
            <a:r>
              <a:rPr lang="en-US" dirty="0"/>
              <a:t>, President , </a:t>
            </a:r>
            <a:r>
              <a:rPr lang="en-US" i="1" dirty="0">
                <a:solidFill>
                  <a:schemeClr val="accent6">
                    <a:lumMod val="75000"/>
                  </a:schemeClr>
                </a:solidFill>
              </a:rPr>
              <a:t>Founding Member</a:t>
            </a:r>
          </a:p>
          <a:p>
            <a:r>
              <a:rPr lang="en-US" b="1" dirty="0"/>
              <a:t>Lisa Stewart</a:t>
            </a:r>
            <a:r>
              <a:rPr lang="en-US" dirty="0"/>
              <a:t>, Co-Vice President </a:t>
            </a:r>
          </a:p>
          <a:p>
            <a:r>
              <a:rPr lang="en-US" b="1" dirty="0"/>
              <a:t>Laura Hyde, </a:t>
            </a:r>
            <a:r>
              <a:rPr lang="en-US" dirty="0"/>
              <a:t>Co-Vice President</a:t>
            </a:r>
          </a:p>
          <a:p>
            <a:r>
              <a:rPr lang="en-US" b="1" dirty="0"/>
              <a:t>Ramona Leber</a:t>
            </a:r>
            <a:r>
              <a:rPr lang="en-US" dirty="0"/>
              <a:t>, Treasurer, </a:t>
            </a:r>
            <a:r>
              <a:rPr lang="en-US" i="1" dirty="0">
                <a:solidFill>
                  <a:schemeClr val="accent6">
                    <a:lumMod val="75000"/>
                  </a:schemeClr>
                </a:solidFill>
              </a:rPr>
              <a:t>Founding Member </a:t>
            </a:r>
            <a:r>
              <a:rPr lang="en-US" i="1" dirty="0"/>
              <a:t> </a:t>
            </a:r>
          </a:p>
          <a:p>
            <a:r>
              <a:rPr lang="en-US" b="1" dirty="0"/>
              <a:t>Derek Franklin</a:t>
            </a:r>
            <a:r>
              <a:rPr lang="en-US" dirty="0"/>
              <a:t>, Secretary  </a:t>
            </a:r>
          </a:p>
          <a:p>
            <a:r>
              <a:rPr lang="en-US" b="1" dirty="0"/>
              <a:t>Steve Freng</a:t>
            </a:r>
          </a:p>
          <a:p>
            <a:r>
              <a:rPr lang="en-US" b="1" dirty="0"/>
              <a:t>Mike Graham-Squire</a:t>
            </a:r>
            <a:endParaRPr lang="en-US" dirty="0"/>
          </a:p>
          <a:p>
            <a:r>
              <a:rPr lang="en-US" b="1" dirty="0"/>
              <a:t>Marilee Hill-Anderson</a:t>
            </a:r>
            <a:r>
              <a:rPr lang="en-US" dirty="0"/>
              <a:t>  </a:t>
            </a:r>
          </a:p>
          <a:p>
            <a:r>
              <a:rPr lang="en-US" b="1" dirty="0"/>
              <a:t>Kim Nygard</a:t>
            </a:r>
          </a:p>
          <a:p>
            <a:r>
              <a:rPr lang="en-US" b="1" dirty="0"/>
              <a:t>Stacey Okland</a:t>
            </a:r>
          </a:p>
          <a:p>
            <a:r>
              <a:rPr lang="en-US" b="1" dirty="0"/>
              <a:t>Lisa Stewart </a:t>
            </a:r>
          </a:p>
          <a:p>
            <a:r>
              <a:rPr lang="en-US" b="1" dirty="0"/>
              <a:t>Linda Thompson</a:t>
            </a:r>
            <a:r>
              <a:rPr lang="en-US" dirty="0"/>
              <a:t>, </a:t>
            </a:r>
            <a:r>
              <a:rPr lang="en-US" i="1" dirty="0">
                <a:solidFill>
                  <a:schemeClr val="accent6">
                    <a:lumMod val="75000"/>
                  </a:schemeClr>
                </a:solidFill>
              </a:rPr>
              <a:t>Founding Member</a:t>
            </a:r>
          </a:p>
          <a:p>
            <a:r>
              <a:rPr lang="en-US" b="1" dirty="0"/>
              <a:t>Danika Troupe  </a:t>
            </a:r>
          </a:p>
          <a:p>
            <a:r>
              <a:rPr lang="en-US" b="1" dirty="0"/>
              <a:t>Liz Wilhelm</a:t>
            </a:r>
          </a:p>
        </p:txBody>
      </p:sp>
      <p:pic>
        <p:nvPicPr>
          <p:cNvPr id="4" name="Picture 3">
            <a:extLst>
              <a:ext uri="{FF2B5EF4-FFF2-40B4-BE49-F238E27FC236}">
                <a16:creationId xmlns:a16="http://schemas.microsoft.com/office/drawing/2014/main" id="{3F870084-1284-4D73-A2D0-C4A7D12478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3079" y="4870457"/>
            <a:ext cx="2127548" cy="565373"/>
          </a:xfrm>
          <a:prstGeom prst="rect">
            <a:avLst/>
          </a:prstGeom>
        </p:spPr>
      </p:pic>
    </p:spTree>
    <p:extLst>
      <p:ext uri="{BB962C8B-B14F-4D97-AF65-F5344CB8AC3E}">
        <p14:creationId xmlns:p14="http://schemas.microsoft.com/office/powerpoint/2010/main" val="831494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8698-C003-4AA1-B0C4-76989B019778}"/>
              </a:ext>
            </a:extLst>
          </p:cNvPr>
          <p:cNvSpPr>
            <a:spLocks noGrp="1"/>
          </p:cNvSpPr>
          <p:nvPr>
            <p:ph type="title"/>
          </p:nvPr>
        </p:nvSpPr>
        <p:spPr/>
        <p:txBody>
          <a:bodyPr/>
          <a:lstStyle/>
          <a:p>
            <a:r>
              <a:rPr lang="en-US" dirty="0"/>
              <a:t>Mission</a:t>
            </a:r>
          </a:p>
        </p:txBody>
      </p:sp>
      <p:sp>
        <p:nvSpPr>
          <p:cNvPr id="3" name="Content Placeholder 2">
            <a:extLst>
              <a:ext uri="{FF2B5EF4-FFF2-40B4-BE49-F238E27FC236}">
                <a16:creationId xmlns:a16="http://schemas.microsoft.com/office/drawing/2014/main" id="{36B857B7-DAB3-4F65-9BDB-664A36D5FF58}"/>
              </a:ext>
            </a:extLst>
          </p:cNvPr>
          <p:cNvSpPr>
            <a:spLocks noGrp="1"/>
          </p:cNvSpPr>
          <p:nvPr>
            <p:ph idx="1"/>
          </p:nvPr>
        </p:nvSpPr>
        <p:spPr>
          <a:xfrm>
            <a:off x="628650" y="2406942"/>
            <a:ext cx="7886700" cy="3263504"/>
          </a:xfrm>
        </p:spPr>
        <p:txBody>
          <a:bodyPr/>
          <a:lstStyle/>
          <a:p>
            <a:pPr marL="0" indent="0">
              <a:buNone/>
            </a:pPr>
            <a:r>
              <a:rPr lang="en-US" b="1" dirty="0"/>
              <a:t>The mission of the Washington Association for Substance Abuse and Violence Prevention (WASAVP) is to unite prevention advocates in Washington State in order to create environments that support safe and healthy communities through prevention of substance abuse and violence.</a:t>
            </a:r>
            <a:r>
              <a:rPr lang="en-US" dirty="0"/>
              <a:t> </a:t>
            </a:r>
          </a:p>
        </p:txBody>
      </p:sp>
      <p:pic>
        <p:nvPicPr>
          <p:cNvPr id="4" name="Picture 3">
            <a:extLst>
              <a:ext uri="{FF2B5EF4-FFF2-40B4-BE49-F238E27FC236}">
                <a16:creationId xmlns:a16="http://schemas.microsoft.com/office/drawing/2014/main" id="{CDDE3CE3-3CCA-44B0-BCD0-43A7418E7D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3747" y="4897208"/>
            <a:ext cx="2026881" cy="538622"/>
          </a:xfrm>
          <a:prstGeom prst="rect">
            <a:avLst/>
          </a:prstGeom>
        </p:spPr>
      </p:pic>
    </p:spTree>
    <p:extLst>
      <p:ext uri="{BB962C8B-B14F-4D97-AF65-F5344CB8AC3E}">
        <p14:creationId xmlns:p14="http://schemas.microsoft.com/office/powerpoint/2010/main" val="371180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8698-C003-4AA1-B0C4-76989B019778}"/>
              </a:ext>
            </a:extLst>
          </p:cNvPr>
          <p:cNvSpPr>
            <a:spLocks noGrp="1"/>
          </p:cNvSpPr>
          <p:nvPr>
            <p:ph type="title"/>
          </p:nvPr>
        </p:nvSpPr>
        <p:spPr/>
        <p:txBody>
          <a:bodyPr/>
          <a:lstStyle/>
          <a:p>
            <a:r>
              <a:rPr lang="en-US" dirty="0"/>
              <a:t>Vision</a:t>
            </a:r>
          </a:p>
        </p:txBody>
      </p:sp>
      <p:sp>
        <p:nvSpPr>
          <p:cNvPr id="3" name="Content Placeholder 2">
            <a:extLst>
              <a:ext uri="{FF2B5EF4-FFF2-40B4-BE49-F238E27FC236}">
                <a16:creationId xmlns:a16="http://schemas.microsoft.com/office/drawing/2014/main" id="{36B857B7-DAB3-4F65-9BDB-664A36D5FF58}"/>
              </a:ext>
            </a:extLst>
          </p:cNvPr>
          <p:cNvSpPr>
            <a:spLocks noGrp="1"/>
          </p:cNvSpPr>
          <p:nvPr>
            <p:ph idx="1"/>
          </p:nvPr>
        </p:nvSpPr>
        <p:spPr/>
        <p:txBody>
          <a:bodyPr/>
          <a:lstStyle/>
          <a:p>
            <a:pPr marL="0" indent="0">
              <a:buNone/>
            </a:pPr>
            <a:endParaRPr lang="en-US" b="1" dirty="0"/>
          </a:p>
          <a:p>
            <a:pPr marL="0" indent="0">
              <a:buNone/>
            </a:pPr>
            <a:r>
              <a:rPr lang="en-US" b="1" dirty="0"/>
              <a:t>Washington Association for Substance Abuse and Violence Prevention (WASAVP) is recognized as the lead voice for state and national advocacy and essential</a:t>
            </a:r>
            <a:r>
              <a:rPr lang="en-US" dirty="0"/>
              <a:t> </a:t>
            </a:r>
            <a:r>
              <a:rPr lang="en-US" b="1" dirty="0"/>
              <a:t>stakeholder in matters of substance abuse and violence prevention in Washington State.</a:t>
            </a:r>
            <a:endParaRPr lang="en-US" dirty="0"/>
          </a:p>
        </p:txBody>
      </p:sp>
      <p:pic>
        <p:nvPicPr>
          <p:cNvPr id="4" name="Picture 3">
            <a:extLst>
              <a:ext uri="{FF2B5EF4-FFF2-40B4-BE49-F238E27FC236}">
                <a16:creationId xmlns:a16="http://schemas.microsoft.com/office/drawing/2014/main" id="{CDDE3CE3-3CCA-44B0-BCD0-43A7418E7D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120" y="4882161"/>
            <a:ext cx="2083507" cy="553669"/>
          </a:xfrm>
          <a:prstGeom prst="rect">
            <a:avLst/>
          </a:prstGeom>
        </p:spPr>
      </p:pic>
    </p:spTree>
    <p:extLst>
      <p:ext uri="{BB962C8B-B14F-4D97-AF65-F5344CB8AC3E}">
        <p14:creationId xmlns:p14="http://schemas.microsoft.com/office/powerpoint/2010/main" val="4205965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8698-C003-4AA1-B0C4-76989B019778}"/>
              </a:ext>
            </a:extLst>
          </p:cNvPr>
          <p:cNvSpPr>
            <a:spLocks noGrp="1"/>
          </p:cNvSpPr>
          <p:nvPr>
            <p:ph type="title"/>
          </p:nvPr>
        </p:nvSpPr>
        <p:spPr/>
        <p:txBody>
          <a:bodyPr/>
          <a:lstStyle/>
          <a:p>
            <a:r>
              <a:rPr lang="en-US" dirty="0"/>
              <a:t>2020 Legislative Priorities</a:t>
            </a:r>
          </a:p>
        </p:txBody>
      </p:sp>
      <p:sp>
        <p:nvSpPr>
          <p:cNvPr id="3" name="Content Placeholder 2">
            <a:extLst>
              <a:ext uri="{FF2B5EF4-FFF2-40B4-BE49-F238E27FC236}">
                <a16:creationId xmlns:a16="http://schemas.microsoft.com/office/drawing/2014/main" id="{36B857B7-DAB3-4F65-9BDB-664A36D5FF58}"/>
              </a:ext>
            </a:extLst>
          </p:cNvPr>
          <p:cNvSpPr>
            <a:spLocks noGrp="1"/>
          </p:cNvSpPr>
          <p:nvPr>
            <p:ph idx="1"/>
          </p:nvPr>
        </p:nvSpPr>
        <p:spPr>
          <a:xfrm>
            <a:off x="1874939" y="2195011"/>
            <a:ext cx="6983835" cy="3097919"/>
          </a:xfrm>
        </p:spPr>
        <p:txBody>
          <a:bodyPr/>
          <a:lstStyle/>
          <a:p>
            <a:pPr marL="0" indent="0">
              <a:buNone/>
            </a:pPr>
            <a:endParaRPr lang="en-US" b="1" dirty="0"/>
          </a:p>
          <a:p>
            <a:pPr lvl="1"/>
            <a:r>
              <a:rPr lang="en-US" b="1" dirty="0"/>
              <a:t>	</a:t>
            </a:r>
            <a:r>
              <a:rPr lang="en-US" dirty="0"/>
              <a:t>Support funding for statewide and community level prevention 	efforts</a:t>
            </a:r>
          </a:p>
          <a:p>
            <a:pPr lvl="1"/>
            <a:r>
              <a:rPr lang="en-US" dirty="0"/>
              <a:t>	Partner with government, law enforcement and key stakeholders</a:t>
            </a:r>
          </a:p>
          <a:p>
            <a:pPr lvl="1"/>
            <a:r>
              <a:rPr lang="en-US" dirty="0"/>
              <a:t>	Recognize that state funding does not reach all communities and 	additional funding is needed.</a:t>
            </a:r>
          </a:p>
          <a:p>
            <a:pPr marL="0" indent="0">
              <a:buNone/>
            </a:pPr>
            <a:endParaRPr lang="en-US" dirty="0"/>
          </a:p>
        </p:txBody>
      </p:sp>
      <p:pic>
        <p:nvPicPr>
          <p:cNvPr id="4" name="Picture 3">
            <a:extLst>
              <a:ext uri="{FF2B5EF4-FFF2-40B4-BE49-F238E27FC236}">
                <a16:creationId xmlns:a16="http://schemas.microsoft.com/office/drawing/2014/main" id="{CDDE3CE3-3CCA-44B0-BCD0-43A7418E7D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2287" y="4888849"/>
            <a:ext cx="2058340" cy="546981"/>
          </a:xfrm>
          <a:prstGeom prst="rect">
            <a:avLst/>
          </a:prstGeom>
        </p:spPr>
      </p:pic>
      <p:pic>
        <p:nvPicPr>
          <p:cNvPr id="8" name="Picture 7" descr="Young woman">
            <a:extLst>
              <a:ext uri="{FF2B5EF4-FFF2-40B4-BE49-F238E27FC236}">
                <a16:creationId xmlns:a16="http://schemas.microsoft.com/office/drawing/2014/main" id="{8D4C7390-021E-45CD-8041-69DDD82368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373" y="2125266"/>
            <a:ext cx="1623236" cy="2859597"/>
          </a:xfrm>
          <a:prstGeom prst="rect">
            <a:avLst/>
          </a:prstGeom>
        </p:spPr>
      </p:pic>
      <p:sp>
        <p:nvSpPr>
          <p:cNvPr id="9" name="TextBox 8">
            <a:extLst>
              <a:ext uri="{FF2B5EF4-FFF2-40B4-BE49-F238E27FC236}">
                <a16:creationId xmlns:a16="http://schemas.microsoft.com/office/drawing/2014/main" id="{A410748E-5614-404A-AAE3-81DB1996AC3C}"/>
              </a:ext>
            </a:extLst>
          </p:cNvPr>
          <p:cNvSpPr txBox="1"/>
          <p:nvPr/>
        </p:nvSpPr>
        <p:spPr>
          <a:xfrm rot="21347198">
            <a:off x="648526" y="3005142"/>
            <a:ext cx="1793147" cy="461665"/>
          </a:xfrm>
          <a:prstGeom prst="rect">
            <a:avLst/>
          </a:prstGeom>
          <a:noFill/>
        </p:spPr>
        <p:txBody>
          <a:bodyPr wrap="square" rtlCol="0">
            <a:spAutoFit/>
          </a:bodyPr>
          <a:lstStyle/>
          <a:p>
            <a:pPr defTabSz="685800"/>
            <a:r>
              <a:rPr lang="en-US" sz="2400" b="1" dirty="0">
                <a:solidFill>
                  <a:prstClr val="black"/>
                </a:solidFill>
                <a:latin typeface="Calibri" panose="020F0502020204030204"/>
              </a:rPr>
              <a:t>1. Funding</a:t>
            </a:r>
          </a:p>
        </p:txBody>
      </p:sp>
    </p:spTree>
    <p:extLst>
      <p:ext uri="{BB962C8B-B14F-4D97-AF65-F5344CB8AC3E}">
        <p14:creationId xmlns:p14="http://schemas.microsoft.com/office/powerpoint/2010/main" val="201457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8698-C003-4AA1-B0C4-76989B019778}"/>
              </a:ext>
            </a:extLst>
          </p:cNvPr>
          <p:cNvSpPr>
            <a:spLocks noGrp="1"/>
          </p:cNvSpPr>
          <p:nvPr>
            <p:ph type="title"/>
          </p:nvPr>
        </p:nvSpPr>
        <p:spPr/>
        <p:txBody>
          <a:bodyPr/>
          <a:lstStyle/>
          <a:p>
            <a:r>
              <a:rPr lang="en-US" dirty="0"/>
              <a:t>2020 Legislative Priorities</a:t>
            </a:r>
          </a:p>
        </p:txBody>
      </p:sp>
      <p:sp>
        <p:nvSpPr>
          <p:cNvPr id="3" name="Content Placeholder 2">
            <a:extLst>
              <a:ext uri="{FF2B5EF4-FFF2-40B4-BE49-F238E27FC236}">
                <a16:creationId xmlns:a16="http://schemas.microsoft.com/office/drawing/2014/main" id="{36B857B7-DAB3-4F65-9BDB-664A36D5FF58}"/>
              </a:ext>
            </a:extLst>
          </p:cNvPr>
          <p:cNvSpPr>
            <a:spLocks noGrp="1"/>
          </p:cNvSpPr>
          <p:nvPr>
            <p:ph idx="1"/>
          </p:nvPr>
        </p:nvSpPr>
        <p:spPr>
          <a:xfrm>
            <a:off x="1805731" y="1804903"/>
            <a:ext cx="7011623" cy="3525032"/>
          </a:xfrm>
        </p:spPr>
        <p:txBody>
          <a:bodyPr>
            <a:normAutofit/>
          </a:bodyPr>
          <a:lstStyle/>
          <a:p>
            <a:pPr marL="0" indent="0">
              <a:buNone/>
            </a:pPr>
            <a:endParaRPr lang="en-US" b="1" dirty="0"/>
          </a:p>
          <a:p>
            <a:pPr marL="342900" lvl="1" indent="0">
              <a:buNone/>
            </a:pPr>
            <a:r>
              <a:rPr lang="en-US" dirty="0"/>
              <a:t>A.  Recognize commercial marijuana presents similar risks as “Big Tobacco”</a:t>
            </a:r>
          </a:p>
          <a:p>
            <a:pPr lvl="2"/>
            <a:r>
              <a:rPr lang="en-US" dirty="0"/>
              <a:t>Restore original I-502 funding for protective measures</a:t>
            </a:r>
          </a:p>
          <a:p>
            <a:pPr lvl="2"/>
            <a:r>
              <a:rPr lang="en-US" dirty="0"/>
              <a:t>Strengthen regulations and enforcement of marijuana advertising, including billboards</a:t>
            </a:r>
          </a:p>
          <a:p>
            <a:pPr lvl="2"/>
            <a:r>
              <a:rPr lang="en-US" dirty="0"/>
              <a:t>Strengthen regulation related to MJ edibles and prevent products that resemble regular food items, appeal to youth, and require plain packaging</a:t>
            </a:r>
          </a:p>
          <a:p>
            <a:pPr lvl="2"/>
            <a:r>
              <a:rPr lang="en-US" dirty="0"/>
              <a:t>Replace “recreational” with “adult use” in all MJ legislation and rules</a:t>
            </a:r>
          </a:p>
          <a:p>
            <a:pPr marL="342900" lvl="1" indent="0">
              <a:buNone/>
            </a:pPr>
            <a:r>
              <a:rPr lang="en-US" dirty="0"/>
              <a:t>B.  Advocate for polices that support suicide and violence prevention</a:t>
            </a:r>
          </a:p>
          <a:p>
            <a:pPr lvl="2"/>
            <a:endParaRPr lang="en-US" dirty="0"/>
          </a:p>
          <a:p>
            <a:pPr lvl="1"/>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CDDE3CE3-3CCA-44B0-BCD0-43A7418E7D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2294" y="4915424"/>
            <a:ext cx="1958333" cy="520406"/>
          </a:xfrm>
          <a:prstGeom prst="rect">
            <a:avLst/>
          </a:prstGeom>
        </p:spPr>
      </p:pic>
      <p:pic>
        <p:nvPicPr>
          <p:cNvPr id="8" name="Picture 7" descr="Business woman">
            <a:extLst>
              <a:ext uri="{FF2B5EF4-FFF2-40B4-BE49-F238E27FC236}">
                <a16:creationId xmlns:a16="http://schemas.microsoft.com/office/drawing/2014/main" id="{02121B1E-51F5-419A-BD9E-22D12425E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96" y="2467519"/>
            <a:ext cx="1967527" cy="2947682"/>
          </a:xfrm>
          <a:prstGeom prst="rect">
            <a:avLst/>
          </a:prstGeom>
        </p:spPr>
      </p:pic>
      <p:sp>
        <p:nvSpPr>
          <p:cNvPr id="10" name="TextBox 9">
            <a:extLst>
              <a:ext uri="{FF2B5EF4-FFF2-40B4-BE49-F238E27FC236}">
                <a16:creationId xmlns:a16="http://schemas.microsoft.com/office/drawing/2014/main" id="{BAA74C25-E066-4082-83F0-AFE19A9836EB}"/>
              </a:ext>
            </a:extLst>
          </p:cNvPr>
          <p:cNvSpPr txBox="1"/>
          <p:nvPr/>
        </p:nvSpPr>
        <p:spPr>
          <a:xfrm rot="21360579">
            <a:off x="1088472" y="3145798"/>
            <a:ext cx="1151389" cy="553998"/>
          </a:xfrm>
          <a:prstGeom prst="rect">
            <a:avLst/>
          </a:prstGeom>
          <a:noFill/>
        </p:spPr>
        <p:txBody>
          <a:bodyPr wrap="square" rtlCol="0">
            <a:spAutoFit/>
          </a:bodyPr>
          <a:lstStyle/>
          <a:p>
            <a:pPr defTabSz="685800"/>
            <a:r>
              <a:rPr lang="en-US" sz="1500" b="1" dirty="0">
                <a:solidFill>
                  <a:prstClr val="black"/>
                </a:solidFill>
                <a:latin typeface="Calibri" panose="020F0502020204030204"/>
              </a:rPr>
              <a:t>2. Safety</a:t>
            </a:r>
          </a:p>
          <a:p>
            <a:pPr defTabSz="685800"/>
            <a:r>
              <a:rPr lang="en-US" sz="1500" b="1" dirty="0">
                <a:solidFill>
                  <a:prstClr val="black"/>
                </a:solidFill>
                <a:latin typeface="Calibri" panose="020F0502020204030204"/>
              </a:rPr>
              <a:t>    Measures</a:t>
            </a:r>
          </a:p>
        </p:txBody>
      </p:sp>
    </p:spTree>
    <p:extLst>
      <p:ext uri="{BB962C8B-B14F-4D97-AF65-F5344CB8AC3E}">
        <p14:creationId xmlns:p14="http://schemas.microsoft.com/office/powerpoint/2010/main" val="734411265"/>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1319</TotalTime>
  <Words>1200</Words>
  <Application>Microsoft Office PowerPoint</Application>
  <PresentationFormat>On-screen Show (4:3)</PresentationFormat>
  <Paragraphs>177</Paragraphs>
  <Slides>30</Slides>
  <Notes>1</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46" baseType="lpstr">
      <vt:lpstr>Adobe Song Std L</vt:lpstr>
      <vt:lpstr>Arial</vt:lpstr>
      <vt:lpstr>Berlin Sans FB</vt:lpstr>
      <vt:lpstr>Bookman Old Style</vt:lpstr>
      <vt:lpstr>Calibri</vt:lpstr>
      <vt:lpstr>Calibri Light</vt:lpstr>
      <vt:lpstr>Centaur</vt:lpstr>
      <vt:lpstr>Ink Free</vt:lpstr>
      <vt:lpstr>Lucida Handwriting</vt:lpstr>
      <vt:lpstr>Trebuchet MS</vt:lpstr>
      <vt:lpstr>Wingdings</vt:lpstr>
      <vt:lpstr>Wingdings 3</vt:lpstr>
      <vt:lpstr>Facet</vt:lpstr>
      <vt:lpstr>1_Office Theme</vt:lpstr>
      <vt:lpstr>Office Theme</vt:lpstr>
      <vt:lpstr>Acrobat Document</vt:lpstr>
      <vt:lpstr>PowerPoint Presentation</vt:lpstr>
      <vt:lpstr>Today’s agenda</vt:lpstr>
      <vt:lpstr>Favorite summer  spot in PNW?  </vt:lpstr>
      <vt:lpstr>Agency Update: Washington Association for Substance Abuse and Violence Prevention (WASAVP)</vt:lpstr>
      <vt:lpstr>Board of Directors</vt:lpstr>
      <vt:lpstr>Mission</vt:lpstr>
      <vt:lpstr>Vision</vt:lpstr>
      <vt:lpstr>2020 Legislative Priorities</vt:lpstr>
      <vt:lpstr>2020 Legislative Priorities</vt:lpstr>
      <vt:lpstr>2020 Legislative Priorities</vt:lpstr>
      <vt:lpstr>2020 Legislative Priorities</vt:lpstr>
      <vt:lpstr>2020 Legislative Priorities</vt:lpstr>
      <vt:lpstr>Our Efforts</vt:lpstr>
      <vt:lpstr>Events: Prevention Policy Day</vt:lpstr>
      <vt:lpstr>Events: Prevention Summit Meetings</vt:lpstr>
      <vt:lpstr>2020 Legislative Efforts: Successes</vt:lpstr>
      <vt:lpstr>2020 Legislative Efforts: Successes</vt:lpstr>
      <vt:lpstr>PowerPoint Presentation</vt:lpstr>
      <vt:lpstr>All virtual this year</vt:lpstr>
      <vt:lpstr>Hot topics</vt:lpstr>
      <vt:lpstr>PowerPoint Presentation</vt:lpstr>
      <vt:lpstr>Hot topics</vt:lpstr>
      <vt:lpstr>Let’s talk: Covid19 effects on alcohol and marijuana use and prevention programming</vt:lpstr>
      <vt:lpstr>Hot topics</vt:lpstr>
      <vt:lpstr>LCB updates</vt:lpstr>
      <vt:lpstr>Communications Team update</vt:lpstr>
      <vt:lpstr>Today’s agenda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Broschart, Sara Cooley (LCB)</dc:creator>
  <cp:lastModifiedBy>Broschart, Sara Cooley (LCB)</cp:lastModifiedBy>
  <cp:revision>24</cp:revision>
  <dcterms:created xsi:type="dcterms:W3CDTF">2020-01-17T16:47:47Z</dcterms:created>
  <dcterms:modified xsi:type="dcterms:W3CDTF">2020-06-19T18:07:38Z</dcterms:modified>
</cp:coreProperties>
</file>