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E4B4C3-4B69-45C0-9688-6657744C5C42}" type="doc">
      <dgm:prSet loTypeId="urn:microsoft.com/office/officeart/2005/8/layout/funnel1" loCatId="process" qsTypeId="urn:microsoft.com/office/officeart/2005/8/quickstyle/simple1" qsCatId="simple" csTypeId="urn:microsoft.com/office/officeart/2005/8/colors/colorful1#1" csCatId="colorful" phldr="1"/>
      <dgm:spPr/>
      <dgm:t>
        <a:bodyPr/>
        <a:lstStyle/>
        <a:p>
          <a:endParaRPr lang="en-US"/>
        </a:p>
      </dgm:t>
    </dgm:pt>
    <dgm:pt modelId="{8CD261DE-0440-4118-AE3A-44901EF740D2}">
      <dgm:prSet phldrT="[Text]"/>
      <dgm:spPr/>
      <dgm:t>
        <a:bodyPr/>
        <a:lstStyle/>
        <a:p>
          <a:r>
            <a:rPr lang="en-US" dirty="0" smtClean="0"/>
            <a:t>Social Indicator data</a:t>
          </a:r>
          <a:endParaRPr lang="en-US" dirty="0"/>
        </a:p>
      </dgm:t>
    </dgm:pt>
    <dgm:pt modelId="{4DE50B31-48A5-4686-9CE9-8E4B82D9E299}" type="parTrans" cxnId="{6139C8D8-7C9B-42C4-9A31-A9D9088320AF}">
      <dgm:prSet/>
      <dgm:spPr/>
      <dgm:t>
        <a:bodyPr/>
        <a:lstStyle/>
        <a:p>
          <a:endParaRPr lang="en-US"/>
        </a:p>
      </dgm:t>
    </dgm:pt>
    <dgm:pt modelId="{BCDECF73-66B6-4FC2-B126-B79E408F379A}" type="sibTrans" cxnId="{6139C8D8-7C9B-42C4-9A31-A9D9088320AF}">
      <dgm:prSet/>
      <dgm:spPr/>
      <dgm:t>
        <a:bodyPr/>
        <a:lstStyle/>
        <a:p>
          <a:endParaRPr lang="en-US"/>
        </a:p>
      </dgm:t>
    </dgm:pt>
    <dgm:pt modelId="{0D4C7861-D406-4110-8986-63621CC03CD2}">
      <dgm:prSet phldrT="[Text]"/>
      <dgm:spPr/>
      <dgm:t>
        <a:bodyPr/>
        <a:lstStyle/>
        <a:p>
          <a:r>
            <a:rPr lang="en-US" dirty="0" smtClean="0"/>
            <a:t>Healthy Youth Survey</a:t>
          </a:r>
          <a:endParaRPr lang="en-US" dirty="0"/>
        </a:p>
      </dgm:t>
    </dgm:pt>
    <dgm:pt modelId="{471FE97A-EF29-4970-BBB0-CF390259416E}" type="parTrans" cxnId="{4ED8BC8D-69BB-47FC-9A91-255BFD7460C7}">
      <dgm:prSet/>
      <dgm:spPr/>
      <dgm:t>
        <a:bodyPr/>
        <a:lstStyle/>
        <a:p>
          <a:endParaRPr lang="en-US"/>
        </a:p>
      </dgm:t>
    </dgm:pt>
    <dgm:pt modelId="{5CDFCA47-1112-4799-A139-3147104FC603}" type="sibTrans" cxnId="{4ED8BC8D-69BB-47FC-9A91-255BFD7460C7}">
      <dgm:prSet/>
      <dgm:spPr/>
      <dgm:t>
        <a:bodyPr/>
        <a:lstStyle/>
        <a:p>
          <a:endParaRPr lang="en-US"/>
        </a:p>
      </dgm:t>
    </dgm:pt>
    <dgm:pt modelId="{FC7FDE1D-0389-4D75-B960-071176CC6712}">
      <dgm:prSet phldrT="[Text]"/>
      <dgm:spPr/>
      <dgm:t>
        <a:bodyPr/>
        <a:lstStyle/>
        <a:p>
          <a:r>
            <a:rPr lang="en-US" dirty="0" smtClean="0"/>
            <a:t>Local data</a:t>
          </a:r>
          <a:endParaRPr lang="en-US" dirty="0"/>
        </a:p>
      </dgm:t>
    </dgm:pt>
    <dgm:pt modelId="{D13A5AA7-760A-4716-AF56-1E9224186B6E}" type="parTrans" cxnId="{B43E80A6-C722-4E6B-BB74-7CD49028E666}">
      <dgm:prSet/>
      <dgm:spPr/>
      <dgm:t>
        <a:bodyPr/>
        <a:lstStyle/>
        <a:p>
          <a:endParaRPr lang="en-US"/>
        </a:p>
      </dgm:t>
    </dgm:pt>
    <dgm:pt modelId="{48FAFE99-28A6-4A72-A0EC-AE7F113D4038}" type="sibTrans" cxnId="{B43E80A6-C722-4E6B-BB74-7CD49028E666}">
      <dgm:prSet/>
      <dgm:spPr/>
      <dgm:t>
        <a:bodyPr/>
        <a:lstStyle/>
        <a:p>
          <a:endParaRPr lang="en-US"/>
        </a:p>
      </dgm:t>
    </dgm:pt>
    <dgm:pt modelId="{BE1C6D8B-AA4F-4335-B527-53F2DCCC641E}">
      <dgm:prSet phldrT="[Text]"/>
      <dgm:spPr/>
      <dgm:t>
        <a:bodyPr/>
        <a:lstStyle/>
        <a:p>
          <a:r>
            <a:rPr lang="en-US" dirty="0" smtClean="0"/>
            <a:t>Data Assessment</a:t>
          </a:r>
          <a:endParaRPr lang="en-US" dirty="0"/>
        </a:p>
      </dgm:t>
    </dgm:pt>
    <dgm:pt modelId="{DFD147B1-11E9-46EA-A528-0CF0F0A03144}" type="parTrans" cxnId="{75CDB683-B167-44FC-A74D-D2893EBE1E1F}">
      <dgm:prSet/>
      <dgm:spPr/>
      <dgm:t>
        <a:bodyPr/>
        <a:lstStyle/>
        <a:p>
          <a:endParaRPr lang="en-US"/>
        </a:p>
      </dgm:t>
    </dgm:pt>
    <dgm:pt modelId="{7B73831A-67F5-466C-90DC-A7FC08E666BE}" type="sibTrans" cxnId="{75CDB683-B167-44FC-A74D-D2893EBE1E1F}">
      <dgm:prSet/>
      <dgm:spPr/>
      <dgm:t>
        <a:bodyPr/>
        <a:lstStyle/>
        <a:p>
          <a:endParaRPr lang="en-US"/>
        </a:p>
      </dgm:t>
    </dgm:pt>
    <dgm:pt modelId="{BA42092D-019F-4745-A224-8B45EC7F3AAE}" type="pres">
      <dgm:prSet presAssocID="{C5E4B4C3-4B69-45C0-9688-6657744C5C42}" presName="Name0" presStyleCnt="0">
        <dgm:presLayoutVars>
          <dgm:chMax val="4"/>
          <dgm:resizeHandles val="exact"/>
        </dgm:presLayoutVars>
      </dgm:prSet>
      <dgm:spPr/>
      <dgm:t>
        <a:bodyPr/>
        <a:lstStyle/>
        <a:p>
          <a:endParaRPr lang="en-US"/>
        </a:p>
      </dgm:t>
    </dgm:pt>
    <dgm:pt modelId="{F3F361E7-6B6C-4021-BAA7-ADCB1D924EE9}" type="pres">
      <dgm:prSet presAssocID="{C5E4B4C3-4B69-45C0-9688-6657744C5C42}" presName="ellipse" presStyleLbl="trBgShp" presStyleIdx="0" presStyleCnt="1"/>
      <dgm:spPr/>
    </dgm:pt>
    <dgm:pt modelId="{3ADC3425-7828-4B36-A89B-CC7394E5C38A}" type="pres">
      <dgm:prSet presAssocID="{C5E4B4C3-4B69-45C0-9688-6657744C5C42}" presName="arrow1" presStyleLbl="fgShp" presStyleIdx="0" presStyleCnt="1"/>
      <dgm:spPr/>
    </dgm:pt>
    <dgm:pt modelId="{639E5FEB-422A-462B-A13B-FB12E94E0DF2}" type="pres">
      <dgm:prSet presAssocID="{C5E4B4C3-4B69-45C0-9688-6657744C5C42}" presName="rectangle" presStyleLbl="revTx" presStyleIdx="0" presStyleCnt="1">
        <dgm:presLayoutVars>
          <dgm:bulletEnabled val="1"/>
        </dgm:presLayoutVars>
      </dgm:prSet>
      <dgm:spPr/>
      <dgm:t>
        <a:bodyPr/>
        <a:lstStyle/>
        <a:p>
          <a:endParaRPr lang="en-US"/>
        </a:p>
      </dgm:t>
    </dgm:pt>
    <dgm:pt modelId="{70EC49CD-85EF-4F94-BBEE-3950BAB7CDE7}" type="pres">
      <dgm:prSet presAssocID="{0D4C7861-D406-4110-8986-63621CC03CD2}" presName="item1" presStyleLbl="node1" presStyleIdx="0" presStyleCnt="3">
        <dgm:presLayoutVars>
          <dgm:bulletEnabled val="1"/>
        </dgm:presLayoutVars>
      </dgm:prSet>
      <dgm:spPr/>
      <dgm:t>
        <a:bodyPr/>
        <a:lstStyle/>
        <a:p>
          <a:endParaRPr lang="en-US"/>
        </a:p>
      </dgm:t>
    </dgm:pt>
    <dgm:pt modelId="{F93875E0-FF41-4BE3-8322-E37D1705C31A}" type="pres">
      <dgm:prSet presAssocID="{FC7FDE1D-0389-4D75-B960-071176CC6712}" presName="item2" presStyleLbl="node1" presStyleIdx="1" presStyleCnt="3">
        <dgm:presLayoutVars>
          <dgm:bulletEnabled val="1"/>
        </dgm:presLayoutVars>
      </dgm:prSet>
      <dgm:spPr/>
      <dgm:t>
        <a:bodyPr/>
        <a:lstStyle/>
        <a:p>
          <a:endParaRPr lang="en-US"/>
        </a:p>
      </dgm:t>
    </dgm:pt>
    <dgm:pt modelId="{0B005F98-7870-45E3-9E7B-A4C954E6AF74}" type="pres">
      <dgm:prSet presAssocID="{BE1C6D8B-AA4F-4335-B527-53F2DCCC641E}" presName="item3" presStyleLbl="node1" presStyleIdx="2" presStyleCnt="3">
        <dgm:presLayoutVars>
          <dgm:bulletEnabled val="1"/>
        </dgm:presLayoutVars>
      </dgm:prSet>
      <dgm:spPr/>
      <dgm:t>
        <a:bodyPr/>
        <a:lstStyle/>
        <a:p>
          <a:endParaRPr lang="en-US"/>
        </a:p>
      </dgm:t>
    </dgm:pt>
    <dgm:pt modelId="{E4A66984-3B2A-4357-9171-76FB6D7E745C}" type="pres">
      <dgm:prSet presAssocID="{C5E4B4C3-4B69-45C0-9688-6657744C5C42}" presName="funnel" presStyleLbl="trAlignAcc1" presStyleIdx="0" presStyleCnt="1"/>
      <dgm:spPr/>
    </dgm:pt>
  </dgm:ptLst>
  <dgm:cxnLst>
    <dgm:cxn modelId="{6139C8D8-7C9B-42C4-9A31-A9D9088320AF}" srcId="{C5E4B4C3-4B69-45C0-9688-6657744C5C42}" destId="{8CD261DE-0440-4118-AE3A-44901EF740D2}" srcOrd="0" destOrd="0" parTransId="{4DE50B31-48A5-4686-9CE9-8E4B82D9E299}" sibTransId="{BCDECF73-66B6-4FC2-B126-B79E408F379A}"/>
    <dgm:cxn modelId="{93DFD578-0062-4999-BA36-F5289743EF23}" type="presOf" srcId="{C5E4B4C3-4B69-45C0-9688-6657744C5C42}" destId="{BA42092D-019F-4745-A224-8B45EC7F3AAE}" srcOrd="0" destOrd="0" presId="urn:microsoft.com/office/officeart/2005/8/layout/funnel1"/>
    <dgm:cxn modelId="{B43E80A6-C722-4E6B-BB74-7CD49028E666}" srcId="{C5E4B4C3-4B69-45C0-9688-6657744C5C42}" destId="{FC7FDE1D-0389-4D75-B960-071176CC6712}" srcOrd="2" destOrd="0" parTransId="{D13A5AA7-760A-4716-AF56-1E9224186B6E}" sibTransId="{48FAFE99-28A6-4A72-A0EC-AE7F113D4038}"/>
    <dgm:cxn modelId="{4C7604E5-933C-43BA-981C-E3FE51970758}" type="presOf" srcId="{8CD261DE-0440-4118-AE3A-44901EF740D2}" destId="{0B005F98-7870-45E3-9E7B-A4C954E6AF74}" srcOrd="0" destOrd="0" presId="urn:microsoft.com/office/officeart/2005/8/layout/funnel1"/>
    <dgm:cxn modelId="{E4080FE4-DB4A-4077-94E5-6FE35A4E93A7}" type="presOf" srcId="{FC7FDE1D-0389-4D75-B960-071176CC6712}" destId="{70EC49CD-85EF-4F94-BBEE-3950BAB7CDE7}" srcOrd="0" destOrd="0" presId="urn:microsoft.com/office/officeart/2005/8/layout/funnel1"/>
    <dgm:cxn modelId="{4ED8BC8D-69BB-47FC-9A91-255BFD7460C7}" srcId="{C5E4B4C3-4B69-45C0-9688-6657744C5C42}" destId="{0D4C7861-D406-4110-8986-63621CC03CD2}" srcOrd="1" destOrd="0" parTransId="{471FE97A-EF29-4970-BBB0-CF390259416E}" sibTransId="{5CDFCA47-1112-4799-A139-3147104FC603}"/>
    <dgm:cxn modelId="{75CDB683-B167-44FC-A74D-D2893EBE1E1F}" srcId="{C5E4B4C3-4B69-45C0-9688-6657744C5C42}" destId="{BE1C6D8B-AA4F-4335-B527-53F2DCCC641E}" srcOrd="3" destOrd="0" parTransId="{DFD147B1-11E9-46EA-A528-0CF0F0A03144}" sibTransId="{7B73831A-67F5-466C-90DC-A7FC08E666BE}"/>
    <dgm:cxn modelId="{07D20D3E-1C2A-4C9E-AD45-712358577CA6}" type="presOf" srcId="{BE1C6D8B-AA4F-4335-B527-53F2DCCC641E}" destId="{639E5FEB-422A-462B-A13B-FB12E94E0DF2}" srcOrd="0" destOrd="0" presId="urn:microsoft.com/office/officeart/2005/8/layout/funnel1"/>
    <dgm:cxn modelId="{A9A8CF21-0C07-4AB5-806C-E8A8C0574087}" type="presOf" srcId="{0D4C7861-D406-4110-8986-63621CC03CD2}" destId="{F93875E0-FF41-4BE3-8322-E37D1705C31A}" srcOrd="0" destOrd="0" presId="urn:microsoft.com/office/officeart/2005/8/layout/funnel1"/>
    <dgm:cxn modelId="{2278D575-B9A5-40E8-92EE-36498A1D327F}" type="presParOf" srcId="{BA42092D-019F-4745-A224-8B45EC7F3AAE}" destId="{F3F361E7-6B6C-4021-BAA7-ADCB1D924EE9}" srcOrd="0" destOrd="0" presId="urn:microsoft.com/office/officeart/2005/8/layout/funnel1"/>
    <dgm:cxn modelId="{95EFBFB0-80C4-400D-BD33-49CEEFF8C24D}" type="presParOf" srcId="{BA42092D-019F-4745-A224-8B45EC7F3AAE}" destId="{3ADC3425-7828-4B36-A89B-CC7394E5C38A}" srcOrd="1" destOrd="0" presId="urn:microsoft.com/office/officeart/2005/8/layout/funnel1"/>
    <dgm:cxn modelId="{128324D8-99AE-4646-B7B8-AFB00CB02AE7}" type="presParOf" srcId="{BA42092D-019F-4745-A224-8B45EC7F3AAE}" destId="{639E5FEB-422A-462B-A13B-FB12E94E0DF2}" srcOrd="2" destOrd="0" presId="urn:microsoft.com/office/officeart/2005/8/layout/funnel1"/>
    <dgm:cxn modelId="{4FC45FDA-1826-4D7A-95F9-D7279DC84A82}" type="presParOf" srcId="{BA42092D-019F-4745-A224-8B45EC7F3AAE}" destId="{70EC49CD-85EF-4F94-BBEE-3950BAB7CDE7}" srcOrd="3" destOrd="0" presId="urn:microsoft.com/office/officeart/2005/8/layout/funnel1"/>
    <dgm:cxn modelId="{55FDE245-0F14-4C19-94F9-0D35551B19F8}" type="presParOf" srcId="{BA42092D-019F-4745-A224-8B45EC7F3AAE}" destId="{F93875E0-FF41-4BE3-8322-E37D1705C31A}" srcOrd="4" destOrd="0" presId="urn:microsoft.com/office/officeart/2005/8/layout/funnel1"/>
    <dgm:cxn modelId="{97D2F5EC-3D0B-4C67-9417-F867F36A8339}" type="presParOf" srcId="{BA42092D-019F-4745-A224-8B45EC7F3AAE}" destId="{0B005F98-7870-45E3-9E7B-A4C954E6AF74}" srcOrd="5" destOrd="0" presId="urn:microsoft.com/office/officeart/2005/8/layout/funnel1"/>
    <dgm:cxn modelId="{D78D8545-618E-435B-A470-C97B047868B1}" type="presParOf" srcId="{BA42092D-019F-4745-A224-8B45EC7F3AAE}" destId="{E4A66984-3B2A-4357-9171-76FB6D7E745C}"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08D272-F13D-42B5-9846-F27D8958EAEA}" type="doc">
      <dgm:prSet loTypeId="urn:microsoft.com/office/officeart/2005/8/layout/bProcess3" loCatId="process" qsTypeId="urn:microsoft.com/office/officeart/2005/8/quickstyle/3d2" qsCatId="3D" csTypeId="urn:microsoft.com/office/officeart/2005/8/colors/colorful4" csCatId="colorful" phldr="1"/>
      <dgm:spPr/>
      <dgm:t>
        <a:bodyPr/>
        <a:lstStyle/>
        <a:p>
          <a:endParaRPr lang="en-US"/>
        </a:p>
      </dgm:t>
    </dgm:pt>
    <dgm:pt modelId="{FF8D90C4-7BF4-4D86-B916-51E2EA49EBB2}">
      <dgm:prSet phldrT="[Text]"/>
      <dgm:spPr/>
      <dgm:t>
        <a:bodyPr/>
        <a:lstStyle/>
        <a:p>
          <a:r>
            <a:rPr lang="en-US" b="1" dirty="0" smtClean="0"/>
            <a:t>Coalition</a:t>
          </a:r>
        </a:p>
        <a:p>
          <a:r>
            <a:rPr lang="en-US" b="1" dirty="0" smtClean="0"/>
            <a:t>overview</a:t>
          </a:r>
          <a:endParaRPr lang="en-US" b="1" dirty="0"/>
        </a:p>
      </dgm:t>
    </dgm:pt>
    <dgm:pt modelId="{2D789011-3FEA-4F39-A532-1974F5C4A8EA}" type="parTrans" cxnId="{199AB10D-B1A5-4F17-8A7A-5A8A34FC677C}">
      <dgm:prSet/>
      <dgm:spPr/>
      <dgm:t>
        <a:bodyPr/>
        <a:lstStyle/>
        <a:p>
          <a:endParaRPr lang="en-US"/>
        </a:p>
      </dgm:t>
    </dgm:pt>
    <dgm:pt modelId="{B750B563-1EA3-4714-8294-BD51A3EF239C}" type="sibTrans" cxnId="{199AB10D-B1A5-4F17-8A7A-5A8A34FC677C}">
      <dgm:prSet/>
      <dgm:spPr>
        <a:ln w="15875"/>
      </dgm:spPr>
      <dgm:t>
        <a:bodyPr/>
        <a:lstStyle/>
        <a:p>
          <a:endParaRPr lang="en-US"/>
        </a:p>
      </dgm:t>
    </dgm:pt>
    <dgm:pt modelId="{7D648885-CC56-457F-8AB7-C9E35374A4E3}">
      <dgm:prSet phldrT="[Text]"/>
      <dgm:spPr/>
      <dgm:t>
        <a:bodyPr/>
        <a:lstStyle/>
        <a:p>
          <a:r>
            <a:rPr lang="en-US" b="1" dirty="0" smtClean="0"/>
            <a:t>Form data work group</a:t>
          </a:r>
          <a:endParaRPr lang="en-US" b="1" dirty="0"/>
        </a:p>
      </dgm:t>
    </dgm:pt>
    <dgm:pt modelId="{42916A78-DCA3-44CD-BDF8-BDEF6DC08690}" type="parTrans" cxnId="{2726AA02-61C3-4E26-9D7E-2BBE88E22965}">
      <dgm:prSet/>
      <dgm:spPr/>
      <dgm:t>
        <a:bodyPr/>
        <a:lstStyle/>
        <a:p>
          <a:endParaRPr lang="en-US"/>
        </a:p>
      </dgm:t>
    </dgm:pt>
    <dgm:pt modelId="{ADDC72E9-244F-44A3-A83A-0AF681C57CA1}" type="sibTrans" cxnId="{2726AA02-61C3-4E26-9D7E-2BBE88E22965}">
      <dgm:prSet/>
      <dgm:spPr>
        <a:ln>
          <a:noFill/>
        </a:ln>
      </dgm:spPr>
      <dgm:t>
        <a:bodyPr/>
        <a:lstStyle/>
        <a:p>
          <a:endParaRPr lang="en-US"/>
        </a:p>
      </dgm:t>
    </dgm:pt>
    <dgm:pt modelId="{659A7ADF-1386-4B67-B4B4-7E597E2B69B9}">
      <dgm:prSet phldrT="[Text]"/>
      <dgm:spPr/>
      <dgm:t>
        <a:bodyPr/>
        <a:lstStyle/>
        <a:p>
          <a:pPr>
            <a:lnSpc>
              <a:spcPct val="100000"/>
            </a:lnSpc>
            <a:spcAft>
              <a:spcPts val="0"/>
            </a:spcAft>
          </a:pPr>
          <a:r>
            <a:rPr lang="en-US" b="1" dirty="0" smtClean="0"/>
            <a:t>Work groups reviews all data, including information in the data book</a:t>
          </a:r>
          <a:endParaRPr lang="en-US" b="1" dirty="0"/>
        </a:p>
      </dgm:t>
    </dgm:pt>
    <dgm:pt modelId="{AFC188BE-FEE6-4B5A-87FF-B32B65193D43}" type="parTrans" cxnId="{8E57E069-8E20-4F16-93ED-D0D262DED383}">
      <dgm:prSet/>
      <dgm:spPr/>
      <dgm:t>
        <a:bodyPr/>
        <a:lstStyle/>
        <a:p>
          <a:endParaRPr lang="en-US"/>
        </a:p>
      </dgm:t>
    </dgm:pt>
    <dgm:pt modelId="{75846113-6D50-4924-967A-8602B48F43AF}" type="sibTrans" cxnId="{8E57E069-8E20-4F16-93ED-D0D262DED383}">
      <dgm:prSet/>
      <dgm:spPr>
        <a:ln>
          <a:noFill/>
        </a:ln>
      </dgm:spPr>
      <dgm:t>
        <a:bodyPr/>
        <a:lstStyle/>
        <a:p>
          <a:endParaRPr lang="en-US"/>
        </a:p>
      </dgm:t>
    </dgm:pt>
    <dgm:pt modelId="{EA02FAB2-6EF8-4103-9FD3-394B344D6089}">
      <dgm:prSet phldrT="[Text]"/>
      <dgm:spPr/>
      <dgm:t>
        <a:bodyPr/>
        <a:lstStyle/>
        <a:p>
          <a:r>
            <a:rPr lang="en-US" b="1" dirty="0" smtClean="0"/>
            <a:t>Data work group makes recommendations to coalition</a:t>
          </a:r>
          <a:endParaRPr lang="en-US" b="1" dirty="0"/>
        </a:p>
      </dgm:t>
    </dgm:pt>
    <dgm:pt modelId="{665949DE-975F-4559-8345-AA62DF36CB6B}" type="parTrans" cxnId="{F208A968-8BB6-43AE-8895-9E98DB1514A9}">
      <dgm:prSet/>
      <dgm:spPr/>
      <dgm:t>
        <a:bodyPr/>
        <a:lstStyle/>
        <a:p>
          <a:endParaRPr lang="en-US"/>
        </a:p>
      </dgm:t>
    </dgm:pt>
    <dgm:pt modelId="{62F23F02-5ABA-4512-A76F-6FC6EB81ABA3}" type="sibTrans" cxnId="{F208A968-8BB6-43AE-8895-9E98DB1514A9}">
      <dgm:prSet/>
      <dgm:spPr>
        <a:ln w="12700">
          <a:solidFill>
            <a:schemeClr val="tx1"/>
          </a:solidFill>
        </a:ln>
      </dgm:spPr>
      <dgm:t>
        <a:bodyPr/>
        <a:lstStyle/>
        <a:p>
          <a:endParaRPr lang="en-US"/>
        </a:p>
      </dgm:t>
    </dgm:pt>
    <dgm:pt modelId="{5AF3C1C5-5D2B-4C9E-B1DC-0A69948BDC56}">
      <dgm:prSet/>
      <dgm:spPr/>
      <dgm:t>
        <a:bodyPr/>
        <a:lstStyle/>
        <a:p>
          <a:r>
            <a:rPr lang="en-US" b="1" dirty="0" smtClean="0">
              <a:solidFill>
                <a:schemeClr val="tx1"/>
              </a:solidFill>
            </a:rPr>
            <a:t>Coalition reviews and acts on data work group recommendation</a:t>
          </a:r>
          <a:r>
            <a:rPr lang="en-US" dirty="0" smtClean="0">
              <a:solidFill>
                <a:schemeClr val="tx1"/>
              </a:solidFill>
            </a:rPr>
            <a:t>s</a:t>
          </a:r>
        </a:p>
      </dgm:t>
    </dgm:pt>
    <dgm:pt modelId="{6E76C6C7-DA6B-4551-8970-5CC8941CF722}" type="parTrans" cxnId="{79BC8B62-286D-458C-B92B-887ED3E226A0}">
      <dgm:prSet/>
      <dgm:spPr/>
      <dgm:t>
        <a:bodyPr/>
        <a:lstStyle/>
        <a:p>
          <a:endParaRPr lang="en-US"/>
        </a:p>
      </dgm:t>
    </dgm:pt>
    <dgm:pt modelId="{59746DC6-97F0-4A8F-85E2-B7E4F097BDA7}" type="sibTrans" cxnId="{79BC8B62-286D-458C-B92B-887ED3E226A0}">
      <dgm:prSet/>
      <dgm:spPr>
        <a:ln w="12700">
          <a:solidFill>
            <a:schemeClr val="tx1"/>
          </a:solidFill>
        </a:ln>
      </dgm:spPr>
      <dgm:t>
        <a:bodyPr/>
        <a:lstStyle/>
        <a:p>
          <a:endParaRPr lang="en-US"/>
        </a:p>
      </dgm:t>
    </dgm:pt>
    <dgm:pt modelId="{D3743718-C7AE-417D-B83B-F47930BCB6EB}">
      <dgm:prSet/>
      <dgm:spPr/>
      <dgm:t>
        <a:bodyPr/>
        <a:lstStyle/>
        <a:p>
          <a:r>
            <a:rPr lang="en-US" b="1" dirty="0" smtClean="0">
              <a:solidFill>
                <a:schemeClr val="tx1"/>
              </a:solidFill>
            </a:rPr>
            <a:t>Coalition identifies local contributing factors that apply to prioritized intervening variables</a:t>
          </a:r>
        </a:p>
      </dgm:t>
    </dgm:pt>
    <dgm:pt modelId="{90CB0C7E-9D86-4942-9F5C-5AB8EF9B4967}" type="parTrans" cxnId="{B48D1BD2-40FA-49DB-92E6-CCBE2D821D31}">
      <dgm:prSet/>
      <dgm:spPr/>
      <dgm:t>
        <a:bodyPr/>
        <a:lstStyle/>
        <a:p>
          <a:endParaRPr lang="en-US"/>
        </a:p>
      </dgm:t>
    </dgm:pt>
    <dgm:pt modelId="{D13B932B-E8AB-4EBF-AC2A-6BDE5E7286E9}" type="sibTrans" cxnId="{B48D1BD2-40FA-49DB-92E6-CCBE2D821D31}">
      <dgm:prSet/>
      <dgm:spPr/>
      <dgm:t>
        <a:bodyPr/>
        <a:lstStyle/>
        <a:p>
          <a:endParaRPr lang="en-US"/>
        </a:p>
      </dgm:t>
    </dgm:pt>
    <dgm:pt modelId="{999D8289-D1C1-4CA6-9C51-5A07DA30367C}">
      <dgm:prSet phldrT="[Text]"/>
      <dgm:spPr/>
      <dgm:t>
        <a:bodyPr/>
        <a:lstStyle/>
        <a:p>
          <a:r>
            <a:rPr lang="en-US" b="1" dirty="0" smtClean="0"/>
            <a:t>Data Book</a:t>
          </a:r>
          <a:endParaRPr lang="en-US" b="1" dirty="0"/>
        </a:p>
      </dgm:t>
    </dgm:pt>
    <dgm:pt modelId="{3A0F92E2-F5B9-4A9B-87A8-03E22DFE3C94}" type="parTrans" cxnId="{E9EC9FC9-7413-4B76-A868-6C49AF0C14F4}">
      <dgm:prSet/>
      <dgm:spPr/>
      <dgm:t>
        <a:bodyPr/>
        <a:lstStyle/>
        <a:p>
          <a:endParaRPr lang="en-US"/>
        </a:p>
      </dgm:t>
    </dgm:pt>
    <dgm:pt modelId="{A3F9E17F-DD9F-431E-9B4A-63F60A968A79}" type="sibTrans" cxnId="{E9EC9FC9-7413-4B76-A868-6C49AF0C14F4}">
      <dgm:prSet/>
      <dgm:spPr>
        <a:ln>
          <a:noFill/>
        </a:ln>
      </dgm:spPr>
      <dgm:t>
        <a:bodyPr/>
        <a:lstStyle/>
        <a:p>
          <a:endParaRPr lang="en-US"/>
        </a:p>
      </dgm:t>
    </dgm:pt>
    <dgm:pt modelId="{F448A1E6-5106-4EDB-B0A0-D889F2DE2BC0}" type="pres">
      <dgm:prSet presAssocID="{1D08D272-F13D-42B5-9846-F27D8958EAEA}" presName="Name0" presStyleCnt="0">
        <dgm:presLayoutVars>
          <dgm:dir/>
          <dgm:resizeHandles val="exact"/>
        </dgm:presLayoutVars>
      </dgm:prSet>
      <dgm:spPr/>
      <dgm:t>
        <a:bodyPr/>
        <a:lstStyle/>
        <a:p>
          <a:endParaRPr lang="en-US"/>
        </a:p>
      </dgm:t>
    </dgm:pt>
    <dgm:pt modelId="{891DCA31-B31E-4A1B-909C-CC2FE8F80877}" type="pres">
      <dgm:prSet presAssocID="{FF8D90C4-7BF4-4D86-B916-51E2EA49EBB2}" presName="node" presStyleLbl="node1" presStyleIdx="0" presStyleCnt="7">
        <dgm:presLayoutVars>
          <dgm:bulletEnabled val="1"/>
        </dgm:presLayoutVars>
      </dgm:prSet>
      <dgm:spPr/>
      <dgm:t>
        <a:bodyPr/>
        <a:lstStyle/>
        <a:p>
          <a:endParaRPr lang="en-US"/>
        </a:p>
      </dgm:t>
    </dgm:pt>
    <dgm:pt modelId="{AB14B8CA-041E-43B2-AC59-699F68F8FFE3}" type="pres">
      <dgm:prSet presAssocID="{B750B563-1EA3-4714-8294-BD51A3EF239C}" presName="sibTrans" presStyleLbl="sibTrans1D1" presStyleIdx="0" presStyleCnt="6"/>
      <dgm:spPr/>
      <dgm:t>
        <a:bodyPr/>
        <a:lstStyle/>
        <a:p>
          <a:endParaRPr lang="en-US"/>
        </a:p>
      </dgm:t>
    </dgm:pt>
    <dgm:pt modelId="{60E8315E-E927-4C60-B225-FBF1AFC0BC71}" type="pres">
      <dgm:prSet presAssocID="{B750B563-1EA3-4714-8294-BD51A3EF239C}" presName="connectorText" presStyleLbl="sibTrans1D1" presStyleIdx="0" presStyleCnt="6"/>
      <dgm:spPr/>
      <dgm:t>
        <a:bodyPr/>
        <a:lstStyle/>
        <a:p>
          <a:endParaRPr lang="en-US"/>
        </a:p>
      </dgm:t>
    </dgm:pt>
    <dgm:pt modelId="{DDF4A6DE-D949-4A94-AB1C-9BAE7C528965}" type="pres">
      <dgm:prSet presAssocID="{7D648885-CC56-457F-8AB7-C9E35374A4E3}" presName="node" presStyleLbl="node1" presStyleIdx="1" presStyleCnt="7">
        <dgm:presLayoutVars>
          <dgm:bulletEnabled val="1"/>
        </dgm:presLayoutVars>
      </dgm:prSet>
      <dgm:spPr/>
      <dgm:t>
        <a:bodyPr/>
        <a:lstStyle/>
        <a:p>
          <a:endParaRPr lang="en-US"/>
        </a:p>
      </dgm:t>
    </dgm:pt>
    <dgm:pt modelId="{AD21DAE9-1D7A-4956-87E9-8868EDB809BC}" type="pres">
      <dgm:prSet presAssocID="{ADDC72E9-244F-44A3-A83A-0AF681C57CA1}" presName="sibTrans" presStyleLbl="sibTrans1D1" presStyleIdx="1" presStyleCnt="6"/>
      <dgm:spPr/>
      <dgm:t>
        <a:bodyPr/>
        <a:lstStyle/>
        <a:p>
          <a:endParaRPr lang="en-US"/>
        </a:p>
      </dgm:t>
    </dgm:pt>
    <dgm:pt modelId="{FB5BF5C2-CA64-4ADC-BA9D-DD6B356BA122}" type="pres">
      <dgm:prSet presAssocID="{ADDC72E9-244F-44A3-A83A-0AF681C57CA1}" presName="connectorText" presStyleLbl="sibTrans1D1" presStyleIdx="1" presStyleCnt="6"/>
      <dgm:spPr/>
      <dgm:t>
        <a:bodyPr/>
        <a:lstStyle/>
        <a:p>
          <a:endParaRPr lang="en-US"/>
        </a:p>
      </dgm:t>
    </dgm:pt>
    <dgm:pt modelId="{4263F527-1C21-41D2-BD43-91BD0C2F923D}" type="pres">
      <dgm:prSet presAssocID="{659A7ADF-1386-4B67-B4B4-7E597E2B69B9}" presName="node" presStyleLbl="node1" presStyleIdx="2" presStyleCnt="7" custLinFactX="-100000" custLinFactY="37947" custLinFactNeighborX="-146950" custLinFactNeighborY="100000">
        <dgm:presLayoutVars>
          <dgm:bulletEnabled val="1"/>
        </dgm:presLayoutVars>
      </dgm:prSet>
      <dgm:spPr/>
      <dgm:t>
        <a:bodyPr/>
        <a:lstStyle/>
        <a:p>
          <a:endParaRPr lang="en-US"/>
        </a:p>
      </dgm:t>
    </dgm:pt>
    <dgm:pt modelId="{7B2F43D4-91F9-4486-A75F-9BA68760CA7C}" type="pres">
      <dgm:prSet presAssocID="{75846113-6D50-4924-967A-8602B48F43AF}" presName="sibTrans" presStyleLbl="sibTrans1D1" presStyleIdx="2" presStyleCnt="6"/>
      <dgm:spPr/>
      <dgm:t>
        <a:bodyPr/>
        <a:lstStyle/>
        <a:p>
          <a:endParaRPr lang="en-US"/>
        </a:p>
      </dgm:t>
    </dgm:pt>
    <dgm:pt modelId="{DEBE8516-454A-4015-8299-D61695CCD7D9}" type="pres">
      <dgm:prSet presAssocID="{75846113-6D50-4924-967A-8602B48F43AF}" presName="connectorText" presStyleLbl="sibTrans1D1" presStyleIdx="2" presStyleCnt="6"/>
      <dgm:spPr/>
      <dgm:t>
        <a:bodyPr/>
        <a:lstStyle/>
        <a:p>
          <a:endParaRPr lang="en-US"/>
        </a:p>
      </dgm:t>
    </dgm:pt>
    <dgm:pt modelId="{81309D44-BDCC-43A3-BAB5-CEB52C061314}" type="pres">
      <dgm:prSet presAssocID="{999D8289-D1C1-4CA6-9C51-5A07DA30367C}" presName="node" presStyleLbl="node1" presStyleIdx="3" presStyleCnt="7" custLinFactX="100000" custLinFactY="-38439" custLinFactNeighborX="144055" custLinFactNeighborY="-100000">
        <dgm:presLayoutVars>
          <dgm:bulletEnabled val="1"/>
        </dgm:presLayoutVars>
      </dgm:prSet>
      <dgm:spPr/>
      <dgm:t>
        <a:bodyPr/>
        <a:lstStyle/>
        <a:p>
          <a:endParaRPr lang="en-US"/>
        </a:p>
      </dgm:t>
    </dgm:pt>
    <dgm:pt modelId="{31A381AE-4AB0-4F03-AA5B-2D67BC7FEF23}" type="pres">
      <dgm:prSet presAssocID="{A3F9E17F-DD9F-431E-9B4A-63F60A968A79}" presName="sibTrans" presStyleLbl="sibTrans1D1" presStyleIdx="3" presStyleCnt="6"/>
      <dgm:spPr/>
      <dgm:t>
        <a:bodyPr/>
        <a:lstStyle/>
        <a:p>
          <a:endParaRPr lang="en-US"/>
        </a:p>
      </dgm:t>
    </dgm:pt>
    <dgm:pt modelId="{C11FDEE7-93C1-4F7E-93A1-CAA2D4557182}" type="pres">
      <dgm:prSet presAssocID="{A3F9E17F-DD9F-431E-9B4A-63F60A968A79}" presName="connectorText" presStyleLbl="sibTrans1D1" presStyleIdx="3" presStyleCnt="6"/>
      <dgm:spPr/>
      <dgm:t>
        <a:bodyPr/>
        <a:lstStyle/>
        <a:p>
          <a:endParaRPr lang="en-US"/>
        </a:p>
      </dgm:t>
    </dgm:pt>
    <dgm:pt modelId="{720CE389-D91F-4748-ACCA-2A7E0E0566A9}" type="pres">
      <dgm:prSet presAssocID="{EA02FAB2-6EF8-4103-9FD3-394B344D6089}" presName="node" presStyleLbl="node1" presStyleIdx="4" presStyleCnt="7">
        <dgm:presLayoutVars>
          <dgm:bulletEnabled val="1"/>
        </dgm:presLayoutVars>
      </dgm:prSet>
      <dgm:spPr/>
      <dgm:t>
        <a:bodyPr/>
        <a:lstStyle/>
        <a:p>
          <a:endParaRPr lang="en-US"/>
        </a:p>
      </dgm:t>
    </dgm:pt>
    <dgm:pt modelId="{E4680680-FFFA-4E3F-AEFF-B65ECB4FDF20}" type="pres">
      <dgm:prSet presAssocID="{62F23F02-5ABA-4512-A76F-6FC6EB81ABA3}" presName="sibTrans" presStyleLbl="sibTrans1D1" presStyleIdx="4" presStyleCnt="6"/>
      <dgm:spPr/>
      <dgm:t>
        <a:bodyPr/>
        <a:lstStyle/>
        <a:p>
          <a:endParaRPr lang="en-US"/>
        </a:p>
      </dgm:t>
    </dgm:pt>
    <dgm:pt modelId="{DF32FF2E-366A-4799-A57B-085240BB42D7}" type="pres">
      <dgm:prSet presAssocID="{62F23F02-5ABA-4512-A76F-6FC6EB81ABA3}" presName="connectorText" presStyleLbl="sibTrans1D1" presStyleIdx="4" presStyleCnt="6"/>
      <dgm:spPr/>
      <dgm:t>
        <a:bodyPr/>
        <a:lstStyle/>
        <a:p>
          <a:endParaRPr lang="en-US"/>
        </a:p>
      </dgm:t>
    </dgm:pt>
    <dgm:pt modelId="{4B5B7253-504C-4A47-A69E-0D498088CFD3}" type="pres">
      <dgm:prSet presAssocID="{5AF3C1C5-5D2B-4C9E-B1DC-0A69948BDC56}" presName="node" presStyleLbl="node1" presStyleIdx="5" presStyleCnt="7">
        <dgm:presLayoutVars>
          <dgm:bulletEnabled val="1"/>
        </dgm:presLayoutVars>
      </dgm:prSet>
      <dgm:spPr/>
      <dgm:t>
        <a:bodyPr/>
        <a:lstStyle/>
        <a:p>
          <a:endParaRPr lang="en-US"/>
        </a:p>
      </dgm:t>
    </dgm:pt>
    <dgm:pt modelId="{484A5020-4DDF-4AEF-8EA3-97227EDDACBE}" type="pres">
      <dgm:prSet presAssocID="{59746DC6-97F0-4A8F-85E2-B7E4F097BDA7}" presName="sibTrans" presStyleLbl="sibTrans1D1" presStyleIdx="5" presStyleCnt="6"/>
      <dgm:spPr/>
      <dgm:t>
        <a:bodyPr/>
        <a:lstStyle/>
        <a:p>
          <a:endParaRPr lang="en-US"/>
        </a:p>
      </dgm:t>
    </dgm:pt>
    <dgm:pt modelId="{B0D289B8-BE5C-4EFE-934D-1E90018C7A66}" type="pres">
      <dgm:prSet presAssocID="{59746DC6-97F0-4A8F-85E2-B7E4F097BDA7}" presName="connectorText" presStyleLbl="sibTrans1D1" presStyleIdx="5" presStyleCnt="6"/>
      <dgm:spPr/>
      <dgm:t>
        <a:bodyPr/>
        <a:lstStyle/>
        <a:p>
          <a:endParaRPr lang="en-US"/>
        </a:p>
      </dgm:t>
    </dgm:pt>
    <dgm:pt modelId="{FA486E95-E9ED-43BA-91EE-4AC1C0CB815F}" type="pres">
      <dgm:prSet presAssocID="{D3743718-C7AE-417D-B83B-F47930BCB6EB}" presName="node" presStyleLbl="node1" presStyleIdx="6" presStyleCnt="7">
        <dgm:presLayoutVars>
          <dgm:bulletEnabled val="1"/>
        </dgm:presLayoutVars>
      </dgm:prSet>
      <dgm:spPr/>
      <dgm:t>
        <a:bodyPr/>
        <a:lstStyle/>
        <a:p>
          <a:endParaRPr lang="en-US"/>
        </a:p>
      </dgm:t>
    </dgm:pt>
  </dgm:ptLst>
  <dgm:cxnLst>
    <dgm:cxn modelId="{199AB10D-B1A5-4F17-8A7A-5A8A34FC677C}" srcId="{1D08D272-F13D-42B5-9846-F27D8958EAEA}" destId="{FF8D90C4-7BF4-4D86-B916-51E2EA49EBB2}" srcOrd="0" destOrd="0" parTransId="{2D789011-3FEA-4F39-A532-1974F5C4A8EA}" sibTransId="{B750B563-1EA3-4714-8294-BD51A3EF239C}"/>
    <dgm:cxn modelId="{C95E5624-750B-4923-AEE7-2F58B36D0BBA}" type="presOf" srcId="{75846113-6D50-4924-967A-8602B48F43AF}" destId="{7B2F43D4-91F9-4486-A75F-9BA68760CA7C}" srcOrd="0" destOrd="0" presId="urn:microsoft.com/office/officeart/2005/8/layout/bProcess3"/>
    <dgm:cxn modelId="{E4AFDBF6-E626-45DB-8C21-0051A5AEE84D}" type="presOf" srcId="{59746DC6-97F0-4A8F-85E2-B7E4F097BDA7}" destId="{484A5020-4DDF-4AEF-8EA3-97227EDDACBE}" srcOrd="0" destOrd="0" presId="urn:microsoft.com/office/officeart/2005/8/layout/bProcess3"/>
    <dgm:cxn modelId="{58A94F6E-4990-4E5F-BF08-06ECB044D98D}" type="presOf" srcId="{5AF3C1C5-5D2B-4C9E-B1DC-0A69948BDC56}" destId="{4B5B7253-504C-4A47-A69E-0D498088CFD3}" srcOrd="0" destOrd="0" presId="urn:microsoft.com/office/officeart/2005/8/layout/bProcess3"/>
    <dgm:cxn modelId="{60F184A5-B03C-48BC-9CBC-71530B87DC82}" type="presOf" srcId="{62F23F02-5ABA-4512-A76F-6FC6EB81ABA3}" destId="{DF32FF2E-366A-4799-A57B-085240BB42D7}" srcOrd="1" destOrd="0" presId="urn:microsoft.com/office/officeart/2005/8/layout/bProcess3"/>
    <dgm:cxn modelId="{1CBDF980-0BB3-47CA-933F-3A77907ADE2F}" type="presOf" srcId="{659A7ADF-1386-4B67-B4B4-7E597E2B69B9}" destId="{4263F527-1C21-41D2-BD43-91BD0C2F923D}" srcOrd="0" destOrd="0" presId="urn:microsoft.com/office/officeart/2005/8/layout/bProcess3"/>
    <dgm:cxn modelId="{09DFF18F-938C-401B-B752-D686F0CE67EF}" type="presOf" srcId="{59746DC6-97F0-4A8F-85E2-B7E4F097BDA7}" destId="{B0D289B8-BE5C-4EFE-934D-1E90018C7A66}" srcOrd="1" destOrd="0" presId="urn:microsoft.com/office/officeart/2005/8/layout/bProcess3"/>
    <dgm:cxn modelId="{A77FFA1C-6775-48DE-9B56-D91B10569FC6}" type="presOf" srcId="{ADDC72E9-244F-44A3-A83A-0AF681C57CA1}" destId="{FB5BF5C2-CA64-4ADC-BA9D-DD6B356BA122}" srcOrd="1" destOrd="0" presId="urn:microsoft.com/office/officeart/2005/8/layout/bProcess3"/>
    <dgm:cxn modelId="{79BC8B62-286D-458C-B92B-887ED3E226A0}" srcId="{1D08D272-F13D-42B5-9846-F27D8958EAEA}" destId="{5AF3C1C5-5D2B-4C9E-B1DC-0A69948BDC56}" srcOrd="5" destOrd="0" parTransId="{6E76C6C7-DA6B-4551-8970-5CC8941CF722}" sibTransId="{59746DC6-97F0-4A8F-85E2-B7E4F097BDA7}"/>
    <dgm:cxn modelId="{F7B7D494-FBC6-421F-A3BA-DBA0AE64973E}" type="presOf" srcId="{999D8289-D1C1-4CA6-9C51-5A07DA30367C}" destId="{81309D44-BDCC-43A3-BAB5-CEB52C061314}" srcOrd="0" destOrd="0" presId="urn:microsoft.com/office/officeart/2005/8/layout/bProcess3"/>
    <dgm:cxn modelId="{BE5CE89B-1680-46B2-B21A-DBE9958CAB5D}" type="presOf" srcId="{D3743718-C7AE-417D-B83B-F47930BCB6EB}" destId="{FA486E95-E9ED-43BA-91EE-4AC1C0CB815F}" srcOrd="0" destOrd="0" presId="urn:microsoft.com/office/officeart/2005/8/layout/bProcess3"/>
    <dgm:cxn modelId="{BC369DB7-A31D-4DC4-AF2B-E69AD0AE0DA8}" type="presOf" srcId="{ADDC72E9-244F-44A3-A83A-0AF681C57CA1}" destId="{AD21DAE9-1D7A-4956-87E9-8868EDB809BC}" srcOrd="0" destOrd="0" presId="urn:microsoft.com/office/officeart/2005/8/layout/bProcess3"/>
    <dgm:cxn modelId="{B48D1BD2-40FA-49DB-92E6-CCBE2D821D31}" srcId="{1D08D272-F13D-42B5-9846-F27D8958EAEA}" destId="{D3743718-C7AE-417D-B83B-F47930BCB6EB}" srcOrd="6" destOrd="0" parTransId="{90CB0C7E-9D86-4942-9F5C-5AB8EF9B4967}" sibTransId="{D13B932B-E8AB-4EBF-AC2A-6BDE5E7286E9}"/>
    <dgm:cxn modelId="{8E57E069-8E20-4F16-93ED-D0D262DED383}" srcId="{1D08D272-F13D-42B5-9846-F27D8958EAEA}" destId="{659A7ADF-1386-4B67-B4B4-7E597E2B69B9}" srcOrd="2" destOrd="0" parTransId="{AFC188BE-FEE6-4B5A-87FF-B32B65193D43}" sibTransId="{75846113-6D50-4924-967A-8602B48F43AF}"/>
    <dgm:cxn modelId="{F208A968-8BB6-43AE-8895-9E98DB1514A9}" srcId="{1D08D272-F13D-42B5-9846-F27D8958EAEA}" destId="{EA02FAB2-6EF8-4103-9FD3-394B344D6089}" srcOrd="4" destOrd="0" parTransId="{665949DE-975F-4559-8345-AA62DF36CB6B}" sibTransId="{62F23F02-5ABA-4512-A76F-6FC6EB81ABA3}"/>
    <dgm:cxn modelId="{2726AA02-61C3-4E26-9D7E-2BBE88E22965}" srcId="{1D08D272-F13D-42B5-9846-F27D8958EAEA}" destId="{7D648885-CC56-457F-8AB7-C9E35374A4E3}" srcOrd="1" destOrd="0" parTransId="{42916A78-DCA3-44CD-BDF8-BDEF6DC08690}" sibTransId="{ADDC72E9-244F-44A3-A83A-0AF681C57CA1}"/>
    <dgm:cxn modelId="{D4B5B6BB-7FDF-48F4-91BD-A21631157920}" type="presOf" srcId="{7D648885-CC56-457F-8AB7-C9E35374A4E3}" destId="{DDF4A6DE-D949-4A94-AB1C-9BAE7C528965}" srcOrd="0" destOrd="0" presId="urn:microsoft.com/office/officeart/2005/8/layout/bProcess3"/>
    <dgm:cxn modelId="{4092CF54-333A-43EA-A06E-2E94205C705E}" type="presOf" srcId="{75846113-6D50-4924-967A-8602B48F43AF}" destId="{DEBE8516-454A-4015-8299-D61695CCD7D9}" srcOrd="1" destOrd="0" presId="urn:microsoft.com/office/officeart/2005/8/layout/bProcess3"/>
    <dgm:cxn modelId="{FC699A35-BD45-489E-8C1E-426D1B1E8DD2}" type="presOf" srcId="{EA02FAB2-6EF8-4103-9FD3-394B344D6089}" destId="{720CE389-D91F-4748-ACCA-2A7E0E0566A9}" srcOrd="0" destOrd="0" presId="urn:microsoft.com/office/officeart/2005/8/layout/bProcess3"/>
    <dgm:cxn modelId="{EB840781-1B1C-42E3-8A20-48A10799CAE7}" type="presOf" srcId="{A3F9E17F-DD9F-431E-9B4A-63F60A968A79}" destId="{31A381AE-4AB0-4F03-AA5B-2D67BC7FEF23}" srcOrd="0" destOrd="0" presId="urn:microsoft.com/office/officeart/2005/8/layout/bProcess3"/>
    <dgm:cxn modelId="{350A61FF-18AB-4348-A18D-427E390C9AF6}" type="presOf" srcId="{B750B563-1EA3-4714-8294-BD51A3EF239C}" destId="{60E8315E-E927-4C60-B225-FBF1AFC0BC71}" srcOrd="1" destOrd="0" presId="urn:microsoft.com/office/officeart/2005/8/layout/bProcess3"/>
    <dgm:cxn modelId="{E0823CF4-D0CB-4CDD-9AE9-EEA94ECE7F71}" type="presOf" srcId="{62F23F02-5ABA-4512-A76F-6FC6EB81ABA3}" destId="{E4680680-FFFA-4E3F-AEFF-B65ECB4FDF20}" srcOrd="0" destOrd="0" presId="urn:microsoft.com/office/officeart/2005/8/layout/bProcess3"/>
    <dgm:cxn modelId="{B9D7150E-EE21-4DCD-B50F-5C39EBA87DA1}" type="presOf" srcId="{A3F9E17F-DD9F-431E-9B4A-63F60A968A79}" destId="{C11FDEE7-93C1-4F7E-93A1-CAA2D4557182}" srcOrd="1" destOrd="0" presId="urn:microsoft.com/office/officeart/2005/8/layout/bProcess3"/>
    <dgm:cxn modelId="{8D316674-30EF-4E3C-B92A-E255DE4A718C}" type="presOf" srcId="{B750B563-1EA3-4714-8294-BD51A3EF239C}" destId="{AB14B8CA-041E-43B2-AC59-699F68F8FFE3}" srcOrd="0" destOrd="0" presId="urn:microsoft.com/office/officeart/2005/8/layout/bProcess3"/>
    <dgm:cxn modelId="{E9EC9FC9-7413-4B76-A868-6C49AF0C14F4}" srcId="{1D08D272-F13D-42B5-9846-F27D8958EAEA}" destId="{999D8289-D1C1-4CA6-9C51-5A07DA30367C}" srcOrd="3" destOrd="0" parTransId="{3A0F92E2-F5B9-4A9B-87A8-03E22DFE3C94}" sibTransId="{A3F9E17F-DD9F-431E-9B4A-63F60A968A79}"/>
    <dgm:cxn modelId="{402E44D8-7EF9-4013-9A44-6E98AF5B68E6}" type="presOf" srcId="{FF8D90C4-7BF4-4D86-B916-51E2EA49EBB2}" destId="{891DCA31-B31E-4A1B-909C-CC2FE8F80877}" srcOrd="0" destOrd="0" presId="urn:microsoft.com/office/officeart/2005/8/layout/bProcess3"/>
    <dgm:cxn modelId="{983BBCF5-8BD1-460E-833F-DB69F9DAFC18}" type="presOf" srcId="{1D08D272-F13D-42B5-9846-F27D8958EAEA}" destId="{F448A1E6-5106-4EDB-B0A0-D889F2DE2BC0}" srcOrd="0" destOrd="0" presId="urn:microsoft.com/office/officeart/2005/8/layout/bProcess3"/>
    <dgm:cxn modelId="{77E3544D-BC31-4256-8791-C2D8C42AC40E}" type="presParOf" srcId="{F448A1E6-5106-4EDB-B0A0-D889F2DE2BC0}" destId="{891DCA31-B31E-4A1B-909C-CC2FE8F80877}" srcOrd="0" destOrd="0" presId="urn:microsoft.com/office/officeart/2005/8/layout/bProcess3"/>
    <dgm:cxn modelId="{1D3EB986-D0CB-4681-BEB7-9DF19D14FA22}" type="presParOf" srcId="{F448A1E6-5106-4EDB-B0A0-D889F2DE2BC0}" destId="{AB14B8CA-041E-43B2-AC59-699F68F8FFE3}" srcOrd="1" destOrd="0" presId="urn:microsoft.com/office/officeart/2005/8/layout/bProcess3"/>
    <dgm:cxn modelId="{4A88F48F-7815-40B2-B9C8-ACC2960E7989}" type="presParOf" srcId="{AB14B8CA-041E-43B2-AC59-699F68F8FFE3}" destId="{60E8315E-E927-4C60-B225-FBF1AFC0BC71}" srcOrd="0" destOrd="0" presId="urn:microsoft.com/office/officeart/2005/8/layout/bProcess3"/>
    <dgm:cxn modelId="{7835D27B-407D-46E8-84D8-044007EBC4A7}" type="presParOf" srcId="{F448A1E6-5106-4EDB-B0A0-D889F2DE2BC0}" destId="{DDF4A6DE-D949-4A94-AB1C-9BAE7C528965}" srcOrd="2" destOrd="0" presId="urn:microsoft.com/office/officeart/2005/8/layout/bProcess3"/>
    <dgm:cxn modelId="{5F8FD0B1-04C5-441D-AB05-B6FEF6BF7193}" type="presParOf" srcId="{F448A1E6-5106-4EDB-B0A0-D889F2DE2BC0}" destId="{AD21DAE9-1D7A-4956-87E9-8868EDB809BC}" srcOrd="3" destOrd="0" presId="urn:microsoft.com/office/officeart/2005/8/layout/bProcess3"/>
    <dgm:cxn modelId="{6A17B1ED-C994-42F4-AF09-62B16975EBBB}" type="presParOf" srcId="{AD21DAE9-1D7A-4956-87E9-8868EDB809BC}" destId="{FB5BF5C2-CA64-4ADC-BA9D-DD6B356BA122}" srcOrd="0" destOrd="0" presId="urn:microsoft.com/office/officeart/2005/8/layout/bProcess3"/>
    <dgm:cxn modelId="{1C2D8558-6C1C-4592-9460-5BDAF55D963A}" type="presParOf" srcId="{F448A1E6-5106-4EDB-B0A0-D889F2DE2BC0}" destId="{4263F527-1C21-41D2-BD43-91BD0C2F923D}" srcOrd="4" destOrd="0" presId="urn:microsoft.com/office/officeart/2005/8/layout/bProcess3"/>
    <dgm:cxn modelId="{B7C7CB3C-42DF-4721-AAB8-B36BF13898ED}" type="presParOf" srcId="{F448A1E6-5106-4EDB-B0A0-D889F2DE2BC0}" destId="{7B2F43D4-91F9-4486-A75F-9BA68760CA7C}" srcOrd="5" destOrd="0" presId="urn:microsoft.com/office/officeart/2005/8/layout/bProcess3"/>
    <dgm:cxn modelId="{2BB2D990-23AB-4949-9603-C7D0EBB922F9}" type="presParOf" srcId="{7B2F43D4-91F9-4486-A75F-9BA68760CA7C}" destId="{DEBE8516-454A-4015-8299-D61695CCD7D9}" srcOrd="0" destOrd="0" presId="urn:microsoft.com/office/officeart/2005/8/layout/bProcess3"/>
    <dgm:cxn modelId="{05864D03-88DB-46FD-8BBA-98F543467AB1}" type="presParOf" srcId="{F448A1E6-5106-4EDB-B0A0-D889F2DE2BC0}" destId="{81309D44-BDCC-43A3-BAB5-CEB52C061314}" srcOrd="6" destOrd="0" presId="urn:microsoft.com/office/officeart/2005/8/layout/bProcess3"/>
    <dgm:cxn modelId="{E5F3160D-017A-4D5B-82AB-86B127190EE1}" type="presParOf" srcId="{F448A1E6-5106-4EDB-B0A0-D889F2DE2BC0}" destId="{31A381AE-4AB0-4F03-AA5B-2D67BC7FEF23}" srcOrd="7" destOrd="0" presId="urn:microsoft.com/office/officeart/2005/8/layout/bProcess3"/>
    <dgm:cxn modelId="{DB10460E-CABF-4B16-B2ED-A325725C352E}" type="presParOf" srcId="{31A381AE-4AB0-4F03-AA5B-2D67BC7FEF23}" destId="{C11FDEE7-93C1-4F7E-93A1-CAA2D4557182}" srcOrd="0" destOrd="0" presId="urn:microsoft.com/office/officeart/2005/8/layout/bProcess3"/>
    <dgm:cxn modelId="{B2979803-C972-40DE-8EA7-9A72787CF0C1}" type="presParOf" srcId="{F448A1E6-5106-4EDB-B0A0-D889F2DE2BC0}" destId="{720CE389-D91F-4748-ACCA-2A7E0E0566A9}" srcOrd="8" destOrd="0" presId="urn:microsoft.com/office/officeart/2005/8/layout/bProcess3"/>
    <dgm:cxn modelId="{DD116351-F1AE-4115-AAB6-8C4F17E5EF49}" type="presParOf" srcId="{F448A1E6-5106-4EDB-B0A0-D889F2DE2BC0}" destId="{E4680680-FFFA-4E3F-AEFF-B65ECB4FDF20}" srcOrd="9" destOrd="0" presId="urn:microsoft.com/office/officeart/2005/8/layout/bProcess3"/>
    <dgm:cxn modelId="{0A2CB487-BA07-4DDF-AF99-DBD6778DBC72}" type="presParOf" srcId="{E4680680-FFFA-4E3F-AEFF-B65ECB4FDF20}" destId="{DF32FF2E-366A-4799-A57B-085240BB42D7}" srcOrd="0" destOrd="0" presId="urn:microsoft.com/office/officeart/2005/8/layout/bProcess3"/>
    <dgm:cxn modelId="{335A0E43-4F71-4109-9C95-B32AA5CF758C}" type="presParOf" srcId="{F448A1E6-5106-4EDB-B0A0-D889F2DE2BC0}" destId="{4B5B7253-504C-4A47-A69E-0D498088CFD3}" srcOrd="10" destOrd="0" presId="urn:microsoft.com/office/officeart/2005/8/layout/bProcess3"/>
    <dgm:cxn modelId="{3F0C394B-451D-421F-86EA-C16F3E7B0DB8}" type="presParOf" srcId="{F448A1E6-5106-4EDB-B0A0-D889F2DE2BC0}" destId="{484A5020-4DDF-4AEF-8EA3-97227EDDACBE}" srcOrd="11" destOrd="0" presId="urn:microsoft.com/office/officeart/2005/8/layout/bProcess3"/>
    <dgm:cxn modelId="{56A2CB23-5982-401C-BDB1-E9094E820EC5}" type="presParOf" srcId="{484A5020-4DDF-4AEF-8EA3-97227EDDACBE}" destId="{B0D289B8-BE5C-4EFE-934D-1E90018C7A66}" srcOrd="0" destOrd="0" presId="urn:microsoft.com/office/officeart/2005/8/layout/bProcess3"/>
    <dgm:cxn modelId="{6D7258D0-D9F1-480D-9FEA-F4A3555596E5}" type="presParOf" srcId="{F448A1E6-5106-4EDB-B0A0-D889F2DE2BC0}" destId="{FA486E95-E9ED-43BA-91EE-4AC1C0CB815F}"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361E7-6B6C-4021-BAA7-ADCB1D924EE9}">
      <dsp:nvSpPr>
        <dsp:cNvPr id="0" name=""/>
        <dsp:cNvSpPr/>
      </dsp:nvSpPr>
      <dsp:spPr>
        <a:xfrm>
          <a:off x="1736640" y="177675"/>
          <a:ext cx="3526185" cy="122459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DC3425-7828-4B36-A89B-CC7394E5C38A}">
      <dsp:nvSpPr>
        <dsp:cNvPr id="0" name=""/>
        <dsp:cNvSpPr/>
      </dsp:nvSpPr>
      <dsp:spPr>
        <a:xfrm>
          <a:off x="3163515" y="3176300"/>
          <a:ext cx="683369" cy="437356"/>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9E5FEB-422A-462B-A13B-FB12E94E0DF2}">
      <dsp:nvSpPr>
        <dsp:cNvPr id="0" name=""/>
        <dsp:cNvSpPr/>
      </dsp:nvSpPr>
      <dsp:spPr>
        <a:xfrm>
          <a:off x="1865113" y="3526185"/>
          <a:ext cx="3280172" cy="82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t>Data Assessment</a:t>
          </a:r>
          <a:endParaRPr lang="en-US" sz="2900" kern="1200" dirty="0"/>
        </a:p>
      </dsp:txBody>
      <dsp:txXfrm>
        <a:off x="1865113" y="3526185"/>
        <a:ext cx="3280172" cy="820043"/>
      </dsp:txXfrm>
    </dsp:sp>
    <dsp:sp modelId="{70EC49CD-85EF-4F94-BBEE-3950BAB7CDE7}">
      <dsp:nvSpPr>
        <dsp:cNvPr id="0" name=""/>
        <dsp:cNvSpPr/>
      </dsp:nvSpPr>
      <dsp:spPr>
        <a:xfrm>
          <a:off x="3018641" y="1496851"/>
          <a:ext cx="1230064" cy="123006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Local data</a:t>
          </a:r>
          <a:endParaRPr lang="en-US" sz="1700" kern="1200" dirty="0"/>
        </a:p>
      </dsp:txBody>
      <dsp:txXfrm>
        <a:off x="3198780" y="1676990"/>
        <a:ext cx="869786" cy="869786"/>
      </dsp:txXfrm>
    </dsp:sp>
    <dsp:sp modelId="{F93875E0-FF41-4BE3-8322-E37D1705C31A}">
      <dsp:nvSpPr>
        <dsp:cNvPr id="0" name=""/>
        <dsp:cNvSpPr/>
      </dsp:nvSpPr>
      <dsp:spPr>
        <a:xfrm>
          <a:off x="2138461" y="574030"/>
          <a:ext cx="1230064" cy="123006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Healthy Youth Survey</a:t>
          </a:r>
          <a:endParaRPr lang="en-US" sz="1700" kern="1200" dirty="0"/>
        </a:p>
      </dsp:txBody>
      <dsp:txXfrm>
        <a:off x="2318600" y="754169"/>
        <a:ext cx="869786" cy="869786"/>
      </dsp:txXfrm>
    </dsp:sp>
    <dsp:sp modelId="{0B005F98-7870-45E3-9E7B-A4C954E6AF74}">
      <dsp:nvSpPr>
        <dsp:cNvPr id="0" name=""/>
        <dsp:cNvSpPr/>
      </dsp:nvSpPr>
      <dsp:spPr>
        <a:xfrm>
          <a:off x="3395860" y="276627"/>
          <a:ext cx="1230064" cy="123006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Social Indicator data</a:t>
          </a:r>
          <a:endParaRPr lang="en-US" sz="1700" kern="1200" dirty="0"/>
        </a:p>
      </dsp:txBody>
      <dsp:txXfrm>
        <a:off x="3575999" y="456766"/>
        <a:ext cx="869786" cy="869786"/>
      </dsp:txXfrm>
    </dsp:sp>
    <dsp:sp modelId="{E4A66984-3B2A-4357-9171-76FB6D7E745C}">
      <dsp:nvSpPr>
        <dsp:cNvPr id="0" name=""/>
        <dsp:cNvSpPr/>
      </dsp:nvSpPr>
      <dsp:spPr>
        <a:xfrm>
          <a:off x="1591766" y="27334"/>
          <a:ext cx="3826867" cy="306149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C5DEF8-AAEB-4B72-AD1C-572C27584480}" type="datetimeFigureOut">
              <a:rPr lang="en-US" smtClean="0"/>
              <a:t>2/23/2015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9E02A4-4331-4E54-AF5F-7F44B2679FD5}" type="slidenum">
              <a:rPr lang="en-US" smtClean="0"/>
              <a:t>‹#›</a:t>
            </a:fld>
            <a:endParaRPr lang="en-US"/>
          </a:p>
        </p:txBody>
      </p:sp>
    </p:spTree>
    <p:extLst>
      <p:ext uri="{BB962C8B-B14F-4D97-AF65-F5344CB8AC3E}">
        <p14:creationId xmlns:p14="http://schemas.microsoft.com/office/powerpoint/2010/main" val="1788167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dshs.wa.gov/rda/research/risk.sht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7D63D9-38EF-46AE-89A8-2D3B99DF81A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777349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You can choose to either insert your own slide here so that it shows a comparison between the state and your community.  Or you can use this as a sample to explain the concept from and then have your data work group members “apply” the learning to their examination of your community data in the Data Book.</a:t>
            </a:r>
          </a:p>
          <a:p>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29017" indent="-280391" eaLnBrk="0" hangingPunct="0">
              <a:defRPr>
                <a:solidFill>
                  <a:schemeClr val="tx1"/>
                </a:solidFill>
                <a:latin typeface="Arial" charset="0"/>
                <a:cs typeface="Arial" charset="0"/>
              </a:defRPr>
            </a:lvl2pPr>
            <a:lvl3pPr marL="1121564" indent="-224312" eaLnBrk="0" hangingPunct="0">
              <a:defRPr>
                <a:solidFill>
                  <a:schemeClr val="tx1"/>
                </a:solidFill>
                <a:latin typeface="Arial" charset="0"/>
                <a:cs typeface="Arial" charset="0"/>
              </a:defRPr>
            </a:lvl3pPr>
            <a:lvl4pPr marL="1570189" indent="-224312" eaLnBrk="0" hangingPunct="0">
              <a:defRPr>
                <a:solidFill>
                  <a:schemeClr val="tx1"/>
                </a:solidFill>
                <a:latin typeface="Arial" charset="0"/>
                <a:cs typeface="Arial" charset="0"/>
              </a:defRPr>
            </a:lvl4pPr>
            <a:lvl5pPr marL="2018816" indent="-224312" eaLnBrk="0" hangingPunct="0">
              <a:defRPr>
                <a:solidFill>
                  <a:schemeClr val="tx1"/>
                </a:solidFill>
                <a:latin typeface="Arial" charset="0"/>
                <a:cs typeface="Arial" charset="0"/>
              </a:defRPr>
            </a:lvl5pPr>
            <a:lvl6pPr marL="2467441" indent="-224312" eaLnBrk="0" fontAlgn="base" hangingPunct="0">
              <a:spcBef>
                <a:spcPct val="0"/>
              </a:spcBef>
              <a:spcAft>
                <a:spcPct val="0"/>
              </a:spcAft>
              <a:defRPr>
                <a:solidFill>
                  <a:schemeClr val="tx1"/>
                </a:solidFill>
                <a:latin typeface="Arial" charset="0"/>
                <a:cs typeface="Arial" charset="0"/>
              </a:defRPr>
            </a:lvl6pPr>
            <a:lvl7pPr marL="2916065" indent="-224312" eaLnBrk="0" fontAlgn="base" hangingPunct="0">
              <a:spcBef>
                <a:spcPct val="0"/>
              </a:spcBef>
              <a:spcAft>
                <a:spcPct val="0"/>
              </a:spcAft>
              <a:defRPr>
                <a:solidFill>
                  <a:schemeClr val="tx1"/>
                </a:solidFill>
                <a:latin typeface="Arial" charset="0"/>
                <a:cs typeface="Arial" charset="0"/>
              </a:defRPr>
            </a:lvl7pPr>
            <a:lvl8pPr marL="3364692" indent="-224312" eaLnBrk="0" fontAlgn="base" hangingPunct="0">
              <a:spcBef>
                <a:spcPct val="0"/>
              </a:spcBef>
              <a:spcAft>
                <a:spcPct val="0"/>
              </a:spcAft>
              <a:defRPr>
                <a:solidFill>
                  <a:schemeClr val="tx1"/>
                </a:solidFill>
                <a:latin typeface="Arial" charset="0"/>
                <a:cs typeface="Arial" charset="0"/>
              </a:defRPr>
            </a:lvl8pPr>
            <a:lvl9pPr marL="3813317" indent="-224312" eaLnBrk="0" fontAlgn="base" hangingPunct="0">
              <a:spcBef>
                <a:spcPct val="0"/>
              </a:spcBef>
              <a:spcAft>
                <a:spcPct val="0"/>
              </a:spcAft>
              <a:defRPr>
                <a:solidFill>
                  <a:schemeClr val="tx1"/>
                </a:solidFill>
                <a:latin typeface="Arial" charset="0"/>
                <a:cs typeface="Arial" charset="0"/>
              </a:defRPr>
            </a:lvl9pPr>
          </a:lstStyle>
          <a:p>
            <a:pPr eaLnBrk="1" hangingPunct="1"/>
            <a:fld id="{3484A0CD-1136-4205-9969-E852F949CABF}" type="slidenum">
              <a:rPr lang="en-US" altLang="en-US" smtClean="0">
                <a:solidFill>
                  <a:prstClr val="black"/>
                </a:solidFill>
              </a:rPr>
              <a:pPr eaLnBrk="1" hangingPunct="1"/>
              <a:t>10</a:t>
            </a:fld>
            <a:endParaRPr lang="en-US" altLang="en-US" smtClean="0">
              <a:solidFill>
                <a:prstClr val="black"/>
              </a:solidFill>
            </a:endParaRPr>
          </a:p>
        </p:txBody>
      </p:sp>
    </p:spTree>
    <p:extLst>
      <p:ext uri="{BB962C8B-B14F-4D97-AF65-F5344CB8AC3E}">
        <p14:creationId xmlns:p14="http://schemas.microsoft.com/office/powerpoint/2010/main" val="4119930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7D63D9-38EF-46AE-89A8-2D3B99DF81A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267702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You can choose to either insert your own slide here so that it shows a comparison between the state and your community.  Or you can use this as a sample to explain the concept from and then have your data work group members “apply” the learning to their examination of your community data in the Data Book.</a:t>
            </a:r>
          </a:p>
          <a:p>
            <a:endParaRPr lang="en-US" altLang="en-US" smtClean="0"/>
          </a:p>
        </p:txBody>
      </p:sp>
      <p:sp>
        <p:nvSpPr>
          <p:cNvPr id="4" name="Slide Number Placeholder 3"/>
          <p:cNvSpPr>
            <a:spLocks noGrp="1"/>
          </p:cNvSpPr>
          <p:nvPr>
            <p:ph type="sldNum" sz="quarter" idx="5"/>
          </p:nvPr>
        </p:nvSpPr>
        <p:spPr/>
        <p:txBody>
          <a:bodyPr/>
          <a:lstStyle/>
          <a:p>
            <a:pPr>
              <a:defRPr/>
            </a:pPr>
            <a:fld id="{57FC139D-B6ED-40B7-99CA-3F205185407C}"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1282234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7D63D9-38EF-46AE-89A8-2D3B99DF81A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698802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Washington State Healthy Students Survey (HYS)</a:t>
            </a:r>
          </a:p>
          <a:p>
            <a:r>
              <a:rPr lang="en-US" altLang="en-US" smtClean="0"/>
              <a:t>Social indicator data (aka “indicator data” or “agency data”)</a:t>
            </a:r>
          </a:p>
          <a:p>
            <a:r>
              <a:rPr lang="en-US" altLang="en-US" smtClean="0"/>
              <a:t>Local Data</a:t>
            </a:r>
          </a:p>
          <a:p>
            <a:endParaRPr lang="en-US" altLang="en-US" smtClean="0"/>
          </a:p>
        </p:txBody>
      </p:sp>
      <p:sp>
        <p:nvSpPr>
          <p:cNvPr id="4" name="Slide Number Placeholder 3"/>
          <p:cNvSpPr>
            <a:spLocks noGrp="1"/>
          </p:cNvSpPr>
          <p:nvPr>
            <p:ph type="sldNum" sz="quarter" idx="5"/>
          </p:nvPr>
        </p:nvSpPr>
        <p:spPr/>
        <p:txBody>
          <a:bodyPr/>
          <a:lstStyle/>
          <a:p>
            <a:pPr>
              <a:defRPr/>
            </a:pPr>
            <a:fld id="{BF6BFB44-3BA8-4066-9E1F-CF5C71104576}"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2472577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Instructions: </a:t>
            </a:r>
          </a:p>
          <a:p>
            <a:r>
              <a:rPr lang="en-US" dirty="0" smtClean="0"/>
              <a:t>All boxes in the middle of the diagram above are currently set to wrap the text left to right but not auto resize to fit your text.  You will need to adjust the size of the box to match your text.  To do this just click on the box and drag the corners to the size you would like.  </a:t>
            </a:r>
          </a:p>
          <a:p>
            <a:endParaRPr lang="en-US" dirty="0" smtClean="0"/>
          </a:p>
          <a:p>
            <a:r>
              <a:rPr lang="en-US" dirty="0" smtClean="0"/>
              <a:t>To change the formatting of the text boxes right click on the box and then make your selections.</a:t>
            </a:r>
          </a:p>
          <a:p>
            <a:endParaRPr lang="en-US" dirty="0" smtClean="0"/>
          </a:p>
          <a:p>
            <a:r>
              <a:rPr lang="en-US" dirty="0" smtClean="0"/>
              <a:t>If you would like to move multiple boxes you can select multiple items by holding down the ‘control key’.  You will notice a small ‘+’ next to the items you want to ‘add to your selection”.  Just click each item while holding down the control (ctrl) key.</a:t>
            </a:r>
          </a:p>
          <a:p>
            <a:endParaRPr lang="en-US" dirty="0" smtClean="0"/>
          </a:p>
          <a:p>
            <a:r>
              <a:rPr lang="en-US" dirty="0" smtClean="0"/>
              <a:t>If you need additional assistance with formatting your logic</a:t>
            </a:r>
            <a:r>
              <a:rPr lang="en-US" baseline="0" dirty="0" smtClean="0"/>
              <a:t> model, </a:t>
            </a:r>
            <a:r>
              <a:rPr lang="en-US" dirty="0" smtClean="0"/>
              <a:t>please contact PRItraining@dshs.wa.gov.</a:t>
            </a:r>
            <a:endParaRPr lang="en-US" dirty="0"/>
          </a:p>
        </p:txBody>
      </p:sp>
      <p:sp>
        <p:nvSpPr>
          <p:cNvPr id="4" name="Slide Number Placeholder 3"/>
          <p:cNvSpPr>
            <a:spLocks noGrp="1"/>
          </p:cNvSpPr>
          <p:nvPr>
            <p:ph type="sldNum" sz="quarter" idx="10"/>
          </p:nvPr>
        </p:nvSpPr>
        <p:spPr/>
        <p:txBody>
          <a:bodyPr/>
          <a:lstStyle/>
          <a:p>
            <a:fld id="{0AAA474B-85EB-45A1-BD7F-FE2C5AD52D3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647394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7D63D9-38EF-46AE-89A8-2D3B99DF81A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857448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7D63D9-38EF-46AE-89A8-2D3B99DF81A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46947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Social indicator data </a:t>
            </a:r>
            <a:r>
              <a:rPr lang="en-US" altLang="en-US" smtClean="0"/>
              <a:t>are, generally, information that indicates the presence of a risk factor.  They are not measuring the risk factor itself.  It’s sort of like this - When you have a cold, you would recognize symptoms like a runny nose or achy feel.  You add all the symptoms together and diagnose yourself with a cold.  That’s the way it is with social indicators data.  Certain indicators act like symptoms of the risk factor.  If the indicators are elevated, the risk factor is present to a greater degree.</a:t>
            </a:r>
          </a:p>
          <a:p>
            <a:pPr eaLnBrk="1" hangingPunct="1">
              <a:spcBef>
                <a:spcPct val="0"/>
              </a:spcBef>
            </a:pPr>
            <a:endParaRPr lang="en-US" altLang="en-US" smtClean="0"/>
          </a:p>
          <a:p>
            <a:pPr eaLnBrk="1" hangingPunct="1">
              <a:spcBef>
                <a:spcPct val="0"/>
              </a:spcBef>
            </a:pPr>
            <a:r>
              <a:rPr lang="en-US" altLang="en-US" b="1" smtClean="0"/>
              <a:t>Some local information</a:t>
            </a:r>
            <a:r>
              <a:rPr lang="en-US" altLang="en-US" smtClean="0"/>
              <a:t> – like hospital emergency room data or even local law enforcement agency data – may not be available through statewide data bases.  But they usually keep records of cases that could be helpful.  Through this needs assessment process, we’ll be identifying if we need any local information to supplement the information we have from Healthy Youth Survey and archival data sources.</a:t>
            </a:r>
          </a:p>
          <a:p>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29017" indent="-280391" eaLnBrk="0" hangingPunct="0">
              <a:defRPr>
                <a:solidFill>
                  <a:schemeClr val="tx1"/>
                </a:solidFill>
                <a:latin typeface="Arial" charset="0"/>
                <a:cs typeface="Arial" charset="0"/>
              </a:defRPr>
            </a:lvl2pPr>
            <a:lvl3pPr marL="1121564" indent="-224312" eaLnBrk="0" hangingPunct="0">
              <a:defRPr>
                <a:solidFill>
                  <a:schemeClr val="tx1"/>
                </a:solidFill>
                <a:latin typeface="Arial" charset="0"/>
                <a:cs typeface="Arial" charset="0"/>
              </a:defRPr>
            </a:lvl3pPr>
            <a:lvl4pPr marL="1570189" indent="-224312" eaLnBrk="0" hangingPunct="0">
              <a:defRPr>
                <a:solidFill>
                  <a:schemeClr val="tx1"/>
                </a:solidFill>
                <a:latin typeface="Arial" charset="0"/>
                <a:cs typeface="Arial" charset="0"/>
              </a:defRPr>
            </a:lvl4pPr>
            <a:lvl5pPr marL="2018816" indent="-224312" eaLnBrk="0" hangingPunct="0">
              <a:defRPr>
                <a:solidFill>
                  <a:schemeClr val="tx1"/>
                </a:solidFill>
                <a:latin typeface="Arial" charset="0"/>
                <a:cs typeface="Arial" charset="0"/>
              </a:defRPr>
            </a:lvl5pPr>
            <a:lvl6pPr marL="2467441" indent="-224312" eaLnBrk="0" fontAlgn="base" hangingPunct="0">
              <a:spcBef>
                <a:spcPct val="0"/>
              </a:spcBef>
              <a:spcAft>
                <a:spcPct val="0"/>
              </a:spcAft>
              <a:defRPr>
                <a:solidFill>
                  <a:schemeClr val="tx1"/>
                </a:solidFill>
                <a:latin typeface="Arial" charset="0"/>
                <a:cs typeface="Arial" charset="0"/>
              </a:defRPr>
            </a:lvl6pPr>
            <a:lvl7pPr marL="2916065" indent="-224312" eaLnBrk="0" fontAlgn="base" hangingPunct="0">
              <a:spcBef>
                <a:spcPct val="0"/>
              </a:spcBef>
              <a:spcAft>
                <a:spcPct val="0"/>
              </a:spcAft>
              <a:defRPr>
                <a:solidFill>
                  <a:schemeClr val="tx1"/>
                </a:solidFill>
                <a:latin typeface="Arial" charset="0"/>
                <a:cs typeface="Arial" charset="0"/>
              </a:defRPr>
            </a:lvl7pPr>
            <a:lvl8pPr marL="3364692" indent="-224312" eaLnBrk="0" fontAlgn="base" hangingPunct="0">
              <a:spcBef>
                <a:spcPct val="0"/>
              </a:spcBef>
              <a:spcAft>
                <a:spcPct val="0"/>
              </a:spcAft>
              <a:defRPr>
                <a:solidFill>
                  <a:schemeClr val="tx1"/>
                </a:solidFill>
                <a:latin typeface="Arial" charset="0"/>
                <a:cs typeface="Arial" charset="0"/>
              </a:defRPr>
            </a:lvl8pPr>
            <a:lvl9pPr marL="3813317" indent="-224312" eaLnBrk="0" fontAlgn="base" hangingPunct="0">
              <a:spcBef>
                <a:spcPct val="0"/>
              </a:spcBef>
              <a:spcAft>
                <a:spcPct val="0"/>
              </a:spcAft>
              <a:defRPr>
                <a:solidFill>
                  <a:schemeClr val="tx1"/>
                </a:solidFill>
                <a:latin typeface="Arial" charset="0"/>
                <a:cs typeface="Arial" charset="0"/>
              </a:defRPr>
            </a:lvl9pPr>
          </a:lstStyle>
          <a:p>
            <a:pPr eaLnBrk="1" hangingPunct="1"/>
            <a:fld id="{6EE78805-567F-4CDF-9E3E-07DD4427B834}" type="slidenum">
              <a:rPr lang="en-US" altLang="en-US" smtClean="0">
                <a:solidFill>
                  <a:prstClr val="black"/>
                </a:solidFill>
              </a:rPr>
              <a:pPr eaLnBrk="1" hangingPunct="1"/>
              <a:t>18</a:t>
            </a:fld>
            <a:endParaRPr lang="en-US" altLang="en-US" smtClean="0">
              <a:solidFill>
                <a:prstClr val="black"/>
              </a:solidFill>
            </a:endParaRPr>
          </a:p>
        </p:txBody>
      </p:sp>
    </p:spTree>
    <p:extLst>
      <p:ext uri="{BB962C8B-B14F-4D97-AF65-F5344CB8AC3E}">
        <p14:creationId xmlns:p14="http://schemas.microsoft.com/office/powerpoint/2010/main" val="2313499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More than 211,000 students across Washington State participated in the fall 2010 Healthy Youth Survey.  The survey has been administered since 1996 and gives our state and communities some of the richest data available in the country. </a:t>
            </a:r>
            <a:r>
              <a:rPr lang="en-US" altLang="en-US" i="1" smtClean="0"/>
              <a:t>(You may want to add local data here.)</a:t>
            </a:r>
          </a:p>
          <a:p>
            <a:pPr eaLnBrk="1" hangingPunct="1">
              <a:spcBef>
                <a:spcPct val="0"/>
              </a:spcBef>
            </a:pPr>
            <a:endParaRPr lang="en-US" altLang="en-US" smtClean="0"/>
          </a:p>
          <a:p>
            <a:pPr eaLnBrk="1" hangingPunct="1">
              <a:spcBef>
                <a:spcPct val="0"/>
              </a:spcBef>
            </a:pPr>
            <a:r>
              <a:rPr lang="en-US" altLang="en-US" smtClean="0"/>
              <a:t>Questions are not just put on the survey willy-nilly.  They are scientifically validated to make sure that they will be effective in gathering the desired information.  There are different lengths of surveys for 6</a:t>
            </a:r>
            <a:r>
              <a:rPr lang="en-US" altLang="en-US" baseline="30000" smtClean="0"/>
              <a:t>th</a:t>
            </a:r>
            <a:r>
              <a:rPr lang="en-US" altLang="en-US" smtClean="0"/>
              <a:t> graders than for 8</a:t>
            </a:r>
            <a:r>
              <a:rPr lang="en-US" altLang="en-US" baseline="30000" smtClean="0"/>
              <a:t>th</a:t>
            </a:r>
            <a:r>
              <a:rPr lang="en-US" altLang="en-US" smtClean="0"/>
              <a:t>, 10</a:t>
            </a:r>
            <a:r>
              <a:rPr lang="en-US" altLang="en-US" baseline="30000" smtClean="0"/>
              <a:t>th</a:t>
            </a:r>
            <a:r>
              <a:rPr lang="en-US" altLang="en-US" smtClean="0"/>
              <a:t>, and 12</a:t>
            </a:r>
            <a:r>
              <a:rPr lang="en-US" altLang="en-US" baseline="30000" smtClean="0"/>
              <a:t>th</a:t>
            </a:r>
            <a:r>
              <a:rPr lang="en-US" altLang="en-US" smtClean="0"/>
              <a:t> graders.</a:t>
            </a:r>
          </a:p>
          <a:p>
            <a:pPr eaLnBrk="1" hangingPunct="1">
              <a:spcBef>
                <a:spcPct val="0"/>
              </a:spcBef>
            </a:pPr>
            <a:endParaRPr lang="en-US" altLang="en-US" smtClean="0"/>
          </a:p>
          <a:p>
            <a:pPr eaLnBrk="1" hangingPunct="1">
              <a:spcBef>
                <a:spcPct val="0"/>
              </a:spcBef>
            </a:pPr>
            <a:r>
              <a:rPr lang="en-US" altLang="en-US" smtClean="0"/>
              <a:t>The survey contains questions about substance abuse, but also about other youth problems such as bullying and obesity.</a:t>
            </a:r>
          </a:p>
          <a:p>
            <a:pPr eaLnBrk="1" hangingPunct="1">
              <a:spcBef>
                <a:spcPct val="0"/>
              </a:spcBef>
            </a:pPr>
            <a:endParaRPr lang="en-US" altLang="en-US" smtClean="0"/>
          </a:p>
          <a:p>
            <a:pPr eaLnBrk="1" hangingPunct="1">
              <a:spcBef>
                <a:spcPct val="0"/>
              </a:spcBef>
            </a:pPr>
            <a:r>
              <a:rPr lang="en-US" altLang="en-US" smtClean="0"/>
              <a:t>The survey has numerous features that ensure the confidentially of the respondent.  But it also has numerous features that control for lying on the survey or for intentionally exaggerating involvement in problem behaviors.</a:t>
            </a:r>
          </a:p>
          <a:p>
            <a:endParaRPr lang="en-US" altLang="en-US" smtClean="0"/>
          </a:p>
          <a:p>
            <a:r>
              <a:rPr lang="en-US" altLang="en-US" smtClean="0"/>
              <a:t>If you want more information about the HYS you can find it on AskHYS.net or Athena Forum (www.TheAthenaForum.org).</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29017" indent="-280391" eaLnBrk="0" hangingPunct="0">
              <a:defRPr>
                <a:solidFill>
                  <a:schemeClr val="tx1"/>
                </a:solidFill>
                <a:latin typeface="Arial" charset="0"/>
                <a:cs typeface="Arial" charset="0"/>
              </a:defRPr>
            </a:lvl2pPr>
            <a:lvl3pPr marL="1121564" indent="-224312" eaLnBrk="0" hangingPunct="0">
              <a:defRPr>
                <a:solidFill>
                  <a:schemeClr val="tx1"/>
                </a:solidFill>
                <a:latin typeface="Arial" charset="0"/>
                <a:cs typeface="Arial" charset="0"/>
              </a:defRPr>
            </a:lvl3pPr>
            <a:lvl4pPr marL="1570189" indent="-224312" eaLnBrk="0" hangingPunct="0">
              <a:defRPr>
                <a:solidFill>
                  <a:schemeClr val="tx1"/>
                </a:solidFill>
                <a:latin typeface="Arial" charset="0"/>
                <a:cs typeface="Arial" charset="0"/>
              </a:defRPr>
            </a:lvl4pPr>
            <a:lvl5pPr marL="2018816" indent="-224312" eaLnBrk="0" hangingPunct="0">
              <a:defRPr>
                <a:solidFill>
                  <a:schemeClr val="tx1"/>
                </a:solidFill>
                <a:latin typeface="Arial" charset="0"/>
                <a:cs typeface="Arial" charset="0"/>
              </a:defRPr>
            </a:lvl5pPr>
            <a:lvl6pPr marL="2467441" indent="-224312" eaLnBrk="0" fontAlgn="base" hangingPunct="0">
              <a:spcBef>
                <a:spcPct val="0"/>
              </a:spcBef>
              <a:spcAft>
                <a:spcPct val="0"/>
              </a:spcAft>
              <a:defRPr>
                <a:solidFill>
                  <a:schemeClr val="tx1"/>
                </a:solidFill>
                <a:latin typeface="Arial" charset="0"/>
                <a:cs typeface="Arial" charset="0"/>
              </a:defRPr>
            </a:lvl6pPr>
            <a:lvl7pPr marL="2916065" indent="-224312" eaLnBrk="0" fontAlgn="base" hangingPunct="0">
              <a:spcBef>
                <a:spcPct val="0"/>
              </a:spcBef>
              <a:spcAft>
                <a:spcPct val="0"/>
              </a:spcAft>
              <a:defRPr>
                <a:solidFill>
                  <a:schemeClr val="tx1"/>
                </a:solidFill>
                <a:latin typeface="Arial" charset="0"/>
                <a:cs typeface="Arial" charset="0"/>
              </a:defRPr>
            </a:lvl7pPr>
            <a:lvl8pPr marL="3364692" indent="-224312" eaLnBrk="0" fontAlgn="base" hangingPunct="0">
              <a:spcBef>
                <a:spcPct val="0"/>
              </a:spcBef>
              <a:spcAft>
                <a:spcPct val="0"/>
              </a:spcAft>
              <a:defRPr>
                <a:solidFill>
                  <a:schemeClr val="tx1"/>
                </a:solidFill>
                <a:latin typeface="Arial" charset="0"/>
                <a:cs typeface="Arial" charset="0"/>
              </a:defRPr>
            </a:lvl8pPr>
            <a:lvl9pPr marL="3813317" indent="-224312" eaLnBrk="0" fontAlgn="base" hangingPunct="0">
              <a:spcBef>
                <a:spcPct val="0"/>
              </a:spcBef>
              <a:spcAft>
                <a:spcPct val="0"/>
              </a:spcAft>
              <a:defRPr>
                <a:solidFill>
                  <a:schemeClr val="tx1"/>
                </a:solidFill>
                <a:latin typeface="Arial" charset="0"/>
                <a:cs typeface="Arial" charset="0"/>
              </a:defRPr>
            </a:lvl9pPr>
          </a:lstStyle>
          <a:p>
            <a:pPr eaLnBrk="1" hangingPunct="1"/>
            <a:fld id="{4DDE41D0-017B-46EB-9EB7-38B6B585B3CA}" type="slidenum">
              <a:rPr lang="en-US" altLang="en-US" smtClean="0">
                <a:solidFill>
                  <a:prstClr val="black"/>
                </a:solidFill>
              </a:rPr>
              <a:pPr eaLnBrk="1" hangingPunct="1"/>
              <a:t>19</a:t>
            </a:fld>
            <a:endParaRPr lang="en-US" altLang="en-US" smtClean="0">
              <a:solidFill>
                <a:prstClr val="black"/>
              </a:solidFill>
            </a:endParaRPr>
          </a:p>
        </p:txBody>
      </p:sp>
    </p:spTree>
    <p:extLst>
      <p:ext uri="{BB962C8B-B14F-4D97-AF65-F5344CB8AC3E}">
        <p14:creationId xmlns:p14="http://schemas.microsoft.com/office/powerpoint/2010/main" val="3556872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7D63D9-38EF-46AE-89A8-2D3B99DF81A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428589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7D63D9-38EF-46AE-89A8-2D3B99DF81A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05876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Facilitator notes – what you’re looking for.</a:t>
            </a:r>
          </a:p>
          <a:p>
            <a:r>
              <a:rPr lang="en-US" altLang="en-US" b="1" smtClean="0"/>
              <a:t>What is this information good for?</a:t>
            </a:r>
          </a:p>
          <a:p>
            <a:r>
              <a:rPr lang="en-US" altLang="en-US" smtClean="0"/>
              <a:t>Gives a heads-up about what youth think about different issues and gives a firsthand report about drug use trends from their perspective.</a:t>
            </a:r>
          </a:p>
          <a:p>
            <a:r>
              <a:rPr lang="en-US" altLang="en-US" b="1" smtClean="0"/>
              <a:t>How does it held us with assessment?</a:t>
            </a:r>
          </a:p>
          <a:p>
            <a:r>
              <a:rPr lang="en-US" altLang="en-US" smtClean="0"/>
              <a:t>Most communities think that the input of youth is one of the key factors in developing prioritizations.</a:t>
            </a:r>
          </a:p>
          <a:p>
            <a:endParaRPr lang="en-US" altLang="en-US" smtClean="0"/>
          </a:p>
        </p:txBody>
      </p:sp>
      <p:sp>
        <p:nvSpPr>
          <p:cNvPr id="4" name="Slide Number Placeholder 3"/>
          <p:cNvSpPr>
            <a:spLocks noGrp="1"/>
          </p:cNvSpPr>
          <p:nvPr>
            <p:ph type="sldNum" sz="quarter" idx="5"/>
          </p:nvPr>
        </p:nvSpPr>
        <p:spPr/>
        <p:txBody>
          <a:bodyPr/>
          <a:lstStyle/>
          <a:p>
            <a:pPr>
              <a:defRPr/>
            </a:pPr>
            <a:fld id="{6BB7E2BA-095B-43D9-95E4-F7810EC148F0}"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1427833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b="1"/>
              <a:t>Click 1:  Chart plus pages reference.  This chart is about Alcohol Arrests for 10-17 year olds.</a:t>
            </a:r>
          </a:p>
          <a:p>
            <a:r>
              <a:rPr lang="en-US" altLang="en-US" sz="1400"/>
              <a:t>In addition to the archival indicators in the Data Book, there is more information available at – write on easel pad - </a:t>
            </a:r>
            <a:r>
              <a:rPr lang="en-US" altLang="en-US" sz="1400">
                <a:hlinkClick r:id="rId3"/>
              </a:rPr>
              <a:t>http://www.dshs.wa.gov/rda/research/risk.shtm</a:t>
            </a:r>
            <a:r>
              <a:rPr lang="en-US" altLang="en-US" sz="1400"/>
              <a:t>.  This information is updated regularly and gives you the ability to look at county data, local data (population grouping of about 20,000) and school district data.  </a:t>
            </a:r>
          </a:p>
          <a:p>
            <a:r>
              <a:rPr lang="en-US" altLang="en-US" sz="1400" b="1"/>
              <a:t>Click 2:  Rate per 1,000 – this is a way of telling how often a given event happens in a specific population group.  We use rates so we can  compare information and show trends over time.</a:t>
            </a:r>
          </a:p>
          <a:p>
            <a:r>
              <a:rPr lang="en-US" altLang="en-US" sz="1400" b="1"/>
              <a:t>Click 3:  State and Tenino plus lines</a:t>
            </a:r>
          </a:p>
          <a:p>
            <a:r>
              <a:rPr lang="en-US" altLang="en-US" sz="1400" b="1"/>
              <a:t>Click 4:  What do you think this means?</a:t>
            </a:r>
          </a:p>
        </p:txBody>
      </p:sp>
      <p:sp>
        <p:nvSpPr>
          <p:cNvPr id="4" name="Slide Number Placeholder 3"/>
          <p:cNvSpPr>
            <a:spLocks noGrp="1"/>
          </p:cNvSpPr>
          <p:nvPr>
            <p:ph type="sldNum" sz="quarter" idx="5"/>
          </p:nvPr>
        </p:nvSpPr>
        <p:spPr/>
        <p:txBody>
          <a:bodyPr/>
          <a:lstStyle/>
          <a:p>
            <a:pPr>
              <a:defRPr/>
            </a:pPr>
            <a:fld id="{F43E6738-2007-4CE7-8E82-7BDFBBA32285}"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1871988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b="1" dirty="0"/>
              <a:t>Click 1:  Trends are very important to look at.  The Data Book contains a lot of trend information.  In this chart, you can see that for this community there is just one indicator with an increasing trend.  The others are decreasing or, apparently, getting better.  </a:t>
            </a:r>
          </a:p>
          <a:p>
            <a:pPr>
              <a:spcBef>
                <a:spcPts val="1202"/>
              </a:spcBef>
            </a:pPr>
            <a:r>
              <a:rPr lang="en-US" altLang="en-US" sz="1400" b="1" dirty="0"/>
              <a:t>How would we use this information in the assessment process?</a:t>
            </a:r>
          </a:p>
        </p:txBody>
      </p:sp>
      <p:sp>
        <p:nvSpPr>
          <p:cNvPr id="4" name="Slide Number Placeholder 3"/>
          <p:cNvSpPr>
            <a:spLocks noGrp="1"/>
          </p:cNvSpPr>
          <p:nvPr>
            <p:ph type="sldNum" sz="quarter" idx="5"/>
          </p:nvPr>
        </p:nvSpPr>
        <p:spPr/>
        <p:txBody>
          <a:bodyPr/>
          <a:lstStyle/>
          <a:p>
            <a:pPr>
              <a:defRPr/>
            </a:pPr>
            <a:fld id="{2862E090-9A4A-48EE-A46E-2EDD63C4B949}"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388057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7D63D9-38EF-46AE-89A8-2D3B99DF81A2}"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266112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Hospital emergency room data </a:t>
            </a:r>
            <a:r>
              <a:rPr lang="en-US" altLang="en-US" smtClean="0"/>
              <a:t>for alcohol or drug-related cases (not names, just numbers) - </a:t>
            </a:r>
          </a:p>
          <a:p>
            <a:r>
              <a:rPr lang="en-US" altLang="en-US" smtClean="0"/>
              <a:t>Could help us understand how often alcohol and other drugs are involved in emergency room cases.  This helps to paint a picture of the cost of alcohol and other drug incidents at the local level.</a:t>
            </a:r>
          </a:p>
          <a:p>
            <a:endParaRPr lang="en-US" altLang="en-US" smtClean="0"/>
          </a:p>
          <a:p>
            <a:r>
              <a:rPr lang="en-US" altLang="en-US" b="1" smtClean="0"/>
              <a:t>Interviews – </a:t>
            </a:r>
          </a:p>
          <a:p>
            <a:r>
              <a:rPr lang="en-US" altLang="en-US" smtClean="0"/>
              <a:t>Sometimes in order to get more local assessment information from agencies, you will need to go directly to them with a request to provide you with the information that you want.  The key to actually getting what you want is forming a relationship with the law enforcement agency or other organization ahead of time so the request for information comes from a “trusted” partner.</a:t>
            </a:r>
          </a:p>
        </p:txBody>
      </p:sp>
      <p:sp>
        <p:nvSpPr>
          <p:cNvPr id="4" name="Slide Number Placeholder 3"/>
          <p:cNvSpPr>
            <a:spLocks noGrp="1"/>
          </p:cNvSpPr>
          <p:nvPr>
            <p:ph type="sldNum" sz="quarter" idx="5"/>
          </p:nvPr>
        </p:nvSpPr>
        <p:spPr/>
        <p:txBody>
          <a:bodyPr/>
          <a:lstStyle/>
          <a:p>
            <a:pPr>
              <a:defRPr/>
            </a:pPr>
            <a:fld id="{9D779E99-31C6-4F64-AB72-93F4DA66C784}"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3379377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t>How could this information be used for planning prevention efforts?</a:t>
            </a:r>
          </a:p>
        </p:txBody>
      </p:sp>
      <p:sp>
        <p:nvSpPr>
          <p:cNvPr id="4" name="Slide Number Placeholder 3"/>
          <p:cNvSpPr>
            <a:spLocks noGrp="1"/>
          </p:cNvSpPr>
          <p:nvPr>
            <p:ph type="sldNum" sz="quarter" idx="5"/>
          </p:nvPr>
        </p:nvSpPr>
        <p:spPr/>
        <p:txBody>
          <a:bodyPr/>
          <a:lstStyle/>
          <a:p>
            <a:pPr>
              <a:defRPr/>
            </a:pPr>
            <a:fld id="{36F2D099-0AAD-49EE-AF20-B96E264D6FF8}"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4134259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7D63D9-38EF-46AE-89A8-2D3B99DF81A2}"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803372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Social indicator data </a:t>
            </a:r>
            <a:r>
              <a:rPr lang="en-US" altLang="en-US" smtClean="0"/>
              <a:t>are, generally, information that indicates the presence of a risk factor.  They are not measuring the risk factor itself.  It’s sort of like this - When you have a cold, you would recognize symptoms like a runny nose or achy feel.  You add all the symptoms together and diagnose yourself with a cold.  That’s the way it is with social indicators data.  Certain indicators act like symptoms of the risk factor.  If the indicators are elevated, the risk factor is present to a greater degree.</a:t>
            </a:r>
          </a:p>
          <a:p>
            <a:pPr eaLnBrk="1" hangingPunct="1">
              <a:spcBef>
                <a:spcPct val="0"/>
              </a:spcBef>
            </a:pPr>
            <a:endParaRPr lang="en-US" altLang="en-US" smtClean="0"/>
          </a:p>
          <a:p>
            <a:pPr eaLnBrk="1" hangingPunct="1">
              <a:spcBef>
                <a:spcPct val="0"/>
              </a:spcBef>
            </a:pPr>
            <a:r>
              <a:rPr lang="en-US" altLang="en-US" b="1" smtClean="0"/>
              <a:t>Some local information</a:t>
            </a:r>
            <a:r>
              <a:rPr lang="en-US" altLang="en-US" smtClean="0"/>
              <a:t> – like hospital emergency room data or even local law enforcement agency data – may not be available through statewide data bases.  But they usually keep records of cases that could be helpful.  Through this needs assessment process, we’ll be identifying if we need any local information to supplement the information we have from Healthy Youth Survey and archival data sources.</a:t>
            </a:r>
          </a:p>
          <a:p>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29017" indent="-280391" eaLnBrk="0" hangingPunct="0">
              <a:defRPr>
                <a:solidFill>
                  <a:schemeClr val="tx1"/>
                </a:solidFill>
                <a:latin typeface="Arial" charset="0"/>
                <a:cs typeface="Arial" charset="0"/>
              </a:defRPr>
            </a:lvl2pPr>
            <a:lvl3pPr marL="1121564" indent="-224312" eaLnBrk="0" hangingPunct="0">
              <a:defRPr>
                <a:solidFill>
                  <a:schemeClr val="tx1"/>
                </a:solidFill>
                <a:latin typeface="Arial" charset="0"/>
                <a:cs typeface="Arial" charset="0"/>
              </a:defRPr>
            </a:lvl3pPr>
            <a:lvl4pPr marL="1570189" indent="-224312" eaLnBrk="0" hangingPunct="0">
              <a:defRPr>
                <a:solidFill>
                  <a:schemeClr val="tx1"/>
                </a:solidFill>
                <a:latin typeface="Arial" charset="0"/>
                <a:cs typeface="Arial" charset="0"/>
              </a:defRPr>
            </a:lvl4pPr>
            <a:lvl5pPr marL="2018816" indent="-224312" eaLnBrk="0" hangingPunct="0">
              <a:defRPr>
                <a:solidFill>
                  <a:schemeClr val="tx1"/>
                </a:solidFill>
                <a:latin typeface="Arial" charset="0"/>
                <a:cs typeface="Arial" charset="0"/>
              </a:defRPr>
            </a:lvl5pPr>
            <a:lvl6pPr marL="2467441" indent="-224312" eaLnBrk="0" fontAlgn="base" hangingPunct="0">
              <a:spcBef>
                <a:spcPct val="0"/>
              </a:spcBef>
              <a:spcAft>
                <a:spcPct val="0"/>
              </a:spcAft>
              <a:defRPr>
                <a:solidFill>
                  <a:schemeClr val="tx1"/>
                </a:solidFill>
                <a:latin typeface="Arial" charset="0"/>
                <a:cs typeface="Arial" charset="0"/>
              </a:defRPr>
            </a:lvl6pPr>
            <a:lvl7pPr marL="2916065" indent="-224312" eaLnBrk="0" fontAlgn="base" hangingPunct="0">
              <a:spcBef>
                <a:spcPct val="0"/>
              </a:spcBef>
              <a:spcAft>
                <a:spcPct val="0"/>
              </a:spcAft>
              <a:defRPr>
                <a:solidFill>
                  <a:schemeClr val="tx1"/>
                </a:solidFill>
                <a:latin typeface="Arial" charset="0"/>
                <a:cs typeface="Arial" charset="0"/>
              </a:defRPr>
            </a:lvl7pPr>
            <a:lvl8pPr marL="3364692" indent="-224312" eaLnBrk="0" fontAlgn="base" hangingPunct="0">
              <a:spcBef>
                <a:spcPct val="0"/>
              </a:spcBef>
              <a:spcAft>
                <a:spcPct val="0"/>
              </a:spcAft>
              <a:defRPr>
                <a:solidFill>
                  <a:schemeClr val="tx1"/>
                </a:solidFill>
                <a:latin typeface="Arial" charset="0"/>
                <a:cs typeface="Arial" charset="0"/>
              </a:defRPr>
            </a:lvl8pPr>
            <a:lvl9pPr marL="3813317" indent="-224312" eaLnBrk="0" fontAlgn="base" hangingPunct="0">
              <a:spcBef>
                <a:spcPct val="0"/>
              </a:spcBef>
              <a:spcAft>
                <a:spcPct val="0"/>
              </a:spcAft>
              <a:defRPr>
                <a:solidFill>
                  <a:schemeClr val="tx1"/>
                </a:solidFill>
                <a:latin typeface="Arial" charset="0"/>
                <a:cs typeface="Arial" charset="0"/>
              </a:defRPr>
            </a:lvl9pPr>
          </a:lstStyle>
          <a:p>
            <a:pPr eaLnBrk="1" hangingPunct="1"/>
            <a:fld id="{6EE78805-567F-4CDF-9E3E-07DD4427B834}" type="slidenum">
              <a:rPr lang="en-US" altLang="en-US" smtClean="0">
                <a:solidFill>
                  <a:prstClr val="black"/>
                </a:solidFill>
              </a:rPr>
              <a:pPr eaLnBrk="1" hangingPunct="1"/>
              <a:t>28</a:t>
            </a:fld>
            <a:endParaRPr lang="en-US" altLang="en-US" smtClean="0">
              <a:solidFill>
                <a:prstClr val="black"/>
              </a:solidFill>
            </a:endParaRPr>
          </a:p>
        </p:txBody>
      </p:sp>
    </p:spTree>
    <p:extLst>
      <p:ext uri="{BB962C8B-B14F-4D97-AF65-F5344CB8AC3E}">
        <p14:creationId xmlns:p14="http://schemas.microsoft.com/office/powerpoint/2010/main" val="1612120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Validity and reliability</a:t>
            </a:r>
          </a:p>
          <a:p>
            <a:pPr eaLnBrk="1" hangingPunct="1"/>
            <a:r>
              <a:rPr lang="en-US" altLang="en-US" smtClean="0"/>
              <a:t>Generalizability </a:t>
            </a:r>
          </a:p>
          <a:p>
            <a:pPr eaLnBrk="1" hangingPunct="1"/>
            <a:r>
              <a:rPr lang="en-US" altLang="en-US" smtClean="0"/>
              <a:t>Confidence intervals</a:t>
            </a:r>
          </a:p>
          <a:p>
            <a:pPr eaLnBrk="1" hangingPunct="1"/>
            <a:r>
              <a:rPr lang="en-US" altLang="en-US" smtClean="0"/>
              <a:t>Comparing state and local results</a:t>
            </a:r>
          </a:p>
          <a:p>
            <a:pPr eaLnBrk="1" hangingPunct="1"/>
            <a:r>
              <a:rPr lang="en-US" altLang="en-US" smtClean="0"/>
              <a:t>Comparing data over time</a:t>
            </a:r>
          </a:p>
          <a:p>
            <a:pPr eaLnBrk="1" hangingPunct="1"/>
            <a:endParaRPr lang="en-US" altLang="en-US" smtClean="0"/>
          </a:p>
          <a:p>
            <a:pPr eaLnBrk="1" hangingPunct="1"/>
            <a:r>
              <a:rPr lang="en-US" altLang="en-US" smtClean="0"/>
              <a:t>Talk about  fundamental statistical issues. </a:t>
            </a:r>
          </a:p>
          <a:p>
            <a:pPr eaLnBrk="1" hangingPunct="1"/>
            <a:endParaRPr lang="en-US" altLang="en-US" smtClean="0"/>
          </a:p>
          <a:p>
            <a:pPr eaLnBrk="1" hangingPunct="1"/>
            <a:r>
              <a:rPr lang="en-US" altLang="en-US" smtClean="0"/>
              <a:t>You may be asked the question,  “why are the results of this survey valid?”  So we want to talk about validity and reliability, how to use the confidence intervals provided in your report.  And give you some tips on comparing your data and generalizing it to a larger population.  </a:t>
            </a:r>
          </a:p>
        </p:txBody>
      </p:sp>
      <p:sp>
        <p:nvSpPr>
          <p:cNvPr id="4" name="Slide Number Placeholder 3"/>
          <p:cNvSpPr>
            <a:spLocks noGrp="1"/>
          </p:cNvSpPr>
          <p:nvPr>
            <p:ph type="sldNum" sz="quarter" idx="5"/>
          </p:nvPr>
        </p:nvSpPr>
        <p:spPr/>
        <p:txBody>
          <a:bodyPr/>
          <a:lstStyle/>
          <a:p>
            <a:pPr>
              <a:defRPr/>
            </a:pPr>
            <a:fld id="{06B9BA45-5148-43DA-9125-9C4E680A3947}"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2553274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The PRI is generally following the Strategic Prevention Framework (SPF) as the overall planning framework for this process.</a:t>
            </a:r>
            <a:r>
              <a:rPr lang="en-US" altLang="en-US" b="1" i="1" smtClean="0"/>
              <a:t> </a:t>
            </a:r>
            <a:r>
              <a:rPr lang="en-US" altLang="en-US" smtClean="0"/>
              <a:t>Based on our learning from the Strategic Prevention Framework State Incentive Grant (SPF-SIG) process, for the purposes of PRI, we have added a “Getting Started” section and have included “Capacity” as an ongoing step throughout the process. </a:t>
            </a:r>
            <a:r>
              <a:rPr lang="en-US" altLang="en-US" b="1" smtClean="0"/>
              <a:t>It is expected that all tasks associated with PRI will be conducted in a culturally competent and sustainable manner. </a:t>
            </a:r>
            <a:r>
              <a:rPr lang="en-US" altLang="en-US" smtClean="0"/>
              <a:t>This is not expected to be linear process. </a:t>
            </a:r>
          </a:p>
          <a:p>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29017" indent="-280391" eaLnBrk="0" hangingPunct="0">
              <a:defRPr>
                <a:solidFill>
                  <a:schemeClr val="tx1"/>
                </a:solidFill>
                <a:latin typeface="Arial" charset="0"/>
                <a:cs typeface="Arial" charset="0"/>
              </a:defRPr>
            </a:lvl2pPr>
            <a:lvl3pPr marL="1121564" indent="-224312" eaLnBrk="0" hangingPunct="0">
              <a:defRPr>
                <a:solidFill>
                  <a:schemeClr val="tx1"/>
                </a:solidFill>
                <a:latin typeface="Arial" charset="0"/>
                <a:cs typeface="Arial" charset="0"/>
              </a:defRPr>
            </a:lvl3pPr>
            <a:lvl4pPr marL="1570189" indent="-224312" eaLnBrk="0" hangingPunct="0">
              <a:defRPr>
                <a:solidFill>
                  <a:schemeClr val="tx1"/>
                </a:solidFill>
                <a:latin typeface="Arial" charset="0"/>
                <a:cs typeface="Arial" charset="0"/>
              </a:defRPr>
            </a:lvl4pPr>
            <a:lvl5pPr marL="2018816" indent="-224312" eaLnBrk="0" hangingPunct="0">
              <a:defRPr>
                <a:solidFill>
                  <a:schemeClr val="tx1"/>
                </a:solidFill>
                <a:latin typeface="Arial" charset="0"/>
                <a:cs typeface="Arial" charset="0"/>
              </a:defRPr>
            </a:lvl5pPr>
            <a:lvl6pPr marL="2467441" indent="-224312" eaLnBrk="0" fontAlgn="base" hangingPunct="0">
              <a:spcBef>
                <a:spcPct val="0"/>
              </a:spcBef>
              <a:spcAft>
                <a:spcPct val="0"/>
              </a:spcAft>
              <a:defRPr>
                <a:solidFill>
                  <a:schemeClr val="tx1"/>
                </a:solidFill>
                <a:latin typeface="Arial" charset="0"/>
                <a:cs typeface="Arial" charset="0"/>
              </a:defRPr>
            </a:lvl6pPr>
            <a:lvl7pPr marL="2916065" indent="-224312" eaLnBrk="0" fontAlgn="base" hangingPunct="0">
              <a:spcBef>
                <a:spcPct val="0"/>
              </a:spcBef>
              <a:spcAft>
                <a:spcPct val="0"/>
              </a:spcAft>
              <a:defRPr>
                <a:solidFill>
                  <a:schemeClr val="tx1"/>
                </a:solidFill>
                <a:latin typeface="Arial" charset="0"/>
                <a:cs typeface="Arial" charset="0"/>
              </a:defRPr>
            </a:lvl7pPr>
            <a:lvl8pPr marL="3364692" indent="-224312" eaLnBrk="0" fontAlgn="base" hangingPunct="0">
              <a:spcBef>
                <a:spcPct val="0"/>
              </a:spcBef>
              <a:spcAft>
                <a:spcPct val="0"/>
              </a:spcAft>
              <a:defRPr>
                <a:solidFill>
                  <a:schemeClr val="tx1"/>
                </a:solidFill>
                <a:latin typeface="Arial" charset="0"/>
                <a:cs typeface="Arial" charset="0"/>
              </a:defRPr>
            </a:lvl8pPr>
            <a:lvl9pPr marL="3813317" indent="-224312" eaLnBrk="0" fontAlgn="base" hangingPunct="0">
              <a:spcBef>
                <a:spcPct val="0"/>
              </a:spcBef>
              <a:spcAft>
                <a:spcPct val="0"/>
              </a:spcAft>
              <a:defRPr>
                <a:solidFill>
                  <a:schemeClr val="tx1"/>
                </a:solidFill>
                <a:latin typeface="Arial" charset="0"/>
                <a:cs typeface="Arial" charset="0"/>
              </a:defRPr>
            </a:lvl9pPr>
          </a:lstStyle>
          <a:p>
            <a:pPr eaLnBrk="1" hangingPunct="1"/>
            <a:fld id="{CFC9DD80-393D-4250-9179-746102904C28}" type="slidenum">
              <a:rPr lang="en-US" altLang="en-US" smtClean="0">
                <a:solidFill>
                  <a:prstClr val="black"/>
                </a:solidFill>
              </a:rPr>
              <a:pPr eaLnBrk="1" hangingPunct="1"/>
              <a:t>3</a:t>
            </a:fld>
            <a:endParaRPr lang="en-US" altLang="en-US" smtClean="0">
              <a:solidFill>
                <a:prstClr val="black"/>
              </a:solidFill>
            </a:endParaRPr>
          </a:p>
        </p:txBody>
      </p:sp>
    </p:spTree>
    <p:extLst>
      <p:ext uri="{BB962C8B-B14F-4D97-AF65-F5344CB8AC3E}">
        <p14:creationId xmlns:p14="http://schemas.microsoft.com/office/powerpoint/2010/main" val="2881486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xfrm>
            <a:off x="685800" y="4343400"/>
            <a:ext cx="5486400" cy="43508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Next we want to talk about data processing and quality control</a:t>
            </a:r>
          </a:p>
          <a:p>
            <a:pPr eaLnBrk="1" hangingPunct="1"/>
            <a:endParaRPr lang="en-US" altLang="en-US" dirty="0" smtClean="0"/>
          </a:p>
          <a:p>
            <a:pPr eaLnBrk="1" hangingPunct="1"/>
            <a:r>
              <a:rPr lang="en-US" altLang="en-US" dirty="0" smtClean="0"/>
              <a:t>To ensure the validity and the reliability of the data, HYS is implemented with standard administration and data cleaning procedures. </a:t>
            </a:r>
          </a:p>
          <a:p>
            <a:pPr eaLnBrk="1" hangingPunct="1">
              <a:buFontTx/>
              <a:buChar char="•"/>
            </a:pPr>
            <a:r>
              <a:rPr lang="en-US" altLang="en-US" dirty="0" smtClean="0"/>
              <a:t>The purpose for covering this is so you can answer the question “How do you know we can believe these students?”</a:t>
            </a:r>
          </a:p>
          <a:p>
            <a:pPr eaLnBrk="1" hangingPunct="1">
              <a:buFontTx/>
              <a:buChar char="•"/>
            </a:pPr>
            <a:r>
              <a:rPr lang="en-US" altLang="en-US" dirty="0" smtClean="0"/>
              <a:t>We want to create an environment in which students feel they can answer the survey honestly.  A great deal of effort to make a safe and comfortable environment. </a:t>
            </a:r>
          </a:p>
          <a:p>
            <a:pPr eaLnBrk="1" hangingPunct="1"/>
            <a:endParaRPr lang="en-US" altLang="en-US" dirty="0" smtClean="0"/>
          </a:p>
          <a:p>
            <a:pPr eaLnBrk="1" hangingPunct="1"/>
            <a:r>
              <a:rPr lang="en-US" altLang="en-US" dirty="0" smtClean="0"/>
              <a:t>Reliability: A survey is reliable if it consistently produces the same results under the same conditions.  </a:t>
            </a:r>
          </a:p>
          <a:p>
            <a:pPr eaLnBrk="1" hangingPunct="1">
              <a:buFontTx/>
              <a:buChar char="•"/>
            </a:pPr>
            <a:r>
              <a:rPr lang="en-US" altLang="en-US" dirty="0" smtClean="0"/>
              <a:t>To facilitate this, we create standardized administration procedures. </a:t>
            </a:r>
          </a:p>
          <a:p>
            <a:pPr eaLnBrk="1" hangingPunct="1">
              <a:buFontTx/>
              <a:buChar char="•"/>
            </a:pPr>
            <a:endParaRPr lang="en-US" altLang="en-US" dirty="0" smtClean="0"/>
          </a:p>
          <a:p>
            <a:pPr eaLnBrk="1" hangingPunct="1">
              <a:buFontTx/>
              <a:buChar char="•"/>
            </a:pPr>
            <a:r>
              <a:rPr lang="en-US" altLang="en-US" dirty="0" smtClean="0"/>
              <a:t>Examples:</a:t>
            </a:r>
          </a:p>
          <a:p>
            <a:pPr lvl="1" eaLnBrk="1" hangingPunct="1">
              <a:spcBef>
                <a:spcPct val="0"/>
              </a:spcBef>
              <a:buFont typeface="Wingdings" pitchFamily="2" charset="2"/>
              <a:buChar char="§"/>
            </a:pPr>
            <a:r>
              <a:rPr lang="en-US" altLang="en-US" dirty="0" smtClean="0"/>
              <a:t>Student and parent notification: Per IRB requirements, parental notification is required at least two weeks before the survey administration and students and parents are allowed to opt out of the survey.  The IRB takes this very seriously and we appreciate everyone’s work on this. </a:t>
            </a:r>
          </a:p>
          <a:p>
            <a:pPr lvl="1" eaLnBrk="1" hangingPunct="1">
              <a:spcBef>
                <a:spcPct val="0"/>
              </a:spcBef>
              <a:buFont typeface="Wingdings" pitchFamily="2" charset="2"/>
              <a:buChar char="§"/>
            </a:pPr>
            <a:r>
              <a:rPr lang="en-US" altLang="en-US" dirty="0" smtClean="0"/>
              <a:t>Safe and confidential environment</a:t>
            </a:r>
          </a:p>
          <a:p>
            <a:pPr lvl="1" eaLnBrk="1" hangingPunct="1">
              <a:spcBef>
                <a:spcPct val="0"/>
              </a:spcBef>
              <a:buFont typeface="Wingdings" pitchFamily="2" charset="2"/>
              <a:buChar char="§"/>
            </a:pPr>
            <a:r>
              <a:rPr lang="en-US" altLang="en-US" dirty="0" smtClean="0"/>
              <a:t>Consistent administration procedures : We train coordinators, who train teachers.  They are given written instructions for implementing the survey. </a:t>
            </a:r>
          </a:p>
          <a:p>
            <a:pPr lvl="1" eaLnBrk="1" hangingPunct="1">
              <a:spcBef>
                <a:spcPct val="0"/>
              </a:spcBef>
              <a:buFont typeface="Wingdings" pitchFamily="2" charset="2"/>
              <a:buChar char="§"/>
            </a:pPr>
            <a:r>
              <a:rPr lang="en-US" altLang="en-US" dirty="0" smtClean="0"/>
              <a:t>Students informed of importance of survey</a:t>
            </a:r>
          </a:p>
          <a:p>
            <a:pPr lvl="1" eaLnBrk="1" hangingPunct="1">
              <a:spcBef>
                <a:spcPct val="0"/>
              </a:spcBef>
              <a:buFont typeface="Wingdings" pitchFamily="2" charset="2"/>
              <a:buChar char="§"/>
            </a:pPr>
            <a:r>
              <a:rPr lang="en-US" altLang="en-US" dirty="0" smtClean="0"/>
              <a:t>No student name or other identifying information</a:t>
            </a:r>
          </a:p>
        </p:txBody>
      </p:sp>
      <p:sp>
        <p:nvSpPr>
          <p:cNvPr id="4" name="Slide Number Placeholder 3"/>
          <p:cNvSpPr>
            <a:spLocks noGrp="1"/>
          </p:cNvSpPr>
          <p:nvPr>
            <p:ph type="sldNum" sz="quarter" idx="5"/>
          </p:nvPr>
        </p:nvSpPr>
        <p:spPr/>
        <p:txBody>
          <a:bodyPr/>
          <a:lstStyle/>
          <a:p>
            <a:pPr>
              <a:defRPr/>
            </a:pPr>
            <a:fld id="{E3095FC8-4E91-407A-B85B-7DA2446B28A7}"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760731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altLang="en-US" sz="1100"/>
              <a:t>A survey is valid if it accurately measures the concept it is intended to measure. To ensure the validity of the survey we use items from established instruments and using validity checks. </a:t>
            </a:r>
          </a:p>
          <a:p>
            <a:pPr eaLnBrk="1" hangingPunct="1">
              <a:lnSpc>
                <a:spcPct val="90000"/>
              </a:lnSpc>
            </a:pPr>
            <a:r>
              <a:rPr lang="en-US" altLang="en-US" sz="1100"/>
              <a:t>Examples:</a:t>
            </a:r>
          </a:p>
          <a:p>
            <a:pPr eaLnBrk="1" hangingPunct="1">
              <a:lnSpc>
                <a:spcPct val="90000"/>
              </a:lnSpc>
            </a:pPr>
            <a:r>
              <a:rPr lang="en-US" altLang="en-US" sz="1100"/>
              <a:t>Inconsistent answers</a:t>
            </a:r>
          </a:p>
          <a:p>
            <a:pPr eaLnBrk="1" hangingPunct="1">
              <a:lnSpc>
                <a:spcPct val="90000"/>
              </a:lnSpc>
            </a:pPr>
            <a:r>
              <a:rPr lang="en-US" altLang="en-US" sz="1100"/>
              <a:t>Evidence of faking high levels of substance use</a:t>
            </a:r>
          </a:p>
          <a:p>
            <a:pPr eaLnBrk="1" hangingPunct="1">
              <a:lnSpc>
                <a:spcPct val="90000"/>
              </a:lnSpc>
            </a:pPr>
            <a:r>
              <a:rPr lang="en-US" altLang="en-US" sz="1100"/>
              <a:t>Dishonesty</a:t>
            </a:r>
          </a:p>
          <a:p>
            <a:pPr eaLnBrk="1" hangingPunct="1">
              <a:lnSpc>
                <a:spcPct val="90000"/>
              </a:lnSpc>
            </a:pPr>
            <a:r>
              <a:rPr lang="en-US" altLang="en-US" sz="1100"/>
              <a:t>Wrong grade</a:t>
            </a:r>
          </a:p>
          <a:p>
            <a:pPr eaLnBrk="1" hangingPunct="1">
              <a:lnSpc>
                <a:spcPct val="90000"/>
              </a:lnSpc>
            </a:pPr>
            <a:r>
              <a:rPr lang="en-US" altLang="en-US" sz="1100"/>
              <a:t>To encourage honesty, we inform the students about the importance of the survey. </a:t>
            </a:r>
          </a:p>
          <a:p>
            <a:pPr eaLnBrk="1" hangingPunct="1">
              <a:lnSpc>
                <a:spcPct val="90000"/>
              </a:lnSpc>
            </a:pPr>
            <a:r>
              <a:rPr lang="en-US" altLang="en-US" sz="1100"/>
              <a:t>To ensure their anonymity, there is no place on the survey forms for students names or anything that can identify them. Students place their own survey in an envelope instead of passing it in.</a:t>
            </a:r>
          </a:p>
          <a:p>
            <a:pPr eaLnBrk="1" hangingPunct="1">
              <a:lnSpc>
                <a:spcPct val="90000"/>
              </a:lnSpc>
            </a:pPr>
            <a:r>
              <a:rPr lang="en-US" altLang="en-US" sz="1100"/>
              <a:t>Once we get the data we have to do some cleaning </a:t>
            </a:r>
          </a:p>
          <a:p>
            <a:pPr eaLnBrk="1" hangingPunct="1">
              <a:lnSpc>
                <a:spcPct val="90000"/>
              </a:lnSpc>
              <a:buFontTx/>
              <a:buChar char="•"/>
            </a:pPr>
            <a:r>
              <a:rPr lang="en-US" altLang="en-US" sz="1100"/>
              <a:t>One thing we do is look for inconsistent answers.  Like if they say they have never drank alcohol in their life, but they drank a lot in the past 30 days.  We allow for a little of this, but if they have multiple inconsistencies, then we throw out their survey. </a:t>
            </a:r>
          </a:p>
          <a:p>
            <a:pPr eaLnBrk="1" hangingPunct="1">
              <a:lnSpc>
                <a:spcPct val="90000"/>
              </a:lnSpc>
              <a:buFontTx/>
              <a:buChar char="•"/>
            </a:pPr>
            <a:r>
              <a:rPr lang="en-US" altLang="en-US" sz="1100"/>
              <a:t>We also ask them about how honest they were in their answers, and if they say they were not honest at all, we pull the survey. </a:t>
            </a:r>
          </a:p>
          <a:p>
            <a:pPr eaLnBrk="1" hangingPunct="1">
              <a:lnSpc>
                <a:spcPct val="90000"/>
              </a:lnSpc>
              <a:buFontTx/>
              <a:buChar char="•"/>
            </a:pPr>
            <a:r>
              <a:rPr lang="en-US" altLang="en-US" sz="1100"/>
              <a:t>We also pull out students not in the target grade</a:t>
            </a:r>
          </a:p>
          <a:p>
            <a:pPr eaLnBrk="1" hangingPunct="1">
              <a:lnSpc>
                <a:spcPct val="90000"/>
              </a:lnSpc>
            </a:pPr>
            <a:r>
              <a:rPr lang="en-US" altLang="en-US" sz="1100"/>
              <a:t>Pretty consistently we lose about 4% in the data cleaning process. </a:t>
            </a:r>
          </a:p>
          <a:p>
            <a:pPr eaLnBrk="1" hangingPunct="1">
              <a:lnSpc>
                <a:spcPct val="90000"/>
              </a:lnSpc>
            </a:pPr>
            <a:r>
              <a:rPr lang="en-US" altLang="en-US" sz="1100"/>
              <a:t>Taking these surveys out makes a small difference in the total results, but if you look at the pulled surveys, they look really different than the average.  So it makes sense to pull them</a:t>
            </a:r>
          </a:p>
          <a:p>
            <a:pPr eaLnBrk="1" hangingPunct="1">
              <a:lnSpc>
                <a:spcPct val="90000"/>
              </a:lnSpc>
            </a:pPr>
            <a:r>
              <a:rPr lang="en-US" altLang="en-US" sz="1100"/>
              <a:t>These types of procedures are also used for national surveys like MTF, that have done a lot of field work to determine if kids are answering honestly. </a:t>
            </a:r>
          </a:p>
        </p:txBody>
      </p:sp>
      <p:sp>
        <p:nvSpPr>
          <p:cNvPr id="4" name="Slide Number Placeholder 3"/>
          <p:cNvSpPr>
            <a:spLocks noGrp="1"/>
          </p:cNvSpPr>
          <p:nvPr>
            <p:ph type="sldNum" sz="quarter" idx="5"/>
          </p:nvPr>
        </p:nvSpPr>
        <p:spPr/>
        <p:txBody>
          <a:bodyPr/>
          <a:lstStyle/>
          <a:p>
            <a:pPr>
              <a:defRPr/>
            </a:pPr>
            <a:fld id="{AEA77F4C-B5C5-4592-B546-C671CE4BBDE9}"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3360925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p:txBody>
          <a:bodyPr wrap="square" numCol="1" anchor="t" anchorCtr="0" compatLnSpc="1">
            <a:prstTxWarp prst="textNoShape">
              <a:avLst/>
            </a:prstTxWarp>
          </a:bodyPr>
          <a:lstStyle/>
          <a:p>
            <a:pPr eaLnBrk="1" hangingPunct="1">
              <a:lnSpc>
                <a:spcPct val="80000"/>
              </a:lnSpc>
              <a:defRPr/>
            </a:pPr>
            <a:r>
              <a:rPr lang="en-US" sz="1000" dirty="0"/>
              <a:t>Generalizability is the extent to which survey results can be applied to a population larger than that surveyed. </a:t>
            </a:r>
          </a:p>
          <a:p>
            <a:pPr eaLnBrk="1" hangingPunct="1">
              <a:lnSpc>
                <a:spcPct val="80000"/>
              </a:lnSpc>
              <a:defRPr/>
            </a:pPr>
            <a:r>
              <a:rPr lang="en-US" sz="1000" dirty="0"/>
              <a:t>So generally we are looking to generalize our results of the state sample to the public school students in the whole state, from the county sample to the whole county, from those who participated at the district level or building level to the district or the building. </a:t>
            </a:r>
          </a:p>
          <a:p>
            <a:pPr eaLnBrk="1" hangingPunct="1">
              <a:lnSpc>
                <a:spcPct val="80000"/>
              </a:lnSpc>
              <a:defRPr/>
            </a:pPr>
            <a:r>
              <a:rPr lang="en-US" sz="1000" dirty="0"/>
              <a:t>For example at the state level we surveyed 8,800 public school 6</a:t>
            </a:r>
            <a:r>
              <a:rPr lang="en-US" sz="1000" baseline="30000" dirty="0"/>
              <a:t>th</a:t>
            </a:r>
            <a:r>
              <a:rPr lang="en-US" sz="1000" dirty="0"/>
              <a:t> graders, but we want to generalize to all public-school 6th graders in the state.  Likewise in your school, some students participated, but not all participated. </a:t>
            </a:r>
          </a:p>
          <a:p>
            <a:pPr eaLnBrk="1" hangingPunct="1">
              <a:lnSpc>
                <a:spcPct val="80000"/>
              </a:lnSpc>
              <a:defRPr/>
            </a:pPr>
            <a:r>
              <a:rPr lang="en-US" sz="1000" dirty="0"/>
              <a:t>Frequently we are asked why good participation is important and where does 70% come from.  </a:t>
            </a:r>
          </a:p>
          <a:p>
            <a:pPr eaLnBrk="1" hangingPunct="1">
              <a:lnSpc>
                <a:spcPct val="80000"/>
              </a:lnSpc>
              <a:defRPr/>
            </a:pPr>
            <a:r>
              <a:rPr lang="en-US" sz="1000" dirty="0"/>
              <a:t>Let’s think about the effects of participation.</a:t>
            </a:r>
          </a:p>
          <a:p>
            <a:pPr eaLnBrk="1" hangingPunct="1">
              <a:lnSpc>
                <a:spcPct val="80000"/>
              </a:lnSpc>
              <a:defRPr/>
            </a:pPr>
            <a:r>
              <a:rPr lang="en-US" sz="1000" dirty="0"/>
              <a:t>If I have 100% I feel pretty good about saying that my results are what  my students say. </a:t>
            </a:r>
          </a:p>
          <a:p>
            <a:pPr eaLnBrk="1" hangingPunct="1">
              <a:lnSpc>
                <a:spcPct val="80000"/>
              </a:lnSpc>
              <a:defRPr/>
            </a:pPr>
            <a:r>
              <a:rPr lang="en-US" sz="1000" dirty="0"/>
              <a:t>If I have 90%, am I still comfortable saying that they represent the other 10%</a:t>
            </a:r>
          </a:p>
          <a:p>
            <a:pPr eaLnBrk="1" hangingPunct="1">
              <a:lnSpc>
                <a:spcPct val="80000"/>
              </a:lnSpc>
              <a:defRPr/>
            </a:pPr>
            <a:r>
              <a:rPr lang="en-US" sz="1000" dirty="0"/>
              <a:t>I’m probably still feeling good with 70%. </a:t>
            </a:r>
          </a:p>
          <a:p>
            <a:pPr eaLnBrk="1" hangingPunct="1">
              <a:lnSpc>
                <a:spcPct val="80000"/>
              </a:lnSpc>
              <a:defRPr/>
            </a:pPr>
            <a:r>
              <a:rPr lang="en-US" sz="1000" dirty="0"/>
              <a:t>But when I start getting down to only half of my students participation, I start feeling less comfortable that that half represents the other half. </a:t>
            </a:r>
          </a:p>
          <a:p>
            <a:pPr eaLnBrk="1" hangingPunct="1">
              <a:lnSpc>
                <a:spcPct val="80000"/>
              </a:lnSpc>
              <a:defRPr/>
            </a:pPr>
            <a:r>
              <a:rPr lang="en-US" sz="1000" dirty="0"/>
              <a:t>So by convention we pick the 70%</a:t>
            </a:r>
          </a:p>
          <a:p>
            <a:pPr eaLnBrk="1" hangingPunct="1">
              <a:lnSpc>
                <a:spcPct val="80000"/>
              </a:lnSpc>
              <a:defRPr/>
            </a:pPr>
            <a:r>
              <a:rPr lang="en-US" sz="1000" dirty="0"/>
              <a:t>This is why recruitment and participation are so important.  You want to have a large enough number of kids so you can feel comfortable generalizing the results to your whole population</a:t>
            </a:r>
          </a:p>
          <a:p>
            <a:pPr eaLnBrk="1" hangingPunct="1">
              <a:lnSpc>
                <a:spcPct val="80000"/>
              </a:lnSpc>
              <a:defRPr/>
            </a:pPr>
            <a:r>
              <a:rPr lang="en-US" sz="1000" dirty="0"/>
              <a:t>What is important, is the standardized administration.  </a:t>
            </a:r>
          </a:p>
          <a:p>
            <a:pPr eaLnBrk="1" hangingPunct="1">
              <a:lnSpc>
                <a:spcPct val="80000"/>
              </a:lnSpc>
              <a:defRPr/>
            </a:pPr>
            <a:r>
              <a:rPr lang="en-US" sz="1000" dirty="0"/>
              <a:t>What happens if a school administers the survey on a day when the entire football team is away on a field trip? How might that affect your results?</a:t>
            </a:r>
          </a:p>
          <a:p>
            <a:pPr eaLnBrk="1" hangingPunct="1">
              <a:lnSpc>
                <a:spcPct val="80000"/>
              </a:lnSpc>
              <a:defRPr/>
            </a:pPr>
            <a:r>
              <a:rPr lang="en-US" sz="1000" dirty="0"/>
              <a:t>Think about things that might have happened in your school or district when you are interpreting your data.  It’s also a good reminder to think about making sure that your administration is done in a way that these situations don’t occur</a:t>
            </a:r>
          </a:p>
        </p:txBody>
      </p:sp>
      <p:sp>
        <p:nvSpPr>
          <p:cNvPr id="4" name="Slide Number Placeholder 3"/>
          <p:cNvSpPr>
            <a:spLocks noGrp="1"/>
          </p:cNvSpPr>
          <p:nvPr>
            <p:ph type="sldNum" sz="quarter" idx="5"/>
          </p:nvPr>
        </p:nvSpPr>
        <p:spPr/>
        <p:txBody>
          <a:bodyPr/>
          <a:lstStyle/>
          <a:p>
            <a:pPr>
              <a:defRPr/>
            </a:pPr>
            <a:fld id="{471FA417-F1FB-44D9-BB40-B02751C726F8}"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2534320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So what if you don’t want to generalize?  </a:t>
            </a:r>
          </a:p>
          <a:p>
            <a:pPr eaLnBrk="1" hangingPunct="1"/>
            <a:r>
              <a:rPr lang="en-US" altLang="en-US" smtClean="0"/>
              <a:t>What if you have 20 students and  18 of them took the survey. </a:t>
            </a:r>
          </a:p>
          <a:p>
            <a:pPr eaLnBrk="1" hangingPunct="1"/>
            <a:r>
              <a:rPr lang="en-US" altLang="en-US" smtClean="0"/>
              <a:t>Our 18 students said this.  It’s pretty much everybody.  So it’s always fair to talk about your results this way. </a:t>
            </a:r>
          </a:p>
          <a:p>
            <a:pPr eaLnBrk="1" hangingPunct="1"/>
            <a:endParaRPr lang="en-US" altLang="en-US" smtClean="0"/>
          </a:p>
          <a:p>
            <a:endParaRPr lang="en-US" altLang="en-US" smtClean="0"/>
          </a:p>
        </p:txBody>
      </p:sp>
      <p:sp>
        <p:nvSpPr>
          <p:cNvPr id="4" name="Slide Number Placeholder 3"/>
          <p:cNvSpPr>
            <a:spLocks noGrp="1"/>
          </p:cNvSpPr>
          <p:nvPr>
            <p:ph type="sldNum" sz="quarter" idx="5"/>
          </p:nvPr>
        </p:nvSpPr>
        <p:spPr/>
        <p:txBody>
          <a:bodyPr/>
          <a:lstStyle/>
          <a:p>
            <a:pPr>
              <a:defRPr/>
            </a:pPr>
            <a:fld id="{935848BE-60AA-4260-A4C4-27CE7ED88572}"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973195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7D63D9-38EF-46AE-89A8-2D3B99DF81A2}"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8859583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Instructions: </a:t>
            </a:r>
          </a:p>
          <a:p>
            <a:r>
              <a:rPr lang="en-US" dirty="0" smtClean="0"/>
              <a:t>All boxes in the middle of the diagram above are currently set to wrap the text left to right but not auto resize to fit your text.  You will need to adjust the size of the box to match your text.  To do this just click on the box and drag the corners to the size you would like.  </a:t>
            </a:r>
          </a:p>
          <a:p>
            <a:endParaRPr lang="en-US" dirty="0" smtClean="0"/>
          </a:p>
          <a:p>
            <a:r>
              <a:rPr lang="en-US" dirty="0" smtClean="0"/>
              <a:t>To change the formatting of the text boxes right click on the box and then make your selections.</a:t>
            </a:r>
          </a:p>
          <a:p>
            <a:endParaRPr lang="en-US" dirty="0" smtClean="0"/>
          </a:p>
          <a:p>
            <a:r>
              <a:rPr lang="en-US" dirty="0" smtClean="0"/>
              <a:t>If you would like to move multiple boxes you can select multiple items by holding down the ‘control key’.  You will notice a small ‘+’ next to the items you want to ‘add to your selection”.  Just click each item while holding down the control (ctrl) key.</a:t>
            </a:r>
          </a:p>
          <a:p>
            <a:endParaRPr lang="en-US" dirty="0" smtClean="0"/>
          </a:p>
          <a:p>
            <a:r>
              <a:rPr lang="en-US" dirty="0" smtClean="0"/>
              <a:t>If you need additional assistance with formatting your logic</a:t>
            </a:r>
            <a:r>
              <a:rPr lang="en-US" baseline="0" dirty="0" smtClean="0"/>
              <a:t> model, </a:t>
            </a:r>
            <a:r>
              <a:rPr lang="en-US" dirty="0" smtClean="0"/>
              <a:t>please contact PRItraining@dshs.wa.gov.</a:t>
            </a:r>
            <a:endParaRPr lang="en-US" dirty="0"/>
          </a:p>
        </p:txBody>
      </p:sp>
      <p:sp>
        <p:nvSpPr>
          <p:cNvPr id="4" name="Slide Number Placeholder 3"/>
          <p:cNvSpPr>
            <a:spLocks noGrp="1"/>
          </p:cNvSpPr>
          <p:nvPr>
            <p:ph type="sldNum" sz="quarter" idx="10"/>
          </p:nvPr>
        </p:nvSpPr>
        <p:spPr/>
        <p:txBody>
          <a:bodyPr/>
          <a:lstStyle/>
          <a:p>
            <a:fld id="{0AAA474B-85EB-45A1-BD7F-FE2C5AD52D33}"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056962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7D63D9-38EF-46AE-89A8-2D3B99DF81A2}"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455675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7D63D9-38EF-46AE-89A8-2D3B99DF81A2}"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8841451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buClr>
                <a:schemeClr val="accent6">
                  <a:lumMod val="75000"/>
                </a:schemeClr>
              </a:buClr>
              <a:defRPr/>
            </a:pPr>
            <a:r>
              <a:rPr lang="en-US" dirty="0" smtClean="0">
                <a:cs typeface="Calibri" pitchFamily="34" charset="0"/>
              </a:rPr>
              <a:t>A different strategy is needed to address each of those issues.</a:t>
            </a:r>
          </a:p>
          <a:p>
            <a:pPr>
              <a:spcBef>
                <a:spcPts val="1200"/>
              </a:spcBef>
              <a:buClr>
                <a:schemeClr val="accent6">
                  <a:lumMod val="75000"/>
                </a:schemeClr>
              </a:buClr>
              <a:defRPr/>
            </a:pPr>
            <a:r>
              <a:rPr lang="en-US" dirty="0" smtClean="0">
                <a:cs typeface="Calibri" pitchFamily="34" charset="0"/>
              </a:rPr>
              <a:t>So it’s as important to understand the reason a problem exists as much as what the problem is.</a:t>
            </a:r>
          </a:p>
          <a:p>
            <a:pPr>
              <a:spcBef>
                <a:spcPts val="1200"/>
              </a:spcBef>
              <a:buClr>
                <a:schemeClr val="accent6">
                  <a:lumMod val="75000"/>
                </a:schemeClr>
              </a:buClr>
              <a:defRPr/>
            </a:pPr>
            <a:r>
              <a:rPr lang="en-US" dirty="0" smtClean="0">
                <a:cs typeface="Calibri" pitchFamily="34" charset="0"/>
              </a:rPr>
              <a:t>That way, we increase our chances of choosing the correct strategies to address our community problems.</a:t>
            </a:r>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D3C9ED41-E8A3-4A7D-B011-5DC81AE64B19}"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1415063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We will use a very active facilitation process called All on the Wall.  On the table in front of you are pieces of paper and pens.  What we will do first is select one of the priorities .  </a:t>
            </a:r>
          </a:p>
          <a:p>
            <a:r>
              <a:rPr lang="en-US" altLang="en-US" smtClean="0"/>
              <a:t>You will briefly write why you think the problem exists.  Write as many responses as needed.  I will then collect those responses, one at a time and post them on the wall.  We’ll want to eliminate duplicates. </a:t>
            </a:r>
          </a:p>
          <a:p>
            <a:r>
              <a:rPr lang="en-US" altLang="en-US" smtClean="0"/>
              <a:t>Then we’ll ask “Why here?” – why does this problem exist here?  What increased our vulnerability?  What were we not doing that we should have been doing?  I’ll collect those responses.  Then we’ll compare the two lists and see if there are any duplicates between them.  We’ll eliminate those.</a:t>
            </a:r>
          </a:p>
          <a:p>
            <a:r>
              <a:rPr lang="en-US" altLang="en-US" smtClean="0"/>
              <a:t>Suddenly, we will have our explanation – tonight – for why the problem exists here.  We want to confirm your perceptions are shared by the community.  Generally, that is does with a community survey.  That survey will also be how we demonstrate change in our community.</a:t>
            </a:r>
          </a:p>
          <a:p>
            <a:r>
              <a:rPr lang="en-US" altLang="en-US" smtClean="0"/>
              <a:t>This process almost always shows the diversity of opinions held by members of a coalition.  People’s opinions are shaped based on their own experiences and observations.  So the point of this exercise is not to get 100-percent agreement on one or two explanations.  Instead, this exercise is designed specifically to collect as many different explanations as possible.  Then, with a combination of information from a community survey and coalition discussion, the coalition can select prevention programs and strategies that will lead to measurable community change.</a:t>
            </a:r>
          </a:p>
          <a:p>
            <a:r>
              <a:rPr lang="en-US" altLang="en-US" smtClean="0"/>
              <a:t>Understand how this will work?  Which priority do you want to start with?</a:t>
            </a:r>
          </a:p>
        </p:txBody>
      </p:sp>
      <p:sp>
        <p:nvSpPr>
          <p:cNvPr id="4" name="Slide Number Placeholder 3"/>
          <p:cNvSpPr>
            <a:spLocks noGrp="1"/>
          </p:cNvSpPr>
          <p:nvPr>
            <p:ph type="sldNum" sz="quarter" idx="5"/>
          </p:nvPr>
        </p:nvSpPr>
        <p:spPr/>
        <p:txBody>
          <a:bodyPr/>
          <a:lstStyle/>
          <a:p>
            <a:pPr>
              <a:defRPr/>
            </a:pPr>
            <a:fld id="{4805638A-2DA4-403F-ABCB-CFACF37C7AC4}" type="slidenum">
              <a:rPr lang="en-US" smtClean="0">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238111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7D63D9-38EF-46AE-89A8-2D3B99DF81A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610223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7D63D9-38EF-46AE-89A8-2D3B99DF81A2}"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0073976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7D63D9-38EF-46AE-89A8-2D3B99DF81A2}"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7921715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This training will support some key steps in coalition and data work group development that will result in completion of a substance abuse prevention needs assessment.</a:t>
            </a:r>
          </a:p>
          <a:p>
            <a:pPr>
              <a:defRPr/>
            </a:pPr>
            <a:endParaRPr lang="en-US" dirty="0" smtClean="0"/>
          </a:p>
          <a:p>
            <a:pPr marL="504676" indent="-504676">
              <a:spcBef>
                <a:spcPts val="1178"/>
              </a:spcBef>
              <a:buFontTx/>
              <a:buAutoNum type="arabicPeriod"/>
              <a:defRPr/>
            </a:pPr>
            <a:r>
              <a:rPr lang="en-US" dirty="0" smtClean="0"/>
              <a:t>Coalition receives overview of needs assessment (that’s what we’re doing today)</a:t>
            </a:r>
          </a:p>
          <a:p>
            <a:pPr marL="504676" indent="-504676">
              <a:spcBef>
                <a:spcPts val="1178"/>
              </a:spcBef>
              <a:buFontTx/>
              <a:buAutoNum type="arabicPeriod"/>
              <a:defRPr/>
            </a:pPr>
            <a:r>
              <a:rPr lang="en-US" dirty="0" smtClean="0"/>
              <a:t>Coalition forms data work group (we’ll be doing this in a few minutes)</a:t>
            </a:r>
          </a:p>
          <a:p>
            <a:pPr marL="504676" indent="-504676">
              <a:spcBef>
                <a:spcPts val="1178"/>
              </a:spcBef>
              <a:buFontTx/>
              <a:buAutoNum type="arabicPeriod"/>
              <a:defRPr/>
            </a:pPr>
            <a:r>
              <a:rPr lang="en-US" dirty="0" smtClean="0"/>
              <a:t>The data work group will review the Data Book, with community-specific information including Healthy Youth Survey and social indicator data, and they will also collect local data as needed</a:t>
            </a:r>
            <a:endParaRPr 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29017" indent="-280391" eaLnBrk="0" hangingPunct="0">
              <a:defRPr>
                <a:solidFill>
                  <a:schemeClr val="tx1"/>
                </a:solidFill>
                <a:latin typeface="Arial" charset="0"/>
                <a:cs typeface="Arial" charset="0"/>
              </a:defRPr>
            </a:lvl2pPr>
            <a:lvl3pPr marL="1121564" indent="-224312" eaLnBrk="0" hangingPunct="0">
              <a:defRPr>
                <a:solidFill>
                  <a:schemeClr val="tx1"/>
                </a:solidFill>
                <a:latin typeface="Arial" charset="0"/>
                <a:cs typeface="Arial" charset="0"/>
              </a:defRPr>
            </a:lvl3pPr>
            <a:lvl4pPr marL="1570189" indent="-224312" eaLnBrk="0" hangingPunct="0">
              <a:defRPr>
                <a:solidFill>
                  <a:schemeClr val="tx1"/>
                </a:solidFill>
                <a:latin typeface="Arial" charset="0"/>
                <a:cs typeface="Arial" charset="0"/>
              </a:defRPr>
            </a:lvl4pPr>
            <a:lvl5pPr marL="2018816" indent="-224312" eaLnBrk="0" hangingPunct="0">
              <a:defRPr>
                <a:solidFill>
                  <a:schemeClr val="tx1"/>
                </a:solidFill>
                <a:latin typeface="Arial" charset="0"/>
                <a:cs typeface="Arial" charset="0"/>
              </a:defRPr>
            </a:lvl5pPr>
            <a:lvl6pPr marL="2467441" indent="-224312" eaLnBrk="0" fontAlgn="base" hangingPunct="0">
              <a:spcBef>
                <a:spcPct val="0"/>
              </a:spcBef>
              <a:spcAft>
                <a:spcPct val="0"/>
              </a:spcAft>
              <a:defRPr>
                <a:solidFill>
                  <a:schemeClr val="tx1"/>
                </a:solidFill>
                <a:latin typeface="Arial" charset="0"/>
                <a:cs typeface="Arial" charset="0"/>
              </a:defRPr>
            </a:lvl6pPr>
            <a:lvl7pPr marL="2916065" indent="-224312" eaLnBrk="0" fontAlgn="base" hangingPunct="0">
              <a:spcBef>
                <a:spcPct val="0"/>
              </a:spcBef>
              <a:spcAft>
                <a:spcPct val="0"/>
              </a:spcAft>
              <a:defRPr>
                <a:solidFill>
                  <a:schemeClr val="tx1"/>
                </a:solidFill>
                <a:latin typeface="Arial" charset="0"/>
                <a:cs typeface="Arial" charset="0"/>
              </a:defRPr>
            </a:lvl7pPr>
            <a:lvl8pPr marL="3364692" indent="-224312" eaLnBrk="0" fontAlgn="base" hangingPunct="0">
              <a:spcBef>
                <a:spcPct val="0"/>
              </a:spcBef>
              <a:spcAft>
                <a:spcPct val="0"/>
              </a:spcAft>
              <a:defRPr>
                <a:solidFill>
                  <a:schemeClr val="tx1"/>
                </a:solidFill>
                <a:latin typeface="Arial" charset="0"/>
                <a:cs typeface="Arial" charset="0"/>
              </a:defRPr>
            </a:lvl8pPr>
            <a:lvl9pPr marL="3813317" indent="-224312" eaLnBrk="0" fontAlgn="base" hangingPunct="0">
              <a:spcBef>
                <a:spcPct val="0"/>
              </a:spcBef>
              <a:spcAft>
                <a:spcPct val="0"/>
              </a:spcAft>
              <a:defRPr>
                <a:solidFill>
                  <a:schemeClr val="tx1"/>
                </a:solidFill>
                <a:latin typeface="Arial" charset="0"/>
                <a:cs typeface="Arial" charset="0"/>
              </a:defRPr>
            </a:lvl9pPr>
          </a:lstStyle>
          <a:p>
            <a:pPr eaLnBrk="1" hangingPunct="1"/>
            <a:fld id="{DFCF8459-F5C2-4837-B535-E31B4006FBB1}" type="slidenum">
              <a:rPr lang="en-US" altLang="en-US" smtClean="0">
                <a:solidFill>
                  <a:prstClr val="black"/>
                </a:solidFill>
              </a:rPr>
              <a:pPr eaLnBrk="1" hangingPunct="1"/>
              <a:t>42</a:t>
            </a:fld>
            <a:endParaRPr lang="en-US" altLang="en-US" smtClean="0">
              <a:solidFill>
                <a:prstClr val="black"/>
              </a:solidFill>
            </a:endParaRPr>
          </a:p>
        </p:txBody>
      </p:sp>
    </p:spTree>
    <p:extLst>
      <p:ext uri="{BB962C8B-B14F-4D97-AF65-F5344CB8AC3E}">
        <p14:creationId xmlns:p14="http://schemas.microsoft.com/office/powerpoint/2010/main" val="16167707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504676" indent="-504676">
              <a:spcBef>
                <a:spcPts val="1178"/>
              </a:spcBef>
              <a:buFont typeface="Calibri" pitchFamily="34" charset="0"/>
              <a:buAutoNum type="arabicPeriod" startAt="4"/>
              <a:defRPr/>
            </a:pPr>
            <a:r>
              <a:rPr lang="en-US" dirty="0" smtClean="0"/>
              <a:t>Data work group recommends intervening variables to be prioritized by community coalition and these will form the foundation of prevention programming and evaluation decisions</a:t>
            </a:r>
          </a:p>
          <a:p>
            <a:pPr marL="504676" indent="-504676">
              <a:spcBef>
                <a:spcPts val="1178"/>
              </a:spcBef>
              <a:buFont typeface="Calibri" pitchFamily="34" charset="0"/>
              <a:buAutoNum type="arabicPeriod" startAt="4"/>
              <a:defRPr/>
            </a:pPr>
            <a:r>
              <a:rPr lang="en-US" dirty="0" smtClean="0"/>
              <a:t>Coalition acts on data work group recommendations</a:t>
            </a:r>
          </a:p>
          <a:p>
            <a:pPr marL="504676" indent="-504676">
              <a:spcBef>
                <a:spcPts val="1178"/>
              </a:spcBef>
              <a:buFont typeface="Calibri" pitchFamily="34" charset="0"/>
              <a:buAutoNum type="arabicPeriod" startAt="4"/>
              <a:defRPr/>
            </a:pPr>
            <a:r>
              <a:rPr lang="en-US" dirty="0" smtClean="0"/>
              <a:t>Coalition identifies local contributing factors that apply to prioritized intervening variables</a:t>
            </a:r>
          </a:p>
          <a:p>
            <a:pPr>
              <a:defRPr/>
            </a:pPr>
            <a:endParaRPr 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29017" indent="-280391" eaLnBrk="0" hangingPunct="0">
              <a:defRPr>
                <a:solidFill>
                  <a:schemeClr val="tx1"/>
                </a:solidFill>
                <a:latin typeface="Arial" charset="0"/>
                <a:cs typeface="Arial" charset="0"/>
              </a:defRPr>
            </a:lvl2pPr>
            <a:lvl3pPr marL="1121564" indent="-224312" eaLnBrk="0" hangingPunct="0">
              <a:defRPr>
                <a:solidFill>
                  <a:schemeClr val="tx1"/>
                </a:solidFill>
                <a:latin typeface="Arial" charset="0"/>
                <a:cs typeface="Arial" charset="0"/>
              </a:defRPr>
            </a:lvl3pPr>
            <a:lvl4pPr marL="1570189" indent="-224312" eaLnBrk="0" hangingPunct="0">
              <a:defRPr>
                <a:solidFill>
                  <a:schemeClr val="tx1"/>
                </a:solidFill>
                <a:latin typeface="Arial" charset="0"/>
                <a:cs typeface="Arial" charset="0"/>
              </a:defRPr>
            </a:lvl4pPr>
            <a:lvl5pPr marL="2018816" indent="-224312" eaLnBrk="0" hangingPunct="0">
              <a:defRPr>
                <a:solidFill>
                  <a:schemeClr val="tx1"/>
                </a:solidFill>
                <a:latin typeface="Arial" charset="0"/>
                <a:cs typeface="Arial" charset="0"/>
              </a:defRPr>
            </a:lvl5pPr>
            <a:lvl6pPr marL="2467441" indent="-224312" eaLnBrk="0" fontAlgn="base" hangingPunct="0">
              <a:spcBef>
                <a:spcPct val="0"/>
              </a:spcBef>
              <a:spcAft>
                <a:spcPct val="0"/>
              </a:spcAft>
              <a:defRPr>
                <a:solidFill>
                  <a:schemeClr val="tx1"/>
                </a:solidFill>
                <a:latin typeface="Arial" charset="0"/>
                <a:cs typeface="Arial" charset="0"/>
              </a:defRPr>
            </a:lvl6pPr>
            <a:lvl7pPr marL="2916065" indent="-224312" eaLnBrk="0" fontAlgn="base" hangingPunct="0">
              <a:spcBef>
                <a:spcPct val="0"/>
              </a:spcBef>
              <a:spcAft>
                <a:spcPct val="0"/>
              </a:spcAft>
              <a:defRPr>
                <a:solidFill>
                  <a:schemeClr val="tx1"/>
                </a:solidFill>
                <a:latin typeface="Arial" charset="0"/>
                <a:cs typeface="Arial" charset="0"/>
              </a:defRPr>
            </a:lvl7pPr>
            <a:lvl8pPr marL="3364692" indent="-224312" eaLnBrk="0" fontAlgn="base" hangingPunct="0">
              <a:spcBef>
                <a:spcPct val="0"/>
              </a:spcBef>
              <a:spcAft>
                <a:spcPct val="0"/>
              </a:spcAft>
              <a:defRPr>
                <a:solidFill>
                  <a:schemeClr val="tx1"/>
                </a:solidFill>
                <a:latin typeface="Arial" charset="0"/>
                <a:cs typeface="Arial" charset="0"/>
              </a:defRPr>
            </a:lvl8pPr>
            <a:lvl9pPr marL="3813317" indent="-224312" eaLnBrk="0" fontAlgn="base" hangingPunct="0">
              <a:spcBef>
                <a:spcPct val="0"/>
              </a:spcBef>
              <a:spcAft>
                <a:spcPct val="0"/>
              </a:spcAft>
              <a:defRPr>
                <a:solidFill>
                  <a:schemeClr val="tx1"/>
                </a:solidFill>
                <a:latin typeface="Arial" charset="0"/>
                <a:cs typeface="Arial" charset="0"/>
              </a:defRPr>
            </a:lvl9pPr>
          </a:lstStyle>
          <a:p>
            <a:pPr eaLnBrk="1" hangingPunct="1"/>
            <a:fld id="{5D09A48F-01B7-4169-B1A2-AB1988772928}" type="slidenum">
              <a:rPr lang="en-US" altLang="en-US" smtClean="0">
                <a:solidFill>
                  <a:prstClr val="black"/>
                </a:solidFill>
              </a:rPr>
              <a:pPr eaLnBrk="1" hangingPunct="1"/>
              <a:t>43</a:t>
            </a:fld>
            <a:endParaRPr lang="en-US" altLang="en-US" smtClean="0">
              <a:solidFill>
                <a:prstClr val="black"/>
              </a:solidFill>
            </a:endParaRPr>
          </a:p>
        </p:txBody>
      </p:sp>
    </p:spTree>
    <p:extLst>
      <p:ext uri="{BB962C8B-B14F-4D97-AF65-F5344CB8AC3E}">
        <p14:creationId xmlns:p14="http://schemas.microsoft.com/office/powerpoint/2010/main" val="30099485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7D63D9-38EF-46AE-89A8-2D3B99DF81A2}"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6469235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504704" indent="-504704" defTabSz="448625">
              <a:spcBef>
                <a:spcPts val="981"/>
              </a:spcBef>
              <a:defRPr/>
            </a:pPr>
            <a:r>
              <a:rPr lang="en-US" dirty="0" smtClean="0"/>
              <a:t>Note to facilitator: You can use either the wording S17 and S18 or the graphic S16.</a:t>
            </a:r>
          </a:p>
          <a:p>
            <a:pPr marL="504704" indent="-504704" defTabSz="448625">
              <a:spcBef>
                <a:spcPts val="981"/>
              </a:spcBef>
              <a:defRPr/>
            </a:pPr>
            <a:endParaRPr lang="en-US" dirty="0" smtClean="0"/>
          </a:p>
          <a:p>
            <a:pPr marL="504704" indent="-504704">
              <a:spcBef>
                <a:spcPts val="981"/>
              </a:spcBef>
              <a:buFontTx/>
              <a:buAutoNum type="arabicPeriod"/>
              <a:defRPr/>
            </a:pPr>
            <a:r>
              <a:rPr lang="en-US" dirty="0" smtClean="0"/>
              <a:t>Coalition receives overview of needs assessment</a:t>
            </a:r>
            <a:endParaRPr lang="en-US" dirty="0" smtClean="0">
              <a:solidFill>
                <a:srgbClr val="0000FF"/>
              </a:solidFill>
            </a:endParaRPr>
          </a:p>
          <a:p>
            <a:pPr marL="504704" indent="-504704">
              <a:spcBef>
                <a:spcPts val="981"/>
              </a:spcBef>
              <a:buFontTx/>
              <a:buAutoNum type="arabicPeriod"/>
              <a:defRPr/>
            </a:pPr>
            <a:r>
              <a:rPr lang="en-US" dirty="0" smtClean="0"/>
              <a:t>Coalition forms data work group</a:t>
            </a:r>
            <a:endParaRPr lang="en-US" dirty="0" smtClean="0">
              <a:solidFill>
                <a:srgbClr val="0000FF"/>
              </a:solidFill>
            </a:endParaRPr>
          </a:p>
          <a:p>
            <a:pPr marL="504704" indent="-504704">
              <a:spcBef>
                <a:spcPts val="981"/>
              </a:spcBef>
              <a:buFontTx/>
              <a:buAutoNum type="arabicPeriod"/>
              <a:defRPr/>
            </a:pPr>
            <a:r>
              <a:rPr lang="en-US" dirty="0" smtClean="0"/>
              <a:t>Data work group reviews Data Book, including Healthy Youth Survey and social indicator data, and local data as needed </a:t>
            </a:r>
            <a:r>
              <a:rPr lang="en-US" i="1" dirty="0" smtClean="0">
                <a:solidFill>
                  <a:srgbClr val="FF0000"/>
                </a:solidFill>
              </a:rPr>
              <a:t>(we are here)</a:t>
            </a:r>
          </a:p>
          <a:p>
            <a:pPr marL="504704" indent="-504704">
              <a:spcBef>
                <a:spcPts val="1178"/>
              </a:spcBef>
              <a:buFont typeface="Calibri" pitchFamily="34" charset="0"/>
              <a:buAutoNum type="arabicPeriod" startAt="4"/>
              <a:defRPr/>
            </a:pPr>
            <a:r>
              <a:rPr lang="en-US" dirty="0" smtClean="0"/>
              <a:t>Data work group recommends intervening variables to be prioritized by community coalition (</a:t>
            </a:r>
            <a:r>
              <a:rPr lang="en-US" i="1" dirty="0" smtClean="0"/>
              <a:t>and </a:t>
            </a:r>
            <a:r>
              <a:rPr lang="en-US" i="1" dirty="0" smtClean="0">
                <a:solidFill>
                  <a:srgbClr val="FF0000"/>
                </a:solidFill>
              </a:rPr>
              <a:t>we are here)</a:t>
            </a:r>
            <a:endParaRPr lang="en-US" dirty="0" smtClean="0"/>
          </a:p>
          <a:p>
            <a:pPr marL="504704" indent="-504704">
              <a:spcBef>
                <a:spcPts val="1178"/>
              </a:spcBef>
              <a:buFont typeface="Calibri" pitchFamily="34" charset="0"/>
              <a:buAutoNum type="arabicPeriod" startAt="4"/>
              <a:defRPr/>
            </a:pPr>
            <a:r>
              <a:rPr lang="en-US" dirty="0" smtClean="0"/>
              <a:t>Coalition acts on data work group recommendations</a:t>
            </a:r>
          </a:p>
          <a:p>
            <a:pPr marL="504704" indent="-504704">
              <a:spcBef>
                <a:spcPts val="1178"/>
              </a:spcBef>
              <a:buFont typeface="Calibri" pitchFamily="34" charset="0"/>
              <a:buAutoNum type="arabicPeriod" startAt="4"/>
              <a:defRPr/>
            </a:pPr>
            <a:r>
              <a:rPr lang="en-US" dirty="0" smtClean="0"/>
              <a:t>Coalition identifies local contributing factors that apply to prioritized intervening variables</a:t>
            </a:r>
          </a:p>
          <a:p>
            <a:pPr>
              <a:defRPr/>
            </a:pPr>
            <a:endParaRPr 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29017" indent="-280391" eaLnBrk="0" hangingPunct="0">
              <a:defRPr>
                <a:solidFill>
                  <a:schemeClr val="tx1"/>
                </a:solidFill>
                <a:latin typeface="Arial" charset="0"/>
                <a:cs typeface="Arial" charset="0"/>
              </a:defRPr>
            </a:lvl2pPr>
            <a:lvl3pPr marL="1121564" indent="-224312" eaLnBrk="0" hangingPunct="0">
              <a:defRPr>
                <a:solidFill>
                  <a:schemeClr val="tx1"/>
                </a:solidFill>
                <a:latin typeface="Arial" charset="0"/>
                <a:cs typeface="Arial" charset="0"/>
              </a:defRPr>
            </a:lvl3pPr>
            <a:lvl4pPr marL="1570189" indent="-224312" eaLnBrk="0" hangingPunct="0">
              <a:defRPr>
                <a:solidFill>
                  <a:schemeClr val="tx1"/>
                </a:solidFill>
                <a:latin typeface="Arial" charset="0"/>
                <a:cs typeface="Arial" charset="0"/>
              </a:defRPr>
            </a:lvl4pPr>
            <a:lvl5pPr marL="2018816" indent="-224312" eaLnBrk="0" hangingPunct="0">
              <a:defRPr>
                <a:solidFill>
                  <a:schemeClr val="tx1"/>
                </a:solidFill>
                <a:latin typeface="Arial" charset="0"/>
                <a:cs typeface="Arial" charset="0"/>
              </a:defRPr>
            </a:lvl5pPr>
            <a:lvl6pPr marL="2467441" indent="-224312" eaLnBrk="0" fontAlgn="base" hangingPunct="0">
              <a:spcBef>
                <a:spcPct val="0"/>
              </a:spcBef>
              <a:spcAft>
                <a:spcPct val="0"/>
              </a:spcAft>
              <a:defRPr>
                <a:solidFill>
                  <a:schemeClr val="tx1"/>
                </a:solidFill>
                <a:latin typeface="Arial" charset="0"/>
                <a:cs typeface="Arial" charset="0"/>
              </a:defRPr>
            </a:lvl6pPr>
            <a:lvl7pPr marL="2916065" indent="-224312" eaLnBrk="0" fontAlgn="base" hangingPunct="0">
              <a:spcBef>
                <a:spcPct val="0"/>
              </a:spcBef>
              <a:spcAft>
                <a:spcPct val="0"/>
              </a:spcAft>
              <a:defRPr>
                <a:solidFill>
                  <a:schemeClr val="tx1"/>
                </a:solidFill>
                <a:latin typeface="Arial" charset="0"/>
                <a:cs typeface="Arial" charset="0"/>
              </a:defRPr>
            </a:lvl7pPr>
            <a:lvl8pPr marL="3364692" indent="-224312" eaLnBrk="0" fontAlgn="base" hangingPunct="0">
              <a:spcBef>
                <a:spcPct val="0"/>
              </a:spcBef>
              <a:spcAft>
                <a:spcPct val="0"/>
              </a:spcAft>
              <a:defRPr>
                <a:solidFill>
                  <a:schemeClr val="tx1"/>
                </a:solidFill>
                <a:latin typeface="Arial" charset="0"/>
                <a:cs typeface="Arial" charset="0"/>
              </a:defRPr>
            </a:lvl8pPr>
            <a:lvl9pPr marL="3813317" indent="-224312" eaLnBrk="0" fontAlgn="base" hangingPunct="0">
              <a:spcBef>
                <a:spcPct val="0"/>
              </a:spcBef>
              <a:spcAft>
                <a:spcPct val="0"/>
              </a:spcAft>
              <a:defRPr>
                <a:solidFill>
                  <a:schemeClr val="tx1"/>
                </a:solidFill>
                <a:latin typeface="Arial" charset="0"/>
                <a:cs typeface="Arial" charset="0"/>
              </a:defRPr>
            </a:lvl9pPr>
          </a:lstStyle>
          <a:p>
            <a:pPr eaLnBrk="1" hangingPunct="1"/>
            <a:fld id="{875883ED-060F-4854-941D-747929DFE508}" type="slidenum">
              <a:rPr lang="en-US" altLang="en-US" smtClean="0">
                <a:solidFill>
                  <a:prstClr val="black"/>
                </a:solidFill>
              </a:rPr>
              <a:pPr eaLnBrk="1" hangingPunct="1"/>
              <a:t>45</a:t>
            </a:fld>
            <a:endParaRPr lang="en-US" altLang="en-US" smtClean="0">
              <a:solidFill>
                <a:prstClr val="black"/>
              </a:solidFill>
            </a:endParaRPr>
          </a:p>
        </p:txBody>
      </p:sp>
    </p:spTree>
    <p:extLst>
      <p:ext uri="{BB962C8B-B14F-4D97-AF65-F5344CB8AC3E}">
        <p14:creationId xmlns:p14="http://schemas.microsoft.com/office/powerpoint/2010/main" val="8346644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group will review Healthy Youth Survey data, social indicator data, and applicable local data like hospital or law enforcement information.</a:t>
            </a:r>
          </a:p>
          <a:p>
            <a:pPr eaLnBrk="1" hangingPunct="1">
              <a:spcBef>
                <a:spcPct val="0"/>
              </a:spcBef>
            </a:pPr>
            <a:endParaRPr lang="en-US" altLang="en-US" smtClean="0"/>
          </a:p>
          <a:p>
            <a:pPr eaLnBrk="1" hangingPunct="1">
              <a:spcBef>
                <a:spcPct val="0"/>
              </a:spcBef>
            </a:pPr>
            <a:r>
              <a:rPr lang="en-US" altLang="en-US" smtClean="0"/>
              <a:t>Ultimately, they will recommend to the coalition the prioritization of some of the intervening variables. These prioritized intervening variables will help the coalition select community-focused prevention efforts.</a:t>
            </a:r>
          </a:p>
          <a:p>
            <a:pPr eaLnBrk="1" hangingPunct="1">
              <a:spcBef>
                <a:spcPct val="0"/>
              </a:spcBef>
            </a:pPr>
            <a:endParaRPr lang="en-US" altLang="en-US" smtClean="0"/>
          </a:p>
          <a:p>
            <a:pPr eaLnBrk="1" hangingPunct="1">
              <a:spcBef>
                <a:spcPct val="0"/>
              </a:spcBef>
            </a:pPr>
            <a:r>
              <a:rPr lang="en-US" altLang="en-US" smtClean="0"/>
              <a:t>The data work group will then present its recommendations at a coalition meeting.  The coalition will discuss the recommendations and act on them.  The coalition can add to, or subtract from, the list of recommendations based on its discussions.</a:t>
            </a:r>
          </a:p>
          <a:p>
            <a:pPr eaLnBrk="1" hangingPunct="1">
              <a:spcBef>
                <a:spcPct val="0"/>
              </a:spcBef>
            </a:pPr>
            <a:endParaRPr lang="en-US" altLang="en-US" smtClean="0"/>
          </a:p>
          <a:p>
            <a:pPr eaLnBrk="1" hangingPunct="1">
              <a:spcBef>
                <a:spcPct val="0"/>
              </a:spcBef>
            </a:pPr>
            <a:r>
              <a:rPr lang="en-US" altLang="en-US" smtClean="0"/>
              <a:t>Finally, the coalition will identify factors that may explain why the prioritized intervening variable exists in the community.  </a:t>
            </a:r>
          </a:p>
          <a:p>
            <a:pPr eaLnBrk="1" hangingPunct="1">
              <a:spcBef>
                <a:spcPct val="0"/>
              </a:spcBef>
            </a:pPr>
            <a:endParaRPr lang="en-US" altLang="en-US" smtClean="0"/>
          </a:p>
          <a:p>
            <a:pPr eaLnBrk="1" hangingPunct="1">
              <a:spcBef>
                <a:spcPct val="0"/>
              </a:spcBef>
            </a:pPr>
            <a:r>
              <a:rPr lang="en-US" altLang="en-US" smtClean="0"/>
              <a:t>The next step will be to identify what resources already exist in the community to address the selected priorities.  Finally, the coalition will identify gaps that exist between needs (priorities) and resources and will select prevention programs, policies and practices to address those gaps.</a:t>
            </a:r>
          </a:p>
          <a:p>
            <a:pPr eaLnBrk="1" hangingPunct="1">
              <a:spcBef>
                <a:spcPct val="0"/>
              </a:spcBef>
            </a:pPr>
            <a:endParaRPr lang="en-US" altLang="en-US" smtClean="0"/>
          </a:p>
          <a:p>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29017" indent="-280391" eaLnBrk="0" hangingPunct="0">
              <a:defRPr>
                <a:solidFill>
                  <a:schemeClr val="tx1"/>
                </a:solidFill>
                <a:latin typeface="Arial" charset="0"/>
                <a:cs typeface="Arial" charset="0"/>
              </a:defRPr>
            </a:lvl2pPr>
            <a:lvl3pPr marL="1121564" indent="-224312" eaLnBrk="0" hangingPunct="0">
              <a:defRPr>
                <a:solidFill>
                  <a:schemeClr val="tx1"/>
                </a:solidFill>
                <a:latin typeface="Arial" charset="0"/>
                <a:cs typeface="Arial" charset="0"/>
              </a:defRPr>
            </a:lvl3pPr>
            <a:lvl4pPr marL="1570189" indent="-224312" eaLnBrk="0" hangingPunct="0">
              <a:defRPr>
                <a:solidFill>
                  <a:schemeClr val="tx1"/>
                </a:solidFill>
                <a:latin typeface="Arial" charset="0"/>
                <a:cs typeface="Arial" charset="0"/>
              </a:defRPr>
            </a:lvl4pPr>
            <a:lvl5pPr marL="2018816" indent="-224312" eaLnBrk="0" hangingPunct="0">
              <a:defRPr>
                <a:solidFill>
                  <a:schemeClr val="tx1"/>
                </a:solidFill>
                <a:latin typeface="Arial" charset="0"/>
                <a:cs typeface="Arial" charset="0"/>
              </a:defRPr>
            </a:lvl5pPr>
            <a:lvl6pPr marL="2467441" indent="-224312" eaLnBrk="0" fontAlgn="base" hangingPunct="0">
              <a:spcBef>
                <a:spcPct val="0"/>
              </a:spcBef>
              <a:spcAft>
                <a:spcPct val="0"/>
              </a:spcAft>
              <a:defRPr>
                <a:solidFill>
                  <a:schemeClr val="tx1"/>
                </a:solidFill>
                <a:latin typeface="Arial" charset="0"/>
                <a:cs typeface="Arial" charset="0"/>
              </a:defRPr>
            </a:lvl6pPr>
            <a:lvl7pPr marL="2916065" indent="-224312" eaLnBrk="0" fontAlgn="base" hangingPunct="0">
              <a:spcBef>
                <a:spcPct val="0"/>
              </a:spcBef>
              <a:spcAft>
                <a:spcPct val="0"/>
              </a:spcAft>
              <a:defRPr>
                <a:solidFill>
                  <a:schemeClr val="tx1"/>
                </a:solidFill>
                <a:latin typeface="Arial" charset="0"/>
                <a:cs typeface="Arial" charset="0"/>
              </a:defRPr>
            </a:lvl7pPr>
            <a:lvl8pPr marL="3364692" indent="-224312" eaLnBrk="0" fontAlgn="base" hangingPunct="0">
              <a:spcBef>
                <a:spcPct val="0"/>
              </a:spcBef>
              <a:spcAft>
                <a:spcPct val="0"/>
              </a:spcAft>
              <a:defRPr>
                <a:solidFill>
                  <a:schemeClr val="tx1"/>
                </a:solidFill>
                <a:latin typeface="Arial" charset="0"/>
                <a:cs typeface="Arial" charset="0"/>
              </a:defRPr>
            </a:lvl8pPr>
            <a:lvl9pPr marL="3813317" indent="-224312" eaLnBrk="0" fontAlgn="base" hangingPunct="0">
              <a:spcBef>
                <a:spcPct val="0"/>
              </a:spcBef>
              <a:spcAft>
                <a:spcPct val="0"/>
              </a:spcAft>
              <a:defRPr>
                <a:solidFill>
                  <a:schemeClr val="tx1"/>
                </a:solidFill>
                <a:latin typeface="Arial" charset="0"/>
                <a:cs typeface="Arial" charset="0"/>
              </a:defRPr>
            </a:lvl9pPr>
          </a:lstStyle>
          <a:p>
            <a:pPr eaLnBrk="1" hangingPunct="1"/>
            <a:fld id="{3BBB4A33-8D3E-4AF7-A086-E83B389888A6}" type="slidenum">
              <a:rPr lang="en-US" altLang="en-US" smtClean="0">
                <a:solidFill>
                  <a:prstClr val="black"/>
                </a:solidFill>
              </a:rPr>
              <a:pPr eaLnBrk="1" hangingPunct="1"/>
              <a:t>46</a:t>
            </a:fld>
            <a:endParaRPr lang="en-US" altLang="en-US" smtClean="0">
              <a:solidFill>
                <a:prstClr val="black"/>
              </a:solidFill>
            </a:endParaRPr>
          </a:p>
        </p:txBody>
      </p:sp>
    </p:spTree>
    <p:extLst>
      <p:ext uri="{BB962C8B-B14F-4D97-AF65-F5344CB8AC3E}">
        <p14:creationId xmlns:p14="http://schemas.microsoft.com/office/powerpoint/2010/main" val="37809210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If possible, you should recruit one or two people who are comfortable with data to participate on the data work group in advance of the coalition meeting happens.  These could be health department epidemiologists or high school or middle school math teachers.  To do this, just call them on the telephone, tell them that the coalition is required to review data as part of a needs assessment process and that you would like their help for six to 10 hours over the next two months.  </a:t>
            </a:r>
          </a:p>
          <a:p>
            <a:pPr eaLnBrk="1" hangingPunct="1">
              <a:spcBef>
                <a:spcPct val="0"/>
              </a:spcBef>
            </a:pPr>
            <a:endParaRPr lang="en-US" altLang="en-US" smtClean="0"/>
          </a:p>
          <a:p>
            <a:pPr eaLnBrk="1" hangingPunct="1">
              <a:spcBef>
                <a:spcPct val="0"/>
              </a:spcBef>
            </a:pPr>
            <a:r>
              <a:rPr lang="en-US" altLang="en-US" smtClean="0"/>
              <a:t>It is not essential that these early recruits are already members of the coalition, but it is helpful.  You do want to have at least one member of the coalition agree in advance to be on the data work group.  Remember not everyone on the group needs to be trained in data analysis.</a:t>
            </a:r>
          </a:p>
          <a:p>
            <a:pPr eaLnBrk="1" hangingPunct="1">
              <a:spcBef>
                <a:spcPct val="0"/>
              </a:spcBef>
            </a:pPr>
            <a:endParaRPr lang="en-US" altLang="en-US" smtClean="0"/>
          </a:p>
          <a:p>
            <a:pPr eaLnBrk="1" hangingPunct="1">
              <a:spcBef>
                <a:spcPct val="0"/>
              </a:spcBef>
            </a:pPr>
            <a:r>
              <a:rPr lang="en-US" altLang="en-US" smtClean="0"/>
              <a:t>When you reach the part of this module, you will be asking for volunteers from the coalition to serve on a data work group for the next two months.  </a:t>
            </a:r>
          </a:p>
          <a:p>
            <a:pPr eaLnBrk="1" hangingPunct="1">
              <a:spcBef>
                <a:spcPct val="0"/>
              </a:spcBef>
            </a:pPr>
            <a:endParaRPr lang="en-US" altLang="en-US" smtClean="0"/>
          </a:p>
          <a:p>
            <a:pPr eaLnBrk="1" hangingPunct="1">
              <a:spcBef>
                <a:spcPct val="0"/>
              </a:spcBef>
            </a:pPr>
            <a:r>
              <a:rPr lang="en-US" altLang="en-US" smtClean="0"/>
              <a:t>You will want five to seven people total on this work group.  If you have done your pre-recruiting correctly, the coalition member that you recruited raises his/her hand as a volunteer right away and other hands will go up as well.</a:t>
            </a:r>
          </a:p>
          <a:p>
            <a:pPr eaLnBrk="1" hangingPunct="1">
              <a:spcBef>
                <a:spcPct val="0"/>
              </a:spcBef>
            </a:pPr>
            <a:endParaRPr lang="en-US" altLang="en-US" smtClean="0"/>
          </a:p>
          <a:p>
            <a:pPr eaLnBrk="1" hangingPunct="1">
              <a:spcBef>
                <a:spcPct val="0"/>
              </a:spcBef>
            </a:pPr>
            <a:r>
              <a:rPr lang="en-US" altLang="en-US" smtClean="0"/>
              <a:t>Once the work group members are identified, tell them that within the next few days you will schedule the first meeting of the work group. </a:t>
            </a:r>
          </a:p>
          <a:p>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29017" indent="-280391" eaLnBrk="0" hangingPunct="0">
              <a:defRPr>
                <a:solidFill>
                  <a:schemeClr val="tx1"/>
                </a:solidFill>
                <a:latin typeface="Arial" charset="0"/>
                <a:cs typeface="Arial" charset="0"/>
              </a:defRPr>
            </a:lvl2pPr>
            <a:lvl3pPr marL="1121564" indent="-224312" eaLnBrk="0" hangingPunct="0">
              <a:defRPr>
                <a:solidFill>
                  <a:schemeClr val="tx1"/>
                </a:solidFill>
                <a:latin typeface="Arial" charset="0"/>
                <a:cs typeface="Arial" charset="0"/>
              </a:defRPr>
            </a:lvl3pPr>
            <a:lvl4pPr marL="1570189" indent="-224312" eaLnBrk="0" hangingPunct="0">
              <a:defRPr>
                <a:solidFill>
                  <a:schemeClr val="tx1"/>
                </a:solidFill>
                <a:latin typeface="Arial" charset="0"/>
                <a:cs typeface="Arial" charset="0"/>
              </a:defRPr>
            </a:lvl4pPr>
            <a:lvl5pPr marL="2018816" indent="-224312" eaLnBrk="0" hangingPunct="0">
              <a:defRPr>
                <a:solidFill>
                  <a:schemeClr val="tx1"/>
                </a:solidFill>
                <a:latin typeface="Arial" charset="0"/>
                <a:cs typeface="Arial" charset="0"/>
              </a:defRPr>
            </a:lvl5pPr>
            <a:lvl6pPr marL="2467441" indent="-224312" eaLnBrk="0" fontAlgn="base" hangingPunct="0">
              <a:spcBef>
                <a:spcPct val="0"/>
              </a:spcBef>
              <a:spcAft>
                <a:spcPct val="0"/>
              </a:spcAft>
              <a:defRPr>
                <a:solidFill>
                  <a:schemeClr val="tx1"/>
                </a:solidFill>
                <a:latin typeface="Arial" charset="0"/>
                <a:cs typeface="Arial" charset="0"/>
              </a:defRPr>
            </a:lvl6pPr>
            <a:lvl7pPr marL="2916065" indent="-224312" eaLnBrk="0" fontAlgn="base" hangingPunct="0">
              <a:spcBef>
                <a:spcPct val="0"/>
              </a:spcBef>
              <a:spcAft>
                <a:spcPct val="0"/>
              </a:spcAft>
              <a:defRPr>
                <a:solidFill>
                  <a:schemeClr val="tx1"/>
                </a:solidFill>
                <a:latin typeface="Arial" charset="0"/>
                <a:cs typeface="Arial" charset="0"/>
              </a:defRPr>
            </a:lvl7pPr>
            <a:lvl8pPr marL="3364692" indent="-224312" eaLnBrk="0" fontAlgn="base" hangingPunct="0">
              <a:spcBef>
                <a:spcPct val="0"/>
              </a:spcBef>
              <a:spcAft>
                <a:spcPct val="0"/>
              </a:spcAft>
              <a:defRPr>
                <a:solidFill>
                  <a:schemeClr val="tx1"/>
                </a:solidFill>
                <a:latin typeface="Arial" charset="0"/>
                <a:cs typeface="Arial" charset="0"/>
              </a:defRPr>
            </a:lvl8pPr>
            <a:lvl9pPr marL="3813317" indent="-224312" eaLnBrk="0" fontAlgn="base" hangingPunct="0">
              <a:spcBef>
                <a:spcPct val="0"/>
              </a:spcBef>
              <a:spcAft>
                <a:spcPct val="0"/>
              </a:spcAft>
              <a:defRPr>
                <a:solidFill>
                  <a:schemeClr val="tx1"/>
                </a:solidFill>
                <a:latin typeface="Arial" charset="0"/>
                <a:cs typeface="Arial" charset="0"/>
              </a:defRPr>
            </a:lvl9pPr>
          </a:lstStyle>
          <a:p>
            <a:pPr eaLnBrk="1" hangingPunct="1"/>
            <a:fld id="{CD6E255A-0D57-4FFC-8455-3657D7C5CDC3}" type="slidenum">
              <a:rPr lang="en-US" altLang="en-US" smtClean="0">
                <a:solidFill>
                  <a:prstClr val="black"/>
                </a:solidFill>
              </a:rPr>
              <a:pPr eaLnBrk="1" hangingPunct="1"/>
              <a:t>47</a:t>
            </a:fld>
            <a:endParaRPr lang="en-US" altLang="en-US" smtClean="0">
              <a:solidFill>
                <a:prstClr val="black"/>
              </a:solidFill>
            </a:endParaRPr>
          </a:p>
        </p:txBody>
      </p:sp>
    </p:spTree>
    <p:extLst>
      <p:ext uri="{BB962C8B-B14F-4D97-AF65-F5344CB8AC3E}">
        <p14:creationId xmlns:p14="http://schemas.microsoft.com/office/powerpoint/2010/main" val="38926136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7D63D9-38EF-46AE-89A8-2D3B99DF81A2}"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5165179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7D63D9-38EF-46AE-89A8-2D3B99DF81A2}"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955927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7D63D9-38EF-46AE-89A8-2D3B99DF81A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1760314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7D63D9-38EF-46AE-89A8-2D3B99DF81A2}"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4667755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7D63D9-38EF-46AE-89A8-2D3B99DF81A2}"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8817780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You're looking for something like limited resources to do a limited agenda…want to do the most good with what we have so we target our resources through an assessment process.</a:t>
            </a:r>
          </a:p>
          <a:p>
            <a:endParaRPr lang="en-US" altLang="en-US" smtClean="0"/>
          </a:p>
        </p:txBody>
      </p:sp>
      <p:sp>
        <p:nvSpPr>
          <p:cNvPr id="4" name="Slide Number Placeholder 3"/>
          <p:cNvSpPr>
            <a:spLocks noGrp="1"/>
          </p:cNvSpPr>
          <p:nvPr>
            <p:ph type="sldNum" sz="quarter" idx="5"/>
          </p:nvPr>
        </p:nvSpPr>
        <p:spPr/>
        <p:txBody>
          <a:bodyPr/>
          <a:lstStyle/>
          <a:p>
            <a:pPr>
              <a:defRPr/>
            </a:pPr>
            <a:fld id="{86A1D82C-FDF8-41AB-8E0F-EB62BD6C7BFE}" type="slidenum">
              <a:rPr lang="en-US" smtClean="0">
                <a:solidFill>
                  <a:prstClr val="black"/>
                </a:solidFill>
              </a:rPr>
              <a:pPr>
                <a:defRPr/>
              </a:pPr>
              <a:t>52</a:t>
            </a:fld>
            <a:endParaRPr lang="en-US" dirty="0">
              <a:solidFill>
                <a:prstClr val="black"/>
              </a:solidFill>
            </a:endParaRPr>
          </a:p>
        </p:txBody>
      </p:sp>
    </p:spTree>
    <p:extLst>
      <p:ext uri="{BB962C8B-B14F-4D97-AF65-F5344CB8AC3E}">
        <p14:creationId xmlns:p14="http://schemas.microsoft.com/office/powerpoint/2010/main" val="29830465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7D63D9-38EF-46AE-89A8-2D3B99DF81A2}"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436803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7D63D9-38EF-46AE-89A8-2D3B99DF81A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459117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p:txBody>
          <a:bodyPr wrap="square" numCol="1" anchor="t" anchorCtr="0" compatLnSpc="1">
            <a:prstTxWarp prst="textNoShape">
              <a:avLst/>
            </a:prstTxWarp>
            <a:normAutofit fontScale="92500" lnSpcReduction="20000"/>
          </a:bodyPr>
          <a:lstStyle/>
          <a:p>
            <a:pPr eaLnBrk="1" hangingPunct="1">
              <a:spcBef>
                <a:spcPct val="0"/>
              </a:spcBef>
              <a:defRPr/>
            </a:pPr>
            <a:r>
              <a:rPr lang="en-US" dirty="0" smtClean="0"/>
              <a:t>The community assessment process offers an objective method for prioritizing intervening variables for attention and identifying your community's strengths on which to build. It helps you create a "customized" picture of how youth problem behaviors and intervening variables appear in your community, and how your community compares with other communities . </a:t>
            </a:r>
          </a:p>
          <a:p>
            <a:pPr>
              <a:spcBef>
                <a:spcPts val="588"/>
              </a:spcBef>
              <a:defRPr/>
            </a:pPr>
            <a:r>
              <a:rPr lang="en-US" dirty="0" smtClean="0"/>
              <a:t>•. Using this data to identify your community's priorities and strengths is key to developing a focus for prevention planning in your community. </a:t>
            </a:r>
          </a:p>
          <a:p>
            <a:pPr>
              <a:spcBef>
                <a:spcPts val="588"/>
              </a:spcBef>
              <a:defRPr/>
            </a:pPr>
            <a:r>
              <a:rPr lang="en-US" dirty="0" smtClean="0"/>
              <a:t>•. The data can be used to build public awareness about the extent of youth problem behaviors and the levels of risk and protection that exist in the community, helping to mobilize your community to action. </a:t>
            </a:r>
          </a:p>
          <a:p>
            <a:pPr>
              <a:spcBef>
                <a:spcPts val="588"/>
              </a:spcBef>
              <a:defRPr/>
            </a:pPr>
            <a:r>
              <a:rPr lang="en-US" dirty="0" smtClean="0"/>
              <a:t>Youth problem behavior data can be used to counteract misconceptions caused by media attention to certain high-profile events involving youth. For example, consider methamphetamine use.  The incredible negative consequences of methamphetamine use dominated the news for several years.  Now, many people start a conversation about substance abuse by wanting to talk about methamphetamine.  But methamphetamine use is down in Washington State and alcohol use – for youth and adults – remains the number one cause of substance-related problems.</a:t>
            </a:r>
          </a:p>
          <a:p>
            <a:pPr eaLnBrk="1" hangingPunct="1">
              <a:spcBef>
                <a:spcPct val="0"/>
              </a:spcBef>
              <a:defRPr/>
            </a:pPr>
            <a:r>
              <a:rPr lang="en-US" dirty="0" smtClean="0"/>
              <a:t>The initial community assessment data provides a baseline that can be used to develop expected outcomes of your community's prevention efforts, and to track your progress </a:t>
            </a:r>
          </a:p>
          <a:p>
            <a:pPr eaLnBrk="1" hangingPunct="1">
              <a:spcBef>
                <a:spcPct val="0"/>
              </a:spcBef>
              <a:defRPr/>
            </a:pPr>
            <a:r>
              <a:rPr lang="en-US" dirty="0" smtClean="0"/>
              <a:t>toward those outcomes. </a:t>
            </a:r>
          </a:p>
          <a:p>
            <a:pPr eaLnBrk="1" hangingPunct="1">
              <a:spcBef>
                <a:spcPct val="0"/>
              </a:spcBef>
              <a:defRPr/>
            </a:pPr>
            <a:r>
              <a:rPr lang="en-US" dirty="0" smtClean="0"/>
              <a:t>Your community will use the assessment data, the expected outcomes and the results of the community resources and gaps analysis to identify tested, effective prevention programs to address your community's unique profile. </a:t>
            </a:r>
          </a:p>
          <a:p>
            <a:pPr eaLnBrk="1" hangingPunct="1">
              <a:spcBef>
                <a:spcPct val="0"/>
              </a:spcBef>
              <a:defRPr/>
            </a:pPr>
            <a:r>
              <a:rPr lang="en-US" dirty="0" smtClean="0"/>
              <a:t>We recommend repeating the community assessment process every two years. This way, you can reassess your priorities, track your progress against the baseline data and make any necessary adjustments in your prevention plan. </a:t>
            </a:r>
          </a:p>
          <a:p>
            <a:pPr eaLnBrk="1" hangingPunct="1">
              <a:spcBef>
                <a:spcPct val="0"/>
              </a:spcBef>
              <a:defRPr/>
            </a:pPr>
            <a:r>
              <a:rPr lang="en-US" dirty="0" smtClean="0"/>
              <a:t>Grant-makers want solid data that demonstrates the need for funding, and they want to see measurable outcomes of the programs they fund. The community assessment data can help you "make your case" to grant-makers and report your community's progress with solid data. </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29017" indent="-280391" eaLnBrk="0" hangingPunct="0">
              <a:defRPr>
                <a:solidFill>
                  <a:schemeClr val="tx1"/>
                </a:solidFill>
                <a:latin typeface="Arial" charset="0"/>
                <a:cs typeface="Arial" charset="0"/>
              </a:defRPr>
            </a:lvl2pPr>
            <a:lvl3pPr marL="1121564" indent="-224312" eaLnBrk="0" hangingPunct="0">
              <a:defRPr>
                <a:solidFill>
                  <a:schemeClr val="tx1"/>
                </a:solidFill>
                <a:latin typeface="Arial" charset="0"/>
                <a:cs typeface="Arial" charset="0"/>
              </a:defRPr>
            </a:lvl3pPr>
            <a:lvl4pPr marL="1570189" indent="-224312" eaLnBrk="0" hangingPunct="0">
              <a:defRPr>
                <a:solidFill>
                  <a:schemeClr val="tx1"/>
                </a:solidFill>
                <a:latin typeface="Arial" charset="0"/>
                <a:cs typeface="Arial" charset="0"/>
              </a:defRPr>
            </a:lvl4pPr>
            <a:lvl5pPr marL="2018816" indent="-224312" eaLnBrk="0" hangingPunct="0">
              <a:defRPr>
                <a:solidFill>
                  <a:schemeClr val="tx1"/>
                </a:solidFill>
                <a:latin typeface="Arial" charset="0"/>
                <a:cs typeface="Arial" charset="0"/>
              </a:defRPr>
            </a:lvl5pPr>
            <a:lvl6pPr marL="2467441" indent="-224312" eaLnBrk="0" fontAlgn="base" hangingPunct="0">
              <a:spcBef>
                <a:spcPct val="0"/>
              </a:spcBef>
              <a:spcAft>
                <a:spcPct val="0"/>
              </a:spcAft>
              <a:defRPr>
                <a:solidFill>
                  <a:schemeClr val="tx1"/>
                </a:solidFill>
                <a:latin typeface="Arial" charset="0"/>
                <a:cs typeface="Arial" charset="0"/>
              </a:defRPr>
            </a:lvl6pPr>
            <a:lvl7pPr marL="2916065" indent="-224312" eaLnBrk="0" fontAlgn="base" hangingPunct="0">
              <a:spcBef>
                <a:spcPct val="0"/>
              </a:spcBef>
              <a:spcAft>
                <a:spcPct val="0"/>
              </a:spcAft>
              <a:defRPr>
                <a:solidFill>
                  <a:schemeClr val="tx1"/>
                </a:solidFill>
                <a:latin typeface="Arial" charset="0"/>
                <a:cs typeface="Arial" charset="0"/>
              </a:defRPr>
            </a:lvl7pPr>
            <a:lvl8pPr marL="3364692" indent="-224312" eaLnBrk="0" fontAlgn="base" hangingPunct="0">
              <a:spcBef>
                <a:spcPct val="0"/>
              </a:spcBef>
              <a:spcAft>
                <a:spcPct val="0"/>
              </a:spcAft>
              <a:defRPr>
                <a:solidFill>
                  <a:schemeClr val="tx1"/>
                </a:solidFill>
                <a:latin typeface="Arial" charset="0"/>
                <a:cs typeface="Arial" charset="0"/>
              </a:defRPr>
            </a:lvl8pPr>
            <a:lvl9pPr marL="3813317" indent="-224312" eaLnBrk="0" fontAlgn="base" hangingPunct="0">
              <a:spcBef>
                <a:spcPct val="0"/>
              </a:spcBef>
              <a:spcAft>
                <a:spcPct val="0"/>
              </a:spcAft>
              <a:defRPr>
                <a:solidFill>
                  <a:schemeClr val="tx1"/>
                </a:solidFill>
                <a:latin typeface="Arial" charset="0"/>
                <a:cs typeface="Arial" charset="0"/>
              </a:defRPr>
            </a:lvl9pPr>
          </a:lstStyle>
          <a:p>
            <a:pPr eaLnBrk="1" hangingPunct="1"/>
            <a:fld id="{C2579F24-0E74-4B2F-8C83-84C7DE8F66DD}" type="slidenum">
              <a:rPr lang="en-US" altLang="en-US" smtClean="0">
                <a:solidFill>
                  <a:prstClr val="black"/>
                </a:solidFill>
              </a:rPr>
              <a:pPr eaLnBrk="1" hangingPunct="1"/>
              <a:t>7</a:t>
            </a:fld>
            <a:endParaRPr lang="en-US" altLang="en-US" smtClean="0">
              <a:solidFill>
                <a:prstClr val="black"/>
              </a:solidFill>
            </a:endParaRPr>
          </a:p>
        </p:txBody>
      </p:sp>
    </p:spTree>
    <p:extLst>
      <p:ext uri="{BB962C8B-B14F-4D97-AF65-F5344CB8AC3E}">
        <p14:creationId xmlns:p14="http://schemas.microsoft.com/office/powerpoint/2010/main" val="1048162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7D63D9-38EF-46AE-89A8-2D3B99DF81A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520679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7D63D9-38EF-46AE-89A8-2D3B99DF81A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521319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F144F2-C144-46D7-9653-4935499751A2}" type="datetime1">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183989-D380-BB4B-8033-B2C050FE378C}" type="slidenum">
              <a:rPr lang="en-US" smtClean="0">
                <a:solidFill>
                  <a:prstClr val="black">
                    <a:tint val="75000"/>
                  </a:prstClr>
                </a:solidFill>
              </a:rPr>
              <a:pPr/>
              <a:t>‹#›</a:t>
            </a:fld>
            <a:endParaRPr lang="en-US">
              <a:solidFill>
                <a:prstClr val="black">
                  <a:tint val="75000"/>
                </a:prstClr>
              </a:solidFill>
            </a:endParaRPr>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3116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B0450-9D07-4A9D-8383-3D73A5FA2C3B}" type="datetime1">
              <a:rPr lang="en-US" smtClean="0">
                <a:solidFill>
                  <a:prstClr val="black">
                    <a:tint val="75000"/>
                  </a:prstClr>
                </a:solidFill>
              </a:rPr>
              <a:pPr/>
              <a:t>2/23/2015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183989-D380-BB4B-8033-B2C050FE37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70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50000"/>
                  </a:schemeClr>
                </a:solidFill>
              </a:defRPr>
            </a:lvl1pPr>
          </a:lstStyle>
          <a:p>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B876EB-465C-4AC4-A342-38F8BD56BD58}" type="datetime1">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183989-D380-BB4B-8033-B2C050FE37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01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tx2">
                    <a:lumMod val="50000"/>
                  </a:schemeClr>
                </a:solidFill>
              </a:defRPr>
            </a:lvl1pPr>
          </a:lstStyle>
          <a:p>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7A82D46-C678-4B35-9900-439C02DBF563}" type="datetime1">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183989-D380-BB4B-8033-B2C050FE37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0507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FF4348-D876-4E91-AD5D-8AA597DDC2B6}" type="datetime1">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183989-D380-BB4B-8033-B2C050FE378C}" type="slidenum">
              <a:rPr lang="en-US" smtClean="0">
                <a:solidFill>
                  <a:prstClr val="black">
                    <a:tint val="75000"/>
                  </a:prstClr>
                </a:solidFill>
              </a:rPr>
              <a:pPr/>
              <a:t>‹#›</a:t>
            </a:fld>
            <a:endParaRPr lang="en-US">
              <a:solidFill>
                <a:prstClr val="black">
                  <a:tint val="75000"/>
                </a:prstClr>
              </a:solidFill>
            </a:endParaRPr>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userDrawn="1"/>
        </p:nvSpPr>
        <p:spPr>
          <a:xfrm>
            <a:off x="838200" y="2282825"/>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lang="en-US" sz="4400" b="1" kern="1200">
                <a:solidFill>
                  <a:srgbClr val="7030A0"/>
                </a:solidFill>
                <a:effectLst>
                  <a:outerShdw blurRad="38100" dist="38100" dir="2700000" algn="tl">
                    <a:srgbClr val="000000">
                      <a:alpha val="43137"/>
                    </a:srgbClr>
                  </a:outerShdw>
                </a:effectLst>
                <a:latin typeface="+mj-lt"/>
                <a:ea typeface="+mj-ea"/>
                <a:cs typeface="+mj-cs"/>
              </a:defRPr>
            </a:lvl1pPr>
          </a:lstStyle>
          <a:p>
            <a:endParaRPr dirty="0">
              <a:solidFill>
                <a:srgbClr val="1F497D">
                  <a:lumMod val="50000"/>
                </a:srgbClr>
              </a:solidFill>
            </a:endParaRPr>
          </a:p>
        </p:txBody>
      </p:sp>
      <p:sp>
        <p:nvSpPr>
          <p:cNvPr id="9" name="Subtitle 2"/>
          <p:cNvSpPr txBox="1">
            <a:spLocks/>
          </p:cNvSpPr>
          <p:nvPr userDrawn="1"/>
        </p:nvSpPr>
        <p:spPr>
          <a:xfrm>
            <a:off x="1524000" y="4038600"/>
            <a:ext cx="6400800"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solidFill>
                <a:prstClr val="black">
                  <a:tint val="75000"/>
                </a:prstClr>
              </a:solidFill>
            </a:endParaRPr>
          </a:p>
        </p:txBody>
      </p:sp>
    </p:spTree>
    <p:extLst>
      <p:ext uri="{BB962C8B-B14F-4D97-AF65-F5344CB8AC3E}">
        <p14:creationId xmlns:p14="http://schemas.microsoft.com/office/powerpoint/2010/main" val="34528136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838200"/>
            <a:ext cx="7457090" cy="762000"/>
          </a:xfrm>
        </p:spPr>
        <p:txBody>
          <a:bodyPr/>
          <a:lstStyle>
            <a:lvl1pPr>
              <a:defRPr b="1">
                <a:solidFill>
                  <a:schemeClr val="tx2">
                    <a:lumMod val="50000"/>
                  </a:schemeClr>
                </a:solidFill>
                <a:effectLst>
                  <a:outerShdw blurRad="38100" dist="38100" dir="2700000" algn="tl">
                    <a:srgbClr val="000000">
                      <a:alpha val="43137"/>
                    </a:srgbClr>
                  </a:outerShdw>
                </a:effectLst>
              </a:defRPr>
            </a:lvl1pPr>
          </a:lstStyle>
          <a:p>
            <a:endParaRPr lang="en-US" dirty="0"/>
          </a:p>
        </p:txBody>
      </p:sp>
      <p:sp>
        <p:nvSpPr>
          <p:cNvPr id="3" name="Content Placeholder 2"/>
          <p:cNvSpPr>
            <a:spLocks noGrp="1"/>
          </p:cNvSpPr>
          <p:nvPr>
            <p:ph idx="1"/>
          </p:nvPr>
        </p:nvSpPr>
        <p:spPr/>
        <p:txBody>
          <a:bodyPr/>
          <a:lstStyle/>
          <a:p>
            <a:pPr lvl="0"/>
            <a:endParaRPr lang="en-US" dirty="0"/>
          </a:p>
        </p:txBody>
      </p:sp>
      <p:sp>
        <p:nvSpPr>
          <p:cNvPr id="4" name="Date Placeholder 3"/>
          <p:cNvSpPr>
            <a:spLocks noGrp="1"/>
          </p:cNvSpPr>
          <p:nvPr>
            <p:ph type="dt" sz="half" idx="10"/>
          </p:nvPr>
        </p:nvSpPr>
        <p:spPr/>
        <p:txBody>
          <a:bodyPr/>
          <a:lstStyle/>
          <a:p>
            <a:fld id="{C52A98F9-7865-4852-86F8-D4B4254B4371}" type="datetime1">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183989-D380-BB4B-8033-B2C050FE378C}"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a:off x="457200" y="1617391"/>
            <a:ext cx="8229600" cy="0"/>
          </a:xfrm>
          <a:prstGeom prst="line">
            <a:avLst/>
          </a:prstGeom>
          <a:ln w="127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97186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lumMod val="50000"/>
                  </a:schemeClr>
                </a:solidFill>
              </a:defRPr>
            </a:lvl1pPr>
          </a:lstStyle>
          <a:p>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
        <p:nvSpPr>
          <p:cNvPr id="4" name="Date Placeholder 3"/>
          <p:cNvSpPr>
            <a:spLocks noGrp="1"/>
          </p:cNvSpPr>
          <p:nvPr>
            <p:ph type="dt" sz="half" idx="10"/>
          </p:nvPr>
        </p:nvSpPr>
        <p:spPr/>
        <p:txBody>
          <a:bodyPr/>
          <a:lstStyle/>
          <a:p>
            <a:fld id="{B72F2E86-B156-4679-A308-4250C33EFCF5}" type="datetime1">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183989-D380-BB4B-8033-B2C050FE37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0308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488621" cy="838200"/>
          </a:xfrm>
        </p:spPr>
        <p:txBody>
          <a:bodyPr/>
          <a:lstStyle>
            <a:lvl1pPr>
              <a:defRPr>
                <a:solidFill>
                  <a:schemeClr val="tx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1EB303-F535-4142-A599-1F86155F48BA}" type="datetime1">
              <a:rPr lang="en-US" smtClean="0">
                <a:solidFill>
                  <a:prstClr val="black">
                    <a:tint val="75000"/>
                  </a:prstClr>
                </a:solidFill>
              </a:rPr>
              <a:pPr/>
              <a:t>2/23/2015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183989-D380-BB4B-8033-B2C050FE378C}"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457200" y="1617391"/>
            <a:ext cx="8229600" cy="0"/>
          </a:xfrm>
          <a:prstGeom prst="line">
            <a:avLst/>
          </a:prstGeom>
          <a:ln w="127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8891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520152" cy="855391"/>
          </a:xfrm>
        </p:spPr>
        <p:txBody>
          <a:bodyPr/>
          <a:lstStyle>
            <a:lvl1pPr>
              <a:defRPr>
                <a:solidFill>
                  <a:schemeClr val="tx2">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17391"/>
            <a:ext cx="4040188" cy="55748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17391"/>
            <a:ext cx="4041775" cy="55748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555EB3-5114-41C7-B344-688F6F48A0C5}" type="datetime1">
              <a:rPr lang="en-US" smtClean="0">
                <a:solidFill>
                  <a:prstClr val="black">
                    <a:tint val="75000"/>
                  </a:prstClr>
                </a:solidFill>
              </a:rPr>
              <a:pPr/>
              <a:t>2/23/2015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183989-D380-BB4B-8033-B2C050FE378C}" type="slidenum">
              <a:rPr lang="en-US" smtClean="0">
                <a:solidFill>
                  <a:prstClr val="black">
                    <a:tint val="75000"/>
                  </a:prstClr>
                </a:solidFill>
              </a:rPr>
              <a:pPr/>
              <a:t>‹#›</a:t>
            </a:fld>
            <a:endParaRPr lang="en-US">
              <a:solidFill>
                <a:prstClr val="black">
                  <a:tint val="75000"/>
                </a:prstClr>
              </a:solidFill>
            </a:endParaRPr>
          </a:p>
        </p:txBody>
      </p:sp>
      <p:cxnSp>
        <p:nvCxnSpPr>
          <p:cNvPr id="10" name="Straight Connector 9"/>
          <p:cNvCxnSpPr/>
          <p:nvPr userDrawn="1"/>
        </p:nvCxnSpPr>
        <p:spPr>
          <a:xfrm>
            <a:off x="457200" y="1617391"/>
            <a:ext cx="8229600" cy="0"/>
          </a:xfrm>
          <a:prstGeom prst="line">
            <a:avLst/>
          </a:prstGeom>
          <a:ln w="127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46845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14608"/>
            <a:ext cx="7504386" cy="802783"/>
          </a:xfrm>
        </p:spPr>
        <p:txBody>
          <a:bodyPr/>
          <a:lstStyle>
            <a:lvl1pPr>
              <a:defRPr>
                <a:solidFill>
                  <a:schemeClr val="tx2">
                    <a:lumMod val="50000"/>
                  </a:schemeClr>
                </a:solidFill>
              </a:defRPr>
            </a:lvl1pPr>
          </a:lstStyle>
          <a:p>
            <a:endParaRPr lang="en-US" dirty="0"/>
          </a:p>
        </p:txBody>
      </p:sp>
      <p:sp>
        <p:nvSpPr>
          <p:cNvPr id="3" name="Date Placeholder 2"/>
          <p:cNvSpPr>
            <a:spLocks noGrp="1"/>
          </p:cNvSpPr>
          <p:nvPr>
            <p:ph type="dt" sz="half" idx="10"/>
          </p:nvPr>
        </p:nvSpPr>
        <p:spPr/>
        <p:txBody>
          <a:bodyPr/>
          <a:lstStyle/>
          <a:p>
            <a:fld id="{8B88D155-1C1E-4DCE-BBF7-ED4DBADC73C2}" type="datetime1">
              <a:rPr lang="en-US" smtClean="0">
                <a:solidFill>
                  <a:prstClr val="black">
                    <a:tint val="75000"/>
                  </a:prstClr>
                </a:solidFill>
              </a:rPr>
              <a:pPr/>
              <a:t>2/23/2015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183989-D380-BB4B-8033-B2C050FE378C}"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a:off x="457200" y="1617391"/>
            <a:ext cx="8229600" cy="0"/>
          </a:xfrm>
          <a:prstGeom prst="line">
            <a:avLst/>
          </a:prstGeom>
          <a:ln w="127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47846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67925-843F-4D59-B00F-0DE48E0066C1}" type="datetime1">
              <a:rPr lang="en-US" smtClean="0">
                <a:solidFill>
                  <a:prstClr val="black">
                    <a:tint val="75000"/>
                  </a:prstClr>
                </a:solidFill>
              </a:rPr>
              <a:pPr/>
              <a:t>2/23/2015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183989-D380-BB4B-8033-B2C050FE37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3221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926110-8605-4E18-9323-C8BEC6477A3A}" type="datetime1">
              <a:rPr lang="en-US" smtClean="0">
                <a:solidFill>
                  <a:prstClr val="black">
                    <a:tint val="75000"/>
                  </a:prstClr>
                </a:solidFill>
              </a:rPr>
              <a:pPr/>
              <a:t>2/23/2015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183989-D380-BB4B-8033-B2C050FE37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02747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b="87758"/>
          <a:stretch/>
        </p:blipFill>
        <p:spPr bwMode="auto">
          <a:xfrm>
            <a:off x="0" y="0"/>
            <a:ext cx="9144000" cy="839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681966"/>
            <a:ext cx="8229600" cy="903560"/>
          </a:xfrm>
          <a:prstGeom prst="rect">
            <a:avLst/>
          </a:prstGeom>
        </p:spPr>
        <p:txBody>
          <a:bodyPr vert="horz" lIns="91440" tIns="45720" rIns="91440" bIns="45720" rtlCol="0" anchor="ctr">
            <a:normAutofit/>
          </a:bodyPr>
          <a:lstStyle/>
          <a:p>
            <a:pPr lvl="0"/>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79743-861E-4C42-902C-F3EED36FE88C}" type="datetime1">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83989-D380-BB4B-8033-B2C050FE378C}" type="slidenum">
              <a:rPr lang="en-US" smtClean="0">
                <a:solidFill>
                  <a:prstClr val="black">
                    <a:tint val="75000"/>
                  </a:prstClr>
                </a:solidFill>
              </a:rPr>
              <a:pPr/>
              <a:t>‹#›</a:t>
            </a:fld>
            <a:endParaRPr lang="en-US">
              <a:solidFill>
                <a:prstClr val="black">
                  <a:tint val="75000"/>
                </a:prstClr>
              </a:solidFill>
            </a:endParaRPr>
          </a:p>
        </p:txBody>
      </p:sp>
      <p:pic>
        <p:nvPicPr>
          <p:cNvPr id="1026"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789863" y="514078"/>
            <a:ext cx="1354137"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205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p:txStyles>
    <p:titleStyle>
      <a:lvl1pPr algn="l" defTabSz="457200" rtl="0" eaLnBrk="1" latinLnBrk="0" hangingPunct="1">
        <a:spcBef>
          <a:spcPct val="0"/>
        </a:spcBef>
        <a:buNone/>
        <a:defRPr lang="en-US" sz="4400" b="1" kern="1200">
          <a:solidFill>
            <a:schemeClr val="tx2">
              <a:lumMod val="50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theathenaforum.org/training/cpwi_trainings" TargetMode="Externa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772400" cy="1447799"/>
          </a:xfrm>
        </p:spPr>
        <p:txBody>
          <a:bodyPr/>
          <a:lstStyle/>
          <a:p>
            <a:pPr algn="ctr"/>
            <a:r>
              <a:rPr lang="en-US" dirty="0" smtClean="0"/>
              <a:t>Needs Assessment 101 - </a:t>
            </a:r>
            <a:br>
              <a:rPr lang="en-US" dirty="0" smtClean="0"/>
            </a:br>
            <a:r>
              <a:rPr lang="en-US" dirty="0"/>
              <a:t>t</a:t>
            </a:r>
            <a:r>
              <a:rPr lang="en-US" dirty="0" smtClean="0"/>
              <a:t>he basics</a:t>
            </a:r>
            <a:endParaRPr lang="en-US" dirty="0"/>
          </a:p>
        </p:txBody>
      </p:sp>
      <p:sp>
        <p:nvSpPr>
          <p:cNvPr id="3" name="Subtitle 2"/>
          <p:cNvSpPr>
            <a:spLocks noGrp="1"/>
          </p:cNvSpPr>
          <p:nvPr>
            <p:ph type="subTitle" idx="1"/>
          </p:nvPr>
        </p:nvSpPr>
        <p:spPr>
          <a:xfrm>
            <a:off x="1371600" y="3505200"/>
            <a:ext cx="6400800" cy="2438400"/>
          </a:xfrm>
        </p:spPr>
        <p:txBody>
          <a:bodyPr>
            <a:normAutofit/>
          </a:bodyPr>
          <a:lstStyle/>
          <a:p>
            <a:r>
              <a:rPr lang="en-US" sz="2000" dirty="0" smtClean="0"/>
              <a:t>Webinar #2 in training series</a:t>
            </a:r>
          </a:p>
        </p:txBody>
      </p:sp>
      <p:sp>
        <p:nvSpPr>
          <p:cNvPr id="4" name="Subtitle 2"/>
          <p:cNvSpPr txBox="1">
            <a:spLocks/>
          </p:cNvSpPr>
          <p:nvPr/>
        </p:nvSpPr>
        <p:spPr>
          <a:xfrm>
            <a:off x="1371600" y="4267200"/>
            <a:ext cx="6400800" cy="1447800"/>
          </a:xfrm>
          <a:prstGeom prst="rect">
            <a:avLst/>
          </a:prstGeom>
        </p:spPr>
        <p:txBody>
          <a:bodyPr vert="horz" lIns="91440" tIns="45720" rIns="91440" bIns="45720" rtlCol="0">
            <a:normAutofit fontScale="5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solidFill>
                  <a:prstClr val="black">
                    <a:tint val="75000"/>
                  </a:prstClr>
                </a:solidFill>
              </a:rPr>
              <a:t>Presented by Julia Havens &amp; Scott Waller, </a:t>
            </a:r>
          </a:p>
          <a:p>
            <a:r>
              <a:rPr lang="en-US" dirty="0" smtClean="0">
                <a:solidFill>
                  <a:prstClr val="black">
                    <a:tint val="75000"/>
                  </a:prstClr>
                </a:solidFill>
              </a:rPr>
              <a:t>Division of Behavioral Health and Recovery</a:t>
            </a:r>
          </a:p>
          <a:p>
            <a:endParaRPr lang="en-US" dirty="0" smtClean="0">
              <a:solidFill>
                <a:prstClr val="black">
                  <a:tint val="75000"/>
                </a:prstClr>
              </a:solidFill>
            </a:endParaRPr>
          </a:p>
          <a:p>
            <a:r>
              <a:rPr lang="en-US" dirty="0" smtClean="0">
                <a:solidFill>
                  <a:prstClr val="black">
                    <a:tint val="75000"/>
                  </a:prstClr>
                </a:solidFill>
              </a:rPr>
              <a:t>February 23, 2015</a:t>
            </a:r>
          </a:p>
          <a:p>
            <a:r>
              <a:rPr lang="en-US" dirty="0" smtClean="0">
                <a:solidFill>
                  <a:prstClr val="black">
                    <a:tint val="75000"/>
                  </a:prstClr>
                </a:solidFill>
              </a:rPr>
              <a:t>2:00 p.m. – 3:30 p.m.</a:t>
            </a:r>
          </a:p>
          <a:p>
            <a:endParaRPr lang="en-US" dirty="0" smtClean="0">
              <a:solidFill>
                <a:prstClr val="black">
                  <a:tint val="75000"/>
                </a:prstClr>
              </a:solidFill>
            </a:endParaRPr>
          </a:p>
          <a:p>
            <a:endParaRPr lang="en-US" dirty="0">
              <a:solidFill>
                <a:prstClr val="black">
                  <a:tint val="75000"/>
                </a:prstClr>
              </a:solidFill>
            </a:endParaRPr>
          </a:p>
        </p:txBody>
      </p:sp>
    </p:spTree>
    <p:extLst>
      <p:ext uri="{BB962C8B-B14F-4D97-AF65-F5344CB8AC3E}">
        <p14:creationId xmlns:p14="http://schemas.microsoft.com/office/powerpoint/2010/main" val="2737363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altLang="en-US" smtClean="0"/>
              <a:t>Why does this matter?</a:t>
            </a:r>
          </a:p>
        </p:txBody>
      </p:sp>
      <p:sp>
        <p:nvSpPr>
          <p:cNvPr id="20483" name="Content Placeholder 3"/>
          <p:cNvSpPr>
            <a:spLocks noGrp="1"/>
          </p:cNvSpPr>
          <p:nvPr>
            <p:ph sz="half" idx="1"/>
          </p:nvPr>
        </p:nvSpPr>
        <p:spPr>
          <a:xfrm>
            <a:off x="457200" y="1752600"/>
            <a:ext cx="8305800" cy="1295400"/>
          </a:xfrm>
        </p:spPr>
        <p:txBody>
          <a:bodyPr>
            <a:noAutofit/>
          </a:bodyPr>
          <a:lstStyle/>
          <a:p>
            <a:pPr marL="0" indent="0" eaLnBrk="1" hangingPunct="1">
              <a:buFont typeface="Wingdings" pitchFamily="2" charset="2"/>
              <a:buNone/>
            </a:pPr>
            <a:r>
              <a:rPr lang="en-US" altLang="en-US" sz="1800" dirty="0" smtClean="0"/>
              <a:t>Looking at needs assessment data lets you know how serious your problem is. Beyond that, it lets you know – over time – if you’re making any progress. </a:t>
            </a:r>
          </a:p>
          <a:p>
            <a:pPr marL="0" indent="0" eaLnBrk="1" hangingPunct="1">
              <a:spcBef>
                <a:spcPts val="1200"/>
              </a:spcBef>
              <a:buFont typeface="Wingdings" pitchFamily="2" charset="2"/>
              <a:buNone/>
            </a:pPr>
            <a:r>
              <a:rPr lang="en-US" altLang="en-US" sz="1800" dirty="0" smtClean="0"/>
              <a:t>The information below shows that Tenino 8</a:t>
            </a:r>
            <a:r>
              <a:rPr lang="en-US" altLang="en-US" sz="1800" baseline="30000" dirty="0" smtClean="0"/>
              <a:t>th</a:t>
            </a:r>
            <a:r>
              <a:rPr lang="en-US" altLang="en-US" sz="1800" dirty="0" smtClean="0"/>
              <a:t> graders reported more alcohol use than the state in 2012. Given the information from the previous slide, what would you expect would happen to standardized test scores? So what is one of the arguments for schools being involved in substance abuse prevention in Tenino?</a:t>
            </a:r>
          </a:p>
        </p:txBody>
      </p:sp>
      <p:pic>
        <p:nvPicPr>
          <p:cNvPr id="20484" name="Picture 2"/>
          <p:cNvPicPr>
            <a:picLocks noGrp="1" noChangeAspect="1" noChangeArrowheads="1"/>
          </p:cNvPicPr>
          <p:nvPr>
            <p:ph sz="half" idx="2"/>
          </p:nvPr>
        </p:nvPicPr>
        <p:blipFill>
          <a:blip r:embed="rId3"/>
          <a:srcRect/>
          <a:stretch>
            <a:fillRect/>
          </a:stretch>
        </p:blipFill>
        <p:spPr>
          <a:xfrm>
            <a:off x="952500" y="3657600"/>
            <a:ext cx="7315200" cy="3145305"/>
          </a:xfrm>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5459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Autofit/>
          </a:bodyPr>
          <a:lstStyle/>
          <a:p>
            <a:pPr>
              <a:lnSpc>
                <a:spcPts val="3000"/>
              </a:lnSpc>
            </a:pPr>
            <a:r>
              <a:rPr lang="en-US" altLang="en-US" sz="3200" dirty="0" smtClean="0"/>
              <a:t>Risk/Protective </a:t>
            </a:r>
            <a:r>
              <a:rPr lang="en-US" altLang="en-US" sz="3200" dirty="0"/>
              <a:t>f</a:t>
            </a:r>
            <a:r>
              <a:rPr lang="en-US" altLang="en-US" sz="3200" dirty="0" smtClean="0"/>
              <a:t>actors </a:t>
            </a:r>
            <a:r>
              <a:rPr lang="en-US" altLang="en-US" sz="3200" dirty="0"/>
              <a:t>m</a:t>
            </a:r>
            <a:r>
              <a:rPr lang="en-US" altLang="en-US" sz="3200" dirty="0" smtClean="0"/>
              <a:t>ost strongly  </a:t>
            </a:r>
            <a:r>
              <a:rPr lang="en-US" altLang="en-US" sz="3200" dirty="0"/>
              <a:t>a</a:t>
            </a:r>
            <a:r>
              <a:rPr lang="en-US" altLang="en-US" sz="3200" dirty="0" smtClean="0"/>
              <a:t>ssociated with alcohol use</a:t>
            </a:r>
          </a:p>
        </p:txBody>
      </p:sp>
      <p:sp>
        <p:nvSpPr>
          <p:cNvPr id="62467" name="Content Placeholder 3"/>
          <p:cNvSpPr>
            <a:spLocks noGrp="1"/>
          </p:cNvSpPr>
          <p:nvPr>
            <p:ph idx="1"/>
          </p:nvPr>
        </p:nvSpPr>
        <p:spPr>
          <a:xfrm>
            <a:off x="457201" y="1905000"/>
            <a:ext cx="8229600" cy="4525963"/>
          </a:xfrm>
        </p:spPr>
        <p:txBody>
          <a:bodyPr/>
          <a:lstStyle/>
          <a:p>
            <a:pPr>
              <a:spcBef>
                <a:spcPts val="1200"/>
              </a:spcBef>
            </a:pPr>
            <a:r>
              <a:rPr lang="en-US" altLang="en-US" dirty="0" smtClean="0"/>
              <a:t>Parental attitudes favorable towards drug use.</a:t>
            </a:r>
          </a:p>
          <a:p>
            <a:pPr>
              <a:spcBef>
                <a:spcPts val="1200"/>
              </a:spcBef>
            </a:pPr>
            <a:r>
              <a:rPr lang="en-US" altLang="en-US" dirty="0" smtClean="0"/>
              <a:t>Early initiation of drugs.</a:t>
            </a:r>
          </a:p>
          <a:p>
            <a:pPr>
              <a:spcBef>
                <a:spcPts val="1200"/>
              </a:spcBef>
            </a:pPr>
            <a:r>
              <a:rPr lang="en-US" altLang="en-US" dirty="0" smtClean="0"/>
              <a:t>Intentions to use drugs.</a:t>
            </a:r>
          </a:p>
          <a:p>
            <a:pPr>
              <a:spcBef>
                <a:spcPts val="1200"/>
              </a:spcBef>
            </a:pPr>
            <a:r>
              <a:rPr lang="en-US" altLang="en-US" dirty="0" smtClean="0"/>
              <a:t>Friends’ use of drugs.</a:t>
            </a:r>
          </a:p>
          <a:p>
            <a:pPr>
              <a:spcBef>
                <a:spcPts val="1200"/>
              </a:spcBef>
            </a:pPr>
            <a:r>
              <a:rPr lang="en-US" altLang="en-US" dirty="0" smtClean="0"/>
              <a:t>Social skills (Protective factor).</a:t>
            </a:r>
          </a:p>
          <a:p>
            <a:pPr>
              <a:spcBef>
                <a:spcPts val="1200"/>
              </a:spcBef>
            </a:pPr>
            <a:r>
              <a:rPr lang="en-US" altLang="en-US" dirty="0" smtClean="0"/>
              <a:t>Data on all of the risk and protective factors are available at the end of the data book. </a:t>
            </a:r>
          </a:p>
        </p:txBody>
      </p:sp>
    </p:spTree>
    <p:extLst>
      <p:ext uri="{BB962C8B-B14F-4D97-AF65-F5344CB8AC3E}">
        <p14:creationId xmlns:p14="http://schemas.microsoft.com/office/powerpoint/2010/main" val="283034377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altLang="en-US" smtClean="0"/>
              <a:t>Risk and Protective Factors</a:t>
            </a:r>
          </a:p>
        </p:txBody>
      </p:sp>
      <p:pic>
        <p:nvPicPr>
          <p:cNvPr id="6758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2599" y="1828799"/>
            <a:ext cx="5860626" cy="4754880"/>
          </a:xfrm>
        </p:spPr>
      </p:pic>
    </p:spTree>
    <p:extLst>
      <p:ext uri="{BB962C8B-B14F-4D97-AF65-F5344CB8AC3E}">
        <p14:creationId xmlns:p14="http://schemas.microsoft.com/office/powerpoint/2010/main" val="314033527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Sources of data</a:t>
            </a:r>
            <a:endParaRPr lang="en-US" dirty="0"/>
          </a:p>
        </p:txBody>
      </p:sp>
      <p:sp>
        <p:nvSpPr>
          <p:cNvPr id="4" name="Date Placeholder 3"/>
          <p:cNvSpPr>
            <a:spLocks noGrp="1"/>
          </p:cNvSpPr>
          <p:nvPr>
            <p:ph type="dt" sz="half" idx="10"/>
          </p:nvPr>
        </p:nvSpPr>
        <p:spPr/>
        <p:txBody>
          <a:bodyPr/>
          <a:lstStyle/>
          <a:p>
            <a:fld id="{ECFF4348-D876-4E91-AD5D-8AA597DDC2B6}" type="datetime1">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183989-D380-BB4B-8033-B2C050FE378C}"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2523117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sz="4000" dirty="0" smtClean="0"/>
              <a:t>Sources of </a:t>
            </a:r>
            <a:r>
              <a:rPr sz="4000" dirty="0"/>
              <a:t>d</a:t>
            </a:r>
            <a:r>
              <a:rPr sz="4000" dirty="0" smtClean="0"/>
              <a:t>ata we use</a:t>
            </a:r>
            <a:endParaRPr sz="4000" dirty="0"/>
          </a:p>
        </p:txBody>
      </p:sp>
      <p:graphicFrame>
        <p:nvGraphicFramePr>
          <p:cNvPr id="4" name="Content Placeholder 3"/>
          <p:cNvGraphicFramePr>
            <a:graphicFrameLocks noGrp="1"/>
          </p:cNvGraphicFramePr>
          <p:nvPr>
            <p:ph idx="1"/>
            <p:extLst/>
          </p:nvPr>
        </p:nvGraphicFramePr>
        <p:xfrm>
          <a:off x="1066800" y="1905000"/>
          <a:ext cx="70104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6713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p:cNvSpPr txBox="1">
            <a:spLocks noChangeArrowheads="1"/>
          </p:cNvSpPr>
          <p:nvPr/>
        </p:nvSpPr>
        <p:spPr bwMode="auto">
          <a:xfrm>
            <a:off x="58091" y="2701740"/>
            <a:ext cx="1426464" cy="245264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noAutofit/>
          </a:bodyPr>
          <a:lstStyle/>
          <a:p>
            <a:pPr marL="119063" indent="-119063">
              <a:spcAft>
                <a:spcPts val="600"/>
              </a:spcAft>
              <a:defRPr/>
            </a:pPr>
            <a:r>
              <a:rPr lang="en-US" sz="1050" b="1" i="1" dirty="0">
                <a:solidFill>
                  <a:prstClr val="black"/>
                </a:solidFill>
              </a:rPr>
              <a:t>These problems…</a:t>
            </a:r>
          </a:p>
          <a:p>
            <a:pPr algn="ctr">
              <a:spcBef>
                <a:spcPct val="50000"/>
              </a:spcBef>
              <a:defRPr/>
            </a:pPr>
            <a:endParaRPr lang="en-US" sz="1100" b="1" dirty="0">
              <a:solidFill>
                <a:prstClr val="black"/>
              </a:solidFill>
            </a:endParaRPr>
          </a:p>
          <a:p>
            <a:pPr algn="ctr">
              <a:spcBef>
                <a:spcPct val="50000"/>
              </a:spcBef>
              <a:defRPr/>
            </a:pPr>
            <a:r>
              <a:rPr lang="en-US" sz="1100" b="1" dirty="0">
                <a:solidFill>
                  <a:prstClr val="black"/>
                </a:solidFill>
              </a:rPr>
              <a:t>School Performance</a:t>
            </a:r>
            <a:endParaRPr lang="en-US" sz="1100" b="1" dirty="0">
              <a:solidFill>
                <a:prstClr val="black"/>
              </a:solidFill>
            </a:endParaRPr>
          </a:p>
          <a:p>
            <a:pPr algn="ctr">
              <a:defRPr/>
            </a:pPr>
            <a:endParaRPr lang="en-US" sz="1100" b="1" dirty="0">
              <a:solidFill>
                <a:prstClr val="black"/>
              </a:solidFill>
            </a:endParaRPr>
          </a:p>
          <a:p>
            <a:pPr algn="ctr">
              <a:defRPr/>
            </a:pPr>
            <a:endParaRPr lang="en-US" sz="1100" b="1" dirty="0">
              <a:solidFill>
                <a:prstClr val="black"/>
              </a:solidFill>
            </a:endParaRPr>
          </a:p>
          <a:p>
            <a:pPr algn="ctr">
              <a:defRPr/>
            </a:pPr>
            <a:r>
              <a:rPr lang="en-US" sz="1100" b="1" dirty="0">
                <a:solidFill>
                  <a:prstClr val="black"/>
                </a:solidFill>
              </a:rPr>
              <a:t>Youth </a:t>
            </a:r>
            <a:r>
              <a:rPr lang="en-US" sz="1100" b="1" dirty="0">
                <a:solidFill>
                  <a:prstClr val="black"/>
                </a:solidFill>
              </a:rPr>
              <a:t>Delinquency  </a:t>
            </a:r>
          </a:p>
          <a:p>
            <a:pPr algn="ctr">
              <a:defRPr/>
            </a:pPr>
            <a:endParaRPr lang="en-US" sz="1100" b="1" dirty="0">
              <a:solidFill>
                <a:prstClr val="black"/>
              </a:solidFill>
            </a:endParaRPr>
          </a:p>
          <a:p>
            <a:pPr algn="ctr">
              <a:defRPr/>
            </a:pPr>
            <a:endParaRPr lang="en-US" sz="1100" b="1" dirty="0">
              <a:solidFill>
                <a:prstClr val="black"/>
              </a:solidFill>
            </a:endParaRPr>
          </a:p>
          <a:p>
            <a:pPr algn="ctr">
              <a:defRPr/>
            </a:pPr>
            <a:r>
              <a:rPr lang="en-US" sz="1100" b="1" dirty="0">
                <a:solidFill>
                  <a:prstClr val="black"/>
                </a:solidFill>
              </a:rPr>
              <a:t>Mental </a:t>
            </a:r>
            <a:r>
              <a:rPr lang="en-US" sz="1100" b="1" dirty="0">
                <a:solidFill>
                  <a:prstClr val="black"/>
                </a:solidFill>
              </a:rPr>
              <a:t>Health</a:t>
            </a:r>
          </a:p>
          <a:p>
            <a:pPr algn="ctr">
              <a:defRPr/>
            </a:pPr>
            <a:endParaRPr lang="en-US" sz="1100" dirty="0">
              <a:solidFill>
                <a:prstClr val="black"/>
              </a:solidFill>
            </a:endParaRPr>
          </a:p>
          <a:p>
            <a:pPr algn="ctr">
              <a:defRPr/>
            </a:pPr>
            <a:r>
              <a:rPr lang="en-US" sz="1100" dirty="0">
                <a:solidFill>
                  <a:prstClr val="black"/>
                </a:solidFill>
              </a:rPr>
              <a:t>[</a:t>
            </a:r>
            <a:r>
              <a:rPr lang="en-US" sz="1100" dirty="0">
                <a:solidFill>
                  <a:prstClr val="black"/>
                </a:solidFill>
              </a:rPr>
              <a:t>Add Yours Here]</a:t>
            </a:r>
          </a:p>
          <a:p>
            <a:pPr algn="ctr">
              <a:defRPr/>
            </a:pPr>
            <a:endParaRPr lang="en-US" sz="1100" b="1" dirty="0">
              <a:solidFill>
                <a:prstClr val="black"/>
              </a:solidFill>
            </a:endParaRPr>
          </a:p>
        </p:txBody>
      </p:sp>
      <p:grpSp>
        <p:nvGrpSpPr>
          <p:cNvPr id="2" name="Group 57"/>
          <p:cNvGrpSpPr/>
          <p:nvPr/>
        </p:nvGrpSpPr>
        <p:grpSpPr>
          <a:xfrm>
            <a:off x="109100" y="1450302"/>
            <a:ext cx="8925026" cy="273723"/>
            <a:chOff x="109100" y="1450302"/>
            <a:chExt cx="8925026" cy="273723"/>
          </a:xfrm>
        </p:grpSpPr>
        <p:sp>
          <p:nvSpPr>
            <p:cNvPr id="21" name="Line 16"/>
            <p:cNvSpPr>
              <a:spLocks noChangeShapeType="1"/>
            </p:cNvSpPr>
            <p:nvPr/>
          </p:nvSpPr>
          <p:spPr bwMode="auto">
            <a:xfrm>
              <a:off x="6046207" y="1591866"/>
              <a:ext cx="2987919" cy="3796"/>
            </a:xfrm>
            <a:prstGeom prst="line">
              <a:avLst/>
            </a:prstGeom>
            <a:noFill/>
            <a:ln w="38100">
              <a:solidFill>
                <a:schemeClr val="tx1"/>
              </a:solidFill>
              <a:round/>
              <a:headEnd type="oval" w="med" len="med"/>
              <a:tailEnd type="oval" w="med" len="med"/>
            </a:ln>
          </p:spPr>
          <p:txBody>
            <a:bodyPr wrap="square">
              <a:noAutofit/>
            </a:bodyPr>
            <a:lstStyle/>
            <a:p>
              <a:endParaRPr lang="en-US">
                <a:solidFill>
                  <a:prstClr val="black"/>
                </a:solidFill>
              </a:endParaRPr>
            </a:p>
          </p:txBody>
        </p:sp>
        <p:sp>
          <p:nvSpPr>
            <p:cNvPr id="25" name="TextBox 24"/>
            <p:cNvSpPr txBox="1"/>
            <p:nvPr/>
          </p:nvSpPr>
          <p:spPr>
            <a:xfrm>
              <a:off x="7318526" y="1450302"/>
              <a:ext cx="552449" cy="253916"/>
            </a:xfrm>
            <a:prstGeom prst="rect">
              <a:avLst/>
            </a:prstGeom>
            <a:solidFill>
              <a:schemeClr val="bg1"/>
            </a:solidFill>
          </p:spPr>
          <p:txBody>
            <a:bodyPr wrap="square" rtlCol="0">
              <a:noAutofit/>
            </a:bodyPr>
            <a:lstStyle/>
            <a:p>
              <a:pPr algn="ctr"/>
              <a:r>
                <a:rPr lang="en-US" sz="1050" dirty="0">
                  <a:solidFill>
                    <a:prstClr val="black"/>
                  </a:solidFill>
                </a:rPr>
                <a:t>Action</a:t>
              </a:r>
              <a:endParaRPr lang="en-US" sz="1050" dirty="0">
                <a:solidFill>
                  <a:prstClr val="black"/>
                </a:solidFill>
              </a:endParaRPr>
            </a:p>
          </p:txBody>
        </p:sp>
        <p:sp>
          <p:nvSpPr>
            <p:cNvPr id="20" name="Line 16"/>
            <p:cNvSpPr>
              <a:spLocks noChangeShapeType="1"/>
            </p:cNvSpPr>
            <p:nvPr/>
          </p:nvSpPr>
          <p:spPr bwMode="auto">
            <a:xfrm>
              <a:off x="109100" y="1589314"/>
              <a:ext cx="5936698" cy="2818"/>
            </a:xfrm>
            <a:prstGeom prst="line">
              <a:avLst/>
            </a:prstGeom>
            <a:noFill/>
            <a:ln w="38100">
              <a:solidFill>
                <a:schemeClr val="tx1"/>
              </a:solidFill>
              <a:round/>
              <a:headEnd type="oval" w="med" len="med"/>
              <a:tailEnd type="oval" w="med" len="med"/>
            </a:ln>
          </p:spPr>
          <p:txBody>
            <a:bodyPr wrap="square">
              <a:noAutofit/>
            </a:bodyPr>
            <a:lstStyle/>
            <a:p>
              <a:endParaRPr lang="en-US">
                <a:solidFill>
                  <a:prstClr val="black"/>
                </a:solidFill>
              </a:endParaRPr>
            </a:p>
          </p:txBody>
        </p:sp>
        <p:sp>
          <p:nvSpPr>
            <p:cNvPr id="24" name="TextBox 23"/>
            <p:cNvSpPr txBox="1"/>
            <p:nvPr/>
          </p:nvSpPr>
          <p:spPr>
            <a:xfrm>
              <a:off x="2657475" y="1470109"/>
              <a:ext cx="752475" cy="253916"/>
            </a:xfrm>
            <a:prstGeom prst="rect">
              <a:avLst/>
            </a:prstGeom>
            <a:solidFill>
              <a:schemeClr val="bg1"/>
            </a:solidFill>
          </p:spPr>
          <p:txBody>
            <a:bodyPr wrap="square" rtlCol="0">
              <a:noAutofit/>
            </a:bodyPr>
            <a:lstStyle/>
            <a:p>
              <a:pPr algn="ctr"/>
              <a:r>
                <a:rPr lang="en-US" sz="1050" dirty="0">
                  <a:solidFill>
                    <a:prstClr val="black"/>
                  </a:solidFill>
                </a:rPr>
                <a:t>Outcomes</a:t>
              </a:r>
              <a:endParaRPr lang="en-US" sz="1050" dirty="0">
                <a:solidFill>
                  <a:prstClr val="black"/>
                </a:solidFill>
              </a:endParaRPr>
            </a:p>
          </p:txBody>
        </p:sp>
      </p:grpSp>
      <p:sp>
        <p:nvSpPr>
          <p:cNvPr id="5" name="TextBox 4"/>
          <p:cNvSpPr txBox="1"/>
          <p:nvPr/>
        </p:nvSpPr>
        <p:spPr>
          <a:xfrm>
            <a:off x="32657" y="1630233"/>
            <a:ext cx="1524000" cy="276999"/>
          </a:xfrm>
          <a:prstGeom prst="rect">
            <a:avLst/>
          </a:prstGeom>
          <a:noFill/>
        </p:spPr>
        <p:txBody>
          <a:bodyPr wrap="square" rtlCol="0">
            <a:noAutofit/>
          </a:bodyPr>
          <a:lstStyle/>
          <a:p>
            <a:pPr algn="ctr"/>
            <a:r>
              <a:rPr lang="en-US" sz="1200" i="1" dirty="0">
                <a:solidFill>
                  <a:prstClr val="black"/>
                </a:solidFill>
              </a:rPr>
              <a:t>What is the problem?</a:t>
            </a:r>
            <a:endParaRPr lang="en-US" sz="1200" i="1" dirty="0">
              <a:solidFill>
                <a:prstClr val="black"/>
              </a:solidFill>
            </a:endParaRPr>
          </a:p>
        </p:txBody>
      </p:sp>
      <p:sp>
        <p:nvSpPr>
          <p:cNvPr id="10" name="TextBox 9"/>
          <p:cNvSpPr txBox="1"/>
          <p:nvPr/>
        </p:nvSpPr>
        <p:spPr>
          <a:xfrm>
            <a:off x="1628732" y="1652816"/>
            <a:ext cx="1371600" cy="276999"/>
          </a:xfrm>
          <a:prstGeom prst="rect">
            <a:avLst/>
          </a:prstGeom>
          <a:noFill/>
        </p:spPr>
        <p:txBody>
          <a:bodyPr wrap="square" rtlCol="0">
            <a:noAutofit/>
          </a:bodyPr>
          <a:lstStyle/>
          <a:p>
            <a:pPr algn="ctr"/>
            <a:r>
              <a:rPr lang="en-US" sz="1200" i="1" dirty="0">
                <a:solidFill>
                  <a:prstClr val="black"/>
                </a:solidFill>
              </a:rPr>
              <a:t>Why</a:t>
            </a:r>
            <a:r>
              <a:rPr lang="en-US" sz="1050" i="1" dirty="0">
                <a:solidFill>
                  <a:prstClr val="black"/>
                </a:solidFill>
              </a:rPr>
              <a:t>? </a:t>
            </a:r>
          </a:p>
        </p:txBody>
      </p:sp>
      <p:sp>
        <p:nvSpPr>
          <p:cNvPr id="15" name="TextBox 14"/>
          <p:cNvSpPr txBox="1"/>
          <p:nvPr/>
        </p:nvSpPr>
        <p:spPr>
          <a:xfrm>
            <a:off x="3302000" y="1627024"/>
            <a:ext cx="1066800" cy="276999"/>
          </a:xfrm>
          <a:prstGeom prst="rect">
            <a:avLst/>
          </a:prstGeom>
          <a:noFill/>
        </p:spPr>
        <p:txBody>
          <a:bodyPr wrap="square" rtlCol="0">
            <a:noAutofit/>
          </a:bodyPr>
          <a:lstStyle/>
          <a:p>
            <a:pPr algn="ctr"/>
            <a:r>
              <a:rPr lang="en-US" sz="1200" i="1" dirty="0">
                <a:solidFill>
                  <a:prstClr val="black"/>
                </a:solidFill>
              </a:rPr>
              <a:t>Why here?</a:t>
            </a:r>
          </a:p>
        </p:txBody>
      </p:sp>
      <p:sp>
        <p:nvSpPr>
          <p:cNvPr id="18" name="TextBox 17"/>
          <p:cNvSpPr txBox="1"/>
          <p:nvPr/>
        </p:nvSpPr>
        <p:spPr>
          <a:xfrm>
            <a:off x="4651828" y="1589314"/>
            <a:ext cx="1317171" cy="276999"/>
          </a:xfrm>
          <a:prstGeom prst="rect">
            <a:avLst/>
          </a:prstGeom>
          <a:noFill/>
        </p:spPr>
        <p:txBody>
          <a:bodyPr wrap="square" rtlCol="0">
            <a:noAutofit/>
          </a:bodyPr>
          <a:lstStyle/>
          <a:p>
            <a:pPr algn="ctr"/>
            <a:r>
              <a:rPr lang="en-US" sz="1200" i="1" dirty="0">
                <a:solidFill>
                  <a:prstClr val="black"/>
                </a:solidFill>
              </a:rPr>
              <a:t>But why here?</a:t>
            </a:r>
          </a:p>
        </p:txBody>
      </p:sp>
      <p:sp>
        <p:nvSpPr>
          <p:cNvPr id="23" name="TextBox 22"/>
          <p:cNvSpPr txBox="1"/>
          <p:nvPr/>
        </p:nvSpPr>
        <p:spPr>
          <a:xfrm>
            <a:off x="7663543" y="1587074"/>
            <a:ext cx="1371600" cy="461665"/>
          </a:xfrm>
          <a:prstGeom prst="rect">
            <a:avLst/>
          </a:prstGeom>
          <a:noFill/>
        </p:spPr>
        <p:txBody>
          <a:bodyPr wrap="square" rtlCol="0">
            <a:noAutofit/>
          </a:bodyPr>
          <a:lstStyle/>
          <a:p>
            <a:pPr algn="ctr"/>
            <a:r>
              <a:rPr lang="en-US" sz="1200" i="1" dirty="0">
                <a:solidFill>
                  <a:prstClr val="black"/>
                </a:solidFill>
              </a:rPr>
              <a:t>So what? How will we know?</a:t>
            </a:r>
          </a:p>
        </p:txBody>
      </p:sp>
      <p:sp>
        <p:nvSpPr>
          <p:cNvPr id="19" name="TextBox 18"/>
          <p:cNvSpPr txBox="1"/>
          <p:nvPr/>
        </p:nvSpPr>
        <p:spPr>
          <a:xfrm>
            <a:off x="6143171" y="1605810"/>
            <a:ext cx="1447800" cy="461665"/>
          </a:xfrm>
          <a:prstGeom prst="rect">
            <a:avLst/>
          </a:prstGeom>
          <a:noFill/>
        </p:spPr>
        <p:txBody>
          <a:bodyPr wrap="square" rtlCol="0">
            <a:noAutofit/>
          </a:bodyPr>
          <a:lstStyle/>
          <a:p>
            <a:pPr algn="ctr"/>
            <a:r>
              <a:rPr lang="en-US" sz="1200" i="1" dirty="0">
                <a:solidFill>
                  <a:prstClr val="black"/>
                </a:solidFill>
              </a:rPr>
              <a:t>What are we doing about it?</a:t>
            </a:r>
          </a:p>
        </p:txBody>
      </p:sp>
      <p:sp>
        <p:nvSpPr>
          <p:cNvPr id="26" name="Text Box 11"/>
          <p:cNvSpPr txBox="1">
            <a:spLocks noChangeArrowheads="1"/>
          </p:cNvSpPr>
          <p:nvPr/>
        </p:nvSpPr>
        <p:spPr bwMode="auto">
          <a:xfrm>
            <a:off x="1600200" y="2514600"/>
            <a:ext cx="1371600" cy="310881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noAutofit/>
          </a:bodyPr>
          <a:lstStyle/>
          <a:p>
            <a:pPr>
              <a:spcAft>
                <a:spcPts val="600"/>
              </a:spcAft>
              <a:defRPr/>
            </a:pPr>
            <a:r>
              <a:rPr lang="en-US" sz="1050" b="1" i="1" dirty="0">
                <a:solidFill>
                  <a:prstClr val="black"/>
                </a:solidFill>
              </a:rPr>
              <a:t>These types of problems…</a:t>
            </a:r>
          </a:p>
          <a:p>
            <a:pPr algn="ctr">
              <a:spcBef>
                <a:spcPct val="50000"/>
              </a:spcBef>
              <a:defRPr/>
            </a:pPr>
            <a:r>
              <a:rPr lang="en-US" sz="1050" b="1" dirty="0">
                <a:solidFill>
                  <a:prstClr val="black"/>
                </a:solidFill>
              </a:rPr>
              <a:t>Any Underage Drinking </a:t>
            </a:r>
          </a:p>
          <a:p>
            <a:pPr algn="ctr">
              <a:defRPr/>
            </a:pPr>
            <a:endParaRPr lang="en-US" sz="1050" dirty="0">
              <a:solidFill>
                <a:prstClr val="black"/>
              </a:solidFill>
            </a:endParaRPr>
          </a:p>
          <a:p>
            <a:pPr algn="ctr">
              <a:defRPr/>
            </a:pPr>
            <a:r>
              <a:rPr lang="en-US" sz="1050" b="1" dirty="0">
                <a:solidFill>
                  <a:prstClr val="black"/>
                </a:solidFill>
              </a:rPr>
              <a:t>Underage  </a:t>
            </a:r>
            <a:br>
              <a:rPr lang="en-US" sz="1050" b="1" dirty="0">
                <a:solidFill>
                  <a:prstClr val="black"/>
                </a:solidFill>
              </a:rPr>
            </a:br>
            <a:r>
              <a:rPr lang="en-US" sz="1050" b="1" dirty="0">
                <a:solidFill>
                  <a:prstClr val="black"/>
                </a:solidFill>
              </a:rPr>
              <a:t>Problem and Heavy Drinking</a:t>
            </a:r>
          </a:p>
          <a:p>
            <a:pPr algn="ctr">
              <a:defRPr/>
            </a:pPr>
            <a:endParaRPr lang="en-US" sz="1050" b="1" dirty="0">
              <a:solidFill>
                <a:prstClr val="black"/>
              </a:solidFill>
            </a:endParaRPr>
          </a:p>
          <a:p>
            <a:pPr algn="ctr">
              <a:defRPr/>
            </a:pPr>
            <a:endParaRPr lang="en-US" sz="1050" b="1" dirty="0">
              <a:solidFill>
                <a:prstClr val="black"/>
              </a:solidFill>
            </a:endParaRPr>
          </a:p>
          <a:p>
            <a:pPr algn="ctr">
              <a:defRPr/>
            </a:pPr>
            <a:endParaRPr lang="en-US" sz="1050" b="1" dirty="0">
              <a:solidFill>
                <a:prstClr val="black"/>
              </a:solidFill>
            </a:endParaRPr>
          </a:p>
          <a:p>
            <a:pPr algn="ctr">
              <a:defRPr/>
            </a:pPr>
            <a:r>
              <a:rPr lang="en-US" sz="1050" dirty="0">
                <a:solidFill>
                  <a:prstClr val="black"/>
                </a:solidFill>
              </a:rPr>
              <a:t>[Add Yours Here]</a:t>
            </a:r>
            <a:endParaRPr lang="en-US" sz="1050" dirty="0">
              <a:solidFill>
                <a:prstClr val="black"/>
              </a:solidFill>
            </a:endParaRPr>
          </a:p>
          <a:p>
            <a:pPr marL="119063" indent="-119063">
              <a:buFont typeface="Arial" pitchFamily="34" charset="0"/>
              <a:buChar char="•"/>
              <a:defRPr/>
            </a:pPr>
            <a:endParaRPr lang="en-US" sz="1050" dirty="0">
              <a:solidFill>
                <a:prstClr val="black"/>
              </a:solidFill>
            </a:endParaRPr>
          </a:p>
          <a:p>
            <a:pPr algn="ctr">
              <a:defRPr/>
            </a:pPr>
            <a:endParaRPr lang="en-US" sz="1050" dirty="0">
              <a:solidFill>
                <a:prstClr val="black"/>
              </a:solidFill>
            </a:endParaRPr>
          </a:p>
        </p:txBody>
      </p:sp>
      <p:sp>
        <p:nvSpPr>
          <p:cNvPr id="27" name="Text Box 14"/>
          <p:cNvSpPr txBox="1">
            <a:spLocks noChangeArrowheads="1"/>
          </p:cNvSpPr>
          <p:nvPr/>
        </p:nvSpPr>
        <p:spPr bwMode="auto">
          <a:xfrm>
            <a:off x="3100006" y="1905000"/>
            <a:ext cx="1399032" cy="44871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oAutofit/>
          </a:bodyPr>
          <a:lstStyle/>
          <a:p>
            <a:pPr>
              <a:spcAft>
                <a:spcPts val="600"/>
              </a:spcAft>
              <a:defRPr/>
            </a:pPr>
            <a:r>
              <a:rPr lang="en-US" sz="1050" b="1" i="1" dirty="0">
                <a:solidFill>
                  <a:prstClr val="black"/>
                </a:solidFill>
              </a:rPr>
              <a:t>…with these common  factors…</a:t>
            </a:r>
          </a:p>
        </p:txBody>
      </p:sp>
      <p:sp>
        <p:nvSpPr>
          <p:cNvPr id="28" name="TextBox 27"/>
          <p:cNvSpPr txBox="1"/>
          <p:nvPr/>
        </p:nvSpPr>
        <p:spPr>
          <a:xfrm>
            <a:off x="6098092" y="2463520"/>
            <a:ext cx="1435241" cy="965480"/>
          </a:xfrm>
          <a:prstGeom prst="rect">
            <a:avLst/>
          </a:prstGeom>
        </p:spPr>
        <p:style>
          <a:lnRef idx="1">
            <a:schemeClr val="accent3"/>
          </a:lnRef>
          <a:fillRef idx="2">
            <a:schemeClr val="accent3"/>
          </a:fillRef>
          <a:effectRef idx="1">
            <a:schemeClr val="accent3"/>
          </a:effectRef>
          <a:fontRef idx="minor">
            <a:schemeClr val="dk1"/>
          </a:fontRef>
        </p:style>
        <p:txBody>
          <a:bodyPr wrap="square">
            <a:noAutofit/>
          </a:bodyPr>
          <a:lstStyle/>
          <a:p>
            <a:pPr algn="ctr">
              <a:defRPr/>
            </a:pPr>
            <a:r>
              <a:rPr lang="en-US" sz="1000" b="1" dirty="0">
                <a:solidFill>
                  <a:prstClr val="black"/>
                </a:solidFill>
              </a:rPr>
              <a:t>Community engagement/Coalition development:</a:t>
            </a:r>
            <a:endParaRPr lang="en-US" sz="1000" dirty="0">
              <a:solidFill>
                <a:prstClr val="black"/>
              </a:solidFill>
            </a:endParaRPr>
          </a:p>
          <a:p>
            <a:pPr algn="ctr">
              <a:defRPr/>
            </a:pPr>
            <a:endParaRPr lang="en-US" sz="400" b="1" dirty="0">
              <a:solidFill>
                <a:prstClr val="black"/>
              </a:solidFill>
            </a:endParaRPr>
          </a:p>
          <a:p>
            <a:pPr algn="ctr">
              <a:defRPr/>
            </a:pPr>
            <a:r>
              <a:rPr lang="en-US" sz="1000" dirty="0">
                <a:solidFill>
                  <a:prstClr val="black"/>
                </a:solidFill>
              </a:rPr>
              <a:t>[Coalition Name]</a:t>
            </a:r>
          </a:p>
          <a:p>
            <a:pPr algn="ctr">
              <a:defRPr/>
            </a:pPr>
            <a:r>
              <a:rPr lang="en-US" sz="1000" dirty="0">
                <a:solidFill>
                  <a:prstClr val="black"/>
                </a:solidFill>
              </a:rPr>
              <a:t>[Add Yours Here]</a:t>
            </a:r>
          </a:p>
        </p:txBody>
      </p:sp>
      <p:sp>
        <p:nvSpPr>
          <p:cNvPr id="29" name="TextBox 28"/>
          <p:cNvSpPr txBox="1"/>
          <p:nvPr/>
        </p:nvSpPr>
        <p:spPr>
          <a:xfrm>
            <a:off x="6096000" y="4960173"/>
            <a:ext cx="1435240" cy="844061"/>
          </a:xfrm>
          <a:prstGeom prst="rect">
            <a:avLst/>
          </a:prstGeom>
          <a:ln/>
        </p:spPr>
        <p:style>
          <a:lnRef idx="1">
            <a:schemeClr val="accent3"/>
          </a:lnRef>
          <a:fillRef idx="2">
            <a:schemeClr val="accent3"/>
          </a:fillRef>
          <a:effectRef idx="1">
            <a:schemeClr val="accent3"/>
          </a:effectRef>
          <a:fontRef idx="minor">
            <a:schemeClr val="dk1"/>
          </a:fontRef>
        </p:style>
        <p:txBody>
          <a:bodyPr wrap="square">
            <a:noAutofit/>
          </a:bodyPr>
          <a:lstStyle/>
          <a:p>
            <a:pPr algn="ctr">
              <a:defRPr/>
            </a:pPr>
            <a:r>
              <a:rPr lang="en-US" sz="1000" b="1" dirty="0">
                <a:solidFill>
                  <a:prstClr val="black"/>
                </a:solidFill>
              </a:rPr>
              <a:t>School-based Prevention/ Intervention  </a:t>
            </a:r>
            <a:r>
              <a:rPr lang="en-US" sz="1000" b="1" dirty="0">
                <a:solidFill>
                  <a:prstClr val="black"/>
                </a:solidFill>
              </a:rPr>
              <a:t>Services:</a:t>
            </a:r>
          </a:p>
          <a:p>
            <a:pPr algn="ctr">
              <a:defRPr/>
            </a:pPr>
            <a:r>
              <a:rPr lang="en-US" sz="1000" dirty="0">
                <a:solidFill>
                  <a:prstClr val="black"/>
                </a:solidFill>
              </a:rPr>
              <a:t>Student Assistance Program</a:t>
            </a:r>
          </a:p>
        </p:txBody>
      </p:sp>
      <p:sp>
        <p:nvSpPr>
          <p:cNvPr id="30" name="TextBox 29"/>
          <p:cNvSpPr txBox="1"/>
          <p:nvPr/>
        </p:nvSpPr>
        <p:spPr>
          <a:xfrm>
            <a:off x="6097012" y="5856346"/>
            <a:ext cx="1435608" cy="707886"/>
          </a:xfrm>
          <a:prstGeom prst="rect">
            <a:avLst/>
          </a:prstGeom>
          <a:ln/>
        </p:spPr>
        <p:style>
          <a:lnRef idx="1">
            <a:schemeClr val="accent3"/>
          </a:lnRef>
          <a:fillRef idx="2">
            <a:schemeClr val="accent3"/>
          </a:fillRef>
          <a:effectRef idx="1">
            <a:schemeClr val="accent3"/>
          </a:effectRef>
          <a:fontRef idx="minor">
            <a:schemeClr val="dk1"/>
          </a:fontRef>
        </p:style>
        <p:txBody>
          <a:bodyPr wrap="square">
            <a:noAutofit/>
          </a:bodyPr>
          <a:lstStyle/>
          <a:p>
            <a:pPr algn="ctr">
              <a:defRPr/>
            </a:pPr>
            <a:r>
              <a:rPr lang="en-US" sz="1000" b="1" dirty="0">
                <a:solidFill>
                  <a:prstClr val="black"/>
                </a:solidFill>
              </a:rPr>
              <a:t>Direct Services:</a:t>
            </a:r>
          </a:p>
          <a:p>
            <a:pPr algn="ctr">
              <a:defRPr/>
            </a:pPr>
            <a:endParaRPr lang="en-US" sz="1000" b="1" dirty="0">
              <a:solidFill>
                <a:prstClr val="black"/>
              </a:solidFill>
            </a:endParaRPr>
          </a:p>
          <a:p>
            <a:pPr algn="ctr">
              <a:defRPr/>
            </a:pPr>
            <a:r>
              <a:rPr lang="en-US" sz="1000" dirty="0">
                <a:solidFill>
                  <a:prstClr val="black"/>
                </a:solidFill>
              </a:rPr>
              <a:t>[Add Yours Here]</a:t>
            </a:r>
          </a:p>
          <a:p>
            <a:pPr algn="ctr">
              <a:defRPr/>
            </a:pPr>
            <a:endParaRPr lang="en-US" sz="1000" b="1" dirty="0">
              <a:solidFill>
                <a:prstClr val="black"/>
              </a:solidFill>
            </a:endParaRPr>
          </a:p>
        </p:txBody>
      </p:sp>
      <p:sp>
        <p:nvSpPr>
          <p:cNvPr id="32" name="TextBox 31"/>
          <p:cNvSpPr txBox="1"/>
          <p:nvPr/>
        </p:nvSpPr>
        <p:spPr>
          <a:xfrm>
            <a:off x="6096000" y="3472927"/>
            <a:ext cx="1435608" cy="657330"/>
          </a:xfrm>
          <a:prstGeom prst="rect">
            <a:avLst/>
          </a:prstGeom>
        </p:spPr>
        <p:style>
          <a:lnRef idx="1">
            <a:schemeClr val="accent3"/>
          </a:lnRef>
          <a:fillRef idx="2">
            <a:schemeClr val="accent3"/>
          </a:fillRef>
          <a:effectRef idx="1">
            <a:schemeClr val="accent3"/>
          </a:effectRef>
          <a:fontRef idx="minor">
            <a:schemeClr val="dk1"/>
          </a:fontRef>
        </p:style>
        <p:txBody>
          <a:bodyPr wrap="square">
            <a:noAutofit/>
          </a:bodyPr>
          <a:lstStyle/>
          <a:p>
            <a:pPr algn="ctr">
              <a:defRPr/>
            </a:pPr>
            <a:r>
              <a:rPr lang="en-US" sz="1000" b="1" dirty="0">
                <a:solidFill>
                  <a:prstClr val="black"/>
                </a:solidFill>
              </a:rPr>
              <a:t>Public Awareness:</a:t>
            </a:r>
          </a:p>
          <a:p>
            <a:pPr algn="ctr">
              <a:defRPr/>
            </a:pPr>
            <a:endParaRPr lang="en-US" sz="1000" b="1" dirty="0">
              <a:solidFill>
                <a:prstClr val="black"/>
              </a:solidFill>
            </a:endParaRPr>
          </a:p>
          <a:p>
            <a:pPr algn="ctr">
              <a:defRPr/>
            </a:pPr>
            <a:r>
              <a:rPr lang="en-US" sz="1000" dirty="0">
                <a:solidFill>
                  <a:prstClr val="black"/>
                </a:solidFill>
              </a:rPr>
              <a:t>[Add Yours Here]</a:t>
            </a:r>
          </a:p>
        </p:txBody>
      </p:sp>
      <p:sp>
        <p:nvSpPr>
          <p:cNvPr id="33" name="TextBox 32"/>
          <p:cNvSpPr txBox="1"/>
          <p:nvPr/>
        </p:nvSpPr>
        <p:spPr>
          <a:xfrm>
            <a:off x="6096896" y="4184725"/>
            <a:ext cx="1432050" cy="720131"/>
          </a:xfrm>
          <a:prstGeom prst="rect">
            <a:avLst/>
          </a:prstGeom>
        </p:spPr>
        <p:style>
          <a:lnRef idx="1">
            <a:schemeClr val="accent3"/>
          </a:lnRef>
          <a:fillRef idx="2">
            <a:schemeClr val="accent3"/>
          </a:fillRef>
          <a:effectRef idx="1">
            <a:schemeClr val="accent3"/>
          </a:effectRef>
          <a:fontRef idx="minor">
            <a:schemeClr val="dk1"/>
          </a:fontRef>
        </p:style>
        <p:txBody>
          <a:bodyPr wrap="square">
            <a:noAutofit/>
          </a:bodyPr>
          <a:lstStyle/>
          <a:p>
            <a:pPr algn="ctr">
              <a:defRPr/>
            </a:pPr>
            <a:r>
              <a:rPr lang="en-US" sz="1000" b="1" dirty="0">
                <a:solidFill>
                  <a:prstClr val="black"/>
                </a:solidFill>
              </a:rPr>
              <a:t>Environmental Strategies: </a:t>
            </a:r>
          </a:p>
          <a:p>
            <a:pPr algn="ctr">
              <a:defRPr/>
            </a:pPr>
            <a:endParaRPr lang="en-US" sz="1000" b="1" dirty="0">
              <a:solidFill>
                <a:prstClr val="black"/>
              </a:solidFill>
            </a:endParaRPr>
          </a:p>
          <a:p>
            <a:pPr algn="ctr">
              <a:defRPr/>
            </a:pPr>
            <a:r>
              <a:rPr lang="en-US" sz="1000" dirty="0">
                <a:solidFill>
                  <a:prstClr val="black"/>
                </a:solidFill>
              </a:rPr>
              <a:t>[Add Yours Here]</a:t>
            </a:r>
          </a:p>
          <a:p>
            <a:pPr algn="ctr">
              <a:defRPr/>
            </a:pPr>
            <a:endParaRPr lang="en-US" sz="1000" b="1" dirty="0">
              <a:solidFill>
                <a:srgbClr val="FF0000"/>
              </a:solidFill>
            </a:endParaRPr>
          </a:p>
        </p:txBody>
      </p:sp>
      <p:sp>
        <p:nvSpPr>
          <p:cNvPr id="34" name="TextBox 33"/>
          <p:cNvSpPr txBox="1"/>
          <p:nvPr/>
        </p:nvSpPr>
        <p:spPr>
          <a:xfrm>
            <a:off x="6097908" y="2025127"/>
            <a:ext cx="1435608" cy="381000"/>
          </a:xfrm>
          <a:prstGeom prst="rect">
            <a:avLst/>
          </a:prstGeom>
        </p:spPr>
        <p:style>
          <a:lnRef idx="1">
            <a:schemeClr val="accent3"/>
          </a:lnRef>
          <a:fillRef idx="2">
            <a:schemeClr val="accent3"/>
          </a:fillRef>
          <a:effectRef idx="1">
            <a:schemeClr val="accent3"/>
          </a:effectRef>
          <a:fontRef idx="minor">
            <a:schemeClr val="dk1"/>
          </a:fontRef>
        </p:style>
        <p:txBody>
          <a:bodyPr wrap="square">
            <a:noAutofit/>
          </a:bodyPr>
          <a:lstStyle/>
          <a:p>
            <a:pPr>
              <a:spcAft>
                <a:spcPts val="600"/>
              </a:spcAft>
              <a:defRPr/>
            </a:pPr>
            <a:r>
              <a:rPr lang="en-US" sz="1050" b="1" i="1" dirty="0">
                <a:solidFill>
                  <a:prstClr val="black"/>
                </a:solidFill>
              </a:rPr>
              <a:t>…can be addressed thru these strategies…</a:t>
            </a:r>
          </a:p>
        </p:txBody>
      </p:sp>
      <p:sp>
        <p:nvSpPr>
          <p:cNvPr id="49" name="Rectangle 23"/>
          <p:cNvSpPr>
            <a:spLocks noChangeArrowheads="1"/>
          </p:cNvSpPr>
          <p:nvPr/>
        </p:nvSpPr>
        <p:spPr bwMode="auto">
          <a:xfrm>
            <a:off x="0" y="0"/>
            <a:ext cx="9144000" cy="461665"/>
          </a:xfrm>
          <a:prstGeom prst="rect">
            <a:avLst/>
          </a:prstGeom>
          <a:noFill/>
          <a:ln w="9525">
            <a:noFill/>
            <a:miter lim="800000"/>
            <a:headEnd/>
            <a:tailEnd/>
          </a:ln>
        </p:spPr>
        <p:txBody>
          <a:bodyPr wrap="square">
            <a:noAutofit/>
          </a:bodyPr>
          <a:lstStyle/>
          <a:p>
            <a:pPr algn="ctr" eaLnBrk="0" hangingPunct="0">
              <a:defRPr/>
            </a:pPr>
            <a:endParaRPr lang="en-US" sz="2400" b="1" i="1" dirty="0">
              <a:solidFill>
                <a:srgbClr val="FF0000"/>
              </a:solidFill>
            </a:endParaRPr>
          </a:p>
        </p:txBody>
      </p:sp>
      <p:sp>
        <p:nvSpPr>
          <p:cNvPr id="59" name="Left Brace 58"/>
          <p:cNvSpPr/>
          <p:nvPr/>
        </p:nvSpPr>
        <p:spPr>
          <a:xfrm>
            <a:off x="2971800" y="2209800"/>
            <a:ext cx="131445" cy="41148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wrap="square" anchor="ctr">
            <a:noAutofit/>
          </a:bodyPr>
          <a:lstStyle/>
          <a:p>
            <a:pPr algn="ctr">
              <a:defRPr/>
            </a:pPr>
            <a:endParaRPr lang="en-US">
              <a:solidFill>
                <a:prstClr val="black"/>
              </a:solidFill>
            </a:endParaRPr>
          </a:p>
        </p:txBody>
      </p:sp>
      <p:sp>
        <p:nvSpPr>
          <p:cNvPr id="61" name="Left Brace 60"/>
          <p:cNvSpPr/>
          <p:nvPr/>
        </p:nvSpPr>
        <p:spPr>
          <a:xfrm>
            <a:off x="1484555" y="2613211"/>
            <a:ext cx="122032" cy="27432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wrap="square" anchor="ctr">
            <a:noAutofit/>
          </a:bodyPr>
          <a:lstStyle/>
          <a:p>
            <a:pPr algn="ctr">
              <a:defRPr/>
            </a:pPr>
            <a:endParaRPr lang="en-US">
              <a:solidFill>
                <a:prstClr val="black"/>
              </a:solidFill>
            </a:endParaRPr>
          </a:p>
        </p:txBody>
      </p:sp>
      <p:sp>
        <p:nvSpPr>
          <p:cNvPr id="56" name="Text Box 9"/>
          <p:cNvSpPr txBox="1">
            <a:spLocks noChangeArrowheads="1"/>
          </p:cNvSpPr>
          <p:nvPr/>
        </p:nvSpPr>
        <p:spPr bwMode="auto">
          <a:xfrm>
            <a:off x="3105626" y="3197660"/>
            <a:ext cx="1395413" cy="123880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oAutofit/>
          </a:bodyPr>
          <a:lstStyle/>
          <a:p>
            <a:pPr algn="ctr">
              <a:spcBef>
                <a:spcPts val="300"/>
              </a:spcBef>
              <a:defRPr/>
            </a:pPr>
            <a:r>
              <a:rPr lang="en-US" sz="1000" b="1" dirty="0">
                <a:solidFill>
                  <a:prstClr val="black"/>
                </a:solidFill>
              </a:rPr>
              <a:t>Alcohol Availability:  </a:t>
            </a:r>
            <a:r>
              <a:rPr lang="en-US" sz="900" dirty="0">
                <a:solidFill>
                  <a:prstClr val="black"/>
                </a:solidFill>
              </a:rPr>
              <a:t>Retail  or  Social Access </a:t>
            </a:r>
            <a:endParaRPr lang="en-US" sz="1000" dirty="0">
              <a:solidFill>
                <a:prstClr val="black"/>
              </a:solidFill>
            </a:endParaRPr>
          </a:p>
          <a:p>
            <a:pPr algn="ctr">
              <a:spcBef>
                <a:spcPts val="300"/>
              </a:spcBef>
              <a:defRPr/>
            </a:pPr>
            <a:r>
              <a:rPr lang="en-US" sz="1000" b="1" dirty="0">
                <a:solidFill>
                  <a:prstClr val="black"/>
                </a:solidFill>
              </a:rPr>
              <a:t>Promotion of Alcohol </a:t>
            </a:r>
          </a:p>
          <a:p>
            <a:pPr algn="ctr">
              <a:spcBef>
                <a:spcPts val="300"/>
              </a:spcBef>
              <a:defRPr/>
            </a:pPr>
            <a:r>
              <a:rPr lang="en-US" sz="1000" b="1" dirty="0">
                <a:solidFill>
                  <a:prstClr val="black"/>
                </a:solidFill>
              </a:rPr>
              <a:t>Alcohol Laws: </a:t>
            </a:r>
            <a:r>
              <a:rPr lang="en-US" sz="900" dirty="0">
                <a:solidFill>
                  <a:prstClr val="black"/>
                </a:solidFill>
              </a:rPr>
              <a:t>Enforcement; Penalties; Regulations</a:t>
            </a:r>
            <a:endParaRPr lang="en-US" sz="1000" dirty="0">
              <a:solidFill>
                <a:prstClr val="black"/>
              </a:solidFill>
            </a:endParaRPr>
          </a:p>
          <a:p>
            <a:pPr algn="ctr">
              <a:spcBef>
                <a:spcPts val="300"/>
              </a:spcBef>
              <a:defRPr/>
            </a:pPr>
            <a:r>
              <a:rPr lang="en-US" sz="1000" dirty="0">
                <a:solidFill>
                  <a:prstClr val="black"/>
                </a:solidFill>
              </a:rPr>
              <a:t>[Add Yours Here]</a:t>
            </a:r>
            <a:endParaRPr lang="en-US" sz="1000" dirty="0">
              <a:solidFill>
                <a:prstClr val="black"/>
              </a:solidFill>
            </a:endParaRPr>
          </a:p>
        </p:txBody>
      </p:sp>
      <p:sp>
        <p:nvSpPr>
          <p:cNvPr id="57" name="Text Box 14"/>
          <p:cNvSpPr txBox="1">
            <a:spLocks noChangeArrowheads="1"/>
          </p:cNvSpPr>
          <p:nvPr/>
        </p:nvSpPr>
        <p:spPr bwMode="auto">
          <a:xfrm>
            <a:off x="3103245" y="2406127"/>
            <a:ext cx="1400175" cy="7078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oAutofit/>
          </a:bodyPr>
          <a:lstStyle/>
          <a:p>
            <a:pPr algn="ctr">
              <a:spcBef>
                <a:spcPct val="50000"/>
              </a:spcBef>
              <a:defRPr/>
            </a:pPr>
            <a:r>
              <a:rPr lang="en-US" sz="1000" b="1" dirty="0">
                <a:solidFill>
                  <a:prstClr val="black"/>
                </a:solidFill>
              </a:rPr>
              <a:t>Community </a:t>
            </a:r>
            <a:r>
              <a:rPr lang="en-US" sz="1000" b="1" dirty="0">
                <a:solidFill>
                  <a:prstClr val="black"/>
                </a:solidFill>
              </a:rPr>
              <a:t>Disorganization/ Community Connectedness</a:t>
            </a:r>
            <a:endParaRPr lang="en-US" sz="1000" b="1" dirty="0">
              <a:solidFill>
                <a:prstClr val="black"/>
              </a:solidFill>
            </a:endParaRPr>
          </a:p>
        </p:txBody>
      </p:sp>
      <p:sp>
        <p:nvSpPr>
          <p:cNvPr id="58" name="Text Box 17"/>
          <p:cNvSpPr txBox="1">
            <a:spLocks noChangeArrowheads="1"/>
          </p:cNvSpPr>
          <p:nvPr/>
        </p:nvSpPr>
        <p:spPr bwMode="auto">
          <a:xfrm>
            <a:off x="3118704" y="4531952"/>
            <a:ext cx="1395413" cy="132392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oAutofit/>
          </a:bodyPr>
          <a:lstStyle/>
          <a:p>
            <a:pPr algn="ctr">
              <a:defRPr/>
            </a:pPr>
            <a:r>
              <a:rPr lang="en-US" sz="1000" b="1" dirty="0">
                <a:solidFill>
                  <a:prstClr val="black"/>
                </a:solidFill>
              </a:rPr>
              <a:t>Low Commitment to School</a:t>
            </a:r>
          </a:p>
          <a:p>
            <a:pPr algn="ctr">
              <a:spcBef>
                <a:spcPts val="300"/>
              </a:spcBef>
              <a:defRPr/>
            </a:pPr>
            <a:r>
              <a:rPr lang="en-US" sz="1000" b="1" dirty="0">
                <a:solidFill>
                  <a:prstClr val="black"/>
                </a:solidFill>
              </a:rPr>
              <a:t>Favorable Attitudes/Perception of Harm</a:t>
            </a:r>
          </a:p>
          <a:p>
            <a:pPr algn="ctr">
              <a:spcBef>
                <a:spcPts val="300"/>
              </a:spcBef>
              <a:defRPr/>
            </a:pPr>
            <a:r>
              <a:rPr lang="en-US" sz="1000" b="1" dirty="0">
                <a:solidFill>
                  <a:prstClr val="black"/>
                </a:solidFill>
              </a:rPr>
              <a:t>Friends Who Use</a:t>
            </a:r>
          </a:p>
          <a:p>
            <a:pPr algn="ctr">
              <a:spcBef>
                <a:spcPts val="300"/>
              </a:spcBef>
              <a:defRPr/>
            </a:pPr>
            <a:r>
              <a:rPr lang="en-US" sz="1000" dirty="0">
                <a:solidFill>
                  <a:prstClr val="black"/>
                </a:solidFill>
              </a:rPr>
              <a:t>[Based on assessment]</a:t>
            </a:r>
            <a:endParaRPr lang="en-US" sz="1000" dirty="0">
              <a:solidFill>
                <a:prstClr val="black"/>
              </a:solidFill>
            </a:endParaRPr>
          </a:p>
        </p:txBody>
      </p:sp>
      <p:sp>
        <p:nvSpPr>
          <p:cNvPr id="62" name="Text Box 19"/>
          <p:cNvSpPr txBox="1">
            <a:spLocks noChangeArrowheads="1"/>
          </p:cNvSpPr>
          <p:nvPr/>
        </p:nvSpPr>
        <p:spPr bwMode="auto">
          <a:xfrm>
            <a:off x="3118705" y="5946493"/>
            <a:ext cx="1395413" cy="63384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oAutofit/>
          </a:bodyPr>
          <a:lstStyle/>
          <a:p>
            <a:pPr algn="ctr">
              <a:spcBef>
                <a:spcPct val="50000"/>
              </a:spcBef>
              <a:defRPr/>
            </a:pPr>
            <a:r>
              <a:rPr lang="en-US" sz="1000" b="1" dirty="0">
                <a:solidFill>
                  <a:prstClr val="black"/>
                </a:solidFill>
              </a:rPr>
              <a:t>Risk &amp; Protective Factors</a:t>
            </a:r>
            <a:r>
              <a:rPr lang="en-US" sz="1000" b="1" dirty="0">
                <a:solidFill>
                  <a:prstClr val="black"/>
                </a:solidFill>
              </a:rPr>
              <a:t>:</a:t>
            </a:r>
          </a:p>
          <a:p>
            <a:pPr algn="ctr">
              <a:spcBef>
                <a:spcPct val="50000"/>
              </a:spcBef>
              <a:defRPr/>
            </a:pPr>
            <a:r>
              <a:rPr lang="en-US" sz="1000" dirty="0">
                <a:solidFill>
                  <a:prstClr val="black"/>
                </a:solidFill>
              </a:rPr>
              <a:t>[Add Yours Here]</a:t>
            </a:r>
          </a:p>
        </p:txBody>
      </p:sp>
      <p:sp>
        <p:nvSpPr>
          <p:cNvPr id="64" name="TextBox 63"/>
          <p:cNvSpPr txBox="1"/>
          <p:nvPr/>
        </p:nvSpPr>
        <p:spPr>
          <a:xfrm>
            <a:off x="4607021" y="2526860"/>
            <a:ext cx="1371600" cy="838200"/>
          </a:xfrm>
          <a:prstGeom prst="rect">
            <a:avLst/>
          </a:prstGeom>
        </p:spPr>
        <p:style>
          <a:lnRef idx="1">
            <a:schemeClr val="accent6"/>
          </a:lnRef>
          <a:fillRef idx="2">
            <a:schemeClr val="accent6"/>
          </a:fillRef>
          <a:effectRef idx="1">
            <a:schemeClr val="accent6"/>
          </a:effectRef>
          <a:fontRef idx="minor">
            <a:schemeClr val="dk1"/>
          </a:fontRef>
        </p:style>
        <p:txBody>
          <a:bodyPr wrap="square">
            <a:noAutofit/>
          </a:bodyPr>
          <a:lstStyle/>
          <a:p>
            <a:pPr algn="ctr">
              <a:defRPr/>
            </a:pPr>
            <a:r>
              <a:rPr lang="en-US" sz="1000" dirty="0">
                <a:solidFill>
                  <a:prstClr val="black"/>
                </a:solidFill>
              </a:rPr>
              <a:t>[Add Yours Here]</a:t>
            </a:r>
            <a:endParaRPr lang="en-US" sz="1000" dirty="0">
              <a:solidFill>
                <a:prstClr val="black"/>
              </a:solidFill>
            </a:endParaRPr>
          </a:p>
        </p:txBody>
      </p:sp>
      <p:sp>
        <p:nvSpPr>
          <p:cNvPr id="65" name="TextBox 64"/>
          <p:cNvSpPr txBox="1"/>
          <p:nvPr/>
        </p:nvSpPr>
        <p:spPr>
          <a:xfrm>
            <a:off x="4594411" y="4609606"/>
            <a:ext cx="1371600" cy="856050"/>
          </a:xfrm>
          <a:prstGeom prst="rect">
            <a:avLst/>
          </a:prstGeom>
        </p:spPr>
        <p:style>
          <a:lnRef idx="1">
            <a:schemeClr val="accent6"/>
          </a:lnRef>
          <a:fillRef idx="2">
            <a:schemeClr val="accent6"/>
          </a:fillRef>
          <a:effectRef idx="1">
            <a:schemeClr val="accent6"/>
          </a:effectRef>
          <a:fontRef idx="minor">
            <a:schemeClr val="dk1"/>
          </a:fontRef>
        </p:style>
        <p:txBody>
          <a:bodyPr wrap="square">
            <a:noAutofit/>
          </a:bodyPr>
          <a:lstStyle/>
          <a:p>
            <a:pPr algn="ctr">
              <a:defRPr/>
            </a:pPr>
            <a:r>
              <a:rPr lang="en-US" sz="1000" dirty="0">
                <a:solidFill>
                  <a:prstClr val="black"/>
                </a:solidFill>
              </a:rPr>
              <a:t>[Add Yours Here]</a:t>
            </a:r>
            <a:endParaRPr lang="en-US" sz="1000" dirty="0">
              <a:solidFill>
                <a:prstClr val="black"/>
              </a:solidFill>
            </a:endParaRPr>
          </a:p>
        </p:txBody>
      </p:sp>
      <p:sp>
        <p:nvSpPr>
          <p:cNvPr id="66" name="TextBox 65"/>
          <p:cNvSpPr txBox="1"/>
          <p:nvPr/>
        </p:nvSpPr>
        <p:spPr>
          <a:xfrm>
            <a:off x="4607021" y="5638800"/>
            <a:ext cx="1371600" cy="943587"/>
          </a:xfrm>
          <a:prstGeom prst="rect">
            <a:avLst/>
          </a:prstGeom>
        </p:spPr>
        <p:style>
          <a:lnRef idx="1">
            <a:schemeClr val="accent6"/>
          </a:lnRef>
          <a:fillRef idx="2">
            <a:schemeClr val="accent6"/>
          </a:fillRef>
          <a:effectRef idx="1">
            <a:schemeClr val="accent6"/>
          </a:effectRef>
          <a:fontRef idx="minor">
            <a:schemeClr val="dk1"/>
          </a:fontRef>
        </p:style>
        <p:txBody>
          <a:bodyPr wrap="square">
            <a:noAutofit/>
          </a:bodyPr>
          <a:lstStyle/>
          <a:p>
            <a:pPr algn="ctr">
              <a:defRPr/>
            </a:pPr>
            <a:r>
              <a:rPr lang="en-US" sz="1000" dirty="0">
                <a:solidFill>
                  <a:prstClr val="black"/>
                </a:solidFill>
              </a:rPr>
              <a:t>[Add Yours Here]</a:t>
            </a:r>
          </a:p>
          <a:p>
            <a:pPr algn="ctr">
              <a:defRPr/>
            </a:pPr>
            <a:endParaRPr lang="en-US" sz="1000" b="1" dirty="0">
              <a:solidFill>
                <a:prstClr val="black"/>
              </a:solidFill>
            </a:endParaRPr>
          </a:p>
          <a:p>
            <a:pPr algn="ctr">
              <a:defRPr/>
            </a:pPr>
            <a:endParaRPr lang="en-US" sz="1000" b="1" dirty="0">
              <a:solidFill>
                <a:prstClr val="black"/>
              </a:solidFill>
            </a:endParaRPr>
          </a:p>
          <a:p>
            <a:pPr algn="ctr">
              <a:defRPr/>
            </a:pPr>
            <a:endParaRPr lang="en-US" sz="1000" b="1" dirty="0">
              <a:solidFill>
                <a:prstClr val="black"/>
              </a:solidFill>
            </a:endParaRPr>
          </a:p>
          <a:p>
            <a:pPr algn="ctr">
              <a:defRPr/>
            </a:pPr>
            <a:endParaRPr lang="en-US" sz="1000" b="1" dirty="0">
              <a:solidFill>
                <a:prstClr val="black"/>
              </a:solidFill>
            </a:endParaRPr>
          </a:p>
          <a:p>
            <a:pPr algn="ctr">
              <a:defRPr/>
            </a:pPr>
            <a:endParaRPr lang="en-US" sz="1000" b="1" dirty="0">
              <a:solidFill>
                <a:prstClr val="black"/>
              </a:solidFill>
            </a:endParaRPr>
          </a:p>
          <a:p>
            <a:pPr algn="ctr">
              <a:defRPr/>
            </a:pPr>
            <a:endParaRPr lang="en-US" sz="1000" dirty="0">
              <a:solidFill>
                <a:prstClr val="black"/>
              </a:solidFill>
            </a:endParaRPr>
          </a:p>
        </p:txBody>
      </p:sp>
      <p:sp>
        <p:nvSpPr>
          <p:cNvPr id="67" name="TextBox 66"/>
          <p:cNvSpPr txBox="1"/>
          <p:nvPr/>
        </p:nvSpPr>
        <p:spPr>
          <a:xfrm>
            <a:off x="4593515" y="3538205"/>
            <a:ext cx="1371600" cy="898256"/>
          </a:xfrm>
          <a:prstGeom prst="rect">
            <a:avLst/>
          </a:prstGeom>
        </p:spPr>
        <p:style>
          <a:lnRef idx="1">
            <a:schemeClr val="accent6"/>
          </a:lnRef>
          <a:fillRef idx="2">
            <a:schemeClr val="accent6"/>
          </a:fillRef>
          <a:effectRef idx="1">
            <a:schemeClr val="accent6"/>
          </a:effectRef>
          <a:fontRef idx="minor">
            <a:schemeClr val="dk1"/>
          </a:fontRef>
        </p:style>
        <p:txBody>
          <a:bodyPr wrap="square">
            <a:noAutofit/>
          </a:bodyPr>
          <a:lstStyle/>
          <a:p>
            <a:pPr algn="ctr">
              <a:defRPr/>
            </a:pPr>
            <a:r>
              <a:rPr lang="en-US" sz="1000" dirty="0">
                <a:solidFill>
                  <a:prstClr val="black"/>
                </a:solidFill>
              </a:rPr>
              <a:t>[Add Yours Here]</a:t>
            </a:r>
            <a:endParaRPr lang="en-US" sz="1000" dirty="0">
              <a:solidFill>
                <a:prstClr val="black"/>
              </a:solidFill>
            </a:endParaRPr>
          </a:p>
        </p:txBody>
      </p:sp>
      <p:sp>
        <p:nvSpPr>
          <p:cNvPr id="69" name="TextBox 68"/>
          <p:cNvSpPr txBox="1"/>
          <p:nvPr/>
        </p:nvSpPr>
        <p:spPr>
          <a:xfrm>
            <a:off x="4600268" y="1905000"/>
            <a:ext cx="1371600" cy="448715"/>
          </a:xfrm>
          <a:prstGeom prst="rect">
            <a:avLst/>
          </a:prstGeom>
        </p:spPr>
        <p:style>
          <a:lnRef idx="1">
            <a:schemeClr val="accent6"/>
          </a:lnRef>
          <a:fillRef idx="2">
            <a:schemeClr val="accent6"/>
          </a:fillRef>
          <a:effectRef idx="1">
            <a:schemeClr val="accent6"/>
          </a:effectRef>
          <a:fontRef idx="minor">
            <a:schemeClr val="dk1"/>
          </a:fontRef>
        </p:style>
        <p:txBody>
          <a:bodyPr wrap="square">
            <a:noAutofit/>
          </a:bodyPr>
          <a:lstStyle/>
          <a:p>
            <a:pPr algn="ctr">
              <a:defRPr/>
            </a:pPr>
            <a:r>
              <a:rPr lang="en-US" sz="1000" b="1" i="1" dirty="0">
                <a:solidFill>
                  <a:prstClr val="black"/>
                </a:solidFill>
              </a:rPr>
              <a:t>…specifically in our community…</a:t>
            </a:r>
            <a:endParaRPr lang="en-US" sz="1000" b="1" i="1" dirty="0">
              <a:solidFill>
                <a:prstClr val="black"/>
              </a:solidFill>
            </a:endParaRPr>
          </a:p>
        </p:txBody>
      </p:sp>
      <p:sp>
        <p:nvSpPr>
          <p:cNvPr id="4" name="Text Box 4"/>
          <p:cNvSpPr txBox="1">
            <a:spLocks noChangeArrowheads="1"/>
          </p:cNvSpPr>
          <p:nvPr/>
        </p:nvSpPr>
        <p:spPr bwMode="auto">
          <a:xfrm>
            <a:off x="101470" y="442611"/>
            <a:ext cx="1424701" cy="9924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nchor="ctr">
            <a:noAutofit/>
          </a:bodyPr>
          <a:lstStyle/>
          <a:p>
            <a:pPr algn="ctr">
              <a:defRPr/>
            </a:pPr>
            <a:r>
              <a:rPr lang="en-US" sz="1400" b="1" dirty="0">
                <a:solidFill>
                  <a:prstClr val="white"/>
                </a:solidFill>
              </a:rPr>
              <a:t>Long-Term Consequences</a:t>
            </a:r>
          </a:p>
        </p:txBody>
      </p:sp>
      <p:sp>
        <p:nvSpPr>
          <p:cNvPr id="13" name="Text Box 20"/>
          <p:cNvSpPr txBox="1">
            <a:spLocks noChangeArrowheads="1"/>
          </p:cNvSpPr>
          <p:nvPr/>
        </p:nvSpPr>
        <p:spPr bwMode="auto">
          <a:xfrm>
            <a:off x="3118705" y="439320"/>
            <a:ext cx="1395747" cy="99900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noAutofit/>
          </a:bodyPr>
          <a:lstStyle/>
          <a:p>
            <a:pPr algn="ctr">
              <a:spcBef>
                <a:spcPct val="50000"/>
              </a:spcBef>
              <a:defRPr/>
            </a:pPr>
            <a:r>
              <a:rPr lang="en-US" sz="1400" b="1" dirty="0">
                <a:solidFill>
                  <a:prstClr val="white"/>
                </a:solidFill>
              </a:rPr>
              <a:t>Intervening</a:t>
            </a:r>
            <a:r>
              <a:rPr lang="en-US" sz="1100" b="1" dirty="0">
                <a:solidFill>
                  <a:prstClr val="white"/>
                </a:solidFill>
              </a:rPr>
              <a:t> </a:t>
            </a:r>
            <a:r>
              <a:rPr lang="en-US" sz="1400" b="1" dirty="0">
                <a:solidFill>
                  <a:prstClr val="white"/>
                </a:solidFill>
              </a:rPr>
              <a:t>Variables</a:t>
            </a:r>
            <a:r>
              <a:rPr lang="en-US" sz="1100" b="1" dirty="0">
                <a:solidFill>
                  <a:prstClr val="white"/>
                </a:solidFill>
              </a:rPr>
              <a:t> </a:t>
            </a:r>
          </a:p>
          <a:p>
            <a:pPr algn="ctr">
              <a:spcBef>
                <a:spcPct val="50000"/>
              </a:spcBef>
              <a:defRPr/>
            </a:pPr>
            <a:r>
              <a:rPr lang="en-US" sz="1050" b="1" dirty="0">
                <a:solidFill>
                  <a:prstClr val="white"/>
                </a:solidFill>
              </a:rPr>
              <a:t>(Risk/Protective </a:t>
            </a:r>
            <a:r>
              <a:rPr lang="en-US" sz="1050" b="1" dirty="0">
                <a:solidFill>
                  <a:prstClr val="white"/>
                </a:solidFill>
              </a:rPr>
              <a:t>Factors</a:t>
            </a:r>
            <a:r>
              <a:rPr lang="en-US" sz="1050" b="1" dirty="0">
                <a:solidFill>
                  <a:prstClr val="white"/>
                </a:solidFill>
              </a:rPr>
              <a:t>)</a:t>
            </a:r>
            <a:endParaRPr lang="en-US" sz="1050" b="1" dirty="0">
              <a:solidFill>
                <a:prstClr val="white"/>
              </a:solidFill>
            </a:endParaRPr>
          </a:p>
        </p:txBody>
      </p:sp>
      <p:sp>
        <p:nvSpPr>
          <p:cNvPr id="22" name="Text Box 6"/>
          <p:cNvSpPr txBox="1">
            <a:spLocks noChangeArrowheads="1"/>
          </p:cNvSpPr>
          <p:nvPr/>
        </p:nvSpPr>
        <p:spPr bwMode="auto">
          <a:xfrm>
            <a:off x="7662079" y="440475"/>
            <a:ext cx="1380744" cy="996696"/>
          </a:xfrm>
          <a:prstGeom prst="rect">
            <a:avLst/>
          </a:prstGeom>
          <a:solidFill>
            <a:schemeClr val="tx1">
              <a:lumMod val="65000"/>
              <a:lumOff val="35000"/>
            </a:schemeClr>
          </a:solidFill>
          <a:ln>
            <a:headEnd/>
            <a:tailEnd/>
          </a:ln>
        </p:spPr>
        <p:style>
          <a:lnRef idx="0">
            <a:schemeClr val="dk1"/>
          </a:lnRef>
          <a:fillRef idx="3">
            <a:schemeClr val="dk1"/>
          </a:fillRef>
          <a:effectRef idx="3">
            <a:schemeClr val="dk1"/>
          </a:effectRef>
          <a:fontRef idx="minor">
            <a:schemeClr val="lt1"/>
          </a:fontRef>
        </p:style>
        <p:txBody>
          <a:bodyPr wrap="square" anchor="ctr">
            <a:noAutofit/>
          </a:bodyPr>
          <a:lstStyle/>
          <a:p>
            <a:pPr algn="ctr">
              <a:defRPr/>
            </a:pPr>
            <a:endParaRPr lang="en-US" sz="1400" b="1" dirty="0">
              <a:solidFill>
                <a:prstClr val="white"/>
              </a:solidFill>
            </a:endParaRPr>
          </a:p>
          <a:p>
            <a:pPr algn="ctr">
              <a:defRPr/>
            </a:pPr>
            <a:endParaRPr lang="en-US" sz="1400" b="1" dirty="0">
              <a:solidFill>
                <a:prstClr val="white"/>
              </a:solidFill>
            </a:endParaRPr>
          </a:p>
          <a:p>
            <a:pPr algn="ctr">
              <a:defRPr/>
            </a:pPr>
            <a:r>
              <a:rPr lang="en-US" sz="1400" b="1" dirty="0">
                <a:solidFill>
                  <a:prstClr val="white"/>
                </a:solidFill>
              </a:rPr>
              <a:t>Evaluation Plan</a:t>
            </a:r>
          </a:p>
          <a:p>
            <a:pPr algn="ctr">
              <a:defRPr/>
            </a:pPr>
            <a:endParaRPr lang="en-US" sz="1400" b="1" dirty="0">
              <a:solidFill>
                <a:prstClr val="white"/>
              </a:solidFill>
            </a:endParaRPr>
          </a:p>
          <a:p>
            <a:pPr algn="ctr">
              <a:defRPr/>
            </a:pPr>
            <a:endParaRPr lang="en-US" sz="1400" b="1" dirty="0">
              <a:solidFill>
                <a:prstClr val="white"/>
              </a:solidFill>
            </a:endParaRPr>
          </a:p>
          <a:p>
            <a:pPr algn="ctr">
              <a:defRPr/>
            </a:pPr>
            <a:endParaRPr lang="en-US" sz="1400" b="1" dirty="0">
              <a:solidFill>
                <a:prstClr val="white"/>
              </a:solidFill>
            </a:endParaRPr>
          </a:p>
        </p:txBody>
      </p:sp>
      <p:sp>
        <p:nvSpPr>
          <p:cNvPr id="9" name="Text Box 5"/>
          <p:cNvSpPr txBox="1">
            <a:spLocks noChangeArrowheads="1"/>
          </p:cNvSpPr>
          <p:nvPr/>
        </p:nvSpPr>
        <p:spPr bwMode="auto">
          <a:xfrm>
            <a:off x="1636597" y="438886"/>
            <a:ext cx="1371682" cy="9998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nchor="ctr">
            <a:noAutofit/>
          </a:bodyPr>
          <a:lstStyle/>
          <a:p>
            <a:pPr algn="ctr">
              <a:defRPr/>
            </a:pPr>
            <a:r>
              <a:rPr lang="en-US" sz="1400" b="1" dirty="0">
                <a:solidFill>
                  <a:prstClr val="white"/>
                </a:solidFill>
              </a:rPr>
              <a:t>Behavioral Health Problems</a:t>
            </a:r>
          </a:p>
          <a:p>
            <a:pPr algn="ctr">
              <a:defRPr/>
            </a:pPr>
            <a:r>
              <a:rPr lang="en-US" sz="1050" b="1" dirty="0">
                <a:solidFill>
                  <a:prstClr val="white"/>
                </a:solidFill>
              </a:rPr>
              <a:t>(Consumption)</a:t>
            </a:r>
          </a:p>
        </p:txBody>
      </p:sp>
      <p:sp>
        <p:nvSpPr>
          <p:cNvPr id="17" name="Text Box 6"/>
          <p:cNvSpPr txBox="1">
            <a:spLocks noChangeArrowheads="1"/>
          </p:cNvSpPr>
          <p:nvPr/>
        </p:nvSpPr>
        <p:spPr bwMode="auto">
          <a:xfrm>
            <a:off x="6134336" y="440475"/>
            <a:ext cx="1417320" cy="99669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nchor="ctr">
            <a:noAutofit/>
          </a:bodyPr>
          <a:lstStyle/>
          <a:p>
            <a:pPr algn="ctr">
              <a:defRPr/>
            </a:pPr>
            <a:r>
              <a:rPr lang="en-US" sz="1400" b="1" dirty="0">
                <a:solidFill>
                  <a:prstClr val="white"/>
                </a:solidFill>
              </a:rPr>
              <a:t>Strategies &amp;</a:t>
            </a:r>
          </a:p>
          <a:p>
            <a:pPr algn="ctr">
              <a:defRPr/>
            </a:pPr>
            <a:r>
              <a:rPr lang="en-US" sz="1400" b="1" dirty="0">
                <a:solidFill>
                  <a:prstClr val="white"/>
                </a:solidFill>
              </a:rPr>
              <a:t>Local Implementation</a:t>
            </a:r>
          </a:p>
        </p:txBody>
      </p:sp>
      <p:cxnSp>
        <p:nvCxnSpPr>
          <p:cNvPr id="51" name="Straight Arrow Connector 50"/>
          <p:cNvCxnSpPr/>
          <p:nvPr/>
        </p:nvCxnSpPr>
        <p:spPr>
          <a:xfrm>
            <a:off x="1347555" y="1228485"/>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32352" y="1250001"/>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7380211" y="1250001"/>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Text Box 6"/>
          <p:cNvSpPr txBox="1">
            <a:spLocks noChangeArrowheads="1"/>
          </p:cNvSpPr>
          <p:nvPr/>
        </p:nvSpPr>
        <p:spPr bwMode="auto">
          <a:xfrm>
            <a:off x="4624878" y="440475"/>
            <a:ext cx="1399032" cy="99669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nchor="ctr">
            <a:noAutofit/>
          </a:bodyPr>
          <a:lstStyle/>
          <a:p>
            <a:pPr algn="ctr">
              <a:defRPr/>
            </a:pPr>
            <a:r>
              <a:rPr lang="en-US" sz="1400" b="1" dirty="0">
                <a:solidFill>
                  <a:prstClr val="white"/>
                </a:solidFill>
              </a:rPr>
              <a:t>Local Conditions and Contributing </a:t>
            </a:r>
            <a:r>
              <a:rPr lang="en-US" sz="1400" b="1" dirty="0">
                <a:solidFill>
                  <a:prstClr val="white"/>
                </a:solidFill>
              </a:rPr>
              <a:t>Factors </a:t>
            </a:r>
          </a:p>
        </p:txBody>
      </p:sp>
      <p:cxnSp>
        <p:nvCxnSpPr>
          <p:cNvPr id="54" name="Straight Arrow Connector 53"/>
          <p:cNvCxnSpPr/>
          <p:nvPr/>
        </p:nvCxnSpPr>
        <p:spPr>
          <a:xfrm>
            <a:off x="5841707" y="1271516"/>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353765" y="1260759"/>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97732" y="6565939"/>
            <a:ext cx="8960543" cy="284710"/>
            <a:chOff x="97732" y="6565939"/>
            <a:chExt cx="8960543" cy="284710"/>
          </a:xfrm>
        </p:grpSpPr>
        <p:sp>
          <p:nvSpPr>
            <p:cNvPr id="98" name="Line 16"/>
            <p:cNvSpPr>
              <a:spLocks noChangeShapeType="1"/>
            </p:cNvSpPr>
            <p:nvPr/>
          </p:nvSpPr>
          <p:spPr bwMode="auto">
            <a:xfrm flipV="1">
              <a:off x="7599734" y="6753225"/>
              <a:ext cx="1458541" cy="3375"/>
            </a:xfrm>
            <a:prstGeom prst="line">
              <a:avLst/>
            </a:prstGeom>
            <a:noFill/>
            <a:ln w="38100">
              <a:solidFill>
                <a:schemeClr val="tx1"/>
              </a:solidFill>
              <a:round/>
              <a:headEnd type="oval" w="med" len="med"/>
              <a:tailEnd type="oval" w="med" len="med"/>
            </a:ln>
          </p:spPr>
          <p:txBody>
            <a:bodyPr wrap="square">
              <a:noAutofit/>
            </a:bodyPr>
            <a:lstStyle/>
            <a:p>
              <a:endParaRPr lang="en-US">
                <a:solidFill>
                  <a:prstClr val="black"/>
                </a:solidFill>
              </a:endParaRPr>
            </a:p>
          </p:txBody>
        </p:sp>
        <p:sp>
          <p:nvSpPr>
            <p:cNvPr id="101" name="Line 16"/>
            <p:cNvSpPr>
              <a:spLocks noChangeShapeType="1"/>
            </p:cNvSpPr>
            <p:nvPr/>
          </p:nvSpPr>
          <p:spPr bwMode="auto">
            <a:xfrm>
              <a:off x="6037634" y="6754240"/>
              <a:ext cx="1571625" cy="1344"/>
            </a:xfrm>
            <a:prstGeom prst="line">
              <a:avLst/>
            </a:prstGeom>
            <a:noFill/>
            <a:ln w="38100">
              <a:solidFill>
                <a:schemeClr val="tx1"/>
              </a:solidFill>
              <a:round/>
              <a:headEnd type="oval" w="med" len="med"/>
              <a:tailEnd type="oval" w="med" len="med"/>
            </a:ln>
          </p:spPr>
          <p:txBody>
            <a:bodyPr wrap="square">
              <a:noAutofit/>
            </a:bodyPr>
            <a:lstStyle/>
            <a:p>
              <a:endParaRPr lang="en-US">
                <a:solidFill>
                  <a:prstClr val="black"/>
                </a:solidFill>
              </a:endParaRPr>
            </a:p>
          </p:txBody>
        </p:sp>
        <p:sp>
          <p:nvSpPr>
            <p:cNvPr id="102" name="Line 16"/>
            <p:cNvSpPr>
              <a:spLocks noChangeShapeType="1"/>
            </p:cNvSpPr>
            <p:nvPr/>
          </p:nvSpPr>
          <p:spPr bwMode="auto">
            <a:xfrm flipV="1">
              <a:off x="1543105" y="6754912"/>
              <a:ext cx="4490720" cy="0"/>
            </a:xfrm>
            <a:prstGeom prst="line">
              <a:avLst/>
            </a:prstGeom>
            <a:noFill/>
            <a:ln w="38100">
              <a:gradFill flip="none" rotWithShape="1">
                <a:gsLst>
                  <a:gs pos="0">
                    <a:schemeClr val="tx1"/>
                  </a:gs>
                  <a:gs pos="50000">
                    <a:schemeClr val="accent1">
                      <a:tint val="44500"/>
                      <a:satMod val="160000"/>
                    </a:schemeClr>
                  </a:gs>
                  <a:gs pos="100000">
                    <a:schemeClr val="accent1">
                      <a:tint val="23500"/>
                      <a:satMod val="160000"/>
                    </a:schemeClr>
                  </a:gs>
                </a:gsLst>
                <a:lin ang="10800000" scaled="1"/>
                <a:tileRect/>
              </a:gradFill>
              <a:round/>
              <a:headEnd type="oval" w="med" len="med"/>
              <a:tailEnd type="oval" w="med" len="med"/>
            </a:ln>
          </p:spPr>
          <p:txBody>
            <a:bodyPr wrap="square">
              <a:noAutofit/>
            </a:bodyPr>
            <a:lstStyle/>
            <a:p>
              <a:endParaRPr lang="en-US">
                <a:solidFill>
                  <a:prstClr val="black"/>
                </a:solidFill>
              </a:endParaRPr>
            </a:p>
          </p:txBody>
        </p:sp>
        <p:sp>
          <p:nvSpPr>
            <p:cNvPr id="79" name="TextBox 78"/>
            <p:cNvSpPr txBox="1"/>
            <p:nvPr/>
          </p:nvSpPr>
          <p:spPr>
            <a:xfrm>
              <a:off x="7852146" y="6664729"/>
              <a:ext cx="990600" cy="182880"/>
            </a:xfrm>
            <a:prstGeom prst="rect">
              <a:avLst/>
            </a:prstGeom>
            <a:solidFill>
              <a:schemeClr val="bg1"/>
            </a:solidFill>
          </p:spPr>
          <p:txBody>
            <a:bodyPr wrap="square" rtlCol="0" anchor="ctr">
              <a:noAutofit/>
            </a:bodyPr>
            <a:lstStyle/>
            <a:p>
              <a:pPr algn="ctr"/>
              <a:r>
                <a:rPr lang="en-US" sz="900" dirty="0">
                  <a:solidFill>
                    <a:prstClr val="black"/>
                  </a:solidFill>
                </a:rPr>
                <a:t>Reporting/</a:t>
              </a:r>
              <a:r>
                <a:rPr lang="en-US" sz="900" dirty="0" err="1">
                  <a:solidFill>
                    <a:prstClr val="black"/>
                  </a:solidFill>
                </a:rPr>
                <a:t>Eval</a:t>
              </a:r>
              <a:endParaRPr lang="en-US" sz="900" dirty="0">
                <a:solidFill>
                  <a:prstClr val="black"/>
                </a:solidFill>
              </a:endParaRPr>
            </a:p>
          </p:txBody>
        </p:sp>
        <p:sp>
          <p:nvSpPr>
            <p:cNvPr id="75" name="TextBox 74"/>
            <p:cNvSpPr txBox="1"/>
            <p:nvPr/>
          </p:nvSpPr>
          <p:spPr>
            <a:xfrm>
              <a:off x="6228840" y="6664729"/>
              <a:ext cx="1219199" cy="182880"/>
            </a:xfrm>
            <a:prstGeom prst="rect">
              <a:avLst/>
            </a:prstGeom>
            <a:solidFill>
              <a:schemeClr val="bg1"/>
            </a:solidFill>
          </p:spPr>
          <p:txBody>
            <a:bodyPr wrap="square" rtlCol="0" anchor="ctr">
              <a:noAutofit/>
            </a:bodyPr>
            <a:lstStyle/>
            <a:p>
              <a:pPr algn="ctr"/>
              <a:r>
                <a:rPr lang="en-US" sz="900" dirty="0">
                  <a:solidFill>
                    <a:prstClr val="black"/>
                  </a:solidFill>
                </a:rPr>
                <a:t>Plan/Implementation</a:t>
              </a:r>
              <a:endParaRPr lang="en-US" sz="900" dirty="0">
                <a:solidFill>
                  <a:prstClr val="black"/>
                </a:solidFill>
              </a:endParaRPr>
            </a:p>
          </p:txBody>
        </p:sp>
        <p:sp>
          <p:nvSpPr>
            <p:cNvPr id="77" name="TextBox 76"/>
            <p:cNvSpPr txBox="1"/>
            <p:nvPr/>
          </p:nvSpPr>
          <p:spPr>
            <a:xfrm>
              <a:off x="3235383" y="6667769"/>
              <a:ext cx="1142999" cy="182880"/>
            </a:xfrm>
            <a:prstGeom prst="rect">
              <a:avLst/>
            </a:prstGeom>
            <a:solidFill>
              <a:schemeClr val="bg1"/>
            </a:solidFill>
          </p:spPr>
          <p:txBody>
            <a:bodyPr wrap="square" rtlCol="0" anchor="ctr">
              <a:noAutofit/>
            </a:bodyPr>
            <a:lstStyle/>
            <a:p>
              <a:pPr algn="ctr"/>
              <a:r>
                <a:rPr lang="en-US" sz="900" dirty="0">
                  <a:solidFill>
                    <a:prstClr val="black"/>
                  </a:solidFill>
                </a:rPr>
                <a:t>Local Assessment</a:t>
              </a:r>
              <a:endParaRPr lang="en-US" sz="900" dirty="0">
                <a:solidFill>
                  <a:prstClr val="black"/>
                </a:solidFill>
              </a:endParaRPr>
            </a:p>
          </p:txBody>
        </p:sp>
        <p:sp>
          <p:nvSpPr>
            <p:cNvPr id="81" name="Line 16"/>
            <p:cNvSpPr>
              <a:spLocks noChangeShapeType="1"/>
            </p:cNvSpPr>
            <p:nvPr/>
          </p:nvSpPr>
          <p:spPr bwMode="auto">
            <a:xfrm>
              <a:off x="97732" y="6659666"/>
              <a:ext cx="4443788" cy="213"/>
            </a:xfrm>
            <a:prstGeom prst="line">
              <a:avLst/>
            </a:prstGeom>
            <a:noFill/>
            <a:ln w="38100">
              <a:gradFill flip="none" rotWithShape="1">
                <a:gsLst>
                  <a:gs pos="29000">
                    <a:schemeClr val="tx1"/>
                  </a:gs>
                  <a:gs pos="50000">
                    <a:schemeClr val="accent1">
                      <a:tint val="44500"/>
                      <a:satMod val="160000"/>
                    </a:schemeClr>
                  </a:gs>
                  <a:gs pos="100000">
                    <a:schemeClr val="accent1">
                      <a:tint val="23500"/>
                      <a:satMod val="160000"/>
                    </a:schemeClr>
                  </a:gs>
                </a:gsLst>
                <a:lin ang="0" scaled="1"/>
                <a:tileRect/>
              </a:gradFill>
              <a:round/>
              <a:headEnd type="oval" w="med" len="med"/>
              <a:tailEnd type="oval" w="med" len="med"/>
            </a:ln>
          </p:spPr>
          <p:txBody>
            <a:bodyPr wrap="square">
              <a:noAutofit/>
            </a:bodyPr>
            <a:lstStyle/>
            <a:p>
              <a:endParaRPr lang="en-US">
                <a:solidFill>
                  <a:prstClr val="black"/>
                </a:solidFill>
              </a:endParaRPr>
            </a:p>
          </p:txBody>
        </p:sp>
        <p:sp>
          <p:nvSpPr>
            <p:cNvPr id="85" name="TextBox 84"/>
            <p:cNvSpPr txBox="1"/>
            <p:nvPr/>
          </p:nvSpPr>
          <p:spPr>
            <a:xfrm>
              <a:off x="278938" y="6565939"/>
              <a:ext cx="1142999" cy="182880"/>
            </a:xfrm>
            <a:prstGeom prst="rect">
              <a:avLst/>
            </a:prstGeom>
            <a:solidFill>
              <a:schemeClr val="bg1"/>
            </a:solidFill>
          </p:spPr>
          <p:txBody>
            <a:bodyPr wrap="square" rtlCol="0" anchor="ctr">
              <a:noAutofit/>
            </a:bodyPr>
            <a:lstStyle/>
            <a:p>
              <a:pPr algn="ctr"/>
              <a:r>
                <a:rPr lang="en-US" sz="900" dirty="0">
                  <a:solidFill>
                    <a:prstClr val="black"/>
                  </a:solidFill>
                </a:rPr>
                <a:t>State Assessment</a:t>
              </a:r>
              <a:endParaRPr lang="en-US" sz="900" dirty="0">
                <a:solidFill>
                  <a:prstClr val="black"/>
                </a:solidFill>
              </a:endParaRPr>
            </a:p>
          </p:txBody>
        </p:sp>
      </p:grpSp>
      <p:sp>
        <p:nvSpPr>
          <p:cNvPr id="46" name="TextBox 45"/>
          <p:cNvSpPr txBox="1"/>
          <p:nvPr/>
        </p:nvSpPr>
        <p:spPr>
          <a:xfrm>
            <a:off x="7656009" y="2041747"/>
            <a:ext cx="1381125" cy="553998"/>
          </a:xfrm>
          <a:prstGeom prst="rect">
            <a:avLst/>
          </a:prstGeom>
          <a:ln/>
        </p:spPr>
        <p:style>
          <a:lnRef idx="1">
            <a:schemeClr val="dk1"/>
          </a:lnRef>
          <a:fillRef idx="2">
            <a:schemeClr val="dk1"/>
          </a:fillRef>
          <a:effectRef idx="1">
            <a:schemeClr val="dk1"/>
          </a:effectRef>
          <a:fontRef idx="minor">
            <a:schemeClr val="dk1"/>
          </a:fontRef>
        </p:style>
        <p:txBody>
          <a:bodyPr wrap="square">
            <a:noAutofit/>
          </a:bodyPr>
          <a:lstStyle/>
          <a:p>
            <a:pPr>
              <a:defRPr/>
            </a:pPr>
            <a:r>
              <a:rPr lang="en-US" sz="1000" b="1" i="1" dirty="0">
                <a:solidFill>
                  <a:prstClr val="black"/>
                </a:solidFill>
              </a:rPr>
              <a:t>…and we will use these tools to measure our impact…</a:t>
            </a:r>
          </a:p>
        </p:txBody>
      </p:sp>
      <p:sp>
        <p:nvSpPr>
          <p:cNvPr id="87" name="TextBox 86"/>
          <p:cNvSpPr txBox="1"/>
          <p:nvPr/>
        </p:nvSpPr>
        <p:spPr>
          <a:xfrm>
            <a:off x="7651246" y="5865159"/>
            <a:ext cx="1390650" cy="707886"/>
          </a:xfrm>
          <a:prstGeom prst="rect">
            <a:avLst/>
          </a:prstGeom>
          <a:ln/>
        </p:spPr>
        <p:style>
          <a:lnRef idx="1">
            <a:schemeClr val="dk1"/>
          </a:lnRef>
          <a:fillRef idx="2">
            <a:schemeClr val="dk1"/>
          </a:fillRef>
          <a:effectRef idx="1">
            <a:schemeClr val="dk1"/>
          </a:effectRef>
          <a:fontRef idx="minor">
            <a:schemeClr val="dk1"/>
          </a:fontRef>
        </p:style>
        <p:txBody>
          <a:bodyPr wrap="square">
            <a:noAutofit/>
          </a:bodyPr>
          <a:lstStyle/>
          <a:p>
            <a:pPr algn="ctr">
              <a:defRPr/>
            </a:pPr>
            <a:r>
              <a:rPr lang="en-US" sz="1000" b="1" dirty="0">
                <a:solidFill>
                  <a:prstClr val="black"/>
                </a:solidFill>
              </a:rPr>
              <a:t>Direct Services:  </a:t>
            </a:r>
            <a:r>
              <a:rPr lang="en-US" sz="1000" dirty="0">
                <a:solidFill>
                  <a:prstClr val="black"/>
                </a:solidFill>
              </a:rPr>
              <a:t>Assigned Program pre/post and  process measures; </a:t>
            </a:r>
            <a:r>
              <a:rPr lang="en-US" sz="1000" dirty="0">
                <a:solidFill>
                  <a:prstClr val="black"/>
                </a:solidFill>
              </a:rPr>
              <a:t>HYS</a:t>
            </a:r>
            <a:endParaRPr lang="en-US" sz="1000" b="1" dirty="0">
              <a:solidFill>
                <a:prstClr val="black"/>
              </a:solidFill>
            </a:endParaRPr>
          </a:p>
        </p:txBody>
      </p:sp>
      <p:sp>
        <p:nvSpPr>
          <p:cNvPr id="88" name="TextBox 87"/>
          <p:cNvSpPr txBox="1"/>
          <p:nvPr/>
        </p:nvSpPr>
        <p:spPr>
          <a:xfrm>
            <a:off x="7656009" y="5214353"/>
            <a:ext cx="1381125" cy="538609"/>
          </a:xfrm>
          <a:prstGeom prst="rect">
            <a:avLst/>
          </a:prstGeom>
          <a:ln/>
        </p:spPr>
        <p:style>
          <a:lnRef idx="1">
            <a:schemeClr val="dk1"/>
          </a:lnRef>
          <a:fillRef idx="2">
            <a:schemeClr val="dk1"/>
          </a:fillRef>
          <a:effectRef idx="1">
            <a:schemeClr val="dk1"/>
          </a:effectRef>
          <a:fontRef idx="minor">
            <a:schemeClr val="dk1"/>
          </a:fontRef>
        </p:style>
        <p:txBody>
          <a:bodyPr wrap="square">
            <a:noAutofit/>
          </a:bodyPr>
          <a:lstStyle/>
          <a:p>
            <a:pPr algn="ctr">
              <a:defRPr/>
            </a:pPr>
            <a:r>
              <a:rPr lang="en-US" sz="1000" b="1" dirty="0">
                <a:solidFill>
                  <a:prstClr val="black"/>
                </a:solidFill>
              </a:rPr>
              <a:t>Prevention/ Intervention  Services: </a:t>
            </a:r>
            <a:r>
              <a:rPr lang="en-US" sz="900" dirty="0">
                <a:solidFill>
                  <a:prstClr val="black"/>
                </a:solidFill>
              </a:rPr>
              <a:t>pre/post</a:t>
            </a:r>
            <a:endParaRPr lang="en-US" sz="1000" b="1" dirty="0">
              <a:solidFill>
                <a:prstClr val="black"/>
              </a:solidFill>
            </a:endParaRPr>
          </a:p>
        </p:txBody>
      </p:sp>
      <p:sp>
        <p:nvSpPr>
          <p:cNvPr id="89" name="TextBox 88"/>
          <p:cNvSpPr txBox="1"/>
          <p:nvPr/>
        </p:nvSpPr>
        <p:spPr>
          <a:xfrm>
            <a:off x="7660771" y="2707941"/>
            <a:ext cx="1371600" cy="969496"/>
          </a:xfrm>
          <a:prstGeom prst="rect">
            <a:avLst/>
          </a:prstGeom>
          <a:ln/>
        </p:spPr>
        <p:style>
          <a:lnRef idx="1">
            <a:schemeClr val="dk1"/>
          </a:lnRef>
          <a:fillRef idx="2">
            <a:schemeClr val="dk1"/>
          </a:fillRef>
          <a:effectRef idx="1">
            <a:schemeClr val="dk1"/>
          </a:effectRef>
          <a:fontRef idx="minor">
            <a:schemeClr val="dk1"/>
          </a:fontRef>
        </p:style>
        <p:txBody>
          <a:bodyPr wrap="square">
            <a:noAutofit/>
          </a:bodyPr>
          <a:lstStyle/>
          <a:p>
            <a:pPr algn="ctr">
              <a:defRPr/>
            </a:pPr>
            <a:r>
              <a:rPr lang="en-US" sz="1000" b="1" dirty="0">
                <a:solidFill>
                  <a:prstClr val="black"/>
                </a:solidFill>
              </a:rPr>
              <a:t>Community engagement/Coalition </a:t>
            </a:r>
            <a:r>
              <a:rPr lang="en-US" sz="1000" b="1" dirty="0">
                <a:solidFill>
                  <a:prstClr val="black"/>
                </a:solidFill>
              </a:rPr>
              <a:t>development: </a:t>
            </a:r>
            <a:endParaRPr lang="en-US" sz="1000" b="1" dirty="0">
              <a:solidFill>
                <a:prstClr val="black"/>
              </a:solidFill>
            </a:endParaRPr>
          </a:p>
          <a:p>
            <a:pPr algn="ctr">
              <a:defRPr/>
            </a:pPr>
            <a:r>
              <a:rPr lang="en-US" sz="900" dirty="0">
                <a:solidFill>
                  <a:prstClr val="black"/>
                </a:solidFill>
              </a:rPr>
              <a:t>Annual Coalition Survey</a:t>
            </a:r>
          </a:p>
          <a:p>
            <a:pPr algn="ctr">
              <a:defRPr/>
            </a:pPr>
            <a:r>
              <a:rPr lang="en-US" sz="900" dirty="0">
                <a:solidFill>
                  <a:prstClr val="black"/>
                </a:solidFill>
              </a:rPr>
              <a:t>Sustainability </a:t>
            </a:r>
            <a:r>
              <a:rPr lang="en-US" sz="900" dirty="0">
                <a:solidFill>
                  <a:prstClr val="black"/>
                </a:solidFill>
              </a:rPr>
              <a:t>Documentation</a:t>
            </a:r>
          </a:p>
        </p:txBody>
      </p:sp>
      <p:sp>
        <p:nvSpPr>
          <p:cNvPr id="90" name="TextBox 89"/>
          <p:cNvSpPr txBox="1"/>
          <p:nvPr/>
        </p:nvSpPr>
        <p:spPr>
          <a:xfrm>
            <a:off x="7656009" y="4425049"/>
            <a:ext cx="1381125" cy="677108"/>
          </a:xfrm>
          <a:prstGeom prst="rect">
            <a:avLst/>
          </a:prstGeom>
          <a:ln/>
        </p:spPr>
        <p:style>
          <a:lnRef idx="1">
            <a:schemeClr val="dk1"/>
          </a:lnRef>
          <a:fillRef idx="2">
            <a:schemeClr val="dk1"/>
          </a:fillRef>
          <a:effectRef idx="1">
            <a:schemeClr val="dk1"/>
          </a:effectRef>
          <a:fontRef idx="minor">
            <a:schemeClr val="dk1"/>
          </a:fontRef>
        </p:style>
        <p:txBody>
          <a:bodyPr wrap="square">
            <a:noAutofit/>
          </a:bodyPr>
          <a:lstStyle/>
          <a:p>
            <a:pPr algn="ctr">
              <a:defRPr/>
            </a:pPr>
            <a:r>
              <a:rPr lang="en-US" sz="1000" b="1" dirty="0">
                <a:solidFill>
                  <a:prstClr val="black"/>
                </a:solidFill>
              </a:rPr>
              <a:t>Environmental Strategies:</a:t>
            </a:r>
          </a:p>
          <a:p>
            <a:pPr algn="ctr">
              <a:defRPr/>
            </a:pPr>
            <a:r>
              <a:rPr lang="en-US" sz="900" dirty="0">
                <a:solidFill>
                  <a:prstClr val="black"/>
                </a:solidFill>
              </a:rPr>
              <a:t>Process measures </a:t>
            </a:r>
            <a:r>
              <a:rPr lang="en-US" sz="900" dirty="0">
                <a:solidFill>
                  <a:prstClr val="black"/>
                </a:solidFill>
              </a:rPr>
              <a:t>Community Survey</a:t>
            </a:r>
            <a:r>
              <a:rPr lang="en-US" sz="900" dirty="0">
                <a:solidFill>
                  <a:prstClr val="black"/>
                </a:solidFill>
              </a:rPr>
              <a:t>; HYS</a:t>
            </a:r>
          </a:p>
        </p:txBody>
      </p:sp>
      <p:sp>
        <p:nvSpPr>
          <p:cNvPr id="91" name="TextBox 90"/>
          <p:cNvSpPr txBox="1"/>
          <p:nvPr/>
        </p:nvSpPr>
        <p:spPr>
          <a:xfrm>
            <a:off x="7656009" y="3789633"/>
            <a:ext cx="1381125" cy="523220"/>
          </a:xfrm>
          <a:prstGeom prst="rect">
            <a:avLst/>
          </a:prstGeom>
          <a:ln/>
        </p:spPr>
        <p:style>
          <a:lnRef idx="1">
            <a:schemeClr val="dk1"/>
          </a:lnRef>
          <a:fillRef idx="2">
            <a:schemeClr val="dk1"/>
          </a:fillRef>
          <a:effectRef idx="1">
            <a:schemeClr val="dk1"/>
          </a:effectRef>
          <a:fontRef idx="minor">
            <a:schemeClr val="dk1"/>
          </a:fontRef>
        </p:style>
        <p:txBody>
          <a:bodyPr wrap="square">
            <a:noAutofit/>
          </a:bodyPr>
          <a:lstStyle/>
          <a:p>
            <a:pPr algn="ctr">
              <a:defRPr/>
            </a:pPr>
            <a:r>
              <a:rPr lang="en-US" sz="1000" b="1" dirty="0">
                <a:solidFill>
                  <a:prstClr val="black"/>
                </a:solidFill>
              </a:rPr>
              <a:t>Public Awareness: </a:t>
            </a:r>
          </a:p>
          <a:p>
            <a:pPr algn="ctr">
              <a:defRPr/>
            </a:pPr>
            <a:r>
              <a:rPr lang="en-US" sz="900" dirty="0">
                <a:solidFill>
                  <a:prstClr val="black"/>
                </a:solidFill>
              </a:rPr>
              <a:t>Process measures </a:t>
            </a:r>
            <a:r>
              <a:rPr lang="en-US" sz="900" dirty="0">
                <a:solidFill>
                  <a:prstClr val="black"/>
                </a:solidFill>
              </a:rPr>
              <a:t>Community Survey</a:t>
            </a:r>
            <a:endParaRPr lang="en-US" sz="900" dirty="0">
              <a:solidFill>
                <a:prstClr val="black"/>
              </a:solidFill>
            </a:endParaRPr>
          </a:p>
        </p:txBody>
      </p:sp>
      <p:cxnSp>
        <p:nvCxnSpPr>
          <p:cNvPr id="93" name="Straight Arrow Connector 92"/>
          <p:cNvCxnSpPr/>
          <p:nvPr/>
        </p:nvCxnSpPr>
        <p:spPr>
          <a:xfrm rot="10800000">
            <a:off x="4446942" y="2799454"/>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10800000">
            <a:off x="4436185" y="3789157"/>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10800000">
            <a:off x="4437081" y="5058559"/>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10800000">
            <a:off x="4436185" y="6263416"/>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0800000">
            <a:off x="5919844" y="2799454"/>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10800000">
            <a:off x="5957496" y="5292538"/>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10800000">
            <a:off x="5919844" y="6209628"/>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3" name="Left Brace 122"/>
          <p:cNvSpPr/>
          <p:nvPr/>
        </p:nvSpPr>
        <p:spPr>
          <a:xfrm>
            <a:off x="5981588" y="3671047"/>
            <a:ext cx="114300" cy="1009650"/>
          </a:xfrm>
          <a:prstGeom prst="leftBrace">
            <a:avLst>
              <a:gd name="adj1" fmla="val 8333"/>
              <a:gd name="adj2" fmla="val 47979"/>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wrap="square" anchor="ctr">
            <a:noAutofit/>
          </a:bodyPr>
          <a:lstStyle/>
          <a:p>
            <a:pPr algn="ctr">
              <a:defRPr/>
            </a:pPr>
            <a:endParaRPr lang="en-US">
              <a:solidFill>
                <a:prstClr val="black"/>
              </a:solidFill>
            </a:endParaRPr>
          </a:p>
        </p:txBody>
      </p:sp>
      <p:cxnSp>
        <p:nvCxnSpPr>
          <p:cNvPr id="124" name="Straight Arrow Connector 123"/>
          <p:cNvCxnSpPr/>
          <p:nvPr/>
        </p:nvCxnSpPr>
        <p:spPr>
          <a:xfrm rot="10800000">
            <a:off x="7467600" y="28956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10800000">
            <a:off x="7467600" y="47244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10800000">
            <a:off x="7467600" y="39624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10800000">
            <a:off x="7464014" y="5314278"/>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rot="10800000">
            <a:off x="7453256" y="6250193"/>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369848" y="1421780"/>
            <a:ext cx="760144" cy="215444"/>
          </a:xfrm>
          <a:prstGeom prst="rect">
            <a:avLst/>
          </a:prstGeom>
        </p:spPr>
        <p:txBody>
          <a:bodyPr wrap="square">
            <a:noAutofit/>
          </a:bodyPr>
          <a:lstStyle/>
          <a:p>
            <a:pPr algn="ctr">
              <a:defRPr/>
            </a:pPr>
            <a:r>
              <a:rPr lang="en-US" sz="800" b="1" dirty="0">
                <a:solidFill>
                  <a:prstClr val="black"/>
                </a:solidFill>
              </a:rPr>
              <a:t>(10-15 years) </a:t>
            </a:r>
            <a:endParaRPr lang="en-US" sz="800" b="1" dirty="0">
              <a:solidFill>
                <a:prstClr val="black"/>
              </a:solidFill>
            </a:endParaRPr>
          </a:p>
        </p:txBody>
      </p:sp>
      <p:sp>
        <p:nvSpPr>
          <p:cNvPr id="104" name="Rectangle 103"/>
          <p:cNvSpPr/>
          <p:nvPr/>
        </p:nvSpPr>
        <p:spPr>
          <a:xfrm>
            <a:off x="1921355" y="1423638"/>
            <a:ext cx="708848" cy="215444"/>
          </a:xfrm>
          <a:prstGeom prst="rect">
            <a:avLst/>
          </a:prstGeom>
        </p:spPr>
        <p:txBody>
          <a:bodyPr wrap="square">
            <a:noAutofit/>
          </a:bodyPr>
          <a:lstStyle/>
          <a:p>
            <a:pPr algn="ctr">
              <a:defRPr/>
            </a:pPr>
            <a:r>
              <a:rPr lang="en-US" sz="800" b="1" dirty="0">
                <a:solidFill>
                  <a:prstClr val="black"/>
                </a:solidFill>
              </a:rPr>
              <a:t>(5-10 years) </a:t>
            </a:r>
            <a:endParaRPr lang="en-US" sz="800" b="1" dirty="0">
              <a:solidFill>
                <a:prstClr val="black"/>
              </a:solidFill>
            </a:endParaRPr>
          </a:p>
        </p:txBody>
      </p:sp>
      <p:sp>
        <p:nvSpPr>
          <p:cNvPr id="105" name="Rectangle 104"/>
          <p:cNvSpPr/>
          <p:nvPr/>
        </p:nvSpPr>
        <p:spPr>
          <a:xfrm>
            <a:off x="3452417" y="1414345"/>
            <a:ext cx="657552" cy="215444"/>
          </a:xfrm>
          <a:prstGeom prst="rect">
            <a:avLst/>
          </a:prstGeom>
        </p:spPr>
        <p:txBody>
          <a:bodyPr wrap="square">
            <a:noAutofit/>
          </a:bodyPr>
          <a:lstStyle/>
          <a:p>
            <a:pPr algn="ctr">
              <a:defRPr/>
            </a:pPr>
            <a:r>
              <a:rPr lang="en-US" sz="800" b="1" dirty="0">
                <a:solidFill>
                  <a:prstClr val="black"/>
                </a:solidFill>
              </a:rPr>
              <a:t>(2-5 years) </a:t>
            </a:r>
            <a:endParaRPr lang="en-US" sz="800" b="1" dirty="0">
              <a:solidFill>
                <a:prstClr val="black"/>
              </a:solidFill>
            </a:endParaRPr>
          </a:p>
        </p:txBody>
      </p:sp>
      <p:sp>
        <p:nvSpPr>
          <p:cNvPr id="106" name="Rectangle 105"/>
          <p:cNvSpPr/>
          <p:nvPr/>
        </p:nvSpPr>
        <p:spPr>
          <a:xfrm>
            <a:off x="4773092" y="1418062"/>
            <a:ext cx="1067921" cy="215444"/>
          </a:xfrm>
          <a:prstGeom prst="rect">
            <a:avLst/>
          </a:prstGeom>
        </p:spPr>
        <p:txBody>
          <a:bodyPr wrap="square">
            <a:noAutofit/>
          </a:bodyPr>
          <a:lstStyle/>
          <a:p>
            <a:pPr algn="ctr">
              <a:defRPr/>
            </a:pPr>
            <a:r>
              <a:rPr lang="en-US" sz="800" b="1" dirty="0">
                <a:solidFill>
                  <a:prstClr val="black"/>
                </a:solidFill>
              </a:rPr>
              <a:t>(6 months – 2 years) </a:t>
            </a:r>
            <a:endParaRPr lang="en-US" sz="800" b="1" dirty="0">
              <a:solidFill>
                <a:prstClr val="black"/>
              </a:solidFill>
            </a:endParaRPr>
          </a:p>
        </p:txBody>
      </p:sp>
      <p:sp>
        <p:nvSpPr>
          <p:cNvPr id="80" name="TextBox 79"/>
          <p:cNvSpPr txBox="1"/>
          <p:nvPr/>
        </p:nvSpPr>
        <p:spPr>
          <a:xfrm>
            <a:off x="90739" y="425489"/>
            <a:ext cx="5915025" cy="6140450"/>
          </a:xfrm>
          <a:prstGeom prst="rect">
            <a:avLst/>
          </a:prstGeom>
          <a:solidFill>
            <a:schemeClr val="bg2">
              <a:alpha val="12000"/>
            </a:schemeClr>
          </a:solidFill>
          <a:ln w="76200">
            <a:solidFill>
              <a:schemeClr val="tx1"/>
            </a:solidFill>
          </a:ln>
        </p:spPr>
        <p:txBody>
          <a:bodyPr anchor="ctr"/>
          <a:lstStyle/>
          <a:p>
            <a:pPr algn="ctr">
              <a:defRPr/>
            </a:pPr>
            <a:r>
              <a:rPr lang="en-US" sz="4000" dirty="0">
                <a:solidFill>
                  <a:srgbClr val="1F497D">
                    <a:lumMod val="75000"/>
                  </a:srgbClr>
                </a:solidFill>
                <a:cs typeface="Arial" charset="0"/>
              </a:rPr>
              <a:t>Needs Assessment</a:t>
            </a:r>
          </a:p>
        </p:txBody>
      </p:sp>
      <p:sp>
        <p:nvSpPr>
          <p:cNvPr id="7" name="Rectangle 6"/>
          <p:cNvSpPr/>
          <p:nvPr/>
        </p:nvSpPr>
        <p:spPr>
          <a:xfrm>
            <a:off x="1606587" y="425489"/>
            <a:ext cx="2934933" cy="6219778"/>
          </a:xfrm>
          <a:prstGeom prst="rect">
            <a:avLst/>
          </a:prstGeom>
          <a:noFill/>
          <a:ln w="1016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58646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par>
                                <p:cTn id="8" presetID="9" presetClass="emph" presetSubtype="0" grpId="0" nodeType="withEffect">
                                  <p:stCondLst>
                                    <p:cond delay="0"/>
                                  </p:stCondLst>
                                  <p:childTnLst>
                                    <p:set>
                                      <p:cBhvr rctx="PPT">
                                        <p:cTn id="9" dur="indefinite"/>
                                        <p:tgtEl>
                                          <p:spTgt spid="23"/>
                                        </p:tgtEl>
                                        <p:attrNameLst>
                                          <p:attrName>style.opacity</p:attrName>
                                        </p:attrNameLst>
                                      </p:cBhvr>
                                      <p:to>
                                        <p:strVal val="0.5"/>
                                      </p:to>
                                    </p:set>
                                    <p:animEffect filter="image" prLst="opacity: 0.5">
                                      <p:cBhvr rctx="IE">
                                        <p:cTn id="10" dur="indefinite"/>
                                        <p:tgtEl>
                                          <p:spTgt spid="23"/>
                                        </p:tgtEl>
                                      </p:cBhvr>
                                    </p:animEffect>
                                  </p:childTnLst>
                                </p:cTn>
                              </p:par>
                              <p:par>
                                <p:cTn id="11" presetID="9" presetClass="emph" presetSubtype="0" grpId="0" nodeType="withEffect">
                                  <p:stCondLst>
                                    <p:cond delay="0"/>
                                  </p:stCondLst>
                                  <p:childTnLst>
                                    <p:set>
                                      <p:cBhvr rctx="PPT">
                                        <p:cTn id="12" dur="indefinite"/>
                                        <p:tgtEl>
                                          <p:spTgt spid="19"/>
                                        </p:tgtEl>
                                        <p:attrNameLst>
                                          <p:attrName>style.opacity</p:attrName>
                                        </p:attrNameLst>
                                      </p:cBhvr>
                                      <p:to>
                                        <p:strVal val="0.5"/>
                                      </p:to>
                                    </p:set>
                                    <p:animEffect filter="image" prLst="opacity: 0.5">
                                      <p:cBhvr rctx="IE">
                                        <p:cTn id="13" dur="indefinite"/>
                                        <p:tgtEl>
                                          <p:spTgt spid="19"/>
                                        </p:tgtEl>
                                      </p:cBhvr>
                                    </p:animEffect>
                                  </p:childTnLst>
                                </p:cTn>
                              </p:par>
                              <p:par>
                                <p:cTn id="14" presetID="9" presetClass="emph" presetSubtype="0" grpId="0" nodeType="withEffect">
                                  <p:stCondLst>
                                    <p:cond delay="0"/>
                                  </p:stCondLst>
                                  <p:childTnLst>
                                    <p:set>
                                      <p:cBhvr rctx="PPT">
                                        <p:cTn id="15" dur="indefinite"/>
                                        <p:tgtEl>
                                          <p:spTgt spid="28"/>
                                        </p:tgtEl>
                                        <p:attrNameLst>
                                          <p:attrName>style.opacity</p:attrName>
                                        </p:attrNameLst>
                                      </p:cBhvr>
                                      <p:to>
                                        <p:strVal val="0.5"/>
                                      </p:to>
                                    </p:set>
                                    <p:animEffect filter="image" prLst="opacity: 0.5">
                                      <p:cBhvr rctx="IE">
                                        <p:cTn id="16" dur="indefinite"/>
                                        <p:tgtEl>
                                          <p:spTgt spid="28"/>
                                        </p:tgtEl>
                                      </p:cBhvr>
                                    </p:animEffect>
                                  </p:childTnLst>
                                </p:cTn>
                              </p:par>
                              <p:par>
                                <p:cTn id="17" presetID="9" presetClass="emph" presetSubtype="0" grpId="0" nodeType="withEffect">
                                  <p:stCondLst>
                                    <p:cond delay="0"/>
                                  </p:stCondLst>
                                  <p:childTnLst>
                                    <p:set>
                                      <p:cBhvr rctx="PPT">
                                        <p:cTn id="18" dur="indefinite"/>
                                        <p:tgtEl>
                                          <p:spTgt spid="29"/>
                                        </p:tgtEl>
                                        <p:attrNameLst>
                                          <p:attrName>style.opacity</p:attrName>
                                        </p:attrNameLst>
                                      </p:cBhvr>
                                      <p:to>
                                        <p:strVal val="0.5"/>
                                      </p:to>
                                    </p:set>
                                    <p:animEffect filter="image" prLst="opacity: 0.5">
                                      <p:cBhvr rctx="IE">
                                        <p:cTn id="19" dur="indefinite"/>
                                        <p:tgtEl>
                                          <p:spTgt spid="29"/>
                                        </p:tgtEl>
                                      </p:cBhvr>
                                    </p:animEffect>
                                  </p:childTnLst>
                                </p:cTn>
                              </p:par>
                              <p:par>
                                <p:cTn id="20" presetID="9" presetClass="emph" presetSubtype="0" grpId="0" nodeType="withEffect">
                                  <p:stCondLst>
                                    <p:cond delay="0"/>
                                  </p:stCondLst>
                                  <p:childTnLst>
                                    <p:set>
                                      <p:cBhvr rctx="PPT">
                                        <p:cTn id="21" dur="indefinite"/>
                                        <p:tgtEl>
                                          <p:spTgt spid="30"/>
                                        </p:tgtEl>
                                        <p:attrNameLst>
                                          <p:attrName>style.opacity</p:attrName>
                                        </p:attrNameLst>
                                      </p:cBhvr>
                                      <p:to>
                                        <p:strVal val="0.5"/>
                                      </p:to>
                                    </p:set>
                                    <p:animEffect filter="image" prLst="opacity: 0.5">
                                      <p:cBhvr rctx="IE">
                                        <p:cTn id="22" dur="indefinite"/>
                                        <p:tgtEl>
                                          <p:spTgt spid="30"/>
                                        </p:tgtEl>
                                      </p:cBhvr>
                                    </p:animEffect>
                                  </p:childTnLst>
                                </p:cTn>
                              </p:par>
                              <p:par>
                                <p:cTn id="23" presetID="9" presetClass="emph" presetSubtype="0" grpId="0" nodeType="withEffect">
                                  <p:stCondLst>
                                    <p:cond delay="0"/>
                                  </p:stCondLst>
                                  <p:childTnLst>
                                    <p:set>
                                      <p:cBhvr rctx="PPT">
                                        <p:cTn id="24" dur="indefinite"/>
                                        <p:tgtEl>
                                          <p:spTgt spid="32"/>
                                        </p:tgtEl>
                                        <p:attrNameLst>
                                          <p:attrName>style.opacity</p:attrName>
                                        </p:attrNameLst>
                                      </p:cBhvr>
                                      <p:to>
                                        <p:strVal val="0.5"/>
                                      </p:to>
                                    </p:set>
                                    <p:animEffect filter="image" prLst="opacity: 0.5">
                                      <p:cBhvr rctx="IE">
                                        <p:cTn id="25" dur="indefinite"/>
                                        <p:tgtEl>
                                          <p:spTgt spid="32"/>
                                        </p:tgtEl>
                                      </p:cBhvr>
                                    </p:animEffect>
                                  </p:childTnLst>
                                </p:cTn>
                              </p:par>
                              <p:par>
                                <p:cTn id="26" presetID="9" presetClass="emph" presetSubtype="0" grpId="0" nodeType="withEffect">
                                  <p:stCondLst>
                                    <p:cond delay="0"/>
                                  </p:stCondLst>
                                  <p:childTnLst>
                                    <p:set>
                                      <p:cBhvr rctx="PPT">
                                        <p:cTn id="27" dur="indefinite"/>
                                        <p:tgtEl>
                                          <p:spTgt spid="33"/>
                                        </p:tgtEl>
                                        <p:attrNameLst>
                                          <p:attrName>style.opacity</p:attrName>
                                        </p:attrNameLst>
                                      </p:cBhvr>
                                      <p:to>
                                        <p:strVal val="0.5"/>
                                      </p:to>
                                    </p:set>
                                    <p:animEffect filter="image" prLst="opacity: 0.5">
                                      <p:cBhvr rctx="IE">
                                        <p:cTn id="28" dur="indefinite"/>
                                        <p:tgtEl>
                                          <p:spTgt spid="33"/>
                                        </p:tgtEl>
                                      </p:cBhvr>
                                    </p:animEffect>
                                  </p:childTnLst>
                                </p:cTn>
                              </p:par>
                              <p:par>
                                <p:cTn id="29" presetID="9" presetClass="emph" presetSubtype="0" grpId="0" nodeType="withEffect">
                                  <p:stCondLst>
                                    <p:cond delay="0"/>
                                  </p:stCondLst>
                                  <p:childTnLst>
                                    <p:set>
                                      <p:cBhvr rctx="PPT">
                                        <p:cTn id="30" dur="indefinite"/>
                                        <p:tgtEl>
                                          <p:spTgt spid="34"/>
                                        </p:tgtEl>
                                        <p:attrNameLst>
                                          <p:attrName>style.opacity</p:attrName>
                                        </p:attrNameLst>
                                      </p:cBhvr>
                                      <p:to>
                                        <p:strVal val="0.5"/>
                                      </p:to>
                                    </p:set>
                                    <p:animEffect filter="image" prLst="opacity: 0.5">
                                      <p:cBhvr rctx="IE">
                                        <p:cTn id="31" dur="indefinite"/>
                                        <p:tgtEl>
                                          <p:spTgt spid="34"/>
                                        </p:tgtEl>
                                      </p:cBhvr>
                                    </p:animEffect>
                                  </p:childTnLst>
                                </p:cTn>
                              </p:par>
                              <p:par>
                                <p:cTn id="32" presetID="9" presetClass="emph" presetSubtype="0" grpId="0" nodeType="withEffect">
                                  <p:stCondLst>
                                    <p:cond delay="0"/>
                                  </p:stCondLst>
                                  <p:childTnLst>
                                    <p:set>
                                      <p:cBhvr rctx="PPT">
                                        <p:cTn id="33" dur="indefinite"/>
                                        <p:tgtEl>
                                          <p:spTgt spid="22"/>
                                        </p:tgtEl>
                                        <p:attrNameLst>
                                          <p:attrName>style.opacity</p:attrName>
                                        </p:attrNameLst>
                                      </p:cBhvr>
                                      <p:to>
                                        <p:strVal val="0.5"/>
                                      </p:to>
                                    </p:set>
                                    <p:animEffect filter="image" prLst="opacity: 0.5">
                                      <p:cBhvr rctx="IE">
                                        <p:cTn id="34" dur="indefinite"/>
                                        <p:tgtEl>
                                          <p:spTgt spid="22"/>
                                        </p:tgtEl>
                                      </p:cBhvr>
                                    </p:animEffect>
                                  </p:childTnLst>
                                </p:cTn>
                              </p:par>
                              <p:par>
                                <p:cTn id="35" presetID="9" presetClass="emph" presetSubtype="0" grpId="0" nodeType="withEffect">
                                  <p:stCondLst>
                                    <p:cond delay="0"/>
                                  </p:stCondLst>
                                  <p:childTnLst>
                                    <p:set>
                                      <p:cBhvr rctx="PPT">
                                        <p:cTn id="36" dur="indefinite"/>
                                        <p:tgtEl>
                                          <p:spTgt spid="17"/>
                                        </p:tgtEl>
                                        <p:attrNameLst>
                                          <p:attrName>style.opacity</p:attrName>
                                        </p:attrNameLst>
                                      </p:cBhvr>
                                      <p:to>
                                        <p:strVal val="0.5"/>
                                      </p:to>
                                    </p:set>
                                    <p:animEffect filter="image" prLst="opacity: 0.5">
                                      <p:cBhvr rctx="IE">
                                        <p:cTn id="37" dur="indefinite"/>
                                        <p:tgtEl>
                                          <p:spTgt spid="17"/>
                                        </p:tgtEl>
                                      </p:cBhvr>
                                    </p:animEffect>
                                  </p:childTnLst>
                                </p:cTn>
                              </p:par>
                              <p:par>
                                <p:cTn id="38" presetID="9" presetClass="emph" presetSubtype="0" nodeType="withEffect">
                                  <p:stCondLst>
                                    <p:cond delay="0"/>
                                  </p:stCondLst>
                                  <p:childTnLst>
                                    <p:set>
                                      <p:cBhvr rctx="PPT">
                                        <p:cTn id="39" dur="indefinite"/>
                                        <p:tgtEl>
                                          <p:spTgt spid="55"/>
                                        </p:tgtEl>
                                        <p:attrNameLst>
                                          <p:attrName>style.opacity</p:attrName>
                                        </p:attrNameLst>
                                      </p:cBhvr>
                                      <p:to>
                                        <p:strVal val="0.5"/>
                                      </p:to>
                                    </p:set>
                                    <p:animEffect filter="image" prLst="opacity: 0.5">
                                      <p:cBhvr rctx="IE">
                                        <p:cTn id="40" dur="indefinite"/>
                                        <p:tgtEl>
                                          <p:spTgt spid="55"/>
                                        </p:tgtEl>
                                      </p:cBhvr>
                                    </p:animEffect>
                                  </p:childTnLst>
                                </p:cTn>
                              </p:par>
                              <p:par>
                                <p:cTn id="41" presetID="9" presetClass="emph" presetSubtype="0" nodeType="withEffect">
                                  <p:stCondLst>
                                    <p:cond delay="0"/>
                                  </p:stCondLst>
                                  <p:childTnLst>
                                    <p:set>
                                      <p:cBhvr rctx="PPT">
                                        <p:cTn id="42" dur="indefinite"/>
                                        <p:tgtEl>
                                          <p:spTgt spid="54"/>
                                        </p:tgtEl>
                                        <p:attrNameLst>
                                          <p:attrName>style.opacity</p:attrName>
                                        </p:attrNameLst>
                                      </p:cBhvr>
                                      <p:to>
                                        <p:strVal val="0.5"/>
                                      </p:to>
                                    </p:set>
                                    <p:animEffect filter="image" prLst="opacity: 0.5">
                                      <p:cBhvr rctx="IE">
                                        <p:cTn id="43" dur="indefinite"/>
                                        <p:tgtEl>
                                          <p:spTgt spid="54"/>
                                        </p:tgtEl>
                                      </p:cBhvr>
                                    </p:animEffect>
                                  </p:childTnLst>
                                </p:cTn>
                              </p:par>
                              <p:par>
                                <p:cTn id="44" presetID="9" presetClass="emph" presetSubtype="0" grpId="0" nodeType="withEffect">
                                  <p:stCondLst>
                                    <p:cond delay="0"/>
                                  </p:stCondLst>
                                  <p:childTnLst>
                                    <p:set>
                                      <p:cBhvr rctx="PPT">
                                        <p:cTn id="45" dur="indefinite"/>
                                        <p:tgtEl>
                                          <p:spTgt spid="46"/>
                                        </p:tgtEl>
                                        <p:attrNameLst>
                                          <p:attrName>style.opacity</p:attrName>
                                        </p:attrNameLst>
                                      </p:cBhvr>
                                      <p:to>
                                        <p:strVal val="0.5"/>
                                      </p:to>
                                    </p:set>
                                    <p:animEffect filter="image" prLst="opacity: 0.5">
                                      <p:cBhvr rctx="IE">
                                        <p:cTn id="46" dur="indefinite"/>
                                        <p:tgtEl>
                                          <p:spTgt spid="46"/>
                                        </p:tgtEl>
                                      </p:cBhvr>
                                    </p:animEffect>
                                  </p:childTnLst>
                                </p:cTn>
                              </p:par>
                              <p:par>
                                <p:cTn id="47" presetID="9" presetClass="emph" presetSubtype="0" grpId="0" nodeType="withEffect">
                                  <p:stCondLst>
                                    <p:cond delay="0"/>
                                  </p:stCondLst>
                                  <p:childTnLst>
                                    <p:set>
                                      <p:cBhvr rctx="PPT">
                                        <p:cTn id="48" dur="indefinite"/>
                                        <p:tgtEl>
                                          <p:spTgt spid="87"/>
                                        </p:tgtEl>
                                        <p:attrNameLst>
                                          <p:attrName>style.opacity</p:attrName>
                                        </p:attrNameLst>
                                      </p:cBhvr>
                                      <p:to>
                                        <p:strVal val="0.5"/>
                                      </p:to>
                                    </p:set>
                                    <p:animEffect filter="image" prLst="opacity: 0.5">
                                      <p:cBhvr rctx="IE">
                                        <p:cTn id="49" dur="indefinite"/>
                                        <p:tgtEl>
                                          <p:spTgt spid="87"/>
                                        </p:tgtEl>
                                      </p:cBhvr>
                                    </p:animEffect>
                                  </p:childTnLst>
                                </p:cTn>
                              </p:par>
                              <p:par>
                                <p:cTn id="50" presetID="9" presetClass="emph" presetSubtype="0" grpId="0" nodeType="withEffect">
                                  <p:stCondLst>
                                    <p:cond delay="0"/>
                                  </p:stCondLst>
                                  <p:childTnLst>
                                    <p:set>
                                      <p:cBhvr rctx="PPT">
                                        <p:cTn id="51" dur="indefinite"/>
                                        <p:tgtEl>
                                          <p:spTgt spid="88"/>
                                        </p:tgtEl>
                                        <p:attrNameLst>
                                          <p:attrName>style.opacity</p:attrName>
                                        </p:attrNameLst>
                                      </p:cBhvr>
                                      <p:to>
                                        <p:strVal val="0.5"/>
                                      </p:to>
                                    </p:set>
                                    <p:animEffect filter="image" prLst="opacity: 0.5">
                                      <p:cBhvr rctx="IE">
                                        <p:cTn id="52" dur="indefinite"/>
                                        <p:tgtEl>
                                          <p:spTgt spid="88"/>
                                        </p:tgtEl>
                                      </p:cBhvr>
                                    </p:animEffect>
                                  </p:childTnLst>
                                </p:cTn>
                              </p:par>
                              <p:par>
                                <p:cTn id="53" presetID="9" presetClass="emph" presetSubtype="0" grpId="0" nodeType="withEffect">
                                  <p:stCondLst>
                                    <p:cond delay="0"/>
                                  </p:stCondLst>
                                  <p:childTnLst>
                                    <p:set>
                                      <p:cBhvr rctx="PPT">
                                        <p:cTn id="54" dur="indefinite"/>
                                        <p:tgtEl>
                                          <p:spTgt spid="89"/>
                                        </p:tgtEl>
                                        <p:attrNameLst>
                                          <p:attrName>style.opacity</p:attrName>
                                        </p:attrNameLst>
                                      </p:cBhvr>
                                      <p:to>
                                        <p:strVal val="0.5"/>
                                      </p:to>
                                    </p:set>
                                    <p:animEffect filter="image" prLst="opacity: 0.5">
                                      <p:cBhvr rctx="IE">
                                        <p:cTn id="55" dur="indefinite"/>
                                        <p:tgtEl>
                                          <p:spTgt spid="89"/>
                                        </p:tgtEl>
                                      </p:cBhvr>
                                    </p:animEffect>
                                  </p:childTnLst>
                                </p:cTn>
                              </p:par>
                              <p:par>
                                <p:cTn id="56" presetID="9" presetClass="emph" presetSubtype="0" grpId="0" nodeType="withEffect">
                                  <p:stCondLst>
                                    <p:cond delay="0"/>
                                  </p:stCondLst>
                                  <p:childTnLst>
                                    <p:set>
                                      <p:cBhvr rctx="PPT">
                                        <p:cTn id="57" dur="indefinite"/>
                                        <p:tgtEl>
                                          <p:spTgt spid="90"/>
                                        </p:tgtEl>
                                        <p:attrNameLst>
                                          <p:attrName>style.opacity</p:attrName>
                                        </p:attrNameLst>
                                      </p:cBhvr>
                                      <p:to>
                                        <p:strVal val="0.5"/>
                                      </p:to>
                                    </p:set>
                                    <p:animEffect filter="image" prLst="opacity: 0.5">
                                      <p:cBhvr rctx="IE">
                                        <p:cTn id="58" dur="indefinite"/>
                                        <p:tgtEl>
                                          <p:spTgt spid="90"/>
                                        </p:tgtEl>
                                      </p:cBhvr>
                                    </p:animEffect>
                                  </p:childTnLst>
                                </p:cTn>
                              </p:par>
                              <p:par>
                                <p:cTn id="59" presetID="9" presetClass="emph" presetSubtype="0" grpId="0" nodeType="withEffect">
                                  <p:stCondLst>
                                    <p:cond delay="0"/>
                                  </p:stCondLst>
                                  <p:childTnLst>
                                    <p:set>
                                      <p:cBhvr rctx="PPT">
                                        <p:cTn id="60" dur="indefinite"/>
                                        <p:tgtEl>
                                          <p:spTgt spid="91"/>
                                        </p:tgtEl>
                                        <p:attrNameLst>
                                          <p:attrName>style.opacity</p:attrName>
                                        </p:attrNameLst>
                                      </p:cBhvr>
                                      <p:to>
                                        <p:strVal val="0.5"/>
                                      </p:to>
                                    </p:set>
                                    <p:animEffect filter="image" prLst="opacity: 0.5">
                                      <p:cBhvr rctx="IE">
                                        <p:cTn id="61" dur="indefinite"/>
                                        <p:tgtEl>
                                          <p:spTgt spid="91"/>
                                        </p:tgtEl>
                                      </p:cBhvr>
                                    </p:animEffect>
                                  </p:childTnLst>
                                </p:cTn>
                              </p:par>
                              <p:par>
                                <p:cTn id="62" presetID="9" presetClass="emph" presetSubtype="0" nodeType="withEffect">
                                  <p:stCondLst>
                                    <p:cond delay="0"/>
                                  </p:stCondLst>
                                  <p:childTnLst>
                                    <p:set>
                                      <p:cBhvr rctx="PPT">
                                        <p:cTn id="63" dur="indefinite"/>
                                        <p:tgtEl>
                                          <p:spTgt spid="97"/>
                                        </p:tgtEl>
                                        <p:attrNameLst>
                                          <p:attrName>style.opacity</p:attrName>
                                        </p:attrNameLst>
                                      </p:cBhvr>
                                      <p:to>
                                        <p:strVal val="0.5"/>
                                      </p:to>
                                    </p:set>
                                    <p:animEffect filter="image" prLst="opacity: 0.5">
                                      <p:cBhvr rctx="IE">
                                        <p:cTn id="64" dur="indefinite"/>
                                        <p:tgtEl>
                                          <p:spTgt spid="97"/>
                                        </p:tgtEl>
                                      </p:cBhvr>
                                    </p:animEffect>
                                  </p:childTnLst>
                                </p:cTn>
                              </p:par>
                              <p:par>
                                <p:cTn id="65" presetID="9" presetClass="emph" presetSubtype="0" nodeType="withEffect">
                                  <p:stCondLst>
                                    <p:cond delay="0"/>
                                  </p:stCondLst>
                                  <p:childTnLst>
                                    <p:set>
                                      <p:cBhvr rctx="PPT">
                                        <p:cTn id="66" dur="indefinite"/>
                                        <p:tgtEl>
                                          <p:spTgt spid="99"/>
                                        </p:tgtEl>
                                        <p:attrNameLst>
                                          <p:attrName>style.opacity</p:attrName>
                                        </p:attrNameLst>
                                      </p:cBhvr>
                                      <p:to>
                                        <p:strVal val="0.5"/>
                                      </p:to>
                                    </p:set>
                                    <p:animEffect filter="image" prLst="opacity: 0.5">
                                      <p:cBhvr rctx="IE">
                                        <p:cTn id="67" dur="indefinite"/>
                                        <p:tgtEl>
                                          <p:spTgt spid="99"/>
                                        </p:tgtEl>
                                      </p:cBhvr>
                                    </p:animEffect>
                                  </p:childTnLst>
                                </p:cTn>
                              </p:par>
                              <p:par>
                                <p:cTn id="68" presetID="9" presetClass="emph" presetSubtype="0" nodeType="withEffect">
                                  <p:stCondLst>
                                    <p:cond delay="0"/>
                                  </p:stCondLst>
                                  <p:childTnLst>
                                    <p:set>
                                      <p:cBhvr rctx="PPT">
                                        <p:cTn id="69" dur="indefinite"/>
                                        <p:tgtEl>
                                          <p:spTgt spid="100"/>
                                        </p:tgtEl>
                                        <p:attrNameLst>
                                          <p:attrName>style.opacity</p:attrName>
                                        </p:attrNameLst>
                                      </p:cBhvr>
                                      <p:to>
                                        <p:strVal val="0.5"/>
                                      </p:to>
                                    </p:set>
                                    <p:animEffect filter="image" prLst="opacity: 0.5">
                                      <p:cBhvr rctx="IE">
                                        <p:cTn id="70" dur="indefinite"/>
                                        <p:tgtEl>
                                          <p:spTgt spid="100"/>
                                        </p:tgtEl>
                                      </p:cBhvr>
                                    </p:animEffect>
                                  </p:childTnLst>
                                </p:cTn>
                              </p:par>
                              <p:par>
                                <p:cTn id="71" presetID="9" presetClass="emph" presetSubtype="0" grpId="0" nodeType="withEffect">
                                  <p:stCondLst>
                                    <p:cond delay="0"/>
                                  </p:stCondLst>
                                  <p:childTnLst>
                                    <p:set>
                                      <p:cBhvr rctx="PPT">
                                        <p:cTn id="72" dur="indefinite"/>
                                        <p:tgtEl>
                                          <p:spTgt spid="123"/>
                                        </p:tgtEl>
                                        <p:attrNameLst>
                                          <p:attrName>style.opacity</p:attrName>
                                        </p:attrNameLst>
                                      </p:cBhvr>
                                      <p:to>
                                        <p:strVal val="0.5"/>
                                      </p:to>
                                    </p:set>
                                    <p:animEffect filter="image" prLst="opacity: 0.5">
                                      <p:cBhvr rctx="IE">
                                        <p:cTn id="73" dur="indefinite"/>
                                        <p:tgtEl>
                                          <p:spTgt spid="123"/>
                                        </p:tgtEl>
                                      </p:cBhvr>
                                    </p:animEffect>
                                  </p:childTnLst>
                                </p:cTn>
                              </p:par>
                              <p:par>
                                <p:cTn id="74" presetID="9" presetClass="emph" presetSubtype="0" nodeType="withEffect">
                                  <p:stCondLst>
                                    <p:cond delay="0"/>
                                  </p:stCondLst>
                                  <p:childTnLst>
                                    <p:set>
                                      <p:cBhvr rctx="PPT">
                                        <p:cTn id="75" dur="indefinite"/>
                                        <p:tgtEl>
                                          <p:spTgt spid="124"/>
                                        </p:tgtEl>
                                        <p:attrNameLst>
                                          <p:attrName>style.opacity</p:attrName>
                                        </p:attrNameLst>
                                      </p:cBhvr>
                                      <p:to>
                                        <p:strVal val="0.5"/>
                                      </p:to>
                                    </p:set>
                                    <p:animEffect filter="image" prLst="opacity: 0.5">
                                      <p:cBhvr rctx="IE">
                                        <p:cTn id="76" dur="indefinite"/>
                                        <p:tgtEl>
                                          <p:spTgt spid="124"/>
                                        </p:tgtEl>
                                      </p:cBhvr>
                                    </p:animEffect>
                                  </p:childTnLst>
                                </p:cTn>
                              </p:par>
                              <p:par>
                                <p:cTn id="77" presetID="9" presetClass="emph" presetSubtype="0" nodeType="withEffect">
                                  <p:stCondLst>
                                    <p:cond delay="0"/>
                                  </p:stCondLst>
                                  <p:childTnLst>
                                    <p:set>
                                      <p:cBhvr rctx="PPT">
                                        <p:cTn id="78" dur="indefinite"/>
                                        <p:tgtEl>
                                          <p:spTgt spid="125"/>
                                        </p:tgtEl>
                                        <p:attrNameLst>
                                          <p:attrName>style.opacity</p:attrName>
                                        </p:attrNameLst>
                                      </p:cBhvr>
                                      <p:to>
                                        <p:strVal val="0.5"/>
                                      </p:to>
                                    </p:set>
                                    <p:animEffect filter="image" prLst="opacity: 0.5">
                                      <p:cBhvr rctx="IE">
                                        <p:cTn id="79" dur="indefinite"/>
                                        <p:tgtEl>
                                          <p:spTgt spid="125"/>
                                        </p:tgtEl>
                                      </p:cBhvr>
                                    </p:animEffect>
                                  </p:childTnLst>
                                </p:cTn>
                              </p:par>
                              <p:par>
                                <p:cTn id="80" presetID="9" presetClass="emph" presetSubtype="0" nodeType="withEffect">
                                  <p:stCondLst>
                                    <p:cond delay="0"/>
                                  </p:stCondLst>
                                  <p:childTnLst>
                                    <p:set>
                                      <p:cBhvr rctx="PPT">
                                        <p:cTn id="81" dur="indefinite"/>
                                        <p:tgtEl>
                                          <p:spTgt spid="126"/>
                                        </p:tgtEl>
                                        <p:attrNameLst>
                                          <p:attrName>style.opacity</p:attrName>
                                        </p:attrNameLst>
                                      </p:cBhvr>
                                      <p:to>
                                        <p:strVal val="0.5"/>
                                      </p:to>
                                    </p:set>
                                    <p:animEffect filter="image" prLst="opacity: 0.5">
                                      <p:cBhvr rctx="IE">
                                        <p:cTn id="82" dur="indefinite"/>
                                        <p:tgtEl>
                                          <p:spTgt spid="126"/>
                                        </p:tgtEl>
                                      </p:cBhvr>
                                    </p:animEffect>
                                  </p:childTnLst>
                                </p:cTn>
                              </p:par>
                              <p:par>
                                <p:cTn id="83" presetID="9" presetClass="emph" presetSubtype="0" nodeType="withEffect">
                                  <p:stCondLst>
                                    <p:cond delay="0"/>
                                  </p:stCondLst>
                                  <p:childTnLst>
                                    <p:set>
                                      <p:cBhvr rctx="PPT">
                                        <p:cTn id="84" dur="indefinite"/>
                                        <p:tgtEl>
                                          <p:spTgt spid="127"/>
                                        </p:tgtEl>
                                        <p:attrNameLst>
                                          <p:attrName>style.opacity</p:attrName>
                                        </p:attrNameLst>
                                      </p:cBhvr>
                                      <p:to>
                                        <p:strVal val="0.5"/>
                                      </p:to>
                                    </p:set>
                                    <p:animEffect filter="image" prLst="opacity: 0.5">
                                      <p:cBhvr rctx="IE">
                                        <p:cTn id="85" dur="indefinite"/>
                                        <p:tgtEl>
                                          <p:spTgt spid="127"/>
                                        </p:tgtEl>
                                      </p:cBhvr>
                                    </p:animEffect>
                                  </p:childTnLst>
                                </p:cTn>
                              </p:par>
                              <p:par>
                                <p:cTn id="86" presetID="9" presetClass="emph" presetSubtype="0" nodeType="withEffect">
                                  <p:stCondLst>
                                    <p:cond delay="0"/>
                                  </p:stCondLst>
                                  <p:childTnLst>
                                    <p:set>
                                      <p:cBhvr rctx="PPT">
                                        <p:cTn id="87" dur="indefinite"/>
                                        <p:tgtEl>
                                          <p:spTgt spid="128"/>
                                        </p:tgtEl>
                                        <p:attrNameLst>
                                          <p:attrName>style.opacity</p:attrName>
                                        </p:attrNameLst>
                                      </p:cBhvr>
                                      <p:to>
                                        <p:strVal val="0.5"/>
                                      </p:to>
                                    </p:set>
                                    <p:animEffect filter="image" prLst="opacity: 0.5">
                                      <p:cBhvr rctx="IE">
                                        <p:cTn id="88" dur="indefinite"/>
                                        <p:tgtEl>
                                          <p:spTgt spid="128"/>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 grpId="0"/>
      <p:bldP spid="28" grpId="0" animBg="1"/>
      <p:bldP spid="29" grpId="0" animBg="1"/>
      <p:bldP spid="30" grpId="0" animBg="1"/>
      <p:bldP spid="32" grpId="0" animBg="1"/>
      <p:bldP spid="33" grpId="0" animBg="1"/>
      <p:bldP spid="34" grpId="0" animBg="1"/>
      <p:bldP spid="22" grpId="0" animBg="1"/>
      <p:bldP spid="17" grpId="0" animBg="1"/>
      <p:bldP spid="46" grpId="0" animBg="1"/>
      <p:bldP spid="87" grpId="0" animBg="1"/>
      <p:bldP spid="88" grpId="0" animBg="1"/>
      <p:bldP spid="89" grpId="0" animBg="1"/>
      <p:bldP spid="90" grpId="0" animBg="1"/>
      <p:bldP spid="91" grpId="0" animBg="1"/>
      <p:bldP spid="123" grpId="0" animBg="1"/>
      <p:bldP spid="80"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7685691" cy="762000"/>
          </a:xfrm>
        </p:spPr>
        <p:txBody>
          <a:bodyPr rtlCol="0">
            <a:noAutofit/>
          </a:bodyPr>
          <a:lstStyle/>
          <a:p>
            <a:pPr eaLnBrk="0" fontAlgn="auto" hangingPunct="0">
              <a:spcAft>
                <a:spcPts val="0"/>
              </a:spcAft>
              <a:defRPr/>
            </a:pPr>
            <a:r>
              <a:rPr sz="3200" dirty="0" smtClean="0"/>
              <a:t>Types of </a:t>
            </a:r>
            <a:r>
              <a:rPr sz="3200" dirty="0"/>
              <a:t>d</a:t>
            </a:r>
            <a:r>
              <a:rPr sz="3200" dirty="0" smtClean="0"/>
              <a:t>ata used assessing </a:t>
            </a:r>
            <a:r>
              <a:rPr sz="3200" dirty="0"/>
              <a:t>c</a:t>
            </a:r>
            <a:r>
              <a:rPr sz="3200" dirty="0" smtClean="0"/>
              <a:t>ommunities</a:t>
            </a:r>
            <a:endParaRPr sz="3200" dirty="0"/>
          </a:p>
        </p:txBody>
      </p:sp>
      <p:sp>
        <p:nvSpPr>
          <p:cNvPr id="29699" name="Content Placeholder 2"/>
          <p:cNvSpPr>
            <a:spLocks noGrp="1"/>
          </p:cNvSpPr>
          <p:nvPr>
            <p:ph idx="1"/>
          </p:nvPr>
        </p:nvSpPr>
        <p:spPr>
          <a:xfrm>
            <a:off x="457200" y="1828800"/>
            <a:ext cx="8229600" cy="4525963"/>
          </a:xfrm>
        </p:spPr>
        <p:txBody>
          <a:bodyPr/>
          <a:lstStyle/>
          <a:p>
            <a:pPr eaLnBrk="1" hangingPunct="1"/>
            <a:r>
              <a:rPr lang="en-US" altLang="en-US" b="1" dirty="0" smtClean="0"/>
              <a:t>Quantitative Data </a:t>
            </a:r>
            <a:r>
              <a:rPr lang="en-US" altLang="en-US" dirty="0" smtClean="0"/>
              <a:t>– are expressed in numerical terms, counted, or compared on a scale.  These data help to answer the question “how many” and can give your coalition perspective about the breadth of an issue, e.g., how many people are affected.</a:t>
            </a:r>
          </a:p>
        </p:txBody>
      </p:sp>
    </p:spTree>
    <p:extLst>
      <p:ext uri="{BB962C8B-B14F-4D97-AF65-F5344CB8AC3E}">
        <p14:creationId xmlns:p14="http://schemas.microsoft.com/office/powerpoint/2010/main" val="467375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457201" y="1828800"/>
            <a:ext cx="8229600" cy="4525963"/>
          </a:xfrm>
        </p:spPr>
        <p:txBody>
          <a:bodyPr/>
          <a:lstStyle/>
          <a:p>
            <a:pPr eaLnBrk="1" hangingPunct="1">
              <a:spcBef>
                <a:spcPts val="1200"/>
              </a:spcBef>
            </a:pPr>
            <a:r>
              <a:rPr lang="en-US" altLang="en-US" b="1" dirty="0" smtClean="0"/>
              <a:t>Qualitative Data</a:t>
            </a:r>
            <a:r>
              <a:rPr lang="en-US" altLang="en-US" dirty="0" smtClean="0"/>
              <a:t> – are non-numerical data rich in detail and description.  </a:t>
            </a:r>
          </a:p>
          <a:p>
            <a:pPr>
              <a:spcBef>
                <a:spcPts val="1200"/>
              </a:spcBef>
            </a:pPr>
            <a:r>
              <a:rPr lang="en-US" altLang="en-US" dirty="0"/>
              <a:t>U</a:t>
            </a:r>
            <a:r>
              <a:rPr lang="en-US" altLang="en-US" dirty="0" smtClean="0"/>
              <a:t>sually presented in narrative form.</a:t>
            </a:r>
          </a:p>
          <a:p>
            <a:pPr lvl="1">
              <a:spcBef>
                <a:spcPts val="1200"/>
              </a:spcBef>
            </a:pPr>
            <a:r>
              <a:rPr lang="en-US" altLang="en-US" dirty="0" smtClean="0"/>
              <a:t>such as information from focus groups, </a:t>
            </a:r>
            <a:br>
              <a:rPr lang="en-US" altLang="en-US" dirty="0" smtClean="0"/>
            </a:br>
            <a:r>
              <a:rPr lang="en-US" altLang="en-US" dirty="0" smtClean="0"/>
              <a:t>key informant interviews, and/or </a:t>
            </a:r>
            <a:br>
              <a:rPr lang="en-US" altLang="en-US" dirty="0" smtClean="0"/>
            </a:br>
            <a:r>
              <a:rPr lang="en-US" altLang="en-US" dirty="0" smtClean="0"/>
              <a:t>observational data collection.  </a:t>
            </a:r>
          </a:p>
          <a:p>
            <a:pPr eaLnBrk="1" hangingPunct="1">
              <a:spcBef>
                <a:spcPts val="1200"/>
              </a:spcBef>
            </a:pPr>
            <a:r>
              <a:rPr lang="en-US" altLang="en-US" dirty="0"/>
              <a:t>C</a:t>
            </a:r>
            <a:r>
              <a:rPr lang="en-US" altLang="en-US" dirty="0" smtClean="0"/>
              <a:t>an help address the question, </a:t>
            </a:r>
            <a:br>
              <a:rPr lang="en-US" altLang="en-US" dirty="0" smtClean="0"/>
            </a:br>
            <a:r>
              <a:rPr lang="en-US" altLang="en-US" dirty="0" smtClean="0"/>
              <a:t>“What does it mean?”</a:t>
            </a:r>
          </a:p>
        </p:txBody>
      </p:sp>
      <p:sp>
        <p:nvSpPr>
          <p:cNvPr id="7" name="Title 1"/>
          <p:cNvSpPr>
            <a:spLocks noGrp="1"/>
          </p:cNvSpPr>
          <p:nvPr>
            <p:ph type="title"/>
          </p:nvPr>
        </p:nvSpPr>
        <p:spPr/>
        <p:txBody>
          <a:bodyPr rtlCol="0">
            <a:noAutofit/>
          </a:bodyPr>
          <a:lstStyle/>
          <a:p>
            <a:pPr eaLnBrk="0" fontAlgn="auto" hangingPunct="0">
              <a:spcAft>
                <a:spcPts val="0"/>
              </a:spcAft>
              <a:defRPr/>
            </a:pPr>
            <a:r>
              <a:rPr sz="3200" dirty="0" smtClean="0"/>
              <a:t>Types of </a:t>
            </a:r>
            <a:r>
              <a:rPr sz="3200" dirty="0"/>
              <a:t>d</a:t>
            </a:r>
            <a:r>
              <a:rPr sz="3200" dirty="0" smtClean="0"/>
              <a:t>ata used assessing </a:t>
            </a:r>
            <a:r>
              <a:rPr sz="3200" dirty="0"/>
              <a:t>c</a:t>
            </a:r>
            <a:r>
              <a:rPr sz="3200" dirty="0" smtClean="0"/>
              <a:t>ommunities</a:t>
            </a:r>
            <a:endParaRPr sz="3200" dirty="0"/>
          </a:p>
        </p:txBody>
      </p:sp>
    </p:spTree>
    <p:extLst>
      <p:ext uri="{BB962C8B-B14F-4D97-AF65-F5344CB8AC3E}">
        <p14:creationId xmlns:p14="http://schemas.microsoft.com/office/powerpoint/2010/main" val="1168879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altLang="en-US" dirty="0" smtClean="0"/>
              <a:t>Sources of Quantitative Data</a:t>
            </a:r>
          </a:p>
        </p:txBody>
      </p:sp>
      <p:sp>
        <p:nvSpPr>
          <p:cNvPr id="29699" name="Content Placeholder 4"/>
          <p:cNvSpPr>
            <a:spLocks noGrp="1"/>
          </p:cNvSpPr>
          <p:nvPr>
            <p:ph idx="1"/>
          </p:nvPr>
        </p:nvSpPr>
        <p:spPr>
          <a:xfrm>
            <a:off x="457201" y="1828800"/>
            <a:ext cx="8229600" cy="4525963"/>
          </a:xfrm>
        </p:spPr>
        <p:txBody>
          <a:bodyPr/>
          <a:lstStyle/>
          <a:p>
            <a:pPr eaLnBrk="1" hangingPunct="1">
              <a:spcBef>
                <a:spcPts val="1200"/>
              </a:spcBef>
            </a:pPr>
            <a:r>
              <a:rPr lang="en-US" altLang="en-US" b="1" dirty="0" smtClean="0"/>
              <a:t>Social indicator </a:t>
            </a:r>
            <a:r>
              <a:rPr lang="en-US" altLang="en-US" dirty="0" smtClean="0"/>
              <a:t>or archival data, such as Administrative reports (e.g., hospital emergency room admissions or law enforcement records of DUI arrests).</a:t>
            </a:r>
          </a:p>
          <a:p>
            <a:pPr>
              <a:spcBef>
                <a:spcPts val="1200"/>
              </a:spcBef>
            </a:pPr>
            <a:r>
              <a:rPr lang="en-US" altLang="en-US" b="1" dirty="0" smtClean="0"/>
              <a:t>Healthy Youth Survey</a:t>
            </a:r>
          </a:p>
        </p:txBody>
      </p:sp>
    </p:spTree>
    <p:extLst>
      <p:ext uri="{BB962C8B-B14F-4D97-AF65-F5344CB8AC3E}">
        <p14:creationId xmlns:p14="http://schemas.microsoft.com/office/powerpoint/2010/main" val="4124967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p:txBody>
          <a:bodyPr/>
          <a:lstStyle/>
          <a:p>
            <a:r>
              <a:rPr altLang="en-US" smtClean="0"/>
              <a:t>Sources of data</a:t>
            </a:r>
          </a:p>
        </p:txBody>
      </p:sp>
      <p:sp>
        <p:nvSpPr>
          <p:cNvPr id="28675" name="Content Placeholder 4"/>
          <p:cNvSpPr>
            <a:spLocks noGrp="1"/>
          </p:cNvSpPr>
          <p:nvPr>
            <p:ph sz="half" idx="1"/>
          </p:nvPr>
        </p:nvSpPr>
        <p:spPr>
          <a:xfrm>
            <a:off x="762000" y="1828800"/>
            <a:ext cx="7315200" cy="609600"/>
          </a:xfrm>
        </p:spPr>
        <p:txBody>
          <a:bodyPr>
            <a:normAutofit fontScale="77500" lnSpcReduction="20000"/>
          </a:bodyPr>
          <a:lstStyle/>
          <a:p>
            <a:pPr algn="ctr" eaLnBrk="1" hangingPunct="1">
              <a:buFont typeface="Wingdings" pitchFamily="2" charset="2"/>
              <a:buNone/>
            </a:pPr>
            <a:r>
              <a:rPr lang="en-US" altLang="en-US" b="1" u="sng" dirty="0" smtClean="0"/>
              <a:t>Healthy Youth Survey</a:t>
            </a:r>
            <a:endParaRPr lang="en-US" altLang="en-US" b="1" dirty="0" smtClean="0"/>
          </a:p>
          <a:p>
            <a:pPr algn="ctr" eaLnBrk="1" hangingPunct="1">
              <a:buFont typeface="Wingdings" pitchFamily="2" charset="2"/>
              <a:buNone/>
            </a:pPr>
            <a:r>
              <a:rPr lang="en-US" altLang="en-US" sz="2000" b="1" dirty="0"/>
              <a:t>M</a:t>
            </a:r>
            <a:r>
              <a:rPr lang="en-US" altLang="en-US" sz="2000" b="1" dirty="0" smtClean="0"/>
              <a:t>ost recently last administered fall 2014</a:t>
            </a:r>
          </a:p>
        </p:txBody>
      </p:sp>
      <p:graphicFrame>
        <p:nvGraphicFramePr>
          <p:cNvPr id="7" name="Content Placeholder 6"/>
          <p:cNvGraphicFramePr>
            <a:graphicFrameLocks noGrp="1"/>
          </p:cNvGraphicFramePr>
          <p:nvPr>
            <p:ph sz="half" idx="2"/>
            <p:extLst/>
          </p:nvPr>
        </p:nvGraphicFramePr>
        <p:xfrm>
          <a:off x="457200" y="2667000"/>
          <a:ext cx="8153400" cy="3657600"/>
        </p:xfrm>
        <a:graphic>
          <a:graphicData uri="http://schemas.openxmlformats.org/drawingml/2006/table">
            <a:tbl>
              <a:tblPr firstRow="1" bandRow="1">
                <a:tableStyleId>{5940675A-B579-460E-94D1-54222C63F5DA}</a:tableStyleId>
              </a:tblPr>
              <a:tblGrid>
                <a:gridCol w="3156155"/>
                <a:gridCol w="4997245"/>
              </a:tblGrid>
              <a:tr h="1447800">
                <a:tc>
                  <a:txBody>
                    <a:bodyPr/>
                    <a:lstStyle/>
                    <a:p>
                      <a:r>
                        <a:rPr lang="en-US" sz="2000" b="1" dirty="0" smtClean="0"/>
                        <a:t>Risk</a:t>
                      </a:r>
                      <a:r>
                        <a:rPr lang="en-US" sz="2000" b="1" baseline="0" dirty="0" smtClean="0"/>
                        <a:t> Factor </a:t>
                      </a:r>
                      <a:r>
                        <a:rPr lang="en-US" sz="2000" b="1" dirty="0" smtClean="0"/>
                        <a:t>Indicator</a:t>
                      </a:r>
                      <a:endParaRPr lang="en-US" sz="2000" b="1" dirty="0">
                        <a:solidFill>
                          <a:schemeClr val="tx1"/>
                        </a:solidFill>
                      </a:endParaRPr>
                    </a:p>
                  </a:txBody>
                  <a:tcPr marT="182880">
                    <a:lnL w="12700" cap="flat" cmpd="sng" algn="ctr">
                      <a:no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c>
                  <a:txBody>
                    <a:bodyPr/>
                    <a:lstStyle/>
                    <a:p>
                      <a:r>
                        <a:rPr lang="en-US" sz="1800" kern="1200" baseline="0" dirty="0" smtClean="0"/>
                        <a:t>Think back over the last 2 weeks. How many times have you had five or more drinks in a row?  (A drink is a glass of wine, a bottle of beer, a shot glass of liquor, or a mixed drink.) </a:t>
                      </a:r>
                      <a:endParaRPr lang="en-US" sz="1800" b="0" dirty="0">
                        <a:solidFill>
                          <a:schemeClr val="tx1"/>
                        </a:solidFill>
                      </a:endParaRPr>
                    </a:p>
                  </a:txBody>
                  <a:tcPr marT="182880">
                    <a:lnL w="19050" cap="flat" cmpd="sng" algn="ctr">
                      <a:solidFill>
                        <a:schemeClr val="accent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r>
              <a:tr h="990600">
                <a:tc>
                  <a:txBody>
                    <a:bodyPr/>
                    <a:lstStyle/>
                    <a:p>
                      <a:pPr marL="0" algn="l" defTabSz="914400" rtl="0" eaLnBrk="1" latinLnBrk="0" hangingPunct="1"/>
                      <a:r>
                        <a:rPr lang="en-US" sz="2000" b="1" kern="1200" dirty="0" smtClean="0">
                          <a:solidFill>
                            <a:schemeClr val="tx1"/>
                          </a:solidFill>
                          <a:latin typeface="+mn-lt"/>
                          <a:ea typeface="+mn-ea"/>
                          <a:cs typeface="+mn-cs"/>
                        </a:rPr>
                        <a:t>Protective Factor Indicator</a:t>
                      </a:r>
                      <a:endParaRPr lang="en-US" sz="2000" b="1" kern="1200" dirty="0">
                        <a:solidFill>
                          <a:schemeClr val="tx1"/>
                        </a:solidFill>
                        <a:latin typeface="+mn-lt"/>
                        <a:ea typeface="+mn-ea"/>
                        <a:cs typeface="+mn-cs"/>
                      </a:endParaRPr>
                    </a:p>
                  </a:txBody>
                  <a:tcPr marT="182880">
                    <a:lnL w="12700" cap="flat" cmpd="sng" algn="ctr">
                      <a:no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c>
                  <a:txBody>
                    <a:bodyPr/>
                    <a:lstStyle/>
                    <a:p>
                      <a:r>
                        <a:rPr lang="en-US" sz="1800" kern="1200" baseline="0" dirty="0" smtClean="0"/>
                        <a:t>There are people in my neighborhood who are proud of me when I do something well. </a:t>
                      </a:r>
                      <a:endParaRPr lang="en-US" sz="1800" kern="1200" baseline="0" dirty="0" smtClean="0">
                        <a:solidFill>
                          <a:schemeClr val="dk1"/>
                        </a:solidFill>
                        <a:latin typeface="+mn-lt"/>
                        <a:ea typeface="+mn-ea"/>
                        <a:cs typeface="+mn-cs"/>
                      </a:endParaRPr>
                    </a:p>
                  </a:txBody>
                  <a:tcPr marT="182880">
                    <a:lnL w="19050" cap="flat" cmpd="sng" algn="ctr">
                      <a:solidFill>
                        <a:schemeClr val="accent1">
                          <a:lumMod val="7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9050" cap="flat" cmpd="sng" algn="ctr">
                      <a:solidFill>
                        <a:schemeClr val="accent1">
                          <a:lumMod val="75000"/>
                        </a:schemeClr>
                      </a:solidFill>
                      <a:prstDash val="solid"/>
                      <a:round/>
                      <a:headEnd type="none" w="med" len="med"/>
                      <a:tailEnd type="none" w="med" len="med"/>
                    </a:lnB>
                  </a:tcPr>
                </a:tc>
              </a:tr>
              <a:tr h="1219200">
                <a:tc>
                  <a:txBody>
                    <a:bodyPr/>
                    <a:lstStyle/>
                    <a:p>
                      <a:pPr marL="0" algn="l" defTabSz="914400" rtl="0" eaLnBrk="1" latinLnBrk="0" hangingPunct="1"/>
                      <a:r>
                        <a:rPr lang="en-US" sz="2000" b="1" kern="1200" dirty="0" smtClean="0">
                          <a:solidFill>
                            <a:schemeClr val="tx1"/>
                          </a:solidFill>
                          <a:latin typeface="+mn-lt"/>
                          <a:ea typeface="+mn-ea"/>
                          <a:cs typeface="+mn-cs"/>
                        </a:rPr>
                        <a:t>Problem Behavior Indicator</a:t>
                      </a:r>
                      <a:endParaRPr lang="en-US" sz="2000" b="1" kern="1200" dirty="0">
                        <a:solidFill>
                          <a:schemeClr val="tx1"/>
                        </a:solidFill>
                        <a:latin typeface="+mn-lt"/>
                        <a:ea typeface="+mn-ea"/>
                        <a:cs typeface="+mn-cs"/>
                      </a:endParaRPr>
                    </a:p>
                  </a:txBody>
                  <a:tcPr marT="182880">
                    <a:lnL w="12700" cap="flat" cmpd="sng" algn="ctr">
                      <a:noFill/>
                      <a:prstDash val="solid"/>
                      <a:round/>
                      <a:headEnd type="none" w="med" len="med"/>
                      <a:tailEnd type="none" w="med" len="med"/>
                    </a:lnL>
                    <a:lnR w="19050" cap="flat" cmpd="sng" algn="ctr">
                      <a:solidFill>
                        <a:schemeClr val="accent1">
                          <a:lumMod val="75000"/>
                        </a:schemeClr>
                      </a:solid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800" kern="1200" baseline="0" dirty="0" smtClean="0"/>
                        <a:t>During the past 30 days, how many times did you ride in a car or other vehicle driven by someone who had been drinking alcohol? </a:t>
                      </a:r>
                      <a:endParaRPr lang="en-US" sz="1800" dirty="0"/>
                    </a:p>
                  </a:txBody>
                  <a:tcPr marT="182880">
                    <a:lnL w="19050" cap="flat" cmpd="sng" algn="ctr">
                      <a:solidFill>
                        <a:schemeClr val="accent1">
                          <a:lumMod val="7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1">
                          <a:lumMod val="75000"/>
                        </a:schemeClr>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37538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altLang="en-US" sz="3600" smtClean="0">
                <a:latin typeface="Cambria" pitchFamily="18" charset="0"/>
              </a:rPr>
              <a:t> </a:t>
            </a:r>
            <a:r>
              <a:rPr altLang="en-US" smtClean="0"/>
              <a:t>Training Objectives</a:t>
            </a:r>
          </a:p>
        </p:txBody>
      </p:sp>
      <p:sp>
        <p:nvSpPr>
          <p:cNvPr id="17411" name="Content Placeholder 2"/>
          <p:cNvSpPr>
            <a:spLocks noGrp="1"/>
          </p:cNvSpPr>
          <p:nvPr>
            <p:ph idx="1"/>
          </p:nvPr>
        </p:nvSpPr>
        <p:spPr>
          <a:xfrm>
            <a:off x="457201" y="1828800"/>
            <a:ext cx="8229600" cy="3962400"/>
          </a:xfrm>
        </p:spPr>
        <p:txBody>
          <a:bodyPr>
            <a:normAutofit lnSpcReduction="10000"/>
          </a:bodyPr>
          <a:lstStyle/>
          <a:p>
            <a:pPr marL="0" indent="0" eaLnBrk="1" hangingPunct="1">
              <a:buNone/>
            </a:pPr>
            <a:r>
              <a:rPr lang="en-US" altLang="en-US" sz="2800" dirty="0" smtClean="0"/>
              <a:t>Participants will:</a:t>
            </a:r>
          </a:p>
          <a:p>
            <a:pPr eaLnBrk="1" hangingPunct="1">
              <a:spcBef>
                <a:spcPts val="1200"/>
              </a:spcBef>
            </a:pPr>
            <a:r>
              <a:rPr lang="en-US" altLang="en-US" sz="2800" dirty="0"/>
              <a:t>B</a:t>
            </a:r>
            <a:r>
              <a:rPr lang="en-US" altLang="en-US" sz="2800" dirty="0" smtClean="0"/>
              <a:t>e able to explain why needs assessments are important.</a:t>
            </a:r>
          </a:p>
          <a:p>
            <a:pPr eaLnBrk="1" hangingPunct="1">
              <a:spcBef>
                <a:spcPts val="1200"/>
              </a:spcBef>
            </a:pPr>
            <a:r>
              <a:rPr lang="en-US" altLang="en-US" sz="2800" dirty="0"/>
              <a:t>U</a:t>
            </a:r>
            <a:r>
              <a:rPr lang="en-US" altLang="en-US" sz="2800" dirty="0" smtClean="0"/>
              <a:t>nderstand common sources of data.</a:t>
            </a:r>
          </a:p>
          <a:p>
            <a:pPr eaLnBrk="1" hangingPunct="1">
              <a:spcBef>
                <a:spcPts val="1200"/>
              </a:spcBef>
            </a:pPr>
            <a:r>
              <a:rPr lang="en-US" altLang="en-US" sz="2800" dirty="0"/>
              <a:t>U</a:t>
            </a:r>
            <a:r>
              <a:rPr lang="en-US" altLang="en-US" sz="2800" dirty="0" smtClean="0"/>
              <a:t>nderstand the sequence for conducting a needs assessment.</a:t>
            </a:r>
          </a:p>
          <a:p>
            <a:pPr eaLnBrk="1" hangingPunct="1">
              <a:spcBef>
                <a:spcPts val="1200"/>
              </a:spcBef>
            </a:pPr>
            <a:r>
              <a:rPr lang="en-US" altLang="en-US" sz="2800" dirty="0"/>
              <a:t>U</a:t>
            </a:r>
            <a:r>
              <a:rPr lang="en-US" altLang="en-US" sz="2800" dirty="0" smtClean="0"/>
              <a:t>nderstand the considerations for organizing a data workgroup.</a:t>
            </a:r>
          </a:p>
        </p:txBody>
      </p:sp>
    </p:spTree>
    <p:extLst>
      <p:ext uri="{BB962C8B-B14F-4D97-AF65-F5344CB8AC3E}">
        <p14:creationId xmlns:p14="http://schemas.microsoft.com/office/powerpoint/2010/main" val="2749157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altLang="en-US" smtClean="0"/>
              <a:t> Healthy Youth Survey data</a:t>
            </a:r>
          </a:p>
        </p:txBody>
      </p:sp>
      <p:pic>
        <p:nvPicPr>
          <p:cNvPr id="4" name="Picture 2"/>
          <p:cNvPicPr>
            <a:picLocks noGrp="1" noChangeAspect="1" noChangeArrowheads="1"/>
          </p:cNvPicPr>
          <p:nvPr>
            <p:ph idx="1"/>
          </p:nvPr>
        </p:nvPicPr>
        <p:blipFill>
          <a:blip r:embed="rId3"/>
          <a:srcRect/>
          <a:stretch>
            <a:fillRect/>
          </a:stretch>
        </p:blipFill>
        <p:spPr>
          <a:xfrm>
            <a:off x="469778" y="1981210"/>
            <a:ext cx="8321040" cy="4114037"/>
          </a:xfrm>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9971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altLang="en-US" smtClean="0"/>
              <a:t>Healthy Youth Survey (HYS)</a:t>
            </a:r>
          </a:p>
        </p:txBody>
      </p:sp>
      <p:sp>
        <p:nvSpPr>
          <p:cNvPr id="39939" name="Content Placeholder 2"/>
          <p:cNvSpPr>
            <a:spLocks noGrp="1"/>
          </p:cNvSpPr>
          <p:nvPr>
            <p:ph idx="1"/>
          </p:nvPr>
        </p:nvSpPr>
        <p:spPr>
          <a:xfrm>
            <a:off x="464599" y="1828800"/>
            <a:ext cx="8229600" cy="4525963"/>
          </a:xfrm>
        </p:spPr>
        <p:txBody>
          <a:bodyPr>
            <a:normAutofit/>
          </a:bodyPr>
          <a:lstStyle/>
          <a:p>
            <a:pPr eaLnBrk="1" hangingPunct="1">
              <a:spcBef>
                <a:spcPts val="1200"/>
              </a:spcBef>
            </a:pPr>
            <a:r>
              <a:rPr lang="en-US" altLang="en-US" sz="2800" dirty="0" smtClean="0"/>
              <a:t>What is this information good for?</a:t>
            </a:r>
          </a:p>
          <a:p>
            <a:pPr eaLnBrk="1" hangingPunct="1">
              <a:spcBef>
                <a:spcPts val="1200"/>
              </a:spcBef>
            </a:pPr>
            <a:r>
              <a:rPr lang="en-US" altLang="en-US" sz="2800" dirty="0" smtClean="0"/>
              <a:t>How does it help us with assessment?</a:t>
            </a:r>
          </a:p>
        </p:txBody>
      </p:sp>
    </p:spTree>
    <p:extLst>
      <p:ext uri="{BB962C8B-B14F-4D97-AF65-F5344CB8AC3E}">
        <p14:creationId xmlns:p14="http://schemas.microsoft.com/office/powerpoint/2010/main" val="2409458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Content Placeholder 3"/>
          <p:cNvGraphicFramePr>
            <a:graphicFrameLocks/>
          </p:cNvGraphicFramePr>
          <p:nvPr>
            <p:extLst/>
          </p:nvPr>
        </p:nvGraphicFramePr>
        <p:xfrm>
          <a:off x="457200" y="1981200"/>
          <a:ext cx="6667500" cy="3886200"/>
        </p:xfrm>
        <a:graphic>
          <a:graphicData uri="http://schemas.openxmlformats.org/presentationml/2006/ole">
            <mc:AlternateContent xmlns:mc="http://schemas.openxmlformats.org/markup-compatibility/2006">
              <mc:Choice xmlns:v="urn:schemas-microsoft-com:vml" Requires="v">
                <p:oleObj spid="_x0000_s1026" name="Acrobat Document" r:id="rId4" imgW="0" imgH="0" progId="AcroExch.Document.7">
                  <p:embed/>
                </p:oleObj>
              </mc:Choice>
              <mc:Fallback>
                <p:oleObj name="Acrobat Document" r:id="rId4" imgW="0" imgH="0" progId="AcroExch.Document.7">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57200" y="1981200"/>
                        <a:ext cx="6667500" cy="3886200"/>
                      </a:xfrm>
                      <a:prstGeom prst="rect">
                        <a:avLst/>
                      </a:prstGeom>
                      <a:noFill/>
                      <a:ln>
                        <a:noFill/>
                      </a:ln>
                      <a:extLst/>
                    </p:spPr>
                  </p:pic>
                </p:oleObj>
              </mc:Fallback>
            </mc:AlternateContent>
          </a:graphicData>
        </a:graphic>
      </p:graphicFrame>
      <p:pic>
        <p:nvPicPr>
          <p:cNvPr id="2057" name="Picture 9"/>
          <p:cNvPicPr>
            <a:picLocks noChangeAspect="1" noChangeArrowheads="1"/>
          </p:cNvPicPr>
          <p:nvPr/>
        </p:nvPicPr>
        <p:blipFill>
          <a:blip r:embed="rId5">
            <a:lum bright="10000" contrast="16000"/>
          </a:blip>
          <a:srcRect/>
          <a:stretch>
            <a:fillRect/>
          </a:stretch>
        </p:blipFill>
        <p:spPr bwMode="auto">
          <a:xfrm>
            <a:off x="2960877" y="1981200"/>
            <a:ext cx="5146963" cy="4754880"/>
          </a:xfrm>
          <a:prstGeom prst="rect">
            <a:avLst/>
          </a:prstGeom>
          <a:ln>
            <a:noFill/>
          </a:ln>
          <a:effectLst>
            <a:outerShdw blurRad="292100" dist="139700" dir="2700000" algn="tl" rotWithShape="0">
              <a:srgbClr val="333333">
                <a:alpha val="65000"/>
              </a:srgbClr>
            </a:outerShdw>
          </a:effectLst>
        </p:spPr>
      </p:pic>
      <p:sp>
        <p:nvSpPr>
          <p:cNvPr id="11" name="TextBox 10"/>
          <p:cNvSpPr txBox="1">
            <a:spLocks noChangeArrowheads="1"/>
          </p:cNvSpPr>
          <p:nvPr/>
        </p:nvSpPr>
        <p:spPr bwMode="auto">
          <a:xfrm>
            <a:off x="457200" y="1753817"/>
            <a:ext cx="1257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solidFill>
                  <a:prstClr val="black"/>
                </a:solidFill>
              </a:rPr>
              <a:t>State</a:t>
            </a:r>
          </a:p>
          <a:p>
            <a:pPr eaLnBrk="1" hangingPunct="1"/>
            <a:r>
              <a:rPr lang="en-US" altLang="en-US" dirty="0">
                <a:solidFill>
                  <a:srgbClr val="9BBB59">
                    <a:lumMod val="75000"/>
                  </a:srgbClr>
                </a:solidFill>
              </a:rPr>
              <a:t>Tenino</a:t>
            </a:r>
          </a:p>
        </p:txBody>
      </p:sp>
      <p:cxnSp>
        <p:nvCxnSpPr>
          <p:cNvPr id="12" name="Straight Arrow Connector 11"/>
          <p:cNvCxnSpPr>
            <a:stCxn id="11" idx="2"/>
          </p:cNvCxnSpPr>
          <p:nvPr/>
        </p:nvCxnSpPr>
        <p:spPr>
          <a:xfrm>
            <a:off x="1085850" y="2399930"/>
            <a:ext cx="3187433" cy="3238870"/>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143000" y="1981200"/>
            <a:ext cx="3581400" cy="3657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3008881" y="3757259"/>
            <a:ext cx="1550987" cy="369888"/>
          </a:xfrm>
          <a:prstGeom prst="ellipse">
            <a:avLst/>
          </a:prstGeom>
          <a:solidFill>
            <a:schemeClr val="bg1">
              <a:alpha val="0"/>
            </a:scheme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9" name="TextBox 18"/>
          <p:cNvSpPr txBox="1">
            <a:spLocks noChangeArrowheads="1"/>
          </p:cNvSpPr>
          <p:nvPr/>
        </p:nvSpPr>
        <p:spPr bwMode="auto">
          <a:xfrm>
            <a:off x="508794" y="3461544"/>
            <a:ext cx="1447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solidFill>
                  <a:prstClr val="black"/>
                </a:solidFill>
              </a:rPr>
              <a:t>Rate per 1,000 – how often something happens in a given population size</a:t>
            </a:r>
          </a:p>
        </p:txBody>
      </p:sp>
      <p:cxnSp>
        <p:nvCxnSpPr>
          <p:cNvPr id="20" name="Straight Arrow Connector 19"/>
          <p:cNvCxnSpPr/>
          <p:nvPr/>
        </p:nvCxnSpPr>
        <p:spPr>
          <a:xfrm>
            <a:off x="1549625" y="3657600"/>
            <a:ext cx="1301982" cy="228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a:spLocks noChangeArrowheads="1"/>
          </p:cNvSpPr>
          <p:nvPr/>
        </p:nvSpPr>
        <p:spPr bwMode="auto">
          <a:xfrm>
            <a:off x="6045940" y="3924300"/>
            <a:ext cx="2035210" cy="138499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en-US" sz="2800" b="1" dirty="0">
                <a:solidFill>
                  <a:prstClr val="black"/>
                </a:solidFill>
              </a:rPr>
              <a:t>What do you think this means?</a:t>
            </a:r>
            <a:endParaRPr lang="en-US" sz="2800" dirty="0">
              <a:solidFill>
                <a:prstClr val="black"/>
              </a:solidFill>
            </a:endParaRPr>
          </a:p>
        </p:txBody>
      </p:sp>
      <p:sp>
        <p:nvSpPr>
          <p:cNvPr id="1036" name="Title 12"/>
          <p:cNvSpPr>
            <a:spLocks noGrp="1"/>
          </p:cNvSpPr>
          <p:nvPr>
            <p:ph type="title"/>
          </p:nvPr>
        </p:nvSpPr>
        <p:spPr/>
        <p:txBody>
          <a:bodyPr/>
          <a:lstStyle/>
          <a:p>
            <a:r>
              <a:rPr lang="en-US" altLang="en-US" dirty="0" smtClean="0"/>
              <a:t>Social indicator data</a:t>
            </a:r>
          </a:p>
        </p:txBody>
      </p:sp>
    </p:spTree>
    <p:extLst>
      <p:ext uri="{BB962C8B-B14F-4D97-AF65-F5344CB8AC3E}">
        <p14:creationId xmlns:p14="http://schemas.microsoft.com/office/powerpoint/2010/main" val="2312644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animBg="1"/>
      <p:bldP spid="19" grpId="0"/>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Content Placeholder 3"/>
          <p:cNvGraphicFramePr>
            <a:graphicFrameLocks/>
          </p:cNvGraphicFramePr>
          <p:nvPr/>
        </p:nvGraphicFramePr>
        <p:xfrm>
          <a:off x="1657350" y="1981200"/>
          <a:ext cx="5829300" cy="3886200"/>
        </p:xfrm>
        <a:graphic>
          <a:graphicData uri="http://schemas.openxmlformats.org/presentationml/2006/ole">
            <mc:AlternateContent xmlns:mc="http://schemas.openxmlformats.org/markup-compatibility/2006">
              <mc:Choice xmlns:v="urn:schemas-microsoft-com:vml" Requires="v">
                <p:oleObj spid="_x0000_s2050" name="Acrobat Document" r:id="rId4" imgW="0" imgH="0" progId="AcroExch.Document.7">
                  <p:embed/>
                </p:oleObj>
              </mc:Choice>
              <mc:Fallback>
                <p:oleObj name="Acrobat Document" r:id="rId4" imgW="0" imgH="0" progId="AcroExch.Document.7">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657350" y="1981200"/>
                        <a:ext cx="5829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Connector 6"/>
          <p:cNvCxnSpPr/>
          <p:nvPr/>
        </p:nvCxnSpPr>
        <p:spPr>
          <a:xfrm>
            <a:off x="1657350" y="1524000"/>
            <a:ext cx="725805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7213600" y="1782515"/>
            <a:ext cx="1701800" cy="44005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b="1" dirty="0">
                <a:solidFill>
                  <a:prstClr val="black"/>
                </a:solidFill>
              </a:rPr>
              <a:t>This is another way of showing the information from the previous slide.</a:t>
            </a:r>
            <a:endParaRPr lang="en-US" dirty="0">
              <a:solidFill>
                <a:prstClr val="black"/>
              </a:solidFill>
            </a:endParaRPr>
          </a:p>
          <a:p>
            <a:pPr>
              <a:spcBef>
                <a:spcPts val="1200"/>
              </a:spcBef>
              <a:defRPr/>
            </a:pPr>
            <a:r>
              <a:rPr lang="en-US" b="1" dirty="0">
                <a:solidFill>
                  <a:prstClr val="black"/>
                </a:solidFill>
              </a:rPr>
              <a:t>Trend information helps to understand what is going on in the community.</a:t>
            </a:r>
          </a:p>
        </p:txBody>
      </p:sp>
      <p:pic>
        <p:nvPicPr>
          <p:cNvPr id="4101" name="Picture 3"/>
          <p:cNvPicPr>
            <a:picLocks noChangeAspect="1" noChangeArrowheads="1"/>
          </p:cNvPicPr>
          <p:nvPr/>
        </p:nvPicPr>
        <p:blipFill>
          <a:blip r:embed="rId5"/>
          <a:srcRect/>
          <a:stretch>
            <a:fillRect/>
          </a:stretch>
        </p:blipFill>
        <p:spPr bwMode="auto">
          <a:xfrm>
            <a:off x="460899" y="1782515"/>
            <a:ext cx="6400800" cy="4846885"/>
          </a:xfrm>
          <a:prstGeom prst="rect">
            <a:avLst/>
          </a:prstGeom>
          <a:ln>
            <a:noFill/>
          </a:ln>
          <a:effectLst>
            <a:outerShdw blurRad="292100" dist="139700" dir="2700000" algn="tl" rotWithShape="0">
              <a:srgbClr val="333333">
                <a:alpha val="65000"/>
              </a:srgbClr>
            </a:outerShdw>
          </a:effectLst>
        </p:spPr>
      </p:pic>
      <p:cxnSp>
        <p:nvCxnSpPr>
          <p:cNvPr id="17" name="Straight Arrow Connector 16"/>
          <p:cNvCxnSpPr/>
          <p:nvPr/>
        </p:nvCxnSpPr>
        <p:spPr>
          <a:xfrm flipH="1" flipV="1">
            <a:off x="5181600" y="4038600"/>
            <a:ext cx="1954214" cy="15240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4038600" y="2133600"/>
            <a:ext cx="1143000" cy="3581400"/>
          </a:xfrm>
          <a:prstGeom prst="ellipse">
            <a:avLst/>
          </a:prstGeom>
          <a:solidFill>
            <a:schemeClr val="bg1">
              <a:alpha val="0"/>
            </a:scheme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056" name="Title 8"/>
          <p:cNvSpPr>
            <a:spLocks noGrp="1"/>
          </p:cNvSpPr>
          <p:nvPr>
            <p:ph type="title"/>
          </p:nvPr>
        </p:nvSpPr>
        <p:spPr/>
        <p:txBody>
          <a:bodyPr/>
          <a:lstStyle/>
          <a:p>
            <a:r>
              <a:rPr lang="en-US" altLang="en-US" smtClean="0"/>
              <a:t>Social indicator data</a:t>
            </a:r>
          </a:p>
        </p:txBody>
      </p:sp>
    </p:spTree>
    <p:extLst>
      <p:ext uri="{BB962C8B-B14F-4D97-AF65-F5344CB8AC3E}">
        <p14:creationId xmlns:p14="http://schemas.microsoft.com/office/powerpoint/2010/main" val="1291279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altLang="en-US" smtClean="0"/>
              <a:t>Social indicator data</a:t>
            </a:r>
          </a:p>
        </p:txBody>
      </p:sp>
      <p:sp>
        <p:nvSpPr>
          <p:cNvPr id="40963" name="Content Placeholder 2"/>
          <p:cNvSpPr>
            <a:spLocks noGrp="1"/>
          </p:cNvSpPr>
          <p:nvPr>
            <p:ph idx="1"/>
          </p:nvPr>
        </p:nvSpPr>
        <p:spPr>
          <a:xfrm>
            <a:off x="457201" y="1828800"/>
            <a:ext cx="8229600" cy="4525963"/>
          </a:xfrm>
        </p:spPr>
        <p:txBody>
          <a:bodyPr/>
          <a:lstStyle/>
          <a:p>
            <a:pPr eaLnBrk="1" hangingPunct="1"/>
            <a:r>
              <a:rPr lang="en-US" altLang="en-US" dirty="0" smtClean="0"/>
              <a:t>What is this information good for?</a:t>
            </a:r>
          </a:p>
          <a:p>
            <a:pPr eaLnBrk="1" hangingPunct="1"/>
            <a:r>
              <a:rPr lang="en-US" altLang="en-US" dirty="0" smtClean="0"/>
              <a:t>How does it help us with assessment?</a:t>
            </a:r>
          </a:p>
          <a:p>
            <a:pPr eaLnBrk="1" hangingPunct="1"/>
            <a:r>
              <a:rPr lang="en-US" altLang="en-US" dirty="0" smtClean="0"/>
              <a:t>Is this data quantitative or qualitative data?</a:t>
            </a:r>
          </a:p>
        </p:txBody>
      </p:sp>
    </p:spTree>
    <p:extLst>
      <p:ext uri="{BB962C8B-B14F-4D97-AF65-F5344CB8AC3E}">
        <p14:creationId xmlns:p14="http://schemas.microsoft.com/office/powerpoint/2010/main" val="3981328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altLang="en-US" smtClean="0"/>
              <a:t>Local Data</a:t>
            </a:r>
          </a:p>
        </p:txBody>
      </p:sp>
      <p:sp>
        <p:nvSpPr>
          <p:cNvPr id="41987" name="Content Placeholder 2"/>
          <p:cNvSpPr>
            <a:spLocks noGrp="1"/>
          </p:cNvSpPr>
          <p:nvPr>
            <p:ph idx="1"/>
          </p:nvPr>
        </p:nvSpPr>
        <p:spPr>
          <a:xfrm>
            <a:off x="457201" y="1828800"/>
            <a:ext cx="8229600" cy="4525963"/>
          </a:xfrm>
        </p:spPr>
        <p:txBody>
          <a:bodyPr/>
          <a:lstStyle/>
          <a:p>
            <a:pPr eaLnBrk="1" hangingPunct="1">
              <a:spcBef>
                <a:spcPts val="1200"/>
              </a:spcBef>
              <a:buFont typeface="Wingdings" pitchFamily="2" charset="2"/>
              <a:buNone/>
            </a:pPr>
            <a:r>
              <a:rPr lang="en-US" altLang="en-US" dirty="0" smtClean="0"/>
              <a:t>Examples:</a:t>
            </a:r>
          </a:p>
          <a:p>
            <a:pPr eaLnBrk="1" hangingPunct="1">
              <a:spcBef>
                <a:spcPts val="1200"/>
              </a:spcBef>
            </a:pPr>
            <a:r>
              <a:rPr lang="en-US" altLang="en-US" dirty="0" smtClean="0"/>
              <a:t>Hospital emergency room data</a:t>
            </a:r>
          </a:p>
          <a:p>
            <a:pPr eaLnBrk="1" hangingPunct="1">
              <a:spcBef>
                <a:spcPts val="1200"/>
              </a:spcBef>
            </a:pPr>
            <a:r>
              <a:rPr lang="en-US" altLang="en-US" dirty="0" smtClean="0"/>
              <a:t>Interviews with key individuals in your community about their feelings about substance abuse.</a:t>
            </a:r>
          </a:p>
          <a:p>
            <a:pPr eaLnBrk="1" hangingPunct="1">
              <a:spcBef>
                <a:spcPts val="1200"/>
              </a:spcBef>
            </a:pPr>
            <a:r>
              <a:rPr lang="en-US" altLang="en-US" dirty="0" smtClean="0"/>
              <a:t>Community Survey </a:t>
            </a:r>
          </a:p>
          <a:p>
            <a:pPr eaLnBrk="1" hangingPunct="1">
              <a:spcBef>
                <a:spcPts val="1200"/>
              </a:spcBef>
            </a:pPr>
            <a:endParaRPr lang="en-US" altLang="en-US" sz="1800" i="1" dirty="0" smtClean="0"/>
          </a:p>
          <a:p>
            <a:pPr marL="342900" lvl="1" indent="0" eaLnBrk="1" hangingPunct="1">
              <a:spcBef>
                <a:spcPts val="1200"/>
              </a:spcBef>
              <a:buFont typeface="Arial" charset="0"/>
              <a:buNone/>
            </a:pPr>
            <a:r>
              <a:rPr lang="en-US" altLang="en-US" i="1" dirty="0" smtClean="0"/>
              <a:t>Why would this information be interesting to look at?</a:t>
            </a:r>
          </a:p>
          <a:p>
            <a:pPr eaLnBrk="1" hangingPunct="1"/>
            <a:endParaRPr lang="en-US" altLang="en-US" dirty="0" smtClean="0"/>
          </a:p>
        </p:txBody>
      </p:sp>
    </p:spTree>
    <p:extLst>
      <p:ext uri="{BB962C8B-B14F-4D97-AF65-F5344CB8AC3E}">
        <p14:creationId xmlns:p14="http://schemas.microsoft.com/office/powerpoint/2010/main" val="35855701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9"/>
          <p:cNvSpPr txBox="1">
            <a:spLocks noChangeArrowheads="1"/>
          </p:cNvSpPr>
          <p:nvPr/>
        </p:nvSpPr>
        <p:spPr bwMode="auto">
          <a:xfrm>
            <a:off x="2400300" y="2590800"/>
            <a:ext cx="1752600" cy="646113"/>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prstClr val="black"/>
                </a:solidFill>
              </a:rPr>
              <a:t>Tenino High School</a:t>
            </a:r>
          </a:p>
        </p:txBody>
      </p:sp>
      <p:sp>
        <p:nvSpPr>
          <p:cNvPr id="43011" name="TextBox 10"/>
          <p:cNvSpPr txBox="1">
            <a:spLocks noChangeArrowheads="1"/>
          </p:cNvSpPr>
          <p:nvPr/>
        </p:nvSpPr>
        <p:spPr bwMode="auto">
          <a:xfrm>
            <a:off x="5410200" y="3429000"/>
            <a:ext cx="1752600" cy="646113"/>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prstClr val="black"/>
                </a:solidFill>
              </a:rPr>
              <a:t>Parkside Elementary</a:t>
            </a:r>
          </a:p>
        </p:txBody>
      </p:sp>
      <p:pic>
        <p:nvPicPr>
          <p:cNvPr id="44036" name="Picture 9"/>
          <p:cNvPicPr>
            <a:picLocks noChangeAspect="1" noChangeArrowheads="1"/>
          </p:cNvPicPr>
          <p:nvPr/>
        </p:nvPicPr>
        <p:blipFill>
          <a:blip r:embed="rId3"/>
          <a:srcRect/>
          <a:stretch>
            <a:fillRect/>
          </a:stretch>
        </p:blipFill>
        <p:spPr bwMode="auto">
          <a:xfrm>
            <a:off x="762000" y="1752600"/>
            <a:ext cx="7772400" cy="4852470"/>
          </a:xfrm>
          <a:prstGeom prst="rect">
            <a:avLst/>
          </a:prstGeom>
          <a:ln>
            <a:noFill/>
          </a:ln>
          <a:effectLst>
            <a:outerShdw blurRad="292100" dist="139700" dir="2700000" algn="tl" rotWithShape="0">
              <a:srgbClr val="333333">
                <a:alpha val="65000"/>
              </a:srgbClr>
            </a:outerShdw>
          </a:effectLst>
        </p:spPr>
      </p:pic>
      <p:sp>
        <p:nvSpPr>
          <p:cNvPr id="43013" name="TextBox 9"/>
          <p:cNvSpPr txBox="1">
            <a:spLocks noChangeArrowheads="1"/>
          </p:cNvSpPr>
          <p:nvPr/>
        </p:nvSpPr>
        <p:spPr bwMode="auto">
          <a:xfrm>
            <a:off x="2400300" y="3065463"/>
            <a:ext cx="1752600" cy="64770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prstClr val="black"/>
                </a:solidFill>
              </a:rPr>
              <a:t>Tenino High School</a:t>
            </a:r>
          </a:p>
        </p:txBody>
      </p:sp>
      <p:sp>
        <p:nvSpPr>
          <p:cNvPr id="43014" name="TextBox 10"/>
          <p:cNvSpPr txBox="1">
            <a:spLocks noChangeArrowheads="1"/>
          </p:cNvSpPr>
          <p:nvPr/>
        </p:nvSpPr>
        <p:spPr bwMode="auto">
          <a:xfrm>
            <a:off x="5410200" y="3713163"/>
            <a:ext cx="1752600" cy="646112"/>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prstClr val="black"/>
                </a:solidFill>
              </a:rPr>
              <a:t>Parkside Elementary</a:t>
            </a:r>
          </a:p>
        </p:txBody>
      </p:sp>
      <p:sp>
        <p:nvSpPr>
          <p:cNvPr id="43015" name="TextBox 11"/>
          <p:cNvSpPr txBox="1">
            <a:spLocks noChangeArrowheads="1"/>
          </p:cNvSpPr>
          <p:nvPr/>
        </p:nvSpPr>
        <p:spPr bwMode="auto">
          <a:xfrm>
            <a:off x="4533900" y="2074863"/>
            <a:ext cx="1752600" cy="64770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prstClr val="black"/>
                </a:solidFill>
              </a:rPr>
              <a:t>Tenino Middle School</a:t>
            </a:r>
          </a:p>
        </p:txBody>
      </p:sp>
      <p:sp>
        <p:nvSpPr>
          <p:cNvPr id="10" name="Title 9"/>
          <p:cNvSpPr>
            <a:spLocks noGrp="1"/>
          </p:cNvSpPr>
          <p:nvPr>
            <p:ph type="title"/>
          </p:nvPr>
        </p:nvSpPr>
        <p:spPr/>
        <p:txBody>
          <a:bodyPr>
            <a:noAutofit/>
          </a:bodyPr>
          <a:lstStyle/>
          <a:p>
            <a:r>
              <a:rPr lang="en-US" sz="2800" dirty="0" smtClean="0"/>
              <a:t>Example - Alcohol Outlets</a:t>
            </a:r>
            <a:br>
              <a:rPr lang="en-US" sz="2800" dirty="0" smtClean="0"/>
            </a:br>
            <a:r>
              <a:rPr lang="en-US" sz="2800" dirty="0" smtClean="0"/>
              <a:t>in Tenino, WA using Google Maps</a:t>
            </a:r>
            <a:endParaRPr lang="en-US" sz="2800" dirty="0"/>
          </a:p>
        </p:txBody>
      </p:sp>
    </p:spTree>
    <p:extLst>
      <p:ext uri="{BB962C8B-B14F-4D97-AF65-F5344CB8AC3E}">
        <p14:creationId xmlns:p14="http://schemas.microsoft.com/office/powerpoint/2010/main" val="38814930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457201" y="1828800"/>
            <a:ext cx="8229600" cy="4525963"/>
          </a:xfrm>
        </p:spPr>
        <p:txBody>
          <a:bodyPr/>
          <a:lstStyle/>
          <a:p>
            <a:pPr eaLnBrk="1" hangingPunct="1">
              <a:spcBef>
                <a:spcPts val="1200"/>
              </a:spcBef>
            </a:pPr>
            <a:r>
              <a:rPr lang="en-US" altLang="en-US" b="1" dirty="0" smtClean="0"/>
              <a:t>Qualitative Data</a:t>
            </a:r>
            <a:r>
              <a:rPr lang="en-US" altLang="en-US" dirty="0" smtClean="0"/>
              <a:t> – are non-numerical data rich in detail and description.  </a:t>
            </a:r>
          </a:p>
          <a:p>
            <a:pPr>
              <a:spcBef>
                <a:spcPts val="1200"/>
              </a:spcBef>
            </a:pPr>
            <a:r>
              <a:rPr lang="en-US" altLang="en-US" dirty="0"/>
              <a:t>U</a:t>
            </a:r>
            <a:r>
              <a:rPr lang="en-US" altLang="en-US" dirty="0" smtClean="0"/>
              <a:t>sually presented in narrative form.</a:t>
            </a:r>
          </a:p>
          <a:p>
            <a:pPr lvl="1">
              <a:spcBef>
                <a:spcPts val="1200"/>
              </a:spcBef>
            </a:pPr>
            <a:r>
              <a:rPr lang="en-US" altLang="en-US" dirty="0" smtClean="0"/>
              <a:t>such as information from focus groups, </a:t>
            </a:r>
            <a:br>
              <a:rPr lang="en-US" altLang="en-US" dirty="0" smtClean="0"/>
            </a:br>
            <a:r>
              <a:rPr lang="en-US" altLang="en-US" dirty="0" smtClean="0"/>
              <a:t>key informant interviews, and/or observational data collection.  </a:t>
            </a:r>
          </a:p>
          <a:p>
            <a:pPr eaLnBrk="1" hangingPunct="1">
              <a:spcBef>
                <a:spcPts val="1200"/>
              </a:spcBef>
            </a:pPr>
            <a:r>
              <a:rPr lang="en-US" altLang="en-US" dirty="0"/>
              <a:t>C</a:t>
            </a:r>
            <a:r>
              <a:rPr lang="en-US" altLang="en-US" dirty="0" smtClean="0"/>
              <a:t>an help address the question, </a:t>
            </a:r>
            <a:br>
              <a:rPr lang="en-US" altLang="en-US" dirty="0" smtClean="0"/>
            </a:br>
            <a:r>
              <a:rPr lang="en-US" altLang="en-US" dirty="0" smtClean="0"/>
              <a:t>“What does it mean?”</a:t>
            </a:r>
          </a:p>
        </p:txBody>
      </p:sp>
      <p:sp>
        <p:nvSpPr>
          <p:cNvPr id="7" name="Title 1"/>
          <p:cNvSpPr>
            <a:spLocks noGrp="1"/>
          </p:cNvSpPr>
          <p:nvPr>
            <p:ph type="title"/>
          </p:nvPr>
        </p:nvSpPr>
        <p:spPr/>
        <p:txBody>
          <a:bodyPr rtlCol="0">
            <a:noAutofit/>
          </a:bodyPr>
          <a:lstStyle/>
          <a:p>
            <a:pPr eaLnBrk="0" fontAlgn="auto" hangingPunct="0">
              <a:spcAft>
                <a:spcPts val="0"/>
              </a:spcAft>
              <a:defRPr/>
            </a:pPr>
            <a:r>
              <a:rPr sz="3200" dirty="0" smtClean="0"/>
              <a:t>Types of </a:t>
            </a:r>
            <a:r>
              <a:rPr sz="3200" dirty="0"/>
              <a:t>d</a:t>
            </a:r>
            <a:r>
              <a:rPr sz="3200" dirty="0" smtClean="0"/>
              <a:t>ata used assessing </a:t>
            </a:r>
            <a:r>
              <a:rPr sz="3200" dirty="0"/>
              <a:t>c</a:t>
            </a:r>
            <a:r>
              <a:rPr sz="3200" dirty="0" smtClean="0"/>
              <a:t>ommunities</a:t>
            </a:r>
            <a:endParaRPr sz="3200" dirty="0"/>
          </a:p>
        </p:txBody>
      </p:sp>
    </p:spTree>
    <p:extLst>
      <p:ext uri="{BB962C8B-B14F-4D97-AF65-F5344CB8AC3E}">
        <p14:creationId xmlns:p14="http://schemas.microsoft.com/office/powerpoint/2010/main" val="19638410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altLang="en-US" dirty="0" smtClean="0"/>
              <a:t>Sources of Qualitative Data</a:t>
            </a:r>
          </a:p>
        </p:txBody>
      </p:sp>
      <p:sp>
        <p:nvSpPr>
          <p:cNvPr id="29699" name="Content Placeholder 4"/>
          <p:cNvSpPr>
            <a:spLocks noGrp="1"/>
          </p:cNvSpPr>
          <p:nvPr>
            <p:ph idx="1"/>
          </p:nvPr>
        </p:nvSpPr>
        <p:spPr>
          <a:xfrm>
            <a:off x="457201" y="1828800"/>
            <a:ext cx="8229600" cy="4525963"/>
          </a:xfrm>
        </p:spPr>
        <p:txBody>
          <a:bodyPr/>
          <a:lstStyle/>
          <a:p>
            <a:pPr>
              <a:spcBef>
                <a:spcPts val="1200"/>
              </a:spcBef>
            </a:pPr>
            <a:r>
              <a:rPr lang="en-US" altLang="en-US" b="1" dirty="0" smtClean="0"/>
              <a:t>Key informant interviews</a:t>
            </a:r>
            <a:r>
              <a:rPr lang="en-US" altLang="en-US" dirty="0" smtClean="0"/>
              <a:t>, such as an interview with the local police chief about local enforcement polices.</a:t>
            </a:r>
          </a:p>
          <a:p>
            <a:pPr>
              <a:spcBef>
                <a:spcPts val="1200"/>
              </a:spcBef>
            </a:pPr>
            <a:r>
              <a:rPr lang="en-US" altLang="en-US" b="1" dirty="0" smtClean="0"/>
              <a:t>Focus groups</a:t>
            </a:r>
          </a:p>
          <a:p>
            <a:pPr>
              <a:spcBef>
                <a:spcPts val="1200"/>
              </a:spcBef>
            </a:pPr>
            <a:r>
              <a:rPr lang="en-US" altLang="en-US" b="1" dirty="0"/>
              <a:t>C</a:t>
            </a:r>
            <a:r>
              <a:rPr lang="en-US" altLang="en-US" b="1" dirty="0" smtClean="0"/>
              <a:t>ommunity </a:t>
            </a:r>
            <a:r>
              <a:rPr lang="en-US" altLang="en-US" b="1" dirty="0"/>
              <a:t>survey</a:t>
            </a:r>
            <a:endParaRPr lang="en-US" altLang="en-US" b="1" dirty="0" smtClean="0"/>
          </a:p>
        </p:txBody>
      </p:sp>
    </p:spTree>
    <p:extLst>
      <p:ext uri="{BB962C8B-B14F-4D97-AF65-F5344CB8AC3E}">
        <p14:creationId xmlns:p14="http://schemas.microsoft.com/office/powerpoint/2010/main" val="2388158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Fundamentals for understanding data</a:t>
            </a:r>
            <a:endParaRPr lang="en-US" sz="3600" dirty="0"/>
          </a:p>
        </p:txBody>
      </p:sp>
      <p:sp>
        <p:nvSpPr>
          <p:cNvPr id="31747" name="Content Placeholder 2"/>
          <p:cNvSpPr>
            <a:spLocks noGrp="1"/>
          </p:cNvSpPr>
          <p:nvPr>
            <p:ph idx="1"/>
          </p:nvPr>
        </p:nvSpPr>
        <p:spPr>
          <a:xfrm>
            <a:off x="457201" y="1828800"/>
            <a:ext cx="8229600" cy="4525963"/>
          </a:xfrm>
        </p:spPr>
        <p:txBody>
          <a:bodyPr/>
          <a:lstStyle/>
          <a:p>
            <a:pPr>
              <a:spcBef>
                <a:spcPts val="1200"/>
              </a:spcBef>
            </a:pPr>
            <a:r>
              <a:rPr lang="en-US" altLang="en-US" dirty="0" smtClean="0"/>
              <a:t> Validity and reliability</a:t>
            </a:r>
          </a:p>
          <a:p>
            <a:pPr>
              <a:spcBef>
                <a:spcPts val="1200"/>
              </a:spcBef>
            </a:pPr>
            <a:r>
              <a:rPr lang="en-US" altLang="en-US" dirty="0" smtClean="0"/>
              <a:t> Generalizability </a:t>
            </a:r>
          </a:p>
          <a:p>
            <a:pPr>
              <a:spcBef>
                <a:spcPts val="1200"/>
              </a:spcBef>
            </a:pPr>
            <a:r>
              <a:rPr lang="en-US" altLang="en-US" dirty="0" smtClean="0"/>
              <a:t> Confidence intervals</a:t>
            </a:r>
          </a:p>
          <a:p>
            <a:pPr>
              <a:spcBef>
                <a:spcPts val="1200"/>
              </a:spcBef>
            </a:pPr>
            <a:r>
              <a:rPr lang="en-US" altLang="en-US" dirty="0" smtClean="0"/>
              <a:t> Comparing state and local results</a:t>
            </a:r>
          </a:p>
          <a:p>
            <a:pPr>
              <a:spcBef>
                <a:spcPts val="1200"/>
              </a:spcBef>
            </a:pPr>
            <a:r>
              <a:rPr lang="en-US" altLang="en-US" dirty="0" smtClean="0"/>
              <a:t> Comparing data over time</a:t>
            </a:r>
          </a:p>
        </p:txBody>
      </p:sp>
    </p:spTree>
    <p:extLst>
      <p:ext uri="{BB962C8B-B14F-4D97-AF65-F5344CB8AC3E}">
        <p14:creationId xmlns:p14="http://schemas.microsoft.com/office/powerpoint/2010/main" val="3364758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0" fontAlgn="auto" hangingPunct="0">
              <a:spcAft>
                <a:spcPts val="0"/>
              </a:spcAft>
              <a:defRPr/>
            </a:pPr>
            <a:r>
              <a:rPr sz="2800" smtClean="0"/>
              <a:t>Community Prevention &amp; Wellness</a:t>
            </a:r>
            <a:br>
              <a:rPr sz="2800" smtClean="0"/>
            </a:br>
            <a:r>
              <a:rPr sz="2800" smtClean="0"/>
              <a:t>Initiative (CPWI) Process Model</a:t>
            </a:r>
            <a:endParaRPr sz="280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752600"/>
            <a:ext cx="6783112"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73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altLang="en-US" smtClean="0"/>
              <a:t>Reliability</a:t>
            </a:r>
          </a:p>
        </p:txBody>
      </p:sp>
      <p:sp>
        <p:nvSpPr>
          <p:cNvPr id="32771" name="Content Placeholder 2"/>
          <p:cNvSpPr>
            <a:spLocks noGrp="1"/>
          </p:cNvSpPr>
          <p:nvPr>
            <p:ph idx="1"/>
          </p:nvPr>
        </p:nvSpPr>
        <p:spPr>
          <a:xfrm>
            <a:off x="461640" y="1828800"/>
            <a:ext cx="8229600" cy="4525963"/>
          </a:xfrm>
        </p:spPr>
        <p:txBody>
          <a:bodyPr/>
          <a:lstStyle/>
          <a:p>
            <a:pPr eaLnBrk="1" hangingPunct="1">
              <a:spcBef>
                <a:spcPts val="1200"/>
              </a:spcBef>
            </a:pPr>
            <a:r>
              <a:rPr lang="en-US" altLang="en-US" b="1" dirty="0" smtClean="0"/>
              <a:t>Reliability</a:t>
            </a:r>
            <a:r>
              <a:rPr lang="en-US" altLang="en-US" dirty="0" smtClean="0"/>
              <a:t>: Does the survey consistently produce the same results under the same conditions?</a:t>
            </a:r>
          </a:p>
          <a:p>
            <a:pPr eaLnBrk="1" hangingPunct="1">
              <a:spcBef>
                <a:spcPts val="1200"/>
              </a:spcBef>
            </a:pPr>
            <a:r>
              <a:rPr lang="en-US" altLang="en-US" dirty="0" smtClean="0"/>
              <a:t>How we assure reliability: </a:t>
            </a:r>
          </a:p>
          <a:p>
            <a:pPr lvl="1" eaLnBrk="1" hangingPunct="1">
              <a:spcBef>
                <a:spcPts val="1200"/>
              </a:spcBef>
            </a:pPr>
            <a:r>
              <a:rPr lang="en-US" altLang="en-US" dirty="0" smtClean="0"/>
              <a:t>Standardized administration procedures</a:t>
            </a:r>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16855925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altLang="en-US" smtClean="0"/>
              <a:t>Validity</a:t>
            </a:r>
          </a:p>
        </p:txBody>
      </p:sp>
      <p:sp>
        <p:nvSpPr>
          <p:cNvPr id="33795" name="Content Placeholder 2"/>
          <p:cNvSpPr>
            <a:spLocks noGrp="1"/>
          </p:cNvSpPr>
          <p:nvPr>
            <p:ph idx="1"/>
          </p:nvPr>
        </p:nvSpPr>
        <p:spPr>
          <a:xfrm>
            <a:off x="457201" y="1828800"/>
            <a:ext cx="8229600" cy="4525963"/>
          </a:xfrm>
        </p:spPr>
        <p:txBody>
          <a:bodyPr/>
          <a:lstStyle/>
          <a:p>
            <a:pPr eaLnBrk="1" hangingPunct="1">
              <a:spcBef>
                <a:spcPts val="1200"/>
              </a:spcBef>
            </a:pPr>
            <a:r>
              <a:rPr lang="en-US" altLang="en-US" b="1" dirty="0" smtClean="0"/>
              <a:t>Validity: </a:t>
            </a:r>
            <a:r>
              <a:rPr lang="en-US" altLang="en-US" dirty="0" smtClean="0"/>
              <a:t>Does the item measure what it is intended to measure?</a:t>
            </a:r>
          </a:p>
          <a:p>
            <a:pPr eaLnBrk="1" hangingPunct="1">
              <a:spcBef>
                <a:spcPts val="1200"/>
              </a:spcBef>
            </a:pPr>
            <a:r>
              <a:rPr lang="en-US" altLang="en-US" dirty="0" smtClean="0"/>
              <a:t>How we assure validity: </a:t>
            </a:r>
          </a:p>
          <a:p>
            <a:pPr marL="857250" lvl="1" indent="-400050" eaLnBrk="1" hangingPunct="1">
              <a:spcBef>
                <a:spcPts val="1200"/>
              </a:spcBef>
              <a:buFont typeface="Symbol" pitchFamily="18" charset="2"/>
              <a:buChar char=""/>
            </a:pPr>
            <a:r>
              <a:rPr lang="en-US" altLang="en-US" dirty="0" smtClean="0"/>
              <a:t>Items from established instruments, validity checks</a:t>
            </a:r>
          </a:p>
          <a:p>
            <a:pPr eaLnBrk="1" hangingPunct="1"/>
            <a:endParaRPr lang="en-US" altLang="en-US" dirty="0" smtClean="0"/>
          </a:p>
        </p:txBody>
      </p:sp>
    </p:spTree>
    <p:extLst>
      <p:ext uri="{BB962C8B-B14F-4D97-AF65-F5344CB8AC3E}">
        <p14:creationId xmlns:p14="http://schemas.microsoft.com/office/powerpoint/2010/main" val="34316778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altLang="en-US" smtClean="0"/>
              <a:t>Generalizability</a:t>
            </a:r>
          </a:p>
        </p:txBody>
      </p:sp>
      <p:sp>
        <p:nvSpPr>
          <p:cNvPr id="34819" name="Content Placeholder 2"/>
          <p:cNvSpPr>
            <a:spLocks noGrp="1"/>
          </p:cNvSpPr>
          <p:nvPr>
            <p:ph idx="1"/>
          </p:nvPr>
        </p:nvSpPr>
        <p:spPr>
          <a:xfrm>
            <a:off x="471257" y="1828800"/>
            <a:ext cx="8229600" cy="4525963"/>
          </a:xfrm>
        </p:spPr>
        <p:txBody>
          <a:bodyPr/>
          <a:lstStyle/>
          <a:p>
            <a:pPr eaLnBrk="1" hangingPunct="1">
              <a:spcBef>
                <a:spcPts val="1200"/>
              </a:spcBef>
            </a:pPr>
            <a:r>
              <a:rPr lang="en-US" altLang="en-US" dirty="0" smtClean="0"/>
              <a:t>What is generalizability?</a:t>
            </a:r>
          </a:p>
          <a:p>
            <a:pPr eaLnBrk="1" hangingPunct="1">
              <a:spcBef>
                <a:spcPts val="1200"/>
              </a:spcBef>
            </a:pPr>
            <a:r>
              <a:rPr lang="en-US" altLang="en-US" dirty="0" smtClean="0"/>
              <a:t>Why 70% participation is important</a:t>
            </a:r>
          </a:p>
          <a:p>
            <a:pPr eaLnBrk="1" hangingPunct="1">
              <a:spcBef>
                <a:spcPts val="1200"/>
              </a:spcBef>
            </a:pPr>
            <a:r>
              <a:rPr lang="en-US" altLang="en-US" dirty="0" smtClean="0"/>
              <a:t>Challenges to generalizability </a:t>
            </a:r>
          </a:p>
          <a:p>
            <a:pPr lvl="1" eaLnBrk="1" hangingPunct="1">
              <a:spcBef>
                <a:spcPts val="1200"/>
              </a:spcBef>
              <a:buFont typeface="Symbol" pitchFamily="18" charset="2"/>
              <a:buChar char="-"/>
            </a:pPr>
            <a:r>
              <a:rPr lang="en-US" altLang="en-US" dirty="0" smtClean="0"/>
              <a:t> School level</a:t>
            </a:r>
          </a:p>
          <a:p>
            <a:pPr lvl="1" eaLnBrk="1" hangingPunct="1">
              <a:spcBef>
                <a:spcPts val="1200"/>
              </a:spcBef>
              <a:buFont typeface="Symbol" pitchFamily="18" charset="2"/>
              <a:buChar char="-"/>
            </a:pPr>
            <a:r>
              <a:rPr lang="en-US" altLang="en-US" dirty="0" smtClean="0"/>
              <a:t> ESD, County, or District level</a:t>
            </a:r>
          </a:p>
          <a:p>
            <a:pPr eaLnBrk="1" hangingPunct="1">
              <a:spcBef>
                <a:spcPts val="1200"/>
              </a:spcBef>
            </a:pPr>
            <a:r>
              <a:rPr lang="en-US" altLang="en-US" dirty="0" smtClean="0"/>
              <a:t>How do these challenges affect data interpretation? </a:t>
            </a:r>
          </a:p>
        </p:txBody>
      </p:sp>
    </p:spTree>
    <p:extLst>
      <p:ext uri="{BB962C8B-B14F-4D97-AF65-F5344CB8AC3E}">
        <p14:creationId xmlns:p14="http://schemas.microsoft.com/office/powerpoint/2010/main" val="28450427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altLang="en-US" smtClean="0"/>
              <a:t>Do I have to generalize?</a:t>
            </a:r>
          </a:p>
        </p:txBody>
      </p:sp>
      <p:sp>
        <p:nvSpPr>
          <p:cNvPr id="35843" name="Content Placeholder 2"/>
          <p:cNvSpPr>
            <a:spLocks noGrp="1"/>
          </p:cNvSpPr>
          <p:nvPr>
            <p:ph idx="1"/>
          </p:nvPr>
        </p:nvSpPr>
        <p:spPr>
          <a:xfrm>
            <a:off x="484574" y="1828800"/>
            <a:ext cx="8229600" cy="4648200"/>
          </a:xfrm>
        </p:spPr>
        <p:txBody>
          <a:bodyPr>
            <a:normAutofit/>
          </a:bodyPr>
          <a:lstStyle/>
          <a:p>
            <a:pPr eaLnBrk="1" hangingPunct="1">
              <a:spcBef>
                <a:spcPts val="1200"/>
              </a:spcBef>
            </a:pPr>
            <a:r>
              <a:rPr lang="en-US" altLang="en-US" sz="2800" dirty="0" smtClean="0"/>
              <a:t>Yes, if you want to apply the results to a larger population.</a:t>
            </a:r>
          </a:p>
          <a:p>
            <a:pPr lvl="1" eaLnBrk="1" hangingPunct="1">
              <a:spcBef>
                <a:spcPts val="1200"/>
              </a:spcBef>
            </a:pPr>
            <a:r>
              <a:rPr lang="en-US" altLang="en-US" sz="2400" dirty="0" smtClean="0"/>
              <a:t>8</a:t>
            </a:r>
            <a:r>
              <a:rPr lang="en-US" altLang="en-US" sz="2400" baseline="30000" dirty="0" smtClean="0"/>
              <a:t>th</a:t>
            </a:r>
            <a:r>
              <a:rPr lang="en-US" altLang="en-US" sz="2400" dirty="0" smtClean="0"/>
              <a:t> graders in our district said….</a:t>
            </a:r>
          </a:p>
          <a:p>
            <a:pPr eaLnBrk="1" hangingPunct="1">
              <a:spcBef>
                <a:spcPts val="1200"/>
              </a:spcBef>
            </a:pPr>
            <a:r>
              <a:rPr lang="en-US" altLang="en-US" sz="2800" dirty="0" smtClean="0"/>
              <a:t>Yes, if you want to compare to others or results over time </a:t>
            </a:r>
          </a:p>
          <a:p>
            <a:pPr eaLnBrk="1" hangingPunct="1">
              <a:spcBef>
                <a:spcPts val="1200"/>
              </a:spcBef>
            </a:pPr>
            <a:r>
              <a:rPr lang="en-US" altLang="en-US" sz="2800" dirty="0" smtClean="0"/>
              <a:t>No, if you want to just describe the students surveyed, in that moment, without confidence intervals:</a:t>
            </a:r>
          </a:p>
          <a:p>
            <a:pPr lvl="1" eaLnBrk="1" hangingPunct="1">
              <a:spcBef>
                <a:spcPts val="1200"/>
              </a:spcBef>
            </a:pPr>
            <a:r>
              <a:rPr lang="en-US" altLang="en-US" sz="2400" dirty="0" smtClean="0"/>
              <a:t>Students at our school who took the survey said….</a:t>
            </a:r>
          </a:p>
        </p:txBody>
      </p:sp>
    </p:spTree>
    <p:extLst>
      <p:ext uri="{BB962C8B-B14F-4D97-AF65-F5344CB8AC3E}">
        <p14:creationId xmlns:p14="http://schemas.microsoft.com/office/powerpoint/2010/main" val="198857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84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3000"/>
              </a:lnSpc>
              <a:defRPr/>
            </a:pPr>
            <a:r>
              <a:rPr sz="3200" dirty="0" smtClean="0">
                <a:ea typeface="Cambria" pitchFamily="18" charset="0"/>
                <a:cs typeface="Cambria" pitchFamily="18" charset="0"/>
              </a:rPr>
              <a:t>Using contributing factors to localize the assessment</a:t>
            </a:r>
            <a:endParaRPr sz="3200" dirty="0"/>
          </a:p>
        </p:txBody>
      </p:sp>
      <p:sp>
        <p:nvSpPr>
          <p:cNvPr id="51203" name="Content Placeholder 2"/>
          <p:cNvSpPr>
            <a:spLocks noGrp="1"/>
          </p:cNvSpPr>
          <p:nvPr>
            <p:ph idx="1"/>
          </p:nvPr>
        </p:nvSpPr>
        <p:spPr>
          <a:xfrm>
            <a:off x="457201" y="1905000"/>
            <a:ext cx="8229600" cy="4525963"/>
          </a:xfrm>
        </p:spPr>
        <p:txBody>
          <a:bodyPr/>
          <a:lstStyle/>
          <a:p>
            <a:pPr eaLnBrk="1" hangingPunct="1"/>
            <a:r>
              <a:rPr lang="en-US" altLang="en-US" dirty="0" smtClean="0"/>
              <a:t>There is another step beyond identifying the data-based priorities.</a:t>
            </a:r>
          </a:p>
          <a:p>
            <a:pPr eaLnBrk="1" hangingPunct="1"/>
            <a:r>
              <a:rPr lang="en-US" altLang="en-US" dirty="0" smtClean="0"/>
              <a:t>We also need to understand “why” these problems exist in our community.</a:t>
            </a:r>
          </a:p>
          <a:p>
            <a:pPr eaLnBrk="1" hangingPunct="1"/>
            <a:r>
              <a:rPr lang="en-US" altLang="en-US" dirty="0" smtClean="0"/>
              <a:t>You will likely use qualitative data sources to determine this.</a:t>
            </a:r>
          </a:p>
        </p:txBody>
      </p:sp>
    </p:spTree>
    <p:extLst>
      <p:ext uri="{BB962C8B-B14F-4D97-AF65-F5344CB8AC3E}">
        <p14:creationId xmlns:p14="http://schemas.microsoft.com/office/powerpoint/2010/main" val="36656118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p:cNvSpPr txBox="1">
            <a:spLocks noChangeArrowheads="1"/>
          </p:cNvSpPr>
          <p:nvPr/>
        </p:nvSpPr>
        <p:spPr bwMode="auto">
          <a:xfrm>
            <a:off x="58091" y="2701740"/>
            <a:ext cx="1426464" cy="245264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noAutofit/>
          </a:bodyPr>
          <a:lstStyle/>
          <a:p>
            <a:pPr marL="119063" indent="-119063">
              <a:spcAft>
                <a:spcPts val="600"/>
              </a:spcAft>
              <a:defRPr/>
            </a:pPr>
            <a:r>
              <a:rPr lang="en-US" sz="1050" b="1" i="1" dirty="0">
                <a:solidFill>
                  <a:prstClr val="black"/>
                </a:solidFill>
              </a:rPr>
              <a:t>These problems…</a:t>
            </a:r>
          </a:p>
          <a:p>
            <a:pPr algn="ctr">
              <a:spcBef>
                <a:spcPct val="50000"/>
              </a:spcBef>
              <a:defRPr/>
            </a:pPr>
            <a:endParaRPr lang="en-US" sz="1100" b="1" dirty="0">
              <a:solidFill>
                <a:prstClr val="black"/>
              </a:solidFill>
            </a:endParaRPr>
          </a:p>
          <a:p>
            <a:pPr algn="ctr">
              <a:spcBef>
                <a:spcPct val="50000"/>
              </a:spcBef>
              <a:defRPr/>
            </a:pPr>
            <a:r>
              <a:rPr lang="en-US" sz="1100" b="1" dirty="0">
                <a:solidFill>
                  <a:prstClr val="black"/>
                </a:solidFill>
              </a:rPr>
              <a:t>School Performance</a:t>
            </a:r>
            <a:endParaRPr lang="en-US" sz="1100" b="1" dirty="0">
              <a:solidFill>
                <a:prstClr val="black"/>
              </a:solidFill>
            </a:endParaRPr>
          </a:p>
          <a:p>
            <a:pPr algn="ctr">
              <a:defRPr/>
            </a:pPr>
            <a:endParaRPr lang="en-US" sz="1100" b="1" dirty="0">
              <a:solidFill>
                <a:prstClr val="black"/>
              </a:solidFill>
            </a:endParaRPr>
          </a:p>
          <a:p>
            <a:pPr algn="ctr">
              <a:defRPr/>
            </a:pPr>
            <a:endParaRPr lang="en-US" sz="1100" b="1" dirty="0">
              <a:solidFill>
                <a:prstClr val="black"/>
              </a:solidFill>
            </a:endParaRPr>
          </a:p>
          <a:p>
            <a:pPr algn="ctr">
              <a:defRPr/>
            </a:pPr>
            <a:r>
              <a:rPr lang="en-US" sz="1100" b="1" dirty="0">
                <a:solidFill>
                  <a:prstClr val="black"/>
                </a:solidFill>
              </a:rPr>
              <a:t>Youth </a:t>
            </a:r>
            <a:r>
              <a:rPr lang="en-US" sz="1100" b="1" dirty="0">
                <a:solidFill>
                  <a:prstClr val="black"/>
                </a:solidFill>
              </a:rPr>
              <a:t>Delinquency  </a:t>
            </a:r>
          </a:p>
          <a:p>
            <a:pPr algn="ctr">
              <a:defRPr/>
            </a:pPr>
            <a:endParaRPr lang="en-US" sz="1100" b="1" dirty="0">
              <a:solidFill>
                <a:prstClr val="black"/>
              </a:solidFill>
            </a:endParaRPr>
          </a:p>
          <a:p>
            <a:pPr algn="ctr">
              <a:defRPr/>
            </a:pPr>
            <a:endParaRPr lang="en-US" sz="1100" b="1" dirty="0">
              <a:solidFill>
                <a:prstClr val="black"/>
              </a:solidFill>
            </a:endParaRPr>
          </a:p>
          <a:p>
            <a:pPr algn="ctr">
              <a:defRPr/>
            </a:pPr>
            <a:r>
              <a:rPr lang="en-US" sz="1100" b="1" dirty="0">
                <a:solidFill>
                  <a:prstClr val="black"/>
                </a:solidFill>
              </a:rPr>
              <a:t>Mental </a:t>
            </a:r>
            <a:r>
              <a:rPr lang="en-US" sz="1100" b="1" dirty="0">
                <a:solidFill>
                  <a:prstClr val="black"/>
                </a:solidFill>
              </a:rPr>
              <a:t>Health</a:t>
            </a:r>
          </a:p>
          <a:p>
            <a:pPr algn="ctr">
              <a:defRPr/>
            </a:pPr>
            <a:endParaRPr lang="en-US" sz="1100" dirty="0">
              <a:solidFill>
                <a:prstClr val="black"/>
              </a:solidFill>
            </a:endParaRPr>
          </a:p>
          <a:p>
            <a:pPr algn="ctr">
              <a:defRPr/>
            </a:pPr>
            <a:r>
              <a:rPr lang="en-US" sz="1100" dirty="0">
                <a:solidFill>
                  <a:prstClr val="black"/>
                </a:solidFill>
              </a:rPr>
              <a:t>[</a:t>
            </a:r>
            <a:r>
              <a:rPr lang="en-US" sz="1100" dirty="0">
                <a:solidFill>
                  <a:prstClr val="black"/>
                </a:solidFill>
              </a:rPr>
              <a:t>Add Yours Here]</a:t>
            </a:r>
          </a:p>
          <a:p>
            <a:pPr algn="ctr">
              <a:defRPr/>
            </a:pPr>
            <a:endParaRPr lang="en-US" sz="1100" b="1" dirty="0">
              <a:solidFill>
                <a:prstClr val="black"/>
              </a:solidFill>
            </a:endParaRPr>
          </a:p>
        </p:txBody>
      </p:sp>
      <p:grpSp>
        <p:nvGrpSpPr>
          <p:cNvPr id="2" name="Group 57"/>
          <p:cNvGrpSpPr/>
          <p:nvPr/>
        </p:nvGrpSpPr>
        <p:grpSpPr>
          <a:xfrm>
            <a:off x="109100" y="1450302"/>
            <a:ext cx="8925026" cy="273723"/>
            <a:chOff x="109100" y="1450302"/>
            <a:chExt cx="8925026" cy="273723"/>
          </a:xfrm>
        </p:grpSpPr>
        <p:sp>
          <p:nvSpPr>
            <p:cNvPr id="21" name="Line 16"/>
            <p:cNvSpPr>
              <a:spLocks noChangeShapeType="1"/>
            </p:cNvSpPr>
            <p:nvPr/>
          </p:nvSpPr>
          <p:spPr bwMode="auto">
            <a:xfrm>
              <a:off x="6046207" y="1591866"/>
              <a:ext cx="2987919" cy="3796"/>
            </a:xfrm>
            <a:prstGeom prst="line">
              <a:avLst/>
            </a:prstGeom>
            <a:noFill/>
            <a:ln w="38100">
              <a:solidFill>
                <a:schemeClr val="tx1"/>
              </a:solidFill>
              <a:round/>
              <a:headEnd type="oval" w="med" len="med"/>
              <a:tailEnd type="oval" w="med" len="med"/>
            </a:ln>
          </p:spPr>
          <p:txBody>
            <a:bodyPr wrap="square">
              <a:noAutofit/>
            </a:bodyPr>
            <a:lstStyle/>
            <a:p>
              <a:endParaRPr lang="en-US">
                <a:solidFill>
                  <a:prstClr val="black"/>
                </a:solidFill>
              </a:endParaRPr>
            </a:p>
          </p:txBody>
        </p:sp>
        <p:sp>
          <p:nvSpPr>
            <p:cNvPr id="25" name="TextBox 24"/>
            <p:cNvSpPr txBox="1"/>
            <p:nvPr/>
          </p:nvSpPr>
          <p:spPr>
            <a:xfrm>
              <a:off x="7318526" y="1450302"/>
              <a:ext cx="552449" cy="253916"/>
            </a:xfrm>
            <a:prstGeom prst="rect">
              <a:avLst/>
            </a:prstGeom>
            <a:solidFill>
              <a:schemeClr val="bg1"/>
            </a:solidFill>
          </p:spPr>
          <p:txBody>
            <a:bodyPr wrap="square" rtlCol="0">
              <a:noAutofit/>
            </a:bodyPr>
            <a:lstStyle/>
            <a:p>
              <a:pPr algn="ctr"/>
              <a:r>
                <a:rPr lang="en-US" sz="1050" dirty="0">
                  <a:solidFill>
                    <a:prstClr val="black"/>
                  </a:solidFill>
                </a:rPr>
                <a:t>Action</a:t>
              </a:r>
              <a:endParaRPr lang="en-US" sz="1050" dirty="0">
                <a:solidFill>
                  <a:prstClr val="black"/>
                </a:solidFill>
              </a:endParaRPr>
            </a:p>
          </p:txBody>
        </p:sp>
        <p:sp>
          <p:nvSpPr>
            <p:cNvPr id="20" name="Line 16"/>
            <p:cNvSpPr>
              <a:spLocks noChangeShapeType="1"/>
            </p:cNvSpPr>
            <p:nvPr/>
          </p:nvSpPr>
          <p:spPr bwMode="auto">
            <a:xfrm>
              <a:off x="109100" y="1589314"/>
              <a:ext cx="5936698" cy="2818"/>
            </a:xfrm>
            <a:prstGeom prst="line">
              <a:avLst/>
            </a:prstGeom>
            <a:noFill/>
            <a:ln w="38100">
              <a:solidFill>
                <a:schemeClr val="tx1"/>
              </a:solidFill>
              <a:round/>
              <a:headEnd type="oval" w="med" len="med"/>
              <a:tailEnd type="oval" w="med" len="med"/>
            </a:ln>
          </p:spPr>
          <p:txBody>
            <a:bodyPr wrap="square">
              <a:noAutofit/>
            </a:bodyPr>
            <a:lstStyle/>
            <a:p>
              <a:endParaRPr lang="en-US">
                <a:solidFill>
                  <a:prstClr val="black"/>
                </a:solidFill>
              </a:endParaRPr>
            </a:p>
          </p:txBody>
        </p:sp>
        <p:sp>
          <p:nvSpPr>
            <p:cNvPr id="24" name="TextBox 23"/>
            <p:cNvSpPr txBox="1"/>
            <p:nvPr/>
          </p:nvSpPr>
          <p:spPr>
            <a:xfrm>
              <a:off x="2657475" y="1470109"/>
              <a:ext cx="752475" cy="253916"/>
            </a:xfrm>
            <a:prstGeom prst="rect">
              <a:avLst/>
            </a:prstGeom>
            <a:solidFill>
              <a:schemeClr val="bg1"/>
            </a:solidFill>
          </p:spPr>
          <p:txBody>
            <a:bodyPr wrap="square" rtlCol="0">
              <a:noAutofit/>
            </a:bodyPr>
            <a:lstStyle/>
            <a:p>
              <a:pPr algn="ctr"/>
              <a:r>
                <a:rPr lang="en-US" sz="1050" dirty="0">
                  <a:solidFill>
                    <a:prstClr val="black"/>
                  </a:solidFill>
                </a:rPr>
                <a:t>Outcomes</a:t>
              </a:r>
              <a:endParaRPr lang="en-US" sz="1050" dirty="0">
                <a:solidFill>
                  <a:prstClr val="black"/>
                </a:solidFill>
              </a:endParaRPr>
            </a:p>
          </p:txBody>
        </p:sp>
      </p:grpSp>
      <p:sp>
        <p:nvSpPr>
          <p:cNvPr id="5" name="TextBox 4"/>
          <p:cNvSpPr txBox="1"/>
          <p:nvPr/>
        </p:nvSpPr>
        <p:spPr>
          <a:xfrm>
            <a:off x="32657" y="1630233"/>
            <a:ext cx="1524000" cy="276999"/>
          </a:xfrm>
          <a:prstGeom prst="rect">
            <a:avLst/>
          </a:prstGeom>
          <a:noFill/>
        </p:spPr>
        <p:txBody>
          <a:bodyPr wrap="square" rtlCol="0">
            <a:noAutofit/>
          </a:bodyPr>
          <a:lstStyle/>
          <a:p>
            <a:pPr algn="ctr"/>
            <a:r>
              <a:rPr lang="en-US" sz="1200" i="1" dirty="0">
                <a:solidFill>
                  <a:prstClr val="black"/>
                </a:solidFill>
              </a:rPr>
              <a:t>What is the problem?</a:t>
            </a:r>
            <a:endParaRPr lang="en-US" sz="1200" i="1" dirty="0">
              <a:solidFill>
                <a:prstClr val="black"/>
              </a:solidFill>
            </a:endParaRPr>
          </a:p>
        </p:txBody>
      </p:sp>
      <p:sp>
        <p:nvSpPr>
          <p:cNvPr id="10" name="TextBox 9"/>
          <p:cNvSpPr txBox="1"/>
          <p:nvPr/>
        </p:nvSpPr>
        <p:spPr>
          <a:xfrm>
            <a:off x="1628732" y="1652816"/>
            <a:ext cx="1371600" cy="276999"/>
          </a:xfrm>
          <a:prstGeom prst="rect">
            <a:avLst/>
          </a:prstGeom>
          <a:noFill/>
        </p:spPr>
        <p:txBody>
          <a:bodyPr wrap="square" rtlCol="0">
            <a:noAutofit/>
          </a:bodyPr>
          <a:lstStyle/>
          <a:p>
            <a:pPr algn="ctr"/>
            <a:r>
              <a:rPr lang="en-US" sz="1200" i="1" dirty="0">
                <a:solidFill>
                  <a:prstClr val="black"/>
                </a:solidFill>
              </a:rPr>
              <a:t>Why</a:t>
            </a:r>
            <a:r>
              <a:rPr lang="en-US" sz="1050" i="1" dirty="0">
                <a:solidFill>
                  <a:prstClr val="black"/>
                </a:solidFill>
              </a:rPr>
              <a:t>? </a:t>
            </a:r>
          </a:p>
        </p:txBody>
      </p:sp>
      <p:sp>
        <p:nvSpPr>
          <p:cNvPr id="15" name="TextBox 14"/>
          <p:cNvSpPr txBox="1"/>
          <p:nvPr/>
        </p:nvSpPr>
        <p:spPr>
          <a:xfrm>
            <a:off x="3302000" y="1627024"/>
            <a:ext cx="1066800" cy="276999"/>
          </a:xfrm>
          <a:prstGeom prst="rect">
            <a:avLst/>
          </a:prstGeom>
          <a:noFill/>
        </p:spPr>
        <p:txBody>
          <a:bodyPr wrap="square" rtlCol="0">
            <a:noAutofit/>
          </a:bodyPr>
          <a:lstStyle/>
          <a:p>
            <a:pPr algn="ctr"/>
            <a:r>
              <a:rPr lang="en-US" sz="1200" i="1" dirty="0">
                <a:solidFill>
                  <a:prstClr val="black"/>
                </a:solidFill>
              </a:rPr>
              <a:t>Why here?</a:t>
            </a:r>
          </a:p>
        </p:txBody>
      </p:sp>
      <p:sp>
        <p:nvSpPr>
          <p:cNvPr id="18" name="TextBox 17"/>
          <p:cNvSpPr txBox="1"/>
          <p:nvPr/>
        </p:nvSpPr>
        <p:spPr>
          <a:xfrm>
            <a:off x="4651828" y="1589314"/>
            <a:ext cx="1317171" cy="276999"/>
          </a:xfrm>
          <a:prstGeom prst="rect">
            <a:avLst/>
          </a:prstGeom>
          <a:noFill/>
        </p:spPr>
        <p:txBody>
          <a:bodyPr wrap="square" rtlCol="0">
            <a:noAutofit/>
          </a:bodyPr>
          <a:lstStyle/>
          <a:p>
            <a:pPr algn="ctr"/>
            <a:r>
              <a:rPr lang="en-US" sz="1200" i="1" dirty="0">
                <a:solidFill>
                  <a:prstClr val="black"/>
                </a:solidFill>
              </a:rPr>
              <a:t>But why here?</a:t>
            </a:r>
          </a:p>
        </p:txBody>
      </p:sp>
      <p:sp>
        <p:nvSpPr>
          <p:cNvPr id="23" name="TextBox 22"/>
          <p:cNvSpPr txBox="1"/>
          <p:nvPr/>
        </p:nvSpPr>
        <p:spPr>
          <a:xfrm>
            <a:off x="7663543" y="1587074"/>
            <a:ext cx="1371600" cy="461665"/>
          </a:xfrm>
          <a:prstGeom prst="rect">
            <a:avLst/>
          </a:prstGeom>
          <a:noFill/>
        </p:spPr>
        <p:txBody>
          <a:bodyPr wrap="square" rtlCol="0">
            <a:noAutofit/>
          </a:bodyPr>
          <a:lstStyle/>
          <a:p>
            <a:pPr algn="ctr"/>
            <a:r>
              <a:rPr lang="en-US" sz="1200" i="1" dirty="0">
                <a:solidFill>
                  <a:prstClr val="black"/>
                </a:solidFill>
              </a:rPr>
              <a:t>So what? How will we know?</a:t>
            </a:r>
          </a:p>
        </p:txBody>
      </p:sp>
      <p:sp>
        <p:nvSpPr>
          <p:cNvPr id="19" name="TextBox 18"/>
          <p:cNvSpPr txBox="1"/>
          <p:nvPr/>
        </p:nvSpPr>
        <p:spPr>
          <a:xfrm>
            <a:off x="6143171" y="1605810"/>
            <a:ext cx="1447800" cy="461665"/>
          </a:xfrm>
          <a:prstGeom prst="rect">
            <a:avLst/>
          </a:prstGeom>
          <a:noFill/>
        </p:spPr>
        <p:txBody>
          <a:bodyPr wrap="square" rtlCol="0">
            <a:noAutofit/>
          </a:bodyPr>
          <a:lstStyle/>
          <a:p>
            <a:pPr algn="ctr"/>
            <a:r>
              <a:rPr lang="en-US" sz="1200" i="1" dirty="0">
                <a:solidFill>
                  <a:prstClr val="black"/>
                </a:solidFill>
              </a:rPr>
              <a:t>What are we doing about it?</a:t>
            </a:r>
          </a:p>
        </p:txBody>
      </p:sp>
      <p:sp>
        <p:nvSpPr>
          <p:cNvPr id="26" name="Text Box 11"/>
          <p:cNvSpPr txBox="1">
            <a:spLocks noChangeArrowheads="1"/>
          </p:cNvSpPr>
          <p:nvPr/>
        </p:nvSpPr>
        <p:spPr bwMode="auto">
          <a:xfrm>
            <a:off x="1600200" y="2514600"/>
            <a:ext cx="1371600" cy="310881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noAutofit/>
          </a:bodyPr>
          <a:lstStyle/>
          <a:p>
            <a:pPr>
              <a:spcAft>
                <a:spcPts val="600"/>
              </a:spcAft>
              <a:defRPr/>
            </a:pPr>
            <a:r>
              <a:rPr lang="en-US" sz="1050" b="1" i="1" dirty="0">
                <a:solidFill>
                  <a:prstClr val="black"/>
                </a:solidFill>
              </a:rPr>
              <a:t>These types of problems…</a:t>
            </a:r>
          </a:p>
          <a:p>
            <a:pPr algn="ctr">
              <a:spcBef>
                <a:spcPct val="50000"/>
              </a:spcBef>
              <a:defRPr/>
            </a:pPr>
            <a:r>
              <a:rPr lang="en-US" sz="1050" b="1" dirty="0">
                <a:solidFill>
                  <a:prstClr val="black"/>
                </a:solidFill>
              </a:rPr>
              <a:t>Any Underage Drinking </a:t>
            </a:r>
          </a:p>
          <a:p>
            <a:pPr algn="ctr">
              <a:defRPr/>
            </a:pPr>
            <a:endParaRPr lang="en-US" sz="1050" dirty="0">
              <a:solidFill>
                <a:prstClr val="black"/>
              </a:solidFill>
            </a:endParaRPr>
          </a:p>
          <a:p>
            <a:pPr algn="ctr">
              <a:defRPr/>
            </a:pPr>
            <a:r>
              <a:rPr lang="en-US" sz="1050" b="1" dirty="0">
                <a:solidFill>
                  <a:prstClr val="black"/>
                </a:solidFill>
              </a:rPr>
              <a:t>Underage  </a:t>
            </a:r>
            <a:br>
              <a:rPr lang="en-US" sz="1050" b="1" dirty="0">
                <a:solidFill>
                  <a:prstClr val="black"/>
                </a:solidFill>
              </a:rPr>
            </a:br>
            <a:r>
              <a:rPr lang="en-US" sz="1050" b="1" dirty="0">
                <a:solidFill>
                  <a:prstClr val="black"/>
                </a:solidFill>
              </a:rPr>
              <a:t>Problem and Heavy Drinking</a:t>
            </a:r>
          </a:p>
          <a:p>
            <a:pPr algn="ctr">
              <a:defRPr/>
            </a:pPr>
            <a:endParaRPr lang="en-US" sz="1050" b="1" dirty="0">
              <a:solidFill>
                <a:prstClr val="black"/>
              </a:solidFill>
            </a:endParaRPr>
          </a:p>
          <a:p>
            <a:pPr algn="ctr">
              <a:defRPr/>
            </a:pPr>
            <a:endParaRPr lang="en-US" sz="1050" b="1" dirty="0">
              <a:solidFill>
                <a:prstClr val="black"/>
              </a:solidFill>
            </a:endParaRPr>
          </a:p>
          <a:p>
            <a:pPr algn="ctr">
              <a:defRPr/>
            </a:pPr>
            <a:endParaRPr lang="en-US" sz="1050" b="1" dirty="0">
              <a:solidFill>
                <a:prstClr val="black"/>
              </a:solidFill>
            </a:endParaRPr>
          </a:p>
          <a:p>
            <a:pPr algn="ctr">
              <a:defRPr/>
            </a:pPr>
            <a:r>
              <a:rPr lang="en-US" sz="1050" dirty="0">
                <a:solidFill>
                  <a:prstClr val="black"/>
                </a:solidFill>
              </a:rPr>
              <a:t>[Add Yours Here]</a:t>
            </a:r>
            <a:endParaRPr lang="en-US" sz="1050" dirty="0">
              <a:solidFill>
                <a:prstClr val="black"/>
              </a:solidFill>
            </a:endParaRPr>
          </a:p>
          <a:p>
            <a:pPr marL="119063" indent="-119063">
              <a:buFont typeface="Arial" pitchFamily="34" charset="0"/>
              <a:buChar char="•"/>
              <a:defRPr/>
            </a:pPr>
            <a:endParaRPr lang="en-US" sz="1050" dirty="0">
              <a:solidFill>
                <a:prstClr val="black"/>
              </a:solidFill>
            </a:endParaRPr>
          </a:p>
          <a:p>
            <a:pPr algn="ctr">
              <a:defRPr/>
            </a:pPr>
            <a:endParaRPr lang="en-US" sz="1050" dirty="0">
              <a:solidFill>
                <a:prstClr val="black"/>
              </a:solidFill>
            </a:endParaRPr>
          </a:p>
        </p:txBody>
      </p:sp>
      <p:sp>
        <p:nvSpPr>
          <p:cNvPr id="27" name="Text Box 14"/>
          <p:cNvSpPr txBox="1">
            <a:spLocks noChangeArrowheads="1"/>
          </p:cNvSpPr>
          <p:nvPr/>
        </p:nvSpPr>
        <p:spPr bwMode="auto">
          <a:xfrm>
            <a:off x="3100006" y="1905000"/>
            <a:ext cx="1399032" cy="44871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oAutofit/>
          </a:bodyPr>
          <a:lstStyle/>
          <a:p>
            <a:pPr>
              <a:spcAft>
                <a:spcPts val="600"/>
              </a:spcAft>
              <a:defRPr/>
            </a:pPr>
            <a:r>
              <a:rPr lang="en-US" sz="1050" b="1" i="1" dirty="0">
                <a:solidFill>
                  <a:prstClr val="black"/>
                </a:solidFill>
              </a:rPr>
              <a:t>…with these common  factors…</a:t>
            </a:r>
          </a:p>
        </p:txBody>
      </p:sp>
      <p:sp>
        <p:nvSpPr>
          <p:cNvPr id="28" name="TextBox 27"/>
          <p:cNvSpPr txBox="1"/>
          <p:nvPr/>
        </p:nvSpPr>
        <p:spPr>
          <a:xfrm>
            <a:off x="6098092" y="2463520"/>
            <a:ext cx="1435241" cy="965480"/>
          </a:xfrm>
          <a:prstGeom prst="rect">
            <a:avLst/>
          </a:prstGeom>
        </p:spPr>
        <p:style>
          <a:lnRef idx="1">
            <a:schemeClr val="accent3"/>
          </a:lnRef>
          <a:fillRef idx="2">
            <a:schemeClr val="accent3"/>
          </a:fillRef>
          <a:effectRef idx="1">
            <a:schemeClr val="accent3"/>
          </a:effectRef>
          <a:fontRef idx="minor">
            <a:schemeClr val="dk1"/>
          </a:fontRef>
        </p:style>
        <p:txBody>
          <a:bodyPr wrap="square">
            <a:noAutofit/>
          </a:bodyPr>
          <a:lstStyle/>
          <a:p>
            <a:pPr algn="ctr">
              <a:defRPr/>
            </a:pPr>
            <a:r>
              <a:rPr lang="en-US" sz="1000" b="1" dirty="0">
                <a:solidFill>
                  <a:prstClr val="black"/>
                </a:solidFill>
              </a:rPr>
              <a:t>Community engagement/Coalition development:</a:t>
            </a:r>
            <a:endParaRPr lang="en-US" sz="1000" dirty="0">
              <a:solidFill>
                <a:prstClr val="black"/>
              </a:solidFill>
            </a:endParaRPr>
          </a:p>
          <a:p>
            <a:pPr algn="ctr">
              <a:defRPr/>
            </a:pPr>
            <a:endParaRPr lang="en-US" sz="400" b="1" dirty="0">
              <a:solidFill>
                <a:prstClr val="black"/>
              </a:solidFill>
            </a:endParaRPr>
          </a:p>
          <a:p>
            <a:pPr algn="ctr">
              <a:defRPr/>
            </a:pPr>
            <a:r>
              <a:rPr lang="en-US" sz="1000" dirty="0">
                <a:solidFill>
                  <a:prstClr val="black"/>
                </a:solidFill>
              </a:rPr>
              <a:t>[Coalition Name]</a:t>
            </a:r>
          </a:p>
          <a:p>
            <a:pPr algn="ctr">
              <a:defRPr/>
            </a:pPr>
            <a:r>
              <a:rPr lang="en-US" sz="1000" dirty="0">
                <a:solidFill>
                  <a:prstClr val="black"/>
                </a:solidFill>
              </a:rPr>
              <a:t>[Add Yours Here]</a:t>
            </a:r>
          </a:p>
        </p:txBody>
      </p:sp>
      <p:sp>
        <p:nvSpPr>
          <p:cNvPr id="29" name="TextBox 28"/>
          <p:cNvSpPr txBox="1"/>
          <p:nvPr/>
        </p:nvSpPr>
        <p:spPr>
          <a:xfrm>
            <a:off x="6096000" y="4960173"/>
            <a:ext cx="1435240" cy="844061"/>
          </a:xfrm>
          <a:prstGeom prst="rect">
            <a:avLst/>
          </a:prstGeom>
          <a:ln/>
        </p:spPr>
        <p:style>
          <a:lnRef idx="1">
            <a:schemeClr val="accent3"/>
          </a:lnRef>
          <a:fillRef idx="2">
            <a:schemeClr val="accent3"/>
          </a:fillRef>
          <a:effectRef idx="1">
            <a:schemeClr val="accent3"/>
          </a:effectRef>
          <a:fontRef idx="minor">
            <a:schemeClr val="dk1"/>
          </a:fontRef>
        </p:style>
        <p:txBody>
          <a:bodyPr wrap="square">
            <a:noAutofit/>
          </a:bodyPr>
          <a:lstStyle/>
          <a:p>
            <a:pPr algn="ctr">
              <a:defRPr/>
            </a:pPr>
            <a:r>
              <a:rPr lang="en-US" sz="1000" b="1" dirty="0">
                <a:solidFill>
                  <a:prstClr val="black"/>
                </a:solidFill>
              </a:rPr>
              <a:t>School-based Prevention/ Intervention  </a:t>
            </a:r>
            <a:r>
              <a:rPr lang="en-US" sz="1000" b="1" dirty="0">
                <a:solidFill>
                  <a:prstClr val="black"/>
                </a:solidFill>
              </a:rPr>
              <a:t>Services:</a:t>
            </a:r>
          </a:p>
          <a:p>
            <a:pPr algn="ctr">
              <a:defRPr/>
            </a:pPr>
            <a:r>
              <a:rPr lang="en-US" sz="1000" dirty="0">
                <a:solidFill>
                  <a:prstClr val="black"/>
                </a:solidFill>
              </a:rPr>
              <a:t>Student Assistance Program</a:t>
            </a:r>
          </a:p>
        </p:txBody>
      </p:sp>
      <p:sp>
        <p:nvSpPr>
          <p:cNvPr id="30" name="TextBox 29"/>
          <p:cNvSpPr txBox="1"/>
          <p:nvPr/>
        </p:nvSpPr>
        <p:spPr>
          <a:xfrm>
            <a:off x="6097012" y="5856346"/>
            <a:ext cx="1435608" cy="707886"/>
          </a:xfrm>
          <a:prstGeom prst="rect">
            <a:avLst/>
          </a:prstGeom>
          <a:ln/>
        </p:spPr>
        <p:style>
          <a:lnRef idx="1">
            <a:schemeClr val="accent3"/>
          </a:lnRef>
          <a:fillRef idx="2">
            <a:schemeClr val="accent3"/>
          </a:fillRef>
          <a:effectRef idx="1">
            <a:schemeClr val="accent3"/>
          </a:effectRef>
          <a:fontRef idx="minor">
            <a:schemeClr val="dk1"/>
          </a:fontRef>
        </p:style>
        <p:txBody>
          <a:bodyPr wrap="square">
            <a:noAutofit/>
          </a:bodyPr>
          <a:lstStyle/>
          <a:p>
            <a:pPr algn="ctr">
              <a:defRPr/>
            </a:pPr>
            <a:r>
              <a:rPr lang="en-US" sz="1000" b="1" dirty="0">
                <a:solidFill>
                  <a:prstClr val="black"/>
                </a:solidFill>
              </a:rPr>
              <a:t>Direct Services:</a:t>
            </a:r>
          </a:p>
          <a:p>
            <a:pPr algn="ctr">
              <a:defRPr/>
            </a:pPr>
            <a:endParaRPr lang="en-US" sz="1000" b="1" dirty="0">
              <a:solidFill>
                <a:prstClr val="black"/>
              </a:solidFill>
            </a:endParaRPr>
          </a:p>
          <a:p>
            <a:pPr algn="ctr">
              <a:defRPr/>
            </a:pPr>
            <a:r>
              <a:rPr lang="en-US" sz="1000" dirty="0">
                <a:solidFill>
                  <a:prstClr val="black"/>
                </a:solidFill>
              </a:rPr>
              <a:t>[Add Yours Here]</a:t>
            </a:r>
          </a:p>
          <a:p>
            <a:pPr algn="ctr">
              <a:defRPr/>
            </a:pPr>
            <a:endParaRPr lang="en-US" sz="1000" b="1" dirty="0">
              <a:solidFill>
                <a:prstClr val="black"/>
              </a:solidFill>
            </a:endParaRPr>
          </a:p>
        </p:txBody>
      </p:sp>
      <p:sp>
        <p:nvSpPr>
          <p:cNvPr id="32" name="TextBox 31"/>
          <p:cNvSpPr txBox="1"/>
          <p:nvPr/>
        </p:nvSpPr>
        <p:spPr>
          <a:xfrm>
            <a:off x="6096000" y="3472927"/>
            <a:ext cx="1435608" cy="657330"/>
          </a:xfrm>
          <a:prstGeom prst="rect">
            <a:avLst/>
          </a:prstGeom>
        </p:spPr>
        <p:style>
          <a:lnRef idx="1">
            <a:schemeClr val="accent3"/>
          </a:lnRef>
          <a:fillRef idx="2">
            <a:schemeClr val="accent3"/>
          </a:fillRef>
          <a:effectRef idx="1">
            <a:schemeClr val="accent3"/>
          </a:effectRef>
          <a:fontRef idx="minor">
            <a:schemeClr val="dk1"/>
          </a:fontRef>
        </p:style>
        <p:txBody>
          <a:bodyPr wrap="square">
            <a:noAutofit/>
          </a:bodyPr>
          <a:lstStyle/>
          <a:p>
            <a:pPr algn="ctr">
              <a:defRPr/>
            </a:pPr>
            <a:r>
              <a:rPr lang="en-US" sz="1000" b="1" dirty="0">
                <a:solidFill>
                  <a:prstClr val="black"/>
                </a:solidFill>
              </a:rPr>
              <a:t>Public Awareness:</a:t>
            </a:r>
          </a:p>
          <a:p>
            <a:pPr algn="ctr">
              <a:defRPr/>
            </a:pPr>
            <a:endParaRPr lang="en-US" sz="1000" b="1" dirty="0">
              <a:solidFill>
                <a:prstClr val="black"/>
              </a:solidFill>
            </a:endParaRPr>
          </a:p>
          <a:p>
            <a:pPr algn="ctr">
              <a:defRPr/>
            </a:pPr>
            <a:r>
              <a:rPr lang="en-US" sz="1000" dirty="0">
                <a:solidFill>
                  <a:prstClr val="black"/>
                </a:solidFill>
              </a:rPr>
              <a:t>[Add Yours Here]</a:t>
            </a:r>
          </a:p>
        </p:txBody>
      </p:sp>
      <p:sp>
        <p:nvSpPr>
          <p:cNvPr id="33" name="TextBox 32"/>
          <p:cNvSpPr txBox="1"/>
          <p:nvPr/>
        </p:nvSpPr>
        <p:spPr>
          <a:xfrm>
            <a:off x="6096896" y="4184725"/>
            <a:ext cx="1432050" cy="720131"/>
          </a:xfrm>
          <a:prstGeom prst="rect">
            <a:avLst/>
          </a:prstGeom>
        </p:spPr>
        <p:style>
          <a:lnRef idx="1">
            <a:schemeClr val="accent3"/>
          </a:lnRef>
          <a:fillRef idx="2">
            <a:schemeClr val="accent3"/>
          </a:fillRef>
          <a:effectRef idx="1">
            <a:schemeClr val="accent3"/>
          </a:effectRef>
          <a:fontRef idx="minor">
            <a:schemeClr val="dk1"/>
          </a:fontRef>
        </p:style>
        <p:txBody>
          <a:bodyPr wrap="square">
            <a:noAutofit/>
          </a:bodyPr>
          <a:lstStyle/>
          <a:p>
            <a:pPr algn="ctr">
              <a:defRPr/>
            </a:pPr>
            <a:r>
              <a:rPr lang="en-US" sz="1000" b="1" dirty="0">
                <a:solidFill>
                  <a:prstClr val="black"/>
                </a:solidFill>
              </a:rPr>
              <a:t>Environmental Strategies: </a:t>
            </a:r>
          </a:p>
          <a:p>
            <a:pPr algn="ctr">
              <a:defRPr/>
            </a:pPr>
            <a:endParaRPr lang="en-US" sz="1000" b="1" dirty="0">
              <a:solidFill>
                <a:prstClr val="black"/>
              </a:solidFill>
            </a:endParaRPr>
          </a:p>
          <a:p>
            <a:pPr algn="ctr">
              <a:defRPr/>
            </a:pPr>
            <a:r>
              <a:rPr lang="en-US" sz="1000" dirty="0">
                <a:solidFill>
                  <a:prstClr val="black"/>
                </a:solidFill>
              </a:rPr>
              <a:t>[Add Yours Here]</a:t>
            </a:r>
          </a:p>
          <a:p>
            <a:pPr algn="ctr">
              <a:defRPr/>
            </a:pPr>
            <a:endParaRPr lang="en-US" sz="1000" b="1" dirty="0">
              <a:solidFill>
                <a:srgbClr val="FF0000"/>
              </a:solidFill>
            </a:endParaRPr>
          </a:p>
        </p:txBody>
      </p:sp>
      <p:sp>
        <p:nvSpPr>
          <p:cNvPr id="34" name="TextBox 33"/>
          <p:cNvSpPr txBox="1"/>
          <p:nvPr/>
        </p:nvSpPr>
        <p:spPr>
          <a:xfrm>
            <a:off x="6097908" y="2025127"/>
            <a:ext cx="1435608" cy="381000"/>
          </a:xfrm>
          <a:prstGeom prst="rect">
            <a:avLst/>
          </a:prstGeom>
        </p:spPr>
        <p:style>
          <a:lnRef idx="1">
            <a:schemeClr val="accent3"/>
          </a:lnRef>
          <a:fillRef idx="2">
            <a:schemeClr val="accent3"/>
          </a:fillRef>
          <a:effectRef idx="1">
            <a:schemeClr val="accent3"/>
          </a:effectRef>
          <a:fontRef idx="minor">
            <a:schemeClr val="dk1"/>
          </a:fontRef>
        </p:style>
        <p:txBody>
          <a:bodyPr wrap="square">
            <a:noAutofit/>
          </a:bodyPr>
          <a:lstStyle/>
          <a:p>
            <a:pPr>
              <a:spcAft>
                <a:spcPts val="600"/>
              </a:spcAft>
              <a:defRPr/>
            </a:pPr>
            <a:r>
              <a:rPr lang="en-US" sz="1050" b="1" i="1" dirty="0">
                <a:solidFill>
                  <a:prstClr val="black"/>
                </a:solidFill>
              </a:rPr>
              <a:t>…can be addressed thru these strategies…</a:t>
            </a:r>
          </a:p>
        </p:txBody>
      </p:sp>
      <p:sp>
        <p:nvSpPr>
          <p:cNvPr id="49" name="Rectangle 23"/>
          <p:cNvSpPr>
            <a:spLocks noChangeArrowheads="1"/>
          </p:cNvSpPr>
          <p:nvPr/>
        </p:nvSpPr>
        <p:spPr bwMode="auto">
          <a:xfrm>
            <a:off x="0" y="0"/>
            <a:ext cx="9144000" cy="461665"/>
          </a:xfrm>
          <a:prstGeom prst="rect">
            <a:avLst/>
          </a:prstGeom>
          <a:noFill/>
          <a:ln w="9525">
            <a:noFill/>
            <a:miter lim="800000"/>
            <a:headEnd/>
            <a:tailEnd/>
          </a:ln>
        </p:spPr>
        <p:txBody>
          <a:bodyPr wrap="square">
            <a:noAutofit/>
          </a:bodyPr>
          <a:lstStyle/>
          <a:p>
            <a:pPr algn="ctr" eaLnBrk="0" hangingPunct="0">
              <a:defRPr/>
            </a:pPr>
            <a:endParaRPr lang="en-US" sz="2400" b="1" i="1" dirty="0">
              <a:solidFill>
                <a:srgbClr val="FF0000"/>
              </a:solidFill>
            </a:endParaRPr>
          </a:p>
        </p:txBody>
      </p:sp>
      <p:sp>
        <p:nvSpPr>
          <p:cNvPr id="59" name="Left Brace 58"/>
          <p:cNvSpPr/>
          <p:nvPr/>
        </p:nvSpPr>
        <p:spPr>
          <a:xfrm>
            <a:off x="2971800" y="2209800"/>
            <a:ext cx="131445" cy="41148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wrap="square" anchor="ctr">
            <a:noAutofit/>
          </a:bodyPr>
          <a:lstStyle/>
          <a:p>
            <a:pPr algn="ctr">
              <a:defRPr/>
            </a:pPr>
            <a:endParaRPr lang="en-US">
              <a:solidFill>
                <a:prstClr val="black"/>
              </a:solidFill>
            </a:endParaRPr>
          </a:p>
        </p:txBody>
      </p:sp>
      <p:sp>
        <p:nvSpPr>
          <p:cNvPr id="61" name="Left Brace 60"/>
          <p:cNvSpPr/>
          <p:nvPr/>
        </p:nvSpPr>
        <p:spPr>
          <a:xfrm>
            <a:off x="1484555" y="2613211"/>
            <a:ext cx="122032" cy="27432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wrap="square" anchor="ctr">
            <a:noAutofit/>
          </a:bodyPr>
          <a:lstStyle/>
          <a:p>
            <a:pPr algn="ctr">
              <a:defRPr/>
            </a:pPr>
            <a:endParaRPr lang="en-US">
              <a:solidFill>
                <a:prstClr val="black"/>
              </a:solidFill>
            </a:endParaRPr>
          </a:p>
        </p:txBody>
      </p:sp>
      <p:sp>
        <p:nvSpPr>
          <p:cNvPr id="56" name="Text Box 9"/>
          <p:cNvSpPr txBox="1">
            <a:spLocks noChangeArrowheads="1"/>
          </p:cNvSpPr>
          <p:nvPr/>
        </p:nvSpPr>
        <p:spPr bwMode="auto">
          <a:xfrm>
            <a:off x="3105626" y="3197660"/>
            <a:ext cx="1395413" cy="123880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oAutofit/>
          </a:bodyPr>
          <a:lstStyle/>
          <a:p>
            <a:pPr algn="ctr">
              <a:spcBef>
                <a:spcPts val="300"/>
              </a:spcBef>
              <a:defRPr/>
            </a:pPr>
            <a:r>
              <a:rPr lang="en-US" sz="1000" b="1" dirty="0">
                <a:solidFill>
                  <a:prstClr val="black"/>
                </a:solidFill>
              </a:rPr>
              <a:t>Alcohol Availability:  </a:t>
            </a:r>
            <a:r>
              <a:rPr lang="en-US" sz="900" dirty="0">
                <a:solidFill>
                  <a:prstClr val="black"/>
                </a:solidFill>
              </a:rPr>
              <a:t>Retail  or  Social Access </a:t>
            </a:r>
            <a:endParaRPr lang="en-US" sz="1000" dirty="0">
              <a:solidFill>
                <a:prstClr val="black"/>
              </a:solidFill>
            </a:endParaRPr>
          </a:p>
          <a:p>
            <a:pPr algn="ctr">
              <a:spcBef>
                <a:spcPts val="300"/>
              </a:spcBef>
              <a:defRPr/>
            </a:pPr>
            <a:r>
              <a:rPr lang="en-US" sz="1000" b="1" dirty="0">
                <a:solidFill>
                  <a:prstClr val="black"/>
                </a:solidFill>
              </a:rPr>
              <a:t>Promotion of Alcohol </a:t>
            </a:r>
          </a:p>
          <a:p>
            <a:pPr algn="ctr">
              <a:spcBef>
                <a:spcPts val="300"/>
              </a:spcBef>
              <a:defRPr/>
            </a:pPr>
            <a:r>
              <a:rPr lang="en-US" sz="1000" b="1" dirty="0">
                <a:solidFill>
                  <a:prstClr val="black"/>
                </a:solidFill>
              </a:rPr>
              <a:t>Alcohol Laws: </a:t>
            </a:r>
            <a:r>
              <a:rPr lang="en-US" sz="900" dirty="0">
                <a:solidFill>
                  <a:prstClr val="black"/>
                </a:solidFill>
              </a:rPr>
              <a:t>Enforcement; Penalties; Regulations</a:t>
            </a:r>
            <a:endParaRPr lang="en-US" sz="1000" dirty="0">
              <a:solidFill>
                <a:prstClr val="black"/>
              </a:solidFill>
            </a:endParaRPr>
          </a:p>
          <a:p>
            <a:pPr algn="ctr">
              <a:spcBef>
                <a:spcPts val="300"/>
              </a:spcBef>
              <a:defRPr/>
            </a:pPr>
            <a:r>
              <a:rPr lang="en-US" sz="1000" dirty="0">
                <a:solidFill>
                  <a:prstClr val="black"/>
                </a:solidFill>
              </a:rPr>
              <a:t>[Add Yours Here]</a:t>
            </a:r>
            <a:endParaRPr lang="en-US" sz="1000" dirty="0">
              <a:solidFill>
                <a:prstClr val="black"/>
              </a:solidFill>
            </a:endParaRPr>
          </a:p>
        </p:txBody>
      </p:sp>
      <p:sp>
        <p:nvSpPr>
          <p:cNvPr id="57" name="Text Box 14"/>
          <p:cNvSpPr txBox="1">
            <a:spLocks noChangeArrowheads="1"/>
          </p:cNvSpPr>
          <p:nvPr/>
        </p:nvSpPr>
        <p:spPr bwMode="auto">
          <a:xfrm>
            <a:off x="3103245" y="2406127"/>
            <a:ext cx="1400175" cy="7078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oAutofit/>
          </a:bodyPr>
          <a:lstStyle/>
          <a:p>
            <a:pPr algn="ctr">
              <a:spcBef>
                <a:spcPct val="50000"/>
              </a:spcBef>
              <a:defRPr/>
            </a:pPr>
            <a:r>
              <a:rPr lang="en-US" sz="1000" b="1" dirty="0">
                <a:solidFill>
                  <a:prstClr val="black"/>
                </a:solidFill>
              </a:rPr>
              <a:t>Community </a:t>
            </a:r>
            <a:r>
              <a:rPr lang="en-US" sz="1000" b="1" dirty="0">
                <a:solidFill>
                  <a:prstClr val="black"/>
                </a:solidFill>
              </a:rPr>
              <a:t>Disorganization/ Community Connectedness</a:t>
            </a:r>
            <a:endParaRPr lang="en-US" sz="1000" b="1" dirty="0">
              <a:solidFill>
                <a:prstClr val="black"/>
              </a:solidFill>
            </a:endParaRPr>
          </a:p>
        </p:txBody>
      </p:sp>
      <p:sp>
        <p:nvSpPr>
          <p:cNvPr id="58" name="Text Box 17"/>
          <p:cNvSpPr txBox="1">
            <a:spLocks noChangeArrowheads="1"/>
          </p:cNvSpPr>
          <p:nvPr/>
        </p:nvSpPr>
        <p:spPr bwMode="auto">
          <a:xfrm>
            <a:off x="3118704" y="4531952"/>
            <a:ext cx="1395413" cy="132392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oAutofit/>
          </a:bodyPr>
          <a:lstStyle/>
          <a:p>
            <a:pPr algn="ctr">
              <a:defRPr/>
            </a:pPr>
            <a:r>
              <a:rPr lang="en-US" sz="1000" b="1" dirty="0">
                <a:solidFill>
                  <a:prstClr val="black"/>
                </a:solidFill>
              </a:rPr>
              <a:t>Low Commitment to School</a:t>
            </a:r>
          </a:p>
          <a:p>
            <a:pPr algn="ctr">
              <a:spcBef>
                <a:spcPts val="300"/>
              </a:spcBef>
              <a:defRPr/>
            </a:pPr>
            <a:r>
              <a:rPr lang="en-US" sz="1000" b="1" dirty="0">
                <a:solidFill>
                  <a:prstClr val="black"/>
                </a:solidFill>
              </a:rPr>
              <a:t>Favorable Attitudes/Perception of Harm</a:t>
            </a:r>
          </a:p>
          <a:p>
            <a:pPr algn="ctr">
              <a:spcBef>
                <a:spcPts val="300"/>
              </a:spcBef>
              <a:defRPr/>
            </a:pPr>
            <a:r>
              <a:rPr lang="en-US" sz="1000" b="1" dirty="0">
                <a:solidFill>
                  <a:prstClr val="black"/>
                </a:solidFill>
              </a:rPr>
              <a:t>Friends Who Use</a:t>
            </a:r>
          </a:p>
          <a:p>
            <a:pPr algn="ctr">
              <a:spcBef>
                <a:spcPts val="300"/>
              </a:spcBef>
              <a:defRPr/>
            </a:pPr>
            <a:r>
              <a:rPr lang="en-US" sz="1000" dirty="0">
                <a:solidFill>
                  <a:prstClr val="black"/>
                </a:solidFill>
              </a:rPr>
              <a:t>[Based on assessment]</a:t>
            </a:r>
            <a:endParaRPr lang="en-US" sz="1000" dirty="0">
              <a:solidFill>
                <a:prstClr val="black"/>
              </a:solidFill>
            </a:endParaRPr>
          </a:p>
        </p:txBody>
      </p:sp>
      <p:sp>
        <p:nvSpPr>
          <p:cNvPr id="62" name="Text Box 19"/>
          <p:cNvSpPr txBox="1">
            <a:spLocks noChangeArrowheads="1"/>
          </p:cNvSpPr>
          <p:nvPr/>
        </p:nvSpPr>
        <p:spPr bwMode="auto">
          <a:xfrm>
            <a:off x="3118705" y="5946493"/>
            <a:ext cx="1395413" cy="63384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oAutofit/>
          </a:bodyPr>
          <a:lstStyle/>
          <a:p>
            <a:pPr algn="ctr">
              <a:spcBef>
                <a:spcPct val="50000"/>
              </a:spcBef>
              <a:defRPr/>
            </a:pPr>
            <a:r>
              <a:rPr lang="en-US" sz="1000" b="1" dirty="0">
                <a:solidFill>
                  <a:prstClr val="black"/>
                </a:solidFill>
              </a:rPr>
              <a:t>Risk &amp; Protective Factors</a:t>
            </a:r>
            <a:r>
              <a:rPr lang="en-US" sz="1000" b="1" dirty="0">
                <a:solidFill>
                  <a:prstClr val="black"/>
                </a:solidFill>
              </a:rPr>
              <a:t>:</a:t>
            </a:r>
          </a:p>
          <a:p>
            <a:pPr algn="ctr">
              <a:spcBef>
                <a:spcPct val="50000"/>
              </a:spcBef>
              <a:defRPr/>
            </a:pPr>
            <a:r>
              <a:rPr lang="en-US" sz="1000" dirty="0">
                <a:solidFill>
                  <a:prstClr val="black"/>
                </a:solidFill>
              </a:rPr>
              <a:t>[Add Yours Here]</a:t>
            </a:r>
          </a:p>
        </p:txBody>
      </p:sp>
      <p:sp>
        <p:nvSpPr>
          <p:cNvPr id="64" name="TextBox 63"/>
          <p:cNvSpPr txBox="1"/>
          <p:nvPr/>
        </p:nvSpPr>
        <p:spPr>
          <a:xfrm>
            <a:off x="4607021" y="2526860"/>
            <a:ext cx="1371600" cy="838200"/>
          </a:xfrm>
          <a:prstGeom prst="rect">
            <a:avLst/>
          </a:prstGeom>
        </p:spPr>
        <p:style>
          <a:lnRef idx="1">
            <a:schemeClr val="accent6"/>
          </a:lnRef>
          <a:fillRef idx="2">
            <a:schemeClr val="accent6"/>
          </a:fillRef>
          <a:effectRef idx="1">
            <a:schemeClr val="accent6"/>
          </a:effectRef>
          <a:fontRef idx="minor">
            <a:schemeClr val="dk1"/>
          </a:fontRef>
        </p:style>
        <p:txBody>
          <a:bodyPr wrap="square">
            <a:noAutofit/>
          </a:bodyPr>
          <a:lstStyle/>
          <a:p>
            <a:pPr algn="ctr">
              <a:defRPr/>
            </a:pPr>
            <a:r>
              <a:rPr lang="en-US" sz="1000" dirty="0">
                <a:solidFill>
                  <a:prstClr val="black"/>
                </a:solidFill>
              </a:rPr>
              <a:t>[Add Yours Here]</a:t>
            </a:r>
            <a:endParaRPr lang="en-US" sz="1000" dirty="0">
              <a:solidFill>
                <a:prstClr val="black"/>
              </a:solidFill>
            </a:endParaRPr>
          </a:p>
        </p:txBody>
      </p:sp>
      <p:sp>
        <p:nvSpPr>
          <p:cNvPr id="65" name="TextBox 64"/>
          <p:cNvSpPr txBox="1"/>
          <p:nvPr/>
        </p:nvSpPr>
        <p:spPr>
          <a:xfrm>
            <a:off x="4594411" y="4609606"/>
            <a:ext cx="1371600" cy="856050"/>
          </a:xfrm>
          <a:prstGeom prst="rect">
            <a:avLst/>
          </a:prstGeom>
        </p:spPr>
        <p:style>
          <a:lnRef idx="1">
            <a:schemeClr val="accent6"/>
          </a:lnRef>
          <a:fillRef idx="2">
            <a:schemeClr val="accent6"/>
          </a:fillRef>
          <a:effectRef idx="1">
            <a:schemeClr val="accent6"/>
          </a:effectRef>
          <a:fontRef idx="minor">
            <a:schemeClr val="dk1"/>
          </a:fontRef>
        </p:style>
        <p:txBody>
          <a:bodyPr wrap="square">
            <a:noAutofit/>
          </a:bodyPr>
          <a:lstStyle/>
          <a:p>
            <a:pPr algn="ctr">
              <a:defRPr/>
            </a:pPr>
            <a:r>
              <a:rPr lang="en-US" sz="1000" dirty="0">
                <a:solidFill>
                  <a:prstClr val="black"/>
                </a:solidFill>
              </a:rPr>
              <a:t>[Add Yours Here]</a:t>
            </a:r>
            <a:endParaRPr lang="en-US" sz="1000" dirty="0">
              <a:solidFill>
                <a:prstClr val="black"/>
              </a:solidFill>
            </a:endParaRPr>
          </a:p>
        </p:txBody>
      </p:sp>
      <p:sp>
        <p:nvSpPr>
          <p:cNvPr id="66" name="TextBox 65"/>
          <p:cNvSpPr txBox="1"/>
          <p:nvPr/>
        </p:nvSpPr>
        <p:spPr>
          <a:xfrm>
            <a:off x="4607021" y="5638800"/>
            <a:ext cx="1371600" cy="943587"/>
          </a:xfrm>
          <a:prstGeom prst="rect">
            <a:avLst/>
          </a:prstGeom>
        </p:spPr>
        <p:style>
          <a:lnRef idx="1">
            <a:schemeClr val="accent6"/>
          </a:lnRef>
          <a:fillRef idx="2">
            <a:schemeClr val="accent6"/>
          </a:fillRef>
          <a:effectRef idx="1">
            <a:schemeClr val="accent6"/>
          </a:effectRef>
          <a:fontRef idx="minor">
            <a:schemeClr val="dk1"/>
          </a:fontRef>
        </p:style>
        <p:txBody>
          <a:bodyPr wrap="square">
            <a:noAutofit/>
          </a:bodyPr>
          <a:lstStyle/>
          <a:p>
            <a:pPr algn="ctr">
              <a:defRPr/>
            </a:pPr>
            <a:r>
              <a:rPr lang="en-US" sz="1000" dirty="0">
                <a:solidFill>
                  <a:prstClr val="black"/>
                </a:solidFill>
              </a:rPr>
              <a:t>[Add Yours Here]</a:t>
            </a:r>
          </a:p>
          <a:p>
            <a:pPr algn="ctr">
              <a:defRPr/>
            </a:pPr>
            <a:endParaRPr lang="en-US" sz="1000" b="1" dirty="0">
              <a:solidFill>
                <a:prstClr val="black"/>
              </a:solidFill>
            </a:endParaRPr>
          </a:p>
          <a:p>
            <a:pPr algn="ctr">
              <a:defRPr/>
            </a:pPr>
            <a:endParaRPr lang="en-US" sz="1000" b="1" dirty="0">
              <a:solidFill>
                <a:prstClr val="black"/>
              </a:solidFill>
            </a:endParaRPr>
          </a:p>
          <a:p>
            <a:pPr algn="ctr">
              <a:defRPr/>
            </a:pPr>
            <a:endParaRPr lang="en-US" sz="1000" b="1" dirty="0">
              <a:solidFill>
                <a:prstClr val="black"/>
              </a:solidFill>
            </a:endParaRPr>
          </a:p>
          <a:p>
            <a:pPr algn="ctr">
              <a:defRPr/>
            </a:pPr>
            <a:endParaRPr lang="en-US" sz="1000" b="1" dirty="0">
              <a:solidFill>
                <a:prstClr val="black"/>
              </a:solidFill>
            </a:endParaRPr>
          </a:p>
          <a:p>
            <a:pPr algn="ctr">
              <a:defRPr/>
            </a:pPr>
            <a:endParaRPr lang="en-US" sz="1000" b="1" dirty="0">
              <a:solidFill>
                <a:prstClr val="black"/>
              </a:solidFill>
            </a:endParaRPr>
          </a:p>
          <a:p>
            <a:pPr algn="ctr">
              <a:defRPr/>
            </a:pPr>
            <a:endParaRPr lang="en-US" sz="1000" dirty="0">
              <a:solidFill>
                <a:prstClr val="black"/>
              </a:solidFill>
            </a:endParaRPr>
          </a:p>
        </p:txBody>
      </p:sp>
      <p:sp>
        <p:nvSpPr>
          <p:cNvPr id="67" name="TextBox 66"/>
          <p:cNvSpPr txBox="1"/>
          <p:nvPr/>
        </p:nvSpPr>
        <p:spPr>
          <a:xfrm>
            <a:off x="4593515" y="3538205"/>
            <a:ext cx="1371600" cy="898256"/>
          </a:xfrm>
          <a:prstGeom prst="rect">
            <a:avLst/>
          </a:prstGeom>
        </p:spPr>
        <p:style>
          <a:lnRef idx="1">
            <a:schemeClr val="accent6"/>
          </a:lnRef>
          <a:fillRef idx="2">
            <a:schemeClr val="accent6"/>
          </a:fillRef>
          <a:effectRef idx="1">
            <a:schemeClr val="accent6"/>
          </a:effectRef>
          <a:fontRef idx="minor">
            <a:schemeClr val="dk1"/>
          </a:fontRef>
        </p:style>
        <p:txBody>
          <a:bodyPr wrap="square">
            <a:noAutofit/>
          </a:bodyPr>
          <a:lstStyle/>
          <a:p>
            <a:pPr algn="ctr">
              <a:defRPr/>
            </a:pPr>
            <a:r>
              <a:rPr lang="en-US" sz="1000" dirty="0">
                <a:solidFill>
                  <a:prstClr val="black"/>
                </a:solidFill>
              </a:rPr>
              <a:t>[Add Yours Here]</a:t>
            </a:r>
            <a:endParaRPr lang="en-US" sz="1000" dirty="0">
              <a:solidFill>
                <a:prstClr val="black"/>
              </a:solidFill>
            </a:endParaRPr>
          </a:p>
        </p:txBody>
      </p:sp>
      <p:sp>
        <p:nvSpPr>
          <p:cNvPr id="69" name="TextBox 68"/>
          <p:cNvSpPr txBox="1"/>
          <p:nvPr/>
        </p:nvSpPr>
        <p:spPr>
          <a:xfrm>
            <a:off x="4600268" y="1905000"/>
            <a:ext cx="1371600" cy="448715"/>
          </a:xfrm>
          <a:prstGeom prst="rect">
            <a:avLst/>
          </a:prstGeom>
        </p:spPr>
        <p:style>
          <a:lnRef idx="1">
            <a:schemeClr val="accent6"/>
          </a:lnRef>
          <a:fillRef idx="2">
            <a:schemeClr val="accent6"/>
          </a:fillRef>
          <a:effectRef idx="1">
            <a:schemeClr val="accent6"/>
          </a:effectRef>
          <a:fontRef idx="minor">
            <a:schemeClr val="dk1"/>
          </a:fontRef>
        </p:style>
        <p:txBody>
          <a:bodyPr wrap="square">
            <a:noAutofit/>
          </a:bodyPr>
          <a:lstStyle/>
          <a:p>
            <a:pPr algn="ctr">
              <a:defRPr/>
            </a:pPr>
            <a:r>
              <a:rPr lang="en-US" sz="1000" b="1" i="1" dirty="0">
                <a:solidFill>
                  <a:prstClr val="black"/>
                </a:solidFill>
              </a:rPr>
              <a:t>…specifically in our community…</a:t>
            </a:r>
            <a:endParaRPr lang="en-US" sz="1000" b="1" i="1" dirty="0">
              <a:solidFill>
                <a:prstClr val="black"/>
              </a:solidFill>
            </a:endParaRPr>
          </a:p>
        </p:txBody>
      </p:sp>
      <p:sp>
        <p:nvSpPr>
          <p:cNvPr id="4" name="Text Box 4"/>
          <p:cNvSpPr txBox="1">
            <a:spLocks noChangeArrowheads="1"/>
          </p:cNvSpPr>
          <p:nvPr/>
        </p:nvSpPr>
        <p:spPr bwMode="auto">
          <a:xfrm>
            <a:off x="101470" y="442611"/>
            <a:ext cx="1424701" cy="9924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nchor="ctr">
            <a:noAutofit/>
          </a:bodyPr>
          <a:lstStyle/>
          <a:p>
            <a:pPr algn="ctr">
              <a:defRPr/>
            </a:pPr>
            <a:r>
              <a:rPr lang="en-US" sz="1400" b="1" dirty="0">
                <a:solidFill>
                  <a:prstClr val="white"/>
                </a:solidFill>
              </a:rPr>
              <a:t>Long-Term Consequences</a:t>
            </a:r>
          </a:p>
        </p:txBody>
      </p:sp>
      <p:sp>
        <p:nvSpPr>
          <p:cNvPr id="13" name="Text Box 20"/>
          <p:cNvSpPr txBox="1">
            <a:spLocks noChangeArrowheads="1"/>
          </p:cNvSpPr>
          <p:nvPr/>
        </p:nvSpPr>
        <p:spPr bwMode="auto">
          <a:xfrm>
            <a:off x="3118705" y="439320"/>
            <a:ext cx="1395747" cy="99900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noAutofit/>
          </a:bodyPr>
          <a:lstStyle/>
          <a:p>
            <a:pPr algn="ctr">
              <a:spcBef>
                <a:spcPct val="50000"/>
              </a:spcBef>
              <a:defRPr/>
            </a:pPr>
            <a:r>
              <a:rPr lang="en-US" sz="1400" b="1" dirty="0">
                <a:solidFill>
                  <a:prstClr val="white"/>
                </a:solidFill>
              </a:rPr>
              <a:t>Intervening</a:t>
            </a:r>
            <a:r>
              <a:rPr lang="en-US" sz="1100" b="1" dirty="0">
                <a:solidFill>
                  <a:prstClr val="white"/>
                </a:solidFill>
              </a:rPr>
              <a:t> </a:t>
            </a:r>
            <a:r>
              <a:rPr lang="en-US" sz="1400" b="1" dirty="0">
                <a:solidFill>
                  <a:prstClr val="white"/>
                </a:solidFill>
              </a:rPr>
              <a:t>Variables</a:t>
            </a:r>
            <a:r>
              <a:rPr lang="en-US" sz="1100" b="1" dirty="0">
                <a:solidFill>
                  <a:prstClr val="white"/>
                </a:solidFill>
              </a:rPr>
              <a:t> </a:t>
            </a:r>
          </a:p>
          <a:p>
            <a:pPr algn="ctr">
              <a:spcBef>
                <a:spcPct val="50000"/>
              </a:spcBef>
              <a:defRPr/>
            </a:pPr>
            <a:r>
              <a:rPr lang="en-US" sz="1050" b="1" dirty="0">
                <a:solidFill>
                  <a:prstClr val="white"/>
                </a:solidFill>
              </a:rPr>
              <a:t>(Risk/Protective </a:t>
            </a:r>
            <a:r>
              <a:rPr lang="en-US" sz="1050" b="1" dirty="0">
                <a:solidFill>
                  <a:prstClr val="white"/>
                </a:solidFill>
              </a:rPr>
              <a:t>Factors</a:t>
            </a:r>
            <a:r>
              <a:rPr lang="en-US" sz="1050" b="1" dirty="0">
                <a:solidFill>
                  <a:prstClr val="white"/>
                </a:solidFill>
              </a:rPr>
              <a:t>)</a:t>
            </a:r>
            <a:endParaRPr lang="en-US" sz="1050" b="1" dirty="0">
              <a:solidFill>
                <a:prstClr val="white"/>
              </a:solidFill>
            </a:endParaRPr>
          </a:p>
        </p:txBody>
      </p:sp>
      <p:sp>
        <p:nvSpPr>
          <p:cNvPr id="22" name="Text Box 6"/>
          <p:cNvSpPr txBox="1">
            <a:spLocks noChangeArrowheads="1"/>
          </p:cNvSpPr>
          <p:nvPr/>
        </p:nvSpPr>
        <p:spPr bwMode="auto">
          <a:xfrm>
            <a:off x="7662079" y="440475"/>
            <a:ext cx="1380744" cy="996696"/>
          </a:xfrm>
          <a:prstGeom prst="rect">
            <a:avLst/>
          </a:prstGeom>
          <a:solidFill>
            <a:schemeClr val="tx1">
              <a:lumMod val="65000"/>
              <a:lumOff val="35000"/>
            </a:schemeClr>
          </a:solidFill>
          <a:ln>
            <a:headEnd/>
            <a:tailEnd/>
          </a:ln>
        </p:spPr>
        <p:style>
          <a:lnRef idx="0">
            <a:schemeClr val="dk1"/>
          </a:lnRef>
          <a:fillRef idx="3">
            <a:schemeClr val="dk1"/>
          </a:fillRef>
          <a:effectRef idx="3">
            <a:schemeClr val="dk1"/>
          </a:effectRef>
          <a:fontRef idx="minor">
            <a:schemeClr val="lt1"/>
          </a:fontRef>
        </p:style>
        <p:txBody>
          <a:bodyPr wrap="square" anchor="ctr">
            <a:noAutofit/>
          </a:bodyPr>
          <a:lstStyle/>
          <a:p>
            <a:pPr algn="ctr">
              <a:defRPr/>
            </a:pPr>
            <a:endParaRPr lang="en-US" sz="1400" b="1" dirty="0">
              <a:solidFill>
                <a:prstClr val="white"/>
              </a:solidFill>
            </a:endParaRPr>
          </a:p>
          <a:p>
            <a:pPr algn="ctr">
              <a:defRPr/>
            </a:pPr>
            <a:endParaRPr lang="en-US" sz="1400" b="1" dirty="0">
              <a:solidFill>
                <a:prstClr val="white"/>
              </a:solidFill>
            </a:endParaRPr>
          </a:p>
          <a:p>
            <a:pPr algn="ctr">
              <a:defRPr/>
            </a:pPr>
            <a:r>
              <a:rPr lang="en-US" sz="1400" b="1" dirty="0">
                <a:solidFill>
                  <a:prstClr val="white"/>
                </a:solidFill>
              </a:rPr>
              <a:t>Evaluation Plan</a:t>
            </a:r>
          </a:p>
          <a:p>
            <a:pPr algn="ctr">
              <a:defRPr/>
            </a:pPr>
            <a:endParaRPr lang="en-US" sz="1400" b="1" dirty="0">
              <a:solidFill>
                <a:prstClr val="white"/>
              </a:solidFill>
            </a:endParaRPr>
          </a:p>
          <a:p>
            <a:pPr algn="ctr">
              <a:defRPr/>
            </a:pPr>
            <a:endParaRPr lang="en-US" sz="1400" b="1" dirty="0">
              <a:solidFill>
                <a:prstClr val="white"/>
              </a:solidFill>
            </a:endParaRPr>
          </a:p>
          <a:p>
            <a:pPr algn="ctr">
              <a:defRPr/>
            </a:pPr>
            <a:endParaRPr lang="en-US" sz="1400" b="1" dirty="0">
              <a:solidFill>
                <a:prstClr val="white"/>
              </a:solidFill>
            </a:endParaRPr>
          </a:p>
        </p:txBody>
      </p:sp>
      <p:sp>
        <p:nvSpPr>
          <p:cNvPr id="9" name="Text Box 5"/>
          <p:cNvSpPr txBox="1">
            <a:spLocks noChangeArrowheads="1"/>
          </p:cNvSpPr>
          <p:nvPr/>
        </p:nvSpPr>
        <p:spPr bwMode="auto">
          <a:xfrm>
            <a:off x="1636597" y="438886"/>
            <a:ext cx="1371682" cy="9998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nchor="ctr">
            <a:noAutofit/>
          </a:bodyPr>
          <a:lstStyle/>
          <a:p>
            <a:pPr algn="ctr">
              <a:defRPr/>
            </a:pPr>
            <a:r>
              <a:rPr lang="en-US" sz="1400" b="1" dirty="0">
                <a:solidFill>
                  <a:prstClr val="white"/>
                </a:solidFill>
              </a:rPr>
              <a:t>Behavioral Health Problems</a:t>
            </a:r>
          </a:p>
          <a:p>
            <a:pPr algn="ctr">
              <a:defRPr/>
            </a:pPr>
            <a:r>
              <a:rPr lang="en-US" sz="1050" b="1" dirty="0">
                <a:solidFill>
                  <a:prstClr val="white"/>
                </a:solidFill>
              </a:rPr>
              <a:t>(Consumption)</a:t>
            </a:r>
          </a:p>
        </p:txBody>
      </p:sp>
      <p:sp>
        <p:nvSpPr>
          <p:cNvPr id="17" name="Text Box 6"/>
          <p:cNvSpPr txBox="1">
            <a:spLocks noChangeArrowheads="1"/>
          </p:cNvSpPr>
          <p:nvPr/>
        </p:nvSpPr>
        <p:spPr bwMode="auto">
          <a:xfrm>
            <a:off x="6134336" y="440475"/>
            <a:ext cx="1417320" cy="99669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nchor="ctr">
            <a:noAutofit/>
          </a:bodyPr>
          <a:lstStyle/>
          <a:p>
            <a:pPr algn="ctr">
              <a:defRPr/>
            </a:pPr>
            <a:r>
              <a:rPr lang="en-US" sz="1400" b="1" dirty="0">
                <a:solidFill>
                  <a:prstClr val="white"/>
                </a:solidFill>
              </a:rPr>
              <a:t>Strategies &amp;</a:t>
            </a:r>
          </a:p>
          <a:p>
            <a:pPr algn="ctr">
              <a:defRPr/>
            </a:pPr>
            <a:r>
              <a:rPr lang="en-US" sz="1400" b="1" dirty="0">
                <a:solidFill>
                  <a:prstClr val="white"/>
                </a:solidFill>
              </a:rPr>
              <a:t>Local Implementation</a:t>
            </a:r>
          </a:p>
        </p:txBody>
      </p:sp>
      <p:cxnSp>
        <p:nvCxnSpPr>
          <p:cNvPr id="51" name="Straight Arrow Connector 50"/>
          <p:cNvCxnSpPr/>
          <p:nvPr/>
        </p:nvCxnSpPr>
        <p:spPr>
          <a:xfrm>
            <a:off x="1347555" y="1228485"/>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32352" y="1250001"/>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7380211" y="1250001"/>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Text Box 6"/>
          <p:cNvSpPr txBox="1">
            <a:spLocks noChangeArrowheads="1"/>
          </p:cNvSpPr>
          <p:nvPr/>
        </p:nvSpPr>
        <p:spPr bwMode="auto">
          <a:xfrm>
            <a:off x="4624878" y="440475"/>
            <a:ext cx="1399032" cy="99669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nchor="ctr">
            <a:noAutofit/>
          </a:bodyPr>
          <a:lstStyle/>
          <a:p>
            <a:pPr algn="ctr">
              <a:defRPr/>
            </a:pPr>
            <a:r>
              <a:rPr lang="en-US" sz="1400" b="1" dirty="0">
                <a:solidFill>
                  <a:prstClr val="white"/>
                </a:solidFill>
              </a:rPr>
              <a:t>Local Conditions and Contributing </a:t>
            </a:r>
            <a:r>
              <a:rPr lang="en-US" sz="1400" b="1" dirty="0">
                <a:solidFill>
                  <a:prstClr val="white"/>
                </a:solidFill>
              </a:rPr>
              <a:t>Factors </a:t>
            </a:r>
          </a:p>
        </p:txBody>
      </p:sp>
      <p:cxnSp>
        <p:nvCxnSpPr>
          <p:cNvPr id="54" name="Straight Arrow Connector 53"/>
          <p:cNvCxnSpPr/>
          <p:nvPr/>
        </p:nvCxnSpPr>
        <p:spPr>
          <a:xfrm>
            <a:off x="5841707" y="1271516"/>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353765" y="1260759"/>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97732" y="6565939"/>
            <a:ext cx="8960543" cy="284710"/>
            <a:chOff x="97732" y="6565939"/>
            <a:chExt cx="8960543" cy="284710"/>
          </a:xfrm>
        </p:grpSpPr>
        <p:sp>
          <p:nvSpPr>
            <p:cNvPr id="98" name="Line 16"/>
            <p:cNvSpPr>
              <a:spLocks noChangeShapeType="1"/>
            </p:cNvSpPr>
            <p:nvPr/>
          </p:nvSpPr>
          <p:spPr bwMode="auto">
            <a:xfrm flipV="1">
              <a:off x="7599734" y="6753225"/>
              <a:ext cx="1458541" cy="3375"/>
            </a:xfrm>
            <a:prstGeom prst="line">
              <a:avLst/>
            </a:prstGeom>
            <a:noFill/>
            <a:ln w="38100">
              <a:solidFill>
                <a:schemeClr val="tx1"/>
              </a:solidFill>
              <a:round/>
              <a:headEnd type="oval" w="med" len="med"/>
              <a:tailEnd type="oval" w="med" len="med"/>
            </a:ln>
          </p:spPr>
          <p:txBody>
            <a:bodyPr wrap="square">
              <a:noAutofit/>
            </a:bodyPr>
            <a:lstStyle/>
            <a:p>
              <a:endParaRPr lang="en-US">
                <a:solidFill>
                  <a:prstClr val="black"/>
                </a:solidFill>
              </a:endParaRPr>
            </a:p>
          </p:txBody>
        </p:sp>
        <p:sp>
          <p:nvSpPr>
            <p:cNvPr id="101" name="Line 16"/>
            <p:cNvSpPr>
              <a:spLocks noChangeShapeType="1"/>
            </p:cNvSpPr>
            <p:nvPr/>
          </p:nvSpPr>
          <p:spPr bwMode="auto">
            <a:xfrm>
              <a:off x="6037634" y="6754240"/>
              <a:ext cx="1571625" cy="1344"/>
            </a:xfrm>
            <a:prstGeom prst="line">
              <a:avLst/>
            </a:prstGeom>
            <a:noFill/>
            <a:ln w="38100">
              <a:solidFill>
                <a:schemeClr val="tx1"/>
              </a:solidFill>
              <a:round/>
              <a:headEnd type="oval" w="med" len="med"/>
              <a:tailEnd type="oval" w="med" len="med"/>
            </a:ln>
          </p:spPr>
          <p:txBody>
            <a:bodyPr wrap="square">
              <a:noAutofit/>
            </a:bodyPr>
            <a:lstStyle/>
            <a:p>
              <a:endParaRPr lang="en-US">
                <a:solidFill>
                  <a:prstClr val="black"/>
                </a:solidFill>
              </a:endParaRPr>
            </a:p>
          </p:txBody>
        </p:sp>
        <p:sp>
          <p:nvSpPr>
            <p:cNvPr id="102" name="Line 16"/>
            <p:cNvSpPr>
              <a:spLocks noChangeShapeType="1"/>
            </p:cNvSpPr>
            <p:nvPr/>
          </p:nvSpPr>
          <p:spPr bwMode="auto">
            <a:xfrm flipV="1">
              <a:off x="1543105" y="6754912"/>
              <a:ext cx="4490720" cy="0"/>
            </a:xfrm>
            <a:prstGeom prst="line">
              <a:avLst/>
            </a:prstGeom>
            <a:noFill/>
            <a:ln w="38100">
              <a:gradFill flip="none" rotWithShape="1">
                <a:gsLst>
                  <a:gs pos="0">
                    <a:schemeClr val="tx1"/>
                  </a:gs>
                  <a:gs pos="50000">
                    <a:schemeClr val="accent1">
                      <a:tint val="44500"/>
                      <a:satMod val="160000"/>
                    </a:schemeClr>
                  </a:gs>
                  <a:gs pos="100000">
                    <a:schemeClr val="accent1">
                      <a:tint val="23500"/>
                      <a:satMod val="160000"/>
                    </a:schemeClr>
                  </a:gs>
                </a:gsLst>
                <a:lin ang="10800000" scaled="1"/>
                <a:tileRect/>
              </a:gradFill>
              <a:round/>
              <a:headEnd type="oval" w="med" len="med"/>
              <a:tailEnd type="oval" w="med" len="med"/>
            </a:ln>
          </p:spPr>
          <p:txBody>
            <a:bodyPr wrap="square">
              <a:noAutofit/>
            </a:bodyPr>
            <a:lstStyle/>
            <a:p>
              <a:endParaRPr lang="en-US">
                <a:solidFill>
                  <a:prstClr val="black"/>
                </a:solidFill>
              </a:endParaRPr>
            </a:p>
          </p:txBody>
        </p:sp>
        <p:sp>
          <p:nvSpPr>
            <p:cNvPr id="79" name="TextBox 78"/>
            <p:cNvSpPr txBox="1"/>
            <p:nvPr/>
          </p:nvSpPr>
          <p:spPr>
            <a:xfrm>
              <a:off x="7852146" y="6664729"/>
              <a:ext cx="990600" cy="182880"/>
            </a:xfrm>
            <a:prstGeom prst="rect">
              <a:avLst/>
            </a:prstGeom>
            <a:solidFill>
              <a:schemeClr val="bg1"/>
            </a:solidFill>
          </p:spPr>
          <p:txBody>
            <a:bodyPr wrap="square" rtlCol="0" anchor="ctr">
              <a:noAutofit/>
            </a:bodyPr>
            <a:lstStyle/>
            <a:p>
              <a:pPr algn="ctr"/>
              <a:r>
                <a:rPr lang="en-US" sz="900" dirty="0">
                  <a:solidFill>
                    <a:prstClr val="black"/>
                  </a:solidFill>
                </a:rPr>
                <a:t>Reporting/</a:t>
              </a:r>
              <a:r>
                <a:rPr lang="en-US" sz="900" dirty="0" err="1">
                  <a:solidFill>
                    <a:prstClr val="black"/>
                  </a:solidFill>
                </a:rPr>
                <a:t>Eval</a:t>
              </a:r>
              <a:endParaRPr lang="en-US" sz="900" dirty="0">
                <a:solidFill>
                  <a:prstClr val="black"/>
                </a:solidFill>
              </a:endParaRPr>
            </a:p>
          </p:txBody>
        </p:sp>
        <p:sp>
          <p:nvSpPr>
            <p:cNvPr id="75" name="TextBox 74"/>
            <p:cNvSpPr txBox="1"/>
            <p:nvPr/>
          </p:nvSpPr>
          <p:spPr>
            <a:xfrm>
              <a:off x="6228840" y="6664729"/>
              <a:ext cx="1219199" cy="182880"/>
            </a:xfrm>
            <a:prstGeom prst="rect">
              <a:avLst/>
            </a:prstGeom>
            <a:solidFill>
              <a:schemeClr val="bg1"/>
            </a:solidFill>
          </p:spPr>
          <p:txBody>
            <a:bodyPr wrap="square" rtlCol="0" anchor="ctr">
              <a:noAutofit/>
            </a:bodyPr>
            <a:lstStyle/>
            <a:p>
              <a:pPr algn="ctr"/>
              <a:r>
                <a:rPr lang="en-US" sz="900" dirty="0">
                  <a:solidFill>
                    <a:prstClr val="black"/>
                  </a:solidFill>
                </a:rPr>
                <a:t>Plan/Implementation</a:t>
              </a:r>
              <a:endParaRPr lang="en-US" sz="900" dirty="0">
                <a:solidFill>
                  <a:prstClr val="black"/>
                </a:solidFill>
              </a:endParaRPr>
            </a:p>
          </p:txBody>
        </p:sp>
        <p:sp>
          <p:nvSpPr>
            <p:cNvPr id="77" name="TextBox 76"/>
            <p:cNvSpPr txBox="1"/>
            <p:nvPr/>
          </p:nvSpPr>
          <p:spPr>
            <a:xfrm>
              <a:off x="3235383" y="6667769"/>
              <a:ext cx="1142999" cy="182880"/>
            </a:xfrm>
            <a:prstGeom prst="rect">
              <a:avLst/>
            </a:prstGeom>
            <a:solidFill>
              <a:schemeClr val="bg1"/>
            </a:solidFill>
          </p:spPr>
          <p:txBody>
            <a:bodyPr wrap="square" rtlCol="0" anchor="ctr">
              <a:noAutofit/>
            </a:bodyPr>
            <a:lstStyle/>
            <a:p>
              <a:pPr algn="ctr"/>
              <a:r>
                <a:rPr lang="en-US" sz="900" dirty="0">
                  <a:solidFill>
                    <a:prstClr val="black"/>
                  </a:solidFill>
                </a:rPr>
                <a:t>Local Assessment</a:t>
              </a:r>
              <a:endParaRPr lang="en-US" sz="900" dirty="0">
                <a:solidFill>
                  <a:prstClr val="black"/>
                </a:solidFill>
              </a:endParaRPr>
            </a:p>
          </p:txBody>
        </p:sp>
        <p:sp>
          <p:nvSpPr>
            <p:cNvPr id="81" name="Line 16"/>
            <p:cNvSpPr>
              <a:spLocks noChangeShapeType="1"/>
            </p:cNvSpPr>
            <p:nvPr/>
          </p:nvSpPr>
          <p:spPr bwMode="auto">
            <a:xfrm>
              <a:off x="97732" y="6659666"/>
              <a:ext cx="4443788" cy="213"/>
            </a:xfrm>
            <a:prstGeom prst="line">
              <a:avLst/>
            </a:prstGeom>
            <a:noFill/>
            <a:ln w="38100">
              <a:gradFill flip="none" rotWithShape="1">
                <a:gsLst>
                  <a:gs pos="29000">
                    <a:schemeClr val="tx1"/>
                  </a:gs>
                  <a:gs pos="50000">
                    <a:schemeClr val="accent1">
                      <a:tint val="44500"/>
                      <a:satMod val="160000"/>
                    </a:schemeClr>
                  </a:gs>
                  <a:gs pos="100000">
                    <a:schemeClr val="accent1">
                      <a:tint val="23500"/>
                      <a:satMod val="160000"/>
                    </a:schemeClr>
                  </a:gs>
                </a:gsLst>
                <a:lin ang="0" scaled="1"/>
                <a:tileRect/>
              </a:gradFill>
              <a:round/>
              <a:headEnd type="oval" w="med" len="med"/>
              <a:tailEnd type="oval" w="med" len="med"/>
            </a:ln>
          </p:spPr>
          <p:txBody>
            <a:bodyPr wrap="square">
              <a:noAutofit/>
            </a:bodyPr>
            <a:lstStyle/>
            <a:p>
              <a:endParaRPr lang="en-US">
                <a:solidFill>
                  <a:prstClr val="black"/>
                </a:solidFill>
              </a:endParaRPr>
            </a:p>
          </p:txBody>
        </p:sp>
        <p:sp>
          <p:nvSpPr>
            <p:cNvPr id="85" name="TextBox 84"/>
            <p:cNvSpPr txBox="1"/>
            <p:nvPr/>
          </p:nvSpPr>
          <p:spPr>
            <a:xfrm>
              <a:off x="278938" y="6565939"/>
              <a:ext cx="1142999" cy="182880"/>
            </a:xfrm>
            <a:prstGeom prst="rect">
              <a:avLst/>
            </a:prstGeom>
            <a:solidFill>
              <a:schemeClr val="bg1"/>
            </a:solidFill>
          </p:spPr>
          <p:txBody>
            <a:bodyPr wrap="square" rtlCol="0" anchor="ctr">
              <a:noAutofit/>
            </a:bodyPr>
            <a:lstStyle/>
            <a:p>
              <a:pPr algn="ctr"/>
              <a:r>
                <a:rPr lang="en-US" sz="900" dirty="0">
                  <a:solidFill>
                    <a:prstClr val="black"/>
                  </a:solidFill>
                </a:rPr>
                <a:t>State Assessment</a:t>
              </a:r>
              <a:endParaRPr lang="en-US" sz="900" dirty="0">
                <a:solidFill>
                  <a:prstClr val="black"/>
                </a:solidFill>
              </a:endParaRPr>
            </a:p>
          </p:txBody>
        </p:sp>
      </p:grpSp>
      <p:sp>
        <p:nvSpPr>
          <p:cNvPr id="46" name="TextBox 45"/>
          <p:cNvSpPr txBox="1"/>
          <p:nvPr/>
        </p:nvSpPr>
        <p:spPr>
          <a:xfrm>
            <a:off x="7656009" y="2041747"/>
            <a:ext cx="1381125" cy="553998"/>
          </a:xfrm>
          <a:prstGeom prst="rect">
            <a:avLst/>
          </a:prstGeom>
          <a:ln/>
        </p:spPr>
        <p:style>
          <a:lnRef idx="1">
            <a:schemeClr val="dk1"/>
          </a:lnRef>
          <a:fillRef idx="2">
            <a:schemeClr val="dk1"/>
          </a:fillRef>
          <a:effectRef idx="1">
            <a:schemeClr val="dk1"/>
          </a:effectRef>
          <a:fontRef idx="minor">
            <a:schemeClr val="dk1"/>
          </a:fontRef>
        </p:style>
        <p:txBody>
          <a:bodyPr wrap="square">
            <a:noAutofit/>
          </a:bodyPr>
          <a:lstStyle/>
          <a:p>
            <a:pPr>
              <a:defRPr/>
            </a:pPr>
            <a:r>
              <a:rPr lang="en-US" sz="1000" b="1" i="1" dirty="0">
                <a:solidFill>
                  <a:prstClr val="black"/>
                </a:solidFill>
              </a:rPr>
              <a:t>…and we will use these tools to measure our impact…</a:t>
            </a:r>
          </a:p>
        </p:txBody>
      </p:sp>
      <p:sp>
        <p:nvSpPr>
          <p:cNvPr id="87" name="TextBox 86"/>
          <p:cNvSpPr txBox="1"/>
          <p:nvPr/>
        </p:nvSpPr>
        <p:spPr>
          <a:xfrm>
            <a:off x="7651246" y="5865159"/>
            <a:ext cx="1390650" cy="707886"/>
          </a:xfrm>
          <a:prstGeom prst="rect">
            <a:avLst/>
          </a:prstGeom>
          <a:ln/>
        </p:spPr>
        <p:style>
          <a:lnRef idx="1">
            <a:schemeClr val="dk1"/>
          </a:lnRef>
          <a:fillRef idx="2">
            <a:schemeClr val="dk1"/>
          </a:fillRef>
          <a:effectRef idx="1">
            <a:schemeClr val="dk1"/>
          </a:effectRef>
          <a:fontRef idx="minor">
            <a:schemeClr val="dk1"/>
          </a:fontRef>
        </p:style>
        <p:txBody>
          <a:bodyPr wrap="square">
            <a:noAutofit/>
          </a:bodyPr>
          <a:lstStyle/>
          <a:p>
            <a:pPr algn="ctr">
              <a:defRPr/>
            </a:pPr>
            <a:r>
              <a:rPr lang="en-US" sz="1000" b="1" dirty="0">
                <a:solidFill>
                  <a:prstClr val="black"/>
                </a:solidFill>
              </a:rPr>
              <a:t>Direct Services:  </a:t>
            </a:r>
            <a:r>
              <a:rPr lang="en-US" sz="1000" dirty="0">
                <a:solidFill>
                  <a:prstClr val="black"/>
                </a:solidFill>
              </a:rPr>
              <a:t>Assigned Program pre/post and  process measures; </a:t>
            </a:r>
            <a:r>
              <a:rPr lang="en-US" sz="1000" dirty="0">
                <a:solidFill>
                  <a:prstClr val="black"/>
                </a:solidFill>
              </a:rPr>
              <a:t>HYS</a:t>
            </a:r>
            <a:endParaRPr lang="en-US" sz="1000" b="1" dirty="0">
              <a:solidFill>
                <a:prstClr val="black"/>
              </a:solidFill>
            </a:endParaRPr>
          </a:p>
        </p:txBody>
      </p:sp>
      <p:sp>
        <p:nvSpPr>
          <p:cNvPr id="88" name="TextBox 87"/>
          <p:cNvSpPr txBox="1"/>
          <p:nvPr/>
        </p:nvSpPr>
        <p:spPr>
          <a:xfrm>
            <a:off x="7656009" y="5214353"/>
            <a:ext cx="1381125" cy="538609"/>
          </a:xfrm>
          <a:prstGeom prst="rect">
            <a:avLst/>
          </a:prstGeom>
          <a:ln/>
        </p:spPr>
        <p:style>
          <a:lnRef idx="1">
            <a:schemeClr val="dk1"/>
          </a:lnRef>
          <a:fillRef idx="2">
            <a:schemeClr val="dk1"/>
          </a:fillRef>
          <a:effectRef idx="1">
            <a:schemeClr val="dk1"/>
          </a:effectRef>
          <a:fontRef idx="minor">
            <a:schemeClr val="dk1"/>
          </a:fontRef>
        </p:style>
        <p:txBody>
          <a:bodyPr wrap="square">
            <a:noAutofit/>
          </a:bodyPr>
          <a:lstStyle/>
          <a:p>
            <a:pPr algn="ctr">
              <a:defRPr/>
            </a:pPr>
            <a:r>
              <a:rPr lang="en-US" sz="1000" b="1" dirty="0">
                <a:solidFill>
                  <a:prstClr val="black"/>
                </a:solidFill>
              </a:rPr>
              <a:t>Prevention/ Intervention  Services: </a:t>
            </a:r>
            <a:r>
              <a:rPr lang="en-US" sz="900" dirty="0">
                <a:solidFill>
                  <a:prstClr val="black"/>
                </a:solidFill>
              </a:rPr>
              <a:t>pre/post</a:t>
            </a:r>
            <a:endParaRPr lang="en-US" sz="1000" b="1" dirty="0">
              <a:solidFill>
                <a:prstClr val="black"/>
              </a:solidFill>
            </a:endParaRPr>
          </a:p>
        </p:txBody>
      </p:sp>
      <p:sp>
        <p:nvSpPr>
          <p:cNvPr id="89" name="TextBox 88"/>
          <p:cNvSpPr txBox="1"/>
          <p:nvPr/>
        </p:nvSpPr>
        <p:spPr>
          <a:xfrm>
            <a:off x="7660771" y="2707941"/>
            <a:ext cx="1371600" cy="969496"/>
          </a:xfrm>
          <a:prstGeom prst="rect">
            <a:avLst/>
          </a:prstGeom>
          <a:ln/>
        </p:spPr>
        <p:style>
          <a:lnRef idx="1">
            <a:schemeClr val="dk1"/>
          </a:lnRef>
          <a:fillRef idx="2">
            <a:schemeClr val="dk1"/>
          </a:fillRef>
          <a:effectRef idx="1">
            <a:schemeClr val="dk1"/>
          </a:effectRef>
          <a:fontRef idx="minor">
            <a:schemeClr val="dk1"/>
          </a:fontRef>
        </p:style>
        <p:txBody>
          <a:bodyPr wrap="square">
            <a:noAutofit/>
          </a:bodyPr>
          <a:lstStyle/>
          <a:p>
            <a:pPr algn="ctr">
              <a:defRPr/>
            </a:pPr>
            <a:r>
              <a:rPr lang="en-US" sz="1000" b="1" dirty="0">
                <a:solidFill>
                  <a:prstClr val="black"/>
                </a:solidFill>
              </a:rPr>
              <a:t>Community engagement/Coalition </a:t>
            </a:r>
            <a:r>
              <a:rPr lang="en-US" sz="1000" b="1" dirty="0">
                <a:solidFill>
                  <a:prstClr val="black"/>
                </a:solidFill>
              </a:rPr>
              <a:t>development: </a:t>
            </a:r>
            <a:endParaRPr lang="en-US" sz="1000" b="1" dirty="0">
              <a:solidFill>
                <a:prstClr val="black"/>
              </a:solidFill>
            </a:endParaRPr>
          </a:p>
          <a:p>
            <a:pPr algn="ctr">
              <a:defRPr/>
            </a:pPr>
            <a:r>
              <a:rPr lang="en-US" sz="900" dirty="0">
                <a:solidFill>
                  <a:prstClr val="black"/>
                </a:solidFill>
              </a:rPr>
              <a:t>Annual Coalition Survey</a:t>
            </a:r>
          </a:p>
          <a:p>
            <a:pPr algn="ctr">
              <a:defRPr/>
            </a:pPr>
            <a:r>
              <a:rPr lang="en-US" sz="900" dirty="0">
                <a:solidFill>
                  <a:prstClr val="black"/>
                </a:solidFill>
              </a:rPr>
              <a:t>Sustainability </a:t>
            </a:r>
            <a:r>
              <a:rPr lang="en-US" sz="900" dirty="0">
                <a:solidFill>
                  <a:prstClr val="black"/>
                </a:solidFill>
              </a:rPr>
              <a:t>Documentation</a:t>
            </a:r>
          </a:p>
        </p:txBody>
      </p:sp>
      <p:sp>
        <p:nvSpPr>
          <p:cNvPr id="90" name="TextBox 89"/>
          <p:cNvSpPr txBox="1"/>
          <p:nvPr/>
        </p:nvSpPr>
        <p:spPr>
          <a:xfrm>
            <a:off x="7656009" y="4425049"/>
            <a:ext cx="1381125" cy="677108"/>
          </a:xfrm>
          <a:prstGeom prst="rect">
            <a:avLst/>
          </a:prstGeom>
          <a:ln/>
        </p:spPr>
        <p:style>
          <a:lnRef idx="1">
            <a:schemeClr val="dk1"/>
          </a:lnRef>
          <a:fillRef idx="2">
            <a:schemeClr val="dk1"/>
          </a:fillRef>
          <a:effectRef idx="1">
            <a:schemeClr val="dk1"/>
          </a:effectRef>
          <a:fontRef idx="minor">
            <a:schemeClr val="dk1"/>
          </a:fontRef>
        </p:style>
        <p:txBody>
          <a:bodyPr wrap="square">
            <a:noAutofit/>
          </a:bodyPr>
          <a:lstStyle/>
          <a:p>
            <a:pPr algn="ctr">
              <a:defRPr/>
            </a:pPr>
            <a:r>
              <a:rPr lang="en-US" sz="1000" b="1" dirty="0">
                <a:solidFill>
                  <a:prstClr val="black"/>
                </a:solidFill>
              </a:rPr>
              <a:t>Environmental Strategies:</a:t>
            </a:r>
          </a:p>
          <a:p>
            <a:pPr algn="ctr">
              <a:defRPr/>
            </a:pPr>
            <a:r>
              <a:rPr lang="en-US" sz="900" dirty="0">
                <a:solidFill>
                  <a:prstClr val="black"/>
                </a:solidFill>
              </a:rPr>
              <a:t>Process measures </a:t>
            </a:r>
            <a:r>
              <a:rPr lang="en-US" sz="900" dirty="0">
                <a:solidFill>
                  <a:prstClr val="black"/>
                </a:solidFill>
              </a:rPr>
              <a:t>Community Survey</a:t>
            </a:r>
            <a:r>
              <a:rPr lang="en-US" sz="900" dirty="0">
                <a:solidFill>
                  <a:prstClr val="black"/>
                </a:solidFill>
              </a:rPr>
              <a:t>; HYS</a:t>
            </a:r>
          </a:p>
        </p:txBody>
      </p:sp>
      <p:sp>
        <p:nvSpPr>
          <p:cNvPr id="91" name="TextBox 90"/>
          <p:cNvSpPr txBox="1"/>
          <p:nvPr/>
        </p:nvSpPr>
        <p:spPr>
          <a:xfrm>
            <a:off x="7656009" y="3789633"/>
            <a:ext cx="1381125" cy="523220"/>
          </a:xfrm>
          <a:prstGeom prst="rect">
            <a:avLst/>
          </a:prstGeom>
          <a:ln/>
        </p:spPr>
        <p:style>
          <a:lnRef idx="1">
            <a:schemeClr val="dk1"/>
          </a:lnRef>
          <a:fillRef idx="2">
            <a:schemeClr val="dk1"/>
          </a:fillRef>
          <a:effectRef idx="1">
            <a:schemeClr val="dk1"/>
          </a:effectRef>
          <a:fontRef idx="minor">
            <a:schemeClr val="dk1"/>
          </a:fontRef>
        </p:style>
        <p:txBody>
          <a:bodyPr wrap="square">
            <a:noAutofit/>
          </a:bodyPr>
          <a:lstStyle/>
          <a:p>
            <a:pPr algn="ctr">
              <a:defRPr/>
            </a:pPr>
            <a:r>
              <a:rPr lang="en-US" sz="1000" b="1" dirty="0">
                <a:solidFill>
                  <a:prstClr val="black"/>
                </a:solidFill>
              </a:rPr>
              <a:t>Public Awareness: </a:t>
            </a:r>
          </a:p>
          <a:p>
            <a:pPr algn="ctr">
              <a:defRPr/>
            </a:pPr>
            <a:r>
              <a:rPr lang="en-US" sz="900" dirty="0">
                <a:solidFill>
                  <a:prstClr val="black"/>
                </a:solidFill>
              </a:rPr>
              <a:t>Process measures </a:t>
            </a:r>
            <a:r>
              <a:rPr lang="en-US" sz="900" dirty="0">
                <a:solidFill>
                  <a:prstClr val="black"/>
                </a:solidFill>
              </a:rPr>
              <a:t>Community Survey</a:t>
            </a:r>
            <a:endParaRPr lang="en-US" sz="900" dirty="0">
              <a:solidFill>
                <a:prstClr val="black"/>
              </a:solidFill>
            </a:endParaRPr>
          </a:p>
        </p:txBody>
      </p:sp>
      <p:cxnSp>
        <p:nvCxnSpPr>
          <p:cNvPr id="93" name="Straight Arrow Connector 92"/>
          <p:cNvCxnSpPr/>
          <p:nvPr/>
        </p:nvCxnSpPr>
        <p:spPr>
          <a:xfrm rot="10800000">
            <a:off x="4446942" y="2799454"/>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10800000">
            <a:off x="4436185" y="3789157"/>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10800000">
            <a:off x="4437081" y="5058559"/>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10800000">
            <a:off x="4436185" y="6263416"/>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0800000">
            <a:off x="5919844" y="2799454"/>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10800000">
            <a:off x="5957496" y="5292538"/>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10800000">
            <a:off x="5919844" y="6209628"/>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3" name="Left Brace 122"/>
          <p:cNvSpPr/>
          <p:nvPr/>
        </p:nvSpPr>
        <p:spPr>
          <a:xfrm>
            <a:off x="5981588" y="3671047"/>
            <a:ext cx="114300" cy="1009650"/>
          </a:xfrm>
          <a:prstGeom prst="leftBrace">
            <a:avLst>
              <a:gd name="adj1" fmla="val 8333"/>
              <a:gd name="adj2" fmla="val 47979"/>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wrap="square" anchor="ctr">
            <a:noAutofit/>
          </a:bodyPr>
          <a:lstStyle/>
          <a:p>
            <a:pPr algn="ctr">
              <a:defRPr/>
            </a:pPr>
            <a:endParaRPr lang="en-US">
              <a:solidFill>
                <a:prstClr val="black"/>
              </a:solidFill>
            </a:endParaRPr>
          </a:p>
        </p:txBody>
      </p:sp>
      <p:cxnSp>
        <p:nvCxnSpPr>
          <p:cNvPr id="124" name="Straight Arrow Connector 123"/>
          <p:cNvCxnSpPr/>
          <p:nvPr/>
        </p:nvCxnSpPr>
        <p:spPr>
          <a:xfrm rot="10800000">
            <a:off x="7467600" y="28956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10800000">
            <a:off x="7467600" y="47244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10800000">
            <a:off x="7467600" y="39624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10800000">
            <a:off x="7464014" y="5314278"/>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rot="10800000">
            <a:off x="7453256" y="6250193"/>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369848" y="1421780"/>
            <a:ext cx="760144" cy="215444"/>
          </a:xfrm>
          <a:prstGeom prst="rect">
            <a:avLst/>
          </a:prstGeom>
        </p:spPr>
        <p:txBody>
          <a:bodyPr wrap="square">
            <a:noAutofit/>
          </a:bodyPr>
          <a:lstStyle/>
          <a:p>
            <a:pPr algn="ctr">
              <a:defRPr/>
            </a:pPr>
            <a:r>
              <a:rPr lang="en-US" sz="800" b="1" dirty="0">
                <a:solidFill>
                  <a:prstClr val="black"/>
                </a:solidFill>
              </a:rPr>
              <a:t>(10-15 years) </a:t>
            </a:r>
            <a:endParaRPr lang="en-US" sz="800" b="1" dirty="0">
              <a:solidFill>
                <a:prstClr val="black"/>
              </a:solidFill>
            </a:endParaRPr>
          </a:p>
        </p:txBody>
      </p:sp>
      <p:sp>
        <p:nvSpPr>
          <p:cNvPr id="104" name="Rectangle 103"/>
          <p:cNvSpPr/>
          <p:nvPr/>
        </p:nvSpPr>
        <p:spPr>
          <a:xfrm>
            <a:off x="1921355" y="1423638"/>
            <a:ext cx="708848" cy="215444"/>
          </a:xfrm>
          <a:prstGeom prst="rect">
            <a:avLst/>
          </a:prstGeom>
        </p:spPr>
        <p:txBody>
          <a:bodyPr wrap="square">
            <a:noAutofit/>
          </a:bodyPr>
          <a:lstStyle/>
          <a:p>
            <a:pPr algn="ctr">
              <a:defRPr/>
            </a:pPr>
            <a:r>
              <a:rPr lang="en-US" sz="800" b="1" dirty="0">
                <a:solidFill>
                  <a:prstClr val="black"/>
                </a:solidFill>
              </a:rPr>
              <a:t>(5-10 years) </a:t>
            </a:r>
            <a:endParaRPr lang="en-US" sz="800" b="1" dirty="0">
              <a:solidFill>
                <a:prstClr val="black"/>
              </a:solidFill>
            </a:endParaRPr>
          </a:p>
        </p:txBody>
      </p:sp>
      <p:sp>
        <p:nvSpPr>
          <p:cNvPr id="105" name="Rectangle 104"/>
          <p:cNvSpPr/>
          <p:nvPr/>
        </p:nvSpPr>
        <p:spPr>
          <a:xfrm>
            <a:off x="3452417" y="1414345"/>
            <a:ext cx="657552" cy="215444"/>
          </a:xfrm>
          <a:prstGeom prst="rect">
            <a:avLst/>
          </a:prstGeom>
        </p:spPr>
        <p:txBody>
          <a:bodyPr wrap="square">
            <a:noAutofit/>
          </a:bodyPr>
          <a:lstStyle/>
          <a:p>
            <a:pPr algn="ctr">
              <a:defRPr/>
            </a:pPr>
            <a:r>
              <a:rPr lang="en-US" sz="800" b="1" dirty="0">
                <a:solidFill>
                  <a:prstClr val="black"/>
                </a:solidFill>
              </a:rPr>
              <a:t>(2-5 years) </a:t>
            </a:r>
            <a:endParaRPr lang="en-US" sz="800" b="1" dirty="0">
              <a:solidFill>
                <a:prstClr val="black"/>
              </a:solidFill>
            </a:endParaRPr>
          </a:p>
        </p:txBody>
      </p:sp>
      <p:sp>
        <p:nvSpPr>
          <p:cNvPr id="106" name="Rectangle 105"/>
          <p:cNvSpPr/>
          <p:nvPr/>
        </p:nvSpPr>
        <p:spPr>
          <a:xfrm>
            <a:off x="4773092" y="1418062"/>
            <a:ext cx="1067921" cy="215444"/>
          </a:xfrm>
          <a:prstGeom prst="rect">
            <a:avLst/>
          </a:prstGeom>
        </p:spPr>
        <p:txBody>
          <a:bodyPr wrap="square">
            <a:noAutofit/>
          </a:bodyPr>
          <a:lstStyle/>
          <a:p>
            <a:pPr algn="ctr">
              <a:defRPr/>
            </a:pPr>
            <a:r>
              <a:rPr lang="en-US" sz="800" b="1" dirty="0">
                <a:solidFill>
                  <a:prstClr val="black"/>
                </a:solidFill>
              </a:rPr>
              <a:t>(6 months – 2 years) </a:t>
            </a:r>
            <a:endParaRPr lang="en-US" sz="800" b="1" dirty="0">
              <a:solidFill>
                <a:prstClr val="black"/>
              </a:solidFill>
            </a:endParaRPr>
          </a:p>
        </p:txBody>
      </p:sp>
      <p:sp>
        <p:nvSpPr>
          <p:cNvPr id="80" name="TextBox 79"/>
          <p:cNvSpPr txBox="1"/>
          <p:nvPr/>
        </p:nvSpPr>
        <p:spPr>
          <a:xfrm>
            <a:off x="90739" y="425489"/>
            <a:ext cx="5915025" cy="6140450"/>
          </a:xfrm>
          <a:prstGeom prst="rect">
            <a:avLst/>
          </a:prstGeom>
          <a:solidFill>
            <a:schemeClr val="bg2">
              <a:alpha val="12000"/>
            </a:schemeClr>
          </a:solidFill>
          <a:ln w="76200">
            <a:solidFill>
              <a:schemeClr val="tx1"/>
            </a:solidFill>
          </a:ln>
        </p:spPr>
        <p:txBody>
          <a:bodyPr anchor="ctr"/>
          <a:lstStyle/>
          <a:p>
            <a:pPr algn="ctr">
              <a:defRPr/>
            </a:pPr>
            <a:r>
              <a:rPr lang="en-US" sz="4000" dirty="0">
                <a:solidFill>
                  <a:srgbClr val="1F497D">
                    <a:lumMod val="75000"/>
                  </a:srgbClr>
                </a:solidFill>
                <a:cs typeface="Arial" charset="0"/>
              </a:rPr>
              <a:t>Needs Assessment</a:t>
            </a:r>
          </a:p>
        </p:txBody>
      </p:sp>
      <p:sp>
        <p:nvSpPr>
          <p:cNvPr id="7" name="Rectangle 6"/>
          <p:cNvSpPr/>
          <p:nvPr/>
        </p:nvSpPr>
        <p:spPr>
          <a:xfrm>
            <a:off x="4554107" y="404601"/>
            <a:ext cx="1522967" cy="6219778"/>
          </a:xfrm>
          <a:prstGeom prst="rect">
            <a:avLst/>
          </a:prstGeom>
          <a:noFill/>
          <a:ln w="1016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72026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par>
                                <p:cTn id="8" presetID="9" presetClass="emph" presetSubtype="0" grpId="0" nodeType="withEffect">
                                  <p:stCondLst>
                                    <p:cond delay="0"/>
                                  </p:stCondLst>
                                  <p:childTnLst>
                                    <p:set>
                                      <p:cBhvr rctx="PPT">
                                        <p:cTn id="9" dur="indefinite"/>
                                        <p:tgtEl>
                                          <p:spTgt spid="23"/>
                                        </p:tgtEl>
                                        <p:attrNameLst>
                                          <p:attrName>style.opacity</p:attrName>
                                        </p:attrNameLst>
                                      </p:cBhvr>
                                      <p:to>
                                        <p:strVal val="0.5"/>
                                      </p:to>
                                    </p:set>
                                    <p:animEffect filter="image" prLst="opacity: 0.5">
                                      <p:cBhvr rctx="IE">
                                        <p:cTn id="10" dur="indefinite"/>
                                        <p:tgtEl>
                                          <p:spTgt spid="23"/>
                                        </p:tgtEl>
                                      </p:cBhvr>
                                    </p:animEffect>
                                  </p:childTnLst>
                                </p:cTn>
                              </p:par>
                              <p:par>
                                <p:cTn id="11" presetID="9" presetClass="emph" presetSubtype="0" grpId="0" nodeType="withEffect">
                                  <p:stCondLst>
                                    <p:cond delay="0"/>
                                  </p:stCondLst>
                                  <p:childTnLst>
                                    <p:set>
                                      <p:cBhvr rctx="PPT">
                                        <p:cTn id="12" dur="indefinite"/>
                                        <p:tgtEl>
                                          <p:spTgt spid="19"/>
                                        </p:tgtEl>
                                        <p:attrNameLst>
                                          <p:attrName>style.opacity</p:attrName>
                                        </p:attrNameLst>
                                      </p:cBhvr>
                                      <p:to>
                                        <p:strVal val="0.5"/>
                                      </p:to>
                                    </p:set>
                                    <p:animEffect filter="image" prLst="opacity: 0.5">
                                      <p:cBhvr rctx="IE">
                                        <p:cTn id="13" dur="indefinite"/>
                                        <p:tgtEl>
                                          <p:spTgt spid="19"/>
                                        </p:tgtEl>
                                      </p:cBhvr>
                                    </p:animEffect>
                                  </p:childTnLst>
                                </p:cTn>
                              </p:par>
                              <p:par>
                                <p:cTn id="14" presetID="9" presetClass="emph" presetSubtype="0" grpId="0" nodeType="withEffect">
                                  <p:stCondLst>
                                    <p:cond delay="0"/>
                                  </p:stCondLst>
                                  <p:childTnLst>
                                    <p:set>
                                      <p:cBhvr rctx="PPT">
                                        <p:cTn id="15" dur="indefinite"/>
                                        <p:tgtEl>
                                          <p:spTgt spid="28"/>
                                        </p:tgtEl>
                                        <p:attrNameLst>
                                          <p:attrName>style.opacity</p:attrName>
                                        </p:attrNameLst>
                                      </p:cBhvr>
                                      <p:to>
                                        <p:strVal val="0.5"/>
                                      </p:to>
                                    </p:set>
                                    <p:animEffect filter="image" prLst="opacity: 0.5">
                                      <p:cBhvr rctx="IE">
                                        <p:cTn id="16" dur="indefinite"/>
                                        <p:tgtEl>
                                          <p:spTgt spid="28"/>
                                        </p:tgtEl>
                                      </p:cBhvr>
                                    </p:animEffect>
                                  </p:childTnLst>
                                </p:cTn>
                              </p:par>
                              <p:par>
                                <p:cTn id="17" presetID="9" presetClass="emph" presetSubtype="0" grpId="0" nodeType="withEffect">
                                  <p:stCondLst>
                                    <p:cond delay="0"/>
                                  </p:stCondLst>
                                  <p:childTnLst>
                                    <p:set>
                                      <p:cBhvr rctx="PPT">
                                        <p:cTn id="18" dur="indefinite"/>
                                        <p:tgtEl>
                                          <p:spTgt spid="29"/>
                                        </p:tgtEl>
                                        <p:attrNameLst>
                                          <p:attrName>style.opacity</p:attrName>
                                        </p:attrNameLst>
                                      </p:cBhvr>
                                      <p:to>
                                        <p:strVal val="0.5"/>
                                      </p:to>
                                    </p:set>
                                    <p:animEffect filter="image" prLst="opacity: 0.5">
                                      <p:cBhvr rctx="IE">
                                        <p:cTn id="19" dur="indefinite"/>
                                        <p:tgtEl>
                                          <p:spTgt spid="29"/>
                                        </p:tgtEl>
                                      </p:cBhvr>
                                    </p:animEffect>
                                  </p:childTnLst>
                                </p:cTn>
                              </p:par>
                              <p:par>
                                <p:cTn id="20" presetID="9" presetClass="emph" presetSubtype="0" grpId="0" nodeType="withEffect">
                                  <p:stCondLst>
                                    <p:cond delay="0"/>
                                  </p:stCondLst>
                                  <p:childTnLst>
                                    <p:set>
                                      <p:cBhvr rctx="PPT">
                                        <p:cTn id="21" dur="indefinite"/>
                                        <p:tgtEl>
                                          <p:spTgt spid="30"/>
                                        </p:tgtEl>
                                        <p:attrNameLst>
                                          <p:attrName>style.opacity</p:attrName>
                                        </p:attrNameLst>
                                      </p:cBhvr>
                                      <p:to>
                                        <p:strVal val="0.5"/>
                                      </p:to>
                                    </p:set>
                                    <p:animEffect filter="image" prLst="opacity: 0.5">
                                      <p:cBhvr rctx="IE">
                                        <p:cTn id="22" dur="indefinite"/>
                                        <p:tgtEl>
                                          <p:spTgt spid="30"/>
                                        </p:tgtEl>
                                      </p:cBhvr>
                                    </p:animEffect>
                                  </p:childTnLst>
                                </p:cTn>
                              </p:par>
                              <p:par>
                                <p:cTn id="23" presetID="9" presetClass="emph" presetSubtype="0" grpId="0" nodeType="withEffect">
                                  <p:stCondLst>
                                    <p:cond delay="0"/>
                                  </p:stCondLst>
                                  <p:childTnLst>
                                    <p:set>
                                      <p:cBhvr rctx="PPT">
                                        <p:cTn id="24" dur="indefinite"/>
                                        <p:tgtEl>
                                          <p:spTgt spid="32"/>
                                        </p:tgtEl>
                                        <p:attrNameLst>
                                          <p:attrName>style.opacity</p:attrName>
                                        </p:attrNameLst>
                                      </p:cBhvr>
                                      <p:to>
                                        <p:strVal val="0.5"/>
                                      </p:to>
                                    </p:set>
                                    <p:animEffect filter="image" prLst="opacity: 0.5">
                                      <p:cBhvr rctx="IE">
                                        <p:cTn id="25" dur="indefinite"/>
                                        <p:tgtEl>
                                          <p:spTgt spid="32"/>
                                        </p:tgtEl>
                                      </p:cBhvr>
                                    </p:animEffect>
                                  </p:childTnLst>
                                </p:cTn>
                              </p:par>
                              <p:par>
                                <p:cTn id="26" presetID="9" presetClass="emph" presetSubtype="0" grpId="0" nodeType="withEffect">
                                  <p:stCondLst>
                                    <p:cond delay="0"/>
                                  </p:stCondLst>
                                  <p:childTnLst>
                                    <p:set>
                                      <p:cBhvr rctx="PPT">
                                        <p:cTn id="27" dur="indefinite"/>
                                        <p:tgtEl>
                                          <p:spTgt spid="33"/>
                                        </p:tgtEl>
                                        <p:attrNameLst>
                                          <p:attrName>style.opacity</p:attrName>
                                        </p:attrNameLst>
                                      </p:cBhvr>
                                      <p:to>
                                        <p:strVal val="0.5"/>
                                      </p:to>
                                    </p:set>
                                    <p:animEffect filter="image" prLst="opacity: 0.5">
                                      <p:cBhvr rctx="IE">
                                        <p:cTn id="28" dur="indefinite"/>
                                        <p:tgtEl>
                                          <p:spTgt spid="33"/>
                                        </p:tgtEl>
                                      </p:cBhvr>
                                    </p:animEffect>
                                  </p:childTnLst>
                                </p:cTn>
                              </p:par>
                              <p:par>
                                <p:cTn id="29" presetID="9" presetClass="emph" presetSubtype="0" grpId="0" nodeType="withEffect">
                                  <p:stCondLst>
                                    <p:cond delay="0"/>
                                  </p:stCondLst>
                                  <p:childTnLst>
                                    <p:set>
                                      <p:cBhvr rctx="PPT">
                                        <p:cTn id="30" dur="indefinite"/>
                                        <p:tgtEl>
                                          <p:spTgt spid="34"/>
                                        </p:tgtEl>
                                        <p:attrNameLst>
                                          <p:attrName>style.opacity</p:attrName>
                                        </p:attrNameLst>
                                      </p:cBhvr>
                                      <p:to>
                                        <p:strVal val="0.5"/>
                                      </p:to>
                                    </p:set>
                                    <p:animEffect filter="image" prLst="opacity: 0.5">
                                      <p:cBhvr rctx="IE">
                                        <p:cTn id="31" dur="indefinite"/>
                                        <p:tgtEl>
                                          <p:spTgt spid="34"/>
                                        </p:tgtEl>
                                      </p:cBhvr>
                                    </p:animEffect>
                                  </p:childTnLst>
                                </p:cTn>
                              </p:par>
                              <p:par>
                                <p:cTn id="32" presetID="9" presetClass="emph" presetSubtype="0" grpId="0" nodeType="withEffect">
                                  <p:stCondLst>
                                    <p:cond delay="0"/>
                                  </p:stCondLst>
                                  <p:childTnLst>
                                    <p:set>
                                      <p:cBhvr rctx="PPT">
                                        <p:cTn id="33" dur="indefinite"/>
                                        <p:tgtEl>
                                          <p:spTgt spid="22"/>
                                        </p:tgtEl>
                                        <p:attrNameLst>
                                          <p:attrName>style.opacity</p:attrName>
                                        </p:attrNameLst>
                                      </p:cBhvr>
                                      <p:to>
                                        <p:strVal val="0.5"/>
                                      </p:to>
                                    </p:set>
                                    <p:animEffect filter="image" prLst="opacity: 0.5">
                                      <p:cBhvr rctx="IE">
                                        <p:cTn id="34" dur="indefinite"/>
                                        <p:tgtEl>
                                          <p:spTgt spid="22"/>
                                        </p:tgtEl>
                                      </p:cBhvr>
                                    </p:animEffect>
                                  </p:childTnLst>
                                </p:cTn>
                              </p:par>
                              <p:par>
                                <p:cTn id="35" presetID="9" presetClass="emph" presetSubtype="0" grpId="0" nodeType="withEffect">
                                  <p:stCondLst>
                                    <p:cond delay="0"/>
                                  </p:stCondLst>
                                  <p:childTnLst>
                                    <p:set>
                                      <p:cBhvr rctx="PPT">
                                        <p:cTn id="36" dur="indefinite"/>
                                        <p:tgtEl>
                                          <p:spTgt spid="17"/>
                                        </p:tgtEl>
                                        <p:attrNameLst>
                                          <p:attrName>style.opacity</p:attrName>
                                        </p:attrNameLst>
                                      </p:cBhvr>
                                      <p:to>
                                        <p:strVal val="0.5"/>
                                      </p:to>
                                    </p:set>
                                    <p:animEffect filter="image" prLst="opacity: 0.5">
                                      <p:cBhvr rctx="IE">
                                        <p:cTn id="37" dur="indefinite"/>
                                        <p:tgtEl>
                                          <p:spTgt spid="17"/>
                                        </p:tgtEl>
                                      </p:cBhvr>
                                    </p:animEffect>
                                  </p:childTnLst>
                                </p:cTn>
                              </p:par>
                              <p:par>
                                <p:cTn id="38" presetID="9" presetClass="emph" presetSubtype="0" nodeType="withEffect">
                                  <p:stCondLst>
                                    <p:cond delay="0"/>
                                  </p:stCondLst>
                                  <p:childTnLst>
                                    <p:set>
                                      <p:cBhvr rctx="PPT">
                                        <p:cTn id="39" dur="indefinite"/>
                                        <p:tgtEl>
                                          <p:spTgt spid="55"/>
                                        </p:tgtEl>
                                        <p:attrNameLst>
                                          <p:attrName>style.opacity</p:attrName>
                                        </p:attrNameLst>
                                      </p:cBhvr>
                                      <p:to>
                                        <p:strVal val="0.5"/>
                                      </p:to>
                                    </p:set>
                                    <p:animEffect filter="image" prLst="opacity: 0.5">
                                      <p:cBhvr rctx="IE">
                                        <p:cTn id="40" dur="indefinite"/>
                                        <p:tgtEl>
                                          <p:spTgt spid="55"/>
                                        </p:tgtEl>
                                      </p:cBhvr>
                                    </p:animEffect>
                                  </p:childTnLst>
                                </p:cTn>
                              </p:par>
                              <p:par>
                                <p:cTn id="41" presetID="9" presetClass="emph" presetSubtype="0" nodeType="withEffect">
                                  <p:stCondLst>
                                    <p:cond delay="0"/>
                                  </p:stCondLst>
                                  <p:childTnLst>
                                    <p:set>
                                      <p:cBhvr rctx="PPT">
                                        <p:cTn id="42" dur="indefinite"/>
                                        <p:tgtEl>
                                          <p:spTgt spid="54"/>
                                        </p:tgtEl>
                                        <p:attrNameLst>
                                          <p:attrName>style.opacity</p:attrName>
                                        </p:attrNameLst>
                                      </p:cBhvr>
                                      <p:to>
                                        <p:strVal val="0.5"/>
                                      </p:to>
                                    </p:set>
                                    <p:animEffect filter="image" prLst="opacity: 0.5">
                                      <p:cBhvr rctx="IE">
                                        <p:cTn id="43" dur="indefinite"/>
                                        <p:tgtEl>
                                          <p:spTgt spid="54"/>
                                        </p:tgtEl>
                                      </p:cBhvr>
                                    </p:animEffect>
                                  </p:childTnLst>
                                </p:cTn>
                              </p:par>
                              <p:par>
                                <p:cTn id="44" presetID="9" presetClass="emph" presetSubtype="0" grpId="0" nodeType="withEffect">
                                  <p:stCondLst>
                                    <p:cond delay="0"/>
                                  </p:stCondLst>
                                  <p:childTnLst>
                                    <p:set>
                                      <p:cBhvr rctx="PPT">
                                        <p:cTn id="45" dur="indefinite"/>
                                        <p:tgtEl>
                                          <p:spTgt spid="46"/>
                                        </p:tgtEl>
                                        <p:attrNameLst>
                                          <p:attrName>style.opacity</p:attrName>
                                        </p:attrNameLst>
                                      </p:cBhvr>
                                      <p:to>
                                        <p:strVal val="0.5"/>
                                      </p:to>
                                    </p:set>
                                    <p:animEffect filter="image" prLst="opacity: 0.5">
                                      <p:cBhvr rctx="IE">
                                        <p:cTn id="46" dur="indefinite"/>
                                        <p:tgtEl>
                                          <p:spTgt spid="46"/>
                                        </p:tgtEl>
                                      </p:cBhvr>
                                    </p:animEffect>
                                  </p:childTnLst>
                                </p:cTn>
                              </p:par>
                              <p:par>
                                <p:cTn id="47" presetID="9" presetClass="emph" presetSubtype="0" grpId="0" nodeType="withEffect">
                                  <p:stCondLst>
                                    <p:cond delay="0"/>
                                  </p:stCondLst>
                                  <p:childTnLst>
                                    <p:set>
                                      <p:cBhvr rctx="PPT">
                                        <p:cTn id="48" dur="indefinite"/>
                                        <p:tgtEl>
                                          <p:spTgt spid="87"/>
                                        </p:tgtEl>
                                        <p:attrNameLst>
                                          <p:attrName>style.opacity</p:attrName>
                                        </p:attrNameLst>
                                      </p:cBhvr>
                                      <p:to>
                                        <p:strVal val="0.5"/>
                                      </p:to>
                                    </p:set>
                                    <p:animEffect filter="image" prLst="opacity: 0.5">
                                      <p:cBhvr rctx="IE">
                                        <p:cTn id="49" dur="indefinite"/>
                                        <p:tgtEl>
                                          <p:spTgt spid="87"/>
                                        </p:tgtEl>
                                      </p:cBhvr>
                                    </p:animEffect>
                                  </p:childTnLst>
                                </p:cTn>
                              </p:par>
                              <p:par>
                                <p:cTn id="50" presetID="9" presetClass="emph" presetSubtype="0" grpId="0" nodeType="withEffect">
                                  <p:stCondLst>
                                    <p:cond delay="0"/>
                                  </p:stCondLst>
                                  <p:childTnLst>
                                    <p:set>
                                      <p:cBhvr rctx="PPT">
                                        <p:cTn id="51" dur="indefinite"/>
                                        <p:tgtEl>
                                          <p:spTgt spid="88"/>
                                        </p:tgtEl>
                                        <p:attrNameLst>
                                          <p:attrName>style.opacity</p:attrName>
                                        </p:attrNameLst>
                                      </p:cBhvr>
                                      <p:to>
                                        <p:strVal val="0.5"/>
                                      </p:to>
                                    </p:set>
                                    <p:animEffect filter="image" prLst="opacity: 0.5">
                                      <p:cBhvr rctx="IE">
                                        <p:cTn id="52" dur="indefinite"/>
                                        <p:tgtEl>
                                          <p:spTgt spid="88"/>
                                        </p:tgtEl>
                                      </p:cBhvr>
                                    </p:animEffect>
                                  </p:childTnLst>
                                </p:cTn>
                              </p:par>
                              <p:par>
                                <p:cTn id="53" presetID="9" presetClass="emph" presetSubtype="0" grpId="0" nodeType="withEffect">
                                  <p:stCondLst>
                                    <p:cond delay="0"/>
                                  </p:stCondLst>
                                  <p:childTnLst>
                                    <p:set>
                                      <p:cBhvr rctx="PPT">
                                        <p:cTn id="54" dur="indefinite"/>
                                        <p:tgtEl>
                                          <p:spTgt spid="89"/>
                                        </p:tgtEl>
                                        <p:attrNameLst>
                                          <p:attrName>style.opacity</p:attrName>
                                        </p:attrNameLst>
                                      </p:cBhvr>
                                      <p:to>
                                        <p:strVal val="0.5"/>
                                      </p:to>
                                    </p:set>
                                    <p:animEffect filter="image" prLst="opacity: 0.5">
                                      <p:cBhvr rctx="IE">
                                        <p:cTn id="55" dur="indefinite"/>
                                        <p:tgtEl>
                                          <p:spTgt spid="89"/>
                                        </p:tgtEl>
                                      </p:cBhvr>
                                    </p:animEffect>
                                  </p:childTnLst>
                                </p:cTn>
                              </p:par>
                              <p:par>
                                <p:cTn id="56" presetID="9" presetClass="emph" presetSubtype="0" grpId="0" nodeType="withEffect">
                                  <p:stCondLst>
                                    <p:cond delay="0"/>
                                  </p:stCondLst>
                                  <p:childTnLst>
                                    <p:set>
                                      <p:cBhvr rctx="PPT">
                                        <p:cTn id="57" dur="indefinite"/>
                                        <p:tgtEl>
                                          <p:spTgt spid="90"/>
                                        </p:tgtEl>
                                        <p:attrNameLst>
                                          <p:attrName>style.opacity</p:attrName>
                                        </p:attrNameLst>
                                      </p:cBhvr>
                                      <p:to>
                                        <p:strVal val="0.5"/>
                                      </p:to>
                                    </p:set>
                                    <p:animEffect filter="image" prLst="opacity: 0.5">
                                      <p:cBhvr rctx="IE">
                                        <p:cTn id="58" dur="indefinite"/>
                                        <p:tgtEl>
                                          <p:spTgt spid="90"/>
                                        </p:tgtEl>
                                      </p:cBhvr>
                                    </p:animEffect>
                                  </p:childTnLst>
                                </p:cTn>
                              </p:par>
                              <p:par>
                                <p:cTn id="59" presetID="9" presetClass="emph" presetSubtype="0" grpId="0" nodeType="withEffect">
                                  <p:stCondLst>
                                    <p:cond delay="0"/>
                                  </p:stCondLst>
                                  <p:childTnLst>
                                    <p:set>
                                      <p:cBhvr rctx="PPT">
                                        <p:cTn id="60" dur="indefinite"/>
                                        <p:tgtEl>
                                          <p:spTgt spid="91"/>
                                        </p:tgtEl>
                                        <p:attrNameLst>
                                          <p:attrName>style.opacity</p:attrName>
                                        </p:attrNameLst>
                                      </p:cBhvr>
                                      <p:to>
                                        <p:strVal val="0.5"/>
                                      </p:to>
                                    </p:set>
                                    <p:animEffect filter="image" prLst="opacity: 0.5">
                                      <p:cBhvr rctx="IE">
                                        <p:cTn id="61" dur="indefinite"/>
                                        <p:tgtEl>
                                          <p:spTgt spid="91"/>
                                        </p:tgtEl>
                                      </p:cBhvr>
                                    </p:animEffect>
                                  </p:childTnLst>
                                </p:cTn>
                              </p:par>
                              <p:par>
                                <p:cTn id="62" presetID="9" presetClass="emph" presetSubtype="0" nodeType="withEffect">
                                  <p:stCondLst>
                                    <p:cond delay="0"/>
                                  </p:stCondLst>
                                  <p:childTnLst>
                                    <p:set>
                                      <p:cBhvr rctx="PPT">
                                        <p:cTn id="63" dur="indefinite"/>
                                        <p:tgtEl>
                                          <p:spTgt spid="97"/>
                                        </p:tgtEl>
                                        <p:attrNameLst>
                                          <p:attrName>style.opacity</p:attrName>
                                        </p:attrNameLst>
                                      </p:cBhvr>
                                      <p:to>
                                        <p:strVal val="0.5"/>
                                      </p:to>
                                    </p:set>
                                    <p:animEffect filter="image" prLst="opacity: 0.5">
                                      <p:cBhvr rctx="IE">
                                        <p:cTn id="64" dur="indefinite"/>
                                        <p:tgtEl>
                                          <p:spTgt spid="97"/>
                                        </p:tgtEl>
                                      </p:cBhvr>
                                    </p:animEffect>
                                  </p:childTnLst>
                                </p:cTn>
                              </p:par>
                              <p:par>
                                <p:cTn id="65" presetID="9" presetClass="emph" presetSubtype="0" nodeType="withEffect">
                                  <p:stCondLst>
                                    <p:cond delay="0"/>
                                  </p:stCondLst>
                                  <p:childTnLst>
                                    <p:set>
                                      <p:cBhvr rctx="PPT">
                                        <p:cTn id="66" dur="indefinite"/>
                                        <p:tgtEl>
                                          <p:spTgt spid="99"/>
                                        </p:tgtEl>
                                        <p:attrNameLst>
                                          <p:attrName>style.opacity</p:attrName>
                                        </p:attrNameLst>
                                      </p:cBhvr>
                                      <p:to>
                                        <p:strVal val="0.5"/>
                                      </p:to>
                                    </p:set>
                                    <p:animEffect filter="image" prLst="opacity: 0.5">
                                      <p:cBhvr rctx="IE">
                                        <p:cTn id="67" dur="indefinite"/>
                                        <p:tgtEl>
                                          <p:spTgt spid="99"/>
                                        </p:tgtEl>
                                      </p:cBhvr>
                                    </p:animEffect>
                                  </p:childTnLst>
                                </p:cTn>
                              </p:par>
                              <p:par>
                                <p:cTn id="68" presetID="9" presetClass="emph" presetSubtype="0" nodeType="withEffect">
                                  <p:stCondLst>
                                    <p:cond delay="0"/>
                                  </p:stCondLst>
                                  <p:childTnLst>
                                    <p:set>
                                      <p:cBhvr rctx="PPT">
                                        <p:cTn id="69" dur="indefinite"/>
                                        <p:tgtEl>
                                          <p:spTgt spid="100"/>
                                        </p:tgtEl>
                                        <p:attrNameLst>
                                          <p:attrName>style.opacity</p:attrName>
                                        </p:attrNameLst>
                                      </p:cBhvr>
                                      <p:to>
                                        <p:strVal val="0.5"/>
                                      </p:to>
                                    </p:set>
                                    <p:animEffect filter="image" prLst="opacity: 0.5">
                                      <p:cBhvr rctx="IE">
                                        <p:cTn id="70" dur="indefinite"/>
                                        <p:tgtEl>
                                          <p:spTgt spid="100"/>
                                        </p:tgtEl>
                                      </p:cBhvr>
                                    </p:animEffect>
                                  </p:childTnLst>
                                </p:cTn>
                              </p:par>
                              <p:par>
                                <p:cTn id="71" presetID="9" presetClass="emph" presetSubtype="0" grpId="0" nodeType="withEffect">
                                  <p:stCondLst>
                                    <p:cond delay="0"/>
                                  </p:stCondLst>
                                  <p:childTnLst>
                                    <p:set>
                                      <p:cBhvr rctx="PPT">
                                        <p:cTn id="72" dur="indefinite"/>
                                        <p:tgtEl>
                                          <p:spTgt spid="123"/>
                                        </p:tgtEl>
                                        <p:attrNameLst>
                                          <p:attrName>style.opacity</p:attrName>
                                        </p:attrNameLst>
                                      </p:cBhvr>
                                      <p:to>
                                        <p:strVal val="0.5"/>
                                      </p:to>
                                    </p:set>
                                    <p:animEffect filter="image" prLst="opacity: 0.5">
                                      <p:cBhvr rctx="IE">
                                        <p:cTn id="73" dur="indefinite"/>
                                        <p:tgtEl>
                                          <p:spTgt spid="123"/>
                                        </p:tgtEl>
                                      </p:cBhvr>
                                    </p:animEffect>
                                  </p:childTnLst>
                                </p:cTn>
                              </p:par>
                              <p:par>
                                <p:cTn id="74" presetID="9" presetClass="emph" presetSubtype="0" nodeType="withEffect">
                                  <p:stCondLst>
                                    <p:cond delay="0"/>
                                  </p:stCondLst>
                                  <p:childTnLst>
                                    <p:set>
                                      <p:cBhvr rctx="PPT">
                                        <p:cTn id="75" dur="indefinite"/>
                                        <p:tgtEl>
                                          <p:spTgt spid="124"/>
                                        </p:tgtEl>
                                        <p:attrNameLst>
                                          <p:attrName>style.opacity</p:attrName>
                                        </p:attrNameLst>
                                      </p:cBhvr>
                                      <p:to>
                                        <p:strVal val="0.5"/>
                                      </p:to>
                                    </p:set>
                                    <p:animEffect filter="image" prLst="opacity: 0.5">
                                      <p:cBhvr rctx="IE">
                                        <p:cTn id="76" dur="indefinite"/>
                                        <p:tgtEl>
                                          <p:spTgt spid="124"/>
                                        </p:tgtEl>
                                      </p:cBhvr>
                                    </p:animEffect>
                                  </p:childTnLst>
                                </p:cTn>
                              </p:par>
                              <p:par>
                                <p:cTn id="77" presetID="9" presetClass="emph" presetSubtype="0" nodeType="withEffect">
                                  <p:stCondLst>
                                    <p:cond delay="0"/>
                                  </p:stCondLst>
                                  <p:childTnLst>
                                    <p:set>
                                      <p:cBhvr rctx="PPT">
                                        <p:cTn id="78" dur="indefinite"/>
                                        <p:tgtEl>
                                          <p:spTgt spid="125"/>
                                        </p:tgtEl>
                                        <p:attrNameLst>
                                          <p:attrName>style.opacity</p:attrName>
                                        </p:attrNameLst>
                                      </p:cBhvr>
                                      <p:to>
                                        <p:strVal val="0.5"/>
                                      </p:to>
                                    </p:set>
                                    <p:animEffect filter="image" prLst="opacity: 0.5">
                                      <p:cBhvr rctx="IE">
                                        <p:cTn id="79" dur="indefinite"/>
                                        <p:tgtEl>
                                          <p:spTgt spid="125"/>
                                        </p:tgtEl>
                                      </p:cBhvr>
                                    </p:animEffect>
                                  </p:childTnLst>
                                </p:cTn>
                              </p:par>
                              <p:par>
                                <p:cTn id="80" presetID="9" presetClass="emph" presetSubtype="0" nodeType="withEffect">
                                  <p:stCondLst>
                                    <p:cond delay="0"/>
                                  </p:stCondLst>
                                  <p:childTnLst>
                                    <p:set>
                                      <p:cBhvr rctx="PPT">
                                        <p:cTn id="81" dur="indefinite"/>
                                        <p:tgtEl>
                                          <p:spTgt spid="126"/>
                                        </p:tgtEl>
                                        <p:attrNameLst>
                                          <p:attrName>style.opacity</p:attrName>
                                        </p:attrNameLst>
                                      </p:cBhvr>
                                      <p:to>
                                        <p:strVal val="0.5"/>
                                      </p:to>
                                    </p:set>
                                    <p:animEffect filter="image" prLst="opacity: 0.5">
                                      <p:cBhvr rctx="IE">
                                        <p:cTn id="82" dur="indefinite"/>
                                        <p:tgtEl>
                                          <p:spTgt spid="126"/>
                                        </p:tgtEl>
                                      </p:cBhvr>
                                    </p:animEffect>
                                  </p:childTnLst>
                                </p:cTn>
                              </p:par>
                              <p:par>
                                <p:cTn id="83" presetID="9" presetClass="emph" presetSubtype="0" nodeType="withEffect">
                                  <p:stCondLst>
                                    <p:cond delay="0"/>
                                  </p:stCondLst>
                                  <p:childTnLst>
                                    <p:set>
                                      <p:cBhvr rctx="PPT">
                                        <p:cTn id="84" dur="indefinite"/>
                                        <p:tgtEl>
                                          <p:spTgt spid="127"/>
                                        </p:tgtEl>
                                        <p:attrNameLst>
                                          <p:attrName>style.opacity</p:attrName>
                                        </p:attrNameLst>
                                      </p:cBhvr>
                                      <p:to>
                                        <p:strVal val="0.5"/>
                                      </p:to>
                                    </p:set>
                                    <p:animEffect filter="image" prLst="opacity: 0.5">
                                      <p:cBhvr rctx="IE">
                                        <p:cTn id="85" dur="indefinite"/>
                                        <p:tgtEl>
                                          <p:spTgt spid="127"/>
                                        </p:tgtEl>
                                      </p:cBhvr>
                                    </p:animEffect>
                                  </p:childTnLst>
                                </p:cTn>
                              </p:par>
                              <p:par>
                                <p:cTn id="86" presetID="9" presetClass="emph" presetSubtype="0" nodeType="withEffect">
                                  <p:stCondLst>
                                    <p:cond delay="0"/>
                                  </p:stCondLst>
                                  <p:childTnLst>
                                    <p:set>
                                      <p:cBhvr rctx="PPT">
                                        <p:cTn id="87" dur="indefinite"/>
                                        <p:tgtEl>
                                          <p:spTgt spid="128"/>
                                        </p:tgtEl>
                                        <p:attrNameLst>
                                          <p:attrName>style.opacity</p:attrName>
                                        </p:attrNameLst>
                                      </p:cBhvr>
                                      <p:to>
                                        <p:strVal val="0.5"/>
                                      </p:to>
                                    </p:set>
                                    <p:animEffect filter="image" prLst="opacity: 0.5">
                                      <p:cBhvr rctx="IE">
                                        <p:cTn id="88" dur="indefinite"/>
                                        <p:tgtEl>
                                          <p:spTgt spid="128"/>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 grpId="0"/>
      <p:bldP spid="28" grpId="0" animBg="1"/>
      <p:bldP spid="29" grpId="0" animBg="1"/>
      <p:bldP spid="30" grpId="0" animBg="1"/>
      <p:bldP spid="32" grpId="0" animBg="1"/>
      <p:bldP spid="33" grpId="0" animBg="1"/>
      <p:bldP spid="34" grpId="0" animBg="1"/>
      <p:bldP spid="22" grpId="0" animBg="1"/>
      <p:bldP spid="17" grpId="0" animBg="1"/>
      <p:bldP spid="46" grpId="0" animBg="1"/>
      <p:bldP spid="87" grpId="0" animBg="1"/>
      <p:bldP spid="88" grpId="0" animBg="1"/>
      <p:bldP spid="89" grpId="0" animBg="1"/>
      <p:bldP spid="90" grpId="0" animBg="1"/>
      <p:bldP spid="91" grpId="0" animBg="1"/>
      <p:bldP spid="123" grpId="0" animBg="1"/>
      <p:bldP spid="80"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3000"/>
              </a:lnSpc>
              <a:defRPr/>
            </a:pPr>
            <a:r>
              <a:rPr sz="3200" dirty="0" smtClean="0">
                <a:ea typeface="Cambria" pitchFamily="18" charset="0"/>
                <a:cs typeface="Cambria" pitchFamily="18" charset="0"/>
              </a:rPr>
              <a:t>Using contributing factors to localize the assessment</a:t>
            </a:r>
            <a:endParaRPr sz="3200" dirty="0"/>
          </a:p>
        </p:txBody>
      </p:sp>
      <p:sp>
        <p:nvSpPr>
          <p:cNvPr id="52227" name="Content Placeholder 2"/>
          <p:cNvSpPr>
            <a:spLocks noGrp="1"/>
          </p:cNvSpPr>
          <p:nvPr>
            <p:ph idx="1"/>
          </p:nvPr>
        </p:nvSpPr>
        <p:spPr>
          <a:xfrm>
            <a:off x="457201" y="1905000"/>
            <a:ext cx="8229600" cy="4525963"/>
          </a:xfrm>
        </p:spPr>
        <p:txBody>
          <a:bodyPr/>
          <a:lstStyle/>
          <a:p>
            <a:pPr eaLnBrk="1" hangingPunct="1"/>
            <a:r>
              <a:rPr lang="en-US" altLang="en-US" dirty="0" smtClean="0"/>
              <a:t>Research shows if we can change perceptions about a problem, the problem itself is oftentimes reduced.</a:t>
            </a:r>
          </a:p>
          <a:p>
            <a:pPr eaLnBrk="1" hangingPunct="1"/>
            <a:r>
              <a:rPr lang="en-US" altLang="en-US" dirty="0" smtClean="0"/>
              <a:t>Here’s an example. </a:t>
            </a:r>
          </a:p>
          <a:p>
            <a:pPr lvl="1" eaLnBrk="1" hangingPunct="1"/>
            <a:r>
              <a:rPr lang="en-US" altLang="en-US" dirty="0" smtClean="0"/>
              <a:t>It’s a commonly held belief in some communities that law enforcement does not enforce underage drinking laws.</a:t>
            </a:r>
          </a:p>
        </p:txBody>
      </p:sp>
    </p:spTree>
    <p:extLst>
      <p:ext uri="{BB962C8B-B14F-4D97-AF65-F5344CB8AC3E}">
        <p14:creationId xmlns:p14="http://schemas.microsoft.com/office/powerpoint/2010/main" val="40607508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3000"/>
              </a:lnSpc>
              <a:defRPr/>
            </a:pPr>
            <a:r>
              <a:rPr sz="3200" dirty="0" smtClean="0">
                <a:ea typeface="Cambria" pitchFamily="18" charset="0"/>
                <a:cs typeface="Cambria" pitchFamily="18" charset="0"/>
              </a:rPr>
              <a:t>Using contributing factors to localize the assessment</a:t>
            </a:r>
            <a:endParaRPr sz="3200" dirty="0"/>
          </a:p>
        </p:txBody>
      </p:sp>
      <p:sp>
        <p:nvSpPr>
          <p:cNvPr id="53251" name="Content Placeholder 2"/>
          <p:cNvSpPr>
            <a:spLocks noGrp="1"/>
          </p:cNvSpPr>
          <p:nvPr>
            <p:ph idx="1"/>
          </p:nvPr>
        </p:nvSpPr>
        <p:spPr>
          <a:xfrm>
            <a:off x="443884" y="1905000"/>
            <a:ext cx="8229600" cy="4525963"/>
          </a:xfrm>
        </p:spPr>
        <p:txBody>
          <a:bodyPr/>
          <a:lstStyle/>
          <a:p>
            <a:pPr marL="342900" lvl="1" indent="-342900" eaLnBrk="1" hangingPunct="1">
              <a:buFont typeface="Wingdings" pitchFamily="2" charset="2"/>
              <a:buChar char="§"/>
            </a:pPr>
            <a:r>
              <a:rPr lang="en-US" altLang="en-US" dirty="0" smtClean="0"/>
              <a:t>When strategies encourage enforcement of laws and that enforcement is widely publicized, the perception changes.</a:t>
            </a:r>
          </a:p>
          <a:p>
            <a:pPr marL="342900" lvl="1" indent="-342900" eaLnBrk="1" hangingPunct="1">
              <a:buFont typeface="Wingdings" pitchFamily="2" charset="2"/>
              <a:buChar char="§"/>
            </a:pPr>
            <a:r>
              <a:rPr lang="en-US" altLang="en-US" dirty="0" smtClean="0"/>
              <a:t>In that case, it is more likely that parents will communicate the likelihood of getting caught to their teenage children.</a:t>
            </a:r>
          </a:p>
        </p:txBody>
      </p:sp>
    </p:spTree>
    <p:extLst>
      <p:ext uri="{BB962C8B-B14F-4D97-AF65-F5344CB8AC3E}">
        <p14:creationId xmlns:p14="http://schemas.microsoft.com/office/powerpoint/2010/main" val="3306541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3000"/>
              </a:lnSpc>
              <a:defRPr/>
            </a:pPr>
            <a:r>
              <a:rPr sz="3200" dirty="0" smtClean="0">
                <a:ea typeface="Cambria" pitchFamily="18" charset="0"/>
                <a:cs typeface="Cambria" pitchFamily="18" charset="0"/>
              </a:rPr>
              <a:t>Using contributing factors to localize the assessment</a:t>
            </a:r>
            <a:endParaRPr sz="3200" dirty="0"/>
          </a:p>
        </p:txBody>
      </p:sp>
      <p:sp>
        <p:nvSpPr>
          <p:cNvPr id="3" name="Content Placeholder 2"/>
          <p:cNvSpPr>
            <a:spLocks noGrp="1"/>
          </p:cNvSpPr>
          <p:nvPr>
            <p:ph idx="1"/>
          </p:nvPr>
        </p:nvSpPr>
        <p:spPr>
          <a:xfrm>
            <a:off x="457201" y="1905000"/>
            <a:ext cx="8229600" cy="4525963"/>
          </a:xfrm>
        </p:spPr>
        <p:txBody>
          <a:bodyPr/>
          <a:lstStyle/>
          <a:p>
            <a:pPr marL="342900" lvl="1" indent="-342900" eaLnBrk="1" hangingPunct="1">
              <a:buFont typeface="Wingdings" pitchFamily="2" charset="2"/>
              <a:buChar char="§"/>
              <a:defRPr/>
            </a:pPr>
            <a:r>
              <a:rPr lang="en-US" sz="2600" dirty="0" smtClean="0"/>
              <a:t>But there may be a lot of reasons why the community perceives enforcement is not occurring.  </a:t>
            </a:r>
          </a:p>
          <a:p>
            <a:pPr marL="342900" lvl="1" indent="-342900" eaLnBrk="1" hangingPunct="1">
              <a:buFont typeface="Wingdings" pitchFamily="2" charset="2"/>
              <a:buChar char="§"/>
              <a:defRPr/>
            </a:pPr>
            <a:r>
              <a:rPr lang="en-US" sz="2600" dirty="0" smtClean="0"/>
              <a:t>Here are just a few of the local factors that other communities have identified that influence enforcement decisions:</a:t>
            </a:r>
          </a:p>
          <a:p>
            <a:pPr lvl="1" eaLnBrk="1" hangingPunct="1">
              <a:defRPr/>
            </a:pPr>
            <a:r>
              <a:rPr lang="en-US" sz="2400" dirty="0" smtClean="0"/>
              <a:t>budget cuts</a:t>
            </a:r>
          </a:p>
          <a:p>
            <a:pPr lvl="1" eaLnBrk="1" hangingPunct="1">
              <a:defRPr/>
            </a:pPr>
            <a:r>
              <a:rPr lang="en-US" sz="2400" dirty="0" smtClean="0"/>
              <a:t>other community priorities</a:t>
            </a:r>
          </a:p>
          <a:p>
            <a:pPr lvl="1" eaLnBrk="1" hangingPunct="1">
              <a:defRPr/>
            </a:pPr>
            <a:r>
              <a:rPr lang="en-US" sz="2400" dirty="0" smtClean="0"/>
              <a:t>perceived lack of community support</a:t>
            </a:r>
          </a:p>
          <a:p>
            <a:pPr lvl="1" eaLnBrk="1" hangingPunct="1">
              <a:defRPr/>
            </a:pPr>
            <a:r>
              <a:rPr lang="en-US" sz="2400" dirty="0" smtClean="0"/>
              <a:t>no facilities to deal appropriately with arrested juveniles</a:t>
            </a:r>
          </a:p>
        </p:txBody>
      </p:sp>
    </p:spTree>
    <p:extLst>
      <p:ext uri="{BB962C8B-B14F-4D97-AF65-F5344CB8AC3E}">
        <p14:creationId xmlns:p14="http://schemas.microsoft.com/office/powerpoint/2010/main" val="31209917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3000"/>
              </a:lnSpc>
              <a:defRPr/>
            </a:pPr>
            <a:r>
              <a:rPr sz="3200" dirty="0" smtClean="0">
                <a:ea typeface="Cambria" pitchFamily="18" charset="0"/>
                <a:cs typeface="Cambria" pitchFamily="18" charset="0"/>
              </a:rPr>
              <a:t>Using contributing factors to localize the assessment</a:t>
            </a:r>
            <a:endParaRPr sz="3200" dirty="0"/>
          </a:p>
        </p:txBody>
      </p:sp>
      <p:sp>
        <p:nvSpPr>
          <p:cNvPr id="56323" name="Content Placeholder 2"/>
          <p:cNvSpPr>
            <a:spLocks noGrp="1"/>
          </p:cNvSpPr>
          <p:nvPr>
            <p:ph idx="1"/>
          </p:nvPr>
        </p:nvSpPr>
        <p:spPr>
          <a:xfrm>
            <a:off x="1676400" y="1600200"/>
            <a:ext cx="7467600" cy="4525963"/>
          </a:xfrm>
        </p:spPr>
        <p:txBody>
          <a:bodyPr/>
          <a:lstStyle/>
          <a:p>
            <a:pPr>
              <a:buFont typeface="Wingdings" pitchFamily="2" charset="2"/>
              <a:buNone/>
            </a:pPr>
            <a:endParaRPr lang="en-US" altLang="en-US" sz="3600" b="1" smtClean="0">
              <a:ea typeface="Cambria" pitchFamily="18" charset="0"/>
              <a:cs typeface="Cambria" pitchFamily="18" charset="0"/>
            </a:endParaRPr>
          </a:p>
          <a:p>
            <a:pPr>
              <a:buFont typeface="Wingdings" pitchFamily="2" charset="2"/>
              <a:buNone/>
            </a:pPr>
            <a:r>
              <a:rPr lang="en-US" altLang="en-US" sz="3600" b="1" smtClean="0">
                <a:ea typeface="Cambria" pitchFamily="18" charset="0"/>
                <a:cs typeface="Cambria" pitchFamily="18" charset="0"/>
              </a:rPr>
              <a:t>Why?  …..</a:t>
            </a:r>
          </a:p>
          <a:p>
            <a:pPr>
              <a:buFont typeface="Wingdings" pitchFamily="2" charset="2"/>
              <a:buNone/>
            </a:pPr>
            <a:endParaRPr lang="en-US" altLang="en-US" sz="3600" b="1" smtClean="0">
              <a:ea typeface="Cambria" pitchFamily="18" charset="0"/>
              <a:cs typeface="Cambria" pitchFamily="18" charset="0"/>
            </a:endParaRPr>
          </a:p>
          <a:p>
            <a:pPr>
              <a:buFont typeface="Wingdings" pitchFamily="2" charset="2"/>
              <a:buNone/>
            </a:pPr>
            <a:r>
              <a:rPr lang="en-US" altLang="en-US" sz="3600" b="1" smtClean="0">
                <a:ea typeface="Cambria" pitchFamily="18" charset="0"/>
                <a:cs typeface="Cambria" pitchFamily="18" charset="0"/>
              </a:rPr>
              <a:t>				….Why here?</a:t>
            </a:r>
          </a:p>
          <a:p>
            <a:pPr>
              <a:buFont typeface="Wingdings" pitchFamily="2" charset="2"/>
              <a:buNone/>
            </a:pPr>
            <a:endParaRPr lang="en-US" altLang="en-US" sz="3600" b="1" smtClean="0">
              <a:ea typeface="Calibri" pitchFamily="34" charset="0"/>
              <a:cs typeface="Calibri" pitchFamily="34" charset="0"/>
            </a:endParaRPr>
          </a:p>
          <a:p>
            <a:pPr>
              <a:buFont typeface="Wingdings" pitchFamily="2" charset="2"/>
              <a:buNone/>
            </a:pPr>
            <a:r>
              <a:rPr lang="en-US" altLang="en-US" sz="3600" b="1" smtClean="0">
                <a:ea typeface="Calibri" pitchFamily="34" charset="0"/>
                <a:cs typeface="Calibri" pitchFamily="34" charset="0"/>
              </a:rPr>
              <a:t>(And don’t expect 100% agreement!)</a:t>
            </a:r>
          </a:p>
        </p:txBody>
      </p:sp>
    </p:spTree>
    <p:extLst>
      <p:ext uri="{BB962C8B-B14F-4D97-AF65-F5344CB8AC3E}">
        <p14:creationId xmlns:p14="http://schemas.microsoft.com/office/powerpoint/2010/main" val="4042822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altLang="en-US" smtClean="0"/>
              <a:t>Definition of Assessment</a:t>
            </a:r>
          </a:p>
        </p:txBody>
      </p:sp>
      <p:sp>
        <p:nvSpPr>
          <p:cNvPr id="18435" name="Content Placeholder 2"/>
          <p:cNvSpPr>
            <a:spLocks noGrp="1"/>
          </p:cNvSpPr>
          <p:nvPr>
            <p:ph idx="1"/>
          </p:nvPr>
        </p:nvSpPr>
        <p:spPr>
          <a:xfrm>
            <a:off x="457201" y="1828800"/>
            <a:ext cx="8229600" cy="3048000"/>
          </a:xfrm>
        </p:spPr>
        <p:txBody>
          <a:bodyPr/>
          <a:lstStyle/>
          <a:p>
            <a:pPr eaLnBrk="1" hangingPunct="1"/>
            <a:r>
              <a:rPr lang="en-US" altLang="en-US" dirty="0" smtClean="0"/>
              <a:t>A community assessment is a sequence of activities in which community members with varying skills and interests use data to determine the severity of problems in their community and the factors or conditions that either make the problems worse or better.</a:t>
            </a:r>
          </a:p>
        </p:txBody>
      </p:sp>
    </p:spTree>
    <p:extLst>
      <p:ext uri="{BB962C8B-B14F-4D97-AF65-F5344CB8AC3E}">
        <p14:creationId xmlns:p14="http://schemas.microsoft.com/office/powerpoint/2010/main" val="14456219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sz="3200" dirty="0" smtClean="0">
                <a:ea typeface="Cambria" pitchFamily="18" charset="0"/>
                <a:cs typeface="Cambria" pitchFamily="18" charset="0"/>
              </a:rPr>
              <a:t>Using contributing factors to localize the assessment</a:t>
            </a:r>
            <a:endParaRPr sz="3200" dirty="0"/>
          </a:p>
        </p:txBody>
      </p:sp>
      <p:pic>
        <p:nvPicPr>
          <p:cNvPr id="4" name="Picture 2" descr="untitled"/>
          <p:cNvPicPr>
            <a:picLocks noGrp="1" noChangeAspect="1" noChangeArrowheads="1"/>
          </p:cNvPicPr>
          <p:nvPr>
            <p:ph idx="1"/>
          </p:nvPr>
        </p:nvPicPr>
        <p:blipFill>
          <a:blip r:embed="rId3"/>
          <a:srcRect/>
          <a:stretch>
            <a:fillRect/>
          </a:stretch>
        </p:blipFill>
        <p:spPr>
          <a:xfrm>
            <a:off x="1143000" y="1981200"/>
            <a:ext cx="7010400" cy="4381500"/>
          </a:xfrm>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74857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Needs Assessment Process</a:t>
            </a:r>
            <a:endParaRPr lang="en-US" dirty="0"/>
          </a:p>
        </p:txBody>
      </p:sp>
      <p:sp>
        <p:nvSpPr>
          <p:cNvPr id="4" name="Date Placeholder 3"/>
          <p:cNvSpPr>
            <a:spLocks noGrp="1"/>
          </p:cNvSpPr>
          <p:nvPr>
            <p:ph type="dt" sz="half" idx="10"/>
          </p:nvPr>
        </p:nvSpPr>
        <p:spPr/>
        <p:txBody>
          <a:bodyPr/>
          <a:lstStyle/>
          <a:p>
            <a:fld id="{ECFF4348-D876-4E91-AD5D-8AA597DDC2B6}" type="datetime1">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183989-D380-BB4B-8033-B2C050FE378C}"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32130549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7619999" cy="762000"/>
          </a:xfrm>
        </p:spPr>
        <p:txBody>
          <a:bodyPr rtlCol="0">
            <a:noAutofit/>
          </a:bodyPr>
          <a:lstStyle/>
          <a:p>
            <a:pPr fontAlgn="auto">
              <a:spcAft>
                <a:spcPts val="0"/>
              </a:spcAft>
              <a:defRPr/>
            </a:pPr>
            <a:r>
              <a:rPr dirty="0" smtClean="0"/>
              <a:t>Needs assessment </a:t>
            </a:r>
            <a:r>
              <a:rPr dirty="0" smtClean="0"/>
              <a:t>process</a:t>
            </a:r>
            <a:endParaRPr sz="1900" dirty="0"/>
          </a:p>
        </p:txBody>
      </p:sp>
      <p:sp>
        <p:nvSpPr>
          <p:cNvPr id="26627" name="Content Placeholder 2"/>
          <p:cNvSpPr>
            <a:spLocks noGrp="1"/>
          </p:cNvSpPr>
          <p:nvPr>
            <p:ph idx="1"/>
          </p:nvPr>
        </p:nvSpPr>
        <p:spPr>
          <a:xfrm>
            <a:off x="457201" y="1828800"/>
            <a:ext cx="8382000" cy="4495800"/>
          </a:xfrm>
        </p:spPr>
        <p:txBody>
          <a:bodyPr/>
          <a:lstStyle/>
          <a:p>
            <a:pPr marL="514350" indent="-514350" eaLnBrk="1" hangingPunct="1">
              <a:spcBef>
                <a:spcPts val="1200"/>
              </a:spcBef>
              <a:buFontTx/>
              <a:buAutoNum type="arabicPeriod"/>
            </a:pPr>
            <a:r>
              <a:rPr lang="en-US" altLang="en-US" dirty="0" smtClean="0"/>
              <a:t>Coalition receives overview of needs assessment</a:t>
            </a:r>
            <a:endParaRPr lang="en-US" altLang="en-US" dirty="0" smtClean="0">
              <a:solidFill>
                <a:srgbClr val="0000FF"/>
              </a:solidFill>
            </a:endParaRPr>
          </a:p>
          <a:p>
            <a:pPr marL="514350" indent="-514350" eaLnBrk="1" hangingPunct="1">
              <a:spcBef>
                <a:spcPts val="1200"/>
              </a:spcBef>
              <a:buFontTx/>
              <a:buAutoNum type="arabicPeriod"/>
            </a:pPr>
            <a:r>
              <a:rPr lang="en-US" altLang="en-US" dirty="0" smtClean="0"/>
              <a:t>Coalition forms data work group</a:t>
            </a:r>
            <a:endParaRPr lang="en-US" altLang="en-US" dirty="0" smtClean="0">
              <a:solidFill>
                <a:srgbClr val="0000FF"/>
              </a:solidFill>
            </a:endParaRPr>
          </a:p>
          <a:p>
            <a:pPr marL="514350" indent="-514350" eaLnBrk="1" hangingPunct="1">
              <a:spcBef>
                <a:spcPts val="1200"/>
              </a:spcBef>
              <a:buFontTx/>
              <a:buAutoNum type="arabicPeriod"/>
            </a:pPr>
            <a:r>
              <a:rPr lang="en-US" altLang="en-US" dirty="0" smtClean="0"/>
              <a:t>Data work group reviews Data Book, including Healthy Youth Survey and social indicator data, and local data as needed</a:t>
            </a:r>
          </a:p>
        </p:txBody>
      </p:sp>
    </p:spTree>
    <p:extLst>
      <p:ext uri="{BB962C8B-B14F-4D97-AF65-F5344CB8AC3E}">
        <p14:creationId xmlns:p14="http://schemas.microsoft.com/office/powerpoint/2010/main" val="15928407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dirty="0" smtClean="0"/>
              <a:t>Needs assessment </a:t>
            </a:r>
            <a:r>
              <a:rPr dirty="0" smtClean="0"/>
              <a:t>process </a:t>
            </a:r>
            <a:r>
              <a:rPr lang="en-US" sz="2200" dirty="0"/>
              <a:t>(Continued)</a:t>
            </a:r>
            <a:endParaRPr sz="2200" dirty="0"/>
          </a:p>
        </p:txBody>
      </p:sp>
      <p:sp>
        <p:nvSpPr>
          <p:cNvPr id="27651" name="Content Placeholder 2"/>
          <p:cNvSpPr>
            <a:spLocks noGrp="1"/>
          </p:cNvSpPr>
          <p:nvPr>
            <p:ph idx="1"/>
          </p:nvPr>
        </p:nvSpPr>
        <p:spPr>
          <a:xfrm>
            <a:off x="457201" y="1828800"/>
            <a:ext cx="8229600" cy="4525963"/>
          </a:xfrm>
        </p:spPr>
        <p:txBody>
          <a:bodyPr/>
          <a:lstStyle/>
          <a:p>
            <a:pPr marL="514350" indent="-514350" eaLnBrk="1" hangingPunct="1">
              <a:spcBef>
                <a:spcPts val="1200"/>
              </a:spcBef>
              <a:buFont typeface="Calibri" pitchFamily="34" charset="0"/>
              <a:buAutoNum type="arabicPeriod" startAt="4"/>
            </a:pPr>
            <a:r>
              <a:rPr lang="en-US" altLang="en-US" dirty="0" smtClean="0"/>
              <a:t>Data work group recommends intervening variables to be prioritized by community coalition</a:t>
            </a:r>
          </a:p>
          <a:p>
            <a:pPr marL="514350" indent="-514350" eaLnBrk="1" hangingPunct="1">
              <a:spcBef>
                <a:spcPts val="1200"/>
              </a:spcBef>
              <a:buFont typeface="Calibri" pitchFamily="34" charset="0"/>
              <a:buAutoNum type="arabicPeriod" startAt="4"/>
            </a:pPr>
            <a:r>
              <a:rPr lang="en-US" altLang="en-US" dirty="0" smtClean="0"/>
              <a:t>Coalition acts on data work group recommendations</a:t>
            </a:r>
          </a:p>
          <a:p>
            <a:pPr marL="514350" indent="-514350" eaLnBrk="1" hangingPunct="1">
              <a:spcBef>
                <a:spcPts val="1200"/>
              </a:spcBef>
              <a:buFont typeface="Calibri" pitchFamily="34" charset="0"/>
              <a:buAutoNum type="arabicPeriod" startAt="4"/>
            </a:pPr>
            <a:r>
              <a:rPr lang="en-US" altLang="en-US" dirty="0" smtClean="0"/>
              <a:t>Coalition identifies local contributing factors that apply to prioritized intervening variables</a:t>
            </a:r>
          </a:p>
        </p:txBody>
      </p:sp>
    </p:spTree>
    <p:extLst>
      <p:ext uri="{BB962C8B-B14F-4D97-AF65-F5344CB8AC3E}">
        <p14:creationId xmlns:p14="http://schemas.microsoft.com/office/powerpoint/2010/main" val="4881477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 Work Groups</a:t>
            </a:r>
            <a:endParaRPr lang="en-US" dirty="0"/>
          </a:p>
        </p:txBody>
      </p:sp>
      <p:sp>
        <p:nvSpPr>
          <p:cNvPr id="4" name="Date Placeholder 3"/>
          <p:cNvSpPr>
            <a:spLocks noGrp="1"/>
          </p:cNvSpPr>
          <p:nvPr>
            <p:ph type="dt" sz="half" idx="10"/>
          </p:nvPr>
        </p:nvSpPr>
        <p:spPr/>
        <p:txBody>
          <a:bodyPr/>
          <a:lstStyle/>
          <a:p>
            <a:fld id="{ECFF4348-D876-4E91-AD5D-8AA597DDC2B6}" type="datetime1">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183989-D380-BB4B-8033-B2C050FE378C}"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val="16632644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smtClean="0"/>
              <a:t>Needs assessment process</a:t>
            </a:r>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1352831"/>
              </p:ext>
            </p:extLst>
          </p:nvPr>
        </p:nvGraphicFramePr>
        <p:xfrm>
          <a:off x="634546" y="1847608"/>
          <a:ext cx="7010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own Arrow 4"/>
          <p:cNvSpPr/>
          <p:nvPr/>
        </p:nvSpPr>
        <p:spPr>
          <a:xfrm rot="2579870">
            <a:off x="4648228" y="1550999"/>
            <a:ext cx="685800" cy="762000"/>
          </a:xfrm>
          <a:prstGeom prst="downArrow">
            <a:avLst/>
          </a:prstGeom>
          <a:gradFill>
            <a:lin ang="16200000" scaled="0"/>
          </a:gradFill>
          <a:ln/>
        </p:spPr>
        <p:style>
          <a:lnRef idx="0">
            <a:schemeClr val="accent6"/>
          </a:lnRef>
          <a:fillRef idx="3">
            <a:schemeClr val="accent6"/>
          </a:fillRef>
          <a:effectRef idx="3">
            <a:schemeClr val="accent6"/>
          </a:effectRef>
          <a:fontRef idx="minor">
            <a:schemeClr val="lt1"/>
          </a:fontRef>
        </p:style>
        <p:txBody>
          <a:bodyPr vert="vert270" anchor="ctr"/>
          <a:lstStyle/>
          <a:p>
            <a:pPr algn="ctr">
              <a:defRPr/>
            </a:pPr>
            <a:endParaRPr lang="en-US" sz="1200" dirty="0">
              <a:solidFill>
                <a:prstClr val="black">
                  <a:lumMod val="95000"/>
                  <a:lumOff val="5000"/>
                </a:prstClr>
              </a:solidFill>
            </a:endParaRPr>
          </a:p>
        </p:txBody>
      </p:sp>
      <p:cxnSp>
        <p:nvCxnSpPr>
          <p:cNvPr id="7" name="Straight Arrow Connector 6"/>
          <p:cNvCxnSpPr/>
          <p:nvPr/>
        </p:nvCxnSpPr>
        <p:spPr>
          <a:xfrm>
            <a:off x="5181600" y="2438400"/>
            <a:ext cx="304800" cy="0"/>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8"/>
          <a:stretch>
            <a:fillRect/>
          </a:stretch>
        </p:blipFill>
        <p:spPr>
          <a:xfrm>
            <a:off x="1524000" y="3048001"/>
            <a:ext cx="5105401" cy="533400"/>
          </a:xfrm>
          <a:prstGeom prst="rect">
            <a:avLst/>
          </a:prstGeom>
        </p:spPr>
      </p:pic>
      <p:sp>
        <p:nvSpPr>
          <p:cNvPr id="6" name="Down Arrow 5"/>
          <p:cNvSpPr/>
          <p:nvPr/>
        </p:nvSpPr>
        <p:spPr>
          <a:xfrm rot="2505543">
            <a:off x="2300232" y="3027179"/>
            <a:ext cx="685800" cy="762000"/>
          </a:xfrm>
          <a:prstGeom prst="downArrow">
            <a:avLst/>
          </a:prstGeom>
          <a:ln/>
        </p:spPr>
        <p:style>
          <a:lnRef idx="0">
            <a:schemeClr val="accent6"/>
          </a:lnRef>
          <a:fillRef idx="3">
            <a:schemeClr val="accent6"/>
          </a:fillRef>
          <a:effectRef idx="3">
            <a:schemeClr val="accent6"/>
          </a:effectRef>
          <a:fontRef idx="minor">
            <a:schemeClr val="lt1"/>
          </a:fontRef>
        </p:style>
        <p:txBody>
          <a:bodyPr vert="vert270" anchor="ctr"/>
          <a:lstStyle/>
          <a:p>
            <a:pPr algn="ctr">
              <a:defRPr/>
            </a:pPr>
            <a:endParaRPr lang="en-US" sz="1200" dirty="0">
              <a:solidFill>
                <a:prstClr val="black">
                  <a:lumMod val="95000"/>
                  <a:lumOff val="5000"/>
                </a:prstClr>
              </a:solidFill>
            </a:endParaRPr>
          </a:p>
        </p:txBody>
      </p:sp>
      <p:sp>
        <p:nvSpPr>
          <p:cNvPr id="16" name="Down Arrow 15"/>
          <p:cNvSpPr/>
          <p:nvPr/>
        </p:nvSpPr>
        <p:spPr>
          <a:xfrm rot="2505543">
            <a:off x="4838699" y="3008576"/>
            <a:ext cx="685800" cy="762000"/>
          </a:xfrm>
          <a:prstGeom prst="downArrow">
            <a:avLst/>
          </a:prstGeom>
          <a:ln/>
        </p:spPr>
        <p:style>
          <a:lnRef idx="0">
            <a:schemeClr val="accent6"/>
          </a:lnRef>
          <a:fillRef idx="3">
            <a:schemeClr val="accent6"/>
          </a:fillRef>
          <a:effectRef idx="3">
            <a:schemeClr val="accent6"/>
          </a:effectRef>
          <a:fontRef idx="minor">
            <a:schemeClr val="lt1"/>
          </a:fontRef>
        </p:style>
        <p:txBody>
          <a:bodyPr vert="vert270" anchor="ctr"/>
          <a:lstStyle/>
          <a:p>
            <a:pPr algn="ctr">
              <a:defRPr/>
            </a:pPr>
            <a:endParaRPr lang="en-US" sz="1200" dirty="0">
              <a:solidFill>
                <a:prstClr val="black">
                  <a:lumMod val="95000"/>
                  <a:lumOff val="5000"/>
                </a:prstClr>
              </a:solidFill>
            </a:endParaRPr>
          </a:p>
        </p:txBody>
      </p:sp>
    </p:spTree>
    <p:extLst>
      <p:ext uri="{BB962C8B-B14F-4D97-AF65-F5344CB8AC3E}">
        <p14:creationId xmlns:p14="http://schemas.microsoft.com/office/powerpoint/2010/main" val="19151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0" fontAlgn="auto" hangingPunct="0">
              <a:spcBef>
                <a:spcPts val="0"/>
              </a:spcBef>
              <a:spcAft>
                <a:spcPts val="0"/>
              </a:spcAft>
              <a:defRPr/>
            </a:pPr>
            <a:r>
              <a:rPr sz="3600" smtClean="0"/>
              <a:t>Considerations for a data workgroup</a:t>
            </a:r>
            <a:endParaRPr sz="3600"/>
          </a:p>
        </p:txBody>
      </p:sp>
      <p:sp>
        <p:nvSpPr>
          <p:cNvPr id="33795" name="Content Placeholder 2"/>
          <p:cNvSpPr>
            <a:spLocks noGrp="1"/>
          </p:cNvSpPr>
          <p:nvPr>
            <p:ph idx="1"/>
          </p:nvPr>
        </p:nvSpPr>
        <p:spPr>
          <a:xfrm>
            <a:off x="457201" y="1828800"/>
            <a:ext cx="8229600" cy="4525963"/>
          </a:xfrm>
        </p:spPr>
        <p:txBody>
          <a:bodyPr/>
          <a:lstStyle/>
          <a:p>
            <a:pPr eaLnBrk="1" hangingPunct="1">
              <a:spcBef>
                <a:spcPts val="1200"/>
              </a:spcBef>
            </a:pPr>
            <a:r>
              <a:rPr lang="en-US" altLang="en-US" dirty="0" smtClean="0"/>
              <a:t>Identify and engage local stakeholders. </a:t>
            </a:r>
          </a:p>
          <a:p>
            <a:pPr eaLnBrk="1" hangingPunct="1">
              <a:spcBef>
                <a:spcPts val="1200"/>
              </a:spcBef>
            </a:pPr>
            <a:r>
              <a:rPr lang="en-US" altLang="en-US" dirty="0" smtClean="0"/>
              <a:t>Identify members that have specific experience or skills. </a:t>
            </a:r>
          </a:p>
          <a:p>
            <a:pPr eaLnBrk="1" hangingPunct="1">
              <a:spcBef>
                <a:spcPts val="1200"/>
              </a:spcBef>
            </a:pPr>
            <a:r>
              <a:rPr lang="en-US" altLang="en-US" dirty="0" smtClean="0"/>
              <a:t>Include at least one team member that has an understanding of data and an ability to explain it to the larger team.</a:t>
            </a:r>
          </a:p>
        </p:txBody>
      </p:sp>
    </p:spTree>
    <p:extLst>
      <p:ext uri="{BB962C8B-B14F-4D97-AF65-F5344CB8AC3E}">
        <p14:creationId xmlns:p14="http://schemas.microsoft.com/office/powerpoint/2010/main" val="26330379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0" fontAlgn="auto" hangingPunct="0">
              <a:spcBef>
                <a:spcPts val="0"/>
              </a:spcBef>
              <a:spcAft>
                <a:spcPts val="0"/>
              </a:spcAft>
              <a:defRPr/>
            </a:pPr>
            <a:r>
              <a:rPr sz="3600" smtClean="0"/>
              <a:t>Considerations for a data workgroup</a:t>
            </a:r>
            <a:endParaRPr sz="3600"/>
          </a:p>
        </p:txBody>
      </p:sp>
      <p:sp>
        <p:nvSpPr>
          <p:cNvPr id="34819" name="Content Placeholder 2"/>
          <p:cNvSpPr>
            <a:spLocks noGrp="1"/>
          </p:cNvSpPr>
          <p:nvPr>
            <p:ph idx="1"/>
          </p:nvPr>
        </p:nvSpPr>
        <p:spPr>
          <a:xfrm>
            <a:off x="457201" y="1828800"/>
            <a:ext cx="8229600" cy="4525963"/>
          </a:xfrm>
        </p:spPr>
        <p:txBody>
          <a:bodyPr/>
          <a:lstStyle/>
          <a:p>
            <a:pPr eaLnBrk="1" hangingPunct="1">
              <a:spcBef>
                <a:spcPts val="1200"/>
              </a:spcBef>
            </a:pPr>
            <a:r>
              <a:rPr lang="en-US" altLang="en-US" dirty="0" smtClean="0"/>
              <a:t>Recruit members with experience conducting a community need assessments.</a:t>
            </a:r>
          </a:p>
          <a:p>
            <a:pPr eaLnBrk="1" hangingPunct="1">
              <a:spcBef>
                <a:spcPts val="1200"/>
              </a:spcBef>
            </a:pPr>
            <a:r>
              <a:rPr lang="en-US" altLang="en-US" dirty="0" smtClean="0"/>
              <a:t>Begin the recruitment process with an existing coalition or advisory board if applicable.</a:t>
            </a:r>
          </a:p>
        </p:txBody>
      </p:sp>
    </p:spTree>
    <p:extLst>
      <p:ext uri="{BB962C8B-B14F-4D97-AF65-F5344CB8AC3E}">
        <p14:creationId xmlns:p14="http://schemas.microsoft.com/office/powerpoint/2010/main" val="834694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r>
              <a:rPr altLang="en-US" dirty="0" smtClean="0"/>
              <a:t>The coalition at work</a:t>
            </a:r>
          </a:p>
        </p:txBody>
      </p:sp>
      <p:sp>
        <p:nvSpPr>
          <p:cNvPr id="36867" name="Content Placeholder 2"/>
          <p:cNvSpPr>
            <a:spLocks noGrp="1"/>
          </p:cNvSpPr>
          <p:nvPr>
            <p:ph idx="1"/>
          </p:nvPr>
        </p:nvSpPr>
        <p:spPr>
          <a:xfrm>
            <a:off x="457201" y="1828800"/>
            <a:ext cx="8229600" cy="4525963"/>
          </a:xfrm>
        </p:spPr>
        <p:txBody>
          <a:bodyPr/>
          <a:lstStyle/>
          <a:p>
            <a:pPr eaLnBrk="1" hangingPunct="1"/>
            <a:r>
              <a:rPr lang="en-US" altLang="en-US" dirty="0" smtClean="0"/>
              <a:t>The data work group schedules meetings to</a:t>
            </a:r>
          </a:p>
          <a:p>
            <a:pPr lvl="1" eaLnBrk="1" hangingPunct="1">
              <a:spcBef>
                <a:spcPts val="1200"/>
              </a:spcBef>
            </a:pPr>
            <a:r>
              <a:rPr lang="en-US" altLang="en-US" dirty="0" smtClean="0"/>
              <a:t>review the data for our community.</a:t>
            </a:r>
          </a:p>
          <a:p>
            <a:pPr lvl="1" eaLnBrk="1" hangingPunct="1">
              <a:spcBef>
                <a:spcPts val="1200"/>
              </a:spcBef>
            </a:pPr>
            <a:r>
              <a:rPr lang="en-US" altLang="en-US" dirty="0" smtClean="0"/>
              <a:t>identify priorities to recommend to the coalition.</a:t>
            </a:r>
          </a:p>
          <a:p>
            <a:pPr lvl="1" eaLnBrk="1" hangingPunct="1">
              <a:spcBef>
                <a:spcPts val="1200"/>
              </a:spcBef>
            </a:pPr>
            <a:r>
              <a:rPr lang="en-US" altLang="en-US" dirty="0" smtClean="0"/>
              <a:t>decide how to present recommended priorities to the full coalition.</a:t>
            </a:r>
          </a:p>
          <a:p>
            <a:pPr lvl="1"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4546709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smtClean="0"/>
              <a:t>Report from Data Work Group</a:t>
            </a:r>
            <a:endParaRPr/>
          </a:p>
        </p:txBody>
      </p:sp>
      <p:sp>
        <p:nvSpPr>
          <p:cNvPr id="46083" name="Content Placeholder 3"/>
          <p:cNvSpPr>
            <a:spLocks noGrp="1"/>
          </p:cNvSpPr>
          <p:nvPr>
            <p:ph idx="1"/>
          </p:nvPr>
        </p:nvSpPr>
        <p:spPr/>
        <p:txBody>
          <a:bodyPr/>
          <a:lstStyle/>
          <a:p>
            <a:pPr eaLnBrk="1" hangingPunct="1"/>
            <a:r>
              <a:rPr lang="en-US" altLang="en-US" smtClean="0"/>
              <a:t> Our prioritization </a:t>
            </a:r>
            <a:r>
              <a:rPr lang="en-US" altLang="en-US" b="1" smtClean="0"/>
              <a:t>criteria</a:t>
            </a:r>
            <a:r>
              <a:rPr lang="en-US" altLang="en-US" smtClean="0"/>
              <a:t> were:</a:t>
            </a:r>
          </a:p>
          <a:p>
            <a:pPr lvl="1" eaLnBrk="1" hangingPunct="1"/>
            <a:r>
              <a:rPr lang="en-US" altLang="en-US" smtClean="0"/>
              <a:t>A.</a:t>
            </a:r>
          </a:p>
          <a:p>
            <a:pPr lvl="1" eaLnBrk="1" hangingPunct="1"/>
            <a:r>
              <a:rPr lang="en-US" altLang="en-US" smtClean="0"/>
              <a:t>B.</a:t>
            </a:r>
          </a:p>
          <a:p>
            <a:pPr lvl="1" eaLnBrk="1" hangingPunct="1"/>
            <a:r>
              <a:rPr lang="en-US" altLang="en-US" smtClean="0"/>
              <a:t>C.  </a:t>
            </a:r>
          </a:p>
          <a:p>
            <a:pPr eaLnBrk="1" hangingPunct="1"/>
            <a:endParaRPr lang="en-US" altLang="en-US" smtClean="0"/>
          </a:p>
        </p:txBody>
      </p:sp>
      <p:sp>
        <p:nvSpPr>
          <p:cNvPr id="5" name="Rectangular Callout 4"/>
          <p:cNvSpPr/>
          <p:nvPr/>
        </p:nvSpPr>
        <p:spPr>
          <a:xfrm>
            <a:off x="6096000" y="2667000"/>
            <a:ext cx="2590800" cy="2209800"/>
          </a:xfrm>
          <a:prstGeom prst="wedgeRectCallout">
            <a:avLst>
              <a:gd name="adj1" fmla="val -162086"/>
              <a:gd name="adj2" fmla="val -43476"/>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800" i="1" dirty="0">
                <a:solidFill>
                  <a:prstClr val="black"/>
                </a:solidFill>
              </a:rPr>
              <a:t>Insert presentation by data work group here</a:t>
            </a:r>
          </a:p>
        </p:txBody>
      </p:sp>
    </p:spTree>
    <p:extLst>
      <p:ext uri="{BB962C8B-B14F-4D97-AF65-F5344CB8AC3E}">
        <p14:creationId xmlns:p14="http://schemas.microsoft.com/office/powerpoint/2010/main" val="652081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altLang="en-US" smtClean="0"/>
              <a:t>…in other words</a:t>
            </a:r>
          </a:p>
        </p:txBody>
      </p:sp>
      <p:sp>
        <p:nvSpPr>
          <p:cNvPr id="19459" name="Content Placeholder 2"/>
          <p:cNvSpPr>
            <a:spLocks noGrp="1"/>
          </p:cNvSpPr>
          <p:nvPr>
            <p:ph idx="1"/>
          </p:nvPr>
        </p:nvSpPr>
        <p:spPr>
          <a:xfrm>
            <a:off x="457201" y="1828800"/>
            <a:ext cx="8229600" cy="2209800"/>
          </a:xfrm>
        </p:spPr>
        <p:txBody>
          <a:bodyPr/>
          <a:lstStyle/>
          <a:p>
            <a:pPr eaLnBrk="1" hangingPunct="1"/>
            <a:r>
              <a:rPr lang="en-US" altLang="en-US" dirty="0" smtClean="0"/>
              <a:t> …assessment is a process for reviewing and prioritizing community information to determine the best way to move forward with prevention efforts.</a:t>
            </a:r>
          </a:p>
        </p:txBody>
      </p:sp>
    </p:spTree>
    <p:extLst>
      <p:ext uri="{BB962C8B-B14F-4D97-AF65-F5344CB8AC3E}">
        <p14:creationId xmlns:p14="http://schemas.microsoft.com/office/powerpoint/2010/main" val="32540046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smtClean="0"/>
              <a:t>Report from Data Work Group</a:t>
            </a:r>
            <a:endParaRPr/>
          </a:p>
        </p:txBody>
      </p:sp>
      <p:sp>
        <p:nvSpPr>
          <p:cNvPr id="47107" name="Content Placeholder 2"/>
          <p:cNvSpPr>
            <a:spLocks noGrp="1"/>
          </p:cNvSpPr>
          <p:nvPr>
            <p:ph idx="1"/>
          </p:nvPr>
        </p:nvSpPr>
        <p:spPr/>
        <p:txBody>
          <a:bodyPr/>
          <a:lstStyle/>
          <a:p>
            <a:pPr eaLnBrk="1" hangingPunct="1"/>
            <a:r>
              <a:rPr lang="en-US" altLang="en-US" smtClean="0"/>
              <a:t>We looked closely at the Consumption, Consequences, and Intervening Variables document using both Healthy Youth Survey and social indicator data found in the Data Book  </a:t>
            </a:r>
          </a:p>
          <a:p>
            <a:pPr eaLnBrk="1" hangingPunct="1"/>
            <a:endParaRPr lang="en-US" altLang="en-US" smtClean="0"/>
          </a:p>
        </p:txBody>
      </p:sp>
      <p:sp>
        <p:nvSpPr>
          <p:cNvPr id="4" name="Rectangular Callout 3"/>
          <p:cNvSpPr/>
          <p:nvPr/>
        </p:nvSpPr>
        <p:spPr>
          <a:xfrm>
            <a:off x="6096000" y="4114800"/>
            <a:ext cx="2286000" cy="2011363"/>
          </a:xfrm>
          <a:prstGeom prst="wedgeRectCallout">
            <a:avLst>
              <a:gd name="adj1" fmla="val -92137"/>
              <a:gd name="adj2" fmla="val -42348"/>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800" i="1" dirty="0">
                <a:solidFill>
                  <a:prstClr val="black"/>
                </a:solidFill>
              </a:rPr>
              <a:t>Insert presentation by data work group here</a:t>
            </a:r>
          </a:p>
        </p:txBody>
      </p:sp>
    </p:spTree>
    <p:extLst>
      <p:ext uri="{BB962C8B-B14F-4D97-AF65-F5344CB8AC3E}">
        <p14:creationId xmlns:p14="http://schemas.microsoft.com/office/powerpoint/2010/main" val="41328012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smtClean="0"/>
              <a:t>Report from Data Work Group</a:t>
            </a:r>
            <a:endParaRPr/>
          </a:p>
        </p:txBody>
      </p:sp>
      <p:sp>
        <p:nvSpPr>
          <p:cNvPr id="48131" name="Content Placeholder 2"/>
          <p:cNvSpPr>
            <a:spLocks noGrp="1"/>
          </p:cNvSpPr>
          <p:nvPr>
            <p:ph idx="1"/>
          </p:nvPr>
        </p:nvSpPr>
        <p:spPr/>
        <p:txBody>
          <a:bodyPr/>
          <a:lstStyle/>
          <a:p>
            <a:pPr eaLnBrk="1" hangingPunct="1"/>
            <a:r>
              <a:rPr lang="en-US" altLang="en-US" sz="2800" smtClean="0"/>
              <a:t>Based on our review and application of our prioritization criteria, </a:t>
            </a:r>
            <a:r>
              <a:rPr lang="en-US" altLang="en-US" sz="2800" b="1" smtClean="0"/>
              <a:t>we recommend the coalition prioritize the following:</a:t>
            </a:r>
          </a:p>
          <a:p>
            <a:pPr lvl="1" eaLnBrk="1" hangingPunct="1"/>
            <a:r>
              <a:rPr lang="en-US" altLang="en-US" sz="2400" smtClean="0"/>
              <a:t>A.</a:t>
            </a:r>
          </a:p>
          <a:p>
            <a:pPr lvl="2" eaLnBrk="1" hangingPunct="1"/>
            <a:r>
              <a:rPr lang="en-US" altLang="en-US" sz="2000" smtClean="0"/>
              <a:t>Because…</a:t>
            </a:r>
          </a:p>
          <a:p>
            <a:pPr lvl="1" eaLnBrk="1" hangingPunct="1"/>
            <a:r>
              <a:rPr lang="en-US" altLang="en-US" sz="2400" smtClean="0"/>
              <a:t>B.</a:t>
            </a:r>
          </a:p>
          <a:p>
            <a:pPr lvl="2" eaLnBrk="1" hangingPunct="1"/>
            <a:r>
              <a:rPr lang="en-US" altLang="en-US" sz="2000" smtClean="0"/>
              <a:t>Because…</a:t>
            </a:r>
          </a:p>
          <a:p>
            <a:pPr lvl="1" eaLnBrk="1" hangingPunct="1"/>
            <a:r>
              <a:rPr lang="en-US" altLang="en-US" sz="2400" smtClean="0"/>
              <a:t>C.  </a:t>
            </a:r>
          </a:p>
          <a:p>
            <a:pPr lvl="2" eaLnBrk="1" hangingPunct="1"/>
            <a:r>
              <a:rPr lang="en-US" altLang="en-US" sz="2000" smtClean="0"/>
              <a:t>Because…</a:t>
            </a:r>
          </a:p>
          <a:p>
            <a:pPr lvl="1" eaLnBrk="1" hangingPunct="1"/>
            <a:endParaRPr lang="en-US" altLang="en-US" smtClean="0"/>
          </a:p>
        </p:txBody>
      </p:sp>
      <p:sp>
        <p:nvSpPr>
          <p:cNvPr id="4" name="Rectangular Callout 3"/>
          <p:cNvSpPr/>
          <p:nvPr/>
        </p:nvSpPr>
        <p:spPr>
          <a:xfrm>
            <a:off x="6096000" y="3657600"/>
            <a:ext cx="2286000" cy="2133600"/>
          </a:xfrm>
          <a:prstGeom prst="wedgeRectCallout">
            <a:avLst>
              <a:gd name="adj1" fmla="val -128804"/>
              <a:gd name="adj2" fmla="val -34491"/>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800" i="1" dirty="0">
                <a:solidFill>
                  <a:prstClr val="black"/>
                </a:solidFill>
              </a:rPr>
              <a:t>Insert presentation by data work group here</a:t>
            </a:r>
          </a:p>
        </p:txBody>
      </p:sp>
    </p:spTree>
    <p:extLst>
      <p:ext uri="{BB962C8B-B14F-4D97-AF65-F5344CB8AC3E}">
        <p14:creationId xmlns:p14="http://schemas.microsoft.com/office/powerpoint/2010/main" val="1216712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altLang="en-US" smtClean="0"/>
              <a:t>Finalize Prioritization</a:t>
            </a:r>
          </a:p>
        </p:txBody>
      </p:sp>
      <p:sp>
        <p:nvSpPr>
          <p:cNvPr id="49155" name="Content Placeholder 2"/>
          <p:cNvSpPr>
            <a:spLocks noGrp="1"/>
          </p:cNvSpPr>
          <p:nvPr>
            <p:ph idx="1"/>
          </p:nvPr>
        </p:nvSpPr>
        <p:spPr/>
        <p:txBody>
          <a:bodyPr/>
          <a:lstStyle/>
          <a:p>
            <a:pPr eaLnBrk="1" hangingPunct="1"/>
            <a:r>
              <a:rPr lang="en-US" altLang="en-US" smtClean="0"/>
              <a:t>Which of these recommendations do we want to adopt for our Coalition to focus our efforts?</a:t>
            </a:r>
          </a:p>
        </p:txBody>
      </p:sp>
      <p:sp>
        <p:nvSpPr>
          <p:cNvPr id="4" name="Rectangular Callout 3"/>
          <p:cNvSpPr/>
          <p:nvPr/>
        </p:nvSpPr>
        <p:spPr>
          <a:xfrm>
            <a:off x="5410200" y="3352800"/>
            <a:ext cx="2971800" cy="2438400"/>
          </a:xfrm>
          <a:prstGeom prst="wedgeRectCallout">
            <a:avLst>
              <a:gd name="adj1" fmla="val -54958"/>
              <a:gd name="adj2" fmla="val -65116"/>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i="1" dirty="0">
                <a:solidFill>
                  <a:prstClr val="black"/>
                </a:solidFill>
              </a:rPr>
              <a:t>Coalition follows its rules to consider approval of the recommendations by the data work group</a:t>
            </a:r>
          </a:p>
        </p:txBody>
      </p:sp>
    </p:spTree>
    <p:extLst>
      <p:ext uri="{BB962C8B-B14F-4D97-AF65-F5344CB8AC3E}">
        <p14:creationId xmlns:p14="http://schemas.microsoft.com/office/powerpoint/2010/main" val="10394330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57200" y="1752600"/>
            <a:ext cx="8229600" cy="4495800"/>
          </a:xfrm>
        </p:spPr>
        <p:txBody>
          <a:bodyPr>
            <a:normAutofit fontScale="77500" lnSpcReduction="20000"/>
          </a:bodyPr>
          <a:lstStyle/>
          <a:p>
            <a:pPr>
              <a:lnSpc>
                <a:spcPct val="110000"/>
              </a:lnSpc>
              <a:spcBef>
                <a:spcPts val="600"/>
              </a:spcBef>
              <a:spcAft>
                <a:spcPts val="600"/>
              </a:spcAft>
            </a:pPr>
            <a:r>
              <a:rPr lang="en-US" sz="3000" dirty="0" smtClean="0"/>
              <a:t>Athena Training Page </a:t>
            </a:r>
            <a:r>
              <a:rPr lang="en-US" dirty="0" smtClean="0"/>
              <a:t>		</a:t>
            </a:r>
            <a:r>
              <a:rPr lang="en-US" sz="2200" dirty="0" smtClean="0">
                <a:hlinkClick r:id="rId2"/>
              </a:rPr>
              <a:t>www.theathenaforum.org/training/cpwi_trainings</a:t>
            </a:r>
            <a:r>
              <a:rPr lang="en-US" sz="2200" dirty="0" smtClean="0"/>
              <a:t> </a:t>
            </a:r>
          </a:p>
          <a:p>
            <a:pPr marL="457200" lvl="1" indent="0">
              <a:lnSpc>
                <a:spcPct val="110000"/>
              </a:lnSpc>
              <a:spcBef>
                <a:spcPts val="600"/>
              </a:spcBef>
              <a:spcAft>
                <a:spcPts val="600"/>
              </a:spcAft>
              <a:buNone/>
            </a:pPr>
            <a:endParaRPr lang="en-US" sz="2200" dirty="0" smtClean="0"/>
          </a:p>
          <a:p>
            <a:pPr lvl="1">
              <a:lnSpc>
                <a:spcPct val="110000"/>
              </a:lnSpc>
              <a:spcBef>
                <a:spcPts val="600"/>
              </a:spcBef>
              <a:spcAft>
                <a:spcPts val="600"/>
              </a:spcAft>
            </a:pPr>
            <a:endParaRPr lang="en-US" sz="2200" dirty="0"/>
          </a:p>
          <a:p>
            <a:pPr lvl="1">
              <a:lnSpc>
                <a:spcPct val="110000"/>
              </a:lnSpc>
              <a:spcBef>
                <a:spcPts val="600"/>
              </a:spcBef>
              <a:spcAft>
                <a:spcPts val="600"/>
              </a:spcAft>
            </a:pPr>
            <a:endParaRPr lang="en-US" sz="2200" dirty="0" smtClean="0"/>
          </a:p>
          <a:p>
            <a:pPr lvl="1">
              <a:lnSpc>
                <a:spcPct val="110000"/>
              </a:lnSpc>
              <a:spcBef>
                <a:spcPts val="600"/>
              </a:spcBef>
              <a:spcAft>
                <a:spcPts val="600"/>
              </a:spcAft>
            </a:pPr>
            <a:endParaRPr lang="en-US" sz="2200" dirty="0" smtClean="0"/>
          </a:p>
          <a:p>
            <a:pPr lvl="1">
              <a:lnSpc>
                <a:spcPct val="110000"/>
              </a:lnSpc>
              <a:spcBef>
                <a:spcPts val="600"/>
              </a:spcBef>
              <a:spcAft>
                <a:spcPts val="600"/>
              </a:spcAft>
            </a:pPr>
            <a:endParaRPr lang="en-US" sz="2200" dirty="0"/>
          </a:p>
          <a:p>
            <a:pPr lvl="1">
              <a:lnSpc>
                <a:spcPct val="110000"/>
              </a:lnSpc>
              <a:spcBef>
                <a:spcPts val="600"/>
              </a:spcBef>
              <a:spcAft>
                <a:spcPts val="600"/>
              </a:spcAft>
            </a:pPr>
            <a:endParaRPr lang="en-US" sz="2200" dirty="0" smtClean="0"/>
          </a:p>
          <a:p>
            <a:pPr lvl="1">
              <a:lnSpc>
                <a:spcPct val="110000"/>
              </a:lnSpc>
              <a:spcBef>
                <a:spcPts val="600"/>
              </a:spcBef>
              <a:spcAft>
                <a:spcPts val="600"/>
              </a:spcAft>
            </a:pPr>
            <a:endParaRPr lang="en-US" sz="2200" dirty="0"/>
          </a:p>
          <a:p>
            <a:pPr lvl="1">
              <a:lnSpc>
                <a:spcPct val="110000"/>
              </a:lnSpc>
              <a:spcBef>
                <a:spcPts val="600"/>
              </a:spcBef>
              <a:spcAft>
                <a:spcPts val="600"/>
              </a:spcAft>
            </a:pPr>
            <a:endParaRPr lang="en-US" sz="2200" dirty="0"/>
          </a:p>
          <a:p>
            <a:pPr marL="457200" lvl="1" indent="0">
              <a:lnSpc>
                <a:spcPct val="110000"/>
              </a:lnSpc>
              <a:spcBef>
                <a:spcPts val="600"/>
              </a:spcBef>
              <a:spcAft>
                <a:spcPts val="600"/>
              </a:spcAft>
              <a:buNone/>
            </a:pPr>
            <a:r>
              <a:rPr lang="en-US" sz="2200" dirty="0" smtClean="0">
                <a:sym typeface="Wingdings" panose="05000000000000000000" pitchFamily="2" charset="2"/>
              </a:rPr>
              <a:t> </a:t>
            </a:r>
            <a:r>
              <a:rPr lang="en-US" sz="2200" dirty="0" smtClean="0"/>
              <a:t>Ray will be doing an Athena tutorial at March CPWI meeting</a:t>
            </a:r>
          </a:p>
          <a:p>
            <a:pPr lvl="1"/>
            <a:endParaRPr lang="en-US" dirty="0" smtClean="0"/>
          </a:p>
        </p:txBody>
      </p:sp>
      <p:sp>
        <p:nvSpPr>
          <p:cNvPr id="4" name="Date Placeholder 3"/>
          <p:cNvSpPr>
            <a:spLocks noGrp="1"/>
          </p:cNvSpPr>
          <p:nvPr>
            <p:ph type="dt" sz="half" idx="10"/>
          </p:nvPr>
        </p:nvSpPr>
        <p:spPr/>
        <p:txBody>
          <a:bodyPr/>
          <a:lstStyle/>
          <a:p>
            <a:fld id="{C52A98F9-7865-4852-86F8-D4B4254B4371}" type="datetime1">
              <a:rPr lang="en-US" smtClean="0">
                <a:solidFill>
                  <a:prstClr val="black">
                    <a:tint val="75000"/>
                  </a:prstClr>
                </a:solidFill>
              </a:rPr>
              <a:pPr/>
              <a:t>2/23/2015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183989-D380-BB4B-8033-B2C050FE378C}" type="slidenum">
              <a:rPr lang="en-US" smtClean="0">
                <a:solidFill>
                  <a:prstClr val="black">
                    <a:tint val="75000"/>
                  </a:prstClr>
                </a:solidFill>
              </a:rPr>
              <a:pPr/>
              <a:t>53</a:t>
            </a:fld>
            <a:endParaRPr lang="en-US" dirty="0">
              <a:solidFill>
                <a:prstClr val="black">
                  <a:tint val="75000"/>
                </a:prstClr>
              </a:solidFill>
            </a:endParaRP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6354" b="47591"/>
          <a:stretch/>
        </p:blipFill>
        <p:spPr bwMode="auto">
          <a:xfrm>
            <a:off x="914399" y="2590800"/>
            <a:ext cx="3802427"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321" b="13772"/>
          <a:stretch/>
        </p:blipFill>
        <p:spPr bwMode="auto">
          <a:xfrm>
            <a:off x="3428999" y="1019174"/>
            <a:ext cx="4335299" cy="4114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2743200" y="4343400"/>
            <a:ext cx="7620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2101" y="1476375"/>
            <a:ext cx="5686425"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666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220"/>
                                        </p:tgtEl>
                                        <p:attrNameLst>
                                          <p:attrName>style.visibility</p:attrName>
                                        </p:attrNameLst>
                                      </p:cBhvr>
                                      <p:to>
                                        <p:strVal val="visible"/>
                                      </p:to>
                                    </p:set>
                                    <p:animEffect transition="in" filter="fade">
                                      <p:cBhvr>
                                        <p:cTn id="21" dur="500"/>
                                        <p:tgtEl>
                                          <p:spTgt spid="922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1000"/>
                                        <p:tgtEl>
                                          <p:spTgt spid="3">
                                            <p:txEl>
                                              <p:pRg st="9" end="9"/>
                                            </p:txEl>
                                          </p:spTgt>
                                        </p:tgtEl>
                                      </p:cBhvr>
                                    </p:animEffect>
                                    <p:anim calcmode="lin" valueType="num">
                                      <p:cBhvr>
                                        <p:cTn id="2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questions do you have?</a:t>
            </a:r>
            <a:endParaRPr lang="en-US" dirty="0"/>
          </a:p>
        </p:txBody>
      </p:sp>
      <p:sp>
        <p:nvSpPr>
          <p:cNvPr id="4" name="Date Placeholder 3"/>
          <p:cNvSpPr>
            <a:spLocks noGrp="1"/>
          </p:cNvSpPr>
          <p:nvPr>
            <p:ph type="dt" sz="half" idx="10"/>
          </p:nvPr>
        </p:nvSpPr>
        <p:spPr/>
        <p:txBody>
          <a:bodyPr/>
          <a:lstStyle/>
          <a:p>
            <a:fld id="{C52A98F9-7865-4852-86F8-D4B4254B4371}" type="datetime1">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183989-D380-BB4B-8033-B2C050FE378C}" type="slidenum">
              <a:rPr lang="en-US" smtClean="0">
                <a:solidFill>
                  <a:prstClr val="black">
                    <a:tint val="75000"/>
                  </a:prstClr>
                </a:solidFill>
              </a:rPr>
              <a:pPr/>
              <a:t>54</a:t>
            </a:fld>
            <a:endParaRPr lang="en-US">
              <a:solidFill>
                <a:prstClr val="black">
                  <a:tint val="75000"/>
                </a:prstClr>
              </a:solidFill>
            </a:endParaRPr>
          </a:p>
        </p:txBody>
      </p:sp>
      <p:pic>
        <p:nvPicPr>
          <p:cNvPr id="7172" name="Picture 4" descr="C:\Users\greesjr\AppData\Local\Microsoft\Windows\Temporary Internet Files\Content.IE5\U2YUXYTB\dat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2743200"/>
            <a:ext cx="4089400" cy="306705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idx="1"/>
          </p:nvPr>
        </p:nvSpPr>
        <p:spPr/>
        <p:txBody>
          <a:bodyPr/>
          <a:lstStyle/>
          <a:p>
            <a:endParaRPr lang="en-US" dirty="0"/>
          </a:p>
        </p:txBody>
      </p:sp>
      <p:pic>
        <p:nvPicPr>
          <p:cNvPr id="7175" name="Picture 7" descr="C:\Users\greesjr\AppData\Local\Microsoft\Windows\Temporary Internet Files\Content.IE5\U2YUXYTB\question mark[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1752600"/>
            <a:ext cx="40005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693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are needs assessments important?</a:t>
            </a:r>
            <a:endParaRPr lang="en-US" dirty="0"/>
          </a:p>
        </p:txBody>
      </p:sp>
      <p:sp>
        <p:nvSpPr>
          <p:cNvPr id="4" name="Date Placeholder 3"/>
          <p:cNvSpPr>
            <a:spLocks noGrp="1"/>
          </p:cNvSpPr>
          <p:nvPr>
            <p:ph type="dt" sz="half" idx="10"/>
          </p:nvPr>
        </p:nvSpPr>
        <p:spPr/>
        <p:txBody>
          <a:bodyPr/>
          <a:lstStyle/>
          <a:p>
            <a:fld id="{ECFF4348-D876-4E91-AD5D-8AA597DDC2B6}" type="datetime1">
              <a:rPr lang="en-US" smtClean="0">
                <a:solidFill>
                  <a:prstClr val="black">
                    <a:tint val="75000"/>
                  </a:prstClr>
                </a:solidFill>
              </a:rPr>
              <a:pPr/>
              <a:t>2/23/2015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183989-D380-BB4B-8033-B2C050FE378C}"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2797744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0" hangingPunct="0"/>
            <a:r>
              <a:rPr altLang="en-US" sz="3600" smtClean="0"/>
              <a:t>What does assessment do for us?</a:t>
            </a:r>
          </a:p>
        </p:txBody>
      </p:sp>
      <p:sp>
        <p:nvSpPr>
          <p:cNvPr id="23555" name="Content Placeholder 2"/>
          <p:cNvSpPr>
            <a:spLocks noGrp="1"/>
          </p:cNvSpPr>
          <p:nvPr>
            <p:ph idx="1"/>
          </p:nvPr>
        </p:nvSpPr>
        <p:spPr>
          <a:xfrm>
            <a:off x="457201" y="1828800"/>
            <a:ext cx="8229600" cy="4724400"/>
          </a:xfrm>
        </p:spPr>
        <p:txBody>
          <a:bodyPr>
            <a:normAutofit fontScale="92500" lnSpcReduction="10000"/>
          </a:bodyPr>
          <a:lstStyle/>
          <a:p>
            <a:pPr eaLnBrk="1" hangingPunct="1">
              <a:lnSpc>
                <a:spcPct val="110000"/>
              </a:lnSpc>
              <a:spcBef>
                <a:spcPts val="1200"/>
              </a:spcBef>
            </a:pPr>
            <a:r>
              <a:rPr lang="en-US" altLang="en-US" sz="2800" dirty="0" smtClean="0"/>
              <a:t>Creates community-specific profiles</a:t>
            </a:r>
          </a:p>
          <a:p>
            <a:pPr eaLnBrk="1" hangingPunct="1">
              <a:lnSpc>
                <a:spcPct val="110000"/>
              </a:lnSpc>
              <a:spcBef>
                <a:spcPts val="1200"/>
              </a:spcBef>
            </a:pPr>
            <a:r>
              <a:rPr lang="en-US" altLang="en-US" sz="2800" dirty="0" smtClean="0"/>
              <a:t>Develops a focus for prevention planning</a:t>
            </a:r>
          </a:p>
          <a:p>
            <a:pPr eaLnBrk="1" hangingPunct="1">
              <a:lnSpc>
                <a:spcPct val="110000"/>
              </a:lnSpc>
              <a:spcBef>
                <a:spcPts val="1200"/>
              </a:spcBef>
            </a:pPr>
            <a:r>
              <a:rPr lang="en-US" altLang="en-US" sz="2800" dirty="0" smtClean="0"/>
              <a:t>Mobilizes the community</a:t>
            </a:r>
          </a:p>
          <a:p>
            <a:pPr eaLnBrk="1" hangingPunct="1">
              <a:lnSpc>
                <a:spcPct val="110000"/>
              </a:lnSpc>
              <a:spcBef>
                <a:spcPts val="1200"/>
              </a:spcBef>
            </a:pPr>
            <a:r>
              <a:rPr lang="en-US" altLang="en-US" sz="2800" dirty="0" smtClean="0"/>
              <a:t>Addresses misconceptions</a:t>
            </a:r>
          </a:p>
          <a:p>
            <a:pPr eaLnBrk="1" hangingPunct="1">
              <a:lnSpc>
                <a:spcPct val="110000"/>
              </a:lnSpc>
              <a:spcBef>
                <a:spcPts val="1200"/>
              </a:spcBef>
            </a:pPr>
            <a:r>
              <a:rPr lang="en-US" altLang="en-US" sz="2800" dirty="0" smtClean="0"/>
              <a:t>Establishes baselines and expected outcomes for prevention planning process</a:t>
            </a:r>
          </a:p>
          <a:p>
            <a:pPr eaLnBrk="1" hangingPunct="1">
              <a:lnSpc>
                <a:spcPct val="110000"/>
              </a:lnSpc>
              <a:spcBef>
                <a:spcPts val="1200"/>
              </a:spcBef>
            </a:pPr>
            <a:r>
              <a:rPr lang="en-US" altLang="en-US" sz="2800" dirty="0" smtClean="0"/>
              <a:t>Helps select effective prevention programs</a:t>
            </a:r>
          </a:p>
          <a:p>
            <a:pPr eaLnBrk="1" hangingPunct="1">
              <a:lnSpc>
                <a:spcPct val="110000"/>
              </a:lnSpc>
              <a:spcBef>
                <a:spcPts val="1200"/>
              </a:spcBef>
            </a:pPr>
            <a:r>
              <a:rPr lang="en-US" altLang="en-US" sz="2800" dirty="0" smtClean="0"/>
              <a:t>Evaluates progress</a:t>
            </a:r>
          </a:p>
          <a:p>
            <a:pPr eaLnBrk="1" hangingPunct="1">
              <a:lnSpc>
                <a:spcPct val="110000"/>
              </a:lnSpc>
              <a:spcBef>
                <a:spcPts val="1200"/>
              </a:spcBef>
            </a:pPr>
            <a:r>
              <a:rPr lang="en-US" altLang="en-US" sz="2800" dirty="0" smtClean="0"/>
              <a:t>Supports fund development</a:t>
            </a:r>
          </a:p>
          <a:p>
            <a:pPr eaLnBrk="1" hangingPunct="1"/>
            <a:endParaRPr lang="en-US" altLang="en-US" dirty="0" smtClean="0"/>
          </a:p>
        </p:txBody>
      </p:sp>
    </p:spTree>
    <p:extLst>
      <p:ext uri="{BB962C8B-B14F-4D97-AF65-F5344CB8AC3E}">
        <p14:creationId xmlns:p14="http://schemas.microsoft.com/office/powerpoint/2010/main" val="692770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pPr>
              <a:defRPr/>
            </a:pPr>
            <a:r>
              <a:rPr smtClean="0"/>
              <a:t>Prevention planning foundation</a:t>
            </a:r>
          </a:p>
        </p:txBody>
      </p:sp>
      <p:sp>
        <p:nvSpPr>
          <p:cNvPr id="24579" name="Content Placeholder 2"/>
          <p:cNvSpPr>
            <a:spLocks noGrp="1"/>
          </p:cNvSpPr>
          <p:nvPr>
            <p:ph idx="1"/>
          </p:nvPr>
        </p:nvSpPr>
        <p:spPr>
          <a:xfrm>
            <a:off x="471257" y="1828800"/>
            <a:ext cx="8229600" cy="4449763"/>
          </a:xfrm>
        </p:spPr>
        <p:txBody>
          <a:bodyPr/>
          <a:lstStyle/>
          <a:p>
            <a:pPr eaLnBrk="1" hangingPunct="1"/>
            <a:r>
              <a:rPr lang="en-US" altLang="en-US" dirty="0" smtClean="0"/>
              <a:t>Substance abuse prevention planning is most effective when based on:</a:t>
            </a:r>
          </a:p>
          <a:p>
            <a:pPr lvl="1" eaLnBrk="1" hangingPunct="1">
              <a:spcBef>
                <a:spcPts val="1200"/>
              </a:spcBef>
            </a:pPr>
            <a:r>
              <a:rPr lang="en-US" altLang="en-US" dirty="0" smtClean="0"/>
              <a:t>Reliable information about substance abuse and its consequences; </a:t>
            </a:r>
          </a:p>
          <a:p>
            <a:pPr lvl="1" eaLnBrk="1" hangingPunct="1">
              <a:spcBef>
                <a:spcPts val="1200"/>
              </a:spcBef>
            </a:pPr>
            <a:r>
              <a:rPr lang="en-US" altLang="en-US" dirty="0" smtClean="0"/>
              <a:t>Reliable data and/or information about those factors that place youth at higher risk, and, protect/buffer youth from those risks…</a:t>
            </a:r>
          </a:p>
        </p:txBody>
      </p:sp>
    </p:spTree>
    <p:extLst>
      <p:ext uri="{BB962C8B-B14F-4D97-AF65-F5344CB8AC3E}">
        <p14:creationId xmlns:p14="http://schemas.microsoft.com/office/powerpoint/2010/main" val="673542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altLang="en-US" smtClean="0"/>
              <a:t>Why does this matter?</a:t>
            </a:r>
          </a:p>
        </p:txBody>
      </p:sp>
      <p:sp>
        <p:nvSpPr>
          <p:cNvPr id="5" name="Content Placeholder 4"/>
          <p:cNvSpPr>
            <a:spLocks noGrp="1"/>
          </p:cNvSpPr>
          <p:nvPr>
            <p:ph idx="1"/>
          </p:nvPr>
        </p:nvSpPr>
        <p:spPr>
          <a:xfrm>
            <a:off x="457201" y="1828800"/>
            <a:ext cx="8229600" cy="4724400"/>
          </a:xfrm>
        </p:spPr>
        <p:txBody>
          <a:bodyPr rtlCol="0">
            <a:normAutofit fontScale="92500"/>
          </a:bodyPr>
          <a:lstStyle/>
          <a:p>
            <a:pPr marL="0" indent="0" eaLnBrk="1" fontAlgn="auto" hangingPunct="1">
              <a:spcAft>
                <a:spcPts val="0"/>
              </a:spcAft>
              <a:buFont typeface="Wingdings" pitchFamily="2" charset="2"/>
              <a:buNone/>
              <a:defRPr/>
            </a:pPr>
            <a:r>
              <a:rPr lang="en-US" sz="2800" dirty="0" smtClean="0"/>
              <a:t>We know that youth involvement with alcohol negatively impacts standardized test scores and grades.</a:t>
            </a:r>
          </a:p>
          <a:p>
            <a:pPr eaLnBrk="1" fontAlgn="auto" hangingPunct="1">
              <a:spcBef>
                <a:spcPts val="1200"/>
              </a:spcBef>
              <a:spcAft>
                <a:spcPts val="0"/>
              </a:spcAft>
              <a:buClr>
                <a:schemeClr val="accent6">
                  <a:lumMod val="75000"/>
                </a:schemeClr>
              </a:buClr>
              <a:defRPr/>
            </a:pPr>
            <a:r>
              <a:rPr lang="en-US" sz="2400" dirty="0" smtClean="0">
                <a:solidFill>
                  <a:srgbClr val="003399"/>
                </a:solidFill>
              </a:rPr>
              <a:t>Early use of alcohol and cigarettes</a:t>
            </a:r>
            <a:r>
              <a:rPr lang="en-US" sz="2400" dirty="0" smtClean="0"/>
              <a:t> = </a:t>
            </a:r>
            <a:r>
              <a:rPr lang="en-US" sz="2400" dirty="0" smtClean="0">
                <a:solidFill>
                  <a:srgbClr val="C00000"/>
                </a:solidFill>
              </a:rPr>
              <a:t>lower standardized test scores</a:t>
            </a:r>
          </a:p>
          <a:p>
            <a:pPr eaLnBrk="1" fontAlgn="auto" hangingPunct="1">
              <a:spcBef>
                <a:spcPts val="1200"/>
              </a:spcBef>
              <a:spcAft>
                <a:spcPts val="0"/>
              </a:spcAft>
              <a:buClr>
                <a:schemeClr val="accent6">
                  <a:lumMod val="75000"/>
                </a:schemeClr>
              </a:buClr>
              <a:defRPr/>
            </a:pPr>
            <a:r>
              <a:rPr lang="en-US" sz="2400" dirty="0" smtClean="0">
                <a:solidFill>
                  <a:srgbClr val="003399"/>
                </a:solidFill>
              </a:rPr>
              <a:t>More disruptive/aggressive behavior </a:t>
            </a:r>
            <a:r>
              <a:rPr lang="en-US" sz="2400" dirty="0" smtClean="0"/>
              <a:t>=</a:t>
            </a:r>
            <a:r>
              <a:rPr lang="en-US" sz="2400" dirty="0" smtClean="0">
                <a:solidFill>
                  <a:srgbClr val="C00000"/>
                </a:solidFill>
              </a:rPr>
              <a:t> lower standardized test scores</a:t>
            </a:r>
          </a:p>
          <a:p>
            <a:pPr eaLnBrk="1" fontAlgn="auto" hangingPunct="1">
              <a:spcBef>
                <a:spcPts val="1200"/>
              </a:spcBef>
              <a:spcAft>
                <a:spcPts val="0"/>
              </a:spcAft>
              <a:buClr>
                <a:schemeClr val="accent6">
                  <a:lumMod val="75000"/>
                </a:schemeClr>
              </a:buClr>
              <a:defRPr/>
            </a:pPr>
            <a:r>
              <a:rPr lang="en-US" sz="2400" dirty="0" smtClean="0">
                <a:solidFill>
                  <a:srgbClr val="003399"/>
                </a:solidFill>
              </a:rPr>
              <a:t>More alcohol and drug use </a:t>
            </a:r>
            <a:r>
              <a:rPr lang="en-US" sz="2400" dirty="0" smtClean="0"/>
              <a:t>=</a:t>
            </a:r>
            <a:r>
              <a:rPr lang="en-US" sz="2400" dirty="0" smtClean="0">
                <a:solidFill>
                  <a:srgbClr val="C00000"/>
                </a:solidFill>
              </a:rPr>
              <a:t> less likelihood of passing standardized tests</a:t>
            </a:r>
          </a:p>
          <a:p>
            <a:pPr eaLnBrk="1" fontAlgn="auto" hangingPunct="1">
              <a:spcBef>
                <a:spcPts val="1200"/>
              </a:spcBef>
              <a:spcAft>
                <a:spcPts val="0"/>
              </a:spcAft>
              <a:buClr>
                <a:schemeClr val="accent6">
                  <a:lumMod val="75000"/>
                </a:schemeClr>
              </a:buClr>
              <a:defRPr/>
            </a:pPr>
            <a:r>
              <a:rPr lang="en-US" sz="2400" dirty="0" smtClean="0">
                <a:solidFill>
                  <a:srgbClr val="003399"/>
                </a:solidFill>
              </a:rPr>
              <a:t>Higher bonding to school </a:t>
            </a:r>
            <a:r>
              <a:rPr lang="en-US" sz="2400" dirty="0" smtClean="0"/>
              <a:t>=</a:t>
            </a:r>
            <a:r>
              <a:rPr lang="en-US" sz="2400" dirty="0" smtClean="0">
                <a:solidFill>
                  <a:srgbClr val="C00000"/>
                </a:solidFill>
              </a:rPr>
              <a:t> higher standardized test scores and better grades</a:t>
            </a:r>
          </a:p>
          <a:p>
            <a:pPr eaLnBrk="1" fontAlgn="auto" hangingPunct="1">
              <a:spcBef>
                <a:spcPts val="1200"/>
              </a:spcBef>
              <a:spcAft>
                <a:spcPts val="0"/>
              </a:spcAft>
              <a:buClr>
                <a:schemeClr val="accent6">
                  <a:lumMod val="75000"/>
                </a:schemeClr>
              </a:buClr>
              <a:defRPr/>
            </a:pPr>
            <a:r>
              <a:rPr lang="en-US" sz="2400" dirty="0" smtClean="0">
                <a:solidFill>
                  <a:srgbClr val="003399"/>
                </a:solidFill>
              </a:rPr>
              <a:t>Better social skills</a:t>
            </a:r>
            <a:r>
              <a:rPr lang="en-US" sz="2400" dirty="0" smtClean="0"/>
              <a:t> =</a:t>
            </a:r>
            <a:r>
              <a:rPr lang="en-US" sz="2400" dirty="0" smtClean="0">
                <a:solidFill>
                  <a:srgbClr val="C00000"/>
                </a:solidFill>
              </a:rPr>
              <a:t> higher standardized test scores and better grades </a:t>
            </a:r>
          </a:p>
          <a:p>
            <a:pPr eaLnBrk="1" fontAlgn="auto" hangingPunct="1">
              <a:spcAft>
                <a:spcPts val="0"/>
              </a:spcAft>
              <a:defRPr/>
            </a:pPr>
            <a:endParaRPr lang="en-US" dirty="0"/>
          </a:p>
        </p:txBody>
      </p:sp>
    </p:spTree>
    <p:extLst>
      <p:ext uri="{BB962C8B-B14F-4D97-AF65-F5344CB8AC3E}">
        <p14:creationId xmlns:p14="http://schemas.microsoft.com/office/powerpoint/2010/main" val="269536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SHS template 4 KQ (for bui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6128</Words>
  <Application>Microsoft Office PowerPoint</Application>
  <PresentationFormat>On-screen Show (4:3)</PresentationFormat>
  <Paragraphs>649</Paragraphs>
  <Slides>54</Slides>
  <Notes>53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DSHS template 4 KQ (for build)</vt:lpstr>
      <vt:lpstr>Acrobat Document</vt:lpstr>
      <vt:lpstr>Needs Assessment 101 -  the basics</vt:lpstr>
      <vt:lpstr> Training Objectives</vt:lpstr>
      <vt:lpstr>Community Prevention &amp; Wellness Initiative (CPWI) Process Model</vt:lpstr>
      <vt:lpstr>Definition of Assessment</vt:lpstr>
      <vt:lpstr>…in other words</vt:lpstr>
      <vt:lpstr>Why are needs assessments important?</vt:lpstr>
      <vt:lpstr>What does assessment do for us?</vt:lpstr>
      <vt:lpstr>Prevention planning foundation</vt:lpstr>
      <vt:lpstr>Why does this matter?</vt:lpstr>
      <vt:lpstr>Why does this matter?</vt:lpstr>
      <vt:lpstr>Risk/Protective factors most strongly  associated with alcohol use</vt:lpstr>
      <vt:lpstr>Risk and Protective Factors</vt:lpstr>
      <vt:lpstr>Sources of data</vt:lpstr>
      <vt:lpstr>Sources of data we use</vt:lpstr>
      <vt:lpstr>PowerPoint Presentation</vt:lpstr>
      <vt:lpstr>Types of data used assessing communities</vt:lpstr>
      <vt:lpstr>Types of data used assessing communities</vt:lpstr>
      <vt:lpstr>Sources of Quantitative Data</vt:lpstr>
      <vt:lpstr>Sources of data</vt:lpstr>
      <vt:lpstr> Healthy Youth Survey data</vt:lpstr>
      <vt:lpstr>Healthy Youth Survey (HYS)</vt:lpstr>
      <vt:lpstr>Social indicator data</vt:lpstr>
      <vt:lpstr>Social indicator data</vt:lpstr>
      <vt:lpstr>Social indicator data</vt:lpstr>
      <vt:lpstr>Local Data</vt:lpstr>
      <vt:lpstr>Example - Alcohol Outlets in Tenino, WA using Google Maps</vt:lpstr>
      <vt:lpstr>Types of data used assessing communities</vt:lpstr>
      <vt:lpstr>Sources of Qualitative Data</vt:lpstr>
      <vt:lpstr>Fundamentals for understanding data</vt:lpstr>
      <vt:lpstr>Reliability</vt:lpstr>
      <vt:lpstr>Validity</vt:lpstr>
      <vt:lpstr>Generalizability</vt:lpstr>
      <vt:lpstr>Do I have to generalize?</vt:lpstr>
      <vt:lpstr>Using contributing factors to localize the assessment</vt:lpstr>
      <vt:lpstr>PowerPoint Presentation</vt:lpstr>
      <vt:lpstr>Using contributing factors to localize the assessment</vt:lpstr>
      <vt:lpstr>Using contributing factors to localize the assessment</vt:lpstr>
      <vt:lpstr>Using contributing factors to localize the assessment</vt:lpstr>
      <vt:lpstr>Using contributing factors to localize the assessment</vt:lpstr>
      <vt:lpstr>Using contributing factors to localize the assessment</vt:lpstr>
      <vt:lpstr>Needs Assessment Process</vt:lpstr>
      <vt:lpstr>Needs assessment process</vt:lpstr>
      <vt:lpstr>Needs assessment process (Continued)</vt:lpstr>
      <vt:lpstr>Data Work Groups</vt:lpstr>
      <vt:lpstr>Needs assessment process</vt:lpstr>
      <vt:lpstr>Considerations for a data workgroup</vt:lpstr>
      <vt:lpstr>Considerations for a data workgroup</vt:lpstr>
      <vt:lpstr>The coalition at work</vt:lpstr>
      <vt:lpstr>Report from Data Work Group</vt:lpstr>
      <vt:lpstr>Report from Data Work Group</vt:lpstr>
      <vt:lpstr>Report from Data Work Group</vt:lpstr>
      <vt:lpstr>Finalize Prioritization</vt:lpstr>
      <vt:lpstr>Resources</vt:lpstr>
      <vt:lpstr>What questions do you have?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Needs Assessment 101 -  the basics</dc:title>
  <dc:creator>greesjr</dc:creator>
  <cp:lastModifiedBy>greesjr</cp:lastModifiedBy>
  <cp:revision>1</cp:revision>
  <dcterms:created xsi:type="dcterms:W3CDTF">2015-02-23T23:30:33Z</dcterms:created>
  <dcterms:modified xsi:type="dcterms:W3CDTF">2015-02-23T23:31:33Z</dcterms:modified>
</cp:coreProperties>
</file>