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32.jpg"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85" r:id="rId5"/>
    <p:sldId id="276" r:id="rId6"/>
    <p:sldId id="277" r:id="rId7"/>
    <p:sldId id="278" r:id="rId8"/>
    <p:sldId id="279" r:id="rId9"/>
    <p:sldId id="281" r:id="rId10"/>
    <p:sldId id="286" r:id="rId11"/>
    <p:sldId id="287" r:id="rId12"/>
    <p:sldId id="288" r:id="rId13"/>
    <p:sldId id="289" r:id="rId14"/>
    <p:sldId id="292" r:id="rId15"/>
    <p:sldId id="322" r:id="rId16"/>
    <p:sldId id="293" r:id="rId17"/>
    <p:sldId id="294" r:id="rId18"/>
    <p:sldId id="295" r:id="rId19"/>
    <p:sldId id="296" r:id="rId20"/>
    <p:sldId id="297" r:id="rId21"/>
    <p:sldId id="298" r:id="rId22"/>
    <p:sldId id="299" r:id="rId23"/>
    <p:sldId id="301" r:id="rId24"/>
    <p:sldId id="302" r:id="rId25"/>
    <p:sldId id="303" r:id="rId26"/>
    <p:sldId id="305" r:id="rId27"/>
    <p:sldId id="306" r:id="rId28"/>
    <p:sldId id="307" r:id="rId29"/>
    <p:sldId id="308" r:id="rId30"/>
    <p:sldId id="310" r:id="rId31"/>
    <p:sldId id="311" r:id="rId32"/>
    <p:sldId id="312" r:id="rId33"/>
    <p:sldId id="313" r:id="rId34"/>
    <p:sldId id="314" r:id="rId35"/>
    <p:sldId id="315" r:id="rId36"/>
    <p:sldId id="316" r:id="rId37"/>
    <p:sldId id="323" r:id="rId38"/>
    <p:sldId id="317" r:id="rId39"/>
    <p:sldId id="319" r:id="rId40"/>
    <p:sldId id="320" r:id="rId41"/>
    <p:sldId id="282" r:id="rId42"/>
    <p:sldId id="321" r:id="rId43"/>
    <p:sldId id="283" r:id="rId44"/>
    <p:sldId id="284" r:id="rId45"/>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Guirk, Julia" initials="M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6325"/>
    <a:srgbClr val="FFFFFE"/>
    <a:srgbClr val="C89C46"/>
    <a:srgbClr val="C79943"/>
    <a:srgbClr val="C79942"/>
    <a:srgbClr val="C79B3E"/>
    <a:srgbClr val="3D566F"/>
    <a:srgbClr val="577785"/>
    <a:srgbClr val="C47D24"/>
    <a:srgbClr val="D1AC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p:restoredLeft sz="0" autoAdjust="0"/>
    <p:restoredTop sz="84157" autoAdjust="0"/>
  </p:normalViewPr>
  <p:slideViewPr>
    <p:cSldViewPr snapToGrid="0" snapToObjects="1">
      <p:cViewPr>
        <p:scale>
          <a:sx n="121" d="100"/>
          <a:sy n="121" d="100"/>
        </p:scale>
        <p:origin x="-248" y="-5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0" d="100"/>
          <a:sy n="100" d="100"/>
        </p:scale>
        <p:origin x="-259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E392E-7CBC-874D-BE1D-43E013AF1551}" type="doc">
      <dgm:prSet loTypeId="urn:microsoft.com/office/officeart/2005/8/layout/arrow2" loCatId="process" qsTypeId="urn:microsoft.com/office/officeart/2005/8/quickstyle/simple3" qsCatId="simple" csTypeId="urn:microsoft.com/office/officeart/2005/8/colors/accent5_4" csCatId="accent5" phldr="1"/>
      <dgm:spPr/>
    </dgm:pt>
    <dgm:pt modelId="{BFC063E8-17A9-5B46-AC52-C65E228F2EB8}">
      <dgm:prSet phldrT="[Text]" custT="1"/>
      <dgm:spPr/>
      <dgm:t>
        <a:bodyPr/>
        <a:lstStyle/>
        <a:p>
          <a:r>
            <a:rPr lang="en-US" sz="2400" b="0" dirty="0" smtClean="0">
              <a:latin typeface="Helvetica" pitchFamily="34" charset="0"/>
            </a:rPr>
            <a:t>Encourage</a:t>
          </a:r>
          <a:endParaRPr lang="en-US" sz="2400" b="0" dirty="0">
            <a:latin typeface="Helvetica" pitchFamily="34" charset="0"/>
          </a:endParaRPr>
        </a:p>
      </dgm:t>
    </dgm:pt>
    <dgm:pt modelId="{E2099EE5-AE5E-5C47-8CC8-0012C4CC1518}" type="parTrans" cxnId="{FC58BA20-8C3A-F244-AE24-1E4505031EDD}">
      <dgm:prSet/>
      <dgm:spPr/>
      <dgm:t>
        <a:bodyPr/>
        <a:lstStyle/>
        <a:p>
          <a:endParaRPr lang="en-US"/>
        </a:p>
      </dgm:t>
    </dgm:pt>
    <dgm:pt modelId="{CC1621C6-83C3-234D-98C1-E82415FA7B1C}" type="sibTrans" cxnId="{FC58BA20-8C3A-F244-AE24-1E4505031EDD}">
      <dgm:prSet/>
      <dgm:spPr/>
      <dgm:t>
        <a:bodyPr/>
        <a:lstStyle/>
        <a:p>
          <a:endParaRPr lang="en-US"/>
        </a:p>
      </dgm:t>
    </dgm:pt>
    <dgm:pt modelId="{53AFAC63-5734-D34B-B7D2-18E5A037F9BD}">
      <dgm:prSet phldrT="[Text]" custT="1"/>
      <dgm:spPr/>
      <dgm:t>
        <a:bodyPr/>
        <a:lstStyle/>
        <a:p>
          <a:r>
            <a:rPr lang="en-US" sz="2400" b="0" dirty="0" smtClean="0">
              <a:latin typeface="Helvetica" pitchFamily="34" charset="0"/>
            </a:rPr>
            <a:t>Develop</a:t>
          </a:r>
          <a:endParaRPr lang="en-US" sz="2400" b="0" dirty="0">
            <a:latin typeface="Helvetica" pitchFamily="34" charset="0"/>
          </a:endParaRPr>
        </a:p>
      </dgm:t>
    </dgm:pt>
    <dgm:pt modelId="{1833852C-1C8E-2642-B2B5-65976A435823}" type="parTrans" cxnId="{AD0E5E0F-F5D7-FF4C-8AC5-73F6B05B6BC1}">
      <dgm:prSet/>
      <dgm:spPr/>
      <dgm:t>
        <a:bodyPr/>
        <a:lstStyle/>
        <a:p>
          <a:endParaRPr lang="en-US"/>
        </a:p>
      </dgm:t>
    </dgm:pt>
    <dgm:pt modelId="{8950C6E6-09B3-424E-A2F0-5768185958E8}" type="sibTrans" cxnId="{AD0E5E0F-F5D7-FF4C-8AC5-73F6B05B6BC1}">
      <dgm:prSet/>
      <dgm:spPr/>
      <dgm:t>
        <a:bodyPr/>
        <a:lstStyle/>
        <a:p>
          <a:endParaRPr lang="en-US"/>
        </a:p>
      </dgm:t>
    </dgm:pt>
    <dgm:pt modelId="{DA6DCA1E-BA74-8D43-AD91-2C0B33372E91}">
      <dgm:prSet phldrT="[Text]" custT="1"/>
      <dgm:spPr/>
      <dgm:t>
        <a:bodyPr/>
        <a:lstStyle/>
        <a:p>
          <a:r>
            <a:rPr lang="en-US" sz="2400" b="0" dirty="0" smtClean="0">
              <a:latin typeface="Helvetica" pitchFamily="34" charset="0"/>
            </a:rPr>
            <a:t>Connect</a:t>
          </a:r>
          <a:endParaRPr lang="en-US" sz="2400" b="0" dirty="0">
            <a:latin typeface="Helvetica" pitchFamily="34" charset="0"/>
          </a:endParaRPr>
        </a:p>
      </dgm:t>
    </dgm:pt>
    <dgm:pt modelId="{2ED24C56-A600-FE48-9B34-99CAE4201F90}" type="parTrans" cxnId="{800B5604-EE75-454C-BA77-AE1E2FA8440E}">
      <dgm:prSet/>
      <dgm:spPr/>
      <dgm:t>
        <a:bodyPr/>
        <a:lstStyle/>
        <a:p>
          <a:endParaRPr lang="en-US"/>
        </a:p>
      </dgm:t>
    </dgm:pt>
    <dgm:pt modelId="{9D260231-4F85-724A-B6D9-3E571BF748EC}" type="sibTrans" cxnId="{800B5604-EE75-454C-BA77-AE1E2FA8440E}">
      <dgm:prSet/>
      <dgm:spPr/>
      <dgm:t>
        <a:bodyPr/>
        <a:lstStyle/>
        <a:p>
          <a:endParaRPr lang="en-US"/>
        </a:p>
      </dgm:t>
    </dgm:pt>
    <dgm:pt modelId="{929BE416-FBA2-A247-AAF8-BA6B34D665FE}">
      <dgm:prSet phldrT="[Text]" custT="1"/>
      <dgm:spPr/>
      <dgm:t>
        <a:bodyPr/>
        <a:lstStyle/>
        <a:p>
          <a:r>
            <a:rPr lang="en-US" sz="2400" b="0" dirty="0" smtClean="0">
              <a:latin typeface="Helvetica" pitchFamily="34" charset="0"/>
            </a:rPr>
            <a:t>Celebrate</a:t>
          </a:r>
          <a:endParaRPr lang="en-US" sz="2400" b="0" dirty="0">
            <a:latin typeface="Helvetica" pitchFamily="34" charset="0"/>
          </a:endParaRPr>
        </a:p>
      </dgm:t>
    </dgm:pt>
    <dgm:pt modelId="{33405F92-AA04-5042-8ADF-E7A10AF4C4B5}" type="parTrans" cxnId="{EF6E39B7-33E2-4846-BB30-8C643E69ED80}">
      <dgm:prSet/>
      <dgm:spPr/>
      <dgm:t>
        <a:bodyPr/>
        <a:lstStyle/>
        <a:p>
          <a:endParaRPr lang="en-US"/>
        </a:p>
      </dgm:t>
    </dgm:pt>
    <dgm:pt modelId="{FBEFEDC1-535D-F440-A002-67DCCC249F8A}" type="sibTrans" cxnId="{EF6E39B7-33E2-4846-BB30-8C643E69ED80}">
      <dgm:prSet/>
      <dgm:spPr/>
      <dgm:t>
        <a:bodyPr/>
        <a:lstStyle/>
        <a:p>
          <a:endParaRPr lang="en-US"/>
        </a:p>
      </dgm:t>
    </dgm:pt>
    <dgm:pt modelId="{59304033-5F6F-5849-BE9C-325EDBDCCEF0}" type="pres">
      <dgm:prSet presAssocID="{D92E392E-7CBC-874D-BE1D-43E013AF1551}" presName="arrowDiagram" presStyleCnt="0">
        <dgm:presLayoutVars>
          <dgm:chMax val="5"/>
          <dgm:dir/>
          <dgm:resizeHandles val="exact"/>
        </dgm:presLayoutVars>
      </dgm:prSet>
      <dgm:spPr/>
    </dgm:pt>
    <dgm:pt modelId="{5E55F259-50B5-1A4F-B009-4AC6456BA206}" type="pres">
      <dgm:prSet presAssocID="{D92E392E-7CBC-874D-BE1D-43E013AF1551}" presName="arrow" presStyleLbl="bgShp" presStyleIdx="0" presStyleCnt="1" custLinFactNeighborX="-2166" custLinFactNeighborY="-8716"/>
      <dgm:spPr>
        <a:solidFill>
          <a:srgbClr val="8D7FB4"/>
        </a:solidFill>
      </dgm:spPr>
    </dgm:pt>
    <dgm:pt modelId="{F5C4E79D-E1A9-3845-8509-CE577FD43C12}" type="pres">
      <dgm:prSet presAssocID="{D92E392E-7CBC-874D-BE1D-43E013AF1551}" presName="arrowDiagram4" presStyleCnt="0"/>
      <dgm:spPr/>
    </dgm:pt>
    <dgm:pt modelId="{92A63DFE-C2B5-4A4C-9A99-6D1262F1723B}" type="pres">
      <dgm:prSet presAssocID="{BFC063E8-17A9-5B46-AC52-C65E228F2EB8}" presName="bullet4a" presStyleLbl="node1" presStyleIdx="0" presStyleCnt="4" custLinFactNeighborX="-64844" custLinFactNeighborY="-64847"/>
      <dgm:spPr>
        <a:solidFill>
          <a:schemeClr val="accent4">
            <a:lumMod val="50000"/>
          </a:schemeClr>
        </a:solidFill>
      </dgm:spPr>
    </dgm:pt>
    <dgm:pt modelId="{EB389D3C-ACD0-8C42-8D84-9FF81FB06FC7}" type="pres">
      <dgm:prSet presAssocID="{BFC063E8-17A9-5B46-AC52-C65E228F2EB8}" presName="textBox4a" presStyleLbl="revTx" presStyleIdx="0" presStyleCnt="4" custScaleX="133559" custScaleY="84469" custLinFactNeighborX="17897" custLinFactNeighborY="-3491">
        <dgm:presLayoutVars>
          <dgm:bulletEnabled val="1"/>
        </dgm:presLayoutVars>
      </dgm:prSet>
      <dgm:spPr/>
      <dgm:t>
        <a:bodyPr/>
        <a:lstStyle/>
        <a:p>
          <a:endParaRPr lang="en-US"/>
        </a:p>
      </dgm:t>
    </dgm:pt>
    <dgm:pt modelId="{384C2CC1-0634-BD42-8281-C4C89D14ED2D}" type="pres">
      <dgm:prSet presAssocID="{53AFAC63-5734-D34B-B7D2-18E5A037F9BD}" presName="bullet4b" presStyleLbl="node1" presStyleIdx="1" presStyleCnt="4" custLinFactX="-11855" custLinFactNeighborX="-100000" custLinFactNeighborY="-8286"/>
      <dgm:spPr>
        <a:solidFill>
          <a:srgbClr val="403152"/>
        </a:solidFill>
      </dgm:spPr>
    </dgm:pt>
    <dgm:pt modelId="{260E497A-E79D-9B4A-9B3F-9D1DA2A1FBF7}" type="pres">
      <dgm:prSet presAssocID="{53AFAC63-5734-D34B-B7D2-18E5A037F9BD}" presName="textBox4b" presStyleLbl="revTx" presStyleIdx="1" presStyleCnt="4" custScaleX="133559" custScaleY="84469" custLinFactNeighborX="6454" custLinFactNeighborY="1677">
        <dgm:presLayoutVars>
          <dgm:bulletEnabled val="1"/>
        </dgm:presLayoutVars>
      </dgm:prSet>
      <dgm:spPr/>
      <dgm:t>
        <a:bodyPr/>
        <a:lstStyle/>
        <a:p>
          <a:endParaRPr lang="en-US"/>
        </a:p>
      </dgm:t>
    </dgm:pt>
    <dgm:pt modelId="{33E9F0BF-999A-0A47-830C-F48AD1F3D184}" type="pres">
      <dgm:prSet presAssocID="{DA6DCA1E-BA74-8D43-AD91-2C0B33372E91}" presName="bullet4c" presStyleLbl="node1" presStyleIdx="2" presStyleCnt="4" custLinFactX="-43825" custLinFactNeighborX="-100000" custLinFactNeighborY="-3127"/>
      <dgm:spPr>
        <a:solidFill>
          <a:srgbClr val="403152"/>
        </a:solidFill>
      </dgm:spPr>
    </dgm:pt>
    <dgm:pt modelId="{1F048477-F911-5C44-B02F-3C4D7181E751}" type="pres">
      <dgm:prSet presAssocID="{DA6DCA1E-BA74-8D43-AD91-2C0B33372E91}" presName="textBox4c" presStyleLbl="revTx" presStyleIdx="2" presStyleCnt="4" custScaleX="133559" custScaleY="84470" custLinFactNeighborX="-12441" custLinFactNeighborY="3606">
        <dgm:presLayoutVars>
          <dgm:bulletEnabled val="1"/>
        </dgm:presLayoutVars>
      </dgm:prSet>
      <dgm:spPr/>
      <dgm:t>
        <a:bodyPr/>
        <a:lstStyle/>
        <a:p>
          <a:endParaRPr lang="en-US"/>
        </a:p>
      </dgm:t>
    </dgm:pt>
    <dgm:pt modelId="{93697E59-8CF2-C34C-946F-3BE483AA8631}" type="pres">
      <dgm:prSet presAssocID="{929BE416-FBA2-A247-AAF8-BA6B34D665FE}" presName="bullet4d" presStyleLbl="node1" presStyleIdx="3" presStyleCnt="4" custLinFactX="-23700" custLinFactNeighborX="-100000" custLinFactNeighborY="-21007"/>
      <dgm:spPr>
        <a:solidFill>
          <a:srgbClr val="403152"/>
        </a:solidFill>
      </dgm:spPr>
    </dgm:pt>
    <dgm:pt modelId="{D1AD0539-456A-CE49-A0A7-97C275C3B316}" type="pres">
      <dgm:prSet presAssocID="{929BE416-FBA2-A247-AAF8-BA6B34D665FE}" presName="textBox4d" presStyleLbl="revTx" presStyleIdx="3" presStyleCnt="4" custScaleX="133559" custScaleY="84469" custLinFactNeighborX="-35405" custLinFactNeighborY="4881">
        <dgm:presLayoutVars>
          <dgm:bulletEnabled val="1"/>
        </dgm:presLayoutVars>
      </dgm:prSet>
      <dgm:spPr/>
      <dgm:t>
        <a:bodyPr/>
        <a:lstStyle/>
        <a:p>
          <a:endParaRPr lang="en-US"/>
        </a:p>
      </dgm:t>
    </dgm:pt>
  </dgm:ptLst>
  <dgm:cxnLst>
    <dgm:cxn modelId="{E6AC199E-B35D-4B4E-B841-E161A8B04937}" type="presOf" srcId="{929BE416-FBA2-A247-AAF8-BA6B34D665FE}" destId="{D1AD0539-456A-CE49-A0A7-97C275C3B316}" srcOrd="0" destOrd="0" presId="urn:microsoft.com/office/officeart/2005/8/layout/arrow2"/>
    <dgm:cxn modelId="{800B5604-EE75-454C-BA77-AE1E2FA8440E}" srcId="{D92E392E-7CBC-874D-BE1D-43E013AF1551}" destId="{DA6DCA1E-BA74-8D43-AD91-2C0B33372E91}" srcOrd="2" destOrd="0" parTransId="{2ED24C56-A600-FE48-9B34-99CAE4201F90}" sibTransId="{9D260231-4F85-724A-B6D9-3E571BF748EC}"/>
    <dgm:cxn modelId="{A84F22CC-02F3-6741-A18F-C07EFFFBE87F}" type="presOf" srcId="{DA6DCA1E-BA74-8D43-AD91-2C0B33372E91}" destId="{1F048477-F911-5C44-B02F-3C4D7181E751}" srcOrd="0" destOrd="0" presId="urn:microsoft.com/office/officeart/2005/8/layout/arrow2"/>
    <dgm:cxn modelId="{D376DBC1-E600-9E41-A99B-6280E801D852}" type="presOf" srcId="{D92E392E-7CBC-874D-BE1D-43E013AF1551}" destId="{59304033-5F6F-5849-BE9C-325EDBDCCEF0}" srcOrd="0" destOrd="0" presId="urn:microsoft.com/office/officeart/2005/8/layout/arrow2"/>
    <dgm:cxn modelId="{EF6E39B7-33E2-4846-BB30-8C643E69ED80}" srcId="{D92E392E-7CBC-874D-BE1D-43E013AF1551}" destId="{929BE416-FBA2-A247-AAF8-BA6B34D665FE}" srcOrd="3" destOrd="0" parTransId="{33405F92-AA04-5042-8ADF-E7A10AF4C4B5}" sibTransId="{FBEFEDC1-535D-F440-A002-67DCCC249F8A}"/>
    <dgm:cxn modelId="{651F08BE-5B9B-1742-929A-6B1F7E62A6E3}" type="presOf" srcId="{53AFAC63-5734-D34B-B7D2-18E5A037F9BD}" destId="{260E497A-E79D-9B4A-9B3F-9D1DA2A1FBF7}" srcOrd="0" destOrd="0" presId="urn:microsoft.com/office/officeart/2005/8/layout/arrow2"/>
    <dgm:cxn modelId="{FC58BA20-8C3A-F244-AE24-1E4505031EDD}" srcId="{D92E392E-7CBC-874D-BE1D-43E013AF1551}" destId="{BFC063E8-17A9-5B46-AC52-C65E228F2EB8}" srcOrd="0" destOrd="0" parTransId="{E2099EE5-AE5E-5C47-8CC8-0012C4CC1518}" sibTransId="{CC1621C6-83C3-234D-98C1-E82415FA7B1C}"/>
    <dgm:cxn modelId="{AD0E5E0F-F5D7-FF4C-8AC5-73F6B05B6BC1}" srcId="{D92E392E-7CBC-874D-BE1D-43E013AF1551}" destId="{53AFAC63-5734-D34B-B7D2-18E5A037F9BD}" srcOrd="1" destOrd="0" parTransId="{1833852C-1C8E-2642-B2B5-65976A435823}" sibTransId="{8950C6E6-09B3-424E-A2F0-5768185958E8}"/>
    <dgm:cxn modelId="{9EB917B5-CFB5-A943-B6EF-8E820F23047F}" type="presOf" srcId="{BFC063E8-17A9-5B46-AC52-C65E228F2EB8}" destId="{EB389D3C-ACD0-8C42-8D84-9FF81FB06FC7}" srcOrd="0" destOrd="0" presId="urn:microsoft.com/office/officeart/2005/8/layout/arrow2"/>
    <dgm:cxn modelId="{E1812521-CDE9-534B-A68A-76229D75C8D7}" type="presParOf" srcId="{59304033-5F6F-5849-BE9C-325EDBDCCEF0}" destId="{5E55F259-50B5-1A4F-B009-4AC6456BA206}" srcOrd="0" destOrd="0" presId="urn:microsoft.com/office/officeart/2005/8/layout/arrow2"/>
    <dgm:cxn modelId="{38F0B115-A1C1-5D43-9351-CE07A82C7D71}" type="presParOf" srcId="{59304033-5F6F-5849-BE9C-325EDBDCCEF0}" destId="{F5C4E79D-E1A9-3845-8509-CE577FD43C12}" srcOrd="1" destOrd="0" presId="urn:microsoft.com/office/officeart/2005/8/layout/arrow2"/>
    <dgm:cxn modelId="{2FE77F51-CA13-FB40-A1BF-F940460D7B06}" type="presParOf" srcId="{F5C4E79D-E1A9-3845-8509-CE577FD43C12}" destId="{92A63DFE-C2B5-4A4C-9A99-6D1262F1723B}" srcOrd="0" destOrd="0" presId="urn:microsoft.com/office/officeart/2005/8/layout/arrow2"/>
    <dgm:cxn modelId="{B1709D2D-2A79-1646-82B1-09161B25F948}" type="presParOf" srcId="{F5C4E79D-E1A9-3845-8509-CE577FD43C12}" destId="{EB389D3C-ACD0-8C42-8D84-9FF81FB06FC7}" srcOrd="1" destOrd="0" presId="urn:microsoft.com/office/officeart/2005/8/layout/arrow2"/>
    <dgm:cxn modelId="{79C51E13-06B7-754D-B305-FB4D70868209}" type="presParOf" srcId="{F5C4E79D-E1A9-3845-8509-CE577FD43C12}" destId="{384C2CC1-0634-BD42-8281-C4C89D14ED2D}" srcOrd="2" destOrd="0" presId="urn:microsoft.com/office/officeart/2005/8/layout/arrow2"/>
    <dgm:cxn modelId="{2AE2797C-50D5-584E-94B2-0CBD03E77D07}" type="presParOf" srcId="{F5C4E79D-E1A9-3845-8509-CE577FD43C12}" destId="{260E497A-E79D-9B4A-9B3F-9D1DA2A1FBF7}" srcOrd="3" destOrd="0" presId="urn:microsoft.com/office/officeart/2005/8/layout/arrow2"/>
    <dgm:cxn modelId="{449BC8DB-28CC-1B41-8319-38728A09BABA}" type="presParOf" srcId="{F5C4E79D-E1A9-3845-8509-CE577FD43C12}" destId="{33E9F0BF-999A-0A47-830C-F48AD1F3D184}" srcOrd="4" destOrd="0" presId="urn:microsoft.com/office/officeart/2005/8/layout/arrow2"/>
    <dgm:cxn modelId="{D78998EC-470F-4E44-BCA8-2A78B7109CAC}" type="presParOf" srcId="{F5C4E79D-E1A9-3845-8509-CE577FD43C12}" destId="{1F048477-F911-5C44-B02F-3C4D7181E751}" srcOrd="5" destOrd="0" presId="urn:microsoft.com/office/officeart/2005/8/layout/arrow2"/>
    <dgm:cxn modelId="{A6357F8B-5E1C-7C46-A395-49A2EEF2EE40}" type="presParOf" srcId="{F5C4E79D-E1A9-3845-8509-CE577FD43C12}" destId="{93697E59-8CF2-C34C-946F-3BE483AA8631}" srcOrd="6" destOrd="0" presId="urn:microsoft.com/office/officeart/2005/8/layout/arrow2"/>
    <dgm:cxn modelId="{0667D04C-A0CD-B34D-AC8D-4E371DA9CB95}" type="presParOf" srcId="{F5C4E79D-E1A9-3845-8509-CE577FD43C12}" destId="{D1AD0539-456A-CE49-A0A7-97C275C3B31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94C1F-32FA-2B4A-9FB3-F5D24F7F2D09}" type="doc">
      <dgm:prSet loTypeId="urn:microsoft.com/office/officeart/2008/layout/RadialCluster" loCatId="relationship" qsTypeId="urn:microsoft.com/office/officeart/2005/8/quickstyle/3D2" qsCatId="3D" csTypeId="urn:microsoft.com/office/officeart/2005/8/colors/accent6_2" csCatId="accent6" phldr="1"/>
      <dgm:spPr/>
      <dgm:t>
        <a:bodyPr/>
        <a:lstStyle/>
        <a:p>
          <a:endParaRPr lang="en-US"/>
        </a:p>
      </dgm:t>
    </dgm:pt>
    <dgm:pt modelId="{EF97ED17-4952-D94B-85CB-684F708ABF62}">
      <dgm:prSet phldrT="[Text]" custT="1"/>
      <dgm:spPr/>
      <dgm:t>
        <a:bodyPr/>
        <a:lstStyle/>
        <a:p>
          <a:r>
            <a:rPr lang="en-US" sz="2000" b="1" dirty="0" smtClean="0">
              <a:solidFill>
                <a:srgbClr val="000000"/>
              </a:solidFill>
              <a:latin typeface="Helvetica" pitchFamily="34" charset="0"/>
            </a:rPr>
            <a:t>Enhance organizational capacity</a:t>
          </a:r>
          <a:endParaRPr lang="en-US" sz="2000" b="1" dirty="0">
            <a:solidFill>
              <a:srgbClr val="000000"/>
            </a:solidFill>
            <a:latin typeface="Helvetica" pitchFamily="34" charset="0"/>
          </a:endParaRPr>
        </a:p>
      </dgm:t>
    </dgm:pt>
    <dgm:pt modelId="{EA28865F-20DD-7F4A-86F0-D3B2A22E1CFF}" type="parTrans" cxnId="{5B8AE0B0-2B9B-DD43-B809-EB1DCB26F4DA}">
      <dgm:prSet/>
      <dgm:spPr/>
      <dgm:t>
        <a:bodyPr/>
        <a:lstStyle/>
        <a:p>
          <a:endParaRPr lang="en-US"/>
        </a:p>
      </dgm:t>
    </dgm:pt>
    <dgm:pt modelId="{7BC9A9F8-A28A-2D49-B104-444B984C54CD}" type="sibTrans" cxnId="{5B8AE0B0-2B9B-DD43-B809-EB1DCB26F4DA}">
      <dgm:prSet/>
      <dgm:spPr/>
      <dgm:t>
        <a:bodyPr/>
        <a:lstStyle/>
        <a:p>
          <a:endParaRPr lang="en-US"/>
        </a:p>
      </dgm:t>
    </dgm:pt>
    <dgm:pt modelId="{8594A863-1D0F-8840-8D06-9294019D9F9B}">
      <dgm:prSet phldrT="[Text]" custT="1"/>
      <dgm:spPr/>
      <dgm:t>
        <a:bodyPr/>
        <a:lstStyle/>
        <a:p>
          <a:r>
            <a:rPr lang="en-US" sz="2000" b="1" dirty="0" smtClean="0">
              <a:solidFill>
                <a:srgbClr val="000000"/>
              </a:solidFill>
              <a:latin typeface="Helvetica" pitchFamily="34" charset="0"/>
            </a:rPr>
            <a:t>Strong administrative support</a:t>
          </a:r>
          <a:endParaRPr lang="en-US" sz="2000" dirty="0">
            <a:solidFill>
              <a:srgbClr val="000000"/>
            </a:solidFill>
            <a:latin typeface="Helvetica" pitchFamily="34" charset="0"/>
          </a:endParaRPr>
        </a:p>
      </dgm:t>
    </dgm:pt>
    <dgm:pt modelId="{3F7178A3-CD80-7841-9AAB-DCDDDB3AB8BB}" type="parTrans" cxnId="{B8B1A102-2B88-4C46-952F-2B13897D2816}">
      <dgm:prSet/>
      <dgm:spPr>
        <a:ln>
          <a:solidFill>
            <a:schemeClr val="accent6">
              <a:lumMod val="50000"/>
            </a:schemeClr>
          </a:solidFill>
        </a:ln>
      </dgm:spPr>
      <dgm:t>
        <a:bodyPr/>
        <a:lstStyle/>
        <a:p>
          <a:endParaRPr lang="en-US"/>
        </a:p>
      </dgm:t>
    </dgm:pt>
    <dgm:pt modelId="{2FFD774C-4BD2-3340-B625-40F60EB6EC76}" type="sibTrans" cxnId="{B8B1A102-2B88-4C46-952F-2B13897D2816}">
      <dgm:prSet/>
      <dgm:spPr/>
      <dgm:t>
        <a:bodyPr/>
        <a:lstStyle/>
        <a:p>
          <a:endParaRPr lang="en-US"/>
        </a:p>
      </dgm:t>
    </dgm:pt>
    <dgm:pt modelId="{CB19F471-AF87-0047-BD73-237144F92DB0}">
      <dgm:prSet phldrT="[Text]"/>
      <dgm:spPr/>
      <dgm:t>
        <a:bodyPr/>
        <a:lstStyle/>
        <a:p>
          <a:endParaRPr lang="en-US" dirty="0"/>
        </a:p>
      </dgm:t>
    </dgm:pt>
    <dgm:pt modelId="{7E65996D-7AC8-B143-A79E-510942B853CE}" type="parTrans" cxnId="{F09099A6-349E-E146-8F05-87210F5B2E64}">
      <dgm:prSet/>
      <dgm:spPr/>
      <dgm:t>
        <a:bodyPr/>
        <a:lstStyle/>
        <a:p>
          <a:endParaRPr lang="en-US"/>
        </a:p>
      </dgm:t>
    </dgm:pt>
    <dgm:pt modelId="{6CE44650-EBA5-ED46-A9BB-A5F076B66FAF}" type="sibTrans" cxnId="{F09099A6-349E-E146-8F05-87210F5B2E64}">
      <dgm:prSet/>
      <dgm:spPr/>
      <dgm:t>
        <a:bodyPr/>
        <a:lstStyle/>
        <a:p>
          <a:endParaRPr lang="en-US"/>
        </a:p>
      </dgm:t>
    </dgm:pt>
    <dgm:pt modelId="{9C27B5E4-1DE2-0741-A09E-4A3E394F06B3}">
      <dgm:prSet phldrT="[Text]"/>
      <dgm:spPr/>
      <dgm:t>
        <a:bodyPr/>
        <a:lstStyle/>
        <a:p>
          <a:endParaRPr lang="en-US" dirty="0"/>
        </a:p>
      </dgm:t>
    </dgm:pt>
    <dgm:pt modelId="{B9684B37-483F-A74C-8BFD-A618BDDB35AD}" type="parTrans" cxnId="{0B8345C5-7EAE-D44D-AA4A-C24523D9521A}">
      <dgm:prSet/>
      <dgm:spPr/>
      <dgm:t>
        <a:bodyPr/>
        <a:lstStyle/>
        <a:p>
          <a:endParaRPr lang="en-US"/>
        </a:p>
      </dgm:t>
    </dgm:pt>
    <dgm:pt modelId="{68BECADF-82B0-9541-9795-A5C57494C0AB}" type="sibTrans" cxnId="{0B8345C5-7EAE-D44D-AA4A-C24523D9521A}">
      <dgm:prSet/>
      <dgm:spPr/>
      <dgm:t>
        <a:bodyPr/>
        <a:lstStyle/>
        <a:p>
          <a:endParaRPr lang="en-US"/>
        </a:p>
      </dgm:t>
    </dgm:pt>
    <dgm:pt modelId="{59A3FEBA-DACF-964E-9684-94F4D1022601}">
      <dgm:prSet phldrT="[Text]" custT="1"/>
      <dgm:spPr/>
      <dgm:t>
        <a:bodyPr/>
        <a:lstStyle/>
        <a:p>
          <a:r>
            <a:rPr lang="en-US" sz="2000" b="1" dirty="0" smtClean="0">
              <a:solidFill>
                <a:srgbClr val="000000"/>
              </a:solidFill>
              <a:latin typeface="Helvetica" pitchFamily="34" charset="0"/>
            </a:rPr>
            <a:t>Access to resources</a:t>
          </a:r>
          <a:endParaRPr lang="en-US" sz="2000" b="1" dirty="0">
            <a:solidFill>
              <a:srgbClr val="000000"/>
            </a:solidFill>
            <a:latin typeface="Helvetica" pitchFamily="34" charset="0"/>
          </a:endParaRPr>
        </a:p>
      </dgm:t>
    </dgm:pt>
    <dgm:pt modelId="{A36D6969-5864-6A4E-B084-F1FC4BBB706D}" type="parTrans" cxnId="{60933431-A957-D041-ACFF-089B01113AE0}">
      <dgm:prSet/>
      <dgm:spPr>
        <a:ln>
          <a:solidFill>
            <a:srgbClr val="984807"/>
          </a:solidFill>
        </a:ln>
      </dgm:spPr>
      <dgm:t>
        <a:bodyPr/>
        <a:lstStyle/>
        <a:p>
          <a:endParaRPr lang="en-US"/>
        </a:p>
      </dgm:t>
    </dgm:pt>
    <dgm:pt modelId="{0FA0B858-210B-6F40-A1B8-C892D4246FB6}" type="sibTrans" cxnId="{60933431-A957-D041-ACFF-089B01113AE0}">
      <dgm:prSet/>
      <dgm:spPr/>
      <dgm:t>
        <a:bodyPr/>
        <a:lstStyle/>
        <a:p>
          <a:endParaRPr lang="en-US"/>
        </a:p>
      </dgm:t>
    </dgm:pt>
    <dgm:pt modelId="{52D7C414-2D75-9741-8259-B5A242CCACD9}">
      <dgm:prSet phldrT="[Text]" custT="1"/>
      <dgm:spPr/>
      <dgm:t>
        <a:bodyPr/>
        <a:lstStyle/>
        <a:p>
          <a:r>
            <a:rPr lang="en-US" sz="2000" b="1" dirty="0" smtClean="0">
              <a:solidFill>
                <a:srgbClr val="000000"/>
              </a:solidFill>
              <a:latin typeface="Helvetica" pitchFamily="34" charset="0"/>
            </a:rPr>
            <a:t>Formal linkages</a:t>
          </a:r>
          <a:endParaRPr lang="en-US" sz="2000" b="1" dirty="0">
            <a:solidFill>
              <a:srgbClr val="000000"/>
            </a:solidFill>
            <a:latin typeface="Helvetica" pitchFamily="34" charset="0"/>
          </a:endParaRPr>
        </a:p>
      </dgm:t>
    </dgm:pt>
    <dgm:pt modelId="{66D0B288-8F28-2D4F-98BB-696B3D0B35EE}" type="parTrans" cxnId="{0D0DAF58-1D1E-4A40-9437-628C47A52B40}">
      <dgm:prSet/>
      <dgm:spPr>
        <a:ln>
          <a:solidFill>
            <a:srgbClr val="984807"/>
          </a:solidFill>
        </a:ln>
      </dgm:spPr>
      <dgm:t>
        <a:bodyPr/>
        <a:lstStyle/>
        <a:p>
          <a:endParaRPr lang="en-US"/>
        </a:p>
      </dgm:t>
    </dgm:pt>
    <dgm:pt modelId="{36AB4E71-3E5C-5045-A630-4CF426AE16BB}" type="sibTrans" cxnId="{0D0DAF58-1D1E-4A40-9437-628C47A52B40}">
      <dgm:prSet/>
      <dgm:spPr/>
      <dgm:t>
        <a:bodyPr/>
        <a:lstStyle/>
        <a:p>
          <a:endParaRPr lang="en-US"/>
        </a:p>
      </dgm:t>
    </dgm:pt>
    <dgm:pt modelId="{6C826CC2-3A2B-1A40-8535-2E97B4C478E5}" type="pres">
      <dgm:prSet presAssocID="{E3A94C1F-32FA-2B4A-9FB3-F5D24F7F2D09}" presName="Name0" presStyleCnt="0">
        <dgm:presLayoutVars>
          <dgm:chMax val="1"/>
          <dgm:chPref val="1"/>
          <dgm:dir/>
          <dgm:animOne val="branch"/>
          <dgm:animLvl val="lvl"/>
        </dgm:presLayoutVars>
      </dgm:prSet>
      <dgm:spPr/>
      <dgm:t>
        <a:bodyPr/>
        <a:lstStyle/>
        <a:p>
          <a:endParaRPr lang="en-US"/>
        </a:p>
      </dgm:t>
    </dgm:pt>
    <dgm:pt modelId="{B6B484EC-E745-ED4E-8E01-3E30702816C9}" type="pres">
      <dgm:prSet presAssocID="{EF97ED17-4952-D94B-85CB-684F708ABF62}" presName="singleCycle" presStyleCnt="0"/>
      <dgm:spPr/>
    </dgm:pt>
    <dgm:pt modelId="{FECDE83A-0992-D24A-986A-E20EEBE3C853}" type="pres">
      <dgm:prSet presAssocID="{EF97ED17-4952-D94B-85CB-684F708ABF62}" presName="singleCenter" presStyleLbl="node1" presStyleIdx="0" presStyleCnt="4" custScaleX="178690" custScaleY="133240">
        <dgm:presLayoutVars>
          <dgm:chMax val="7"/>
          <dgm:chPref val="7"/>
        </dgm:presLayoutVars>
      </dgm:prSet>
      <dgm:spPr/>
      <dgm:t>
        <a:bodyPr/>
        <a:lstStyle/>
        <a:p>
          <a:endParaRPr lang="en-US"/>
        </a:p>
      </dgm:t>
    </dgm:pt>
    <dgm:pt modelId="{C6E6D76F-55FA-224F-B18C-5BA8C2197689}" type="pres">
      <dgm:prSet presAssocID="{3F7178A3-CD80-7841-9AAB-DCDDDB3AB8BB}" presName="Name56" presStyleLbl="parChTrans1D2" presStyleIdx="0" presStyleCnt="3"/>
      <dgm:spPr/>
      <dgm:t>
        <a:bodyPr/>
        <a:lstStyle/>
        <a:p>
          <a:endParaRPr lang="en-US"/>
        </a:p>
      </dgm:t>
    </dgm:pt>
    <dgm:pt modelId="{ACAD408D-5E67-0442-AFEB-900C3D54C3AE}" type="pres">
      <dgm:prSet presAssocID="{8594A863-1D0F-8840-8D06-9294019D9F9B}" presName="text0" presStyleLbl="node1" presStyleIdx="1" presStyleCnt="4" custScaleX="225066" custScaleY="107937" custRadScaleRad="100013" custRadScaleInc="-1568">
        <dgm:presLayoutVars>
          <dgm:bulletEnabled val="1"/>
        </dgm:presLayoutVars>
      </dgm:prSet>
      <dgm:spPr/>
      <dgm:t>
        <a:bodyPr/>
        <a:lstStyle/>
        <a:p>
          <a:endParaRPr lang="en-US"/>
        </a:p>
      </dgm:t>
    </dgm:pt>
    <dgm:pt modelId="{EE56AAF4-0AD0-8D4A-94D0-1F2F4999C3F6}" type="pres">
      <dgm:prSet presAssocID="{A36D6969-5864-6A4E-B084-F1FC4BBB706D}" presName="Name56" presStyleLbl="parChTrans1D2" presStyleIdx="1" presStyleCnt="3"/>
      <dgm:spPr/>
      <dgm:t>
        <a:bodyPr/>
        <a:lstStyle/>
        <a:p>
          <a:endParaRPr lang="en-US"/>
        </a:p>
      </dgm:t>
    </dgm:pt>
    <dgm:pt modelId="{775FE997-FDC4-5042-B0FD-BFB280CD6050}" type="pres">
      <dgm:prSet presAssocID="{59A3FEBA-DACF-964E-9684-94F4D1022601}" presName="text0" presStyleLbl="node1" presStyleIdx="2" presStyleCnt="4" custScaleX="177854" custScaleY="99992" custRadScaleRad="132341" custRadScaleInc="-13003">
        <dgm:presLayoutVars>
          <dgm:bulletEnabled val="1"/>
        </dgm:presLayoutVars>
      </dgm:prSet>
      <dgm:spPr/>
      <dgm:t>
        <a:bodyPr/>
        <a:lstStyle/>
        <a:p>
          <a:endParaRPr lang="en-US"/>
        </a:p>
      </dgm:t>
    </dgm:pt>
    <dgm:pt modelId="{4BC3ED3B-4FDD-A346-A320-0F1644658700}" type="pres">
      <dgm:prSet presAssocID="{66D0B288-8F28-2D4F-98BB-696B3D0B35EE}" presName="Name56" presStyleLbl="parChTrans1D2" presStyleIdx="2" presStyleCnt="3"/>
      <dgm:spPr/>
      <dgm:t>
        <a:bodyPr/>
        <a:lstStyle/>
        <a:p>
          <a:endParaRPr lang="en-US"/>
        </a:p>
      </dgm:t>
    </dgm:pt>
    <dgm:pt modelId="{29414542-CC0F-4243-A678-76A6B4AB7A32}" type="pres">
      <dgm:prSet presAssocID="{52D7C414-2D75-9741-8259-B5A242CCACD9}" presName="text0" presStyleLbl="node1" presStyleIdx="3" presStyleCnt="4" custScaleX="180051" custScaleY="106536" custRadScaleRad="127687" custRadScaleInc="9833">
        <dgm:presLayoutVars>
          <dgm:bulletEnabled val="1"/>
        </dgm:presLayoutVars>
      </dgm:prSet>
      <dgm:spPr/>
      <dgm:t>
        <a:bodyPr/>
        <a:lstStyle/>
        <a:p>
          <a:endParaRPr lang="en-US"/>
        </a:p>
      </dgm:t>
    </dgm:pt>
  </dgm:ptLst>
  <dgm:cxnLst>
    <dgm:cxn modelId="{9EC04E34-39C4-E84C-987C-40CC9740C7D6}" type="presOf" srcId="{EF97ED17-4952-D94B-85CB-684F708ABF62}" destId="{FECDE83A-0992-D24A-986A-E20EEBE3C853}" srcOrd="0" destOrd="0" presId="urn:microsoft.com/office/officeart/2008/layout/RadialCluster"/>
    <dgm:cxn modelId="{4E43CB7D-3FD0-E247-BEA9-C4643BE8DBBD}" type="presOf" srcId="{8594A863-1D0F-8840-8D06-9294019D9F9B}" destId="{ACAD408D-5E67-0442-AFEB-900C3D54C3AE}" srcOrd="0" destOrd="0" presId="urn:microsoft.com/office/officeart/2008/layout/RadialCluster"/>
    <dgm:cxn modelId="{A75B54A4-B037-C949-8BE2-425F7DA44F71}" type="presOf" srcId="{59A3FEBA-DACF-964E-9684-94F4D1022601}" destId="{775FE997-FDC4-5042-B0FD-BFB280CD6050}" srcOrd="0" destOrd="0" presId="urn:microsoft.com/office/officeart/2008/layout/RadialCluster"/>
    <dgm:cxn modelId="{266947D5-AA15-F54E-AD49-C0DF6F93208D}" type="presOf" srcId="{3F7178A3-CD80-7841-9AAB-DCDDDB3AB8BB}" destId="{C6E6D76F-55FA-224F-B18C-5BA8C2197689}" srcOrd="0" destOrd="0" presId="urn:microsoft.com/office/officeart/2008/layout/RadialCluster"/>
    <dgm:cxn modelId="{13943A50-42E8-904B-97FD-C7017B13E4BE}" type="presOf" srcId="{66D0B288-8F28-2D4F-98BB-696B3D0B35EE}" destId="{4BC3ED3B-4FDD-A346-A320-0F1644658700}" srcOrd="0" destOrd="0" presId="urn:microsoft.com/office/officeart/2008/layout/RadialCluster"/>
    <dgm:cxn modelId="{F09099A6-349E-E146-8F05-87210F5B2E64}" srcId="{E3A94C1F-32FA-2B4A-9FB3-F5D24F7F2D09}" destId="{CB19F471-AF87-0047-BD73-237144F92DB0}" srcOrd="1" destOrd="0" parTransId="{7E65996D-7AC8-B143-A79E-510942B853CE}" sibTransId="{6CE44650-EBA5-ED46-A9BB-A5F076B66FAF}"/>
    <dgm:cxn modelId="{0B8345C5-7EAE-D44D-AA4A-C24523D9521A}" srcId="{E3A94C1F-32FA-2B4A-9FB3-F5D24F7F2D09}" destId="{9C27B5E4-1DE2-0741-A09E-4A3E394F06B3}" srcOrd="2" destOrd="0" parTransId="{B9684B37-483F-A74C-8BFD-A618BDDB35AD}" sibTransId="{68BECADF-82B0-9541-9795-A5C57494C0AB}"/>
    <dgm:cxn modelId="{60933431-A957-D041-ACFF-089B01113AE0}" srcId="{EF97ED17-4952-D94B-85CB-684F708ABF62}" destId="{59A3FEBA-DACF-964E-9684-94F4D1022601}" srcOrd="1" destOrd="0" parTransId="{A36D6969-5864-6A4E-B084-F1FC4BBB706D}" sibTransId="{0FA0B858-210B-6F40-A1B8-C892D4246FB6}"/>
    <dgm:cxn modelId="{302CE8DE-0C27-3144-89A0-2EE5D3A7AB58}" type="presOf" srcId="{E3A94C1F-32FA-2B4A-9FB3-F5D24F7F2D09}" destId="{6C826CC2-3A2B-1A40-8535-2E97B4C478E5}" srcOrd="0" destOrd="0" presId="urn:microsoft.com/office/officeart/2008/layout/RadialCluster"/>
    <dgm:cxn modelId="{5B8AE0B0-2B9B-DD43-B809-EB1DCB26F4DA}" srcId="{E3A94C1F-32FA-2B4A-9FB3-F5D24F7F2D09}" destId="{EF97ED17-4952-D94B-85CB-684F708ABF62}" srcOrd="0" destOrd="0" parTransId="{EA28865F-20DD-7F4A-86F0-D3B2A22E1CFF}" sibTransId="{7BC9A9F8-A28A-2D49-B104-444B984C54CD}"/>
    <dgm:cxn modelId="{0D0DAF58-1D1E-4A40-9437-628C47A52B40}" srcId="{EF97ED17-4952-D94B-85CB-684F708ABF62}" destId="{52D7C414-2D75-9741-8259-B5A242CCACD9}" srcOrd="2" destOrd="0" parTransId="{66D0B288-8F28-2D4F-98BB-696B3D0B35EE}" sibTransId="{36AB4E71-3E5C-5045-A630-4CF426AE16BB}"/>
    <dgm:cxn modelId="{B8B1A102-2B88-4C46-952F-2B13897D2816}" srcId="{EF97ED17-4952-D94B-85CB-684F708ABF62}" destId="{8594A863-1D0F-8840-8D06-9294019D9F9B}" srcOrd="0" destOrd="0" parTransId="{3F7178A3-CD80-7841-9AAB-DCDDDB3AB8BB}" sibTransId="{2FFD774C-4BD2-3340-B625-40F60EB6EC76}"/>
    <dgm:cxn modelId="{52CE651F-CF96-E949-8AC5-DD9E3739C5F4}" type="presOf" srcId="{A36D6969-5864-6A4E-B084-F1FC4BBB706D}" destId="{EE56AAF4-0AD0-8D4A-94D0-1F2F4999C3F6}" srcOrd="0" destOrd="0" presId="urn:microsoft.com/office/officeart/2008/layout/RadialCluster"/>
    <dgm:cxn modelId="{98D26008-BB39-D349-8AF7-B7245DD8F04A}" type="presOf" srcId="{52D7C414-2D75-9741-8259-B5A242CCACD9}" destId="{29414542-CC0F-4243-A678-76A6B4AB7A32}" srcOrd="0" destOrd="0" presId="urn:microsoft.com/office/officeart/2008/layout/RadialCluster"/>
    <dgm:cxn modelId="{0979A8FA-3C07-E94B-8FCF-38350DF543E1}" type="presParOf" srcId="{6C826CC2-3A2B-1A40-8535-2E97B4C478E5}" destId="{B6B484EC-E745-ED4E-8E01-3E30702816C9}" srcOrd="0" destOrd="0" presId="urn:microsoft.com/office/officeart/2008/layout/RadialCluster"/>
    <dgm:cxn modelId="{C317EE41-B8B1-1740-A73A-EACE29492D16}" type="presParOf" srcId="{B6B484EC-E745-ED4E-8E01-3E30702816C9}" destId="{FECDE83A-0992-D24A-986A-E20EEBE3C853}" srcOrd="0" destOrd="0" presId="urn:microsoft.com/office/officeart/2008/layout/RadialCluster"/>
    <dgm:cxn modelId="{2B4B53A5-B908-4648-BD1A-6953BE084CAC}" type="presParOf" srcId="{B6B484EC-E745-ED4E-8E01-3E30702816C9}" destId="{C6E6D76F-55FA-224F-B18C-5BA8C2197689}" srcOrd="1" destOrd="0" presId="urn:microsoft.com/office/officeart/2008/layout/RadialCluster"/>
    <dgm:cxn modelId="{AA86F057-7EAB-894F-AD5A-1BA3E64D7DEC}" type="presParOf" srcId="{B6B484EC-E745-ED4E-8E01-3E30702816C9}" destId="{ACAD408D-5E67-0442-AFEB-900C3D54C3AE}" srcOrd="2" destOrd="0" presId="urn:microsoft.com/office/officeart/2008/layout/RadialCluster"/>
    <dgm:cxn modelId="{329F98AB-B85B-0E4D-8015-151544C1947C}" type="presParOf" srcId="{B6B484EC-E745-ED4E-8E01-3E30702816C9}" destId="{EE56AAF4-0AD0-8D4A-94D0-1F2F4999C3F6}" srcOrd="3" destOrd="0" presId="urn:microsoft.com/office/officeart/2008/layout/RadialCluster"/>
    <dgm:cxn modelId="{95B56FAC-BE7A-AF4A-B4B3-99899218C425}" type="presParOf" srcId="{B6B484EC-E745-ED4E-8E01-3E30702816C9}" destId="{775FE997-FDC4-5042-B0FD-BFB280CD6050}" srcOrd="4" destOrd="0" presId="urn:microsoft.com/office/officeart/2008/layout/RadialCluster"/>
    <dgm:cxn modelId="{7E706748-D61A-0E42-A2E0-27F24C596F70}" type="presParOf" srcId="{B6B484EC-E745-ED4E-8E01-3E30702816C9}" destId="{4BC3ED3B-4FDD-A346-A320-0F1644658700}" srcOrd="5" destOrd="0" presId="urn:microsoft.com/office/officeart/2008/layout/RadialCluster"/>
    <dgm:cxn modelId="{2C604575-7B13-C444-AA55-6381797FD314}" type="presParOf" srcId="{B6B484EC-E745-ED4E-8E01-3E30702816C9}" destId="{29414542-CC0F-4243-A678-76A6B4AB7A32}"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5E87EF-4418-9843-BE29-C653F05D024A}" type="doc">
      <dgm:prSet loTypeId="urn:microsoft.com/office/officeart/2005/8/layout/lProcess3" loCatId="process" qsTypeId="urn:microsoft.com/office/officeart/2005/8/quickstyle/simple1" qsCatId="simple" csTypeId="urn:microsoft.com/office/officeart/2005/8/colors/accent0_3" csCatId="mainScheme" phldr="1"/>
      <dgm:spPr/>
    </dgm:pt>
    <dgm:pt modelId="{1D2A7B09-2C87-8049-9CC3-F513DAE20C2A}">
      <dgm:prSet phldrT="[Text]" custT="1"/>
      <dgm:spPr/>
      <dgm:t>
        <a:bodyPr/>
        <a:lstStyle/>
        <a:p>
          <a:r>
            <a:rPr lang="en-US" sz="2400" b="0" dirty="0" smtClean="0">
              <a:latin typeface="Helvetica" pitchFamily="34" charset="0"/>
            </a:rPr>
            <a:t>Interventions that are aligned</a:t>
          </a:r>
          <a:endParaRPr lang="en-US" sz="2400" b="0" dirty="0">
            <a:latin typeface="Helvetica" pitchFamily="34" charset="0"/>
          </a:endParaRPr>
        </a:p>
      </dgm:t>
    </dgm:pt>
    <dgm:pt modelId="{946EA98C-EAFE-C34C-A9EB-E3B15FE28CB2}" type="parTrans" cxnId="{1244FA1D-471E-0C46-A217-5C83AF503927}">
      <dgm:prSet/>
      <dgm:spPr/>
      <dgm:t>
        <a:bodyPr/>
        <a:lstStyle/>
        <a:p>
          <a:endParaRPr lang="en-US"/>
        </a:p>
      </dgm:t>
    </dgm:pt>
    <dgm:pt modelId="{43873AA1-7EC6-4943-B212-3F81AA5E684C}" type="sibTrans" cxnId="{1244FA1D-471E-0C46-A217-5C83AF503927}">
      <dgm:prSet/>
      <dgm:spPr/>
      <dgm:t>
        <a:bodyPr/>
        <a:lstStyle/>
        <a:p>
          <a:endParaRPr lang="en-US"/>
        </a:p>
      </dgm:t>
    </dgm:pt>
    <dgm:pt modelId="{33A4E3EF-A5A8-6B42-BDB6-04989D69B59C}">
      <dgm:prSet phldrT="[Text]" custT="1"/>
      <dgm:spPr/>
      <dgm:t>
        <a:bodyPr/>
        <a:lstStyle/>
        <a:p>
          <a:r>
            <a:rPr lang="en-US" sz="2400" b="0" dirty="0" smtClean="0">
              <a:latin typeface="Helvetica" pitchFamily="34" charset="0"/>
            </a:rPr>
            <a:t>Interventions that are a good fit and evidence-based</a:t>
          </a:r>
          <a:endParaRPr lang="en-US" sz="2400" b="0" dirty="0">
            <a:latin typeface="Helvetica" pitchFamily="34" charset="0"/>
          </a:endParaRPr>
        </a:p>
      </dgm:t>
    </dgm:pt>
    <dgm:pt modelId="{07D7723E-D8BF-8246-863F-EA8467A940C6}" type="parTrans" cxnId="{A1D84E39-2D43-7342-B6B6-906FB36BDE12}">
      <dgm:prSet/>
      <dgm:spPr/>
      <dgm:t>
        <a:bodyPr/>
        <a:lstStyle/>
        <a:p>
          <a:endParaRPr lang="en-US"/>
        </a:p>
      </dgm:t>
    </dgm:pt>
    <dgm:pt modelId="{84AFE21B-F948-3E4A-978A-75EA3C705729}" type="sibTrans" cxnId="{A1D84E39-2D43-7342-B6B6-906FB36BDE12}">
      <dgm:prSet/>
      <dgm:spPr/>
      <dgm:t>
        <a:bodyPr/>
        <a:lstStyle/>
        <a:p>
          <a:endParaRPr lang="en-US"/>
        </a:p>
      </dgm:t>
    </dgm:pt>
    <dgm:pt modelId="{4F861CD1-1AF5-4B47-9ACA-4F91CD3F0649}">
      <dgm:prSet phldrT="[Text]" custT="1"/>
      <dgm:spPr/>
      <dgm:t>
        <a:bodyPr/>
        <a:lstStyle/>
        <a:p>
          <a:r>
            <a:rPr lang="en-US" sz="2400" b="0" dirty="0" smtClean="0">
              <a:latin typeface="Helvetica" pitchFamily="34" charset="0"/>
            </a:rPr>
            <a:t>High-quality implementation</a:t>
          </a:r>
          <a:endParaRPr lang="en-US" sz="2400" b="0" dirty="0">
            <a:latin typeface="Helvetica" pitchFamily="34" charset="0"/>
          </a:endParaRPr>
        </a:p>
      </dgm:t>
    </dgm:pt>
    <dgm:pt modelId="{98295963-9FD2-2D40-8D2D-0E7802D178F3}" type="parTrans" cxnId="{9A12A580-B78E-F848-BC40-2CD16A0522F4}">
      <dgm:prSet/>
      <dgm:spPr/>
      <dgm:t>
        <a:bodyPr/>
        <a:lstStyle/>
        <a:p>
          <a:endParaRPr lang="en-US"/>
        </a:p>
      </dgm:t>
    </dgm:pt>
    <dgm:pt modelId="{3CE3D2A5-02E6-434F-A37B-A58B277E79BE}" type="sibTrans" cxnId="{9A12A580-B78E-F848-BC40-2CD16A0522F4}">
      <dgm:prSet/>
      <dgm:spPr/>
      <dgm:t>
        <a:bodyPr/>
        <a:lstStyle/>
        <a:p>
          <a:endParaRPr lang="en-US"/>
        </a:p>
      </dgm:t>
    </dgm:pt>
    <dgm:pt modelId="{5F25511B-FF62-DD4B-B71C-CCB8089E051B}">
      <dgm:prSet phldrT="[Text]" custT="1"/>
      <dgm:spPr/>
      <dgm:t>
        <a:bodyPr/>
        <a:lstStyle/>
        <a:p>
          <a:r>
            <a:rPr lang="en-US" sz="2400" b="0" dirty="0" smtClean="0">
              <a:latin typeface="Helvetica" pitchFamily="34" charset="0"/>
            </a:rPr>
            <a:t>Evaluation plan that provides ongoing data</a:t>
          </a:r>
          <a:endParaRPr lang="en-US" sz="2400" b="0" dirty="0">
            <a:latin typeface="Helvetica" pitchFamily="34" charset="0"/>
          </a:endParaRPr>
        </a:p>
      </dgm:t>
    </dgm:pt>
    <dgm:pt modelId="{BFA2A94F-38FB-F34D-8599-7DDF86826608}" type="parTrans" cxnId="{631761E8-83B2-2247-B6AF-5AD1EAFD8E9B}">
      <dgm:prSet/>
      <dgm:spPr/>
      <dgm:t>
        <a:bodyPr/>
        <a:lstStyle/>
        <a:p>
          <a:endParaRPr lang="en-US"/>
        </a:p>
      </dgm:t>
    </dgm:pt>
    <dgm:pt modelId="{6025A677-20CC-3447-B8A3-837FC6144391}" type="sibTrans" cxnId="{631761E8-83B2-2247-B6AF-5AD1EAFD8E9B}">
      <dgm:prSet/>
      <dgm:spPr/>
      <dgm:t>
        <a:bodyPr/>
        <a:lstStyle/>
        <a:p>
          <a:endParaRPr lang="en-US"/>
        </a:p>
      </dgm:t>
    </dgm:pt>
    <dgm:pt modelId="{9FE980D5-E3F6-0146-8494-D74612604829}" type="pres">
      <dgm:prSet presAssocID="{D55E87EF-4418-9843-BE29-C653F05D024A}" presName="Name0" presStyleCnt="0">
        <dgm:presLayoutVars>
          <dgm:chPref val="3"/>
          <dgm:dir/>
          <dgm:animLvl val="lvl"/>
          <dgm:resizeHandles/>
        </dgm:presLayoutVars>
      </dgm:prSet>
      <dgm:spPr/>
    </dgm:pt>
    <dgm:pt modelId="{7F3F0560-64CD-0F44-9673-EB027B2BF902}" type="pres">
      <dgm:prSet presAssocID="{1D2A7B09-2C87-8049-9CC3-F513DAE20C2A}" presName="horFlow" presStyleCnt="0"/>
      <dgm:spPr/>
    </dgm:pt>
    <dgm:pt modelId="{DD9C936A-0F9A-8E42-8891-CFAA45E2F61B}" type="pres">
      <dgm:prSet presAssocID="{1D2A7B09-2C87-8049-9CC3-F513DAE20C2A}" presName="bigChev" presStyleLbl="node1" presStyleIdx="0" presStyleCnt="4" custScaleX="206941"/>
      <dgm:spPr/>
      <dgm:t>
        <a:bodyPr/>
        <a:lstStyle/>
        <a:p>
          <a:endParaRPr lang="en-US"/>
        </a:p>
      </dgm:t>
    </dgm:pt>
    <dgm:pt modelId="{C1EEA789-FC6D-B54F-BB89-49215EF158AE}" type="pres">
      <dgm:prSet presAssocID="{1D2A7B09-2C87-8049-9CC3-F513DAE20C2A}" presName="vSp" presStyleCnt="0"/>
      <dgm:spPr/>
    </dgm:pt>
    <dgm:pt modelId="{BEBB415E-B59A-DB44-A601-3BDEA6EE07C6}" type="pres">
      <dgm:prSet presAssocID="{33A4E3EF-A5A8-6B42-BDB6-04989D69B59C}" presName="horFlow" presStyleCnt="0"/>
      <dgm:spPr/>
    </dgm:pt>
    <dgm:pt modelId="{086F88E6-D33F-2441-A45A-50E2DBF55BAB}" type="pres">
      <dgm:prSet presAssocID="{33A4E3EF-A5A8-6B42-BDB6-04989D69B59C}" presName="bigChev" presStyleLbl="node1" presStyleIdx="1" presStyleCnt="4" custScaleX="210075"/>
      <dgm:spPr/>
      <dgm:t>
        <a:bodyPr/>
        <a:lstStyle/>
        <a:p>
          <a:endParaRPr lang="en-US"/>
        </a:p>
      </dgm:t>
    </dgm:pt>
    <dgm:pt modelId="{1602041E-5FBD-6543-BDDD-8ED930F48D0D}" type="pres">
      <dgm:prSet presAssocID="{33A4E3EF-A5A8-6B42-BDB6-04989D69B59C}" presName="vSp" presStyleCnt="0"/>
      <dgm:spPr/>
    </dgm:pt>
    <dgm:pt modelId="{709AFA0C-5137-3145-ABDD-FD61F82FDCE6}" type="pres">
      <dgm:prSet presAssocID="{4F861CD1-1AF5-4B47-9ACA-4F91CD3F0649}" presName="horFlow" presStyleCnt="0"/>
      <dgm:spPr/>
    </dgm:pt>
    <dgm:pt modelId="{8FD20776-2AA0-234A-A61C-F108A4177842}" type="pres">
      <dgm:prSet presAssocID="{4F861CD1-1AF5-4B47-9ACA-4F91CD3F0649}" presName="bigChev" presStyleLbl="node1" presStyleIdx="2" presStyleCnt="4" custScaleX="206941"/>
      <dgm:spPr/>
      <dgm:t>
        <a:bodyPr/>
        <a:lstStyle/>
        <a:p>
          <a:endParaRPr lang="en-US"/>
        </a:p>
      </dgm:t>
    </dgm:pt>
    <dgm:pt modelId="{9C3DAACD-889F-0945-A0AA-75ABDB2DE161}" type="pres">
      <dgm:prSet presAssocID="{4F861CD1-1AF5-4B47-9ACA-4F91CD3F0649}" presName="vSp" presStyleCnt="0"/>
      <dgm:spPr/>
    </dgm:pt>
    <dgm:pt modelId="{C2BA5495-B4C0-B042-AF6A-B9F5283105F6}" type="pres">
      <dgm:prSet presAssocID="{5F25511B-FF62-DD4B-B71C-CCB8089E051B}" presName="horFlow" presStyleCnt="0"/>
      <dgm:spPr/>
    </dgm:pt>
    <dgm:pt modelId="{E911A772-5117-7542-AD84-7BF57D048D7E}" type="pres">
      <dgm:prSet presAssocID="{5F25511B-FF62-DD4B-B71C-CCB8089E051B}" presName="bigChev" presStyleLbl="node1" presStyleIdx="3" presStyleCnt="4" custScaleX="211361"/>
      <dgm:spPr/>
      <dgm:t>
        <a:bodyPr/>
        <a:lstStyle/>
        <a:p>
          <a:endParaRPr lang="en-US"/>
        </a:p>
      </dgm:t>
    </dgm:pt>
  </dgm:ptLst>
  <dgm:cxnLst>
    <dgm:cxn modelId="{8A8A3ACB-4683-9248-BCF9-E9E6743FFE21}" type="presOf" srcId="{4F861CD1-1AF5-4B47-9ACA-4F91CD3F0649}" destId="{8FD20776-2AA0-234A-A61C-F108A4177842}" srcOrd="0" destOrd="0" presId="urn:microsoft.com/office/officeart/2005/8/layout/lProcess3"/>
    <dgm:cxn modelId="{FC8BC85C-6771-064F-9DA6-94BDEDA010E0}" type="presOf" srcId="{1D2A7B09-2C87-8049-9CC3-F513DAE20C2A}" destId="{DD9C936A-0F9A-8E42-8891-CFAA45E2F61B}" srcOrd="0" destOrd="0" presId="urn:microsoft.com/office/officeart/2005/8/layout/lProcess3"/>
    <dgm:cxn modelId="{1D023B50-BC99-1740-8AC2-0F6F6937A0F2}" type="presOf" srcId="{D55E87EF-4418-9843-BE29-C653F05D024A}" destId="{9FE980D5-E3F6-0146-8494-D74612604829}" srcOrd="0" destOrd="0" presId="urn:microsoft.com/office/officeart/2005/8/layout/lProcess3"/>
    <dgm:cxn modelId="{631761E8-83B2-2247-B6AF-5AD1EAFD8E9B}" srcId="{D55E87EF-4418-9843-BE29-C653F05D024A}" destId="{5F25511B-FF62-DD4B-B71C-CCB8089E051B}" srcOrd="3" destOrd="0" parTransId="{BFA2A94F-38FB-F34D-8599-7DDF86826608}" sibTransId="{6025A677-20CC-3447-B8A3-837FC6144391}"/>
    <dgm:cxn modelId="{E0D15292-CB44-4F48-BE35-088BD4B69BFC}" type="presOf" srcId="{33A4E3EF-A5A8-6B42-BDB6-04989D69B59C}" destId="{086F88E6-D33F-2441-A45A-50E2DBF55BAB}" srcOrd="0" destOrd="0" presId="urn:microsoft.com/office/officeart/2005/8/layout/lProcess3"/>
    <dgm:cxn modelId="{9A12A580-B78E-F848-BC40-2CD16A0522F4}" srcId="{D55E87EF-4418-9843-BE29-C653F05D024A}" destId="{4F861CD1-1AF5-4B47-9ACA-4F91CD3F0649}" srcOrd="2" destOrd="0" parTransId="{98295963-9FD2-2D40-8D2D-0E7802D178F3}" sibTransId="{3CE3D2A5-02E6-434F-A37B-A58B277E79BE}"/>
    <dgm:cxn modelId="{4DC117B5-7BD8-3C47-8A05-AD5B604884E7}" type="presOf" srcId="{5F25511B-FF62-DD4B-B71C-CCB8089E051B}" destId="{E911A772-5117-7542-AD84-7BF57D048D7E}" srcOrd="0" destOrd="0" presId="urn:microsoft.com/office/officeart/2005/8/layout/lProcess3"/>
    <dgm:cxn modelId="{A1D84E39-2D43-7342-B6B6-906FB36BDE12}" srcId="{D55E87EF-4418-9843-BE29-C653F05D024A}" destId="{33A4E3EF-A5A8-6B42-BDB6-04989D69B59C}" srcOrd="1" destOrd="0" parTransId="{07D7723E-D8BF-8246-863F-EA8467A940C6}" sibTransId="{84AFE21B-F948-3E4A-978A-75EA3C705729}"/>
    <dgm:cxn modelId="{1244FA1D-471E-0C46-A217-5C83AF503927}" srcId="{D55E87EF-4418-9843-BE29-C653F05D024A}" destId="{1D2A7B09-2C87-8049-9CC3-F513DAE20C2A}" srcOrd="0" destOrd="0" parTransId="{946EA98C-EAFE-C34C-A9EB-E3B15FE28CB2}" sibTransId="{43873AA1-7EC6-4943-B212-3F81AA5E684C}"/>
    <dgm:cxn modelId="{EAE2812E-A8A8-0F44-847A-3D7F0B7F72F2}" type="presParOf" srcId="{9FE980D5-E3F6-0146-8494-D74612604829}" destId="{7F3F0560-64CD-0F44-9673-EB027B2BF902}" srcOrd="0" destOrd="0" presId="urn:microsoft.com/office/officeart/2005/8/layout/lProcess3"/>
    <dgm:cxn modelId="{30C8E208-FA23-A44A-A1DF-F6F4DACE4A46}" type="presParOf" srcId="{7F3F0560-64CD-0F44-9673-EB027B2BF902}" destId="{DD9C936A-0F9A-8E42-8891-CFAA45E2F61B}" srcOrd="0" destOrd="0" presId="urn:microsoft.com/office/officeart/2005/8/layout/lProcess3"/>
    <dgm:cxn modelId="{1E406DAC-3DAB-884C-BA7E-CA8F00F3B848}" type="presParOf" srcId="{9FE980D5-E3F6-0146-8494-D74612604829}" destId="{C1EEA789-FC6D-B54F-BB89-49215EF158AE}" srcOrd="1" destOrd="0" presId="urn:microsoft.com/office/officeart/2005/8/layout/lProcess3"/>
    <dgm:cxn modelId="{462A48C5-650E-244B-BE58-D88EF44637EB}" type="presParOf" srcId="{9FE980D5-E3F6-0146-8494-D74612604829}" destId="{BEBB415E-B59A-DB44-A601-3BDEA6EE07C6}" srcOrd="2" destOrd="0" presId="urn:microsoft.com/office/officeart/2005/8/layout/lProcess3"/>
    <dgm:cxn modelId="{6F0635EB-F42F-B944-9AEC-B98F5DBCA84C}" type="presParOf" srcId="{BEBB415E-B59A-DB44-A601-3BDEA6EE07C6}" destId="{086F88E6-D33F-2441-A45A-50E2DBF55BAB}" srcOrd="0" destOrd="0" presId="urn:microsoft.com/office/officeart/2005/8/layout/lProcess3"/>
    <dgm:cxn modelId="{C83615EE-D29F-894A-A07B-42E697021D34}" type="presParOf" srcId="{9FE980D5-E3F6-0146-8494-D74612604829}" destId="{1602041E-5FBD-6543-BDDD-8ED930F48D0D}" srcOrd="3" destOrd="0" presId="urn:microsoft.com/office/officeart/2005/8/layout/lProcess3"/>
    <dgm:cxn modelId="{E19B9E3C-773D-384E-AD29-5C37034F3D28}" type="presParOf" srcId="{9FE980D5-E3F6-0146-8494-D74612604829}" destId="{709AFA0C-5137-3145-ABDD-FD61F82FDCE6}" srcOrd="4" destOrd="0" presId="urn:microsoft.com/office/officeart/2005/8/layout/lProcess3"/>
    <dgm:cxn modelId="{328BBF5A-42C5-8343-8FE6-8884F29EE1DE}" type="presParOf" srcId="{709AFA0C-5137-3145-ABDD-FD61F82FDCE6}" destId="{8FD20776-2AA0-234A-A61C-F108A4177842}" srcOrd="0" destOrd="0" presId="urn:microsoft.com/office/officeart/2005/8/layout/lProcess3"/>
    <dgm:cxn modelId="{506EB75B-8EC4-F44A-B61A-5E64E573C043}" type="presParOf" srcId="{9FE980D5-E3F6-0146-8494-D74612604829}" destId="{9C3DAACD-889F-0945-A0AA-75ABDB2DE161}" srcOrd="5" destOrd="0" presId="urn:microsoft.com/office/officeart/2005/8/layout/lProcess3"/>
    <dgm:cxn modelId="{46266A9E-B725-2F42-8739-D75E1113D833}" type="presParOf" srcId="{9FE980D5-E3F6-0146-8494-D74612604829}" destId="{C2BA5495-B4C0-B042-AF6A-B9F5283105F6}" srcOrd="6" destOrd="0" presId="urn:microsoft.com/office/officeart/2005/8/layout/lProcess3"/>
    <dgm:cxn modelId="{F18D9876-9133-C74E-ACFA-38E14698509A}" type="presParOf" srcId="{C2BA5495-B4C0-B042-AF6A-B9F5283105F6}" destId="{E911A772-5117-7542-AD84-7BF57D048D7E}"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B2024-B473-4D44-ACCB-048B8E9923C4}" type="doc">
      <dgm:prSet loTypeId="urn:microsoft.com/office/officeart/2005/8/layout/pyramid1" loCatId="" qsTypeId="urn:microsoft.com/office/officeart/2005/8/quickstyle/simple1" qsCatId="simple" csTypeId="urn:microsoft.com/office/officeart/2005/8/colors/colorful2" csCatId="colorful" phldr="1"/>
      <dgm:spPr/>
      <dgm:t>
        <a:bodyPr/>
        <a:lstStyle/>
        <a:p>
          <a:endParaRPr lang="en-US"/>
        </a:p>
      </dgm:t>
    </dgm:pt>
    <dgm:pt modelId="{BD77B33F-F568-034A-8373-D57BD8CA7F3A}">
      <dgm:prSet phldrT="[Text]" custT="1"/>
      <dgm:spPr/>
      <dgm:t>
        <a:bodyPr/>
        <a:lstStyle/>
        <a:p>
          <a:r>
            <a:rPr lang="en-US" sz="4000" dirty="0" smtClean="0">
              <a:solidFill>
                <a:srgbClr val="FFFFFF"/>
              </a:solidFill>
              <a:latin typeface="Helvetica"/>
              <a:cs typeface="Helvetica"/>
            </a:rPr>
            <a:t>Partnerships and Collaborations</a:t>
          </a:r>
        </a:p>
      </dgm:t>
    </dgm:pt>
    <dgm:pt modelId="{52799968-8442-B046-915F-F2B46E0C895E}" type="parTrans" cxnId="{2494D60D-4C9A-BF47-8EEE-9E65C9F82710}">
      <dgm:prSet/>
      <dgm:spPr/>
      <dgm:t>
        <a:bodyPr/>
        <a:lstStyle/>
        <a:p>
          <a:endParaRPr lang="en-US"/>
        </a:p>
      </dgm:t>
    </dgm:pt>
    <dgm:pt modelId="{EC8B43F7-6F73-9C4E-BCBE-F9CF1414D87E}" type="sibTrans" cxnId="{2494D60D-4C9A-BF47-8EEE-9E65C9F82710}">
      <dgm:prSet/>
      <dgm:spPr/>
      <dgm:t>
        <a:bodyPr/>
        <a:lstStyle/>
        <a:p>
          <a:endParaRPr lang="en-US"/>
        </a:p>
      </dgm:t>
    </dgm:pt>
    <dgm:pt modelId="{059CBE77-DB23-7F4B-A76B-340D4080E11F}">
      <dgm:prSet phldrT="[Text]" custT="1"/>
      <dgm:spPr/>
      <dgm:t>
        <a:bodyPr/>
        <a:lstStyle/>
        <a:p>
          <a:r>
            <a:rPr lang="en-US" sz="3200" dirty="0" smtClean="0">
              <a:solidFill>
                <a:srgbClr val="FFFFFF"/>
              </a:solidFill>
              <a:latin typeface="Helvetica"/>
              <a:cs typeface="Helvetica"/>
            </a:rPr>
            <a:t>Norms and Guidelines</a:t>
          </a:r>
        </a:p>
      </dgm:t>
    </dgm:pt>
    <dgm:pt modelId="{C0FC7932-092F-F940-8945-79F2C9E416B6}" type="parTrans" cxnId="{BAEBEAFF-C984-ED4F-AD5C-3596F33FE1EA}">
      <dgm:prSet/>
      <dgm:spPr/>
      <dgm:t>
        <a:bodyPr/>
        <a:lstStyle/>
        <a:p>
          <a:endParaRPr lang="en-US"/>
        </a:p>
      </dgm:t>
    </dgm:pt>
    <dgm:pt modelId="{F72B0CB8-F25D-4545-8128-C35B9755D1C6}" type="sibTrans" cxnId="{BAEBEAFF-C984-ED4F-AD5C-3596F33FE1EA}">
      <dgm:prSet/>
      <dgm:spPr/>
      <dgm:t>
        <a:bodyPr/>
        <a:lstStyle/>
        <a:p>
          <a:endParaRPr lang="en-US"/>
        </a:p>
      </dgm:t>
    </dgm:pt>
    <dgm:pt modelId="{999A1ED6-40FC-9F40-B08D-A9091CD4216D}">
      <dgm:prSet phldrT="[Text]" custT="1"/>
      <dgm:spPr/>
      <dgm:t>
        <a:bodyPr/>
        <a:lstStyle/>
        <a:p>
          <a:endParaRPr lang="en-US" sz="2800" dirty="0" smtClean="0">
            <a:solidFill>
              <a:srgbClr val="FFFFFF"/>
            </a:solidFill>
            <a:latin typeface="Helvetica"/>
            <a:cs typeface="Helvetica"/>
          </a:endParaRPr>
        </a:p>
        <a:p>
          <a:r>
            <a:rPr lang="en-US" sz="2800" dirty="0" smtClean="0">
              <a:solidFill>
                <a:srgbClr val="FFFFFF"/>
              </a:solidFill>
              <a:latin typeface="Helvetica"/>
              <a:cs typeface="Helvetica"/>
            </a:rPr>
            <a:t>Financial</a:t>
          </a:r>
          <a:endParaRPr lang="en-US" sz="2800" dirty="0">
            <a:solidFill>
              <a:srgbClr val="FFFFFF"/>
            </a:solidFill>
          </a:endParaRPr>
        </a:p>
      </dgm:t>
    </dgm:pt>
    <dgm:pt modelId="{9509FCAC-7742-CB40-AADC-B66344A892D8}" type="sibTrans" cxnId="{63993E9B-A588-5B4A-A5F1-7D0D5F2F821B}">
      <dgm:prSet/>
      <dgm:spPr/>
      <dgm:t>
        <a:bodyPr/>
        <a:lstStyle/>
        <a:p>
          <a:endParaRPr lang="en-US"/>
        </a:p>
      </dgm:t>
    </dgm:pt>
    <dgm:pt modelId="{D55C1C84-97AB-E945-AEFD-83988C67BA31}" type="parTrans" cxnId="{63993E9B-A588-5B4A-A5F1-7D0D5F2F821B}">
      <dgm:prSet/>
      <dgm:spPr/>
      <dgm:t>
        <a:bodyPr/>
        <a:lstStyle/>
        <a:p>
          <a:endParaRPr lang="en-US"/>
        </a:p>
      </dgm:t>
    </dgm:pt>
    <dgm:pt modelId="{71E7507D-432E-2A4C-91FD-37BCF4512C48}" type="pres">
      <dgm:prSet presAssocID="{D9FB2024-B473-4D44-ACCB-048B8E9923C4}" presName="Name0" presStyleCnt="0">
        <dgm:presLayoutVars>
          <dgm:dir/>
          <dgm:animLvl val="lvl"/>
          <dgm:resizeHandles val="exact"/>
        </dgm:presLayoutVars>
      </dgm:prSet>
      <dgm:spPr/>
      <dgm:t>
        <a:bodyPr/>
        <a:lstStyle/>
        <a:p>
          <a:endParaRPr lang="en-US"/>
        </a:p>
      </dgm:t>
    </dgm:pt>
    <dgm:pt modelId="{24F34CF8-B511-A44F-AFB5-572011829BCD}" type="pres">
      <dgm:prSet presAssocID="{999A1ED6-40FC-9F40-B08D-A9091CD4216D}" presName="Name8" presStyleCnt="0"/>
      <dgm:spPr/>
    </dgm:pt>
    <dgm:pt modelId="{39B276B3-E6AF-A948-B91E-8727DBA0C806}" type="pres">
      <dgm:prSet presAssocID="{999A1ED6-40FC-9F40-B08D-A9091CD4216D}" presName="level" presStyleLbl="node1" presStyleIdx="0" presStyleCnt="3" custScaleY="97369" custLinFactNeighborY="969">
        <dgm:presLayoutVars>
          <dgm:chMax val="1"/>
          <dgm:bulletEnabled val="1"/>
        </dgm:presLayoutVars>
      </dgm:prSet>
      <dgm:spPr/>
      <dgm:t>
        <a:bodyPr/>
        <a:lstStyle/>
        <a:p>
          <a:endParaRPr lang="en-US"/>
        </a:p>
      </dgm:t>
    </dgm:pt>
    <dgm:pt modelId="{698E1209-BB0B-1B47-A627-B4E6B6A08F20}" type="pres">
      <dgm:prSet presAssocID="{999A1ED6-40FC-9F40-B08D-A9091CD4216D}" presName="levelTx" presStyleLbl="revTx" presStyleIdx="0" presStyleCnt="0">
        <dgm:presLayoutVars>
          <dgm:chMax val="1"/>
          <dgm:bulletEnabled val="1"/>
        </dgm:presLayoutVars>
      </dgm:prSet>
      <dgm:spPr/>
      <dgm:t>
        <a:bodyPr/>
        <a:lstStyle/>
        <a:p>
          <a:endParaRPr lang="en-US"/>
        </a:p>
      </dgm:t>
    </dgm:pt>
    <dgm:pt modelId="{3C9A24DA-FD7C-1C40-834D-92BB60B6E2B3}" type="pres">
      <dgm:prSet presAssocID="{059CBE77-DB23-7F4B-A76B-340D4080E11F}" presName="Name8" presStyleCnt="0"/>
      <dgm:spPr/>
    </dgm:pt>
    <dgm:pt modelId="{667CDAC3-228B-6C42-B627-5C61AE9F5EFB}" type="pres">
      <dgm:prSet presAssocID="{059CBE77-DB23-7F4B-A76B-340D4080E11F}" presName="level" presStyleLbl="node1" presStyleIdx="1" presStyleCnt="3">
        <dgm:presLayoutVars>
          <dgm:chMax val="1"/>
          <dgm:bulletEnabled val="1"/>
        </dgm:presLayoutVars>
      </dgm:prSet>
      <dgm:spPr/>
      <dgm:t>
        <a:bodyPr/>
        <a:lstStyle/>
        <a:p>
          <a:endParaRPr lang="en-US"/>
        </a:p>
      </dgm:t>
    </dgm:pt>
    <dgm:pt modelId="{FF31D69C-BD8B-9B43-A8D4-36F2AA0A0F28}" type="pres">
      <dgm:prSet presAssocID="{059CBE77-DB23-7F4B-A76B-340D4080E11F}" presName="levelTx" presStyleLbl="revTx" presStyleIdx="0" presStyleCnt="0">
        <dgm:presLayoutVars>
          <dgm:chMax val="1"/>
          <dgm:bulletEnabled val="1"/>
        </dgm:presLayoutVars>
      </dgm:prSet>
      <dgm:spPr/>
      <dgm:t>
        <a:bodyPr/>
        <a:lstStyle/>
        <a:p>
          <a:endParaRPr lang="en-US"/>
        </a:p>
      </dgm:t>
    </dgm:pt>
    <dgm:pt modelId="{B1C0923A-1F3F-904C-9AA2-23EAA207426B}" type="pres">
      <dgm:prSet presAssocID="{BD77B33F-F568-034A-8373-D57BD8CA7F3A}" presName="Name8" presStyleCnt="0"/>
      <dgm:spPr/>
    </dgm:pt>
    <dgm:pt modelId="{B3E3488E-7330-8A49-82B6-22D8C6CF1B6D}" type="pres">
      <dgm:prSet presAssocID="{BD77B33F-F568-034A-8373-D57BD8CA7F3A}" presName="level" presStyleLbl="node1" presStyleIdx="2" presStyleCnt="3">
        <dgm:presLayoutVars>
          <dgm:chMax val="1"/>
          <dgm:bulletEnabled val="1"/>
        </dgm:presLayoutVars>
      </dgm:prSet>
      <dgm:spPr/>
      <dgm:t>
        <a:bodyPr/>
        <a:lstStyle/>
        <a:p>
          <a:endParaRPr lang="en-US"/>
        </a:p>
      </dgm:t>
    </dgm:pt>
    <dgm:pt modelId="{A038978A-507B-894C-988F-6D6DC7135317}" type="pres">
      <dgm:prSet presAssocID="{BD77B33F-F568-034A-8373-D57BD8CA7F3A}" presName="levelTx" presStyleLbl="revTx" presStyleIdx="0" presStyleCnt="0">
        <dgm:presLayoutVars>
          <dgm:chMax val="1"/>
          <dgm:bulletEnabled val="1"/>
        </dgm:presLayoutVars>
      </dgm:prSet>
      <dgm:spPr/>
      <dgm:t>
        <a:bodyPr/>
        <a:lstStyle/>
        <a:p>
          <a:endParaRPr lang="en-US"/>
        </a:p>
      </dgm:t>
    </dgm:pt>
  </dgm:ptLst>
  <dgm:cxnLst>
    <dgm:cxn modelId="{9F004C4F-13AF-A142-A5A1-850A93E5EF94}" type="presOf" srcId="{059CBE77-DB23-7F4B-A76B-340D4080E11F}" destId="{FF31D69C-BD8B-9B43-A8D4-36F2AA0A0F28}" srcOrd="1" destOrd="0" presId="urn:microsoft.com/office/officeart/2005/8/layout/pyramid1"/>
    <dgm:cxn modelId="{F349830B-69C4-844B-BC8B-592F0D1ACEFA}" type="presOf" srcId="{999A1ED6-40FC-9F40-B08D-A9091CD4216D}" destId="{698E1209-BB0B-1B47-A627-B4E6B6A08F20}" srcOrd="1" destOrd="0" presId="urn:microsoft.com/office/officeart/2005/8/layout/pyramid1"/>
    <dgm:cxn modelId="{BAEBEAFF-C984-ED4F-AD5C-3596F33FE1EA}" srcId="{D9FB2024-B473-4D44-ACCB-048B8E9923C4}" destId="{059CBE77-DB23-7F4B-A76B-340D4080E11F}" srcOrd="1" destOrd="0" parTransId="{C0FC7932-092F-F940-8945-79F2C9E416B6}" sibTransId="{F72B0CB8-F25D-4545-8128-C35B9755D1C6}"/>
    <dgm:cxn modelId="{037C1DBC-9BA2-3D4C-9C39-73A230658EB6}" type="presOf" srcId="{BD77B33F-F568-034A-8373-D57BD8CA7F3A}" destId="{B3E3488E-7330-8A49-82B6-22D8C6CF1B6D}" srcOrd="0" destOrd="0" presId="urn:microsoft.com/office/officeart/2005/8/layout/pyramid1"/>
    <dgm:cxn modelId="{14FF2A3D-4E51-2B4A-9F78-70B820E8637E}" type="presOf" srcId="{059CBE77-DB23-7F4B-A76B-340D4080E11F}" destId="{667CDAC3-228B-6C42-B627-5C61AE9F5EFB}" srcOrd="0" destOrd="0" presId="urn:microsoft.com/office/officeart/2005/8/layout/pyramid1"/>
    <dgm:cxn modelId="{126C86D3-18C3-174C-8FDA-EA42E90C5C4D}" type="presOf" srcId="{999A1ED6-40FC-9F40-B08D-A9091CD4216D}" destId="{39B276B3-E6AF-A948-B91E-8727DBA0C806}" srcOrd="0" destOrd="0" presId="urn:microsoft.com/office/officeart/2005/8/layout/pyramid1"/>
    <dgm:cxn modelId="{6A75A8FC-16F8-9740-A6AA-3B4A74F1B65C}" type="presOf" srcId="{D9FB2024-B473-4D44-ACCB-048B8E9923C4}" destId="{71E7507D-432E-2A4C-91FD-37BCF4512C48}" srcOrd="0" destOrd="0" presId="urn:microsoft.com/office/officeart/2005/8/layout/pyramid1"/>
    <dgm:cxn modelId="{63993E9B-A588-5B4A-A5F1-7D0D5F2F821B}" srcId="{D9FB2024-B473-4D44-ACCB-048B8E9923C4}" destId="{999A1ED6-40FC-9F40-B08D-A9091CD4216D}" srcOrd="0" destOrd="0" parTransId="{D55C1C84-97AB-E945-AEFD-83988C67BA31}" sibTransId="{9509FCAC-7742-CB40-AADC-B66344A892D8}"/>
    <dgm:cxn modelId="{7E141D52-F881-2345-9D18-317C9C556ED9}" type="presOf" srcId="{BD77B33F-F568-034A-8373-D57BD8CA7F3A}" destId="{A038978A-507B-894C-988F-6D6DC7135317}" srcOrd="1" destOrd="0" presId="urn:microsoft.com/office/officeart/2005/8/layout/pyramid1"/>
    <dgm:cxn modelId="{2494D60D-4C9A-BF47-8EEE-9E65C9F82710}" srcId="{D9FB2024-B473-4D44-ACCB-048B8E9923C4}" destId="{BD77B33F-F568-034A-8373-D57BD8CA7F3A}" srcOrd="2" destOrd="0" parTransId="{52799968-8442-B046-915F-F2B46E0C895E}" sibTransId="{EC8B43F7-6F73-9C4E-BCBE-F9CF1414D87E}"/>
    <dgm:cxn modelId="{8DD11CAB-C534-8244-9E87-64573666874B}" type="presParOf" srcId="{71E7507D-432E-2A4C-91FD-37BCF4512C48}" destId="{24F34CF8-B511-A44F-AFB5-572011829BCD}" srcOrd="0" destOrd="0" presId="urn:microsoft.com/office/officeart/2005/8/layout/pyramid1"/>
    <dgm:cxn modelId="{39313EB0-C23E-A949-9F0D-DC6AC4848301}" type="presParOf" srcId="{24F34CF8-B511-A44F-AFB5-572011829BCD}" destId="{39B276B3-E6AF-A948-B91E-8727DBA0C806}" srcOrd="0" destOrd="0" presId="urn:microsoft.com/office/officeart/2005/8/layout/pyramid1"/>
    <dgm:cxn modelId="{BA8AE60D-BB5A-AD41-A5E4-02385B3A8CED}" type="presParOf" srcId="{24F34CF8-B511-A44F-AFB5-572011829BCD}" destId="{698E1209-BB0B-1B47-A627-B4E6B6A08F20}" srcOrd="1" destOrd="0" presId="urn:microsoft.com/office/officeart/2005/8/layout/pyramid1"/>
    <dgm:cxn modelId="{505A59C4-FBBE-D547-85CC-AD3491B3D18E}" type="presParOf" srcId="{71E7507D-432E-2A4C-91FD-37BCF4512C48}" destId="{3C9A24DA-FD7C-1C40-834D-92BB60B6E2B3}" srcOrd="1" destOrd="0" presId="urn:microsoft.com/office/officeart/2005/8/layout/pyramid1"/>
    <dgm:cxn modelId="{BEA14058-0D18-9E40-BC58-2F50B890684D}" type="presParOf" srcId="{3C9A24DA-FD7C-1C40-834D-92BB60B6E2B3}" destId="{667CDAC3-228B-6C42-B627-5C61AE9F5EFB}" srcOrd="0" destOrd="0" presId="urn:microsoft.com/office/officeart/2005/8/layout/pyramid1"/>
    <dgm:cxn modelId="{00784787-FC49-C54C-A7D5-F9020F8F55F1}" type="presParOf" srcId="{3C9A24DA-FD7C-1C40-834D-92BB60B6E2B3}" destId="{FF31D69C-BD8B-9B43-A8D4-36F2AA0A0F28}" srcOrd="1" destOrd="0" presId="urn:microsoft.com/office/officeart/2005/8/layout/pyramid1"/>
    <dgm:cxn modelId="{5A68F3C9-0779-C64A-84F7-FB9820482742}" type="presParOf" srcId="{71E7507D-432E-2A4C-91FD-37BCF4512C48}" destId="{B1C0923A-1F3F-904C-9AA2-23EAA207426B}" srcOrd="2" destOrd="0" presId="urn:microsoft.com/office/officeart/2005/8/layout/pyramid1"/>
    <dgm:cxn modelId="{78ADC1D6-58E0-1742-BCE4-860B2EAF4E0B}" type="presParOf" srcId="{B1C0923A-1F3F-904C-9AA2-23EAA207426B}" destId="{B3E3488E-7330-8A49-82B6-22D8C6CF1B6D}" srcOrd="0" destOrd="0" presId="urn:microsoft.com/office/officeart/2005/8/layout/pyramid1"/>
    <dgm:cxn modelId="{445AD40F-D830-744D-85EF-B3C4B97F4DC5}" type="presParOf" srcId="{B1C0923A-1F3F-904C-9AA2-23EAA207426B}" destId="{A038978A-507B-894C-988F-6D6DC7135317}"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6CAE80-C0AC-4755-97B9-C98E1D8A1786}" type="doc">
      <dgm:prSet loTypeId="urn:microsoft.com/office/officeart/2005/8/layout/process5" loCatId="cycle" qsTypeId="urn:microsoft.com/office/officeart/2005/8/quickstyle/simple5" qsCatId="simple" csTypeId="urn:microsoft.com/office/officeart/2005/8/colors/accent1_2" csCatId="accent1" phldr="1"/>
      <dgm:spPr/>
      <dgm:t>
        <a:bodyPr/>
        <a:lstStyle/>
        <a:p>
          <a:endParaRPr lang="en-US"/>
        </a:p>
      </dgm:t>
    </dgm:pt>
    <dgm:pt modelId="{B872FF15-5925-4CF8-8A23-A71887C122E1}">
      <dgm:prSet phldrT="[Text]" custT="1"/>
      <dgm:spPr>
        <a:solidFill>
          <a:srgbClr val="84171A"/>
        </a:solidFill>
      </dgm:spPr>
      <dgm:t>
        <a:bodyPr/>
        <a:lstStyle/>
        <a:p>
          <a:r>
            <a:rPr lang="en-US" sz="1800" b="1" dirty="0" smtClean="0">
              <a:latin typeface="Helvetica" pitchFamily="34" charset="0"/>
            </a:rPr>
            <a:t>5. Implement sustainability actions </a:t>
          </a:r>
          <a:endParaRPr lang="en-US" sz="1800" b="1" dirty="0">
            <a:latin typeface="Helvetica" pitchFamily="34" charset="0"/>
          </a:endParaRPr>
        </a:p>
      </dgm:t>
    </dgm:pt>
    <dgm:pt modelId="{FBDF5577-5A63-45BC-BA6E-2FDAE2C6E8D8}" type="sibTrans" cxnId="{4688E6DA-D973-4007-B8F9-2099CEF7A5F1}">
      <dgm:prSet/>
      <dgm:spPr/>
      <dgm:t>
        <a:bodyPr/>
        <a:lstStyle/>
        <a:p>
          <a:endParaRPr lang="en-US" sz="1600"/>
        </a:p>
      </dgm:t>
    </dgm:pt>
    <dgm:pt modelId="{B766D833-3FF7-49F7-9885-5197A9B5FCFD}" type="parTrans" cxnId="{4688E6DA-D973-4007-B8F9-2099CEF7A5F1}">
      <dgm:prSet/>
      <dgm:spPr/>
      <dgm:t>
        <a:bodyPr/>
        <a:lstStyle/>
        <a:p>
          <a:endParaRPr lang="en-US" sz="1600"/>
        </a:p>
      </dgm:t>
    </dgm:pt>
    <dgm:pt modelId="{9B3BAC70-35ED-4D51-9DCE-0EEC191644A1}">
      <dgm:prSet phldrT="[Text]" custT="1"/>
      <dgm:spPr>
        <a:solidFill>
          <a:srgbClr val="84171A"/>
        </a:solidFill>
      </dgm:spPr>
      <dgm:t>
        <a:bodyPr/>
        <a:lstStyle/>
        <a:p>
          <a:r>
            <a:rPr lang="en-US" sz="1800" b="1" dirty="0" smtClean="0">
              <a:latin typeface="Helvetica" pitchFamily="34" charset="0"/>
            </a:rPr>
            <a:t>4. Develop communication and marketing products and strategies</a:t>
          </a:r>
          <a:endParaRPr lang="en-US" sz="1800" b="1" dirty="0">
            <a:latin typeface="Helvetica" pitchFamily="34" charset="0"/>
          </a:endParaRPr>
        </a:p>
      </dgm:t>
    </dgm:pt>
    <dgm:pt modelId="{BF4241C0-ED8D-46CA-8EF9-511A9BF5B09B}" type="sibTrans" cxnId="{1DB7DEEE-90BE-400F-9C1B-C140676745E4}">
      <dgm:prSet/>
      <dgm:spPr>
        <a:solidFill>
          <a:srgbClr val="86A2B3"/>
        </a:solidFill>
      </dgm:spPr>
      <dgm:t>
        <a:bodyPr/>
        <a:lstStyle/>
        <a:p>
          <a:endParaRPr lang="en-US" sz="1600"/>
        </a:p>
      </dgm:t>
    </dgm:pt>
    <dgm:pt modelId="{CC4EA915-93DE-42BA-AD84-E35F16ED17F3}" type="parTrans" cxnId="{1DB7DEEE-90BE-400F-9C1B-C140676745E4}">
      <dgm:prSet/>
      <dgm:spPr/>
      <dgm:t>
        <a:bodyPr/>
        <a:lstStyle/>
        <a:p>
          <a:endParaRPr lang="en-US" sz="1600"/>
        </a:p>
      </dgm:t>
    </dgm:pt>
    <dgm:pt modelId="{070B1BF2-3737-5748-834F-68AB986178CC}">
      <dgm:prSet phldrT="[Text]" custT="1"/>
      <dgm:spPr>
        <a:solidFill>
          <a:srgbClr val="84171A"/>
        </a:solidFill>
        <a:ln>
          <a:solidFill>
            <a:schemeClr val="bg1"/>
          </a:solidFill>
        </a:ln>
      </dgm:spPr>
      <dgm:t>
        <a:bodyPr/>
        <a:lstStyle/>
        <a:p>
          <a:r>
            <a:rPr lang="en-US" sz="1800" b="1" dirty="0" smtClean="0">
              <a:latin typeface="Helvetica" pitchFamily="34" charset="0"/>
            </a:rPr>
            <a:t>1. Capture the current picture</a:t>
          </a:r>
          <a:endParaRPr lang="en-US" sz="2000" b="1" dirty="0">
            <a:latin typeface="Helvetica" pitchFamily="34" charset="0"/>
          </a:endParaRPr>
        </a:p>
      </dgm:t>
    </dgm:pt>
    <dgm:pt modelId="{8BE983CF-F95B-934A-8D65-DEB1313415AE}" type="parTrans" cxnId="{0DFC906A-E080-4C4C-BECF-4E4942D40510}">
      <dgm:prSet/>
      <dgm:spPr/>
      <dgm:t>
        <a:bodyPr/>
        <a:lstStyle/>
        <a:p>
          <a:endParaRPr lang="en-US"/>
        </a:p>
      </dgm:t>
    </dgm:pt>
    <dgm:pt modelId="{E9E56107-7D89-2E49-A60B-192E8CF4FB66}" type="sibTrans" cxnId="{0DFC906A-E080-4C4C-BECF-4E4942D40510}">
      <dgm:prSet/>
      <dgm:spPr>
        <a:solidFill>
          <a:srgbClr val="86A2B3"/>
        </a:solidFill>
      </dgm:spPr>
      <dgm:t>
        <a:bodyPr/>
        <a:lstStyle/>
        <a:p>
          <a:endParaRPr lang="en-US"/>
        </a:p>
      </dgm:t>
    </dgm:pt>
    <dgm:pt modelId="{623A49C6-9097-5243-915A-24E8BC85EC04}">
      <dgm:prSet phldrT="[Text]" custT="1"/>
      <dgm:spPr>
        <a:solidFill>
          <a:srgbClr val="84171A"/>
        </a:solidFill>
      </dgm:spPr>
      <dgm:t>
        <a:bodyPr/>
        <a:lstStyle/>
        <a:p>
          <a:r>
            <a:rPr lang="en-US" sz="1800" b="1" dirty="0" smtClean="0">
              <a:latin typeface="Helvetica" pitchFamily="34" charset="0"/>
            </a:rPr>
            <a:t>2. Identify priorities to sustain outcomes</a:t>
          </a:r>
          <a:endParaRPr lang="en-US" sz="2000" b="1" dirty="0">
            <a:latin typeface="Helvetica" pitchFamily="34" charset="0"/>
          </a:endParaRPr>
        </a:p>
      </dgm:t>
    </dgm:pt>
    <dgm:pt modelId="{2228625B-73B3-D448-B671-57FBFD6E61C7}" type="parTrans" cxnId="{828C286A-3E62-E74B-8BF3-99491CD7142A}">
      <dgm:prSet/>
      <dgm:spPr/>
      <dgm:t>
        <a:bodyPr/>
        <a:lstStyle/>
        <a:p>
          <a:endParaRPr lang="en-US"/>
        </a:p>
      </dgm:t>
    </dgm:pt>
    <dgm:pt modelId="{12415DDF-15AF-4643-992A-1A6702D7F4AB}" type="sibTrans" cxnId="{828C286A-3E62-E74B-8BF3-99491CD7142A}">
      <dgm:prSet/>
      <dgm:spPr>
        <a:solidFill>
          <a:srgbClr val="86A2B3"/>
        </a:solidFill>
      </dgm:spPr>
      <dgm:t>
        <a:bodyPr/>
        <a:lstStyle/>
        <a:p>
          <a:endParaRPr lang="en-US"/>
        </a:p>
      </dgm:t>
    </dgm:pt>
    <dgm:pt modelId="{67687B00-9E32-7C4D-967F-59367A669B97}">
      <dgm:prSet phldrT="[Text]" custT="1"/>
      <dgm:spPr>
        <a:solidFill>
          <a:srgbClr val="84171A"/>
        </a:solidFill>
      </dgm:spPr>
      <dgm:t>
        <a:bodyPr/>
        <a:lstStyle/>
        <a:p>
          <a:r>
            <a:rPr lang="en-US" sz="1800" b="1" dirty="0" smtClean="0">
              <a:latin typeface="Helvetica" pitchFamily="34" charset="0"/>
            </a:rPr>
            <a:t>3. Complete a resource and feasibility  analysis</a:t>
          </a:r>
          <a:endParaRPr lang="en-US" sz="2000" b="1" dirty="0">
            <a:latin typeface="Helvetica" pitchFamily="34" charset="0"/>
          </a:endParaRPr>
        </a:p>
      </dgm:t>
    </dgm:pt>
    <dgm:pt modelId="{58656676-9974-504E-BA9C-6D8BB32287A9}" type="parTrans" cxnId="{25C336A6-44AF-5940-82A2-68E6E5C71A2A}">
      <dgm:prSet/>
      <dgm:spPr/>
      <dgm:t>
        <a:bodyPr/>
        <a:lstStyle/>
        <a:p>
          <a:endParaRPr lang="en-US"/>
        </a:p>
      </dgm:t>
    </dgm:pt>
    <dgm:pt modelId="{F349AFA7-03DD-3C43-BA27-C80AC3FD125F}" type="sibTrans" cxnId="{25C336A6-44AF-5940-82A2-68E6E5C71A2A}">
      <dgm:prSet/>
      <dgm:spPr>
        <a:solidFill>
          <a:srgbClr val="86A2B3"/>
        </a:solidFill>
      </dgm:spPr>
      <dgm:t>
        <a:bodyPr/>
        <a:lstStyle/>
        <a:p>
          <a:endParaRPr lang="en-US"/>
        </a:p>
      </dgm:t>
    </dgm:pt>
    <dgm:pt modelId="{10403988-D3A9-A14C-AFDD-19474EFC7087}" type="pres">
      <dgm:prSet presAssocID="{9A6CAE80-C0AC-4755-97B9-C98E1D8A1786}" presName="diagram" presStyleCnt="0">
        <dgm:presLayoutVars>
          <dgm:dir/>
          <dgm:resizeHandles val="exact"/>
        </dgm:presLayoutVars>
      </dgm:prSet>
      <dgm:spPr/>
      <dgm:t>
        <a:bodyPr/>
        <a:lstStyle/>
        <a:p>
          <a:endParaRPr lang="en-US"/>
        </a:p>
      </dgm:t>
    </dgm:pt>
    <dgm:pt modelId="{192D8460-3669-FB46-8D48-C5A56AD9B3AC}" type="pres">
      <dgm:prSet presAssocID="{070B1BF2-3737-5748-834F-68AB986178CC}" presName="node" presStyleLbl="node1" presStyleIdx="0" presStyleCnt="5">
        <dgm:presLayoutVars>
          <dgm:bulletEnabled val="1"/>
        </dgm:presLayoutVars>
      </dgm:prSet>
      <dgm:spPr/>
      <dgm:t>
        <a:bodyPr/>
        <a:lstStyle/>
        <a:p>
          <a:endParaRPr lang="en-US"/>
        </a:p>
      </dgm:t>
    </dgm:pt>
    <dgm:pt modelId="{E8EC3AE7-709A-4647-BC53-2A92C71B4208}" type="pres">
      <dgm:prSet presAssocID="{E9E56107-7D89-2E49-A60B-192E8CF4FB66}" presName="sibTrans" presStyleLbl="sibTrans2D1" presStyleIdx="0" presStyleCnt="4"/>
      <dgm:spPr/>
      <dgm:t>
        <a:bodyPr/>
        <a:lstStyle/>
        <a:p>
          <a:endParaRPr lang="en-US"/>
        </a:p>
      </dgm:t>
    </dgm:pt>
    <dgm:pt modelId="{F697D10B-F221-F445-95B0-C3C664F6D058}" type="pres">
      <dgm:prSet presAssocID="{E9E56107-7D89-2E49-A60B-192E8CF4FB66}" presName="connectorText" presStyleLbl="sibTrans2D1" presStyleIdx="0" presStyleCnt="4"/>
      <dgm:spPr/>
      <dgm:t>
        <a:bodyPr/>
        <a:lstStyle/>
        <a:p>
          <a:endParaRPr lang="en-US"/>
        </a:p>
      </dgm:t>
    </dgm:pt>
    <dgm:pt modelId="{01EE8254-38F9-A14C-9E93-975CC3F0B530}" type="pres">
      <dgm:prSet presAssocID="{623A49C6-9097-5243-915A-24E8BC85EC04}" presName="node" presStyleLbl="node1" presStyleIdx="1" presStyleCnt="5">
        <dgm:presLayoutVars>
          <dgm:bulletEnabled val="1"/>
        </dgm:presLayoutVars>
      </dgm:prSet>
      <dgm:spPr/>
      <dgm:t>
        <a:bodyPr/>
        <a:lstStyle/>
        <a:p>
          <a:endParaRPr lang="en-US"/>
        </a:p>
      </dgm:t>
    </dgm:pt>
    <dgm:pt modelId="{62B5886A-C42A-544E-B96F-60C26A06E9D1}" type="pres">
      <dgm:prSet presAssocID="{12415DDF-15AF-4643-992A-1A6702D7F4AB}" presName="sibTrans" presStyleLbl="sibTrans2D1" presStyleIdx="1" presStyleCnt="4"/>
      <dgm:spPr/>
      <dgm:t>
        <a:bodyPr/>
        <a:lstStyle/>
        <a:p>
          <a:endParaRPr lang="en-US"/>
        </a:p>
      </dgm:t>
    </dgm:pt>
    <dgm:pt modelId="{2A1A2125-588A-3E4F-AACF-E2537A68DD08}" type="pres">
      <dgm:prSet presAssocID="{12415DDF-15AF-4643-992A-1A6702D7F4AB}" presName="connectorText" presStyleLbl="sibTrans2D1" presStyleIdx="1" presStyleCnt="4"/>
      <dgm:spPr/>
      <dgm:t>
        <a:bodyPr/>
        <a:lstStyle/>
        <a:p>
          <a:endParaRPr lang="en-US"/>
        </a:p>
      </dgm:t>
    </dgm:pt>
    <dgm:pt modelId="{2166C631-4573-6B45-94D1-9A5A94E4B79D}" type="pres">
      <dgm:prSet presAssocID="{67687B00-9E32-7C4D-967F-59367A669B97}" presName="node" presStyleLbl="node1" presStyleIdx="2" presStyleCnt="5">
        <dgm:presLayoutVars>
          <dgm:bulletEnabled val="1"/>
        </dgm:presLayoutVars>
      </dgm:prSet>
      <dgm:spPr/>
      <dgm:t>
        <a:bodyPr/>
        <a:lstStyle/>
        <a:p>
          <a:endParaRPr lang="en-US"/>
        </a:p>
      </dgm:t>
    </dgm:pt>
    <dgm:pt modelId="{EAA88637-E2F5-9A43-B589-21F568DA353F}" type="pres">
      <dgm:prSet presAssocID="{F349AFA7-03DD-3C43-BA27-C80AC3FD125F}" presName="sibTrans" presStyleLbl="sibTrans2D1" presStyleIdx="2" presStyleCnt="4"/>
      <dgm:spPr/>
      <dgm:t>
        <a:bodyPr/>
        <a:lstStyle/>
        <a:p>
          <a:endParaRPr lang="en-US"/>
        </a:p>
      </dgm:t>
    </dgm:pt>
    <dgm:pt modelId="{D84D9E65-DA8D-804C-9844-DBF107F94CD3}" type="pres">
      <dgm:prSet presAssocID="{F349AFA7-03DD-3C43-BA27-C80AC3FD125F}" presName="connectorText" presStyleLbl="sibTrans2D1" presStyleIdx="2" presStyleCnt="4"/>
      <dgm:spPr/>
      <dgm:t>
        <a:bodyPr/>
        <a:lstStyle/>
        <a:p>
          <a:endParaRPr lang="en-US"/>
        </a:p>
      </dgm:t>
    </dgm:pt>
    <dgm:pt modelId="{1984E24D-4924-0C41-B902-9CF26E8E948B}" type="pres">
      <dgm:prSet presAssocID="{9B3BAC70-35ED-4D51-9DCE-0EEC191644A1}" presName="node" presStyleLbl="node1" presStyleIdx="3" presStyleCnt="5">
        <dgm:presLayoutVars>
          <dgm:bulletEnabled val="1"/>
        </dgm:presLayoutVars>
      </dgm:prSet>
      <dgm:spPr/>
      <dgm:t>
        <a:bodyPr/>
        <a:lstStyle/>
        <a:p>
          <a:endParaRPr lang="en-US"/>
        </a:p>
      </dgm:t>
    </dgm:pt>
    <dgm:pt modelId="{0CF344F8-B54D-D848-83EA-8882D595EE25}" type="pres">
      <dgm:prSet presAssocID="{BF4241C0-ED8D-46CA-8EF9-511A9BF5B09B}" presName="sibTrans" presStyleLbl="sibTrans2D1" presStyleIdx="3" presStyleCnt="4"/>
      <dgm:spPr/>
      <dgm:t>
        <a:bodyPr/>
        <a:lstStyle/>
        <a:p>
          <a:endParaRPr lang="en-US"/>
        </a:p>
      </dgm:t>
    </dgm:pt>
    <dgm:pt modelId="{59E5F922-B03E-7342-8858-8F9848D14380}" type="pres">
      <dgm:prSet presAssocID="{BF4241C0-ED8D-46CA-8EF9-511A9BF5B09B}" presName="connectorText" presStyleLbl="sibTrans2D1" presStyleIdx="3" presStyleCnt="4"/>
      <dgm:spPr/>
      <dgm:t>
        <a:bodyPr/>
        <a:lstStyle/>
        <a:p>
          <a:endParaRPr lang="en-US"/>
        </a:p>
      </dgm:t>
    </dgm:pt>
    <dgm:pt modelId="{8192A4A9-2B88-A243-AB2B-2EA85155EC37}" type="pres">
      <dgm:prSet presAssocID="{B872FF15-5925-4CF8-8A23-A71887C122E1}" presName="node" presStyleLbl="node1" presStyleIdx="4" presStyleCnt="5">
        <dgm:presLayoutVars>
          <dgm:bulletEnabled val="1"/>
        </dgm:presLayoutVars>
      </dgm:prSet>
      <dgm:spPr>
        <a:prstGeom prst="roundRect">
          <a:avLst/>
        </a:prstGeom>
      </dgm:spPr>
      <dgm:t>
        <a:bodyPr/>
        <a:lstStyle/>
        <a:p>
          <a:endParaRPr lang="en-US"/>
        </a:p>
      </dgm:t>
    </dgm:pt>
  </dgm:ptLst>
  <dgm:cxnLst>
    <dgm:cxn modelId="{4688E6DA-D973-4007-B8F9-2099CEF7A5F1}" srcId="{9A6CAE80-C0AC-4755-97B9-C98E1D8A1786}" destId="{B872FF15-5925-4CF8-8A23-A71887C122E1}" srcOrd="4" destOrd="0" parTransId="{B766D833-3FF7-49F7-9885-5197A9B5FCFD}" sibTransId="{FBDF5577-5A63-45BC-BA6E-2FDAE2C6E8D8}"/>
    <dgm:cxn modelId="{E709453C-8697-DB47-81F6-0C6E1348435F}" type="presOf" srcId="{070B1BF2-3737-5748-834F-68AB986178CC}" destId="{192D8460-3669-FB46-8D48-C5A56AD9B3AC}" srcOrd="0" destOrd="0" presId="urn:microsoft.com/office/officeart/2005/8/layout/process5"/>
    <dgm:cxn modelId="{3624CE3D-0E93-7E4E-B93F-B56233A97455}" type="presOf" srcId="{67687B00-9E32-7C4D-967F-59367A669B97}" destId="{2166C631-4573-6B45-94D1-9A5A94E4B79D}" srcOrd="0" destOrd="0" presId="urn:microsoft.com/office/officeart/2005/8/layout/process5"/>
    <dgm:cxn modelId="{3CD56C9E-9BC0-6C48-8091-CACF690F4410}" type="presOf" srcId="{9A6CAE80-C0AC-4755-97B9-C98E1D8A1786}" destId="{10403988-D3A9-A14C-AFDD-19474EFC7087}" srcOrd="0" destOrd="0" presId="urn:microsoft.com/office/officeart/2005/8/layout/process5"/>
    <dgm:cxn modelId="{7DB8581A-1745-9145-BF95-D5A9F07E4269}" type="presOf" srcId="{12415DDF-15AF-4643-992A-1A6702D7F4AB}" destId="{62B5886A-C42A-544E-B96F-60C26A06E9D1}" srcOrd="0" destOrd="0" presId="urn:microsoft.com/office/officeart/2005/8/layout/process5"/>
    <dgm:cxn modelId="{C9987050-04E2-5C41-94E6-33D80BE5E1C7}" type="presOf" srcId="{9B3BAC70-35ED-4D51-9DCE-0EEC191644A1}" destId="{1984E24D-4924-0C41-B902-9CF26E8E948B}" srcOrd="0" destOrd="0" presId="urn:microsoft.com/office/officeart/2005/8/layout/process5"/>
    <dgm:cxn modelId="{828C286A-3E62-E74B-8BF3-99491CD7142A}" srcId="{9A6CAE80-C0AC-4755-97B9-C98E1D8A1786}" destId="{623A49C6-9097-5243-915A-24E8BC85EC04}" srcOrd="1" destOrd="0" parTransId="{2228625B-73B3-D448-B671-57FBFD6E61C7}" sibTransId="{12415DDF-15AF-4643-992A-1A6702D7F4AB}"/>
    <dgm:cxn modelId="{DDF93D38-7004-4B46-8E2B-50856D45A66C}" type="presOf" srcId="{12415DDF-15AF-4643-992A-1A6702D7F4AB}" destId="{2A1A2125-588A-3E4F-AACF-E2537A68DD08}" srcOrd="1" destOrd="0" presId="urn:microsoft.com/office/officeart/2005/8/layout/process5"/>
    <dgm:cxn modelId="{25C336A6-44AF-5940-82A2-68E6E5C71A2A}" srcId="{9A6CAE80-C0AC-4755-97B9-C98E1D8A1786}" destId="{67687B00-9E32-7C4D-967F-59367A669B97}" srcOrd="2" destOrd="0" parTransId="{58656676-9974-504E-BA9C-6D8BB32287A9}" sibTransId="{F349AFA7-03DD-3C43-BA27-C80AC3FD125F}"/>
    <dgm:cxn modelId="{4C234DB2-5F02-2647-9388-2C690341C98D}" type="presOf" srcId="{F349AFA7-03DD-3C43-BA27-C80AC3FD125F}" destId="{D84D9E65-DA8D-804C-9844-DBF107F94CD3}" srcOrd="1" destOrd="0" presId="urn:microsoft.com/office/officeart/2005/8/layout/process5"/>
    <dgm:cxn modelId="{EB0A7E67-D335-424C-A363-2712AD66F8D5}" type="presOf" srcId="{F349AFA7-03DD-3C43-BA27-C80AC3FD125F}" destId="{EAA88637-E2F5-9A43-B589-21F568DA353F}" srcOrd="0" destOrd="0" presId="urn:microsoft.com/office/officeart/2005/8/layout/process5"/>
    <dgm:cxn modelId="{B3AC8866-99D4-D84A-8A34-AEA8FD16CF86}" type="presOf" srcId="{B872FF15-5925-4CF8-8A23-A71887C122E1}" destId="{8192A4A9-2B88-A243-AB2B-2EA85155EC37}" srcOrd="0" destOrd="0" presId="urn:microsoft.com/office/officeart/2005/8/layout/process5"/>
    <dgm:cxn modelId="{CE56096C-3B1F-E440-B187-498AA44043CC}" type="presOf" srcId="{623A49C6-9097-5243-915A-24E8BC85EC04}" destId="{01EE8254-38F9-A14C-9E93-975CC3F0B530}" srcOrd="0" destOrd="0" presId="urn:microsoft.com/office/officeart/2005/8/layout/process5"/>
    <dgm:cxn modelId="{0DFC906A-E080-4C4C-BECF-4E4942D40510}" srcId="{9A6CAE80-C0AC-4755-97B9-C98E1D8A1786}" destId="{070B1BF2-3737-5748-834F-68AB986178CC}" srcOrd="0" destOrd="0" parTransId="{8BE983CF-F95B-934A-8D65-DEB1313415AE}" sibTransId="{E9E56107-7D89-2E49-A60B-192E8CF4FB66}"/>
    <dgm:cxn modelId="{2A0D4A51-4967-5C42-B0A8-13516735B403}" type="presOf" srcId="{BF4241C0-ED8D-46CA-8EF9-511A9BF5B09B}" destId="{0CF344F8-B54D-D848-83EA-8882D595EE25}" srcOrd="0" destOrd="0" presId="urn:microsoft.com/office/officeart/2005/8/layout/process5"/>
    <dgm:cxn modelId="{1DB7DEEE-90BE-400F-9C1B-C140676745E4}" srcId="{9A6CAE80-C0AC-4755-97B9-C98E1D8A1786}" destId="{9B3BAC70-35ED-4D51-9DCE-0EEC191644A1}" srcOrd="3" destOrd="0" parTransId="{CC4EA915-93DE-42BA-AD84-E35F16ED17F3}" sibTransId="{BF4241C0-ED8D-46CA-8EF9-511A9BF5B09B}"/>
    <dgm:cxn modelId="{47D6ABB2-67E6-FD44-B577-84E2536CACB6}" type="presOf" srcId="{E9E56107-7D89-2E49-A60B-192E8CF4FB66}" destId="{E8EC3AE7-709A-4647-BC53-2A92C71B4208}" srcOrd="0" destOrd="0" presId="urn:microsoft.com/office/officeart/2005/8/layout/process5"/>
    <dgm:cxn modelId="{0A437E92-D11D-B149-AF3F-6FD74D5530F3}" type="presOf" srcId="{BF4241C0-ED8D-46CA-8EF9-511A9BF5B09B}" destId="{59E5F922-B03E-7342-8858-8F9848D14380}" srcOrd="1" destOrd="0" presId="urn:microsoft.com/office/officeart/2005/8/layout/process5"/>
    <dgm:cxn modelId="{B3582929-ACF6-1E43-ABDE-99DAF11A1E69}" type="presOf" srcId="{E9E56107-7D89-2E49-A60B-192E8CF4FB66}" destId="{F697D10B-F221-F445-95B0-C3C664F6D058}" srcOrd="1" destOrd="0" presId="urn:microsoft.com/office/officeart/2005/8/layout/process5"/>
    <dgm:cxn modelId="{1271EFC5-B36A-8F49-88DE-C778C785D2BD}" type="presParOf" srcId="{10403988-D3A9-A14C-AFDD-19474EFC7087}" destId="{192D8460-3669-FB46-8D48-C5A56AD9B3AC}" srcOrd="0" destOrd="0" presId="urn:microsoft.com/office/officeart/2005/8/layout/process5"/>
    <dgm:cxn modelId="{14374421-7F81-DC46-BE38-700E93076605}" type="presParOf" srcId="{10403988-D3A9-A14C-AFDD-19474EFC7087}" destId="{E8EC3AE7-709A-4647-BC53-2A92C71B4208}" srcOrd="1" destOrd="0" presId="urn:microsoft.com/office/officeart/2005/8/layout/process5"/>
    <dgm:cxn modelId="{AEBEBC20-E6F5-A048-BEC7-3AC73DE5B3ED}" type="presParOf" srcId="{E8EC3AE7-709A-4647-BC53-2A92C71B4208}" destId="{F697D10B-F221-F445-95B0-C3C664F6D058}" srcOrd="0" destOrd="0" presId="urn:microsoft.com/office/officeart/2005/8/layout/process5"/>
    <dgm:cxn modelId="{6140874F-327F-C24B-BA91-201C691A6C8E}" type="presParOf" srcId="{10403988-D3A9-A14C-AFDD-19474EFC7087}" destId="{01EE8254-38F9-A14C-9E93-975CC3F0B530}" srcOrd="2" destOrd="0" presId="urn:microsoft.com/office/officeart/2005/8/layout/process5"/>
    <dgm:cxn modelId="{19B4E767-DAA5-9E44-BECB-C6FFA16A4EBE}" type="presParOf" srcId="{10403988-D3A9-A14C-AFDD-19474EFC7087}" destId="{62B5886A-C42A-544E-B96F-60C26A06E9D1}" srcOrd="3" destOrd="0" presId="urn:microsoft.com/office/officeart/2005/8/layout/process5"/>
    <dgm:cxn modelId="{74FC0E46-399C-7241-8556-06810FD67762}" type="presParOf" srcId="{62B5886A-C42A-544E-B96F-60C26A06E9D1}" destId="{2A1A2125-588A-3E4F-AACF-E2537A68DD08}" srcOrd="0" destOrd="0" presId="urn:microsoft.com/office/officeart/2005/8/layout/process5"/>
    <dgm:cxn modelId="{95CCFD69-F605-D349-88A8-F3C545EC96B1}" type="presParOf" srcId="{10403988-D3A9-A14C-AFDD-19474EFC7087}" destId="{2166C631-4573-6B45-94D1-9A5A94E4B79D}" srcOrd="4" destOrd="0" presId="urn:microsoft.com/office/officeart/2005/8/layout/process5"/>
    <dgm:cxn modelId="{46D16329-DB5C-6542-AEA3-EB87C6C8E981}" type="presParOf" srcId="{10403988-D3A9-A14C-AFDD-19474EFC7087}" destId="{EAA88637-E2F5-9A43-B589-21F568DA353F}" srcOrd="5" destOrd="0" presId="urn:microsoft.com/office/officeart/2005/8/layout/process5"/>
    <dgm:cxn modelId="{4D73C1D1-3844-3A40-8B06-4EF7A5BF5A38}" type="presParOf" srcId="{EAA88637-E2F5-9A43-B589-21F568DA353F}" destId="{D84D9E65-DA8D-804C-9844-DBF107F94CD3}" srcOrd="0" destOrd="0" presId="urn:microsoft.com/office/officeart/2005/8/layout/process5"/>
    <dgm:cxn modelId="{3EA67D98-0E3C-B745-8777-E2F35041CF58}" type="presParOf" srcId="{10403988-D3A9-A14C-AFDD-19474EFC7087}" destId="{1984E24D-4924-0C41-B902-9CF26E8E948B}" srcOrd="6" destOrd="0" presId="urn:microsoft.com/office/officeart/2005/8/layout/process5"/>
    <dgm:cxn modelId="{3808A3F7-655A-E94A-B499-CAAF29916CA1}" type="presParOf" srcId="{10403988-D3A9-A14C-AFDD-19474EFC7087}" destId="{0CF344F8-B54D-D848-83EA-8882D595EE25}" srcOrd="7" destOrd="0" presId="urn:microsoft.com/office/officeart/2005/8/layout/process5"/>
    <dgm:cxn modelId="{F0C0B577-5B0D-1A45-B16F-046EB5BE5CE7}" type="presParOf" srcId="{0CF344F8-B54D-D848-83EA-8882D595EE25}" destId="{59E5F922-B03E-7342-8858-8F9848D14380}" srcOrd="0" destOrd="0" presId="urn:microsoft.com/office/officeart/2005/8/layout/process5"/>
    <dgm:cxn modelId="{1ED2932D-15AC-FF4F-BF19-665400959003}" type="presParOf" srcId="{10403988-D3A9-A14C-AFDD-19474EFC7087}" destId="{8192A4A9-2B88-A243-AB2B-2EA85155EC37}"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4E6226-56AC-144F-B7B4-8FF15B31529C}" type="doc">
      <dgm:prSet loTypeId="urn:microsoft.com/office/officeart/2005/8/layout/radial4" loCatId="" qsTypeId="urn:microsoft.com/office/officeart/2005/8/quickstyle/simple1" qsCatId="simple" csTypeId="urn:microsoft.com/office/officeart/2005/8/colors/colorful4" csCatId="colorful" phldr="1"/>
      <dgm:spPr/>
      <dgm:t>
        <a:bodyPr/>
        <a:lstStyle/>
        <a:p>
          <a:endParaRPr lang="en-US"/>
        </a:p>
      </dgm:t>
    </dgm:pt>
    <dgm:pt modelId="{52E35F97-8C3B-6445-AFB7-6D05F8E249BD}">
      <dgm:prSet phldrT="[Text]"/>
      <dgm:spPr/>
      <dgm:t>
        <a:bodyPr/>
        <a:lstStyle/>
        <a:p>
          <a:endParaRPr lang="en-US"/>
        </a:p>
      </dgm:t>
    </dgm:pt>
    <dgm:pt modelId="{796FEBA7-6F06-6048-B4D3-603591D0AB39}" type="parTrans" cxnId="{0D82F795-E49C-294F-93A1-FCC5C8BE1AFD}">
      <dgm:prSet/>
      <dgm:spPr/>
      <dgm:t>
        <a:bodyPr/>
        <a:lstStyle/>
        <a:p>
          <a:endParaRPr lang="en-US"/>
        </a:p>
      </dgm:t>
    </dgm:pt>
    <dgm:pt modelId="{FC414296-0994-544E-810C-4A11B1F3478B}" type="sibTrans" cxnId="{0D82F795-E49C-294F-93A1-FCC5C8BE1AFD}">
      <dgm:prSet/>
      <dgm:spPr/>
      <dgm:t>
        <a:bodyPr/>
        <a:lstStyle/>
        <a:p>
          <a:endParaRPr lang="en-US"/>
        </a:p>
      </dgm:t>
    </dgm:pt>
    <dgm:pt modelId="{92022500-72F1-D948-B3E2-75551C470474}">
      <dgm:prSet phldrT="[Text]"/>
      <dgm:spPr>
        <a:solidFill>
          <a:srgbClr val="86A2B3"/>
        </a:solidFill>
      </dgm:spPr>
      <dgm:t>
        <a:bodyPr/>
        <a:lstStyle/>
        <a:p>
          <a:r>
            <a:rPr lang="en-US" b="0" dirty="0" smtClean="0">
              <a:latin typeface="Helvetica" pitchFamily="34" charset="0"/>
              <a:cs typeface="Arial" panose="020B0604020202020204" pitchFamily="34" charset="0"/>
            </a:rPr>
            <a:t>Impact (data!)</a:t>
          </a:r>
          <a:endParaRPr lang="en-US" b="0" dirty="0">
            <a:latin typeface="Helvetica" pitchFamily="34" charset="0"/>
            <a:cs typeface="Arial" panose="020B0604020202020204" pitchFamily="34" charset="0"/>
          </a:endParaRPr>
        </a:p>
      </dgm:t>
    </dgm:pt>
    <dgm:pt modelId="{61864077-A04C-2548-B957-EF377D5D72FD}" type="parTrans" cxnId="{F2D1766B-E54D-2541-970B-3B02131C6B8A}">
      <dgm:prSet/>
      <dgm:spPr>
        <a:solidFill>
          <a:srgbClr val="86A2B3"/>
        </a:solidFill>
      </dgm:spPr>
      <dgm:t>
        <a:bodyPr/>
        <a:lstStyle/>
        <a:p>
          <a:endParaRPr lang="en-US"/>
        </a:p>
      </dgm:t>
    </dgm:pt>
    <dgm:pt modelId="{7A82A797-CD3C-A143-8FB3-825D7D12E4E6}" type="sibTrans" cxnId="{F2D1766B-E54D-2541-970B-3B02131C6B8A}">
      <dgm:prSet/>
      <dgm:spPr/>
      <dgm:t>
        <a:bodyPr/>
        <a:lstStyle/>
        <a:p>
          <a:endParaRPr lang="en-US"/>
        </a:p>
      </dgm:t>
    </dgm:pt>
    <dgm:pt modelId="{D63F1BD7-3156-DA4D-9864-5DF820AD977B}">
      <dgm:prSet phldrT="[Text]"/>
      <dgm:spPr>
        <a:solidFill>
          <a:srgbClr val="84171A"/>
        </a:solidFill>
      </dgm:spPr>
      <dgm:t>
        <a:bodyPr/>
        <a:lstStyle/>
        <a:p>
          <a:endParaRPr lang="en-US" b="0" dirty="0" smtClean="0">
            <a:latin typeface="Arial" panose="020B0604020202020204" pitchFamily="34" charset="0"/>
            <a:cs typeface="Arial" panose="020B0604020202020204" pitchFamily="34" charset="0"/>
          </a:endParaRPr>
        </a:p>
        <a:p>
          <a:r>
            <a:rPr lang="en-US" b="0" dirty="0" smtClean="0">
              <a:latin typeface="Helvetica" pitchFamily="34" charset="0"/>
              <a:cs typeface="Arial" panose="020B0604020202020204" pitchFamily="34" charset="0"/>
            </a:rPr>
            <a:t>Community Support</a:t>
          </a:r>
          <a:r>
            <a:rPr lang="en-US" b="0" dirty="0" smtClean="0">
              <a:latin typeface="Helvetica" pitchFamily="34" charset="0"/>
            </a:rPr>
            <a:t>	</a:t>
          </a:r>
        </a:p>
      </dgm:t>
    </dgm:pt>
    <dgm:pt modelId="{F306295F-BC69-A44F-A27C-6FEB83090614}" type="parTrans" cxnId="{8DC694E9-2773-1F40-9073-3AF17EB588A4}">
      <dgm:prSet/>
      <dgm:spPr>
        <a:solidFill>
          <a:srgbClr val="84171A"/>
        </a:solidFill>
      </dgm:spPr>
      <dgm:t>
        <a:bodyPr/>
        <a:lstStyle/>
        <a:p>
          <a:endParaRPr lang="en-US"/>
        </a:p>
      </dgm:t>
    </dgm:pt>
    <dgm:pt modelId="{A2DCE30B-F505-7648-882A-41181EEEAEDD}" type="sibTrans" cxnId="{8DC694E9-2773-1F40-9073-3AF17EB588A4}">
      <dgm:prSet/>
      <dgm:spPr/>
      <dgm:t>
        <a:bodyPr/>
        <a:lstStyle/>
        <a:p>
          <a:endParaRPr lang="en-US"/>
        </a:p>
      </dgm:t>
    </dgm:pt>
    <dgm:pt modelId="{D2A83ABD-A0BA-6E44-B2C5-C7CB49332156}">
      <dgm:prSet phldrT="[Text]"/>
      <dgm:spPr/>
      <dgm:t>
        <a:bodyPr/>
        <a:lstStyle/>
        <a:p>
          <a:r>
            <a:rPr lang="en-US" b="0" dirty="0" smtClean="0">
              <a:latin typeface="Helvetica" pitchFamily="34" charset="0"/>
              <a:cs typeface="Arial" panose="020B0604020202020204" pitchFamily="34" charset="0"/>
            </a:rPr>
            <a:t>Resource Potential</a:t>
          </a:r>
          <a:endParaRPr lang="en-US" b="0" dirty="0">
            <a:latin typeface="Helvetica" pitchFamily="34" charset="0"/>
            <a:cs typeface="Arial" panose="020B0604020202020204" pitchFamily="34" charset="0"/>
          </a:endParaRPr>
        </a:p>
      </dgm:t>
    </dgm:pt>
    <dgm:pt modelId="{61315A4C-D13E-C34C-B68C-FDDC78B7B0C8}" type="parTrans" cxnId="{35D0BF11-1494-2E46-AF3A-AB04CE35D291}">
      <dgm:prSet/>
      <dgm:spPr/>
      <dgm:t>
        <a:bodyPr/>
        <a:lstStyle/>
        <a:p>
          <a:endParaRPr lang="en-US"/>
        </a:p>
      </dgm:t>
    </dgm:pt>
    <dgm:pt modelId="{C932390B-3F6B-9943-85F2-84A6F6898652}" type="sibTrans" cxnId="{35D0BF11-1494-2E46-AF3A-AB04CE35D291}">
      <dgm:prSet/>
      <dgm:spPr/>
      <dgm:t>
        <a:bodyPr/>
        <a:lstStyle/>
        <a:p>
          <a:endParaRPr lang="en-US"/>
        </a:p>
      </dgm:t>
    </dgm:pt>
    <dgm:pt modelId="{69730371-C9DF-F54D-B003-116CCEB30277}">
      <dgm:prSet phldrT="[Text]" custT="1"/>
      <dgm:spPr>
        <a:solidFill>
          <a:srgbClr val="B56C3B"/>
        </a:solidFill>
      </dgm:spPr>
      <dgm:t>
        <a:bodyPr/>
        <a:lstStyle/>
        <a:p>
          <a:r>
            <a:rPr lang="en-US" sz="2800" b="1" dirty="0" smtClean="0">
              <a:latin typeface="Helvetica" pitchFamily="34" charset="0"/>
              <a:cs typeface="Arial" panose="020B0604020202020204" pitchFamily="34" charset="0"/>
            </a:rPr>
            <a:t>TO BE SUSTAINED!</a:t>
          </a:r>
          <a:endParaRPr lang="en-US" sz="2800" b="1" dirty="0">
            <a:latin typeface="Helvetica" pitchFamily="34" charset="0"/>
            <a:cs typeface="Arial" panose="020B0604020202020204" pitchFamily="34" charset="0"/>
          </a:endParaRPr>
        </a:p>
      </dgm:t>
    </dgm:pt>
    <dgm:pt modelId="{C608B607-8C2B-EB4B-B38C-3ADB42FEBFF0}" type="parTrans" cxnId="{8A7BFCF8-1ED7-B444-8EBC-B58D00FBEEE7}">
      <dgm:prSet/>
      <dgm:spPr/>
      <dgm:t>
        <a:bodyPr/>
        <a:lstStyle/>
        <a:p>
          <a:endParaRPr lang="en-US"/>
        </a:p>
      </dgm:t>
    </dgm:pt>
    <dgm:pt modelId="{9403CCB7-99B6-5447-801E-ABB1ECFE96B2}" type="sibTrans" cxnId="{8A7BFCF8-1ED7-B444-8EBC-B58D00FBEEE7}">
      <dgm:prSet/>
      <dgm:spPr/>
      <dgm:t>
        <a:bodyPr/>
        <a:lstStyle/>
        <a:p>
          <a:endParaRPr lang="en-US"/>
        </a:p>
      </dgm:t>
    </dgm:pt>
    <dgm:pt modelId="{F597DD15-D51A-934B-9A2D-482121300BEF}">
      <dgm:prSet phldrT="[Text]"/>
      <dgm:spPr>
        <a:solidFill>
          <a:srgbClr val="5E723B"/>
        </a:solidFill>
      </dgm:spPr>
      <dgm:t>
        <a:bodyPr/>
        <a:lstStyle/>
        <a:p>
          <a:r>
            <a:rPr lang="en-US" b="0" dirty="0" smtClean="0">
              <a:latin typeface="Helvetica" pitchFamily="34" charset="0"/>
              <a:cs typeface="Arial" panose="020B0604020202020204" pitchFamily="34" charset="0"/>
            </a:rPr>
            <a:t>Still a Need</a:t>
          </a:r>
          <a:endParaRPr lang="en-US" b="0" dirty="0">
            <a:latin typeface="Helvetica" pitchFamily="34" charset="0"/>
            <a:cs typeface="Arial" panose="020B0604020202020204" pitchFamily="34" charset="0"/>
          </a:endParaRPr>
        </a:p>
      </dgm:t>
    </dgm:pt>
    <dgm:pt modelId="{1AA24519-6879-5E4A-9665-0028240CD639}" type="parTrans" cxnId="{845E2D87-EF1D-6D4D-8D06-A1A2255834BF}">
      <dgm:prSet/>
      <dgm:spPr>
        <a:solidFill>
          <a:srgbClr val="5E723B"/>
        </a:solidFill>
      </dgm:spPr>
      <dgm:t>
        <a:bodyPr/>
        <a:lstStyle/>
        <a:p>
          <a:endParaRPr lang="en-US"/>
        </a:p>
      </dgm:t>
    </dgm:pt>
    <dgm:pt modelId="{B41E5981-089F-4943-9319-6BF0F15C2A6A}" type="sibTrans" cxnId="{845E2D87-EF1D-6D4D-8D06-A1A2255834BF}">
      <dgm:prSet/>
      <dgm:spPr/>
      <dgm:t>
        <a:bodyPr/>
        <a:lstStyle/>
        <a:p>
          <a:endParaRPr lang="en-US"/>
        </a:p>
      </dgm:t>
    </dgm:pt>
    <dgm:pt modelId="{FD3901E2-7761-6F44-9E38-C76FABEF0417}" type="pres">
      <dgm:prSet presAssocID="{714E6226-56AC-144F-B7B4-8FF15B31529C}" presName="cycle" presStyleCnt="0">
        <dgm:presLayoutVars>
          <dgm:chMax val="1"/>
          <dgm:dir/>
          <dgm:animLvl val="ctr"/>
          <dgm:resizeHandles val="exact"/>
        </dgm:presLayoutVars>
      </dgm:prSet>
      <dgm:spPr/>
      <dgm:t>
        <a:bodyPr/>
        <a:lstStyle/>
        <a:p>
          <a:endParaRPr lang="en-US"/>
        </a:p>
      </dgm:t>
    </dgm:pt>
    <dgm:pt modelId="{51814FEC-2632-6042-B40A-B64F11F44D65}" type="pres">
      <dgm:prSet presAssocID="{69730371-C9DF-F54D-B003-116CCEB30277}" presName="centerShape" presStyleLbl="node0" presStyleIdx="0" presStyleCnt="1" custScaleX="137205" custScaleY="117122"/>
      <dgm:spPr/>
      <dgm:t>
        <a:bodyPr/>
        <a:lstStyle/>
        <a:p>
          <a:endParaRPr lang="en-US"/>
        </a:p>
      </dgm:t>
    </dgm:pt>
    <dgm:pt modelId="{F0621A1B-6F10-9841-97F1-97256C969D0D}" type="pres">
      <dgm:prSet presAssocID="{61864077-A04C-2548-B957-EF377D5D72FD}" presName="parTrans" presStyleLbl="bgSibTrans2D1" presStyleIdx="0" presStyleCnt="4"/>
      <dgm:spPr/>
      <dgm:t>
        <a:bodyPr/>
        <a:lstStyle/>
        <a:p>
          <a:endParaRPr lang="en-US"/>
        </a:p>
      </dgm:t>
    </dgm:pt>
    <dgm:pt modelId="{4F594725-C6AB-6846-8F4B-7D1FEBA974D6}" type="pres">
      <dgm:prSet presAssocID="{92022500-72F1-D948-B3E2-75551C470474}" presName="node" presStyleLbl="node1" presStyleIdx="0" presStyleCnt="4" custRadScaleRad="102036" custRadScaleInc="-3483">
        <dgm:presLayoutVars>
          <dgm:bulletEnabled val="1"/>
        </dgm:presLayoutVars>
      </dgm:prSet>
      <dgm:spPr/>
      <dgm:t>
        <a:bodyPr/>
        <a:lstStyle/>
        <a:p>
          <a:endParaRPr lang="en-US"/>
        </a:p>
      </dgm:t>
    </dgm:pt>
    <dgm:pt modelId="{7556ACFB-A8B3-9346-8231-050585900D9A}" type="pres">
      <dgm:prSet presAssocID="{F306295F-BC69-A44F-A27C-6FEB83090614}" presName="parTrans" presStyleLbl="bgSibTrans2D1" presStyleIdx="1" presStyleCnt="4"/>
      <dgm:spPr/>
      <dgm:t>
        <a:bodyPr/>
        <a:lstStyle/>
        <a:p>
          <a:endParaRPr lang="en-US"/>
        </a:p>
      </dgm:t>
    </dgm:pt>
    <dgm:pt modelId="{D1D0E5A8-FEC9-F349-923B-0DF9E6285A11}" type="pres">
      <dgm:prSet presAssocID="{D63F1BD7-3156-DA4D-9864-5DF820AD977B}" presName="node" presStyleLbl="node1" presStyleIdx="1" presStyleCnt="4" custScaleX="70236" custScaleY="68152">
        <dgm:presLayoutVars>
          <dgm:bulletEnabled val="1"/>
        </dgm:presLayoutVars>
      </dgm:prSet>
      <dgm:spPr/>
      <dgm:t>
        <a:bodyPr/>
        <a:lstStyle/>
        <a:p>
          <a:endParaRPr lang="en-US"/>
        </a:p>
      </dgm:t>
    </dgm:pt>
    <dgm:pt modelId="{9D0A0489-B966-4545-B2FE-4CB0025E322D}" type="pres">
      <dgm:prSet presAssocID="{61315A4C-D13E-C34C-B68C-FDDC78B7B0C8}" presName="parTrans" presStyleLbl="bgSibTrans2D1" presStyleIdx="2" presStyleCnt="4"/>
      <dgm:spPr/>
      <dgm:t>
        <a:bodyPr/>
        <a:lstStyle/>
        <a:p>
          <a:endParaRPr lang="en-US"/>
        </a:p>
      </dgm:t>
    </dgm:pt>
    <dgm:pt modelId="{2494F459-148A-3341-993A-1C382B967CA9}" type="pres">
      <dgm:prSet presAssocID="{D2A83ABD-A0BA-6E44-B2C5-C7CB49332156}" presName="node" presStyleLbl="node1" presStyleIdx="2" presStyleCnt="4" custScaleX="61161" custScaleY="69532">
        <dgm:presLayoutVars>
          <dgm:bulletEnabled val="1"/>
        </dgm:presLayoutVars>
      </dgm:prSet>
      <dgm:spPr/>
      <dgm:t>
        <a:bodyPr/>
        <a:lstStyle/>
        <a:p>
          <a:endParaRPr lang="en-US"/>
        </a:p>
      </dgm:t>
    </dgm:pt>
    <dgm:pt modelId="{4440CBA7-C321-3E48-8E5E-4CC42C52DE1D}" type="pres">
      <dgm:prSet presAssocID="{1AA24519-6879-5E4A-9665-0028240CD639}" presName="parTrans" presStyleLbl="bgSibTrans2D1" presStyleIdx="3" presStyleCnt="4"/>
      <dgm:spPr/>
      <dgm:t>
        <a:bodyPr/>
        <a:lstStyle/>
        <a:p>
          <a:endParaRPr lang="en-US"/>
        </a:p>
      </dgm:t>
    </dgm:pt>
    <dgm:pt modelId="{10D5C3B2-E1B2-7A49-B619-8DB873E3AEEA}" type="pres">
      <dgm:prSet presAssocID="{F597DD15-D51A-934B-9A2D-482121300BEF}" presName="node" presStyleLbl="node1" presStyleIdx="3" presStyleCnt="4" custRadScaleRad="103168" custRadScaleInc="252">
        <dgm:presLayoutVars>
          <dgm:bulletEnabled val="1"/>
        </dgm:presLayoutVars>
      </dgm:prSet>
      <dgm:spPr/>
      <dgm:t>
        <a:bodyPr/>
        <a:lstStyle/>
        <a:p>
          <a:endParaRPr lang="en-US"/>
        </a:p>
      </dgm:t>
    </dgm:pt>
  </dgm:ptLst>
  <dgm:cxnLst>
    <dgm:cxn modelId="{35D0BF11-1494-2E46-AF3A-AB04CE35D291}" srcId="{69730371-C9DF-F54D-B003-116CCEB30277}" destId="{D2A83ABD-A0BA-6E44-B2C5-C7CB49332156}" srcOrd="2" destOrd="0" parTransId="{61315A4C-D13E-C34C-B68C-FDDC78B7B0C8}" sibTransId="{C932390B-3F6B-9943-85F2-84A6F6898652}"/>
    <dgm:cxn modelId="{CD8545D8-9C86-2542-B796-0FBB23CF326F}" type="presOf" srcId="{61315A4C-D13E-C34C-B68C-FDDC78B7B0C8}" destId="{9D0A0489-B966-4545-B2FE-4CB0025E322D}" srcOrd="0" destOrd="0" presId="urn:microsoft.com/office/officeart/2005/8/layout/radial4"/>
    <dgm:cxn modelId="{5B43FBEF-E9DB-1746-9FAF-65A8591CA59C}" type="presOf" srcId="{1AA24519-6879-5E4A-9665-0028240CD639}" destId="{4440CBA7-C321-3E48-8E5E-4CC42C52DE1D}" srcOrd="0" destOrd="0" presId="urn:microsoft.com/office/officeart/2005/8/layout/radial4"/>
    <dgm:cxn modelId="{953F756D-D8DC-B846-B314-32CEE3EA838F}" type="presOf" srcId="{92022500-72F1-D948-B3E2-75551C470474}" destId="{4F594725-C6AB-6846-8F4B-7D1FEBA974D6}" srcOrd="0" destOrd="0" presId="urn:microsoft.com/office/officeart/2005/8/layout/radial4"/>
    <dgm:cxn modelId="{845E2D87-EF1D-6D4D-8D06-A1A2255834BF}" srcId="{69730371-C9DF-F54D-B003-116CCEB30277}" destId="{F597DD15-D51A-934B-9A2D-482121300BEF}" srcOrd="3" destOrd="0" parTransId="{1AA24519-6879-5E4A-9665-0028240CD639}" sibTransId="{B41E5981-089F-4943-9319-6BF0F15C2A6A}"/>
    <dgm:cxn modelId="{122C3B8C-7204-A647-ADDC-18B4BB448FF6}" type="presOf" srcId="{D63F1BD7-3156-DA4D-9864-5DF820AD977B}" destId="{D1D0E5A8-FEC9-F349-923B-0DF9E6285A11}" srcOrd="0" destOrd="0" presId="urn:microsoft.com/office/officeart/2005/8/layout/radial4"/>
    <dgm:cxn modelId="{DAFBAD9A-6FE7-F442-8F5C-22E88B9EC1CB}" type="presOf" srcId="{F306295F-BC69-A44F-A27C-6FEB83090614}" destId="{7556ACFB-A8B3-9346-8231-050585900D9A}" srcOrd="0" destOrd="0" presId="urn:microsoft.com/office/officeart/2005/8/layout/radial4"/>
    <dgm:cxn modelId="{AFC595ED-D14F-114A-B24F-774A9EE84CF1}" type="presOf" srcId="{69730371-C9DF-F54D-B003-116CCEB30277}" destId="{51814FEC-2632-6042-B40A-B64F11F44D65}" srcOrd="0" destOrd="0" presId="urn:microsoft.com/office/officeart/2005/8/layout/radial4"/>
    <dgm:cxn modelId="{F2D1766B-E54D-2541-970B-3B02131C6B8A}" srcId="{69730371-C9DF-F54D-B003-116CCEB30277}" destId="{92022500-72F1-D948-B3E2-75551C470474}" srcOrd="0" destOrd="0" parTransId="{61864077-A04C-2548-B957-EF377D5D72FD}" sibTransId="{7A82A797-CD3C-A143-8FB3-825D7D12E4E6}"/>
    <dgm:cxn modelId="{D4A84241-CD2A-244F-AAED-E4AFF52E9A75}" type="presOf" srcId="{D2A83ABD-A0BA-6E44-B2C5-C7CB49332156}" destId="{2494F459-148A-3341-993A-1C382B967CA9}" srcOrd="0" destOrd="0" presId="urn:microsoft.com/office/officeart/2005/8/layout/radial4"/>
    <dgm:cxn modelId="{0D82F795-E49C-294F-93A1-FCC5C8BE1AFD}" srcId="{714E6226-56AC-144F-B7B4-8FF15B31529C}" destId="{52E35F97-8C3B-6445-AFB7-6D05F8E249BD}" srcOrd="1" destOrd="0" parTransId="{796FEBA7-6F06-6048-B4D3-603591D0AB39}" sibTransId="{FC414296-0994-544E-810C-4A11B1F3478B}"/>
    <dgm:cxn modelId="{8DC694E9-2773-1F40-9073-3AF17EB588A4}" srcId="{69730371-C9DF-F54D-B003-116CCEB30277}" destId="{D63F1BD7-3156-DA4D-9864-5DF820AD977B}" srcOrd="1" destOrd="0" parTransId="{F306295F-BC69-A44F-A27C-6FEB83090614}" sibTransId="{A2DCE30B-F505-7648-882A-41181EEEAEDD}"/>
    <dgm:cxn modelId="{8A7BFCF8-1ED7-B444-8EBC-B58D00FBEEE7}" srcId="{714E6226-56AC-144F-B7B4-8FF15B31529C}" destId="{69730371-C9DF-F54D-B003-116CCEB30277}" srcOrd="0" destOrd="0" parTransId="{C608B607-8C2B-EB4B-B38C-3ADB42FEBFF0}" sibTransId="{9403CCB7-99B6-5447-801E-ABB1ECFE96B2}"/>
    <dgm:cxn modelId="{9EAFA548-0EBC-D544-81CD-EFA1DA6E36DA}" type="presOf" srcId="{61864077-A04C-2548-B957-EF377D5D72FD}" destId="{F0621A1B-6F10-9841-97F1-97256C969D0D}" srcOrd="0" destOrd="0" presId="urn:microsoft.com/office/officeart/2005/8/layout/radial4"/>
    <dgm:cxn modelId="{9C053703-18B0-474A-B711-EB1533A18EBC}" type="presOf" srcId="{F597DD15-D51A-934B-9A2D-482121300BEF}" destId="{10D5C3B2-E1B2-7A49-B619-8DB873E3AEEA}" srcOrd="0" destOrd="0" presId="urn:microsoft.com/office/officeart/2005/8/layout/radial4"/>
    <dgm:cxn modelId="{EDCC5808-2F29-364F-859C-78F6765F6333}" type="presOf" srcId="{714E6226-56AC-144F-B7B4-8FF15B31529C}" destId="{FD3901E2-7761-6F44-9E38-C76FABEF0417}" srcOrd="0" destOrd="0" presId="urn:microsoft.com/office/officeart/2005/8/layout/radial4"/>
    <dgm:cxn modelId="{83529576-491F-B140-A85E-F24D77E377E9}" type="presParOf" srcId="{FD3901E2-7761-6F44-9E38-C76FABEF0417}" destId="{51814FEC-2632-6042-B40A-B64F11F44D65}" srcOrd="0" destOrd="0" presId="urn:microsoft.com/office/officeart/2005/8/layout/radial4"/>
    <dgm:cxn modelId="{E5EC07E0-DE66-3648-850F-9EC574544DC1}" type="presParOf" srcId="{FD3901E2-7761-6F44-9E38-C76FABEF0417}" destId="{F0621A1B-6F10-9841-97F1-97256C969D0D}" srcOrd="1" destOrd="0" presId="urn:microsoft.com/office/officeart/2005/8/layout/radial4"/>
    <dgm:cxn modelId="{F536DB84-DF00-6840-8745-087ED586B95F}" type="presParOf" srcId="{FD3901E2-7761-6F44-9E38-C76FABEF0417}" destId="{4F594725-C6AB-6846-8F4B-7D1FEBA974D6}" srcOrd="2" destOrd="0" presId="urn:microsoft.com/office/officeart/2005/8/layout/radial4"/>
    <dgm:cxn modelId="{E5B8CA4C-39A7-CB49-8769-BB839D346DF3}" type="presParOf" srcId="{FD3901E2-7761-6F44-9E38-C76FABEF0417}" destId="{7556ACFB-A8B3-9346-8231-050585900D9A}" srcOrd="3" destOrd="0" presId="urn:microsoft.com/office/officeart/2005/8/layout/radial4"/>
    <dgm:cxn modelId="{ABA4C90A-A1BD-6249-8E40-3CB7F47FB382}" type="presParOf" srcId="{FD3901E2-7761-6F44-9E38-C76FABEF0417}" destId="{D1D0E5A8-FEC9-F349-923B-0DF9E6285A11}" srcOrd="4" destOrd="0" presId="urn:microsoft.com/office/officeart/2005/8/layout/radial4"/>
    <dgm:cxn modelId="{7A280512-4F31-2E4B-8BA0-71255884CFE2}" type="presParOf" srcId="{FD3901E2-7761-6F44-9E38-C76FABEF0417}" destId="{9D0A0489-B966-4545-B2FE-4CB0025E322D}" srcOrd="5" destOrd="0" presId="urn:microsoft.com/office/officeart/2005/8/layout/radial4"/>
    <dgm:cxn modelId="{0E3C4AB4-FFD1-904B-A4F3-DCA4EF9F550F}" type="presParOf" srcId="{FD3901E2-7761-6F44-9E38-C76FABEF0417}" destId="{2494F459-148A-3341-993A-1C382B967CA9}" srcOrd="6" destOrd="0" presId="urn:microsoft.com/office/officeart/2005/8/layout/radial4"/>
    <dgm:cxn modelId="{21A79D65-495D-3D4E-A355-2B1715095A4F}" type="presParOf" srcId="{FD3901E2-7761-6F44-9E38-C76FABEF0417}" destId="{4440CBA7-C321-3E48-8E5E-4CC42C52DE1D}" srcOrd="7" destOrd="0" presId="urn:microsoft.com/office/officeart/2005/8/layout/radial4"/>
    <dgm:cxn modelId="{B42C3778-957B-8846-83ED-4F9D8B8BC995}" type="presParOf" srcId="{FD3901E2-7761-6F44-9E38-C76FABEF0417}" destId="{10D5C3B2-E1B2-7A49-B619-8DB873E3AEEA}"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A6CAE80-C0AC-4755-97B9-C98E1D8A1786}" type="doc">
      <dgm:prSet loTypeId="urn:microsoft.com/office/officeart/2005/8/layout/process5" loCatId="cycle" qsTypeId="urn:microsoft.com/office/officeart/2005/8/quickstyle/simple5" qsCatId="simple" csTypeId="urn:microsoft.com/office/officeart/2005/8/colors/accent1_2" csCatId="accent1" phldr="1"/>
      <dgm:spPr/>
      <dgm:t>
        <a:bodyPr/>
        <a:lstStyle/>
        <a:p>
          <a:endParaRPr lang="en-US"/>
        </a:p>
      </dgm:t>
    </dgm:pt>
    <dgm:pt modelId="{B872FF15-5925-4CF8-8A23-A71887C122E1}">
      <dgm:prSet phldrT="[Text]" custT="1"/>
      <dgm:spPr>
        <a:solidFill>
          <a:srgbClr val="84171A"/>
        </a:solidFill>
      </dgm:spPr>
      <dgm:t>
        <a:bodyPr/>
        <a:lstStyle/>
        <a:p>
          <a:r>
            <a:rPr lang="en-US" sz="1800" b="1" dirty="0" smtClean="0">
              <a:latin typeface="Helvetica" pitchFamily="34" charset="0"/>
            </a:rPr>
            <a:t>5. Implement sustainability actions </a:t>
          </a:r>
          <a:endParaRPr lang="en-US" sz="1800" b="1" dirty="0">
            <a:latin typeface="Helvetica" pitchFamily="34" charset="0"/>
          </a:endParaRPr>
        </a:p>
      </dgm:t>
    </dgm:pt>
    <dgm:pt modelId="{FBDF5577-5A63-45BC-BA6E-2FDAE2C6E8D8}" type="sibTrans" cxnId="{4688E6DA-D973-4007-B8F9-2099CEF7A5F1}">
      <dgm:prSet/>
      <dgm:spPr/>
      <dgm:t>
        <a:bodyPr/>
        <a:lstStyle/>
        <a:p>
          <a:endParaRPr lang="en-US" sz="1600"/>
        </a:p>
      </dgm:t>
    </dgm:pt>
    <dgm:pt modelId="{B766D833-3FF7-49F7-9885-5197A9B5FCFD}" type="parTrans" cxnId="{4688E6DA-D973-4007-B8F9-2099CEF7A5F1}">
      <dgm:prSet/>
      <dgm:spPr/>
      <dgm:t>
        <a:bodyPr/>
        <a:lstStyle/>
        <a:p>
          <a:endParaRPr lang="en-US" sz="1600"/>
        </a:p>
      </dgm:t>
    </dgm:pt>
    <dgm:pt modelId="{9B3BAC70-35ED-4D51-9DCE-0EEC191644A1}">
      <dgm:prSet phldrT="[Text]" custT="1"/>
      <dgm:spPr>
        <a:solidFill>
          <a:srgbClr val="84171A"/>
        </a:solidFill>
      </dgm:spPr>
      <dgm:t>
        <a:bodyPr/>
        <a:lstStyle/>
        <a:p>
          <a:r>
            <a:rPr lang="en-US" sz="1800" b="1" dirty="0" smtClean="0">
              <a:latin typeface="Helvetica" pitchFamily="34" charset="0"/>
            </a:rPr>
            <a:t>4. Develop communication and marketing products and strategies</a:t>
          </a:r>
          <a:endParaRPr lang="en-US" sz="1800" b="1" dirty="0">
            <a:latin typeface="Helvetica" pitchFamily="34" charset="0"/>
          </a:endParaRPr>
        </a:p>
      </dgm:t>
    </dgm:pt>
    <dgm:pt modelId="{BF4241C0-ED8D-46CA-8EF9-511A9BF5B09B}" type="sibTrans" cxnId="{1DB7DEEE-90BE-400F-9C1B-C140676745E4}">
      <dgm:prSet/>
      <dgm:spPr>
        <a:solidFill>
          <a:srgbClr val="86A2B3"/>
        </a:solidFill>
      </dgm:spPr>
      <dgm:t>
        <a:bodyPr/>
        <a:lstStyle/>
        <a:p>
          <a:endParaRPr lang="en-US" sz="1600"/>
        </a:p>
      </dgm:t>
    </dgm:pt>
    <dgm:pt modelId="{CC4EA915-93DE-42BA-AD84-E35F16ED17F3}" type="parTrans" cxnId="{1DB7DEEE-90BE-400F-9C1B-C140676745E4}">
      <dgm:prSet/>
      <dgm:spPr/>
      <dgm:t>
        <a:bodyPr/>
        <a:lstStyle/>
        <a:p>
          <a:endParaRPr lang="en-US" sz="1600"/>
        </a:p>
      </dgm:t>
    </dgm:pt>
    <dgm:pt modelId="{070B1BF2-3737-5748-834F-68AB986178CC}">
      <dgm:prSet phldrT="[Text]" custT="1"/>
      <dgm:spPr>
        <a:solidFill>
          <a:srgbClr val="84171A"/>
        </a:solidFill>
        <a:ln>
          <a:solidFill>
            <a:schemeClr val="bg1"/>
          </a:solidFill>
        </a:ln>
      </dgm:spPr>
      <dgm:t>
        <a:bodyPr/>
        <a:lstStyle/>
        <a:p>
          <a:r>
            <a:rPr lang="en-US" sz="1800" b="1" dirty="0" smtClean="0">
              <a:latin typeface="Helvetica" pitchFamily="34" charset="0"/>
            </a:rPr>
            <a:t>1. Capture the current picture</a:t>
          </a:r>
          <a:endParaRPr lang="en-US" sz="2000" b="1" dirty="0">
            <a:latin typeface="Helvetica" pitchFamily="34" charset="0"/>
          </a:endParaRPr>
        </a:p>
      </dgm:t>
    </dgm:pt>
    <dgm:pt modelId="{8BE983CF-F95B-934A-8D65-DEB1313415AE}" type="parTrans" cxnId="{0DFC906A-E080-4C4C-BECF-4E4942D40510}">
      <dgm:prSet/>
      <dgm:spPr/>
      <dgm:t>
        <a:bodyPr/>
        <a:lstStyle/>
        <a:p>
          <a:endParaRPr lang="en-US"/>
        </a:p>
      </dgm:t>
    </dgm:pt>
    <dgm:pt modelId="{E9E56107-7D89-2E49-A60B-192E8CF4FB66}" type="sibTrans" cxnId="{0DFC906A-E080-4C4C-BECF-4E4942D40510}">
      <dgm:prSet/>
      <dgm:spPr>
        <a:solidFill>
          <a:srgbClr val="86A2B3"/>
        </a:solidFill>
      </dgm:spPr>
      <dgm:t>
        <a:bodyPr/>
        <a:lstStyle/>
        <a:p>
          <a:endParaRPr lang="en-US"/>
        </a:p>
      </dgm:t>
    </dgm:pt>
    <dgm:pt modelId="{623A49C6-9097-5243-915A-24E8BC85EC04}">
      <dgm:prSet phldrT="[Text]" custT="1"/>
      <dgm:spPr>
        <a:solidFill>
          <a:srgbClr val="84171A"/>
        </a:solidFill>
      </dgm:spPr>
      <dgm:t>
        <a:bodyPr/>
        <a:lstStyle/>
        <a:p>
          <a:r>
            <a:rPr lang="en-US" sz="1800" b="1" dirty="0" smtClean="0">
              <a:latin typeface="Helvetica" pitchFamily="34" charset="0"/>
            </a:rPr>
            <a:t>2. Identify priorities to sustain outcomes</a:t>
          </a:r>
          <a:endParaRPr lang="en-US" sz="2000" b="1" dirty="0">
            <a:latin typeface="Helvetica" pitchFamily="34" charset="0"/>
          </a:endParaRPr>
        </a:p>
      </dgm:t>
    </dgm:pt>
    <dgm:pt modelId="{2228625B-73B3-D448-B671-57FBFD6E61C7}" type="parTrans" cxnId="{828C286A-3E62-E74B-8BF3-99491CD7142A}">
      <dgm:prSet/>
      <dgm:spPr/>
      <dgm:t>
        <a:bodyPr/>
        <a:lstStyle/>
        <a:p>
          <a:endParaRPr lang="en-US"/>
        </a:p>
      </dgm:t>
    </dgm:pt>
    <dgm:pt modelId="{12415DDF-15AF-4643-992A-1A6702D7F4AB}" type="sibTrans" cxnId="{828C286A-3E62-E74B-8BF3-99491CD7142A}">
      <dgm:prSet/>
      <dgm:spPr>
        <a:solidFill>
          <a:srgbClr val="86A2B3"/>
        </a:solidFill>
      </dgm:spPr>
      <dgm:t>
        <a:bodyPr/>
        <a:lstStyle/>
        <a:p>
          <a:endParaRPr lang="en-US"/>
        </a:p>
      </dgm:t>
    </dgm:pt>
    <dgm:pt modelId="{67687B00-9E32-7C4D-967F-59367A669B97}">
      <dgm:prSet phldrT="[Text]" custT="1"/>
      <dgm:spPr>
        <a:solidFill>
          <a:srgbClr val="84171A"/>
        </a:solidFill>
      </dgm:spPr>
      <dgm:t>
        <a:bodyPr/>
        <a:lstStyle/>
        <a:p>
          <a:r>
            <a:rPr lang="en-US" sz="1800" b="1" dirty="0" smtClean="0">
              <a:latin typeface="Helvetica" pitchFamily="34" charset="0"/>
            </a:rPr>
            <a:t>3. Complete a resource and feasibility analysis</a:t>
          </a:r>
          <a:endParaRPr lang="en-US" sz="2000" b="1" dirty="0">
            <a:latin typeface="Helvetica" pitchFamily="34" charset="0"/>
          </a:endParaRPr>
        </a:p>
      </dgm:t>
    </dgm:pt>
    <dgm:pt modelId="{58656676-9974-504E-BA9C-6D8BB32287A9}" type="parTrans" cxnId="{25C336A6-44AF-5940-82A2-68E6E5C71A2A}">
      <dgm:prSet/>
      <dgm:spPr/>
      <dgm:t>
        <a:bodyPr/>
        <a:lstStyle/>
        <a:p>
          <a:endParaRPr lang="en-US"/>
        </a:p>
      </dgm:t>
    </dgm:pt>
    <dgm:pt modelId="{F349AFA7-03DD-3C43-BA27-C80AC3FD125F}" type="sibTrans" cxnId="{25C336A6-44AF-5940-82A2-68E6E5C71A2A}">
      <dgm:prSet/>
      <dgm:spPr>
        <a:solidFill>
          <a:srgbClr val="86A2B3"/>
        </a:solidFill>
      </dgm:spPr>
      <dgm:t>
        <a:bodyPr/>
        <a:lstStyle/>
        <a:p>
          <a:endParaRPr lang="en-US"/>
        </a:p>
      </dgm:t>
    </dgm:pt>
    <dgm:pt modelId="{10403988-D3A9-A14C-AFDD-19474EFC7087}" type="pres">
      <dgm:prSet presAssocID="{9A6CAE80-C0AC-4755-97B9-C98E1D8A1786}" presName="diagram" presStyleCnt="0">
        <dgm:presLayoutVars>
          <dgm:dir/>
          <dgm:resizeHandles val="exact"/>
        </dgm:presLayoutVars>
      </dgm:prSet>
      <dgm:spPr/>
      <dgm:t>
        <a:bodyPr/>
        <a:lstStyle/>
        <a:p>
          <a:endParaRPr lang="en-US"/>
        </a:p>
      </dgm:t>
    </dgm:pt>
    <dgm:pt modelId="{192D8460-3669-FB46-8D48-C5A56AD9B3AC}" type="pres">
      <dgm:prSet presAssocID="{070B1BF2-3737-5748-834F-68AB986178CC}" presName="node" presStyleLbl="node1" presStyleIdx="0" presStyleCnt="5">
        <dgm:presLayoutVars>
          <dgm:bulletEnabled val="1"/>
        </dgm:presLayoutVars>
      </dgm:prSet>
      <dgm:spPr/>
      <dgm:t>
        <a:bodyPr/>
        <a:lstStyle/>
        <a:p>
          <a:endParaRPr lang="en-US"/>
        </a:p>
      </dgm:t>
    </dgm:pt>
    <dgm:pt modelId="{E8EC3AE7-709A-4647-BC53-2A92C71B4208}" type="pres">
      <dgm:prSet presAssocID="{E9E56107-7D89-2E49-A60B-192E8CF4FB66}" presName="sibTrans" presStyleLbl="sibTrans2D1" presStyleIdx="0" presStyleCnt="4"/>
      <dgm:spPr/>
      <dgm:t>
        <a:bodyPr/>
        <a:lstStyle/>
        <a:p>
          <a:endParaRPr lang="en-US"/>
        </a:p>
      </dgm:t>
    </dgm:pt>
    <dgm:pt modelId="{F697D10B-F221-F445-95B0-C3C664F6D058}" type="pres">
      <dgm:prSet presAssocID="{E9E56107-7D89-2E49-A60B-192E8CF4FB66}" presName="connectorText" presStyleLbl="sibTrans2D1" presStyleIdx="0" presStyleCnt="4"/>
      <dgm:spPr/>
      <dgm:t>
        <a:bodyPr/>
        <a:lstStyle/>
        <a:p>
          <a:endParaRPr lang="en-US"/>
        </a:p>
      </dgm:t>
    </dgm:pt>
    <dgm:pt modelId="{01EE8254-38F9-A14C-9E93-975CC3F0B530}" type="pres">
      <dgm:prSet presAssocID="{623A49C6-9097-5243-915A-24E8BC85EC04}" presName="node" presStyleLbl="node1" presStyleIdx="1" presStyleCnt="5">
        <dgm:presLayoutVars>
          <dgm:bulletEnabled val="1"/>
        </dgm:presLayoutVars>
      </dgm:prSet>
      <dgm:spPr/>
      <dgm:t>
        <a:bodyPr/>
        <a:lstStyle/>
        <a:p>
          <a:endParaRPr lang="en-US"/>
        </a:p>
      </dgm:t>
    </dgm:pt>
    <dgm:pt modelId="{62B5886A-C42A-544E-B96F-60C26A06E9D1}" type="pres">
      <dgm:prSet presAssocID="{12415DDF-15AF-4643-992A-1A6702D7F4AB}" presName="sibTrans" presStyleLbl="sibTrans2D1" presStyleIdx="1" presStyleCnt="4"/>
      <dgm:spPr/>
      <dgm:t>
        <a:bodyPr/>
        <a:lstStyle/>
        <a:p>
          <a:endParaRPr lang="en-US"/>
        </a:p>
      </dgm:t>
    </dgm:pt>
    <dgm:pt modelId="{2A1A2125-588A-3E4F-AACF-E2537A68DD08}" type="pres">
      <dgm:prSet presAssocID="{12415DDF-15AF-4643-992A-1A6702D7F4AB}" presName="connectorText" presStyleLbl="sibTrans2D1" presStyleIdx="1" presStyleCnt="4"/>
      <dgm:spPr/>
      <dgm:t>
        <a:bodyPr/>
        <a:lstStyle/>
        <a:p>
          <a:endParaRPr lang="en-US"/>
        </a:p>
      </dgm:t>
    </dgm:pt>
    <dgm:pt modelId="{2166C631-4573-6B45-94D1-9A5A94E4B79D}" type="pres">
      <dgm:prSet presAssocID="{67687B00-9E32-7C4D-967F-59367A669B97}" presName="node" presStyleLbl="node1" presStyleIdx="2" presStyleCnt="5">
        <dgm:presLayoutVars>
          <dgm:bulletEnabled val="1"/>
        </dgm:presLayoutVars>
      </dgm:prSet>
      <dgm:spPr/>
      <dgm:t>
        <a:bodyPr/>
        <a:lstStyle/>
        <a:p>
          <a:endParaRPr lang="en-US"/>
        </a:p>
      </dgm:t>
    </dgm:pt>
    <dgm:pt modelId="{EAA88637-E2F5-9A43-B589-21F568DA353F}" type="pres">
      <dgm:prSet presAssocID="{F349AFA7-03DD-3C43-BA27-C80AC3FD125F}" presName="sibTrans" presStyleLbl="sibTrans2D1" presStyleIdx="2" presStyleCnt="4"/>
      <dgm:spPr/>
      <dgm:t>
        <a:bodyPr/>
        <a:lstStyle/>
        <a:p>
          <a:endParaRPr lang="en-US"/>
        </a:p>
      </dgm:t>
    </dgm:pt>
    <dgm:pt modelId="{D84D9E65-DA8D-804C-9844-DBF107F94CD3}" type="pres">
      <dgm:prSet presAssocID="{F349AFA7-03DD-3C43-BA27-C80AC3FD125F}" presName="connectorText" presStyleLbl="sibTrans2D1" presStyleIdx="2" presStyleCnt="4"/>
      <dgm:spPr/>
      <dgm:t>
        <a:bodyPr/>
        <a:lstStyle/>
        <a:p>
          <a:endParaRPr lang="en-US"/>
        </a:p>
      </dgm:t>
    </dgm:pt>
    <dgm:pt modelId="{1984E24D-4924-0C41-B902-9CF26E8E948B}" type="pres">
      <dgm:prSet presAssocID="{9B3BAC70-35ED-4D51-9DCE-0EEC191644A1}" presName="node" presStyleLbl="node1" presStyleIdx="3" presStyleCnt="5">
        <dgm:presLayoutVars>
          <dgm:bulletEnabled val="1"/>
        </dgm:presLayoutVars>
      </dgm:prSet>
      <dgm:spPr/>
      <dgm:t>
        <a:bodyPr/>
        <a:lstStyle/>
        <a:p>
          <a:endParaRPr lang="en-US"/>
        </a:p>
      </dgm:t>
    </dgm:pt>
    <dgm:pt modelId="{0CF344F8-B54D-D848-83EA-8882D595EE25}" type="pres">
      <dgm:prSet presAssocID="{BF4241C0-ED8D-46CA-8EF9-511A9BF5B09B}" presName="sibTrans" presStyleLbl="sibTrans2D1" presStyleIdx="3" presStyleCnt="4"/>
      <dgm:spPr/>
      <dgm:t>
        <a:bodyPr/>
        <a:lstStyle/>
        <a:p>
          <a:endParaRPr lang="en-US"/>
        </a:p>
      </dgm:t>
    </dgm:pt>
    <dgm:pt modelId="{59E5F922-B03E-7342-8858-8F9848D14380}" type="pres">
      <dgm:prSet presAssocID="{BF4241C0-ED8D-46CA-8EF9-511A9BF5B09B}" presName="connectorText" presStyleLbl="sibTrans2D1" presStyleIdx="3" presStyleCnt="4"/>
      <dgm:spPr/>
      <dgm:t>
        <a:bodyPr/>
        <a:lstStyle/>
        <a:p>
          <a:endParaRPr lang="en-US"/>
        </a:p>
      </dgm:t>
    </dgm:pt>
    <dgm:pt modelId="{8192A4A9-2B88-A243-AB2B-2EA85155EC37}" type="pres">
      <dgm:prSet presAssocID="{B872FF15-5925-4CF8-8A23-A71887C122E1}" presName="node" presStyleLbl="node1" presStyleIdx="4" presStyleCnt="5">
        <dgm:presLayoutVars>
          <dgm:bulletEnabled val="1"/>
        </dgm:presLayoutVars>
      </dgm:prSet>
      <dgm:spPr>
        <a:prstGeom prst="roundRect">
          <a:avLst/>
        </a:prstGeom>
      </dgm:spPr>
      <dgm:t>
        <a:bodyPr/>
        <a:lstStyle/>
        <a:p>
          <a:endParaRPr lang="en-US"/>
        </a:p>
      </dgm:t>
    </dgm:pt>
  </dgm:ptLst>
  <dgm:cxnLst>
    <dgm:cxn modelId="{4688E6DA-D973-4007-B8F9-2099CEF7A5F1}" srcId="{9A6CAE80-C0AC-4755-97B9-C98E1D8A1786}" destId="{B872FF15-5925-4CF8-8A23-A71887C122E1}" srcOrd="4" destOrd="0" parTransId="{B766D833-3FF7-49F7-9885-5197A9B5FCFD}" sibTransId="{FBDF5577-5A63-45BC-BA6E-2FDAE2C6E8D8}"/>
    <dgm:cxn modelId="{131CF02F-B1EF-EC4F-B55A-BF12E3BBEDC0}" type="presOf" srcId="{F349AFA7-03DD-3C43-BA27-C80AC3FD125F}" destId="{D84D9E65-DA8D-804C-9844-DBF107F94CD3}" srcOrd="1" destOrd="0" presId="urn:microsoft.com/office/officeart/2005/8/layout/process5"/>
    <dgm:cxn modelId="{C1446131-3156-0E41-9A07-222ED5D0CFA9}" type="presOf" srcId="{070B1BF2-3737-5748-834F-68AB986178CC}" destId="{192D8460-3669-FB46-8D48-C5A56AD9B3AC}" srcOrd="0" destOrd="0" presId="urn:microsoft.com/office/officeart/2005/8/layout/process5"/>
    <dgm:cxn modelId="{E83C9AD3-D3A6-BC4A-86DC-520FF335A9C5}" type="presOf" srcId="{E9E56107-7D89-2E49-A60B-192E8CF4FB66}" destId="{F697D10B-F221-F445-95B0-C3C664F6D058}" srcOrd="1" destOrd="0" presId="urn:microsoft.com/office/officeart/2005/8/layout/process5"/>
    <dgm:cxn modelId="{DF91B346-C8C4-E247-B5F0-AF78408E7EDE}" type="presOf" srcId="{F349AFA7-03DD-3C43-BA27-C80AC3FD125F}" destId="{EAA88637-E2F5-9A43-B589-21F568DA353F}" srcOrd="0" destOrd="0" presId="urn:microsoft.com/office/officeart/2005/8/layout/process5"/>
    <dgm:cxn modelId="{F63BED47-EFDE-8B45-A372-E8A7621D31AE}" type="presOf" srcId="{9A6CAE80-C0AC-4755-97B9-C98E1D8A1786}" destId="{10403988-D3A9-A14C-AFDD-19474EFC7087}" srcOrd="0" destOrd="0" presId="urn:microsoft.com/office/officeart/2005/8/layout/process5"/>
    <dgm:cxn modelId="{ADB45375-80F1-BF40-ADB0-E45545FBE4C2}" type="presOf" srcId="{12415DDF-15AF-4643-992A-1A6702D7F4AB}" destId="{2A1A2125-588A-3E4F-AACF-E2537A68DD08}" srcOrd="1" destOrd="0" presId="urn:microsoft.com/office/officeart/2005/8/layout/process5"/>
    <dgm:cxn modelId="{8A26CC58-9825-734D-981D-06A0746A3164}" type="presOf" srcId="{E9E56107-7D89-2E49-A60B-192E8CF4FB66}" destId="{E8EC3AE7-709A-4647-BC53-2A92C71B4208}" srcOrd="0" destOrd="0" presId="urn:microsoft.com/office/officeart/2005/8/layout/process5"/>
    <dgm:cxn modelId="{828C286A-3E62-E74B-8BF3-99491CD7142A}" srcId="{9A6CAE80-C0AC-4755-97B9-C98E1D8A1786}" destId="{623A49C6-9097-5243-915A-24E8BC85EC04}" srcOrd="1" destOrd="0" parTransId="{2228625B-73B3-D448-B671-57FBFD6E61C7}" sibTransId="{12415DDF-15AF-4643-992A-1A6702D7F4AB}"/>
    <dgm:cxn modelId="{D3C90969-4C30-E84B-8508-A06AE5C8003F}" type="presOf" srcId="{67687B00-9E32-7C4D-967F-59367A669B97}" destId="{2166C631-4573-6B45-94D1-9A5A94E4B79D}" srcOrd="0" destOrd="0" presId="urn:microsoft.com/office/officeart/2005/8/layout/process5"/>
    <dgm:cxn modelId="{7674ED73-12E5-F947-812C-92EC06E76E00}" type="presOf" srcId="{9B3BAC70-35ED-4D51-9DCE-0EEC191644A1}" destId="{1984E24D-4924-0C41-B902-9CF26E8E948B}" srcOrd="0" destOrd="0" presId="urn:microsoft.com/office/officeart/2005/8/layout/process5"/>
    <dgm:cxn modelId="{ACB44226-571F-6741-BFD0-0B298CC1AD12}" type="presOf" srcId="{BF4241C0-ED8D-46CA-8EF9-511A9BF5B09B}" destId="{0CF344F8-B54D-D848-83EA-8882D595EE25}" srcOrd="0" destOrd="0" presId="urn:microsoft.com/office/officeart/2005/8/layout/process5"/>
    <dgm:cxn modelId="{25C336A6-44AF-5940-82A2-68E6E5C71A2A}" srcId="{9A6CAE80-C0AC-4755-97B9-C98E1D8A1786}" destId="{67687B00-9E32-7C4D-967F-59367A669B97}" srcOrd="2" destOrd="0" parTransId="{58656676-9974-504E-BA9C-6D8BB32287A9}" sibTransId="{F349AFA7-03DD-3C43-BA27-C80AC3FD125F}"/>
    <dgm:cxn modelId="{3CA1E515-BB73-FB40-BBD7-8D81AC46CAAB}" type="presOf" srcId="{BF4241C0-ED8D-46CA-8EF9-511A9BF5B09B}" destId="{59E5F922-B03E-7342-8858-8F9848D14380}" srcOrd="1" destOrd="0" presId="urn:microsoft.com/office/officeart/2005/8/layout/process5"/>
    <dgm:cxn modelId="{1C229A54-15FA-904B-9572-EF7CAFA3429D}" type="presOf" srcId="{B872FF15-5925-4CF8-8A23-A71887C122E1}" destId="{8192A4A9-2B88-A243-AB2B-2EA85155EC37}" srcOrd="0" destOrd="0" presId="urn:microsoft.com/office/officeart/2005/8/layout/process5"/>
    <dgm:cxn modelId="{0DFC906A-E080-4C4C-BECF-4E4942D40510}" srcId="{9A6CAE80-C0AC-4755-97B9-C98E1D8A1786}" destId="{070B1BF2-3737-5748-834F-68AB986178CC}" srcOrd="0" destOrd="0" parTransId="{8BE983CF-F95B-934A-8D65-DEB1313415AE}" sibTransId="{E9E56107-7D89-2E49-A60B-192E8CF4FB66}"/>
    <dgm:cxn modelId="{C7F652A2-975A-8342-A48E-783421FAE83C}" type="presOf" srcId="{12415DDF-15AF-4643-992A-1A6702D7F4AB}" destId="{62B5886A-C42A-544E-B96F-60C26A06E9D1}" srcOrd="0" destOrd="0" presId="urn:microsoft.com/office/officeart/2005/8/layout/process5"/>
    <dgm:cxn modelId="{1DB7DEEE-90BE-400F-9C1B-C140676745E4}" srcId="{9A6CAE80-C0AC-4755-97B9-C98E1D8A1786}" destId="{9B3BAC70-35ED-4D51-9DCE-0EEC191644A1}" srcOrd="3" destOrd="0" parTransId="{CC4EA915-93DE-42BA-AD84-E35F16ED17F3}" sibTransId="{BF4241C0-ED8D-46CA-8EF9-511A9BF5B09B}"/>
    <dgm:cxn modelId="{DC0A4586-B472-684C-97C2-2B73BB7369E2}" type="presOf" srcId="{623A49C6-9097-5243-915A-24E8BC85EC04}" destId="{01EE8254-38F9-A14C-9E93-975CC3F0B530}" srcOrd="0" destOrd="0" presId="urn:microsoft.com/office/officeart/2005/8/layout/process5"/>
    <dgm:cxn modelId="{7E33ABD8-22A1-994D-8595-81CB5F74816C}" type="presParOf" srcId="{10403988-D3A9-A14C-AFDD-19474EFC7087}" destId="{192D8460-3669-FB46-8D48-C5A56AD9B3AC}" srcOrd="0" destOrd="0" presId="urn:microsoft.com/office/officeart/2005/8/layout/process5"/>
    <dgm:cxn modelId="{D15DDE99-D2FA-6948-994D-68B6B8067C88}" type="presParOf" srcId="{10403988-D3A9-A14C-AFDD-19474EFC7087}" destId="{E8EC3AE7-709A-4647-BC53-2A92C71B4208}" srcOrd="1" destOrd="0" presId="urn:microsoft.com/office/officeart/2005/8/layout/process5"/>
    <dgm:cxn modelId="{3E09D491-5FE0-FD4F-8513-A990083DEFBD}" type="presParOf" srcId="{E8EC3AE7-709A-4647-BC53-2A92C71B4208}" destId="{F697D10B-F221-F445-95B0-C3C664F6D058}" srcOrd="0" destOrd="0" presId="urn:microsoft.com/office/officeart/2005/8/layout/process5"/>
    <dgm:cxn modelId="{6F2DBEC7-CBC4-4740-A19E-E86DAECD4F8C}" type="presParOf" srcId="{10403988-D3A9-A14C-AFDD-19474EFC7087}" destId="{01EE8254-38F9-A14C-9E93-975CC3F0B530}" srcOrd="2" destOrd="0" presId="urn:microsoft.com/office/officeart/2005/8/layout/process5"/>
    <dgm:cxn modelId="{D95094AF-0B38-EC45-B482-907F1F411105}" type="presParOf" srcId="{10403988-D3A9-A14C-AFDD-19474EFC7087}" destId="{62B5886A-C42A-544E-B96F-60C26A06E9D1}" srcOrd="3" destOrd="0" presId="urn:microsoft.com/office/officeart/2005/8/layout/process5"/>
    <dgm:cxn modelId="{75467DAF-82CC-F14E-8D7D-6B2C5A9D0F4E}" type="presParOf" srcId="{62B5886A-C42A-544E-B96F-60C26A06E9D1}" destId="{2A1A2125-588A-3E4F-AACF-E2537A68DD08}" srcOrd="0" destOrd="0" presId="urn:microsoft.com/office/officeart/2005/8/layout/process5"/>
    <dgm:cxn modelId="{B73BED20-BD38-0A4D-980F-0CA7FC742988}" type="presParOf" srcId="{10403988-D3A9-A14C-AFDD-19474EFC7087}" destId="{2166C631-4573-6B45-94D1-9A5A94E4B79D}" srcOrd="4" destOrd="0" presId="urn:microsoft.com/office/officeart/2005/8/layout/process5"/>
    <dgm:cxn modelId="{1C255DC0-B38C-D148-A702-AC546123874F}" type="presParOf" srcId="{10403988-D3A9-A14C-AFDD-19474EFC7087}" destId="{EAA88637-E2F5-9A43-B589-21F568DA353F}" srcOrd="5" destOrd="0" presId="urn:microsoft.com/office/officeart/2005/8/layout/process5"/>
    <dgm:cxn modelId="{C426D90A-CAB5-1742-A804-3F016208D214}" type="presParOf" srcId="{EAA88637-E2F5-9A43-B589-21F568DA353F}" destId="{D84D9E65-DA8D-804C-9844-DBF107F94CD3}" srcOrd="0" destOrd="0" presId="urn:microsoft.com/office/officeart/2005/8/layout/process5"/>
    <dgm:cxn modelId="{1C72A6E6-DE0D-124D-94F4-CD03939ABF76}" type="presParOf" srcId="{10403988-D3A9-A14C-AFDD-19474EFC7087}" destId="{1984E24D-4924-0C41-B902-9CF26E8E948B}" srcOrd="6" destOrd="0" presId="urn:microsoft.com/office/officeart/2005/8/layout/process5"/>
    <dgm:cxn modelId="{C7FD0869-3E36-0D4C-9592-567DCAA6E9BF}" type="presParOf" srcId="{10403988-D3A9-A14C-AFDD-19474EFC7087}" destId="{0CF344F8-B54D-D848-83EA-8882D595EE25}" srcOrd="7" destOrd="0" presId="urn:microsoft.com/office/officeart/2005/8/layout/process5"/>
    <dgm:cxn modelId="{987B3900-3F85-FC4E-90F3-476161BB7EF4}" type="presParOf" srcId="{0CF344F8-B54D-D848-83EA-8882D595EE25}" destId="{59E5F922-B03E-7342-8858-8F9848D14380}" srcOrd="0" destOrd="0" presId="urn:microsoft.com/office/officeart/2005/8/layout/process5"/>
    <dgm:cxn modelId="{0895FCFD-B291-4840-90CD-58E0A9513CBC}" type="presParOf" srcId="{10403988-D3A9-A14C-AFDD-19474EFC7087}" destId="{8192A4A9-2B88-A243-AB2B-2EA85155EC37}"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5F259-50B5-1A4F-B009-4AC6456BA206}">
      <dsp:nvSpPr>
        <dsp:cNvPr id="0" name=""/>
        <dsp:cNvSpPr/>
      </dsp:nvSpPr>
      <dsp:spPr>
        <a:xfrm>
          <a:off x="0" y="0"/>
          <a:ext cx="7035799" cy="4397374"/>
        </a:xfrm>
        <a:prstGeom prst="swooshArrow">
          <a:avLst>
            <a:gd name="adj1" fmla="val 25000"/>
            <a:gd name="adj2" fmla="val 25000"/>
          </a:avLst>
        </a:prstGeom>
        <a:solidFill>
          <a:srgbClr val="8D7FB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92A63DFE-C2B5-4A4C-9A99-6D1262F1723B}">
      <dsp:nvSpPr>
        <dsp:cNvPr id="0" name=""/>
        <dsp:cNvSpPr/>
      </dsp:nvSpPr>
      <dsp:spPr>
        <a:xfrm>
          <a:off x="588093" y="3328088"/>
          <a:ext cx="161823" cy="161823"/>
        </a:xfrm>
        <a:prstGeom prst="ellipse">
          <a:avLst/>
        </a:prstGeom>
        <a:solidFill>
          <a:schemeClr val="accent4">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B389D3C-ACD0-8C42-8D84-9FF81FB06FC7}">
      <dsp:nvSpPr>
        <dsp:cNvPr id="0" name=""/>
        <dsp:cNvSpPr/>
      </dsp:nvSpPr>
      <dsp:spPr>
        <a:xfrm>
          <a:off x="787382" y="3558673"/>
          <a:ext cx="1606877" cy="884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47" tIns="0" rIns="0" bIns="0" numCol="1" spcCol="1270" anchor="t" anchorCtr="0">
          <a:noAutofit/>
        </a:bodyPr>
        <a:lstStyle/>
        <a:p>
          <a:pPr lvl="0" algn="l" defTabSz="1066800">
            <a:lnSpc>
              <a:spcPct val="90000"/>
            </a:lnSpc>
            <a:spcBef>
              <a:spcPct val="0"/>
            </a:spcBef>
            <a:spcAft>
              <a:spcPct val="35000"/>
            </a:spcAft>
          </a:pPr>
          <a:r>
            <a:rPr lang="en-US" sz="2400" b="0" kern="1200" dirty="0" smtClean="0">
              <a:latin typeface="Helvetica" pitchFamily="34" charset="0"/>
            </a:rPr>
            <a:t>Encourage</a:t>
          </a:r>
          <a:endParaRPr lang="en-US" sz="2400" b="0" kern="1200" dirty="0">
            <a:latin typeface="Helvetica" pitchFamily="34" charset="0"/>
          </a:endParaRPr>
        </a:p>
      </dsp:txBody>
      <dsp:txXfrm>
        <a:off x="787382" y="3558673"/>
        <a:ext cx="1606877" cy="884031"/>
      </dsp:txXfrm>
    </dsp:sp>
    <dsp:sp modelId="{384C2CC1-0634-BD42-8281-C4C89D14ED2D}">
      <dsp:nvSpPr>
        <dsp:cNvPr id="0" name=""/>
        <dsp:cNvSpPr/>
      </dsp:nvSpPr>
      <dsp:spPr>
        <a:xfrm>
          <a:off x="1521547" y="2386877"/>
          <a:ext cx="281431" cy="281431"/>
        </a:xfrm>
        <a:prstGeom prst="ellipse">
          <a:avLst/>
        </a:prstGeom>
        <a:solidFill>
          <a:srgbClr val="40315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60E497A-E79D-9B4A-9B3F-9D1DA2A1FBF7}">
      <dsp:nvSpPr>
        <dsp:cNvPr id="0" name=""/>
        <dsp:cNvSpPr/>
      </dsp:nvSpPr>
      <dsp:spPr>
        <a:xfrm>
          <a:off x="1824498" y="2740669"/>
          <a:ext cx="1973357" cy="1697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25" tIns="0" rIns="0" bIns="0" numCol="1" spcCol="1270" anchor="t" anchorCtr="0">
          <a:noAutofit/>
        </a:bodyPr>
        <a:lstStyle/>
        <a:p>
          <a:pPr lvl="0" algn="l" defTabSz="1066800">
            <a:lnSpc>
              <a:spcPct val="90000"/>
            </a:lnSpc>
            <a:spcBef>
              <a:spcPct val="0"/>
            </a:spcBef>
            <a:spcAft>
              <a:spcPct val="35000"/>
            </a:spcAft>
          </a:pPr>
          <a:r>
            <a:rPr lang="en-US" sz="2400" b="0" kern="1200" dirty="0" smtClean="0">
              <a:latin typeface="Helvetica" pitchFamily="34" charset="0"/>
            </a:rPr>
            <a:t>Develop</a:t>
          </a:r>
          <a:endParaRPr lang="en-US" sz="2400" b="0" kern="1200" dirty="0">
            <a:latin typeface="Helvetica" pitchFamily="34" charset="0"/>
          </a:endParaRPr>
        </a:p>
      </dsp:txBody>
      <dsp:txXfrm>
        <a:off x="1824498" y="2740669"/>
        <a:ext cx="1973357" cy="1697489"/>
      </dsp:txXfrm>
    </dsp:sp>
    <dsp:sp modelId="{33E9F0BF-999A-0A47-830C-F48AD1F3D184}">
      <dsp:nvSpPr>
        <dsp:cNvPr id="0" name=""/>
        <dsp:cNvSpPr/>
      </dsp:nvSpPr>
      <dsp:spPr>
        <a:xfrm>
          <a:off x="2759952" y="1644826"/>
          <a:ext cx="372897" cy="372897"/>
        </a:xfrm>
        <a:prstGeom prst="ellipse">
          <a:avLst/>
        </a:prstGeom>
        <a:solidFill>
          <a:srgbClr val="40315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F048477-F911-5C44-B02F-3C4D7181E751}">
      <dsp:nvSpPr>
        <dsp:cNvPr id="0" name=""/>
        <dsp:cNvSpPr/>
      </dsp:nvSpPr>
      <dsp:spPr>
        <a:xfrm>
          <a:off x="3050982" y="2151951"/>
          <a:ext cx="1973357" cy="2295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591" tIns="0" rIns="0" bIns="0" numCol="1" spcCol="1270" anchor="t" anchorCtr="0">
          <a:noAutofit/>
        </a:bodyPr>
        <a:lstStyle/>
        <a:p>
          <a:pPr lvl="0" algn="l" defTabSz="1066800">
            <a:lnSpc>
              <a:spcPct val="90000"/>
            </a:lnSpc>
            <a:spcBef>
              <a:spcPct val="0"/>
            </a:spcBef>
            <a:spcAft>
              <a:spcPct val="35000"/>
            </a:spcAft>
          </a:pPr>
          <a:r>
            <a:rPr lang="en-US" sz="2400" b="0" kern="1200" dirty="0" smtClean="0">
              <a:latin typeface="Helvetica" pitchFamily="34" charset="0"/>
            </a:rPr>
            <a:t>Connect</a:t>
          </a:r>
          <a:endParaRPr lang="en-US" sz="2400" b="0" kern="1200" dirty="0">
            <a:latin typeface="Helvetica" pitchFamily="34" charset="0"/>
          </a:endParaRPr>
        </a:p>
      </dsp:txBody>
      <dsp:txXfrm>
        <a:off x="3050982" y="2151951"/>
        <a:ext cx="1973357" cy="2295537"/>
      </dsp:txXfrm>
    </dsp:sp>
    <dsp:sp modelId="{93697E59-8CF2-C34C-946F-3BE483AA8631}">
      <dsp:nvSpPr>
        <dsp:cNvPr id="0" name=""/>
        <dsp:cNvSpPr/>
      </dsp:nvSpPr>
      <dsp:spPr>
        <a:xfrm>
          <a:off x="4268429" y="1052885"/>
          <a:ext cx="499541" cy="499541"/>
        </a:xfrm>
        <a:prstGeom prst="ellipse">
          <a:avLst/>
        </a:prstGeom>
        <a:solidFill>
          <a:srgbClr val="40315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1AD0539-456A-CE49-A0A7-97C275C3B316}">
      <dsp:nvSpPr>
        <dsp:cNvPr id="0" name=""/>
        <dsp:cNvSpPr/>
      </dsp:nvSpPr>
      <dsp:spPr>
        <a:xfrm>
          <a:off x="4365097" y="1806328"/>
          <a:ext cx="1973357" cy="2663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697" tIns="0" rIns="0" bIns="0" numCol="1" spcCol="1270" anchor="t" anchorCtr="0">
          <a:noAutofit/>
        </a:bodyPr>
        <a:lstStyle/>
        <a:p>
          <a:pPr lvl="0" algn="l" defTabSz="1066800">
            <a:lnSpc>
              <a:spcPct val="90000"/>
            </a:lnSpc>
            <a:spcBef>
              <a:spcPct val="0"/>
            </a:spcBef>
            <a:spcAft>
              <a:spcPct val="35000"/>
            </a:spcAft>
          </a:pPr>
          <a:r>
            <a:rPr lang="en-US" sz="2400" b="0" kern="1200" dirty="0" smtClean="0">
              <a:latin typeface="Helvetica" pitchFamily="34" charset="0"/>
            </a:rPr>
            <a:t>Celebrate</a:t>
          </a:r>
          <a:endParaRPr lang="en-US" sz="2400" b="0" kern="1200" dirty="0">
            <a:latin typeface="Helvetica" pitchFamily="34" charset="0"/>
          </a:endParaRPr>
        </a:p>
      </dsp:txBody>
      <dsp:txXfrm>
        <a:off x="4365097" y="1806328"/>
        <a:ext cx="1973357" cy="2663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DE83A-0992-D24A-986A-E20EEBE3C853}">
      <dsp:nvSpPr>
        <dsp:cNvPr id="0" name=""/>
        <dsp:cNvSpPr/>
      </dsp:nvSpPr>
      <dsp:spPr>
        <a:xfrm>
          <a:off x="2955912" y="1816450"/>
          <a:ext cx="2340291" cy="1745035"/>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00"/>
              </a:solidFill>
              <a:latin typeface="Helvetica" pitchFamily="34" charset="0"/>
            </a:rPr>
            <a:t>Enhance organizational capacity</a:t>
          </a:r>
          <a:endParaRPr lang="en-US" sz="2000" b="1" kern="1200" dirty="0">
            <a:solidFill>
              <a:srgbClr val="000000"/>
            </a:solidFill>
            <a:latin typeface="Helvetica" pitchFamily="34" charset="0"/>
          </a:endParaRPr>
        </a:p>
      </dsp:txBody>
      <dsp:txXfrm>
        <a:off x="3041098" y="1901636"/>
        <a:ext cx="2169919" cy="1574663"/>
      </dsp:txXfrm>
    </dsp:sp>
    <dsp:sp modelId="{C6E6D76F-55FA-224F-B18C-5BA8C2197689}">
      <dsp:nvSpPr>
        <dsp:cNvPr id="0" name=""/>
        <dsp:cNvSpPr/>
      </dsp:nvSpPr>
      <dsp:spPr>
        <a:xfrm rot="16143552">
          <a:off x="3773120" y="1483354"/>
          <a:ext cx="666281" cy="0"/>
        </a:xfrm>
        <a:custGeom>
          <a:avLst/>
          <a:gdLst/>
          <a:ahLst/>
          <a:cxnLst/>
          <a:rect l="0" t="0" r="0" b="0"/>
          <a:pathLst>
            <a:path>
              <a:moveTo>
                <a:pt x="0" y="0"/>
              </a:moveTo>
              <a:lnTo>
                <a:pt x="666281" y="0"/>
              </a:lnTo>
            </a:path>
          </a:pathLst>
        </a:custGeom>
        <a:noFill/>
        <a:ln w="25400" cap="flat" cmpd="sng" algn="ctr">
          <a:solidFill>
            <a:schemeClr val="accent6">
              <a:lumMod val="50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AD408D-5E67-0442-AFEB-900C3D54C3AE}">
      <dsp:nvSpPr>
        <dsp:cNvPr id="0" name=""/>
        <dsp:cNvSpPr/>
      </dsp:nvSpPr>
      <dsp:spPr>
        <a:xfrm>
          <a:off x="3105542" y="203117"/>
          <a:ext cx="1974942" cy="947141"/>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00"/>
              </a:solidFill>
              <a:latin typeface="Helvetica" pitchFamily="34" charset="0"/>
            </a:rPr>
            <a:t>Strong administrative support</a:t>
          </a:r>
          <a:endParaRPr lang="en-US" sz="2000" kern="1200" dirty="0">
            <a:solidFill>
              <a:srgbClr val="000000"/>
            </a:solidFill>
            <a:latin typeface="Helvetica" pitchFamily="34" charset="0"/>
          </a:endParaRPr>
        </a:p>
      </dsp:txBody>
      <dsp:txXfrm>
        <a:off x="3151778" y="249353"/>
        <a:ext cx="1882470" cy="854669"/>
      </dsp:txXfrm>
    </dsp:sp>
    <dsp:sp modelId="{EE56AAF4-0AD0-8D4A-94D0-1F2F4999C3F6}">
      <dsp:nvSpPr>
        <dsp:cNvPr id="0" name=""/>
        <dsp:cNvSpPr/>
      </dsp:nvSpPr>
      <dsp:spPr>
        <a:xfrm rot="1331892">
          <a:off x="5275582" y="3271573"/>
          <a:ext cx="556471" cy="0"/>
        </a:xfrm>
        <a:custGeom>
          <a:avLst/>
          <a:gdLst/>
          <a:ahLst/>
          <a:cxnLst/>
          <a:rect l="0" t="0" r="0" b="0"/>
          <a:pathLst>
            <a:path>
              <a:moveTo>
                <a:pt x="0" y="0"/>
              </a:moveTo>
              <a:lnTo>
                <a:pt x="556471" y="0"/>
              </a:lnTo>
            </a:path>
          </a:pathLst>
        </a:custGeom>
        <a:noFill/>
        <a:ln w="25400" cap="flat" cmpd="sng" algn="ctr">
          <a:solidFill>
            <a:srgbClr val="984807"/>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5FE997-FDC4-5042-B0FD-BFB280CD6050}">
      <dsp:nvSpPr>
        <dsp:cNvPr id="0" name=""/>
        <dsp:cNvSpPr/>
      </dsp:nvSpPr>
      <dsp:spPr>
        <a:xfrm>
          <a:off x="5811431" y="3256400"/>
          <a:ext cx="1560659" cy="877424"/>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00"/>
              </a:solidFill>
              <a:latin typeface="Helvetica" pitchFamily="34" charset="0"/>
            </a:rPr>
            <a:t>Access to resources</a:t>
          </a:r>
          <a:endParaRPr lang="en-US" sz="2000" b="1" kern="1200" dirty="0">
            <a:solidFill>
              <a:srgbClr val="000000"/>
            </a:solidFill>
            <a:latin typeface="Helvetica" pitchFamily="34" charset="0"/>
          </a:endParaRPr>
        </a:p>
      </dsp:txBody>
      <dsp:txXfrm>
        <a:off x="5854263" y="3299232"/>
        <a:ext cx="1474995" cy="791760"/>
      </dsp:txXfrm>
    </dsp:sp>
    <dsp:sp modelId="{4BC3ED3B-4FDD-A346-A320-0F1644658700}">
      <dsp:nvSpPr>
        <dsp:cNvPr id="0" name=""/>
        <dsp:cNvSpPr/>
      </dsp:nvSpPr>
      <dsp:spPr>
        <a:xfrm rot="9353988">
          <a:off x="2552167" y="3298592"/>
          <a:ext cx="422144" cy="0"/>
        </a:xfrm>
        <a:custGeom>
          <a:avLst/>
          <a:gdLst/>
          <a:ahLst/>
          <a:cxnLst/>
          <a:rect l="0" t="0" r="0" b="0"/>
          <a:pathLst>
            <a:path>
              <a:moveTo>
                <a:pt x="0" y="0"/>
              </a:moveTo>
              <a:lnTo>
                <a:pt x="422144" y="0"/>
              </a:lnTo>
            </a:path>
          </a:pathLst>
        </a:custGeom>
        <a:noFill/>
        <a:ln w="25400" cap="flat" cmpd="sng" algn="ctr">
          <a:solidFill>
            <a:srgbClr val="984807"/>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414542-CC0F-4243-A678-76A6B4AB7A32}">
      <dsp:nvSpPr>
        <dsp:cNvPr id="0" name=""/>
        <dsp:cNvSpPr/>
      </dsp:nvSpPr>
      <dsp:spPr>
        <a:xfrm>
          <a:off x="990627" y="3270730"/>
          <a:ext cx="1579937" cy="934847"/>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0000"/>
              </a:solidFill>
              <a:latin typeface="Helvetica" pitchFamily="34" charset="0"/>
            </a:rPr>
            <a:t>Formal linkages</a:t>
          </a:r>
          <a:endParaRPr lang="en-US" sz="2000" b="1" kern="1200" dirty="0">
            <a:solidFill>
              <a:srgbClr val="000000"/>
            </a:solidFill>
            <a:latin typeface="Helvetica" pitchFamily="34" charset="0"/>
          </a:endParaRPr>
        </a:p>
      </dsp:txBody>
      <dsp:txXfrm>
        <a:off x="1036262" y="3316365"/>
        <a:ext cx="1488667" cy="843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C936A-0F9A-8E42-8891-CFAA45E2F61B}">
      <dsp:nvSpPr>
        <dsp:cNvPr id="0" name=""/>
        <dsp:cNvSpPr/>
      </dsp:nvSpPr>
      <dsp:spPr>
        <a:xfrm>
          <a:off x="2013593" y="1157"/>
          <a:ext cx="4760757" cy="92021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kern="1200" dirty="0" smtClean="0">
              <a:latin typeface="Helvetica" pitchFamily="34" charset="0"/>
            </a:rPr>
            <a:t>Interventions that are aligned</a:t>
          </a:r>
          <a:endParaRPr lang="en-US" sz="2400" b="0" kern="1200" dirty="0">
            <a:latin typeface="Helvetica" pitchFamily="34" charset="0"/>
          </a:endParaRPr>
        </a:p>
      </dsp:txBody>
      <dsp:txXfrm>
        <a:off x="2473701" y="1157"/>
        <a:ext cx="3840542" cy="920215"/>
      </dsp:txXfrm>
    </dsp:sp>
    <dsp:sp modelId="{086F88E6-D33F-2441-A45A-50E2DBF55BAB}">
      <dsp:nvSpPr>
        <dsp:cNvPr id="0" name=""/>
        <dsp:cNvSpPr/>
      </dsp:nvSpPr>
      <dsp:spPr>
        <a:xfrm>
          <a:off x="2013593" y="1050203"/>
          <a:ext cx="4832856" cy="92021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kern="1200" dirty="0" smtClean="0">
              <a:latin typeface="Helvetica" pitchFamily="34" charset="0"/>
            </a:rPr>
            <a:t>Interventions that are a good fit and evidence-based</a:t>
          </a:r>
          <a:endParaRPr lang="en-US" sz="2400" b="0" kern="1200" dirty="0">
            <a:latin typeface="Helvetica" pitchFamily="34" charset="0"/>
          </a:endParaRPr>
        </a:p>
      </dsp:txBody>
      <dsp:txXfrm>
        <a:off x="2473701" y="1050203"/>
        <a:ext cx="3912641" cy="920215"/>
      </dsp:txXfrm>
    </dsp:sp>
    <dsp:sp modelId="{8FD20776-2AA0-234A-A61C-F108A4177842}">
      <dsp:nvSpPr>
        <dsp:cNvPr id="0" name=""/>
        <dsp:cNvSpPr/>
      </dsp:nvSpPr>
      <dsp:spPr>
        <a:xfrm>
          <a:off x="2013593" y="2099248"/>
          <a:ext cx="4760757" cy="92021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kern="1200" dirty="0" smtClean="0">
              <a:latin typeface="Helvetica" pitchFamily="34" charset="0"/>
            </a:rPr>
            <a:t>High-quality implementation</a:t>
          </a:r>
          <a:endParaRPr lang="en-US" sz="2400" b="0" kern="1200" dirty="0">
            <a:latin typeface="Helvetica" pitchFamily="34" charset="0"/>
          </a:endParaRPr>
        </a:p>
      </dsp:txBody>
      <dsp:txXfrm>
        <a:off x="2473701" y="2099248"/>
        <a:ext cx="3840542" cy="920215"/>
      </dsp:txXfrm>
    </dsp:sp>
    <dsp:sp modelId="{E911A772-5117-7542-AD84-7BF57D048D7E}">
      <dsp:nvSpPr>
        <dsp:cNvPr id="0" name=""/>
        <dsp:cNvSpPr/>
      </dsp:nvSpPr>
      <dsp:spPr>
        <a:xfrm>
          <a:off x="2013593" y="3148294"/>
          <a:ext cx="4862441" cy="92021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kern="1200" dirty="0" smtClean="0">
              <a:latin typeface="Helvetica" pitchFamily="34" charset="0"/>
            </a:rPr>
            <a:t>Evaluation plan that provides ongoing data</a:t>
          </a:r>
          <a:endParaRPr lang="en-US" sz="2400" b="0" kern="1200" dirty="0">
            <a:latin typeface="Helvetica" pitchFamily="34" charset="0"/>
          </a:endParaRPr>
        </a:p>
      </dsp:txBody>
      <dsp:txXfrm>
        <a:off x="2473701" y="3148294"/>
        <a:ext cx="3942226" cy="9202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276B3-E6AF-A948-B91E-8727DBA0C806}">
      <dsp:nvSpPr>
        <dsp:cNvPr id="0" name=""/>
        <dsp:cNvSpPr/>
      </dsp:nvSpPr>
      <dsp:spPr>
        <a:xfrm>
          <a:off x="2783682" y="15681"/>
          <a:ext cx="2710444" cy="1575697"/>
        </a:xfrm>
        <a:prstGeom prst="trapezoid">
          <a:avLst>
            <a:gd name="adj" fmla="val 86008"/>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dirty="0" smtClean="0">
            <a:solidFill>
              <a:srgbClr val="FFFFFF"/>
            </a:solidFill>
            <a:latin typeface="Helvetica"/>
            <a:cs typeface="Helvetica"/>
          </a:endParaRPr>
        </a:p>
        <a:p>
          <a:pPr lvl="0" algn="ctr" defTabSz="1244600">
            <a:lnSpc>
              <a:spcPct val="90000"/>
            </a:lnSpc>
            <a:spcBef>
              <a:spcPct val="0"/>
            </a:spcBef>
            <a:spcAft>
              <a:spcPct val="35000"/>
            </a:spcAft>
          </a:pPr>
          <a:r>
            <a:rPr lang="en-US" sz="2800" kern="1200" dirty="0" smtClean="0">
              <a:solidFill>
                <a:srgbClr val="FFFFFF"/>
              </a:solidFill>
              <a:latin typeface="Helvetica"/>
              <a:cs typeface="Helvetica"/>
            </a:rPr>
            <a:t>Financial</a:t>
          </a:r>
          <a:endParaRPr lang="en-US" sz="2800" kern="1200" dirty="0">
            <a:solidFill>
              <a:srgbClr val="FFFFFF"/>
            </a:solidFill>
          </a:endParaRPr>
        </a:p>
      </dsp:txBody>
      <dsp:txXfrm>
        <a:off x="2783682" y="15681"/>
        <a:ext cx="2710444" cy="1575697"/>
      </dsp:txXfrm>
    </dsp:sp>
    <dsp:sp modelId="{667CDAC3-228B-6C42-B627-5C61AE9F5EFB}">
      <dsp:nvSpPr>
        <dsp:cNvPr id="0" name=""/>
        <dsp:cNvSpPr/>
      </dsp:nvSpPr>
      <dsp:spPr>
        <a:xfrm>
          <a:off x="1391841" y="1575697"/>
          <a:ext cx="5494127" cy="1618273"/>
        </a:xfrm>
        <a:prstGeom prst="trapezoid">
          <a:avLst>
            <a:gd name="adj" fmla="val 86008"/>
          </a:avLst>
        </a:prstGeom>
        <a:solidFill>
          <a:schemeClr val="accent2">
            <a:hueOff val="2340760"/>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solidFill>
                <a:srgbClr val="FFFFFF"/>
              </a:solidFill>
              <a:latin typeface="Helvetica"/>
              <a:cs typeface="Helvetica"/>
            </a:rPr>
            <a:t>Norms and Guidelines</a:t>
          </a:r>
        </a:p>
      </dsp:txBody>
      <dsp:txXfrm>
        <a:off x="2353313" y="1575697"/>
        <a:ext cx="3571182" cy="1618273"/>
      </dsp:txXfrm>
    </dsp:sp>
    <dsp:sp modelId="{B3E3488E-7330-8A49-82B6-22D8C6CF1B6D}">
      <dsp:nvSpPr>
        <dsp:cNvPr id="0" name=""/>
        <dsp:cNvSpPr/>
      </dsp:nvSpPr>
      <dsp:spPr>
        <a:xfrm>
          <a:off x="0" y="3193971"/>
          <a:ext cx="8277810" cy="1618273"/>
        </a:xfrm>
        <a:prstGeom prst="trapezoid">
          <a:avLst>
            <a:gd name="adj" fmla="val 86008"/>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smtClean="0">
              <a:solidFill>
                <a:srgbClr val="FFFFFF"/>
              </a:solidFill>
              <a:latin typeface="Helvetica"/>
              <a:cs typeface="Helvetica"/>
            </a:rPr>
            <a:t>Partnerships and Collaborations</a:t>
          </a:r>
        </a:p>
      </dsp:txBody>
      <dsp:txXfrm>
        <a:off x="1448616" y="3193971"/>
        <a:ext cx="5380576" cy="16182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D8460-3669-FB46-8D48-C5A56AD9B3AC}">
      <dsp:nvSpPr>
        <dsp:cNvPr id="0" name=""/>
        <dsp:cNvSpPr/>
      </dsp:nvSpPr>
      <dsp:spPr>
        <a:xfrm>
          <a:off x="7466" y="911100"/>
          <a:ext cx="2231597" cy="1338958"/>
        </a:xfrm>
        <a:prstGeom prst="roundRect">
          <a:avLst>
            <a:gd name="adj" fmla="val 10000"/>
          </a:avLst>
        </a:prstGeom>
        <a:solidFill>
          <a:srgbClr val="84171A"/>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1. Capture the current picture</a:t>
          </a:r>
          <a:endParaRPr lang="en-US" sz="2000" b="1" kern="1200" dirty="0">
            <a:latin typeface="Helvetica" pitchFamily="34" charset="0"/>
          </a:endParaRPr>
        </a:p>
      </dsp:txBody>
      <dsp:txXfrm>
        <a:off x="46683" y="950317"/>
        <a:ext cx="2153163" cy="1260524"/>
      </dsp:txXfrm>
    </dsp:sp>
    <dsp:sp modelId="{E8EC3AE7-709A-4647-BC53-2A92C71B4208}">
      <dsp:nvSpPr>
        <dsp:cNvPr id="0" name=""/>
        <dsp:cNvSpPr/>
      </dsp:nvSpPr>
      <dsp:spPr>
        <a:xfrm>
          <a:off x="2435444" y="1303861"/>
          <a:ext cx="473098" cy="553436"/>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435444" y="1414548"/>
        <a:ext cx="331169" cy="332062"/>
      </dsp:txXfrm>
    </dsp:sp>
    <dsp:sp modelId="{01EE8254-38F9-A14C-9E93-975CC3F0B530}">
      <dsp:nvSpPr>
        <dsp:cNvPr id="0" name=""/>
        <dsp:cNvSpPr/>
      </dsp:nvSpPr>
      <dsp:spPr>
        <a:xfrm>
          <a:off x="3131703" y="911100"/>
          <a:ext cx="2231597" cy="1338958"/>
        </a:xfrm>
        <a:prstGeom prst="roundRect">
          <a:avLst>
            <a:gd name="adj" fmla="val 10000"/>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2. Identify priorities to sustain outcomes</a:t>
          </a:r>
          <a:endParaRPr lang="en-US" sz="2000" b="1" kern="1200" dirty="0">
            <a:latin typeface="Helvetica" pitchFamily="34" charset="0"/>
          </a:endParaRPr>
        </a:p>
      </dsp:txBody>
      <dsp:txXfrm>
        <a:off x="3170920" y="950317"/>
        <a:ext cx="2153163" cy="1260524"/>
      </dsp:txXfrm>
    </dsp:sp>
    <dsp:sp modelId="{62B5886A-C42A-544E-B96F-60C26A06E9D1}">
      <dsp:nvSpPr>
        <dsp:cNvPr id="0" name=""/>
        <dsp:cNvSpPr/>
      </dsp:nvSpPr>
      <dsp:spPr>
        <a:xfrm>
          <a:off x="5559681" y="1303861"/>
          <a:ext cx="473098" cy="553436"/>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559681" y="1414548"/>
        <a:ext cx="331169" cy="332062"/>
      </dsp:txXfrm>
    </dsp:sp>
    <dsp:sp modelId="{2166C631-4573-6B45-94D1-9A5A94E4B79D}">
      <dsp:nvSpPr>
        <dsp:cNvPr id="0" name=""/>
        <dsp:cNvSpPr/>
      </dsp:nvSpPr>
      <dsp:spPr>
        <a:xfrm>
          <a:off x="6255939" y="911100"/>
          <a:ext cx="2231597" cy="1338958"/>
        </a:xfrm>
        <a:prstGeom prst="roundRect">
          <a:avLst>
            <a:gd name="adj" fmla="val 10000"/>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3. Complete a resource and feasibility  analysis</a:t>
          </a:r>
          <a:endParaRPr lang="en-US" sz="2000" b="1" kern="1200" dirty="0">
            <a:latin typeface="Helvetica" pitchFamily="34" charset="0"/>
          </a:endParaRPr>
        </a:p>
      </dsp:txBody>
      <dsp:txXfrm>
        <a:off x="6295156" y="950317"/>
        <a:ext cx="2153163" cy="1260524"/>
      </dsp:txXfrm>
    </dsp:sp>
    <dsp:sp modelId="{EAA88637-E2F5-9A43-B589-21F568DA353F}">
      <dsp:nvSpPr>
        <dsp:cNvPr id="0" name=""/>
        <dsp:cNvSpPr/>
      </dsp:nvSpPr>
      <dsp:spPr>
        <a:xfrm rot="5400000">
          <a:off x="7135189" y="2406270"/>
          <a:ext cx="473098" cy="553436"/>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5400000">
        <a:off x="7205708" y="2446439"/>
        <a:ext cx="332062" cy="331169"/>
      </dsp:txXfrm>
    </dsp:sp>
    <dsp:sp modelId="{1984E24D-4924-0C41-B902-9CF26E8E948B}">
      <dsp:nvSpPr>
        <dsp:cNvPr id="0" name=""/>
        <dsp:cNvSpPr/>
      </dsp:nvSpPr>
      <dsp:spPr>
        <a:xfrm>
          <a:off x="6255939" y="3142698"/>
          <a:ext cx="2231597" cy="1338958"/>
        </a:xfrm>
        <a:prstGeom prst="roundRect">
          <a:avLst>
            <a:gd name="adj" fmla="val 10000"/>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4. Develop communication and marketing products and strategies</a:t>
          </a:r>
          <a:endParaRPr lang="en-US" sz="1800" b="1" kern="1200" dirty="0">
            <a:latin typeface="Helvetica" pitchFamily="34" charset="0"/>
          </a:endParaRPr>
        </a:p>
      </dsp:txBody>
      <dsp:txXfrm>
        <a:off x="6295156" y="3181915"/>
        <a:ext cx="2153163" cy="1260524"/>
      </dsp:txXfrm>
    </dsp:sp>
    <dsp:sp modelId="{0CF344F8-B54D-D848-83EA-8882D595EE25}">
      <dsp:nvSpPr>
        <dsp:cNvPr id="0" name=""/>
        <dsp:cNvSpPr/>
      </dsp:nvSpPr>
      <dsp:spPr>
        <a:xfrm rot="10800000">
          <a:off x="5586460" y="3535459"/>
          <a:ext cx="473098" cy="553436"/>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5728389" y="3646146"/>
        <a:ext cx="331169" cy="332062"/>
      </dsp:txXfrm>
    </dsp:sp>
    <dsp:sp modelId="{8192A4A9-2B88-A243-AB2B-2EA85155EC37}">
      <dsp:nvSpPr>
        <dsp:cNvPr id="0" name=""/>
        <dsp:cNvSpPr/>
      </dsp:nvSpPr>
      <dsp:spPr>
        <a:xfrm>
          <a:off x="3131703" y="3142698"/>
          <a:ext cx="2231597" cy="1338958"/>
        </a:xfrm>
        <a:prstGeom prst="roundRect">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5. Implement sustainability actions </a:t>
          </a:r>
          <a:endParaRPr lang="en-US" sz="1800" b="1" kern="1200" dirty="0">
            <a:latin typeface="Helvetica" pitchFamily="34" charset="0"/>
          </a:endParaRPr>
        </a:p>
      </dsp:txBody>
      <dsp:txXfrm>
        <a:off x="3197066" y="3208061"/>
        <a:ext cx="2100871" cy="12082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14FEC-2632-6042-B40A-B64F11F44D65}">
      <dsp:nvSpPr>
        <dsp:cNvPr id="0" name=""/>
        <dsp:cNvSpPr/>
      </dsp:nvSpPr>
      <dsp:spPr>
        <a:xfrm>
          <a:off x="2683563" y="2190230"/>
          <a:ext cx="3158259" cy="2695978"/>
        </a:xfrm>
        <a:prstGeom prst="ellipse">
          <a:avLst/>
        </a:prstGeom>
        <a:solidFill>
          <a:srgbClr val="B56C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Helvetica" pitchFamily="34" charset="0"/>
              <a:cs typeface="Arial" panose="020B0604020202020204" pitchFamily="34" charset="0"/>
            </a:rPr>
            <a:t>TO BE SUSTAINED!</a:t>
          </a:r>
          <a:endParaRPr lang="en-US" sz="2800" b="1" kern="1200" dirty="0">
            <a:latin typeface="Helvetica" pitchFamily="34" charset="0"/>
            <a:cs typeface="Arial" panose="020B0604020202020204" pitchFamily="34" charset="0"/>
          </a:endParaRPr>
        </a:p>
      </dsp:txBody>
      <dsp:txXfrm>
        <a:off x="3146079" y="2585047"/>
        <a:ext cx="2233227" cy="1906344"/>
      </dsp:txXfrm>
    </dsp:sp>
    <dsp:sp modelId="{F0621A1B-6F10-9841-97F1-97256C969D0D}">
      <dsp:nvSpPr>
        <dsp:cNvPr id="0" name=""/>
        <dsp:cNvSpPr/>
      </dsp:nvSpPr>
      <dsp:spPr>
        <a:xfrm rot="11605960">
          <a:off x="1071472" y="2639301"/>
          <a:ext cx="1601729" cy="656028"/>
        </a:xfrm>
        <a:prstGeom prst="leftArrow">
          <a:avLst>
            <a:gd name="adj1" fmla="val 60000"/>
            <a:gd name="adj2" fmla="val 50000"/>
          </a:avLst>
        </a:prstGeom>
        <a:solidFill>
          <a:srgbClr val="86A2B3"/>
        </a:solidFill>
        <a:ln>
          <a:noFill/>
        </a:ln>
        <a:effectLst/>
      </dsp:spPr>
      <dsp:style>
        <a:lnRef idx="0">
          <a:scrgbClr r="0" g="0" b="0"/>
        </a:lnRef>
        <a:fillRef idx="1">
          <a:scrgbClr r="0" g="0" b="0"/>
        </a:fillRef>
        <a:effectRef idx="0">
          <a:scrgbClr r="0" g="0" b="0"/>
        </a:effectRef>
        <a:fontRef idx="minor">
          <a:schemeClr val="lt1"/>
        </a:fontRef>
      </dsp:style>
    </dsp:sp>
    <dsp:sp modelId="{4F594725-C6AB-6846-8F4B-7D1FEBA974D6}">
      <dsp:nvSpPr>
        <dsp:cNvPr id="0" name=""/>
        <dsp:cNvSpPr/>
      </dsp:nvSpPr>
      <dsp:spPr>
        <a:xfrm>
          <a:off x="0" y="1906568"/>
          <a:ext cx="2186761" cy="1749409"/>
        </a:xfrm>
        <a:prstGeom prst="roundRect">
          <a:avLst>
            <a:gd name="adj" fmla="val 10000"/>
          </a:avLst>
        </a:prstGeom>
        <a:solidFill>
          <a:srgbClr val="86A2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b="0" kern="1200" dirty="0" smtClean="0">
              <a:latin typeface="Helvetica" pitchFamily="34" charset="0"/>
              <a:cs typeface="Arial" panose="020B0604020202020204" pitchFamily="34" charset="0"/>
            </a:rPr>
            <a:t>Impact (data!)</a:t>
          </a:r>
          <a:endParaRPr lang="en-US" sz="1700" b="0" kern="1200" dirty="0">
            <a:latin typeface="Helvetica" pitchFamily="34" charset="0"/>
            <a:cs typeface="Arial" panose="020B0604020202020204" pitchFamily="34" charset="0"/>
          </a:endParaRPr>
        </a:p>
      </dsp:txBody>
      <dsp:txXfrm>
        <a:off x="51238" y="1957806"/>
        <a:ext cx="2084285" cy="1646933"/>
      </dsp:txXfrm>
    </dsp:sp>
    <dsp:sp modelId="{7556ACFB-A8B3-9346-8231-050585900D9A}">
      <dsp:nvSpPr>
        <dsp:cNvPr id="0" name=""/>
        <dsp:cNvSpPr/>
      </dsp:nvSpPr>
      <dsp:spPr>
        <a:xfrm rot="14700000">
          <a:off x="2418873" y="1091728"/>
          <a:ext cx="1711915" cy="656028"/>
        </a:xfrm>
        <a:prstGeom prst="leftArrow">
          <a:avLst>
            <a:gd name="adj1" fmla="val 60000"/>
            <a:gd name="adj2" fmla="val 50000"/>
          </a:avLst>
        </a:prstGeom>
        <a:solidFill>
          <a:srgbClr val="84171A"/>
        </a:solidFill>
        <a:ln>
          <a:noFill/>
        </a:ln>
        <a:effectLst/>
      </dsp:spPr>
      <dsp:style>
        <a:lnRef idx="0">
          <a:scrgbClr r="0" g="0" b="0"/>
        </a:lnRef>
        <a:fillRef idx="1">
          <a:scrgbClr r="0" g="0" b="0"/>
        </a:fillRef>
        <a:effectRef idx="0">
          <a:scrgbClr r="0" g="0" b="0"/>
        </a:effectRef>
        <a:fontRef idx="minor">
          <a:schemeClr val="lt1"/>
        </a:fontRef>
      </dsp:style>
    </dsp:sp>
    <dsp:sp modelId="{D1D0E5A8-FEC9-F349-923B-0DF9E6285A11}">
      <dsp:nvSpPr>
        <dsp:cNvPr id="0" name=""/>
        <dsp:cNvSpPr/>
      </dsp:nvSpPr>
      <dsp:spPr>
        <a:xfrm>
          <a:off x="2145141" y="47852"/>
          <a:ext cx="1535893" cy="1192257"/>
        </a:xfrm>
        <a:prstGeom prst="roundRect">
          <a:avLst>
            <a:gd name="adj" fmla="val 10000"/>
          </a:avLst>
        </a:prstGeom>
        <a:solidFill>
          <a:srgbClr val="84171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endParaRPr lang="en-US" sz="1700" b="0" kern="1200" dirty="0" smtClean="0">
            <a:latin typeface="Arial" panose="020B0604020202020204" pitchFamily="34" charset="0"/>
            <a:cs typeface="Arial" panose="020B0604020202020204" pitchFamily="34" charset="0"/>
          </a:endParaRPr>
        </a:p>
        <a:p>
          <a:pPr lvl="0" algn="ctr" defTabSz="755650">
            <a:lnSpc>
              <a:spcPct val="90000"/>
            </a:lnSpc>
            <a:spcBef>
              <a:spcPct val="0"/>
            </a:spcBef>
            <a:spcAft>
              <a:spcPct val="35000"/>
            </a:spcAft>
          </a:pPr>
          <a:r>
            <a:rPr lang="en-US" sz="1700" b="0" kern="1200" dirty="0" smtClean="0">
              <a:latin typeface="Helvetica" pitchFamily="34" charset="0"/>
              <a:cs typeface="Arial" panose="020B0604020202020204" pitchFamily="34" charset="0"/>
            </a:rPr>
            <a:t>Community Support</a:t>
          </a:r>
          <a:r>
            <a:rPr lang="en-US" sz="1700" b="0" kern="1200" dirty="0" smtClean="0">
              <a:latin typeface="Helvetica" pitchFamily="34" charset="0"/>
            </a:rPr>
            <a:t>	</a:t>
          </a:r>
        </a:p>
      </dsp:txBody>
      <dsp:txXfrm>
        <a:off x="2180061" y="82772"/>
        <a:ext cx="1466053" cy="1122417"/>
      </dsp:txXfrm>
    </dsp:sp>
    <dsp:sp modelId="{9D0A0489-B966-4545-B2FE-4CB0025E322D}">
      <dsp:nvSpPr>
        <dsp:cNvPr id="0" name=""/>
        <dsp:cNvSpPr/>
      </dsp:nvSpPr>
      <dsp:spPr>
        <a:xfrm rot="17700000">
          <a:off x="4394597" y="1091728"/>
          <a:ext cx="1711915" cy="656028"/>
        </a:xfrm>
        <a:prstGeom prst="leftArrow">
          <a:avLst>
            <a:gd name="adj1" fmla="val 60000"/>
            <a:gd name="adj2" fmla="val 50000"/>
          </a:avLst>
        </a:prstGeom>
        <a:solidFill>
          <a:schemeClr val="accent4">
            <a:hueOff val="-2976514"/>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94F459-148A-3341-993A-1C382B967CA9}">
      <dsp:nvSpPr>
        <dsp:cNvPr id="0" name=""/>
        <dsp:cNvSpPr/>
      </dsp:nvSpPr>
      <dsp:spPr>
        <a:xfrm>
          <a:off x="4943576" y="35781"/>
          <a:ext cx="1337445" cy="1216399"/>
        </a:xfrm>
        <a:prstGeom prst="roundRect">
          <a:avLst>
            <a:gd name="adj" fmla="val 10000"/>
          </a:avLst>
        </a:prstGeom>
        <a:solidFill>
          <a:schemeClr val="accent4">
            <a:hueOff val="-2976514"/>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b="0" kern="1200" dirty="0" smtClean="0">
              <a:latin typeface="Helvetica" pitchFamily="34" charset="0"/>
              <a:cs typeface="Arial" panose="020B0604020202020204" pitchFamily="34" charset="0"/>
            </a:rPr>
            <a:t>Resource Potential</a:t>
          </a:r>
          <a:endParaRPr lang="en-US" sz="1700" b="0" kern="1200" dirty="0">
            <a:latin typeface="Helvetica" pitchFamily="34" charset="0"/>
            <a:cs typeface="Arial" panose="020B0604020202020204" pitchFamily="34" charset="0"/>
          </a:endParaRPr>
        </a:p>
      </dsp:txBody>
      <dsp:txXfrm>
        <a:off x="4979203" y="71408"/>
        <a:ext cx="1266191" cy="1145145"/>
      </dsp:txXfrm>
    </dsp:sp>
    <dsp:sp modelId="{4440CBA7-C321-3E48-8E5E-4CC42C52DE1D}">
      <dsp:nvSpPr>
        <dsp:cNvPr id="0" name=""/>
        <dsp:cNvSpPr/>
      </dsp:nvSpPr>
      <dsp:spPr>
        <a:xfrm rot="20702842">
          <a:off x="5833684" y="2573549"/>
          <a:ext cx="1625848" cy="656028"/>
        </a:xfrm>
        <a:prstGeom prst="leftArrow">
          <a:avLst>
            <a:gd name="adj1" fmla="val 60000"/>
            <a:gd name="adj2" fmla="val 50000"/>
          </a:avLst>
        </a:prstGeom>
        <a:solidFill>
          <a:srgbClr val="5E723B"/>
        </a:solidFill>
        <a:ln>
          <a:noFill/>
        </a:ln>
        <a:effectLst/>
      </dsp:spPr>
      <dsp:style>
        <a:lnRef idx="0">
          <a:scrgbClr r="0" g="0" b="0"/>
        </a:lnRef>
        <a:fillRef idx="1">
          <a:scrgbClr r="0" g="0" b="0"/>
        </a:fillRef>
        <a:effectRef idx="0">
          <a:scrgbClr r="0" g="0" b="0"/>
        </a:effectRef>
        <a:fontRef idx="minor">
          <a:schemeClr val="lt1"/>
        </a:fontRef>
      </dsp:style>
    </dsp:sp>
    <dsp:sp modelId="{10D5C3B2-E1B2-7A49-B619-8DB873E3AEEA}">
      <dsp:nvSpPr>
        <dsp:cNvPr id="0" name=""/>
        <dsp:cNvSpPr/>
      </dsp:nvSpPr>
      <dsp:spPr>
        <a:xfrm>
          <a:off x="6338625" y="1817107"/>
          <a:ext cx="2186761" cy="1749409"/>
        </a:xfrm>
        <a:prstGeom prst="roundRect">
          <a:avLst>
            <a:gd name="adj" fmla="val 10000"/>
          </a:avLst>
        </a:prstGeom>
        <a:solidFill>
          <a:srgbClr val="5E72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b="0" kern="1200" dirty="0" smtClean="0">
              <a:latin typeface="Helvetica" pitchFamily="34" charset="0"/>
              <a:cs typeface="Arial" panose="020B0604020202020204" pitchFamily="34" charset="0"/>
            </a:rPr>
            <a:t>Still a Need</a:t>
          </a:r>
          <a:endParaRPr lang="en-US" sz="1700" b="0" kern="1200" dirty="0">
            <a:latin typeface="Helvetica" pitchFamily="34" charset="0"/>
            <a:cs typeface="Arial" panose="020B0604020202020204" pitchFamily="34" charset="0"/>
          </a:endParaRPr>
        </a:p>
      </dsp:txBody>
      <dsp:txXfrm>
        <a:off x="6389863" y="1868345"/>
        <a:ext cx="2084285" cy="16469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D8460-3669-FB46-8D48-C5A56AD9B3AC}">
      <dsp:nvSpPr>
        <dsp:cNvPr id="0" name=""/>
        <dsp:cNvSpPr/>
      </dsp:nvSpPr>
      <dsp:spPr>
        <a:xfrm>
          <a:off x="7441" y="997743"/>
          <a:ext cx="2224153" cy="1334492"/>
        </a:xfrm>
        <a:prstGeom prst="roundRect">
          <a:avLst>
            <a:gd name="adj" fmla="val 10000"/>
          </a:avLst>
        </a:prstGeom>
        <a:solidFill>
          <a:srgbClr val="84171A"/>
        </a:solidFill>
        <a:ln>
          <a:solidFill>
            <a:schemeClr val="bg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1. Capture the current picture</a:t>
          </a:r>
          <a:endParaRPr lang="en-US" sz="2000" b="1" kern="1200" dirty="0">
            <a:latin typeface="Helvetica" pitchFamily="34" charset="0"/>
          </a:endParaRPr>
        </a:p>
      </dsp:txBody>
      <dsp:txXfrm>
        <a:off x="46527" y="1036829"/>
        <a:ext cx="2145981" cy="1256320"/>
      </dsp:txXfrm>
    </dsp:sp>
    <dsp:sp modelId="{E8EC3AE7-709A-4647-BC53-2A92C71B4208}">
      <dsp:nvSpPr>
        <dsp:cNvPr id="0" name=""/>
        <dsp:cNvSpPr/>
      </dsp:nvSpPr>
      <dsp:spPr>
        <a:xfrm>
          <a:off x="2427320" y="1389194"/>
          <a:ext cx="471520" cy="551590"/>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427320" y="1499512"/>
        <a:ext cx="330064" cy="330954"/>
      </dsp:txXfrm>
    </dsp:sp>
    <dsp:sp modelId="{01EE8254-38F9-A14C-9E93-975CC3F0B530}">
      <dsp:nvSpPr>
        <dsp:cNvPr id="0" name=""/>
        <dsp:cNvSpPr/>
      </dsp:nvSpPr>
      <dsp:spPr>
        <a:xfrm>
          <a:off x="3121256" y="997743"/>
          <a:ext cx="2224153" cy="1334492"/>
        </a:xfrm>
        <a:prstGeom prst="roundRect">
          <a:avLst>
            <a:gd name="adj" fmla="val 10000"/>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2. Identify priorities to sustain outcomes</a:t>
          </a:r>
          <a:endParaRPr lang="en-US" sz="2000" b="1" kern="1200" dirty="0">
            <a:latin typeface="Helvetica" pitchFamily="34" charset="0"/>
          </a:endParaRPr>
        </a:p>
      </dsp:txBody>
      <dsp:txXfrm>
        <a:off x="3160342" y="1036829"/>
        <a:ext cx="2145981" cy="1256320"/>
      </dsp:txXfrm>
    </dsp:sp>
    <dsp:sp modelId="{62B5886A-C42A-544E-B96F-60C26A06E9D1}">
      <dsp:nvSpPr>
        <dsp:cNvPr id="0" name=""/>
        <dsp:cNvSpPr/>
      </dsp:nvSpPr>
      <dsp:spPr>
        <a:xfrm>
          <a:off x="5541135" y="1389194"/>
          <a:ext cx="471520" cy="551590"/>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541135" y="1499512"/>
        <a:ext cx="330064" cy="330954"/>
      </dsp:txXfrm>
    </dsp:sp>
    <dsp:sp modelId="{2166C631-4573-6B45-94D1-9A5A94E4B79D}">
      <dsp:nvSpPr>
        <dsp:cNvPr id="0" name=""/>
        <dsp:cNvSpPr/>
      </dsp:nvSpPr>
      <dsp:spPr>
        <a:xfrm>
          <a:off x="6235071" y="997743"/>
          <a:ext cx="2224153" cy="1334492"/>
        </a:xfrm>
        <a:prstGeom prst="roundRect">
          <a:avLst>
            <a:gd name="adj" fmla="val 10000"/>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3. Complete a resource and feasibility analysis</a:t>
          </a:r>
          <a:endParaRPr lang="en-US" sz="2000" b="1" kern="1200" dirty="0">
            <a:latin typeface="Helvetica" pitchFamily="34" charset="0"/>
          </a:endParaRPr>
        </a:p>
      </dsp:txBody>
      <dsp:txXfrm>
        <a:off x="6274157" y="1036829"/>
        <a:ext cx="2145981" cy="1256320"/>
      </dsp:txXfrm>
    </dsp:sp>
    <dsp:sp modelId="{EAA88637-E2F5-9A43-B589-21F568DA353F}">
      <dsp:nvSpPr>
        <dsp:cNvPr id="0" name=""/>
        <dsp:cNvSpPr/>
      </dsp:nvSpPr>
      <dsp:spPr>
        <a:xfrm rot="5400000">
          <a:off x="7111388" y="2487926"/>
          <a:ext cx="471520" cy="551590"/>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5400000">
        <a:off x="7181671" y="2527961"/>
        <a:ext cx="330954" cy="330064"/>
      </dsp:txXfrm>
    </dsp:sp>
    <dsp:sp modelId="{1984E24D-4924-0C41-B902-9CF26E8E948B}">
      <dsp:nvSpPr>
        <dsp:cNvPr id="0" name=""/>
        <dsp:cNvSpPr/>
      </dsp:nvSpPr>
      <dsp:spPr>
        <a:xfrm>
          <a:off x="6235071" y="3221897"/>
          <a:ext cx="2224153" cy="1334492"/>
        </a:xfrm>
        <a:prstGeom prst="roundRect">
          <a:avLst>
            <a:gd name="adj" fmla="val 10000"/>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4. Develop communication and marketing products and strategies</a:t>
          </a:r>
          <a:endParaRPr lang="en-US" sz="1800" b="1" kern="1200" dirty="0">
            <a:latin typeface="Helvetica" pitchFamily="34" charset="0"/>
          </a:endParaRPr>
        </a:p>
      </dsp:txBody>
      <dsp:txXfrm>
        <a:off x="6274157" y="3260983"/>
        <a:ext cx="2145981" cy="1256320"/>
      </dsp:txXfrm>
    </dsp:sp>
    <dsp:sp modelId="{0CF344F8-B54D-D848-83EA-8882D595EE25}">
      <dsp:nvSpPr>
        <dsp:cNvPr id="0" name=""/>
        <dsp:cNvSpPr/>
      </dsp:nvSpPr>
      <dsp:spPr>
        <a:xfrm rot="10800000">
          <a:off x="5567825" y="3613348"/>
          <a:ext cx="471520" cy="551590"/>
        </a:xfrm>
        <a:prstGeom prst="rightArrow">
          <a:avLst>
            <a:gd name="adj1" fmla="val 60000"/>
            <a:gd name="adj2" fmla="val 50000"/>
          </a:avLst>
        </a:prstGeom>
        <a:solidFill>
          <a:srgbClr val="86A2B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5709281" y="3723666"/>
        <a:ext cx="330064" cy="330954"/>
      </dsp:txXfrm>
    </dsp:sp>
    <dsp:sp modelId="{8192A4A9-2B88-A243-AB2B-2EA85155EC37}">
      <dsp:nvSpPr>
        <dsp:cNvPr id="0" name=""/>
        <dsp:cNvSpPr/>
      </dsp:nvSpPr>
      <dsp:spPr>
        <a:xfrm>
          <a:off x="3121256" y="3221897"/>
          <a:ext cx="2224153" cy="1334492"/>
        </a:xfrm>
        <a:prstGeom prst="roundRect">
          <a:avLst/>
        </a:prstGeom>
        <a:solidFill>
          <a:srgbClr val="84171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Helvetica" pitchFamily="34" charset="0"/>
            </a:rPr>
            <a:t>5. Implement sustainability actions </a:t>
          </a:r>
          <a:endParaRPr lang="en-US" sz="1800" b="1" kern="1200" dirty="0">
            <a:latin typeface="Helvetica" pitchFamily="34" charset="0"/>
          </a:endParaRPr>
        </a:p>
      </dsp:txBody>
      <dsp:txXfrm>
        <a:off x="3186401" y="3287042"/>
        <a:ext cx="2093863" cy="120420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E05678-5A09-7B45-BADF-903D65DDBE37}" type="datetimeFigureOut">
              <a:rPr lang="en-US" smtClean="0"/>
              <a:t>6/23/16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4BB6DA-59F8-3D48-ACF7-CFDF4CE4D8C5}" type="slidenum">
              <a:rPr lang="en-US" smtClean="0"/>
              <a:t>‹#›</a:t>
            </a:fld>
            <a:endParaRPr lang="en-US"/>
          </a:p>
        </p:txBody>
      </p:sp>
    </p:spTree>
    <p:extLst>
      <p:ext uri="{BB962C8B-B14F-4D97-AF65-F5344CB8AC3E}">
        <p14:creationId xmlns:p14="http://schemas.microsoft.com/office/powerpoint/2010/main" val="823572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606A70-2195-564B-85A2-D0346A705EF5}" type="datetimeFigureOut">
              <a:rPr lang="en-US" smtClean="0"/>
              <a:t>6/23/16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ACC799-D066-9240-8E33-D896C365C428}" type="slidenum">
              <a:rPr lang="en-US" smtClean="0"/>
              <a:t>‹#›</a:t>
            </a:fld>
            <a:endParaRPr lang="en-US"/>
          </a:p>
        </p:txBody>
      </p:sp>
    </p:spTree>
    <p:extLst>
      <p:ext uri="{BB962C8B-B14F-4D97-AF65-F5344CB8AC3E}">
        <p14:creationId xmlns:p14="http://schemas.microsoft.com/office/powerpoint/2010/main" val="34992807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ACC799-D066-9240-8E33-D896C365C428}" type="slidenum">
              <a:rPr lang="en-US" smtClean="0"/>
              <a:t>1</a:t>
            </a:fld>
            <a:endParaRPr lang="en-US"/>
          </a:p>
        </p:txBody>
      </p:sp>
    </p:spTree>
    <p:extLst>
      <p:ext uri="{BB962C8B-B14F-4D97-AF65-F5344CB8AC3E}">
        <p14:creationId xmlns:p14="http://schemas.microsoft.com/office/powerpoint/2010/main" val="376307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This</a:t>
            </a:r>
            <a:r>
              <a:rPr lang="en-US" baseline="0" dirty="0" smtClean="0"/>
              <a:t> triangle represents three approaches to sustaining your prevention processes and outcomes. What is the first thing you notice? </a:t>
            </a:r>
          </a:p>
          <a:p>
            <a:pPr marL="628650" lvl="1" indent="-171450">
              <a:buFont typeface="Arial"/>
              <a:buChar char="•"/>
            </a:pPr>
            <a:r>
              <a:rPr lang="en-US" baseline="0" dirty="0" smtClean="0"/>
              <a:t>Partnerships and collaborations provide the foundation and are the biggest part of the triangle; this is intentional.  </a:t>
            </a:r>
            <a:endParaRPr lang="en-US" baseline="0" dirty="0" smtClean="0"/>
          </a:p>
          <a:p>
            <a:pPr marL="628650" lvl="1" indent="-171450">
              <a:buFont typeface="Arial"/>
              <a:buChar char="•"/>
            </a:pPr>
            <a:r>
              <a:rPr lang="en-US" baseline="0" dirty="0" smtClean="0"/>
              <a:t>Policy </a:t>
            </a:r>
            <a:r>
              <a:rPr lang="en-US" baseline="0" dirty="0" smtClean="0"/>
              <a:t>is second in terms of focus and central to effective sustainability.  </a:t>
            </a:r>
            <a:endParaRPr lang="en-US" baseline="0" dirty="0" smtClean="0"/>
          </a:p>
          <a:p>
            <a:pPr marL="628650" lvl="1" indent="-171450">
              <a:buFont typeface="Arial"/>
              <a:buChar char="•"/>
            </a:pPr>
            <a:r>
              <a:rPr lang="en-US" baseline="0" dirty="0" smtClean="0"/>
              <a:t>Finally </a:t>
            </a:r>
            <a:r>
              <a:rPr lang="en-US" baseline="0" dirty="0" smtClean="0"/>
              <a:t>financial approaches are on top, and represent the capstone</a:t>
            </a:r>
            <a:r>
              <a:rPr lang="en-US" baseline="0" dirty="0" smtClean="0"/>
              <a:t>.</a:t>
            </a:r>
          </a:p>
          <a:p>
            <a:pPr marL="628650" lvl="1" indent="-171450">
              <a:buFont typeface="Arial"/>
              <a:buChar char="•"/>
            </a:pPr>
            <a:endParaRPr lang="en-US" baseline="0" dirty="0" smtClean="0"/>
          </a:p>
          <a:p>
            <a:pPr marL="628650" lvl="1" indent="-171450">
              <a:buFont typeface="Arial"/>
              <a:buChar char="•"/>
            </a:pPr>
            <a:r>
              <a:rPr lang="en-US" baseline="0" dirty="0" smtClean="0"/>
              <a:t> </a:t>
            </a:r>
            <a:r>
              <a:rPr lang="en-US" baseline="0" dirty="0" smtClean="0"/>
              <a:t>While very important, they will not be truly effective if they are not built upon the other two approaches….we will be looking at all three of these approaches as we go through the core components of sustainability planning…but let’s focus in for a moment on that foundation piece; partnerships and collaborations.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16</a:t>
            </a:fld>
            <a:endParaRPr lang="en-US"/>
          </a:p>
        </p:txBody>
      </p:sp>
    </p:spTree>
    <p:extLst>
      <p:ext uri="{BB962C8B-B14F-4D97-AF65-F5344CB8AC3E}">
        <p14:creationId xmlns:p14="http://schemas.microsoft.com/office/powerpoint/2010/main" val="178746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Activity – Label one side of the</a:t>
            </a:r>
            <a:r>
              <a:rPr lang="en-US" b="1" baseline="0" dirty="0" smtClean="0"/>
              <a:t> room process and the other outcome. Have participants line up in a line according to how comfortable they are with each. Use it to talk about the importance of having different people in the room for different needs.  </a:t>
            </a:r>
            <a:endParaRPr lang="en-US" b="1"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17</a:t>
            </a:fld>
            <a:endParaRPr lang="en-US"/>
          </a:p>
        </p:txBody>
      </p:sp>
    </p:spTree>
    <p:extLst>
      <p:ext uri="{BB962C8B-B14F-4D97-AF65-F5344CB8AC3E}">
        <p14:creationId xmlns:p14="http://schemas.microsoft.com/office/powerpoint/2010/main" val="17918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Remember in</a:t>
            </a:r>
            <a:r>
              <a:rPr lang="en-US" b="0" baseline="0" dirty="0" smtClean="0"/>
              <a:t> the SAPSTs we talked about broadening our focus to Behavioral Health and related community conditions…think about how your work connects beyond youth underage drinking prevention; consider the link to other issues including’ </a:t>
            </a:r>
            <a:r>
              <a:rPr lang="en-US" b="0" dirty="0" smtClean="0"/>
              <a:t>Violence, property values, pro social, etc.</a:t>
            </a: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18</a:t>
            </a:fld>
            <a:endParaRPr lang="en-US"/>
          </a:p>
        </p:txBody>
      </p:sp>
    </p:spTree>
    <p:extLst>
      <p:ext uri="{BB962C8B-B14F-4D97-AF65-F5344CB8AC3E}">
        <p14:creationId xmlns:p14="http://schemas.microsoft.com/office/powerpoint/2010/main" val="414693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Helvetica" pitchFamily="34" charset="0"/>
              </a:rPr>
              <a:t>Can emphasize</a:t>
            </a:r>
            <a:r>
              <a:rPr lang="en-US" baseline="0" dirty="0" smtClean="0">
                <a:latin typeface="Helvetica" pitchFamily="34" charset="0"/>
              </a:rPr>
              <a:t> and clarify that these are ‘actionable’ core components</a:t>
            </a:r>
            <a:endParaRPr lang="en-US" dirty="0" smtClean="0">
              <a:latin typeface="Helvetica" pitchFamily="34" charset="0"/>
            </a:endParaRPr>
          </a:p>
          <a:p>
            <a:pPr marL="232943" indent="-232943">
              <a:buFont typeface="+mj-lt"/>
              <a:buAutoNum type="arabicPeriod"/>
            </a:pPr>
            <a:r>
              <a:rPr lang="en-US" dirty="0" smtClean="0">
                <a:latin typeface="Helvetica" pitchFamily="34" charset="0"/>
              </a:rPr>
              <a:t>     Capture the current picture</a:t>
            </a:r>
          </a:p>
          <a:p>
            <a:pPr marL="457174" indent="-457174">
              <a:buFont typeface="+mj-ea"/>
              <a:buAutoNum type="arabicPeriod"/>
            </a:pPr>
            <a:r>
              <a:rPr lang="en-US" dirty="0" smtClean="0">
                <a:latin typeface="Helvetica" pitchFamily="34" charset="0"/>
              </a:rPr>
              <a:t>Identify priorities to sustain prevention   outcomes</a:t>
            </a:r>
          </a:p>
          <a:p>
            <a:pPr marL="457174" indent="-457174">
              <a:buFont typeface="+mj-ea"/>
              <a:buAutoNum type="arabicPeriod"/>
            </a:pPr>
            <a:r>
              <a:rPr lang="en-US" dirty="0" smtClean="0">
                <a:latin typeface="Helvetica" pitchFamily="34" charset="0"/>
              </a:rPr>
              <a:t>Complete a resource analysis and identify feasible strategies</a:t>
            </a:r>
          </a:p>
          <a:p>
            <a:pPr marL="457174" indent="-457174">
              <a:buFont typeface="+mj-ea"/>
              <a:buAutoNum type="arabicPeriod"/>
            </a:pPr>
            <a:r>
              <a:rPr lang="en-US" dirty="0" smtClean="0">
                <a:latin typeface="Helvetica" pitchFamily="34" charset="0"/>
              </a:rPr>
              <a:t>Develop communication and marketing products and strategies</a:t>
            </a:r>
          </a:p>
          <a:p>
            <a:pPr marL="457174" indent="-457174">
              <a:buFont typeface="+mj-ea"/>
              <a:buAutoNum type="arabicPeriod"/>
            </a:pPr>
            <a:r>
              <a:rPr lang="en-US" dirty="0" smtClean="0">
                <a:latin typeface="Helvetica" pitchFamily="34" charset="0"/>
              </a:rPr>
              <a:t>Implement dissemination plan to funders, stakeholders and supporters </a:t>
            </a:r>
          </a:p>
          <a:p>
            <a:pPr marL="457174" indent="-457174">
              <a:buFont typeface="+mj-ea"/>
              <a:buAutoNum type="arabicPeriod"/>
            </a:pPr>
            <a:endParaRPr lang="en-US" dirty="0" smtClean="0">
              <a:latin typeface="Helvetica" pitchFamily="34" charset="0"/>
            </a:endParaRPr>
          </a:p>
          <a:p>
            <a:pPr marL="0" indent="0">
              <a:buFont typeface="+mj-ea"/>
              <a:buNone/>
            </a:pPr>
            <a:r>
              <a:rPr lang="en-US" b="1" dirty="0" smtClean="0">
                <a:latin typeface="Helvetica" pitchFamily="34" charset="0"/>
              </a:rPr>
              <a:t>In this next</a:t>
            </a:r>
            <a:r>
              <a:rPr lang="en-US" b="1" baseline="0" dirty="0" smtClean="0">
                <a:latin typeface="Helvetica" pitchFamily="34" charset="0"/>
              </a:rPr>
              <a:t> section we are going to get into the details of planning for sustainability. As we talked about earlier, sustainability starts early on in the very first steps of the SPF. In order to be able to be successful in the planning for next steps, you already need to have set the groundwork with your relationship building, capacity building, and strong effective strategies. We will continue to talk about analyzing and strengthening that groundwork in the next section of this training. For that reason even your planning for next steps needs to start early. If there are gaps in relationship or new ones you need to form, you don’t want to do that a month before you lose funding or need to write a new grant.</a:t>
            </a:r>
            <a:endParaRPr lang="en-US" b="1" dirty="0" smtClean="0">
              <a:latin typeface="Helvetica" pitchFamily="34" charset="0"/>
            </a:endParaRP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19</a:t>
            </a:fld>
            <a:endParaRPr lang="en-US"/>
          </a:p>
        </p:txBody>
      </p:sp>
    </p:spTree>
    <p:extLst>
      <p:ext uri="{BB962C8B-B14F-4D97-AF65-F5344CB8AC3E}">
        <p14:creationId xmlns:p14="http://schemas.microsoft.com/office/powerpoint/2010/main" val="322435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pitchFamily="34" charset="0"/>
                <a:cs typeface="Helvetica" pitchFamily="34" charset="0"/>
              </a:rPr>
              <a:t>Review</a:t>
            </a:r>
            <a:r>
              <a:rPr lang="en-US" baseline="0" dirty="0" smtClean="0">
                <a:latin typeface="Helvetica" pitchFamily="34" charset="0"/>
                <a:cs typeface="Helvetica" pitchFamily="34" charset="0"/>
              </a:rPr>
              <a:t> everything; </a:t>
            </a:r>
            <a:r>
              <a:rPr lang="en-US" dirty="0" smtClean="0">
                <a:latin typeface="Helvetica" pitchFamily="34" charset="0"/>
                <a:cs typeface="Helvetica" pitchFamily="34" charset="0"/>
              </a:rPr>
              <a:t>including structure, process, staffing, programs, and identify what is completed, what</a:t>
            </a:r>
            <a:r>
              <a:rPr lang="en-US" baseline="0" dirty="0" smtClean="0">
                <a:latin typeface="Helvetica" pitchFamily="34" charset="0"/>
                <a:cs typeface="Helvetica" pitchFamily="34" charset="0"/>
              </a:rPr>
              <a:t> is</a:t>
            </a:r>
            <a:r>
              <a:rPr lang="en-US" dirty="0" smtClean="0">
                <a:latin typeface="Helvetica" pitchFamily="34" charset="0"/>
                <a:cs typeface="Helvetica" pitchFamily="34" charset="0"/>
              </a:rPr>
              <a:t> not effective</a:t>
            </a:r>
            <a:r>
              <a:rPr lang="en-US" baseline="0" dirty="0" smtClean="0">
                <a:latin typeface="Helvetica" pitchFamily="34" charset="0"/>
                <a:cs typeface="Helvetica" pitchFamily="34" charset="0"/>
              </a:rPr>
              <a:t> or </a:t>
            </a:r>
            <a:r>
              <a:rPr lang="en-US" dirty="0" smtClean="0">
                <a:latin typeface="Helvetica" pitchFamily="34" charset="0"/>
                <a:cs typeface="Helvetica" pitchFamily="34" charset="0"/>
              </a:rPr>
              <a:t>not essential,</a:t>
            </a:r>
            <a:r>
              <a:rPr lang="en-US" baseline="0" dirty="0" smtClean="0">
                <a:latin typeface="Helvetica" pitchFamily="34" charset="0"/>
                <a:cs typeface="Helvetica" pitchFamily="34" charset="0"/>
              </a:rPr>
              <a:t> and get down to the core of what really needs to stay in place to maintain and sustain positive outcomes.</a:t>
            </a:r>
            <a:endParaRPr lang="en-US" dirty="0" smtClean="0">
              <a:latin typeface="Helvetica" pitchFamily="34" charset="0"/>
              <a:cs typeface="Helvetica" pitchFamily="34" charset="0"/>
            </a:endParaRPr>
          </a:p>
          <a:p>
            <a:r>
              <a:rPr lang="en-US" dirty="0" smtClean="0"/>
              <a:t>Highlight</a:t>
            </a:r>
            <a:r>
              <a:rPr lang="en-US" baseline="0" dirty="0" smtClean="0"/>
              <a:t> the need for continual assessment of partners and collaborations, who is fully engaged, who needs to be at the table that isn’t currently, do partners and collaborators have clear roles and understand what they have agreed to, are agreements up to date and do they reflect what is really happening on the ground?</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20</a:t>
            </a:fld>
            <a:endParaRPr lang="en-US"/>
          </a:p>
        </p:txBody>
      </p:sp>
    </p:spTree>
    <p:extLst>
      <p:ext uri="{BB962C8B-B14F-4D97-AF65-F5344CB8AC3E}">
        <p14:creationId xmlns:p14="http://schemas.microsoft.com/office/powerpoint/2010/main" val="3016597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a:p>
            <a:r>
              <a:rPr lang="en-US" b="0" dirty="0" smtClean="0"/>
              <a:t>Remember in</a:t>
            </a:r>
            <a:r>
              <a:rPr lang="en-US" b="0" baseline="0" dirty="0" smtClean="0"/>
              <a:t> the recent SAPSTs we talked about broadening our focus to Behavioral Health and related community conditions…think about how your work connects beyond youth underage drinking prevention; consider the link to other issues including’ </a:t>
            </a:r>
            <a:r>
              <a:rPr lang="en-US" b="0" dirty="0" smtClean="0"/>
              <a:t>Violence, property values, pro social, etc.</a:t>
            </a:r>
          </a:p>
          <a:p>
            <a:endParaRPr lang="en-US" dirty="0" smtClean="0">
              <a:latin typeface="Helvetica" pitchFamily="34" charset="0"/>
              <a:cs typeface="Helvetica" pitchFamily="34" charset="0"/>
            </a:endParaRPr>
          </a:p>
          <a:p>
            <a:pPr defTabSz="465887">
              <a:defRPr/>
            </a:pPr>
            <a:r>
              <a:rPr lang="en-US" dirty="0" smtClean="0">
                <a:latin typeface="Helvetica" pitchFamily="34" charset="0"/>
                <a:cs typeface="Helvetica" pitchFamily="34" charset="0"/>
              </a:rPr>
              <a:t>Review</a:t>
            </a:r>
            <a:r>
              <a:rPr lang="en-US" baseline="0" dirty="0" smtClean="0">
                <a:latin typeface="Helvetica" pitchFamily="34" charset="0"/>
                <a:cs typeface="Helvetica" pitchFamily="34" charset="0"/>
              </a:rPr>
              <a:t> everything; </a:t>
            </a:r>
            <a:r>
              <a:rPr lang="en-US" dirty="0" smtClean="0">
                <a:latin typeface="Helvetica" pitchFamily="34" charset="0"/>
                <a:cs typeface="Helvetica" pitchFamily="34" charset="0"/>
              </a:rPr>
              <a:t>including structure, process, staffing, programs, and identify what is completed, what</a:t>
            </a:r>
            <a:r>
              <a:rPr lang="en-US" baseline="0" dirty="0" smtClean="0">
                <a:latin typeface="Helvetica" pitchFamily="34" charset="0"/>
                <a:cs typeface="Helvetica" pitchFamily="34" charset="0"/>
              </a:rPr>
              <a:t> is</a:t>
            </a:r>
            <a:r>
              <a:rPr lang="en-US" dirty="0" smtClean="0">
                <a:latin typeface="Helvetica" pitchFamily="34" charset="0"/>
                <a:cs typeface="Helvetica" pitchFamily="34" charset="0"/>
              </a:rPr>
              <a:t> not effective</a:t>
            </a:r>
            <a:r>
              <a:rPr lang="en-US" baseline="0" dirty="0" smtClean="0">
                <a:latin typeface="Helvetica" pitchFamily="34" charset="0"/>
                <a:cs typeface="Helvetica" pitchFamily="34" charset="0"/>
              </a:rPr>
              <a:t> or </a:t>
            </a:r>
            <a:r>
              <a:rPr lang="en-US" dirty="0" smtClean="0">
                <a:latin typeface="Helvetica" pitchFamily="34" charset="0"/>
                <a:cs typeface="Helvetica" pitchFamily="34" charset="0"/>
              </a:rPr>
              <a:t>not essential,</a:t>
            </a:r>
            <a:r>
              <a:rPr lang="en-US" baseline="0" dirty="0" smtClean="0">
                <a:latin typeface="Helvetica" pitchFamily="34" charset="0"/>
                <a:cs typeface="Helvetica" pitchFamily="34" charset="0"/>
              </a:rPr>
              <a:t> and get down to the core of what really needs to stay in place to maintain and sustain positive outcomes.</a:t>
            </a:r>
            <a:endParaRPr lang="en-US" dirty="0" smtClean="0">
              <a:latin typeface="Helvetica" pitchFamily="34" charset="0"/>
              <a:cs typeface="Helvetica" pitchFamily="34" charset="0"/>
            </a:endParaRP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21</a:t>
            </a:fld>
            <a:endParaRPr lang="en-US"/>
          </a:p>
        </p:txBody>
      </p:sp>
    </p:spTree>
    <p:extLst>
      <p:ext uri="{BB962C8B-B14F-4D97-AF65-F5344CB8AC3E}">
        <p14:creationId xmlns:p14="http://schemas.microsoft.com/office/powerpoint/2010/main" val="1885436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Resources from</a:t>
            </a:r>
            <a:r>
              <a:rPr lang="en-US" baseline="0" dirty="0" smtClean="0"/>
              <a:t> Chuck, consider where the examples provided and information might be accessed- handout, portal?</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22</a:t>
            </a:fld>
            <a:endParaRPr lang="en-US"/>
          </a:p>
        </p:txBody>
      </p:sp>
    </p:spTree>
    <p:extLst>
      <p:ext uri="{BB962C8B-B14F-4D97-AF65-F5344CB8AC3E}">
        <p14:creationId xmlns:p14="http://schemas.microsoft.com/office/powerpoint/2010/main" val="258174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You may not be able to</a:t>
            </a:r>
            <a:r>
              <a:rPr lang="en-US" b="1" baseline="0" dirty="0" smtClean="0"/>
              <a:t> sustain it all. If we could only do one out of the 3 strategies which one would be most important. Go back to the logic model. If you had to chose because you have less resources...resources are going to tease . If we only have $5 and we had $50 where is that 4% going. Prioritization at a very concrete level. Linked into effectiveness (29)</a:t>
            </a:r>
            <a:endParaRPr lang="en-US" b="1"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23</a:t>
            </a:fld>
            <a:endParaRPr lang="en-US"/>
          </a:p>
        </p:txBody>
      </p:sp>
    </p:spTree>
    <p:extLst>
      <p:ext uri="{BB962C8B-B14F-4D97-AF65-F5344CB8AC3E}">
        <p14:creationId xmlns:p14="http://schemas.microsoft.com/office/powerpoint/2010/main" val="2730588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Calibri" charset="0"/>
                <a:cs typeface="Times New Roman" charset="0"/>
              </a:rPr>
              <a:t>Use the example on the slide of short- and long-term outcome for underage drinking with the risk factor of retail access.</a:t>
            </a:r>
            <a:r>
              <a:rPr lang="en-US" sz="1200" baseline="0" dirty="0" smtClean="0">
                <a:latin typeface="Arial" charset="0"/>
                <a:ea typeface="Calibri" charset="0"/>
                <a:cs typeface="Times New Roman" charset="0"/>
              </a:rPr>
              <a:t>  What data do you currently have to show you are on your way to reaching your outcomes; </a:t>
            </a:r>
            <a:r>
              <a:rPr lang="en-US" sz="1200" b="1" baseline="0" dirty="0" smtClean="0">
                <a:latin typeface="Arial" charset="0"/>
                <a:ea typeface="Calibri" charset="0"/>
                <a:cs typeface="Times New Roman" charset="0"/>
              </a:rPr>
              <a:t>two good places to look are at changes in risk and protective factors </a:t>
            </a:r>
            <a:r>
              <a:rPr lang="en-US" sz="1200" baseline="0" dirty="0" smtClean="0">
                <a:latin typeface="Arial" charset="0"/>
                <a:ea typeface="Calibri" charset="0"/>
                <a:cs typeface="Times New Roman" charset="0"/>
              </a:rPr>
              <a:t>(example; perception of risk has increased, # of merchants passing compliance checks is holding steady or increasing).  These are the ‘mile markers’ on the road to reaching your long term goal of reducing current underage drinking.  </a:t>
            </a: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24</a:t>
            </a:fld>
            <a:endParaRPr lang="en-US"/>
          </a:p>
        </p:txBody>
      </p:sp>
    </p:spTree>
    <p:extLst>
      <p:ext uri="{BB962C8B-B14F-4D97-AF65-F5344CB8AC3E}">
        <p14:creationId xmlns:p14="http://schemas.microsoft.com/office/powerpoint/2010/main" val="3688411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dirty="0" smtClean="0">
                <a:latin typeface="Arial"/>
                <a:cs typeface="Arial"/>
              </a:rPr>
              <a:t>Impact- this</a:t>
            </a:r>
            <a:r>
              <a:rPr lang="en-US" sz="1200" b="1" baseline="0" dirty="0" smtClean="0">
                <a:latin typeface="Arial"/>
                <a:cs typeface="Arial"/>
              </a:rPr>
              <a:t>  is begun in the previous slide, you have shown evidence of the impact you are making. Other ways to measure impact are also important and include:</a:t>
            </a:r>
            <a:endParaRPr lang="en-US" sz="1200" dirty="0" smtClean="0">
              <a:latin typeface="Arial"/>
              <a:cs typeface="Arial"/>
            </a:endParaRPr>
          </a:p>
          <a:p>
            <a:pPr lvl="1" rtl="0"/>
            <a:r>
              <a:rPr lang="en-US" sz="1200" dirty="0" smtClean="0">
                <a:latin typeface="Arial"/>
                <a:cs typeface="Arial"/>
              </a:rPr>
              <a:t>Increased community collaboration</a:t>
            </a:r>
          </a:p>
          <a:p>
            <a:pPr lvl="1"/>
            <a:r>
              <a:rPr lang="en-US" sz="1200" dirty="0" smtClean="0">
                <a:latin typeface="Arial"/>
                <a:cs typeface="Arial"/>
              </a:rPr>
              <a:t>Measurable improvement in community health</a:t>
            </a:r>
          </a:p>
          <a:p>
            <a:pPr lvl="1"/>
            <a:r>
              <a:rPr lang="en-US" sz="1200" dirty="0" smtClean="0">
                <a:latin typeface="Arial"/>
                <a:cs typeface="Arial"/>
              </a:rPr>
              <a:t>Improved health policy</a:t>
            </a:r>
          </a:p>
          <a:p>
            <a:pPr lvl="1"/>
            <a:r>
              <a:rPr lang="en-US" sz="1200" dirty="0" smtClean="0">
                <a:latin typeface="Arial"/>
                <a:cs typeface="Arial"/>
              </a:rPr>
              <a:t>Increased community capacity</a:t>
            </a:r>
          </a:p>
          <a:p>
            <a:pPr lvl="0" rtl="0"/>
            <a:r>
              <a:rPr lang="en-US" sz="1200" dirty="0" smtClean="0">
                <a:latin typeface="Arial"/>
                <a:cs typeface="Arial"/>
              </a:rPr>
              <a:t>	Benefits justify the cost of doing the work.</a:t>
            </a:r>
            <a:r>
              <a:rPr lang="en-US" sz="1200" b="1" dirty="0" smtClean="0">
                <a:latin typeface="Arial"/>
                <a:cs typeface="Arial"/>
              </a:rPr>
              <a:t> </a:t>
            </a:r>
          </a:p>
          <a:p>
            <a:pPr lvl="0" rtl="0"/>
            <a:endParaRPr lang="en-US" sz="1200" b="1" dirty="0" smtClean="0">
              <a:latin typeface="Arial"/>
              <a:cs typeface="Arial"/>
            </a:endParaRPr>
          </a:p>
          <a:p>
            <a:pPr lvl="0" rtl="0"/>
            <a:r>
              <a:rPr lang="en-US" sz="1200" b="1" dirty="0" smtClean="0">
                <a:latin typeface="Arial"/>
                <a:cs typeface="Arial"/>
              </a:rPr>
              <a:t>Community Support</a:t>
            </a:r>
            <a:endParaRPr lang="en-US" sz="1200" dirty="0" smtClean="0">
              <a:latin typeface="Arial"/>
              <a:cs typeface="Arial"/>
            </a:endParaRPr>
          </a:p>
          <a:p>
            <a:pPr lvl="1" rtl="0"/>
            <a:r>
              <a:rPr lang="en-US" sz="1200" dirty="0" smtClean="0">
                <a:latin typeface="Arial"/>
                <a:cs typeface="Arial"/>
              </a:rPr>
              <a:t>Community commitment</a:t>
            </a:r>
          </a:p>
          <a:p>
            <a:pPr lvl="1" rtl="0"/>
            <a:r>
              <a:rPr lang="en-US" sz="1200" dirty="0" smtClean="0">
                <a:latin typeface="Arial"/>
                <a:cs typeface="Arial"/>
              </a:rPr>
              <a:t>Community support</a:t>
            </a:r>
          </a:p>
          <a:p>
            <a:pPr lvl="1" rtl="0"/>
            <a:r>
              <a:rPr lang="en-US" sz="1200" dirty="0" smtClean="0">
                <a:latin typeface="Arial"/>
                <a:cs typeface="Arial"/>
              </a:rPr>
              <a:t>Key decision-makers support</a:t>
            </a:r>
          </a:p>
          <a:p>
            <a:pPr lvl="1" rtl="0"/>
            <a:r>
              <a:rPr lang="en-US" sz="1200" dirty="0" smtClean="0">
                <a:latin typeface="Arial"/>
                <a:cs typeface="Arial"/>
              </a:rPr>
              <a:t>Recognition- community members identify specific accomplishments/ activities with our work </a:t>
            </a:r>
          </a:p>
          <a:p>
            <a:pPr lvl="1"/>
            <a:endParaRPr lang="en-US" sz="1200" dirty="0" smtClean="0">
              <a:latin typeface="Arial"/>
              <a:cs typeface="Arial"/>
            </a:endParaRPr>
          </a:p>
          <a:p>
            <a:pPr lvl="0" rtl="0"/>
            <a:r>
              <a:rPr lang="en-US" sz="1200" b="1" dirty="0" smtClean="0">
                <a:latin typeface="Arial"/>
                <a:cs typeface="Arial"/>
              </a:rPr>
              <a:t>Resource Potential </a:t>
            </a:r>
            <a:endParaRPr lang="en-US" sz="1200" dirty="0" smtClean="0">
              <a:latin typeface="Arial"/>
              <a:cs typeface="Arial"/>
            </a:endParaRPr>
          </a:p>
          <a:p>
            <a:pPr lvl="1" rtl="0"/>
            <a:r>
              <a:rPr lang="en-US" sz="1200" dirty="0" smtClean="0">
                <a:latin typeface="Arial"/>
                <a:cs typeface="Arial"/>
              </a:rPr>
              <a:t>Filling a gap or niche in the community.</a:t>
            </a:r>
          </a:p>
          <a:p>
            <a:pPr lvl="1" rtl="0"/>
            <a:r>
              <a:rPr lang="en-US" sz="1200" dirty="0" smtClean="0">
                <a:latin typeface="Arial"/>
                <a:cs typeface="Arial"/>
              </a:rPr>
              <a:t>Currently leveraging additional resources</a:t>
            </a:r>
          </a:p>
          <a:p>
            <a:pPr lvl="1" rtl="0"/>
            <a:r>
              <a:rPr lang="en-US" sz="1200" dirty="0" smtClean="0">
                <a:latin typeface="Arial"/>
                <a:cs typeface="Arial"/>
              </a:rPr>
              <a:t>Potential to secure additional funding</a:t>
            </a:r>
          </a:p>
          <a:p>
            <a:pPr lvl="1" rtl="0"/>
            <a:r>
              <a:rPr lang="en-US" sz="1200" dirty="0" smtClean="0">
                <a:latin typeface="Arial"/>
                <a:cs typeface="Arial"/>
              </a:rPr>
              <a:t>Effective track record</a:t>
            </a:r>
          </a:p>
          <a:p>
            <a:pPr lvl="1" rtl="0"/>
            <a:r>
              <a:rPr lang="en-US" sz="1200" dirty="0" smtClean="0">
                <a:latin typeface="Arial"/>
                <a:cs typeface="Arial"/>
              </a:rPr>
              <a:t>Existing capacity to implement strategies</a:t>
            </a:r>
          </a:p>
          <a:p>
            <a:pPr lvl="1" rtl="0"/>
            <a:endParaRPr lang="en-US" sz="1200" dirty="0" smtClean="0">
              <a:latin typeface="Arial"/>
              <a:cs typeface="Arial"/>
            </a:endParaRPr>
          </a:p>
          <a:p>
            <a:pPr lvl="0" rtl="0"/>
            <a:r>
              <a:rPr lang="en-US" sz="1200" b="1" dirty="0" smtClean="0">
                <a:latin typeface="Arial"/>
                <a:cs typeface="Arial"/>
              </a:rPr>
              <a:t>Still A Need</a:t>
            </a:r>
            <a:endParaRPr lang="en-US" sz="1200" dirty="0" smtClean="0">
              <a:latin typeface="Arial"/>
              <a:cs typeface="Arial"/>
            </a:endParaRPr>
          </a:p>
          <a:p>
            <a:pPr lvl="1" rtl="0"/>
            <a:r>
              <a:rPr lang="en-US" sz="1200" dirty="0" smtClean="0">
                <a:latin typeface="Arial"/>
                <a:cs typeface="Arial"/>
              </a:rPr>
              <a:t>Long-term community goal (i.e. tobacco free by 2020).</a:t>
            </a:r>
          </a:p>
          <a:p>
            <a:pPr lvl="1" rtl="0"/>
            <a:r>
              <a:rPr lang="en-US" sz="1200" dirty="0" smtClean="0">
                <a:latin typeface="Arial"/>
                <a:cs typeface="Arial"/>
              </a:rPr>
              <a:t>There is still a community need</a:t>
            </a:r>
          </a:p>
          <a:p>
            <a:pPr lvl="1" rtl="0"/>
            <a:r>
              <a:rPr lang="en-US" sz="1200" dirty="0" smtClean="0">
                <a:latin typeface="Arial"/>
                <a:cs typeface="Arial"/>
              </a:rPr>
              <a:t>Discontinuing will have a negative impact</a:t>
            </a:r>
          </a:p>
          <a:p>
            <a:pPr lvl="1" rtl="0"/>
            <a:r>
              <a:rPr lang="en-US" sz="1200" dirty="0" smtClean="0">
                <a:latin typeface="Arial"/>
                <a:cs typeface="Arial"/>
              </a:rPr>
              <a:t>Value-relative to other problems in the comm</a:t>
            </a:r>
            <a:r>
              <a:rPr lang="en-US" sz="1200" dirty="0" smtClean="0"/>
              <a:t>unity</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Again highlight</a:t>
            </a:r>
            <a:r>
              <a:rPr lang="en-US" b="1" baseline="0" dirty="0" smtClean="0"/>
              <a:t> how partnerships and collaborations are key to identifying priorities to continue….do you have the right partners engaged effectively?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smtClean="0"/>
              <a:t>Activity: Count off into groups of 4. What do you have in place that would help you determine need, resources and community support? (brainstorm) </a:t>
            </a: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25</a:t>
            </a:fld>
            <a:endParaRPr lang="en-US"/>
          </a:p>
        </p:txBody>
      </p:sp>
    </p:spTree>
    <p:extLst>
      <p:ext uri="{BB962C8B-B14F-4D97-AF65-F5344CB8AC3E}">
        <p14:creationId xmlns:p14="http://schemas.microsoft.com/office/powerpoint/2010/main" val="162659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conversation about what people think when they think of sustainability and write it In different colors on chart paper </a:t>
            </a:r>
          </a:p>
          <a:p>
            <a:r>
              <a:rPr lang="en-US" dirty="0" smtClean="0"/>
              <a:t>Spend a lot of time on</a:t>
            </a:r>
            <a:r>
              <a:rPr lang="en-US" baseline="0" dirty="0" smtClean="0"/>
              <a:t> </a:t>
            </a:r>
            <a:r>
              <a:rPr lang="en-US" dirty="0" smtClean="0"/>
              <a:t>words</a:t>
            </a:r>
            <a:r>
              <a:rPr lang="en-US" baseline="0" dirty="0" smtClean="0"/>
              <a:t> they think about. </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7</a:t>
            </a:fld>
            <a:endParaRPr lang="en-US"/>
          </a:p>
        </p:txBody>
      </p:sp>
    </p:spTree>
    <p:extLst>
      <p:ext uri="{BB962C8B-B14F-4D97-AF65-F5344CB8AC3E}">
        <p14:creationId xmlns:p14="http://schemas.microsoft.com/office/powerpoint/2010/main" val="3422024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latin typeface="Helvetica" pitchFamily="34" charset="0"/>
                <a:cs typeface="Helvetica" pitchFamily="34" charset="0"/>
              </a:rPr>
              <a:t>This comes from : Center for Substance Abuse Treatment, </a:t>
            </a:r>
            <a:r>
              <a:rPr lang="en-US" i="1" dirty="0" smtClean="0">
                <a:latin typeface="Helvetica" pitchFamily="34" charset="0"/>
                <a:cs typeface="Helvetica" pitchFamily="34" charset="0"/>
              </a:rPr>
              <a:t>Sustaining Grassroots Community-Based Programs: A Toolkit for Community- and Faith-Based Service Providers. </a:t>
            </a:r>
            <a:r>
              <a:rPr lang="en-US" dirty="0" smtClean="0">
                <a:latin typeface="Helvetica" pitchFamily="34" charset="0"/>
                <a:cs typeface="Helvetica" pitchFamily="34" charset="0"/>
              </a:rPr>
              <a:t>HHS Publication No. (SMA) 08-4340. Rockville, MD: Substance Abuse and Mental Health Services Administration, U.S. Department of Health and Human Services, 2008.</a:t>
            </a:r>
          </a:p>
          <a:p>
            <a:endParaRPr lang="en-US" dirty="0" smtClean="0"/>
          </a:p>
          <a:p>
            <a:endParaRPr lang="en-US" dirty="0" smtClean="0"/>
          </a:p>
          <a:p>
            <a:r>
              <a:rPr lang="en-US" dirty="0" smtClean="0"/>
              <a:t>Ask the audience if they know what SMART goal are? Are there differences in definitions? (Can</a:t>
            </a:r>
            <a:r>
              <a:rPr lang="en-US" baseline="0" dirty="0" smtClean="0"/>
              <a:t> write this out on chart paper) </a:t>
            </a:r>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27</a:t>
            </a:fld>
            <a:endParaRPr lang="en-US"/>
          </a:p>
        </p:txBody>
      </p:sp>
    </p:spTree>
    <p:extLst>
      <p:ext uri="{BB962C8B-B14F-4D97-AF65-F5344CB8AC3E}">
        <p14:creationId xmlns:p14="http://schemas.microsoft.com/office/powerpoint/2010/main" val="3047524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 5 minutes to think about what some of your goals may be. What are the obvious resources? What are some resources</a:t>
            </a:r>
            <a:r>
              <a:rPr lang="en-US" baseline="0" dirty="0" smtClean="0"/>
              <a:t> you aren’t sure about?</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29</a:t>
            </a:fld>
            <a:endParaRPr lang="en-US"/>
          </a:p>
        </p:txBody>
      </p:sp>
    </p:spTree>
    <p:extLst>
      <p:ext uri="{BB962C8B-B14F-4D97-AF65-F5344CB8AC3E}">
        <p14:creationId xmlns:p14="http://schemas.microsoft.com/office/powerpoint/2010/main" val="2037586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Metaphor</a:t>
            </a:r>
            <a:r>
              <a:rPr lang="en-US" baseline="0" dirty="0" smtClean="0"/>
              <a:t> of planning for a big hike-much like trying to reach your long term goals.  In sustainability planning it’s important to think about what you need to get you the rest of the way up the mountain.  What efforts must be continued to keep prevention efforts on track and moving in the right direction.  What resources will you need to continue the hike?  What supports do you have in place?  Where do you need to engage new resources? Bottom line; what will it really take to reach your goal? </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30</a:t>
            </a:fld>
            <a:endParaRPr lang="en-US"/>
          </a:p>
        </p:txBody>
      </p:sp>
    </p:spTree>
    <p:extLst>
      <p:ext uri="{BB962C8B-B14F-4D97-AF65-F5344CB8AC3E}">
        <p14:creationId xmlns:p14="http://schemas.microsoft.com/office/powerpoint/2010/main" val="1870615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31</a:t>
            </a:fld>
            <a:endParaRPr lang="en-US"/>
          </a:p>
        </p:txBody>
      </p:sp>
    </p:spTree>
    <p:extLst>
      <p:ext uri="{BB962C8B-B14F-4D97-AF65-F5344CB8AC3E}">
        <p14:creationId xmlns:p14="http://schemas.microsoft.com/office/powerpoint/2010/main" val="81986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Especially</a:t>
            </a:r>
            <a:r>
              <a:rPr lang="en-US" b="1" baseline="0" dirty="0" smtClean="0"/>
              <a:t> when you don’t have a lot of time or capacity, it’s important to prioritize your audience-</a:t>
            </a:r>
          </a:p>
          <a:p>
            <a:endParaRPr lang="en-US" b="1" baseline="0" dirty="0" smtClean="0"/>
          </a:p>
          <a:p>
            <a:r>
              <a:rPr lang="en-US" b="1" dirty="0" smtClean="0"/>
              <a:t>Not everyone</a:t>
            </a:r>
            <a:r>
              <a:rPr lang="en-US" b="1" baseline="0" dirty="0" smtClean="0"/>
              <a:t> needs to know everything</a:t>
            </a:r>
            <a:r>
              <a:rPr lang="en-US" b="1" baseline="0" dirty="0" smtClean="0"/>
              <a:t>.</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reaching</a:t>
            </a:r>
            <a:r>
              <a:rPr lang="en-US" baseline="0" dirty="0" smtClean="0"/>
              <a:t> out to community members it is essential we know what we want to say. That we can summarize our issues and needs. Sometimes this is referred to as an elevator speech. Elevator speeches are always carefully crafted toward the intended audience. For example what we would want an legislator to know may be different that what we would want a local grass roots community effort to know or a group of youth we would like to partner with. </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Refer to Workbook</a:t>
            </a:r>
          </a:p>
          <a:p>
            <a:endParaRPr lang="en-US" b="1" baseline="0" dirty="0" smtClean="0"/>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32</a:t>
            </a:fld>
            <a:endParaRPr lang="en-US"/>
          </a:p>
        </p:txBody>
      </p:sp>
    </p:spTree>
    <p:extLst>
      <p:ext uri="{BB962C8B-B14F-4D97-AF65-F5344CB8AC3E}">
        <p14:creationId xmlns:p14="http://schemas.microsoft.com/office/powerpoint/2010/main" val="397392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Rather than have you create an elevator speech I would like you to think of this principle and create a tweet.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many of you are familiar with twitter?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many of you use Twitter?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are 140 character messages intended to share information. If you had to communicate about your coalition and what you are sustaining, what would be the most important this you would want to say?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Share</a:t>
            </a:r>
            <a:r>
              <a:rPr lang="en-US" baseline="0" dirty="0" smtClean="0"/>
              <a:t>. What were the most difficult parts of doing this (e.g. thinking of what to write about, making it only 140 characters, having only 5 minutes to write it….) </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33</a:t>
            </a:fld>
            <a:endParaRPr lang="en-US"/>
          </a:p>
        </p:txBody>
      </p:sp>
    </p:spTree>
    <p:extLst>
      <p:ext uri="{BB962C8B-B14F-4D97-AF65-F5344CB8AC3E}">
        <p14:creationId xmlns:p14="http://schemas.microsoft.com/office/powerpoint/2010/main" val="882975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needs to know and what can they do?</a:t>
            </a:r>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35</a:t>
            </a:fld>
            <a:endParaRPr lang="en-US"/>
          </a:p>
        </p:txBody>
      </p:sp>
    </p:spTree>
    <p:extLst>
      <p:ext uri="{BB962C8B-B14F-4D97-AF65-F5344CB8AC3E}">
        <p14:creationId xmlns:p14="http://schemas.microsoft.com/office/powerpoint/2010/main" val="2854115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 some time to fill in the goals</a:t>
            </a:r>
            <a:r>
              <a:rPr lang="en-US" baseline="0" dirty="0" smtClean="0"/>
              <a:t>. What more will you need to know in order to decide if these are goals that are priorities? Who do you need to talk with? (go back to Component 2 activity from day 1) Are there goals that you can sustain without new grants?</a:t>
            </a: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36</a:t>
            </a:fld>
            <a:endParaRPr lang="en-US"/>
          </a:p>
        </p:txBody>
      </p:sp>
    </p:spTree>
    <p:extLst>
      <p:ext uri="{BB962C8B-B14F-4D97-AF65-F5344CB8AC3E}">
        <p14:creationId xmlns:p14="http://schemas.microsoft.com/office/powerpoint/2010/main" val="595012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Helvetica" pitchFamily="34" charset="0"/>
              </a:rPr>
              <a:t>Can emphasize</a:t>
            </a:r>
            <a:r>
              <a:rPr lang="en-US" baseline="0" dirty="0" smtClean="0">
                <a:latin typeface="Helvetica" pitchFamily="34" charset="0"/>
              </a:rPr>
              <a:t> and clarify that these are ‘actionable’ core components</a:t>
            </a:r>
            <a:endParaRPr lang="en-US" dirty="0" smtClean="0">
              <a:latin typeface="Helvetica" pitchFamily="34" charset="0"/>
            </a:endParaRPr>
          </a:p>
          <a:p>
            <a:pPr marL="232943" indent="-232943">
              <a:buFont typeface="+mj-lt"/>
              <a:buAutoNum type="arabicPeriod"/>
            </a:pPr>
            <a:r>
              <a:rPr lang="en-US" dirty="0" smtClean="0">
                <a:latin typeface="Helvetica" pitchFamily="34" charset="0"/>
              </a:rPr>
              <a:t>     Capture the current picture</a:t>
            </a:r>
          </a:p>
          <a:p>
            <a:pPr marL="457174" indent="-457174">
              <a:buFont typeface="+mj-ea"/>
              <a:buAutoNum type="arabicPeriod"/>
            </a:pPr>
            <a:r>
              <a:rPr lang="en-US" dirty="0" smtClean="0">
                <a:latin typeface="Helvetica" pitchFamily="34" charset="0"/>
              </a:rPr>
              <a:t>Identify priorities to sustain prevention   outcomes</a:t>
            </a:r>
          </a:p>
          <a:p>
            <a:pPr marL="457174" indent="-457174">
              <a:buFont typeface="+mj-ea"/>
              <a:buAutoNum type="arabicPeriod"/>
            </a:pPr>
            <a:r>
              <a:rPr lang="en-US" dirty="0" smtClean="0">
                <a:latin typeface="Helvetica" pitchFamily="34" charset="0"/>
              </a:rPr>
              <a:t>Complete a resource analysis and identify feasible strategies</a:t>
            </a:r>
          </a:p>
          <a:p>
            <a:pPr marL="457174" indent="-457174">
              <a:buFont typeface="+mj-ea"/>
              <a:buAutoNum type="arabicPeriod"/>
            </a:pPr>
            <a:r>
              <a:rPr lang="en-US" dirty="0" smtClean="0">
                <a:latin typeface="Helvetica" pitchFamily="34" charset="0"/>
              </a:rPr>
              <a:t>Develop communication and marketing products and strategies</a:t>
            </a:r>
          </a:p>
          <a:p>
            <a:pPr marL="457174" indent="-457174">
              <a:buFont typeface="+mj-ea"/>
              <a:buAutoNum type="arabicPeriod"/>
            </a:pPr>
            <a:r>
              <a:rPr lang="en-US" dirty="0" smtClean="0">
                <a:latin typeface="Helvetica" pitchFamily="34" charset="0"/>
              </a:rPr>
              <a:t>Implement dissemination plan to funders, stakeholders and supporters </a:t>
            </a:r>
          </a:p>
          <a:p>
            <a:pPr marL="457174" indent="-457174">
              <a:buFont typeface="+mj-ea"/>
              <a:buAutoNum type="arabicPeriod"/>
            </a:pPr>
            <a:endParaRPr lang="en-US" dirty="0" smtClean="0">
              <a:latin typeface="Helvetica" pitchFamily="34" charset="0"/>
            </a:endParaRPr>
          </a:p>
          <a:p>
            <a:pPr marL="457174" indent="-457174">
              <a:buFont typeface="+mj-ea"/>
              <a:buAutoNum type="arabicPeriod"/>
            </a:pPr>
            <a:endParaRPr lang="en-US" dirty="0" smtClean="0">
              <a:latin typeface="Helvetica" pitchFamily="34" charset="0"/>
            </a:endParaRPr>
          </a:p>
          <a:p>
            <a:pPr marL="0" indent="0">
              <a:buFont typeface="+mj-ea"/>
              <a:buNone/>
            </a:pPr>
            <a:r>
              <a:rPr lang="en-US" dirty="0" smtClean="0">
                <a:latin typeface="Helvetica" pitchFamily="34" charset="0"/>
              </a:rPr>
              <a:t>What pieces struck you most about today? What is something new that you</a:t>
            </a:r>
            <a:r>
              <a:rPr lang="en-US" baseline="0" dirty="0" smtClean="0">
                <a:latin typeface="Helvetica" pitchFamily="34" charset="0"/>
              </a:rPr>
              <a:t> learned? What is something that is still circling around in your head</a:t>
            </a:r>
            <a:endParaRPr lang="en-US"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37</a:t>
            </a:fld>
            <a:endParaRPr lang="en-US"/>
          </a:p>
        </p:txBody>
      </p:sp>
    </p:spTree>
    <p:extLst>
      <p:ext uri="{BB962C8B-B14F-4D97-AF65-F5344CB8AC3E}">
        <p14:creationId xmlns:p14="http://schemas.microsoft.com/office/powerpoint/2010/main" val="3951731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1</a:t>
            </a:r>
            <a:endParaRPr lang="en-US"/>
          </a:p>
        </p:txBody>
      </p:sp>
    </p:spTree>
    <p:extLst>
      <p:ext uri="{BB962C8B-B14F-4D97-AF65-F5344CB8AC3E}">
        <p14:creationId xmlns:p14="http://schemas.microsoft.com/office/powerpoint/2010/main" val="25054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Helvetica" pitchFamily="34" charset="0"/>
                <a:cs typeface="Helvetica" pitchFamily="34" charset="0"/>
              </a:rPr>
              <a:t>Ultimately, </a:t>
            </a:r>
            <a:r>
              <a:rPr lang="en-US" b="1" i="1" dirty="0" smtClean="0">
                <a:latin typeface="Helvetica" pitchFamily="34" charset="0"/>
                <a:cs typeface="Helvetica" pitchFamily="34" charset="0"/>
              </a:rPr>
              <a:t>sustainability</a:t>
            </a:r>
            <a:r>
              <a:rPr lang="en-US" dirty="0" smtClean="0">
                <a:latin typeface="Helvetica" pitchFamily="34" charset="0"/>
                <a:cs typeface="Helvetica" pitchFamily="34" charset="0"/>
              </a:rPr>
              <a:t> is about maintaining positive outcomes in communities</a:t>
            </a:r>
            <a:r>
              <a:rPr lang="lv-LV" dirty="0" smtClean="0">
                <a:latin typeface="Helvetica" pitchFamily="34" charset="0"/>
                <a:cs typeface="Helvetica" pitchFamily="34" charset="0"/>
              </a:rPr>
              <a:t>.</a:t>
            </a:r>
            <a:endParaRPr lang="en-US" dirty="0" smtClean="0">
              <a:latin typeface="Helvetica" pitchFamily="34" charset="0"/>
              <a:cs typeface="Helvetica" pitchFamily="34" charset="0"/>
            </a:endParaRPr>
          </a:p>
          <a:p>
            <a:endParaRPr lang="en-US" dirty="0" smtClean="0"/>
          </a:p>
          <a:p>
            <a:r>
              <a:rPr lang="en-US" dirty="0" smtClean="0"/>
              <a:t>Suggested questions to ask participants to process slide content:</a:t>
            </a:r>
          </a:p>
          <a:p>
            <a:pPr>
              <a:buFontTx/>
              <a:buChar char="•"/>
            </a:pPr>
            <a:r>
              <a:rPr lang="en-US" dirty="0" smtClean="0"/>
              <a:t>What words do we generally use to define sustainability?</a:t>
            </a:r>
          </a:p>
          <a:p>
            <a:pPr>
              <a:buFontTx/>
              <a:buChar char="•"/>
            </a:pPr>
            <a:r>
              <a:rPr lang="en-US" dirty="0" smtClean="0"/>
              <a:t>What does it mean to be sustainable? </a:t>
            </a:r>
          </a:p>
          <a:p>
            <a:pPr>
              <a:buFontTx/>
              <a:buChar char="•"/>
            </a:pPr>
            <a:r>
              <a:rPr lang="en-US" dirty="0" smtClean="0"/>
              <a:t>How does this definition (presented here on the slide) differ from other definitions?</a:t>
            </a:r>
          </a:p>
          <a:p>
            <a:pPr>
              <a:buFontTx/>
              <a:buChar char="•"/>
            </a:pPr>
            <a:r>
              <a:rPr lang="en-US" dirty="0" smtClean="0"/>
              <a:t>What comes to mind when you hear the definition presented here?</a:t>
            </a:r>
          </a:p>
          <a:p>
            <a:pPr>
              <a:buFontTx/>
              <a:buChar char="•"/>
            </a:pPr>
            <a:r>
              <a:rPr lang="en-US" b="1" dirty="0" smtClean="0">
                <a:solidFill>
                  <a:schemeClr val="tx1"/>
                </a:solidFill>
              </a:rPr>
              <a:t>Why do you think it’s important for a community to agree</a:t>
            </a:r>
            <a:r>
              <a:rPr lang="en-US" b="1" baseline="0" dirty="0" smtClean="0">
                <a:solidFill>
                  <a:schemeClr val="tx1"/>
                </a:solidFill>
              </a:rPr>
              <a:t> on</a:t>
            </a:r>
            <a:r>
              <a:rPr lang="en-US" b="1" dirty="0" smtClean="0">
                <a:solidFill>
                  <a:schemeClr val="tx1"/>
                </a:solidFill>
              </a:rPr>
              <a:t> a clear definition</a:t>
            </a:r>
            <a:r>
              <a:rPr lang="en-US" b="1" baseline="0" dirty="0" smtClean="0">
                <a:solidFill>
                  <a:schemeClr val="tx1"/>
                </a:solidFill>
              </a:rPr>
              <a:t> of sustainability?</a:t>
            </a:r>
            <a:endParaRPr lang="en-US" b="1"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8</a:t>
            </a:fld>
            <a:endParaRPr lang="en-US"/>
          </a:p>
        </p:txBody>
      </p:sp>
    </p:spTree>
    <p:extLst>
      <p:ext uri="{BB962C8B-B14F-4D97-AF65-F5344CB8AC3E}">
        <p14:creationId xmlns:p14="http://schemas.microsoft.com/office/powerpoint/2010/main" val="26312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Definition according to </a:t>
            </a:r>
            <a:r>
              <a:rPr lang="en-US" i="1" dirty="0" smtClean="0"/>
              <a:t>SAMHSA’s Center for the Application of Prevention Technologies (2012). Planning for Sustainability. </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9</a:t>
            </a:fld>
            <a:endParaRPr lang="en-US"/>
          </a:p>
        </p:txBody>
      </p:sp>
    </p:spTree>
    <p:extLst>
      <p:ext uri="{BB962C8B-B14F-4D97-AF65-F5344CB8AC3E}">
        <p14:creationId xmlns:p14="http://schemas.microsoft.com/office/powerpoint/2010/main" val="1714586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here has taken the SAPSTs? Remember the keys to sustainability,</a:t>
            </a:r>
            <a:r>
              <a:rPr lang="en-US" baseline="0" dirty="0" smtClean="0"/>
              <a:t> just to review, here they are </a:t>
            </a:r>
            <a:r>
              <a:rPr lang="en-US" baseline="0" dirty="0" smtClean="0"/>
              <a:t>again’</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11</a:t>
            </a:fld>
            <a:endParaRPr lang="en-US"/>
          </a:p>
        </p:txBody>
      </p:sp>
    </p:spTree>
    <p:extLst>
      <p:ext uri="{BB962C8B-B14F-4D97-AF65-F5344CB8AC3E}">
        <p14:creationId xmlns:p14="http://schemas.microsoft.com/office/powerpoint/2010/main" val="226685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consider where these keys come into play in the SPF process, in the first three steps…in Assessment,  Capacity and Planning</a:t>
            </a:r>
          </a:p>
          <a:p>
            <a:endParaRPr lang="en-US" baseline="0" dirty="0" smtClean="0"/>
          </a:p>
          <a:p>
            <a:r>
              <a:rPr lang="en-US" baseline="0" dirty="0" smtClean="0"/>
              <a:t>So it’s very important to think about sustainability all through the SPF process, and no matter where you are, it’s never too late to begin!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The keys are the broader larger level ideas of sustainability. Usually these are integrated into the steps of the SPF so chances are, you are already doing these things without necessarily realizing their link to sustainability. Let’s talk a little about the particulars of what each of these mean and how you may already be doing them. </a:t>
            </a:r>
            <a:endParaRPr lang="en-US" b="1" dirty="0" smtClean="0"/>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12</a:t>
            </a:fld>
            <a:endParaRPr lang="en-US"/>
          </a:p>
        </p:txBody>
      </p:sp>
    </p:spTree>
    <p:extLst>
      <p:ext uri="{BB962C8B-B14F-4D97-AF65-F5344CB8AC3E}">
        <p14:creationId xmlns:p14="http://schemas.microsoft.com/office/powerpoint/2010/main" val="146857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i="1" dirty="0" smtClean="0">
                <a:solidFill>
                  <a:srgbClr val="FF0000"/>
                </a:solidFill>
                <a:latin typeface="Arial" charset="0"/>
                <a:ea typeface="Calibri" charset="0"/>
                <a:cs typeface="Times New Roman" charset="0"/>
              </a:rPr>
              <a:t>[In slideshow, the image will appear automatically when you come to the slide.]</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 </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Discuss </a:t>
            </a:r>
            <a:r>
              <a:rPr lang="en-US" sz="1200" b="1" u="sng" dirty="0" smtClean="0">
                <a:latin typeface="Arial" charset="0"/>
                <a:ea typeface="Calibri" charset="0"/>
                <a:cs typeface="Times New Roman" charset="0"/>
              </a:rPr>
              <a:t>ways to build community support</a:t>
            </a:r>
            <a:r>
              <a:rPr lang="en-US" sz="1200" dirty="0" smtClean="0">
                <a:latin typeface="Arial" charset="0"/>
                <a:ea typeface="Calibri" charset="0"/>
                <a:cs typeface="Times New Roman" charset="0"/>
              </a:rPr>
              <a:t>, such as:</a:t>
            </a:r>
            <a:r>
              <a:rPr lang="en-US" sz="1200" baseline="30000" dirty="0" smtClean="0">
                <a:latin typeface="Arial" charset="0"/>
                <a:ea typeface="Calibri" charset="0"/>
                <a:cs typeface="Times New Roman" charset="0"/>
              </a:rPr>
              <a:t>3</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 </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Encourage community ownership (this relates to community readiness)</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Develop community leaders and champions</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Connect to other prevention efforts locally, regionally, and statewide</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Celebrate accomplishments publicly in the media, in local newsletters, and through e-mail blasts</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 </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Ask participants for examples of ways that they have built community support for substance abuse prevention (or examples of ways that they have seen it built).</a:t>
            </a:r>
            <a:endParaRPr lang="en-US" sz="1200" dirty="0" smtClean="0">
              <a:latin typeface="Calibri" charset="0"/>
              <a:ea typeface="Calibri"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13</a:t>
            </a:fld>
            <a:endParaRPr lang="en-US"/>
          </a:p>
        </p:txBody>
      </p:sp>
    </p:spTree>
    <p:extLst>
      <p:ext uri="{BB962C8B-B14F-4D97-AF65-F5344CB8AC3E}">
        <p14:creationId xmlns:p14="http://schemas.microsoft.com/office/powerpoint/2010/main" val="322554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dirty="0" smtClean="0">
                <a:latin typeface="Arial" charset="0"/>
                <a:ea typeface="Calibri" charset="0"/>
                <a:cs typeface="Times New Roman" charset="0"/>
              </a:rPr>
              <a:t>Discuss </a:t>
            </a:r>
            <a:r>
              <a:rPr lang="en-US" sz="1200" b="1" u="sng" dirty="0" smtClean="0">
                <a:latin typeface="Arial" charset="0"/>
                <a:ea typeface="Calibri" charset="0"/>
                <a:cs typeface="Times New Roman" charset="0"/>
              </a:rPr>
              <a:t>ways to enhance organizational capacity</a:t>
            </a:r>
            <a:r>
              <a:rPr lang="en-US" sz="1200" b="1" dirty="0" smtClean="0">
                <a:latin typeface="Arial" charset="0"/>
                <a:ea typeface="Calibri" charset="0"/>
                <a:cs typeface="Times New Roman" charset="0"/>
              </a:rPr>
              <a:t>,</a:t>
            </a:r>
            <a:r>
              <a:rPr lang="en-US" sz="1200" dirty="0" smtClean="0">
                <a:latin typeface="Arial" charset="0"/>
                <a:ea typeface="Calibri" charset="0"/>
                <a:cs typeface="Times New Roman" charset="0"/>
              </a:rPr>
              <a:t> such as:</a:t>
            </a:r>
            <a:r>
              <a:rPr lang="en-US" sz="1200" baseline="30000" dirty="0" smtClean="0">
                <a:latin typeface="Arial" charset="0"/>
                <a:ea typeface="Calibri" charset="0"/>
                <a:cs typeface="Times New Roman" charset="0"/>
              </a:rPr>
              <a:t>4</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 </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Formal linkages (MOUs) with key partners</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Access to resources and expertise (i.e., Who is good at what? Who has the skills, talents, or materials to assist you?)</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Strong administrative structure that will allow you to be competitive for grants and other opportunities</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 </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Ask for other suggestions. </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 </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Have participants think about a group (e.g., a book group, a religious group) they have been a part of for awhile—have them pair up with someone and share why they have stayed in the group.</a:t>
            </a:r>
            <a:endParaRPr lang="en-US" sz="1200" dirty="0" smtClean="0">
              <a:latin typeface="Calibri" charset="0"/>
              <a:ea typeface="Calibri"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14</a:t>
            </a:fld>
            <a:endParaRPr lang="en-US"/>
          </a:p>
        </p:txBody>
      </p:sp>
    </p:spTree>
    <p:extLst>
      <p:ext uri="{BB962C8B-B14F-4D97-AF65-F5344CB8AC3E}">
        <p14:creationId xmlns:p14="http://schemas.microsoft.com/office/powerpoint/2010/main" val="270018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dirty="0" smtClean="0">
                <a:latin typeface="Arial" charset="0"/>
                <a:ea typeface="Calibri" charset="0"/>
                <a:cs typeface="Times New Roman" charset="0"/>
              </a:rPr>
              <a:t>Point out that effectiveness is more than just using evidence-based interventions. </a:t>
            </a:r>
            <a:r>
              <a:rPr lang="en-US" sz="1200" b="1" u="sng" dirty="0" smtClean="0">
                <a:latin typeface="Arial" charset="0"/>
                <a:ea typeface="Calibri" charset="0"/>
                <a:cs typeface="Times New Roman" charset="0"/>
              </a:rPr>
              <a:t>Effectiveness depends on making sure the logic model lines up</a:t>
            </a:r>
            <a:r>
              <a:rPr lang="en-US" sz="1200" b="1" dirty="0" smtClean="0">
                <a:latin typeface="Arial" charset="0"/>
                <a:ea typeface="Calibri" charset="0"/>
                <a:cs typeface="Times New Roman" charset="0"/>
              </a:rPr>
              <a:t>.</a:t>
            </a:r>
            <a:r>
              <a:rPr lang="en-US" sz="1200" dirty="0" smtClean="0">
                <a:latin typeface="Arial" charset="0"/>
                <a:ea typeface="Calibri" charset="0"/>
                <a:cs typeface="Times New Roman" charset="0"/>
              </a:rPr>
              <a:t> For example:</a:t>
            </a:r>
            <a:r>
              <a:rPr lang="en-US" sz="1200" baseline="30000" dirty="0" smtClean="0">
                <a:latin typeface="Arial" charset="0"/>
                <a:ea typeface="Calibri" charset="0"/>
                <a:cs typeface="Times New Roman" charset="0"/>
              </a:rPr>
              <a:t>5</a:t>
            </a:r>
            <a:endParaRPr lang="en-US" sz="1200" dirty="0" smtClean="0">
              <a:latin typeface="Calibri" charset="0"/>
              <a:ea typeface="Calibri" charset="0"/>
              <a:cs typeface="Times New Roman" charset="0"/>
            </a:endParaRPr>
          </a:p>
          <a:p>
            <a:pPr>
              <a:spcBef>
                <a:spcPct val="0"/>
              </a:spcBef>
            </a:pPr>
            <a:r>
              <a:rPr lang="en-US" sz="1200" dirty="0" smtClean="0">
                <a:latin typeface="Arial" charset="0"/>
                <a:ea typeface="Calibri" charset="0"/>
                <a:cs typeface="Times New Roman" charset="0"/>
              </a:rPr>
              <a:t> </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Interventions are aligned with the problem and risk factors, and have sufficient reach.</a:t>
            </a:r>
            <a:endParaRPr lang="en-US" sz="1200" dirty="0" smtClean="0">
              <a:latin typeface="Calibri" charset="0"/>
              <a:ea typeface="Calibri" charset="0"/>
              <a:cs typeface="Times New Roman" charset="0"/>
            </a:endParaRPr>
          </a:p>
          <a:p>
            <a:pPr>
              <a:spcBef>
                <a:spcPct val="0"/>
              </a:spcBef>
              <a:buFont typeface="Symbol" charset="0"/>
              <a:buChar char=""/>
            </a:pPr>
            <a:r>
              <a:rPr lang="en-US" sz="1200" dirty="0" smtClean="0">
                <a:latin typeface="Arial" charset="0"/>
                <a:ea typeface="Calibri" charset="0"/>
                <a:cs typeface="Times New Roman" charset="0"/>
              </a:rPr>
              <a:t>Evidence-based interventions are selected that are a good fit conceptually and practically.</a:t>
            </a:r>
            <a:endParaRPr lang="en-US" sz="1200" dirty="0" smtClean="0">
              <a:latin typeface="Calibri" charset="0"/>
              <a:ea typeface="Calibri" charset="0"/>
              <a:cs typeface="Times New Roman" charset="0"/>
            </a:endParaRPr>
          </a:p>
          <a:p>
            <a:pPr>
              <a:spcBef>
                <a:spcPct val="0"/>
              </a:spcBef>
              <a:buFont typeface="Symbol" charset="0"/>
              <a:buChar char=""/>
            </a:pPr>
            <a:r>
              <a:rPr lang="en-US" sz="1200" b="1" u="sng" dirty="0" smtClean="0">
                <a:latin typeface="Arial" charset="0"/>
                <a:ea typeface="Calibri" charset="0"/>
                <a:cs typeface="Times New Roman" charset="0"/>
              </a:rPr>
              <a:t>Implementation is high quality</a:t>
            </a:r>
            <a:r>
              <a:rPr lang="en-US" sz="1200" dirty="0" smtClean="0">
                <a:latin typeface="Arial" charset="0"/>
                <a:ea typeface="Calibri" charset="0"/>
                <a:cs typeface="Times New Roman" charset="0"/>
              </a:rPr>
              <a:t>, which involves buy-in from the community, administrative support, and adequate training for staff to do the intervention. (This will be discussed more in a little while.)</a:t>
            </a:r>
          </a:p>
          <a:p>
            <a:pPr>
              <a:spcBef>
                <a:spcPct val="0"/>
              </a:spcBef>
              <a:buFont typeface="Symbol" charset="0"/>
              <a:buChar char=""/>
            </a:pPr>
            <a:r>
              <a:rPr lang="en-US" sz="1200" dirty="0" smtClean="0">
                <a:latin typeface="Arial" charset="0"/>
                <a:ea typeface="ＭＳ Ｐゴシック" charset="0"/>
                <a:cs typeface="Calibri" charset="0"/>
              </a:rPr>
              <a:t>There is </a:t>
            </a:r>
            <a:r>
              <a:rPr lang="en-US" sz="1200" b="1" u="sng" dirty="0" smtClean="0">
                <a:latin typeface="Arial" charset="0"/>
                <a:ea typeface="ＭＳ Ｐゴシック" charset="0"/>
                <a:cs typeface="Calibri" charset="0"/>
              </a:rPr>
              <a:t>a plan for evaluation</a:t>
            </a:r>
            <a:r>
              <a:rPr lang="en-US" sz="1200" u="sng" dirty="0" smtClean="0">
                <a:latin typeface="Arial" charset="0"/>
                <a:ea typeface="ＭＳ Ｐゴシック" charset="0"/>
                <a:cs typeface="Calibri" charset="0"/>
              </a:rPr>
              <a:t> </a:t>
            </a:r>
            <a:r>
              <a:rPr lang="en-US" sz="1200" dirty="0" smtClean="0">
                <a:latin typeface="Arial" charset="0"/>
                <a:ea typeface="ＭＳ Ｐゴシック" charset="0"/>
                <a:cs typeface="Calibri" charset="0"/>
              </a:rPr>
              <a:t>that will provide ongoing data to make improvements as needed. (This will be discussed more later on.)</a:t>
            </a:r>
            <a:endParaRPr lang="en-US" sz="1200" dirty="0" smtClean="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0ACC799-D066-9240-8E33-D896C365C428}" type="slidenum">
              <a:rPr lang="en-US" smtClean="0"/>
              <a:t>15</a:t>
            </a:fld>
            <a:endParaRPr lang="en-US"/>
          </a:p>
        </p:txBody>
      </p:sp>
    </p:spTree>
    <p:extLst>
      <p:ext uri="{BB962C8B-B14F-4D97-AF65-F5344CB8AC3E}">
        <p14:creationId xmlns:p14="http://schemas.microsoft.com/office/powerpoint/2010/main" val="3904940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TitleSlide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36550" y="3317876"/>
            <a:ext cx="8610600" cy="909263"/>
          </a:xfrm>
          <a:prstGeom prst="rect">
            <a:avLst/>
          </a:prstGeom>
        </p:spPr>
        <p:txBody>
          <a:bodyPr>
            <a:normAutofit/>
          </a:bodyPr>
          <a:lstStyle>
            <a:lvl1pPr>
              <a:defRPr sz="4000" b="1" i="0" baseline="0">
                <a:solidFill>
                  <a:srgbClr val="577785"/>
                </a:solidFill>
                <a:latin typeface="Arial"/>
                <a:cs typeface="Arial"/>
              </a:defRPr>
            </a:lvl1pPr>
          </a:lstStyle>
          <a:p>
            <a:r>
              <a:rPr lang="en-US" dirty="0" smtClean="0"/>
              <a:t>Click to edit webinar title</a:t>
            </a:r>
            <a:endParaRPr lang="en-US" dirty="0"/>
          </a:p>
        </p:txBody>
      </p:sp>
      <p:pic>
        <p:nvPicPr>
          <p:cNvPr id="18" name="Picture 17" descr="icon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578" y="1586035"/>
            <a:ext cx="385955" cy="402496"/>
          </a:xfrm>
          <a:prstGeom prst="rect">
            <a:avLst/>
          </a:prstGeom>
        </p:spPr>
      </p:pic>
      <p:pic>
        <p:nvPicPr>
          <p:cNvPr id="19" name="Picture 18" descr="icon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34587" y="1619312"/>
            <a:ext cx="428648" cy="355421"/>
          </a:xfrm>
          <a:prstGeom prst="rect">
            <a:avLst/>
          </a:prstGeom>
        </p:spPr>
      </p:pic>
      <p:pic>
        <p:nvPicPr>
          <p:cNvPr id="21" name="Picture 20" descr="icon4.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22879" y="1585088"/>
            <a:ext cx="542562" cy="403443"/>
          </a:xfrm>
          <a:prstGeom prst="rect">
            <a:avLst/>
          </a:prstGeom>
        </p:spPr>
      </p:pic>
      <p:pic>
        <p:nvPicPr>
          <p:cNvPr id="22" name="Picture 21" descr="CAPT Logo Recreated.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734" y="6085849"/>
            <a:ext cx="2357086" cy="392848"/>
          </a:xfrm>
          <a:prstGeom prst="rect">
            <a:avLst/>
          </a:prstGeom>
        </p:spPr>
      </p:pic>
      <p:pic>
        <p:nvPicPr>
          <p:cNvPr id="8" name="Picture 7"/>
          <p:cNvPicPr>
            <a:picLocks noChangeAspect="1"/>
          </p:cNvPicPr>
          <p:nvPr userDrawn="1"/>
        </p:nvPicPr>
        <p:blipFill>
          <a:blip r:embed="rId7">
            <a:alphaModFix amt="70000"/>
            <a:extLst>
              <a:ext uri="{28A0092B-C50C-407E-A947-70E740481C1C}">
                <a14:useLocalDpi xmlns:a14="http://schemas.microsoft.com/office/drawing/2010/main" val="0"/>
              </a:ext>
            </a:extLst>
          </a:blip>
          <a:stretch>
            <a:fillRect/>
          </a:stretch>
        </p:blipFill>
        <p:spPr>
          <a:xfrm>
            <a:off x="2947269" y="1585088"/>
            <a:ext cx="347544" cy="403443"/>
          </a:xfrm>
          <a:prstGeom prst="rect">
            <a:avLst/>
          </a:prstGeom>
        </p:spPr>
      </p:pic>
      <p:sp>
        <p:nvSpPr>
          <p:cNvPr id="9" name="Content Placeholder 2"/>
          <p:cNvSpPr>
            <a:spLocks noGrp="1"/>
          </p:cNvSpPr>
          <p:nvPr>
            <p:ph sz="quarter" idx="10" hasCustomPrompt="1"/>
          </p:nvPr>
        </p:nvSpPr>
        <p:spPr>
          <a:xfrm>
            <a:off x="336550" y="4227139"/>
            <a:ext cx="8610600" cy="533400"/>
          </a:xfrm>
        </p:spPr>
        <p:txBody>
          <a:bodyPr/>
          <a:lstStyle>
            <a:lvl1pPr marL="0" indent="0">
              <a:buNone/>
              <a:defRPr b="1">
                <a:solidFill>
                  <a:srgbClr val="C79C39"/>
                </a:solidFill>
              </a:defRPr>
            </a:lvl1pPr>
          </a:lstStyle>
          <a:p>
            <a:pPr lvl="0"/>
            <a:r>
              <a:rPr lang="en-US" dirty="0" smtClean="0"/>
              <a:t>Click to edit Subtitle</a:t>
            </a:r>
          </a:p>
        </p:txBody>
      </p:sp>
      <p:sp>
        <p:nvSpPr>
          <p:cNvPr id="4" name="Text Placeholder 3"/>
          <p:cNvSpPr>
            <a:spLocks noGrp="1"/>
          </p:cNvSpPr>
          <p:nvPr>
            <p:ph type="body" sz="quarter" idx="11" hasCustomPrompt="1"/>
          </p:nvPr>
        </p:nvSpPr>
        <p:spPr>
          <a:xfrm>
            <a:off x="333375" y="4973105"/>
            <a:ext cx="8613775" cy="111337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vl1pPr>
            <a:lvl2pPr marL="0" indent="0">
              <a:buNone/>
              <a:defRPr/>
            </a:lvl2pPr>
          </a:lstStyle>
          <a:p>
            <a:r>
              <a:rPr lang="en-US" sz="1400" dirty="0" smtClean="0">
                <a:solidFill>
                  <a:schemeClr val="tx1"/>
                </a:solidFill>
              </a:rPr>
              <a:t>Presenter Name, Presenter Title, Affiliation</a:t>
            </a:r>
          </a:p>
          <a:p>
            <a:r>
              <a:rPr lang="en-US" sz="1400" dirty="0" smtClean="0">
                <a:solidFill>
                  <a:schemeClr val="tx1"/>
                </a:solidFill>
              </a:rPr>
              <a:t>Presenter Name, Presenter Title, Affiliation</a:t>
            </a:r>
          </a:p>
          <a:p>
            <a:r>
              <a:rPr lang="en-US" sz="1400" dirty="0" smtClean="0">
                <a:solidFill>
                  <a:schemeClr val="tx1"/>
                </a:solidFill>
              </a:rPr>
              <a:t>Presenter Name, Presenter Title, Affiliation</a:t>
            </a:r>
          </a:p>
        </p:txBody>
      </p:sp>
      <p:sp>
        <p:nvSpPr>
          <p:cNvPr id="11" name="Title 1"/>
          <p:cNvSpPr txBox="1">
            <a:spLocks/>
          </p:cNvSpPr>
          <p:nvPr userDrawn="1"/>
        </p:nvSpPr>
        <p:spPr>
          <a:xfrm>
            <a:off x="336550" y="400238"/>
            <a:ext cx="3430155" cy="99290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r>
              <a:rPr lang="en-US" b="1" i="1" dirty="0" smtClean="0"/>
              <a:t>CAPT</a:t>
            </a:r>
            <a:r>
              <a:rPr lang="en-US" dirty="0" smtClean="0"/>
              <a:t> TRAINING</a:t>
            </a:r>
            <a:endParaRPr lang="en-US" dirty="0"/>
          </a:p>
        </p:txBody>
      </p:sp>
      <p:sp>
        <p:nvSpPr>
          <p:cNvPr id="12" name="Text Placeholder 3"/>
          <p:cNvSpPr>
            <a:spLocks noGrp="1"/>
          </p:cNvSpPr>
          <p:nvPr>
            <p:ph type="body" sz="quarter" idx="12" hasCustomPrompt="1"/>
          </p:nvPr>
        </p:nvSpPr>
        <p:spPr>
          <a:xfrm>
            <a:off x="6702147" y="792253"/>
            <a:ext cx="2149753" cy="387096"/>
          </a:xfrm>
        </p:spPr>
        <p:txBody>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200">
                <a:solidFill>
                  <a:schemeClr val="bg1"/>
                </a:solidFill>
              </a:defRPr>
            </a:lvl1pPr>
            <a:lvl2pPr marL="0" indent="0">
              <a:buNone/>
              <a:defRPr/>
            </a:lvl2pPr>
          </a:lstStyle>
          <a:p>
            <a:r>
              <a:rPr lang="en-US" sz="1400" dirty="0" smtClean="0">
                <a:solidFill>
                  <a:schemeClr val="tx1"/>
                </a:solidFill>
              </a:rPr>
              <a:t>Date</a:t>
            </a:r>
          </a:p>
        </p:txBody>
      </p:sp>
    </p:spTree>
    <p:extLst>
      <p:ext uri="{BB962C8B-B14F-4D97-AF65-F5344CB8AC3E}">
        <p14:creationId xmlns:p14="http://schemas.microsoft.com/office/powerpoint/2010/main" val="172056071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t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pic>
        <p:nvPicPr>
          <p:cNvPr id="14" name="Picture 13" descr="icon4.png"/>
          <p:cNvPicPr>
            <a:picLocks noChangeAspect="1"/>
          </p:cNvPicPr>
          <p:nvPr userDrawn="1"/>
        </p:nvPicPr>
        <p:blipFill>
          <a:blip r:embed="rId4">
            <a:duotone>
              <a:prstClr val="black"/>
              <a:srgbClr val="C89C46">
                <a:tint val="45000"/>
                <a:satMod val="400000"/>
              </a:srgbClr>
            </a:duotone>
            <a:alphaModFix amt="50000"/>
            <a:extLst>
              <a:ext uri="{28A0092B-C50C-407E-A947-70E740481C1C}">
                <a14:useLocalDpi xmlns:a14="http://schemas.microsoft.com/office/drawing/2010/main" val="0"/>
              </a:ext>
            </a:extLst>
          </a:blip>
          <a:stretch>
            <a:fillRect/>
          </a:stretch>
        </p:blipFill>
        <p:spPr>
          <a:xfrm>
            <a:off x="7650759" y="5851332"/>
            <a:ext cx="910579" cy="677096"/>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sp>
        <p:nvSpPr>
          <p:cNvPr id="9"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15"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smtClean="0"/>
              <a:t>Click to edit Subtitle</a:t>
            </a:r>
          </a:p>
        </p:txBody>
      </p:sp>
      <p:sp>
        <p:nvSpPr>
          <p:cNvPr id="16"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smtClean="0"/>
              <a:t>Click to edit Section Title</a:t>
            </a:r>
            <a:endParaRPr lang="en-US" dirty="0"/>
          </a:p>
        </p:txBody>
      </p:sp>
    </p:spTree>
    <p:extLst>
      <p:ext uri="{BB962C8B-B14F-4D97-AF65-F5344CB8AC3E}">
        <p14:creationId xmlns:p14="http://schemas.microsoft.com/office/powerpoint/2010/main" val="551318272"/>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uter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smtClean="0"/>
              <a:t>Click to edit slide title</a:t>
            </a:r>
            <a:endParaRPr lang="en-US" dirty="0"/>
          </a:p>
        </p:txBody>
      </p:sp>
      <p:sp>
        <p:nvSpPr>
          <p:cNvPr id="9" name="Subtitle 2"/>
          <p:cNvSpPr>
            <a:spLocks noGrp="1"/>
          </p:cNvSpPr>
          <p:nvPr>
            <p:ph type="subTitle" idx="1" hasCustomPrompt="1"/>
          </p:nvPr>
        </p:nvSpPr>
        <p:spPr>
          <a:xfrm>
            <a:off x="403412" y="1464235"/>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6" name="Picture 5" descr="Icon_Computer.png"/>
          <p:cNvPicPr>
            <a:picLocks noChangeAspect="1"/>
          </p:cNvPicPr>
          <p:nvPr userDrawn="1"/>
        </p:nvPicPr>
        <p:blipFill>
          <a:blip r:embed="rId3">
            <a:alphaModFix amt="49000"/>
            <a:extLst>
              <a:ext uri="{28A0092B-C50C-407E-A947-70E740481C1C}">
                <a14:useLocalDpi xmlns:a14="http://schemas.microsoft.com/office/drawing/2010/main" val="0"/>
              </a:ext>
            </a:extLst>
          </a:blip>
          <a:stretch>
            <a:fillRect/>
          </a:stretch>
        </p:blipFill>
        <p:spPr>
          <a:xfrm>
            <a:off x="7607364" y="5882676"/>
            <a:ext cx="908541" cy="819324"/>
          </a:xfrm>
          <a:prstGeom prst="rect">
            <a:avLst/>
          </a:prstGeom>
        </p:spPr>
      </p:pic>
      <p:sp>
        <p:nvSpPr>
          <p:cNvPr id="10"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988423910"/>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uter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smtClean="0"/>
              <a:t>Click to edit slide title</a:t>
            </a:r>
            <a:endParaRPr lang="en-US" dirty="0"/>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13" name="Picture 12" descr="Icon_Computer.png"/>
          <p:cNvPicPr>
            <a:picLocks noChangeAspect="1"/>
          </p:cNvPicPr>
          <p:nvPr userDrawn="1"/>
        </p:nvPicPr>
        <p:blipFill>
          <a:blip r:embed="rId4">
            <a:alphaModFix amt="49000"/>
            <a:extLst>
              <a:ext uri="{28A0092B-C50C-407E-A947-70E740481C1C}">
                <a14:useLocalDpi xmlns:a14="http://schemas.microsoft.com/office/drawing/2010/main" val="0"/>
              </a:ext>
            </a:extLst>
          </a:blip>
          <a:stretch>
            <a:fillRect/>
          </a:stretch>
        </p:blipFill>
        <p:spPr>
          <a:xfrm>
            <a:off x="7607364" y="5882676"/>
            <a:ext cx="908541" cy="819324"/>
          </a:xfrm>
          <a:prstGeom prst="rect">
            <a:avLst/>
          </a:prstGeom>
        </p:spPr>
      </p:pic>
      <p:sp>
        <p:nvSpPr>
          <p:cNvPr id="1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32876068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uter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pic>
        <p:nvPicPr>
          <p:cNvPr id="9" name="Picture 8" descr="Icon_Computer.png"/>
          <p:cNvPicPr>
            <a:picLocks noChangeAspect="1"/>
          </p:cNvPicPr>
          <p:nvPr userDrawn="1"/>
        </p:nvPicPr>
        <p:blipFill>
          <a:blip r:embed="rId4">
            <a:alphaModFix amt="49000"/>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607364" y="5882676"/>
            <a:ext cx="908541" cy="819324"/>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sp>
        <p:nvSpPr>
          <p:cNvPr id="1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14"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smtClean="0"/>
              <a:t>Click to edit Subtitle</a:t>
            </a:r>
          </a:p>
        </p:txBody>
      </p:sp>
      <p:sp>
        <p:nvSpPr>
          <p:cNvPr id="15"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smtClean="0"/>
              <a:t>Click to edit Section Title</a:t>
            </a:r>
            <a:endParaRPr lang="en-US" dirty="0"/>
          </a:p>
        </p:txBody>
      </p:sp>
    </p:spTree>
    <p:extLst>
      <p:ext uri="{BB962C8B-B14F-4D97-AF65-F5344CB8AC3E}">
        <p14:creationId xmlns:p14="http://schemas.microsoft.com/office/powerpoint/2010/main" val="340647980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ndout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smtClean="0"/>
              <a:t>Click to edit slide title</a:t>
            </a:r>
            <a:endParaRPr lang="en-US" dirty="0"/>
          </a:p>
        </p:txBody>
      </p:sp>
      <p:sp>
        <p:nvSpPr>
          <p:cNvPr id="9" name="Subtitle 2"/>
          <p:cNvSpPr>
            <a:spLocks noGrp="1"/>
          </p:cNvSpPr>
          <p:nvPr>
            <p:ph type="subTitle" idx="1" hasCustomPrompt="1"/>
          </p:nvPr>
        </p:nvSpPr>
        <p:spPr>
          <a:xfrm>
            <a:off x="403412" y="1464235"/>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2" name="Picture 1" descr="Handout_icon.png"/>
          <p:cNvPicPr>
            <a:picLocks noChangeAspect="1"/>
          </p:cNvPicPr>
          <p:nvPr userDrawn="1"/>
        </p:nvPicPr>
        <p:blipFill>
          <a:blip r:embed="rId3">
            <a:alphaModFix amt="25000"/>
            <a:extLst>
              <a:ext uri="{28A0092B-C50C-407E-A947-70E740481C1C}">
                <a14:useLocalDpi xmlns:a14="http://schemas.microsoft.com/office/drawing/2010/main" val="0"/>
              </a:ext>
            </a:extLst>
          </a:blip>
          <a:stretch>
            <a:fillRect/>
          </a:stretch>
        </p:blipFill>
        <p:spPr>
          <a:xfrm>
            <a:off x="7804874" y="5838275"/>
            <a:ext cx="636952" cy="739399"/>
          </a:xfrm>
          <a:prstGeom prst="rect">
            <a:avLst/>
          </a:prstGeom>
        </p:spPr>
      </p:pic>
      <p:sp>
        <p:nvSpPr>
          <p:cNvPr id="11"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333497468"/>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ndout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smtClean="0"/>
              <a:t>Click to edit slide title</a:t>
            </a:r>
            <a:endParaRPr lang="en-US" dirty="0"/>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12" name="Picture 11" descr="Handout_icon.png"/>
          <p:cNvPicPr>
            <a:picLocks noChangeAspect="1"/>
          </p:cNvPicPr>
          <p:nvPr userDrawn="1"/>
        </p:nvPicPr>
        <p:blipFill>
          <a:blip r:embed="rId4">
            <a:alphaModFix amt="25000"/>
            <a:extLst>
              <a:ext uri="{28A0092B-C50C-407E-A947-70E740481C1C}">
                <a14:useLocalDpi xmlns:a14="http://schemas.microsoft.com/office/drawing/2010/main" val="0"/>
              </a:ext>
            </a:extLst>
          </a:blip>
          <a:stretch>
            <a:fillRect/>
          </a:stretch>
        </p:blipFill>
        <p:spPr>
          <a:xfrm>
            <a:off x="7804874" y="5838275"/>
            <a:ext cx="636952" cy="739399"/>
          </a:xfrm>
          <a:prstGeom prst="rect">
            <a:avLst/>
          </a:prstGeom>
        </p:spPr>
      </p:pic>
      <p:sp>
        <p:nvSpPr>
          <p:cNvPr id="13"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810092101"/>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ndout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15" name="Picture 14"/>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7804874" y="5838275"/>
            <a:ext cx="636952" cy="739398"/>
          </a:xfrm>
          <a:prstGeom prst="rect">
            <a:avLst/>
          </a:prstGeom>
        </p:spPr>
      </p:pic>
      <p:sp>
        <p:nvSpPr>
          <p:cNvPr id="1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9"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smtClean="0"/>
              <a:t>Click to edit Subtitle</a:t>
            </a:r>
          </a:p>
        </p:txBody>
      </p:sp>
      <p:sp>
        <p:nvSpPr>
          <p:cNvPr id="14"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smtClean="0"/>
              <a:t>Click to edit Section Title</a:t>
            </a:r>
            <a:endParaRPr lang="en-US" dirty="0"/>
          </a:p>
        </p:txBody>
      </p:sp>
    </p:spTree>
    <p:extLst>
      <p:ext uri="{BB962C8B-B14F-4D97-AF65-F5344CB8AC3E}">
        <p14:creationId xmlns:p14="http://schemas.microsoft.com/office/powerpoint/2010/main" val="2542765856"/>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 Logo &amp; Stripes">
    <p:spTree>
      <p:nvGrpSpPr>
        <p:cNvPr id="1" name=""/>
        <p:cNvGrpSpPr/>
        <p:nvPr/>
      </p:nvGrpSpPr>
      <p:grpSpPr>
        <a:xfrm>
          <a:off x="0" y="0"/>
          <a:ext cx="0" cy="0"/>
          <a:chOff x="0" y="0"/>
          <a:chExt cx="0" cy="0"/>
        </a:xfrm>
      </p:grpSpPr>
      <p:pic>
        <p:nvPicPr>
          <p:cNvPr id="8" name="Picture 7" descr="header interior slide.png"/>
          <p:cNvPicPr>
            <a:picLocks noChangeAspect="1"/>
          </p:cNvPicPr>
          <p:nvPr userDrawn="1"/>
        </p:nvPicPr>
        <p:blipFill rotWithShape="1">
          <a:blip r:embed="rId2">
            <a:extLst>
              <a:ext uri="{28A0092B-C50C-407E-A947-70E740481C1C}">
                <a14:useLocalDpi xmlns:a14="http://schemas.microsoft.com/office/drawing/2010/main" val="0"/>
              </a:ext>
            </a:extLst>
          </a:blip>
          <a:srcRect b="98796"/>
          <a:stretch/>
        </p:blipFill>
        <p:spPr>
          <a:xfrm>
            <a:off x="0" y="0"/>
            <a:ext cx="9144000" cy="82550"/>
          </a:xfrm>
          <a:prstGeom prst="rect">
            <a:avLst/>
          </a:prstGeom>
        </p:spPr>
      </p:pic>
      <p:sp>
        <p:nvSpPr>
          <p:cNvPr id="3" name="Subtitle 2"/>
          <p:cNvSpPr>
            <a:spLocks noGrp="1"/>
          </p:cNvSpPr>
          <p:nvPr>
            <p:ph type="subTitle" idx="1" hasCustomPrompt="1"/>
          </p:nvPr>
        </p:nvSpPr>
        <p:spPr>
          <a:xfrm>
            <a:off x="403412" y="1091172"/>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sp>
        <p:nvSpPr>
          <p:cNvPr id="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31196627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PT Logo Only">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03412" y="1091172"/>
            <a:ext cx="8448488" cy="44539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sp>
        <p:nvSpPr>
          <p:cNvPr id="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71982589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457200" y="1313091"/>
            <a:ext cx="2133600" cy="365125"/>
          </a:xfrm>
          <a:prstGeom prst="rect">
            <a:avLst/>
          </a:prstGeom>
        </p:spPr>
        <p:txBody>
          <a:bodyPr/>
          <a:lstStyle/>
          <a:p>
            <a:fld id="{6A8B13A0-CF5D-D04B-8720-A9565B8B26A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1701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smtClean="0"/>
              <a:t>Click to edit slide title</a:t>
            </a:r>
            <a:endParaRPr lang="en-US" dirty="0"/>
          </a:p>
        </p:txBody>
      </p:sp>
      <p:sp>
        <p:nvSpPr>
          <p:cNvPr id="9" name="Subtitle 2"/>
          <p:cNvSpPr>
            <a:spLocks noGrp="1"/>
          </p:cNvSpPr>
          <p:nvPr>
            <p:ph type="subTitle" idx="1" hasCustomPrompt="1"/>
          </p:nvPr>
        </p:nvSpPr>
        <p:spPr>
          <a:xfrm>
            <a:off x="403412" y="1464234"/>
            <a:ext cx="8448488"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71253678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smtClean="0"/>
              <a:t>Click to edit slide title</a:t>
            </a:r>
            <a:endParaRPr lang="en-US" dirty="0"/>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8871515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0"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smtClean="0"/>
              <a:t>Click to edit Section Title</a:t>
            </a:r>
            <a:endParaRPr lang="en-US" dirty="0"/>
          </a:p>
        </p:txBody>
      </p:sp>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sp>
        <p:nvSpPr>
          <p:cNvPr id="14"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chemeClr val="bg1"/>
                </a:solidFill>
              </a:rPr>
              <a:pPr/>
              <a:t>‹#›</a:t>
            </a:fld>
            <a:endParaRPr lang="en-US" sz="900" dirty="0">
              <a:solidFill>
                <a:schemeClr val="bg1"/>
              </a:solidFill>
            </a:endParaRPr>
          </a:p>
        </p:txBody>
      </p:sp>
      <p:sp>
        <p:nvSpPr>
          <p:cNvPr id="3"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smtClean="0"/>
              <a:t>Click to edit Subtitle</a:t>
            </a:r>
          </a:p>
        </p:txBody>
      </p:sp>
    </p:spTree>
    <p:extLst>
      <p:ext uri="{BB962C8B-B14F-4D97-AF65-F5344CB8AC3E}">
        <p14:creationId xmlns:p14="http://schemas.microsoft.com/office/powerpoint/2010/main" val="196076528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ople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smtClean="0"/>
              <a:t>Click to edit slide title</a:t>
            </a:r>
            <a:endParaRPr lang="en-US" dirty="0"/>
          </a:p>
        </p:txBody>
      </p:sp>
      <p:sp>
        <p:nvSpPr>
          <p:cNvPr id="9" name="Subtitle 2"/>
          <p:cNvSpPr>
            <a:spLocks noGrp="1"/>
          </p:cNvSpPr>
          <p:nvPr>
            <p:ph type="subTitle" idx="1" hasCustomPrompt="1"/>
          </p:nvPr>
        </p:nvSpPr>
        <p:spPr>
          <a:xfrm>
            <a:off x="403412" y="1464234"/>
            <a:ext cx="8448488"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5" name="Picture 4" descr="Icon_People.png"/>
          <p:cNvPicPr>
            <a:picLocks noChangeAspect="1"/>
          </p:cNvPicPr>
          <p:nvPr userDrawn="1"/>
        </p:nvPicPr>
        <p:blipFill>
          <a:blip r:embed="rId3">
            <a:alphaModFix amt="39000"/>
            <a:extLst>
              <a:ext uri="{28A0092B-C50C-407E-A947-70E740481C1C}">
                <a14:useLocalDpi xmlns:a14="http://schemas.microsoft.com/office/drawing/2010/main" val="0"/>
              </a:ext>
            </a:extLst>
          </a:blip>
          <a:stretch>
            <a:fillRect/>
          </a:stretch>
        </p:blipFill>
        <p:spPr>
          <a:xfrm>
            <a:off x="7635784" y="5926220"/>
            <a:ext cx="906136" cy="817155"/>
          </a:xfrm>
          <a:prstGeom prst="rect">
            <a:avLst/>
          </a:prstGeom>
        </p:spPr>
      </p:pic>
      <p:sp>
        <p:nvSpPr>
          <p:cNvPr id="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22489561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ople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smtClean="0"/>
              <a:t>Click to edit slide title</a:t>
            </a:r>
            <a:endParaRPr lang="en-US" dirty="0"/>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8" name="Picture 7" descr="Icon_People.png"/>
          <p:cNvPicPr>
            <a:picLocks noChangeAspect="1"/>
          </p:cNvPicPr>
          <p:nvPr userDrawn="1"/>
        </p:nvPicPr>
        <p:blipFill>
          <a:blip r:embed="rId4">
            <a:alphaModFix amt="39000"/>
            <a:extLst>
              <a:ext uri="{28A0092B-C50C-407E-A947-70E740481C1C}">
                <a14:useLocalDpi xmlns:a14="http://schemas.microsoft.com/office/drawing/2010/main" val="0"/>
              </a:ext>
            </a:extLst>
          </a:blip>
          <a:stretch>
            <a:fillRect/>
          </a:stretch>
        </p:blipFill>
        <p:spPr>
          <a:xfrm>
            <a:off x="7635784" y="5926220"/>
            <a:ext cx="906136" cy="817155"/>
          </a:xfrm>
          <a:prstGeom prst="rect">
            <a:avLst/>
          </a:prstGeom>
        </p:spPr>
      </p:pic>
      <p:sp>
        <p:nvSpPr>
          <p:cNvPr id="7"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01097491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ople - Section 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txBox="1">
            <a:spLocks/>
          </p:cNvSpPr>
          <p:nvPr userDrawn="1"/>
        </p:nvSpPr>
        <p:spPr>
          <a:xfrm>
            <a:off x="457200" y="4832350"/>
            <a:ext cx="8610600" cy="12128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0" i="0" kern="1200" baseline="0">
                <a:solidFill>
                  <a:srgbClr val="FFFFFF"/>
                </a:solidFill>
                <a:latin typeface="Arial"/>
                <a:ea typeface="+mj-ea"/>
                <a:cs typeface="Arial"/>
              </a:defRPr>
            </a:lvl1pPr>
          </a:lstStyle>
          <a:p>
            <a:endParaRPr lang="en-US" dirty="0">
              <a:solidFill>
                <a:srgbClr val="478BB5"/>
              </a:solidFill>
            </a:endParaRPr>
          </a:p>
        </p:txBody>
      </p:sp>
      <p:pic>
        <p:nvPicPr>
          <p:cNvPr id="8" name="Picture 7"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2" name="Subtitle 2"/>
          <p:cNvSpPr>
            <a:spLocks noGrp="1"/>
          </p:cNvSpPr>
          <p:nvPr>
            <p:ph type="subTitle" idx="1" hasCustomPrompt="1"/>
          </p:nvPr>
        </p:nvSpPr>
        <p:spPr>
          <a:xfrm>
            <a:off x="330200" y="3730017"/>
            <a:ext cx="8610600" cy="1975457"/>
          </a:xfrm>
        </p:spPr>
        <p:txBody>
          <a:bodyPr>
            <a:noAutofit/>
          </a:bodyPr>
          <a:lstStyle>
            <a:lvl1pPr marL="0" indent="0" algn="l">
              <a:buNone/>
              <a:defRPr sz="18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7" name="Picture 6" descr="Icon_People.png"/>
          <p:cNvPicPr>
            <a:picLocks noChangeAspect="1"/>
          </p:cNvPicPr>
          <p:nvPr userDrawn="1"/>
        </p:nvPicPr>
        <p:blipFill>
          <a:blip r:embed="rId4">
            <a:alphaModFix amt="39000"/>
            <a:lum bright="70000" contrast="-70000"/>
            <a:extLst>
              <a:ext uri="{28A0092B-C50C-407E-A947-70E740481C1C}">
                <a14:useLocalDpi xmlns:a14="http://schemas.microsoft.com/office/drawing/2010/main" val="0"/>
              </a:ext>
            </a:extLst>
          </a:blip>
          <a:stretch>
            <a:fillRect/>
          </a:stretch>
        </p:blipFill>
        <p:spPr>
          <a:xfrm>
            <a:off x="7630109" y="5921103"/>
            <a:ext cx="911811" cy="822273"/>
          </a:xfrm>
          <a:prstGeom prst="rect">
            <a:avLst/>
          </a:prstGeom>
        </p:spPr>
      </p:pic>
      <p:sp>
        <p:nvSpPr>
          <p:cNvPr id="9"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solidFill>
                  <a:srgbClr val="FFFFFF"/>
                </a:solidFill>
              </a:rPr>
              <a:pPr/>
              <a:t>‹#›</a:t>
            </a:fld>
            <a:endParaRPr lang="en-US" sz="900" dirty="0">
              <a:solidFill>
                <a:srgbClr val="FFFFFF"/>
              </a:solidFill>
            </a:endParaRPr>
          </a:p>
        </p:txBody>
      </p:sp>
      <p:sp>
        <p:nvSpPr>
          <p:cNvPr id="14" name="Content Placeholder 2"/>
          <p:cNvSpPr>
            <a:spLocks noGrp="1"/>
          </p:cNvSpPr>
          <p:nvPr>
            <p:ph sz="quarter" idx="10" hasCustomPrompt="1"/>
          </p:nvPr>
        </p:nvSpPr>
        <p:spPr>
          <a:xfrm>
            <a:off x="330200" y="2849927"/>
            <a:ext cx="8610600" cy="533400"/>
          </a:xfrm>
        </p:spPr>
        <p:txBody>
          <a:bodyPr/>
          <a:lstStyle>
            <a:lvl1pPr marL="0" indent="0">
              <a:buNone/>
              <a:defRPr b="1">
                <a:solidFill>
                  <a:srgbClr val="C79C39"/>
                </a:solidFill>
              </a:defRPr>
            </a:lvl1pPr>
          </a:lstStyle>
          <a:p>
            <a:pPr lvl="0"/>
            <a:r>
              <a:rPr lang="en-US" dirty="0" smtClean="0"/>
              <a:t>Click to edit Subtitle</a:t>
            </a:r>
          </a:p>
        </p:txBody>
      </p:sp>
      <p:sp>
        <p:nvSpPr>
          <p:cNvPr id="15" name="Title 1"/>
          <p:cNvSpPr>
            <a:spLocks noGrp="1"/>
          </p:cNvSpPr>
          <p:nvPr>
            <p:ph type="ctrTitle" hasCustomPrompt="1"/>
          </p:nvPr>
        </p:nvSpPr>
        <p:spPr>
          <a:xfrm>
            <a:off x="330200" y="1989242"/>
            <a:ext cx="8610600" cy="860685"/>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b="1" i="0">
                <a:solidFill>
                  <a:srgbClr val="FFFFFF"/>
                </a:solidFill>
                <a:latin typeface="Arial"/>
                <a:cs typeface="Arial"/>
              </a:defRPr>
            </a:lvl1pPr>
          </a:lstStyle>
          <a:p>
            <a:r>
              <a:rPr lang="en-US" dirty="0" smtClean="0"/>
              <a:t>Click to edit Section Title</a:t>
            </a:r>
            <a:endParaRPr lang="en-US" dirty="0"/>
          </a:p>
        </p:txBody>
      </p:sp>
    </p:spTree>
    <p:extLst>
      <p:ext uri="{BB962C8B-B14F-4D97-AF65-F5344CB8AC3E}">
        <p14:creationId xmlns:p14="http://schemas.microsoft.com/office/powerpoint/2010/main" val="316086964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t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9144000" cy="6121400"/>
          </a:xfrm>
          <a:prstGeom prst="rect">
            <a:avLst/>
          </a:prstGeom>
        </p:spPr>
      </p:pic>
      <p:sp>
        <p:nvSpPr>
          <p:cNvPr id="8" name="Title 1"/>
          <p:cNvSpPr>
            <a:spLocks noGrp="1"/>
          </p:cNvSpPr>
          <p:nvPr>
            <p:ph type="ctrTitle" hasCustomPrompt="1"/>
          </p:nvPr>
        </p:nvSpPr>
        <p:spPr>
          <a:xfrm>
            <a:off x="403412" y="0"/>
            <a:ext cx="8448488" cy="1105648"/>
          </a:xfrm>
          <a:prstGeom prst="rect">
            <a:avLst/>
          </a:prstGeom>
        </p:spPr>
        <p:txBody>
          <a:bodyPr>
            <a:noAutofit/>
          </a:bodyPr>
          <a:lstStyle>
            <a:lvl1pPr>
              <a:defRPr sz="4000" b="1" i="0" baseline="0">
                <a:solidFill>
                  <a:srgbClr val="FFFFFF"/>
                </a:solidFill>
                <a:latin typeface="Arial"/>
                <a:cs typeface="Arial"/>
              </a:defRPr>
            </a:lvl1pPr>
          </a:lstStyle>
          <a:p>
            <a:r>
              <a:rPr lang="en-US" dirty="0" smtClean="0"/>
              <a:t>Click to edit slide title</a:t>
            </a:r>
            <a:endParaRPr lang="en-US" dirty="0"/>
          </a:p>
        </p:txBody>
      </p:sp>
      <p:sp>
        <p:nvSpPr>
          <p:cNvPr id="9" name="Subtitle 2"/>
          <p:cNvSpPr>
            <a:spLocks noGrp="1"/>
          </p:cNvSpPr>
          <p:nvPr>
            <p:ph type="subTitle" idx="1" hasCustomPrompt="1"/>
          </p:nvPr>
        </p:nvSpPr>
        <p:spPr>
          <a:xfrm>
            <a:off x="403412" y="1464235"/>
            <a:ext cx="8448488" cy="43904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7" name="Picture 6" descr="icon4.png"/>
          <p:cNvPicPr>
            <a:picLocks noChangeAspect="1"/>
          </p:cNvPicPr>
          <p:nvPr userDrawn="1"/>
        </p:nvPicPr>
        <p:blipFill>
          <a:blip r:embed="rId3">
            <a:duotone>
              <a:prstClr val="black"/>
              <a:srgbClr val="C89C46">
                <a:tint val="45000"/>
                <a:satMod val="400000"/>
              </a:srgbClr>
            </a:duotone>
            <a:alphaModFix amt="60000"/>
            <a:extLst>
              <a:ext uri="{28A0092B-C50C-407E-A947-70E740481C1C}">
                <a14:useLocalDpi xmlns:a14="http://schemas.microsoft.com/office/drawing/2010/main" val="0"/>
              </a:ext>
            </a:extLst>
          </a:blip>
          <a:stretch>
            <a:fillRect/>
          </a:stretch>
        </p:blipFill>
        <p:spPr>
          <a:xfrm>
            <a:off x="7650759" y="5851332"/>
            <a:ext cx="910579" cy="677096"/>
          </a:xfrm>
          <a:prstGeom prst="rect">
            <a:avLst/>
          </a:prstGeom>
        </p:spPr>
      </p:pic>
      <p:sp>
        <p:nvSpPr>
          <p:cNvPr id="6"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63352179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t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ctrTitle" hasCustomPrompt="1"/>
          </p:nvPr>
        </p:nvSpPr>
        <p:spPr>
          <a:xfrm>
            <a:off x="304800" y="633171"/>
            <a:ext cx="3422650" cy="1597025"/>
          </a:xfrm>
          <a:prstGeom prst="rect">
            <a:avLst/>
          </a:prstGeom>
        </p:spPr>
        <p:txBody>
          <a:bodyPr>
            <a:noAutofit/>
          </a:bodyPr>
          <a:lstStyle>
            <a:lvl1pPr>
              <a:defRPr sz="4000" b="1" i="0">
                <a:solidFill>
                  <a:srgbClr val="FFFFFF"/>
                </a:solidFill>
                <a:latin typeface="Arial"/>
                <a:cs typeface="Arial"/>
              </a:defRPr>
            </a:lvl1pPr>
          </a:lstStyle>
          <a:p>
            <a:r>
              <a:rPr lang="en-US" dirty="0" smtClean="0"/>
              <a:t>Click to edit slide title</a:t>
            </a:r>
            <a:endParaRPr lang="en-US" dirty="0"/>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532" y="6084964"/>
            <a:ext cx="2361827" cy="393638"/>
          </a:xfrm>
          <a:prstGeom prst="rect">
            <a:avLst/>
          </a:prstGeom>
        </p:spPr>
      </p:pic>
      <p:sp>
        <p:nvSpPr>
          <p:cNvPr id="11" name="Subtitle 2"/>
          <p:cNvSpPr>
            <a:spLocks noGrp="1"/>
          </p:cNvSpPr>
          <p:nvPr>
            <p:ph type="subTitle" idx="1" hasCustomPrompt="1"/>
          </p:nvPr>
        </p:nvSpPr>
        <p:spPr>
          <a:xfrm>
            <a:off x="4519706" y="610533"/>
            <a:ext cx="4250018"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text</a:t>
            </a:r>
            <a:endParaRPr lang="en-US" dirty="0"/>
          </a:p>
        </p:txBody>
      </p:sp>
      <p:pic>
        <p:nvPicPr>
          <p:cNvPr id="7" name="Picture 6" descr="icon4.png"/>
          <p:cNvPicPr>
            <a:picLocks noChangeAspect="1"/>
          </p:cNvPicPr>
          <p:nvPr userDrawn="1"/>
        </p:nvPicPr>
        <p:blipFill>
          <a:blip r:embed="rId4">
            <a:duotone>
              <a:prstClr val="black"/>
              <a:srgbClr val="C89C46">
                <a:tint val="45000"/>
                <a:satMod val="400000"/>
              </a:srgbClr>
            </a:duotone>
            <a:alphaModFix amt="60000"/>
            <a:extLst>
              <a:ext uri="{28A0092B-C50C-407E-A947-70E740481C1C}">
                <a14:useLocalDpi xmlns:a14="http://schemas.microsoft.com/office/drawing/2010/main" val="0"/>
              </a:ext>
            </a:extLst>
          </a:blip>
          <a:stretch>
            <a:fillRect/>
          </a:stretch>
        </p:blipFill>
        <p:spPr>
          <a:xfrm>
            <a:off x="7650759" y="5851332"/>
            <a:ext cx="910579" cy="677096"/>
          </a:xfrm>
          <a:prstGeom prst="rect">
            <a:avLst/>
          </a:prstGeom>
        </p:spPr>
      </p:pic>
      <p:sp>
        <p:nvSpPr>
          <p:cNvPr id="8" name="Slide Number Placeholder 1"/>
          <p:cNvSpPr txBox="1">
            <a:spLocks/>
          </p:cNvSpPr>
          <p:nvPr userDrawn="1"/>
        </p:nvSpPr>
        <p:spPr>
          <a:xfrm>
            <a:off x="8289636" y="6081437"/>
            <a:ext cx="480834"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59811867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61950" y="307448"/>
            <a:ext cx="840852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2" name="Text Placeholder 2"/>
          <p:cNvSpPr>
            <a:spLocks noGrp="1"/>
          </p:cNvSpPr>
          <p:nvPr>
            <p:ph type="body" idx="1"/>
          </p:nvPr>
        </p:nvSpPr>
        <p:spPr>
          <a:xfrm>
            <a:off x="361949" y="1600200"/>
            <a:ext cx="8408521" cy="491415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descr="CAPT Logo Recreated.png"/>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32734" y="6085849"/>
            <a:ext cx="2357086" cy="392848"/>
          </a:xfrm>
          <a:prstGeom prst="rect">
            <a:avLst/>
          </a:prstGeom>
        </p:spPr>
      </p:pic>
    </p:spTree>
    <p:extLst>
      <p:ext uri="{BB962C8B-B14F-4D97-AF65-F5344CB8AC3E}">
        <p14:creationId xmlns:p14="http://schemas.microsoft.com/office/powerpoint/2010/main" val="96124854"/>
      </p:ext>
    </p:extLst>
  </p:cSld>
  <p:clrMap bg1="lt1" tx1="dk1" bg2="lt2" tx2="dk2" accent1="accent1" accent2="accent2" accent3="accent3" accent4="accent4" accent5="accent5" accent6="accent6" hlink="hlink" folHlink="folHlink"/>
  <p:sldLayoutIdLst>
    <p:sldLayoutId id="2147483650" r:id="rId1"/>
    <p:sldLayoutId id="2147483666" r:id="rId2"/>
    <p:sldLayoutId id="2147483667" r:id="rId3"/>
    <p:sldLayoutId id="2147483668" r:id="rId4"/>
    <p:sldLayoutId id="2147483649" r:id="rId5"/>
    <p:sldLayoutId id="2147483665" r:id="rId6"/>
    <p:sldLayoutId id="2147483663" r:id="rId7"/>
    <p:sldLayoutId id="2147483661" r:id="rId8"/>
    <p:sldLayoutId id="2147483655" r:id="rId9"/>
    <p:sldLayoutId id="2147483651" r:id="rId10"/>
    <p:sldLayoutId id="2147483660" r:id="rId11"/>
    <p:sldLayoutId id="2147483662" r:id="rId12"/>
    <p:sldLayoutId id="2147483664" r:id="rId13"/>
    <p:sldLayoutId id="2147483669" r:id="rId14"/>
    <p:sldLayoutId id="2147483670" r:id="rId15"/>
    <p:sldLayoutId id="2147483671" r:id="rId16"/>
    <p:sldLayoutId id="2147483656" r:id="rId17"/>
    <p:sldLayoutId id="2147483654" r:id="rId18"/>
    <p:sldLayoutId id="2147483672" r:id="rId19"/>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4000" b="1" kern="1200">
          <a:solidFill>
            <a:srgbClr val="577785"/>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porter@casat.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dc.gov/nccdphp/dch/programs/healthycommunitiesprogram/pdf/sustainability_guide.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Sustainability Planning</a:t>
            </a:r>
            <a:endParaRPr lang="en-US" dirty="0"/>
          </a:p>
        </p:txBody>
      </p:sp>
      <p:sp>
        <p:nvSpPr>
          <p:cNvPr id="4" name="Text Placeholder 3"/>
          <p:cNvSpPr>
            <a:spLocks noGrp="1"/>
          </p:cNvSpPr>
          <p:nvPr>
            <p:ph type="body" sz="quarter" idx="11"/>
          </p:nvPr>
        </p:nvSpPr>
        <p:spPr/>
        <p:txBody>
          <a:bodyPr/>
          <a:lstStyle/>
          <a:p>
            <a:r>
              <a:rPr lang="en-US" dirty="0" smtClean="0"/>
              <a:t>Jill Parker, CAPT Associate</a:t>
            </a:r>
          </a:p>
          <a:p>
            <a:r>
              <a:rPr lang="en-US" dirty="0" smtClean="0"/>
              <a:t>SAMHSA’s Center for the Application of Prevention Technologies</a:t>
            </a:r>
            <a:endParaRPr lang="en-US" dirty="0"/>
          </a:p>
        </p:txBody>
      </p:sp>
      <p:sp>
        <p:nvSpPr>
          <p:cNvPr id="5" name="Text Placeholder 4"/>
          <p:cNvSpPr>
            <a:spLocks noGrp="1"/>
          </p:cNvSpPr>
          <p:nvPr>
            <p:ph type="body" sz="quarter" idx="12"/>
          </p:nvPr>
        </p:nvSpPr>
        <p:spPr/>
        <p:txBody>
          <a:bodyPr/>
          <a:lstStyle/>
          <a:p>
            <a:r>
              <a:rPr lang="en-US" dirty="0" smtClean="0"/>
              <a:t>June 27, 2016</a:t>
            </a:r>
            <a:endParaRPr lang="en-US" dirty="0"/>
          </a:p>
        </p:txBody>
      </p:sp>
    </p:spTree>
    <p:extLst>
      <p:ext uri="{BB962C8B-B14F-4D97-AF65-F5344CB8AC3E}">
        <p14:creationId xmlns:p14="http://schemas.microsoft.com/office/powerpoint/2010/main" val="33463322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Sustainability is Central to the SPF</a:t>
            </a:r>
            <a:endParaRPr lang="en-US" b="0" dirty="0"/>
          </a:p>
        </p:txBody>
      </p:sp>
      <p:pic>
        <p:nvPicPr>
          <p:cNvPr id="4" name="Picture 3" descr="SPF100_nobkgr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5157" y="1105648"/>
            <a:ext cx="5453687" cy="52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rot="2721642">
            <a:off x="5867080" y="1424762"/>
            <a:ext cx="480560" cy="2159065"/>
          </a:xfrm>
          <a:prstGeom prst="downArrow">
            <a:avLst/>
          </a:prstGeom>
          <a:solidFill>
            <a:srgbClr val="84171A"/>
          </a:solidFill>
          <a:ln>
            <a:solidFill>
              <a:srgbClr val="E1CF9D"/>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Tree>
    <p:extLst>
      <p:ext uri="{BB962C8B-B14F-4D97-AF65-F5344CB8AC3E}">
        <p14:creationId xmlns:p14="http://schemas.microsoft.com/office/powerpoint/2010/main" val="14437859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Keys to Sustainability</a:t>
            </a:r>
            <a:endParaRPr lang="en-US" b="0" dirty="0"/>
          </a:p>
        </p:txBody>
      </p:sp>
      <p:sp>
        <p:nvSpPr>
          <p:cNvPr id="4" name="Content Placeholder 8"/>
          <p:cNvSpPr txBox="1">
            <a:spLocks/>
          </p:cNvSpPr>
          <p:nvPr/>
        </p:nvSpPr>
        <p:spPr>
          <a:xfrm>
            <a:off x="2132163" y="4695703"/>
            <a:ext cx="6303793" cy="94079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baseline="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dirty="0" smtClean="0">
                <a:latin typeface="Helvetica"/>
                <a:cs typeface="Helvetica"/>
              </a:rPr>
              <a:t>      Effectiveness</a:t>
            </a:r>
            <a:endParaRPr lang="en-US" sz="3600" dirty="0">
              <a:latin typeface="Helvetica"/>
              <a:cs typeface="Helvetica"/>
            </a:endParaRPr>
          </a:p>
        </p:txBody>
      </p:sp>
      <p:pic>
        <p:nvPicPr>
          <p:cNvPr id="5" name="Picture 4" descr="AA009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48" y="4583517"/>
            <a:ext cx="1185836" cy="1166471"/>
          </a:xfrm>
          <a:prstGeom prst="rect">
            <a:avLst/>
          </a:prstGeom>
        </p:spPr>
      </p:pic>
      <p:grpSp>
        <p:nvGrpSpPr>
          <p:cNvPr id="6" name="Group 5"/>
          <p:cNvGrpSpPr/>
          <p:nvPr/>
        </p:nvGrpSpPr>
        <p:grpSpPr>
          <a:xfrm>
            <a:off x="1053188" y="1714093"/>
            <a:ext cx="6095862" cy="1054954"/>
            <a:chOff x="1053188" y="1971268"/>
            <a:chExt cx="6095862" cy="1054954"/>
          </a:xfrm>
        </p:grpSpPr>
        <p:pic>
          <p:nvPicPr>
            <p:cNvPr id="7" name="Picture 6" descr="AA009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188" y="1971268"/>
              <a:ext cx="1214411" cy="1054954"/>
            </a:xfrm>
            <a:prstGeom prst="rect">
              <a:avLst/>
            </a:prstGeom>
          </p:spPr>
        </p:pic>
        <p:sp>
          <p:nvSpPr>
            <p:cNvPr id="8" name="TextBox 7"/>
            <p:cNvSpPr txBox="1"/>
            <p:nvPr/>
          </p:nvSpPr>
          <p:spPr>
            <a:xfrm>
              <a:off x="2320296" y="2132468"/>
              <a:ext cx="4828754" cy="646331"/>
            </a:xfrm>
            <a:prstGeom prst="rect">
              <a:avLst/>
            </a:prstGeom>
            <a:noFill/>
          </p:spPr>
          <p:txBody>
            <a:bodyPr wrap="square" rtlCol="0">
              <a:spAutoFit/>
            </a:bodyPr>
            <a:lstStyle/>
            <a:p>
              <a:r>
                <a:rPr lang="en-US" sz="3600" dirty="0" smtClean="0">
                  <a:latin typeface="Helvetica"/>
                  <a:cs typeface="Helvetica"/>
                </a:rPr>
                <a:t>    Community </a:t>
              </a:r>
              <a:r>
                <a:rPr lang="en-US" sz="3600" dirty="0">
                  <a:latin typeface="Helvetica"/>
                  <a:cs typeface="Helvetica"/>
                </a:rPr>
                <a:t>Support</a:t>
              </a:r>
            </a:p>
          </p:txBody>
        </p:sp>
      </p:grpSp>
      <p:grpSp>
        <p:nvGrpSpPr>
          <p:cNvPr id="9" name="Group 8"/>
          <p:cNvGrpSpPr/>
          <p:nvPr/>
        </p:nvGrpSpPr>
        <p:grpSpPr>
          <a:xfrm>
            <a:off x="951820" y="3114003"/>
            <a:ext cx="7534800" cy="1128955"/>
            <a:chOff x="951820" y="3371178"/>
            <a:chExt cx="7534800" cy="1128955"/>
          </a:xfrm>
        </p:grpSpPr>
        <p:pic>
          <p:nvPicPr>
            <p:cNvPr id="10" name="Picture 9" descr="AA009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20" y="3371178"/>
              <a:ext cx="1147698" cy="1128955"/>
            </a:xfrm>
            <a:prstGeom prst="rect">
              <a:avLst/>
            </a:prstGeom>
          </p:spPr>
        </p:pic>
        <p:sp>
          <p:nvSpPr>
            <p:cNvPr id="11" name="TextBox 10"/>
            <p:cNvSpPr txBox="1"/>
            <p:nvPr/>
          </p:nvSpPr>
          <p:spPr>
            <a:xfrm>
              <a:off x="2179196" y="3512299"/>
              <a:ext cx="6307424" cy="646331"/>
            </a:xfrm>
            <a:prstGeom prst="rect">
              <a:avLst/>
            </a:prstGeom>
            <a:noFill/>
          </p:spPr>
          <p:txBody>
            <a:bodyPr wrap="square" rtlCol="0">
              <a:spAutoFit/>
            </a:bodyPr>
            <a:lstStyle/>
            <a:p>
              <a:r>
                <a:rPr lang="en-US" sz="3600" dirty="0" smtClean="0">
                  <a:latin typeface="Helvetica"/>
                  <a:cs typeface="Helvetica"/>
                </a:rPr>
                <a:t>     Organizational </a:t>
              </a:r>
              <a:r>
                <a:rPr lang="en-US" sz="3600" dirty="0">
                  <a:latin typeface="Helvetica"/>
                  <a:cs typeface="Helvetica"/>
                </a:rPr>
                <a:t>Capacity</a:t>
              </a:r>
            </a:p>
          </p:txBody>
        </p:sp>
      </p:grpSp>
    </p:spTree>
    <p:extLst>
      <p:ext uri="{BB962C8B-B14F-4D97-AF65-F5344CB8AC3E}">
        <p14:creationId xmlns:p14="http://schemas.microsoft.com/office/powerpoint/2010/main" val="4952912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Strategic Prevention Framework</a:t>
            </a:r>
            <a:endParaRPr lang="en-US" dirty="0"/>
          </a:p>
        </p:txBody>
      </p:sp>
      <p:pic>
        <p:nvPicPr>
          <p:cNvPr id="4" name="Picture 3" descr="SPF100_nobkgr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5157" y="1105648"/>
            <a:ext cx="5453687" cy="52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02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Key: Build Community Support</a:t>
            </a:r>
            <a:endParaRPr lang="en-US" b="0" dirty="0"/>
          </a:p>
        </p:txBody>
      </p:sp>
      <p:graphicFrame>
        <p:nvGraphicFramePr>
          <p:cNvPr id="4" name="Diagram 3"/>
          <p:cNvGraphicFramePr/>
          <p:nvPr>
            <p:extLst>
              <p:ext uri="{D42A27DB-BD31-4B8C-83A1-F6EECF244321}">
                <p14:modId xmlns:p14="http://schemas.microsoft.com/office/powerpoint/2010/main" val="1677136048"/>
              </p:ext>
            </p:extLst>
          </p:nvPr>
        </p:nvGraphicFramePr>
        <p:xfrm>
          <a:off x="1007534" y="1105647"/>
          <a:ext cx="7035799" cy="472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16739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322" y="0"/>
            <a:ext cx="8981954" cy="1105648"/>
          </a:xfrm>
        </p:spPr>
        <p:txBody>
          <a:bodyPr/>
          <a:lstStyle/>
          <a:p>
            <a:r>
              <a:rPr lang="en-US" b="0" dirty="0" smtClean="0"/>
              <a:t>Key: Enhance Organizational Capacity</a:t>
            </a:r>
            <a:endParaRPr lang="en-US" b="0" dirty="0"/>
          </a:p>
        </p:txBody>
      </p:sp>
      <p:graphicFrame>
        <p:nvGraphicFramePr>
          <p:cNvPr id="4" name="Diagram 3"/>
          <p:cNvGraphicFramePr/>
          <p:nvPr>
            <p:extLst>
              <p:ext uri="{D42A27DB-BD31-4B8C-83A1-F6EECF244321}">
                <p14:modId xmlns:p14="http://schemas.microsoft.com/office/powerpoint/2010/main" val="502021697"/>
              </p:ext>
            </p:extLst>
          </p:nvPr>
        </p:nvGraphicFramePr>
        <p:xfrm>
          <a:off x="506417" y="1376137"/>
          <a:ext cx="8242478" cy="4365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48837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Key: Ensure Effectiveness</a:t>
            </a:r>
            <a:endParaRPr lang="en-US" b="0" dirty="0"/>
          </a:p>
        </p:txBody>
      </p:sp>
      <p:graphicFrame>
        <p:nvGraphicFramePr>
          <p:cNvPr id="4" name="Diagram 3"/>
          <p:cNvGraphicFramePr/>
          <p:nvPr>
            <p:extLst>
              <p:ext uri="{D42A27DB-BD31-4B8C-83A1-F6EECF244321}">
                <p14:modId xmlns:p14="http://schemas.microsoft.com/office/powerpoint/2010/main" val="3192142770"/>
              </p:ext>
            </p:extLst>
          </p:nvPr>
        </p:nvGraphicFramePr>
        <p:xfrm>
          <a:off x="127186" y="1455550"/>
          <a:ext cx="8889628" cy="406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06032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533" y="0"/>
            <a:ext cx="8906933" cy="1105648"/>
          </a:xfrm>
        </p:spPr>
        <p:txBody>
          <a:bodyPr/>
          <a:lstStyle/>
          <a:p>
            <a:r>
              <a:rPr lang="en-US" b="0" dirty="0" smtClean="0"/>
              <a:t>Three Approaches to Sustainability</a:t>
            </a:r>
            <a:endParaRPr lang="en-US" b="0" dirty="0"/>
          </a:p>
        </p:txBody>
      </p:sp>
      <p:graphicFrame>
        <p:nvGraphicFramePr>
          <p:cNvPr id="4" name="Diagram 3"/>
          <p:cNvGraphicFramePr/>
          <p:nvPr>
            <p:extLst>
              <p:ext uri="{D42A27DB-BD31-4B8C-83A1-F6EECF244321}">
                <p14:modId xmlns:p14="http://schemas.microsoft.com/office/powerpoint/2010/main" val="2575988216"/>
              </p:ext>
            </p:extLst>
          </p:nvPr>
        </p:nvGraphicFramePr>
        <p:xfrm>
          <a:off x="433094" y="1120993"/>
          <a:ext cx="8277810" cy="4812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68004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Parallel Tracks - Activity</a:t>
            </a:r>
            <a:endParaRPr lang="en-US" b="0" dirty="0"/>
          </a:p>
        </p:txBody>
      </p:sp>
      <p:pic>
        <p:nvPicPr>
          <p:cNvPr id="4" name="Picture 3" descr="https://farm5.staticflickr.com/4141/4783146800_fee7b991dd_o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90" y="1228505"/>
            <a:ext cx="7458420" cy="4756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12057" y="2379491"/>
            <a:ext cx="2163836" cy="1200329"/>
          </a:xfrm>
          <a:prstGeom prst="rect">
            <a:avLst/>
          </a:prstGeom>
          <a:noFill/>
        </p:spPr>
        <p:txBody>
          <a:bodyPr wrap="square" rtlCol="0">
            <a:spAutoFit/>
          </a:bodyPr>
          <a:lstStyle/>
          <a:p>
            <a:pPr algn="ctr"/>
            <a:r>
              <a:rPr lang="en-US" sz="2400" b="1" kern="1200" dirty="0" smtClean="0">
                <a:latin typeface="Helvetica" pitchFamily="34" charset="0"/>
                <a:cs typeface="Helvetica" pitchFamily="34" charset="0"/>
              </a:rPr>
              <a:t>Sustaining the SPF Process</a:t>
            </a:r>
            <a:endParaRPr lang="en-US" sz="2400" b="1" kern="1200" dirty="0">
              <a:latin typeface="Helvetica" pitchFamily="34" charset="0"/>
              <a:cs typeface="Helvetica" pitchFamily="34" charset="0"/>
            </a:endParaRPr>
          </a:p>
        </p:txBody>
      </p:sp>
      <p:sp>
        <p:nvSpPr>
          <p:cNvPr id="6" name="TextBox 5"/>
          <p:cNvSpPr txBox="1"/>
          <p:nvPr/>
        </p:nvSpPr>
        <p:spPr>
          <a:xfrm>
            <a:off x="5710167" y="2263482"/>
            <a:ext cx="2472520" cy="1200329"/>
          </a:xfrm>
          <a:prstGeom prst="rect">
            <a:avLst/>
          </a:prstGeom>
          <a:noFill/>
        </p:spPr>
        <p:txBody>
          <a:bodyPr wrap="square" rtlCol="0">
            <a:spAutoFit/>
          </a:bodyPr>
          <a:lstStyle/>
          <a:p>
            <a:pPr algn="ctr"/>
            <a:r>
              <a:rPr lang="en-US" sz="2400" b="1" kern="1200" dirty="0" smtClean="0">
                <a:solidFill>
                  <a:srgbClr val="000000"/>
                </a:solidFill>
                <a:latin typeface="Helvetica" pitchFamily="34" charset="0"/>
                <a:cs typeface="Helvetica" pitchFamily="34" charset="0"/>
              </a:rPr>
              <a:t>Sustaining Positive Outcomes</a:t>
            </a:r>
            <a:endParaRPr lang="en-US" sz="2400" b="1" kern="1200" dirty="0">
              <a:solidFill>
                <a:srgbClr val="000000"/>
              </a:solidFill>
              <a:latin typeface="Helvetica" pitchFamily="34" charset="0"/>
              <a:cs typeface="Helvetica" pitchFamily="34" charset="0"/>
            </a:endParaRPr>
          </a:p>
        </p:txBody>
      </p:sp>
      <p:cxnSp>
        <p:nvCxnSpPr>
          <p:cNvPr id="7" name="Straight Arrow Connector 6"/>
          <p:cNvCxnSpPr/>
          <p:nvPr/>
        </p:nvCxnSpPr>
        <p:spPr>
          <a:xfrm>
            <a:off x="2727287" y="3579999"/>
            <a:ext cx="539826" cy="6293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911366" y="3463811"/>
            <a:ext cx="538602" cy="5907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9809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8839200" cy="1105648"/>
          </a:xfrm>
        </p:spPr>
        <p:txBody>
          <a:bodyPr/>
          <a:lstStyle/>
          <a:p>
            <a:r>
              <a:rPr lang="en-US" b="0" dirty="0" smtClean="0"/>
              <a:t>Framing Outcomes for Sustainability</a:t>
            </a:r>
            <a:endParaRPr lang="en-US" b="0" dirty="0"/>
          </a:p>
        </p:txBody>
      </p:sp>
      <p:sp>
        <p:nvSpPr>
          <p:cNvPr id="4" name="Content Placeholder 9"/>
          <p:cNvSpPr>
            <a:spLocks noGrp="1"/>
          </p:cNvSpPr>
          <p:nvPr/>
        </p:nvSpPr>
        <p:spPr>
          <a:xfrm>
            <a:off x="403412" y="1764635"/>
            <a:ext cx="8229600" cy="35524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spcBef>
                <a:spcPts val="0"/>
              </a:spcBef>
              <a:buNone/>
            </a:pPr>
            <a:r>
              <a:rPr lang="en-US" sz="2800" kern="1200" dirty="0" smtClean="0">
                <a:latin typeface="Helvetica"/>
                <a:cs typeface="Helvetica"/>
              </a:rPr>
              <a:t>Link substance abuse prevention outcomes</a:t>
            </a:r>
          </a:p>
          <a:p>
            <a:pPr marL="0" indent="0" algn="ctr">
              <a:lnSpc>
                <a:spcPct val="120000"/>
              </a:lnSpc>
              <a:spcBef>
                <a:spcPts val="0"/>
              </a:spcBef>
              <a:buNone/>
            </a:pPr>
            <a:r>
              <a:rPr lang="en-US" sz="2800" kern="1200" dirty="0" smtClean="0">
                <a:latin typeface="Helvetica"/>
                <a:cs typeface="Helvetica"/>
              </a:rPr>
              <a:t>to other related health outcomes and ultimately to overall community health and well-being.</a:t>
            </a:r>
          </a:p>
          <a:p>
            <a:pPr marL="0" indent="0">
              <a:buNone/>
            </a:pPr>
            <a:r>
              <a:rPr lang="en-US" kern="1200" dirty="0" smtClean="0">
                <a:latin typeface="Helvetica"/>
                <a:cs typeface="Helvetica"/>
              </a:rPr>
              <a:t> </a:t>
            </a:r>
          </a:p>
          <a:p>
            <a:pPr marL="0" indent="0">
              <a:buNone/>
            </a:pPr>
            <a:endParaRPr lang="en-US" kern="1200" dirty="0">
              <a:latin typeface="Helvetica"/>
              <a:cs typeface="Helvetica"/>
            </a:endParaRPr>
          </a:p>
        </p:txBody>
      </p:sp>
      <p:pic>
        <p:nvPicPr>
          <p:cNvPr id="3" name="Picture 2" descr="commun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197" y="3416038"/>
            <a:ext cx="3316505" cy="3306948"/>
          </a:xfrm>
          <a:prstGeom prst="rect">
            <a:avLst/>
          </a:prstGeom>
        </p:spPr>
      </p:pic>
    </p:spTree>
    <p:extLst>
      <p:ext uri="{BB962C8B-B14F-4D97-AF65-F5344CB8AC3E}">
        <p14:creationId xmlns:p14="http://schemas.microsoft.com/office/powerpoint/2010/main" val="300736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Core Components of Sustainability</a:t>
            </a:r>
            <a:endParaRPr lang="en-US" b="0" dirty="0"/>
          </a:p>
        </p:txBody>
      </p:sp>
      <p:graphicFrame>
        <p:nvGraphicFramePr>
          <p:cNvPr id="4" name="Diagram 3"/>
          <p:cNvGraphicFramePr/>
          <p:nvPr>
            <p:extLst>
              <p:ext uri="{D42A27DB-BD31-4B8C-83A1-F6EECF244321}">
                <p14:modId xmlns:p14="http://schemas.microsoft.com/office/powerpoint/2010/main" val="1705961017"/>
              </p:ext>
            </p:extLst>
          </p:nvPr>
        </p:nvGraphicFramePr>
        <p:xfrm>
          <a:off x="324498" y="1120465"/>
          <a:ext cx="8495004" cy="5392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692400" y="6276492"/>
            <a:ext cx="5641516" cy="369332"/>
          </a:xfrm>
          <a:prstGeom prst="rect">
            <a:avLst/>
          </a:prstGeom>
          <a:noFill/>
        </p:spPr>
        <p:txBody>
          <a:bodyPr wrap="square" rtlCol="0">
            <a:spAutoFit/>
          </a:bodyPr>
          <a:lstStyle/>
          <a:p>
            <a:r>
              <a:rPr lang="en-US" kern="1200" dirty="0" smtClean="0">
                <a:latin typeface="Helvetica" pitchFamily="34" charset="0"/>
              </a:rPr>
              <a:t>Handout 1: Sustainability Planning Workbook</a:t>
            </a:r>
            <a:endParaRPr lang="en-US" kern="1200" dirty="0">
              <a:latin typeface="Helvetica" pitchFamily="34" charset="0"/>
            </a:endParaRPr>
          </a:p>
        </p:txBody>
      </p:sp>
    </p:spTree>
    <p:extLst>
      <p:ext uri="{BB962C8B-B14F-4D97-AF65-F5344CB8AC3E}">
        <p14:creationId xmlns:p14="http://schemas.microsoft.com/office/powerpoint/2010/main" val="6288416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Facilitator</a:t>
            </a:r>
          </a:p>
        </p:txBody>
      </p:sp>
      <p:sp>
        <p:nvSpPr>
          <p:cNvPr id="5" name="Subtitle 5"/>
          <p:cNvSpPr txBox="1">
            <a:spLocks noGrp="1"/>
          </p:cNvSpPr>
          <p:nvPr>
            <p:ph type="subTitle" idx="1"/>
          </p:nvPr>
        </p:nvSpPr>
        <p:spPr>
          <a:xfrm>
            <a:off x="4187115" y="1667434"/>
            <a:ext cx="4594935" cy="3194721"/>
          </a:xfrm>
          <a:prstGeom prst="rect">
            <a:avLst/>
          </a:prstGeom>
          <a:noFill/>
        </p:spPr>
        <p:txBody>
          <a:bodyPr wrap="square" rtlCol="0">
            <a:spAutoFit/>
          </a:bodyPr>
          <a:lstStyle/>
          <a:p>
            <a:r>
              <a:rPr lang="en-US" dirty="0" smtClean="0">
                <a:latin typeface="Helvetica" pitchFamily="34" charset="0"/>
                <a:cs typeface="Helvetica" pitchFamily="34" charset="0"/>
              </a:rPr>
              <a:t>Jill is a CAPT Associate </a:t>
            </a:r>
            <a:r>
              <a:rPr lang="lv-LV" dirty="0" smtClean="0">
                <a:latin typeface="Helvetica" pitchFamily="34" charset="0"/>
                <a:cs typeface="Helvetica" pitchFamily="34" charset="0"/>
              </a:rPr>
              <a:t>providing </a:t>
            </a:r>
            <a:r>
              <a:rPr lang="en-US" dirty="0">
                <a:latin typeface="Helvetica" pitchFamily="34" charset="0"/>
                <a:cs typeface="Helvetica" pitchFamily="34" charset="0"/>
              </a:rPr>
              <a:t>substance abuse prevention services for </a:t>
            </a:r>
            <a:r>
              <a:rPr lang="en-US" dirty="0" smtClean="0">
                <a:latin typeface="Helvetica" pitchFamily="34" charset="0"/>
                <a:cs typeface="Helvetica" pitchFamily="34" charset="0"/>
              </a:rPr>
              <a:t>the CAPT’s Resource Teams in many states, Tribes, and Pacific Jurisdictions. </a:t>
            </a:r>
          </a:p>
          <a:p>
            <a:endParaRPr lang="en-US" dirty="0"/>
          </a:p>
        </p:txBody>
      </p:sp>
      <p:sp>
        <p:nvSpPr>
          <p:cNvPr id="6" name="TextBox 5"/>
          <p:cNvSpPr txBox="1"/>
          <p:nvPr/>
        </p:nvSpPr>
        <p:spPr>
          <a:xfrm>
            <a:off x="975360" y="5140960"/>
            <a:ext cx="2255520" cy="523220"/>
          </a:xfrm>
          <a:prstGeom prst="rect">
            <a:avLst/>
          </a:prstGeom>
          <a:noFill/>
        </p:spPr>
        <p:txBody>
          <a:bodyPr wrap="square" rtlCol="0">
            <a:spAutoFit/>
          </a:bodyPr>
          <a:lstStyle/>
          <a:p>
            <a:pPr algn="ctr"/>
            <a:r>
              <a:rPr lang="en-US" sz="2800" dirty="0" smtClean="0">
                <a:latin typeface="Helvetica" pitchFamily="34" charset="0"/>
                <a:cs typeface="Helvetica" pitchFamily="34" charset="0"/>
              </a:rPr>
              <a:t>Jill Parker</a:t>
            </a:r>
            <a:endParaRPr lang="en-US" sz="2800" dirty="0"/>
          </a:p>
        </p:txBody>
      </p:sp>
      <p:pic>
        <p:nvPicPr>
          <p:cNvPr id="7" name="Content Placeholder 7"/>
          <p:cNvPicPr>
            <a:picLocks noGrp="1" noChangeAspect="1"/>
          </p:cNvPicPr>
          <p:nvPr/>
        </p:nvPicPr>
        <p:blipFill>
          <a:blip r:embed="rId2"/>
          <a:stretch>
            <a:fillRect/>
          </a:stretch>
        </p:blipFill>
        <p:spPr>
          <a:xfrm>
            <a:off x="653044" y="1389888"/>
            <a:ext cx="3099286" cy="3472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51228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#1 – Capture the current picture</a:t>
            </a:r>
            <a:endParaRPr lang="en-US"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828" y="1415266"/>
            <a:ext cx="3909847" cy="2818936"/>
          </a:xfrm>
          <a:prstGeom prst="rect">
            <a:avLst/>
          </a:prstGeom>
        </p:spPr>
      </p:pic>
      <p:sp>
        <p:nvSpPr>
          <p:cNvPr id="5" name="Rectangle 4"/>
          <p:cNvSpPr/>
          <p:nvPr/>
        </p:nvSpPr>
        <p:spPr>
          <a:xfrm>
            <a:off x="247650" y="1415266"/>
            <a:ext cx="4575199" cy="4431983"/>
          </a:xfrm>
          <a:prstGeom prst="rect">
            <a:avLst/>
          </a:prstGeom>
        </p:spPr>
        <p:txBody>
          <a:bodyPr wrap="square">
            <a:spAutoFit/>
          </a:bodyPr>
          <a:lstStyle/>
          <a:p>
            <a:pPr marL="285750" indent="-285750">
              <a:spcBef>
                <a:spcPts val="1200"/>
              </a:spcBef>
              <a:buFont typeface="Arial" panose="020B0604020202020204" pitchFamily="34" charset="0"/>
              <a:buChar char="•"/>
            </a:pPr>
            <a:r>
              <a:rPr lang="en-US" sz="2800" kern="1200" dirty="0" smtClean="0">
                <a:latin typeface="Helvetica" pitchFamily="34" charset="0"/>
              </a:rPr>
              <a:t>What processes should you sustain?</a:t>
            </a:r>
          </a:p>
          <a:p>
            <a:pPr marL="285750" indent="-285750">
              <a:spcBef>
                <a:spcPts val="1200"/>
              </a:spcBef>
              <a:buFont typeface="Arial" panose="020B0604020202020204" pitchFamily="34" charset="0"/>
              <a:buChar char="•"/>
            </a:pPr>
            <a:r>
              <a:rPr lang="en-US" sz="2800" kern="1200" dirty="0" smtClean="0">
                <a:latin typeface="Helvetica" pitchFamily="34" charset="0"/>
              </a:rPr>
              <a:t>What have you achieved?</a:t>
            </a:r>
          </a:p>
          <a:p>
            <a:pPr marL="285750" indent="-285750">
              <a:spcBef>
                <a:spcPts val="1200"/>
              </a:spcBef>
              <a:buFont typeface="Arial" panose="020B0604020202020204" pitchFamily="34" charset="0"/>
              <a:buChar char="•"/>
            </a:pPr>
            <a:r>
              <a:rPr lang="en-US" sz="2800" kern="1200" dirty="0" smtClean="0">
                <a:latin typeface="Helvetica" pitchFamily="34" charset="0"/>
              </a:rPr>
              <a:t>What </a:t>
            </a:r>
            <a:r>
              <a:rPr lang="en-US" sz="2800" kern="1200" dirty="0">
                <a:latin typeface="Helvetica" pitchFamily="34" charset="0"/>
              </a:rPr>
              <a:t>is pending/upcoming that you have left to do?</a:t>
            </a:r>
          </a:p>
          <a:p>
            <a:pPr marL="342900" lvl="0" indent="-342900">
              <a:spcBef>
                <a:spcPts val="1200"/>
              </a:spcBef>
              <a:buFont typeface="Arial"/>
              <a:buChar char="•"/>
            </a:pPr>
            <a:r>
              <a:rPr lang="en-US" sz="2800" kern="1200" dirty="0" smtClean="0">
                <a:solidFill>
                  <a:prstClr val="black"/>
                </a:solidFill>
                <a:latin typeface="Helvetica" pitchFamily="34" charset="0"/>
              </a:rPr>
              <a:t>Do you have a clear, effective way to make decisions? </a:t>
            </a:r>
            <a:endParaRPr lang="en-US" sz="2800" kern="1200" dirty="0">
              <a:latin typeface="Helvetica" pitchFamily="34" charset="0"/>
            </a:endParaRPr>
          </a:p>
        </p:txBody>
      </p:sp>
      <p:sp>
        <p:nvSpPr>
          <p:cNvPr id="3" name="Rectangle 2"/>
          <p:cNvSpPr/>
          <p:nvPr/>
        </p:nvSpPr>
        <p:spPr>
          <a:xfrm>
            <a:off x="2801471" y="6189159"/>
            <a:ext cx="5656357"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Handout 1: Sustainability Planning </a:t>
            </a:r>
            <a:r>
              <a:rPr lang="en-US" dirty="0" smtClean="0">
                <a:latin typeface="Arial" panose="020B0604020202020204" pitchFamily="34" charset="0"/>
                <a:cs typeface="Arial" panose="020B0604020202020204" pitchFamily="34" charset="0"/>
              </a:rPr>
              <a:t>Workbook, Page 2</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8354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Why Review the SPF Process?</a:t>
            </a:r>
            <a:endParaRPr lang="en-US" b="0" dirty="0"/>
          </a:p>
        </p:txBody>
      </p:sp>
      <p:sp>
        <p:nvSpPr>
          <p:cNvPr id="4" name="Content Placeholder 9"/>
          <p:cNvSpPr>
            <a:spLocks noGrp="1"/>
          </p:cNvSpPr>
          <p:nvPr/>
        </p:nvSpPr>
        <p:spPr>
          <a:xfrm>
            <a:off x="622300" y="1341310"/>
            <a:ext cx="8229600" cy="456484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pPr>
            <a:r>
              <a:rPr lang="en-US" sz="2800" kern="1200" dirty="0" smtClean="0">
                <a:latin typeface="Helvetica"/>
                <a:cs typeface="Helvetica"/>
              </a:rPr>
              <a:t>Show how the coalition’s work is effectively linked to your stated outcomes</a:t>
            </a:r>
          </a:p>
          <a:p>
            <a:pPr>
              <a:lnSpc>
                <a:spcPct val="120000"/>
              </a:lnSpc>
              <a:spcBef>
                <a:spcPts val="0"/>
              </a:spcBef>
            </a:pPr>
            <a:r>
              <a:rPr lang="en-US" sz="2800" kern="1200" dirty="0" smtClean="0">
                <a:latin typeface="Helvetica"/>
                <a:cs typeface="Helvetica"/>
              </a:rPr>
              <a:t>Phase out components of work that are not effective or essential to achieving positive outcomes</a:t>
            </a:r>
            <a:r>
              <a:rPr lang="en-US" sz="2800" baseline="30000" dirty="0" smtClean="0">
                <a:latin typeface="Helvetica"/>
                <a:cs typeface="Helvetica"/>
              </a:rPr>
              <a:t>3</a:t>
            </a:r>
            <a:r>
              <a:rPr lang="en-US" sz="2800" kern="1200" baseline="30000" dirty="0" smtClean="0">
                <a:latin typeface="Helvetica"/>
                <a:cs typeface="Helvetica"/>
              </a:rPr>
              <a:t>,4</a:t>
            </a:r>
          </a:p>
          <a:p>
            <a:pPr>
              <a:lnSpc>
                <a:spcPct val="120000"/>
              </a:lnSpc>
              <a:spcBef>
                <a:spcPts val="0"/>
              </a:spcBef>
            </a:pPr>
            <a:r>
              <a:rPr lang="en-US" sz="2800" kern="1200" dirty="0" smtClean="0">
                <a:latin typeface="Helvetica"/>
                <a:cs typeface="Helvetica"/>
              </a:rPr>
              <a:t>Identify key partnerships and collaborations that need to be sustained</a:t>
            </a:r>
          </a:p>
          <a:p>
            <a:pPr>
              <a:lnSpc>
                <a:spcPct val="120000"/>
              </a:lnSpc>
            </a:pPr>
            <a:endParaRPr lang="en-US" kern="1200" baseline="30000" dirty="0">
              <a:latin typeface="Helvetica"/>
              <a:cs typeface="Helvetica"/>
            </a:endParaRPr>
          </a:p>
          <a:p>
            <a:pPr marL="0" indent="0">
              <a:lnSpc>
                <a:spcPct val="120000"/>
              </a:lnSpc>
              <a:buNone/>
            </a:pPr>
            <a:endParaRPr lang="en-US" kern="1200" baseline="30000" dirty="0" smtClean="0">
              <a:latin typeface="Helvetica"/>
              <a:cs typeface="Helvetica"/>
            </a:endParaRPr>
          </a:p>
          <a:p>
            <a:pPr marL="0" indent="0">
              <a:lnSpc>
                <a:spcPct val="120000"/>
              </a:lnSpc>
              <a:buNone/>
            </a:pPr>
            <a:endParaRPr lang="en-US" kern="1200" baseline="30000" dirty="0">
              <a:latin typeface="Helvetica"/>
              <a:cs typeface="Helvetica"/>
            </a:endParaRPr>
          </a:p>
          <a:p>
            <a:pPr marL="0" indent="0">
              <a:lnSpc>
                <a:spcPct val="120000"/>
              </a:lnSpc>
              <a:buNone/>
            </a:pPr>
            <a:r>
              <a:rPr lang="en-US" kern="1200" dirty="0" smtClean="0">
                <a:latin typeface="Helvetica"/>
                <a:cs typeface="Helvetica"/>
              </a:rPr>
              <a:t> </a:t>
            </a:r>
          </a:p>
          <a:p>
            <a:pPr>
              <a:lnSpc>
                <a:spcPct val="120000"/>
              </a:lnSpc>
            </a:pPr>
            <a:endParaRPr lang="en-US" kern="1200" dirty="0">
              <a:latin typeface="Helvetica"/>
              <a:cs typeface="Helvetica"/>
            </a:endParaRPr>
          </a:p>
        </p:txBody>
      </p:sp>
    </p:spTree>
    <p:extLst>
      <p:ext uri="{BB962C8B-B14F-4D97-AF65-F5344CB8AC3E}">
        <p14:creationId xmlns:p14="http://schemas.microsoft.com/office/powerpoint/2010/main" val="32732660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Strengthen Partnerships</a:t>
            </a:r>
            <a:endParaRPr lang="en-US" b="0" dirty="0"/>
          </a:p>
        </p:txBody>
      </p:sp>
      <p:sp>
        <p:nvSpPr>
          <p:cNvPr id="4" name="Content Placeholder 2"/>
          <p:cNvSpPr>
            <a:spLocks noGrp="1"/>
          </p:cNvSpPr>
          <p:nvPr/>
        </p:nvSpPr>
        <p:spPr>
          <a:xfrm>
            <a:off x="403412" y="1369798"/>
            <a:ext cx="8385005" cy="47449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2800" kern="1200" dirty="0" smtClean="0">
                <a:latin typeface="Helvetica"/>
                <a:cs typeface="Helvetica"/>
              </a:rPr>
              <a:t>Initiate and engage partners in contract negotiation</a:t>
            </a:r>
          </a:p>
          <a:p>
            <a:pPr>
              <a:lnSpc>
                <a:spcPct val="110000"/>
              </a:lnSpc>
            </a:pPr>
            <a:r>
              <a:rPr lang="en-US" sz="2800" kern="1200" dirty="0" smtClean="0">
                <a:latin typeface="Helvetica"/>
                <a:cs typeface="Helvetica"/>
              </a:rPr>
              <a:t>Develop a Memorandum of Understanding (MOU) or a Memorandum of Agreement (MOA) that outlines agreements between organizations</a:t>
            </a:r>
          </a:p>
          <a:p>
            <a:pPr>
              <a:lnSpc>
                <a:spcPct val="110000"/>
              </a:lnSpc>
            </a:pPr>
            <a:r>
              <a:rPr lang="en-US" sz="2800" kern="1200" dirty="0" smtClean="0">
                <a:latin typeface="Helvetica"/>
                <a:cs typeface="Helvetica"/>
              </a:rPr>
              <a:t>Craft and implement intergovernmental agreements (for example: data sharing)</a:t>
            </a:r>
          </a:p>
        </p:txBody>
      </p:sp>
    </p:spTree>
    <p:extLst>
      <p:ext uri="{BB962C8B-B14F-4D97-AF65-F5344CB8AC3E}">
        <p14:creationId xmlns:p14="http://schemas.microsoft.com/office/powerpoint/2010/main" val="20406744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196" y="92596"/>
            <a:ext cx="9016678" cy="1013051"/>
          </a:xfrm>
        </p:spPr>
        <p:txBody>
          <a:bodyPr/>
          <a:lstStyle/>
          <a:p>
            <a:pPr>
              <a:spcBef>
                <a:spcPts val="0"/>
              </a:spcBef>
            </a:pPr>
            <a:r>
              <a:rPr lang="en-US" b="0" dirty="0" smtClean="0"/>
              <a:t>#2 – Identify Priorities to Sustain Outcomes</a:t>
            </a:r>
            <a:endParaRPr lang="en-US" b="0" dirty="0"/>
          </a:p>
        </p:txBody>
      </p:sp>
      <p:pic>
        <p:nvPicPr>
          <p:cNvPr id="4" name="Picture 3" descr="C:\Users\MFerguson\AppData\Local\Microsoft\Windows\Temporary Internet Files\Content.IE5\5CASPAX2\MP9004490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788" y="1645910"/>
            <a:ext cx="3302524" cy="298582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nvSpPr>
        <p:spPr>
          <a:xfrm>
            <a:off x="219409" y="1527576"/>
            <a:ext cx="5139729" cy="45648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kern="1200" dirty="0" smtClean="0">
                <a:latin typeface="Helvetica"/>
                <a:cs typeface="Helvetica"/>
              </a:rPr>
              <a:t>Identify </a:t>
            </a:r>
            <a:r>
              <a:rPr lang="en-US" sz="2800" kern="1200" dirty="0">
                <a:latin typeface="Helvetica"/>
                <a:cs typeface="Helvetica"/>
              </a:rPr>
              <a:t>evidence of strategy effectiveness (data</a:t>
            </a:r>
            <a:r>
              <a:rPr lang="en-US" sz="2800" kern="1200" dirty="0" smtClean="0">
                <a:latin typeface="Helvetica"/>
                <a:cs typeface="Helvetica"/>
              </a:rPr>
              <a:t>)</a:t>
            </a:r>
          </a:p>
          <a:p>
            <a:r>
              <a:rPr lang="en-US" sz="2800" kern="1200" dirty="0">
                <a:latin typeface="Helvetica"/>
                <a:cs typeface="Helvetica"/>
              </a:rPr>
              <a:t>Assess the level of community support</a:t>
            </a:r>
          </a:p>
          <a:p>
            <a:r>
              <a:rPr lang="en-US" sz="2800" kern="1200" dirty="0">
                <a:latin typeface="Helvetica"/>
                <a:cs typeface="Helvetica"/>
              </a:rPr>
              <a:t>Document available and potential resources</a:t>
            </a:r>
          </a:p>
          <a:p>
            <a:pPr lvl="0"/>
            <a:r>
              <a:rPr lang="en-US" sz="2800" kern="1200" dirty="0" smtClean="0">
                <a:latin typeface="Helvetica"/>
                <a:cs typeface="Helvetica"/>
              </a:rPr>
              <a:t>Document </a:t>
            </a:r>
            <a:r>
              <a:rPr lang="en-US" sz="2800" kern="1200" dirty="0">
                <a:latin typeface="Helvetica"/>
                <a:cs typeface="Helvetica"/>
              </a:rPr>
              <a:t>the ongoing need for prevention efforts</a:t>
            </a:r>
          </a:p>
          <a:p>
            <a:endParaRPr lang="en-US" sz="2800" kern="1200" dirty="0" smtClean="0">
              <a:latin typeface="Helvetica"/>
              <a:cs typeface="Helvetica"/>
            </a:endParaRPr>
          </a:p>
          <a:p>
            <a:endParaRPr lang="en-US" sz="2800" kern="1200" dirty="0">
              <a:latin typeface="Helvetica"/>
              <a:cs typeface="Helvetica"/>
            </a:endParaRPr>
          </a:p>
        </p:txBody>
      </p:sp>
      <p:sp>
        <p:nvSpPr>
          <p:cNvPr id="6" name="Rectangle 5"/>
          <p:cNvSpPr/>
          <p:nvPr/>
        </p:nvSpPr>
        <p:spPr>
          <a:xfrm>
            <a:off x="2778609" y="6145022"/>
            <a:ext cx="5656357"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Handout 1: Sustainability Planning </a:t>
            </a:r>
            <a:r>
              <a:rPr lang="en-US" dirty="0" smtClean="0">
                <a:latin typeface="Arial" panose="020B0604020202020204" pitchFamily="34" charset="0"/>
                <a:cs typeface="Arial" panose="020B0604020202020204" pitchFamily="34" charset="0"/>
              </a:rPr>
              <a:t>Workbook, Page 3</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294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Identify Evidence of Effectiveness</a:t>
            </a:r>
            <a:endParaRPr lang="en-US" b="0" dirty="0"/>
          </a:p>
        </p:txBody>
      </p:sp>
      <p:grpSp>
        <p:nvGrpSpPr>
          <p:cNvPr id="21" name="Group 20"/>
          <p:cNvGrpSpPr/>
          <p:nvPr/>
        </p:nvGrpSpPr>
        <p:grpSpPr>
          <a:xfrm>
            <a:off x="260716" y="1499484"/>
            <a:ext cx="8733880" cy="4351552"/>
            <a:chOff x="227631" y="1891266"/>
            <a:chExt cx="8733880" cy="4351552"/>
          </a:xfrm>
        </p:grpSpPr>
        <p:sp>
          <p:nvSpPr>
            <p:cNvPr id="22" name="Rectangle 21"/>
            <p:cNvSpPr>
              <a:spLocks noChangeArrowheads="1"/>
            </p:cNvSpPr>
            <p:nvPr/>
          </p:nvSpPr>
          <p:spPr bwMode="auto">
            <a:xfrm>
              <a:off x="227631" y="1891266"/>
              <a:ext cx="1332812" cy="883295"/>
            </a:xfrm>
            <a:prstGeom prst="rect">
              <a:avLst/>
            </a:prstGeom>
            <a:solidFill>
              <a:schemeClr val="accent1"/>
            </a:solidFill>
            <a:ln w="9525">
              <a:solidFill>
                <a:srgbClr val="95B3D7"/>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r>
                <a:rPr lang="en-US" sz="1300" b="1" kern="1200" dirty="0" smtClean="0">
                  <a:solidFill>
                    <a:srgbClr val="FFFFFF"/>
                  </a:solidFill>
                  <a:latin typeface="Helvetica" pitchFamily="34" charset="0"/>
                  <a:cs typeface="Arial"/>
                </a:rPr>
                <a:t>Problems: Underage Drinking</a:t>
              </a:r>
              <a:endParaRPr lang="en-US" sz="1300" b="1" kern="1200" dirty="0">
                <a:solidFill>
                  <a:srgbClr val="FFFFFF"/>
                </a:solidFill>
                <a:latin typeface="Helvetica" pitchFamily="34" charset="0"/>
                <a:cs typeface="Arial"/>
              </a:endParaRPr>
            </a:p>
          </p:txBody>
        </p:sp>
        <p:sp>
          <p:nvSpPr>
            <p:cNvPr id="23" name="Rectangle 22"/>
            <p:cNvSpPr>
              <a:spLocks noChangeArrowheads="1"/>
            </p:cNvSpPr>
            <p:nvPr/>
          </p:nvSpPr>
          <p:spPr bwMode="auto">
            <a:xfrm>
              <a:off x="2021850" y="1899204"/>
              <a:ext cx="1273010" cy="875359"/>
            </a:xfrm>
            <a:prstGeom prst="rect">
              <a:avLst/>
            </a:prstGeom>
            <a:solidFill>
              <a:srgbClr val="B46C3A"/>
            </a:solidFill>
            <a:ln w="9525">
              <a:solidFill>
                <a:srgbClr val="984807"/>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r>
                <a:rPr lang="en-US" sz="1300" b="1" kern="1200" dirty="0" smtClean="0">
                  <a:solidFill>
                    <a:srgbClr val="FFFFFF"/>
                  </a:solidFill>
                  <a:latin typeface="Helvetica" pitchFamily="34" charset="0"/>
                  <a:cs typeface="Arial"/>
                </a:rPr>
                <a:t>Risk and Protective Factors: Retail Access</a:t>
              </a:r>
              <a:endParaRPr lang="en-US" sz="1300" b="1" kern="1200" dirty="0">
                <a:solidFill>
                  <a:srgbClr val="FFFFFF"/>
                </a:solidFill>
                <a:latin typeface="Helvetica" pitchFamily="34" charset="0"/>
                <a:cs typeface="Arial"/>
              </a:endParaRPr>
            </a:p>
          </p:txBody>
        </p:sp>
        <p:sp>
          <p:nvSpPr>
            <p:cNvPr id="24" name="Rectangle 23"/>
            <p:cNvSpPr>
              <a:spLocks noChangeArrowheads="1"/>
            </p:cNvSpPr>
            <p:nvPr/>
          </p:nvSpPr>
          <p:spPr bwMode="auto">
            <a:xfrm>
              <a:off x="3741662" y="1891267"/>
              <a:ext cx="1442018" cy="883295"/>
            </a:xfrm>
            <a:prstGeom prst="rect">
              <a:avLst/>
            </a:prstGeom>
            <a:solidFill>
              <a:srgbClr val="4F6228"/>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r>
                <a:rPr lang="en-US" sz="1300" b="1" kern="1200" dirty="0" smtClean="0">
                  <a:solidFill>
                    <a:srgbClr val="FFFFFF"/>
                  </a:solidFill>
                  <a:latin typeface="Helvetica" pitchFamily="34" charset="0"/>
                  <a:cs typeface="Arial" panose="020B0604020202020204" pitchFamily="34" charset="0"/>
                </a:rPr>
                <a:t>Interventions: Compliance Checks</a:t>
              </a:r>
              <a:endParaRPr lang="en-US" sz="1300" b="1" kern="1200" dirty="0">
                <a:solidFill>
                  <a:srgbClr val="FFFFFF"/>
                </a:solidFill>
                <a:latin typeface="Helvetica" pitchFamily="34" charset="0"/>
                <a:cs typeface="Arial" panose="020B0604020202020204" pitchFamily="34" charset="0"/>
              </a:endParaRPr>
            </a:p>
          </p:txBody>
        </p:sp>
        <p:sp>
          <p:nvSpPr>
            <p:cNvPr id="25" name="Rectangle 24"/>
            <p:cNvSpPr>
              <a:spLocks noChangeArrowheads="1"/>
            </p:cNvSpPr>
            <p:nvPr/>
          </p:nvSpPr>
          <p:spPr bwMode="auto">
            <a:xfrm>
              <a:off x="7511138" y="1891268"/>
              <a:ext cx="1374443" cy="883296"/>
            </a:xfrm>
            <a:prstGeom prst="rect">
              <a:avLst/>
            </a:prstGeom>
            <a:solidFill>
              <a:srgbClr val="604A7B"/>
            </a:solidFill>
            <a:ln w="9525">
              <a:solidFill>
                <a:srgbClr val="604A7B"/>
              </a:solidFill>
              <a:miter lim="800000"/>
              <a:headEnd/>
              <a:tailEnd/>
            </a:ln>
            <a:effectLst>
              <a:outerShdw blurRad="40000" dist="23000" dir="5400000" rotWithShape="0">
                <a:srgbClr val="808080">
                  <a:alpha val="34999"/>
                </a:srgbClr>
              </a:outerShdw>
            </a:effectLst>
          </p:spPr>
          <p:txBody>
            <a:bodyPr anchor="ctr"/>
            <a:lstStyle/>
            <a:p>
              <a:pPr algn="ctr">
                <a:spcBef>
                  <a:spcPct val="10000"/>
                </a:spcBef>
                <a:defRPr/>
              </a:pPr>
              <a:r>
                <a:rPr lang="en-US" sz="1300" b="1" kern="1200" dirty="0">
                  <a:solidFill>
                    <a:srgbClr val="FFFFFF"/>
                  </a:solidFill>
                  <a:latin typeface="Helvetica" pitchFamily="34" charset="0"/>
                  <a:ea typeface="Arial" charset="0"/>
                  <a:cs typeface="Arial" panose="020B0604020202020204" pitchFamily="34" charset="0"/>
                </a:rPr>
                <a:t>(Long-term) </a:t>
              </a:r>
            </a:p>
            <a:p>
              <a:pPr algn="ctr">
                <a:spcBef>
                  <a:spcPct val="10000"/>
                </a:spcBef>
                <a:defRPr/>
              </a:pPr>
              <a:r>
                <a:rPr lang="en-US" sz="1300" b="1" kern="1200" dirty="0">
                  <a:solidFill>
                    <a:srgbClr val="FFFFFF"/>
                  </a:solidFill>
                  <a:latin typeface="Helvetica" pitchFamily="34" charset="0"/>
                  <a:ea typeface="Arial" charset="0"/>
                  <a:cs typeface="Arial" panose="020B0604020202020204" pitchFamily="34" charset="0"/>
                </a:rPr>
                <a:t>Reduce underage current use</a:t>
              </a:r>
            </a:p>
          </p:txBody>
        </p:sp>
        <p:sp>
          <p:nvSpPr>
            <p:cNvPr id="26" name="Rectangle 25"/>
            <p:cNvSpPr>
              <a:spLocks noChangeArrowheads="1"/>
            </p:cNvSpPr>
            <p:nvPr/>
          </p:nvSpPr>
          <p:spPr bwMode="auto">
            <a:xfrm>
              <a:off x="5633793" y="1891268"/>
              <a:ext cx="1432207" cy="883296"/>
            </a:xfrm>
            <a:prstGeom prst="rect">
              <a:avLst/>
            </a:prstGeom>
            <a:solidFill>
              <a:srgbClr val="604A7B"/>
            </a:solidFill>
            <a:ln w="9525">
              <a:solidFill>
                <a:srgbClr val="604A7B"/>
              </a:solidFill>
              <a:miter lim="800000"/>
              <a:headEnd/>
              <a:tailEnd/>
            </a:ln>
            <a:effectLst>
              <a:outerShdw blurRad="40000" dist="23000" dir="5400000" rotWithShape="0">
                <a:srgbClr val="808080">
                  <a:alpha val="34999"/>
                </a:srgbClr>
              </a:outerShdw>
            </a:effectLst>
          </p:spPr>
          <p:txBody>
            <a:bodyPr anchor="ctr"/>
            <a:lstStyle/>
            <a:p>
              <a:pPr algn="ctr">
                <a:spcBef>
                  <a:spcPct val="10000"/>
                </a:spcBef>
                <a:defRPr/>
              </a:pPr>
              <a:r>
                <a:rPr lang="en-US" sz="1300" b="1" kern="1200" dirty="0">
                  <a:solidFill>
                    <a:srgbClr val="FFFFFF"/>
                  </a:solidFill>
                  <a:latin typeface="Helvetica" pitchFamily="34" charset="0"/>
                  <a:ea typeface="Arial" charset="0"/>
                  <a:cs typeface="Arial" panose="020B0604020202020204" pitchFamily="34" charset="0"/>
                </a:rPr>
                <a:t>(Short-term) </a:t>
              </a:r>
            </a:p>
            <a:p>
              <a:pPr algn="ctr">
                <a:spcBef>
                  <a:spcPct val="10000"/>
                </a:spcBef>
                <a:defRPr/>
              </a:pPr>
              <a:r>
                <a:rPr lang="en-US" sz="1300" b="1" kern="1200" dirty="0">
                  <a:solidFill>
                    <a:srgbClr val="FFFFFF"/>
                  </a:solidFill>
                  <a:latin typeface="Helvetica" pitchFamily="34" charset="0"/>
                  <a:ea typeface="Arial" charset="0"/>
                  <a:cs typeface="Arial" panose="020B0604020202020204" pitchFamily="34" charset="0"/>
                </a:rPr>
                <a:t>Reduce the number of sales to minors</a:t>
              </a:r>
            </a:p>
          </p:txBody>
        </p:sp>
        <p:sp>
          <p:nvSpPr>
            <p:cNvPr id="27" name="TextBox 26"/>
            <p:cNvSpPr txBox="1"/>
            <p:nvPr/>
          </p:nvSpPr>
          <p:spPr>
            <a:xfrm>
              <a:off x="3812049" y="3045178"/>
              <a:ext cx="1301244" cy="707886"/>
            </a:xfrm>
            <a:prstGeom prst="rect">
              <a:avLst/>
            </a:prstGeom>
            <a:solidFill>
              <a:srgbClr val="F5EED3"/>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Process</a:t>
              </a:r>
            </a:p>
            <a:p>
              <a:pPr algn="ctr"/>
              <a:r>
                <a:rPr lang="en-US" sz="2000" b="1" kern="1200" dirty="0" smtClean="0">
                  <a:latin typeface="Helvetica" pitchFamily="34" charset="0"/>
                  <a:cs typeface="Arial" panose="020B0604020202020204" pitchFamily="34" charset="0"/>
                </a:rPr>
                <a:t> Data</a:t>
              </a:r>
            </a:p>
          </p:txBody>
        </p:sp>
        <p:sp>
          <p:nvSpPr>
            <p:cNvPr id="28" name="TextBox 27"/>
            <p:cNvSpPr txBox="1"/>
            <p:nvPr/>
          </p:nvSpPr>
          <p:spPr>
            <a:xfrm>
              <a:off x="6071101" y="3045178"/>
              <a:ext cx="2058150" cy="707886"/>
            </a:xfrm>
            <a:prstGeom prst="rect">
              <a:avLst/>
            </a:prstGeom>
            <a:solidFill>
              <a:srgbClr val="F5EED3"/>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Outcome</a:t>
              </a:r>
            </a:p>
            <a:p>
              <a:pPr algn="ctr"/>
              <a:r>
                <a:rPr lang="en-US" sz="2000" b="1" kern="1200" dirty="0" smtClean="0">
                  <a:latin typeface="Arial" panose="020B0604020202020204" pitchFamily="34" charset="0"/>
                  <a:cs typeface="Arial" panose="020B0604020202020204" pitchFamily="34" charset="0"/>
                </a:rPr>
                <a:t> </a:t>
              </a:r>
              <a:r>
                <a:rPr lang="en-US" sz="2000" b="1" kern="1200" dirty="0" smtClean="0">
                  <a:latin typeface="Helvetica" pitchFamily="34" charset="0"/>
                  <a:cs typeface="Arial" panose="020B0604020202020204" pitchFamily="34" charset="0"/>
                </a:rPr>
                <a:t>Data</a:t>
              </a:r>
            </a:p>
          </p:txBody>
        </p:sp>
        <p:sp>
          <p:nvSpPr>
            <p:cNvPr id="29" name="TextBox 28"/>
            <p:cNvSpPr txBox="1"/>
            <p:nvPr/>
          </p:nvSpPr>
          <p:spPr>
            <a:xfrm>
              <a:off x="659085" y="3052291"/>
              <a:ext cx="2205673" cy="1015663"/>
            </a:xfrm>
            <a:prstGeom prst="rect">
              <a:avLst/>
            </a:prstGeom>
            <a:solidFill>
              <a:srgbClr val="F5EED3"/>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Changes in Risk and Protective Factors</a:t>
              </a:r>
            </a:p>
          </p:txBody>
        </p:sp>
        <p:sp>
          <p:nvSpPr>
            <p:cNvPr id="30" name="TextBox 29"/>
            <p:cNvSpPr txBox="1"/>
            <p:nvPr/>
          </p:nvSpPr>
          <p:spPr>
            <a:xfrm>
              <a:off x="7295198" y="4141367"/>
              <a:ext cx="1666313" cy="1015663"/>
            </a:xfrm>
            <a:prstGeom prst="rect">
              <a:avLst/>
            </a:prstGeom>
            <a:solidFill>
              <a:srgbClr val="EBF1DE"/>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3% reduction in current use</a:t>
              </a:r>
            </a:p>
          </p:txBody>
        </p:sp>
        <p:sp>
          <p:nvSpPr>
            <p:cNvPr id="31" name="TextBox 30"/>
            <p:cNvSpPr txBox="1"/>
            <p:nvPr/>
          </p:nvSpPr>
          <p:spPr>
            <a:xfrm>
              <a:off x="3812049" y="4116979"/>
              <a:ext cx="1301243" cy="1323439"/>
            </a:xfrm>
            <a:prstGeom prst="rect">
              <a:avLst/>
            </a:prstGeom>
            <a:solidFill>
              <a:srgbClr val="EBF1DE"/>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50% more retailers trained</a:t>
              </a:r>
            </a:p>
          </p:txBody>
        </p:sp>
        <p:sp>
          <p:nvSpPr>
            <p:cNvPr id="32" name="TextBox 31"/>
            <p:cNvSpPr txBox="1"/>
            <p:nvPr/>
          </p:nvSpPr>
          <p:spPr>
            <a:xfrm>
              <a:off x="896539" y="5227155"/>
              <a:ext cx="1730768" cy="1015663"/>
            </a:xfrm>
            <a:prstGeom prst="rect">
              <a:avLst/>
            </a:prstGeom>
            <a:solidFill>
              <a:srgbClr val="EBF1DE"/>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Increased perception of harm</a:t>
              </a:r>
            </a:p>
          </p:txBody>
        </p:sp>
        <p:sp>
          <p:nvSpPr>
            <p:cNvPr id="33" name="TextBox 32"/>
            <p:cNvSpPr txBox="1"/>
            <p:nvPr/>
          </p:nvSpPr>
          <p:spPr>
            <a:xfrm>
              <a:off x="894037" y="4139431"/>
              <a:ext cx="1730769" cy="1015663"/>
            </a:xfrm>
            <a:prstGeom prst="rect">
              <a:avLst/>
            </a:prstGeom>
            <a:solidFill>
              <a:srgbClr val="EBF1DE"/>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Reported decrease in retail access</a:t>
              </a:r>
            </a:p>
          </p:txBody>
        </p:sp>
        <p:sp>
          <p:nvSpPr>
            <p:cNvPr id="34" name="TextBox 33"/>
            <p:cNvSpPr txBox="1"/>
            <p:nvPr/>
          </p:nvSpPr>
          <p:spPr>
            <a:xfrm>
              <a:off x="5506038" y="4141367"/>
              <a:ext cx="1687716" cy="1015663"/>
            </a:xfrm>
            <a:prstGeom prst="rect">
              <a:avLst/>
            </a:prstGeom>
            <a:solidFill>
              <a:srgbClr val="EBF1DE"/>
            </a:solidFill>
            <a:ln>
              <a:solidFill>
                <a:schemeClr val="tx1"/>
              </a:solidFill>
            </a:ln>
          </p:spPr>
          <p:txBody>
            <a:bodyPr wrap="square" rtlCol="0">
              <a:spAutoFit/>
            </a:bodyPr>
            <a:lstStyle/>
            <a:p>
              <a:pPr algn="ctr"/>
              <a:r>
                <a:rPr lang="en-US" sz="2000" b="1" kern="1200" dirty="0" smtClean="0">
                  <a:latin typeface="Helvetica" pitchFamily="34" charset="0"/>
                  <a:cs typeface="Arial" panose="020B0604020202020204" pitchFamily="34" charset="0"/>
                </a:rPr>
                <a:t>Higher compliance rates</a:t>
              </a:r>
            </a:p>
          </p:txBody>
        </p:sp>
        <p:sp>
          <p:nvSpPr>
            <p:cNvPr id="35" name="AutoShape 6"/>
            <p:cNvSpPr>
              <a:spLocks noChangeArrowheads="1"/>
            </p:cNvSpPr>
            <p:nvPr/>
          </p:nvSpPr>
          <p:spPr bwMode="auto">
            <a:xfrm>
              <a:off x="7085878" y="2215613"/>
              <a:ext cx="418641" cy="254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p>
              <a:endParaRPr lang="en-US" kern="1200">
                <a:latin typeface="Calibri" charset="0"/>
              </a:endParaRPr>
            </a:p>
          </p:txBody>
        </p:sp>
        <p:sp>
          <p:nvSpPr>
            <p:cNvPr id="36" name="AutoShape 6"/>
            <p:cNvSpPr>
              <a:spLocks noChangeArrowheads="1"/>
            </p:cNvSpPr>
            <p:nvPr/>
          </p:nvSpPr>
          <p:spPr bwMode="auto">
            <a:xfrm>
              <a:off x="5195275" y="2231831"/>
              <a:ext cx="418641" cy="254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p>
              <a:endParaRPr lang="en-US" kern="1200">
                <a:latin typeface="Calibri" charset="0"/>
              </a:endParaRPr>
            </a:p>
          </p:txBody>
        </p:sp>
        <p:sp>
          <p:nvSpPr>
            <p:cNvPr id="37" name="AutoShape 6"/>
            <p:cNvSpPr>
              <a:spLocks noChangeArrowheads="1"/>
            </p:cNvSpPr>
            <p:nvPr/>
          </p:nvSpPr>
          <p:spPr bwMode="auto">
            <a:xfrm>
              <a:off x="3310404" y="2231831"/>
              <a:ext cx="418641" cy="254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p>
              <a:endParaRPr lang="en-US" kern="1200">
                <a:latin typeface="Calibri" charset="0"/>
              </a:endParaRPr>
            </a:p>
          </p:txBody>
        </p:sp>
        <p:sp>
          <p:nvSpPr>
            <p:cNvPr id="38" name="AutoShape 6"/>
            <p:cNvSpPr>
              <a:spLocks noChangeArrowheads="1"/>
            </p:cNvSpPr>
            <p:nvPr/>
          </p:nvSpPr>
          <p:spPr bwMode="auto">
            <a:xfrm>
              <a:off x="1583331" y="2231831"/>
              <a:ext cx="418641" cy="254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p>
              <a:endParaRPr lang="en-US" kern="1200">
                <a:latin typeface="Calibri" charset="0"/>
              </a:endParaRPr>
            </a:p>
          </p:txBody>
        </p:sp>
      </p:grpSp>
    </p:spTree>
    <p:extLst>
      <p:ext uri="{BB962C8B-B14F-4D97-AF65-F5344CB8AC3E}">
        <p14:creationId xmlns:p14="http://schemas.microsoft.com/office/powerpoint/2010/main" val="14972651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Develop Criteria for Priorities</a:t>
            </a:r>
            <a:endParaRPr lang="en-US" b="0" dirty="0"/>
          </a:p>
        </p:txBody>
      </p:sp>
      <p:graphicFrame>
        <p:nvGraphicFramePr>
          <p:cNvPr id="4" name="Diagram 3"/>
          <p:cNvGraphicFramePr/>
          <p:nvPr>
            <p:extLst>
              <p:ext uri="{D42A27DB-BD31-4B8C-83A1-F6EECF244321}">
                <p14:modId xmlns:p14="http://schemas.microsoft.com/office/powerpoint/2010/main" val="1268915252"/>
              </p:ext>
            </p:extLst>
          </p:nvPr>
        </p:nvGraphicFramePr>
        <p:xfrm>
          <a:off x="403412" y="1212908"/>
          <a:ext cx="8525387" cy="4921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01018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Target Sustainability Goals!</a:t>
            </a:r>
            <a:endParaRPr lang="en-US" b="0" dirty="0"/>
          </a:p>
        </p:txBody>
      </p:sp>
      <p:pic>
        <p:nvPicPr>
          <p:cNvPr id="4" name="Content Placeholder 4" descr="j0309602.jpg"/>
          <p:cNvPicPr>
            <a:picLocks noGrp="1" noChangeAspect="1"/>
          </p:cNvPicPr>
          <p:nvPr/>
        </p:nvPicPr>
        <p:blipFill rotWithShape="1">
          <a:blip r:embed="rId2">
            <a:extLst>
              <a:ext uri="{28A0092B-C50C-407E-A947-70E740481C1C}">
                <a14:useLocalDpi xmlns:a14="http://schemas.microsoft.com/office/drawing/2010/main" val="0"/>
              </a:ext>
            </a:extLst>
          </a:blip>
          <a:srcRect l="-1826" r="700"/>
          <a:stretch/>
        </p:blipFill>
        <p:spPr>
          <a:xfrm>
            <a:off x="5772150" y="1560141"/>
            <a:ext cx="2936886" cy="4071345"/>
          </a:xfrm>
          <a:prstGeom prst="rect">
            <a:avLst/>
          </a:prstGeom>
        </p:spPr>
      </p:pic>
      <p:sp>
        <p:nvSpPr>
          <p:cNvPr id="5" name="TextBox 4"/>
          <p:cNvSpPr txBox="1"/>
          <p:nvPr/>
        </p:nvSpPr>
        <p:spPr>
          <a:xfrm>
            <a:off x="403412" y="1560142"/>
            <a:ext cx="5073463" cy="4062651"/>
          </a:xfrm>
          <a:prstGeom prst="rect">
            <a:avLst/>
          </a:prstGeom>
          <a:noFill/>
        </p:spPr>
        <p:txBody>
          <a:bodyPr wrap="square" rtlCol="0">
            <a:spAutoFit/>
          </a:bodyPr>
          <a:lstStyle/>
          <a:p>
            <a:pPr>
              <a:spcAft>
                <a:spcPts val="1200"/>
              </a:spcAft>
            </a:pPr>
            <a:r>
              <a:rPr lang="en-US" sz="2800" kern="1200" dirty="0" smtClean="0">
                <a:latin typeface="Helvetica"/>
                <a:cs typeface="Helvetica"/>
              </a:rPr>
              <a:t>Now you will have: </a:t>
            </a:r>
          </a:p>
          <a:p>
            <a:pPr marL="457200" indent="-457200">
              <a:spcAft>
                <a:spcPts val="1200"/>
              </a:spcAft>
              <a:buFont typeface="Arial"/>
              <a:buChar char="•"/>
            </a:pPr>
            <a:r>
              <a:rPr lang="en-US" sz="2800" kern="1200" dirty="0" smtClean="0">
                <a:latin typeface="Helvetica"/>
                <a:cs typeface="Helvetica"/>
              </a:rPr>
              <a:t>An understanding of what needs to be sustained and why</a:t>
            </a:r>
          </a:p>
          <a:p>
            <a:pPr marL="457200" indent="-457200">
              <a:spcAft>
                <a:spcPts val="1200"/>
              </a:spcAft>
              <a:buFont typeface="Arial"/>
              <a:buChar char="•"/>
            </a:pPr>
            <a:r>
              <a:rPr lang="en-US" sz="2800" kern="1200" dirty="0" smtClean="0">
                <a:latin typeface="Helvetica"/>
                <a:cs typeface="Helvetica"/>
              </a:rPr>
              <a:t>An initial understanding of the sustainability potential of your priority strategies </a:t>
            </a:r>
            <a:endParaRPr lang="en-US" sz="2800" kern="1200" dirty="0">
              <a:latin typeface="Helvetica"/>
              <a:cs typeface="Helvetica"/>
            </a:endParaRPr>
          </a:p>
          <a:p>
            <a:endParaRPr lang="en-US" sz="2800" kern="1200" dirty="0">
              <a:latin typeface="Helvetica"/>
              <a:cs typeface="Helvetica"/>
            </a:endParaRPr>
          </a:p>
        </p:txBody>
      </p:sp>
    </p:spTree>
    <p:extLst>
      <p:ext uri="{BB962C8B-B14F-4D97-AF65-F5344CB8AC3E}">
        <p14:creationId xmlns:p14="http://schemas.microsoft.com/office/powerpoint/2010/main" val="13336307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046" y="0"/>
            <a:ext cx="9144000" cy="1111170"/>
          </a:xfrm>
        </p:spPr>
        <p:txBody>
          <a:bodyPr/>
          <a:lstStyle/>
          <a:p>
            <a:r>
              <a:rPr lang="en-US" sz="3600" b="0" dirty="0" smtClean="0"/>
              <a:t>#3 –</a:t>
            </a:r>
            <a:r>
              <a:rPr lang="en-US" sz="3600" b="0" dirty="0"/>
              <a:t> </a:t>
            </a:r>
            <a:r>
              <a:rPr lang="en-US" sz="3600" b="0" dirty="0" smtClean="0"/>
              <a:t>Complete a Resource and Feasibility Analysis</a:t>
            </a:r>
            <a:endParaRPr lang="en-US" sz="3600" b="0" dirty="0"/>
          </a:p>
        </p:txBody>
      </p:sp>
      <p:pic>
        <p:nvPicPr>
          <p:cNvPr id="4" name="Picture 3" descr="C:\Users\MFerguson\AppData\Local\Microsoft\Windows\Temporary Internet Files\Content.IE5\BUBDFL0Y\MP9004485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30" y="1245536"/>
            <a:ext cx="3245224" cy="426321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nvSpPr>
        <p:spPr>
          <a:xfrm>
            <a:off x="3799771" y="1559861"/>
            <a:ext cx="5052129" cy="45648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kern="1200" dirty="0" smtClean="0">
                <a:latin typeface="Helvetica"/>
                <a:cs typeface="Helvetica"/>
              </a:rPr>
              <a:t>What will it take to sustain prevention efforts?</a:t>
            </a:r>
          </a:p>
          <a:p>
            <a:r>
              <a:rPr lang="en-US" sz="2800" kern="1200" dirty="0" smtClean="0">
                <a:latin typeface="Helvetica"/>
                <a:cs typeface="Helvetica"/>
              </a:rPr>
              <a:t>For each </a:t>
            </a:r>
            <a:r>
              <a:rPr lang="en-US" sz="2800" b="1" i="1" kern="1200" dirty="0">
                <a:latin typeface="Helvetica"/>
                <a:cs typeface="Helvetica"/>
              </a:rPr>
              <a:t>s</a:t>
            </a:r>
            <a:r>
              <a:rPr lang="en-US" sz="2800" b="1" i="1" kern="1200" dirty="0" smtClean="0">
                <a:latin typeface="Helvetica"/>
                <a:cs typeface="Helvetica"/>
              </a:rPr>
              <a:t>ustainability goal,</a:t>
            </a:r>
            <a:r>
              <a:rPr lang="en-US" sz="2800" kern="1200" dirty="0" smtClean="0">
                <a:latin typeface="Helvetica"/>
                <a:cs typeface="Helvetica"/>
              </a:rPr>
              <a:t> develop:</a:t>
            </a:r>
          </a:p>
          <a:p>
            <a:pPr lvl="1"/>
            <a:r>
              <a:rPr lang="en-US" kern="1200" dirty="0" smtClean="0">
                <a:latin typeface="Helvetica"/>
                <a:cs typeface="Helvetica"/>
              </a:rPr>
              <a:t>Objectives (SMART)</a:t>
            </a:r>
          </a:p>
          <a:p>
            <a:pPr lvl="1"/>
            <a:r>
              <a:rPr lang="en-US" kern="1200" dirty="0" smtClean="0">
                <a:latin typeface="Helvetica"/>
                <a:cs typeface="Helvetica"/>
              </a:rPr>
              <a:t>Requirements</a:t>
            </a:r>
          </a:p>
          <a:p>
            <a:pPr lvl="1"/>
            <a:r>
              <a:rPr lang="en-US" kern="1200" dirty="0" smtClean="0">
                <a:latin typeface="Helvetica"/>
                <a:cs typeface="Helvetica"/>
              </a:rPr>
              <a:t>Costs (do not forget in-kind values!)</a:t>
            </a:r>
            <a:endParaRPr lang="en-US" kern="1200" dirty="0">
              <a:latin typeface="Helvetica"/>
              <a:cs typeface="Helvetica"/>
            </a:endParaRPr>
          </a:p>
        </p:txBody>
      </p:sp>
      <p:sp>
        <p:nvSpPr>
          <p:cNvPr id="6" name="Rectangle 5"/>
          <p:cNvSpPr/>
          <p:nvPr/>
        </p:nvSpPr>
        <p:spPr>
          <a:xfrm>
            <a:off x="2763371" y="6156867"/>
            <a:ext cx="5656357"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Handout 1: Sustainability Planning </a:t>
            </a:r>
            <a:r>
              <a:rPr lang="en-US" dirty="0" smtClean="0">
                <a:latin typeface="Arial" panose="020B0604020202020204" pitchFamily="34" charset="0"/>
                <a:cs typeface="Arial" panose="020B0604020202020204" pitchFamily="34" charset="0"/>
              </a:rPr>
              <a:t>Workbook, Page 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7298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Develop a Projected Budget</a:t>
            </a:r>
            <a:endParaRPr lang="en-US" b="0" dirty="0"/>
          </a:p>
        </p:txBody>
      </p:sp>
      <p:sp>
        <p:nvSpPr>
          <p:cNvPr id="4" name="Content Placeholder 2"/>
          <p:cNvSpPr>
            <a:spLocks noGrp="1"/>
          </p:cNvSpPr>
          <p:nvPr/>
        </p:nvSpPr>
        <p:spPr>
          <a:xfrm>
            <a:off x="403412" y="1425976"/>
            <a:ext cx="8229600" cy="45648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kern="1200" dirty="0" smtClean="0">
                <a:latin typeface="Helvetica"/>
                <a:cs typeface="Helvetica"/>
              </a:rPr>
              <a:t>Your resource analysis will help you develop a projected budget that outlines what it will take to sustain your priorities.</a:t>
            </a:r>
          </a:p>
          <a:p>
            <a:endParaRPr lang="en-US" kern="1200" dirty="0" smtClean="0">
              <a:latin typeface="Helvetica"/>
              <a:cs typeface="Helvetica"/>
            </a:endParaRPr>
          </a:p>
          <a:p>
            <a:pPr marL="0" indent="0">
              <a:buNone/>
            </a:pPr>
            <a:r>
              <a:rPr lang="en-US" sz="2800" kern="1200" dirty="0" smtClean="0">
                <a:latin typeface="Helvetica"/>
                <a:cs typeface="Helvetica"/>
              </a:rPr>
              <a:t>Consider cash, in-kind, and </a:t>
            </a:r>
            <a:br>
              <a:rPr lang="en-US" sz="2800" kern="1200" dirty="0" smtClean="0">
                <a:latin typeface="Helvetica"/>
                <a:cs typeface="Helvetica"/>
              </a:rPr>
            </a:br>
            <a:r>
              <a:rPr lang="en-US" sz="2800" kern="1200" dirty="0" smtClean="0">
                <a:latin typeface="Helvetica"/>
                <a:cs typeface="Helvetica"/>
              </a:rPr>
              <a:t>collaborative partnerships.</a:t>
            </a:r>
          </a:p>
          <a:p>
            <a:endParaRPr lang="en-US" kern="1200" dirty="0" smtClean="0">
              <a:latin typeface="Helvetica"/>
              <a:cs typeface="Helvetica"/>
            </a:endParaRPr>
          </a:p>
          <a:p>
            <a:pPr marL="0" indent="0">
              <a:buNone/>
            </a:pPr>
            <a:endParaRPr lang="en-US" kern="1200" dirty="0">
              <a:latin typeface="Helvetica"/>
              <a:cs typeface="Helvetica"/>
            </a:endParaRPr>
          </a:p>
        </p:txBody>
      </p:sp>
      <p:pic>
        <p:nvPicPr>
          <p:cNvPr id="5" name="Picture 4"/>
          <p:cNvPicPr>
            <a:picLocks noChangeAspect="1"/>
          </p:cNvPicPr>
          <p:nvPr/>
        </p:nvPicPr>
        <p:blipFill>
          <a:blip r:embed="rId2"/>
          <a:stretch>
            <a:fillRect/>
          </a:stretch>
        </p:blipFill>
        <p:spPr>
          <a:xfrm>
            <a:off x="5511756" y="2710392"/>
            <a:ext cx="3121256" cy="2624416"/>
          </a:xfrm>
          <a:prstGeom prst="rect">
            <a:avLst/>
          </a:prstGeom>
        </p:spPr>
      </p:pic>
    </p:spTree>
    <p:extLst>
      <p:ext uri="{BB962C8B-B14F-4D97-AF65-F5344CB8AC3E}">
        <p14:creationId xmlns:p14="http://schemas.microsoft.com/office/powerpoint/2010/main" val="306712744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Sample Budget Worksheet</a:t>
            </a:r>
            <a:endParaRPr lang="en-US" b="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25" y="1693568"/>
            <a:ext cx="7787083" cy="328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14743" y="5230960"/>
            <a:ext cx="7511314" cy="338554"/>
          </a:xfrm>
          <a:prstGeom prst="rect">
            <a:avLst/>
          </a:prstGeom>
          <a:noFill/>
        </p:spPr>
        <p:txBody>
          <a:bodyPr wrap="square" rtlCol="0">
            <a:spAutoFit/>
          </a:bodyPr>
          <a:lstStyle/>
          <a:p>
            <a:r>
              <a:rPr lang="en-US" sz="1600" b="1" kern="1200" dirty="0" smtClean="0">
                <a:latin typeface="Helvetica" pitchFamily="34" charset="0"/>
                <a:cs typeface="Arial" panose="020B0604020202020204" pitchFamily="34" charset="0"/>
              </a:rPr>
              <a:t>Projected Budget Form, Page 5 of Handout 1: Sustainability Workbook</a:t>
            </a:r>
            <a:endParaRPr lang="en-US" sz="1600" kern="1200" dirty="0">
              <a:latin typeface="Helvetica" pitchFamily="34" charset="0"/>
              <a:cs typeface="Arial" panose="020B0604020202020204" pitchFamily="34" charset="0"/>
            </a:endParaRPr>
          </a:p>
        </p:txBody>
      </p:sp>
    </p:spTree>
    <p:extLst>
      <p:ext uri="{BB962C8B-B14F-4D97-AF65-F5344CB8AC3E}">
        <p14:creationId xmlns:p14="http://schemas.microsoft.com/office/powerpoint/2010/main" val="579166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en-US" dirty="0"/>
          </a:p>
        </p:txBody>
      </p:sp>
      <p:sp>
        <p:nvSpPr>
          <p:cNvPr id="3" name="Subtitle 2"/>
          <p:cNvSpPr>
            <a:spLocks noGrp="1"/>
          </p:cNvSpPr>
          <p:nvPr>
            <p:ph type="subTitle" idx="1"/>
          </p:nvPr>
        </p:nvSpPr>
        <p:spPr>
          <a:xfrm>
            <a:off x="403412" y="1951914"/>
            <a:ext cx="8448488" cy="4365065"/>
          </a:xfrm>
        </p:spPr>
        <p:txBody>
          <a:bodyPr/>
          <a:lstStyle/>
          <a:p>
            <a:pPr algn="ctr"/>
            <a:r>
              <a:rPr lang="en-US" dirty="0" smtClean="0">
                <a:latin typeface="Helvetica" panose="020B0604020202020204" pitchFamily="34" charset="0"/>
                <a:cs typeface="Helvetica" panose="020B0604020202020204" pitchFamily="34" charset="0"/>
              </a:rPr>
              <a:t>This </a:t>
            </a:r>
            <a:r>
              <a:rPr lang="en-US" dirty="0">
                <a:latin typeface="Helvetica" panose="020B0604020202020204" pitchFamily="34" charset="0"/>
                <a:cs typeface="Helvetica" panose="020B0604020202020204" pitchFamily="34" charset="0"/>
              </a:rPr>
              <a:t>training was developed under the Substance Abuse and Mental Health Services Administration’</a:t>
            </a:r>
            <a:r>
              <a:rPr lang="en-US" altLang="ja-JP" dirty="0">
                <a:latin typeface="Helvetica" panose="020B0604020202020204" pitchFamily="34" charset="0"/>
                <a:cs typeface="Helvetica" panose="020B0604020202020204" pitchFamily="34" charset="0"/>
              </a:rPr>
              <a:t>s Center for the Application of Prevention Technologies task order. Reference </a:t>
            </a:r>
            <a:r>
              <a:rPr lang="en-US" dirty="0">
                <a:latin typeface="Helvetica" panose="020B0604020202020204" pitchFamily="34" charset="0"/>
                <a:cs typeface="Helvetica" panose="020B0604020202020204" pitchFamily="34" charset="0"/>
              </a:rPr>
              <a:t>#HHSS283201200024I/HHSS28342002T.</a:t>
            </a:r>
            <a:endParaRPr lang="en-US" altLang="ja-JP" dirty="0">
              <a:latin typeface="Helvetica" panose="020B0604020202020204" pitchFamily="34" charset="0"/>
              <a:cs typeface="Helvetica" panose="020B0604020202020204" pitchFamily="34" charset="0"/>
            </a:endParaRPr>
          </a:p>
          <a:p>
            <a:pPr algn="ctr"/>
            <a:r>
              <a:rPr lang="en-US" dirty="0">
                <a:latin typeface="Helvetica" panose="020B0604020202020204" pitchFamily="34" charset="0"/>
                <a:cs typeface="Helvetica" panose="020B0604020202020204" pitchFamily="34" charset="0"/>
              </a:rPr>
              <a:t>For training use only.</a:t>
            </a:r>
          </a:p>
          <a:p>
            <a:endParaRPr lang="en-US" dirty="0"/>
          </a:p>
        </p:txBody>
      </p:sp>
    </p:spTree>
    <p:extLst>
      <p:ext uri="{BB962C8B-B14F-4D97-AF65-F5344CB8AC3E}">
        <p14:creationId xmlns:p14="http://schemas.microsoft.com/office/powerpoint/2010/main" val="28892782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#3 – Feasibility Analysis</a:t>
            </a:r>
            <a:endParaRPr lang="en-US" b="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526" r="16748"/>
          <a:stretch/>
        </p:blipFill>
        <p:spPr>
          <a:xfrm>
            <a:off x="4567833" y="1461227"/>
            <a:ext cx="4284067" cy="4155679"/>
          </a:xfrm>
          <a:prstGeom prst="rect">
            <a:avLst/>
          </a:prstGeom>
        </p:spPr>
      </p:pic>
      <p:sp>
        <p:nvSpPr>
          <p:cNvPr id="5" name="Content Placeholder 2"/>
          <p:cNvSpPr>
            <a:spLocks noGrp="1"/>
          </p:cNvSpPr>
          <p:nvPr/>
        </p:nvSpPr>
        <p:spPr>
          <a:xfrm>
            <a:off x="134408" y="1339308"/>
            <a:ext cx="4433425" cy="456484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kern="1200" dirty="0" smtClean="0">
                <a:latin typeface="Helvetica"/>
                <a:cs typeface="Helvetica"/>
              </a:rPr>
              <a:t>Feasibility for each community will depend on:</a:t>
            </a:r>
          </a:p>
          <a:p>
            <a:r>
              <a:rPr lang="en-US" sz="2800" kern="1200" dirty="0" smtClean="0">
                <a:latin typeface="Helvetica"/>
                <a:cs typeface="Helvetica"/>
              </a:rPr>
              <a:t>Available local resources</a:t>
            </a:r>
          </a:p>
          <a:p>
            <a:r>
              <a:rPr lang="en-US" sz="2800" kern="1200" dirty="0" smtClean="0">
                <a:latin typeface="Helvetica"/>
                <a:cs typeface="Helvetica"/>
              </a:rPr>
              <a:t>Local competition for funding</a:t>
            </a:r>
          </a:p>
          <a:p>
            <a:r>
              <a:rPr lang="en-US" sz="2800" kern="1200" dirty="0" smtClean="0">
                <a:latin typeface="Helvetica"/>
                <a:cs typeface="Helvetica"/>
              </a:rPr>
              <a:t>Community buy-in</a:t>
            </a:r>
          </a:p>
          <a:p>
            <a:r>
              <a:rPr lang="en-US" sz="2800" kern="1200" dirty="0" smtClean="0">
                <a:latin typeface="Helvetica"/>
                <a:cs typeface="Helvetica"/>
              </a:rPr>
              <a:t>Available partners</a:t>
            </a:r>
          </a:p>
          <a:p>
            <a:r>
              <a:rPr lang="en-US" sz="2800" kern="1200" dirty="0" smtClean="0">
                <a:latin typeface="Helvetica"/>
                <a:cs typeface="Helvetica"/>
              </a:rPr>
              <a:t>What else? </a:t>
            </a:r>
          </a:p>
        </p:txBody>
      </p:sp>
      <p:sp>
        <p:nvSpPr>
          <p:cNvPr id="6" name="TextBox 5"/>
          <p:cNvSpPr txBox="1"/>
          <p:nvPr/>
        </p:nvSpPr>
        <p:spPr>
          <a:xfrm>
            <a:off x="3720805" y="5805101"/>
            <a:ext cx="5156791" cy="276999"/>
          </a:xfrm>
          <a:prstGeom prst="rect">
            <a:avLst/>
          </a:prstGeom>
          <a:noFill/>
        </p:spPr>
        <p:txBody>
          <a:bodyPr wrap="square" rtlCol="0">
            <a:spAutoFit/>
          </a:bodyPr>
          <a:lstStyle/>
          <a:p>
            <a:r>
              <a:rPr lang="en-US" sz="1200" kern="1200" dirty="0">
                <a:latin typeface="Helvetica" panose="020B0604020202020204" pitchFamily="34" charset="0"/>
                <a:cs typeface="Helvetica" panose="020B0604020202020204" pitchFamily="34" charset="0"/>
              </a:rPr>
              <a:t>Photo Source: http://www.flickr.com/photos/paxson_woelber/5426373830/</a:t>
            </a:r>
          </a:p>
        </p:txBody>
      </p:sp>
      <p:sp>
        <p:nvSpPr>
          <p:cNvPr id="7" name="Rectangle 6"/>
          <p:cNvSpPr/>
          <p:nvPr/>
        </p:nvSpPr>
        <p:spPr>
          <a:xfrm>
            <a:off x="2782421" y="6151059"/>
            <a:ext cx="5656357"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Handout 1: Sustainability Planning </a:t>
            </a:r>
            <a:r>
              <a:rPr lang="en-US" dirty="0" smtClean="0">
                <a:latin typeface="Arial" panose="020B0604020202020204" pitchFamily="34" charset="0"/>
                <a:cs typeface="Arial" panose="020B0604020202020204" pitchFamily="34" charset="0"/>
              </a:rPr>
              <a:t>Workbook, Page 8</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3983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#4 – Develop a Communication Plan</a:t>
            </a:r>
            <a:endParaRPr lang="en-US" b="0" dirty="0"/>
          </a:p>
        </p:txBody>
      </p:sp>
      <p:sp>
        <p:nvSpPr>
          <p:cNvPr id="4" name="Content Placeholder 2"/>
          <p:cNvSpPr>
            <a:spLocks noGrp="1"/>
          </p:cNvSpPr>
          <p:nvPr/>
        </p:nvSpPr>
        <p:spPr>
          <a:xfrm>
            <a:off x="622300" y="1507067"/>
            <a:ext cx="8229600" cy="45648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kern="1200" dirty="0">
                <a:latin typeface="Helvetica"/>
                <a:cs typeface="Helvetica"/>
              </a:rPr>
              <a:t>Identify the different sectors, </a:t>
            </a:r>
            <a:r>
              <a:rPr lang="en-US" sz="2800" kern="1200" dirty="0" smtClean="0">
                <a:latin typeface="Helvetica"/>
                <a:cs typeface="Helvetica"/>
              </a:rPr>
              <a:t>audiences, </a:t>
            </a:r>
            <a:r>
              <a:rPr lang="en-US" sz="2800" kern="1200" dirty="0">
                <a:latin typeface="Helvetica"/>
                <a:cs typeface="Helvetica"/>
              </a:rPr>
              <a:t>and/or partners that you want to engage and customize accordingly</a:t>
            </a:r>
          </a:p>
          <a:p>
            <a:r>
              <a:rPr lang="en-US" sz="2800" kern="1200" dirty="0" smtClean="0">
                <a:latin typeface="Helvetica"/>
                <a:cs typeface="Helvetica"/>
              </a:rPr>
              <a:t>Develop a one- to two-page case statement</a:t>
            </a:r>
          </a:p>
          <a:p>
            <a:r>
              <a:rPr lang="en-US" sz="2800" kern="1200" dirty="0" smtClean="0">
                <a:latin typeface="Helvetica"/>
                <a:cs typeface="Helvetica"/>
              </a:rPr>
              <a:t>Train coalition members in making “elevator speeches” about your successes</a:t>
            </a:r>
          </a:p>
          <a:p>
            <a:r>
              <a:rPr lang="en-US" sz="2800" kern="1200" dirty="0" smtClean="0">
                <a:latin typeface="Helvetica"/>
                <a:cs typeface="Helvetica"/>
              </a:rPr>
              <a:t>Utilize social media!</a:t>
            </a:r>
          </a:p>
        </p:txBody>
      </p:sp>
      <p:sp>
        <p:nvSpPr>
          <p:cNvPr id="5" name="Rectangle 4"/>
          <p:cNvSpPr/>
          <p:nvPr/>
        </p:nvSpPr>
        <p:spPr>
          <a:xfrm>
            <a:off x="2620496" y="6105861"/>
            <a:ext cx="5656357"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Handout 1: Sustainability Planning </a:t>
            </a:r>
            <a:r>
              <a:rPr lang="en-US" dirty="0" smtClean="0">
                <a:latin typeface="Arial" panose="020B0604020202020204" pitchFamily="34" charset="0"/>
                <a:cs typeface="Arial" panose="020B0604020202020204" pitchFamily="34" charset="0"/>
              </a:rPr>
              <a:t>Workbook, Page 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3196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Know your Audience</a:t>
            </a:r>
            <a:endParaRPr lang="en-US" b="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728"/>
          <a:stretch/>
        </p:blipFill>
        <p:spPr>
          <a:xfrm>
            <a:off x="4686093" y="1378751"/>
            <a:ext cx="4165807" cy="4185886"/>
          </a:xfrm>
          <a:prstGeom prst="rect">
            <a:avLst/>
          </a:prstGeom>
        </p:spPr>
      </p:pic>
      <p:sp>
        <p:nvSpPr>
          <p:cNvPr id="5" name="Content Placeholder 3"/>
          <p:cNvSpPr>
            <a:spLocks noGrp="1"/>
          </p:cNvSpPr>
          <p:nvPr/>
        </p:nvSpPr>
        <p:spPr>
          <a:xfrm>
            <a:off x="131947" y="1378751"/>
            <a:ext cx="4375841" cy="456484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kern="1200" dirty="0" smtClean="0">
                <a:latin typeface="Helvetica"/>
                <a:cs typeface="Helvetica"/>
              </a:rPr>
              <a:t>Who has an interest in community prevention programs?</a:t>
            </a:r>
          </a:p>
          <a:p>
            <a:r>
              <a:rPr lang="en-US" sz="2800" kern="1200" dirty="0" smtClean="0">
                <a:latin typeface="Helvetica"/>
                <a:cs typeface="Helvetica"/>
              </a:rPr>
              <a:t>What is important to each specific audience? </a:t>
            </a:r>
          </a:p>
          <a:p>
            <a:r>
              <a:rPr lang="en-US" sz="2800" kern="1200" dirty="0" smtClean="0">
                <a:latin typeface="Helvetica"/>
                <a:cs typeface="Helvetica"/>
              </a:rPr>
              <a:t>Consider </a:t>
            </a:r>
            <a:r>
              <a:rPr lang="en-US" sz="2800" b="1" kern="1200" dirty="0" smtClean="0">
                <a:latin typeface="Helvetica"/>
                <a:cs typeface="Helvetica"/>
              </a:rPr>
              <a:t>new </a:t>
            </a:r>
            <a:r>
              <a:rPr lang="en-US" sz="2800" kern="1200" dirty="0" smtClean="0">
                <a:latin typeface="Helvetica"/>
                <a:cs typeface="Helvetica"/>
              </a:rPr>
              <a:t>partnerships, collaborations, and  funding sources</a:t>
            </a:r>
          </a:p>
          <a:p>
            <a:endParaRPr lang="en-US" sz="2800" kern="1200" dirty="0">
              <a:latin typeface="Helvetica"/>
              <a:cs typeface="Helvetica"/>
            </a:endParaRPr>
          </a:p>
        </p:txBody>
      </p:sp>
      <p:sp>
        <p:nvSpPr>
          <p:cNvPr id="6" name="TextBox 5"/>
          <p:cNvSpPr txBox="1"/>
          <p:nvPr/>
        </p:nvSpPr>
        <p:spPr>
          <a:xfrm>
            <a:off x="3856534" y="5805101"/>
            <a:ext cx="4952998" cy="276999"/>
          </a:xfrm>
          <a:prstGeom prst="rect">
            <a:avLst/>
          </a:prstGeom>
          <a:noFill/>
        </p:spPr>
        <p:txBody>
          <a:bodyPr wrap="square" rtlCol="0">
            <a:spAutoFit/>
          </a:bodyPr>
          <a:lstStyle/>
          <a:p>
            <a:r>
              <a:rPr lang="en-US" sz="1200" kern="1200" dirty="0">
                <a:latin typeface="Helvetica" panose="020B0604020202020204" pitchFamily="34" charset="0"/>
                <a:cs typeface="Helvetica" panose="020B0604020202020204" pitchFamily="34" charset="0"/>
              </a:rPr>
              <a:t>Photo Source: http://www.flickr.com/photos/glenbledsoe/4858103965/</a:t>
            </a:r>
          </a:p>
        </p:txBody>
      </p:sp>
    </p:spTree>
    <p:extLst>
      <p:ext uri="{BB962C8B-B14F-4D97-AF65-F5344CB8AC3E}">
        <p14:creationId xmlns:p14="http://schemas.microsoft.com/office/powerpoint/2010/main" val="19228014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Create a Tweet - Activity</a:t>
            </a:r>
            <a:endParaRPr lang="en-US" b="0" dirty="0"/>
          </a:p>
        </p:txBody>
      </p:sp>
      <p:sp>
        <p:nvSpPr>
          <p:cNvPr id="3" name="Subtitle 2"/>
          <p:cNvSpPr>
            <a:spLocks noGrp="1"/>
          </p:cNvSpPr>
          <p:nvPr>
            <p:ph type="subTitle" idx="1"/>
          </p:nvPr>
        </p:nvSpPr>
        <p:spPr/>
        <p:txBody>
          <a:bodyPr/>
          <a:lstStyle/>
          <a:p>
            <a:r>
              <a:rPr lang="en-US" dirty="0" smtClean="0"/>
              <a:t>Take five minutes to create a 140-character tweet about your community effort. Include:</a:t>
            </a:r>
          </a:p>
          <a:p>
            <a:endParaRPr lang="en-US" dirty="0" smtClean="0"/>
          </a:p>
          <a:p>
            <a:pPr marL="457200" indent="-457200">
              <a:buFont typeface="Arial"/>
              <a:buChar char="•"/>
            </a:pPr>
            <a:r>
              <a:rPr lang="en-US" dirty="0" smtClean="0"/>
              <a:t>Who</a:t>
            </a:r>
            <a:r>
              <a:rPr lang="en-US" dirty="0"/>
              <a:t> </a:t>
            </a:r>
            <a:r>
              <a:rPr lang="en-US" dirty="0" smtClean="0"/>
              <a:t>you are</a:t>
            </a:r>
          </a:p>
          <a:p>
            <a:pPr marL="457200" indent="-457200">
              <a:buFont typeface="Arial"/>
              <a:buChar char="•"/>
            </a:pPr>
            <a:r>
              <a:rPr lang="en-US" dirty="0" smtClean="0"/>
              <a:t>What the focus is</a:t>
            </a:r>
          </a:p>
          <a:p>
            <a:pPr marL="457200" indent="-457200">
              <a:buFont typeface="Arial"/>
              <a:buChar char="•"/>
            </a:pPr>
            <a:r>
              <a:rPr lang="en-US" dirty="0" smtClean="0"/>
              <a:t>Accomplishments</a:t>
            </a:r>
          </a:p>
          <a:p>
            <a:pPr marL="457200" indent="-457200">
              <a:buFont typeface="Arial"/>
              <a:buChar char="•"/>
            </a:pPr>
            <a:r>
              <a:rPr lang="en-US" dirty="0" smtClean="0"/>
              <a:t>A goal</a:t>
            </a:r>
          </a:p>
          <a:p>
            <a:pPr marL="457200" indent="-457200">
              <a:buFont typeface="Arial"/>
              <a:buChar char="•"/>
            </a:pPr>
            <a:r>
              <a:rPr lang="en-US" dirty="0" smtClean="0"/>
              <a:t>Partnerships @mentions</a:t>
            </a:r>
          </a:p>
        </p:txBody>
      </p:sp>
      <p:pic>
        <p:nvPicPr>
          <p:cNvPr id="4" name="Picture 3" descr="https://lh3.ggpht.com/lSLM0xhCA1RZOwaQcjhlwmsvaIQYaP3c5qbDKCgLALhydrgExnaSKZdGa8S3YtRuVA=w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183" y="267546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125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Tweet </a:t>
            </a:r>
            <a:endParaRPr lang="en-US" dirty="0"/>
          </a:p>
        </p:txBody>
      </p:sp>
      <p:sp>
        <p:nvSpPr>
          <p:cNvPr id="3" name="Subtitle 2"/>
          <p:cNvSpPr>
            <a:spLocks noGrp="1"/>
          </p:cNvSpPr>
          <p:nvPr>
            <p:ph type="subTitle" idx="1"/>
          </p:nvPr>
        </p:nvSpPr>
        <p:spPr>
          <a:xfrm>
            <a:off x="3054122" y="1464234"/>
            <a:ext cx="5797778" cy="4365065"/>
          </a:xfrm>
        </p:spPr>
        <p:txBody>
          <a:bodyPr/>
          <a:lstStyle/>
          <a:p>
            <a:pPr algn="ctr"/>
            <a:endParaRPr lang="en-US" dirty="0" smtClean="0"/>
          </a:p>
          <a:p>
            <a:pPr algn="ctr"/>
            <a:r>
              <a:rPr lang="en-US" dirty="0" smtClean="0"/>
              <a:t>NUSAPT has reduced the </a:t>
            </a:r>
            <a:r>
              <a:rPr lang="en-US" dirty="0"/>
              <a:t>number of youth who get alcohol from retailers </a:t>
            </a:r>
            <a:r>
              <a:rPr lang="en-US" dirty="0" smtClean="0"/>
              <a:t>by </a:t>
            </a:r>
            <a:r>
              <a:rPr lang="en-US" dirty="0"/>
              <a:t>40%. Community partners and programs made this happen. #</a:t>
            </a:r>
            <a:r>
              <a:rPr lang="en-US" dirty="0" err="1"/>
              <a:t>reduceunderagedrinking</a:t>
            </a:r>
            <a:r>
              <a:rPr lang="en-US" dirty="0"/>
              <a:t> @</a:t>
            </a:r>
            <a:r>
              <a:rPr lang="en-US" dirty="0" err="1"/>
              <a:t>schooldistrict</a:t>
            </a:r>
            <a:r>
              <a:rPr lang="en-US" dirty="0"/>
              <a:t> @</a:t>
            </a:r>
            <a:r>
              <a:rPr lang="en-US" dirty="0" err="1"/>
              <a:t>lawenforcement</a:t>
            </a:r>
            <a:r>
              <a:rPr lang="en-US" dirty="0"/>
              <a:t> @</a:t>
            </a:r>
            <a:r>
              <a:rPr lang="en-US" dirty="0" err="1"/>
              <a:t>nusapt</a:t>
            </a:r>
            <a:endParaRPr lang="en-US" dirty="0"/>
          </a:p>
        </p:txBody>
      </p:sp>
      <p:pic>
        <p:nvPicPr>
          <p:cNvPr id="4" name="Picture 3" descr="1466718961_social_twitter_button_bl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12" y="2349823"/>
            <a:ext cx="2469011" cy="2469011"/>
          </a:xfrm>
          <a:prstGeom prst="rect">
            <a:avLst/>
          </a:prstGeom>
        </p:spPr>
      </p:pic>
      <p:sp>
        <p:nvSpPr>
          <p:cNvPr id="5" name="TextBox 4"/>
          <p:cNvSpPr txBox="1"/>
          <p:nvPr/>
        </p:nvSpPr>
        <p:spPr>
          <a:xfrm>
            <a:off x="3473933" y="6287179"/>
            <a:ext cx="4334544" cy="230832"/>
          </a:xfrm>
          <a:prstGeom prst="rect">
            <a:avLst/>
          </a:prstGeom>
          <a:noFill/>
        </p:spPr>
        <p:txBody>
          <a:bodyPr wrap="square" rtlCol="0">
            <a:spAutoFit/>
          </a:bodyPr>
          <a:lstStyle/>
          <a:p>
            <a:r>
              <a:rPr lang="en-US" sz="900" dirty="0"/>
              <a:t>https://</a:t>
            </a:r>
            <a:r>
              <a:rPr lang="en-US" sz="900" dirty="0" err="1"/>
              <a:t>www.iconfinder.com</a:t>
            </a:r>
            <a:r>
              <a:rPr lang="en-US" sz="900" dirty="0"/>
              <a:t>/icons/60859/</a:t>
            </a:r>
            <a:r>
              <a:rPr lang="en-US" sz="900" dirty="0" err="1"/>
              <a:t>blue_button_round_social_twitter_icon</a:t>
            </a:r>
            <a:endParaRPr lang="en-US" sz="900" dirty="0"/>
          </a:p>
        </p:txBody>
      </p:sp>
    </p:spTree>
    <p:extLst>
      <p:ext uri="{BB962C8B-B14F-4D97-AF65-F5344CB8AC3E}">
        <p14:creationId xmlns:p14="http://schemas.microsoft.com/office/powerpoint/2010/main" val="3253624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Plan the Approach</a:t>
            </a:r>
            <a:endParaRPr lang="en-US" b="0" dirty="0"/>
          </a:p>
        </p:txBody>
      </p:sp>
      <p:pic>
        <p:nvPicPr>
          <p:cNvPr id="4" name="table"/>
          <p:cNvPicPr>
            <a:picLocks noChangeAspect="1"/>
          </p:cNvPicPr>
          <p:nvPr/>
        </p:nvPicPr>
        <p:blipFill>
          <a:blip r:embed="rId3"/>
          <a:stretch>
            <a:fillRect/>
          </a:stretch>
        </p:blipFill>
        <p:spPr>
          <a:xfrm>
            <a:off x="258856" y="1309163"/>
            <a:ext cx="8737600" cy="4521199"/>
          </a:xfrm>
          <a:prstGeom prst="rect">
            <a:avLst/>
          </a:prstGeom>
        </p:spPr>
      </p:pic>
    </p:spTree>
    <p:extLst>
      <p:ext uri="{BB962C8B-B14F-4D97-AF65-F5344CB8AC3E}">
        <p14:creationId xmlns:p14="http://schemas.microsoft.com/office/powerpoint/2010/main" val="32197750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195" y="0"/>
            <a:ext cx="8666705" cy="1105648"/>
          </a:xfrm>
        </p:spPr>
        <p:txBody>
          <a:bodyPr/>
          <a:lstStyle/>
          <a:p>
            <a:r>
              <a:rPr lang="en-US" b="0" dirty="0" smtClean="0"/>
              <a:t>#5 – Implement Sustainability Actions</a:t>
            </a:r>
            <a:endParaRPr lang="en-US" b="0" dirty="0"/>
          </a:p>
        </p:txBody>
      </p:sp>
      <p:pic>
        <p:nvPicPr>
          <p:cNvPr id="4" name="table"/>
          <p:cNvPicPr>
            <a:picLocks noChangeAspect="1"/>
          </p:cNvPicPr>
          <p:nvPr/>
        </p:nvPicPr>
        <p:blipFill>
          <a:blip r:embed="rId3"/>
          <a:stretch>
            <a:fillRect/>
          </a:stretch>
        </p:blipFill>
        <p:spPr>
          <a:xfrm>
            <a:off x="253389" y="1190313"/>
            <a:ext cx="8637223" cy="4854970"/>
          </a:xfrm>
          <a:prstGeom prst="rect">
            <a:avLst/>
          </a:prstGeom>
        </p:spPr>
      </p:pic>
    </p:spTree>
    <p:extLst>
      <p:ext uri="{BB962C8B-B14F-4D97-AF65-F5344CB8AC3E}">
        <p14:creationId xmlns:p14="http://schemas.microsoft.com/office/powerpoint/2010/main" val="38378642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5 Core Components of Sustainability</a:t>
            </a:r>
            <a:endParaRPr lang="en-US" b="0" dirty="0"/>
          </a:p>
        </p:txBody>
      </p:sp>
      <p:graphicFrame>
        <p:nvGraphicFramePr>
          <p:cNvPr id="4" name="Diagram 3"/>
          <p:cNvGraphicFramePr/>
          <p:nvPr>
            <p:extLst>
              <p:ext uri="{D42A27DB-BD31-4B8C-83A1-F6EECF244321}">
                <p14:modId xmlns:p14="http://schemas.microsoft.com/office/powerpoint/2010/main" val="1445735347"/>
              </p:ext>
            </p:extLst>
          </p:nvPr>
        </p:nvGraphicFramePr>
        <p:xfrm>
          <a:off x="368298" y="982134"/>
          <a:ext cx="8466667" cy="55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9311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3412" y="2480235"/>
            <a:ext cx="3948455" cy="1583766"/>
          </a:xfrm>
        </p:spPr>
        <p:txBody>
          <a:bodyPr/>
          <a:lstStyle/>
          <a:p>
            <a:pPr algn="ctr"/>
            <a:r>
              <a:rPr lang="en-US" sz="4400" dirty="0"/>
              <a:t>Questions?</a:t>
            </a:r>
          </a:p>
          <a:p>
            <a:endParaRPr lang="en-US" dirty="0"/>
          </a:p>
        </p:txBody>
      </p:sp>
      <p:pic>
        <p:nvPicPr>
          <p:cNvPr id="4" name="Picture 3" descr="C:\Users\MFerguson\AppData\Local\Microsoft\Windows\Temporary Internet Files\Content.IE5\5CASPAX2\MP9004222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521" y="1312333"/>
            <a:ext cx="339989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9498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latin typeface="Helvetica" pitchFamily="34" charset="0"/>
                <a:cs typeface="Arial" panose="020B0604020202020204" pitchFamily="34" charset="0"/>
              </a:rPr>
              <a:t>Evaluation</a:t>
            </a:r>
            <a:endParaRPr lang="en-US" sz="4000" dirty="0">
              <a:latin typeface="Helvetica" pitchFamily="34" charset="0"/>
              <a:cs typeface="Arial" panose="020B0604020202020204" pitchFamily="34" charset="0"/>
            </a:endParaRPr>
          </a:p>
        </p:txBody>
      </p:sp>
      <p:sp>
        <p:nvSpPr>
          <p:cNvPr id="5" name="Content Placeholder 4"/>
          <p:cNvSpPr>
            <a:spLocks noGrp="1"/>
          </p:cNvSpPr>
          <p:nvPr>
            <p:ph type="subTitle" idx="1"/>
          </p:nvPr>
        </p:nvSpPr>
        <p:spPr>
          <a:xfrm>
            <a:off x="3857625" y="1464234"/>
            <a:ext cx="4413250" cy="4365065"/>
          </a:xfrm>
        </p:spPr>
        <p:txBody>
          <a:bodyPr/>
          <a:lstStyle/>
          <a:p>
            <a:pPr marL="0" indent="0" algn="ctr">
              <a:buNone/>
            </a:pPr>
            <a:r>
              <a:rPr lang="en-US" dirty="0" smtClean="0">
                <a:latin typeface="Arial" panose="020B0604020202020204" pitchFamily="34" charset="0"/>
                <a:cs typeface="Arial" panose="020B0604020202020204" pitchFamily="34" charset="0"/>
              </a:rPr>
              <a:t>Please take the time to complete a brief evaluation form. </a:t>
            </a:r>
          </a:p>
          <a:p>
            <a:pPr marL="0" indent="0" algn="ctr">
              <a:buNone/>
            </a:pPr>
            <a:endParaRPr lang="en-US" dirty="0" smtClean="0">
              <a:latin typeface="Arial" panose="020B0604020202020204" pitchFamily="34" charset="0"/>
              <a:cs typeface="Arial" panose="020B0604020202020204" pitchFamily="34" charset="0"/>
            </a:endParaRPr>
          </a:p>
          <a:p>
            <a:pPr marL="0" indent="0" algn="ctr">
              <a:buNone/>
            </a:pPr>
            <a:r>
              <a:rPr lang="en-US" dirty="0" smtClean="0">
                <a:latin typeface="Arial" panose="020B0604020202020204" pitchFamily="34" charset="0"/>
                <a:cs typeface="Arial" panose="020B0604020202020204" pitchFamily="34" charset="0"/>
              </a:rPr>
              <a:t>Your feedback is appreciated!</a:t>
            </a:r>
            <a:endParaRPr lang="en-US" dirty="0">
              <a:latin typeface="Arial" panose="020B0604020202020204" pitchFamily="34" charset="0"/>
              <a:cs typeface="Arial" panose="020B0604020202020204" pitchFamily="34" charset="0"/>
            </a:endParaRPr>
          </a:p>
        </p:txBody>
      </p:sp>
      <p:pic>
        <p:nvPicPr>
          <p:cNvPr id="3074" name="Picture 2" descr="C:\Users\MFerguson\AppData\Local\Microsoft\Windows\Temporary Internet Files\Content.IE5\5CASPAX2\MP90040226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05648"/>
            <a:ext cx="3516084" cy="472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4208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Agenda/Roadmap</a:t>
            </a:r>
          </a:p>
        </p:txBody>
      </p:sp>
      <p:sp>
        <p:nvSpPr>
          <p:cNvPr id="3" name="Subtitle 2"/>
          <p:cNvSpPr>
            <a:spLocks noGrp="1"/>
          </p:cNvSpPr>
          <p:nvPr>
            <p:ph type="subTitle" idx="1"/>
          </p:nvPr>
        </p:nvSpPr>
        <p:spPr/>
        <p:txBody>
          <a:bodyPr/>
          <a:lstStyle/>
          <a:p>
            <a:pPr marL="457200" indent="-457200">
              <a:buFont typeface="Arial"/>
              <a:buChar char="•"/>
            </a:pPr>
            <a:r>
              <a:rPr lang="en-US" dirty="0" smtClean="0"/>
              <a:t>Define Sustainability</a:t>
            </a:r>
            <a:endParaRPr lang="en-US" dirty="0"/>
          </a:p>
          <a:p>
            <a:pPr marL="457200" indent="-457200">
              <a:buFont typeface="Arial"/>
              <a:buChar char="•"/>
            </a:pPr>
            <a:r>
              <a:rPr lang="en-US" dirty="0" smtClean="0"/>
              <a:t>Introduce the Keys to Sustainability</a:t>
            </a:r>
          </a:p>
          <a:p>
            <a:pPr marL="457200" indent="-457200">
              <a:buFont typeface="Arial"/>
              <a:buChar char="•"/>
            </a:pPr>
            <a:r>
              <a:rPr lang="en-US" dirty="0" smtClean="0"/>
              <a:t>Identify tools throughout the Strategic Prevention Framework (SPF) that can help create a plan for sustainability</a:t>
            </a:r>
          </a:p>
          <a:p>
            <a:pPr marL="457200" indent="-457200">
              <a:buFont typeface="Arial"/>
              <a:buChar char="•"/>
            </a:pPr>
            <a:r>
              <a:rPr lang="en-US" dirty="0" smtClean="0"/>
              <a:t>5 Core Components of Sustainability</a:t>
            </a:r>
          </a:p>
          <a:p>
            <a:pPr marL="457200" indent="-457200">
              <a:buFont typeface="Arial"/>
              <a:buChar char="•"/>
            </a:pPr>
            <a:r>
              <a:rPr lang="en-US" dirty="0" smtClean="0"/>
              <a:t>Sustainability Planning Workbook</a:t>
            </a:r>
            <a:endParaRPr lang="en-US" dirty="0"/>
          </a:p>
          <a:p>
            <a:pPr marL="457200" indent="-457200">
              <a:buFont typeface="Arial"/>
              <a:buChar char="•"/>
            </a:pPr>
            <a:r>
              <a:rPr lang="en-US" dirty="0" smtClean="0"/>
              <a:t>Interactive Panel</a:t>
            </a:r>
          </a:p>
        </p:txBody>
      </p:sp>
    </p:spTree>
    <p:extLst>
      <p:ext uri="{BB962C8B-B14F-4D97-AF65-F5344CB8AC3E}">
        <p14:creationId xmlns:p14="http://schemas.microsoft.com/office/powerpoint/2010/main" val="26363288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CAPT Liaison for WA</a:t>
            </a:r>
            <a:endParaRPr lang="en-US" dirty="0"/>
          </a:p>
        </p:txBody>
      </p:sp>
      <p:sp>
        <p:nvSpPr>
          <p:cNvPr id="3" name="Subtitle 2"/>
          <p:cNvSpPr>
            <a:spLocks noGrp="1"/>
          </p:cNvSpPr>
          <p:nvPr>
            <p:ph type="subTitle" idx="1"/>
          </p:nvPr>
        </p:nvSpPr>
        <p:spPr/>
        <p:txBody>
          <a:bodyPr/>
          <a:lstStyle/>
          <a:p>
            <a:pPr algn="ctr"/>
            <a:r>
              <a:rPr lang="en-US" dirty="0"/>
              <a:t>If you have questions or comments, please don’t hesitate to contact:</a:t>
            </a:r>
          </a:p>
          <a:p>
            <a:pPr algn="ctr"/>
            <a:endParaRPr lang="en-US" dirty="0"/>
          </a:p>
          <a:p>
            <a:pPr algn="ctr"/>
            <a:r>
              <a:rPr lang="en-US" dirty="0" smtClean="0"/>
              <a:t>Janet Porter, MPH</a:t>
            </a:r>
          </a:p>
          <a:p>
            <a:pPr algn="ctr"/>
            <a:r>
              <a:rPr lang="en-US" dirty="0" smtClean="0">
                <a:hlinkClick r:id="rId2"/>
              </a:rPr>
              <a:t>jporter@casat.org</a:t>
            </a:r>
            <a:endParaRPr lang="en-US" dirty="0" smtClean="0"/>
          </a:p>
          <a:p>
            <a:pPr algn="ctr"/>
            <a:r>
              <a:rPr lang="en-US" dirty="0" smtClean="0"/>
              <a:t>(530) 249-1790</a:t>
            </a:r>
            <a:endParaRPr lang="en-US" dirty="0"/>
          </a:p>
          <a:p>
            <a:endParaRPr lang="en-US" dirty="0"/>
          </a:p>
        </p:txBody>
      </p:sp>
    </p:spTree>
    <p:extLst>
      <p:ext uri="{BB962C8B-B14F-4D97-AF65-F5344CB8AC3E}">
        <p14:creationId xmlns:p14="http://schemas.microsoft.com/office/powerpoint/2010/main" val="2936623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Citations</a:t>
            </a:r>
            <a:endParaRPr lang="en-US" dirty="0"/>
          </a:p>
        </p:txBody>
      </p:sp>
      <p:sp>
        <p:nvSpPr>
          <p:cNvPr id="3" name="Subtitle 2"/>
          <p:cNvSpPr>
            <a:spLocks noGrp="1"/>
          </p:cNvSpPr>
          <p:nvPr>
            <p:ph type="subTitle" idx="1"/>
          </p:nvPr>
        </p:nvSpPr>
        <p:spPr>
          <a:xfrm>
            <a:off x="403412" y="1464234"/>
            <a:ext cx="8448488" cy="4595190"/>
          </a:xfrm>
        </p:spPr>
        <p:txBody>
          <a:bodyPr/>
          <a:lstStyle/>
          <a:p>
            <a:r>
              <a:rPr lang="en-US" sz="2000" baseline="30000" dirty="0" smtClean="0">
                <a:latin typeface="Helvetica" pitchFamily="34" charset="0"/>
                <a:cs typeface="Helvetica" pitchFamily="34" charset="0"/>
              </a:rPr>
              <a:t>1</a:t>
            </a:r>
            <a:r>
              <a:rPr lang="en-US" sz="2000" dirty="0" smtClean="0">
                <a:latin typeface="Helvetica" pitchFamily="34" charset="0"/>
                <a:cs typeface="Helvetica" pitchFamily="34" charset="0"/>
              </a:rPr>
              <a:t>Center </a:t>
            </a:r>
            <a:r>
              <a:rPr lang="en-US" sz="2000" dirty="0">
                <a:latin typeface="Helvetica" pitchFamily="34" charset="0"/>
                <a:cs typeface="Helvetica" pitchFamily="34" charset="0"/>
              </a:rPr>
              <a:t>for Disease Control’s Health Communities Program. (2011). </a:t>
            </a:r>
            <a:r>
              <a:rPr lang="en-US" sz="2000" i="1" dirty="0">
                <a:latin typeface="Helvetica" pitchFamily="34" charset="0"/>
                <a:cs typeface="Helvetica" pitchFamily="34" charset="0"/>
              </a:rPr>
              <a:t>A sustainability planning guide for healthy communities. </a:t>
            </a:r>
            <a:endParaRPr lang="en-US" sz="2000" dirty="0">
              <a:latin typeface="Helvetica" pitchFamily="34" charset="0"/>
              <a:cs typeface="Arial" panose="020B0604020202020204" pitchFamily="34" charset="0"/>
            </a:endParaRPr>
          </a:p>
          <a:p>
            <a:r>
              <a:rPr lang="en-US" sz="2000" baseline="30000" dirty="0" smtClean="0">
                <a:latin typeface="Helvetica" pitchFamily="34" charset="0"/>
                <a:cs typeface="Arial" panose="020B0604020202020204" pitchFamily="34" charset="0"/>
              </a:rPr>
              <a:t>2</a:t>
            </a:r>
            <a:r>
              <a:rPr lang="en-US" sz="2000" dirty="0" smtClean="0">
                <a:latin typeface="Helvetica" pitchFamily="34" charset="0"/>
                <a:cs typeface="Arial" panose="020B0604020202020204" pitchFamily="34" charset="0"/>
              </a:rPr>
              <a:t>Center </a:t>
            </a:r>
            <a:r>
              <a:rPr lang="en-US" sz="2000" dirty="0">
                <a:latin typeface="Helvetica" pitchFamily="34" charset="0"/>
                <a:cs typeface="Arial" panose="020B0604020202020204" pitchFamily="34" charset="0"/>
              </a:rPr>
              <a:t>for Disease Control and Prevention’s Health Communities Program. (2011). </a:t>
            </a:r>
            <a:r>
              <a:rPr lang="en-US" sz="2000" i="1" dirty="0">
                <a:latin typeface="Helvetica" pitchFamily="34" charset="0"/>
                <a:cs typeface="Arial" panose="020B0604020202020204" pitchFamily="34" charset="0"/>
              </a:rPr>
              <a:t>A sustainability planning guide for healthy communities. </a:t>
            </a:r>
            <a:r>
              <a:rPr lang="en-US" sz="2000" dirty="0">
                <a:latin typeface="Helvetica" pitchFamily="34" charset="0"/>
                <a:cs typeface="Arial" panose="020B0604020202020204" pitchFamily="34" charset="0"/>
              </a:rPr>
              <a:t>Retrieved from </a:t>
            </a:r>
            <a:r>
              <a:rPr lang="en-US" sz="2000" dirty="0">
                <a:latin typeface="Helvetica" pitchFamily="34" charset="0"/>
                <a:cs typeface="Arial" panose="020B0604020202020204" pitchFamily="34" charset="0"/>
                <a:hlinkClick r:id="rId2"/>
              </a:rPr>
              <a:t>http://</a:t>
            </a:r>
            <a:r>
              <a:rPr lang="en-US" sz="2000" dirty="0" smtClean="0">
                <a:latin typeface="Helvetica" pitchFamily="34" charset="0"/>
                <a:cs typeface="Arial" panose="020B0604020202020204" pitchFamily="34" charset="0"/>
                <a:hlinkClick r:id="rId2"/>
              </a:rPr>
              <a:t>www.cdc.gov/nccdphp/dch/programs/healthycommunitiesprogram/pdf/sustainability_guide.pdf</a:t>
            </a:r>
            <a:endParaRPr lang="en-US" sz="2000" dirty="0" smtClean="0">
              <a:latin typeface="Helvetica" pitchFamily="34" charset="0"/>
              <a:cs typeface="Arial" panose="020B0604020202020204" pitchFamily="34" charset="0"/>
            </a:endParaRPr>
          </a:p>
          <a:p>
            <a:r>
              <a:rPr lang="en-US" sz="2000" baseline="30000" dirty="0" smtClean="0">
                <a:latin typeface="Helvetica" pitchFamily="34" charset="0"/>
                <a:cs typeface="Arial" panose="020B0604020202020204" pitchFamily="34" charset="0"/>
              </a:rPr>
              <a:t>3</a:t>
            </a:r>
            <a:r>
              <a:rPr lang="en-US" sz="2000" dirty="0" smtClean="0">
                <a:latin typeface="Helvetica" pitchFamily="34" charset="0"/>
                <a:cs typeface="Arial" panose="020B0604020202020204" pitchFamily="34" charset="0"/>
              </a:rPr>
              <a:t>Green</a:t>
            </a:r>
            <a:r>
              <a:rPr lang="en-US" sz="2000" dirty="0">
                <a:latin typeface="Helvetica" pitchFamily="34" charset="0"/>
                <a:cs typeface="Arial" panose="020B0604020202020204" pitchFamily="34" charset="0"/>
              </a:rPr>
              <a:t>, L., &amp; </a:t>
            </a:r>
            <a:r>
              <a:rPr lang="en-US" sz="2000" dirty="0" err="1">
                <a:latin typeface="Helvetica" pitchFamily="34" charset="0"/>
                <a:cs typeface="Arial" panose="020B0604020202020204" pitchFamily="34" charset="0"/>
              </a:rPr>
              <a:t>Kreuter</a:t>
            </a:r>
            <a:r>
              <a:rPr lang="en-US" sz="2000" dirty="0">
                <a:latin typeface="Helvetica" pitchFamily="34" charset="0"/>
                <a:cs typeface="Arial" panose="020B0604020202020204" pitchFamily="34" charset="0"/>
              </a:rPr>
              <a:t>, M. (2005). </a:t>
            </a:r>
            <a:r>
              <a:rPr lang="en-US" sz="2000" i="1" dirty="0">
                <a:latin typeface="Helvetica" pitchFamily="34" charset="0"/>
                <a:cs typeface="Arial" panose="020B0604020202020204" pitchFamily="34" charset="0"/>
              </a:rPr>
              <a:t>Health program planning: an educational and ecological approach</a:t>
            </a:r>
            <a:r>
              <a:rPr lang="en-US" sz="2000" dirty="0">
                <a:latin typeface="Helvetica" pitchFamily="34" charset="0"/>
                <a:cs typeface="Arial" panose="020B0604020202020204" pitchFamily="34" charset="0"/>
              </a:rPr>
              <a:t>. (4</a:t>
            </a:r>
            <a:r>
              <a:rPr lang="en-US" sz="2000" baseline="30000" dirty="0">
                <a:latin typeface="Helvetica" pitchFamily="34" charset="0"/>
                <a:cs typeface="Arial" panose="020B0604020202020204" pitchFamily="34" charset="0"/>
              </a:rPr>
              <a:t>th</a:t>
            </a:r>
            <a:r>
              <a:rPr lang="en-US" sz="2000" dirty="0">
                <a:latin typeface="Helvetica" pitchFamily="34" charset="0"/>
                <a:cs typeface="Arial" panose="020B0604020202020204" pitchFamily="34" charset="0"/>
              </a:rPr>
              <a:t> Edition). Boston: McGraw-Hill.</a:t>
            </a:r>
          </a:p>
          <a:p>
            <a:r>
              <a:rPr lang="en-US" sz="2000" baseline="30000" dirty="0" smtClean="0">
                <a:solidFill>
                  <a:prstClr val="black"/>
                </a:solidFill>
                <a:latin typeface="Helvetica" pitchFamily="34" charset="0"/>
                <a:cs typeface="Arial" panose="020B0604020202020204" pitchFamily="34" charset="0"/>
              </a:rPr>
              <a:t>4</a:t>
            </a:r>
            <a:r>
              <a:rPr lang="en-US" sz="2000" dirty="0" smtClean="0">
                <a:solidFill>
                  <a:prstClr val="black"/>
                </a:solidFill>
                <a:latin typeface="Helvetica" pitchFamily="34" charset="0"/>
                <a:cs typeface="Arial" panose="020B0604020202020204" pitchFamily="34" charset="0"/>
              </a:rPr>
              <a:t>Birckmayer</a:t>
            </a:r>
            <a:r>
              <a:rPr lang="en-US" sz="2000" dirty="0">
                <a:solidFill>
                  <a:prstClr val="black"/>
                </a:solidFill>
                <a:latin typeface="Helvetica" pitchFamily="34" charset="0"/>
                <a:cs typeface="Arial" panose="020B0604020202020204" pitchFamily="34" charset="0"/>
              </a:rPr>
              <a:t>, J., Holder, H., Yacoubian, G.,  &amp; Friend, K. (2004). A general causal model to guide alcohol, tobacco, and illicit drug prevention: Assessing the research evidence. J. </a:t>
            </a:r>
            <a:r>
              <a:rPr lang="en-US" sz="2000" i="1" dirty="0">
                <a:solidFill>
                  <a:prstClr val="black"/>
                </a:solidFill>
                <a:latin typeface="Helvetica" pitchFamily="34" charset="0"/>
                <a:cs typeface="Arial" panose="020B0604020202020204" pitchFamily="34" charset="0"/>
              </a:rPr>
              <a:t>Drug Education</a:t>
            </a:r>
            <a:r>
              <a:rPr lang="en-US" sz="2000" dirty="0">
                <a:solidFill>
                  <a:prstClr val="black"/>
                </a:solidFill>
                <a:latin typeface="Helvetica" pitchFamily="34" charset="0"/>
                <a:cs typeface="Arial" panose="020B0604020202020204" pitchFamily="34" charset="0"/>
              </a:rPr>
              <a:t>, 34(</a:t>
            </a:r>
            <a:r>
              <a:rPr lang="en-US" sz="2000" i="1" dirty="0">
                <a:solidFill>
                  <a:prstClr val="black"/>
                </a:solidFill>
                <a:latin typeface="Helvetica" pitchFamily="34" charset="0"/>
                <a:cs typeface="Arial" panose="020B0604020202020204" pitchFamily="34" charset="0"/>
              </a:rPr>
              <a:t>2</a:t>
            </a:r>
            <a:r>
              <a:rPr lang="en-US" sz="2000" dirty="0">
                <a:solidFill>
                  <a:prstClr val="black"/>
                </a:solidFill>
                <a:latin typeface="Helvetica" pitchFamily="34" charset="0"/>
                <a:cs typeface="Arial" panose="020B0604020202020204" pitchFamily="34" charset="0"/>
              </a:rPr>
              <a:t>), 121-153.</a:t>
            </a:r>
          </a:p>
          <a:p>
            <a:pPr>
              <a:buFont typeface="+mj-lt"/>
              <a:buAutoNum type="arabicPeriod"/>
            </a:pPr>
            <a:endParaRPr lang="en-US" sz="2400" dirty="0">
              <a:latin typeface="Helvetica"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691906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a:t>Objectives</a:t>
            </a:r>
            <a:r>
              <a:rPr lang="en-US" dirty="0"/>
              <a:t> </a:t>
            </a:r>
          </a:p>
        </p:txBody>
      </p:sp>
      <p:sp>
        <p:nvSpPr>
          <p:cNvPr id="3" name="Subtitle 2"/>
          <p:cNvSpPr>
            <a:spLocks noGrp="1"/>
          </p:cNvSpPr>
          <p:nvPr>
            <p:ph type="subTitle" idx="1"/>
          </p:nvPr>
        </p:nvSpPr>
        <p:spPr/>
        <p:txBody>
          <a:bodyPr/>
          <a:lstStyle/>
          <a:p>
            <a:pPr marL="457200" indent="-457200">
              <a:buFont typeface="Arial"/>
              <a:buChar char="•"/>
            </a:pPr>
            <a:r>
              <a:rPr lang="en-US" dirty="0"/>
              <a:t>Define sustainability </a:t>
            </a:r>
          </a:p>
          <a:p>
            <a:pPr marL="457200" indent="-457200">
              <a:buFont typeface="Arial"/>
              <a:buChar char="•"/>
            </a:pPr>
            <a:r>
              <a:rPr lang="en-US" dirty="0"/>
              <a:t>Illustrate ways of implementing the Keys to Sustainability into prevention work </a:t>
            </a:r>
          </a:p>
          <a:p>
            <a:pPr marL="457200" indent="-457200">
              <a:buFont typeface="Arial"/>
              <a:buChar char="•"/>
            </a:pPr>
            <a:r>
              <a:rPr lang="en-US" dirty="0"/>
              <a:t>Identify and discuss why sustainability is important throughout the SPF process</a:t>
            </a:r>
          </a:p>
          <a:p>
            <a:pPr marL="457200" indent="-457200">
              <a:buFont typeface="Arial"/>
              <a:buChar char="•"/>
            </a:pPr>
            <a:r>
              <a:rPr lang="en-US" dirty="0"/>
              <a:t>Introduce the 5 Core Components of Sustainability</a:t>
            </a:r>
          </a:p>
          <a:p>
            <a:pPr marL="457200" indent="-457200">
              <a:buFont typeface="Arial"/>
              <a:buChar char="•"/>
            </a:pPr>
            <a:r>
              <a:rPr lang="en-US" dirty="0"/>
              <a:t>Learn from communities who have been able to leverage </a:t>
            </a:r>
            <a:r>
              <a:rPr lang="en-US" dirty="0" smtClean="0"/>
              <a:t>resources </a:t>
            </a:r>
            <a:r>
              <a:rPr lang="en-US" dirty="0"/>
              <a:t>to sustain positive </a:t>
            </a:r>
            <a:r>
              <a:rPr lang="en-US" dirty="0" smtClean="0"/>
              <a:t>outcomes</a:t>
            </a:r>
            <a:endParaRPr lang="en-US" dirty="0"/>
          </a:p>
          <a:p>
            <a:endParaRPr lang="en-US" dirty="0"/>
          </a:p>
        </p:txBody>
      </p:sp>
    </p:spTree>
    <p:extLst>
      <p:ext uri="{BB962C8B-B14F-4D97-AF65-F5344CB8AC3E}">
        <p14:creationId xmlns:p14="http://schemas.microsoft.com/office/powerpoint/2010/main" val="1577647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Parking Lot</a:t>
            </a:r>
            <a:endParaRPr lang="en-US" b="0" dirty="0"/>
          </a:p>
        </p:txBody>
      </p:sp>
      <p:sp>
        <p:nvSpPr>
          <p:cNvPr id="3" name="Subtitle 2"/>
          <p:cNvSpPr>
            <a:spLocks noGrp="1"/>
          </p:cNvSpPr>
          <p:nvPr>
            <p:ph type="subTitle" idx="1"/>
          </p:nvPr>
        </p:nvSpPr>
        <p:spPr/>
        <p:txBody>
          <a:bodyPr/>
          <a:lstStyle/>
          <a:p>
            <a:endParaRPr lang="en-US" dirty="0"/>
          </a:p>
        </p:txBody>
      </p:sp>
      <p:pic>
        <p:nvPicPr>
          <p:cNvPr id="4" name="Picture 3" descr="C:\Users\MFerguson\AppData\Local\Microsoft\Windows\Temporary Internet Files\Content.IE5\C7ZXB3ZP\MP900390442[1].jp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911"/>
          <a:stretch/>
        </p:blipFill>
        <p:spPr bwMode="auto">
          <a:xfrm>
            <a:off x="0" y="1105649"/>
            <a:ext cx="9144000" cy="495225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57200" y="1904880"/>
            <a:ext cx="8229600" cy="456484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baseline="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buFont typeface="Arial"/>
              <a:buChar char="•"/>
            </a:pPr>
            <a:r>
              <a:rPr lang="en-US" dirty="0" smtClean="0"/>
              <a:t>Questions to be addressed later in the training</a:t>
            </a:r>
          </a:p>
          <a:p>
            <a:endParaRPr lang="en-US" dirty="0" smtClean="0"/>
          </a:p>
          <a:p>
            <a:pPr marL="457200" indent="-457200">
              <a:buFont typeface="Arial"/>
              <a:buChar char="•"/>
            </a:pPr>
            <a:r>
              <a:rPr lang="en-US" dirty="0" smtClean="0"/>
              <a:t>Questions to be addressed outside of the training</a:t>
            </a:r>
            <a:endParaRPr lang="en-US" dirty="0"/>
          </a:p>
        </p:txBody>
      </p:sp>
    </p:spTree>
    <p:extLst>
      <p:ext uri="{BB962C8B-B14F-4D97-AF65-F5344CB8AC3E}">
        <p14:creationId xmlns:p14="http://schemas.microsoft.com/office/powerpoint/2010/main" val="29230643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When I Think of Sustainability</a:t>
            </a:r>
            <a:endParaRPr lang="en-US" b="0"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430"/>
          <a:stretch/>
        </p:blipFill>
        <p:spPr bwMode="auto">
          <a:xfrm>
            <a:off x="0" y="1105648"/>
            <a:ext cx="9144000" cy="4942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55268" y="2589361"/>
            <a:ext cx="3031599" cy="646331"/>
          </a:xfrm>
          <a:prstGeom prst="rect">
            <a:avLst/>
          </a:prstGeom>
        </p:spPr>
        <p:txBody>
          <a:bodyPr wrap="none">
            <a:spAutoFit/>
          </a:bodyPr>
          <a:lstStyle/>
          <a:p>
            <a:r>
              <a:rPr lang="en-US" sz="3600" b="1" kern="1200" dirty="0">
                <a:solidFill>
                  <a:schemeClr val="bg1"/>
                </a:solidFill>
                <a:latin typeface="Helvetica" pitchFamily="34" charset="0"/>
              </a:rPr>
              <a:t>…I think of…</a:t>
            </a:r>
          </a:p>
        </p:txBody>
      </p:sp>
    </p:spTree>
    <p:extLst>
      <p:ext uri="{BB962C8B-B14F-4D97-AF65-F5344CB8AC3E}">
        <p14:creationId xmlns:p14="http://schemas.microsoft.com/office/powerpoint/2010/main" val="11965349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Sustainability Is….</a:t>
            </a:r>
            <a:endParaRPr lang="en-US" b="0" dirty="0"/>
          </a:p>
        </p:txBody>
      </p:sp>
      <p:sp>
        <p:nvSpPr>
          <p:cNvPr id="5" name="Rectangle 4"/>
          <p:cNvSpPr>
            <a:spLocks noGrp="1" noChangeArrowheads="1"/>
          </p:cNvSpPr>
          <p:nvPr/>
        </p:nvSpPr>
        <p:spPr>
          <a:xfrm>
            <a:off x="568512" y="1342125"/>
            <a:ext cx="8283388" cy="45648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pitchFamily="34" charset="0"/>
                <a:ea typeface="+mn-ea"/>
                <a:cs typeface="Helvetica"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Helvetica" pitchFamily="34" charset="0"/>
                <a:ea typeface="+mn-ea"/>
                <a:cs typeface="Helvetica"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Helvetica" pitchFamily="34" charset="0"/>
                <a:ea typeface="+mn-ea"/>
                <a:cs typeface="Helvetica"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34" charset="0"/>
                <a:ea typeface="+mn-ea"/>
                <a:cs typeface="Helvetica"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34" charset="0"/>
                <a:ea typeface="+mn-ea"/>
                <a:cs typeface="Helvetic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buNone/>
            </a:pPr>
            <a:endParaRPr lang="en-US" kern="1200" dirty="0" smtClean="0"/>
          </a:p>
          <a:p>
            <a:pPr marL="0" indent="0" algn="ctr">
              <a:spcBef>
                <a:spcPts val="1200"/>
              </a:spcBef>
              <a:buNone/>
            </a:pPr>
            <a:r>
              <a:rPr lang="en-US" sz="2800" kern="1200" dirty="0" smtClean="0"/>
              <a:t>…</a:t>
            </a:r>
            <a:r>
              <a:rPr lang="en-US" sz="2800" kern="1200" dirty="0"/>
              <a:t>a community’s </a:t>
            </a:r>
            <a:r>
              <a:rPr lang="en-US" sz="2800" b="1" i="1" kern="1200" dirty="0"/>
              <a:t>ongoing</a:t>
            </a:r>
            <a:r>
              <a:rPr lang="en-US" sz="2800" kern="1200" dirty="0"/>
              <a:t> capacity and resolve </a:t>
            </a:r>
            <a:r>
              <a:rPr lang="en-US" sz="2800" b="1" i="1" kern="1200" dirty="0"/>
              <a:t>to work together </a:t>
            </a:r>
            <a:r>
              <a:rPr lang="en-US" sz="2800" kern="1200" dirty="0"/>
              <a:t>to establish, advance, and </a:t>
            </a:r>
            <a:r>
              <a:rPr lang="en-US" sz="2800" b="1" i="1" kern="1200" dirty="0"/>
              <a:t>maintain effective strategies </a:t>
            </a:r>
            <a:r>
              <a:rPr lang="en-US" sz="2800" kern="1200" dirty="0"/>
              <a:t>that </a:t>
            </a:r>
            <a:r>
              <a:rPr lang="en-US" sz="2800" b="1" i="1" kern="1200" dirty="0"/>
              <a:t>continuously improve </a:t>
            </a:r>
            <a:r>
              <a:rPr lang="en-US" sz="2800" kern="1200" dirty="0"/>
              <a:t>health and quality of life for </a:t>
            </a:r>
            <a:r>
              <a:rPr lang="en-US" sz="2800" kern="1200" dirty="0" smtClean="0"/>
              <a:t>all.</a:t>
            </a:r>
            <a:r>
              <a:rPr lang="en-US" sz="2800" kern="1200" baseline="30000" dirty="0" smtClean="0"/>
              <a:t>1</a:t>
            </a:r>
            <a:r>
              <a:rPr lang="en-US" kern="1200" dirty="0"/>
              <a:t/>
            </a:r>
            <a:br>
              <a:rPr lang="en-US" kern="1200" dirty="0"/>
            </a:br>
            <a:endParaRPr lang="en-US" kern="1200" dirty="0"/>
          </a:p>
        </p:txBody>
      </p:sp>
    </p:spTree>
    <p:extLst>
      <p:ext uri="{BB962C8B-B14F-4D97-AF65-F5344CB8AC3E}">
        <p14:creationId xmlns:p14="http://schemas.microsoft.com/office/powerpoint/2010/main" val="36250064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0" dirty="0" smtClean="0"/>
              <a:t>SAMHSA’s Definition</a:t>
            </a:r>
            <a:endParaRPr lang="en-US" b="0" dirty="0"/>
          </a:p>
        </p:txBody>
      </p:sp>
      <p:sp>
        <p:nvSpPr>
          <p:cNvPr id="4" name="Content Placeholder 2"/>
          <p:cNvSpPr txBox="1">
            <a:spLocks/>
          </p:cNvSpPr>
          <p:nvPr/>
        </p:nvSpPr>
        <p:spPr>
          <a:xfrm>
            <a:off x="406401" y="1650885"/>
            <a:ext cx="8229600" cy="456484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baseline="0">
                <a:solidFill>
                  <a:srgbClr val="000000"/>
                </a:solidFill>
                <a:latin typeface="Arial"/>
                <a:ea typeface="+mn-ea"/>
                <a:cs typeface="Arial"/>
              </a:defRPr>
            </a:lvl1pPr>
            <a:lvl2pPr marL="457200" indent="0" algn="ctr" defTabSz="457200" rtl="0" eaLnBrk="1" latinLnBrk="0" hangingPunct="1">
              <a:spcBef>
                <a:spcPct val="20000"/>
              </a:spcBef>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4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ts val="0"/>
              </a:spcBef>
            </a:pPr>
            <a:r>
              <a:rPr lang="en-US" i="1" dirty="0" smtClean="0"/>
              <a:t> “In the case of substance abuse prevention, that </a:t>
            </a:r>
            <a:r>
              <a:rPr lang="en-US" b="1" i="1" dirty="0" smtClean="0"/>
              <a:t>involves developing prevention systems </a:t>
            </a:r>
            <a:r>
              <a:rPr lang="en-US" i="1" dirty="0" smtClean="0"/>
              <a:t>that </a:t>
            </a:r>
            <a:r>
              <a:rPr lang="en-US" b="1" i="1" dirty="0" smtClean="0"/>
              <a:t>promote and support the delivery of effective prevention strategies</a:t>
            </a:r>
            <a:r>
              <a:rPr lang="en-US" i="1" dirty="0" smtClean="0"/>
              <a:t> in order to prevent and reduce substance use, misuse and abuse among whole populations. Ultimately, sustainability is about </a:t>
            </a:r>
            <a:r>
              <a:rPr lang="en-US" b="1" i="1" dirty="0" smtClean="0"/>
              <a:t>maintaining positive outcomes in these populations</a:t>
            </a:r>
            <a:r>
              <a:rPr lang="en-US" i="1" dirty="0" smtClean="0"/>
              <a:t>.” </a:t>
            </a:r>
            <a:r>
              <a:rPr lang="en-US" baseline="30000" dirty="0" smtClean="0"/>
              <a:t>2</a:t>
            </a:r>
          </a:p>
          <a:p>
            <a:pPr algn="ctr"/>
            <a:endParaRPr lang="en-US" dirty="0" smtClean="0"/>
          </a:p>
          <a:p>
            <a:endParaRPr lang="en-US" i="1" dirty="0" smtClean="0"/>
          </a:p>
        </p:txBody>
      </p:sp>
    </p:spTree>
    <p:extLst>
      <p:ext uri="{BB962C8B-B14F-4D97-AF65-F5344CB8AC3E}">
        <p14:creationId xmlns:p14="http://schemas.microsoft.com/office/powerpoint/2010/main" val="37183734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208797DBA62B4BBA1E31AF3A106EA7" ma:contentTypeVersion="1" ma:contentTypeDescription="Create a new document." ma:contentTypeScope="" ma:versionID="e752d34a699840f1330a05b46886b56e">
  <xsd:schema xmlns:xsd="http://www.w3.org/2001/XMLSchema" xmlns:p="http://schemas.microsoft.com/office/2006/metadata/properties" xmlns:ns2="6235f20e-63c6-4db7-82a8-e16330fe1b4e" targetNamespace="http://schemas.microsoft.com/office/2006/metadata/properties" ma:root="true" ma:fieldsID="d07c2e4f1062c78f10230591650b7e10" ns2:_="">
    <xsd:import namespace="6235f20e-63c6-4db7-82a8-e16330fe1b4e"/>
    <xsd:element name="properties">
      <xsd:complexType>
        <xsd:sequence>
          <xsd:element name="documentManagement">
            <xsd:complexType>
              <xsd:all>
                <xsd:element ref="ns2:Section" minOccurs="0"/>
              </xsd:all>
            </xsd:complexType>
          </xsd:element>
        </xsd:sequence>
      </xsd:complexType>
    </xsd:element>
  </xsd:schema>
  <xsd:schema xmlns:xsd="http://www.w3.org/2001/XMLSchema" xmlns:dms="http://schemas.microsoft.com/office/2006/documentManagement/types" targetNamespace="6235f20e-63c6-4db7-82a8-e16330fe1b4e" elementFormDefault="qualified">
    <xsd:import namespace="http://schemas.microsoft.com/office/2006/documentManagement/types"/>
    <xsd:element name="Section" ma:index="8" nillable="true" ma:displayName="Section" ma:format="Dropdown" ma:internalName="Section">
      <xsd:simpleType>
        <xsd:union memberTypes="dms:Text">
          <xsd:simpleType>
            <xsd:restriction base="dms:Choice">
              <xsd:enumeration value="About Us"/>
              <xsd:enumeration value="Bios and Contact Info"/>
              <xsd:enumeration value="T/TA Overview"/>
              <xsd:enumeration value="Working with Clients-States"/>
              <xsd:enumeration value="Working with Clients-GRAA"/>
              <xsd:enumeration value="Working with Clients-STS"/>
              <xsd:enumeration value="Working with Clients-MAI"/>
              <xsd:enumeration value="Working with Clients-Meth"/>
              <xsd:enumeration value="Events"/>
              <xsd:enumeration value="Evaluation"/>
              <xsd:enumeration value="Epidemiology"/>
              <xsd:enumeration value="Website &amp; Online Learning"/>
              <xsd:enumeration value="Admin Tools and Protocol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Section xmlns="6235f20e-63c6-4db7-82a8-e16330fe1b4e">Events</Section>
  </documentManagement>
</p:properties>
</file>

<file path=customXml/itemProps1.xml><?xml version="1.0" encoding="utf-8"?>
<ds:datastoreItem xmlns:ds="http://schemas.openxmlformats.org/officeDocument/2006/customXml" ds:itemID="{6D3AAA8C-4B13-4809-856F-8F680B50B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35f20e-63c6-4db7-82a8-e16330fe1b4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7657D9-27FD-4612-84FA-705BDBB0E9BB}">
  <ds:schemaRefs>
    <ds:schemaRef ds:uri="http://schemas.microsoft.com/sharepoint/v3/contenttype/forms"/>
  </ds:schemaRefs>
</ds:datastoreItem>
</file>

<file path=customXml/itemProps3.xml><?xml version="1.0" encoding="utf-8"?>
<ds:datastoreItem xmlns:ds="http://schemas.openxmlformats.org/officeDocument/2006/customXml" ds:itemID="{0026DDBE-58AB-4B39-8D8A-6E16BF3694A7}">
  <ds:schemaRefs>
    <ds:schemaRef ds:uri="http://purl.org/dc/terms/"/>
    <ds:schemaRef ds:uri="http://schemas.microsoft.com/office/2006/metadata/properties"/>
    <ds:schemaRef ds:uri="http://schemas.microsoft.com/office/2006/documentManagement/types"/>
    <ds:schemaRef ds:uri="6235f20e-63c6-4db7-82a8-e16330fe1b4e"/>
    <ds:schemaRef ds:uri="http://www.w3.org/XML/1998/namespace"/>
    <ds:schemaRef ds:uri="http://purl.org/dc/dcmitype/"/>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CAPT_PPT_Template_FINAL_10292015</Template>
  <TotalTime>486</TotalTime>
  <Words>3146</Words>
  <Application>Microsoft Macintosh PowerPoint</Application>
  <PresentationFormat>Letter Paper (8.5x11 in)</PresentationFormat>
  <Paragraphs>357</Paragraphs>
  <Slides>41</Slides>
  <Notes>29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Sustainability Planning</vt:lpstr>
      <vt:lpstr>Facilitator</vt:lpstr>
      <vt:lpstr> </vt:lpstr>
      <vt:lpstr>Agenda/Roadmap</vt:lpstr>
      <vt:lpstr>Objectives </vt:lpstr>
      <vt:lpstr>Parking Lot</vt:lpstr>
      <vt:lpstr>When I Think of Sustainability</vt:lpstr>
      <vt:lpstr>Sustainability Is….</vt:lpstr>
      <vt:lpstr>SAMHSA’s Definition</vt:lpstr>
      <vt:lpstr>Sustainability is Central to the SPF</vt:lpstr>
      <vt:lpstr>Keys to Sustainability</vt:lpstr>
      <vt:lpstr>Strategic Prevention Framework</vt:lpstr>
      <vt:lpstr>Key: Build Community Support</vt:lpstr>
      <vt:lpstr>Key: Enhance Organizational Capacity</vt:lpstr>
      <vt:lpstr>Key: Ensure Effectiveness</vt:lpstr>
      <vt:lpstr>Three Approaches to Sustainability</vt:lpstr>
      <vt:lpstr>Parallel Tracks - Activity</vt:lpstr>
      <vt:lpstr>Framing Outcomes for Sustainability</vt:lpstr>
      <vt:lpstr>Core Components of Sustainability</vt:lpstr>
      <vt:lpstr>#1 – Capture the current picture</vt:lpstr>
      <vt:lpstr>Why Review the SPF Process?</vt:lpstr>
      <vt:lpstr>Strengthen Partnerships</vt:lpstr>
      <vt:lpstr>#2 – Identify Priorities to Sustain Outcomes</vt:lpstr>
      <vt:lpstr>Identify Evidence of Effectiveness</vt:lpstr>
      <vt:lpstr>Develop Criteria for Priorities</vt:lpstr>
      <vt:lpstr>Target Sustainability Goals!</vt:lpstr>
      <vt:lpstr>#3 – Complete a Resource and Feasibility Analysis</vt:lpstr>
      <vt:lpstr>Develop a Projected Budget</vt:lpstr>
      <vt:lpstr>Sample Budget Worksheet</vt:lpstr>
      <vt:lpstr>#3 – Feasibility Analysis</vt:lpstr>
      <vt:lpstr>#4 – Develop a Communication Plan</vt:lpstr>
      <vt:lpstr>Know your Audience</vt:lpstr>
      <vt:lpstr>Create a Tweet - Activity</vt:lpstr>
      <vt:lpstr>Tweet </vt:lpstr>
      <vt:lpstr>Plan the Approach</vt:lpstr>
      <vt:lpstr>#5 – Implement Sustainability Actions</vt:lpstr>
      <vt:lpstr>5 Core Components of Sustainability</vt:lpstr>
      <vt:lpstr>PowerPoint Presentation</vt:lpstr>
      <vt:lpstr>Evaluation</vt:lpstr>
      <vt:lpstr>CAPT Liaison for WA</vt:lpstr>
      <vt:lpstr>Citations</vt:lpstr>
    </vt:vector>
  </TitlesOfParts>
  <Company>Education Development Center,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Grinbergs, Valda</dc:creator>
  <cp:lastModifiedBy>Jill Parker</cp:lastModifiedBy>
  <cp:revision>38</cp:revision>
  <cp:lastPrinted>2016-06-13T16:46:33Z</cp:lastPrinted>
  <dcterms:created xsi:type="dcterms:W3CDTF">2016-02-17T19:19:14Z</dcterms:created>
  <dcterms:modified xsi:type="dcterms:W3CDTF">2016-06-23T17:39:40Z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0x01010039208797DBA62B4BBA1E31AF3A106EA7</vt:lpwstr>
  </property>
</Properties>
</file>