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4" r:id="rId5"/>
  </p:sldMasterIdLst>
  <p:notesMasterIdLst>
    <p:notesMasterId r:id="rId73"/>
  </p:notesMasterIdLst>
  <p:handoutMasterIdLst>
    <p:handoutMasterId r:id="rId74"/>
  </p:handoutMasterIdLst>
  <p:sldIdLst>
    <p:sldId id="256" r:id="rId6"/>
    <p:sldId id="261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8" r:id="rId18"/>
    <p:sldId id="281" r:id="rId19"/>
    <p:sldId id="282" r:id="rId20"/>
    <p:sldId id="283" r:id="rId21"/>
    <p:sldId id="284" r:id="rId22"/>
    <p:sldId id="333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3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271" r:id="rId71"/>
    <p:sldId id="259" r:id="rId7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784826560170177E-2"/>
          <c:y val="4.5608420414084722E-2"/>
          <c:w val="0.85629957198206785"/>
          <c:h val="0.863028436404753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Example!$AA$49:$AA$54</c:f>
                <c:numCache>
                  <c:formatCode>General</c:formatCode>
                  <c:ptCount val="6"/>
                  <c:pt idx="0">
                    <c:v>7.5550000000000006E-2</c:v>
                  </c:pt>
                  <c:pt idx="1">
                    <c:v>0.10692</c:v>
                  </c:pt>
                  <c:pt idx="3">
                    <c:v>6.6213999999999995E-2</c:v>
                  </c:pt>
                  <c:pt idx="5">
                    <c:v>5.2082999999999997E-2</c:v>
                  </c:pt>
                </c:numCache>
              </c:numRef>
            </c:plus>
            <c:minus>
              <c:numRef>
                <c:f>Example!$AB$49:$AB$54</c:f>
                <c:numCache>
                  <c:formatCode>General</c:formatCode>
                  <c:ptCount val="6"/>
                  <c:pt idx="0">
                    <c:v>7.5550000000000006E-2</c:v>
                  </c:pt>
                  <c:pt idx="1">
                    <c:v>0.10692</c:v>
                  </c:pt>
                  <c:pt idx="3">
                    <c:v>6.6213999999999995E-2</c:v>
                  </c:pt>
                  <c:pt idx="5">
                    <c:v>5.2082999999999997E-2</c:v>
                  </c:pt>
                </c:numCache>
              </c:numRef>
            </c:minus>
          </c:errBars>
          <c:cat>
            <c:strRef>
              <c:f>Example!$Y$49:$Y$54</c:f>
              <c:strCache>
                <c:ptCount val="6"/>
                <c:pt idx="0">
                  <c:v>8th Grade</c:v>
                </c:pt>
                <c:pt idx="1">
                  <c:v>10th Grade</c:v>
                </c:pt>
                <c:pt idx="3">
                  <c:v>8th &amp; 10th Grades</c:v>
                </c:pt>
                <c:pt idx="5">
                  <c:v>All Grades 8th - 12th</c:v>
                </c:pt>
              </c:strCache>
            </c:strRef>
          </c:cat>
          <c:val>
            <c:numRef>
              <c:f>Example!$Z$49:$Z$54</c:f>
              <c:numCache>
                <c:formatCode>0%</c:formatCode>
                <c:ptCount val="6"/>
                <c:pt idx="0">
                  <c:v>0.141176</c:v>
                </c:pt>
                <c:pt idx="1">
                  <c:v>0.34177200000000002</c:v>
                </c:pt>
                <c:pt idx="3">
                  <c:v>0.23968400000000001</c:v>
                </c:pt>
                <c:pt idx="5">
                  <c:v>0.302846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179355648"/>
        <c:axId val="70912256"/>
      </c:barChart>
      <c:catAx>
        <c:axId val="179355648"/>
        <c:scaling>
          <c:orientation val="minMax"/>
        </c:scaling>
        <c:delete val="0"/>
        <c:axPos val="b"/>
        <c:majorTickMark val="out"/>
        <c:minorTickMark val="none"/>
        <c:tickLblPos val="nextTo"/>
        <c:crossAx val="70912256"/>
        <c:crosses val="autoZero"/>
        <c:auto val="1"/>
        <c:lblAlgn val="ctr"/>
        <c:lblOffset val="100"/>
        <c:noMultiLvlLbl val="0"/>
      </c:catAx>
      <c:valAx>
        <c:axId val="70912256"/>
        <c:scaling>
          <c:orientation val="minMax"/>
          <c:max val="0.45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179355648"/>
        <c:crosses val="autoZero"/>
        <c:crossBetween val="between"/>
        <c:majorUnit val="0.2"/>
        <c:minorUnit val="1.0000000000000002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592571508009134E-2"/>
          <c:y val="0.15711131272883044"/>
          <c:w val="0.89143968156232956"/>
          <c:h val="0.71490046159549936"/>
        </c:manualLayout>
      </c:layout>
      <c:lineChart>
        <c:grouping val="standard"/>
        <c:varyColors val="0"/>
        <c:ser>
          <c:idx val="0"/>
          <c:order val="0"/>
          <c:tx>
            <c:strRef>
              <c:f>Additional_HYS_Data!$A$67:$E$67</c:f>
              <c:strCache>
                <c:ptCount val="1"/>
                <c:pt idx="0">
                  <c:v> State Grade 8</c:v>
                </c:pt>
              </c:strCache>
            </c:strRef>
          </c:tx>
          <c:spPr>
            <a:ln w="22225">
              <a:solidFill>
                <a:schemeClr val="bg1">
                  <a:lumMod val="65000"/>
                </a:schemeClr>
              </a:solidFill>
              <a:prstDash val="dash"/>
            </a:ln>
          </c:spPr>
          <c:marker>
            <c:symbol val="circle"/>
            <c:size val="4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cat>
            <c:numRef>
              <c:f>Additional_HYS_Data!$F$66:$J$66</c:f>
              <c:numCache>
                <c:formatCode>General</c:formatCode>
                <c:ptCount val="5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</c:numCache>
            </c:numRef>
          </c:cat>
          <c:val>
            <c:numRef>
              <c:f>Additional_HYS_Data!$F$67:$J$67</c:f>
              <c:numCache>
                <c:formatCode>0%</c:formatCode>
                <c:ptCount val="5"/>
                <c:pt idx="0">
                  <c:v>0.26139000000000001</c:v>
                </c:pt>
                <c:pt idx="1">
                  <c:v>0.26297999999999999</c:v>
                </c:pt>
                <c:pt idx="2">
                  <c:v>0.26117000000000001</c:v>
                </c:pt>
                <c:pt idx="3">
                  <c:v>0.25840999999999997</c:v>
                </c:pt>
                <c:pt idx="4">
                  <c:v>0.22769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Additional_HYS_Data!$A$68:$E$68</c:f>
              <c:strCache>
                <c:ptCount val="1"/>
                <c:pt idx="0">
                  <c:v> State Grade 10</c:v>
                </c:pt>
              </c:strCache>
            </c:strRef>
          </c:tx>
          <c:spPr>
            <a:ln w="22225">
              <a:solidFill>
                <a:schemeClr val="bg1">
                  <a:lumMod val="65000"/>
                </a:schemeClr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cat>
            <c:numRef>
              <c:f>Additional_HYS_Data!$F$66:$J$66</c:f>
              <c:numCache>
                <c:formatCode>General</c:formatCode>
                <c:ptCount val="5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</c:numCache>
            </c:numRef>
          </c:cat>
          <c:val>
            <c:numRef>
              <c:f>Additional_HYS_Data!$F$68:$J$68</c:f>
              <c:numCache>
                <c:formatCode>0%</c:formatCode>
                <c:ptCount val="5"/>
                <c:pt idx="0">
                  <c:v>0.29909999999999998</c:v>
                </c:pt>
                <c:pt idx="1">
                  <c:v>0.32545000000000002</c:v>
                </c:pt>
                <c:pt idx="2">
                  <c:v>0.31624000000000002</c:v>
                </c:pt>
                <c:pt idx="3">
                  <c:v>0.28582000000000002</c:v>
                </c:pt>
                <c:pt idx="4">
                  <c:v>0.25851000000000002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Additional_HYS_Data!$A$69:$E$69</c:f>
              <c:strCache>
                <c:ptCount val="1"/>
                <c:pt idx="0">
                  <c:v>Your community Grade 8</c:v>
                </c:pt>
              </c:strCache>
            </c:strRef>
          </c:tx>
          <c:spPr>
            <a:ln w="22225">
              <a:solidFill>
                <a:schemeClr val="accent2">
                  <a:lumMod val="50000"/>
                </a:schemeClr>
              </a:solidFill>
              <a:prstDash val="dash"/>
            </a:ln>
          </c:spPr>
          <c:marker>
            <c:symbol val="circle"/>
            <c:size val="4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</c:spPr>
          </c:marker>
          <c:cat>
            <c:numRef>
              <c:f>Additional_HYS_Data!$F$66:$J$66</c:f>
              <c:numCache>
                <c:formatCode>General</c:formatCode>
                <c:ptCount val="5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</c:numCache>
            </c:numRef>
          </c:cat>
          <c:val>
            <c:numRef>
              <c:f>Additional_HYS_Data!$F$69:$J$69</c:f>
              <c:numCache>
                <c:formatCode>General</c:formatCode>
                <c:ptCount val="5"/>
                <c:pt idx="0" formatCode="0%">
                  <c:v>0.53061000000000003</c:v>
                </c:pt>
                <c:pt idx="2" formatCode="0%">
                  <c:v>0.34883999999999998</c:v>
                </c:pt>
                <c:pt idx="3" formatCode="0%">
                  <c:v>0.42104999999999998</c:v>
                </c:pt>
                <c:pt idx="4" formatCode="0%">
                  <c:v>0.61765000000000003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Additional_HYS_Data!$A$70:$E$70</c:f>
              <c:strCache>
                <c:ptCount val="1"/>
                <c:pt idx="0">
                  <c:v>Your community Grade 10</c:v>
                </c:pt>
              </c:strCache>
            </c:strRef>
          </c:tx>
          <c:spPr>
            <a:ln w="22225">
              <a:solidFill>
                <a:schemeClr val="accent2">
                  <a:lumMod val="50000"/>
                </a:schemeClr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</c:spPr>
          </c:marker>
          <c:cat>
            <c:numRef>
              <c:f>Additional_HYS_Data!$F$66:$J$66</c:f>
              <c:numCache>
                <c:formatCode>General</c:formatCode>
                <c:ptCount val="5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</c:numCache>
            </c:numRef>
          </c:cat>
          <c:val>
            <c:numRef>
              <c:f>Additional_HYS_Data!$F$70:$J$70</c:f>
              <c:numCache>
                <c:formatCode>0%</c:formatCode>
                <c:ptCount val="5"/>
                <c:pt idx="1">
                  <c:v>0.38181999999999999</c:v>
                </c:pt>
                <c:pt idx="2">
                  <c:v>0.32432</c:v>
                </c:pt>
                <c:pt idx="3">
                  <c:v>0.40625</c:v>
                </c:pt>
                <c:pt idx="4">
                  <c:v>0.53571000000000002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238784"/>
        <c:axId val="105179968"/>
      </c:lineChart>
      <c:catAx>
        <c:axId val="18123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5179968"/>
        <c:crosses val="autoZero"/>
        <c:auto val="1"/>
        <c:lblAlgn val="ctr"/>
        <c:lblOffset val="100"/>
        <c:noMultiLvlLbl val="0"/>
      </c:catAx>
      <c:valAx>
        <c:axId val="1051799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Percent  Students</a:t>
                </a:r>
              </a:p>
            </c:rich>
          </c:tx>
          <c:layout>
            <c:manualLayout>
              <c:xMode val="edge"/>
              <c:yMode val="edge"/>
              <c:x val="1.2576865391826021E-2"/>
              <c:y val="0.25333333333333324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123878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1077052868391494E-3"/>
          <c:y val="1.761889763779528E-2"/>
          <c:w val="0.98490079365079364"/>
          <c:h val="6.6666666666666763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solidFill>
        <a:sysClr val="windowText" lastClr="000000"/>
      </a:solidFill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77310753671068E-2"/>
          <c:y val="2.8206579917691557E-2"/>
          <c:w val="0.74767448642563095"/>
          <c:h val="0.86116079240094989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E7D70B"/>
              </a:solidFill>
            </c:spPr>
          </c:dPt>
          <c:dPt>
            <c:idx val="3"/>
            <c:bubble3D val="0"/>
            <c:spPr>
              <a:solidFill>
                <a:srgbClr val="9E2BA7"/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1"/>
              <c:layout>
                <c:manualLayout>
                  <c:x val="7.5780425613804422E-2"/>
                  <c:y val="8.97867564534231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5.4953039220402997E-2"/>
                  <c:y val="7.937573459883180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11069089232063047"/>
                  <c:y val="3.4589513520112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4567946448554395E-4"/>
                  <c:y val="5.63785776777903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Additional_CORE_Data!$X$299:$X$303</c:f>
              <c:strCache>
                <c:ptCount val="5"/>
                <c:pt idx="0">
                  <c:v>White</c:v>
                </c:pt>
                <c:pt idx="1">
                  <c:v>Asian</c:v>
                </c:pt>
                <c:pt idx="2">
                  <c:v>Black</c:v>
                </c:pt>
                <c:pt idx="3">
                  <c:v>Hispanic</c:v>
                </c:pt>
                <c:pt idx="4">
                  <c:v>Native American</c:v>
                </c:pt>
              </c:strCache>
            </c:strRef>
          </c:cat>
          <c:val>
            <c:numRef>
              <c:f>Additional_CORE_Data!$Y$299:$Y$303</c:f>
              <c:numCache>
                <c:formatCode>0</c:formatCode>
                <c:ptCount val="5"/>
                <c:pt idx="0">
                  <c:v>44104</c:v>
                </c:pt>
                <c:pt idx="1">
                  <c:v>8390</c:v>
                </c:pt>
                <c:pt idx="2">
                  <c:v>10442</c:v>
                </c:pt>
                <c:pt idx="3">
                  <c:v>12696</c:v>
                </c:pt>
                <c:pt idx="4">
                  <c:v>1561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1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6563985703337482E-3"/>
          <c:y val="0.90443288338957628"/>
          <c:w val="0.89999986435804047"/>
          <c:h val="7.1757592800899883E-2"/>
        </c:manualLayout>
      </c:layout>
      <c:overlay val="0"/>
    </c:legend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76083346724521E-4"/>
          <c:y val="8.0925173786198876E-3"/>
          <c:w val="0.81781734426053898"/>
          <c:h val="0.97305944268089128"/>
        </c:manualLayout>
      </c:layout>
      <c:pieChart>
        <c:varyColors val="1"/>
        <c:ser>
          <c:idx val="0"/>
          <c:order val="0"/>
          <c:explosion val="23"/>
          <c:dPt>
            <c:idx val="0"/>
            <c:bubble3D val="0"/>
            <c:explosion val="20"/>
            <c:spPr>
              <a:solidFill>
                <a:srgbClr val="92D050"/>
              </a:solidFill>
            </c:spPr>
          </c:dPt>
          <c:dPt>
            <c:idx val="1"/>
            <c:bubble3D val="0"/>
            <c:explosion val="20"/>
            <c:spPr>
              <a:solidFill>
                <a:srgbClr val="6CA62C"/>
              </a:solidFill>
            </c:spPr>
          </c:dPt>
          <c:dPt>
            <c:idx val="2"/>
            <c:bubble3D val="0"/>
            <c:explosion val="2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bubble3D val="0"/>
            <c:explosion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explosion val="0"/>
          </c:dPt>
          <c:dPt>
            <c:idx val="5"/>
            <c:bubble3D val="0"/>
            <c:explosion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6"/>
            <c:bubble3D val="0"/>
            <c:explosion val="0"/>
          </c:dPt>
          <c:dLbls>
            <c:dLbl>
              <c:idx val="0"/>
              <c:layout>
                <c:manualLayout>
                  <c:x val="-0.15052482725373614"/>
                  <c:y val="6.40369634306893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17605870694734588"/>
                  <c:y val="-9.61305101977343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0.14459328298248433"/>
                  <c:y val="8.684211331359830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Additional_CORE_Data!$X$314:$X$320</c:f>
              <c:strCache>
                <c:ptCount val="7"/>
                <c:pt idx="0">
                  <c:v>0 to 9 years</c:v>
                </c:pt>
                <c:pt idx="1">
                  <c:v>10 to 14 years</c:v>
                </c:pt>
                <c:pt idx="2">
                  <c:v>15 to 17 years</c:v>
                </c:pt>
                <c:pt idx="3">
                  <c:v>18 to 24 years</c:v>
                </c:pt>
                <c:pt idx="4">
                  <c:v>25 to 49 years</c:v>
                </c:pt>
                <c:pt idx="5">
                  <c:v>50 to 64 years</c:v>
                </c:pt>
                <c:pt idx="6">
                  <c:v>65+ years</c:v>
                </c:pt>
              </c:strCache>
            </c:strRef>
          </c:cat>
          <c:val>
            <c:numRef>
              <c:f>Additional_CORE_Data!$Y$314:$Y$320</c:f>
              <c:numCache>
                <c:formatCode>0</c:formatCode>
                <c:ptCount val="7"/>
                <c:pt idx="0">
                  <c:v>13525</c:v>
                </c:pt>
                <c:pt idx="1">
                  <c:v>4592</c:v>
                </c:pt>
                <c:pt idx="2">
                  <c:v>2480</c:v>
                </c:pt>
                <c:pt idx="3">
                  <c:v>10730</c:v>
                </c:pt>
                <c:pt idx="4">
                  <c:v>25941</c:v>
                </c:pt>
                <c:pt idx="5" formatCode="General">
                  <c:v>11806</c:v>
                </c:pt>
                <c:pt idx="6" formatCode="General">
                  <c:v>8117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9"/>
      </c:pieChart>
      <c:spPr>
        <a:solidFill>
          <a:sysClr val="window" lastClr="FFFFFF"/>
        </a:solidFill>
        <a:ln w="15875">
          <a:solidFill>
            <a:sysClr val="windowText" lastClr="000000"/>
          </a:solidFill>
        </a:ln>
      </c:spPr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C69B4-B0CF-484A-940B-7533462725D2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16DAC-80D3-4EA5-892A-154BE528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18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D6AC54-B990-4C2D-A3A6-77A19A879992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7D63D9-38EF-46AE-89A8-2D3B99DF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2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20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0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chart shows 2014 data</a:t>
            </a:r>
          </a:p>
          <a:p>
            <a:pPr marL="171441" indent="-171441">
              <a:buFontTx/>
              <a:buChar char="-"/>
            </a:pPr>
            <a:r>
              <a:rPr lang="en-US" baseline="0" dirty="0" smtClean="0"/>
              <a:t>By grade</a:t>
            </a:r>
          </a:p>
          <a:p>
            <a:pPr marL="171441" indent="-171441">
              <a:buFontTx/>
              <a:buChar char="-"/>
            </a:pPr>
            <a:r>
              <a:rPr lang="en-US" baseline="0" dirty="0" smtClean="0"/>
              <a:t>Community, SDLU, State comparisons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 about the different elements</a:t>
            </a:r>
            <a:r>
              <a:rPr lang="en-US" baseline="0" dirty="0" smtClean="0"/>
              <a:t> of the data tables, including the notations, and how to make comparisons between community vs. state; 2010 vs.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use the 8</a:t>
            </a:r>
            <a:r>
              <a:rPr lang="en-US" baseline="30000" dirty="0" smtClean="0"/>
              <a:t>th</a:t>
            </a:r>
            <a:r>
              <a:rPr lang="en-US" baseline="0" dirty="0" smtClean="0"/>
              <a:t> +10</a:t>
            </a:r>
            <a:r>
              <a:rPr lang="en-US" baseline="30000" dirty="0" smtClean="0"/>
              <a:t>th</a:t>
            </a:r>
            <a:r>
              <a:rPr lang="en-US" baseline="0" dirty="0" smtClean="0"/>
              <a:t> combined – for comparison across years, with state and SDLU</a:t>
            </a:r>
          </a:p>
          <a:p>
            <a:r>
              <a:rPr lang="en-US" baseline="0" dirty="0" smtClean="0"/>
              <a:t>How to use the 8</a:t>
            </a:r>
            <a:r>
              <a:rPr lang="en-US" baseline="30000" dirty="0" smtClean="0"/>
              <a:t>th</a:t>
            </a:r>
            <a:r>
              <a:rPr lang="en-US" baseline="0" dirty="0" smtClean="0"/>
              <a:t> – 12</a:t>
            </a:r>
            <a:r>
              <a:rPr lang="en-US" baseline="30000" dirty="0" smtClean="0"/>
              <a:t>th</a:t>
            </a:r>
            <a:r>
              <a:rPr lang="en-US" baseline="0" dirty="0" smtClean="0"/>
              <a:t> combined – example - for cross-sectional comparison for different types of drugs</a:t>
            </a:r>
          </a:p>
          <a:p>
            <a:r>
              <a:rPr lang="en-US" baseline="0" dirty="0" smtClean="0"/>
              <a:t>In the future – 8</a:t>
            </a:r>
            <a:r>
              <a:rPr lang="en-US" baseline="30000" dirty="0" smtClean="0"/>
              <a:t>th</a:t>
            </a:r>
            <a:r>
              <a:rPr lang="en-US" baseline="0" dirty="0" smtClean="0"/>
              <a:t> – 12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trends will be available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CORE GIS data</a:t>
            </a:r>
            <a:r>
              <a:rPr lang="en-US" baseline="0" dirty="0" smtClean="0"/>
              <a:t> – no CI, may have missing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Talks about the elements of the trend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combined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Talks about the elements of the trend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A474B-85EB-45A1-BD7F-FE2C5AD52D3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Talks about the elements of the trend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40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22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 about the different elements</a:t>
            </a:r>
            <a:r>
              <a:rPr lang="en-US" baseline="0" dirty="0" smtClean="0"/>
              <a:t> of the bar chart, and what we can learn from the 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384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16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statistically significant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Statistically</a:t>
            </a:r>
            <a:r>
              <a:rPr lang="en-US" baseline="0" dirty="0" smtClean="0"/>
              <a:t> significant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886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conclusive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229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 – HYS</a:t>
            </a:r>
          </a:p>
          <a:p>
            <a:r>
              <a:rPr lang="en-US" dirty="0" smtClean="0"/>
              <a:t>UN</a:t>
            </a:r>
            <a:r>
              <a:rPr lang="en-US" baseline="0" dirty="0" smtClean="0"/>
              <a:t> – Weighted reliability &lt;50%</a:t>
            </a:r>
          </a:p>
          <a:p>
            <a:r>
              <a:rPr lang="en-US" baseline="0" dirty="0" smtClean="0"/>
              <a:t>NR – crime data</a:t>
            </a:r>
          </a:p>
          <a:p>
            <a:r>
              <a:rPr lang="en-US" baseline="0" dirty="0" smtClean="0"/>
              <a:t>SP – death data</a:t>
            </a:r>
          </a:p>
          <a:p>
            <a:r>
              <a:rPr lang="en-US" baseline="0" dirty="0" smtClean="0"/>
              <a:t>SN - 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22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 – HYS</a:t>
            </a:r>
          </a:p>
          <a:p>
            <a:r>
              <a:rPr lang="en-US" dirty="0" smtClean="0"/>
              <a:t>UN</a:t>
            </a:r>
            <a:r>
              <a:rPr lang="en-US" baseline="0" dirty="0" smtClean="0"/>
              <a:t> – Weighted reliability &lt;50%</a:t>
            </a:r>
          </a:p>
          <a:p>
            <a:r>
              <a:rPr lang="en-US" baseline="0" dirty="0" smtClean="0"/>
              <a:t>NR – crime data</a:t>
            </a:r>
          </a:p>
          <a:p>
            <a:r>
              <a:rPr lang="en-US" baseline="0" dirty="0" smtClean="0"/>
              <a:t>SP – death data</a:t>
            </a:r>
          </a:p>
          <a:p>
            <a:r>
              <a:rPr lang="en-US" baseline="0" dirty="0" smtClean="0"/>
              <a:t>SN - 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955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229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intervening variables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901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17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17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17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17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22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0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0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the CI and the notations provide</a:t>
            </a:r>
            <a:r>
              <a:rPr lang="en-US" baseline="0" dirty="0" smtClean="0"/>
              <a:t> information about whether important changes have happened. (Details explained in later slides for the afternoon workshop).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85A5-2175-4095-891A-91CFFB4C239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44F2-C144-46D7-9653-4935499751A2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30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0450-9D07-4A9D-8383-3D73A5FA2C3B}" type="datetime1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0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76EB-465C-4AC4-A342-38F8BD56BD58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81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2D46-C678-4B35-9900-439C02DBF563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78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48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708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233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885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689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012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26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4348-D876-4E91-AD5D-8AA597DDC2B6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4400" b="1" kern="12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5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669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681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604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281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982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E512-1504-45D6-BA9E-E5A51DE7A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4F9-064D-40CA-9409-B1C46F9FF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20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E512-1504-45D6-BA9E-E5A51DE7A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4F9-064D-40CA-9409-B1C46F9FF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18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E512-1504-45D6-BA9E-E5A51DE7A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4F9-064D-40CA-9409-B1C46F9FF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94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E512-1504-45D6-BA9E-E5A51DE7A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4F9-064D-40CA-9409-B1C46F9FF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98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E512-1504-45D6-BA9E-E5A51DE7A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4F9-064D-40CA-9409-B1C46F9FF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5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38200"/>
            <a:ext cx="7457090" cy="762000"/>
          </a:xfrm>
        </p:spPr>
        <p:txBody>
          <a:bodyPr/>
          <a:lstStyle>
            <a:lvl1pPr>
              <a:defRPr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98F9-7865-4852-86F8-D4B4254B4371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617391"/>
            <a:ext cx="8229600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26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E512-1504-45D6-BA9E-E5A51DE7A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4F9-064D-40CA-9409-B1C46F9FF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59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E512-1504-45D6-BA9E-E5A51DE7A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4F9-064D-40CA-9409-B1C46F9FF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16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E512-1504-45D6-BA9E-E5A51DE7A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4F9-064D-40CA-9409-B1C46F9FF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79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E512-1504-45D6-BA9E-E5A51DE7A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4F9-064D-40CA-9409-B1C46F9FF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07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E512-1504-45D6-BA9E-E5A51DE7A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4F9-064D-40CA-9409-B1C46F9FF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47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E512-1504-45D6-BA9E-E5A51DE7A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4F9-064D-40CA-9409-B1C46F9FF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6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2E86-B156-4679-A308-4250C33EFCF5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7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88621" cy="8382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B303-F535-4142-A599-1F86155F48BA}" type="datetime1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617391"/>
            <a:ext cx="8229600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1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520152" cy="855391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7391"/>
            <a:ext cx="4040188" cy="5574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17391"/>
            <a:ext cx="4041775" cy="5574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5EB3-5114-41C7-B344-688F6F48A0C5}" type="datetime1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617391"/>
            <a:ext cx="8229600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947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4608"/>
            <a:ext cx="7504386" cy="802783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D155-1C1E-4DCE-BBF7-ED4DBADC73C2}" type="datetime1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617391"/>
            <a:ext cx="8229600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10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7925-843F-4D59-B00F-0DE48E0066C1}" type="datetime1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8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6110-8605-4E18-9323-C8BEC6477A3A}" type="datetime1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3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58"/>
          <a:stretch/>
        </p:blipFill>
        <p:spPr bwMode="auto">
          <a:xfrm>
            <a:off x="0" y="0"/>
            <a:ext cx="9144000" cy="83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1966"/>
            <a:ext cx="8229600" cy="903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9743-861E-4C42-902C-F3EED36FE88C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14078"/>
            <a:ext cx="135413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04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lang="en-US" sz="4400" b="1" kern="1200">
          <a:solidFill>
            <a:schemeClr val="tx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CE512-1504-45D6-BA9E-E5A51DE7AF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644F9-064D-40CA-9409-B1C46F9FF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7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khys.net/" TargetMode="Externa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hujs@dshs.wa.gov" TargetMode="External"/><Relationship Id="rId2" Type="http://schemas.openxmlformats.org/officeDocument/2006/relationships/hyperlink" Target="mailto:grace.hong@dshs.wa.gov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What’s Happening in Your Community?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Community Needs Assessment Data </a:t>
            </a:r>
            <a:r>
              <a:rPr lang="en-US" dirty="0" smtClean="0"/>
              <a:t>Book</a:t>
            </a:r>
          </a:p>
          <a:p>
            <a:r>
              <a:rPr lang="en-US" dirty="0" smtClean="0"/>
              <a:t>March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84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533400" y="836712"/>
            <a:ext cx="7010400" cy="7694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Consumption Data</a:t>
            </a:r>
            <a:endParaRPr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986427" cy="4855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1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533400" y="912912"/>
            <a:ext cx="7010400" cy="7694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Intervening Variables</a:t>
            </a:r>
            <a:endParaRPr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17" y="1752600"/>
            <a:ext cx="6750121" cy="4724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8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Data </a:t>
            </a:r>
            <a:r>
              <a:rPr lang="en-US" dirty="0" smtClean="0"/>
              <a:t>Sources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Washington State Healthy Youth Survey (HYS)</a:t>
            </a:r>
          </a:p>
          <a:p>
            <a:r>
              <a:rPr lang="en-US" dirty="0"/>
              <a:t>School-based survey in 6th, 8th, 10th, and 12th grade</a:t>
            </a:r>
          </a:p>
          <a:p>
            <a:r>
              <a:rPr lang="en-US" dirty="0"/>
              <a:t>Conducted every two years</a:t>
            </a:r>
          </a:p>
          <a:p>
            <a:r>
              <a:rPr lang="en-US" dirty="0"/>
              <a:t>Small schools/school districts eligible to participate in “small school pilot”, which surveys 7th, 9th, 11th graders in </a:t>
            </a:r>
            <a:r>
              <a:rPr lang="en-US" dirty="0" smtClean="0"/>
              <a:t>2014</a:t>
            </a:r>
          </a:p>
          <a:p>
            <a:pPr marL="0" indent="0">
              <a:buNone/>
            </a:pPr>
            <a:r>
              <a:rPr lang="en-US" b="1" dirty="0" smtClean="0"/>
              <a:t>Community Outcome and Risk Evaluation (CORE) System</a:t>
            </a:r>
            <a:endParaRPr lang="en-US" b="1" dirty="0"/>
          </a:p>
          <a:p>
            <a:r>
              <a:rPr lang="en-US" dirty="0"/>
              <a:t>Archival/administrative data</a:t>
            </a:r>
          </a:p>
          <a:p>
            <a:r>
              <a:rPr lang="en-US" dirty="0"/>
              <a:t>Data from various agencies: DSHS, DOH, LCB, DOL, OFM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Describe the contents of this data book and articulate how the data relate to the CPWI logic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model.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+mj-lt"/>
              </a:rPr>
              <a:t>Describe the two different templates of the data </a:t>
            </a:r>
            <a:r>
              <a:rPr lang="en-US" b="1" dirty="0" smtClean="0">
                <a:latin typeface="+mj-lt"/>
              </a:rPr>
              <a:t>book.</a:t>
            </a:r>
            <a:endParaRPr lang="en-US" b="1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Understand the types of data presented in the data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book.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Understand the new data elements in the data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book.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Apply data analysis skills to interpret tables and charts included in the data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book.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667000"/>
            <a:ext cx="382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√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40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54559"/>
            <a:ext cx="79451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>
              <a:spcBef>
                <a:spcPct val="0"/>
              </a:spcBef>
              <a:buNone/>
              <a:defRPr lang="en-US" sz="4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Data Book Templates: Regular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60290"/>
            <a:ext cx="6269070" cy="505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3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85800"/>
            <a:ext cx="794518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36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 Book Templates: Small Community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20602"/>
            <a:ext cx="6971819" cy="52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352800" y="4049008"/>
            <a:ext cx="1387365" cy="231873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57840" y="1549920"/>
            <a:ext cx="112460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Community X</a:t>
            </a:r>
            <a:endParaRPr lang="en-US" sz="1000" dirty="0"/>
          </a:p>
        </p:txBody>
      </p:sp>
      <p:sp>
        <p:nvSpPr>
          <p:cNvPr id="2" name="Rectangle 1"/>
          <p:cNvSpPr/>
          <p:nvPr/>
        </p:nvSpPr>
        <p:spPr>
          <a:xfrm>
            <a:off x="4361793" y="3886200"/>
            <a:ext cx="567559" cy="8408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Why bother with two templates?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16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4396581" cy="439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6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Describe the contents of this data book and articulate how the data relate to the CPWI logic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model.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Describe the two different templates of the data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book.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+mj-lt"/>
              </a:rPr>
              <a:t>Understand the types of data presented in the data </a:t>
            </a:r>
            <a:r>
              <a:rPr lang="en-US" b="1" dirty="0" smtClean="0">
                <a:latin typeface="+mj-lt"/>
              </a:rPr>
              <a:t>book.</a:t>
            </a:r>
            <a:endParaRPr lang="en-US" b="1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+mj-lt"/>
              </a:rPr>
              <a:t>Understand the new data elements in the data </a:t>
            </a:r>
            <a:r>
              <a:rPr lang="en-US" b="1" dirty="0" smtClean="0">
                <a:latin typeface="+mj-lt"/>
              </a:rPr>
              <a:t>book.</a:t>
            </a:r>
            <a:endParaRPr lang="en-US" b="1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+mj-lt"/>
              </a:rPr>
              <a:t>Apply data analysis skills to interpret tables and charts included in the data </a:t>
            </a:r>
            <a:r>
              <a:rPr lang="en-US" b="1" dirty="0" smtClean="0">
                <a:latin typeface="+mj-lt"/>
              </a:rPr>
              <a:t>book.</a:t>
            </a:r>
            <a:endParaRPr lang="en-US" b="1" dirty="0">
              <a:latin typeface="+mj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1629" y="3657600"/>
            <a:ext cx="382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√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72610" y="4648200"/>
            <a:ext cx="382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√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11628" y="5171420"/>
            <a:ext cx="382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√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56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Types of Data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Most recent data</a:t>
            </a:r>
            <a:endParaRPr lang="en-US" b="1" dirty="0">
              <a:latin typeface="+mj-lt"/>
            </a:endParaRPr>
          </a:p>
          <a:p>
            <a:r>
              <a:rPr lang="en-US" dirty="0"/>
              <a:t>Healthy Youth Survey – 2012 and 2014</a:t>
            </a:r>
          </a:p>
          <a:p>
            <a:r>
              <a:rPr lang="en-US" dirty="0"/>
              <a:t>CORE data – 2 years </a:t>
            </a:r>
          </a:p>
          <a:p>
            <a:pPr marL="0" indent="0">
              <a:buNone/>
            </a:pPr>
            <a:r>
              <a:rPr lang="en-US" b="1" dirty="0" smtClean="0"/>
              <a:t>Trend data</a:t>
            </a:r>
          </a:p>
          <a:p>
            <a:pPr marL="0" indent="0">
              <a:buNone/>
            </a:pPr>
            <a:r>
              <a:rPr lang="en-US" b="1" dirty="0" smtClean="0"/>
              <a:t>Demographic profile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528086" cy="476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533400" y="966820"/>
            <a:ext cx="7010400" cy="7694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Most Recent Data: HYS</a:t>
            </a:r>
            <a:endParaRPr dirty="0"/>
          </a:p>
        </p:txBody>
      </p:sp>
      <p:sp>
        <p:nvSpPr>
          <p:cNvPr id="2" name="Rectangular Callout 1"/>
          <p:cNvSpPr/>
          <p:nvPr/>
        </p:nvSpPr>
        <p:spPr>
          <a:xfrm>
            <a:off x="6539695" y="1746383"/>
            <a:ext cx="2262781" cy="954521"/>
          </a:xfrm>
          <a:prstGeom prst="wedgeRectCallout">
            <a:avLst>
              <a:gd name="adj1" fmla="val -114146"/>
              <a:gd name="adj2" fmla="val 80704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66"/>
                </a:solidFill>
              </a:rPr>
              <a:t>Charts compare 2014 community, SDLU, and state results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739525" y="2927767"/>
            <a:ext cx="1979271" cy="960304"/>
          </a:xfrm>
          <a:prstGeom prst="wedgeRectCallout">
            <a:avLst>
              <a:gd name="adj1" fmla="val -73536"/>
              <a:gd name="adj2" fmla="val 97635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66"/>
                </a:solidFill>
              </a:rPr>
              <a:t>Tables present community and state rates, by grade and year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828800" y="2559390"/>
            <a:ext cx="473726" cy="352540"/>
          </a:xfrm>
          <a:prstGeom prst="wedgeEllipseCallout">
            <a:avLst>
              <a:gd name="adj1" fmla="val -55717"/>
              <a:gd name="adj2" fmla="val 84375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66"/>
                </a:solidFill>
              </a:rPr>
              <a:t>CI</a:t>
            </a:r>
            <a:endParaRPr lang="en-US" sz="1200" dirty="0">
              <a:solidFill>
                <a:srgbClr val="000066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164728" y="5565171"/>
            <a:ext cx="1554068" cy="352540"/>
          </a:xfrm>
          <a:prstGeom prst="wedgeEllipseCallout">
            <a:avLst>
              <a:gd name="adj1" fmla="val -141407"/>
              <a:gd name="adj2" fmla="val 148576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66"/>
                </a:solidFill>
              </a:rPr>
              <a:t>Table notes</a:t>
            </a:r>
            <a:endParaRPr lang="en-US" sz="1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4802608" cy="553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7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New this year: SDLU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What is “school districts like us” (SDLU)?</a:t>
            </a:r>
            <a:endParaRPr lang="en-US" b="1" dirty="0">
              <a:latin typeface="+mj-lt"/>
            </a:endParaRPr>
          </a:p>
          <a:p>
            <a:r>
              <a:rPr lang="en-US" dirty="0"/>
              <a:t>SDLU are communities that share similar demographic and socioeconomic characteristics as yours </a:t>
            </a:r>
          </a:p>
          <a:p>
            <a:pPr marL="0" indent="0">
              <a:buNone/>
            </a:pPr>
            <a:r>
              <a:rPr lang="en-US" b="1" dirty="0"/>
              <a:t>S</a:t>
            </a:r>
            <a:r>
              <a:rPr lang="en-US" b="1" dirty="0" smtClean="0"/>
              <a:t>imilar characteristics in</a:t>
            </a:r>
          </a:p>
          <a:p>
            <a:r>
              <a:rPr lang="en-US" dirty="0"/>
              <a:t>Race/ethnicity</a:t>
            </a:r>
          </a:p>
          <a:p>
            <a:r>
              <a:rPr lang="en-US" dirty="0"/>
              <a:t>Poverty level</a:t>
            </a:r>
          </a:p>
          <a:p>
            <a:r>
              <a:rPr lang="en-US" dirty="0"/>
              <a:t>Population density</a:t>
            </a:r>
          </a:p>
          <a:p>
            <a:r>
              <a:rPr lang="en-US" dirty="0"/>
              <a:t>Relationship between school district and community (% levy approved)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824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1524" y="5034709"/>
            <a:ext cx="2577946" cy="174066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533400" y="574358"/>
            <a:ext cx="7010400" cy="1446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Interpret HYS </a:t>
            </a:r>
            <a:r>
              <a:rPr lang="en-US" dirty="0"/>
              <a:t>Data </a:t>
            </a:r>
            <a:r>
              <a:rPr lang="en-US" dirty="0" smtClean="0"/>
              <a:t>Chart</a:t>
            </a:r>
            <a:endParaRPr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64" y="2280491"/>
            <a:ext cx="7984749" cy="356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002534" y="3745736"/>
            <a:ext cx="2809301" cy="174066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5" y="1927959"/>
            <a:ext cx="7477941" cy="353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457200" y="481409"/>
            <a:ext cx="7010400" cy="1446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dirty="0" smtClean="0"/>
              <a:t>Interpret HYS </a:t>
            </a:r>
            <a:r>
              <a:rPr dirty="0"/>
              <a:t>Data </a:t>
            </a:r>
            <a:r>
              <a:rPr dirty="0" smtClean="0"/>
              <a:t>Tables</a:t>
            </a:r>
            <a:endParaRPr dirty="0"/>
          </a:p>
        </p:txBody>
      </p:sp>
      <p:sp>
        <p:nvSpPr>
          <p:cNvPr id="4" name="Rectangular Callout 3"/>
          <p:cNvSpPr/>
          <p:nvPr/>
        </p:nvSpPr>
        <p:spPr>
          <a:xfrm>
            <a:off x="1905000" y="1676400"/>
            <a:ext cx="1725703" cy="815248"/>
          </a:xfrm>
          <a:prstGeom prst="wedgeRectCallout">
            <a:avLst>
              <a:gd name="adj1" fmla="val 145693"/>
              <a:gd name="adj2" fmla="val 102461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000066"/>
                </a:solidFill>
              </a:rPr>
              <a:t>a. Community 2014 rate is significantly different from the 2012 rate.</a:t>
            </a:r>
            <a:endParaRPr lang="en-US" sz="1400" b="1" dirty="0">
              <a:solidFill>
                <a:srgbClr val="000066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018622" y="5459209"/>
            <a:ext cx="2049137" cy="879170"/>
          </a:xfrm>
          <a:prstGeom prst="wedgeRectCallout">
            <a:avLst>
              <a:gd name="adj1" fmla="val 33340"/>
              <a:gd name="adj2" fmla="val -250899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0066"/>
                </a:solidFill>
              </a:rPr>
              <a:t>d</a:t>
            </a:r>
            <a:r>
              <a:rPr lang="en-US" sz="1400" b="1" dirty="0" smtClean="0">
                <a:solidFill>
                  <a:srgbClr val="000066"/>
                </a:solidFill>
              </a:rPr>
              <a:t>. Fewer than 30 students answered the question. Interpret with caution.</a:t>
            </a:r>
            <a:endParaRPr lang="en-US" sz="1400" b="1" dirty="0">
              <a:solidFill>
                <a:srgbClr val="000066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896840" y="5985840"/>
            <a:ext cx="1554068" cy="352540"/>
          </a:xfrm>
          <a:prstGeom prst="wedgeEllipseCallout">
            <a:avLst>
              <a:gd name="adj1" fmla="val 33593"/>
              <a:gd name="adj2" fmla="val -290625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66"/>
                </a:solidFill>
              </a:rPr>
              <a:t>Table notes</a:t>
            </a:r>
            <a:endParaRPr lang="en-US" sz="1200" b="1" dirty="0">
              <a:solidFill>
                <a:srgbClr val="000066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5660834" y="5459209"/>
            <a:ext cx="2392496" cy="879170"/>
          </a:xfrm>
          <a:prstGeom prst="wedgeRectCallout">
            <a:avLst>
              <a:gd name="adj1" fmla="val -29999"/>
              <a:gd name="adj2" fmla="val -298516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000066"/>
                </a:solidFill>
              </a:rPr>
              <a:t>b. SDLU </a:t>
            </a:r>
            <a:r>
              <a:rPr lang="en-US" sz="1400" b="1" dirty="0">
                <a:solidFill>
                  <a:srgbClr val="000066"/>
                </a:solidFill>
              </a:rPr>
              <a:t>rate is significantly different from the community rate.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6852493" y="1931369"/>
            <a:ext cx="2100274" cy="727120"/>
          </a:xfrm>
          <a:prstGeom prst="wedgeRectCallout">
            <a:avLst>
              <a:gd name="adj1" fmla="val -20829"/>
              <a:gd name="adj2" fmla="val 116554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0066"/>
                </a:solidFill>
              </a:rPr>
              <a:t>c</a:t>
            </a:r>
            <a:r>
              <a:rPr lang="en-US" sz="1400" b="1" dirty="0" smtClean="0">
                <a:solidFill>
                  <a:srgbClr val="000066"/>
                </a:solidFill>
              </a:rPr>
              <a:t>. State rate is significantly different from the community rate.</a:t>
            </a:r>
            <a:endParaRPr lang="en-US" sz="1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5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457200" y="466691"/>
            <a:ext cx="7010400" cy="1446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Interpret HYS Data Chart</a:t>
            </a:r>
            <a:endParaRPr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89" y="1913241"/>
            <a:ext cx="8025056" cy="412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2209800"/>
            <a:ext cx="7987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Community X</a:t>
            </a:r>
            <a:endParaRPr lang="en-US" sz="1000" dirty="0"/>
          </a:p>
        </p:txBody>
      </p:sp>
      <p:sp>
        <p:nvSpPr>
          <p:cNvPr id="7" name="Oval 6"/>
          <p:cNvSpPr/>
          <p:nvPr/>
        </p:nvSpPr>
        <p:spPr>
          <a:xfrm>
            <a:off x="4800600" y="3714562"/>
            <a:ext cx="3510455" cy="231873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304800" y="590218"/>
            <a:ext cx="7916537" cy="1446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Why combining results for small communities</a:t>
            </a:r>
            <a:endParaRPr sz="3200" dirty="0"/>
          </a:p>
        </p:txBody>
      </p:sp>
      <p:pic>
        <p:nvPicPr>
          <p:cNvPr id="5" name="Picture 2" descr="C:\Users\hongg\AppData\Local\Microsoft\Windows\Temporary Internet Files\Content.IE5\E01L66J1\question-mark-2-1409684289t9w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43" y="1066800"/>
            <a:ext cx="413009" cy="41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927071"/>
              </p:ext>
            </p:extLst>
          </p:nvPr>
        </p:nvGraphicFramePr>
        <p:xfrm>
          <a:off x="951109" y="2133600"/>
          <a:ext cx="3925691" cy="429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838200" y="1731840"/>
            <a:ext cx="42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4400" b="1" kern="1200" dirty="0">
                <a:solidFill>
                  <a:srgbClr val="333366"/>
                </a:solidFill>
                <a:latin typeface="+mj-lt"/>
                <a:ea typeface="Calibri" pitchFamily="34" charset="0"/>
                <a:cs typeface="Calibri" pitchFamily="34" charset="0"/>
              </a:defRPr>
            </a:lvl1pPr>
          </a:lstStyle>
          <a:p>
            <a:pPr defTabSz="914400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Past 30-day alcohol use in Community X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123786" y="2101172"/>
            <a:ext cx="2266400" cy="649996"/>
          </a:xfrm>
          <a:prstGeom prst="wedgeRectCallout">
            <a:avLst>
              <a:gd name="adj1" fmla="val -222407"/>
              <a:gd name="adj2" fmla="val 152499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66"/>
                </a:solidFill>
              </a:rPr>
              <a:t>10</a:t>
            </a:r>
            <a:r>
              <a:rPr lang="en-US" sz="1400" baseline="30000" dirty="0" smtClean="0">
                <a:solidFill>
                  <a:srgbClr val="000066"/>
                </a:solidFill>
              </a:rPr>
              <a:t>th</a:t>
            </a:r>
            <a:r>
              <a:rPr lang="en-US" sz="1400" dirty="0" smtClean="0">
                <a:solidFill>
                  <a:srgbClr val="000066"/>
                </a:solidFill>
              </a:rPr>
              <a:t> grade only</a:t>
            </a:r>
          </a:p>
          <a:p>
            <a:r>
              <a:rPr lang="en-US" sz="1400" dirty="0" smtClean="0">
                <a:solidFill>
                  <a:srgbClr val="000066"/>
                </a:solidFill>
              </a:rPr>
              <a:t>N= 79, CI=+/-10.7%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150880" y="3352800"/>
            <a:ext cx="2266400" cy="649996"/>
          </a:xfrm>
          <a:prstGeom prst="wedgeRectCallout">
            <a:avLst>
              <a:gd name="adj1" fmla="val -173081"/>
              <a:gd name="adj2" fmla="val 51391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66"/>
                </a:solidFill>
              </a:rPr>
              <a:t>8</a:t>
            </a:r>
            <a:r>
              <a:rPr lang="en-US" sz="1400" baseline="30000" dirty="0" smtClean="0">
                <a:solidFill>
                  <a:srgbClr val="000066"/>
                </a:solidFill>
              </a:rPr>
              <a:t>th</a:t>
            </a:r>
            <a:r>
              <a:rPr lang="en-US" sz="1400" dirty="0" smtClean="0">
                <a:solidFill>
                  <a:srgbClr val="000066"/>
                </a:solidFill>
              </a:rPr>
              <a:t> and 10</a:t>
            </a:r>
            <a:r>
              <a:rPr lang="en-US" sz="1400" baseline="30000" dirty="0" smtClean="0">
                <a:solidFill>
                  <a:srgbClr val="000066"/>
                </a:solidFill>
              </a:rPr>
              <a:t>th</a:t>
            </a:r>
            <a:r>
              <a:rPr lang="en-US" sz="1400" dirty="0" smtClean="0">
                <a:solidFill>
                  <a:srgbClr val="000066"/>
                </a:solidFill>
              </a:rPr>
              <a:t> combined</a:t>
            </a:r>
          </a:p>
          <a:p>
            <a:r>
              <a:rPr lang="en-US" sz="1400" dirty="0" smtClean="0">
                <a:solidFill>
                  <a:srgbClr val="000066"/>
                </a:solidFill>
              </a:rPr>
              <a:t>N= 166, CI=+/-6.6%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150880" y="4800600"/>
            <a:ext cx="2266400" cy="649996"/>
          </a:xfrm>
          <a:prstGeom prst="wedgeRectCallout">
            <a:avLst>
              <a:gd name="adj1" fmla="val -116620"/>
              <a:gd name="adj2" fmla="val 2964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66"/>
                </a:solidFill>
              </a:rPr>
              <a:t>All grade 8</a:t>
            </a:r>
            <a:r>
              <a:rPr lang="en-US" sz="1400" baseline="30000" dirty="0" smtClean="0">
                <a:solidFill>
                  <a:srgbClr val="000066"/>
                </a:solidFill>
              </a:rPr>
              <a:t>th</a:t>
            </a:r>
            <a:r>
              <a:rPr lang="en-US" sz="1400" dirty="0" smtClean="0">
                <a:solidFill>
                  <a:srgbClr val="000066"/>
                </a:solidFill>
              </a:rPr>
              <a:t> - 12</a:t>
            </a:r>
            <a:r>
              <a:rPr lang="en-US" sz="1400" baseline="30000" dirty="0" smtClean="0">
                <a:solidFill>
                  <a:srgbClr val="000066"/>
                </a:solidFill>
              </a:rPr>
              <a:t>th</a:t>
            </a:r>
            <a:r>
              <a:rPr lang="en-US" sz="1400" dirty="0" smtClean="0">
                <a:solidFill>
                  <a:srgbClr val="000066"/>
                </a:solidFill>
              </a:rPr>
              <a:t> combined</a:t>
            </a:r>
          </a:p>
          <a:p>
            <a:r>
              <a:rPr lang="en-US" sz="1400" dirty="0" smtClean="0">
                <a:solidFill>
                  <a:srgbClr val="000066"/>
                </a:solidFill>
              </a:rPr>
              <a:t>N= 339, CI=+/-5.2%</a:t>
            </a:r>
            <a:endParaRPr lang="en-US" sz="1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52" y="2133600"/>
            <a:ext cx="7532384" cy="370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7010400" cy="10772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dirty="0" smtClean="0"/>
              <a:t>Interpret </a:t>
            </a:r>
            <a:r>
              <a:rPr dirty="0"/>
              <a:t>the </a:t>
            </a:r>
            <a:r>
              <a:rPr dirty="0" smtClean="0"/>
              <a:t>HYS Data Tables</a:t>
            </a:r>
            <a:endParaRPr dirty="0"/>
          </a:p>
        </p:txBody>
      </p:sp>
      <p:sp>
        <p:nvSpPr>
          <p:cNvPr id="4" name="Rectangular Callout 3"/>
          <p:cNvSpPr/>
          <p:nvPr/>
        </p:nvSpPr>
        <p:spPr>
          <a:xfrm>
            <a:off x="685800" y="1674510"/>
            <a:ext cx="2772707" cy="632511"/>
          </a:xfrm>
          <a:prstGeom prst="wedgeRectCallout">
            <a:avLst>
              <a:gd name="adj1" fmla="val 53037"/>
              <a:gd name="adj2" fmla="val 132874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66"/>
                </a:solidFill>
              </a:rPr>
              <a:t>8</a:t>
            </a:r>
            <a:r>
              <a:rPr lang="en-US" sz="1400" baseline="30000" dirty="0" smtClean="0">
                <a:solidFill>
                  <a:srgbClr val="000066"/>
                </a:solidFill>
              </a:rPr>
              <a:t>th</a:t>
            </a:r>
            <a:r>
              <a:rPr lang="en-US" sz="1400" dirty="0" smtClean="0">
                <a:solidFill>
                  <a:srgbClr val="000066"/>
                </a:solidFill>
              </a:rPr>
              <a:t> and 10</a:t>
            </a:r>
            <a:r>
              <a:rPr lang="en-US" sz="1400" baseline="30000" dirty="0" smtClean="0">
                <a:solidFill>
                  <a:srgbClr val="000066"/>
                </a:solidFill>
              </a:rPr>
              <a:t>th</a:t>
            </a:r>
            <a:r>
              <a:rPr lang="en-US" sz="1400" dirty="0" smtClean="0">
                <a:solidFill>
                  <a:srgbClr val="000066"/>
                </a:solidFill>
              </a:rPr>
              <a:t> grades combined, compared with SDLU and State rates 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118538" y="5841739"/>
            <a:ext cx="2049137" cy="879170"/>
          </a:xfrm>
          <a:prstGeom prst="wedgeRectCallout">
            <a:avLst>
              <a:gd name="adj1" fmla="val -115956"/>
              <a:gd name="adj2" fmla="val -154321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66"/>
                </a:solidFill>
              </a:rPr>
              <a:t>All grades 8</a:t>
            </a:r>
            <a:r>
              <a:rPr lang="en-US" sz="1400" baseline="30000" dirty="0" smtClean="0">
                <a:solidFill>
                  <a:srgbClr val="000066"/>
                </a:solidFill>
              </a:rPr>
              <a:t>th</a:t>
            </a:r>
            <a:r>
              <a:rPr lang="en-US" sz="1400" dirty="0" smtClean="0">
                <a:solidFill>
                  <a:srgbClr val="000066"/>
                </a:solidFill>
              </a:rPr>
              <a:t> to 12</a:t>
            </a:r>
            <a:r>
              <a:rPr lang="en-US" sz="1400" baseline="30000" dirty="0" smtClean="0">
                <a:solidFill>
                  <a:srgbClr val="000066"/>
                </a:solidFill>
              </a:rPr>
              <a:t>th</a:t>
            </a:r>
            <a:r>
              <a:rPr lang="en-US" sz="1400" dirty="0" smtClean="0">
                <a:solidFill>
                  <a:srgbClr val="000066"/>
                </a:solidFill>
              </a:rPr>
              <a:t> combined for 2014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0943" y="2259724"/>
            <a:ext cx="872359" cy="9459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Community X</a:t>
            </a:r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15" y="1752600"/>
            <a:ext cx="620141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459429" y="576496"/>
            <a:ext cx="7686693" cy="1446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sz="3600" dirty="0" smtClean="0"/>
              <a:t>Interpret </a:t>
            </a:r>
            <a:r>
              <a:rPr sz="3600" dirty="0"/>
              <a:t>CORE Data Charts and Tables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6733" y="1862995"/>
            <a:ext cx="2291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Community 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SDLU 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State rate</a:t>
            </a:r>
            <a:endParaRPr lang="en-US" sz="1400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4003624" y="2519745"/>
            <a:ext cx="1725703" cy="649996"/>
          </a:xfrm>
          <a:prstGeom prst="wedgeRectCallout">
            <a:avLst>
              <a:gd name="adj1" fmla="val -149223"/>
              <a:gd name="adj2" fmla="val 421002"/>
            </a:avLst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66"/>
                </a:solidFill>
              </a:rPr>
              <a:t>Denominators may be different for different measures 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6733" y="2560311"/>
            <a:ext cx="229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No confidence intervals</a:t>
            </a:r>
            <a:endParaRPr lang="en-US" sz="1400" b="1" dirty="0"/>
          </a:p>
        </p:txBody>
      </p:sp>
      <p:sp>
        <p:nvSpPr>
          <p:cNvPr id="8" name="Rectangular Callout 7"/>
          <p:cNvSpPr/>
          <p:nvPr/>
        </p:nvSpPr>
        <p:spPr>
          <a:xfrm>
            <a:off x="7092288" y="3169741"/>
            <a:ext cx="1725703" cy="649996"/>
          </a:xfrm>
          <a:prstGeom prst="wedgeRectCallout">
            <a:avLst>
              <a:gd name="adj1" fmla="val -202232"/>
              <a:gd name="adj2" fmla="val 340977"/>
            </a:avLst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66"/>
                </a:solidFill>
              </a:rPr>
              <a:t>May have missing data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7297352" y="4825388"/>
            <a:ext cx="1697543" cy="1211856"/>
          </a:xfrm>
          <a:prstGeom prst="wedgeRectCallout">
            <a:avLst>
              <a:gd name="adj1" fmla="val -148979"/>
              <a:gd name="adj2" fmla="val 40585"/>
            </a:avLst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66"/>
                </a:solidFill>
              </a:rPr>
              <a:t>SDLU rate is presented in table; county rate can be found in trend charts</a:t>
            </a:r>
            <a:endParaRPr lang="en-US" sz="1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533400" y="898267"/>
            <a:ext cx="7010400" cy="64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sz="3600" dirty="0"/>
              <a:t>Trend Data: Large Communities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981200"/>
            <a:ext cx="69627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886777" y="4419600"/>
            <a:ext cx="2809301" cy="174066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457200" y="974467"/>
            <a:ext cx="7010400" cy="64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sz="3600" dirty="0"/>
              <a:t>Trend Data: Small Communities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3393"/>
            <a:ext cx="79057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399" y="2281907"/>
            <a:ext cx="78827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Community X</a:t>
            </a:r>
            <a:endParaRPr lang="en-US" sz="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38801" y="2298031"/>
            <a:ext cx="685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Community X</a:t>
            </a:r>
            <a:endParaRPr lang="en-US" sz="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39690" y="5181602"/>
            <a:ext cx="77349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Community X</a:t>
            </a:r>
            <a:endParaRPr lang="en-US" sz="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39690" y="5397046"/>
            <a:ext cx="78827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Community X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73048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Have used the </a:t>
            </a:r>
            <a:r>
              <a:rPr lang="en-US" dirty="0"/>
              <a:t>data </a:t>
            </a:r>
            <a:r>
              <a:rPr lang="en-US" dirty="0" smtClean="0"/>
              <a:t>book before?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A. Yes, I have </a:t>
            </a:r>
            <a:r>
              <a:rPr lang="en-US" b="1" dirty="0" smtClean="0">
                <a:latin typeface="+mj-lt"/>
              </a:rPr>
              <a:t>used previous versions of </a:t>
            </a:r>
            <a:r>
              <a:rPr lang="en-US" b="1" dirty="0">
                <a:latin typeface="+mj-lt"/>
              </a:rPr>
              <a:t>the data book.</a:t>
            </a:r>
          </a:p>
          <a:p>
            <a:pPr marL="0" indent="0">
              <a:buNone/>
            </a:pPr>
            <a:r>
              <a:rPr lang="en-US" b="1" dirty="0">
                <a:latin typeface="+mj-lt"/>
              </a:rPr>
              <a:t>B. </a:t>
            </a:r>
            <a:r>
              <a:rPr lang="en-US" b="1" dirty="0" smtClean="0">
                <a:latin typeface="+mj-lt"/>
              </a:rPr>
              <a:t>No, this is new to me.</a:t>
            </a:r>
            <a:endParaRPr lang="en-US" b="1" dirty="0">
              <a:latin typeface="+mj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416219" y="944033"/>
            <a:ext cx="7010400" cy="64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sz="3600" dirty="0"/>
              <a:t>How to Interpret Trends: HYS Data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482322"/>
              </p:ext>
            </p:extLst>
          </p:nvPr>
        </p:nvGraphicFramePr>
        <p:xfrm>
          <a:off x="381000" y="2438400"/>
          <a:ext cx="7463929" cy="3708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19" y="1752600"/>
            <a:ext cx="7296923" cy="65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5715000" y="1752600"/>
            <a:ext cx="1725703" cy="649996"/>
          </a:xfrm>
          <a:prstGeom prst="wedgeRectCallout">
            <a:avLst>
              <a:gd name="adj1" fmla="val -34516"/>
              <a:gd name="adj2" fmla="val 291119"/>
            </a:avLst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66"/>
                </a:solidFill>
              </a:rPr>
              <a:t>Trend lines present state and community results by grade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524000" y="3429000"/>
            <a:ext cx="1725703" cy="649996"/>
          </a:xfrm>
          <a:prstGeom prst="wedgeRectCallout">
            <a:avLst>
              <a:gd name="adj1" fmla="val -44533"/>
              <a:gd name="adj2" fmla="val 66826"/>
            </a:avLst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66"/>
                </a:solidFill>
              </a:rPr>
              <a:t>Unconnected lines indicate gap in data</a:t>
            </a:r>
            <a:endParaRPr lang="en-US" sz="1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5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5" y="2334285"/>
            <a:ext cx="8116783" cy="377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565357" y="1026272"/>
            <a:ext cx="7010400" cy="64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sz="3600" dirty="0"/>
              <a:t>How to Interpret Trends: CORE Data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01258"/>
            <a:ext cx="4438650" cy="73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5817396" y="1670780"/>
            <a:ext cx="1725703" cy="649996"/>
          </a:xfrm>
          <a:prstGeom prst="wedgeRectCallout">
            <a:avLst>
              <a:gd name="adj1" fmla="val -117949"/>
              <a:gd name="adj2" fmla="val 60045"/>
            </a:avLst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66"/>
                </a:solidFill>
              </a:rPr>
              <a:t>Check the units of measurement. 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680248" y="2971800"/>
            <a:ext cx="1725703" cy="649996"/>
          </a:xfrm>
          <a:prstGeom prst="wedgeRectCallout">
            <a:avLst>
              <a:gd name="adj1" fmla="val -127020"/>
              <a:gd name="adj2" fmla="val -88198"/>
            </a:avLst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66"/>
                </a:solidFill>
              </a:rPr>
              <a:t>County level data presented here</a:t>
            </a:r>
            <a:endParaRPr lang="en-US" sz="1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457200" y="912912"/>
            <a:ext cx="7010400" cy="7694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dirty="0"/>
              <a:t>Demographic Profile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824747"/>
              </p:ext>
            </p:extLst>
          </p:nvPr>
        </p:nvGraphicFramePr>
        <p:xfrm>
          <a:off x="390197" y="2438400"/>
          <a:ext cx="3686175" cy="384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549870"/>
              </p:ext>
            </p:extLst>
          </p:nvPr>
        </p:nvGraphicFramePr>
        <p:xfrm>
          <a:off x="4267200" y="2438400"/>
          <a:ext cx="4667250" cy="392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1905000"/>
            <a:ext cx="3260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Race/Ethnicity (count/percent)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1905000"/>
            <a:ext cx="3260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Age Composition (count/percent)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729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HYS Participation Rate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Located on the inside cover of the data book</a:t>
            </a:r>
          </a:p>
          <a:p>
            <a:r>
              <a:rPr lang="en-US" dirty="0"/>
              <a:t>Good participation if rate &gt;70%</a:t>
            </a:r>
          </a:p>
          <a:p>
            <a:r>
              <a:rPr lang="en-US" dirty="0"/>
              <a:t>Data not reported if participation rate &lt;40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0C183989-D380-BB4B-8033-B2C050FE378C}" type="slidenum">
              <a:rPr lang="en-US" smtClean="0"/>
              <a:t>33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75961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7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8153399" cy="762000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Other Sources of HYS Data: AskHYS.net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0C183989-D380-BB4B-8033-B2C050FE378C}" type="slidenum">
              <a:rPr lang="en-US" smtClean="0"/>
              <a:t>34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62635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54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7010400" cy="12003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sz="3600" dirty="0" smtClean="0"/>
              <a:t>School </a:t>
            </a:r>
            <a:r>
              <a:rPr sz="3600" dirty="0"/>
              <a:t>District Frequency Report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660548" cy="4393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73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Additional HYS Data</a:t>
            </a:r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300639"/>
              </p:ext>
            </p:extLst>
          </p:nvPr>
        </p:nvGraphicFramePr>
        <p:xfrm>
          <a:off x="457200" y="1600200"/>
          <a:ext cx="8229600" cy="3606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05400"/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Additional Marijuana Questions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 Report Item #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Lifetime</a:t>
                      </a:r>
                      <a:r>
                        <a:rPr lang="en-US" baseline="0" dirty="0" smtClean="0"/>
                        <a:t>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Ways of use, source, DFC questions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r>
                        <a:rPr lang="en-US" baseline="0" dirty="0" smtClean="0"/>
                        <a:t> - 60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Driving under the influence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114-115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Perception</a:t>
                      </a:r>
                      <a:r>
                        <a:rPr lang="en-US" baseline="0" dirty="0" smtClean="0"/>
                        <a:t> of risk, norms, other risk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166, 168, 173, 198, 218, 219, 227, 231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Additional Prescription Drug Questions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Parental and peer norms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63, 64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Perception of 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 prescription drug not prescribed to you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5334000"/>
            <a:ext cx="815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to </a:t>
            </a:r>
            <a:r>
              <a:rPr lang="en-US" b="1" dirty="0"/>
              <a:t>get </a:t>
            </a:r>
            <a:r>
              <a:rPr lang="en-US" b="1" dirty="0" smtClean="0"/>
              <a:t>access - http</a:t>
            </a:r>
            <a:r>
              <a:rPr lang="en-US" b="1" dirty="0"/>
              <a:t>://www.askhys.net/Home/GetAccess </a:t>
            </a:r>
          </a:p>
        </p:txBody>
      </p:sp>
    </p:spTree>
    <p:extLst>
      <p:ext uri="{BB962C8B-B14F-4D97-AF65-F5344CB8AC3E}">
        <p14:creationId xmlns:p14="http://schemas.microsoft.com/office/powerpoint/2010/main" val="31796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7010400" cy="12003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dirty="0" smtClean="0"/>
              <a:t>Frequently Asked Questions</a:t>
            </a:r>
            <a:endParaRPr dirty="0"/>
          </a:p>
        </p:txBody>
      </p:sp>
      <p:pic>
        <p:nvPicPr>
          <p:cNvPr id="4" name="Picture 2" descr="C:\Users\hongg\AppData\Local\Microsoft\Windows\Temporary Internet Files\Content.IE5\E01L66J1\question-mark-2-1409684289t9w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555607" cy="455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08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Which </a:t>
            </a:r>
            <a:r>
              <a:rPr lang="en-US" sz="3600" dirty="0"/>
              <a:t>Topic Should We Cover Next?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dirty="0"/>
              <a:t>. How to interpret confidence intervals</a:t>
            </a:r>
          </a:p>
          <a:p>
            <a:r>
              <a:rPr lang="en-US" dirty="0"/>
              <a:t>B. More details about “School District Like Us”</a:t>
            </a:r>
          </a:p>
          <a:p>
            <a:r>
              <a:rPr lang="en-US" dirty="0"/>
              <a:t>C. Why are data missing in my data book</a:t>
            </a:r>
          </a:p>
          <a:p>
            <a:r>
              <a:rPr lang="en-US" dirty="0"/>
              <a:t>D. More details about risk and protective factors in the data book</a:t>
            </a:r>
          </a:p>
          <a:p>
            <a:r>
              <a:rPr lang="en-US" dirty="0"/>
              <a:t>E. How are HYS results combined across grades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362200"/>
            <a:ext cx="7945180" cy="1446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How to Interpret Confidence Intervals</a:t>
            </a:r>
          </a:p>
        </p:txBody>
      </p:sp>
    </p:spTree>
    <p:extLst>
      <p:ext uri="{BB962C8B-B14F-4D97-AF65-F5344CB8AC3E}">
        <p14:creationId xmlns:p14="http://schemas.microsoft.com/office/powerpoint/2010/main" val="40330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latin typeface="+mj-lt"/>
              </a:rPr>
              <a:t>Describe the contents of this data book and articulate how the data relate to the CPWI logic </a:t>
            </a:r>
            <a:r>
              <a:rPr lang="en-US" b="1" dirty="0" smtClean="0">
                <a:latin typeface="+mj-lt"/>
              </a:rPr>
              <a:t>model.</a:t>
            </a:r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Describe the two different templates of the data </a:t>
            </a:r>
            <a:r>
              <a:rPr lang="en-US" b="1" dirty="0" smtClean="0">
                <a:latin typeface="+mj-lt"/>
              </a:rPr>
              <a:t>book.</a:t>
            </a:r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Understand the types of data presented in the data </a:t>
            </a:r>
            <a:r>
              <a:rPr lang="en-US" b="1" dirty="0" smtClean="0">
                <a:latin typeface="+mj-lt"/>
              </a:rPr>
              <a:t>book.</a:t>
            </a:r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Understand the new data elements in the data </a:t>
            </a:r>
            <a:r>
              <a:rPr lang="en-US" b="1" dirty="0" smtClean="0">
                <a:latin typeface="+mj-lt"/>
              </a:rPr>
              <a:t>book.</a:t>
            </a:r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Apply data analysis skills to interpret tables and charts included in the data </a:t>
            </a:r>
            <a:r>
              <a:rPr lang="en-US" b="1" dirty="0" smtClean="0">
                <a:latin typeface="+mj-lt"/>
              </a:rPr>
              <a:t>book.</a:t>
            </a:r>
            <a:endParaRPr lang="en-US" b="1" dirty="0">
              <a:latin typeface="+mj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40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430765" y="498158"/>
            <a:ext cx="7010400" cy="14465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Interpret Confidence Interval</a:t>
            </a:r>
            <a:endParaRPr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59611"/>
            <a:ext cx="7911886" cy="391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73640" y="2102796"/>
            <a:ext cx="229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2012 </a:t>
            </a:r>
            <a:r>
              <a:rPr lang="en-US" sz="1400" b="1" dirty="0"/>
              <a:t>c</a:t>
            </a:r>
            <a:r>
              <a:rPr lang="en-US" sz="1400" b="1" dirty="0" smtClean="0"/>
              <a:t>ommunity </a:t>
            </a:r>
            <a:r>
              <a:rPr lang="en-US" sz="1400" b="1" dirty="0"/>
              <a:t>r</a:t>
            </a:r>
            <a:r>
              <a:rPr lang="en-US" sz="1400" b="1" dirty="0" smtClean="0"/>
              <a:t>ate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73640" y="2439888"/>
            <a:ext cx="229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2012 state </a:t>
            </a:r>
            <a:r>
              <a:rPr lang="en-US" sz="1400" b="1" dirty="0"/>
              <a:t>r</a:t>
            </a:r>
            <a:r>
              <a:rPr lang="en-US" sz="1400" b="1" dirty="0" smtClean="0"/>
              <a:t>ate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73640" y="2800614"/>
            <a:ext cx="2457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95% confidence </a:t>
            </a:r>
            <a:r>
              <a:rPr lang="en-US" sz="1400" b="1" dirty="0"/>
              <a:t>i</a:t>
            </a:r>
            <a:r>
              <a:rPr lang="en-US" sz="1400" b="1" dirty="0" smtClean="0"/>
              <a:t>ntervals</a:t>
            </a:r>
            <a:endParaRPr lang="en-US" sz="1400" b="1" dirty="0"/>
          </a:p>
        </p:txBody>
      </p:sp>
      <p:sp>
        <p:nvSpPr>
          <p:cNvPr id="9" name="Oval Callout 8"/>
          <p:cNvSpPr/>
          <p:nvPr/>
        </p:nvSpPr>
        <p:spPr>
          <a:xfrm>
            <a:off x="1371600" y="3583285"/>
            <a:ext cx="963977" cy="352540"/>
          </a:xfrm>
          <a:prstGeom prst="wedgeEllipseCallout">
            <a:avLst>
              <a:gd name="adj1" fmla="val -55717"/>
              <a:gd name="adj2" fmla="val 84375"/>
            </a:avLst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66"/>
                </a:solidFill>
              </a:rPr>
              <a:t>95% CI</a:t>
            </a:r>
            <a:endParaRPr lang="en-US" sz="1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4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93207" y="2137273"/>
            <a:ext cx="6637239" cy="37457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lvl="1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66"/>
                </a:solidFill>
              </a:rPr>
              <a:t>It’s unlikely that 100% of your students participated in the survey</a:t>
            </a:r>
            <a:endParaRPr lang="en-US" sz="2000" dirty="0">
              <a:solidFill>
                <a:srgbClr val="000066"/>
              </a:solidFill>
            </a:endParaRPr>
          </a:p>
          <a:p>
            <a:pPr marL="548640" lvl="1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66"/>
                </a:solidFill>
              </a:rPr>
              <a:t>The reported value is unlikely to be exactly the same as the “true” value for all your students</a:t>
            </a:r>
            <a:endParaRPr lang="en-US" sz="2400" dirty="0">
              <a:solidFill>
                <a:srgbClr val="000066"/>
              </a:solidFill>
            </a:endParaRPr>
          </a:p>
          <a:p>
            <a:pPr marL="548640" lvl="1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66"/>
                </a:solidFill>
              </a:rPr>
              <a:t>The confidence intervals account for the random variation due to sampling</a:t>
            </a:r>
            <a:endParaRPr lang="en-US" sz="2400" dirty="0">
              <a:solidFill>
                <a:srgbClr val="000066"/>
              </a:solidFill>
            </a:endParaRPr>
          </a:p>
          <a:p>
            <a:pPr marL="548640" lvl="1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66"/>
                </a:solidFill>
              </a:rPr>
              <a:t>The confidence intervals help you compare your results to others and over time </a:t>
            </a:r>
            <a:endParaRPr lang="en-US" sz="240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7339" y="1108961"/>
            <a:ext cx="1318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Rage Italic" pitchFamily="66" charset="0"/>
              </a:rPr>
              <a:t>Q.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Rage Itali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793" y="1299749"/>
            <a:ext cx="633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66"/>
                </a:solidFill>
              </a:rPr>
              <a:t>Why do you need confidence intervals?</a:t>
            </a:r>
            <a:endParaRPr lang="en-US" sz="2800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9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96941" y="2228361"/>
            <a:ext cx="4274182" cy="38529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lvl="1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66"/>
                </a:solidFill>
              </a:rPr>
              <a:t>Between 25% and 32% of the 8</a:t>
            </a:r>
            <a:r>
              <a:rPr lang="en-US" sz="2400" baseline="30000" dirty="0" smtClean="0">
                <a:solidFill>
                  <a:srgbClr val="000066"/>
                </a:solidFill>
              </a:rPr>
              <a:t>th</a:t>
            </a:r>
            <a:r>
              <a:rPr lang="en-US" sz="2400" dirty="0" smtClean="0">
                <a:solidFill>
                  <a:srgbClr val="000066"/>
                </a:solidFill>
              </a:rPr>
              <a:t> grade students in our community had low grades in school.</a:t>
            </a:r>
          </a:p>
          <a:p>
            <a:pPr marL="205740" lvl="1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 smtClean="0">
                <a:solidFill>
                  <a:srgbClr val="000066"/>
                </a:solidFill>
              </a:rPr>
              <a:t>		OR</a:t>
            </a:r>
          </a:p>
          <a:p>
            <a:pPr marL="548640" lvl="1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66"/>
                </a:solidFill>
              </a:rPr>
              <a:t>About 29% of the 8</a:t>
            </a:r>
            <a:r>
              <a:rPr lang="en-US" sz="2400" baseline="30000" dirty="0" smtClean="0">
                <a:solidFill>
                  <a:srgbClr val="000066"/>
                </a:solidFill>
              </a:rPr>
              <a:t>th</a:t>
            </a:r>
            <a:r>
              <a:rPr lang="en-US" sz="2400" dirty="0" smtClean="0">
                <a:solidFill>
                  <a:srgbClr val="000066"/>
                </a:solidFill>
              </a:rPr>
              <a:t> grade students who took the survey reported low grades in school.</a:t>
            </a:r>
            <a:endParaRPr lang="en-US" sz="240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7339" y="1108961"/>
            <a:ext cx="1318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Rage Italic" pitchFamily="66" charset="0"/>
              </a:rPr>
              <a:t>Q.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Rage Itali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793" y="1183166"/>
            <a:ext cx="633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66"/>
                </a:solidFill>
              </a:rPr>
              <a:t>How do we talk about the results with the confidence intervals?</a:t>
            </a:r>
            <a:endParaRPr lang="en-US" sz="2400" b="1" i="1" dirty="0">
              <a:solidFill>
                <a:srgbClr val="000066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39" y="2228362"/>
            <a:ext cx="3029602" cy="356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53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609600" y="912912"/>
            <a:ext cx="7010400" cy="76944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Non-significant Difference</a:t>
            </a:r>
            <a:endParaRPr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09800"/>
            <a:ext cx="62214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8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533400" y="912912"/>
            <a:ext cx="7010400" cy="76944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Significant Difference</a:t>
            </a:r>
            <a:endParaRPr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513432"/>
              </p:ext>
            </p:extLst>
          </p:nvPr>
        </p:nvGraphicFramePr>
        <p:xfrm>
          <a:off x="990600" y="2286000"/>
          <a:ext cx="6149975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Chart" r:id="rId5" imgW="4676748" imgH="2781349" progId="Excel.Sheet.8">
                  <p:embed/>
                </p:oleObj>
              </mc:Choice>
              <mc:Fallback>
                <p:oleObj name="Chart" r:id="rId5" imgW="4676748" imgH="27813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0"/>
                        <a:ext cx="6149975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329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533400" y="926808"/>
            <a:ext cx="7010400" cy="76944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Significance Inconclusive</a:t>
            </a:r>
            <a:endParaRPr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7372653" cy="428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64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772079"/>
            <a:ext cx="79451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When are data not reported?</a:t>
            </a:r>
          </a:p>
        </p:txBody>
      </p:sp>
    </p:spTree>
    <p:extLst>
      <p:ext uri="{BB962C8B-B14F-4D97-AF65-F5344CB8AC3E}">
        <p14:creationId xmlns:p14="http://schemas.microsoft.com/office/powerpoint/2010/main" val="10182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7010400" cy="76944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dirty="0"/>
              <a:t>Understand Missing Data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308184"/>
              </p:ext>
            </p:extLst>
          </p:nvPr>
        </p:nvGraphicFramePr>
        <p:xfrm>
          <a:off x="685800" y="1828800"/>
          <a:ext cx="7555345" cy="43872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43558"/>
                <a:gridCol w="6711787"/>
              </a:tblGrid>
              <a:tr h="521936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. 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Data are not available.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404688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S 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Fewer than 15 students in the grade took the Healthy Youth Survey OR the response rate was lower than 40%. In the section "Additional Healthy Youth Survey Data" starting on page 24 suppressed data points are shown as gaps in the trend lines and blank cells in the tables.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521936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NR 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Not reliable due to non-reporting of police jurisdictions data.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521936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UN -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Unreliable conversion of events to report geography.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708388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SP -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Suppressed by agreement with data provider when denominator is below 100.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708388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SN -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Small Number Sample. Geography has less than 30 events in the denominator.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98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HYS Data Suppression Rules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Fewer </a:t>
            </a:r>
            <a:r>
              <a:rPr lang="en-US" dirty="0"/>
              <a:t>than 15 surveys returned in any grade</a:t>
            </a:r>
          </a:p>
          <a:p>
            <a:r>
              <a:rPr lang="en-US" dirty="0"/>
              <a:t>Response rate is lower than 40%</a:t>
            </a:r>
          </a:p>
          <a:p>
            <a:r>
              <a:rPr lang="en-US" dirty="0"/>
              <a:t>In results combining multiple grades: missing data from any </a:t>
            </a:r>
            <a:r>
              <a:rPr lang="en-US" dirty="0" smtClean="0"/>
              <a:t>grade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96886"/>
            <a:ext cx="7945180" cy="1446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>
              <a:spcBef>
                <a:spcPct val="0"/>
              </a:spcBef>
              <a:buNone/>
              <a:defRPr lang="en-US" sz="4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What is “School Districts Like Us”?</a:t>
            </a:r>
          </a:p>
        </p:txBody>
      </p:sp>
    </p:spTree>
    <p:extLst>
      <p:ext uri="{BB962C8B-B14F-4D97-AF65-F5344CB8AC3E}">
        <p14:creationId xmlns:p14="http://schemas.microsoft.com/office/powerpoint/2010/main" val="268073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+mj-lt"/>
              </a:rPr>
              <a:t>Describe the contents of this data book and articulate how the data relate to the CPWI logic </a:t>
            </a:r>
            <a:r>
              <a:rPr lang="en-US" b="1" dirty="0" smtClean="0">
                <a:latin typeface="+mj-lt"/>
              </a:rPr>
              <a:t>model.</a:t>
            </a:r>
            <a:endParaRPr lang="en-US" b="1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Describe the two different templates of the data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book.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Understand the types of data presented in the data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book.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Understand the new data elements in the data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book.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Apply data analysis skills to interpret tables and charts included in the data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book.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646941"/>
            <a:ext cx="382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√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80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Cluster Analysis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Cluster </a:t>
            </a:r>
            <a:r>
              <a:rPr lang="en-US" dirty="0"/>
              <a:t>analysis is the grouping of a set of objects in such a way that objects in the same group (called a cluster) are more similar (in some sense or another) to each other than to those in other groups (clusters).</a:t>
            </a:r>
          </a:p>
          <a:p>
            <a:pPr>
              <a:spcBef>
                <a:spcPts val="1200"/>
              </a:spcBef>
            </a:pPr>
            <a:r>
              <a:rPr lang="en-US" dirty="0"/>
              <a:t>Characteristics are selected from factors associated with substance use </a:t>
            </a:r>
            <a:r>
              <a:rPr lang="en-US" dirty="0" smtClean="0"/>
              <a:t>outcomes.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Characteristics must not be prevention work outcomes (e.g. school performance</a:t>
            </a:r>
            <a:r>
              <a:rPr lang="en-US" dirty="0" smtClean="0"/>
              <a:t>).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This cluster analysis is not an evaluation of school districts.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Analysis Variables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Race/ethnicity: % Hispanic, % White,  % Asian students in K-12 school enrollment</a:t>
            </a:r>
          </a:p>
          <a:p>
            <a:pPr>
              <a:spcBef>
                <a:spcPts val="1200"/>
              </a:spcBef>
            </a:pPr>
            <a:r>
              <a:rPr lang="en-US" dirty="0"/>
              <a:t>Poverty level: % of students eligible for free/reduced lunch</a:t>
            </a:r>
          </a:p>
          <a:p>
            <a:pPr>
              <a:spcBef>
                <a:spcPts val="1200"/>
              </a:spcBef>
            </a:pPr>
            <a:r>
              <a:rPr lang="en-US" dirty="0"/>
              <a:t>Urban/rural proxy: population density</a:t>
            </a:r>
          </a:p>
          <a:p>
            <a:pPr>
              <a:spcBef>
                <a:spcPts val="1200"/>
              </a:spcBef>
            </a:pPr>
            <a:r>
              <a:rPr lang="en-US" dirty="0"/>
              <a:t>Relationship between school district and community: % school levy approved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7010400" cy="76944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dirty="0" smtClean="0"/>
              <a:t>Results</a:t>
            </a:r>
            <a:endParaRPr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596187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0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Results: Groups of Communities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High % of minorities, high poverty;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Rural, median to high poverty;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Rural, median to low poverty;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Average;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Urban/suburban, median to high poverty; and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Urban/Suburban, low poverty.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762000"/>
            <a:ext cx="79451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>
              <a:spcBef>
                <a:spcPct val="0"/>
              </a:spcBef>
              <a:buNone/>
              <a:defRPr lang="en-US" sz="4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Results: Cluster Means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892815"/>
              </p:ext>
            </p:extLst>
          </p:nvPr>
        </p:nvGraphicFramePr>
        <p:xfrm>
          <a:off x="685800" y="1472641"/>
          <a:ext cx="7531244" cy="43185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9756"/>
                <a:gridCol w="1013551"/>
                <a:gridCol w="936434"/>
                <a:gridCol w="936434"/>
                <a:gridCol w="870332"/>
                <a:gridCol w="903384"/>
                <a:gridCol w="881353"/>
              </a:tblGrid>
              <a:tr h="43405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34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K-12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2,928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15,085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7,354</a:t>
                      </a:r>
                    </a:p>
                  </a:txBody>
                  <a:tcPr/>
                </a:tc>
              </a:tr>
              <a:tr h="434057"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 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2,576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692</a:t>
                      </a:r>
                      <a:endParaRPr lang="en-US" dirty="0"/>
                    </a:p>
                  </a:txBody>
                  <a:tcPr/>
                </a:tc>
              </a:tr>
              <a:tr h="434057">
                <a:tc>
                  <a:txBody>
                    <a:bodyPr/>
                    <a:lstStyle/>
                    <a:p>
                      <a:r>
                        <a:rPr lang="en-US" dirty="0" smtClean="0"/>
                        <a:t>% Student</a:t>
                      </a:r>
                      <a:r>
                        <a:rPr lang="en-US" baseline="0" dirty="0" smtClean="0"/>
                        <a:t> 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/>
                </a:tc>
              </a:tr>
              <a:tr h="434057">
                <a:tc>
                  <a:txBody>
                    <a:bodyPr/>
                    <a:lstStyle/>
                    <a:p>
                      <a:r>
                        <a:rPr lang="en-US" dirty="0" smtClean="0"/>
                        <a:t>% Student 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</a:tr>
              <a:tr h="434057">
                <a:tc>
                  <a:txBody>
                    <a:bodyPr/>
                    <a:lstStyle/>
                    <a:p>
                      <a:r>
                        <a:rPr lang="en-US" dirty="0" smtClean="0"/>
                        <a:t>% Student Native</a:t>
                      </a:r>
                      <a:r>
                        <a:rPr lang="en-US" baseline="0" dirty="0" smtClean="0"/>
                        <a:t>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  <a:tr h="434057">
                <a:tc>
                  <a:txBody>
                    <a:bodyPr/>
                    <a:lstStyle/>
                    <a:p>
                      <a:r>
                        <a:rPr lang="en-US" dirty="0" smtClean="0"/>
                        <a:t>% Eligible for lunch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</a:tr>
              <a:tr h="434057">
                <a:tc>
                  <a:txBody>
                    <a:bodyPr/>
                    <a:lstStyle/>
                    <a:p>
                      <a:r>
                        <a:rPr lang="en-US" dirty="0" smtClean="0"/>
                        <a:t>% Levy</a:t>
                      </a:r>
                      <a:r>
                        <a:rPr lang="en-US" baseline="0" dirty="0" smtClean="0"/>
                        <a:t> approved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</a:tr>
              <a:tr h="434057">
                <a:tc>
                  <a:txBody>
                    <a:bodyPr/>
                    <a:lstStyle/>
                    <a:p>
                      <a:r>
                        <a:rPr lang="en-US" dirty="0" smtClean="0"/>
                        <a:t>N of communities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5791200"/>
            <a:ext cx="7762191" cy="80188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400" dirty="0" smtClean="0"/>
              <a:t>1. High % of minorities, high poverty; 2. Rural, median to high poverty; 3. Rural, median to low poverty; 4. Average; 5. Urban/suburban, median to high poverty ; 6. Urban/Suburban, low poverty</a:t>
            </a:r>
          </a:p>
          <a:p>
            <a:pPr marL="548640" lvl="1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948690" lvl="2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en-US" sz="2000" dirty="0"/>
          </a:p>
          <a:p>
            <a:pPr marL="948690" lvl="2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5444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3143" y="2362200"/>
            <a:ext cx="794518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40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Risk and Protective Factors</a:t>
            </a:r>
          </a:p>
        </p:txBody>
      </p:sp>
    </p:spTree>
    <p:extLst>
      <p:ext uri="{BB962C8B-B14F-4D97-AF65-F5344CB8AC3E}">
        <p14:creationId xmlns:p14="http://schemas.microsoft.com/office/powerpoint/2010/main" val="139444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Risk and Protective Factors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Risk factor - research-based psychosocial predictors of substance use</a:t>
            </a:r>
          </a:p>
          <a:p>
            <a:pPr>
              <a:spcBef>
                <a:spcPts val="1200"/>
              </a:spcBef>
            </a:pPr>
            <a:r>
              <a:rPr lang="en-US" dirty="0"/>
              <a:t>Protective factor – characteristics that buffer individuals from the effects of risk factors</a:t>
            </a:r>
          </a:p>
          <a:p>
            <a:pPr>
              <a:spcBef>
                <a:spcPts val="1200"/>
              </a:spcBef>
            </a:pPr>
            <a:r>
              <a:rPr lang="en-US" dirty="0"/>
              <a:t>Measured using scales (multiple questions) in HYS</a:t>
            </a:r>
          </a:p>
          <a:p>
            <a:pPr>
              <a:spcBef>
                <a:spcPts val="1200"/>
              </a:spcBef>
            </a:pPr>
            <a:r>
              <a:rPr lang="en-US" dirty="0"/>
              <a:t>“At risk” – student at risk for substance use based on the factor</a:t>
            </a:r>
          </a:p>
          <a:p>
            <a:pPr>
              <a:spcBef>
                <a:spcPts val="1200"/>
              </a:spcBef>
            </a:pPr>
            <a:r>
              <a:rPr lang="en-US" dirty="0"/>
              <a:t>“Protected” – student less likely to use substance based on the factor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7010400" cy="7694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dirty="0" smtClean="0"/>
              <a:t>Intervening </a:t>
            </a:r>
            <a:r>
              <a:rPr dirty="0"/>
              <a:t>Variables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6" y="2057400"/>
            <a:ext cx="7543322" cy="389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0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533400" y="637424"/>
            <a:ext cx="7010400" cy="1446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sz="2800" dirty="0"/>
              <a:t>Availability of Alcohol (Retail or Social Access)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22309"/>
            <a:ext cx="1318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Rage Italic" pitchFamily="66" charset="0"/>
              </a:rPr>
              <a:t>Q.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Rage Itali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733" y="1741634"/>
            <a:ext cx="727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66"/>
                </a:solidFill>
              </a:rPr>
              <a:t>During the past 30 days, where did you usually get alcohol (if student used alcohol)?</a:t>
            </a:r>
            <a:endParaRPr lang="en-US" sz="2000" b="1" i="1" dirty="0">
              <a:solidFill>
                <a:srgbClr val="000066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49520"/>
            <a:ext cx="8335961" cy="353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83" y="2551535"/>
            <a:ext cx="24876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7543800" y="4408714"/>
            <a:ext cx="1297233" cy="174066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7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7979281" cy="339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533400" y="637424"/>
            <a:ext cx="7010400" cy="1446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dirty="0" smtClean="0"/>
              <a:t>Norms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188029" y="2514599"/>
            <a:ext cx="1219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Community 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290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 of the Data Book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+mj-lt"/>
              </a:rPr>
              <a:t>The data book provides data for your needs </a:t>
            </a:r>
            <a:r>
              <a:rPr lang="en-US" b="1" dirty="0" smtClean="0">
                <a:latin typeface="+mj-lt"/>
              </a:rPr>
              <a:t>assessment.</a:t>
            </a:r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The data book is organized around the CPWI logic </a:t>
            </a:r>
            <a:r>
              <a:rPr lang="en-US" b="1" dirty="0" smtClean="0">
                <a:latin typeface="+mj-lt"/>
              </a:rPr>
              <a:t>model.</a:t>
            </a:r>
            <a:endParaRPr lang="en-US" b="1" dirty="0">
              <a:latin typeface="+mj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82" y="2590800"/>
            <a:ext cx="5334000" cy="374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9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533400" y="637424"/>
            <a:ext cx="7162800" cy="1446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All Risk and Protective Factors</a:t>
            </a:r>
            <a:endParaRPr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" y="2057400"/>
            <a:ext cx="8629650" cy="411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4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457200" y="643507"/>
            <a:ext cx="7772400" cy="1446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Risk and Protective Factor Scales</a:t>
            </a:r>
            <a:endParaRPr sz="4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3554"/>
            <a:ext cx="8239126" cy="469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58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457200" y="643507"/>
            <a:ext cx="7772400" cy="1446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Risk and Protective Factor Scales</a:t>
            </a:r>
            <a:endParaRPr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770147" cy="479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5257800" y="4813381"/>
            <a:ext cx="2514600" cy="174066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86000"/>
            <a:ext cx="7945180" cy="132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>
              <a:spcBef>
                <a:spcPct val="0"/>
              </a:spcBef>
              <a:buNone/>
              <a:defRPr lang="en-US" sz="40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Combining HYS Results Across Grades</a:t>
            </a:r>
          </a:p>
        </p:txBody>
      </p:sp>
    </p:spTree>
    <p:extLst>
      <p:ext uri="{BB962C8B-B14F-4D97-AF65-F5344CB8AC3E}">
        <p14:creationId xmlns:p14="http://schemas.microsoft.com/office/powerpoint/2010/main" val="22171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Methods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>
                    <a:latin typeface="+mj-lt"/>
                  </a:rPr>
                  <a:t>Results are weighted to adjust for </a:t>
                </a:r>
                <a:r>
                  <a:rPr lang="en-US" b="1" dirty="0" smtClean="0">
                    <a:latin typeface="+mj-lt"/>
                  </a:rPr>
                  <a:t>non-response.</a:t>
                </a:r>
              </a:p>
              <a:p>
                <a:pPr marL="205740" lvl="1" indent="0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  <a:defRPr/>
                </a:pPr>
                <a:endParaRPr lang="en-US" sz="3200" i="1" dirty="0">
                  <a:solidFill>
                    <a:srgbClr val="000066"/>
                  </a:solidFill>
                  <a:latin typeface="Cambria Math"/>
                </a:endParaRPr>
              </a:p>
              <a:p>
                <a:pPr marL="205740" lvl="1" indent="0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3200" i="1" dirty="0">
                    <a:solidFill>
                      <a:srgbClr val="000066"/>
                    </a:solidFill>
                    <a:latin typeface="Cambria Math"/>
                  </a:rPr>
                  <a:t>Weight</a:t>
                </a:r>
                <a:r>
                  <a:rPr lang="en-US" sz="3200" dirty="0">
                    <a:solidFill>
                      <a:srgbClr val="000066"/>
                    </a:solidFill>
                  </a:rPr>
                  <a:t> </a:t>
                </a:r>
                <a:r>
                  <a:rPr lang="en-US" sz="3200" i="1" baseline="-25000" dirty="0">
                    <a:solidFill>
                      <a:srgbClr val="000066"/>
                    </a:solidFill>
                    <a:latin typeface="Cambria Math"/>
                  </a:rPr>
                  <a:t>grade x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66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𝐸𝑛𝑟𝑜𝑙𝑙𝑚𝑒𝑛𝑡</m:t>
                        </m:r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 baseline="-25000">
                            <a:solidFill>
                              <a:srgbClr val="000066"/>
                            </a:solidFill>
                            <a:latin typeface="Cambria Math"/>
                          </a:rPr>
                          <m:t>𝑔𝑟𝑎𝑑𝑒</m:t>
                        </m:r>
                        <m:r>
                          <a:rPr lang="en-US" sz="3200" i="1" baseline="-25000">
                            <a:solidFill>
                              <a:srgbClr val="00006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 baseline="-25000">
                            <a:solidFill>
                              <a:srgbClr val="000066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# </m:t>
                        </m:r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𝑜𝑓</m:t>
                        </m:r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𝑆𝑢𝑟𝑣𝑒𝑦𝑠</m:t>
                        </m:r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𝑅𝑒𝑡𝑢𝑟𝑛𝑒𝑑</m:t>
                        </m:r>
                        <m:r>
                          <a:rPr lang="en-US" sz="32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 baseline="-25000">
                            <a:solidFill>
                              <a:srgbClr val="000066"/>
                            </a:solidFill>
                            <a:latin typeface="Cambria Math"/>
                          </a:rPr>
                          <m:t>𝑔𝑟𝑎𝑑𝑒</m:t>
                        </m:r>
                        <m:r>
                          <a:rPr lang="en-US" sz="3200" i="1" baseline="-25000">
                            <a:solidFill>
                              <a:srgbClr val="00006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 baseline="-25000">
                            <a:solidFill>
                              <a:srgbClr val="000066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0066"/>
                  </a:solidFill>
                </a:endParaRPr>
              </a:p>
              <a:p>
                <a:pPr marL="548640" lvl="1" indent="-342900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endParaRPr lang="en-US" sz="2400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+mj-lt"/>
                  </a:rPr>
                  <a:t>The influence of individual grade results on the combined results reflect the size of enrollment in each </a:t>
                </a:r>
                <a:r>
                  <a:rPr lang="en-US" b="1" dirty="0" smtClean="0">
                    <a:latin typeface="+mj-lt"/>
                  </a:rPr>
                  <a:t>grade.</a:t>
                </a:r>
                <a:endParaRPr lang="en-US" b="1" dirty="0">
                  <a:latin typeface="+mj-lt"/>
                </a:endParaRPr>
              </a:p>
              <a:p>
                <a:pPr marL="0" indent="0">
                  <a:buNone/>
                </a:pPr>
                <a:endParaRPr lang="en-US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Examples of Weighted Results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65</a:t>
            </a:fld>
            <a:endParaRPr lang="en-US"/>
          </a:p>
        </p:txBody>
      </p:sp>
      <p:sp>
        <p:nvSpPr>
          <p:cNvPr id="9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lvl="1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3000" b="1" dirty="0">
                <a:latin typeface="+mj-lt"/>
              </a:rPr>
              <a:t>Example</a:t>
            </a:r>
            <a:r>
              <a:rPr lang="en-US" sz="2400" dirty="0" smtClean="0">
                <a:solidFill>
                  <a:srgbClr val="000066"/>
                </a:solidFill>
              </a:rPr>
              <a:t> </a:t>
            </a:r>
            <a:r>
              <a:rPr lang="en-US" sz="3000" b="1" dirty="0">
                <a:latin typeface="+mj-lt"/>
              </a:rPr>
              <a:t>1</a:t>
            </a:r>
          </a:p>
          <a:p>
            <a:pPr marL="548640" lvl="1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0066"/>
              </a:solidFill>
            </a:endParaRPr>
          </a:p>
          <a:p>
            <a:pPr marL="205740" lvl="1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US" sz="2400" dirty="0" smtClean="0">
              <a:solidFill>
                <a:srgbClr val="000066"/>
              </a:solidFill>
            </a:endParaRPr>
          </a:p>
          <a:p>
            <a:pPr marL="205740" lvl="1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3000" b="1" dirty="0">
                <a:latin typeface="+mj-lt"/>
              </a:rPr>
              <a:t>Example 2</a:t>
            </a:r>
          </a:p>
          <a:p>
            <a:pPr marL="205740" lvl="1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US" sz="32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61023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61023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0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Additional Resources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Healthy Youth Survey: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j-lt"/>
                <a:hlinkClick r:id="rId2"/>
              </a:rPr>
              <a:t>www.AskHYS.net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b="1" dirty="0" smtClean="0">
              <a:latin typeface="+mj-lt"/>
            </a:endParaRP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CORE </a:t>
            </a:r>
            <a:r>
              <a:rPr lang="en-US" b="1" dirty="0">
                <a:latin typeface="+mj-lt"/>
              </a:rPr>
              <a:t>reports: </a:t>
            </a:r>
            <a:endParaRPr lang="en-US" b="1" dirty="0" smtClean="0">
              <a:latin typeface="+mj-lt"/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0000FF"/>
                </a:solidFill>
                <a:latin typeface="+mj-lt"/>
              </a:rPr>
              <a:t>https://www.dshs.wa.gov/sesa/research-and-data- analysis/community-risk-profiles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018-CEB3-4E6B-AF2E-451AD3D03F0B}" type="datetime1">
              <a:rPr lang="en-US" smtClean="0"/>
              <a:t>3/18/2015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book questions:</a:t>
            </a:r>
          </a:p>
          <a:p>
            <a:pPr lvl="1"/>
            <a:r>
              <a:rPr lang="en-US" dirty="0"/>
              <a:t>Grace Hong, Ph.D., M.P.P., DBHR/DSE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grace.hong@dshs.wa.gov</a:t>
            </a: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School Districts Like US</a:t>
            </a:r>
            <a:endParaRPr lang="en-US" sz="3200" dirty="0"/>
          </a:p>
          <a:p>
            <a:pPr lvl="1"/>
            <a:r>
              <a:rPr lang="en-US" dirty="0"/>
              <a:t>James Hu, Ph.D., DBHR/DSE 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hujs@dshs.wa.gov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8091" y="2701740"/>
            <a:ext cx="1426464" cy="24526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119063" indent="-119063">
              <a:spcAft>
                <a:spcPts val="600"/>
              </a:spcAft>
              <a:defRPr/>
            </a:pPr>
            <a:r>
              <a:rPr lang="en-US" sz="1050" b="1" i="1" dirty="0" smtClean="0">
                <a:solidFill>
                  <a:prstClr val="black"/>
                </a:solidFill>
              </a:rPr>
              <a:t>These problems…</a:t>
            </a:r>
          </a:p>
          <a:p>
            <a:pPr algn="ctr">
              <a:spcBef>
                <a:spcPct val="50000"/>
              </a:spcBef>
              <a:defRPr/>
            </a:pPr>
            <a:endParaRPr lang="en-US" sz="1100" b="1" dirty="0" smtClean="0">
              <a:solidFill>
                <a:prstClr val="black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School Performance</a:t>
            </a:r>
            <a:endParaRPr lang="en-US" sz="11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11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11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Youth </a:t>
            </a:r>
            <a:r>
              <a:rPr lang="en-US" sz="1100" b="1" dirty="0">
                <a:solidFill>
                  <a:prstClr val="black"/>
                </a:solidFill>
              </a:rPr>
              <a:t>Delinquency  </a:t>
            </a:r>
          </a:p>
          <a:p>
            <a:pPr algn="ctr">
              <a:defRPr/>
            </a:pPr>
            <a:endParaRPr lang="en-US" sz="11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11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100" b="1" dirty="0">
                <a:solidFill>
                  <a:prstClr val="black"/>
                </a:solidFill>
              </a:rPr>
              <a:t>Mental </a:t>
            </a:r>
            <a:r>
              <a:rPr lang="en-US" sz="1100" b="1" dirty="0" smtClean="0">
                <a:solidFill>
                  <a:prstClr val="black"/>
                </a:solidFill>
              </a:rPr>
              <a:t>Health</a:t>
            </a:r>
          </a:p>
          <a:p>
            <a:pPr algn="ctr"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[</a:t>
            </a:r>
            <a:r>
              <a:rPr lang="en-US" sz="1100" dirty="0">
                <a:solidFill>
                  <a:prstClr val="black"/>
                </a:solidFill>
              </a:rPr>
              <a:t>Add Yours Here]</a:t>
            </a:r>
          </a:p>
          <a:p>
            <a:pPr algn="ctr">
              <a:defRPr/>
            </a:pPr>
            <a:endParaRPr lang="en-US" sz="1100" b="1" dirty="0">
              <a:solidFill>
                <a:prstClr val="black"/>
              </a:solidFill>
            </a:endParaRPr>
          </a:p>
        </p:txBody>
      </p:sp>
      <p:grpSp>
        <p:nvGrpSpPr>
          <p:cNvPr id="2" name="Group 57"/>
          <p:cNvGrpSpPr/>
          <p:nvPr/>
        </p:nvGrpSpPr>
        <p:grpSpPr>
          <a:xfrm>
            <a:off x="109100" y="1450302"/>
            <a:ext cx="8925026" cy="273723"/>
            <a:chOff x="109100" y="1450302"/>
            <a:chExt cx="8925026" cy="273723"/>
          </a:xfrm>
        </p:grpSpPr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6046207" y="1591866"/>
              <a:ext cx="2987919" cy="37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no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18526" y="1450302"/>
              <a:ext cx="552449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dirty="0" smtClean="0">
                  <a:solidFill>
                    <a:prstClr val="black"/>
                  </a:solidFill>
                </a:rPr>
                <a:t>Action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09100" y="1589314"/>
              <a:ext cx="5936698" cy="28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no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57475" y="1470109"/>
              <a:ext cx="75247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dirty="0" smtClean="0">
                  <a:solidFill>
                    <a:prstClr val="black"/>
                  </a:solidFill>
                </a:rPr>
                <a:t>Outcomes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657" y="1630233"/>
            <a:ext cx="152400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What is the problem?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8732" y="1652816"/>
            <a:ext cx="137160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Why</a:t>
            </a:r>
            <a:r>
              <a:rPr lang="en-US" sz="1050" i="1" dirty="0" smtClean="0">
                <a:solidFill>
                  <a:prstClr val="black"/>
                </a:solidFill>
              </a:rPr>
              <a:t>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02000" y="1627024"/>
            <a:ext cx="106680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Why here?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51828" y="1589314"/>
            <a:ext cx="1317171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But why here?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63543" y="1587074"/>
            <a:ext cx="13716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So what? How will we know?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3171" y="1605810"/>
            <a:ext cx="14478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What are we doing about it?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600200" y="2514600"/>
            <a:ext cx="1371600" cy="31088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050" b="1" i="1" dirty="0" smtClean="0">
                <a:solidFill>
                  <a:prstClr val="black"/>
                </a:solidFill>
              </a:rPr>
              <a:t>These types of problems…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solidFill>
                  <a:prstClr val="black"/>
                </a:solidFill>
              </a:rPr>
              <a:t>Any Underage Drinking </a:t>
            </a:r>
          </a:p>
          <a:p>
            <a:pPr algn="ctr">
              <a:defRPr/>
            </a:pPr>
            <a:endParaRPr lang="en-US" sz="105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050" b="1" dirty="0">
                <a:solidFill>
                  <a:prstClr val="black"/>
                </a:solidFill>
              </a:rPr>
              <a:t>Underage  </a:t>
            </a:r>
            <a:br>
              <a:rPr lang="en-US" sz="1050" b="1" dirty="0">
                <a:solidFill>
                  <a:prstClr val="black"/>
                </a:solidFill>
              </a:rPr>
            </a:br>
            <a:r>
              <a:rPr lang="en-US" sz="1050" b="1" dirty="0">
                <a:solidFill>
                  <a:prstClr val="black"/>
                </a:solidFill>
              </a:rPr>
              <a:t>Problem and Heavy Drinking</a:t>
            </a:r>
          </a:p>
          <a:p>
            <a:pPr algn="ctr">
              <a:defRPr/>
            </a:pPr>
            <a:endParaRPr lang="en-US" sz="105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105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105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050" dirty="0" smtClean="0">
                <a:solidFill>
                  <a:prstClr val="black"/>
                </a:solidFill>
              </a:rPr>
              <a:t>[Add Yours Here]</a:t>
            </a:r>
            <a:endParaRPr lang="en-US" sz="1050" dirty="0">
              <a:solidFill>
                <a:prstClr val="black"/>
              </a:solidFill>
            </a:endParaRPr>
          </a:p>
          <a:p>
            <a:pPr marL="119063" indent="-119063">
              <a:buFont typeface="Arial" pitchFamily="34" charset="0"/>
              <a:buChar char="•"/>
              <a:defRPr/>
            </a:pPr>
            <a:endParaRPr lang="en-US" sz="1050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100006" y="1905000"/>
            <a:ext cx="1399032" cy="4487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050" b="1" i="1" dirty="0" smtClean="0">
                <a:solidFill>
                  <a:prstClr val="black"/>
                </a:solidFill>
              </a:rPr>
              <a:t>…with these common  factors…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8092" y="2463520"/>
            <a:ext cx="1435241" cy="965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prstClr val="black"/>
                </a:solidFill>
              </a:rPr>
              <a:t>Community engagement/Coalition development:</a:t>
            </a:r>
            <a:endParaRPr lang="en-US" sz="10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4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[Coalition Name]</a:t>
            </a:r>
          </a:p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[Add Yours Here]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0" y="4960173"/>
            <a:ext cx="1435240" cy="84406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prstClr val="black"/>
                </a:solidFill>
              </a:rPr>
              <a:t>School-based Prevention/ Intervention  </a:t>
            </a:r>
            <a:r>
              <a:rPr lang="en-US" sz="1000" b="1" dirty="0" smtClean="0">
                <a:solidFill>
                  <a:prstClr val="black"/>
                </a:solidFill>
              </a:rPr>
              <a:t>Services:</a:t>
            </a:r>
          </a:p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Student Assistance Program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7012" y="5856346"/>
            <a:ext cx="1435608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000" b="1" dirty="0" smtClean="0">
                <a:solidFill>
                  <a:prstClr val="black"/>
                </a:solidFill>
              </a:rPr>
              <a:t>Direct Services:</a:t>
            </a:r>
          </a:p>
          <a:p>
            <a:pPr algn="ctr"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[Add Yours Here]</a:t>
            </a:r>
          </a:p>
          <a:p>
            <a:pPr algn="ctr">
              <a:defRPr/>
            </a:pP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3472927"/>
            <a:ext cx="1435608" cy="657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000" b="1" dirty="0" smtClean="0">
                <a:solidFill>
                  <a:prstClr val="black"/>
                </a:solidFill>
              </a:rPr>
              <a:t>Public Awareness:</a:t>
            </a:r>
          </a:p>
          <a:p>
            <a:pPr algn="ctr"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[Add Yours Here]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96896" y="4184725"/>
            <a:ext cx="1432050" cy="72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000" b="1" dirty="0" smtClean="0">
                <a:solidFill>
                  <a:prstClr val="black"/>
                </a:solidFill>
              </a:rPr>
              <a:t>Environmental Strategies: </a:t>
            </a:r>
          </a:p>
          <a:p>
            <a:pPr algn="ctr">
              <a:defRPr/>
            </a:pPr>
            <a:endParaRPr lang="en-US" sz="10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[Add Yours Here]</a:t>
            </a:r>
          </a:p>
          <a:p>
            <a:pPr algn="ctr">
              <a:defRPr/>
            </a:pPr>
            <a:endParaRPr lang="en-US" sz="1000" b="1" dirty="0" smtClean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7908" y="2025127"/>
            <a:ext cx="1435608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050" b="1" i="1" dirty="0" smtClean="0">
                <a:solidFill>
                  <a:prstClr val="black"/>
                </a:solidFill>
              </a:rPr>
              <a:t>…can be addressed thru these strategies…</a:t>
            </a:r>
          </a:p>
        </p:txBody>
      </p:sp>
      <p:sp>
        <p:nvSpPr>
          <p:cNvPr id="49" name="Rectangle 23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prstClr val="black"/>
                </a:solidFill>
              </a:rPr>
              <a:t>[Name] Coalition </a:t>
            </a:r>
            <a:r>
              <a:rPr lang="en-US" sz="2400" b="1" dirty="0" smtClean="0">
                <a:solidFill>
                  <a:prstClr val="black"/>
                </a:solidFill>
              </a:rPr>
              <a:t>Logic Model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59" name="Left Brace 58"/>
          <p:cNvSpPr/>
          <p:nvPr/>
        </p:nvSpPr>
        <p:spPr>
          <a:xfrm>
            <a:off x="2971800" y="2209800"/>
            <a:ext cx="131445" cy="4114800"/>
          </a:xfrm>
          <a:prstGeom prst="leftBrace">
            <a:avLst>
              <a:gd name="adj1" fmla="val 8333"/>
              <a:gd name="adj2" fmla="val 38735"/>
            </a:avLst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" name="Left Brace 60"/>
          <p:cNvSpPr/>
          <p:nvPr/>
        </p:nvSpPr>
        <p:spPr>
          <a:xfrm>
            <a:off x="1484555" y="2613211"/>
            <a:ext cx="122032" cy="2743200"/>
          </a:xfrm>
          <a:prstGeom prst="leftBrace">
            <a:avLst>
              <a:gd name="adj1" fmla="val 8333"/>
              <a:gd name="adj2" fmla="val 38735"/>
            </a:avLst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3105626" y="3144114"/>
            <a:ext cx="1395413" cy="12388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en-US" sz="1000" b="1" dirty="0">
                <a:solidFill>
                  <a:prstClr val="black"/>
                </a:solidFill>
              </a:rPr>
              <a:t>Alcohol Availability:  </a:t>
            </a:r>
            <a:r>
              <a:rPr lang="en-US" sz="900" dirty="0">
                <a:solidFill>
                  <a:prstClr val="black"/>
                </a:solidFill>
              </a:rPr>
              <a:t>Retail  or  Social Access </a:t>
            </a:r>
            <a:endParaRPr lang="en-US" sz="1000" dirty="0">
              <a:solidFill>
                <a:prstClr val="black"/>
              </a:solidFill>
            </a:endParaRPr>
          </a:p>
          <a:p>
            <a:pPr algn="ctr">
              <a:spcBef>
                <a:spcPts val="300"/>
              </a:spcBef>
              <a:defRPr/>
            </a:pPr>
            <a:r>
              <a:rPr lang="en-US" sz="1000" b="1" dirty="0">
                <a:solidFill>
                  <a:prstClr val="black"/>
                </a:solidFill>
              </a:rPr>
              <a:t>Promotion of Alcohol 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000" b="1" dirty="0">
                <a:solidFill>
                  <a:prstClr val="black"/>
                </a:solidFill>
              </a:rPr>
              <a:t>Alcohol Laws: </a:t>
            </a:r>
            <a:r>
              <a:rPr lang="en-US" sz="900" dirty="0">
                <a:solidFill>
                  <a:prstClr val="black"/>
                </a:solidFill>
              </a:rPr>
              <a:t>Enforcement; Penalties; Regulations</a:t>
            </a:r>
            <a:endParaRPr lang="en-US" sz="1000" dirty="0">
              <a:solidFill>
                <a:prstClr val="black"/>
              </a:solidFill>
            </a:endParaRPr>
          </a:p>
          <a:p>
            <a:pPr algn="ctr">
              <a:spcBef>
                <a:spcPts val="300"/>
              </a:spcBef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[Add Yours Here]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3103245" y="2406127"/>
            <a:ext cx="1400175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prstClr val="black"/>
                </a:solidFill>
              </a:rPr>
              <a:t>Community </a:t>
            </a:r>
            <a:r>
              <a:rPr lang="en-US" sz="1000" b="1" dirty="0" smtClean="0">
                <a:solidFill>
                  <a:prstClr val="black"/>
                </a:solidFill>
              </a:rPr>
              <a:t>Disorganization/ Community Connectedness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3105626" y="4429039"/>
            <a:ext cx="1395413" cy="13239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prstClr val="black"/>
                </a:solidFill>
              </a:rPr>
              <a:t>Low Commitment to School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000" b="1" dirty="0">
                <a:solidFill>
                  <a:prstClr val="black"/>
                </a:solidFill>
              </a:rPr>
              <a:t>Favorable Attitudes/Perception of Harm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000" b="1" dirty="0">
                <a:solidFill>
                  <a:prstClr val="black"/>
                </a:solidFill>
              </a:rPr>
              <a:t>Friends Who Use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000" dirty="0">
                <a:solidFill>
                  <a:prstClr val="black"/>
                </a:solidFill>
              </a:rPr>
              <a:t>[Based </a:t>
            </a:r>
            <a:r>
              <a:rPr lang="en-US" sz="1000" dirty="0" smtClean="0">
                <a:solidFill>
                  <a:prstClr val="black"/>
                </a:solidFill>
              </a:rPr>
              <a:t>on assessment]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3105626" y="5865159"/>
            <a:ext cx="1395413" cy="6990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prstClr val="black"/>
                </a:solidFill>
              </a:rPr>
              <a:t>Risk &amp; Protective Factors</a:t>
            </a:r>
            <a:r>
              <a:rPr lang="en-US" sz="1000" b="1" dirty="0" smtClean="0">
                <a:solidFill>
                  <a:prstClr val="black"/>
                </a:solidFill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[Add Yours Here]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07021" y="2526860"/>
            <a:ext cx="13716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[Add Yours Here]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94411" y="4609606"/>
            <a:ext cx="1371600" cy="856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[Add Yours Here]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07021" y="5638800"/>
            <a:ext cx="1371600" cy="9435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[Add Yours Here]</a:t>
            </a:r>
          </a:p>
          <a:p>
            <a:pPr algn="ctr"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93515" y="3538205"/>
            <a:ext cx="1371600" cy="898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[Add Yours Here]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00268" y="1905000"/>
            <a:ext cx="1371600" cy="4487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000" b="1" i="1" dirty="0" smtClean="0">
                <a:solidFill>
                  <a:prstClr val="black"/>
                </a:solidFill>
              </a:rPr>
              <a:t>…specifically in our community…</a:t>
            </a:r>
            <a:endParaRPr lang="en-US" sz="1000" b="1" i="1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1470" y="438886"/>
            <a:ext cx="8941353" cy="999875"/>
            <a:chOff x="101470" y="438886"/>
            <a:chExt cx="8941353" cy="999875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1470" y="442611"/>
              <a:ext cx="1424701" cy="99242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prstClr val="white"/>
                  </a:solidFill>
                </a:rPr>
                <a:t>Long-Term Consequences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3118705" y="439320"/>
              <a:ext cx="1395747" cy="99900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Intervening</a:t>
              </a:r>
              <a:r>
                <a:rPr lang="en-US" sz="1100" b="1" dirty="0">
                  <a:solidFill>
                    <a:prstClr val="white"/>
                  </a:solidFill>
                </a:rPr>
                <a:t> </a:t>
              </a:r>
              <a:r>
                <a:rPr lang="en-US" sz="1400" b="1" dirty="0">
                  <a:solidFill>
                    <a:prstClr val="white"/>
                  </a:solidFill>
                </a:rPr>
                <a:t>Variables</a:t>
              </a:r>
              <a:r>
                <a:rPr lang="en-US" sz="1100" b="1" dirty="0">
                  <a:solidFill>
                    <a:prstClr val="white"/>
                  </a:solidFill>
                </a:rPr>
                <a:t>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050" b="1" dirty="0" smtClean="0">
                  <a:solidFill>
                    <a:prstClr val="white"/>
                  </a:solidFill>
                </a:rPr>
                <a:t>(Risk/Protective </a:t>
              </a:r>
              <a:r>
                <a:rPr lang="en-US" sz="1050" b="1" dirty="0">
                  <a:solidFill>
                    <a:prstClr val="white"/>
                  </a:solidFill>
                </a:rPr>
                <a:t>Factors</a:t>
              </a:r>
              <a:r>
                <a:rPr lang="en-US" sz="1050" b="1" dirty="0" smtClean="0">
                  <a:solidFill>
                    <a:prstClr val="white"/>
                  </a:solidFill>
                </a:rPr>
                <a:t>)</a:t>
              </a:r>
              <a:endParaRPr lang="en-US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7662079" y="440475"/>
              <a:ext cx="1380744" cy="99669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en-US" sz="1400" b="1" dirty="0" smtClean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sz="1400" b="1" dirty="0" smtClean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US" sz="1400" b="1" dirty="0" smtClean="0">
                  <a:solidFill>
                    <a:prstClr val="white"/>
                  </a:solidFill>
                </a:rPr>
                <a:t>Evaluation Plan</a:t>
              </a:r>
            </a:p>
            <a:p>
              <a:pPr algn="ctr">
                <a:defRPr/>
              </a:pPr>
              <a:endParaRPr lang="en-US" sz="1400" b="1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sz="1400" b="1" dirty="0" smtClean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636597" y="438886"/>
              <a:ext cx="1371682" cy="99987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prstClr val="white"/>
                  </a:solidFill>
                </a:rPr>
                <a:t>Behavioral Health Problems</a:t>
              </a:r>
            </a:p>
            <a:p>
              <a:pPr algn="ctr">
                <a:defRPr/>
              </a:pPr>
              <a:r>
                <a:rPr lang="en-US" sz="1050" b="1" dirty="0" smtClean="0">
                  <a:solidFill>
                    <a:prstClr val="white"/>
                  </a:solidFill>
                </a:rPr>
                <a:t>(Consumption)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6134336" y="440475"/>
              <a:ext cx="1417320" cy="99669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Strategies &amp;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Local Implementation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1347555" y="1228485"/>
              <a:ext cx="431800" cy="1588"/>
            </a:xfrm>
            <a:prstGeom prst="straightConnector1">
              <a:avLst/>
            </a:prstGeom>
            <a:ln w="50800">
              <a:solidFill>
                <a:schemeClr val="bg2">
                  <a:lumMod val="90000"/>
                </a:schemeClr>
              </a:solidFill>
              <a:miter lim="800000"/>
              <a:headEnd type="triangle" w="med" len="sm"/>
              <a:tailEnd type="triangle" w="med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832352" y="1250001"/>
              <a:ext cx="431800" cy="1588"/>
            </a:xfrm>
            <a:prstGeom prst="straightConnector1">
              <a:avLst/>
            </a:prstGeom>
            <a:ln w="50800">
              <a:solidFill>
                <a:schemeClr val="bg2">
                  <a:lumMod val="90000"/>
                </a:schemeClr>
              </a:solidFill>
              <a:miter lim="800000"/>
              <a:headEnd type="triangle" w="med" len="sm"/>
              <a:tailEnd type="triangle" w="med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7380211" y="1250001"/>
              <a:ext cx="431800" cy="1588"/>
            </a:xfrm>
            <a:prstGeom prst="straightConnector1">
              <a:avLst/>
            </a:prstGeom>
            <a:ln w="50800">
              <a:solidFill>
                <a:schemeClr val="bg2">
                  <a:lumMod val="90000"/>
                </a:schemeClr>
              </a:solidFill>
              <a:miter lim="800000"/>
              <a:headEnd type="triangle" w="med" len="sm"/>
              <a:tailEnd type="triangle" w="med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 Box 6"/>
            <p:cNvSpPr txBox="1">
              <a:spLocks noChangeArrowheads="1"/>
            </p:cNvSpPr>
            <p:nvPr/>
          </p:nvSpPr>
          <p:spPr bwMode="auto">
            <a:xfrm>
              <a:off x="4624878" y="440475"/>
              <a:ext cx="1399032" cy="99669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Local Conditions and Contributing </a:t>
              </a:r>
              <a:r>
                <a:rPr lang="en-US" sz="1400" b="1" dirty="0" smtClean="0">
                  <a:solidFill>
                    <a:prstClr val="white"/>
                  </a:solidFill>
                </a:rPr>
                <a:t>Factors 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5841707" y="1271516"/>
              <a:ext cx="431800" cy="1588"/>
            </a:xfrm>
            <a:prstGeom prst="straightConnector1">
              <a:avLst/>
            </a:prstGeom>
            <a:ln w="50800">
              <a:solidFill>
                <a:schemeClr val="bg2">
                  <a:lumMod val="90000"/>
                </a:schemeClr>
              </a:solidFill>
              <a:miter lim="800000"/>
              <a:headEnd type="triangle" w="med" len="sm"/>
              <a:tailEnd type="triangle" w="med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353765" y="1260759"/>
              <a:ext cx="431800" cy="1588"/>
            </a:xfrm>
            <a:prstGeom prst="straightConnector1">
              <a:avLst/>
            </a:prstGeom>
            <a:ln w="50800">
              <a:solidFill>
                <a:schemeClr val="bg2">
                  <a:lumMod val="90000"/>
                </a:schemeClr>
              </a:solidFill>
              <a:miter lim="800000"/>
              <a:headEnd type="triangle" w="med" len="sm"/>
              <a:tailEnd type="triangle" w="med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97732" y="6565939"/>
            <a:ext cx="8960543" cy="284710"/>
            <a:chOff x="97732" y="6565939"/>
            <a:chExt cx="8960543" cy="284710"/>
          </a:xfrm>
        </p:grpSpPr>
        <p:sp>
          <p:nvSpPr>
            <p:cNvPr id="98" name="Line 16"/>
            <p:cNvSpPr>
              <a:spLocks noChangeShapeType="1"/>
            </p:cNvSpPr>
            <p:nvPr/>
          </p:nvSpPr>
          <p:spPr bwMode="auto">
            <a:xfrm flipV="1">
              <a:off x="7599734" y="6753225"/>
              <a:ext cx="1458541" cy="3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no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1" name="Line 16"/>
            <p:cNvSpPr>
              <a:spLocks noChangeShapeType="1"/>
            </p:cNvSpPr>
            <p:nvPr/>
          </p:nvSpPr>
          <p:spPr bwMode="auto">
            <a:xfrm>
              <a:off x="6037634" y="6754240"/>
              <a:ext cx="1571625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no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2" name="Line 16"/>
            <p:cNvSpPr>
              <a:spLocks noChangeShapeType="1"/>
            </p:cNvSpPr>
            <p:nvPr/>
          </p:nvSpPr>
          <p:spPr bwMode="auto">
            <a:xfrm flipV="1">
              <a:off x="1543105" y="6754912"/>
              <a:ext cx="4490720" cy="0"/>
            </a:xfrm>
            <a:prstGeom prst="line">
              <a:avLst/>
            </a:prstGeom>
            <a:noFill/>
            <a:ln w="38100">
              <a:gradFill flip="none" rotWithShape="1">
                <a:gsLst>
                  <a:gs pos="0">
                    <a:schemeClr val="tx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round/>
              <a:headEnd type="oval" w="med" len="med"/>
              <a:tailEnd type="oval" w="med" len="med"/>
            </a:ln>
          </p:spPr>
          <p:txBody>
            <a:bodyPr wrap="square">
              <a:no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852146" y="6664729"/>
              <a:ext cx="990600" cy="1828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900" dirty="0" smtClean="0">
                  <a:solidFill>
                    <a:prstClr val="black"/>
                  </a:solidFill>
                </a:rPr>
                <a:t>Reporting/Eval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28840" y="6664729"/>
              <a:ext cx="1219199" cy="1828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900" dirty="0" smtClean="0">
                  <a:solidFill>
                    <a:prstClr val="black"/>
                  </a:solidFill>
                </a:rPr>
                <a:t>Plan/Implementation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35383" y="6667769"/>
              <a:ext cx="1142999" cy="1828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900" dirty="0" smtClean="0">
                  <a:solidFill>
                    <a:prstClr val="black"/>
                  </a:solidFill>
                </a:rPr>
                <a:t>Local Assessment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81" name="Line 16"/>
            <p:cNvSpPr>
              <a:spLocks noChangeShapeType="1"/>
            </p:cNvSpPr>
            <p:nvPr/>
          </p:nvSpPr>
          <p:spPr bwMode="auto">
            <a:xfrm>
              <a:off x="97732" y="6659666"/>
              <a:ext cx="4443788" cy="213"/>
            </a:xfrm>
            <a:prstGeom prst="line">
              <a:avLst/>
            </a:prstGeom>
            <a:noFill/>
            <a:ln w="38100">
              <a:gradFill flip="none" rotWithShape="1">
                <a:gsLst>
                  <a:gs pos="29000">
                    <a:schemeClr val="tx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round/>
              <a:headEnd type="oval" w="med" len="med"/>
              <a:tailEnd type="oval" w="med" len="med"/>
            </a:ln>
          </p:spPr>
          <p:txBody>
            <a:bodyPr wrap="square">
              <a:no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78938" y="6565939"/>
              <a:ext cx="1142999" cy="1828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900" dirty="0" smtClean="0">
                  <a:solidFill>
                    <a:prstClr val="black"/>
                  </a:solidFill>
                </a:rPr>
                <a:t>State Assessment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656009" y="2041747"/>
            <a:ext cx="1381125" cy="55399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>
              <a:defRPr/>
            </a:pPr>
            <a:r>
              <a:rPr lang="en-US" sz="1000" b="1" i="1" dirty="0" smtClean="0">
                <a:solidFill>
                  <a:prstClr val="black"/>
                </a:solidFill>
              </a:rPr>
              <a:t>…and we will use these tools to measure our impact…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51246" y="5865159"/>
            <a:ext cx="1390650" cy="70788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prstClr val="black"/>
                </a:solidFill>
              </a:rPr>
              <a:t>Direct Services:  </a:t>
            </a:r>
            <a:r>
              <a:rPr lang="en-US" sz="1000" dirty="0">
                <a:solidFill>
                  <a:prstClr val="black"/>
                </a:solidFill>
              </a:rPr>
              <a:t>Assigned Program pre/post and  process measures; </a:t>
            </a:r>
            <a:r>
              <a:rPr lang="en-US" sz="1000" dirty="0" smtClean="0">
                <a:solidFill>
                  <a:prstClr val="black"/>
                </a:solidFill>
              </a:rPr>
              <a:t>HYS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56009" y="5214353"/>
            <a:ext cx="1381125" cy="53860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prstClr val="black"/>
                </a:solidFill>
              </a:rPr>
              <a:t>Prevention/ Intervention  Services: </a:t>
            </a:r>
            <a:r>
              <a:rPr lang="en-US" sz="900" dirty="0" smtClean="0">
                <a:solidFill>
                  <a:prstClr val="black"/>
                </a:solidFill>
              </a:rPr>
              <a:t>pre/post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660771" y="2707941"/>
            <a:ext cx="1371600" cy="96949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prstClr val="black"/>
                </a:solidFill>
              </a:rPr>
              <a:t>Community engagement/Coalition </a:t>
            </a:r>
            <a:r>
              <a:rPr lang="en-US" sz="1000" b="1" dirty="0" smtClean="0">
                <a:solidFill>
                  <a:prstClr val="black"/>
                </a:solidFill>
              </a:rPr>
              <a:t>development: </a:t>
            </a:r>
            <a:endParaRPr lang="en-US" sz="10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Annual Coalition Survey</a:t>
            </a: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Sustainability </a:t>
            </a:r>
            <a:r>
              <a:rPr lang="en-US" sz="900" dirty="0" smtClean="0">
                <a:solidFill>
                  <a:prstClr val="black"/>
                </a:solidFill>
              </a:rPr>
              <a:t>Documentation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656009" y="4425049"/>
            <a:ext cx="1381125" cy="67710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prstClr val="black"/>
                </a:solidFill>
              </a:rPr>
              <a:t>Environmental Strategies:</a:t>
            </a: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Process measures </a:t>
            </a:r>
            <a:r>
              <a:rPr lang="en-US" sz="900" dirty="0" smtClean="0">
                <a:solidFill>
                  <a:prstClr val="black"/>
                </a:solidFill>
              </a:rPr>
              <a:t>Community Survey</a:t>
            </a:r>
            <a:r>
              <a:rPr lang="en-US" sz="900" dirty="0">
                <a:solidFill>
                  <a:prstClr val="black"/>
                </a:solidFill>
              </a:rPr>
              <a:t>; HYS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656009" y="3789633"/>
            <a:ext cx="1381125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prstClr val="black"/>
                </a:solidFill>
              </a:rPr>
              <a:t>Public Awareness: </a:t>
            </a: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Process measures </a:t>
            </a:r>
            <a:r>
              <a:rPr lang="en-US" sz="900" dirty="0" smtClean="0">
                <a:solidFill>
                  <a:prstClr val="black"/>
                </a:solidFill>
              </a:rPr>
              <a:t>Community Survey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rot="10800000">
            <a:off x="4446942" y="2799454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10800000">
            <a:off x="4436185" y="3789157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10800000">
            <a:off x="4437081" y="5058559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0800000">
            <a:off x="4436185" y="6263416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0800000">
            <a:off x="5919844" y="2799454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10800000">
            <a:off x="5957496" y="5292538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10800000">
            <a:off x="5919844" y="6209628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Left Brace 122"/>
          <p:cNvSpPr/>
          <p:nvPr/>
        </p:nvSpPr>
        <p:spPr>
          <a:xfrm>
            <a:off x="5981588" y="3671047"/>
            <a:ext cx="114300" cy="1009650"/>
          </a:xfrm>
          <a:prstGeom prst="leftBrace">
            <a:avLst>
              <a:gd name="adj1" fmla="val 8333"/>
              <a:gd name="adj2" fmla="val 47979"/>
            </a:avLst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 rot="10800000">
            <a:off x="7467600" y="2895600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10800000">
            <a:off x="7467600" y="4724400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0800000">
            <a:off x="7467600" y="3962400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10800000">
            <a:off x="7464014" y="5314278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10800000">
            <a:off x="7453256" y="6250193"/>
            <a:ext cx="228600" cy="1588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369848" y="1421780"/>
            <a:ext cx="760144" cy="21544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sz="800" b="1" dirty="0" smtClean="0">
                <a:solidFill>
                  <a:prstClr val="black"/>
                </a:solidFill>
              </a:rPr>
              <a:t>(10-15 years) </a:t>
            </a:r>
            <a:endParaRPr lang="en-US" sz="800" b="1" dirty="0">
              <a:solidFill>
                <a:prstClr val="black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921355" y="1423638"/>
            <a:ext cx="708848" cy="21544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sz="800" b="1" dirty="0" smtClean="0">
                <a:solidFill>
                  <a:prstClr val="black"/>
                </a:solidFill>
              </a:rPr>
              <a:t>(5-10 years) </a:t>
            </a:r>
            <a:endParaRPr lang="en-US" sz="800" b="1" dirty="0">
              <a:solidFill>
                <a:prstClr val="black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452417" y="1414345"/>
            <a:ext cx="657552" cy="21544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sz="800" b="1" dirty="0" smtClean="0">
                <a:solidFill>
                  <a:prstClr val="black"/>
                </a:solidFill>
              </a:rPr>
              <a:t>(2-5 years) </a:t>
            </a:r>
            <a:endParaRPr lang="en-US" sz="800" b="1" dirty="0">
              <a:solidFill>
                <a:prstClr val="black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773092" y="1418062"/>
            <a:ext cx="1067921" cy="21544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sz="800" b="1" dirty="0" smtClean="0">
                <a:solidFill>
                  <a:prstClr val="black"/>
                </a:solidFill>
              </a:rPr>
              <a:t>(6 months – 2 years) </a:t>
            </a:r>
            <a:endParaRPr lang="en-US" sz="800" b="1" dirty="0">
              <a:solidFill>
                <a:prstClr val="black"/>
              </a:solidFill>
            </a:endParaRPr>
          </a:p>
        </p:txBody>
      </p:sp>
      <p:sp>
        <p:nvSpPr>
          <p:cNvPr id="80" name="Striped Right Arrow 79"/>
          <p:cNvSpPr/>
          <p:nvPr/>
        </p:nvSpPr>
        <p:spPr>
          <a:xfrm rot="16200000">
            <a:off x="1827962" y="5254485"/>
            <a:ext cx="1054598" cy="1817782"/>
          </a:xfrm>
          <a:prstGeom prst="stripedRightArrow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109100" y="697843"/>
            <a:ext cx="4351388" cy="4940957"/>
          </a:xfrm>
          <a:prstGeom prst="ellipse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69691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60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533400" y="912912"/>
            <a:ext cx="7010400" cy="7694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Consequence Data</a:t>
            </a:r>
            <a:endParaRPr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89" y="1938969"/>
            <a:ext cx="7546489" cy="4353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1564395" y="1828800"/>
            <a:ext cx="6583012" cy="709257"/>
          </a:xfrm>
          <a:prstGeom prst="ellipse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6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DSHS template 4 KQ (for build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A62E08E656474895DA97CDF70F1339" ma:contentTypeVersion="0" ma:contentTypeDescription="Create a new document." ma:contentTypeScope="" ma:versionID="dda92aefae0c346ed8fec2d66fc083a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F6989F6-F345-4890-BB66-6B17CF458B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1FA3A8-9C97-45DE-97BE-F76AF00353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B9DCE48-AD7C-4552-8F91-C601A600A994}">
  <ds:schemaRefs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4629</TotalTime>
  <Words>2361</Words>
  <Application>Microsoft Office PowerPoint</Application>
  <PresentationFormat>On-screen Show (4:3)</PresentationFormat>
  <Paragraphs>523</Paragraphs>
  <Slides>67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DSHS template 4 KQ (for build)</vt:lpstr>
      <vt:lpstr>1_Office Theme</vt:lpstr>
      <vt:lpstr>Chart</vt:lpstr>
      <vt:lpstr>What’s Happening in Your Community?</vt:lpstr>
      <vt:lpstr>PowerPoint Presentation</vt:lpstr>
      <vt:lpstr>Have used the data book before?</vt:lpstr>
      <vt:lpstr>Learning Objectives</vt:lpstr>
      <vt:lpstr>Learning Objectives</vt:lpstr>
      <vt:lpstr>Purpose of the Data Book </vt:lpstr>
      <vt:lpstr>PowerPoint Presentation</vt:lpstr>
      <vt:lpstr>PowerPoint Presentation</vt:lpstr>
      <vt:lpstr>Consequence Data</vt:lpstr>
      <vt:lpstr>Consumption Data</vt:lpstr>
      <vt:lpstr>Intervening Variables</vt:lpstr>
      <vt:lpstr> Data Sources </vt:lpstr>
      <vt:lpstr>Learning Objectives</vt:lpstr>
      <vt:lpstr>PowerPoint Presentation</vt:lpstr>
      <vt:lpstr>PowerPoint Presentation</vt:lpstr>
      <vt:lpstr> Why bother with two templates? </vt:lpstr>
      <vt:lpstr>Learning Objectives</vt:lpstr>
      <vt:lpstr> Types of Data </vt:lpstr>
      <vt:lpstr>Most Recent Data: HYS</vt:lpstr>
      <vt:lpstr> New this year: SDLU </vt:lpstr>
      <vt:lpstr>PowerPoint Presentation</vt:lpstr>
      <vt:lpstr>Interpret HYS Data Chart</vt:lpstr>
      <vt:lpstr>Interpret HYS Data Tables</vt:lpstr>
      <vt:lpstr>Interpret HYS Data Chart</vt:lpstr>
      <vt:lpstr>Why combining results for small communities</vt:lpstr>
      <vt:lpstr>Interpret the HYS Data Tables</vt:lpstr>
      <vt:lpstr>Interpret CORE Data Charts and Tables</vt:lpstr>
      <vt:lpstr>Trend Data: Large Communities</vt:lpstr>
      <vt:lpstr>Trend Data: Small Communities</vt:lpstr>
      <vt:lpstr>How to Interpret Trends: HYS Data</vt:lpstr>
      <vt:lpstr>How to Interpret Trends: CORE Data</vt:lpstr>
      <vt:lpstr>Demographic Profile </vt:lpstr>
      <vt:lpstr> HYS Participation Rate </vt:lpstr>
      <vt:lpstr> Other Sources of HYS Data: AskHYS.net </vt:lpstr>
      <vt:lpstr>School District Frequency Report</vt:lpstr>
      <vt:lpstr>Additional HYS Data</vt:lpstr>
      <vt:lpstr>Frequently Asked Questions</vt:lpstr>
      <vt:lpstr>Which Topic Should We Cover Next?</vt:lpstr>
      <vt:lpstr>PowerPoint Presentation</vt:lpstr>
      <vt:lpstr>Interpret Confidence Interval</vt:lpstr>
      <vt:lpstr>PowerPoint Presentation</vt:lpstr>
      <vt:lpstr>PowerPoint Presentation</vt:lpstr>
      <vt:lpstr>Non-significant Difference</vt:lpstr>
      <vt:lpstr>Significant Difference</vt:lpstr>
      <vt:lpstr>Significance Inconclusive</vt:lpstr>
      <vt:lpstr>PowerPoint Presentation</vt:lpstr>
      <vt:lpstr>Understand Missing Data</vt:lpstr>
      <vt:lpstr> HYS Data Suppression Rules </vt:lpstr>
      <vt:lpstr>PowerPoint Presentation</vt:lpstr>
      <vt:lpstr> Cluster Analysis </vt:lpstr>
      <vt:lpstr> Analysis Variables </vt:lpstr>
      <vt:lpstr>Results</vt:lpstr>
      <vt:lpstr> Results: Groups of Communities </vt:lpstr>
      <vt:lpstr>PowerPoint Presentation</vt:lpstr>
      <vt:lpstr>PowerPoint Presentation</vt:lpstr>
      <vt:lpstr> Risk and Protective Factors </vt:lpstr>
      <vt:lpstr>Intervening Variables</vt:lpstr>
      <vt:lpstr>Availability of Alcohol (Retail or Social Access)</vt:lpstr>
      <vt:lpstr>Norms</vt:lpstr>
      <vt:lpstr>All Risk and Protective Factors</vt:lpstr>
      <vt:lpstr>Risk and Protective Factor Scales</vt:lpstr>
      <vt:lpstr>Risk and Protective Factor Scales</vt:lpstr>
      <vt:lpstr>PowerPoint Presentation</vt:lpstr>
      <vt:lpstr> Methods </vt:lpstr>
      <vt:lpstr> Examples of Weighted Results </vt:lpstr>
      <vt:lpstr> Additional Resources </vt:lpstr>
      <vt:lpstr>Contacts</vt:lpstr>
    </vt:vector>
  </TitlesOfParts>
  <Company>DSHS / Exec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Greeson, Julia  (DSHS/DBHR)</dc:creator>
  <cp:lastModifiedBy>Horodowicz, Ray  (DSHS/DBHR)</cp:lastModifiedBy>
  <cp:revision>75</cp:revision>
  <cp:lastPrinted>2015-03-14T00:21:49Z</cp:lastPrinted>
  <dcterms:created xsi:type="dcterms:W3CDTF">2014-10-14T06:18:11Z</dcterms:created>
  <dcterms:modified xsi:type="dcterms:W3CDTF">2015-03-18T22:30:11Z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0x01010021A62E08E656474895DA97CDF70F1339</vt:lpwstr>
  </property>
</Properties>
</file>