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 id="2147483673" r:id="rId3"/>
  </p:sldMasterIdLst>
  <p:notesMasterIdLst>
    <p:notesMasterId r:id="rId26"/>
  </p:notesMasterIdLst>
  <p:sldIdLst>
    <p:sldId id="287" r:id="rId4"/>
    <p:sldId id="256" r:id="rId5"/>
    <p:sldId id="279" r:id="rId6"/>
    <p:sldId id="280" r:id="rId7"/>
    <p:sldId id="281" r:id="rId8"/>
    <p:sldId id="282" r:id="rId9"/>
    <p:sldId id="283" r:id="rId10"/>
    <p:sldId id="284" r:id="rId11"/>
    <p:sldId id="285" r:id="rId12"/>
    <p:sldId id="286" r:id="rId13"/>
    <p:sldId id="268" r:id="rId14"/>
    <p:sldId id="269" r:id="rId15"/>
    <p:sldId id="270" r:id="rId16"/>
    <p:sldId id="271" r:id="rId17"/>
    <p:sldId id="272" r:id="rId18"/>
    <p:sldId id="273" r:id="rId19"/>
    <p:sldId id="274" r:id="rId20"/>
    <p:sldId id="275" r:id="rId21"/>
    <p:sldId id="276" r:id="rId22"/>
    <p:sldId id="277" r:id="rId23"/>
    <p:sldId id="278"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7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ADAAE-070B-41AC-9B4A-2F3626E1649E}"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206DF-E9EF-4C38-B932-BA2BC6AEBB97}" type="slidenum">
              <a:rPr lang="en-US" smtClean="0"/>
              <a:t>‹#›</a:t>
            </a:fld>
            <a:endParaRPr lang="en-US"/>
          </a:p>
        </p:txBody>
      </p:sp>
    </p:spTree>
    <p:extLst>
      <p:ext uri="{BB962C8B-B14F-4D97-AF65-F5344CB8AC3E}">
        <p14:creationId xmlns:p14="http://schemas.microsoft.com/office/powerpoint/2010/main" val="15800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6098" y="4400188"/>
            <a:ext cx="5485805" cy="3601370"/>
          </a:xfrm>
          <a:prstGeom prst="rect">
            <a:avLst/>
          </a:prstGeom>
        </p:spPr>
        <p:txBody>
          <a:bodyPr/>
          <a:lstStyle/>
          <a:p>
            <a:r>
              <a:rPr lang="en-US" dirty="0"/>
              <a:t>Who NABCA is…</a:t>
            </a:r>
          </a:p>
          <a:p>
            <a:endParaRPr lang="en-US" dirty="0"/>
          </a:p>
          <a:p>
            <a:r>
              <a:rPr lang="en-US" dirty="0"/>
              <a:t>The National Alcohol Beverage Control Association is a trade association with </a:t>
            </a:r>
            <a:r>
              <a:rPr lang="en-US" b="1" dirty="0"/>
              <a:t>primary</a:t>
            </a:r>
            <a:r>
              <a:rPr lang="en-US" dirty="0"/>
              <a:t> membership comprised of alcohol regulators from across the country.</a:t>
            </a:r>
          </a:p>
          <a:p>
            <a:endParaRPr lang="en-US" dirty="0"/>
          </a:p>
          <a:p>
            <a:pPr defTabSz="719816">
              <a:defRPr/>
            </a:pPr>
            <a:r>
              <a:rPr lang="en-US" dirty="0"/>
              <a:t>Our </a:t>
            </a:r>
            <a:r>
              <a:rPr lang="en-US" b="1" dirty="0"/>
              <a:t>governing</a:t>
            </a:r>
            <a:r>
              <a:rPr lang="en-US" dirty="0"/>
              <a:t> board members are those states that are not only state alcohol regulatory agencies, but are market participants, meaning they sell at least one beverage category at wholesale (meaning they distribute the product to retailers) and/or at retail. These states are known as control jurisdictions.</a:t>
            </a:r>
          </a:p>
          <a:p>
            <a:endParaRPr lang="en-US" dirty="0"/>
          </a:p>
          <a:p>
            <a:r>
              <a:rPr lang="en-US" dirty="0"/>
              <a:t>Beyond our governing board members of control jurisdictions, we have a large tent of membership, including representatives from all sectors of the beverage alcohol industry, government agencies, prevention, public health organizations, law enforcement and other public safety organizations as well as international members.</a:t>
            </a:r>
          </a:p>
          <a:p>
            <a:endParaRPr lang="en-US" dirty="0"/>
          </a:p>
          <a:p>
            <a:pPr defTabSz="741770"/>
            <a:r>
              <a:rPr lang="en-US" dirty="0"/>
              <a:t>We work to strike the delicate balance between our many members, by keeping our focus on being a repository of reputable data, science, and expertise on all topics related to beverage alcohol.</a:t>
            </a:r>
          </a:p>
        </p:txBody>
      </p:sp>
    </p:spTree>
    <p:extLst>
      <p:ext uri="{BB962C8B-B14F-4D97-AF65-F5344CB8AC3E}">
        <p14:creationId xmlns:p14="http://schemas.microsoft.com/office/powerpoint/2010/main" val="75331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6098" y="4400188"/>
            <a:ext cx="5485805" cy="3601370"/>
          </a:xfrm>
          <a:prstGeom prst="rect">
            <a:avLst/>
          </a:prstGeom>
        </p:spPr>
        <p:txBody>
          <a:bodyPr/>
          <a:lstStyle/>
          <a:p>
            <a:pPr defTabSz="719816">
              <a:defRPr/>
            </a:pPr>
            <a:r>
              <a:rPr lang="en-US" sz="900" dirty="0">
                <a:solidFill>
                  <a:srgbClr val="C00000"/>
                </a:solidFill>
              </a:rPr>
              <a:t>For the off-premise operational changes dashboard, it’s important to note that executive orders only identify the retail channel impacted not the beverage category, yet states regulate alcohol by beverage category, meaning they permit different types of beverage alcohol in different retail channels and exclude them from others; therefore we had to do the following:</a:t>
            </a:r>
          </a:p>
          <a:p>
            <a:pPr defTabSz="719816">
              <a:defRPr/>
            </a:pPr>
            <a:endParaRPr lang="en-US" sz="900" dirty="0">
              <a:solidFill>
                <a:srgbClr val="C00000"/>
              </a:solidFill>
            </a:endParaRPr>
          </a:p>
          <a:p>
            <a:pPr marL="179954" indent="-179954" defTabSz="719816">
              <a:buFontTx/>
              <a:buAutoNum type="arabicParenR"/>
              <a:defRPr/>
            </a:pPr>
            <a:r>
              <a:rPr lang="en-US" sz="900" dirty="0">
                <a:solidFill>
                  <a:srgbClr val="C00000"/>
                </a:solidFill>
              </a:rPr>
              <a:t>First, we lumped retail channels into two broader categories for comparison purposes. These categories are distinguished by whether the primary purpose of the retail channel is to sell alcohol which is identified as a “</a:t>
            </a:r>
            <a:r>
              <a:rPr lang="en-US" sz="900" b="1" dirty="0">
                <a:solidFill>
                  <a:srgbClr val="C00000"/>
                </a:solidFill>
              </a:rPr>
              <a:t>Package Alcohol Store</a:t>
            </a:r>
            <a:r>
              <a:rPr lang="en-US" sz="900" dirty="0">
                <a:solidFill>
                  <a:srgbClr val="C00000"/>
                </a:solidFill>
              </a:rPr>
              <a:t>” or whether the primary purpose of the retail channel is to sell other goods and its alcohol sales are secondary to its function which is identified as a “</a:t>
            </a:r>
            <a:r>
              <a:rPr lang="en-US" sz="900" b="1" dirty="0">
                <a:solidFill>
                  <a:srgbClr val="C00000"/>
                </a:solidFill>
              </a:rPr>
              <a:t>Package Food Store</a:t>
            </a:r>
            <a:r>
              <a:rPr lang="en-US" sz="900" dirty="0">
                <a:solidFill>
                  <a:srgbClr val="C00000"/>
                </a:solidFill>
              </a:rPr>
              <a:t>”.</a:t>
            </a:r>
          </a:p>
          <a:p>
            <a:pPr marL="179954" indent="-179954" defTabSz="719816">
              <a:buFontTx/>
              <a:buAutoNum type="arabicParenR"/>
              <a:defRPr/>
            </a:pPr>
            <a:r>
              <a:rPr lang="en-US" sz="900" dirty="0">
                <a:solidFill>
                  <a:srgbClr val="C00000"/>
                </a:solidFill>
              </a:rPr>
              <a:t>We then categorized the state to determine where each beverage category is permitted. For example, if liquor is permitted to be sold in grocery, convenience and gas stations, then the state was categorized as a Package Food Store. However, if liquor sales are NOT permitted in grocery, convenience or gas stations then the state was categorized as a Package Alcohol Store.</a:t>
            </a:r>
          </a:p>
          <a:p>
            <a:endParaRPr lang="en-US" dirty="0"/>
          </a:p>
        </p:txBody>
      </p:sp>
    </p:spTree>
    <p:extLst>
      <p:ext uri="{BB962C8B-B14F-4D97-AF65-F5344CB8AC3E}">
        <p14:creationId xmlns:p14="http://schemas.microsoft.com/office/powerpoint/2010/main" val="225727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consider us a resource.</a:t>
            </a:r>
          </a:p>
          <a:p>
            <a:endParaRPr lang="en-US" dirty="0"/>
          </a:p>
          <a:p>
            <a:r>
              <a:rPr lang="en-US" dirty="0"/>
              <a:t>We hope you continue to check in on our resources on covid19 as we will continue to make updates everyday M-F to track these operational changes impacting the alcohol marketplace. </a:t>
            </a:r>
          </a:p>
          <a:p>
            <a:endParaRPr lang="en-US" dirty="0"/>
          </a:p>
          <a:p>
            <a:r>
              <a:rPr lang="en-US" dirty="0"/>
              <a:t>Beyond the dashboards, we also have other resources including a message from our General Counsel on TTB’s guidance on trade practice violations and resource links to each state alcohol regulatory authorities' guidance on covid19. </a:t>
            </a:r>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3987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pandemic escalated and governors issued executive orders instituting social distancing requirements and closing businesses’ on-premise operations, headlines painted a grim picture regarding the economic impacts these orders were having on the beverage alcohol industry.  </a:t>
            </a:r>
          </a:p>
          <a:p>
            <a:endParaRPr lang="en-US" dirty="0"/>
          </a:p>
          <a:p>
            <a:pPr defTabSz="719816">
              <a:defRPr/>
            </a:pPr>
            <a:r>
              <a:rPr lang="en-US" dirty="0"/>
              <a:t>With orders coming out daily, and in some cases by the hour, and the fact that our primary members of alcohol regulators were being asked to issue guidance pertaining to the executive orders, we recognized we needed to create a tracking system to digest these operational changes state by state to better understand the full picture and landscape in order to help inform our members.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1584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going to hear me discuss this presentation as “Before the Pandemic” and “After the Pandemic” </a:t>
            </a:r>
          </a:p>
          <a:p>
            <a:endParaRPr lang="en-US" dirty="0"/>
          </a:p>
          <a:p>
            <a:r>
              <a:rPr lang="en-US" dirty="0"/>
              <a:t>We want to paint a picture for you about what was occurring before COVID19 in terms of deregulation of alcohol impacting access and availability.</a:t>
            </a:r>
          </a:p>
          <a:p>
            <a:endParaRPr lang="en-US" dirty="0"/>
          </a:p>
          <a:p>
            <a:r>
              <a:rPr lang="en-US" dirty="0"/>
              <a:t>We have found several factors driving many changes impacting the alcohol marketplace and as a result the regulatory landscape.</a:t>
            </a:r>
          </a:p>
          <a:p>
            <a:endParaRPr lang="en-US" dirty="0"/>
          </a:p>
          <a:p>
            <a:r>
              <a:rPr lang="en-US" dirty="0"/>
              <a:t>These drivers of change include, but are not limited to: </a:t>
            </a:r>
          </a:p>
          <a:p>
            <a:endParaRPr lang="en-US" dirty="0"/>
          </a:p>
          <a:p>
            <a:r>
              <a:rPr lang="en-US" dirty="0"/>
              <a:t>The craft movement of small, local producers known as craft breweries, distilleries and wineries that have begin to change the standard three-tier system of alcohol distribution by carving out exceptions to be both the producer and the retailer. </a:t>
            </a:r>
          </a:p>
          <a:p>
            <a:endParaRPr lang="en-US" dirty="0"/>
          </a:p>
          <a:p>
            <a:r>
              <a:rPr lang="en-US" dirty="0"/>
              <a:t>The trend toward one-stop shopping at big box stores, such as Costco and Walmart, leading to a desire to sell all commodities, including beverage alcohol.</a:t>
            </a:r>
          </a:p>
          <a:p>
            <a:endParaRPr lang="en-US" dirty="0"/>
          </a:p>
          <a:p>
            <a:r>
              <a:rPr lang="en-US" dirty="0"/>
              <a:t>And the push for consumer conveniences, such as home delivery of alcohol through 3</a:t>
            </a:r>
            <a:r>
              <a:rPr lang="en-US" baseline="30000" dirty="0"/>
              <a:t>rd</a:t>
            </a:r>
            <a:r>
              <a:rPr lang="en-US" dirty="0"/>
              <a:t> party delivery apps and a general move toward e-commerce that has reshaped how distribution of alcohol takes place in many states through mobile apps.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2328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traditional picture of the distribution players in the three-tier system. Producers, Wholesalers and Retailers. The idea here is an independent and closed three-tier system where no tier can have ownership of another to prevent monopolies over the market, tracking of tainted alcohol products and efficient tax collection.</a:t>
            </a:r>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883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today this is what the three-tier system look like; it’s a much more complicated picture than it once was in years past.</a:t>
            </a:r>
          </a:p>
          <a:p>
            <a:endParaRPr lang="en-US" dirty="0"/>
          </a:p>
          <a:p>
            <a:r>
              <a:rPr lang="en-US" dirty="0"/>
              <a:t>These are the conditions and the backdrop in which we entered the current crisis.</a:t>
            </a:r>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715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headlines documenting these operational changes being afforded to nearly all tiers of the beverage alcohol industry, we knew we had to begin document, collecting and tracking these changes.</a:t>
            </a:r>
          </a:p>
          <a:p>
            <a:endParaRPr lang="en-US" dirty="0"/>
          </a:p>
          <a:p>
            <a:r>
              <a:rPr lang="en-US" dirty="0"/>
              <a:t>Fortunately, there were many industry trade associations already tracking these data along with public health and policy institutes that served as primary sources while we also cross-referenced discrepancies within these </a:t>
            </a:r>
            <a:r>
              <a:rPr lang="en-US"/>
              <a:t>data to the executive </a:t>
            </a:r>
            <a:r>
              <a:rPr lang="en-US" dirty="0"/>
              <a:t>orders and other guidance documents as well. </a:t>
            </a:r>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6098" y="4400188"/>
            <a:ext cx="5485805" cy="3601370"/>
          </a:xfrm>
          <a:prstGeom prst="rect">
            <a:avLst/>
          </a:prstGeom>
        </p:spPr>
        <p:txBody>
          <a:bodyPr/>
          <a:lstStyle/>
          <a:p>
            <a:r>
              <a:rPr lang="en-US" dirty="0"/>
              <a:t>Walking through these dashboards which can be found on the homepage of our website…www.nabca.org, we wanted to document changes at a high level first.</a:t>
            </a:r>
          </a:p>
          <a:p>
            <a:endParaRPr lang="en-US" dirty="0"/>
          </a:p>
          <a:p>
            <a:r>
              <a:rPr lang="en-US" dirty="0"/>
              <a:t>This dashboard tracking non-essential businesses does 2 things:</a:t>
            </a:r>
          </a:p>
          <a:p>
            <a:endParaRPr lang="en-US" dirty="0"/>
          </a:p>
          <a:p>
            <a:pPr marL="179954" indent="-179954">
              <a:buAutoNum type="arabicParenR"/>
            </a:pPr>
            <a:r>
              <a:rPr lang="en-US" dirty="0"/>
              <a:t>It tracks week by week when executive orders will expire or in some cases are extended.</a:t>
            </a:r>
          </a:p>
          <a:p>
            <a:pPr marL="179954" indent="-179954">
              <a:buAutoNum type="arabicParenR"/>
            </a:pPr>
            <a:r>
              <a:rPr lang="en-US" dirty="0"/>
              <a:t>It also tracks which alcohol retail channels (e.g. grocery stores, convenience stores) are deemed essential and can remain open. You can see that list by hovering over each state.</a:t>
            </a:r>
          </a:p>
        </p:txBody>
      </p:sp>
    </p:spTree>
    <p:extLst>
      <p:ext uri="{BB962C8B-B14F-4D97-AF65-F5344CB8AC3E}">
        <p14:creationId xmlns:p14="http://schemas.microsoft.com/office/powerpoint/2010/main" val="146074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6098" y="4400188"/>
            <a:ext cx="5485805" cy="3601370"/>
          </a:xfrm>
          <a:prstGeom prst="rect">
            <a:avLst/>
          </a:prstGeom>
        </p:spPr>
        <p:txBody>
          <a:bodyPr/>
          <a:lstStyle/>
          <a:p>
            <a:r>
              <a:rPr lang="en-US" dirty="0"/>
              <a:t>The next dashboard focuses on on-premise retail channels, which are restaurants and bars. There is no possible way we can explain all the variables being tracked in the allotted time on this webinar, but we can tell you that you can find information on what the requirements are for social distancing, whether curbside, delivery and if food purchases are required to get alcohol with order and whether mixed drinks to go are permitted and under what conditions, such as must be provided in a resealable container.</a:t>
            </a:r>
          </a:p>
          <a:p>
            <a:endParaRPr lang="en-US" dirty="0"/>
          </a:p>
          <a:p>
            <a:r>
              <a:rPr lang="en-US" dirty="0"/>
              <a:t>Further, it also helps the user see whether home delivery of alcohol was already permitted in the state before the pandemic.</a:t>
            </a:r>
          </a:p>
        </p:txBody>
      </p:sp>
    </p:spTree>
    <p:extLst>
      <p:ext uri="{BB962C8B-B14F-4D97-AF65-F5344CB8AC3E}">
        <p14:creationId xmlns:p14="http://schemas.microsoft.com/office/powerpoint/2010/main" val="259738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6098" y="4400188"/>
            <a:ext cx="5485805" cy="3601370"/>
          </a:xfrm>
          <a:prstGeom prst="rect">
            <a:avLst/>
          </a:prstGeom>
        </p:spPr>
        <p:txBody>
          <a:bodyPr/>
          <a:lstStyle/>
          <a:p>
            <a:r>
              <a:rPr lang="en-US" dirty="0"/>
              <a:t>On the “bars” tab of the on-premise operational changes dashboard, you will see similar variables as you do for restaurants, including whether regulations that impact these retail channels also vary by locality.</a:t>
            </a:r>
          </a:p>
        </p:txBody>
      </p:sp>
    </p:spTree>
    <p:extLst>
      <p:ext uri="{BB962C8B-B14F-4D97-AF65-F5344CB8AC3E}">
        <p14:creationId xmlns:p14="http://schemas.microsoft.com/office/powerpoint/2010/main" val="293878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470C639C-40DB-4D4C-86D8-F5B3093B309A}" type="slidenum">
              <a:rPr lang="en-US" smtClean="0"/>
              <a:pPr/>
              <a:t>‹#›</a:t>
            </a:fld>
            <a:endParaRPr lang="en-US" dirty="0"/>
          </a:p>
        </p:txBody>
      </p:sp>
    </p:spTree>
    <p:extLst>
      <p:ext uri="{BB962C8B-B14F-4D97-AF65-F5344CB8AC3E}">
        <p14:creationId xmlns:p14="http://schemas.microsoft.com/office/powerpoint/2010/main" val="253211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73736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41526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271288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287328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1962366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64541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183904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1263624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2019929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1"/>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1"/>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Grp="1" noChangeArrowheads="1"/>
          </p:cNvSpPr>
          <p:nvPr>
            <p:ph type="dt" sz="half" idx="10"/>
          </p:nvPr>
        </p:nvSpPr>
        <p:spPr/>
        <p:txBody>
          <a:bodyPr/>
          <a:lstStyle>
            <a:lvl1pPr>
              <a:defRPr/>
            </a:lvl1pPr>
          </a:lstStyle>
          <a:p>
            <a:fld id="{032D4032-ED22-F745-8322-C52F6B22508E}" type="datetimeFigureOut">
              <a:rPr lang="en-US" smtClean="0"/>
              <a:pPr/>
              <a:t>5/28/2020</a:t>
            </a:fld>
            <a:endParaRPr lang="en-US"/>
          </a:p>
        </p:txBody>
      </p:sp>
    </p:spTree>
    <p:extLst>
      <p:ext uri="{BB962C8B-B14F-4D97-AF65-F5344CB8AC3E}">
        <p14:creationId xmlns:p14="http://schemas.microsoft.com/office/powerpoint/2010/main" val="8389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b="1">
                <a:solidFill>
                  <a:srgbClr val="002060"/>
                </a:solidFill>
              </a:defRPr>
            </a:lvl1pPr>
          </a:lstStyle>
          <a:p>
            <a:fld id="{470C639C-40DB-4D4C-86D8-F5B3093B309A}" type="slidenum">
              <a:rPr lang="en-US" smtClean="0"/>
              <a:pPr/>
              <a:t>‹#›</a:t>
            </a:fld>
            <a:endParaRPr lang="en-US" dirty="0"/>
          </a:p>
        </p:txBody>
      </p:sp>
    </p:spTree>
    <p:extLst>
      <p:ext uri="{BB962C8B-B14F-4D97-AF65-F5344CB8AC3E}">
        <p14:creationId xmlns:p14="http://schemas.microsoft.com/office/powerpoint/2010/main" val="632142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524000"/>
            <a:ext cx="5080000" cy="4495800"/>
          </a:xfrm>
        </p:spPr>
        <p:txBody>
          <a:bodyPr/>
          <a:lstStyle/>
          <a:p>
            <a:pPr lvl="0"/>
            <a:r>
              <a:rPr lang="en-US" noProof="0"/>
              <a:t>Click icon to add media</a:t>
            </a:r>
          </a:p>
        </p:txBody>
      </p:sp>
      <p:sp>
        <p:nvSpPr>
          <p:cNvPr id="7" name="Rectangle 6"/>
          <p:cNvSpPr>
            <a:spLocks noGrp="1" noChangeArrowheads="1"/>
          </p:cNvSpPr>
          <p:nvPr>
            <p:ph type="dt" sz="half" idx="10"/>
          </p:nvPr>
        </p:nvSpPr>
        <p:spPr/>
        <p:txBody>
          <a:bodyPr/>
          <a:lstStyle>
            <a:lvl1pPr>
              <a:defRPr/>
            </a:lvl1pPr>
          </a:lstStyle>
          <a:p>
            <a:fld id="{032D4032-ED22-F745-8322-C52F6B22508E}" type="datetimeFigureOut">
              <a:rPr lang="en-US" smtClean="0"/>
              <a:pPr/>
              <a:t>5/28/2020</a:t>
            </a:fld>
            <a:endParaRPr lang="en-US"/>
          </a:p>
        </p:txBody>
      </p:sp>
    </p:spTree>
    <p:extLst>
      <p:ext uri="{BB962C8B-B14F-4D97-AF65-F5344CB8AC3E}">
        <p14:creationId xmlns:p14="http://schemas.microsoft.com/office/powerpoint/2010/main" val="408770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07304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8200" y="39257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b="1">
                <a:solidFill>
                  <a:srgbClr val="002060"/>
                </a:solidFill>
              </a:defRPr>
            </a:lvl1pPr>
          </a:lstStyle>
          <a:p>
            <a:fld id="{470C639C-40DB-4D4C-86D8-F5B3093B309A}" type="slidenum">
              <a:rPr lang="en-US" smtClean="0"/>
              <a:pPr/>
              <a:t>‹#›</a:t>
            </a:fld>
            <a:endParaRPr lang="en-US" dirty="0"/>
          </a:p>
        </p:txBody>
      </p:sp>
    </p:spTree>
    <p:extLst>
      <p:ext uri="{BB962C8B-B14F-4D97-AF65-F5344CB8AC3E}">
        <p14:creationId xmlns:p14="http://schemas.microsoft.com/office/powerpoint/2010/main" val="173658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70C639C-40DB-4D4C-86D8-F5B3093B309A}" type="slidenum">
              <a:rPr lang="en-US" smtClean="0"/>
              <a:t>‹#›</a:t>
            </a:fld>
            <a:endParaRPr lang="en-US"/>
          </a:p>
        </p:txBody>
      </p:sp>
    </p:spTree>
    <p:extLst>
      <p:ext uri="{BB962C8B-B14F-4D97-AF65-F5344CB8AC3E}">
        <p14:creationId xmlns:p14="http://schemas.microsoft.com/office/powerpoint/2010/main" val="318338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C639C-40DB-4D4C-86D8-F5B3093B309A}" type="slidenum">
              <a:rPr lang="en-US" smtClean="0"/>
              <a:t>‹#›</a:t>
            </a:fld>
            <a:endParaRPr lang="en-US"/>
          </a:p>
        </p:txBody>
      </p:sp>
    </p:spTree>
    <p:extLst>
      <p:ext uri="{BB962C8B-B14F-4D97-AF65-F5344CB8AC3E}">
        <p14:creationId xmlns:p14="http://schemas.microsoft.com/office/powerpoint/2010/main" val="279725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5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1" y="1122363"/>
            <a:ext cx="9144000" cy="2387600"/>
          </a:xfrm>
        </p:spPr>
        <p:txBody>
          <a:bodyPr lIns="85698" tIns="42849" rIns="85698" bIns="42849"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1" y="3602038"/>
            <a:ext cx="9144000" cy="1655762"/>
          </a:xfrm>
        </p:spPr>
        <p:txBody>
          <a:bodyPr lIns="85698" tIns="42849" rIns="85698" bIns="42849"/>
          <a:lstStyle>
            <a:lvl1pPr marL="0" indent="0" algn="ctr">
              <a:buNone/>
              <a:defRPr sz="2400"/>
            </a:lvl1pPr>
            <a:lvl2pPr marL="457068" indent="0" algn="ctr">
              <a:buNone/>
              <a:defRPr sz="2000"/>
            </a:lvl2pPr>
            <a:lvl3pPr marL="914136" indent="0" algn="ctr">
              <a:buNone/>
              <a:defRPr sz="1800"/>
            </a:lvl3pPr>
            <a:lvl4pPr marL="1371204" indent="0" algn="ctr">
              <a:buNone/>
              <a:defRPr sz="1600"/>
            </a:lvl4pPr>
            <a:lvl5pPr marL="1828272" indent="0" algn="ctr">
              <a:buNone/>
              <a:defRPr sz="1600"/>
            </a:lvl5pPr>
            <a:lvl6pPr marL="2285340" indent="0" algn="ctr">
              <a:buNone/>
              <a:defRPr sz="1600"/>
            </a:lvl6pPr>
            <a:lvl7pPr marL="2742407" indent="0" algn="ctr">
              <a:buNone/>
              <a:defRPr sz="1600"/>
            </a:lvl7pPr>
            <a:lvl8pPr marL="3199476" indent="0" algn="ctr">
              <a:buNone/>
              <a:defRPr sz="1600"/>
            </a:lvl8pPr>
            <a:lvl9pPr marL="365654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lIns="85698" tIns="42849" rIns="85698" bIns="42849"/>
          <a:lstStyle/>
          <a:p>
            <a:pPr defTabSz="856976"/>
            <a:fld id="{EED1C14C-A143-42F5-B247-D0E800131009}" type="datetimeFigureOut">
              <a:rPr lang="en-US" sz="1700" smtClean="0">
                <a:solidFill>
                  <a:prstClr val="black"/>
                </a:solidFill>
              </a:rPr>
              <a:pPr defTabSz="856976"/>
              <a:t>5/28/2020</a:t>
            </a:fld>
            <a:endParaRPr lang="en-US" sz="1700">
              <a:solidFill>
                <a:prstClr val="black"/>
              </a:solidFill>
            </a:endParaRPr>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lIns="85698" tIns="42849" rIns="85698" bIns="42849"/>
          <a:lstStyle/>
          <a:p>
            <a:pPr defTabSz="856976"/>
            <a:endParaRPr lang="en-US" sz="1700">
              <a:solidFill>
                <a:prstClr val="black"/>
              </a:solidFill>
            </a:endParaRPr>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lIns="85698" tIns="42849" rIns="85698" bIns="42849"/>
          <a:lstStyle/>
          <a:p>
            <a:pPr defTabSz="856976"/>
            <a:fld id="{5B03D32D-F1BC-4E9C-97E1-36CFF5B22341}" type="slidenum">
              <a:rPr lang="en-US" sz="1700" smtClean="0">
                <a:solidFill>
                  <a:prstClr val="black"/>
                </a:solidFill>
              </a:rPr>
              <a:pPr defTabSz="856976"/>
              <a:t>‹#›</a:t>
            </a:fld>
            <a:endParaRPr lang="en-US" sz="1700">
              <a:solidFill>
                <a:prstClr val="black"/>
              </a:solidFill>
            </a:endParaRPr>
          </a:p>
        </p:txBody>
      </p:sp>
    </p:spTree>
    <p:extLst>
      <p:ext uri="{BB962C8B-B14F-4D97-AF65-F5344CB8AC3E}">
        <p14:creationId xmlns:p14="http://schemas.microsoft.com/office/powerpoint/2010/main" val="353511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205515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32D4032-ED22-F745-8322-C52F6B22508E}" type="datetimeFigureOut">
              <a:rPr lang="en-US" smtClean="0"/>
              <a:pPr/>
              <a:t>5/28/2020</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E85E4F-4B76-E74C-B4C4-18614E38BDF8}" type="slidenum">
              <a:rPr lang="en-US" smtClean="0"/>
              <a:pPr/>
              <a:t>‹#›</a:t>
            </a:fld>
            <a:endParaRPr lang="en-US"/>
          </a:p>
        </p:txBody>
      </p:sp>
    </p:spTree>
    <p:extLst>
      <p:ext uri="{BB962C8B-B14F-4D97-AF65-F5344CB8AC3E}">
        <p14:creationId xmlns:p14="http://schemas.microsoft.com/office/powerpoint/2010/main" val="3311154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0918" y="1520048"/>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02060"/>
                </a:solidFill>
              </a:defRPr>
            </a:lvl1pPr>
          </a:lstStyle>
          <a:p>
            <a:fld id="{470C639C-40DB-4D4C-86D8-F5B3093B309A}" type="slidenum">
              <a:rPr lang="en-US" smtClean="0"/>
              <a:pPr/>
              <a:t>‹#›</a:t>
            </a:fld>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945" y="5842477"/>
            <a:ext cx="2590890" cy="938845"/>
          </a:xfrm>
          <a:prstGeom prst="rect">
            <a:avLst/>
          </a:prstGeom>
        </p:spPr>
      </p:pic>
      <p:sp>
        <p:nvSpPr>
          <p:cNvPr id="8" name="Rectangle 7"/>
          <p:cNvSpPr/>
          <p:nvPr/>
        </p:nvSpPr>
        <p:spPr>
          <a:xfrm>
            <a:off x="0" y="0"/>
            <a:ext cx="12192000" cy="958645"/>
          </a:xfrm>
          <a:prstGeom prst="rect">
            <a:avLst/>
          </a:prstGeom>
          <a:gradFill flip="none" rotWithShape="1">
            <a:gsLst>
              <a:gs pos="0">
                <a:schemeClr val="bg1">
                  <a:tint val="93000"/>
                  <a:satMod val="150000"/>
                  <a:shade val="98000"/>
                  <a:lumMod val="102000"/>
                </a:schemeClr>
              </a:gs>
              <a:gs pos="35000">
                <a:schemeClr val="bg1">
                  <a:tint val="98000"/>
                  <a:satMod val="130000"/>
                  <a:shade val="90000"/>
                  <a:lumMod val="103000"/>
                </a:schemeClr>
              </a:gs>
              <a:gs pos="88000">
                <a:srgbClr val="004A7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12191999" cy="9586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2305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298055"/>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ftr="0" dt="0"/>
  <p:txStyles>
    <p:titleStyle>
      <a:lvl1pPr algn="ctr" defTabSz="856976" rtl="0" eaLnBrk="1" latinLnBrk="0" hangingPunct="1">
        <a:spcBef>
          <a:spcPct val="0"/>
        </a:spcBef>
        <a:buNone/>
        <a:defRPr sz="4100" kern="1200">
          <a:solidFill>
            <a:schemeClr val="tx1"/>
          </a:solidFill>
          <a:latin typeface="+mj-lt"/>
          <a:ea typeface="+mj-ea"/>
          <a:cs typeface="+mj-cs"/>
        </a:defRPr>
      </a:lvl1pPr>
    </p:titleStyle>
    <p:bodyStyle>
      <a:lvl1pPr marL="321366" indent="-321366" algn="l" defTabSz="85697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293" indent="-267805" algn="l" defTabSz="85697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71220" indent="-214244" algn="l" defTabSz="85697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99707"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28195"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56683"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5171"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3659"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2147"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976" rtl="0" eaLnBrk="1" latinLnBrk="0" hangingPunct="1">
        <a:defRPr sz="1700" kern="1200">
          <a:solidFill>
            <a:schemeClr val="tx1"/>
          </a:solidFill>
          <a:latin typeface="+mn-lt"/>
          <a:ea typeface="+mn-ea"/>
          <a:cs typeface="+mn-cs"/>
        </a:defRPr>
      </a:lvl1pPr>
      <a:lvl2pPr marL="428488" algn="l" defTabSz="856976" rtl="0" eaLnBrk="1" latinLnBrk="0" hangingPunct="1">
        <a:defRPr sz="1700" kern="1200">
          <a:solidFill>
            <a:schemeClr val="tx1"/>
          </a:solidFill>
          <a:latin typeface="+mn-lt"/>
          <a:ea typeface="+mn-ea"/>
          <a:cs typeface="+mn-cs"/>
        </a:defRPr>
      </a:lvl2pPr>
      <a:lvl3pPr marL="856976" algn="l" defTabSz="856976" rtl="0" eaLnBrk="1" latinLnBrk="0" hangingPunct="1">
        <a:defRPr sz="1700" kern="1200">
          <a:solidFill>
            <a:schemeClr val="tx1"/>
          </a:solidFill>
          <a:latin typeface="+mn-lt"/>
          <a:ea typeface="+mn-ea"/>
          <a:cs typeface="+mn-cs"/>
        </a:defRPr>
      </a:lvl3pPr>
      <a:lvl4pPr marL="1285464" algn="l" defTabSz="856976" rtl="0" eaLnBrk="1" latinLnBrk="0" hangingPunct="1">
        <a:defRPr sz="1700" kern="1200">
          <a:solidFill>
            <a:schemeClr val="tx1"/>
          </a:solidFill>
          <a:latin typeface="+mn-lt"/>
          <a:ea typeface="+mn-ea"/>
          <a:cs typeface="+mn-cs"/>
        </a:defRPr>
      </a:lvl4pPr>
      <a:lvl5pPr marL="1713951" algn="l" defTabSz="856976" rtl="0" eaLnBrk="1" latinLnBrk="0" hangingPunct="1">
        <a:defRPr sz="1700" kern="1200">
          <a:solidFill>
            <a:schemeClr val="tx1"/>
          </a:solidFill>
          <a:latin typeface="+mn-lt"/>
          <a:ea typeface="+mn-ea"/>
          <a:cs typeface="+mn-cs"/>
        </a:defRPr>
      </a:lvl5pPr>
      <a:lvl6pPr marL="2142439" algn="l" defTabSz="856976" rtl="0" eaLnBrk="1" latinLnBrk="0" hangingPunct="1">
        <a:defRPr sz="1700" kern="1200">
          <a:solidFill>
            <a:schemeClr val="tx1"/>
          </a:solidFill>
          <a:latin typeface="+mn-lt"/>
          <a:ea typeface="+mn-ea"/>
          <a:cs typeface="+mn-cs"/>
        </a:defRPr>
      </a:lvl6pPr>
      <a:lvl7pPr marL="2570927" algn="l" defTabSz="856976" rtl="0" eaLnBrk="1" latinLnBrk="0" hangingPunct="1">
        <a:defRPr sz="1700" kern="1200">
          <a:solidFill>
            <a:schemeClr val="tx1"/>
          </a:solidFill>
          <a:latin typeface="+mn-lt"/>
          <a:ea typeface="+mn-ea"/>
          <a:cs typeface="+mn-cs"/>
        </a:defRPr>
      </a:lvl7pPr>
      <a:lvl8pPr marL="2999415" algn="l" defTabSz="856976" rtl="0" eaLnBrk="1" latinLnBrk="0" hangingPunct="1">
        <a:defRPr sz="1700" kern="1200">
          <a:solidFill>
            <a:schemeClr val="tx1"/>
          </a:solidFill>
          <a:latin typeface="+mn-lt"/>
          <a:ea typeface="+mn-ea"/>
          <a:cs typeface="+mn-cs"/>
        </a:defRPr>
      </a:lvl8pPr>
      <a:lvl9pPr marL="3427903" algn="l" defTabSz="856976"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121917" tIns="60958" rIns="121917" bIns="60958" numCol="1" anchor="ctr" anchorCtr="0" compatLnSpc="1">
            <a:prstTxWarp prst="textNoShape">
              <a:avLst/>
            </a:prstTxWarp>
          </a:bodyPr>
          <a:lstStyle>
            <a:lvl1pPr>
              <a:defRPr sz="1200">
                <a:solidFill>
                  <a:srgbClr val="898989"/>
                </a:solidFill>
                <a:latin typeface="Calibri" charset="0"/>
              </a:defRPr>
            </a:lvl1pPr>
          </a:lstStyle>
          <a:p>
            <a:pPr defTabSz="609585"/>
            <a:fld id="{032D4032-ED22-F745-8322-C52F6B22508E}" type="datetimeFigureOut">
              <a:rPr lang="en-US" smtClean="0"/>
              <a:pPr defTabSz="609585"/>
              <a:t>5/28/2020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121917" tIns="60958" rIns="121917" bIns="60958" numCol="1" anchor="ctr" anchorCtr="0" compatLnSpc="1">
            <a:prstTxWarp prst="textNoShape">
              <a:avLst/>
            </a:prstTxWarp>
          </a:bodyPr>
          <a:lstStyle>
            <a:lvl1pPr algn="r">
              <a:defRPr sz="1200">
                <a:solidFill>
                  <a:srgbClr val="898989"/>
                </a:solidFill>
                <a:latin typeface="Calibri" charset="0"/>
              </a:defRPr>
            </a:lvl1pPr>
          </a:lstStyle>
          <a:p>
            <a:pPr defTabSz="609585"/>
            <a:fld id="{59E85E4F-4B76-E74C-B4C4-18614E38BDF8}" type="slidenum">
              <a:rPr lang="en-US" smtClean="0"/>
              <a:pPr defTabSz="609585"/>
              <a:t>‹#›</a:t>
            </a:fld>
            <a:endParaRPr lang="en-US"/>
          </a:p>
        </p:txBody>
      </p:sp>
      <p:pic>
        <p:nvPicPr>
          <p:cNvPr id="7" name="Picture 2" descr="Image result for busph logo">
            <a:extLst>
              <a:ext uri="{FF2B5EF4-FFF2-40B4-BE49-F238E27FC236}">
                <a16:creationId xmlns:a16="http://schemas.microsoft.com/office/drawing/2014/main" id="{B107F303-1787-004A-AF94-7256AC15CFD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459464" y="6206091"/>
            <a:ext cx="1732536" cy="62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633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457189" rtl="0" eaLnBrk="1" fontAlgn="base" hangingPunct="1">
        <a:spcBef>
          <a:spcPct val="0"/>
        </a:spcBef>
        <a:spcAft>
          <a:spcPct val="0"/>
        </a:spcAft>
        <a:defRPr sz="4400" b="1" kern="1200">
          <a:solidFill>
            <a:schemeClr val="tx2"/>
          </a:solidFill>
          <a:latin typeface="+mj-lt"/>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alcoholpolicy.org/" TargetMode="External"/><Relationship Id="rId2" Type="http://schemas.openxmlformats.org/officeDocument/2006/relationships/hyperlink" Target="mailto:info@alcoholpolic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Alcohol &amp; COVID-19: </a:t>
            </a:r>
            <a:br>
              <a:rPr lang="en-US" dirty="0" smtClean="0">
                <a:solidFill>
                  <a:srgbClr val="C00000"/>
                </a:solidFill>
              </a:rPr>
            </a:br>
            <a:r>
              <a:rPr lang="en-US" dirty="0" smtClean="0">
                <a:solidFill>
                  <a:srgbClr val="C00000"/>
                </a:solidFill>
              </a:rPr>
              <a:t>A Dangerous Mix</a:t>
            </a:r>
            <a:endParaRPr lang="en-US" dirty="0">
              <a:solidFill>
                <a:srgbClr val="C00000"/>
              </a:solidFill>
            </a:endParaRPr>
          </a:p>
        </p:txBody>
      </p:sp>
      <p:sp>
        <p:nvSpPr>
          <p:cNvPr id="3" name="Subtitle 2"/>
          <p:cNvSpPr>
            <a:spLocks noGrp="1"/>
          </p:cNvSpPr>
          <p:nvPr>
            <p:ph type="subTitle" idx="1"/>
          </p:nvPr>
        </p:nvSpPr>
        <p:spPr/>
        <p:txBody>
          <a:bodyPr>
            <a:normAutofit/>
          </a:bodyPr>
          <a:lstStyle/>
          <a:p>
            <a:r>
              <a:rPr lang="en-US" sz="2800" b="1" dirty="0" smtClean="0"/>
              <a:t>Interactive Dialogue</a:t>
            </a:r>
          </a:p>
          <a:p>
            <a:endParaRPr lang="en-US" dirty="0"/>
          </a:p>
          <a:p>
            <a:r>
              <a:rPr lang="en-US" sz="1800" dirty="0" smtClean="0"/>
              <a:t>Hosted by the U.S. Alcohol Policy Alliance</a:t>
            </a:r>
            <a:endParaRPr lang="en-US" sz="1800" dirty="0"/>
          </a:p>
        </p:txBody>
      </p:sp>
    </p:spTree>
    <p:extLst>
      <p:ext uri="{BB962C8B-B14F-4D97-AF65-F5344CB8AC3E}">
        <p14:creationId xmlns:p14="http://schemas.microsoft.com/office/powerpoint/2010/main" val="886914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8D99-4CAA-7141-9AA5-A0CBDFF637E1}"/>
              </a:ext>
            </a:extLst>
          </p:cNvPr>
          <p:cNvSpPr>
            <a:spLocks noGrp="1"/>
          </p:cNvSpPr>
          <p:nvPr>
            <p:ph type="title"/>
          </p:nvPr>
        </p:nvSpPr>
        <p:spPr>
          <a:xfrm>
            <a:off x="609600" y="11611"/>
            <a:ext cx="10972800" cy="1143000"/>
          </a:xfrm>
        </p:spPr>
        <p:txBody>
          <a:bodyPr/>
          <a:lstStyle/>
          <a:p>
            <a:r>
              <a:rPr lang="en-US" dirty="0"/>
              <a:t>THE BOTTOM LINE</a:t>
            </a:r>
          </a:p>
        </p:txBody>
      </p:sp>
      <p:pic>
        <p:nvPicPr>
          <p:cNvPr id="7" name="Picture 6">
            <a:extLst>
              <a:ext uri="{FF2B5EF4-FFF2-40B4-BE49-F238E27FC236}">
                <a16:creationId xmlns:a16="http://schemas.microsoft.com/office/drawing/2014/main" id="{2EDB11CA-F4D7-0241-A363-70D9FA0C0472}"/>
              </a:ext>
            </a:extLst>
          </p:cNvPr>
          <p:cNvPicPr>
            <a:picLocks noChangeAspect="1"/>
          </p:cNvPicPr>
          <p:nvPr/>
        </p:nvPicPr>
        <p:blipFill>
          <a:blip r:embed="rId2"/>
          <a:stretch>
            <a:fillRect/>
          </a:stretch>
        </p:blipFill>
        <p:spPr>
          <a:xfrm>
            <a:off x="1913862" y="1447283"/>
            <a:ext cx="8364279" cy="1279085"/>
          </a:xfrm>
          <a:prstGeom prst="rect">
            <a:avLst/>
          </a:prstGeom>
        </p:spPr>
      </p:pic>
      <p:pic>
        <p:nvPicPr>
          <p:cNvPr id="9" name="Picture 8">
            <a:extLst>
              <a:ext uri="{FF2B5EF4-FFF2-40B4-BE49-F238E27FC236}">
                <a16:creationId xmlns:a16="http://schemas.microsoft.com/office/drawing/2014/main" id="{10D58BAA-0620-B846-A99E-9A7E87F81D42}"/>
              </a:ext>
            </a:extLst>
          </p:cNvPr>
          <p:cNvPicPr>
            <a:picLocks noChangeAspect="1"/>
          </p:cNvPicPr>
          <p:nvPr/>
        </p:nvPicPr>
        <p:blipFill>
          <a:blip r:embed="rId3"/>
          <a:stretch>
            <a:fillRect/>
          </a:stretch>
        </p:blipFill>
        <p:spPr>
          <a:xfrm>
            <a:off x="2206256" y="3019042"/>
            <a:ext cx="8142768" cy="3364612"/>
          </a:xfrm>
          <a:prstGeom prst="rect">
            <a:avLst/>
          </a:prstGeom>
        </p:spPr>
      </p:pic>
    </p:spTree>
    <p:extLst>
      <p:ext uri="{BB962C8B-B14F-4D97-AF65-F5344CB8AC3E}">
        <p14:creationId xmlns:p14="http://schemas.microsoft.com/office/powerpoint/2010/main" val="40847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9398BB-6F62-472B-88B2-8D942FEBFB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698" tIns="42849" rIns="85698" bIns="42849" rtlCol="0" anchor="ctr"/>
          <a:lstStyle/>
          <a:p>
            <a:pPr algn="ctr" defTabSz="856969"/>
            <a:endParaRPr lang="en-US">
              <a:solidFill>
                <a:prstClr val="white"/>
              </a:solidFill>
            </a:endParaRPr>
          </a:p>
        </p:txBody>
      </p:sp>
      <p:pic>
        <p:nvPicPr>
          <p:cNvPr id="4" name="Picture 3" descr="A close up of a coral&#10;&#10;Description automatically generated">
            <a:extLst>
              <a:ext uri="{FF2B5EF4-FFF2-40B4-BE49-F238E27FC236}">
                <a16:creationId xmlns:a16="http://schemas.microsoft.com/office/drawing/2014/main" id="{C87BA7E5-8395-4B45-9ECE-235F27422DD4}"/>
              </a:ext>
            </a:extLst>
          </p:cNvPr>
          <p:cNvPicPr>
            <a:picLocks noChangeAspect="1"/>
          </p:cNvPicPr>
          <p:nvPr/>
        </p:nvPicPr>
        <p:blipFill rotWithShape="1">
          <a:blip r:embed="rId3"/>
          <a:srcRect l="2768" r="4742" b="-1"/>
          <a:stretch/>
        </p:blipFill>
        <p:spPr>
          <a:xfrm>
            <a:off x="20" y="2"/>
            <a:ext cx="12191981" cy="6857999"/>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20" name="Freeform: Shape 19">
            <a:extLst>
              <a:ext uri="{FF2B5EF4-FFF2-40B4-BE49-F238E27FC236}">
                <a16:creationId xmlns:a16="http://schemas.microsoft.com/office/drawing/2014/main" id="{FD367FDA-2141-45CD-BBF9-48670C11D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8195" y="1073778"/>
            <a:ext cx="5952405" cy="4412648"/>
          </a:xfrm>
          <a:custGeom>
            <a:avLst/>
            <a:gdLst>
              <a:gd name="connsiteX0" fmla="*/ 5087889 w 5952405"/>
              <a:gd name="connsiteY0" fmla="*/ 880798 h 4412648"/>
              <a:gd name="connsiteX1" fmla="*/ 5602872 w 5952405"/>
              <a:gd name="connsiteY1" fmla="*/ 880798 h 4412648"/>
              <a:gd name="connsiteX2" fmla="*/ 5682956 w 5952405"/>
              <a:gd name="connsiteY2" fmla="*/ 927340 h 4412648"/>
              <a:gd name="connsiteX3" fmla="*/ 5939892 w 5952405"/>
              <a:gd name="connsiteY3" fmla="*/ 1371716 h 4412648"/>
              <a:gd name="connsiteX4" fmla="*/ 5939892 w 5952405"/>
              <a:gd name="connsiteY4" fmla="*/ 1462586 h 4412648"/>
              <a:gd name="connsiteX5" fmla="*/ 5682956 w 5952405"/>
              <a:gd name="connsiteY5" fmla="*/ 1906962 h 4412648"/>
              <a:gd name="connsiteX6" fmla="*/ 5602872 w 5952405"/>
              <a:gd name="connsiteY6" fmla="*/ 1953505 h 4412648"/>
              <a:gd name="connsiteX7" fmla="*/ 5087889 w 5952405"/>
              <a:gd name="connsiteY7" fmla="*/ 1953505 h 4412648"/>
              <a:gd name="connsiteX8" fmla="*/ 5008916 w 5952405"/>
              <a:gd name="connsiteY8" fmla="*/ 1906962 h 4412648"/>
              <a:gd name="connsiteX9" fmla="*/ 4750868 w 5952405"/>
              <a:gd name="connsiteY9" fmla="*/ 1462586 h 4412648"/>
              <a:gd name="connsiteX10" fmla="*/ 4750868 w 5952405"/>
              <a:gd name="connsiteY10" fmla="*/ 1371716 h 4412648"/>
              <a:gd name="connsiteX11" fmla="*/ 5008916 w 5952405"/>
              <a:gd name="connsiteY11" fmla="*/ 927340 h 4412648"/>
              <a:gd name="connsiteX12" fmla="*/ 5087889 w 5952405"/>
              <a:gd name="connsiteY12" fmla="*/ 880798 h 4412648"/>
              <a:gd name="connsiteX13" fmla="*/ 1437823 w 5952405"/>
              <a:gd name="connsiteY13" fmla="*/ 0 h 4412648"/>
              <a:gd name="connsiteX14" fmla="*/ 3556238 w 5952405"/>
              <a:gd name="connsiteY14" fmla="*/ 0 h 4412648"/>
              <a:gd name="connsiteX15" fmla="*/ 3885668 w 5952405"/>
              <a:gd name="connsiteY15" fmla="*/ 191458 h 4412648"/>
              <a:gd name="connsiteX16" fmla="*/ 4942588 w 5952405"/>
              <a:gd name="connsiteY16" fmla="*/ 2019425 h 4412648"/>
              <a:gd name="connsiteX17" fmla="*/ 4942588 w 5952405"/>
              <a:gd name="connsiteY17" fmla="*/ 2393224 h 4412648"/>
              <a:gd name="connsiteX18" fmla="*/ 4550147 w 5952405"/>
              <a:gd name="connsiteY18" fmla="*/ 3071961 h 4412648"/>
              <a:gd name="connsiteX19" fmla="*/ 4549818 w 5952405"/>
              <a:gd name="connsiteY19" fmla="*/ 3072530 h 4412648"/>
              <a:gd name="connsiteX20" fmla="*/ 4539741 w 5952405"/>
              <a:gd name="connsiteY20" fmla="*/ 3072530 h 4412648"/>
              <a:gd name="connsiteX21" fmla="*/ 3588169 w 5952405"/>
              <a:gd name="connsiteY21" fmla="*/ 3072530 h 4412648"/>
              <a:gd name="connsiteX22" fmla="*/ 3432811 w 5952405"/>
              <a:gd name="connsiteY22" fmla="*/ 3158889 h 4412648"/>
              <a:gd name="connsiteX23" fmla="*/ 2889055 w 5952405"/>
              <a:gd name="connsiteY23" fmla="*/ 4089642 h 4412648"/>
              <a:gd name="connsiteX24" fmla="*/ 2889055 w 5952405"/>
              <a:gd name="connsiteY24" fmla="*/ 4268756 h 4412648"/>
              <a:gd name="connsiteX25" fmla="*/ 2957025 w 5952405"/>
              <a:gd name="connsiteY25" fmla="*/ 4385100 h 4412648"/>
              <a:gd name="connsiteX26" fmla="*/ 2973119 w 5952405"/>
              <a:gd name="connsiteY26" fmla="*/ 4412648 h 4412648"/>
              <a:gd name="connsiteX27" fmla="*/ 2913734 w 5952405"/>
              <a:gd name="connsiteY27" fmla="*/ 4412648 h 4412648"/>
              <a:gd name="connsiteX28" fmla="*/ 1437823 w 5952405"/>
              <a:gd name="connsiteY28" fmla="*/ 4412648 h 4412648"/>
              <a:gd name="connsiteX29" fmla="*/ 1112968 w 5952405"/>
              <a:gd name="connsiteY29" fmla="*/ 4221190 h 4412648"/>
              <a:gd name="connsiteX30" fmla="*/ 51474 w 5952405"/>
              <a:gd name="connsiteY30" fmla="*/ 2393224 h 4412648"/>
              <a:gd name="connsiteX31" fmla="*/ 51474 w 5952405"/>
              <a:gd name="connsiteY31" fmla="*/ 2019425 h 4412648"/>
              <a:gd name="connsiteX32" fmla="*/ 1112968 w 5952405"/>
              <a:gd name="connsiteY32" fmla="*/ 191458 h 4412648"/>
              <a:gd name="connsiteX33" fmla="*/ 1437823 w 5952405"/>
              <a:gd name="connsiteY33" fmla="*/ 0 h 44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2405" h="4412648">
                <a:moveTo>
                  <a:pt x="5087889" y="880798"/>
                </a:moveTo>
                <a:cubicBezTo>
                  <a:pt x="5087889" y="880798"/>
                  <a:pt x="5087889" y="880798"/>
                  <a:pt x="5602872" y="880798"/>
                </a:cubicBezTo>
                <a:cubicBezTo>
                  <a:pt x="5636241" y="880798"/>
                  <a:pt x="5666272" y="898528"/>
                  <a:pt x="5682956" y="927340"/>
                </a:cubicBezTo>
                <a:cubicBezTo>
                  <a:pt x="5682956" y="927340"/>
                  <a:pt x="5682956" y="927340"/>
                  <a:pt x="5939892" y="1371716"/>
                </a:cubicBezTo>
                <a:cubicBezTo>
                  <a:pt x="5956576" y="1399421"/>
                  <a:pt x="5956576" y="1434882"/>
                  <a:pt x="5939892" y="1462586"/>
                </a:cubicBezTo>
                <a:cubicBezTo>
                  <a:pt x="5939892" y="1462586"/>
                  <a:pt x="5939892" y="1462586"/>
                  <a:pt x="5682956" y="1906962"/>
                </a:cubicBezTo>
                <a:cubicBezTo>
                  <a:pt x="5666272" y="1935775"/>
                  <a:pt x="5636241" y="1953505"/>
                  <a:pt x="5602872" y="1953505"/>
                </a:cubicBezTo>
                <a:cubicBezTo>
                  <a:pt x="5602872" y="1953505"/>
                  <a:pt x="5602872" y="1953505"/>
                  <a:pt x="5087889" y="1953505"/>
                </a:cubicBezTo>
                <a:cubicBezTo>
                  <a:pt x="5055632" y="1953505"/>
                  <a:pt x="5024489" y="1935775"/>
                  <a:pt x="5008916" y="1906962"/>
                </a:cubicBezTo>
                <a:cubicBezTo>
                  <a:pt x="5008916" y="1906962"/>
                  <a:pt x="5008916" y="1906962"/>
                  <a:pt x="4750868" y="1462586"/>
                </a:cubicBezTo>
                <a:cubicBezTo>
                  <a:pt x="4734184" y="1434882"/>
                  <a:pt x="4734184" y="1399421"/>
                  <a:pt x="4750868" y="1371716"/>
                </a:cubicBezTo>
                <a:cubicBezTo>
                  <a:pt x="4750868" y="1371716"/>
                  <a:pt x="4750868" y="1371716"/>
                  <a:pt x="5008916" y="927340"/>
                </a:cubicBezTo>
                <a:cubicBezTo>
                  <a:pt x="5024489" y="898528"/>
                  <a:pt x="5055632" y="880798"/>
                  <a:pt x="5087889" y="880798"/>
                </a:cubicBezTo>
                <a:close/>
                <a:moveTo>
                  <a:pt x="1437823" y="0"/>
                </a:moveTo>
                <a:cubicBezTo>
                  <a:pt x="1437823" y="0"/>
                  <a:pt x="1437823" y="0"/>
                  <a:pt x="3556238" y="0"/>
                </a:cubicBezTo>
                <a:cubicBezTo>
                  <a:pt x="3693500" y="0"/>
                  <a:pt x="3817038" y="72936"/>
                  <a:pt x="3885668" y="191458"/>
                </a:cubicBezTo>
                <a:cubicBezTo>
                  <a:pt x="3885668" y="191458"/>
                  <a:pt x="3885668" y="191458"/>
                  <a:pt x="4942588" y="2019425"/>
                </a:cubicBezTo>
                <a:cubicBezTo>
                  <a:pt x="5011220" y="2133388"/>
                  <a:pt x="5011220" y="2279261"/>
                  <a:pt x="4942588" y="2393224"/>
                </a:cubicBezTo>
                <a:cubicBezTo>
                  <a:pt x="4942588" y="2393224"/>
                  <a:pt x="4942588" y="2393224"/>
                  <a:pt x="4550147" y="3071961"/>
                </a:cubicBezTo>
                <a:lnTo>
                  <a:pt x="4549818" y="3072530"/>
                </a:lnTo>
                <a:lnTo>
                  <a:pt x="4539741" y="3072530"/>
                </a:lnTo>
                <a:cubicBezTo>
                  <a:pt x="4403802" y="3072530"/>
                  <a:pt x="4131924" y="3072530"/>
                  <a:pt x="3588169" y="3072530"/>
                </a:cubicBezTo>
                <a:cubicBezTo>
                  <a:pt x="3529910" y="3072530"/>
                  <a:pt x="3458704" y="3110912"/>
                  <a:pt x="3432811" y="3158889"/>
                </a:cubicBezTo>
                <a:cubicBezTo>
                  <a:pt x="3432811" y="3158889"/>
                  <a:pt x="3432811" y="3158889"/>
                  <a:pt x="2889055" y="4089642"/>
                </a:cubicBezTo>
                <a:cubicBezTo>
                  <a:pt x="2859925" y="4140817"/>
                  <a:pt x="2859925" y="4217580"/>
                  <a:pt x="2889055" y="4268756"/>
                </a:cubicBezTo>
                <a:cubicBezTo>
                  <a:pt x="2889055" y="4268756"/>
                  <a:pt x="2889055" y="4268756"/>
                  <a:pt x="2957025" y="4385100"/>
                </a:cubicBezTo>
                <a:lnTo>
                  <a:pt x="2973119" y="4412648"/>
                </a:lnTo>
                <a:lnTo>
                  <a:pt x="2913734" y="4412648"/>
                </a:lnTo>
                <a:cubicBezTo>
                  <a:pt x="2599952" y="4412648"/>
                  <a:pt x="2132928" y="4412648"/>
                  <a:pt x="1437823" y="4412648"/>
                </a:cubicBezTo>
                <a:cubicBezTo>
                  <a:pt x="1305136" y="4412648"/>
                  <a:pt x="1177025" y="4339712"/>
                  <a:pt x="1112968" y="4221190"/>
                </a:cubicBezTo>
                <a:cubicBezTo>
                  <a:pt x="1112968" y="4221190"/>
                  <a:pt x="1112968" y="4221190"/>
                  <a:pt x="51474" y="2393224"/>
                </a:cubicBezTo>
                <a:cubicBezTo>
                  <a:pt x="-17158" y="2279261"/>
                  <a:pt x="-17158" y="2133388"/>
                  <a:pt x="51474" y="2019425"/>
                </a:cubicBezTo>
                <a:cubicBezTo>
                  <a:pt x="51474" y="2019425"/>
                  <a:pt x="51474" y="2019425"/>
                  <a:pt x="1112968" y="191458"/>
                </a:cubicBezTo>
                <a:cubicBezTo>
                  <a:pt x="1177025" y="72936"/>
                  <a:pt x="1305136" y="0"/>
                  <a:pt x="14378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698" tIns="42849" rIns="85698" bIns="42849" rtlCol="0" anchor="ctr">
            <a:noAutofit/>
          </a:bodyPr>
          <a:lstStyle/>
          <a:p>
            <a:pPr algn="ctr" defTabSz="856969"/>
            <a:endParaRPr lang="en-US" dirty="0">
              <a:solidFill>
                <a:prstClr val="black"/>
              </a:solidFill>
            </a:endParaRPr>
          </a:p>
        </p:txBody>
      </p:sp>
      <p:sp>
        <p:nvSpPr>
          <p:cNvPr id="2" name="Title 1">
            <a:extLst>
              <a:ext uri="{FF2B5EF4-FFF2-40B4-BE49-F238E27FC236}">
                <a16:creationId xmlns:a16="http://schemas.microsoft.com/office/drawing/2014/main" id="{023F6089-C181-407C-833E-9E36E51A05A0}"/>
              </a:ext>
            </a:extLst>
          </p:cNvPr>
          <p:cNvSpPr>
            <a:spLocks noGrp="1"/>
          </p:cNvSpPr>
          <p:nvPr>
            <p:ph type="ctrTitle"/>
          </p:nvPr>
        </p:nvSpPr>
        <p:spPr>
          <a:xfrm>
            <a:off x="6336793" y="1874522"/>
            <a:ext cx="3447287" cy="1792223"/>
          </a:xfrm>
        </p:spPr>
        <p:txBody>
          <a:bodyPr anchor="b">
            <a:normAutofit/>
          </a:bodyPr>
          <a:lstStyle/>
          <a:p>
            <a:pPr algn="l"/>
            <a:r>
              <a:rPr lang="en-US" sz="4400" dirty="0">
                <a:solidFill>
                  <a:schemeClr val="bg1"/>
                </a:solidFill>
              </a:rPr>
              <a:t>Alcohol Regulation</a:t>
            </a:r>
          </a:p>
        </p:txBody>
      </p:sp>
      <p:sp>
        <p:nvSpPr>
          <p:cNvPr id="22" name="Freeform: Shape 21">
            <a:extLst>
              <a:ext uri="{FF2B5EF4-FFF2-40B4-BE49-F238E27FC236}">
                <a16:creationId xmlns:a16="http://schemas.microsoft.com/office/drawing/2014/main" id="{89E7A3B0-8177-473E-B1D0-59D0661DCB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5402" y="4146805"/>
            <a:ext cx="2527006" cy="221333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FFFF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85698" tIns="42849" rIns="85698" bIns="42849" rtlCol="0" anchor="ctr">
            <a:noAutofit/>
          </a:bodyPr>
          <a:lstStyle/>
          <a:p>
            <a:pPr algn="ctr" defTabSz="856969"/>
            <a:endParaRPr lang="en-US">
              <a:solidFill>
                <a:prstClr val="white"/>
              </a:solidFill>
            </a:endParaRPr>
          </a:p>
        </p:txBody>
      </p:sp>
      <p:sp>
        <p:nvSpPr>
          <p:cNvPr id="3" name="Subtitle 2">
            <a:extLst>
              <a:ext uri="{FF2B5EF4-FFF2-40B4-BE49-F238E27FC236}">
                <a16:creationId xmlns:a16="http://schemas.microsoft.com/office/drawing/2014/main" id="{4380955A-8D06-42EB-8A3E-E28731241E66}"/>
              </a:ext>
            </a:extLst>
          </p:cNvPr>
          <p:cNvSpPr>
            <a:spLocks noGrp="1"/>
          </p:cNvSpPr>
          <p:nvPr>
            <p:ph type="subTitle" idx="1"/>
          </p:nvPr>
        </p:nvSpPr>
        <p:spPr>
          <a:xfrm>
            <a:off x="6336792" y="3758184"/>
            <a:ext cx="3447286" cy="488233"/>
          </a:xfrm>
        </p:spPr>
        <p:txBody>
          <a:bodyPr anchor="t">
            <a:normAutofit/>
          </a:bodyPr>
          <a:lstStyle/>
          <a:p>
            <a:pPr algn="l">
              <a:lnSpc>
                <a:spcPct val="90000"/>
              </a:lnSpc>
            </a:pPr>
            <a:r>
              <a:rPr lang="en-US" sz="1300" dirty="0">
                <a:solidFill>
                  <a:schemeClr val="bg1"/>
                </a:solidFill>
              </a:rPr>
              <a:t>CASSANDRA GREISEN</a:t>
            </a:r>
            <a:br>
              <a:rPr lang="en-US" sz="1300" dirty="0">
                <a:solidFill>
                  <a:schemeClr val="bg1"/>
                </a:solidFill>
              </a:rPr>
            </a:br>
            <a:r>
              <a:rPr lang="en-US" sz="1300" dirty="0">
                <a:solidFill>
                  <a:schemeClr val="bg1"/>
                </a:solidFill>
              </a:rPr>
              <a:t>DIRECTOR, PUBLIC POLICY</a:t>
            </a:r>
          </a:p>
        </p:txBody>
      </p:sp>
      <p:pic>
        <p:nvPicPr>
          <p:cNvPr id="6" name="Picture 5" descr="A close up of a sign&#10;&#10;Description automatically generated">
            <a:extLst>
              <a:ext uri="{FF2B5EF4-FFF2-40B4-BE49-F238E27FC236}">
                <a16:creationId xmlns:a16="http://schemas.microsoft.com/office/drawing/2014/main" id="{EF8B996D-2297-4D22-BC53-C206D4E3D35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2597" t="-14350" r="-22731" b="-37172"/>
          <a:stretch/>
        </p:blipFill>
        <p:spPr>
          <a:xfrm>
            <a:off x="8299425" y="4268746"/>
            <a:ext cx="2527006" cy="2017408"/>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spTree>
    <p:extLst>
      <p:ext uri="{BB962C8B-B14F-4D97-AF65-F5344CB8AC3E}">
        <p14:creationId xmlns:p14="http://schemas.microsoft.com/office/powerpoint/2010/main" val="648358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12624/1461855837/slide2.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769614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12624/1461855837/slide4.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220870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12624/1461855837/slide5.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876987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12624/1461855837/slide6.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74141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22410/1461800290/slide20.png"/>
          <p:cNvPicPr>
            <a:picLocks noChangeAspect="1"/>
          </p:cNvPicPr>
          <p:nvPr/>
        </p:nvPicPr>
        <p:blipFill>
          <a:blip r:embed="rId3" cstate="print">
            <a:extLst>
              <a:ext uri="{BEBA8EAE-BF5A-486C-A8C5-ECC9F3942E4B}">
                <a14:imgProps xmlns:a14="http://schemas.microsoft.com/office/drawing/2010/main">
                  <a14:imgLayer r:embed="rId4">
                    <a14:imgEffect>
                      <a14:sharpenSoften amount="5000"/>
                    </a14:imgEffect>
                  </a14:imgLayer>
                </a14:imgProps>
              </a:ext>
            </a:extLst>
          </a:blip>
          <a:stretch>
            <a:fillRect/>
          </a:stretch>
        </p:blipFill>
        <p:spPr>
          <a:xfrm>
            <a:off x="0" y="0"/>
            <a:ext cx="12192000" cy="68580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D2743B00-D56B-4332-8815-FC9DAE385D14}"/>
              </a:ext>
            </a:extLst>
          </p:cNvPr>
          <p:cNvPicPr>
            <a:picLocks noChangeAspect="1"/>
          </p:cNvPicPr>
          <p:nvPr/>
        </p:nvPicPr>
        <p:blipFill>
          <a:blip r:embed="rId5"/>
          <a:stretch>
            <a:fillRect/>
          </a:stretch>
        </p:blipFill>
        <p:spPr>
          <a:xfrm>
            <a:off x="1283736" y="6100431"/>
            <a:ext cx="3339170" cy="887728"/>
          </a:xfrm>
          <a:prstGeom prst="rect">
            <a:avLst/>
          </a:prstGeom>
        </p:spPr>
      </p:pic>
    </p:spTree>
    <p:extLst>
      <p:ext uri="{BB962C8B-B14F-4D97-AF65-F5344CB8AC3E}">
        <p14:creationId xmlns:p14="http://schemas.microsoft.com/office/powerpoint/2010/main" val="73743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C77D9528-DC23-4EF3-93F2-63B3FEF90544}"/>
              </a:ext>
            </a:extLst>
          </p:cNvPr>
          <p:cNvPicPr>
            <a:picLocks noChangeAspect="1"/>
          </p:cNvPicPr>
          <p:nvPr/>
        </p:nvPicPr>
        <p:blipFill rotWithShape="1">
          <a:blip r:embed="rId3"/>
          <a:srcRect r="11068"/>
          <a:stretch/>
        </p:blipFill>
        <p:spPr>
          <a:xfrm>
            <a:off x="-78810" y="9"/>
            <a:ext cx="12191981" cy="6857991"/>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0" y="2277614"/>
            <a:ext cx="4703380" cy="458038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85698" tIns="42849" rIns="85698" bIns="42849" rtlCol="0" anchor="t">
            <a:normAutofit/>
          </a:bodyPr>
          <a:lstStyle/>
          <a:p>
            <a:pPr algn="ctr" defTabSz="856969">
              <a:spcAft>
                <a:spcPts val="937"/>
              </a:spcAft>
              <a:buClr>
                <a:prstClr val="black"/>
              </a:buClr>
              <a:buSzPct val="100000"/>
            </a:pPr>
            <a:endParaRPr lang="en-US" sz="1500" cap="all">
              <a:solidFill>
                <a:prstClr val="black"/>
              </a:solidFill>
            </a:endParaRPr>
          </a:p>
        </p:txBody>
      </p:sp>
      <p:sp>
        <p:nvSpPr>
          <p:cNvPr id="2" name="Title 1">
            <a:extLst>
              <a:ext uri="{FF2B5EF4-FFF2-40B4-BE49-F238E27FC236}">
                <a16:creationId xmlns:a16="http://schemas.microsoft.com/office/drawing/2014/main" id="{A2DAE1C0-483B-4A7B-80BC-14B7C51A7125}"/>
              </a:ext>
            </a:extLst>
          </p:cNvPr>
          <p:cNvSpPr>
            <a:spLocks noGrp="1"/>
          </p:cNvSpPr>
          <p:nvPr>
            <p:ph type="ctrTitle"/>
          </p:nvPr>
        </p:nvSpPr>
        <p:spPr>
          <a:xfrm>
            <a:off x="8022020" y="3231931"/>
            <a:ext cx="3852041" cy="1834056"/>
          </a:xfrm>
        </p:spPr>
        <p:txBody>
          <a:bodyPr>
            <a:normAutofit fontScale="90000"/>
          </a:bodyPr>
          <a:lstStyle/>
          <a:p>
            <a:r>
              <a:rPr lang="en-US" sz="3900" dirty="0">
                <a:solidFill>
                  <a:srgbClr val="C00000"/>
                </a:solidFill>
              </a:rPr>
              <a:t>Non-Essential Business Closures</a:t>
            </a:r>
          </a:p>
        </p:txBody>
      </p:sp>
      <p:sp>
        <p:nvSpPr>
          <p:cNvPr id="3" name="Subtitle 2">
            <a:extLst>
              <a:ext uri="{FF2B5EF4-FFF2-40B4-BE49-F238E27FC236}">
                <a16:creationId xmlns:a16="http://schemas.microsoft.com/office/drawing/2014/main" id="{7AF58EE5-C5F0-4BBE-B59A-526807A5C45B}"/>
              </a:ext>
            </a:extLst>
          </p:cNvPr>
          <p:cNvSpPr>
            <a:spLocks noGrp="1"/>
          </p:cNvSpPr>
          <p:nvPr>
            <p:ph type="subTitle" idx="1"/>
          </p:nvPr>
        </p:nvSpPr>
        <p:spPr>
          <a:xfrm>
            <a:off x="7782911" y="5242675"/>
            <a:ext cx="4330262" cy="1116918"/>
          </a:xfrm>
        </p:spPr>
        <p:txBody>
          <a:bodyPr>
            <a:normAutofit fontScale="92500"/>
          </a:bodyPr>
          <a:lstStyle/>
          <a:p>
            <a:r>
              <a:rPr lang="en-US" sz="2000" dirty="0">
                <a:solidFill>
                  <a:srgbClr val="C00000"/>
                </a:solidFill>
              </a:rPr>
              <a:t>Find out when orders expire and extend and hover over each state to see retail channels deemed essential</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2"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31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573B3EDE-13E7-4C33-B7CD-7253E755FC9E}"/>
              </a:ext>
            </a:extLst>
          </p:cNvPr>
          <p:cNvPicPr>
            <a:picLocks noChangeAspect="1"/>
          </p:cNvPicPr>
          <p:nvPr/>
        </p:nvPicPr>
        <p:blipFill rotWithShape="1">
          <a:blip r:embed="rId3"/>
          <a:srcRect l="201" r="1101" b="1"/>
          <a:stretch/>
        </p:blipFill>
        <p:spPr>
          <a:xfrm>
            <a:off x="1" y="1"/>
            <a:ext cx="12470969" cy="6857991"/>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0" y="2277614"/>
            <a:ext cx="4703380" cy="458038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85698" tIns="42849" rIns="85698" bIns="42849" rtlCol="0" anchor="t">
            <a:normAutofit/>
          </a:bodyPr>
          <a:lstStyle/>
          <a:p>
            <a:pPr algn="ctr" defTabSz="856969">
              <a:spcAft>
                <a:spcPts val="937"/>
              </a:spcAft>
              <a:buClr>
                <a:prstClr val="black"/>
              </a:buClr>
              <a:buSzPct val="100000"/>
            </a:pPr>
            <a:endParaRPr lang="en-US" sz="1500" cap="all">
              <a:solidFill>
                <a:prstClr val="black"/>
              </a:solidFill>
            </a:endParaRPr>
          </a:p>
        </p:txBody>
      </p:sp>
      <p:sp>
        <p:nvSpPr>
          <p:cNvPr id="2" name="Title 1">
            <a:extLst>
              <a:ext uri="{FF2B5EF4-FFF2-40B4-BE49-F238E27FC236}">
                <a16:creationId xmlns:a16="http://schemas.microsoft.com/office/drawing/2014/main" id="{117BDA98-AF61-4574-A6EC-41A56805A5C2}"/>
              </a:ext>
            </a:extLst>
          </p:cNvPr>
          <p:cNvSpPr>
            <a:spLocks noGrp="1"/>
          </p:cNvSpPr>
          <p:nvPr>
            <p:ph type="ctrTitle"/>
          </p:nvPr>
        </p:nvSpPr>
        <p:spPr>
          <a:xfrm>
            <a:off x="8022020" y="3231931"/>
            <a:ext cx="3852041" cy="1834056"/>
          </a:xfrm>
        </p:spPr>
        <p:txBody>
          <a:bodyPr>
            <a:normAutofit/>
          </a:bodyPr>
          <a:lstStyle/>
          <a:p>
            <a:r>
              <a:rPr lang="en-US" sz="3900" dirty="0">
                <a:solidFill>
                  <a:srgbClr val="C00000"/>
                </a:solidFill>
              </a:rPr>
              <a:t>Restaurants</a:t>
            </a:r>
          </a:p>
        </p:txBody>
      </p:sp>
      <p:sp>
        <p:nvSpPr>
          <p:cNvPr id="3" name="Subtitle 2">
            <a:extLst>
              <a:ext uri="{FF2B5EF4-FFF2-40B4-BE49-F238E27FC236}">
                <a16:creationId xmlns:a16="http://schemas.microsoft.com/office/drawing/2014/main" id="{BA39DE77-44E7-40A8-AC9A-A53719F583EF}"/>
              </a:ext>
            </a:extLst>
          </p:cNvPr>
          <p:cNvSpPr>
            <a:spLocks noGrp="1"/>
          </p:cNvSpPr>
          <p:nvPr>
            <p:ph type="subTitle" idx="1"/>
          </p:nvPr>
        </p:nvSpPr>
        <p:spPr>
          <a:xfrm>
            <a:off x="7782911" y="5242675"/>
            <a:ext cx="4330262" cy="1196667"/>
          </a:xfrm>
        </p:spPr>
        <p:txBody>
          <a:bodyPr>
            <a:normAutofit/>
          </a:bodyPr>
          <a:lstStyle/>
          <a:p>
            <a:r>
              <a:rPr lang="en-US" sz="1900" dirty="0">
                <a:solidFill>
                  <a:srgbClr val="C00000"/>
                </a:solidFill>
              </a:rPr>
              <a:t>See how executive orders have impacted operations at restaurants in your state</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2"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54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F78DB6-E505-457B-B14B-D3E642A188CD}"/>
              </a:ext>
            </a:extLst>
          </p:cNvPr>
          <p:cNvPicPr>
            <a:picLocks noChangeAspect="1"/>
          </p:cNvPicPr>
          <p:nvPr/>
        </p:nvPicPr>
        <p:blipFill rotWithShape="1">
          <a:blip r:embed="rId3"/>
          <a:srcRect l="-602" r="-1"/>
          <a:stretch/>
        </p:blipFill>
        <p:spPr>
          <a:xfrm>
            <a:off x="-139484" y="-197065"/>
            <a:ext cx="12829642" cy="6857991"/>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0" y="2277614"/>
            <a:ext cx="4703380" cy="458038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85698" tIns="42849" rIns="85698" bIns="42849" rtlCol="0" anchor="t">
            <a:normAutofit/>
          </a:bodyPr>
          <a:lstStyle/>
          <a:p>
            <a:pPr algn="ctr" defTabSz="856969">
              <a:spcAft>
                <a:spcPts val="937"/>
              </a:spcAft>
              <a:buClr>
                <a:prstClr val="black"/>
              </a:buClr>
              <a:buSzPct val="100000"/>
            </a:pPr>
            <a:endParaRPr lang="en-US" sz="1500" cap="all">
              <a:solidFill>
                <a:prstClr val="black"/>
              </a:solidFill>
            </a:endParaRPr>
          </a:p>
        </p:txBody>
      </p:sp>
      <p:sp>
        <p:nvSpPr>
          <p:cNvPr id="2" name="Title 1">
            <a:extLst>
              <a:ext uri="{FF2B5EF4-FFF2-40B4-BE49-F238E27FC236}">
                <a16:creationId xmlns:a16="http://schemas.microsoft.com/office/drawing/2014/main" id="{DAFB34FE-F126-4E52-AD5A-19D5B75CAEE3}"/>
              </a:ext>
            </a:extLst>
          </p:cNvPr>
          <p:cNvSpPr>
            <a:spLocks noGrp="1"/>
          </p:cNvSpPr>
          <p:nvPr>
            <p:ph type="ctrTitle"/>
          </p:nvPr>
        </p:nvSpPr>
        <p:spPr>
          <a:xfrm>
            <a:off x="8022020" y="3231931"/>
            <a:ext cx="3852041" cy="1834056"/>
          </a:xfrm>
        </p:spPr>
        <p:txBody>
          <a:bodyPr>
            <a:normAutofit/>
          </a:bodyPr>
          <a:lstStyle/>
          <a:p>
            <a:r>
              <a:rPr lang="en-US" sz="3900" dirty="0">
                <a:solidFill>
                  <a:srgbClr val="C00000"/>
                </a:solidFill>
              </a:rPr>
              <a:t>Bars</a:t>
            </a:r>
          </a:p>
        </p:txBody>
      </p:sp>
      <p:sp>
        <p:nvSpPr>
          <p:cNvPr id="3" name="Subtitle 2">
            <a:extLst>
              <a:ext uri="{FF2B5EF4-FFF2-40B4-BE49-F238E27FC236}">
                <a16:creationId xmlns:a16="http://schemas.microsoft.com/office/drawing/2014/main" id="{75592677-7DF0-4D0A-B37C-1418688DF162}"/>
              </a:ext>
            </a:extLst>
          </p:cNvPr>
          <p:cNvSpPr>
            <a:spLocks noGrp="1"/>
          </p:cNvSpPr>
          <p:nvPr>
            <p:ph type="subTitle" idx="1"/>
          </p:nvPr>
        </p:nvSpPr>
        <p:spPr>
          <a:xfrm>
            <a:off x="7782911" y="5242674"/>
            <a:ext cx="4091152" cy="1615316"/>
          </a:xfrm>
        </p:spPr>
        <p:txBody>
          <a:bodyPr>
            <a:normAutofit/>
          </a:bodyPr>
          <a:lstStyle/>
          <a:p>
            <a:pPr>
              <a:lnSpc>
                <a:spcPct val="90000"/>
              </a:lnSpc>
            </a:pPr>
            <a:r>
              <a:rPr lang="en-US" sz="1900" dirty="0">
                <a:solidFill>
                  <a:srgbClr val="C00000"/>
                </a:solidFill>
              </a:rPr>
              <a:t>See whether food is required with alcohol purchase, if mixed drinks to go are permitted and whether your state is subject to local regulations</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2"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3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27" y="349664"/>
            <a:ext cx="9144000" cy="796872"/>
          </a:xfrm>
        </p:spPr>
        <p:txBody>
          <a:bodyPr>
            <a:noAutofit/>
          </a:bodyPr>
          <a:lstStyle/>
          <a:p>
            <a:pPr algn="l"/>
            <a:r>
              <a:rPr lang="en-US" sz="3600" dirty="0" smtClean="0"/>
              <a:t>Dialogue </a:t>
            </a:r>
            <a:r>
              <a:rPr lang="en-US" sz="3600" dirty="0"/>
              <a:t>Guidance</a:t>
            </a:r>
            <a:r>
              <a:rPr lang="en-US" sz="3200" dirty="0"/>
              <a:t/>
            </a:r>
            <a:br>
              <a:rPr lang="en-US" sz="3200" dirty="0"/>
            </a:br>
            <a:endParaRPr lang="en-US" sz="3200" dirty="0"/>
          </a:p>
        </p:txBody>
      </p:sp>
      <p:sp>
        <p:nvSpPr>
          <p:cNvPr id="3" name="Subtitle 2"/>
          <p:cNvSpPr>
            <a:spLocks noGrp="1"/>
          </p:cNvSpPr>
          <p:nvPr>
            <p:ph type="subTitle" idx="1"/>
          </p:nvPr>
        </p:nvSpPr>
        <p:spPr>
          <a:xfrm>
            <a:off x="1564194" y="1637881"/>
            <a:ext cx="9144000" cy="3881176"/>
          </a:xfrm>
        </p:spPr>
        <p:txBody>
          <a:bodyPr>
            <a:noAutofit/>
          </a:bodyPr>
          <a:lstStyle/>
          <a:p>
            <a:pPr marL="342900" lvl="0" indent="-342900" algn="l">
              <a:buFont typeface="Arial" panose="020B0604020202020204" pitchFamily="34" charset="0"/>
              <a:buChar char="•"/>
            </a:pPr>
            <a:r>
              <a:rPr lang="en-US" sz="1800" b="1" dirty="0">
                <a:latin typeface="+mn-lt"/>
              </a:rPr>
              <a:t>This session is being recorded. The recording includes the chat box comments. If you are unwilling to be </a:t>
            </a:r>
            <a:r>
              <a:rPr lang="en-US" sz="1800" b="1" dirty="0" smtClean="0">
                <a:latin typeface="+mn-lt"/>
              </a:rPr>
              <a:t>recorded</a:t>
            </a:r>
            <a:r>
              <a:rPr lang="en-US" sz="1800" b="1" dirty="0">
                <a:latin typeface="+mn-lt"/>
              </a:rPr>
              <a:t>, please feel free to drop off the session at this time.</a:t>
            </a:r>
          </a:p>
          <a:p>
            <a:pPr marL="342900" indent="-342900" algn="l">
              <a:buFont typeface="Arial" panose="020B0604020202020204" pitchFamily="34" charset="0"/>
              <a:buChar char="•"/>
            </a:pPr>
            <a:r>
              <a:rPr lang="en-US" sz="1800" b="1" dirty="0" smtClean="0">
                <a:latin typeface="+mn-lt"/>
              </a:rPr>
              <a:t>Please </a:t>
            </a:r>
            <a:r>
              <a:rPr lang="en-US" sz="1800" b="1" dirty="0">
                <a:latin typeface="+mn-lt"/>
              </a:rPr>
              <a:t>have patience with the </a:t>
            </a:r>
            <a:r>
              <a:rPr lang="en-US" sz="1800" b="1" dirty="0" smtClean="0">
                <a:latin typeface="+mn-lt"/>
              </a:rPr>
              <a:t>technology – there are 300 of us!</a:t>
            </a:r>
            <a:endParaRPr lang="en-US" sz="1800" b="1" dirty="0">
              <a:latin typeface="+mn-lt"/>
            </a:endParaRPr>
          </a:p>
          <a:p>
            <a:pPr marL="342900" lvl="0" indent="-342900" algn="l">
              <a:buFont typeface="Arial" panose="020B0604020202020204" pitchFamily="34" charset="0"/>
              <a:buChar char="•"/>
            </a:pPr>
            <a:r>
              <a:rPr lang="en-US" sz="1800" b="1" dirty="0">
                <a:latin typeface="+mn-lt"/>
              </a:rPr>
              <a:t>We have limited capacity to solve </a:t>
            </a:r>
            <a:r>
              <a:rPr lang="en-US" sz="1800" b="1" dirty="0" smtClean="0">
                <a:latin typeface="+mn-lt"/>
              </a:rPr>
              <a:t>audio or video issues </a:t>
            </a:r>
            <a:r>
              <a:rPr lang="en-US" sz="1800" b="1" dirty="0">
                <a:latin typeface="+mn-lt"/>
              </a:rPr>
              <a:t>while in </a:t>
            </a:r>
            <a:r>
              <a:rPr lang="en-US" sz="1800" b="1" dirty="0" smtClean="0">
                <a:latin typeface="+mn-lt"/>
              </a:rPr>
              <a:t>session.</a:t>
            </a:r>
            <a:endParaRPr lang="en-US" sz="1800" b="1" dirty="0">
              <a:latin typeface="+mn-lt"/>
            </a:endParaRPr>
          </a:p>
          <a:p>
            <a:pPr marL="342900" indent="-342900" algn="l">
              <a:buFont typeface="Arial" panose="020B0604020202020204" pitchFamily="34" charset="0"/>
              <a:buChar char="•"/>
            </a:pPr>
            <a:r>
              <a:rPr lang="en-US" sz="1800" b="1" dirty="0" smtClean="0">
                <a:latin typeface="+mn-lt"/>
              </a:rPr>
              <a:t>When </a:t>
            </a:r>
            <a:r>
              <a:rPr lang="en-US" sz="1800" b="1" dirty="0">
                <a:latin typeface="+mn-lt"/>
              </a:rPr>
              <a:t>not in the virtual breakout rooms, please use the chat function if you have a question or comment. We will be monitoring </a:t>
            </a:r>
            <a:r>
              <a:rPr lang="en-US" sz="1800" b="1" dirty="0" smtClean="0">
                <a:latin typeface="+mn-lt"/>
              </a:rPr>
              <a:t>and trying to </a:t>
            </a:r>
            <a:r>
              <a:rPr lang="en-US" sz="1800" b="1" dirty="0">
                <a:latin typeface="+mn-lt"/>
              </a:rPr>
              <a:t>incorporate as many questions as </a:t>
            </a:r>
            <a:r>
              <a:rPr lang="en-US" sz="1800" b="1" dirty="0" smtClean="0">
                <a:latin typeface="+mn-lt"/>
              </a:rPr>
              <a:t>possible.</a:t>
            </a:r>
            <a:endParaRPr lang="en-US" sz="1800" b="1" dirty="0">
              <a:latin typeface="+mn-lt"/>
            </a:endParaRPr>
          </a:p>
          <a:p>
            <a:pPr marL="342900" lvl="0" indent="-342900" algn="l">
              <a:buFont typeface="Arial" panose="020B0604020202020204" pitchFamily="34" charset="0"/>
              <a:buChar char="•"/>
            </a:pPr>
            <a:r>
              <a:rPr lang="en-US" sz="1800" b="1" dirty="0">
                <a:latin typeface="+mn-lt"/>
              </a:rPr>
              <a:t>Unfortunately, we will not be able to get to everyone’s </a:t>
            </a:r>
            <a:r>
              <a:rPr lang="en-US" sz="1800" b="1" dirty="0" smtClean="0">
                <a:latin typeface="+mn-lt"/>
              </a:rPr>
              <a:t>questions.</a:t>
            </a:r>
            <a:endParaRPr lang="en-US" sz="1800" b="1" dirty="0">
              <a:latin typeface="+mn-lt"/>
            </a:endParaRPr>
          </a:p>
          <a:p>
            <a:pPr marL="342900" indent="-342900" algn="l">
              <a:buFont typeface="Arial" panose="020B0604020202020204" pitchFamily="34" charset="0"/>
              <a:buChar char="•"/>
            </a:pPr>
            <a:r>
              <a:rPr lang="en-US" sz="1800" b="1" smtClean="0">
                <a:latin typeface="+mn-lt"/>
              </a:rPr>
              <a:t>If </a:t>
            </a:r>
            <a:r>
              <a:rPr lang="en-US" sz="1800" b="1" dirty="0">
                <a:latin typeface="+mn-lt"/>
              </a:rPr>
              <a:t>you have already spoken please leave room for </a:t>
            </a:r>
            <a:r>
              <a:rPr lang="en-US" sz="1800" b="1" dirty="0" smtClean="0">
                <a:latin typeface="+mn-lt"/>
              </a:rPr>
              <a:t>others.</a:t>
            </a:r>
            <a:endParaRPr lang="en-US" sz="1800" b="1" dirty="0">
              <a:latin typeface="+mn-lt"/>
            </a:endParaRPr>
          </a:p>
          <a:p>
            <a:pPr marL="342900" indent="-342900" algn="l">
              <a:buFont typeface="Arial" panose="020B0604020202020204" pitchFamily="34" charset="0"/>
              <a:buChar char="•"/>
            </a:pPr>
            <a:r>
              <a:rPr lang="en-US" sz="1800" b="1" smtClean="0">
                <a:latin typeface="+mn-lt"/>
              </a:rPr>
              <a:t>Please </a:t>
            </a:r>
            <a:r>
              <a:rPr lang="en-US" sz="1800" b="1" dirty="0">
                <a:latin typeface="+mn-lt"/>
              </a:rPr>
              <a:t>disagree </a:t>
            </a:r>
            <a:r>
              <a:rPr lang="en-US" sz="1800" b="1" dirty="0" smtClean="0">
                <a:latin typeface="+mn-lt"/>
              </a:rPr>
              <a:t>respectfully.</a:t>
            </a:r>
          </a:p>
          <a:p>
            <a:pPr marL="342900" indent="-342900" algn="l">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33342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1A81696-B13A-4717-8942-936AD08D8130}"/>
              </a:ext>
            </a:extLst>
          </p:cNvPr>
          <p:cNvPicPr>
            <a:picLocks noChangeAspect="1"/>
          </p:cNvPicPr>
          <p:nvPr/>
        </p:nvPicPr>
        <p:blipFill rotWithShape="1">
          <a:blip r:embed="rId3"/>
          <a:srcRect r="3064"/>
          <a:stretch/>
        </p:blipFill>
        <p:spPr>
          <a:xfrm>
            <a:off x="20" y="9"/>
            <a:ext cx="12191981" cy="6857991"/>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0" y="2277614"/>
            <a:ext cx="4703380" cy="458038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85698" tIns="42849" rIns="85698" bIns="42849" rtlCol="0" anchor="t">
            <a:normAutofit/>
          </a:bodyPr>
          <a:lstStyle/>
          <a:p>
            <a:pPr algn="ctr" defTabSz="856969">
              <a:spcAft>
                <a:spcPts val="937"/>
              </a:spcAft>
              <a:buClr>
                <a:prstClr val="black"/>
              </a:buClr>
              <a:buSzPct val="100000"/>
            </a:pPr>
            <a:endParaRPr lang="en-US" sz="1500" cap="all">
              <a:solidFill>
                <a:prstClr val="black"/>
              </a:solidFill>
            </a:endParaRPr>
          </a:p>
        </p:txBody>
      </p:sp>
      <p:sp>
        <p:nvSpPr>
          <p:cNvPr id="2" name="Title 1">
            <a:extLst>
              <a:ext uri="{FF2B5EF4-FFF2-40B4-BE49-F238E27FC236}">
                <a16:creationId xmlns:a16="http://schemas.microsoft.com/office/drawing/2014/main" id="{D94A3DCF-21C5-4CB0-B699-888535860E7E}"/>
              </a:ext>
            </a:extLst>
          </p:cNvPr>
          <p:cNvSpPr>
            <a:spLocks noGrp="1"/>
          </p:cNvSpPr>
          <p:nvPr>
            <p:ph type="ctrTitle"/>
          </p:nvPr>
        </p:nvSpPr>
        <p:spPr>
          <a:xfrm>
            <a:off x="8022020" y="3231931"/>
            <a:ext cx="3852041" cy="1834056"/>
          </a:xfrm>
        </p:spPr>
        <p:txBody>
          <a:bodyPr>
            <a:normAutofit/>
          </a:bodyPr>
          <a:lstStyle/>
          <a:p>
            <a:r>
              <a:rPr lang="en-US" sz="3900" dirty="0">
                <a:solidFill>
                  <a:srgbClr val="C00000"/>
                </a:solidFill>
              </a:rPr>
              <a:t>Off-Premise</a:t>
            </a:r>
            <a:br>
              <a:rPr lang="en-US" sz="3900" dirty="0">
                <a:solidFill>
                  <a:srgbClr val="C00000"/>
                </a:solidFill>
              </a:rPr>
            </a:br>
            <a:r>
              <a:rPr lang="en-US" sz="3900" dirty="0">
                <a:solidFill>
                  <a:srgbClr val="C00000"/>
                </a:solidFill>
              </a:rPr>
              <a:t>Liquor</a:t>
            </a:r>
          </a:p>
        </p:txBody>
      </p:sp>
      <p:sp>
        <p:nvSpPr>
          <p:cNvPr id="3" name="Subtitle 2">
            <a:extLst>
              <a:ext uri="{FF2B5EF4-FFF2-40B4-BE49-F238E27FC236}">
                <a16:creationId xmlns:a16="http://schemas.microsoft.com/office/drawing/2014/main" id="{DAB27224-BEE4-42C4-9A41-FCBFCAFF9F44}"/>
              </a:ext>
            </a:extLst>
          </p:cNvPr>
          <p:cNvSpPr>
            <a:spLocks noGrp="1"/>
          </p:cNvSpPr>
          <p:nvPr>
            <p:ph type="subTitle" idx="1"/>
          </p:nvPr>
        </p:nvSpPr>
        <p:spPr>
          <a:xfrm>
            <a:off x="8261130" y="5242675"/>
            <a:ext cx="3852041" cy="1292095"/>
          </a:xfrm>
        </p:spPr>
        <p:txBody>
          <a:bodyPr>
            <a:normAutofit lnSpcReduction="10000"/>
          </a:bodyPr>
          <a:lstStyle/>
          <a:p>
            <a:r>
              <a:rPr lang="en-US" sz="2000" dirty="0">
                <a:solidFill>
                  <a:srgbClr val="C00000"/>
                </a:solidFill>
              </a:rPr>
              <a:t>Traditionally, states place stronger regulations on liquor, and this has remained true during the pandemic</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2"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84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212624/1461855837/slide12.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03063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Next Steps </a:t>
            </a:r>
            <a:endParaRPr lang="en-US" dirty="0"/>
          </a:p>
        </p:txBody>
      </p:sp>
      <p:sp>
        <p:nvSpPr>
          <p:cNvPr id="3" name="Content Placeholder 2"/>
          <p:cNvSpPr>
            <a:spLocks noGrp="1"/>
          </p:cNvSpPr>
          <p:nvPr>
            <p:ph idx="1"/>
          </p:nvPr>
        </p:nvSpPr>
        <p:spPr>
          <a:xfrm>
            <a:off x="560918" y="1520048"/>
            <a:ext cx="10515600" cy="1892019"/>
          </a:xfrm>
        </p:spPr>
        <p:txBody>
          <a:bodyPr>
            <a:normAutofit/>
          </a:bodyPr>
          <a:lstStyle/>
          <a:p>
            <a:pPr marL="0" indent="0" algn="ctr">
              <a:buNone/>
            </a:pPr>
            <a:r>
              <a:rPr lang="en-US" sz="3200" b="1" dirty="0" smtClean="0">
                <a:latin typeface="+mn-lt"/>
              </a:rPr>
              <a:t>For more information and to forward your notes from the breakout room discussion please contact:</a:t>
            </a:r>
          </a:p>
          <a:p>
            <a:pPr marL="0" indent="0" algn="ctr">
              <a:buNone/>
            </a:pPr>
            <a:r>
              <a:rPr lang="en-US" sz="3200" u="sng" dirty="0" smtClean="0">
                <a:hlinkClick r:id="rId2"/>
              </a:rPr>
              <a:t>info@alcoholpolicy.org</a:t>
            </a:r>
            <a:endParaRPr lang="en-US" sz="3200" b="1" dirty="0">
              <a:latin typeface="+mn-lt"/>
            </a:endParaRPr>
          </a:p>
        </p:txBody>
      </p:sp>
      <p:sp>
        <p:nvSpPr>
          <p:cNvPr id="4" name="Slide Number Placeholder 3"/>
          <p:cNvSpPr>
            <a:spLocks noGrp="1"/>
          </p:cNvSpPr>
          <p:nvPr>
            <p:ph type="sldNum" sz="quarter" idx="12"/>
          </p:nvPr>
        </p:nvSpPr>
        <p:spPr/>
        <p:txBody>
          <a:bodyPr/>
          <a:lstStyle/>
          <a:p>
            <a:fld id="{470C639C-40DB-4D4C-86D8-F5B3093B309A}" type="slidenum">
              <a:rPr lang="en-US" smtClean="0"/>
              <a:pPr/>
              <a:t>22</a:t>
            </a:fld>
            <a:endParaRPr lang="en-US" dirty="0"/>
          </a:p>
        </p:txBody>
      </p:sp>
      <p:sp>
        <p:nvSpPr>
          <p:cNvPr id="5" name="Content Placeholder 2"/>
          <p:cNvSpPr txBox="1">
            <a:spLocks/>
          </p:cNvSpPr>
          <p:nvPr/>
        </p:nvSpPr>
        <p:spPr>
          <a:xfrm>
            <a:off x="560918" y="3973470"/>
            <a:ext cx="10515600" cy="13716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smtClean="0">
                <a:latin typeface="+mn-lt"/>
              </a:rPr>
              <a:t>Additional information on the U.S. Alcohol Policy Alliance can be found at:</a:t>
            </a:r>
          </a:p>
          <a:p>
            <a:pPr marL="0" indent="0" algn="ctr">
              <a:buFont typeface="Arial" panose="020B0604020202020204" pitchFamily="34" charset="0"/>
              <a:buNone/>
            </a:pPr>
            <a:r>
              <a:rPr lang="en-US" sz="2600" b="1" dirty="0" smtClean="0">
                <a:latin typeface="+mn-lt"/>
              </a:rPr>
              <a:t> </a:t>
            </a:r>
            <a:r>
              <a:rPr lang="en-US" sz="2600" b="1" dirty="0" smtClean="0">
                <a:latin typeface="+mn-lt"/>
                <a:hlinkClick r:id="rId3"/>
              </a:rPr>
              <a:t>www.alcoholpolicy.org</a:t>
            </a:r>
            <a:r>
              <a:rPr lang="en-US" sz="2600" b="1" dirty="0" smtClean="0">
                <a:latin typeface="+mn-lt"/>
              </a:rPr>
              <a:t> </a:t>
            </a:r>
          </a:p>
          <a:p>
            <a:pPr marL="0" indent="0" algn="ctr">
              <a:buFont typeface="Arial" panose="020B0604020202020204" pitchFamily="34" charset="0"/>
              <a:buNone/>
            </a:pPr>
            <a:r>
              <a:rPr lang="en-US" sz="2600" b="1" dirty="0" smtClean="0">
                <a:latin typeface="+mn-lt"/>
              </a:rPr>
              <a:t>Facebook: US Alcohol Policy Alliance</a:t>
            </a:r>
          </a:p>
          <a:p>
            <a:pPr marL="0" indent="0" algn="ctr">
              <a:buFont typeface="Arial" panose="020B0604020202020204" pitchFamily="34" charset="0"/>
              <a:buNone/>
            </a:pPr>
            <a:r>
              <a:rPr lang="en-US" sz="2600" b="1" dirty="0" smtClean="0">
                <a:latin typeface="+mn-lt"/>
              </a:rPr>
              <a:t>Twitter: @</a:t>
            </a:r>
            <a:r>
              <a:rPr lang="en-US" sz="2600" b="1" dirty="0" err="1" smtClean="0">
                <a:latin typeface="+mn-lt"/>
              </a:rPr>
              <a:t>USAlcoholPolicy</a:t>
            </a:r>
            <a:endParaRPr lang="en-US" sz="2600" b="1" dirty="0" smtClean="0">
              <a:latin typeface="+mn-lt"/>
            </a:endParaRPr>
          </a:p>
          <a:p>
            <a:pPr marL="0" indent="0" algn="ctr">
              <a:buFont typeface="Arial" panose="020B0604020202020204" pitchFamily="34" charset="0"/>
              <a:buNone/>
            </a:pPr>
            <a:endParaRPr lang="en-US" sz="3200" b="1" dirty="0">
              <a:latin typeface="+mn-lt"/>
            </a:endParaRPr>
          </a:p>
        </p:txBody>
      </p:sp>
    </p:spTree>
    <p:extLst>
      <p:ext uri="{BB962C8B-B14F-4D97-AF65-F5344CB8AC3E}">
        <p14:creationId xmlns:p14="http://schemas.microsoft.com/office/powerpoint/2010/main" val="36605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3" y="1809175"/>
            <a:ext cx="9143997" cy="1865432"/>
          </a:xfrm>
        </p:spPr>
        <p:txBody>
          <a:bodyPr>
            <a:noAutofit/>
          </a:bodyPr>
          <a:lstStyle/>
          <a:p>
            <a:r>
              <a:rPr lang="en-US" dirty="0"/>
              <a:t>Alcohol and COVID-19:</a:t>
            </a:r>
            <a:br>
              <a:rPr lang="en-US" dirty="0"/>
            </a:br>
            <a:r>
              <a:rPr lang="en-US" dirty="0"/>
              <a:t>A Dangerous Mix</a:t>
            </a:r>
            <a:br>
              <a:rPr lang="en-US" dirty="0"/>
            </a:br>
            <a:endParaRPr lang="en-US" dirty="0"/>
          </a:p>
        </p:txBody>
      </p:sp>
      <p:sp>
        <p:nvSpPr>
          <p:cNvPr id="7" name="Subtitle 6"/>
          <p:cNvSpPr>
            <a:spLocks noGrp="1"/>
          </p:cNvSpPr>
          <p:nvPr>
            <p:ph type="subTitle" idx="1"/>
          </p:nvPr>
        </p:nvSpPr>
        <p:spPr>
          <a:xfrm>
            <a:off x="1524003" y="5324168"/>
            <a:ext cx="9143999" cy="1533832"/>
          </a:xfrm>
          <a:solidFill>
            <a:schemeClr val="accent1"/>
          </a:solidFill>
        </p:spPr>
        <p:txBody>
          <a:bodyPr>
            <a:noAutofit/>
          </a:bodyPr>
          <a:lstStyle/>
          <a:p>
            <a:pPr>
              <a:spcBef>
                <a:spcPts val="0"/>
              </a:spcBef>
            </a:pPr>
            <a:r>
              <a:rPr lang="en-US" dirty="0">
                <a:solidFill>
                  <a:srgbClr val="FFFFFF"/>
                </a:solidFill>
              </a:rPr>
              <a:t>David H. Jernigan PhD</a:t>
            </a:r>
          </a:p>
          <a:p>
            <a:pPr>
              <a:spcBef>
                <a:spcPts val="0"/>
              </a:spcBef>
            </a:pPr>
            <a:r>
              <a:rPr lang="en-US" dirty="0">
                <a:solidFill>
                  <a:srgbClr val="FFFFFF"/>
                </a:solidFill>
              </a:rPr>
              <a:t>Professor, Boston University School of Public Health</a:t>
            </a:r>
          </a:p>
        </p:txBody>
      </p:sp>
    </p:spTree>
    <p:extLst>
      <p:ext uri="{BB962C8B-B14F-4D97-AF65-F5344CB8AC3E}">
        <p14:creationId xmlns:p14="http://schemas.microsoft.com/office/powerpoint/2010/main" val="324333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79463"/>
          </a:xfrm>
        </p:spPr>
        <p:txBody>
          <a:bodyPr/>
          <a:lstStyle/>
          <a:p>
            <a:pPr>
              <a:defRPr/>
            </a:pPr>
            <a:r>
              <a:rPr lang="en-US" altLang="en-US" dirty="0">
                <a:ea typeface="ＭＳ Ｐゴシック" charset="-128"/>
              </a:rPr>
              <a:t>What do we know:</a:t>
            </a:r>
            <a:br>
              <a:rPr lang="en-US" altLang="en-US" dirty="0">
                <a:ea typeface="ＭＳ Ｐゴシック" charset="-128"/>
              </a:rPr>
            </a:br>
            <a:r>
              <a:rPr lang="en-US" altLang="en-US" dirty="0">
                <a:ea typeface="ＭＳ Ｐゴシック" charset="-128"/>
              </a:rPr>
              <a:t>Alcohol and health in the U.S.</a:t>
            </a:r>
          </a:p>
        </p:txBody>
      </p:sp>
      <p:sp>
        <p:nvSpPr>
          <p:cNvPr id="3" name="Content Placeholder 2"/>
          <p:cNvSpPr>
            <a:spLocks noGrp="1"/>
          </p:cNvSpPr>
          <p:nvPr>
            <p:ph idx="1"/>
          </p:nvPr>
        </p:nvSpPr>
        <p:spPr>
          <a:xfrm>
            <a:off x="949843" y="1560380"/>
            <a:ext cx="9260959" cy="4969211"/>
          </a:xfrm>
        </p:spPr>
        <p:txBody>
          <a:bodyPr>
            <a:normAutofit fontScale="77500" lnSpcReduction="20000"/>
          </a:bodyPr>
          <a:lstStyle/>
          <a:p>
            <a:pPr>
              <a:lnSpc>
                <a:spcPct val="120000"/>
              </a:lnSpc>
              <a:spcAft>
                <a:spcPts val="600"/>
              </a:spcAft>
              <a:defRPr/>
            </a:pPr>
            <a:r>
              <a:rPr lang="en-US" altLang="en-US" sz="2800" dirty="0"/>
              <a:t>Fourth leading actual cause of death</a:t>
            </a:r>
          </a:p>
          <a:p>
            <a:pPr>
              <a:lnSpc>
                <a:spcPct val="120000"/>
              </a:lnSpc>
              <a:spcAft>
                <a:spcPts val="600"/>
              </a:spcAft>
              <a:defRPr/>
            </a:pPr>
            <a:r>
              <a:rPr lang="en-US" altLang="en-US" sz="2800" dirty="0"/>
              <a:t>Alcohol use is rising, along with use disorders</a:t>
            </a:r>
          </a:p>
          <a:p>
            <a:pPr lvl="1">
              <a:lnSpc>
                <a:spcPct val="120000"/>
              </a:lnSpc>
              <a:spcAft>
                <a:spcPts val="600"/>
              </a:spcAft>
              <a:defRPr/>
            </a:pPr>
            <a:r>
              <a:rPr lang="en-US" altLang="en-US" sz="2400" dirty="0"/>
              <a:t>Biggest increases among women, older adults, racial/ethnic minorities, individuals with lower educational levels and family incomes</a:t>
            </a:r>
          </a:p>
          <a:p>
            <a:pPr>
              <a:lnSpc>
                <a:spcPct val="120000"/>
              </a:lnSpc>
              <a:spcAft>
                <a:spcPts val="600"/>
              </a:spcAft>
              <a:defRPr/>
            </a:pPr>
            <a:r>
              <a:rPr lang="en-US" altLang="en-US" sz="2800" dirty="0"/>
              <a:t>So are harms:</a:t>
            </a:r>
          </a:p>
          <a:p>
            <a:pPr lvl="1">
              <a:lnSpc>
                <a:spcPct val="120000"/>
              </a:lnSpc>
              <a:spcAft>
                <a:spcPts val="600"/>
              </a:spcAft>
            </a:pPr>
            <a:r>
              <a:rPr lang="en-US" sz="2400" dirty="0"/>
              <a:t>Between 2000—2016, death rates from alcohol more than doubled.</a:t>
            </a:r>
          </a:p>
          <a:p>
            <a:pPr lvl="1">
              <a:lnSpc>
                <a:spcPct val="120000"/>
              </a:lnSpc>
              <a:spcAft>
                <a:spcPts val="600"/>
              </a:spcAft>
            </a:pPr>
            <a:r>
              <a:rPr lang="en-US" sz="2400" dirty="0"/>
              <a:t>ED visits involving alcohol increased by 61.6%, costing $15.3 billion, from 2006-2014</a:t>
            </a:r>
          </a:p>
          <a:p>
            <a:pPr lvl="1">
              <a:lnSpc>
                <a:spcPct val="120000"/>
              </a:lnSpc>
              <a:spcAft>
                <a:spcPts val="600"/>
              </a:spcAft>
            </a:pPr>
            <a:r>
              <a:rPr lang="en-US" sz="2400" dirty="0"/>
              <a:t>From 1999-2016, annual deaths from liver cirrhosis increased by 62%; liver cancer deaths doubled.</a:t>
            </a:r>
          </a:p>
          <a:p>
            <a:pPr lvl="1">
              <a:lnSpc>
                <a:spcPct val="120000"/>
              </a:lnSpc>
              <a:spcAft>
                <a:spcPts val="600"/>
              </a:spcAft>
            </a:pPr>
            <a:r>
              <a:rPr lang="en-US" sz="2400" dirty="0"/>
              <a:t>Age-adjusted death rates for alcoholic liver disease up by 40.6% 1999-2017; increase higher among women and young people </a:t>
            </a:r>
          </a:p>
          <a:p>
            <a:pPr lvl="1">
              <a:lnSpc>
                <a:spcPct val="120000"/>
              </a:lnSpc>
            </a:pPr>
            <a:endParaRPr lang="en-US" sz="2400" dirty="0"/>
          </a:p>
          <a:p>
            <a:pPr lvl="1"/>
            <a:endParaRPr lang="en-US" sz="2400" dirty="0"/>
          </a:p>
        </p:txBody>
      </p:sp>
      <p:sp>
        <p:nvSpPr>
          <p:cNvPr id="4" name="TextBox 3">
            <a:extLst>
              <a:ext uri="{FF2B5EF4-FFF2-40B4-BE49-F238E27FC236}">
                <a16:creationId xmlns:a16="http://schemas.microsoft.com/office/drawing/2014/main" id="{670E6554-BE4B-9B47-A655-8A6E7F7E895A}"/>
              </a:ext>
            </a:extLst>
          </p:cNvPr>
          <p:cNvSpPr txBox="1"/>
          <p:nvPr/>
        </p:nvSpPr>
        <p:spPr>
          <a:xfrm>
            <a:off x="7981855" y="4399535"/>
            <a:ext cx="2962141" cy="292384"/>
          </a:xfrm>
          <a:prstGeom prst="rect">
            <a:avLst/>
          </a:prstGeom>
          <a:noFill/>
        </p:spPr>
        <p:txBody>
          <a:bodyPr wrap="square" lIns="121914" tIns="60957" rIns="121914" bIns="60957" rtlCol="0">
            <a:spAutoFit/>
          </a:bodyPr>
          <a:lstStyle/>
          <a:p>
            <a:pPr marL="609570" lvl="1" algn="r" defTabSz="609570"/>
            <a:r>
              <a:rPr lang="en-US" sz="1100" dirty="0">
                <a:solidFill>
                  <a:prstClr val="black"/>
                </a:solidFill>
              </a:rPr>
              <a:t>Source: White et al., </a:t>
            </a:r>
            <a:r>
              <a:rPr lang="en-US" sz="1100" i="1" dirty="0">
                <a:solidFill>
                  <a:prstClr val="black"/>
                </a:solidFill>
              </a:rPr>
              <a:t>ACER</a:t>
            </a:r>
            <a:r>
              <a:rPr lang="en-US" sz="1100" dirty="0">
                <a:solidFill>
                  <a:prstClr val="black"/>
                </a:solidFill>
              </a:rPr>
              <a:t>, 2018</a:t>
            </a:r>
          </a:p>
        </p:txBody>
      </p:sp>
      <p:sp>
        <p:nvSpPr>
          <p:cNvPr id="5" name="TextBox 4">
            <a:extLst>
              <a:ext uri="{FF2B5EF4-FFF2-40B4-BE49-F238E27FC236}">
                <a16:creationId xmlns:a16="http://schemas.microsoft.com/office/drawing/2014/main" id="{4A838D85-1B20-4C42-9F89-3261B4183CE5}"/>
              </a:ext>
            </a:extLst>
          </p:cNvPr>
          <p:cNvSpPr txBox="1"/>
          <p:nvPr/>
        </p:nvSpPr>
        <p:spPr>
          <a:xfrm>
            <a:off x="8729731" y="5568015"/>
            <a:ext cx="2962141" cy="292384"/>
          </a:xfrm>
          <a:prstGeom prst="rect">
            <a:avLst/>
          </a:prstGeom>
          <a:noFill/>
        </p:spPr>
        <p:txBody>
          <a:bodyPr wrap="square" lIns="121914" tIns="60957" rIns="121914" bIns="60957" rtlCol="0">
            <a:spAutoFit/>
          </a:bodyPr>
          <a:lstStyle/>
          <a:p>
            <a:pPr algn="r" defTabSz="609570"/>
            <a:r>
              <a:rPr lang="en-US" sz="1100" dirty="0">
                <a:solidFill>
                  <a:prstClr val="black"/>
                </a:solidFill>
              </a:rPr>
              <a:t>Source: Woolf and </a:t>
            </a:r>
            <a:r>
              <a:rPr lang="en-US" sz="1100" dirty="0" err="1">
                <a:solidFill>
                  <a:prstClr val="black"/>
                </a:solidFill>
              </a:rPr>
              <a:t>Schoomaker</a:t>
            </a:r>
            <a:r>
              <a:rPr lang="en-US" sz="1100" dirty="0">
                <a:solidFill>
                  <a:prstClr val="black"/>
                </a:solidFill>
              </a:rPr>
              <a:t>, </a:t>
            </a:r>
            <a:r>
              <a:rPr lang="en-US" sz="1100" i="1" dirty="0">
                <a:solidFill>
                  <a:prstClr val="black"/>
                </a:solidFill>
              </a:rPr>
              <a:t>JAMA</a:t>
            </a:r>
            <a:r>
              <a:rPr lang="en-US" sz="1100" dirty="0">
                <a:solidFill>
                  <a:prstClr val="black"/>
                </a:solidFill>
              </a:rPr>
              <a:t>, 2019</a:t>
            </a:r>
          </a:p>
        </p:txBody>
      </p:sp>
      <p:sp>
        <p:nvSpPr>
          <p:cNvPr id="6" name="TextBox 5">
            <a:extLst>
              <a:ext uri="{FF2B5EF4-FFF2-40B4-BE49-F238E27FC236}">
                <a16:creationId xmlns:a16="http://schemas.microsoft.com/office/drawing/2014/main" id="{30578241-DC55-DA45-93AC-A0F93F72ADE5}"/>
              </a:ext>
            </a:extLst>
          </p:cNvPr>
          <p:cNvSpPr txBox="1"/>
          <p:nvPr/>
        </p:nvSpPr>
        <p:spPr>
          <a:xfrm>
            <a:off x="7579767" y="3722211"/>
            <a:ext cx="2962141" cy="292384"/>
          </a:xfrm>
          <a:prstGeom prst="rect">
            <a:avLst/>
          </a:prstGeom>
          <a:noFill/>
        </p:spPr>
        <p:txBody>
          <a:bodyPr wrap="square" lIns="121914" tIns="60957" rIns="121914" bIns="60957" rtlCol="0">
            <a:spAutoFit/>
          </a:bodyPr>
          <a:lstStyle/>
          <a:p>
            <a:pPr marL="609570" lvl="1" algn="r" defTabSz="609570"/>
            <a:r>
              <a:rPr lang="en-US" sz="1100" dirty="0">
                <a:solidFill>
                  <a:prstClr val="black"/>
                </a:solidFill>
              </a:rPr>
              <a:t>Source: White et al. 2020</a:t>
            </a:r>
          </a:p>
        </p:txBody>
      </p:sp>
      <p:sp>
        <p:nvSpPr>
          <p:cNvPr id="7" name="TextBox 6">
            <a:extLst>
              <a:ext uri="{FF2B5EF4-FFF2-40B4-BE49-F238E27FC236}">
                <a16:creationId xmlns:a16="http://schemas.microsoft.com/office/drawing/2014/main" id="{1C178B5B-BBFD-1241-BF8D-2387C5E662A6}"/>
              </a:ext>
            </a:extLst>
          </p:cNvPr>
          <p:cNvSpPr txBox="1"/>
          <p:nvPr/>
        </p:nvSpPr>
        <p:spPr>
          <a:xfrm>
            <a:off x="7579765" y="2931153"/>
            <a:ext cx="3998891" cy="292384"/>
          </a:xfrm>
          <a:prstGeom prst="rect">
            <a:avLst/>
          </a:prstGeom>
          <a:noFill/>
        </p:spPr>
        <p:txBody>
          <a:bodyPr wrap="square" lIns="121914" tIns="60957" rIns="121914" bIns="60957" rtlCol="0">
            <a:spAutoFit/>
          </a:bodyPr>
          <a:lstStyle/>
          <a:p>
            <a:pPr marL="609570" lvl="1" algn="r" defTabSz="609570">
              <a:spcAft>
                <a:spcPts val="600"/>
              </a:spcAft>
              <a:defRPr/>
            </a:pPr>
            <a:r>
              <a:rPr lang="en-US" sz="1100" dirty="0">
                <a:solidFill>
                  <a:prstClr val="black"/>
                </a:solidFill>
              </a:rPr>
              <a:t>Source: J</a:t>
            </a:r>
            <a:r>
              <a:rPr lang="en-US" sz="1100" i="1" dirty="0">
                <a:solidFill>
                  <a:prstClr val="black"/>
                </a:solidFill>
              </a:rPr>
              <a:t>AMA Psychiatry  </a:t>
            </a:r>
            <a:r>
              <a:rPr lang="en-US" sz="1100" dirty="0">
                <a:solidFill>
                  <a:prstClr val="black"/>
                </a:solidFill>
              </a:rPr>
              <a:t>74(9):911-923, 2017</a:t>
            </a:r>
            <a:endParaRPr lang="en-US" altLang="en-US" sz="2000" dirty="0">
              <a:solidFill>
                <a:prstClr val="black"/>
              </a:solidFill>
            </a:endParaRPr>
          </a:p>
        </p:txBody>
      </p:sp>
      <p:sp>
        <p:nvSpPr>
          <p:cNvPr id="8" name="TextBox 7">
            <a:extLst>
              <a:ext uri="{FF2B5EF4-FFF2-40B4-BE49-F238E27FC236}">
                <a16:creationId xmlns:a16="http://schemas.microsoft.com/office/drawing/2014/main" id="{A7443B68-4C14-E040-B457-CCFA32F6D8CE}"/>
              </a:ext>
            </a:extLst>
          </p:cNvPr>
          <p:cNvSpPr txBox="1"/>
          <p:nvPr/>
        </p:nvSpPr>
        <p:spPr>
          <a:xfrm>
            <a:off x="7861328" y="4890693"/>
            <a:ext cx="2962141" cy="292384"/>
          </a:xfrm>
          <a:prstGeom prst="rect">
            <a:avLst/>
          </a:prstGeom>
          <a:noFill/>
        </p:spPr>
        <p:txBody>
          <a:bodyPr wrap="square" lIns="121914" tIns="60957" rIns="121914" bIns="60957" rtlCol="0">
            <a:spAutoFit/>
          </a:bodyPr>
          <a:lstStyle/>
          <a:p>
            <a:pPr marL="609570" lvl="1" algn="r" defTabSz="609570"/>
            <a:r>
              <a:rPr lang="en-US" sz="1100" dirty="0">
                <a:solidFill>
                  <a:prstClr val="black"/>
                </a:solidFill>
              </a:rPr>
              <a:t>Source: Tapper &amp; Parikh 2018</a:t>
            </a:r>
          </a:p>
        </p:txBody>
      </p:sp>
    </p:spTree>
    <p:extLst>
      <p:ext uri="{BB962C8B-B14F-4D97-AF65-F5344CB8AC3E}">
        <p14:creationId xmlns:p14="http://schemas.microsoft.com/office/powerpoint/2010/main" val="118518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58DB-2B70-D84F-994C-87ADEB7512E1}"/>
              </a:ext>
            </a:extLst>
          </p:cNvPr>
          <p:cNvSpPr>
            <a:spLocks noGrp="1"/>
          </p:cNvSpPr>
          <p:nvPr>
            <p:ph type="title"/>
          </p:nvPr>
        </p:nvSpPr>
        <p:spPr/>
        <p:txBody>
          <a:bodyPr/>
          <a:lstStyle/>
          <a:p>
            <a:r>
              <a:rPr lang="en-US" dirty="0"/>
              <a:t>Alcohol use, COVID-19 and health</a:t>
            </a:r>
          </a:p>
        </p:txBody>
      </p:sp>
      <p:sp>
        <p:nvSpPr>
          <p:cNvPr id="3" name="Content Placeholder 2">
            <a:extLst>
              <a:ext uri="{FF2B5EF4-FFF2-40B4-BE49-F238E27FC236}">
                <a16:creationId xmlns:a16="http://schemas.microsoft.com/office/drawing/2014/main" id="{F8F36E80-8C71-F944-B4A3-0CAF0C70FDE9}"/>
              </a:ext>
            </a:extLst>
          </p:cNvPr>
          <p:cNvSpPr>
            <a:spLocks noGrp="1"/>
          </p:cNvSpPr>
          <p:nvPr>
            <p:ph idx="1"/>
          </p:nvPr>
        </p:nvSpPr>
        <p:spPr/>
        <p:txBody>
          <a:bodyPr/>
          <a:lstStyle/>
          <a:p>
            <a:r>
              <a:rPr lang="en-US" dirty="0"/>
              <a:t>The World Health Organization’s advice:</a:t>
            </a:r>
          </a:p>
          <a:p>
            <a:pPr lvl="1"/>
            <a:r>
              <a:rPr lang="en-US" dirty="0"/>
              <a:t>Alcohol consumption is associated with a range of communicable and noncommunicable diseases and mental health disorders, which can make a person more vulnerable to COVID-19. In particular, alcohol compromises the body’s immune system and increases the risk of adverse health outcomes. Therefore, people should minimize their alcohol consumption at any time, and particularly during the COVID-19 pandemic.</a:t>
            </a:r>
          </a:p>
          <a:p>
            <a:pPr lvl="1"/>
            <a:endParaRPr lang="en-US" dirty="0"/>
          </a:p>
        </p:txBody>
      </p:sp>
    </p:spTree>
    <p:extLst>
      <p:ext uri="{BB962C8B-B14F-4D97-AF65-F5344CB8AC3E}">
        <p14:creationId xmlns:p14="http://schemas.microsoft.com/office/powerpoint/2010/main" val="377519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085E-05A4-DD46-AAD7-0D60274D6FA1}"/>
              </a:ext>
            </a:extLst>
          </p:cNvPr>
          <p:cNvSpPr>
            <a:spLocks noGrp="1"/>
          </p:cNvSpPr>
          <p:nvPr>
            <p:ph type="title"/>
          </p:nvPr>
        </p:nvSpPr>
        <p:spPr>
          <a:xfrm>
            <a:off x="609600" y="0"/>
            <a:ext cx="10972800" cy="1143000"/>
          </a:xfrm>
        </p:spPr>
        <p:txBody>
          <a:bodyPr/>
          <a:lstStyle/>
          <a:p>
            <a:r>
              <a:rPr lang="en-US" dirty="0"/>
              <a:t>Alcohol, the immune system, and the lungs</a:t>
            </a:r>
          </a:p>
        </p:txBody>
      </p:sp>
      <p:sp>
        <p:nvSpPr>
          <p:cNvPr id="3" name="Content Placeholder 2">
            <a:extLst>
              <a:ext uri="{FF2B5EF4-FFF2-40B4-BE49-F238E27FC236}">
                <a16:creationId xmlns:a16="http://schemas.microsoft.com/office/drawing/2014/main" id="{4715851D-A2FA-3D48-AE51-977BACAA26AE}"/>
              </a:ext>
            </a:extLst>
          </p:cNvPr>
          <p:cNvSpPr>
            <a:spLocks noGrp="1"/>
          </p:cNvSpPr>
          <p:nvPr>
            <p:ph idx="1"/>
          </p:nvPr>
        </p:nvSpPr>
        <p:spPr>
          <a:xfrm>
            <a:off x="821093" y="1148080"/>
            <a:ext cx="5274907" cy="5294376"/>
          </a:xfrm>
        </p:spPr>
        <p:txBody>
          <a:bodyPr>
            <a:normAutofit lnSpcReduction="10000"/>
          </a:bodyPr>
          <a:lstStyle/>
          <a:p>
            <a:pPr>
              <a:lnSpc>
                <a:spcPct val="120000"/>
              </a:lnSpc>
            </a:pPr>
            <a:r>
              <a:rPr lang="en-US" dirty="0"/>
              <a:t>Persons with an alcohol-use disorder have increased susceptibility to respiratory pathogens and lung injury, including two to four times greater risk of acute respiratory distress syndrome (ARDS), a key cause of death in COVID-19.</a:t>
            </a:r>
          </a:p>
        </p:txBody>
      </p:sp>
      <p:pic>
        <p:nvPicPr>
          <p:cNvPr id="5" name="Picture 4">
            <a:extLst>
              <a:ext uri="{FF2B5EF4-FFF2-40B4-BE49-F238E27FC236}">
                <a16:creationId xmlns:a16="http://schemas.microsoft.com/office/drawing/2014/main" id="{0432993D-4C2B-3944-9CA3-8B8927E99BCB}"/>
              </a:ext>
            </a:extLst>
          </p:cNvPr>
          <p:cNvPicPr>
            <a:picLocks noChangeAspect="1"/>
          </p:cNvPicPr>
          <p:nvPr/>
        </p:nvPicPr>
        <p:blipFill>
          <a:blip r:embed="rId2"/>
          <a:stretch>
            <a:fillRect/>
          </a:stretch>
        </p:blipFill>
        <p:spPr>
          <a:xfrm>
            <a:off x="6142857" y="1389324"/>
            <a:ext cx="5439545" cy="4394789"/>
          </a:xfrm>
          <a:prstGeom prst="rect">
            <a:avLst/>
          </a:prstGeom>
        </p:spPr>
      </p:pic>
      <p:sp>
        <p:nvSpPr>
          <p:cNvPr id="6" name="TextBox 5">
            <a:extLst>
              <a:ext uri="{FF2B5EF4-FFF2-40B4-BE49-F238E27FC236}">
                <a16:creationId xmlns:a16="http://schemas.microsoft.com/office/drawing/2014/main" id="{F01406EB-D4C4-664D-ADF4-1C4C432BA6F0}"/>
              </a:ext>
            </a:extLst>
          </p:cNvPr>
          <p:cNvSpPr txBox="1"/>
          <p:nvPr/>
        </p:nvSpPr>
        <p:spPr>
          <a:xfrm>
            <a:off x="1190847" y="6242449"/>
            <a:ext cx="8761228" cy="615553"/>
          </a:xfrm>
          <a:prstGeom prst="rect">
            <a:avLst/>
          </a:prstGeom>
          <a:noFill/>
        </p:spPr>
        <p:txBody>
          <a:bodyPr wrap="square" lIns="121914" tIns="60957" rIns="121914" bIns="60957" rtlCol="0">
            <a:spAutoFit/>
          </a:bodyPr>
          <a:lstStyle/>
          <a:p>
            <a:pPr defTabSz="609570"/>
            <a:r>
              <a:rPr lang="en-US" sz="1600" dirty="0" err="1">
                <a:solidFill>
                  <a:prstClr val="black"/>
                </a:solidFill>
              </a:rPr>
              <a:t>Yeligar</a:t>
            </a:r>
            <a:r>
              <a:rPr lang="en-US" sz="1600" dirty="0">
                <a:solidFill>
                  <a:prstClr val="black"/>
                </a:solidFill>
              </a:rPr>
              <a:t> SM, Chen MM, Kovacs EJ, Sisson JH, Burnham EL, Brown LAS. Alcohol and lung injury and immunity. </a:t>
            </a:r>
            <a:r>
              <a:rPr lang="en-US" sz="1600" i="1" dirty="0">
                <a:solidFill>
                  <a:prstClr val="black"/>
                </a:solidFill>
              </a:rPr>
              <a:t>Alcohol (Fayetteville, NY). </a:t>
            </a:r>
            <a:r>
              <a:rPr lang="en-US" sz="1600" dirty="0">
                <a:solidFill>
                  <a:prstClr val="black"/>
                </a:solidFill>
              </a:rPr>
              <a:t>2016;55:51-59.</a:t>
            </a:r>
          </a:p>
        </p:txBody>
      </p:sp>
    </p:spTree>
    <p:extLst>
      <p:ext uri="{BB962C8B-B14F-4D97-AF65-F5344CB8AC3E}">
        <p14:creationId xmlns:p14="http://schemas.microsoft.com/office/powerpoint/2010/main" val="64343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B8CD-82B0-0F4E-9781-E94F07A312C7}"/>
              </a:ext>
            </a:extLst>
          </p:cNvPr>
          <p:cNvSpPr>
            <a:spLocks noGrp="1"/>
          </p:cNvSpPr>
          <p:nvPr>
            <p:ph type="title"/>
          </p:nvPr>
        </p:nvSpPr>
        <p:spPr>
          <a:xfrm>
            <a:off x="609600" y="274639"/>
            <a:ext cx="10972800" cy="916208"/>
          </a:xfrm>
        </p:spPr>
        <p:txBody>
          <a:bodyPr/>
          <a:lstStyle/>
          <a:p>
            <a:r>
              <a:rPr lang="en-US" dirty="0"/>
              <a:t>What has happened to alcohol consumption in the wake of COVID-19?</a:t>
            </a:r>
          </a:p>
        </p:txBody>
      </p:sp>
      <p:sp>
        <p:nvSpPr>
          <p:cNvPr id="3" name="Content Placeholder 2">
            <a:extLst>
              <a:ext uri="{FF2B5EF4-FFF2-40B4-BE49-F238E27FC236}">
                <a16:creationId xmlns:a16="http://schemas.microsoft.com/office/drawing/2014/main" id="{CADEB7B9-B40B-8848-8204-92CC27CE9F2B}"/>
              </a:ext>
            </a:extLst>
          </p:cNvPr>
          <p:cNvSpPr>
            <a:spLocks noGrp="1"/>
          </p:cNvSpPr>
          <p:nvPr>
            <p:ph idx="1"/>
          </p:nvPr>
        </p:nvSpPr>
        <p:spPr>
          <a:xfrm>
            <a:off x="609600" y="1616151"/>
            <a:ext cx="10972800" cy="5369440"/>
          </a:xfrm>
        </p:spPr>
        <p:txBody>
          <a:bodyPr>
            <a:normAutofit fontScale="77500" lnSpcReduction="20000"/>
          </a:bodyPr>
          <a:lstStyle/>
          <a:p>
            <a:pPr>
              <a:lnSpc>
                <a:spcPct val="120000"/>
              </a:lnSpc>
            </a:pPr>
            <a:r>
              <a:rPr lang="en-US" dirty="0"/>
              <a:t>Changes in alcohol availability:</a:t>
            </a:r>
          </a:p>
          <a:p>
            <a:pPr lvl="1">
              <a:lnSpc>
                <a:spcPct val="120000"/>
              </a:lnSpc>
            </a:pPr>
            <a:r>
              <a:rPr lang="en-US" dirty="0"/>
              <a:t>Bars, restaurants closed; off-premises largely open and “essential”; home delivery and carryout cocktails normalized</a:t>
            </a:r>
          </a:p>
          <a:p>
            <a:pPr lvl="1">
              <a:lnSpc>
                <a:spcPct val="120000"/>
              </a:lnSpc>
            </a:pPr>
            <a:r>
              <a:rPr lang="en-US" dirty="0"/>
              <a:t>Economic crisis leads to less money available to buy alcohol</a:t>
            </a:r>
          </a:p>
          <a:p>
            <a:pPr lvl="1">
              <a:lnSpc>
                <a:spcPct val="120000"/>
              </a:lnSpc>
            </a:pPr>
            <a:r>
              <a:rPr lang="en-US" dirty="0"/>
              <a:t>Likely outcome: People buy more, buy cheaper</a:t>
            </a:r>
          </a:p>
          <a:p>
            <a:pPr>
              <a:lnSpc>
                <a:spcPct val="120000"/>
              </a:lnSpc>
            </a:pPr>
            <a:r>
              <a:rPr lang="en-US" dirty="0"/>
              <a:t>Changes in alcohol sales data:</a:t>
            </a:r>
          </a:p>
          <a:p>
            <a:pPr lvl="1">
              <a:lnSpc>
                <a:spcPct val="120000"/>
              </a:lnSpc>
            </a:pPr>
            <a:r>
              <a:rPr lang="en-US" dirty="0"/>
              <a:t>Off-premise sales of alcoholic beverages jumped by 55% for the week ending March 21 compared to the same week a year earlier</a:t>
            </a:r>
          </a:p>
          <a:p>
            <a:pPr lvl="1">
              <a:lnSpc>
                <a:spcPct val="120000"/>
              </a:lnSpc>
            </a:pPr>
            <a:r>
              <a:rPr lang="en-US" dirty="0"/>
              <a:t> Ready-to-drink cocktails rose by 106%, while consumers purchased 90% more 24 and 30-packs of beer. Sales of 3-liter boxed wine and online alcohol sales also up substantially.</a:t>
            </a:r>
          </a:p>
          <a:p>
            <a:pPr lvl="1">
              <a:lnSpc>
                <a:spcPct val="120000"/>
              </a:lnSpc>
            </a:pPr>
            <a:r>
              <a:rPr lang="en-US" dirty="0"/>
              <a:t>A week later, overall sales were still up by 22%.</a:t>
            </a:r>
          </a:p>
          <a:p>
            <a:pPr lvl="1">
              <a:lnSpc>
                <a:spcPct val="120000"/>
              </a:lnSpc>
            </a:pPr>
            <a:r>
              <a:rPr lang="en-US" dirty="0"/>
              <a:t>Stockpiling or stoking consumption?</a:t>
            </a:r>
          </a:p>
        </p:txBody>
      </p:sp>
    </p:spTree>
    <p:extLst>
      <p:ext uri="{BB962C8B-B14F-4D97-AF65-F5344CB8AC3E}">
        <p14:creationId xmlns:p14="http://schemas.microsoft.com/office/powerpoint/2010/main" val="267620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BB58-4CDD-D34A-8AB3-A269D0514EF2}"/>
              </a:ext>
            </a:extLst>
          </p:cNvPr>
          <p:cNvSpPr>
            <a:spLocks noGrp="1"/>
          </p:cNvSpPr>
          <p:nvPr>
            <p:ph type="title"/>
          </p:nvPr>
        </p:nvSpPr>
        <p:spPr>
          <a:xfrm>
            <a:off x="609600" y="104517"/>
            <a:ext cx="10972800" cy="1143000"/>
          </a:xfrm>
        </p:spPr>
        <p:txBody>
          <a:bodyPr/>
          <a:lstStyle/>
          <a:p>
            <a:r>
              <a:rPr lang="en-US" dirty="0"/>
              <a:t>Public health implications of changes in alcohol availability</a:t>
            </a:r>
          </a:p>
        </p:txBody>
      </p:sp>
      <p:sp>
        <p:nvSpPr>
          <p:cNvPr id="3" name="Content Placeholder 2">
            <a:extLst>
              <a:ext uri="{FF2B5EF4-FFF2-40B4-BE49-F238E27FC236}">
                <a16:creationId xmlns:a16="http://schemas.microsoft.com/office/drawing/2014/main" id="{BF1BE4FE-DD6D-2242-B1F5-95428885DE76}"/>
              </a:ext>
            </a:extLst>
          </p:cNvPr>
          <p:cNvSpPr>
            <a:spLocks noGrp="1"/>
          </p:cNvSpPr>
          <p:nvPr>
            <p:ph idx="1"/>
          </p:nvPr>
        </p:nvSpPr>
        <p:spPr>
          <a:xfrm>
            <a:off x="609600" y="1559442"/>
            <a:ext cx="10972800" cy="5298559"/>
          </a:xfrm>
        </p:spPr>
        <p:txBody>
          <a:bodyPr>
            <a:normAutofit fontScale="92500" lnSpcReduction="20000"/>
          </a:bodyPr>
          <a:lstStyle/>
          <a:p>
            <a:pPr>
              <a:lnSpc>
                <a:spcPct val="110000"/>
              </a:lnSpc>
            </a:pPr>
            <a:r>
              <a:rPr lang="en-US" dirty="0"/>
              <a:t>Evidence from prior events suggests people are laying in drinking patterns now that will linger and affect them and those around them into the future.</a:t>
            </a:r>
          </a:p>
          <a:p>
            <a:pPr>
              <a:lnSpc>
                <a:spcPct val="110000"/>
              </a:lnSpc>
            </a:pPr>
            <a:r>
              <a:rPr lang="en-US" dirty="0"/>
              <a:t>Shift from on-premise to off-premise consumption likely to be associated with increase in violence due to unsupervised drinking.</a:t>
            </a:r>
          </a:p>
          <a:p>
            <a:pPr>
              <a:lnSpc>
                <a:spcPct val="110000"/>
              </a:lnSpc>
            </a:pPr>
            <a:r>
              <a:rPr lang="en-US" dirty="0"/>
              <a:t>Police reports: 18 of 22 police departments surveyed by NBC News reported an increase in domestic violence calls in March.</a:t>
            </a:r>
          </a:p>
          <a:p>
            <a:pPr>
              <a:lnSpc>
                <a:spcPct val="110000"/>
              </a:lnSpc>
            </a:pPr>
            <a:r>
              <a:rPr lang="en-US" dirty="0"/>
              <a:t>Confinement, unemployment, economic instability and alcohol consumption increase risk of child abuse, at same time that usual avenues for reporting (teachers, social workers, pastors) are shut down from contact with the children.</a:t>
            </a:r>
          </a:p>
          <a:p>
            <a:endParaRPr lang="en-US" dirty="0"/>
          </a:p>
        </p:txBody>
      </p:sp>
    </p:spTree>
    <p:extLst>
      <p:ext uri="{BB962C8B-B14F-4D97-AF65-F5344CB8AC3E}">
        <p14:creationId xmlns:p14="http://schemas.microsoft.com/office/powerpoint/2010/main" val="3805557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26E9-B5D6-144F-871A-3E20E4F3187D}"/>
              </a:ext>
            </a:extLst>
          </p:cNvPr>
          <p:cNvSpPr>
            <a:spLocks noGrp="1"/>
          </p:cNvSpPr>
          <p:nvPr>
            <p:ph type="title"/>
          </p:nvPr>
        </p:nvSpPr>
        <p:spPr/>
        <p:txBody>
          <a:bodyPr/>
          <a:lstStyle/>
          <a:p>
            <a:r>
              <a:rPr lang="en-US" dirty="0"/>
              <a:t>Communicating</a:t>
            </a:r>
          </a:p>
        </p:txBody>
      </p:sp>
      <p:pic>
        <p:nvPicPr>
          <p:cNvPr id="5" name="Picture 4">
            <a:extLst>
              <a:ext uri="{FF2B5EF4-FFF2-40B4-BE49-F238E27FC236}">
                <a16:creationId xmlns:a16="http://schemas.microsoft.com/office/drawing/2014/main" id="{83B38298-2D4E-6249-B2E1-A7338F82CF46}"/>
              </a:ext>
            </a:extLst>
          </p:cNvPr>
          <p:cNvPicPr>
            <a:picLocks noChangeAspect="1"/>
          </p:cNvPicPr>
          <p:nvPr/>
        </p:nvPicPr>
        <p:blipFill>
          <a:blip r:embed="rId2"/>
          <a:stretch>
            <a:fillRect/>
          </a:stretch>
        </p:blipFill>
        <p:spPr>
          <a:xfrm>
            <a:off x="100026" y="3110959"/>
            <a:ext cx="4462020" cy="2698504"/>
          </a:xfrm>
          <a:prstGeom prst="rect">
            <a:avLst/>
          </a:prstGeom>
        </p:spPr>
      </p:pic>
      <p:pic>
        <p:nvPicPr>
          <p:cNvPr id="7" name="Picture 6">
            <a:extLst>
              <a:ext uri="{FF2B5EF4-FFF2-40B4-BE49-F238E27FC236}">
                <a16:creationId xmlns:a16="http://schemas.microsoft.com/office/drawing/2014/main" id="{6272D1A8-31A4-FF40-ADCF-4C2FC3424D7E}"/>
              </a:ext>
            </a:extLst>
          </p:cNvPr>
          <p:cNvPicPr>
            <a:picLocks noChangeAspect="1"/>
          </p:cNvPicPr>
          <p:nvPr/>
        </p:nvPicPr>
        <p:blipFill>
          <a:blip r:embed="rId3"/>
          <a:stretch>
            <a:fillRect/>
          </a:stretch>
        </p:blipFill>
        <p:spPr>
          <a:xfrm>
            <a:off x="100025" y="2001265"/>
            <a:ext cx="4051595" cy="714331"/>
          </a:xfrm>
          <a:prstGeom prst="rect">
            <a:avLst/>
          </a:prstGeom>
        </p:spPr>
      </p:pic>
      <p:pic>
        <p:nvPicPr>
          <p:cNvPr id="9" name="Picture 8">
            <a:extLst>
              <a:ext uri="{FF2B5EF4-FFF2-40B4-BE49-F238E27FC236}">
                <a16:creationId xmlns:a16="http://schemas.microsoft.com/office/drawing/2014/main" id="{BB5F725D-DAFE-B549-A3C8-745436807DA1}"/>
              </a:ext>
            </a:extLst>
          </p:cNvPr>
          <p:cNvPicPr>
            <a:picLocks noChangeAspect="1"/>
          </p:cNvPicPr>
          <p:nvPr/>
        </p:nvPicPr>
        <p:blipFill>
          <a:blip r:embed="rId4"/>
          <a:stretch>
            <a:fillRect/>
          </a:stretch>
        </p:blipFill>
        <p:spPr>
          <a:xfrm>
            <a:off x="4837136" y="1417639"/>
            <a:ext cx="2438400" cy="2184400"/>
          </a:xfrm>
          <a:prstGeom prst="rect">
            <a:avLst/>
          </a:prstGeom>
        </p:spPr>
      </p:pic>
      <p:pic>
        <p:nvPicPr>
          <p:cNvPr id="11" name="Picture 10">
            <a:extLst>
              <a:ext uri="{FF2B5EF4-FFF2-40B4-BE49-F238E27FC236}">
                <a16:creationId xmlns:a16="http://schemas.microsoft.com/office/drawing/2014/main" id="{4B044E7E-A14B-F64A-B32C-3B413BB31EE0}"/>
              </a:ext>
            </a:extLst>
          </p:cNvPr>
          <p:cNvPicPr>
            <a:picLocks noChangeAspect="1"/>
          </p:cNvPicPr>
          <p:nvPr/>
        </p:nvPicPr>
        <p:blipFill>
          <a:blip r:embed="rId5"/>
          <a:stretch>
            <a:fillRect/>
          </a:stretch>
        </p:blipFill>
        <p:spPr>
          <a:xfrm>
            <a:off x="7275538" y="2001266"/>
            <a:ext cx="4058135" cy="1225895"/>
          </a:xfrm>
          <a:prstGeom prst="rect">
            <a:avLst/>
          </a:prstGeom>
        </p:spPr>
      </p:pic>
      <p:pic>
        <p:nvPicPr>
          <p:cNvPr id="13" name="Picture 12">
            <a:extLst>
              <a:ext uri="{FF2B5EF4-FFF2-40B4-BE49-F238E27FC236}">
                <a16:creationId xmlns:a16="http://schemas.microsoft.com/office/drawing/2014/main" id="{27CD8857-F028-6941-9E82-86FCE36303D2}"/>
              </a:ext>
            </a:extLst>
          </p:cNvPr>
          <p:cNvPicPr>
            <a:picLocks noChangeAspect="1"/>
          </p:cNvPicPr>
          <p:nvPr/>
        </p:nvPicPr>
        <p:blipFill>
          <a:blip r:embed="rId6"/>
          <a:stretch>
            <a:fillRect/>
          </a:stretch>
        </p:blipFill>
        <p:spPr>
          <a:xfrm>
            <a:off x="5236929" y="3779185"/>
            <a:ext cx="5702851" cy="2387699"/>
          </a:xfrm>
          <a:prstGeom prst="rect">
            <a:avLst/>
          </a:prstGeom>
        </p:spPr>
      </p:pic>
    </p:spTree>
    <p:extLst>
      <p:ext uri="{BB962C8B-B14F-4D97-AF65-F5344CB8AC3E}">
        <p14:creationId xmlns:p14="http://schemas.microsoft.com/office/powerpoint/2010/main" val="709391819"/>
      </p:ext>
    </p:extLst>
  </p:cSld>
  <p:clrMapOvr>
    <a:masterClrMapping/>
  </p:clrMapOvr>
</p:sld>
</file>

<file path=ppt/theme/theme1.xml><?xml version="1.0" encoding="utf-8"?>
<a:theme xmlns:a="http://schemas.openxmlformats.org/drawingml/2006/main" name="USAPA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PA PPT Template" id="{8F3FCE15-3355-4E26-AB07-72FE3B614078}" vid="{F183A8ED-3E34-45F4-9EFB-90DAF751EA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MY JHU o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USAPA PPT Template</Template>
  <TotalTime>403</TotalTime>
  <Words>2019</Words>
  <Application>Microsoft Office PowerPoint</Application>
  <PresentationFormat>Widescreen</PresentationFormat>
  <Paragraphs>127</Paragraphs>
  <Slides>22</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ＭＳ Ｐゴシック</vt:lpstr>
      <vt:lpstr>Arial</vt:lpstr>
      <vt:lpstr>Calibri</vt:lpstr>
      <vt:lpstr>USAPA PPT Template</vt:lpstr>
      <vt:lpstr>Office Theme</vt:lpstr>
      <vt:lpstr>CAMY JHU on white</vt:lpstr>
      <vt:lpstr>Alcohol &amp; COVID-19:  A Dangerous Mix</vt:lpstr>
      <vt:lpstr>Dialogue Guidance </vt:lpstr>
      <vt:lpstr>Alcohol and COVID-19: A Dangerous Mix </vt:lpstr>
      <vt:lpstr>What do we know: Alcohol and health in the U.S.</vt:lpstr>
      <vt:lpstr>Alcohol use, COVID-19 and health</vt:lpstr>
      <vt:lpstr>Alcohol, the immune system, and the lungs</vt:lpstr>
      <vt:lpstr>What has happened to alcohol consumption in the wake of COVID-19?</vt:lpstr>
      <vt:lpstr>Public health implications of changes in alcohol availability</vt:lpstr>
      <vt:lpstr>Communicating</vt:lpstr>
      <vt:lpstr>THE BOTTOM LINE</vt:lpstr>
      <vt:lpstr>Alcohol Regulation</vt:lpstr>
      <vt:lpstr>PowerPoint Presentation</vt:lpstr>
      <vt:lpstr>PowerPoint Presentation</vt:lpstr>
      <vt:lpstr>PowerPoint Presentation</vt:lpstr>
      <vt:lpstr>PowerPoint Presentation</vt:lpstr>
      <vt:lpstr>PowerPoint Presentation</vt:lpstr>
      <vt:lpstr>Non-Essential Business Closures</vt:lpstr>
      <vt:lpstr>Restaurants</vt:lpstr>
      <vt:lpstr>Bars</vt:lpstr>
      <vt:lpstr>Off-Premise Liquor</vt:lpstr>
      <vt:lpstr>PowerPoint Presentation</vt:lpstr>
      <vt:lpstr>Questions and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Dialogue #1  Dialogue Guidance</dc:title>
  <dc:creator>Michael Sparks</dc:creator>
  <cp:lastModifiedBy>Christianson, Julee C. (HCA)</cp:lastModifiedBy>
  <cp:revision>11</cp:revision>
  <dcterms:created xsi:type="dcterms:W3CDTF">2020-05-06T19:51:29Z</dcterms:created>
  <dcterms:modified xsi:type="dcterms:W3CDTF">2020-05-28T17:11:30Z</dcterms:modified>
</cp:coreProperties>
</file>