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se" initials="SE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81" autoAdjust="0"/>
    <p:restoredTop sz="87540" autoAdjust="0"/>
  </p:normalViewPr>
  <p:slideViewPr>
    <p:cSldViewPr snapToObjects="1">
      <p:cViewPr varScale="1">
        <p:scale>
          <a:sx n="105" d="100"/>
          <a:sy n="105" d="100"/>
        </p:scale>
        <p:origin x="2304" y="684"/>
      </p:cViewPr>
      <p:guideLst>
        <p:guide orient="horz" pos="2160"/>
        <p:guide pos="2880"/>
      </p:guideLst>
    </p:cSldViewPr>
  </p:slideViewPr>
  <p:notesTextViewPr>
    <p:cViewPr>
      <p:scale>
        <a:sx n="100" d="100"/>
        <a:sy n="100" d="100"/>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151735-867A-49B6-BEBE-785E2AAFA6B7}" type="datetimeFigureOut">
              <a:rPr lang="en-US" smtClean="0"/>
              <a:pPr/>
              <a:t>10/7/2021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6D5EEC-7F14-4C1B-895C-6E4043F1CAD2}" type="slidenum">
              <a:rPr lang="en-US" smtClean="0"/>
              <a:pPr/>
              <a:t>‹#›</a:t>
            </a:fld>
            <a:endParaRPr lang="en-US"/>
          </a:p>
        </p:txBody>
      </p:sp>
    </p:spTree>
    <p:extLst>
      <p:ext uri="{BB962C8B-B14F-4D97-AF65-F5344CB8AC3E}">
        <p14:creationId xmlns:p14="http://schemas.microsoft.com/office/powerpoint/2010/main" val="2993416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a:t>Resources: </a:t>
            </a:r>
          </a:p>
          <a:p>
            <a:pPr marL="171450" indent="-171450">
              <a:buFont typeface="Arial" panose="020B0604020202020204" pitchFamily="34" charset="0"/>
              <a:buChar char="•"/>
            </a:pPr>
            <a:r>
              <a:rPr lang="en-US" dirty="0"/>
              <a:t>R/P paper https://theathenaforum.org/risk-factor-definitions </a:t>
            </a:r>
          </a:p>
          <a:p>
            <a:pPr marL="171450" indent="-171450">
              <a:buFont typeface="Arial" panose="020B0604020202020204" pitchFamily="34" charset="0"/>
              <a:buChar char="•"/>
            </a:pPr>
            <a:r>
              <a:rPr lang="en-US" dirty="0"/>
              <a:t>R/P chart https://theathenaforum.org/risk-and-protective-factors-chart-ctc https://theathenaforum.org/protective-factors-chart-ctc</a:t>
            </a:r>
          </a:p>
          <a:p>
            <a:pPr marL="171450" indent="-171450">
              <a:buFont typeface="Arial" panose="020B0604020202020204" pitchFamily="34" charset="0"/>
              <a:buChar char="•"/>
            </a:pPr>
            <a:r>
              <a:rPr lang="en-US" dirty="0"/>
              <a:t>Survey selection tool https://www.theathenaforum.org/surveyselection </a:t>
            </a:r>
          </a:p>
          <a:p>
            <a:pPr marL="171450" indent="-171450">
              <a:buFont typeface="Arial" panose="020B0604020202020204" pitchFamily="34" charset="0"/>
              <a:buChar char="•"/>
            </a:pPr>
            <a:r>
              <a:rPr lang="en-US" dirty="0"/>
              <a:t>EBP list and EIP https://www.theathenaforum.org/EBP</a:t>
            </a:r>
          </a:p>
          <a:p>
            <a:pPr marL="171450" indent="-171450">
              <a:buFont typeface="Arial" panose="020B0604020202020204" pitchFamily="34" charset="0"/>
              <a:buChar char="•"/>
            </a:pPr>
            <a:r>
              <a:rPr lang="en-US" dirty="0"/>
              <a:t>Cohort BH prob priorities list:</a:t>
            </a:r>
          </a:p>
          <a:p>
            <a:pPr marL="628650" lvl="1" indent="-171450" algn="l" fontAlgn="auto">
              <a:spcBef>
                <a:spcPct val="50000"/>
              </a:spcBef>
              <a:spcAft>
                <a:spcPts val="0"/>
              </a:spcAft>
              <a:buFont typeface="Arial" panose="020B0604020202020204" pitchFamily="34" charset="0"/>
              <a:buChar char="•"/>
              <a:defRPr/>
            </a:pPr>
            <a:r>
              <a:rPr lang="en-US" sz="1200" b="0" dirty="0">
                <a:solidFill>
                  <a:prstClr val="black"/>
                </a:solidFill>
              </a:rPr>
              <a:t>Any Underage Drinking (SABG $, DMA $, SOR $)</a:t>
            </a:r>
          </a:p>
          <a:p>
            <a:pPr marL="628650" lvl="1" indent="-171450" algn="l" fontAlgn="auto">
              <a:spcBef>
                <a:spcPts val="0"/>
              </a:spcBef>
              <a:spcAft>
                <a:spcPts val="0"/>
              </a:spcAft>
              <a:buFont typeface="Arial" panose="020B0604020202020204" pitchFamily="34" charset="0"/>
              <a:buChar char="•"/>
              <a:defRPr/>
            </a:pPr>
            <a:r>
              <a:rPr lang="en-US" sz="1200" b="0" dirty="0">
                <a:solidFill>
                  <a:prstClr val="black"/>
                </a:solidFill>
              </a:rPr>
              <a:t>Opioid / Rx Drug Use (SOR $) </a:t>
            </a:r>
          </a:p>
          <a:p>
            <a:pPr marL="628650" lvl="1" indent="-171450" algn="l">
              <a:buFont typeface="Arial" panose="020B0604020202020204" pitchFamily="34" charset="0"/>
              <a:buChar char="•"/>
              <a:defRPr/>
            </a:pPr>
            <a:r>
              <a:rPr lang="en-US" sz="1200" b="0" dirty="0">
                <a:solidFill>
                  <a:schemeClr val="tx1"/>
                </a:solidFill>
              </a:rPr>
              <a:t>Marijuana Use (DMA $)</a:t>
            </a:r>
          </a:p>
          <a:p>
            <a:pPr marL="1085850" lvl="2" indent="-171450" algn="l">
              <a:buFont typeface="Arial" panose="020B0604020202020204" pitchFamily="34" charset="0"/>
              <a:buChar char="•"/>
            </a:pPr>
            <a:endParaRPr lang="en-US" b="0" dirty="0"/>
          </a:p>
          <a:p>
            <a:endParaRPr lang="en-US" dirty="0"/>
          </a:p>
        </p:txBody>
      </p:sp>
      <p:sp>
        <p:nvSpPr>
          <p:cNvPr id="4" name="Slide Number Placeholder 3"/>
          <p:cNvSpPr>
            <a:spLocks noGrp="1"/>
          </p:cNvSpPr>
          <p:nvPr>
            <p:ph type="sldNum" sz="quarter" idx="10"/>
          </p:nvPr>
        </p:nvSpPr>
        <p:spPr/>
        <p:txBody>
          <a:bodyPr/>
          <a:lstStyle/>
          <a:p>
            <a:fld id="{0AAA474B-85EB-45A1-BD7F-FE2C5AD52D3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Instructions: </a:t>
            </a:r>
          </a:p>
          <a:p>
            <a:r>
              <a:rPr lang="en-US" dirty="0"/>
              <a:t>All boxes in the middle of the diagram above are currently set to wrap the text left to right but not auto resize to fit your text.  You will need to adjust the size of the box to match your text.  To do this just click on the box and drag the corners to the size you would like.  </a:t>
            </a:r>
          </a:p>
          <a:p>
            <a:endParaRPr lang="en-US" dirty="0"/>
          </a:p>
          <a:p>
            <a:r>
              <a:rPr lang="en-US" dirty="0"/>
              <a:t>To change the formatting of the text boxes right click on the box and then make your selections.</a:t>
            </a:r>
          </a:p>
          <a:p>
            <a:endParaRPr lang="en-US" dirty="0"/>
          </a:p>
          <a:p>
            <a:r>
              <a:rPr lang="en-US" dirty="0"/>
              <a:t>If you would like to move multiple boxes you can select multiple items by holding down the ‘control key’.  You will notice a small ‘+’ next to the items you want to ‘add to your selection”.  Just click each item while holding down the control (ctrl) key.</a:t>
            </a:r>
          </a:p>
          <a:p>
            <a:endParaRPr lang="en-US" dirty="0"/>
          </a:p>
          <a:p>
            <a:r>
              <a:rPr lang="en-US" dirty="0"/>
              <a:t>If you need additional assistance with formatting your logic</a:t>
            </a:r>
            <a:r>
              <a:rPr lang="en-US" baseline="0" dirty="0"/>
              <a:t> model, </a:t>
            </a:r>
            <a:r>
              <a:rPr lang="en-US" dirty="0"/>
              <a:t>please contact </a:t>
            </a:r>
            <a:r>
              <a:rPr lang="en-US" b="1" dirty="0">
                <a:solidFill>
                  <a:srgbClr val="FF0000"/>
                </a:solidFill>
                <a:highlight>
                  <a:srgbClr val="FFFF00"/>
                </a:highlight>
              </a:rPr>
              <a:t>prevention@hca.wa.gov. </a:t>
            </a:r>
          </a:p>
        </p:txBody>
      </p:sp>
      <p:sp>
        <p:nvSpPr>
          <p:cNvPr id="4" name="Slide Number Placeholder 3"/>
          <p:cNvSpPr>
            <a:spLocks noGrp="1"/>
          </p:cNvSpPr>
          <p:nvPr>
            <p:ph type="sldNum" sz="quarter" idx="10"/>
          </p:nvPr>
        </p:nvSpPr>
        <p:spPr/>
        <p:txBody>
          <a:bodyPr/>
          <a:lstStyle/>
          <a:p>
            <a:fld id="{0AAA474B-85EB-45A1-BD7F-FE2C5AD52D3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AA474B-85EB-45A1-BD7F-FE2C5AD52D33}"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BCE512-1504-45D6-BA9E-E5A51DE7AFC6}" type="datetimeFigureOut">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CE512-1504-45D6-BA9E-E5A51DE7AFC6}" type="datetimeFigureOut">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CE512-1504-45D6-BA9E-E5A51DE7AFC6}" type="datetimeFigureOut">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CE512-1504-45D6-BA9E-E5A51DE7AFC6}" type="datetimeFigureOut">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BCE512-1504-45D6-BA9E-E5A51DE7AFC6}" type="datetimeFigureOut">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BCE512-1504-45D6-BA9E-E5A51DE7AFC6}" type="datetimeFigureOut">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BCE512-1504-45D6-BA9E-E5A51DE7AFC6}" type="datetimeFigureOut">
              <a:rPr lang="en-US" smtClean="0"/>
              <a:pPr/>
              <a:t>10/7/2021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BCE512-1504-45D6-BA9E-E5A51DE7AFC6}" type="datetimeFigureOut">
              <a:rPr lang="en-US" smtClean="0"/>
              <a:pPr/>
              <a:t>10/7/2021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CE512-1504-45D6-BA9E-E5A51DE7AFC6}" type="datetimeFigureOut">
              <a:rPr lang="en-US" smtClean="0"/>
              <a:pPr/>
              <a:t>10/7/2021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CE512-1504-45D6-BA9E-E5A51DE7AFC6}" type="datetimeFigureOut">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CE512-1504-45D6-BA9E-E5A51DE7AFC6}" type="datetimeFigureOut">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C644F9-064D-40CA-9409-B1C46F9FF1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CE512-1504-45D6-BA9E-E5A51DE7AFC6}" type="datetimeFigureOut">
              <a:rPr lang="en-US" smtClean="0"/>
              <a:pPr/>
              <a:t>10/7/2021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644F9-064D-40CA-9409-B1C46F9FF1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Rounded Rectangular Callout 107"/>
          <p:cNvSpPr/>
          <p:nvPr/>
        </p:nvSpPr>
        <p:spPr>
          <a:xfrm>
            <a:off x="4564803" y="-1667213"/>
            <a:ext cx="1456023" cy="1580084"/>
          </a:xfrm>
          <a:prstGeom prst="wedgeRoundRectCallout">
            <a:avLst>
              <a:gd name="adj1" fmla="val 11324"/>
              <a:gd name="adj2" fmla="val 79812"/>
              <a:gd name="adj3" fmla="val 16667"/>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00" dirty="0">
                <a:solidFill>
                  <a:schemeClr val="tx1"/>
                </a:solidFill>
              </a:rPr>
              <a:t>Must include a least one for each box below. Can add additional factors based on local data and in community discussion.</a:t>
            </a:r>
            <a:endParaRPr lang="en-US" dirty="0"/>
          </a:p>
        </p:txBody>
      </p:sp>
      <p:sp>
        <p:nvSpPr>
          <p:cNvPr id="98" name="Line 16"/>
          <p:cNvSpPr>
            <a:spLocks noChangeShapeType="1"/>
          </p:cNvSpPr>
          <p:nvPr/>
        </p:nvSpPr>
        <p:spPr bwMode="auto">
          <a:xfrm flipV="1">
            <a:off x="7599734" y="6753225"/>
            <a:ext cx="1458541" cy="3375"/>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101" name="Line 16"/>
          <p:cNvSpPr>
            <a:spLocks noChangeShapeType="1"/>
          </p:cNvSpPr>
          <p:nvPr/>
        </p:nvSpPr>
        <p:spPr bwMode="auto">
          <a:xfrm>
            <a:off x="6037634" y="6754240"/>
            <a:ext cx="1571625" cy="1344"/>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102" name="Line 16"/>
          <p:cNvSpPr>
            <a:spLocks noChangeShapeType="1"/>
          </p:cNvSpPr>
          <p:nvPr/>
        </p:nvSpPr>
        <p:spPr bwMode="auto">
          <a:xfrm flipV="1">
            <a:off x="1543105" y="6754912"/>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wrap="square">
            <a:spAutoFit/>
          </a:bodyPr>
          <a:lstStyle/>
          <a:p>
            <a:endParaRPr lang="en-US">
              <a:solidFill>
                <a:prstClr val="black"/>
              </a:solidFill>
            </a:endParaRPr>
          </a:p>
        </p:txBody>
      </p:sp>
      <p:sp>
        <p:nvSpPr>
          <p:cNvPr id="6" name="Text Box 10"/>
          <p:cNvSpPr txBox="1">
            <a:spLocks noChangeArrowheads="1"/>
          </p:cNvSpPr>
          <p:nvPr/>
        </p:nvSpPr>
        <p:spPr bwMode="auto">
          <a:xfrm>
            <a:off x="58091" y="2701740"/>
            <a:ext cx="1426464" cy="245264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119063" indent="-119063">
              <a:spcAft>
                <a:spcPts val="600"/>
              </a:spcAft>
              <a:defRPr/>
            </a:pPr>
            <a:r>
              <a:rPr lang="en-US" sz="1050" b="1" i="1" dirty="0">
                <a:solidFill>
                  <a:prstClr val="black"/>
                </a:solidFill>
              </a:rPr>
              <a:t>These problems…</a:t>
            </a:r>
          </a:p>
          <a:p>
            <a:pPr algn="ctr" fontAlgn="auto">
              <a:spcBef>
                <a:spcPct val="50000"/>
              </a:spcBef>
              <a:spcAft>
                <a:spcPts val="0"/>
              </a:spcAft>
              <a:defRPr/>
            </a:pPr>
            <a:endParaRPr lang="en-US" sz="1100" b="1" dirty="0">
              <a:solidFill>
                <a:prstClr val="black"/>
              </a:solidFill>
            </a:endParaRPr>
          </a:p>
          <a:p>
            <a:pPr algn="ctr" fontAlgn="auto">
              <a:spcBef>
                <a:spcPct val="50000"/>
              </a:spcBef>
              <a:spcAft>
                <a:spcPts val="0"/>
              </a:spcAft>
              <a:defRPr/>
            </a:pPr>
            <a:r>
              <a:rPr lang="en-US" sz="1100" b="1" dirty="0">
                <a:solidFill>
                  <a:prstClr val="black"/>
                </a:solidFill>
              </a:rPr>
              <a:t>School Performance</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a:p>
            <a:pPr algn="ctr">
              <a:defRPr/>
            </a:pPr>
            <a:endParaRPr lang="en-US" sz="1100" dirty="0">
              <a:solidFill>
                <a:schemeClr val="tx1"/>
              </a:solidFill>
            </a:endParaRPr>
          </a:p>
          <a:p>
            <a:pPr algn="ctr">
              <a:defRPr/>
            </a:pPr>
            <a:r>
              <a:rPr lang="en-US" sz="1100" dirty="0">
                <a:solidFill>
                  <a:schemeClr val="tx1"/>
                </a:solidFill>
              </a:rPr>
              <a:t>[Optional: Add Yours Here]</a:t>
            </a:r>
          </a:p>
          <a:p>
            <a:pPr algn="ctr" fontAlgn="auto">
              <a:spcBef>
                <a:spcPts val="0"/>
              </a:spcBef>
              <a:spcAft>
                <a:spcPts val="0"/>
              </a:spcAft>
              <a:defRPr/>
            </a:pPr>
            <a:endParaRPr lang="en-US" sz="1100" b="1" dirty="0">
              <a:solidFill>
                <a:prstClr val="black"/>
              </a:solidFill>
            </a:endParaRPr>
          </a:p>
        </p:txBody>
      </p:sp>
      <p:grpSp>
        <p:nvGrpSpPr>
          <p:cNvPr id="2" name="Group 57"/>
          <p:cNvGrpSpPr/>
          <p:nvPr/>
        </p:nvGrpSpPr>
        <p:grpSpPr>
          <a:xfrm>
            <a:off x="109100" y="1450302"/>
            <a:ext cx="8925026" cy="273723"/>
            <a:chOff x="109100" y="1450302"/>
            <a:chExt cx="8925026" cy="273723"/>
          </a:xfrm>
        </p:grpSpPr>
        <p:sp>
          <p:nvSpPr>
            <p:cNvPr id="21" name="Line 16"/>
            <p:cNvSpPr>
              <a:spLocks noChangeShapeType="1"/>
            </p:cNvSpPr>
            <p:nvPr/>
          </p:nvSpPr>
          <p:spPr bwMode="auto">
            <a:xfrm>
              <a:off x="6046207" y="1591866"/>
              <a:ext cx="2987919" cy="3796"/>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25" name="TextBox 24"/>
            <p:cNvSpPr txBox="1"/>
            <p:nvPr/>
          </p:nvSpPr>
          <p:spPr>
            <a:xfrm>
              <a:off x="7318526" y="1450302"/>
              <a:ext cx="552449" cy="253916"/>
            </a:xfrm>
            <a:prstGeom prst="rect">
              <a:avLst/>
            </a:prstGeom>
            <a:solidFill>
              <a:schemeClr val="bg1"/>
            </a:solidFill>
          </p:spPr>
          <p:txBody>
            <a:bodyPr wrap="square" rtlCol="0">
              <a:spAutoFit/>
            </a:bodyPr>
            <a:lstStyle/>
            <a:p>
              <a:pPr algn="ctr"/>
              <a:r>
                <a:rPr lang="en-US" sz="1050" dirty="0">
                  <a:solidFill>
                    <a:prstClr val="black"/>
                  </a:solidFill>
                </a:rPr>
                <a:t>Action</a:t>
              </a:r>
            </a:p>
          </p:txBody>
        </p:sp>
        <p:sp>
          <p:nvSpPr>
            <p:cNvPr id="20" name="Line 16"/>
            <p:cNvSpPr>
              <a:spLocks noChangeShapeType="1"/>
            </p:cNvSpPr>
            <p:nvPr/>
          </p:nvSpPr>
          <p:spPr bwMode="auto">
            <a:xfrm>
              <a:off x="109100" y="1589314"/>
              <a:ext cx="5936698" cy="2818"/>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24" name="TextBox 23"/>
            <p:cNvSpPr txBox="1"/>
            <p:nvPr/>
          </p:nvSpPr>
          <p:spPr>
            <a:xfrm>
              <a:off x="2657475" y="1470109"/>
              <a:ext cx="752475" cy="253916"/>
            </a:xfrm>
            <a:prstGeom prst="rect">
              <a:avLst/>
            </a:prstGeom>
            <a:solidFill>
              <a:schemeClr val="bg1"/>
            </a:solidFill>
          </p:spPr>
          <p:txBody>
            <a:bodyPr wrap="square" rtlCol="0">
              <a:spAutoFit/>
            </a:bodyPr>
            <a:lstStyle/>
            <a:p>
              <a:pPr algn="ctr"/>
              <a:r>
                <a:rPr lang="en-US" sz="1050" dirty="0">
                  <a:solidFill>
                    <a:prstClr val="black"/>
                  </a:solidFill>
                </a:rPr>
                <a:t>Outcomes</a:t>
              </a:r>
            </a:p>
          </p:txBody>
        </p:sp>
      </p:grpSp>
      <p:sp>
        <p:nvSpPr>
          <p:cNvPr id="5" name="TextBox 4"/>
          <p:cNvSpPr txBox="1"/>
          <p:nvPr/>
        </p:nvSpPr>
        <p:spPr>
          <a:xfrm>
            <a:off x="32657" y="1630233"/>
            <a:ext cx="1524000" cy="276999"/>
          </a:xfrm>
          <a:prstGeom prst="rect">
            <a:avLst/>
          </a:prstGeom>
          <a:noFill/>
        </p:spPr>
        <p:txBody>
          <a:bodyPr wrap="square" rtlCol="0">
            <a:spAutoFit/>
          </a:bodyPr>
          <a:lstStyle/>
          <a:p>
            <a:pPr algn="ctr"/>
            <a:r>
              <a:rPr lang="en-US" sz="1200" i="1" dirty="0">
                <a:solidFill>
                  <a:prstClr val="black"/>
                </a:solidFill>
              </a:rPr>
              <a:t>What is the problem?</a:t>
            </a:r>
          </a:p>
        </p:txBody>
      </p:sp>
      <p:sp>
        <p:nvSpPr>
          <p:cNvPr id="10" name="TextBox 9"/>
          <p:cNvSpPr txBox="1"/>
          <p:nvPr/>
        </p:nvSpPr>
        <p:spPr>
          <a:xfrm>
            <a:off x="1628732" y="1652816"/>
            <a:ext cx="1371600" cy="276999"/>
          </a:xfrm>
          <a:prstGeom prst="rect">
            <a:avLst/>
          </a:prstGeom>
          <a:noFill/>
        </p:spPr>
        <p:txBody>
          <a:bodyPr wrap="square" rtlCol="0">
            <a:spAutoFit/>
          </a:bodyPr>
          <a:lstStyle/>
          <a:p>
            <a:pPr algn="ctr"/>
            <a:r>
              <a:rPr lang="en-US" sz="1200" i="1" dirty="0">
                <a:solidFill>
                  <a:prstClr val="black"/>
                </a:solidFill>
              </a:rPr>
              <a:t>Why</a:t>
            </a:r>
            <a:r>
              <a:rPr lang="en-US" sz="1050" i="1" dirty="0">
                <a:solidFill>
                  <a:prstClr val="black"/>
                </a:solidFill>
              </a:rPr>
              <a:t>? </a:t>
            </a:r>
          </a:p>
        </p:txBody>
      </p:sp>
      <p:sp>
        <p:nvSpPr>
          <p:cNvPr id="15" name="TextBox 14"/>
          <p:cNvSpPr txBox="1"/>
          <p:nvPr/>
        </p:nvSpPr>
        <p:spPr>
          <a:xfrm>
            <a:off x="3302000" y="1627024"/>
            <a:ext cx="1066800" cy="276999"/>
          </a:xfrm>
          <a:prstGeom prst="rect">
            <a:avLst/>
          </a:prstGeom>
          <a:noFill/>
        </p:spPr>
        <p:txBody>
          <a:bodyPr wrap="square" rtlCol="0">
            <a:spAutoFit/>
          </a:bodyPr>
          <a:lstStyle/>
          <a:p>
            <a:pPr algn="ctr"/>
            <a:r>
              <a:rPr lang="en-US" sz="1200" i="1" dirty="0">
                <a:solidFill>
                  <a:prstClr val="black"/>
                </a:solidFill>
              </a:rPr>
              <a:t>Why here?</a:t>
            </a:r>
          </a:p>
        </p:txBody>
      </p:sp>
      <p:sp>
        <p:nvSpPr>
          <p:cNvPr id="18" name="TextBox 17"/>
          <p:cNvSpPr txBox="1"/>
          <p:nvPr/>
        </p:nvSpPr>
        <p:spPr>
          <a:xfrm>
            <a:off x="4651828" y="1589314"/>
            <a:ext cx="1317171" cy="276999"/>
          </a:xfrm>
          <a:prstGeom prst="rect">
            <a:avLst/>
          </a:prstGeom>
          <a:noFill/>
        </p:spPr>
        <p:txBody>
          <a:bodyPr wrap="square" rtlCol="0">
            <a:spAutoFit/>
          </a:bodyPr>
          <a:lstStyle/>
          <a:p>
            <a:pPr algn="ctr"/>
            <a:r>
              <a:rPr lang="en-US" sz="1200" i="1" dirty="0">
                <a:solidFill>
                  <a:prstClr val="black"/>
                </a:solidFill>
              </a:rPr>
              <a:t>But why here?</a:t>
            </a:r>
          </a:p>
        </p:txBody>
      </p:sp>
      <p:sp>
        <p:nvSpPr>
          <p:cNvPr id="23" name="TextBox 22"/>
          <p:cNvSpPr txBox="1"/>
          <p:nvPr/>
        </p:nvSpPr>
        <p:spPr>
          <a:xfrm>
            <a:off x="7663543" y="1587074"/>
            <a:ext cx="1371600" cy="461665"/>
          </a:xfrm>
          <a:prstGeom prst="rect">
            <a:avLst/>
          </a:prstGeom>
          <a:noFill/>
        </p:spPr>
        <p:txBody>
          <a:bodyPr wrap="square" rtlCol="0">
            <a:spAutoFit/>
          </a:bodyPr>
          <a:lstStyle/>
          <a:p>
            <a:pPr algn="ctr"/>
            <a:r>
              <a:rPr lang="en-US" sz="1200" i="1" dirty="0">
                <a:solidFill>
                  <a:prstClr val="black"/>
                </a:solidFill>
              </a:rPr>
              <a:t>So what? How will we know?</a:t>
            </a:r>
          </a:p>
        </p:txBody>
      </p:sp>
      <p:sp>
        <p:nvSpPr>
          <p:cNvPr id="19" name="TextBox 18"/>
          <p:cNvSpPr txBox="1"/>
          <p:nvPr/>
        </p:nvSpPr>
        <p:spPr>
          <a:xfrm>
            <a:off x="6143171" y="1605810"/>
            <a:ext cx="1447800" cy="461665"/>
          </a:xfrm>
          <a:prstGeom prst="rect">
            <a:avLst/>
          </a:prstGeom>
          <a:noFill/>
        </p:spPr>
        <p:txBody>
          <a:bodyPr wrap="square" rtlCol="0">
            <a:spAutoFit/>
          </a:bodyPr>
          <a:lstStyle/>
          <a:p>
            <a:pPr algn="ctr"/>
            <a:r>
              <a:rPr lang="en-US" sz="1200" i="1" dirty="0">
                <a:solidFill>
                  <a:prstClr val="black"/>
                </a:solidFill>
              </a:rPr>
              <a:t>What are we doing about it?</a:t>
            </a:r>
          </a:p>
        </p:txBody>
      </p:sp>
      <p:sp>
        <p:nvSpPr>
          <p:cNvPr id="26" name="Text Box 11"/>
          <p:cNvSpPr txBox="1">
            <a:spLocks noChangeArrowheads="1"/>
          </p:cNvSpPr>
          <p:nvPr/>
        </p:nvSpPr>
        <p:spPr bwMode="auto">
          <a:xfrm>
            <a:off x="1614814" y="2268610"/>
            <a:ext cx="1371600" cy="3387579"/>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r>
              <a:rPr lang="en-US" sz="1050" b="1" dirty="0">
                <a:solidFill>
                  <a:prstClr val="black"/>
                </a:solidFill>
              </a:rPr>
              <a:t>Opioid / Rx Drug Use </a:t>
            </a:r>
          </a:p>
          <a:p>
            <a:pPr marL="119063" indent="-119063">
              <a:buFont typeface="Arial" pitchFamily="34" charset="0"/>
              <a:buChar char="•"/>
              <a:defRPr/>
            </a:pPr>
            <a:endParaRPr lang="en-US" sz="1050" dirty="0">
              <a:solidFill>
                <a:prstClr val="black"/>
              </a:solidFill>
            </a:endParaRPr>
          </a:p>
          <a:p>
            <a:pPr algn="ctr">
              <a:defRPr/>
            </a:pPr>
            <a:r>
              <a:rPr lang="en-US" sz="1050" b="1" dirty="0">
                <a:solidFill>
                  <a:schemeClr val="tx1"/>
                </a:solidFill>
              </a:rPr>
              <a:t>Marijuana Use</a:t>
            </a:r>
          </a:p>
          <a:p>
            <a:pPr algn="ctr">
              <a:defRPr/>
            </a:pPr>
            <a:endParaRPr lang="en-US" sz="1050" b="1" dirty="0">
              <a:solidFill>
                <a:prstClr val="black"/>
              </a:solidFill>
            </a:endParaRPr>
          </a:p>
          <a:p>
            <a:pPr algn="ctr" fontAlgn="auto">
              <a:spcBef>
                <a:spcPts val="0"/>
              </a:spcBef>
              <a:spcAft>
                <a:spcPts val="0"/>
              </a:spcAft>
              <a:defRPr/>
            </a:pPr>
            <a:r>
              <a:rPr lang="en-US" sz="1050" b="1" dirty="0">
                <a:solidFill>
                  <a:prstClr val="black"/>
                </a:solidFill>
              </a:rPr>
              <a:t>Vaping Use /  </a:t>
            </a:r>
          </a:p>
          <a:p>
            <a:pPr algn="ctr" fontAlgn="auto">
              <a:spcBef>
                <a:spcPts val="0"/>
              </a:spcBef>
              <a:spcAft>
                <a:spcPts val="0"/>
              </a:spcAft>
              <a:defRPr/>
            </a:pPr>
            <a:r>
              <a:rPr lang="en-US" sz="1050" b="1" dirty="0">
                <a:solidFill>
                  <a:prstClr val="black"/>
                </a:solidFill>
              </a:rPr>
              <a:t>E-Cigarette Use</a:t>
            </a:r>
          </a:p>
          <a:p>
            <a:pPr algn="ctr" fontAlgn="auto">
              <a:spcBef>
                <a:spcPts val="0"/>
              </a:spcBef>
              <a:spcAft>
                <a:spcPts val="0"/>
              </a:spcAft>
              <a:defRPr/>
            </a:pPr>
            <a:endParaRPr lang="en-US" sz="1050" b="1" dirty="0">
              <a:solidFill>
                <a:schemeClr val="tx1"/>
              </a:solidFill>
            </a:endParaRPr>
          </a:p>
          <a:p>
            <a:pPr algn="ctr" fontAlgn="auto">
              <a:spcBef>
                <a:spcPts val="0"/>
              </a:spcBef>
              <a:spcAft>
                <a:spcPts val="0"/>
              </a:spcAft>
              <a:defRPr/>
            </a:pPr>
            <a:r>
              <a:rPr lang="en-US" sz="1050" dirty="0">
                <a:solidFill>
                  <a:schemeClr val="tx1"/>
                </a:solidFill>
              </a:rPr>
              <a:t>[Add Yours Here]</a:t>
            </a:r>
          </a:p>
          <a:p>
            <a:pPr marL="119063" indent="-119063">
              <a:buFont typeface="Arial" pitchFamily="34" charset="0"/>
              <a:buChar char="•"/>
              <a:defRPr/>
            </a:pPr>
            <a:endParaRPr lang="en-US" sz="1050" dirty="0">
              <a:solidFill>
                <a:prstClr val="black"/>
              </a:solidFill>
            </a:endParaRPr>
          </a:p>
          <a:p>
            <a:pPr algn="ctr">
              <a:defRPr/>
            </a:pPr>
            <a:endParaRPr lang="en-US" sz="1050" b="1" dirty="0">
              <a:solidFill>
                <a:prstClr val="black"/>
              </a:solidFill>
            </a:endParaRPr>
          </a:p>
          <a:p>
            <a:pPr algn="ctr">
              <a:defRPr/>
            </a:pPr>
            <a:endParaRPr lang="en-US" sz="1050" dirty="0">
              <a:solidFill>
                <a:prstClr val="black"/>
              </a:solidFill>
            </a:endParaRPr>
          </a:p>
        </p:txBody>
      </p:sp>
      <p:sp>
        <p:nvSpPr>
          <p:cNvPr id="27" name="Text Box 14"/>
          <p:cNvSpPr txBox="1">
            <a:spLocks noChangeArrowheads="1"/>
          </p:cNvSpPr>
          <p:nvPr/>
        </p:nvSpPr>
        <p:spPr bwMode="auto">
          <a:xfrm>
            <a:off x="3100006" y="1905000"/>
            <a:ext cx="1399032" cy="44871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spcAft>
                <a:spcPts val="600"/>
              </a:spcAft>
              <a:defRPr/>
            </a:pPr>
            <a:r>
              <a:rPr lang="en-US" sz="1050" b="1" i="1" dirty="0">
                <a:solidFill>
                  <a:prstClr val="black"/>
                </a:solidFill>
              </a:rPr>
              <a:t>…with these common  factors…</a:t>
            </a:r>
          </a:p>
        </p:txBody>
      </p:sp>
      <p:grpSp>
        <p:nvGrpSpPr>
          <p:cNvPr id="8" name="Group 56"/>
          <p:cNvGrpSpPr/>
          <p:nvPr/>
        </p:nvGrpSpPr>
        <p:grpSpPr>
          <a:xfrm>
            <a:off x="6096000" y="2025127"/>
            <a:ext cx="1437516" cy="4539105"/>
            <a:chOff x="4668576" y="1997634"/>
            <a:chExt cx="1437516" cy="4539105"/>
          </a:xfrm>
        </p:grpSpPr>
        <p:sp>
          <p:nvSpPr>
            <p:cNvPr id="28" name="TextBox 27"/>
            <p:cNvSpPr txBox="1"/>
            <p:nvPr/>
          </p:nvSpPr>
          <p:spPr>
            <a:xfrm>
              <a:off x="4670668" y="2436027"/>
              <a:ext cx="1435241" cy="965480"/>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1000" b="1" dirty="0">
                  <a:solidFill>
                    <a:prstClr val="black"/>
                  </a:solidFill>
                </a:rPr>
                <a:t>Community engagement/Coalition development:</a:t>
              </a:r>
              <a:endParaRPr lang="en-US" sz="1000" dirty="0">
                <a:solidFill>
                  <a:prstClr val="black"/>
                </a:solidFill>
              </a:endParaRPr>
            </a:p>
            <a:p>
              <a:pPr algn="ctr">
                <a:defRPr/>
              </a:pPr>
              <a:endParaRPr lang="en-US" sz="400" b="1" dirty="0">
                <a:solidFill>
                  <a:prstClr val="black"/>
                </a:solidFill>
              </a:endParaRPr>
            </a:p>
            <a:p>
              <a:pPr algn="ctr">
                <a:defRPr/>
              </a:pPr>
              <a:r>
                <a:rPr lang="en-US" sz="1000" dirty="0">
                  <a:solidFill>
                    <a:prstClr val="black"/>
                  </a:solidFill>
                </a:rPr>
                <a:t>[Coalition Name]</a:t>
              </a:r>
            </a:p>
            <a:p>
              <a:pPr algn="ctr">
                <a:defRPr/>
              </a:pPr>
              <a:r>
                <a:rPr lang="en-US" sz="1000" dirty="0">
                  <a:solidFill>
                    <a:prstClr val="black"/>
                  </a:solidFill>
                </a:rPr>
                <a:t>[Add Yours Here]</a:t>
              </a:r>
            </a:p>
          </p:txBody>
        </p:sp>
        <p:sp>
          <p:nvSpPr>
            <p:cNvPr id="29" name="TextBox 28"/>
            <p:cNvSpPr txBox="1"/>
            <p:nvPr/>
          </p:nvSpPr>
          <p:spPr>
            <a:xfrm>
              <a:off x="4668576" y="4932680"/>
              <a:ext cx="1435240" cy="844061"/>
            </a:xfrm>
            <a:prstGeom prst="rect">
              <a:avLst/>
            </a:prstGeom>
            <a:ln/>
          </p:spPr>
          <p:style>
            <a:lnRef idx="1">
              <a:schemeClr val="accent3"/>
            </a:lnRef>
            <a:fillRef idx="2">
              <a:schemeClr val="accent3"/>
            </a:fillRef>
            <a:effectRef idx="1">
              <a:schemeClr val="accent3"/>
            </a:effectRef>
            <a:fontRef idx="minor">
              <a:schemeClr val="dk1"/>
            </a:fontRef>
          </p:style>
          <p:txBody>
            <a:bodyPr wrap="square">
              <a:noAutofit/>
            </a:bodyPr>
            <a:lstStyle/>
            <a:p>
              <a:pPr algn="ctr" fontAlgn="auto">
                <a:spcBef>
                  <a:spcPts val="0"/>
                </a:spcBef>
                <a:spcAft>
                  <a:spcPts val="0"/>
                </a:spcAft>
                <a:defRPr/>
              </a:pPr>
              <a:r>
                <a:rPr lang="en-US" sz="1000" b="1" dirty="0">
                  <a:solidFill>
                    <a:prstClr val="black"/>
                  </a:solidFill>
                </a:rPr>
                <a:t>School-based Prevention/ Intervention  Services:</a:t>
              </a:r>
            </a:p>
            <a:p>
              <a:pPr algn="ctr" fontAlgn="auto">
                <a:spcBef>
                  <a:spcPts val="0"/>
                </a:spcBef>
                <a:spcAft>
                  <a:spcPts val="0"/>
                </a:spcAft>
                <a:defRPr/>
              </a:pPr>
              <a:r>
                <a:rPr lang="en-US" sz="1000" dirty="0">
                  <a:solidFill>
                    <a:prstClr val="black"/>
                  </a:solidFill>
                </a:rPr>
                <a:t>Student Assistance Program</a:t>
              </a:r>
            </a:p>
          </p:txBody>
        </p:sp>
        <p:sp>
          <p:nvSpPr>
            <p:cNvPr id="30" name="TextBox 29"/>
            <p:cNvSpPr txBox="1"/>
            <p:nvPr/>
          </p:nvSpPr>
          <p:spPr>
            <a:xfrm>
              <a:off x="4669588" y="5828853"/>
              <a:ext cx="1435608" cy="707886"/>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pPr algn="ctr">
                <a:defRPr/>
              </a:pPr>
              <a:r>
                <a:rPr lang="en-US" sz="1000" b="1" dirty="0">
                  <a:solidFill>
                    <a:prstClr val="black"/>
                  </a:solidFill>
                </a:rPr>
                <a:t>Direct Services:</a:t>
              </a:r>
            </a:p>
            <a:p>
              <a:pPr algn="ctr">
                <a:defRPr/>
              </a:pPr>
              <a:endParaRPr lang="en-US" sz="1000" b="1" dirty="0">
                <a:solidFill>
                  <a:prstClr val="black"/>
                </a:solidFill>
              </a:endParaRPr>
            </a:p>
            <a:p>
              <a:pPr algn="ctr">
                <a:defRPr/>
              </a:pPr>
              <a:r>
                <a:rPr lang="en-US" sz="1000" dirty="0">
                  <a:solidFill>
                    <a:prstClr val="black"/>
                  </a:solidFill>
                </a:rPr>
                <a:t>[Add Yours Here]</a:t>
              </a:r>
            </a:p>
            <a:p>
              <a:pPr algn="ctr">
                <a:defRPr/>
              </a:pPr>
              <a:endParaRPr lang="en-US" sz="1000" b="1" dirty="0">
                <a:solidFill>
                  <a:prstClr val="black"/>
                </a:solidFill>
              </a:endParaRPr>
            </a:p>
          </p:txBody>
        </p:sp>
        <p:sp>
          <p:nvSpPr>
            <p:cNvPr id="32" name="TextBox 31"/>
            <p:cNvSpPr txBox="1"/>
            <p:nvPr/>
          </p:nvSpPr>
          <p:spPr>
            <a:xfrm>
              <a:off x="4668576" y="3445434"/>
              <a:ext cx="1435608" cy="657330"/>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1000" b="1" dirty="0">
                  <a:solidFill>
                    <a:prstClr val="black"/>
                  </a:solidFill>
                </a:rPr>
                <a:t>Public Awareness / Info Dissemination:</a:t>
              </a:r>
            </a:p>
            <a:p>
              <a:pPr algn="ctr">
                <a:defRPr/>
              </a:pPr>
              <a:r>
                <a:rPr lang="en-US" sz="1000" dirty="0">
                  <a:solidFill>
                    <a:prstClr val="black"/>
                  </a:solidFill>
                </a:rPr>
                <a:t>[Add Yours Here]</a:t>
              </a:r>
            </a:p>
          </p:txBody>
        </p:sp>
        <p:sp>
          <p:nvSpPr>
            <p:cNvPr id="33" name="TextBox 32"/>
            <p:cNvSpPr txBox="1"/>
            <p:nvPr/>
          </p:nvSpPr>
          <p:spPr>
            <a:xfrm>
              <a:off x="4669472" y="4157232"/>
              <a:ext cx="1432050" cy="720131"/>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1000" b="1" dirty="0">
                  <a:solidFill>
                    <a:prstClr val="black"/>
                  </a:solidFill>
                </a:rPr>
                <a:t>Environmental Strategies: </a:t>
              </a:r>
            </a:p>
            <a:p>
              <a:pPr algn="ctr">
                <a:defRPr/>
              </a:pPr>
              <a:endParaRPr lang="en-US" sz="1000" b="1" dirty="0">
                <a:solidFill>
                  <a:prstClr val="black"/>
                </a:solidFill>
              </a:endParaRPr>
            </a:p>
            <a:p>
              <a:pPr algn="ctr">
                <a:defRPr/>
              </a:pPr>
              <a:r>
                <a:rPr lang="en-US" sz="1000" dirty="0">
                  <a:solidFill>
                    <a:prstClr val="black"/>
                  </a:solidFill>
                </a:rPr>
                <a:t>[Add Yours Here]</a:t>
              </a:r>
            </a:p>
            <a:p>
              <a:pPr algn="ctr">
                <a:defRPr/>
              </a:pPr>
              <a:endParaRPr lang="en-US" sz="1000" b="1" dirty="0">
                <a:solidFill>
                  <a:srgbClr val="FF0000"/>
                </a:solidFill>
              </a:endParaRPr>
            </a:p>
          </p:txBody>
        </p:sp>
        <p:sp>
          <p:nvSpPr>
            <p:cNvPr id="34" name="TextBox 33"/>
            <p:cNvSpPr txBox="1"/>
            <p:nvPr/>
          </p:nvSpPr>
          <p:spPr>
            <a:xfrm>
              <a:off x="4670484" y="1997634"/>
              <a:ext cx="1435608" cy="381000"/>
            </a:xfrm>
            <a:prstGeom prst="rect">
              <a:avLst/>
            </a:prstGeom>
          </p:spPr>
          <p:style>
            <a:lnRef idx="1">
              <a:schemeClr val="accent3"/>
            </a:lnRef>
            <a:fillRef idx="2">
              <a:schemeClr val="accent3"/>
            </a:fillRef>
            <a:effectRef idx="1">
              <a:schemeClr val="accent3"/>
            </a:effectRef>
            <a:fontRef idx="minor">
              <a:schemeClr val="dk1"/>
            </a:fontRef>
          </p:style>
          <p:txBody>
            <a:bodyPr/>
            <a:lstStyle/>
            <a:p>
              <a:pPr>
                <a:spcAft>
                  <a:spcPts val="600"/>
                </a:spcAft>
                <a:defRPr/>
              </a:pPr>
              <a:r>
                <a:rPr lang="en-US" sz="1050" b="1" i="1" dirty="0">
                  <a:solidFill>
                    <a:prstClr val="black"/>
                  </a:solidFill>
                </a:rPr>
                <a:t>…can be addressed thru these strategies…</a:t>
              </a:r>
            </a:p>
          </p:txBody>
        </p:sp>
      </p:grpSp>
      <p:sp>
        <p:nvSpPr>
          <p:cNvPr id="59" name="Left Brace 58"/>
          <p:cNvSpPr/>
          <p:nvPr/>
        </p:nvSpPr>
        <p:spPr>
          <a:xfrm>
            <a:off x="2971800" y="2209800"/>
            <a:ext cx="131445"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prstClr val="black"/>
              </a:solidFill>
            </a:endParaRPr>
          </a:p>
        </p:txBody>
      </p:sp>
      <p:sp>
        <p:nvSpPr>
          <p:cNvPr id="61" name="Left Brace 60"/>
          <p:cNvSpPr/>
          <p:nvPr/>
        </p:nvSpPr>
        <p:spPr>
          <a:xfrm>
            <a:off x="1484555" y="2613211"/>
            <a:ext cx="122032" cy="27432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prstClr val="black"/>
              </a:solidFill>
            </a:endParaRPr>
          </a:p>
        </p:txBody>
      </p:sp>
      <p:sp>
        <p:nvSpPr>
          <p:cNvPr id="56" name="Text Box 9"/>
          <p:cNvSpPr txBox="1">
            <a:spLocks noChangeArrowheads="1"/>
          </p:cNvSpPr>
          <p:nvPr/>
        </p:nvSpPr>
        <p:spPr bwMode="auto">
          <a:xfrm>
            <a:off x="3105626" y="3385559"/>
            <a:ext cx="1395413" cy="106182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ts val="300"/>
              </a:spcBef>
              <a:spcAft>
                <a:spcPts val="0"/>
              </a:spcAft>
              <a:defRPr/>
            </a:pPr>
            <a:r>
              <a:rPr lang="en-US" sz="1000" b="1" dirty="0">
                <a:solidFill>
                  <a:prstClr val="black"/>
                </a:solidFill>
              </a:rPr>
              <a:t>Availability:  </a:t>
            </a:r>
            <a:r>
              <a:rPr lang="en-US" sz="900" dirty="0">
                <a:solidFill>
                  <a:prstClr val="black"/>
                </a:solidFill>
              </a:rPr>
              <a:t>Retail  or  Social Access </a:t>
            </a:r>
            <a:endParaRPr lang="en-US" sz="1000" dirty="0">
              <a:solidFill>
                <a:prstClr val="black"/>
              </a:solidFill>
            </a:endParaRPr>
          </a:p>
          <a:p>
            <a:pPr algn="ctr" fontAlgn="auto">
              <a:spcBef>
                <a:spcPts val="300"/>
              </a:spcBef>
              <a:spcAft>
                <a:spcPts val="0"/>
              </a:spcAft>
              <a:defRPr/>
            </a:pPr>
            <a:r>
              <a:rPr lang="en-US" sz="1000" b="1" dirty="0">
                <a:solidFill>
                  <a:prstClr val="black"/>
                </a:solidFill>
              </a:rPr>
              <a:t>Community Laws &amp; Norms: </a:t>
            </a:r>
            <a:r>
              <a:rPr lang="en-US" sz="900" dirty="0">
                <a:solidFill>
                  <a:prstClr val="black"/>
                </a:solidFill>
              </a:rPr>
              <a:t>Policies, Enforcement; Regulations</a:t>
            </a:r>
            <a:endParaRPr lang="en-US" sz="1000" dirty="0">
              <a:solidFill>
                <a:prstClr val="black"/>
              </a:solidFill>
            </a:endParaRPr>
          </a:p>
          <a:p>
            <a:pPr algn="ctr" fontAlgn="auto">
              <a:spcBef>
                <a:spcPts val="300"/>
              </a:spcBef>
              <a:spcAft>
                <a:spcPts val="0"/>
              </a:spcAft>
              <a:defRPr/>
            </a:pPr>
            <a:r>
              <a:rPr lang="en-US" sz="1000" dirty="0">
                <a:solidFill>
                  <a:prstClr val="black"/>
                </a:solidFill>
              </a:rPr>
              <a:t>[Add Yours Here]</a:t>
            </a:r>
          </a:p>
        </p:txBody>
      </p:sp>
      <p:sp>
        <p:nvSpPr>
          <p:cNvPr id="57" name="Text Box 14"/>
          <p:cNvSpPr txBox="1">
            <a:spLocks noChangeArrowheads="1"/>
          </p:cNvSpPr>
          <p:nvPr/>
        </p:nvSpPr>
        <p:spPr bwMode="auto">
          <a:xfrm>
            <a:off x="3103245" y="2448910"/>
            <a:ext cx="1400175" cy="70788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ct val="50000"/>
              </a:spcBef>
              <a:spcAft>
                <a:spcPts val="0"/>
              </a:spcAft>
              <a:defRPr/>
            </a:pPr>
            <a:r>
              <a:rPr lang="en-US" sz="1000" b="1" dirty="0">
                <a:solidFill>
                  <a:prstClr val="black"/>
                </a:solidFill>
              </a:rPr>
              <a:t>Low Neighborhood Attachment / Community Disorganization</a:t>
            </a:r>
          </a:p>
        </p:txBody>
      </p:sp>
      <p:sp>
        <p:nvSpPr>
          <p:cNvPr id="58" name="Text Box 17"/>
          <p:cNvSpPr txBox="1">
            <a:spLocks noChangeArrowheads="1"/>
          </p:cNvSpPr>
          <p:nvPr/>
        </p:nvSpPr>
        <p:spPr bwMode="auto">
          <a:xfrm>
            <a:off x="3089517" y="4676151"/>
            <a:ext cx="1395413" cy="90024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Aft>
                <a:spcPts val="0"/>
              </a:spcAft>
              <a:defRPr/>
            </a:pPr>
            <a:r>
              <a:rPr lang="en-US" sz="1000" b="1" dirty="0">
                <a:solidFill>
                  <a:prstClr val="black"/>
                </a:solidFill>
              </a:rPr>
              <a:t>Favorable Attitudes Towards the Problem Behavior</a:t>
            </a:r>
          </a:p>
          <a:p>
            <a:pPr algn="ctr" fontAlgn="auto">
              <a:spcBef>
                <a:spcPts val="300"/>
              </a:spcBef>
              <a:spcAft>
                <a:spcPts val="0"/>
              </a:spcAft>
              <a:defRPr/>
            </a:pPr>
            <a:r>
              <a:rPr lang="en-US" sz="1000" dirty="0">
                <a:solidFill>
                  <a:prstClr val="black"/>
                </a:solidFill>
              </a:rPr>
              <a:t>[</a:t>
            </a:r>
            <a:r>
              <a:rPr lang="en-US" sz="1000" dirty="0">
                <a:solidFill>
                  <a:schemeClr val="tx1"/>
                </a:solidFill>
              </a:rPr>
              <a:t>Optional: add additional here</a:t>
            </a:r>
            <a:r>
              <a:rPr lang="en-US" sz="1000" dirty="0">
                <a:solidFill>
                  <a:prstClr val="black"/>
                </a:solidFill>
              </a:rPr>
              <a:t>]</a:t>
            </a:r>
          </a:p>
        </p:txBody>
      </p:sp>
      <p:sp>
        <p:nvSpPr>
          <p:cNvPr id="62" name="Text Box 19"/>
          <p:cNvSpPr txBox="1">
            <a:spLocks noChangeArrowheads="1"/>
          </p:cNvSpPr>
          <p:nvPr/>
        </p:nvSpPr>
        <p:spPr bwMode="auto">
          <a:xfrm>
            <a:off x="3105626" y="5805160"/>
            <a:ext cx="1395413" cy="63384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lgn="ctr" fontAlgn="auto">
              <a:spcBef>
                <a:spcPct val="50000"/>
              </a:spcBef>
              <a:spcAft>
                <a:spcPts val="0"/>
              </a:spcAft>
              <a:defRPr/>
            </a:pPr>
            <a:r>
              <a:rPr lang="en-US" sz="1000" b="1" dirty="0">
                <a:solidFill>
                  <a:prstClr val="black"/>
                </a:solidFill>
              </a:rPr>
              <a:t>Risk &amp; Protective Factors</a:t>
            </a:r>
          </a:p>
          <a:p>
            <a:pPr algn="ctr" fontAlgn="auto">
              <a:spcBef>
                <a:spcPct val="50000"/>
              </a:spcBef>
              <a:spcAft>
                <a:spcPts val="0"/>
              </a:spcAft>
              <a:defRPr/>
            </a:pPr>
            <a:r>
              <a:rPr lang="en-US" sz="1000" dirty="0">
                <a:solidFill>
                  <a:prstClr val="black"/>
                </a:solidFill>
              </a:rPr>
              <a:t>[Add Yours Here]</a:t>
            </a:r>
          </a:p>
        </p:txBody>
      </p:sp>
      <p:grpSp>
        <p:nvGrpSpPr>
          <p:cNvPr id="72" name="Group 71"/>
          <p:cNvGrpSpPr/>
          <p:nvPr/>
        </p:nvGrpSpPr>
        <p:grpSpPr>
          <a:xfrm>
            <a:off x="4593515" y="1905000"/>
            <a:ext cx="1378353" cy="4556245"/>
            <a:chOff x="4668031" y="1905000"/>
            <a:chExt cx="1378353" cy="4556245"/>
          </a:xfrm>
        </p:grpSpPr>
        <p:grpSp>
          <p:nvGrpSpPr>
            <p:cNvPr id="68" name="Group 67"/>
            <p:cNvGrpSpPr/>
            <p:nvPr/>
          </p:nvGrpSpPr>
          <p:grpSpPr>
            <a:xfrm>
              <a:off x="4668031" y="2466480"/>
              <a:ext cx="1372496" cy="3994765"/>
              <a:chOff x="4680414" y="2384005"/>
              <a:chExt cx="1372496" cy="3994765"/>
            </a:xfrm>
          </p:grpSpPr>
          <p:sp>
            <p:nvSpPr>
              <p:cNvPr id="64" name="TextBox 63"/>
              <p:cNvSpPr txBox="1"/>
              <p:nvPr/>
            </p:nvSpPr>
            <p:spPr>
              <a:xfrm>
                <a:off x="4680414" y="2384005"/>
                <a:ext cx="1371600" cy="68499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5" name="TextBox 64"/>
              <p:cNvSpPr txBox="1"/>
              <p:nvPr/>
            </p:nvSpPr>
            <p:spPr>
              <a:xfrm>
                <a:off x="4681310" y="4601743"/>
                <a:ext cx="1371600" cy="905787"/>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sp>
            <p:nvSpPr>
              <p:cNvPr id="66" name="TextBox 65"/>
              <p:cNvSpPr txBox="1"/>
              <p:nvPr/>
            </p:nvSpPr>
            <p:spPr>
              <a:xfrm>
                <a:off x="4680414" y="5744925"/>
                <a:ext cx="1371600" cy="63384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dirty="0">
                  <a:solidFill>
                    <a:prstClr val="black"/>
                  </a:solidFill>
                </a:endParaRPr>
              </a:p>
            </p:txBody>
          </p:sp>
          <p:sp>
            <p:nvSpPr>
              <p:cNvPr id="67" name="TextBox 66"/>
              <p:cNvSpPr txBox="1"/>
              <p:nvPr/>
            </p:nvSpPr>
            <p:spPr>
              <a:xfrm>
                <a:off x="4680414" y="3306395"/>
                <a:ext cx="1371600" cy="105795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[Add Yours Here]</a:t>
                </a:r>
              </a:p>
            </p:txBody>
          </p:sp>
        </p:grpSp>
        <p:sp>
          <p:nvSpPr>
            <p:cNvPr id="69" name="TextBox 68"/>
            <p:cNvSpPr txBox="1"/>
            <p:nvPr/>
          </p:nvSpPr>
          <p:spPr>
            <a:xfrm>
              <a:off x="4674784" y="1905000"/>
              <a:ext cx="1371600" cy="44871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b="1" i="1" dirty="0">
                  <a:solidFill>
                    <a:prstClr val="black"/>
                  </a:solidFill>
                </a:rPr>
                <a:t>…specifically in our community…</a:t>
              </a:r>
            </a:p>
          </p:txBody>
        </p:sp>
      </p:grpSp>
      <p:grpSp>
        <p:nvGrpSpPr>
          <p:cNvPr id="70" name="Group 69"/>
          <p:cNvGrpSpPr/>
          <p:nvPr/>
        </p:nvGrpSpPr>
        <p:grpSpPr>
          <a:xfrm>
            <a:off x="101470" y="438886"/>
            <a:ext cx="8941353" cy="999875"/>
            <a:chOff x="101470" y="438886"/>
            <a:chExt cx="8941353" cy="999875"/>
          </a:xfrm>
        </p:grpSpPr>
        <p:sp>
          <p:nvSpPr>
            <p:cNvPr id="4" name="Text Box 4"/>
            <p:cNvSpPr txBox="1">
              <a:spLocks noChangeArrowheads="1"/>
            </p:cNvSpPr>
            <p:nvPr/>
          </p:nvSpPr>
          <p:spPr bwMode="auto">
            <a:xfrm>
              <a:off x="101470" y="442611"/>
              <a:ext cx="1424701" cy="9924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1400" b="1" dirty="0">
                  <a:solidFill>
                    <a:prstClr val="white"/>
                  </a:solidFill>
                </a:rPr>
                <a:t>Long-Term Consequences</a:t>
              </a:r>
            </a:p>
          </p:txBody>
        </p:sp>
        <p:sp>
          <p:nvSpPr>
            <p:cNvPr id="13" name="Text Box 20"/>
            <p:cNvSpPr txBox="1">
              <a:spLocks noChangeArrowheads="1"/>
            </p:cNvSpPr>
            <p:nvPr/>
          </p:nvSpPr>
          <p:spPr bwMode="auto">
            <a:xfrm>
              <a:off x="3118705" y="439320"/>
              <a:ext cx="1395747" cy="99900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spcBef>
                  <a:spcPct val="50000"/>
                </a:spcBef>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a:spcBef>
                  <a:spcPct val="50000"/>
                </a:spcBef>
                <a:defRPr/>
              </a:pPr>
              <a:r>
                <a:rPr lang="en-US" sz="1050" b="1" dirty="0">
                  <a:solidFill>
                    <a:prstClr val="white"/>
                  </a:solidFill>
                </a:rPr>
                <a:t>(Risk/Protective Factors)</a:t>
              </a:r>
            </a:p>
          </p:txBody>
        </p:sp>
        <p:sp>
          <p:nvSpPr>
            <p:cNvPr id="22" name="Text Box 6"/>
            <p:cNvSpPr txBox="1">
              <a:spLocks noChangeArrowheads="1"/>
            </p:cNvSpPr>
            <p:nvPr/>
          </p:nvSpPr>
          <p:spPr bwMode="auto">
            <a:xfrm>
              <a:off x="7662079" y="440475"/>
              <a:ext cx="1380744" cy="996696"/>
            </a:xfrm>
            <a:prstGeom prst="rect">
              <a:avLst/>
            </a:prstGeom>
            <a:solidFill>
              <a:schemeClr val="tx1">
                <a:lumMod val="65000"/>
                <a:lumOff val="35000"/>
              </a:schemeClr>
            </a:solidFill>
            <a:ln>
              <a:headEnd/>
              <a:tailEnd/>
            </a:ln>
          </p:spPr>
          <p:style>
            <a:lnRef idx="0">
              <a:schemeClr val="dk1"/>
            </a:lnRef>
            <a:fillRef idx="3">
              <a:schemeClr val="dk1"/>
            </a:fillRef>
            <a:effectRef idx="3">
              <a:schemeClr val="dk1"/>
            </a:effectRef>
            <a:fontRef idx="minor">
              <a:schemeClr val="lt1"/>
            </a:fontRef>
          </p:style>
          <p:txBody>
            <a:bodyPr anchor="ctr"/>
            <a:lstStyle/>
            <a:p>
              <a:pPr algn="ctr">
                <a:defRPr/>
              </a:pPr>
              <a:endParaRPr lang="en-US" sz="1400" b="1" dirty="0">
                <a:solidFill>
                  <a:prstClr val="white"/>
                </a:solidFill>
              </a:endParaRPr>
            </a:p>
            <a:p>
              <a:pPr algn="ctr">
                <a:defRPr/>
              </a:pPr>
              <a:endParaRPr lang="en-US" sz="1400" b="1" dirty="0">
                <a:solidFill>
                  <a:prstClr val="white"/>
                </a:solidFill>
              </a:endParaRPr>
            </a:p>
            <a:p>
              <a:pPr algn="ctr">
                <a:defRPr/>
              </a:pPr>
              <a:r>
                <a:rPr lang="en-US" sz="1400" b="1" dirty="0">
                  <a:solidFill>
                    <a:prstClr val="white"/>
                  </a:solidFill>
                </a:rPr>
                <a:t>Evaluation Plan</a:t>
              </a:r>
            </a:p>
            <a:p>
              <a:pPr algn="ctr">
                <a:defRPr/>
              </a:pPr>
              <a:endParaRPr lang="en-US" sz="1400" b="1" dirty="0">
                <a:solidFill>
                  <a:prstClr val="white"/>
                </a:solidFill>
              </a:endParaRPr>
            </a:p>
            <a:p>
              <a:pPr algn="ctr">
                <a:defRPr/>
              </a:pPr>
              <a:endParaRPr lang="en-US" sz="1400" b="1" dirty="0">
                <a:solidFill>
                  <a:prstClr val="white"/>
                </a:solidFill>
              </a:endParaRPr>
            </a:p>
            <a:p>
              <a:pPr algn="ctr">
                <a:defRPr/>
              </a:pPr>
              <a:endParaRPr lang="en-US" sz="1400" b="1" dirty="0">
                <a:solidFill>
                  <a:prstClr val="white"/>
                </a:solidFill>
              </a:endParaRPr>
            </a:p>
          </p:txBody>
        </p:sp>
        <p:sp>
          <p:nvSpPr>
            <p:cNvPr id="9" name="Text Box 5"/>
            <p:cNvSpPr txBox="1">
              <a:spLocks noChangeArrowheads="1"/>
            </p:cNvSpPr>
            <p:nvPr/>
          </p:nvSpPr>
          <p:spPr bwMode="auto">
            <a:xfrm>
              <a:off x="1636597" y="438886"/>
              <a:ext cx="1371682" cy="9998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a:defRPr/>
              </a:pPr>
              <a:r>
                <a:rPr lang="en-US" sz="1400" b="1" dirty="0">
                  <a:solidFill>
                    <a:prstClr val="white"/>
                  </a:solidFill>
                </a:rPr>
                <a:t>Behavioral Health Problems</a:t>
              </a:r>
            </a:p>
            <a:p>
              <a:pPr algn="ctr">
                <a:defRPr/>
              </a:pPr>
              <a:r>
                <a:rPr lang="en-US" sz="1050" b="1" dirty="0">
                  <a:solidFill>
                    <a:prstClr val="white"/>
                  </a:solidFill>
                </a:rPr>
                <a:t>(Consumption)</a:t>
              </a:r>
            </a:p>
          </p:txBody>
        </p:sp>
        <p:sp>
          <p:nvSpPr>
            <p:cNvPr id="17" name="Text Box 6"/>
            <p:cNvSpPr txBox="1">
              <a:spLocks noChangeArrowheads="1"/>
            </p:cNvSpPr>
            <p:nvPr/>
          </p:nvSpPr>
          <p:spPr bwMode="auto">
            <a:xfrm>
              <a:off x="6134336" y="440475"/>
              <a:ext cx="1417320" cy="9966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a:xfrm>
              <a:off x="1347555" y="122848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32352" y="1250001"/>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7380211" y="1250001"/>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878" y="440475"/>
              <a:ext cx="1399032" cy="9966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a:xfrm>
              <a:off x="5841707" y="1271516"/>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53765" y="1260759"/>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79" name="TextBox 78"/>
          <p:cNvSpPr txBox="1"/>
          <p:nvPr/>
        </p:nvSpPr>
        <p:spPr>
          <a:xfrm>
            <a:off x="7852146" y="6664729"/>
            <a:ext cx="990600" cy="182880"/>
          </a:xfrm>
          <a:prstGeom prst="rect">
            <a:avLst/>
          </a:prstGeom>
          <a:solidFill>
            <a:schemeClr val="bg1"/>
          </a:solidFill>
        </p:spPr>
        <p:txBody>
          <a:bodyPr wrap="square" rtlCol="0" anchor="ctr">
            <a:spAutoFit/>
          </a:bodyPr>
          <a:lstStyle/>
          <a:p>
            <a:pPr algn="ctr"/>
            <a:r>
              <a:rPr lang="en-US" sz="900" dirty="0">
                <a:solidFill>
                  <a:prstClr val="black"/>
                </a:solidFill>
              </a:rPr>
              <a:t>Reporting/</a:t>
            </a:r>
            <a:r>
              <a:rPr lang="en-US" sz="900" dirty="0" err="1">
                <a:solidFill>
                  <a:prstClr val="black"/>
                </a:solidFill>
              </a:rPr>
              <a:t>Eval</a:t>
            </a:r>
            <a:endParaRPr lang="en-US" sz="900" dirty="0">
              <a:solidFill>
                <a:prstClr val="black"/>
              </a:solidFill>
            </a:endParaRPr>
          </a:p>
        </p:txBody>
      </p:sp>
      <p:sp>
        <p:nvSpPr>
          <p:cNvPr id="75" name="TextBox 74"/>
          <p:cNvSpPr txBox="1"/>
          <p:nvPr/>
        </p:nvSpPr>
        <p:spPr>
          <a:xfrm>
            <a:off x="6228840" y="6664729"/>
            <a:ext cx="1219199" cy="182880"/>
          </a:xfrm>
          <a:prstGeom prst="rect">
            <a:avLst/>
          </a:prstGeom>
          <a:solidFill>
            <a:schemeClr val="bg1"/>
          </a:solidFill>
        </p:spPr>
        <p:txBody>
          <a:bodyPr wrap="square" rtlCol="0" anchor="ctr">
            <a:spAutoFit/>
          </a:bodyPr>
          <a:lstStyle/>
          <a:p>
            <a:pPr algn="ctr"/>
            <a:r>
              <a:rPr lang="en-US" sz="900" dirty="0">
                <a:solidFill>
                  <a:prstClr val="black"/>
                </a:solidFill>
              </a:rPr>
              <a:t>Plan/Implementation</a:t>
            </a:r>
          </a:p>
        </p:txBody>
      </p:sp>
      <p:sp>
        <p:nvSpPr>
          <p:cNvPr id="77" name="TextBox 76"/>
          <p:cNvSpPr txBox="1"/>
          <p:nvPr/>
        </p:nvSpPr>
        <p:spPr>
          <a:xfrm>
            <a:off x="3235383" y="6667769"/>
            <a:ext cx="1142999" cy="182880"/>
          </a:xfrm>
          <a:prstGeom prst="rect">
            <a:avLst/>
          </a:prstGeom>
          <a:solidFill>
            <a:schemeClr val="bg1"/>
          </a:solidFill>
        </p:spPr>
        <p:txBody>
          <a:bodyPr wrap="square" rtlCol="0" anchor="ctr">
            <a:spAutoFit/>
          </a:bodyPr>
          <a:lstStyle/>
          <a:p>
            <a:pPr algn="ctr"/>
            <a:r>
              <a:rPr lang="en-US" sz="900" dirty="0">
                <a:solidFill>
                  <a:prstClr val="black"/>
                </a:solidFill>
              </a:rPr>
              <a:t>Local Assessment</a:t>
            </a:r>
          </a:p>
        </p:txBody>
      </p:sp>
      <p:sp>
        <p:nvSpPr>
          <p:cNvPr id="81" name="Line 16"/>
          <p:cNvSpPr>
            <a:spLocks noChangeShapeType="1"/>
          </p:cNvSpPr>
          <p:nvPr/>
        </p:nvSpPr>
        <p:spPr bwMode="auto">
          <a:xfrm>
            <a:off x="97732" y="6659666"/>
            <a:ext cx="4443788" cy="213"/>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wrap="square">
            <a:spAutoFit/>
          </a:bodyPr>
          <a:lstStyle/>
          <a:p>
            <a:endParaRPr lang="en-US">
              <a:solidFill>
                <a:prstClr val="black"/>
              </a:solidFill>
            </a:endParaRPr>
          </a:p>
        </p:txBody>
      </p:sp>
      <p:sp>
        <p:nvSpPr>
          <p:cNvPr id="85" name="TextBox 84"/>
          <p:cNvSpPr txBox="1"/>
          <p:nvPr/>
        </p:nvSpPr>
        <p:spPr>
          <a:xfrm>
            <a:off x="278938" y="6565939"/>
            <a:ext cx="1142999" cy="182880"/>
          </a:xfrm>
          <a:prstGeom prst="rect">
            <a:avLst/>
          </a:prstGeom>
          <a:solidFill>
            <a:schemeClr val="bg1"/>
          </a:solidFill>
        </p:spPr>
        <p:txBody>
          <a:bodyPr wrap="square" rtlCol="0" anchor="ctr">
            <a:spAutoFit/>
          </a:bodyPr>
          <a:lstStyle/>
          <a:p>
            <a:pPr algn="ctr"/>
            <a:r>
              <a:rPr lang="en-US" sz="900" dirty="0">
                <a:solidFill>
                  <a:prstClr val="black"/>
                </a:solidFill>
              </a:rPr>
              <a:t>State Assessment</a:t>
            </a:r>
          </a:p>
        </p:txBody>
      </p:sp>
      <p:grpSp>
        <p:nvGrpSpPr>
          <p:cNvPr id="92" name="Group 91"/>
          <p:cNvGrpSpPr/>
          <p:nvPr/>
        </p:nvGrpSpPr>
        <p:grpSpPr>
          <a:xfrm>
            <a:off x="7651246" y="2041747"/>
            <a:ext cx="1390650" cy="4485132"/>
            <a:chOff x="7651246" y="2041747"/>
            <a:chExt cx="1390650" cy="4485132"/>
          </a:xfrm>
        </p:grpSpPr>
        <p:sp>
          <p:nvSpPr>
            <p:cNvPr id="46" name="TextBox 45"/>
            <p:cNvSpPr txBox="1"/>
            <p:nvPr/>
          </p:nvSpPr>
          <p:spPr>
            <a:xfrm>
              <a:off x="7656009" y="2041747"/>
              <a:ext cx="1381125" cy="553998"/>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sz="1000" b="1" i="1" dirty="0">
                  <a:solidFill>
                    <a:prstClr val="black"/>
                  </a:solidFill>
                </a:rPr>
                <a:t>…and we will use these tools to measure our impact…</a:t>
              </a:r>
            </a:p>
          </p:txBody>
        </p:sp>
        <p:sp>
          <p:nvSpPr>
            <p:cNvPr id="87" name="TextBox 86"/>
            <p:cNvSpPr txBox="1"/>
            <p:nvPr/>
          </p:nvSpPr>
          <p:spPr>
            <a:xfrm>
              <a:off x="7651246" y="5865159"/>
              <a:ext cx="1390650" cy="661720"/>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Direct Services:  </a:t>
              </a:r>
              <a:r>
                <a:rPr lang="en-US" sz="900" dirty="0">
                  <a:solidFill>
                    <a:schemeClr val="tx1"/>
                  </a:solidFill>
                </a:rPr>
                <a:t>Assigned Program pre/post and  process measures; HYS</a:t>
              </a:r>
              <a:endParaRPr lang="en-US" sz="1000" b="1" dirty="0">
                <a:solidFill>
                  <a:schemeClr val="tx1"/>
                </a:solidFill>
              </a:endParaRPr>
            </a:p>
          </p:txBody>
        </p:sp>
        <p:sp>
          <p:nvSpPr>
            <p:cNvPr id="88" name="TextBox 87"/>
            <p:cNvSpPr txBox="1"/>
            <p:nvPr/>
          </p:nvSpPr>
          <p:spPr>
            <a:xfrm>
              <a:off x="7656009" y="5214353"/>
              <a:ext cx="1381125" cy="538609"/>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Prevention/ Intervention  Services: </a:t>
              </a:r>
              <a:r>
                <a:rPr lang="en-US" sz="900" dirty="0">
                  <a:solidFill>
                    <a:schemeClr val="tx1"/>
                  </a:solidFill>
                </a:rPr>
                <a:t>pre/post</a:t>
              </a:r>
              <a:endParaRPr lang="en-US" sz="1000" b="1" dirty="0">
                <a:solidFill>
                  <a:schemeClr val="tx1"/>
                </a:solidFill>
              </a:endParaRPr>
            </a:p>
          </p:txBody>
        </p:sp>
        <p:sp>
          <p:nvSpPr>
            <p:cNvPr id="89" name="TextBox 88"/>
            <p:cNvSpPr txBox="1"/>
            <p:nvPr/>
          </p:nvSpPr>
          <p:spPr>
            <a:xfrm>
              <a:off x="7660771" y="2707941"/>
              <a:ext cx="1371600" cy="969496"/>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prstClr val="black"/>
                  </a:solidFill>
                </a:rPr>
                <a:t>Community engagement/Coalition development</a:t>
              </a:r>
              <a:r>
                <a:rPr lang="en-US" sz="1000" b="1" dirty="0">
                  <a:solidFill>
                    <a:schemeClr val="tx1"/>
                  </a:solidFill>
                </a:rPr>
                <a:t>: </a:t>
              </a:r>
            </a:p>
            <a:p>
              <a:pPr algn="ctr" fontAlgn="auto">
                <a:spcBef>
                  <a:spcPts val="0"/>
                </a:spcBef>
                <a:spcAft>
                  <a:spcPts val="0"/>
                </a:spcAft>
                <a:defRPr/>
              </a:pPr>
              <a:r>
                <a:rPr lang="en-US" sz="900" dirty="0">
                  <a:solidFill>
                    <a:schemeClr val="tx1"/>
                  </a:solidFill>
                </a:rPr>
                <a:t>Annual Coalition Survey</a:t>
              </a:r>
            </a:p>
            <a:p>
              <a:pPr algn="ctr" fontAlgn="auto">
                <a:spcBef>
                  <a:spcPts val="0"/>
                </a:spcBef>
                <a:spcAft>
                  <a:spcPts val="0"/>
                </a:spcAft>
                <a:defRPr/>
              </a:pPr>
              <a:r>
                <a:rPr lang="en-US" sz="900" dirty="0"/>
                <a:t>Sustainability Documentation</a:t>
              </a:r>
            </a:p>
          </p:txBody>
        </p:sp>
        <p:sp>
          <p:nvSpPr>
            <p:cNvPr id="90" name="TextBox 89"/>
            <p:cNvSpPr txBox="1"/>
            <p:nvPr/>
          </p:nvSpPr>
          <p:spPr>
            <a:xfrm>
              <a:off x="7656009" y="4425049"/>
              <a:ext cx="1381125" cy="677108"/>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Environmental Strategies:</a:t>
              </a:r>
            </a:p>
            <a:p>
              <a:pPr algn="ctr" fontAlgn="auto">
                <a:spcBef>
                  <a:spcPts val="0"/>
                </a:spcBef>
                <a:spcAft>
                  <a:spcPts val="0"/>
                </a:spcAft>
                <a:defRPr/>
              </a:pPr>
              <a:r>
                <a:rPr lang="en-US" sz="900" dirty="0">
                  <a:solidFill>
                    <a:prstClr val="black"/>
                  </a:solidFill>
                </a:rPr>
                <a:t>Process measures Community Survey; HYS</a:t>
              </a:r>
            </a:p>
          </p:txBody>
        </p:sp>
        <p:sp>
          <p:nvSpPr>
            <p:cNvPr id="91" name="TextBox 90"/>
            <p:cNvSpPr txBox="1"/>
            <p:nvPr/>
          </p:nvSpPr>
          <p:spPr>
            <a:xfrm>
              <a:off x="7656009" y="3789633"/>
              <a:ext cx="1381125" cy="523220"/>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Public Awareness: </a:t>
              </a:r>
            </a:p>
            <a:p>
              <a:pPr algn="ctr">
                <a:defRPr/>
              </a:pPr>
              <a:r>
                <a:rPr lang="en-US" sz="900" dirty="0"/>
                <a:t>Process measures Community Survey</a:t>
              </a:r>
            </a:p>
          </p:txBody>
        </p:sp>
      </p:grpSp>
      <p:cxnSp>
        <p:nvCxnSpPr>
          <p:cNvPr id="93" name="Straight Arrow Connector 92"/>
          <p:cNvCxnSpPr/>
          <p:nvPr/>
        </p:nvCxnSpPr>
        <p:spPr>
          <a:xfrm rot="10800000">
            <a:off x="4446942" y="2799454"/>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10800000">
            <a:off x="4436185" y="3789157"/>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rot="10800000">
            <a:off x="4437081" y="5058559"/>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rot="10800000">
            <a:off x="4436185" y="6263416"/>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5919844" y="2799454"/>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10800000">
            <a:off x="5957496" y="529253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0800000">
            <a:off x="5919844" y="620962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23" name="Left Brace 122"/>
          <p:cNvSpPr/>
          <p:nvPr/>
        </p:nvSpPr>
        <p:spPr>
          <a:xfrm>
            <a:off x="5981588" y="3671047"/>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124" name="Straight Arrow Connector 123"/>
          <p:cNvCxnSpPr/>
          <p:nvPr/>
        </p:nvCxnSpPr>
        <p:spPr>
          <a:xfrm rot="10800000">
            <a:off x="7467600" y="28956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rot="10800000">
            <a:off x="7467600" y="47244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rot="10800000">
            <a:off x="7467600" y="39624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rot="10800000">
            <a:off x="7464014" y="531427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10800000">
            <a:off x="7453256" y="6250193"/>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03" name="Rectangle 102"/>
          <p:cNvSpPr/>
          <p:nvPr/>
        </p:nvSpPr>
        <p:spPr>
          <a:xfrm>
            <a:off x="369848" y="1421780"/>
            <a:ext cx="760144" cy="215444"/>
          </a:xfrm>
          <a:prstGeom prst="rect">
            <a:avLst/>
          </a:prstGeom>
        </p:spPr>
        <p:txBody>
          <a:bodyPr wrap="none">
            <a:spAutoFit/>
          </a:bodyPr>
          <a:lstStyle/>
          <a:p>
            <a:pPr algn="ctr">
              <a:defRPr/>
            </a:pPr>
            <a:r>
              <a:rPr lang="en-US" sz="800" b="1" dirty="0"/>
              <a:t>(10-15 years) </a:t>
            </a:r>
          </a:p>
        </p:txBody>
      </p:sp>
      <p:sp>
        <p:nvSpPr>
          <p:cNvPr id="104" name="Rectangle 103"/>
          <p:cNvSpPr/>
          <p:nvPr/>
        </p:nvSpPr>
        <p:spPr>
          <a:xfrm>
            <a:off x="1921355" y="1423638"/>
            <a:ext cx="708848" cy="215444"/>
          </a:xfrm>
          <a:prstGeom prst="rect">
            <a:avLst/>
          </a:prstGeom>
        </p:spPr>
        <p:txBody>
          <a:bodyPr wrap="none">
            <a:spAutoFit/>
          </a:bodyPr>
          <a:lstStyle/>
          <a:p>
            <a:pPr algn="ctr">
              <a:defRPr/>
            </a:pPr>
            <a:r>
              <a:rPr lang="en-US" sz="800" b="1" dirty="0"/>
              <a:t>(5-10 years) </a:t>
            </a:r>
          </a:p>
        </p:txBody>
      </p:sp>
      <p:sp>
        <p:nvSpPr>
          <p:cNvPr id="105" name="Rectangle 104"/>
          <p:cNvSpPr/>
          <p:nvPr/>
        </p:nvSpPr>
        <p:spPr>
          <a:xfrm>
            <a:off x="3452417" y="1414345"/>
            <a:ext cx="657552" cy="215444"/>
          </a:xfrm>
          <a:prstGeom prst="rect">
            <a:avLst/>
          </a:prstGeom>
        </p:spPr>
        <p:txBody>
          <a:bodyPr wrap="none">
            <a:spAutoFit/>
          </a:bodyPr>
          <a:lstStyle/>
          <a:p>
            <a:pPr algn="ctr">
              <a:defRPr/>
            </a:pPr>
            <a:r>
              <a:rPr lang="en-US" sz="800" b="1" dirty="0"/>
              <a:t>(2-5 years) </a:t>
            </a:r>
          </a:p>
        </p:txBody>
      </p:sp>
      <p:sp>
        <p:nvSpPr>
          <p:cNvPr id="106" name="Rectangle 105"/>
          <p:cNvSpPr/>
          <p:nvPr/>
        </p:nvSpPr>
        <p:spPr>
          <a:xfrm>
            <a:off x="4773092" y="1418062"/>
            <a:ext cx="1067921" cy="215444"/>
          </a:xfrm>
          <a:prstGeom prst="rect">
            <a:avLst/>
          </a:prstGeom>
        </p:spPr>
        <p:txBody>
          <a:bodyPr wrap="none">
            <a:spAutoFit/>
          </a:bodyPr>
          <a:lstStyle/>
          <a:p>
            <a:pPr algn="ctr">
              <a:defRPr/>
            </a:pPr>
            <a:r>
              <a:rPr lang="en-US" sz="800" b="1" dirty="0"/>
              <a:t>(6 months – 2 years) </a:t>
            </a:r>
          </a:p>
        </p:txBody>
      </p:sp>
      <p:sp>
        <p:nvSpPr>
          <p:cNvPr id="7" name="Rounded Rectangular Callout 6"/>
          <p:cNvSpPr/>
          <p:nvPr/>
        </p:nvSpPr>
        <p:spPr>
          <a:xfrm>
            <a:off x="57710" y="-1667213"/>
            <a:ext cx="1456023" cy="1580082"/>
          </a:xfrm>
          <a:prstGeom prst="wedgeRoundRectCallout">
            <a:avLst>
              <a:gd name="adj1" fmla="val -8219"/>
              <a:gd name="adj2" fmla="val 80773"/>
              <a:gd name="adj3" fmla="val 16667"/>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00" dirty="0">
                <a:solidFill>
                  <a:schemeClr val="tx1"/>
                </a:solidFill>
              </a:rPr>
              <a:t>Must include all below. Can add additional consequences.</a:t>
            </a:r>
            <a:endParaRPr lang="en-US" dirty="0"/>
          </a:p>
        </p:txBody>
      </p:sp>
      <p:sp>
        <p:nvSpPr>
          <p:cNvPr id="107" name="Rounded Rectangular Callout 106"/>
          <p:cNvSpPr/>
          <p:nvPr/>
        </p:nvSpPr>
        <p:spPr>
          <a:xfrm>
            <a:off x="3058429" y="-1667212"/>
            <a:ext cx="1456023" cy="1580082"/>
          </a:xfrm>
          <a:prstGeom prst="wedgeRoundRectCallout">
            <a:avLst>
              <a:gd name="adj1" fmla="val -9734"/>
              <a:gd name="adj2" fmla="val 79974"/>
              <a:gd name="adj3" fmla="val 16667"/>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00" dirty="0">
                <a:solidFill>
                  <a:schemeClr val="tx1"/>
                </a:solidFill>
              </a:rPr>
              <a:t>Must include a least one from each box below. Can add additional factors from your needs assessment.</a:t>
            </a:r>
            <a:endParaRPr lang="en-US" dirty="0"/>
          </a:p>
        </p:txBody>
      </p:sp>
      <p:sp>
        <p:nvSpPr>
          <p:cNvPr id="86" name="Rounded Rectangular Callout 85"/>
          <p:cNvSpPr/>
          <p:nvPr/>
        </p:nvSpPr>
        <p:spPr>
          <a:xfrm>
            <a:off x="1578533" y="-1667213"/>
            <a:ext cx="1416665" cy="1580083"/>
          </a:xfrm>
          <a:prstGeom prst="wedgeRoundRectCallout">
            <a:avLst>
              <a:gd name="adj1" fmla="val -10599"/>
              <a:gd name="adj2" fmla="val 79133"/>
              <a:gd name="adj3" fmla="val 16667"/>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00" dirty="0">
                <a:solidFill>
                  <a:schemeClr val="tx1"/>
                </a:solidFill>
              </a:rPr>
              <a:t>Select and only include those that are prioritized based on you needs assessment from this list. Must include at least one below based on Cohort priority. Can add additional problems.</a:t>
            </a:r>
            <a:endParaRPr lang="en-US" dirty="0"/>
          </a:p>
        </p:txBody>
      </p:sp>
      <p:sp>
        <p:nvSpPr>
          <p:cNvPr id="109" name="Rounded Rectangular Callout 108"/>
          <p:cNvSpPr/>
          <p:nvPr/>
        </p:nvSpPr>
        <p:spPr>
          <a:xfrm>
            <a:off x="6101903" y="-1667212"/>
            <a:ext cx="1456023" cy="1580082"/>
          </a:xfrm>
          <a:prstGeom prst="wedgeRoundRectCallout">
            <a:avLst>
              <a:gd name="adj1" fmla="val 6839"/>
              <a:gd name="adj2" fmla="val 80175"/>
              <a:gd name="adj3" fmla="val 16667"/>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00" dirty="0">
                <a:solidFill>
                  <a:schemeClr val="tx1"/>
                </a:solidFill>
              </a:rPr>
              <a:t>Must include a least one for each box below. </a:t>
            </a:r>
            <a:r>
              <a:rPr lang="en-US" sz="1000" dirty="0">
                <a:solidFill>
                  <a:prstClr val="black"/>
                </a:solidFill>
              </a:rPr>
              <a:t>Must align with identified IV/LC</a:t>
            </a:r>
            <a:r>
              <a:rPr lang="en-US" sz="1000" dirty="0">
                <a:solidFill>
                  <a:schemeClr val="tx1"/>
                </a:solidFill>
              </a:rPr>
              <a:t>. Can add additional activities</a:t>
            </a:r>
            <a:r>
              <a:rPr lang="en-US" sz="1000" dirty="0">
                <a:solidFill>
                  <a:prstClr val="black"/>
                </a:solidFill>
              </a:rPr>
              <a:t>. </a:t>
            </a:r>
            <a:endParaRPr lang="en-US" dirty="0"/>
          </a:p>
        </p:txBody>
      </p:sp>
      <p:sp>
        <p:nvSpPr>
          <p:cNvPr id="110" name="Rounded Rectangular Callout 109"/>
          <p:cNvSpPr/>
          <p:nvPr/>
        </p:nvSpPr>
        <p:spPr>
          <a:xfrm>
            <a:off x="7638165" y="-1667212"/>
            <a:ext cx="1456023" cy="1580082"/>
          </a:xfrm>
          <a:prstGeom prst="wedgeRoundRectCallout">
            <a:avLst>
              <a:gd name="adj1" fmla="val 5219"/>
              <a:gd name="adj2" fmla="val 80057"/>
              <a:gd name="adj3" fmla="val 16667"/>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00" dirty="0">
                <a:solidFill>
                  <a:schemeClr val="tx1"/>
                </a:solidFill>
              </a:rPr>
              <a:t>Must include at least one for each box below. Can add additional indicators.</a:t>
            </a:r>
            <a:endParaRPr lang="en-US" dirty="0"/>
          </a:p>
        </p:txBody>
      </p:sp>
      <p:sp>
        <p:nvSpPr>
          <p:cNvPr id="49" name="Rectangle 23"/>
          <p:cNvSpPr>
            <a:spLocks noChangeArrowheads="1"/>
          </p:cNvSpPr>
          <p:nvPr/>
        </p:nvSpPr>
        <p:spPr bwMode="auto">
          <a:xfrm>
            <a:off x="0" y="0"/>
            <a:ext cx="9144000" cy="461665"/>
          </a:xfrm>
          <a:prstGeom prst="rect">
            <a:avLst/>
          </a:prstGeom>
          <a:noFill/>
          <a:ln w="9525">
            <a:noFill/>
            <a:miter lim="800000"/>
            <a:headEnd/>
            <a:tailEnd/>
          </a:ln>
        </p:spPr>
        <p:txBody>
          <a:bodyPr wrap="square">
            <a:spAutoFit/>
          </a:bodyPr>
          <a:lstStyle/>
          <a:p>
            <a:pPr algn="ctr" eaLnBrk="0" hangingPunct="0">
              <a:defRPr/>
            </a:pPr>
            <a:r>
              <a:rPr lang="en-US" sz="2400" b="1" dirty="0">
                <a:solidFill>
                  <a:prstClr val="black"/>
                </a:solidFill>
                <a:latin typeface="Calibri" pitchFamily="34" charset="0"/>
              </a:rPr>
              <a:t>[Name] Coalition </a:t>
            </a:r>
            <a:r>
              <a:rPr lang="en-US" sz="2400" b="1" dirty="0">
                <a:solidFill>
                  <a:prstClr val="black"/>
                </a:solidFill>
              </a:rPr>
              <a:t>Logic Model</a:t>
            </a:r>
            <a:endParaRPr lang="en-US" sz="2400" b="1" i="1" dirty="0">
              <a:solidFill>
                <a:srgbClr val="FF0000"/>
              </a:solidFill>
            </a:endParaRPr>
          </a:p>
        </p:txBody>
      </p:sp>
      <p:sp>
        <p:nvSpPr>
          <p:cNvPr id="3" name="Rectangle 2">
            <a:extLst>
              <a:ext uri="{FF2B5EF4-FFF2-40B4-BE49-F238E27FC236}">
                <a16:creationId xmlns:a16="http://schemas.microsoft.com/office/drawing/2014/main" id="{098FCD7D-79CE-40A6-8772-9BEAFFA14FCB}"/>
              </a:ext>
            </a:extLst>
          </p:cNvPr>
          <p:cNvSpPr/>
          <p:nvPr/>
        </p:nvSpPr>
        <p:spPr>
          <a:xfrm>
            <a:off x="10582298" y="1915755"/>
            <a:ext cx="9258362" cy="4908033"/>
          </a:xfrm>
          <a:prstGeom prst="rect">
            <a:avLst/>
          </a:prstGeom>
          <a:solidFill>
            <a:schemeClr val="bg1">
              <a:lumMod val="95000"/>
            </a:schemeClr>
          </a:solidFill>
          <a:ln>
            <a:no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111" name="Rectangle 110">
            <a:extLst>
              <a:ext uri="{FF2B5EF4-FFF2-40B4-BE49-F238E27FC236}">
                <a16:creationId xmlns:a16="http://schemas.microsoft.com/office/drawing/2014/main" id="{C2401D39-697B-4F16-85A4-F92CC390CB63}"/>
              </a:ext>
            </a:extLst>
          </p:cNvPr>
          <p:cNvSpPr/>
          <p:nvPr/>
        </p:nvSpPr>
        <p:spPr>
          <a:xfrm>
            <a:off x="-8661764" y="1724024"/>
            <a:ext cx="3978936" cy="2055589"/>
          </a:xfrm>
          <a:prstGeom prst="rect">
            <a:avLst/>
          </a:prstGeom>
          <a:solidFill>
            <a:schemeClr val="bg1">
              <a:lumMod val="95000"/>
            </a:schemeClr>
          </a:solidFill>
          <a:ln>
            <a:no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112" name="Rectangle 111">
            <a:extLst>
              <a:ext uri="{FF2B5EF4-FFF2-40B4-BE49-F238E27FC236}">
                <a16:creationId xmlns:a16="http://schemas.microsoft.com/office/drawing/2014/main" id="{CE62388B-A410-4A99-B368-DF975C7ACBB1}"/>
              </a:ext>
            </a:extLst>
          </p:cNvPr>
          <p:cNvSpPr/>
          <p:nvPr/>
        </p:nvSpPr>
        <p:spPr>
          <a:xfrm>
            <a:off x="9982200" y="-1758417"/>
            <a:ext cx="9258362" cy="1778645"/>
          </a:xfrm>
          <a:prstGeom prst="rect">
            <a:avLst/>
          </a:prstGeom>
          <a:solidFill>
            <a:schemeClr val="bg1">
              <a:lumMod val="95000"/>
            </a:schemeClr>
          </a:solidFill>
          <a:ln>
            <a:no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11" name="Arrow: Right 10">
            <a:extLst>
              <a:ext uri="{FF2B5EF4-FFF2-40B4-BE49-F238E27FC236}">
                <a16:creationId xmlns:a16="http://schemas.microsoft.com/office/drawing/2014/main" id="{972A097B-87C8-4ECF-9AF9-B4D955545186}"/>
              </a:ext>
            </a:extLst>
          </p:cNvPr>
          <p:cNvSpPr/>
          <p:nvPr/>
        </p:nvSpPr>
        <p:spPr>
          <a:xfrm>
            <a:off x="-1305598" y="649517"/>
            <a:ext cx="1177540" cy="665572"/>
          </a:xfrm>
          <a:prstGeom prst="rightArrow">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480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58091" y="2701740"/>
            <a:ext cx="1426464" cy="245264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noAutofit/>
          </a:bodyPr>
          <a:lstStyle/>
          <a:p>
            <a:pPr marL="119063" indent="-119063">
              <a:spcAft>
                <a:spcPts val="600"/>
              </a:spcAft>
              <a:defRPr/>
            </a:pPr>
            <a:r>
              <a:rPr lang="en-US" sz="1050" b="1" i="1" dirty="0">
                <a:solidFill>
                  <a:prstClr val="black"/>
                </a:solidFill>
              </a:rPr>
              <a:t>These problems…</a:t>
            </a:r>
          </a:p>
          <a:p>
            <a:pPr algn="ctr" fontAlgn="auto">
              <a:spcBef>
                <a:spcPct val="50000"/>
              </a:spcBef>
              <a:spcAft>
                <a:spcPts val="0"/>
              </a:spcAft>
              <a:defRPr/>
            </a:pPr>
            <a:endParaRPr lang="en-US" sz="1100" b="1" dirty="0">
              <a:solidFill>
                <a:prstClr val="black"/>
              </a:solidFill>
            </a:endParaRPr>
          </a:p>
          <a:p>
            <a:pPr algn="ctr" fontAlgn="auto">
              <a:spcBef>
                <a:spcPct val="50000"/>
              </a:spcBef>
              <a:spcAft>
                <a:spcPts val="0"/>
              </a:spcAft>
              <a:defRPr/>
            </a:pPr>
            <a:r>
              <a:rPr lang="en-US" sz="1100" b="1" dirty="0">
                <a:solidFill>
                  <a:prstClr val="black"/>
                </a:solidFill>
              </a:rPr>
              <a:t>School Performance</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a:p>
            <a:pPr algn="ctr">
              <a:defRPr/>
            </a:pPr>
            <a:endParaRPr lang="en-US" sz="1100" dirty="0">
              <a:solidFill>
                <a:schemeClr val="tx1"/>
              </a:solidFill>
            </a:endParaRPr>
          </a:p>
          <a:p>
            <a:pPr algn="ctr">
              <a:defRPr/>
            </a:pPr>
            <a:r>
              <a:rPr lang="en-US" sz="1100" dirty="0">
                <a:solidFill>
                  <a:schemeClr val="tx1"/>
                </a:solidFill>
              </a:rPr>
              <a:t>[Add Yours Here]</a:t>
            </a:r>
          </a:p>
          <a:p>
            <a:pPr algn="ctr" fontAlgn="auto">
              <a:spcBef>
                <a:spcPts val="0"/>
              </a:spcBef>
              <a:spcAft>
                <a:spcPts val="0"/>
              </a:spcAft>
              <a:defRPr/>
            </a:pPr>
            <a:endParaRPr lang="en-US" sz="1100" b="1" dirty="0">
              <a:solidFill>
                <a:prstClr val="black"/>
              </a:solidFill>
            </a:endParaRPr>
          </a:p>
        </p:txBody>
      </p:sp>
      <p:grpSp>
        <p:nvGrpSpPr>
          <p:cNvPr id="2" name="Group 57"/>
          <p:cNvGrpSpPr/>
          <p:nvPr/>
        </p:nvGrpSpPr>
        <p:grpSpPr>
          <a:xfrm>
            <a:off x="109100" y="1450302"/>
            <a:ext cx="8925026" cy="273723"/>
            <a:chOff x="109100" y="1450302"/>
            <a:chExt cx="8925026" cy="273723"/>
          </a:xfrm>
        </p:grpSpPr>
        <p:sp>
          <p:nvSpPr>
            <p:cNvPr id="21" name="Line 16"/>
            <p:cNvSpPr>
              <a:spLocks noChangeShapeType="1"/>
            </p:cNvSpPr>
            <p:nvPr/>
          </p:nvSpPr>
          <p:spPr bwMode="auto">
            <a:xfrm>
              <a:off x="6046207" y="1591866"/>
              <a:ext cx="2987919" cy="3796"/>
            </a:xfrm>
            <a:prstGeom prst="line">
              <a:avLst/>
            </a:prstGeom>
            <a:noFill/>
            <a:ln w="38100">
              <a:solidFill>
                <a:schemeClr val="tx1"/>
              </a:solidFill>
              <a:round/>
              <a:headEnd type="oval" w="med" len="med"/>
              <a:tailEnd type="oval" w="med" len="med"/>
            </a:ln>
          </p:spPr>
          <p:txBody>
            <a:bodyPr wrap="square">
              <a:noAutofit/>
            </a:bodyPr>
            <a:lstStyle/>
            <a:p>
              <a:endParaRPr lang="en-US">
                <a:solidFill>
                  <a:prstClr val="black"/>
                </a:solidFill>
              </a:endParaRPr>
            </a:p>
          </p:txBody>
        </p:sp>
        <p:sp>
          <p:nvSpPr>
            <p:cNvPr id="25" name="TextBox 24"/>
            <p:cNvSpPr txBox="1"/>
            <p:nvPr/>
          </p:nvSpPr>
          <p:spPr>
            <a:xfrm>
              <a:off x="7318526" y="1450302"/>
              <a:ext cx="552449" cy="253916"/>
            </a:xfrm>
            <a:prstGeom prst="rect">
              <a:avLst/>
            </a:prstGeom>
            <a:solidFill>
              <a:schemeClr val="bg1"/>
            </a:solidFill>
          </p:spPr>
          <p:txBody>
            <a:bodyPr wrap="square" rtlCol="0">
              <a:noAutofit/>
            </a:bodyPr>
            <a:lstStyle/>
            <a:p>
              <a:pPr algn="ctr"/>
              <a:r>
                <a:rPr lang="en-US" sz="1050" dirty="0">
                  <a:solidFill>
                    <a:prstClr val="black"/>
                  </a:solidFill>
                </a:rPr>
                <a:t>Action</a:t>
              </a:r>
            </a:p>
          </p:txBody>
        </p:sp>
        <p:sp>
          <p:nvSpPr>
            <p:cNvPr id="20" name="Line 16"/>
            <p:cNvSpPr>
              <a:spLocks noChangeShapeType="1"/>
            </p:cNvSpPr>
            <p:nvPr/>
          </p:nvSpPr>
          <p:spPr bwMode="auto">
            <a:xfrm>
              <a:off x="109100" y="1589314"/>
              <a:ext cx="5936698" cy="2818"/>
            </a:xfrm>
            <a:prstGeom prst="line">
              <a:avLst/>
            </a:prstGeom>
            <a:noFill/>
            <a:ln w="38100">
              <a:solidFill>
                <a:schemeClr val="tx1"/>
              </a:solidFill>
              <a:round/>
              <a:headEnd type="oval" w="med" len="med"/>
              <a:tailEnd type="oval" w="med" len="med"/>
            </a:ln>
          </p:spPr>
          <p:txBody>
            <a:bodyPr wrap="square">
              <a:noAutofit/>
            </a:bodyPr>
            <a:lstStyle/>
            <a:p>
              <a:endParaRPr lang="en-US">
                <a:solidFill>
                  <a:prstClr val="black"/>
                </a:solidFill>
              </a:endParaRPr>
            </a:p>
          </p:txBody>
        </p:sp>
        <p:sp>
          <p:nvSpPr>
            <p:cNvPr id="24" name="TextBox 23"/>
            <p:cNvSpPr txBox="1"/>
            <p:nvPr/>
          </p:nvSpPr>
          <p:spPr>
            <a:xfrm>
              <a:off x="2657475" y="1470109"/>
              <a:ext cx="752475" cy="253916"/>
            </a:xfrm>
            <a:prstGeom prst="rect">
              <a:avLst/>
            </a:prstGeom>
            <a:solidFill>
              <a:schemeClr val="bg1"/>
            </a:solidFill>
          </p:spPr>
          <p:txBody>
            <a:bodyPr wrap="square" rtlCol="0">
              <a:noAutofit/>
            </a:bodyPr>
            <a:lstStyle/>
            <a:p>
              <a:pPr algn="ctr"/>
              <a:r>
                <a:rPr lang="en-US" sz="1050" dirty="0">
                  <a:solidFill>
                    <a:prstClr val="black"/>
                  </a:solidFill>
                </a:rPr>
                <a:t>Outcomes</a:t>
              </a:r>
            </a:p>
          </p:txBody>
        </p:sp>
      </p:grpSp>
      <p:sp>
        <p:nvSpPr>
          <p:cNvPr id="5" name="TextBox 4"/>
          <p:cNvSpPr txBox="1"/>
          <p:nvPr/>
        </p:nvSpPr>
        <p:spPr>
          <a:xfrm>
            <a:off x="32657" y="1630233"/>
            <a:ext cx="1524000" cy="276999"/>
          </a:xfrm>
          <a:prstGeom prst="rect">
            <a:avLst/>
          </a:prstGeom>
          <a:noFill/>
        </p:spPr>
        <p:txBody>
          <a:bodyPr wrap="square" rtlCol="0">
            <a:noAutofit/>
          </a:bodyPr>
          <a:lstStyle/>
          <a:p>
            <a:pPr algn="ctr"/>
            <a:r>
              <a:rPr lang="en-US" sz="1200" i="1" dirty="0">
                <a:solidFill>
                  <a:prstClr val="black"/>
                </a:solidFill>
              </a:rPr>
              <a:t>What is the problem?</a:t>
            </a:r>
          </a:p>
        </p:txBody>
      </p:sp>
      <p:sp>
        <p:nvSpPr>
          <p:cNvPr id="10" name="TextBox 9"/>
          <p:cNvSpPr txBox="1"/>
          <p:nvPr/>
        </p:nvSpPr>
        <p:spPr>
          <a:xfrm>
            <a:off x="1628732" y="1652816"/>
            <a:ext cx="1371600" cy="276999"/>
          </a:xfrm>
          <a:prstGeom prst="rect">
            <a:avLst/>
          </a:prstGeom>
          <a:noFill/>
        </p:spPr>
        <p:txBody>
          <a:bodyPr wrap="square" rtlCol="0">
            <a:noAutofit/>
          </a:bodyPr>
          <a:lstStyle/>
          <a:p>
            <a:pPr algn="ctr"/>
            <a:r>
              <a:rPr lang="en-US" sz="1200" i="1" dirty="0">
                <a:solidFill>
                  <a:prstClr val="black"/>
                </a:solidFill>
              </a:rPr>
              <a:t>Why</a:t>
            </a:r>
            <a:r>
              <a:rPr lang="en-US" sz="1050" i="1" dirty="0">
                <a:solidFill>
                  <a:prstClr val="black"/>
                </a:solidFill>
              </a:rPr>
              <a:t>? </a:t>
            </a:r>
          </a:p>
        </p:txBody>
      </p:sp>
      <p:sp>
        <p:nvSpPr>
          <p:cNvPr id="15" name="TextBox 14"/>
          <p:cNvSpPr txBox="1"/>
          <p:nvPr/>
        </p:nvSpPr>
        <p:spPr>
          <a:xfrm>
            <a:off x="3302000" y="1627024"/>
            <a:ext cx="1066800" cy="276999"/>
          </a:xfrm>
          <a:prstGeom prst="rect">
            <a:avLst/>
          </a:prstGeom>
          <a:noFill/>
        </p:spPr>
        <p:txBody>
          <a:bodyPr wrap="square" rtlCol="0">
            <a:noAutofit/>
          </a:bodyPr>
          <a:lstStyle/>
          <a:p>
            <a:pPr algn="ctr"/>
            <a:r>
              <a:rPr lang="en-US" sz="1200" i="1" dirty="0">
                <a:solidFill>
                  <a:prstClr val="black"/>
                </a:solidFill>
              </a:rPr>
              <a:t>Why here?</a:t>
            </a:r>
          </a:p>
        </p:txBody>
      </p:sp>
      <p:sp>
        <p:nvSpPr>
          <p:cNvPr id="18" name="TextBox 17"/>
          <p:cNvSpPr txBox="1"/>
          <p:nvPr/>
        </p:nvSpPr>
        <p:spPr>
          <a:xfrm>
            <a:off x="4651828" y="1589314"/>
            <a:ext cx="1317171" cy="276999"/>
          </a:xfrm>
          <a:prstGeom prst="rect">
            <a:avLst/>
          </a:prstGeom>
          <a:noFill/>
        </p:spPr>
        <p:txBody>
          <a:bodyPr wrap="square" rtlCol="0">
            <a:noAutofit/>
          </a:bodyPr>
          <a:lstStyle/>
          <a:p>
            <a:pPr algn="ctr"/>
            <a:r>
              <a:rPr lang="en-US" sz="1200" i="1" dirty="0">
                <a:solidFill>
                  <a:prstClr val="black"/>
                </a:solidFill>
              </a:rPr>
              <a:t>But why here?</a:t>
            </a:r>
          </a:p>
        </p:txBody>
      </p:sp>
      <p:sp>
        <p:nvSpPr>
          <p:cNvPr id="23" name="TextBox 22"/>
          <p:cNvSpPr txBox="1"/>
          <p:nvPr/>
        </p:nvSpPr>
        <p:spPr>
          <a:xfrm>
            <a:off x="7663543" y="1587074"/>
            <a:ext cx="1371600" cy="461665"/>
          </a:xfrm>
          <a:prstGeom prst="rect">
            <a:avLst/>
          </a:prstGeom>
          <a:noFill/>
        </p:spPr>
        <p:txBody>
          <a:bodyPr wrap="square" rtlCol="0">
            <a:noAutofit/>
          </a:bodyPr>
          <a:lstStyle/>
          <a:p>
            <a:pPr algn="ctr"/>
            <a:r>
              <a:rPr lang="en-US" sz="1200" i="1" dirty="0">
                <a:solidFill>
                  <a:prstClr val="black"/>
                </a:solidFill>
              </a:rPr>
              <a:t>So what? How will we know?</a:t>
            </a:r>
          </a:p>
        </p:txBody>
      </p:sp>
      <p:sp>
        <p:nvSpPr>
          <p:cNvPr id="19" name="TextBox 18"/>
          <p:cNvSpPr txBox="1"/>
          <p:nvPr/>
        </p:nvSpPr>
        <p:spPr>
          <a:xfrm>
            <a:off x="6143171" y="1605810"/>
            <a:ext cx="1447800" cy="461665"/>
          </a:xfrm>
          <a:prstGeom prst="rect">
            <a:avLst/>
          </a:prstGeom>
          <a:noFill/>
        </p:spPr>
        <p:txBody>
          <a:bodyPr wrap="square" rtlCol="0">
            <a:noAutofit/>
          </a:bodyPr>
          <a:lstStyle/>
          <a:p>
            <a:pPr algn="ctr"/>
            <a:r>
              <a:rPr lang="en-US" sz="1200" i="1" dirty="0">
                <a:solidFill>
                  <a:prstClr val="black"/>
                </a:solidFill>
              </a:rPr>
              <a:t>What are we doing about it?</a:t>
            </a:r>
          </a:p>
        </p:txBody>
      </p:sp>
      <p:sp>
        <p:nvSpPr>
          <p:cNvPr id="27" name="Text Box 14"/>
          <p:cNvSpPr txBox="1">
            <a:spLocks noChangeArrowheads="1"/>
          </p:cNvSpPr>
          <p:nvPr/>
        </p:nvSpPr>
        <p:spPr bwMode="auto">
          <a:xfrm>
            <a:off x="3100006" y="1905000"/>
            <a:ext cx="1399032" cy="44871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spcAft>
                <a:spcPts val="600"/>
              </a:spcAft>
              <a:defRPr/>
            </a:pPr>
            <a:r>
              <a:rPr lang="en-US" sz="1050" b="1" i="1" dirty="0">
                <a:solidFill>
                  <a:prstClr val="black"/>
                </a:solidFill>
              </a:rPr>
              <a:t>…with these common  factors…</a:t>
            </a:r>
          </a:p>
        </p:txBody>
      </p:sp>
      <p:sp>
        <p:nvSpPr>
          <p:cNvPr id="28" name="TextBox 27"/>
          <p:cNvSpPr txBox="1"/>
          <p:nvPr/>
        </p:nvSpPr>
        <p:spPr>
          <a:xfrm>
            <a:off x="6098092" y="2463520"/>
            <a:ext cx="1435241" cy="965480"/>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algn="ctr">
              <a:defRPr/>
            </a:pPr>
            <a:r>
              <a:rPr lang="en-US" sz="1000" b="1" dirty="0">
                <a:solidFill>
                  <a:prstClr val="black"/>
                </a:solidFill>
              </a:rPr>
              <a:t>Community engagement/Coalition development:</a:t>
            </a:r>
            <a:endParaRPr lang="en-US" sz="1000" dirty="0">
              <a:solidFill>
                <a:prstClr val="black"/>
              </a:solidFill>
            </a:endParaRPr>
          </a:p>
          <a:p>
            <a:pPr algn="ctr">
              <a:defRPr/>
            </a:pPr>
            <a:endParaRPr lang="en-US" sz="400" b="1" dirty="0">
              <a:solidFill>
                <a:prstClr val="black"/>
              </a:solidFill>
            </a:endParaRPr>
          </a:p>
          <a:p>
            <a:pPr algn="ctr">
              <a:defRPr/>
            </a:pPr>
            <a:r>
              <a:rPr lang="en-US" sz="1000" dirty="0">
                <a:solidFill>
                  <a:prstClr val="black"/>
                </a:solidFill>
              </a:rPr>
              <a:t>[Coalition Name]</a:t>
            </a:r>
          </a:p>
          <a:p>
            <a:pPr algn="ctr">
              <a:defRPr/>
            </a:pPr>
            <a:r>
              <a:rPr lang="en-US" sz="1000" dirty="0">
                <a:solidFill>
                  <a:prstClr val="black"/>
                </a:solidFill>
              </a:rPr>
              <a:t>[Add Yours Here]</a:t>
            </a:r>
          </a:p>
        </p:txBody>
      </p:sp>
      <p:sp>
        <p:nvSpPr>
          <p:cNvPr id="29" name="TextBox 28"/>
          <p:cNvSpPr txBox="1"/>
          <p:nvPr/>
        </p:nvSpPr>
        <p:spPr>
          <a:xfrm>
            <a:off x="6096000" y="4960173"/>
            <a:ext cx="1435240" cy="844061"/>
          </a:xfrm>
          <a:prstGeom prst="rect">
            <a:avLst/>
          </a:prstGeom>
          <a:ln/>
        </p:spPr>
        <p:style>
          <a:lnRef idx="1">
            <a:schemeClr val="accent3"/>
          </a:lnRef>
          <a:fillRef idx="2">
            <a:schemeClr val="accent3"/>
          </a:fillRef>
          <a:effectRef idx="1">
            <a:schemeClr val="accent3"/>
          </a:effectRef>
          <a:fontRef idx="minor">
            <a:schemeClr val="dk1"/>
          </a:fontRef>
        </p:style>
        <p:txBody>
          <a:bodyPr wrap="square">
            <a:noAutofit/>
          </a:bodyPr>
          <a:lstStyle/>
          <a:p>
            <a:pPr algn="ctr" fontAlgn="auto">
              <a:spcBef>
                <a:spcPts val="0"/>
              </a:spcBef>
              <a:spcAft>
                <a:spcPts val="0"/>
              </a:spcAft>
              <a:defRPr/>
            </a:pPr>
            <a:r>
              <a:rPr lang="en-US" sz="1000" b="1" dirty="0">
                <a:solidFill>
                  <a:prstClr val="black"/>
                </a:solidFill>
              </a:rPr>
              <a:t>School-based Prevention/ Intervention  Services:</a:t>
            </a:r>
          </a:p>
          <a:p>
            <a:pPr algn="ctr" fontAlgn="auto">
              <a:spcBef>
                <a:spcPts val="0"/>
              </a:spcBef>
              <a:spcAft>
                <a:spcPts val="0"/>
              </a:spcAft>
              <a:defRPr/>
            </a:pPr>
            <a:r>
              <a:rPr lang="en-US" sz="1000" dirty="0">
                <a:solidFill>
                  <a:prstClr val="black"/>
                </a:solidFill>
              </a:rPr>
              <a:t>Student Assistance Program</a:t>
            </a:r>
          </a:p>
        </p:txBody>
      </p:sp>
      <p:sp>
        <p:nvSpPr>
          <p:cNvPr id="30" name="TextBox 29"/>
          <p:cNvSpPr txBox="1"/>
          <p:nvPr/>
        </p:nvSpPr>
        <p:spPr>
          <a:xfrm>
            <a:off x="6097012" y="5856346"/>
            <a:ext cx="1435608" cy="707886"/>
          </a:xfrm>
          <a:prstGeom prst="rect">
            <a:avLst/>
          </a:prstGeom>
          <a:ln/>
        </p:spPr>
        <p:style>
          <a:lnRef idx="1">
            <a:schemeClr val="accent3"/>
          </a:lnRef>
          <a:fillRef idx="2">
            <a:schemeClr val="accent3"/>
          </a:fillRef>
          <a:effectRef idx="1">
            <a:schemeClr val="accent3"/>
          </a:effectRef>
          <a:fontRef idx="minor">
            <a:schemeClr val="dk1"/>
          </a:fontRef>
        </p:style>
        <p:txBody>
          <a:bodyPr wrap="square">
            <a:noAutofit/>
          </a:bodyPr>
          <a:lstStyle/>
          <a:p>
            <a:pPr algn="ctr">
              <a:defRPr/>
            </a:pPr>
            <a:r>
              <a:rPr lang="en-US" sz="1000" b="1" dirty="0">
                <a:solidFill>
                  <a:prstClr val="black"/>
                </a:solidFill>
              </a:rPr>
              <a:t>Direct Services:</a:t>
            </a:r>
          </a:p>
          <a:p>
            <a:pPr algn="ctr">
              <a:defRPr/>
            </a:pPr>
            <a:endParaRPr lang="en-US" sz="1000" b="1" dirty="0">
              <a:solidFill>
                <a:prstClr val="black"/>
              </a:solidFill>
            </a:endParaRPr>
          </a:p>
          <a:p>
            <a:pPr algn="ctr">
              <a:defRPr/>
            </a:pPr>
            <a:r>
              <a:rPr lang="en-US" sz="1000" dirty="0">
                <a:solidFill>
                  <a:prstClr val="black"/>
                </a:solidFill>
              </a:rPr>
              <a:t>[Add Yours Here]</a:t>
            </a:r>
          </a:p>
          <a:p>
            <a:pPr algn="ctr">
              <a:defRPr/>
            </a:pPr>
            <a:endParaRPr lang="en-US" sz="1000" b="1" dirty="0">
              <a:solidFill>
                <a:prstClr val="black"/>
              </a:solidFill>
            </a:endParaRPr>
          </a:p>
        </p:txBody>
      </p:sp>
      <p:sp>
        <p:nvSpPr>
          <p:cNvPr id="32" name="TextBox 31"/>
          <p:cNvSpPr txBox="1"/>
          <p:nvPr/>
        </p:nvSpPr>
        <p:spPr>
          <a:xfrm>
            <a:off x="6096000" y="3472927"/>
            <a:ext cx="1435608" cy="657330"/>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algn="ctr">
              <a:defRPr/>
            </a:pPr>
            <a:r>
              <a:rPr lang="en-US" sz="1000" b="1" dirty="0">
                <a:solidFill>
                  <a:prstClr val="black"/>
                </a:solidFill>
              </a:rPr>
              <a:t>Public Awareness:</a:t>
            </a:r>
          </a:p>
          <a:p>
            <a:pPr algn="ctr">
              <a:defRPr/>
            </a:pPr>
            <a:endParaRPr lang="en-US" sz="1000" b="1" dirty="0">
              <a:solidFill>
                <a:prstClr val="black"/>
              </a:solidFill>
            </a:endParaRPr>
          </a:p>
          <a:p>
            <a:pPr algn="ctr">
              <a:defRPr/>
            </a:pPr>
            <a:r>
              <a:rPr lang="en-US" sz="1000" dirty="0">
                <a:solidFill>
                  <a:prstClr val="black"/>
                </a:solidFill>
              </a:rPr>
              <a:t>[Add Yours Here]</a:t>
            </a:r>
          </a:p>
        </p:txBody>
      </p:sp>
      <p:sp>
        <p:nvSpPr>
          <p:cNvPr id="33" name="TextBox 32"/>
          <p:cNvSpPr txBox="1"/>
          <p:nvPr/>
        </p:nvSpPr>
        <p:spPr>
          <a:xfrm>
            <a:off x="6096896" y="4184725"/>
            <a:ext cx="1432050" cy="720131"/>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algn="ctr">
              <a:defRPr/>
            </a:pPr>
            <a:r>
              <a:rPr lang="en-US" sz="1000" b="1" dirty="0">
                <a:solidFill>
                  <a:prstClr val="black"/>
                </a:solidFill>
              </a:rPr>
              <a:t>Environmental Strategies: </a:t>
            </a:r>
          </a:p>
          <a:p>
            <a:pPr algn="ctr">
              <a:defRPr/>
            </a:pPr>
            <a:endParaRPr lang="en-US" sz="1000" b="1" dirty="0">
              <a:solidFill>
                <a:prstClr val="black"/>
              </a:solidFill>
            </a:endParaRPr>
          </a:p>
          <a:p>
            <a:pPr algn="ctr">
              <a:defRPr/>
            </a:pPr>
            <a:r>
              <a:rPr lang="en-US" sz="1000" dirty="0">
                <a:solidFill>
                  <a:prstClr val="black"/>
                </a:solidFill>
              </a:rPr>
              <a:t>[Add Yours Here]</a:t>
            </a:r>
          </a:p>
          <a:p>
            <a:pPr algn="ctr">
              <a:defRPr/>
            </a:pPr>
            <a:endParaRPr lang="en-US" sz="1000" b="1" dirty="0">
              <a:solidFill>
                <a:srgbClr val="FF0000"/>
              </a:solidFill>
            </a:endParaRPr>
          </a:p>
        </p:txBody>
      </p:sp>
      <p:sp>
        <p:nvSpPr>
          <p:cNvPr id="34" name="TextBox 33"/>
          <p:cNvSpPr txBox="1"/>
          <p:nvPr/>
        </p:nvSpPr>
        <p:spPr>
          <a:xfrm>
            <a:off x="6097908" y="2025127"/>
            <a:ext cx="1435608" cy="381000"/>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a:spcAft>
                <a:spcPts val="600"/>
              </a:spcAft>
              <a:defRPr/>
            </a:pPr>
            <a:r>
              <a:rPr lang="en-US" sz="1050" b="1" i="1" dirty="0">
                <a:solidFill>
                  <a:prstClr val="black"/>
                </a:solidFill>
              </a:rPr>
              <a:t>…can be addressed thru these strategies…</a:t>
            </a:r>
          </a:p>
        </p:txBody>
      </p:sp>
      <p:sp>
        <p:nvSpPr>
          <p:cNvPr id="49" name="Rectangle 23"/>
          <p:cNvSpPr>
            <a:spLocks noChangeArrowheads="1"/>
          </p:cNvSpPr>
          <p:nvPr/>
        </p:nvSpPr>
        <p:spPr bwMode="auto">
          <a:xfrm>
            <a:off x="0" y="0"/>
            <a:ext cx="9144000" cy="461665"/>
          </a:xfrm>
          <a:prstGeom prst="rect">
            <a:avLst/>
          </a:prstGeom>
          <a:noFill/>
          <a:ln w="9525">
            <a:noFill/>
            <a:miter lim="800000"/>
            <a:headEnd/>
            <a:tailEnd/>
          </a:ln>
        </p:spPr>
        <p:txBody>
          <a:bodyPr wrap="square">
            <a:noAutofit/>
          </a:bodyPr>
          <a:lstStyle/>
          <a:p>
            <a:pPr algn="ctr" eaLnBrk="0" hangingPunct="0">
              <a:defRPr/>
            </a:pPr>
            <a:r>
              <a:rPr lang="en-US" sz="2400" b="1" dirty="0">
                <a:solidFill>
                  <a:prstClr val="black"/>
                </a:solidFill>
                <a:latin typeface="Calibri" pitchFamily="34" charset="0"/>
              </a:rPr>
              <a:t>[Name] Coalition </a:t>
            </a:r>
            <a:r>
              <a:rPr lang="en-US" sz="2400" b="1" dirty="0">
                <a:solidFill>
                  <a:prstClr val="black"/>
                </a:solidFill>
              </a:rPr>
              <a:t>Logic Model</a:t>
            </a:r>
            <a:endParaRPr lang="en-US" sz="2400" b="1" i="1" dirty="0">
              <a:solidFill>
                <a:srgbClr val="FF0000"/>
              </a:solidFill>
            </a:endParaRPr>
          </a:p>
        </p:txBody>
      </p:sp>
      <p:sp>
        <p:nvSpPr>
          <p:cNvPr id="59" name="Left Brace 58"/>
          <p:cNvSpPr/>
          <p:nvPr/>
        </p:nvSpPr>
        <p:spPr>
          <a:xfrm>
            <a:off x="2971800" y="2209800"/>
            <a:ext cx="131445"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wrap="square" anchor="ctr">
            <a:noAutofit/>
          </a:bodyPr>
          <a:lstStyle/>
          <a:p>
            <a:pPr algn="ctr">
              <a:defRPr/>
            </a:pPr>
            <a:endParaRPr lang="en-US">
              <a:solidFill>
                <a:prstClr val="black"/>
              </a:solidFill>
            </a:endParaRPr>
          </a:p>
        </p:txBody>
      </p:sp>
      <p:sp>
        <p:nvSpPr>
          <p:cNvPr id="61" name="Left Brace 60"/>
          <p:cNvSpPr/>
          <p:nvPr/>
        </p:nvSpPr>
        <p:spPr>
          <a:xfrm>
            <a:off x="1484555" y="2813935"/>
            <a:ext cx="103601" cy="2542475"/>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wrap="square" anchor="ctr">
            <a:noAutofit/>
          </a:bodyPr>
          <a:lstStyle/>
          <a:p>
            <a:pPr algn="ctr">
              <a:defRPr/>
            </a:pPr>
            <a:endParaRPr lang="en-US">
              <a:solidFill>
                <a:prstClr val="black"/>
              </a:solidFill>
            </a:endParaRPr>
          </a:p>
        </p:txBody>
      </p:sp>
      <p:sp>
        <p:nvSpPr>
          <p:cNvPr id="56" name="Text Box 9"/>
          <p:cNvSpPr txBox="1">
            <a:spLocks noChangeArrowheads="1"/>
          </p:cNvSpPr>
          <p:nvPr/>
        </p:nvSpPr>
        <p:spPr bwMode="auto">
          <a:xfrm>
            <a:off x="3105626" y="3144114"/>
            <a:ext cx="1395413" cy="12388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lgn="ctr" fontAlgn="auto">
              <a:spcBef>
                <a:spcPts val="300"/>
              </a:spcBef>
              <a:spcAft>
                <a:spcPts val="0"/>
              </a:spcAft>
              <a:defRPr/>
            </a:pPr>
            <a:r>
              <a:rPr lang="en-US" sz="1000" b="1" dirty="0">
                <a:solidFill>
                  <a:prstClr val="black"/>
                </a:solidFill>
              </a:rPr>
              <a:t>Alcohol Availability:  </a:t>
            </a:r>
            <a:r>
              <a:rPr lang="en-US" sz="900" dirty="0">
                <a:solidFill>
                  <a:prstClr val="black"/>
                </a:solidFill>
              </a:rPr>
              <a:t>Retail  or  Social Access </a:t>
            </a:r>
            <a:endParaRPr lang="en-US" sz="1000" dirty="0">
              <a:solidFill>
                <a:prstClr val="black"/>
              </a:solidFill>
            </a:endParaRPr>
          </a:p>
          <a:p>
            <a:pPr algn="ctr" fontAlgn="auto">
              <a:spcBef>
                <a:spcPts val="300"/>
              </a:spcBef>
              <a:spcAft>
                <a:spcPts val="0"/>
              </a:spcAft>
              <a:defRPr/>
            </a:pPr>
            <a:r>
              <a:rPr lang="en-US" sz="1000" b="1" dirty="0">
                <a:solidFill>
                  <a:prstClr val="black"/>
                </a:solidFill>
              </a:rPr>
              <a:t>Promotion of Alcohol </a:t>
            </a:r>
          </a:p>
          <a:p>
            <a:pPr algn="ctr" fontAlgn="auto">
              <a:spcBef>
                <a:spcPts val="300"/>
              </a:spcBef>
              <a:spcAft>
                <a:spcPts val="0"/>
              </a:spcAft>
              <a:defRPr/>
            </a:pPr>
            <a:r>
              <a:rPr lang="en-US" sz="1000" b="1" dirty="0">
                <a:solidFill>
                  <a:prstClr val="black"/>
                </a:solidFill>
              </a:rPr>
              <a:t>Alcohol Laws: </a:t>
            </a:r>
            <a:r>
              <a:rPr lang="en-US" sz="900" dirty="0">
                <a:solidFill>
                  <a:prstClr val="black"/>
                </a:solidFill>
              </a:rPr>
              <a:t>Enforcement; Penalties; Regulations</a:t>
            </a:r>
            <a:endParaRPr lang="en-US" sz="1000" dirty="0">
              <a:solidFill>
                <a:prstClr val="black"/>
              </a:solidFill>
            </a:endParaRPr>
          </a:p>
          <a:p>
            <a:pPr algn="ctr" fontAlgn="auto">
              <a:spcBef>
                <a:spcPts val="300"/>
              </a:spcBef>
              <a:spcAft>
                <a:spcPts val="0"/>
              </a:spcAft>
              <a:defRPr/>
            </a:pPr>
            <a:r>
              <a:rPr lang="en-US" sz="1000" dirty="0">
                <a:solidFill>
                  <a:prstClr val="black"/>
                </a:solidFill>
              </a:rPr>
              <a:t>[Add Yours Here]</a:t>
            </a:r>
          </a:p>
        </p:txBody>
      </p:sp>
      <p:sp>
        <p:nvSpPr>
          <p:cNvPr id="57" name="Text Box 14"/>
          <p:cNvSpPr txBox="1">
            <a:spLocks noChangeArrowheads="1"/>
          </p:cNvSpPr>
          <p:nvPr/>
        </p:nvSpPr>
        <p:spPr bwMode="auto">
          <a:xfrm>
            <a:off x="3103245" y="2406127"/>
            <a:ext cx="1400175" cy="70788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lgn="ctr" fontAlgn="auto">
              <a:spcBef>
                <a:spcPct val="50000"/>
              </a:spcBef>
              <a:spcAft>
                <a:spcPts val="0"/>
              </a:spcAft>
              <a:defRPr/>
            </a:pPr>
            <a:r>
              <a:rPr lang="en-US" sz="1000" b="1" dirty="0">
                <a:solidFill>
                  <a:prstClr val="black"/>
                </a:solidFill>
              </a:rPr>
              <a:t>Community Disorganization/ Community Connectedness</a:t>
            </a:r>
          </a:p>
        </p:txBody>
      </p:sp>
      <p:sp>
        <p:nvSpPr>
          <p:cNvPr id="58" name="Text Box 17"/>
          <p:cNvSpPr txBox="1">
            <a:spLocks noChangeArrowheads="1"/>
          </p:cNvSpPr>
          <p:nvPr/>
        </p:nvSpPr>
        <p:spPr bwMode="auto">
          <a:xfrm>
            <a:off x="3105626" y="4429039"/>
            <a:ext cx="1395413" cy="13239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lgn="ctr" fontAlgn="auto">
              <a:spcAft>
                <a:spcPts val="0"/>
              </a:spcAft>
              <a:defRPr/>
            </a:pPr>
            <a:r>
              <a:rPr lang="en-US" sz="1000" b="1" dirty="0">
                <a:solidFill>
                  <a:prstClr val="black"/>
                </a:solidFill>
              </a:rPr>
              <a:t>Low Commitment to School</a:t>
            </a:r>
          </a:p>
          <a:p>
            <a:pPr algn="ctr">
              <a:spcBef>
                <a:spcPts val="300"/>
              </a:spcBef>
              <a:defRPr/>
            </a:pPr>
            <a:r>
              <a:rPr lang="en-US" sz="1000" b="1" dirty="0">
                <a:solidFill>
                  <a:prstClr val="black"/>
                </a:solidFill>
              </a:rPr>
              <a:t>Favorable Attitudes/Perception of Harm</a:t>
            </a:r>
          </a:p>
          <a:p>
            <a:pPr algn="ctr" fontAlgn="auto">
              <a:spcBef>
                <a:spcPts val="300"/>
              </a:spcBef>
              <a:spcAft>
                <a:spcPts val="0"/>
              </a:spcAft>
              <a:defRPr/>
            </a:pPr>
            <a:r>
              <a:rPr lang="en-US" sz="1000" b="1" dirty="0">
                <a:solidFill>
                  <a:prstClr val="black"/>
                </a:solidFill>
              </a:rPr>
              <a:t>Friends Who Use</a:t>
            </a:r>
          </a:p>
          <a:p>
            <a:pPr algn="ctr" fontAlgn="auto">
              <a:spcBef>
                <a:spcPts val="300"/>
              </a:spcBef>
              <a:spcAft>
                <a:spcPts val="0"/>
              </a:spcAft>
              <a:defRPr/>
            </a:pPr>
            <a:r>
              <a:rPr lang="en-US" sz="1000" dirty="0">
                <a:solidFill>
                  <a:prstClr val="black"/>
                </a:solidFill>
              </a:rPr>
              <a:t>[Based on assessment]</a:t>
            </a:r>
          </a:p>
        </p:txBody>
      </p:sp>
      <p:sp>
        <p:nvSpPr>
          <p:cNvPr id="62" name="Text Box 19"/>
          <p:cNvSpPr txBox="1">
            <a:spLocks noChangeArrowheads="1"/>
          </p:cNvSpPr>
          <p:nvPr/>
        </p:nvSpPr>
        <p:spPr bwMode="auto">
          <a:xfrm>
            <a:off x="3105626" y="5865159"/>
            <a:ext cx="1395413" cy="6990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lgn="ctr" fontAlgn="auto">
              <a:spcBef>
                <a:spcPct val="50000"/>
              </a:spcBef>
              <a:spcAft>
                <a:spcPts val="0"/>
              </a:spcAft>
              <a:defRPr/>
            </a:pPr>
            <a:r>
              <a:rPr lang="en-US" sz="1000" b="1" dirty="0">
                <a:solidFill>
                  <a:prstClr val="black"/>
                </a:solidFill>
              </a:rPr>
              <a:t>Risk &amp; Protective Factors:</a:t>
            </a:r>
          </a:p>
          <a:p>
            <a:pPr algn="ctr" fontAlgn="auto">
              <a:spcBef>
                <a:spcPct val="50000"/>
              </a:spcBef>
              <a:spcAft>
                <a:spcPts val="0"/>
              </a:spcAft>
              <a:defRPr/>
            </a:pPr>
            <a:r>
              <a:rPr lang="en-US" sz="1000" dirty="0">
                <a:solidFill>
                  <a:prstClr val="black"/>
                </a:solidFill>
              </a:rPr>
              <a:t>[Add Yours Here]</a:t>
            </a:r>
          </a:p>
        </p:txBody>
      </p:sp>
      <p:sp>
        <p:nvSpPr>
          <p:cNvPr id="64" name="TextBox 63"/>
          <p:cNvSpPr txBox="1"/>
          <p:nvPr/>
        </p:nvSpPr>
        <p:spPr>
          <a:xfrm>
            <a:off x="4607021" y="2526860"/>
            <a:ext cx="1371600" cy="838200"/>
          </a:xfrm>
          <a:prstGeom prst="rect">
            <a:avLst/>
          </a:prstGeom>
        </p:spPr>
        <p:style>
          <a:lnRef idx="1">
            <a:schemeClr val="accent6"/>
          </a:lnRef>
          <a:fillRef idx="2">
            <a:schemeClr val="accent6"/>
          </a:fillRef>
          <a:effectRef idx="1">
            <a:schemeClr val="accent6"/>
          </a:effectRef>
          <a:fontRef idx="minor">
            <a:schemeClr val="dk1"/>
          </a:fontRef>
        </p:style>
        <p:txBody>
          <a:bodyPr wrap="square">
            <a:noAutofit/>
          </a:bodyPr>
          <a:lstStyle/>
          <a:p>
            <a:pPr algn="ctr" fontAlgn="auto">
              <a:spcBef>
                <a:spcPts val="0"/>
              </a:spcBef>
              <a:spcAft>
                <a:spcPts val="0"/>
              </a:spcAft>
              <a:defRPr/>
            </a:pPr>
            <a:r>
              <a:rPr lang="en-US" sz="1000" dirty="0">
                <a:solidFill>
                  <a:prstClr val="black"/>
                </a:solidFill>
              </a:rPr>
              <a:t>[Add Yours Here]</a:t>
            </a:r>
          </a:p>
        </p:txBody>
      </p:sp>
      <p:sp>
        <p:nvSpPr>
          <p:cNvPr id="65" name="TextBox 64"/>
          <p:cNvSpPr txBox="1"/>
          <p:nvPr/>
        </p:nvSpPr>
        <p:spPr>
          <a:xfrm>
            <a:off x="4594411" y="4609606"/>
            <a:ext cx="1371600" cy="856050"/>
          </a:xfrm>
          <a:prstGeom prst="rect">
            <a:avLst/>
          </a:prstGeom>
        </p:spPr>
        <p:style>
          <a:lnRef idx="1">
            <a:schemeClr val="accent6"/>
          </a:lnRef>
          <a:fillRef idx="2">
            <a:schemeClr val="accent6"/>
          </a:fillRef>
          <a:effectRef idx="1">
            <a:schemeClr val="accent6"/>
          </a:effectRef>
          <a:fontRef idx="minor">
            <a:schemeClr val="dk1"/>
          </a:fontRef>
        </p:style>
        <p:txBody>
          <a:bodyPr wrap="square">
            <a:noAutofit/>
          </a:bodyPr>
          <a:lstStyle/>
          <a:p>
            <a:pPr algn="ctr" fontAlgn="auto">
              <a:spcBef>
                <a:spcPts val="0"/>
              </a:spcBef>
              <a:spcAft>
                <a:spcPts val="0"/>
              </a:spcAft>
              <a:defRPr/>
            </a:pPr>
            <a:r>
              <a:rPr lang="en-US" sz="1000" dirty="0">
                <a:solidFill>
                  <a:prstClr val="black"/>
                </a:solidFill>
              </a:rPr>
              <a:t>[Add Yours Here]</a:t>
            </a:r>
          </a:p>
        </p:txBody>
      </p:sp>
      <p:sp>
        <p:nvSpPr>
          <p:cNvPr id="66" name="TextBox 65"/>
          <p:cNvSpPr txBox="1"/>
          <p:nvPr/>
        </p:nvSpPr>
        <p:spPr>
          <a:xfrm>
            <a:off x="4607021" y="5638800"/>
            <a:ext cx="1371600" cy="943587"/>
          </a:xfrm>
          <a:prstGeom prst="rect">
            <a:avLst/>
          </a:prstGeom>
        </p:spPr>
        <p:style>
          <a:lnRef idx="1">
            <a:schemeClr val="accent6"/>
          </a:lnRef>
          <a:fillRef idx="2">
            <a:schemeClr val="accent6"/>
          </a:fillRef>
          <a:effectRef idx="1">
            <a:schemeClr val="accent6"/>
          </a:effectRef>
          <a:fontRef idx="minor">
            <a:schemeClr val="dk1"/>
          </a:fontRef>
        </p:style>
        <p:txBody>
          <a:bodyPr wrap="square">
            <a:noAutofit/>
          </a:bodyPr>
          <a:lstStyle/>
          <a:p>
            <a:pPr algn="ctr" fontAlgn="auto">
              <a:spcBef>
                <a:spcPts val="0"/>
              </a:spcBef>
              <a:spcAft>
                <a:spcPts val="0"/>
              </a:spcAft>
              <a:defRPr/>
            </a:pPr>
            <a:r>
              <a:rPr lang="en-US" sz="1000" dirty="0">
                <a:solidFill>
                  <a:prstClr val="black"/>
                </a:solidFill>
              </a:rPr>
              <a:t>[Add Yours Here]</a:t>
            </a: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b="1" dirty="0">
              <a:solidFill>
                <a:prstClr val="black"/>
              </a:solidFill>
            </a:endParaRPr>
          </a:p>
          <a:p>
            <a:pPr algn="ctr" fontAlgn="auto">
              <a:spcBef>
                <a:spcPts val="0"/>
              </a:spcBef>
              <a:spcAft>
                <a:spcPts val="0"/>
              </a:spcAft>
              <a:defRPr/>
            </a:pPr>
            <a:endParaRPr lang="en-US" sz="1000" dirty="0">
              <a:solidFill>
                <a:prstClr val="black"/>
              </a:solidFill>
            </a:endParaRPr>
          </a:p>
        </p:txBody>
      </p:sp>
      <p:sp>
        <p:nvSpPr>
          <p:cNvPr id="67" name="TextBox 66"/>
          <p:cNvSpPr txBox="1"/>
          <p:nvPr/>
        </p:nvSpPr>
        <p:spPr>
          <a:xfrm>
            <a:off x="4593515" y="3538205"/>
            <a:ext cx="1371600" cy="898256"/>
          </a:xfrm>
          <a:prstGeom prst="rect">
            <a:avLst/>
          </a:prstGeom>
        </p:spPr>
        <p:style>
          <a:lnRef idx="1">
            <a:schemeClr val="accent6"/>
          </a:lnRef>
          <a:fillRef idx="2">
            <a:schemeClr val="accent6"/>
          </a:fillRef>
          <a:effectRef idx="1">
            <a:schemeClr val="accent6"/>
          </a:effectRef>
          <a:fontRef idx="minor">
            <a:schemeClr val="dk1"/>
          </a:fontRef>
        </p:style>
        <p:txBody>
          <a:bodyPr wrap="square">
            <a:noAutofit/>
          </a:bodyPr>
          <a:lstStyle/>
          <a:p>
            <a:pPr algn="ctr" fontAlgn="auto">
              <a:spcBef>
                <a:spcPts val="0"/>
              </a:spcBef>
              <a:spcAft>
                <a:spcPts val="0"/>
              </a:spcAft>
              <a:defRPr/>
            </a:pPr>
            <a:r>
              <a:rPr lang="en-US" sz="1000" dirty="0">
                <a:solidFill>
                  <a:prstClr val="black"/>
                </a:solidFill>
              </a:rPr>
              <a:t>[Add Yours Here]</a:t>
            </a:r>
          </a:p>
        </p:txBody>
      </p:sp>
      <p:sp>
        <p:nvSpPr>
          <p:cNvPr id="69" name="TextBox 68"/>
          <p:cNvSpPr txBox="1"/>
          <p:nvPr/>
        </p:nvSpPr>
        <p:spPr>
          <a:xfrm>
            <a:off x="4600268" y="1905000"/>
            <a:ext cx="1371600" cy="448715"/>
          </a:xfrm>
          <a:prstGeom prst="rect">
            <a:avLst/>
          </a:prstGeom>
        </p:spPr>
        <p:style>
          <a:lnRef idx="1">
            <a:schemeClr val="accent6"/>
          </a:lnRef>
          <a:fillRef idx="2">
            <a:schemeClr val="accent6"/>
          </a:fillRef>
          <a:effectRef idx="1">
            <a:schemeClr val="accent6"/>
          </a:effectRef>
          <a:fontRef idx="minor">
            <a:schemeClr val="dk1"/>
          </a:fontRef>
        </p:style>
        <p:txBody>
          <a:bodyPr wrap="square">
            <a:noAutofit/>
          </a:bodyPr>
          <a:lstStyle/>
          <a:p>
            <a:pPr algn="ctr" fontAlgn="auto">
              <a:spcBef>
                <a:spcPts val="0"/>
              </a:spcBef>
              <a:spcAft>
                <a:spcPts val="0"/>
              </a:spcAft>
              <a:defRPr/>
            </a:pPr>
            <a:r>
              <a:rPr lang="en-US" sz="1000" b="1" i="1" dirty="0">
                <a:solidFill>
                  <a:prstClr val="black"/>
                </a:solidFill>
              </a:rPr>
              <a:t>…specifically in our community…</a:t>
            </a:r>
          </a:p>
        </p:txBody>
      </p:sp>
      <p:grpSp>
        <p:nvGrpSpPr>
          <p:cNvPr id="7" name="Group 6"/>
          <p:cNvGrpSpPr/>
          <p:nvPr/>
        </p:nvGrpSpPr>
        <p:grpSpPr>
          <a:xfrm>
            <a:off x="101470" y="438886"/>
            <a:ext cx="8941353" cy="999875"/>
            <a:chOff x="101470" y="438886"/>
            <a:chExt cx="8941353" cy="999875"/>
          </a:xfrm>
        </p:grpSpPr>
        <p:sp>
          <p:nvSpPr>
            <p:cNvPr id="4" name="Text Box 4"/>
            <p:cNvSpPr txBox="1">
              <a:spLocks noChangeArrowheads="1"/>
            </p:cNvSpPr>
            <p:nvPr/>
          </p:nvSpPr>
          <p:spPr bwMode="auto">
            <a:xfrm>
              <a:off x="101470" y="442611"/>
              <a:ext cx="1424701" cy="9924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noAutofit/>
            </a:bodyPr>
            <a:lstStyle/>
            <a:p>
              <a:pPr algn="ctr">
                <a:defRPr/>
              </a:pPr>
              <a:r>
                <a:rPr lang="en-US" sz="1400" b="1" dirty="0">
                  <a:solidFill>
                    <a:prstClr val="white"/>
                  </a:solidFill>
                </a:rPr>
                <a:t>Long-Term Consequences</a:t>
              </a:r>
            </a:p>
          </p:txBody>
        </p:sp>
        <p:sp>
          <p:nvSpPr>
            <p:cNvPr id="13" name="Text Box 20"/>
            <p:cNvSpPr txBox="1">
              <a:spLocks noChangeArrowheads="1"/>
            </p:cNvSpPr>
            <p:nvPr/>
          </p:nvSpPr>
          <p:spPr bwMode="auto">
            <a:xfrm>
              <a:off x="3118705" y="439320"/>
              <a:ext cx="1395747" cy="99900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nchor="ctr">
              <a:noAutofit/>
            </a:bodyPr>
            <a:lstStyle/>
            <a:p>
              <a:pPr algn="ctr">
                <a:spcBef>
                  <a:spcPct val="50000"/>
                </a:spcBef>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a:spcBef>
                  <a:spcPct val="50000"/>
                </a:spcBef>
                <a:defRPr/>
              </a:pPr>
              <a:r>
                <a:rPr lang="en-US" sz="1050" b="1" dirty="0">
                  <a:solidFill>
                    <a:prstClr val="white"/>
                  </a:solidFill>
                </a:rPr>
                <a:t>(Risk/Protective Factors)</a:t>
              </a:r>
            </a:p>
          </p:txBody>
        </p:sp>
        <p:sp>
          <p:nvSpPr>
            <p:cNvPr id="22" name="Text Box 6"/>
            <p:cNvSpPr txBox="1">
              <a:spLocks noChangeArrowheads="1"/>
            </p:cNvSpPr>
            <p:nvPr/>
          </p:nvSpPr>
          <p:spPr bwMode="auto">
            <a:xfrm>
              <a:off x="7662079" y="440475"/>
              <a:ext cx="1380744" cy="996696"/>
            </a:xfrm>
            <a:prstGeom prst="rect">
              <a:avLst/>
            </a:prstGeom>
            <a:solidFill>
              <a:schemeClr val="tx1">
                <a:lumMod val="65000"/>
                <a:lumOff val="35000"/>
              </a:schemeClr>
            </a:solidFill>
            <a:ln>
              <a:headEnd/>
              <a:tailEnd/>
            </a:ln>
          </p:spPr>
          <p:style>
            <a:lnRef idx="0">
              <a:schemeClr val="dk1"/>
            </a:lnRef>
            <a:fillRef idx="3">
              <a:schemeClr val="dk1"/>
            </a:fillRef>
            <a:effectRef idx="3">
              <a:schemeClr val="dk1"/>
            </a:effectRef>
            <a:fontRef idx="minor">
              <a:schemeClr val="lt1"/>
            </a:fontRef>
          </p:style>
          <p:txBody>
            <a:bodyPr wrap="square" anchor="ctr">
              <a:noAutofit/>
            </a:bodyPr>
            <a:lstStyle/>
            <a:p>
              <a:pPr algn="ctr">
                <a:defRPr/>
              </a:pPr>
              <a:endParaRPr lang="en-US" sz="1400" b="1" dirty="0">
                <a:solidFill>
                  <a:prstClr val="white"/>
                </a:solidFill>
              </a:endParaRPr>
            </a:p>
            <a:p>
              <a:pPr algn="ctr">
                <a:defRPr/>
              </a:pPr>
              <a:endParaRPr lang="en-US" sz="1400" b="1" dirty="0">
                <a:solidFill>
                  <a:prstClr val="white"/>
                </a:solidFill>
              </a:endParaRPr>
            </a:p>
            <a:p>
              <a:pPr algn="ctr">
                <a:defRPr/>
              </a:pPr>
              <a:r>
                <a:rPr lang="en-US" sz="1400" b="1" dirty="0">
                  <a:solidFill>
                    <a:prstClr val="white"/>
                  </a:solidFill>
                </a:rPr>
                <a:t>Evaluation Plan</a:t>
              </a:r>
            </a:p>
            <a:p>
              <a:pPr algn="ctr">
                <a:defRPr/>
              </a:pPr>
              <a:endParaRPr lang="en-US" sz="1400" b="1" dirty="0">
                <a:solidFill>
                  <a:prstClr val="white"/>
                </a:solidFill>
              </a:endParaRPr>
            </a:p>
            <a:p>
              <a:pPr algn="ctr">
                <a:defRPr/>
              </a:pPr>
              <a:endParaRPr lang="en-US" sz="1400" b="1" dirty="0">
                <a:solidFill>
                  <a:prstClr val="white"/>
                </a:solidFill>
              </a:endParaRPr>
            </a:p>
            <a:p>
              <a:pPr algn="ctr">
                <a:defRPr/>
              </a:pPr>
              <a:endParaRPr lang="en-US" sz="1400" b="1" dirty="0">
                <a:solidFill>
                  <a:prstClr val="white"/>
                </a:solidFill>
              </a:endParaRPr>
            </a:p>
          </p:txBody>
        </p:sp>
        <p:sp>
          <p:nvSpPr>
            <p:cNvPr id="9" name="Text Box 5"/>
            <p:cNvSpPr txBox="1">
              <a:spLocks noChangeArrowheads="1"/>
            </p:cNvSpPr>
            <p:nvPr/>
          </p:nvSpPr>
          <p:spPr bwMode="auto">
            <a:xfrm>
              <a:off x="1636597" y="438886"/>
              <a:ext cx="1371682" cy="9998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nchor="ctr">
              <a:noAutofit/>
            </a:bodyPr>
            <a:lstStyle/>
            <a:p>
              <a:pPr algn="ctr">
                <a:defRPr/>
              </a:pPr>
              <a:r>
                <a:rPr lang="en-US" sz="1400" b="1" dirty="0">
                  <a:solidFill>
                    <a:prstClr val="white"/>
                  </a:solidFill>
                </a:rPr>
                <a:t>Behavioral Health Problems</a:t>
              </a:r>
            </a:p>
            <a:p>
              <a:pPr algn="ctr">
                <a:defRPr/>
              </a:pPr>
              <a:r>
                <a:rPr lang="en-US" sz="1050" b="1" dirty="0">
                  <a:solidFill>
                    <a:prstClr val="white"/>
                  </a:solidFill>
                </a:rPr>
                <a:t>(Consumption)</a:t>
              </a:r>
            </a:p>
          </p:txBody>
        </p:sp>
        <p:sp>
          <p:nvSpPr>
            <p:cNvPr id="17" name="Text Box 6"/>
            <p:cNvSpPr txBox="1">
              <a:spLocks noChangeArrowheads="1"/>
            </p:cNvSpPr>
            <p:nvPr/>
          </p:nvSpPr>
          <p:spPr bwMode="auto">
            <a:xfrm>
              <a:off x="6134336" y="440475"/>
              <a:ext cx="1417320" cy="9966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nchor="ctr">
              <a:noAutofit/>
            </a:bodyP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a:xfrm>
              <a:off x="1347555" y="122848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32352" y="1250001"/>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7380211" y="1250001"/>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878" y="440475"/>
              <a:ext cx="1399032" cy="9966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square" anchor="ctr">
              <a:noAutofit/>
            </a:bodyP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a:xfrm>
              <a:off x="5841707" y="1271516"/>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53765" y="1260759"/>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 name="Group 2"/>
          <p:cNvGrpSpPr/>
          <p:nvPr/>
        </p:nvGrpSpPr>
        <p:grpSpPr>
          <a:xfrm>
            <a:off x="97732" y="6565939"/>
            <a:ext cx="8960543" cy="284710"/>
            <a:chOff x="97732" y="6565939"/>
            <a:chExt cx="8960543" cy="284710"/>
          </a:xfrm>
        </p:grpSpPr>
        <p:sp>
          <p:nvSpPr>
            <p:cNvPr id="98" name="Line 16"/>
            <p:cNvSpPr>
              <a:spLocks noChangeShapeType="1"/>
            </p:cNvSpPr>
            <p:nvPr/>
          </p:nvSpPr>
          <p:spPr bwMode="auto">
            <a:xfrm flipV="1">
              <a:off x="7599734" y="6753225"/>
              <a:ext cx="1458541" cy="3375"/>
            </a:xfrm>
            <a:prstGeom prst="line">
              <a:avLst/>
            </a:prstGeom>
            <a:noFill/>
            <a:ln w="38100">
              <a:solidFill>
                <a:schemeClr val="tx1"/>
              </a:solidFill>
              <a:round/>
              <a:headEnd type="oval" w="med" len="med"/>
              <a:tailEnd type="oval" w="med" len="med"/>
            </a:ln>
          </p:spPr>
          <p:txBody>
            <a:bodyPr wrap="square">
              <a:noAutofit/>
            </a:bodyPr>
            <a:lstStyle/>
            <a:p>
              <a:endParaRPr lang="en-US">
                <a:solidFill>
                  <a:prstClr val="black"/>
                </a:solidFill>
              </a:endParaRPr>
            </a:p>
          </p:txBody>
        </p:sp>
        <p:sp>
          <p:nvSpPr>
            <p:cNvPr id="101" name="Line 16"/>
            <p:cNvSpPr>
              <a:spLocks noChangeShapeType="1"/>
            </p:cNvSpPr>
            <p:nvPr/>
          </p:nvSpPr>
          <p:spPr bwMode="auto">
            <a:xfrm>
              <a:off x="6037634" y="6754240"/>
              <a:ext cx="1571625" cy="1344"/>
            </a:xfrm>
            <a:prstGeom prst="line">
              <a:avLst/>
            </a:prstGeom>
            <a:noFill/>
            <a:ln w="38100">
              <a:solidFill>
                <a:schemeClr val="tx1"/>
              </a:solidFill>
              <a:round/>
              <a:headEnd type="oval" w="med" len="med"/>
              <a:tailEnd type="oval" w="med" len="med"/>
            </a:ln>
          </p:spPr>
          <p:txBody>
            <a:bodyPr wrap="square">
              <a:noAutofit/>
            </a:bodyPr>
            <a:lstStyle/>
            <a:p>
              <a:endParaRPr lang="en-US">
                <a:solidFill>
                  <a:prstClr val="black"/>
                </a:solidFill>
              </a:endParaRPr>
            </a:p>
          </p:txBody>
        </p:sp>
        <p:sp>
          <p:nvSpPr>
            <p:cNvPr id="102" name="Line 16"/>
            <p:cNvSpPr>
              <a:spLocks noChangeShapeType="1"/>
            </p:cNvSpPr>
            <p:nvPr/>
          </p:nvSpPr>
          <p:spPr bwMode="auto">
            <a:xfrm flipV="1">
              <a:off x="1543105" y="6754912"/>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wrap="square">
              <a:noAutofit/>
            </a:bodyPr>
            <a:lstStyle/>
            <a:p>
              <a:endParaRPr lang="en-US">
                <a:solidFill>
                  <a:prstClr val="black"/>
                </a:solidFill>
              </a:endParaRPr>
            </a:p>
          </p:txBody>
        </p:sp>
        <p:sp>
          <p:nvSpPr>
            <p:cNvPr id="79" name="TextBox 78"/>
            <p:cNvSpPr txBox="1"/>
            <p:nvPr/>
          </p:nvSpPr>
          <p:spPr>
            <a:xfrm>
              <a:off x="7852146" y="6664729"/>
              <a:ext cx="990600" cy="182880"/>
            </a:xfrm>
            <a:prstGeom prst="rect">
              <a:avLst/>
            </a:prstGeom>
            <a:solidFill>
              <a:schemeClr val="bg1"/>
            </a:solidFill>
          </p:spPr>
          <p:txBody>
            <a:bodyPr wrap="square" rtlCol="0" anchor="ctr">
              <a:noAutofit/>
            </a:bodyPr>
            <a:lstStyle/>
            <a:p>
              <a:pPr algn="ctr"/>
              <a:r>
                <a:rPr lang="en-US" sz="900" dirty="0">
                  <a:solidFill>
                    <a:prstClr val="black"/>
                  </a:solidFill>
                </a:rPr>
                <a:t>Reporting/</a:t>
              </a:r>
              <a:r>
                <a:rPr lang="en-US" sz="900" dirty="0" err="1">
                  <a:solidFill>
                    <a:prstClr val="black"/>
                  </a:solidFill>
                </a:rPr>
                <a:t>Eval</a:t>
              </a:r>
              <a:endParaRPr lang="en-US" sz="900" dirty="0">
                <a:solidFill>
                  <a:prstClr val="black"/>
                </a:solidFill>
              </a:endParaRPr>
            </a:p>
          </p:txBody>
        </p:sp>
        <p:sp>
          <p:nvSpPr>
            <p:cNvPr id="75" name="TextBox 74"/>
            <p:cNvSpPr txBox="1"/>
            <p:nvPr/>
          </p:nvSpPr>
          <p:spPr>
            <a:xfrm>
              <a:off x="6228840" y="6664729"/>
              <a:ext cx="1219199" cy="182880"/>
            </a:xfrm>
            <a:prstGeom prst="rect">
              <a:avLst/>
            </a:prstGeom>
            <a:solidFill>
              <a:schemeClr val="bg1"/>
            </a:solidFill>
          </p:spPr>
          <p:txBody>
            <a:bodyPr wrap="square" rtlCol="0" anchor="ctr">
              <a:noAutofit/>
            </a:bodyPr>
            <a:lstStyle/>
            <a:p>
              <a:pPr algn="ctr"/>
              <a:r>
                <a:rPr lang="en-US" sz="900" dirty="0">
                  <a:solidFill>
                    <a:prstClr val="black"/>
                  </a:solidFill>
                </a:rPr>
                <a:t>Plan/Implementation</a:t>
              </a:r>
            </a:p>
          </p:txBody>
        </p:sp>
        <p:sp>
          <p:nvSpPr>
            <p:cNvPr id="77" name="TextBox 76"/>
            <p:cNvSpPr txBox="1"/>
            <p:nvPr/>
          </p:nvSpPr>
          <p:spPr>
            <a:xfrm>
              <a:off x="3235383" y="6667769"/>
              <a:ext cx="1142999" cy="182880"/>
            </a:xfrm>
            <a:prstGeom prst="rect">
              <a:avLst/>
            </a:prstGeom>
            <a:solidFill>
              <a:schemeClr val="bg1"/>
            </a:solidFill>
          </p:spPr>
          <p:txBody>
            <a:bodyPr wrap="square" rtlCol="0" anchor="ctr">
              <a:noAutofit/>
            </a:bodyPr>
            <a:lstStyle/>
            <a:p>
              <a:pPr algn="ctr"/>
              <a:r>
                <a:rPr lang="en-US" sz="900" dirty="0">
                  <a:solidFill>
                    <a:prstClr val="black"/>
                  </a:solidFill>
                </a:rPr>
                <a:t>Local Assessment</a:t>
              </a:r>
            </a:p>
          </p:txBody>
        </p:sp>
        <p:sp>
          <p:nvSpPr>
            <p:cNvPr id="81" name="Line 16"/>
            <p:cNvSpPr>
              <a:spLocks noChangeShapeType="1"/>
            </p:cNvSpPr>
            <p:nvPr/>
          </p:nvSpPr>
          <p:spPr bwMode="auto">
            <a:xfrm>
              <a:off x="97732" y="6659666"/>
              <a:ext cx="4443788" cy="213"/>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wrap="square">
              <a:noAutofit/>
            </a:bodyPr>
            <a:lstStyle/>
            <a:p>
              <a:endParaRPr lang="en-US">
                <a:solidFill>
                  <a:prstClr val="black"/>
                </a:solidFill>
              </a:endParaRPr>
            </a:p>
          </p:txBody>
        </p:sp>
        <p:sp>
          <p:nvSpPr>
            <p:cNvPr id="85" name="TextBox 84"/>
            <p:cNvSpPr txBox="1"/>
            <p:nvPr/>
          </p:nvSpPr>
          <p:spPr>
            <a:xfrm>
              <a:off x="278938" y="6565939"/>
              <a:ext cx="1142999" cy="182880"/>
            </a:xfrm>
            <a:prstGeom prst="rect">
              <a:avLst/>
            </a:prstGeom>
            <a:solidFill>
              <a:schemeClr val="bg1"/>
            </a:solidFill>
          </p:spPr>
          <p:txBody>
            <a:bodyPr wrap="square" rtlCol="0" anchor="ctr">
              <a:noAutofit/>
            </a:bodyPr>
            <a:lstStyle/>
            <a:p>
              <a:pPr algn="ctr"/>
              <a:r>
                <a:rPr lang="en-US" sz="900" dirty="0">
                  <a:solidFill>
                    <a:prstClr val="black"/>
                  </a:solidFill>
                </a:rPr>
                <a:t>State Assessment</a:t>
              </a:r>
            </a:p>
          </p:txBody>
        </p:sp>
      </p:grpSp>
      <p:sp>
        <p:nvSpPr>
          <p:cNvPr id="46" name="TextBox 45"/>
          <p:cNvSpPr txBox="1"/>
          <p:nvPr/>
        </p:nvSpPr>
        <p:spPr>
          <a:xfrm>
            <a:off x="7656009" y="2041747"/>
            <a:ext cx="1381125" cy="553998"/>
          </a:xfrm>
          <a:prstGeom prst="rect">
            <a:avLst/>
          </a:prstGeom>
          <a:ln/>
        </p:spPr>
        <p:style>
          <a:lnRef idx="1">
            <a:schemeClr val="dk1"/>
          </a:lnRef>
          <a:fillRef idx="2">
            <a:schemeClr val="dk1"/>
          </a:fillRef>
          <a:effectRef idx="1">
            <a:schemeClr val="dk1"/>
          </a:effectRef>
          <a:fontRef idx="minor">
            <a:schemeClr val="dk1"/>
          </a:fontRef>
        </p:style>
        <p:txBody>
          <a:bodyPr wrap="square">
            <a:noAutofit/>
          </a:bodyPr>
          <a:lstStyle/>
          <a:p>
            <a:pPr>
              <a:defRPr/>
            </a:pPr>
            <a:r>
              <a:rPr lang="en-US" sz="1000" b="1" i="1" dirty="0">
                <a:solidFill>
                  <a:prstClr val="black"/>
                </a:solidFill>
              </a:rPr>
              <a:t>…and we will use these tools to measure our impact…</a:t>
            </a:r>
          </a:p>
        </p:txBody>
      </p:sp>
      <p:sp>
        <p:nvSpPr>
          <p:cNvPr id="87" name="TextBox 86"/>
          <p:cNvSpPr txBox="1"/>
          <p:nvPr/>
        </p:nvSpPr>
        <p:spPr>
          <a:xfrm>
            <a:off x="7651246" y="5865159"/>
            <a:ext cx="1390650" cy="707886"/>
          </a:xfrm>
          <a:prstGeom prst="rect">
            <a:avLst/>
          </a:prstGeom>
          <a:ln/>
        </p:spPr>
        <p:style>
          <a:lnRef idx="1">
            <a:schemeClr val="dk1"/>
          </a:lnRef>
          <a:fillRef idx="2">
            <a:schemeClr val="dk1"/>
          </a:fillRef>
          <a:effectRef idx="1">
            <a:schemeClr val="dk1"/>
          </a:effectRef>
          <a:fontRef idx="minor">
            <a:schemeClr val="dk1"/>
          </a:fontRef>
        </p:style>
        <p:txBody>
          <a:bodyPr wrap="square">
            <a:noAutofit/>
          </a:bodyPr>
          <a:lstStyle/>
          <a:p>
            <a:pPr algn="ctr" fontAlgn="auto">
              <a:spcBef>
                <a:spcPts val="0"/>
              </a:spcBef>
              <a:spcAft>
                <a:spcPts val="0"/>
              </a:spcAft>
              <a:defRPr/>
            </a:pPr>
            <a:r>
              <a:rPr lang="en-US" sz="1000" b="1" dirty="0">
                <a:solidFill>
                  <a:schemeClr val="tx1"/>
                </a:solidFill>
              </a:rPr>
              <a:t>Direct Services:  </a:t>
            </a:r>
            <a:r>
              <a:rPr lang="en-US" sz="1000" dirty="0">
                <a:solidFill>
                  <a:schemeClr val="tx1"/>
                </a:solidFill>
              </a:rPr>
              <a:t>Assigned Program pre/post and  process measures; HYS</a:t>
            </a:r>
            <a:endParaRPr lang="en-US" sz="1000" b="1" dirty="0">
              <a:solidFill>
                <a:schemeClr val="tx1"/>
              </a:solidFill>
            </a:endParaRPr>
          </a:p>
        </p:txBody>
      </p:sp>
      <p:sp>
        <p:nvSpPr>
          <p:cNvPr id="88" name="TextBox 87"/>
          <p:cNvSpPr txBox="1"/>
          <p:nvPr/>
        </p:nvSpPr>
        <p:spPr>
          <a:xfrm>
            <a:off x="7656009" y="5214353"/>
            <a:ext cx="1381125" cy="538609"/>
          </a:xfrm>
          <a:prstGeom prst="rect">
            <a:avLst/>
          </a:prstGeom>
          <a:ln/>
        </p:spPr>
        <p:style>
          <a:lnRef idx="1">
            <a:schemeClr val="dk1"/>
          </a:lnRef>
          <a:fillRef idx="2">
            <a:schemeClr val="dk1"/>
          </a:fillRef>
          <a:effectRef idx="1">
            <a:schemeClr val="dk1"/>
          </a:effectRef>
          <a:fontRef idx="minor">
            <a:schemeClr val="dk1"/>
          </a:fontRef>
        </p:style>
        <p:txBody>
          <a:bodyPr wrap="square">
            <a:noAutofit/>
          </a:bodyPr>
          <a:lstStyle/>
          <a:p>
            <a:pPr algn="ctr" fontAlgn="auto">
              <a:spcBef>
                <a:spcPts val="0"/>
              </a:spcBef>
              <a:spcAft>
                <a:spcPts val="0"/>
              </a:spcAft>
              <a:defRPr/>
            </a:pPr>
            <a:r>
              <a:rPr lang="en-US" sz="1000" b="1" dirty="0">
                <a:solidFill>
                  <a:schemeClr val="tx1"/>
                </a:solidFill>
              </a:rPr>
              <a:t>Prevention/ Intervention  Services: </a:t>
            </a:r>
            <a:r>
              <a:rPr lang="en-US" sz="900" dirty="0">
                <a:solidFill>
                  <a:schemeClr val="tx1"/>
                </a:solidFill>
              </a:rPr>
              <a:t>pre/post</a:t>
            </a:r>
            <a:endParaRPr lang="en-US" sz="1000" b="1" dirty="0">
              <a:solidFill>
                <a:schemeClr val="tx1"/>
              </a:solidFill>
            </a:endParaRPr>
          </a:p>
        </p:txBody>
      </p:sp>
      <p:sp>
        <p:nvSpPr>
          <p:cNvPr id="89" name="TextBox 88"/>
          <p:cNvSpPr txBox="1"/>
          <p:nvPr/>
        </p:nvSpPr>
        <p:spPr>
          <a:xfrm>
            <a:off x="7660771" y="2707941"/>
            <a:ext cx="1371600" cy="969496"/>
          </a:xfrm>
          <a:prstGeom prst="rect">
            <a:avLst/>
          </a:prstGeom>
          <a:ln/>
        </p:spPr>
        <p:style>
          <a:lnRef idx="1">
            <a:schemeClr val="dk1"/>
          </a:lnRef>
          <a:fillRef idx="2">
            <a:schemeClr val="dk1"/>
          </a:fillRef>
          <a:effectRef idx="1">
            <a:schemeClr val="dk1"/>
          </a:effectRef>
          <a:fontRef idx="minor">
            <a:schemeClr val="dk1"/>
          </a:fontRef>
        </p:style>
        <p:txBody>
          <a:bodyPr wrap="square">
            <a:noAutofit/>
          </a:bodyPr>
          <a:lstStyle/>
          <a:p>
            <a:pPr algn="ctr" fontAlgn="auto">
              <a:spcBef>
                <a:spcPts val="0"/>
              </a:spcBef>
              <a:spcAft>
                <a:spcPts val="0"/>
              </a:spcAft>
              <a:defRPr/>
            </a:pPr>
            <a:r>
              <a:rPr lang="en-US" sz="1000" b="1" dirty="0">
                <a:solidFill>
                  <a:prstClr val="black"/>
                </a:solidFill>
              </a:rPr>
              <a:t>Community engagement/Coalition development</a:t>
            </a:r>
            <a:r>
              <a:rPr lang="en-US" sz="1000" b="1" dirty="0">
                <a:solidFill>
                  <a:schemeClr val="tx1"/>
                </a:solidFill>
              </a:rPr>
              <a:t>: </a:t>
            </a:r>
          </a:p>
          <a:p>
            <a:pPr algn="ctr" fontAlgn="auto">
              <a:spcBef>
                <a:spcPts val="0"/>
              </a:spcBef>
              <a:spcAft>
                <a:spcPts val="0"/>
              </a:spcAft>
              <a:defRPr/>
            </a:pPr>
            <a:r>
              <a:rPr lang="en-US" sz="900" dirty="0">
                <a:solidFill>
                  <a:schemeClr val="tx1"/>
                </a:solidFill>
              </a:rPr>
              <a:t>Annual Coalition Survey</a:t>
            </a:r>
          </a:p>
          <a:p>
            <a:pPr algn="ctr" fontAlgn="auto">
              <a:spcBef>
                <a:spcPts val="0"/>
              </a:spcBef>
              <a:spcAft>
                <a:spcPts val="0"/>
              </a:spcAft>
              <a:defRPr/>
            </a:pPr>
            <a:r>
              <a:rPr lang="en-US" sz="900" dirty="0"/>
              <a:t>Sustainability Documentation</a:t>
            </a:r>
          </a:p>
        </p:txBody>
      </p:sp>
      <p:sp>
        <p:nvSpPr>
          <p:cNvPr id="90" name="TextBox 89"/>
          <p:cNvSpPr txBox="1"/>
          <p:nvPr/>
        </p:nvSpPr>
        <p:spPr>
          <a:xfrm>
            <a:off x="7656009" y="4425049"/>
            <a:ext cx="1381125" cy="677108"/>
          </a:xfrm>
          <a:prstGeom prst="rect">
            <a:avLst/>
          </a:prstGeom>
          <a:ln/>
        </p:spPr>
        <p:style>
          <a:lnRef idx="1">
            <a:schemeClr val="dk1"/>
          </a:lnRef>
          <a:fillRef idx="2">
            <a:schemeClr val="dk1"/>
          </a:fillRef>
          <a:effectRef idx="1">
            <a:schemeClr val="dk1"/>
          </a:effectRef>
          <a:fontRef idx="minor">
            <a:schemeClr val="dk1"/>
          </a:fontRef>
        </p:style>
        <p:txBody>
          <a:bodyPr wrap="square">
            <a:noAutofit/>
          </a:bodyPr>
          <a:lstStyle/>
          <a:p>
            <a:pPr algn="ctr" fontAlgn="auto">
              <a:spcBef>
                <a:spcPts val="0"/>
              </a:spcBef>
              <a:spcAft>
                <a:spcPts val="0"/>
              </a:spcAft>
              <a:defRPr/>
            </a:pPr>
            <a:r>
              <a:rPr lang="en-US" sz="1000" b="1" dirty="0">
                <a:solidFill>
                  <a:schemeClr val="tx1"/>
                </a:solidFill>
              </a:rPr>
              <a:t>Environmental Strategies:</a:t>
            </a:r>
          </a:p>
          <a:p>
            <a:pPr algn="ctr" fontAlgn="auto">
              <a:spcBef>
                <a:spcPts val="0"/>
              </a:spcBef>
              <a:spcAft>
                <a:spcPts val="0"/>
              </a:spcAft>
              <a:defRPr/>
            </a:pPr>
            <a:r>
              <a:rPr lang="en-US" sz="900" dirty="0">
                <a:solidFill>
                  <a:prstClr val="black"/>
                </a:solidFill>
              </a:rPr>
              <a:t>Process measures Community Survey; HYS</a:t>
            </a:r>
          </a:p>
        </p:txBody>
      </p:sp>
      <p:sp>
        <p:nvSpPr>
          <p:cNvPr id="91" name="TextBox 90"/>
          <p:cNvSpPr txBox="1"/>
          <p:nvPr/>
        </p:nvSpPr>
        <p:spPr>
          <a:xfrm>
            <a:off x="7656009" y="3789633"/>
            <a:ext cx="1381125" cy="523220"/>
          </a:xfrm>
          <a:prstGeom prst="rect">
            <a:avLst/>
          </a:prstGeom>
          <a:ln/>
        </p:spPr>
        <p:style>
          <a:lnRef idx="1">
            <a:schemeClr val="dk1"/>
          </a:lnRef>
          <a:fillRef idx="2">
            <a:schemeClr val="dk1"/>
          </a:fillRef>
          <a:effectRef idx="1">
            <a:schemeClr val="dk1"/>
          </a:effectRef>
          <a:fontRef idx="minor">
            <a:schemeClr val="dk1"/>
          </a:fontRef>
        </p:style>
        <p:txBody>
          <a:bodyPr wrap="square">
            <a:noAutofit/>
          </a:bodyPr>
          <a:lstStyle/>
          <a:p>
            <a:pPr algn="ctr" fontAlgn="auto">
              <a:spcBef>
                <a:spcPts val="0"/>
              </a:spcBef>
              <a:spcAft>
                <a:spcPts val="0"/>
              </a:spcAft>
              <a:defRPr/>
            </a:pPr>
            <a:r>
              <a:rPr lang="en-US" sz="1000" b="1" dirty="0">
                <a:solidFill>
                  <a:schemeClr val="tx1"/>
                </a:solidFill>
              </a:rPr>
              <a:t>Public Awareness: </a:t>
            </a:r>
          </a:p>
          <a:p>
            <a:pPr algn="ctr">
              <a:defRPr/>
            </a:pPr>
            <a:r>
              <a:rPr lang="en-US" sz="900" dirty="0"/>
              <a:t>Process measures Community Survey</a:t>
            </a:r>
          </a:p>
        </p:txBody>
      </p:sp>
      <p:cxnSp>
        <p:nvCxnSpPr>
          <p:cNvPr id="93" name="Straight Arrow Connector 92"/>
          <p:cNvCxnSpPr/>
          <p:nvPr/>
        </p:nvCxnSpPr>
        <p:spPr>
          <a:xfrm rot="10800000">
            <a:off x="4446942" y="2799454"/>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10800000">
            <a:off x="4436185" y="3789157"/>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rot="10800000">
            <a:off x="4437081" y="5058559"/>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rot="10800000">
            <a:off x="4436185" y="6263416"/>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5919844" y="2799454"/>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10800000">
            <a:off x="5957496" y="529253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0800000">
            <a:off x="5919844" y="620962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23" name="Left Brace 122"/>
          <p:cNvSpPr/>
          <p:nvPr/>
        </p:nvSpPr>
        <p:spPr>
          <a:xfrm>
            <a:off x="5981588" y="3671047"/>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wrap="square" anchor="ctr">
            <a:noAutofit/>
          </a:bodyPr>
          <a:lstStyle/>
          <a:p>
            <a:pPr algn="ctr" fontAlgn="auto">
              <a:spcBef>
                <a:spcPts val="0"/>
              </a:spcBef>
              <a:spcAft>
                <a:spcPts val="0"/>
              </a:spcAft>
              <a:defRPr/>
            </a:pPr>
            <a:endParaRPr lang="en-US"/>
          </a:p>
        </p:txBody>
      </p:sp>
      <p:cxnSp>
        <p:nvCxnSpPr>
          <p:cNvPr id="124" name="Straight Arrow Connector 123"/>
          <p:cNvCxnSpPr/>
          <p:nvPr/>
        </p:nvCxnSpPr>
        <p:spPr>
          <a:xfrm rot="10800000">
            <a:off x="7467600" y="28956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rot="10800000">
            <a:off x="7467600" y="47244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rot="10800000">
            <a:off x="7467600" y="39624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rot="10800000">
            <a:off x="7464014" y="531427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10800000">
            <a:off x="7453256" y="6250193"/>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03" name="Rectangle 102"/>
          <p:cNvSpPr/>
          <p:nvPr/>
        </p:nvSpPr>
        <p:spPr>
          <a:xfrm>
            <a:off x="369848" y="1421780"/>
            <a:ext cx="760144" cy="215444"/>
          </a:xfrm>
          <a:prstGeom prst="rect">
            <a:avLst/>
          </a:prstGeom>
        </p:spPr>
        <p:txBody>
          <a:bodyPr wrap="square">
            <a:noAutofit/>
          </a:bodyPr>
          <a:lstStyle/>
          <a:p>
            <a:pPr algn="ctr">
              <a:defRPr/>
            </a:pPr>
            <a:r>
              <a:rPr lang="en-US" sz="800" b="1" dirty="0"/>
              <a:t>(10-15 years) </a:t>
            </a:r>
          </a:p>
        </p:txBody>
      </p:sp>
      <p:sp>
        <p:nvSpPr>
          <p:cNvPr id="104" name="Rectangle 103"/>
          <p:cNvSpPr/>
          <p:nvPr/>
        </p:nvSpPr>
        <p:spPr>
          <a:xfrm>
            <a:off x="1921355" y="1423638"/>
            <a:ext cx="708848" cy="215444"/>
          </a:xfrm>
          <a:prstGeom prst="rect">
            <a:avLst/>
          </a:prstGeom>
        </p:spPr>
        <p:txBody>
          <a:bodyPr wrap="square">
            <a:noAutofit/>
          </a:bodyPr>
          <a:lstStyle/>
          <a:p>
            <a:pPr algn="ctr">
              <a:defRPr/>
            </a:pPr>
            <a:r>
              <a:rPr lang="en-US" sz="800" b="1" dirty="0"/>
              <a:t>(5-10 years) </a:t>
            </a:r>
          </a:p>
        </p:txBody>
      </p:sp>
      <p:sp>
        <p:nvSpPr>
          <p:cNvPr id="105" name="Rectangle 104"/>
          <p:cNvSpPr/>
          <p:nvPr/>
        </p:nvSpPr>
        <p:spPr>
          <a:xfrm>
            <a:off x="3452417" y="1414345"/>
            <a:ext cx="657552" cy="215444"/>
          </a:xfrm>
          <a:prstGeom prst="rect">
            <a:avLst/>
          </a:prstGeom>
        </p:spPr>
        <p:txBody>
          <a:bodyPr wrap="square">
            <a:noAutofit/>
          </a:bodyPr>
          <a:lstStyle/>
          <a:p>
            <a:pPr algn="ctr">
              <a:defRPr/>
            </a:pPr>
            <a:r>
              <a:rPr lang="en-US" sz="800" b="1" dirty="0"/>
              <a:t>(2-5 years) </a:t>
            </a:r>
          </a:p>
        </p:txBody>
      </p:sp>
      <p:sp>
        <p:nvSpPr>
          <p:cNvPr id="106" name="Rectangle 105"/>
          <p:cNvSpPr/>
          <p:nvPr/>
        </p:nvSpPr>
        <p:spPr>
          <a:xfrm>
            <a:off x="4773092" y="1418062"/>
            <a:ext cx="1067921" cy="215444"/>
          </a:xfrm>
          <a:prstGeom prst="rect">
            <a:avLst/>
          </a:prstGeom>
        </p:spPr>
        <p:txBody>
          <a:bodyPr wrap="square">
            <a:noAutofit/>
          </a:bodyPr>
          <a:lstStyle/>
          <a:p>
            <a:pPr algn="ctr">
              <a:defRPr/>
            </a:pPr>
            <a:r>
              <a:rPr lang="en-US" sz="800" b="1" dirty="0"/>
              <a:t>(6 months – 2 years) </a:t>
            </a:r>
          </a:p>
        </p:txBody>
      </p:sp>
      <p:sp>
        <p:nvSpPr>
          <p:cNvPr id="11" name="TextBox 10"/>
          <p:cNvSpPr txBox="1"/>
          <p:nvPr/>
        </p:nvSpPr>
        <p:spPr>
          <a:xfrm>
            <a:off x="813819" y="-729275"/>
            <a:ext cx="7796781" cy="369332"/>
          </a:xfrm>
          <a:prstGeom prst="rect">
            <a:avLst/>
          </a:prstGeom>
          <a:solidFill>
            <a:srgbClr val="FFFF99"/>
          </a:solidFill>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i="1" dirty="0"/>
              <a:t>Note: For instructions on formatting your logic model see notes section below</a:t>
            </a:r>
            <a:r>
              <a:rPr lang="en-US" dirty="0"/>
              <a:t>.</a:t>
            </a:r>
          </a:p>
        </p:txBody>
      </p:sp>
      <p:sp>
        <p:nvSpPr>
          <p:cNvPr id="80" name="Text Box 11">
            <a:extLst>
              <a:ext uri="{FF2B5EF4-FFF2-40B4-BE49-F238E27FC236}">
                <a16:creationId xmlns:a16="http://schemas.microsoft.com/office/drawing/2014/main" id="{7F8DDD50-03CC-4F54-9FA5-EB70746486C1}"/>
              </a:ext>
            </a:extLst>
          </p:cNvPr>
          <p:cNvSpPr txBox="1">
            <a:spLocks noChangeArrowheads="1"/>
          </p:cNvSpPr>
          <p:nvPr/>
        </p:nvSpPr>
        <p:spPr bwMode="auto">
          <a:xfrm>
            <a:off x="1617846" y="2595745"/>
            <a:ext cx="1371600" cy="3387579"/>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r>
              <a:rPr lang="en-US" sz="1050" b="1" dirty="0">
                <a:solidFill>
                  <a:prstClr val="black"/>
                </a:solidFill>
              </a:rPr>
              <a:t>Vaping Use</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r>
              <a:rPr lang="en-US" sz="1050" b="1" dirty="0">
                <a:solidFill>
                  <a:prstClr val="black"/>
                </a:solidFill>
              </a:rPr>
              <a:t>E-Cigarette Use </a:t>
            </a:r>
          </a:p>
          <a:p>
            <a:pPr algn="ctr" fontAlgn="auto">
              <a:spcBef>
                <a:spcPts val="0"/>
              </a:spcBef>
              <a:spcAft>
                <a:spcPts val="0"/>
              </a:spcAft>
              <a:defRPr/>
            </a:pPr>
            <a:endParaRPr lang="en-US" sz="1050" b="1" dirty="0">
              <a:solidFill>
                <a:prstClr val="black"/>
              </a:solidFill>
            </a:endParaRPr>
          </a:p>
          <a:p>
            <a:pPr algn="ctr" fontAlgn="auto">
              <a:spcBef>
                <a:spcPts val="0"/>
              </a:spcBef>
              <a:spcAft>
                <a:spcPts val="0"/>
              </a:spcAft>
              <a:defRPr/>
            </a:pPr>
            <a:r>
              <a:rPr lang="en-US" sz="1050" b="1" dirty="0">
                <a:solidFill>
                  <a:prstClr val="black"/>
                </a:solidFill>
              </a:rPr>
              <a:t>Opioid / Rx Drug Use </a:t>
            </a:r>
          </a:p>
          <a:p>
            <a:pPr marL="119063" indent="-119063">
              <a:buFont typeface="Arial" pitchFamily="34" charset="0"/>
              <a:buChar char="•"/>
              <a:defRPr/>
            </a:pPr>
            <a:endParaRPr lang="en-US" sz="1050" dirty="0">
              <a:solidFill>
                <a:prstClr val="black"/>
              </a:solidFill>
            </a:endParaRPr>
          </a:p>
          <a:p>
            <a:pPr algn="ctr">
              <a:defRPr/>
            </a:pPr>
            <a:r>
              <a:rPr lang="en-US" sz="1050" b="1" dirty="0">
                <a:solidFill>
                  <a:schemeClr val="tx1"/>
                </a:solidFill>
              </a:rPr>
              <a:t>Marijuana Use</a:t>
            </a:r>
          </a:p>
          <a:p>
            <a:pPr algn="ctr" fontAlgn="auto">
              <a:spcBef>
                <a:spcPts val="0"/>
              </a:spcBef>
              <a:spcAft>
                <a:spcPts val="0"/>
              </a:spcAft>
              <a:defRPr/>
            </a:pPr>
            <a:endParaRPr lang="en-US" sz="1050" b="1" dirty="0">
              <a:solidFill>
                <a:schemeClr val="tx1"/>
              </a:solidFill>
            </a:endParaRPr>
          </a:p>
          <a:p>
            <a:pPr algn="ctr" fontAlgn="auto">
              <a:spcBef>
                <a:spcPts val="0"/>
              </a:spcBef>
              <a:spcAft>
                <a:spcPts val="0"/>
              </a:spcAft>
              <a:defRPr/>
            </a:pPr>
            <a:endParaRPr lang="en-US" sz="1050" b="1" dirty="0">
              <a:solidFill>
                <a:schemeClr val="tx1"/>
              </a:solidFill>
            </a:endParaRPr>
          </a:p>
          <a:p>
            <a:pPr algn="ctr" fontAlgn="auto">
              <a:spcBef>
                <a:spcPts val="0"/>
              </a:spcBef>
              <a:spcAft>
                <a:spcPts val="0"/>
              </a:spcAft>
              <a:defRPr/>
            </a:pPr>
            <a:r>
              <a:rPr lang="en-US" sz="1050" dirty="0">
                <a:solidFill>
                  <a:schemeClr val="tx1"/>
                </a:solidFill>
              </a:rPr>
              <a:t>[Add Yours Here]</a:t>
            </a:r>
          </a:p>
          <a:p>
            <a:pPr marL="119063" indent="-119063">
              <a:buFont typeface="Arial" pitchFamily="34" charset="0"/>
              <a:buChar char="•"/>
              <a:defRPr/>
            </a:pPr>
            <a:endParaRPr lang="en-US" sz="1050" dirty="0">
              <a:solidFill>
                <a:prstClr val="black"/>
              </a:solidFill>
            </a:endParaRPr>
          </a:p>
          <a:p>
            <a:pPr algn="ctr">
              <a:defRPr/>
            </a:pPr>
            <a:endParaRPr lang="en-US" sz="1050" b="1" dirty="0">
              <a:solidFill>
                <a:prstClr val="black"/>
              </a:solidFill>
            </a:endParaRPr>
          </a:p>
          <a:p>
            <a:pPr algn="ctr">
              <a:defRPr/>
            </a:pPr>
            <a:endParaRPr lang="en-US" sz="105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Line 16"/>
          <p:cNvSpPr>
            <a:spLocks noChangeShapeType="1"/>
          </p:cNvSpPr>
          <p:nvPr/>
        </p:nvSpPr>
        <p:spPr bwMode="auto">
          <a:xfrm flipV="1">
            <a:off x="7600950" y="6753106"/>
            <a:ext cx="1458541" cy="3375"/>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74" name="Line 16"/>
          <p:cNvSpPr>
            <a:spLocks noChangeShapeType="1"/>
          </p:cNvSpPr>
          <p:nvPr/>
        </p:nvSpPr>
        <p:spPr bwMode="auto">
          <a:xfrm>
            <a:off x="6038850" y="6754121"/>
            <a:ext cx="1571625" cy="1344"/>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76" name="Line 16"/>
          <p:cNvSpPr>
            <a:spLocks noChangeShapeType="1"/>
          </p:cNvSpPr>
          <p:nvPr/>
        </p:nvSpPr>
        <p:spPr bwMode="auto">
          <a:xfrm flipV="1">
            <a:off x="1544321" y="6754793"/>
            <a:ext cx="4490720" cy="0"/>
          </a:xfrm>
          <a:prstGeom prst="line">
            <a:avLst/>
          </a:prstGeom>
          <a:noFill/>
          <a:ln w="38100">
            <a:gradFill flip="none" rotWithShape="1">
              <a:gsLst>
                <a:gs pos="0">
                  <a:schemeClr val="tx1"/>
                </a:gs>
                <a:gs pos="50000">
                  <a:schemeClr val="accent1">
                    <a:tint val="44500"/>
                    <a:satMod val="160000"/>
                  </a:schemeClr>
                </a:gs>
                <a:gs pos="100000">
                  <a:schemeClr val="accent1">
                    <a:tint val="23500"/>
                    <a:satMod val="160000"/>
                  </a:schemeClr>
                </a:gs>
              </a:gsLst>
              <a:lin ang="10800000" scaled="1"/>
              <a:tileRect/>
            </a:gradFill>
            <a:round/>
            <a:headEnd type="oval" w="med" len="med"/>
            <a:tailEnd type="oval" w="med" len="med"/>
          </a:ln>
        </p:spPr>
        <p:txBody>
          <a:bodyPr wrap="square">
            <a:spAutoFit/>
          </a:bodyPr>
          <a:lstStyle/>
          <a:p>
            <a:endParaRPr lang="en-US">
              <a:solidFill>
                <a:prstClr val="black"/>
              </a:solidFill>
            </a:endParaRPr>
          </a:p>
        </p:txBody>
      </p:sp>
      <p:sp>
        <p:nvSpPr>
          <p:cNvPr id="6" name="Text Box 10"/>
          <p:cNvSpPr txBox="1">
            <a:spLocks noChangeArrowheads="1"/>
          </p:cNvSpPr>
          <p:nvPr/>
        </p:nvSpPr>
        <p:spPr bwMode="auto">
          <a:xfrm>
            <a:off x="81425" y="3102263"/>
            <a:ext cx="1426464" cy="152640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119063" indent="-119063">
              <a:spcAft>
                <a:spcPts val="600"/>
              </a:spcAft>
              <a:defRPr/>
            </a:pPr>
            <a:r>
              <a:rPr lang="en-US" sz="1050" b="1" i="1" dirty="0">
                <a:solidFill>
                  <a:prstClr val="black"/>
                </a:solidFill>
              </a:rPr>
              <a:t>These problems…</a:t>
            </a:r>
          </a:p>
          <a:p>
            <a:pPr algn="ctr" fontAlgn="auto">
              <a:spcBef>
                <a:spcPct val="50000"/>
              </a:spcBef>
              <a:spcAft>
                <a:spcPts val="0"/>
              </a:spcAft>
              <a:defRPr/>
            </a:pPr>
            <a:r>
              <a:rPr lang="en-US" sz="1100" b="1" dirty="0">
                <a:solidFill>
                  <a:prstClr val="black"/>
                </a:solidFill>
              </a:rPr>
              <a:t>School performance</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Youth Delinquency  </a:t>
            </a:r>
          </a:p>
          <a:p>
            <a:pPr algn="ctr" fontAlgn="auto">
              <a:spcBef>
                <a:spcPts val="0"/>
              </a:spcBef>
              <a:spcAft>
                <a:spcPts val="0"/>
              </a:spcAft>
              <a:defRPr/>
            </a:pPr>
            <a:endParaRPr lang="en-US" sz="1100" b="1" dirty="0">
              <a:solidFill>
                <a:prstClr val="black"/>
              </a:solidFill>
            </a:endParaRPr>
          </a:p>
          <a:p>
            <a:pPr algn="ctr" fontAlgn="auto">
              <a:spcBef>
                <a:spcPts val="0"/>
              </a:spcBef>
              <a:spcAft>
                <a:spcPts val="0"/>
              </a:spcAft>
              <a:defRPr/>
            </a:pPr>
            <a:r>
              <a:rPr lang="en-US" sz="1100" b="1" dirty="0">
                <a:solidFill>
                  <a:prstClr val="black"/>
                </a:solidFill>
              </a:rPr>
              <a:t>Mental Health</a:t>
            </a:r>
          </a:p>
        </p:txBody>
      </p:sp>
      <p:grpSp>
        <p:nvGrpSpPr>
          <p:cNvPr id="2" name="Group 57"/>
          <p:cNvGrpSpPr/>
          <p:nvPr/>
        </p:nvGrpSpPr>
        <p:grpSpPr>
          <a:xfrm>
            <a:off x="109100" y="1448557"/>
            <a:ext cx="8946453" cy="255661"/>
            <a:chOff x="109100" y="1448557"/>
            <a:chExt cx="8946453" cy="255661"/>
          </a:xfrm>
        </p:grpSpPr>
        <p:sp>
          <p:nvSpPr>
            <p:cNvPr id="21" name="Line 16"/>
            <p:cNvSpPr>
              <a:spLocks noChangeShapeType="1"/>
            </p:cNvSpPr>
            <p:nvPr/>
          </p:nvSpPr>
          <p:spPr bwMode="auto">
            <a:xfrm>
              <a:off x="6045654" y="1595864"/>
              <a:ext cx="3009899" cy="0"/>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25" name="TextBox 24"/>
            <p:cNvSpPr txBox="1"/>
            <p:nvPr/>
          </p:nvSpPr>
          <p:spPr>
            <a:xfrm>
              <a:off x="7318526" y="1450302"/>
              <a:ext cx="552449" cy="253916"/>
            </a:xfrm>
            <a:prstGeom prst="rect">
              <a:avLst/>
            </a:prstGeom>
            <a:solidFill>
              <a:schemeClr val="bg1"/>
            </a:solidFill>
          </p:spPr>
          <p:txBody>
            <a:bodyPr wrap="square" rtlCol="0">
              <a:spAutoFit/>
            </a:bodyPr>
            <a:lstStyle/>
            <a:p>
              <a:pPr algn="ctr"/>
              <a:r>
                <a:rPr lang="en-US" sz="1050" dirty="0">
                  <a:solidFill>
                    <a:prstClr val="black"/>
                  </a:solidFill>
                </a:rPr>
                <a:t>Action</a:t>
              </a:r>
            </a:p>
          </p:txBody>
        </p:sp>
        <p:sp>
          <p:nvSpPr>
            <p:cNvPr id="20" name="Line 16"/>
            <p:cNvSpPr>
              <a:spLocks noChangeShapeType="1"/>
            </p:cNvSpPr>
            <p:nvPr/>
          </p:nvSpPr>
          <p:spPr bwMode="auto">
            <a:xfrm>
              <a:off x="109100" y="1589314"/>
              <a:ext cx="5934861" cy="5310"/>
            </a:xfrm>
            <a:prstGeom prst="line">
              <a:avLst/>
            </a:prstGeom>
            <a:noFill/>
            <a:ln w="38100">
              <a:solidFill>
                <a:schemeClr val="tx1"/>
              </a:solidFill>
              <a:round/>
              <a:headEnd type="oval" w="med" len="med"/>
              <a:tailEnd type="oval" w="med" len="med"/>
            </a:ln>
          </p:spPr>
          <p:txBody>
            <a:bodyPr wrap="square">
              <a:spAutoFit/>
            </a:bodyPr>
            <a:lstStyle/>
            <a:p>
              <a:endParaRPr lang="en-US">
                <a:solidFill>
                  <a:prstClr val="black"/>
                </a:solidFill>
              </a:endParaRPr>
            </a:p>
          </p:txBody>
        </p:sp>
        <p:sp>
          <p:nvSpPr>
            <p:cNvPr id="24" name="TextBox 23"/>
            <p:cNvSpPr txBox="1"/>
            <p:nvPr/>
          </p:nvSpPr>
          <p:spPr>
            <a:xfrm>
              <a:off x="2647950" y="1448557"/>
              <a:ext cx="752475" cy="253916"/>
            </a:xfrm>
            <a:prstGeom prst="rect">
              <a:avLst/>
            </a:prstGeom>
            <a:solidFill>
              <a:schemeClr val="bg1"/>
            </a:solidFill>
          </p:spPr>
          <p:txBody>
            <a:bodyPr wrap="square" rtlCol="0">
              <a:spAutoFit/>
            </a:bodyPr>
            <a:lstStyle/>
            <a:p>
              <a:pPr algn="ctr"/>
              <a:r>
                <a:rPr lang="en-US" sz="1050" dirty="0">
                  <a:solidFill>
                    <a:prstClr val="black"/>
                  </a:solidFill>
                </a:rPr>
                <a:t>Outcomes</a:t>
              </a:r>
            </a:p>
          </p:txBody>
        </p:sp>
      </p:grpSp>
      <p:sp>
        <p:nvSpPr>
          <p:cNvPr id="5" name="TextBox 4"/>
          <p:cNvSpPr txBox="1"/>
          <p:nvPr/>
        </p:nvSpPr>
        <p:spPr>
          <a:xfrm>
            <a:off x="32657" y="1630233"/>
            <a:ext cx="1524000" cy="276999"/>
          </a:xfrm>
          <a:prstGeom prst="rect">
            <a:avLst/>
          </a:prstGeom>
          <a:noFill/>
        </p:spPr>
        <p:txBody>
          <a:bodyPr wrap="square" rtlCol="0">
            <a:spAutoFit/>
          </a:bodyPr>
          <a:lstStyle/>
          <a:p>
            <a:pPr algn="ctr"/>
            <a:r>
              <a:rPr lang="en-US" sz="1200" i="1" dirty="0">
                <a:solidFill>
                  <a:prstClr val="black"/>
                </a:solidFill>
              </a:rPr>
              <a:t>What is the problem?</a:t>
            </a:r>
          </a:p>
        </p:txBody>
      </p:sp>
      <p:sp>
        <p:nvSpPr>
          <p:cNvPr id="10" name="TextBox 9"/>
          <p:cNvSpPr txBox="1"/>
          <p:nvPr/>
        </p:nvSpPr>
        <p:spPr>
          <a:xfrm>
            <a:off x="1628732" y="1652816"/>
            <a:ext cx="1371600" cy="276999"/>
          </a:xfrm>
          <a:prstGeom prst="rect">
            <a:avLst/>
          </a:prstGeom>
          <a:noFill/>
        </p:spPr>
        <p:txBody>
          <a:bodyPr wrap="square" rtlCol="0">
            <a:spAutoFit/>
          </a:bodyPr>
          <a:lstStyle/>
          <a:p>
            <a:pPr algn="ctr"/>
            <a:r>
              <a:rPr lang="en-US" sz="1200" i="1" dirty="0">
                <a:solidFill>
                  <a:prstClr val="black"/>
                </a:solidFill>
              </a:rPr>
              <a:t>Why</a:t>
            </a:r>
            <a:r>
              <a:rPr lang="en-US" sz="1050" i="1" dirty="0">
                <a:solidFill>
                  <a:prstClr val="black"/>
                </a:solidFill>
              </a:rPr>
              <a:t>? </a:t>
            </a:r>
          </a:p>
        </p:txBody>
      </p:sp>
      <p:sp>
        <p:nvSpPr>
          <p:cNvPr id="15" name="TextBox 14"/>
          <p:cNvSpPr txBox="1"/>
          <p:nvPr/>
        </p:nvSpPr>
        <p:spPr>
          <a:xfrm>
            <a:off x="3302000" y="1627024"/>
            <a:ext cx="1066800" cy="276999"/>
          </a:xfrm>
          <a:prstGeom prst="rect">
            <a:avLst/>
          </a:prstGeom>
          <a:noFill/>
        </p:spPr>
        <p:txBody>
          <a:bodyPr wrap="square" rtlCol="0">
            <a:spAutoFit/>
          </a:bodyPr>
          <a:lstStyle/>
          <a:p>
            <a:pPr algn="ctr"/>
            <a:r>
              <a:rPr lang="en-US" sz="1200" i="1" dirty="0">
                <a:solidFill>
                  <a:prstClr val="black"/>
                </a:solidFill>
              </a:rPr>
              <a:t>Why here?</a:t>
            </a:r>
          </a:p>
        </p:txBody>
      </p:sp>
      <p:sp>
        <p:nvSpPr>
          <p:cNvPr id="18" name="TextBox 17"/>
          <p:cNvSpPr txBox="1"/>
          <p:nvPr/>
        </p:nvSpPr>
        <p:spPr>
          <a:xfrm>
            <a:off x="4651828" y="1589314"/>
            <a:ext cx="1317171" cy="276999"/>
          </a:xfrm>
          <a:prstGeom prst="rect">
            <a:avLst/>
          </a:prstGeom>
          <a:noFill/>
        </p:spPr>
        <p:txBody>
          <a:bodyPr wrap="square" rtlCol="0">
            <a:spAutoFit/>
          </a:bodyPr>
          <a:lstStyle/>
          <a:p>
            <a:pPr algn="ctr"/>
            <a:r>
              <a:rPr lang="en-US" sz="1200" i="1" dirty="0">
                <a:solidFill>
                  <a:prstClr val="black"/>
                </a:solidFill>
              </a:rPr>
              <a:t>But why here?</a:t>
            </a:r>
          </a:p>
        </p:txBody>
      </p:sp>
      <p:sp>
        <p:nvSpPr>
          <p:cNvPr id="23" name="TextBox 22"/>
          <p:cNvSpPr txBox="1"/>
          <p:nvPr/>
        </p:nvSpPr>
        <p:spPr>
          <a:xfrm>
            <a:off x="7663543" y="1587074"/>
            <a:ext cx="1371600" cy="461665"/>
          </a:xfrm>
          <a:prstGeom prst="rect">
            <a:avLst/>
          </a:prstGeom>
          <a:noFill/>
        </p:spPr>
        <p:txBody>
          <a:bodyPr wrap="square" rtlCol="0">
            <a:spAutoFit/>
          </a:bodyPr>
          <a:lstStyle/>
          <a:p>
            <a:pPr algn="ctr"/>
            <a:r>
              <a:rPr lang="en-US" sz="1200" i="1" dirty="0">
                <a:solidFill>
                  <a:prstClr val="black"/>
                </a:solidFill>
              </a:rPr>
              <a:t>So what? How will we know?</a:t>
            </a:r>
          </a:p>
        </p:txBody>
      </p:sp>
      <p:sp>
        <p:nvSpPr>
          <p:cNvPr id="19" name="TextBox 18"/>
          <p:cNvSpPr txBox="1"/>
          <p:nvPr/>
        </p:nvSpPr>
        <p:spPr>
          <a:xfrm>
            <a:off x="6143171" y="1605810"/>
            <a:ext cx="1447800" cy="461665"/>
          </a:xfrm>
          <a:prstGeom prst="rect">
            <a:avLst/>
          </a:prstGeom>
          <a:noFill/>
        </p:spPr>
        <p:txBody>
          <a:bodyPr wrap="square" rtlCol="0">
            <a:spAutoFit/>
          </a:bodyPr>
          <a:lstStyle/>
          <a:p>
            <a:pPr algn="ctr"/>
            <a:r>
              <a:rPr lang="en-US" sz="1200" i="1" dirty="0">
                <a:solidFill>
                  <a:prstClr val="black"/>
                </a:solidFill>
              </a:rPr>
              <a:t>What are we doing about it?</a:t>
            </a:r>
          </a:p>
        </p:txBody>
      </p:sp>
      <p:sp>
        <p:nvSpPr>
          <p:cNvPr id="26" name="Text Box 11"/>
          <p:cNvSpPr txBox="1">
            <a:spLocks noChangeArrowheads="1"/>
          </p:cNvSpPr>
          <p:nvPr/>
        </p:nvSpPr>
        <p:spPr bwMode="auto">
          <a:xfrm>
            <a:off x="1600200" y="2943908"/>
            <a:ext cx="1371600" cy="208180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lstStyle/>
          <a:p>
            <a:pPr>
              <a:spcAft>
                <a:spcPts val="600"/>
              </a:spcAft>
              <a:defRPr/>
            </a:pPr>
            <a:r>
              <a:rPr lang="en-US" sz="1050" b="1" i="1" dirty="0">
                <a:solidFill>
                  <a:prstClr val="black"/>
                </a:solidFill>
              </a:rPr>
              <a:t>These types of problems…</a:t>
            </a:r>
          </a:p>
          <a:p>
            <a:pPr algn="ctr" fontAlgn="auto">
              <a:spcBef>
                <a:spcPct val="50000"/>
              </a:spcBef>
              <a:spcAft>
                <a:spcPts val="0"/>
              </a:spcAft>
              <a:defRPr/>
            </a:pPr>
            <a:r>
              <a:rPr lang="en-US" sz="1050" b="1" dirty="0">
                <a:solidFill>
                  <a:prstClr val="black"/>
                </a:solidFill>
              </a:rPr>
              <a:t>Any Underage Drinking </a:t>
            </a:r>
          </a:p>
          <a:p>
            <a:pPr algn="ctr" fontAlgn="auto">
              <a:spcBef>
                <a:spcPts val="0"/>
              </a:spcBef>
              <a:spcAft>
                <a:spcPts val="0"/>
              </a:spcAft>
              <a:defRPr/>
            </a:pPr>
            <a:endParaRPr lang="en-US" sz="1050" dirty="0">
              <a:solidFill>
                <a:prstClr val="black"/>
              </a:solidFill>
            </a:endParaRPr>
          </a:p>
          <a:p>
            <a:pPr algn="ctr" fontAlgn="auto">
              <a:spcBef>
                <a:spcPts val="0"/>
              </a:spcBef>
              <a:spcAft>
                <a:spcPts val="0"/>
              </a:spcAft>
              <a:defRPr/>
            </a:pPr>
            <a:r>
              <a:rPr lang="en-US" sz="1050" b="1" dirty="0">
                <a:solidFill>
                  <a:prstClr val="black"/>
                </a:solidFill>
              </a:rPr>
              <a:t>Underage  </a:t>
            </a:r>
            <a:br>
              <a:rPr lang="en-US" sz="1050" b="1" dirty="0">
                <a:solidFill>
                  <a:prstClr val="black"/>
                </a:solidFill>
              </a:rPr>
            </a:br>
            <a:r>
              <a:rPr lang="en-US" sz="1050" b="1" dirty="0">
                <a:solidFill>
                  <a:prstClr val="black"/>
                </a:solidFill>
              </a:rPr>
              <a:t>Problem and Heavy Drinking</a:t>
            </a:r>
          </a:p>
          <a:p>
            <a:pPr algn="ctr" fontAlgn="auto">
              <a:spcBef>
                <a:spcPts val="0"/>
              </a:spcBef>
              <a:spcAft>
                <a:spcPts val="0"/>
              </a:spcAft>
              <a:defRPr/>
            </a:pPr>
            <a:endParaRPr lang="en-US" sz="1050" b="1" dirty="0">
              <a:solidFill>
                <a:prstClr val="black"/>
              </a:solidFill>
            </a:endParaRPr>
          </a:p>
          <a:p>
            <a:pPr algn="ctr">
              <a:defRPr/>
            </a:pPr>
            <a:endParaRPr lang="en-US" sz="1050" b="1" dirty="0">
              <a:solidFill>
                <a:prstClr val="black"/>
              </a:solidFill>
            </a:endParaRPr>
          </a:p>
          <a:p>
            <a:pPr algn="ctr">
              <a:defRPr/>
            </a:pPr>
            <a:endParaRPr lang="en-US" sz="1050" dirty="0">
              <a:solidFill>
                <a:prstClr val="black"/>
              </a:solidFill>
            </a:endParaRPr>
          </a:p>
        </p:txBody>
      </p:sp>
      <p:sp>
        <p:nvSpPr>
          <p:cNvPr id="27" name="Text Box 14"/>
          <p:cNvSpPr txBox="1">
            <a:spLocks noChangeArrowheads="1"/>
          </p:cNvSpPr>
          <p:nvPr/>
        </p:nvSpPr>
        <p:spPr bwMode="auto">
          <a:xfrm>
            <a:off x="3100006" y="1905000"/>
            <a:ext cx="1399032" cy="41374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noAutofit/>
          </a:bodyPr>
          <a:lstStyle/>
          <a:p>
            <a:pPr>
              <a:spcAft>
                <a:spcPts val="600"/>
              </a:spcAft>
              <a:defRPr/>
            </a:pPr>
            <a:r>
              <a:rPr lang="en-US" sz="1050" b="1" i="1" dirty="0">
                <a:solidFill>
                  <a:prstClr val="black"/>
                </a:solidFill>
              </a:rPr>
              <a:t>…with these common  factors…</a:t>
            </a:r>
          </a:p>
        </p:txBody>
      </p:sp>
      <p:grpSp>
        <p:nvGrpSpPr>
          <p:cNvPr id="3" name="Group 56"/>
          <p:cNvGrpSpPr/>
          <p:nvPr/>
        </p:nvGrpSpPr>
        <p:grpSpPr>
          <a:xfrm>
            <a:off x="6096000" y="2025127"/>
            <a:ext cx="1443042" cy="4385217"/>
            <a:chOff x="4668576" y="1997634"/>
            <a:chExt cx="1443042" cy="4385217"/>
          </a:xfrm>
        </p:grpSpPr>
        <p:sp>
          <p:nvSpPr>
            <p:cNvPr id="28" name="TextBox 27"/>
            <p:cNvSpPr txBox="1"/>
            <p:nvPr/>
          </p:nvSpPr>
          <p:spPr>
            <a:xfrm>
              <a:off x="4670668" y="2436027"/>
              <a:ext cx="1435241" cy="660680"/>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1000" b="1" dirty="0">
                  <a:solidFill>
                    <a:prstClr val="black"/>
                  </a:solidFill>
                </a:rPr>
                <a:t>Community engagement/Coalition development:</a:t>
              </a:r>
              <a:endParaRPr lang="en-US" sz="1000" dirty="0">
                <a:solidFill>
                  <a:prstClr val="black"/>
                </a:solidFill>
              </a:endParaRPr>
            </a:p>
            <a:p>
              <a:pPr algn="ctr" fontAlgn="auto">
                <a:spcBef>
                  <a:spcPts val="0"/>
                </a:spcBef>
                <a:spcAft>
                  <a:spcPts val="0"/>
                </a:spcAft>
                <a:defRPr/>
              </a:pPr>
              <a:r>
                <a:rPr lang="en-US" sz="1000" dirty="0">
                  <a:solidFill>
                    <a:schemeClr val="tx1"/>
                  </a:solidFill>
                </a:rPr>
                <a:t>Happy People Coalition</a:t>
              </a:r>
              <a:endParaRPr lang="en-US" sz="1000" dirty="0">
                <a:solidFill>
                  <a:prstClr val="black"/>
                </a:solidFill>
              </a:endParaRPr>
            </a:p>
          </p:txBody>
        </p:sp>
        <p:sp>
          <p:nvSpPr>
            <p:cNvPr id="29" name="TextBox 28"/>
            <p:cNvSpPr txBox="1"/>
            <p:nvPr/>
          </p:nvSpPr>
          <p:spPr>
            <a:xfrm>
              <a:off x="4668576" y="4932680"/>
              <a:ext cx="1435240" cy="844061"/>
            </a:xfrm>
            <a:prstGeom prst="rect">
              <a:avLst/>
            </a:prstGeom>
            <a:ln/>
          </p:spPr>
          <p:style>
            <a:lnRef idx="1">
              <a:schemeClr val="accent3"/>
            </a:lnRef>
            <a:fillRef idx="2">
              <a:schemeClr val="accent3"/>
            </a:fillRef>
            <a:effectRef idx="1">
              <a:schemeClr val="accent3"/>
            </a:effectRef>
            <a:fontRef idx="minor">
              <a:schemeClr val="dk1"/>
            </a:fontRef>
          </p:style>
          <p:txBody>
            <a:bodyPr wrap="square">
              <a:noAutofit/>
            </a:bodyPr>
            <a:lstStyle/>
            <a:p>
              <a:pPr algn="ctr" fontAlgn="auto">
                <a:spcBef>
                  <a:spcPts val="0"/>
                </a:spcBef>
                <a:spcAft>
                  <a:spcPts val="0"/>
                </a:spcAft>
                <a:defRPr/>
              </a:pPr>
              <a:r>
                <a:rPr lang="en-US" sz="1000" b="1" dirty="0">
                  <a:solidFill>
                    <a:prstClr val="black"/>
                  </a:solidFill>
                </a:rPr>
                <a:t>School-based P/I  Services:</a:t>
              </a:r>
            </a:p>
            <a:p>
              <a:pPr algn="ctr" fontAlgn="auto">
                <a:spcBef>
                  <a:spcPts val="0"/>
                </a:spcBef>
                <a:spcAft>
                  <a:spcPts val="0"/>
                </a:spcAft>
                <a:defRPr/>
              </a:pPr>
              <a:r>
                <a:rPr lang="en-US" sz="1000" dirty="0">
                  <a:solidFill>
                    <a:prstClr val="black"/>
                  </a:solidFill>
                </a:rPr>
                <a:t>Student Assistance Program - </a:t>
              </a:r>
              <a:r>
                <a:rPr lang="en-US" sz="1000" dirty="0">
                  <a:solidFill>
                    <a:schemeClr val="tx1"/>
                  </a:solidFill>
                </a:rPr>
                <a:t>Happy Town MS</a:t>
              </a:r>
              <a:endParaRPr lang="en-US" sz="1000" dirty="0">
                <a:solidFill>
                  <a:prstClr val="black"/>
                </a:solidFill>
              </a:endParaRPr>
            </a:p>
          </p:txBody>
        </p:sp>
        <p:sp>
          <p:nvSpPr>
            <p:cNvPr id="30" name="TextBox 29"/>
            <p:cNvSpPr txBox="1"/>
            <p:nvPr/>
          </p:nvSpPr>
          <p:spPr>
            <a:xfrm>
              <a:off x="4669588" y="5828853"/>
              <a:ext cx="1435608" cy="553998"/>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pPr algn="ctr">
                <a:defRPr/>
              </a:pPr>
              <a:r>
                <a:rPr lang="en-US" sz="1000" b="1" dirty="0">
                  <a:solidFill>
                    <a:prstClr val="black"/>
                  </a:solidFill>
                </a:rPr>
                <a:t>Direct Services:</a:t>
              </a:r>
            </a:p>
            <a:p>
              <a:pPr algn="ctr" fontAlgn="auto">
                <a:spcBef>
                  <a:spcPts val="0"/>
                </a:spcBef>
                <a:spcAft>
                  <a:spcPts val="0"/>
                </a:spcAft>
                <a:buFont typeface="Arial" pitchFamily="34" charset="0"/>
                <a:buChar char="•"/>
                <a:defRPr/>
              </a:pPr>
              <a:r>
                <a:rPr lang="en-US" sz="1000" dirty="0">
                  <a:solidFill>
                    <a:schemeClr val="tx1"/>
                  </a:solidFill>
                </a:rPr>
                <a:t>Guiding Good Choices</a:t>
              </a:r>
            </a:p>
            <a:p>
              <a:pPr algn="ctr" fontAlgn="auto">
                <a:spcBef>
                  <a:spcPts val="0"/>
                </a:spcBef>
                <a:spcAft>
                  <a:spcPts val="0"/>
                </a:spcAft>
                <a:buFont typeface="Arial" pitchFamily="34" charset="0"/>
                <a:buChar char="•"/>
                <a:defRPr/>
              </a:pPr>
              <a:r>
                <a:rPr lang="en-US" sz="1000" dirty="0">
                  <a:solidFill>
                    <a:schemeClr val="tx1"/>
                  </a:solidFill>
                </a:rPr>
                <a:t>Life Skills Training</a:t>
              </a:r>
              <a:endParaRPr lang="en-US" sz="1000" b="1" dirty="0">
                <a:solidFill>
                  <a:prstClr val="black"/>
                </a:solidFill>
              </a:endParaRPr>
            </a:p>
          </p:txBody>
        </p:sp>
        <p:sp>
          <p:nvSpPr>
            <p:cNvPr id="32" name="TextBox 31"/>
            <p:cNvSpPr txBox="1"/>
            <p:nvPr/>
          </p:nvSpPr>
          <p:spPr>
            <a:xfrm>
              <a:off x="4676010" y="3128302"/>
              <a:ext cx="1435608" cy="657330"/>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1000" b="1" dirty="0">
                  <a:solidFill>
                    <a:prstClr val="black"/>
                  </a:solidFill>
                </a:rPr>
                <a:t>Public Awareness:</a:t>
              </a:r>
            </a:p>
            <a:p>
              <a:pPr algn="ctr" fontAlgn="auto">
                <a:spcBef>
                  <a:spcPts val="0"/>
                </a:spcBef>
                <a:spcAft>
                  <a:spcPts val="0"/>
                </a:spcAft>
                <a:defRPr/>
              </a:pPr>
              <a:r>
                <a:rPr lang="en-US" sz="1000" dirty="0">
                  <a:solidFill>
                    <a:schemeClr val="tx1"/>
                  </a:solidFill>
                </a:rPr>
                <a:t>Media Advocacy for more improved enforcement</a:t>
              </a:r>
              <a:endParaRPr lang="en-US" sz="1000" dirty="0">
                <a:solidFill>
                  <a:prstClr val="black"/>
                </a:solidFill>
              </a:endParaRPr>
            </a:p>
          </p:txBody>
        </p:sp>
        <p:sp>
          <p:nvSpPr>
            <p:cNvPr id="33" name="TextBox 32"/>
            <p:cNvSpPr txBox="1"/>
            <p:nvPr/>
          </p:nvSpPr>
          <p:spPr>
            <a:xfrm>
              <a:off x="4669472" y="3819678"/>
              <a:ext cx="1432050" cy="878818"/>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1000" b="1" dirty="0">
                  <a:solidFill>
                    <a:prstClr val="black"/>
                  </a:solidFill>
                </a:rPr>
                <a:t>Environmental Strategies: </a:t>
              </a:r>
            </a:p>
            <a:p>
              <a:pPr algn="ctr" fontAlgn="auto">
                <a:spcBef>
                  <a:spcPts val="0"/>
                </a:spcBef>
                <a:spcAft>
                  <a:spcPts val="0"/>
                </a:spcAft>
                <a:buFont typeface="Arial" pitchFamily="34" charset="0"/>
                <a:buChar char="•"/>
                <a:defRPr/>
              </a:pPr>
              <a:r>
                <a:rPr lang="en-US" sz="1000" dirty="0">
                  <a:solidFill>
                    <a:schemeClr val="tx1"/>
                  </a:solidFill>
                </a:rPr>
                <a:t>Enforcement Roundtable</a:t>
              </a:r>
            </a:p>
            <a:p>
              <a:pPr algn="ctr" fontAlgn="auto">
                <a:spcBef>
                  <a:spcPts val="0"/>
                </a:spcBef>
                <a:spcAft>
                  <a:spcPts val="0"/>
                </a:spcAft>
                <a:buFont typeface="Arial" pitchFamily="34" charset="0"/>
                <a:buChar char="•"/>
                <a:defRPr/>
              </a:pPr>
              <a:r>
                <a:rPr lang="en-US" sz="1000" dirty="0">
                  <a:solidFill>
                    <a:schemeClr val="tx1"/>
                  </a:solidFill>
                </a:rPr>
                <a:t>Party Patrol</a:t>
              </a:r>
            </a:p>
          </p:txBody>
        </p:sp>
        <p:sp>
          <p:nvSpPr>
            <p:cNvPr id="34" name="TextBox 33"/>
            <p:cNvSpPr txBox="1"/>
            <p:nvPr/>
          </p:nvSpPr>
          <p:spPr>
            <a:xfrm>
              <a:off x="4670484" y="1997634"/>
              <a:ext cx="1435608" cy="381000"/>
            </a:xfrm>
            <a:prstGeom prst="rect">
              <a:avLst/>
            </a:prstGeom>
          </p:spPr>
          <p:style>
            <a:lnRef idx="1">
              <a:schemeClr val="accent3"/>
            </a:lnRef>
            <a:fillRef idx="2">
              <a:schemeClr val="accent3"/>
            </a:fillRef>
            <a:effectRef idx="1">
              <a:schemeClr val="accent3"/>
            </a:effectRef>
            <a:fontRef idx="minor">
              <a:schemeClr val="dk1"/>
            </a:fontRef>
          </p:style>
          <p:txBody>
            <a:bodyPr/>
            <a:lstStyle/>
            <a:p>
              <a:pPr>
                <a:spcAft>
                  <a:spcPts val="600"/>
                </a:spcAft>
                <a:defRPr/>
              </a:pPr>
              <a:r>
                <a:rPr lang="en-US" sz="1050" b="1" i="1" dirty="0">
                  <a:solidFill>
                    <a:prstClr val="black"/>
                  </a:solidFill>
                </a:rPr>
                <a:t>…can be addressed thru these strategies…</a:t>
              </a:r>
            </a:p>
          </p:txBody>
        </p:sp>
      </p:grpSp>
      <p:sp>
        <p:nvSpPr>
          <p:cNvPr id="49" name="Rectangle 23"/>
          <p:cNvSpPr>
            <a:spLocks noChangeArrowheads="1"/>
          </p:cNvSpPr>
          <p:nvPr/>
        </p:nvSpPr>
        <p:spPr bwMode="auto">
          <a:xfrm>
            <a:off x="0" y="0"/>
            <a:ext cx="9144000" cy="461665"/>
          </a:xfrm>
          <a:prstGeom prst="rect">
            <a:avLst/>
          </a:prstGeom>
          <a:noFill/>
          <a:ln w="9525">
            <a:noFill/>
            <a:miter lim="800000"/>
            <a:headEnd/>
            <a:tailEnd/>
          </a:ln>
        </p:spPr>
        <p:txBody>
          <a:bodyPr wrap="square">
            <a:spAutoFit/>
          </a:bodyPr>
          <a:lstStyle/>
          <a:p>
            <a:pPr algn="ctr" eaLnBrk="0" hangingPunct="0">
              <a:defRPr/>
            </a:pPr>
            <a:r>
              <a:rPr lang="en-US" sz="2400" b="1" dirty="0">
                <a:solidFill>
                  <a:prstClr val="black"/>
                </a:solidFill>
                <a:latin typeface="Calibri" pitchFamily="34" charset="0"/>
              </a:rPr>
              <a:t>[SAMPLE] Coalition </a:t>
            </a:r>
            <a:r>
              <a:rPr lang="en-US" sz="2400" b="1" dirty="0">
                <a:solidFill>
                  <a:prstClr val="black"/>
                </a:solidFill>
              </a:rPr>
              <a:t>Logic Model</a:t>
            </a:r>
            <a:endParaRPr lang="en-US" sz="2400" b="1" i="1" dirty="0">
              <a:solidFill>
                <a:srgbClr val="FF0000"/>
              </a:solidFill>
            </a:endParaRPr>
          </a:p>
        </p:txBody>
      </p:sp>
      <p:sp>
        <p:nvSpPr>
          <p:cNvPr id="59" name="Left Brace 58"/>
          <p:cNvSpPr/>
          <p:nvPr/>
        </p:nvSpPr>
        <p:spPr>
          <a:xfrm>
            <a:off x="2971800" y="2209800"/>
            <a:ext cx="131445" cy="4114800"/>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prstClr val="black"/>
              </a:solidFill>
            </a:endParaRPr>
          </a:p>
        </p:txBody>
      </p:sp>
      <p:sp>
        <p:nvSpPr>
          <p:cNvPr id="61" name="Left Brace 60"/>
          <p:cNvSpPr/>
          <p:nvPr/>
        </p:nvSpPr>
        <p:spPr>
          <a:xfrm>
            <a:off x="1484555" y="3197569"/>
            <a:ext cx="144177" cy="1453809"/>
          </a:xfrm>
          <a:prstGeom prst="leftBrace">
            <a:avLst>
              <a:gd name="adj1" fmla="val 8333"/>
              <a:gd name="adj2" fmla="val 38735"/>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prstClr val="black"/>
              </a:solidFill>
            </a:endParaRPr>
          </a:p>
        </p:txBody>
      </p:sp>
      <p:sp>
        <p:nvSpPr>
          <p:cNvPr id="56" name="Text Box 9"/>
          <p:cNvSpPr txBox="1">
            <a:spLocks noChangeArrowheads="1"/>
          </p:cNvSpPr>
          <p:nvPr/>
        </p:nvSpPr>
        <p:spPr bwMode="auto">
          <a:xfrm>
            <a:off x="3101816" y="3231161"/>
            <a:ext cx="1395413" cy="89255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ct val="50000"/>
              </a:spcBef>
              <a:spcAft>
                <a:spcPts val="0"/>
              </a:spcAft>
              <a:defRPr/>
            </a:pPr>
            <a:r>
              <a:rPr lang="en-US" sz="1000" b="1" dirty="0">
                <a:solidFill>
                  <a:prstClr val="black"/>
                </a:solidFill>
              </a:rPr>
              <a:t>Alcohol Availability:  </a:t>
            </a:r>
            <a:r>
              <a:rPr lang="en-US" sz="900" dirty="0">
                <a:solidFill>
                  <a:prstClr val="black"/>
                </a:solidFill>
              </a:rPr>
              <a:t>Social Access </a:t>
            </a:r>
            <a:endParaRPr lang="en-US" sz="1000" dirty="0">
              <a:solidFill>
                <a:prstClr val="black"/>
              </a:solidFill>
            </a:endParaRPr>
          </a:p>
          <a:p>
            <a:pPr algn="ctr" fontAlgn="auto">
              <a:spcBef>
                <a:spcPct val="50000"/>
              </a:spcBef>
              <a:spcAft>
                <a:spcPts val="0"/>
              </a:spcAft>
              <a:defRPr/>
            </a:pPr>
            <a:r>
              <a:rPr lang="en-US" sz="1000" b="1" dirty="0">
                <a:solidFill>
                  <a:prstClr val="black"/>
                </a:solidFill>
              </a:rPr>
              <a:t>Alcohol Laws: </a:t>
            </a:r>
            <a:r>
              <a:rPr lang="en-US" sz="900" dirty="0">
                <a:solidFill>
                  <a:schemeClr val="tx1"/>
                </a:solidFill>
              </a:rPr>
              <a:t>Enforcement; Youth Perception</a:t>
            </a:r>
            <a:endParaRPr lang="en-US" sz="1000" dirty="0">
              <a:solidFill>
                <a:prstClr val="black"/>
              </a:solidFill>
            </a:endParaRPr>
          </a:p>
        </p:txBody>
      </p:sp>
      <p:sp>
        <p:nvSpPr>
          <p:cNvPr id="57" name="Text Box 14"/>
          <p:cNvSpPr txBox="1">
            <a:spLocks noChangeArrowheads="1"/>
          </p:cNvSpPr>
          <p:nvPr/>
        </p:nvSpPr>
        <p:spPr bwMode="auto">
          <a:xfrm>
            <a:off x="3099435" y="2406127"/>
            <a:ext cx="1400175" cy="70788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ct val="50000"/>
              </a:spcBef>
              <a:spcAft>
                <a:spcPts val="0"/>
              </a:spcAft>
              <a:defRPr/>
            </a:pPr>
            <a:r>
              <a:rPr lang="en-US" sz="1000" b="1" dirty="0">
                <a:solidFill>
                  <a:prstClr val="black"/>
                </a:solidFill>
              </a:rPr>
              <a:t>Community Disorganization/ Community Connectedness</a:t>
            </a:r>
          </a:p>
        </p:txBody>
      </p:sp>
      <p:sp>
        <p:nvSpPr>
          <p:cNvPr id="58" name="Text Box 17"/>
          <p:cNvSpPr txBox="1">
            <a:spLocks noChangeArrowheads="1"/>
          </p:cNvSpPr>
          <p:nvPr/>
        </p:nvSpPr>
        <p:spPr bwMode="auto">
          <a:xfrm>
            <a:off x="3104197" y="4226168"/>
            <a:ext cx="1395413" cy="74635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ct val="50000"/>
              </a:spcBef>
              <a:spcAft>
                <a:spcPts val="0"/>
              </a:spcAft>
              <a:defRPr/>
            </a:pPr>
            <a:r>
              <a:rPr lang="en-US" sz="1000" b="1" dirty="0">
                <a:solidFill>
                  <a:schemeClr val="tx1"/>
                </a:solidFill>
              </a:rPr>
              <a:t>School Bonding</a:t>
            </a:r>
          </a:p>
          <a:p>
            <a:pPr algn="ctr">
              <a:spcBef>
                <a:spcPts val="300"/>
              </a:spcBef>
              <a:defRPr/>
            </a:pPr>
            <a:r>
              <a:rPr lang="en-US" sz="1000" b="1" dirty="0">
                <a:solidFill>
                  <a:prstClr val="black"/>
                </a:solidFill>
              </a:rPr>
              <a:t>Favorable Attitudes/Perception of Harm</a:t>
            </a:r>
          </a:p>
        </p:txBody>
      </p:sp>
      <p:sp>
        <p:nvSpPr>
          <p:cNvPr id="62" name="Text Box 19"/>
          <p:cNvSpPr txBox="1">
            <a:spLocks noChangeArrowheads="1"/>
          </p:cNvSpPr>
          <p:nvPr/>
        </p:nvSpPr>
        <p:spPr bwMode="auto">
          <a:xfrm>
            <a:off x="3102429" y="5156154"/>
            <a:ext cx="1395413" cy="140038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fontAlgn="auto">
              <a:spcBef>
                <a:spcPct val="50000"/>
              </a:spcBef>
              <a:spcAft>
                <a:spcPts val="0"/>
              </a:spcAft>
              <a:defRPr/>
            </a:pPr>
            <a:r>
              <a:rPr lang="en-US" sz="1000" b="1" dirty="0">
                <a:solidFill>
                  <a:prstClr val="black"/>
                </a:solidFill>
              </a:rPr>
              <a:t>Risk &amp; Protective Factors:</a:t>
            </a:r>
          </a:p>
          <a:p>
            <a:pPr algn="ctr" fontAlgn="auto">
              <a:spcBef>
                <a:spcPct val="50000"/>
              </a:spcBef>
              <a:spcAft>
                <a:spcPts val="0"/>
              </a:spcAft>
              <a:buFont typeface="Arial" pitchFamily="34" charset="0"/>
              <a:buChar char="•"/>
              <a:defRPr/>
            </a:pPr>
            <a:r>
              <a:rPr lang="en-US" sz="1000" dirty="0">
                <a:solidFill>
                  <a:schemeClr val="tx1"/>
                </a:solidFill>
              </a:rPr>
              <a:t>Poor Family Management</a:t>
            </a:r>
          </a:p>
          <a:p>
            <a:pPr algn="ctr" fontAlgn="auto">
              <a:spcBef>
                <a:spcPct val="50000"/>
              </a:spcBef>
              <a:spcAft>
                <a:spcPts val="0"/>
              </a:spcAft>
              <a:buFont typeface="Arial" pitchFamily="34" charset="0"/>
              <a:buChar char="•"/>
              <a:defRPr/>
            </a:pPr>
            <a:r>
              <a:rPr lang="en-US" sz="1000" dirty="0">
                <a:solidFill>
                  <a:schemeClr val="tx1"/>
                </a:solidFill>
              </a:rPr>
              <a:t>Favorable Attitudes towards Drug Use</a:t>
            </a:r>
          </a:p>
          <a:p>
            <a:pPr algn="ctr" fontAlgn="auto">
              <a:spcBef>
                <a:spcPct val="50000"/>
              </a:spcBef>
              <a:spcAft>
                <a:spcPts val="0"/>
              </a:spcAft>
              <a:buFont typeface="Arial" pitchFamily="34" charset="0"/>
              <a:buChar char="•"/>
              <a:defRPr/>
            </a:pPr>
            <a:r>
              <a:rPr lang="en-US" sz="1000" dirty="0">
                <a:solidFill>
                  <a:schemeClr val="tx1"/>
                </a:solidFill>
              </a:rPr>
              <a:t>Intentions to Use</a:t>
            </a:r>
          </a:p>
        </p:txBody>
      </p:sp>
      <p:sp>
        <p:nvSpPr>
          <p:cNvPr id="69" name="TextBox 68"/>
          <p:cNvSpPr txBox="1"/>
          <p:nvPr/>
        </p:nvSpPr>
        <p:spPr>
          <a:xfrm>
            <a:off x="4600268" y="1826942"/>
            <a:ext cx="1371600" cy="358697"/>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b="1" i="1" dirty="0">
                <a:solidFill>
                  <a:prstClr val="black"/>
                </a:solidFill>
              </a:rPr>
              <a:t>…specifically in our community…</a:t>
            </a:r>
          </a:p>
        </p:txBody>
      </p:sp>
      <p:grpSp>
        <p:nvGrpSpPr>
          <p:cNvPr id="11" name="Group 69"/>
          <p:cNvGrpSpPr/>
          <p:nvPr/>
        </p:nvGrpSpPr>
        <p:grpSpPr>
          <a:xfrm>
            <a:off x="101470" y="438886"/>
            <a:ext cx="8941353" cy="999875"/>
            <a:chOff x="101470" y="438886"/>
            <a:chExt cx="8941353" cy="999875"/>
          </a:xfrm>
        </p:grpSpPr>
        <p:sp>
          <p:nvSpPr>
            <p:cNvPr id="4" name="Text Box 4"/>
            <p:cNvSpPr txBox="1">
              <a:spLocks noChangeArrowheads="1"/>
            </p:cNvSpPr>
            <p:nvPr/>
          </p:nvSpPr>
          <p:spPr bwMode="auto">
            <a:xfrm>
              <a:off x="101470" y="442611"/>
              <a:ext cx="1424701" cy="9924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1400" b="1" dirty="0">
                  <a:solidFill>
                    <a:prstClr val="white"/>
                  </a:solidFill>
                </a:rPr>
                <a:t>Long-Term </a:t>
              </a:r>
            </a:p>
            <a:p>
              <a:pPr algn="ctr">
                <a:defRPr/>
              </a:pPr>
              <a:r>
                <a:rPr lang="en-US" sz="1400" b="1" dirty="0">
                  <a:solidFill>
                    <a:prstClr val="white"/>
                  </a:solidFill>
                </a:rPr>
                <a:t>Consequences</a:t>
              </a:r>
            </a:p>
          </p:txBody>
        </p:sp>
        <p:sp>
          <p:nvSpPr>
            <p:cNvPr id="13" name="Text Box 20"/>
            <p:cNvSpPr txBox="1">
              <a:spLocks noChangeArrowheads="1"/>
            </p:cNvSpPr>
            <p:nvPr/>
          </p:nvSpPr>
          <p:spPr bwMode="auto">
            <a:xfrm>
              <a:off x="3118705" y="439320"/>
              <a:ext cx="1395747" cy="99900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spcBef>
                  <a:spcPct val="50000"/>
                </a:spcBef>
                <a:defRPr/>
              </a:pPr>
              <a:r>
                <a:rPr lang="en-US" sz="1400" b="1" dirty="0">
                  <a:solidFill>
                    <a:prstClr val="white"/>
                  </a:solidFill>
                </a:rPr>
                <a:t>Intervening</a:t>
              </a:r>
              <a:r>
                <a:rPr lang="en-US" sz="1100" b="1" dirty="0">
                  <a:solidFill>
                    <a:prstClr val="white"/>
                  </a:solidFill>
                </a:rPr>
                <a:t> </a:t>
              </a:r>
              <a:r>
                <a:rPr lang="en-US" sz="1400" b="1" dirty="0">
                  <a:solidFill>
                    <a:prstClr val="white"/>
                  </a:solidFill>
                </a:rPr>
                <a:t>Variables</a:t>
              </a:r>
              <a:r>
                <a:rPr lang="en-US" sz="1100" b="1" dirty="0">
                  <a:solidFill>
                    <a:prstClr val="white"/>
                  </a:solidFill>
                </a:rPr>
                <a:t> </a:t>
              </a:r>
            </a:p>
            <a:p>
              <a:pPr algn="ctr">
                <a:spcBef>
                  <a:spcPct val="50000"/>
                </a:spcBef>
                <a:defRPr/>
              </a:pPr>
              <a:r>
                <a:rPr lang="en-US" sz="1050" b="1" dirty="0">
                  <a:solidFill>
                    <a:prstClr val="white"/>
                  </a:solidFill>
                </a:rPr>
                <a:t>(Risk/Protective Factors)</a:t>
              </a:r>
            </a:p>
          </p:txBody>
        </p:sp>
        <p:sp>
          <p:nvSpPr>
            <p:cNvPr id="22" name="Text Box 6"/>
            <p:cNvSpPr txBox="1">
              <a:spLocks noChangeArrowheads="1"/>
            </p:cNvSpPr>
            <p:nvPr/>
          </p:nvSpPr>
          <p:spPr bwMode="auto">
            <a:xfrm>
              <a:off x="7662079" y="440475"/>
              <a:ext cx="1380744" cy="996696"/>
            </a:xfrm>
            <a:prstGeom prst="rect">
              <a:avLst/>
            </a:prstGeom>
            <a:solidFill>
              <a:schemeClr val="tx1">
                <a:lumMod val="65000"/>
                <a:lumOff val="35000"/>
              </a:schemeClr>
            </a:solidFill>
            <a:ln>
              <a:headEnd/>
              <a:tailEnd/>
            </a:ln>
          </p:spPr>
          <p:style>
            <a:lnRef idx="0">
              <a:schemeClr val="dk1"/>
            </a:lnRef>
            <a:fillRef idx="3">
              <a:schemeClr val="dk1"/>
            </a:fillRef>
            <a:effectRef idx="3">
              <a:schemeClr val="dk1"/>
            </a:effectRef>
            <a:fontRef idx="minor">
              <a:schemeClr val="lt1"/>
            </a:fontRef>
          </p:style>
          <p:txBody>
            <a:bodyPr anchor="ctr"/>
            <a:lstStyle/>
            <a:p>
              <a:pPr algn="ctr">
                <a:defRPr/>
              </a:pPr>
              <a:endParaRPr lang="en-US" sz="1400" b="1" dirty="0">
                <a:solidFill>
                  <a:prstClr val="white"/>
                </a:solidFill>
              </a:endParaRPr>
            </a:p>
            <a:p>
              <a:pPr algn="ctr">
                <a:defRPr/>
              </a:pPr>
              <a:endParaRPr lang="en-US" sz="1400" b="1" dirty="0">
                <a:solidFill>
                  <a:prstClr val="white"/>
                </a:solidFill>
              </a:endParaRPr>
            </a:p>
            <a:p>
              <a:pPr algn="ctr">
                <a:defRPr/>
              </a:pPr>
              <a:r>
                <a:rPr lang="en-US" sz="1400" b="1" dirty="0">
                  <a:solidFill>
                    <a:prstClr val="white"/>
                  </a:solidFill>
                </a:rPr>
                <a:t>Evaluation Plan</a:t>
              </a:r>
            </a:p>
            <a:p>
              <a:pPr algn="ctr">
                <a:defRPr/>
              </a:pPr>
              <a:endParaRPr lang="en-US" sz="1400" b="1" dirty="0">
                <a:solidFill>
                  <a:prstClr val="white"/>
                </a:solidFill>
              </a:endParaRPr>
            </a:p>
            <a:p>
              <a:pPr algn="ctr">
                <a:defRPr/>
              </a:pPr>
              <a:endParaRPr lang="en-US" sz="1400" b="1" dirty="0">
                <a:solidFill>
                  <a:prstClr val="white"/>
                </a:solidFill>
              </a:endParaRPr>
            </a:p>
            <a:p>
              <a:pPr algn="ctr">
                <a:defRPr/>
              </a:pPr>
              <a:endParaRPr lang="en-US" sz="1400" b="1" dirty="0">
                <a:solidFill>
                  <a:prstClr val="white"/>
                </a:solidFill>
              </a:endParaRPr>
            </a:p>
          </p:txBody>
        </p:sp>
        <p:sp>
          <p:nvSpPr>
            <p:cNvPr id="9" name="Text Box 5"/>
            <p:cNvSpPr txBox="1">
              <a:spLocks noChangeArrowheads="1"/>
            </p:cNvSpPr>
            <p:nvPr/>
          </p:nvSpPr>
          <p:spPr bwMode="auto">
            <a:xfrm>
              <a:off x="1636597" y="438886"/>
              <a:ext cx="1371682" cy="9998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a:defRPr/>
              </a:pPr>
              <a:r>
                <a:rPr lang="en-US" sz="1400" b="1" dirty="0">
                  <a:solidFill>
                    <a:prstClr val="white"/>
                  </a:solidFill>
                </a:rPr>
                <a:t>Behavioral Health Problems</a:t>
              </a:r>
            </a:p>
            <a:p>
              <a:pPr algn="ctr">
                <a:defRPr/>
              </a:pPr>
              <a:r>
                <a:rPr lang="en-US" sz="1050" b="1" dirty="0">
                  <a:solidFill>
                    <a:prstClr val="white"/>
                  </a:solidFill>
                </a:rPr>
                <a:t>(Consumption)</a:t>
              </a:r>
            </a:p>
          </p:txBody>
        </p:sp>
        <p:sp>
          <p:nvSpPr>
            <p:cNvPr id="17" name="Text Box 6"/>
            <p:cNvSpPr txBox="1">
              <a:spLocks noChangeArrowheads="1"/>
            </p:cNvSpPr>
            <p:nvPr/>
          </p:nvSpPr>
          <p:spPr bwMode="auto">
            <a:xfrm>
              <a:off x="6134336" y="440475"/>
              <a:ext cx="1417320" cy="99669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Strategies &amp;</a:t>
              </a:r>
            </a:p>
            <a:p>
              <a:pPr algn="ctr" fontAlgn="auto">
                <a:spcBef>
                  <a:spcPts val="0"/>
                </a:spcBef>
                <a:spcAft>
                  <a:spcPts val="0"/>
                </a:spcAft>
                <a:defRPr/>
              </a:pPr>
              <a:r>
                <a:rPr lang="en-US" sz="1400" b="1" dirty="0">
                  <a:solidFill>
                    <a:prstClr val="white"/>
                  </a:solidFill>
                </a:rPr>
                <a:t>Local Implementation</a:t>
              </a:r>
            </a:p>
          </p:txBody>
        </p:sp>
        <p:cxnSp>
          <p:nvCxnSpPr>
            <p:cNvPr id="51" name="Straight Arrow Connector 50"/>
            <p:cNvCxnSpPr/>
            <p:nvPr/>
          </p:nvCxnSpPr>
          <p:spPr>
            <a:xfrm>
              <a:off x="1347555" y="1228485"/>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32352" y="1250001"/>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7380211" y="1250001"/>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Text Box 6"/>
            <p:cNvSpPr txBox="1">
              <a:spLocks noChangeArrowheads="1"/>
            </p:cNvSpPr>
            <p:nvPr/>
          </p:nvSpPr>
          <p:spPr bwMode="auto">
            <a:xfrm>
              <a:off x="4624878" y="440475"/>
              <a:ext cx="1399032" cy="9966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sz="1400" b="1" dirty="0">
                  <a:solidFill>
                    <a:prstClr val="white"/>
                  </a:solidFill>
                </a:rPr>
                <a:t>Local Conditions and Contributing Factors </a:t>
              </a:r>
            </a:p>
          </p:txBody>
        </p:sp>
        <p:cxnSp>
          <p:nvCxnSpPr>
            <p:cNvPr id="54" name="Straight Arrow Connector 53"/>
            <p:cNvCxnSpPr/>
            <p:nvPr/>
          </p:nvCxnSpPr>
          <p:spPr>
            <a:xfrm>
              <a:off x="5841707" y="1271516"/>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53765" y="1260759"/>
              <a:ext cx="431800" cy="1588"/>
            </a:xfrm>
            <a:prstGeom prst="straightConnector1">
              <a:avLst/>
            </a:prstGeom>
            <a:ln w="50800">
              <a:solidFill>
                <a:schemeClr val="bg2">
                  <a:lumMod val="90000"/>
                </a:schemeClr>
              </a:solidFill>
              <a:miter lim="800000"/>
              <a:headEnd type="triangle" w="med" len="sm"/>
              <a:tailEnd type="triangle"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79" name="TextBox 78"/>
          <p:cNvSpPr txBox="1"/>
          <p:nvPr/>
        </p:nvSpPr>
        <p:spPr>
          <a:xfrm>
            <a:off x="7876391" y="6629400"/>
            <a:ext cx="990600" cy="228600"/>
          </a:xfrm>
          <a:prstGeom prst="rect">
            <a:avLst/>
          </a:prstGeom>
          <a:solidFill>
            <a:schemeClr val="bg1"/>
          </a:solidFill>
        </p:spPr>
        <p:txBody>
          <a:bodyPr wrap="square" rtlCol="0">
            <a:spAutoFit/>
          </a:bodyPr>
          <a:lstStyle/>
          <a:p>
            <a:pPr algn="ctr"/>
            <a:r>
              <a:rPr lang="en-US" sz="900" dirty="0">
                <a:solidFill>
                  <a:prstClr val="black"/>
                </a:solidFill>
              </a:rPr>
              <a:t>Reporting/</a:t>
            </a:r>
            <a:r>
              <a:rPr lang="en-US" sz="900" dirty="0" err="1">
                <a:solidFill>
                  <a:prstClr val="black"/>
                </a:solidFill>
              </a:rPr>
              <a:t>Eval</a:t>
            </a:r>
            <a:endParaRPr lang="en-US" sz="900" dirty="0">
              <a:solidFill>
                <a:prstClr val="black"/>
              </a:solidFill>
            </a:endParaRPr>
          </a:p>
        </p:txBody>
      </p:sp>
      <p:sp>
        <p:nvSpPr>
          <p:cNvPr id="75" name="TextBox 74"/>
          <p:cNvSpPr txBox="1"/>
          <p:nvPr/>
        </p:nvSpPr>
        <p:spPr>
          <a:xfrm>
            <a:off x="6228840" y="6614894"/>
            <a:ext cx="1219199" cy="230832"/>
          </a:xfrm>
          <a:prstGeom prst="rect">
            <a:avLst/>
          </a:prstGeom>
          <a:solidFill>
            <a:schemeClr val="bg1"/>
          </a:solidFill>
        </p:spPr>
        <p:txBody>
          <a:bodyPr wrap="square" rtlCol="0">
            <a:spAutoFit/>
          </a:bodyPr>
          <a:lstStyle/>
          <a:p>
            <a:pPr algn="ctr"/>
            <a:r>
              <a:rPr lang="en-US" sz="900" dirty="0">
                <a:solidFill>
                  <a:prstClr val="black"/>
                </a:solidFill>
              </a:rPr>
              <a:t>Plan/Implementation</a:t>
            </a:r>
          </a:p>
        </p:txBody>
      </p:sp>
      <p:sp>
        <p:nvSpPr>
          <p:cNvPr id="77" name="TextBox 76"/>
          <p:cNvSpPr txBox="1"/>
          <p:nvPr/>
        </p:nvSpPr>
        <p:spPr>
          <a:xfrm>
            <a:off x="3200400" y="6627168"/>
            <a:ext cx="1142999" cy="230832"/>
          </a:xfrm>
          <a:prstGeom prst="rect">
            <a:avLst/>
          </a:prstGeom>
          <a:solidFill>
            <a:schemeClr val="bg1"/>
          </a:solidFill>
        </p:spPr>
        <p:txBody>
          <a:bodyPr wrap="square" rtlCol="0">
            <a:spAutoFit/>
          </a:bodyPr>
          <a:lstStyle/>
          <a:p>
            <a:pPr algn="ctr"/>
            <a:r>
              <a:rPr lang="en-US" sz="900" dirty="0">
                <a:solidFill>
                  <a:prstClr val="black"/>
                </a:solidFill>
              </a:rPr>
              <a:t>Local Assessment</a:t>
            </a:r>
          </a:p>
        </p:txBody>
      </p:sp>
      <p:sp>
        <p:nvSpPr>
          <p:cNvPr id="81" name="Line 16"/>
          <p:cNvSpPr>
            <a:spLocks noChangeShapeType="1"/>
          </p:cNvSpPr>
          <p:nvPr/>
        </p:nvSpPr>
        <p:spPr bwMode="auto">
          <a:xfrm flipV="1">
            <a:off x="97732" y="6646127"/>
            <a:ext cx="4362756" cy="13540"/>
          </a:xfrm>
          <a:prstGeom prst="line">
            <a:avLst/>
          </a:prstGeom>
          <a:noFill/>
          <a:ln w="38100">
            <a:gradFill flip="none" rotWithShape="1">
              <a:gsLst>
                <a:gs pos="29000">
                  <a:schemeClr val="tx1"/>
                </a:gs>
                <a:gs pos="50000">
                  <a:schemeClr val="accent1">
                    <a:tint val="44500"/>
                    <a:satMod val="160000"/>
                  </a:schemeClr>
                </a:gs>
                <a:gs pos="100000">
                  <a:schemeClr val="accent1">
                    <a:tint val="23500"/>
                    <a:satMod val="160000"/>
                  </a:schemeClr>
                </a:gs>
              </a:gsLst>
              <a:lin ang="0" scaled="1"/>
              <a:tileRect/>
            </a:gradFill>
            <a:round/>
            <a:headEnd type="oval" w="med" len="med"/>
            <a:tailEnd type="oval" w="med" len="med"/>
          </a:ln>
        </p:spPr>
        <p:txBody>
          <a:bodyPr wrap="square">
            <a:spAutoFit/>
          </a:bodyPr>
          <a:lstStyle/>
          <a:p>
            <a:endParaRPr lang="en-US">
              <a:solidFill>
                <a:prstClr val="black"/>
              </a:solidFill>
            </a:endParaRPr>
          </a:p>
        </p:txBody>
      </p:sp>
      <p:sp>
        <p:nvSpPr>
          <p:cNvPr id="85" name="TextBox 84"/>
          <p:cNvSpPr txBox="1"/>
          <p:nvPr/>
        </p:nvSpPr>
        <p:spPr>
          <a:xfrm>
            <a:off x="299720" y="6537960"/>
            <a:ext cx="1142999" cy="230832"/>
          </a:xfrm>
          <a:prstGeom prst="rect">
            <a:avLst/>
          </a:prstGeom>
          <a:solidFill>
            <a:schemeClr val="bg1"/>
          </a:solidFill>
        </p:spPr>
        <p:txBody>
          <a:bodyPr wrap="square" rtlCol="0">
            <a:spAutoFit/>
          </a:bodyPr>
          <a:lstStyle/>
          <a:p>
            <a:pPr algn="ctr"/>
            <a:r>
              <a:rPr lang="en-US" sz="900" dirty="0">
                <a:solidFill>
                  <a:prstClr val="black"/>
                </a:solidFill>
              </a:rPr>
              <a:t>State Assessment</a:t>
            </a:r>
          </a:p>
        </p:txBody>
      </p:sp>
      <p:grpSp>
        <p:nvGrpSpPr>
          <p:cNvPr id="31" name="Group 91"/>
          <p:cNvGrpSpPr/>
          <p:nvPr/>
        </p:nvGrpSpPr>
        <p:grpSpPr>
          <a:xfrm>
            <a:off x="7651246" y="2041747"/>
            <a:ext cx="1390650" cy="4531298"/>
            <a:chOff x="7651246" y="2041747"/>
            <a:chExt cx="1390650" cy="4531298"/>
          </a:xfrm>
        </p:grpSpPr>
        <p:sp>
          <p:nvSpPr>
            <p:cNvPr id="46" name="TextBox 45"/>
            <p:cNvSpPr txBox="1"/>
            <p:nvPr/>
          </p:nvSpPr>
          <p:spPr>
            <a:xfrm>
              <a:off x="7656009" y="2041747"/>
              <a:ext cx="1381125" cy="553998"/>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sz="1000" b="1" i="1" dirty="0">
                  <a:solidFill>
                    <a:prstClr val="black"/>
                  </a:solidFill>
                </a:rPr>
                <a:t>…and we will use these tools to measure our impact…</a:t>
              </a:r>
            </a:p>
          </p:txBody>
        </p:sp>
        <p:sp>
          <p:nvSpPr>
            <p:cNvPr id="87" name="TextBox 86"/>
            <p:cNvSpPr txBox="1"/>
            <p:nvPr/>
          </p:nvSpPr>
          <p:spPr>
            <a:xfrm>
              <a:off x="7651246" y="5865159"/>
              <a:ext cx="1390650" cy="707886"/>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Direct Services:  </a:t>
              </a:r>
              <a:r>
                <a:rPr lang="en-US" sz="1000" dirty="0">
                  <a:solidFill>
                    <a:schemeClr val="tx1"/>
                  </a:solidFill>
                </a:rPr>
                <a:t>Assigned Program pre/post and  process measures; HYS</a:t>
              </a:r>
              <a:endParaRPr lang="en-US" sz="1000" b="1" dirty="0">
                <a:solidFill>
                  <a:schemeClr val="tx1"/>
                </a:solidFill>
              </a:endParaRPr>
            </a:p>
          </p:txBody>
        </p:sp>
        <p:sp>
          <p:nvSpPr>
            <p:cNvPr id="88" name="TextBox 87"/>
            <p:cNvSpPr txBox="1"/>
            <p:nvPr/>
          </p:nvSpPr>
          <p:spPr>
            <a:xfrm>
              <a:off x="7656009" y="5214353"/>
              <a:ext cx="1381125" cy="538609"/>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Prevention/ Intervention  Services: </a:t>
              </a:r>
              <a:r>
                <a:rPr lang="en-US" sz="900" dirty="0">
                  <a:solidFill>
                    <a:schemeClr val="tx1"/>
                  </a:solidFill>
                </a:rPr>
                <a:t>pre/post</a:t>
              </a:r>
              <a:endParaRPr lang="en-US" sz="1000" b="1" dirty="0">
                <a:solidFill>
                  <a:schemeClr val="tx1"/>
                </a:solidFill>
              </a:endParaRPr>
            </a:p>
          </p:txBody>
        </p:sp>
        <p:sp>
          <p:nvSpPr>
            <p:cNvPr id="89" name="TextBox 88"/>
            <p:cNvSpPr txBox="1"/>
            <p:nvPr/>
          </p:nvSpPr>
          <p:spPr>
            <a:xfrm>
              <a:off x="7660771" y="2707941"/>
              <a:ext cx="1371600" cy="969496"/>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prstClr val="black"/>
                  </a:solidFill>
                </a:rPr>
                <a:t>Community engagement/Coalition development </a:t>
              </a:r>
              <a:r>
                <a:rPr lang="en-US" sz="1000" b="1" dirty="0">
                  <a:solidFill>
                    <a:schemeClr val="tx1"/>
                  </a:solidFill>
                </a:rPr>
                <a:t>: </a:t>
              </a:r>
            </a:p>
            <a:p>
              <a:pPr algn="ctr" fontAlgn="auto">
                <a:spcBef>
                  <a:spcPts val="0"/>
                </a:spcBef>
                <a:spcAft>
                  <a:spcPts val="0"/>
                </a:spcAft>
                <a:defRPr/>
              </a:pPr>
              <a:r>
                <a:rPr lang="en-US" sz="900" dirty="0">
                  <a:solidFill>
                    <a:schemeClr val="tx1"/>
                  </a:solidFill>
                </a:rPr>
                <a:t>Annual Coalition Survey</a:t>
              </a:r>
            </a:p>
            <a:p>
              <a:pPr algn="ctr" fontAlgn="auto">
                <a:spcBef>
                  <a:spcPts val="0"/>
                </a:spcBef>
                <a:spcAft>
                  <a:spcPts val="0"/>
                </a:spcAft>
                <a:defRPr/>
              </a:pPr>
              <a:r>
                <a:rPr lang="en-US" sz="900" dirty="0"/>
                <a:t>Sustainability Documentation</a:t>
              </a:r>
            </a:p>
          </p:txBody>
        </p:sp>
        <p:sp>
          <p:nvSpPr>
            <p:cNvPr id="90" name="TextBox 89"/>
            <p:cNvSpPr txBox="1"/>
            <p:nvPr/>
          </p:nvSpPr>
          <p:spPr>
            <a:xfrm>
              <a:off x="7656009" y="4425049"/>
              <a:ext cx="1381125" cy="677108"/>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Environmental Strategies:</a:t>
              </a:r>
            </a:p>
            <a:p>
              <a:pPr algn="ctr" fontAlgn="auto">
                <a:spcBef>
                  <a:spcPts val="0"/>
                </a:spcBef>
                <a:spcAft>
                  <a:spcPts val="0"/>
                </a:spcAft>
                <a:defRPr/>
              </a:pPr>
              <a:r>
                <a:rPr lang="en-US" sz="900" dirty="0">
                  <a:solidFill>
                    <a:prstClr val="black"/>
                  </a:solidFill>
                </a:rPr>
                <a:t>Process measures Community Survey; HYS</a:t>
              </a:r>
            </a:p>
          </p:txBody>
        </p:sp>
        <p:sp>
          <p:nvSpPr>
            <p:cNvPr id="91" name="TextBox 90"/>
            <p:cNvSpPr txBox="1"/>
            <p:nvPr/>
          </p:nvSpPr>
          <p:spPr>
            <a:xfrm>
              <a:off x="7656009" y="3789633"/>
              <a:ext cx="1381125" cy="523220"/>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US" sz="1000" b="1" dirty="0">
                  <a:solidFill>
                    <a:schemeClr val="tx1"/>
                  </a:solidFill>
                </a:rPr>
                <a:t>Public Awareness: </a:t>
              </a:r>
            </a:p>
            <a:p>
              <a:pPr algn="ctr">
                <a:defRPr/>
              </a:pPr>
              <a:r>
                <a:rPr lang="en-US" sz="900" dirty="0"/>
                <a:t>Process measures Community Survey</a:t>
              </a:r>
            </a:p>
          </p:txBody>
        </p:sp>
      </p:grpSp>
      <p:sp>
        <p:nvSpPr>
          <p:cNvPr id="123" name="Left Brace 122"/>
          <p:cNvSpPr/>
          <p:nvPr/>
        </p:nvSpPr>
        <p:spPr>
          <a:xfrm flipH="1">
            <a:off x="5953991" y="2992582"/>
            <a:ext cx="142009" cy="1122218"/>
          </a:xfrm>
          <a:prstGeom prst="leftBrace">
            <a:avLst>
              <a:gd name="adj1" fmla="val 8333"/>
              <a:gd name="adj2" fmla="val 88008"/>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124" name="Straight Arrow Connector 123"/>
          <p:cNvCxnSpPr/>
          <p:nvPr/>
        </p:nvCxnSpPr>
        <p:spPr>
          <a:xfrm rot="10800000">
            <a:off x="7467600" y="28956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rot="10800000">
            <a:off x="7476671" y="4649789"/>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flipH="1" flipV="1">
            <a:off x="7467600" y="3733800"/>
            <a:ext cx="228600" cy="1524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rot="10800000">
            <a:off x="7464014" y="5314278"/>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10800000">
            <a:off x="7453256" y="6250193"/>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grpSp>
        <p:nvGrpSpPr>
          <p:cNvPr id="94" name="Group 93"/>
          <p:cNvGrpSpPr/>
          <p:nvPr/>
        </p:nvGrpSpPr>
        <p:grpSpPr>
          <a:xfrm>
            <a:off x="4579490" y="2226528"/>
            <a:ext cx="1399419" cy="4480033"/>
            <a:chOff x="4579490" y="2226528"/>
            <a:chExt cx="1399419" cy="4480033"/>
          </a:xfrm>
        </p:grpSpPr>
        <p:sp>
          <p:nvSpPr>
            <p:cNvPr id="80" name="TextBox 79"/>
            <p:cNvSpPr txBox="1"/>
            <p:nvPr/>
          </p:nvSpPr>
          <p:spPr>
            <a:xfrm>
              <a:off x="4594299" y="2787249"/>
              <a:ext cx="1374198" cy="376003"/>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Low enforcement in public locations</a:t>
              </a:r>
            </a:p>
          </p:txBody>
        </p:sp>
        <p:sp>
          <p:nvSpPr>
            <p:cNvPr id="82" name="TextBox 81"/>
            <p:cNvSpPr txBox="1"/>
            <p:nvPr/>
          </p:nvSpPr>
          <p:spPr>
            <a:xfrm>
              <a:off x="4594300" y="4972526"/>
              <a:ext cx="1384608" cy="520901"/>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Lack of consistent and clear consequences at home.</a:t>
              </a:r>
            </a:p>
          </p:txBody>
        </p:sp>
        <p:sp>
          <p:nvSpPr>
            <p:cNvPr id="83" name="TextBox 82"/>
            <p:cNvSpPr txBox="1"/>
            <p:nvPr/>
          </p:nvSpPr>
          <p:spPr>
            <a:xfrm>
              <a:off x="4594301" y="5527744"/>
              <a:ext cx="1384608" cy="506227"/>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Youth think they would be viewed as “cool” if they drink</a:t>
              </a:r>
            </a:p>
          </p:txBody>
        </p:sp>
        <p:sp>
          <p:nvSpPr>
            <p:cNvPr id="84" name="TextBox 83"/>
            <p:cNvSpPr txBox="1"/>
            <p:nvPr/>
          </p:nvSpPr>
          <p:spPr>
            <a:xfrm>
              <a:off x="4596158" y="3754621"/>
              <a:ext cx="1374198" cy="499979"/>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950" dirty="0">
                  <a:solidFill>
                    <a:prstClr val="black"/>
                  </a:solidFill>
                </a:rPr>
                <a:t>Limited communication b/t enforcement and judiciary.</a:t>
              </a:r>
            </a:p>
          </p:txBody>
        </p:sp>
        <p:sp>
          <p:nvSpPr>
            <p:cNvPr id="86" name="TextBox 85"/>
            <p:cNvSpPr txBox="1"/>
            <p:nvPr/>
          </p:nvSpPr>
          <p:spPr>
            <a:xfrm>
              <a:off x="4594299" y="3197569"/>
              <a:ext cx="1374198" cy="522735"/>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Inconsistent consequences for offenders.</a:t>
              </a:r>
            </a:p>
          </p:txBody>
        </p:sp>
        <p:sp>
          <p:nvSpPr>
            <p:cNvPr id="92" name="TextBox 91"/>
            <p:cNvSpPr txBox="1"/>
            <p:nvPr/>
          </p:nvSpPr>
          <p:spPr>
            <a:xfrm>
              <a:off x="4579490" y="6068291"/>
              <a:ext cx="1384608" cy="638270"/>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1000" dirty="0">
                  <a:solidFill>
                    <a:prstClr val="black"/>
                  </a:solidFill>
                </a:rPr>
                <a:t>Youth exposure to favorable alcohol messages from their peers.</a:t>
              </a:r>
            </a:p>
          </p:txBody>
        </p:sp>
        <p:sp>
          <p:nvSpPr>
            <p:cNvPr id="98" name="TextBox 97"/>
            <p:cNvSpPr txBox="1"/>
            <p:nvPr/>
          </p:nvSpPr>
          <p:spPr>
            <a:xfrm>
              <a:off x="4594300" y="2226528"/>
              <a:ext cx="1374198" cy="526404"/>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a:defRPr/>
              </a:pPr>
              <a:r>
                <a:rPr lang="en-US" sz="1000" dirty="0">
                  <a:solidFill>
                    <a:prstClr val="black"/>
                  </a:solidFill>
                </a:rPr>
                <a:t>Engaging parents and youth with providers in local decisions. </a:t>
              </a:r>
            </a:p>
          </p:txBody>
        </p:sp>
        <p:sp>
          <p:nvSpPr>
            <p:cNvPr id="101" name="TextBox 100"/>
            <p:cNvSpPr txBox="1"/>
            <p:nvPr/>
          </p:nvSpPr>
          <p:spPr>
            <a:xfrm>
              <a:off x="4594299" y="4288917"/>
              <a:ext cx="1374198" cy="649292"/>
            </a:xfrm>
            <a:prstGeom prst="rect">
              <a:avLst/>
            </a:prstGeom>
          </p:spPr>
          <p:style>
            <a:lnRef idx="1">
              <a:schemeClr val="accent6"/>
            </a:lnRef>
            <a:fillRef idx="2">
              <a:schemeClr val="accent6"/>
            </a:fillRef>
            <a:effectRef idx="1">
              <a:schemeClr val="accent6"/>
            </a:effectRef>
            <a:fontRef idx="minor">
              <a:schemeClr val="dk1"/>
            </a:fontRef>
          </p:style>
          <p:txBody>
            <a:bodyPr/>
            <a:lstStyle/>
            <a:p>
              <a:pPr algn="ctr" fontAlgn="auto">
                <a:spcBef>
                  <a:spcPts val="0"/>
                </a:spcBef>
                <a:spcAft>
                  <a:spcPts val="0"/>
                </a:spcAft>
                <a:defRPr/>
              </a:pPr>
              <a:r>
                <a:rPr lang="en-US" sz="950" dirty="0">
                  <a:solidFill>
                    <a:prstClr val="black"/>
                  </a:solidFill>
                </a:rPr>
                <a:t>Kids who are not performing at school tend to be those with substance use issues   </a:t>
              </a:r>
            </a:p>
          </p:txBody>
        </p:sp>
      </p:grpSp>
      <p:sp>
        <p:nvSpPr>
          <p:cNvPr id="103" name="Left Brace 102"/>
          <p:cNvSpPr/>
          <p:nvPr/>
        </p:nvSpPr>
        <p:spPr>
          <a:xfrm>
            <a:off x="4495800" y="3048000"/>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95" name="Straight Arrow Connector 94"/>
          <p:cNvCxnSpPr/>
          <p:nvPr/>
        </p:nvCxnSpPr>
        <p:spPr>
          <a:xfrm rot="10800000">
            <a:off x="4419600" y="46482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H="1">
            <a:off x="4267200" y="5259388"/>
            <a:ext cx="381000" cy="227012"/>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05" name="Left Brace 104"/>
          <p:cNvSpPr/>
          <p:nvPr/>
        </p:nvSpPr>
        <p:spPr>
          <a:xfrm>
            <a:off x="4495800" y="5638800"/>
            <a:ext cx="114300"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6" name="Left Brace 105"/>
          <p:cNvSpPr/>
          <p:nvPr/>
        </p:nvSpPr>
        <p:spPr>
          <a:xfrm flipH="1">
            <a:off x="5943600" y="5638800"/>
            <a:ext cx="152512" cy="1009650"/>
          </a:xfrm>
          <a:prstGeom prst="leftBrace">
            <a:avLst>
              <a:gd name="adj1" fmla="val 8333"/>
              <a:gd name="adj2" fmla="val 47979"/>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99" name="Straight Arrow Connector 98"/>
          <p:cNvCxnSpPr/>
          <p:nvPr/>
        </p:nvCxnSpPr>
        <p:spPr>
          <a:xfrm flipH="1" flipV="1">
            <a:off x="5943600" y="5257800"/>
            <a:ext cx="228600" cy="7620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5908958" y="2603511"/>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flipH="1" flipV="1">
            <a:off x="5867400" y="3048000"/>
            <a:ext cx="304800" cy="2286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flipV="1">
            <a:off x="5943600" y="4648200"/>
            <a:ext cx="304800" cy="609600"/>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10800000">
            <a:off x="4419600" y="2667000"/>
            <a:ext cx="228600" cy="1588"/>
          </a:xfrm>
          <a:prstGeom prst="straightConnector1">
            <a:avLst/>
          </a:prstGeom>
          <a:ln w="15875">
            <a:solidFill>
              <a:srgbClr val="C0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15" name="Rectangle 114"/>
          <p:cNvSpPr/>
          <p:nvPr/>
        </p:nvSpPr>
        <p:spPr>
          <a:xfrm>
            <a:off x="369848" y="1421780"/>
            <a:ext cx="760144" cy="215444"/>
          </a:xfrm>
          <a:prstGeom prst="rect">
            <a:avLst/>
          </a:prstGeom>
        </p:spPr>
        <p:txBody>
          <a:bodyPr wrap="none">
            <a:spAutoFit/>
          </a:bodyPr>
          <a:lstStyle/>
          <a:p>
            <a:pPr algn="ctr">
              <a:defRPr/>
            </a:pPr>
            <a:r>
              <a:rPr lang="en-US" sz="800" b="1" dirty="0"/>
              <a:t>(10-15 years) </a:t>
            </a:r>
          </a:p>
        </p:txBody>
      </p:sp>
      <p:sp>
        <p:nvSpPr>
          <p:cNvPr id="116" name="Rectangle 115"/>
          <p:cNvSpPr/>
          <p:nvPr/>
        </p:nvSpPr>
        <p:spPr>
          <a:xfrm>
            <a:off x="1921355" y="1423638"/>
            <a:ext cx="708848" cy="215444"/>
          </a:xfrm>
          <a:prstGeom prst="rect">
            <a:avLst/>
          </a:prstGeom>
        </p:spPr>
        <p:txBody>
          <a:bodyPr wrap="none">
            <a:spAutoFit/>
          </a:bodyPr>
          <a:lstStyle/>
          <a:p>
            <a:pPr algn="ctr">
              <a:defRPr/>
            </a:pPr>
            <a:r>
              <a:rPr lang="en-US" sz="800" b="1" dirty="0"/>
              <a:t>(5-10 years) </a:t>
            </a:r>
          </a:p>
        </p:txBody>
      </p:sp>
      <p:sp>
        <p:nvSpPr>
          <p:cNvPr id="117" name="Rectangle 116"/>
          <p:cNvSpPr/>
          <p:nvPr/>
        </p:nvSpPr>
        <p:spPr>
          <a:xfrm>
            <a:off x="3452417" y="1414345"/>
            <a:ext cx="657552" cy="215444"/>
          </a:xfrm>
          <a:prstGeom prst="rect">
            <a:avLst/>
          </a:prstGeom>
        </p:spPr>
        <p:txBody>
          <a:bodyPr wrap="none">
            <a:spAutoFit/>
          </a:bodyPr>
          <a:lstStyle/>
          <a:p>
            <a:pPr algn="ctr">
              <a:defRPr/>
            </a:pPr>
            <a:r>
              <a:rPr lang="en-US" sz="800" b="1" dirty="0"/>
              <a:t>(2-5 years) </a:t>
            </a:r>
          </a:p>
        </p:txBody>
      </p:sp>
      <p:sp>
        <p:nvSpPr>
          <p:cNvPr id="118" name="Rectangle 117"/>
          <p:cNvSpPr/>
          <p:nvPr/>
        </p:nvSpPr>
        <p:spPr>
          <a:xfrm>
            <a:off x="4773092" y="1418062"/>
            <a:ext cx="1067921" cy="215444"/>
          </a:xfrm>
          <a:prstGeom prst="rect">
            <a:avLst/>
          </a:prstGeom>
        </p:spPr>
        <p:txBody>
          <a:bodyPr wrap="none">
            <a:spAutoFit/>
          </a:bodyPr>
          <a:lstStyle/>
          <a:p>
            <a:pPr algn="ctr">
              <a:defRPr/>
            </a:pPr>
            <a:r>
              <a:rPr lang="en-US" sz="800" b="1" dirty="0"/>
              <a:t>(6 months – 2 years)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5440</TotalTime>
  <Words>1424</Words>
  <Application>Microsoft Office PowerPoint</Application>
  <PresentationFormat>On-screen Show (4:3)</PresentationFormat>
  <Paragraphs>310</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mariase</dc:creator>
  <cp:lastModifiedBy>Hughes, Alicia C (HCA)</cp:lastModifiedBy>
  <cp:revision>277</cp:revision>
  <dcterms:created xsi:type="dcterms:W3CDTF">2012-09-14T19:41:28Z</dcterms:created>
  <dcterms:modified xsi:type="dcterms:W3CDTF">2021-10-07T17:00:29Z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520fa42-cf58-4c22-8b93-58cf1d3bd1cb_Enabled">
    <vt:lpwstr>true</vt:lpwstr>
  </property>
  <property fmtid="{D5CDD505-2E9C-101B-9397-08002B2CF9AE}" pid="3" name="MSIP_Label_1520fa42-cf58-4c22-8b93-58cf1d3bd1cb_SetDate">
    <vt:lpwstr>2021-09-20T16:41:15Z</vt:lpwstr>
  </property>
  <property fmtid="{D5CDD505-2E9C-101B-9397-08002B2CF9AE}" pid="4" name="MSIP_Label_1520fa42-cf58-4c22-8b93-58cf1d3bd1cb_Method">
    <vt:lpwstr>Standard</vt:lpwstr>
  </property>
  <property fmtid="{D5CDD505-2E9C-101B-9397-08002B2CF9AE}" pid="5" name="MSIP_Label_1520fa42-cf58-4c22-8b93-58cf1d3bd1cb_Name">
    <vt:lpwstr>Public Information</vt:lpwstr>
  </property>
  <property fmtid="{D5CDD505-2E9C-101B-9397-08002B2CF9AE}" pid="6" name="MSIP_Label_1520fa42-cf58-4c22-8b93-58cf1d3bd1cb_SiteId">
    <vt:lpwstr>11d0e217-264e-400a-8ba0-57dcc127d72d</vt:lpwstr>
  </property>
  <property fmtid="{D5CDD505-2E9C-101B-9397-08002B2CF9AE}" pid="7" name="MSIP_Label_1520fa42-cf58-4c22-8b93-58cf1d3bd1cb_ActionId">
    <vt:lpwstr>4fb42575-dd46-4488-8c9d-486b21d95444</vt:lpwstr>
  </property>
  <property fmtid="{D5CDD505-2E9C-101B-9397-08002B2CF9AE}" pid="8" name="MSIP_Label_1520fa42-cf58-4c22-8b93-58cf1d3bd1cb_ContentBits">
    <vt:lpwstr>0</vt:lpwstr>
  </property>
</Properties>
</file>