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Lst>
  <p:notesMasterIdLst>
    <p:notesMasterId r:id="rId43"/>
  </p:notesMasterIdLst>
  <p:handoutMasterIdLst>
    <p:handoutMasterId r:id="rId44"/>
  </p:handoutMasterIdLst>
  <p:sldIdLst>
    <p:sldId id="326" r:id="rId3"/>
    <p:sldId id="327" r:id="rId4"/>
    <p:sldId id="328" r:id="rId5"/>
    <p:sldId id="329" r:id="rId6"/>
    <p:sldId id="330" r:id="rId7"/>
    <p:sldId id="321" r:id="rId8"/>
    <p:sldId id="316" r:id="rId9"/>
    <p:sldId id="322" r:id="rId10"/>
    <p:sldId id="413" r:id="rId11"/>
    <p:sldId id="471" r:id="rId12"/>
    <p:sldId id="414" r:id="rId13"/>
    <p:sldId id="479" r:id="rId14"/>
    <p:sldId id="415" r:id="rId15"/>
    <p:sldId id="416" r:id="rId16"/>
    <p:sldId id="417" r:id="rId17"/>
    <p:sldId id="420" r:id="rId18"/>
    <p:sldId id="421" r:id="rId19"/>
    <p:sldId id="422" r:id="rId20"/>
    <p:sldId id="474" r:id="rId21"/>
    <p:sldId id="426" r:id="rId22"/>
    <p:sldId id="427" r:id="rId23"/>
    <p:sldId id="478" r:id="rId24"/>
    <p:sldId id="430" r:id="rId25"/>
    <p:sldId id="475" r:id="rId26"/>
    <p:sldId id="432" r:id="rId27"/>
    <p:sldId id="434" r:id="rId28"/>
    <p:sldId id="437" r:id="rId29"/>
    <p:sldId id="441" r:id="rId30"/>
    <p:sldId id="442" r:id="rId31"/>
    <p:sldId id="447" r:id="rId32"/>
    <p:sldId id="480" r:id="rId33"/>
    <p:sldId id="455" r:id="rId34"/>
    <p:sldId id="458" r:id="rId35"/>
    <p:sldId id="460" r:id="rId36"/>
    <p:sldId id="435" r:id="rId37"/>
    <p:sldId id="462" r:id="rId38"/>
    <p:sldId id="476" r:id="rId39"/>
    <p:sldId id="481" r:id="rId40"/>
    <p:sldId id="464" r:id="rId41"/>
    <p:sldId id="470" r:id="rId42"/>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vin, Frances R." initials="LFR" lastIdx="21" clrIdx="0"/>
  <p:cmAuthor id="2" name="Sharon Levy" initials="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8E9192"/>
    <a:srgbClr val="165C7D"/>
    <a:srgbClr val="FFFFFF"/>
    <a:srgbClr val="046A38"/>
    <a:srgbClr val="B25226"/>
    <a:srgbClr val="BF95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3" autoAdjust="0"/>
    <p:restoredTop sz="94660"/>
  </p:normalViewPr>
  <p:slideViewPr>
    <p:cSldViewPr snapToGrid="0" snapToObjects="1">
      <p:cViewPr varScale="1">
        <p:scale>
          <a:sx n="65" d="100"/>
          <a:sy n="65" d="100"/>
        </p:scale>
        <p:origin x="1686"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E29E06BF-2362-5F40-A092-D91B33A5D332}" type="datetimeFigureOut">
              <a:rPr lang="en-US" smtClean="0"/>
              <a:t>5/18/2020</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441B564-C98C-3346-B472-33E79EE137B7}" type="slidenum">
              <a:rPr lang="en-US" smtClean="0"/>
              <a:t>‹#›</a:t>
            </a:fld>
            <a:endParaRPr lang="en-US" dirty="0"/>
          </a:p>
        </p:txBody>
      </p:sp>
    </p:spTree>
    <p:extLst>
      <p:ext uri="{BB962C8B-B14F-4D97-AF65-F5344CB8AC3E}">
        <p14:creationId xmlns:p14="http://schemas.microsoft.com/office/powerpoint/2010/main" val="264380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A88E0E38-568B-C146-A4BB-7860014BE82C}" type="datetimeFigureOut">
              <a:rPr lang="en-US" smtClean="0"/>
              <a:t>5/18/2020</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2053FB7-BB02-A14B-A780-C2AB428D01EA}" type="slidenum">
              <a:rPr lang="en-US" smtClean="0"/>
              <a:t>‹#›</a:t>
            </a:fld>
            <a:endParaRPr lang="en-US" dirty="0"/>
          </a:p>
        </p:txBody>
      </p:sp>
    </p:spTree>
    <p:extLst>
      <p:ext uri="{BB962C8B-B14F-4D97-AF65-F5344CB8AC3E}">
        <p14:creationId xmlns:p14="http://schemas.microsoft.com/office/powerpoint/2010/main" val="34273427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43584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559623"/>
            <a:ext cx="7772400" cy="1470025"/>
          </a:xfrm>
        </p:spPr>
        <p:txBody>
          <a:bodyPr/>
          <a:lstStyle>
            <a:lvl1pPr algn="ctr">
              <a:defRPr sz="4800">
                <a:solidFill>
                  <a:schemeClr val="bg1"/>
                </a:solidFill>
              </a:defRPr>
            </a:lvl1pPr>
          </a:lstStyle>
          <a:p>
            <a:r>
              <a:rPr lang="en-US" dirty="0"/>
              <a:t>Title</a:t>
            </a:r>
          </a:p>
        </p:txBody>
      </p:sp>
      <p:sp>
        <p:nvSpPr>
          <p:cNvPr id="3" name="Subtitle 2"/>
          <p:cNvSpPr>
            <a:spLocks noGrp="1"/>
          </p:cNvSpPr>
          <p:nvPr>
            <p:ph type="subTitle" idx="1" hasCustomPrompt="1"/>
          </p:nvPr>
        </p:nvSpPr>
        <p:spPr>
          <a:xfrm>
            <a:off x="1371600" y="2277690"/>
            <a:ext cx="6400800" cy="937807"/>
          </a:xfrm>
        </p:spPr>
        <p:txBody>
          <a:bodyPr/>
          <a:lstStyle>
            <a:lvl1pPr marL="0" indent="0" algn="ctr">
              <a:buNone/>
              <a:defRPr>
                <a:solidFill>
                  <a:srgbClr val="E6C46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5236" y="4565461"/>
            <a:ext cx="4473528" cy="2200604"/>
          </a:xfrm>
          <a:prstGeom prst="rect">
            <a:avLst/>
          </a:prstGeom>
        </p:spPr>
      </p:pic>
    </p:spTree>
    <p:extLst>
      <p:ext uri="{BB962C8B-B14F-4D97-AF65-F5344CB8AC3E}">
        <p14:creationId xmlns:p14="http://schemas.microsoft.com/office/powerpoint/2010/main" val="298793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535339"/>
            <a:ext cx="9144000" cy="566738"/>
          </a:xfrm>
          <a:solidFill>
            <a:schemeClr val="tx1"/>
          </a:solidFill>
        </p:spPr>
        <p:txBody>
          <a:bodyPr lIns="457200" tIns="0" rIns="457200" anchor="ctr" anchorCtr="0"/>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0" y="0"/>
            <a:ext cx="9144000" cy="5535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179093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TAR-upper lef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D770E51-0DE0-4046-B719-6EDF0FAD0C07}"/>
              </a:ext>
            </a:extLst>
          </p:cNvPr>
          <p:cNvSpPr>
            <a:spLocks noGrp="1"/>
          </p:cNvSpPr>
          <p:nvPr>
            <p:ph type="title"/>
          </p:nvPr>
        </p:nvSpPr>
        <p:spPr>
          <a:xfrm>
            <a:off x="0" y="0"/>
            <a:ext cx="9144000" cy="1448485"/>
          </a:xfrm>
        </p:spPr>
        <p:txBody>
          <a:bodyPr/>
          <a:lstStyle/>
          <a:p>
            <a:r>
              <a:rPr lang="en-US"/>
              <a:t>Click to edit Master title style</a:t>
            </a:r>
          </a:p>
        </p:txBody>
      </p:sp>
      <p:sp>
        <p:nvSpPr>
          <p:cNvPr id="15" name="Content Placeholder 2">
            <a:extLst>
              <a:ext uri="{FF2B5EF4-FFF2-40B4-BE49-F238E27FC236}">
                <a16:creationId xmlns:a16="http://schemas.microsoft.com/office/drawing/2014/main" id="{5D4C835F-17BB-46B9-A0EA-3969B062CEE1}"/>
              </a:ext>
            </a:extLst>
          </p:cNvPr>
          <p:cNvSpPr>
            <a:spLocks noGrp="1"/>
          </p:cNvSpPr>
          <p:nvPr>
            <p:ph idx="1"/>
          </p:nvPr>
        </p:nvSpPr>
        <p:spPr>
          <a:xfrm>
            <a:off x="457200" y="1679403"/>
            <a:ext cx="8229600" cy="444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a:extLst>
              <a:ext uri="{FF2B5EF4-FFF2-40B4-BE49-F238E27FC236}">
                <a16:creationId xmlns:a16="http://schemas.microsoft.com/office/drawing/2014/main" id="{CD13643B-0DAC-4172-B74B-AD7612A1E9E3}"/>
              </a:ext>
            </a:extLst>
          </p:cNvPr>
          <p:cNvSpPr>
            <a:spLocks noGrp="1"/>
          </p:cNvSpPr>
          <p:nvPr>
            <p:ph type="sldNum" sz="quarter" idx="12"/>
          </p:nvPr>
        </p:nvSpPr>
        <p:spPr>
          <a:xfrm>
            <a:off x="6553200" y="6356350"/>
            <a:ext cx="2133600" cy="365125"/>
          </a:xfrm>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1190199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cyan">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C67A44-0561-473B-884D-E50DE698BCB4}"/>
              </a:ext>
            </a:extLst>
          </p:cNvPr>
          <p:cNvSpPr>
            <a:spLocks noGrp="1"/>
          </p:cNvSpPr>
          <p:nvPr>
            <p:ph type="title"/>
          </p:nvPr>
        </p:nvSpPr>
        <p:spPr>
          <a:xfrm>
            <a:off x="0" y="0"/>
            <a:ext cx="9144000" cy="1448485"/>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B3DD10EB-BC17-4246-B6A0-4B9FD6807762}"/>
              </a:ext>
            </a:extLst>
          </p:cNvPr>
          <p:cNvSpPr>
            <a:spLocks noGrp="1"/>
          </p:cNvSpPr>
          <p:nvPr>
            <p:ph idx="1"/>
          </p:nvPr>
        </p:nvSpPr>
        <p:spPr>
          <a:xfrm>
            <a:off x="457200" y="1679403"/>
            <a:ext cx="8229600" cy="444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12712FA9-ECD5-41B8-AD6A-76397C787D21}"/>
              </a:ext>
            </a:extLst>
          </p:cNvPr>
          <p:cNvSpPr>
            <a:spLocks noGrp="1"/>
          </p:cNvSpPr>
          <p:nvPr>
            <p:ph type="sldNum" sz="quarter" idx="12"/>
          </p:nvPr>
        </p:nvSpPr>
        <p:spPr>
          <a:xfrm>
            <a:off x="6553200" y="6356350"/>
            <a:ext cx="2133600" cy="365125"/>
          </a:xfrm>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725321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blue">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6F8CCC9-6163-4A3B-937F-2FA1A75825CE}"/>
              </a:ext>
            </a:extLst>
          </p:cNvPr>
          <p:cNvSpPr>
            <a:spLocks noGrp="1"/>
          </p:cNvSpPr>
          <p:nvPr>
            <p:ph type="title"/>
          </p:nvPr>
        </p:nvSpPr>
        <p:spPr>
          <a:xfrm>
            <a:off x="0" y="0"/>
            <a:ext cx="9144000" cy="1448485"/>
          </a:xfrm>
        </p:spPr>
        <p:txBody>
          <a:bodyPr/>
          <a:lstStyle/>
          <a:p>
            <a:r>
              <a:rPr lang="en-US"/>
              <a:t>Click to edit Master title style</a:t>
            </a:r>
          </a:p>
        </p:txBody>
      </p:sp>
      <p:sp>
        <p:nvSpPr>
          <p:cNvPr id="15" name="Content Placeholder 2">
            <a:extLst>
              <a:ext uri="{FF2B5EF4-FFF2-40B4-BE49-F238E27FC236}">
                <a16:creationId xmlns:a16="http://schemas.microsoft.com/office/drawing/2014/main" id="{45B98B48-B5C9-4AC7-BE49-0C24E3F431A0}"/>
              </a:ext>
            </a:extLst>
          </p:cNvPr>
          <p:cNvSpPr>
            <a:spLocks noGrp="1"/>
          </p:cNvSpPr>
          <p:nvPr>
            <p:ph idx="1"/>
          </p:nvPr>
        </p:nvSpPr>
        <p:spPr>
          <a:xfrm>
            <a:off x="457200" y="1679403"/>
            <a:ext cx="8229600" cy="444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a:extLst>
              <a:ext uri="{FF2B5EF4-FFF2-40B4-BE49-F238E27FC236}">
                <a16:creationId xmlns:a16="http://schemas.microsoft.com/office/drawing/2014/main" id="{CB0E22B6-F7A4-46D4-914E-AB090F218BB9}"/>
              </a:ext>
            </a:extLst>
          </p:cNvPr>
          <p:cNvSpPr>
            <a:spLocks noGrp="1"/>
          </p:cNvSpPr>
          <p:nvPr>
            <p:ph type="sldNum" sz="quarter" idx="12"/>
          </p:nvPr>
        </p:nvSpPr>
        <p:spPr>
          <a:xfrm>
            <a:off x="6553200" y="6356350"/>
            <a:ext cx="2133600" cy="365125"/>
          </a:xfrm>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786057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13661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67123"/>
            <a:ext cx="8229600" cy="947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2792686"/>
            <a:ext cx="8229600" cy="3751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553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2613"/>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618175"/>
            <a:ext cx="4038600" cy="359632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618176"/>
            <a:ext cx="4038600" cy="359632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7614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1C60CE4-3B6C-C64B-9A0F-29BF084540A0}" type="datetimeFigureOut">
              <a:rPr lang="en-US" smtClean="0"/>
              <a:t>5/18/2020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62F18EA-A847-CC42-9ACC-8C4B7F8A612C}" type="slidenum">
              <a:rPr lang="en-US" smtClean="0"/>
              <a:t>‹#›</a:t>
            </a:fld>
            <a:endParaRPr lang="en-US" dirty="0"/>
          </a:p>
        </p:txBody>
      </p:sp>
    </p:spTree>
    <p:extLst>
      <p:ext uri="{BB962C8B-B14F-4D97-AF65-F5344CB8AC3E}">
        <p14:creationId xmlns:p14="http://schemas.microsoft.com/office/powerpoint/2010/main" val="4074746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3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3078618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9971" y="2633031"/>
            <a:ext cx="5310604" cy="1362075"/>
          </a:xfrm>
          <a:noFill/>
        </p:spPr>
        <p:txBody>
          <a:bodyPr tIns="0" anchor="ctr" anchorCtr="0"/>
          <a:lstStyle>
            <a:lvl1pPr algn="l">
              <a:defRPr sz="4400" b="1" cap="none">
                <a:solidFill>
                  <a:schemeClr val="accent1"/>
                </a:solidFill>
              </a:defRPr>
            </a:lvl1pPr>
          </a:lstStyle>
          <a:p>
            <a:r>
              <a:rPr lang="en-US" dirty="0"/>
              <a:t>Click to Edit Master Title Style</a:t>
            </a:r>
          </a:p>
        </p:txBody>
      </p:sp>
      <p:grpSp>
        <p:nvGrpSpPr>
          <p:cNvPr id="4" name="Group 3"/>
          <p:cNvGrpSpPr/>
          <p:nvPr userDrawn="1"/>
        </p:nvGrpSpPr>
        <p:grpSpPr>
          <a:xfrm>
            <a:off x="-3829257" y="-63500"/>
            <a:ext cx="6953250" cy="6953250"/>
            <a:chOff x="457200" y="6184851"/>
            <a:chExt cx="558024" cy="558024"/>
          </a:xfrm>
        </p:grpSpPr>
        <p:sp>
          <p:nvSpPr>
            <p:cNvPr id="5" name="Oval 4"/>
            <p:cNvSpPr>
              <a:spLocks noChangeAspect="1"/>
            </p:cNvSpPr>
            <p:nvPr userDrawn="1"/>
          </p:nvSpPr>
          <p:spPr>
            <a:xfrm>
              <a:off x="457200" y="6184851"/>
              <a:ext cx="558024" cy="55802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STR_TA 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526" y="6196068"/>
              <a:ext cx="535372" cy="535590"/>
            </a:xfrm>
            <a:prstGeom prst="rect">
              <a:avLst/>
            </a:prstGeom>
          </p:spPr>
        </p:pic>
      </p:grpSp>
    </p:spTree>
    <p:extLst>
      <p:ext uri="{BB962C8B-B14F-4D97-AF65-F5344CB8AC3E}">
        <p14:creationId xmlns:p14="http://schemas.microsoft.com/office/powerpoint/2010/main" val="235057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870"/>
            <a:ext cx="40386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73870"/>
            <a:ext cx="40386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380766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65300"/>
            <a:ext cx="4040188" cy="639762"/>
          </a:xfrm>
          <a:solidFill>
            <a:schemeClr val="accent2"/>
          </a:solidFill>
        </p:spPr>
        <p:txBody>
          <a:bodyPr tIns="0" anchor="ctr" anchorCtr="1">
            <a:noAutofit/>
          </a:bodyPr>
          <a:lstStyle>
            <a:lvl1pPr marL="0" indent="0" algn="ctr">
              <a:lnSpc>
                <a:spcPct val="90000"/>
              </a:lnSpc>
              <a:buNone/>
              <a:defRPr sz="2400" b="0">
                <a:solidFill>
                  <a:srgbClr val="FFFFFF"/>
                </a:solidFill>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05062"/>
            <a:ext cx="4040188" cy="37037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65300"/>
            <a:ext cx="4041775" cy="639762"/>
          </a:xfrm>
          <a:solidFill>
            <a:schemeClr val="accent2"/>
          </a:solidFill>
        </p:spPr>
        <p:txBody>
          <a:bodyPr tIns="0" anchor="ctr" anchorCtr="1">
            <a:noAutofit/>
          </a:bodyPr>
          <a:lstStyle>
            <a:lvl1pPr marL="0" indent="0" algn="ctr">
              <a:lnSpc>
                <a:spcPct val="90000"/>
              </a:lnSpc>
              <a:buNone/>
              <a:defRPr sz="2400" b="0">
                <a:solidFill>
                  <a:srgbClr val="FFFFFF"/>
                </a:solidFill>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05062"/>
            <a:ext cx="4041775" cy="37037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69190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dirty="0"/>
          </a:p>
        </p:txBody>
      </p:sp>
      <p:sp>
        <p:nvSpPr>
          <p:cNvPr id="6" name="Chart Placeholder 5"/>
          <p:cNvSpPr>
            <a:spLocks noGrp="1"/>
          </p:cNvSpPr>
          <p:nvPr>
            <p:ph type="chart" sz="quarter" idx="13"/>
          </p:nvPr>
        </p:nvSpPr>
        <p:spPr>
          <a:xfrm>
            <a:off x="1007439" y="1900238"/>
            <a:ext cx="7123112" cy="3757612"/>
          </a:xfrm>
        </p:spPr>
        <p:txBody>
          <a:bodyPr/>
          <a:lstStyle/>
          <a:p>
            <a:endParaRPr lang="en-US" dirty="0"/>
          </a:p>
        </p:txBody>
      </p:sp>
    </p:spTree>
    <p:extLst>
      <p:ext uri="{BB962C8B-B14F-4D97-AF65-F5344CB8AC3E}">
        <p14:creationId xmlns:p14="http://schemas.microsoft.com/office/powerpoint/2010/main" val="27073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dirty="0"/>
          </a:p>
        </p:txBody>
      </p:sp>
      <p:sp>
        <p:nvSpPr>
          <p:cNvPr id="4" name="Table Placeholder 3"/>
          <p:cNvSpPr>
            <a:spLocks noGrp="1"/>
          </p:cNvSpPr>
          <p:nvPr>
            <p:ph type="tbl" sz="quarter" idx="13"/>
          </p:nvPr>
        </p:nvSpPr>
        <p:spPr>
          <a:xfrm>
            <a:off x="787400" y="1837187"/>
            <a:ext cx="7461250" cy="3935412"/>
          </a:xfrm>
        </p:spPr>
        <p:txBody>
          <a:bodyPr/>
          <a:lstStyle/>
          <a:p>
            <a:endParaRPr lang="en-US" dirty="0"/>
          </a:p>
        </p:txBody>
      </p:sp>
    </p:spTree>
    <p:extLst>
      <p:ext uri="{BB962C8B-B14F-4D97-AF65-F5344CB8AC3E}">
        <p14:creationId xmlns:p14="http://schemas.microsoft.com/office/powerpoint/2010/main" val="154823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77025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355459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448485"/>
          </a:xfrm>
          <a:prstGeom prst="rect">
            <a:avLst/>
          </a:prstGeom>
          <a:solidFill>
            <a:schemeClr val="tx2"/>
          </a:solidFill>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79403"/>
            <a:ext cx="8229600" cy="4446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ontserrat"/>
                <a:cs typeface="Montserrat"/>
              </a:defRPr>
            </a:lvl1pPr>
          </a:lstStyle>
          <a:p>
            <a:fld id="{1271A09D-B238-CC49-8083-E93D66A072E7}" type="slidenum">
              <a:rPr lang="en-US" smtClean="0"/>
              <a:pPr/>
              <a:t>‹#›</a:t>
            </a:fld>
            <a:endParaRPr lang="en-US" dirty="0"/>
          </a:p>
        </p:txBody>
      </p:sp>
      <p:pic>
        <p:nvPicPr>
          <p:cNvPr id="7" name="Picture 6" descr="STR_TA_Logo.jpg"/>
          <p:cNvPicPr>
            <a:picLocks noChangeAspect="1"/>
          </p:cNvPicPr>
          <p:nvPr userDrawn="1"/>
        </p:nvPicPr>
        <p:blipFill rotWithShape="1">
          <a:blip r:embed="rId15">
            <a:extLst>
              <a:ext uri="{28A0092B-C50C-407E-A947-70E740481C1C}">
                <a14:useLocalDpi xmlns:a14="http://schemas.microsoft.com/office/drawing/2010/main" val="0"/>
              </a:ext>
            </a:extLst>
          </a:blip>
          <a:srcRect l="2851" t="8784" r="67033" b="8380"/>
          <a:stretch/>
        </p:blipFill>
        <p:spPr>
          <a:xfrm>
            <a:off x="457200" y="6259329"/>
            <a:ext cx="464308" cy="472642"/>
          </a:xfrm>
          <a:prstGeom prst="rect">
            <a:avLst/>
          </a:prstGeom>
        </p:spPr>
      </p:pic>
    </p:spTree>
    <p:extLst>
      <p:ext uri="{BB962C8B-B14F-4D97-AF65-F5344CB8AC3E}">
        <p14:creationId xmlns:p14="http://schemas.microsoft.com/office/powerpoint/2010/main" val="2800361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8" r:id="rId6"/>
    <p:sldLayoutId id="2147483659" r:id="rId7"/>
    <p:sldLayoutId id="2147483654" r:id="rId8"/>
    <p:sldLayoutId id="2147483655" r:id="rId9"/>
    <p:sldLayoutId id="2147483657" r:id="rId10"/>
    <p:sldLayoutId id="2147483672" r:id="rId11"/>
    <p:sldLayoutId id="2147483673" r:id="rId12"/>
    <p:sldLayoutId id="2147483674" r:id="rId13"/>
  </p:sldLayoutIdLst>
  <p:hf hdr="0" ftr="0" dt="0"/>
  <p:txStyles>
    <p:titleStyle>
      <a:lvl1pPr algn="ctr" defTabSz="457200" rtl="0" eaLnBrk="1" latinLnBrk="0" hangingPunct="1">
        <a:lnSpc>
          <a:spcPct val="90000"/>
        </a:lnSpc>
        <a:spcBef>
          <a:spcPct val="0"/>
        </a:spcBef>
        <a:buNone/>
        <a:defRPr sz="4100" b="1" kern="1200">
          <a:solidFill>
            <a:schemeClr val="bg1"/>
          </a:solidFill>
          <a:latin typeface="Montserrat"/>
          <a:ea typeface="+mj-ea"/>
          <a:cs typeface="Montserrat"/>
        </a:defRPr>
      </a:lvl1pPr>
    </p:titleStyle>
    <p:bodyStyle>
      <a:lvl1pPr marL="461963" indent="-461963" algn="l" defTabSz="457200" rtl="0" eaLnBrk="1" latinLnBrk="0" hangingPunct="1">
        <a:spcBef>
          <a:spcPts val="1200"/>
        </a:spcBef>
        <a:buClr>
          <a:schemeClr val="accent2"/>
        </a:buClr>
        <a:buSzPct val="90000"/>
        <a:buFont typeface="Wingdings" charset="2"/>
        <a:buChar char="²"/>
        <a:defRPr sz="2800" kern="120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2785"/>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type="body" idx="1"/>
          </p:nvPr>
        </p:nvSpPr>
        <p:spPr>
          <a:xfrm>
            <a:off x="457200" y="2703004"/>
            <a:ext cx="8229600" cy="32134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698651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457200" rtl="0" eaLnBrk="1" latinLnBrk="0" hangingPunct="1">
        <a:spcBef>
          <a:spcPct val="0"/>
        </a:spcBef>
        <a:buNone/>
        <a:defRPr sz="4400" b="1" kern="1200">
          <a:solidFill>
            <a:srgbClr val="010E5C"/>
          </a:solidFill>
          <a:latin typeface="+mj-lt"/>
          <a:ea typeface="+mj-ea"/>
          <a:cs typeface="+mj-cs"/>
        </a:defRPr>
      </a:lvl1pPr>
    </p:titleStyle>
    <p:bodyStyle>
      <a:lvl1pPr marL="342900" indent="-342900" algn="l" defTabSz="457200" rtl="0" eaLnBrk="1" latinLnBrk="0" hangingPunct="1">
        <a:spcBef>
          <a:spcPct val="20000"/>
        </a:spcBef>
        <a:buClr>
          <a:srgbClr val="D30A1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D30A1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Coalition Sustainability</a:t>
            </a:r>
          </a:p>
        </p:txBody>
      </p:sp>
      <p:sp>
        <p:nvSpPr>
          <p:cNvPr id="3" name="Subtitle 2"/>
          <p:cNvSpPr>
            <a:spLocks noGrp="1"/>
          </p:cNvSpPr>
          <p:nvPr>
            <p:ph type="subTitle" idx="1"/>
          </p:nvPr>
        </p:nvSpPr>
        <p:spPr>
          <a:xfrm>
            <a:off x="1028700" y="2029648"/>
            <a:ext cx="7429500" cy="937807"/>
          </a:xfrm>
        </p:spPr>
        <p:txBody>
          <a:bodyPr>
            <a:noAutofit/>
          </a:bodyPr>
          <a:lstStyle/>
          <a:p>
            <a:r>
              <a:rPr lang="en-US" sz="3600" b="1" dirty="0"/>
              <a:t>Don’t Leave Your Change to Chance</a:t>
            </a:r>
          </a:p>
        </p:txBody>
      </p:sp>
      <p:sp>
        <p:nvSpPr>
          <p:cNvPr id="5" name="Subtitle 2"/>
          <p:cNvSpPr txBox="1">
            <a:spLocks/>
          </p:cNvSpPr>
          <p:nvPr/>
        </p:nvSpPr>
        <p:spPr>
          <a:xfrm>
            <a:off x="1371600" y="3206488"/>
            <a:ext cx="6400800" cy="1152009"/>
          </a:xfrm>
          <a:prstGeom prst="rect">
            <a:avLst/>
          </a:prstGeom>
        </p:spPr>
        <p:txBody>
          <a:bodyPr vert="horz" lIns="91440" tIns="45720" rIns="91440" bIns="45720" rtlCol="0">
            <a:normAutofit/>
          </a:bodyPr>
          <a:lstStyle>
            <a:lvl1pPr marL="0" indent="0" algn="ctr" defTabSz="457200" rtl="0" eaLnBrk="1" latinLnBrk="0" hangingPunct="1">
              <a:spcBef>
                <a:spcPts val="600"/>
              </a:spcBef>
              <a:buFont typeface="Arial"/>
              <a:buNone/>
              <a:defRPr sz="3200" kern="1200">
                <a:solidFill>
                  <a:schemeClr val="tx1">
                    <a:tint val="75000"/>
                  </a:schemeClr>
                </a:solidFill>
                <a:latin typeface="Source Sans Pro"/>
                <a:ea typeface="+mn-ea"/>
                <a:cs typeface="Source Sans Pro"/>
              </a:defRPr>
            </a:lvl1pPr>
            <a:lvl2pPr marL="457200" indent="0" algn="ctr" defTabSz="457200" rtl="0" eaLnBrk="1" latinLnBrk="0" hangingPunct="1">
              <a:spcBef>
                <a:spcPts val="600"/>
              </a:spcBef>
              <a:buFont typeface="Arial"/>
              <a:buNone/>
              <a:defRPr sz="2800" kern="1200">
                <a:solidFill>
                  <a:schemeClr val="tx1">
                    <a:tint val="75000"/>
                  </a:schemeClr>
                </a:solidFill>
                <a:latin typeface="Source Sans Pro"/>
                <a:ea typeface="+mn-ea"/>
                <a:cs typeface="Source Sans Pro"/>
              </a:defRPr>
            </a:lvl2pPr>
            <a:lvl3pPr marL="914400" indent="0" algn="ctr" defTabSz="457200" rtl="0" eaLnBrk="1" latinLnBrk="0" hangingPunct="1">
              <a:spcBef>
                <a:spcPts val="600"/>
              </a:spcBef>
              <a:buFont typeface="Arial"/>
              <a:buNone/>
              <a:defRPr sz="2400" kern="1200">
                <a:solidFill>
                  <a:schemeClr val="tx1">
                    <a:tint val="75000"/>
                  </a:schemeClr>
                </a:solidFill>
                <a:latin typeface="Source Sans Pro"/>
                <a:ea typeface="+mn-ea"/>
                <a:cs typeface="Source Sans Pro"/>
              </a:defRPr>
            </a:lvl3pPr>
            <a:lvl4pPr marL="1371600" indent="0" algn="ctr" defTabSz="457200" rtl="0" eaLnBrk="1" latinLnBrk="0" hangingPunct="1">
              <a:spcBef>
                <a:spcPts val="600"/>
              </a:spcBef>
              <a:buFont typeface="Arial"/>
              <a:buNone/>
              <a:defRPr sz="2000" kern="1200">
                <a:solidFill>
                  <a:schemeClr val="tx1">
                    <a:tint val="75000"/>
                  </a:schemeClr>
                </a:solidFill>
                <a:latin typeface="Source Sans Pro"/>
                <a:ea typeface="+mn-ea"/>
                <a:cs typeface="Source Sans Pro"/>
              </a:defRPr>
            </a:lvl4pPr>
            <a:lvl5pPr marL="1828800" indent="0" algn="ctr" defTabSz="457200" rtl="0" eaLnBrk="1" latinLnBrk="0" hangingPunct="1">
              <a:spcBef>
                <a:spcPts val="600"/>
              </a:spcBef>
              <a:buFont typeface="Arial"/>
              <a:buNone/>
              <a:defRPr sz="2000" kern="1200">
                <a:solidFill>
                  <a:schemeClr val="tx1">
                    <a:tint val="75000"/>
                  </a:schemeClr>
                </a:solidFill>
                <a:latin typeface="Source Sans Pro"/>
                <a:ea typeface="+mn-ea"/>
                <a:cs typeface="Source Sans Pr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solidFill>
                  <a:srgbClr val="E6C46D"/>
                </a:solidFill>
              </a:rPr>
              <a:t>Dave Shavel, CADCA</a:t>
            </a:r>
          </a:p>
          <a:p>
            <a:r>
              <a:rPr lang="en-US" sz="2000" dirty="0">
                <a:solidFill>
                  <a:srgbClr val="E6C46D"/>
                </a:solidFill>
              </a:rPr>
              <a:t>May 28, 2020</a:t>
            </a:r>
          </a:p>
        </p:txBody>
      </p:sp>
    </p:spTree>
    <p:extLst>
      <p:ext uri="{BB962C8B-B14F-4D97-AF65-F5344CB8AC3E}">
        <p14:creationId xmlns:p14="http://schemas.microsoft.com/office/powerpoint/2010/main" val="2602770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9C30D-2213-BA48-8DA7-72FC6D3BBE1C}"/>
              </a:ext>
            </a:extLst>
          </p:cNvPr>
          <p:cNvSpPr>
            <a:spLocks noGrp="1"/>
          </p:cNvSpPr>
          <p:nvPr>
            <p:ph type="title"/>
          </p:nvPr>
        </p:nvSpPr>
        <p:spPr/>
        <p:txBody>
          <a:bodyPr/>
          <a:lstStyle/>
          <a:p>
            <a:r>
              <a:rPr lang="en-US" dirty="0"/>
              <a:t>Definition of </a:t>
            </a:r>
            <a:r>
              <a:rPr lang="en-US" i="1" dirty="0"/>
              <a:t>Coalition</a:t>
            </a:r>
            <a:r>
              <a:rPr lang="en-US" dirty="0"/>
              <a:t> Sustainability</a:t>
            </a:r>
            <a:endParaRPr lang="en-US" dirty="0">
              <a:solidFill>
                <a:srgbClr val="ED2E26"/>
              </a:solidFill>
            </a:endParaRPr>
          </a:p>
        </p:txBody>
      </p:sp>
      <p:sp>
        <p:nvSpPr>
          <p:cNvPr id="6" name="TextBox 3">
            <a:extLst>
              <a:ext uri="{FF2B5EF4-FFF2-40B4-BE49-F238E27FC236}">
                <a16:creationId xmlns:a16="http://schemas.microsoft.com/office/drawing/2014/main" id="{5A82BC6F-646F-4D16-BFD3-DF44D494E23F}"/>
              </a:ext>
            </a:extLst>
          </p:cNvPr>
          <p:cNvSpPr txBox="1">
            <a:spLocks noChangeArrowheads="1"/>
          </p:cNvSpPr>
          <p:nvPr/>
        </p:nvSpPr>
        <p:spPr bwMode="auto">
          <a:xfrm>
            <a:off x="1844109" y="2104214"/>
            <a:ext cx="5677568" cy="274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lnSpc>
                <a:spcPct val="125000"/>
              </a:lnSpc>
              <a:spcBef>
                <a:spcPct val="25000"/>
              </a:spcBef>
            </a:pPr>
            <a:r>
              <a:rPr lang="en-US" alt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A sustainable </a:t>
            </a:r>
            <a:r>
              <a:rPr lang="en-US" altLang="en-US" sz="2800" i="1"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coalition</a:t>
            </a:r>
            <a:r>
              <a:rPr lang="en-US" alt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 has enough resources to intervene at the community level and can maintain these resources long enough to see community-level outcomes.</a:t>
            </a:r>
          </a:p>
        </p:txBody>
      </p:sp>
    </p:spTree>
    <p:extLst>
      <p:ext uri="{BB962C8B-B14F-4D97-AF65-F5344CB8AC3E}">
        <p14:creationId xmlns:p14="http://schemas.microsoft.com/office/powerpoint/2010/main" val="2392247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4429C1-F297-1E44-9E44-AC45B2B35C13}"/>
              </a:ext>
            </a:extLst>
          </p:cNvPr>
          <p:cNvSpPr>
            <a:spLocks noGrp="1"/>
          </p:cNvSpPr>
          <p:nvPr>
            <p:ph type="title"/>
          </p:nvPr>
        </p:nvSpPr>
        <p:spPr/>
        <p:txBody>
          <a:bodyPr>
            <a:normAutofit/>
          </a:bodyPr>
          <a:lstStyle/>
          <a:p>
            <a:r>
              <a:rPr lang="en-US" dirty="0"/>
              <a:t>Four Things Coalitions Must Sustain</a:t>
            </a:r>
          </a:p>
        </p:txBody>
      </p:sp>
      <p:sp>
        <p:nvSpPr>
          <p:cNvPr id="6" name="TextBox 2">
            <a:extLst>
              <a:ext uri="{FF2B5EF4-FFF2-40B4-BE49-F238E27FC236}">
                <a16:creationId xmlns:a16="http://schemas.microsoft.com/office/drawing/2014/main" id="{13CF4E7F-D6CA-40C6-9397-5F7985F059DE}"/>
              </a:ext>
            </a:extLst>
          </p:cNvPr>
          <p:cNvSpPr txBox="1">
            <a:spLocks noChangeArrowheads="1"/>
          </p:cNvSpPr>
          <p:nvPr/>
        </p:nvSpPr>
        <p:spPr bwMode="auto">
          <a:xfrm>
            <a:off x="943898" y="2153264"/>
            <a:ext cx="7546204"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14400" indent="-914400">
              <a:tabLst>
                <a:tab pos="515938" algn="l"/>
              </a:tabLst>
              <a:defRPr sz="2400">
                <a:solidFill>
                  <a:schemeClr val="tx1"/>
                </a:solidFill>
                <a:latin typeface="Tahoma" panose="020B0604030504040204" pitchFamily="34" charset="0"/>
                <a:ea typeface="MS PGothic" panose="020B0600070205080204" pitchFamily="34" charset="-128"/>
              </a:defRPr>
            </a:lvl1pPr>
            <a:lvl2pPr marL="742950" indent="-285750">
              <a:tabLst>
                <a:tab pos="515938" algn="l"/>
              </a:tabLst>
              <a:defRPr sz="2400">
                <a:solidFill>
                  <a:schemeClr val="tx1"/>
                </a:solidFill>
                <a:latin typeface="Tahoma" panose="020B0604030504040204" pitchFamily="34" charset="0"/>
                <a:ea typeface="MS PGothic" panose="020B0600070205080204" pitchFamily="34" charset="-128"/>
              </a:defRPr>
            </a:lvl2pPr>
            <a:lvl3pPr marL="1143000" indent="-228600">
              <a:tabLst>
                <a:tab pos="515938" algn="l"/>
              </a:tabLst>
              <a:defRPr sz="2400">
                <a:solidFill>
                  <a:schemeClr val="tx1"/>
                </a:solidFill>
                <a:latin typeface="Tahoma" panose="020B0604030504040204" pitchFamily="34" charset="0"/>
                <a:ea typeface="MS PGothic" panose="020B0600070205080204" pitchFamily="34" charset="-128"/>
              </a:defRPr>
            </a:lvl3pPr>
            <a:lvl4pPr marL="1600200" indent="-228600">
              <a:tabLst>
                <a:tab pos="515938" algn="l"/>
              </a:tabLst>
              <a:defRPr sz="2400">
                <a:solidFill>
                  <a:schemeClr val="tx1"/>
                </a:solidFill>
                <a:latin typeface="Tahoma" panose="020B0604030504040204" pitchFamily="34" charset="0"/>
                <a:ea typeface="MS PGothic" panose="020B0600070205080204" pitchFamily="34" charset="-128"/>
              </a:defRPr>
            </a:lvl4pPr>
            <a:lvl5pPr marL="2057400" indent="-228600">
              <a:tabLst>
                <a:tab pos="515938" algn="l"/>
              </a:tabLst>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tabLst>
                <a:tab pos="515938" algn="l"/>
              </a:tabLs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tabLst>
                <a:tab pos="515938" algn="l"/>
              </a:tabLs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tabLst>
                <a:tab pos="515938" algn="l"/>
              </a:tabLs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tabLst>
                <a:tab pos="515938" algn="l"/>
              </a:tabLst>
              <a:defRPr sz="2400">
                <a:solidFill>
                  <a:schemeClr val="tx1"/>
                </a:solidFill>
                <a:latin typeface="Tahoma" panose="020B0604030504040204" pitchFamily="34" charset="0"/>
                <a:ea typeface="MS PGothic" panose="020B0600070205080204" pitchFamily="34" charset="-128"/>
              </a:defRPr>
            </a:lvl9pPr>
          </a:lstStyle>
          <a:p>
            <a:pPr eaLnBrk="1" hangingPunct="1">
              <a:spcBef>
                <a:spcPct val="25000"/>
              </a:spcBef>
              <a:buFontTx/>
              <a:buAutoNum type="arabicPeriod"/>
            </a:pPr>
            <a:r>
              <a:rPr lang="en-US" alt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Strong volunteer &amp; membership base</a:t>
            </a:r>
          </a:p>
          <a:p>
            <a:pPr eaLnBrk="1" hangingPunct="1">
              <a:spcBef>
                <a:spcPct val="25000"/>
              </a:spcBef>
              <a:buFontTx/>
              <a:buAutoNum type="arabicPeriod"/>
            </a:pPr>
            <a:r>
              <a:rPr lang="en-US" alt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A credible process</a:t>
            </a:r>
          </a:p>
          <a:p>
            <a:pPr eaLnBrk="1" hangingPunct="1">
              <a:spcBef>
                <a:spcPct val="25000"/>
              </a:spcBef>
              <a:buFontTx/>
              <a:buAutoNum type="arabicPeriod"/>
            </a:pPr>
            <a:r>
              <a:rPr lang="en-US" alt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Relevance to current community concerns</a:t>
            </a:r>
          </a:p>
          <a:p>
            <a:pPr eaLnBrk="1" hangingPunct="1">
              <a:spcBef>
                <a:spcPct val="25000"/>
              </a:spcBef>
              <a:buFontTx/>
              <a:buAutoNum type="arabicPeriod"/>
            </a:pPr>
            <a:r>
              <a:rPr lang="en-US" alt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The financial and other resources required to do the work</a:t>
            </a:r>
          </a:p>
        </p:txBody>
      </p:sp>
    </p:spTree>
    <p:extLst>
      <p:ext uri="{BB962C8B-B14F-4D97-AF65-F5344CB8AC3E}">
        <p14:creationId xmlns:p14="http://schemas.microsoft.com/office/powerpoint/2010/main" val="5328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4429C1-F297-1E44-9E44-AC45B2B35C13}"/>
              </a:ext>
            </a:extLst>
          </p:cNvPr>
          <p:cNvSpPr>
            <a:spLocks noGrp="1"/>
          </p:cNvSpPr>
          <p:nvPr>
            <p:ph type="title"/>
          </p:nvPr>
        </p:nvSpPr>
        <p:spPr/>
        <p:txBody>
          <a:bodyPr>
            <a:normAutofit/>
          </a:bodyPr>
          <a:lstStyle/>
          <a:p>
            <a:r>
              <a:rPr lang="en-US" dirty="0"/>
              <a:t>Sustainability Checklist </a:t>
            </a:r>
          </a:p>
        </p:txBody>
      </p:sp>
      <p:pic>
        <p:nvPicPr>
          <p:cNvPr id="2" name="Picture 1">
            <a:extLst>
              <a:ext uri="{FF2B5EF4-FFF2-40B4-BE49-F238E27FC236}">
                <a16:creationId xmlns:a16="http://schemas.microsoft.com/office/drawing/2014/main" id="{4AF0E107-E237-416C-8CE8-AC7F85372998}"/>
              </a:ext>
            </a:extLst>
          </p:cNvPr>
          <p:cNvPicPr>
            <a:picLocks noChangeAspect="1"/>
          </p:cNvPicPr>
          <p:nvPr/>
        </p:nvPicPr>
        <p:blipFill>
          <a:blip r:embed="rId2"/>
          <a:stretch>
            <a:fillRect/>
          </a:stretch>
        </p:blipFill>
        <p:spPr>
          <a:xfrm>
            <a:off x="1454357" y="1740832"/>
            <a:ext cx="7039957" cy="4839375"/>
          </a:xfrm>
          <a:prstGeom prst="rect">
            <a:avLst/>
          </a:prstGeom>
          <a:ln>
            <a:solidFill>
              <a:schemeClr val="tx1"/>
            </a:solidFill>
          </a:ln>
        </p:spPr>
      </p:pic>
    </p:spTree>
    <p:extLst>
      <p:ext uri="{BB962C8B-B14F-4D97-AF65-F5344CB8AC3E}">
        <p14:creationId xmlns:p14="http://schemas.microsoft.com/office/powerpoint/2010/main" val="980836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9C30D-2213-BA48-8DA7-72FC6D3BBE1C}"/>
              </a:ext>
            </a:extLst>
          </p:cNvPr>
          <p:cNvSpPr>
            <a:spLocks noGrp="1"/>
          </p:cNvSpPr>
          <p:nvPr>
            <p:ph type="title"/>
          </p:nvPr>
        </p:nvSpPr>
        <p:spPr/>
        <p:txBody>
          <a:bodyPr/>
          <a:lstStyle/>
          <a:p>
            <a:r>
              <a:rPr lang="en-US" dirty="0"/>
              <a:t>1. Strong Volunteer and Membership Base</a:t>
            </a:r>
          </a:p>
        </p:txBody>
      </p:sp>
      <p:sp>
        <p:nvSpPr>
          <p:cNvPr id="6" name="TextBox 5">
            <a:extLst>
              <a:ext uri="{FF2B5EF4-FFF2-40B4-BE49-F238E27FC236}">
                <a16:creationId xmlns:a16="http://schemas.microsoft.com/office/drawing/2014/main" id="{8810B7D1-47CB-4897-80A3-648C5986CD4D}"/>
              </a:ext>
            </a:extLst>
          </p:cNvPr>
          <p:cNvSpPr txBox="1">
            <a:spLocks noChangeArrowheads="1"/>
          </p:cNvSpPr>
          <p:nvPr/>
        </p:nvSpPr>
        <p:spPr bwMode="auto">
          <a:xfrm>
            <a:off x="389242" y="1930717"/>
            <a:ext cx="5326193" cy="4324261"/>
          </a:xfrm>
          <a:prstGeom prst="rect">
            <a:avLst/>
          </a:prstGeom>
          <a:noFill/>
          <a:ln w="9525">
            <a:noFill/>
            <a:miter lim="800000"/>
            <a:headEnd/>
            <a:tailEnd/>
          </a:ln>
        </p:spPr>
        <p:txBody>
          <a:bodyPr wrap="square">
            <a:spAutoFit/>
          </a:bodyPr>
          <a:lstStyle/>
          <a:p>
            <a:pPr>
              <a:spcBef>
                <a:spcPts val="450"/>
              </a:spcBef>
              <a:spcAft>
                <a:spcPts val="1200"/>
              </a:spcAft>
              <a:tabLst>
                <a:tab pos="385763" algn="l"/>
              </a:tabLst>
            </a:pPr>
            <a:r>
              <a:rPr lang="en-US" sz="2800" b="1" i="1" dirty="0">
                <a:solidFill>
                  <a:srgbClr val="FF0000"/>
                </a:solidFill>
                <a:latin typeface="Source Sans Pro" panose="020B0503030403020204" pitchFamily="34" charset="0"/>
                <a:ea typeface="Source Sans Pro" panose="020B0503030403020204" pitchFamily="34" charset="0"/>
                <a:cs typeface="Calibri" panose="020F0502020204030204" pitchFamily="34" charset="0"/>
              </a:rPr>
              <a:t>Recruiting</a:t>
            </a:r>
            <a:r>
              <a:rPr lang="en-US" sz="2800" dirty="0">
                <a:solidFill>
                  <a:schemeClr val="tx2"/>
                </a:solidFill>
                <a:latin typeface="Source Sans Pro" panose="020B0503030403020204" pitchFamily="34" charset="0"/>
                <a:ea typeface="Source Sans Pro" panose="020B0503030403020204" pitchFamily="34" charset="0"/>
                <a:cs typeface="Calibri" panose="020F0502020204030204" pitchFamily="34" charset="0"/>
              </a:rPr>
              <a:t> </a:t>
            </a:r>
            <a:r>
              <a:rPr 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involves providing:</a:t>
            </a:r>
          </a:p>
          <a:p>
            <a:pPr marL="342900" indent="-342900">
              <a:spcBef>
                <a:spcPts val="450"/>
              </a:spcBef>
              <a:buClr>
                <a:schemeClr val="tx1"/>
              </a:buClr>
              <a:buSzPct val="85000"/>
              <a:buFont typeface="Arial" panose="020B0604020202020204" pitchFamily="34" charset="0"/>
              <a:buChar char="•"/>
              <a:tabLst>
                <a:tab pos="385763" algn="l"/>
              </a:tabLst>
            </a:pPr>
            <a:r>
              <a:rPr 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Specific opportunities for involvement</a:t>
            </a:r>
          </a:p>
          <a:p>
            <a:pPr marL="342900" indent="-342900">
              <a:spcBef>
                <a:spcPts val="450"/>
              </a:spcBef>
              <a:buClr>
                <a:schemeClr val="tx1"/>
              </a:buClr>
              <a:buSzPct val="85000"/>
              <a:buFont typeface="Arial" panose="020B0604020202020204" pitchFamily="34" charset="0"/>
              <a:buChar char="•"/>
              <a:tabLst>
                <a:tab pos="385763" algn="l"/>
              </a:tabLst>
            </a:pPr>
            <a:endParaRPr 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endParaRPr>
          </a:p>
          <a:p>
            <a:pPr marL="342900" indent="-342900">
              <a:spcBef>
                <a:spcPts val="450"/>
              </a:spcBef>
              <a:buClr>
                <a:schemeClr val="tx1"/>
              </a:buClr>
              <a:buSzPct val="85000"/>
              <a:buFont typeface="Arial" panose="020B0604020202020204" pitchFamily="34" charset="0"/>
              <a:buChar char="•"/>
              <a:tabLst>
                <a:tab pos="385763" algn="l"/>
              </a:tabLst>
            </a:pPr>
            <a:r>
              <a:rPr 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Orientation and training</a:t>
            </a:r>
          </a:p>
          <a:p>
            <a:pPr marL="342900" indent="-342900">
              <a:spcBef>
                <a:spcPts val="450"/>
              </a:spcBef>
              <a:buClr>
                <a:schemeClr val="tx1"/>
              </a:buClr>
              <a:buSzPct val="85000"/>
              <a:buFont typeface="Arial" panose="020B0604020202020204" pitchFamily="34" charset="0"/>
              <a:buChar char="•"/>
              <a:tabLst>
                <a:tab pos="385763" algn="l"/>
              </a:tabLst>
            </a:pPr>
            <a:endParaRPr 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endParaRPr>
          </a:p>
          <a:p>
            <a:pPr marL="342900" indent="-342900">
              <a:spcBef>
                <a:spcPts val="450"/>
              </a:spcBef>
              <a:buClr>
                <a:schemeClr val="tx1"/>
              </a:buClr>
              <a:buSzPct val="85000"/>
              <a:buFont typeface="Arial" panose="020B0604020202020204" pitchFamily="34" charset="0"/>
              <a:buChar char="•"/>
              <a:tabLst>
                <a:tab pos="385763" algn="l"/>
              </a:tabLst>
            </a:pPr>
            <a:r>
              <a:rPr 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Positive relationships and experiences </a:t>
            </a:r>
          </a:p>
          <a:p>
            <a:pPr>
              <a:spcBef>
                <a:spcPts val="450"/>
              </a:spcBef>
              <a:buClr>
                <a:schemeClr val="tx1"/>
              </a:buClr>
              <a:buSzPct val="85000"/>
              <a:tabLst>
                <a:tab pos="385763" algn="l"/>
              </a:tabLst>
            </a:pPr>
            <a:endParaRPr lang="en-US" sz="1600" dirty="0">
              <a:latin typeface="Source Sans Pro" panose="020B0503030403020204" pitchFamily="34" charset="0"/>
              <a:ea typeface="Source Sans Pro" panose="020B050303040302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CF8E9DC7-5601-4F5B-A68F-E011FCA5C6BB}"/>
              </a:ext>
            </a:extLst>
          </p:cNvPr>
          <p:cNvGrpSpPr/>
          <p:nvPr/>
        </p:nvGrpSpPr>
        <p:grpSpPr>
          <a:xfrm>
            <a:off x="5335289" y="2579646"/>
            <a:ext cx="3020012" cy="1911238"/>
            <a:chOff x="987769" y="3176820"/>
            <a:chExt cx="439873" cy="351897"/>
          </a:xfrm>
        </p:grpSpPr>
        <p:sp>
          <p:nvSpPr>
            <p:cNvPr id="7" name="Freeform 2984">
              <a:extLst>
                <a:ext uri="{FF2B5EF4-FFF2-40B4-BE49-F238E27FC236}">
                  <a16:creationId xmlns:a16="http://schemas.microsoft.com/office/drawing/2014/main" id="{7AFCF26D-C7DD-44D4-95A0-CD6F30211270}"/>
                </a:ext>
              </a:extLst>
            </p:cNvPr>
            <p:cNvSpPr>
              <a:spLocks/>
            </p:cNvSpPr>
            <p:nvPr/>
          </p:nvSpPr>
          <p:spPr bwMode="auto">
            <a:xfrm>
              <a:off x="987769" y="3271561"/>
              <a:ext cx="290993" cy="257156"/>
            </a:xfrm>
            <a:custGeom>
              <a:avLst/>
              <a:gdLst/>
              <a:ahLst/>
              <a:cxnLst>
                <a:cxn ang="0">
                  <a:pos x="33" y="0"/>
                </a:cxn>
                <a:cxn ang="0">
                  <a:pos x="0" y="25"/>
                </a:cxn>
                <a:cxn ang="0">
                  <a:pos x="19" y="48"/>
                </a:cxn>
                <a:cxn ang="0">
                  <a:pos x="18" y="50"/>
                </a:cxn>
                <a:cxn ang="0">
                  <a:pos x="9" y="58"/>
                </a:cxn>
                <a:cxn ang="0">
                  <a:pos x="30" y="51"/>
                </a:cxn>
                <a:cxn ang="0">
                  <a:pos x="33" y="51"/>
                </a:cxn>
                <a:cxn ang="0">
                  <a:pos x="65" y="25"/>
                </a:cxn>
                <a:cxn ang="0">
                  <a:pos x="33" y="0"/>
                </a:cxn>
              </a:cxnLst>
              <a:rect l="0" t="0" r="r" b="b"/>
              <a:pathLst>
                <a:path w="65" h="58">
                  <a:moveTo>
                    <a:pt x="33" y="0"/>
                  </a:moveTo>
                  <a:cubicBezTo>
                    <a:pt x="15" y="0"/>
                    <a:pt x="0" y="11"/>
                    <a:pt x="0" y="25"/>
                  </a:cubicBezTo>
                  <a:cubicBezTo>
                    <a:pt x="0" y="35"/>
                    <a:pt x="8" y="44"/>
                    <a:pt x="19" y="48"/>
                  </a:cubicBezTo>
                  <a:cubicBezTo>
                    <a:pt x="19" y="49"/>
                    <a:pt x="19" y="49"/>
                    <a:pt x="18" y="50"/>
                  </a:cubicBezTo>
                  <a:cubicBezTo>
                    <a:pt x="16" y="53"/>
                    <a:pt x="13" y="56"/>
                    <a:pt x="9" y="58"/>
                  </a:cubicBezTo>
                  <a:cubicBezTo>
                    <a:pt x="18" y="58"/>
                    <a:pt x="25" y="56"/>
                    <a:pt x="30" y="51"/>
                  </a:cubicBezTo>
                  <a:cubicBezTo>
                    <a:pt x="31" y="51"/>
                    <a:pt x="32" y="51"/>
                    <a:pt x="33" y="51"/>
                  </a:cubicBezTo>
                  <a:cubicBezTo>
                    <a:pt x="51" y="51"/>
                    <a:pt x="65" y="39"/>
                    <a:pt x="65" y="25"/>
                  </a:cubicBezTo>
                  <a:cubicBezTo>
                    <a:pt x="65" y="11"/>
                    <a:pt x="51" y="0"/>
                    <a:pt x="33" y="0"/>
                  </a:cubicBezTo>
                  <a:close/>
                </a:path>
              </a:pathLst>
            </a:custGeom>
            <a:solidFill>
              <a:srgbClr val="263C8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 name="Freeform 2985">
              <a:extLst>
                <a:ext uri="{FF2B5EF4-FFF2-40B4-BE49-F238E27FC236}">
                  <a16:creationId xmlns:a16="http://schemas.microsoft.com/office/drawing/2014/main" id="{62C66F3C-7633-4294-932C-6CC2DA848D01}"/>
                </a:ext>
              </a:extLst>
            </p:cNvPr>
            <p:cNvSpPr>
              <a:spLocks/>
            </p:cNvSpPr>
            <p:nvPr/>
          </p:nvSpPr>
          <p:spPr bwMode="auto">
            <a:xfrm>
              <a:off x="1092662" y="3176820"/>
              <a:ext cx="334980" cy="297760"/>
            </a:xfrm>
            <a:custGeom>
              <a:avLst/>
              <a:gdLst/>
              <a:ahLst/>
              <a:cxnLst>
                <a:cxn ang="0">
                  <a:pos x="37" y="0"/>
                </a:cxn>
                <a:cxn ang="0">
                  <a:pos x="75" y="29"/>
                </a:cxn>
                <a:cxn ang="0">
                  <a:pos x="53" y="55"/>
                </a:cxn>
                <a:cxn ang="0">
                  <a:pos x="54" y="57"/>
                </a:cxn>
                <a:cxn ang="0">
                  <a:pos x="64" y="66"/>
                </a:cxn>
                <a:cxn ang="0">
                  <a:pos x="40" y="58"/>
                </a:cxn>
                <a:cxn ang="0">
                  <a:pos x="37" y="58"/>
                </a:cxn>
                <a:cxn ang="0">
                  <a:pos x="0" y="29"/>
                </a:cxn>
                <a:cxn ang="0">
                  <a:pos x="37" y="0"/>
                </a:cxn>
              </a:cxnLst>
              <a:rect l="0" t="0" r="r" b="b"/>
              <a:pathLst>
                <a:path w="75" h="67">
                  <a:moveTo>
                    <a:pt x="37" y="0"/>
                  </a:moveTo>
                  <a:cubicBezTo>
                    <a:pt x="58" y="0"/>
                    <a:pt x="75" y="13"/>
                    <a:pt x="75" y="29"/>
                  </a:cubicBezTo>
                  <a:cubicBezTo>
                    <a:pt x="75" y="41"/>
                    <a:pt x="66" y="51"/>
                    <a:pt x="53" y="55"/>
                  </a:cubicBezTo>
                  <a:cubicBezTo>
                    <a:pt x="54" y="56"/>
                    <a:pt x="54" y="56"/>
                    <a:pt x="54" y="57"/>
                  </a:cubicBezTo>
                  <a:cubicBezTo>
                    <a:pt x="57" y="61"/>
                    <a:pt x="60" y="64"/>
                    <a:pt x="64" y="66"/>
                  </a:cubicBezTo>
                  <a:cubicBezTo>
                    <a:pt x="55" y="67"/>
                    <a:pt x="46" y="64"/>
                    <a:pt x="40" y="58"/>
                  </a:cubicBezTo>
                  <a:cubicBezTo>
                    <a:pt x="39" y="58"/>
                    <a:pt x="38" y="58"/>
                    <a:pt x="37" y="58"/>
                  </a:cubicBezTo>
                  <a:cubicBezTo>
                    <a:pt x="17" y="58"/>
                    <a:pt x="0" y="45"/>
                    <a:pt x="0" y="29"/>
                  </a:cubicBezTo>
                  <a:cubicBezTo>
                    <a:pt x="0" y="13"/>
                    <a:pt x="17" y="0"/>
                    <a:pt x="37" y="0"/>
                  </a:cubicBezTo>
                  <a:close/>
                </a:path>
              </a:pathLst>
            </a:custGeom>
            <a:solidFill>
              <a:srgbClr val="ED302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 name="Freeform 2986">
              <a:extLst>
                <a:ext uri="{FF2B5EF4-FFF2-40B4-BE49-F238E27FC236}">
                  <a16:creationId xmlns:a16="http://schemas.microsoft.com/office/drawing/2014/main" id="{E2E5A5CE-7C3B-4DEC-865A-3B4EFAD5EA74}"/>
                </a:ext>
              </a:extLst>
            </p:cNvPr>
            <p:cNvSpPr>
              <a:spLocks/>
            </p:cNvSpPr>
            <p:nvPr/>
          </p:nvSpPr>
          <p:spPr bwMode="auto">
            <a:xfrm>
              <a:off x="1092662" y="3305398"/>
              <a:ext cx="334980" cy="169182"/>
            </a:xfrm>
            <a:custGeom>
              <a:avLst/>
              <a:gdLst/>
              <a:ahLst/>
              <a:cxnLst>
                <a:cxn ang="0">
                  <a:pos x="75" y="0"/>
                </a:cxn>
                <a:cxn ang="0">
                  <a:pos x="53" y="26"/>
                </a:cxn>
                <a:cxn ang="0">
                  <a:pos x="54" y="28"/>
                </a:cxn>
                <a:cxn ang="0">
                  <a:pos x="64" y="37"/>
                </a:cxn>
                <a:cxn ang="0">
                  <a:pos x="40" y="29"/>
                </a:cxn>
                <a:cxn ang="0">
                  <a:pos x="37" y="29"/>
                </a:cxn>
                <a:cxn ang="0">
                  <a:pos x="0" y="0"/>
                </a:cxn>
                <a:cxn ang="0">
                  <a:pos x="75" y="0"/>
                </a:cxn>
              </a:cxnLst>
              <a:rect l="0" t="0" r="r" b="b"/>
              <a:pathLst>
                <a:path w="75" h="38">
                  <a:moveTo>
                    <a:pt x="75" y="0"/>
                  </a:moveTo>
                  <a:cubicBezTo>
                    <a:pt x="75" y="12"/>
                    <a:pt x="66" y="22"/>
                    <a:pt x="53" y="26"/>
                  </a:cubicBezTo>
                  <a:cubicBezTo>
                    <a:pt x="54" y="27"/>
                    <a:pt x="54" y="27"/>
                    <a:pt x="54" y="28"/>
                  </a:cubicBezTo>
                  <a:cubicBezTo>
                    <a:pt x="57" y="32"/>
                    <a:pt x="60" y="35"/>
                    <a:pt x="64" y="37"/>
                  </a:cubicBezTo>
                  <a:cubicBezTo>
                    <a:pt x="55" y="38"/>
                    <a:pt x="46" y="35"/>
                    <a:pt x="40" y="29"/>
                  </a:cubicBezTo>
                  <a:cubicBezTo>
                    <a:pt x="39" y="29"/>
                    <a:pt x="38" y="29"/>
                    <a:pt x="37" y="29"/>
                  </a:cubicBezTo>
                  <a:cubicBezTo>
                    <a:pt x="17" y="29"/>
                    <a:pt x="0" y="16"/>
                    <a:pt x="0" y="0"/>
                  </a:cubicBezTo>
                  <a:lnTo>
                    <a:pt x="75" y="0"/>
                  </a:lnTo>
                  <a:close/>
                </a:path>
              </a:pathLst>
            </a:custGeom>
            <a:solidFill>
              <a:srgbClr val="ED302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 name="Oval 2987">
              <a:extLst>
                <a:ext uri="{FF2B5EF4-FFF2-40B4-BE49-F238E27FC236}">
                  <a16:creationId xmlns:a16="http://schemas.microsoft.com/office/drawing/2014/main" id="{6AC6137D-A876-47C1-BF39-14CC8DCEAD91}"/>
                </a:ext>
              </a:extLst>
            </p:cNvPr>
            <p:cNvSpPr>
              <a:spLocks noChangeArrowheads="1"/>
            </p:cNvSpPr>
            <p:nvPr/>
          </p:nvSpPr>
          <p:spPr bwMode="auto">
            <a:xfrm>
              <a:off x="1305831" y="3274945"/>
              <a:ext cx="50755" cy="43987"/>
            </a:xfrm>
            <a:prstGeom prst="ellipse">
              <a:avLst/>
            </a:pr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 name="Oval 2988">
              <a:extLst>
                <a:ext uri="{FF2B5EF4-FFF2-40B4-BE49-F238E27FC236}">
                  <a16:creationId xmlns:a16="http://schemas.microsoft.com/office/drawing/2014/main" id="{BDC91C44-FA1A-4F36-A910-D899F5683744}"/>
                </a:ext>
              </a:extLst>
            </p:cNvPr>
            <p:cNvSpPr>
              <a:spLocks noChangeArrowheads="1"/>
            </p:cNvSpPr>
            <p:nvPr/>
          </p:nvSpPr>
          <p:spPr bwMode="auto">
            <a:xfrm>
              <a:off x="1234774" y="3274945"/>
              <a:ext cx="50755" cy="43987"/>
            </a:xfrm>
            <a:prstGeom prst="ellipse">
              <a:avLst/>
            </a:pr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Oval 2989">
              <a:extLst>
                <a:ext uri="{FF2B5EF4-FFF2-40B4-BE49-F238E27FC236}">
                  <a16:creationId xmlns:a16="http://schemas.microsoft.com/office/drawing/2014/main" id="{4F15C0B6-A226-4848-93F0-34861FC64B8E}"/>
                </a:ext>
              </a:extLst>
            </p:cNvPr>
            <p:cNvSpPr>
              <a:spLocks noChangeArrowheads="1"/>
            </p:cNvSpPr>
            <p:nvPr/>
          </p:nvSpPr>
          <p:spPr bwMode="auto">
            <a:xfrm>
              <a:off x="1163718" y="3274945"/>
              <a:ext cx="47371" cy="43987"/>
            </a:xfrm>
            <a:prstGeom prst="ellipse">
              <a:avLst/>
            </a:pr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2882418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4429C1-F297-1E44-9E44-AC45B2B35C13}"/>
              </a:ext>
            </a:extLst>
          </p:cNvPr>
          <p:cNvSpPr>
            <a:spLocks noGrp="1"/>
          </p:cNvSpPr>
          <p:nvPr>
            <p:ph type="title"/>
          </p:nvPr>
        </p:nvSpPr>
        <p:spPr/>
        <p:txBody>
          <a:bodyPr>
            <a:normAutofit/>
          </a:bodyPr>
          <a:lstStyle/>
          <a:p>
            <a:r>
              <a:rPr lang="en-US" dirty="0"/>
              <a:t>1. Strong Volunteer and Membership Base</a:t>
            </a:r>
          </a:p>
        </p:txBody>
      </p:sp>
      <p:sp>
        <p:nvSpPr>
          <p:cNvPr id="5" name="TextBox 4">
            <a:extLst>
              <a:ext uri="{FF2B5EF4-FFF2-40B4-BE49-F238E27FC236}">
                <a16:creationId xmlns:a16="http://schemas.microsoft.com/office/drawing/2014/main" id="{19051C01-174A-494A-AEAF-0667A7C4316D}"/>
              </a:ext>
            </a:extLst>
          </p:cNvPr>
          <p:cNvSpPr txBox="1">
            <a:spLocks noChangeArrowheads="1"/>
          </p:cNvSpPr>
          <p:nvPr/>
        </p:nvSpPr>
        <p:spPr bwMode="auto">
          <a:xfrm>
            <a:off x="1177260" y="1662034"/>
            <a:ext cx="7347308" cy="4355038"/>
          </a:xfrm>
          <a:prstGeom prst="rect">
            <a:avLst/>
          </a:prstGeom>
          <a:noFill/>
          <a:ln w="9525">
            <a:noFill/>
            <a:miter lim="800000"/>
            <a:headEnd/>
            <a:tailEnd/>
          </a:ln>
        </p:spPr>
        <p:txBody>
          <a:bodyPr wrap="square">
            <a:spAutoFit/>
          </a:bodyPr>
          <a:lstStyle/>
          <a:p>
            <a:pPr>
              <a:tabLst>
                <a:tab pos="385763" algn="l"/>
              </a:tabLst>
            </a:pPr>
            <a:r>
              <a:rPr lang="en-US" sz="2800" b="1" i="1" dirty="0">
                <a:solidFill>
                  <a:srgbClr val="FF0000"/>
                </a:solidFill>
                <a:latin typeface="Source Sans Pro" panose="020B0503030403020204" pitchFamily="34" charset="0"/>
                <a:ea typeface="Source Sans Pro" panose="020B0503030403020204" pitchFamily="34" charset="0"/>
                <a:cs typeface="Calibri" panose="020F0502020204030204" pitchFamily="34" charset="0"/>
              </a:rPr>
              <a:t>Retaining</a:t>
            </a:r>
            <a:r>
              <a:rPr lang="en-US" sz="2800" b="1" i="1" dirty="0">
                <a:solidFill>
                  <a:srgbClr val="000A0C"/>
                </a:solidFill>
                <a:latin typeface="Source Sans Pro" panose="020B0503030403020204" pitchFamily="34" charset="0"/>
                <a:ea typeface="Source Sans Pro" panose="020B0503030403020204" pitchFamily="34" charset="0"/>
                <a:cs typeface="Calibri" panose="020F0502020204030204" pitchFamily="34" charset="0"/>
              </a:rPr>
              <a:t> </a:t>
            </a:r>
            <a:r>
              <a:rPr lang="en-US" sz="2800" dirty="0">
                <a:solidFill>
                  <a:srgbClr val="595959"/>
                </a:solidFill>
                <a:latin typeface="Source Sans Pro" panose="020B0503030403020204" pitchFamily="34" charset="0"/>
                <a:ea typeface="Source Sans Pro" panose="020B0503030403020204" pitchFamily="34" charset="0"/>
                <a:cs typeface="Calibri" panose="020F0502020204030204" pitchFamily="34" charset="0"/>
              </a:rPr>
              <a:t>coalition members involves building long-term relationships with individuals and organizations through the 6 R’s:</a:t>
            </a:r>
          </a:p>
          <a:p>
            <a:pPr marL="557213" lvl="1" indent="-214313">
              <a:spcBef>
                <a:spcPts val="450"/>
              </a:spcBef>
              <a:buFont typeface="Arial" pitchFamily="34" charset="0"/>
              <a:buChar char="•"/>
              <a:tabLst>
                <a:tab pos="385763" algn="l"/>
              </a:tabLst>
            </a:pPr>
            <a:r>
              <a:rPr lang="en-US" sz="2800" dirty="0">
                <a:solidFill>
                  <a:srgbClr val="FF0000"/>
                </a:solidFill>
                <a:latin typeface="Source Sans Pro" panose="020B0503030403020204" pitchFamily="34" charset="0"/>
                <a:ea typeface="Source Sans Pro" panose="020B0503030403020204" pitchFamily="34" charset="0"/>
                <a:cs typeface="Calibri" panose="020F0502020204030204" pitchFamily="34" charset="0"/>
              </a:rPr>
              <a:t>R</a:t>
            </a:r>
            <a:r>
              <a:rPr lang="en-US" sz="2800" dirty="0">
                <a:solidFill>
                  <a:srgbClr val="595959"/>
                </a:solidFill>
                <a:latin typeface="Source Sans Pro" panose="020B0503030403020204" pitchFamily="34" charset="0"/>
                <a:ea typeface="Source Sans Pro" panose="020B0503030403020204" pitchFamily="34" charset="0"/>
                <a:cs typeface="Calibri" panose="020F0502020204030204" pitchFamily="34" charset="0"/>
              </a:rPr>
              <a:t>elationships</a:t>
            </a:r>
          </a:p>
          <a:p>
            <a:pPr marL="557213" lvl="1" indent="-214313">
              <a:spcBef>
                <a:spcPts val="450"/>
              </a:spcBef>
              <a:buFont typeface="Arial" pitchFamily="34" charset="0"/>
              <a:buChar char="•"/>
              <a:tabLst>
                <a:tab pos="385763" algn="l"/>
              </a:tabLst>
            </a:pPr>
            <a:r>
              <a:rPr lang="en-US" sz="2800" dirty="0">
                <a:solidFill>
                  <a:srgbClr val="FF0000"/>
                </a:solidFill>
                <a:latin typeface="Source Sans Pro" panose="020B0503030403020204" pitchFamily="34" charset="0"/>
                <a:ea typeface="Source Sans Pro" panose="020B0503030403020204" pitchFamily="34" charset="0"/>
                <a:cs typeface="Calibri" panose="020F0502020204030204" pitchFamily="34" charset="0"/>
              </a:rPr>
              <a:t>R</a:t>
            </a:r>
            <a:r>
              <a:rPr lang="en-US" sz="2800" dirty="0">
                <a:solidFill>
                  <a:srgbClr val="595959"/>
                </a:solidFill>
                <a:latin typeface="Source Sans Pro" panose="020B0503030403020204" pitchFamily="34" charset="0"/>
                <a:ea typeface="Source Sans Pro" panose="020B0503030403020204" pitchFamily="34" charset="0"/>
                <a:cs typeface="Calibri" panose="020F0502020204030204" pitchFamily="34" charset="0"/>
              </a:rPr>
              <a:t>ole</a:t>
            </a:r>
            <a:r>
              <a:rPr lang="en-US" sz="2800" dirty="0">
                <a:latin typeface="Source Sans Pro" panose="020B0503030403020204" pitchFamily="34" charset="0"/>
                <a:ea typeface="Source Sans Pro" panose="020B0503030403020204" pitchFamily="34" charset="0"/>
                <a:cs typeface="Calibri" panose="020F0502020204030204" pitchFamily="34" charset="0"/>
              </a:rPr>
              <a:t>  	</a:t>
            </a:r>
          </a:p>
          <a:p>
            <a:pPr marL="557213" lvl="1" indent="-214313">
              <a:spcBef>
                <a:spcPts val="450"/>
              </a:spcBef>
              <a:buFont typeface="Arial" pitchFamily="34" charset="0"/>
              <a:buChar char="•"/>
              <a:tabLst>
                <a:tab pos="385763" algn="l"/>
              </a:tabLst>
            </a:pPr>
            <a:r>
              <a:rPr lang="en-US" sz="2800" dirty="0">
                <a:solidFill>
                  <a:srgbClr val="FF0000"/>
                </a:solidFill>
                <a:latin typeface="Source Sans Pro" panose="020B0503030403020204" pitchFamily="34" charset="0"/>
                <a:ea typeface="Source Sans Pro" panose="020B0503030403020204" pitchFamily="34" charset="0"/>
                <a:cs typeface="Calibri" panose="020F0502020204030204" pitchFamily="34" charset="0"/>
              </a:rPr>
              <a:t>R</a:t>
            </a:r>
            <a:r>
              <a:rPr lang="en-US" sz="2800" dirty="0">
                <a:solidFill>
                  <a:srgbClr val="595959"/>
                </a:solidFill>
                <a:latin typeface="Source Sans Pro" panose="020B0503030403020204" pitchFamily="34" charset="0"/>
                <a:ea typeface="Source Sans Pro" panose="020B0503030403020204" pitchFamily="34" charset="0"/>
                <a:cs typeface="Calibri" panose="020F0502020204030204" pitchFamily="34" charset="0"/>
              </a:rPr>
              <a:t>espect</a:t>
            </a:r>
          </a:p>
          <a:p>
            <a:pPr marL="557213" lvl="1" indent="-214313">
              <a:spcBef>
                <a:spcPts val="450"/>
              </a:spcBef>
              <a:buFont typeface="Arial" pitchFamily="34" charset="0"/>
              <a:buChar char="•"/>
              <a:tabLst>
                <a:tab pos="385763" algn="l"/>
              </a:tabLst>
            </a:pPr>
            <a:r>
              <a:rPr lang="en-US" sz="2800" dirty="0">
                <a:solidFill>
                  <a:srgbClr val="FF0000"/>
                </a:solidFill>
                <a:latin typeface="Source Sans Pro" panose="020B0503030403020204" pitchFamily="34" charset="0"/>
                <a:ea typeface="Source Sans Pro" panose="020B0503030403020204" pitchFamily="34" charset="0"/>
                <a:cs typeface="Calibri" panose="020F0502020204030204" pitchFamily="34" charset="0"/>
              </a:rPr>
              <a:t>R</a:t>
            </a:r>
            <a:r>
              <a:rPr lang="en-US" sz="2800" dirty="0">
                <a:solidFill>
                  <a:srgbClr val="595959"/>
                </a:solidFill>
                <a:latin typeface="Source Sans Pro" panose="020B0503030403020204" pitchFamily="34" charset="0"/>
                <a:ea typeface="Source Sans Pro" panose="020B0503030403020204" pitchFamily="34" charset="0"/>
                <a:cs typeface="Calibri" panose="020F0502020204030204" pitchFamily="34" charset="0"/>
              </a:rPr>
              <a:t>ecognition</a:t>
            </a:r>
          </a:p>
          <a:p>
            <a:pPr marL="557213" lvl="1" indent="-214313">
              <a:spcBef>
                <a:spcPts val="450"/>
              </a:spcBef>
              <a:buFont typeface="Arial" pitchFamily="34" charset="0"/>
              <a:buChar char="•"/>
              <a:tabLst>
                <a:tab pos="385763" algn="l"/>
              </a:tabLst>
            </a:pPr>
            <a:r>
              <a:rPr lang="en-US" sz="2800" dirty="0">
                <a:solidFill>
                  <a:srgbClr val="FF0000"/>
                </a:solidFill>
                <a:latin typeface="Source Sans Pro" panose="020B0503030403020204" pitchFamily="34" charset="0"/>
                <a:ea typeface="Source Sans Pro" panose="020B0503030403020204" pitchFamily="34" charset="0"/>
                <a:cs typeface="Calibri" panose="020F0502020204030204" pitchFamily="34" charset="0"/>
              </a:rPr>
              <a:t>R</a:t>
            </a:r>
            <a:r>
              <a:rPr lang="en-US" sz="2800" dirty="0">
                <a:solidFill>
                  <a:srgbClr val="595959"/>
                </a:solidFill>
                <a:latin typeface="Source Sans Pro" panose="020B0503030403020204" pitchFamily="34" charset="0"/>
                <a:ea typeface="Source Sans Pro" panose="020B0503030403020204" pitchFamily="34" charset="0"/>
                <a:cs typeface="Calibri" panose="020F0502020204030204" pitchFamily="34" charset="0"/>
              </a:rPr>
              <a:t>ewards</a:t>
            </a:r>
          </a:p>
          <a:p>
            <a:pPr marL="557213" lvl="1" indent="-214313">
              <a:spcBef>
                <a:spcPts val="450"/>
              </a:spcBef>
              <a:buFont typeface="Arial" pitchFamily="34" charset="0"/>
              <a:buChar char="•"/>
              <a:tabLst>
                <a:tab pos="385763" algn="l"/>
              </a:tabLst>
            </a:pPr>
            <a:r>
              <a:rPr lang="en-US" sz="2800" dirty="0">
                <a:solidFill>
                  <a:srgbClr val="FF0000"/>
                </a:solidFill>
                <a:latin typeface="Source Sans Pro" panose="020B0503030403020204" pitchFamily="34" charset="0"/>
                <a:ea typeface="Source Sans Pro" panose="020B0503030403020204" pitchFamily="34" charset="0"/>
                <a:cs typeface="Calibri" panose="020F0502020204030204" pitchFamily="34" charset="0"/>
              </a:rPr>
              <a:t>R</a:t>
            </a:r>
            <a:r>
              <a:rPr lang="en-US" sz="2800" dirty="0">
                <a:solidFill>
                  <a:srgbClr val="595959"/>
                </a:solidFill>
                <a:latin typeface="Source Sans Pro" panose="020B0503030403020204" pitchFamily="34" charset="0"/>
                <a:ea typeface="Source Sans Pro" panose="020B0503030403020204" pitchFamily="34" charset="0"/>
                <a:cs typeface="Calibri" panose="020F0502020204030204" pitchFamily="34" charset="0"/>
              </a:rPr>
              <a:t>esults</a:t>
            </a:r>
          </a:p>
        </p:txBody>
      </p:sp>
      <p:pic>
        <p:nvPicPr>
          <p:cNvPr id="7" name="Picture 6">
            <a:extLst>
              <a:ext uri="{FF2B5EF4-FFF2-40B4-BE49-F238E27FC236}">
                <a16:creationId xmlns:a16="http://schemas.microsoft.com/office/drawing/2014/main" id="{D5C93CAA-FCCD-431B-83DA-6B4F5ED4B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5624" y="3536561"/>
            <a:ext cx="3151232" cy="2000250"/>
          </a:xfrm>
          <a:prstGeom prst="rect">
            <a:avLst/>
          </a:prstGeom>
        </p:spPr>
      </p:pic>
    </p:spTree>
    <p:extLst>
      <p:ext uri="{BB962C8B-B14F-4D97-AF65-F5344CB8AC3E}">
        <p14:creationId xmlns:p14="http://schemas.microsoft.com/office/powerpoint/2010/main" val="636983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9C30D-2213-BA48-8DA7-72FC6D3BBE1C}"/>
              </a:ext>
            </a:extLst>
          </p:cNvPr>
          <p:cNvSpPr>
            <a:spLocks noGrp="1"/>
          </p:cNvSpPr>
          <p:nvPr>
            <p:ph type="title"/>
          </p:nvPr>
        </p:nvSpPr>
        <p:spPr/>
        <p:txBody>
          <a:bodyPr/>
          <a:lstStyle/>
          <a:p>
            <a:r>
              <a:rPr lang="en-US" dirty="0"/>
              <a:t>1. Strong Volunteer and Membership Base</a:t>
            </a:r>
          </a:p>
        </p:txBody>
      </p:sp>
      <p:sp>
        <p:nvSpPr>
          <p:cNvPr id="6" name="TextBox 5">
            <a:extLst>
              <a:ext uri="{FF2B5EF4-FFF2-40B4-BE49-F238E27FC236}">
                <a16:creationId xmlns:a16="http://schemas.microsoft.com/office/drawing/2014/main" id="{04F24570-7095-4E25-8393-31712B8C0B69}"/>
              </a:ext>
            </a:extLst>
          </p:cNvPr>
          <p:cNvSpPr txBox="1">
            <a:spLocks noChangeArrowheads="1"/>
          </p:cNvSpPr>
          <p:nvPr/>
        </p:nvSpPr>
        <p:spPr bwMode="auto">
          <a:xfrm>
            <a:off x="1018150" y="1796841"/>
            <a:ext cx="7419997" cy="954107"/>
          </a:xfrm>
          <a:prstGeom prst="rect">
            <a:avLst/>
          </a:prstGeom>
          <a:noFill/>
          <a:ln w="9525">
            <a:noFill/>
            <a:miter lim="800000"/>
            <a:headEnd/>
            <a:tailEnd/>
          </a:ln>
        </p:spPr>
        <p:txBody>
          <a:bodyPr wrap="square">
            <a:spAutoFit/>
          </a:bodyPr>
          <a:lstStyle/>
          <a:p>
            <a:pPr>
              <a:tabLst>
                <a:tab pos="385763" algn="l"/>
              </a:tabLst>
            </a:pPr>
            <a:r>
              <a:rPr lang="en-US" sz="2800" b="1" i="1" dirty="0">
                <a:solidFill>
                  <a:srgbClr val="ED2E26"/>
                </a:solidFill>
                <a:latin typeface="Source Sans Pro" panose="020B0503030403020204" pitchFamily="34" charset="0"/>
                <a:ea typeface="Source Sans Pro" panose="020B0503030403020204" pitchFamily="34" charset="0"/>
                <a:cs typeface="Calibri" panose="020F0502020204030204" pitchFamily="34" charset="0"/>
              </a:rPr>
              <a:t>Assessment</a:t>
            </a:r>
            <a:r>
              <a:rPr 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  How does your coalition recruit and retain members?</a:t>
            </a:r>
          </a:p>
        </p:txBody>
      </p:sp>
      <p:pic>
        <p:nvPicPr>
          <p:cNvPr id="3" name="Picture 2">
            <a:extLst>
              <a:ext uri="{FF2B5EF4-FFF2-40B4-BE49-F238E27FC236}">
                <a16:creationId xmlns:a16="http://schemas.microsoft.com/office/drawing/2014/main" id="{E6DC12CA-5B8A-467D-AD12-5CC14F44E45B}"/>
              </a:ext>
            </a:extLst>
          </p:cNvPr>
          <p:cNvPicPr>
            <a:picLocks noChangeAspect="1"/>
          </p:cNvPicPr>
          <p:nvPr/>
        </p:nvPicPr>
        <p:blipFill>
          <a:blip r:embed="rId2"/>
          <a:stretch>
            <a:fillRect/>
          </a:stretch>
        </p:blipFill>
        <p:spPr>
          <a:xfrm>
            <a:off x="239064" y="3463855"/>
            <a:ext cx="8665871" cy="1338828"/>
          </a:xfrm>
          <a:prstGeom prst="rect">
            <a:avLst/>
          </a:prstGeom>
          <a:ln>
            <a:solidFill>
              <a:schemeClr val="accent1"/>
            </a:solidFill>
          </a:ln>
        </p:spPr>
      </p:pic>
    </p:spTree>
    <p:extLst>
      <p:ext uri="{BB962C8B-B14F-4D97-AF65-F5344CB8AC3E}">
        <p14:creationId xmlns:p14="http://schemas.microsoft.com/office/powerpoint/2010/main" val="531390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PF100_nobkgrd">
            <a:extLst>
              <a:ext uri="{FF2B5EF4-FFF2-40B4-BE49-F238E27FC236}">
                <a16:creationId xmlns:a16="http://schemas.microsoft.com/office/drawing/2014/main" id="{7C242084-1014-42BD-B6A2-A50377957B96}"/>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88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52573" y="3429000"/>
            <a:ext cx="3065633" cy="2972336"/>
          </a:xfrm>
          <a:prstGeom prst="rect">
            <a:avLst/>
          </a:prstGeom>
          <a:solidFill>
            <a:schemeClr val="bg1"/>
          </a:solidFill>
          <a:ln>
            <a:noFill/>
          </a:ln>
        </p:spPr>
      </p:pic>
      <p:sp>
        <p:nvSpPr>
          <p:cNvPr id="4" name="Title 3">
            <a:extLst>
              <a:ext uri="{FF2B5EF4-FFF2-40B4-BE49-F238E27FC236}">
                <a16:creationId xmlns:a16="http://schemas.microsoft.com/office/drawing/2014/main" id="{324429C1-F297-1E44-9E44-AC45B2B35C13}"/>
              </a:ext>
            </a:extLst>
          </p:cNvPr>
          <p:cNvSpPr>
            <a:spLocks noGrp="1"/>
          </p:cNvSpPr>
          <p:nvPr>
            <p:ph type="title"/>
          </p:nvPr>
        </p:nvSpPr>
        <p:spPr/>
        <p:txBody>
          <a:bodyPr>
            <a:normAutofit/>
          </a:bodyPr>
          <a:lstStyle/>
          <a:p>
            <a:r>
              <a:rPr lang="en-US" dirty="0"/>
              <a:t>Four Things Coalitions Must Sustain:</a:t>
            </a:r>
          </a:p>
        </p:txBody>
      </p:sp>
      <p:sp>
        <p:nvSpPr>
          <p:cNvPr id="5" name="TextBox 2">
            <a:extLst>
              <a:ext uri="{FF2B5EF4-FFF2-40B4-BE49-F238E27FC236}">
                <a16:creationId xmlns:a16="http://schemas.microsoft.com/office/drawing/2014/main" id="{6CBC4D28-CC59-4787-84E8-3198FE668E55}"/>
              </a:ext>
            </a:extLst>
          </p:cNvPr>
          <p:cNvSpPr txBox="1">
            <a:spLocks noChangeArrowheads="1"/>
          </p:cNvSpPr>
          <p:nvPr/>
        </p:nvSpPr>
        <p:spPr bwMode="auto">
          <a:xfrm>
            <a:off x="1400175" y="2013079"/>
            <a:ext cx="63436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514350" algn="l"/>
              </a:tabLst>
              <a:defRPr sz="2400">
                <a:solidFill>
                  <a:schemeClr val="tx1"/>
                </a:solidFill>
                <a:latin typeface="Tahoma" panose="020B0604030504040204" pitchFamily="34" charset="0"/>
                <a:ea typeface="MS PGothic" panose="020B0600070205080204" pitchFamily="34" charset="-128"/>
              </a:defRPr>
            </a:lvl1pPr>
            <a:lvl2pPr marL="1143000" indent="-342900">
              <a:tabLst>
                <a:tab pos="514350" algn="l"/>
              </a:tabLst>
              <a:defRPr sz="2400">
                <a:solidFill>
                  <a:schemeClr val="tx1"/>
                </a:solidFill>
                <a:latin typeface="Tahoma" panose="020B0604030504040204" pitchFamily="34" charset="0"/>
                <a:ea typeface="MS PGothic" panose="020B0600070205080204" pitchFamily="34" charset="-128"/>
              </a:defRPr>
            </a:lvl2pPr>
            <a:lvl3pPr marL="1143000" indent="-228600">
              <a:tabLst>
                <a:tab pos="514350" algn="l"/>
              </a:tabLst>
              <a:defRPr sz="2400">
                <a:solidFill>
                  <a:schemeClr val="tx1"/>
                </a:solidFill>
                <a:latin typeface="Tahoma" panose="020B0604030504040204" pitchFamily="34" charset="0"/>
                <a:ea typeface="MS PGothic" panose="020B0600070205080204" pitchFamily="34" charset="-128"/>
              </a:defRPr>
            </a:lvl3pPr>
            <a:lvl4pPr marL="1600200" indent="-228600">
              <a:tabLst>
                <a:tab pos="514350" algn="l"/>
              </a:tabLst>
              <a:defRPr sz="2400">
                <a:solidFill>
                  <a:schemeClr val="tx1"/>
                </a:solidFill>
                <a:latin typeface="Tahoma" panose="020B0604030504040204" pitchFamily="34" charset="0"/>
                <a:ea typeface="MS PGothic" panose="020B0600070205080204" pitchFamily="34" charset="-128"/>
              </a:defRPr>
            </a:lvl4pPr>
            <a:lvl5pPr marL="2057400" indent="-228600">
              <a:tabLst>
                <a:tab pos="514350" algn="l"/>
              </a:tabLst>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tabLst>
                <a:tab pos="514350" algn="l"/>
              </a:tabLs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tabLst>
                <a:tab pos="514350" algn="l"/>
              </a:tabLs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tabLst>
                <a:tab pos="514350" algn="l"/>
              </a:tabLs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tabLst>
                <a:tab pos="514350" algn="l"/>
              </a:tabLst>
              <a:defRPr sz="2400">
                <a:solidFill>
                  <a:schemeClr val="tx1"/>
                </a:solidFill>
                <a:latin typeface="Tahoma" panose="020B0604030504040204" pitchFamily="34" charset="0"/>
                <a:ea typeface="MS PGothic" panose="020B0600070205080204" pitchFamily="34" charset="-128"/>
              </a:defRPr>
            </a:lvl9pPr>
          </a:lstStyle>
          <a:p>
            <a:pPr marL="385763" indent="-385763">
              <a:buFont typeface="+mj-lt"/>
              <a:buAutoNum type="arabicPeriod"/>
            </a:pPr>
            <a:r>
              <a:rPr lang="en-US" altLang="en-US" sz="2800" dirty="0">
                <a:solidFill>
                  <a:srgbClr val="595959"/>
                </a:solidFill>
                <a:latin typeface="Source Sans Pro" panose="020B0503030403020204" pitchFamily="34" charset="0"/>
                <a:ea typeface="Source Sans Pro" panose="020B0503030403020204" pitchFamily="34" charset="0"/>
                <a:cs typeface="Calibri" panose="020F0502020204030204" pitchFamily="34" charset="0"/>
              </a:rPr>
              <a:t>Strong volunteer &amp; membership base</a:t>
            </a:r>
          </a:p>
          <a:p>
            <a:pPr marL="385763" indent="-385763">
              <a:buFont typeface="+mj-lt"/>
              <a:buAutoNum type="arabicPeriod"/>
            </a:pPr>
            <a:r>
              <a:rPr lang="en-US" altLang="en-US" sz="2800" b="1" dirty="0">
                <a:solidFill>
                  <a:srgbClr val="ED2E26"/>
                </a:solidFill>
                <a:latin typeface="Source Sans Pro" panose="020B0503030403020204" pitchFamily="34" charset="0"/>
                <a:ea typeface="Source Sans Pro" panose="020B0503030403020204" pitchFamily="34" charset="0"/>
              </a:rPr>
              <a:t>A credible process</a:t>
            </a:r>
          </a:p>
        </p:txBody>
      </p:sp>
      <p:pic>
        <p:nvPicPr>
          <p:cNvPr id="8" name="Picture 4">
            <a:extLst>
              <a:ext uri="{FF2B5EF4-FFF2-40B4-BE49-F238E27FC236}">
                <a16:creationId xmlns:a16="http://schemas.microsoft.com/office/drawing/2014/main" id="{684EDC7A-8420-4520-87D6-22A5EB0509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4159045" y="3429000"/>
            <a:ext cx="4507076" cy="3018350"/>
          </a:xfrm>
          <a:prstGeom prst="rect">
            <a:avLst/>
          </a:prstGeom>
        </p:spPr>
      </p:pic>
    </p:spTree>
    <p:extLst>
      <p:ext uri="{BB962C8B-B14F-4D97-AF65-F5344CB8AC3E}">
        <p14:creationId xmlns:p14="http://schemas.microsoft.com/office/powerpoint/2010/main" val="4257705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9C30D-2213-BA48-8DA7-72FC6D3BBE1C}"/>
              </a:ext>
            </a:extLst>
          </p:cNvPr>
          <p:cNvSpPr>
            <a:spLocks noGrp="1"/>
          </p:cNvSpPr>
          <p:nvPr>
            <p:ph type="title"/>
          </p:nvPr>
        </p:nvSpPr>
        <p:spPr/>
        <p:txBody>
          <a:bodyPr/>
          <a:lstStyle/>
          <a:p>
            <a:r>
              <a:rPr lang="en-US" dirty="0"/>
              <a:t>2.	A Credible Process</a:t>
            </a:r>
          </a:p>
        </p:txBody>
      </p:sp>
      <p:pic>
        <p:nvPicPr>
          <p:cNvPr id="5" name="Picture 4">
            <a:extLst>
              <a:ext uri="{FF2B5EF4-FFF2-40B4-BE49-F238E27FC236}">
                <a16:creationId xmlns:a16="http://schemas.microsoft.com/office/drawing/2014/main" id="{70723E43-9B19-43BD-A2F5-18D7513CE4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a:xfrm>
            <a:off x="688905" y="1758975"/>
            <a:ext cx="2842286" cy="1903455"/>
          </a:xfrm>
          <a:prstGeom prst="rect">
            <a:avLst/>
          </a:prstGeom>
        </p:spPr>
      </p:pic>
      <p:sp>
        <p:nvSpPr>
          <p:cNvPr id="2" name="Rectangle 1">
            <a:extLst>
              <a:ext uri="{FF2B5EF4-FFF2-40B4-BE49-F238E27FC236}">
                <a16:creationId xmlns:a16="http://schemas.microsoft.com/office/drawing/2014/main" id="{F839742F-42E4-4470-9827-1176478FA1A3}"/>
              </a:ext>
            </a:extLst>
          </p:cNvPr>
          <p:cNvSpPr/>
          <p:nvPr/>
        </p:nvSpPr>
        <p:spPr>
          <a:xfrm>
            <a:off x="781665" y="3731211"/>
            <a:ext cx="2433484" cy="369332"/>
          </a:xfrm>
          <a:prstGeom prst="rect">
            <a:avLst/>
          </a:prstGeom>
        </p:spPr>
        <p:txBody>
          <a:bodyPr wrap="square">
            <a:spAutoFit/>
          </a:bodyPr>
          <a:lstStyle/>
          <a:p>
            <a:pPr marL="533400" indent="-485775" defTabSz="725091"/>
            <a:r>
              <a:rPr lang="en-US" altLang="en-US" b="1" dirty="0">
                <a:solidFill>
                  <a:srgbClr val="595959"/>
                </a:solidFill>
                <a:latin typeface="Source Sans Pro" panose="020B0503030403020204" pitchFamily="34" charset="0"/>
                <a:ea typeface="Source Sans Pro" panose="020B0503030403020204" pitchFamily="34" charset="0"/>
              </a:rPr>
              <a:t>What is the process?</a:t>
            </a:r>
          </a:p>
        </p:txBody>
      </p:sp>
      <p:pic>
        <p:nvPicPr>
          <p:cNvPr id="3" name="Picture 2">
            <a:extLst>
              <a:ext uri="{FF2B5EF4-FFF2-40B4-BE49-F238E27FC236}">
                <a16:creationId xmlns:a16="http://schemas.microsoft.com/office/drawing/2014/main" id="{20537622-6F38-43A2-BD1F-0759CCFDEB9A}"/>
              </a:ext>
            </a:extLst>
          </p:cNvPr>
          <p:cNvPicPr>
            <a:picLocks noChangeAspect="1"/>
          </p:cNvPicPr>
          <p:nvPr/>
        </p:nvPicPr>
        <p:blipFill>
          <a:blip r:embed="rId3"/>
          <a:stretch>
            <a:fillRect/>
          </a:stretch>
        </p:blipFill>
        <p:spPr>
          <a:xfrm>
            <a:off x="1867343" y="4175905"/>
            <a:ext cx="2695612" cy="2021709"/>
          </a:xfrm>
          <a:prstGeom prst="rect">
            <a:avLst/>
          </a:prstGeom>
        </p:spPr>
      </p:pic>
      <p:sp>
        <p:nvSpPr>
          <p:cNvPr id="8" name="Rectangle 7">
            <a:extLst>
              <a:ext uri="{FF2B5EF4-FFF2-40B4-BE49-F238E27FC236}">
                <a16:creationId xmlns:a16="http://schemas.microsoft.com/office/drawing/2014/main" id="{0B388E74-DA48-487D-8861-E2D82108C1B8}"/>
              </a:ext>
            </a:extLst>
          </p:cNvPr>
          <p:cNvSpPr/>
          <p:nvPr/>
        </p:nvSpPr>
        <p:spPr>
          <a:xfrm>
            <a:off x="2109665" y="6272976"/>
            <a:ext cx="2695612" cy="369332"/>
          </a:xfrm>
          <a:prstGeom prst="rect">
            <a:avLst/>
          </a:prstGeom>
        </p:spPr>
        <p:txBody>
          <a:bodyPr wrap="square">
            <a:spAutoFit/>
          </a:bodyPr>
          <a:lstStyle/>
          <a:p>
            <a:pPr marL="533400" indent="-485775" defTabSz="725091"/>
            <a:r>
              <a:rPr lang="en-US" altLang="en-US" b="1" dirty="0">
                <a:solidFill>
                  <a:srgbClr val="595959"/>
                </a:solidFill>
                <a:latin typeface="Source Sans Pro" panose="020B0503030403020204" pitchFamily="34" charset="0"/>
                <a:ea typeface="Source Sans Pro" panose="020B0503030403020204" pitchFamily="34" charset="0"/>
              </a:rPr>
              <a:t>Who will do the work?</a:t>
            </a:r>
          </a:p>
        </p:txBody>
      </p:sp>
      <p:sp>
        <p:nvSpPr>
          <p:cNvPr id="9" name="Rectangle 8">
            <a:extLst>
              <a:ext uri="{FF2B5EF4-FFF2-40B4-BE49-F238E27FC236}">
                <a16:creationId xmlns:a16="http://schemas.microsoft.com/office/drawing/2014/main" id="{D0B95198-13C2-4AAA-BF7F-284F777DB94B}"/>
              </a:ext>
            </a:extLst>
          </p:cNvPr>
          <p:cNvSpPr/>
          <p:nvPr/>
        </p:nvSpPr>
        <p:spPr>
          <a:xfrm>
            <a:off x="4331761" y="3750970"/>
            <a:ext cx="2757948" cy="369332"/>
          </a:xfrm>
          <a:prstGeom prst="rect">
            <a:avLst/>
          </a:prstGeom>
        </p:spPr>
        <p:txBody>
          <a:bodyPr wrap="square">
            <a:spAutoFit/>
          </a:bodyPr>
          <a:lstStyle/>
          <a:p>
            <a:pPr marL="533400" indent="-485775" defTabSz="725091"/>
            <a:r>
              <a:rPr lang="en-US" altLang="en-US" b="1" dirty="0">
                <a:solidFill>
                  <a:srgbClr val="595959"/>
                </a:solidFill>
                <a:latin typeface="Source Sans Pro" panose="020B0503030403020204" pitchFamily="34" charset="0"/>
                <a:ea typeface="Source Sans Pro" panose="020B0503030403020204" pitchFamily="34" charset="0"/>
              </a:rPr>
              <a:t>What are the products?</a:t>
            </a:r>
          </a:p>
        </p:txBody>
      </p:sp>
      <p:pic>
        <p:nvPicPr>
          <p:cNvPr id="10" name="Picture 9">
            <a:extLst>
              <a:ext uri="{FF2B5EF4-FFF2-40B4-BE49-F238E27FC236}">
                <a16:creationId xmlns:a16="http://schemas.microsoft.com/office/drawing/2014/main" id="{1DA9C815-82DD-48AC-A277-3C5A338EE4F0}"/>
              </a:ext>
            </a:extLst>
          </p:cNvPr>
          <p:cNvPicPr>
            <a:picLocks noChangeAspect="1"/>
          </p:cNvPicPr>
          <p:nvPr/>
        </p:nvPicPr>
        <p:blipFill>
          <a:blip r:embed="rId4"/>
          <a:stretch>
            <a:fillRect/>
          </a:stretch>
        </p:blipFill>
        <p:spPr>
          <a:xfrm>
            <a:off x="4331761" y="1740656"/>
            <a:ext cx="2757948" cy="1903455"/>
          </a:xfrm>
          <a:prstGeom prst="rect">
            <a:avLst/>
          </a:prstGeom>
        </p:spPr>
      </p:pic>
      <p:sp>
        <p:nvSpPr>
          <p:cNvPr id="11" name="Rectangle 10">
            <a:extLst>
              <a:ext uri="{FF2B5EF4-FFF2-40B4-BE49-F238E27FC236}">
                <a16:creationId xmlns:a16="http://schemas.microsoft.com/office/drawing/2014/main" id="{82F50974-8CC9-42B6-BD7E-34DEB5E6AE39}"/>
              </a:ext>
            </a:extLst>
          </p:cNvPr>
          <p:cNvSpPr/>
          <p:nvPr/>
        </p:nvSpPr>
        <p:spPr>
          <a:xfrm>
            <a:off x="5711762" y="6197614"/>
            <a:ext cx="3261718" cy="369332"/>
          </a:xfrm>
          <a:prstGeom prst="rect">
            <a:avLst/>
          </a:prstGeom>
        </p:spPr>
        <p:txBody>
          <a:bodyPr wrap="square">
            <a:spAutoFit/>
          </a:bodyPr>
          <a:lstStyle/>
          <a:p>
            <a:pPr marL="533400" indent="-485775" defTabSz="725091"/>
            <a:r>
              <a:rPr lang="en-US" altLang="en-US" b="1" dirty="0">
                <a:solidFill>
                  <a:srgbClr val="595959"/>
                </a:solidFill>
                <a:latin typeface="Source Sans Pro" panose="020B0503030403020204" pitchFamily="34" charset="0"/>
                <a:ea typeface="Source Sans Pro" panose="020B0503030403020204" pitchFamily="34" charset="0"/>
              </a:rPr>
              <a:t>When will the work be done?</a:t>
            </a:r>
          </a:p>
        </p:txBody>
      </p:sp>
      <p:pic>
        <p:nvPicPr>
          <p:cNvPr id="12" name="Picture 4">
            <a:extLst>
              <a:ext uri="{FF2B5EF4-FFF2-40B4-BE49-F238E27FC236}">
                <a16:creationId xmlns:a16="http://schemas.microsoft.com/office/drawing/2014/main" id="{1BE6322D-6434-416D-B6F5-D7CE4B212705}"/>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01019" y="4131139"/>
            <a:ext cx="3138872" cy="202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34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4429C1-F297-1E44-9E44-AC45B2B35C13}"/>
              </a:ext>
            </a:extLst>
          </p:cNvPr>
          <p:cNvSpPr>
            <a:spLocks noGrp="1"/>
          </p:cNvSpPr>
          <p:nvPr>
            <p:ph type="title"/>
          </p:nvPr>
        </p:nvSpPr>
        <p:spPr/>
        <p:txBody>
          <a:bodyPr>
            <a:normAutofit/>
          </a:bodyPr>
          <a:lstStyle/>
          <a:p>
            <a:r>
              <a:rPr lang="en-US" dirty="0"/>
              <a:t>Coalition Products</a:t>
            </a:r>
            <a:endParaRPr lang="en-US" dirty="0">
              <a:solidFill>
                <a:srgbClr val="ED2E26"/>
              </a:solidFill>
            </a:endParaRPr>
          </a:p>
        </p:txBody>
      </p:sp>
      <p:sp>
        <p:nvSpPr>
          <p:cNvPr id="6" name="Text Box 2">
            <a:extLst>
              <a:ext uri="{FF2B5EF4-FFF2-40B4-BE49-F238E27FC236}">
                <a16:creationId xmlns:a16="http://schemas.microsoft.com/office/drawing/2014/main" id="{80E43250-0156-4EA6-9502-59728F4F2C10}"/>
              </a:ext>
            </a:extLst>
          </p:cNvPr>
          <p:cNvSpPr txBox="1">
            <a:spLocks noChangeArrowheads="1"/>
          </p:cNvSpPr>
          <p:nvPr/>
        </p:nvSpPr>
        <p:spPr bwMode="auto">
          <a:xfrm>
            <a:off x="1027920" y="5406587"/>
            <a:ext cx="15430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eaLnBrk="1" hangingPunct="1">
              <a:spcBef>
                <a:spcPct val="20000"/>
              </a:spcBef>
            </a:pPr>
            <a:r>
              <a:rPr lang="en-US" altLang="en-US" sz="1500" dirty="0">
                <a:solidFill>
                  <a:srgbClr val="595959"/>
                </a:solidFill>
                <a:ea typeface="MS PGothic" panose="020B0600070205080204" pitchFamily="34" charset="-128"/>
              </a:rPr>
              <a:t>Community</a:t>
            </a:r>
          </a:p>
          <a:p>
            <a:pPr algn="ctr" eaLnBrk="1" hangingPunct="1">
              <a:spcBef>
                <a:spcPct val="20000"/>
              </a:spcBef>
            </a:pPr>
            <a:r>
              <a:rPr lang="en-US" altLang="en-US" sz="1500" dirty="0">
                <a:solidFill>
                  <a:srgbClr val="595959"/>
                </a:solidFill>
                <a:ea typeface="MS PGothic" panose="020B0600070205080204" pitchFamily="34" charset="-128"/>
              </a:rPr>
              <a:t>Assessment</a:t>
            </a:r>
            <a:endParaRPr lang="en-US" altLang="en-US" sz="1350" dirty="0">
              <a:solidFill>
                <a:srgbClr val="595959"/>
              </a:solidFill>
              <a:latin typeface="Arial" panose="020B0604020202020204" pitchFamily="34" charset="0"/>
              <a:ea typeface="MS PGothic" panose="020B0600070205080204" pitchFamily="34" charset="-128"/>
            </a:endParaRPr>
          </a:p>
        </p:txBody>
      </p:sp>
      <p:sp>
        <p:nvSpPr>
          <p:cNvPr id="7" name="Text Box 2">
            <a:extLst>
              <a:ext uri="{FF2B5EF4-FFF2-40B4-BE49-F238E27FC236}">
                <a16:creationId xmlns:a16="http://schemas.microsoft.com/office/drawing/2014/main" id="{F89273F8-0A4C-40C3-BE18-C7AEC794205C}"/>
              </a:ext>
            </a:extLst>
          </p:cNvPr>
          <p:cNvSpPr txBox="1">
            <a:spLocks noChangeArrowheads="1"/>
          </p:cNvSpPr>
          <p:nvPr/>
        </p:nvSpPr>
        <p:spPr bwMode="auto">
          <a:xfrm>
            <a:off x="2742420" y="5404206"/>
            <a:ext cx="15430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eaLnBrk="1" hangingPunct="1">
              <a:spcBef>
                <a:spcPct val="20000"/>
              </a:spcBef>
            </a:pPr>
            <a:r>
              <a:rPr lang="en-US" altLang="en-US" sz="1500" dirty="0">
                <a:solidFill>
                  <a:srgbClr val="595959"/>
                </a:solidFill>
                <a:ea typeface="MS PGothic" panose="020B0600070205080204" pitchFamily="34" charset="-128"/>
              </a:rPr>
              <a:t>Logic</a:t>
            </a:r>
          </a:p>
          <a:p>
            <a:pPr algn="ctr" eaLnBrk="1" hangingPunct="1">
              <a:spcBef>
                <a:spcPct val="20000"/>
              </a:spcBef>
            </a:pPr>
            <a:r>
              <a:rPr lang="en-US" altLang="en-US" sz="1500" dirty="0">
                <a:solidFill>
                  <a:srgbClr val="595959"/>
                </a:solidFill>
                <a:ea typeface="MS PGothic" panose="020B0600070205080204" pitchFamily="34" charset="-128"/>
              </a:rPr>
              <a:t>Model</a:t>
            </a:r>
            <a:endParaRPr lang="en-US" altLang="en-US" sz="1350" dirty="0">
              <a:solidFill>
                <a:srgbClr val="595959"/>
              </a:solidFill>
              <a:latin typeface="Arial" panose="020B0604020202020204" pitchFamily="34" charset="0"/>
              <a:ea typeface="MS PGothic" panose="020B0600070205080204" pitchFamily="34" charset="-128"/>
            </a:endParaRPr>
          </a:p>
        </p:txBody>
      </p:sp>
      <p:sp>
        <p:nvSpPr>
          <p:cNvPr id="8" name="Text Box 2">
            <a:extLst>
              <a:ext uri="{FF2B5EF4-FFF2-40B4-BE49-F238E27FC236}">
                <a16:creationId xmlns:a16="http://schemas.microsoft.com/office/drawing/2014/main" id="{499F4449-8C3E-4F02-A056-7F41D3DE3343}"/>
              </a:ext>
            </a:extLst>
          </p:cNvPr>
          <p:cNvSpPr txBox="1">
            <a:spLocks noChangeArrowheads="1"/>
          </p:cNvSpPr>
          <p:nvPr/>
        </p:nvSpPr>
        <p:spPr bwMode="auto">
          <a:xfrm>
            <a:off x="4365242" y="3011049"/>
            <a:ext cx="16454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eaLnBrk="1" hangingPunct="1">
              <a:spcBef>
                <a:spcPct val="20000"/>
              </a:spcBef>
            </a:pPr>
            <a:r>
              <a:rPr lang="en-US" altLang="en-US" sz="1500" dirty="0">
                <a:solidFill>
                  <a:srgbClr val="595959"/>
                </a:solidFill>
                <a:ea typeface="MS PGothic" panose="020B0600070205080204" pitchFamily="34" charset="-128"/>
              </a:rPr>
              <a:t>Strategic and Action Plan</a:t>
            </a:r>
            <a:endParaRPr lang="en-US" altLang="en-US" sz="1350" dirty="0">
              <a:solidFill>
                <a:srgbClr val="595959"/>
              </a:solidFill>
              <a:latin typeface="Arial" panose="020B0604020202020204" pitchFamily="34" charset="0"/>
              <a:ea typeface="MS PGothic" panose="020B0600070205080204" pitchFamily="34" charset="-128"/>
            </a:endParaRPr>
          </a:p>
        </p:txBody>
      </p:sp>
      <p:sp>
        <p:nvSpPr>
          <p:cNvPr id="9" name="Text Box 2">
            <a:extLst>
              <a:ext uri="{FF2B5EF4-FFF2-40B4-BE49-F238E27FC236}">
                <a16:creationId xmlns:a16="http://schemas.microsoft.com/office/drawing/2014/main" id="{36EECC60-EE31-41E5-991F-572A5CA6A855}"/>
              </a:ext>
            </a:extLst>
          </p:cNvPr>
          <p:cNvSpPr txBox="1">
            <a:spLocks noChangeArrowheads="1"/>
          </p:cNvSpPr>
          <p:nvPr/>
        </p:nvSpPr>
        <p:spPr bwMode="auto">
          <a:xfrm>
            <a:off x="4430726" y="4620775"/>
            <a:ext cx="17668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eaLnBrk="1" hangingPunct="1">
              <a:spcBef>
                <a:spcPct val="20000"/>
              </a:spcBef>
            </a:pPr>
            <a:r>
              <a:rPr lang="en-US" altLang="en-US" sz="1500" dirty="0">
                <a:solidFill>
                  <a:srgbClr val="595959"/>
                </a:solidFill>
                <a:ea typeface="MS PGothic" panose="020B0600070205080204" pitchFamily="34" charset="-128"/>
              </a:rPr>
              <a:t>Evaluation Plan</a:t>
            </a:r>
            <a:endParaRPr lang="en-US" altLang="en-US" sz="1350" dirty="0">
              <a:solidFill>
                <a:srgbClr val="595959"/>
              </a:solidFill>
              <a:latin typeface="Arial" panose="020B0604020202020204" pitchFamily="34" charset="0"/>
              <a:ea typeface="MS PGothic" panose="020B0600070205080204" pitchFamily="34" charset="-128"/>
            </a:endParaRPr>
          </a:p>
        </p:txBody>
      </p:sp>
      <p:cxnSp>
        <p:nvCxnSpPr>
          <p:cNvPr id="10" name="Straight Arrow Connector 9">
            <a:extLst>
              <a:ext uri="{FF2B5EF4-FFF2-40B4-BE49-F238E27FC236}">
                <a16:creationId xmlns:a16="http://schemas.microsoft.com/office/drawing/2014/main" id="{D05E87F5-E8D8-4987-9A1B-31AFF6EC5333}"/>
              </a:ext>
            </a:extLst>
          </p:cNvPr>
          <p:cNvCxnSpPr/>
          <p:nvPr/>
        </p:nvCxnSpPr>
        <p:spPr>
          <a:xfrm flipV="1">
            <a:off x="4043773" y="2852697"/>
            <a:ext cx="208359" cy="832247"/>
          </a:xfrm>
          <a:prstGeom prst="straightConnector1">
            <a:avLst/>
          </a:prstGeom>
          <a:ln w="76200">
            <a:solidFill>
              <a:srgbClr val="3366CC"/>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DF267CD-F848-4994-A3C3-338F925FFC80}"/>
              </a:ext>
            </a:extLst>
          </p:cNvPr>
          <p:cNvCxnSpPr/>
          <p:nvPr/>
        </p:nvCxnSpPr>
        <p:spPr>
          <a:xfrm>
            <a:off x="4133070" y="5114884"/>
            <a:ext cx="340519" cy="685800"/>
          </a:xfrm>
          <a:prstGeom prst="straightConnector1">
            <a:avLst/>
          </a:prstGeom>
          <a:ln w="76200">
            <a:solidFill>
              <a:srgbClr val="3366CC"/>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DB57AAF-72A5-4DDB-BA91-FEAFF2AD76EB}"/>
              </a:ext>
            </a:extLst>
          </p:cNvPr>
          <p:cNvCxnSpPr/>
          <p:nvPr/>
        </p:nvCxnSpPr>
        <p:spPr>
          <a:xfrm flipV="1">
            <a:off x="2387613" y="4212390"/>
            <a:ext cx="377429" cy="1191"/>
          </a:xfrm>
          <a:prstGeom prst="straightConnector1">
            <a:avLst/>
          </a:prstGeom>
          <a:ln w="76200">
            <a:solidFill>
              <a:srgbClr val="3366CC"/>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9EEF0C0-B86B-41F7-87E4-85B62EDACD5D}"/>
              </a:ext>
            </a:extLst>
          </p:cNvPr>
          <p:cNvCxnSpPr/>
          <p:nvPr/>
        </p:nvCxnSpPr>
        <p:spPr>
          <a:xfrm flipV="1">
            <a:off x="4211651" y="4212390"/>
            <a:ext cx="377429" cy="1191"/>
          </a:xfrm>
          <a:prstGeom prst="straightConnector1">
            <a:avLst/>
          </a:prstGeom>
          <a:ln w="76200">
            <a:solidFill>
              <a:srgbClr val="3366CC"/>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2">
            <a:extLst>
              <a:ext uri="{FF2B5EF4-FFF2-40B4-BE49-F238E27FC236}">
                <a16:creationId xmlns:a16="http://schemas.microsoft.com/office/drawing/2014/main" id="{5C19B168-DEE3-4243-A23F-54AE82560E9A}"/>
              </a:ext>
            </a:extLst>
          </p:cNvPr>
          <p:cNvSpPr txBox="1">
            <a:spLocks noChangeArrowheads="1"/>
          </p:cNvSpPr>
          <p:nvPr/>
        </p:nvSpPr>
        <p:spPr bwMode="auto">
          <a:xfrm>
            <a:off x="4259276" y="6013806"/>
            <a:ext cx="21740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eaLnBrk="1" hangingPunct="1">
              <a:spcBef>
                <a:spcPct val="20000"/>
              </a:spcBef>
            </a:pPr>
            <a:r>
              <a:rPr lang="en-US" altLang="en-US" sz="1500" dirty="0">
                <a:solidFill>
                  <a:srgbClr val="595959"/>
                </a:solidFill>
                <a:ea typeface="MS PGothic" panose="020B0600070205080204" pitchFamily="34" charset="-128"/>
              </a:rPr>
              <a:t>Evaluation Communication Plan</a:t>
            </a:r>
            <a:endParaRPr lang="en-US" altLang="en-US" sz="1350" dirty="0">
              <a:solidFill>
                <a:srgbClr val="595959"/>
              </a:solidFill>
              <a:latin typeface="Arial" panose="020B0604020202020204" pitchFamily="34" charset="0"/>
              <a:ea typeface="MS PGothic" panose="020B0600070205080204" pitchFamily="34" charset="-128"/>
            </a:endParaRPr>
          </a:p>
        </p:txBody>
      </p:sp>
      <p:sp>
        <p:nvSpPr>
          <p:cNvPr id="15" name="Text Box 2">
            <a:extLst>
              <a:ext uri="{FF2B5EF4-FFF2-40B4-BE49-F238E27FC236}">
                <a16:creationId xmlns:a16="http://schemas.microsoft.com/office/drawing/2014/main" id="{A4BA00C3-0101-4610-B17B-A86805AE8AF2}"/>
              </a:ext>
            </a:extLst>
          </p:cNvPr>
          <p:cNvSpPr txBox="1">
            <a:spLocks noChangeArrowheads="1"/>
          </p:cNvSpPr>
          <p:nvPr/>
        </p:nvSpPr>
        <p:spPr bwMode="auto">
          <a:xfrm>
            <a:off x="6386923" y="5353009"/>
            <a:ext cx="176688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eaLnBrk="1" hangingPunct="1">
              <a:spcBef>
                <a:spcPct val="20000"/>
              </a:spcBef>
            </a:pPr>
            <a:r>
              <a:rPr lang="en-US" altLang="en-US" sz="1500" dirty="0">
                <a:solidFill>
                  <a:srgbClr val="595959"/>
                </a:solidFill>
                <a:ea typeface="MS PGothic" panose="020B0600070205080204" pitchFamily="34" charset="-128"/>
              </a:rPr>
              <a:t>Sustainability</a:t>
            </a:r>
          </a:p>
          <a:p>
            <a:pPr algn="ctr" eaLnBrk="1" hangingPunct="1">
              <a:spcBef>
                <a:spcPct val="20000"/>
              </a:spcBef>
            </a:pPr>
            <a:r>
              <a:rPr lang="en-US" altLang="en-US" sz="1500" dirty="0">
                <a:solidFill>
                  <a:srgbClr val="595959"/>
                </a:solidFill>
                <a:ea typeface="MS PGothic" panose="020B0600070205080204" pitchFamily="34" charset="-128"/>
              </a:rPr>
              <a:t>Plan</a:t>
            </a:r>
            <a:endParaRPr lang="en-US" altLang="en-US" sz="1350" dirty="0">
              <a:solidFill>
                <a:srgbClr val="595959"/>
              </a:solidFill>
              <a:latin typeface="Arial" panose="020B0604020202020204" pitchFamily="34" charset="0"/>
              <a:ea typeface="MS PGothic" panose="020B0600070205080204" pitchFamily="34" charset="-128"/>
            </a:endParaRPr>
          </a:p>
        </p:txBody>
      </p:sp>
      <p:cxnSp>
        <p:nvCxnSpPr>
          <p:cNvPr id="16" name="Straight Arrow Connector 15">
            <a:extLst>
              <a:ext uri="{FF2B5EF4-FFF2-40B4-BE49-F238E27FC236}">
                <a16:creationId xmlns:a16="http://schemas.microsoft.com/office/drawing/2014/main" id="{120EDE1E-C420-4FE5-B3FD-6AD95DD1B6EF}"/>
              </a:ext>
            </a:extLst>
          </p:cNvPr>
          <p:cNvCxnSpPr/>
          <p:nvPr/>
        </p:nvCxnSpPr>
        <p:spPr>
          <a:xfrm>
            <a:off x="6040451" y="2481221"/>
            <a:ext cx="372666" cy="787004"/>
          </a:xfrm>
          <a:prstGeom prst="straightConnector1">
            <a:avLst/>
          </a:prstGeom>
          <a:ln w="76200">
            <a:solidFill>
              <a:srgbClr val="3366CC"/>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D384560-9CE7-4BB8-BFB0-8266DE722A25}"/>
              </a:ext>
            </a:extLst>
          </p:cNvPr>
          <p:cNvCxnSpPr/>
          <p:nvPr/>
        </p:nvCxnSpPr>
        <p:spPr>
          <a:xfrm flipV="1">
            <a:off x="6153561" y="4920812"/>
            <a:ext cx="408384" cy="879872"/>
          </a:xfrm>
          <a:prstGeom prst="straightConnector1">
            <a:avLst/>
          </a:prstGeom>
          <a:ln w="76200">
            <a:solidFill>
              <a:srgbClr val="3366C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D34D07C-0E08-4B31-AAB6-6DC48D6EAD4C}"/>
              </a:ext>
            </a:extLst>
          </p:cNvPr>
          <p:cNvCxnSpPr/>
          <p:nvPr/>
        </p:nvCxnSpPr>
        <p:spPr>
          <a:xfrm flipV="1">
            <a:off x="6153561" y="4205246"/>
            <a:ext cx="377428" cy="1191"/>
          </a:xfrm>
          <a:prstGeom prst="straightConnector1">
            <a:avLst/>
          </a:prstGeom>
          <a:ln w="76200">
            <a:solidFill>
              <a:srgbClr val="3366CC"/>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00A69B1-6C58-474C-B253-488DE34BE9A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60205" y="3729759"/>
            <a:ext cx="1267537" cy="10198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3591F681-1D3E-4221-81E2-A718DC38CF2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48269" y="3556038"/>
            <a:ext cx="1030475" cy="1348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a:extLst>
              <a:ext uri="{FF2B5EF4-FFF2-40B4-BE49-F238E27FC236}">
                <a16:creationId xmlns:a16="http://schemas.microsoft.com/office/drawing/2014/main" id="{AE51888E-B36A-4BF2-B656-1DF913D5917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28965" y="1800635"/>
            <a:ext cx="1206841" cy="10740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a:extLst>
              <a:ext uri="{FF2B5EF4-FFF2-40B4-BE49-F238E27FC236}">
                <a16:creationId xmlns:a16="http://schemas.microsoft.com/office/drawing/2014/main" id="{76F0E094-25C2-400A-898E-A4BD5E78D13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58888" y="3620382"/>
            <a:ext cx="1233883" cy="944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a:extLst>
              <a:ext uri="{FF2B5EF4-FFF2-40B4-BE49-F238E27FC236}">
                <a16:creationId xmlns:a16="http://schemas.microsoft.com/office/drawing/2014/main" id="{335B48C7-4BE4-4650-98C8-179BF7C0497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647634" y="5133934"/>
            <a:ext cx="1211159" cy="838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id="{105494F8-07A3-4E20-A896-435D626FF6EC}"/>
              </a:ext>
            </a:extLst>
          </p:cNvPr>
          <p:cNvPicPr>
            <a:picLocks noChangeAspect="1"/>
          </p:cNvPicPr>
          <p:nvPr/>
        </p:nvPicPr>
        <p:blipFill>
          <a:blip r:embed="rId7"/>
          <a:stretch>
            <a:fillRect/>
          </a:stretch>
        </p:blipFill>
        <p:spPr>
          <a:xfrm>
            <a:off x="6728266" y="3542069"/>
            <a:ext cx="980879" cy="12870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8770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9C30D-2213-BA48-8DA7-72FC6D3BBE1C}"/>
              </a:ext>
            </a:extLst>
          </p:cNvPr>
          <p:cNvSpPr>
            <a:spLocks noGrp="1"/>
          </p:cNvSpPr>
          <p:nvPr>
            <p:ph type="title"/>
          </p:nvPr>
        </p:nvSpPr>
        <p:spPr/>
        <p:txBody>
          <a:bodyPr/>
          <a:lstStyle/>
          <a:p>
            <a:r>
              <a:rPr lang="en-US" dirty="0"/>
              <a:t>2. Credible Coalition Processes</a:t>
            </a:r>
          </a:p>
        </p:txBody>
      </p:sp>
      <p:sp>
        <p:nvSpPr>
          <p:cNvPr id="6" name="TextBox 5">
            <a:extLst>
              <a:ext uri="{FF2B5EF4-FFF2-40B4-BE49-F238E27FC236}">
                <a16:creationId xmlns:a16="http://schemas.microsoft.com/office/drawing/2014/main" id="{04F24570-7095-4E25-8393-31712B8C0B69}"/>
              </a:ext>
            </a:extLst>
          </p:cNvPr>
          <p:cNvSpPr txBox="1">
            <a:spLocks noChangeArrowheads="1"/>
          </p:cNvSpPr>
          <p:nvPr/>
        </p:nvSpPr>
        <p:spPr bwMode="auto">
          <a:xfrm>
            <a:off x="1165378" y="1914828"/>
            <a:ext cx="6813243" cy="954107"/>
          </a:xfrm>
          <a:prstGeom prst="rect">
            <a:avLst/>
          </a:prstGeom>
          <a:noFill/>
          <a:ln w="9525">
            <a:noFill/>
            <a:miter lim="800000"/>
            <a:headEnd/>
            <a:tailEnd/>
          </a:ln>
        </p:spPr>
        <p:txBody>
          <a:bodyPr wrap="square">
            <a:spAutoFit/>
          </a:bodyPr>
          <a:lstStyle/>
          <a:p>
            <a:pPr>
              <a:tabLst>
                <a:tab pos="385763" algn="l"/>
              </a:tabLst>
            </a:pPr>
            <a:r>
              <a:rPr lang="en-US" sz="2800" b="1" i="1" dirty="0">
                <a:solidFill>
                  <a:srgbClr val="ED2E26"/>
                </a:solidFill>
                <a:latin typeface="Source Sans Pro" panose="020B0503030403020204" pitchFamily="34" charset="0"/>
                <a:ea typeface="Source Sans Pro" panose="020B0503030403020204" pitchFamily="34" charset="0"/>
                <a:cs typeface="Calibri" panose="020F0502020204030204" pitchFamily="34" charset="0"/>
              </a:rPr>
              <a:t>Assessment</a:t>
            </a:r>
            <a:r>
              <a:rPr 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  </a:t>
            </a:r>
            <a:r>
              <a:rPr lang="en-US" sz="2800" dirty="0">
                <a:solidFill>
                  <a:srgbClr val="595959"/>
                </a:solidFill>
                <a:latin typeface="Source Sans Pro" panose="020B0503030403020204" pitchFamily="34" charset="0"/>
                <a:ea typeface="Source Sans Pro" panose="020B0503030403020204" pitchFamily="34" charset="0"/>
                <a:cs typeface="Calibri" panose="020F0502020204030204" pitchFamily="34" charset="0"/>
              </a:rPr>
              <a:t>How does your coalition use its planning process effectively?</a:t>
            </a:r>
          </a:p>
        </p:txBody>
      </p:sp>
      <p:pic>
        <p:nvPicPr>
          <p:cNvPr id="2" name="Picture 1">
            <a:extLst>
              <a:ext uri="{FF2B5EF4-FFF2-40B4-BE49-F238E27FC236}">
                <a16:creationId xmlns:a16="http://schemas.microsoft.com/office/drawing/2014/main" id="{15119D8C-0321-494E-BD4A-326F800927FA}"/>
              </a:ext>
            </a:extLst>
          </p:cNvPr>
          <p:cNvPicPr>
            <a:picLocks noChangeAspect="1"/>
          </p:cNvPicPr>
          <p:nvPr/>
        </p:nvPicPr>
        <p:blipFill>
          <a:blip r:embed="rId2"/>
          <a:stretch>
            <a:fillRect/>
          </a:stretch>
        </p:blipFill>
        <p:spPr>
          <a:xfrm>
            <a:off x="610289" y="3484170"/>
            <a:ext cx="7940371" cy="1234134"/>
          </a:xfrm>
          <a:prstGeom prst="rect">
            <a:avLst/>
          </a:prstGeom>
          <a:ln>
            <a:solidFill>
              <a:schemeClr val="tx1"/>
            </a:solidFill>
          </a:ln>
        </p:spPr>
      </p:pic>
    </p:spTree>
    <p:extLst>
      <p:ext uri="{BB962C8B-B14F-4D97-AF65-F5344CB8AC3E}">
        <p14:creationId xmlns:p14="http://schemas.microsoft.com/office/powerpoint/2010/main" val="2434273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communities to address the opioid crisis.</a:t>
            </a:r>
          </a:p>
        </p:txBody>
      </p:sp>
      <p:sp>
        <p:nvSpPr>
          <p:cNvPr id="3" name="Content Placeholder 2"/>
          <p:cNvSpPr>
            <a:spLocks noGrp="1"/>
          </p:cNvSpPr>
          <p:nvPr>
            <p:ph idx="1"/>
          </p:nvPr>
        </p:nvSpPr>
        <p:spPr>
          <a:xfrm>
            <a:off x="457200" y="1679403"/>
            <a:ext cx="8229600" cy="3953421"/>
          </a:xfrm>
        </p:spPr>
        <p:txBody>
          <a:bodyPr>
            <a:normAutofit/>
          </a:bodyPr>
          <a:lstStyle/>
          <a:p>
            <a:pPr lvl="0"/>
            <a:r>
              <a:rPr lang="en-US" sz="2400" dirty="0"/>
              <a:t>SAMHSA’s State Targeted Response Technical Assistance (STR-TA) grant created the </a:t>
            </a:r>
            <a:r>
              <a:rPr lang="en-US" sz="2400" i="1" dirty="0"/>
              <a:t>Opioid Response Network</a:t>
            </a:r>
            <a:r>
              <a:rPr lang="en-US" sz="2400" dirty="0"/>
              <a:t> to assist STR grantees, individuals and other organizations by providing the resources and technical assistance they need locally to address the opioid crisis .</a:t>
            </a:r>
          </a:p>
          <a:p>
            <a:pPr lvl="0"/>
            <a:r>
              <a:rPr lang="en-US" sz="2400" dirty="0"/>
              <a:t>Technical assistance is available to support the evidence-based prevention, treatment, and recovery of opioid use disorders. </a:t>
            </a:r>
          </a:p>
        </p:txBody>
      </p:sp>
      <p:sp>
        <p:nvSpPr>
          <p:cNvPr id="4" name="Slide Number Placeholder 3"/>
          <p:cNvSpPr>
            <a:spLocks noGrp="1"/>
          </p:cNvSpPr>
          <p:nvPr>
            <p:ph type="sldNum" sz="quarter" idx="12"/>
          </p:nvPr>
        </p:nvSpPr>
        <p:spPr/>
        <p:txBody>
          <a:bodyPr/>
          <a:lstStyle/>
          <a:p>
            <a:fld id="{1271A09D-B238-CC49-8083-E93D66A072E7}" type="slidenum">
              <a:rPr lang="en-US" smtClean="0"/>
              <a:t>2</a:t>
            </a:fld>
            <a:endParaRPr lang="en-US"/>
          </a:p>
        </p:txBody>
      </p:sp>
    </p:spTree>
    <p:extLst>
      <p:ext uri="{BB962C8B-B14F-4D97-AF65-F5344CB8AC3E}">
        <p14:creationId xmlns:p14="http://schemas.microsoft.com/office/powerpoint/2010/main" val="874762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4429C1-F297-1E44-9E44-AC45B2B35C13}"/>
              </a:ext>
            </a:extLst>
          </p:cNvPr>
          <p:cNvSpPr>
            <a:spLocks noGrp="1"/>
          </p:cNvSpPr>
          <p:nvPr>
            <p:ph type="title"/>
          </p:nvPr>
        </p:nvSpPr>
        <p:spPr/>
        <p:txBody>
          <a:bodyPr>
            <a:normAutofit/>
          </a:bodyPr>
          <a:lstStyle/>
          <a:p>
            <a:r>
              <a:rPr lang="en-US" dirty="0"/>
              <a:t>Four Things Coalitions Must Sustain:</a:t>
            </a:r>
          </a:p>
        </p:txBody>
      </p:sp>
      <p:sp>
        <p:nvSpPr>
          <p:cNvPr id="3" name="Rectangle 2">
            <a:extLst>
              <a:ext uri="{FF2B5EF4-FFF2-40B4-BE49-F238E27FC236}">
                <a16:creationId xmlns:a16="http://schemas.microsoft.com/office/drawing/2014/main" id="{742FDF4B-5772-4ECC-96D3-C2623DF57D19}"/>
              </a:ext>
            </a:extLst>
          </p:cNvPr>
          <p:cNvSpPr/>
          <p:nvPr/>
        </p:nvSpPr>
        <p:spPr>
          <a:xfrm>
            <a:off x="1150373" y="2978877"/>
            <a:ext cx="7742903" cy="1384995"/>
          </a:xfrm>
          <a:prstGeom prst="rect">
            <a:avLst/>
          </a:prstGeom>
        </p:spPr>
        <p:txBody>
          <a:bodyPr wrap="square">
            <a:spAutoFit/>
          </a:bodyPr>
          <a:lstStyle/>
          <a:p>
            <a:pPr marL="514350" indent="-514350">
              <a:buFont typeface="+mj-lt"/>
              <a:buAutoNum type="arabicPeriod"/>
            </a:pPr>
            <a:r>
              <a:rPr lang="en-US" alt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Strong volunteer &amp; membership 	base</a:t>
            </a:r>
          </a:p>
          <a:p>
            <a:pPr marL="514350" indent="-514350">
              <a:buFont typeface="+mj-lt"/>
              <a:buAutoNum type="arabicPeriod"/>
            </a:pPr>
            <a:r>
              <a:rPr lang="en-US" alt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A credible process</a:t>
            </a:r>
          </a:p>
          <a:p>
            <a:pPr marL="514350" indent="-514350">
              <a:buFont typeface="+mj-lt"/>
              <a:buAutoNum type="arabicPeriod"/>
            </a:pPr>
            <a:r>
              <a:rPr lang="en-US" altLang="en-US" sz="2800" b="1" dirty="0">
                <a:solidFill>
                  <a:srgbClr val="ED2E26"/>
                </a:solidFill>
                <a:latin typeface="Source Sans Pro" panose="020B0503030403020204" pitchFamily="34" charset="0"/>
                <a:ea typeface="Source Sans Pro" panose="020B0503030403020204" pitchFamily="34" charset="0"/>
                <a:cs typeface="Calibri" panose="020F0502020204030204" pitchFamily="34" charset="0"/>
              </a:rPr>
              <a:t>Relevance to current community concerns</a:t>
            </a:r>
          </a:p>
        </p:txBody>
      </p:sp>
    </p:spTree>
    <p:extLst>
      <p:ext uri="{BB962C8B-B14F-4D97-AF65-F5344CB8AC3E}">
        <p14:creationId xmlns:p14="http://schemas.microsoft.com/office/powerpoint/2010/main" val="1760497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00F9BD-1C26-4448-9C95-C8B95034BC09}"/>
              </a:ext>
            </a:extLst>
          </p:cNvPr>
          <p:cNvSpPr/>
          <p:nvPr/>
        </p:nvSpPr>
        <p:spPr>
          <a:xfrm>
            <a:off x="1194618" y="1592826"/>
            <a:ext cx="7329949" cy="516193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D09C30D-2213-BA48-8DA7-72FC6D3BBE1C}"/>
              </a:ext>
            </a:extLst>
          </p:cNvPr>
          <p:cNvSpPr>
            <a:spLocks noGrp="1"/>
          </p:cNvSpPr>
          <p:nvPr>
            <p:ph type="title"/>
          </p:nvPr>
        </p:nvSpPr>
        <p:spPr/>
        <p:txBody>
          <a:bodyPr/>
          <a:lstStyle/>
          <a:p>
            <a:r>
              <a:rPr lang="en-US" dirty="0"/>
              <a:t>3.	Relevance to Community Concerns</a:t>
            </a:r>
          </a:p>
        </p:txBody>
      </p:sp>
      <p:pic>
        <p:nvPicPr>
          <p:cNvPr id="1026" name="Picture 2">
            <a:extLst>
              <a:ext uri="{FF2B5EF4-FFF2-40B4-BE49-F238E27FC236}">
                <a16:creationId xmlns:a16="http://schemas.microsoft.com/office/drawing/2014/main" id="{4CC8BEA9-79D2-431F-8CBD-A6A8DA093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196" y="1738157"/>
            <a:ext cx="4910291" cy="491029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05DF2AA3-B504-45F5-BB04-699647AB721E}"/>
              </a:ext>
            </a:extLst>
          </p:cNvPr>
          <p:cNvSpPr/>
          <p:nvPr/>
        </p:nvSpPr>
        <p:spPr>
          <a:xfrm>
            <a:off x="3937820" y="3219909"/>
            <a:ext cx="1873045" cy="1946788"/>
          </a:xfrm>
          <a:prstGeom prst="ellipse">
            <a:avLst/>
          </a:prstGeom>
          <a:solidFill>
            <a:schemeClr val="bg1"/>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b="1" dirty="0">
                <a:solidFill>
                  <a:srgbClr val="FF0000"/>
                </a:solidFill>
              </a:rPr>
              <a:t>Community</a:t>
            </a:r>
          </a:p>
        </p:txBody>
      </p:sp>
      <p:sp>
        <p:nvSpPr>
          <p:cNvPr id="5" name="TextBox 4">
            <a:extLst>
              <a:ext uri="{FF2B5EF4-FFF2-40B4-BE49-F238E27FC236}">
                <a16:creationId xmlns:a16="http://schemas.microsoft.com/office/drawing/2014/main" id="{53B60FC0-4C11-4BC3-BFD2-7A5432041B7E}"/>
              </a:ext>
            </a:extLst>
          </p:cNvPr>
          <p:cNvSpPr txBox="1"/>
          <p:nvPr/>
        </p:nvSpPr>
        <p:spPr>
          <a:xfrm>
            <a:off x="5601967" y="1760036"/>
            <a:ext cx="1873045" cy="646331"/>
          </a:xfrm>
          <a:prstGeom prst="rect">
            <a:avLst/>
          </a:prstGeom>
          <a:noFill/>
        </p:spPr>
        <p:txBody>
          <a:bodyPr wrap="square" rtlCol="0">
            <a:spAutoFit/>
          </a:bodyPr>
          <a:lstStyle/>
          <a:p>
            <a:pPr algn="ctr"/>
            <a:r>
              <a:rPr lang="en-US" b="1" dirty="0"/>
              <a:t>Substance Use and Misuse</a:t>
            </a:r>
          </a:p>
        </p:txBody>
      </p:sp>
      <p:sp>
        <p:nvSpPr>
          <p:cNvPr id="7" name="TextBox 6">
            <a:extLst>
              <a:ext uri="{FF2B5EF4-FFF2-40B4-BE49-F238E27FC236}">
                <a16:creationId xmlns:a16="http://schemas.microsoft.com/office/drawing/2014/main" id="{0BFEF593-161D-4354-9E5C-5333EA582393}"/>
              </a:ext>
            </a:extLst>
          </p:cNvPr>
          <p:cNvSpPr txBox="1"/>
          <p:nvPr/>
        </p:nvSpPr>
        <p:spPr>
          <a:xfrm>
            <a:off x="6918838" y="2521042"/>
            <a:ext cx="1850463" cy="646331"/>
          </a:xfrm>
          <a:prstGeom prst="rect">
            <a:avLst/>
          </a:prstGeom>
          <a:noFill/>
        </p:spPr>
        <p:txBody>
          <a:bodyPr wrap="square" rtlCol="0">
            <a:spAutoFit/>
          </a:bodyPr>
          <a:lstStyle/>
          <a:p>
            <a:pPr algn="ctr"/>
            <a:r>
              <a:rPr lang="en-US" b="1" dirty="0"/>
              <a:t>Jobs and Employment</a:t>
            </a:r>
          </a:p>
        </p:txBody>
      </p:sp>
      <p:sp>
        <p:nvSpPr>
          <p:cNvPr id="8" name="TextBox 7">
            <a:extLst>
              <a:ext uri="{FF2B5EF4-FFF2-40B4-BE49-F238E27FC236}">
                <a16:creationId xmlns:a16="http://schemas.microsoft.com/office/drawing/2014/main" id="{2B67DBC6-26E8-4072-BE0F-A5960CB6264C}"/>
              </a:ext>
            </a:extLst>
          </p:cNvPr>
          <p:cNvSpPr txBox="1"/>
          <p:nvPr/>
        </p:nvSpPr>
        <p:spPr>
          <a:xfrm>
            <a:off x="6991657" y="4892525"/>
            <a:ext cx="1655276" cy="369332"/>
          </a:xfrm>
          <a:prstGeom prst="rect">
            <a:avLst/>
          </a:prstGeom>
          <a:noFill/>
        </p:spPr>
        <p:txBody>
          <a:bodyPr wrap="square" rtlCol="0">
            <a:spAutoFit/>
          </a:bodyPr>
          <a:lstStyle/>
          <a:p>
            <a:pPr algn="ctr"/>
            <a:r>
              <a:rPr lang="en-US" b="1" dirty="0"/>
              <a:t>COVID-19</a:t>
            </a:r>
          </a:p>
        </p:txBody>
      </p:sp>
      <p:sp>
        <p:nvSpPr>
          <p:cNvPr id="9" name="TextBox 8">
            <a:extLst>
              <a:ext uri="{FF2B5EF4-FFF2-40B4-BE49-F238E27FC236}">
                <a16:creationId xmlns:a16="http://schemas.microsoft.com/office/drawing/2014/main" id="{3C654FE8-F07C-40A7-84AF-77F0E87DAC4D}"/>
              </a:ext>
            </a:extLst>
          </p:cNvPr>
          <p:cNvSpPr txBox="1"/>
          <p:nvPr/>
        </p:nvSpPr>
        <p:spPr>
          <a:xfrm>
            <a:off x="1268362" y="5516366"/>
            <a:ext cx="1640528" cy="369332"/>
          </a:xfrm>
          <a:prstGeom prst="rect">
            <a:avLst/>
          </a:prstGeom>
          <a:noFill/>
        </p:spPr>
        <p:txBody>
          <a:bodyPr wrap="square" rtlCol="0">
            <a:spAutoFit/>
          </a:bodyPr>
          <a:lstStyle/>
          <a:p>
            <a:pPr algn="ctr"/>
            <a:r>
              <a:rPr lang="en-US" b="1" dirty="0"/>
              <a:t>Potholes</a:t>
            </a:r>
          </a:p>
        </p:txBody>
      </p:sp>
      <p:sp>
        <p:nvSpPr>
          <p:cNvPr id="10" name="TextBox 9">
            <a:extLst>
              <a:ext uri="{FF2B5EF4-FFF2-40B4-BE49-F238E27FC236}">
                <a16:creationId xmlns:a16="http://schemas.microsoft.com/office/drawing/2014/main" id="{A6F3F492-5F52-4D32-A704-1319646DDDEC}"/>
              </a:ext>
            </a:extLst>
          </p:cNvPr>
          <p:cNvSpPr txBox="1"/>
          <p:nvPr/>
        </p:nvSpPr>
        <p:spPr>
          <a:xfrm>
            <a:off x="1194618" y="3810706"/>
            <a:ext cx="1507792" cy="646331"/>
          </a:xfrm>
          <a:prstGeom prst="rect">
            <a:avLst/>
          </a:prstGeom>
          <a:noFill/>
        </p:spPr>
        <p:txBody>
          <a:bodyPr wrap="square" rtlCol="0">
            <a:spAutoFit/>
          </a:bodyPr>
          <a:lstStyle/>
          <a:p>
            <a:pPr algn="ctr"/>
            <a:r>
              <a:rPr lang="en-US" b="1" dirty="0"/>
              <a:t>Healthcare &amp; Insurance</a:t>
            </a:r>
          </a:p>
        </p:txBody>
      </p:sp>
      <p:sp>
        <p:nvSpPr>
          <p:cNvPr id="11" name="TextBox 10">
            <a:extLst>
              <a:ext uri="{FF2B5EF4-FFF2-40B4-BE49-F238E27FC236}">
                <a16:creationId xmlns:a16="http://schemas.microsoft.com/office/drawing/2014/main" id="{3ECA0F02-981C-42F0-91D8-67FFAA55A83A}"/>
              </a:ext>
            </a:extLst>
          </p:cNvPr>
          <p:cNvSpPr txBox="1"/>
          <p:nvPr/>
        </p:nvSpPr>
        <p:spPr>
          <a:xfrm>
            <a:off x="2205573" y="1846753"/>
            <a:ext cx="1493044" cy="369332"/>
          </a:xfrm>
          <a:prstGeom prst="rect">
            <a:avLst/>
          </a:prstGeom>
          <a:noFill/>
        </p:spPr>
        <p:txBody>
          <a:bodyPr wrap="square" rtlCol="0">
            <a:spAutoFit/>
          </a:bodyPr>
          <a:lstStyle/>
          <a:p>
            <a:pPr algn="ctr"/>
            <a:r>
              <a:rPr lang="en-US" b="1" dirty="0"/>
              <a:t>Public Safety</a:t>
            </a:r>
          </a:p>
        </p:txBody>
      </p:sp>
      <p:sp>
        <p:nvSpPr>
          <p:cNvPr id="12" name="TextBox 11">
            <a:extLst>
              <a:ext uri="{FF2B5EF4-FFF2-40B4-BE49-F238E27FC236}">
                <a16:creationId xmlns:a16="http://schemas.microsoft.com/office/drawing/2014/main" id="{A46E2B32-2FA6-493B-95F4-0648AB6BF2DA}"/>
              </a:ext>
            </a:extLst>
          </p:cNvPr>
          <p:cNvSpPr txBox="1"/>
          <p:nvPr/>
        </p:nvSpPr>
        <p:spPr>
          <a:xfrm>
            <a:off x="1320297" y="2482009"/>
            <a:ext cx="2050314" cy="369332"/>
          </a:xfrm>
          <a:prstGeom prst="rect">
            <a:avLst/>
          </a:prstGeom>
          <a:noFill/>
        </p:spPr>
        <p:txBody>
          <a:bodyPr wrap="square" rtlCol="0">
            <a:spAutoFit/>
          </a:bodyPr>
          <a:lstStyle/>
          <a:p>
            <a:pPr algn="ctr"/>
            <a:r>
              <a:rPr lang="en-US" b="1" dirty="0"/>
              <a:t>Education</a:t>
            </a:r>
          </a:p>
        </p:txBody>
      </p:sp>
      <p:sp>
        <p:nvSpPr>
          <p:cNvPr id="13" name="TextBox 12">
            <a:extLst>
              <a:ext uri="{FF2B5EF4-FFF2-40B4-BE49-F238E27FC236}">
                <a16:creationId xmlns:a16="http://schemas.microsoft.com/office/drawing/2014/main" id="{FC3653EC-14FE-4521-8256-3757AA791176}"/>
              </a:ext>
            </a:extLst>
          </p:cNvPr>
          <p:cNvSpPr txBox="1"/>
          <p:nvPr/>
        </p:nvSpPr>
        <p:spPr>
          <a:xfrm>
            <a:off x="6991657" y="3608171"/>
            <a:ext cx="1655277" cy="646331"/>
          </a:xfrm>
          <a:prstGeom prst="rect">
            <a:avLst/>
          </a:prstGeom>
          <a:noFill/>
        </p:spPr>
        <p:txBody>
          <a:bodyPr wrap="square" rtlCol="0">
            <a:spAutoFit/>
          </a:bodyPr>
          <a:lstStyle/>
          <a:p>
            <a:pPr algn="ctr"/>
            <a:r>
              <a:rPr lang="en-US" b="1" dirty="0"/>
              <a:t>Housing and Homelessness</a:t>
            </a:r>
          </a:p>
        </p:txBody>
      </p:sp>
      <p:sp>
        <p:nvSpPr>
          <p:cNvPr id="14" name="TextBox 13">
            <a:extLst>
              <a:ext uri="{FF2B5EF4-FFF2-40B4-BE49-F238E27FC236}">
                <a16:creationId xmlns:a16="http://schemas.microsoft.com/office/drawing/2014/main" id="{D432F09C-4984-4FF7-AEF9-B8999406B571}"/>
              </a:ext>
            </a:extLst>
          </p:cNvPr>
          <p:cNvSpPr txBox="1"/>
          <p:nvPr/>
        </p:nvSpPr>
        <p:spPr>
          <a:xfrm>
            <a:off x="6326423" y="5625713"/>
            <a:ext cx="2006127" cy="646331"/>
          </a:xfrm>
          <a:prstGeom prst="rect">
            <a:avLst/>
          </a:prstGeom>
          <a:noFill/>
        </p:spPr>
        <p:txBody>
          <a:bodyPr wrap="square" rtlCol="0">
            <a:spAutoFit/>
          </a:bodyPr>
          <a:lstStyle/>
          <a:p>
            <a:pPr algn="ctr"/>
            <a:r>
              <a:rPr lang="en-US" b="1" dirty="0"/>
              <a:t>Sports and Entertainment</a:t>
            </a:r>
          </a:p>
        </p:txBody>
      </p:sp>
      <p:sp>
        <p:nvSpPr>
          <p:cNvPr id="15" name="TextBox 14">
            <a:extLst>
              <a:ext uri="{FF2B5EF4-FFF2-40B4-BE49-F238E27FC236}">
                <a16:creationId xmlns:a16="http://schemas.microsoft.com/office/drawing/2014/main" id="{61483CCE-7C07-4FAF-A6DA-95B527CE8734}"/>
              </a:ext>
            </a:extLst>
          </p:cNvPr>
          <p:cNvSpPr txBox="1"/>
          <p:nvPr/>
        </p:nvSpPr>
        <p:spPr>
          <a:xfrm>
            <a:off x="2237660" y="6169510"/>
            <a:ext cx="2050315" cy="369332"/>
          </a:xfrm>
          <a:prstGeom prst="rect">
            <a:avLst/>
          </a:prstGeom>
          <a:noFill/>
        </p:spPr>
        <p:txBody>
          <a:bodyPr wrap="square" rtlCol="0">
            <a:spAutoFit/>
          </a:bodyPr>
          <a:lstStyle/>
          <a:p>
            <a:pPr algn="ctr"/>
            <a:r>
              <a:rPr lang="en-US" b="1" dirty="0"/>
              <a:t>Economy</a:t>
            </a:r>
          </a:p>
        </p:txBody>
      </p:sp>
    </p:spTree>
    <p:extLst>
      <p:ext uri="{BB962C8B-B14F-4D97-AF65-F5344CB8AC3E}">
        <p14:creationId xmlns:p14="http://schemas.microsoft.com/office/powerpoint/2010/main" val="322869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9C30D-2213-BA48-8DA7-72FC6D3BBE1C}"/>
              </a:ext>
            </a:extLst>
          </p:cNvPr>
          <p:cNvSpPr>
            <a:spLocks noGrp="1"/>
          </p:cNvSpPr>
          <p:nvPr>
            <p:ph type="title"/>
          </p:nvPr>
        </p:nvSpPr>
        <p:spPr/>
        <p:txBody>
          <a:bodyPr/>
          <a:lstStyle/>
          <a:p>
            <a:r>
              <a:rPr lang="en-US" dirty="0"/>
              <a:t>3.	Relevance to Community Concerns</a:t>
            </a:r>
          </a:p>
        </p:txBody>
      </p:sp>
      <p:sp>
        <p:nvSpPr>
          <p:cNvPr id="6" name="Rectangle 2">
            <a:extLst>
              <a:ext uri="{FF2B5EF4-FFF2-40B4-BE49-F238E27FC236}">
                <a16:creationId xmlns:a16="http://schemas.microsoft.com/office/drawing/2014/main" id="{B86135E5-F0F7-44B6-871A-9E750E9BC287}"/>
              </a:ext>
            </a:extLst>
          </p:cNvPr>
          <p:cNvSpPr txBox="1">
            <a:spLocks noChangeArrowheads="1"/>
          </p:cNvSpPr>
          <p:nvPr/>
        </p:nvSpPr>
        <p:spPr bwMode="auto">
          <a:xfrm>
            <a:off x="545691" y="1689641"/>
            <a:ext cx="8450826" cy="2943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Source Sans Pro" panose="020B0503030403020204" pitchFamily="34" charset="77"/>
                <a:ea typeface="+mn-ea"/>
                <a:cs typeface="+mn-cs"/>
              </a:defRPr>
            </a:lvl1pPr>
            <a:lvl2pPr marL="3600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Source Sans Pro" panose="020B0503030403020204" pitchFamily="34" charset="77"/>
                <a:ea typeface="+mn-ea"/>
                <a:cs typeface="+mn-cs"/>
              </a:defRPr>
            </a:lvl2pPr>
            <a:lvl3pPr marL="72000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Source Sans Pro" panose="020B0503030403020204" pitchFamily="34" charset="77"/>
                <a:ea typeface="+mn-ea"/>
                <a:cs typeface="+mn-cs"/>
              </a:defRPr>
            </a:lvl3pPr>
            <a:lvl4pPr marL="1080000" indent="0" algn="l"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0747" indent="-213122" defTabSz="725091">
              <a:spcBef>
                <a:spcPts val="1200"/>
              </a:spcBef>
            </a:pPr>
            <a:r>
              <a:rPr lang="en-US" altLang="en-US" dirty="0">
                <a:solidFill>
                  <a:srgbClr val="595959"/>
                </a:solidFill>
                <a:latin typeface="Source Sans Pro" panose="020B0503030403020204" pitchFamily="34" charset="0"/>
                <a:ea typeface="Source Sans Pro" panose="020B0503030403020204" pitchFamily="34" charset="0"/>
                <a:cs typeface="Calibri" panose="020F0502020204030204" pitchFamily="34" charset="0"/>
              </a:rPr>
              <a:t>To build the community’s awareness of the coalition by </a:t>
            </a:r>
          </a:p>
          <a:p>
            <a:pPr marL="260747" indent="-213122" defTabSz="725091">
              <a:spcBef>
                <a:spcPts val="1200"/>
              </a:spcBef>
              <a:buClr>
                <a:schemeClr val="tx1"/>
              </a:buClr>
            </a:pPr>
            <a:r>
              <a:rPr lang="en-US" altLang="en-US" dirty="0">
                <a:solidFill>
                  <a:srgbClr val="595959"/>
                </a:solidFill>
                <a:latin typeface="Source Sans Pro" panose="020B0503030403020204" pitchFamily="34" charset="0"/>
                <a:ea typeface="Source Sans Pro" panose="020B0503030403020204" pitchFamily="34" charset="0"/>
              </a:rPr>
              <a:t>clarifying the Coalition’s:</a:t>
            </a:r>
          </a:p>
          <a:p>
            <a:pPr marL="260747" indent="-213122" defTabSz="725091">
              <a:spcBef>
                <a:spcPts val="1200"/>
              </a:spcBef>
              <a:buClr>
                <a:schemeClr val="tx1"/>
              </a:buClr>
            </a:pPr>
            <a:endParaRPr lang="en-US" altLang="en-US" sz="1000" dirty="0">
              <a:solidFill>
                <a:srgbClr val="595959"/>
              </a:solidFill>
              <a:latin typeface="Source Sans Pro" panose="020B0503030403020204" pitchFamily="34" charset="0"/>
              <a:ea typeface="Source Sans Pro" panose="020B0503030403020204" pitchFamily="34" charset="0"/>
            </a:endParaRPr>
          </a:p>
          <a:p>
            <a:pPr marL="504825" indent="-457200" defTabSz="725091">
              <a:spcBef>
                <a:spcPts val="1200"/>
              </a:spcBef>
              <a:buClr>
                <a:srgbClr val="595959"/>
              </a:buClr>
              <a:buFont typeface="Arial" panose="020B0604020202020204" pitchFamily="34" charset="0"/>
              <a:buChar char="•"/>
            </a:pPr>
            <a:r>
              <a:rPr lang="en-US" altLang="en-US" dirty="0">
                <a:solidFill>
                  <a:srgbClr val="595959"/>
                </a:solidFill>
                <a:latin typeface="Source Sans Pro" panose="020B0503030403020204" pitchFamily="34" charset="0"/>
                <a:ea typeface="Source Sans Pro" panose="020B0503030403020204" pitchFamily="34" charset="0"/>
              </a:rPr>
              <a:t>Vision </a:t>
            </a:r>
          </a:p>
          <a:p>
            <a:pPr marL="504825" indent="-457200" defTabSz="725091">
              <a:spcBef>
                <a:spcPts val="1200"/>
              </a:spcBef>
              <a:buClr>
                <a:srgbClr val="595959"/>
              </a:buClr>
              <a:buFont typeface="Arial" panose="020B0604020202020204" pitchFamily="34" charset="0"/>
              <a:buChar char="•"/>
            </a:pPr>
            <a:r>
              <a:rPr lang="en-US" altLang="en-US" dirty="0">
                <a:solidFill>
                  <a:srgbClr val="595959"/>
                </a:solidFill>
                <a:latin typeface="Source Sans Pro" panose="020B0503030403020204" pitchFamily="34" charset="0"/>
                <a:ea typeface="Source Sans Pro" panose="020B0503030403020204" pitchFamily="34" charset="0"/>
              </a:rPr>
              <a:t>Mission</a:t>
            </a:r>
          </a:p>
          <a:p>
            <a:pPr marL="504825" indent="-457200" defTabSz="725091">
              <a:spcBef>
                <a:spcPts val="1200"/>
              </a:spcBef>
              <a:buClr>
                <a:srgbClr val="595959"/>
              </a:buClr>
              <a:buFont typeface="Arial" panose="020B0604020202020204" pitchFamily="34" charset="0"/>
              <a:buChar char="•"/>
            </a:pPr>
            <a:r>
              <a:rPr lang="en-US" altLang="en-US" dirty="0">
                <a:solidFill>
                  <a:srgbClr val="595959"/>
                </a:solidFill>
                <a:latin typeface="Source Sans Pro" panose="020B0503030403020204" pitchFamily="34" charset="0"/>
                <a:ea typeface="Source Sans Pro" panose="020B0503030403020204" pitchFamily="34" charset="0"/>
              </a:rPr>
              <a:t>Strategies</a:t>
            </a:r>
          </a:p>
          <a:p>
            <a:pPr marL="504825" indent="-457200" defTabSz="725091">
              <a:spcBef>
                <a:spcPts val="1200"/>
              </a:spcBef>
              <a:buClr>
                <a:srgbClr val="595959"/>
              </a:buClr>
              <a:buFont typeface="Arial" panose="020B0604020202020204" pitchFamily="34" charset="0"/>
              <a:buChar char="•"/>
            </a:pPr>
            <a:r>
              <a:rPr lang="en-US" altLang="en-US" dirty="0">
                <a:solidFill>
                  <a:srgbClr val="595959"/>
                </a:solidFill>
                <a:latin typeface="Source Sans Pro" panose="020B0503030403020204" pitchFamily="34" charset="0"/>
                <a:ea typeface="Source Sans Pro" panose="020B0503030403020204" pitchFamily="34" charset="0"/>
              </a:rPr>
              <a:t>Actions</a:t>
            </a:r>
          </a:p>
          <a:p>
            <a:pPr marL="504825" indent="-457200" defTabSz="725091">
              <a:spcBef>
                <a:spcPts val="1200"/>
              </a:spcBef>
              <a:buClr>
                <a:srgbClr val="595959"/>
              </a:buClr>
              <a:buFont typeface="Arial" panose="020B0604020202020204" pitchFamily="34" charset="0"/>
              <a:buChar char="•"/>
            </a:pPr>
            <a:r>
              <a:rPr lang="en-US" altLang="en-US" dirty="0">
                <a:solidFill>
                  <a:srgbClr val="595959"/>
                </a:solidFill>
                <a:latin typeface="Source Sans Pro" panose="020B0503030403020204" pitchFamily="34" charset="0"/>
                <a:ea typeface="Source Sans Pro" panose="020B0503030403020204" pitchFamily="34" charset="0"/>
              </a:rPr>
              <a:t>Accomplishments</a:t>
            </a:r>
          </a:p>
          <a:p>
            <a:pPr marL="504825" indent="-457200" defTabSz="725091">
              <a:spcBef>
                <a:spcPts val="1200"/>
              </a:spcBef>
              <a:buClr>
                <a:srgbClr val="595959"/>
              </a:buClr>
              <a:buFont typeface="Arial" panose="020B0604020202020204" pitchFamily="34" charset="0"/>
              <a:buChar char="•"/>
            </a:pPr>
            <a:r>
              <a:rPr lang="en-US" altLang="en-US" dirty="0">
                <a:solidFill>
                  <a:srgbClr val="595959"/>
                </a:solidFill>
                <a:latin typeface="Source Sans Pro" panose="020B0503030403020204" pitchFamily="34" charset="0"/>
                <a:ea typeface="Source Sans Pro" panose="020B0503030403020204" pitchFamily="34" charset="0"/>
              </a:rPr>
              <a:t>Outcomes</a:t>
            </a:r>
          </a:p>
          <a:p>
            <a:pPr marL="260747" indent="-213122" defTabSz="725091">
              <a:spcBef>
                <a:spcPts val="1200"/>
              </a:spcBef>
              <a:buClr>
                <a:schemeClr val="tx1"/>
              </a:buClr>
            </a:pPr>
            <a:endParaRPr lang="en-US" altLang="en-US" dirty="0">
              <a:latin typeface="Source Sans Pro" panose="020B0503030403020204" pitchFamily="34" charset="0"/>
              <a:ea typeface="Source Sans Pro" panose="020B0503030403020204" pitchFamily="34" charset="0"/>
            </a:endParaRPr>
          </a:p>
          <a:p>
            <a:pPr marL="260747" indent="-213122" defTabSz="725091">
              <a:spcBef>
                <a:spcPts val="1200"/>
              </a:spcBef>
              <a:buClr>
                <a:schemeClr val="tx1"/>
              </a:buClr>
            </a:pPr>
            <a:endParaRPr lang="en-US" altLang="en-US" sz="2100" dirty="0">
              <a:latin typeface="Source Sans Pro" panose="020B0503030403020204" pitchFamily="34" charset="0"/>
              <a:ea typeface="Source Sans Pro" panose="020B0503030403020204" pitchFamily="34" charset="0"/>
            </a:endParaRPr>
          </a:p>
          <a:p>
            <a:pPr marL="260747" indent="-213122" defTabSz="725091">
              <a:spcBef>
                <a:spcPts val="1200"/>
              </a:spcBef>
              <a:buClr>
                <a:schemeClr val="tx1"/>
              </a:buClr>
            </a:pPr>
            <a:endParaRPr lang="en-US" altLang="en-US" sz="2100" dirty="0">
              <a:latin typeface="Source Sans Pro" panose="020B0503030403020204" pitchFamily="34" charset="0"/>
              <a:ea typeface="Source Sans Pro" panose="020B0503030403020204" pitchFamily="34" charset="0"/>
            </a:endParaRPr>
          </a:p>
          <a:p>
            <a:pPr marL="260747" indent="-213122" defTabSz="725091">
              <a:spcBef>
                <a:spcPts val="1200"/>
              </a:spcBef>
              <a:buClr>
                <a:schemeClr val="tx1"/>
              </a:buClr>
            </a:pPr>
            <a:endParaRPr lang="en-US" altLang="en-US" sz="2100" dirty="0">
              <a:latin typeface="Source Sans Pro" panose="020B0503030403020204" pitchFamily="34" charset="0"/>
              <a:ea typeface="Source Sans Pro" panose="020B0503030403020204" pitchFamily="34" charset="0"/>
            </a:endParaRPr>
          </a:p>
          <a:p>
            <a:pPr marL="260747" indent="-213122" defTabSz="725091">
              <a:spcBef>
                <a:spcPts val="1200"/>
              </a:spcBef>
              <a:buClr>
                <a:schemeClr val="tx1"/>
              </a:buClr>
            </a:pPr>
            <a:endParaRPr lang="en-US" altLang="en-US" sz="2100" dirty="0">
              <a:latin typeface="Source Sans Pro" panose="020B0503030403020204" pitchFamily="34" charset="0"/>
              <a:ea typeface="Source Sans Pro" panose="020B0503030403020204" pitchFamily="34" charset="0"/>
            </a:endParaRPr>
          </a:p>
          <a:p>
            <a:pPr marL="260747" indent="-213122" defTabSz="725091">
              <a:spcBef>
                <a:spcPts val="1200"/>
              </a:spcBef>
              <a:buClr>
                <a:schemeClr val="tx1"/>
              </a:buClr>
            </a:pPr>
            <a:endParaRPr lang="en-US" altLang="en-US" sz="2100" dirty="0">
              <a:latin typeface="Source Sans Pro" panose="020B0503030403020204" pitchFamily="34" charset="0"/>
              <a:ea typeface="Source Sans Pro" panose="020B0503030403020204" pitchFamily="34" charset="0"/>
            </a:endParaRPr>
          </a:p>
          <a:p>
            <a:pPr marL="260747" indent="-213122" defTabSz="725091">
              <a:spcBef>
                <a:spcPts val="1200"/>
              </a:spcBef>
              <a:buClr>
                <a:schemeClr val="tx1"/>
              </a:buClr>
            </a:pPr>
            <a:endParaRPr lang="en-US" altLang="en-US" sz="2100" dirty="0">
              <a:latin typeface="Source Sans Pro" panose="020B0503030403020204" pitchFamily="34" charset="0"/>
              <a:ea typeface="Source Sans Pro" panose="020B0503030403020204" pitchFamily="34" charset="0"/>
            </a:endParaRPr>
          </a:p>
          <a:p>
            <a:pPr marL="260747" indent="-213122" defTabSz="725091">
              <a:spcBef>
                <a:spcPts val="1200"/>
              </a:spcBef>
            </a:pPr>
            <a:endParaRPr lang="en-US" altLang="en-US" sz="2475" dirty="0">
              <a:latin typeface="Source Sans Pro" panose="020B0503030403020204" pitchFamily="34" charset="0"/>
              <a:ea typeface="Source Sans Pro" panose="020B0503030403020204" pitchFamily="34" charset="0"/>
            </a:endParaRPr>
          </a:p>
        </p:txBody>
      </p:sp>
      <p:pic>
        <p:nvPicPr>
          <p:cNvPr id="3" name="Picture 2">
            <a:extLst>
              <a:ext uri="{FF2B5EF4-FFF2-40B4-BE49-F238E27FC236}">
                <a16:creationId xmlns:a16="http://schemas.microsoft.com/office/drawing/2014/main" id="{61494192-B36D-4C85-A156-39209FE4FE88}"/>
              </a:ext>
            </a:extLst>
          </p:cNvPr>
          <p:cNvPicPr>
            <a:picLocks noChangeAspect="1"/>
          </p:cNvPicPr>
          <p:nvPr/>
        </p:nvPicPr>
        <p:blipFill rotWithShape="1">
          <a:blip r:embed="rId2"/>
          <a:srcRect t="24452" b="27239"/>
          <a:stretch/>
        </p:blipFill>
        <p:spPr>
          <a:xfrm>
            <a:off x="4127827" y="3482492"/>
            <a:ext cx="4396740" cy="2300748"/>
          </a:xfrm>
          <a:prstGeom prst="rect">
            <a:avLst/>
          </a:prstGeom>
          <a:ln>
            <a:solidFill>
              <a:schemeClr val="tx1"/>
            </a:solidFill>
          </a:ln>
        </p:spPr>
      </p:pic>
    </p:spTree>
    <p:extLst>
      <p:ext uri="{BB962C8B-B14F-4D97-AF65-F5344CB8AC3E}">
        <p14:creationId xmlns:p14="http://schemas.microsoft.com/office/powerpoint/2010/main" val="1218820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4429C1-F297-1E44-9E44-AC45B2B35C13}"/>
              </a:ext>
            </a:extLst>
          </p:cNvPr>
          <p:cNvSpPr>
            <a:spLocks noGrp="1"/>
          </p:cNvSpPr>
          <p:nvPr>
            <p:ph type="title"/>
          </p:nvPr>
        </p:nvSpPr>
        <p:spPr/>
        <p:txBody>
          <a:bodyPr>
            <a:normAutofit/>
          </a:bodyPr>
          <a:lstStyle/>
          <a:p>
            <a:r>
              <a:rPr lang="en-US" dirty="0"/>
              <a:t>3.	Relevance to Community Concerns</a:t>
            </a:r>
          </a:p>
        </p:txBody>
      </p:sp>
      <p:sp>
        <p:nvSpPr>
          <p:cNvPr id="6" name="Rectangle 2">
            <a:extLst>
              <a:ext uri="{FF2B5EF4-FFF2-40B4-BE49-F238E27FC236}">
                <a16:creationId xmlns:a16="http://schemas.microsoft.com/office/drawing/2014/main" id="{3B7C68EE-678A-4EA1-81E8-A477538C281A}"/>
              </a:ext>
            </a:extLst>
          </p:cNvPr>
          <p:cNvSpPr txBox="1">
            <a:spLocks noChangeArrowheads="1"/>
          </p:cNvSpPr>
          <p:nvPr/>
        </p:nvSpPr>
        <p:spPr bwMode="auto">
          <a:xfrm>
            <a:off x="265471" y="1719747"/>
            <a:ext cx="8878529" cy="8361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Source Sans Pro" panose="020B0503030403020204" pitchFamily="34" charset="77"/>
                <a:ea typeface="+mn-ea"/>
                <a:cs typeface="+mn-cs"/>
              </a:defRPr>
            </a:lvl1pPr>
            <a:lvl2pPr marL="3600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Source Sans Pro" panose="020B0503030403020204" pitchFamily="34" charset="77"/>
                <a:ea typeface="+mn-ea"/>
                <a:cs typeface="+mn-cs"/>
              </a:defRPr>
            </a:lvl2pPr>
            <a:lvl3pPr marL="72000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Source Sans Pro" panose="020B0503030403020204" pitchFamily="34" charset="77"/>
                <a:ea typeface="+mn-ea"/>
                <a:cs typeface="+mn-cs"/>
              </a:defRPr>
            </a:lvl3pPr>
            <a:lvl4pPr marL="1080000" indent="0" algn="l"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0747" indent="-213122" defTabSz="725091">
              <a:spcBef>
                <a:spcPts val="1200"/>
              </a:spcBef>
            </a:pPr>
            <a:r>
              <a:rPr lang="en-US" altLang="en-US" dirty="0">
                <a:latin typeface="Source Sans Pro" panose="020B0503030403020204" pitchFamily="34" charset="0"/>
                <a:ea typeface="Source Sans Pro" panose="020B0503030403020204" pitchFamily="34" charset="0"/>
              </a:rPr>
              <a:t>Share the coalition “story” through with a comprehensive mix of </a:t>
            </a:r>
            <a:r>
              <a:rPr lang="en-US" altLang="en-US" b="1" i="1" dirty="0">
                <a:solidFill>
                  <a:srgbClr val="ED2E26"/>
                </a:solidFill>
                <a:latin typeface="Source Sans Pro" panose="020B0503030403020204" pitchFamily="34" charset="0"/>
                <a:ea typeface="Source Sans Pro" panose="020B0503030403020204" pitchFamily="34" charset="0"/>
              </a:rPr>
              <a:t>branding</a:t>
            </a:r>
            <a:r>
              <a:rPr lang="en-US" altLang="en-US" dirty="0">
                <a:latin typeface="Source Sans Pro" panose="020B0503030403020204" pitchFamily="34" charset="0"/>
                <a:ea typeface="Source Sans Pro" panose="020B0503030403020204" pitchFamily="34" charset="0"/>
              </a:rPr>
              <a:t> and </a:t>
            </a:r>
            <a:r>
              <a:rPr lang="en-US" altLang="en-US" b="1" i="1" dirty="0">
                <a:solidFill>
                  <a:srgbClr val="ED2E26"/>
                </a:solidFill>
                <a:latin typeface="Source Sans Pro" panose="020B0503030403020204" pitchFamily="34" charset="0"/>
                <a:ea typeface="Source Sans Pro" panose="020B0503030403020204" pitchFamily="34" charset="0"/>
              </a:rPr>
              <a:t>marketing</a:t>
            </a:r>
            <a:r>
              <a:rPr lang="en-US" altLang="en-US" dirty="0">
                <a:latin typeface="Source Sans Pro" panose="020B0503030403020204" pitchFamily="34" charset="0"/>
                <a:ea typeface="Source Sans Pro" panose="020B0503030403020204" pitchFamily="34" charset="0"/>
              </a:rPr>
              <a:t> strategies including:</a:t>
            </a:r>
          </a:p>
          <a:p>
            <a:pPr marL="260747" indent="-213122" defTabSz="725091">
              <a:spcBef>
                <a:spcPts val="1200"/>
              </a:spcBef>
            </a:pPr>
            <a:endParaRPr lang="en-US" altLang="en-US" sz="1400" dirty="0">
              <a:latin typeface="Source Sans Pro" panose="020B0503030403020204" pitchFamily="34" charset="0"/>
              <a:ea typeface="Source Sans Pro" panose="020B0503030403020204" pitchFamily="34" charset="0"/>
            </a:endParaRPr>
          </a:p>
          <a:p>
            <a:pPr marL="504825" indent="-457200" defTabSz="725091">
              <a:spcBef>
                <a:spcPts val="1200"/>
              </a:spcBef>
              <a:buFont typeface="Arial" panose="020B0604020202020204" pitchFamily="34" charset="0"/>
              <a:buChar char="•"/>
            </a:pPr>
            <a:r>
              <a:rPr lang="en-US" altLang="en-US" dirty="0">
                <a:latin typeface="Source Sans Pro" panose="020B0503030403020204" pitchFamily="34" charset="0"/>
                <a:ea typeface="Source Sans Pro" panose="020B0503030403020204" pitchFamily="34" charset="0"/>
              </a:rPr>
              <a:t>Social Networks</a:t>
            </a:r>
          </a:p>
          <a:p>
            <a:pPr marL="504825" indent="-457200" defTabSz="725091">
              <a:spcBef>
                <a:spcPts val="1200"/>
              </a:spcBef>
              <a:buFont typeface="Arial" panose="020B0604020202020204" pitchFamily="34" charset="0"/>
              <a:buChar char="•"/>
            </a:pPr>
            <a:r>
              <a:rPr lang="en-US" altLang="en-US" dirty="0">
                <a:latin typeface="Source Sans Pro" panose="020B0503030403020204" pitchFamily="34" charset="0"/>
                <a:ea typeface="Source Sans Pro" panose="020B0503030403020204" pitchFamily="34" charset="0"/>
              </a:rPr>
              <a:t>Web Presence</a:t>
            </a:r>
          </a:p>
          <a:p>
            <a:pPr marL="504825" indent="-457200" defTabSz="725091">
              <a:spcBef>
                <a:spcPts val="1200"/>
              </a:spcBef>
              <a:buFont typeface="Arial" panose="020B0604020202020204" pitchFamily="34" charset="0"/>
              <a:buChar char="•"/>
            </a:pPr>
            <a:r>
              <a:rPr lang="en-US" altLang="en-US" dirty="0">
                <a:latin typeface="Source Sans Pro" panose="020B0503030403020204" pitchFamily="34" charset="0"/>
                <a:ea typeface="Source Sans Pro" panose="020B0503030403020204" pitchFamily="34" charset="0"/>
              </a:rPr>
              <a:t>Digital Media</a:t>
            </a:r>
          </a:p>
          <a:p>
            <a:pPr marL="504825" indent="-457200" defTabSz="725091">
              <a:spcBef>
                <a:spcPts val="1200"/>
              </a:spcBef>
              <a:buFont typeface="Arial" panose="020B0604020202020204" pitchFamily="34" charset="0"/>
              <a:buChar char="•"/>
            </a:pPr>
            <a:r>
              <a:rPr lang="en-US" altLang="en-US" dirty="0">
                <a:latin typeface="Source Sans Pro" panose="020B0503030403020204" pitchFamily="34" charset="0"/>
                <a:ea typeface="Source Sans Pro" panose="020B0503030403020204" pitchFamily="34" charset="0"/>
              </a:rPr>
              <a:t>Community Outreach</a:t>
            </a:r>
          </a:p>
          <a:p>
            <a:pPr marL="504825" indent="-457200" defTabSz="725091">
              <a:spcBef>
                <a:spcPts val="1200"/>
              </a:spcBef>
              <a:buFont typeface="Arial" panose="020B0604020202020204" pitchFamily="34" charset="0"/>
              <a:buChar char="•"/>
            </a:pPr>
            <a:r>
              <a:rPr lang="en-US" altLang="en-US" dirty="0">
                <a:latin typeface="Source Sans Pro" panose="020B0503030403020204" pitchFamily="34" charset="0"/>
                <a:ea typeface="Source Sans Pro" panose="020B0503030403020204" pitchFamily="34" charset="0"/>
              </a:rPr>
              <a:t>Marketing</a:t>
            </a:r>
          </a:p>
          <a:p>
            <a:pPr marL="504825" indent="-457200" defTabSz="725091">
              <a:spcBef>
                <a:spcPts val="1200"/>
              </a:spcBef>
              <a:buFont typeface="Arial" panose="020B0604020202020204" pitchFamily="34" charset="0"/>
              <a:buChar char="•"/>
            </a:pPr>
            <a:r>
              <a:rPr lang="en-US" altLang="en-US" dirty="0">
                <a:latin typeface="Source Sans Pro" panose="020B0503030403020204" pitchFamily="34" charset="0"/>
                <a:ea typeface="Source Sans Pro" panose="020B0503030403020204" pitchFamily="34" charset="0"/>
              </a:rPr>
              <a:t>“Outdoor” Media</a:t>
            </a:r>
          </a:p>
          <a:p>
            <a:pPr marL="260747" indent="-213122" defTabSz="725091">
              <a:spcBef>
                <a:spcPts val="1200"/>
              </a:spcBef>
            </a:pPr>
            <a:endParaRPr lang="en-US" altLang="en-US" sz="3200" dirty="0">
              <a:solidFill>
                <a:srgbClr val="000066"/>
              </a:solidFill>
              <a:latin typeface="Source Sans Pro" panose="020B0503030403020204" pitchFamily="34" charset="0"/>
              <a:ea typeface="Source Sans Pro" panose="020B0503030403020204" pitchFamily="34" charset="0"/>
            </a:endParaRPr>
          </a:p>
        </p:txBody>
      </p:sp>
      <p:pic>
        <p:nvPicPr>
          <p:cNvPr id="7" name="Picture 6">
            <a:extLst>
              <a:ext uri="{FF2B5EF4-FFF2-40B4-BE49-F238E27FC236}">
                <a16:creationId xmlns:a16="http://schemas.microsoft.com/office/drawing/2014/main" id="{0D9BCA4C-33C8-4ACF-B6B5-9E6A88E78295}"/>
              </a:ext>
            </a:extLst>
          </p:cNvPr>
          <p:cNvPicPr>
            <a:picLocks noChangeAspect="1"/>
          </p:cNvPicPr>
          <p:nvPr/>
        </p:nvPicPr>
        <p:blipFill>
          <a:blip r:embed="rId2"/>
          <a:stretch>
            <a:fillRect/>
          </a:stretch>
        </p:blipFill>
        <p:spPr>
          <a:xfrm>
            <a:off x="4138244" y="2827164"/>
            <a:ext cx="4456197" cy="3864609"/>
          </a:xfrm>
          <a:prstGeom prst="rect">
            <a:avLst/>
          </a:prstGeom>
        </p:spPr>
      </p:pic>
    </p:spTree>
    <p:extLst>
      <p:ext uri="{BB962C8B-B14F-4D97-AF65-F5344CB8AC3E}">
        <p14:creationId xmlns:p14="http://schemas.microsoft.com/office/powerpoint/2010/main" val="3323400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9C30D-2213-BA48-8DA7-72FC6D3BBE1C}"/>
              </a:ext>
            </a:extLst>
          </p:cNvPr>
          <p:cNvSpPr>
            <a:spLocks noGrp="1"/>
          </p:cNvSpPr>
          <p:nvPr>
            <p:ph type="title"/>
          </p:nvPr>
        </p:nvSpPr>
        <p:spPr/>
        <p:txBody>
          <a:bodyPr/>
          <a:lstStyle/>
          <a:p>
            <a:r>
              <a:rPr lang="en-US" dirty="0"/>
              <a:t>3. Strong Volunteer and Membership Base</a:t>
            </a:r>
          </a:p>
        </p:txBody>
      </p:sp>
      <p:sp>
        <p:nvSpPr>
          <p:cNvPr id="6" name="TextBox 5">
            <a:extLst>
              <a:ext uri="{FF2B5EF4-FFF2-40B4-BE49-F238E27FC236}">
                <a16:creationId xmlns:a16="http://schemas.microsoft.com/office/drawing/2014/main" id="{04F24570-7095-4E25-8393-31712B8C0B69}"/>
              </a:ext>
            </a:extLst>
          </p:cNvPr>
          <p:cNvSpPr txBox="1">
            <a:spLocks noChangeArrowheads="1"/>
          </p:cNvSpPr>
          <p:nvPr/>
        </p:nvSpPr>
        <p:spPr bwMode="auto">
          <a:xfrm>
            <a:off x="752168" y="1904522"/>
            <a:ext cx="7516250" cy="923330"/>
          </a:xfrm>
          <a:prstGeom prst="rect">
            <a:avLst/>
          </a:prstGeom>
          <a:noFill/>
          <a:ln w="9525">
            <a:noFill/>
            <a:miter lim="800000"/>
            <a:headEnd/>
            <a:tailEnd/>
          </a:ln>
        </p:spPr>
        <p:txBody>
          <a:bodyPr wrap="square">
            <a:spAutoFit/>
          </a:bodyPr>
          <a:lstStyle/>
          <a:p>
            <a:pPr>
              <a:tabLst>
                <a:tab pos="385763" algn="l"/>
              </a:tabLst>
            </a:pPr>
            <a:r>
              <a:rPr lang="en-US" sz="2700" b="1" i="1" dirty="0">
                <a:solidFill>
                  <a:srgbClr val="ED2E26"/>
                </a:solidFill>
                <a:latin typeface="Source Sans Pro" panose="020B0503030403020204" pitchFamily="34" charset="0"/>
                <a:ea typeface="Source Sans Pro" panose="020B0503030403020204" pitchFamily="34" charset="0"/>
                <a:cs typeface="Calibri" panose="020F0502020204030204" pitchFamily="34" charset="0"/>
              </a:rPr>
              <a:t>Assessment</a:t>
            </a:r>
            <a:r>
              <a:rPr lang="en-US" sz="27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  How does your coalition “frame” its work in the community?</a:t>
            </a:r>
          </a:p>
        </p:txBody>
      </p:sp>
      <p:pic>
        <p:nvPicPr>
          <p:cNvPr id="2" name="Picture 1">
            <a:extLst>
              <a:ext uri="{FF2B5EF4-FFF2-40B4-BE49-F238E27FC236}">
                <a16:creationId xmlns:a16="http://schemas.microsoft.com/office/drawing/2014/main" id="{A48196F9-147B-4FC2-9BCD-B3639517DAAE}"/>
              </a:ext>
            </a:extLst>
          </p:cNvPr>
          <p:cNvPicPr>
            <a:picLocks noChangeAspect="1"/>
          </p:cNvPicPr>
          <p:nvPr/>
        </p:nvPicPr>
        <p:blipFill rotWithShape="1">
          <a:blip r:embed="rId2"/>
          <a:srcRect l="1411" t="7517" r="1365"/>
          <a:stretch/>
        </p:blipFill>
        <p:spPr>
          <a:xfrm>
            <a:off x="520854" y="3283889"/>
            <a:ext cx="7978877" cy="1214369"/>
          </a:xfrm>
          <a:prstGeom prst="rect">
            <a:avLst/>
          </a:prstGeom>
          <a:ln>
            <a:solidFill>
              <a:schemeClr val="tx1"/>
            </a:solidFill>
          </a:ln>
        </p:spPr>
      </p:pic>
    </p:spTree>
    <p:extLst>
      <p:ext uri="{BB962C8B-B14F-4D97-AF65-F5344CB8AC3E}">
        <p14:creationId xmlns:p14="http://schemas.microsoft.com/office/powerpoint/2010/main" val="3709510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4429C1-F297-1E44-9E44-AC45B2B35C13}"/>
              </a:ext>
            </a:extLst>
          </p:cNvPr>
          <p:cNvSpPr>
            <a:spLocks noGrp="1"/>
          </p:cNvSpPr>
          <p:nvPr>
            <p:ph type="title"/>
          </p:nvPr>
        </p:nvSpPr>
        <p:spPr/>
        <p:txBody>
          <a:bodyPr>
            <a:normAutofit/>
          </a:bodyPr>
          <a:lstStyle/>
          <a:p>
            <a:r>
              <a:rPr lang="en-US" dirty="0"/>
              <a:t>Four Things Coalitions Must Sustain:</a:t>
            </a:r>
          </a:p>
        </p:txBody>
      </p:sp>
      <p:sp>
        <p:nvSpPr>
          <p:cNvPr id="5" name="TextBox 4">
            <a:extLst>
              <a:ext uri="{FF2B5EF4-FFF2-40B4-BE49-F238E27FC236}">
                <a16:creationId xmlns:a16="http://schemas.microsoft.com/office/drawing/2014/main" id="{77BDEE91-C568-4A2B-8E8B-D9D21490DF57}"/>
              </a:ext>
            </a:extLst>
          </p:cNvPr>
          <p:cNvSpPr txBox="1">
            <a:spLocks noChangeArrowheads="1"/>
          </p:cNvSpPr>
          <p:nvPr/>
        </p:nvSpPr>
        <p:spPr bwMode="auto">
          <a:xfrm>
            <a:off x="433137" y="2008203"/>
            <a:ext cx="6384758" cy="302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65138" indent="-465138">
              <a:tabLst>
                <a:tab pos="463550" algn="l"/>
              </a:tabLst>
              <a:defRPr sz="2400">
                <a:solidFill>
                  <a:schemeClr val="tx1"/>
                </a:solidFill>
                <a:latin typeface="Tahoma" panose="020B0604030504040204" pitchFamily="34" charset="0"/>
                <a:ea typeface="MS PGothic" panose="020B0600070205080204" pitchFamily="34" charset="-128"/>
              </a:defRPr>
            </a:lvl1pPr>
            <a:lvl2pPr marL="742950" indent="-285750">
              <a:tabLst>
                <a:tab pos="463550" algn="l"/>
              </a:tabLst>
              <a:defRPr sz="2400">
                <a:solidFill>
                  <a:schemeClr val="tx1"/>
                </a:solidFill>
                <a:latin typeface="Tahoma" panose="020B0604030504040204" pitchFamily="34" charset="0"/>
                <a:ea typeface="MS PGothic" panose="020B0600070205080204" pitchFamily="34" charset="-128"/>
              </a:defRPr>
            </a:lvl2pPr>
            <a:lvl3pPr marL="1143000" indent="-228600">
              <a:tabLst>
                <a:tab pos="463550" algn="l"/>
              </a:tabLst>
              <a:defRPr sz="2400">
                <a:solidFill>
                  <a:schemeClr val="tx1"/>
                </a:solidFill>
                <a:latin typeface="Tahoma" panose="020B0604030504040204" pitchFamily="34" charset="0"/>
                <a:ea typeface="MS PGothic" panose="020B0600070205080204" pitchFamily="34" charset="-128"/>
              </a:defRPr>
            </a:lvl3pPr>
            <a:lvl4pPr marL="1600200" indent="-228600">
              <a:tabLst>
                <a:tab pos="463550" algn="l"/>
              </a:tabLst>
              <a:defRPr sz="2400">
                <a:solidFill>
                  <a:schemeClr val="tx1"/>
                </a:solidFill>
                <a:latin typeface="Tahoma" panose="020B0604030504040204" pitchFamily="34" charset="0"/>
                <a:ea typeface="MS PGothic" panose="020B0600070205080204" pitchFamily="34" charset="-128"/>
              </a:defRPr>
            </a:lvl4pPr>
            <a:lvl5pPr marL="2057400" indent="-228600">
              <a:tabLst>
                <a:tab pos="463550" algn="l"/>
              </a:tabLst>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tabLst>
                <a:tab pos="463550" algn="l"/>
              </a:tabLs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tabLst>
                <a:tab pos="463550" algn="l"/>
              </a:tabLs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tabLst>
                <a:tab pos="463550" algn="l"/>
              </a:tabLs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tabLst>
                <a:tab pos="463550" algn="l"/>
              </a:tabLst>
              <a:defRPr sz="2400">
                <a:solidFill>
                  <a:schemeClr val="tx1"/>
                </a:solidFill>
                <a:latin typeface="Tahoma" panose="020B0604030504040204" pitchFamily="34" charset="0"/>
                <a:ea typeface="MS PGothic" panose="020B0600070205080204" pitchFamily="34" charset="-128"/>
              </a:defRPr>
            </a:lvl9pPr>
          </a:lstStyle>
          <a:p>
            <a:pPr>
              <a:spcBef>
                <a:spcPts val="900"/>
              </a:spcBef>
              <a:buFontTx/>
              <a:buAutoNum type="arabicPeriod"/>
            </a:pPr>
            <a:r>
              <a:rPr lang="en-US" altLang="en-US" sz="2800" dirty="0">
                <a:solidFill>
                  <a:schemeClr val="tx1">
                    <a:lumMod val="65000"/>
                    <a:lumOff val="35000"/>
                  </a:schemeClr>
                </a:solidFill>
                <a:latin typeface="Source Sans Pro" panose="020B0503030403020204" pitchFamily="34" charset="0"/>
                <a:cs typeface="Calibri" panose="020F0502020204030204" pitchFamily="34" charset="0"/>
              </a:rPr>
              <a:t>Strong volunteer &amp; membership base</a:t>
            </a:r>
          </a:p>
          <a:p>
            <a:pPr>
              <a:spcBef>
                <a:spcPts val="900"/>
              </a:spcBef>
              <a:buFontTx/>
              <a:buAutoNum type="arabicPeriod"/>
            </a:pPr>
            <a:r>
              <a:rPr lang="en-US" altLang="en-US" sz="2800" dirty="0">
                <a:solidFill>
                  <a:schemeClr val="tx1">
                    <a:lumMod val="65000"/>
                    <a:lumOff val="35000"/>
                  </a:schemeClr>
                </a:solidFill>
                <a:latin typeface="Source Sans Pro" panose="020B0503030403020204" pitchFamily="34" charset="0"/>
                <a:cs typeface="Calibri" panose="020F0502020204030204" pitchFamily="34" charset="0"/>
              </a:rPr>
              <a:t>A credible process</a:t>
            </a:r>
          </a:p>
          <a:p>
            <a:pPr>
              <a:spcBef>
                <a:spcPts val="900"/>
              </a:spcBef>
              <a:buFontTx/>
              <a:buAutoNum type="arabicPeriod"/>
            </a:pPr>
            <a:r>
              <a:rPr lang="en-US" altLang="en-US" sz="2800" dirty="0">
                <a:solidFill>
                  <a:schemeClr val="tx1">
                    <a:lumMod val="65000"/>
                    <a:lumOff val="35000"/>
                  </a:schemeClr>
                </a:solidFill>
                <a:latin typeface="Source Sans Pro" panose="020B0503030403020204" pitchFamily="34" charset="0"/>
                <a:cs typeface="Calibri" panose="020F0502020204030204" pitchFamily="34" charset="0"/>
              </a:rPr>
              <a:t>Relevance to current community concerns</a:t>
            </a:r>
          </a:p>
          <a:p>
            <a:pPr>
              <a:spcBef>
                <a:spcPts val="900"/>
              </a:spcBef>
              <a:buFontTx/>
              <a:buAutoNum type="arabicPeriod"/>
            </a:pPr>
            <a:r>
              <a:rPr lang="en-US" altLang="en-US" sz="2800" b="1" dirty="0">
                <a:solidFill>
                  <a:srgbClr val="ED2E26"/>
                </a:solidFill>
                <a:latin typeface="Source Sans Pro" panose="020B0503030403020204" pitchFamily="34" charset="0"/>
                <a:cs typeface="Calibri" panose="020F0502020204030204" pitchFamily="34" charset="0"/>
              </a:rPr>
              <a:t>The financial and other resources required to do the work</a:t>
            </a:r>
          </a:p>
        </p:txBody>
      </p:sp>
      <p:pic>
        <p:nvPicPr>
          <p:cNvPr id="7" name="Picture 6" descr="C:\Users\DaveShave\AppData\Local\Microsoft\Windows\Temporary Internet Files\Content.IE5\CXK3DJZ7\MPj03877870000[1].jpg">
            <a:extLst>
              <a:ext uri="{FF2B5EF4-FFF2-40B4-BE49-F238E27FC236}">
                <a16:creationId xmlns:a16="http://schemas.microsoft.com/office/drawing/2014/main" id="{9F558258-932D-4582-8FC0-001BB2FB41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43614" y="3187297"/>
            <a:ext cx="1850231" cy="217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876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4429C1-F297-1E44-9E44-AC45B2B35C13}"/>
              </a:ext>
            </a:extLst>
          </p:cNvPr>
          <p:cNvSpPr>
            <a:spLocks noGrp="1"/>
          </p:cNvSpPr>
          <p:nvPr>
            <p:ph type="title"/>
          </p:nvPr>
        </p:nvSpPr>
        <p:spPr/>
        <p:txBody>
          <a:bodyPr>
            <a:normAutofit/>
          </a:bodyPr>
          <a:lstStyle/>
          <a:p>
            <a:r>
              <a:rPr lang="en-US" dirty="0"/>
              <a:t>4. The financial and other resources required to do the work</a:t>
            </a:r>
            <a:endParaRPr lang="en-US" dirty="0">
              <a:solidFill>
                <a:srgbClr val="ED2E26"/>
              </a:solidFill>
            </a:endParaRPr>
          </a:p>
        </p:txBody>
      </p:sp>
      <p:sp>
        <p:nvSpPr>
          <p:cNvPr id="6" name="TextBox 2">
            <a:extLst>
              <a:ext uri="{FF2B5EF4-FFF2-40B4-BE49-F238E27FC236}">
                <a16:creationId xmlns:a16="http://schemas.microsoft.com/office/drawing/2014/main" id="{805D10FB-6CA1-4CD3-9A57-611D08A65900}"/>
              </a:ext>
            </a:extLst>
          </p:cNvPr>
          <p:cNvSpPr txBox="1">
            <a:spLocks noChangeArrowheads="1"/>
          </p:cNvSpPr>
          <p:nvPr/>
        </p:nvSpPr>
        <p:spPr bwMode="auto">
          <a:xfrm>
            <a:off x="1539039" y="2404152"/>
            <a:ext cx="6737684"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65138" indent="-465138">
              <a:tabLst>
                <a:tab pos="463550" algn="l"/>
              </a:tabLst>
              <a:defRPr sz="2400">
                <a:solidFill>
                  <a:schemeClr val="tx1"/>
                </a:solidFill>
                <a:latin typeface="Tahoma" panose="020B0604030504040204" pitchFamily="34" charset="0"/>
                <a:ea typeface="MS PGothic" panose="020B0600070205080204" pitchFamily="34" charset="-128"/>
              </a:defRPr>
            </a:lvl1pPr>
            <a:lvl2pPr marL="742950" indent="-285750">
              <a:tabLst>
                <a:tab pos="463550" algn="l"/>
              </a:tabLst>
              <a:defRPr sz="2400">
                <a:solidFill>
                  <a:schemeClr val="tx1"/>
                </a:solidFill>
                <a:latin typeface="Tahoma" panose="020B0604030504040204" pitchFamily="34" charset="0"/>
                <a:ea typeface="MS PGothic" panose="020B0600070205080204" pitchFamily="34" charset="-128"/>
              </a:defRPr>
            </a:lvl2pPr>
            <a:lvl3pPr marL="1143000" indent="-228600">
              <a:tabLst>
                <a:tab pos="463550" algn="l"/>
              </a:tabLst>
              <a:defRPr sz="2400">
                <a:solidFill>
                  <a:schemeClr val="tx1"/>
                </a:solidFill>
                <a:latin typeface="Tahoma" panose="020B0604030504040204" pitchFamily="34" charset="0"/>
                <a:ea typeface="MS PGothic" panose="020B0600070205080204" pitchFamily="34" charset="-128"/>
              </a:defRPr>
            </a:lvl3pPr>
            <a:lvl4pPr marL="1600200" indent="-228600">
              <a:tabLst>
                <a:tab pos="463550" algn="l"/>
              </a:tabLst>
              <a:defRPr sz="2400">
                <a:solidFill>
                  <a:schemeClr val="tx1"/>
                </a:solidFill>
                <a:latin typeface="Tahoma" panose="020B0604030504040204" pitchFamily="34" charset="0"/>
                <a:ea typeface="MS PGothic" panose="020B0600070205080204" pitchFamily="34" charset="-128"/>
              </a:defRPr>
            </a:lvl4pPr>
            <a:lvl5pPr marL="2057400" indent="-228600">
              <a:tabLst>
                <a:tab pos="463550" algn="l"/>
              </a:tabLst>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tabLst>
                <a:tab pos="463550" algn="l"/>
              </a:tabLs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tabLst>
                <a:tab pos="463550" algn="l"/>
              </a:tabLs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tabLst>
                <a:tab pos="463550" algn="l"/>
              </a:tabLs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tabLst>
                <a:tab pos="463550" algn="l"/>
              </a:tabLst>
              <a:defRPr sz="2400">
                <a:solidFill>
                  <a:schemeClr val="tx1"/>
                </a:solidFill>
                <a:latin typeface="Tahoma" panose="020B0604030504040204" pitchFamily="34" charset="0"/>
                <a:ea typeface="MS PGothic" panose="020B0600070205080204" pitchFamily="34" charset="-128"/>
              </a:defRPr>
            </a:lvl9pPr>
          </a:lstStyle>
          <a:p>
            <a:pPr marL="0" indent="0">
              <a:spcBef>
                <a:spcPts val="450"/>
              </a:spcBef>
              <a:tabLst>
                <a:tab pos="514350" algn="l"/>
              </a:tabLst>
            </a:pPr>
            <a:r>
              <a:rPr lang="en-US" altLang="en-US" sz="2800" dirty="0">
                <a:solidFill>
                  <a:srgbClr val="595959"/>
                </a:solidFill>
                <a:latin typeface="Source Sans Pro" panose="020B0503030403020204" pitchFamily="34" charset="0"/>
              </a:rPr>
              <a:t>To create a </a:t>
            </a:r>
            <a:r>
              <a:rPr lang="en-US" altLang="en-US" sz="2800" b="1" u="sng" dirty="0">
                <a:solidFill>
                  <a:srgbClr val="595959"/>
                </a:solidFill>
                <a:latin typeface="Source Sans Pro" panose="020B0503030403020204" pitchFamily="34" charset="0"/>
              </a:rPr>
              <a:t>Sustainability Plan</a:t>
            </a:r>
            <a:r>
              <a:rPr lang="en-US" altLang="en-US" sz="2800" dirty="0">
                <a:solidFill>
                  <a:srgbClr val="595959"/>
                </a:solidFill>
                <a:latin typeface="Source Sans Pro" panose="020B0503030403020204" pitchFamily="34" charset="0"/>
              </a:rPr>
              <a:t>:</a:t>
            </a:r>
          </a:p>
          <a:p>
            <a:pPr marL="385763" indent="-385763">
              <a:spcBef>
                <a:spcPts val="450"/>
              </a:spcBef>
              <a:buFont typeface="+mj-lt"/>
              <a:buAutoNum type="arabicPeriod"/>
              <a:tabLst>
                <a:tab pos="514350" algn="l"/>
              </a:tabLst>
            </a:pPr>
            <a:r>
              <a:rPr lang="en-US" altLang="en-US" sz="2800" dirty="0">
                <a:solidFill>
                  <a:srgbClr val="595959"/>
                </a:solidFill>
                <a:latin typeface="Source Sans Pro" panose="020B0503030403020204" pitchFamily="34" charset="0"/>
              </a:rPr>
              <a:t>Create a Case Statement</a:t>
            </a:r>
          </a:p>
          <a:p>
            <a:pPr marL="385763" indent="-385763">
              <a:spcBef>
                <a:spcPts val="450"/>
              </a:spcBef>
              <a:buFont typeface="+mj-lt"/>
              <a:buAutoNum type="arabicPeriod"/>
              <a:tabLst>
                <a:tab pos="514350" algn="l"/>
              </a:tabLst>
            </a:pPr>
            <a:r>
              <a:rPr lang="en-US" altLang="en-US" sz="2800" dirty="0">
                <a:solidFill>
                  <a:srgbClr val="595959"/>
                </a:solidFill>
                <a:latin typeface="Source Sans Pro" panose="020B0503030403020204" pitchFamily="34" charset="0"/>
              </a:rPr>
              <a:t>Identify what must be sustained &amp; resources needed</a:t>
            </a:r>
          </a:p>
          <a:p>
            <a:pPr marL="385763" indent="-385763">
              <a:spcBef>
                <a:spcPts val="450"/>
              </a:spcBef>
              <a:buFont typeface="+mj-lt"/>
              <a:buAutoNum type="arabicPeriod"/>
              <a:tabLst>
                <a:tab pos="514350" algn="l"/>
              </a:tabLst>
            </a:pPr>
            <a:r>
              <a:rPr lang="en-US" altLang="en-US" sz="2800" dirty="0">
                <a:solidFill>
                  <a:srgbClr val="595959"/>
                </a:solidFill>
                <a:latin typeface="Source Sans Pro" panose="020B0503030403020204" pitchFamily="34" charset="0"/>
              </a:rPr>
              <a:t>Identify future resource needs</a:t>
            </a:r>
          </a:p>
          <a:p>
            <a:pPr marL="385763" indent="-385763">
              <a:spcBef>
                <a:spcPts val="450"/>
              </a:spcBef>
              <a:buFont typeface="+mj-lt"/>
              <a:buAutoNum type="arabicPeriod"/>
              <a:tabLst>
                <a:tab pos="514350" algn="l"/>
              </a:tabLst>
            </a:pPr>
            <a:r>
              <a:rPr lang="en-US" altLang="en-US" sz="2800" dirty="0">
                <a:solidFill>
                  <a:srgbClr val="595959"/>
                </a:solidFill>
                <a:latin typeface="Source Sans Pro" panose="020B0503030403020204" pitchFamily="34" charset="0"/>
              </a:rPr>
              <a:t>Select funding strategies</a:t>
            </a:r>
          </a:p>
          <a:p>
            <a:pPr marL="385763" indent="-385763">
              <a:spcBef>
                <a:spcPts val="450"/>
              </a:spcBef>
              <a:buFont typeface="+mj-lt"/>
              <a:buAutoNum type="arabicPeriod"/>
              <a:tabLst>
                <a:tab pos="514350" algn="l"/>
              </a:tabLst>
            </a:pPr>
            <a:r>
              <a:rPr lang="en-US" altLang="en-US" sz="2800" dirty="0">
                <a:solidFill>
                  <a:srgbClr val="595959"/>
                </a:solidFill>
                <a:latin typeface="Source Sans Pro" panose="020B0503030403020204" pitchFamily="34" charset="0"/>
              </a:rPr>
              <a:t>Identify potential sources and donors</a:t>
            </a:r>
          </a:p>
          <a:p>
            <a:pPr marL="385763" indent="-385763">
              <a:spcBef>
                <a:spcPts val="450"/>
              </a:spcBef>
              <a:buFont typeface="+mj-lt"/>
              <a:buAutoNum type="arabicPeriod"/>
              <a:tabLst>
                <a:tab pos="514350" algn="l"/>
              </a:tabLst>
            </a:pPr>
            <a:r>
              <a:rPr lang="en-US" altLang="en-US" sz="2800" dirty="0">
                <a:solidFill>
                  <a:srgbClr val="595959"/>
                </a:solidFill>
                <a:latin typeface="Source Sans Pro" panose="020B0503030403020204" pitchFamily="34" charset="0"/>
              </a:rPr>
              <a:t>Action plan for contacts and requests</a:t>
            </a:r>
          </a:p>
        </p:txBody>
      </p:sp>
      <p:sp>
        <p:nvSpPr>
          <p:cNvPr id="7" name="Rectangle 4">
            <a:extLst>
              <a:ext uri="{FF2B5EF4-FFF2-40B4-BE49-F238E27FC236}">
                <a16:creationId xmlns:a16="http://schemas.microsoft.com/office/drawing/2014/main" id="{A403722B-9EE3-4752-8957-4CD4A055C8F5}"/>
              </a:ext>
            </a:extLst>
          </p:cNvPr>
          <p:cNvSpPr>
            <a:spLocks noChangeArrowheads="1"/>
          </p:cNvSpPr>
          <p:nvPr/>
        </p:nvSpPr>
        <p:spPr bwMode="auto">
          <a:xfrm>
            <a:off x="1425742" y="1573762"/>
            <a:ext cx="6515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tabLst>
                <a:tab pos="514350" algn="l"/>
              </a:tabLst>
              <a:defRPr sz="2400">
                <a:solidFill>
                  <a:schemeClr val="tx1"/>
                </a:solidFill>
                <a:latin typeface="Tahoma" panose="020B0604030504040204" pitchFamily="34" charset="0"/>
                <a:ea typeface="MS PGothic" panose="020B0600070205080204" pitchFamily="34" charset="-128"/>
              </a:defRPr>
            </a:lvl1pPr>
            <a:lvl2pPr marL="742950" indent="-285750">
              <a:tabLst>
                <a:tab pos="514350" algn="l"/>
              </a:tabLst>
              <a:defRPr sz="2400">
                <a:solidFill>
                  <a:schemeClr val="tx1"/>
                </a:solidFill>
                <a:latin typeface="Tahoma" panose="020B0604030504040204" pitchFamily="34" charset="0"/>
                <a:ea typeface="MS PGothic" panose="020B0600070205080204" pitchFamily="34" charset="-128"/>
              </a:defRPr>
            </a:lvl2pPr>
            <a:lvl3pPr marL="1143000" indent="-228600">
              <a:tabLst>
                <a:tab pos="514350" algn="l"/>
              </a:tabLst>
              <a:defRPr sz="2400">
                <a:solidFill>
                  <a:schemeClr val="tx1"/>
                </a:solidFill>
                <a:latin typeface="Tahoma" panose="020B0604030504040204" pitchFamily="34" charset="0"/>
                <a:ea typeface="MS PGothic" panose="020B0600070205080204" pitchFamily="34" charset="-128"/>
              </a:defRPr>
            </a:lvl3pPr>
            <a:lvl4pPr marL="1600200" indent="-228600">
              <a:tabLst>
                <a:tab pos="514350" algn="l"/>
              </a:tabLst>
              <a:defRPr sz="2400">
                <a:solidFill>
                  <a:schemeClr val="tx1"/>
                </a:solidFill>
                <a:latin typeface="Tahoma" panose="020B0604030504040204" pitchFamily="34" charset="0"/>
                <a:ea typeface="MS PGothic" panose="020B0600070205080204" pitchFamily="34" charset="-128"/>
              </a:defRPr>
            </a:lvl4pPr>
            <a:lvl5pPr marL="2057400" indent="-228600">
              <a:tabLst>
                <a:tab pos="514350" algn="l"/>
              </a:tabLst>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tabLst>
                <a:tab pos="514350" algn="l"/>
              </a:tabLs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tabLst>
                <a:tab pos="514350" algn="l"/>
              </a:tabLs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tabLst>
                <a:tab pos="514350" algn="l"/>
              </a:tabLs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tabLst>
                <a:tab pos="514350" algn="l"/>
              </a:tabLst>
              <a:defRPr sz="2400">
                <a:solidFill>
                  <a:schemeClr val="tx1"/>
                </a:solidFill>
                <a:latin typeface="Tahoma" panose="020B0604030504040204" pitchFamily="34" charset="0"/>
                <a:ea typeface="MS PGothic" panose="020B0600070205080204" pitchFamily="34" charset="-128"/>
              </a:defRPr>
            </a:lvl9pPr>
          </a:lstStyle>
          <a:p>
            <a:pPr marL="0" indent="0" algn="ctr"/>
            <a:r>
              <a:rPr lang="en-US" altLang="en-US" sz="2800" b="1" dirty="0">
                <a:solidFill>
                  <a:srgbClr val="595959"/>
                </a:solidFill>
                <a:latin typeface="Source Sans Pro" panose="020B0503030403020204" pitchFamily="34" charset="0"/>
                <a:cs typeface="Calibri" panose="020F0502020204030204" pitchFamily="34" charset="0"/>
              </a:rPr>
              <a:t>Sustainability Planning Process</a:t>
            </a:r>
          </a:p>
        </p:txBody>
      </p:sp>
    </p:spTree>
    <p:extLst>
      <p:ext uri="{BB962C8B-B14F-4D97-AF65-F5344CB8AC3E}">
        <p14:creationId xmlns:p14="http://schemas.microsoft.com/office/powerpoint/2010/main" val="2990839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9C30D-2213-BA48-8DA7-72FC6D3BBE1C}"/>
              </a:ext>
            </a:extLst>
          </p:cNvPr>
          <p:cNvSpPr>
            <a:spLocks noGrp="1"/>
          </p:cNvSpPr>
          <p:nvPr>
            <p:ph type="title"/>
          </p:nvPr>
        </p:nvSpPr>
        <p:spPr/>
        <p:txBody>
          <a:bodyPr/>
          <a:lstStyle/>
          <a:p>
            <a:r>
              <a:rPr lang="en-US" dirty="0"/>
              <a:t>Six-Step Sustainability Planning Process</a:t>
            </a:r>
            <a:endParaRPr lang="en-US" dirty="0">
              <a:solidFill>
                <a:srgbClr val="ED2E26"/>
              </a:solidFill>
            </a:endParaRPr>
          </a:p>
        </p:txBody>
      </p:sp>
      <p:sp>
        <p:nvSpPr>
          <p:cNvPr id="5" name="Content Placeholder 6">
            <a:extLst>
              <a:ext uri="{FF2B5EF4-FFF2-40B4-BE49-F238E27FC236}">
                <a16:creationId xmlns:a16="http://schemas.microsoft.com/office/drawing/2014/main" id="{FCCD7F4D-B587-4EE0-A9EF-D53E0DD6C8C9}"/>
              </a:ext>
            </a:extLst>
          </p:cNvPr>
          <p:cNvSpPr>
            <a:spLocks noGrp="1"/>
          </p:cNvSpPr>
          <p:nvPr>
            <p:ph idx="4294967295"/>
          </p:nvPr>
        </p:nvSpPr>
        <p:spPr bwMode="auto">
          <a:xfrm>
            <a:off x="844717" y="2309799"/>
            <a:ext cx="7866146" cy="38870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marL="0" indent="0">
              <a:spcAft>
                <a:spcPts val="1200"/>
              </a:spcAft>
              <a:buNone/>
            </a:pPr>
            <a:r>
              <a:rPr lang="en-US" dirty="0">
                <a:solidFill>
                  <a:srgbClr val="595959"/>
                </a:solidFill>
                <a:latin typeface="Source Sans Pro" panose="020B0503030403020204" pitchFamily="34" charset="0"/>
              </a:rPr>
              <a:t>A written answer to key questions:</a:t>
            </a:r>
          </a:p>
          <a:p>
            <a:pPr marL="336550" indent="-330200">
              <a:spcBef>
                <a:spcPts val="0"/>
              </a:spcBef>
              <a:spcAft>
                <a:spcPts val="1200"/>
              </a:spcAft>
              <a:buClr>
                <a:srgbClr val="595959"/>
              </a:buClr>
              <a:buFont typeface="Arial" panose="020B0604020202020204" pitchFamily="34" charset="0"/>
              <a:buChar char="•"/>
              <a:tabLst>
                <a:tab pos="336550" algn="l"/>
              </a:tabLst>
            </a:pPr>
            <a:r>
              <a:rPr lang="en-US" b="1" dirty="0">
                <a:solidFill>
                  <a:srgbClr val="595959"/>
                </a:solidFill>
                <a:latin typeface="Source Sans Pro" panose="020B0503030403020204" pitchFamily="34" charset="0"/>
              </a:rPr>
              <a:t>Why</a:t>
            </a:r>
            <a:r>
              <a:rPr lang="en-US" dirty="0">
                <a:solidFill>
                  <a:srgbClr val="595959"/>
                </a:solidFill>
                <a:latin typeface="Source Sans Pro" panose="020B0503030403020204" pitchFamily="34" charset="0"/>
              </a:rPr>
              <a:t> is the coalition needed?</a:t>
            </a:r>
          </a:p>
          <a:p>
            <a:pPr marL="336550" indent="-330200">
              <a:spcBef>
                <a:spcPts val="0"/>
              </a:spcBef>
              <a:spcAft>
                <a:spcPts val="1200"/>
              </a:spcAft>
              <a:buClr>
                <a:srgbClr val="595959"/>
              </a:buClr>
              <a:buFont typeface="Arial" panose="020B0604020202020204" pitchFamily="34" charset="0"/>
              <a:buChar char="•"/>
              <a:tabLst>
                <a:tab pos="336550" algn="l"/>
              </a:tabLst>
            </a:pPr>
            <a:r>
              <a:rPr lang="en-US" b="1" dirty="0">
                <a:solidFill>
                  <a:srgbClr val="595959"/>
                </a:solidFill>
                <a:latin typeface="Source Sans Pro" panose="020B0503030403020204" pitchFamily="34" charset="0"/>
              </a:rPr>
              <a:t>How</a:t>
            </a:r>
            <a:r>
              <a:rPr lang="en-US" dirty="0">
                <a:solidFill>
                  <a:srgbClr val="595959"/>
                </a:solidFill>
                <a:latin typeface="Source Sans Pro" panose="020B0503030403020204" pitchFamily="34" charset="0"/>
              </a:rPr>
              <a:t> will it make a difference? </a:t>
            </a:r>
          </a:p>
          <a:p>
            <a:pPr marL="336550" indent="-330200">
              <a:spcBef>
                <a:spcPts val="0"/>
              </a:spcBef>
              <a:spcAft>
                <a:spcPts val="1200"/>
              </a:spcAft>
              <a:buClr>
                <a:srgbClr val="595959"/>
              </a:buClr>
              <a:buFont typeface="Arial" panose="020B0604020202020204" pitchFamily="34" charset="0"/>
              <a:buChar char="•"/>
              <a:tabLst>
                <a:tab pos="336550" algn="l"/>
              </a:tabLst>
            </a:pPr>
            <a:r>
              <a:rPr lang="en-US" b="1" dirty="0">
                <a:solidFill>
                  <a:srgbClr val="595959"/>
                </a:solidFill>
                <a:latin typeface="Source Sans Pro" panose="020B0503030403020204" pitchFamily="34" charset="0"/>
              </a:rPr>
              <a:t>Who</a:t>
            </a:r>
            <a:r>
              <a:rPr lang="en-US" dirty="0">
                <a:solidFill>
                  <a:srgbClr val="595959"/>
                </a:solidFill>
                <a:latin typeface="Source Sans Pro" panose="020B0503030403020204" pitchFamily="34" charset="0"/>
              </a:rPr>
              <a:t> is involved and supporting?</a:t>
            </a:r>
          </a:p>
          <a:p>
            <a:pPr marL="336550" indent="-330200">
              <a:spcBef>
                <a:spcPts val="0"/>
              </a:spcBef>
              <a:spcAft>
                <a:spcPts val="1200"/>
              </a:spcAft>
              <a:buClr>
                <a:srgbClr val="595959"/>
              </a:buClr>
              <a:buFont typeface="Arial" panose="020B0604020202020204" pitchFamily="34" charset="0"/>
              <a:buChar char="•"/>
              <a:tabLst>
                <a:tab pos="336550" algn="l"/>
              </a:tabLst>
            </a:pPr>
            <a:r>
              <a:rPr lang="en-US" b="1" dirty="0">
                <a:solidFill>
                  <a:srgbClr val="595959"/>
                </a:solidFill>
                <a:latin typeface="Source Sans Pro" panose="020B0503030403020204" pitchFamily="34" charset="0"/>
              </a:rPr>
              <a:t>Is</a:t>
            </a:r>
            <a:r>
              <a:rPr lang="en-US" dirty="0">
                <a:solidFill>
                  <a:srgbClr val="595959"/>
                </a:solidFill>
                <a:latin typeface="Source Sans Pro" panose="020B0503030403020204" pitchFamily="34" charset="0"/>
              </a:rPr>
              <a:t> the coalition cost effective?</a:t>
            </a:r>
          </a:p>
          <a:p>
            <a:pPr marL="336550" indent="-330200">
              <a:spcBef>
                <a:spcPts val="0"/>
              </a:spcBef>
              <a:spcAft>
                <a:spcPts val="1200"/>
              </a:spcAft>
              <a:buClr>
                <a:srgbClr val="595959"/>
              </a:buClr>
              <a:buFont typeface="Arial" panose="020B0604020202020204" pitchFamily="34" charset="0"/>
              <a:buChar char="•"/>
              <a:tabLst>
                <a:tab pos="336550" algn="l"/>
              </a:tabLst>
            </a:pPr>
            <a:endParaRPr lang="en-US" sz="1400" dirty="0">
              <a:solidFill>
                <a:srgbClr val="595959"/>
              </a:solidFill>
              <a:latin typeface="Source Sans Pro" panose="020B0503030403020204" pitchFamily="34" charset="0"/>
            </a:endParaRPr>
          </a:p>
          <a:p>
            <a:pPr marL="6350" indent="0" algn="ctr">
              <a:spcBef>
                <a:spcPts val="0"/>
              </a:spcBef>
              <a:spcAft>
                <a:spcPts val="1200"/>
              </a:spcAft>
              <a:buClr>
                <a:srgbClr val="595959"/>
              </a:buClr>
              <a:buNone/>
              <a:tabLst>
                <a:tab pos="336550" algn="l"/>
              </a:tabLst>
            </a:pPr>
            <a:r>
              <a:rPr lang="en-US" b="1" dirty="0">
                <a:solidFill>
                  <a:srgbClr val="FF0000"/>
                </a:solidFill>
                <a:latin typeface="Source Sans Pro" panose="020B0503030403020204" pitchFamily="34" charset="0"/>
              </a:rPr>
              <a:t>“Why should I share my resources with the coalition?”</a:t>
            </a:r>
          </a:p>
          <a:p>
            <a:endParaRPr lang="en-US" dirty="0">
              <a:latin typeface="Source Sans Pro" panose="020B0503030403020204" pitchFamily="34" charset="0"/>
            </a:endParaRPr>
          </a:p>
        </p:txBody>
      </p:sp>
      <p:sp>
        <p:nvSpPr>
          <p:cNvPr id="2" name="Rectangle 1">
            <a:extLst>
              <a:ext uri="{FF2B5EF4-FFF2-40B4-BE49-F238E27FC236}">
                <a16:creationId xmlns:a16="http://schemas.microsoft.com/office/drawing/2014/main" id="{BB931ED5-C757-4003-A2E2-DC9D72AB7775}"/>
              </a:ext>
            </a:extLst>
          </p:cNvPr>
          <p:cNvSpPr/>
          <p:nvPr/>
        </p:nvSpPr>
        <p:spPr>
          <a:xfrm>
            <a:off x="411692" y="1617532"/>
            <a:ext cx="5240538" cy="523220"/>
          </a:xfrm>
          <a:prstGeom prst="rect">
            <a:avLst/>
          </a:prstGeom>
        </p:spPr>
        <p:txBody>
          <a:bodyPr wrap="none">
            <a:spAutoFit/>
          </a:bodyPr>
          <a:lstStyle/>
          <a:p>
            <a:pPr algn="ctr">
              <a:tabLst>
                <a:tab pos="347663" algn="l"/>
              </a:tabLst>
            </a:pPr>
            <a:r>
              <a:rPr lang="en-US" sz="2800" b="1" dirty="0">
                <a:solidFill>
                  <a:srgbClr val="FF0000"/>
                </a:solidFill>
                <a:latin typeface="Source Sans Pro" panose="020B0503030403020204" pitchFamily="34" charset="0"/>
              </a:rPr>
              <a:t>Step 1:</a:t>
            </a:r>
            <a:r>
              <a:rPr lang="en-US" sz="2800" b="1" dirty="0">
                <a:solidFill>
                  <a:srgbClr val="595959"/>
                </a:solidFill>
                <a:latin typeface="Source Sans Pro" panose="020B0503030403020204" pitchFamily="34" charset="0"/>
              </a:rPr>
              <a:t> Create a Case Statement</a:t>
            </a:r>
          </a:p>
        </p:txBody>
      </p:sp>
    </p:spTree>
    <p:extLst>
      <p:ext uri="{BB962C8B-B14F-4D97-AF65-F5344CB8AC3E}">
        <p14:creationId xmlns:p14="http://schemas.microsoft.com/office/powerpoint/2010/main" val="115606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9C30D-2213-BA48-8DA7-72FC6D3BBE1C}"/>
              </a:ext>
            </a:extLst>
          </p:cNvPr>
          <p:cNvSpPr>
            <a:spLocks noGrp="1"/>
          </p:cNvSpPr>
          <p:nvPr>
            <p:ph type="title"/>
          </p:nvPr>
        </p:nvSpPr>
        <p:spPr/>
        <p:txBody>
          <a:bodyPr/>
          <a:lstStyle/>
          <a:p>
            <a:r>
              <a:rPr lang="en-US" dirty="0"/>
              <a:t>Six-Step Sustainability Planning Process</a:t>
            </a:r>
          </a:p>
        </p:txBody>
      </p:sp>
      <p:sp>
        <p:nvSpPr>
          <p:cNvPr id="6" name="TextBox 2">
            <a:extLst>
              <a:ext uri="{FF2B5EF4-FFF2-40B4-BE49-F238E27FC236}">
                <a16:creationId xmlns:a16="http://schemas.microsoft.com/office/drawing/2014/main" id="{C2B69150-71EA-43E9-8142-CE3E526F01A0}"/>
              </a:ext>
            </a:extLst>
          </p:cNvPr>
          <p:cNvSpPr txBox="1">
            <a:spLocks noChangeArrowheads="1"/>
          </p:cNvSpPr>
          <p:nvPr/>
        </p:nvSpPr>
        <p:spPr bwMode="auto">
          <a:xfrm>
            <a:off x="583037" y="1713022"/>
            <a:ext cx="6991329" cy="1815882"/>
          </a:xfrm>
          <a:prstGeom prst="rect">
            <a:avLst/>
          </a:prstGeom>
          <a:noFill/>
          <a:ln w="9525">
            <a:noFill/>
            <a:miter lim="800000"/>
            <a:headEnd/>
            <a:tailEnd/>
          </a:ln>
        </p:spPr>
        <p:txBody>
          <a:bodyPr wrap="square">
            <a:spAutoFit/>
          </a:bodyPr>
          <a:lstStyle/>
          <a:p>
            <a:pPr>
              <a:tabLst>
                <a:tab pos="385763" algn="l"/>
              </a:tabLst>
            </a:pPr>
            <a:r>
              <a:rPr lang="en-US" sz="2800" b="1" dirty="0">
                <a:solidFill>
                  <a:srgbClr val="ED2E26"/>
                </a:solidFill>
                <a:latin typeface="Source Sans Pro" panose="020B0503030403020204" pitchFamily="34" charset="0"/>
              </a:rPr>
              <a:t>Step 2: </a:t>
            </a:r>
            <a:r>
              <a:rPr lang="en-US" sz="2800" b="1" dirty="0">
                <a:solidFill>
                  <a:srgbClr val="595959"/>
                </a:solidFill>
                <a:latin typeface="Source Sans Pro" panose="020B0503030403020204" pitchFamily="34" charset="0"/>
              </a:rPr>
              <a:t>Identify what must be sustained:</a:t>
            </a:r>
          </a:p>
          <a:p>
            <a:pPr marL="600075" lvl="1" indent="-257175">
              <a:spcBef>
                <a:spcPct val="50000"/>
              </a:spcBef>
              <a:buFont typeface="Arial" pitchFamily="34" charset="0"/>
              <a:buChar char="•"/>
              <a:tabLst>
                <a:tab pos="385763" algn="l"/>
              </a:tabLst>
            </a:pPr>
            <a:r>
              <a:rPr lang="en-US" sz="2800" dirty="0">
                <a:solidFill>
                  <a:srgbClr val="595959"/>
                </a:solidFill>
                <a:latin typeface="Source Sans Pro" panose="020B0503030403020204" pitchFamily="34" charset="0"/>
                <a:cs typeface="Calibri" panose="020F0502020204030204" pitchFamily="34" charset="0"/>
              </a:rPr>
              <a:t>The coalition</a:t>
            </a:r>
          </a:p>
          <a:p>
            <a:pPr marL="600075" lvl="1" indent="-257175">
              <a:spcBef>
                <a:spcPct val="50000"/>
              </a:spcBef>
              <a:buFont typeface="Arial" pitchFamily="34" charset="0"/>
              <a:buChar char="•"/>
              <a:tabLst>
                <a:tab pos="385763" algn="l"/>
              </a:tabLst>
            </a:pPr>
            <a:r>
              <a:rPr lang="en-US" sz="2800" dirty="0">
                <a:solidFill>
                  <a:srgbClr val="595959"/>
                </a:solidFill>
                <a:latin typeface="Source Sans Pro" panose="020B0503030403020204" pitchFamily="34" charset="0"/>
                <a:cs typeface="Calibri" panose="020F0502020204030204" pitchFamily="34" charset="0"/>
              </a:rPr>
              <a:t>Specific strategies</a:t>
            </a:r>
          </a:p>
        </p:txBody>
      </p:sp>
      <p:grpSp>
        <p:nvGrpSpPr>
          <p:cNvPr id="8" name="Group 7">
            <a:extLst>
              <a:ext uri="{FF2B5EF4-FFF2-40B4-BE49-F238E27FC236}">
                <a16:creationId xmlns:a16="http://schemas.microsoft.com/office/drawing/2014/main" id="{0760EF31-C4A9-483B-BBED-E3AE234BF22C}"/>
              </a:ext>
            </a:extLst>
          </p:cNvPr>
          <p:cNvGrpSpPr/>
          <p:nvPr/>
        </p:nvGrpSpPr>
        <p:grpSpPr>
          <a:xfrm>
            <a:off x="6828496" y="3841907"/>
            <a:ext cx="1326085" cy="1172260"/>
            <a:chOff x="5308519" y="3059206"/>
            <a:chExt cx="437803" cy="581510"/>
          </a:xfrm>
        </p:grpSpPr>
        <p:sp>
          <p:nvSpPr>
            <p:cNvPr id="9" name="Freeform 3581">
              <a:extLst>
                <a:ext uri="{FF2B5EF4-FFF2-40B4-BE49-F238E27FC236}">
                  <a16:creationId xmlns:a16="http://schemas.microsoft.com/office/drawing/2014/main" id="{71F3EAAB-48B5-464F-AD7F-7571AEAEE7CB}"/>
                </a:ext>
              </a:extLst>
            </p:cNvPr>
            <p:cNvSpPr>
              <a:spLocks/>
            </p:cNvSpPr>
            <p:nvPr/>
          </p:nvSpPr>
          <p:spPr bwMode="auto">
            <a:xfrm>
              <a:off x="5522408" y="3059206"/>
              <a:ext cx="110285" cy="140365"/>
            </a:xfrm>
            <a:custGeom>
              <a:avLst/>
              <a:gdLst/>
              <a:ahLst/>
              <a:cxnLst>
                <a:cxn ang="0">
                  <a:pos x="1" y="32"/>
                </a:cxn>
                <a:cxn ang="0">
                  <a:pos x="0" y="30"/>
                </a:cxn>
                <a:cxn ang="0">
                  <a:pos x="0" y="4"/>
                </a:cxn>
                <a:cxn ang="0">
                  <a:pos x="1" y="2"/>
                </a:cxn>
                <a:cxn ang="0">
                  <a:pos x="3" y="3"/>
                </a:cxn>
                <a:cxn ang="0">
                  <a:pos x="7" y="4"/>
                </a:cxn>
                <a:cxn ang="0">
                  <a:pos x="11" y="2"/>
                </a:cxn>
                <a:cxn ang="0">
                  <a:pos x="12" y="2"/>
                </a:cxn>
                <a:cxn ang="0">
                  <a:pos x="18" y="1"/>
                </a:cxn>
                <a:cxn ang="0">
                  <a:pos x="24" y="2"/>
                </a:cxn>
                <a:cxn ang="0">
                  <a:pos x="25" y="4"/>
                </a:cxn>
                <a:cxn ang="0">
                  <a:pos x="25" y="18"/>
                </a:cxn>
                <a:cxn ang="0">
                  <a:pos x="24" y="20"/>
                </a:cxn>
                <a:cxn ang="0">
                  <a:pos x="23" y="20"/>
                </a:cxn>
                <a:cxn ang="0">
                  <a:pos x="18" y="19"/>
                </a:cxn>
                <a:cxn ang="0">
                  <a:pos x="13" y="20"/>
                </a:cxn>
                <a:cxn ang="0">
                  <a:pos x="13" y="20"/>
                </a:cxn>
                <a:cxn ang="0">
                  <a:pos x="7" y="22"/>
                </a:cxn>
                <a:cxn ang="0">
                  <a:pos x="5" y="20"/>
                </a:cxn>
                <a:cxn ang="0">
                  <a:pos x="7" y="18"/>
                </a:cxn>
                <a:cxn ang="0">
                  <a:pos x="11" y="17"/>
                </a:cxn>
                <a:cxn ang="0">
                  <a:pos x="12" y="16"/>
                </a:cxn>
                <a:cxn ang="0">
                  <a:pos x="18" y="15"/>
                </a:cxn>
                <a:cxn ang="0">
                  <a:pos x="22" y="16"/>
                </a:cxn>
                <a:cxn ang="0">
                  <a:pos x="22" y="5"/>
                </a:cxn>
                <a:cxn ang="0">
                  <a:pos x="18" y="4"/>
                </a:cxn>
                <a:cxn ang="0">
                  <a:pos x="13" y="5"/>
                </a:cxn>
                <a:cxn ang="0">
                  <a:pos x="13" y="6"/>
                </a:cxn>
                <a:cxn ang="0">
                  <a:pos x="7" y="7"/>
                </a:cxn>
                <a:cxn ang="0">
                  <a:pos x="3" y="7"/>
                </a:cxn>
                <a:cxn ang="0">
                  <a:pos x="3" y="30"/>
                </a:cxn>
                <a:cxn ang="0">
                  <a:pos x="1" y="32"/>
                </a:cxn>
              </a:cxnLst>
              <a:rect l="0" t="0" r="r" b="b"/>
              <a:pathLst>
                <a:path w="25" h="32">
                  <a:moveTo>
                    <a:pt x="1" y="32"/>
                  </a:moveTo>
                  <a:cubicBezTo>
                    <a:pt x="0" y="32"/>
                    <a:pt x="0" y="31"/>
                    <a:pt x="0" y="30"/>
                  </a:cubicBezTo>
                  <a:cubicBezTo>
                    <a:pt x="0" y="4"/>
                    <a:pt x="0" y="4"/>
                    <a:pt x="0" y="4"/>
                  </a:cubicBezTo>
                  <a:cubicBezTo>
                    <a:pt x="0" y="3"/>
                    <a:pt x="0" y="3"/>
                    <a:pt x="1" y="2"/>
                  </a:cubicBezTo>
                  <a:cubicBezTo>
                    <a:pt x="1" y="2"/>
                    <a:pt x="2" y="2"/>
                    <a:pt x="3" y="3"/>
                  </a:cubicBezTo>
                  <a:cubicBezTo>
                    <a:pt x="4" y="3"/>
                    <a:pt x="5" y="4"/>
                    <a:pt x="7" y="4"/>
                  </a:cubicBezTo>
                  <a:cubicBezTo>
                    <a:pt x="8" y="3"/>
                    <a:pt x="10" y="3"/>
                    <a:pt x="11" y="2"/>
                  </a:cubicBezTo>
                  <a:cubicBezTo>
                    <a:pt x="12" y="2"/>
                    <a:pt x="12" y="2"/>
                    <a:pt x="12" y="2"/>
                  </a:cubicBezTo>
                  <a:cubicBezTo>
                    <a:pt x="14" y="1"/>
                    <a:pt x="16" y="0"/>
                    <a:pt x="18" y="1"/>
                  </a:cubicBezTo>
                  <a:cubicBezTo>
                    <a:pt x="20" y="1"/>
                    <a:pt x="22" y="1"/>
                    <a:pt x="24" y="2"/>
                  </a:cubicBezTo>
                  <a:cubicBezTo>
                    <a:pt x="25" y="2"/>
                    <a:pt x="25" y="3"/>
                    <a:pt x="25" y="4"/>
                  </a:cubicBezTo>
                  <a:cubicBezTo>
                    <a:pt x="25" y="18"/>
                    <a:pt x="25" y="18"/>
                    <a:pt x="25" y="18"/>
                  </a:cubicBezTo>
                  <a:cubicBezTo>
                    <a:pt x="25" y="19"/>
                    <a:pt x="25" y="19"/>
                    <a:pt x="24" y="20"/>
                  </a:cubicBezTo>
                  <a:cubicBezTo>
                    <a:pt x="24" y="20"/>
                    <a:pt x="23" y="20"/>
                    <a:pt x="23" y="20"/>
                  </a:cubicBezTo>
                  <a:cubicBezTo>
                    <a:pt x="21" y="19"/>
                    <a:pt x="20" y="19"/>
                    <a:pt x="18" y="19"/>
                  </a:cubicBezTo>
                  <a:cubicBezTo>
                    <a:pt x="17" y="19"/>
                    <a:pt x="15" y="19"/>
                    <a:pt x="13" y="20"/>
                  </a:cubicBezTo>
                  <a:cubicBezTo>
                    <a:pt x="13" y="20"/>
                    <a:pt x="13" y="20"/>
                    <a:pt x="13" y="20"/>
                  </a:cubicBezTo>
                  <a:cubicBezTo>
                    <a:pt x="11" y="21"/>
                    <a:pt x="9" y="21"/>
                    <a:pt x="7" y="22"/>
                  </a:cubicBezTo>
                  <a:cubicBezTo>
                    <a:pt x="6" y="22"/>
                    <a:pt x="5" y="21"/>
                    <a:pt x="5" y="20"/>
                  </a:cubicBezTo>
                  <a:cubicBezTo>
                    <a:pt x="5" y="19"/>
                    <a:pt x="6" y="18"/>
                    <a:pt x="7" y="18"/>
                  </a:cubicBezTo>
                  <a:cubicBezTo>
                    <a:pt x="8" y="18"/>
                    <a:pt x="10" y="17"/>
                    <a:pt x="11" y="17"/>
                  </a:cubicBezTo>
                  <a:cubicBezTo>
                    <a:pt x="12" y="16"/>
                    <a:pt x="12" y="16"/>
                    <a:pt x="12" y="16"/>
                  </a:cubicBezTo>
                  <a:cubicBezTo>
                    <a:pt x="14" y="16"/>
                    <a:pt x="16" y="15"/>
                    <a:pt x="18" y="15"/>
                  </a:cubicBezTo>
                  <a:cubicBezTo>
                    <a:pt x="19" y="15"/>
                    <a:pt x="20" y="15"/>
                    <a:pt x="22" y="16"/>
                  </a:cubicBezTo>
                  <a:cubicBezTo>
                    <a:pt x="22" y="5"/>
                    <a:pt x="22" y="5"/>
                    <a:pt x="22" y="5"/>
                  </a:cubicBezTo>
                  <a:cubicBezTo>
                    <a:pt x="20" y="4"/>
                    <a:pt x="19" y="4"/>
                    <a:pt x="18" y="4"/>
                  </a:cubicBezTo>
                  <a:cubicBezTo>
                    <a:pt x="16" y="4"/>
                    <a:pt x="15" y="5"/>
                    <a:pt x="13" y="5"/>
                  </a:cubicBezTo>
                  <a:cubicBezTo>
                    <a:pt x="13" y="6"/>
                    <a:pt x="13" y="6"/>
                    <a:pt x="13" y="6"/>
                  </a:cubicBezTo>
                  <a:cubicBezTo>
                    <a:pt x="11" y="6"/>
                    <a:pt x="9" y="7"/>
                    <a:pt x="7" y="7"/>
                  </a:cubicBezTo>
                  <a:cubicBezTo>
                    <a:pt x="6" y="7"/>
                    <a:pt x="4" y="7"/>
                    <a:pt x="3" y="7"/>
                  </a:cubicBezTo>
                  <a:cubicBezTo>
                    <a:pt x="3" y="30"/>
                    <a:pt x="3" y="30"/>
                    <a:pt x="3" y="30"/>
                  </a:cubicBezTo>
                  <a:cubicBezTo>
                    <a:pt x="3" y="31"/>
                    <a:pt x="2" y="32"/>
                    <a:pt x="1" y="32"/>
                  </a:cubicBezTo>
                  <a:close/>
                </a:path>
              </a:pathLst>
            </a:custGeom>
            <a:solidFill>
              <a:srgbClr val="ED302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 name="Freeform 3582">
              <a:extLst>
                <a:ext uri="{FF2B5EF4-FFF2-40B4-BE49-F238E27FC236}">
                  <a16:creationId xmlns:a16="http://schemas.microsoft.com/office/drawing/2014/main" id="{8D23A3EB-0E53-489A-95FA-EE99CCD018C1}"/>
                </a:ext>
              </a:extLst>
            </p:cNvPr>
            <p:cNvSpPr>
              <a:spLocks noEditPoints="1"/>
            </p:cNvSpPr>
            <p:nvPr/>
          </p:nvSpPr>
          <p:spPr bwMode="auto">
            <a:xfrm>
              <a:off x="5308519" y="3186202"/>
              <a:ext cx="437803" cy="454514"/>
            </a:xfrm>
            <a:custGeom>
              <a:avLst/>
              <a:gdLst/>
              <a:ahLst/>
              <a:cxnLst>
                <a:cxn ang="0">
                  <a:pos x="95" y="101"/>
                </a:cxn>
                <a:cxn ang="0">
                  <a:pos x="86" y="85"/>
                </a:cxn>
                <a:cxn ang="0">
                  <a:pos x="4" y="94"/>
                </a:cxn>
                <a:cxn ang="0">
                  <a:pos x="2" y="103"/>
                </a:cxn>
                <a:cxn ang="0">
                  <a:pos x="0" y="94"/>
                </a:cxn>
                <a:cxn ang="0">
                  <a:pos x="13" y="82"/>
                </a:cxn>
                <a:cxn ang="0">
                  <a:pos x="15" y="66"/>
                </a:cxn>
                <a:cxn ang="0">
                  <a:pos x="17" y="82"/>
                </a:cxn>
                <a:cxn ang="0">
                  <a:pos x="23" y="67"/>
                </a:cxn>
                <a:cxn ang="0">
                  <a:pos x="27" y="67"/>
                </a:cxn>
                <a:cxn ang="0">
                  <a:pos x="33" y="82"/>
                </a:cxn>
                <a:cxn ang="0">
                  <a:pos x="35" y="66"/>
                </a:cxn>
                <a:cxn ang="0">
                  <a:pos x="37" y="82"/>
                </a:cxn>
                <a:cxn ang="0">
                  <a:pos x="43" y="67"/>
                </a:cxn>
                <a:cxn ang="0">
                  <a:pos x="46" y="67"/>
                </a:cxn>
                <a:cxn ang="0">
                  <a:pos x="52" y="82"/>
                </a:cxn>
                <a:cxn ang="0">
                  <a:pos x="54" y="66"/>
                </a:cxn>
                <a:cxn ang="0">
                  <a:pos x="56" y="82"/>
                </a:cxn>
                <a:cxn ang="0">
                  <a:pos x="62" y="67"/>
                </a:cxn>
                <a:cxn ang="0">
                  <a:pos x="66" y="67"/>
                </a:cxn>
                <a:cxn ang="0">
                  <a:pos x="72" y="82"/>
                </a:cxn>
                <a:cxn ang="0">
                  <a:pos x="74" y="66"/>
                </a:cxn>
                <a:cxn ang="0">
                  <a:pos x="76" y="82"/>
                </a:cxn>
                <a:cxn ang="0">
                  <a:pos x="82" y="67"/>
                </a:cxn>
                <a:cxn ang="0">
                  <a:pos x="86" y="67"/>
                </a:cxn>
                <a:cxn ang="0">
                  <a:pos x="86" y="82"/>
                </a:cxn>
                <a:cxn ang="0">
                  <a:pos x="99" y="101"/>
                </a:cxn>
                <a:cxn ang="0">
                  <a:pos x="87" y="62"/>
                </a:cxn>
                <a:cxn ang="0">
                  <a:pos x="10" y="60"/>
                </a:cxn>
                <a:cxn ang="0">
                  <a:pos x="87" y="59"/>
                </a:cxn>
                <a:cxn ang="0">
                  <a:pos x="87" y="62"/>
                </a:cxn>
                <a:cxn ang="0">
                  <a:pos x="12" y="47"/>
                </a:cxn>
                <a:cxn ang="0">
                  <a:pos x="12" y="43"/>
                </a:cxn>
                <a:cxn ang="0">
                  <a:pos x="89" y="45"/>
                </a:cxn>
                <a:cxn ang="0">
                  <a:pos x="79" y="38"/>
                </a:cxn>
                <a:cxn ang="0">
                  <a:pos x="18" y="37"/>
                </a:cxn>
                <a:cxn ang="0">
                  <a:pos x="40" y="9"/>
                </a:cxn>
                <a:cxn ang="0">
                  <a:pos x="47" y="0"/>
                </a:cxn>
                <a:cxn ang="0">
                  <a:pos x="59" y="6"/>
                </a:cxn>
                <a:cxn ang="0">
                  <a:pos x="81" y="33"/>
                </a:cxn>
                <a:cxn ang="0">
                  <a:pos x="79" y="38"/>
                </a:cxn>
                <a:cxn ang="0">
                  <a:pos x="77" y="35"/>
                </a:cxn>
                <a:cxn ang="0">
                  <a:pos x="57" y="12"/>
                </a:cxn>
                <a:cxn ang="0">
                  <a:pos x="22" y="33"/>
                </a:cxn>
                <a:cxn ang="0">
                  <a:pos x="44" y="9"/>
                </a:cxn>
                <a:cxn ang="0">
                  <a:pos x="55" y="6"/>
                </a:cxn>
                <a:cxn ang="0">
                  <a:pos x="47" y="3"/>
                </a:cxn>
                <a:cxn ang="0">
                  <a:pos x="44" y="9"/>
                </a:cxn>
              </a:cxnLst>
              <a:rect l="0" t="0" r="r" b="b"/>
              <a:pathLst>
                <a:path w="99" h="103">
                  <a:moveTo>
                    <a:pt x="97" y="103"/>
                  </a:moveTo>
                  <a:cubicBezTo>
                    <a:pt x="96" y="103"/>
                    <a:pt x="95" y="102"/>
                    <a:pt x="95" y="101"/>
                  </a:cubicBezTo>
                  <a:cubicBezTo>
                    <a:pt x="95" y="94"/>
                    <a:pt x="95" y="94"/>
                    <a:pt x="95" y="94"/>
                  </a:cubicBezTo>
                  <a:cubicBezTo>
                    <a:pt x="95" y="89"/>
                    <a:pt x="91" y="85"/>
                    <a:pt x="86" y="85"/>
                  </a:cubicBezTo>
                  <a:cubicBezTo>
                    <a:pt x="13" y="85"/>
                    <a:pt x="13" y="85"/>
                    <a:pt x="13" y="85"/>
                  </a:cubicBezTo>
                  <a:cubicBezTo>
                    <a:pt x="8" y="85"/>
                    <a:pt x="4" y="89"/>
                    <a:pt x="4" y="94"/>
                  </a:cubicBezTo>
                  <a:cubicBezTo>
                    <a:pt x="4" y="101"/>
                    <a:pt x="4" y="101"/>
                    <a:pt x="4" y="101"/>
                  </a:cubicBezTo>
                  <a:cubicBezTo>
                    <a:pt x="4" y="102"/>
                    <a:pt x="3" y="103"/>
                    <a:pt x="2" y="103"/>
                  </a:cubicBezTo>
                  <a:cubicBezTo>
                    <a:pt x="1" y="103"/>
                    <a:pt x="0" y="102"/>
                    <a:pt x="0" y="101"/>
                  </a:cubicBezTo>
                  <a:cubicBezTo>
                    <a:pt x="0" y="94"/>
                    <a:pt x="0" y="94"/>
                    <a:pt x="0" y="94"/>
                  </a:cubicBezTo>
                  <a:cubicBezTo>
                    <a:pt x="0" y="87"/>
                    <a:pt x="6" y="82"/>
                    <a:pt x="13" y="82"/>
                  </a:cubicBezTo>
                  <a:cubicBezTo>
                    <a:pt x="13" y="82"/>
                    <a:pt x="13" y="82"/>
                    <a:pt x="13" y="82"/>
                  </a:cubicBezTo>
                  <a:cubicBezTo>
                    <a:pt x="13" y="67"/>
                    <a:pt x="13" y="67"/>
                    <a:pt x="13" y="67"/>
                  </a:cubicBezTo>
                  <a:cubicBezTo>
                    <a:pt x="13" y="66"/>
                    <a:pt x="14" y="66"/>
                    <a:pt x="15" y="66"/>
                  </a:cubicBezTo>
                  <a:cubicBezTo>
                    <a:pt x="16" y="66"/>
                    <a:pt x="17" y="66"/>
                    <a:pt x="17" y="67"/>
                  </a:cubicBezTo>
                  <a:cubicBezTo>
                    <a:pt x="17" y="82"/>
                    <a:pt x="17" y="82"/>
                    <a:pt x="17" y="82"/>
                  </a:cubicBezTo>
                  <a:cubicBezTo>
                    <a:pt x="23" y="82"/>
                    <a:pt x="23" y="82"/>
                    <a:pt x="23" y="82"/>
                  </a:cubicBezTo>
                  <a:cubicBezTo>
                    <a:pt x="23" y="67"/>
                    <a:pt x="23" y="67"/>
                    <a:pt x="23" y="67"/>
                  </a:cubicBezTo>
                  <a:cubicBezTo>
                    <a:pt x="23" y="66"/>
                    <a:pt x="24" y="66"/>
                    <a:pt x="25" y="66"/>
                  </a:cubicBezTo>
                  <a:cubicBezTo>
                    <a:pt x="26" y="66"/>
                    <a:pt x="27" y="66"/>
                    <a:pt x="27" y="67"/>
                  </a:cubicBezTo>
                  <a:cubicBezTo>
                    <a:pt x="27" y="82"/>
                    <a:pt x="27" y="82"/>
                    <a:pt x="27" y="82"/>
                  </a:cubicBezTo>
                  <a:cubicBezTo>
                    <a:pt x="33" y="82"/>
                    <a:pt x="33" y="82"/>
                    <a:pt x="33" y="82"/>
                  </a:cubicBezTo>
                  <a:cubicBezTo>
                    <a:pt x="33" y="67"/>
                    <a:pt x="33" y="67"/>
                    <a:pt x="33" y="67"/>
                  </a:cubicBezTo>
                  <a:cubicBezTo>
                    <a:pt x="33" y="66"/>
                    <a:pt x="34" y="66"/>
                    <a:pt x="35" y="66"/>
                  </a:cubicBezTo>
                  <a:cubicBezTo>
                    <a:pt x="36" y="66"/>
                    <a:pt x="37" y="66"/>
                    <a:pt x="37" y="67"/>
                  </a:cubicBezTo>
                  <a:cubicBezTo>
                    <a:pt x="37" y="82"/>
                    <a:pt x="37" y="82"/>
                    <a:pt x="37" y="82"/>
                  </a:cubicBezTo>
                  <a:cubicBezTo>
                    <a:pt x="43" y="82"/>
                    <a:pt x="43" y="82"/>
                    <a:pt x="43" y="82"/>
                  </a:cubicBezTo>
                  <a:cubicBezTo>
                    <a:pt x="43" y="67"/>
                    <a:pt x="43" y="67"/>
                    <a:pt x="43" y="67"/>
                  </a:cubicBezTo>
                  <a:cubicBezTo>
                    <a:pt x="43" y="66"/>
                    <a:pt x="43" y="66"/>
                    <a:pt x="45" y="66"/>
                  </a:cubicBezTo>
                  <a:cubicBezTo>
                    <a:pt x="46" y="66"/>
                    <a:pt x="46" y="66"/>
                    <a:pt x="46" y="67"/>
                  </a:cubicBezTo>
                  <a:cubicBezTo>
                    <a:pt x="46" y="82"/>
                    <a:pt x="46" y="82"/>
                    <a:pt x="46" y="82"/>
                  </a:cubicBezTo>
                  <a:cubicBezTo>
                    <a:pt x="52" y="82"/>
                    <a:pt x="52" y="82"/>
                    <a:pt x="52" y="82"/>
                  </a:cubicBezTo>
                  <a:cubicBezTo>
                    <a:pt x="52" y="67"/>
                    <a:pt x="52" y="67"/>
                    <a:pt x="52" y="67"/>
                  </a:cubicBezTo>
                  <a:cubicBezTo>
                    <a:pt x="52" y="66"/>
                    <a:pt x="53" y="66"/>
                    <a:pt x="54" y="66"/>
                  </a:cubicBezTo>
                  <a:cubicBezTo>
                    <a:pt x="55" y="66"/>
                    <a:pt x="56" y="66"/>
                    <a:pt x="56" y="67"/>
                  </a:cubicBezTo>
                  <a:cubicBezTo>
                    <a:pt x="56" y="82"/>
                    <a:pt x="56" y="82"/>
                    <a:pt x="56" y="82"/>
                  </a:cubicBezTo>
                  <a:cubicBezTo>
                    <a:pt x="62" y="82"/>
                    <a:pt x="62" y="82"/>
                    <a:pt x="62" y="82"/>
                  </a:cubicBezTo>
                  <a:cubicBezTo>
                    <a:pt x="62" y="67"/>
                    <a:pt x="62" y="67"/>
                    <a:pt x="62" y="67"/>
                  </a:cubicBezTo>
                  <a:cubicBezTo>
                    <a:pt x="62" y="66"/>
                    <a:pt x="63" y="66"/>
                    <a:pt x="64" y="66"/>
                  </a:cubicBezTo>
                  <a:cubicBezTo>
                    <a:pt x="65" y="66"/>
                    <a:pt x="66" y="66"/>
                    <a:pt x="66" y="67"/>
                  </a:cubicBezTo>
                  <a:cubicBezTo>
                    <a:pt x="66" y="82"/>
                    <a:pt x="66" y="82"/>
                    <a:pt x="66" y="82"/>
                  </a:cubicBezTo>
                  <a:cubicBezTo>
                    <a:pt x="72" y="82"/>
                    <a:pt x="72" y="82"/>
                    <a:pt x="72" y="82"/>
                  </a:cubicBezTo>
                  <a:cubicBezTo>
                    <a:pt x="72" y="67"/>
                    <a:pt x="72" y="67"/>
                    <a:pt x="72" y="67"/>
                  </a:cubicBezTo>
                  <a:cubicBezTo>
                    <a:pt x="72" y="66"/>
                    <a:pt x="73" y="66"/>
                    <a:pt x="74" y="66"/>
                  </a:cubicBezTo>
                  <a:cubicBezTo>
                    <a:pt x="75" y="66"/>
                    <a:pt x="76" y="66"/>
                    <a:pt x="76" y="67"/>
                  </a:cubicBezTo>
                  <a:cubicBezTo>
                    <a:pt x="76" y="82"/>
                    <a:pt x="76" y="82"/>
                    <a:pt x="76" y="82"/>
                  </a:cubicBezTo>
                  <a:cubicBezTo>
                    <a:pt x="82" y="82"/>
                    <a:pt x="82" y="82"/>
                    <a:pt x="82" y="82"/>
                  </a:cubicBezTo>
                  <a:cubicBezTo>
                    <a:pt x="82" y="67"/>
                    <a:pt x="82" y="67"/>
                    <a:pt x="82" y="67"/>
                  </a:cubicBezTo>
                  <a:cubicBezTo>
                    <a:pt x="82" y="66"/>
                    <a:pt x="83" y="66"/>
                    <a:pt x="84" y="66"/>
                  </a:cubicBezTo>
                  <a:cubicBezTo>
                    <a:pt x="85" y="66"/>
                    <a:pt x="86" y="66"/>
                    <a:pt x="86" y="67"/>
                  </a:cubicBezTo>
                  <a:cubicBezTo>
                    <a:pt x="86" y="82"/>
                    <a:pt x="86" y="82"/>
                    <a:pt x="86" y="82"/>
                  </a:cubicBezTo>
                  <a:cubicBezTo>
                    <a:pt x="86" y="82"/>
                    <a:pt x="86" y="82"/>
                    <a:pt x="86" y="82"/>
                  </a:cubicBezTo>
                  <a:cubicBezTo>
                    <a:pt x="93" y="82"/>
                    <a:pt x="99" y="87"/>
                    <a:pt x="99" y="94"/>
                  </a:cubicBezTo>
                  <a:cubicBezTo>
                    <a:pt x="99" y="101"/>
                    <a:pt x="99" y="101"/>
                    <a:pt x="99" y="101"/>
                  </a:cubicBezTo>
                  <a:cubicBezTo>
                    <a:pt x="99" y="102"/>
                    <a:pt x="98" y="103"/>
                    <a:pt x="97" y="103"/>
                  </a:cubicBezTo>
                  <a:close/>
                  <a:moveTo>
                    <a:pt x="87" y="62"/>
                  </a:moveTo>
                  <a:cubicBezTo>
                    <a:pt x="12" y="62"/>
                    <a:pt x="12" y="62"/>
                    <a:pt x="12" y="62"/>
                  </a:cubicBezTo>
                  <a:cubicBezTo>
                    <a:pt x="11" y="62"/>
                    <a:pt x="10" y="61"/>
                    <a:pt x="10" y="60"/>
                  </a:cubicBezTo>
                  <a:cubicBezTo>
                    <a:pt x="10" y="59"/>
                    <a:pt x="11" y="59"/>
                    <a:pt x="12" y="59"/>
                  </a:cubicBezTo>
                  <a:cubicBezTo>
                    <a:pt x="87" y="59"/>
                    <a:pt x="87" y="59"/>
                    <a:pt x="87" y="59"/>
                  </a:cubicBezTo>
                  <a:cubicBezTo>
                    <a:pt x="88" y="59"/>
                    <a:pt x="89" y="59"/>
                    <a:pt x="89" y="60"/>
                  </a:cubicBezTo>
                  <a:cubicBezTo>
                    <a:pt x="89" y="61"/>
                    <a:pt x="88" y="62"/>
                    <a:pt x="87" y="62"/>
                  </a:cubicBezTo>
                  <a:close/>
                  <a:moveTo>
                    <a:pt x="87" y="47"/>
                  </a:moveTo>
                  <a:cubicBezTo>
                    <a:pt x="12" y="47"/>
                    <a:pt x="12" y="47"/>
                    <a:pt x="12" y="47"/>
                  </a:cubicBezTo>
                  <a:cubicBezTo>
                    <a:pt x="11" y="47"/>
                    <a:pt x="10" y="46"/>
                    <a:pt x="10" y="45"/>
                  </a:cubicBezTo>
                  <a:cubicBezTo>
                    <a:pt x="10" y="44"/>
                    <a:pt x="11" y="43"/>
                    <a:pt x="12" y="43"/>
                  </a:cubicBezTo>
                  <a:cubicBezTo>
                    <a:pt x="87" y="43"/>
                    <a:pt x="87" y="43"/>
                    <a:pt x="87" y="43"/>
                  </a:cubicBezTo>
                  <a:cubicBezTo>
                    <a:pt x="88" y="43"/>
                    <a:pt x="89" y="44"/>
                    <a:pt x="89" y="45"/>
                  </a:cubicBezTo>
                  <a:cubicBezTo>
                    <a:pt x="89" y="46"/>
                    <a:pt x="88" y="47"/>
                    <a:pt x="87" y="47"/>
                  </a:cubicBezTo>
                  <a:close/>
                  <a:moveTo>
                    <a:pt x="79" y="38"/>
                  </a:moveTo>
                  <a:cubicBezTo>
                    <a:pt x="20" y="38"/>
                    <a:pt x="20" y="38"/>
                    <a:pt x="20" y="38"/>
                  </a:cubicBezTo>
                  <a:cubicBezTo>
                    <a:pt x="19" y="38"/>
                    <a:pt x="18" y="38"/>
                    <a:pt x="18" y="37"/>
                  </a:cubicBezTo>
                  <a:cubicBezTo>
                    <a:pt x="18" y="33"/>
                    <a:pt x="18" y="33"/>
                    <a:pt x="18" y="33"/>
                  </a:cubicBezTo>
                  <a:cubicBezTo>
                    <a:pt x="18" y="20"/>
                    <a:pt x="28" y="10"/>
                    <a:pt x="40" y="9"/>
                  </a:cubicBezTo>
                  <a:cubicBezTo>
                    <a:pt x="40" y="6"/>
                    <a:pt x="40" y="6"/>
                    <a:pt x="40" y="6"/>
                  </a:cubicBezTo>
                  <a:cubicBezTo>
                    <a:pt x="40" y="3"/>
                    <a:pt x="43" y="0"/>
                    <a:pt x="47" y="0"/>
                  </a:cubicBezTo>
                  <a:cubicBezTo>
                    <a:pt x="52" y="0"/>
                    <a:pt x="52" y="0"/>
                    <a:pt x="52" y="0"/>
                  </a:cubicBezTo>
                  <a:cubicBezTo>
                    <a:pt x="56" y="0"/>
                    <a:pt x="59" y="3"/>
                    <a:pt x="59" y="6"/>
                  </a:cubicBezTo>
                  <a:cubicBezTo>
                    <a:pt x="59" y="9"/>
                    <a:pt x="59" y="9"/>
                    <a:pt x="59" y="9"/>
                  </a:cubicBezTo>
                  <a:cubicBezTo>
                    <a:pt x="71" y="10"/>
                    <a:pt x="81" y="20"/>
                    <a:pt x="81" y="33"/>
                  </a:cubicBezTo>
                  <a:cubicBezTo>
                    <a:pt x="81" y="37"/>
                    <a:pt x="81" y="37"/>
                    <a:pt x="81" y="37"/>
                  </a:cubicBezTo>
                  <a:cubicBezTo>
                    <a:pt x="81" y="38"/>
                    <a:pt x="80" y="38"/>
                    <a:pt x="79" y="38"/>
                  </a:cubicBezTo>
                  <a:close/>
                  <a:moveTo>
                    <a:pt x="22" y="35"/>
                  </a:moveTo>
                  <a:cubicBezTo>
                    <a:pt x="77" y="35"/>
                    <a:pt x="77" y="35"/>
                    <a:pt x="77" y="35"/>
                  </a:cubicBezTo>
                  <a:cubicBezTo>
                    <a:pt x="77" y="33"/>
                    <a:pt x="77" y="33"/>
                    <a:pt x="77" y="33"/>
                  </a:cubicBezTo>
                  <a:cubicBezTo>
                    <a:pt x="77" y="22"/>
                    <a:pt x="68" y="12"/>
                    <a:pt x="57" y="12"/>
                  </a:cubicBezTo>
                  <a:cubicBezTo>
                    <a:pt x="42" y="12"/>
                    <a:pt x="42" y="12"/>
                    <a:pt x="42" y="12"/>
                  </a:cubicBezTo>
                  <a:cubicBezTo>
                    <a:pt x="31" y="12"/>
                    <a:pt x="22" y="22"/>
                    <a:pt x="22" y="33"/>
                  </a:cubicBezTo>
                  <a:lnTo>
                    <a:pt x="22" y="35"/>
                  </a:lnTo>
                  <a:close/>
                  <a:moveTo>
                    <a:pt x="44" y="9"/>
                  </a:moveTo>
                  <a:cubicBezTo>
                    <a:pt x="55" y="9"/>
                    <a:pt x="55" y="9"/>
                    <a:pt x="55" y="9"/>
                  </a:cubicBezTo>
                  <a:cubicBezTo>
                    <a:pt x="55" y="6"/>
                    <a:pt x="55" y="6"/>
                    <a:pt x="55" y="6"/>
                  </a:cubicBezTo>
                  <a:cubicBezTo>
                    <a:pt x="55" y="5"/>
                    <a:pt x="54" y="3"/>
                    <a:pt x="52" y="3"/>
                  </a:cubicBezTo>
                  <a:cubicBezTo>
                    <a:pt x="47" y="3"/>
                    <a:pt x="47" y="3"/>
                    <a:pt x="47" y="3"/>
                  </a:cubicBezTo>
                  <a:cubicBezTo>
                    <a:pt x="45" y="3"/>
                    <a:pt x="44" y="5"/>
                    <a:pt x="44" y="6"/>
                  </a:cubicBezTo>
                  <a:lnTo>
                    <a:pt x="44" y="9"/>
                  </a:lnTo>
                  <a:close/>
                </a:path>
              </a:pathLst>
            </a:custGeom>
            <a:solidFill>
              <a:srgbClr val="263C8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 name="Freeform 3583">
              <a:extLst>
                <a:ext uri="{FF2B5EF4-FFF2-40B4-BE49-F238E27FC236}">
                  <a16:creationId xmlns:a16="http://schemas.microsoft.com/office/drawing/2014/main" id="{D05E9C6D-9E9D-4578-8A29-5AB7B3472FE2}"/>
                </a:ext>
              </a:extLst>
            </p:cNvPr>
            <p:cNvSpPr>
              <a:spLocks/>
            </p:cNvSpPr>
            <p:nvPr/>
          </p:nvSpPr>
          <p:spPr bwMode="auto">
            <a:xfrm>
              <a:off x="5672798" y="3406775"/>
              <a:ext cx="16709" cy="26736"/>
            </a:xfrm>
            <a:custGeom>
              <a:avLst/>
              <a:gdLst/>
              <a:ahLst/>
              <a:cxnLst>
                <a:cxn ang="0">
                  <a:pos x="2" y="6"/>
                </a:cxn>
                <a:cxn ang="0">
                  <a:pos x="0" y="4"/>
                </a:cxn>
                <a:cxn ang="0">
                  <a:pos x="0" y="1"/>
                </a:cxn>
                <a:cxn ang="0">
                  <a:pos x="2" y="0"/>
                </a:cxn>
                <a:cxn ang="0">
                  <a:pos x="4" y="1"/>
                </a:cxn>
                <a:cxn ang="0">
                  <a:pos x="4" y="4"/>
                </a:cxn>
                <a:cxn ang="0">
                  <a:pos x="2" y="6"/>
                </a:cxn>
              </a:cxnLst>
              <a:rect l="0" t="0" r="r" b="b"/>
              <a:pathLst>
                <a:path w="4" h="6">
                  <a:moveTo>
                    <a:pt x="2" y="6"/>
                  </a:moveTo>
                  <a:cubicBezTo>
                    <a:pt x="1" y="6"/>
                    <a:pt x="0" y="5"/>
                    <a:pt x="0" y="4"/>
                  </a:cubicBezTo>
                  <a:cubicBezTo>
                    <a:pt x="0" y="1"/>
                    <a:pt x="0" y="1"/>
                    <a:pt x="0" y="1"/>
                  </a:cubicBezTo>
                  <a:cubicBezTo>
                    <a:pt x="0" y="0"/>
                    <a:pt x="1" y="0"/>
                    <a:pt x="2" y="0"/>
                  </a:cubicBezTo>
                  <a:cubicBezTo>
                    <a:pt x="3" y="0"/>
                    <a:pt x="4" y="0"/>
                    <a:pt x="4" y="1"/>
                  </a:cubicBezTo>
                  <a:cubicBezTo>
                    <a:pt x="4" y="4"/>
                    <a:pt x="4" y="4"/>
                    <a:pt x="4" y="4"/>
                  </a:cubicBezTo>
                  <a:cubicBezTo>
                    <a:pt x="4" y="5"/>
                    <a:pt x="3" y="6"/>
                    <a:pt x="2" y="6"/>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3584">
              <a:extLst>
                <a:ext uri="{FF2B5EF4-FFF2-40B4-BE49-F238E27FC236}">
                  <a16:creationId xmlns:a16="http://schemas.microsoft.com/office/drawing/2014/main" id="{8AC48796-45C4-460D-90C4-E395F2A30A9B}"/>
                </a:ext>
              </a:extLst>
            </p:cNvPr>
            <p:cNvSpPr>
              <a:spLocks/>
            </p:cNvSpPr>
            <p:nvPr/>
          </p:nvSpPr>
          <p:spPr bwMode="auto">
            <a:xfrm>
              <a:off x="5629353" y="3406775"/>
              <a:ext cx="16709" cy="26736"/>
            </a:xfrm>
            <a:custGeom>
              <a:avLst/>
              <a:gdLst/>
              <a:ahLst/>
              <a:cxnLst>
                <a:cxn ang="0">
                  <a:pos x="2" y="6"/>
                </a:cxn>
                <a:cxn ang="0">
                  <a:pos x="0" y="4"/>
                </a:cxn>
                <a:cxn ang="0">
                  <a:pos x="0" y="1"/>
                </a:cxn>
                <a:cxn ang="0">
                  <a:pos x="2" y="0"/>
                </a:cxn>
                <a:cxn ang="0">
                  <a:pos x="4" y="1"/>
                </a:cxn>
                <a:cxn ang="0">
                  <a:pos x="4" y="4"/>
                </a:cxn>
                <a:cxn ang="0">
                  <a:pos x="2" y="6"/>
                </a:cxn>
              </a:cxnLst>
              <a:rect l="0" t="0" r="r" b="b"/>
              <a:pathLst>
                <a:path w="4" h="6">
                  <a:moveTo>
                    <a:pt x="2" y="6"/>
                  </a:moveTo>
                  <a:cubicBezTo>
                    <a:pt x="1" y="6"/>
                    <a:pt x="0" y="5"/>
                    <a:pt x="0" y="4"/>
                  </a:cubicBezTo>
                  <a:cubicBezTo>
                    <a:pt x="0" y="1"/>
                    <a:pt x="0" y="1"/>
                    <a:pt x="0" y="1"/>
                  </a:cubicBezTo>
                  <a:cubicBezTo>
                    <a:pt x="0" y="0"/>
                    <a:pt x="1" y="0"/>
                    <a:pt x="2" y="0"/>
                  </a:cubicBezTo>
                  <a:cubicBezTo>
                    <a:pt x="3" y="0"/>
                    <a:pt x="4" y="0"/>
                    <a:pt x="4" y="1"/>
                  </a:cubicBezTo>
                  <a:cubicBezTo>
                    <a:pt x="4" y="4"/>
                    <a:pt x="4" y="4"/>
                    <a:pt x="4" y="4"/>
                  </a:cubicBezTo>
                  <a:cubicBezTo>
                    <a:pt x="4" y="5"/>
                    <a:pt x="3" y="6"/>
                    <a:pt x="2" y="6"/>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3" name="Freeform 3585">
              <a:extLst>
                <a:ext uri="{FF2B5EF4-FFF2-40B4-BE49-F238E27FC236}">
                  <a16:creationId xmlns:a16="http://schemas.microsoft.com/office/drawing/2014/main" id="{FD572056-3021-4B3F-A86A-50BCF9AA7BF5}"/>
                </a:ext>
              </a:extLst>
            </p:cNvPr>
            <p:cNvSpPr>
              <a:spLocks/>
            </p:cNvSpPr>
            <p:nvPr/>
          </p:nvSpPr>
          <p:spPr bwMode="auto">
            <a:xfrm>
              <a:off x="5582565" y="3406775"/>
              <a:ext cx="20052" cy="26736"/>
            </a:xfrm>
            <a:custGeom>
              <a:avLst/>
              <a:gdLst/>
              <a:ahLst/>
              <a:cxnLst>
                <a:cxn ang="0">
                  <a:pos x="2" y="6"/>
                </a:cxn>
                <a:cxn ang="0">
                  <a:pos x="0" y="4"/>
                </a:cxn>
                <a:cxn ang="0">
                  <a:pos x="0" y="1"/>
                </a:cxn>
                <a:cxn ang="0">
                  <a:pos x="2" y="0"/>
                </a:cxn>
                <a:cxn ang="0">
                  <a:pos x="4" y="1"/>
                </a:cxn>
                <a:cxn ang="0">
                  <a:pos x="4" y="4"/>
                </a:cxn>
                <a:cxn ang="0">
                  <a:pos x="2" y="6"/>
                </a:cxn>
              </a:cxnLst>
              <a:rect l="0" t="0" r="r" b="b"/>
              <a:pathLst>
                <a:path w="4" h="6">
                  <a:moveTo>
                    <a:pt x="2" y="6"/>
                  </a:moveTo>
                  <a:cubicBezTo>
                    <a:pt x="1" y="6"/>
                    <a:pt x="0" y="5"/>
                    <a:pt x="0" y="4"/>
                  </a:cubicBezTo>
                  <a:cubicBezTo>
                    <a:pt x="0" y="1"/>
                    <a:pt x="0" y="1"/>
                    <a:pt x="0" y="1"/>
                  </a:cubicBezTo>
                  <a:cubicBezTo>
                    <a:pt x="0" y="0"/>
                    <a:pt x="1" y="0"/>
                    <a:pt x="2" y="0"/>
                  </a:cubicBezTo>
                  <a:cubicBezTo>
                    <a:pt x="3" y="0"/>
                    <a:pt x="4" y="0"/>
                    <a:pt x="4" y="1"/>
                  </a:cubicBezTo>
                  <a:cubicBezTo>
                    <a:pt x="4" y="4"/>
                    <a:pt x="4" y="4"/>
                    <a:pt x="4" y="4"/>
                  </a:cubicBezTo>
                  <a:cubicBezTo>
                    <a:pt x="4" y="5"/>
                    <a:pt x="3" y="6"/>
                    <a:pt x="2" y="6"/>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4" name="Freeform 3586">
              <a:extLst>
                <a:ext uri="{FF2B5EF4-FFF2-40B4-BE49-F238E27FC236}">
                  <a16:creationId xmlns:a16="http://schemas.microsoft.com/office/drawing/2014/main" id="{7D6D0974-2D9F-459C-B80A-4923827642EE}"/>
                </a:ext>
              </a:extLst>
            </p:cNvPr>
            <p:cNvSpPr>
              <a:spLocks/>
            </p:cNvSpPr>
            <p:nvPr/>
          </p:nvSpPr>
          <p:spPr bwMode="auto">
            <a:xfrm>
              <a:off x="5539117" y="3406775"/>
              <a:ext cx="16709" cy="26736"/>
            </a:xfrm>
            <a:custGeom>
              <a:avLst/>
              <a:gdLst/>
              <a:ahLst/>
              <a:cxnLst>
                <a:cxn ang="0">
                  <a:pos x="2" y="6"/>
                </a:cxn>
                <a:cxn ang="0">
                  <a:pos x="0" y="4"/>
                </a:cxn>
                <a:cxn ang="0">
                  <a:pos x="0" y="1"/>
                </a:cxn>
                <a:cxn ang="0">
                  <a:pos x="2" y="0"/>
                </a:cxn>
                <a:cxn ang="0">
                  <a:pos x="4" y="1"/>
                </a:cxn>
                <a:cxn ang="0">
                  <a:pos x="4" y="4"/>
                </a:cxn>
                <a:cxn ang="0">
                  <a:pos x="2" y="6"/>
                </a:cxn>
              </a:cxnLst>
              <a:rect l="0" t="0" r="r" b="b"/>
              <a:pathLst>
                <a:path w="4" h="6">
                  <a:moveTo>
                    <a:pt x="2" y="6"/>
                  </a:moveTo>
                  <a:cubicBezTo>
                    <a:pt x="1" y="6"/>
                    <a:pt x="0" y="5"/>
                    <a:pt x="0" y="4"/>
                  </a:cubicBezTo>
                  <a:cubicBezTo>
                    <a:pt x="0" y="1"/>
                    <a:pt x="0" y="1"/>
                    <a:pt x="0" y="1"/>
                  </a:cubicBezTo>
                  <a:cubicBezTo>
                    <a:pt x="0" y="0"/>
                    <a:pt x="1" y="0"/>
                    <a:pt x="2" y="0"/>
                  </a:cubicBezTo>
                  <a:cubicBezTo>
                    <a:pt x="3" y="0"/>
                    <a:pt x="4" y="0"/>
                    <a:pt x="4" y="1"/>
                  </a:cubicBezTo>
                  <a:cubicBezTo>
                    <a:pt x="4" y="4"/>
                    <a:pt x="4" y="4"/>
                    <a:pt x="4" y="4"/>
                  </a:cubicBezTo>
                  <a:cubicBezTo>
                    <a:pt x="4" y="5"/>
                    <a:pt x="3" y="6"/>
                    <a:pt x="2" y="6"/>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5" name="Freeform 3587">
              <a:extLst>
                <a:ext uri="{FF2B5EF4-FFF2-40B4-BE49-F238E27FC236}">
                  <a16:creationId xmlns:a16="http://schemas.microsoft.com/office/drawing/2014/main" id="{B8E61A3D-305C-423E-A116-6028FC951B3A}"/>
                </a:ext>
              </a:extLst>
            </p:cNvPr>
            <p:cNvSpPr>
              <a:spLocks/>
            </p:cNvSpPr>
            <p:nvPr/>
          </p:nvSpPr>
          <p:spPr bwMode="auto">
            <a:xfrm>
              <a:off x="5499013" y="3406775"/>
              <a:ext cx="13368" cy="26736"/>
            </a:xfrm>
            <a:custGeom>
              <a:avLst/>
              <a:gdLst/>
              <a:ahLst/>
              <a:cxnLst>
                <a:cxn ang="0">
                  <a:pos x="2" y="6"/>
                </a:cxn>
                <a:cxn ang="0">
                  <a:pos x="0" y="4"/>
                </a:cxn>
                <a:cxn ang="0">
                  <a:pos x="0" y="1"/>
                </a:cxn>
                <a:cxn ang="0">
                  <a:pos x="2" y="0"/>
                </a:cxn>
                <a:cxn ang="0">
                  <a:pos x="3" y="1"/>
                </a:cxn>
                <a:cxn ang="0">
                  <a:pos x="3" y="4"/>
                </a:cxn>
                <a:cxn ang="0">
                  <a:pos x="2" y="6"/>
                </a:cxn>
              </a:cxnLst>
              <a:rect l="0" t="0" r="r" b="b"/>
              <a:pathLst>
                <a:path w="3" h="6">
                  <a:moveTo>
                    <a:pt x="2" y="6"/>
                  </a:moveTo>
                  <a:cubicBezTo>
                    <a:pt x="0" y="6"/>
                    <a:pt x="0" y="5"/>
                    <a:pt x="0" y="4"/>
                  </a:cubicBezTo>
                  <a:cubicBezTo>
                    <a:pt x="0" y="1"/>
                    <a:pt x="0" y="1"/>
                    <a:pt x="0" y="1"/>
                  </a:cubicBezTo>
                  <a:cubicBezTo>
                    <a:pt x="0" y="0"/>
                    <a:pt x="0" y="0"/>
                    <a:pt x="2" y="0"/>
                  </a:cubicBezTo>
                  <a:cubicBezTo>
                    <a:pt x="3" y="0"/>
                    <a:pt x="3" y="0"/>
                    <a:pt x="3" y="1"/>
                  </a:cubicBezTo>
                  <a:cubicBezTo>
                    <a:pt x="3" y="4"/>
                    <a:pt x="3" y="4"/>
                    <a:pt x="3" y="4"/>
                  </a:cubicBezTo>
                  <a:cubicBezTo>
                    <a:pt x="3" y="5"/>
                    <a:pt x="3" y="6"/>
                    <a:pt x="2" y="6"/>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6" name="Freeform 3588">
              <a:extLst>
                <a:ext uri="{FF2B5EF4-FFF2-40B4-BE49-F238E27FC236}">
                  <a16:creationId xmlns:a16="http://schemas.microsoft.com/office/drawing/2014/main" id="{24B6A41F-D2A4-452F-BE6F-4B0CA6DF5A13}"/>
                </a:ext>
              </a:extLst>
            </p:cNvPr>
            <p:cNvSpPr>
              <a:spLocks/>
            </p:cNvSpPr>
            <p:nvPr/>
          </p:nvSpPr>
          <p:spPr bwMode="auto">
            <a:xfrm>
              <a:off x="5455568" y="3406775"/>
              <a:ext cx="16709" cy="26736"/>
            </a:xfrm>
            <a:custGeom>
              <a:avLst/>
              <a:gdLst/>
              <a:ahLst/>
              <a:cxnLst>
                <a:cxn ang="0">
                  <a:pos x="2" y="6"/>
                </a:cxn>
                <a:cxn ang="0">
                  <a:pos x="0" y="4"/>
                </a:cxn>
                <a:cxn ang="0">
                  <a:pos x="0" y="1"/>
                </a:cxn>
                <a:cxn ang="0">
                  <a:pos x="2" y="0"/>
                </a:cxn>
                <a:cxn ang="0">
                  <a:pos x="4" y="1"/>
                </a:cxn>
                <a:cxn ang="0">
                  <a:pos x="4" y="4"/>
                </a:cxn>
                <a:cxn ang="0">
                  <a:pos x="2" y="6"/>
                </a:cxn>
              </a:cxnLst>
              <a:rect l="0" t="0" r="r" b="b"/>
              <a:pathLst>
                <a:path w="4" h="6">
                  <a:moveTo>
                    <a:pt x="2" y="6"/>
                  </a:moveTo>
                  <a:cubicBezTo>
                    <a:pt x="1" y="6"/>
                    <a:pt x="0" y="5"/>
                    <a:pt x="0" y="4"/>
                  </a:cubicBezTo>
                  <a:cubicBezTo>
                    <a:pt x="0" y="1"/>
                    <a:pt x="0" y="1"/>
                    <a:pt x="0" y="1"/>
                  </a:cubicBezTo>
                  <a:cubicBezTo>
                    <a:pt x="0" y="0"/>
                    <a:pt x="1" y="0"/>
                    <a:pt x="2" y="0"/>
                  </a:cubicBezTo>
                  <a:cubicBezTo>
                    <a:pt x="3" y="0"/>
                    <a:pt x="4" y="0"/>
                    <a:pt x="4" y="1"/>
                  </a:cubicBezTo>
                  <a:cubicBezTo>
                    <a:pt x="4" y="4"/>
                    <a:pt x="4" y="4"/>
                    <a:pt x="4" y="4"/>
                  </a:cubicBezTo>
                  <a:cubicBezTo>
                    <a:pt x="4" y="5"/>
                    <a:pt x="3" y="6"/>
                    <a:pt x="2" y="6"/>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7" name="Freeform 3589">
              <a:extLst>
                <a:ext uri="{FF2B5EF4-FFF2-40B4-BE49-F238E27FC236}">
                  <a16:creationId xmlns:a16="http://schemas.microsoft.com/office/drawing/2014/main" id="{BC12D095-DC8D-4E50-B8E4-8C32DA6985C4}"/>
                </a:ext>
              </a:extLst>
            </p:cNvPr>
            <p:cNvSpPr>
              <a:spLocks/>
            </p:cNvSpPr>
            <p:nvPr/>
          </p:nvSpPr>
          <p:spPr bwMode="auto">
            <a:xfrm>
              <a:off x="5412121" y="3406775"/>
              <a:ext cx="16709" cy="26736"/>
            </a:xfrm>
            <a:custGeom>
              <a:avLst/>
              <a:gdLst/>
              <a:ahLst/>
              <a:cxnLst>
                <a:cxn ang="0">
                  <a:pos x="2" y="6"/>
                </a:cxn>
                <a:cxn ang="0">
                  <a:pos x="0" y="4"/>
                </a:cxn>
                <a:cxn ang="0">
                  <a:pos x="0" y="1"/>
                </a:cxn>
                <a:cxn ang="0">
                  <a:pos x="2" y="0"/>
                </a:cxn>
                <a:cxn ang="0">
                  <a:pos x="4" y="1"/>
                </a:cxn>
                <a:cxn ang="0">
                  <a:pos x="4" y="4"/>
                </a:cxn>
                <a:cxn ang="0">
                  <a:pos x="2" y="6"/>
                </a:cxn>
              </a:cxnLst>
              <a:rect l="0" t="0" r="r" b="b"/>
              <a:pathLst>
                <a:path w="4" h="6">
                  <a:moveTo>
                    <a:pt x="2" y="6"/>
                  </a:moveTo>
                  <a:cubicBezTo>
                    <a:pt x="1" y="6"/>
                    <a:pt x="0" y="5"/>
                    <a:pt x="0" y="4"/>
                  </a:cubicBezTo>
                  <a:cubicBezTo>
                    <a:pt x="0" y="1"/>
                    <a:pt x="0" y="1"/>
                    <a:pt x="0" y="1"/>
                  </a:cubicBezTo>
                  <a:cubicBezTo>
                    <a:pt x="0" y="0"/>
                    <a:pt x="1" y="0"/>
                    <a:pt x="2" y="0"/>
                  </a:cubicBezTo>
                  <a:cubicBezTo>
                    <a:pt x="3" y="0"/>
                    <a:pt x="4" y="0"/>
                    <a:pt x="4" y="1"/>
                  </a:cubicBezTo>
                  <a:cubicBezTo>
                    <a:pt x="4" y="4"/>
                    <a:pt x="4" y="4"/>
                    <a:pt x="4" y="4"/>
                  </a:cubicBezTo>
                  <a:cubicBezTo>
                    <a:pt x="4" y="5"/>
                    <a:pt x="3" y="6"/>
                    <a:pt x="2" y="6"/>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8" name="Freeform 3590">
              <a:extLst>
                <a:ext uri="{FF2B5EF4-FFF2-40B4-BE49-F238E27FC236}">
                  <a16:creationId xmlns:a16="http://schemas.microsoft.com/office/drawing/2014/main" id="{8AA8F5EB-35CC-49B6-AE0D-F8EEBCB2F53B}"/>
                </a:ext>
              </a:extLst>
            </p:cNvPr>
            <p:cNvSpPr>
              <a:spLocks/>
            </p:cNvSpPr>
            <p:nvPr/>
          </p:nvSpPr>
          <p:spPr bwMode="auto">
            <a:xfrm>
              <a:off x="5368676" y="3406775"/>
              <a:ext cx="16709" cy="26736"/>
            </a:xfrm>
            <a:custGeom>
              <a:avLst/>
              <a:gdLst/>
              <a:ahLst/>
              <a:cxnLst>
                <a:cxn ang="0">
                  <a:pos x="2" y="6"/>
                </a:cxn>
                <a:cxn ang="0">
                  <a:pos x="0" y="4"/>
                </a:cxn>
                <a:cxn ang="0">
                  <a:pos x="0" y="1"/>
                </a:cxn>
                <a:cxn ang="0">
                  <a:pos x="2" y="0"/>
                </a:cxn>
                <a:cxn ang="0">
                  <a:pos x="4" y="1"/>
                </a:cxn>
                <a:cxn ang="0">
                  <a:pos x="4" y="4"/>
                </a:cxn>
                <a:cxn ang="0">
                  <a:pos x="2" y="6"/>
                </a:cxn>
              </a:cxnLst>
              <a:rect l="0" t="0" r="r" b="b"/>
              <a:pathLst>
                <a:path w="4" h="6">
                  <a:moveTo>
                    <a:pt x="2" y="6"/>
                  </a:moveTo>
                  <a:cubicBezTo>
                    <a:pt x="1" y="6"/>
                    <a:pt x="0" y="5"/>
                    <a:pt x="0" y="4"/>
                  </a:cubicBezTo>
                  <a:cubicBezTo>
                    <a:pt x="0" y="1"/>
                    <a:pt x="0" y="1"/>
                    <a:pt x="0" y="1"/>
                  </a:cubicBezTo>
                  <a:cubicBezTo>
                    <a:pt x="0" y="0"/>
                    <a:pt x="1" y="0"/>
                    <a:pt x="2" y="0"/>
                  </a:cubicBezTo>
                  <a:cubicBezTo>
                    <a:pt x="3" y="0"/>
                    <a:pt x="4" y="0"/>
                    <a:pt x="4" y="1"/>
                  </a:cubicBezTo>
                  <a:cubicBezTo>
                    <a:pt x="4" y="4"/>
                    <a:pt x="4" y="4"/>
                    <a:pt x="4" y="4"/>
                  </a:cubicBezTo>
                  <a:cubicBezTo>
                    <a:pt x="4" y="5"/>
                    <a:pt x="3" y="6"/>
                    <a:pt x="2" y="6"/>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19" name="Group 18">
            <a:extLst>
              <a:ext uri="{FF2B5EF4-FFF2-40B4-BE49-F238E27FC236}">
                <a16:creationId xmlns:a16="http://schemas.microsoft.com/office/drawing/2014/main" id="{4278EC70-C210-45A8-851C-C91589EBA82B}"/>
              </a:ext>
            </a:extLst>
          </p:cNvPr>
          <p:cNvGrpSpPr/>
          <p:nvPr/>
        </p:nvGrpSpPr>
        <p:grpSpPr>
          <a:xfrm>
            <a:off x="6605793" y="5253056"/>
            <a:ext cx="1771489" cy="1273324"/>
            <a:chOff x="8419932" y="3035822"/>
            <a:chExt cx="584851" cy="631647"/>
          </a:xfrm>
        </p:grpSpPr>
        <p:sp>
          <p:nvSpPr>
            <p:cNvPr id="20" name="Freeform 3625">
              <a:extLst>
                <a:ext uri="{FF2B5EF4-FFF2-40B4-BE49-F238E27FC236}">
                  <a16:creationId xmlns:a16="http://schemas.microsoft.com/office/drawing/2014/main" id="{01DED1E3-1290-4A50-9397-74D346090013}"/>
                </a:ext>
              </a:extLst>
            </p:cNvPr>
            <p:cNvSpPr>
              <a:spLocks/>
            </p:cNvSpPr>
            <p:nvPr/>
          </p:nvSpPr>
          <p:spPr bwMode="auto">
            <a:xfrm>
              <a:off x="8536899" y="3349973"/>
              <a:ext cx="354254" cy="223917"/>
            </a:xfrm>
            <a:custGeom>
              <a:avLst/>
              <a:gdLst/>
              <a:ahLst/>
              <a:cxnLst>
                <a:cxn ang="0">
                  <a:pos x="77" y="51"/>
                </a:cxn>
                <a:cxn ang="0">
                  <a:pos x="59" y="51"/>
                </a:cxn>
                <a:cxn ang="0">
                  <a:pos x="58" y="50"/>
                </a:cxn>
                <a:cxn ang="0">
                  <a:pos x="59" y="48"/>
                </a:cxn>
                <a:cxn ang="0">
                  <a:pos x="76" y="48"/>
                </a:cxn>
                <a:cxn ang="0">
                  <a:pos x="76" y="4"/>
                </a:cxn>
                <a:cxn ang="0">
                  <a:pos x="3" y="4"/>
                </a:cxn>
                <a:cxn ang="0">
                  <a:pos x="3" y="48"/>
                </a:cxn>
                <a:cxn ang="0">
                  <a:pos x="20" y="48"/>
                </a:cxn>
                <a:cxn ang="0">
                  <a:pos x="22" y="50"/>
                </a:cxn>
                <a:cxn ang="0">
                  <a:pos x="20" y="51"/>
                </a:cxn>
                <a:cxn ang="0">
                  <a:pos x="3" y="51"/>
                </a:cxn>
                <a:cxn ang="0">
                  <a:pos x="0" y="48"/>
                </a:cxn>
                <a:cxn ang="0">
                  <a:pos x="0" y="3"/>
                </a:cxn>
                <a:cxn ang="0">
                  <a:pos x="3" y="0"/>
                </a:cxn>
                <a:cxn ang="0">
                  <a:pos x="77" y="0"/>
                </a:cxn>
                <a:cxn ang="0">
                  <a:pos x="80" y="3"/>
                </a:cxn>
                <a:cxn ang="0">
                  <a:pos x="80" y="48"/>
                </a:cxn>
                <a:cxn ang="0">
                  <a:pos x="77" y="51"/>
                </a:cxn>
              </a:cxnLst>
              <a:rect l="0" t="0" r="r" b="b"/>
              <a:pathLst>
                <a:path w="80" h="51">
                  <a:moveTo>
                    <a:pt x="77" y="51"/>
                  </a:moveTo>
                  <a:cubicBezTo>
                    <a:pt x="59" y="51"/>
                    <a:pt x="59" y="51"/>
                    <a:pt x="59" y="51"/>
                  </a:cubicBezTo>
                  <a:cubicBezTo>
                    <a:pt x="58" y="51"/>
                    <a:pt x="58" y="51"/>
                    <a:pt x="58" y="50"/>
                  </a:cubicBezTo>
                  <a:cubicBezTo>
                    <a:pt x="58" y="49"/>
                    <a:pt x="58" y="48"/>
                    <a:pt x="59" y="48"/>
                  </a:cubicBezTo>
                  <a:cubicBezTo>
                    <a:pt x="76" y="48"/>
                    <a:pt x="76" y="48"/>
                    <a:pt x="76" y="48"/>
                  </a:cubicBezTo>
                  <a:cubicBezTo>
                    <a:pt x="76" y="4"/>
                    <a:pt x="76" y="4"/>
                    <a:pt x="76" y="4"/>
                  </a:cubicBezTo>
                  <a:cubicBezTo>
                    <a:pt x="3" y="4"/>
                    <a:pt x="3" y="4"/>
                    <a:pt x="3" y="4"/>
                  </a:cubicBezTo>
                  <a:cubicBezTo>
                    <a:pt x="3" y="48"/>
                    <a:pt x="3" y="48"/>
                    <a:pt x="3" y="48"/>
                  </a:cubicBezTo>
                  <a:cubicBezTo>
                    <a:pt x="20" y="48"/>
                    <a:pt x="20" y="48"/>
                    <a:pt x="20" y="48"/>
                  </a:cubicBezTo>
                  <a:cubicBezTo>
                    <a:pt x="21" y="48"/>
                    <a:pt x="22" y="49"/>
                    <a:pt x="22" y="50"/>
                  </a:cubicBezTo>
                  <a:cubicBezTo>
                    <a:pt x="22" y="51"/>
                    <a:pt x="21" y="51"/>
                    <a:pt x="20" y="51"/>
                  </a:cubicBezTo>
                  <a:cubicBezTo>
                    <a:pt x="3" y="51"/>
                    <a:pt x="3" y="51"/>
                    <a:pt x="3" y="51"/>
                  </a:cubicBezTo>
                  <a:cubicBezTo>
                    <a:pt x="1" y="51"/>
                    <a:pt x="0" y="50"/>
                    <a:pt x="0" y="48"/>
                  </a:cubicBezTo>
                  <a:cubicBezTo>
                    <a:pt x="0" y="3"/>
                    <a:pt x="0" y="3"/>
                    <a:pt x="0" y="3"/>
                  </a:cubicBezTo>
                  <a:cubicBezTo>
                    <a:pt x="0" y="1"/>
                    <a:pt x="1" y="0"/>
                    <a:pt x="3" y="0"/>
                  </a:cubicBezTo>
                  <a:cubicBezTo>
                    <a:pt x="77" y="0"/>
                    <a:pt x="77" y="0"/>
                    <a:pt x="77" y="0"/>
                  </a:cubicBezTo>
                  <a:cubicBezTo>
                    <a:pt x="78" y="0"/>
                    <a:pt x="80" y="1"/>
                    <a:pt x="80" y="3"/>
                  </a:cubicBezTo>
                  <a:cubicBezTo>
                    <a:pt x="80" y="48"/>
                    <a:pt x="80" y="48"/>
                    <a:pt x="80" y="48"/>
                  </a:cubicBezTo>
                  <a:cubicBezTo>
                    <a:pt x="80" y="50"/>
                    <a:pt x="78" y="51"/>
                    <a:pt x="77" y="51"/>
                  </a:cubicBezTo>
                  <a:close/>
                </a:path>
              </a:pathLst>
            </a:custGeom>
            <a:solidFill>
              <a:srgbClr val="263C8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1" name="Freeform 3626">
              <a:extLst>
                <a:ext uri="{FF2B5EF4-FFF2-40B4-BE49-F238E27FC236}">
                  <a16:creationId xmlns:a16="http://schemas.microsoft.com/office/drawing/2014/main" id="{1D98068F-ECAD-42DF-A20E-27E8E12D266E}"/>
                </a:ext>
              </a:extLst>
            </p:cNvPr>
            <p:cNvSpPr>
              <a:spLocks noEditPoints="1"/>
            </p:cNvSpPr>
            <p:nvPr/>
          </p:nvSpPr>
          <p:spPr bwMode="auto">
            <a:xfrm>
              <a:off x="8607083" y="3406789"/>
              <a:ext cx="207205" cy="50131"/>
            </a:xfrm>
            <a:custGeom>
              <a:avLst/>
              <a:gdLst/>
              <a:ahLst/>
              <a:cxnLst>
                <a:cxn ang="0">
                  <a:pos x="40" y="11"/>
                </a:cxn>
                <a:cxn ang="0">
                  <a:pos x="8" y="11"/>
                </a:cxn>
                <a:cxn ang="0">
                  <a:pos x="6" y="10"/>
                </a:cxn>
                <a:cxn ang="0">
                  <a:pos x="8" y="8"/>
                </a:cxn>
                <a:cxn ang="0">
                  <a:pos x="40" y="8"/>
                </a:cxn>
                <a:cxn ang="0">
                  <a:pos x="42" y="10"/>
                </a:cxn>
                <a:cxn ang="0">
                  <a:pos x="40" y="11"/>
                </a:cxn>
                <a:cxn ang="0">
                  <a:pos x="46" y="4"/>
                </a:cxn>
                <a:cxn ang="0">
                  <a:pos x="2" y="4"/>
                </a:cxn>
                <a:cxn ang="0">
                  <a:pos x="0" y="2"/>
                </a:cxn>
                <a:cxn ang="0">
                  <a:pos x="2" y="0"/>
                </a:cxn>
                <a:cxn ang="0">
                  <a:pos x="46" y="0"/>
                </a:cxn>
                <a:cxn ang="0">
                  <a:pos x="47" y="2"/>
                </a:cxn>
                <a:cxn ang="0">
                  <a:pos x="46" y="4"/>
                </a:cxn>
              </a:cxnLst>
              <a:rect l="0" t="0" r="r" b="b"/>
              <a:pathLst>
                <a:path w="47" h="11">
                  <a:moveTo>
                    <a:pt x="40" y="11"/>
                  </a:moveTo>
                  <a:cubicBezTo>
                    <a:pt x="8" y="11"/>
                    <a:pt x="8" y="11"/>
                    <a:pt x="8" y="11"/>
                  </a:cubicBezTo>
                  <a:cubicBezTo>
                    <a:pt x="7" y="11"/>
                    <a:pt x="6" y="11"/>
                    <a:pt x="6" y="10"/>
                  </a:cubicBezTo>
                  <a:cubicBezTo>
                    <a:pt x="6" y="9"/>
                    <a:pt x="7" y="8"/>
                    <a:pt x="8" y="8"/>
                  </a:cubicBezTo>
                  <a:cubicBezTo>
                    <a:pt x="40" y="8"/>
                    <a:pt x="40" y="8"/>
                    <a:pt x="40" y="8"/>
                  </a:cubicBezTo>
                  <a:cubicBezTo>
                    <a:pt x="41" y="8"/>
                    <a:pt x="42" y="9"/>
                    <a:pt x="42" y="10"/>
                  </a:cubicBezTo>
                  <a:cubicBezTo>
                    <a:pt x="42" y="11"/>
                    <a:pt x="41" y="11"/>
                    <a:pt x="40" y="11"/>
                  </a:cubicBezTo>
                  <a:close/>
                  <a:moveTo>
                    <a:pt x="46" y="4"/>
                  </a:moveTo>
                  <a:cubicBezTo>
                    <a:pt x="2" y="4"/>
                    <a:pt x="2" y="4"/>
                    <a:pt x="2" y="4"/>
                  </a:cubicBezTo>
                  <a:cubicBezTo>
                    <a:pt x="1" y="4"/>
                    <a:pt x="0" y="3"/>
                    <a:pt x="0" y="2"/>
                  </a:cubicBezTo>
                  <a:cubicBezTo>
                    <a:pt x="0" y="1"/>
                    <a:pt x="1" y="0"/>
                    <a:pt x="2" y="0"/>
                  </a:cubicBezTo>
                  <a:cubicBezTo>
                    <a:pt x="46" y="0"/>
                    <a:pt x="46" y="0"/>
                    <a:pt x="46" y="0"/>
                  </a:cubicBezTo>
                  <a:cubicBezTo>
                    <a:pt x="47" y="0"/>
                    <a:pt x="47" y="1"/>
                    <a:pt x="47" y="2"/>
                  </a:cubicBezTo>
                  <a:cubicBezTo>
                    <a:pt x="47" y="3"/>
                    <a:pt x="47" y="4"/>
                    <a:pt x="46" y="4"/>
                  </a:cubicBezTo>
                  <a:close/>
                </a:path>
              </a:pathLst>
            </a:custGeom>
            <a:solidFill>
              <a:srgbClr val="263C8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2" name="Freeform 3627">
              <a:extLst>
                <a:ext uri="{FF2B5EF4-FFF2-40B4-BE49-F238E27FC236}">
                  <a16:creationId xmlns:a16="http://schemas.microsoft.com/office/drawing/2014/main" id="{163FAA65-C634-471A-9471-1F2ADA2747C7}"/>
                </a:ext>
              </a:extLst>
            </p:cNvPr>
            <p:cNvSpPr>
              <a:spLocks noEditPoints="1"/>
            </p:cNvSpPr>
            <p:nvPr/>
          </p:nvSpPr>
          <p:spPr bwMode="auto">
            <a:xfrm>
              <a:off x="8650528" y="3503707"/>
              <a:ext cx="120313" cy="120313"/>
            </a:xfrm>
            <a:custGeom>
              <a:avLst/>
              <a:gdLst/>
              <a:ahLst/>
              <a:cxnLst>
                <a:cxn ang="0">
                  <a:pos x="14" y="27"/>
                </a:cxn>
                <a:cxn ang="0">
                  <a:pos x="0" y="13"/>
                </a:cxn>
                <a:cxn ang="0">
                  <a:pos x="14" y="0"/>
                </a:cxn>
                <a:cxn ang="0">
                  <a:pos x="27" y="13"/>
                </a:cxn>
                <a:cxn ang="0">
                  <a:pos x="14" y="27"/>
                </a:cxn>
                <a:cxn ang="0">
                  <a:pos x="14" y="3"/>
                </a:cxn>
                <a:cxn ang="0">
                  <a:pos x="4" y="13"/>
                </a:cxn>
                <a:cxn ang="0">
                  <a:pos x="14" y="24"/>
                </a:cxn>
                <a:cxn ang="0">
                  <a:pos x="24" y="13"/>
                </a:cxn>
                <a:cxn ang="0">
                  <a:pos x="14" y="3"/>
                </a:cxn>
              </a:cxnLst>
              <a:rect l="0" t="0" r="r" b="b"/>
              <a:pathLst>
                <a:path w="27" h="27">
                  <a:moveTo>
                    <a:pt x="14" y="27"/>
                  </a:moveTo>
                  <a:cubicBezTo>
                    <a:pt x="6" y="27"/>
                    <a:pt x="0" y="21"/>
                    <a:pt x="0" y="13"/>
                  </a:cubicBezTo>
                  <a:cubicBezTo>
                    <a:pt x="0" y="6"/>
                    <a:pt x="6" y="0"/>
                    <a:pt x="14" y="0"/>
                  </a:cubicBezTo>
                  <a:cubicBezTo>
                    <a:pt x="21" y="0"/>
                    <a:pt x="27" y="6"/>
                    <a:pt x="27" y="13"/>
                  </a:cubicBezTo>
                  <a:cubicBezTo>
                    <a:pt x="27" y="21"/>
                    <a:pt x="21" y="27"/>
                    <a:pt x="14" y="27"/>
                  </a:cubicBezTo>
                  <a:close/>
                  <a:moveTo>
                    <a:pt x="14" y="3"/>
                  </a:moveTo>
                  <a:cubicBezTo>
                    <a:pt x="8" y="3"/>
                    <a:pt x="4" y="8"/>
                    <a:pt x="4" y="13"/>
                  </a:cubicBezTo>
                  <a:cubicBezTo>
                    <a:pt x="4" y="19"/>
                    <a:pt x="8" y="24"/>
                    <a:pt x="14" y="24"/>
                  </a:cubicBezTo>
                  <a:cubicBezTo>
                    <a:pt x="19" y="24"/>
                    <a:pt x="24" y="19"/>
                    <a:pt x="24" y="13"/>
                  </a:cubicBezTo>
                  <a:cubicBezTo>
                    <a:pt x="24" y="8"/>
                    <a:pt x="19" y="3"/>
                    <a:pt x="14" y="3"/>
                  </a:cubicBezTo>
                  <a:close/>
                </a:path>
              </a:pathLst>
            </a:custGeom>
            <a:solidFill>
              <a:srgbClr val="ED302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3" name="Freeform 3628">
              <a:extLst>
                <a:ext uri="{FF2B5EF4-FFF2-40B4-BE49-F238E27FC236}">
                  <a16:creationId xmlns:a16="http://schemas.microsoft.com/office/drawing/2014/main" id="{5C7472B0-64BC-47CC-8F38-BD1F3178A599}"/>
                </a:ext>
              </a:extLst>
            </p:cNvPr>
            <p:cNvSpPr>
              <a:spLocks/>
            </p:cNvSpPr>
            <p:nvPr/>
          </p:nvSpPr>
          <p:spPr bwMode="auto">
            <a:xfrm>
              <a:off x="8607083" y="3570547"/>
              <a:ext cx="100260" cy="96920"/>
            </a:xfrm>
            <a:custGeom>
              <a:avLst/>
              <a:gdLst/>
              <a:ahLst/>
              <a:cxnLst>
                <a:cxn ang="0">
                  <a:pos x="11" y="22"/>
                </a:cxn>
                <a:cxn ang="0">
                  <a:pos x="10" y="22"/>
                </a:cxn>
                <a:cxn ang="0">
                  <a:pos x="9" y="20"/>
                </a:cxn>
                <a:cxn ang="0">
                  <a:pos x="9" y="13"/>
                </a:cxn>
                <a:cxn ang="0">
                  <a:pos x="2" y="13"/>
                </a:cxn>
                <a:cxn ang="0">
                  <a:pos x="1" y="12"/>
                </a:cxn>
                <a:cxn ang="0">
                  <a:pos x="1" y="10"/>
                </a:cxn>
                <a:cxn ang="0">
                  <a:pos x="11" y="0"/>
                </a:cxn>
                <a:cxn ang="0">
                  <a:pos x="13" y="0"/>
                </a:cxn>
                <a:cxn ang="0">
                  <a:pos x="13" y="3"/>
                </a:cxn>
                <a:cxn ang="0">
                  <a:pos x="7" y="10"/>
                </a:cxn>
                <a:cxn ang="0">
                  <a:pos x="11" y="10"/>
                </a:cxn>
                <a:cxn ang="0">
                  <a:pos x="13" y="11"/>
                </a:cxn>
                <a:cxn ang="0">
                  <a:pos x="13" y="16"/>
                </a:cxn>
                <a:cxn ang="0">
                  <a:pos x="19" y="9"/>
                </a:cxn>
                <a:cxn ang="0">
                  <a:pos x="22" y="9"/>
                </a:cxn>
                <a:cxn ang="0">
                  <a:pos x="22" y="11"/>
                </a:cxn>
                <a:cxn ang="0">
                  <a:pos x="12" y="21"/>
                </a:cxn>
                <a:cxn ang="0">
                  <a:pos x="11" y="22"/>
                </a:cxn>
              </a:cxnLst>
              <a:rect l="0" t="0" r="r" b="b"/>
              <a:pathLst>
                <a:path w="23" h="22">
                  <a:moveTo>
                    <a:pt x="11" y="22"/>
                  </a:moveTo>
                  <a:cubicBezTo>
                    <a:pt x="10" y="22"/>
                    <a:pt x="10" y="22"/>
                    <a:pt x="10" y="22"/>
                  </a:cubicBezTo>
                  <a:cubicBezTo>
                    <a:pt x="9" y="21"/>
                    <a:pt x="9" y="21"/>
                    <a:pt x="9" y="20"/>
                  </a:cubicBezTo>
                  <a:cubicBezTo>
                    <a:pt x="9" y="13"/>
                    <a:pt x="9" y="13"/>
                    <a:pt x="9" y="13"/>
                  </a:cubicBezTo>
                  <a:cubicBezTo>
                    <a:pt x="2" y="13"/>
                    <a:pt x="2" y="13"/>
                    <a:pt x="2" y="13"/>
                  </a:cubicBezTo>
                  <a:cubicBezTo>
                    <a:pt x="2" y="13"/>
                    <a:pt x="1" y="13"/>
                    <a:pt x="1" y="12"/>
                  </a:cubicBezTo>
                  <a:cubicBezTo>
                    <a:pt x="0" y="11"/>
                    <a:pt x="0" y="11"/>
                    <a:pt x="1" y="10"/>
                  </a:cubicBezTo>
                  <a:cubicBezTo>
                    <a:pt x="11" y="0"/>
                    <a:pt x="11" y="0"/>
                    <a:pt x="11" y="0"/>
                  </a:cubicBezTo>
                  <a:cubicBezTo>
                    <a:pt x="11" y="0"/>
                    <a:pt x="13" y="0"/>
                    <a:pt x="13" y="0"/>
                  </a:cubicBezTo>
                  <a:cubicBezTo>
                    <a:pt x="14" y="1"/>
                    <a:pt x="14" y="2"/>
                    <a:pt x="13" y="3"/>
                  </a:cubicBezTo>
                  <a:cubicBezTo>
                    <a:pt x="7" y="10"/>
                    <a:pt x="7" y="10"/>
                    <a:pt x="7" y="10"/>
                  </a:cubicBezTo>
                  <a:cubicBezTo>
                    <a:pt x="11" y="10"/>
                    <a:pt x="11" y="10"/>
                    <a:pt x="11" y="10"/>
                  </a:cubicBezTo>
                  <a:cubicBezTo>
                    <a:pt x="12" y="10"/>
                    <a:pt x="13" y="10"/>
                    <a:pt x="13" y="11"/>
                  </a:cubicBezTo>
                  <a:cubicBezTo>
                    <a:pt x="13" y="16"/>
                    <a:pt x="13" y="16"/>
                    <a:pt x="13" y="16"/>
                  </a:cubicBezTo>
                  <a:cubicBezTo>
                    <a:pt x="19" y="9"/>
                    <a:pt x="19" y="9"/>
                    <a:pt x="19" y="9"/>
                  </a:cubicBezTo>
                  <a:cubicBezTo>
                    <a:pt x="20" y="8"/>
                    <a:pt x="21" y="8"/>
                    <a:pt x="22" y="9"/>
                  </a:cubicBezTo>
                  <a:cubicBezTo>
                    <a:pt x="23" y="10"/>
                    <a:pt x="23" y="11"/>
                    <a:pt x="22" y="11"/>
                  </a:cubicBezTo>
                  <a:cubicBezTo>
                    <a:pt x="12" y="21"/>
                    <a:pt x="12" y="21"/>
                    <a:pt x="12" y="21"/>
                  </a:cubicBezTo>
                  <a:cubicBezTo>
                    <a:pt x="12" y="22"/>
                    <a:pt x="11" y="22"/>
                    <a:pt x="11" y="22"/>
                  </a:cubicBezTo>
                  <a:close/>
                </a:path>
              </a:pathLst>
            </a:custGeom>
            <a:solidFill>
              <a:srgbClr val="ED302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4" name="Freeform 3629">
              <a:extLst>
                <a:ext uri="{FF2B5EF4-FFF2-40B4-BE49-F238E27FC236}">
                  <a16:creationId xmlns:a16="http://schemas.microsoft.com/office/drawing/2014/main" id="{8C94716B-C22C-448B-8A2B-C125618E1EA3}"/>
                </a:ext>
              </a:extLst>
            </p:cNvPr>
            <p:cNvSpPr>
              <a:spLocks/>
            </p:cNvSpPr>
            <p:nvPr/>
          </p:nvSpPr>
          <p:spPr bwMode="auto">
            <a:xfrm>
              <a:off x="8717368" y="3570548"/>
              <a:ext cx="96920" cy="96921"/>
            </a:xfrm>
            <a:custGeom>
              <a:avLst/>
              <a:gdLst/>
              <a:ahLst/>
              <a:cxnLst>
                <a:cxn ang="0">
                  <a:pos x="12" y="22"/>
                </a:cxn>
                <a:cxn ang="0">
                  <a:pos x="10" y="21"/>
                </a:cxn>
                <a:cxn ang="0">
                  <a:pos x="1" y="11"/>
                </a:cxn>
                <a:cxn ang="0">
                  <a:pos x="1" y="9"/>
                </a:cxn>
                <a:cxn ang="0">
                  <a:pos x="3" y="9"/>
                </a:cxn>
                <a:cxn ang="0">
                  <a:pos x="10" y="16"/>
                </a:cxn>
                <a:cxn ang="0">
                  <a:pos x="10" y="11"/>
                </a:cxn>
                <a:cxn ang="0">
                  <a:pos x="12" y="10"/>
                </a:cxn>
                <a:cxn ang="0">
                  <a:pos x="16" y="10"/>
                </a:cxn>
                <a:cxn ang="0">
                  <a:pos x="9" y="3"/>
                </a:cxn>
                <a:cxn ang="0">
                  <a:pos x="9" y="0"/>
                </a:cxn>
                <a:cxn ang="0">
                  <a:pos x="12" y="0"/>
                </a:cxn>
                <a:cxn ang="0">
                  <a:pos x="21" y="10"/>
                </a:cxn>
                <a:cxn ang="0">
                  <a:pos x="22" y="12"/>
                </a:cxn>
                <a:cxn ang="0">
                  <a:pos x="20" y="13"/>
                </a:cxn>
                <a:cxn ang="0">
                  <a:pos x="13" y="13"/>
                </a:cxn>
                <a:cxn ang="0">
                  <a:pos x="13" y="20"/>
                </a:cxn>
                <a:cxn ang="0">
                  <a:pos x="12" y="22"/>
                </a:cxn>
              </a:cxnLst>
              <a:rect l="0" t="0" r="r" b="b"/>
              <a:pathLst>
                <a:path w="22" h="22">
                  <a:moveTo>
                    <a:pt x="12" y="22"/>
                  </a:moveTo>
                  <a:cubicBezTo>
                    <a:pt x="11" y="22"/>
                    <a:pt x="11" y="22"/>
                    <a:pt x="10" y="21"/>
                  </a:cubicBezTo>
                  <a:cubicBezTo>
                    <a:pt x="1" y="11"/>
                    <a:pt x="1" y="11"/>
                    <a:pt x="1" y="11"/>
                  </a:cubicBezTo>
                  <a:cubicBezTo>
                    <a:pt x="0" y="11"/>
                    <a:pt x="0" y="10"/>
                    <a:pt x="1" y="9"/>
                  </a:cubicBezTo>
                  <a:cubicBezTo>
                    <a:pt x="1" y="8"/>
                    <a:pt x="2" y="8"/>
                    <a:pt x="3" y="9"/>
                  </a:cubicBezTo>
                  <a:cubicBezTo>
                    <a:pt x="10" y="16"/>
                    <a:pt x="10" y="16"/>
                    <a:pt x="10" y="16"/>
                  </a:cubicBezTo>
                  <a:cubicBezTo>
                    <a:pt x="10" y="11"/>
                    <a:pt x="10" y="11"/>
                    <a:pt x="10" y="11"/>
                  </a:cubicBezTo>
                  <a:cubicBezTo>
                    <a:pt x="10" y="10"/>
                    <a:pt x="11" y="10"/>
                    <a:pt x="12" y="10"/>
                  </a:cubicBezTo>
                  <a:cubicBezTo>
                    <a:pt x="16" y="10"/>
                    <a:pt x="16" y="10"/>
                    <a:pt x="16" y="10"/>
                  </a:cubicBezTo>
                  <a:cubicBezTo>
                    <a:pt x="9" y="3"/>
                    <a:pt x="9" y="3"/>
                    <a:pt x="9" y="3"/>
                  </a:cubicBezTo>
                  <a:cubicBezTo>
                    <a:pt x="8" y="2"/>
                    <a:pt x="8" y="1"/>
                    <a:pt x="9" y="0"/>
                  </a:cubicBezTo>
                  <a:cubicBezTo>
                    <a:pt x="10" y="0"/>
                    <a:pt x="11" y="0"/>
                    <a:pt x="12" y="0"/>
                  </a:cubicBezTo>
                  <a:cubicBezTo>
                    <a:pt x="21" y="10"/>
                    <a:pt x="21" y="10"/>
                    <a:pt x="21" y="10"/>
                  </a:cubicBezTo>
                  <a:cubicBezTo>
                    <a:pt x="22" y="11"/>
                    <a:pt x="22" y="11"/>
                    <a:pt x="22" y="12"/>
                  </a:cubicBezTo>
                  <a:cubicBezTo>
                    <a:pt x="22" y="13"/>
                    <a:pt x="21" y="13"/>
                    <a:pt x="20" y="13"/>
                  </a:cubicBezTo>
                  <a:cubicBezTo>
                    <a:pt x="13" y="13"/>
                    <a:pt x="13" y="13"/>
                    <a:pt x="13" y="13"/>
                  </a:cubicBezTo>
                  <a:cubicBezTo>
                    <a:pt x="13" y="20"/>
                    <a:pt x="13" y="20"/>
                    <a:pt x="13" y="20"/>
                  </a:cubicBezTo>
                  <a:cubicBezTo>
                    <a:pt x="13" y="21"/>
                    <a:pt x="13" y="21"/>
                    <a:pt x="12" y="22"/>
                  </a:cubicBezTo>
                  <a:close/>
                </a:path>
              </a:pathLst>
            </a:custGeom>
            <a:solidFill>
              <a:srgbClr val="ED302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5" name="Freeform 3630">
              <a:extLst>
                <a:ext uri="{FF2B5EF4-FFF2-40B4-BE49-F238E27FC236}">
                  <a16:creationId xmlns:a16="http://schemas.microsoft.com/office/drawing/2014/main" id="{739A65F8-7ADA-4E4A-BE14-C9CFD059F470}"/>
                </a:ext>
              </a:extLst>
            </p:cNvPr>
            <p:cNvSpPr>
              <a:spLocks/>
            </p:cNvSpPr>
            <p:nvPr/>
          </p:nvSpPr>
          <p:spPr bwMode="auto">
            <a:xfrm>
              <a:off x="8597056" y="3182873"/>
              <a:ext cx="137024" cy="110288"/>
            </a:xfrm>
            <a:custGeom>
              <a:avLst/>
              <a:gdLst/>
              <a:ahLst/>
              <a:cxnLst>
                <a:cxn ang="0">
                  <a:pos x="29" y="25"/>
                </a:cxn>
                <a:cxn ang="0">
                  <a:pos x="27" y="23"/>
                </a:cxn>
                <a:cxn ang="0">
                  <a:pos x="27" y="6"/>
                </a:cxn>
                <a:cxn ang="0">
                  <a:pos x="25" y="4"/>
                </a:cxn>
                <a:cxn ang="0">
                  <a:pos x="2" y="4"/>
                </a:cxn>
                <a:cxn ang="0">
                  <a:pos x="0" y="2"/>
                </a:cxn>
                <a:cxn ang="0">
                  <a:pos x="2" y="0"/>
                </a:cxn>
                <a:cxn ang="0">
                  <a:pos x="25" y="0"/>
                </a:cxn>
                <a:cxn ang="0">
                  <a:pos x="31" y="6"/>
                </a:cxn>
                <a:cxn ang="0">
                  <a:pos x="31" y="23"/>
                </a:cxn>
                <a:cxn ang="0">
                  <a:pos x="29" y="25"/>
                </a:cxn>
              </a:cxnLst>
              <a:rect l="0" t="0" r="r" b="b"/>
              <a:pathLst>
                <a:path w="31" h="25">
                  <a:moveTo>
                    <a:pt x="29" y="25"/>
                  </a:moveTo>
                  <a:cubicBezTo>
                    <a:pt x="28" y="25"/>
                    <a:pt x="27" y="24"/>
                    <a:pt x="27" y="23"/>
                  </a:cubicBezTo>
                  <a:cubicBezTo>
                    <a:pt x="27" y="6"/>
                    <a:pt x="27" y="6"/>
                    <a:pt x="27" y="6"/>
                  </a:cubicBezTo>
                  <a:cubicBezTo>
                    <a:pt x="27" y="5"/>
                    <a:pt x="26" y="4"/>
                    <a:pt x="25" y="4"/>
                  </a:cubicBezTo>
                  <a:cubicBezTo>
                    <a:pt x="2" y="4"/>
                    <a:pt x="2" y="4"/>
                    <a:pt x="2" y="4"/>
                  </a:cubicBezTo>
                  <a:cubicBezTo>
                    <a:pt x="1" y="4"/>
                    <a:pt x="0" y="3"/>
                    <a:pt x="0" y="2"/>
                  </a:cubicBezTo>
                  <a:cubicBezTo>
                    <a:pt x="0" y="1"/>
                    <a:pt x="1" y="0"/>
                    <a:pt x="2" y="0"/>
                  </a:cubicBezTo>
                  <a:cubicBezTo>
                    <a:pt x="25" y="0"/>
                    <a:pt x="25" y="0"/>
                    <a:pt x="25" y="0"/>
                  </a:cubicBezTo>
                  <a:cubicBezTo>
                    <a:pt x="28" y="0"/>
                    <a:pt x="31" y="3"/>
                    <a:pt x="31" y="6"/>
                  </a:cubicBezTo>
                  <a:cubicBezTo>
                    <a:pt x="31" y="23"/>
                    <a:pt x="31" y="23"/>
                    <a:pt x="31" y="23"/>
                  </a:cubicBezTo>
                  <a:cubicBezTo>
                    <a:pt x="31" y="24"/>
                    <a:pt x="30" y="25"/>
                    <a:pt x="29" y="25"/>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6" name="Freeform 3631">
              <a:extLst>
                <a:ext uri="{FF2B5EF4-FFF2-40B4-BE49-F238E27FC236}">
                  <a16:creationId xmlns:a16="http://schemas.microsoft.com/office/drawing/2014/main" id="{15E18196-154D-4332-A1B1-71214EC93D28}"/>
                </a:ext>
              </a:extLst>
            </p:cNvPr>
            <p:cNvSpPr>
              <a:spLocks/>
            </p:cNvSpPr>
            <p:nvPr/>
          </p:nvSpPr>
          <p:spPr bwMode="auto">
            <a:xfrm>
              <a:off x="8677264" y="3279793"/>
              <a:ext cx="150392" cy="56815"/>
            </a:xfrm>
            <a:custGeom>
              <a:avLst/>
              <a:gdLst/>
              <a:ahLst/>
              <a:cxnLst>
                <a:cxn ang="0">
                  <a:pos x="2" y="13"/>
                </a:cxn>
                <a:cxn ang="0">
                  <a:pos x="0" y="11"/>
                </a:cxn>
                <a:cxn ang="0">
                  <a:pos x="0" y="7"/>
                </a:cxn>
                <a:cxn ang="0">
                  <a:pos x="8" y="0"/>
                </a:cxn>
                <a:cxn ang="0">
                  <a:pos x="32" y="0"/>
                </a:cxn>
                <a:cxn ang="0">
                  <a:pos x="34" y="1"/>
                </a:cxn>
                <a:cxn ang="0">
                  <a:pos x="32" y="3"/>
                </a:cxn>
                <a:cxn ang="0">
                  <a:pos x="8" y="3"/>
                </a:cxn>
                <a:cxn ang="0">
                  <a:pos x="4" y="7"/>
                </a:cxn>
                <a:cxn ang="0">
                  <a:pos x="4" y="11"/>
                </a:cxn>
                <a:cxn ang="0">
                  <a:pos x="2" y="13"/>
                </a:cxn>
              </a:cxnLst>
              <a:rect l="0" t="0" r="r" b="b"/>
              <a:pathLst>
                <a:path w="34" h="13">
                  <a:moveTo>
                    <a:pt x="2" y="13"/>
                  </a:moveTo>
                  <a:cubicBezTo>
                    <a:pt x="1" y="13"/>
                    <a:pt x="0" y="12"/>
                    <a:pt x="0" y="11"/>
                  </a:cubicBezTo>
                  <a:cubicBezTo>
                    <a:pt x="0" y="7"/>
                    <a:pt x="0" y="7"/>
                    <a:pt x="0" y="7"/>
                  </a:cubicBezTo>
                  <a:cubicBezTo>
                    <a:pt x="0" y="3"/>
                    <a:pt x="4" y="0"/>
                    <a:pt x="8" y="0"/>
                  </a:cubicBezTo>
                  <a:cubicBezTo>
                    <a:pt x="32" y="0"/>
                    <a:pt x="32" y="0"/>
                    <a:pt x="32" y="0"/>
                  </a:cubicBezTo>
                  <a:cubicBezTo>
                    <a:pt x="33" y="0"/>
                    <a:pt x="34" y="0"/>
                    <a:pt x="34" y="1"/>
                  </a:cubicBezTo>
                  <a:cubicBezTo>
                    <a:pt x="34" y="2"/>
                    <a:pt x="33" y="3"/>
                    <a:pt x="32" y="3"/>
                  </a:cubicBezTo>
                  <a:cubicBezTo>
                    <a:pt x="8" y="3"/>
                    <a:pt x="8" y="3"/>
                    <a:pt x="8" y="3"/>
                  </a:cubicBezTo>
                  <a:cubicBezTo>
                    <a:pt x="6" y="3"/>
                    <a:pt x="4" y="5"/>
                    <a:pt x="4" y="7"/>
                  </a:cubicBezTo>
                  <a:cubicBezTo>
                    <a:pt x="4" y="11"/>
                    <a:pt x="4" y="11"/>
                    <a:pt x="4" y="11"/>
                  </a:cubicBezTo>
                  <a:cubicBezTo>
                    <a:pt x="4" y="12"/>
                    <a:pt x="3" y="13"/>
                    <a:pt x="2" y="13"/>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 name="Freeform 3632">
              <a:extLst>
                <a:ext uri="{FF2B5EF4-FFF2-40B4-BE49-F238E27FC236}">
                  <a16:creationId xmlns:a16="http://schemas.microsoft.com/office/drawing/2014/main" id="{5E225853-F17A-4B63-AFEB-5B34A6F23F9E}"/>
                </a:ext>
              </a:extLst>
            </p:cNvPr>
            <p:cNvSpPr>
              <a:spLocks/>
            </p:cNvSpPr>
            <p:nvPr/>
          </p:nvSpPr>
          <p:spPr bwMode="auto">
            <a:xfrm>
              <a:off x="8897836" y="3072587"/>
              <a:ext cx="16711" cy="73524"/>
            </a:xfrm>
            <a:custGeom>
              <a:avLst/>
              <a:gdLst/>
              <a:ahLst/>
              <a:cxnLst>
                <a:cxn ang="0">
                  <a:pos x="2" y="17"/>
                </a:cxn>
                <a:cxn ang="0">
                  <a:pos x="0" y="15"/>
                </a:cxn>
                <a:cxn ang="0">
                  <a:pos x="0" y="2"/>
                </a:cxn>
                <a:cxn ang="0">
                  <a:pos x="2" y="0"/>
                </a:cxn>
                <a:cxn ang="0">
                  <a:pos x="4" y="2"/>
                </a:cxn>
                <a:cxn ang="0">
                  <a:pos x="4" y="15"/>
                </a:cxn>
                <a:cxn ang="0">
                  <a:pos x="2" y="17"/>
                </a:cxn>
              </a:cxnLst>
              <a:rect l="0" t="0" r="r" b="b"/>
              <a:pathLst>
                <a:path w="4" h="17">
                  <a:moveTo>
                    <a:pt x="2" y="17"/>
                  </a:moveTo>
                  <a:cubicBezTo>
                    <a:pt x="1" y="17"/>
                    <a:pt x="0" y="16"/>
                    <a:pt x="0" y="15"/>
                  </a:cubicBezTo>
                  <a:cubicBezTo>
                    <a:pt x="0" y="2"/>
                    <a:pt x="0" y="2"/>
                    <a:pt x="0" y="2"/>
                  </a:cubicBezTo>
                  <a:cubicBezTo>
                    <a:pt x="0" y="1"/>
                    <a:pt x="1" y="0"/>
                    <a:pt x="2" y="0"/>
                  </a:cubicBezTo>
                  <a:cubicBezTo>
                    <a:pt x="3" y="0"/>
                    <a:pt x="4" y="1"/>
                    <a:pt x="4" y="2"/>
                  </a:cubicBezTo>
                  <a:cubicBezTo>
                    <a:pt x="4" y="15"/>
                    <a:pt x="4" y="15"/>
                    <a:pt x="4" y="15"/>
                  </a:cubicBezTo>
                  <a:cubicBezTo>
                    <a:pt x="4" y="16"/>
                    <a:pt x="3" y="17"/>
                    <a:pt x="2" y="17"/>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 name="Freeform 3633">
              <a:extLst>
                <a:ext uri="{FF2B5EF4-FFF2-40B4-BE49-F238E27FC236}">
                  <a16:creationId xmlns:a16="http://schemas.microsoft.com/office/drawing/2014/main" id="{72B6B998-F8B2-4496-9C15-8C8B8C85F692}"/>
                </a:ext>
              </a:extLst>
            </p:cNvPr>
            <p:cNvSpPr>
              <a:spLocks/>
            </p:cNvSpPr>
            <p:nvPr/>
          </p:nvSpPr>
          <p:spPr bwMode="auto">
            <a:xfrm>
              <a:off x="8854392" y="3129401"/>
              <a:ext cx="100260" cy="86892"/>
            </a:xfrm>
            <a:custGeom>
              <a:avLst/>
              <a:gdLst/>
              <a:ahLst/>
              <a:cxnLst>
                <a:cxn ang="0">
                  <a:pos x="21" y="20"/>
                </a:cxn>
                <a:cxn ang="0">
                  <a:pos x="20" y="19"/>
                </a:cxn>
                <a:cxn ang="0">
                  <a:pos x="20" y="12"/>
                </a:cxn>
                <a:cxn ang="0">
                  <a:pos x="12" y="4"/>
                </a:cxn>
                <a:cxn ang="0">
                  <a:pos x="4" y="12"/>
                </a:cxn>
                <a:cxn ang="0">
                  <a:pos x="4" y="19"/>
                </a:cxn>
                <a:cxn ang="0">
                  <a:pos x="2" y="20"/>
                </a:cxn>
                <a:cxn ang="0">
                  <a:pos x="0" y="19"/>
                </a:cxn>
                <a:cxn ang="0">
                  <a:pos x="0" y="12"/>
                </a:cxn>
                <a:cxn ang="0">
                  <a:pos x="12" y="0"/>
                </a:cxn>
                <a:cxn ang="0">
                  <a:pos x="23" y="12"/>
                </a:cxn>
                <a:cxn ang="0">
                  <a:pos x="23" y="19"/>
                </a:cxn>
                <a:cxn ang="0">
                  <a:pos x="21" y="20"/>
                </a:cxn>
              </a:cxnLst>
              <a:rect l="0" t="0" r="r" b="b"/>
              <a:pathLst>
                <a:path w="23" h="20">
                  <a:moveTo>
                    <a:pt x="21" y="20"/>
                  </a:moveTo>
                  <a:cubicBezTo>
                    <a:pt x="20" y="20"/>
                    <a:pt x="20" y="20"/>
                    <a:pt x="20" y="19"/>
                  </a:cubicBezTo>
                  <a:cubicBezTo>
                    <a:pt x="20" y="12"/>
                    <a:pt x="20" y="12"/>
                    <a:pt x="20" y="12"/>
                  </a:cubicBezTo>
                  <a:cubicBezTo>
                    <a:pt x="20" y="7"/>
                    <a:pt x="16" y="4"/>
                    <a:pt x="12" y="4"/>
                  </a:cubicBezTo>
                  <a:cubicBezTo>
                    <a:pt x="8" y="4"/>
                    <a:pt x="4" y="7"/>
                    <a:pt x="4" y="12"/>
                  </a:cubicBezTo>
                  <a:cubicBezTo>
                    <a:pt x="4" y="19"/>
                    <a:pt x="4" y="19"/>
                    <a:pt x="4" y="19"/>
                  </a:cubicBezTo>
                  <a:cubicBezTo>
                    <a:pt x="4" y="20"/>
                    <a:pt x="3" y="20"/>
                    <a:pt x="2" y="20"/>
                  </a:cubicBezTo>
                  <a:cubicBezTo>
                    <a:pt x="1" y="20"/>
                    <a:pt x="0" y="20"/>
                    <a:pt x="0" y="19"/>
                  </a:cubicBezTo>
                  <a:cubicBezTo>
                    <a:pt x="0" y="12"/>
                    <a:pt x="0" y="12"/>
                    <a:pt x="0" y="12"/>
                  </a:cubicBezTo>
                  <a:cubicBezTo>
                    <a:pt x="0" y="5"/>
                    <a:pt x="5" y="0"/>
                    <a:pt x="12" y="0"/>
                  </a:cubicBezTo>
                  <a:cubicBezTo>
                    <a:pt x="18" y="0"/>
                    <a:pt x="23" y="5"/>
                    <a:pt x="23" y="12"/>
                  </a:cubicBezTo>
                  <a:cubicBezTo>
                    <a:pt x="23" y="19"/>
                    <a:pt x="23" y="19"/>
                    <a:pt x="23" y="19"/>
                  </a:cubicBezTo>
                  <a:cubicBezTo>
                    <a:pt x="23" y="20"/>
                    <a:pt x="23" y="20"/>
                    <a:pt x="21" y="20"/>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 name="Freeform 3634">
              <a:extLst>
                <a:ext uri="{FF2B5EF4-FFF2-40B4-BE49-F238E27FC236}">
                  <a16:creationId xmlns:a16="http://schemas.microsoft.com/office/drawing/2014/main" id="{A7CCADE5-44AE-4875-B78C-EBCA0024F02C}"/>
                </a:ext>
              </a:extLst>
            </p:cNvPr>
            <p:cNvSpPr>
              <a:spLocks/>
            </p:cNvSpPr>
            <p:nvPr/>
          </p:nvSpPr>
          <p:spPr bwMode="auto">
            <a:xfrm>
              <a:off x="8810946" y="3202925"/>
              <a:ext cx="193837" cy="284073"/>
            </a:xfrm>
            <a:custGeom>
              <a:avLst/>
              <a:gdLst/>
              <a:ahLst/>
              <a:cxnLst>
                <a:cxn ang="0">
                  <a:pos x="42" y="64"/>
                </a:cxn>
                <a:cxn ang="0">
                  <a:pos x="24" y="64"/>
                </a:cxn>
                <a:cxn ang="0">
                  <a:pos x="22" y="62"/>
                </a:cxn>
                <a:cxn ang="0">
                  <a:pos x="24" y="61"/>
                </a:cxn>
                <a:cxn ang="0">
                  <a:pos x="40" y="61"/>
                </a:cxn>
                <a:cxn ang="0">
                  <a:pos x="40" y="10"/>
                </a:cxn>
                <a:cxn ang="0">
                  <a:pos x="33" y="3"/>
                </a:cxn>
                <a:cxn ang="0">
                  <a:pos x="11" y="3"/>
                </a:cxn>
                <a:cxn ang="0">
                  <a:pos x="4" y="10"/>
                </a:cxn>
                <a:cxn ang="0">
                  <a:pos x="4" y="28"/>
                </a:cxn>
                <a:cxn ang="0">
                  <a:pos x="2" y="30"/>
                </a:cxn>
                <a:cxn ang="0">
                  <a:pos x="0" y="28"/>
                </a:cxn>
                <a:cxn ang="0">
                  <a:pos x="0" y="10"/>
                </a:cxn>
                <a:cxn ang="0">
                  <a:pos x="11" y="0"/>
                </a:cxn>
                <a:cxn ang="0">
                  <a:pos x="33" y="0"/>
                </a:cxn>
                <a:cxn ang="0">
                  <a:pos x="44" y="10"/>
                </a:cxn>
                <a:cxn ang="0">
                  <a:pos x="44" y="62"/>
                </a:cxn>
                <a:cxn ang="0">
                  <a:pos x="42" y="64"/>
                </a:cxn>
              </a:cxnLst>
              <a:rect l="0" t="0" r="r" b="b"/>
              <a:pathLst>
                <a:path w="44" h="64">
                  <a:moveTo>
                    <a:pt x="42" y="64"/>
                  </a:moveTo>
                  <a:cubicBezTo>
                    <a:pt x="24" y="64"/>
                    <a:pt x="24" y="64"/>
                    <a:pt x="24" y="64"/>
                  </a:cubicBezTo>
                  <a:cubicBezTo>
                    <a:pt x="23" y="64"/>
                    <a:pt x="22" y="63"/>
                    <a:pt x="22" y="62"/>
                  </a:cubicBezTo>
                  <a:cubicBezTo>
                    <a:pt x="22" y="61"/>
                    <a:pt x="23" y="61"/>
                    <a:pt x="24" y="61"/>
                  </a:cubicBezTo>
                  <a:cubicBezTo>
                    <a:pt x="40" y="61"/>
                    <a:pt x="40" y="61"/>
                    <a:pt x="40" y="61"/>
                  </a:cubicBezTo>
                  <a:cubicBezTo>
                    <a:pt x="40" y="10"/>
                    <a:pt x="40" y="10"/>
                    <a:pt x="40" y="10"/>
                  </a:cubicBezTo>
                  <a:cubicBezTo>
                    <a:pt x="40" y="7"/>
                    <a:pt x="37" y="3"/>
                    <a:pt x="33" y="3"/>
                  </a:cubicBezTo>
                  <a:cubicBezTo>
                    <a:pt x="11" y="3"/>
                    <a:pt x="11" y="3"/>
                    <a:pt x="11" y="3"/>
                  </a:cubicBezTo>
                  <a:cubicBezTo>
                    <a:pt x="7" y="3"/>
                    <a:pt x="4" y="7"/>
                    <a:pt x="4" y="10"/>
                  </a:cubicBezTo>
                  <a:cubicBezTo>
                    <a:pt x="4" y="28"/>
                    <a:pt x="4" y="28"/>
                    <a:pt x="4" y="28"/>
                  </a:cubicBezTo>
                  <a:cubicBezTo>
                    <a:pt x="4" y="29"/>
                    <a:pt x="3" y="30"/>
                    <a:pt x="2" y="30"/>
                  </a:cubicBezTo>
                  <a:cubicBezTo>
                    <a:pt x="1" y="30"/>
                    <a:pt x="0" y="29"/>
                    <a:pt x="0" y="28"/>
                  </a:cubicBezTo>
                  <a:cubicBezTo>
                    <a:pt x="0" y="10"/>
                    <a:pt x="0" y="10"/>
                    <a:pt x="0" y="10"/>
                  </a:cubicBezTo>
                  <a:cubicBezTo>
                    <a:pt x="0" y="5"/>
                    <a:pt x="5" y="0"/>
                    <a:pt x="11" y="0"/>
                  </a:cubicBezTo>
                  <a:cubicBezTo>
                    <a:pt x="33" y="0"/>
                    <a:pt x="33" y="0"/>
                    <a:pt x="33" y="0"/>
                  </a:cubicBezTo>
                  <a:cubicBezTo>
                    <a:pt x="39" y="0"/>
                    <a:pt x="44" y="5"/>
                    <a:pt x="44" y="10"/>
                  </a:cubicBezTo>
                  <a:cubicBezTo>
                    <a:pt x="44" y="62"/>
                    <a:pt x="44" y="62"/>
                    <a:pt x="44" y="62"/>
                  </a:cubicBezTo>
                  <a:cubicBezTo>
                    <a:pt x="44" y="63"/>
                    <a:pt x="43" y="64"/>
                    <a:pt x="42" y="64"/>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 name="Freeform 3635">
              <a:extLst>
                <a:ext uri="{FF2B5EF4-FFF2-40B4-BE49-F238E27FC236}">
                  <a16:creationId xmlns:a16="http://schemas.microsoft.com/office/drawing/2014/main" id="{55CF9322-B34E-4825-8E0E-B4DFA518079D}"/>
                </a:ext>
              </a:extLst>
            </p:cNvPr>
            <p:cNvSpPr>
              <a:spLocks/>
            </p:cNvSpPr>
            <p:nvPr/>
          </p:nvSpPr>
          <p:spPr bwMode="auto">
            <a:xfrm>
              <a:off x="8443324" y="3129401"/>
              <a:ext cx="140365" cy="110288"/>
            </a:xfrm>
            <a:custGeom>
              <a:avLst/>
              <a:gdLst/>
              <a:ahLst/>
              <a:cxnLst>
                <a:cxn ang="0">
                  <a:pos x="30" y="25"/>
                </a:cxn>
                <a:cxn ang="0">
                  <a:pos x="29" y="24"/>
                </a:cxn>
                <a:cxn ang="0">
                  <a:pos x="29" y="16"/>
                </a:cxn>
                <a:cxn ang="0">
                  <a:pos x="16" y="4"/>
                </a:cxn>
                <a:cxn ang="0">
                  <a:pos x="3" y="16"/>
                </a:cxn>
                <a:cxn ang="0">
                  <a:pos x="3" y="24"/>
                </a:cxn>
                <a:cxn ang="0">
                  <a:pos x="2" y="25"/>
                </a:cxn>
                <a:cxn ang="0">
                  <a:pos x="0" y="24"/>
                </a:cxn>
                <a:cxn ang="0">
                  <a:pos x="0" y="16"/>
                </a:cxn>
                <a:cxn ang="0">
                  <a:pos x="16" y="0"/>
                </a:cxn>
                <a:cxn ang="0">
                  <a:pos x="32" y="16"/>
                </a:cxn>
                <a:cxn ang="0">
                  <a:pos x="32" y="24"/>
                </a:cxn>
                <a:cxn ang="0">
                  <a:pos x="30" y="25"/>
                </a:cxn>
              </a:cxnLst>
              <a:rect l="0" t="0" r="r" b="b"/>
              <a:pathLst>
                <a:path w="32" h="25">
                  <a:moveTo>
                    <a:pt x="30" y="25"/>
                  </a:moveTo>
                  <a:cubicBezTo>
                    <a:pt x="29" y="25"/>
                    <a:pt x="29" y="25"/>
                    <a:pt x="29" y="24"/>
                  </a:cubicBezTo>
                  <a:cubicBezTo>
                    <a:pt x="29" y="16"/>
                    <a:pt x="29" y="16"/>
                    <a:pt x="29" y="16"/>
                  </a:cubicBezTo>
                  <a:cubicBezTo>
                    <a:pt x="29" y="10"/>
                    <a:pt x="23" y="4"/>
                    <a:pt x="16" y="4"/>
                  </a:cubicBezTo>
                  <a:cubicBezTo>
                    <a:pt x="9" y="4"/>
                    <a:pt x="3" y="10"/>
                    <a:pt x="3" y="16"/>
                  </a:cubicBezTo>
                  <a:cubicBezTo>
                    <a:pt x="3" y="24"/>
                    <a:pt x="3" y="24"/>
                    <a:pt x="3" y="24"/>
                  </a:cubicBezTo>
                  <a:cubicBezTo>
                    <a:pt x="3" y="25"/>
                    <a:pt x="3" y="25"/>
                    <a:pt x="2" y="25"/>
                  </a:cubicBezTo>
                  <a:cubicBezTo>
                    <a:pt x="1" y="25"/>
                    <a:pt x="0" y="25"/>
                    <a:pt x="0" y="24"/>
                  </a:cubicBezTo>
                  <a:cubicBezTo>
                    <a:pt x="0" y="16"/>
                    <a:pt x="0" y="16"/>
                    <a:pt x="0" y="16"/>
                  </a:cubicBezTo>
                  <a:cubicBezTo>
                    <a:pt x="0" y="8"/>
                    <a:pt x="7" y="0"/>
                    <a:pt x="16" y="0"/>
                  </a:cubicBezTo>
                  <a:cubicBezTo>
                    <a:pt x="25" y="0"/>
                    <a:pt x="32" y="8"/>
                    <a:pt x="32" y="16"/>
                  </a:cubicBezTo>
                  <a:cubicBezTo>
                    <a:pt x="32" y="24"/>
                    <a:pt x="32" y="24"/>
                    <a:pt x="32" y="24"/>
                  </a:cubicBezTo>
                  <a:cubicBezTo>
                    <a:pt x="32" y="25"/>
                    <a:pt x="31" y="25"/>
                    <a:pt x="30" y="25"/>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1" name="Freeform 3636">
              <a:extLst>
                <a:ext uri="{FF2B5EF4-FFF2-40B4-BE49-F238E27FC236}">
                  <a16:creationId xmlns:a16="http://schemas.microsoft.com/office/drawing/2014/main" id="{C1B96F9C-970A-4FC6-807D-84043EE81CBC}"/>
                </a:ext>
              </a:extLst>
            </p:cNvPr>
            <p:cNvSpPr>
              <a:spLocks/>
            </p:cNvSpPr>
            <p:nvPr/>
          </p:nvSpPr>
          <p:spPr bwMode="auto">
            <a:xfrm>
              <a:off x="8419932" y="3196240"/>
              <a:ext cx="187153" cy="290757"/>
            </a:xfrm>
            <a:custGeom>
              <a:avLst/>
              <a:gdLst/>
              <a:ahLst/>
              <a:cxnLst>
                <a:cxn ang="0">
                  <a:pos x="19" y="66"/>
                </a:cxn>
                <a:cxn ang="0">
                  <a:pos x="2" y="66"/>
                </a:cxn>
                <a:cxn ang="0">
                  <a:pos x="0" y="64"/>
                </a:cxn>
                <a:cxn ang="0">
                  <a:pos x="0" y="21"/>
                </a:cxn>
                <a:cxn ang="0">
                  <a:pos x="21" y="0"/>
                </a:cxn>
                <a:cxn ang="0">
                  <a:pos x="42" y="21"/>
                </a:cxn>
                <a:cxn ang="0">
                  <a:pos x="42" y="28"/>
                </a:cxn>
                <a:cxn ang="0">
                  <a:pos x="40" y="30"/>
                </a:cxn>
                <a:cxn ang="0">
                  <a:pos x="38" y="28"/>
                </a:cxn>
                <a:cxn ang="0">
                  <a:pos x="38" y="21"/>
                </a:cxn>
                <a:cxn ang="0">
                  <a:pos x="21" y="4"/>
                </a:cxn>
                <a:cxn ang="0">
                  <a:pos x="4" y="21"/>
                </a:cxn>
                <a:cxn ang="0">
                  <a:pos x="4" y="63"/>
                </a:cxn>
                <a:cxn ang="0">
                  <a:pos x="19" y="63"/>
                </a:cxn>
                <a:cxn ang="0">
                  <a:pos x="21" y="64"/>
                </a:cxn>
                <a:cxn ang="0">
                  <a:pos x="19" y="66"/>
                </a:cxn>
              </a:cxnLst>
              <a:rect l="0" t="0" r="r" b="b"/>
              <a:pathLst>
                <a:path w="42" h="66">
                  <a:moveTo>
                    <a:pt x="19" y="66"/>
                  </a:moveTo>
                  <a:cubicBezTo>
                    <a:pt x="2" y="66"/>
                    <a:pt x="2" y="66"/>
                    <a:pt x="2" y="66"/>
                  </a:cubicBezTo>
                  <a:cubicBezTo>
                    <a:pt x="1" y="66"/>
                    <a:pt x="0" y="65"/>
                    <a:pt x="0" y="64"/>
                  </a:cubicBezTo>
                  <a:cubicBezTo>
                    <a:pt x="0" y="21"/>
                    <a:pt x="0" y="21"/>
                    <a:pt x="0" y="21"/>
                  </a:cubicBezTo>
                  <a:cubicBezTo>
                    <a:pt x="0" y="10"/>
                    <a:pt x="9" y="0"/>
                    <a:pt x="21" y="0"/>
                  </a:cubicBezTo>
                  <a:cubicBezTo>
                    <a:pt x="33" y="0"/>
                    <a:pt x="42" y="10"/>
                    <a:pt x="42" y="21"/>
                  </a:cubicBezTo>
                  <a:cubicBezTo>
                    <a:pt x="42" y="28"/>
                    <a:pt x="42" y="28"/>
                    <a:pt x="42" y="28"/>
                  </a:cubicBezTo>
                  <a:cubicBezTo>
                    <a:pt x="42" y="29"/>
                    <a:pt x="41" y="30"/>
                    <a:pt x="40" y="30"/>
                  </a:cubicBezTo>
                  <a:cubicBezTo>
                    <a:pt x="39" y="30"/>
                    <a:pt x="38" y="29"/>
                    <a:pt x="38" y="28"/>
                  </a:cubicBezTo>
                  <a:cubicBezTo>
                    <a:pt x="38" y="21"/>
                    <a:pt x="38" y="21"/>
                    <a:pt x="38" y="21"/>
                  </a:cubicBezTo>
                  <a:cubicBezTo>
                    <a:pt x="38" y="12"/>
                    <a:pt x="31" y="4"/>
                    <a:pt x="21" y="4"/>
                  </a:cubicBezTo>
                  <a:cubicBezTo>
                    <a:pt x="11" y="4"/>
                    <a:pt x="4" y="12"/>
                    <a:pt x="4" y="21"/>
                  </a:cubicBezTo>
                  <a:cubicBezTo>
                    <a:pt x="4" y="63"/>
                    <a:pt x="4" y="63"/>
                    <a:pt x="4" y="63"/>
                  </a:cubicBezTo>
                  <a:cubicBezTo>
                    <a:pt x="19" y="63"/>
                    <a:pt x="19" y="63"/>
                    <a:pt x="19" y="63"/>
                  </a:cubicBezTo>
                  <a:cubicBezTo>
                    <a:pt x="20" y="63"/>
                    <a:pt x="21" y="63"/>
                    <a:pt x="21" y="64"/>
                  </a:cubicBezTo>
                  <a:cubicBezTo>
                    <a:pt x="21" y="65"/>
                    <a:pt x="20" y="66"/>
                    <a:pt x="19" y="66"/>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2" name="Freeform 3637">
              <a:extLst>
                <a:ext uri="{FF2B5EF4-FFF2-40B4-BE49-F238E27FC236}">
                  <a16:creationId xmlns:a16="http://schemas.microsoft.com/office/drawing/2014/main" id="{E5E5CD15-8F4C-4DF2-A344-73EBF52C7719}"/>
                </a:ext>
              </a:extLst>
            </p:cNvPr>
            <p:cNvSpPr>
              <a:spLocks/>
            </p:cNvSpPr>
            <p:nvPr/>
          </p:nvSpPr>
          <p:spPr bwMode="auto">
            <a:xfrm>
              <a:off x="8506824" y="3035822"/>
              <a:ext cx="16711" cy="60156"/>
            </a:xfrm>
            <a:custGeom>
              <a:avLst/>
              <a:gdLst/>
              <a:ahLst/>
              <a:cxnLst>
                <a:cxn ang="0">
                  <a:pos x="2" y="14"/>
                </a:cxn>
                <a:cxn ang="0">
                  <a:pos x="0" y="12"/>
                </a:cxn>
                <a:cxn ang="0">
                  <a:pos x="0" y="2"/>
                </a:cxn>
                <a:cxn ang="0">
                  <a:pos x="2" y="0"/>
                </a:cxn>
                <a:cxn ang="0">
                  <a:pos x="4" y="2"/>
                </a:cxn>
                <a:cxn ang="0">
                  <a:pos x="4" y="12"/>
                </a:cxn>
                <a:cxn ang="0">
                  <a:pos x="2" y="14"/>
                </a:cxn>
              </a:cxnLst>
              <a:rect l="0" t="0" r="r" b="b"/>
              <a:pathLst>
                <a:path w="4" h="14">
                  <a:moveTo>
                    <a:pt x="2" y="14"/>
                  </a:moveTo>
                  <a:cubicBezTo>
                    <a:pt x="1" y="14"/>
                    <a:pt x="0" y="13"/>
                    <a:pt x="0" y="12"/>
                  </a:cubicBezTo>
                  <a:cubicBezTo>
                    <a:pt x="0" y="2"/>
                    <a:pt x="0" y="2"/>
                    <a:pt x="0" y="2"/>
                  </a:cubicBezTo>
                  <a:cubicBezTo>
                    <a:pt x="0" y="1"/>
                    <a:pt x="1" y="0"/>
                    <a:pt x="2" y="0"/>
                  </a:cubicBezTo>
                  <a:cubicBezTo>
                    <a:pt x="3" y="0"/>
                    <a:pt x="4" y="1"/>
                    <a:pt x="4" y="2"/>
                  </a:cubicBezTo>
                  <a:cubicBezTo>
                    <a:pt x="4" y="12"/>
                    <a:pt x="4" y="12"/>
                    <a:pt x="4" y="12"/>
                  </a:cubicBezTo>
                  <a:cubicBezTo>
                    <a:pt x="4" y="13"/>
                    <a:pt x="3" y="14"/>
                    <a:pt x="2" y="14"/>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3" name="Freeform 3638">
              <a:extLst>
                <a:ext uri="{FF2B5EF4-FFF2-40B4-BE49-F238E27FC236}">
                  <a16:creationId xmlns:a16="http://schemas.microsoft.com/office/drawing/2014/main" id="{FD1FF1FD-094B-4411-B952-524A14521F25}"/>
                </a:ext>
              </a:extLst>
            </p:cNvPr>
            <p:cNvSpPr>
              <a:spLocks/>
            </p:cNvSpPr>
            <p:nvPr/>
          </p:nvSpPr>
          <p:spPr bwMode="auto">
            <a:xfrm>
              <a:off x="8480088" y="3085955"/>
              <a:ext cx="70183" cy="60156"/>
            </a:xfrm>
            <a:custGeom>
              <a:avLst/>
              <a:gdLst/>
              <a:ahLst/>
              <a:cxnLst>
                <a:cxn ang="0">
                  <a:pos x="14" y="14"/>
                </a:cxn>
                <a:cxn ang="0">
                  <a:pos x="13" y="12"/>
                </a:cxn>
                <a:cxn ang="0">
                  <a:pos x="13" y="8"/>
                </a:cxn>
                <a:cxn ang="0">
                  <a:pos x="8" y="3"/>
                </a:cxn>
                <a:cxn ang="0">
                  <a:pos x="3" y="8"/>
                </a:cxn>
                <a:cxn ang="0">
                  <a:pos x="3" y="12"/>
                </a:cxn>
                <a:cxn ang="0">
                  <a:pos x="2" y="14"/>
                </a:cxn>
                <a:cxn ang="0">
                  <a:pos x="0" y="12"/>
                </a:cxn>
                <a:cxn ang="0">
                  <a:pos x="0" y="8"/>
                </a:cxn>
                <a:cxn ang="0">
                  <a:pos x="8" y="0"/>
                </a:cxn>
                <a:cxn ang="0">
                  <a:pos x="16" y="8"/>
                </a:cxn>
                <a:cxn ang="0">
                  <a:pos x="16" y="12"/>
                </a:cxn>
                <a:cxn ang="0">
                  <a:pos x="14" y="14"/>
                </a:cxn>
              </a:cxnLst>
              <a:rect l="0" t="0" r="r" b="b"/>
              <a:pathLst>
                <a:path w="16" h="14">
                  <a:moveTo>
                    <a:pt x="14" y="14"/>
                  </a:moveTo>
                  <a:cubicBezTo>
                    <a:pt x="13" y="14"/>
                    <a:pt x="13" y="13"/>
                    <a:pt x="13" y="12"/>
                  </a:cubicBezTo>
                  <a:cubicBezTo>
                    <a:pt x="13" y="8"/>
                    <a:pt x="13" y="8"/>
                    <a:pt x="13" y="8"/>
                  </a:cubicBezTo>
                  <a:cubicBezTo>
                    <a:pt x="13" y="5"/>
                    <a:pt x="11" y="3"/>
                    <a:pt x="8" y="3"/>
                  </a:cubicBezTo>
                  <a:cubicBezTo>
                    <a:pt x="5" y="3"/>
                    <a:pt x="3" y="5"/>
                    <a:pt x="3" y="8"/>
                  </a:cubicBezTo>
                  <a:cubicBezTo>
                    <a:pt x="3" y="12"/>
                    <a:pt x="3" y="12"/>
                    <a:pt x="3" y="12"/>
                  </a:cubicBezTo>
                  <a:cubicBezTo>
                    <a:pt x="3" y="13"/>
                    <a:pt x="3" y="14"/>
                    <a:pt x="2" y="14"/>
                  </a:cubicBezTo>
                  <a:cubicBezTo>
                    <a:pt x="1" y="14"/>
                    <a:pt x="0" y="13"/>
                    <a:pt x="0" y="12"/>
                  </a:cubicBezTo>
                  <a:cubicBezTo>
                    <a:pt x="0" y="8"/>
                    <a:pt x="0" y="8"/>
                    <a:pt x="0" y="8"/>
                  </a:cubicBezTo>
                  <a:cubicBezTo>
                    <a:pt x="0" y="3"/>
                    <a:pt x="3" y="0"/>
                    <a:pt x="8" y="0"/>
                  </a:cubicBezTo>
                  <a:cubicBezTo>
                    <a:pt x="13" y="0"/>
                    <a:pt x="16" y="3"/>
                    <a:pt x="16" y="8"/>
                  </a:cubicBezTo>
                  <a:cubicBezTo>
                    <a:pt x="16" y="12"/>
                    <a:pt x="16" y="12"/>
                    <a:pt x="16" y="12"/>
                  </a:cubicBezTo>
                  <a:cubicBezTo>
                    <a:pt x="16" y="13"/>
                    <a:pt x="15" y="14"/>
                    <a:pt x="14" y="14"/>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4" name="Freeform 3639">
              <a:extLst>
                <a:ext uri="{FF2B5EF4-FFF2-40B4-BE49-F238E27FC236}">
                  <a16:creationId xmlns:a16="http://schemas.microsoft.com/office/drawing/2014/main" id="{D7A85CEC-C1FC-470A-876C-3B2633870394}"/>
                </a:ext>
              </a:extLst>
            </p:cNvPr>
            <p:cNvSpPr>
              <a:spLocks/>
            </p:cNvSpPr>
            <p:nvPr/>
          </p:nvSpPr>
          <p:spPr bwMode="auto">
            <a:xfrm>
              <a:off x="8466720" y="3390075"/>
              <a:ext cx="16711" cy="40104"/>
            </a:xfrm>
            <a:custGeom>
              <a:avLst/>
              <a:gdLst/>
              <a:ahLst/>
              <a:cxnLst>
                <a:cxn ang="0">
                  <a:pos x="2" y="9"/>
                </a:cxn>
                <a:cxn ang="0">
                  <a:pos x="0" y="7"/>
                </a:cxn>
                <a:cxn ang="0">
                  <a:pos x="0" y="2"/>
                </a:cxn>
                <a:cxn ang="0">
                  <a:pos x="2" y="0"/>
                </a:cxn>
                <a:cxn ang="0">
                  <a:pos x="4" y="2"/>
                </a:cxn>
                <a:cxn ang="0">
                  <a:pos x="4" y="7"/>
                </a:cxn>
                <a:cxn ang="0">
                  <a:pos x="2" y="9"/>
                </a:cxn>
              </a:cxnLst>
              <a:rect l="0" t="0" r="r" b="b"/>
              <a:pathLst>
                <a:path w="4" h="9">
                  <a:moveTo>
                    <a:pt x="2" y="9"/>
                  </a:moveTo>
                  <a:cubicBezTo>
                    <a:pt x="1" y="9"/>
                    <a:pt x="0" y="8"/>
                    <a:pt x="0" y="7"/>
                  </a:cubicBezTo>
                  <a:cubicBezTo>
                    <a:pt x="0" y="2"/>
                    <a:pt x="0" y="2"/>
                    <a:pt x="0" y="2"/>
                  </a:cubicBezTo>
                  <a:cubicBezTo>
                    <a:pt x="0" y="1"/>
                    <a:pt x="1" y="0"/>
                    <a:pt x="2" y="0"/>
                  </a:cubicBezTo>
                  <a:cubicBezTo>
                    <a:pt x="3" y="0"/>
                    <a:pt x="4" y="1"/>
                    <a:pt x="4" y="2"/>
                  </a:cubicBezTo>
                  <a:cubicBezTo>
                    <a:pt x="4" y="7"/>
                    <a:pt x="4" y="7"/>
                    <a:pt x="4" y="7"/>
                  </a:cubicBezTo>
                  <a:cubicBezTo>
                    <a:pt x="4" y="8"/>
                    <a:pt x="3" y="9"/>
                    <a:pt x="2" y="9"/>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5" name="Freeform 3640">
              <a:extLst>
                <a:ext uri="{FF2B5EF4-FFF2-40B4-BE49-F238E27FC236}">
                  <a16:creationId xmlns:a16="http://schemas.microsoft.com/office/drawing/2014/main" id="{2A3E7C12-B824-44EF-BD00-C685E4F94437}"/>
                </a:ext>
              </a:extLst>
            </p:cNvPr>
            <p:cNvSpPr>
              <a:spLocks/>
            </p:cNvSpPr>
            <p:nvPr/>
          </p:nvSpPr>
          <p:spPr bwMode="auto">
            <a:xfrm>
              <a:off x="8506824" y="3346630"/>
              <a:ext cx="16711" cy="33420"/>
            </a:xfrm>
            <a:custGeom>
              <a:avLst/>
              <a:gdLst/>
              <a:ahLst/>
              <a:cxnLst>
                <a:cxn ang="0">
                  <a:pos x="2" y="8"/>
                </a:cxn>
                <a:cxn ang="0">
                  <a:pos x="0" y="6"/>
                </a:cxn>
                <a:cxn ang="0">
                  <a:pos x="0" y="2"/>
                </a:cxn>
                <a:cxn ang="0">
                  <a:pos x="2" y="0"/>
                </a:cxn>
                <a:cxn ang="0">
                  <a:pos x="4" y="2"/>
                </a:cxn>
                <a:cxn ang="0">
                  <a:pos x="4" y="6"/>
                </a:cxn>
                <a:cxn ang="0">
                  <a:pos x="2" y="8"/>
                </a:cxn>
              </a:cxnLst>
              <a:rect l="0" t="0" r="r" b="b"/>
              <a:pathLst>
                <a:path w="4" h="8">
                  <a:moveTo>
                    <a:pt x="2" y="8"/>
                  </a:moveTo>
                  <a:cubicBezTo>
                    <a:pt x="1" y="8"/>
                    <a:pt x="0" y="8"/>
                    <a:pt x="0" y="6"/>
                  </a:cubicBezTo>
                  <a:cubicBezTo>
                    <a:pt x="0" y="2"/>
                    <a:pt x="0" y="2"/>
                    <a:pt x="0" y="2"/>
                  </a:cubicBezTo>
                  <a:cubicBezTo>
                    <a:pt x="0" y="1"/>
                    <a:pt x="1" y="0"/>
                    <a:pt x="2" y="0"/>
                  </a:cubicBezTo>
                  <a:cubicBezTo>
                    <a:pt x="3" y="0"/>
                    <a:pt x="4" y="1"/>
                    <a:pt x="4" y="2"/>
                  </a:cubicBezTo>
                  <a:cubicBezTo>
                    <a:pt x="4" y="6"/>
                    <a:pt x="4" y="6"/>
                    <a:pt x="4" y="6"/>
                  </a:cubicBezTo>
                  <a:cubicBezTo>
                    <a:pt x="4" y="8"/>
                    <a:pt x="3" y="8"/>
                    <a:pt x="2" y="8"/>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6" name="Freeform 3641">
              <a:extLst>
                <a:ext uri="{FF2B5EF4-FFF2-40B4-BE49-F238E27FC236}">
                  <a16:creationId xmlns:a16="http://schemas.microsoft.com/office/drawing/2014/main" id="{95BA3762-63B2-4B10-BC53-6FF92206F64D}"/>
                </a:ext>
              </a:extLst>
            </p:cNvPr>
            <p:cNvSpPr>
              <a:spLocks/>
            </p:cNvSpPr>
            <p:nvPr/>
          </p:nvSpPr>
          <p:spPr bwMode="auto">
            <a:xfrm>
              <a:off x="8466720" y="3346630"/>
              <a:ext cx="16711" cy="33420"/>
            </a:xfrm>
            <a:custGeom>
              <a:avLst/>
              <a:gdLst/>
              <a:ahLst/>
              <a:cxnLst>
                <a:cxn ang="0">
                  <a:pos x="2" y="8"/>
                </a:cxn>
                <a:cxn ang="0">
                  <a:pos x="0" y="6"/>
                </a:cxn>
                <a:cxn ang="0">
                  <a:pos x="0" y="2"/>
                </a:cxn>
                <a:cxn ang="0">
                  <a:pos x="2" y="0"/>
                </a:cxn>
                <a:cxn ang="0">
                  <a:pos x="4" y="2"/>
                </a:cxn>
                <a:cxn ang="0">
                  <a:pos x="4" y="6"/>
                </a:cxn>
                <a:cxn ang="0">
                  <a:pos x="2" y="8"/>
                </a:cxn>
              </a:cxnLst>
              <a:rect l="0" t="0" r="r" b="b"/>
              <a:pathLst>
                <a:path w="4" h="8">
                  <a:moveTo>
                    <a:pt x="2" y="8"/>
                  </a:moveTo>
                  <a:cubicBezTo>
                    <a:pt x="1" y="8"/>
                    <a:pt x="0" y="8"/>
                    <a:pt x="0" y="6"/>
                  </a:cubicBezTo>
                  <a:cubicBezTo>
                    <a:pt x="0" y="2"/>
                    <a:pt x="0" y="2"/>
                    <a:pt x="0" y="2"/>
                  </a:cubicBezTo>
                  <a:cubicBezTo>
                    <a:pt x="0" y="1"/>
                    <a:pt x="1" y="0"/>
                    <a:pt x="2" y="0"/>
                  </a:cubicBezTo>
                  <a:cubicBezTo>
                    <a:pt x="3" y="0"/>
                    <a:pt x="4" y="1"/>
                    <a:pt x="4" y="2"/>
                  </a:cubicBezTo>
                  <a:cubicBezTo>
                    <a:pt x="4" y="6"/>
                    <a:pt x="4" y="6"/>
                    <a:pt x="4" y="6"/>
                  </a:cubicBezTo>
                  <a:cubicBezTo>
                    <a:pt x="4" y="8"/>
                    <a:pt x="3" y="8"/>
                    <a:pt x="2" y="8"/>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7" name="Freeform 3642">
              <a:extLst>
                <a:ext uri="{FF2B5EF4-FFF2-40B4-BE49-F238E27FC236}">
                  <a16:creationId xmlns:a16="http://schemas.microsoft.com/office/drawing/2014/main" id="{09389EC7-65BD-4FFD-A1EA-01706837E87F}"/>
                </a:ext>
              </a:extLst>
            </p:cNvPr>
            <p:cNvSpPr>
              <a:spLocks/>
            </p:cNvSpPr>
            <p:nvPr/>
          </p:nvSpPr>
          <p:spPr bwMode="auto">
            <a:xfrm>
              <a:off x="8543584" y="3299842"/>
              <a:ext cx="20052" cy="36763"/>
            </a:xfrm>
            <a:custGeom>
              <a:avLst/>
              <a:gdLst/>
              <a:ahLst/>
              <a:cxnLst>
                <a:cxn ang="0">
                  <a:pos x="2" y="8"/>
                </a:cxn>
                <a:cxn ang="0">
                  <a:pos x="0" y="6"/>
                </a:cxn>
                <a:cxn ang="0">
                  <a:pos x="0" y="2"/>
                </a:cxn>
                <a:cxn ang="0">
                  <a:pos x="2" y="0"/>
                </a:cxn>
                <a:cxn ang="0">
                  <a:pos x="4" y="2"/>
                </a:cxn>
                <a:cxn ang="0">
                  <a:pos x="4" y="6"/>
                </a:cxn>
                <a:cxn ang="0">
                  <a:pos x="2" y="8"/>
                </a:cxn>
              </a:cxnLst>
              <a:rect l="0" t="0" r="r" b="b"/>
              <a:pathLst>
                <a:path w="4" h="8">
                  <a:moveTo>
                    <a:pt x="2" y="8"/>
                  </a:moveTo>
                  <a:cubicBezTo>
                    <a:pt x="1" y="8"/>
                    <a:pt x="0" y="7"/>
                    <a:pt x="0" y="6"/>
                  </a:cubicBezTo>
                  <a:cubicBezTo>
                    <a:pt x="0" y="2"/>
                    <a:pt x="0" y="2"/>
                    <a:pt x="0" y="2"/>
                  </a:cubicBezTo>
                  <a:cubicBezTo>
                    <a:pt x="0" y="1"/>
                    <a:pt x="1" y="0"/>
                    <a:pt x="2" y="0"/>
                  </a:cubicBezTo>
                  <a:cubicBezTo>
                    <a:pt x="3" y="0"/>
                    <a:pt x="4" y="1"/>
                    <a:pt x="4" y="2"/>
                  </a:cubicBezTo>
                  <a:cubicBezTo>
                    <a:pt x="4" y="6"/>
                    <a:pt x="4" y="6"/>
                    <a:pt x="4" y="6"/>
                  </a:cubicBezTo>
                  <a:cubicBezTo>
                    <a:pt x="4" y="7"/>
                    <a:pt x="3" y="8"/>
                    <a:pt x="2" y="8"/>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8" name="Freeform 3643">
              <a:extLst>
                <a:ext uri="{FF2B5EF4-FFF2-40B4-BE49-F238E27FC236}">
                  <a16:creationId xmlns:a16="http://schemas.microsoft.com/office/drawing/2014/main" id="{5BCF3AB0-0C3E-4101-9233-BDBB08D557D4}"/>
                </a:ext>
              </a:extLst>
            </p:cNvPr>
            <p:cNvSpPr>
              <a:spLocks/>
            </p:cNvSpPr>
            <p:nvPr/>
          </p:nvSpPr>
          <p:spPr bwMode="auto">
            <a:xfrm>
              <a:off x="8506824" y="3299842"/>
              <a:ext cx="16711" cy="36763"/>
            </a:xfrm>
            <a:custGeom>
              <a:avLst/>
              <a:gdLst/>
              <a:ahLst/>
              <a:cxnLst>
                <a:cxn ang="0">
                  <a:pos x="2" y="8"/>
                </a:cxn>
                <a:cxn ang="0">
                  <a:pos x="0" y="6"/>
                </a:cxn>
                <a:cxn ang="0">
                  <a:pos x="0" y="2"/>
                </a:cxn>
                <a:cxn ang="0">
                  <a:pos x="2" y="0"/>
                </a:cxn>
                <a:cxn ang="0">
                  <a:pos x="4" y="2"/>
                </a:cxn>
                <a:cxn ang="0">
                  <a:pos x="4" y="6"/>
                </a:cxn>
                <a:cxn ang="0">
                  <a:pos x="2" y="8"/>
                </a:cxn>
              </a:cxnLst>
              <a:rect l="0" t="0" r="r" b="b"/>
              <a:pathLst>
                <a:path w="4" h="8">
                  <a:moveTo>
                    <a:pt x="2" y="8"/>
                  </a:moveTo>
                  <a:cubicBezTo>
                    <a:pt x="1" y="8"/>
                    <a:pt x="0" y="7"/>
                    <a:pt x="0" y="6"/>
                  </a:cubicBezTo>
                  <a:cubicBezTo>
                    <a:pt x="0" y="2"/>
                    <a:pt x="0" y="2"/>
                    <a:pt x="0" y="2"/>
                  </a:cubicBezTo>
                  <a:cubicBezTo>
                    <a:pt x="0" y="1"/>
                    <a:pt x="1" y="0"/>
                    <a:pt x="2" y="0"/>
                  </a:cubicBezTo>
                  <a:cubicBezTo>
                    <a:pt x="3" y="0"/>
                    <a:pt x="4" y="1"/>
                    <a:pt x="4" y="2"/>
                  </a:cubicBezTo>
                  <a:cubicBezTo>
                    <a:pt x="4" y="6"/>
                    <a:pt x="4" y="6"/>
                    <a:pt x="4" y="6"/>
                  </a:cubicBezTo>
                  <a:cubicBezTo>
                    <a:pt x="4" y="7"/>
                    <a:pt x="3" y="8"/>
                    <a:pt x="2" y="8"/>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9" name="Freeform 3644">
              <a:extLst>
                <a:ext uri="{FF2B5EF4-FFF2-40B4-BE49-F238E27FC236}">
                  <a16:creationId xmlns:a16="http://schemas.microsoft.com/office/drawing/2014/main" id="{74696195-FF9F-4E9E-BF94-C53008225341}"/>
                </a:ext>
              </a:extLst>
            </p:cNvPr>
            <p:cNvSpPr>
              <a:spLocks/>
            </p:cNvSpPr>
            <p:nvPr/>
          </p:nvSpPr>
          <p:spPr bwMode="auto">
            <a:xfrm>
              <a:off x="8466722" y="3299842"/>
              <a:ext cx="16711" cy="36763"/>
            </a:xfrm>
            <a:custGeom>
              <a:avLst/>
              <a:gdLst/>
              <a:ahLst/>
              <a:cxnLst>
                <a:cxn ang="0">
                  <a:pos x="2" y="8"/>
                </a:cxn>
                <a:cxn ang="0">
                  <a:pos x="0" y="6"/>
                </a:cxn>
                <a:cxn ang="0">
                  <a:pos x="0" y="2"/>
                </a:cxn>
                <a:cxn ang="0">
                  <a:pos x="2" y="0"/>
                </a:cxn>
                <a:cxn ang="0">
                  <a:pos x="4" y="2"/>
                </a:cxn>
                <a:cxn ang="0">
                  <a:pos x="4" y="6"/>
                </a:cxn>
                <a:cxn ang="0">
                  <a:pos x="2" y="8"/>
                </a:cxn>
              </a:cxnLst>
              <a:rect l="0" t="0" r="r" b="b"/>
              <a:pathLst>
                <a:path w="4" h="8">
                  <a:moveTo>
                    <a:pt x="2" y="8"/>
                  </a:moveTo>
                  <a:cubicBezTo>
                    <a:pt x="1" y="8"/>
                    <a:pt x="0" y="7"/>
                    <a:pt x="0" y="6"/>
                  </a:cubicBezTo>
                  <a:cubicBezTo>
                    <a:pt x="0" y="2"/>
                    <a:pt x="0" y="2"/>
                    <a:pt x="0" y="2"/>
                  </a:cubicBezTo>
                  <a:cubicBezTo>
                    <a:pt x="0" y="1"/>
                    <a:pt x="1" y="0"/>
                    <a:pt x="2" y="0"/>
                  </a:cubicBezTo>
                  <a:cubicBezTo>
                    <a:pt x="3" y="0"/>
                    <a:pt x="4" y="1"/>
                    <a:pt x="4" y="2"/>
                  </a:cubicBezTo>
                  <a:cubicBezTo>
                    <a:pt x="4" y="6"/>
                    <a:pt x="4" y="6"/>
                    <a:pt x="4" y="6"/>
                  </a:cubicBezTo>
                  <a:cubicBezTo>
                    <a:pt x="4" y="7"/>
                    <a:pt x="3" y="8"/>
                    <a:pt x="2" y="8"/>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0" name="Freeform 3645">
              <a:extLst>
                <a:ext uri="{FF2B5EF4-FFF2-40B4-BE49-F238E27FC236}">
                  <a16:creationId xmlns:a16="http://schemas.microsoft.com/office/drawing/2014/main" id="{D3E6A451-3BB3-4D65-B43D-5C7A34605BF2}"/>
                </a:ext>
              </a:extLst>
            </p:cNvPr>
            <p:cNvSpPr>
              <a:spLocks/>
            </p:cNvSpPr>
            <p:nvPr/>
          </p:nvSpPr>
          <p:spPr bwMode="auto">
            <a:xfrm>
              <a:off x="8937936" y="3380050"/>
              <a:ext cx="16711" cy="36763"/>
            </a:xfrm>
            <a:custGeom>
              <a:avLst/>
              <a:gdLst/>
              <a:ahLst/>
              <a:cxnLst>
                <a:cxn ang="0">
                  <a:pos x="2" y="8"/>
                </a:cxn>
                <a:cxn ang="0">
                  <a:pos x="0" y="6"/>
                </a:cxn>
                <a:cxn ang="0">
                  <a:pos x="0" y="2"/>
                </a:cxn>
                <a:cxn ang="0">
                  <a:pos x="2" y="0"/>
                </a:cxn>
                <a:cxn ang="0">
                  <a:pos x="4" y="2"/>
                </a:cxn>
                <a:cxn ang="0">
                  <a:pos x="4" y="6"/>
                </a:cxn>
                <a:cxn ang="0">
                  <a:pos x="2" y="8"/>
                </a:cxn>
              </a:cxnLst>
              <a:rect l="0" t="0" r="r" b="b"/>
              <a:pathLst>
                <a:path w="4" h="8">
                  <a:moveTo>
                    <a:pt x="2" y="8"/>
                  </a:moveTo>
                  <a:cubicBezTo>
                    <a:pt x="1" y="8"/>
                    <a:pt x="0" y="8"/>
                    <a:pt x="0" y="6"/>
                  </a:cubicBezTo>
                  <a:cubicBezTo>
                    <a:pt x="0" y="2"/>
                    <a:pt x="0" y="2"/>
                    <a:pt x="0" y="2"/>
                  </a:cubicBezTo>
                  <a:cubicBezTo>
                    <a:pt x="0" y="1"/>
                    <a:pt x="1" y="0"/>
                    <a:pt x="2" y="0"/>
                  </a:cubicBezTo>
                  <a:cubicBezTo>
                    <a:pt x="3" y="0"/>
                    <a:pt x="4" y="1"/>
                    <a:pt x="4" y="2"/>
                  </a:cubicBezTo>
                  <a:cubicBezTo>
                    <a:pt x="4" y="6"/>
                    <a:pt x="4" y="6"/>
                    <a:pt x="4" y="6"/>
                  </a:cubicBezTo>
                  <a:cubicBezTo>
                    <a:pt x="4" y="8"/>
                    <a:pt x="3" y="8"/>
                    <a:pt x="2" y="8"/>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1" name="Freeform 3646">
              <a:extLst>
                <a:ext uri="{FF2B5EF4-FFF2-40B4-BE49-F238E27FC236}">
                  <a16:creationId xmlns:a16="http://schemas.microsoft.com/office/drawing/2014/main" id="{9D7D369E-0E71-4EFA-8DD5-282350603614}"/>
                </a:ext>
              </a:extLst>
            </p:cNvPr>
            <p:cNvSpPr>
              <a:spLocks/>
            </p:cNvSpPr>
            <p:nvPr/>
          </p:nvSpPr>
          <p:spPr bwMode="auto">
            <a:xfrm>
              <a:off x="8937926" y="3336603"/>
              <a:ext cx="16711" cy="33420"/>
            </a:xfrm>
            <a:custGeom>
              <a:avLst/>
              <a:gdLst/>
              <a:ahLst/>
              <a:cxnLst>
                <a:cxn ang="0">
                  <a:pos x="2" y="8"/>
                </a:cxn>
                <a:cxn ang="0">
                  <a:pos x="0" y="6"/>
                </a:cxn>
                <a:cxn ang="0">
                  <a:pos x="0" y="2"/>
                </a:cxn>
                <a:cxn ang="0">
                  <a:pos x="2" y="0"/>
                </a:cxn>
                <a:cxn ang="0">
                  <a:pos x="4" y="2"/>
                </a:cxn>
                <a:cxn ang="0">
                  <a:pos x="4" y="6"/>
                </a:cxn>
                <a:cxn ang="0">
                  <a:pos x="2" y="8"/>
                </a:cxn>
              </a:cxnLst>
              <a:rect l="0" t="0" r="r" b="b"/>
              <a:pathLst>
                <a:path w="4" h="8">
                  <a:moveTo>
                    <a:pt x="2" y="8"/>
                  </a:moveTo>
                  <a:cubicBezTo>
                    <a:pt x="1" y="8"/>
                    <a:pt x="0" y="7"/>
                    <a:pt x="0" y="6"/>
                  </a:cubicBezTo>
                  <a:cubicBezTo>
                    <a:pt x="0" y="2"/>
                    <a:pt x="0" y="2"/>
                    <a:pt x="0" y="2"/>
                  </a:cubicBezTo>
                  <a:cubicBezTo>
                    <a:pt x="0" y="1"/>
                    <a:pt x="1" y="0"/>
                    <a:pt x="2" y="0"/>
                  </a:cubicBezTo>
                  <a:cubicBezTo>
                    <a:pt x="3" y="0"/>
                    <a:pt x="4" y="1"/>
                    <a:pt x="4" y="2"/>
                  </a:cubicBezTo>
                  <a:cubicBezTo>
                    <a:pt x="4" y="6"/>
                    <a:pt x="4" y="6"/>
                    <a:pt x="4" y="6"/>
                  </a:cubicBezTo>
                  <a:cubicBezTo>
                    <a:pt x="4" y="7"/>
                    <a:pt x="3" y="8"/>
                    <a:pt x="2" y="8"/>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2" name="Freeform 3647">
              <a:extLst>
                <a:ext uri="{FF2B5EF4-FFF2-40B4-BE49-F238E27FC236}">
                  <a16:creationId xmlns:a16="http://schemas.microsoft.com/office/drawing/2014/main" id="{FC3BA1F7-9D23-4A59-9B5D-977A8EA962DF}"/>
                </a:ext>
              </a:extLst>
            </p:cNvPr>
            <p:cNvSpPr>
              <a:spLocks/>
            </p:cNvSpPr>
            <p:nvPr/>
          </p:nvSpPr>
          <p:spPr bwMode="auto">
            <a:xfrm>
              <a:off x="8897822" y="3336604"/>
              <a:ext cx="16711" cy="33420"/>
            </a:xfrm>
            <a:custGeom>
              <a:avLst/>
              <a:gdLst/>
              <a:ahLst/>
              <a:cxnLst>
                <a:cxn ang="0">
                  <a:pos x="2" y="8"/>
                </a:cxn>
                <a:cxn ang="0">
                  <a:pos x="0" y="6"/>
                </a:cxn>
                <a:cxn ang="0">
                  <a:pos x="0" y="2"/>
                </a:cxn>
                <a:cxn ang="0">
                  <a:pos x="2" y="0"/>
                </a:cxn>
                <a:cxn ang="0">
                  <a:pos x="4" y="2"/>
                </a:cxn>
                <a:cxn ang="0">
                  <a:pos x="4" y="6"/>
                </a:cxn>
                <a:cxn ang="0">
                  <a:pos x="2" y="8"/>
                </a:cxn>
              </a:cxnLst>
              <a:rect l="0" t="0" r="r" b="b"/>
              <a:pathLst>
                <a:path w="4" h="8">
                  <a:moveTo>
                    <a:pt x="2" y="8"/>
                  </a:moveTo>
                  <a:cubicBezTo>
                    <a:pt x="1" y="8"/>
                    <a:pt x="0" y="7"/>
                    <a:pt x="0" y="6"/>
                  </a:cubicBezTo>
                  <a:cubicBezTo>
                    <a:pt x="0" y="2"/>
                    <a:pt x="0" y="2"/>
                    <a:pt x="0" y="2"/>
                  </a:cubicBezTo>
                  <a:cubicBezTo>
                    <a:pt x="0" y="1"/>
                    <a:pt x="1" y="0"/>
                    <a:pt x="2" y="0"/>
                  </a:cubicBezTo>
                  <a:cubicBezTo>
                    <a:pt x="3" y="0"/>
                    <a:pt x="4" y="1"/>
                    <a:pt x="4" y="2"/>
                  </a:cubicBezTo>
                  <a:cubicBezTo>
                    <a:pt x="4" y="6"/>
                    <a:pt x="4" y="6"/>
                    <a:pt x="4" y="6"/>
                  </a:cubicBezTo>
                  <a:cubicBezTo>
                    <a:pt x="4" y="7"/>
                    <a:pt x="3" y="8"/>
                    <a:pt x="2" y="8"/>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3" name="Freeform 3648">
              <a:extLst>
                <a:ext uri="{FF2B5EF4-FFF2-40B4-BE49-F238E27FC236}">
                  <a16:creationId xmlns:a16="http://schemas.microsoft.com/office/drawing/2014/main" id="{D3417613-1D9D-45D1-8027-79D9CDC8BE26}"/>
                </a:ext>
              </a:extLst>
            </p:cNvPr>
            <p:cNvSpPr>
              <a:spLocks/>
            </p:cNvSpPr>
            <p:nvPr/>
          </p:nvSpPr>
          <p:spPr bwMode="auto">
            <a:xfrm>
              <a:off x="8937915" y="3286472"/>
              <a:ext cx="16711" cy="40104"/>
            </a:xfrm>
            <a:custGeom>
              <a:avLst/>
              <a:gdLst/>
              <a:ahLst/>
              <a:cxnLst>
                <a:cxn ang="0">
                  <a:pos x="2" y="9"/>
                </a:cxn>
                <a:cxn ang="0">
                  <a:pos x="0" y="7"/>
                </a:cxn>
                <a:cxn ang="0">
                  <a:pos x="0" y="2"/>
                </a:cxn>
                <a:cxn ang="0">
                  <a:pos x="2" y="0"/>
                </a:cxn>
                <a:cxn ang="0">
                  <a:pos x="4" y="2"/>
                </a:cxn>
                <a:cxn ang="0">
                  <a:pos x="4" y="7"/>
                </a:cxn>
                <a:cxn ang="0">
                  <a:pos x="2" y="9"/>
                </a:cxn>
              </a:cxnLst>
              <a:rect l="0" t="0" r="r" b="b"/>
              <a:pathLst>
                <a:path w="4" h="9">
                  <a:moveTo>
                    <a:pt x="2" y="9"/>
                  </a:moveTo>
                  <a:cubicBezTo>
                    <a:pt x="1" y="9"/>
                    <a:pt x="0" y="8"/>
                    <a:pt x="0" y="7"/>
                  </a:cubicBezTo>
                  <a:cubicBezTo>
                    <a:pt x="0" y="2"/>
                    <a:pt x="0" y="2"/>
                    <a:pt x="0" y="2"/>
                  </a:cubicBezTo>
                  <a:cubicBezTo>
                    <a:pt x="0" y="1"/>
                    <a:pt x="1" y="0"/>
                    <a:pt x="2" y="0"/>
                  </a:cubicBezTo>
                  <a:cubicBezTo>
                    <a:pt x="3" y="0"/>
                    <a:pt x="4" y="1"/>
                    <a:pt x="4" y="2"/>
                  </a:cubicBezTo>
                  <a:cubicBezTo>
                    <a:pt x="4" y="7"/>
                    <a:pt x="4" y="7"/>
                    <a:pt x="4" y="7"/>
                  </a:cubicBezTo>
                  <a:cubicBezTo>
                    <a:pt x="4" y="8"/>
                    <a:pt x="3" y="9"/>
                    <a:pt x="2" y="9"/>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4" name="Freeform 3649">
              <a:extLst>
                <a:ext uri="{FF2B5EF4-FFF2-40B4-BE49-F238E27FC236}">
                  <a16:creationId xmlns:a16="http://schemas.microsoft.com/office/drawing/2014/main" id="{8BD3D79B-98BB-4E6A-A930-8C154206A027}"/>
                </a:ext>
              </a:extLst>
            </p:cNvPr>
            <p:cNvSpPr>
              <a:spLocks/>
            </p:cNvSpPr>
            <p:nvPr/>
          </p:nvSpPr>
          <p:spPr bwMode="auto">
            <a:xfrm>
              <a:off x="8897787" y="3286468"/>
              <a:ext cx="16711" cy="40104"/>
            </a:xfrm>
            <a:custGeom>
              <a:avLst/>
              <a:gdLst/>
              <a:ahLst/>
              <a:cxnLst>
                <a:cxn ang="0">
                  <a:pos x="2" y="9"/>
                </a:cxn>
                <a:cxn ang="0">
                  <a:pos x="0" y="7"/>
                </a:cxn>
                <a:cxn ang="0">
                  <a:pos x="0" y="2"/>
                </a:cxn>
                <a:cxn ang="0">
                  <a:pos x="2" y="0"/>
                </a:cxn>
                <a:cxn ang="0">
                  <a:pos x="4" y="2"/>
                </a:cxn>
                <a:cxn ang="0">
                  <a:pos x="4" y="7"/>
                </a:cxn>
                <a:cxn ang="0">
                  <a:pos x="2" y="9"/>
                </a:cxn>
              </a:cxnLst>
              <a:rect l="0" t="0" r="r" b="b"/>
              <a:pathLst>
                <a:path w="4" h="9">
                  <a:moveTo>
                    <a:pt x="2" y="9"/>
                  </a:moveTo>
                  <a:cubicBezTo>
                    <a:pt x="1" y="9"/>
                    <a:pt x="0" y="8"/>
                    <a:pt x="0" y="7"/>
                  </a:cubicBezTo>
                  <a:cubicBezTo>
                    <a:pt x="0" y="2"/>
                    <a:pt x="0" y="2"/>
                    <a:pt x="0" y="2"/>
                  </a:cubicBezTo>
                  <a:cubicBezTo>
                    <a:pt x="0" y="1"/>
                    <a:pt x="1" y="0"/>
                    <a:pt x="2" y="0"/>
                  </a:cubicBezTo>
                  <a:cubicBezTo>
                    <a:pt x="3" y="0"/>
                    <a:pt x="4" y="1"/>
                    <a:pt x="4" y="2"/>
                  </a:cubicBezTo>
                  <a:cubicBezTo>
                    <a:pt x="4" y="7"/>
                    <a:pt x="4" y="7"/>
                    <a:pt x="4" y="7"/>
                  </a:cubicBezTo>
                  <a:cubicBezTo>
                    <a:pt x="4" y="8"/>
                    <a:pt x="3" y="9"/>
                    <a:pt x="2" y="9"/>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5" name="Freeform 3650">
              <a:extLst>
                <a:ext uri="{FF2B5EF4-FFF2-40B4-BE49-F238E27FC236}">
                  <a16:creationId xmlns:a16="http://schemas.microsoft.com/office/drawing/2014/main" id="{7D8036D9-2F7C-4F9D-B680-412E8E259586}"/>
                </a:ext>
              </a:extLst>
            </p:cNvPr>
            <p:cNvSpPr>
              <a:spLocks/>
            </p:cNvSpPr>
            <p:nvPr/>
          </p:nvSpPr>
          <p:spPr bwMode="auto">
            <a:xfrm>
              <a:off x="8857743" y="3286463"/>
              <a:ext cx="20052" cy="40104"/>
            </a:xfrm>
            <a:custGeom>
              <a:avLst/>
              <a:gdLst/>
              <a:ahLst/>
              <a:cxnLst>
                <a:cxn ang="0">
                  <a:pos x="2" y="9"/>
                </a:cxn>
                <a:cxn ang="0">
                  <a:pos x="0" y="7"/>
                </a:cxn>
                <a:cxn ang="0">
                  <a:pos x="0" y="2"/>
                </a:cxn>
                <a:cxn ang="0">
                  <a:pos x="2" y="0"/>
                </a:cxn>
                <a:cxn ang="0">
                  <a:pos x="4" y="2"/>
                </a:cxn>
                <a:cxn ang="0">
                  <a:pos x="4" y="7"/>
                </a:cxn>
                <a:cxn ang="0">
                  <a:pos x="2" y="9"/>
                </a:cxn>
              </a:cxnLst>
              <a:rect l="0" t="0" r="r" b="b"/>
              <a:pathLst>
                <a:path w="4" h="9">
                  <a:moveTo>
                    <a:pt x="2" y="9"/>
                  </a:moveTo>
                  <a:cubicBezTo>
                    <a:pt x="1" y="9"/>
                    <a:pt x="0" y="8"/>
                    <a:pt x="0" y="7"/>
                  </a:cubicBezTo>
                  <a:cubicBezTo>
                    <a:pt x="0" y="2"/>
                    <a:pt x="0" y="2"/>
                    <a:pt x="0" y="2"/>
                  </a:cubicBezTo>
                  <a:cubicBezTo>
                    <a:pt x="0" y="1"/>
                    <a:pt x="1" y="0"/>
                    <a:pt x="2" y="0"/>
                  </a:cubicBezTo>
                  <a:cubicBezTo>
                    <a:pt x="3" y="0"/>
                    <a:pt x="4" y="1"/>
                    <a:pt x="4" y="2"/>
                  </a:cubicBezTo>
                  <a:cubicBezTo>
                    <a:pt x="4" y="7"/>
                    <a:pt x="4" y="7"/>
                    <a:pt x="4" y="7"/>
                  </a:cubicBezTo>
                  <a:cubicBezTo>
                    <a:pt x="4" y="8"/>
                    <a:pt x="3" y="9"/>
                    <a:pt x="2" y="9"/>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48" name="Freeform 3694">
            <a:extLst>
              <a:ext uri="{FF2B5EF4-FFF2-40B4-BE49-F238E27FC236}">
                <a16:creationId xmlns:a16="http://schemas.microsoft.com/office/drawing/2014/main" id="{0985C22C-6FE6-434B-8CED-990F140B5344}"/>
              </a:ext>
            </a:extLst>
          </p:cNvPr>
          <p:cNvSpPr>
            <a:spLocks noEditPoints="1"/>
          </p:cNvSpPr>
          <p:nvPr/>
        </p:nvSpPr>
        <p:spPr bwMode="auto">
          <a:xfrm>
            <a:off x="4214149" y="5636286"/>
            <a:ext cx="1305846" cy="855617"/>
          </a:xfrm>
          <a:custGeom>
            <a:avLst/>
            <a:gdLst/>
            <a:ahLst/>
            <a:cxnLst>
              <a:cxn ang="0">
                <a:pos x="46" y="96"/>
              </a:cxn>
              <a:cxn ang="0">
                <a:pos x="0" y="48"/>
              </a:cxn>
              <a:cxn ang="0">
                <a:pos x="0" y="48"/>
              </a:cxn>
              <a:cxn ang="0">
                <a:pos x="0" y="48"/>
              </a:cxn>
              <a:cxn ang="0">
                <a:pos x="46" y="0"/>
              </a:cxn>
              <a:cxn ang="0">
                <a:pos x="48" y="0"/>
              </a:cxn>
              <a:cxn ang="0">
                <a:pos x="97" y="48"/>
              </a:cxn>
              <a:cxn ang="0">
                <a:pos x="97" y="48"/>
              </a:cxn>
              <a:cxn ang="0">
                <a:pos x="97" y="48"/>
              </a:cxn>
              <a:cxn ang="0">
                <a:pos x="48" y="96"/>
              </a:cxn>
              <a:cxn ang="0">
                <a:pos x="46" y="92"/>
              </a:cxn>
              <a:cxn ang="0">
                <a:pos x="25" y="66"/>
              </a:cxn>
              <a:cxn ang="0">
                <a:pos x="50" y="92"/>
              </a:cxn>
              <a:cxn ang="0">
                <a:pos x="50" y="66"/>
              </a:cxn>
              <a:cxn ang="0">
                <a:pos x="62" y="90"/>
              </a:cxn>
              <a:cxn ang="0">
                <a:pos x="75" y="66"/>
              </a:cxn>
              <a:cxn ang="0">
                <a:pos x="34" y="90"/>
              </a:cxn>
              <a:cxn ang="0">
                <a:pos x="7" y="66"/>
              </a:cxn>
              <a:cxn ang="0">
                <a:pos x="91" y="62"/>
              </a:cxn>
              <a:cxn ang="0">
                <a:pos x="93" y="48"/>
              </a:cxn>
              <a:cxn ang="0">
                <a:pos x="93" y="48"/>
              </a:cxn>
              <a:cxn ang="0">
                <a:pos x="93" y="48"/>
              </a:cxn>
              <a:cxn ang="0">
                <a:pos x="91" y="34"/>
              </a:cxn>
              <a:cxn ang="0">
                <a:pos x="77" y="48"/>
              </a:cxn>
              <a:cxn ang="0">
                <a:pos x="50" y="62"/>
              </a:cxn>
              <a:cxn ang="0">
                <a:pos x="73" y="48"/>
              </a:cxn>
              <a:cxn ang="0">
                <a:pos x="50" y="34"/>
              </a:cxn>
              <a:cxn ang="0">
                <a:pos x="25" y="62"/>
              </a:cxn>
              <a:cxn ang="0">
                <a:pos x="46" y="34"/>
              </a:cxn>
              <a:cxn ang="0">
                <a:pos x="23" y="48"/>
              </a:cxn>
              <a:cxn ang="0">
                <a:pos x="6" y="62"/>
              </a:cxn>
              <a:cxn ang="0">
                <a:pos x="19" y="48"/>
              </a:cxn>
              <a:cxn ang="0">
                <a:pos x="6" y="34"/>
              </a:cxn>
              <a:cxn ang="0">
                <a:pos x="3" y="48"/>
              </a:cxn>
              <a:cxn ang="0">
                <a:pos x="3" y="48"/>
              </a:cxn>
              <a:cxn ang="0">
                <a:pos x="3" y="48"/>
              </a:cxn>
              <a:cxn ang="0">
                <a:pos x="6" y="62"/>
              </a:cxn>
              <a:cxn ang="0">
                <a:pos x="89" y="30"/>
              </a:cxn>
              <a:cxn ang="0">
                <a:pos x="75" y="30"/>
              </a:cxn>
              <a:cxn ang="0">
                <a:pos x="71" y="30"/>
              </a:cxn>
              <a:cxn ang="0">
                <a:pos x="50" y="30"/>
              </a:cxn>
              <a:cxn ang="0">
                <a:pos x="46" y="30"/>
              </a:cxn>
              <a:cxn ang="0">
                <a:pos x="25" y="30"/>
              </a:cxn>
              <a:cxn ang="0">
                <a:pos x="22" y="30"/>
              </a:cxn>
              <a:cxn ang="0">
                <a:pos x="7" y="30"/>
              </a:cxn>
            </a:cxnLst>
            <a:rect l="0" t="0" r="r" b="b"/>
            <a:pathLst>
              <a:path w="97" h="96">
                <a:moveTo>
                  <a:pt x="48" y="96"/>
                </a:moveTo>
                <a:cubicBezTo>
                  <a:pt x="46" y="96"/>
                  <a:pt x="46" y="96"/>
                  <a:pt x="46" y="96"/>
                </a:cubicBezTo>
                <a:cubicBezTo>
                  <a:pt x="21" y="95"/>
                  <a:pt x="0" y="74"/>
                  <a:pt x="0" y="48"/>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22"/>
                  <a:pt x="21" y="1"/>
                  <a:pt x="46" y="0"/>
                </a:cubicBezTo>
                <a:cubicBezTo>
                  <a:pt x="46" y="0"/>
                  <a:pt x="46" y="0"/>
                  <a:pt x="46" y="0"/>
                </a:cubicBezTo>
                <a:cubicBezTo>
                  <a:pt x="48" y="0"/>
                  <a:pt x="48" y="0"/>
                  <a:pt x="48" y="0"/>
                </a:cubicBezTo>
                <a:cubicBezTo>
                  <a:pt x="75" y="0"/>
                  <a:pt x="97" y="22"/>
                  <a:pt x="97" y="48"/>
                </a:cubicBezTo>
                <a:cubicBezTo>
                  <a:pt x="97" y="48"/>
                  <a:pt x="97" y="48"/>
                  <a:pt x="97" y="48"/>
                </a:cubicBezTo>
                <a:cubicBezTo>
                  <a:pt x="97" y="48"/>
                  <a:pt x="97" y="48"/>
                  <a:pt x="97" y="48"/>
                </a:cubicBezTo>
                <a:cubicBezTo>
                  <a:pt x="97" y="48"/>
                  <a:pt x="97" y="48"/>
                  <a:pt x="97" y="48"/>
                </a:cubicBezTo>
                <a:cubicBezTo>
                  <a:pt x="97" y="48"/>
                  <a:pt x="97" y="48"/>
                  <a:pt x="97" y="48"/>
                </a:cubicBezTo>
                <a:cubicBezTo>
                  <a:pt x="97" y="48"/>
                  <a:pt x="97" y="48"/>
                  <a:pt x="97" y="48"/>
                </a:cubicBezTo>
                <a:cubicBezTo>
                  <a:pt x="97" y="48"/>
                  <a:pt x="97" y="48"/>
                  <a:pt x="97" y="48"/>
                </a:cubicBezTo>
                <a:cubicBezTo>
                  <a:pt x="97" y="74"/>
                  <a:pt x="75" y="96"/>
                  <a:pt x="48" y="96"/>
                </a:cubicBezTo>
                <a:close/>
                <a:moveTo>
                  <a:pt x="25" y="66"/>
                </a:moveTo>
                <a:cubicBezTo>
                  <a:pt x="29" y="80"/>
                  <a:pt x="37" y="91"/>
                  <a:pt x="46" y="92"/>
                </a:cubicBezTo>
                <a:cubicBezTo>
                  <a:pt x="46" y="66"/>
                  <a:pt x="46" y="66"/>
                  <a:pt x="46" y="66"/>
                </a:cubicBezTo>
                <a:lnTo>
                  <a:pt x="25" y="66"/>
                </a:lnTo>
                <a:close/>
                <a:moveTo>
                  <a:pt x="50" y="66"/>
                </a:moveTo>
                <a:cubicBezTo>
                  <a:pt x="50" y="92"/>
                  <a:pt x="50" y="92"/>
                  <a:pt x="50" y="92"/>
                </a:cubicBezTo>
                <a:cubicBezTo>
                  <a:pt x="59" y="91"/>
                  <a:pt x="67" y="80"/>
                  <a:pt x="71" y="66"/>
                </a:cubicBezTo>
                <a:lnTo>
                  <a:pt x="50" y="66"/>
                </a:lnTo>
                <a:close/>
                <a:moveTo>
                  <a:pt x="75" y="66"/>
                </a:moveTo>
                <a:cubicBezTo>
                  <a:pt x="72" y="76"/>
                  <a:pt x="68" y="85"/>
                  <a:pt x="62" y="90"/>
                </a:cubicBezTo>
                <a:cubicBezTo>
                  <a:pt x="74" y="86"/>
                  <a:pt x="84" y="77"/>
                  <a:pt x="89" y="66"/>
                </a:cubicBezTo>
                <a:lnTo>
                  <a:pt x="75" y="66"/>
                </a:lnTo>
                <a:close/>
                <a:moveTo>
                  <a:pt x="7" y="66"/>
                </a:moveTo>
                <a:cubicBezTo>
                  <a:pt x="13" y="77"/>
                  <a:pt x="22" y="86"/>
                  <a:pt x="34" y="90"/>
                </a:cubicBezTo>
                <a:cubicBezTo>
                  <a:pt x="29" y="85"/>
                  <a:pt x="24" y="76"/>
                  <a:pt x="22" y="66"/>
                </a:cubicBezTo>
                <a:lnTo>
                  <a:pt x="7" y="66"/>
                </a:lnTo>
                <a:close/>
                <a:moveTo>
                  <a:pt x="76" y="62"/>
                </a:moveTo>
                <a:cubicBezTo>
                  <a:pt x="91" y="62"/>
                  <a:pt x="91" y="62"/>
                  <a:pt x="91" y="62"/>
                </a:cubicBezTo>
                <a:cubicBezTo>
                  <a:pt x="92" y="58"/>
                  <a:pt x="93" y="53"/>
                  <a:pt x="93" y="48"/>
                </a:cubicBezTo>
                <a:cubicBezTo>
                  <a:pt x="93" y="48"/>
                  <a:pt x="93" y="48"/>
                  <a:pt x="93" y="48"/>
                </a:cubicBezTo>
                <a:cubicBezTo>
                  <a:pt x="93" y="48"/>
                  <a:pt x="93" y="48"/>
                  <a:pt x="93" y="48"/>
                </a:cubicBezTo>
                <a:cubicBezTo>
                  <a:pt x="93" y="48"/>
                  <a:pt x="93" y="48"/>
                  <a:pt x="93" y="48"/>
                </a:cubicBezTo>
                <a:cubicBezTo>
                  <a:pt x="93" y="48"/>
                  <a:pt x="93" y="48"/>
                  <a:pt x="93" y="48"/>
                </a:cubicBezTo>
                <a:cubicBezTo>
                  <a:pt x="93" y="48"/>
                  <a:pt x="93" y="48"/>
                  <a:pt x="93" y="48"/>
                </a:cubicBezTo>
                <a:cubicBezTo>
                  <a:pt x="93" y="48"/>
                  <a:pt x="93" y="48"/>
                  <a:pt x="93" y="48"/>
                </a:cubicBezTo>
                <a:cubicBezTo>
                  <a:pt x="93" y="43"/>
                  <a:pt x="92" y="38"/>
                  <a:pt x="91" y="34"/>
                </a:cubicBezTo>
                <a:cubicBezTo>
                  <a:pt x="76" y="34"/>
                  <a:pt x="76" y="34"/>
                  <a:pt x="76" y="34"/>
                </a:cubicBezTo>
                <a:cubicBezTo>
                  <a:pt x="77" y="38"/>
                  <a:pt x="77" y="43"/>
                  <a:pt x="77" y="48"/>
                </a:cubicBezTo>
                <a:cubicBezTo>
                  <a:pt x="77" y="53"/>
                  <a:pt x="77" y="58"/>
                  <a:pt x="76" y="62"/>
                </a:cubicBezTo>
                <a:close/>
                <a:moveTo>
                  <a:pt x="50" y="62"/>
                </a:moveTo>
                <a:cubicBezTo>
                  <a:pt x="72" y="62"/>
                  <a:pt x="72" y="62"/>
                  <a:pt x="72" y="62"/>
                </a:cubicBezTo>
                <a:cubicBezTo>
                  <a:pt x="73" y="58"/>
                  <a:pt x="73" y="53"/>
                  <a:pt x="73" y="48"/>
                </a:cubicBezTo>
                <a:cubicBezTo>
                  <a:pt x="73" y="43"/>
                  <a:pt x="73" y="38"/>
                  <a:pt x="72" y="34"/>
                </a:cubicBezTo>
                <a:cubicBezTo>
                  <a:pt x="50" y="34"/>
                  <a:pt x="50" y="34"/>
                  <a:pt x="50" y="34"/>
                </a:cubicBezTo>
                <a:lnTo>
                  <a:pt x="50" y="62"/>
                </a:lnTo>
                <a:close/>
                <a:moveTo>
                  <a:pt x="25" y="62"/>
                </a:moveTo>
                <a:cubicBezTo>
                  <a:pt x="46" y="62"/>
                  <a:pt x="46" y="62"/>
                  <a:pt x="46" y="62"/>
                </a:cubicBezTo>
                <a:cubicBezTo>
                  <a:pt x="46" y="34"/>
                  <a:pt x="46" y="34"/>
                  <a:pt x="46" y="34"/>
                </a:cubicBezTo>
                <a:cubicBezTo>
                  <a:pt x="25" y="34"/>
                  <a:pt x="25" y="34"/>
                  <a:pt x="25" y="34"/>
                </a:cubicBezTo>
                <a:cubicBezTo>
                  <a:pt x="24" y="38"/>
                  <a:pt x="23" y="43"/>
                  <a:pt x="23" y="48"/>
                </a:cubicBezTo>
                <a:cubicBezTo>
                  <a:pt x="23" y="53"/>
                  <a:pt x="24" y="58"/>
                  <a:pt x="25" y="62"/>
                </a:cubicBezTo>
                <a:close/>
                <a:moveTo>
                  <a:pt x="6" y="62"/>
                </a:moveTo>
                <a:cubicBezTo>
                  <a:pt x="21" y="62"/>
                  <a:pt x="21" y="62"/>
                  <a:pt x="21" y="62"/>
                </a:cubicBezTo>
                <a:cubicBezTo>
                  <a:pt x="20" y="58"/>
                  <a:pt x="19" y="53"/>
                  <a:pt x="19" y="48"/>
                </a:cubicBezTo>
                <a:cubicBezTo>
                  <a:pt x="19" y="43"/>
                  <a:pt x="20" y="38"/>
                  <a:pt x="21" y="34"/>
                </a:cubicBezTo>
                <a:cubicBezTo>
                  <a:pt x="6" y="34"/>
                  <a:pt x="6" y="34"/>
                  <a:pt x="6" y="34"/>
                </a:cubicBezTo>
                <a:cubicBezTo>
                  <a:pt x="4" y="38"/>
                  <a:pt x="3" y="43"/>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53"/>
                  <a:pt x="4" y="58"/>
                  <a:pt x="6" y="62"/>
                </a:cubicBezTo>
                <a:close/>
                <a:moveTo>
                  <a:pt x="75" y="30"/>
                </a:moveTo>
                <a:cubicBezTo>
                  <a:pt x="89" y="30"/>
                  <a:pt x="89" y="30"/>
                  <a:pt x="89" y="30"/>
                </a:cubicBezTo>
                <a:cubicBezTo>
                  <a:pt x="84" y="19"/>
                  <a:pt x="74" y="10"/>
                  <a:pt x="62" y="6"/>
                </a:cubicBezTo>
                <a:cubicBezTo>
                  <a:pt x="68" y="11"/>
                  <a:pt x="72" y="20"/>
                  <a:pt x="75" y="30"/>
                </a:cubicBezTo>
                <a:close/>
                <a:moveTo>
                  <a:pt x="50" y="30"/>
                </a:moveTo>
                <a:cubicBezTo>
                  <a:pt x="71" y="30"/>
                  <a:pt x="71" y="30"/>
                  <a:pt x="71" y="30"/>
                </a:cubicBezTo>
                <a:cubicBezTo>
                  <a:pt x="67" y="16"/>
                  <a:pt x="59" y="5"/>
                  <a:pt x="50" y="4"/>
                </a:cubicBezTo>
                <a:lnTo>
                  <a:pt x="50" y="30"/>
                </a:lnTo>
                <a:close/>
                <a:moveTo>
                  <a:pt x="25" y="30"/>
                </a:moveTo>
                <a:cubicBezTo>
                  <a:pt x="46" y="30"/>
                  <a:pt x="46" y="30"/>
                  <a:pt x="46" y="30"/>
                </a:cubicBezTo>
                <a:cubicBezTo>
                  <a:pt x="46" y="4"/>
                  <a:pt x="46" y="4"/>
                  <a:pt x="46" y="4"/>
                </a:cubicBezTo>
                <a:cubicBezTo>
                  <a:pt x="37" y="5"/>
                  <a:pt x="29" y="16"/>
                  <a:pt x="25" y="30"/>
                </a:cubicBezTo>
                <a:close/>
                <a:moveTo>
                  <a:pt x="7" y="30"/>
                </a:moveTo>
                <a:cubicBezTo>
                  <a:pt x="22" y="30"/>
                  <a:pt x="22" y="30"/>
                  <a:pt x="22" y="30"/>
                </a:cubicBezTo>
                <a:cubicBezTo>
                  <a:pt x="24" y="20"/>
                  <a:pt x="29" y="11"/>
                  <a:pt x="34" y="6"/>
                </a:cubicBezTo>
                <a:cubicBezTo>
                  <a:pt x="22" y="10"/>
                  <a:pt x="13" y="19"/>
                  <a:pt x="7" y="30"/>
                </a:cubicBezTo>
                <a:close/>
              </a:path>
            </a:pathLst>
          </a:custGeom>
          <a:solidFill>
            <a:srgbClr val="263C8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9" name="Freeform 3695">
            <a:extLst>
              <a:ext uri="{FF2B5EF4-FFF2-40B4-BE49-F238E27FC236}">
                <a16:creationId xmlns:a16="http://schemas.microsoft.com/office/drawing/2014/main" id="{E1E8772D-883A-4B88-B6D3-74FD925666CF}"/>
              </a:ext>
            </a:extLst>
          </p:cNvPr>
          <p:cNvSpPr>
            <a:spLocks/>
          </p:cNvSpPr>
          <p:nvPr/>
        </p:nvSpPr>
        <p:spPr bwMode="auto">
          <a:xfrm>
            <a:off x="4649816" y="4324207"/>
            <a:ext cx="1214738" cy="747823"/>
          </a:xfrm>
          <a:custGeom>
            <a:avLst/>
            <a:gdLst/>
            <a:ahLst/>
            <a:cxnLst>
              <a:cxn ang="0">
                <a:pos x="76" y="84"/>
              </a:cxn>
              <a:cxn ang="0">
                <a:pos x="75" y="84"/>
              </a:cxn>
              <a:cxn ang="0">
                <a:pos x="74" y="84"/>
              </a:cxn>
              <a:cxn ang="0">
                <a:pos x="74" y="82"/>
              </a:cxn>
              <a:cxn ang="0">
                <a:pos x="68" y="66"/>
              </a:cxn>
              <a:cxn ang="0">
                <a:pos x="57" y="66"/>
              </a:cxn>
              <a:cxn ang="0">
                <a:pos x="55" y="65"/>
              </a:cxn>
              <a:cxn ang="0">
                <a:pos x="57" y="63"/>
              </a:cxn>
              <a:cxn ang="0">
                <a:pos x="71" y="63"/>
              </a:cxn>
              <a:cxn ang="0">
                <a:pos x="72" y="64"/>
              </a:cxn>
              <a:cxn ang="0">
                <a:pos x="76" y="76"/>
              </a:cxn>
              <a:cxn ang="0">
                <a:pos x="80" y="64"/>
              </a:cxn>
              <a:cxn ang="0">
                <a:pos x="81" y="62"/>
              </a:cxn>
              <a:cxn ang="0">
                <a:pos x="87" y="62"/>
              </a:cxn>
              <a:cxn ang="0">
                <a:pos x="87" y="62"/>
              </a:cxn>
              <a:cxn ang="0">
                <a:pos x="87" y="4"/>
              </a:cxn>
              <a:cxn ang="0">
                <a:pos x="87" y="4"/>
              </a:cxn>
              <a:cxn ang="0">
                <a:pos x="4" y="4"/>
              </a:cxn>
              <a:cxn ang="0">
                <a:pos x="3" y="4"/>
              </a:cxn>
              <a:cxn ang="0">
                <a:pos x="3" y="57"/>
              </a:cxn>
              <a:cxn ang="0">
                <a:pos x="1" y="59"/>
              </a:cxn>
              <a:cxn ang="0">
                <a:pos x="0" y="57"/>
              </a:cxn>
              <a:cxn ang="0">
                <a:pos x="0" y="4"/>
              </a:cxn>
              <a:cxn ang="0">
                <a:pos x="4" y="0"/>
              </a:cxn>
              <a:cxn ang="0">
                <a:pos x="87" y="0"/>
              </a:cxn>
              <a:cxn ang="0">
                <a:pos x="91" y="4"/>
              </a:cxn>
              <a:cxn ang="0">
                <a:pos x="91" y="62"/>
              </a:cxn>
              <a:cxn ang="0">
                <a:pos x="87" y="66"/>
              </a:cxn>
              <a:cxn ang="0">
                <a:pos x="83" y="66"/>
              </a:cxn>
              <a:cxn ang="0">
                <a:pos x="76" y="84"/>
              </a:cxn>
            </a:cxnLst>
            <a:rect l="0" t="0" r="r" b="b"/>
            <a:pathLst>
              <a:path w="91" h="84">
                <a:moveTo>
                  <a:pt x="76" y="84"/>
                </a:moveTo>
                <a:cubicBezTo>
                  <a:pt x="75" y="84"/>
                  <a:pt x="75" y="84"/>
                  <a:pt x="75" y="84"/>
                </a:cubicBezTo>
                <a:cubicBezTo>
                  <a:pt x="74" y="84"/>
                  <a:pt x="74" y="84"/>
                  <a:pt x="74" y="84"/>
                </a:cubicBezTo>
                <a:cubicBezTo>
                  <a:pt x="74" y="82"/>
                  <a:pt x="74" y="82"/>
                  <a:pt x="74" y="82"/>
                </a:cubicBezTo>
                <a:cubicBezTo>
                  <a:pt x="73" y="82"/>
                  <a:pt x="70" y="73"/>
                  <a:pt x="68" y="66"/>
                </a:cubicBezTo>
                <a:cubicBezTo>
                  <a:pt x="57" y="66"/>
                  <a:pt x="57" y="66"/>
                  <a:pt x="57" y="66"/>
                </a:cubicBezTo>
                <a:cubicBezTo>
                  <a:pt x="56" y="66"/>
                  <a:pt x="55" y="66"/>
                  <a:pt x="55" y="65"/>
                </a:cubicBezTo>
                <a:cubicBezTo>
                  <a:pt x="55" y="64"/>
                  <a:pt x="56" y="63"/>
                  <a:pt x="57" y="63"/>
                </a:cubicBezTo>
                <a:cubicBezTo>
                  <a:pt x="71" y="63"/>
                  <a:pt x="71" y="63"/>
                  <a:pt x="71" y="63"/>
                </a:cubicBezTo>
                <a:cubicBezTo>
                  <a:pt x="72" y="64"/>
                  <a:pt x="72" y="64"/>
                  <a:pt x="72" y="64"/>
                </a:cubicBezTo>
                <a:cubicBezTo>
                  <a:pt x="73" y="70"/>
                  <a:pt x="75" y="74"/>
                  <a:pt x="76" y="76"/>
                </a:cubicBezTo>
                <a:cubicBezTo>
                  <a:pt x="77" y="73"/>
                  <a:pt x="79" y="67"/>
                  <a:pt x="80" y="64"/>
                </a:cubicBezTo>
                <a:cubicBezTo>
                  <a:pt x="81" y="62"/>
                  <a:pt x="81" y="62"/>
                  <a:pt x="81" y="62"/>
                </a:cubicBezTo>
                <a:cubicBezTo>
                  <a:pt x="87" y="62"/>
                  <a:pt x="87" y="62"/>
                  <a:pt x="87" y="62"/>
                </a:cubicBezTo>
                <a:cubicBezTo>
                  <a:pt x="87" y="62"/>
                  <a:pt x="87" y="62"/>
                  <a:pt x="87" y="62"/>
                </a:cubicBezTo>
                <a:cubicBezTo>
                  <a:pt x="87" y="4"/>
                  <a:pt x="87" y="4"/>
                  <a:pt x="87" y="4"/>
                </a:cubicBezTo>
                <a:cubicBezTo>
                  <a:pt x="87" y="4"/>
                  <a:pt x="87" y="4"/>
                  <a:pt x="87" y="4"/>
                </a:cubicBezTo>
                <a:cubicBezTo>
                  <a:pt x="4" y="4"/>
                  <a:pt x="4" y="4"/>
                  <a:pt x="4" y="4"/>
                </a:cubicBezTo>
                <a:cubicBezTo>
                  <a:pt x="3" y="4"/>
                  <a:pt x="3" y="4"/>
                  <a:pt x="3" y="4"/>
                </a:cubicBezTo>
                <a:cubicBezTo>
                  <a:pt x="3" y="57"/>
                  <a:pt x="3" y="57"/>
                  <a:pt x="3" y="57"/>
                </a:cubicBezTo>
                <a:cubicBezTo>
                  <a:pt x="3" y="58"/>
                  <a:pt x="2" y="59"/>
                  <a:pt x="1" y="59"/>
                </a:cubicBezTo>
                <a:cubicBezTo>
                  <a:pt x="0" y="59"/>
                  <a:pt x="0" y="58"/>
                  <a:pt x="0" y="57"/>
                </a:cubicBezTo>
                <a:cubicBezTo>
                  <a:pt x="0" y="4"/>
                  <a:pt x="0" y="4"/>
                  <a:pt x="0" y="4"/>
                </a:cubicBezTo>
                <a:cubicBezTo>
                  <a:pt x="0" y="2"/>
                  <a:pt x="1" y="0"/>
                  <a:pt x="4" y="0"/>
                </a:cubicBezTo>
                <a:cubicBezTo>
                  <a:pt x="87" y="0"/>
                  <a:pt x="87" y="0"/>
                  <a:pt x="87" y="0"/>
                </a:cubicBezTo>
                <a:cubicBezTo>
                  <a:pt x="89" y="0"/>
                  <a:pt x="91" y="2"/>
                  <a:pt x="91" y="4"/>
                </a:cubicBezTo>
                <a:cubicBezTo>
                  <a:pt x="91" y="62"/>
                  <a:pt x="91" y="62"/>
                  <a:pt x="91" y="62"/>
                </a:cubicBezTo>
                <a:cubicBezTo>
                  <a:pt x="91" y="64"/>
                  <a:pt x="89" y="66"/>
                  <a:pt x="87" y="66"/>
                </a:cubicBezTo>
                <a:cubicBezTo>
                  <a:pt x="83" y="66"/>
                  <a:pt x="83" y="66"/>
                  <a:pt x="83" y="66"/>
                </a:cubicBezTo>
                <a:cubicBezTo>
                  <a:pt x="78" y="82"/>
                  <a:pt x="77" y="84"/>
                  <a:pt x="76" y="84"/>
                </a:cubicBezTo>
                <a:close/>
              </a:path>
            </a:pathLst>
          </a:custGeom>
          <a:solidFill>
            <a:srgbClr val="8CC54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0" name="Freeform 3696">
            <a:extLst>
              <a:ext uri="{FF2B5EF4-FFF2-40B4-BE49-F238E27FC236}">
                <a16:creationId xmlns:a16="http://schemas.microsoft.com/office/drawing/2014/main" id="{B7FD47E2-2662-40C5-8ABC-90349E2C07AA}"/>
              </a:ext>
            </a:extLst>
          </p:cNvPr>
          <p:cNvSpPr>
            <a:spLocks/>
          </p:cNvSpPr>
          <p:nvPr/>
        </p:nvSpPr>
        <p:spPr bwMode="auto">
          <a:xfrm>
            <a:off x="4892762" y="4536429"/>
            <a:ext cx="718723" cy="26948"/>
          </a:xfrm>
          <a:custGeom>
            <a:avLst/>
            <a:gdLst/>
            <a:ahLst/>
            <a:cxnLst>
              <a:cxn ang="0">
                <a:pos x="52" y="3"/>
              </a:cxn>
              <a:cxn ang="0">
                <a:pos x="2" y="3"/>
              </a:cxn>
              <a:cxn ang="0">
                <a:pos x="0" y="2"/>
              </a:cxn>
              <a:cxn ang="0">
                <a:pos x="2" y="0"/>
              </a:cxn>
              <a:cxn ang="0">
                <a:pos x="52" y="0"/>
              </a:cxn>
              <a:cxn ang="0">
                <a:pos x="54" y="2"/>
              </a:cxn>
              <a:cxn ang="0">
                <a:pos x="52" y="3"/>
              </a:cxn>
            </a:cxnLst>
            <a:rect l="0" t="0" r="r" b="b"/>
            <a:pathLst>
              <a:path w="54" h="3">
                <a:moveTo>
                  <a:pt x="52" y="3"/>
                </a:moveTo>
                <a:cubicBezTo>
                  <a:pt x="2" y="3"/>
                  <a:pt x="2" y="3"/>
                  <a:pt x="2" y="3"/>
                </a:cubicBezTo>
                <a:cubicBezTo>
                  <a:pt x="1" y="3"/>
                  <a:pt x="0" y="3"/>
                  <a:pt x="0" y="2"/>
                </a:cubicBezTo>
                <a:cubicBezTo>
                  <a:pt x="0" y="1"/>
                  <a:pt x="1" y="0"/>
                  <a:pt x="2" y="0"/>
                </a:cubicBezTo>
                <a:cubicBezTo>
                  <a:pt x="52" y="0"/>
                  <a:pt x="52" y="0"/>
                  <a:pt x="52" y="0"/>
                </a:cubicBezTo>
                <a:cubicBezTo>
                  <a:pt x="53" y="0"/>
                  <a:pt x="54" y="1"/>
                  <a:pt x="54" y="2"/>
                </a:cubicBezTo>
                <a:cubicBezTo>
                  <a:pt x="54" y="3"/>
                  <a:pt x="53" y="3"/>
                  <a:pt x="52" y="3"/>
                </a:cubicBezTo>
                <a:close/>
              </a:path>
            </a:pathLst>
          </a:custGeom>
          <a:solidFill>
            <a:srgbClr val="8CC54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1" name="Freeform 3697">
            <a:extLst>
              <a:ext uri="{FF2B5EF4-FFF2-40B4-BE49-F238E27FC236}">
                <a16:creationId xmlns:a16="http://schemas.microsoft.com/office/drawing/2014/main" id="{A0AC6915-3F9B-4601-869B-23E2BF72D6D7}"/>
              </a:ext>
            </a:extLst>
          </p:cNvPr>
          <p:cNvSpPr>
            <a:spLocks/>
          </p:cNvSpPr>
          <p:nvPr/>
        </p:nvSpPr>
        <p:spPr bwMode="auto">
          <a:xfrm flipV="1">
            <a:off x="4633774" y="4887560"/>
            <a:ext cx="861747" cy="45719"/>
          </a:xfrm>
          <a:custGeom>
            <a:avLst/>
            <a:gdLst/>
            <a:ahLst/>
            <a:cxnLst>
              <a:cxn ang="0">
                <a:pos x="52" y="3"/>
              </a:cxn>
              <a:cxn ang="0">
                <a:pos x="2" y="3"/>
              </a:cxn>
              <a:cxn ang="0">
                <a:pos x="0" y="2"/>
              </a:cxn>
              <a:cxn ang="0">
                <a:pos x="2" y="0"/>
              </a:cxn>
              <a:cxn ang="0">
                <a:pos x="52" y="0"/>
              </a:cxn>
              <a:cxn ang="0">
                <a:pos x="54" y="2"/>
              </a:cxn>
              <a:cxn ang="0">
                <a:pos x="52" y="3"/>
              </a:cxn>
            </a:cxnLst>
            <a:rect l="0" t="0" r="r" b="b"/>
            <a:pathLst>
              <a:path w="54" h="3">
                <a:moveTo>
                  <a:pt x="52" y="3"/>
                </a:moveTo>
                <a:cubicBezTo>
                  <a:pt x="2" y="3"/>
                  <a:pt x="2" y="3"/>
                  <a:pt x="2" y="3"/>
                </a:cubicBezTo>
                <a:cubicBezTo>
                  <a:pt x="1" y="3"/>
                  <a:pt x="0" y="3"/>
                  <a:pt x="0" y="2"/>
                </a:cubicBezTo>
                <a:cubicBezTo>
                  <a:pt x="0" y="1"/>
                  <a:pt x="1" y="0"/>
                  <a:pt x="2" y="0"/>
                </a:cubicBezTo>
                <a:cubicBezTo>
                  <a:pt x="52" y="0"/>
                  <a:pt x="52" y="0"/>
                  <a:pt x="52" y="0"/>
                </a:cubicBezTo>
                <a:cubicBezTo>
                  <a:pt x="53" y="0"/>
                  <a:pt x="54" y="1"/>
                  <a:pt x="54" y="2"/>
                </a:cubicBezTo>
                <a:cubicBezTo>
                  <a:pt x="54" y="3"/>
                  <a:pt x="53" y="3"/>
                  <a:pt x="52" y="3"/>
                </a:cubicBezTo>
                <a:close/>
              </a:path>
            </a:pathLst>
          </a:custGeom>
          <a:solidFill>
            <a:srgbClr val="8CC540"/>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nvGrpSpPr>
          <p:cNvPr id="2" name="Group 1">
            <a:extLst>
              <a:ext uri="{FF2B5EF4-FFF2-40B4-BE49-F238E27FC236}">
                <a16:creationId xmlns:a16="http://schemas.microsoft.com/office/drawing/2014/main" id="{E986187D-BE6B-48DF-911E-AA2B9AF156CA}"/>
              </a:ext>
            </a:extLst>
          </p:cNvPr>
          <p:cNvGrpSpPr/>
          <p:nvPr/>
        </p:nvGrpSpPr>
        <p:grpSpPr>
          <a:xfrm>
            <a:off x="1308123" y="4320843"/>
            <a:ext cx="759214" cy="768033"/>
            <a:chOff x="3597042" y="4563377"/>
            <a:chExt cx="759214" cy="768033"/>
          </a:xfrm>
        </p:grpSpPr>
        <p:sp>
          <p:nvSpPr>
            <p:cNvPr id="52" name="Freeform 3698">
              <a:extLst>
                <a:ext uri="{FF2B5EF4-FFF2-40B4-BE49-F238E27FC236}">
                  <a16:creationId xmlns:a16="http://schemas.microsoft.com/office/drawing/2014/main" id="{D0930778-D486-4CC7-9A4F-57DDC068E918}"/>
                </a:ext>
              </a:extLst>
            </p:cNvPr>
            <p:cNvSpPr>
              <a:spLocks noEditPoints="1"/>
            </p:cNvSpPr>
            <p:nvPr/>
          </p:nvSpPr>
          <p:spPr bwMode="auto">
            <a:xfrm>
              <a:off x="3597042" y="4563377"/>
              <a:ext cx="759214" cy="768033"/>
            </a:xfrm>
            <a:custGeom>
              <a:avLst/>
              <a:gdLst/>
              <a:ahLst/>
              <a:cxnLst>
                <a:cxn ang="0">
                  <a:pos x="28" y="86"/>
                </a:cxn>
                <a:cxn ang="0">
                  <a:pos x="27" y="84"/>
                </a:cxn>
                <a:cxn ang="0">
                  <a:pos x="0" y="29"/>
                </a:cxn>
                <a:cxn ang="0">
                  <a:pos x="8" y="9"/>
                </a:cxn>
                <a:cxn ang="0">
                  <a:pos x="28" y="0"/>
                </a:cxn>
                <a:cxn ang="0">
                  <a:pos x="57" y="29"/>
                </a:cxn>
                <a:cxn ang="0">
                  <a:pos x="34" y="77"/>
                </a:cxn>
                <a:cxn ang="0">
                  <a:pos x="34" y="77"/>
                </a:cxn>
                <a:cxn ang="0">
                  <a:pos x="30" y="84"/>
                </a:cxn>
                <a:cxn ang="0">
                  <a:pos x="28" y="86"/>
                </a:cxn>
                <a:cxn ang="0">
                  <a:pos x="28" y="4"/>
                </a:cxn>
                <a:cxn ang="0">
                  <a:pos x="11" y="12"/>
                </a:cxn>
                <a:cxn ang="0">
                  <a:pos x="4" y="29"/>
                </a:cxn>
                <a:cxn ang="0">
                  <a:pos x="28" y="79"/>
                </a:cxn>
                <a:cxn ang="0">
                  <a:pos x="31" y="75"/>
                </a:cxn>
                <a:cxn ang="0">
                  <a:pos x="31" y="75"/>
                </a:cxn>
                <a:cxn ang="0">
                  <a:pos x="53" y="29"/>
                </a:cxn>
                <a:cxn ang="0">
                  <a:pos x="28" y="4"/>
                </a:cxn>
              </a:cxnLst>
              <a:rect l="0" t="0" r="r" b="b"/>
              <a:pathLst>
                <a:path w="57" h="86">
                  <a:moveTo>
                    <a:pt x="28" y="86"/>
                  </a:moveTo>
                  <a:cubicBezTo>
                    <a:pt x="27" y="84"/>
                    <a:pt x="27" y="84"/>
                    <a:pt x="27" y="84"/>
                  </a:cubicBezTo>
                  <a:cubicBezTo>
                    <a:pt x="15" y="67"/>
                    <a:pt x="1" y="44"/>
                    <a:pt x="0" y="29"/>
                  </a:cubicBezTo>
                  <a:cubicBezTo>
                    <a:pt x="0" y="21"/>
                    <a:pt x="3" y="14"/>
                    <a:pt x="8" y="9"/>
                  </a:cubicBezTo>
                  <a:cubicBezTo>
                    <a:pt x="13" y="4"/>
                    <a:pt x="21" y="0"/>
                    <a:pt x="28" y="0"/>
                  </a:cubicBezTo>
                  <a:cubicBezTo>
                    <a:pt x="44" y="0"/>
                    <a:pt x="57" y="13"/>
                    <a:pt x="57" y="29"/>
                  </a:cubicBezTo>
                  <a:cubicBezTo>
                    <a:pt x="57" y="43"/>
                    <a:pt x="41" y="67"/>
                    <a:pt x="34" y="77"/>
                  </a:cubicBezTo>
                  <a:cubicBezTo>
                    <a:pt x="34" y="77"/>
                    <a:pt x="34" y="77"/>
                    <a:pt x="34" y="77"/>
                  </a:cubicBezTo>
                  <a:cubicBezTo>
                    <a:pt x="33" y="80"/>
                    <a:pt x="31" y="82"/>
                    <a:pt x="30" y="84"/>
                  </a:cubicBezTo>
                  <a:lnTo>
                    <a:pt x="28" y="86"/>
                  </a:lnTo>
                  <a:close/>
                  <a:moveTo>
                    <a:pt x="28" y="4"/>
                  </a:moveTo>
                  <a:cubicBezTo>
                    <a:pt x="22" y="4"/>
                    <a:pt x="15" y="7"/>
                    <a:pt x="11" y="12"/>
                  </a:cubicBezTo>
                  <a:cubicBezTo>
                    <a:pt x="6" y="16"/>
                    <a:pt x="4" y="22"/>
                    <a:pt x="4" y="29"/>
                  </a:cubicBezTo>
                  <a:cubicBezTo>
                    <a:pt x="4" y="43"/>
                    <a:pt x="19" y="66"/>
                    <a:pt x="28" y="79"/>
                  </a:cubicBezTo>
                  <a:cubicBezTo>
                    <a:pt x="29" y="78"/>
                    <a:pt x="30" y="77"/>
                    <a:pt x="31" y="75"/>
                  </a:cubicBezTo>
                  <a:cubicBezTo>
                    <a:pt x="31" y="75"/>
                    <a:pt x="31" y="75"/>
                    <a:pt x="31" y="75"/>
                  </a:cubicBezTo>
                  <a:cubicBezTo>
                    <a:pt x="45" y="55"/>
                    <a:pt x="53" y="38"/>
                    <a:pt x="53" y="29"/>
                  </a:cubicBezTo>
                  <a:cubicBezTo>
                    <a:pt x="53" y="15"/>
                    <a:pt x="42" y="4"/>
                    <a:pt x="28" y="4"/>
                  </a:cubicBezTo>
                  <a:close/>
                </a:path>
              </a:pathLst>
            </a:custGeom>
            <a:solidFill>
              <a:srgbClr val="ED302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3" name="Freeform 3699">
              <a:extLst>
                <a:ext uri="{FF2B5EF4-FFF2-40B4-BE49-F238E27FC236}">
                  <a16:creationId xmlns:a16="http://schemas.microsoft.com/office/drawing/2014/main" id="{1F43EEEC-D036-459A-9224-DC72B6EE25CC}"/>
                </a:ext>
              </a:extLst>
            </p:cNvPr>
            <p:cNvSpPr>
              <a:spLocks noEditPoints="1"/>
            </p:cNvSpPr>
            <p:nvPr/>
          </p:nvSpPr>
          <p:spPr bwMode="auto">
            <a:xfrm>
              <a:off x="3779252" y="4684645"/>
              <a:ext cx="394794" cy="262751"/>
            </a:xfrm>
            <a:custGeom>
              <a:avLst/>
              <a:gdLst/>
              <a:ahLst/>
              <a:cxnLst>
                <a:cxn ang="0">
                  <a:pos x="15" y="29"/>
                </a:cxn>
                <a:cxn ang="0">
                  <a:pos x="0" y="15"/>
                </a:cxn>
                <a:cxn ang="0">
                  <a:pos x="15" y="0"/>
                </a:cxn>
                <a:cxn ang="0">
                  <a:pos x="29" y="15"/>
                </a:cxn>
                <a:cxn ang="0">
                  <a:pos x="15" y="29"/>
                </a:cxn>
                <a:cxn ang="0">
                  <a:pos x="15" y="4"/>
                </a:cxn>
                <a:cxn ang="0">
                  <a:pos x="4" y="15"/>
                </a:cxn>
                <a:cxn ang="0">
                  <a:pos x="15" y="25"/>
                </a:cxn>
                <a:cxn ang="0">
                  <a:pos x="25" y="15"/>
                </a:cxn>
                <a:cxn ang="0">
                  <a:pos x="15" y="4"/>
                </a:cxn>
              </a:cxnLst>
              <a:rect l="0" t="0" r="r" b="b"/>
              <a:pathLst>
                <a:path w="29" h="29">
                  <a:moveTo>
                    <a:pt x="15" y="29"/>
                  </a:moveTo>
                  <a:cubicBezTo>
                    <a:pt x="7" y="29"/>
                    <a:pt x="0" y="23"/>
                    <a:pt x="0" y="15"/>
                  </a:cubicBezTo>
                  <a:cubicBezTo>
                    <a:pt x="0" y="7"/>
                    <a:pt x="7" y="0"/>
                    <a:pt x="15" y="0"/>
                  </a:cubicBezTo>
                  <a:cubicBezTo>
                    <a:pt x="23" y="0"/>
                    <a:pt x="29" y="7"/>
                    <a:pt x="29" y="15"/>
                  </a:cubicBezTo>
                  <a:cubicBezTo>
                    <a:pt x="29" y="23"/>
                    <a:pt x="23" y="29"/>
                    <a:pt x="15" y="29"/>
                  </a:cubicBezTo>
                  <a:close/>
                  <a:moveTo>
                    <a:pt x="15" y="4"/>
                  </a:moveTo>
                  <a:cubicBezTo>
                    <a:pt x="9" y="4"/>
                    <a:pt x="4" y="9"/>
                    <a:pt x="4" y="15"/>
                  </a:cubicBezTo>
                  <a:cubicBezTo>
                    <a:pt x="4" y="21"/>
                    <a:pt x="9" y="25"/>
                    <a:pt x="15" y="25"/>
                  </a:cubicBezTo>
                  <a:cubicBezTo>
                    <a:pt x="21" y="25"/>
                    <a:pt x="25" y="21"/>
                    <a:pt x="25" y="15"/>
                  </a:cubicBezTo>
                  <a:cubicBezTo>
                    <a:pt x="25" y="9"/>
                    <a:pt x="21" y="4"/>
                    <a:pt x="15" y="4"/>
                  </a:cubicBezTo>
                  <a:close/>
                </a:path>
              </a:pathLst>
            </a:custGeom>
            <a:solidFill>
              <a:srgbClr val="ED302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54" name="Group 53">
            <a:extLst>
              <a:ext uri="{FF2B5EF4-FFF2-40B4-BE49-F238E27FC236}">
                <a16:creationId xmlns:a16="http://schemas.microsoft.com/office/drawing/2014/main" id="{3A9AA381-F283-43A3-A783-DB79A78501A4}"/>
              </a:ext>
            </a:extLst>
          </p:cNvPr>
          <p:cNvGrpSpPr/>
          <p:nvPr/>
        </p:nvGrpSpPr>
        <p:grpSpPr>
          <a:xfrm>
            <a:off x="5429842" y="2824237"/>
            <a:ext cx="1548789" cy="1064467"/>
            <a:chOff x="6337860" y="970444"/>
            <a:chExt cx="511328" cy="528039"/>
          </a:xfrm>
        </p:grpSpPr>
        <p:sp>
          <p:nvSpPr>
            <p:cNvPr id="55" name="Freeform 3880">
              <a:extLst>
                <a:ext uri="{FF2B5EF4-FFF2-40B4-BE49-F238E27FC236}">
                  <a16:creationId xmlns:a16="http://schemas.microsoft.com/office/drawing/2014/main" id="{7A2D0491-5579-43A4-936C-5B273C1688B3}"/>
                </a:ext>
              </a:extLst>
            </p:cNvPr>
            <p:cNvSpPr>
              <a:spLocks noEditPoints="1"/>
            </p:cNvSpPr>
            <p:nvPr/>
          </p:nvSpPr>
          <p:spPr bwMode="auto">
            <a:xfrm>
              <a:off x="6404701" y="970444"/>
              <a:ext cx="377647" cy="307466"/>
            </a:xfrm>
            <a:custGeom>
              <a:avLst/>
              <a:gdLst/>
              <a:ahLst/>
              <a:cxnLst>
                <a:cxn ang="0">
                  <a:pos x="83" y="69"/>
                </a:cxn>
                <a:cxn ang="0">
                  <a:pos x="2" y="69"/>
                </a:cxn>
                <a:cxn ang="0">
                  <a:pos x="0" y="67"/>
                </a:cxn>
                <a:cxn ang="0">
                  <a:pos x="0" y="3"/>
                </a:cxn>
                <a:cxn ang="0">
                  <a:pos x="0" y="1"/>
                </a:cxn>
                <a:cxn ang="0">
                  <a:pos x="2" y="1"/>
                </a:cxn>
                <a:cxn ang="0">
                  <a:pos x="83" y="0"/>
                </a:cxn>
                <a:cxn ang="0">
                  <a:pos x="83" y="0"/>
                </a:cxn>
                <a:cxn ang="0">
                  <a:pos x="85" y="2"/>
                </a:cxn>
                <a:cxn ang="0">
                  <a:pos x="85" y="66"/>
                </a:cxn>
                <a:cxn ang="0">
                  <a:pos x="84" y="68"/>
                </a:cxn>
                <a:cxn ang="0">
                  <a:pos x="83" y="69"/>
                </a:cxn>
                <a:cxn ang="0">
                  <a:pos x="63" y="65"/>
                </a:cxn>
                <a:cxn ang="0">
                  <a:pos x="81" y="65"/>
                </a:cxn>
                <a:cxn ang="0">
                  <a:pos x="81" y="4"/>
                </a:cxn>
                <a:cxn ang="0">
                  <a:pos x="4" y="5"/>
                </a:cxn>
                <a:cxn ang="0">
                  <a:pos x="4" y="65"/>
                </a:cxn>
                <a:cxn ang="0">
                  <a:pos x="21" y="65"/>
                </a:cxn>
                <a:cxn ang="0">
                  <a:pos x="21" y="60"/>
                </a:cxn>
                <a:cxn ang="0">
                  <a:pos x="42" y="39"/>
                </a:cxn>
                <a:cxn ang="0">
                  <a:pos x="63" y="60"/>
                </a:cxn>
                <a:cxn ang="0">
                  <a:pos x="63" y="65"/>
                </a:cxn>
                <a:cxn ang="0">
                  <a:pos x="25" y="64"/>
                </a:cxn>
                <a:cxn ang="0">
                  <a:pos x="59" y="64"/>
                </a:cxn>
                <a:cxn ang="0">
                  <a:pos x="59" y="60"/>
                </a:cxn>
                <a:cxn ang="0">
                  <a:pos x="42" y="43"/>
                </a:cxn>
                <a:cxn ang="0">
                  <a:pos x="25" y="60"/>
                </a:cxn>
                <a:cxn ang="0">
                  <a:pos x="25" y="64"/>
                </a:cxn>
              </a:cxnLst>
              <a:rect l="0" t="0" r="r" b="b"/>
              <a:pathLst>
                <a:path w="85" h="69">
                  <a:moveTo>
                    <a:pt x="83" y="69"/>
                  </a:moveTo>
                  <a:cubicBezTo>
                    <a:pt x="2" y="69"/>
                    <a:pt x="2" y="69"/>
                    <a:pt x="2" y="69"/>
                  </a:cubicBezTo>
                  <a:cubicBezTo>
                    <a:pt x="1" y="69"/>
                    <a:pt x="0" y="68"/>
                    <a:pt x="0" y="67"/>
                  </a:cubicBezTo>
                  <a:cubicBezTo>
                    <a:pt x="0" y="3"/>
                    <a:pt x="0" y="3"/>
                    <a:pt x="0" y="3"/>
                  </a:cubicBezTo>
                  <a:cubicBezTo>
                    <a:pt x="0" y="2"/>
                    <a:pt x="0" y="1"/>
                    <a:pt x="0" y="1"/>
                  </a:cubicBezTo>
                  <a:cubicBezTo>
                    <a:pt x="0" y="1"/>
                    <a:pt x="1" y="1"/>
                    <a:pt x="2" y="1"/>
                  </a:cubicBezTo>
                  <a:cubicBezTo>
                    <a:pt x="83" y="0"/>
                    <a:pt x="83" y="0"/>
                    <a:pt x="83" y="0"/>
                  </a:cubicBezTo>
                  <a:cubicBezTo>
                    <a:pt x="83" y="0"/>
                    <a:pt x="83" y="0"/>
                    <a:pt x="83" y="0"/>
                  </a:cubicBezTo>
                  <a:cubicBezTo>
                    <a:pt x="84" y="0"/>
                    <a:pt x="85" y="1"/>
                    <a:pt x="85" y="2"/>
                  </a:cubicBezTo>
                  <a:cubicBezTo>
                    <a:pt x="85" y="66"/>
                    <a:pt x="85" y="66"/>
                    <a:pt x="85" y="66"/>
                  </a:cubicBezTo>
                  <a:cubicBezTo>
                    <a:pt x="85" y="67"/>
                    <a:pt x="85" y="67"/>
                    <a:pt x="84" y="68"/>
                  </a:cubicBezTo>
                  <a:cubicBezTo>
                    <a:pt x="84" y="68"/>
                    <a:pt x="83" y="69"/>
                    <a:pt x="83" y="69"/>
                  </a:cubicBezTo>
                  <a:close/>
                  <a:moveTo>
                    <a:pt x="63" y="65"/>
                  </a:moveTo>
                  <a:cubicBezTo>
                    <a:pt x="81" y="65"/>
                    <a:pt x="81" y="65"/>
                    <a:pt x="81" y="65"/>
                  </a:cubicBezTo>
                  <a:cubicBezTo>
                    <a:pt x="81" y="4"/>
                    <a:pt x="81" y="4"/>
                    <a:pt x="81" y="4"/>
                  </a:cubicBezTo>
                  <a:cubicBezTo>
                    <a:pt x="4" y="5"/>
                    <a:pt x="4" y="5"/>
                    <a:pt x="4" y="5"/>
                  </a:cubicBezTo>
                  <a:cubicBezTo>
                    <a:pt x="4" y="65"/>
                    <a:pt x="4" y="65"/>
                    <a:pt x="4" y="65"/>
                  </a:cubicBezTo>
                  <a:cubicBezTo>
                    <a:pt x="21" y="65"/>
                    <a:pt x="21" y="65"/>
                    <a:pt x="21" y="65"/>
                  </a:cubicBezTo>
                  <a:cubicBezTo>
                    <a:pt x="21" y="60"/>
                    <a:pt x="21" y="60"/>
                    <a:pt x="21" y="60"/>
                  </a:cubicBezTo>
                  <a:cubicBezTo>
                    <a:pt x="21" y="48"/>
                    <a:pt x="31" y="39"/>
                    <a:pt x="42" y="39"/>
                  </a:cubicBezTo>
                  <a:cubicBezTo>
                    <a:pt x="54" y="39"/>
                    <a:pt x="63" y="48"/>
                    <a:pt x="63" y="60"/>
                  </a:cubicBezTo>
                  <a:lnTo>
                    <a:pt x="63" y="65"/>
                  </a:lnTo>
                  <a:close/>
                  <a:moveTo>
                    <a:pt x="25" y="64"/>
                  </a:moveTo>
                  <a:cubicBezTo>
                    <a:pt x="59" y="64"/>
                    <a:pt x="59" y="64"/>
                    <a:pt x="59" y="64"/>
                  </a:cubicBezTo>
                  <a:cubicBezTo>
                    <a:pt x="59" y="60"/>
                    <a:pt x="59" y="60"/>
                    <a:pt x="59" y="60"/>
                  </a:cubicBezTo>
                  <a:cubicBezTo>
                    <a:pt x="59" y="51"/>
                    <a:pt x="52" y="43"/>
                    <a:pt x="42" y="43"/>
                  </a:cubicBezTo>
                  <a:cubicBezTo>
                    <a:pt x="33" y="43"/>
                    <a:pt x="25" y="51"/>
                    <a:pt x="25" y="60"/>
                  </a:cubicBezTo>
                  <a:lnTo>
                    <a:pt x="25" y="64"/>
                  </a:ln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6" name="Freeform 3881">
              <a:extLst>
                <a:ext uri="{FF2B5EF4-FFF2-40B4-BE49-F238E27FC236}">
                  <a16:creationId xmlns:a16="http://schemas.microsoft.com/office/drawing/2014/main" id="{E3D099FB-1B60-4778-8373-6BF6C0F9E510}"/>
                </a:ext>
              </a:extLst>
            </p:cNvPr>
            <p:cNvSpPr>
              <a:spLocks noEditPoints="1"/>
            </p:cNvSpPr>
            <p:nvPr/>
          </p:nvSpPr>
          <p:spPr bwMode="auto">
            <a:xfrm>
              <a:off x="6715509" y="1284594"/>
              <a:ext cx="100260" cy="103604"/>
            </a:xfrm>
            <a:custGeom>
              <a:avLst/>
              <a:gdLst/>
              <a:ahLst/>
              <a:cxnLst>
                <a:cxn ang="0">
                  <a:pos x="11" y="23"/>
                </a:cxn>
                <a:cxn ang="0">
                  <a:pos x="0" y="11"/>
                </a:cxn>
                <a:cxn ang="0">
                  <a:pos x="11" y="0"/>
                </a:cxn>
                <a:cxn ang="0">
                  <a:pos x="23" y="11"/>
                </a:cxn>
                <a:cxn ang="0">
                  <a:pos x="11" y="23"/>
                </a:cxn>
                <a:cxn ang="0">
                  <a:pos x="11" y="4"/>
                </a:cxn>
                <a:cxn ang="0">
                  <a:pos x="4" y="11"/>
                </a:cxn>
                <a:cxn ang="0">
                  <a:pos x="11" y="19"/>
                </a:cxn>
                <a:cxn ang="0">
                  <a:pos x="19" y="11"/>
                </a:cxn>
                <a:cxn ang="0">
                  <a:pos x="11" y="4"/>
                </a:cxn>
              </a:cxnLst>
              <a:rect l="0" t="0" r="r" b="b"/>
              <a:pathLst>
                <a:path w="23" h="23">
                  <a:moveTo>
                    <a:pt x="11" y="23"/>
                  </a:moveTo>
                  <a:cubicBezTo>
                    <a:pt x="5" y="23"/>
                    <a:pt x="0" y="17"/>
                    <a:pt x="0" y="11"/>
                  </a:cubicBezTo>
                  <a:cubicBezTo>
                    <a:pt x="0" y="5"/>
                    <a:pt x="5" y="0"/>
                    <a:pt x="11" y="0"/>
                  </a:cubicBezTo>
                  <a:cubicBezTo>
                    <a:pt x="18" y="0"/>
                    <a:pt x="23" y="5"/>
                    <a:pt x="23" y="11"/>
                  </a:cubicBezTo>
                  <a:cubicBezTo>
                    <a:pt x="23" y="17"/>
                    <a:pt x="18" y="23"/>
                    <a:pt x="11" y="23"/>
                  </a:cubicBezTo>
                  <a:close/>
                  <a:moveTo>
                    <a:pt x="11" y="4"/>
                  </a:moveTo>
                  <a:cubicBezTo>
                    <a:pt x="7" y="4"/>
                    <a:pt x="4" y="7"/>
                    <a:pt x="4" y="11"/>
                  </a:cubicBezTo>
                  <a:cubicBezTo>
                    <a:pt x="4" y="15"/>
                    <a:pt x="7" y="19"/>
                    <a:pt x="11" y="19"/>
                  </a:cubicBezTo>
                  <a:cubicBezTo>
                    <a:pt x="15" y="19"/>
                    <a:pt x="19" y="15"/>
                    <a:pt x="19" y="11"/>
                  </a:cubicBezTo>
                  <a:cubicBezTo>
                    <a:pt x="19" y="7"/>
                    <a:pt x="15" y="4"/>
                    <a:pt x="11" y="4"/>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7" name="Freeform 3882">
              <a:extLst>
                <a:ext uri="{FF2B5EF4-FFF2-40B4-BE49-F238E27FC236}">
                  <a16:creationId xmlns:a16="http://schemas.microsoft.com/office/drawing/2014/main" id="{EE7F6C76-6753-4048-81C7-6EF594866D2F}"/>
                </a:ext>
              </a:extLst>
            </p:cNvPr>
            <p:cNvSpPr>
              <a:spLocks noEditPoints="1"/>
            </p:cNvSpPr>
            <p:nvPr/>
          </p:nvSpPr>
          <p:spPr bwMode="auto">
            <a:xfrm>
              <a:off x="6535040" y="1010548"/>
              <a:ext cx="113629" cy="110288"/>
            </a:xfrm>
            <a:custGeom>
              <a:avLst/>
              <a:gdLst/>
              <a:ahLst/>
              <a:cxnLst>
                <a:cxn ang="0">
                  <a:pos x="13" y="25"/>
                </a:cxn>
                <a:cxn ang="0">
                  <a:pos x="0" y="13"/>
                </a:cxn>
                <a:cxn ang="0">
                  <a:pos x="13" y="0"/>
                </a:cxn>
                <a:cxn ang="0">
                  <a:pos x="26" y="13"/>
                </a:cxn>
                <a:cxn ang="0">
                  <a:pos x="13" y="25"/>
                </a:cxn>
                <a:cxn ang="0">
                  <a:pos x="13" y="4"/>
                </a:cxn>
                <a:cxn ang="0">
                  <a:pos x="4" y="13"/>
                </a:cxn>
                <a:cxn ang="0">
                  <a:pos x="13" y="21"/>
                </a:cxn>
                <a:cxn ang="0">
                  <a:pos x="22" y="13"/>
                </a:cxn>
                <a:cxn ang="0">
                  <a:pos x="13" y="4"/>
                </a:cxn>
              </a:cxnLst>
              <a:rect l="0" t="0" r="r" b="b"/>
              <a:pathLst>
                <a:path w="26" h="25">
                  <a:moveTo>
                    <a:pt x="13" y="25"/>
                  </a:moveTo>
                  <a:cubicBezTo>
                    <a:pt x="6" y="25"/>
                    <a:pt x="0" y="20"/>
                    <a:pt x="0" y="13"/>
                  </a:cubicBezTo>
                  <a:cubicBezTo>
                    <a:pt x="0" y="6"/>
                    <a:pt x="6" y="0"/>
                    <a:pt x="13" y="0"/>
                  </a:cubicBezTo>
                  <a:cubicBezTo>
                    <a:pt x="20" y="0"/>
                    <a:pt x="26" y="6"/>
                    <a:pt x="26" y="13"/>
                  </a:cubicBezTo>
                  <a:cubicBezTo>
                    <a:pt x="26" y="20"/>
                    <a:pt x="20" y="25"/>
                    <a:pt x="13" y="25"/>
                  </a:cubicBezTo>
                  <a:close/>
                  <a:moveTo>
                    <a:pt x="13" y="4"/>
                  </a:moveTo>
                  <a:cubicBezTo>
                    <a:pt x="8" y="4"/>
                    <a:pt x="4" y="8"/>
                    <a:pt x="4" y="13"/>
                  </a:cubicBezTo>
                  <a:cubicBezTo>
                    <a:pt x="4" y="18"/>
                    <a:pt x="8" y="21"/>
                    <a:pt x="13" y="21"/>
                  </a:cubicBezTo>
                  <a:cubicBezTo>
                    <a:pt x="18" y="21"/>
                    <a:pt x="22" y="18"/>
                    <a:pt x="22" y="13"/>
                  </a:cubicBezTo>
                  <a:cubicBezTo>
                    <a:pt x="22" y="8"/>
                    <a:pt x="18" y="4"/>
                    <a:pt x="13" y="4"/>
                  </a:cubicBezTo>
                  <a:close/>
                </a:path>
              </a:pathLst>
            </a:custGeom>
            <a:solidFill>
              <a:srgbClr val="02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8" name="Freeform 3883">
              <a:extLst>
                <a:ext uri="{FF2B5EF4-FFF2-40B4-BE49-F238E27FC236}">
                  <a16:creationId xmlns:a16="http://schemas.microsoft.com/office/drawing/2014/main" id="{9B49909E-4531-46CC-9364-A9BDF9539F50}"/>
                </a:ext>
              </a:extLst>
            </p:cNvPr>
            <p:cNvSpPr>
              <a:spLocks/>
            </p:cNvSpPr>
            <p:nvPr/>
          </p:nvSpPr>
          <p:spPr bwMode="auto">
            <a:xfrm>
              <a:off x="6685430" y="1394879"/>
              <a:ext cx="163758" cy="103604"/>
            </a:xfrm>
            <a:custGeom>
              <a:avLst/>
              <a:gdLst/>
              <a:ahLst/>
              <a:cxnLst>
                <a:cxn ang="0">
                  <a:pos x="37" y="23"/>
                </a:cxn>
                <a:cxn ang="0">
                  <a:pos x="33" y="23"/>
                </a:cxn>
                <a:cxn ang="0">
                  <a:pos x="33" y="19"/>
                </a:cxn>
                <a:cxn ang="0">
                  <a:pos x="18" y="4"/>
                </a:cxn>
                <a:cxn ang="0">
                  <a:pos x="4" y="19"/>
                </a:cxn>
                <a:cxn ang="0">
                  <a:pos x="4" y="23"/>
                </a:cxn>
                <a:cxn ang="0">
                  <a:pos x="0" y="23"/>
                </a:cxn>
                <a:cxn ang="0">
                  <a:pos x="0" y="19"/>
                </a:cxn>
                <a:cxn ang="0">
                  <a:pos x="18" y="0"/>
                </a:cxn>
                <a:cxn ang="0">
                  <a:pos x="37" y="19"/>
                </a:cxn>
                <a:cxn ang="0">
                  <a:pos x="37" y="23"/>
                </a:cxn>
              </a:cxnLst>
              <a:rect l="0" t="0" r="r" b="b"/>
              <a:pathLst>
                <a:path w="37" h="23">
                  <a:moveTo>
                    <a:pt x="37" y="23"/>
                  </a:moveTo>
                  <a:cubicBezTo>
                    <a:pt x="33" y="23"/>
                    <a:pt x="33" y="23"/>
                    <a:pt x="33" y="23"/>
                  </a:cubicBezTo>
                  <a:cubicBezTo>
                    <a:pt x="33" y="19"/>
                    <a:pt x="33" y="19"/>
                    <a:pt x="33" y="19"/>
                  </a:cubicBezTo>
                  <a:cubicBezTo>
                    <a:pt x="33" y="11"/>
                    <a:pt x="27" y="4"/>
                    <a:pt x="18" y="4"/>
                  </a:cubicBezTo>
                  <a:cubicBezTo>
                    <a:pt x="10" y="4"/>
                    <a:pt x="4" y="11"/>
                    <a:pt x="4" y="19"/>
                  </a:cubicBezTo>
                  <a:cubicBezTo>
                    <a:pt x="4" y="23"/>
                    <a:pt x="4" y="23"/>
                    <a:pt x="4" y="23"/>
                  </a:cubicBezTo>
                  <a:cubicBezTo>
                    <a:pt x="0" y="23"/>
                    <a:pt x="0" y="23"/>
                    <a:pt x="0" y="23"/>
                  </a:cubicBezTo>
                  <a:cubicBezTo>
                    <a:pt x="0" y="19"/>
                    <a:pt x="0" y="19"/>
                    <a:pt x="0" y="19"/>
                  </a:cubicBezTo>
                  <a:cubicBezTo>
                    <a:pt x="0" y="8"/>
                    <a:pt x="8" y="0"/>
                    <a:pt x="18" y="0"/>
                  </a:cubicBezTo>
                  <a:cubicBezTo>
                    <a:pt x="29" y="0"/>
                    <a:pt x="37" y="8"/>
                    <a:pt x="37" y="19"/>
                  </a:cubicBezTo>
                  <a:lnTo>
                    <a:pt x="37" y="23"/>
                  </a:ln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9" name="Freeform 3884">
              <a:extLst>
                <a:ext uri="{FF2B5EF4-FFF2-40B4-BE49-F238E27FC236}">
                  <a16:creationId xmlns:a16="http://schemas.microsoft.com/office/drawing/2014/main" id="{B72E0C93-38AC-46D1-A8C6-62AD6C42EAC2}"/>
                </a:ext>
              </a:extLst>
            </p:cNvPr>
            <p:cNvSpPr>
              <a:spLocks noEditPoints="1"/>
            </p:cNvSpPr>
            <p:nvPr/>
          </p:nvSpPr>
          <p:spPr bwMode="auto">
            <a:xfrm>
              <a:off x="6541724" y="1284594"/>
              <a:ext cx="103601" cy="103604"/>
            </a:xfrm>
            <a:custGeom>
              <a:avLst/>
              <a:gdLst/>
              <a:ahLst/>
              <a:cxnLst>
                <a:cxn ang="0">
                  <a:pos x="12" y="23"/>
                </a:cxn>
                <a:cxn ang="0">
                  <a:pos x="0" y="11"/>
                </a:cxn>
                <a:cxn ang="0">
                  <a:pos x="12" y="0"/>
                </a:cxn>
                <a:cxn ang="0">
                  <a:pos x="23" y="11"/>
                </a:cxn>
                <a:cxn ang="0">
                  <a:pos x="12" y="23"/>
                </a:cxn>
                <a:cxn ang="0">
                  <a:pos x="12" y="4"/>
                </a:cxn>
                <a:cxn ang="0">
                  <a:pos x="4" y="11"/>
                </a:cxn>
                <a:cxn ang="0">
                  <a:pos x="12" y="19"/>
                </a:cxn>
                <a:cxn ang="0">
                  <a:pos x="19" y="11"/>
                </a:cxn>
                <a:cxn ang="0">
                  <a:pos x="12" y="4"/>
                </a:cxn>
              </a:cxnLst>
              <a:rect l="0" t="0" r="r" b="b"/>
              <a:pathLst>
                <a:path w="23" h="23">
                  <a:moveTo>
                    <a:pt x="12" y="23"/>
                  </a:moveTo>
                  <a:cubicBezTo>
                    <a:pt x="5" y="23"/>
                    <a:pt x="0" y="17"/>
                    <a:pt x="0" y="11"/>
                  </a:cubicBezTo>
                  <a:cubicBezTo>
                    <a:pt x="0" y="5"/>
                    <a:pt x="5" y="0"/>
                    <a:pt x="12" y="0"/>
                  </a:cubicBezTo>
                  <a:cubicBezTo>
                    <a:pt x="18" y="0"/>
                    <a:pt x="23" y="5"/>
                    <a:pt x="23" y="11"/>
                  </a:cubicBezTo>
                  <a:cubicBezTo>
                    <a:pt x="23" y="17"/>
                    <a:pt x="18" y="23"/>
                    <a:pt x="12" y="23"/>
                  </a:cubicBezTo>
                  <a:close/>
                  <a:moveTo>
                    <a:pt x="12" y="4"/>
                  </a:moveTo>
                  <a:cubicBezTo>
                    <a:pt x="7" y="4"/>
                    <a:pt x="4" y="7"/>
                    <a:pt x="4" y="11"/>
                  </a:cubicBezTo>
                  <a:cubicBezTo>
                    <a:pt x="4" y="15"/>
                    <a:pt x="7" y="19"/>
                    <a:pt x="12" y="19"/>
                  </a:cubicBezTo>
                  <a:cubicBezTo>
                    <a:pt x="16" y="19"/>
                    <a:pt x="19" y="15"/>
                    <a:pt x="19" y="11"/>
                  </a:cubicBezTo>
                  <a:cubicBezTo>
                    <a:pt x="19" y="7"/>
                    <a:pt x="16" y="4"/>
                    <a:pt x="12" y="4"/>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60" name="Freeform 3885">
              <a:extLst>
                <a:ext uri="{FF2B5EF4-FFF2-40B4-BE49-F238E27FC236}">
                  <a16:creationId xmlns:a16="http://schemas.microsoft.com/office/drawing/2014/main" id="{421B63C7-8144-4055-8161-545F5D56EC4A}"/>
                </a:ext>
              </a:extLst>
            </p:cNvPr>
            <p:cNvSpPr>
              <a:spLocks/>
            </p:cNvSpPr>
            <p:nvPr/>
          </p:nvSpPr>
          <p:spPr bwMode="auto">
            <a:xfrm>
              <a:off x="6511645" y="1394879"/>
              <a:ext cx="163758" cy="103604"/>
            </a:xfrm>
            <a:custGeom>
              <a:avLst/>
              <a:gdLst/>
              <a:ahLst/>
              <a:cxnLst>
                <a:cxn ang="0">
                  <a:pos x="37" y="23"/>
                </a:cxn>
                <a:cxn ang="0">
                  <a:pos x="33" y="23"/>
                </a:cxn>
                <a:cxn ang="0">
                  <a:pos x="33" y="19"/>
                </a:cxn>
                <a:cxn ang="0">
                  <a:pos x="19" y="4"/>
                </a:cxn>
                <a:cxn ang="0">
                  <a:pos x="4" y="19"/>
                </a:cxn>
                <a:cxn ang="0">
                  <a:pos x="4" y="23"/>
                </a:cxn>
                <a:cxn ang="0">
                  <a:pos x="0" y="23"/>
                </a:cxn>
                <a:cxn ang="0">
                  <a:pos x="0" y="19"/>
                </a:cxn>
                <a:cxn ang="0">
                  <a:pos x="19" y="0"/>
                </a:cxn>
                <a:cxn ang="0">
                  <a:pos x="37" y="19"/>
                </a:cxn>
                <a:cxn ang="0">
                  <a:pos x="37" y="23"/>
                </a:cxn>
              </a:cxnLst>
              <a:rect l="0" t="0" r="r" b="b"/>
              <a:pathLst>
                <a:path w="37" h="23">
                  <a:moveTo>
                    <a:pt x="37" y="23"/>
                  </a:moveTo>
                  <a:cubicBezTo>
                    <a:pt x="33" y="23"/>
                    <a:pt x="33" y="23"/>
                    <a:pt x="33" y="23"/>
                  </a:cubicBezTo>
                  <a:cubicBezTo>
                    <a:pt x="33" y="19"/>
                    <a:pt x="33" y="19"/>
                    <a:pt x="33" y="19"/>
                  </a:cubicBezTo>
                  <a:cubicBezTo>
                    <a:pt x="33" y="11"/>
                    <a:pt x="27" y="4"/>
                    <a:pt x="19" y="4"/>
                  </a:cubicBezTo>
                  <a:cubicBezTo>
                    <a:pt x="10" y="4"/>
                    <a:pt x="4" y="11"/>
                    <a:pt x="4" y="19"/>
                  </a:cubicBezTo>
                  <a:cubicBezTo>
                    <a:pt x="4" y="23"/>
                    <a:pt x="4" y="23"/>
                    <a:pt x="4" y="23"/>
                  </a:cubicBezTo>
                  <a:cubicBezTo>
                    <a:pt x="0" y="23"/>
                    <a:pt x="0" y="23"/>
                    <a:pt x="0" y="23"/>
                  </a:cubicBezTo>
                  <a:cubicBezTo>
                    <a:pt x="0" y="19"/>
                    <a:pt x="0" y="19"/>
                    <a:pt x="0" y="19"/>
                  </a:cubicBezTo>
                  <a:cubicBezTo>
                    <a:pt x="0" y="8"/>
                    <a:pt x="8" y="0"/>
                    <a:pt x="19" y="0"/>
                  </a:cubicBezTo>
                  <a:cubicBezTo>
                    <a:pt x="29" y="0"/>
                    <a:pt x="37" y="8"/>
                    <a:pt x="37" y="19"/>
                  </a:cubicBezTo>
                  <a:lnTo>
                    <a:pt x="37" y="23"/>
                  </a:ln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61" name="Freeform 3886">
              <a:extLst>
                <a:ext uri="{FF2B5EF4-FFF2-40B4-BE49-F238E27FC236}">
                  <a16:creationId xmlns:a16="http://schemas.microsoft.com/office/drawing/2014/main" id="{48F5E4B6-30D1-483E-B3AF-F6879A6FF95D}"/>
                </a:ext>
              </a:extLst>
            </p:cNvPr>
            <p:cNvSpPr>
              <a:spLocks noEditPoints="1"/>
            </p:cNvSpPr>
            <p:nvPr/>
          </p:nvSpPr>
          <p:spPr bwMode="auto">
            <a:xfrm>
              <a:off x="6371281" y="1284594"/>
              <a:ext cx="100260" cy="103604"/>
            </a:xfrm>
            <a:custGeom>
              <a:avLst/>
              <a:gdLst/>
              <a:ahLst/>
              <a:cxnLst>
                <a:cxn ang="0">
                  <a:pos x="12" y="23"/>
                </a:cxn>
                <a:cxn ang="0">
                  <a:pos x="0" y="11"/>
                </a:cxn>
                <a:cxn ang="0">
                  <a:pos x="12" y="0"/>
                </a:cxn>
                <a:cxn ang="0">
                  <a:pos x="23" y="11"/>
                </a:cxn>
                <a:cxn ang="0">
                  <a:pos x="12" y="23"/>
                </a:cxn>
                <a:cxn ang="0">
                  <a:pos x="12" y="4"/>
                </a:cxn>
                <a:cxn ang="0">
                  <a:pos x="4" y="11"/>
                </a:cxn>
                <a:cxn ang="0">
                  <a:pos x="12" y="19"/>
                </a:cxn>
                <a:cxn ang="0">
                  <a:pos x="19" y="11"/>
                </a:cxn>
                <a:cxn ang="0">
                  <a:pos x="12" y="4"/>
                </a:cxn>
              </a:cxnLst>
              <a:rect l="0" t="0" r="r" b="b"/>
              <a:pathLst>
                <a:path w="23" h="23">
                  <a:moveTo>
                    <a:pt x="12" y="23"/>
                  </a:moveTo>
                  <a:cubicBezTo>
                    <a:pt x="6" y="23"/>
                    <a:pt x="0" y="17"/>
                    <a:pt x="0" y="11"/>
                  </a:cubicBezTo>
                  <a:cubicBezTo>
                    <a:pt x="0" y="5"/>
                    <a:pt x="6" y="0"/>
                    <a:pt x="12" y="0"/>
                  </a:cubicBezTo>
                  <a:cubicBezTo>
                    <a:pt x="18" y="0"/>
                    <a:pt x="23" y="5"/>
                    <a:pt x="23" y="11"/>
                  </a:cubicBezTo>
                  <a:cubicBezTo>
                    <a:pt x="23" y="17"/>
                    <a:pt x="18" y="23"/>
                    <a:pt x="12" y="23"/>
                  </a:cubicBezTo>
                  <a:close/>
                  <a:moveTo>
                    <a:pt x="12" y="4"/>
                  </a:moveTo>
                  <a:cubicBezTo>
                    <a:pt x="8" y="4"/>
                    <a:pt x="4" y="7"/>
                    <a:pt x="4" y="11"/>
                  </a:cubicBezTo>
                  <a:cubicBezTo>
                    <a:pt x="4" y="15"/>
                    <a:pt x="8" y="19"/>
                    <a:pt x="12" y="19"/>
                  </a:cubicBezTo>
                  <a:cubicBezTo>
                    <a:pt x="16" y="19"/>
                    <a:pt x="19" y="15"/>
                    <a:pt x="19" y="11"/>
                  </a:cubicBezTo>
                  <a:cubicBezTo>
                    <a:pt x="19" y="7"/>
                    <a:pt x="16" y="4"/>
                    <a:pt x="12" y="4"/>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62" name="Freeform 3887">
              <a:extLst>
                <a:ext uri="{FF2B5EF4-FFF2-40B4-BE49-F238E27FC236}">
                  <a16:creationId xmlns:a16="http://schemas.microsoft.com/office/drawing/2014/main" id="{DFA0A264-888A-458B-9F9C-5F07A389E8C6}"/>
                </a:ext>
              </a:extLst>
            </p:cNvPr>
            <p:cNvSpPr>
              <a:spLocks/>
            </p:cNvSpPr>
            <p:nvPr/>
          </p:nvSpPr>
          <p:spPr bwMode="auto">
            <a:xfrm>
              <a:off x="6337860" y="1394879"/>
              <a:ext cx="170442" cy="103604"/>
            </a:xfrm>
            <a:custGeom>
              <a:avLst/>
              <a:gdLst/>
              <a:ahLst/>
              <a:cxnLst>
                <a:cxn ang="0">
                  <a:pos x="38" y="23"/>
                </a:cxn>
                <a:cxn ang="0">
                  <a:pos x="34" y="23"/>
                </a:cxn>
                <a:cxn ang="0">
                  <a:pos x="34" y="19"/>
                </a:cxn>
                <a:cxn ang="0">
                  <a:pos x="19" y="4"/>
                </a:cxn>
                <a:cxn ang="0">
                  <a:pos x="4" y="19"/>
                </a:cxn>
                <a:cxn ang="0">
                  <a:pos x="4" y="23"/>
                </a:cxn>
                <a:cxn ang="0">
                  <a:pos x="0" y="23"/>
                </a:cxn>
                <a:cxn ang="0">
                  <a:pos x="0" y="19"/>
                </a:cxn>
                <a:cxn ang="0">
                  <a:pos x="19" y="0"/>
                </a:cxn>
                <a:cxn ang="0">
                  <a:pos x="38" y="19"/>
                </a:cxn>
                <a:cxn ang="0">
                  <a:pos x="38" y="23"/>
                </a:cxn>
              </a:cxnLst>
              <a:rect l="0" t="0" r="r" b="b"/>
              <a:pathLst>
                <a:path w="38" h="23">
                  <a:moveTo>
                    <a:pt x="38" y="23"/>
                  </a:moveTo>
                  <a:cubicBezTo>
                    <a:pt x="34" y="23"/>
                    <a:pt x="34" y="23"/>
                    <a:pt x="34" y="23"/>
                  </a:cubicBezTo>
                  <a:cubicBezTo>
                    <a:pt x="34" y="19"/>
                    <a:pt x="34" y="19"/>
                    <a:pt x="34" y="19"/>
                  </a:cubicBezTo>
                  <a:cubicBezTo>
                    <a:pt x="34" y="11"/>
                    <a:pt x="27" y="4"/>
                    <a:pt x="19" y="4"/>
                  </a:cubicBezTo>
                  <a:cubicBezTo>
                    <a:pt x="11" y="4"/>
                    <a:pt x="4" y="11"/>
                    <a:pt x="4" y="19"/>
                  </a:cubicBezTo>
                  <a:cubicBezTo>
                    <a:pt x="4" y="23"/>
                    <a:pt x="4" y="23"/>
                    <a:pt x="4" y="23"/>
                  </a:cubicBezTo>
                  <a:cubicBezTo>
                    <a:pt x="0" y="23"/>
                    <a:pt x="0" y="23"/>
                    <a:pt x="0" y="23"/>
                  </a:cubicBezTo>
                  <a:cubicBezTo>
                    <a:pt x="0" y="19"/>
                    <a:pt x="0" y="19"/>
                    <a:pt x="0" y="19"/>
                  </a:cubicBezTo>
                  <a:cubicBezTo>
                    <a:pt x="0" y="8"/>
                    <a:pt x="8" y="0"/>
                    <a:pt x="19" y="0"/>
                  </a:cubicBezTo>
                  <a:cubicBezTo>
                    <a:pt x="29" y="0"/>
                    <a:pt x="38" y="8"/>
                    <a:pt x="38" y="19"/>
                  </a:cubicBezTo>
                  <a:lnTo>
                    <a:pt x="38" y="23"/>
                  </a:ln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63" name="Freeform 3888">
              <a:extLst>
                <a:ext uri="{FF2B5EF4-FFF2-40B4-BE49-F238E27FC236}">
                  <a16:creationId xmlns:a16="http://schemas.microsoft.com/office/drawing/2014/main" id="{587448F3-50A0-4DDF-8F60-2A9C9FD6CCBC}"/>
                </a:ext>
              </a:extLst>
            </p:cNvPr>
            <p:cNvSpPr>
              <a:spLocks/>
            </p:cNvSpPr>
            <p:nvPr/>
          </p:nvSpPr>
          <p:spPr bwMode="auto">
            <a:xfrm>
              <a:off x="6692114" y="1047309"/>
              <a:ext cx="36761" cy="3343"/>
            </a:xfrm>
            <a:custGeom>
              <a:avLst/>
              <a:gdLst/>
              <a:ahLst/>
              <a:cxnLst>
                <a:cxn ang="0">
                  <a:pos x="0" y="0"/>
                </a:cxn>
                <a:cxn ang="0">
                  <a:pos x="11" y="0"/>
                </a:cxn>
                <a:cxn ang="0">
                  <a:pos x="0" y="0"/>
                </a:cxn>
              </a:cxnLst>
              <a:rect l="0" t="0" r="r" b="b"/>
              <a:pathLst>
                <a:path w="11">
                  <a:moveTo>
                    <a:pt x="0" y="0"/>
                  </a:moveTo>
                  <a:lnTo>
                    <a:pt x="11" y="0"/>
                  </a:lnTo>
                  <a:lnTo>
                    <a:pt x="0" y="0"/>
                  </a:lnTo>
                  <a:close/>
                </a:path>
              </a:pathLst>
            </a:custGeom>
            <a:solidFill>
              <a:srgbClr val="EC2026"/>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64" name="Line 3889">
              <a:extLst>
                <a:ext uri="{FF2B5EF4-FFF2-40B4-BE49-F238E27FC236}">
                  <a16:creationId xmlns:a16="http://schemas.microsoft.com/office/drawing/2014/main" id="{2B7F5169-A43B-45E3-83C5-4A521BB71C37}"/>
                </a:ext>
              </a:extLst>
            </p:cNvPr>
            <p:cNvSpPr>
              <a:spLocks noChangeShapeType="1"/>
            </p:cNvSpPr>
            <p:nvPr/>
          </p:nvSpPr>
          <p:spPr bwMode="auto">
            <a:xfrm>
              <a:off x="6692114" y="1047309"/>
              <a:ext cx="36761" cy="3343"/>
            </a:xfrm>
            <a:prstGeom prst="line">
              <a:avLst/>
            </a:prstGeom>
            <a:no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65" name="Rectangle 3890">
              <a:extLst>
                <a:ext uri="{FF2B5EF4-FFF2-40B4-BE49-F238E27FC236}">
                  <a16:creationId xmlns:a16="http://schemas.microsoft.com/office/drawing/2014/main" id="{8087E1DD-00BD-4760-9140-6909A668F078}"/>
                </a:ext>
              </a:extLst>
            </p:cNvPr>
            <p:cNvSpPr>
              <a:spLocks noChangeArrowheads="1"/>
            </p:cNvSpPr>
            <p:nvPr/>
          </p:nvSpPr>
          <p:spPr bwMode="auto">
            <a:xfrm>
              <a:off x="6692114" y="1037284"/>
              <a:ext cx="36761" cy="23395"/>
            </a:xfrm>
            <a:prstGeom prst="rect">
              <a:avLst/>
            </a:prstGeom>
            <a:solidFill>
              <a:srgbClr val="00AEEF"/>
            </a:solidFill>
            <a:ln w="9525">
              <a:no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66" name="Freeform 3891">
              <a:extLst>
                <a:ext uri="{FF2B5EF4-FFF2-40B4-BE49-F238E27FC236}">
                  <a16:creationId xmlns:a16="http://schemas.microsoft.com/office/drawing/2014/main" id="{AF12049D-0E78-4FA9-8BF6-D724348A26F1}"/>
                </a:ext>
              </a:extLst>
            </p:cNvPr>
            <p:cNvSpPr>
              <a:spLocks/>
            </p:cNvSpPr>
            <p:nvPr/>
          </p:nvSpPr>
          <p:spPr bwMode="auto">
            <a:xfrm>
              <a:off x="6692114" y="1077389"/>
              <a:ext cx="36761" cy="3343"/>
            </a:xfrm>
            <a:custGeom>
              <a:avLst/>
              <a:gdLst/>
              <a:ahLst/>
              <a:cxnLst>
                <a:cxn ang="0">
                  <a:pos x="0" y="0"/>
                </a:cxn>
                <a:cxn ang="0">
                  <a:pos x="11" y="0"/>
                </a:cxn>
                <a:cxn ang="0">
                  <a:pos x="0" y="0"/>
                </a:cxn>
              </a:cxnLst>
              <a:rect l="0" t="0" r="r" b="b"/>
              <a:pathLst>
                <a:path w="11">
                  <a:moveTo>
                    <a:pt x="0" y="0"/>
                  </a:moveTo>
                  <a:lnTo>
                    <a:pt x="11" y="0"/>
                  </a:lnTo>
                  <a:lnTo>
                    <a:pt x="0" y="0"/>
                  </a:lnTo>
                  <a:close/>
                </a:path>
              </a:pathLst>
            </a:custGeom>
            <a:solidFill>
              <a:srgbClr val="EC2026"/>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67" name="Line 3892">
              <a:extLst>
                <a:ext uri="{FF2B5EF4-FFF2-40B4-BE49-F238E27FC236}">
                  <a16:creationId xmlns:a16="http://schemas.microsoft.com/office/drawing/2014/main" id="{B62BD137-2F3F-407C-B90E-F96B6877A49C}"/>
                </a:ext>
              </a:extLst>
            </p:cNvPr>
            <p:cNvSpPr>
              <a:spLocks noChangeShapeType="1"/>
            </p:cNvSpPr>
            <p:nvPr/>
          </p:nvSpPr>
          <p:spPr bwMode="auto">
            <a:xfrm>
              <a:off x="6692114" y="1077389"/>
              <a:ext cx="36761" cy="3343"/>
            </a:xfrm>
            <a:prstGeom prst="line">
              <a:avLst/>
            </a:prstGeom>
            <a:no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68" name="Rectangle 3893">
              <a:extLst>
                <a:ext uri="{FF2B5EF4-FFF2-40B4-BE49-F238E27FC236}">
                  <a16:creationId xmlns:a16="http://schemas.microsoft.com/office/drawing/2014/main" id="{84D68CCF-7F98-4FEF-AACD-D8D44B4F3CA6}"/>
                </a:ext>
              </a:extLst>
            </p:cNvPr>
            <p:cNvSpPr>
              <a:spLocks noChangeArrowheads="1"/>
            </p:cNvSpPr>
            <p:nvPr/>
          </p:nvSpPr>
          <p:spPr bwMode="auto">
            <a:xfrm>
              <a:off x="6692114" y="1064021"/>
              <a:ext cx="36761" cy="23395"/>
            </a:xfrm>
            <a:prstGeom prst="rect">
              <a:avLst/>
            </a:prstGeom>
            <a:solidFill>
              <a:srgbClr val="00AEEF"/>
            </a:solidFill>
            <a:ln w="9525">
              <a:no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69" name="Freeform 3894">
              <a:extLst>
                <a:ext uri="{FF2B5EF4-FFF2-40B4-BE49-F238E27FC236}">
                  <a16:creationId xmlns:a16="http://schemas.microsoft.com/office/drawing/2014/main" id="{968B1AB6-B503-42C1-8546-798CE2C7763B}"/>
                </a:ext>
              </a:extLst>
            </p:cNvPr>
            <p:cNvSpPr>
              <a:spLocks/>
            </p:cNvSpPr>
            <p:nvPr/>
          </p:nvSpPr>
          <p:spPr bwMode="auto">
            <a:xfrm>
              <a:off x="6692114" y="1104125"/>
              <a:ext cx="36761" cy="3343"/>
            </a:xfrm>
            <a:custGeom>
              <a:avLst/>
              <a:gdLst/>
              <a:ahLst/>
              <a:cxnLst>
                <a:cxn ang="0">
                  <a:pos x="0" y="0"/>
                </a:cxn>
                <a:cxn ang="0">
                  <a:pos x="11" y="0"/>
                </a:cxn>
                <a:cxn ang="0">
                  <a:pos x="0" y="0"/>
                </a:cxn>
              </a:cxnLst>
              <a:rect l="0" t="0" r="r" b="b"/>
              <a:pathLst>
                <a:path w="11">
                  <a:moveTo>
                    <a:pt x="0" y="0"/>
                  </a:moveTo>
                  <a:lnTo>
                    <a:pt x="11" y="0"/>
                  </a:lnTo>
                  <a:lnTo>
                    <a:pt x="0" y="0"/>
                  </a:lnTo>
                  <a:close/>
                </a:path>
              </a:pathLst>
            </a:custGeom>
            <a:solidFill>
              <a:srgbClr val="EC2026"/>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0" name="Line 3895">
              <a:extLst>
                <a:ext uri="{FF2B5EF4-FFF2-40B4-BE49-F238E27FC236}">
                  <a16:creationId xmlns:a16="http://schemas.microsoft.com/office/drawing/2014/main" id="{A93C0A08-042D-4726-930B-37238BE63467}"/>
                </a:ext>
              </a:extLst>
            </p:cNvPr>
            <p:cNvSpPr>
              <a:spLocks noChangeShapeType="1"/>
            </p:cNvSpPr>
            <p:nvPr/>
          </p:nvSpPr>
          <p:spPr bwMode="auto">
            <a:xfrm>
              <a:off x="6692114" y="1104125"/>
              <a:ext cx="36761" cy="3343"/>
            </a:xfrm>
            <a:prstGeom prst="line">
              <a:avLst/>
            </a:prstGeom>
            <a:no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1" name="Rectangle 3896">
              <a:extLst>
                <a:ext uri="{FF2B5EF4-FFF2-40B4-BE49-F238E27FC236}">
                  <a16:creationId xmlns:a16="http://schemas.microsoft.com/office/drawing/2014/main" id="{8349E067-8D73-4924-B1B1-8306433FEEFC}"/>
                </a:ext>
              </a:extLst>
            </p:cNvPr>
            <p:cNvSpPr>
              <a:spLocks noChangeArrowheads="1"/>
            </p:cNvSpPr>
            <p:nvPr/>
          </p:nvSpPr>
          <p:spPr bwMode="auto">
            <a:xfrm>
              <a:off x="6692114" y="1094098"/>
              <a:ext cx="36761" cy="20052"/>
            </a:xfrm>
            <a:prstGeom prst="rect">
              <a:avLst/>
            </a:prstGeom>
            <a:solidFill>
              <a:srgbClr val="00AEEF"/>
            </a:solidFill>
            <a:ln w="9525">
              <a:noFill/>
              <a:miter lim="800000"/>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72" name="Group 71">
            <a:extLst>
              <a:ext uri="{FF2B5EF4-FFF2-40B4-BE49-F238E27FC236}">
                <a16:creationId xmlns:a16="http://schemas.microsoft.com/office/drawing/2014/main" id="{E8F5DD04-DDF7-49C7-AAE5-3B93CA1ED4B2}"/>
              </a:ext>
            </a:extLst>
          </p:cNvPr>
          <p:cNvGrpSpPr/>
          <p:nvPr/>
        </p:nvGrpSpPr>
        <p:grpSpPr>
          <a:xfrm>
            <a:off x="7452902" y="2254717"/>
            <a:ext cx="1315968" cy="1131837"/>
            <a:chOff x="1141026" y="2026521"/>
            <a:chExt cx="434462" cy="561459"/>
          </a:xfrm>
        </p:grpSpPr>
        <p:sp>
          <p:nvSpPr>
            <p:cNvPr id="73" name="Freeform 3907">
              <a:extLst>
                <a:ext uri="{FF2B5EF4-FFF2-40B4-BE49-F238E27FC236}">
                  <a16:creationId xmlns:a16="http://schemas.microsoft.com/office/drawing/2014/main" id="{92677957-D78D-4D7F-BE2E-D8537CF2688D}"/>
                </a:ext>
              </a:extLst>
            </p:cNvPr>
            <p:cNvSpPr>
              <a:spLocks/>
            </p:cNvSpPr>
            <p:nvPr/>
          </p:nvSpPr>
          <p:spPr bwMode="auto">
            <a:xfrm>
              <a:off x="1141026" y="2377432"/>
              <a:ext cx="434462" cy="210548"/>
            </a:xfrm>
            <a:custGeom>
              <a:avLst/>
              <a:gdLst/>
              <a:ahLst/>
              <a:cxnLst>
                <a:cxn ang="0">
                  <a:pos x="93" y="48"/>
                </a:cxn>
                <a:cxn ang="0">
                  <a:pos x="5" y="48"/>
                </a:cxn>
                <a:cxn ang="0">
                  <a:pos x="1" y="45"/>
                </a:cxn>
                <a:cxn ang="0">
                  <a:pos x="8" y="12"/>
                </a:cxn>
                <a:cxn ang="0">
                  <a:pos x="17" y="8"/>
                </a:cxn>
                <a:cxn ang="0">
                  <a:pos x="29" y="3"/>
                </a:cxn>
                <a:cxn ang="0">
                  <a:pos x="35" y="1"/>
                </a:cxn>
                <a:cxn ang="0">
                  <a:pos x="33" y="4"/>
                </a:cxn>
                <a:cxn ang="0">
                  <a:pos x="17" y="12"/>
                </a:cxn>
                <a:cxn ang="0">
                  <a:pos x="11" y="15"/>
                </a:cxn>
                <a:cxn ang="0">
                  <a:pos x="5" y="44"/>
                </a:cxn>
                <a:cxn ang="0">
                  <a:pos x="93" y="44"/>
                </a:cxn>
                <a:cxn ang="0">
                  <a:pos x="87" y="15"/>
                </a:cxn>
                <a:cxn ang="0">
                  <a:pos x="90" y="12"/>
                </a:cxn>
                <a:cxn ang="0">
                  <a:pos x="97" y="45"/>
                </a:cxn>
                <a:cxn ang="0">
                  <a:pos x="93" y="48"/>
                </a:cxn>
              </a:cxnLst>
              <a:rect l="0" t="0" r="r" b="b"/>
              <a:pathLst>
                <a:path w="98" h="48">
                  <a:moveTo>
                    <a:pt x="93" y="48"/>
                  </a:moveTo>
                  <a:cubicBezTo>
                    <a:pt x="5" y="48"/>
                    <a:pt x="5" y="48"/>
                    <a:pt x="5" y="48"/>
                  </a:cubicBezTo>
                  <a:cubicBezTo>
                    <a:pt x="3" y="48"/>
                    <a:pt x="1" y="47"/>
                    <a:pt x="1" y="45"/>
                  </a:cubicBezTo>
                  <a:cubicBezTo>
                    <a:pt x="1" y="42"/>
                    <a:pt x="0" y="21"/>
                    <a:pt x="8" y="12"/>
                  </a:cubicBezTo>
                  <a:cubicBezTo>
                    <a:pt x="11" y="10"/>
                    <a:pt x="14" y="8"/>
                    <a:pt x="17" y="8"/>
                  </a:cubicBezTo>
                  <a:cubicBezTo>
                    <a:pt x="23" y="8"/>
                    <a:pt x="27" y="8"/>
                    <a:pt x="29" y="3"/>
                  </a:cubicBezTo>
                  <a:cubicBezTo>
                    <a:pt x="30" y="1"/>
                    <a:pt x="33" y="0"/>
                    <a:pt x="35" y="1"/>
                  </a:cubicBezTo>
                  <a:cubicBezTo>
                    <a:pt x="33" y="4"/>
                    <a:pt x="33" y="4"/>
                    <a:pt x="33" y="4"/>
                  </a:cubicBezTo>
                  <a:cubicBezTo>
                    <a:pt x="29" y="12"/>
                    <a:pt x="23" y="12"/>
                    <a:pt x="17" y="12"/>
                  </a:cubicBezTo>
                  <a:cubicBezTo>
                    <a:pt x="15" y="12"/>
                    <a:pt x="13" y="13"/>
                    <a:pt x="11" y="15"/>
                  </a:cubicBezTo>
                  <a:cubicBezTo>
                    <a:pt x="5" y="21"/>
                    <a:pt x="5" y="37"/>
                    <a:pt x="5" y="44"/>
                  </a:cubicBezTo>
                  <a:cubicBezTo>
                    <a:pt x="93" y="44"/>
                    <a:pt x="93" y="44"/>
                    <a:pt x="93" y="44"/>
                  </a:cubicBezTo>
                  <a:cubicBezTo>
                    <a:pt x="93" y="37"/>
                    <a:pt x="93" y="21"/>
                    <a:pt x="87" y="15"/>
                  </a:cubicBezTo>
                  <a:cubicBezTo>
                    <a:pt x="90" y="12"/>
                    <a:pt x="90" y="12"/>
                    <a:pt x="90" y="12"/>
                  </a:cubicBezTo>
                  <a:cubicBezTo>
                    <a:pt x="98" y="21"/>
                    <a:pt x="97" y="42"/>
                    <a:pt x="97" y="45"/>
                  </a:cubicBezTo>
                  <a:cubicBezTo>
                    <a:pt x="97" y="47"/>
                    <a:pt x="95" y="48"/>
                    <a:pt x="93" y="48"/>
                  </a:cubicBezTo>
                  <a:close/>
                </a:path>
              </a:pathLst>
            </a:custGeom>
            <a:solidFill>
              <a:srgbClr val="263C8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4" name="Freeform 3908">
              <a:extLst>
                <a:ext uri="{FF2B5EF4-FFF2-40B4-BE49-F238E27FC236}">
                  <a16:creationId xmlns:a16="http://schemas.microsoft.com/office/drawing/2014/main" id="{472FC5F6-AA08-4A9A-847D-E0E739153D72}"/>
                </a:ext>
              </a:extLst>
            </p:cNvPr>
            <p:cNvSpPr>
              <a:spLocks/>
            </p:cNvSpPr>
            <p:nvPr/>
          </p:nvSpPr>
          <p:spPr bwMode="auto">
            <a:xfrm>
              <a:off x="1421755" y="2377432"/>
              <a:ext cx="116970" cy="66840"/>
            </a:xfrm>
            <a:custGeom>
              <a:avLst/>
              <a:gdLst/>
              <a:ahLst/>
              <a:cxnLst>
                <a:cxn ang="0">
                  <a:pos x="24" y="15"/>
                </a:cxn>
                <a:cxn ang="0">
                  <a:pos x="18" y="12"/>
                </a:cxn>
                <a:cxn ang="0">
                  <a:pos x="17" y="12"/>
                </a:cxn>
                <a:cxn ang="0">
                  <a:pos x="2" y="4"/>
                </a:cxn>
                <a:cxn ang="0">
                  <a:pos x="0" y="1"/>
                </a:cxn>
                <a:cxn ang="0">
                  <a:pos x="3" y="1"/>
                </a:cxn>
                <a:cxn ang="0">
                  <a:pos x="6" y="3"/>
                </a:cxn>
                <a:cxn ang="0">
                  <a:pos x="17" y="8"/>
                </a:cxn>
                <a:cxn ang="0">
                  <a:pos x="18" y="8"/>
                </a:cxn>
                <a:cxn ang="0">
                  <a:pos x="27" y="12"/>
                </a:cxn>
                <a:cxn ang="0">
                  <a:pos x="24" y="15"/>
                </a:cxn>
              </a:cxnLst>
              <a:rect l="0" t="0" r="r" b="b"/>
              <a:pathLst>
                <a:path w="27" h="15">
                  <a:moveTo>
                    <a:pt x="24" y="15"/>
                  </a:moveTo>
                  <a:cubicBezTo>
                    <a:pt x="22" y="13"/>
                    <a:pt x="20" y="12"/>
                    <a:pt x="18" y="12"/>
                  </a:cubicBezTo>
                  <a:cubicBezTo>
                    <a:pt x="17" y="12"/>
                    <a:pt x="17" y="12"/>
                    <a:pt x="17" y="12"/>
                  </a:cubicBezTo>
                  <a:cubicBezTo>
                    <a:pt x="12" y="12"/>
                    <a:pt x="6" y="13"/>
                    <a:pt x="2" y="4"/>
                  </a:cubicBezTo>
                  <a:cubicBezTo>
                    <a:pt x="0" y="1"/>
                    <a:pt x="0" y="1"/>
                    <a:pt x="0" y="1"/>
                  </a:cubicBezTo>
                  <a:cubicBezTo>
                    <a:pt x="1" y="0"/>
                    <a:pt x="2" y="0"/>
                    <a:pt x="3" y="1"/>
                  </a:cubicBezTo>
                  <a:cubicBezTo>
                    <a:pt x="4" y="1"/>
                    <a:pt x="5" y="2"/>
                    <a:pt x="6" y="3"/>
                  </a:cubicBezTo>
                  <a:cubicBezTo>
                    <a:pt x="8" y="9"/>
                    <a:pt x="12" y="9"/>
                    <a:pt x="17" y="8"/>
                  </a:cubicBezTo>
                  <a:cubicBezTo>
                    <a:pt x="18" y="8"/>
                    <a:pt x="18" y="8"/>
                    <a:pt x="18" y="8"/>
                  </a:cubicBezTo>
                  <a:cubicBezTo>
                    <a:pt x="21" y="8"/>
                    <a:pt x="24" y="10"/>
                    <a:pt x="27" y="12"/>
                  </a:cubicBezTo>
                  <a:lnTo>
                    <a:pt x="24" y="15"/>
                  </a:lnTo>
                  <a:close/>
                </a:path>
              </a:pathLst>
            </a:custGeom>
            <a:solidFill>
              <a:srgbClr val="263C8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5" name="Freeform 3909">
              <a:extLst>
                <a:ext uri="{FF2B5EF4-FFF2-40B4-BE49-F238E27FC236}">
                  <a16:creationId xmlns:a16="http://schemas.microsoft.com/office/drawing/2014/main" id="{607B6879-B2C3-4EC8-B44A-91FD29CF6ED7}"/>
                </a:ext>
              </a:extLst>
            </p:cNvPr>
            <p:cNvSpPr>
              <a:spLocks noEditPoints="1"/>
            </p:cNvSpPr>
            <p:nvPr/>
          </p:nvSpPr>
          <p:spPr bwMode="auto">
            <a:xfrm>
              <a:off x="1251311" y="2026521"/>
              <a:ext cx="213889" cy="350913"/>
            </a:xfrm>
            <a:custGeom>
              <a:avLst/>
              <a:gdLst/>
              <a:ahLst/>
              <a:cxnLst>
                <a:cxn ang="0">
                  <a:pos x="24" y="79"/>
                </a:cxn>
                <a:cxn ang="0">
                  <a:pos x="4" y="52"/>
                </a:cxn>
                <a:cxn ang="0">
                  <a:pos x="4" y="48"/>
                </a:cxn>
                <a:cxn ang="0">
                  <a:pos x="4" y="48"/>
                </a:cxn>
                <a:cxn ang="0">
                  <a:pos x="0" y="44"/>
                </a:cxn>
                <a:cxn ang="0">
                  <a:pos x="0" y="4"/>
                </a:cxn>
                <a:cxn ang="0">
                  <a:pos x="4" y="0"/>
                </a:cxn>
                <a:cxn ang="0">
                  <a:pos x="44" y="0"/>
                </a:cxn>
                <a:cxn ang="0">
                  <a:pos x="48" y="4"/>
                </a:cxn>
                <a:cxn ang="0">
                  <a:pos x="48" y="44"/>
                </a:cxn>
                <a:cxn ang="0">
                  <a:pos x="44" y="48"/>
                </a:cxn>
                <a:cxn ang="0">
                  <a:pos x="44" y="48"/>
                </a:cxn>
                <a:cxn ang="0">
                  <a:pos x="44" y="52"/>
                </a:cxn>
                <a:cxn ang="0">
                  <a:pos x="24" y="79"/>
                </a:cxn>
                <a:cxn ang="0">
                  <a:pos x="4" y="44"/>
                </a:cxn>
                <a:cxn ang="0">
                  <a:pos x="9" y="44"/>
                </a:cxn>
                <a:cxn ang="0">
                  <a:pos x="9" y="46"/>
                </a:cxn>
                <a:cxn ang="0">
                  <a:pos x="8" y="52"/>
                </a:cxn>
                <a:cxn ang="0">
                  <a:pos x="24" y="75"/>
                </a:cxn>
                <a:cxn ang="0">
                  <a:pos x="40" y="52"/>
                </a:cxn>
                <a:cxn ang="0">
                  <a:pos x="39" y="46"/>
                </a:cxn>
                <a:cxn ang="0">
                  <a:pos x="39" y="44"/>
                </a:cxn>
                <a:cxn ang="0">
                  <a:pos x="44" y="44"/>
                </a:cxn>
                <a:cxn ang="0">
                  <a:pos x="44" y="4"/>
                </a:cxn>
                <a:cxn ang="0">
                  <a:pos x="4" y="4"/>
                </a:cxn>
                <a:cxn ang="0">
                  <a:pos x="4" y="44"/>
                </a:cxn>
              </a:cxnLst>
              <a:rect l="0" t="0" r="r" b="b"/>
              <a:pathLst>
                <a:path w="48" h="79">
                  <a:moveTo>
                    <a:pt x="24" y="79"/>
                  </a:moveTo>
                  <a:cubicBezTo>
                    <a:pt x="14" y="79"/>
                    <a:pt x="4" y="66"/>
                    <a:pt x="4" y="52"/>
                  </a:cubicBezTo>
                  <a:cubicBezTo>
                    <a:pt x="4" y="50"/>
                    <a:pt x="4" y="49"/>
                    <a:pt x="4" y="48"/>
                  </a:cubicBezTo>
                  <a:cubicBezTo>
                    <a:pt x="4" y="48"/>
                    <a:pt x="4" y="48"/>
                    <a:pt x="4" y="48"/>
                  </a:cubicBezTo>
                  <a:cubicBezTo>
                    <a:pt x="2" y="48"/>
                    <a:pt x="0" y="46"/>
                    <a:pt x="0" y="44"/>
                  </a:cubicBezTo>
                  <a:cubicBezTo>
                    <a:pt x="0" y="4"/>
                    <a:pt x="0" y="4"/>
                    <a:pt x="0" y="4"/>
                  </a:cubicBezTo>
                  <a:cubicBezTo>
                    <a:pt x="0" y="1"/>
                    <a:pt x="2" y="0"/>
                    <a:pt x="4" y="0"/>
                  </a:cubicBezTo>
                  <a:cubicBezTo>
                    <a:pt x="44" y="0"/>
                    <a:pt x="44" y="0"/>
                    <a:pt x="44" y="0"/>
                  </a:cubicBezTo>
                  <a:cubicBezTo>
                    <a:pt x="46" y="0"/>
                    <a:pt x="48" y="1"/>
                    <a:pt x="48" y="4"/>
                  </a:cubicBezTo>
                  <a:cubicBezTo>
                    <a:pt x="48" y="44"/>
                    <a:pt x="48" y="44"/>
                    <a:pt x="48" y="44"/>
                  </a:cubicBezTo>
                  <a:cubicBezTo>
                    <a:pt x="48" y="46"/>
                    <a:pt x="46" y="48"/>
                    <a:pt x="44" y="48"/>
                  </a:cubicBezTo>
                  <a:cubicBezTo>
                    <a:pt x="44" y="48"/>
                    <a:pt x="44" y="48"/>
                    <a:pt x="44" y="48"/>
                  </a:cubicBezTo>
                  <a:cubicBezTo>
                    <a:pt x="44" y="49"/>
                    <a:pt x="44" y="50"/>
                    <a:pt x="44" y="52"/>
                  </a:cubicBezTo>
                  <a:cubicBezTo>
                    <a:pt x="44" y="66"/>
                    <a:pt x="34" y="79"/>
                    <a:pt x="24" y="79"/>
                  </a:cubicBezTo>
                  <a:close/>
                  <a:moveTo>
                    <a:pt x="4" y="44"/>
                  </a:moveTo>
                  <a:cubicBezTo>
                    <a:pt x="9" y="44"/>
                    <a:pt x="9" y="44"/>
                    <a:pt x="9" y="44"/>
                  </a:cubicBezTo>
                  <a:cubicBezTo>
                    <a:pt x="9" y="46"/>
                    <a:pt x="9" y="46"/>
                    <a:pt x="9" y="46"/>
                  </a:cubicBezTo>
                  <a:cubicBezTo>
                    <a:pt x="8" y="48"/>
                    <a:pt x="8" y="50"/>
                    <a:pt x="8" y="52"/>
                  </a:cubicBezTo>
                  <a:cubicBezTo>
                    <a:pt x="8" y="63"/>
                    <a:pt x="16" y="75"/>
                    <a:pt x="24" y="75"/>
                  </a:cubicBezTo>
                  <a:cubicBezTo>
                    <a:pt x="32" y="75"/>
                    <a:pt x="40" y="63"/>
                    <a:pt x="40" y="52"/>
                  </a:cubicBezTo>
                  <a:cubicBezTo>
                    <a:pt x="40" y="50"/>
                    <a:pt x="40" y="48"/>
                    <a:pt x="39" y="46"/>
                  </a:cubicBezTo>
                  <a:cubicBezTo>
                    <a:pt x="39" y="44"/>
                    <a:pt x="39" y="44"/>
                    <a:pt x="39" y="44"/>
                  </a:cubicBezTo>
                  <a:cubicBezTo>
                    <a:pt x="44" y="44"/>
                    <a:pt x="44" y="44"/>
                    <a:pt x="44" y="44"/>
                  </a:cubicBezTo>
                  <a:cubicBezTo>
                    <a:pt x="44" y="4"/>
                    <a:pt x="44" y="4"/>
                    <a:pt x="44" y="4"/>
                  </a:cubicBezTo>
                  <a:cubicBezTo>
                    <a:pt x="4" y="4"/>
                    <a:pt x="4" y="4"/>
                    <a:pt x="4" y="4"/>
                  </a:cubicBezTo>
                  <a:lnTo>
                    <a:pt x="4" y="44"/>
                  </a:lnTo>
                  <a:close/>
                </a:path>
              </a:pathLst>
            </a:custGeom>
            <a:solidFill>
              <a:srgbClr val="263C8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6" name="Freeform 3910">
              <a:extLst>
                <a:ext uri="{FF2B5EF4-FFF2-40B4-BE49-F238E27FC236}">
                  <a16:creationId xmlns:a16="http://schemas.microsoft.com/office/drawing/2014/main" id="{CE1FDDA9-A7DE-4224-B668-A127466A891D}"/>
                </a:ext>
              </a:extLst>
            </p:cNvPr>
            <p:cNvSpPr>
              <a:spLocks/>
            </p:cNvSpPr>
            <p:nvPr/>
          </p:nvSpPr>
          <p:spPr bwMode="auto">
            <a:xfrm>
              <a:off x="1304783" y="2079994"/>
              <a:ext cx="106945" cy="106945"/>
            </a:xfrm>
            <a:custGeom>
              <a:avLst/>
              <a:gdLst/>
              <a:ahLst/>
              <a:cxnLst>
                <a:cxn ang="0">
                  <a:pos x="12" y="24"/>
                </a:cxn>
                <a:cxn ang="0">
                  <a:pos x="8" y="20"/>
                </a:cxn>
                <a:cxn ang="0">
                  <a:pos x="8" y="16"/>
                </a:cxn>
                <a:cxn ang="0">
                  <a:pos x="4" y="16"/>
                </a:cxn>
                <a:cxn ang="0">
                  <a:pos x="0" y="12"/>
                </a:cxn>
                <a:cxn ang="0">
                  <a:pos x="4" y="8"/>
                </a:cxn>
                <a:cxn ang="0">
                  <a:pos x="8" y="8"/>
                </a:cxn>
                <a:cxn ang="0">
                  <a:pos x="8" y="4"/>
                </a:cxn>
                <a:cxn ang="0">
                  <a:pos x="12" y="0"/>
                </a:cxn>
                <a:cxn ang="0">
                  <a:pos x="16" y="4"/>
                </a:cxn>
                <a:cxn ang="0">
                  <a:pos x="16" y="8"/>
                </a:cxn>
                <a:cxn ang="0">
                  <a:pos x="20" y="8"/>
                </a:cxn>
                <a:cxn ang="0">
                  <a:pos x="24" y="12"/>
                </a:cxn>
                <a:cxn ang="0">
                  <a:pos x="20" y="16"/>
                </a:cxn>
                <a:cxn ang="0">
                  <a:pos x="16" y="16"/>
                </a:cxn>
                <a:cxn ang="0">
                  <a:pos x="16" y="20"/>
                </a:cxn>
                <a:cxn ang="0">
                  <a:pos x="12" y="24"/>
                </a:cxn>
              </a:cxnLst>
              <a:rect l="0" t="0" r="r" b="b"/>
              <a:pathLst>
                <a:path w="24" h="24">
                  <a:moveTo>
                    <a:pt x="12" y="24"/>
                  </a:moveTo>
                  <a:cubicBezTo>
                    <a:pt x="10" y="24"/>
                    <a:pt x="8" y="22"/>
                    <a:pt x="8" y="20"/>
                  </a:cubicBezTo>
                  <a:cubicBezTo>
                    <a:pt x="8" y="16"/>
                    <a:pt x="8" y="16"/>
                    <a:pt x="8" y="16"/>
                  </a:cubicBezTo>
                  <a:cubicBezTo>
                    <a:pt x="4" y="16"/>
                    <a:pt x="4" y="16"/>
                    <a:pt x="4" y="16"/>
                  </a:cubicBezTo>
                  <a:cubicBezTo>
                    <a:pt x="2" y="16"/>
                    <a:pt x="0" y="14"/>
                    <a:pt x="0" y="12"/>
                  </a:cubicBezTo>
                  <a:cubicBezTo>
                    <a:pt x="0" y="9"/>
                    <a:pt x="2" y="8"/>
                    <a:pt x="4" y="8"/>
                  </a:cubicBezTo>
                  <a:cubicBezTo>
                    <a:pt x="8" y="8"/>
                    <a:pt x="8" y="8"/>
                    <a:pt x="8" y="8"/>
                  </a:cubicBezTo>
                  <a:cubicBezTo>
                    <a:pt x="8" y="4"/>
                    <a:pt x="8" y="4"/>
                    <a:pt x="8" y="4"/>
                  </a:cubicBezTo>
                  <a:cubicBezTo>
                    <a:pt x="8" y="1"/>
                    <a:pt x="10" y="0"/>
                    <a:pt x="12" y="0"/>
                  </a:cubicBezTo>
                  <a:cubicBezTo>
                    <a:pt x="14" y="0"/>
                    <a:pt x="16" y="1"/>
                    <a:pt x="16" y="4"/>
                  </a:cubicBezTo>
                  <a:cubicBezTo>
                    <a:pt x="16" y="8"/>
                    <a:pt x="16" y="8"/>
                    <a:pt x="16" y="8"/>
                  </a:cubicBezTo>
                  <a:cubicBezTo>
                    <a:pt x="20" y="8"/>
                    <a:pt x="20" y="8"/>
                    <a:pt x="20" y="8"/>
                  </a:cubicBezTo>
                  <a:cubicBezTo>
                    <a:pt x="22" y="8"/>
                    <a:pt x="24" y="9"/>
                    <a:pt x="24" y="12"/>
                  </a:cubicBezTo>
                  <a:cubicBezTo>
                    <a:pt x="24" y="14"/>
                    <a:pt x="22" y="16"/>
                    <a:pt x="20" y="16"/>
                  </a:cubicBezTo>
                  <a:cubicBezTo>
                    <a:pt x="16" y="16"/>
                    <a:pt x="16" y="16"/>
                    <a:pt x="16" y="16"/>
                  </a:cubicBezTo>
                  <a:cubicBezTo>
                    <a:pt x="16" y="20"/>
                    <a:pt x="16" y="20"/>
                    <a:pt x="16" y="20"/>
                  </a:cubicBezTo>
                  <a:cubicBezTo>
                    <a:pt x="16" y="22"/>
                    <a:pt x="14" y="24"/>
                    <a:pt x="12" y="24"/>
                  </a:cubicBezTo>
                  <a:close/>
                </a:path>
              </a:pathLst>
            </a:custGeom>
            <a:solidFill>
              <a:srgbClr val="ED302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7" name="Freeform 3911">
              <a:extLst>
                <a:ext uri="{FF2B5EF4-FFF2-40B4-BE49-F238E27FC236}">
                  <a16:creationId xmlns:a16="http://schemas.microsoft.com/office/drawing/2014/main" id="{FCAD76E4-AB31-4EB5-88CE-CAAEE62890A7}"/>
                </a:ext>
              </a:extLst>
            </p:cNvPr>
            <p:cNvSpPr>
              <a:spLocks/>
            </p:cNvSpPr>
            <p:nvPr/>
          </p:nvSpPr>
          <p:spPr bwMode="auto">
            <a:xfrm>
              <a:off x="1217891" y="2484377"/>
              <a:ext cx="86892" cy="33420"/>
            </a:xfrm>
            <a:custGeom>
              <a:avLst/>
              <a:gdLst/>
              <a:ahLst/>
              <a:cxnLst>
                <a:cxn ang="0">
                  <a:pos x="16" y="8"/>
                </a:cxn>
                <a:cxn ang="0">
                  <a:pos x="4" y="8"/>
                </a:cxn>
                <a:cxn ang="0">
                  <a:pos x="0" y="4"/>
                </a:cxn>
                <a:cxn ang="0">
                  <a:pos x="4" y="0"/>
                </a:cxn>
                <a:cxn ang="0">
                  <a:pos x="16" y="0"/>
                </a:cxn>
                <a:cxn ang="0">
                  <a:pos x="20" y="4"/>
                </a:cxn>
                <a:cxn ang="0">
                  <a:pos x="16" y="8"/>
                </a:cxn>
              </a:cxnLst>
              <a:rect l="0" t="0" r="r" b="b"/>
              <a:pathLst>
                <a:path w="20" h="8">
                  <a:moveTo>
                    <a:pt x="16" y="8"/>
                  </a:moveTo>
                  <a:cubicBezTo>
                    <a:pt x="4" y="8"/>
                    <a:pt x="4" y="8"/>
                    <a:pt x="4" y="8"/>
                  </a:cubicBezTo>
                  <a:cubicBezTo>
                    <a:pt x="2" y="8"/>
                    <a:pt x="0" y="7"/>
                    <a:pt x="0" y="4"/>
                  </a:cubicBezTo>
                  <a:cubicBezTo>
                    <a:pt x="0" y="2"/>
                    <a:pt x="2" y="0"/>
                    <a:pt x="4" y="0"/>
                  </a:cubicBezTo>
                  <a:cubicBezTo>
                    <a:pt x="16" y="0"/>
                    <a:pt x="16" y="0"/>
                    <a:pt x="16" y="0"/>
                  </a:cubicBezTo>
                  <a:cubicBezTo>
                    <a:pt x="18" y="0"/>
                    <a:pt x="20" y="2"/>
                    <a:pt x="20" y="4"/>
                  </a:cubicBezTo>
                  <a:cubicBezTo>
                    <a:pt x="20" y="7"/>
                    <a:pt x="18" y="8"/>
                    <a:pt x="16" y="8"/>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8" name="Rectangle 3912">
              <a:extLst>
                <a:ext uri="{FF2B5EF4-FFF2-40B4-BE49-F238E27FC236}">
                  <a16:creationId xmlns:a16="http://schemas.microsoft.com/office/drawing/2014/main" id="{2CFDCC51-33F7-4A4F-A9E1-C19A2CF90398}"/>
                </a:ext>
              </a:extLst>
            </p:cNvPr>
            <p:cNvSpPr>
              <a:spLocks noChangeArrowheads="1"/>
            </p:cNvSpPr>
            <p:nvPr/>
          </p:nvSpPr>
          <p:spPr bwMode="auto">
            <a:xfrm>
              <a:off x="1341547" y="2447615"/>
              <a:ext cx="33420" cy="36763"/>
            </a:xfrm>
            <a:prstGeom prst="rect">
              <a:avLst/>
            </a:prstGeom>
            <a:solidFill>
              <a:srgbClr val="00AEEF"/>
            </a:solidFill>
            <a:ln w="9525">
              <a:no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79" name="Rectangle 3913">
              <a:extLst>
                <a:ext uri="{FF2B5EF4-FFF2-40B4-BE49-F238E27FC236}">
                  <a16:creationId xmlns:a16="http://schemas.microsoft.com/office/drawing/2014/main" id="{F71012F8-7956-4A32-91A2-22E44B0A1F38}"/>
                </a:ext>
              </a:extLst>
            </p:cNvPr>
            <p:cNvSpPr>
              <a:spLocks noChangeArrowheads="1"/>
            </p:cNvSpPr>
            <p:nvPr/>
          </p:nvSpPr>
          <p:spPr bwMode="auto">
            <a:xfrm>
              <a:off x="1348231" y="2484377"/>
              <a:ext cx="20052" cy="96920"/>
            </a:xfrm>
            <a:prstGeom prst="rect">
              <a:avLst/>
            </a:prstGeom>
            <a:solidFill>
              <a:srgbClr val="263C87"/>
            </a:solidFill>
            <a:ln w="9525">
              <a:noFill/>
              <a:miter lim="800000"/>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80" name="Group 79">
            <a:extLst>
              <a:ext uri="{FF2B5EF4-FFF2-40B4-BE49-F238E27FC236}">
                <a16:creationId xmlns:a16="http://schemas.microsoft.com/office/drawing/2014/main" id="{6762D7D2-C710-4708-8295-4F88AFD39F52}"/>
              </a:ext>
            </a:extLst>
          </p:cNvPr>
          <p:cNvGrpSpPr/>
          <p:nvPr/>
        </p:nvGrpSpPr>
        <p:grpSpPr>
          <a:xfrm>
            <a:off x="1884391" y="5368463"/>
            <a:ext cx="1720879" cy="1077941"/>
            <a:chOff x="5301835" y="2026521"/>
            <a:chExt cx="568143" cy="534723"/>
          </a:xfrm>
        </p:grpSpPr>
        <p:sp>
          <p:nvSpPr>
            <p:cNvPr id="81" name="Freeform 3925">
              <a:extLst>
                <a:ext uri="{FF2B5EF4-FFF2-40B4-BE49-F238E27FC236}">
                  <a16:creationId xmlns:a16="http://schemas.microsoft.com/office/drawing/2014/main" id="{CE8EAC50-526D-4501-A494-2C3967E87A39}"/>
                </a:ext>
              </a:extLst>
            </p:cNvPr>
            <p:cNvSpPr>
              <a:spLocks/>
            </p:cNvSpPr>
            <p:nvPr/>
          </p:nvSpPr>
          <p:spPr bwMode="auto">
            <a:xfrm>
              <a:off x="5562513" y="2420879"/>
              <a:ext cx="53472" cy="16711"/>
            </a:xfrm>
            <a:custGeom>
              <a:avLst/>
              <a:gdLst/>
              <a:ahLst/>
              <a:cxnLst>
                <a:cxn ang="0">
                  <a:pos x="10" y="4"/>
                </a:cxn>
                <a:cxn ang="0">
                  <a:pos x="2" y="4"/>
                </a:cxn>
                <a:cxn ang="0">
                  <a:pos x="0" y="2"/>
                </a:cxn>
                <a:cxn ang="0">
                  <a:pos x="2" y="0"/>
                </a:cxn>
                <a:cxn ang="0">
                  <a:pos x="10" y="0"/>
                </a:cxn>
                <a:cxn ang="0">
                  <a:pos x="12" y="2"/>
                </a:cxn>
                <a:cxn ang="0">
                  <a:pos x="10" y="4"/>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solidFill>
              <a:srgbClr val="00AEE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2" name="Freeform 3926">
              <a:extLst>
                <a:ext uri="{FF2B5EF4-FFF2-40B4-BE49-F238E27FC236}">
                  <a16:creationId xmlns:a16="http://schemas.microsoft.com/office/drawing/2014/main" id="{4DA03BA2-0639-4AAA-B6F0-1157FA569B57}"/>
                </a:ext>
              </a:extLst>
            </p:cNvPr>
            <p:cNvSpPr>
              <a:spLocks/>
            </p:cNvSpPr>
            <p:nvPr/>
          </p:nvSpPr>
          <p:spPr bwMode="auto">
            <a:xfrm>
              <a:off x="5452227" y="2090019"/>
              <a:ext cx="277386" cy="140365"/>
            </a:xfrm>
            <a:custGeom>
              <a:avLst/>
              <a:gdLst/>
              <a:ahLst/>
              <a:cxnLst>
                <a:cxn ang="0">
                  <a:pos x="59" y="32"/>
                </a:cxn>
                <a:cxn ang="0">
                  <a:pos x="58" y="32"/>
                </a:cxn>
                <a:cxn ang="0">
                  <a:pos x="57" y="29"/>
                </a:cxn>
                <a:cxn ang="0">
                  <a:pos x="59" y="21"/>
                </a:cxn>
                <a:cxn ang="0">
                  <a:pos x="43" y="4"/>
                </a:cxn>
                <a:cxn ang="0">
                  <a:pos x="34" y="8"/>
                </a:cxn>
                <a:cxn ang="0">
                  <a:pos x="33" y="8"/>
                </a:cxn>
                <a:cxn ang="0">
                  <a:pos x="30" y="8"/>
                </a:cxn>
                <a:cxn ang="0">
                  <a:pos x="30" y="8"/>
                </a:cxn>
                <a:cxn ang="0">
                  <a:pos x="21" y="4"/>
                </a:cxn>
                <a:cxn ang="0">
                  <a:pos x="4" y="21"/>
                </a:cxn>
                <a:cxn ang="0">
                  <a:pos x="6" y="29"/>
                </a:cxn>
                <a:cxn ang="0">
                  <a:pos x="5" y="32"/>
                </a:cxn>
                <a:cxn ang="0">
                  <a:pos x="2" y="31"/>
                </a:cxn>
                <a:cxn ang="0">
                  <a:pos x="0" y="21"/>
                </a:cxn>
                <a:cxn ang="0">
                  <a:pos x="21" y="0"/>
                </a:cxn>
                <a:cxn ang="0">
                  <a:pos x="32" y="4"/>
                </a:cxn>
                <a:cxn ang="0">
                  <a:pos x="43" y="0"/>
                </a:cxn>
                <a:cxn ang="0">
                  <a:pos x="63" y="21"/>
                </a:cxn>
                <a:cxn ang="0">
                  <a:pos x="61" y="31"/>
                </a:cxn>
                <a:cxn ang="0">
                  <a:pos x="59" y="32"/>
                </a:cxn>
              </a:cxnLst>
              <a:rect l="0" t="0" r="r" b="b"/>
              <a:pathLst>
                <a:path w="63" h="32">
                  <a:moveTo>
                    <a:pt x="59" y="32"/>
                  </a:moveTo>
                  <a:cubicBezTo>
                    <a:pt x="58" y="32"/>
                    <a:pt x="58" y="32"/>
                    <a:pt x="58" y="32"/>
                  </a:cubicBezTo>
                  <a:cubicBezTo>
                    <a:pt x="57" y="31"/>
                    <a:pt x="57" y="30"/>
                    <a:pt x="57" y="29"/>
                  </a:cubicBezTo>
                  <a:cubicBezTo>
                    <a:pt x="58" y="26"/>
                    <a:pt x="59" y="23"/>
                    <a:pt x="59" y="21"/>
                  </a:cubicBezTo>
                  <a:cubicBezTo>
                    <a:pt x="59" y="10"/>
                    <a:pt x="53" y="4"/>
                    <a:pt x="43" y="4"/>
                  </a:cubicBezTo>
                  <a:cubicBezTo>
                    <a:pt x="38" y="4"/>
                    <a:pt x="36" y="6"/>
                    <a:pt x="34" y="8"/>
                  </a:cubicBezTo>
                  <a:cubicBezTo>
                    <a:pt x="33" y="8"/>
                    <a:pt x="33" y="8"/>
                    <a:pt x="33" y="8"/>
                  </a:cubicBezTo>
                  <a:cubicBezTo>
                    <a:pt x="32" y="9"/>
                    <a:pt x="31" y="9"/>
                    <a:pt x="30" y="8"/>
                  </a:cubicBezTo>
                  <a:cubicBezTo>
                    <a:pt x="30" y="8"/>
                    <a:pt x="30" y="8"/>
                    <a:pt x="30" y="8"/>
                  </a:cubicBezTo>
                  <a:cubicBezTo>
                    <a:pt x="28" y="6"/>
                    <a:pt x="26" y="4"/>
                    <a:pt x="21" y="4"/>
                  </a:cubicBezTo>
                  <a:cubicBezTo>
                    <a:pt x="10" y="4"/>
                    <a:pt x="4" y="10"/>
                    <a:pt x="4" y="21"/>
                  </a:cubicBezTo>
                  <a:cubicBezTo>
                    <a:pt x="4" y="23"/>
                    <a:pt x="5" y="26"/>
                    <a:pt x="6" y="29"/>
                  </a:cubicBezTo>
                  <a:cubicBezTo>
                    <a:pt x="6" y="30"/>
                    <a:pt x="6" y="31"/>
                    <a:pt x="5" y="32"/>
                  </a:cubicBezTo>
                  <a:cubicBezTo>
                    <a:pt x="4" y="32"/>
                    <a:pt x="3" y="32"/>
                    <a:pt x="2" y="31"/>
                  </a:cubicBezTo>
                  <a:cubicBezTo>
                    <a:pt x="1" y="27"/>
                    <a:pt x="0" y="24"/>
                    <a:pt x="0" y="21"/>
                  </a:cubicBezTo>
                  <a:cubicBezTo>
                    <a:pt x="0" y="8"/>
                    <a:pt x="8" y="0"/>
                    <a:pt x="21" y="0"/>
                  </a:cubicBezTo>
                  <a:cubicBezTo>
                    <a:pt x="27" y="0"/>
                    <a:pt x="29" y="2"/>
                    <a:pt x="32" y="4"/>
                  </a:cubicBezTo>
                  <a:cubicBezTo>
                    <a:pt x="34" y="2"/>
                    <a:pt x="37" y="0"/>
                    <a:pt x="43" y="0"/>
                  </a:cubicBezTo>
                  <a:cubicBezTo>
                    <a:pt x="55" y="0"/>
                    <a:pt x="63" y="8"/>
                    <a:pt x="63" y="21"/>
                  </a:cubicBezTo>
                  <a:cubicBezTo>
                    <a:pt x="63" y="24"/>
                    <a:pt x="62" y="27"/>
                    <a:pt x="61" y="31"/>
                  </a:cubicBezTo>
                  <a:cubicBezTo>
                    <a:pt x="61" y="31"/>
                    <a:pt x="60" y="32"/>
                    <a:pt x="59" y="32"/>
                  </a:cubicBezTo>
                  <a:close/>
                </a:path>
              </a:pathLst>
            </a:custGeom>
            <a:solidFill>
              <a:srgbClr val="ED302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3" name="Freeform 3927">
              <a:extLst>
                <a:ext uri="{FF2B5EF4-FFF2-40B4-BE49-F238E27FC236}">
                  <a16:creationId xmlns:a16="http://schemas.microsoft.com/office/drawing/2014/main" id="{91371769-FE74-4072-A283-B1A01A30CE02}"/>
                </a:ext>
              </a:extLst>
            </p:cNvPr>
            <p:cNvSpPr>
              <a:spLocks/>
            </p:cNvSpPr>
            <p:nvPr/>
          </p:nvSpPr>
          <p:spPr bwMode="auto">
            <a:xfrm>
              <a:off x="5512383" y="2270488"/>
              <a:ext cx="153733" cy="80208"/>
            </a:xfrm>
            <a:custGeom>
              <a:avLst/>
              <a:gdLst/>
              <a:ahLst/>
              <a:cxnLst>
                <a:cxn ang="0">
                  <a:pos x="18" y="18"/>
                </a:cxn>
                <a:cxn ang="0">
                  <a:pos x="16" y="17"/>
                </a:cxn>
                <a:cxn ang="0">
                  <a:pos x="1" y="3"/>
                </a:cxn>
                <a:cxn ang="0">
                  <a:pos x="1" y="0"/>
                </a:cxn>
                <a:cxn ang="0">
                  <a:pos x="4" y="1"/>
                </a:cxn>
                <a:cxn ang="0">
                  <a:pos x="18" y="13"/>
                </a:cxn>
                <a:cxn ang="0">
                  <a:pos x="32" y="1"/>
                </a:cxn>
                <a:cxn ang="0">
                  <a:pos x="34" y="0"/>
                </a:cxn>
                <a:cxn ang="0">
                  <a:pos x="35" y="3"/>
                </a:cxn>
                <a:cxn ang="0">
                  <a:pos x="19" y="17"/>
                </a:cxn>
                <a:cxn ang="0">
                  <a:pos x="18" y="18"/>
                </a:cxn>
              </a:cxnLst>
              <a:rect l="0" t="0" r="r" b="b"/>
              <a:pathLst>
                <a:path w="35" h="18">
                  <a:moveTo>
                    <a:pt x="18" y="18"/>
                  </a:moveTo>
                  <a:cubicBezTo>
                    <a:pt x="17" y="18"/>
                    <a:pt x="17" y="18"/>
                    <a:pt x="16" y="17"/>
                  </a:cubicBezTo>
                  <a:cubicBezTo>
                    <a:pt x="14" y="15"/>
                    <a:pt x="7" y="10"/>
                    <a:pt x="1" y="3"/>
                  </a:cubicBezTo>
                  <a:cubicBezTo>
                    <a:pt x="0" y="2"/>
                    <a:pt x="0" y="1"/>
                    <a:pt x="1" y="0"/>
                  </a:cubicBezTo>
                  <a:cubicBezTo>
                    <a:pt x="2" y="0"/>
                    <a:pt x="3" y="0"/>
                    <a:pt x="4" y="1"/>
                  </a:cubicBezTo>
                  <a:cubicBezTo>
                    <a:pt x="9" y="7"/>
                    <a:pt x="15" y="11"/>
                    <a:pt x="18" y="13"/>
                  </a:cubicBezTo>
                  <a:cubicBezTo>
                    <a:pt x="20" y="11"/>
                    <a:pt x="26" y="7"/>
                    <a:pt x="32" y="1"/>
                  </a:cubicBezTo>
                  <a:cubicBezTo>
                    <a:pt x="32" y="0"/>
                    <a:pt x="34" y="0"/>
                    <a:pt x="34" y="0"/>
                  </a:cubicBezTo>
                  <a:cubicBezTo>
                    <a:pt x="35" y="1"/>
                    <a:pt x="35" y="2"/>
                    <a:pt x="35" y="3"/>
                  </a:cubicBezTo>
                  <a:cubicBezTo>
                    <a:pt x="28" y="10"/>
                    <a:pt x="21" y="15"/>
                    <a:pt x="19" y="17"/>
                  </a:cubicBezTo>
                  <a:cubicBezTo>
                    <a:pt x="18" y="18"/>
                    <a:pt x="18" y="18"/>
                    <a:pt x="18" y="18"/>
                  </a:cubicBezTo>
                  <a:close/>
                </a:path>
              </a:pathLst>
            </a:custGeom>
            <a:solidFill>
              <a:srgbClr val="ED302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4" name="Freeform 3928">
              <a:extLst>
                <a:ext uri="{FF2B5EF4-FFF2-40B4-BE49-F238E27FC236}">
                  <a16:creationId xmlns:a16="http://schemas.microsoft.com/office/drawing/2014/main" id="{1EC43220-D8F2-4993-BA23-0E527771BAA2}"/>
                </a:ext>
              </a:extLst>
            </p:cNvPr>
            <p:cNvSpPr>
              <a:spLocks/>
            </p:cNvSpPr>
            <p:nvPr/>
          </p:nvSpPr>
          <p:spPr bwMode="auto">
            <a:xfrm>
              <a:off x="5458911" y="2146834"/>
              <a:ext cx="260677" cy="126997"/>
            </a:xfrm>
            <a:custGeom>
              <a:avLst/>
              <a:gdLst/>
              <a:ahLst/>
              <a:cxnLst>
                <a:cxn ang="0">
                  <a:pos x="29" y="29"/>
                </a:cxn>
                <a:cxn ang="0">
                  <a:pos x="27" y="28"/>
                </a:cxn>
                <a:cxn ang="0">
                  <a:pos x="22" y="12"/>
                </a:cxn>
                <a:cxn ang="0">
                  <a:pos x="18" y="23"/>
                </a:cxn>
                <a:cxn ang="0">
                  <a:pos x="16" y="24"/>
                </a:cxn>
                <a:cxn ang="0">
                  <a:pos x="2" y="24"/>
                </a:cxn>
                <a:cxn ang="0">
                  <a:pos x="0" y="22"/>
                </a:cxn>
                <a:cxn ang="0">
                  <a:pos x="2" y="20"/>
                </a:cxn>
                <a:cxn ang="0">
                  <a:pos x="14" y="20"/>
                </a:cxn>
                <a:cxn ang="0">
                  <a:pos x="19" y="9"/>
                </a:cxn>
                <a:cxn ang="0">
                  <a:pos x="22" y="7"/>
                </a:cxn>
                <a:cxn ang="0">
                  <a:pos x="26" y="10"/>
                </a:cxn>
                <a:cxn ang="0">
                  <a:pos x="29" y="20"/>
                </a:cxn>
                <a:cxn ang="0">
                  <a:pos x="33" y="3"/>
                </a:cxn>
                <a:cxn ang="0">
                  <a:pos x="37" y="0"/>
                </a:cxn>
                <a:cxn ang="0">
                  <a:pos x="40" y="3"/>
                </a:cxn>
                <a:cxn ang="0">
                  <a:pos x="45" y="20"/>
                </a:cxn>
                <a:cxn ang="0">
                  <a:pos x="57" y="20"/>
                </a:cxn>
                <a:cxn ang="0">
                  <a:pos x="59" y="22"/>
                </a:cxn>
                <a:cxn ang="0">
                  <a:pos x="57" y="24"/>
                </a:cxn>
                <a:cxn ang="0">
                  <a:pos x="44" y="24"/>
                </a:cxn>
                <a:cxn ang="0">
                  <a:pos x="42" y="23"/>
                </a:cxn>
                <a:cxn ang="0">
                  <a:pos x="37" y="5"/>
                </a:cxn>
                <a:cxn ang="0">
                  <a:pos x="31" y="27"/>
                </a:cxn>
                <a:cxn ang="0">
                  <a:pos x="29" y="29"/>
                </a:cxn>
              </a:cxnLst>
              <a:rect l="0" t="0" r="r" b="b"/>
              <a:pathLst>
                <a:path w="59" h="29">
                  <a:moveTo>
                    <a:pt x="29" y="29"/>
                  </a:moveTo>
                  <a:cubicBezTo>
                    <a:pt x="29" y="29"/>
                    <a:pt x="28" y="28"/>
                    <a:pt x="27" y="28"/>
                  </a:cubicBezTo>
                  <a:cubicBezTo>
                    <a:pt x="22" y="12"/>
                    <a:pt x="22" y="12"/>
                    <a:pt x="22" y="12"/>
                  </a:cubicBezTo>
                  <a:cubicBezTo>
                    <a:pt x="18" y="23"/>
                    <a:pt x="18" y="23"/>
                    <a:pt x="18" y="23"/>
                  </a:cubicBezTo>
                  <a:cubicBezTo>
                    <a:pt x="17" y="24"/>
                    <a:pt x="16" y="24"/>
                    <a:pt x="16" y="24"/>
                  </a:cubicBezTo>
                  <a:cubicBezTo>
                    <a:pt x="2" y="24"/>
                    <a:pt x="2" y="24"/>
                    <a:pt x="2" y="24"/>
                  </a:cubicBezTo>
                  <a:cubicBezTo>
                    <a:pt x="1" y="24"/>
                    <a:pt x="0" y="23"/>
                    <a:pt x="0" y="22"/>
                  </a:cubicBezTo>
                  <a:cubicBezTo>
                    <a:pt x="0" y="21"/>
                    <a:pt x="1" y="20"/>
                    <a:pt x="2" y="20"/>
                  </a:cubicBezTo>
                  <a:cubicBezTo>
                    <a:pt x="14" y="20"/>
                    <a:pt x="14" y="20"/>
                    <a:pt x="14" y="20"/>
                  </a:cubicBezTo>
                  <a:cubicBezTo>
                    <a:pt x="19" y="9"/>
                    <a:pt x="19" y="9"/>
                    <a:pt x="19" y="9"/>
                  </a:cubicBezTo>
                  <a:cubicBezTo>
                    <a:pt x="20" y="8"/>
                    <a:pt x="21" y="7"/>
                    <a:pt x="22" y="7"/>
                  </a:cubicBezTo>
                  <a:cubicBezTo>
                    <a:pt x="24" y="7"/>
                    <a:pt x="25" y="8"/>
                    <a:pt x="26" y="10"/>
                  </a:cubicBezTo>
                  <a:cubicBezTo>
                    <a:pt x="29" y="20"/>
                    <a:pt x="29" y="20"/>
                    <a:pt x="29" y="20"/>
                  </a:cubicBezTo>
                  <a:cubicBezTo>
                    <a:pt x="33" y="3"/>
                    <a:pt x="33" y="3"/>
                    <a:pt x="33" y="3"/>
                  </a:cubicBezTo>
                  <a:cubicBezTo>
                    <a:pt x="34" y="1"/>
                    <a:pt x="35" y="0"/>
                    <a:pt x="37" y="0"/>
                  </a:cubicBezTo>
                  <a:cubicBezTo>
                    <a:pt x="39" y="0"/>
                    <a:pt x="40" y="1"/>
                    <a:pt x="40" y="3"/>
                  </a:cubicBezTo>
                  <a:cubicBezTo>
                    <a:pt x="45" y="20"/>
                    <a:pt x="45" y="20"/>
                    <a:pt x="45" y="20"/>
                  </a:cubicBezTo>
                  <a:cubicBezTo>
                    <a:pt x="57" y="20"/>
                    <a:pt x="57" y="20"/>
                    <a:pt x="57" y="20"/>
                  </a:cubicBezTo>
                  <a:cubicBezTo>
                    <a:pt x="58" y="20"/>
                    <a:pt x="59" y="21"/>
                    <a:pt x="59" y="22"/>
                  </a:cubicBezTo>
                  <a:cubicBezTo>
                    <a:pt x="59" y="23"/>
                    <a:pt x="58" y="24"/>
                    <a:pt x="57" y="24"/>
                  </a:cubicBezTo>
                  <a:cubicBezTo>
                    <a:pt x="44" y="24"/>
                    <a:pt x="44" y="24"/>
                    <a:pt x="44" y="24"/>
                  </a:cubicBezTo>
                  <a:cubicBezTo>
                    <a:pt x="43" y="24"/>
                    <a:pt x="42" y="23"/>
                    <a:pt x="42" y="23"/>
                  </a:cubicBezTo>
                  <a:cubicBezTo>
                    <a:pt x="37" y="5"/>
                    <a:pt x="37" y="5"/>
                    <a:pt x="37" y="5"/>
                  </a:cubicBezTo>
                  <a:cubicBezTo>
                    <a:pt x="31" y="27"/>
                    <a:pt x="31" y="27"/>
                    <a:pt x="31" y="27"/>
                  </a:cubicBezTo>
                  <a:cubicBezTo>
                    <a:pt x="31" y="28"/>
                    <a:pt x="30" y="29"/>
                    <a:pt x="29" y="29"/>
                  </a:cubicBezTo>
                  <a:close/>
                </a:path>
              </a:pathLst>
            </a:custGeom>
            <a:solidFill>
              <a:srgbClr val="ED3025"/>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5" name="Freeform 3929">
              <a:extLst>
                <a:ext uri="{FF2B5EF4-FFF2-40B4-BE49-F238E27FC236}">
                  <a16:creationId xmlns:a16="http://schemas.microsoft.com/office/drawing/2014/main" id="{849B8342-C65B-4004-9565-7FEE9E4C5862}"/>
                </a:ext>
              </a:extLst>
            </p:cNvPr>
            <p:cNvSpPr>
              <a:spLocks noEditPoints="1"/>
            </p:cNvSpPr>
            <p:nvPr/>
          </p:nvSpPr>
          <p:spPr bwMode="auto">
            <a:xfrm>
              <a:off x="5301835" y="2026521"/>
              <a:ext cx="568143" cy="444489"/>
            </a:xfrm>
            <a:custGeom>
              <a:avLst/>
              <a:gdLst/>
              <a:ahLst/>
              <a:cxnLst>
                <a:cxn ang="0">
                  <a:pos x="121" y="100"/>
                </a:cxn>
                <a:cxn ang="0">
                  <a:pos x="8" y="100"/>
                </a:cxn>
                <a:cxn ang="0">
                  <a:pos x="0" y="92"/>
                </a:cxn>
                <a:cxn ang="0">
                  <a:pos x="0" y="8"/>
                </a:cxn>
                <a:cxn ang="0">
                  <a:pos x="8" y="0"/>
                </a:cxn>
                <a:cxn ang="0">
                  <a:pos x="121" y="0"/>
                </a:cxn>
                <a:cxn ang="0">
                  <a:pos x="129" y="8"/>
                </a:cxn>
                <a:cxn ang="0">
                  <a:pos x="129" y="92"/>
                </a:cxn>
                <a:cxn ang="0">
                  <a:pos x="121" y="100"/>
                </a:cxn>
                <a:cxn ang="0">
                  <a:pos x="8" y="4"/>
                </a:cxn>
                <a:cxn ang="0">
                  <a:pos x="4" y="8"/>
                </a:cxn>
                <a:cxn ang="0">
                  <a:pos x="4" y="92"/>
                </a:cxn>
                <a:cxn ang="0">
                  <a:pos x="8" y="96"/>
                </a:cxn>
                <a:cxn ang="0">
                  <a:pos x="121" y="96"/>
                </a:cxn>
                <a:cxn ang="0">
                  <a:pos x="125" y="92"/>
                </a:cxn>
                <a:cxn ang="0">
                  <a:pos x="125" y="8"/>
                </a:cxn>
                <a:cxn ang="0">
                  <a:pos x="121" y="4"/>
                </a:cxn>
                <a:cxn ang="0">
                  <a:pos x="8" y="4"/>
                </a:cxn>
              </a:cxnLst>
              <a:rect l="0" t="0" r="r" b="b"/>
              <a:pathLst>
                <a:path w="129" h="100">
                  <a:moveTo>
                    <a:pt x="121" y="100"/>
                  </a:moveTo>
                  <a:cubicBezTo>
                    <a:pt x="8" y="100"/>
                    <a:pt x="8" y="100"/>
                    <a:pt x="8" y="100"/>
                  </a:cubicBezTo>
                  <a:cubicBezTo>
                    <a:pt x="4" y="100"/>
                    <a:pt x="0" y="96"/>
                    <a:pt x="0" y="92"/>
                  </a:cubicBezTo>
                  <a:cubicBezTo>
                    <a:pt x="0" y="8"/>
                    <a:pt x="0" y="8"/>
                    <a:pt x="0" y="8"/>
                  </a:cubicBezTo>
                  <a:cubicBezTo>
                    <a:pt x="0" y="4"/>
                    <a:pt x="4" y="0"/>
                    <a:pt x="8" y="0"/>
                  </a:cubicBezTo>
                  <a:cubicBezTo>
                    <a:pt x="121" y="0"/>
                    <a:pt x="121" y="0"/>
                    <a:pt x="121" y="0"/>
                  </a:cubicBezTo>
                  <a:cubicBezTo>
                    <a:pt x="125" y="0"/>
                    <a:pt x="129" y="4"/>
                    <a:pt x="129" y="8"/>
                  </a:cubicBezTo>
                  <a:cubicBezTo>
                    <a:pt x="129" y="92"/>
                    <a:pt x="129" y="92"/>
                    <a:pt x="129" y="92"/>
                  </a:cubicBezTo>
                  <a:cubicBezTo>
                    <a:pt x="129" y="96"/>
                    <a:pt x="125" y="100"/>
                    <a:pt x="121" y="100"/>
                  </a:cubicBezTo>
                  <a:close/>
                  <a:moveTo>
                    <a:pt x="8" y="4"/>
                  </a:moveTo>
                  <a:cubicBezTo>
                    <a:pt x="6" y="4"/>
                    <a:pt x="4" y="6"/>
                    <a:pt x="4" y="8"/>
                  </a:cubicBezTo>
                  <a:cubicBezTo>
                    <a:pt x="4" y="92"/>
                    <a:pt x="4" y="92"/>
                    <a:pt x="4" y="92"/>
                  </a:cubicBezTo>
                  <a:cubicBezTo>
                    <a:pt x="4" y="94"/>
                    <a:pt x="6" y="96"/>
                    <a:pt x="8" y="96"/>
                  </a:cubicBezTo>
                  <a:cubicBezTo>
                    <a:pt x="121" y="96"/>
                    <a:pt x="121" y="96"/>
                    <a:pt x="121" y="96"/>
                  </a:cubicBezTo>
                  <a:cubicBezTo>
                    <a:pt x="123" y="96"/>
                    <a:pt x="125" y="94"/>
                    <a:pt x="125" y="92"/>
                  </a:cubicBezTo>
                  <a:cubicBezTo>
                    <a:pt x="125" y="8"/>
                    <a:pt x="125" y="8"/>
                    <a:pt x="125" y="8"/>
                  </a:cubicBezTo>
                  <a:cubicBezTo>
                    <a:pt x="125" y="6"/>
                    <a:pt x="123" y="4"/>
                    <a:pt x="121" y="4"/>
                  </a:cubicBezTo>
                  <a:lnTo>
                    <a:pt x="8" y="4"/>
                  </a:lnTo>
                  <a:close/>
                </a:path>
              </a:pathLst>
            </a:custGeom>
            <a:solidFill>
              <a:srgbClr val="263C8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6" name="Rectangle 3930">
              <a:extLst>
                <a:ext uri="{FF2B5EF4-FFF2-40B4-BE49-F238E27FC236}">
                  <a16:creationId xmlns:a16="http://schemas.microsoft.com/office/drawing/2014/main" id="{45ACE61B-8D3D-457B-B90B-AD1AA8029884}"/>
                </a:ext>
              </a:extLst>
            </p:cNvPr>
            <p:cNvSpPr>
              <a:spLocks noChangeArrowheads="1"/>
            </p:cNvSpPr>
            <p:nvPr/>
          </p:nvSpPr>
          <p:spPr bwMode="auto">
            <a:xfrm>
              <a:off x="5308519" y="2394143"/>
              <a:ext cx="548091" cy="16711"/>
            </a:xfrm>
            <a:prstGeom prst="rect">
              <a:avLst/>
            </a:prstGeom>
            <a:solidFill>
              <a:srgbClr val="263C87"/>
            </a:solidFill>
            <a:ln w="9525">
              <a:no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87" name="Freeform 3931">
              <a:extLst>
                <a:ext uri="{FF2B5EF4-FFF2-40B4-BE49-F238E27FC236}">
                  <a16:creationId xmlns:a16="http://schemas.microsoft.com/office/drawing/2014/main" id="{24378E38-D9E4-4FAB-9C74-C55E2A682424}"/>
                </a:ext>
              </a:extLst>
            </p:cNvPr>
            <p:cNvSpPr>
              <a:spLocks noEditPoints="1"/>
            </p:cNvSpPr>
            <p:nvPr/>
          </p:nvSpPr>
          <p:spPr bwMode="auto">
            <a:xfrm>
              <a:off x="5468936" y="2474352"/>
              <a:ext cx="237282" cy="86892"/>
            </a:xfrm>
            <a:custGeom>
              <a:avLst/>
              <a:gdLst/>
              <a:ahLst/>
              <a:cxnLst>
                <a:cxn ang="0">
                  <a:pos x="71" y="26"/>
                </a:cxn>
                <a:cxn ang="0">
                  <a:pos x="0" y="26"/>
                </a:cxn>
                <a:cxn ang="0">
                  <a:pos x="12" y="0"/>
                </a:cxn>
                <a:cxn ang="0">
                  <a:pos x="59" y="0"/>
                </a:cxn>
                <a:cxn ang="0">
                  <a:pos x="71" y="26"/>
                </a:cxn>
                <a:cxn ang="0">
                  <a:pos x="8" y="21"/>
                </a:cxn>
                <a:cxn ang="0">
                  <a:pos x="63" y="21"/>
                </a:cxn>
                <a:cxn ang="0">
                  <a:pos x="57" y="5"/>
                </a:cxn>
                <a:cxn ang="0">
                  <a:pos x="15" y="5"/>
                </a:cxn>
                <a:cxn ang="0">
                  <a:pos x="8" y="21"/>
                </a:cxn>
              </a:cxnLst>
              <a:rect l="0" t="0" r="r" b="b"/>
              <a:pathLst>
                <a:path w="71" h="26">
                  <a:moveTo>
                    <a:pt x="71" y="26"/>
                  </a:moveTo>
                  <a:lnTo>
                    <a:pt x="0" y="26"/>
                  </a:lnTo>
                  <a:lnTo>
                    <a:pt x="12" y="0"/>
                  </a:lnTo>
                  <a:lnTo>
                    <a:pt x="59" y="0"/>
                  </a:lnTo>
                  <a:lnTo>
                    <a:pt x="71" y="26"/>
                  </a:lnTo>
                  <a:close/>
                  <a:moveTo>
                    <a:pt x="8" y="21"/>
                  </a:moveTo>
                  <a:lnTo>
                    <a:pt x="63" y="21"/>
                  </a:lnTo>
                  <a:lnTo>
                    <a:pt x="57" y="5"/>
                  </a:lnTo>
                  <a:lnTo>
                    <a:pt x="15" y="5"/>
                  </a:lnTo>
                  <a:lnTo>
                    <a:pt x="8" y="21"/>
                  </a:lnTo>
                  <a:close/>
                </a:path>
              </a:pathLst>
            </a:custGeom>
            <a:solidFill>
              <a:srgbClr val="263C87"/>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8" name="Rectangle 3932">
              <a:extLst>
                <a:ext uri="{FF2B5EF4-FFF2-40B4-BE49-F238E27FC236}">
                  <a16:creationId xmlns:a16="http://schemas.microsoft.com/office/drawing/2014/main" id="{1ADEB6F7-005A-4DC1-B379-AA23FD2F7295}"/>
                </a:ext>
              </a:extLst>
            </p:cNvPr>
            <p:cNvSpPr>
              <a:spLocks noChangeArrowheads="1"/>
            </p:cNvSpPr>
            <p:nvPr/>
          </p:nvSpPr>
          <p:spPr bwMode="auto">
            <a:xfrm>
              <a:off x="5432175" y="2544533"/>
              <a:ext cx="310806" cy="16711"/>
            </a:xfrm>
            <a:prstGeom prst="rect">
              <a:avLst/>
            </a:prstGeom>
            <a:solidFill>
              <a:srgbClr val="263C87"/>
            </a:solidFill>
            <a:ln w="9525">
              <a:noFill/>
              <a:miter lim="800000"/>
              <a:headEnd/>
              <a:tailEnd/>
            </a:ln>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3930675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4429C1-F297-1E44-9E44-AC45B2B35C13}"/>
              </a:ext>
            </a:extLst>
          </p:cNvPr>
          <p:cNvSpPr>
            <a:spLocks noGrp="1"/>
          </p:cNvSpPr>
          <p:nvPr>
            <p:ph type="title"/>
          </p:nvPr>
        </p:nvSpPr>
        <p:spPr/>
        <p:txBody>
          <a:bodyPr>
            <a:normAutofit/>
          </a:bodyPr>
          <a:lstStyle/>
          <a:p>
            <a:r>
              <a:rPr lang="en-US" dirty="0"/>
              <a:t>Six-Step Sustainability Planning Process</a:t>
            </a:r>
          </a:p>
        </p:txBody>
      </p:sp>
      <p:sp>
        <p:nvSpPr>
          <p:cNvPr id="6" name="TextBox 2">
            <a:extLst>
              <a:ext uri="{FF2B5EF4-FFF2-40B4-BE49-F238E27FC236}">
                <a16:creationId xmlns:a16="http://schemas.microsoft.com/office/drawing/2014/main" id="{F845818F-65AE-4D9C-8C94-53615521E32F}"/>
              </a:ext>
            </a:extLst>
          </p:cNvPr>
          <p:cNvSpPr txBox="1">
            <a:spLocks noChangeArrowheads="1"/>
          </p:cNvSpPr>
          <p:nvPr/>
        </p:nvSpPr>
        <p:spPr bwMode="auto">
          <a:xfrm>
            <a:off x="162843" y="2361403"/>
            <a:ext cx="6691645" cy="954107"/>
          </a:xfrm>
          <a:prstGeom prst="rect">
            <a:avLst/>
          </a:prstGeom>
          <a:noFill/>
          <a:ln w="9525">
            <a:noFill/>
            <a:miter lim="800000"/>
            <a:headEnd/>
            <a:tailEnd/>
          </a:ln>
        </p:spPr>
        <p:txBody>
          <a:bodyPr wrap="square">
            <a:spAutoFit/>
          </a:bodyPr>
          <a:lstStyle/>
          <a:p>
            <a:pPr marL="385763">
              <a:tabLst>
                <a:tab pos="385763" algn="l"/>
              </a:tabLst>
            </a:pPr>
            <a:r>
              <a:rPr lang="en-US" sz="2800" b="1" dirty="0">
                <a:solidFill>
                  <a:srgbClr val="595959"/>
                </a:solidFill>
                <a:latin typeface="Source Sans Pro" panose="020B0503030403020204" pitchFamily="34" charset="0"/>
                <a:cs typeface="Calibri" panose="020F0502020204030204" pitchFamily="34" charset="0"/>
              </a:rPr>
              <a:t>Identify</a:t>
            </a:r>
            <a:r>
              <a:rPr lang="en-US" sz="2800" dirty="0">
                <a:solidFill>
                  <a:srgbClr val="595959"/>
                </a:solidFill>
                <a:latin typeface="Source Sans Pro" panose="020B0503030403020204" pitchFamily="34" charset="0"/>
                <a:cs typeface="Calibri" panose="020F0502020204030204" pitchFamily="34" charset="0"/>
              </a:rPr>
              <a:t> the resources needed to run the coalition.  Examples of resources include:</a:t>
            </a:r>
          </a:p>
        </p:txBody>
      </p:sp>
      <p:sp>
        <p:nvSpPr>
          <p:cNvPr id="7" name="Text Box 8">
            <a:extLst>
              <a:ext uri="{FF2B5EF4-FFF2-40B4-BE49-F238E27FC236}">
                <a16:creationId xmlns:a16="http://schemas.microsoft.com/office/drawing/2014/main" id="{A21DEC63-E647-4178-BDFF-A85D8888244C}"/>
              </a:ext>
            </a:extLst>
          </p:cNvPr>
          <p:cNvSpPr txBox="1">
            <a:spLocks noChangeArrowheads="1"/>
          </p:cNvSpPr>
          <p:nvPr/>
        </p:nvSpPr>
        <p:spPr bwMode="auto">
          <a:xfrm>
            <a:off x="677802" y="3429000"/>
            <a:ext cx="4503797" cy="2009781"/>
          </a:xfrm>
          <a:prstGeom prst="rect">
            <a:avLst/>
          </a:prstGeom>
          <a:noFill/>
          <a:ln w="9525">
            <a:noFill/>
            <a:miter lim="800000"/>
            <a:headEnd/>
            <a:tailEnd/>
          </a:ln>
        </p:spPr>
        <p:txBody>
          <a:bodyPr wrap="square">
            <a:spAutoFit/>
          </a:bodyPr>
          <a:lstStyle/>
          <a:p>
            <a:pPr marL="457200" indent="-457200">
              <a:spcBef>
                <a:spcPct val="15000"/>
              </a:spcBef>
              <a:buClr>
                <a:srgbClr val="595959"/>
              </a:buClr>
              <a:buSzPct val="75000"/>
              <a:buFont typeface="Arial" panose="020B0604020202020204" pitchFamily="34" charset="0"/>
              <a:buChar char="•"/>
            </a:pPr>
            <a:r>
              <a:rPr lang="en-US" sz="2800" dirty="0">
                <a:solidFill>
                  <a:srgbClr val="595959"/>
                </a:solidFill>
                <a:latin typeface="Source Sans Pro" panose="020B0503030403020204" pitchFamily="34" charset="0"/>
                <a:cs typeface="Calibri" panose="020F0502020204030204" pitchFamily="34" charset="0"/>
              </a:rPr>
              <a:t>Staff</a:t>
            </a:r>
          </a:p>
          <a:p>
            <a:pPr marL="457200" indent="-457200">
              <a:spcBef>
                <a:spcPct val="15000"/>
              </a:spcBef>
              <a:buClr>
                <a:srgbClr val="595959"/>
              </a:buClr>
              <a:buSzPct val="75000"/>
              <a:buFont typeface="Arial" panose="020B0604020202020204" pitchFamily="34" charset="0"/>
              <a:buChar char="•"/>
            </a:pPr>
            <a:r>
              <a:rPr lang="en-US" sz="2800" dirty="0">
                <a:solidFill>
                  <a:srgbClr val="595959"/>
                </a:solidFill>
                <a:latin typeface="Source Sans Pro" panose="020B0503030403020204" pitchFamily="34" charset="0"/>
                <a:cs typeface="Calibri" panose="020F0502020204030204" pitchFamily="34" charset="0"/>
              </a:rPr>
              <a:t>Volunteers / Partners</a:t>
            </a:r>
          </a:p>
          <a:p>
            <a:pPr marL="457200" indent="-457200">
              <a:spcBef>
                <a:spcPct val="15000"/>
              </a:spcBef>
              <a:buClr>
                <a:srgbClr val="595959"/>
              </a:buClr>
              <a:buSzPct val="75000"/>
              <a:buFont typeface="Arial" panose="020B0604020202020204" pitchFamily="34" charset="0"/>
              <a:buChar char="•"/>
            </a:pPr>
            <a:r>
              <a:rPr lang="en-US" sz="2800" dirty="0">
                <a:solidFill>
                  <a:srgbClr val="595959"/>
                </a:solidFill>
                <a:latin typeface="Source Sans Pro" panose="020B0503030403020204" pitchFamily="34" charset="0"/>
                <a:cs typeface="Calibri" panose="020F0502020204030204" pitchFamily="34" charset="0"/>
              </a:rPr>
              <a:t>Space</a:t>
            </a:r>
          </a:p>
          <a:p>
            <a:pPr marL="457200" indent="-457200">
              <a:spcBef>
                <a:spcPct val="15000"/>
              </a:spcBef>
              <a:buClr>
                <a:srgbClr val="595959"/>
              </a:buClr>
              <a:buSzPct val="75000"/>
              <a:buFont typeface="Arial" panose="020B0604020202020204" pitchFamily="34" charset="0"/>
              <a:buChar char="•"/>
            </a:pPr>
            <a:r>
              <a:rPr lang="en-US" sz="2800" dirty="0">
                <a:solidFill>
                  <a:srgbClr val="595959"/>
                </a:solidFill>
                <a:latin typeface="Source Sans Pro" panose="020B0503030403020204" pitchFamily="34" charset="0"/>
                <a:cs typeface="Calibri" panose="020F0502020204030204" pitchFamily="34" charset="0"/>
              </a:rPr>
              <a:t>Supplies</a:t>
            </a:r>
          </a:p>
        </p:txBody>
      </p:sp>
      <p:sp>
        <p:nvSpPr>
          <p:cNvPr id="8" name="Text Box 9">
            <a:extLst>
              <a:ext uri="{FF2B5EF4-FFF2-40B4-BE49-F238E27FC236}">
                <a16:creationId xmlns:a16="http://schemas.microsoft.com/office/drawing/2014/main" id="{A5854EED-F68A-4BA4-9EDE-31648C209839}"/>
              </a:ext>
            </a:extLst>
          </p:cNvPr>
          <p:cNvSpPr txBox="1">
            <a:spLocks noChangeArrowheads="1"/>
          </p:cNvSpPr>
          <p:nvPr/>
        </p:nvSpPr>
        <p:spPr bwMode="auto">
          <a:xfrm>
            <a:off x="5129509" y="3397398"/>
            <a:ext cx="2914650" cy="2009781"/>
          </a:xfrm>
          <a:prstGeom prst="rect">
            <a:avLst/>
          </a:prstGeom>
          <a:noFill/>
          <a:ln w="9525">
            <a:noFill/>
            <a:miter lim="800000"/>
            <a:headEnd/>
            <a:tailEnd/>
          </a:ln>
        </p:spPr>
        <p:txBody>
          <a:bodyPr>
            <a:spAutoFit/>
          </a:bodyPr>
          <a:lstStyle/>
          <a:p>
            <a:pPr marL="257175" indent="-257175">
              <a:spcBef>
                <a:spcPct val="15000"/>
              </a:spcBef>
              <a:buClr>
                <a:srgbClr val="595959"/>
              </a:buClr>
              <a:buSzPct val="75000"/>
              <a:buFontTx/>
              <a:buChar char="•"/>
            </a:pPr>
            <a:r>
              <a:rPr lang="en-US" sz="2800" dirty="0">
                <a:solidFill>
                  <a:srgbClr val="595959"/>
                </a:solidFill>
                <a:latin typeface="Source Sans Pro" panose="020B0503030403020204" pitchFamily="34" charset="0"/>
                <a:cs typeface="Calibri" panose="020F0502020204030204" pitchFamily="34" charset="0"/>
              </a:rPr>
              <a:t>Technology</a:t>
            </a:r>
          </a:p>
          <a:p>
            <a:pPr marL="257175" indent="-257175">
              <a:spcBef>
                <a:spcPct val="15000"/>
              </a:spcBef>
              <a:buClr>
                <a:srgbClr val="595959"/>
              </a:buClr>
              <a:buSzPct val="75000"/>
              <a:buFontTx/>
              <a:buChar char="•"/>
            </a:pPr>
            <a:r>
              <a:rPr lang="en-US" sz="2800" dirty="0">
                <a:solidFill>
                  <a:srgbClr val="595959"/>
                </a:solidFill>
                <a:latin typeface="Source Sans Pro" panose="020B0503030403020204" pitchFamily="34" charset="0"/>
                <a:cs typeface="Calibri" panose="020F0502020204030204" pitchFamily="34" charset="0"/>
              </a:rPr>
              <a:t>Communication</a:t>
            </a:r>
          </a:p>
          <a:p>
            <a:pPr marL="257175" indent="-257175">
              <a:spcBef>
                <a:spcPct val="15000"/>
              </a:spcBef>
              <a:buClr>
                <a:srgbClr val="595959"/>
              </a:buClr>
              <a:buSzPct val="75000"/>
              <a:buFontTx/>
              <a:buChar char="•"/>
            </a:pPr>
            <a:r>
              <a:rPr lang="en-US" sz="2800" dirty="0">
                <a:solidFill>
                  <a:srgbClr val="595959"/>
                </a:solidFill>
                <a:latin typeface="Source Sans Pro" panose="020B0503030403020204" pitchFamily="34" charset="0"/>
                <a:cs typeface="Calibri" panose="020F0502020204030204" pitchFamily="34" charset="0"/>
              </a:rPr>
              <a:t>Training</a:t>
            </a:r>
          </a:p>
          <a:p>
            <a:pPr marL="257175" indent="-257175">
              <a:spcBef>
                <a:spcPct val="15000"/>
              </a:spcBef>
              <a:buClr>
                <a:srgbClr val="595959"/>
              </a:buClr>
              <a:buSzPct val="75000"/>
              <a:buFontTx/>
              <a:buChar char="•"/>
            </a:pPr>
            <a:r>
              <a:rPr lang="en-US" sz="2800" dirty="0">
                <a:solidFill>
                  <a:srgbClr val="595959"/>
                </a:solidFill>
                <a:latin typeface="Source Sans Pro" panose="020B0503030403020204" pitchFamily="34" charset="0"/>
                <a:cs typeface="Calibri" panose="020F0502020204030204" pitchFamily="34" charset="0"/>
              </a:rPr>
              <a:t>Transportation</a:t>
            </a:r>
          </a:p>
        </p:txBody>
      </p:sp>
      <p:sp>
        <p:nvSpPr>
          <p:cNvPr id="2" name="Rectangle 1">
            <a:extLst>
              <a:ext uri="{FF2B5EF4-FFF2-40B4-BE49-F238E27FC236}">
                <a16:creationId xmlns:a16="http://schemas.microsoft.com/office/drawing/2014/main" id="{3FA34694-130F-4013-AABD-EF62FF753A3E}"/>
              </a:ext>
            </a:extLst>
          </p:cNvPr>
          <p:cNvSpPr/>
          <p:nvPr/>
        </p:nvSpPr>
        <p:spPr>
          <a:xfrm>
            <a:off x="459816" y="1636771"/>
            <a:ext cx="5875326" cy="523220"/>
          </a:xfrm>
          <a:prstGeom prst="rect">
            <a:avLst/>
          </a:prstGeom>
        </p:spPr>
        <p:txBody>
          <a:bodyPr wrap="none">
            <a:spAutoFit/>
          </a:bodyPr>
          <a:lstStyle/>
          <a:p>
            <a:pPr>
              <a:tabLst>
                <a:tab pos="385763" algn="l"/>
              </a:tabLst>
            </a:pPr>
            <a:r>
              <a:rPr lang="en-US" sz="2800" b="1" dirty="0">
                <a:solidFill>
                  <a:srgbClr val="FF0000"/>
                </a:solidFill>
                <a:latin typeface="Source Sans Pro" panose="020B0503030403020204" pitchFamily="34" charset="0"/>
                <a:cs typeface="Calibri" panose="020F0502020204030204" pitchFamily="34" charset="0"/>
              </a:rPr>
              <a:t>Step 2:</a:t>
            </a:r>
            <a:r>
              <a:rPr lang="en-US" sz="2800" b="1" dirty="0">
                <a:solidFill>
                  <a:srgbClr val="595959"/>
                </a:solidFill>
                <a:latin typeface="Source Sans Pro" panose="020B0503030403020204" pitchFamily="34" charset="0"/>
                <a:cs typeface="Calibri" panose="020F0502020204030204" pitchFamily="34" charset="0"/>
              </a:rPr>
              <a:t> Identify Resources Needed:</a:t>
            </a:r>
          </a:p>
        </p:txBody>
      </p:sp>
    </p:spTree>
    <p:extLst>
      <p:ext uri="{BB962C8B-B14F-4D97-AF65-F5344CB8AC3E}">
        <p14:creationId xmlns:p14="http://schemas.microsoft.com/office/powerpoint/2010/main" val="361745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communities to address the opioid crisis.</a:t>
            </a:r>
          </a:p>
        </p:txBody>
      </p:sp>
      <p:sp>
        <p:nvSpPr>
          <p:cNvPr id="3" name="Content Placeholder 2"/>
          <p:cNvSpPr>
            <a:spLocks noGrp="1"/>
          </p:cNvSpPr>
          <p:nvPr>
            <p:ph idx="1"/>
          </p:nvPr>
        </p:nvSpPr>
        <p:spPr>
          <a:xfrm>
            <a:off x="457200" y="1679403"/>
            <a:ext cx="8229600" cy="3953421"/>
          </a:xfrm>
        </p:spPr>
        <p:txBody>
          <a:bodyPr>
            <a:noAutofit/>
          </a:bodyPr>
          <a:lstStyle/>
          <a:p>
            <a:pPr lvl="0"/>
            <a:r>
              <a:rPr lang="en-US" sz="2300" dirty="0"/>
              <a:t>The Opioid Response Network (ORN) provides local, experienced consultants in prevention, treatment and recovery to communities and organizations to help address this opioid crisis. </a:t>
            </a:r>
          </a:p>
          <a:p>
            <a:pPr lvl="0"/>
            <a:r>
              <a:rPr lang="en-US" sz="2300" dirty="0"/>
              <a:t>The ORN accepts requests for education and training. </a:t>
            </a:r>
          </a:p>
          <a:p>
            <a:pPr lvl="0"/>
            <a:r>
              <a:rPr lang="en-US" sz="2300" dirty="0"/>
              <a:t>Each state/territory has a designated team, led by a regional Technology Transfer Specialist (TTS), who is an expert in implementing evidence-based practices. </a:t>
            </a:r>
          </a:p>
        </p:txBody>
      </p:sp>
      <p:sp>
        <p:nvSpPr>
          <p:cNvPr id="4" name="Slide Number Placeholder 3"/>
          <p:cNvSpPr>
            <a:spLocks noGrp="1"/>
          </p:cNvSpPr>
          <p:nvPr>
            <p:ph type="sldNum" sz="quarter" idx="12"/>
          </p:nvPr>
        </p:nvSpPr>
        <p:spPr/>
        <p:txBody>
          <a:bodyPr/>
          <a:lstStyle/>
          <a:p>
            <a:fld id="{1271A09D-B238-CC49-8083-E93D66A072E7}" type="slidenum">
              <a:rPr lang="en-US" smtClean="0"/>
              <a:t>3</a:t>
            </a:fld>
            <a:endParaRPr lang="en-US"/>
          </a:p>
        </p:txBody>
      </p:sp>
    </p:spTree>
    <p:extLst>
      <p:ext uri="{BB962C8B-B14F-4D97-AF65-F5344CB8AC3E}">
        <p14:creationId xmlns:p14="http://schemas.microsoft.com/office/powerpoint/2010/main" val="4197953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9C30D-2213-BA48-8DA7-72FC6D3BBE1C}"/>
              </a:ext>
            </a:extLst>
          </p:cNvPr>
          <p:cNvSpPr>
            <a:spLocks noGrp="1"/>
          </p:cNvSpPr>
          <p:nvPr>
            <p:ph type="title"/>
          </p:nvPr>
        </p:nvSpPr>
        <p:spPr/>
        <p:txBody>
          <a:bodyPr/>
          <a:lstStyle/>
          <a:p>
            <a:r>
              <a:rPr lang="en-US" dirty="0"/>
              <a:t>Six-Step Sustainability Planning Process</a:t>
            </a:r>
            <a:endParaRPr lang="en-US" dirty="0">
              <a:solidFill>
                <a:srgbClr val="ED2E26"/>
              </a:solidFill>
            </a:endParaRPr>
          </a:p>
        </p:txBody>
      </p:sp>
      <p:sp>
        <p:nvSpPr>
          <p:cNvPr id="7" name="Content Placeholder 2">
            <a:extLst>
              <a:ext uri="{FF2B5EF4-FFF2-40B4-BE49-F238E27FC236}">
                <a16:creationId xmlns:a16="http://schemas.microsoft.com/office/drawing/2014/main" id="{DAB6C68E-98DE-4A5E-A840-9EA1911DBD37}"/>
              </a:ext>
            </a:extLst>
          </p:cNvPr>
          <p:cNvSpPr>
            <a:spLocks noGrp="1"/>
          </p:cNvSpPr>
          <p:nvPr>
            <p:ph idx="4294967295"/>
          </p:nvPr>
        </p:nvSpPr>
        <p:spPr>
          <a:xfrm>
            <a:off x="874295" y="1768258"/>
            <a:ext cx="6858000" cy="566738"/>
          </a:xfrm>
        </p:spPr>
        <p:txBody>
          <a:bodyPr>
            <a:normAutofit/>
          </a:bodyPr>
          <a:lstStyle/>
          <a:p>
            <a:pPr marL="0" indent="0">
              <a:buNone/>
            </a:pPr>
            <a:r>
              <a:rPr lang="en-US" b="1" dirty="0">
                <a:solidFill>
                  <a:srgbClr val="ED2E26"/>
                </a:solidFill>
                <a:latin typeface="Source Sans Pro" panose="020B0503030403020204" pitchFamily="34" charset="0"/>
                <a:cs typeface="Calibri" panose="020F0502020204030204" pitchFamily="34" charset="0"/>
              </a:rPr>
              <a:t>Step 3: </a:t>
            </a:r>
            <a:r>
              <a:rPr lang="en-US" b="1" dirty="0">
                <a:solidFill>
                  <a:srgbClr val="595959"/>
                </a:solidFill>
                <a:latin typeface="Source Sans Pro" panose="020B0503030403020204" pitchFamily="34" charset="0"/>
                <a:cs typeface="Calibri" panose="020F0502020204030204" pitchFamily="34" charset="0"/>
              </a:rPr>
              <a:t>Identify future resource needs</a:t>
            </a:r>
          </a:p>
          <a:p>
            <a:endParaRPr lang="en-US" sz="3200" dirty="0">
              <a:solidFill>
                <a:srgbClr val="ED2E26"/>
              </a:solidFill>
              <a:latin typeface="Source Sans Pro" panose="020B0503030403020204" pitchFamily="34" charset="0"/>
            </a:endParaRPr>
          </a:p>
        </p:txBody>
      </p:sp>
      <p:sp>
        <p:nvSpPr>
          <p:cNvPr id="6" name="TextBox 2">
            <a:extLst>
              <a:ext uri="{FF2B5EF4-FFF2-40B4-BE49-F238E27FC236}">
                <a16:creationId xmlns:a16="http://schemas.microsoft.com/office/drawing/2014/main" id="{E8C7C552-EBF0-4FD4-B88C-7A424B9FFD52}"/>
              </a:ext>
            </a:extLst>
          </p:cNvPr>
          <p:cNvSpPr txBox="1">
            <a:spLocks noChangeArrowheads="1"/>
          </p:cNvSpPr>
          <p:nvPr/>
        </p:nvSpPr>
        <p:spPr bwMode="auto">
          <a:xfrm>
            <a:off x="842211" y="2770744"/>
            <a:ext cx="5657850" cy="2539157"/>
          </a:xfrm>
          <a:prstGeom prst="rect">
            <a:avLst/>
          </a:prstGeom>
          <a:noFill/>
          <a:ln w="9525">
            <a:noFill/>
            <a:miter lim="800000"/>
            <a:headEnd/>
            <a:tailEnd/>
          </a:ln>
        </p:spPr>
        <p:txBody>
          <a:bodyPr wrap="square">
            <a:spAutoFit/>
          </a:bodyPr>
          <a:lstStyle/>
          <a:p>
            <a:pPr marL="257175" indent="-257175">
              <a:tabLst>
                <a:tab pos="385763" algn="l"/>
              </a:tabLst>
            </a:pPr>
            <a:endParaRPr lang="en-US" sz="2100" b="1" i="1" dirty="0">
              <a:solidFill>
                <a:srgbClr val="595959"/>
              </a:solidFill>
              <a:latin typeface="Source Sans Pro" panose="020B0503030403020204" pitchFamily="34" charset="0"/>
            </a:endParaRPr>
          </a:p>
          <a:p>
            <a:pPr marL="257175" indent="-257175">
              <a:tabLst>
                <a:tab pos="385763" algn="l"/>
              </a:tabLst>
            </a:pPr>
            <a:endParaRPr lang="en-US" sz="1500" dirty="0">
              <a:solidFill>
                <a:srgbClr val="595959"/>
              </a:solidFill>
              <a:latin typeface="Source Sans Pro" panose="020B0503030403020204" pitchFamily="34" charset="0"/>
            </a:endParaRPr>
          </a:p>
          <a:p>
            <a:pPr marL="257175" indent="-257175">
              <a:tabLst>
                <a:tab pos="385763" algn="l"/>
              </a:tabLst>
            </a:pPr>
            <a:endParaRPr lang="en-US" sz="1500" dirty="0">
              <a:solidFill>
                <a:srgbClr val="595959"/>
              </a:solidFill>
              <a:latin typeface="Source Sans Pro" panose="020B0503030403020204" pitchFamily="34" charset="0"/>
            </a:endParaRPr>
          </a:p>
          <a:p>
            <a:pPr marL="257175" indent="-257175">
              <a:tabLst>
                <a:tab pos="385763" algn="l"/>
              </a:tabLst>
            </a:pPr>
            <a:endParaRPr lang="en-US" sz="1500" dirty="0">
              <a:solidFill>
                <a:srgbClr val="595959"/>
              </a:solidFill>
              <a:latin typeface="Source Sans Pro" panose="020B0503030403020204" pitchFamily="34" charset="0"/>
            </a:endParaRPr>
          </a:p>
          <a:p>
            <a:pPr marL="257175" indent="-257175">
              <a:tabLst>
                <a:tab pos="385763" algn="l"/>
              </a:tabLst>
            </a:pPr>
            <a:endParaRPr lang="en-US" sz="1500" dirty="0">
              <a:solidFill>
                <a:srgbClr val="595959"/>
              </a:solidFill>
              <a:latin typeface="Source Sans Pro" panose="020B0503030403020204" pitchFamily="34" charset="0"/>
            </a:endParaRPr>
          </a:p>
          <a:p>
            <a:pPr marL="2226469" indent="-257175">
              <a:tabLst>
                <a:tab pos="385763" algn="l"/>
                <a:tab pos="2015729" algn="l"/>
              </a:tabLst>
            </a:pPr>
            <a:r>
              <a:rPr lang="en-US" sz="2700" b="1" dirty="0">
                <a:solidFill>
                  <a:srgbClr val="595959"/>
                </a:solidFill>
                <a:latin typeface="Source Sans Pro" panose="020B0503030403020204" pitchFamily="34" charset="0"/>
              </a:rPr>
              <a:t>BIGGER</a:t>
            </a:r>
          </a:p>
          <a:p>
            <a:pPr marL="2226469" indent="-257175">
              <a:tabLst>
                <a:tab pos="385763" algn="l"/>
                <a:tab pos="2015729" algn="l"/>
              </a:tabLst>
            </a:pPr>
            <a:endParaRPr lang="en-US" sz="750" dirty="0">
              <a:solidFill>
                <a:srgbClr val="595959"/>
              </a:solidFill>
              <a:latin typeface="Source Sans Pro" panose="020B0503030403020204" pitchFamily="34" charset="0"/>
            </a:endParaRPr>
          </a:p>
          <a:p>
            <a:pPr marL="2226469" indent="-257175">
              <a:tabLst>
                <a:tab pos="385763" algn="l"/>
                <a:tab pos="2015729" algn="l"/>
              </a:tabLst>
            </a:pPr>
            <a:r>
              <a:rPr lang="en-US" sz="2100" dirty="0">
                <a:solidFill>
                  <a:srgbClr val="595959"/>
                </a:solidFill>
                <a:latin typeface="Source Sans Pro" panose="020B0503030403020204" pitchFamily="34" charset="0"/>
              </a:rPr>
              <a:t>The Same</a:t>
            </a:r>
          </a:p>
          <a:p>
            <a:pPr marL="2226469" indent="-257175">
              <a:tabLst>
                <a:tab pos="385763" algn="l"/>
                <a:tab pos="2015729" algn="l"/>
              </a:tabLst>
            </a:pPr>
            <a:endParaRPr lang="en-US" sz="750" dirty="0">
              <a:solidFill>
                <a:srgbClr val="595959"/>
              </a:solidFill>
              <a:latin typeface="Source Sans Pro" panose="020B0503030403020204" pitchFamily="34" charset="0"/>
            </a:endParaRPr>
          </a:p>
          <a:p>
            <a:pPr marL="2226469" indent="-257175">
              <a:tabLst>
                <a:tab pos="385763" algn="l"/>
                <a:tab pos="2015729" algn="l"/>
              </a:tabLst>
            </a:pPr>
            <a:r>
              <a:rPr lang="en-US" sz="1500" dirty="0">
                <a:solidFill>
                  <a:srgbClr val="595959"/>
                </a:solidFill>
                <a:latin typeface="Source Sans Pro" panose="020B0503030403020204" pitchFamily="34" charset="0"/>
              </a:rPr>
              <a:t>Smaller</a:t>
            </a:r>
            <a:endParaRPr lang="en-US" sz="2100" dirty="0">
              <a:solidFill>
                <a:srgbClr val="595959"/>
              </a:solidFill>
              <a:latin typeface="Source Sans Pro" panose="020B0503030403020204" pitchFamily="34" charset="0"/>
            </a:endParaRPr>
          </a:p>
        </p:txBody>
      </p:sp>
      <p:grpSp>
        <p:nvGrpSpPr>
          <p:cNvPr id="8" name="Group 7">
            <a:extLst>
              <a:ext uri="{FF2B5EF4-FFF2-40B4-BE49-F238E27FC236}">
                <a16:creationId xmlns:a16="http://schemas.microsoft.com/office/drawing/2014/main" id="{42144643-C515-4C52-A6CE-3CF03B84AB88}"/>
              </a:ext>
            </a:extLst>
          </p:cNvPr>
          <p:cNvGrpSpPr/>
          <p:nvPr/>
        </p:nvGrpSpPr>
        <p:grpSpPr>
          <a:xfrm>
            <a:off x="4221458" y="3856067"/>
            <a:ext cx="1026586" cy="1683253"/>
            <a:chOff x="5181600" y="4121808"/>
            <a:chExt cx="1368781" cy="2244337"/>
          </a:xfrm>
        </p:grpSpPr>
        <p:sp>
          <p:nvSpPr>
            <p:cNvPr id="9" name="Arrow: Right 8">
              <a:extLst>
                <a:ext uri="{FF2B5EF4-FFF2-40B4-BE49-F238E27FC236}">
                  <a16:creationId xmlns:a16="http://schemas.microsoft.com/office/drawing/2014/main" id="{3E6E2C50-454A-4EF7-8D8E-A0D7F36FF4F8}"/>
                </a:ext>
              </a:extLst>
            </p:cNvPr>
            <p:cNvSpPr/>
            <p:nvPr/>
          </p:nvSpPr>
          <p:spPr bwMode="auto">
            <a:xfrm rot="19701457">
              <a:off x="5181600" y="4121808"/>
              <a:ext cx="1219200" cy="552450"/>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defTabSz="685800" fontAlgn="base">
                <a:spcBef>
                  <a:spcPct val="0"/>
                </a:spcBef>
                <a:spcAft>
                  <a:spcPct val="0"/>
                </a:spcAft>
              </a:pPr>
              <a:endParaRPr lang="en-US">
                <a:solidFill>
                  <a:srgbClr val="595959"/>
                </a:solidFill>
                <a:latin typeface="Tahoma" pitchFamily="34" charset="0"/>
              </a:endParaRPr>
            </a:p>
          </p:txBody>
        </p:sp>
        <p:sp>
          <p:nvSpPr>
            <p:cNvPr id="10" name="Arrow: Right 9">
              <a:extLst>
                <a:ext uri="{FF2B5EF4-FFF2-40B4-BE49-F238E27FC236}">
                  <a16:creationId xmlns:a16="http://schemas.microsoft.com/office/drawing/2014/main" id="{B1942295-4584-4DD1-B7D8-1BDD4E554EB6}"/>
                </a:ext>
              </a:extLst>
            </p:cNvPr>
            <p:cNvSpPr/>
            <p:nvPr/>
          </p:nvSpPr>
          <p:spPr bwMode="auto">
            <a:xfrm>
              <a:off x="5331181" y="5027216"/>
              <a:ext cx="1219200" cy="552450"/>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defTabSz="685800" fontAlgn="base">
                <a:spcBef>
                  <a:spcPct val="0"/>
                </a:spcBef>
                <a:spcAft>
                  <a:spcPct val="0"/>
                </a:spcAft>
              </a:pPr>
              <a:endParaRPr lang="en-US">
                <a:solidFill>
                  <a:srgbClr val="595959"/>
                </a:solidFill>
                <a:latin typeface="Tahoma" pitchFamily="34" charset="0"/>
              </a:endParaRPr>
            </a:p>
          </p:txBody>
        </p:sp>
        <p:sp>
          <p:nvSpPr>
            <p:cNvPr id="11" name="Arrow: Right 10">
              <a:extLst>
                <a:ext uri="{FF2B5EF4-FFF2-40B4-BE49-F238E27FC236}">
                  <a16:creationId xmlns:a16="http://schemas.microsoft.com/office/drawing/2014/main" id="{38E62E67-1118-429D-9EC2-1AA8BF3A1179}"/>
                </a:ext>
              </a:extLst>
            </p:cNvPr>
            <p:cNvSpPr/>
            <p:nvPr/>
          </p:nvSpPr>
          <p:spPr bwMode="auto">
            <a:xfrm rot="1165799">
              <a:off x="5184482" y="5813695"/>
              <a:ext cx="1219200" cy="552450"/>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defTabSz="685800" fontAlgn="base">
                <a:spcBef>
                  <a:spcPct val="0"/>
                </a:spcBef>
                <a:spcAft>
                  <a:spcPct val="0"/>
                </a:spcAft>
              </a:pPr>
              <a:endParaRPr lang="en-US" dirty="0">
                <a:solidFill>
                  <a:srgbClr val="595959"/>
                </a:solidFill>
                <a:latin typeface="Tahoma" pitchFamily="34" charset="0"/>
              </a:endParaRPr>
            </a:p>
          </p:txBody>
        </p:sp>
      </p:grpSp>
      <p:sp>
        <p:nvSpPr>
          <p:cNvPr id="12" name="TextBox 2">
            <a:extLst>
              <a:ext uri="{FF2B5EF4-FFF2-40B4-BE49-F238E27FC236}">
                <a16:creationId xmlns:a16="http://schemas.microsoft.com/office/drawing/2014/main" id="{937C715A-B897-4A2E-BBD1-6EE2335DC838}"/>
              </a:ext>
            </a:extLst>
          </p:cNvPr>
          <p:cNvSpPr txBox="1">
            <a:spLocks noChangeArrowheads="1"/>
          </p:cNvSpPr>
          <p:nvPr/>
        </p:nvSpPr>
        <p:spPr bwMode="auto">
          <a:xfrm>
            <a:off x="874295" y="1951459"/>
            <a:ext cx="7395410" cy="1384995"/>
          </a:xfrm>
          <a:prstGeom prst="rect">
            <a:avLst/>
          </a:prstGeom>
          <a:noFill/>
          <a:ln w="9525">
            <a:noFill/>
            <a:miter lim="800000"/>
            <a:headEnd/>
            <a:tailEnd/>
          </a:ln>
        </p:spPr>
        <p:txBody>
          <a:bodyPr wrap="square">
            <a:spAutoFit/>
          </a:bodyPr>
          <a:lstStyle/>
          <a:p>
            <a:pPr marL="257175" indent="-257175">
              <a:tabLst>
                <a:tab pos="385763" algn="l"/>
              </a:tabLst>
            </a:pPr>
            <a:endParaRPr lang="en-US" sz="2800" b="1" i="1" dirty="0">
              <a:solidFill>
                <a:srgbClr val="000A0C"/>
              </a:solidFill>
              <a:latin typeface="Source Sans Pro" panose="020B0503030403020204" pitchFamily="34" charset="0"/>
            </a:endParaRPr>
          </a:p>
          <a:p>
            <a:pPr marL="257175" indent="-257175">
              <a:tabLst>
                <a:tab pos="385763" algn="l"/>
              </a:tabLst>
            </a:pPr>
            <a:r>
              <a:rPr lang="en-US" sz="2800" dirty="0">
                <a:solidFill>
                  <a:schemeClr val="tx1">
                    <a:lumMod val="65000"/>
                    <a:lumOff val="35000"/>
                  </a:schemeClr>
                </a:solidFill>
                <a:latin typeface="Source Sans Pro" panose="020B0503030403020204" pitchFamily="34" charset="0"/>
              </a:rPr>
              <a:t>Determine what your coalition’s future resource needs will be in … 5 years:</a:t>
            </a:r>
          </a:p>
        </p:txBody>
      </p:sp>
      <p:sp>
        <p:nvSpPr>
          <p:cNvPr id="2" name="TextBox 1">
            <a:extLst>
              <a:ext uri="{FF2B5EF4-FFF2-40B4-BE49-F238E27FC236}">
                <a16:creationId xmlns:a16="http://schemas.microsoft.com/office/drawing/2014/main" id="{009B05DA-CED5-406E-B6F8-E994ABA19667}"/>
              </a:ext>
            </a:extLst>
          </p:cNvPr>
          <p:cNvSpPr txBox="1"/>
          <p:nvPr/>
        </p:nvSpPr>
        <p:spPr>
          <a:xfrm>
            <a:off x="0" y="3839428"/>
            <a:ext cx="2587927" cy="1815882"/>
          </a:xfrm>
          <a:prstGeom prst="rect">
            <a:avLst/>
          </a:prstGeom>
          <a:noFill/>
        </p:spPr>
        <p:txBody>
          <a:bodyPr wrap="square" rtlCol="0">
            <a:spAutoFit/>
          </a:bodyPr>
          <a:lstStyle/>
          <a:p>
            <a:pPr algn="ctr"/>
            <a:r>
              <a:rPr lang="en-US" sz="2800" b="1" dirty="0">
                <a:solidFill>
                  <a:srgbClr val="595959"/>
                </a:solidFill>
              </a:rPr>
              <a:t>2020:</a:t>
            </a:r>
            <a:r>
              <a:rPr lang="en-US" sz="2800" dirty="0">
                <a:solidFill>
                  <a:srgbClr val="595959"/>
                </a:solidFill>
              </a:rPr>
              <a:t> </a:t>
            </a:r>
          </a:p>
          <a:p>
            <a:pPr algn="ctr"/>
            <a:r>
              <a:rPr lang="en-US" sz="2800" dirty="0">
                <a:solidFill>
                  <a:srgbClr val="595959"/>
                </a:solidFill>
              </a:rPr>
              <a:t>Current needs in  $ and in-kind:</a:t>
            </a:r>
          </a:p>
          <a:p>
            <a:pPr algn="ctr"/>
            <a:r>
              <a:rPr lang="en-US" sz="2800" b="1" dirty="0">
                <a:solidFill>
                  <a:srgbClr val="FF0000"/>
                </a:solidFill>
              </a:rPr>
              <a:t>$200,000</a:t>
            </a:r>
          </a:p>
        </p:txBody>
      </p:sp>
      <p:sp>
        <p:nvSpPr>
          <p:cNvPr id="13" name="TextBox 12">
            <a:extLst>
              <a:ext uri="{FF2B5EF4-FFF2-40B4-BE49-F238E27FC236}">
                <a16:creationId xmlns:a16="http://schemas.microsoft.com/office/drawing/2014/main" id="{14E71E78-8EFA-4FBC-A98F-8C66D3F9C10C}"/>
              </a:ext>
            </a:extLst>
          </p:cNvPr>
          <p:cNvSpPr txBox="1"/>
          <p:nvPr/>
        </p:nvSpPr>
        <p:spPr>
          <a:xfrm>
            <a:off x="5915499" y="3839428"/>
            <a:ext cx="2987869" cy="1815882"/>
          </a:xfrm>
          <a:prstGeom prst="rect">
            <a:avLst/>
          </a:prstGeom>
          <a:noFill/>
        </p:spPr>
        <p:txBody>
          <a:bodyPr wrap="square" rtlCol="0">
            <a:spAutoFit/>
          </a:bodyPr>
          <a:lstStyle/>
          <a:p>
            <a:pPr algn="ctr"/>
            <a:r>
              <a:rPr lang="en-US" sz="2800" b="1" dirty="0">
                <a:solidFill>
                  <a:srgbClr val="595959"/>
                </a:solidFill>
              </a:rPr>
              <a:t>2025:</a:t>
            </a:r>
            <a:r>
              <a:rPr lang="en-US" sz="2800" dirty="0">
                <a:solidFill>
                  <a:srgbClr val="595959"/>
                </a:solidFill>
              </a:rPr>
              <a:t> </a:t>
            </a:r>
          </a:p>
          <a:p>
            <a:pPr algn="ctr"/>
            <a:r>
              <a:rPr lang="en-US" sz="2800" dirty="0">
                <a:solidFill>
                  <a:srgbClr val="595959"/>
                </a:solidFill>
              </a:rPr>
              <a:t>Current needs in  $ and in-kind:</a:t>
            </a:r>
          </a:p>
          <a:p>
            <a:pPr algn="ctr"/>
            <a:r>
              <a:rPr lang="en-US" sz="2800" b="1" dirty="0">
                <a:solidFill>
                  <a:srgbClr val="FF0000"/>
                </a:solidFill>
              </a:rPr>
              <a:t>$??</a:t>
            </a:r>
          </a:p>
        </p:txBody>
      </p:sp>
    </p:spTree>
    <p:extLst>
      <p:ext uri="{BB962C8B-B14F-4D97-AF65-F5344CB8AC3E}">
        <p14:creationId xmlns:p14="http://schemas.microsoft.com/office/powerpoint/2010/main" val="112355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4429C1-F297-1E44-9E44-AC45B2B35C13}"/>
              </a:ext>
            </a:extLst>
          </p:cNvPr>
          <p:cNvSpPr>
            <a:spLocks noGrp="1"/>
          </p:cNvSpPr>
          <p:nvPr>
            <p:ph type="title"/>
          </p:nvPr>
        </p:nvSpPr>
        <p:spPr/>
        <p:txBody>
          <a:bodyPr>
            <a:normAutofit/>
          </a:bodyPr>
          <a:lstStyle/>
          <a:p>
            <a:pPr>
              <a:spcBef>
                <a:spcPct val="50000"/>
              </a:spcBef>
            </a:pPr>
            <a:r>
              <a:rPr lang="en-US" dirty="0">
                <a:latin typeface="Source Sans Pro" panose="020B0503030403020204" pitchFamily="34" charset="0"/>
                <a:cs typeface="Calibri" panose="020F0502020204030204" pitchFamily="34" charset="0"/>
              </a:rPr>
              <a:t>Six-Step Sustainability Planning Process</a:t>
            </a:r>
          </a:p>
        </p:txBody>
      </p:sp>
      <p:sp>
        <p:nvSpPr>
          <p:cNvPr id="5" name="TextBox 2">
            <a:extLst>
              <a:ext uri="{FF2B5EF4-FFF2-40B4-BE49-F238E27FC236}">
                <a16:creationId xmlns:a16="http://schemas.microsoft.com/office/drawing/2014/main" id="{B87251F7-35FF-4542-B24E-CDDAA9015BA7}"/>
              </a:ext>
            </a:extLst>
          </p:cNvPr>
          <p:cNvSpPr txBox="1">
            <a:spLocks noChangeArrowheads="1"/>
          </p:cNvSpPr>
          <p:nvPr/>
        </p:nvSpPr>
        <p:spPr bwMode="auto">
          <a:xfrm>
            <a:off x="1920680" y="1450640"/>
            <a:ext cx="5610089" cy="523220"/>
          </a:xfrm>
          <a:prstGeom prst="rect">
            <a:avLst/>
          </a:prstGeom>
          <a:noFill/>
          <a:ln w="9525">
            <a:noFill/>
            <a:miter lim="800000"/>
            <a:headEnd/>
            <a:tailEnd/>
          </a:ln>
        </p:spPr>
        <p:txBody>
          <a:bodyPr wrap="square">
            <a:spAutoFit/>
          </a:bodyPr>
          <a:lstStyle/>
          <a:p>
            <a:pPr marL="257175" indent="-257175" algn="ctr">
              <a:tabLst>
                <a:tab pos="385763" algn="l"/>
              </a:tabLst>
            </a:pPr>
            <a:r>
              <a:rPr lang="en-US" sz="2800" b="1" dirty="0">
                <a:solidFill>
                  <a:srgbClr val="FF0000"/>
                </a:solidFill>
                <a:latin typeface="Source Sans Pro" panose="020B0503030403020204" pitchFamily="34" charset="0"/>
              </a:rPr>
              <a:t>Step 4: </a:t>
            </a:r>
            <a:r>
              <a:rPr lang="en-US" sz="2800" b="1" dirty="0">
                <a:solidFill>
                  <a:schemeClr val="tx1">
                    <a:lumMod val="65000"/>
                    <a:lumOff val="35000"/>
                  </a:schemeClr>
                </a:solidFill>
                <a:latin typeface="Source Sans Pro" panose="020B0503030403020204" pitchFamily="34" charset="0"/>
              </a:rPr>
              <a:t>Select Funding Strategies</a:t>
            </a:r>
            <a:endParaRPr lang="en-US" sz="2400" b="1" dirty="0">
              <a:solidFill>
                <a:schemeClr val="tx1">
                  <a:lumMod val="65000"/>
                  <a:lumOff val="35000"/>
                </a:schemeClr>
              </a:solidFill>
              <a:latin typeface="Source Sans Pro" panose="020B0503030403020204" pitchFamily="34" charset="0"/>
            </a:endParaRPr>
          </a:p>
        </p:txBody>
      </p:sp>
      <p:sp>
        <p:nvSpPr>
          <p:cNvPr id="7" name="AutoShape 9">
            <a:extLst>
              <a:ext uri="{FF2B5EF4-FFF2-40B4-BE49-F238E27FC236}">
                <a16:creationId xmlns:a16="http://schemas.microsoft.com/office/drawing/2014/main" id="{018AD85C-1288-4F89-87C6-9A882EB29D37}"/>
              </a:ext>
            </a:extLst>
          </p:cNvPr>
          <p:cNvSpPr>
            <a:spLocks noChangeAspect="1" noChangeArrowheads="1" noTextEdit="1"/>
          </p:cNvSpPr>
          <p:nvPr/>
        </p:nvSpPr>
        <p:spPr bwMode="auto">
          <a:xfrm>
            <a:off x="1" y="3543300"/>
            <a:ext cx="5555456" cy="1938980"/>
          </a:xfrm>
          <a:prstGeom prst="rect">
            <a:avLst/>
          </a:prstGeom>
          <a:noFill/>
          <a:ln w="9525">
            <a:noFill/>
            <a:miter lim="800000"/>
            <a:headEnd/>
            <a:tailEnd/>
          </a:ln>
        </p:spPr>
        <p:txBody>
          <a:bodyPr/>
          <a:lstStyle/>
          <a:p>
            <a:endParaRPr lang="en-US" sz="1350">
              <a:latin typeface="Source Sans Pro" panose="020B0503030403020204" pitchFamily="34" charset="0"/>
            </a:endParaRPr>
          </a:p>
        </p:txBody>
      </p:sp>
      <p:sp>
        <p:nvSpPr>
          <p:cNvPr id="6" name="Content Placeholder 6">
            <a:extLst>
              <a:ext uri="{FF2B5EF4-FFF2-40B4-BE49-F238E27FC236}">
                <a16:creationId xmlns:a16="http://schemas.microsoft.com/office/drawing/2014/main" id="{1973911B-6A58-4503-ABF9-928CD00D7CBD}"/>
              </a:ext>
            </a:extLst>
          </p:cNvPr>
          <p:cNvSpPr txBox="1">
            <a:spLocks/>
          </p:cNvSpPr>
          <p:nvPr/>
        </p:nvSpPr>
        <p:spPr bwMode="auto">
          <a:xfrm>
            <a:off x="46060" y="1973860"/>
            <a:ext cx="4443663" cy="17154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marL="461963" indent="-461963" algn="l" defTabSz="457200" rtl="0" eaLnBrk="1" latinLnBrk="0" hangingPunct="1">
              <a:spcBef>
                <a:spcPts val="1200"/>
              </a:spcBef>
              <a:buClr>
                <a:schemeClr val="accent2"/>
              </a:buClr>
              <a:buSzPct val="90000"/>
              <a:buFont typeface="Wingdings" charset="2"/>
              <a:buChar char="²"/>
              <a:defRPr sz="2800" kern="120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tabLst>
                <a:tab pos="385763" algn="l"/>
              </a:tabLst>
            </a:pPr>
            <a:r>
              <a:rPr lang="en-US" sz="2700" b="1" u="sng" dirty="0">
                <a:solidFill>
                  <a:srgbClr val="FF0000"/>
                </a:solidFill>
                <a:latin typeface="Source Sans Pro" panose="020B0503030403020204" pitchFamily="34" charset="0"/>
                <a:cs typeface="Calibri" panose="020F0502020204030204" pitchFamily="34" charset="0"/>
              </a:rPr>
              <a:t>Share</a:t>
            </a:r>
          </a:p>
          <a:p>
            <a:pPr marL="685800" lvl="1" indent="-342900">
              <a:spcBef>
                <a:spcPts val="0"/>
              </a:spcBef>
              <a:buClr>
                <a:srgbClr val="595959"/>
              </a:buClr>
              <a:buFont typeface="Arial" panose="020B0604020202020204" pitchFamily="34" charset="0"/>
              <a:buChar char="•"/>
              <a:tabLst>
                <a:tab pos="385763" algn="l"/>
              </a:tabLst>
            </a:pPr>
            <a:r>
              <a:rPr lang="en-US" dirty="0">
                <a:solidFill>
                  <a:srgbClr val="595959"/>
                </a:solidFill>
                <a:latin typeface="Source Sans Pro" panose="020B0503030403020204" pitchFamily="34" charset="0"/>
                <a:cs typeface="Calibri" panose="020F0502020204030204" pitchFamily="34" charset="0"/>
              </a:rPr>
              <a:t>Asset Sharing</a:t>
            </a:r>
          </a:p>
          <a:p>
            <a:pPr marL="685800" lvl="1" indent="-342900">
              <a:spcBef>
                <a:spcPts val="0"/>
              </a:spcBef>
              <a:buClr>
                <a:srgbClr val="595959"/>
              </a:buClr>
              <a:buFont typeface="Arial" panose="020B0604020202020204" pitchFamily="34" charset="0"/>
              <a:buChar char="•"/>
              <a:tabLst>
                <a:tab pos="385763" algn="l"/>
              </a:tabLst>
            </a:pPr>
            <a:r>
              <a:rPr lang="en-US" dirty="0">
                <a:solidFill>
                  <a:srgbClr val="595959"/>
                </a:solidFill>
                <a:latin typeface="Source Sans Pro" panose="020B0503030403020204" pitchFamily="34" charset="0"/>
                <a:cs typeface="Calibri" panose="020F0502020204030204" pitchFamily="34" charset="0"/>
              </a:rPr>
              <a:t>In-Kind Contributions</a:t>
            </a:r>
          </a:p>
          <a:p>
            <a:pPr marL="685800" lvl="1" indent="-342900">
              <a:spcBef>
                <a:spcPts val="0"/>
              </a:spcBef>
              <a:buClr>
                <a:srgbClr val="595959"/>
              </a:buClr>
              <a:buFont typeface="Arial" panose="020B0604020202020204" pitchFamily="34" charset="0"/>
              <a:buChar char="•"/>
              <a:tabLst>
                <a:tab pos="385763" algn="l"/>
              </a:tabLst>
            </a:pPr>
            <a:r>
              <a:rPr lang="en-US" dirty="0">
                <a:solidFill>
                  <a:srgbClr val="595959"/>
                </a:solidFill>
                <a:latin typeface="Source Sans Pro" panose="020B0503030403020204" pitchFamily="34" charset="0"/>
                <a:cs typeface="Calibri" panose="020F0502020204030204" pitchFamily="34" charset="0"/>
              </a:rPr>
              <a:t>Leverage Shared Positions</a:t>
            </a:r>
          </a:p>
        </p:txBody>
      </p:sp>
      <p:sp>
        <p:nvSpPr>
          <p:cNvPr id="8" name="Content Placeholder 6">
            <a:extLst>
              <a:ext uri="{FF2B5EF4-FFF2-40B4-BE49-F238E27FC236}">
                <a16:creationId xmlns:a16="http://schemas.microsoft.com/office/drawing/2014/main" id="{56CFEE08-FB6F-4170-BA21-B32A748CC47E}"/>
              </a:ext>
            </a:extLst>
          </p:cNvPr>
          <p:cNvSpPr txBox="1">
            <a:spLocks/>
          </p:cNvSpPr>
          <p:nvPr/>
        </p:nvSpPr>
        <p:spPr bwMode="auto">
          <a:xfrm>
            <a:off x="46060" y="3550770"/>
            <a:ext cx="5543550" cy="29007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marL="461963" indent="-461963" algn="l" defTabSz="457200" rtl="0" eaLnBrk="1" latinLnBrk="0" hangingPunct="1">
              <a:spcBef>
                <a:spcPts val="1200"/>
              </a:spcBef>
              <a:buClr>
                <a:schemeClr val="accent2"/>
              </a:buClr>
              <a:buSzPct val="90000"/>
              <a:buFont typeface="Wingdings" charset="2"/>
              <a:buChar char="²"/>
              <a:defRPr sz="2800" kern="120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tabLst>
                <a:tab pos="385763" algn="l"/>
              </a:tabLst>
            </a:pPr>
            <a:r>
              <a:rPr lang="en-US" sz="2700" b="1" dirty="0">
                <a:solidFill>
                  <a:srgbClr val="ED2E26"/>
                </a:solidFill>
                <a:latin typeface="Source Sans Pro" panose="020B0503030403020204" pitchFamily="34" charset="0"/>
                <a:cs typeface="Calibri" panose="020F0502020204030204" pitchFamily="34" charset="0"/>
              </a:rPr>
              <a:t>                      </a:t>
            </a:r>
            <a:r>
              <a:rPr lang="en-US" sz="2700" b="1" u="sng" dirty="0">
                <a:solidFill>
                  <a:srgbClr val="ED2E26"/>
                </a:solidFill>
                <a:latin typeface="Source Sans Pro" panose="020B0503030403020204" pitchFamily="34" charset="0"/>
                <a:cs typeface="Calibri" panose="020F0502020204030204" pitchFamily="34" charset="0"/>
              </a:rPr>
              <a:t>Charge</a:t>
            </a:r>
          </a:p>
          <a:p>
            <a:pPr marL="685800" lvl="1" indent="-342900">
              <a:spcBef>
                <a:spcPts val="0"/>
              </a:spcBef>
              <a:buClr>
                <a:srgbClr val="595959"/>
              </a:buClr>
              <a:buFont typeface="Arial" panose="020B0604020202020204" pitchFamily="34" charset="0"/>
              <a:buChar char="•"/>
              <a:tabLst>
                <a:tab pos="385763" algn="l"/>
              </a:tabLst>
            </a:pPr>
            <a:r>
              <a:rPr lang="en-US" dirty="0">
                <a:solidFill>
                  <a:srgbClr val="595959"/>
                </a:solidFill>
                <a:latin typeface="Source Sans Pro" panose="020B0503030403020204" pitchFamily="34" charset="0"/>
                <a:cs typeface="Calibri" panose="020F0502020204030204" pitchFamily="34" charset="0"/>
              </a:rPr>
              <a:t>Fee for Service</a:t>
            </a:r>
          </a:p>
          <a:p>
            <a:pPr marL="685800" lvl="1" indent="-342900">
              <a:spcBef>
                <a:spcPts val="0"/>
              </a:spcBef>
              <a:buClr>
                <a:srgbClr val="595959"/>
              </a:buClr>
              <a:buFont typeface="Arial" panose="020B0604020202020204" pitchFamily="34" charset="0"/>
              <a:buChar char="•"/>
              <a:tabLst>
                <a:tab pos="385763" algn="l"/>
              </a:tabLst>
            </a:pPr>
            <a:r>
              <a:rPr lang="en-US" dirty="0">
                <a:solidFill>
                  <a:srgbClr val="595959"/>
                </a:solidFill>
                <a:latin typeface="Source Sans Pro" panose="020B0503030403020204" pitchFamily="34" charset="0"/>
                <a:cs typeface="Calibri" panose="020F0502020204030204" pitchFamily="34" charset="0"/>
              </a:rPr>
              <a:t>Fine/Penalty Revenue to Prevention</a:t>
            </a:r>
          </a:p>
          <a:p>
            <a:pPr marL="685800" lvl="1" indent="-342900">
              <a:spcBef>
                <a:spcPts val="0"/>
              </a:spcBef>
              <a:buClr>
                <a:srgbClr val="595959"/>
              </a:buClr>
              <a:buFont typeface="Arial" panose="020B0604020202020204" pitchFamily="34" charset="0"/>
              <a:buChar char="•"/>
              <a:tabLst>
                <a:tab pos="385763" algn="l"/>
              </a:tabLst>
            </a:pPr>
            <a:r>
              <a:rPr lang="en-US" dirty="0">
                <a:solidFill>
                  <a:srgbClr val="595959"/>
                </a:solidFill>
                <a:latin typeface="Source Sans Pro" panose="020B0503030403020204" pitchFamily="34" charset="0"/>
                <a:cs typeface="Calibri" panose="020F0502020204030204" pitchFamily="34" charset="0"/>
              </a:rPr>
              <a:t>Line Item in a Government Budget</a:t>
            </a:r>
          </a:p>
          <a:p>
            <a:pPr marL="685800" lvl="1" indent="-342900">
              <a:spcBef>
                <a:spcPts val="0"/>
              </a:spcBef>
              <a:buClr>
                <a:srgbClr val="595959"/>
              </a:buClr>
              <a:buFont typeface="Arial" panose="020B0604020202020204" pitchFamily="34" charset="0"/>
              <a:buChar char="•"/>
              <a:tabLst>
                <a:tab pos="385763" algn="l"/>
              </a:tabLst>
            </a:pPr>
            <a:r>
              <a:rPr lang="en-US" dirty="0">
                <a:solidFill>
                  <a:srgbClr val="595959"/>
                </a:solidFill>
                <a:latin typeface="Source Sans Pro" panose="020B0503030403020204" pitchFamily="34" charset="0"/>
                <a:cs typeface="Calibri" panose="020F0502020204030204" pitchFamily="34" charset="0"/>
              </a:rPr>
              <a:t>Line Item in a Nonprofit Budget</a:t>
            </a:r>
          </a:p>
          <a:p>
            <a:pPr marL="685800" lvl="1" indent="-342900">
              <a:spcBef>
                <a:spcPts val="0"/>
              </a:spcBef>
              <a:buClr>
                <a:srgbClr val="595959"/>
              </a:buClr>
              <a:buFont typeface="Arial" panose="020B0604020202020204" pitchFamily="34" charset="0"/>
              <a:buChar char="•"/>
              <a:tabLst>
                <a:tab pos="385763" algn="l"/>
              </a:tabLst>
            </a:pPr>
            <a:r>
              <a:rPr lang="en-US" dirty="0">
                <a:solidFill>
                  <a:srgbClr val="595959"/>
                </a:solidFill>
                <a:latin typeface="Source Sans Pro" panose="020B0503030403020204" pitchFamily="34" charset="0"/>
                <a:cs typeface="Calibri" panose="020F0502020204030204" pitchFamily="34" charset="0"/>
              </a:rPr>
              <a:t>Membership Dues </a:t>
            </a:r>
          </a:p>
          <a:p>
            <a:pPr marL="685800" lvl="1" indent="-342900">
              <a:spcBef>
                <a:spcPts val="0"/>
              </a:spcBef>
              <a:buClr>
                <a:srgbClr val="595959"/>
              </a:buClr>
              <a:buFont typeface="Arial" panose="020B0604020202020204" pitchFamily="34" charset="0"/>
              <a:buChar char="•"/>
              <a:tabLst>
                <a:tab pos="385763" algn="l"/>
              </a:tabLst>
            </a:pPr>
            <a:r>
              <a:rPr lang="en-US" dirty="0">
                <a:solidFill>
                  <a:srgbClr val="595959"/>
                </a:solidFill>
                <a:latin typeface="Source Sans Pro" panose="020B0503030403020204" pitchFamily="34" charset="0"/>
                <a:cs typeface="Calibri" panose="020F0502020204030204" pitchFamily="34" charset="0"/>
              </a:rPr>
              <a:t>Acquire Tax Revenue</a:t>
            </a:r>
          </a:p>
        </p:txBody>
      </p:sp>
      <p:sp>
        <p:nvSpPr>
          <p:cNvPr id="9" name="Content Placeholder 6">
            <a:extLst>
              <a:ext uri="{FF2B5EF4-FFF2-40B4-BE49-F238E27FC236}">
                <a16:creationId xmlns:a16="http://schemas.microsoft.com/office/drawing/2014/main" id="{A8B6E43F-921E-43CF-AA70-B79EF44264E7}"/>
              </a:ext>
            </a:extLst>
          </p:cNvPr>
          <p:cNvSpPr txBox="1">
            <a:spLocks/>
          </p:cNvSpPr>
          <p:nvPr/>
        </p:nvSpPr>
        <p:spPr bwMode="auto">
          <a:xfrm>
            <a:off x="4812634" y="2112760"/>
            <a:ext cx="4154905" cy="21340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marL="461963" indent="-461963" algn="l" defTabSz="457200" rtl="0" eaLnBrk="1" latinLnBrk="0" hangingPunct="1">
              <a:spcBef>
                <a:spcPts val="1200"/>
              </a:spcBef>
              <a:buClr>
                <a:schemeClr val="accent2"/>
              </a:buClr>
              <a:buSzPct val="90000"/>
              <a:buFont typeface="Wingdings" charset="2"/>
              <a:buChar char="²"/>
              <a:defRPr sz="2800" kern="120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rgbClr val="595959"/>
              </a:buClr>
              <a:buNone/>
              <a:tabLst>
                <a:tab pos="385763" algn="l"/>
              </a:tabLst>
            </a:pPr>
            <a:r>
              <a:rPr lang="en-US" sz="2700" b="1" u="sng" dirty="0">
                <a:solidFill>
                  <a:srgbClr val="ED2E26"/>
                </a:solidFill>
                <a:latin typeface="Source Sans Pro" panose="020B0503030403020204" pitchFamily="34" charset="0"/>
                <a:cs typeface="Calibri" panose="020F0502020204030204" pitchFamily="34" charset="0"/>
              </a:rPr>
              <a:t>Ask</a:t>
            </a:r>
          </a:p>
          <a:p>
            <a:pPr marL="685800" lvl="1" indent="-342900">
              <a:spcBef>
                <a:spcPts val="0"/>
              </a:spcBef>
              <a:buClr>
                <a:srgbClr val="595959"/>
              </a:buClr>
              <a:buFont typeface="Arial" panose="020B0604020202020204" pitchFamily="34" charset="0"/>
              <a:buChar char="•"/>
              <a:tabLst>
                <a:tab pos="385763" algn="l"/>
              </a:tabLst>
            </a:pPr>
            <a:r>
              <a:rPr lang="en-US" dirty="0">
                <a:solidFill>
                  <a:srgbClr val="595959"/>
                </a:solidFill>
                <a:latin typeface="Source Sans Pro" panose="020B0503030403020204" pitchFamily="34" charset="0"/>
                <a:cs typeface="Calibri" panose="020F0502020204030204" pitchFamily="34" charset="0"/>
              </a:rPr>
              <a:t>Grants </a:t>
            </a:r>
          </a:p>
          <a:p>
            <a:pPr marL="685800" lvl="1" indent="-342900">
              <a:spcBef>
                <a:spcPts val="0"/>
              </a:spcBef>
              <a:buClr>
                <a:srgbClr val="595959"/>
              </a:buClr>
              <a:buFont typeface="Arial" panose="020B0604020202020204" pitchFamily="34" charset="0"/>
              <a:buChar char="•"/>
              <a:tabLst>
                <a:tab pos="385763" algn="l"/>
              </a:tabLst>
            </a:pPr>
            <a:r>
              <a:rPr lang="en-US" dirty="0">
                <a:solidFill>
                  <a:srgbClr val="595959"/>
                </a:solidFill>
                <a:latin typeface="Source Sans Pro" panose="020B0503030403020204" pitchFamily="34" charset="0"/>
                <a:cs typeface="Calibri" panose="020F0502020204030204" pitchFamily="34" charset="0"/>
              </a:rPr>
              <a:t>Fundraisers</a:t>
            </a:r>
          </a:p>
          <a:p>
            <a:pPr marL="685800" lvl="1" indent="-342900">
              <a:spcBef>
                <a:spcPts val="0"/>
              </a:spcBef>
              <a:buClr>
                <a:srgbClr val="595959"/>
              </a:buClr>
              <a:buFont typeface="Arial" panose="020B0604020202020204" pitchFamily="34" charset="0"/>
              <a:buChar char="•"/>
              <a:tabLst>
                <a:tab pos="385763" algn="l"/>
              </a:tabLst>
            </a:pPr>
            <a:r>
              <a:rPr lang="en-US" dirty="0">
                <a:solidFill>
                  <a:srgbClr val="595959"/>
                </a:solidFill>
                <a:latin typeface="Source Sans Pro" panose="020B0503030403020204" pitchFamily="34" charset="0"/>
                <a:cs typeface="Calibri" panose="020F0502020204030204" pitchFamily="34" charset="0"/>
              </a:rPr>
              <a:t>Individual Donors</a:t>
            </a:r>
          </a:p>
          <a:p>
            <a:pPr marL="685800" lvl="1" indent="-342900">
              <a:spcBef>
                <a:spcPts val="0"/>
              </a:spcBef>
              <a:buClr>
                <a:srgbClr val="595959"/>
              </a:buClr>
              <a:buFont typeface="Arial" panose="020B0604020202020204" pitchFamily="34" charset="0"/>
              <a:buChar char="•"/>
              <a:tabLst>
                <a:tab pos="385763" algn="l"/>
              </a:tabLst>
            </a:pPr>
            <a:r>
              <a:rPr lang="en-US" dirty="0">
                <a:solidFill>
                  <a:srgbClr val="595959"/>
                </a:solidFill>
                <a:latin typeface="Source Sans Pro" panose="020B0503030403020204" pitchFamily="34" charset="0"/>
                <a:cs typeface="Calibri" panose="020F0502020204030204" pitchFamily="34" charset="0"/>
              </a:rPr>
              <a:t>United Way/Payroll Giving</a:t>
            </a:r>
          </a:p>
          <a:p>
            <a:pPr marL="685800" lvl="1" indent="-342900">
              <a:spcBef>
                <a:spcPts val="0"/>
              </a:spcBef>
              <a:buClr>
                <a:srgbClr val="595959"/>
              </a:buClr>
              <a:buFont typeface="Arial" panose="020B0604020202020204" pitchFamily="34" charset="0"/>
              <a:buChar char="•"/>
              <a:tabLst>
                <a:tab pos="385763" algn="l"/>
              </a:tabLst>
            </a:pPr>
            <a:r>
              <a:rPr lang="en-US" dirty="0">
                <a:solidFill>
                  <a:srgbClr val="595959"/>
                </a:solidFill>
                <a:latin typeface="Source Sans Pro" panose="020B0503030403020204" pitchFamily="34" charset="0"/>
                <a:cs typeface="Calibri" panose="020F0502020204030204" pitchFamily="34" charset="0"/>
              </a:rPr>
              <a:t>Planned Giving</a:t>
            </a:r>
          </a:p>
        </p:txBody>
      </p:sp>
      <p:sp>
        <p:nvSpPr>
          <p:cNvPr id="10" name="TextBox 9">
            <a:extLst>
              <a:ext uri="{FF2B5EF4-FFF2-40B4-BE49-F238E27FC236}">
                <a16:creationId xmlns:a16="http://schemas.microsoft.com/office/drawing/2014/main" id="{8054B719-E6C2-48E8-B3ED-6CA7FA06171A}"/>
              </a:ext>
            </a:extLst>
          </p:cNvPr>
          <p:cNvSpPr txBox="1">
            <a:spLocks noChangeArrowheads="1"/>
          </p:cNvSpPr>
          <p:nvPr/>
        </p:nvSpPr>
        <p:spPr bwMode="auto">
          <a:xfrm>
            <a:off x="4725724" y="4497170"/>
            <a:ext cx="4154905"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3838" indent="-223838"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marL="257175" indent="-257175">
              <a:tabLst>
                <a:tab pos="385763" algn="l"/>
              </a:tabLst>
            </a:pPr>
            <a:r>
              <a:rPr lang="en-US" sz="2700" b="1" dirty="0">
                <a:solidFill>
                  <a:srgbClr val="ED2E26"/>
                </a:solidFill>
                <a:latin typeface="Source Sans Pro" panose="020B0503030403020204" pitchFamily="34" charset="0"/>
                <a:cs typeface="Calibri" panose="020F0502020204030204" pitchFamily="34" charset="0"/>
              </a:rPr>
              <a:t>				       </a:t>
            </a:r>
            <a:r>
              <a:rPr lang="en-US" sz="2700" b="1" u="sng" dirty="0">
                <a:solidFill>
                  <a:srgbClr val="ED2E26"/>
                </a:solidFill>
                <a:latin typeface="Source Sans Pro" panose="020B0503030403020204" pitchFamily="34" charset="0"/>
                <a:cs typeface="Calibri" panose="020F0502020204030204" pitchFamily="34" charset="0"/>
              </a:rPr>
              <a:t>Earn</a:t>
            </a:r>
          </a:p>
          <a:p>
            <a:pPr marL="685800" lvl="1" indent="-342900">
              <a:buClr>
                <a:srgbClr val="595959"/>
              </a:buClr>
              <a:buFont typeface="Arial" panose="020B0604020202020204" pitchFamily="34" charset="0"/>
              <a:buChar char="•"/>
              <a:tabLst>
                <a:tab pos="385763" algn="l"/>
              </a:tabLst>
            </a:pPr>
            <a:r>
              <a:rPr lang="en-US" dirty="0">
                <a:solidFill>
                  <a:srgbClr val="595959"/>
                </a:solidFill>
                <a:latin typeface="Source Sans Pro" panose="020B0503030403020204" pitchFamily="34" charset="0"/>
                <a:cs typeface="Calibri" panose="020F0502020204030204" pitchFamily="34" charset="0"/>
              </a:rPr>
              <a:t>For-Profit business</a:t>
            </a:r>
          </a:p>
          <a:p>
            <a:pPr marL="685800" lvl="1" indent="-342900">
              <a:buClr>
                <a:srgbClr val="595959"/>
              </a:buClr>
              <a:buFont typeface="Arial" panose="020B0604020202020204" pitchFamily="34" charset="0"/>
              <a:buChar char="•"/>
              <a:tabLst>
                <a:tab pos="385763" algn="l"/>
              </a:tabLst>
            </a:pPr>
            <a:r>
              <a:rPr lang="en-US" dirty="0">
                <a:solidFill>
                  <a:srgbClr val="595959"/>
                </a:solidFill>
                <a:latin typeface="Source Sans Pro" panose="020B0503030403020204" pitchFamily="34" charset="0"/>
                <a:cs typeface="Calibri" panose="020F0502020204030204" pitchFamily="34" charset="0"/>
              </a:rPr>
              <a:t>Business planning</a:t>
            </a:r>
          </a:p>
          <a:p>
            <a:pPr marL="685800" lvl="1" indent="-342900">
              <a:buClr>
                <a:srgbClr val="595959"/>
              </a:buClr>
              <a:buFont typeface="Arial" panose="020B0604020202020204" pitchFamily="34" charset="0"/>
              <a:buChar char="•"/>
              <a:tabLst>
                <a:tab pos="385763" algn="l"/>
              </a:tabLst>
            </a:pPr>
            <a:r>
              <a:rPr lang="en-US" dirty="0">
                <a:solidFill>
                  <a:srgbClr val="595959"/>
                </a:solidFill>
                <a:latin typeface="Source Sans Pro" panose="020B0503030403020204" pitchFamily="34" charset="0"/>
                <a:cs typeface="Calibri" panose="020F0502020204030204" pitchFamily="34" charset="0"/>
              </a:rPr>
              <a:t>Partial ownership of For-Profit enterprises</a:t>
            </a:r>
          </a:p>
        </p:txBody>
      </p:sp>
    </p:spTree>
    <p:extLst>
      <p:ext uri="{BB962C8B-B14F-4D97-AF65-F5344CB8AC3E}">
        <p14:creationId xmlns:p14="http://schemas.microsoft.com/office/powerpoint/2010/main" val="1843442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4429C1-F297-1E44-9E44-AC45B2B35C13}"/>
              </a:ext>
            </a:extLst>
          </p:cNvPr>
          <p:cNvSpPr>
            <a:spLocks noGrp="1"/>
          </p:cNvSpPr>
          <p:nvPr>
            <p:ph type="title"/>
          </p:nvPr>
        </p:nvSpPr>
        <p:spPr/>
        <p:txBody>
          <a:bodyPr>
            <a:normAutofit/>
          </a:bodyPr>
          <a:lstStyle/>
          <a:p>
            <a:pPr>
              <a:spcBef>
                <a:spcPct val="50000"/>
              </a:spcBef>
            </a:pPr>
            <a:r>
              <a:rPr lang="en-US" dirty="0">
                <a:latin typeface="Source Sans Pro" panose="020B0503030403020204" pitchFamily="34" charset="0"/>
                <a:cs typeface="Calibri" panose="020F0502020204030204" pitchFamily="34" charset="0"/>
              </a:rPr>
              <a:t>Six-Step Sustainability Planning Process</a:t>
            </a:r>
          </a:p>
        </p:txBody>
      </p:sp>
      <p:sp>
        <p:nvSpPr>
          <p:cNvPr id="5" name="TextBox 2">
            <a:extLst>
              <a:ext uri="{FF2B5EF4-FFF2-40B4-BE49-F238E27FC236}">
                <a16:creationId xmlns:a16="http://schemas.microsoft.com/office/drawing/2014/main" id="{B87251F7-35FF-4542-B24E-CDDAA9015BA7}"/>
              </a:ext>
            </a:extLst>
          </p:cNvPr>
          <p:cNvSpPr txBox="1">
            <a:spLocks noChangeArrowheads="1"/>
          </p:cNvSpPr>
          <p:nvPr/>
        </p:nvSpPr>
        <p:spPr bwMode="auto">
          <a:xfrm>
            <a:off x="1712133" y="1494663"/>
            <a:ext cx="5610089" cy="954107"/>
          </a:xfrm>
          <a:prstGeom prst="rect">
            <a:avLst/>
          </a:prstGeom>
          <a:noFill/>
          <a:ln w="9525">
            <a:noFill/>
            <a:miter lim="800000"/>
            <a:headEnd/>
            <a:tailEnd/>
          </a:ln>
        </p:spPr>
        <p:txBody>
          <a:bodyPr wrap="square">
            <a:spAutoFit/>
          </a:bodyPr>
          <a:lstStyle/>
          <a:p>
            <a:pPr marL="257175" indent="-257175">
              <a:tabLst>
                <a:tab pos="385763" algn="l"/>
              </a:tabLst>
            </a:pPr>
            <a:r>
              <a:rPr lang="en-US" sz="2800" b="1" dirty="0">
                <a:solidFill>
                  <a:srgbClr val="ED2E26"/>
                </a:solidFill>
                <a:latin typeface="Source Sans Pro" panose="020B0503030403020204" pitchFamily="34" charset="0"/>
              </a:rPr>
              <a:t>Step 4: </a:t>
            </a:r>
            <a:r>
              <a:rPr lang="en-US" sz="2800" b="1" dirty="0">
                <a:solidFill>
                  <a:srgbClr val="595959"/>
                </a:solidFill>
                <a:latin typeface="Source Sans Pro" panose="020B0503030403020204" pitchFamily="34" charset="0"/>
              </a:rPr>
              <a:t>Select funding strategies </a:t>
            </a:r>
            <a:r>
              <a:rPr lang="en-US" sz="2800" b="1" dirty="0">
                <a:solidFill>
                  <a:srgbClr val="ED2E26"/>
                </a:solidFill>
                <a:latin typeface="Source Sans Pro" panose="020B0503030403020204" pitchFamily="34" charset="0"/>
              </a:rPr>
              <a:t> </a:t>
            </a:r>
          </a:p>
          <a:p>
            <a:pPr marL="257175" indent="-257175" algn="ctr">
              <a:tabLst>
                <a:tab pos="385763" algn="l"/>
              </a:tabLst>
            </a:pPr>
            <a:r>
              <a:rPr lang="en-US" sz="2800" dirty="0">
                <a:solidFill>
                  <a:schemeClr val="tx1">
                    <a:lumMod val="65000"/>
                    <a:lumOff val="35000"/>
                  </a:schemeClr>
                </a:solidFill>
                <a:latin typeface="Source Sans Pro" panose="020B0503030403020204" pitchFamily="34" charset="0"/>
              </a:rPr>
              <a:t>Develop a Diversified Funding Plan</a:t>
            </a:r>
            <a:endParaRPr lang="en-US" sz="2400" dirty="0">
              <a:solidFill>
                <a:schemeClr val="tx1">
                  <a:lumMod val="65000"/>
                  <a:lumOff val="35000"/>
                </a:schemeClr>
              </a:solidFill>
              <a:latin typeface="Source Sans Pro" panose="020B0503030403020204" pitchFamily="34" charset="0"/>
            </a:endParaRPr>
          </a:p>
        </p:txBody>
      </p:sp>
      <p:sp>
        <p:nvSpPr>
          <p:cNvPr id="7" name="AutoShape 9">
            <a:extLst>
              <a:ext uri="{FF2B5EF4-FFF2-40B4-BE49-F238E27FC236}">
                <a16:creationId xmlns:a16="http://schemas.microsoft.com/office/drawing/2014/main" id="{018AD85C-1288-4F89-87C6-9A882EB29D37}"/>
              </a:ext>
            </a:extLst>
          </p:cNvPr>
          <p:cNvSpPr>
            <a:spLocks noChangeAspect="1" noChangeArrowheads="1" noTextEdit="1"/>
          </p:cNvSpPr>
          <p:nvPr/>
        </p:nvSpPr>
        <p:spPr bwMode="auto">
          <a:xfrm>
            <a:off x="1" y="3543300"/>
            <a:ext cx="5555456" cy="1938980"/>
          </a:xfrm>
          <a:prstGeom prst="rect">
            <a:avLst/>
          </a:prstGeom>
          <a:noFill/>
          <a:ln w="9525">
            <a:noFill/>
            <a:miter lim="800000"/>
            <a:headEnd/>
            <a:tailEnd/>
          </a:ln>
        </p:spPr>
        <p:txBody>
          <a:bodyPr/>
          <a:lstStyle/>
          <a:p>
            <a:endParaRPr lang="en-US" sz="1350">
              <a:latin typeface="Source Sans Pro" panose="020B0503030403020204" pitchFamily="34" charset="0"/>
            </a:endParaRPr>
          </a:p>
        </p:txBody>
      </p:sp>
      <p:pic>
        <p:nvPicPr>
          <p:cNvPr id="6" name="Picture 5">
            <a:extLst>
              <a:ext uri="{FF2B5EF4-FFF2-40B4-BE49-F238E27FC236}">
                <a16:creationId xmlns:a16="http://schemas.microsoft.com/office/drawing/2014/main" id="{04F3621A-9C15-4A2C-A423-5938EB987B5A}"/>
              </a:ext>
            </a:extLst>
          </p:cNvPr>
          <p:cNvPicPr>
            <a:picLocks noChangeAspect="1"/>
          </p:cNvPicPr>
          <p:nvPr/>
        </p:nvPicPr>
        <p:blipFill rotWithShape="1">
          <a:blip r:embed="rId2"/>
          <a:srcRect l="5386" r="18611"/>
          <a:stretch/>
        </p:blipFill>
        <p:spPr>
          <a:xfrm>
            <a:off x="401053" y="2479560"/>
            <a:ext cx="8341894" cy="4378440"/>
          </a:xfrm>
          <a:prstGeom prst="rect">
            <a:avLst/>
          </a:prstGeom>
        </p:spPr>
      </p:pic>
      <p:sp>
        <p:nvSpPr>
          <p:cNvPr id="48" name="TextBox 47">
            <a:extLst>
              <a:ext uri="{FF2B5EF4-FFF2-40B4-BE49-F238E27FC236}">
                <a16:creationId xmlns:a16="http://schemas.microsoft.com/office/drawing/2014/main" id="{48B66D88-0CA8-468A-A94A-DEC22C715518}"/>
              </a:ext>
            </a:extLst>
          </p:cNvPr>
          <p:cNvSpPr txBox="1"/>
          <p:nvPr/>
        </p:nvSpPr>
        <p:spPr>
          <a:xfrm>
            <a:off x="1837751" y="2598022"/>
            <a:ext cx="6254491" cy="523220"/>
          </a:xfrm>
          <a:prstGeom prst="rect">
            <a:avLst/>
          </a:prstGeom>
          <a:noFill/>
        </p:spPr>
        <p:txBody>
          <a:bodyPr wrap="square" rtlCol="0">
            <a:spAutoFit/>
          </a:bodyPr>
          <a:lstStyle/>
          <a:p>
            <a:r>
              <a:rPr lang="en-US" sz="2800" b="1" dirty="0">
                <a:solidFill>
                  <a:srgbClr val="595959"/>
                </a:solidFill>
              </a:rPr>
              <a:t>Resources Needed in  2025: $200,000</a:t>
            </a:r>
            <a:endParaRPr lang="en-US" b="1" dirty="0">
              <a:solidFill>
                <a:srgbClr val="595959"/>
              </a:solidFill>
            </a:endParaRPr>
          </a:p>
        </p:txBody>
      </p:sp>
    </p:spTree>
    <p:extLst>
      <p:ext uri="{BB962C8B-B14F-4D97-AF65-F5344CB8AC3E}">
        <p14:creationId xmlns:p14="http://schemas.microsoft.com/office/powerpoint/2010/main" val="48275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9C30D-2213-BA48-8DA7-72FC6D3BBE1C}"/>
              </a:ext>
            </a:extLst>
          </p:cNvPr>
          <p:cNvSpPr>
            <a:spLocks noGrp="1"/>
          </p:cNvSpPr>
          <p:nvPr>
            <p:ph type="title"/>
          </p:nvPr>
        </p:nvSpPr>
        <p:spPr/>
        <p:txBody>
          <a:bodyPr/>
          <a:lstStyle/>
          <a:p>
            <a:r>
              <a:rPr lang="en-US" dirty="0"/>
              <a:t>Six-Step Sustainability Planning Process</a:t>
            </a:r>
            <a:endParaRPr lang="en-US" dirty="0">
              <a:solidFill>
                <a:srgbClr val="ED2E26"/>
              </a:solidFill>
            </a:endParaRPr>
          </a:p>
        </p:txBody>
      </p:sp>
      <p:sp>
        <p:nvSpPr>
          <p:cNvPr id="7" name="Content Placeholder 2">
            <a:extLst>
              <a:ext uri="{FF2B5EF4-FFF2-40B4-BE49-F238E27FC236}">
                <a16:creationId xmlns:a16="http://schemas.microsoft.com/office/drawing/2014/main" id="{462DE0B7-D8CD-4C9C-B942-C9437FF2552A}"/>
              </a:ext>
            </a:extLst>
          </p:cNvPr>
          <p:cNvSpPr>
            <a:spLocks noGrp="1"/>
          </p:cNvSpPr>
          <p:nvPr>
            <p:ph idx="4294967295"/>
          </p:nvPr>
        </p:nvSpPr>
        <p:spPr>
          <a:xfrm>
            <a:off x="1080886" y="1575391"/>
            <a:ext cx="7471610" cy="514350"/>
          </a:xfrm>
        </p:spPr>
        <p:txBody>
          <a:bodyPr>
            <a:noAutofit/>
          </a:bodyPr>
          <a:lstStyle/>
          <a:p>
            <a:pPr marL="0" indent="0">
              <a:buNone/>
            </a:pPr>
            <a:r>
              <a:rPr lang="en-US" b="1" dirty="0">
                <a:solidFill>
                  <a:srgbClr val="ED2E26"/>
                </a:solidFill>
                <a:latin typeface="Source Sans Pro" panose="020B0503030403020204" pitchFamily="34" charset="0"/>
                <a:cs typeface="Calibri" panose="020F0502020204030204" pitchFamily="34" charset="0"/>
              </a:rPr>
              <a:t>Step 5: </a:t>
            </a:r>
            <a:r>
              <a:rPr lang="en-US" b="1" dirty="0">
                <a:solidFill>
                  <a:srgbClr val="595959"/>
                </a:solidFill>
                <a:latin typeface="Source Sans Pro" panose="020B0503030403020204" pitchFamily="34" charset="0"/>
                <a:cs typeface="Calibri" panose="020F0502020204030204" pitchFamily="34" charset="0"/>
              </a:rPr>
              <a:t>Identify potential sources and donors</a:t>
            </a:r>
          </a:p>
          <a:p>
            <a:endParaRPr lang="en-US" sz="3200" dirty="0">
              <a:solidFill>
                <a:srgbClr val="ED2E26"/>
              </a:solidFill>
              <a:latin typeface="Source Sans Pro" panose="020B0503030403020204" pitchFamily="34" charset="0"/>
            </a:endParaRPr>
          </a:p>
        </p:txBody>
      </p:sp>
      <p:sp>
        <p:nvSpPr>
          <p:cNvPr id="6" name="Text Box 5">
            <a:extLst>
              <a:ext uri="{FF2B5EF4-FFF2-40B4-BE49-F238E27FC236}">
                <a16:creationId xmlns:a16="http://schemas.microsoft.com/office/drawing/2014/main" id="{1767EFEF-B0D9-43C0-B3D9-46ED4416FF79}"/>
              </a:ext>
            </a:extLst>
          </p:cNvPr>
          <p:cNvSpPr txBox="1">
            <a:spLocks noChangeArrowheads="1"/>
          </p:cNvSpPr>
          <p:nvPr/>
        </p:nvSpPr>
        <p:spPr bwMode="auto">
          <a:xfrm>
            <a:off x="1080886" y="2252571"/>
            <a:ext cx="7471610" cy="4701287"/>
          </a:xfrm>
          <a:prstGeom prst="rect">
            <a:avLst/>
          </a:prstGeom>
          <a:noFill/>
          <a:ln w="9525">
            <a:noFill/>
            <a:miter lim="800000"/>
            <a:headEnd/>
            <a:tailEnd/>
          </a:ln>
        </p:spPr>
        <p:txBody>
          <a:bodyPr wrap="square">
            <a:spAutoFit/>
          </a:bodyPr>
          <a:lstStyle/>
          <a:p>
            <a:pPr>
              <a:tabLst>
                <a:tab pos="429816" algn="l"/>
              </a:tabLst>
            </a:pPr>
            <a:r>
              <a:rPr lang="en-US" sz="2800" dirty="0">
                <a:solidFill>
                  <a:srgbClr val="595959"/>
                </a:solidFill>
                <a:latin typeface="Source Sans Pro" panose="020B0503030403020204" pitchFamily="34" charset="0"/>
              </a:rPr>
              <a:t>Build relationships with:</a:t>
            </a:r>
          </a:p>
          <a:p>
            <a:pPr marL="516731" lvl="1" indent="-342900">
              <a:spcBef>
                <a:spcPts val="450"/>
              </a:spcBef>
              <a:buFont typeface="Arial" panose="020B0604020202020204" pitchFamily="34" charset="0"/>
              <a:buChar char="•"/>
              <a:tabLst>
                <a:tab pos="429816" algn="l"/>
              </a:tabLst>
            </a:pPr>
            <a:r>
              <a:rPr lang="en-US" sz="2800" dirty="0">
                <a:solidFill>
                  <a:srgbClr val="595959"/>
                </a:solidFill>
                <a:latin typeface="Source Sans Pro" panose="020B0503030403020204" pitchFamily="34" charset="0"/>
              </a:rPr>
              <a:t>Individuals and organizations have an interest in achieving the coalition’s goals</a:t>
            </a:r>
          </a:p>
          <a:p>
            <a:pPr marL="516731" lvl="1" indent="-342900">
              <a:spcBef>
                <a:spcPts val="450"/>
              </a:spcBef>
              <a:buFont typeface="Arial" panose="020B0604020202020204" pitchFamily="34" charset="0"/>
              <a:buChar char="•"/>
              <a:tabLst>
                <a:tab pos="429816" algn="l"/>
              </a:tabLst>
            </a:pPr>
            <a:r>
              <a:rPr lang="en-US" sz="2800" dirty="0">
                <a:solidFill>
                  <a:srgbClr val="595959"/>
                </a:solidFill>
                <a:latin typeface="Source Sans Pro" panose="020B0503030403020204" pitchFamily="34" charset="0"/>
              </a:rPr>
              <a:t>Foundations and grantors are funding coalitions and “capacity”</a:t>
            </a:r>
          </a:p>
          <a:p>
            <a:pPr marL="516731" lvl="1" indent="-342900">
              <a:spcBef>
                <a:spcPts val="450"/>
              </a:spcBef>
              <a:buFont typeface="Arial" panose="020B0604020202020204" pitchFamily="34" charset="0"/>
              <a:buChar char="•"/>
              <a:tabLst>
                <a:tab pos="429816" algn="l"/>
              </a:tabLst>
            </a:pPr>
            <a:r>
              <a:rPr lang="en-US" sz="2800" dirty="0">
                <a:solidFill>
                  <a:srgbClr val="595959"/>
                </a:solidFill>
                <a:latin typeface="Source Sans Pro" panose="020B0503030403020204" pitchFamily="34" charset="0"/>
              </a:rPr>
              <a:t>Coalition members have connections to these individuals and organizations</a:t>
            </a:r>
          </a:p>
          <a:p>
            <a:pPr marL="173831" lvl="1">
              <a:spcBef>
                <a:spcPts val="450"/>
              </a:spcBef>
              <a:tabLst>
                <a:tab pos="429816" algn="l"/>
              </a:tabLst>
            </a:pPr>
            <a:endParaRPr lang="en-US" sz="2800" dirty="0">
              <a:solidFill>
                <a:srgbClr val="595959"/>
              </a:solidFill>
              <a:latin typeface="Source Sans Pro" panose="020B0503030403020204" pitchFamily="34" charset="0"/>
            </a:endParaRPr>
          </a:p>
          <a:p>
            <a:pPr marL="173831" lvl="1" algn="ctr">
              <a:spcBef>
                <a:spcPts val="450"/>
              </a:spcBef>
              <a:tabLst>
                <a:tab pos="429816" algn="l"/>
              </a:tabLst>
            </a:pPr>
            <a:r>
              <a:rPr lang="en-US" sz="2800" b="1" dirty="0">
                <a:solidFill>
                  <a:srgbClr val="FF0000"/>
                </a:solidFill>
                <a:latin typeface="Source Sans Pro" panose="020B0503030403020204" pitchFamily="34" charset="0"/>
              </a:rPr>
              <a:t>Start with a handshake …not a handout!</a:t>
            </a:r>
          </a:p>
          <a:p>
            <a:pPr marL="516731" lvl="1" indent="-342900">
              <a:spcBef>
                <a:spcPts val="450"/>
              </a:spcBef>
              <a:buFont typeface="Arial" panose="020B0604020202020204" pitchFamily="34" charset="0"/>
              <a:buChar char="•"/>
              <a:tabLst>
                <a:tab pos="429816" algn="l"/>
              </a:tabLst>
            </a:pPr>
            <a:endParaRPr lang="en-US" sz="2250" dirty="0">
              <a:latin typeface="Source Sans Pro" panose="020B0503030403020204" pitchFamily="34" charset="0"/>
            </a:endParaRPr>
          </a:p>
        </p:txBody>
      </p:sp>
    </p:spTree>
    <p:extLst>
      <p:ext uri="{BB962C8B-B14F-4D97-AF65-F5344CB8AC3E}">
        <p14:creationId xmlns:p14="http://schemas.microsoft.com/office/powerpoint/2010/main" val="308747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9C30D-2213-BA48-8DA7-72FC6D3BBE1C}"/>
              </a:ext>
            </a:extLst>
          </p:cNvPr>
          <p:cNvSpPr>
            <a:spLocks noGrp="1"/>
          </p:cNvSpPr>
          <p:nvPr>
            <p:ph type="title"/>
          </p:nvPr>
        </p:nvSpPr>
        <p:spPr/>
        <p:txBody>
          <a:bodyPr/>
          <a:lstStyle/>
          <a:p>
            <a:r>
              <a:rPr lang="en-US" dirty="0"/>
              <a:t>Six-Step Sustainability Planning Process</a:t>
            </a:r>
            <a:endParaRPr lang="en-US" dirty="0">
              <a:solidFill>
                <a:srgbClr val="ED2E26"/>
              </a:solidFill>
            </a:endParaRPr>
          </a:p>
        </p:txBody>
      </p:sp>
      <p:sp>
        <p:nvSpPr>
          <p:cNvPr id="5" name="TextBox 4">
            <a:extLst>
              <a:ext uri="{FF2B5EF4-FFF2-40B4-BE49-F238E27FC236}">
                <a16:creationId xmlns:a16="http://schemas.microsoft.com/office/drawing/2014/main" id="{5AC8AEB4-4A41-4846-8E99-63D7F0293C18}"/>
              </a:ext>
            </a:extLst>
          </p:cNvPr>
          <p:cNvSpPr txBox="1">
            <a:spLocks noChangeArrowheads="1"/>
          </p:cNvSpPr>
          <p:nvPr/>
        </p:nvSpPr>
        <p:spPr bwMode="auto">
          <a:xfrm>
            <a:off x="794586" y="1716702"/>
            <a:ext cx="7932320"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3838" indent="-223838"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marL="0" indent="0">
              <a:tabLst>
                <a:tab pos="347663" algn="l"/>
              </a:tabLst>
            </a:pPr>
            <a:r>
              <a:rPr lang="en-US" sz="2800" b="1" dirty="0">
                <a:solidFill>
                  <a:srgbClr val="FF0000"/>
                </a:solidFill>
                <a:latin typeface="Source Sans Pro" panose="020B0503030403020204" pitchFamily="34" charset="0"/>
                <a:cs typeface="Calibri" panose="020F0502020204030204" pitchFamily="34" charset="0"/>
              </a:rPr>
              <a:t>Step 6: </a:t>
            </a:r>
            <a:r>
              <a:rPr lang="en-US" sz="2800" b="1" dirty="0">
                <a:solidFill>
                  <a:srgbClr val="595959"/>
                </a:solidFill>
                <a:latin typeface="Source Sans Pro" panose="020B0503030403020204" pitchFamily="34" charset="0"/>
                <a:cs typeface="Calibri" panose="020F0502020204030204" pitchFamily="34" charset="0"/>
              </a:rPr>
              <a:t>Action plan for contacts and requests</a:t>
            </a:r>
          </a:p>
          <a:p>
            <a:pPr marL="0" indent="0">
              <a:tabLst>
                <a:tab pos="347663" algn="l"/>
              </a:tabLst>
            </a:pPr>
            <a:endParaRPr lang="en-US" sz="2800" dirty="0">
              <a:solidFill>
                <a:srgbClr val="595959"/>
              </a:solidFill>
              <a:latin typeface="Source Sans Pro" panose="020B0503030403020204" pitchFamily="34" charset="0"/>
              <a:cs typeface="Calibri" panose="020F0502020204030204" pitchFamily="34" charset="0"/>
            </a:endParaRPr>
          </a:p>
          <a:p>
            <a:pPr marL="0" indent="0">
              <a:tabLst>
                <a:tab pos="347663" algn="l"/>
              </a:tabLst>
            </a:pPr>
            <a:r>
              <a:rPr lang="en-US" sz="2800" dirty="0">
                <a:solidFill>
                  <a:srgbClr val="595959"/>
                </a:solidFill>
                <a:latin typeface="Source Sans Pro" panose="020B0503030403020204" pitchFamily="34" charset="0"/>
                <a:cs typeface="Calibri" panose="020F0502020204030204" pitchFamily="34" charset="0"/>
              </a:rPr>
              <a:t>Identify what coalition members will do </a:t>
            </a:r>
            <a:r>
              <a:rPr lang="en-US" sz="2800" b="1" dirty="0">
                <a:solidFill>
                  <a:srgbClr val="595959"/>
                </a:solidFill>
                <a:latin typeface="Source Sans Pro" panose="020B0503030403020204" pitchFamily="34" charset="0"/>
                <a:cs typeface="Calibri" panose="020F0502020204030204" pitchFamily="34" charset="0"/>
              </a:rPr>
              <a:t>NOW</a:t>
            </a:r>
            <a:r>
              <a:rPr lang="en-US" sz="2800" dirty="0">
                <a:solidFill>
                  <a:srgbClr val="595959"/>
                </a:solidFill>
                <a:latin typeface="Source Sans Pro" panose="020B0503030403020204" pitchFamily="34" charset="0"/>
                <a:cs typeface="Calibri" panose="020F0502020204030204" pitchFamily="34" charset="0"/>
              </a:rPr>
              <a:t> to begin building relationships with </a:t>
            </a:r>
            <a:r>
              <a:rPr lang="en-US" sz="2800" b="1" dirty="0">
                <a:solidFill>
                  <a:srgbClr val="595959"/>
                </a:solidFill>
                <a:latin typeface="Source Sans Pro" panose="020B0503030403020204" pitchFamily="34" charset="0"/>
                <a:cs typeface="Calibri" panose="020F0502020204030204" pitchFamily="34" charset="0"/>
              </a:rPr>
              <a:t>FUTURE</a:t>
            </a:r>
            <a:r>
              <a:rPr lang="en-US" sz="2800" dirty="0">
                <a:solidFill>
                  <a:srgbClr val="595959"/>
                </a:solidFill>
                <a:latin typeface="Source Sans Pro" panose="020B0503030403020204" pitchFamily="34" charset="0"/>
                <a:cs typeface="Calibri" panose="020F0502020204030204" pitchFamily="34" charset="0"/>
              </a:rPr>
              <a:t> donors.  		</a:t>
            </a:r>
          </a:p>
          <a:p>
            <a:pPr marL="0" indent="0">
              <a:tabLst>
                <a:tab pos="347663" algn="l"/>
              </a:tabLst>
            </a:pPr>
            <a:r>
              <a:rPr lang="en-US" sz="2800" dirty="0">
                <a:solidFill>
                  <a:srgbClr val="595959"/>
                </a:solidFill>
                <a:latin typeface="Source Sans Pro" panose="020B0503030403020204" pitchFamily="34" charset="0"/>
                <a:cs typeface="Calibri" panose="020F0502020204030204" pitchFamily="34" charset="0"/>
              </a:rPr>
              <a:t>Develop plans to:</a:t>
            </a:r>
          </a:p>
          <a:p>
            <a:pPr marL="494110" indent="-457200">
              <a:buFont typeface="Arial" panose="020B0604020202020204" pitchFamily="34" charset="0"/>
              <a:buChar char="•"/>
              <a:tabLst>
                <a:tab pos="770335" algn="l"/>
              </a:tabLst>
            </a:pPr>
            <a:r>
              <a:rPr lang="en-US" sz="2800" dirty="0">
                <a:solidFill>
                  <a:srgbClr val="595959"/>
                </a:solidFill>
                <a:latin typeface="Source Sans Pro" panose="020B0503030403020204" pitchFamily="34" charset="0"/>
                <a:cs typeface="Calibri" panose="020F0502020204030204" pitchFamily="34" charset="0"/>
              </a:rPr>
              <a:t>Engage coalition members</a:t>
            </a:r>
          </a:p>
          <a:p>
            <a:pPr marL="494110" indent="-457200">
              <a:buFont typeface="Arial" panose="020B0604020202020204" pitchFamily="34" charset="0"/>
              <a:buChar char="•"/>
              <a:tabLst>
                <a:tab pos="770335" algn="l"/>
              </a:tabLst>
            </a:pPr>
            <a:r>
              <a:rPr lang="en-US" sz="2800" dirty="0">
                <a:solidFill>
                  <a:srgbClr val="595959"/>
                </a:solidFill>
                <a:latin typeface="Source Sans Pro" panose="020B0503030403020204" pitchFamily="34" charset="0"/>
                <a:cs typeface="Calibri" panose="020F0502020204030204" pitchFamily="34" charset="0"/>
              </a:rPr>
              <a:t>Publicize the coalition’s successes</a:t>
            </a:r>
          </a:p>
          <a:p>
            <a:pPr marL="494110" indent="-457200">
              <a:buFont typeface="Arial" panose="020B0604020202020204" pitchFamily="34" charset="0"/>
              <a:buChar char="•"/>
              <a:tabLst>
                <a:tab pos="770335" algn="l"/>
              </a:tabLst>
            </a:pPr>
            <a:r>
              <a:rPr lang="en-US" sz="2800" dirty="0">
                <a:solidFill>
                  <a:srgbClr val="595959"/>
                </a:solidFill>
                <a:latin typeface="Source Sans Pro" panose="020B0503030403020204" pitchFamily="34" charset="0"/>
                <a:cs typeface="Calibri" panose="020F0502020204030204" pitchFamily="34" charset="0"/>
              </a:rPr>
              <a:t>Connect with potential donors</a:t>
            </a:r>
          </a:p>
        </p:txBody>
      </p:sp>
    </p:spTree>
    <p:extLst>
      <p:ext uri="{BB962C8B-B14F-4D97-AF65-F5344CB8AC3E}">
        <p14:creationId xmlns:p14="http://schemas.microsoft.com/office/powerpoint/2010/main" val="2792972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9C30D-2213-BA48-8DA7-72FC6D3BBE1C}"/>
              </a:ext>
            </a:extLst>
          </p:cNvPr>
          <p:cNvSpPr>
            <a:spLocks noGrp="1"/>
          </p:cNvSpPr>
          <p:nvPr>
            <p:ph type="title"/>
          </p:nvPr>
        </p:nvSpPr>
        <p:spPr/>
        <p:txBody>
          <a:bodyPr/>
          <a:lstStyle/>
          <a:p>
            <a:r>
              <a:rPr lang="en-US" dirty="0"/>
              <a:t>Develop a Sustainability Plan</a:t>
            </a:r>
            <a:endParaRPr lang="en-US" dirty="0">
              <a:solidFill>
                <a:srgbClr val="ED2E26"/>
              </a:solidFill>
            </a:endParaRPr>
          </a:p>
        </p:txBody>
      </p:sp>
      <p:pic>
        <p:nvPicPr>
          <p:cNvPr id="2" name="Picture 1">
            <a:extLst>
              <a:ext uri="{FF2B5EF4-FFF2-40B4-BE49-F238E27FC236}">
                <a16:creationId xmlns:a16="http://schemas.microsoft.com/office/drawing/2014/main" id="{2081110B-BAA9-48E4-B391-43B239537DBB}"/>
              </a:ext>
            </a:extLst>
          </p:cNvPr>
          <p:cNvPicPr>
            <a:picLocks noChangeAspect="1"/>
          </p:cNvPicPr>
          <p:nvPr/>
        </p:nvPicPr>
        <p:blipFill>
          <a:blip r:embed="rId2"/>
          <a:stretch>
            <a:fillRect/>
          </a:stretch>
        </p:blipFill>
        <p:spPr>
          <a:xfrm>
            <a:off x="3120450" y="2161958"/>
            <a:ext cx="3448531" cy="4324954"/>
          </a:xfrm>
          <a:prstGeom prst="rect">
            <a:avLst/>
          </a:prstGeom>
          <a:ln>
            <a:solidFill>
              <a:schemeClr val="tx1"/>
            </a:solidFill>
          </a:ln>
        </p:spPr>
      </p:pic>
      <p:sp>
        <p:nvSpPr>
          <p:cNvPr id="5" name="Rectangle 4">
            <a:extLst>
              <a:ext uri="{FF2B5EF4-FFF2-40B4-BE49-F238E27FC236}">
                <a16:creationId xmlns:a16="http://schemas.microsoft.com/office/drawing/2014/main" id="{FF6342F1-6DF2-4752-8C89-F57EF261FB67}"/>
              </a:ext>
            </a:extLst>
          </p:cNvPr>
          <p:cNvSpPr>
            <a:spLocks noChangeArrowheads="1"/>
          </p:cNvSpPr>
          <p:nvPr/>
        </p:nvSpPr>
        <p:spPr bwMode="auto">
          <a:xfrm>
            <a:off x="1262303" y="1470275"/>
            <a:ext cx="65151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tabLst>
                <a:tab pos="514350" algn="l"/>
              </a:tabLst>
              <a:defRPr sz="2400">
                <a:solidFill>
                  <a:schemeClr val="tx1"/>
                </a:solidFill>
                <a:latin typeface="Tahoma" panose="020B0604030504040204" pitchFamily="34" charset="0"/>
                <a:ea typeface="MS PGothic" panose="020B0600070205080204" pitchFamily="34" charset="-128"/>
              </a:defRPr>
            </a:lvl1pPr>
            <a:lvl2pPr marL="742950" indent="-285750">
              <a:tabLst>
                <a:tab pos="514350" algn="l"/>
              </a:tabLst>
              <a:defRPr sz="2400">
                <a:solidFill>
                  <a:schemeClr val="tx1"/>
                </a:solidFill>
                <a:latin typeface="Tahoma" panose="020B0604030504040204" pitchFamily="34" charset="0"/>
                <a:ea typeface="MS PGothic" panose="020B0600070205080204" pitchFamily="34" charset="-128"/>
              </a:defRPr>
            </a:lvl2pPr>
            <a:lvl3pPr marL="1143000" indent="-228600">
              <a:tabLst>
                <a:tab pos="514350" algn="l"/>
              </a:tabLst>
              <a:defRPr sz="2400">
                <a:solidFill>
                  <a:schemeClr val="tx1"/>
                </a:solidFill>
                <a:latin typeface="Tahoma" panose="020B0604030504040204" pitchFamily="34" charset="0"/>
                <a:ea typeface="MS PGothic" panose="020B0600070205080204" pitchFamily="34" charset="-128"/>
              </a:defRPr>
            </a:lvl3pPr>
            <a:lvl4pPr marL="1600200" indent="-228600">
              <a:tabLst>
                <a:tab pos="514350" algn="l"/>
              </a:tabLst>
              <a:defRPr sz="2400">
                <a:solidFill>
                  <a:schemeClr val="tx1"/>
                </a:solidFill>
                <a:latin typeface="Tahoma" panose="020B0604030504040204" pitchFamily="34" charset="0"/>
                <a:ea typeface="MS PGothic" panose="020B0600070205080204" pitchFamily="34" charset="-128"/>
              </a:defRPr>
            </a:lvl4pPr>
            <a:lvl5pPr marL="2057400" indent="-228600">
              <a:tabLst>
                <a:tab pos="514350" algn="l"/>
              </a:tabLst>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tabLst>
                <a:tab pos="514350" algn="l"/>
              </a:tabLs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tabLst>
                <a:tab pos="514350" algn="l"/>
              </a:tabLs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tabLst>
                <a:tab pos="514350" algn="l"/>
              </a:tabLs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tabLst>
                <a:tab pos="514350" algn="l"/>
              </a:tabLst>
              <a:defRPr sz="2400">
                <a:solidFill>
                  <a:schemeClr val="tx1"/>
                </a:solidFill>
                <a:latin typeface="Tahoma" panose="020B0604030504040204" pitchFamily="34" charset="0"/>
                <a:ea typeface="MS PGothic" panose="020B0600070205080204" pitchFamily="34" charset="-128"/>
              </a:defRPr>
            </a:lvl9pPr>
          </a:lstStyle>
          <a:p>
            <a:pPr marL="0" indent="0" algn="ctr"/>
            <a:r>
              <a:rPr lang="en-US" altLang="en-US" sz="2700" b="1" dirty="0">
                <a:solidFill>
                  <a:srgbClr val="595959"/>
                </a:solidFill>
                <a:latin typeface="Source Sans Pro" panose="020B0503030403020204" pitchFamily="34" charset="0"/>
                <a:cs typeface="Calibri" panose="020F0502020204030204" pitchFamily="34" charset="0"/>
              </a:rPr>
              <a:t>Sustainability Plan Template</a:t>
            </a:r>
          </a:p>
        </p:txBody>
      </p:sp>
    </p:spTree>
    <p:extLst>
      <p:ext uri="{BB962C8B-B14F-4D97-AF65-F5344CB8AC3E}">
        <p14:creationId xmlns:p14="http://schemas.microsoft.com/office/powerpoint/2010/main" val="2675678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9C30D-2213-BA48-8DA7-72FC6D3BBE1C}"/>
              </a:ext>
            </a:extLst>
          </p:cNvPr>
          <p:cNvSpPr>
            <a:spLocks noGrp="1"/>
          </p:cNvSpPr>
          <p:nvPr>
            <p:ph type="title"/>
          </p:nvPr>
        </p:nvSpPr>
        <p:spPr/>
        <p:txBody>
          <a:bodyPr/>
          <a:lstStyle/>
          <a:p>
            <a:r>
              <a:rPr lang="en-US" dirty="0"/>
              <a:t>4. Financial and Other Resources to do the Work </a:t>
            </a:r>
            <a:endParaRPr lang="en-US" dirty="0">
              <a:solidFill>
                <a:srgbClr val="ED2E26"/>
              </a:solidFill>
            </a:endParaRPr>
          </a:p>
        </p:txBody>
      </p:sp>
      <p:sp>
        <p:nvSpPr>
          <p:cNvPr id="7" name="Rectangle 4">
            <a:extLst>
              <a:ext uri="{FF2B5EF4-FFF2-40B4-BE49-F238E27FC236}">
                <a16:creationId xmlns:a16="http://schemas.microsoft.com/office/drawing/2014/main" id="{3DD5EC9E-0B47-4B87-90B1-FEBA71AA1E3D}"/>
              </a:ext>
            </a:extLst>
          </p:cNvPr>
          <p:cNvSpPr>
            <a:spLocks noChangeArrowheads="1"/>
          </p:cNvSpPr>
          <p:nvPr/>
        </p:nvSpPr>
        <p:spPr bwMode="auto">
          <a:xfrm>
            <a:off x="1262303" y="1663601"/>
            <a:ext cx="65151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tabLst>
                <a:tab pos="514350" algn="l"/>
              </a:tabLst>
              <a:defRPr sz="2400">
                <a:solidFill>
                  <a:schemeClr val="tx1"/>
                </a:solidFill>
                <a:latin typeface="Tahoma" panose="020B0604030504040204" pitchFamily="34" charset="0"/>
                <a:ea typeface="MS PGothic" panose="020B0600070205080204" pitchFamily="34" charset="-128"/>
              </a:defRPr>
            </a:lvl1pPr>
            <a:lvl2pPr marL="742950" indent="-285750">
              <a:tabLst>
                <a:tab pos="514350" algn="l"/>
              </a:tabLst>
              <a:defRPr sz="2400">
                <a:solidFill>
                  <a:schemeClr val="tx1"/>
                </a:solidFill>
                <a:latin typeface="Tahoma" panose="020B0604030504040204" pitchFamily="34" charset="0"/>
                <a:ea typeface="MS PGothic" panose="020B0600070205080204" pitchFamily="34" charset="-128"/>
              </a:defRPr>
            </a:lvl2pPr>
            <a:lvl3pPr marL="1143000" indent="-228600">
              <a:tabLst>
                <a:tab pos="514350" algn="l"/>
              </a:tabLst>
              <a:defRPr sz="2400">
                <a:solidFill>
                  <a:schemeClr val="tx1"/>
                </a:solidFill>
                <a:latin typeface="Tahoma" panose="020B0604030504040204" pitchFamily="34" charset="0"/>
                <a:ea typeface="MS PGothic" panose="020B0600070205080204" pitchFamily="34" charset="-128"/>
              </a:defRPr>
            </a:lvl3pPr>
            <a:lvl4pPr marL="1600200" indent="-228600">
              <a:tabLst>
                <a:tab pos="514350" algn="l"/>
              </a:tabLst>
              <a:defRPr sz="2400">
                <a:solidFill>
                  <a:schemeClr val="tx1"/>
                </a:solidFill>
                <a:latin typeface="Tahoma" panose="020B0604030504040204" pitchFamily="34" charset="0"/>
                <a:ea typeface="MS PGothic" panose="020B0600070205080204" pitchFamily="34" charset="-128"/>
              </a:defRPr>
            </a:lvl4pPr>
            <a:lvl5pPr marL="2057400" indent="-228600">
              <a:tabLst>
                <a:tab pos="514350" algn="l"/>
              </a:tabLst>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tabLst>
                <a:tab pos="514350" algn="l"/>
              </a:tabLs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tabLst>
                <a:tab pos="514350" algn="l"/>
              </a:tabLs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tabLst>
                <a:tab pos="514350" algn="l"/>
              </a:tabLs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tabLst>
                <a:tab pos="514350" algn="l"/>
              </a:tabLst>
              <a:defRPr sz="2400">
                <a:solidFill>
                  <a:schemeClr val="tx1"/>
                </a:solidFill>
                <a:latin typeface="Tahoma" panose="020B0604030504040204" pitchFamily="34" charset="0"/>
                <a:ea typeface="MS PGothic" panose="020B0600070205080204" pitchFamily="34" charset="-128"/>
              </a:defRPr>
            </a:lvl9pPr>
          </a:lstStyle>
          <a:p>
            <a:pPr marL="0" indent="0" algn="ctr"/>
            <a:r>
              <a:rPr lang="en-US" altLang="en-US" sz="2700" b="1" dirty="0">
                <a:solidFill>
                  <a:srgbClr val="595959"/>
                </a:solidFill>
                <a:latin typeface="Source Sans Pro" panose="020B0503030403020204" pitchFamily="34" charset="0"/>
                <a:cs typeface="Calibri" panose="020F0502020204030204" pitchFamily="34" charset="0"/>
              </a:rPr>
              <a:t>Sustainability Plan - Example</a:t>
            </a:r>
          </a:p>
        </p:txBody>
      </p:sp>
      <p:pic>
        <p:nvPicPr>
          <p:cNvPr id="5" name="Picture 4">
            <a:extLst>
              <a:ext uri="{FF2B5EF4-FFF2-40B4-BE49-F238E27FC236}">
                <a16:creationId xmlns:a16="http://schemas.microsoft.com/office/drawing/2014/main" id="{D27651FD-B88E-49C7-9431-71C3CEE811DD}"/>
              </a:ext>
            </a:extLst>
          </p:cNvPr>
          <p:cNvPicPr>
            <a:picLocks noChangeAspect="1"/>
          </p:cNvPicPr>
          <p:nvPr/>
        </p:nvPicPr>
        <p:blipFill>
          <a:blip r:embed="rId2"/>
          <a:stretch>
            <a:fillRect/>
          </a:stretch>
        </p:blipFill>
        <p:spPr>
          <a:xfrm>
            <a:off x="274937" y="2386548"/>
            <a:ext cx="8594126" cy="3419168"/>
          </a:xfrm>
          <a:prstGeom prst="rect">
            <a:avLst/>
          </a:prstGeom>
        </p:spPr>
      </p:pic>
    </p:spTree>
    <p:extLst>
      <p:ext uri="{BB962C8B-B14F-4D97-AF65-F5344CB8AC3E}">
        <p14:creationId xmlns:p14="http://schemas.microsoft.com/office/powerpoint/2010/main" val="2687557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9C30D-2213-BA48-8DA7-72FC6D3BBE1C}"/>
              </a:ext>
            </a:extLst>
          </p:cNvPr>
          <p:cNvSpPr>
            <a:spLocks noGrp="1"/>
          </p:cNvSpPr>
          <p:nvPr>
            <p:ph type="title"/>
          </p:nvPr>
        </p:nvSpPr>
        <p:spPr/>
        <p:txBody>
          <a:bodyPr/>
          <a:lstStyle/>
          <a:p>
            <a:r>
              <a:rPr lang="en-US" dirty="0"/>
              <a:t>4. Financial and Other Resources to do the Work </a:t>
            </a:r>
          </a:p>
        </p:txBody>
      </p:sp>
      <p:sp>
        <p:nvSpPr>
          <p:cNvPr id="6" name="TextBox 5">
            <a:extLst>
              <a:ext uri="{FF2B5EF4-FFF2-40B4-BE49-F238E27FC236}">
                <a16:creationId xmlns:a16="http://schemas.microsoft.com/office/drawing/2014/main" id="{04F24570-7095-4E25-8393-31712B8C0B69}"/>
              </a:ext>
            </a:extLst>
          </p:cNvPr>
          <p:cNvSpPr txBox="1">
            <a:spLocks noChangeArrowheads="1"/>
          </p:cNvSpPr>
          <p:nvPr/>
        </p:nvSpPr>
        <p:spPr bwMode="auto">
          <a:xfrm>
            <a:off x="1018150" y="1796841"/>
            <a:ext cx="6813243" cy="923330"/>
          </a:xfrm>
          <a:prstGeom prst="rect">
            <a:avLst/>
          </a:prstGeom>
          <a:noFill/>
          <a:ln w="9525">
            <a:noFill/>
            <a:miter lim="800000"/>
            <a:headEnd/>
            <a:tailEnd/>
          </a:ln>
        </p:spPr>
        <p:txBody>
          <a:bodyPr wrap="square">
            <a:spAutoFit/>
          </a:bodyPr>
          <a:lstStyle/>
          <a:p>
            <a:pPr>
              <a:tabLst>
                <a:tab pos="385763" algn="l"/>
              </a:tabLst>
            </a:pPr>
            <a:r>
              <a:rPr lang="en-US" sz="2700" b="1" i="1" dirty="0">
                <a:solidFill>
                  <a:srgbClr val="ED2E26"/>
                </a:solidFill>
                <a:latin typeface="Source Sans Pro" panose="020B0503030403020204" pitchFamily="34" charset="0"/>
                <a:ea typeface="Source Sans Pro" panose="020B0503030403020204" pitchFamily="34" charset="0"/>
                <a:cs typeface="Calibri" panose="020F0502020204030204" pitchFamily="34" charset="0"/>
              </a:rPr>
              <a:t>Assessment</a:t>
            </a:r>
            <a:r>
              <a:rPr lang="en-US" sz="27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  How will your coalition develop a </a:t>
            </a:r>
            <a:r>
              <a:rPr lang="en-US" sz="2700" b="1"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Sustainability Plan</a:t>
            </a:r>
            <a:r>
              <a:rPr lang="en-US" sz="27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9EDC711E-E821-467D-9345-EA676343CB93}"/>
              </a:ext>
            </a:extLst>
          </p:cNvPr>
          <p:cNvPicPr>
            <a:picLocks noChangeAspect="1"/>
          </p:cNvPicPr>
          <p:nvPr/>
        </p:nvPicPr>
        <p:blipFill>
          <a:blip r:embed="rId2"/>
          <a:stretch>
            <a:fillRect/>
          </a:stretch>
        </p:blipFill>
        <p:spPr>
          <a:xfrm>
            <a:off x="861966" y="3217692"/>
            <a:ext cx="7645284" cy="1643065"/>
          </a:xfrm>
          <a:prstGeom prst="rect">
            <a:avLst/>
          </a:prstGeom>
          <a:ln>
            <a:solidFill>
              <a:srgbClr val="000000"/>
            </a:solidFill>
          </a:ln>
        </p:spPr>
      </p:pic>
    </p:spTree>
    <p:extLst>
      <p:ext uri="{BB962C8B-B14F-4D97-AF65-F5344CB8AC3E}">
        <p14:creationId xmlns:p14="http://schemas.microsoft.com/office/powerpoint/2010/main" val="957520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4429C1-F297-1E44-9E44-AC45B2B35C13}"/>
              </a:ext>
            </a:extLst>
          </p:cNvPr>
          <p:cNvSpPr>
            <a:spLocks noGrp="1"/>
          </p:cNvSpPr>
          <p:nvPr>
            <p:ph type="title"/>
          </p:nvPr>
        </p:nvSpPr>
        <p:spPr/>
        <p:txBody>
          <a:bodyPr>
            <a:normAutofit/>
          </a:bodyPr>
          <a:lstStyle/>
          <a:p>
            <a:r>
              <a:rPr lang="en-US" dirty="0"/>
              <a:t>Sustainability Checklist </a:t>
            </a:r>
          </a:p>
        </p:txBody>
      </p:sp>
      <p:pic>
        <p:nvPicPr>
          <p:cNvPr id="5" name="Picture 4">
            <a:extLst>
              <a:ext uri="{FF2B5EF4-FFF2-40B4-BE49-F238E27FC236}">
                <a16:creationId xmlns:a16="http://schemas.microsoft.com/office/drawing/2014/main" id="{4A195381-914A-422D-9D32-6D5B3747AB8A}"/>
              </a:ext>
            </a:extLst>
          </p:cNvPr>
          <p:cNvPicPr>
            <a:picLocks noChangeAspect="1"/>
          </p:cNvPicPr>
          <p:nvPr/>
        </p:nvPicPr>
        <p:blipFill>
          <a:blip r:embed="rId2"/>
          <a:stretch>
            <a:fillRect/>
          </a:stretch>
        </p:blipFill>
        <p:spPr>
          <a:xfrm>
            <a:off x="1454357" y="1740832"/>
            <a:ext cx="7039957" cy="4839375"/>
          </a:xfrm>
          <a:prstGeom prst="rect">
            <a:avLst/>
          </a:prstGeom>
          <a:ln>
            <a:solidFill>
              <a:schemeClr val="tx1"/>
            </a:solidFill>
          </a:ln>
        </p:spPr>
      </p:pic>
    </p:spTree>
    <p:extLst>
      <p:ext uri="{BB962C8B-B14F-4D97-AF65-F5344CB8AC3E}">
        <p14:creationId xmlns:p14="http://schemas.microsoft.com/office/powerpoint/2010/main" val="2197667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9C30D-2213-BA48-8DA7-72FC6D3BBE1C}"/>
              </a:ext>
            </a:extLst>
          </p:cNvPr>
          <p:cNvSpPr>
            <a:spLocks noGrp="1"/>
          </p:cNvSpPr>
          <p:nvPr>
            <p:ph type="title"/>
          </p:nvPr>
        </p:nvSpPr>
        <p:spPr/>
        <p:txBody>
          <a:bodyPr/>
          <a:lstStyle/>
          <a:p>
            <a:r>
              <a:rPr lang="en-US" dirty="0"/>
              <a:t>Sustainability – Next Steps</a:t>
            </a:r>
            <a:endParaRPr lang="en-US" dirty="0">
              <a:solidFill>
                <a:srgbClr val="ED2E26"/>
              </a:solidFill>
            </a:endParaRPr>
          </a:p>
        </p:txBody>
      </p:sp>
      <p:sp>
        <p:nvSpPr>
          <p:cNvPr id="5" name="TextBox 4">
            <a:extLst>
              <a:ext uri="{FF2B5EF4-FFF2-40B4-BE49-F238E27FC236}">
                <a16:creationId xmlns:a16="http://schemas.microsoft.com/office/drawing/2014/main" id="{5AC8AEB4-4A41-4846-8E99-63D7F0293C18}"/>
              </a:ext>
            </a:extLst>
          </p:cNvPr>
          <p:cNvSpPr txBox="1">
            <a:spLocks noChangeArrowheads="1"/>
          </p:cNvSpPr>
          <p:nvPr/>
        </p:nvSpPr>
        <p:spPr bwMode="auto">
          <a:xfrm>
            <a:off x="456469" y="1780217"/>
            <a:ext cx="7885426" cy="45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3838" indent="-223838"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marL="0" indent="0">
              <a:tabLst>
                <a:tab pos="385763" algn="l"/>
              </a:tabLst>
            </a:pPr>
            <a:r>
              <a:rPr lang="en-US" sz="2800" b="1" dirty="0">
                <a:solidFill>
                  <a:schemeClr val="tx1">
                    <a:lumMod val="65000"/>
                    <a:lumOff val="35000"/>
                  </a:schemeClr>
                </a:solidFill>
                <a:latin typeface="Source Sans Pro" panose="020B0503030403020204" pitchFamily="34" charset="0"/>
                <a:cs typeface="Calibri" panose="020F0502020204030204" pitchFamily="34" charset="0"/>
              </a:rPr>
              <a:t>Next steps to engage your coalition:</a:t>
            </a:r>
          </a:p>
          <a:p>
            <a:pPr marL="627459" indent="-457200">
              <a:spcBef>
                <a:spcPct val="25000"/>
              </a:spcBef>
              <a:buClr>
                <a:srgbClr val="595959"/>
              </a:buClr>
              <a:buFont typeface="Arial" panose="020B0604020202020204" pitchFamily="34" charset="0"/>
              <a:buChar char="•"/>
              <a:tabLst>
                <a:tab pos="431006" algn="l"/>
              </a:tabLst>
            </a:pPr>
            <a:r>
              <a:rPr lang="en-US" sz="2800" dirty="0">
                <a:solidFill>
                  <a:srgbClr val="FF0000"/>
                </a:solidFill>
                <a:latin typeface="Source Sans Pro" panose="020B0503030403020204" pitchFamily="34" charset="0"/>
              </a:rPr>
              <a:t>Use</a:t>
            </a:r>
            <a:r>
              <a:rPr lang="en-US" sz="2800" dirty="0">
                <a:solidFill>
                  <a:srgbClr val="000A0C"/>
                </a:solidFill>
                <a:latin typeface="Source Sans Pro" panose="020B0503030403020204" pitchFamily="34" charset="0"/>
              </a:rPr>
              <a:t> </a:t>
            </a:r>
            <a:r>
              <a:rPr lang="en-US" sz="2800" dirty="0">
                <a:solidFill>
                  <a:schemeClr val="tx1">
                    <a:lumMod val="65000"/>
                    <a:lumOff val="35000"/>
                  </a:schemeClr>
                </a:solidFill>
                <a:latin typeface="Source Sans Pro" panose="020B0503030403020204" pitchFamily="34" charset="0"/>
              </a:rPr>
              <a:t>the Sustainability Checklist</a:t>
            </a:r>
          </a:p>
          <a:p>
            <a:pPr marL="627459" indent="-457200">
              <a:spcBef>
                <a:spcPct val="25000"/>
              </a:spcBef>
              <a:buClr>
                <a:srgbClr val="595959"/>
              </a:buClr>
              <a:buFont typeface="Arial" panose="020B0604020202020204" pitchFamily="34" charset="0"/>
              <a:buChar char="•"/>
              <a:tabLst>
                <a:tab pos="431006" algn="l"/>
              </a:tabLst>
            </a:pPr>
            <a:r>
              <a:rPr lang="en-US" sz="2800" dirty="0">
                <a:solidFill>
                  <a:srgbClr val="FF0000"/>
                </a:solidFill>
                <a:latin typeface="Source Sans Pro" panose="020B0503030403020204" pitchFamily="34" charset="0"/>
              </a:rPr>
              <a:t>Identify</a:t>
            </a:r>
            <a:r>
              <a:rPr lang="en-US" sz="2800" dirty="0">
                <a:solidFill>
                  <a:srgbClr val="000A0C"/>
                </a:solidFill>
                <a:latin typeface="Source Sans Pro" panose="020B0503030403020204" pitchFamily="34" charset="0"/>
              </a:rPr>
              <a:t> </a:t>
            </a:r>
            <a:r>
              <a:rPr lang="en-US" sz="2800" dirty="0">
                <a:solidFill>
                  <a:schemeClr val="tx1">
                    <a:lumMod val="65000"/>
                    <a:lumOff val="35000"/>
                  </a:schemeClr>
                </a:solidFill>
                <a:latin typeface="Source Sans Pro" panose="020B0503030403020204" pitchFamily="34" charset="0"/>
              </a:rPr>
              <a:t>the elements that are most relevant to the coalition</a:t>
            </a:r>
          </a:p>
          <a:p>
            <a:pPr marL="627459" indent="-457200">
              <a:spcBef>
                <a:spcPct val="25000"/>
              </a:spcBef>
              <a:buClr>
                <a:srgbClr val="595959"/>
              </a:buClr>
              <a:buFont typeface="Arial" panose="020B0604020202020204" pitchFamily="34" charset="0"/>
              <a:buChar char="•"/>
              <a:tabLst>
                <a:tab pos="431006" algn="l"/>
              </a:tabLst>
            </a:pPr>
            <a:r>
              <a:rPr lang="en-US" sz="2800" dirty="0">
                <a:solidFill>
                  <a:srgbClr val="FF0000"/>
                </a:solidFill>
                <a:latin typeface="Source Sans Pro" panose="020B0503030403020204" pitchFamily="34" charset="0"/>
              </a:rPr>
              <a:t>Determine</a:t>
            </a:r>
            <a:r>
              <a:rPr lang="en-US" sz="2800" dirty="0">
                <a:solidFill>
                  <a:srgbClr val="000A0C"/>
                </a:solidFill>
                <a:latin typeface="Source Sans Pro" panose="020B0503030403020204" pitchFamily="34" charset="0"/>
              </a:rPr>
              <a:t> </a:t>
            </a:r>
            <a:r>
              <a:rPr lang="en-US" sz="2800" dirty="0">
                <a:solidFill>
                  <a:schemeClr val="tx1">
                    <a:lumMod val="65000"/>
                    <a:lumOff val="35000"/>
                  </a:schemeClr>
                </a:solidFill>
                <a:latin typeface="Source Sans Pro" panose="020B0503030403020204" pitchFamily="34" charset="0"/>
              </a:rPr>
              <a:t>how </a:t>
            </a:r>
            <a:r>
              <a:rPr lang="en-US" sz="2800" b="1" i="1" u="sng" dirty="0">
                <a:solidFill>
                  <a:schemeClr val="tx1">
                    <a:lumMod val="65000"/>
                    <a:lumOff val="35000"/>
                  </a:schemeClr>
                </a:solidFill>
                <a:latin typeface="Source Sans Pro" panose="020B0503030403020204" pitchFamily="34" charset="0"/>
              </a:rPr>
              <a:t>the coalition </a:t>
            </a:r>
            <a:r>
              <a:rPr lang="en-US" sz="2800" dirty="0">
                <a:solidFill>
                  <a:schemeClr val="tx1">
                    <a:lumMod val="65000"/>
                    <a:lumOff val="35000"/>
                  </a:schemeClr>
                </a:solidFill>
                <a:latin typeface="Source Sans Pro" panose="020B0503030403020204" pitchFamily="34" charset="0"/>
              </a:rPr>
              <a:t>will implement each element</a:t>
            </a:r>
          </a:p>
          <a:p>
            <a:pPr marL="627459" indent="-457200">
              <a:spcBef>
                <a:spcPct val="25000"/>
              </a:spcBef>
              <a:buClr>
                <a:srgbClr val="595959"/>
              </a:buClr>
              <a:buFont typeface="Arial" panose="020B0604020202020204" pitchFamily="34" charset="0"/>
              <a:buChar char="•"/>
              <a:tabLst>
                <a:tab pos="431006" algn="l"/>
              </a:tabLst>
            </a:pPr>
            <a:r>
              <a:rPr lang="en-US" sz="2800" dirty="0">
                <a:solidFill>
                  <a:srgbClr val="FF0000"/>
                </a:solidFill>
                <a:latin typeface="Source Sans Pro" panose="020B0503030403020204" pitchFamily="34" charset="0"/>
              </a:rPr>
              <a:t>Develop </a:t>
            </a:r>
            <a:r>
              <a:rPr lang="en-US" sz="2800" dirty="0">
                <a:solidFill>
                  <a:schemeClr val="tx1">
                    <a:lumMod val="65000"/>
                    <a:lumOff val="35000"/>
                  </a:schemeClr>
                </a:solidFill>
                <a:latin typeface="Source Sans Pro" panose="020B0503030403020204" pitchFamily="34" charset="0"/>
              </a:rPr>
              <a:t>a Sustainability Plan</a:t>
            </a:r>
          </a:p>
          <a:p>
            <a:pPr marL="627459" indent="-457200">
              <a:spcBef>
                <a:spcPct val="25000"/>
              </a:spcBef>
              <a:buClr>
                <a:srgbClr val="595959"/>
              </a:buClr>
              <a:buFont typeface="Arial" panose="020B0604020202020204" pitchFamily="34" charset="0"/>
              <a:buChar char="•"/>
              <a:tabLst>
                <a:tab pos="431006" algn="l"/>
              </a:tabLst>
            </a:pPr>
            <a:r>
              <a:rPr lang="en-US" sz="2800" dirty="0">
                <a:solidFill>
                  <a:srgbClr val="FF0000"/>
                </a:solidFill>
                <a:latin typeface="Source Sans Pro" panose="020B0503030403020204" pitchFamily="34" charset="0"/>
              </a:rPr>
              <a:t>Identify</a:t>
            </a:r>
            <a:r>
              <a:rPr lang="en-US" sz="2800" dirty="0">
                <a:solidFill>
                  <a:srgbClr val="000A0C"/>
                </a:solidFill>
                <a:latin typeface="Source Sans Pro" panose="020B0503030403020204" pitchFamily="34" charset="0"/>
              </a:rPr>
              <a:t> </a:t>
            </a:r>
            <a:r>
              <a:rPr lang="en-US" sz="2800" dirty="0">
                <a:solidFill>
                  <a:schemeClr val="tx1">
                    <a:lumMod val="65000"/>
                    <a:lumOff val="35000"/>
                  </a:schemeClr>
                </a:solidFill>
                <a:latin typeface="Source Sans Pro" panose="020B0503030403020204" pitchFamily="34" charset="0"/>
              </a:rPr>
              <a:t>additional training and T/A</a:t>
            </a:r>
          </a:p>
          <a:p>
            <a:endParaRPr lang="en-US" sz="2800" dirty="0">
              <a:latin typeface="Source Sans Pro" panose="020B0503030403020204" pitchFamily="34" charset="0"/>
            </a:endParaRPr>
          </a:p>
        </p:txBody>
      </p:sp>
    </p:spTree>
    <p:extLst>
      <p:ext uri="{BB962C8B-B14F-4D97-AF65-F5344CB8AC3E}">
        <p14:creationId xmlns:p14="http://schemas.microsoft.com/office/powerpoint/2010/main" val="344658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the Opioid Response Network</a:t>
            </a:r>
          </a:p>
        </p:txBody>
      </p:sp>
      <p:sp>
        <p:nvSpPr>
          <p:cNvPr id="3" name="Content Placeholder 2"/>
          <p:cNvSpPr>
            <a:spLocks noGrp="1"/>
          </p:cNvSpPr>
          <p:nvPr>
            <p:ph idx="1"/>
          </p:nvPr>
        </p:nvSpPr>
        <p:spPr>
          <a:xfrm>
            <a:off x="457200" y="1679403"/>
            <a:ext cx="8229600" cy="3953421"/>
          </a:xfrm>
        </p:spPr>
        <p:txBody>
          <a:bodyPr>
            <a:noAutofit/>
          </a:bodyPr>
          <a:lstStyle/>
          <a:p>
            <a:pPr lvl="0"/>
            <a:r>
              <a:rPr lang="en-US" dirty="0"/>
              <a:t>To ask questions or submit a technical assistance request: </a:t>
            </a:r>
          </a:p>
          <a:p>
            <a:pPr lvl="0"/>
            <a:endParaRPr lang="en-US" sz="1600" dirty="0"/>
          </a:p>
          <a:p>
            <a:pPr lvl="2"/>
            <a:r>
              <a:rPr lang="en-US" sz="2800" dirty="0"/>
              <a:t>Visit www.OpioidResponseNetwork.org </a:t>
            </a:r>
          </a:p>
          <a:p>
            <a:pPr lvl="2"/>
            <a:r>
              <a:rPr lang="en-US" sz="2800"/>
              <a:t>Email orn@</a:t>
            </a:r>
            <a:r>
              <a:rPr lang="en-US" sz="2800" dirty="0" err="1"/>
              <a:t>aaap.org</a:t>
            </a:r>
            <a:r>
              <a:rPr lang="en-US" sz="2800" dirty="0"/>
              <a:t> </a:t>
            </a:r>
          </a:p>
          <a:p>
            <a:pPr lvl="2"/>
            <a:r>
              <a:rPr lang="en-US" sz="2800" dirty="0"/>
              <a:t>Call 401-270-5900</a:t>
            </a:r>
          </a:p>
          <a:p>
            <a:pPr marL="0" lvl="0" indent="0">
              <a:buNone/>
            </a:pPr>
            <a:endParaRPr lang="en-US" sz="2300" dirty="0"/>
          </a:p>
        </p:txBody>
      </p:sp>
      <p:sp>
        <p:nvSpPr>
          <p:cNvPr id="4" name="Slide Number Placeholder 3"/>
          <p:cNvSpPr>
            <a:spLocks noGrp="1"/>
          </p:cNvSpPr>
          <p:nvPr>
            <p:ph type="sldNum" sz="quarter" idx="12"/>
          </p:nvPr>
        </p:nvSpPr>
        <p:spPr/>
        <p:txBody>
          <a:bodyPr/>
          <a:lstStyle/>
          <a:p>
            <a:fld id="{1271A09D-B238-CC49-8083-E93D66A072E7}" type="slidenum">
              <a:rPr lang="en-US" smtClean="0"/>
              <a:t>4</a:t>
            </a:fld>
            <a:endParaRPr lang="en-US"/>
          </a:p>
        </p:txBody>
      </p:sp>
    </p:spTree>
    <p:extLst>
      <p:ext uri="{BB962C8B-B14F-4D97-AF65-F5344CB8AC3E}">
        <p14:creationId xmlns:p14="http://schemas.microsoft.com/office/powerpoint/2010/main" val="1471942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9C30D-2213-BA48-8DA7-72FC6D3BBE1C}"/>
              </a:ext>
            </a:extLst>
          </p:cNvPr>
          <p:cNvSpPr>
            <a:spLocks noGrp="1"/>
          </p:cNvSpPr>
          <p:nvPr>
            <p:ph type="title"/>
          </p:nvPr>
        </p:nvSpPr>
        <p:spPr/>
        <p:txBody>
          <a:bodyPr/>
          <a:lstStyle/>
          <a:p>
            <a:r>
              <a:rPr lang="en-US" dirty="0"/>
              <a:t>Resources</a:t>
            </a:r>
            <a:endParaRPr lang="en-US" dirty="0">
              <a:solidFill>
                <a:srgbClr val="ED2E26"/>
              </a:solidFill>
            </a:endParaRPr>
          </a:p>
        </p:txBody>
      </p:sp>
      <p:sp>
        <p:nvSpPr>
          <p:cNvPr id="5" name="TextBox 4">
            <a:extLst>
              <a:ext uri="{FF2B5EF4-FFF2-40B4-BE49-F238E27FC236}">
                <a16:creationId xmlns:a16="http://schemas.microsoft.com/office/drawing/2014/main" id="{5AC8AEB4-4A41-4846-8E99-63D7F0293C18}"/>
              </a:ext>
            </a:extLst>
          </p:cNvPr>
          <p:cNvSpPr txBox="1">
            <a:spLocks noChangeArrowheads="1"/>
          </p:cNvSpPr>
          <p:nvPr/>
        </p:nvSpPr>
        <p:spPr bwMode="auto">
          <a:xfrm>
            <a:off x="376260" y="1956682"/>
            <a:ext cx="8767740"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3838" indent="-223838"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marL="170260" indent="0">
              <a:buClr>
                <a:schemeClr val="folHlink"/>
              </a:buClr>
            </a:pPr>
            <a:r>
              <a:rPr lang="en-US" sz="2800" dirty="0">
                <a:solidFill>
                  <a:srgbClr val="595959"/>
                </a:solidFill>
                <a:latin typeface="Source Sans Pro" panose="020B0503030403020204" pitchFamily="34" charset="0"/>
                <a:cs typeface="Calibri" panose="020F0502020204030204" pitchFamily="34" charset="0"/>
              </a:rPr>
              <a:t>CADCA — Community Anti-Drug Coalitions of America</a:t>
            </a:r>
          </a:p>
          <a:p>
            <a:pPr marL="170260" indent="0">
              <a:buClr>
                <a:schemeClr val="folHlink"/>
              </a:buClr>
            </a:pPr>
            <a:r>
              <a:rPr lang="en-US" sz="2800" dirty="0">
                <a:latin typeface="Source Sans Pro" panose="020B0503030403020204" pitchFamily="34" charset="0"/>
                <a:cs typeface="Calibri" panose="020F0502020204030204" pitchFamily="34" charset="0"/>
              </a:rPr>
              <a:t>	</a:t>
            </a:r>
            <a:r>
              <a:rPr lang="en-US" sz="2800" i="1" u="sng" dirty="0">
                <a:solidFill>
                  <a:srgbClr val="FF0000"/>
                </a:solidFill>
                <a:latin typeface="Source Sans Pro" panose="020B0503030403020204" pitchFamily="34" charset="0"/>
                <a:cs typeface="Calibri" panose="020F0502020204030204" pitchFamily="34" charset="0"/>
              </a:rPr>
              <a:t>www.cadca.org</a:t>
            </a:r>
          </a:p>
          <a:p>
            <a:pPr marL="170260" indent="3572">
              <a:buClr>
                <a:schemeClr val="folHlink"/>
              </a:buClr>
            </a:pPr>
            <a:endParaRPr lang="en-US" sz="2800" dirty="0">
              <a:latin typeface="Source Sans Pro" panose="020B0503030403020204" pitchFamily="34" charset="0"/>
              <a:cs typeface="Calibri" panose="020F0502020204030204" pitchFamily="34" charset="0"/>
            </a:endParaRPr>
          </a:p>
          <a:p>
            <a:pPr marL="170260" indent="0">
              <a:buClr>
                <a:schemeClr val="folHlink"/>
              </a:buClr>
            </a:pPr>
            <a:r>
              <a:rPr lang="en-US" sz="2800" dirty="0">
                <a:solidFill>
                  <a:srgbClr val="595959"/>
                </a:solidFill>
                <a:latin typeface="Source Sans Pro" panose="020B0503030403020204" pitchFamily="34" charset="0"/>
                <a:cs typeface="Calibri" panose="020F0502020204030204" pitchFamily="34" charset="0"/>
              </a:rPr>
              <a:t>CADCA National Community Anti-Drug Coalition Institute – Coalition Development Support:</a:t>
            </a:r>
          </a:p>
          <a:p>
            <a:pPr marL="170260" indent="0">
              <a:buClr>
                <a:schemeClr val="folHlink"/>
              </a:buClr>
            </a:pPr>
            <a:r>
              <a:rPr lang="en-US" sz="2800" dirty="0">
                <a:solidFill>
                  <a:srgbClr val="595959"/>
                </a:solidFill>
                <a:latin typeface="Source Sans Pro" panose="020B0503030403020204" pitchFamily="34" charset="0"/>
                <a:cs typeface="Calibri" panose="020F0502020204030204" pitchFamily="34" charset="0"/>
              </a:rPr>
              <a:t>	800-54CADCA x240</a:t>
            </a:r>
          </a:p>
          <a:p>
            <a:pPr marL="170260" indent="0">
              <a:buClr>
                <a:schemeClr val="folHlink"/>
              </a:buClr>
            </a:pPr>
            <a:r>
              <a:rPr lang="en-US" sz="2800" dirty="0">
                <a:latin typeface="Source Sans Pro" panose="020B0503030403020204" pitchFamily="34" charset="0"/>
                <a:cs typeface="Calibri" panose="020F0502020204030204" pitchFamily="34" charset="0"/>
              </a:rPr>
              <a:t>	</a:t>
            </a:r>
            <a:r>
              <a:rPr lang="en-US" sz="2800" i="1" u="sng" dirty="0">
                <a:solidFill>
                  <a:srgbClr val="FF0000"/>
                </a:solidFill>
                <a:latin typeface="Source Sans Pro" panose="020B0503030403020204" pitchFamily="34" charset="0"/>
                <a:cs typeface="Calibri" panose="020F0502020204030204" pitchFamily="34" charset="0"/>
              </a:rPr>
              <a:t>training@cadca.org</a:t>
            </a:r>
          </a:p>
          <a:p>
            <a:endParaRPr lang="en-US" sz="1500" dirty="0">
              <a:latin typeface="Source Sans Pro" panose="020B0503030403020204" pitchFamily="34" charset="0"/>
            </a:endParaRPr>
          </a:p>
        </p:txBody>
      </p:sp>
    </p:spTree>
    <p:extLst>
      <p:ext uri="{BB962C8B-B14F-4D97-AF65-F5344CB8AC3E}">
        <p14:creationId xmlns:p14="http://schemas.microsoft.com/office/powerpoint/2010/main" val="4252144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621780" y="1448485"/>
            <a:ext cx="2522220" cy="5135880"/>
          </a:xfrm>
          <a:prstGeom prst="rect">
            <a:avLst/>
          </a:prstGeom>
        </p:spPr>
      </p:pic>
      <p:sp>
        <p:nvSpPr>
          <p:cNvPr id="2" name="Title 1"/>
          <p:cNvSpPr>
            <a:spLocks noGrp="1"/>
          </p:cNvSpPr>
          <p:nvPr>
            <p:ph type="title"/>
          </p:nvPr>
        </p:nvSpPr>
        <p:spPr/>
        <p:txBody>
          <a:bodyPr/>
          <a:lstStyle/>
          <a:p>
            <a:r>
              <a:rPr lang="en-US" sz="4000" dirty="0"/>
              <a:t>Substance Abuse and Mental Health </a:t>
            </a:r>
            <a:br>
              <a:rPr lang="en-US" sz="4000" dirty="0"/>
            </a:br>
            <a:r>
              <a:rPr lang="en-US" sz="4000" dirty="0"/>
              <a:t>Services Administration (SAMHSA)</a:t>
            </a:r>
          </a:p>
        </p:txBody>
      </p:sp>
      <p:sp>
        <p:nvSpPr>
          <p:cNvPr id="3" name="Content Placeholder 2"/>
          <p:cNvSpPr>
            <a:spLocks noGrp="1"/>
          </p:cNvSpPr>
          <p:nvPr>
            <p:ph idx="1"/>
          </p:nvPr>
        </p:nvSpPr>
        <p:spPr>
          <a:xfrm>
            <a:off x="457200" y="1789131"/>
            <a:ext cx="8040414" cy="3669837"/>
          </a:xfrm>
        </p:spPr>
        <p:txBody>
          <a:bodyPr>
            <a:normAutofit/>
          </a:bodyPr>
          <a:lstStyle/>
          <a:p>
            <a:endParaRPr lang="en-US" sz="2000" i="1" dirty="0">
              <a:cs typeface="Sans source pro"/>
            </a:endParaRPr>
          </a:p>
          <a:p>
            <a:endParaRPr lang="en-US" sz="2000" i="1" dirty="0">
              <a:cs typeface="Sans source pro"/>
            </a:endParaRPr>
          </a:p>
          <a:p>
            <a:pPr marL="0" indent="0">
              <a:buNone/>
            </a:pPr>
            <a:r>
              <a:rPr lang="en-US" sz="2000" i="1" dirty="0">
                <a:cs typeface="Sans source pro"/>
              </a:rPr>
              <a:t>Funding for this initiative was made possible (in part) by grant no. 6H79TI080816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p>
          <a:p>
            <a:endParaRPr lang="en-US" dirty="0"/>
          </a:p>
        </p:txBody>
      </p:sp>
      <p:sp>
        <p:nvSpPr>
          <p:cNvPr id="4" name="Slide Number Placeholder 3"/>
          <p:cNvSpPr>
            <a:spLocks noGrp="1"/>
          </p:cNvSpPr>
          <p:nvPr>
            <p:ph type="sldNum" sz="quarter" idx="12"/>
          </p:nvPr>
        </p:nvSpPr>
        <p:spPr/>
        <p:txBody>
          <a:bodyPr/>
          <a:lstStyle/>
          <a:p>
            <a:fld id="{1271A09D-B238-CC49-8083-E93D66A072E7}" type="slidenum">
              <a:rPr lang="en-US" smtClean="0"/>
              <a:t>5</a:t>
            </a:fld>
            <a:endParaRPr lang="en-US" dirty="0"/>
          </a:p>
        </p:txBody>
      </p:sp>
    </p:spTree>
    <p:extLst>
      <p:ext uri="{BB962C8B-B14F-4D97-AF65-F5344CB8AC3E}">
        <p14:creationId xmlns:p14="http://schemas.microsoft.com/office/powerpoint/2010/main" val="615838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a:t>Approach: To build on existing efforts, enhance, refine and fill in gaps when needed while avoiding duplication and not </a:t>
            </a:r>
            <a:br>
              <a:rPr lang="en-US" sz="2800" i="1" dirty="0"/>
            </a:br>
            <a:r>
              <a:rPr lang="en-US" sz="2800" i="1" dirty="0"/>
              <a:t>“re-creating the wheel.”</a:t>
            </a:r>
            <a:br>
              <a:rPr lang="en-US" i="1" dirty="0"/>
            </a:br>
            <a:endParaRPr lang="en-US" dirty="0"/>
          </a:p>
        </p:txBody>
      </p:sp>
    </p:spTree>
    <p:extLst>
      <p:ext uri="{BB962C8B-B14F-4D97-AF65-F5344CB8AC3E}">
        <p14:creationId xmlns:p14="http://schemas.microsoft.com/office/powerpoint/2010/main" val="3137870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621780" y="1448485"/>
            <a:ext cx="2522220" cy="5135880"/>
          </a:xfrm>
          <a:prstGeom prst="rect">
            <a:avLst/>
          </a:prstGeom>
        </p:spPr>
      </p:pic>
      <p:sp>
        <p:nvSpPr>
          <p:cNvPr id="2" name="Title 1"/>
          <p:cNvSpPr>
            <a:spLocks noGrp="1"/>
          </p:cNvSpPr>
          <p:nvPr>
            <p:ph type="title"/>
          </p:nvPr>
        </p:nvSpPr>
        <p:spPr/>
        <p:txBody>
          <a:bodyPr/>
          <a:lstStyle/>
          <a:p>
            <a:r>
              <a:rPr lang="en-US" dirty="0"/>
              <a:t>Overall Mission</a:t>
            </a:r>
          </a:p>
        </p:txBody>
      </p:sp>
      <p:sp>
        <p:nvSpPr>
          <p:cNvPr id="3" name="Content Placeholder 2"/>
          <p:cNvSpPr>
            <a:spLocks noGrp="1"/>
          </p:cNvSpPr>
          <p:nvPr>
            <p:ph idx="1"/>
          </p:nvPr>
        </p:nvSpPr>
        <p:spPr>
          <a:xfrm>
            <a:off x="961697" y="2105387"/>
            <a:ext cx="6385560" cy="2609133"/>
          </a:xfrm>
        </p:spPr>
        <p:txBody>
          <a:bodyPr>
            <a:noAutofit/>
          </a:bodyPr>
          <a:lstStyle/>
          <a:p>
            <a:pPr marL="0" indent="0">
              <a:buNone/>
            </a:pPr>
            <a:r>
              <a:rPr lang="en-US" dirty="0"/>
              <a:t>To provide training and technical assistance via local experts to enhance </a:t>
            </a:r>
            <a:r>
              <a:rPr lang="en-US" b="1" dirty="0"/>
              <a:t>prevention</a:t>
            </a:r>
            <a:r>
              <a:rPr lang="en-US" dirty="0"/>
              <a:t>, </a:t>
            </a:r>
            <a:r>
              <a:rPr lang="en-US" b="1" dirty="0"/>
              <a:t>treatment </a:t>
            </a:r>
            <a:r>
              <a:rPr lang="en-US" dirty="0"/>
              <a:t>(especially medication-assisted treatment like buprenorphine, naltrexone, and methadone), and </a:t>
            </a:r>
            <a:r>
              <a:rPr lang="en-US" b="1" dirty="0"/>
              <a:t>recovery</a:t>
            </a:r>
            <a:r>
              <a:rPr lang="en-US" b="1" i="1" dirty="0"/>
              <a:t> </a:t>
            </a:r>
            <a:r>
              <a:rPr lang="en-US" dirty="0"/>
              <a:t>efforts across the country addressing state and local - specific needs.</a:t>
            </a:r>
          </a:p>
        </p:txBody>
      </p:sp>
      <p:sp>
        <p:nvSpPr>
          <p:cNvPr id="4" name="Slide Number Placeholder 3"/>
          <p:cNvSpPr>
            <a:spLocks noGrp="1"/>
          </p:cNvSpPr>
          <p:nvPr>
            <p:ph type="sldNum" sz="quarter" idx="12"/>
          </p:nvPr>
        </p:nvSpPr>
        <p:spPr/>
        <p:txBody>
          <a:bodyPr/>
          <a:lstStyle/>
          <a:p>
            <a:fld id="{1271A09D-B238-CC49-8083-E93D66A072E7}" type="slidenum">
              <a:rPr lang="en-US" smtClean="0"/>
              <a:t>7</a:t>
            </a:fld>
            <a:endParaRPr lang="en-US" dirty="0"/>
          </a:p>
        </p:txBody>
      </p:sp>
    </p:spTree>
    <p:extLst>
      <p:ext uri="{BB962C8B-B14F-4D97-AF65-F5344CB8AC3E}">
        <p14:creationId xmlns:p14="http://schemas.microsoft.com/office/powerpoint/2010/main" val="3655381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a:t>
            </a:r>
            <a:br>
              <a:rPr lang="en-US" dirty="0"/>
            </a:br>
            <a:r>
              <a:rPr lang="en-US" dirty="0"/>
              <a:t>Don’t Leave Your Change to Chance</a:t>
            </a:r>
          </a:p>
        </p:txBody>
      </p:sp>
    </p:spTree>
    <p:extLst>
      <p:ext uri="{BB962C8B-B14F-4D97-AF65-F5344CB8AC3E}">
        <p14:creationId xmlns:p14="http://schemas.microsoft.com/office/powerpoint/2010/main" val="1283296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9C30D-2213-BA48-8DA7-72FC6D3BBE1C}"/>
              </a:ext>
            </a:extLst>
          </p:cNvPr>
          <p:cNvSpPr>
            <a:spLocks noGrp="1"/>
          </p:cNvSpPr>
          <p:nvPr>
            <p:ph type="title"/>
          </p:nvPr>
        </p:nvSpPr>
        <p:spPr/>
        <p:txBody>
          <a:bodyPr/>
          <a:lstStyle/>
          <a:p>
            <a:r>
              <a:rPr lang="en-US" dirty="0"/>
              <a:t>Objectives</a:t>
            </a:r>
            <a:endParaRPr lang="en-US" dirty="0">
              <a:solidFill>
                <a:srgbClr val="ED2E26"/>
              </a:solidFill>
            </a:endParaRPr>
          </a:p>
        </p:txBody>
      </p:sp>
      <p:sp>
        <p:nvSpPr>
          <p:cNvPr id="6" name="TextBox 3">
            <a:extLst>
              <a:ext uri="{FF2B5EF4-FFF2-40B4-BE49-F238E27FC236}">
                <a16:creationId xmlns:a16="http://schemas.microsoft.com/office/drawing/2014/main" id="{5A82BC6F-646F-4D16-BFD3-DF44D494E23F}"/>
              </a:ext>
            </a:extLst>
          </p:cNvPr>
          <p:cNvSpPr txBox="1">
            <a:spLocks noChangeArrowheads="1"/>
          </p:cNvSpPr>
          <p:nvPr/>
        </p:nvSpPr>
        <p:spPr bwMode="auto">
          <a:xfrm>
            <a:off x="309715" y="1681316"/>
            <a:ext cx="862780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marL="457200" indent="-457200">
              <a:buFont typeface="Arial" panose="020B0604020202020204" pitchFamily="34" charset="0"/>
              <a:buChar char="•"/>
            </a:pPr>
            <a:r>
              <a:rPr lang="en-US" alt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Describe why fostering sustainability is important		</a:t>
            </a:r>
          </a:p>
          <a:p>
            <a:pPr marL="457200" indent="-457200">
              <a:buFont typeface="Arial" panose="020B0604020202020204" pitchFamily="34" charset="0"/>
              <a:buChar char="•"/>
            </a:pPr>
            <a:r>
              <a:rPr lang="en-US" alt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Assess your coalition or initiative’s ability to:  </a:t>
            </a:r>
          </a:p>
          <a:p>
            <a:pPr marL="1200150" lvl="1" indent="-457200">
              <a:buFont typeface="Arial" panose="020B0604020202020204" pitchFamily="34" charset="0"/>
              <a:buChar char="•"/>
            </a:pPr>
            <a:r>
              <a:rPr lang="en-US" alt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Create a strong volunteer and membership base</a:t>
            </a:r>
          </a:p>
          <a:p>
            <a:pPr marL="1200150" lvl="1" indent="-457200">
              <a:buFont typeface="Arial" panose="020B0604020202020204" pitchFamily="34" charset="0"/>
              <a:buChar char="•"/>
            </a:pPr>
            <a:r>
              <a:rPr lang="en-US" alt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Build a credible planning process and organization infrastructure</a:t>
            </a:r>
          </a:p>
          <a:p>
            <a:pPr marL="1200150" lvl="1" indent="-457200">
              <a:buFont typeface="Arial" panose="020B0604020202020204" pitchFamily="34" charset="0"/>
              <a:buChar char="•"/>
            </a:pPr>
            <a:r>
              <a:rPr lang="en-US" alt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Ensure relevance to community concerns</a:t>
            </a:r>
          </a:p>
          <a:p>
            <a:pPr marL="1200150" lvl="1" indent="-457200">
              <a:buFont typeface="Arial" panose="020B0604020202020204" pitchFamily="34" charset="0"/>
              <a:buChar char="•"/>
            </a:pPr>
            <a:r>
              <a:rPr lang="en-US" alt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Develop a diversified funding strategy</a:t>
            </a:r>
          </a:p>
          <a:p>
            <a:pPr marL="457200" indent="-457200">
              <a:buFont typeface="Arial" panose="020B0604020202020204" pitchFamily="34" charset="0"/>
              <a:buChar char="•"/>
            </a:pPr>
            <a:r>
              <a:rPr lang="en-US" altLang="en-US" sz="2800" dirty="0">
                <a:solidFill>
                  <a:schemeClr val="tx1">
                    <a:lumMod val="65000"/>
                    <a:lumOff val="35000"/>
                  </a:schemeClr>
                </a:solidFill>
                <a:latin typeface="Source Sans Pro" panose="020B0503030403020204" pitchFamily="34" charset="0"/>
                <a:ea typeface="Source Sans Pro" panose="020B0503030403020204" pitchFamily="34" charset="0"/>
                <a:cs typeface="Calibri" panose="020F0502020204030204" pitchFamily="34" charset="0"/>
              </a:rPr>
              <a:t>Develop specific “next steps” to mobilize members to focus on sustainability</a:t>
            </a:r>
          </a:p>
        </p:txBody>
      </p:sp>
    </p:spTree>
    <p:extLst>
      <p:ext uri="{BB962C8B-B14F-4D97-AF65-F5344CB8AC3E}">
        <p14:creationId xmlns:p14="http://schemas.microsoft.com/office/powerpoint/2010/main" val="1643153304"/>
      </p:ext>
    </p:extLst>
  </p:cSld>
  <p:clrMapOvr>
    <a:masterClrMapping/>
  </p:clrMapOvr>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165C7D"/>
      </a:dk2>
      <a:lt2>
        <a:srgbClr val="EEECE1"/>
      </a:lt2>
      <a:accent1>
        <a:srgbClr val="234264"/>
      </a:accent1>
      <a:accent2>
        <a:srgbClr val="A13F1D"/>
      </a:accent2>
      <a:accent3>
        <a:srgbClr val="34672C"/>
      </a:accent3>
      <a:accent4>
        <a:srgbClr val="C19421"/>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5755</TotalTime>
  <Words>1304</Words>
  <Application>Microsoft Office PowerPoint</Application>
  <PresentationFormat>On-screen Show (4:3)</PresentationFormat>
  <Paragraphs>248</Paragraphs>
  <Slides>40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Calibri</vt:lpstr>
      <vt:lpstr>Franklin Gothic Demi</vt:lpstr>
      <vt:lpstr>Montserrat</vt:lpstr>
      <vt:lpstr>Source Sans Pro</vt:lpstr>
      <vt:lpstr>Tahoma</vt:lpstr>
      <vt:lpstr>Wingdings</vt:lpstr>
      <vt:lpstr>Office Theme</vt:lpstr>
      <vt:lpstr>Custom Design</vt:lpstr>
      <vt:lpstr>Coalition Sustainability</vt:lpstr>
      <vt:lpstr>Working with communities to address the opioid crisis.</vt:lpstr>
      <vt:lpstr>Working with communities to address the opioid crisis.</vt:lpstr>
      <vt:lpstr>Contact the Opioid Response Network</vt:lpstr>
      <vt:lpstr>Substance Abuse and Mental Health  Services Administration (SAMHSA)</vt:lpstr>
      <vt:lpstr>Approach: To build on existing efforts, enhance, refine and fill in gaps when needed while avoiding duplication and not  “re-creating the wheel.” </vt:lpstr>
      <vt:lpstr>Overall Mission</vt:lpstr>
      <vt:lpstr>Sustainability:  Don’t Leave Your Change to Chance</vt:lpstr>
      <vt:lpstr>Objectives</vt:lpstr>
      <vt:lpstr>Definition of Coalition Sustainability</vt:lpstr>
      <vt:lpstr>Four Things Coalitions Must Sustain</vt:lpstr>
      <vt:lpstr>Sustainability Checklist </vt:lpstr>
      <vt:lpstr>1. Strong Volunteer and Membership Base</vt:lpstr>
      <vt:lpstr>1. Strong Volunteer and Membership Base</vt:lpstr>
      <vt:lpstr>1. Strong Volunteer and Membership Base</vt:lpstr>
      <vt:lpstr>Four Things Coalitions Must Sustain:</vt:lpstr>
      <vt:lpstr>2. A Credible Process</vt:lpstr>
      <vt:lpstr>Coalition Products</vt:lpstr>
      <vt:lpstr>2. Credible Coalition Processes</vt:lpstr>
      <vt:lpstr>Four Things Coalitions Must Sustain:</vt:lpstr>
      <vt:lpstr>3. Relevance to Community Concerns</vt:lpstr>
      <vt:lpstr>3. Relevance to Community Concerns</vt:lpstr>
      <vt:lpstr>3. Relevance to Community Concerns</vt:lpstr>
      <vt:lpstr>3. Strong Volunteer and Membership Base</vt:lpstr>
      <vt:lpstr>Four Things Coalitions Must Sustain:</vt:lpstr>
      <vt:lpstr>4. The financial and other resources required to do the work</vt:lpstr>
      <vt:lpstr>Six-Step Sustainability Planning Process</vt:lpstr>
      <vt:lpstr>Six-Step Sustainability Planning Process</vt:lpstr>
      <vt:lpstr>Six-Step Sustainability Planning Process</vt:lpstr>
      <vt:lpstr>Six-Step Sustainability Planning Process</vt:lpstr>
      <vt:lpstr>Six-Step Sustainability Planning Process</vt:lpstr>
      <vt:lpstr>Six-Step Sustainability Planning Process</vt:lpstr>
      <vt:lpstr>Six-Step Sustainability Planning Process</vt:lpstr>
      <vt:lpstr>Six-Step Sustainability Planning Process</vt:lpstr>
      <vt:lpstr>Develop a Sustainability Plan</vt:lpstr>
      <vt:lpstr>4. Financial and Other Resources to do the Work </vt:lpstr>
      <vt:lpstr>4. Financial and Other Resources to do the Work </vt:lpstr>
      <vt:lpstr>Sustainability Checklist </vt:lpstr>
      <vt:lpstr>Sustainability – Next Steps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Alexander</dc:creator>
  <cp:lastModifiedBy>Dave Shavel</cp:lastModifiedBy>
  <cp:revision>223</cp:revision>
  <cp:lastPrinted>2019-01-30T15:15:57Z</cp:lastPrinted>
  <dcterms:created xsi:type="dcterms:W3CDTF">2018-03-29T21:30:21Z</dcterms:created>
  <dcterms:modified xsi:type="dcterms:W3CDTF">2020-05-18T23:55:28Z</dcterms:modified>
</cp:coreProperties>
</file>