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949" r:id="rId5"/>
    <p:sldId id="1095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668"/>
    <a:srgbClr val="FF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015BBA-2950-4695-BBA2-449C6E5F2071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5"/>
            <a:ext cx="3037840" cy="465221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575"/>
            <a:ext cx="3037840" cy="465221"/>
          </a:xfrm>
          <a:prstGeom prst="rect">
            <a:avLst/>
          </a:prstGeom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B9BA959-2AD1-4D1C-A9D5-CE72B1C814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580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ECC4E1-F6C2-4186-8DE0-11BEEB247CE8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392"/>
            <a:ext cx="5608320" cy="4182176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5"/>
            <a:ext cx="3037840" cy="465221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575"/>
            <a:ext cx="3037840" cy="465221"/>
          </a:xfrm>
          <a:prstGeom prst="rect">
            <a:avLst/>
          </a:prstGeom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125B880-F9D1-45DC-81CE-5002F1592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561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9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19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80" indent="-307762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231048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723468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215886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708305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200724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693143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185564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62AED65-24A2-465A-AA63-4A6F78150107}" type="slidenum">
              <a:rPr lang="en-US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6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9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19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00180" indent="-307762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231048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723468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215886" indent="-24620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708305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200724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693143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185564" indent="-24620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62AED65-24A2-465A-AA63-4A6F78150107}" type="slidenum">
              <a:rPr lang="en-US" smtClean="0">
                <a:latin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9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12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29200"/>
            <a:ext cx="7772400" cy="12192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772400" y="6313807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fld id="{F560F880-1BD9-4D88-801F-2FA12AE3388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A7989864-7095-4AC8-B4F6-B2F4A1E64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5" y="304800"/>
            <a:ext cx="1985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676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772400" y="6214836"/>
            <a:ext cx="1219200" cy="365125"/>
          </a:xfrm>
        </p:spPr>
        <p:txBody>
          <a:bodyPr/>
          <a:lstStyle>
            <a:lvl1pPr algn="r">
              <a:defRPr/>
            </a:lvl1pPr>
          </a:lstStyle>
          <a:p>
            <a:fld id="{A147D318-97CD-48EE-A025-5784E0F3C3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16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2BC95B-EB75-4A98-8133-04352013C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83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1"/>
            <a:ext cx="4038600" cy="373380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1"/>
            <a:ext cx="4038600" cy="373380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C29E2-A468-4121-8195-7769AB3168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47999"/>
            <a:ext cx="4040188" cy="3048001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3622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7999"/>
            <a:ext cx="4041775" cy="3048001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E3CF75-F288-4307-8F35-2AA612EB6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9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E67168-B41B-4FA1-80BE-7134A95DAC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41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96200" y="6324600"/>
            <a:ext cx="1295400" cy="365125"/>
          </a:xfrm>
        </p:spPr>
        <p:txBody>
          <a:bodyPr/>
          <a:lstStyle>
            <a:lvl1pPr algn="r">
              <a:defRPr/>
            </a:lvl1pPr>
          </a:lstStyle>
          <a:p>
            <a:fld id="{02FE602D-70F8-4D7E-8AD2-4CFF1B26A0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57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>
            <a:off x="0" y="5867400"/>
            <a:ext cx="9144000" cy="9906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11900"/>
            <a:ext cx="108131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D8D8D"/>
                </a:solidFill>
                <a:latin typeface="Lucida Sans Unicode" panose="020B0602030504020204" pitchFamily="34" charset="0"/>
              </a:defRPr>
            </a:lvl1pPr>
          </a:lstStyle>
          <a:p>
            <a:fld id="{F70FC4A1-3435-49A6-8C0B-1492754D4A9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860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469063"/>
            <a:ext cx="27432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12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5" y="304800"/>
            <a:ext cx="1985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6258E2-9F7C-4CA0-B20C-B35CF682B2F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692" y="6300844"/>
            <a:ext cx="2133600" cy="3185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CCD4AC4-27EA-465D-9FD3-1EE8E1D46AD2}"/>
              </a:ext>
            </a:extLst>
          </p:cNvPr>
          <p:cNvSpPr txBox="1"/>
          <p:nvPr userDrawn="1"/>
        </p:nvSpPr>
        <p:spPr>
          <a:xfrm>
            <a:off x="0" y="6290846"/>
            <a:ext cx="4675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Safe, Healthy, and Drug Free Communities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 spc="-5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25406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itle 1"/>
          <p:cNvSpPr>
            <a:spLocks noGrp="1"/>
          </p:cNvSpPr>
          <p:nvPr>
            <p:ph type="title"/>
          </p:nvPr>
        </p:nvSpPr>
        <p:spPr>
          <a:xfrm>
            <a:off x="228600" y="142545"/>
            <a:ext cx="8534400" cy="685237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en-US" sz="4000" dirty="0"/>
              <a:t>Taking It Home / Planning – 2 Months</a:t>
            </a:r>
            <a:endParaRPr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3D9ECC-E0F8-457B-88EF-1237AB8FC146}"/>
              </a:ext>
            </a:extLst>
          </p:cNvPr>
          <p:cNvSpPr/>
          <p:nvPr/>
        </p:nvSpPr>
        <p:spPr>
          <a:xfrm>
            <a:off x="228600" y="970029"/>
            <a:ext cx="129540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D1AB48-65F1-4F18-9B76-D07E186E25BE}"/>
              </a:ext>
            </a:extLst>
          </p:cNvPr>
          <p:cNvSpPr/>
          <p:nvPr/>
        </p:nvSpPr>
        <p:spPr>
          <a:xfrm>
            <a:off x="3421884" y="974612"/>
            <a:ext cx="129540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9AE335-447B-4D74-96CE-61D1C3DC7E1E}"/>
              </a:ext>
            </a:extLst>
          </p:cNvPr>
          <p:cNvSpPr/>
          <p:nvPr/>
        </p:nvSpPr>
        <p:spPr>
          <a:xfrm>
            <a:off x="6679755" y="1013757"/>
            <a:ext cx="129540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D5642-CB1B-4309-BA36-521E59B7E55A}"/>
              </a:ext>
            </a:extLst>
          </p:cNvPr>
          <p:cNvSpPr txBox="1"/>
          <p:nvPr/>
        </p:nvSpPr>
        <p:spPr>
          <a:xfrm>
            <a:off x="120316" y="1828800"/>
            <a:ext cx="25890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Overview</a:t>
            </a:r>
          </a:p>
          <a:p>
            <a:r>
              <a:rPr lang="en-US" sz="1600" dirty="0"/>
              <a:t>- Discuss Vision/Mission</a:t>
            </a:r>
          </a:p>
          <a:p>
            <a:r>
              <a:rPr lang="en-US" sz="1600" dirty="0"/>
              <a:t>- Review Data Book</a:t>
            </a:r>
          </a:p>
          <a:p>
            <a:r>
              <a:rPr lang="en-US" sz="1600" dirty="0"/>
              <a:t>- ID Additional Participants</a:t>
            </a:r>
          </a:p>
          <a:p>
            <a:r>
              <a:rPr lang="en-US" sz="1600" dirty="0"/>
              <a:t>- Form Action Team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DE13AC1-2A8D-4CD8-AEDF-05019CCEAF16}"/>
              </a:ext>
            </a:extLst>
          </p:cNvPr>
          <p:cNvSpPr/>
          <p:nvPr/>
        </p:nvSpPr>
        <p:spPr>
          <a:xfrm>
            <a:off x="1549764" y="1262427"/>
            <a:ext cx="1827336" cy="32062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3DCB5D-7CDB-4214-A849-BA0A70B67609}"/>
              </a:ext>
            </a:extLst>
          </p:cNvPr>
          <p:cNvSpPr txBox="1"/>
          <p:nvPr/>
        </p:nvSpPr>
        <p:spPr>
          <a:xfrm>
            <a:off x="2948086" y="1828800"/>
            <a:ext cx="25890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Finalize Vision/Mission</a:t>
            </a:r>
          </a:p>
          <a:p>
            <a:r>
              <a:rPr lang="en-US" sz="1600" dirty="0"/>
              <a:t>- Review Data</a:t>
            </a:r>
          </a:p>
          <a:p>
            <a:r>
              <a:rPr lang="en-US" sz="1600" dirty="0"/>
              <a:t>- Problem Analysis</a:t>
            </a:r>
          </a:p>
          <a:p>
            <a:r>
              <a:rPr lang="en-US" sz="1600" dirty="0"/>
              <a:t>- Draft Logic Model</a:t>
            </a:r>
          </a:p>
          <a:p>
            <a:r>
              <a:rPr lang="en-US" sz="1600" dirty="0"/>
              <a:t>- ID Additional Participants</a:t>
            </a:r>
          </a:p>
          <a:p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B8851C-4FBC-4AFF-8DAB-CE34450089DE}"/>
              </a:ext>
            </a:extLst>
          </p:cNvPr>
          <p:cNvSpPr txBox="1"/>
          <p:nvPr/>
        </p:nvSpPr>
        <p:spPr>
          <a:xfrm>
            <a:off x="6245151" y="1876057"/>
            <a:ext cx="2778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/>
            <a:r>
              <a:rPr lang="en-US" sz="1600" dirty="0"/>
              <a:t>- Review Logic Model</a:t>
            </a:r>
          </a:p>
          <a:p>
            <a:pPr marL="115888" indent="-115888"/>
            <a:r>
              <a:rPr lang="en-US" sz="1600" dirty="0"/>
              <a:t>- Write Goals and Objectives</a:t>
            </a:r>
          </a:p>
          <a:p>
            <a:pPr marL="115888" indent="-115888"/>
            <a:r>
              <a:rPr lang="en-US" sz="1600" dirty="0"/>
              <a:t>- Develop Comprehensive Strategies</a:t>
            </a:r>
          </a:p>
          <a:p>
            <a:r>
              <a:rPr lang="en-US" sz="1600" dirty="0"/>
              <a:t>- Action Planning</a:t>
            </a:r>
          </a:p>
          <a:p>
            <a:r>
              <a:rPr lang="en-US" sz="1600" dirty="0"/>
              <a:t>- Celebrate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26C8EDF-CEEE-47E7-A031-11D2B627543C}"/>
              </a:ext>
            </a:extLst>
          </p:cNvPr>
          <p:cNvSpPr/>
          <p:nvPr/>
        </p:nvSpPr>
        <p:spPr>
          <a:xfrm>
            <a:off x="1333743" y="3578362"/>
            <a:ext cx="1610235" cy="640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 Team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BA54D5B-834A-48E7-8483-E8DC14BC2B57}"/>
              </a:ext>
            </a:extLst>
          </p:cNvPr>
          <p:cNvCxnSpPr>
            <a:cxnSpLocks/>
            <a:stCxn id="5" idx="2"/>
            <a:endCxn id="11" idx="1"/>
          </p:cNvCxnSpPr>
          <p:nvPr/>
        </p:nvCxnSpPr>
        <p:spPr>
          <a:xfrm>
            <a:off x="1414837" y="3152239"/>
            <a:ext cx="154719" cy="5198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4831C2-2C68-4D97-9ABC-9C338D818090}"/>
              </a:ext>
            </a:extLst>
          </p:cNvPr>
          <p:cNvCxnSpPr>
            <a:cxnSpLocks/>
            <a:stCxn id="11" idx="7"/>
          </p:cNvCxnSpPr>
          <p:nvPr/>
        </p:nvCxnSpPr>
        <p:spPr>
          <a:xfrm flipV="1">
            <a:off x="2708165" y="3031977"/>
            <a:ext cx="353138" cy="6401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0CACF367-4AAE-4FB4-8FC6-23612E70EEDF}"/>
              </a:ext>
            </a:extLst>
          </p:cNvPr>
          <p:cNvSpPr/>
          <p:nvPr/>
        </p:nvSpPr>
        <p:spPr>
          <a:xfrm>
            <a:off x="4929038" y="3534245"/>
            <a:ext cx="1610235" cy="640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 Team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8456AA1-2C8B-4678-94B9-EF7BE08FACE9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4811713" y="3113543"/>
            <a:ext cx="353138" cy="514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B59499B-3A24-48D2-8D3B-8793E5BD474F}"/>
              </a:ext>
            </a:extLst>
          </p:cNvPr>
          <p:cNvCxnSpPr>
            <a:cxnSpLocks/>
            <a:stCxn id="25" idx="7"/>
          </p:cNvCxnSpPr>
          <p:nvPr/>
        </p:nvCxnSpPr>
        <p:spPr>
          <a:xfrm flipV="1">
            <a:off x="6303460" y="3398460"/>
            <a:ext cx="630740" cy="229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405D533-2153-459B-9BD2-32F32D74EAC7}"/>
              </a:ext>
            </a:extLst>
          </p:cNvPr>
          <p:cNvSpPr txBox="1"/>
          <p:nvPr/>
        </p:nvSpPr>
        <p:spPr>
          <a:xfrm>
            <a:off x="876300" y="4277985"/>
            <a:ext cx="2590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Draft Vision/Mission</a:t>
            </a:r>
          </a:p>
          <a:p>
            <a:r>
              <a:rPr lang="en-US" sz="1600" dirty="0"/>
              <a:t>- Collect Data (Qualitative)</a:t>
            </a:r>
          </a:p>
          <a:p>
            <a:r>
              <a:rPr lang="en-US" sz="1600" dirty="0"/>
              <a:t>- Recruit for Meeting 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A23F51-6962-48A1-B510-D36C6499BA69}"/>
              </a:ext>
            </a:extLst>
          </p:cNvPr>
          <p:cNvSpPr txBox="1"/>
          <p:nvPr/>
        </p:nvSpPr>
        <p:spPr>
          <a:xfrm>
            <a:off x="4535941" y="4233065"/>
            <a:ext cx="37317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 Collect Additional Data</a:t>
            </a:r>
          </a:p>
          <a:p>
            <a:r>
              <a:rPr lang="en-US" sz="1600" dirty="0"/>
              <a:t>- Update Logic Model with data</a:t>
            </a:r>
          </a:p>
          <a:p>
            <a:r>
              <a:rPr lang="en-US" sz="1600" dirty="0"/>
              <a:t>- Research Evidence-based  Strategies</a:t>
            </a:r>
          </a:p>
          <a:p>
            <a:r>
              <a:rPr lang="en-US" sz="1600" dirty="0"/>
              <a:t>- Recruit for Meeting 3</a:t>
            </a:r>
          </a:p>
          <a:p>
            <a:endParaRPr lang="en-US" sz="1600" dirty="0"/>
          </a:p>
        </p:txBody>
      </p:sp>
      <p:sp>
        <p:nvSpPr>
          <p:cNvPr id="249861" name="Rectangle: Rounded Corners 249860">
            <a:extLst>
              <a:ext uri="{FF2B5EF4-FFF2-40B4-BE49-F238E27FC236}">
                <a16:creationId xmlns:a16="http://schemas.microsoft.com/office/drawing/2014/main" id="{CDFA3862-3CB1-4A2C-8CD7-BB0A908C6DF0}"/>
              </a:ext>
            </a:extLst>
          </p:cNvPr>
          <p:cNvSpPr/>
          <p:nvPr/>
        </p:nvSpPr>
        <p:spPr>
          <a:xfrm>
            <a:off x="2676714" y="5452962"/>
            <a:ext cx="3352800" cy="5539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Leadership Team</a:t>
            </a:r>
          </a:p>
        </p:txBody>
      </p:sp>
      <p:cxnSp>
        <p:nvCxnSpPr>
          <p:cNvPr id="249863" name="Straight Arrow Connector 249862">
            <a:extLst>
              <a:ext uri="{FF2B5EF4-FFF2-40B4-BE49-F238E27FC236}">
                <a16:creationId xmlns:a16="http://schemas.microsoft.com/office/drawing/2014/main" id="{1BC61B16-6F69-438A-B5D3-5F01F923C1A1}"/>
              </a:ext>
            </a:extLst>
          </p:cNvPr>
          <p:cNvCxnSpPr>
            <a:cxnSpLocks/>
          </p:cNvCxnSpPr>
          <p:nvPr/>
        </p:nvCxnSpPr>
        <p:spPr>
          <a:xfrm>
            <a:off x="698055" y="6248400"/>
            <a:ext cx="7664105" cy="0"/>
          </a:xfrm>
          <a:prstGeom prst="straightConnector1">
            <a:avLst/>
          </a:prstGeom>
          <a:ln w="1047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864" name="TextBox 249863">
            <a:extLst>
              <a:ext uri="{FF2B5EF4-FFF2-40B4-BE49-F238E27FC236}">
                <a16:creationId xmlns:a16="http://schemas.microsoft.com/office/drawing/2014/main" id="{D6744768-324E-4ED8-A474-9A1E80B48B25}"/>
              </a:ext>
            </a:extLst>
          </p:cNvPr>
          <p:cNvSpPr txBox="1"/>
          <p:nvPr/>
        </p:nvSpPr>
        <p:spPr>
          <a:xfrm>
            <a:off x="518893" y="6331413"/>
            <a:ext cx="773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 meetings &amp; agendas, recruit participants, lead /participate in planning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98E32BF-B0EB-45DB-9660-6F6CD35AD8A9}"/>
              </a:ext>
            </a:extLst>
          </p:cNvPr>
          <p:cNvSpPr/>
          <p:nvPr/>
        </p:nvSpPr>
        <p:spPr>
          <a:xfrm>
            <a:off x="4762069" y="1257083"/>
            <a:ext cx="1827336" cy="32062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1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5" grpId="0"/>
      <p:bldP spid="6" grpId="0" animBg="1"/>
      <p:bldP spid="16" grpId="0"/>
      <p:bldP spid="18" grpId="0"/>
      <p:bldP spid="11" grpId="0" animBg="1"/>
      <p:bldP spid="25" grpId="0" animBg="1"/>
      <p:bldP spid="35" grpId="0"/>
      <p:bldP spid="38" grpId="0"/>
      <p:bldP spid="249861" grpId="0" animBg="1"/>
      <p:bldP spid="249864" grpId="0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itle 1"/>
          <p:cNvSpPr>
            <a:spLocks noGrp="1"/>
          </p:cNvSpPr>
          <p:nvPr>
            <p:ph type="title"/>
          </p:nvPr>
        </p:nvSpPr>
        <p:spPr>
          <a:xfrm>
            <a:off x="228600" y="142545"/>
            <a:ext cx="8534400" cy="685237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en-US" sz="4000" dirty="0"/>
              <a:t>Taking It Home / Planning – 2 Months</a:t>
            </a:r>
            <a:endParaRPr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3D9ECC-E0F8-457B-88EF-1237AB8FC146}"/>
              </a:ext>
            </a:extLst>
          </p:cNvPr>
          <p:cNvSpPr/>
          <p:nvPr/>
        </p:nvSpPr>
        <p:spPr>
          <a:xfrm>
            <a:off x="228600" y="970029"/>
            <a:ext cx="129540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Meeting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D1AB48-65F1-4F18-9B76-D07E186E25BE}"/>
              </a:ext>
            </a:extLst>
          </p:cNvPr>
          <p:cNvSpPr/>
          <p:nvPr/>
        </p:nvSpPr>
        <p:spPr>
          <a:xfrm>
            <a:off x="2943978" y="974612"/>
            <a:ext cx="335486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Retreat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9AE335-447B-4D74-96CE-61D1C3DC7E1E}"/>
              </a:ext>
            </a:extLst>
          </p:cNvPr>
          <p:cNvSpPr/>
          <p:nvPr/>
        </p:nvSpPr>
        <p:spPr>
          <a:xfrm>
            <a:off x="7424502" y="1018346"/>
            <a:ext cx="1295400" cy="838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Coalition Meeting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D5642-CB1B-4309-BA36-521E59B7E55A}"/>
              </a:ext>
            </a:extLst>
          </p:cNvPr>
          <p:cNvSpPr txBox="1"/>
          <p:nvPr/>
        </p:nvSpPr>
        <p:spPr>
          <a:xfrm>
            <a:off x="120316" y="1828800"/>
            <a:ext cx="24208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Overview</a:t>
            </a:r>
          </a:p>
          <a:p>
            <a:r>
              <a:rPr lang="en-US" sz="1600" dirty="0"/>
              <a:t>- Review Data Book</a:t>
            </a:r>
          </a:p>
          <a:p>
            <a:r>
              <a:rPr lang="en-US" sz="1600" dirty="0"/>
              <a:t>- ID Retreat Participants</a:t>
            </a:r>
          </a:p>
          <a:p>
            <a:r>
              <a:rPr lang="en-US" sz="1600" dirty="0"/>
              <a:t>- Form Action Team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DE13AC1-2A8D-4CD8-AEDF-05019CCEAF16}"/>
              </a:ext>
            </a:extLst>
          </p:cNvPr>
          <p:cNvSpPr/>
          <p:nvPr/>
        </p:nvSpPr>
        <p:spPr>
          <a:xfrm>
            <a:off x="1549764" y="1262427"/>
            <a:ext cx="1295400" cy="30504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3DCB5D-7CDB-4214-A849-BA0A70B67609}"/>
              </a:ext>
            </a:extLst>
          </p:cNvPr>
          <p:cNvSpPr txBox="1"/>
          <p:nvPr/>
        </p:nvSpPr>
        <p:spPr>
          <a:xfrm>
            <a:off x="2948086" y="1828800"/>
            <a:ext cx="353494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Finalize Vision/Mission</a:t>
            </a:r>
          </a:p>
          <a:p>
            <a:r>
              <a:rPr lang="en-US" sz="1600" dirty="0"/>
              <a:t>- Review Data</a:t>
            </a:r>
          </a:p>
          <a:p>
            <a:r>
              <a:rPr lang="en-US" sz="1600" dirty="0"/>
              <a:t>- Problem Analysis</a:t>
            </a:r>
          </a:p>
          <a:p>
            <a:r>
              <a:rPr lang="en-US" sz="1600" dirty="0"/>
              <a:t>- Draft Logic Model</a:t>
            </a:r>
          </a:p>
          <a:p>
            <a:pPr marL="115888" indent="-115888"/>
            <a:r>
              <a:rPr lang="en-US" sz="1600" dirty="0"/>
              <a:t>- Write Goals and Objectives</a:t>
            </a:r>
          </a:p>
          <a:p>
            <a:pPr marL="115888" indent="-115888"/>
            <a:r>
              <a:rPr lang="en-US" sz="1600" dirty="0"/>
              <a:t>- Develop Comprehensive Strategies</a:t>
            </a:r>
          </a:p>
          <a:p>
            <a:r>
              <a:rPr lang="en-US" sz="1600" dirty="0"/>
              <a:t>- Action Planning</a:t>
            </a:r>
          </a:p>
          <a:p>
            <a:r>
              <a:rPr lang="en-US" sz="1600" dirty="0"/>
              <a:t>- Celebrate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26C8EDF-CEEE-47E7-A031-11D2B627543C}"/>
              </a:ext>
            </a:extLst>
          </p:cNvPr>
          <p:cNvSpPr/>
          <p:nvPr/>
        </p:nvSpPr>
        <p:spPr>
          <a:xfrm>
            <a:off x="1333743" y="3578362"/>
            <a:ext cx="1610235" cy="640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 Team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BA54D5B-834A-48E7-8483-E8DC14BC2B57}"/>
              </a:ext>
            </a:extLst>
          </p:cNvPr>
          <p:cNvCxnSpPr>
            <a:cxnSpLocks/>
            <a:stCxn id="5" idx="2"/>
            <a:endCxn id="11" idx="1"/>
          </p:cNvCxnSpPr>
          <p:nvPr/>
        </p:nvCxnSpPr>
        <p:spPr>
          <a:xfrm>
            <a:off x="1330744" y="2906018"/>
            <a:ext cx="238812" cy="7660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4831C2-2C68-4D97-9ABC-9C338D818090}"/>
              </a:ext>
            </a:extLst>
          </p:cNvPr>
          <p:cNvCxnSpPr>
            <a:cxnSpLocks/>
            <a:stCxn id="11" idx="7"/>
          </p:cNvCxnSpPr>
          <p:nvPr/>
        </p:nvCxnSpPr>
        <p:spPr>
          <a:xfrm flipV="1">
            <a:off x="2708165" y="3031977"/>
            <a:ext cx="353138" cy="6401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405D533-2153-459B-9BD2-32F32D74EAC7}"/>
              </a:ext>
            </a:extLst>
          </p:cNvPr>
          <p:cNvSpPr txBox="1"/>
          <p:nvPr/>
        </p:nvSpPr>
        <p:spPr>
          <a:xfrm>
            <a:off x="876300" y="4277985"/>
            <a:ext cx="2590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Collect Data (Qualitative)</a:t>
            </a:r>
          </a:p>
          <a:p>
            <a:r>
              <a:rPr lang="en-US" sz="1600" dirty="0"/>
              <a:t>- Recruit for Retreat</a:t>
            </a:r>
          </a:p>
        </p:txBody>
      </p:sp>
      <p:sp>
        <p:nvSpPr>
          <p:cNvPr id="249861" name="Rectangle: Rounded Corners 249860">
            <a:extLst>
              <a:ext uri="{FF2B5EF4-FFF2-40B4-BE49-F238E27FC236}">
                <a16:creationId xmlns:a16="http://schemas.microsoft.com/office/drawing/2014/main" id="{CDFA3862-3CB1-4A2C-8CD7-BB0A908C6DF0}"/>
              </a:ext>
            </a:extLst>
          </p:cNvPr>
          <p:cNvSpPr/>
          <p:nvPr/>
        </p:nvSpPr>
        <p:spPr>
          <a:xfrm>
            <a:off x="2676714" y="5452962"/>
            <a:ext cx="3352800" cy="55397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Leadership Team</a:t>
            </a:r>
          </a:p>
        </p:txBody>
      </p:sp>
      <p:cxnSp>
        <p:nvCxnSpPr>
          <p:cNvPr id="249863" name="Straight Arrow Connector 249862">
            <a:extLst>
              <a:ext uri="{FF2B5EF4-FFF2-40B4-BE49-F238E27FC236}">
                <a16:creationId xmlns:a16="http://schemas.microsoft.com/office/drawing/2014/main" id="{1BC61B16-6F69-438A-B5D3-5F01F923C1A1}"/>
              </a:ext>
            </a:extLst>
          </p:cNvPr>
          <p:cNvCxnSpPr>
            <a:cxnSpLocks/>
          </p:cNvCxnSpPr>
          <p:nvPr/>
        </p:nvCxnSpPr>
        <p:spPr>
          <a:xfrm>
            <a:off x="698055" y="6248400"/>
            <a:ext cx="7664105" cy="0"/>
          </a:xfrm>
          <a:prstGeom prst="straightConnector1">
            <a:avLst/>
          </a:prstGeom>
          <a:ln w="1047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864" name="TextBox 249863">
            <a:extLst>
              <a:ext uri="{FF2B5EF4-FFF2-40B4-BE49-F238E27FC236}">
                <a16:creationId xmlns:a16="http://schemas.microsoft.com/office/drawing/2014/main" id="{D6744768-324E-4ED8-A474-9A1E80B48B25}"/>
              </a:ext>
            </a:extLst>
          </p:cNvPr>
          <p:cNvSpPr txBox="1"/>
          <p:nvPr/>
        </p:nvSpPr>
        <p:spPr>
          <a:xfrm>
            <a:off x="518893" y="6331413"/>
            <a:ext cx="7732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Plan meetings &amp; agendas, recruit participants, lead /participate in planning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898E32BF-B0EB-45DB-9660-6F6CD35AD8A9}"/>
              </a:ext>
            </a:extLst>
          </p:cNvPr>
          <p:cNvSpPr/>
          <p:nvPr/>
        </p:nvSpPr>
        <p:spPr>
          <a:xfrm>
            <a:off x="6407329" y="1246845"/>
            <a:ext cx="987153" cy="32062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D310DC3-386F-4813-95CB-6D4364F66817}"/>
              </a:ext>
            </a:extLst>
          </p:cNvPr>
          <p:cNvSpPr/>
          <p:nvPr/>
        </p:nvSpPr>
        <p:spPr>
          <a:xfrm>
            <a:off x="6084824" y="3592519"/>
            <a:ext cx="1610235" cy="640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 Team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2F22B56-6846-4279-B22A-1A9A26FE2C6C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5679053" y="3153116"/>
            <a:ext cx="641584" cy="5331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D3E8602-43DD-4C5E-A9ED-77C69F7A83EF}"/>
              </a:ext>
            </a:extLst>
          </p:cNvPr>
          <p:cNvCxnSpPr>
            <a:cxnSpLocks/>
          </p:cNvCxnSpPr>
          <p:nvPr/>
        </p:nvCxnSpPr>
        <p:spPr>
          <a:xfrm flipV="1">
            <a:off x="7403575" y="3048000"/>
            <a:ext cx="353138" cy="6401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FAAA888-41B6-4650-8C64-16B7A4681106}"/>
              </a:ext>
            </a:extLst>
          </p:cNvPr>
          <p:cNvSpPr txBox="1"/>
          <p:nvPr/>
        </p:nvSpPr>
        <p:spPr>
          <a:xfrm>
            <a:off x="5864450" y="4270539"/>
            <a:ext cx="2898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Finalize Plans</a:t>
            </a:r>
          </a:p>
          <a:p>
            <a:r>
              <a:rPr lang="en-US" sz="1600" dirty="0"/>
              <a:t>- Submit to DBHR</a:t>
            </a:r>
          </a:p>
          <a:p>
            <a:r>
              <a:rPr lang="en-US" sz="1600" dirty="0"/>
              <a:t>- Recruit for Coalition Meeting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C79C3A-7C25-4F93-87F5-C5D617384F0C}"/>
              </a:ext>
            </a:extLst>
          </p:cNvPr>
          <p:cNvSpPr txBox="1"/>
          <p:nvPr/>
        </p:nvSpPr>
        <p:spPr>
          <a:xfrm>
            <a:off x="6728399" y="1999267"/>
            <a:ext cx="22477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- Overview of Coalition</a:t>
            </a:r>
          </a:p>
          <a:p>
            <a:r>
              <a:rPr lang="en-US" sz="1600" dirty="0"/>
              <a:t>- Share Plans for 2019</a:t>
            </a:r>
          </a:p>
          <a:p>
            <a:r>
              <a:rPr lang="en-US" sz="1600" dirty="0"/>
              <a:t>- Discuss Roles</a:t>
            </a:r>
          </a:p>
          <a:p>
            <a:r>
              <a:rPr lang="en-US" sz="1600" dirty="0"/>
              <a:t>- Form Action Teams</a:t>
            </a:r>
          </a:p>
        </p:txBody>
      </p:sp>
    </p:spTree>
    <p:extLst>
      <p:ext uri="{BB962C8B-B14F-4D97-AF65-F5344CB8AC3E}">
        <p14:creationId xmlns:p14="http://schemas.microsoft.com/office/powerpoint/2010/main" val="165976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5" grpId="0"/>
      <p:bldP spid="6" grpId="0" animBg="1"/>
      <p:bldP spid="16" grpId="0"/>
      <p:bldP spid="11" grpId="0" animBg="1"/>
      <p:bldP spid="35" grpId="0"/>
      <p:bldP spid="249861" grpId="0" animBg="1"/>
      <p:bldP spid="249864" grpId="0"/>
      <p:bldP spid="36" grpId="0" animBg="1"/>
      <p:bldP spid="23" grpId="0" animBg="1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Health Care Authority">
      <a:dk1>
        <a:srgbClr val="262626"/>
      </a:dk1>
      <a:lt1>
        <a:sysClr val="window" lastClr="FFFFFF"/>
      </a:lt1>
      <a:dk2>
        <a:srgbClr val="1B3668"/>
      </a:dk2>
      <a:lt2>
        <a:srgbClr val="EEECE1"/>
      </a:lt2>
      <a:accent1>
        <a:srgbClr val="1C639F"/>
      </a:accent1>
      <a:accent2>
        <a:srgbClr val="8CC640"/>
      </a:accent2>
      <a:accent3>
        <a:srgbClr val="FDE17D"/>
      </a:accent3>
      <a:accent4>
        <a:srgbClr val="CFA052"/>
      </a:accent4>
      <a:accent5>
        <a:srgbClr val="F2682A"/>
      </a:accent5>
      <a:accent6>
        <a:srgbClr val="644C78"/>
      </a:accent6>
      <a:hlink>
        <a:srgbClr val="1C639F"/>
      </a:hlink>
      <a:folHlink>
        <a:srgbClr val="72A54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HCA_template 11-2016 [Compatibility Mode]" id="{06AABCC1-0D68-4A5B-9A5B-8B7FF6187DEB}" vid="{742801F2-F0C6-4B15-93AA-BB1349CC99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79800EA983D8458422EE6C10E7D87D" ma:contentTypeVersion="1" ma:contentTypeDescription="Create a new document." ma:contentTypeScope="" ma:versionID="ac35c6ee723de243170065e16a1b121a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29ACE8-3B54-4E10-B4B2-8A56AA7EE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D48AA86-AD55-4ECA-BF76-A5EAD560B7DF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BA1A2E-263B-4523-8781-CFA1B7C01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6105</TotalTime>
  <Words>239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Sans Unicode</vt:lpstr>
      <vt:lpstr>Tahoma</vt:lpstr>
      <vt:lpstr>Times New Roman</vt:lpstr>
      <vt:lpstr>Office Theme</vt:lpstr>
      <vt:lpstr>Taking It Home / Planning – 2 Months</vt:lpstr>
      <vt:lpstr>Taking It Home / Planning – 2 Months</vt:lpstr>
    </vt:vector>
  </TitlesOfParts>
  <Company>WA State Health Care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mbur107</dc:creator>
  <cp:lastModifiedBy>D S</cp:lastModifiedBy>
  <cp:revision>190</cp:revision>
  <cp:lastPrinted>2019-01-28T23:13:27Z</cp:lastPrinted>
  <dcterms:created xsi:type="dcterms:W3CDTF">2011-08-23T23:36:37Z</dcterms:created>
  <dcterms:modified xsi:type="dcterms:W3CDTF">2019-02-01T23:17:23Z</dcterms:modified>
</cp:coreProperties>
</file>