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412" r:id="rId2"/>
    <p:sldId id="374" r:id="rId3"/>
    <p:sldId id="267" r:id="rId4"/>
    <p:sldId id="257" r:id="rId5"/>
    <p:sldId id="298" r:id="rId6"/>
    <p:sldId id="300" r:id="rId7"/>
    <p:sldId id="330" r:id="rId8"/>
    <p:sldId id="332" r:id="rId9"/>
    <p:sldId id="378" r:id="rId10"/>
    <p:sldId id="406" r:id="rId11"/>
    <p:sldId id="407" r:id="rId12"/>
    <p:sldId id="408" r:id="rId13"/>
    <p:sldId id="409" r:id="rId14"/>
    <p:sldId id="338" r:id="rId15"/>
    <p:sldId id="354" r:id="rId16"/>
    <p:sldId id="349" r:id="rId17"/>
    <p:sldId id="355" r:id="rId18"/>
    <p:sldId id="375" r:id="rId19"/>
    <p:sldId id="351" r:id="rId20"/>
    <p:sldId id="415" r:id="rId21"/>
    <p:sldId id="381" r:id="rId22"/>
    <p:sldId id="384" r:id="rId23"/>
    <p:sldId id="410" r:id="rId24"/>
    <p:sldId id="277" r:id="rId25"/>
    <p:sldId id="276" r:id="rId26"/>
    <p:sldId id="335" r:id="rId27"/>
    <p:sldId id="385" r:id="rId28"/>
    <p:sldId id="386" r:id="rId29"/>
    <p:sldId id="365" r:id="rId30"/>
    <p:sldId id="372" r:id="rId31"/>
    <p:sldId id="380" r:id="rId32"/>
    <p:sldId id="339" r:id="rId33"/>
    <p:sldId id="387" r:id="rId34"/>
    <p:sldId id="282" r:id="rId35"/>
    <p:sldId id="341" r:id="rId36"/>
    <p:sldId id="388" r:id="rId37"/>
    <p:sldId id="389" r:id="rId38"/>
    <p:sldId id="390" r:id="rId39"/>
    <p:sldId id="413" r:id="rId40"/>
    <p:sldId id="414" r:id="rId41"/>
    <p:sldId id="403" r:id="rId42"/>
    <p:sldId id="404" r:id="rId43"/>
    <p:sldId id="416" r:id="rId44"/>
    <p:sldId id="268" r:id="rId4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-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Yuk-SRV\Users\agarrard\Data\PMP\All%20Opioids%202013%20to%202015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Yuk-SRV\Users\agarrard\Data\PMP\age%20distribution%202014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Yuk-SRV\management\Work%20Groups\E-cigarettes\Data\Total%20Human%20E-Cig%20Exposures%20from%202011%20to%202014%20by%20Age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Yuk-SRV\management\Work%20Groups\E-cigarettes\Data\exposure%20site%202014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Yuk-SRV\management\Work%20Groups\E-cigarettes\Data\Medical%20outcomes%20for%202014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Total Human E-Cigarette Exposures 2007 - 2014 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'[Chart in Microsoft PowerPoint]Sheet1'!$A$7</c:f>
              <c:strCache>
                <c:ptCount val="1"/>
                <c:pt idx="0">
                  <c:v>Annual Pediatric Exposures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'[Chart in Microsoft PowerPoint]Sheet1'!$B$5:$I$5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'[Chart in Microsoft PowerPoint]Sheet1'!$B$7:$I$7</c:f>
              <c:numCache>
                <c:formatCode>General</c:formatCode>
                <c:ptCount val="8"/>
                <c:pt idx="3">
                  <c:v>1</c:v>
                </c:pt>
                <c:pt idx="4">
                  <c:v>9</c:v>
                </c:pt>
                <c:pt idx="5">
                  <c:v>13</c:v>
                </c:pt>
                <c:pt idx="6">
                  <c:v>50</c:v>
                </c:pt>
                <c:pt idx="7">
                  <c:v>133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840320"/>
        <c:axId val="102216448"/>
      </c:barChart>
      <c:lineChart>
        <c:grouping val="standard"/>
        <c:varyColors val="0"/>
        <c:ser>
          <c:idx val="0"/>
          <c:order val="0"/>
          <c:tx>
            <c:strRef>
              <c:f>'[Chart in Microsoft PowerPoint]Sheet1'!$A$6</c:f>
              <c:strCache>
                <c:ptCount val="1"/>
                <c:pt idx="0">
                  <c:v>Annual Total</c:v>
                </c:pt>
              </c:strCache>
            </c:strRef>
          </c:tx>
          <c:marker>
            <c:symbol val="none"/>
          </c:marker>
          <c:cat>
            <c:numRef>
              <c:f>'[Chart in Microsoft PowerPoint]Sheet1'!$B$5:$I$5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'[Chart in Microsoft PowerPoint]Sheet1'!$B$6:$I$6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19</c:v>
                </c:pt>
                <c:pt idx="5">
                  <c:v>18</c:v>
                </c:pt>
                <c:pt idx="6">
                  <c:v>76</c:v>
                </c:pt>
                <c:pt idx="7">
                  <c:v>182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8840320"/>
        <c:axId val="102216448"/>
      </c:lineChart>
      <c:catAx>
        <c:axId val="138840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2216448"/>
        <c:crosses val="autoZero"/>
        <c:auto val="1"/>
        <c:lblAlgn val="ctr"/>
        <c:lblOffset val="100"/>
        <c:noMultiLvlLbl val="0"/>
      </c:catAx>
      <c:valAx>
        <c:axId val="10221644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Exposure Calls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88403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Top Ten Clinical Effects 2014</a:t>
            </a:r>
          </a:p>
        </c:rich>
      </c:tx>
      <c:layout>
        <c:manualLayout>
          <c:xMode val="edge"/>
          <c:yMode val="edge"/>
          <c:x val="0.34850877192982455"/>
          <c:y val="3.028391167192429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81751800255737"/>
          <c:y val="3.6258487617905365E-2"/>
          <c:w val="0.87567820849316913"/>
          <c:h val="0.6297797649141438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Sheet1!$B$6:$B$15</c:f>
              <c:strCache>
                <c:ptCount val="10"/>
                <c:pt idx="0">
                  <c:v>Drowsiness/lethargy</c:v>
                </c:pt>
                <c:pt idx="1">
                  <c:v>Other</c:v>
                </c:pt>
                <c:pt idx="2">
                  <c:v>Tachycardia</c:v>
                </c:pt>
                <c:pt idx="3">
                  <c:v>Agitated/irritable</c:v>
                </c:pt>
                <c:pt idx="4">
                  <c:v>Vomiting</c:v>
                </c:pt>
                <c:pt idx="5">
                  <c:v>Confusion</c:v>
                </c:pt>
                <c:pt idx="6">
                  <c:v>Hallucinations/delusions</c:v>
                </c:pt>
                <c:pt idx="7">
                  <c:v>Nausea</c:v>
                </c:pt>
                <c:pt idx="8">
                  <c:v>Dizziness/vertigo</c:v>
                </c:pt>
                <c:pt idx="9">
                  <c:v>Mydriasis</c:v>
                </c:pt>
              </c:strCache>
            </c:strRef>
          </c:cat>
          <c:val>
            <c:numRef>
              <c:f>Sheet1!$E$6:$E$15</c:f>
              <c:numCache>
                <c:formatCode>?</c:formatCode>
                <c:ptCount val="10"/>
                <c:pt idx="0">
                  <c:v>65</c:v>
                </c:pt>
                <c:pt idx="1">
                  <c:v>42</c:v>
                </c:pt>
                <c:pt idx="2">
                  <c:v>39</c:v>
                </c:pt>
                <c:pt idx="3">
                  <c:v>26</c:v>
                </c:pt>
                <c:pt idx="4">
                  <c:v>25</c:v>
                </c:pt>
                <c:pt idx="5">
                  <c:v>19</c:v>
                </c:pt>
                <c:pt idx="6">
                  <c:v>19</c:v>
                </c:pt>
                <c:pt idx="7">
                  <c:v>16</c:v>
                </c:pt>
                <c:pt idx="8">
                  <c:v>16</c:v>
                </c:pt>
                <c:pt idx="9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521536"/>
        <c:axId val="147523072"/>
      </c:barChart>
      <c:catAx>
        <c:axId val="147521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47523072"/>
        <c:crosses val="autoZero"/>
        <c:auto val="1"/>
        <c:lblAlgn val="ctr"/>
        <c:lblOffset val="100"/>
        <c:noMultiLvlLbl val="0"/>
      </c:catAx>
      <c:valAx>
        <c:axId val="147523072"/>
        <c:scaling>
          <c:orientation val="minMax"/>
        </c:scaling>
        <c:delete val="0"/>
        <c:axPos val="l"/>
        <c:numFmt formatCode="?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7521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Medical Outcomes for 2013 and 2014 in Marijuana Exposures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Sheet1!$B$4:$B$10</c:f>
              <c:strCache>
                <c:ptCount val="7"/>
                <c:pt idx="0">
                  <c:v>Minor effect</c:v>
                </c:pt>
                <c:pt idx="1">
                  <c:v>Moderate effect</c:v>
                </c:pt>
                <c:pt idx="2">
                  <c:v>Minimal toxicity</c:v>
                </c:pt>
                <c:pt idx="3">
                  <c:v>Potentially toxic</c:v>
                </c:pt>
                <c:pt idx="4">
                  <c:v>No effect</c:v>
                </c:pt>
                <c:pt idx="5">
                  <c:v>Unrelated effect</c:v>
                </c:pt>
                <c:pt idx="6">
                  <c:v>Major effect</c:v>
                </c:pt>
              </c:strCache>
            </c:strRef>
          </c:cat>
          <c:val>
            <c:numRef>
              <c:f>Sheet1!$C$4:$C$10</c:f>
              <c:numCache>
                <c:formatCode>??</c:formatCode>
                <c:ptCount val="7"/>
                <c:pt idx="0">
                  <c:v>75</c:v>
                </c:pt>
                <c:pt idx="1">
                  <c:v>61</c:v>
                </c:pt>
                <c:pt idx="2">
                  <c:v>56</c:v>
                </c:pt>
                <c:pt idx="3">
                  <c:v>18</c:v>
                </c:pt>
                <c:pt idx="4">
                  <c:v>17</c:v>
                </c:pt>
                <c:pt idx="5">
                  <c:v>10</c:v>
                </c:pt>
                <c:pt idx="6" formatCode="?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534976"/>
        <c:axId val="147536512"/>
      </c:barChart>
      <c:catAx>
        <c:axId val="147534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1100"/>
            </a:pPr>
            <a:endParaRPr lang="en-US"/>
          </a:p>
        </c:txPr>
        <c:crossAx val="147536512"/>
        <c:crosses val="autoZero"/>
        <c:auto val="1"/>
        <c:lblAlgn val="ctr"/>
        <c:lblOffset val="100"/>
        <c:noMultiLvlLbl val="0"/>
      </c:catAx>
      <c:valAx>
        <c:axId val="147536512"/>
        <c:scaling>
          <c:orientation val="minMax"/>
        </c:scaling>
        <c:delete val="0"/>
        <c:axPos val="l"/>
        <c:numFmt formatCode="??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7534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Marijuana Exposures Routes for 2014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Sheet1!$B$3:$B$5</c:f>
              <c:strCache>
                <c:ptCount val="1"/>
                <c:pt idx="0">
                  <c:v>Year 2014</c:v>
                </c:pt>
              </c:strCache>
            </c:strRef>
          </c:tx>
          <c:dLbls>
            <c:dLbl>
              <c:idx val="0"/>
              <c:layout>
                <c:manualLayout>
                  <c:x val="3.3624963546223387E-2"/>
                  <c:y val="4.30199703297957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8821387164002859E-2"/>
                  <c:y val="9.6542280041081821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054674974571268"/>
                  <c:y val="1.44347826086956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2234904580016928"/>
                  <c:y val="3.174734679904142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Sheet1!$A$6:$A$9</c:f>
              <c:strCache>
                <c:ptCount val="4"/>
                <c:pt idx="0">
                  <c:v>Ingestion</c:v>
                </c:pt>
                <c:pt idx="1">
                  <c:v>Inhalation/nasal</c:v>
                </c:pt>
                <c:pt idx="2">
                  <c:v>Dermal</c:v>
                </c:pt>
                <c:pt idx="3">
                  <c:v>Unknown</c:v>
                </c:pt>
              </c:strCache>
            </c:strRef>
          </c:cat>
          <c:val>
            <c:numRef>
              <c:f>Sheet1!$B$6:$B$9</c:f>
              <c:numCache>
                <c:formatCode>??</c:formatCode>
                <c:ptCount val="4"/>
                <c:pt idx="0">
                  <c:v>182</c:v>
                </c:pt>
                <c:pt idx="1">
                  <c:v>88</c:v>
                </c:pt>
                <c:pt idx="2" formatCode="0">
                  <c:v>1</c:v>
                </c:pt>
                <c:pt idx="3" formatCode="0">
                  <c:v>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Rx Opioid Overdoses Called to the WAPC (2013 - 2015 YTD)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2013</c:v>
                </c:pt>
              </c:strCache>
            </c:strRef>
          </c:tx>
          <c:marker>
            <c:symbol val="none"/>
          </c:marker>
          <c:cat>
            <c:strRef>
              <c:f>Sheet1!$B$5:$B$16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Sheet1!$C$5:$C$16</c:f>
              <c:numCache>
                <c:formatCode>???</c:formatCode>
                <c:ptCount val="12"/>
                <c:pt idx="0">
                  <c:v>109</c:v>
                </c:pt>
                <c:pt idx="1">
                  <c:v>124</c:v>
                </c:pt>
                <c:pt idx="2">
                  <c:v>147</c:v>
                </c:pt>
                <c:pt idx="3">
                  <c:v>134</c:v>
                </c:pt>
                <c:pt idx="4">
                  <c:v>137</c:v>
                </c:pt>
                <c:pt idx="5">
                  <c:v>131</c:v>
                </c:pt>
                <c:pt idx="6">
                  <c:v>143</c:v>
                </c:pt>
                <c:pt idx="7">
                  <c:v>131</c:v>
                </c:pt>
                <c:pt idx="8">
                  <c:v>138</c:v>
                </c:pt>
                <c:pt idx="9">
                  <c:v>122</c:v>
                </c:pt>
                <c:pt idx="10">
                  <c:v>108</c:v>
                </c:pt>
                <c:pt idx="11">
                  <c:v>114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Sheet1!$D$4</c:f>
              <c:strCache>
                <c:ptCount val="1"/>
                <c:pt idx="0">
                  <c:v>2014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cat>
            <c:strRef>
              <c:f>Sheet1!$B$5:$B$16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Sheet1!$D$5:$D$16</c:f>
              <c:numCache>
                <c:formatCode>??</c:formatCode>
                <c:ptCount val="12"/>
                <c:pt idx="0" formatCode="???">
                  <c:v>129</c:v>
                </c:pt>
                <c:pt idx="1">
                  <c:v>97</c:v>
                </c:pt>
                <c:pt idx="2" formatCode="???">
                  <c:v>133</c:v>
                </c:pt>
                <c:pt idx="3" formatCode="???">
                  <c:v>113</c:v>
                </c:pt>
                <c:pt idx="4" formatCode="???">
                  <c:v>110</c:v>
                </c:pt>
                <c:pt idx="5" formatCode="???">
                  <c:v>116</c:v>
                </c:pt>
                <c:pt idx="6" formatCode="???">
                  <c:v>134</c:v>
                </c:pt>
                <c:pt idx="7" formatCode="???">
                  <c:v>111</c:v>
                </c:pt>
                <c:pt idx="8" formatCode="???">
                  <c:v>126</c:v>
                </c:pt>
                <c:pt idx="9" formatCode="???">
                  <c:v>108</c:v>
                </c:pt>
                <c:pt idx="10" formatCode="???">
                  <c:v>137</c:v>
                </c:pt>
                <c:pt idx="11" formatCode="???">
                  <c:v>128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Sheet1!$E$4</c:f>
              <c:strCache>
                <c:ptCount val="1"/>
                <c:pt idx="0">
                  <c:v>2015</c:v>
                </c:pt>
              </c:strCache>
            </c:strRef>
          </c:tx>
          <c:spPr>
            <a:ln cmpd="sng">
              <a:prstDash val="sysDot"/>
            </a:ln>
          </c:spPr>
          <c:marker>
            <c:symbol val="none"/>
          </c:marker>
          <c:cat>
            <c:strRef>
              <c:f>Sheet1!$B$5:$B$16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Sheet1!$E$5:$E$16</c:f>
              <c:numCache>
                <c:formatCode>???</c:formatCode>
                <c:ptCount val="12"/>
                <c:pt idx="0">
                  <c:v>125</c:v>
                </c:pt>
                <c:pt idx="1">
                  <c:v>124</c:v>
                </c:pt>
                <c:pt idx="2">
                  <c:v>116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948608"/>
        <c:axId val="54950144"/>
      </c:lineChart>
      <c:catAx>
        <c:axId val="54948608"/>
        <c:scaling>
          <c:orientation val="minMax"/>
        </c:scaling>
        <c:delete val="0"/>
        <c:axPos val="b"/>
        <c:majorTickMark val="out"/>
        <c:minorTickMark val="none"/>
        <c:tickLblPos val="nextTo"/>
        <c:crossAx val="54950144"/>
        <c:crosses val="autoZero"/>
        <c:auto val="1"/>
        <c:lblAlgn val="ctr"/>
        <c:lblOffset val="100"/>
        <c:noMultiLvlLbl val="0"/>
      </c:catAx>
      <c:valAx>
        <c:axId val="54950144"/>
        <c:scaling>
          <c:orientation val="minMax"/>
        </c:scaling>
        <c:delete val="0"/>
        <c:axPos val="l"/>
        <c:numFmt formatCode="???" sourceLinked="1"/>
        <c:majorTickMark val="out"/>
        <c:minorTickMark val="none"/>
        <c:tickLblPos val="nextTo"/>
        <c:crossAx val="54948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Rx</a:t>
            </a:r>
            <a:r>
              <a:rPr lang="en-US" baseline="0"/>
              <a:t> Opioid Exposures by Age 2014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Sheet1!$B$7:$B$23</c:f>
              <c:strCache>
                <c:ptCount val="17"/>
                <c:pt idx="0">
                  <c:v>&lt; 1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Child 6-12 years</c:v>
                </c:pt>
                <c:pt idx="7">
                  <c:v>Teen 13-19 years</c:v>
                </c:pt>
                <c:pt idx="8">
                  <c:v>20-29 years</c:v>
                </c:pt>
                <c:pt idx="9">
                  <c:v>30-39 years</c:v>
                </c:pt>
                <c:pt idx="10">
                  <c:v>40-49 years</c:v>
                </c:pt>
                <c:pt idx="11">
                  <c:v>50-59 years</c:v>
                </c:pt>
                <c:pt idx="12">
                  <c:v>60-69 years</c:v>
                </c:pt>
                <c:pt idx="13">
                  <c:v>70-79 years</c:v>
                </c:pt>
                <c:pt idx="14">
                  <c:v>80-89 years</c:v>
                </c:pt>
                <c:pt idx="15">
                  <c:v>&gt;= 90 years</c:v>
                </c:pt>
                <c:pt idx="16">
                  <c:v>Unknown adult</c:v>
                </c:pt>
              </c:strCache>
            </c:strRef>
          </c:cat>
          <c:val>
            <c:numRef>
              <c:f>Sheet1!$C$7:$C$23</c:f>
              <c:numCache>
                <c:formatCode>??</c:formatCode>
                <c:ptCount val="17"/>
                <c:pt idx="0">
                  <c:v>35</c:v>
                </c:pt>
                <c:pt idx="1">
                  <c:v>73</c:v>
                </c:pt>
                <c:pt idx="2">
                  <c:v>71</c:v>
                </c:pt>
                <c:pt idx="3">
                  <c:v>20</c:v>
                </c:pt>
                <c:pt idx="4">
                  <c:v>10</c:v>
                </c:pt>
                <c:pt idx="5" formatCode="?">
                  <c:v>8</c:v>
                </c:pt>
                <c:pt idx="6">
                  <c:v>29</c:v>
                </c:pt>
                <c:pt idx="7" formatCode="???">
                  <c:v>133</c:v>
                </c:pt>
                <c:pt idx="8" formatCode="???">
                  <c:v>209</c:v>
                </c:pt>
                <c:pt idx="9" formatCode="???">
                  <c:v>190</c:v>
                </c:pt>
                <c:pt idx="10" formatCode="???">
                  <c:v>175</c:v>
                </c:pt>
                <c:pt idx="11" formatCode="???">
                  <c:v>196</c:v>
                </c:pt>
                <c:pt idx="12" formatCode="???">
                  <c:v>134</c:v>
                </c:pt>
                <c:pt idx="13">
                  <c:v>65</c:v>
                </c:pt>
                <c:pt idx="14">
                  <c:v>26</c:v>
                </c:pt>
                <c:pt idx="15">
                  <c:v>14</c:v>
                </c:pt>
                <c:pt idx="16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461952"/>
        <c:axId val="56467840"/>
      </c:barChart>
      <c:catAx>
        <c:axId val="56461952"/>
        <c:scaling>
          <c:orientation val="minMax"/>
        </c:scaling>
        <c:delete val="0"/>
        <c:axPos val="b"/>
        <c:majorTickMark val="out"/>
        <c:minorTickMark val="none"/>
        <c:tickLblPos val="nextTo"/>
        <c:crossAx val="56467840"/>
        <c:crosses val="autoZero"/>
        <c:auto val="1"/>
        <c:lblAlgn val="ctr"/>
        <c:lblOffset val="100"/>
        <c:noMultiLvlLbl val="0"/>
      </c:catAx>
      <c:valAx>
        <c:axId val="56467840"/>
        <c:scaling>
          <c:orientation val="minMax"/>
        </c:scaling>
        <c:delete val="0"/>
        <c:axPos val="l"/>
        <c:numFmt formatCode="??" sourceLinked="1"/>
        <c:majorTickMark val="out"/>
        <c:minorTickMark val="none"/>
        <c:tickLblPos val="nextTo"/>
        <c:crossAx val="56461952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Pediatric E-Cigarette Exposures for 2014 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0"/>
              <c:layout>
                <c:manualLayout>
                  <c:x val="8.2040596076806194E-2"/>
                  <c:y val="4.6596349369372311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149714908177208"/>
                  <c:y val="-3.365223355310915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9.918136929790887E-2"/>
                  <c:y val="0.11034530153524491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8286889432766476"/>
                  <c:y val="4.3733749491976066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7.7875967169014834E-2"/>
                  <c:y val="-1.484158072926977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'[Total Human E-Cig Exposures from 2011 to 2014 by Age.xls]Sheet2'!$B$4:$B$8</c:f>
              <c:strCache>
                <c:ptCount val="5"/>
                <c:pt idx="0">
                  <c:v>&lt; 1</c:v>
                </c:pt>
                <c:pt idx="1">
                  <c:v>1 - 3 years old</c:v>
                </c:pt>
                <c:pt idx="2">
                  <c:v>4 - 5 years old</c:v>
                </c:pt>
                <c:pt idx="3">
                  <c:v>Child 6-12 years</c:v>
                </c:pt>
                <c:pt idx="4">
                  <c:v>Teen 13-19 years</c:v>
                </c:pt>
              </c:strCache>
            </c:strRef>
          </c:cat>
          <c:val>
            <c:numRef>
              <c:f>'[Total Human E-Cig Exposures from 2011 to 2014 by Age.xls]Sheet2'!$C$4:$C$8</c:f>
              <c:numCache>
                <c:formatCode>?</c:formatCode>
                <c:ptCount val="5"/>
                <c:pt idx="0" formatCode="0">
                  <c:v>7</c:v>
                </c:pt>
                <c:pt idx="1">
                  <c:v>109</c:v>
                </c:pt>
                <c:pt idx="2" formatCode="0">
                  <c:v>7</c:v>
                </c:pt>
                <c:pt idx="3" formatCode="0">
                  <c:v>2</c:v>
                </c:pt>
                <c:pt idx="4" formatCode="0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Most Common Routes of Exposure for </a:t>
            </a:r>
            <a:r>
              <a:rPr lang="en-US" dirty="0" smtClean="0"/>
              <a:t>2014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2.1719110707146549E-2"/>
                  <c:y val="-9.039656206496200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5573229005094562E-2"/>
                  <c:y val="3.60604609958346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8.9672887501358434E-2"/>
                  <c:y val="3.395742198891805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6.4446793586184409E-2"/>
                  <c:y val="3.623697981148582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9.0972511748453028E-2"/>
                  <c:y val="7.741516587156165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Sheet1!$A$6:$A$10</c:f>
              <c:strCache>
                <c:ptCount val="5"/>
                <c:pt idx="0">
                  <c:v>Ingestion</c:v>
                </c:pt>
                <c:pt idx="1">
                  <c:v>Dermal</c:v>
                </c:pt>
                <c:pt idx="2">
                  <c:v>Inhalation/nasal</c:v>
                </c:pt>
                <c:pt idx="3">
                  <c:v>Ocular</c:v>
                </c:pt>
                <c:pt idx="4">
                  <c:v>Otic</c:v>
                </c:pt>
              </c:strCache>
            </c:strRef>
          </c:cat>
          <c:val>
            <c:numRef>
              <c:f>Sheet1!$B$6:$B$10</c:f>
              <c:numCache>
                <c:formatCode>??</c:formatCode>
                <c:ptCount val="5"/>
                <c:pt idx="0" formatCode="???">
                  <c:v>144</c:v>
                </c:pt>
                <c:pt idx="1">
                  <c:v>40</c:v>
                </c:pt>
                <c:pt idx="2">
                  <c:v>11</c:v>
                </c:pt>
                <c:pt idx="3" formatCode="?">
                  <c:v>14</c:v>
                </c:pt>
                <c:pt idx="4" formatCode="?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Most Commonly Reported Symptoms in 2014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1306674900931502"/>
          <c:y val="8.5838526319179431E-2"/>
          <c:w val="0.75633049136831754"/>
          <c:h val="0.819567009645266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'[Chart in Microsoft PowerPoint]Sheet1'!$C$4</c:f>
              <c:strCache>
                <c:ptCount val="1"/>
              </c:strCache>
            </c:strRef>
          </c:tx>
          <c:invertIfNegative val="0"/>
          <c:cat>
            <c:strRef>
              <c:f>'[Chart in Microsoft PowerPoint]Sheet1'!$B$5:$B$22</c:f>
              <c:strCache>
                <c:ptCount val="18"/>
                <c:pt idx="0">
                  <c:v>Chest pain (incl. noncardiac)</c:v>
                </c:pt>
                <c:pt idx="1">
                  <c:v>Erythema/flushed</c:v>
                </c:pt>
                <c:pt idx="2">
                  <c:v>Diarrhea</c:v>
                </c:pt>
                <c:pt idx="3">
                  <c:v>Pallor</c:v>
                </c:pt>
                <c:pt idx="4">
                  <c:v>Diaphoresis</c:v>
                </c:pt>
                <c:pt idx="5">
                  <c:v>Throat irritation</c:v>
                </c:pt>
                <c:pt idx="6">
                  <c:v>Red eye/conjunctivitis</c:v>
                </c:pt>
                <c:pt idx="7">
                  <c:v>Headache</c:v>
                </c:pt>
                <c:pt idx="8">
                  <c:v>Tachycardia</c:v>
                </c:pt>
                <c:pt idx="9">
                  <c:v>Abdominal Pain</c:v>
                </c:pt>
                <c:pt idx="10">
                  <c:v>Dizziness/vertigo</c:v>
                </c:pt>
                <c:pt idx="11">
                  <c:v>Cough/choke</c:v>
                </c:pt>
                <c:pt idx="12">
                  <c:v>Drowsiness/lethargy</c:v>
                </c:pt>
                <c:pt idx="13">
                  <c:v>Other</c:v>
                </c:pt>
                <c:pt idx="14">
                  <c:v>Agitated/irritable</c:v>
                </c:pt>
                <c:pt idx="15">
                  <c:v>Irritation/pain</c:v>
                </c:pt>
                <c:pt idx="16">
                  <c:v>Nausea</c:v>
                </c:pt>
                <c:pt idx="17">
                  <c:v>Vomiting</c:v>
                </c:pt>
              </c:strCache>
            </c:strRef>
          </c:cat>
          <c:val>
            <c:numRef>
              <c:f>'[Chart in Microsoft PowerPoint]Sheet1'!$C$5:$C$22</c:f>
              <c:numCache>
                <c:formatCode>?</c:formatCode>
                <c:ptCount val="18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4</c:v>
                </c:pt>
                <c:pt idx="7">
                  <c:v>5</c:v>
                </c:pt>
                <c:pt idx="8">
                  <c:v>5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8</c:v>
                </c:pt>
                <c:pt idx="13" formatCode="??">
                  <c:v>11</c:v>
                </c:pt>
                <c:pt idx="14">
                  <c:v>11</c:v>
                </c:pt>
                <c:pt idx="15">
                  <c:v>12</c:v>
                </c:pt>
                <c:pt idx="16" formatCode="??">
                  <c:v>17</c:v>
                </c:pt>
                <c:pt idx="17" formatCode="??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752384"/>
        <c:axId val="142779136"/>
      </c:barChart>
      <c:catAx>
        <c:axId val="1427523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Symptom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42779136"/>
        <c:crosses val="autoZero"/>
        <c:auto val="1"/>
        <c:lblAlgn val="ctr"/>
        <c:lblOffset val="100"/>
        <c:noMultiLvlLbl val="0"/>
      </c:catAx>
      <c:valAx>
        <c:axId val="142779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Total Number of Occurrences</a:t>
                </a:r>
              </a:p>
            </c:rich>
          </c:tx>
          <c:layout/>
          <c:overlay val="0"/>
        </c:title>
        <c:numFmt formatCode="?" sourceLinked="1"/>
        <c:majorTickMark val="out"/>
        <c:minorTickMark val="none"/>
        <c:tickLblPos val="nextTo"/>
        <c:crossAx val="1427523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Site of E-Cigarette Exposures for 2014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0"/>
              <c:layout>
                <c:manualLayout>
                  <c:x val="0.22289803397216856"/>
                  <c:y val="-3.376585665688144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7695637101966027"/>
                  <c:y val="7.722003793940293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5.7954154155804719E-3"/>
                  <c:y val="-4.370646603478430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6999529539939584"/>
                  <c:y val="4.5241148355782577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'[exposure site 2014.xls]Sheet1'!$G$4:$G$7</c:f>
              <c:strCache>
                <c:ptCount val="4"/>
                <c:pt idx="0">
                  <c:v>Own residence</c:v>
                </c:pt>
                <c:pt idx="1">
                  <c:v>Other residence</c:v>
                </c:pt>
                <c:pt idx="2">
                  <c:v>Workplace</c:v>
                </c:pt>
                <c:pt idx="3">
                  <c:v>School</c:v>
                </c:pt>
              </c:strCache>
            </c:strRef>
          </c:cat>
          <c:val>
            <c:numRef>
              <c:f>'[exposure site 2014.xls]Sheet1'!$H$4:$H$7</c:f>
              <c:numCache>
                <c:formatCode>?</c:formatCode>
                <c:ptCount val="4"/>
                <c:pt idx="0" formatCode="???">
                  <c:v>173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Medical Outcomes for 2014 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Medical Outcome</c:v>
          </c:tx>
          <c:invertIfNegative val="0"/>
          <c:cat>
            <c:strRef>
              <c:f>Sheet1!$A$6:$A$12</c:f>
              <c:strCache>
                <c:ptCount val="7"/>
                <c:pt idx="0">
                  <c:v>Minimal toxicity</c:v>
                </c:pt>
                <c:pt idx="1">
                  <c:v>No effect</c:v>
                </c:pt>
                <c:pt idx="2">
                  <c:v>Minor effect</c:v>
                </c:pt>
                <c:pt idx="3">
                  <c:v>Unrelated effect</c:v>
                </c:pt>
                <c:pt idx="4">
                  <c:v>Moderate effect</c:v>
                </c:pt>
                <c:pt idx="5">
                  <c:v>Nontoxic</c:v>
                </c:pt>
                <c:pt idx="6">
                  <c:v>Potentially toxic</c:v>
                </c:pt>
              </c:strCache>
            </c:strRef>
          </c:cat>
          <c:val>
            <c:numRef>
              <c:f>Sheet1!$B$6:$B$12</c:f>
              <c:numCache>
                <c:formatCode>??</c:formatCode>
                <c:ptCount val="7"/>
                <c:pt idx="0">
                  <c:v>79</c:v>
                </c:pt>
                <c:pt idx="1">
                  <c:v>44</c:v>
                </c:pt>
                <c:pt idx="2">
                  <c:v>39</c:v>
                </c:pt>
                <c:pt idx="3" formatCode="?">
                  <c:v>7</c:v>
                </c:pt>
                <c:pt idx="4" formatCode="?">
                  <c:v>5</c:v>
                </c:pt>
                <c:pt idx="5" formatCode="?">
                  <c:v>4</c:v>
                </c:pt>
                <c:pt idx="6" formatCode="?">
                  <c:v>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2648064"/>
        <c:axId val="142649600"/>
      </c:barChart>
      <c:catAx>
        <c:axId val="142648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2649600"/>
        <c:crosses val="autoZero"/>
        <c:auto val="1"/>
        <c:lblAlgn val="ctr"/>
        <c:lblOffset val="100"/>
        <c:noMultiLvlLbl val="0"/>
      </c:catAx>
      <c:valAx>
        <c:axId val="1426496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Total Number of Exposures</a:t>
                </a:r>
              </a:p>
            </c:rich>
          </c:tx>
          <c:layout/>
          <c:overlay val="0"/>
        </c:title>
        <c:numFmt formatCode="??" sourceLinked="1"/>
        <c:majorTickMark val="out"/>
        <c:minorTickMark val="none"/>
        <c:tickLblPos val="nextTo"/>
        <c:crossAx val="1426480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Annual Marijuana Cases </a:t>
            </a:r>
            <a:r>
              <a:rPr lang="en-US" dirty="0" smtClean="0"/>
              <a:t>at WAPC</a:t>
            </a:r>
            <a:r>
              <a:rPr lang="en-US" baseline="0" dirty="0" smtClean="0"/>
              <a:t> </a:t>
            </a:r>
            <a:r>
              <a:rPr lang="en-US" dirty="0" smtClean="0"/>
              <a:t>from </a:t>
            </a:r>
            <a:r>
              <a:rPr lang="en-US" dirty="0"/>
              <a:t>1999 to 2014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Cases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94</c:v>
                </c:pt>
                <c:pt idx="1">
                  <c:v>136</c:v>
                </c:pt>
                <c:pt idx="2">
                  <c:v>121</c:v>
                </c:pt>
                <c:pt idx="3">
                  <c:v>90</c:v>
                </c:pt>
                <c:pt idx="4">
                  <c:v>78</c:v>
                </c:pt>
                <c:pt idx="5">
                  <c:v>69</c:v>
                </c:pt>
                <c:pt idx="6">
                  <c:v>76</c:v>
                </c:pt>
                <c:pt idx="7">
                  <c:v>47</c:v>
                </c:pt>
                <c:pt idx="8">
                  <c:v>85</c:v>
                </c:pt>
                <c:pt idx="9">
                  <c:v>86</c:v>
                </c:pt>
                <c:pt idx="10">
                  <c:v>101</c:v>
                </c:pt>
                <c:pt idx="11">
                  <c:v>150</c:v>
                </c:pt>
                <c:pt idx="12">
                  <c:v>146</c:v>
                </c:pt>
                <c:pt idx="13">
                  <c:v>162</c:v>
                </c:pt>
                <c:pt idx="14">
                  <c:v>158</c:v>
                </c:pt>
                <c:pt idx="15">
                  <c:v>245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818944"/>
        <c:axId val="144820480"/>
      </c:lineChart>
      <c:catAx>
        <c:axId val="14481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200"/>
            </a:pPr>
            <a:endParaRPr lang="en-US"/>
          </a:p>
        </c:txPr>
        <c:crossAx val="144820480"/>
        <c:crosses val="autoZero"/>
        <c:auto val="1"/>
        <c:lblAlgn val="ctr"/>
        <c:lblOffset val="100"/>
        <c:noMultiLvlLbl val="0"/>
      </c:catAx>
      <c:valAx>
        <c:axId val="1448204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Total Number of Annual Cases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48189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Marijuana Exposures for 2014 and 2015 (Q1 2015)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Sheet1!$E$4</c:f>
              <c:strCache>
                <c:ptCount val="1"/>
                <c:pt idx="0">
                  <c:v>2015</c:v>
                </c:pt>
              </c:strCache>
            </c:strRef>
          </c:tx>
          <c:spPr>
            <a:ln w="381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Sheet1!$B$5:$B$16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Sheet1!$E$5:$E$16</c:f>
              <c:numCache>
                <c:formatCode>??</c:formatCode>
                <c:ptCount val="12"/>
                <c:pt idx="0">
                  <c:v>20</c:v>
                </c:pt>
                <c:pt idx="1">
                  <c:v>22</c:v>
                </c:pt>
                <c:pt idx="2" formatCode="?">
                  <c:v>30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Sheet1!$F$4</c:f>
              <c:strCache>
                <c:ptCount val="1"/>
                <c:pt idx="0">
                  <c:v>2014</c:v>
                </c:pt>
              </c:strCache>
            </c:strRef>
          </c:tx>
          <c:spPr>
            <a:ln w="38100">
              <a:solidFill>
                <a:srgbClr val="92D050"/>
              </a:solidFill>
            </a:ln>
          </c:spPr>
          <c:marker>
            <c:symbol val="none"/>
          </c:marker>
          <c:cat>
            <c:strRef>
              <c:f>Sheet1!$B$5:$B$16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Sheet1!$F$5:$F$16</c:f>
              <c:numCache>
                <c:formatCode>??</c:formatCode>
                <c:ptCount val="12"/>
                <c:pt idx="0">
                  <c:v>13</c:v>
                </c:pt>
                <c:pt idx="1">
                  <c:v>23</c:v>
                </c:pt>
                <c:pt idx="2">
                  <c:v>18</c:v>
                </c:pt>
                <c:pt idx="3">
                  <c:v>24</c:v>
                </c:pt>
                <c:pt idx="4">
                  <c:v>14</c:v>
                </c:pt>
                <c:pt idx="5">
                  <c:v>17</c:v>
                </c:pt>
                <c:pt idx="6">
                  <c:v>21</c:v>
                </c:pt>
                <c:pt idx="7">
                  <c:v>21</c:v>
                </c:pt>
                <c:pt idx="8">
                  <c:v>13</c:v>
                </c:pt>
                <c:pt idx="9">
                  <c:v>33</c:v>
                </c:pt>
                <c:pt idx="10">
                  <c:v>24</c:v>
                </c:pt>
                <c:pt idx="11">
                  <c:v>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936192"/>
        <c:axId val="146937728"/>
      </c:lineChart>
      <c:catAx>
        <c:axId val="14693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6937728"/>
        <c:crosses val="autoZero"/>
        <c:auto val="1"/>
        <c:lblAlgn val="ctr"/>
        <c:lblOffset val="100"/>
        <c:noMultiLvlLbl val="0"/>
      </c:catAx>
      <c:valAx>
        <c:axId val="146937728"/>
        <c:scaling>
          <c:orientation val="minMax"/>
        </c:scaling>
        <c:delete val="0"/>
        <c:axPos val="l"/>
        <c:numFmt formatCode="??" sourceLinked="1"/>
        <c:majorTickMark val="out"/>
        <c:minorTickMark val="none"/>
        <c:tickLblPos val="nextTo"/>
        <c:crossAx val="1469361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Marijuana Exposures by Age (2014 and 2015 YTD)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Sheet1!$B$5:$B$21</c:f>
              <c:strCache>
                <c:ptCount val="17"/>
                <c:pt idx="0">
                  <c:v>&lt; 1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Child 6-12 years</c:v>
                </c:pt>
                <c:pt idx="7">
                  <c:v>Teen 13-19 years</c:v>
                </c:pt>
                <c:pt idx="8">
                  <c:v>20-29 years</c:v>
                </c:pt>
                <c:pt idx="9">
                  <c:v>30-39 years</c:v>
                </c:pt>
                <c:pt idx="10">
                  <c:v>40-49 years</c:v>
                </c:pt>
                <c:pt idx="11">
                  <c:v>50-59 years</c:v>
                </c:pt>
                <c:pt idx="12">
                  <c:v>60-69 years</c:v>
                </c:pt>
                <c:pt idx="13">
                  <c:v>70-79 years</c:v>
                </c:pt>
                <c:pt idx="14">
                  <c:v>80-89 years</c:v>
                </c:pt>
                <c:pt idx="15">
                  <c:v>&gt;= 90 years</c:v>
                </c:pt>
                <c:pt idx="16">
                  <c:v>Unknown adult</c:v>
                </c:pt>
              </c:strCache>
            </c:strRef>
          </c:cat>
          <c:val>
            <c:numRef>
              <c:f>Sheet1!$D$5:$D$21</c:f>
              <c:numCache>
                <c:formatCode>??</c:formatCode>
                <c:ptCount val="17"/>
                <c:pt idx="0" formatCode="?">
                  <c:v>3</c:v>
                </c:pt>
                <c:pt idx="1">
                  <c:v>11</c:v>
                </c:pt>
                <c:pt idx="2" formatCode="?">
                  <c:v>4</c:v>
                </c:pt>
                <c:pt idx="3">
                  <c:v>10</c:v>
                </c:pt>
                <c:pt idx="4" formatCode="?">
                  <c:v>1</c:v>
                </c:pt>
                <c:pt idx="5" formatCode="?">
                  <c:v>5</c:v>
                </c:pt>
                <c:pt idx="6">
                  <c:v>13</c:v>
                </c:pt>
                <c:pt idx="7">
                  <c:v>61</c:v>
                </c:pt>
                <c:pt idx="8">
                  <c:v>48</c:v>
                </c:pt>
                <c:pt idx="9">
                  <c:v>19</c:v>
                </c:pt>
                <c:pt idx="10">
                  <c:v>17</c:v>
                </c:pt>
                <c:pt idx="11">
                  <c:v>15</c:v>
                </c:pt>
                <c:pt idx="12">
                  <c:v>13</c:v>
                </c:pt>
                <c:pt idx="13" formatCode="?">
                  <c:v>6</c:v>
                </c:pt>
                <c:pt idx="14" formatCode="?">
                  <c:v>5</c:v>
                </c:pt>
                <c:pt idx="15" formatCode="?">
                  <c:v>2</c:v>
                </c:pt>
                <c:pt idx="16" formatCode="?">
                  <c:v>9</c:v>
                </c:pt>
              </c:numCache>
            </c:numRef>
          </c:val>
        </c:ser>
        <c:ser>
          <c:idx val="1"/>
          <c:order val="1"/>
          <c:tx>
            <c:strRef>
              <c:f>Sheet1!$E$4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Sheet1!$B$5:$B$21</c:f>
              <c:strCache>
                <c:ptCount val="17"/>
                <c:pt idx="0">
                  <c:v>&lt; 1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Child 6-12 years</c:v>
                </c:pt>
                <c:pt idx="7">
                  <c:v>Teen 13-19 years</c:v>
                </c:pt>
                <c:pt idx="8">
                  <c:v>20-29 years</c:v>
                </c:pt>
                <c:pt idx="9">
                  <c:v>30-39 years</c:v>
                </c:pt>
                <c:pt idx="10">
                  <c:v>40-49 years</c:v>
                </c:pt>
                <c:pt idx="11">
                  <c:v>50-59 years</c:v>
                </c:pt>
                <c:pt idx="12">
                  <c:v>60-69 years</c:v>
                </c:pt>
                <c:pt idx="13">
                  <c:v>70-79 years</c:v>
                </c:pt>
                <c:pt idx="14">
                  <c:v>80-89 years</c:v>
                </c:pt>
                <c:pt idx="15">
                  <c:v>&gt;= 90 years</c:v>
                </c:pt>
                <c:pt idx="16">
                  <c:v>Unknown adult</c:v>
                </c:pt>
              </c:strCache>
            </c:strRef>
          </c:cat>
          <c:val>
            <c:numRef>
              <c:f>Sheet1!$E$5:$E$21</c:f>
              <c:numCache>
                <c:formatCode>0</c:formatCode>
                <c:ptCount val="17"/>
                <c:pt idx="0">
                  <c:v>0</c:v>
                </c:pt>
                <c:pt idx="1">
                  <c:v>3</c:v>
                </c:pt>
                <c:pt idx="2" formatCode="?">
                  <c:v>8</c:v>
                </c:pt>
                <c:pt idx="3" formatCode="?">
                  <c:v>4</c:v>
                </c:pt>
                <c:pt idx="4" formatCode="?">
                  <c:v>2</c:v>
                </c:pt>
                <c:pt idx="5">
                  <c:v>0</c:v>
                </c:pt>
                <c:pt idx="6" formatCode="?">
                  <c:v>2</c:v>
                </c:pt>
                <c:pt idx="7" formatCode="??">
                  <c:v>21</c:v>
                </c:pt>
                <c:pt idx="8" formatCode="?">
                  <c:v>16</c:v>
                </c:pt>
                <c:pt idx="9" formatCode="?">
                  <c:v>5</c:v>
                </c:pt>
                <c:pt idx="10" formatCode="?">
                  <c:v>3</c:v>
                </c:pt>
                <c:pt idx="11" formatCode="?">
                  <c:v>11</c:v>
                </c:pt>
                <c:pt idx="12" formatCode="?">
                  <c:v>5</c:v>
                </c:pt>
                <c:pt idx="13" formatCode="?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977536"/>
        <c:axId val="146979456"/>
      </c:barChart>
      <c:catAx>
        <c:axId val="146977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Age Group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46979456"/>
        <c:crosses val="autoZero"/>
        <c:auto val="1"/>
        <c:lblAlgn val="ctr"/>
        <c:lblOffset val="100"/>
        <c:noMultiLvlLbl val="0"/>
      </c:catAx>
      <c:valAx>
        <c:axId val="1469794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Number of Exposures</a:t>
                </a:r>
              </a:p>
            </c:rich>
          </c:tx>
          <c:layout/>
          <c:overlay val="0"/>
        </c:title>
        <c:numFmt formatCode="?" sourceLinked="1"/>
        <c:majorTickMark val="out"/>
        <c:minorTickMark val="none"/>
        <c:tickLblPos val="nextTo"/>
        <c:crossAx val="1469775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00987-09D9-4D31-8249-33A65E17F593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89CB2-614F-4CAE-806C-FF864A7F0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07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5AD177D-2202-49CC-A989-D607A49191BF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E970DE0-EFB2-4676-887B-CB1627B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2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9" charset="-128"/>
            </a:endParaRPr>
          </a:p>
        </p:txBody>
      </p:sp>
      <p:sp>
        <p:nvSpPr>
          <p:cNvPr id="16388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B1F033-3244-4CB4-8EEA-CA0A03D5C4C1}" type="slidenum">
              <a:rPr lang="da-DK" smtClean="0"/>
              <a:pPr/>
              <a:t>3</a:t>
            </a:fld>
            <a:endParaRPr lang="da-D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96" y="0"/>
            <a:ext cx="1601304" cy="73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96" y="0"/>
            <a:ext cx="1601304" cy="73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hyperlink" Target="https://www.youtube.com/watch?v=JSiU3MbhLd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a7huBmriA5k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youtu.be/XQYyXGqlx2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Firstname.lastname@leg.wa.gov" TargetMode="External"/><Relationship Id="rId2" Type="http://schemas.openxmlformats.org/officeDocument/2006/relationships/hyperlink" Target="http://app.leg.wa.gov/DistrictFind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topoverdose.org/" TargetMode="External"/><Relationship Id="rId5" Type="http://schemas.openxmlformats.org/officeDocument/2006/relationships/hyperlink" Target="http://www.doh.wa.gov/" TargetMode="External"/><Relationship Id="rId4" Type="http://schemas.openxmlformats.org/officeDocument/2006/relationships/hyperlink" Target="mailto:david.frockt@leg.wa.gov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Logos and standards\wpc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40" y="457200"/>
            <a:ext cx="5934456" cy="26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10" y="3657600"/>
            <a:ext cx="2631531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629025" y="5936247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Carrie Ulvestad, Executive Director</a:t>
            </a:r>
          </a:p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Washington Poison Center</a:t>
            </a:r>
          </a:p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culvestad@wapc.org, 206-517-2357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7" name="Picture 3" descr="H:\Images\Spokane W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3671887"/>
            <a:ext cx="2771867" cy="1738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16" y="3671887"/>
            <a:ext cx="2616183" cy="1738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45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Poisonings in WA</a:t>
            </a:r>
            <a:endParaRPr lang="en-US" dirty="0"/>
          </a:p>
        </p:txBody>
      </p:sp>
      <p:pic>
        <p:nvPicPr>
          <p:cNvPr id="2051" name="Picture 3" descr="C:\Users\agarrard\AppData\Local\Microsoft\Windows\Temporary Internet Files\Content.IE5\IF0FLHT6\All_substances_2014_Cnty_totals-on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4528"/>
            <a:ext cx="9144000" cy="543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16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E-Cigarettes in WA</a:t>
            </a:r>
            <a:endParaRPr lang="en-US" dirty="0"/>
          </a:p>
        </p:txBody>
      </p:sp>
      <p:pic>
        <p:nvPicPr>
          <p:cNvPr id="3074" name="Picture 2" descr="C:\Users\agarrard\AppData\Local\Microsoft\Windows\Temporary Internet Files\Content.IE5\COK88V60\ECig_2014_Cnty_All_totals-on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287"/>
            <a:ext cx="9144000" cy="549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81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Marijuana in WA</a:t>
            </a:r>
            <a:endParaRPr lang="en-US" dirty="0"/>
          </a:p>
        </p:txBody>
      </p:sp>
      <p:pic>
        <p:nvPicPr>
          <p:cNvPr id="4098" name="Picture 2" descr="C:\Users\agarrard\AppData\Local\Microsoft\Windows\Temporary Internet Files\Content.IE5\D3QOOQ4X\Mari_2014_Cnty_All_totals-on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684"/>
            <a:ext cx="9144000" cy="547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13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Rx Pain Killers in WA</a:t>
            </a:r>
            <a:endParaRPr lang="en-US" dirty="0"/>
          </a:p>
        </p:txBody>
      </p:sp>
      <p:pic>
        <p:nvPicPr>
          <p:cNvPr id="5122" name="Picture 2" descr="C:\Users\agarrard\AppData\Local\Microsoft\Windows\Temporary Internet Files\Content.IE5\T3K2WR1X\Painkillers_2014_Cnty_All_totals-on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745"/>
            <a:ext cx="9144000" cy="550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533400"/>
            <a:ext cx="7391400" cy="990600"/>
          </a:xfrm>
        </p:spPr>
        <p:txBody>
          <a:bodyPr/>
          <a:lstStyle/>
          <a:p>
            <a:r>
              <a:rPr lang="en-US" dirty="0" smtClean="0"/>
              <a:t>What are E-Cigarettes?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533400" y="1524000"/>
            <a:ext cx="5715000" cy="48768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dirty="0"/>
              <a:t>A noncombustible product employing a device containing a mechanical heating element, battery, or circuit which is used to heat a liquid contained in cartridges for the purpose of direct inhalation of the resultant vapor </a:t>
            </a:r>
            <a:r>
              <a:rPr lang="en-US" i="1" dirty="0"/>
              <a:t>(as defined by HB 5124)</a:t>
            </a:r>
          </a:p>
          <a:p>
            <a:r>
              <a:rPr lang="en-US" dirty="0"/>
              <a:t>Unregulated by the Federal Food, Drug and, Cosmetic Act (Chapter V)</a:t>
            </a:r>
          </a:p>
          <a:p>
            <a:r>
              <a:rPr lang="en-US" dirty="0" smtClean="0"/>
              <a:t>Contains highly concentrated liquid nicotine, up to 36 mg/mL in 15 mL bottle</a:t>
            </a:r>
          </a:p>
          <a:p>
            <a:pPr lvl="1"/>
            <a:r>
              <a:rPr lang="en-US" dirty="0" smtClean="0"/>
              <a:t>1 gallon refill bottles also available</a:t>
            </a:r>
          </a:p>
          <a:p>
            <a:r>
              <a:rPr lang="en-US" dirty="0" smtClean="0"/>
              <a:t>Highly toxic in kids in small amounts</a:t>
            </a:r>
          </a:p>
          <a:p>
            <a:pPr lvl="1"/>
            <a:r>
              <a:rPr lang="en-US" dirty="0" smtClean="0"/>
              <a:t>Less than a mouthful</a:t>
            </a:r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66800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87" y="4800600"/>
            <a:ext cx="3128963" cy="184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700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 or No Deal?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 t="11646" r="60689" b="7740"/>
          <a:stretch/>
        </p:blipFill>
        <p:spPr bwMode="auto">
          <a:xfrm>
            <a:off x="161925" y="1600200"/>
            <a:ext cx="5638800" cy="437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66426" y="2733675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29,155 cigarettes</a:t>
            </a:r>
          </a:p>
          <a:p>
            <a:r>
              <a:rPr lang="en-US" dirty="0"/>
              <a:t>a</a:t>
            </a:r>
            <a:r>
              <a:rPr lang="en-US" dirty="0" smtClean="0"/>
              <a:t>t 13 mg of nicotine</a:t>
            </a:r>
          </a:p>
          <a:p>
            <a:r>
              <a:rPr lang="en-US" dirty="0"/>
              <a:t>p</a:t>
            </a:r>
            <a:r>
              <a:rPr lang="en-US" dirty="0" smtClean="0"/>
              <a:t>er cigarette</a:t>
            </a:r>
          </a:p>
          <a:p>
            <a:endParaRPr lang="en-US" dirty="0"/>
          </a:p>
          <a:p>
            <a:r>
              <a:rPr lang="en-US" dirty="0" smtClean="0"/>
              <a:t>1,456 cigarette packs</a:t>
            </a:r>
            <a:endParaRPr lang="en-US" dirty="0"/>
          </a:p>
        </p:txBody>
      </p:sp>
      <p:sp>
        <p:nvSpPr>
          <p:cNvPr id="8" name="Equal 7"/>
          <p:cNvSpPr/>
          <p:nvPr/>
        </p:nvSpPr>
        <p:spPr>
          <a:xfrm>
            <a:off x="6010275" y="3200400"/>
            <a:ext cx="609600" cy="58712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282809"/>
            <a:ext cx="721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gallon = 3,785 </a:t>
            </a:r>
            <a:r>
              <a:rPr lang="en-US" dirty="0" err="1" smtClean="0"/>
              <a:t>mLs</a:t>
            </a:r>
            <a:r>
              <a:rPr lang="en-US" dirty="0" smtClean="0"/>
              <a:t> = 378,500 mg of pharmaceutical grade nicotine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9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Symptoms of Nicotine Toxicity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Symptoms can range from…</a:t>
            </a:r>
          </a:p>
          <a:p>
            <a:pPr lvl="1"/>
            <a:r>
              <a:rPr lang="en-US" dirty="0"/>
              <a:t>Nausea and vomiting</a:t>
            </a:r>
          </a:p>
          <a:p>
            <a:pPr lvl="1"/>
            <a:r>
              <a:rPr lang="en-US" dirty="0"/>
              <a:t>Agitation</a:t>
            </a:r>
          </a:p>
          <a:p>
            <a:pPr lvl="1"/>
            <a:r>
              <a:rPr lang="en-US" dirty="0" smtClean="0"/>
              <a:t>Racing heart</a:t>
            </a:r>
            <a:endParaRPr lang="en-US" dirty="0"/>
          </a:p>
          <a:p>
            <a:pPr lvl="1"/>
            <a:r>
              <a:rPr lang="en-US" dirty="0" smtClean="0"/>
              <a:t>High blood pressure</a:t>
            </a:r>
            <a:endParaRPr lang="en-US" dirty="0"/>
          </a:p>
          <a:p>
            <a:pPr lvl="1"/>
            <a:r>
              <a:rPr lang="en-US" dirty="0"/>
              <a:t>Seizures</a:t>
            </a:r>
          </a:p>
          <a:p>
            <a:pPr lvl="1"/>
            <a:r>
              <a:rPr lang="en-US" dirty="0"/>
              <a:t>Coma</a:t>
            </a:r>
          </a:p>
          <a:p>
            <a:pPr lvl="1"/>
            <a:r>
              <a:rPr lang="en-US" dirty="0"/>
              <a:t>Death</a:t>
            </a:r>
          </a:p>
          <a:p>
            <a:pPr lvl="2"/>
            <a:r>
              <a:rPr lang="en-US" dirty="0"/>
              <a:t>IV </a:t>
            </a:r>
            <a:r>
              <a:rPr lang="en-US" dirty="0" smtClean="0"/>
              <a:t>injection</a:t>
            </a:r>
          </a:p>
          <a:p>
            <a:pPr lvl="2"/>
            <a:r>
              <a:rPr lang="en-US" dirty="0" smtClean="0"/>
              <a:t>Ingestion</a:t>
            </a:r>
          </a:p>
          <a:p>
            <a:r>
              <a:rPr lang="en-US" dirty="0" smtClean="0"/>
              <a:t>First death from ingestion in 11/2014 in a 1 year old in </a:t>
            </a:r>
            <a:r>
              <a:rPr lang="en-US" dirty="0" smtClean="0"/>
              <a:t>NY</a:t>
            </a:r>
          </a:p>
          <a:p>
            <a:r>
              <a:rPr lang="en-US" dirty="0" smtClean="0"/>
              <a:t>Recent cases in WA with teens </a:t>
            </a:r>
            <a:r>
              <a:rPr lang="en-US" dirty="0" err="1" smtClean="0"/>
              <a:t>addingliquid</a:t>
            </a:r>
            <a:r>
              <a:rPr lang="en-US" dirty="0" smtClean="0"/>
              <a:t> nicotine into sodas 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574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73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Formaldehyde in E-Cigarettes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Study from Portland State Univ.</a:t>
            </a:r>
          </a:p>
          <a:p>
            <a:r>
              <a:rPr lang="en-US" dirty="0" smtClean="0"/>
              <a:t>Published in New England Journal of Medicine</a:t>
            </a:r>
          </a:p>
          <a:p>
            <a:r>
              <a:rPr lang="en-US" dirty="0" smtClean="0"/>
              <a:t>E-cigs release higher concentrations of chemicals containing formaldehyde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IARC Group 1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Asbestos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Arsenic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B</a:t>
            </a:r>
            <a:r>
              <a:rPr lang="en-US" dirty="0" smtClean="0">
                <a:sym typeface="Wingdings" panose="05000000000000000000" pitchFamily="2" charset="2"/>
              </a:rPr>
              <a:t>enzene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4433959" cy="306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6207124"/>
            <a:ext cx="6096000" cy="498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ill Sans MT" pitchFamily="34" charset="0"/>
              <a:buChar char="1"/>
              <a:tabLst/>
            </a:pPr>
            <a:r>
              <a:rPr kumimoji="0" lang="en-US" altLang="en-US" sz="8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Gill Sans MT" pitchFamily="34" charset="0"/>
                <a:cs typeface="Arial" pitchFamily="34" charset="0"/>
              </a:rPr>
              <a:t>Jensen RP, Luo W, Pankow JF, Strongin RM, Peyton DH. Hidden formaldehyde in e-cigarette aerosols. N Engl J Med 2015;372:392-4.</a:t>
            </a:r>
            <a:endParaRPr kumimoji="0" lang="en-US" altLang="en-US" sz="900" b="1" i="0" u="none" strike="noStrike" cap="none" normalizeH="0" baseline="0" noProof="1" smtClean="0">
              <a:ln>
                <a:noFill/>
              </a:ln>
              <a:solidFill>
                <a:schemeClr val="tx1"/>
              </a:solidFill>
              <a:effectLst/>
              <a:latin typeface="Gill Sans MT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61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Unknowns with E-Cigarettes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Long-term health impacts not known at this </a:t>
            </a:r>
            <a:r>
              <a:rPr lang="en-US" dirty="0" smtClean="0"/>
              <a:t>time so unclear how much “safer” they are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Do e-cigarettes actually </a:t>
            </a:r>
            <a:r>
              <a:rPr lang="en-US" dirty="0" smtClean="0"/>
              <a:t>assist with smoking </a:t>
            </a:r>
            <a:r>
              <a:rPr lang="en-US" dirty="0" smtClean="0"/>
              <a:t>cessation</a:t>
            </a:r>
            <a:r>
              <a:rPr lang="en-US" dirty="0" smtClean="0"/>
              <a:t> </a:t>
            </a:r>
            <a:r>
              <a:rPr lang="en-US" dirty="0" smtClean="0"/>
              <a:t>or do they expose people to nicotine at a younger </a:t>
            </a:r>
            <a:r>
              <a:rPr lang="en-US" dirty="0" smtClean="0"/>
              <a:t>age and possibly serve as a gateway to combustible cigarettes?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7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Why Are Teens and Adults Using E-Cigarettes?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41" y="1520050"/>
            <a:ext cx="8229600" cy="3581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Lower cost of entry (~ $20.00/starter kit)</a:t>
            </a:r>
            <a:endParaRPr lang="en-US" dirty="0"/>
          </a:p>
          <a:p>
            <a:r>
              <a:rPr lang="en-US" dirty="0" smtClean="0"/>
              <a:t>Readily availability at convenience stores, gas stations, independent vape </a:t>
            </a:r>
            <a:r>
              <a:rPr lang="en-US" dirty="0" smtClean="0"/>
              <a:t>shops </a:t>
            </a:r>
          </a:p>
          <a:p>
            <a:r>
              <a:rPr lang="en-US" dirty="0" smtClean="0"/>
              <a:t>Only need to be 18 years old to purchase (if ID is checked)</a:t>
            </a:r>
            <a:endParaRPr lang="en-US" dirty="0" smtClean="0"/>
          </a:p>
          <a:p>
            <a:r>
              <a:rPr lang="en-US" dirty="0" smtClean="0"/>
              <a:t>Liquid Nicotine flavors &amp; names that appeal to teens and young adults (candy, liquor, drugs “ecstasy”, minty, etc.) </a:t>
            </a:r>
          </a:p>
          <a:p>
            <a:r>
              <a:rPr lang="en-US" dirty="0" smtClean="0"/>
              <a:t>Devices have </a:t>
            </a:r>
            <a:r>
              <a:rPr lang="en-US" dirty="0"/>
              <a:t>a high-tech </a:t>
            </a:r>
            <a:r>
              <a:rPr lang="en-US" dirty="0" smtClean="0"/>
              <a:t>design and advertising (including social media and celebrity endorsement) is targeted directly to teen/young adult market</a:t>
            </a:r>
          </a:p>
          <a:p>
            <a:r>
              <a:rPr lang="en-US" dirty="0" smtClean="0"/>
              <a:t>Enhances athletic performance?</a:t>
            </a:r>
          </a:p>
          <a:p>
            <a:r>
              <a:rPr lang="en-US" dirty="0" smtClean="0"/>
              <a:t>Easy to conceal its use in school or other public places</a:t>
            </a:r>
          </a:p>
          <a:p>
            <a:r>
              <a:rPr lang="en-US" dirty="0"/>
              <a:t>Electronic cigarettes being used to vaporize cannabis </a:t>
            </a:r>
            <a:r>
              <a:rPr lang="en-US" dirty="0" smtClean="0"/>
              <a:t>oil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82764"/>
            <a:ext cx="3429000" cy="1563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126259"/>
            <a:ext cx="4038041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Washington Poison Center?</a:t>
            </a:r>
          </a:p>
          <a:p>
            <a:r>
              <a:rPr lang="en-US" dirty="0" smtClean="0"/>
              <a:t>Current state of affairs in WA with drugs of abuse</a:t>
            </a:r>
          </a:p>
          <a:p>
            <a:pPr lvl="1"/>
            <a:r>
              <a:rPr lang="en-US" dirty="0" smtClean="0"/>
              <a:t>E-cigarettes</a:t>
            </a:r>
          </a:p>
          <a:p>
            <a:pPr lvl="1"/>
            <a:r>
              <a:rPr lang="en-US" dirty="0" smtClean="0"/>
              <a:t>Marijuana</a:t>
            </a:r>
          </a:p>
          <a:p>
            <a:pPr lvl="1"/>
            <a:r>
              <a:rPr lang="en-US" dirty="0" smtClean="0"/>
              <a:t>Prescription Pain Killers</a:t>
            </a:r>
          </a:p>
          <a:p>
            <a:r>
              <a:rPr lang="en-US" dirty="0" smtClean="0"/>
              <a:t>What </a:t>
            </a:r>
            <a:r>
              <a:rPr lang="en-US" dirty="0" smtClean="0"/>
              <a:t>trends are we seeing?</a:t>
            </a:r>
            <a:endParaRPr lang="en-US" dirty="0" smtClean="0"/>
          </a:p>
          <a:p>
            <a:r>
              <a:rPr lang="en-US" dirty="0" smtClean="0"/>
              <a:t>Savvy </a:t>
            </a:r>
            <a:r>
              <a:rPr lang="en-US" dirty="0" smtClean="0"/>
              <a:t>marketing techniques</a:t>
            </a:r>
          </a:p>
          <a:p>
            <a:r>
              <a:rPr lang="en-US" dirty="0" smtClean="0"/>
              <a:t>Emerging and concerning trends</a:t>
            </a:r>
          </a:p>
          <a:p>
            <a:r>
              <a:rPr lang="en-US" dirty="0" smtClean="0"/>
              <a:t>Take Action!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14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Easy access</a:t>
            </a:r>
            <a:endParaRPr lang="en-US" sz="4800" b="1" dirty="0"/>
          </a:p>
        </p:txBody>
      </p:sp>
      <p:sp>
        <p:nvSpPr>
          <p:cNvPr id="4" name="Rectangle 3"/>
          <p:cNvSpPr/>
          <p:nvPr/>
        </p:nvSpPr>
        <p:spPr>
          <a:xfrm>
            <a:off x="175166" y="3838575"/>
            <a:ext cx="4685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Smoke shops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3674" y="3376910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Gas stations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6526" y="2877145"/>
            <a:ext cx="2685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Friends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5905" y="2280345"/>
            <a:ext cx="2723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Parents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828" y="5715000"/>
            <a:ext cx="4724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Grandparents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8075" y="4820245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Parties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0713" y="4572000"/>
            <a:ext cx="2492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School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75905" y="1137345"/>
            <a:ext cx="3570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Babysitter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00948" y="5562600"/>
            <a:ext cx="287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Siblings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6116" y="1828800"/>
            <a:ext cx="4185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Homegrown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52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HYS: Tobacco/E-Cigarettes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 rate of smoking dropped significantly in past 12 years but…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40,000 youth aged 11 – 17 currently smoke</a:t>
            </a:r>
          </a:p>
          <a:p>
            <a:pPr lvl="1"/>
            <a:r>
              <a:rPr lang="en-US" dirty="0" smtClean="0"/>
              <a:t>32 youth start smoking each day</a:t>
            </a:r>
          </a:p>
          <a:p>
            <a:r>
              <a:rPr lang="en-US" dirty="0" smtClean="0"/>
              <a:t>With advent of e-cigarettes, more youth being exposed to nicotine at a younger age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in </a:t>
            </a:r>
            <a:r>
              <a:rPr lang="en-US" sz="2800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 10</a:t>
            </a:r>
            <a:r>
              <a:rPr lang="en-US" baseline="30000" dirty="0" smtClean="0"/>
              <a:t>th</a:t>
            </a:r>
            <a:r>
              <a:rPr lang="en-US" dirty="0" smtClean="0"/>
              <a:t> graders have vaped in the past 30 days</a:t>
            </a:r>
          </a:p>
          <a:p>
            <a:r>
              <a:rPr lang="en-US" dirty="0" smtClean="0"/>
              <a:t>17% of 10</a:t>
            </a:r>
            <a:r>
              <a:rPr lang="en-US" baseline="30000" dirty="0" smtClean="0"/>
              <a:t>th</a:t>
            </a:r>
            <a:r>
              <a:rPr lang="en-US" dirty="0" smtClean="0"/>
              <a:t> graders use more than one substance</a:t>
            </a:r>
          </a:p>
          <a:p>
            <a:pPr lvl="1"/>
            <a:r>
              <a:rPr lang="en-US" dirty="0" smtClean="0"/>
              <a:t>Cigarettes, e-cigarettes, marijuana, alcohol, etc.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10200"/>
            <a:ext cx="283379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04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Advertising Aimed at Youth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16482" r="69896" b="37408"/>
          <a:stretch/>
        </p:blipFill>
        <p:spPr bwMode="auto">
          <a:xfrm>
            <a:off x="685801" y="1714707"/>
            <a:ext cx="3662754" cy="214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15594" r="69914" b="37816"/>
          <a:stretch/>
        </p:blipFill>
        <p:spPr bwMode="auto">
          <a:xfrm>
            <a:off x="5105400" y="1714707"/>
            <a:ext cx="3619820" cy="214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15370" r="69947" b="37407"/>
          <a:stretch/>
        </p:blipFill>
        <p:spPr bwMode="auto">
          <a:xfrm>
            <a:off x="3081337" y="4114800"/>
            <a:ext cx="40481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3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Vape Shops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289560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660105"/>
            <a:ext cx="22288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86200"/>
            <a:ext cx="3731466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65378"/>
            <a:ext cx="37592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r="7774"/>
          <a:stretch/>
        </p:blipFill>
        <p:spPr>
          <a:xfrm>
            <a:off x="6172200" y="973322"/>
            <a:ext cx="2453228" cy="2646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98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38375"/>
            <a:ext cx="3662314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Disturbing Trend in Washington State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1167332"/>
              </p:ext>
            </p:extLst>
          </p:nvPr>
        </p:nvGraphicFramePr>
        <p:xfrm>
          <a:off x="381000" y="1371600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86600" y="53340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 cases in 2015 so far…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WAPC</a:t>
            </a:r>
            <a:r>
              <a:rPr lang="en-US" dirty="0" smtClean="0"/>
              <a:t> E-Cig Exposure Data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36566"/>
              </p:ext>
            </p:extLst>
          </p:nvPr>
        </p:nvGraphicFramePr>
        <p:xfrm>
          <a:off x="4876800" y="1905000"/>
          <a:ext cx="4114800" cy="37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2541497"/>
              </p:ext>
            </p:extLst>
          </p:nvPr>
        </p:nvGraphicFramePr>
        <p:xfrm>
          <a:off x="-533400" y="1828800"/>
          <a:ext cx="5943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0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57400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WAPC</a:t>
            </a:r>
            <a:r>
              <a:rPr lang="en-US" dirty="0" smtClean="0"/>
              <a:t> E-Cigarette Data</a:t>
            </a:r>
            <a:endParaRPr lang="en-US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8384254"/>
              </p:ext>
            </p:extLst>
          </p:nvPr>
        </p:nvGraphicFramePr>
        <p:xfrm>
          <a:off x="228600" y="1295400"/>
          <a:ext cx="874395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9555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WAPC</a:t>
            </a:r>
            <a:r>
              <a:rPr lang="en-US" dirty="0" smtClean="0"/>
              <a:t> E-Cigarette Data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41935736"/>
              </p:ext>
            </p:extLst>
          </p:nvPr>
        </p:nvGraphicFramePr>
        <p:xfrm>
          <a:off x="4648200" y="1673225"/>
          <a:ext cx="4038600" cy="471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22032551"/>
              </p:ext>
            </p:extLst>
          </p:nvPr>
        </p:nvGraphicFramePr>
        <p:xfrm>
          <a:off x="228600" y="1673225"/>
          <a:ext cx="4800600" cy="471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469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Shift Gears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73102"/>
            <a:ext cx="42672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05" y="1016883"/>
            <a:ext cx="3581400" cy="195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05200"/>
            <a:ext cx="3556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62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Marijuana in WA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I-502 (passed 2012) </a:t>
            </a:r>
            <a:r>
              <a:rPr lang="en-US" dirty="0" smtClean="0"/>
              <a:t>legalized recreational marijuana use</a:t>
            </a:r>
            <a:endParaRPr lang="en-US" dirty="0" smtClean="0"/>
          </a:p>
          <a:p>
            <a:pPr lvl="1"/>
            <a:r>
              <a:rPr lang="en-US" dirty="0" smtClean="0"/>
              <a:t>Removed </a:t>
            </a:r>
            <a:r>
              <a:rPr lang="en-US" dirty="0" smtClean="0"/>
              <a:t>state-law prohibitions against production, processing and selling of marijuana</a:t>
            </a:r>
          </a:p>
          <a:p>
            <a:pPr lvl="1"/>
            <a:r>
              <a:rPr lang="en-US" dirty="0" smtClean="0"/>
              <a:t>Allowed limited possession of marijuana for 21+ </a:t>
            </a:r>
          </a:p>
          <a:p>
            <a:pPr lvl="1"/>
            <a:r>
              <a:rPr lang="en-US" dirty="0" smtClean="0"/>
              <a:t>Established a system of taxing marijuana</a:t>
            </a:r>
          </a:p>
          <a:p>
            <a:r>
              <a:rPr lang="en-US" dirty="0" smtClean="0"/>
              <a:t>Individuals 21 years and older may possess and use…</a:t>
            </a:r>
          </a:p>
          <a:p>
            <a:pPr lvl="1"/>
            <a:r>
              <a:rPr lang="en-US" dirty="0" smtClean="0"/>
              <a:t>1 ounce of usable marijuana</a:t>
            </a:r>
          </a:p>
          <a:p>
            <a:pPr lvl="1"/>
            <a:r>
              <a:rPr lang="en-US" dirty="0" smtClean="0"/>
              <a:t>16 ounces of marijuana-infused product in solid form; or</a:t>
            </a:r>
          </a:p>
          <a:p>
            <a:pPr lvl="1"/>
            <a:r>
              <a:rPr lang="en-US" dirty="0" smtClean="0"/>
              <a:t>72 ounces of marijuana-infused product in liquid form.</a:t>
            </a:r>
          </a:p>
          <a:p>
            <a:pPr lvl="1"/>
            <a:r>
              <a:rPr lang="en-US" dirty="0" smtClean="0"/>
              <a:t>Marijuana-related drug paraphernalia. </a:t>
            </a:r>
            <a:endParaRPr lang="en-US" dirty="0" smtClean="0"/>
          </a:p>
          <a:p>
            <a:r>
              <a:rPr lang="en-US" dirty="0"/>
              <a:t>I-692 permitted patient with certain medical conditions to use medical marijuana (passed 1998</a:t>
            </a:r>
            <a:r>
              <a:rPr lang="en-US" dirty="0" smtClean="0"/>
              <a:t>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Technically illegal under WA and federal law to possess, buy or sell medical marijuana</a:t>
            </a:r>
          </a:p>
          <a:p>
            <a:pPr lvl="1"/>
            <a:r>
              <a:rPr lang="en-US" dirty="0"/>
              <a:t>Provides an affirmative defense to criminal prosecution if a qualified patient possesses the allowable amount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3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35"/>
          <p:cNvSpPr>
            <a:spLocks noChangeArrowheads="1"/>
          </p:cNvSpPr>
          <p:nvPr/>
        </p:nvSpPr>
        <p:spPr bwMode="auto">
          <a:xfrm>
            <a:off x="288100" y="3603905"/>
            <a:ext cx="8366125" cy="320675"/>
          </a:xfrm>
          <a:prstGeom prst="rect">
            <a:avLst/>
          </a:prstGeom>
          <a:gradFill rotWithShape="1">
            <a:gsLst>
              <a:gs pos="0">
                <a:schemeClr val="accent1">
                  <a:lumMod val="10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Calibri" pitchFamily="-111" charset="0"/>
            </a:endParaRPr>
          </a:p>
        </p:txBody>
      </p:sp>
      <p:grpSp>
        <p:nvGrpSpPr>
          <p:cNvPr id="5123" name="Gruppe 107"/>
          <p:cNvGrpSpPr>
            <a:grpSpLocks/>
          </p:cNvGrpSpPr>
          <p:nvPr/>
        </p:nvGrpSpPr>
        <p:grpSpPr bwMode="auto">
          <a:xfrm>
            <a:off x="136189" y="3274126"/>
            <a:ext cx="8787550" cy="894994"/>
            <a:chOff x="36842" y="3458356"/>
            <a:chExt cx="8787683" cy="459872"/>
          </a:xfrm>
        </p:grpSpPr>
        <p:sp>
          <p:nvSpPr>
            <p:cNvPr id="5147" name="Pentagon 104"/>
            <p:cNvSpPr>
              <a:spLocks noChangeArrowheads="1"/>
            </p:cNvSpPr>
            <p:nvPr/>
          </p:nvSpPr>
          <p:spPr bwMode="auto">
            <a:xfrm>
              <a:off x="7062374" y="3458356"/>
              <a:ext cx="1762151" cy="457200"/>
            </a:xfrm>
            <a:prstGeom prst="homePlate">
              <a:avLst>
                <a:gd name="adj" fmla="val 40317"/>
              </a:avLst>
            </a:prstGeom>
            <a:gradFill rotWithShape="1">
              <a:gsLst>
                <a:gs pos="0">
                  <a:srgbClr val="C0FF4D"/>
                </a:gs>
                <a:gs pos="100000">
                  <a:srgbClr val="A4D329"/>
                </a:gs>
              </a:gsLst>
              <a:lin ang="5400000" scaled="1"/>
            </a:gradFill>
            <a:ln w="19050">
              <a:solidFill>
                <a:srgbClr val="92D050"/>
              </a:solidFill>
              <a:round/>
              <a:headEnd/>
              <a:tailEnd/>
            </a:ln>
          </p:spPr>
          <p:txBody>
            <a:bodyPr anchor="ctr"/>
            <a:lstStyle/>
            <a:p>
              <a:pPr indent="-342900" algn="ctr" defTabSz="914400">
                <a:buFont typeface="Calibri" pitchFamily="-111" charset="0"/>
                <a:buAutoNum type="arabicPeriod"/>
              </a:pPr>
              <a:endParaRPr lang="en-US" noProof="1">
                <a:latin typeface="Calibri" pitchFamily="-111" charset="0"/>
              </a:endParaRPr>
            </a:p>
          </p:txBody>
        </p:sp>
        <p:grpSp>
          <p:nvGrpSpPr>
            <p:cNvPr id="5148" name="Gruppe 62"/>
            <p:cNvGrpSpPr>
              <a:grpSpLocks/>
            </p:cNvGrpSpPr>
            <p:nvPr/>
          </p:nvGrpSpPr>
          <p:grpSpPr bwMode="auto">
            <a:xfrm>
              <a:off x="36842" y="3460388"/>
              <a:ext cx="7017911" cy="457840"/>
              <a:chOff x="36842" y="3461693"/>
              <a:chExt cx="7017911" cy="457840"/>
            </a:xfrm>
          </p:grpSpPr>
          <p:grpSp>
            <p:nvGrpSpPr>
              <p:cNvPr id="5150" name="Gruppe 75"/>
              <p:cNvGrpSpPr>
                <a:grpSpLocks/>
              </p:cNvGrpSpPr>
              <p:nvPr/>
            </p:nvGrpSpPr>
            <p:grpSpPr bwMode="auto">
              <a:xfrm>
                <a:off x="110955" y="3461693"/>
                <a:ext cx="6943798" cy="457840"/>
                <a:chOff x="64751" y="2949316"/>
                <a:chExt cx="8391160" cy="458563"/>
              </a:xfrm>
            </p:grpSpPr>
            <p:sp>
              <p:nvSpPr>
                <p:cNvPr id="5156" name="Rectangle 445"/>
                <p:cNvSpPr>
                  <a:spLocks noChangeArrowheads="1"/>
                </p:cNvSpPr>
                <p:nvPr/>
              </p:nvSpPr>
              <p:spPr bwMode="auto">
                <a:xfrm>
                  <a:off x="1177108" y="2949958"/>
                  <a:ext cx="984995" cy="457921"/>
                </a:xfrm>
                <a:prstGeom prst="rect">
                  <a:avLst/>
                </a:prstGeom>
                <a:gradFill rotWithShape="1">
                  <a:gsLst>
                    <a:gs pos="0">
                      <a:srgbClr val="C0FF4D"/>
                    </a:gs>
                    <a:gs pos="100000">
                      <a:srgbClr val="A4D329"/>
                    </a:gs>
                  </a:gsLst>
                  <a:lin ang="5400000" scaled="1"/>
                </a:gra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 defTabSz="914400"/>
                  <a:endParaRPr lang="en-US" noProof="1">
                    <a:latin typeface="Calibri" pitchFamily="-111" charset="0"/>
                  </a:endParaRPr>
                </a:p>
              </p:txBody>
            </p:sp>
            <p:sp>
              <p:nvSpPr>
                <p:cNvPr id="5157" name="Rectangle 446"/>
                <p:cNvSpPr>
                  <a:spLocks noChangeArrowheads="1"/>
                </p:cNvSpPr>
                <p:nvPr/>
              </p:nvSpPr>
              <p:spPr bwMode="auto">
                <a:xfrm>
                  <a:off x="2154317" y="2949958"/>
                  <a:ext cx="1963310" cy="457921"/>
                </a:xfrm>
                <a:prstGeom prst="rect">
                  <a:avLst/>
                </a:prstGeom>
                <a:gradFill rotWithShape="1">
                  <a:gsLst>
                    <a:gs pos="0">
                      <a:srgbClr val="C0FF4D"/>
                    </a:gs>
                    <a:gs pos="100000">
                      <a:srgbClr val="A4D329"/>
                    </a:gs>
                  </a:gsLst>
                  <a:lin ang="5400000" scaled="1"/>
                </a:gra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 defTabSz="914400"/>
                  <a:endParaRPr lang="en-US" noProof="1">
                    <a:latin typeface="Calibri" pitchFamily="-111" charset="0"/>
                  </a:endParaRPr>
                </a:p>
              </p:txBody>
            </p:sp>
            <p:sp>
              <p:nvSpPr>
                <p:cNvPr id="5158" name="Rectangle 447"/>
                <p:cNvSpPr>
                  <a:spLocks noChangeArrowheads="1"/>
                </p:cNvSpPr>
                <p:nvPr/>
              </p:nvSpPr>
              <p:spPr bwMode="auto">
                <a:xfrm>
                  <a:off x="4113023" y="2949316"/>
                  <a:ext cx="2061758" cy="457921"/>
                </a:xfrm>
                <a:prstGeom prst="rect">
                  <a:avLst/>
                </a:prstGeom>
                <a:gradFill rotWithShape="1">
                  <a:gsLst>
                    <a:gs pos="0">
                      <a:srgbClr val="C0FF4D"/>
                    </a:gs>
                    <a:gs pos="100000">
                      <a:srgbClr val="A4D329"/>
                    </a:gs>
                  </a:gsLst>
                  <a:lin ang="5400000" scaled="1"/>
                </a:gra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 defTabSz="914400"/>
                  <a:endParaRPr lang="en-US" noProof="1">
                    <a:latin typeface="Calibri" pitchFamily="-111" charset="0"/>
                  </a:endParaRPr>
                </a:p>
              </p:txBody>
            </p:sp>
            <p:sp>
              <p:nvSpPr>
                <p:cNvPr id="5159" name="Rectangle 448"/>
                <p:cNvSpPr>
                  <a:spLocks noChangeArrowheads="1"/>
                </p:cNvSpPr>
                <p:nvPr/>
              </p:nvSpPr>
              <p:spPr bwMode="auto">
                <a:xfrm>
                  <a:off x="6174899" y="2949958"/>
                  <a:ext cx="2281012" cy="457921"/>
                </a:xfrm>
                <a:prstGeom prst="rect">
                  <a:avLst/>
                </a:prstGeom>
                <a:gradFill rotWithShape="1">
                  <a:gsLst>
                    <a:gs pos="0">
                      <a:srgbClr val="C0FF4D"/>
                    </a:gs>
                    <a:gs pos="100000">
                      <a:srgbClr val="A4D329"/>
                    </a:gs>
                  </a:gsLst>
                  <a:lin ang="5400000" scaled="1"/>
                </a:gra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 defTabSz="914400"/>
                  <a:endParaRPr lang="en-US" noProof="1">
                    <a:latin typeface="Calibri" pitchFamily="-111" charset="0"/>
                  </a:endParaRPr>
                </a:p>
              </p:txBody>
            </p:sp>
            <p:sp>
              <p:nvSpPr>
                <p:cNvPr id="5160" name="Rectangle 445"/>
                <p:cNvSpPr>
                  <a:spLocks noChangeArrowheads="1"/>
                </p:cNvSpPr>
                <p:nvPr/>
              </p:nvSpPr>
              <p:spPr bwMode="auto">
                <a:xfrm>
                  <a:off x="64751" y="2949958"/>
                  <a:ext cx="1112356" cy="457921"/>
                </a:xfrm>
                <a:prstGeom prst="rect">
                  <a:avLst/>
                </a:prstGeom>
                <a:gradFill rotWithShape="1">
                  <a:gsLst>
                    <a:gs pos="0">
                      <a:srgbClr val="C0FF4D"/>
                    </a:gs>
                    <a:gs pos="100000">
                      <a:srgbClr val="A4D329"/>
                    </a:gs>
                  </a:gsLst>
                  <a:lin ang="5400000" scaled="1"/>
                </a:gradFill>
                <a:ln w="19050">
                  <a:solidFill>
                    <a:srgbClr val="92D05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indent="-342900" algn="ctr" defTabSz="914400"/>
                  <a:endParaRPr lang="en-US" noProof="1">
                    <a:latin typeface="Calibri" pitchFamily="-111" charset="0"/>
                  </a:endParaRPr>
                </a:p>
              </p:txBody>
            </p:sp>
          </p:grpSp>
          <p:sp>
            <p:nvSpPr>
              <p:cNvPr id="5151" name="Rectangle 445"/>
              <p:cNvSpPr>
                <a:spLocks noChangeArrowheads="1"/>
              </p:cNvSpPr>
              <p:nvPr/>
            </p:nvSpPr>
            <p:spPr bwMode="auto">
              <a:xfrm>
                <a:off x="846425" y="3540276"/>
                <a:ext cx="1159108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defTabSz="914400"/>
                <a:r>
                  <a:rPr lang="en-US" sz="2000" noProof="1" smtClean="0">
                    <a:latin typeface="Calibri" pitchFamily="-111" charset="0"/>
                  </a:rPr>
                  <a:t>1970s -1980s</a:t>
                </a:r>
                <a:endParaRPr lang="en-US" sz="2000" noProof="1">
                  <a:latin typeface="Calibri" pitchFamily="-111" charset="0"/>
                </a:endParaRPr>
              </a:p>
            </p:txBody>
          </p:sp>
          <p:sp>
            <p:nvSpPr>
              <p:cNvPr id="5152" name="Rectangle 446"/>
              <p:cNvSpPr>
                <a:spLocks noChangeArrowheads="1"/>
              </p:cNvSpPr>
              <p:nvPr/>
            </p:nvSpPr>
            <p:spPr bwMode="auto">
              <a:xfrm>
                <a:off x="2005533" y="3526514"/>
                <a:ext cx="1066734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defTabSz="914400"/>
                <a:r>
                  <a:rPr lang="en-US" sz="2000" noProof="1" smtClean="0">
                    <a:latin typeface="Calibri" pitchFamily="-111" charset="0"/>
                  </a:rPr>
                  <a:t>1990’s</a:t>
                </a:r>
                <a:endParaRPr lang="en-US" sz="2000" noProof="1">
                  <a:latin typeface="Calibri" pitchFamily="-111" charset="0"/>
                </a:endParaRPr>
              </a:p>
            </p:txBody>
          </p:sp>
          <p:sp>
            <p:nvSpPr>
              <p:cNvPr id="5153" name="Rectangle 447"/>
              <p:cNvSpPr>
                <a:spLocks noChangeArrowheads="1"/>
              </p:cNvSpPr>
              <p:nvPr/>
            </p:nvSpPr>
            <p:spPr bwMode="auto">
              <a:xfrm>
                <a:off x="3716905" y="3543325"/>
                <a:ext cx="1414484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defTabSz="914400"/>
                <a:r>
                  <a:rPr lang="en-US" sz="2000" noProof="1" smtClean="0">
                    <a:latin typeface="Calibri" pitchFamily="-111" charset="0"/>
                  </a:rPr>
                  <a:t>2000-2010</a:t>
                </a:r>
                <a:endParaRPr lang="en-US" sz="2000" noProof="1">
                  <a:latin typeface="Calibri" pitchFamily="-111" charset="0"/>
                </a:endParaRPr>
              </a:p>
            </p:txBody>
          </p:sp>
          <p:sp>
            <p:nvSpPr>
              <p:cNvPr id="5154" name="Rectangle 448"/>
              <p:cNvSpPr>
                <a:spLocks noChangeArrowheads="1"/>
              </p:cNvSpPr>
              <p:nvPr/>
            </p:nvSpPr>
            <p:spPr bwMode="auto">
              <a:xfrm>
                <a:off x="5429288" y="3556003"/>
                <a:ext cx="1493693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defTabSz="914400"/>
                <a:r>
                  <a:rPr lang="en-US" sz="2000" noProof="1" smtClean="0">
                    <a:latin typeface="Calibri" pitchFamily="-111" charset="0"/>
                  </a:rPr>
                  <a:t>2010 - 2012</a:t>
                </a:r>
                <a:endParaRPr lang="en-US" sz="2000" noProof="1">
                  <a:latin typeface="Calibri" pitchFamily="-111" charset="0"/>
                </a:endParaRPr>
              </a:p>
            </p:txBody>
          </p:sp>
          <p:sp>
            <p:nvSpPr>
              <p:cNvPr id="5155" name="Rectangle 445"/>
              <p:cNvSpPr>
                <a:spLocks noChangeArrowheads="1"/>
              </p:cNvSpPr>
              <p:nvPr/>
            </p:nvSpPr>
            <p:spPr bwMode="auto">
              <a:xfrm>
                <a:off x="36842" y="3531527"/>
                <a:ext cx="925191" cy="300038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indent="-342900" algn="ctr" defTabSz="914400"/>
                <a:r>
                  <a:rPr lang="en-US" sz="2000" noProof="1" smtClean="0">
                    <a:latin typeface="Calibri" pitchFamily="-111" charset="0"/>
                  </a:rPr>
                  <a:t>1950s -1960s</a:t>
                </a:r>
                <a:endParaRPr lang="en-US" sz="2000" noProof="1">
                  <a:latin typeface="Calibri" pitchFamily="-111" charset="0"/>
                </a:endParaRPr>
              </a:p>
            </p:txBody>
          </p:sp>
        </p:grpSp>
        <p:sp>
          <p:nvSpPr>
            <p:cNvPr id="5149" name="Rectangle 448"/>
            <p:cNvSpPr>
              <a:spLocks noChangeArrowheads="1"/>
            </p:cNvSpPr>
            <p:nvPr/>
          </p:nvSpPr>
          <p:spPr bwMode="auto">
            <a:xfrm>
              <a:off x="7266048" y="3544956"/>
              <a:ext cx="1414483" cy="300037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indent="-342900" algn="ctr" defTabSz="914400"/>
              <a:r>
                <a:rPr lang="en-US" sz="2000" noProof="1" smtClean="0">
                  <a:latin typeface="Calibri" pitchFamily="-111" charset="0"/>
                </a:rPr>
                <a:t>2013-2015</a:t>
              </a:r>
              <a:endParaRPr lang="en-US" sz="2000" noProof="1">
                <a:latin typeface="Calibri" pitchFamily="-111" charset="0"/>
              </a:endParaRPr>
            </a:p>
          </p:txBody>
        </p:sp>
      </p:grpSp>
      <p:sp>
        <p:nvSpPr>
          <p:cNvPr id="5124" name="Rektangel 82"/>
          <p:cNvSpPr>
            <a:spLocks noChangeArrowheads="1"/>
          </p:cNvSpPr>
          <p:nvPr/>
        </p:nvSpPr>
        <p:spPr bwMode="auto">
          <a:xfrm>
            <a:off x="151429" y="2534162"/>
            <a:ext cx="122493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16 PCs in WA</a:t>
            </a:r>
            <a:endParaRPr lang="en-US" sz="1100" b="1" noProof="1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</p:txBody>
      </p:sp>
      <p:sp>
        <p:nvSpPr>
          <p:cNvPr id="91" name="Nedadgående pil 90"/>
          <p:cNvSpPr>
            <a:spLocks noChangeArrowheads="1"/>
          </p:cNvSpPr>
          <p:nvPr/>
        </p:nvSpPr>
        <p:spPr bwMode="auto">
          <a:xfrm>
            <a:off x="638483" y="2886355"/>
            <a:ext cx="250825" cy="538163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26" name="Rektangel 91"/>
          <p:cNvSpPr>
            <a:spLocks noChangeArrowheads="1"/>
          </p:cNvSpPr>
          <p:nvPr/>
        </p:nvSpPr>
        <p:spPr bwMode="auto">
          <a:xfrm>
            <a:off x="1738506" y="2187566"/>
            <a:ext cx="113396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1992: DOH recommends PC  consolidation</a:t>
            </a:r>
            <a:endParaRPr lang="en-US" sz="1100" noProof="1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</p:txBody>
      </p:sp>
      <p:sp>
        <p:nvSpPr>
          <p:cNvPr id="93" name="Nedadgående pil 92"/>
          <p:cNvSpPr>
            <a:spLocks noChangeArrowheads="1"/>
          </p:cNvSpPr>
          <p:nvPr/>
        </p:nvSpPr>
        <p:spPr bwMode="auto">
          <a:xfrm>
            <a:off x="2059574" y="2887900"/>
            <a:ext cx="249237" cy="538163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95" name="Nedadgående pil 94"/>
          <p:cNvSpPr>
            <a:spLocks noChangeArrowheads="1"/>
          </p:cNvSpPr>
          <p:nvPr/>
        </p:nvSpPr>
        <p:spPr bwMode="auto">
          <a:xfrm>
            <a:off x="4571762" y="2885754"/>
            <a:ext cx="249238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30" name="Rektangel 95"/>
          <p:cNvSpPr>
            <a:spLocks noChangeArrowheads="1"/>
          </p:cNvSpPr>
          <p:nvPr/>
        </p:nvSpPr>
        <p:spPr bwMode="auto">
          <a:xfrm>
            <a:off x="916958" y="4693208"/>
            <a:ext cx="1061068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Economic Pressure;</a:t>
            </a:r>
          </a:p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4 PCs remain  in WA</a:t>
            </a:r>
            <a:endParaRPr lang="en-US" sz="700" noProof="1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</p:txBody>
      </p:sp>
      <p:sp>
        <p:nvSpPr>
          <p:cNvPr id="97" name="Nedadgående pil 96"/>
          <p:cNvSpPr>
            <a:spLocks noChangeArrowheads="1"/>
          </p:cNvSpPr>
          <p:nvPr/>
        </p:nvSpPr>
        <p:spPr bwMode="auto">
          <a:xfrm rot="10800000">
            <a:off x="1268658" y="4060812"/>
            <a:ext cx="249238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32" name="Rektangel 98"/>
          <p:cNvSpPr>
            <a:spLocks noChangeArrowheads="1"/>
          </p:cNvSpPr>
          <p:nvPr/>
        </p:nvSpPr>
        <p:spPr bwMode="auto">
          <a:xfrm>
            <a:off x="3402664" y="4955551"/>
            <a:ext cx="10957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2005: WAPC participates in HRSA; Hire Exec Dir.</a:t>
            </a:r>
            <a:endParaRPr lang="en-US" sz="1100" noProof="1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</p:txBody>
      </p:sp>
      <p:sp>
        <p:nvSpPr>
          <p:cNvPr id="100" name="Nedadgående pil 99"/>
          <p:cNvSpPr>
            <a:spLocks noChangeArrowheads="1"/>
          </p:cNvSpPr>
          <p:nvPr/>
        </p:nvSpPr>
        <p:spPr bwMode="auto">
          <a:xfrm rot="10800000">
            <a:off x="4131001" y="4059252"/>
            <a:ext cx="278613" cy="896298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134" name="Rektangel 100"/>
          <p:cNvSpPr>
            <a:spLocks noChangeArrowheads="1"/>
          </p:cNvSpPr>
          <p:nvPr/>
        </p:nvSpPr>
        <p:spPr bwMode="auto">
          <a:xfrm>
            <a:off x="7070299" y="4632830"/>
            <a:ext cx="891228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6/2013: Renew Bldg Lease w/ 45% reduction</a:t>
            </a:r>
            <a:endParaRPr lang="en-US" sz="1100" b="1" noProof="1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</p:txBody>
      </p:sp>
      <p:sp>
        <p:nvSpPr>
          <p:cNvPr id="39" name="Nedadgående pil 96"/>
          <p:cNvSpPr>
            <a:spLocks noChangeArrowheads="1"/>
          </p:cNvSpPr>
          <p:nvPr/>
        </p:nvSpPr>
        <p:spPr bwMode="auto">
          <a:xfrm rot="10800000">
            <a:off x="2461160" y="4012687"/>
            <a:ext cx="249238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40" name="Rektangel 91"/>
          <p:cNvSpPr>
            <a:spLocks noChangeArrowheads="1"/>
          </p:cNvSpPr>
          <p:nvPr/>
        </p:nvSpPr>
        <p:spPr bwMode="auto">
          <a:xfrm>
            <a:off x="1978026" y="4608095"/>
            <a:ext cx="1382455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1993: RCW 18.76 creates WAPC as 501c3 non-profit;  Led by Dr. Robertson</a:t>
            </a:r>
            <a:endParaRPr lang="en-US" sz="1100" b="1" noProof="1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</p:txBody>
      </p:sp>
      <p:sp>
        <p:nvSpPr>
          <p:cNvPr id="43" name="Nedadgående pil 94"/>
          <p:cNvSpPr>
            <a:spLocks noChangeArrowheads="1"/>
          </p:cNvSpPr>
          <p:nvPr/>
        </p:nvSpPr>
        <p:spPr bwMode="auto">
          <a:xfrm>
            <a:off x="3597305" y="2899055"/>
            <a:ext cx="249238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44" name="Rektangel 91"/>
          <p:cNvSpPr>
            <a:spLocks noChangeArrowheads="1"/>
          </p:cNvSpPr>
          <p:nvPr/>
        </p:nvSpPr>
        <p:spPr bwMode="auto">
          <a:xfrm>
            <a:off x="3266827" y="2187566"/>
            <a:ext cx="910194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2000: CDC helps fund PCs</a:t>
            </a:r>
            <a:endParaRPr lang="en-US" sz="1100" noProof="1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</p:txBody>
      </p:sp>
      <p:sp>
        <p:nvSpPr>
          <p:cNvPr id="45" name="Rektangel 91"/>
          <p:cNvSpPr>
            <a:spLocks noChangeArrowheads="1"/>
          </p:cNvSpPr>
          <p:nvPr/>
        </p:nvSpPr>
        <p:spPr bwMode="auto">
          <a:xfrm>
            <a:off x="4409614" y="1907696"/>
            <a:ext cx="909345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2006: Hire New Med Dir. replacing Dr. R.</a:t>
            </a:r>
            <a:endParaRPr lang="en-US" sz="1100" noProof="1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</p:txBody>
      </p:sp>
      <p:sp>
        <p:nvSpPr>
          <p:cNvPr id="46" name="Nedadgående pil 99"/>
          <p:cNvSpPr>
            <a:spLocks noChangeArrowheads="1"/>
          </p:cNvSpPr>
          <p:nvPr/>
        </p:nvSpPr>
        <p:spPr bwMode="auto">
          <a:xfrm rot="10800000">
            <a:off x="4840916" y="4052418"/>
            <a:ext cx="249238" cy="538163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48" name="Rektangel 98"/>
          <p:cNvSpPr>
            <a:spLocks noChangeArrowheads="1"/>
          </p:cNvSpPr>
          <p:nvPr/>
        </p:nvSpPr>
        <p:spPr bwMode="auto">
          <a:xfrm>
            <a:off x="4571762" y="4693208"/>
            <a:ext cx="1027113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2008: Public Law 110-377</a:t>
            </a:r>
          </a:p>
          <a:p>
            <a:pPr defTabSz="801688">
              <a:spcBef>
                <a:spcPct val="20000"/>
              </a:spcBef>
            </a:pPr>
            <a:endParaRPr lang="en-US" sz="1100" b="1" noProof="1" smtClean="0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2008/9: Budget 36% cut;  Layoffs </a:t>
            </a:r>
            <a:endParaRPr lang="en-US" sz="1100" noProof="1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</p:txBody>
      </p:sp>
      <p:sp>
        <p:nvSpPr>
          <p:cNvPr id="49" name="Nedadgående pil 94"/>
          <p:cNvSpPr>
            <a:spLocks noChangeArrowheads="1"/>
          </p:cNvSpPr>
          <p:nvPr/>
        </p:nvSpPr>
        <p:spPr bwMode="auto">
          <a:xfrm>
            <a:off x="5521056" y="2875201"/>
            <a:ext cx="249238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0" name="Rektangel 91"/>
          <p:cNvSpPr>
            <a:spLocks noChangeArrowheads="1"/>
          </p:cNvSpPr>
          <p:nvPr/>
        </p:nvSpPr>
        <p:spPr bwMode="auto">
          <a:xfrm>
            <a:off x="5262669" y="2018289"/>
            <a:ext cx="8751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2010: Receive SCHIP funding</a:t>
            </a:r>
            <a:endParaRPr lang="en-US" sz="1100" noProof="1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</p:txBody>
      </p:sp>
      <p:sp>
        <p:nvSpPr>
          <p:cNvPr id="51" name="Nedadgående pil 99"/>
          <p:cNvSpPr>
            <a:spLocks noChangeArrowheads="1"/>
          </p:cNvSpPr>
          <p:nvPr/>
        </p:nvSpPr>
        <p:spPr bwMode="auto">
          <a:xfrm rot="10800000">
            <a:off x="7347271" y="4064305"/>
            <a:ext cx="249238" cy="538163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2" name="Nedadgående pil 99"/>
          <p:cNvSpPr>
            <a:spLocks noChangeArrowheads="1"/>
          </p:cNvSpPr>
          <p:nvPr/>
        </p:nvSpPr>
        <p:spPr bwMode="auto">
          <a:xfrm rot="10800000">
            <a:off x="8224337" y="4131578"/>
            <a:ext cx="249238" cy="538163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3" name="Nedadgående pil 99"/>
          <p:cNvSpPr>
            <a:spLocks noChangeArrowheads="1"/>
          </p:cNvSpPr>
          <p:nvPr/>
        </p:nvSpPr>
        <p:spPr bwMode="auto">
          <a:xfrm rot="10800000">
            <a:off x="6362668" y="4028130"/>
            <a:ext cx="249238" cy="538163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5" name="Nedadgående pil 94"/>
          <p:cNvSpPr>
            <a:spLocks noChangeArrowheads="1"/>
          </p:cNvSpPr>
          <p:nvPr/>
        </p:nvSpPr>
        <p:spPr bwMode="auto">
          <a:xfrm>
            <a:off x="6743669" y="2873655"/>
            <a:ext cx="249238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56" name="Rektangel 91"/>
          <p:cNvSpPr>
            <a:spLocks noChangeArrowheads="1"/>
          </p:cNvSpPr>
          <p:nvPr/>
        </p:nvSpPr>
        <p:spPr bwMode="auto">
          <a:xfrm>
            <a:off x="6350414" y="2187567"/>
            <a:ext cx="99685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2012: Lauch Vet Pets</a:t>
            </a:r>
            <a:endParaRPr lang="en-US" sz="1100" noProof="1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</p:txBody>
      </p:sp>
      <p:sp>
        <p:nvSpPr>
          <p:cNvPr id="57" name="Nedadgående pil 94"/>
          <p:cNvSpPr>
            <a:spLocks noChangeArrowheads="1"/>
          </p:cNvSpPr>
          <p:nvPr/>
        </p:nvSpPr>
        <p:spPr bwMode="auto">
          <a:xfrm>
            <a:off x="7775022" y="2846415"/>
            <a:ext cx="249238" cy="564678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indent="-342900" algn="ctr">
              <a:buFont typeface="Calibri" pitchFamily="-111" charset="0"/>
              <a:buAutoNum type="arabicPeriod"/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61" name="Rektangel 91"/>
          <p:cNvSpPr>
            <a:spLocks noChangeArrowheads="1"/>
          </p:cNvSpPr>
          <p:nvPr/>
        </p:nvSpPr>
        <p:spPr bwMode="auto">
          <a:xfrm>
            <a:off x="7302154" y="2026331"/>
            <a:ext cx="15407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2014: Oper’l Study; New E.D., Med Dir &amp; Clin. Mging Dir; Cancelled VetPets</a:t>
            </a:r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D136-B3E1-AF43-A84D-CE8F67F6FCA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2080" y="609600"/>
            <a:ext cx="3007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+mj-lt"/>
              </a:rPr>
              <a:t>Our History</a:t>
            </a:r>
            <a:endParaRPr lang="en-US" sz="4000" b="1" dirty="0">
              <a:latin typeface="+mj-lt"/>
            </a:endParaRPr>
          </a:p>
        </p:txBody>
      </p:sp>
      <p:sp>
        <p:nvSpPr>
          <p:cNvPr id="62" name="Rektangel 98"/>
          <p:cNvSpPr>
            <a:spLocks noChangeArrowheads="1"/>
          </p:cNvSpPr>
          <p:nvPr/>
        </p:nvSpPr>
        <p:spPr bwMode="auto">
          <a:xfrm>
            <a:off x="5958843" y="4550849"/>
            <a:ext cx="10271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2012: Lewin Study Published, Values PC</a:t>
            </a:r>
            <a:endParaRPr lang="en-US" sz="1100" noProof="1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</p:txBody>
      </p:sp>
      <p:sp>
        <p:nvSpPr>
          <p:cNvPr id="63" name="Rektangel 100"/>
          <p:cNvSpPr>
            <a:spLocks noChangeArrowheads="1"/>
          </p:cNvSpPr>
          <p:nvPr/>
        </p:nvSpPr>
        <p:spPr bwMode="auto">
          <a:xfrm>
            <a:off x="7961526" y="4704738"/>
            <a:ext cx="1024098" cy="148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100" b="1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2014-5: </a:t>
            </a: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 </a:t>
            </a:r>
            <a:r>
              <a:rPr lang="en-US" sz="1100" b="1" noProof="1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Launch Toxic Trend Rpts (Cannabis, </a:t>
            </a: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   E-Cig), Agency Collaboration “FreakNight”</a:t>
            </a:r>
          </a:p>
          <a:p>
            <a:pPr defTabSz="801688">
              <a:spcBef>
                <a:spcPct val="20000"/>
              </a:spcBef>
            </a:pPr>
            <a:r>
              <a:rPr lang="en-US" sz="1100" b="1" noProof="1" smtClean="0">
                <a:solidFill>
                  <a:srgbClr val="080808"/>
                </a:solidFill>
                <a:latin typeface="Calibri" pitchFamily="-111" charset="0"/>
                <a:cs typeface="Arial" charset="0"/>
              </a:rPr>
              <a:t>“Resolution”</a:t>
            </a:r>
            <a:endParaRPr lang="en-US" sz="1100" b="1" noProof="1">
              <a:solidFill>
                <a:srgbClr val="080808"/>
              </a:solidFill>
              <a:latin typeface="Calibri" pitchFamily="-111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1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Location, Location,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334 current retail outlets allotted for recreational marijuana</a:t>
            </a:r>
          </a:p>
          <a:p>
            <a:pPr lvl="1"/>
            <a:r>
              <a:rPr lang="en-US" dirty="0" smtClean="0"/>
              <a:t>King County: 61 shops</a:t>
            </a:r>
          </a:p>
          <a:p>
            <a:pPr lvl="1"/>
            <a:r>
              <a:rPr lang="en-US" smtClean="0"/>
              <a:t>Pierce </a:t>
            </a:r>
            <a:r>
              <a:rPr lang="en-US" dirty="0" smtClean="0"/>
              <a:t>County: 31 shops</a:t>
            </a:r>
          </a:p>
          <a:p>
            <a:pPr lvl="1"/>
            <a:r>
              <a:rPr lang="en-US" dirty="0" smtClean="0"/>
              <a:t>Snohomish County: 35 shops</a:t>
            </a:r>
          </a:p>
          <a:p>
            <a:pPr lvl="1"/>
            <a:r>
              <a:rPr lang="en-US" dirty="0" smtClean="0"/>
              <a:t>Clark County: 15 shops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t="10556" r="52500" b="11481"/>
          <a:stretch/>
        </p:blipFill>
        <p:spPr bwMode="auto">
          <a:xfrm>
            <a:off x="2133600" y="4053950"/>
            <a:ext cx="4933950" cy="240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9831" y="2286000"/>
            <a:ext cx="3657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120 retail shops reporting sales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Estimated 1,100 medical dispensaries operating in the state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103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HYS: Marijuana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youth do not use marijuana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in </a:t>
            </a:r>
            <a:r>
              <a:rPr lang="en-US" sz="2800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 10</a:t>
            </a:r>
            <a:r>
              <a:rPr lang="en-US" baseline="30000" dirty="0" smtClean="0"/>
              <a:t>th</a:t>
            </a:r>
            <a:r>
              <a:rPr lang="en-US" dirty="0" smtClean="0"/>
              <a:t> graders use 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in </a:t>
            </a:r>
            <a:r>
              <a:rPr lang="en-US" sz="2800" dirty="0" smtClean="0">
                <a:solidFill>
                  <a:srgbClr val="FF0000"/>
                </a:solidFill>
              </a:rPr>
              <a:t>4</a:t>
            </a:r>
            <a:r>
              <a:rPr lang="en-US" dirty="0" smtClean="0"/>
              <a:t> 12</a:t>
            </a:r>
            <a:r>
              <a:rPr lang="en-US" baseline="30000" dirty="0" smtClean="0"/>
              <a:t>th</a:t>
            </a:r>
            <a:r>
              <a:rPr lang="en-US" dirty="0" smtClean="0"/>
              <a:t> graders use</a:t>
            </a:r>
          </a:p>
          <a:p>
            <a:r>
              <a:rPr lang="en-US" dirty="0" smtClean="0"/>
              <a:t>Most youth smoke marijuana followed by eating it</a:t>
            </a:r>
          </a:p>
          <a:p>
            <a:pPr lvl="1"/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graders: 66% smoke marijuana and 15% eat it</a:t>
            </a:r>
          </a:p>
          <a:p>
            <a:r>
              <a:rPr lang="en-US" dirty="0" smtClean="0"/>
              <a:t>Attitudes are changing towards marijuana and risk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graders: </a:t>
            </a:r>
            <a:r>
              <a:rPr lang="en-US" sz="2800" dirty="0" smtClean="0">
                <a:solidFill>
                  <a:srgbClr val="FF0000"/>
                </a:solidFill>
              </a:rPr>
              <a:t>36%</a:t>
            </a:r>
            <a:r>
              <a:rPr lang="en-US" dirty="0" smtClean="0"/>
              <a:t> versus </a:t>
            </a:r>
            <a:r>
              <a:rPr lang="en-US" sz="2800" dirty="0" smtClean="0">
                <a:solidFill>
                  <a:srgbClr val="FF0000"/>
                </a:solidFill>
              </a:rPr>
              <a:t>46%</a:t>
            </a:r>
            <a:r>
              <a:rPr lang="en-US" dirty="0" smtClean="0"/>
              <a:t> in 2012</a:t>
            </a:r>
          </a:p>
          <a:p>
            <a:r>
              <a:rPr lang="en-US" dirty="0" smtClean="0"/>
              <a:t>Risky behavior and marijuana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in </a:t>
            </a:r>
            <a:r>
              <a:rPr lang="en-US" sz="2800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 10</a:t>
            </a:r>
            <a:r>
              <a:rPr lang="en-US" baseline="30000" dirty="0" smtClean="0"/>
              <a:t>th</a:t>
            </a:r>
            <a:r>
              <a:rPr lang="en-US" dirty="0" smtClean="0"/>
              <a:t> graders and </a:t>
            </a:r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in </a:t>
            </a:r>
            <a:r>
              <a:rPr lang="en-US" sz="2800" dirty="0" smtClean="0">
                <a:solidFill>
                  <a:srgbClr val="FF0000"/>
                </a:solidFill>
              </a:rPr>
              <a:t>4</a:t>
            </a:r>
            <a:r>
              <a:rPr lang="en-US" dirty="0" smtClean="0"/>
              <a:t> 12</a:t>
            </a:r>
            <a:r>
              <a:rPr lang="en-US" baseline="30000" dirty="0" smtClean="0"/>
              <a:t>th</a:t>
            </a:r>
            <a:r>
              <a:rPr lang="en-US" dirty="0" smtClean="0"/>
              <a:t> graders rode in a car with a driver who was high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762000"/>
            <a:ext cx="33147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4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Marijuana Edibles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Recreational highly regulated i.e. few edibles</a:t>
            </a:r>
          </a:p>
          <a:p>
            <a:pPr lvl="1"/>
            <a:r>
              <a:rPr lang="en-US" dirty="0" smtClean="0"/>
              <a:t>Medical marijuana largely unregulated with many different edibles</a:t>
            </a:r>
          </a:p>
          <a:p>
            <a:r>
              <a:rPr lang="en-US" dirty="0" smtClean="0"/>
              <a:t>Approximately 250 medical marijuana dispensaries in Seattle</a:t>
            </a:r>
          </a:p>
          <a:p>
            <a:r>
              <a:rPr lang="en-US" dirty="0" smtClean="0"/>
              <a:t>No standardized packaging, labeling, warning labels</a:t>
            </a:r>
          </a:p>
          <a:p>
            <a:r>
              <a:rPr lang="en-US" dirty="0" smtClean="0"/>
              <a:t>Product branding attractive to </a:t>
            </a:r>
            <a:r>
              <a:rPr lang="en-US" dirty="0" smtClean="0"/>
              <a:t>pediatrics</a:t>
            </a:r>
          </a:p>
          <a:p>
            <a:pPr lvl="1"/>
            <a:r>
              <a:rPr lang="en-US" dirty="0" smtClean="0"/>
              <a:t>Gummy Bear, Cookies, Brownies and familiar “product” </a:t>
            </a:r>
            <a:r>
              <a:rPr lang="en-US" dirty="0" err="1" smtClean="0"/>
              <a:t>identicals</a:t>
            </a:r>
            <a:r>
              <a:rPr lang="en-US" dirty="0" smtClean="0"/>
              <a:t> like pop tarts, candy bars, etc.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90" y="1673225"/>
            <a:ext cx="3524220" cy="471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079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Marijuana </a:t>
            </a:r>
            <a:r>
              <a:rPr lang="en-US" dirty="0" smtClean="0"/>
              <a:t>over 15 years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0634718"/>
              </p:ext>
            </p:extLst>
          </p:nvPr>
        </p:nvGraphicFramePr>
        <p:xfrm>
          <a:off x="304800" y="1524000"/>
          <a:ext cx="86106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90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Staggering Trend in Exposures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8000"/>
                    </a14:imgEffect>
                    <a14:imgEffect>
                      <a14:brightnessContrast bright="4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447800"/>
            <a:ext cx="3657600" cy="36739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33000"/>
                </a:schemeClr>
              </a:gs>
              <a:gs pos="7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9503746"/>
              </p:ext>
            </p:extLst>
          </p:nvPr>
        </p:nvGraphicFramePr>
        <p:xfrm>
          <a:off x="304800" y="1447800"/>
          <a:ext cx="8686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31851" y="5585637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Q1 2014 = 54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5585637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Q1 2015 = 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52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81200"/>
            <a:ext cx="3648118" cy="3664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Marijuana Highlights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9892462"/>
              </p:ext>
            </p:extLst>
          </p:nvPr>
        </p:nvGraphicFramePr>
        <p:xfrm>
          <a:off x="152400" y="1378404"/>
          <a:ext cx="8839200" cy="532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61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Marijuana Effects in WA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391278"/>
              </p:ext>
            </p:extLst>
          </p:nvPr>
        </p:nvGraphicFramePr>
        <p:xfrm>
          <a:off x="152400" y="1673224"/>
          <a:ext cx="4343400" cy="503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05862821"/>
              </p:ext>
            </p:extLst>
          </p:nvPr>
        </p:nvGraphicFramePr>
        <p:xfrm>
          <a:off x="4648200" y="1676400"/>
          <a:ext cx="4343400" cy="4346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858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people using marijuana?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290589"/>
              </p:ext>
            </p:extLst>
          </p:nvPr>
        </p:nvGraphicFramePr>
        <p:xfrm>
          <a:off x="457200" y="1371600"/>
          <a:ext cx="82296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343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Marijuana Advertising &amp; Branding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49" y="1433180"/>
            <a:ext cx="3581400" cy="2778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9" y="4724400"/>
            <a:ext cx="4235301" cy="1934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60" y="1413687"/>
            <a:ext cx="1828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02" y="4485553"/>
            <a:ext cx="2322660" cy="2322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30" y="3234598"/>
            <a:ext cx="3263900" cy="199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57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75987"/>
              </p:ext>
            </p:extLst>
          </p:nvPr>
        </p:nvGraphicFramePr>
        <p:xfrm>
          <a:off x="500062" y="966787"/>
          <a:ext cx="8143875" cy="4924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064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04800"/>
            <a:ext cx="706755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u="sng" dirty="0" smtClean="0"/>
              <a:t>Our Washington Poison &amp; Drug Information Center Mission</a:t>
            </a:r>
            <a:r>
              <a:rPr lang="en-US" sz="3200" b="1" dirty="0" smtClean="0"/>
              <a:t>: </a:t>
            </a:r>
          </a:p>
          <a:p>
            <a:pPr marL="0" indent="0" algn="ctr">
              <a:buNone/>
            </a:pPr>
            <a:endParaRPr lang="en-US" sz="3200" b="1" dirty="0" smtClean="0"/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 smtClean="0"/>
              <a:t>To prevent harm from poisoning through expertise, collaboration, professional, and public education</a:t>
            </a:r>
          </a:p>
          <a:p>
            <a:pPr marL="0" indent="0" algn="ctr">
              <a:buNone/>
            </a:pP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3" t="15625" r="28187" b="16319"/>
          <a:stretch/>
        </p:blipFill>
        <p:spPr>
          <a:xfrm>
            <a:off x="61913" y="728816"/>
            <a:ext cx="1116364" cy="2623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419600"/>
            <a:ext cx="1752600" cy="17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4823937"/>
            <a:ext cx="5626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94C600">
                    <a:lumMod val="75000"/>
                  </a:srgbClr>
                </a:solidFill>
              </a:rPr>
              <a:t>RCW 18.76</a:t>
            </a:r>
            <a:r>
              <a:rPr lang="en-US" b="1" dirty="0">
                <a:solidFill>
                  <a:srgbClr val="94C600">
                    <a:lumMod val="75000"/>
                  </a:srgbClr>
                </a:solidFill>
              </a:rPr>
              <a:t>   </a:t>
            </a:r>
            <a:r>
              <a:rPr lang="en-US" dirty="0">
                <a:solidFill>
                  <a:prstClr val="black"/>
                </a:solidFill>
              </a:rPr>
              <a:t>Poison Information system. Statewide Program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u="sng" dirty="0">
                <a:solidFill>
                  <a:prstClr val="black"/>
                </a:solidFill>
              </a:rPr>
              <a:t>Public Law 110-377</a:t>
            </a:r>
            <a:r>
              <a:rPr lang="en-US" dirty="0">
                <a:solidFill>
                  <a:prstClr val="black"/>
                </a:solidFill>
              </a:rPr>
              <a:t>  Primary poison defense for U.S. (1993)</a:t>
            </a:r>
          </a:p>
          <a:p>
            <a:r>
              <a:rPr lang="en-US" b="1" u="sng" dirty="0" smtClean="0">
                <a:solidFill>
                  <a:srgbClr val="0070C0"/>
                </a:solidFill>
              </a:rPr>
              <a:t>Public </a:t>
            </a:r>
            <a:r>
              <a:rPr lang="en-US" b="1" u="sng" dirty="0">
                <a:solidFill>
                  <a:srgbClr val="0070C0"/>
                </a:solidFill>
              </a:rPr>
              <a:t>Law 110-377 </a:t>
            </a:r>
            <a:r>
              <a:rPr lang="en-US" dirty="0">
                <a:solidFill>
                  <a:prstClr val="black"/>
                </a:solidFill>
              </a:rPr>
              <a:t>“Poison Center Support, Enhancement, and Awareness Act of 2008” </a:t>
            </a:r>
          </a:p>
        </p:txBody>
      </p:sp>
      <p:sp>
        <p:nvSpPr>
          <p:cNvPr id="2" name="Explosion 2 1"/>
          <p:cNvSpPr/>
          <p:nvPr/>
        </p:nvSpPr>
        <p:spPr>
          <a:xfrm>
            <a:off x="6934200" y="1143000"/>
            <a:ext cx="2133600" cy="159778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39000" y="16187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FREE</a:t>
            </a:r>
          </a:p>
          <a:p>
            <a:pPr algn="ctr"/>
            <a:r>
              <a:rPr lang="en-US" b="1" dirty="0" smtClean="0"/>
              <a:t>24/7/365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02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531407"/>
              </p:ext>
            </p:extLst>
          </p:nvPr>
        </p:nvGraphicFramePr>
        <p:xfrm>
          <a:off x="533400" y="1219200"/>
          <a:ext cx="8077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87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can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Contact your </a:t>
            </a:r>
            <a:r>
              <a:rPr lang="en-US" sz="3200" b="1" dirty="0" smtClean="0">
                <a:solidFill>
                  <a:srgbClr val="FF0000"/>
                </a:solidFill>
              </a:rPr>
              <a:t>legislator!!!</a:t>
            </a:r>
            <a:endParaRPr lang="en-US" sz="3200" b="1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hlinkClick r:id="rId2"/>
              </a:rPr>
              <a:t>http://app.leg.wa.gov/DistrictFinder/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Firstname.lastname@leg.wa.gov</a:t>
            </a:r>
            <a:r>
              <a:rPr lang="en-US" dirty="0"/>
              <a:t> ex: </a:t>
            </a:r>
            <a:r>
              <a:rPr lang="en-US" dirty="0">
                <a:hlinkClick r:id="rId4"/>
              </a:rPr>
              <a:t>david.frockt@leg.wa.gov</a:t>
            </a:r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r>
              <a:rPr lang="en-US" sz="1900" dirty="0" smtClean="0"/>
              <a:t>Follow e-cigarette </a:t>
            </a:r>
            <a:r>
              <a:rPr lang="en-US" sz="1900" dirty="0"/>
              <a:t>bills </a:t>
            </a:r>
            <a:r>
              <a:rPr lang="en-US" sz="1900" dirty="0" smtClean="0"/>
              <a:t>in this </a:t>
            </a:r>
            <a:r>
              <a:rPr lang="en-US" sz="1900" dirty="0"/>
              <a:t>legislative session</a:t>
            </a:r>
          </a:p>
          <a:p>
            <a:pPr lvl="1"/>
            <a:r>
              <a:rPr lang="en-US" sz="1900" dirty="0"/>
              <a:t>HB 1645 (misdemeanor to sell under 18, prohibited on school, campus, licensed sellers, labeling and packaging)</a:t>
            </a:r>
          </a:p>
          <a:p>
            <a:pPr lvl="1"/>
            <a:r>
              <a:rPr lang="en-US" sz="1900" dirty="0"/>
              <a:t>HB 2211 (tax on vapor products)</a:t>
            </a:r>
          </a:p>
          <a:p>
            <a:pPr lvl="1"/>
            <a:r>
              <a:rPr lang="en-US" sz="1900" dirty="0"/>
              <a:t>HB 1458 (raise age to purchase to 19)</a:t>
            </a:r>
          </a:p>
          <a:p>
            <a:r>
              <a:rPr lang="en-US" sz="1900" dirty="0"/>
              <a:t>Educate yourself through the Department of Health website</a:t>
            </a:r>
          </a:p>
          <a:p>
            <a:pPr lvl="2"/>
            <a:r>
              <a:rPr lang="en-US" sz="1900" dirty="0">
                <a:hlinkClick r:id="rId5"/>
              </a:rPr>
              <a:t>http://www.doh.wa.gov/</a:t>
            </a:r>
            <a:endParaRPr lang="en-US" sz="1900" dirty="0"/>
          </a:p>
          <a:p>
            <a:pPr marL="182880" lvl="1"/>
            <a:r>
              <a:rPr lang="en-US" sz="1900" dirty="0" smtClean="0"/>
              <a:t>Educate </a:t>
            </a:r>
            <a:r>
              <a:rPr lang="en-US" sz="1900" dirty="0" smtClean="0"/>
              <a:t>on the </a:t>
            </a:r>
            <a:r>
              <a:rPr lang="en-US" sz="1900" b="1" u="sng" dirty="0" smtClean="0"/>
              <a:t>Good Samaritan </a:t>
            </a:r>
            <a:r>
              <a:rPr lang="en-US" sz="1900" b="1" u="sng" dirty="0" smtClean="0"/>
              <a:t>Law  </a:t>
            </a:r>
            <a:r>
              <a:rPr lang="en-US" sz="1900" dirty="0">
                <a:hlinkClick r:id="rId6"/>
              </a:rPr>
              <a:t>www.stopoverdose.org</a:t>
            </a:r>
            <a:endParaRPr lang="en-US" sz="1900" dirty="0"/>
          </a:p>
          <a:p>
            <a:pPr lvl="1"/>
            <a:r>
              <a:rPr lang="en-US" sz="1900" dirty="0" smtClean="0"/>
              <a:t>“</a:t>
            </a:r>
            <a:r>
              <a:rPr lang="en-US" sz="1900" dirty="0" smtClean="0"/>
              <a:t>A person acting in good faith who seeks medical assistance for someone experiencing a drug-related overdose shall NOT be charged or prosecuted for possession of a controlled substance or penalized.”</a:t>
            </a:r>
          </a:p>
          <a:p>
            <a:pPr lvl="1"/>
            <a:r>
              <a:rPr lang="en-US" sz="1900" dirty="0" smtClean="0"/>
              <a:t>Critical for teenagers to know as their friends may in trouble and they’re afraid to seek help</a:t>
            </a:r>
          </a:p>
          <a:p>
            <a:pPr marL="274320" lvl="1" indent="0"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86194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talk to kids about drugs?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 up a talk event</a:t>
            </a:r>
          </a:p>
          <a:p>
            <a:pPr lvl="1"/>
            <a:r>
              <a:rPr lang="en-US" dirty="0" smtClean="0"/>
              <a:t>Mr. Yuk stickers can be a point of discussion</a:t>
            </a:r>
          </a:p>
          <a:p>
            <a:r>
              <a:rPr lang="en-US" dirty="0" smtClean="0"/>
              <a:t>Ask scenario based questions regarding how they would take care of their </a:t>
            </a:r>
            <a:r>
              <a:rPr lang="en-US" dirty="0" smtClean="0"/>
              <a:t>friends or “stay above the influence”</a:t>
            </a:r>
            <a:endParaRPr lang="en-US" dirty="0" smtClean="0"/>
          </a:p>
          <a:p>
            <a:pPr lvl="1"/>
            <a:r>
              <a:rPr lang="en-US" dirty="0" smtClean="0"/>
              <a:t>“If you’re ever in a situation where your friend has taken something and is in trouble…”</a:t>
            </a:r>
          </a:p>
          <a:p>
            <a:r>
              <a:rPr lang="en-US" dirty="0" smtClean="0"/>
              <a:t>Let them know the poison center is available</a:t>
            </a:r>
          </a:p>
          <a:p>
            <a:pPr lvl="1"/>
            <a:r>
              <a:rPr lang="en-US" dirty="0" smtClean="0"/>
              <a:t>Free and confidential</a:t>
            </a:r>
          </a:p>
          <a:p>
            <a:r>
              <a:rPr lang="en-US" dirty="0" smtClean="0"/>
              <a:t>Judgment free discussion</a:t>
            </a:r>
          </a:p>
          <a:p>
            <a:pPr lvl="1"/>
            <a:r>
              <a:rPr lang="en-US" dirty="0" smtClean="0"/>
              <a:t>“Just </a:t>
            </a:r>
            <a:r>
              <a:rPr lang="en-US" dirty="0"/>
              <a:t>S</a:t>
            </a:r>
            <a:r>
              <a:rPr lang="en-US" dirty="0" smtClean="0"/>
              <a:t>ay No” doesn’t work with millennials anymore</a:t>
            </a:r>
          </a:p>
          <a:p>
            <a:pPr lvl="1"/>
            <a:r>
              <a:rPr lang="en-US" dirty="0" smtClean="0"/>
              <a:t>They want information and to be able to make decisions</a:t>
            </a:r>
          </a:p>
          <a:p>
            <a:pPr lvl="2"/>
            <a:r>
              <a:rPr lang="en-US" dirty="0" smtClean="0"/>
              <a:t>Inability to make a risk determination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80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838200"/>
            <a:ext cx="8382000" cy="5374808"/>
          </a:xfrm>
        </p:spPr>
        <p:txBody>
          <a:bodyPr wrap="square" anchor="t" anchorCtr="0">
            <a:no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Prevent </a:t>
            </a:r>
            <a:r>
              <a:rPr lang="en-US" sz="2000" dirty="0" smtClean="0">
                <a:latin typeface="Calibri" panose="020F0502020204030204" pitchFamily="34" charset="0"/>
              </a:rPr>
              <a:t>injuries by checking out a Yuk Box and giving a </a:t>
            </a:r>
            <a:r>
              <a:rPr lang="en-US" sz="2000" dirty="0" smtClean="0">
                <a:latin typeface="Calibri" panose="020F0502020204030204" pitchFamily="34" charset="0"/>
              </a:rPr>
              <a:t>presentation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6083595" cy="2036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93502" y="4056713"/>
            <a:ext cx="769620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Subscribe to our Toxic Trend Reports and Seasonal Health Alerts by visiting our website: wapc.org</a:t>
            </a:r>
          </a:p>
        </p:txBody>
      </p:sp>
      <p:pic>
        <p:nvPicPr>
          <p:cNvPr id="1026" name="Picture 2" descr="T:\WAPC Photo Album\Stock Photos\E cigarette TTR fanned ou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916672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WAPC Photo Album\Stock Photos\Marijuana TTR fanned 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916672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7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14" y="1219200"/>
            <a:ext cx="4927600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09600" y="6248400"/>
            <a:ext cx="7845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Toll-free, Confidential Poison Center Number</a:t>
            </a:r>
            <a:endParaRPr lang="en-US" sz="2800" b="1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5105400"/>
            <a:ext cx="5288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1-800-222-1222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457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Program Your Cell Phone!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957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RCW 18.76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400" dirty="0" smtClean="0"/>
              <a:t>Poison Information system. Statewide Program</a:t>
            </a:r>
            <a:br>
              <a:rPr lang="en-US" sz="2400" dirty="0" smtClean="0"/>
            </a:br>
            <a:r>
              <a:rPr lang="en-US" sz="2400" u="sng" dirty="0" smtClean="0"/>
              <a:t>Public Law 110-377</a:t>
            </a:r>
            <a:r>
              <a:rPr lang="en-US" sz="2400" dirty="0" smtClean="0"/>
              <a:t>  Primary poison defense for U.S.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7068742" cy="4495800"/>
          </a:xfrm>
        </p:spPr>
        <p:txBody>
          <a:bodyPr>
            <a:normAutofit/>
          </a:bodyPr>
          <a:lstStyle/>
          <a:p>
            <a:pPr marL="274320" lvl="1" indent="0">
              <a:spcBef>
                <a:spcPts val="0"/>
              </a:spcBef>
              <a:buNone/>
            </a:pPr>
            <a:r>
              <a:rPr lang="en-US" sz="1200" dirty="0" smtClean="0"/>
              <a:t>(1) </a:t>
            </a:r>
            <a:r>
              <a:rPr lang="en-US" sz="1600" b="1" u="sng" dirty="0" smtClean="0">
                <a:solidFill>
                  <a:srgbClr val="FF0000"/>
                </a:solidFill>
              </a:rPr>
              <a:t>Twenty-four </a:t>
            </a:r>
            <a:r>
              <a:rPr lang="en-US" sz="1600" b="1" u="sng" dirty="0">
                <a:solidFill>
                  <a:srgbClr val="FF0000"/>
                </a:solidFill>
              </a:rPr>
              <a:t>hour emergency telephone management and treatment referral of victims of poisoning and overdose incidents</a:t>
            </a:r>
            <a:r>
              <a:rPr lang="en-US" sz="1200" dirty="0"/>
              <a:t>, to include determining whether treatment can be accomplished at the scene of the incident or transport to an emergency treatment or other facility is required, and carrying out telephone follow-up to assure that adequate care is provided;</a:t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(</a:t>
            </a:r>
            <a:r>
              <a:rPr lang="en-US" sz="1200" dirty="0"/>
              <a:t>2) Providing </a:t>
            </a:r>
            <a:r>
              <a:rPr lang="en-US" sz="1400" b="1" u="sng" dirty="0">
                <a:solidFill>
                  <a:srgbClr val="FF0000"/>
                </a:solidFill>
              </a:rPr>
              <a:t>information to health professionals involved in management </a:t>
            </a:r>
            <a:endParaRPr lang="en-US" sz="1400" b="1" u="sng" dirty="0" smtClean="0">
              <a:solidFill>
                <a:srgbClr val="FF0000"/>
              </a:solidFill>
            </a:endParaRPr>
          </a:p>
          <a:p>
            <a:pPr marL="274320" lvl="1" indent="0">
              <a:spcBef>
                <a:spcPts val="0"/>
              </a:spcBef>
              <a:buNone/>
            </a:pPr>
            <a:r>
              <a:rPr lang="en-US" sz="1400" b="1" u="sng" dirty="0" smtClean="0">
                <a:solidFill>
                  <a:srgbClr val="FF0000"/>
                </a:solidFill>
              </a:rPr>
              <a:t>of </a:t>
            </a:r>
            <a:r>
              <a:rPr lang="en-US" sz="1400" b="1" u="sng" dirty="0">
                <a:solidFill>
                  <a:srgbClr val="FF0000"/>
                </a:solidFill>
              </a:rPr>
              <a:t>poisoning and overdose victims</a:t>
            </a:r>
            <a:r>
              <a:rPr lang="en-US" sz="1200" dirty="0"/>
              <a:t>;</a:t>
            </a:r>
            <a:br>
              <a:rPr lang="en-US" sz="1200" dirty="0"/>
            </a:br>
            <a:endParaRPr lang="en-US" sz="1200" dirty="0" smtClean="0"/>
          </a:p>
          <a:p>
            <a:pPr marL="274320" lvl="1" indent="0">
              <a:spcBef>
                <a:spcPts val="0"/>
              </a:spcBef>
              <a:buNone/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(</a:t>
            </a:r>
            <a:r>
              <a:rPr lang="en-US" sz="1200" dirty="0"/>
              <a:t>3) Coordination and development of </a:t>
            </a:r>
            <a:r>
              <a:rPr lang="en-US" sz="1600" b="1" u="sng" dirty="0">
                <a:solidFill>
                  <a:srgbClr val="FF0000"/>
                </a:solidFill>
              </a:rPr>
              <a:t>community education programs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200" dirty="0"/>
              <a:t>designed to inform the public and members of the health professions of </a:t>
            </a:r>
            <a:r>
              <a:rPr lang="en-US" sz="1600" b="1" u="sng" dirty="0">
                <a:solidFill>
                  <a:srgbClr val="FF0000"/>
                </a:solidFill>
              </a:rPr>
              <a:t>poison prevention and treatment methods and to improve awareness </a:t>
            </a:r>
            <a:r>
              <a:rPr lang="en-US" sz="1200" dirty="0"/>
              <a:t>of poisoning and overdose problems, occupational risks, and environmental exposures; and</a:t>
            </a:r>
            <a:br>
              <a:rPr lang="en-US" sz="1200" dirty="0"/>
            </a:br>
            <a:endParaRPr lang="en-US" sz="1200" dirty="0" smtClean="0"/>
          </a:p>
          <a:p>
            <a:pPr marL="274320" lvl="1" indent="0">
              <a:spcBef>
                <a:spcPts val="0"/>
              </a:spcBef>
              <a:buNone/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(</a:t>
            </a:r>
            <a:r>
              <a:rPr lang="en-US" sz="1200" dirty="0"/>
              <a:t>4) Coordination of </a:t>
            </a:r>
            <a:r>
              <a:rPr lang="en-US" sz="1600" b="1" u="sng" dirty="0">
                <a:solidFill>
                  <a:srgbClr val="FF0000"/>
                </a:solidFill>
              </a:rPr>
              <a:t>outreach units </a:t>
            </a:r>
            <a:r>
              <a:rPr lang="en-US" sz="1200" dirty="0"/>
              <a:t>whose primary functions shall be </a:t>
            </a:r>
            <a:r>
              <a:rPr lang="en-US" sz="1600" b="1" u="sng" dirty="0">
                <a:solidFill>
                  <a:srgbClr val="FF0000"/>
                </a:solidFill>
              </a:rPr>
              <a:t>to inform the public about poison problems and prevention methods</a:t>
            </a:r>
            <a:r>
              <a:rPr lang="en-US" sz="1200" dirty="0"/>
              <a:t>, how to utilize the poison center, and other toxicology issues</a:t>
            </a:r>
            <a:r>
              <a:rPr lang="en-US" sz="1200" dirty="0" smtClean="0"/>
              <a:t>.</a:t>
            </a:r>
          </a:p>
          <a:p>
            <a:pPr marL="0" indent="0">
              <a:buNone/>
            </a:pPr>
            <a:endParaRPr lang="en-US" sz="1200" dirty="0" smtClean="0"/>
          </a:p>
        </p:txBody>
      </p:sp>
      <p:pic>
        <p:nvPicPr>
          <p:cNvPr id="1028" name="Picture 4" descr="http://ts1.mm.bing.net/th?&amp;id=HN.608036914193762667&amp;w=300&amp;h=300&amp;c=0&amp;pid=1.9&amp;rs=0&amp;p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819400"/>
            <a:ext cx="1237058" cy="112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s4.mm.bing.net/th?id=HN.607987582199138211&amp;pid=1.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91" y="4343400"/>
            <a:ext cx="1674876" cy="76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aapcc.files.wordpress.com/2011/11/phelp-logo_color-lo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492" y="5562600"/>
            <a:ext cx="1037384" cy="78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sdgraphics.com/file/24-hours-customer-servi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370" y="1447800"/>
            <a:ext cx="1322943" cy="99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6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Who Do We Serve?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657600" cy="471830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7.06 million people</a:t>
            </a:r>
          </a:p>
          <a:p>
            <a:pPr lvl="1"/>
            <a:r>
              <a:rPr lang="en-US" dirty="0" smtClean="0"/>
              <a:t>22.9% under the age of 18 years</a:t>
            </a:r>
          </a:p>
          <a:p>
            <a:pPr lvl="1"/>
            <a:r>
              <a:rPr lang="en-US" dirty="0" smtClean="0"/>
              <a:t>6.4% under the age of 5 years</a:t>
            </a:r>
          </a:p>
          <a:p>
            <a:pPr lvl="1"/>
            <a:r>
              <a:rPr lang="en-US" dirty="0" smtClean="0"/>
              <a:t>13.6% 65 years and over</a:t>
            </a:r>
          </a:p>
          <a:p>
            <a:r>
              <a:rPr lang="en-US" dirty="0" smtClean="0"/>
              <a:t>98 acute care hospitals</a:t>
            </a:r>
          </a:p>
          <a:p>
            <a:r>
              <a:rPr lang="en-US" dirty="0" smtClean="0"/>
              <a:t>EMTs/Paramedics</a:t>
            </a:r>
          </a:p>
          <a:p>
            <a:r>
              <a:rPr lang="en-US" dirty="0" smtClean="0"/>
              <a:t>Law Enforcement</a:t>
            </a:r>
          </a:p>
          <a:p>
            <a:r>
              <a:rPr lang="en-US" dirty="0" smtClean="0"/>
              <a:t>Federal/State/County Departments of Health and Agencies </a:t>
            </a:r>
          </a:p>
          <a:p>
            <a:r>
              <a:rPr lang="en-US" dirty="0" smtClean="0"/>
              <a:t>Medical/Pharmaceutical Teaching Institutions</a:t>
            </a:r>
          </a:p>
          <a:p>
            <a:r>
              <a:rPr lang="en-US" dirty="0" smtClean="0"/>
              <a:t>And more…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5" y="3200400"/>
            <a:ext cx="5105400" cy="2993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6"/>
          <a:stretch/>
        </p:blipFill>
        <p:spPr>
          <a:xfrm>
            <a:off x="3990975" y="1447800"/>
            <a:ext cx="4800600" cy="20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6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971" y="457200"/>
            <a:ext cx="47244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On-Call Toxicologists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54" y="1240734"/>
            <a:ext cx="8229600" cy="3328721"/>
          </a:xfrm>
        </p:spPr>
        <p:txBody>
          <a:bodyPr/>
          <a:lstStyle/>
          <a:p>
            <a:r>
              <a:rPr lang="en-US" sz="1800" dirty="0" smtClean="0"/>
              <a:t>24 hour access to board-certified toxicologists with backgrounds in emergency medicine and pharmacology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0" y="1905000"/>
            <a:ext cx="685800" cy="959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4516" y="1905000"/>
            <a:ext cx="685800" cy="959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8341" y="1895475"/>
            <a:ext cx="685800" cy="959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52500" y="2983959"/>
            <a:ext cx="781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Dr. Chen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181351" y="2983959"/>
            <a:ext cx="933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Dr. Valento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2041620" y="2983959"/>
            <a:ext cx="1000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Dr. Garrard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4526024" y="2045240"/>
            <a:ext cx="31242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On-Call:</a:t>
            </a:r>
          </a:p>
          <a:p>
            <a:r>
              <a:rPr lang="en-US" sz="1100" dirty="0" smtClean="0"/>
              <a:t>Dr. Melissa Halliday</a:t>
            </a:r>
          </a:p>
          <a:p>
            <a:r>
              <a:rPr lang="en-US" sz="1100" dirty="0" smtClean="0"/>
              <a:t>Dr. Thomas Martin (independent)</a:t>
            </a:r>
          </a:p>
          <a:p>
            <a:r>
              <a:rPr lang="en-US" sz="1100" dirty="0"/>
              <a:t>Dr. Suzan </a:t>
            </a:r>
            <a:r>
              <a:rPr lang="en-US" sz="1100" dirty="0" err="1"/>
              <a:t>Mazor</a:t>
            </a:r>
            <a:r>
              <a:rPr lang="en-US" sz="1100" dirty="0"/>
              <a:t> (Seattle </a:t>
            </a:r>
            <a:r>
              <a:rPr lang="en-US" sz="1100" dirty="0" err="1"/>
              <a:t>Childrens</a:t>
            </a:r>
            <a:r>
              <a:rPr lang="en-US" sz="1100" dirty="0"/>
              <a:t>)</a:t>
            </a:r>
          </a:p>
          <a:p>
            <a:r>
              <a:rPr lang="en-US" sz="1100" dirty="0" smtClean="0"/>
              <a:t>Dr. Carl Skinner (Madigan)</a:t>
            </a:r>
            <a:endParaRPr lang="en-US" sz="110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289" y="4066323"/>
            <a:ext cx="942747" cy="119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6387" y="4066323"/>
            <a:ext cx="945467" cy="120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T:\WAPC Photo Album\Staff Headshots\Staff headshots - Closeups\Amand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4219" y="4154150"/>
            <a:ext cx="647507" cy="95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T:\WAPC Photo Album\Staff Headshots\Staff headshots - Closeups\Marin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1240" y="4154150"/>
            <a:ext cx="679659" cy="95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T:\WAPC Photo Album\Staff Headshots\Staff headshots - Closeups\Curti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6669" y="4154150"/>
            <a:ext cx="680224" cy="95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T:\WAPC Photo Album\Staff Headshots\Staff headshots - Closeups\Mari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3999" y="4154150"/>
            <a:ext cx="679659" cy="95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T:\WAPC Photo Album\Staff Headshots\Staff headshots - Closeups\David 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987" y="5286330"/>
            <a:ext cx="705602" cy="98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T:\WAPC Photo Album\Staff Headshots\Staff headshots - Closeups\Marl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1239" y="5346965"/>
            <a:ext cx="705603" cy="98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T:\WAPC Photo Album\Staff Headshots\Staff headshots - Closeups\Sami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79535" y="5331837"/>
            <a:ext cx="705217" cy="98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T:\WAPC Photo Album\Staff Headshots\Staff headshots - Closeups\David Y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6667" y="5331837"/>
            <a:ext cx="705603" cy="98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T:\WAPC Photo Album\Staff Headshots\Staff headshots - Closeups\De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7923" y="4154150"/>
            <a:ext cx="679659" cy="95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T:\WAPC Photo Album\Staff Headshots\Staff headshots - Closeups\Noami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3997" y="5326951"/>
            <a:ext cx="730989" cy="102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T:\WAPC Photo Album\Staff Headshots\Staff headshots - Closeups\Perry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8333" y="5307901"/>
            <a:ext cx="767887" cy="1011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T:\WAPC Photo Album\Staff Headshots\Staff headshots - Closeups\abat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7905" y="5331837"/>
            <a:ext cx="727220" cy="1017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T:\WAPC Photo Album\Staff Headshots\Staff headshots - Closeups\Noreen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7" r="11537" b="64966"/>
          <a:stretch/>
        </p:blipFill>
        <p:spPr bwMode="auto">
          <a:xfrm flipH="1">
            <a:off x="1684168" y="5286330"/>
            <a:ext cx="729936" cy="98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76428" y="2981414"/>
            <a:ext cx="5257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Certified Specialists in Poison Information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453419" y="3657600"/>
            <a:ext cx="773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dirty="0" err="1" smtClean="0"/>
              <a:t>PharmDs</a:t>
            </a:r>
            <a:r>
              <a:rPr lang="en-US" dirty="0" smtClean="0"/>
              <a:t>, RNs, PIPs with a combined 280+ years of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32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WAPC by the numbers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0000"/>
                </a:solidFill>
              </a:rPr>
              <a:t>63,728 inbound </a:t>
            </a:r>
            <a:r>
              <a:rPr lang="en-US" sz="1600" dirty="0" smtClean="0"/>
              <a:t>calls to WAPC in 2014 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54,715</a:t>
            </a:r>
            <a:r>
              <a:rPr lang="en-US" sz="1600" dirty="0" smtClean="0"/>
              <a:t> were human exposures</a:t>
            </a:r>
          </a:p>
          <a:p>
            <a:r>
              <a:rPr lang="en-US" sz="1600" dirty="0" smtClean="0"/>
              <a:t>Over </a:t>
            </a:r>
            <a:r>
              <a:rPr lang="en-US" sz="1600" dirty="0" smtClean="0">
                <a:solidFill>
                  <a:srgbClr val="FF0000"/>
                </a:solidFill>
              </a:rPr>
              <a:t>57,000</a:t>
            </a:r>
            <a:r>
              <a:rPr lang="en-US" sz="1600" dirty="0" smtClean="0"/>
              <a:t> follow-ups on patients completed</a:t>
            </a:r>
          </a:p>
          <a:p>
            <a:r>
              <a:rPr lang="en-US" sz="1600" dirty="0" smtClean="0"/>
              <a:t>Over </a:t>
            </a:r>
            <a:r>
              <a:rPr lang="en-US" sz="1600" dirty="0" smtClean="0">
                <a:solidFill>
                  <a:srgbClr val="FF0000"/>
                </a:solidFill>
              </a:rPr>
              <a:t>90% </a:t>
            </a:r>
            <a:r>
              <a:rPr lang="en-US" sz="1600" dirty="0" smtClean="0"/>
              <a:t>managed at </a:t>
            </a:r>
            <a:r>
              <a:rPr lang="en-US" sz="1600" dirty="0"/>
              <a:t>h</a:t>
            </a:r>
            <a:r>
              <a:rPr lang="en-US" sz="1600" dirty="0" smtClean="0"/>
              <a:t>ome</a:t>
            </a:r>
          </a:p>
          <a:p>
            <a:pPr lvl="1"/>
            <a:r>
              <a:rPr lang="en-US" sz="1600" dirty="0" smtClean="0"/>
              <a:t>Trip to hospital or physician avoided – cost savings!</a:t>
            </a:r>
          </a:p>
          <a:p>
            <a:r>
              <a:rPr lang="en-US" sz="1600" dirty="0" smtClean="0"/>
              <a:t>Approximately </a:t>
            </a:r>
            <a:r>
              <a:rPr lang="en-US" sz="1600" dirty="0" smtClean="0">
                <a:solidFill>
                  <a:srgbClr val="FF0000"/>
                </a:solidFill>
              </a:rPr>
              <a:t>75%</a:t>
            </a:r>
            <a:r>
              <a:rPr lang="en-US" sz="1600" dirty="0" smtClean="0"/>
              <a:t> originate from households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56% </a:t>
            </a:r>
            <a:r>
              <a:rPr lang="en-US" sz="1600" dirty="0" smtClean="0"/>
              <a:t>of calls involve children under 6 years of </a:t>
            </a:r>
            <a:r>
              <a:rPr lang="en-US" sz="1600" dirty="0" smtClean="0"/>
              <a:t>age</a:t>
            </a:r>
          </a:p>
          <a:p>
            <a:r>
              <a:rPr lang="en-US" sz="1600" dirty="0" smtClean="0"/>
              <a:t>WAPC is  a </a:t>
            </a:r>
            <a:r>
              <a:rPr lang="en-US" sz="1600" b="1" u="sng" dirty="0" smtClean="0">
                <a:solidFill>
                  <a:srgbClr val="FF0000"/>
                </a:solidFill>
              </a:rPr>
              <a:t>Non-Profit</a:t>
            </a:r>
            <a:r>
              <a:rPr lang="en-US" sz="1600" dirty="0" smtClean="0"/>
              <a:t> (one of only 3 poison centers that are non-profits)</a:t>
            </a:r>
          </a:p>
          <a:p>
            <a:pPr lvl="1"/>
            <a:r>
              <a:rPr lang="en-US" sz="1600" dirty="0" smtClean="0"/>
              <a:t>Primarily funded by state and federal funds as well as donations, grants and studies</a:t>
            </a:r>
            <a:endParaRPr lang="en-US" sz="16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67"/>
          <a:stretch/>
        </p:blipFill>
        <p:spPr>
          <a:xfrm>
            <a:off x="533400" y="4648200"/>
            <a:ext cx="3429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87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of Drug Use in WA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600200"/>
            <a:ext cx="780288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569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20823</TotalTime>
  <Words>1815</Words>
  <Application>Microsoft Office PowerPoint</Application>
  <PresentationFormat>On-screen Show (4:3)</PresentationFormat>
  <Paragraphs>284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Clarity</vt:lpstr>
      <vt:lpstr>PowerPoint Presentation</vt:lpstr>
      <vt:lpstr>Plan for Today</vt:lpstr>
      <vt:lpstr>PowerPoint Presentation</vt:lpstr>
      <vt:lpstr>PowerPoint Presentation</vt:lpstr>
      <vt:lpstr>RCW 18.76   Poison Information system. Statewide Program Public Law 110-377  Primary poison defense for U.S.</vt:lpstr>
      <vt:lpstr>Who Do We Serve?</vt:lpstr>
      <vt:lpstr>On-Call Toxicologists</vt:lpstr>
      <vt:lpstr>WAPC by the numbers</vt:lpstr>
      <vt:lpstr>Landscape of Drug Use in WA</vt:lpstr>
      <vt:lpstr>All Poisonings in WA</vt:lpstr>
      <vt:lpstr>E-Cigarettes in WA</vt:lpstr>
      <vt:lpstr>Marijuana in WA</vt:lpstr>
      <vt:lpstr>Rx Pain Killers in WA</vt:lpstr>
      <vt:lpstr>What are E-Cigarettes?</vt:lpstr>
      <vt:lpstr>Deal or No Deal?</vt:lpstr>
      <vt:lpstr>Clinical Symptoms of Nicotine Toxicity</vt:lpstr>
      <vt:lpstr>Formaldehyde in E-Cigarettes</vt:lpstr>
      <vt:lpstr>Many Unknowns with E-Cigarettes</vt:lpstr>
      <vt:lpstr>Why Are Teens and Adults Using E-Cigarettes?</vt:lpstr>
      <vt:lpstr>Easy access</vt:lpstr>
      <vt:lpstr>HYS: Tobacco/E-Cigarettes</vt:lpstr>
      <vt:lpstr>Advertising Aimed at Youth</vt:lpstr>
      <vt:lpstr>Vape Shops</vt:lpstr>
      <vt:lpstr>Disturbing Trend in Washington State</vt:lpstr>
      <vt:lpstr>WAPC E-Cig Exposure Data</vt:lpstr>
      <vt:lpstr>WAPC E-Cigarette Data</vt:lpstr>
      <vt:lpstr>WAPC E-Cigarette Data</vt:lpstr>
      <vt:lpstr>Let’s Shift Gears</vt:lpstr>
      <vt:lpstr>Marijuana in WA State</vt:lpstr>
      <vt:lpstr>Location, Location, Location</vt:lpstr>
      <vt:lpstr>HYS: Marijuana</vt:lpstr>
      <vt:lpstr>Marijuana Edibles</vt:lpstr>
      <vt:lpstr>Marijuana over 15 years</vt:lpstr>
      <vt:lpstr>Staggering Trend in Exposures</vt:lpstr>
      <vt:lpstr>Marijuana Highlights</vt:lpstr>
      <vt:lpstr>Marijuana Effects in WA</vt:lpstr>
      <vt:lpstr>How are people using marijuana?</vt:lpstr>
      <vt:lpstr>Marijuana Advertising &amp; Branding</vt:lpstr>
      <vt:lpstr>PowerPoint Presentation</vt:lpstr>
      <vt:lpstr>PowerPoint Presentation</vt:lpstr>
      <vt:lpstr>What you can do?</vt:lpstr>
      <vt:lpstr>How do we talk to kids about drugs?</vt:lpstr>
      <vt:lpstr>Prevent injuries by checking out a Yuk Box and giving a presentation 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WAPC: OUR STORY</dc:title>
  <dc:creator>Alexander Garrard</dc:creator>
  <cp:lastModifiedBy>Carrie Ulvestad</cp:lastModifiedBy>
  <cp:revision>292</cp:revision>
  <cp:lastPrinted>2015-04-22T17:05:14Z</cp:lastPrinted>
  <dcterms:created xsi:type="dcterms:W3CDTF">2006-08-16T00:00:00Z</dcterms:created>
  <dcterms:modified xsi:type="dcterms:W3CDTF">2015-04-22T17:49:51Z</dcterms:modified>
</cp:coreProperties>
</file>