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 id="2147483815" r:id="rId2"/>
  </p:sldMasterIdLst>
  <p:notesMasterIdLst>
    <p:notesMasterId r:id="rId23"/>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5" r:id="rId21"/>
    <p:sldId id="274" r:id="rId22"/>
  </p:sldIdLst>
  <p:sldSz cx="9144000" cy="6858000" type="screen4x3"/>
  <p:notesSz cx="6858000" cy="9144000"/>
  <p:defaultTextStyle>
    <a:defPPr>
      <a:defRPr lang="en-GB"/>
    </a:defPPr>
    <a:lvl1pPr algn="l" defTabSz="457200"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icrosoft YaHei" charset="-122"/>
        <a:cs typeface="+mn-cs"/>
      </a:defRPr>
    </a:lvl1pPr>
    <a:lvl2pPr marL="742950" indent="-285750" algn="l" defTabSz="457200"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icrosoft YaHei" charset="-122"/>
        <a:cs typeface="+mn-cs"/>
      </a:defRPr>
    </a:lvl2pPr>
    <a:lvl3pPr marL="1143000" indent="-228600" algn="l" defTabSz="457200"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icrosoft YaHei" charset="-122"/>
        <a:cs typeface="+mn-cs"/>
      </a:defRPr>
    </a:lvl3pPr>
    <a:lvl4pPr marL="1600200" indent="-228600" algn="l" defTabSz="457200"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icrosoft YaHei" charset="-122"/>
        <a:cs typeface="+mn-cs"/>
      </a:defRPr>
    </a:lvl4pPr>
    <a:lvl5pPr marL="2057400" indent="-228600" algn="l" defTabSz="457200"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icrosoft YaHei" charset="-122"/>
        <a:cs typeface="+mn-cs"/>
      </a:defRPr>
    </a:lvl5pPr>
    <a:lvl6pPr marL="2286000" algn="l" defTabSz="914400" rtl="0" eaLnBrk="1" latinLnBrk="0" hangingPunct="1">
      <a:defRPr kern="1200">
        <a:solidFill>
          <a:schemeClr val="tx1"/>
        </a:solidFill>
        <a:latin typeface="Arial" charset="0"/>
        <a:ea typeface="Microsoft YaHei" charset="-122"/>
        <a:cs typeface="+mn-cs"/>
      </a:defRPr>
    </a:lvl6pPr>
    <a:lvl7pPr marL="2743200" algn="l" defTabSz="914400" rtl="0" eaLnBrk="1" latinLnBrk="0" hangingPunct="1">
      <a:defRPr kern="1200">
        <a:solidFill>
          <a:schemeClr val="tx1"/>
        </a:solidFill>
        <a:latin typeface="Arial" charset="0"/>
        <a:ea typeface="Microsoft YaHei" charset="-122"/>
        <a:cs typeface="+mn-cs"/>
      </a:defRPr>
    </a:lvl7pPr>
    <a:lvl8pPr marL="3200400" algn="l" defTabSz="914400" rtl="0" eaLnBrk="1" latinLnBrk="0" hangingPunct="1">
      <a:defRPr kern="1200">
        <a:solidFill>
          <a:schemeClr val="tx1"/>
        </a:solidFill>
        <a:latin typeface="Arial" charset="0"/>
        <a:ea typeface="Microsoft YaHei" charset="-122"/>
        <a:cs typeface="+mn-cs"/>
      </a:defRPr>
    </a:lvl8pPr>
    <a:lvl9pPr marL="3657600" algn="l" defTabSz="914400" rtl="0" eaLnBrk="1" latinLnBrk="0" hangingPunct="1">
      <a:defRPr kern="1200">
        <a:solidFill>
          <a:schemeClr val="tx1"/>
        </a:solidFill>
        <a:latin typeface="Arial" charset="0"/>
        <a:ea typeface="Microsoft YaHei"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30" autoAdjust="0"/>
    <p:restoredTop sz="94624" autoAdjust="0"/>
  </p:normalViewPr>
  <p:slideViewPr>
    <p:cSldViewPr>
      <p:cViewPr>
        <p:scale>
          <a:sx n="118" d="100"/>
          <a:sy n="118" d="100"/>
        </p:scale>
        <p:origin x="-1434" y="-48"/>
      </p:cViewPr>
      <p:guideLst>
        <p:guide orient="horz" pos="2160"/>
        <p:guide pos="2880"/>
      </p:guideLst>
    </p:cSldViewPr>
  </p:slideViewPr>
  <p:outlineViewPr>
    <p:cViewPr varScale="1">
      <p:scale>
        <a:sx n="170" d="200"/>
        <a:sy n="170" d="200"/>
      </p:scale>
      <p:origin x="0" y="2586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p:cNvSpPr>
          <p:nvPr>
            <p:ph type="sldImg"/>
          </p:nvPr>
        </p:nvSpPr>
        <p:spPr bwMode="auto">
          <a:xfrm>
            <a:off x="1371600" y="763588"/>
            <a:ext cx="5027613" cy="3770312"/>
          </a:xfrm>
          <a:prstGeom prst="rect">
            <a:avLst/>
          </a:prstGeom>
          <a:noFill/>
          <a:ln w="9525" cap="flat">
            <a:noFill/>
            <a:round/>
            <a:headEnd/>
            <a:tailEnd/>
          </a:ln>
          <a:effectLst/>
        </p:spPr>
      </p:sp>
      <p:sp>
        <p:nvSpPr>
          <p:cNvPr id="4098" name="Rectangle 2"/>
          <p:cNvSpPr>
            <a:spLocks noGrp="1" noChangeArrowheads="1"/>
          </p:cNvSpPr>
          <p:nvPr>
            <p:ph type="body"/>
          </p:nvPr>
        </p:nvSpPr>
        <p:spPr bwMode="auto">
          <a:xfrm>
            <a:off x="777875" y="4776788"/>
            <a:ext cx="6216650" cy="4524375"/>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p>
            <a:pPr lvl="0"/>
            <a:endParaRPr lang="en-US" smtClean="0"/>
          </a:p>
        </p:txBody>
      </p:sp>
      <p:sp>
        <p:nvSpPr>
          <p:cNvPr id="4099" name="Rectangle 3"/>
          <p:cNvSpPr>
            <a:spLocks noGrp="1" noChangeArrowheads="1"/>
          </p:cNvSpPr>
          <p:nvPr>
            <p:ph type="hdr"/>
          </p:nvPr>
        </p:nvSpPr>
        <p:spPr bwMode="auto">
          <a:xfrm>
            <a:off x="0" y="0"/>
            <a:ext cx="3371850" cy="501650"/>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lnSpc>
                <a:spcPct val="95000"/>
              </a:lnSpc>
              <a:tabLst>
                <a:tab pos="457200" algn="l"/>
                <a:tab pos="914400" algn="l"/>
                <a:tab pos="1371600" algn="l"/>
                <a:tab pos="1828800" algn="l"/>
                <a:tab pos="2286000" algn="l"/>
                <a:tab pos="2743200" algn="l"/>
                <a:tab pos="3200400" algn="l"/>
              </a:tabLst>
              <a:defRPr sz="1400">
                <a:solidFill>
                  <a:srgbClr val="000000"/>
                </a:solidFill>
                <a:latin typeface="Times New Roman" pitchFamily="16" charset="0"/>
                <a:cs typeface="Segoe UI" charset="0"/>
              </a:defRPr>
            </a:lvl1pPr>
          </a:lstStyle>
          <a:p>
            <a:endParaRPr lang="en-US"/>
          </a:p>
        </p:txBody>
      </p:sp>
      <p:sp>
        <p:nvSpPr>
          <p:cNvPr id="4100" name="Rectangle 4"/>
          <p:cNvSpPr>
            <a:spLocks noGrp="1" noChangeArrowheads="1"/>
          </p:cNvSpPr>
          <p:nvPr>
            <p:ph type="dt"/>
          </p:nvPr>
        </p:nvSpPr>
        <p:spPr bwMode="auto">
          <a:xfrm>
            <a:off x="4398963" y="0"/>
            <a:ext cx="3371850" cy="501650"/>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lgn="r">
              <a:lnSpc>
                <a:spcPct val="95000"/>
              </a:lnSpc>
              <a:tabLst>
                <a:tab pos="457200" algn="l"/>
                <a:tab pos="914400" algn="l"/>
                <a:tab pos="1371600" algn="l"/>
                <a:tab pos="1828800" algn="l"/>
                <a:tab pos="2286000" algn="l"/>
                <a:tab pos="2743200" algn="l"/>
                <a:tab pos="3200400" algn="l"/>
              </a:tabLst>
              <a:defRPr sz="1400">
                <a:solidFill>
                  <a:srgbClr val="000000"/>
                </a:solidFill>
                <a:latin typeface="Times New Roman" pitchFamily="16" charset="0"/>
                <a:cs typeface="Segoe UI" charset="0"/>
              </a:defRPr>
            </a:lvl1pPr>
          </a:lstStyle>
          <a:p>
            <a:endParaRPr lang="en-US"/>
          </a:p>
        </p:txBody>
      </p:sp>
      <p:sp>
        <p:nvSpPr>
          <p:cNvPr id="4101" name="Rectangle 5"/>
          <p:cNvSpPr>
            <a:spLocks noGrp="1" noChangeArrowheads="1"/>
          </p:cNvSpPr>
          <p:nvPr>
            <p:ph type="ftr"/>
          </p:nvPr>
        </p:nvSpPr>
        <p:spPr bwMode="auto">
          <a:xfrm>
            <a:off x="0" y="9555163"/>
            <a:ext cx="3371850" cy="501650"/>
          </a:xfrm>
          <a:prstGeom prst="rect">
            <a:avLst/>
          </a:prstGeom>
          <a:noFill/>
          <a:ln w="9525" cap="flat">
            <a:noFill/>
            <a:round/>
            <a:headEnd/>
            <a:tailEnd/>
          </a:ln>
          <a:effectLst/>
        </p:spPr>
        <p:txBody>
          <a:bodyPr vert="horz" wrap="square" lIns="0" tIns="0" rIns="0" bIns="0" numCol="1" anchor="b" anchorCtr="0" compatLnSpc="1">
            <a:prstTxWarp prst="textNoShape">
              <a:avLst/>
            </a:prstTxWarp>
          </a:bodyPr>
          <a:lstStyle>
            <a:lvl1pPr>
              <a:lnSpc>
                <a:spcPct val="95000"/>
              </a:lnSpc>
              <a:tabLst>
                <a:tab pos="457200" algn="l"/>
                <a:tab pos="914400" algn="l"/>
                <a:tab pos="1371600" algn="l"/>
                <a:tab pos="1828800" algn="l"/>
                <a:tab pos="2286000" algn="l"/>
                <a:tab pos="2743200" algn="l"/>
                <a:tab pos="3200400" algn="l"/>
              </a:tabLst>
              <a:defRPr sz="1400">
                <a:solidFill>
                  <a:srgbClr val="000000"/>
                </a:solidFill>
                <a:latin typeface="Times New Roman" pitchFamily="16" charset="0"/>
                <a:cs typeface="Segoe UI" charset="0"/>
              </a:defRPr>
            </a:lvl1pPr>
          </a:lstStyle>
          <a:p>
            <a:endParaRPr lang="en-US"/>
          </a:p>
        </p:txBody>
      </p:sp>
      <p:sp>
        <p:nvSpPr>
          <p:cNvPr id="4102" name="Rectangle 6"/>
          <p:cNvSpPr>
            <a:spLocks noGrp="1" noChangeArrowheads="1"/>
          </p:cNvSpPr>
          <p:nvPr>
            <p:ph type="sldNum"/>
          </p:nvPr>
        </p:nvSpPr>
        <p:spPr bwMode="auto">
          <a:xfrm>
            <a:off x="4398963" y="9555163"/>
            <a:ext cx="3371850" cy="501650"/>
          </a:xfrm>
          <a:prstGeom prst="rect">
            <a:avLst/>
          </a:prstGeom>
          <a:noFill/>
          <a:ln w="9525" cap="flat">
            <a:noFill/>
            <a:round/>
            <a:headEnd/>
            <a:tailEnd/>
          </a:ln>
          <a:effectLst/>
        </p:spPr>
        <p:txBody>
          <a:bodyPr vert="horz" wrap="square" lIns="0" tIns="0" rIns="0" bIns="0" numCol="1" anchor="b" anchorCtr="0" compatLnSpc="1">
            <a:prstTxWarp prst="textNoShape">
              <a:avLst/>
            </a:prstTxWarp>
          </a:bodyPr>
          <a:lstStyle>
            <a:lvl1pPr algn="r">
              <a:lnSpc>
                <a:spcPct val="95000"/>
              </a:lnSpc>
              <a:tabLst>
                <a:tab pos="457200" algn="l"/>
                <a:tab pos="914400" algn="l"/>
                <a:tab pos="1371600" algn="l"/>
                <a:tab pos="1828800" algn="l"/>
                <a:tab pos="2286000" algn="l"/>
                <a:tab pos="2743200" algn="l"/>
                <a:tab pos="3200400" algn="l"/>
              </a:tabLst>
              <a:defRPr sz="1400">
                <a:solidFill>
                  <a:srgbClr val="000000"/>
                </a:solidFill>
                <a:latin typeface="Times New Roman" pitchFamily="16" charset="0"/>
                <a:cs typeface="Segoe UI" charset="0"/>
              </a:defRPr>
            </a:lvl1pPr>
          </a:lstStyle>
          <a:p>
            <a:fld id="{16F85046-4B7E-4554-934A-52BFE4343C4B}" type="slidenum">
              <a:rPr lang="en-US"/>
              <a:pPr/>
              <a:t>‹#›</a:t>
            </a:fld>
            <a:endParaRPr lang="en-US"/>
          </a:p>
        </p:txBody>
      </p:sp>
    </p:spTree>
    <p:extLst>
      <p:ext uri="{BB962C8B-B14F-4D97-AF65-F5344CB8AC3E}">
        <p14:creationId xmlns:p14="http://schemas.microsoft.com/office/powerpoint/2010/main" val="3709341337"/>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663C39E-12DE-4C5B-844F-4CB330D1CC73}" type="slidenum">
              <a:rPr lang="en-US"/>
              <a:pPr/>
              <a:t>1</a:t>
            </a:fld>
            <a:endParaRPr lang="en-US"/>
          </a:p>
        </p:txBody>
      </p:sp>
      <p:sp>
        <p:nvSpPr>
          <p:cNvPr id="24577" name="Rectangle 1"/>
          <p:cNvSpPr txBox="1">
            <a:spLocks noGrp="1" noRot="1" noChangeAspect="1"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p:spPr>
      </p:sp>
      <p:sp>
        <p:nvSpPr>
          <p:cNvPr id="24578" name="Rectangle 2"/>
          <p:cNvSpPr txBox="1">
            <a:spLocks noGrp="1" noChangeArrowheads="1"/>
          </p:cNvSpPr>
          <p:nvPr>
            <p:ph type="body" idx="1"/>
          </p:nvPr>
        </p:nvSpPr>
        <p:spPr bwMode="auto">
          <a:xfrm>
            <a:off x="777875" y="4776788"/>
            <a:ext cx="6216650" cy="4525962"/>
          </a:xfrm>
          <a:prstGeom prst="rect">
            <a:avLst/>
          </a:prstGeom>
          <a:noFill/>
          <a:ln cap="flat">
            <a:round/>
            <a:headEnd/>
            <a:tailEnd/>
          </a:ln>
        </p:spPr>
        <p:txBody>
          <a:bodyPr wrap="none" anchor="ct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4C44599-5823-4FA9-AA8B-8F766B2B198E}" type="slidenum">
              <a:rPr lang="en-US"/>
              <a:pPr/>
              <a:t>10</a:t>
            </a:fld>
            <a:endParaRPr lang="en-US"/>
          </a:p>
        </p:txBody>
      </p:sp>
      <p:sp>
        <p:nvSpPr>
          <p:cNvPr id="33793" name="AutoShape 1"/>
          <p:cNvSpPr>
            <a:spLocks noChangeArrowheads="1"/>
          </p:cNvSpPr>
          <p:nvPr/>
        </p:nvSpPr>
        <p:spPr bwMode="auto">
          <a:xfrm>
            <a:off x="3884613" y="8685213"/>
            <a:ext cx="2970212" cy="455612"/>
          </a:xfrm>
          <a:custGeom>
            <a:avLst/>
            <a:gdLst>
              <a:gd name="G0" fmla="*/ 8253 1 2"/>
              <a:gd name="G1" fmla="*/ 1268 1 2"/>
              <a:gd name="G2" fmla="+- 1268 0 0"/>
              <a:gd name="G3" fmla="+- 8253 0 0"/>
            </a:gdLst>
            <a:ahLst/>
            <a:cxnLst>
              <a:cxn ang="0">
                <a:pos x="r" y="vc"/>
              </a:cxn>
              <a:cxn ang="5400000">
                <a:pos x="hc" y="b"/>
              </a:cxn>
              <a:cxn ang="10800000">
                <a:pos x="l" y="vc"/>
              </a:cxn>
              <a:cxn ang="16200000">
                <a:pos x="hc" y="t"/>
              </a:cxn>
            </a:cxnLst>
            <a:rect l="0" t="0" r="0" b="0"/>
            <a:pathLst>
              <a:path>
                <a:moveTo>
                  <a:pt x="0" y="0"/>
                </a:moveTo>
                <a:lnTo>
                  <a:pt x="8253" y="0"/>
                </a:lnTo>
                <a:lnTo>
                  <a:pt x="8253" y="1268"/>
                </a:lnTo>
                <a:lnTo>
                  <a:pt x="0" y="1268"/>
                </a:lnTo>
                <a:close/>
              </a:path>
            </a:pathLst>
          </a:custGeom>
          <a:noFill/>
          <a:ln w="9525" cap="flat">
            <a:noFill/>
            <a:round/>
            <a:headEnd/>
            <a:tailEnd/>
          </a:ln>
          <a:effectLst/>
        </p:spPr>
        <p:txBody>
          <a:bodyPr wrap="none" anchor="ctr"/>
          <a:lstStyle/>
          <a:p>
            <a:endParaRPr lang="en-US"/>
          </a:p>
        </p:txBody>
      </p:sp>
      <p:sp>
        <p:nvSpPr>
          <p:cNvPr id="33794" name="Text Box 2"/>
          <p:cNvSpPr txBox="1">
            <a:spLocks noGrp="1" noChangeArrowheads="1"/>
          </p:cNvSpPr>
          <p:nvPr>
            <p:ph type="body"/>
          </p:nvPr>
        </p:nvSpPr>
        <p:spPr bwMode="auto">
          <a:xfrm>
            <a:off x="685800" y="4343400"/>
            <a:ext cx="5484813" cy="4113213"/>
          </a:xfrm>
          <a:prstGeom prst="rect">
            <a:avLst/>
          </a:prstGeom>
          <a:noFill/>
          <a:ln cap="flat">
            <a:round/>
            <a:headEnd/>
            <a:tailEnd/>
          </a:ln>
        </p:spPr>
        <p:txBody>
          <a:bodyPr lIns="0" tIns="0" rIns="0" bIns="0"/>
          <a:lstStyle/>
          <a:p>
            <a:pPr marL="215900" indent="-214313" eaLnBrk="1">
              <a:spcBef>
                <a:spcPct val="0"/>
              </a:spcBef>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000">
                <a:latin typeface="Arial" charset="0"/>
                <a:ea typeface="Microsoft YaHei" charset="-122"/>
              </a:rPr>
              <a:t>These are some things you can listen or look for when you are working with someone who may be a victim of trafficking.  It’s important to note that poor working conditions and even no pay are not enough alone - the question really is whether or not the potential victim had the ability to leave the work situation.  Again, this may not be obvious at face value – they may not be physically prevented from leaving but the threats and coercion that traffickers use may be what makes a victim feel like they cannot leave.  Also, with sex trafficking we often hear victims say they do it because they want to, it’s their own choice but when you start asking questions about who gets the money from the sex work it becomes more obvious that they are not in control or making their own choices.  We cannot force victims to come forward or to admit they are victims – we can simply offer assistance and hope they will accept it.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7D8995B0-A917-42C7-AC9B-EB75DC1B14C6}" type="slidenum">
              <a:rPr lang="en-US"/>
              <a:pPr/>
              <a:t>11</a:t>
            </a:fld>
            <a:endParaRPr lang="en-US"/>
          </a:p>
        </p:txBody>
      </p:sp>
      <p:sp>
        <p:nvSpPr>
          <p:cNvPr id="34817" name="Text Box 1"/>
          <p:cNvSpPr txBox="1">
            <a:spLocks noChangeArrowheads="1"/>
          </p:cNvSpPr>
          <p:nvPr/>
        </p:nvSpPr>
        <p:spPr bwMode="auto">
          <a:xfrm>
            <a:off x="3884613" y="8685213"/>
            <a:ext cx="2971800" cy="457200"/>
          </a:xfrm>
          <a:prstGeom prst="rect">
            <a:avLst/>
          </a:prstGeom>
          <a:noFill/>
          <a:ln w="9525" cap="flat">
            <a:noFill/>
            <a:round/>
            <a:headEnd/>
            <a:tailEnd/>
          </a:ln>
          <a:effectLst/>
        </p:spPr>
        <p:txBody>
          <a:bodyPr anchor="b"/>
          <a:lstStyle/>
          <a:p>
            <a:pPr>
              <a:lnSpc>
                <a:spcPct val="100000"/>
              </a:lnSpc>
              <a:tabLst>
                <a:tab pos="457200" algn="l"/>
                <a:tab pos="914400" algn="l"/>
                <a:tab pos="1371600" algn="l"/>
                <a:tab pos="1828800" algn="l"/>
                <a:tab pos="2286000" algn="l"/>
                <a:tab pos="2743200" algn="l"/>
              </a:tabLst>
            </a:pPr>
            <a:fld id="{8EF77297-97ED-43E2-9D03-F0CAE441D19F}" type="slidenum">
              <a:rPr lang="en-US" sz="1400">
                <a:solidFill>
                  <a:srgbClr val="000000"/>
                </a:solidFill>
                <a:latin typeface="Times New Roman" pitchFamily="16" charset="0"/>
                <a:cs typeface="Segoe UI" charset="0"/>
              </a:rPr>
              <a:pPr>
                <a:lnSpc>
                  <a:spcPct val="100000"/>
                </a:lnSpc>
                <a:tabLst>
                  <a:tab pos="457200" algn="l"/>
                  <a:tab pos="914400" algn="l"/>
                  <a:tab pos="1371600" algn="l"/>
                  <a:tab pos="1828800" algn="l"/>
                  <a:tab pos="2286000" algn="l"/>
                  <a:tab pos="2743200" algn="l"/>
                </a:tabLst>
              </a:pPr>
              <a:t>11</a:t>
            </a:fld>
            <a:endParaRPr lang="en-US" sz="1400">
              <a:solidFill>
                <a:srgbClr val="000000"/>
              </a:solidFill>
              <a:latin typeface="Times New Roman" pitchFamily="16" charset="0"/>
              <a:cs typeface="Segoe UI" charset="0"/>
            </a:endParaRPr>
          </a:p>
        </p:txBody>
      </p:sp>
      <p:sp>
        <p:nvSpPr>
          <p:cNvPr id="34818" name="Rectangle 2"/>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4819" name="Text Box 3"/>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a:lstStyle/>
          <a:p>
            <a:pPr marL="215900" indent="-214313" eaLnBrk="1" hangingPunct="1">
              <a:spcBef>
                <a:spcPct val="0"/>
              </a:spcBef>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US" sz="2000" b="1">
                <a:latin typeface="Arial" charset="0"/>
                <a:ea typeface="Microsoft YaHei" charset="-122"/>
              </a:rPr>
              <a:t>Use this slide only for service providers (not community members) </a:t>
            </a:r>
            <a:r>
              <a:rPr lang="en-US" sz="2000">
                <a:latin typeface="Arial" charset="0"/>
                <a:ea typeface="Microsoft YaHei" charset="-122"/>
              </a:rPr>
              <a:t>This is a list of questions you can use as a guide.  I’m not going to go through each one but wanted you to have them for your reference.  This list is not exhaustive and it’s more important to try to establish the freedom of choice the person has related to the work they are doing.  </a:t>
            </a:r>
          </a:p>
          <a:p>
            <a:pPr marL="215900" indent="-214313" eaLnBrk="1" hangingPunct="1">
              <a:spcBef>
                <a:spcPct val="0"/>
              </a:spcBef>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endParaRPr lang="en-US" sz="2000">
              <a:latin typeface="Arial" charset="0"/>
              <a:ea typeface="Microsoft YaHei" charset="-122"/>
            </a:endParaRPr>
          </a:p>
          <a:p>
            <a:pPr marL="215900" indent="-214313" eaLnBrk="1" hangingPunct="1">
              <a:spcBef>
                <a:spcPct val="0"/>
              </a:spcBef>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endParaRPr lang="en-US" sz="2000">
              <a:latin typeface="Arial" charset="0"/>
              <a:ea typeface="Microsoft YaHei" charset="-122"/>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31D7F961-7507-4393-B13E-C9B9ADC7A04B}" type="slidenum">
              <a:rPr lang="en-US"/>
              <a:pPr/>
              <a:t>12</a:t>
            </a:fld>
            <a:endParaRPr lang="en-US"/>
          </a:p>
        </p:txBody>
      </p:sp>
      <p:sp>
        <p:nvSpPr>
          <p:cNvPr id="35841" name="Text Box 1"/>
          <p:cNvSpPr txBox="1">
            <a:spLocks noChangeArrowheads="1"/>
          </p:cNvSpPr>
          <p:nvPr/>
        </p:nvSpPr>
        <p:spPr bwMode="auto">
          <a:xfrm>
            <a:off x="3884613" y="8685213"/>
            <a:ext cx="2971800" cy="457200"/>
          </a:xfrm>
          <a:prstGeom prst="rect">
            <a:avLst/>
          </a:prstGeom>
          <a:noFill/>
          <a:ln w="9525" cap="flat">
            <a:noFill/>
            <a:round/>
            <a:headEnd/>
            <a:tailEnd/>
          </a:ln>
          <a:effectLst/>
        </p:spPr>
        <p:txBody>
          <a:bodyPr anchor="b"/>
          <a:lstStyle/>
          <a:p>
            <a:pPr>
              <a:lnSpc>
                <a:spcPct val="100000"/>
              </a:lnSpc>
              <a:tabLst>
                <a:tab pos="457200" algn="l"/>
                <a:tab pos="914400" algn="l"/>
                <a:tab pos="1371600" algn="l"/>
                <a:tab pos="1828800" algn="l"/>
                <a:tab pos="2286000" algn="l"/>
                <a:tab pos="2743200" algn="l"/>
              </a:tabLst>
            </a:pPr>
            <a:fld id="{B8F53AFC-3EE1-4EBA-B9FC-094F0BB739B0}" type="slidenum">
              <a:rPr lang="en-US" sz="1400">
                <a:solidFill>
                  <a:srgbClr val="000000"/>
                </a:solidFill>
                <a:latin typeface="Times New Roman" pitchFamily="16" charset="0"/>
                <a:cs typeface="Segoe UI" charset="0"/>
              </a:rPr>
              <a:pPr>
                <a:lnSpc>
                  <a:spcPct val="100000"/>
                </a:lnSpc>
                <a:tabLst>
                  <a:tab pos="457200" algn="l"/>
                  <a:tab pos="914400" algn="l"/>
                  <a:tab pos="1371600" algn="l"/>
                  <a:tab pos="1828800" algn="l"/>
                  <a:tab pos="2286000" algn="l"/>
                  <a:tab pos="2743200" algn="l"/>
                </a:tabLst>
              </a:pPr>
              <a:t>12</a:t>
            </a:fld>
            <a:endParaRPr lang="en-US" sz="1400">
              <a:solidFill>
                <a:srgbClr val="000000"/>
              </a:solidFill>
              <a:latin typeface="Times New Roman" pitchFamily="16" charset="0"/>
              <a:cs typeface="Segoe UI" charset="0"/>
            </a:endParaRPr>
          </a:p>
        </p:txBody>
      </p:sp>
      <p:sp>
        <p:nvSpPr>
          <p:cNvPr id="35842" name="Rectangle 2"/>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5843" name="Text Box 3"/>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a:lstStyle/>
          <a:p>
            <a:pPr marL="215900" indent="-214313" eaLnBrk="1">
              <a:spcBef>
                <a:spcPct val="0"/>
              </a:spcBef>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US" sz="2000" b="1">
                <a:latin typeface="Arial" charset="0"/>
                <a:ea typeface="Microsoft YaHei" charset="-122"/>
              </a:rPr>
              <a:t>Use this slide only for service providers (not community members) </a:t>
            </a:r>
            <a:r>
              <a:rPr lang="en-US" sz="2000">
                <a:latin typeface="Arial" charset="0"/>
                <a:ea typeface="Microsoft YaHei" charset="-122"/>
              </a:rPr>
              <a:t>Now I’m going to move into the way that we serve victims of trafficking.  If you identify someone who is a victim of trafficking, you can certainly call us for assistance.  You can refer the case directly to us or we are happy to provide guidance to you as you serve the client.  I know that many of you are victim advocates so I’m not going to go into every detail of serving victims, just some of the things that apply to victims of trafficking from our experience.</a:t>
            </a:r>
          </a:p>
          <a:p>
            <a:pPr marL="215900" indent="-214313" eaLnBrk="1">
              <a:spcBef>
                <a:spcPct val="0"/>
              </a:spcBef>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endParaRPr lang="en-US" sz="2000">
              <a:latin typeface="Arial" charset="0"/>
              <a:ea typeface="Microsoft YaHei" charset="-122"/>
            </a:endParaRPr>
          </a:p>
          <a:p>
            <a:pPr marL="215900" indent="-214313" eaLnBrk="1">
              <a:spcBef>
                <a:spcPct val="0"/>
              </a:spcBef>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US" sz="2000">
                <a:latin typeface="Arial" charset="0"/>
                <a:ea typeface="Microsoft YaHei" charset="-122"/>
              </a:rPr>
              <a:t>All of the clients we have served have been traumatized by their trafficking experience – whether it was 3 months of exploitation or 20 years.  I can tell you that each and every one of our clients demonstrate their trauma in different ways.  Some are very emotional, some show very little emotion, some talk a lot, and with some it is really difficult to get them to talk.  We try really hard to explain what is happening to our clients so that they feel comfortable with us and the situation.  We have never had someone come to us and say “I am a victim of trafficking, please help me.”  They almost never self-identify – even after we’ve identified them.  The way I explain who we are is to say that we try to help immigrants who are caught in a situation they did not expect and have little control over.  We try to check in with the client to make sure he or she understands what we are saying. Checking in with someone who’s first language is not English usually means more than saying “Do you understand?” because often our clients will say “yes” to be polite.  If we are communicating in English, I will usually say, can you tell me what I just told you or can you tell me what you understand.</a:t>
            </a:r>
          </a:p>
          <a:p>
            <a:pPr marL="215900" indent="-214313" eaLnBrk="1">
              <a:spcBef>
                <a:spcPct val="0"/>
              </a:spcBef>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endParaRPr lang="en-US" sz="2000">
              <a:latin typeface="Arial" charset="0"/>
              <a:ea typeface="Microsoft YaHei" charset="-122"/>
            </a:endParaRPr>
          </a:p>
          <a:p>
            <a:pPr marL="215900" indent="-214313" eaLnBrk="1">
              <a:spcBef>
                <a:spcPct val="0"/>
              </a:spcBef>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endParaRPr lang="en-US" sz="2000">
              <a:latin typeface="Arial" charset="0"/>
              <a:ea typeface="Microsoft YaHei" charset="-122"/>
            </a:endParaRPr>
          </a:p>
          <a:p>
            <a:pPr marL="215900" indent="-214313" eaLnBrk="1">
              <a:spcBef>
                <a:spcPct val="0"/>
              </a:spcBef>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endParaRPr lang="en-US" sz="2000">
              <a:latin typeface="Arial" charset="0"/>
              <a:ea typeface="Microsoft YaHei" charset="-122"/>
            </a:endParaRPr>
          </a:p>
          <a:p>
            <a:pPr marL="215900" indent="-214313" eaLnBrk="1">
              <a:spcBef>
                <a:spcPct val="0"/>
              </a:spcBef>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endParaRPr lang="en-US" sz="2000">
              <a:latin typeface="Arial" charset="0"/>
              <a:ea typeface="Microsoft YaHei" charset="-122"/>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7FC8922D-D712-4F0B-8D20-5A5D7E5BD32D}" type="slidenum">
              <a:rPr lang="en-US"/>
              <a:pPr/>
              <a:t>13</a:t>
            </a:fld>
            <a:endParaRPr lang="en-US"/>
          </a:p>
        </p:txBody>
      </p:sp>
      <p:sp>
        <p:nvSpPr>
          <p:cNvPr id="36865" name="Text Box 1"/>
          <p:cNvSpPr txBox="1">
            <a:spLocks noChangeArrowheads="1"/>
          </p:cNvSpPr>
          <p:nvPr/>
        </p:nvSpPr>
        <p:spPr bwMode="auto">
          <a:xfrm>
            <a:off x="3884613" y="8685213"/>
            <a:ext cx="2971800" cy="457200"/>
          </a:xfrm>
          <a:prstGeom prst="rect">
            <a:avLst/>
          </a:prstGeom>
          <a:noFill/>
          <a:ln w="9525" cap="flat">
            <a:noFill/>
            <a:round/>
            <a:headEnd/>
            <a:tailEnd/>
          </a:ln>
          <a:effectLst/>
        </p:spPr>
        <p:txBody>
          <a:bodyPr anchor="b"/>
          <a:lstStyle/>
          <a:p>
            <a:pPr>
              <a:lnSpc>
                <a:spcPct val="100000"/>
              </a:lnSpc>
              <a:tabLst>
                <a:tab pos="457200" algn="l"/>
                <a:tab pos="914400" algn="l"/>
                <a:tab pos="1371600" algn="l"/>
                <a:tab pos="1828800" algn="l"/>
                <a:tab pos="2286000" algn="l"/>
                <a:tab pos="2743200" algn="l"/>
              </a:tabLst>
            </a:pPr>
            <a:fld id="{4323B071-00A6-499B-8EEC-85E22A37F757}" type="slidenum">
              <a:rPr lang="en-US" sz="1400">
                <a:solidFill>
                  <a:srgbClr val="000000"/>
                </a:solidFill>
                <a:latin typeface="Times New Roman" pitchFamily="16" charset="0"/>
                <a:cs typeface="Segoe UI" charset="0"/>
              </a:rPr>
              <a:pPr>
                <a:lnSpc>
                  <a:spcPct val="100000"/>
                </a:lnSpc>
                <a:tabLst>
                  <a:tab pos="457200" algn="l"/>
                  <a:tab pos="914400" algn="l"/>
                  <a:tab pos="1371600" algn="l"/>
                  <a:tab pos="1828800" algn="l"/>
                  <a:tab pos="2286000" algn="l"/>
                  <a:tab pos="2743200" algn="l"/>
                </a:tabLst>
              </a:pPr>
              <a:t>13</a:t>
            </a:fld>
            <a:endParaRPr lang="en-US" sz="1400">
              <a:solidFill>
                <a:srgbClr val="000000"/>
              </a:solidFill>
              <a:latin typeface="Times New Roman" pitchFamily="16" charset="0"/>
              <a:cs typeface="Segoe UI" charset="0"/>
            </a:endParaRPr>
          </a:p>
        </p:txBody>
      </p:sp>
      <p:sp>
        <p:nvSpPr>
          <p:cNvPr id="36866" name="Rectangle 2"/>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6867" name="Text Box 3"/>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a:lstStyle/>
          <a:p>
            <a:pPr marL="215900" indent="-214313" eaLnBrk="1">
              <a:spcBef>
                <a:spcPct val="0"/>
              </a:spcBef>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US" sz="2000" b="1">
                <a:latin typeface="Arial" charset="0"/>
                <a:ea typeface="Microsoft YaHei" charset="-122"/>
              </a:rPr>
              <a:t>Use this slide only for service providers (not community members) </a:t>
            </a:r>
            <a:r>
              <a:rPr lang="en-US" sz="2000">
                <a:latin typeface="Arial" charset="0"/>
                <a:ea typeface="Microsoft YaHei" charset="-122"/>
              </a:rPr>
              <a:t>One thing that is very important when working with immigrant victims of trafficking is using interpreters.  Sometimes a client can communicate in English but it is not always possible or the best way for the client to truly understand everything he or she needs to understand. I really suggest developing relationships with reliable interpreters in your area – before you need them.  It is always important to check for conflicts between the interpreter and the client to ensure that the interpreter does not know anyone involved in the trafficking situation.  We have actually had interpreters tell clients not to talk to us during an interview, or tell them they are lying and should go back to the abusive situation.  It can be really bad.  You should be totally willing to talk to the interpreter in advance and say “I want you to strictly interpret what I say and what the client says.  I do not want you to add any commentary or have any discussion with the client outside of strict interpretation.”  It may sound rude or condescending but the client has to be our first priority.  I also recommend having the interpreter sign a confidentiality agreement to reinforce that nothing he or she hears will be repeated.  </a:t>
            </a:r>
          </a:p>
          <a:p>
            <a:pPr marL="215900" indent="-214313" eaLnBrk="1">
              <a:spcBef>
                <a:spcPct val="0"/>
              </a:spcBef>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endParaRPr lang="en-US" sz="2000">
              <a:latin typeface="Arial" charset="0"/>
              <a:ea typeface="Microsoft YaHei" charset="-122"/>
            </a:endParaRPr>
          </a:p>
          <a:p>
            <a:pPr marL="215900" indent="-214313" eaLnBrk="1">
              <a:spcBef>
                <a:spcPct val="0"/>
              </a:spcBef>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US" sz="2000">
                <a:latin typeface="Arial" charset="0"/>
                <a:ea typeface="Microsoft YaHei" charset="-122"/>
              </a:rPr>
              <a:t>I realize that resources are tight and that it’s not always possible to pay a court certified interpreter.  Usually for service provision that does not include in depth legal language, a non-certified interpreter can work fine so long as there is no conflict and they are very clear about their role and your expectations.  If at any time the client appears uncomfortable with the interpreter, you can stop and check in with the client to see if all is ok.  Use your powers of observation to try to detect anything that may be amiss.  </a:t>
            </a:r>
          </a:p>
          <a:p>
            <a:pPr marL="215900" indent="-214313" eaLnBrk="1">
              <a:spcBef>
                <a:spcPct val="0"/>
              </a:spcBef>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endParaRPr lang="en-US" sz="2000">
              <a:latin typeface="Arial" charset="0"/>
              <a:ea typeface="Microsoft YaHei" charset="-122"/>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D2FD3F43-087B-49B6-B573-A78D01B01197}" type="slidenum">
              <a:rPr lang="en-US"/>
              <a:pPr/>
              <a:t>14</a:t>
            </a:fld>
            <a:endParaRPr lang="en-US"/>
          </a:p>
        </p:txBody>
      </p:sp>
      <p:sp>
        <p:nvSpPr>
          <p:cNvPr id="37889" name="Text Box 1"/>
          <p:cNvSpPr txBox="1">
            <a:spLocks noChangeArrowheads="1"/>
          </p:cNvSpPr>
          <p:nvPr/>
        </p:nvSpPr>
        <p:spPr bwMode="auto">
          <a:xfrm>
            <a:off x="3884613" y="8685213"/>
            <a:ext cx="2971800" cy="457200"/>
          </a:xfrm>
          <a:prstGeom prst="rect">
            <a:avLst/>
          </a:prstGeom>
          <a:noFill/>
          <a:ln w="9525" cap="flat">
            <a:noFill/>
            <a:round/>
            <a:headEnd/>
            <a:tailEnd/>
          </a:ln>
          <a:effectLst/>
        </p:spPr>
        <p:txBody>
          <a:bodyPr anchor="b"/>
          <a:lstStyle/>
          <a:p>
            <a:pPr>
              <a:lnSpc>
                <a:spcPct val="100000"/>
              </a:lnSpc>
              <a:tabLst>
                <a:tab pos="457200" algn="l"/>
                <a:tab pos="914400" algn="l"/>
                <a:tab pos="1371600" algn="l"/>
                <a:tab pos="1828800" algn="l"/>
                <a:tab pos="2286000" algn="l"/>
                <a:tab pos="2743200" algn="l"/>
              </a:tabLst>
            </a:pPr>
            <a:fld id="{54367301-F692-48E6-8D51-CAD1882ABCC0}" type="slidenum">
              <a:rPr lang="en-US" sz="1400">
                <a:solidFill>
                  <a:srgbClr val="000000"/>
                </a:solidFill>
                <a:latin typeface="Times New Roman" pitchFamily="16" charset="0"/>
                <a:cs typeface="Segoe UI" charset="0"/>
              </a:rPr>
              <a:pPr>
                <a:lnSpc>
                  <a:spcPct val="100000"/>
                </a:lnSpc>
                <a:tabLst>
                  <a:tab pos="457200" algn="l"/>
                  <a:tab pos="914400" algn="l"/>
                  <a:tab pos="1371600" algn="l"/>
                  <a:tab pos="1828800" algn="l"/>
                  <a:tab pos="2286000" algn="l"/>
                  <a:tab pos="2743200" algn="l"/>
                </a:tabLst>
              </a:pPr>
              <a:t>14</a:t>
            </a:fld>
            <a:endParaRPr lang="en-US" sz="1400">
              <a:solidFill>
                <a:srgbClr val="000000"/>
              </a:solidFill>
              <a:latin typeface="Times New Roman" pitchFamily="16" charset="0"/>
              <a:cs typeface="Segoe UI" charset="0"/>
            </a:endParaRPr>
          </a:p>
        </p:txBody>
      </p:sp>
      <p:sp>
        <p:nvSpPr>
          <p:cNvPr id="37890" name="Rectangle 2"/>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7891" name="Text Box 3"/>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a:lstStyle/>
          <a:p>
            <a:pPr marL="215900" indent="-214313" eaLnBrk="1">
              <a:spcBef>
                <a:spcPct val="0"/>
              </a:spcBef>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US" sz="2000" b="1">
                <a:latin typeface="Arial" charset="0"/>
                <a:ea typeface="Microsoft YaHei" charset="-122"/>
              </a:rPr>
              <a:t>Use this slide only for service providers (not community members) </a:t>
            </a:r>
            <a:r>
              <a:rPr lang="en-US" sz="2000">
                <a:latin typeface="Arial" charset="0"/>
                <a:ea typeface="Microsoft YaHei" charset="-122"/>
              </a:rPr>
              <a:t>Being aware of cultural differences is really important when working with all victims of trafficking – both immigrants and domestic victims.  I do not share a lot of cultural experience with a 16-year-old street-involved youth.  So culture is more than just ethnicity.  I don’t agree with the term “cultural competency” because I don’t believe any of us can be completely competent in someone else’s culture.  But we can be sensitive to it.  We can try to understand that culture may create difficult communications.  We can ask about someone’s culture – what kind of food can you eat; are there restrictions that would prevent you from staying at a certain housing facility – we had a client who unexpectedly started asking to be sent home and we couldn’t figure out why.  It turned out that people were cooking with pork in the shelter kitchen where she was staying and instead of bringing that up, she just asked to go home.  Having that information allowed us to serve her real needs.  </a:t>
            </a:r>
          </a:p>
          <a:p>
            <a:pPr marL="215900" indent="-214313" eaLnBrk="1">
              <a:spcBef>
                <a:spcPct val="0"/>
              </a:spcBef>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endParaRPr lang="en-US" sz="2000">
              <a:latin typeface="Arial" charset="0"/>
              <a:ea typeface="Microsoft YaHei" charset="-122"/>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20667DCE-2EA5-4AB8-A9B7-08730D73FE63}" type="slidenum">
              <a:rPr lang="en-US"/>
              <a:pPr/>
              <a:t>15</a:t>
            </a:fld>
            <a:endParaRPr lang="en-US"/>
          </a:p>
        </p:txBody>
      </p:sp>
      <p:sp>
        <p:nvSpPr>
          <p:cNvPr id="38913" name="Text Box 1"/>
          <p:cNvSpPr txBox="1">
            <a:spLocks noChangeArrowheads="1"/>
          </p:cNvSpPr>
          <p:nvPr/>
        </p:nvSpPr>
        <p:spPr bwMode="auto">
          <a:xfrm>
            <a:off x="3884613" y="8685213"/>
            <a:ext cx="2971800" cy="457200"/>
          </a:xfrm>
          <a:prstGeom prst="rect">
            <a:avLst/>
          </a:prstGeom>
          <a:noFill/>
          <a:ln w="9525" cap="flat">
            <a:noFill/>
            <a:round/>
            <a:headEnd/>
            <a:tailEnd/>
          </a:ln>
          <a:effectLst/>
        </p:spPr>
        <p:txBody>
          <a:bodyPr anchor="b"/>
          <a:lstStyle/>
          <a:p>
            <a:pPr>
              <a:lnSpc>
                <a:spcPct val="100000"/>
              </a:lnSpc>
              <a:tabLst>
                <a:tab pos="457200" algn="l"/>
                <a:tab pos="914400" algn="l"/>
                <a:tab pos="1371600" algn="l"/>
                <a:tab pos="1828800" algn="l"/>
                <a:tab pos="2286000" algn="l"/>
                <a:tab pos="2743200" algn="l"/>
              </a:tabLst>
            </a:pPr>
            <a:fld id="{A1626051-0DC7-447D-BDE7-57154FE3784C}" type="slidenum">
              <a:rPr lang="en-US" sz="1400">
                <a:solidFill>
                  <a:srgbClr val="000000"/>
                </a:solidFill>
                <a:latin typeface="Times New Roman" pitchFamily="16" charset="0"/>
                <a:cs typeface="Segoe UI" charset="0"/>
              </a:rPr>
              <a:pPr>
                <a:lnSpc>
                  <a:spcPct val="100000"/>
                </a:lnSpc>
                <a:tabLst>
                  <a:tab pos="457200" algn="l"/>
                  <a:tab pos="914400" algn="l"/>
                  <a:tab pos="1371600" algn="l"/>
                  <a:tab pos="1828800" algn="l"/>
                  <a:tab pos="2286000" algn="l"/>
                  <a:tab pos="2743200" algn="l"/>
                </a:tabLst>
              </a:pPr>
              <a:t>15</a:t>
            </a:fld>
            <a:endParaRPr lang="en-US" sz="1400">
              <a:solidFill>
                <a:srgbClr val="000000"/>
              </a:solidFill>
              <a:latin typeface="Times New Roman" pitchFamily="16" charset="0"/>
              <a:cs typeface="Segoe UI" charset="0"/>
            </a:endParaRPr>
          </a:p>
        </p:txBody>
      </p:sp>
      <p:sp>
        <p:nvSpPr>
          <p:cNvPr id="38914" name="Rectangle 2"/>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8915" name="Text Box 3"/>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a:lstStyle/>
          <a:p>
            <a:pPr marL="215900" indent="-214313" eaLnBrk="1" hangingPunct="1">
              <a:spcBef>
                <a:spcPct val="0"/>
              </a:spcBef>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US" sz="2000">
                <a:latin typeface="Arial" charset="0"/>
                <a:ea typeface="Microsoft YaHei" charset="-122"/>
              </a:rPr>
              <a:t>This a very brief overview of the types of services WARN offers to victims of trafficking.  We work with clients to figure out what their needs are and we find ways to provide for them.  We may pay for housing for someone for several months while they seek immigration relief, we pay for all their basic needs like food and clothing.  And we also help them through working with attorneys and the legal system.  We support them as victims in the criminal justice system as well.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B4AF2C2D-CB35-438B-8BFC-76CB8483DF44}" type="slidenum">
              <a:rPr lang="en-US"/>
              <a:pPr/>
              <a:t>16</a:t>
            </a:fld>
            <a:endParaRPr lang="en-US"/>
          </a:p>
        </p:txBody>
      </p:sp>
      <p:sp>
        <p:nvSpPr>
          <p:cNvPr id="39937" name="Text Box 1"/>
          <p:cNvSpPr txBox="1">
            <a:spLocks noChangeArrowheads="1"/>
          </p:cNvSpPr>
          <p:nvPr/>
        </p:nvSpPr>
        <p:spPr bwMode="auto">
          <a:xfrm>
            <a:off x="3884613" y="8685213"/>
            <a:ext cx="2971800" cy="457200"/>
          </a:xfrm>
          <a:prstGeom prst="rect">
            <a:avLst/>
          </a:prstGeom>
          <a:noFill/>
          <a:ln w="9525" cap="flat">
            <a:noFill/>
            <a:round/>
            <a:headEnd/>
            <a:tailEnd/>
          </a:ln>
          <a:effectLst/>
        </p:spPr>
        <p:txBody>
          <a:bodyPr anchor="b"/>
          <a:lstStyle/>
          <a:p>
            <a:pPr>
              <a:lnSpc>
                <a:spcPct val="100000"/>
              </a:lnSpc>
              <a:tabLst>
                <a:tab pos="457200" algn="l"/>
                <a:tab pos="914400" algn="l"/>
                <a:tab pos="1371600" algn="l"/>
                <a:tab pos="1828800" algn="l"/>
                <a:tab pos="2286000" algn="l"/>
                <a:tab pos="2743200" algn="l"/>
              </a:tabLst>
            </a:pPr>
            <a:fld id="{3D70031E-1483-463B-9917-E32676F693FA}" type="slidenum">
              <a:rPr lang="en-US" sz="1400">
                <a:solidFill>
                  <a:srgbClr val="000000"/>
                </a:solidFill>
                <a:latin typeface="Times New Roman" pitchFamily="16" charset="0"/>
                <a:cs typeface="Segoe UI" charset="0"/>
              </a:rPr>
              <a:pPr>
                <a:lnSpc>
                  <a:spcPct val="100000"/>
                </a:lnSpc>
                <a:tabLst>
                  <a:tab pos="457200" algn="l"/>
                  <a:tab pos="914400" algn="l"/>
                  <a:tab pos="1371600" algn="l"/>
                  <a:tab pos="1828800" algn="l"/>
                  <a:tab pos="2286000" algn="l"/>
                  <a:tab pos="2743200" algn="l"/>
                </a:tabLst>
              </a:pPr>
              <a:t>16</a:t>
            </a:fld>
            <a:endParaRPr lang="en-US" sz="1400">
              <a:solidFill>
                <a:srgbClr val="000000"/>
              </a:solidFill>
              <a:latin typeface="Times New Roman" pitchFamily="16" charset="0"/>
              <a:cs typeface="Segoe UI" charset="0"/>
            </a:endParaRPr>
          </a:p>
        </p:txBody>
      </p:sp>
      <p:sp>
        <p:nvSpPr>
          <p:cNvPr id="39938" name="Rectangle 2"/>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9939" name="Text Box 3"/>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a:lstStyle/>
          <a:p>
            <a:pPr marL="215900" indent="-214313" eaLnBrk="1">
              <a:spcBef>
                <a:spcPct val="0"/>
              </a:spcBef>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US" sz="2000">
                <a:latin typeface="Arial" charset="0"/>
                <a:ea typeface="Microsoft YaHei" charset="-122"/>
              </a:rPr>
              <a:t>WARN works closely with crime victim service centers across the state to provide technical assistance to victim advocates and give/receive case referrals depending on where the survivor is located</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E8BED2C7-9209-4E2D-9854-209BDC48BAD1}" type="slidenum">
              <a:rPr lang="en-US"/>
              <a:pPr/>
              <a:t>17</a:t>
            </a:fld>
            <a:endParaRPr lang="en-US"/>
          </a:p>
        </p:txBody>
      </p:sp>
      <p:sp>
        <p:nvSpPr>
          <p:cNvPr id="40961" name="Text Box 1"/>
          <p:cNvSpPr txBox="1">
            <a:spLocks noChangeArrowheads="1"/>
          </p:cNvSpPr>
          <p:nvPr/>
        </p:nvSpPr>
        <p:spPr bwMode="auto">
          <a:xfrm>
            <a:off x="3884613" y="8685213"/>
            <a:ext cx="2971800" cy="457200"/>
          </a:xfrm>
          <a:prstGeom prst="rect">
            <a:avLst/>
          </a:prstGeom>
          <a:noFill/>
          <a:ln w="9525" cap="flat">
            <a:noFill/>
            <a:round/>
            <a:headEnd/>
            <a:tailEnd/>
          </a:ln>
          <a:effectLst/>
        </p:spPr>
        <p:txBody>
          <a:bodyPr anchor="b"/>
          <a:lstStyle/>
          <a:p>
            <a:pPr hangingPunct="1">
              <a:lnSpc>
                <a:spcPct val="100000"/>
              </a:lnSpc>
              <a:tabLst>
                <a:tab pos="457200" algn="l"/>
                <a:tab pos="914400" algn="l"/>
                <a:tab pos="1371600" algn="l"/>
                <a:tab pos="1828800" algn="l"/>
                <a:tab pos="2286000" algn="l"/>
                <a:tab pos="2743200" algn="l"/>
              </a:tabLst>
            </a:pPr>
            <a:fld id="{299B71E5-24F4-4DEF-B0AA-3C5CF6196C5D}" type="slidenum">
              <a:rPr lang="en-US" sz="1400">
                <a:solidFill>
                  <a:srgbClr val="000000"/>
                </a:solidFill>
                <a:latin typeface="Times New Roman" pitchFamily="16" charset="0"/>
                <a:cs typeface="Segoe UI" charset="0"/>
              </a:rPr>
              <a:pPr hangingPunct="1">
                <a:lnSpc>
                  <a:spcPct val="100000"/>
                </a:lnSpc>
                <a:tabLst>
                  <a:tab pos="457200" algn="l"/>
                  <a:tab pos="914400" algn="l"/>
                  <a:tab pos="1371600" algn="l"/>
                  <a:tab pos="1828800" algn="l"/>
                  <a:tab pos="2286000" algn="l"/>
                  <a:tab pos="2743200" algn="l"/>
                </a:tabLst>
              </a:pPr>
              <a:t>17</a:t>
            </a:fld>
            <a:endParaRPr lang="en-US" sz="1400">
              <a:solidFill>
                <a:srgbClr val="000000"/>
              </a:solidFill>
              <a:latin typeface="Times New Roman" pitchFamily="16" charset="0"/>
              <a:cs typeface="Segoe UI" charset="0"/>
            </a:endParaRPr>
          </a:p>
        </p:txBody>
      </p:sp>
      <p:sp>
        <p:nvSpPr>
          <p:cNvPr id="40962" name="Rectangle 2"/>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0963" name="Text Box 3"/>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a:lstStyle/>
          <a:p>
            <a:pPr marL="215900" indent="-214313" eaLnBrk="1">
              <a:spcBef>
                <a:spcPct val="0"/>
              </a:spcBef>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US" sz="2000">
                <a:latin typeface="Arial" charset="0"/>
                <a:ea typeface="Microsoft YaHei" charset="-122"/>
              </a:rPr>
              <a:t>First responders, etc.</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D8C386D3-25F2-4474-A137-10AA1041208F}" type="slidenum">
              <a:rPr lang="en-US"/>
              <a:pPr/>
              <a:t>18</a:t>
            </a:fld>
            <a:endParaRPr lang="en-US"/>
          </a:p>
        </p:txBody>
      </p:sp>
      <p:sp>
        <p:nvSpPr>
          <p:cNvPr id="41985" name="Text Box 1"/>
          <p:cNvSpPr txBox="1">
            <a:spLocks noChangeArrowheads="1"/>
          </p:cNvSpPr>
          <p:nvPr/>
        </p:nvSpPr>
        <p:spPr bwMode="auto">
          <a:xfrm>
            <a:off x="3884613" y="8685213"/>
            <a:ext cx="2971800" cy="457200"/>
          </a:xfrm>
          <a:prstGeom prst="rect">
            <a:avLst/>
          </a:prstGeom>
          <a:noFill/>
          <a:ln w="9525" cap="flat">
            <a:noFill/>
            <a:round/>
            <a:headEnd/>
            <a:tailEnd/>
          </a:ln>
          <a:effectLst/>
        </p:spPr>
        <p:txBody>
          <a:bodyPr anchor="b"/>
          <a:lstStyle/>
          <a:p>
            <a:pPr>
              <a:lnSpc>
                <a:spcPct val="100000"/>
              </a:lnSpc>
              <a:tabLst>
                <a:tab pos="457200" algn="l"/>
                <a:tab pos="914400" algn="l"/>
                <a:tab pos="1371600" algn="l"/>
                <a:tab pos="1828800" algn="l"/>
                <a:tab pos="2286000" algn="l"/>
                <a:tab pos="2743200" algn="l"/>
              </a:tabLst>
            </a:pPr>
            <a:fld id="{6DD0BE53-CA98-4571-A4A3-7E525CCAC8FD}" type="slidenum">
              <a:rPr lang="en-US" sz="1400">
                <a:solidFill>
                  <a:srgbClr val="000000"/>
                </a:solidFill>
                <a:latin typeface="Times New Roman" pitchFamily="16" charset="0"/>
                <a:cs typeface="Segoe UI" charset="0"/>
              </a:rPr>
              <a:pPr>
                <a:lnSpc>
                  <a:spcPct val="100000"/>
                </a:lnSpc>
                <a:tabLst>
                  <a:tab pos="457200" algn="l"/>
                  <a:tab pos="914400" algn="l"/>
                  <a:tab pos="1371600" algn="l"/>
                  <a:tab pos="1828800" algn="l"/>
                  <a:tab pos="2286000" algn="l"/>
                  <a:tab pos="2743200" algn="l"/>
                </a:tabLst>
              </a:pPr>
              <a:t>18</a:t>
            </a:fld>
            <a:endParaRPr lang="en-US" sz="1400">
              <a:solidFill>
                <a:srgbClr val="000000"/>
              </a:solidFill>
              <a:latin typeface="Times New Roman" pitchFamily="16" charset="0"/>
              <a:cs typeface="Segoe UI" charset="0"/>
            </a:endParaRPr>
          </a:p>
        </p:txBody>
      </p:sp>
      <p:sp>
        <p:nvSpPr>
          <p:cNvPr id="41986" name="Rectangle 2"/>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1987" name="Rectangle 3"/>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D11402BD-F975-4D5C-9A68-DC47CAC6626C}" type="slidenum">
              <a:rPr lang="en-US"/>
              <a:pPr/>
              <a:t>20</a:t>
            </a:fld>
            <a:endParaRPr lang="en-US"/>
          </a:p>
        </p:txBody>
      </p:sp>
      <p:sp>
        <p:nvSpPr>
          <p:cNvPr id="43009" name="Rectangle 1"/>
          <p:cNvSpPr txBox="1">
            <a:spLocks noGrp="1" noRot="1" noChangeAspect="1"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p:spPr>
      </p:sp>
      <p:sp>
        <p:nvSpPr>
          <p:cNvPr id="43010" name="Rectangle 2"/>
          <p:cNvSpPr txBox="1">
            <a:spLocks noGrp="1" noChangeArrowheads="1"/>
          </p:cNvSpPr>
          <p:nvPr>
            <p:ph type="body" idx="1"/>
          </p:nvPr>
        </p:nvSpPr>
        <p:spPr bwMode="auto">
          <a:xfrm>
            <a:off x="777875" y="4776788"/>
            <a:ext cx="6216650" cy="4525962"/>
          </a:xfrm>
          <a:prstGeom prst="rect">
            <a:avLst/>
          </a:prstGeom>
          <a:noFill/>
          <a:ln cap="flat">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AD3E159A-1120-41E6-8F48-22A8EF4C422D}" type="slidenum">
              <a:rPr lang="en-US"/>
              <a:pPr/>
              <a:t>2</a:t>
            </a:fld>
            <a:endParaRPr lang="en-US"/>
          </a:p>
        </p:txBody>
      </p:sp>
      <p:sp>
        <p:nvSpPr>
          <p:cNvPr id="25601" name="Rectangle 1"/>
          <p:cNvSpPr txBox="1">
            <a:spLocks noGrp="1" noRot="1" noChangeAspect="1"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p:spPr>
      </p:sp>
      <p:sp>
        <p:nvSpPr>
          <p:cNvPr id="25602" name="Rectangle 2"/>
          <p:cNvSpPr txBox="1">
            <a:spLocks noGrp="1" noChangeArrowheads="1"/>
          </p:cNvSpPr>
          <p:nvPr>
            <p:ph type="body" idx="1"/>
          </p:nvPr>
        </p:nvSpPr>
        <p:spPr bwMode="auto">
          <a:xfrm>
            <a:off x="777875" y="4776788"/>
            <a:ext cx="6216650" cy="4525962"/>
          </a:xfrm>
          <a:prstGeom prst="rect">
            <a:avLst/>
          </a:prstGeom>
          <a:noFill/>
          <a:ln cap="flat">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6905083-3FE0-44DC-B8B8-EBE6E08C2E66}" type="slidenum">
              <a:rPr lang="en-US"/>
              <a:pPr/>
              <a:t>3</a:t>
            </a:fld>
            <a:endParaRPr lang="en-US"/>
          </a:p>
        </p:txBody>
      </p:sp>
      <p:sp>
        <p:nvSpPr>
          <p:cNvPr id="26625" name="Rectangle 1"/>
          <p:cNvSpPr txBox="1">
            <a:spLocks noGrp="1" noRot="1" noChangeAspect="1"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p:spPr>
      </p:sp>
      <p:sp>
        <p:nvSpPr>
          <p:cNvPr id="26626" name="Rectangle 2"/>
          <p:cNvSpPr txBox="1">
            <a:spLocks noGrp="1" noChangeArrowheads="1"/>
          </p:cNvSpPr>
          <p:nvPr>
            <p:ph type="body" idx="1"/>
          </p:nvPr>
        </p:nvSpPr>
        <p:spPr bwMode="auto">
          <a:xfrm>
            <a:off x="777875" y="4776788"/>
            <a:ext cx="6216650" cy="4525962"/>
          </a:xfrm>
          <a:prstGeom prst="rect">
            <a:avLst/>
          </a:prstGeom>
          <a:noFill/>
          <a:ln cap="flat">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D7498D94-6FFC-4FD0-B42B-A8A5BC87110B}" type="slidenum">
              <a:rPr lang="en-US"/>
              <a:pPr/>
              <a:t>4</a:t>
            </a:fld>
            <a:endParaRPr lang="en-US"/>
          </a:p>
        </p:txBody>
      </p:sp>
      <p:sp>
        <p:nvSpPr>
          <p:cNvPr id="27649" name="Text Box 1"/>
          <p:cNvSpPr txBox="1">
            <a:spLocks noChangeArrowheads="1"/>
          </p:cNvSpPr>
          <p:nvPr/>
        </p:nvSpPr>
        <p:spPr bwMode="auto">
          <a:xfrm>
            <a:off x="3884613" y="8685213"/>
            <a:ext cx="2971800" cy="457200"/>
          </a:xfrm>
          <a:prstGeom prst="rect">
            <a:avLst/>
          </a:prstGeom>
          <a:noFill/>
          <a:ln w="9525" cap="flat">
            <a:noFill/>
            <a:round/>
            <a:headEnd/>
            <a:tailEnd/>
          </a:ln>
          <a:effectLst/>
        </p:spPr>
        <p:txBody>
          <a:bodyPr anchor="b"/>
          <a:lstStyle/>
          <a:p>
            <a:pPr hangingPunct="1">
              <a:lnSpc>
                <a:spcPct val="100000"/>
              </a:lnSpc>
              <a:tabLst>
                <a:tab pos="457200" algn="l"/>
                <a:tab pos="914400" algn="l"/>
                <a:tab pos="1371600" algn="l"/>
                <a:tab pos="1828800" algn="l"/>
                <a:tab pos="2286000" algn="l"/>
                <a:tab pos="2743200" algn="l"/>
              </a:tabLst>
            </a:pPr>
            <a:fld id="{5C2E1205-09D8-45FA-8443-8185678BB3C5}" type="slidenum">
              <a:rPr lang="en-US" sz="1400">
                <a:solidFill>
                  <a:srgbClr val="000000"/>
                </a:solidFill>
                <a:latin typeface="Times New Roman" pitchFamily="16" charset="0"/>
                <a:cs typeface="Segoe UI" charset="0"/>
              </a:rPr>
              <a:pPr hangingPunct="1">
                <a:lnSpc>
                  <a:spcPct val="100000"/>
                </a:lnSpc>
                <a:tabLst>
                  <a:tab pos="457200" algn="l"/>
                  <a:tab pos="914400" algn="l"/>
                  <a:tab pos="1371600" algn="l"/>
                  <a:tab pos="1828800" algn="l"/>
                  <a:tab pos="2286000" algn="l"/>
                  <a:tab pos="2743200" algn="l"/>
                </a:tabLst>
              </a:pPr>
              <a:t>4</a:t>
            </a:fld>
            <a:endParaRPr lang="en-US" sz="1400">
              <a:solidFill>
                <a:srgbClr val="000000"/>
              </a:solidFill>
              <a:latin typeface="Times New Roman" pitchFamily="16" charset="0"/>
              <a:cs typeface="Segoe UI" charset="0"/>
            </a:endParaRPr>
          </a:p>
        </p:txBody>
      </p:sp>
      <p:sp>
        <p:nvSpPr>
          <p:cNvPr id="27650" name="Rectangle 2"/>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7651" name="Text Box 3"/>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a:lstStyle/>
          <a:p>
            <a:pPr marL="215900" indent="-214313" eaLnBrk="1">
              <a:spcBef>
                <a:spcPct val="0"/>
              </a:spcBef>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endParaRPr lang="en-US" sz="2000">
              <a:latin typeface="Arial" charset="0"/>
              <a:ea typeface="Microsoft YaHei" charset="-122"/>
            </a:endParaRPr>
          </a:p>
          <a:p>
            <a:pPr marL="215900" indent="-214313" eaLnBrk="1">
              <a:spcBef>
                <a:spcPct val="0"/>
              </a:spcBef>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endParaRPr lang="en-US" sz="2000">
              <a:latin typeface="Arial" charset="0"/>
              <a:ea typeface="Microsoft YaHei"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F857DA0D-B77F-44B3-8E3F-E9208878D117}" type="slidenum">
              <a:rPr lang="en-US"/>
              <a:pPr/>
              <a:t>5</a:t>
            </a:fld>
            <a:endParaRPr lang="en-US"/>
          </a:p>
        </p:txBody>
      </p:sp>
      <p:sp>
        <p:nvSpPr>
          <p:cNvPr id="28673" name="Rectangle 1"/>
          <p:cNvSpPr txBox="1">
            <a:spLocks noGrp="1" noRot="1" noChangeAspect="1"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p:spPr>
      </p:sp>
      <p:sp>
        <p:nvSpPr>
          <p:cNvPr id="28674" name="Rectangle 2"/>
          <p:cNvSpPr txBox="1">
            <a:spLocks noGrp="1" noChangeArrowheads="1"/>
          </p:cNvSpPr>
          <p:nvPr>
            <p:ph type="body" idx="1"/>
          </p:nvPr>
        </p:nvSpPr>
        <p:spPr bwMode="auto">
          <a:xfrm>
            <a:off x="777875" y="4776788"/>
            <a:ext cx="6216650" cy="4525962"/>
          </a:xfrm>
          <a:prstGeom prst="rect">
            <a:avLst/>
          </a:prstGeom>
          <a:noFill/>
          <a:ln cap="flat">
            <a:round/>
            <a:headEnd/>
            <a:tailEnd/>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4937D694-6AFD-4A1C-ABDF-2716C3CEF8DD}" type="slidenum">
              <a:rPr lang="en-US"/>
              <a:pPr/>
              <a:t>6</a:t>
            </a:fld>
            <a:endParaRPr lang="en-US"/>
          </a:p>
        </p:txBody>
      </p:sp>
      <p:sp>
        <p:nvSpPr>
          <p:cNvPr id="29697" name="Text Box 1"/>
          <p:cNvSpPr txBox="1">
            <a:spLocks noChangeArrowheads="1"/>
          </p:cNvSpPr>
          <p:nvPr/>
        </p:nvSpPr>
        <p:spPr bwMode="auto">
          <a:xfrm>
            <a:off x="3884613" y="8685213"/>
            <a:ext cx="2971800" cy="457200"/>
          </a:xfrm>
          <a:prstGeom prst="rect">
            <a:avLst/>
          </a:prstGeom>
          <a:noFill/>
          <a:ln w="9525" cap="flat">
            <a:noFill/>
            <a:round/>
            <a:headEnd/>
            <a:tailEnd/>
          </a:ln>
          <a:effectLst/>
        </p:spPr>
        <p:txBody>
          <a:bodyPr anchor="b"/>
          <a:lstStyle/>
          <a:p>
            <a:pPr>
              <a:lnSpc>
                <a:spcPct val="100000"/>
              </a:lnSpc>
              <a:tabLst>
                <a:tab pos="457200" algn="l"/>
                <a:tab pos="914400" algn="l"/>
                <a:tab pos="1371600" algn="l"/>
                <a:tab pos="1828800" algn="l"/>
                <a:tab pos="2286000" algn="l"/>
                <a:tab pos="2743200" algn="l"/>
              </a:tabLst>
            </a:pPr>
            <a:fld id="{4C3297C9-6E4C-4595-BE59-8A59853FFC97}" type="slidenum">
              <a:rPr lang="en-US" sz="1400">
                <a:solidFill>
                  <a:srgbClr val="000000"/>
                </a:solidFill>
                <a:latin typeface="Times New Roman" pitchFamily="16" charset="0"/>
                <a:cs typeface="Segoe UI" charset="0"/>
              </a:rPr>
              <a:pPr>
                <a:lnSpc>
                  <a:spcPct val="100000"/>
                </a:lnSpc>
                <a:tabLst>
                  <a:tab pos="457200" algn="l"/>
                  <a:tab pos="914400" algn="l"/>
                  <a:tab pos="1371600" algn="l"/>
                  <a:tab pos="1828800" algn="l"/>
                  <a:tab pos="2286000" algn="l"/>
                  <a:tab pos="2743200" algn="l"/>
                </a:tabLst>
              </a:pPr>
              <a:t>6</a:t>
            </a:fld>
            <a:endParaRPr lang="en-US" sz="1400">
              <a:solidFill>
                <a:srgbClr val="000000"/>
              </a:solidFill>
              <a:latin typeface="Times New Roman" pitchFamily="16" charset="0"/>
              <a:cs typeface="Segoe UI" charset="0"/>
            </a:endParaRPr>
          </a:p>
        </p:txBody>
      </p:sp>
      <p:sp>
        <p:nvSpPr>
          <p:cNvPr id="29698" name="Rectangle 2"/>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9699" name="Text Box 3"/>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a:lstStyle/>
          <a:p>
            <a:pPr marL="215900" indent="-214313" eaLnBrk="1" hangingPunct="1">
              <a:spcBef>
                <a:spcPct val="0"/>
              </a:spcBef>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US" sz="2000">
                <a:latin typeface="Arial" charset="0"/>
                <a:ea typeface="Microsoft YaHei" charset="-122"/>
              </a:rPr>
              <a:t>Again, a trafficker could be just about anyone.  We actually see many cases in which women are the traffickers – particularly with foreign national cases.  Many times the trafficker is someone known to the victim – a family member or friend of the family.  Sometimes it’s a stranger introduced to the victim by someone he or she knows.  It’s important to note that family members can be traffickers and to not dismiss something that doesn’t seem right because it involves a family member.  Sometimes relatives have more power to control a victim than strangers do.  With domestic sex trafficking cases, often the trafficker is the “boyfriend” of the victim – or at least that is how the victim refers to him.  Generally speaking in those cases, we are seeing a female victim and a male pimp or trafficker – sometimes there are girls who work for the trafficker to sort of enforce his rules on the other girls – these are generally called the “bottom” or “main” girl.  This person may be responsible for recruiting new girls as well.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A15F41F1-FBDD-4D67-9D04-5E5E92E9A6E5}" type="slidenum">
              <a:rPr lang="en-US"/>
              <a:pPr/>
              <a:t>7</a:t>
            </a:fld>
            <a:endParaRPr lang="en-US"/>
          </a:p>
        </p:txBody>
      </p:sp>
      <p:sp>
        <p:nvSpPr>
          <p:cNvPr id="30721" name="Rectangle 1"/>
          <p:cNvSpPr txBox="1">
            <a:spLocks noGrp="1" noRot="1" noChangeAspect="1" noChangeArrowheads="1"/>
          </p:cNvSpPr>
          <p:nvPr>
            <p:ph type="sldImg"/>
          </p:nvPr>
        </p:nvSpPr>
        <p:spPr bwMode="auto">
          <a:xfrm>
            <a:off x="1144588" y="695325"/>
            <a:ext cx="4568825" cy="3427413"/>
          </a:xfrm>
          <a:prstGeom prst="rect">
            <a:avLst/>
          </a:prstGeom>
          <a:solidFill>
            <a:srgbClr val="FFFFFF"/>
          </a:solidFill>
          <a:ln>
            <a:solidFill>
              <a:srgbClr val="000000"/>
            </a:solidFill>
            <a:miter lim="800000"/>
            <a:headEnd/>
            <a:tailEnd/>
          </a:ln>
        </p:spPr>
      </p:sp>
      <p:sp>
        <p:nvSpPr>
          <p:cNvPr id="30722" name="Rectangle 2"/>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963DF0AE-B7A6-49E6-AB46-BE1EFE993B94}" type="slidenum">
              <a:rPr lang="en-US"/>
              <a:pPr/>
              <a:t>8</a:t>
            </a:fld>
            <a:endParaRPr lang="en-US"/>
          </a:p>
        </p:txBody>
      </p:sp>
      <p:sp>
        <p:nvSpPr>
          <p:cNvPr id="31745" name="Rectangle 1"/>
          <p:cNvSpPr txBox="1">
            <a:spLocks noGrp="1" noRot="1" noChangeAspect="1"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p:spPr>
      </p:sp>
      <p:sp>
        <p:nvSpPr>
          <p:cNvPr id="31746" name="Rectangle 2"/>
          <p:cNvSpPr txBox="1">
            <a:spLocks noGrp="1" noChangeArrowheads="1"/>
          </p:cNvSpPr>
          <p:nvPr>
            <p:ph type="body" idx="1"/>
          </p:nvPr>
        </p:nvSpPr>
        <p:spPr bwMode="auto">
          <a:xfrm>
            <a:off x="777875" y="4776788"/>
            <a:ext cx="6218238" cy="4525962"/>
          </a:xfrm>
          <a:prstGeom prst="rect">
            <a:avLst/>
          </a:prstGeom>
          <a:noFill/>
          <a:ln cap="flat">
            <a:round/>
            <a:headEnd/>
            <a:tailEnd/>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7B6AB48-14F1-4105-A71D-3B829FE2DB4C}" type="slidenum">
              <a:rPr lang="en-US"/>
              <a:pPr/>
              <a:t>9</a:t>
            </a:fld>
            <a:endParaRPr lang="en-US"/>
          </a:p>
        </p:txBody>
      </p:sp>
      <p:sp>
        <p:nvSpPr>
          <p:cNvPr id="32769" name="Rectangle 1"/>
          <p:cNvSpPr txBox="1">
            <a:spLocks noGrp="1" noRot="1" noChangeAspect="1"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p:spPr>
      </p:sp>
      <p:sp>
        <p:nvSpPr>
          <p:cNvPr id="32770" name="Rectangle 2"/>
          <p:cNvSpPr txBox="1">
            <a:spLocks noGrp="1" noChangeArrowheads="1"/>
          </p:cNvSpPr>
          <p:nvPr>
            <p:ph type="body" idx="1"/>
          </p:nvPr>
        </p:nvSpPr>
        <p:spPr bwMode="auto">
          <a:xfrm>
            <a:off x="777875" y="4776788"/>
            <a:ext cx="6218238" cy="4525962"/>
          </a:xfrm>
          <a:prstGeom prst="rect">
            <a:avLst/>
          </a:prstGeom>
          <a:noFill/>
          <a:ln cap="flat">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idx="10"/>
          </p:nvPr>
        </p:nvSpPr>
        <p:spPr/>
        <p:txBody>
          <a:bodyPr/>
          <a:lstStyle>
            <a:lvl1pPr>
              <a:defRPr/>
            </a:lvl1pPr>
          </a:lstStyle>
          <a:p>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20CC7565-5696-48C6-B5FB-784D97D0F1E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D7A2FE6F-9584-45DF-8717-8D387857CC43}"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3050"/>
            <a:ext cx="2055813" cy="53070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3050"/>
            <a:ext cx="6019800" cy="53070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304AB5E3-4207-40AD-8FC3-F73C6D952C7E}"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8968A6C-F670-4B02-845A-4A2E6A45DE6E}" type="datetime1">
              <a:rPr lang="en-US" smtClean="0"/>
              <a:pPr/>
              <a:t>10/22/2014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AB20A3C5-6C5E-48D8-A51A-E5769AD17B1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8968A6C-F670-4B02-845A-4A2E6A45DE6E}" type="datetime1">
              <a:rPr lang="en-US" smtClean="0"/>
              <a:pPr/>
              <a:t>10/22/2014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71CC1D-1EBB-4355-AED9-526B20D61B97}"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8968A6C-F670-4B02-845A-4A2E6A45DE6E}" type="datetime1">
              <a:rPr lang="en-US" smtClean="0"/>
              <a:pPr/>
              <a:t>10/22/2014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D51855-0813-4D63-A904-4D222F15F38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8968A6C-F670-4B02-845A-4A2E6A45DE6E}" type="datetime1">
              <a:rPr lang="en-US" smtClean="0"/>
              <a:pPr/>
              <a:t>10/22/2014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021B73-4DF5-4ECE-B54E-27EC2125D4A2}"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8968A6C-F670-4B02-845A-4A2E6A45DE6E}" type="datetime1">
              <a:rPr lang="en-US" smtClean="0"/>
              <a:pPr/>
              <a:t>10/22/2014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F256C6-AFD5-4A8A-8858-559383F86586}"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8968A6C-F670-4B02-845A-4A2E6A45DE6E}" type="datetime1">
              <a:rPr lang="en-US" smtClean="0"/>
              <a:pPr/>
              <a:t>10/22/2014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4ACA37-4C3A-47C6-A41D-80E642FD77F9}"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968A6C-F670-4B02-845A-4A2E6A45DE6E}" type="datetime1">
              <a:rPr lang="en-US" smtClean="0"/>
              <a:pPr/>
              <a:t>10/22/2014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DF7FD9-3DA8-476C-9DC5-E446A4679DDE}"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8968A6C-F670-4B02-845A-4A2E6A45DE6E}" type="datetime1">
              <a:rPr lang="en-US" smtClean="0"/>
              <a:pPr/>
              <a:t>10/22/2014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DB2F50-1492-4CDD-AA69-5D37C0CD81F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6420E090-06CF-4D82-B97F-78EE841F1B12}"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8968A6C-F670-4B02-845A-4A2E6A45DE6E}" type="datetime1">
              <a:rPr lang="en-US" smtClean="0"/>
              <a:pPr/>
              <a:t>10/22/2014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DE0AC1F-F493-4B8E-8667-1650789549F5}"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8968A6C-F670-4B02-845A-4A2E6A45DE6E}" type="datetime1">
              <a:rPr lang="en-US" smtClean="0"/>
              <a:pPr/>
              <a:t>10/22/2014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A1FB5D-51B3-4FDE-AEF6-53FE8E3A02BC}"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8968A6C-F670-4B02-845A-4A2E6A45DE6E}" type="datetime1">
              <a:rPr lang="en-US" smtClean="0"/>
              <a:pPr/>
              <a:t>10/22/2014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2F05BD-B1B6-4E57-AA81-6DC1521DE0F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8013" cy="1143000"/>
          </a:xfrm>
        </p:spPr>
        <p:txBody>
          <a:bodyPr/>
          <a:lstStyle/>
          <a:p>
            <a:r>
              <a:rPr lang="en-US" smtClean="0"/>
              <a:t>Click to edit Master title style</a:t>
            </a:r>
            <a:endParaRPr lang="en-US"/>
          </a:p>
        </p:txBody>
      </p:sp>
      <p:sp>
        <p:nvSpPr>
          <p:cNvPr id="3" name="Date Placeholder 2"/>
          <p:cNvSpPr>
            <a:spLocks noGrp="1"/>
          </p:cNvSpPr>
          <p:nvPr>
            <p:ph type="dt" idx="10"/>
          </p:nvPr>
        </p:nvSpPr>
        <p:spPr>
          <a:xfrm>
            <a:off x="401638" y="6608763"/>
            <a:ext cx="2174875" cy="200025"/>
          </a:xfrm>
        </p:spPr>
        <p:txBody>
          <a:bodyPr/>
          <a:lstStyle>
            <a:lvl1pPr>
              <a:defRPr/>
            </a:lvl1pPr>
          </a:lstStyle>
          <a:p>
            <a:fld id="{98968A6C-F670-4B02-845A-4A2E6A45DE6E}" type="datetime1">
              <a:rPr lang="en-US"/>
              <a:pPr/>
              <a:t>10/22/2014</a:t>
            </a:fld>
            <a:endParaRPr lang="en-US"/>
          </a:p>
        </p:txBody>
      </p:sp>
      <p:sp>
        <p:nvSpPr>
          <p:cNvPr id="4" name="Slide Number Placeholder 3"/>
          <p:cNvSpPr>
            <a:spLocks noGrp="1"/>
          </p:cNvSpPr>
          <p:nvPr>
            <p:ph type="sldNum" idx="11"/>
          </p:nvPr>
        </p:nvSpPr>
        <p:spPr>
          <a:xfrm>
            <a:off x="8401050" y="6170613"/>
            <a:ext cx="501650" cy="501650"/>
          </a:xfrm>
        </p:spPr>
        <p:txBody>
          <a:bodyPr/>
          <a:lstStyle>
            <a:lvl1pPr>
              <a:defRPr/>
            </a:lvl1pPr>
          </a:lstStyle>
          <a:p>
            <a:fld id="{8C2FABCD-D45A-43DB-B003-AF4C510BA6F2}"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DC72C268-C239-4392-9679-0C79101B50A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4963"/>
            <a:ext cx="4037013" cy="3975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604963"/>
            <a:ext cx="4038600" cy="3975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idx="10"/>
          </p:nvPr>
        </p:nvSpPr>
        <p:spPr/>
        <p:txBody>
          <a:bodyPr/>
          <a:lstStyle>
            <a:lvl1pPr>
              <a:defRPr/>
            </a:lvl1pPr>
          </a:lstStyle>
          <a:p>
            <a:endParaRPr lang="en-US"/>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15A1AC07-CB4E-47EE-9101-8C5065B8068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idx="10"/>
          </p:nvPr>
        </p:nvSpPr>
        <p:spPr/>
        <p:txBody>
          <a:bodyPr/>
          <a:lstStyle>
            <a:lvl1pPr>
              <a:defRPr/>
            </a:lvl1pPr>
          </a:lstStyle>
          <a:p>
            <a:endParaRPr lang="en-US"/>
          </a:p>
        </p:txBody>
      </p:sp>
      <p:sp>
        <p:nvSpPr>
          <p:cNvPr id="8" name="Footer Placeholder 7"/>
          <p:cNvSpPr>
            <a:spLocks noGrp="1"/>
          </p:cNvSpPr>
          <p:nvPr>
            <p:ph type="ftr" idx="11"/>
          </p:nvPr>
        </p:nvSpPr>
        <p:spPr/>
        <p:txBody>
          <a:bodyPr/>
          <a:lstStyle>
            <a:lvl1pPr>
              <a:defRPr/>
            </a:lvl1pPr>
          </a:lstStyle>
          <a:p>
            <a:endParaRPr lang="en-US"/>
          </a:p>
        </p:txBody>
      </p:sp>
      <p:sp>
        <p:nvSpPr>
          <p:cNvPr id="9" name="Slide Number Placeholder 8"/>
          <p:cNvSpPr>
            <a:spLocks noGrp="1"/>
          </p:cNvSpPr>
          <p:nvPr>
            <p:ph type="sldNum" idx="12"/>
          </p:nvPr>
        </p:nvSpPr>
        <p:spPr/>
        <p:txBody>
          <a:bodyPr/>
          <a:lstStyle>
            <a:lvl1pPr>
              <a:defRPr/>
            </a:lvl1pPr>
          </a:lstStyle>
          <a:p>
            <a:fld id="{1D327E31-E315-4439-A7CD-44D158859009}"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idx="10"/>
          </p:nvPr>
        </p:nvSpPr>
        <p:spPr/>
        <p:txBody>
          <a:bodyPr/>
          <a:lstStyle>
            <a:lvl1pPr>
              <a:defRPr/>
            </a:lvl1pPr>
          </a:lstStyle>
          <a:p>
            <a:endParaRPr lang="en-US"/>
          </a:p>
        </p:txBody>
      </p:sp>
      <p:sp>
        <p:nvSpPr>
          <p:cNvPr id="4" name="Footer Placeholder 3"/>
          <p:cNvSpPr>
            <a:spLocks noGrp="1"/>
          </p:cNvSpPr>
          <p:nvPr>
            <p:ph type="ftr" idx="11"/>
          </p:nvPr>
        </p:nvSpPr>
        <p:spPr/>
        <p:txBody>
          <a:bodyPr/>
          <a:lstStyle>
            <a:lvl1pPr>
              <a:defRPr/>
            </a:lvl1pPr>
          </a:lstStyle>
          <a:p>
            <a:endParaRPr lang="en-US"/>
          </a:p>
        </p:txBody>
      </p:sp>
      <p:sp>
        <p:nvSpPr>
          <p:cNvPr id="5" name="Slide Number Placeholder 4"/>
          <p:cNvSpPr>
            <a:spLocks noGrp="1"/>
          </p:cNvSpPr>
          <p:nvPr>
            <p:ph type="sldNum" idx="12"/>
          </p:nvPr>
        </p:nvSpPr>
        <p:spPr/>
        <p:txBody>
          <a:bodyPr/>
          <a:lstStyle>
            <a:lvl1pPr>
              <a:defRPr/>
            </a:lvl1pPr>
          </a:lstStyle>
          <a:p>
            <a:fld id="{343DF0F5-DB2D-413F-9290-5F6EBBADF7CA}"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endParaRPr lang="en-US"/>
          </a:p>
        </p:txBody>
      </p:sp>
      <p:sp>
        <p:nvSpPr>
          <p:cNvPr id="3" name="Footer Placeholder 2"/>
          <p:cNvSpPr>
            <a:spLocks noGrp="1"/>
          </p:cNvSpPr>
          <p:nvPr>
            <p:ph type="ftr" idx="11"/>
          </p:nvPr>
        </p:nvSpPr>
        <p:spPr/>
        <p:txBody>
          <a:bodyPr/>
          <a:lstStyle>
            <a:lvl1pPr>
              <a:defRPr/>
            </a:lvl1pPr>
          </a:lstStyle>
          <a:p>
            <a:endParaRPr lang="en-US"/>
          </a:p>
        </p:txBody>
      </p:sp>
      <p:sp>
        <p:nvSpPr>
          <p:cNvPr id="4" name="Slide Number Placeholder 3"/>
          <p:cNvSpPr>
            <a:spLocks noGrp="1"/>
          </p:cNvSpPr>
          <p:nvPr>
            <p:ph type="sldNum" idx="12"/>
          </p:nvPr>
        </p:nvSpPr>
        <p:spPr/>
        <p:txBody>
          <a:bodyPr/>
          <a:lstStyle>
            <a:lvl1pPr>
              <a:defRPr/>
            </a:lvl1pPr>
          </a:lstStyle>
          <a:p>
            <a:fld id="{263FF177-E9F9-43CB-BFDF-0ACB71D6ADF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endParaRPr lang="en-US"/>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66FC7EE9-C0CD-4722-B7C2-86DA7A0A512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endParaRPr lang="en-US"/>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831ADB65-8452-48C9-8284-1BC9408D6DF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AutoShape 1"/>
          <p:cNvSpPr>
            <a:spLocks noChangeArrowheads="1"/>
          </p:cNvSpPr>
          <p:nvPr/>
        </p:nvSpPr>
        <p:spPr bwMode="auto">
          <a:xfrm>
            <a:off x="-3175" y="5051425"/>
            <a:ext cx="3573463" cy="1806575"/>
          </a:xfrm>
          <a:custGeom>
            <a:avLst/>
            <a:gdLst>
              <a:gd name="G0" fmla="*/ 9927 1 2"/>
              <a:gd name="G1" fmla="*/ 5019 1 2"/>
              <a:gd name="G2" fmla="+- 5019 0 0"/>
              <a:gd name="G3" fmla="+- 9927 0 0"/>
            </a:gdLst>
            <a:ahLst/>
            <a:cxnLst>
              <a:cxn ang="0">
                <a:pos x="r" y="vc"/>
              </a:cxn>
              <a:cxn ang="5400000">
                <a:pos x="hc" y="b"/>
              </a:cxn>
              <a:cxn ang="10800000">
                <a:pos x="l" y="vc"/>
              </a:cxn>
              <a:cxn ang="16200000">
                <a:pos x="hc" y="t"/>
              </a:cxn>
            </a:cxnLst>
            <a:rect l="0" t="0" r="0" b="0"/>
            <a:pathLst>
              <a:path>
                <a:moveTo>
                  <a:pt x="0" y="0"/>
                </a:moveTo>
                <a:lnTo>
                  <a:pt x="9927" y="0"/>
                </a:lnTo>
                <a:lnTo>
                  <a:pt x="9927" y="5019"/>
                </a:lnTo>
                <a:lnTo>
                  <a:pt x="0" y="5019"/>
                </a:lnTo>
                <a:close/>
              </a:path>
            </a:pathLst>
          </a:custGeom>
          <a:solidFill>
            <a:srgbClr val="F96A1B"/>
          </a:solidFill>
          <a:ln w="25560" cap="flat">
            <a:noFill/>
            <a:round/>
            <a:headEnd/>
            <a:tailEnd/>
          </a:ln>
          <a:effectLst/>
        </p:spPr>
        <p:txBody>
          <a:bodyPr wrap="none" anchor="ctr"/>
          <a:lstStyle/>
          <a:p>
            <a:endParaRPr lang="en-US"/>
          </a:p>
        </p:txBody>
      </p:sp>
      <p:sp>
        <p:nvSpPr>
          <p:cNvPr id="3074" name="AutoShape 2"/>
          <p:cNvSpPr>
            <a:spLocks noChangeArrowheads="1"/>
          </p:cNvSpPr>
          <p:nvPr/>
        </p:nvSpPr>
        <p:spPr bwMode="auto">
          <a:xfrm>
            <a:off x="-3175" y="5051425"/>
            <a:ext cx="9145588" cy="1806575"/>
          </a:xfrm>
          <a:custGeom>
            <a:avLst/>
            <a:gdLst>
              <a:gd name="G0" fmla="*/ 25406 1 2"/>
              <a:gd name="G1" fmla="*/ 5018 1 2"/>
              <a:gd name="G2" fmla="+- 5018 0 0"/>
              <a:gd name="G3" fmla="+- 25406 0 0"/>
            </a:gdLst>
            <a:ahLst/>
            <a:cxnLst>
              <a:cxn ang="0">
                <a:pos x="r" y="vc"/>
              </a:cxn>
              <a:cxn ang="5400000">
                <a:pos x="hc" y="b"/>
              </a:cxn>
              <a:cxn ang="10800000">
                <a:pos x="l" y="vc"/>
              </a:cxn>
              <a:cxn ang="16200000">
                <a:pos x="hc" y="t"/>
              </a:cxn>
            </a:cxnLst>
            <a:rect l="0" t="0" r="0" b="0"/>
            <a:pathLst>
              <a:path>
                <a:moveTo>
                  <a:pt x="0" y="0"/>
                </a:moveTo>
                <a:lnTo>
                  <a:pt x="25406" y="0"/>
                </a:lnTo>
                <a:lnTo>
                  <a:pt x="25406" y="5018"/>
                </a:lnTo>
                <a:lnTo>
                  <a:pt x="0" y="5018"/>
                </a:lnTo>
                <a:close/>
              </a:path>
            </a:pathLst>
          </a:custGeom>
          <a:solidFill>
            <a:srgbClr val="08A1D9"/>
          </a:solidFill>
          <a:ln w="25560" cap="flat">
            <a:noFill/>
            <a:round/>
            <a:headEnd/>
            <a:tailEnd/>
          </a:ln>
          <a:effectLst/>
        </p:spPr>
        <p:txBody>
          <a:bodyPr wrap="none" anchor="ctr"/>
          <a:lstStyle/>
          <a:p>
            <a:endParaRPr lang="en-US"/>
          </a:p>
        </p:txBody>
      </p:sp>
      <p:sp>
        <p:nvSpPr>
          <p:cNvPr id="3075" name="Rectangle 3"/>
          <p:cNvSpPr>
            <a:spLocks noGrp="1" noChangeArrowheads="1"/>
          </p:cNvSpPr>
          <p:nvPr>
            <p:ph type="title"/>
          </p:nvPr>
        </p:nvSpPr>
        <p:spPr bwMode="auto">
          <a:xfrm>
            <a:off x="457200" y="273050"/>
            <a:ext cx="8228013" cy="1143000"/>
          </a:xfrm>
          <a:prstGeom prst="rect">
            <a:avLst/>
          </a:prstGeom>
          <a:noFill/>
          <a:ln w="9525" cap="flat">
            <a:noFill/>
            <a:round/>
            <a:headEnd/>
            <a:tailEnd/>
          </a:ln>
          <a:effectLst/>
        </p:spPr>
        <p:txBody>
          <a:bodyPr vert="horz" wrap="square" lIns="0" tIns="0" rIns="0" bIns="0" numCol="1" anchor="ctr" anchorCtr="0" compatLnSpc="1">
            <a:prstTxWarp prst="textNoShape">
              <a:avLst/>
            </a:prstTxWarp>
          </a:bodyPr>
          <a:lstStyle/>
          <a:p>
            <a:pPr lvl="0"/>
            <a:r>
              <a:rPr lang="en-GB" smtClean="0"/>
              <a:t>Click to edit the title text format</a:t>
            </a:r>
          </a:p>
        </p:txBody>
      </p:sp>
      <p:sp>
        <p:nvSpPr>
          <p:cNvPr id="3076" name="Rectangle 4"/>
          <p:cNvSpPr>
            <a:spLocks noGrp="1" noChangeArrowheads="1"/>
          </p:cNvSpPr>
          <p:nvPr>
            <p:ph type="body" idx="1"/>
          </p:nvPr>
        </p:nvSpPr>
        <p:spPr bwMode="auto">
          <a:xfrm>
            <a:off x="457200" y="1604963"/>
            <a:ext cx="8228013" cy="3975100"/>
          </a:xfrm>
          <a:prstGeom prst="rect">
            <a:avLst/>
          </a:prstGeom>
          <a:noFill/>
          <a:ln w="9525" cap="flat">
            <a:noFill/>
            <a:round/>
            <a:headEnd/>
            <a:tailEnd/>
          </a:ln>
          <a:effectLst/>
        </p:spPr>
        <p:txBody>
          <a:bodyPr vert="horz" wrap="square" lIns="0" tIns="28224" rIns="0" bIns="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p:txBody>
      </p:sp>
      <p:sp>
        <p:nvSpPr>
          <p:cNvPr id="3077" name="Rectangle 5"/>
          <p:cNvSpPr>
            <a:spLocks noGrp="1" noChangeArrowheads="1"/>
          </p:cNvSpPr>
          <p:nvPr>
            <p:ph type="dt"/>
          </p:nvPr>
        </p:nvSpPr>
        <p:spPr bwMode="auto">
          <a:xfrm>
            <a:off x="457200" y="6246813"/>
            <a:ext cx="2128838" cy="471487"/>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lnSpc>
                <a:spcPct val="95000"/>
              </a:lnSpc>
              <a:tabLst>
                <a:tab pos="457200" algn="l"/>
                <a:tab pos="914400" algn="l"/>
                <a:tab pos="1371600" algn="l"/>
                <a:tab pos="1828800" algn="l"/>
              </a:tabLst>
              <a:defRPr sz="1400">
                <a:solidFill>
                  <a:srgbClr val="000000"/>
                </a:solidFill>
                <a:latin typeface="Times New Roman" pitchFamily="16" charset="0"/>
                <a:cs typeface="Segoe UI" charset="0"/>
              </a:defRPr>
            </a:lvl1pPr>
          </a:lstStyle>
          <a:p>
            <a:endParaRPr lang="en-US"/>
          </a:p>
        </p:txBody>
      </p:sp>
      <p:sp>
        <p:nvSpPr>
          <p:cNvPr id="3078" name="Rectangle 6"/>
          <p:cNvSpPr>
            <a:spLocks noGrp="1" noChangeArrowheads="1"/>
          </p:cNvSpPr>
          <p:nvPr>
            <p:ph type="ftr"/>
          </p:nvPr>
        </p:nvSpPr>
        <p:spPr bwMode="auto">
          <a:xfrm>
            <a:off x="3127375" y="6246813"/>
            <a:ext cx="2897188" cy="471487"/>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lgn="ctr">
              <a:lnSpc>
                <a:spcPct val="95000"/>
              </a:lnSpc>
              <a:tabLst>
                <a:tab pos="457200" algn="l"/>
                <a:tab pos="914400" algn="l"/>
                <a:tab pos="1371600" algn="l"/>
                <a:tab pos="1828800" algn="l"/>
                <a:tab pos="2286000" algn="l"/>
                <a:tab pos="2743200" algn="l"/>
              </a:tabLst>
              <a:defRPr sz="1400">
                <a:solidFill>
                  <a:srgbClr val="000000"/>
                </a:solidFill>
                <a:latin typeface="Times New Roman" pitchFamily="16" charset="0"/>
                <a:cs typeface="Segoe UI" charset="0"/>
              </a:defRPr>
            </a:lvl1pPr>
          </a:lstStyle>
          <a:p>
            <a:endParaRPr lang="en-US"/>
          </a:p>
        </p:txBody>
      </p:sp>
      <p:sp>
        <p:nvSpPr>
          <p:cNvPr id="3079" name="Rectangle 7"/>
          <p:cNvSpPr>
            <a:spLocks noGrp="1" noChangeArrowheads="1"/>
          </p:cNvSpPr>
          <p:nvPr>
            <p:ph type="sldNum"/>
          </p:nvPr>
        </p:nvSpPr>
        <p:spPr bwMode="auto">
          <a:xfrm>
            <a:off x="6556375" y="6246813"/>
            <a:ext cx="2128838" cy="471487"/>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lgn="r">
              <a:lnSpc>
                <a:spcPct val="95000"/>
              </a:lnSpc>
              <a:tabLst>
                <a:tab pos="457200" algn="l"/>
                <a:tab pos="914400" algn="l"/>
                <a:tab pos="1371600" algn="l"/>
                <a:tab pos="1828800" algn="l"/>
              </a:tabLst>
              <a:defRPr sz="1400">
                <a:solidFill>
                  <a:srgbClr val="000000"/>
                </a:solidFill>
                <a:latin typeface="Times New Roman" pitchFamily="16" charset="0"/>
                <a:cs typeface="Segoe UI" charset="0"/>
              </a:defRPr>
            </a:lvl1pPr>
          </a:lstStyle>
          <a:p>
            <a:fld id="{F82803A1-AF2E-469E-A01E-109C8F6E7E1F}"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mj-lt"/>
          <a:ea typeface="+mj-ea"/>
          <a:cs typeface="+mj-cs"/>
        </a:defRPr>
      </a:lvl1pPr>
      <a:lvl2pPr marL="742950" indent="-28575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2pPr>
      <a:lvl3pPr marL="11430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3pPr>
      <a:lvl4pPr marL="16002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4pPr>
      <a:lvl5pPr marL="20574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5pPr>
      <a:lvl6pPr marL="25146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6pPr>
      <a:lvl7pPr marL="29718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7pPr>
      <a:lvl8pPr marL="34290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8pPr>
      <a:lvl9pPr marL="38862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9pPr>
    </p:titleStyle>
    <p:bodyStyle>
      <a:lvl1pPr marL="342900" indent="-342900" algn="l" defTabSz="457200" rtl="0" fontAlgn="base" hangingPunct="0">
        <a:lnSpc>
          <a:spcPct val="93000"/>
        </a:lnSpc>
        <a:spcBef>
          <a:spcPct val="0"/>
        </a:spcBef>
        <a:spcAft>
          <a:spcPts val="1413"/>
        </a:spcAft>
        <a:buClr>
          <a:srgbClr val="000000"/>
        </a:buClr>
        <a:buSzPct val="100000"/>
        <a:buFont typeface="Times New Roman" pitchFamily="16" charset="0"/>
        <a:defRPr sz="3200">
          <a:solidFill>
            <a:srgbClr val="000000"/>
          </a:solidFill>
          <a:latin typeface="+mn-lt"/>
          <a:ea typeface="+mn-ea"/>
          <a:cs typeface="+mn-cs"/>
        </a:defRPr>
      </a:lvl1pPr>
      <a:lvl2pPr marL="742950" indent="-285750" algn="l" defTabSz="457200" rtl="0" fontAlgn="base" hangingPunct="0">
        <a:lnSpc>
          <a:spcPct val="93000"/>
        </a:lnSpc>
        <a:spcBef>
          <a:spcPct val="0"/>
        </a:spcBef>
        <a:spcAft>
          <a:spcPts val="1138"/>
        </a:spcAft>
        <a:buClr>
          <a:srgbClr val="000000"/>
        </a:buClr>
        <a:buSzPct val="100000"/>
        <a:buFont typeface="Times New Roman" pitchFamily="16" charset="0"/>
        <a:defRPr sz="2800">
          <a:solidFill>
            <a:srgbClr val="000000"/>
          </a:solidFill>
          <a:latin typeface="+mn-lt"/>
          <a:ea typeface="+mn-ea"/>
        </a:defRPr>
      </a:lvl2pPr>
      <a:lvl3pPr marL="1143000" indent="-228600" algn="l" defTabSz="457200" rtl="0" fontAlgn="base" hangingPunct="0">
        <a:lnSpc>
          <a:spcPct val="93000"/>
        </a:lnSpc>
        <a:spcBef>
          <a:spcPct val="0"/>
        </a:spcBef>
        <a:spcAft>
          <a:spcPts val="850"/>
        </a:spcAft>
        <a:buClr>
          <a:srgbClr val="000000"/>
        </a:buClr>
        <a:buSzPct val="100000"/>
        <a:buFont typeface="Times New Roman" pitchFamily="16" charset="0"/>
        <a:defRPr sz="2400">
          <a:solidFill>
            <a:srgbClr val="000000"/>
          </a:solidFill>
          <a:latin typeface="+mn-lt"/>
          <a:ea typeface="+mn-ea"/>
        </a:defRPr>
      </a:lvl3pPr>
      <a:lvl4pPr marL="1600200" indent="-228600" algn="l" defTabSz="457200" rtl="0" fontAlgn="base" hangingPunct="0">
        <a:lnSpc>
          <a:spcPct val="93000"/>
        </a:lnSpc>
        <a:spcBef>
          <a:spcPct val="0"/>
        </a:spcBef>
        <a:spcAft>
          <a:spcPts val="575"/>
        </a:spcAft>
        <a:buClr>
          <a:srgbClr val="000000"/>
        </a:buClr>
        <a:buSzPct val="100000"/>
        <a:buFont typeface="Times New Roman" pitchFamily="16" charset="0"/>
        <a:defRPr sz="2000">
          <a:solidFill>
            <a:srgbClr val="000000"/>
          </a:solidFill>
          <a:latin typeface="+mn-lt"/>
          <a:ea typeface="+mn-ea"/>
        </a:defRPr>
      </a:lvl4pPr>
      <a:lvl5pPr marL="2057400" indent="-228600" algn="l" defTabSz="457200"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5pPr>
      <a:lvl6pPr marL="2514600" indent="-228600" algn="l" defTabSz="457200"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6pPr>
      <a:lvl7pPr marL="2971800" indent="-228600" algn="l" defTabSz="457200"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7pPr>
      <a:lvl8pPr marL="3429000" indent="-228600" algn="l" defTabSz="457200"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8pPr>
      <a:lvl9pPr marL="3886200" indent="-228600" algn="l" defTabSz="457200"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2984965-3C5B-4950-86F7-159DAE9DEDBC}" type="datetime1">
              <a:rPr lang="en-US" smtClean="0"/>
              <a:pPr/>
              <a:t>10/22/2014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lgn="l" eaLnBrk="1" latinLnBrk="0" hangingPunct="1"/>
            <a:endParaRPr kumimoji="0" lang="en-US" dirty="0">
              <a:solidFill>
                <a:schemeClr val="tx2">
                  <a:shade val="90000"/>
                </a:scheme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8ABA7EF-44A1-45DC-98ED-935A7E78AC2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16"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 id="2147483827" r:id="rId12"/>
  </p:sldLayoutIdLst>
  <p:hf sldNum="0" hdr="0" ft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18.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914400"/>
            <a:ext cx="7772400" cy="1828800"/>
          </a:xfrm>
          <a:ln/>
        </p:spPr>
        <p:txBody>
          <a:bodyPr lIns="91440" tIns="45720" rIns="91440" bIns="45720"/>
          <a:lstStyle/>
          <a:p>
            <a:pPr algn="ctr">
              <a:lnSpc>
                <a:spcPct val="10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r>
              <a:rPr lang="en-US" sz="3200" b="1" dirty="0">
                <a:latin typeface="Arial" pitchFamily="34" charset="0"/>
                <a:cs typeface="Arial" pitchFamily="34" charset="0"/>
              </a:rPr>
              <a:t>IMPACTS AND EFFECTS OF DRUGS AND ALCOHOL ON VICTIMS OF HUMAN TRAFFICKING</a:t>
            </a:r>
          </a:p>
        </p:txBody>
      </p:sp>
      <p:sp>
        <p:nvSpPr>
          <p:cNvPr id="5122" name="Rectangle 2"/>
          <p:cNvSpPr>
            <a:spLocks noGrp="1" noChangeArrowheads="1"/>
          </p:cNvSpPr>
          <p:nvPr>
            <p:ph type="subTitle" idx="4294967295"/>
          </p:nvPr>
        </p:nvSpPr>
        <p:spPr>
          <a:xfrm>
            <a:off x="0" y="3886200"/>
            <a:ext cx="7467600" cy="1752600"/>
          </a:xfrm>
          <a:ln/>
        </p:spPr>
        <p:txBody>
          <a:bodyPr lIns="91440" tIns="45720" rIns="91440" bIns="45720">
            <a:normAutofit fontScale="92500" lnSpcReduction="20000"/>
          </a:bodyPr>
          <a:lstStyle/>
          <a:p>
            <a:pPr marL="0" indent="0" algn="ctr">
              <a:lnSpc>
                <a:spcPct val="100000"/>
              </a:lnSpc>
              <a:spcBef>
                <a:spcPts val="363"/>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r>
              <a:rPr lang="en-US" sz="2400" b="0" dirty="0">
                <a:latin typeface="Arial" pitchFamily="34" charset="0"/>
                <a:cs typeface="Arial" pitchFamily="34" charset="0"/>
              </a:rPr>
              <a:t>Washington Prevention Summit</a:t>
            </a:r>
          </a:p>
          <a:p>
            <a:pPr marL="0" indent="0" algn="ctr">
              <a:lnSpc>
                <a:spcPct val="100000"/>
              </a:lnSpc>
              <a:spcBef>
                <a:spcPts val="363"/>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r>
              <a:rPr lang="en-US" sz="2400" b="0" dirty="0">
                <a:latin typeface="Arial" pitchFamily="34" charset="0"/>
                <a:cs typeface="Arial" pitchFamily="34" charset="0"/>
              </a:rPr>
              <a:t>October 20, 2014</a:t>
            </a:r>
          </a:p>
          <a:p>
            <a:pPr marL="0" indent="0">
              <a:lnSpc>
                <a:spcPct val="100000"/>
              </a:lnSpc>
              <a:spcBef>
                <a:spcPts val="363"/>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endParaRPr lang="en-US" sz="2400" b="0" dirty="0">
              <a:latin typeface="Arial" pitchFamily="34" charset="0"/>
              <a:cs typeface="Arial" pitchFamily="34" charset="0"/>
            </a:endParaRPr>
          </a:p>
          <a:p>
            <a:pPr marL="0" indent="0" algn="r">
              <a:lnSpc>
                <a:spcPct val="100000"/>
              </a:lnSpc>
              <a:spcBef>
                <a:spcPts val="363"/>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r>
              <a:rPr lang="en-US" sz="2400" b="0" dirty="0">
                <a:latin typeface="Arial" pitchFamily="34" charset="0"/>
                <a:cs typeface="Arial" pitchFamily="34" charset="0"/>
              </a:rPr>
              <a:t>			Presented by:  Emma </a:t>
            </a:r>
            <a:r>
              <a:rPr lang="en-US" sz="2400" b="0" dirty="0" err="1">
                <a:latin typeface="Arial" pitchFamily="34" charset="0"/>
                <a:cs typeface="Arial" pitchFamily="34" charset="0"/>
              </a:rPr>
              <a:t>Catague</a:t>
            </a:r>
            <a:endParaRPr lang="en-US" sz="2400" b="0" dirty="0">
              <a:latin typeface="Arial" pitchFamily="34" charset="0"/>
              <a:cs typeface="Arial" pitchFamily="34" charset="0"/>
            </a:endParaRPr>
          </a:p>
          <a:p>
            <a:pPr marL="0" indent="0" algn="r">
              <a:lnSpc>
                <a:spcPct val="100000"/>
              </a:lnSpc>
              <a:spcBef>
                <a:spcPts val="363"/>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r>
              <a:rPr lang="en-US" sz="2400" b="0" dirty="0">
                <a:latin typeface="Arial" pitchFamily="34" charset="0"/>
                <a:cs typeface="Arial" pitchFamily="34" charset="0"/>
              </a:rPr>
              <a:t>			and Former Rep. Velma </a:t>
            </a:r>
            <a:r>
              <a:rPr lang="en-US" sz="2400" b="0" dirty="0" err="1">
                <a:latin typeface="Arial" pitchFamily="34" charset="0"/>
                <a:cs typeface="Arial" pitchFamily="34" charset="0"/>
              </a:rPr>
              <a:t>Veloria</a:t>
            </a:r>
            <a:endParaRPr lang="en-US" sz="2400" b="0" dirty="0">
              <a:latin typeface="Arial" pitchFamily="34" charset="0"/>
              <a:cs typeface="Arial"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1"/>
          <p:cNvPicPr>
            <a:picLocks noChangeAspect="1" noChangeArrowheads="1"/>
          </p:cNvPicPr>
          <p:nvPr/>
        </p:nvPicPr>
        <p:blipFill>
          <a:blip r:embed="rId3" cstate="print"/>
          <a:srcRect/>
          <a:stretch>
            <a:fillRect/>
          </a:stretch>
        </p:blipFill>
        <p:spPr bwMode="auto">
          <a:xfrm>
            <a:off x="0" y="-58738"/>
            <a:ext cx="9142413" cy="6915151"/>
          </a:xfrm>
          <a:prstGeom prst="rect">
            <a:avLst/>
          </a:prstGeom>
          <a:noFill/>
          <a:ln w="9525" cap="flat">
            <a:noFill/>
            <a:round/>
            <a:headEnd/>
            <a:tailEnd/>
          </a:ln>
          <a:effectLst/>
        </p:spPr>
      </p:pic>
      <p:sp>
        <p:nvSpPr>
          <p:cNvPr id="14338" name="AutoShape 2"/>
          <p:cNvSpPr>
            <a:spLocks noChangeArrowheads="1"/>
          </p:cNvSpPr>
          <p:nvPr/>
        </p:nvSpPr>
        <p:spPr bwMode="auto">
          <a:xfrm>
            <a:off x="381000" y="457200"/>
            <a:ext cx="7770813" cy="1143000"/>
          </a:xfrm>
          <a:custGeom>
            <a:avLst/>
            <a:gdLst>
              <a:gd name="G0" fmla="*/ 22647 1 2"/>
              <a:gd name="G1" fmla="*/ 3174 1 2"/>
              <a:gd name="G2" fmla="+- 3174 0 0"/>
              <a:gd name="G3" fmla="+- 22647 0 0"/>
            </a:gdLst>
            <a:ahLst/>
            <a:cxnLst>
              <a:cxn ang="0">
                <a:pos x="r" y="vc"/>
              </a:cxn>
              <a:cxn ang="5400000">
                <a:pos x="hc" y="b"/>
              </a:cxn>
              <a:cxn ang="10800000">
                <a:pos x="l" y="vc"/>
              </a:cxn>
              <a:cxn ang="16200000">
                <a:pos x="hc" y="t"/>
              </a:cxn>
            </a:cxnLst>
            <a:rect l="0" t="0" r="0" b="0"/>
            <a:pathLst>
              <a:path>
                <a:moveTo>
                  <a:pt x="0" y="0"/>
                </a:moveTo>
                <a:lnTo>
                  <a:pt x="22647" y="0"/>
                </a:lnTo>
                <a:lnTo>
                  <a:pt x="22647" y="3174"/>
                </a:lnTo>
                <a:lnTo>
                  <a:pt x="0" y="3174"/>
                </a:lnTo>
                <a:close/>
              </a:path>
            </a:pathLst>
          </a:custGeom>
          <a:noFill/>
          <a:ln w="9525" cap="flat">
            <a:noFill/>
            <a:round/>
            <a:headEnd/>
            <a:tailEnd/>
          </a:ln>
          <a:effectLst/>
        </p:spPr>
        <p:txBody>
          <a:bodyPr lIns="90000" tIns="45000" rIns="90000" bIns="45000" anchor="ctr"/>
          <a:lstStyle/>
          <a:p>
            <a:pPr>
              <a:lnSpc>
                <a:spcPct val="10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endParaRPr lang="en-US" sz="4000" dirty="0" smtClean="0">
              <a:solidFill>
                <a:srgbClr val="77933C"/>
              </a:solidFill>
              <a:latin typeface="Tempus Sans ITC" pitchFamily="80" charset="0"/>
            </a:endParaRPr>
          </a:p>
          <a:p>
            <a:pPr>
              <a:lnSpc>
                <a:spcPct val="10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endParaRPr lang="en-US" sz="4000" dirty="0">
              <a:solidFill>
                <a:srgbClr val="77933C"/>
              </a:solidFill>
              <a:latin typeface="Tempus Sans ITC" pitchFamily="80" charset="0"/>
            </a:endParaRPr>
          </a:p>
          <a:p>
            <a:pPr>
              <a:lnSpc>
                <a:spcPct val="10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r>
              <a:rPr lang="en-US" sz="4000" dirty="0" smtClean="0">
                <a:solidFill>
                  <a:srgbClr val="77933C"/>
                </a:solidFill>
                <a:latin typeface="Arial" pitchFamily="34" charset="0"/>
                <a:cs typeface="Arial" pitchFamily="34" charset="0"/>
              </a:rPr>
              <a:t>VICTIM </a:t>
            </a:r>
            <a:r>
              <a:rPr lang="en-US" sz="4000" dirty="0">
                <a:solidFill>
                  <a:srgbClr val="77933C"/>
                </a:solidFill>
                <a:latin typeface="Arial" pitchFamily="34" charset="0"/>
                <a:cs typeface="Arial" pitchFamily="34" charset="0"/>
              </a:rPr>
              <a:t>IDENTIFICATION</a:t>
            </a:r>
          </a:p>
          <a:p>
            <a:pPr>
              <a:lnSpc>
                <a:spcPct val="10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r>
              <a:rPr lang="en-US" sz="4000" dirty="0">
                <a:solidFill>
                  <a:srgbClr val="77933C"/>
                </a:solidFill>
                <a:latin typeface="Arial" pitchFamily="34" charset="0"/>
                <a:cs typeface="Arial" pitchFamily="34" charset="0"/>
              </a:rPr>
              <a:t>Signs to Observe</a:t>
            </a:r>
          </a:p>
        </p:txBody>
      </p:sp>
      <p:sp>
        <p:nvSpPr>
          <p:cNvPr id="14339" name="AutoShape 3"/>
          <p:cNvSpPr>
            <a:spLocks noChangeArrowheads="1"/>
          </p:cNvSpPr>
          <p:nvPr/>
        </p:nvSpPr>
        <p:spPr bwMode="auto">
          <a:xfrm>
            <a:off x="2590800" y="1905000"/>
            <a:ext cx="6551613" cy="5180013"/>
          </a:xfrm>
          <a:custGeom>
            <a:avLst/>
            <a:gdLst>
              <a:gd name="G0" fmla="*/ 18202 1 2"/>
              <a:gd name="G1" fmla="*/ 14392 1 2"/>
              <a:gd name="G2" fmla="+- 14392 0 0"/>
              <a:gd name="G3" fmla="+- 18202 0 0"/>
            </a:gdLst>
            <a:ahLst/>
            <a:cxnLst>
              <a:cxn ang="0">
                <a:pos x="r" y="vc"/>
              </a:cxn>
              <a:cxn ang="5400000">
                <a:pos x="hc" y="b"/>
              </a:cxn>
              <a:cxn ang="10800000">
                <a:pos x="l" y="vc"/>
              </a:cxn>
              <a:cxn ang="16200000">
                <a:pos x="hc" y="t"/>
              </a:cxn>
            </a:cxnLst>
            <a:rect l="0" t="0" r="0" b="0"/>
            <a:pathLst>
              <a:path>
                <a:moveTo>
                  <a:pt x="0" y="0"/>
                </a:moveTo>
                <a:lnTo>
                  <a:pt x="18202" y="0"/>
                </a:lnTo>
                <a:lnTo>
                  <a:pt x="18202" y="14392"/>
                </a:lnTo>
                <a:lnTo>
                  <a:pt x="0" y="14392"/>
                </a:lnTo>
                <a:close/>
              </a:path>
            </a:pathLst>
          </a:custGeom>
          <a:noFill/>
          <a:ln w="9525" cap="flat">
            <a:noFill/>
            <a:round/>
            <a:headEnd/>
            <a:tailEnd/>
          </a:ln>
          <a:effectLst/>
        </p:spPr>
        <p:txBody>
          <a:bodyPr lIns="90000" tIns="45000" rIns="90000" bIns="45000"/>
          <a:lstStyle/>
          <a:p>
            <a:pPr>
              <a:lnSpc>
                <a:spcPct val="8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US" sz="2400" dirty="0">
                <a:solidFill>
                  <a:srgbClr val="000000"/>
                </a:solidFill>
                <a:latin typeface="Berlin Sans FB" pitchFamily="32" charset="0"/>
              </a:rPr>
              <a:t>Abusive or Forced Labor</a:t>
            </a:r>
          </a:p>
          <a:p>
            <a:pPr>
              <a:lnSpc>
                <a:spcPct val="8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US" sz="2400" dirty="0">
                <a:solidFill>
                  <a:srgbClr val="FFFFFF"/>
                </a:solidFill>
                <a:latin typeface="Arial" pitchFamily="34" charset="0"/>
                <a:cs typeface="Arial" pitchFamily="34" charset="0"/>
              </a:rPr>
              <a:t>Underage Commercial Sex</a:t>
            </a:r>
          </a:p>
          <a:p>
            <a:pPr>
              <a:lnSpc>
                <a:spcPct val="8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US" sz="2400" dirty="0">
                <a:solidFill>
                  <a:srgbClr val="FFFFFF"/>
                </a:solidFill>
                <a:latin typeface="Arial" pitchFamily="34" charset="0"/>
                <a:cs typeface="Arial" pitchFamily="34" charset="0"/>
              </a:rPr>
              <a:t>Forced/Coerced Commercial Sex</a:t>
            </a:r>
          </a:p>
          <a:p>
            <a:pPr>
              <a:lnSpc>
                <a:spcPct val="8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US" sz="2400" dirty="0">
                <a:solidFill>
                  <a:srgbClr val="FFFFFF"/>
                </a:solidFill>
                <a:latin typeface="Arial" pitchFamily="34" charset="0"/>
                <a:cs typeface="Arial" pitchFamily="34" charset="0"/>
              </a:rPr>
              <a:t>Servile Marriage</a:t>
            </a:r>
          </a:p>
          <a:p>
            <a:pPr>
              <a:lnSpc>
                <a:spcPct val="8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US" sz="2400" dirty="0">
                <a:solidFill>
                  <a:srgbClr val="FFFFFF"/>
                </a:solidFill>
                <a:latin typeface="Arial" pitchFamily="34" charset="0"/>
                <a:cs typeface="Arial" pitchFamily="34" charset="0"/>
              </a:rPr>
              <a:t>			Control , Fear, Submission</a:t>
            </a:r>
          </a:p>
          <a:p>
            <a:pPr>
              <a:lnSpc>
                <a:spcPct val="8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US" sz="2400" dirty="0">
                <a:solidFill>
                  <a:srgbClr val="FFFFFF"/>
                </a:solidFill>
                <a:latin typeface="Arial" pitchFamily="34" charset="0"/>
                <a:cs typeface="Arial" pitchFamily="34" charset="0"/>
              </a:rPr>
              <a:t>			Language/Cultural barriers</a:t>
            </a:r>
          </a:p>
          <a:p>
            <a:pPr>
              <a:lnSpc>
                <a:spcPct val="8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US" sz="2400" dirty="0">
                <a:solidFill>
                  <a:srgbClr val="FFFFFF"/>
                </a:solidFill>
                <a:latin typeface="Arial" pitchFamily="34" charset="0"/>
                <a:cs typeface="Arial" pitchFamily="34" charset="0"/>
              </a:rPr>
              <a:t>			Control of documents</a:t>
            </a:r>
          </a:p>
          <a:p>
            <a:pPr>
              <a:lnSpc>
                <a:spcPct val="8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US" sz="2400" dirty="0">
                <a:solidFill>
                  <a:srgbClr val="FFFFFF"/>
                </a:solidFill>
                <a:latin typeface="Arial" pitchFamily="34" charset="0"/>
                <a:cs typeface="Arial" pitchFamily="34" charset="0"/>
              </a:rPr>
              <a:t>			Ability to come and go</a:t>
            </a:r>
          </a:p>
          <a:p>
            <a:pPr>
              <a:lnSpc>
                <a:spcPct val="8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US" sz="2400" dirty="0">
                <a:solidFill>
                  <a:srgbClr val="FFFFFF"/>
                </a:solidFill>
                <a:latin typeface="Arial" pitchFamily="34" charset="0"/>
                <a:cs typeface="Arial" pitchFamily="34" charset="0"/>
              </a:rPr>
              <a:t>			Work conditions</a:t>
            </a:r>
          </a:p>
          <a:p>
            <a:pPr>
              <a:lnSpc>
                <a:spcPct val="8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US" sz="2400" dirty="0">
                <a:solidFill>
                  <a:srgbClr val="FFFFFF"/>
                </a:solidFill>
                <a:latin typeface="Arial" pitchFamily="34" charset="0"/>
                <a:cs typeface="Arial" pitchFamily="34" charset="0"/>
              </a:rPr>
              <a:t>			Voluntariness of work</a:t>
            </a:r>
          </a:p>
          <a:p>
            <a:pPr>
              <a:lnSpc>
                <a:spcPct val="8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US" sz="2400" dirty="0">
                <a:solidFill>
                  <a:srgbClr val="FFFFFF"/>
                </a:solidFill>
                <a:latin typeface="Arial" pitchFamily="34" charset="0"/>
                <a:cs typeface="Arial" pitchFamily="34" charset="0"/>
              </a:rPr>
              <a:t>			Living conditions</a:t>
            </a:r>
          </a:p>
          <a:p>
            <a:pPr>
              <a:lnSpc>
                <a:spcPct val="8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US" sz="2400" dirty="0">
                <a:solidFill>
                  <a:srgbClr val="FFFFFF"/>
                </a:solidFill>
                <a:latin typeface="Arial" pitchFamily="34" charset="0"/>
                <a:cs typeface="Arial" pitchFamily="34" charset="0"/>
              </a:rPr>
              <a:t>			Debt</a:t>
            </a:r>
          </a:p>
          <a:p>
            <a:pPr>
              <a:lnSpc>
                <a:spcPct val="8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US" sz="2400" dirty="0">
                <a:solidFill>
                  <a:srgbClr val="FFFFFF"/>
                </a:solidFill>
                <a:latin typeface="Arial" pitchFamily="34" charset="0"/>
                <a:cs typeface="Arial" pitchFamily="34" charset="0"/>
              </a:rPr>
              <a:t>			Threats</a:t>
            </a:r>
          </a:p>
          <a:p>
            <a:pPr>
              <a:lnSpc>
                <a:spcPct val="8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endParaRPr lang="en-US" sz="2400" dirty="0">
              <a:solidFill>
                <a:srgbClr val="FFFFFF"/>
              </a:solidFill>
              <a:latin typeface="Berlin Sans FB" pitchFamily="32" charset="0"/>
            </a:endParaRPr>
          </a:p>
          <a:p>
            <a:pPr>
              <a:lnSpc>
                <a:spcPct val="8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endParaRPr lang="en-US" sz="2400" dirty="0">
              <a:solidFill>
                <a:srgbClr val="FFFFFF"/>
              </a:solidFill>
              <a:latin typeface="Berlin Sans FB" pitchFamily="32" charset="0"/>
            </a:endParaRPr>
          </a:p>
          <a:p>
            <a:pPr>
              <a:lnSpc>
                <a:spcPct val="8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endParaRPr lang="en-US" sz="2400" dirty="0">
              <a:solidFill>
                <a:srgbClr val="FFFFFF"/>
              </a:solidFill>
              <a:latin typeface="Berlin Sans FB" pitchFamily="32" charset="0"/>
            </a:endParaRPr>
          </a:p>
          <a:p>
            <a:pPr>
              <a:lnSpc>
                <a:spcPct val="8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endParaRPr lang="en-US" sz="2400" dirty="0">
              <a:solidFill>
                <a:srgbClr val="FFFFFF"/>
              </a:solidFill>
              <a:latin typeface="Berlin Sans FB" pitchFamily="32"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1"/>
          <p:cNvSpPr txBox="1">
            <a:spLocks noChangeArrowheads="1"/>
          </p:cNvSpPr>
          <p:nvPr/>
        </p:nvSpPr>
        <p:spPr bwMode="auto">
          <a:xfrm>
            <a:off x="0" y="274638"/>
            <a:ext cx="8763000" cy="1143000"/>
          </a:xfrm>
          <a:prstGeom prst="rect">
            <a:avLst/>
          </a:prstGeom>
          <a:noFill/>
          <a:ln w="9525" cap="flat">
            <a:noFill/>
            <a:round/>
            <a:headEnd/>
            <a:tailEnd/>
          </a:ln>
          <a:effectLst/>
        </p:spPr>
        <p:txBody>
          <a:bodyPr anchor="ctr"/>
          <a:lstStyle/>
          <a:p>
            <a:pPr hangingPunct="1">
              <a:lnSpc>
                <a:spcPct val="10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sz="3600" b="1" dirty="0" smtClean="0">
                <a:solidFill>
                  <a:srgbClr val="000000"/>
                </a:solidFill>
                <a:latin typeface="Arial" pitchFamily="34" charset="0"/>
                <a:cs typeface="Arial" pitchFamily="34" charset="0"/>
              </a:rPr>
              <a:t>Suspect </a:t>
            </a:r>
            <a:r>
              <a:rPr lang="en-US" sz="3600" b="1" dirty="0">
                <a:solidFill>
                  <a:srgbClr val="000000"/>
                </a:solidFill>
                <a:latin typeface="Arial" pitchFamily="34" charset="0"/>
                <a:cs typeface="Arial" pitchFamily="34" charset="0"/>
              </a:rPr>
              <a:t>someone is a victim of human trafficking?</a:t>
            </a:r>
          </a:p>
        </p:txBody>
      </p:sp>
      <p:sp>
        <p:nvSpPr>
          <p:cNvPr id="15362" name="Text Box 2"/>
          <p:cNvSpPr txBox="1">
            <a:spLocks noChangeArrowheads="1"/>
          </p:cNvSpPr>
          <p:nvPr/>
        </p:nvSpPr>
        <p:spPr bwMode="auto">
          <a:xfrm>
            <a:off x="533400" y="1676400"/>
            <a:ext cx="7999413" cy="4800600"/>
          </a:xfrm>
          <a:prstGeom prst="rect">
            <a:avLst/>
          </a:prstGeom>
          <a:noFill/>
          <a:ln w="9525" cap="flat">
            <a:noFill/>
            <a:round/>
            <a:headEnd/>
            <a:tailEnd/>
          </a:ln>
          <a:effectLst/>
        </p:spPr>
        <p:txBody>
          <a:bodyPr/>
          <a:lstStyle/>
          <a:p>
            <a:pPr hangingPunct="1">
              <a:lnSpc>
                <a:spcPct val="90000"/>
              </a:lnSpc>
              <a:spcBef>
                <a:spcPts val="563"/>
              </a:spcBef>
              <a:buClr>
                <a:srgbClr val="17375E"/>
              </a:buClr>
              <a:buSzPct val="60000"/>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r>
              <a:rPr lang="en-US" sz="2800" dirty="0">
                <a:solidFill>
                  <a:srgbClr val="000000"/>
                </a:solidFill>
                <a:latin typeface="Arial" pitchFamily="34" charset="0"/>
                <a:cs typeface="Arial" pitchFamily="34" charset="0"/>
              </a:rPr>
              <a:t>What are your working or living conditions like?</a:t>
            </a:r>
          </a:p>
          <a:p>
            <a:pPr hangingPunct="1">
              <a:lnSpc>
                <a:spcPct val="90000"/>
              </a:lnSpc>
              <a:spcBef>
                <a:spcPts val="563"/>
              </a:spcBef>
              <a:buClr>
                <a:srgbClr val="17375E"/>
              </a:buClr>
              <a:buSzPct val="60000"/>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r>
              <a:rPr lang="en-US" sz="2800" dirty="0">
                <a:solidFill>
                  <a:srgbClr val="000000"/>
                </a:solidFill>
                <a:latin typeface="Arial" pitchFamily="34" charset="0"/>
                <a:cs typeface="Arial" pitchFamily="34" charset="0"/>
              </a:rPr>
              <a:t>Has anyone forced you to do something you did not want to do?</a:t>
            </a:r>
          </a:p>
          <a:p>
            <a:pPr hangingPunct="1">
              <a:lnSpc>
                <a:spcPct val="90000"/>
              </a:lnSpc>
              <a:spcBef>
                <a:spcPts val="563"/>
              </a:spcBef>
              <a:buClr>
                <a:srgbClr val="17375E"/>
              </a:buClr>
              <a:buSzPct val="60000"/>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r>
              <a:rPr lang="en-US" sz="2800" dirty="0">
                <a:solidFill>
                  <a:srgbClr val="000000"/>
                </a:solidFill>
                <a:latin typeface="Arial" pitchFamily="34" charset="0"/>
                <a:cs typeface="Arial" pitchFamily="34" charset="0"/>
              </a:rPr>
              <a:t>Can you leave your work or job situation if you want?</a:t>
            </a:r>
          </a:p>
          <a:p>
            <a:pPr hangingPunct="1">
              <a:lnSpc>
                <a:spcPct val="90000"/>
              </a:lnSpc>
              <a:spcBef>
                <a:spcPts val="563"/>
              </a:spcBef>
              <a:buClr>
                <a:srgbClr val="17375E"/>
              </a:buClr>
              <a:buSzPct val="60000"/>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r>
              <a:rPr lang="en-US" sz="2800" dirty="0">
                <a:solidFill>
                  <a:srgbClr val="000000"/>
                </a:solidFill>
                <a:latin typeface="Arial" pitchFamily="34" charset="0"/>
                <a:cs typeface="Arial" pitchFamily="34" charset="0"/>
              </a:rPr>
              <a:t>When you are not working, can you come and go as you please?</a:t>
            </a:r>
          </a:p>
          <a:p>
            <a:pPr hangingPunct="1">
              <a:lnSpc>
                <a:spcPct val="90000"/>
              </a:lnSpc>
              <a:spcBef>
                <a:spcPts val="563"/>
              </a:spcBef>
              <a:buClr>
                <a:srgbClr val="17375E"/>
              </a:buClr>
              <a:buSzPct val="60000"/>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r>
              <a:rPr lang="en-US" sz="2800" dirty="0">
                <a:solidFill>
                  <a:srgbClr val="000000"/>
                </a:solidFill>
                <a:latin typeface="Arial" pitchFamily="34" charset="0"/>
                <a:cs typeface="Arial" pitchFamily="34" charset="0"/>
              </a:rPr>
              <a:t>Where do you sleep and eat?</a:t>
            </a:r>
          </a:p>
          <a:p>
            <a:pPr hangingPunct="1">
              <a:lnSpc>
                <a:spcPct val="90000"/>
              </a:lnSpc>
              <a:spcBef>
                <a:spcPts val="563"/>
              </a:spcBef>
              <a:buClr>
                <a:srgbClr val="17375E"/>
              </a:buClr>
              <a:buSzPct val="60000"/>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r>
              <a:rPr lang="en-US" sz="2800" dirty="0">
                <a:solidFill>
                  <a:srgbClr val="000000"/>
                </a:solidFill>
                <a:latin typeface="Arial" pitchFamily="34" charset="0"/>
                <a:cs typeface="Arial" pitchFamily="34" charset="0"/>
              </a:rPr>
              <a:t>Do you have to ask permission to eat, sleep or go to the bathroom?</a:t>
            </a:r>
          </a:p>
          <a:p>
            <a:pPr hangingPunct="1">
              <a:lnSpc>
                <a:spcPct val="90000"/>
              </a:lnSpc>
              <a:spcBef>
                <a:spcPts val="563"/>
              </a:spcBef>
              <a:buClr>
                <a:srgbClr val="17375E"/>
              </a:buClr>
              <a:buSzPct val="60000"/>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r>
              <a:rPr lang="en-US" sz="2800" dirty="0">
                <a:solidFill>
                  <a:srgbClr val="000000"/>
                </a:solidFill>
                <a:latin typeface="Arial" pitchFamily="34" charset="0"/>
                <a:cs typeface="Arial" pitchFamily="34" charset="0"/>
              </a:rPr>
              <a:t>Have you been threatened if you try to quit?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 Box 1"/>
          <p:cNvSpPr txBox="1">
            <a:spLocks noChangeArrowheads="1"/>
          </p:cNvSpPr>
          <p:nvPr/>
        </p:nvSpPr>
        <p:spPr bwMode="auto">
          <a:xfrm>
            <a:off x="457200" y="274638"/>
            <a:ext cx="7772400" cy="1401762"/>
          </a:xfrm>
          <a:prstGeom prst="rect">
            <a:avLst/>
          </a:prstGeom>
          <a:noFill/>
          <a:ln w="9525" cap="flat">
            <a:noFill/>
            <a:round/>
            <a:headEnd/>
            <a:tailEnd/>
          </a:ln>
          <a:effectLst/>
        </p:spPr>
        <p:txBody>
          <a:bodyPr anchor="ctr"/>
          <a:lstStyle/>
          <a:p>
            <a:pPr hangingPunct="1">
              <a:lnSpc>
                <a:spcPct val="10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r>
              <a:rPr lang="en-US" sz="4000" b="1" dirty="0" smtClean="0">
                <a:solidFill>
                  <a:srgbClr val="000000"/>
                </a:solidFill>
                <a:latin typeface="Arial" pitchFamily="34" charset="0"/>
                <a:cs typeface="Arial" pitchFamily="34" charset="0"/>
              </a:rPr>
              <a:t>Serving </a:t>
            </a:r>
            <a:r>
              <a:rPr lang="en-US" sz="4000" b="1" dirty="0">
                <a:solidFill>
                  <a:srgbClr val="000000"/>
                </a:solidFill>
                <a:latin typeface="Arial" pitchFamily="34" charset="0"/>
                <a:cs typeface="Arial" pitchFamily="34" charset="0"/>
              </a:rPr>
              <a:t>Survivors </a:t>
            </a:r>
            <a:r>
              <a:rPr lang="en-US" sz="4000" b="1" dirty="0" smtClean="0">
                <a:solidFill>
                  <a:srgbClr val="000000"/>
                </a:solidFill>
                <a:latin typeface="Arial" pitchFamily="34" charset="0"/>
                <a:cs typeface="Arial" pitchFamily="34" charset="0"/>
              </a:rPr>
              <a:t>of Trafficking</a:t>
            </a:r>
            <a:endParaRPr lang="en-US" sz="4000" b="1" dirty="0">
              <a:solidFill>
                <a:srgbClr val="000000"/>
              </a:solidFill>
              <a:latin typeface="Arial" pitchFamily="34" charset="0"/>
              <a:cs typeface="Arial" pitchFamily="34" charset="0"/>
            </a:endParaRPr>
          </a:p>
        </p:txBody>
      </p:sp>
      <p:sp>
        <p:nvSpPr>
          <p:cNvPr id="16386" name="Text Box 2"/>
          <p:cNvSpPr txBox="1">
            <a:spLocks noChangeArrowheads="1"/>
          </p:cNvSpPr>
          <p:nvPr/>
        </p:nvSpPr>
        <p:spPr bwMode="auto">
          <a:xfrm>
            <a:off x="304800" y="1600200"/>
            <a:ext cx="8305800" cy="5257800"/>
          </a:xfrm>
          <a:prstGeom prst="rect">
            <a:avLst/>
          </a:prstGeom>
          <a:noFill/>
          <a:ln w="9525" cap="flat">
            <a:noFill/>
            <a:round/>
            <a:headEnd/>
            <a:tailEnd/>
          </a:ln>
          <a:effectLst/>
        </p:spPr>
        <p:txBody>
          <a:bodyPr/>
          <a:lstStyle/>
          <a:p>
            <a:pPr hangingPunct="1">
              <a:lnSpc>
                <a:spcPct val="100000"/>
              </a:lnSpc>
              <a:spcBef>
                <a:spcPts val="563"/>
              </a:spcBef>
              <a:buClr>
                <a:srgbClr val="17375E"/>
              </a:buClr>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2800" dirty="0">
                <a:solidFill>
                  <a:srgbClr val="000000"/>
                </a:solidFill>
                <a:latin typeface="Arial" pitchFamily="34" charset="0"/>
                <a:cs typeface="Arial" pitchFamily="34" charset="0"/>
              </a:rPr>
              <a:t>Trauma Informed Approach</a:t>
            </a:r>
          </a:p>
          <a:p>
            <a:pPr hangingPunct="1">
              <a:lnSpc>
                <a:spcPct val="100000"/>
              </a:lnSpc>
              <a:spcBef>
                <a:spcPts val="563"/>
              </a:spcBef>
              <a:buClr>
                <a:srgbClr val="17375E"/>
              </a:buClr>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2800" dirty="0">
                <a:solidFill>
                  <a:srgbClr val="000000"/>
                </a:solidFill>
                <a:latin typeface="Arial" pitchFamily="34" charset="0"/>
                <a:cs typeface="Arial" pitchFamily="34" charset="0"/>
              </a:rPr>
              <a:t>Build Trust</a:t>
            </a:r>
          </a:p>
          <a:p>
            <a:pPr marL="0" lvl="1" indent="0" hangingPunct="1">
              <a:lnSpc>
                <a:spcPct val="80000"/>
              </a:lnSpc>
              <a:spcBef>
                <a:spcPts val="400"/>
              </a:spcBef>
              <a:buClr>
                <a:srgbClr val="17375E"/>
              </a:buClr>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2000" i="1" dirty="0">
                <a:solidFill>
                  <a:srgbClr val="000000"/>
                </a:solidFill>
                <a:latin typeface="Arial" pitchFamily="34" charset="0"/>
                <a:cs typeface="Arial" pitchFamily="34" charset="0"/>
              </a:rPr>
              <a:t>We are here to help you.</a:t>
            </a:r>
          </a:p>
          <a:p>
            <a:pPr marL="0" lvl="1" indent="0" hangingPunct="1">
              <a:lnSpc>
                <a:spcPct val="80000"/>
              </a:lnSpc>
              <a:spcBef>
                <a:spcPts val="400"/>
              </a:spcBef>
              <a:buClr>
                <a:srgbClr val="17375E"/>
              </a:buClr>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2000" i="1" dirty="0">
                <a:solidFill>
                  <a:srgbClr val="000000"/>
                </a:solidFill>
                <a:latin typeface="Arial" pitchFamily="34" charset="0"/>
                <a:cs typeface="Arial" pitchFamily="34" charset="0"/>
              </a:rPr>
              <a:t>Our first priority is your safety.</a:t>
            </a:r>
          </a:p>
          <a:p>
            <a:pPr marL="0" lvl="1" indent="0" hangingPunct="1">
              <a:lnSpc>
                <a:spcPct val="80000"/>
              </a:lnSpc>
              <a:spcBef>
                <a:spcPts val="400"/>
              </a:spcBef>
              <a:buClr>
                <a:srgbClr val="17375E"/>
              </a:buClr>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2000" i="1" dirty="0">
                <a:solidFill>
                  <a:srgbClr val="000000"/>
                </a:solidFill>
                <a:latin typeface="Arial" pitchFamily="34" charset="0"/>
                <a:cs typeface="Arial" pitchFamily="34" charset="0"/>
              </a:rPr>
              <a:t>We can find you a safe place to stay. </a:t>
            </a:r>
          </a:p>
          <a:p>
            <a:pPr marL="0" lvl="1" indent="0" hangingPunct="1">
              <a:lnSpc>
                <a:spcPct val="80000"/>
              </a:lnSpc>
              <a:spcBef>
                <a:spcPts val="400"/>
              </a:spcBef>
              <a:buClr>
                <a:srgbClr val="17375E"/>
              </a:buClr>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2000" i="1" dirty="0">
                <a:solidFill>
                  <a:srgbClr val="000000"/>
                </a:solidFill>
                <a:latin typeface="Arial" pitchFamily="34" charset="0"/>
                <a:cs typeface="Arial" pitchFamily="34" charset="0"/>
              </a:rPr>
              <a:t>We can help get you what you need. </a:t>
            </a:r>
          </a:p>
          <a:p>
            <a:pPr marL="0" lvl="1" indent="0" hangingPunct="1">
              <a:lnSpc>
                <a:spcPct val="80000"/>
              </a:lnSpc>
              <a:spcBef>
                <a:spcPts val="400"/>
              </a:spcBef>
              <a:buClr>
                <a:srgbClr val="17375E"/>
              </a:buClr>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2000" i="1" dirty="0">
                <a:solidFill>
                  <a:srgbClr val="000000"/>
                </a:solidFill>
                <a:latin typeface="Arial" pitchFamily="34" charset="0"/>
                <a:cs typeface="Arial" pitchFamily="34" charset="0"/>
              </a:rPr>
              <a:t>You are entitled to assistance. We can help you get assistance.</a:t>
            </a:r>
          </a:p>
          <a:p>
            <a:pPr hangingPunct="1">
              <a:lnSpc>
                <a:spcPct val="100000"/>
              </a:lnSpc>
              <a:spcBef>
                <a:spcPts val="563"/>
              </a:spcBef>
              <a:buClr>
                <a:srgbClr val="17375E"/>
              </a:buClr>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2800" dirty="0">
                <a:solidFill>
                  <a:srgbClr val="000000"/>
                </a:solidFill>
                <a:latin typeface="Arial" pitchFamily="34" charset="0"/>
                <a:cs typeface="Arial" pitchFamily="34" charset="0"/>
              </a:rPr>
              <a:t>Confidentiality</a:t>
            </a:r>
          </a:p>
          <a:p>
            <a:pPr hangingPunct="1">
              <a:lnSpc>
                <a:spcPct val="100000"/>
              </a:lnSpc>
              <a:spcBef>
                <a:spcPts val="563"/>
              </a:spcBef>
              <a:buClr>
                <a:srgbClr val="17375E"/>
              </a:buClr>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2800" dirty="0">
                <a:solidFill>
                  <a:srgbClr val="000000"/>
                </a:solidFill>
                <a:latin typeface="Arial" pitchFamily="34" charset="0"/>
                <a:cs typeface="Arial" pitchFamily="34" charset="0"/>
              </a:rPr>
              <a:t>Sensitivity – trauma, culture, language</a:t>
            </a:r>
          </a:p>
          <a:p>
            <a:pPr hangingPunct="1">
              <a:lnSpc>
                <a:spcPct val="100000"/>
              </a:lnSpc>
              <a:spcBef>
                <a:spcPts val="563"/>
              </a:spcBef>
              <a:buClr>
                <a:srgbClr val="17375E"/>
              </a:buClr>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2800" dirty="0">
                <a:solidFill>
                  <a:srgbClr val="000000"/>
                </a:solidFill>
                <a:latin typeface="Arial" pitchFamily="34" charset="0"/>
                <a:cs typeface="Arial" pitchFamily="34" charset="0"/>
              </a:rPr>
              <a:t>Check in with client: explanations, understanding, permission, comfort, questions, informed decisions</a:t>
            </a:r>
          </a:p>
          <a:p>
            <a:pPr hangingPunct="1">
              <a:lnSpc>
                <a:spcPct val="100000"/>
              </a:lnSpc>
              <a:spcBef>
                <a:spcPts val="650"/>
              </a:spcBef>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endParaRPr lang="en-US" sz="3200" dirty="0">
              <a:solidFill>
                <a:srgbClr val="000000"/>
              </a:solidFill>
              <a:latin typeface="Berlin Sans FB" pitchFamily="32" charset="0"/>
            </a:endParaRPr>
          </a:p>
          <a:p>
            <a:pPr hangingPunct="1">
              <a:lnSpc>
                <a:spcPct val="100000"/>
              </a:lnSpc>
              <a:spcAft>
                <a:spcPts val="1425"/>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endParaRPr lang="en-US" sz="2800" dirty="0">
              <a:solidFill>
                <a:srgbClr val="000000"/>
              </a:solidFill>
              <a:latin typeface="Berlin Sans FB" pitchFamily="32" charset="0"/>
            </a:endParaRPr>
          </a:p>
          <a:p>
            <a:pPr hangingPunct="1">
              <a:lnSpc>
                <a:spcPct val="100000"/>
              </a:lnSpc>
              <a:spcAft>
                <a:spcPts val="1425"/>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endParaRPr lang="en-US" sz="2800" dirty="0">
              <a:solidFill>
                <a:srgbClr val="000000"/>
              </a:solidFill>
              <a:latin typeface="Berlin Sans FB" pitchFamily="32" charset="0"/>
            </a:endParaRPr>
          </a:p>
          <a:p>
            <a:pPr hangingPunct="1">
              <a:lnSpc>
                <a:spcPct val="100000"/>
              </a:lnSpc>
              <a:spcBef>
                <a:spcPts val="563"/>
              </a:spcBef>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endParaRPr lang="en-US" sz="2800" dirty="0">
              <a:solidFill>
                <a:srgbClr val="000000"/>
              </a:solidFill>
              <a:latin typeface="Berlin Sans FB" pitchFamily="32"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 Box 1"/>
          <p:cNvSpPr txBox="1">
            <a:spLocks noChangeArrowheads="1"/>
          </p:cNvSpPr>
          <p:nvPr/>
        </p:nvSpPr>
        <p:spPr bwMode="auto">
          <a:xfrm>
            <a:off x="0" y="533400"/>
            <a:ext cx="8229600" cy="1143000"/>
          </a:xfrm>
          <a:prstGeom prst="rect">
            <a:avLst/>
          </a:prstGeom>
          <a:noFill/>
          <a:ln w="9525" cap="flat">
            <a:noFill/>
            <a:round/>
            <a:headEnd/>
            <a:tailEnd/>
          </a:ln>
          <a:effectLst/>
        </p:spPr>
        <p:txBody>
          <a:bodyPr anchor="ctr"/>
          <a:lstStyle/>
          <a:p>
            <a:pPr marL="484188" hangingPunct="1">
              <a:lnSpc>
                <a:spcPct val="10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3600" b="1" dirty="0">
                <a:solidFill>
                  <a:srgbClr val="000000"/>
                </a:solidFill>
                <a:latin typeface="Arial" pitchFamily="34" charset="0"/>
                <a:cs typeface="Arial" pitchFamily="34" charset="0"/>
              </a:rPr>
              <a:t>Working with Interpreters</a:t>
            </a:r>
          </a:p>
        </p:txBody>
      </p:sp>
      <p:sp>
        <p:nvSpPr>
          <p:cNvPr id="17410" name="Text Box 2"/>
          <p:cNvSpPr txBox="1">
            <a:spLocks noChangeArrowheads="1"/>
          </p:cNvSpPr>
          <p:nvPr/>
        </p:nvSpPr>
        <p:spPr bwMode="auto">
          <a:xfrm>
            <a:off x="457200" y="1882775"/>
            <a:ext cx="7772400" cy="4572000"/>
          </a:xfrm>
          <a:prstGeom prst="rect">
            <a:avLst/>
          </a:prstGeom>
          <a:noFill/>
          <a:ln w="9525" cap="flat">
            <a:noFill/>
            <a:round/>
            <a:headEnd/>
            <a:tailEnd/>
          </a:ln>
          <a:effectLst/>
        </p:spPr>
        <p:txBody>
          <a:bodyPr/>
          <a:lstStyle/>
          <a:p>
            <a:pPr hangingPunct="1">
              <a:lnSpc>
                <a:spcPct val="100000"/>
              </a:lnSpc>
              <a:spcBef>
                <a:spcPts val="650"/>
              </a:spcBef>
              <a:buClr>
                <a:srgbClr val="17375E"/>
              </a:buClr>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r>
              <a:rPr lang="en-US" sz="3200" dirty="0">
                <a:solidFill>
                  <a:srgbClr val="000000"/>
                </a:solidFill>
                <a:latin typeface="Arial" pitchFamily="34" charset="0"/>
                <a:cs typeface="Arial" pitchFamily="34" charset="0"/>
              </a:rPr>
              <a:t>Prior experience</a:t>
            </a:r>
          </a:p>
          <a:p>
            <a:pPr hangingPunct="1">
              <a:lnSpc>
                <a:spcPct val="100000"/>
              </a:lnSpc>
              <a:spcBef>
                <a:spcPts val="650"/>
              </a:spcBef>
              <a:buClr>
                <a:srgbClr val="17375E"/>
              </a:buClr>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r>
              <a:rPr lang="en-US" sz="3200" dirty="0">
                <a:solidFill>
                  <a:srgbClr val="000000"/>
                </a:solidFill>
                <a:latin typeface="Arial" pitchFamily="34" charset="0"/>
                <a:cs typeface="Arial" pitchFamily="34" charset="0"/>
              </a:rPr>
              <a:t>Not family member or friend</a:t>
            </a:r>
          </a:p>
          <a:p>
            <a:pPr hangingPunct="1">
              <a:lnSpc>
                <a:spcPct val="100000"/>
              </a:lnSpc>
              <a:spcBef>
                <a:spcPts val="650"/>
              </a:spcBef>
              <a:buClr>
                <a:srgbClr val="17375E"/>
              </a:buClr>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r>
              <a:rPr lang="en-US" sz="3200" dirty="0">
                <a:solidFill>
                  <a:srgbClr val="000000"/>
                </a:solidFill>
                <a:latin typeface="Arial" pitchFamily="34" charset="0"/>
                <a:cs typeface="Arial" pitchFamily="34" charset="0"/>
              </a:rPr>
              <a:t>Independent and neutral</a:t>
            </a:r>
          </a:p>
          <a:p>
            <a:pPr hangingPunct="1">
              <a:lnSpc>
                <a:spcPct val="100000"/>
              </a:lnSpc>
              <a:spcBef>
                <a:spcPts val="650"/>
              </a:spcBef>
              <a:buClr>
                <a:srgbClr val="17375E"/>
              </a:buClr>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r>
              <a:rPr lang="en-US" sz="3200" dirty="0">
                <a:solidFill>
                  <a:srgbClr val="000000"/>
                </a:solidFill>
                <a:latin typeface="Arial" pitchFamily="34" charset="0"/>
                <a:cs typeface="Arial" pitchFamily="34" charset="0"/>
              </a:rPr>
              <a:t>Language accuracy</a:t>
            </a:r>
          </a:p>
          <a:p>
            <a:pPr hangingPunct="1">
              <a:lnSpc>
                <a:spcPct val="100000"/>
              </a:lnSpc>
              <a:spcBef>
                <a:spcPts val="650"/>
              </a:spcBef>
              <a:buClr>
                <a:srgbClr val="17375E"/>
              </a:buClr>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r>
              <a:rPr lang="en-US" sz="3200" dirty="0">
                <a:solidFill>
                  <a:srgbClr val="000000"/>
                </a:solidFill>
                <a:latin typeface="Arial" pitchFamily="34" charset="0"/>
                <a:cs typeface="Arial" pitchFamily="34" charset="0"/>
              </a:rPr>
              <a:t>Confidentiality</a:t>
            </a:r>
          </a:p>
          <a:p>
            <a:pPr hangingPunct="1">
              <a:lnSpc>
                <a:spcPct val="100000"/>
              </a:lnSpc>
              <a:spcBef>
                <a:spcPts val="650"/>
              </a:spcBef>
              <a:buClr>
                <a:srgbClr val="17375E"/>
              </a:buClr>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r>
              <a:rPr lang="en-US" sz="3200" dirty="0">
                <a:solidFill>
                  <a:srgbClr val="000000"/>
                </a:solidFill>
                <a:latin typeface="Arial" pitchFamily="34" charset="0"/>
                <a:cs typeface="Arial" pitchFamily="34" charset="0"/>
              </a:rPr>
              <a:t>No expression of opinions or beliefs</a:t>
            </a:r>
          </a:p>
          <a:p>
            <a:pPr hangingPunct="1">
              <a:lnSpc>
                <a:spcPct val="100000"/>
              </a:lnSpc>
              <a:spcBef>
                <a:spcPts val="650"/>
              </a:spcBef>
              <a:buClr>
                <a:srgbClr val="17375E"/>
              </a:buClr>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r>
              <a:rPr lang="en-US" sz="3200" dirty="0">
                <a:solidFill>
                  <a:srgbClr val="000000"/>
                </a:solidFill>
                <a:latin typeface="Arial" pitchFamily="34" charset="0"/>
                <a:cs typeface="Arial" pitchFamily="34" charset="0"/>
              </a:rPr>
              <a:t>Respectful and courteous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xt Box 1"/>
          <p:cNvSpPr txBox="1">
            <a:spLocks noChangeArrowheads="1"/>
          </p:cNvSpPr>
          <p:nvPr/>
        </p:nvSpPr>
        <p:spPr bwMode="auto">
          <a:xfrm>
            <a:off x="0" y="274638"/>
            <a:ext cx="8229600" cy="1143000"/>
          </a:xfrm>
          <a:prstGeom prst="rect">
            <a:avLst/>
          </a:prstGeom>
          <a:noFill/>
          <a:ln w="9525" cap="flat">
            <a:noFill/>
            <a:round/>
            <a:headEnd/>
            <a:tailEnd/>
          </a:ln>
          <a:effectLst/>
        </p:spPr>
        <p:txBody>
          <a:bodyPr anchor="ctr"/>
          <a:lstStyle/>
          <a:p>
            <a:pPr marL="484188" hangingPunct="1">
              <a:lnSpc>
                <a:spcPct val="10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4000" b="1" dirty="0">
                <a:solidFill>
                  <a:srgbClr val="000000"/>
                </a:solidFill>
                <a:latin typeface="Arial" pitchFamily="34" charset="0"/>
                <a:cs typeface="Arial" pitchFamily="34" charset="0"/>
              </a:rPr>
              <a:t>Cultural Considerations</a:t>
            </a:r>
          </a:p>
        </p:txBody>
      </p:sp>
      <p:sp>
        <p:nvSpPr>
          <p:cNvPr id="18434" name="Text Box 2"/>
          <p:cNvSpPr txBox="1">
            <a:spLocks noChangeArrowheads="1"/>
          </p:cNvSpPr>
          <p:nvPr/>
        </p:nvSpPr>
        <p:spPr bwMode="auto">
          <a:xfrm>
            <a:off x="609600" y="1447800"/>
            <a:ext cx="7620000" cy="5006975"/>
          </a:xfrm>
          <a:prstGeom prst="rect">
            <a:avLst/>
          </a:prstGeom>
          <a:noFill/>
          <a:ln w="9525" cap="flat">
            <a:noFill/>
            <a:round/>
            <a:headEnd/>
            <a:tailEnd/>
          </a:ln>
          <a:effectLst/>
        </p:spPr>
        <p:txBody>
          <a:bodyPr/>
          <a:lstStyle/>
          <a:p>
            <a:pPr hangingPunct="1">
              <a:lnSpc>
                <a:spcPct val="90000"/>
              </a:lnSpc>
              <a:spcBef>
                <a:spcPts val="650"/>
              </a:spcBef>
              <a:buClr>
                <a:srgbClr val="17375E"/>
              </a:buClr>
              <a:buSzPct val="60000"/>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r>
              <a:rPr lang="en-US" sz="3200" dirty="0">
                <a:solidFill>
                  <a:srgbClr val="000000"/>
                </a:solidFill>
                <a:latin typeface="Arial" pitchFamily="34" charset="0"/>
                <a:cs typeface="Arial" pitchFamily="34" charset="0"/>
              </a:rPr>
              <a:t>Culture</a:t>
            </a:r>
          </a:p>
          <a:p>
            <a:pPr marL="0" lvl="1" indent="0" hangingPunct="1">
              <a:lnSpc>
                <a:spcPct val="100000"/>
              </a:lnSpc>
              <a:spcBef>
                <a:spcPts val="563"/>
              </a:spcBef>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r>
              <a:rPr lang="en-US" sz="2800" dirty="0" smtClean="0">
                <a:solidFill>
                  <a:srgbClr val="000000"/>
                </a:solidFill>
                <a:latin typeface="Arial" pitchFamily="34" charset="0"/>
                <a:cs typeface="Arial" pitchFamily="34" charset="0"/>
              </a:rPr>
              <a:t>	Shared </a:t>
            </a:r>
            <a:r>
              <a:rPr lang="en-US" sz="2800" dirty="0">
                <a:solidFill>
                  <a:srgbClr val="000000"/>
                </a:solidFill>
                <a:latin typeface="Arial" pitchFamily="34" charset="0"/>
                <a:cs typeface="Arial" pitchFamily="34" charset="0"/>
              </a:rPr>
              <a:t>experiences, background, values, </a:t>
            </a:r>
            <a:r>
              <a:rPr lang="en-US" sz="2800" dirty="0" smtClean="0">
                <a:solidFill>
                  <a:srgbClr val="000000"/>
                </a:solidFill>
                <a:latin typeface="Arial" pitchFamily="34" charset="0"/>
                <a:cs typeface="Arial" pitchFamily="34" charset="0"/>
              </a:rPr>
              <a:t>	history</a:t>
            </a:r>
            <a:r>
              <a:rPr lang="en-US" sz="2800" dirty="0">
                <a:solidFill>
                  <a:srgbClr val="000000"/>
                </a:solidFill>
                <a:latin typeface="Arial" pitchFamily="34" charset="0"/>
                <a:cs typeface="Arial" pitchFamily="34" charset="0"/>
              </a:rPr>
              <a:t>, ethnicity, race	</a:t>
            </a:r>
          </a:p>
          <a:p>
            <a:pPr marL="0" lvl="1" indent="0" hangingPunct="1">
              <a:lnSpc>
                <a:spcPct val="100000"/>
              </a:lnSpc>
              <a:spcBef>
                <a:spcPts val="563"/>
              </a:spcBef>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r>
              <a:rPr lang="en-US" sz="2800" dirty="0" smtClean="0">
                <a:solidFill>
                  <a:srgbClr val="000000"/>
                </a:solidFill>
                <a:latin typeface="Arial" pitchFamily="34" charset="0"/>
                <a:cs typeface="Arial" pitchFamily="34" charset="0"/>
              </a:rPr>
              <a:t>	Cultural </a:t>
            </a:r>
            <a:r>
              <a:rPr lang="en-US" sz="2800" dirty="0">
                <a:solidFill>
                  <a:srgbClr val="000000"/>
                </a:solidFill>
                <a:latin typeface="Arial" pitchFamily="34" charset="0"/>
                <a:cs typeface="Arial" pitchFamily="34" charset="0"/>
              </a:rPr>
              <a:t>identity</a:t>
            </a:r>
          </a:p>
          <a:p>
            <a:pPr hangingPunct="1">
              <a:lnSpc>
                <a:spcPct val="90000"/>
              </a:lnSpc>
              <a:spcBef>
                <a:spcPts val="650"/>
              </a:spcBef>
              <a:buClr>
                <a:srgbClr val="17375E"/>
              </a:buClr>
              <a:buSzPct val="60000"/>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r>
              <a:rPr lang="en-US" sz="3200" dirty="0">
                <a:solidFill>
                  <a:srgbClr val="000000"/>
                </a:solidFill>
                <a:latin typeface="Arial" pitchFamily="34" charset="0"/>
                <a:cs typeface="Arial" pitchFamily="34" charset="0"/>
              </a:rPr>
              <a:t>Cultural Misinformation</a:t>
            </a:r>
          </a:p>
          <a:p>
            <a:pPr marL="0" lvl="1" indent="0" hangingPunct="1">
              <a:lnSpc>
                <a:spcPct val="100000"/>
              </a:lnSpc>
              <a:spcBef>
                <a:spcPts val="563"/>
              </a:spcBef>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r>
              <a:rPr lang="en-US" sz="2800" dirty="0" smtClean="0">
                <a:solidFill>
                  <a:srgbClr val="000000"/>
                </a:solidFill>
                <a:latin typeface="Arial" pitchFamily="34" charset="0"/>
                <a:cs typeface="Arial" pitchFamily="34" charset="0"/>
              </a:rPr>
              <a:t>	Assumptions </a:t>
            </a:r>
            <a:r>
              <a:rPr lang="en-US" sz="2800" dirty="0">
                <a:solidFill>
                  <a:srgbClr val="000000"/>
                </a:solidFill>
                <a:latin typeface="Arial" pitchFamily="34" charset="0"/>
                <a:cs typeface="Arial" pitchFamily="34" charset="0"/>
              </a:rPr>
              <a:t>based on race, geography, </a:t>
            </a:r>
            <a:r>
              <a:rPr lang="en-US" sz="2800" dirty="0" smtClean="0">
                <a:solidFill>
                  <a:srgbClr val="000000"/>
                </a:solidFill>
                <a:latin typeface="Arial" pitchFamily="34" charset="0"/>
                <a:cs typeface="Arial" pitchFamily="34" charset="0"/>
              </a:rPr>
              <a:t>	socio-economic </a:t>
            </a:r>
            <a:r>
              <a:rPr lang="en-US" sz="2800" dirty="0">
                <a:solidFill>
                  <a:srgbClr val="000000"/>
                </a:solidFill>
                <a:latin typeface="Arial" pitchFamily="34" charset="0"/>
                <a:cs typeface="Arial" pitchFamily="34" charset="0"/>
              </a:rPr>
              <a:t>status, behavior, prior 	</a:t>
            </a:r>
            <a:r>
              <a:rPr lang="en-US" sz="2800" dirty="0" smtClean="0">
                <a:solidFill>
                  <a:srgbClr val="000000"/>
                </a:solidFill>
                <a:latin typeface="Arial" pitchFamily="34" charset="0"/>
                <a:cs typeface="Arial" pitchFamily="34" charset="0"/>
              </a:rPr>
              <a:t>experience</a:t>
            </a:r>
            <a:endParaRPr lang="en-US" sz="2800" dirty="0">
              <a:solidFill>
                <a:srgbClr val="000000"/>
              </a:solidFill>
              <a:latin typeface="Arial" pitchFamily="34" charset="0"/>
              <a:cs typeface="Arial" pitchFamily="34" charset="0"/>
            </a:endParaRPr>
          </a:p>
          <a:p>
            <a:pPr marL="0" lvl="1" indent="0" hangingPunct="1">
              <a:lnSpc>
                <a:spcPct val="100000"/>
              </a:lnSpc>
              <a:spcBef>
                <a:spcPts val="563"/>
              </a:spcBef>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r>
              <a:rPr lang="en-US" sz="2800" dirty="0" smtClean="0">
                <a:solidFill>
                  <a:srgbClr val="000000"/>
                </a:solidFill>
                <a:latin typeface="Arial" pitchFamily="34" charset="0"/>
                <a:cs typeface="Arial" pitchFamily="34" charset="0"/>
              </a:rPr>
              <a:t>	Prejudice</a:t>
            </a:r>
            <a:endParaRPr lang="en-US" sz="2800" dirty="0">
              <a:solidFill>
                <a:srgbClr val="000000"/>
              </a:solidFill>
              <a:latin typeface="Arial" pitchFamily="34" charset="0"/>
              <a:cs typeface="Arial" pitchFamily="34" charset="0"/>
            </a:endParaRPr>
          </a:p>
          <a:p>
            <a:pPr marL="0" lvl="1" indent="0" hangingPunct="1">
              <a:lnSpc>
                <a:spcPct val="100000"/>
              </a:lnSpc>
              <a:spcBef>
                <a:spcPts val="563"/>
              </a:spcBef>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r>
              <a:rPr lang="en-US" sz="2800" dirty="0" smtClean="0">
                <a:solidFill>
                  <a:srgbClr val="000000"/>
                </a:solidFill>
                <a:latin typeface="Arial" pitchFamily="34" charset="0"/>
                <a:cs typeface="Arial" pitchFamily="34" charset="0"/>
              </a:rPr>
              <a:t>	Racism</a:t>
            </a:r>
            <a:endParaRPr lang="en-US" sz="2800" dirty="0">
              <a:solidFill>
                <a:srgbClr val="000000"/>
              </a:solidFill>
              <a:latin typeface="Arial" pitchFamily="34" charset="0"/>
              <a:cs typeface="Arial" pitchFamily="34" charset="0"/>
            </a:endParaRPr>
          </a:p>
          <a:p>
            <a:pPr hangingPunct="1">
              <a:lnSpc>
                <a:spcPct val="100000"/>
              </a:lnSpc>
              <a:spcAft>
                <a:spcPts val="1425"/>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endParaRPr lang="en-US" sz="2800" dirty="0">
              <a:solidFill>
                <a:srgbClr val="000000"/>
              </a:solidFill>
              <a:latin typeface="Calibri" charset="0"/>
            </a:endParaRPr>
          </a:p>
          <a:p>
            <a:pPr hangingPunct="1">
              <a:lnSpc>
                <a:spcPct val="100000"/>
              </a:lnSpc>
              <a:spcAft>
                <a:spcPts val="1425"/>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endParaRPr lang="en-US" sz="2800" dirty="0">
              <a:solidFill>
                <a:srgbClr val="000000"/>
              </a:solidFill>
              <a:latin typeface="Calibri"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Grp="1" noChangeArrowheads="1"/>
          </p:cNvSpPr>
          <p:nvPr>
            <p:ph type="title"/>
          </p:nvPr>
        </p:nvSpPr>
        <p:spPr>
          <a:xfrm>
            <a:off x="381000" y="685800"/>
            <a:ext cx="8229600" cy="1143000"/>
          </a:xfrm>
          <a:ln/>
        </p:spPr>
        <p:txBody>
          <a:bodyPr lIns="91440" tIns="45720" rIns="91440" bIns="45720">
            <a:normAutofit fontScale="90000"/>
          </a:bodyPr>
          <a:lstStyle/>
          <a:p>
            <a:pPr marL="431800" indent="-322263">
              <a:lnSpc>
                <a:spcPct val="100000"/>
              </a:lnSpc>
              <a:spcAft>
                <a:spcPts val="1425"/>
              </a:spcAft>
              <a:tabLst>
                <a:tab pos="4318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4000" b="1" dirty="0" smtClean="0">
                <a:latin typeface="Arial" pitchFamily="34" charset="0"/>
                <a:cs typeface="Arial" pitchFamily="34" charset="0"/>
              </a:rPr>
              <a:t/>
            </a:r>
            <a:br>
              <a:rPr lang="en-US" sz="4000" b="1" dirty="0" smtClean="0">
                <a:latin typeface="Arial" pitchFamily="34" charset="0"/>
                <a:cs typeface="Arial" pitchFamily="34" charset="0"/>
              </a:rPr>
            </a:br>
            <a:r>
              <a:rPr lang="en-US" sz="4000" b="1" dirty="0">
                <a:latin typeface="Arial" pitchFamily="34" charset="0"/>
                <a:cs typeface="Arial" pitchFamily="34" charset="0"/>
              </a:rPr>
              <a:t/>
            </a:r>
            <a:br>
              <a:rPr lang="en-US" sz="4000" b="1" dirty="0">
                <a:latin typeface="Arial" pitchFamily="34" charset="0"/>
                <a:cs typeface="Arial" pitchFamily="34" charset="0"/>
              </a:rPr>
            </a:br>
            <a:r>
              <a:rPr lang="en-US" sz="4000" b="1" dirty="0" smtClean="0">
                <a:solidFill>
                  <a:schemeClr val="tx1"/>
                </a:solidFill>
                <a:latin typeface="Arial" pitchFamily="34" charset="0"/>
                <a:cs typeface="Arial" pitchFamily="34" charset="0"/>
              </a:rPr>
              <a:t>Washington Anti trafficking Response Network (WARN)</a:t>
            </a:r>
            <a:endParaRPr lang="en-US" sz="3200" b="1" dirty="0">
              <a:solidFill>
                <a:schemeClr val="tx1"/>
              </a:solidFill>
              <a:latin typeface="Arial" pitchFamily="34" charset="0"/>
              <a:cs typeface="Arial" pitchFamily="34" charset="0"/>
            </a:endParaRPr>
          </a:p>
        </p:txBody>
      </p:sp>
      <p:sp>
        <p:nvSpPr>
          <p:cNvPr id="19458" name="Rectangle 2"/>
          <p:cNvSpPr>
            <a:spLocks noGrp="1" noChangeArrowheads="1"/>
          </p:cNvSpPr>
          <p:nvPr>
            <p:ph sz="half" idx="1"/>
          </p:nvPr>
        </p:nvSpPr>
        <p:spPr>
          <a:ln/>
        </p:spPr>
        <p:txBody>
          <a:bodyPr lIns="91440" tIns="45720" rIns="91440" bIns="45720" anchor="ctr">
            <a:normAutofit fontScale="92500" lnSpcReduction="10000"/>
          </a:bodyPr>
          <a:lstStyle/>
          <a:p>
            <a:pPr marL="0" indent="1588">
              <a:lnSpc>
                <a:spcPct val="90000"/>
              </a:lnSpc>
              <a:spcBef>
                <a:spcPts val="563"/>
              </a:spcBef>
              <a:spcAft>
                <a:spcPct val="0"/>
              </a:spcAft>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b="1" dirty="0" smtClean="0">
                <a:solidFill>
                  <a:schemeClr val="tx1"/>
                </a:solidFill>
                <a:latin typeface="Arial" pitchFamily="34" charset="0"/>
                <a:cs typeface="Arial" pitchFamily="34" charset="0"/>
              </a:rPr>
              <a:t>Services </a:t>
            </a:r>
          </a:p>
          <a:p>
            <a:pPr marL="1645920" lvl="6" indent="1588">
              <a:lnSpc>
                <a:spcPct val="90000"/>
              </a:lnSpc>
              <a:spcBef>
                <a:spcPts val="563"/>
              </a:spcBef>
              <a:spcAft>
                <a:spcPct val="0"/>
              </a:spcAft>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endParaRPr lang="en-US" sz="2400" b="1" dirty="0" smtClean="0">
              <a:solidFill>
                <a:schemeClr val="tx1"/>
              </a:solidFill>
              <a:latin typeface="Arial" pitchFamily="34" charset="0"/>
              <a:cs typeface="Arial" pitchFamily="34" charset="0"/>
            </a:endParaRPr>
          </a:p>
          <a:p>
            <a:pPr marL="0" indent="1588">
              <a:lnSpc>
                <a:spcPct val="90000"/>
              </a:lnSpc>
              <a:spcBef>
                <a:spcPts val="563"/>
              </a:spcBef>
              <a:spcAft>
                <a:spcPct val="0"/>
              </a:spcAft>
              <a:buNone/>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2400" dirty="0" smtClean="0">
                <a:solidFill>
                  <a:srgbClr val="000000"/>
                </a:solidFill>
                <a:latin typeface="Arial" pitchFamily="34" charset="0"/>
                <a:cs typeface="Arial" pitchFamily="34" charset="0"/>
              </a:rPr>
              <a:t>-Urgent </a:t>
            </a:r>
            <a:r>
              <a:rPr lang="en-US" sz="2400" dirty="0">
                <a:solidFill>
                  <a:srgbClr val="000000"/>
                </a:solidFill>
                <a:latin typeface="Arial" pitchFamily="34" charset="0"/>
                <a:cs typeface="Arial" pitchFamily="34" charset="0"/>
              </a:rPr>
              <a:t>&amp; Long-Term Response:</a:t>
            </a:r>
          </a:p>
          <a:p>
            <a:pPr marL="0" indent="0">
              <a:lnSpc>
                <a:spcPct val="90000"/>
              </a:lnSpc>
              <a:spcBef>
                <a:spcPts val="563"/>
              </a:spcBef>
              <a:spcAft>
                <a:spcPct val="0"/>
              </a:spcAft>
              <a:buClr>
                <a:srgbClr val="17375E"/>
              </a:buClr>
              <a:buSzPct val="60000"/>
              <a:buFont typeface="Arial" charset="0"/>
              <a:buChar char="•"/>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2400" dirty="0">
                <a:solidFill>
                  <a:srgbClr val="000000"/>
                </a:solidFill>
                <a:latin typeface="Arial" pitchFamily="34" charset="0"/>
                <a:cs typeface="Arial" pitchFamily="34" charset="0"/>
              </a:rPr>
              <a:t>24-hour victim assistance line:  206.245.0782</a:t>
            </a:r>
          </a:p>
          <a:p>
            <a:pPr marL="0" indent="0">
              <a:lnSpc>
                <a:spcPct val="90000"/>
              </a:lnSpc>
              <a:spcBef>
                <a:spcPts val="563"/>
              </a:spcBef>
              <a:spcAft>
                <a:spcPct val="0"/>
              </a:spcAft>
              <a:buClr>
                <a:srgbClr val="17375E"/>
              </a:buClr>
              <a:buSzPct val="60000"/>
              <a:buFont typeface="Arial" charset="0"/>
              <a:buChar char="•"/>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2400" dirty="0" smtClean="0">
                <a:solidFill>
                  <a:srgbClr val="000000"/>
                </a:solidFill>
                <a:latin typeface="Arial" pitchFamily="34" charset="0"/>
                <a:cs typeface="Arial" pitchFamily="34" charset="0"/>
              </a:rPr>
              <a:t>Physical </a:t>
            </a:r>
            <a:r>
              <a:rPr lang="en-US" sz="2400" dirty="0">
                <a:solidFill>
                  <a:srgbClr val="000000"/>
                </a:solidFill>
                <a:latin typeface="Arial" pitchFamily="34" charset="0"/>
                <a:cs typeface="Arial" pitchFamily="34" charset="0"/>
              </a:rPr>
              <a:t>and mental health </a:t>
            </a:r>
            <a:r>
              <a:rPr lang="en-US" sz="2400" dirty="0" smtClean="0">
                <a:solidFill>
                  <a:srgbClr val="000000"/>
                </a:solidFill>
                <a:latin typeface="Arial" pitchFamily="34" charset="0"/>
                <a:cs typeface="Arial" pitchFamily="34" charset="0"/>
              </a:rPr>
              <a:t>treatment</a:t>
            </a:r>
          </a:p>
          <a:p>
            <a:pPr marL="0" indent="0">
              <a:lnSpc>
                <a:spcPct val="90000"/>
              </a:lnSpc>
              <a:spcBef>
                <a:spcPts val="563"/>
              </a:spcBef>
              <a:spcAft>
                <a:spcPct val="0"/>
              </a:spcAft>
              <a:buClr>
                <a:srgbClr val="17375E"/>
              </a:buClr>
              <a:buSzPct val="60000"/>
              <a:buFont typeface="Arial" charset="0"/>
              <a:buChar char="•"/>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2400" dirty="0" smtClean="0">
                <a:solidFill>
                  <a:srgbClr val="000000"/>
                </a:solidFill>
                <a:latin typeface="Arial" pitchFamily="34" charset="0"/>
                <a:cs typeface="Arial" pitchFamily="34" charset="0"/>
              </a:rPr>
              <a:t>Access to safe housing, food and clothing</a:t>
            </a:r>
          </a:p>
          <a:p>
            <a:pPr marL="0" indent="0">
              <a:lnSpc>
                <a:spcPct val="90000"/>
              </a:lnSpc>
              <a:spcBef>
                <a:spcPts val="563"/>
              </a:spcBef>
              <a:spcAft>
                <a:spcPct val="0"/>
              </a:spcAft>
              <a:buClr>
                <a:srgbClr val="17375E"/>
              </a:buClr>
              <a:buSzPct val="60000"/>
              <a:buFont typeface="Arial" charset="0"/>
              <a:buChar char="•"/>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2400" dirty="0" smtClean="0">
                <a:solidFill>
                  <a:srgbClr val="000000"/>
                </a:solidFill>
                <a:latin typeface="Arial" pitchFamily="34" charset="0"/>
                <a:cs typeface="Arial" pitchFamily="34" charset="0"/>
              </a:rPr>
              <a:t>Intensive Case Management</a:t>
            </a:r>
          </a:p>
          <a:p>
            <a:pPr marL="0" lvl="1" indent="0">
              <a:lnSpc>
                <a:spcPct val="90000"/>
              </a:lnSpc>
              <a:spcBef>
                <a:spcPts val="400"/>
              </a:spcBef>
              <a:spcAft>
                <a:spcPct val="0"/>
              </a:spcAft>
              <a:buClr>
                <a:srgbClr val="17375E"/>
              </a:buClr>
              <a:buSzPct val="60000"/>
              <a:buFont typeface="Arial" charset="0"/>
              <a:buChar char="–"/>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dirty="0" smtClean="0">
                <a:solidFill>
                  <a:srgbClr val="000000"/>
                </a:solidFill>
                <a:latin typeface="Arial" pitchFamily="34" charset="0"/>
                <a:cs typeface="Arial" pitchFamily="34" charset="0"/>
              </a:rPr>
              <a:t>Criminal </a:t>
            </a:r>
            <a:r>
              <a:rPr lang="en-US" dirty="0">
                <a:solidFill>
                  <a:srgbClr val="000000"/>
                </a:solidFill>
                <a:latin typeface="Arial" pitchFamily="34" charset="0"/>
                <a:cs typeface="Arial" pitchFamily="34" charset="0"/>
              </a:rPr>
              <a:t>justice-system/ victim rights </a:t>
            </a:r>
            <a:r>
              <a:rPr lang="en-US" dirty="0" smtClean="0">
                <a:solidFill>
                  <a:srgbClr val="000000"/>
                </a:solidFill>
                <a:latin typeface="Arial" pitchFamily="34" charset="0"/>
                <a:cs typeface="Arial" pitchFamily="34" charset="0"/>
              </a:rPr>
              <a:t>advocacy</a:t>
            </a:r>
            <a:endParaRPr lang="en-US" sz="2400" dirty="0">
              <a:solidFill>
                <a:srgbClr val="000000"/>
              </a:solidFill>
              <a:latin typeface="Arial" pitchFamily="34" charset="0"/>
              <a:cs typeface="Arial" pitchFamily="34" charset="0"/>
            </a:endParaRPr>
          </a:p>
        </p:txBody>
      </p:sp>
      <p:sp>
        <p:nvSpPr>
          <p:cNvPr id="4" name="Content Placeholder 3"/>
          <p:cNvSpPr>
            <a:spLocks noGrp="1"/>
          </p:cNvSpPr>
          <p:nvPr>
            <p:ph sz="half" idx="2"/>
          </p:nvPr>
        </p:nvSpPr>
        <p:spPr/>
        <p:txBody>
          <a:bodyPr>
            <a:normAutofit fontScale="92500" lnSpcReduction="10000"/>
          </a:bodyPr>
          <a:lstStyle/>
          <a:p>
            <a:pPr marL="0" lvl="1" indent="0">
              <a:lnSpc>
                <a:spcPct val="100000"/>
              </a:lnSpc>
              <a:spcBef>
                <a:spcPts val="400"/>
              </a:spcBef>
              <a:spcAft>
                <a:spcPct val="0"/>
              </a:spcAft>
              <a:buClr>
                <a:srgbClr val="17375E"/>
              </a:buClr>
              <a:buSzPct val="60000"/>
              <a:buFont typeface="Arial" charset="0"/>
              <a:buChar char="–"/>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endParaRPr lang="en-US" sz="1800" dirty="0" smtClean="0">
              <a:solidFill>
                <a:srgbClr val="000000"/>
              </a:solidFill>
              <a:latin typeface="Arial" pitchFamily="34" charset="0"/>
              <a:cs typeface="Arial" pitchFamily="34" charset="0"/>
            </a:endParaRPr>
          </a:p>
          <a:p>
            <a:pPr marL="0" lvl="1" indent="0">
              <a:lnSpc>
                <a:spcPct val="100000"/>
              </a:lnSpc>
              <a:spcBef>
                <a:spcPts val="400"/>
              </a:spcBef>
              <a:spcAft>
                <a:spcPct val="0"/>
              </a:spcAft>
              <a:buClr>
                <a:srgbClr val="17375E"/>
              </a:buClr>
              <a:buSzPct val="60000"/>
              <a:buFont typeface="Arial" charset="0"/>
              <a:buChar char="–"/>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endParaRPr lang="en-US" sz="1800" dirty="0" smtClean="0">
              <a:solidFill>
                <a:srgbClr val="000000"/>
              </a:solidFill>
              <a:latin typeface="Arial" pitchFamily="34" charset="0"/>
              <a:cs typeface="Arial" pitchFamily="34" charset="0"/>
            </a:endParaRPr>
          </a:p>
          <a:p>
            <a:pPr marL="0" lvl="1" indent="0">
              <a:lnSpc>
                <a:spcPct val="100000"/>
              </a:lnSpc>
              <a:spcBef>
                <a:spcPts val="400"/>
              </a:spcBef>
              <a:spcAft>
                <a:spcPct val="0"/>
              </a:spcAft>
              <a:buClr>
                <a:srgbClr val="17375E"/>
              </a:buClr>
              <a:buSzPct val="60000"/>
              <a:buFont typeface="Arial" charset="0"/>
              <a:buChar char="–"/>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endParaRPr lang="en-US" dirty="0" smtClean="0">
              <a:solidFill>
                <a:srgbClr val="000000"/>
              </a:solidFill>
              <a:latin typeface="Arial" pitchFamily="34" charset="0"/>
              <a:cs typeface="Arial" pitchFamily="34" charset="0"/>
            </a:endParaRPr>
          </a:p>
          <a:p>
            <a:pPr marL="0" lvl="1" indent="0">
              <a:lnSpc>
                <a:spcPct val="100000"/>
              </a:lnSpc>
              <a:spcBef>
                <a:spcPts val="400"/>
              </a:spcBef>
              <a:spcAft>
                <a:spcPct val="0"/>
              </a:spcAft>
              <a:buClr>
                <a:srgbClr val="17375E"/>
              </a:buClr>
              <a:buSzPct val="60000"/>
              <a:buFont typeface="Arial" charset="0"/>
              <a:buChar char="–"/>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dirty="0" smtClean="0">
                <a:solidFill>
                  <a:srgbClr val="000000"/>
                </a:solidFill>
                <a:latin typeface="Arial" pitchFamily="34" charset="0"/>
                <a:cs typeface="Arial" pitchFamily="34" charset="0"/>
              </a:rPr>
              <a:t>Safety awareness/planning</a:t>
            </a:r>
          </a:p>
          <a:p>
            <a:pPr marL="0" lvl="1" indent="0">
              <a:lnSpc>
                <a:spcPct val="100000"/>
              </a:lnSpc>
              <a:spcBef>
                <a:spcPts val="400"/>
              </a:spcBef>
              <a:spcAft>
                <a:spcPct val="0"/>
              </a:spcAft>
              <a:buClr>
                <a:srgbClr val="17375E"/>
              </a:buClr>
              <a:buSzPct val="60000"/>
              <a:buFont typeface="Arial" charset="0"/>
              <a:buChar char="–"/>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dirty="0" smtClean="0">
                <a:solidFill>
                  <a:srgbClr val="000000"/>
                </a:solidFill>
                <a:latin typeface="Arial" pitchFamily="34" charset="0"/>
                <a:cs typeface="Arial" pitchFamily="34" charset="0"/>
              </a:rPr>
              <a:t>Using the bus; grocery shopping; public benefits</a:t>
            </a:r>
          </a:p>
          <a:p>
            <a:pPr marL="0" indent="0">
              <a:lnSpc>
                <a:spcPct val="90000"/>
              </a:lnSpc>
              <a:spcBef>
                <a:spcPts val="563"/>
              </a:spcBef>
              <a:spcAft>
                <a:spcPct val="0"/>
              </a:spcAft>
              <a:buClr>
                <a:srgbClr val="17375E"/>
              </a:buClr>
              <a:buSzPct val="60000"/>
              <a:buFont typeface="Arial" charset="0"/>
              <a:buChar char="•"/>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2400" dirty="0" smtClean="0">
                <a:solidFill>
                  <a:srgbClr val="000000"/>
                </a:solidFill>
                <a:latin typeface="Arial" pitchFamily="34" charset="0"/>
                <a:cs typeface="Arial" pitchFamily="34" charset="0"/>
              </a:rPr>
              <a:t>Immigration advocacy and legal assistance</a:t>
            </a:r>
          </a:p>
          <a:p>
            <a:pPr marL="0" indent="0">
              <a:lnSpc>
                <a:spcPct val="90000"/>
              </a:lnSpc>
              <a:spcBef>
                <a:spcPts val="563"/>
              </a:spcBef>
              <a:spcAft>
                <a:spcPct val="0"/>
              </a:spcAft>
              <a:buClr>
                <a:srgbClr val="17375E"/>
              </a:buClr>
              <a:buSzPct val="60000"/>
              <a:buFont typeface="Arial" charset="0"/>
              <a:buChar char="•"/>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2400" dirty="0" smtClean="0">
                <a:solidFill>
                  <a:srgbClr val="000000"/>
                </a:solidFill>
                <a:latin typeface="Arial" pitchFamily="34" charset="0"/>
                <a:cs typeface="Arial" pitchFamily="34" charset="0"/>
              </a:rPr>
              <a:t>Interpretation services</a:t>
            </a:r>
          </a:p>
          <a:p>
            <a:pPr marL="0" indent="0">
              <a:lnSpc>
                <a:spcPct val="90000"/>
              </a:lnSpc>
              <a:spcBef>
                <a:spcPts val="563"/>
              </a:spcBef>
              <a:spcAft>
                <a:spcPct val="0"/>
              </a:spcAft>
              <a:buClr>
                <a:srgbClr val="17375E"/>
              </a:buClr>
              <a:buSzPct val="60000"/>
              <a:buFont typeface="Arial" charset="0"/>
              <a:buChar char="•"/>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2400" dirty="0" smtClean="0">
                <a:solidFill>
                  <a:srgbClr val="000000"/>
                </a:solidFill>
                <a:latin typeface="Arial" pitchFamily="34" charset="0"/>
                <a:cs typeface="Arial" pitchFamily="34" charset="0"/>
              </a:rPr>
              <a:t>English classes and job readiness training</a:t>
            </a:r>
          </a:p>
          <a:p>
            <a:pPr marL="0" indent="0">
              <a:lnSpc>
                <a:spcPct val="90000"/>
              </a:lnSpc>
              <a:spcBef>
                <a:spcPts val="563"/>
              </a:spcBef>
              <a:spcAft>
                <a:spcPct val="0"/>
              </a:spcAft>
              <a:buClr>
                <a:srgbClr val="17375E"/>
              </a:buClr>
              <a:buSzPct val="60000"/>
              <a:buFont typeface="Arial" charset="0"/>
              <a:buChar char="•"/>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2400" dirty="0" smtClean="0">
                <a:solidFill>
                  <a:srgbClr val="000000"/>
                </a:solidFill>
                <a:latin typeface="Arial" pitchFamily="34" charset="0"/>
                <a:cs typeface="Arial" pitchFamily="34" charset="0"/>
              </a:rPr>
              <a:t>Repatriation, if desired by client</a:t>
            </a:r>
          </a:p>
          <a:p>
            <a:endParaRPr lang="en-US" sz="2400" dirty="0">
              <a:latin typeface="Arial" pitchFamily="34" charset="0"/>
              <a:cs typeface="Arial"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1"/>
          <p:cNvSpPr txBox="1">
            <a:spLocks noChangeArrowheads="1"/>
          </p:cNvSpPr>
          <p:nvPr/>
        </p:nvSpPr>
        <p:spPr bwMode="auto">
          <a:xfrm>
            <a:off x="304800" y="304800"/>
            <a:ext cx="8229600" cy="1143000"/>
          </a:xfrm>
          <a:prstGeom prst="rect">
            <a:avLst/>
          </a:prstGeom>
          <a:noFill/>
          <a:ln w="9525" cap="flat">
            <a:noFill/>
            <a:round/>
            <a:headEnd/>
            <a:tailEnd/>
          </a:ln>
          <a:effectLst/>
        </p:spPr>
        <p:txBody>
          <a:bodyPr anchor="ctr"/>
          <a:lstStyle/>
          <a:p>
            <a:pPr hangingPunct="1">
              <a:lnSpc>
                <a:spcPct val="10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4000" b="1" dirty="0">
                <a:solidFill>
                  <a:srgbClr val="000000"/>
                </a:solidFill>
                <a:latin typeface="Arial" pitchFamily="34" charset="0"/>
                <a:cs typeface="Arial" pitchFamily="34" charset="0"/>
              </a:rPr>
              <a:t>Washington State Crime Victim </a:t>
            </a:r>
            <a:r>
              <a:rPr lang="en-US" sz="4000" b="1" dirty="0" smtClean="0">
                <a:solidFill>
                  <a:srgbClr val="000000"/>
                </a:solidFill>
                <a:latin typeface="Arial" pitchFamily="34" charset="0"/>
                <a:cs typeface="Arial" pitchFamily="34" charset="0"/>
              </a:rPr>
              <a:t>Services</a:t>
            </a:r>
            <a:endParaRPr lang="en-US" sz="4000" b="1" dirty="0">
              <a:solidFill>
                <a:srgbClr val="000000"/>
              </a:solidFill>
              <a:latin typeface="Arial" pitchFamily="34" charset="0"/>
              <a:cs typeface="Arial" pitchFamily="34" charset="0"/>
            </a:endParaRPr>
          </a:p>
        </p:txBody>
      </p:sp>
      <p:sp>
        <p:nvSpPr>
          <p:cNvPr id="20482" name="Text Box 2"/>
          <p:cNvSpPr txBox="1">
            <a:spLocks noChangeArrowheads="1"/>
          </p:cNvSpPr>
          <p:nvPr/>
        </p:nvSpPr>
        <p:spPr bwMode="auto">
          <a:xfrm>
            <a:off x="381000" y="1371600"/>
            <a:ext cx="8153400" cy="4800600"/>
          </a:xfrm>
          <a:prstGeom prst="rect">
            <a:avLst/>
          </a:prstGeom>
          <a:noFill/>
          <a:ln w="9525" cap="flat">
            <a:noFill/>
            <a:round/>
            <a:headEnd/>
            <a:tailEnd/>
          </a:ln>
          <a:effectLst/>
        </p:spPr>
        <p:txBody>
          <a:bodyPr/>
          <a:lstStyle/>
          <a:p>
            <a:pPr marL="342900" indent="-341313" hangingPunct="1">
              <a:lnSpc>
                <a:spcPct val="100000"/>
              </a:lnSpc>
              <a:spcBef>
                <a:spcPts val="563"/>
              </a:spcBef>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2400" b="1" dirty="0">
                <a:solidFill>
                  <a:srgbClr val="000000"/>
                </a:solidFill>
                <a:latin typeface="Arial" pitchFamily="34" charset="0"/>
                <a:cs typeface="Arial" pitchFamily="34" charset="0"/>
              </a:rPr>
              <a:t>Office for Crime Victim Advocacy (OCVA)</a:t>
            </a:r>
          </a:p>
          <a:p>
            <a:pPr hangingPunct="1">
              <a:lnSpc>
                <a:spcPct val="100000"/>
              </a:lnSpc>
              <a:spcBef>
                <a:spcPts val="563"/>
              </a:spcBef>
              <a:buClr>
                <a:srgbClr val="FFFFFF"/>
              </a:buClr>
              <a:buFont typeface="Wingdings" charset="2"/>
              <a:buChar char=""/>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2400" dirty="0">
                <a:solidFill>
                  <a:srgbClr val="000000"/>
                </a:solidFill>
                <a:latin typeface="Arial" pitchFamily="34" charset="0"/>
                <a:cs typeface="Arial" pitchFamily="34" charset="0"/>
              </a:rPr>
              <a:t>-Provides funding to 56 crime victim service centers covering all counties across Washington state</a:t>
            </a:r>
          </a:p>
          <a:p>
            <a:pPr hangingPunct="1">
              <a:lnSpc>
                <a:spcPct val="100000"/>
              </a:lnSpc>
              <a:spcBef>
                <a:spcPts val="563"/>
              </a:spcBef>
              <a:buClr>
                <a:srgbClr val="FFFFFF"/>
              </a:buClr>
              <a:buFont typeface="Wingdings" charset="2"/>
              <a:buChar char=""/>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2400" dirty="0">
                <a:solidFill>
                  <a:srgbClr val="000000"/>
                </a:solidFill>
                <a:latin typeface="Arial" pitchFamily="34" charset="0"/>
                <a:cs typeface="Arial" pitchFamily="34" charset="0"/>
              </a:rPr>
              <a:t>-Advocates on behalf of victims obtaining needed services and resources; </a:t>
            </a:r>
          </a:p>
          <a:p>
            <a:pPr hangingPunct="1">
              <a:lnSpc>
                <a:spcPct val="100000"/>
              </a:lnSpc>
              <a:spcBef>
                <a:spcPts val="563"/>
              </a:spcBef>
              <a:buClr>
                <a:srgbClr val="FFFFFF"/>
              </a:buClr>
              <a:buFont typeface="Wingdings" charset="2"/>
              <a:buChar char=""/>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2400" dirty="0">
                <a:solidFill>
                  <a:srgbClr val="000000"/>
                </a:solidFill>
                <a:latin typeface="Arial" pitchFamily="34" charset="0"/>
                <a:cs typeface="Arial" pitchFamily="34" charset="0"/>
              </a:rPr>
              <a:t>-Administers grant funds for community programs working with crime victims; </a:t>
            </a:r>
          </a:p>
          <a:p>
            <a:pPr hangingPunct="1">
              <a:lnSpc>
                <a:spcPct val="100000"/>
              </a:lnSpc>
              <a:spcBef>
                <a:spcPts val="563"/>
              </a:spcBef>
              <a:buClr>
                <a:srgbClr val="FFFFFF"/>
              </a:buClr>
              <a:buFont typeface="Wingdings" charset="2"/>
              <a:buChar char=""/>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2400" dirty="0">
                <a:solidFill>
                  <a:srgbClr val="000000"/>
                </a:solidFill>
                <a:latin typeface="Arial" pitchFamily="34" charset="0"/>
                <a:cs typeface="Arial" pitchFamily="34" charset="0"/>
              </a:rPr>
              <a:t>-Assist communities in planning and implementing services for crime victims; </a:t>
            </a:r>
          </a:p>
          <a:p>
            <a:pPr hangingPunct="1">
              <a:lnSpc>
                <a:spcPct val="100000"/>
              </a:lnSpc>
              <a:spcBef>
                <a:spcPts val="563"/>
              </a:spcBef>
              <a:buClr>
                <a:srgbClr val="FFFFFF"/>
              </a:buClr>
              <a:buFont typeface="Wingdings" charset="2"/>
              <a:buChar char=""/>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2400" dirty="0">
                <a:solidFill>
                  <a:srgbClr val="000000"/>
                </a:solidFill>
                <a:latin typeface="Arial" pitchFamily="34" charset="0"/>
                <a:cs typeface="Arial" pitchFamily="34" charset="0"/>
              </a:rPr>
              <a:t>- Advise local and state government agencies of practices, policies, and priorities which impact crime victims</a:t>
            </a:r>
          </a:p>
          <a:p>
            <a:pPr hangingPunct="1">
              <a:lnSpc>
                <a:spcPct val="100000"/>
              </a:lnSpc>
              <a:spcBef>
                <a:spcPts val="563"/>
              </a:spcBef>
              <a:buClrTx/>
              <a:buSzTx/>
              <a:buFontTx/>
              <a:buNone/>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endParaRPr lang="en-US" sz="2800" dirty="0">
              <a:solidFill>
                <a:srgbClr val="000000"/>
              </a:solidFill>
              <a:latin typeface="Berlin Sans FB" pitchFamily="32" charset="0"/>
            </a:endParaRPr>
          </a:p>
          <a:p>
            <a:pPr hangingPunct="1">
              <a:lnSpc>
                <a:spcPct val="100000"/>
              </a:lnSpc>
              <a:spcBef>
                <a:spcPts val="563"/>
              </a:spcBef>
              <a:buClrTx/>
              <a:buSzTx/>
              <a:buFontTx/>
              <a:buNone/>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endParaRPr lang="en-US" sz="2800" dirty="0">
              <a:solidFill>
                <a:srgbClr val="000000"/>
              </a:solidFill>
              <a:latin typeface="Berlin Sans FB" pitchFamily="32"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xt Box 1"/>
          <p:cNvSpPr txBox="1">
            <a:spLocks noChangeArrowheads="1"/>
          </p:cNvSpPr>
          <p:nvPr/>
        </p:nvSpPr>
        <p:spPr bwMode="auto">
          <a:xfrm>
            <a:off x="0" y="274638"/>
            <a:ext cx="8229600" cy="1143000"/>
          </a:xfrm>
          <a:prstGeom prst="rect">
            <a:avLst/>
          </a:prstGeom>
          <a:noFill/>
          <a:ln w="9525" cap="flat">
            <a:noFill/>
            <a:round/>
            <a:headEnd/>
            <a:tailEnd/>
          </a:ln>
          <a:effectLst/>
        </p:spPr>
        <p:txBody>
          <a:bodyPr anchor="ctr"/>
          <a:lstStyle/>
          <a:p>
            <a:pPr hangingPunct="1">
              <a:lnSpc>
                <a:spcPct val="10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2800" b="1" dirty="0">
                <a:solidFill>
                  <a:srgbClr val="000000"/>
                </a:solidFill>
                <a:latin typeface="Tempus Sans ITC" pitchFamily="80" charset="0"/>
              </a:rPr>
              <a:t>		</a:t>
            </a:r>
            <a:r>
              <a:rPr lang="en-US" sz="3600" b="1" dirty="0">
                <a:solidFill>
                  <a:srgbClr val="000000"/>
                </a:solidFill>
                <a:latin typeface="Arial" pitchFamily="34" charset="0"/>
                <a:cs typeface="Arial" pitchFamily="34" charset="0"/>
              </a:rPr>
              <a:t>GAPS in Services</a:t>
            </a:r>
          </a:p>
        </p:txBody>
      </p:sp>
      <p:sp>
        <p:nvSpPr>
          <p:cNvPr id="21506" name="Text Box 2"/>
          <p:cNvSpPr txBox="1">
            <a:spLocks noChangeArrowheads="1"/>
          </p:cNvSpPr>
          <p:nvPr/>
        </p:nvSpPr>
        <p:spPr bwMode="auto">
          <a:xfrm>
            <a:off x="381000" y="1295400"/>
            <a:ext cx="7848600" cy="4830763"/>
          </a:xfrm>
          <a:prstGeom prst="rect">
            <a:avLst/>
          </a:prstGeom>
          <a:noFill/>
          <a:ln w="9525" cap="flat">
            <a:noFill/>
            <a:round/>
            <a:headEnd/>
            <a:tailEnd/>
          </a:ln>
          <a:effectLst/>
        </p:spPr>
        <p:txBody>
          <a:bodyPr/>
          <a:lstStyle/>
          <a:p>
            <a:pPr hangingPunct="1">
              <a:lnSpc>
                <a:spcPct val="100000"/>
              </a:lnSpc>
              <a:spcBef>
                <a:spcPts val="650"/>
              </a:spcBef>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r>
              <a:rPr lang="en-US" sz="3200" dirty="0">
                <a:solidFill>
                  <a:srgbClr val="000000"/>
                </a:solidFill>
                <a:latin typeface="Arial" pitchFamily="34" charset="0"/>
                <a:cs typeface="Arial" pitchFamily="34" charset="0"/>
              </a:rPr>
              <a:t>Lack of all types of housing (emergency, under 18yrs and over 18)</a:t>
            </a:r>
          </a:p>
          <a:p>
            <a:pPr hangingPunct="1">
              <a:lnSpc>
                <a:spcPct val="100000"/>
              </a:lnSpc>
              <a:spcBef>
                <a:spcPts val="650"/>
              </a:spcBef>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r>
              <a:rPr lang="en-US" sz="3200" dirty="0">
                <a:solidFill>
                  <a:srgbClr val="000000"/>
                </a:solidFill>
                <a:latin typeface="Arial" pitchFamily="34" charset="0"/>
                <a:cs typeface="Arial" pitchFamily="34" charset="0"/>
              </a:rPr>
              <a:t>Drugs and alcohol prevention programs sensitive to the needs of victims (</a:t>
            </a:r>
            <a:r>
              <a:rPr lang="en-US" sz="3200" dirty="0" err="1">
                <a:solidFill>
                  <a:srgbClr val="000000"/>
                </a:solidFill>
                <a:latin typeface="Arial" pitchFamily="34" charset="0"/>
                <a:cs typeface="Arial" pitchFamily="34" charset="0"/>
              </a:rPr>
              <a:t>detox</a:t>
            </a:r>
            <a:r>
              <a:rPr lang="en-US" sz="3200" dirty="0">
                <a:solidFill>
                  <a:srgbClr val="000000"/>
                </a:solidFill>
                <a:latin typeface="Arial" pitchFamily="34" charset="0"/>
                <a:cs typeface="Arial" pitchFamily="34" charset="0"/>
              </a:rPr>
              <a:t>, inpatient and outpatient)</a:t>
            </a:r>
          </a:p>
          <a:p>
            <a:pPr hangingPunct="1">
              <a:lnSpc>
                <a:spcPct val="100000"/>
              </a:lnSpc>
              <a:spcBef>
                <a:spcPts val="650"/>
              </a:spcBef>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r>
              <a:rPr lang="en-US" sz="3200" dirty="0">
                <a:solidFill>
                  <a:srgbClr val="000000"/>
                </a:solidFill>
                <a:latin typeface="Arial" pitchFamily="34" charset="0"/>
                <a:cs typeface="Arial" pitchFamily="34" charset="0"/>
              </a:rPr>
              <a:t>Mental health (psychiatric, outpatient and inpatient)</a:t>
            </a:r>
          </a:p>
          <a:p>
            <a:pPr hangingPunct="1">
              <a:lnSpc>
                <a:spcPct val="100000"/>
              </a:lnSpc>
              <a:spcBef>
                <a:spcPts val="650"/>
              </a:spcBef>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r>
              <a:rPr lang="en-US" sz="3200" dirty="0">
                <a:solidFill>
                  <a:srgbClr val="000000"/>
                </a:solidFill>
                <a:latin typeface="Arial" pitchFamily="34" charset="0"/>
                <a:cs typeface="Arial" pitchFamily="34" charset="0"/>
              </a:rPr>
              <a:t>Culturally relevant training for all  professionals</a:t>
            </a:r>
          </a:p>
          <a:p>
            <a:pPr hangingPunct="1">
              <a:lnSpc>
                <a:spcPct val="100000"/>
              </a:lnSpc>
              <a:spcBef>
                <a:spcPts val="650"/>
              </a:spcBef>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endParaRPr lang="en-US" sz="3200" dirty="0">
              <a:solidFill>
                <a:srgbClr val="000000"/>
              </a:solidFill>
              <a:latin typeface="Calibri"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Box 1"/>
          <p:cNvSpPr txBox="1">
            <a:spLocks noChangeArrowheads="1"/>
          </p:cNvSpPr>
          <p:nvPr/>
        </p:nvSpPr>
        <p:spPr bwMode="auto">
          <a:xfrm>
            <a:off x="0" y="274638"/>
            <a:ext cx="8229600" cy="868362"/>
          </a:xfrm>
          <a:prstGeom prst="rect">
            <a:avLst/>
          </a:prstGeom>
          <a:noFill/>
          <a:ln w="9525" cap="flat">
            <a:noFill/>
            <a:round/>
            <a:headEnd/>
            <a:tailEnd/>
          </a:ln>
          <a:effectLst/>
        </p:spPr>
        <p:txBody>
          <a:bodyPr anchor="ctr"/>
          <a:lstStyle/>
          <a:p>
            <a:pPr hangingPunct="1">
              <a:lnSpc>
                <a:spcPct val="10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2800" dirty="0">
                <a:solidFill>
                  <a:srgbClr val="000000"/>
                </a:solidFill>
                <a:latin typeface="Tempus Sans ITC" pitchFamily="80" charset="0"/>
              </a:rPr>
              <a:t>		</a:t>
            </a:r>
            <a:r>
              <a:rPr lang="en-US" sz="4000" b="1" dirty="0">
                <a:solidFill>
                  <a:srgbClr val="000000"/>
                </a:solidFill>
              </a:rPr>
              <a:t>What can you do?</a:t>
            </a:r>
          </a:p>
        </p:txBody>
      </p:sp>
      <p:sp>
        <p:nvSpPr>
          <p:cNvPr id="22530" name="Text Box 2"/>
          <p:cNvSpPr txBox="1">
            <a:spLocks noChangeArrowheads="1"/>
          </p:cNvSpPr>
          <p:nvPr/>
        </p:nvSpPr>
        <p:spPr bwMode="auto">
          <a:xfrm>
            <a:off x="414338" y="1189038"/>
            <a:ext cx="7848600" cy="4887912"/>
          </a:xfrm>
          <a:prstGeom prst="rect">
            <a:avLst/>
          </a:prstGeom>
          <a:noFill/>
          <a:ln w="9525" cap="flat">
            <a:noFill/>
            <a:round/>
            <a:headEnd/>
            <a:tailEnd/>
          </a:ln>
          <a:effectLst/>
        </p:spPr>
        <p:txBody>
          <a:bodyPr/>
          <a:lstStyle/>
          <a:p>
            <a:pPr hangingPunct="1">
              <a:lnSpc>
                <a:spcPct val="80000"/>
              </a:lnSpc>
              <a:spcBef>
                <a:spcPts val="563"/>
              </a:spcBef>
              <a:buClr>
                <a:srgbClr val="C3D69B"/>
              </a:buCl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endParaRPr lang="en-US" sz="3600" b="1" dirty="0" smtClean="0">
              <a:solidFill>
                <a:srgbClr val="000000"/>
              </a:solidFill>
            </a:endParaRPr>
          </a:p>
          <a:p>
            <a:pPr hangingPunct="1">
              <a:lnSpc>
                <a:spcPct val="80000"/>
              </a:lnSpc>
              <a:spcBef>
                <a:spcPts val="563"/>
              </a:spcBef>
              <a:buClr>
                <a:srgbClr val="C3D69B"/>
              </a:buCl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r>
              <a:rPr lang="en-US" sz="3600" b="1" dirty="0" smtClean="0">
                <a:solidFill>
                  <a:srgbClr val="000000"/>
                </a:solidFill>
              </a:rPr>
              <a:t>Raise </a:t>
            </a:r>
            <a:r>
              <a:rPr lang="en-US" sz="3600" b="1" dirty="0">
                <a:solidFill>
                  <a:srgbClr val="000000"/>
                </a:solidFill>
              </a:rPr>
              <a:t>Awareness</a:t>
            </a:r>
            <a:r>
              <a:rPr lang="en-US" sz="3600" dirty="0" smtClean="0">
                <a:solidFill>
                  <a:srgbClr val="000000"/>
                </a:solidFill>
              </a:rPr>
              <a:t>:</a:t>
            </a:r>
          </a:p>
          <a:p>
            <a:pPr marL="0" lvl="1" indent="0" hangingPunct="1">
              <a:lnSpc>
                <a:spcPct val="80000"/>
              </a:lnSpc>
              <a:spcBef>
                <a:spcPts val="488"/>
              </a:spcBef>
              <a:buClr>
                <a:srgbClr val="C3D69B"/>
              </a:buClr>
              <a:buFont typeface="Wingdings" pitchFamily="2" charset="2"/>
              <a:buChar char="v"/>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r>
              <a:rPr lang="en-US" sz="2400" dirty="0" smtClean="0">
                <a:solidFill>
                  <a:srgbClr val="000000"/>
                </a:solidFill>
              </a:rPr>
              <a:t>Spread </a:t>
            </a:r>
            <a:r>
              <a:rPr lang="en-US" sz="2400" dirty="0">
                <a:solidFill>
                  <a:srgbClr val="000000"/>
                </a:solidFill>
              </a:rPr>
              <a:t>the word with your family, friends, church and school 	groups, businesses and the public – host </a:t>
            </a:r>
            <a:r>
              <a:rPr lang="en-US" sz="2400" dirty="0" smtClean="0">
                <a:solidFill>
                  <a:srgbClr val="000000"/>
                </a:solidFill>
              </a:rPr>
              <a:t>training</a:t>
            </a:r>
          </a:p>
          <a:p>
            <a:pPr marL="0" lvl="1" indent="0" hangingPunct="1">
              <a:lnSpc>
                <a:spcPct val="80000"/>
              </a:lnSpc>
              <a:spcBef>
                <a:spcPts val="488"/>
              </a:spcBef>
              <a:buClr>
                <a:srgbClr val="C3D69B"/>
              </a:buClr>
              <a:buFont typeface="Wingdings" pitchFamily="2" charset="2"/>
              <a:buChar char="v"/>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endParaRPr lang="en-US" sz="2400" dirty="0">
              <a:solidFill>
                <a:srgbClr val="000000"/>
              </a:solidFill>
            </a:endParaRPr>
          </a:p>
          <a:p>
            <a:pPr marL="0" lvl="1" indent="0" hangingPunct="1">
              <a:lnSpc>
                <a:spcPct val="100000"/>
              </a:lnSpc>
              <a:spcAft>
                <a:spcPts val="1138"/>
              </a:spcAft>
              <a:buClr>
                <a:srgbClr val="F96A1B"/>
              </a:buClr>
              <a:buSzPct val="7500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r>
              <a:rPr lang="en-US" sz="3600" b="1" dirty="0" smtClean="0">
                <a:solidFill>
                  <a:srgbClr val="000000"/>
                </a:solidFill>
              </a:rPr>
              <a:t>Encourage </a:t>
            </a:r>
            <a:r>
              <a:rPr lang="en-US" sz="3600" b="1" dirty="0">
                <a:solidFill>
                  <a:srgbClr val="000000"/>
                </a:solidFill>
              </a:rPr>
              <a:t>Govt. Agencies</a:t>
            </a:r>
            <a:r>
              <a:rPr lang="en-US" sz="3600" dirty="0">
                <a:solidFill>
                  <a:srgbClr val="000000"/>
                </a:solidFill>
              </a:rPr>
              <a:t> </a:t>
            </a:r>
            <a:r>
              <a:rPr lang="en-US" sz="2400" dirty="0">
                <a:solidFill>
                  <a:srgbClr val="000000"/>
                </a:solidFill>
              </a:rPr>
              <a:t>to develop policies that protect and 		prevent children and adults from becoming victims</a:t>
            </a:r>
          </a:p>
          <a:p>
            <a:pPr hangingPunct="1">
              <a:lnSpc>
                <a:spcPct val="100000"/>
              </a:lnSpc>
              <a:spcAft>
                <a:spcPts val="1425"/>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endParaRPr lang="en-US" sz="2400" b="1" dirty="0">
              <a:solidFill>
                <a:srgbClr val="000000"/>
              </a:solidFill>
            </a:endParaRPr>
          </a:p>
          <a:p>
            <a:pPr hangingPunct="1">
              <a:lnSpc>
                <a:spcPct val="100000"/>
              </a:lnSpc>
              <a:spcAft>
                <a:spcPts val="1425"/>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endParaRPr lang="en-US" sz="2400" dirty="0">
              <a:solidFill>
                <a:srgbClr val="000000"/>
              </a:solidFill>
              <a:latin typeface="Berlin Sans FB" pitchFamily="32" charset="0"/>
            </a:endParaRPr>
          </a:p>
          <a:p>
            <a:pPr hangingPunct="1">
              <a:lnSpc>
                <a:spcPct val="100000"/>
              </a:lnSpc>
              <a:spcBef>
                <a:spcPts val="600"/>
              </a:spcBef>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endParaRPr lang="en-US" sz="2400" dirty="0">
              <a:solidFill>
                <a:srgbClr val="000000"/>
              </a:solidFill>
              <a:latin typeface="Berlin Sans FB" pitchFamily="32" charset="0"/>
            </a:endParaRPr>
          </a:p>
          <a:p>
            <a:pPr marL="457200" hangingPunct="1">
              <a:lnSpc>
                <a:spcPct val="100000"/>
              </a:lnSpc>
              <a:spcBef>
                <a:spcPts val="488"/>
              </a:spcBef>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endParaRPr lang="en-US" sz="2400" dirty="0">
              <a:solidFill>
                <a:srgbClr val="000000"/>
              </a:solidFill>
              <a:latin typeface="Berlin Sans FB" pitchFamily="32" charset="0"/>
            </a:endParaRPr>
          </a:p>
          <a:p>
            <a:pPr marL="457200" hangingPunct="1">
              <a:lnSpc>
                <a:spcPct val="100000"/>
              </a:lnSpc>
              <a:spcBef>
                <a:spcPts val="488"/>
              </a:spcBef>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endParaRPr lang="en-US" sz="2400" dirty="0">
              <a:solidFill>
                <a:srgbClr val="000000"/>
              </a:solidFill>
              <a:latin typeface="Berlin Sans FB" pitchFamily="32" charset="0"/>
            </a:endParaRPr>
          </a:p>
        </p:txBody>
      </p:sp>
      <p:sp>
        <p:nvSpPr>
          <p:cNvPr id="22531" name="Text Box 3"/>
          <p:cNvSpPr txBox="1">
            <a:spLocks noChangeArrowheads="1"/>
          </p:cNvSpPr>
          <p:nvPr/>
        </p:nvSpPr>
        <p:spPr bwMode="auto">
          <a:xfrm>
            <a:off x="714375" y="865188"/>
            <a:ext cx="361950" cy="357187"/>
          </a:xfrm>
          <a:prstGeom prst="rect">
            <a:avLst/>
          </a:prstGeom>
          <a:noFill/>
          <a:ln w="9525" cap="flat">
            <a:noFill/>
            <a:round/>
            <a:headEnd/>
            <a:tailEnd/>
          </a:ln>
          <a:effectLst/>
        </p:spPr>
        <p:txBody>
          <a:bodyPr wrap="none" anchor="ct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04800"/>
            <a:ext cx="8229600" cy="1143000"/>
          </a:xfrm>
        </p:spPr>
        <p:txBody>
          <a:bodyPr/>
          <a:lstStyle/>
          <a:p>
            <a:r>
              <a:rPr lang="en-US" sz="4000" b="1" dirty="0" smtClean="0">
                <a:solidFill>
                  <a:schemeClr val="tx1"/>
                </a:solidFill>
                <a:latin typeface="Arial" pitchFamily="34" charset="0"/>
                <a:cs typeface="Arial" pitchFamily="34" charset="0"/>
              </a:rPr>
              <a:t>What can you do?</a:t>
            </a:r>
            <a:endParaRPr lang="en-US" sz="4000" b="1" dirty="0">
              <a:solidFill>
                <a:schemeClr val="tx1"/>
              </a:solidFill>
              <a:latin typeface="Arial" pitchFamily="34" charset="0"/>
              <a:cs typeface="Arial" pitchFamily="34" charset="0"/>
            </a:endParaRPr>
          </a:p>
        </p:txBody>
      </p:sp>
      <p:sp>
        <p:nvSpPr>
          <p:cNvPr id="4" name="Content Placeholder 3"/>
          <p:cNvSpPr>
            <a:spLocks noGrp="1"/>
          </p:cNvSpPr>
          <p:nvPr>
            <p:ph idx="1"/>
          </p:nvPr>
        </p:nvSpPr>
        <p:spPr>
          <a:xfrm>
            <a:off x="457200" y="1905000"/>
            <a:ext cx="8228013" cy="4267199"/>
          </a:xfrm>
        </p:spPr>
        <p:txBody>
          <a:bodyPr/>
          <a:lstStyle/>
          <a:p>
            <a:pPr hangingPunct="1">
              <a:lnSpc>
                <a:spcPct val="80000"/>
              </a:lnSpc>
              <a:spcBef>
                <a:spcPts val="563"/>
              </a:spcBef>
              <a:buClr>
                <a:srgbClr val="C3D69B"/>
              </a:buClr>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r>
              <a:rPr lang="en-US" sz="3200" b="1" dirty="0" smtClean="0">
                <a:latin typeface="Arial" pitchFamily="34" charset="0"/>
                <a:cs typeface="Arial" pitchFamily="34" charset="0"/>
              </a:rPr>
              <a:t>Make Conscious Consumer Choices</a:t>
            </a:r>
            <a:r>
              <a:rPr lang="en-US" sz="2400" dirty="0" smtClean="0">
                <a:latin typeface="Arial" pitchFamily="34" charset="0"/>
                <a:cs typeface="Arial" pitchFamily="34" charset="0"/>
              </a:rPr>
              <a:t>:</a:t>
            </a:r>
          </a:p>
          <a:p>
            <a:pPr hangingPunct="1">
              <a:lnSpc>
                <a:spcPct val="80000"/>
              </a:lnSpc>
              <a:spcBef>
                <a:spcPts val="563"/>
              </a:spcBef>
              <a:buClr>
                <a:srgbClr val="C3D69B"/>
              </a:buClr>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r>
              <a:rPr lang="en-US" sz="2400" dirty="0" smtClean="0">
                <a:latin typeface="Arial" pitchFamily="34" charset="0"/>
                <a:cs typeface="Arial" pitchFamily="34" charset="0"/>
              </a:rPr>
              <a:t>	-Look for “sweat shop free” clothing and fair trade products – productsofslavery.org</a:t>
            </a:r>
          </a:p>
          <a:p>
            <a:pPr>
              <a:lnSpc>
                <a:spcPct val="100000"/>
              </a:lnSpc>
              <a:buClrTx/>
              <a:buSzTx/>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endParaRPr lang="en-US" sz="2400" dirty="0" smtClean="0">
              <a:latin typeface="Arial" pitchFamily="34" charset="0"/>
              <a:cs typeface="Arial" pitchFamily="34" charset="0"/>
            </a:endParaRPr>
          </a:p>
          <a:p>
            <a:pPr marL="0" lvl="1" indent="0" hangingPunct="1">
              <a:lnSpc>
                <a:spcPct val="80000"/>
              </a:lnSpc>
              <a:spcBef>
                <a:spcPts val="563"/>
              </a:spcBef>
              <a:buClr>
                <a:srgbClr val="C3D69B"/>
              </a:buClr>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r>
              <a:rPr lang="en-US" sz="3600" b="1" dirty="0" smtClean="0">
                <a:latin typeface="Arial" pitchFamily="34" charset="0"/>
                <a:cs typeface="Arial" pitchFamily="34" charset="0"/>
              </a:rPr>
              <a:t>Support policies for the prevention of human trafficking</a:t>
            </a:r>
            <a:r>
              <a:rPr lang="en-US" sz="3600" dirty="0" smtClean="0">
                <a:latin typeface="Arial" pitchFamily="34" charset="0"/>
                <a:cs typeface="Arial" pitchFamily="34" charset="0"/>
              </a:rPr>
              <a:t>:</a:t>
            </a:r>
          </a:p>
          <a:p>
            <a:pPr marL="457200" hangingPunct="1">
              <a:lnSpc>
                <a:spcPct val="100000"/>
              </a:lnSpc>
              <a:spcBef>
                <a:spcPts val="488"/>
              </a:spcBef>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r>
              <a:rPr lang="en-US" sz="2400" dirty="0" smtClean="0">
                <a:latin typeface="Arial" pitchFamily="34" charset="0"/>
                <a:cs typeface="Arial" pitchFamily="34" charset="0"/>
              </a:rPr>
              <a:t> 	-corporate responsibility bill;  international fair trade policies   		</a:t>
            </a:r>
          </a:p>
          <a:p>
            <a:pPr marL="457200" hangingPunct="1">
              <a:lnSpc>
                <a:spcPct val="100000"/>
              </a:lnSpc>
              <a:spcBef>
                <a:spcPts val="488"/>
              </a:spcBef>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r>
              <a:rPr lang="en-US" sz="2400" dirty="0" smtClean="0">
                <a:latin typeface="Arial" pitchFamily="34" charset="0"/>
                <a:cs typeface="Arial" pitchFamily="34" charset="0"/>
              </a:rPr>
              <a:t> 	-Assets seized  from drug bust to fund  drug abused victims of human  trafficking</a:t>
            </a:r>
          </a:p>
          <a:p>
            <a:endParaRPr lang="en-US" dirty="0">
              <a:latin typeface="Arial" pitchFamily="34" charset="0"/>
              <a:cs typeface="Arial" pitchFamily="34" charset="0"/>
            </a:endParaRPr>
          </a:p>
        </p:txBody>
      </p:sp>
      <p:sp>
        <p:nvSpPr>
          <p:cNvPr id="2" name="Date Placeholder 1"/>
          <p:cNvSpPr>
            <a:spLocks noGrp="1"/>
          </p:cNvSpPr>
          <p:nvPr>
            <p:ph type="dt" sz="half" idx="10"/>
          </p:nvPr>
        </p:nvSpPr>
        <p:spPr/>
        <p:txBody>
          <a:bodyPr/>
          <a:lstStyle/>
          <a:p>
            <a:fld id="{98968A6C-F670-4B02-845A-4A2E6A45DE6E}" type="datetime1">
              <a:rPr lang="en-US" smtClean="0"/>
              <a:pPr/>
              <a:t>10/22/2014</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ext Box 1"/>
          <p:cNvSpPr txBox="1">
            <a:spLocks noChangeArrowheads="1"/>
          </p:cNvSpPr>
          <p:nvPr/>
        </p:nvSpPr>
        <p:spPr bwMode="auto">
          <a:xfrm>
            <a:off x="609600" y="274638"/>
            <a:ext cx="7620000" cy="1143000"/>
          </a:xfrm>
          <a:prstGeom prst="rect">
            <a:avLst/>
          </a:prstGeom>
          <a:noFill/>
          <a:ln w="9525" cap="flat">
            <a:noFill/>
            <a:round/>
            <a:headEnd/>
            <a:tailEnd/>
          </a:ln>
          <a:effectLst/>
        </p:spPr>
        <p:txBody>
          <a:bodyPr anchor="ctr"/>
          <a:lstStyle/>
          <a:p>
            <a:pPr algn="ctr" hangingPunct="1">
              <a:lnSpc>
                <a:spcPct val="10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3200" b="1" dirty="0">
                <a:solidFill>
                  <a:srgbClr val="000000"/>
                </a:solidFill>
                <a:latin typeface="Arial" pitchFamily="34" charset="0"/>
                <a:cs typeface="Arial" pitchFamily="34" charset="0"/>
              </a:rPr>
              <a:t>What is Human Trafficking</a:t>
            </a:r>
          </a:p>
        </p:txBody>
      </p:sp>
      <p:sp>
        <p:nvSpPr>
          <p:cNvPr id="6146" name="Text Box 2"/>
          <p:cNvSpPr txBox="1">
            <a:spLocks noChangeArrowheads="1"/>
          </p:cNvSpPr>
          <p:nvPr/>
        </p:nvSpPr>
        <p:spPr bwMode="auto">
          <a:xfrm>
            <a:off x="381000" y="1447800"/>
            <a:ext cx="8229600" cy="4678363"/>
          </a:xfrm>
          <a:prstGeom prst="rect">
            <a:avLst/>
          </a:prstGeom>
          <a:noFill/>
          <a:ln w="9525" cap="flat">
            <a:noFill/>
            <a:round/>
            <a:headEnd/>
            <a:tailEnd/>
          </a:ln>
          <a:effectLst/>
        </p:spPr>
        <p:txBody>
          <a:bodyPr/>
          <a:lstStyle/>
          <a:p>
            <a:pPr hangingPunct="1">
              <a:lnSpc>
                <a:spcPct val="100000"/>
              </a:lnSpc>
              <a:spcBef>
                <a:spcPts val="488"/>
              </a:spcBef>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2400" u="sng" dirty="0">
                <a:solidFill>
                  <a:srgbClr val="000000"/>
                </a:solidFill>
                <a:latin typeface="Arial" pitchFamily="34" charset="0"/>
                <a:cs typeface="Arial" pitchFamily="34" charset="0"/>
              </a:rPr>
              <a:t>Human Trafficking</a:t>
            </a:r>
            <a:r>
              <a:rPr lang="en-US" sz="2400" dirty="0">
                <a:solidFill>
                  <a:srgbClr val="000000"/>
                </a:solidFill>
                <a:latin typeface="Arial" pitchFamily="34" charset="0"/>
                <a:cs typeface="Arial" pitchFamily="34" charset="0"/>
              </a:rPr>
              <a:t>: The use of force, fraud or coercion to compel a person into any form of work against his or her will.</a:t>
            </a:r>
          </a:p>
          <a:p>
            <a:pPr marL="342900" indent="-341313" algn="ctr" hangingPunct="1">
              <a:lnSpc>
                <a:spcPct val="90000"/>
              </a:lnSpc>
              <a:spcBef>
                <a:spcPts val="488"/>
              </a:spcBef>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2400" dirty="0" smtClean="0">
                <a:solidFill>
                  <a:srgbClr val="000000"/>
                </a:solidFill>
                <a:latin typeface="Arial" pitchFamily="34" charset="0"/>
                <a:cs typeface="Arial" pitchFamily="34" charset="0"/>
              </a:rPr>
              <a:t>Federal </a:t>
            </a:r>
            <a:r>
              <a:rPr lang="en-US" sz="2400" dirty="0">
                <a:solidFill>
                  <a:srgbClr val="000000"/>
                </a:solidFill>
                <a:latin typeface="Arial" pitchFamily="34" charset="0"/>
                <a:cs typeface="Arial" pitchFamily="34" charset="0"/>
              </a:rPr>
              <a:t>Definitions</a:t>
            </a:r>
          </a:p>
          <a:p>
            <a:pPr marL="342900" indent="-341313" algn="ctr" hangingPunct="1">
              <a:lnSpc>
                <a:spcPct val="90000"/>
              </a:lnSpc>
              <a:spcBef>
                <a:spcPts val="488"/>
              </a:spcBef>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endParaRPr lang="en-US" sz="2400" dirty="0">
              <a:solidFill>
                <a:srgbClr val="000000"/>
              </a:solidFill>
              <a:latin typeface="Arial" pitchFamily="34" charset="0"/>
              <a:cs typeface="Arial" pitchFamily="34" charset="0"/>
            </a:endParaRPr>
          </a:p>
          <a:p>
            <a:pPr hangingPunct="1">
              <a:lnSpc>
                <a:spcPct val="90000"/>
              </a:lnSpc>
              <a:spcBef>
                <a:spcPts val="488"/>
              </a:spcBef>
              <a:buClr>
                <a:srgbClr val="10243E"/>
              </a:buClr>
              <a:buSzPct val="60000"/>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2400" u="sng" dirty="0">
                <a:solidFill>
                  <a:srgbClr val="000000"/>
                </a:solidFill>
                <a:latin typeface="Arial" pitchFamily="34" charset="0"/>
                <a:cs typeface="Arial" pitchFamily="34" charset="0"/>
              </a:rPr>
              <a:t>Labor Trafficking</a:t>
            </a:r>
            <a:r>
              <a:rPr lang="en-US" sz="2400" dirty="0">
                <a:solidFill>
                  <a:srgbClr val="000000"/>
                </a:solidFill>
                <a:latin typeface="Arial" pitchFamily="34" charset="0"/>
                <a:cs typeface="Arial" pitchFamily="34" charset="0"/>
              </a:rPr>
              <a:t>: Using force, fraud or coercion to recruit, harbor, transport, obtain or employ a person for labor or services in involuntary servitude, debt bondage or slavery</a:t>
            </a:r>
          </a:p>
          <a:p>
            <a:pPr hangingPunct="1">
              <a:lnSpc>
                <a:spcPct val="90000"/>
              </a:lnSpc>
              <a:spcBef>
                <a:spcPts val="488"/>
              </a:spcBef>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endParaRPr lang="en-US" sz="2400" dirty="0">
              <a:solidFill>
                <a:srgbClr val="000000"/>
              </a:solidFill>
              <a:latin typeface="Arial" pitchFamily="34" charset="0"/>
              <a:cs typeface="Arial" pitchFamily="34" charset="0"/>
            </a:endParaRPr>
          </a:p>
          <a:p>
            <a:pPr hangingPunct="1">
              <a:lnSpc>
                <a:spcPct val="100000"/>
              </a:lnSpc>
              <a:spcBef>
                <a:spcPts val="488"/>
              </a:spcBef>
              <a:buClr>
                <a:srgbClr val="17375E"/>
              </a:buClr>
              <a:buSzPct val="60000"/>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2400" u="sng" dirty="0">
                <a:solidFill>
                  <a:srgbClr val="000000"/>
                </a:solidFill>
                <a:latin typeface="Arial" pitchFamily="34" charset="0"/>
                <a:cs typeface="Arial" pitchFamily="34" charset="0"/>
              </a:rPr>
              <a:t>Sex Trafficking</a:t>
            </a:r>
            <a:r>
              <a:rPr lang="en-US" sz="2400" dirty="0">
                <a:solidFill>
                  <a:srgbClr val="000000"/>
                </a:solidFill>
                <a:latin typeface="Arial" pitchFamily="34" charset="0"/>
                <a:cs typeface="Arial" pitchFamily="34" charset="0"/>
              </a:rPr>
              <a:t>: Commercial sex act induced by force, fraud or coercion, or in which person performing the act is under age 18</a:t>
            </a:r>
          </a:p>
          <a:p>
            <a:pPr hangingPunct="1">
              <a:lnSpc>
                <a:spcPct val="100000"/>
              </a:lnSpc>
              <a:spcBef>
                <a:spcPts val="488"/>
              </a:spcBef>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endParaRPr lang="en-US" sz="2400" dirty="0">
              <a:solidFill>
                <a:srgbClr val="000000"/>
              </a:solidFill>
              <a:latin typeface="Arial" pitchFamily="34" charset="0"/>
              <a:cs typeface="Arial" pitchFamily="34" charset="0"/>
            </a:endParaRPr>
          </a:p>
          <a:p>
            <a:pPr hangingPunct="1">
              <a:lnSpc>
                <a:spcPct val="100000"/>
              </a:lnSpc>
              <a:spcBef>
                <a:spcPts val="650"/>
              </a:spcBef>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endParaRPr lang="en-US" sz="3200" dirty="0">
              <a:solidFill>
                <a:srgbClr val="000000"/>
              </a:solidFill>
              <a:latin typeface="Calibri"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ext Box 1"/>
          <p:cNvSpPr txBox="1">
            <a:spLocks noChangeArrowheads="1"/>
          </p:cNvSpPr>
          <p:nvPr/>
        </p:nvSpPr>
        <p:spPr bwMode="auto">
          <a:xfrm>
            <a:off x="0" y="1676400"/>
            <a:ext cx="8229600" cy="3352800"/>
          </a:xfrm>
          <a:prstGeom prst="rect">
            <a:avLst/>
          </a:prstGeom>
          <a:noFill/>
          <a:ln w="9525" cap="flat">
            <a:noFill/>
            <a:round/>
            <a:headEnd/>
            <a:tailEnd/>
          </a:ln>
          <a:effectLst/>
        </p:spPr>
        <p:txBody>
          <a:bodyPr anchor="ctr"/>
          <a:lstStyle/>
          <a:p>
            <a:pPr hangingPunct="1">
              <a:lnSpc>
                <a:spcPct val="10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2800">
                <a:solidFill>
                  <a:srgbClr val="000000"/>
                </a:solidFill>
                <a:latin typeface="Berlin Sans FB" pitchFamily="32" charset="0"/>
              </a:rPr>
              <a:t>			THANK YOU</a:t>
            </a:r>
          </a:p>
        </p:txBody>
      </p:sp>
      <p:pic>
        <p:nvPicPr>
          <p:cNvPr id="23554" name="Picture 2"/>
          <p:cNvPicPr>
            <a:picLocks noChangeAspect="1" noChangeArrowheads="1"/>
          </p:cNvPicPr>
          <p:nvPr/>
        </p:nvPicPr>
        <p:blipFill>
          <a:blip r:embed="rId3" cstate="print"/>
          <a:srcRect/>
          <a:stretch>
            <a:fillRect/>
          </a:stretch>
        </p:blipFill>
        <p:spPr bwMode="auto">
          <a:xfrm>
            <a:off x="5988050" y="1323975"/>
            <a:ext cx="1966913" cy="2066925"/>
          </a:xfrm>
          <a:prstGeom prst="rect">
            <a:avLst/>
          </a:prstGeom>
          <a:noFill/>
          <a:ln w="9525" cap="flat">
            <a:noFill/>
            <a:round/>
            <a:headEnd/>
            <a:tailEnd/>
          </a:ln>
          <a:effectLst/>
        </p:spPr>
      </p:pic>
      <p:pic>
        <p:nvPicPr>
          <p:cNvPr id="23555" name="Picture 3"/>
          <p:cNvPicPr>
            <a:picLocks noChangeAspect="1" noChangeArrowheads="1"/>
          </p:cNvPicPr>
          <p:nvPr/>
        </p:nvPicPr>
        <p:blipFill>
          <a:blip r:embed="rId4" cstate="print"/>
          <a:srcRect/>
          <a:stretch>
            <a:fillRect/>
          </a:stretch>
        </p:blipFill>
        <p:spPr bwMode="auto">
          <a:xfrm>
            <a:off x="4297363" y="1279525"/>
            <a:ext cx="1463675" cy="2103438"/>
          </a:xfrm>
          <a:prstGeom prst="rect">
            <a:avLst/>
          </a:prstGeom>
          <a:noFill/>
          <a:ln w="9525" cap="flat">
            <a:noFill/>
            <a:round/>
            <a:headEnd/>
            <a:tailEnd/>
          </a:ln>
          <a:effec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ext Box 1"/>
          <p:cNvSpPr txBox="1">
            <a:spLocks noChangeArrowheads="1"/>
          </p:cNvSpPr>
          <p:nvPr/>
        </p:nvSpPr>
        <p:spPr bwMode="auto">
          <a:xfrm>
            <a:off x="381000" y="274638"/>
            <a:ext cx="8305800" cy="1143000"/>
          </a:xfrm>
          <a:prstGeom prst="rect">
            <a:avLst/>
          </a:prstGeom>
          <a:noFill/>
          <a:ln w="9525" cap="flat">
            <a:noFill/>
            <a:round/>
            <a:headEnd/>
            <a:tailEnd/>
          </a:ln>
          <a:effectLst/>
        </p:spPr>
        <p:txBody>
          <a:bodyPr anchor="ctr"/>
          <a:lstStyle/>
          <a:p>
            <a:pPr algn="ctr" hangingPunct="1">
              <a:lnSpc>
                <a:spcPct val="10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3200" b="1" dirty="0">
                <a:solidFill>
                  <a:srgbClr val="000000"/>
                </a:solidFill>
                <a:latin typeface="Arial" pitchFamily="34" charset="0"/>
                <a:cs typeface="Arial" pitchFamily="34" charset="0"/>
              </a:rPr>
              <a:t>History of Human Trafficking in Washington State</a:t>
            </a:r>
          </a:p>
        </p:txBody>
      </p:sp>
      <p:sp>
        <p:nvSpPr>
          <p:cNvPr id="7170" name="Text Box 2"/>
          <p:cNvSpPr txBox="1">
            <a:spLocks noChangeArrowheads="1"/>
          </p:cNvSpPr>
          <p:nvPr/>
        </p:nvSpPr>
        <p:spPr bwMode="auto">
          <a:xfrm>
            <a:off x="457200" y="1604962"/>
            <a:ext cx="8077200" cy="4567237"/>
          </a:xfrm>
          <a:prstGeom prst="rect">
            <a:avLst/>
          </a:prstGeom>
          <a:noFill/>
          <a:ln w="9525" cap="flat">
            <a:noFill/>
            <a:round/>
            <a:headEnd/>
            <a:tailEnd/>
          </a:ln>
          <a:effectLst/>
        </p:spPr>
        <p:txBody>
          <a:bodyPr/>
          <a:lstStyle/>
          <a:p>
            <a:pPr marL="431800" indent="-322263" hangingPunct="1">
              <a:lnSpc>
                <a:spcPct val="100000"/>
              </a:lnSpc>
              <a:spcAft>
                <a:spcPts val="1425"/>
              </a:spcAft>
              <a:buSzPct val="45000"/>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2600" dirty="0">
                <a:solidFill>
                  <a:srgbClr val="000000"/>
                </a:solidFill>
                <a:latin typeface="Calibri" charset="0"/>
              </a:rPr>
              <a:t>1995 murders inside the KC Courthouse</a:t>
            </a:r>
          </a:p>
          <a:p>
            <a:pPr marL="863600" indent="-322263" hangingPunct="1">
              <a:lnSpc>
                <a:spcPct val="100000"/>
              </a:lnSpc>
              <a:spcAft>
                <a:spcPts val="1138"/>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2600" dirty="0" smtClean="0">
                <a:solidFill>
                  <a:srgbClr val="000000"/>
                </a:solidFill>
                <a:latin typeface="Calibri" charset="0"/>
              </a:rPr>
              <a:t>-Phoebe </a:t>
            </a:r>
            <a:r>
              <a:rPr lang="en-US" sz="2600" dirty="0" err="1">
                <a:solidFill>
                  <a:srgbClr val="000000"/>
                </a:solidFill>
                <a:latin typeface="Calibri" charset="0"/>
              </a:rPr>
              <a:t>Dison</a:t>
            </a:r>
            <a:r>
              <a:rPr lang="en-US" sz="2600" dirty="0">
                <a:solidFill>
                  <a:srgbClr val="000000"/>
                </a:solidFill>
                <a:latin typeface="Calibri" charset="0"/>
              </a:rPr>
              <a:t>, Victoria </a:t>
            </a:r>
            <a:r>
              <a:rPr lang="en-US" sz="2600" dirty="0" err="1">
                <a:solidFill>
                  <a:srgbClr val="000000"/>
                </a:solidFill>
                <a:latin typeface="Calibri" charset="0"/>
              </a:rPr>
              <a:t>Laureta</a:t>
            </a:r>
            <a:r>
              <a:rPr lang="en-US" sz="2600" dirty="0">
                <a:solidFill>
                  <a:srgbClr val="000000"/>
                </a:solidFill>
                <a:latin typeface="Calibri" charset="0"/>
              </a:rPr>
              <a:t>, Suzanna Blackwell (mail order bride)</a:t>
            </a:r>
          </a:p>
          <a:p>
            <a:pPr marL="431800" indent="-322263" hangingPunct="1">
              <a:lnSpc>
                <a:spcPct val="100000"/>
              </a:lnSpc>
              <a:spcAft>
                <a:spcPts val="1425"/>
              </a:spcAft>
              <a:buSzPct val="45000"/>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2600" dirty="0">
                <a:solidFill>
                  <a:srgbClr val="000000"/>
                </a:solidFill>
                <a:latin typeface="Calibri" charset="0"/>
              </a:rPr>
              <a:t>1999 Murder of Anastasia King (mail order bride)</a:t>
            </a:r>
          </a:p>
          <a:p>
            <a:pPr marL="431800" indent="-322263" hangingPunct="1">
              <a:lnSpc>
                <a:spcPct val="100000"/>
              </a:lnSpc>
              <a:spcAft>
                <a:spcPts val="1425"/>
              </a:spcAft>
              <a:buSzPct val="45000"/>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2600" dirty="0">
                <a:solidFill>
                  <a:srgbClr val="000000"/>
                </a:solidFill>
                <a:latin typeface="Calibri" charset="0"/>
              </a:rPr>
              <a:t>2001 1</a:t>
            </a:r>
            <a:r>
              <a:rPr lang="en-US" sz="2600" baseline="30000" dirty="0">
                <a:solidFill>
                  <a:srgbClr val="000000"/>
                </a:solidFill>
                <a:latin typeface="Calibri" charset="0"/>
              </a:rPr>
              <a:t>st</a:t>
            </a:r>
            <a:r>
              <a:rPr lang="en-US" sz="2600" dirty="0">
                <a:solidFill>
                  <a:srgbClr val="000000"/>
                </a:solidFill>
                <a:latin typeface="Calibri" charset="0"/>
              </a:rPr>
              <a:t> U.W. Women's Center conference on HT</a:t>
            </a:r>
          </a:p>
          <a:p>
            <a:pPr marL="863600" indent="-322263" hangingPunct="1">
              <a:lnSpc>
                <a:spcPct val="100000"/>
              </a:lnSpc>
              <a:spcAft>
                <a:spcPts val="1138"/>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2600" dirty="0">
                <a:solidFill>
                  <a:srgbClr val="000000"/>
                </a:solidFill>
                <a:latin typeface="Calibri" charset="0"/>
              </a:rPr>
              <a:t>-study OCVA study Does HT exist in WA</a:t>
            </a:r>
          </a:p>
          <a:p>
            <a:pPr marL="431800" indent="-322263" hangingPunct="1">
              <a:lnSpc>
                <a:spcPct val="100000"/>
              </a:lnSpc>
              <a:spcAft>
                <a:spcPts val="1425"/>
              </a:spcAft>
              <a:buSzPct val="45000"/>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2600" dirty="0">
                <a:solidFill>
                  <a:srgbClr val="000000"/>
                </a:solidFill>
                <a:latin typeface="Calibri" charset="0"/>
              </a:rPr>
              <a:t>2003 HB 1175-making human trafficking a crime</a:t>
            </a:r>
          </a:p>
          <a:p>
            <a:pPr marL="431800" indent="-322263" hangingPunct="1">
              <a:lnSpc>
                <a:spcPct val="100000"/>
              </a:lnSpc>
              <a:spcAft>
                <a:spcPts val="1425"/>
              </a:spcAft>
              <a:buSzPct val="45000"/>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2600" dirty="0">
                <a:solidFill>
                  <a:srgbClr val="000000"/>
                </a:solidFill>
                <a:latin typeface="Calibri" charset="0"/>
              </a:rPr>
              <a:t>2003 Joint Oversight Committee on Trade Policy (impact to global workforce)</a:t>
            </a:r>
          </a:p>
          <a:p>
            <a:pPr marL="863600" indent="-322263" hangingPunct="1">
              <a:lnSpc>
                <a:spcPct val="100000"/>
              </a:lnSpc>
              <a:spcAft>
                <a:spcPts val="1138"/>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endParaRPr lang="en-US" sz="2600" dirty="0">
              <a:solidFill>
                <a:srgbClr val="000000"/>
              </a:solidFill>
              <a:latin typeface="Calibri"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ext Box 1"/>
          <p:cNvSpPr txBox="1">
            <a:spLocks noChangeArrowheads="1"/>
          </p:cNvSpPr>
          <p:nvPr/>
        </p:nvSpPr>
        <p:spPr bwMode="auto">
          <a:xfrm>
            <a:off x="609600" y="274638"/>
            <a:ext cx="7620000" cy="1143000"/>
          </a:xfrm>
          <a:prstGeom prst="rect">
            <a:avLst/>
          </a:prstGeom>
          <a:noFill/>
          <a:ln w="9525" cap="flat">
            <a:noFill/>
            <a:round/>
            <a:headEnd/>
            <a:tailEnd/>
          </a:ln>
          <a:effectLst/>
        </p:spPr>
        <p:txBody>
          <a:bodyPr anchor="ctr"/>
          <a:lstStyle/>
          <a:p>
            <a:pPr algn="ctr" hangingPunct="1">
              <a:lnSpc>
                <a:spcPct val="10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2800" dirty="0">
                <a:solidFill>
                  <a:srgbClr val="000000"/>
                </a:solidFill>
                <a:latin typeface="Berlin Sans FB" pitchFamily="32" charset="0"/>
              </a:rPr>
              <a:t>			</a:t>
            </a:r>
            <a:r>
              <a:rPr lang="en-US" sz="4400" dirty="0">
                <a:solidFill>
                  <a:srgbClr val="000000"/>
                </a:solidFill>
                <a:latin typeface="Arial" pitchFamily="34" charset="0"/>
                <a:cs typeface="Arial" pitchFamily="34" charset="0"/>
              </a:rPr>
              <a:t>Root causes</a:t>
            </a:r>
          </a:p>
        </p:txBody>
      </p:sp>
      <p:sp>
        <p:nvSpPr>
          <p:cNvPr id="8194" name="Text Box 2"/>
          <p:cNvSpPr txBox="1">
            <a:spLocks noChangeArrowheads="1"/>
          </p:cNvSpPr>
          <p:nvPr/>
        </p:nvSpPr>
        <p:spPr bwMode="auto">
          <a:xfrm>
            <a:off x="838200" y="1600200"/>
            <a:ext cx="7467600" cy="4525963"/>
          </a:xfrm>
          <a:prstGeom prst="rect">
            <a:avLst/>
          </a:prstGeom>
          <a:noFill/>
          <a:ln w="9525" cap="flat">
            <a:noFill/>
            <a:round/>
            <a:headEnd/>
            <a:tailEnd/>
          </a:ln>
          <a:effectLst/>
        </p:spPr>
        <p:txBody>
          <a:bodyPr/>
          <a:lstStyle/>
          <a:p>
            <a:pPr hangingPunct="1">
              <a:lnSpc>
                <a:spcPct val="100000"/>
              </a:lnSpc>
              <a:spcBef>
                <a:spcPts val="650"/>
              </a:spcBef>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sz="3200" dirty="0" smtClean="0">
                <a:solidFill>
                  <a:srgbClr val="000000"/>
                </a:solidFill>
                <a:latin typeface="Arial" pitchFamily="34" charset="0"/>
                <a:cs typeface="Arial" pitchFamily="34" charset="0"/>
              </a:rPr>
              <a:t>Poverty</a:t>
            </a:r>
          </a:p>
          <a:p>
            <a:pPr hangingPunct="1">
              <a:lnSpc>
                <a:spcPct val="100000"/>
              </a:lnSpc>
              <a:spcBef>
                <a:spcPts val="650"/>
              </a:spcBef>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lang="en-US" sz="3200" dirty="0">
              <a:solidFill>
                <a:srgbClr val="000000"/>
              </a:solidFill>
              <a:latin typeface="Arial" pitchFamily="34" charset="0"/>
              <a:cs typeface="Arial" pitchFamily="34" charset="0"/>
            </a:endParaRPr>
          </a:p>
          <a:p>
            <a:pPr hangingPunct="1">
              <a:lnSpc>
                <a:spcPct val="100000"/>
              </a:lnSpc>
              <a:spcBef>
                <a:spcPts val="650"/>
              </a:spcBef>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sz="3200" dirty="0">
                <a:solidFill>
                  <a:srgbClr val="000000"/>
                </a:solidFill>
                <a:latin typeface="Arial" pitchFamily="34" charset="0"/>
                <a:cs typeface="Arial" pitchFamily="34" charset="0"/>
              </a:rPr>
              <a:t>Natural </a:t>
            </a:r>
            <a:r>
              <a:rPr lang="en-US" sz="3200" dirty="0" smtClean="0">
                <a:solidFill>
                  <a:srgbClr val="000000"/>
                </a:solidFill>
                <a:latin typeface="Arial" pitchFamily="34" charset="0"/>
                <a:cs typeface="Arial" pitchFamily="34" charset="0"/>
              </a:rPr>
              <a:t>Disasters</a:t>
            </a:r>
          </a:p>
          <a:p>
            <a:pPr hangingPunct="1">
              <a:lnSpc>
                <a:spcPct val="100000"/>
              </a:lnSpc>
              <a:spcBef>
                <a:spcPts val="650"/>
              </a:spcBef>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lang="en-US" sz="3200" dirty="0">
              <a:solidFill>
                <a:srgbClr val="000000"/>
              </a:solidFill>
              <a:latin typeface="Arial" pitchFamily="34" charset="0"/>
              <a:cs typeface="Arial" pitchFamily="34" charset="0"/>
            </a:endParaRPr>
          </a:p>
          <a:p>
            <a:pPr hangingPunct="1">
              <a:lnSpc>
                <a:spcPct val="100000"/>
              </a:lnSpc>
              <a:spcBef>
                <a:spcPts val="650"/>
              </a:spcBef>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sz="3200" dirty="0">
                <a:solidFill>
                  <a:srgbClr val="000000"/>
                </a:solidFill>
                <a:latin typeface="Arial" pitchFamily="34" charset="0"/>
                <a:cs typeface="Arial" pitchFamily="34" charset="0"/>
              </a:rPr>
              <a:t>International Free Trade </a:t>
            </a:r>
            <a:r>
              <a:rPr lang="en-US" sz="3200" dirty="0" smtClean="0">
                <a:solidFill>
                  <a:srgbClr val="000000"/>
                </a:solidFill>
                <a:latin typeface="Arial" pitchFamily="34" charset="0"/>
                <a:cs typeface="Arial" pitchFamily="34" charset="0"/>
              </a:rPr>
              <a:t>Policies</a:t>
            </a:r>
          </a:p>
          <a:p>
            <a:pPr hangingPunct="1">
              <a:lnSpc>
                <a:spcPct val="100000"/>
              </a:lnSpc>
              <a:spcBef>
                <a:spcPts val="650"/>
              </a:spcBef>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lang="en-US" sz="3200" dirty="0">
              <a:solidFill>
                <a:srgbClr val="000000"/>
              </a:solidFill>
              <a:latin typeface="Arial" pitchFamily="34" charset="0"/>
              <a:cs typeface="Arial" pitchFamily="34" charset="0"/>
            </a:endParaRPr>
          </a:p>
          <a:p>
            <a:pPr hangingPunct="1">
              <a:lnSpc>
                <a:spcPct val="100000"/>
              </a:lnSpc>
              <a:spcBef>
                <a:spcPts val="650"/>
              </a:spcBef>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sz="3200" dirty="0">
                <a:solidFill>
                  <a:srgbClr val="000000"/>
                </a:solidFill>
                <a:latin typeface="Arial" pitchFamily="34" charset="0"/>
                <a:cs typeface="Arial" pitchFamily="34" charset="0"/>
              </a:rPr>
              <a:t>Greed</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ext Box 1"/>
          <p:cNvSpPr txBox="1">
            <a:spLocks noChangeArrowheads="1"/>
          </p:cNvSpPr>
          <p:nvPr/>
        </p:nvSpPr>
        <p:spPr bwMode="auto">
          <a:xfrm>
            <a:off x="0" y="274638"/>
            <a:ext cx="8229600" cy="1143000"/>
          </a:xfrm>
          <a:prstGeom prst="rect">
            <a:avLst/>
          </a:prstGeom>
          <a:noFill/>
          <a:ln w="9525" cap="flat">
            <a:noFill/>
            <a:round/>
            <a:headEnd/>
            <a:tailEnd/>
          </a:ln>
          <a:effectLst/>
        </p:spPr>
        <p:txBody>
          <a:bodyPr anchor="ctr"/>
          <a:lstStyle/>
          <a:p>
            <a:pPr hangingPunct="1">
              <a:lnSpc>
                <a:spcPct val="10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2800" dirty="0">
                <a:solidFill>
                  <a:srgbClr val="000000"/>
                </a:solidFill>
                <a:latin typeface="Berlin Sans FB" pitchFamily="32" charset="0"/>
              </a:rPr>
              <a:t>		</a:t>
            </a:r>
            <a:r>
              <a:rPr lang="en-US" sz="3600" b="1" dirty="0">
                <a:solidFill>
                  <a:srgbClr val="000000"/>
                </a:solidFill>
                <a:latin typeface="Arial" pitchFamily="34" charset="0"/>
                <a:cs typeface="Arial" pitchFamily="34" charset="0"/>
              </a:rPr>
              <a:t>Who are the victims?</a:t>
            </a:r>
          </a:p>
        </p:txBody>
      </p:sp>
      <p:sp>
        <p:nvSpPr>
          <p:cNvPr id="9218" name="Text Box 2"/>
          <p:cNvSpPr txBox="1">
            <a:spLocks noChangeArrowheads="1"/>
          </p:cNvSpPr>
          <p:nvPr/>
        </p:nvSpPr>
        <p:spPr bwMode="auto">
          <a:xfrm>
            <a:off x="457200" y="1524000"/>
            <a:ext cx="8229600" cy="4525963"/>
          </a:xfrm>
          <a:prstGeom prst="rect">
            <a:avLst/>
          </a:prstGeom>
          <a:noFill/>
          <a:ln w="9525" cap="flat">
            <a:noFill/>
            <a:round/>
            <a:headEnd/>
            <a:tailEnd/>
          </a:ln>
          <a:effectLst/>
        </p:spPr>
        <p:txBody>
          <a:bodyPr/>
          <a:lstStyle/>
          <a:p>
            <a:pPr hangingPunct="1">
              <a:lnSpc>
                <a:spcPct val="90000"/>
              </a:lnSpc>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endParaRPr lang="en-US" sz="3200" dirty="0">
              <a:solidFill>
                <a:srgbClr val="000000"/>
              </a:solidFill>
              <a:latin typeface="Berlin Sans FB" pitchFamily="32" charset="0"/>
            </a:endParaRPr>
          </a:p>
          <a:p>
            <a:pPr hangingPunct="1">
              <a:lnSpc>
                <a:spcPct val="90000"/>
              </a:lnSpc>
              <a:spcBef>
                <a:spcPts val="650"/>
              </a:spcBef>
              <a:buClr>
                <a:srgbClr val="17375E"/>
              </a:buClr>
              <a:buSzPct val="60000"/>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3200" dirty="0">
                <a:solidFill>
                  <a:srgbClr val="000000"/>
                </a:solidFill>
                <a:latin typeface="Arial" pitchFamily="34" charset="0"/>
                <a:cs typeface="Arial" pitchFamily="34" charset="0"/>
              </a:rPr>
              <a:t>Men, women and children</a:t>
            </a:r>
          </a:p>
          <a:p>
            <a:pPr hangingPunct="1">
              <a:lnSpc>
                <a:spcPct val="90000"/>
              </a:lnSpc>
              <a:spcBef>
                <a:spcPts val="650"/>
              </a:spcBef>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endParaRPr lang="en-US" sz="3200" dirty="0">
              <a:solidFill>
                <a:srgbClr val="000000"/>
              </a:solidFill>
              <a:latin typeface="Arial" pitchFamily="34" charset="0"/>
              <a:cs typeface="Arial" pitchFamily="34" charset="0"/>
            </a:endParaRPr>
          </a:p>
          <a:p>
            <a:pPr hangingPunct="1">
              <a:lnSpc>
                <a:spcPct val="90000"/>
              </a:lnSpc>
              <a:spcBef>
                <a:spcPts val="650"/>
              </a:spcBef>
              <a:buClr>
                <a:srgbClr val="17375E"/>
              </a:buClr>
              <a:buSzPct val="60000"/>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3200" dirty="0">
                <a:solidFill>
                  <a:srgbClr val="000000"/>
                </a:solidFill>
                <a:latin typeface="Arial" pitchFamily="34" charset="0"/>
                <a:cs typeface="Arial" pitchFamily="34" charset="0"/>
              </a:rPr>
              <a:t>Various ages and educational backgrounds</a:t>
            </a:r>
          </a:p>
          <a:p>
            <a:pPr marL="342900" indent="-341313" hangingPunct="1">
              <a:lnSpc>
                <a:spcPct val="90000"/>
              </a:lnSpc>
              <a:spcBef>
                <a:spcPts val="650"/>
              </a:spcBef>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endParaRPr lang="en-US" sz="3200" dirty="0">
              <a:solidFill>
                <a:srgbClr val="000000"/>
              </a:solidFill>
              <a:latin typeface="Arial" pitchFamily="34" charset="0"/>
              <a:cs typeface="Arial" pitchFamily="34" charset="0"/>
            </a:endParaRPr>
          </a:p>
          <a:p>
            <a:pPr hangingPunct="1">
              <a:lnSpc>
                <a:spcPct val="90000"/>
              </a:lnSpc>
              <a:spcBef>
                <a:spcPts val="650"/>
              </a:spcBef>
              <a:buClr>
                <a:srgbClr val="17375E"/>
              </a:buClr>
              <a:buSzPct val="60000"/>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3200" dirty="0">
                <a:solidFill>
                  <a:srgbClr val="000000"/>
                </a:solidFill>
                <a:latin typeface="Arial" pitchFamily="34" charset="0"/>
                <a:cs typeface="Arial" pitchFamily="34" charset="0"/>
              </a:rPr>
              <a:t>Documented and undocumented migrants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AutoShape 1"/>
          <p:cNvSpPr>
            <a:spLocks noChangeAspect="1" noChangeArrowheads="1"/>
          </p:cNvSpPr>
          <p:nvPr/>
        </p:nvSpPr>
        <p:spPr bwMode="auto">
          <a:xfrm>
            <a:off x="7938" y="0"/>
            <a:ext cx="9142412" cy="6900863"/>
          </a:xfrm>
          <a:prstGeom prst="rect">
            <a:avLst/>
          </a:prstGeom>
          <a:noFill/>
          <a:ln w="9525" cap="flat">
            <a:noFill/>
            <a:round/>
            <a:headEnd/>
            <a:tailEnd/>
          </a:ln>
          <a:effectLst/>
        </p:spPr>
        <p:txBody>
          <a:bodyPr wrap="none" anchor="ctr"/>
          <a:lstStyle/>
          <a:p>
            <a:endParaRPr lang="en-US"/>
          </a:p>
        </p:txBody>
      </p:sp>
      <p:sp>
        <p:nvSpPr>
          <p:cNvPr id="10242" name="Rectangle 2"/>
          <p:cNvSpPr>
            <a:spLocks noGrp="1" noChangeArrowheads="1"/>
          </p:cNvSpPr>
          <p:nvPr>
            <p:ph type="title"/>
          </p:nvPr>
        </p:nvSpPr>
        <p:spPr>
          <a:xfrm>
            <a:off x="457200" y="273050"/>
            <a:ext cx="8229600" cy="1144588"/>
          </a:xfrm>
          <a:ln/>
        </p:spPr>
        <p:txBody>
          <a:bodyPr lIns="91440" tIns="45720" rIns="91440" bIns="45720"/>
          <a:lstStyle/>
          <a:p>
            <a:pPr marL="431800" indent="-322263">
              <a:lnSpc>
                <a:spcPct val="100000"/>
              </a:lnSpc>
              <a:spcAft>
                <a:spcPts val="1425"/>
              </a:spcAft>
              <a:tabLst>
                <a:tab pos="4318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4000" b="1">
                <a:solidFill>
                  <a:srgbClr val="4D4D4D"/>
                </a:solidFill>
                <a:latin typeface="Arial" pitchFamily="34" charset="0"/>
                <a:cs typeface="Arial" pitchFamily="34" charset="0"/>
              </a:rPr>
              <a:t>Who are the traffickers?</a:t>
            </a:r>
          </a:p>
        </p:txBody>
      </p:sp>
      <p:sp>
        <p:nvSpPr>
          <p:cNvPr id="10243" name="Rectangle 3"/>
          <p:cNvSpPr>
            <a:spLocks noGrp="1" noChangeArrowheads="1"/>
          </p:cNvSpPr>
          <p:nvPr>
            <p:ph sz="half" idx="1"/>
          </p:nvPr>
        </p:nvSpPr>
        <p:spPr>
          <a:xfrm>
            <a:off x="457200" y="1604963"/>
            <a:ext cx="4016375" cy="3976687"/>
          </a:xfrm>
          <a:ln/>
        </p:spPr>
        <p:txBody>
          <a:bodyPr lIns="91440" tIns="45720" rIns="91440" bIns="45720" anchor="ctr"/>
          <a:lstStyle/>
          <a:p>
            <a:pPr marL="0" indent="0">
              <a:lnSpc>
                <a:spcPct val="100000"/>
              </a:lnSpc>
              <a:spcBef>
                <a:spcPts val="563"/>
              </a:spcBef>
              <a:spcAft>
                <a:spcPct val="0"/>
              </a:spcAft>
              <a:buClr>
                <a:srgbClr val="17375E"/>
              </a:buClr>
              <a:buSzPct val="60000"/>
              <a:buFont typeface="Arial" charset="0"/>
              <a:buChar char="•"/>
              <a:tabLst>
                <a:tab pos="457200" algn="l"/>
                <a:tab pos="914400" algn="l"/>
                <a:tab pos="1371600" algn="l"/>
                <a:tab pos="1828800" algn="l"/>
                <a:tab pos="2286000" algn="l"/>
                <a:tab pos="2743200" algn="l"/>
                <a:tab pos="3200400" algn="l"/>
                <a:tab pos="3657600" algn="l"/>
              </a:tabLst>
            </a:pPr>
            <a:r>
              <a:rPr lang="en-US" dirty="0">
                <a:solidFill>
                  <a:srgbClr val="000000"/>
                </a:solidFill>
                <a:latin typeface="Arial" pitchFamily="34" charset="0"/>
                <a:cs typeface="Arial" pitchFamily="34" charset="0"/>
              </a:rPr>
              <a:t>Women &amp; Men</a:t>
            </a:r>
          </a:p>
          <a:p>
            <a:pPr marL="0" indent="0">
              <a:lnSpc>
                <a:spcPct val="100000"/>
              </a:lnSpc>
              <a:spcBef>
                <a:spcPts val="563"/>
              </a:spcBef>
              <a:spcAft>
                <a:spcPct val="0"/>
              </a:spcAft>
              <a:buClr>
                <a:srgbClr val="17375E"/>
              </a:buClr>
              <a:buSzPct val="60000"/>
              <a:buFont typeface="Arial" charset="0"/>
              <a:buChar char="•"/>
              <a:tabLst>
                <a:tab pos="457200" algn="l"/>
                <a:tab pos="914400" algn="l"/>
                <a:tab pos="1371600" algn="l"/>
                <a:tab pos="1828800" algn="l"/>
                <a:tab pos="2286000" algn="l"/>
                <a:tab pos="2743200" algn="l"/>
                <a:tab pos="3200400" algn="l"/>
                <a:tab pos="3657600" algn="l"/>
              </a:tabLst>
            </a:pPr>
            <a:r>
              <a:rPr lang="en-US" dirty="0">
                <a:solidFill>
                  <a:srgbClr val="000000"/>
                </a:solidFill>
                <a:latin typeface="Arial" pitchFamily="34" charset="0"/>
                <a:cs typeface="Arial" pitchFamily="34" charset="0"/>
              </a:rPr>
              <a:t>Friends</a:t>
            </a:r>
          </a:p>
          <a:p>
            <a:pPr marL="0" indent="0">
              <a:lnSpc>
                <a:spcPct val="100000"/>
              </a:lnSpc>
              <a:spcBef>
                <a:spcPts val="563"/>
              </a:spcBef>
              <a:spcAft>
                <a:spcPct val="0"/>
              </a:spcAft>
              <a:buClr>
                <a:srgbClr val="17375E"/>
              </a:buClr>
              <a:buSzPct val="60000"/>
              <a:buFont typeface="Arial" charset="0"/>
              <a:buChar char="•"/>
              <a:tabLst>
                <a:tab pos="457200" algn="l"/>
                <a:tab pos="914400" algn="l"/>
                <a:tab pos="1371600" algn="l"/>
                <a:tab pos="1828800" algn="l"/>
                <a:tab pos="2286000" algn="l"/>
                <a:tab pos="2743200" algn="l"/>
                <a:tab pos="3200400" algn="l"/>
                <a:tab pos="3657600" algn="l"/>
              </a:tabLst>
            </a:pPr>
            <a:r>
              <a:rPr lang="en-US" dirty="0">
                <a:solidFill>
                  <a:srgbClr val="000000"/>
                </a:solidFill>
                <a:latin typeface="Arial" pitchFamily="34" charset="0"/>
                <a:cs typeface="Arial" pitchFamily="34" charset="0"/>
              </a:rPr>
              <a:t>Family</a:t>
            </a:r>
          </a:p>
          <a:p>
            <a:pPr marL="0" indent="0">
              <a:lnSpc>
                <a:spcPct val="100000"/>
              </a:lnSpc>
              <a:spcBef>
                <a:spcPts val="563"/>
              </a:spcBef>
              <a:spcAft>
                <a:spcPct val="0"/>
              </a:spcAft>
              <a:buClr>
                <a:srgbClr val="17375E"/>
              </a:buClr>
              <a:buSzPct val="60000"/>
              <a:buFont typeface="Arial" charset="0"/>
              <a:buChar char="•"/>
              <a:tabLst>
                <a:tab pos="457200" algn="l"/>
                <a:tab pos="914400" algn="l"/>
                <a:tab pos="1371600" algn="l"/>
                <a:tab pos="1828800" algn="l"/>
                <a:tab pos="2286000" algn="l"/>
                <a:tab pos="2743200" algn="l"/>
                <a:tab pos="3200400" algn="l"/>
                <a:tab pos="3657600" algn="l"/>
              </a:tabLst>
            </a:pPr>
            <a:r>
              <a:rPr lang="en-US" dirty="0">
                <a:solidFill>
                  <a:srgbClr val="000000"/>
                </a:solidFill>
                <a:latin typeface="Arial" pitchFamily="34" charset="0"/>
                <a:cs typeface="Arial" pitchFamily="34" charset="0"/>
              </a:rPr>
              <a:t>Neighbors</a:t>
            </a:r>
          </a:p>
          <a:p>
            <a:pPr marL="0" indent="0">
              <a:lnSpc>
                <a:spcPct val="100000"/>
              </a:lnSpc>
              <a:spcBef>
                <a:spcPts val="563"/>
              </a:spcBef>
              <a:spcAft>
                <a:spcPct val="0"/>
              </a:spcAft>
              <a:buClr>
                <a:srgbClr val="17375E"/>
              </a:buClr>
              <a:buSzPct val="60000"/>
              <a:buFont typeface="Arial" charset="0"/>
              <a:buChar char="•"/>
              <a:tabLst>
                <a:tab pos="457200" algn="l"/>
                <a:tab pos="914400" algn="l"/>
                <a:tab pos="1371600" algn="l"/>
                <a:tab pos="1828800" algn="l"/>
                <a:tab pos="2286000" algn="l"/>
                <a:tab pos="2743200" algn="l"/>
                <a:tab pos="3200400" algn="l"/>
                <a:tab pos="3657600" algn="l"/>
              </a:tabLst>
            </a:pPr>
            <a:r>
              <a:rPr lang="en-US" dirty="0">
                <a:solidFill>
                  <a:srgbClr val="000000"/>
                </a:solidFill>
                <a:latin typeface="Arial" pitchFamily="34" charset="0"/>
                <a:cs typeface="Arial" pitchFamily="34" charset="0"/>
              </a:rPr>
              <a:t>Village Leaders</a:t>
            </a:r>
          </a:p>
          <a:p>
            <a:pPr marL="0" indent="0">
              <a:lnSpc>
                <a:spcPct val="100000"/>
              </a:lnSpc>
              <a:spcBef>
                <a:spcPts val="563"/>
              </a:spcBef>
              <a:spcAft>
                <a:spcPct val="0"/>
              </a:spcAft>
              <a:buClr>
                <a:srgbClr val="17375E"/>
              </a:buClr>
              <a:buSzPct val="60000"/>
              <a:buFont typeface="Arial" charset="0"/>
              <a:buChar char="•"/>
              <a:tabLst>
                <a:tab pos="457200" algn="l"/>
                <a:tab pos="914400" algn="l"/>
                <a:tab pos="1371600" algn="l"/>
                <a:tab pos="1828800" algn="l"/>
                <a:tab pos="2286000" algn="l"/>
                <a:tab pos="2743200" algn="l"/>
                <a:tab pos="3200400" algn="l"/>
                <a:tab pos="3657600" algn="l"/>
              </a:tabLst>
            </a:pPr>
            <a:r>
              <a:rPr lang="en-US" dirty="0">
                <a:solidFill>
                  <a:srgbClr val="000000"/>
                </a:solidFill>
                <a:latin typeface="Arial" pitchFamily="34" charset="0"/>
                <a:cs typeface="Arial" pitchFamily="34" charset="0"/>
              </a:rPr>
              <a:t>Religious Leaders</a:t>
            </a:r>
          </a:p>
          <a:p>
            <a:pPr marL="0" indent="0">
              <a:lnSpc>
                <a:spcPct val="100000"/>
              </a:lnSpc>
              <a:spcBef>
                <a:spcPts val="563"/>
              </a:spcBef>
              <a:spcAft>
                <a:spcPct val="0"/>
              </a:spcAft>
              <a:buClr>
                <a:srgbClr val="17375E"/>
              </a:buClr>
              <a:buSzPct val="60000"/>
              <a:buFont typeface="Arial" charset="0"/>
              <a:buChar char="•"/>
              <a:tabLst>
                <a:tab pos="457200" algn="l"/>
                <a:tab pos="914400" algn="l"/>
                <a:tab pos="1371600" algn="l"/>
                <a:tab pos="1828800" algn="l"/>
                <a:tab pos="2286000" algn="l"/>
                <a:tab pos="2743200" algn="l"/>
                <a:tab pos="3200400" algn="l"/>
                <a:tab pos="3657600" algn="l"/>
              </a:tabLst>
            </a:pPr>
            <a:r>
              <a:rPr lang="en-US" dirty="0">
                <a:solidFill>
                  <a:srgbClr val="000000"/>
                </a:solidFill>
                <a:latin typeface="Arial" pitchFamily="34" charset="0"/>
                <a:cs typeface="Arial" pitchFamily="34" charset="0"/>
              </a:rPr>
              <a:t>Government Officials </a:t>
            </a:r>
          </a:p>
          <a:p>
            <a:pPr marL="0" indent="0">
              <a:lnSpc>
                <a:spcPct val="100000"/>
              </a:lnSpc>
              <a:spcBef>
                <a:spcPts val="563"/>
              </a:spcBef>
              <a:spcAft>
                <a:spcPct val="0"/>
              </a:spcAft>
              <a:buClr>
                <a:srgbClr val="17375E"/>
              </a:buClr>
              <a:buSzPct val="60000"/>
              <a:buFont typeface="Arial" charset="0"/>
              <a:buChar char="•"/>
              <a:tabLst>
                <a:tab pos="457200" algn="l"/>
                <a:tab pos="914400" algn="l"/>
                <a:tab pos="1371600" algn="l"/>
                <a:tab pos="1828800" algn="l"/>
                <a:tab pos="2286000" algn="l"/>
                <a:tab pos="2743200" algn="l"/>
                <a:tab pos="3200400" algn="l"/>
                <a:tab pos="3657600" algn="l"/>
              </a:tabLst>
            </a:pPr>
            <a:r>
              <a:rPr lang="en-US" dirty="0">
                <a:solidFill>
                  <a:srgbClr val="000000"/>
                </a:solidFill>
                <a:latin typeface="Arial" pitchFamily="34" charset="0"/>
                <a:cs typeface="Arial" pitchFamily="34" charset="0"/>
              </a:rPr>
              <a:t>(i.e. diplomats)</a:t>
            </a:r>
          </a:p>
        </p:txBody>
      </p:sp>
      <p:sp>
        <p:nvSpPr>
          <p:cNvPr id="10244" name="Rectangle 4"/>
          <p:cNvSpPr>
            <a:spLocks noGrp="1" noChangeArrowheads="1"/>
          </p:cNvSpPr>
          <p:nvPr>
            <p:ph sz="half" idx="2"/>
          </p:nvPr>
        </p:nvSpPr>
        <p:spPr>
          <a:xfrm>
            <a:off x="4673600" y="1604963"/>
            <a:ext cx="4016375" cy="3976687"/>
          </a:xfrm>
          <a:ln/>
        </p:spPr>
        <p:txBody>
          <a:bodyPr lIns="91440" tIns="45720" rIns="91440" bIns="45720" anchor="ctr"/>
          <a:lstStyle/>
          <a:p>
            <a:pPr marL="0" indent="0">
              <a:spcBef>
                <a:spcPts val="563"/>
              </a:spcBef>
              <a:buClr>
                <a:srgbClr val="17375E"/>
              </a:buClr>
              <a:buSzPct val="60000"/>
              <a:buFont typeface="Arial" charset="0"/>
              <a:buNone/>
              <a:tabLst>
                <a:tab pos="457200" algn="l"/>
                <a:tab pos="914400" algn="l"/>
                <a:tab pos="1371600" algn="l"/>
                <a:tab pos="1828800" algn="l"/>
                <a:tab pos="2286000" algn="l"/>
                <a:tab pos="2743200" algn="l"/>
                <a:tab pos="3200400" algn="l"/>
                <a:tab pos="3657600" algn="l"/>
              </a:tabLst>
            </a:pPr>
            <a:r>
              <a:rPr lang="en-US" dirty="0">
                <a:latin typeface="Arial" pitchFamily="34" charset="0"/>
                <a:cs typeface="Arial" pitchFamily="34" charset="0"/>
              </a:rPr>
              <a:t>Agricultural Landowners / Farmers</a:t>
            </a:r>
          </a:p>
          <a:p>
            <a:pPr marL="0" indent="0">
              <a:spcBef>
                <a:spcPts val="563"/>
              </a:spcBef>
              <a:buClr>
                <a:srgbClr val="17375E"/>
              </a:buClr>
              <a:buSzPct val="60000"/>
              <a:buFont typeface="Arial" charset="0"/>
              <a:buNone/>
              <a:tabLst>
                <a:tab pos="457200" algn="l"/>
                <a:tab pos="914400" algn="l"/>
                <a:tab pos="1371600" algn="l"/>
                <a:tab pos="1828800" algn="l"/>
                <a:tab pos="2286000" algn="l"/>
                <a:tab pos="2743200" algn="l"/>
                <a:tab pos="3200400" algn="l"/>
                <a:tab pos="3657600" algn="l"/>
              </a:tabLst>
            </a:pPr>
            <a:r>
              <a:rPr lang="en-US" dirty="0">
                <a:latin typeface="Arial" pitchFamily="34" charset="0"/>
                <a:cs typeface="Arial" pitchFamily="34" charset="0"/>
              </a:rPr>
              <a:t>Owners of small/medium size businesses</a:t>
            </a:r>
          </a:p>
          <a:p>
            <a:pPr marL="0" indent="0">
              <a:spcBef>
                <a:spcPts val="563"/>
              </a:spcBef>
              <a:buClr>
                <a:srgbClr val="17375E"/>
              </a:buClr>
              <a:buSzPct val="60000"/>
              <a:buFont typeface="Arial" charset="0"/>
              <a:buNone/>
              <a:tabLst>
                <a:tab pos="457200" algn="l"/>
                <a:tab pos="914400" algn="l"/>
                <a:tab pos="1371600" algn="l"/>
                <a:tab pos="1828800" algn="l"/>
                <a:tab pos="2286000" algn="l"/>
                <a:tab pos="2743200" algn="l"/>
                <a:tab pos="3200400" algn="l"/>
                <a:tab pos="3657600" algn="l"/>
              </a:tabLst>
            </a:pPr>
            <a:r>
              <a:rPr lang="en-US" dirty="0">
                <a:latin typeface="Arial" pitchFamily="34" charset="0"/>
                <a:cs typeface="Arial" pitchFamily="34" charset="0"/>
              </a:rPr>
              <a:t>Organized crime</a:t>
            </a:r>
          </a:p>
          <a:p>
            <a:pPr marL="0" indent="0">
              <a:spcBef>
                <a:spcPts val="563"/>
              </a:spcBef>
              <a:buClr>
                <a:srgbClr val="17375E"/>
              </a:buClr>
              <a:buSzPct val="60000"/>
              <a:buFont typeface="Arial" charset="0"/>
              <a:buNone/>
              <a:tabLst>
                <a:tab pos="457200" algn="l"/>
                <a:tab pos="914400" algn="l"/>
                <a:tab pos="1371600" algn="l"/>
                <a:tab pos="1828800" algn="l"/>
                <a:tab pos="2286000" algn="l"/>
                <a:tab pos="2743200" algn="l"/>
                <a:tab pos="3200400" algn="l"/>
                <a:tab pos="3657600" algn="l"/>
              </a:tabLst>
            </a:pPr>
            <a:r>
              <a:rPr lang="en-US" dirty="0">
                <a:latin typeface="Arial" pitchFamily="34" charset="0"/>
                <a:cs typeface="Arial" pitchFamily="34" charset="0"/>
              </a:rPr>
              <a:t>Individuals unknown to the victim(s)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ext Box 1"/>
          <p:cNvSpPr txBox="1">
            <a:spLocks noChangeArrowheads="1"/>
          </p:cNvSpPr>
          <p:nvPr/>
        </p:nvSpPr>
        <p:spPr bwMode="auto">
          <a:xfrm>
            <a:off x="0" y="274638"/>
            <a:ext cx="8229600" cy="1143000"/>
          </a:xfrm>
          <a:prstGeom prst="rect">
            <a:avLst/>
          </a:prstGeom>
          <a:noFill/>
          <a:ln w="9525" cap="flat">
            <a:noFill/>
            <a:round/>
            <a:headEnd/>
            <a:tailEnd/>
          </a:ln>
          <a:effectLst/>
        </p:spPr>
        <p:txBody>
          <a:bodyPr anchor="ctr"/>
          <a:lstStyle/>
          <a:p>
            <a:pPr hangingPunct="1">
              <a:lnSpc>
                <a:spcPct val="10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2800" dirty="0">
                <a:solidFill>
                  <a:srgbClr val="000000"/>
                </a:solidFill>
                <a:latin typeface="Berlin Sans FB" pitchFamily="32" charset="0"/>
              </a:rPr>
              <a:t>		</a:t>
            </a:r>
            <a:r>
              <a:rPr lang="en-US" sz="3600" dirty="0">
                <a:solidFill>
                  <a:srgbClr val="000000"/>
                </a:solidFill>
                <a:latin typeface="Arial" pitchFamily="34" charset="0"/>
                <a:cs typeface="Arial" pitchFamily="34" charset="0"/>
              </a:rPr>
              <a:t>Local Manifestations</a:t>
            </a:r>
          </a:p>
        </p:txBody>
      </p:sp>
      <p:sp>
        <p:nvSpPr>
          <p:cNvPr id="11266" name="Text Box 2"/>
          <p:cNvSpPr txBox="1">
            <a:spLocks noChangeArrowheads="1"/>
          </p:cNvSpPr>
          <p:nvPr/>
        </p:nvSpPr>
        <p:spPr bwMode="auto">
          <a:xfrm>
            <a:off x="304800" y="1600200"/>
            <a:ext cx="7924800" cy="4525963"/>
          </a:xfrm>
          <a:prstGeom prst="rect">
            <a:avLst/>
          </a:prstGeom>
          <a:noFill/>
          <a:ln w="9525" cap="flat">
            <a:noFill/>
            <a:round/>
            <a:headEnd/>
            <a:tailEnd/>
          </a:ln>
          <a:effectLst/>
        </p:spPr>
        <p:txBody>
          <a:bodyPr/>
          <a:lstStyle/>
          <a:p>
            <a:pPr hangingPunct="1">
              <a:lnSpc>
                <a:spcPct val="100000"/>
              </a:lnSpc>
              <a:spcBef>
                <a:spcPts val="650"/>
              </a:spcBef>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endParaRPr lang="en-US" sz="3200" dirty="0">
              <a:solidFill>
                <a:srgbClr val="000000"/>
              </a:solidFill>
              <a:latin typeface="Berlin Sans FB" pitchFamily="32" charset="0"/>
            </a:endParaRPr>
          </a:p>
          <a:p>
            <a:pPr hangingPunct="1">
              <a:lnSpc>
                <a:spcPct val="100000"/>
              </a:lnSpc>
              <a:spcBef>
                <a:spcPts val="650"/>
              </a:spcBef>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r>
              <a:rPr lang="en-US" sz="3200" dirty="0" smtClean="0">
                <a:solidFill>
                  <a:srgbClr val="000000"/>
                </a:solidFill>
                <a:latin typeface="Arial" pitchFamily="34" charset="0"/>
                <a:cs typeface="Arial" pitchFamily="34" charset="0"/>
              </a:rPr>
              <a:t>Sex  and Labor Trafficking –American Citizens vs. Foreign Nationals</a:t>
            </a:r>
          </a:p>
          <a:p>
            <a:pPr hangingPunct="1">
              <a:lnSpc>
                <a:spcPct val="100000"/>
              </a:lnSpc>
              <a:spcBef>
                <a:spcPts val="650"/>
              </a:spcBef>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endParaRPr lang="en-US" sz="3200" dirty="0" smtClean="0">
              <a:solidFill>
                <a:srgbClr val="000000"/>
              </a:solidFill>
              <a:latin typeface="Arial" pitchFamily="34" charset="0"/>
              <a:cs typeface="Arial" pitchFamily="34" charset="0"/>
            </a:endParaRPr>
          </a:p>
          <a:p>
            <a:pPr hangingPunct="1">
              <a:lnSpc>
                <a:spcPct val="100000"/>
              </a:lnSpc>
              <a:spcBef>
                <a:spcPts val="650"/>
              </a:spcBef>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r>
              <a:rPr lang="en-US" sz="3200" dirty="0" smtClean="0">
                <a:solidFill>
                  <a:srgbClr val="000000"/>
                </a:solidFill>
                <a:latin typeface="Arial" pitchFamily="34" charset="0"/>
                <a:cs typeface="Arial" pitchFamily="34" charset="0"/>
              </a:rPr>
              <a:t>Under </a:t>
            </a:r>
            <a:r>
              <a:rPr lang="en-US" sz="3200" dirty="0">
                <a:solidFill>
                  <a:srgbClr val="000000"/>
                </a:solidFill>
                <a:latin typeface="Arial" pitchFamily="34" charset="0"/>
                <a:cs typeface="Arial" pitchFamily="34" charset="0"/>
              </a:rPr>
              <a:t>18 yrs old runaways</a:t>
            </a:r>
          </a:p>
          <a:p>
            <a:pPr hangingPunct="1">
              <a:lnSpc>
                <a:spcPct val="100000"/>
              </a:lnSpc>
              <a:spcBef>
                <a:spcPts val="650"/>
              </a:spcBef>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endParaRPr lang="en-US" sz="3200" dirty="0">
              <a:solidFill>
                <a:srgbClr val="000000"/>
              </a:solidFill>
              <a:latin typeface="Arial" pitchFamily="34" charset="0"/>
              <a:cs typeface="Arial" pitchFamily="34" charset="0"/>
            </a:endParaRPr>
          </a:p>
          <a:p>
            <a:pPr hangingPunct="1">
              <a:lnSpc>
                <a:spcPct val="100000"/>
              </a:lnSpc>
              <a:spcBef>
                <a:spcPts val="650"/>
              </a:spcBef>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pPr>
            <a:r>
              <a:rPr lang="en-US" sz="3200" dirty="0">
                <a:solidFill>
                  <a:srgbClr val="000000"/>
                </a:solidFill>
                <a:latin typeface="Arial" pitchFamily="34" charset="0"/>
                <a:cs typeface="Arial" pitchFamily="34" charset="0"/>
              </a:rPr>
              <a:t>Drug and alcohol abuse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a:xfrm>
            <a:off x="457200" y="273050"/>
            <a:ext cx="8229600" cy="1144588"/>
          </a:xfrm>
          <a:ln/>
        </p:spPr>
        <p:txBody>
          <a:bodyPr tIns="28224">
            <a:normAutofit/>
          </a:bodyPr>
          <a:lstStyle/>
          <a:p>
            <a:pPr algn="ct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3600" dirty="0">
                <a:solidFill>
                  <a:schemeClr val="tx1"/>
                </a:solidFill>
                <a:latin typeface="Arial" pitchFamily="34" charset="0"/>
                <a:cs typeface="Arial" pitchFamily="34" charset="0"/>
              </a:rPr>
              <a:t>Runaways</a:t>
            </a:r>
          </a:p>
        </p:txBody>
      </p:sp>
      <p:sp>
        <p:nvSpPr>
          <p:cNvPr id="12290" name="Rectangle 2"/>
          <p:cNvSpPr>
            <a:spLocks noGrp="1" noChangeArrowheads="1"/>
          </p:cNvSpPr>
          <p:nvPr>
            <p:ph idx="1"/>
          </p:nvPr>
        </p:nvSpPr>
        <p:spPr>
          <a:xfrm>
            <a:off x="457200" y="1604963"/>
            <a:ext cx="8229600" cy="3976687"/>
          </a:xfrm>
          <a:ln/>
        </p:spPr>
        <p:txBody>
          <a:bodyPr tIns="28224"/>
          <a:lstStyle/>
          <a:p>
            <a:pPr marL="431800" indent="-323850">
              <a:buSzPct val="45000"/>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3200" b="0" dirty="0">
                <a:latin typeface="Arial" pitchFamily="34" charset="0"/>
                <a:cs typeface="Arial" pitchFamily="34" charset="0"/>
              </a:rPr>
              <a:t>Disproportionately involved in commercial sexual exploitation</a:t>
            </a:r>
            <a:r>
              <a:rPr lang="en-US" sz="3200" b="0" dirty="0" smtClean="0">
                <a:latin typeface="Arial" pitchFamily="34" charset="0"/>
                <a:cs typeface="Arial" pitchFamily="34" charset="0"/>
              </a:rPr>
              <a:t>;</a:t>
            </a:r>
          </a:p>
          <a:p>
            <a:pPr marL="431800" indent="-323850">
              <a:buSzPct val="45000"/>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endParaRPr lang="en-US" sz="3200" b="0" dirty="0" smtClean="0">
              <a:latin typeface="Arial" pitchFamily="34" charset="0"/>
              <a:cs typeface="Arial" pitchFamily="34" charset="0"/>
            </a:endParaRPr>
          </a:p>
          <a:p>
            <a:pPr marL="431800" indent="-323850">
              <a:buSzPct val="45000"/>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3200" b="0" dirty="0" smtClean="0">
                <a:latin typeface="Arial" pitchFamily="34" charset="0"/>
                <a:cs typeface="Arial" pitchFamily="34" charset="0"/>
              </a:rPr>
              <a:t>Average </a:t>
            </a:r>
            <a:r>
              <a:rPr lang="en-US" sz="3200" b="0" dirty="0">
                <a:latin typeface="Arial" pitchFamily="34" charset="0"/>
                <a:cs typeface="Arial" pitchFamily="34" charset="0"/>
              </a:rPr>
              <a:t>entry is 12-14 yrs for girls; 11-13yrs for boys</a:t>
            </a:r>
            <a:r>
              <a:rPr lang="en-US" sz="3200" b="0" dirty="0" smtClean="0">
                <a:latin typeface="Arial" pitchFamily="34" charset="0"/>
                <a:cs typeface="Arial" pitchFamily="34" charset="0"/>
              </a:rPr>
              <a:t>;</a:t>
            </a:r>
          </a:p>
          <a:p>
            <a:pPr marL="431800" indent="-323850">
              <a:buSzPct val="45000"/>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endParaRPr lang="en-US" sz="3200" b="0" dirty="0">
              <a:latin typeface="Arial" pitchFamily="34" charset="0"/>
              <a:cs typeface="Arial" pitchFamily="34" charset="0"/>
            </a:endParaRPr>
          </a:p>
          <a:p>
            <a:pPr marL="431800" indent="-323850">
              <a:buSzPct val="45000"/>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3200" b="0" dirty="0">
                <a:latin typeface="Arial" pitchFamily="34" charset="0"/>
                <a:cs typeface="Arial" pitchFamily="34" charset="0"/>
              </a:rPr>
              <a:t>75% are controlled by their traffickers;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457200" y="273050"/>
            <a:ext cx="8229600" cy="1144588"/>
          </a:xfrm>
          <a:ln/>
        </p:spPr>
        <p:txBody>
          <a:bodyPr tIns="28224"/>
          <a:lstStyle/>
          <a:p>
            <a:pPr algn="ct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3200" b="1" dirty="0">
                <a:solidFill>
                  <a:schemeClr val="tx1"/>
                </a:solidFill>
                <a:latin typeface="Arial" pitchFamily="34" charset="0"/>
                <a:cs typeface="Arial" pitchFamily="34" charset="0"/>
              </a:rPr>
              <a:t>Intersections of Human Trafficking and Drug and Alcohol Abuse</a:t>
            </a:r>
          </a:p>
        </p:txBody>
      </p:sp>
      <p:sp>
        <p:nvSpPr>
          <p:cNvPr id="13314" name="Rectangle 2"/>
          <p:cNvSpPr>
            <a:spLocks noGrp="1" noChangeArrowheads="1"/>
          </p:cNvSpPr>
          <p:nvPr>
            <p:ph idx="1"/>
          </p:nvPr>
        </p:nvSpPr>
        <p:spPr>
          <a:xfrm>
            <a:off x="457200" y="1752600"/>
            <a:ext cx="8229600" cy="4495800"/>
          </a:xfrm>
          <a:ln/>
        </p:spPr>
        <p:txBody>
          <a:bodyPr tIns="28224">
            <a:normAutofit fontScale="77500" lnSpcReduction="20000"/>
          </a:bodyPr>
          <a:lstStyle/>
          <a:p>
            <a:pPr marL="431800" indent="-323850">
              <a:buSzPct val="45000"/>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3200" b="1" dirty="0">
                <a:latin typeface="Arial" pitchFamily="34" charset="0"/>
                <a:cs typeface="Arial" pitchFamily="34" charset="0"/>
              </a:rPr>
              <a:t>Recruitment: </a:t>
            </a:r>
            <a:r>
              <a:rPr lang="en-US" sz="3200" b="0" dirty="0">
                <a:latin typeface="Arial" pitchFamily="34" charset="0"/>
                <a:cs typeface="Arial" pitchFamily="34" charset="0"/>
              </a:rPr>
              <a:t>use drugs to target those who are already;  to entice non users into recruitment</a:t>
            </a:r>
            <a:r>
              <a:rPr lang="en-US" sz="3200" b="0" dirty="0" smtClean="0">
                <a:latin typeface="Arial" pitchFamily="34" charset="0"/>
                <a:cs typeface="Arial" pitchFamily="34" charset="0"/>
              </a:rPr>
              <a:t>;</a:t>
            </a:r>
          </a:p>
          <a:p>
            <a:pPr marL="431800" indent="-323850">
              <a:buSzPct val="45000"/>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endParaRPr lang="en-US" sz="3200" b="0" dirty="0">
              <a:latin typeface="Arial" pitchFamily="34" charset="0"/>
              <a:cs typeface="Arial" pitchFamily="34" charset="0"/>
            </a:endParaRPr>
          </a:p>
          <a:p>
            <a:pPr marL="431800" indent="-323850">
              <a:buSzPct val="45000"/>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3200" b="1" dirty="0">
                <a:latin typeface="Arial" pitchFamily="34" charset="0"/>
                <a:cs typeface="Arial" pitchFamily="34" charset="0"/>
              </a:rPr>
              <a:t>Control</a:t>
            </a:r>
            <a:r>
              <a:rPr lang="en-US" sz="3200" dirty="0">
                <a:latin typeface="Arial" pitchFamily="34" charset="0"/>
                <a:cs typeface="Arial" pitchFamily="34" charset="0"/>
              </a:rPr>
              <a:t>:</a:t>
            </a:r>
            <a:r>
              <a:rPr lang="en-US" sz="3200" b="0" dirty="0">
                <a:latin typeface="Arial" pitchFamily="34" charset="0"/>
                <a:cs typeface="Arial" pitchFamily="34" charset="0"/>
              </a:rPr>
              <a:t> keep victim in a trafficking situation; used as a way to punish, </a:t>
            </a:r>
            <a:r>
              <a:rPr lang="en-US" sz="3200" b="0" dirty="0" err="1" smtClean="0">
                <a:latin typeface="Arial" pitchFamily="34" charset="0"/>
                <a:cs typeface="Arial" pitchFamily="34" charset="0"/>
              </a:rPr>
              <a:t>reward,decrease</a:t>
            </a:r>
            <a:r>
              <a:rPr lang="en-US" sz="3200" b="0" dirty="0" smtClean="0">
                <a:latin typeface="Arial" pitchFamily="34" charset="0"/>
                <a:cs typeface="Arial" pitchFamily="34" charset="0"/>
              </a:rPr>
              <a:t> </a:t>
            </a:r>
            <a:r>
              <a:rPr lang="en-US" sz="3200" b="0" dirty="0">
                <a:latin typeface="Arial" pitchFamily="34" charset="0"/>
                <a:cs typeface="Arial" pitchFamily="34" charset="0"/>
              </a:rPr>
              <a:t>victims will to escape</a:t>
            </a:r>
            <a:r>
              <a:rPr lang="en-US" sz="3200" b="0" dirty="0" smtClean="0">
                <a:latin typeface="Arial" pitchFamily="34" charset="0"/>
                <a:cs typeface="Arial" pitchFamily="34" charset="0"/>
              </a:rPr>
              <a:t>;</a:t>
            </a:r>
          </a:p>
          <a:p>
            <a:pPr marL="431800" indent="-323850">
              <a:buSzPct val="45000"/>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endParaRPr lang="en-US" sz="3200" b="0" dirty="0">
              <a:latin typeface="Arial" pitchFamily="34" charset="0"/>
              <a:cs typeface="Arial" pitchFamily="34" charset="0"/>
            </a:endParaRPr>
          </a:p>
          <a:p>
            <a:pPr marL="431800" indent="-323850">
              <a:buSzPct val="45000"/>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3200" b="1" dirty="0">
                <a:latin typeface="Arial" pitchFamily="34" charset="0"/>
                <a:cs typeface="Arial" pitchFamily="34" charset="0"/>
              </a:rPr>
              <a:t>Coping</a:t>
            </a:r>
            <a:r>
              <a:rPr lang="en-US" sz="3200" dirty="0">
                <a:latin typeface="Arial" pitchFamily="34" charset="0"/>
                <a:cs typeface="Arial" pitchFamily="34" charset="0"/>
              </a:rPr>
              <a:t>:</a:t>
            </a:r>
            <a:r>
              <a:rPr lang="en-US" sz="3200" b="0" dirty="0">
                <a:latin typeface="Arial" pitchFamily="34" charset="0"/>
                <a:cs typeface="Arial" pitchFamily="34" charset="0"/>
              </a:rPr>
              <a:t> victims use drugs to dull the pain</a:t>
            </a:r>
            <a:r>
              <a:rPr lang="en-US" sz="3200" b="0" dirty="0" smtClean="0">
                <a:latin typeface="Arial" pitchFamily="34" charset="0"/>
                <a:cs typeface="Arial" pitchFamily="34" charset="0"/>
              </a:rPr>
              <a:t>;</a:t>
            </a:r>
          </a:p>
          <a:p>
            <a:pPr marL="431800" indent="-323850">
              <a:buSzPct val="45000"/>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endParaRPr lang="en-US" sz="3200" b="0" dirty="0">
              <a:latin typeface="Arial" pitchFamily="34" charset="0"/>
              <a:cs typeface="Arial" pitchFamily="34" charset="0"/>
            </a:endParaRPr>
          </a:p>
          <a:p>
            <a:pPr marL="431800" indent="-323850">
              <a:buSzPct val="45000"/>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3200" b="1" dirty="0">
                <a:latin typeface="Arial" pitchFamily="34" charset="0"/>
                <a:cs typeface="Arial" pitchFamily="34" charset="0"/>
              </a:rPr>
              <a:t>Drug Purchase and Sell</a:t>
            </a:r>
            <a:r>
              <a:rPr lang="en-US" sz="3200" dirty="0">
                <a:latin typeface="Arial" pitchFamily="34" charset="0"/>
                <a:cs typeface="Arial" pitchFamily="34" charset="0"/>
              </a:rPr>
              <a:t>:</a:t>
            </a:r>
            <a:r>
              <a:rPr lang="en-US" sz="3200" b="0" dirty="0">
                <a:latin typeface="Arial" pitchFamily="34" charset="0"/>
                <a:cs typeface="Arial" pitchFamily="34" charset="0"/>
              </a:rPr>
              <a:t> traffickers  may ask for drugs in exchange for victim; use victim to </a:t>
            </a:r>
            <a:r>
              <a:rPr lang="en-US" sz="3200" b="0" dirty="0" err="1">
                <a:latin typeface="Arial" pitchFamily="34" charset="0"/>
                <a:cs typeface="Arial" pitchFamily="34" charset="0"/>
              </a:rPr>
              <a:t>traffick</a:t>
            </a:r>
            <a:r>
              <a:rPr lang="en-US" sz="3200" b="0" dirty="0">
                <a:latin typeface="Arial" pitchFamily="34" charset="0"/>
                <a:cs typeface="Arial" pitchFamily="34" charset="0"/>
              </a:rPr>
              <a:t> or sell drugs.</a:t>
            </a:r>
          </a:p>
          <a:p>
            <a:pPr marL="431800" indent="-323850">
              <a:buSzPct val="45000"/>
              <a:buFont typeface="Wingdings" charset="2"/>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endParaRPr lang="en-US" sz="3200" b="0" dirty="0">
              <a:latin typeface="Arial" pitchFamily="34" charset="0"/>
              <a:cs typeface="Arial" pitchFamily="34" charset="0"/>
            </a:endParaRPr>
          </a:p>
          <a:p>
            <a:pPr marL="431800" indent="-323850">
              <a:buSzPct val="45000"/>
              <a:buFont typeface="Wingdings" charset="2"/>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endParaRPr lang="en-US" sz="3200" b="0" dirty="0">
              <a:latin typeface="Arial" pitchFamily="34" charset="0"/>
              <a:cs typeface="Arial"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Microsoft YaHei"/>
        <a:cs typeface=""/>
      </a:majorFont>
      <a:minorFont>
        <a:latin typeface="Arial"/>
        <a:ea typeface="Microsoft YaHe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ea typeface="Microsoft YaHei"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ea typeface="Microsoft YaHei"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66</TotalTime>
  <Words>2244</Words>
  <Application>Microsoft Office PowerPoint</Application>
  <PresentationFormat>On-screen Show (4:3)</PresentationFormat>
  <Paragraphs>218</Paragraphs>
  <Slides>20</Slides>
  <Notes>19</Notes>
  <HiddenSlides>0</HiddenSlides>
  <MMClips>0</MMClips>
  <ScaleCrop>false</ScaleCrop>
  <HeadingPairs>
    <vt:vector size="4" baseType="variant">
      <vt:variant>
        <vt:lpstr>Theme</vt:lpstr>
      </vt:variant>
      <vt:variant>
        <vt:i4>2</vt:i4>
      </vt:variant>
      <vt:variant>
        <vt:lpstr>Slide Titles</vt:lpstr>
      </vt:variant>
      <vt:variant>
        <vt:i4>20</vt:i4>
      </vt:variant>
    </vt:vector>
  </HeadingPairs>
  <TitlesOfParts>
    <vt:vector size="22" baseType="lpstr">
      <vt:lpstr>Office Theme</vt:lpstr>
      <vt:lpstr>Flow</vt:lpstr>
      <vt:lpstr>IMPACTS AND EFFECTS OF DRUGS AND ALCOHOL ON VICTIMS OF HUMAN TRAFFICKING</vt:lpstr>
      <vt:lpstr>PowerPoint Presentation</vt:lpstr>
      <vt:lpstr>PowerPoint Presentation</vt:lpstr>
      <vt:lpstr>PowerPoint Presentation</vt:lpstr>
      <vt:lpstr>PowerPoint Presentation</vt:lpstr>
      <vt:lpstr>Who are the traffickers?</vt:lpstr>
      <vt:lpstr>PowerPoint Presentation</vt:lpstr>
      <vt:lpstr>Runaways</vt:lpstr>
      <vt:lpstr>Intersections of Human Trafficking and Drug and Alcohol Abuse</vt:lpstr>
      <vt:lpstr>PowerPoint Presentation</vt:lpstr>
      <vt:lpstr>PowerPoint Presentation</vt:lpstr>
      <vt:lpstr>PowerPoint Presentation</vt:lpstr>
      <vt:lpstr>PowerPoint Presentation</vt:lpstr>
      <vt:lpstr>PowerPoint Presentation</vt:lpstr>
      <vt:lpstr>  Washington Anti trafficking Response Network (WARN)</vt:lpstr>
      <vt:lpstr>PowerPoint Presentation</vt:lpstr>
      <vt:lpstr>PowerPoint Presentation</vt:lpstr>
      <vt:lpstr>PowerPoint Presentation</vt:lpstr>
      <vt:lpstr>What can you do?</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IMPACTS AND EFFECTS OF DRUGS AND ALCOHOL ON VICTIMS OF HUMAN TRAFFICKING</dc:title>
  <dc:creator>Christine</dc:creator>
  <cp:lastModifiedBy>James, Erin A</cp:lastModifiedBy>
  <cp:revision>10</cp:revision>
  <cp:lastPrinted>1601-01-01T00:00:00Z</cp:lastPrinted>
  <dcterms:created xsi:type="dcterms:W3CDTF">1601-01-01T00:00:00Z</dcterms:created>
  <dcterms:modified xsi:type="dcterms:W3CDTF">2014-10-22T23:36:34Z</dcterms:modified>
</cp:coreProperties>
</file>