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drawings/drawing1.xml" ContentType="application/vnd.openxmlformats-officedocument.drawingml.chartshapes+xml"/>
  <Override PartName="/ppt/charts/chart8.xml" ContentType="application/vnd.openxmlformats-officedocument.drawingml.chart+xml"/>
  <Override PartName="/ppt/drawings/drawing2.xml" ContentType="application/vnd.openxmlformats-officedocument.drawingml.chartshapes+xml"/>
  <Override PartName="/ppt/charts/chart9.xml" ContentType="application/vnd.openxmlformats-officedocument.drawingml.chart+xml"/>
  <Override PartName="/ppt/drawings/drawing3.xml" ContentType="application/vnd.openxmlformats-officedocument.drawingml.chartshapes+xml"/>
  <Override PartName="/ppt/charts/chart10.xml" ContentType="application/vnd.openxmlformats-officedocument.drawingml.chart+xml"/>
  <Override PartName="/ppt/drawings/drawing4.xml" ContentType="application/vnd.openxmlformats-officedocument.drawingml.chartshapes+xml"/>
  <Override PartName="/ppt/charts/chart11.xml" ContentType="application/vnd.openxmlformats-officedocument.drawingml.chart+xml"/>
  <Override PartName="/ppt/drawings/drawing5.xml" ContentType="application/vnd.openxmlformats-officedocument.drawingml.chartshapes+xml"/>
  <Override PartName="/ppt/charts/chart12.xml" ContentType="application/vnd.openxmlformats-officedocument.drawingml.chart+xml"/>
  <Override PartName="/ppt/drawings/drawing6.xml" ContentType="application/vnd.openxmlformats-officedocument.drawingml.chartshapes+xml"/>
  <Override PartName="/ppt/charts/chart13.xml" ContentType="application/vnd.openxmlformats-officedocument.drawingml.chart+xml"/>
  <Override PartName="/ppt/drawings/drawing7.xml" ContentType="application/vnd.openxmlformats-officedocument.drawingml.chartshapes+xml"/>
  <Override PartName="/ppt/charts/chart14.xml" ContentType="application/vnd.openxmlformats-officedocument.drawingml.chart+xml"/>
  <Override PartName="/ppt/drawings/drawing8.xml" ContentType="application/vnd.openxmlformats-officedocument.drawingml.chartshapes+xml"/>
  <Override PartName="/ppt/charts/chart15.xml" ContentType="application/vnd.openxmlformats-officedocument.drawingml.chart+xml"/>
  <Override PartName="/ppt/drawings/drawing9.xml" ContentType="application/vnd.openxmlformats-officedocument.drawingml.chartshapes+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78" r:id="rId2"/>
    <p:sldId id="318" r:id="rId3"/>
    <p:sldId id="314" r:id="rId4"/>
    <p:sldId id="315" r:id="rId5"/>
    <p:sldId id="296" r:id="rId6"/>
    <p:sldId id="297" r:id="rId7"/>
    <p:sldId id="316" r:id="rId8"/>
    <p:sldId id="317" r:id="rId9"/>
    <p:sldId id="319" r:id="rId10"/>
    <p:sldId id="320" r:id="rId11"/>
    <p:sldId id="321" r:id="rId12"/>
    <p:sldId id="322" r:id="rId13"/>
    <p:sldId id="323" r:id="rId14"/>
    <p:sldId id="324" r:id="rId15"/>
    <p:sldId id="325" r:id="rId16"/>
    <p:sldId id="326" r:id="rId17"/>
    <p:sldId id="327" r:id="rId18"/>
    <p:sldId id="287" r:id="rId19"/>
    <p:sldId id="289" r:id="rId20"/>
    <p:sldId id="293" r:id="rId21"/>
    <p:sldId id="299"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68D36"/>
    <a:srgbClr val="500000"/>
    <a:srgbClr val="800000"/>
    <a:srgbClr val="540000"/>
    <a:srgbClr val="990000"/>
    <a:srgbClr val="CC6600"/>
    <a:srgbClr val="FFFF99"/>
    <a:srgbClr val="FF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7" autoAdjust="0"/>
    <p:restoredTop sz="94628" autoAdjust="0"/>
  </p:normalViewPr>
  <p:slideViewPr>
    <p:cSldViewPr snapToGrid="0">
      <p:cViewPr>
        <p:scale>
          <a:sx n="83" d="100"/>
          <a:sy n="83" d="100"/>
        </p:scale>
        <p:origin x="-22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5" d="100"/>
          <a:sy n="55" d="100"/>
        </p:scale>
        <p:origin x="-185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203197938579012E-2"/>
          <c:y val="3.3179012528936645E-2"/>
          <c:w val="0.90998556909108252"/>
          <c:h val="0.78774940734701726"/>
        </c:manualLayout>
      </c:layout>
      <c:lineChart>
        <c:grouping val="standard"/>
        <c:varyColors val="0"/>
        <c:ser>
          <c:idx val="0"/>
          <c:order val="0"/>
          <c:tx>
            <c:strRef>
              <c:f>Sheet1!$B$1</c:f>
              <c:strCache>
                <c:ptCount val="1"/>
                <c:pt idx="0">
                  <c:v>6th Grade</c:v>
                </c:pt>
              </c:strCache>
            </c:strRef>
          </c:tx>
          <c:spPr>
            <a:ln w="38100">
              <a:solidFill>
                <a:schemeClr val="tx2">
                  <a:lumMod val="20000"/>
                  <a:lumOff val="80000"/>
                </a:schemeClr>
              </a:solidFill>
            </a:ln>
          </c:spPr>
          <c:marker>
            <c:symbol val="none"/>
          </c:marker>
          <c:cat>
            <c:numRef>
              <c:f>Sheet1!$A$2:$A$9</c:f>
              <c:numCache>
                <c:formatCode>General</c:formatCode>
                <c:ptCount val="8"/>
                <c:pt idx="0">
                  <c:v>1998</c:v>
                </c:pt>
                <c:pt idx="1">
                  <c:v>2000</c:v>
                </c:pt>
                <c:pt idx="2">
                  <c:v>2002</c:v>
                </c:pt>
                <c:pt idx="3">
                  <c:v>2004</c:v>
                </c:pt>
                <c:pt idx="4">
                  <c:v>2006</c:v>
                </c:pt>
                <c:pt idx="5">
                  <c:v>2008</c:v>
                </c:pt>
                <c:pt idx="6">
                  <c:v>2010</c:v>
                </c:pt>
                <c:pt idx="7">
                  <c:v>2012</c:v>
                </c:pt>
              </c:numCache>
            </c:numRef>
          </c:cat>
          <c:val>
            <c:numRef>
              <c:f>Sheet1!$B$2:$B$9</c:f>
              <c:numCache>
                <c:formatCode>0%</c:formatCode>
                <c:ptCount val="8"/>
                <c:pt idx="0">
                  <c:v>0.13800000000000001</c:v>
                </c:pt>
                <c:pt idx="1">
                  <c:v>6.6000000000000003E-2</c:v>
                </c:pt>
                <c:pt idx="2">
                  <c:v>3.7999999999999999E-2</c:v>
                </c:pt>
                <c:pt idx="3">
                  <c:v>4.3999999999999997E-2</c:v>
                </c:pt>
                <c:pt idx="4">
                  <c:v>4.2999999999999997E-2</c:v>
                </c:pt>
                <c:pt idx="5">
                  <c:v>3.5000000000000003E-2</c:v>
                </c:pt>
                <c:pt idx="6">
                  <c:v>3.7999999999999999E-2</c:v>
                </c:pt>
                <c:pt idx="7">
                  <c:v>2.5000000000000001E-2</c:v>
                </c:pt>
              </c:numCache>
            </c:numRef>
          </c:val>
          <c:smooth val="0"/>
        </c:ser>
        <c:ser>
          <c:idx val="1"/>
          <c:order val="1"/>
          <c:tx>
            <c:strRef>
              <c:f>Sheet1!$C$1</c:f>
              <c:strCache>
                <c:ptCount val="1"/>
                <c:pt idx="0">
                  <c:v>8th Grade</c:v>
                </c:pt>
              </c:strCache>
            </c:strRef>
          </c:tx>
          <c:spPr>
            <a:ln>
              <a:solidFill>
                <a:schemeClr val="accent1">
                  <a:lumMod val="60000"/>
                  <a:lumOff val="40000"/>
                </a:schemeClr>
              </a:solidFill>
            </a:ln>
          </c:spPr>
          <c:marker>
            <c:symbol val="none"/>
          </c:marker>
          <c:cat>
            <c:numRef>
              <c:f>Sheet1!$A$2:$A$9</c:f>
              <c:numCache>
                <c:formatCode>General</c:formatCode>
                <c:ptCount val="8"/>
                <c:pt idx="0">
                  <c:v>1998</c:v>
                </c:pt>
                <c:pt idx="1">
                  <c:v>2000</c:v>
                </c:pt>
                <c:pt idx="2">
                  <c:v>2002</c:v>
                </c:pt>
                <c:pt idx="3">
                  <c:v>2004</c:v>
                </c:pt>
                <c:pt idx="4">
                  <c:v>2006</c:v>
                </c:pt>
                <c:pt idx="5">
                  <c:v>2008</c:v>
                </c:pt>
                <c:pt idx="6">
                  <c:v>2010</c:v>
                </c:pt>
                <c:pt idx="7">
                  <c:v>2012</c:v>
                </c:pt>
              </c:numCache>
            </c:numRef>
          </c:cat>
          <c:val>
            <c:numRef>
              <c:f>Sheet1!$C$2:$C$9</c:f>
              <c:numCache>
                <c:formatCode>0%</c:formatCode>
                <c:ptCount val="8"/>
                <c:pt idx="0">
                  <c:v>0.31</c:v>
                </c:pt>
                <c:pt idx="1">
                  <c:v>0.223</c:v>
                </c:pt>
                <c:pt idx="2" formatCode="0.0%">
                  <c:v>0.17799999999999999</c:v>
                </c:pt>
                <c:pt idx="3" formatCode="0.0%">
                  <c:v>0.18</c:v>
                </c:pt>
                <c:pt idx="4" formatCode="0.0%">
                  <c:v>0.154</c:v>
                </c:pt>
                <c:pt idx="5" formatCode="0.0%">
                  <c:v>0.161</c:v>
                </c:pt>
                <c:pt idx="6" formatCode="0.0%">
                  <c:v>0.14399999999999999</c:v>
                </c:pt>
                <c:pt idx="7" formatCode="0.0%">
                  <c:v>0.11799999999999999</c:v>
                </c:pt>
              </c:numCache>
            </c:numRef>
          </c:val>
          <c:smooth val="0"/>
        </c:ser>
        <c:ser>
          <c:idx val="2"/>
          <c:order val="2"/>
          <c:tx>
            <c:strRef>
              <c:f>Sheet1!$D$1</c:f>
              <c:strCache>
                <c:ptCount val="1"/>
                <c:pt idx="0">
                  <c:v>10th Grade</c:v>
                </c:pt>
              </c:strCache>
            </c:strRef>
          </c:tx>
          <c:spPr>
            <a:ln>
              <a:solidFill>
                <a:schemeClr val="tx2">
                  <a:lumMod val="60000"/>
                  <a:lumOff val="40000"/>
                </a:schemeClr>
              </a:solidFill>
            </a:ln>
          </c:spPr>
          <c:marker>
            <c:symbol val="none"/>
          </c:marker>
          <c:cat>
            <c:numRef>
              <c:f>Sheet1!$A$2:$A$9</c:f>
              <c:numCache>
                <c:formatCode>General</c:formatCode>
                <c:ptCount val="8"/>
                <c:pt idx="0">
                  <c:v>1998</c:v>
                </c:pt>
                <c:pt idx="1">
                  <c:v>2000</c:v>
                </c:pt>
                <c:pt idx="2">
                  <c:v>2002</c:v>
                </c:pt>
                <c:pt idx="3">
                  <c:v>2004</c:v>
                </c:pt>
                <c:pt idx="4">
                  <c:v>2006</c:v>
                </c:pt>
                <c:pt idx="5">
                  <c:v>2008</c:v>
                </c:pt>
                <c:pt idx="6">
                  <c:v>2010</c:v>
                </c:pt>
                <c:pt idx="7">
                  <c:v>2012</c:v>
                </c:pt>
              </c:numCache>
            </c:numRef>
          </c:cat>
          <c:val>
            <c:numRef>
              <c:f>Sheet1!$D$2:$D$9</c:f>
              <c:numCache>
                <c:formatCode>0%</c:formatCode>
                <c:ptCount val="8"/>
                <c:pt idx="0">
                  <c:v>0.44900000000000001</c:v>
                </c:pt>
                <c:pt idx="1">
                  <c:v>0.376</c:v>
                </c:pt>
                <c:pt idx="2" formatCode="0.0%">
                  <c:v>0.29299999999999998</c:v>
                </c:pt>
                <c:pt idx="3" formatCode="0.0%">
                  <c:v>0.32600000000000001</c:v>
                </c:pt>
                <c:pt idx="4" formatCode="0.0%">
                  <c:v>0.32800000000000001</c:v>
                </c:pt>
                <c:pt idx="5" formatCode="0.0%">
                  <c:v>0.317</c:v>
                </c:pt>
                <c:pt idx="6" formatCode="0.0%">
                  <c:v>0.27600000000000002</c:v>
                </c:pt>
                <c:pt idx="7" formatCode="0.0%">
                  <c:v>0.23300000000000001</c:v>
                </c:pt>
              </c:numCache>
            </c:numRef>
          </c:val>
          <c:smooth val="0"/>
        </c:ser>
        <c:ser>
          <c:idx val="3"/>
          <c:order val="3"/>
          <c:tx>
            <c:strRef>
              <c:f>Sheet1!$E$1</c:f>
              <c:strCache>
                <c:ptCount val="1"/>
                <c:pt idx="0">
                  <c:v>12th Grade</c:v>
                </c:pt>
              </c:strCache>
            </c:strRef>
          </c:tx>
          <c:spPr>
            <a:ln>
              <a:solidFill>
                <a:srgbClr val="000066"/>
              </a:solidFill>
            </a:ln>
          </c:spPr>
          <c:marker>
            <c:symbol val="none"/>
          </c:marker>
          <c:cat>
            <c:numRef>
              <c:f>Sheet1!$A$2:$A$9</c:f>
              <c:numCache>
                <c:formatCode>General</c:formatCode>
                <c:ptCount val="8"/>
                <c:pt idx="0">
                  <c:v>1998</c:v>
                </c:pt>
                <c:pt idx="1">
                  <c:v>2000</c:v>
                </c:pt>
                <c:pt idx="2">
                  <c:v>2002</c:v>
                </c:pt>
                <c:pt idx="3">
                  <c:v>2004</c:v>
                </c:pt>
                <c:pt idx="4">
                  <c:v>2006</c:v>
                </c:pt>
                <c:pt idx="5">
                  <c:v>2008</c:v>
                </c:pt>
                <c:pt idx="6">
                  <c:v>2010</c:v>
                </c:pt>
                <c:pt idx="7">
                  <c:v>2012</c:v>
                </c:pt>
              </c:numCache>
            </c:numRef>
          </c:cat>
          <c:val>
            <c:numRef>
              <c:f>Sheet1!$E$2:$E$9</c:f>
              <c:numCache>
                <c:formatCode>0%</c:formatCode>
                <c:ptCount val="8"/>
                <c:pt idx="0">
                  <c:v>0.52</c:v>
                </c:pt>
                <c:pt idx="1">
                  <c:v>0.46800000000000003</c:v>
                </c:pt>
                <c:pt idx="2" formatCode="0.0%">
                  <c:v>0.42799999999999999</c:v>
                </c:pt>
                <c:pt idx="3" formatCode="0.0%">
                  <c:v>0.42599999999999999</c:v>
                </c:pt>
                <c:pt idx="4" formatCode="0.0%">
                  <c:v>0.42099999999999999</c:v>
                </c:pt>
                <c:pt idx="5" formatCode="0.0%">
                  <c:v>0.40799999999999997</c:v>
                </c:pt>
                <c:pt idx="6" formatCode="0.0%">
                  <c:v>0.4</c:v>
                </c:pt>
                <c:pt idx="7" formatCode="0.0%">
                  <c:v>0.36099999999999999</c:v>
                </c:pt>
              </c:numCache>
            </c:numRef>
          </c:val>
          <c:smooth val="0"/>
        </c:ser>
        <c:dLbls>
          <c:showLegendKey val="0"/>
          <c:showVal val="0"/>
          <c:showCatName val="0"/>
          <c:showSerName val="0"/>
          <c:showPercent val="0"/>
          <c:showBubbleSize val="0"/>
        </c:dLbls>
        <c:marker val="1"/>
        <c:smooth val="0"/>
        <c:axId val="101571072"/>
        <c:axId val="84970880"/>
      </c:lineChart>
      <c:catAx>
        <c:axId val="101571072"/>
        <c:scaling>
          <c:orientation val="minMax"/>
        </c:scaling>
        <c:delete val="0"/>
        <c:axPos val="b"/>
        <c:numFmt formatCode="General" sourceLinked="1"/>
        <c:majorTickMark val="out"/>
        <c:minorTickMark val="none"/>
        <c:tickLblPos val="nextTo"/>
        <c:txPr>
          <a:bodyPr/>
          <a:lstStyle/>
          <a:p>
            <a:pPr>
              <a:defRPr sz="1200" b="1"/>
            </a:pPr>
            <a:endParaRPr lang="en-US"/>
          </a:p>
        </c:txPr>
        <c:crossAx val="84970880"/>
        <c:crosses val="autoZero"/>
        <c:auto val="1"/>
        <c:lblAlgn val="ctr"/>
        <c:lblOffset val="100"/>
        <c:noMultiLvlLbl val="0"/>
      </c:catAx>
      <c:valAx>
        <c:axId val="84970880"/>
        <c:scaling>
          <c:orientation val="minMax"/>
          <c:max val="0.60000000000000009"/>
          <c:min val="0"/>
        </c:scaling>
        <c:delete val="0"/>
        <c:axPos val="l"/>
        <c:majorGridlines>
          <c:spPr>
            <a:ln>
              <a:solidFill>
                <a:schemeClr val="bg1">
                  <a:lumMod val="65000"/>
                </a:schemeClr>
              </a:solidFill>
            </a:ln>
          </c:spPr>
        </c:majorGridlines>
        <c:numFmt formatCode="0%" sourceLinked="1"/>
        <c:majorTickMark val="out"/>
        <c:minorTickMark val="none"/>
        <c:tickLblPos val="nextTo"/>
        <c:txPr>
          <a:bodyPr/>
          <a:lstStyle/>
          <a:p>
            <a:pPr>
              <a:defRPr sz="900">
                <a:solidFill>
                  <a:schemeClr val="tx1">
                    <a:lumMod val="65000"/>
                    <a:lumOff val="35000"/>
                  </a:schemeClr>
                </a:solidFill>
              </a:defRPr>
            </a:pPr>
            <a:endParaRPr lang="en-US"/>
          </a:p>
        </c:txPr>
        <c:crossAx val="101571072"/>
        <c:crosses val="autoZero"/>
        <c:crossBetween val="midCat"/>
        <c:minorUnit val="0.1"/>
      </c:valAx>
    </c:plotArea>
    <c:legend>
      <c:legendPos val="b"/>
      <c:layout>
        <c:manualLayout>
          <c:xMode val="edge"/>
          <c:yMode val="edge"/>
          <c:x val="5.5913099700807253E-2"/>
          <c:y val="0.90244011122941603"/>
          <c:w val="0.88223402217918723"/>
          <c:h val="8.0636894881819021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2.7649597872502929E-2"/>
          <c:w val="0.90998556909108252"/>
          <c:h val="0.84706309100143085"/>
        </c:manualLayout>
      </c:layout>
      <c:barChart>
        <c:barDir val="col"/>
        <c:grouping val="clustered"/>
        <c:varyColors val="0"/>
        <c:ser>
          <c:idx val="0"/>
          <c:order val="0"/>
          <c:tx>
            <c:strRef>
              <c:f>Sheet1!$B$1</c:f>
              <c:strCache>
                <c:ptCount val="1"/>
                <c:pt idx="0">
                  <c:v>Skip</c:v>
                </c:pt>
              </c:strCache>
            </c:strRef>
          </c:tx>
          <c:spPr>
            <a:solidFill>
              <a:srgbClr val="000066"/>
            </a:solidFill>
            <a:ln w="38100">
              <a:noFill/>
            </a:ln>
          </c:spPr>
          <c:invertIfNegative val="0"/>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Sheet1!$A$2:$A$5</c:f>
              <c:strCache>
                <c:ptCount val="4"/>
                <c:pt idx="0">
                  <c:v>6th Grade</c:v>
                </c:pt>
                <c:pt idx="1">
                  <c:v>8th Grade</c:v>
                </c:pt>
                <c:pt idx="2">
                  <c:v>10th Grade</c:v>
                </c:pt>
                <c:pt idx="3">
                  <c:v>12th Grade</c:v>
                </c:pt>
              </c:strCache>
            </c:strRef>
          </c:cat>
          <c:val>
            <c:numRef>
              <c:f>Sheet1!$B$2:$B$5</c:f>
              <c:numCache>
                <c:formatCode>0%</c:formatCode>
                <c:ptCount val="4"/>
                <c:pt idx="0">
                  <c:v>0.17330599999999999</c:v>
                </c:pt>
                <c:pt idx="1">
                  <c:v>0.15137900000000001</c:v>
                </c:pt>
                <c:pt idx="2">
                  <c:v>0.184866</c:v>
                </c:pt>
                <c:pt idx="3">
                  <c:v>0.24270600000000001</c:v>
                </c:pt>
              </c:numCache>
            </c:numRef>
          </c:val>
        </c:ser>
        <c:dLbls>
          <c:dLblPos val="outEnd"/>
          <c:showLegendKey val="0"/>
          <c:showVal val="1"/>
          <c:showCatName val="0"/>
          <c:showSerName val="0"/>
          <c:showPercent val="0"/>
          <c:showBubbleSize val="0"/>
        </c:dLbls>
        <c:gapWidth val="61"/>
        <c:axId val="127465984"/>
        <c:axId val="99716480"/>
      </c:barChart>
      <c:catAx>
        <c:axId val="127465984"/>
        <c:scaling>
          <c:orientation val="minMax"/>
        </c:scaling>
        <c:delete val="0"/>
        <c:axPos val="b"/>
        <c:numFmt formatCode="General" sourceLinked="1"/>
        <c:majorTickMark val="none"/>
        <c:minorTickMark val="none"/>
        <c:tickLblPos val="nextTo"/>
        <c:txPr>
          <a:bodyPr/>
          <a:lstStyle/>
          <a:p>
            <a:pPr>
              <a:defRPr sz="1200" b="1"/>
            </a:pPr>
            <a:endParaRPr lang="en-US"/>
          </a:p>
        </c:txPr>
        <c:crossAx val="99716480"/>
        <c:crosses val="autoZero"/>
        <c:auto val="1"/>
        <c:lblAlgn val="ctr"/>
        <c:lblOffset val="100"/>
        <c:noMultiLvlLbl val="0"/>
      </c:catAx>
      <c:valAx>
        <c:axId val="99716480"/>
        <c:scaling>
          <c:orientation val="minMax"/>
          <c:max val="0.60000000000000009"/>
          <c:min val="0"/>
        </c:scaling>
        <c:delete val="1"/>
        <c:axPos val="l"/>
        <c:numFmt formatCode="0%" sourceLinked="0"/>
        <c:majorTickMark val="out"/>
        <c:minorTickMark val="none"/>
        <c:tickLblPos val="nextTo"/>
        <c:crossAx val="127465984"/>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2.7649597872502929E-2"/>
          <c:w val="0.90998556909108252"/>
          <c:h val="0.84706309100143085"/>
        </c:manualLayout>
      </c:layout>
      <c:barChart>
        <c:barDir val="col"/>
        <c:grouping val="clustered"/>
        <c:varyColors val="0"/>
        <c:ser>
          <c:idx val="0"/>
          <c:order val="0"/>
          <c:tx>
            <c:strRef>
              <c:f>Sheet1!$B$1</c:f>
              <c:strCache>
                <c:ptCount val="1"/>
                <c:pt idx="0">
                  <c:v>Skipping school</c:v>
                </c:pt>
              </c:strCache>
            </c:strRef>
          </c:tx>
          <c:spPr>
            <a:solidFill>
              <a:srgbClr val="000066"/>
            </a:solidFill>
            <a:ln w="38100">
              <a:noFill/>
            </a:ln>
          </c:spPr>
          <c:invertIfNegative val="0"/>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Sheet1!$A$2:$A$6</c:f>
              <c:strCache>
                <c:ptCount val="5"/>
                <c:pt idx="0">
                  <c:v>Use Alocohol</c:v>
                </c:pt>
                <c:pt idx="1">
                  <c:v>Use Marijuana</c:v>
                </c:pt>
                <c:pt idx="2">
                  <c:v>Use Tobcco</c:v>
                </c:pt>
                <c:pt idx="3">
                  <c:v>Use Pain Killers to Get High</c:v>
                </c:pt>
                <c:pt idx="4">
                  <c:v>No Substance Use*</c:v>
                </c:pt>
              </c:strCache>
            </c:strRef>
          </c:cat>
          <c:val>
            <c:numRef>
              <c:f>Sheet1!$B$2:$B$6</c:f>
              <c:numCache>
                <c:formatCode>0%</c:formatCode>
                <c:ptCount val="5"/>
                <c:pt idx="0">
                  <c:v>0.35934100000000002</c:v>
                </c:pt>
                <c:pt idx="1">
                  <c:v>0.40389599999999998</c:v>
                </c:pt>
                <c:pt idx="2">
                  <c:v>0.42887500000000001</c:v>
                </c:pt>
                <c:pt idx="3">
                  <c:v>0.51538499999999998</c:v>
                </c:pt>
                <c:pt idx="4">
                  <c:v>0.109569</c:v>
                </c:pt>
              </c:numCache>
            </c:numRef>
          </c:val>
        </c:ser>
        <c:dLbls>
          <c:dLblPos val="outEnd"/>
          <c:showLegendKey val="0"/>
          <c:showVal val="1"/>
          <c:showCatName val="0"/>
          <c:showSerName val="0"/>
          <c:showPercent val="0"/>
          <c:showBubbleSize val="0"/>
        </c:dLbls>
        <c:gapWidth val="61"/>
        <c:axId val="148510208"/>
        <c:axId val="99719936"/>
      </c:barChart>
      <c:catAx>
        <c:axId val="148510208"/>
        <c:scaling>
          <c:orientation val="minMax"/>
        </c:scaling>
        <c:delete val="0"/>
        <c:axPos val="b"/>
        <c:numFmt formatCode="General" sourceLinked="1"/>
        <c:majorTickMark val="none"/>
        <c:minorTickMark val="none"/>
        <c:tickLblPos val="nextTo"/>
        <c:txPr>
          <a:bodyPr/>
          <a:lstStyle/>
          <a:p>
            <a:pPr>
              <a:defRPr sz="1200" b="1"/>
            </a:pPr>
            <a:endParaRPr lang="en-US"/>
          </a:p>
        </c:txPr>
        <c:crossAx val="99719936"/>
        <c:crosses val="autoZero"/>
        <c:auto val="1"/>
        <c:lblAlgn val="ctr"/>
        <c:lblOffset val="100"/>
        <c:noMultiLvlLbl val="0"/>
      </c:catAx>
      <c:valAx>
        <c:axId val="99719936"/>
        <c:scaling>
          <c:orientation val="minMax"/>
          <c:max val="0.70000000000000007"/>
          <c:min val="0"/>
        </c:scaling>
        <c:delete val="0"/>
        <c:axPos val="l"/>
        <c:numFmt formatCode="0%" sourceLinked="0"/>
        <c:majorTickMark val="out"/>
        <c:minorTickMark val="none"/>
        <c:tickLblPos val="none"/>
        <c:spPr>
          <a:ln>
            <a:noFill/>
          </a:ln>
        </c:spPr>
        <c:txPr>
          <a:bodyPr/>
          <a:lstStyle/>
          <a:p>
            <a:pPr>
              <a:defRPr sz="900">
                <a:solidFill>
                  <a:schemeClr val="tx1">
                    <a:lumMod val="65000"/>
                    <a:lumOff val="35000"/>
                  </a:schemeClr>
                </a:solidFill>
              </a:defRPr>
            </a:pPr>
            <a:endParaRPr lang="en-US"/>
          </a:p>
        </c:txPr>
        <c:crossAx val="148510208"/>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2.7649597872502929E-2"/>
          <c:w val="0.90998556909108252"/>
          <c:h val="0.84706309100143085"/>
        </c:manualLayout>
      </c:layout>
      <c:barChart>
        <c:barDir val="col"/>
        <c:grouping val="clustered"/>
        <c:varyColors val="0"/>
        <c:ser>
          <c:idx val="0"/>
          <c:order val="0"/>
          <c:tx>
            <c:strRef>
              <c:f>Sheet1!$B$1</c:f>
              <c:strCache>
                <c:ptCount val="1"/>
                <c:pt idx="0">
                  <c:v>Skipped school</c:v>
                </c:pt>
              </c:strCache>
            </c:strRef>
          </c:tx>
          <c:spPr>
            <a:solidFill>
              <a:srgbClr val="000066"/>
            </a:solidFill>
            <a:ln w="38100">
              <a:noFill/>
            </a:ln>
          </c:spPr>
          <c:invertIfNegative val="0"/>
          <c:dPt>
            <c:idx val="2"/>
            <c:invertIfNegative val="0"/>
            <c:bubble3D val="0"/>
            <c:spPr>
              <a:solidFill>
                <a:srgbClr val="F68D36"/>
              </a:solidFill>
              <a:ln w="38100">
                <a:noFill/>
              </a:ln>
            </c:spPr>
          </c:dPt>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Sheet1!$A$2:$A$4</c:f>
              <c:strCache>
                <c:ptCount val="3"/>
                <c:pt idx="0">
                  <c:v>Had depressive feelings</c:v>
                </c:pt>
                <c:pt idx="1">
                  <c:v>Had suicidal thoughts</c:v>
                </c:pt>
                <c:pt idx="2">
                  <c:v>Did not report poor mental health*</c:v>
                </c:pt>
              </c:strCache>
            </c:strRef>
          </c:cat>
          <c:val>
            <c:numRef>
              <c:f>Sheet1!$B$2:$B$4</c:f>
              <c:numCache>
                <c:formatCode>0%</c:formatCode>
                <c:ptCount val="3"/>
                <c:pt idx="0">
                  <c:v>0.27312500000000001</c:v>
                </c:pt>
                <c:pt idx="1">
                  <c:v>0.28940900000000003</c:v>
                </c:pt>
                <c:pt idx="2">
                  <c:v>0.12729499999999999</c:v>
                </c:pt>
              </c:numCache>
            </c:numRef>
          </c:val>
        </c:ser>
        <c:dLbls>
          <c:dLblPos val="outEnd"/>
          <c:showLegendKey val="0"/>
          <c:showVal val="1"/>
          <c:showCatName val="0"/>
          <c:showSerName val="0"/>
          <c:showPercent val="0"/>
          <c:showBubbleSize val="0"/>
        </c:dLbls>
        <c:gapWidth val="61"/>
        <c:axId val="127614464"/>
        <c:axId val="148647296"/>
      </c:barChart>
      <c:catAx>
        <c:axId val="127614464"/>
        <c:scaling>
          <c:orientation val="minMax"/>
        </c:scaling>
        <c:delete val="0"/>
        <c:axPos val="b"/>
        <c:numFmt formatCode="General" sourceLinked="1"/>
        <c:majorTickMark val="none"/>
        <c:minorTickMark val="none"/>
        <c:tickLblPos val="nextTo"/>
        <c:txPr>
          <a:bodyPr/>
          <a:lstStyle/>
          <a:p>
            <a:pPr>
              <a:defRPr sz="1200" b="1"/>
            </a:pPr>
            <a:endParaRPr lang="en-US"/>
          </a:p>
        </c:txPr>
        <c:crossAx val="148647296"/>
        <c:crosses val="autoZero"/>
        <c:auto val="1"/>
        <c:lblAlgn val="ctr"/>
        <c:lblOffset val="100"/>
        <c:noMultiLvlLbl val="0"/>
      </c:catAx>
      <c:valAx>
        <c:axId val="148647296"/>
        <c:scaling>
          <c:orientation val="minMax"/>
          <c:max val="0.5"/>
          <c:min val="0"/>
        </c:scaling>
        <c:delete val="0"/>
        <c:axPos val="l"/>
        <c:numFmt formatCode="0%" sourceLinked="0"/>
        <c:majorTickMark val="out"/>
        <c:minorTickMark val="none"/>
        <c:tickLblPos val="none"/>
        <c:spPr>
          <a:ln>
            <a:noFill/>
          </a:ln>
        </c:spPr>
        <c:txPr>
          <a:bodyPr/>
          <a:lstStyle/>
          <a:p>
            <a:pPr>
              <a:defRPr sz="900">
                <a:solidFill>
                  <a:schemeClr val="tx1">
                    <a:lumMod val="65000"/>
                    <a:lumOff val="35000"/>
                  </a:schemeClr>
                </a:solidFill>
              </a:defRPr>
            </a:pPr>
            <a:endParaRPr lang="en-US"/>
          </a:p>
        </c:txPr>
        <c:crossAx val="127614464"/>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2.7649597872502929E-2"/>
          <c:w val="0.90998556909108252"/>
          <c:h val="0.84706309100143085"/>
        </c:manualLayout>
      </c:layout>
      <c:barChart>
        <c:barDir val="col"/>
        <c:grouping val="clustered"/>
        <c:varyColors val="0"/>
        <c:ser>
          <c:idx val="0"/>
          <c:order val="0"/>
          <c:tx>
            <c:strRef>
              <c:f>Sheet1!$B$1</c:f>
              <c:strCache>
                <c:ptCount val="1"/>
                <c:pt idx="0">
                  <c:v>Skip</c:v>
                </c:pt>
              </c:strCache>
            </c:strRef>
          </c:tx>
          <c:spPr>
            <a:solidFill>
              <a:srgbClr val="000066"/>
            </a:solidFill>
            <a:ln w="38100">
              <a:noFill/>
            </a:ln>
          </c:spPr>
          <c:invertIfNegative val="0"/>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Sheet1!$A$2:$A$5</c:f>
              <c:strCache>
                <c:ptCount val="4"/>
                <c:pt idx="0">
                  <c:v>6th Grade</c:v>
                </c:pt>
                <c:pt idx="1">
                  <c:v>8th Grade</c:v>
                </c:pt>
                <c:pt idx="2">
                  <c:v>10th Grade</c:v>
                </c:pt>
                <c:pt idx="3">
                  <c:v>12th Grade</c:v>
                </c:pt>
              </c:strCache>
            </c:strRef>
          </c:cat>
          <c:val>
            <c:numRef>
              <c:f>Sheet1!$B$2:$B$5</c:f>
              <c:numCache>
                <c:formatCode>0%</c:formatCode>
                <c:ptCount val="4"/>
                <c:pt idx="0">
                  <c:v>0.30438199999999999</c:v>
                </c:pt>
                <c:pt idx="1">
                  <c:v>0.30650100000000002</c:v>
                </c:pt>
                <c:pt idx="2">
                  <c:v>0.25141400000000003</c:v>
                </c:pt>
                <c:pt idx="3">
                  <c:v>0.18367</c:v>
                </c:pt>
              </c:numCache>
            </c:numRef>
          </c:val>
        </c:ser>
        <c:dLbls>
          <c:dLblPos val="outEnd"/>
          <c:showLegendKey val="0"/>
          <c:showVal val="1"/>
          <c:showCatName val="0"/>
          <c:showSerName val="0"/>
          <c:showPercent val="0"/>
          <c:showBubbleSize val="0"/>
        </c:dLbls>
        <c:gapWidth val="61"/>
        <c:axId val="148509184"/>
        <c:axId val="148649600"/>
      </c:barChart>
      <c:catAx>
        <c:axId val="148509184"/>
        <c:scaling>
          <c:orientation val="minMax"/>
        </c:scaling>
        <c:delete val="0"/>
        <c:axPos val="b"/>
        <c:numFmt formatCode="General" sourceLinked="1"/>
        <c:majorTickMark val="none"/>
        <c:minorTickMark val="none"/>
        <c:tickLblPos val="nextTo"/>
        <c:txPr>
          <a:bodyPr/>
          <a:lstStyle/>
          <a:p>
            <a:pPr>
              <a:defRPr sz="1200" b="1"/>
            </a:pPr>
            <a:endParaRPr lang="en-US"/>
          </a:p>
        </c:txPr>
        <c:crossAx val="148649600"/>
        <c:crosses val="autoZero"/>
        <c:auto val="1"/>
        <c:lblAlgn val="ctr"/>
        <c:lblOffset val="100"/>
        <c:noMultiLvlLbl val="0"/>
      </c:catAx>
      <c:valAx>
        <c:axId val="148649600"/>
        <c:scaling>
          <c:orientation val="minMax"/>
          <c:max val="0.60000000000000009"/>
          <c:min val="0"/>
        </c:scaling>
        <c:delete val="1"/>
        <c:axPos val="l"/>
        <c:numFmt formatCode="0%" sourceLinked="0"/>
        <c:majorTickMark val="out"/>
        <c:minorTickMark val="none"/>
        <c:tickLblPos val="nextTo"/>
        <c:crossAx val="148509184"/>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3.026409051991142E-2"/>
          <c:w val="0.90998556909108252"/>
          <c:h val="0.84706309100143085"/>
        </c:manualLayout>
      </c:layout>
      <c:barChart>
        <c:barDir val="col"/>
        <c:grouping val="clustered"/>
        <c:varyColors val="0"/>
        <c:ser>
          <c:idx val="0"/>
          <c:order val="0"/>
          <c:tx>
            <c:strRef>
              <c:f>Sheet1!$B$1</c:f>
              <c:strCache>
                <c:ptCount val="1"/>
                <c:pt idx="0">
                  <c:v>Been bullied</c:v>
                </c:pt>
              </c:strCache>
            </c:strRef>
          </c:tx>
          <c:spPr>
            <a:solidFill>
              <a:srgbClr val="000066"/>
            </a:solidFill>
            <a:ln w="38100">
              <a:noFill/>
            </a:ln>
          </c:spPr>
          <c:invertIfNegative val="0"/>
          <c:dPt>
            <c:idx val="2"/>
            <c:invertIfNegative val="0"/>
            <c:bubble3D val="0"/>
            <c:spPr>
              <a:solidFill>
                <a:srgbClr val="F68D36"/>
              </a:solidFill>
              <a:ln w="38100">
                <a:noFill/>
              </a:ln>
            </c:spPr>
          </c:dPt>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Sheet1!$A$2:$A$4</c:f>
              <c:strCache>
                <c:ptCount val="3"/>
                <c:pt idx="0">
                  <c:v>Had depressive feelings</c:v>
                </c:pt>
                <c:pt idx="1">
                  <c:v>Had suicidal thoughts</c:v>
                </c:pt>
                <c:pt idx="2">
                  <c:v>Did not report poor mental health*</c:v>
                </c:pt>
              </c:strCache>
            </c:strRef>
          </c:cat>
          <c:val>
            <c:numRef>
              <c:f>Sheet1!$B$2:$B$4</c:f>
              <c:numCache>
                <c:formatCode>0%</c:formatCode>
                <c:ptCount val="3"/>
                <c:pt idx="0">
                  <c:v>0.40286100000000002</c:v>
                </c:pt>
                <c:pt idx="1">
                  <c:v>0.46981600000000001</c:v>
                </c:pt>
                <c:pt idx="2">
                  <c:v>0.16781099999999999</c:v>
                </c:pt>
              </c:numCache>
            </c:numRef>
          </c:val>
        </c:ser>
        <c:dLbls>
          <c:dLblPos val="outEnd"/>
          <c:showLegendKey val="0"/>
          <c:showVal val="1"/>
          <c:showCatName val="0"/>
          <c:showSerName val="0"/>
          <c:showPercent val="0"/>
          <c:showBubbleSize val="0"/>
        </c:dLbls>
        <c:gapWidth val="61"/>
        <c:axId val="127618560"/>
        <c:axId val="148652032"/>
      </c:barChart>
      <c:catAx>
        <c:axId val="127618560"/>
        <c:scaling>
          <c:orientation val="minMax"/>
        </c:scaling>
        <c:delete val="0"/>
        <c:axPos val="b"/>
        <c:numFmt formatCode="General" sourceLinked="1"/>
        <c:majorTickMark val="none"/>
        <c:minorTickMark val="none"/>
        <c:tickLblPos val="nextTo"/>
        <c:txPr>
          <a:bodyPr/>
          <a:lstStyle/>
          <a:p>
            <a:pPr>
              <a:defRPr sz="1200" b="1"/>
            </a:pPr>
            <a:endParaRPr lang="en-US"/>
          </a:p>
        </c:txPr>
        <c:crossAx val="148652032"/>
        <c:crosses val="autoZero"/>
        <c:auto val="1"/>
        <c:lblAlgn val="ctr"/>
        <c:lblOffset val="100"/>
        <c:noMultiLvlLbl val="0"/>
      </c:catAx>
      <c:valAx>
        <c:axId val="148652032"/>
        <c:scaling>
          <c:orientation val="minMax"/>
          <c:max val="0.8"/>
          <c:min val="0"/>
        </c:scaling>
        <c:delete val="0"/>
        <c:axPos val="l"/>
        <c:numFmt formatCode="0%" sourceLinked="0"/>
        <c:majorTickMark val="out"/>
        <c:minorTickMark val="none"/>
        <c:tickLblPos val="none"/>
        <c:spPr>
          <a:ln>
            <a:noFill/>
          </a:ln>
        </c:spPr>
        <c:txPr>
          <a:bodyPr/>
          <a:lstStyle/>
          <a:p>
            <a:pPr>
              <a:defRPr sz="900">
                <a:solidFill>
                  <a:schemeClr val="tx1">
                    <a:lumMod val="65000"/>
                    <a:lumOff val="35000"/>
                  </a:schemeClr>
                </a:solidFill>
              </a:defRPr>
            </a:pPr>
            <a:endParaRPr lang="en-US"/>
          </a:p>
        </c:txPr>
        <c:crossAx val="127618560"/>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2.7649597872502929E-2"/>
          <c:w val="0.90998556909108252"/>
          <c:h val="0.84706309100143085"/>
        </c:manualLayout>
      </c:layout>
      <c:barChart>
        <c:barDir val="col"/>
        <c:grouping val="clustered"/>
        <c:varyColors val="0"/>
        <c:ser>
          <c:idx val="0"/>
          <c:order val="0"/>
          <c:tx>
            <c:strRef>
              <c:f>Sheet1!$B$1</c:f>
              <c:strCache>
                <c:ptCount val="1"/>
                <c:pt idx="0">
                  <c:v>Skipping school</c:v>
                </c:pt>
              </c:strCache>
            </c:strRef>
          </c:tx>
          <c:spPr>
            <a:solidFill>
              <a:srgbClr val="000066"/>
            </a:solidFill>
            <a:ln w="38100">
              <a:noFill/>
            </a:ln>
          </c:spPr>
          <c:invertIfNegative val="0"/>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Sheet1!$A$2:$A$6</c:f>
              <c:strCache>
                <c:ptCount val="5"/>
                <c:pt idx="0">
                  <c:v>Use Alocohol</c:v>
                </c:pt>
                <c:pt idx="1">
                  <c:v>Use Marijuana</c:v>
                </c:pt>
                <c:pt idx="2">
                  <c:v>Use Tobcco</c:v>
                </c:pt>
                <c:pt idx="3">
                  <c:v>Use Pain Killers to Get High</c:v>
                </c:pt>
                <c:pt idx="4">
                  <c:v>No Substance Use*</c:v>
                </c:pt>
              </c:strCache>
            </c:strRef>
          </c:cat>
          <c:val>
            <c:numRef>
              <c:f>Sheet1!$B$2:$B$6</c:f>
              <c:numCache>
                <c:formatCode>0%</c:formatCode>
                <c:ptCount val="5"/>
                <c:pt idx="0">
                  <c:v>0.32416699999999998</c:v>
                </c:pt>
                <c:pt idx="1">
                  <c:v>0.31262000000000001</c:v>
                </c:pt>
                <c:pt idx="2">
                  <c:v>0.36774200000000001</c:v>
                </c:pt>
                <c:pt idx="3">
                  <c:v>0.40946500000000002</c:v>
                </c:pt>
                <c:pt idx="4">
                  <c:v>0.22017</c:v>
                </c:pt>
              </c:numCache>
            </c:numRef>
          </c:val>
        </c:ser>
        <c:dLbls>
          <c:dLblPos val="outEnd"/>
          <c:showLegendKey val="0"/>
          <c:showVal val="1"/>
          <c:showCatName val="0"/>
          <c:showSerName val="0"/>
          <c:showPercent val="0"/>
          <c:showBubbleSize val="0"/>
        </c:dLbls>
        <c:gapWidth val="61"/>
        <c:axId val="149299200"/>
        <c:axId val="148656640"/>
      </c:barChart>
      <c:catAx>
        <c:axId val="149299200"/>
        <c:scaling>
          <c:orientation val="minMax"/>
        </c:scaling>
        <c:delete val="0"/>
        <c:axPos val="b"/>
        <c:numFmt formatCode="General" sourceLinked="1"/>
        <c:majorTickMark val="none"/>
        <c:minorTickMark val="none"/>
        <c:tickLblPos val="nextTo"/>
        <c:txPr>
          <a:bodyPr/>
          <a:lstStyle/>
          <a:p>
            <a:pPr>
              <a:defRPr sz="1200" b="1"/>
            </a:pPr>
            <a:endParaRPr lang="en-US"/>
          </a:p>
        </c:txPr>
        <c:crossAx val="148656640"/>
        <c:crosses val="autoZero"/>
        <c:auto val="1"/>
        <c:lblAlgn val="ctr"/>
        <c:lblOffset val="100"/>
        <c:noMultiLvlLbl val="0"/>
      </c:catAx>
      <c:valAx>
        <c:axId val="148656640"/>
        <c:scaling>
          <c:orientation val="minMax"/>
          <c:max val="0.70000000000000007"/>
          <c:min val="0"/>
        </c:scaling>
        <c:delete val="0"/>
        <c:axPos val="l"/>
        <c:numFmt formatCode="0%" sourceLinked="0"/>
        <c:majorTickMark val="out"/>
        <c:minorTickMark val="none"/>
        <c:tickLblPos val="none"/>
        <c:spPr>
          <a:ln>
            <a:noFill/>
          </a:ln>
        </c:spPr>
        <c:txPr>
          <a:bodyPr/>
          <a:lstStyle/>
          <a:p>
            <a:pPr>
              <a:defRPr sz="900">
                <a:solidFill>
                  <a:schemeClr val="tx1">
                    <a:lumMod val="65000"/>
                    <a:lumOff val="35000"/>
                  </a:schemeClr>
                </a:solidFill>
              </a:defRPr>
            </a:pPr>
            <a:endParaRPr lang="en-US"/>
          </a:p>
        </c:txPr>
        <c:crossAx val="149299200"/>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436717365632855E-2"/>
          <c:y val="1.9169321302407942E-2"/>
          <c:w val="0.92519890554334672"/>
          <c:h val="0.95178468005592232"/>
        </c:manualLayout>
      </c:layout>
      <c:pieChart>
        <c:varyColors val="1"/>
        <c:ser>
          <c:idx val="0"/>
          <c:order val="0"/>
          <c:tx>
            <c:strRef>
              <c:f>Sheet1!$B$1</c:f>
              <c:strCache>
                <c:ptCount val="1"/>
                <c:pt idx="0">
                  <c:v>Sales</c:v>
                </c:pt>
              </c:strCache>
            </c:strRef>
          </c:tx>
          <c:spPr>
            <a:ln>
              <a:solidFill>
                <a:schemeClr val="bg1"/>
              </a:solidFill>
            </a:ln>
          </c:spPr>
          <c:dPt>
            <c:idx val="0"/>
            <c:bubble3D val="0"/>
            <c:spPr>
              <a:solidFill>
                <a:srgbClr val="000066"/>
              </a:solidFill>
              <a:ln>
                <a:solidFill>
                  <a:schemeClr val="bg1"/>
                </a:solidFill>
              </a:ln>
            </c:spPr>
          </c:dPt>
          <c:dPt>
            <c:idx val="1"/>
            <c:bubble3D val="0"/>
            <c:spPr>
              <a:solidFill>
                <a:schemeClr val="accent1">
                  <a:lumMod val="75000"/>
                </a:schemeClr>
              </a:solidFill>
              <a:ln>
                <a:solidFill>
                  <a:schemeClr val="bg1"/>
                </a:solidFill>
              </a:ln>
            </c:spPr>
          </c:dPt>
          <c:dPt>
            <c:idx val="2"/>
            <c:bubble3D val="0"/>
            <c:spPr>
              <a:solidFill>
                <a:schemeClr val="tx2">
                  <a:lumMod val="40000"/>
                  <a:lumOff val="60000"/>
                </a:schemeClr>
              </a:solidFill>
              <a:ln>
                <a:solidFill>
                  <a:schemeClr val="bg1"/>
                </a:solidFill>
              </a:ln>
            </c:spPr>
          </c:dPt>
          <c:dPt>
            <c:idx val="3"/>
            <c:bubble3D val="0"/>
            <c:spPr>
              <a:solidFill>
                <a:schemeClr val="accent1">
                  <a:lumMod val="40000"/>
                  <a:lumOff val="60000"/>
                </a:schemeClr>
              </a:solidFill>
              <a:ln>
                <a:solidFill>
                  <a:schemeClr val="bg1"/>
                </a:solidFill>
              </a:ln>
            </c:spPr>
          </c:dPt>
          <c:cat>
            <c:strRef>
              <c:f>Sheet1!$A$2:$A$5</c:f>
              <c:strCache>
                <c:ptCount val="4"/>
                <c:pt idx="0">
                  <c:v>Very Easy</c:v>
                </c:pt>
                <c:pt idx="1">
                  <c:v>Sort of Easy</c:v>
                </c:pt>
                <c:pt idx="2">
                  <c:v>Sort of Hard</c:v>
                </c:pt>
                <c:pt idx="3">
                  <c:v>Very Hard</c:v>
                </c:pt>
              </c:strCache>
            </c:strRef>
          </c:cat>
          <c:val>
            <c:numRef>
              <c:f>Sheet1!$B$2:$B$5</c:f>
              <c:numCache>
                <c:formatCode>0.0%</c:formatCode>
                <c:ptCount val="4"/>
                <c:pt idx="0">
                  <c:v>8.1000000000000003E-2</c:v>
                </c:pt>
                <c:pt idx="1">
                  <c:v>9.2999999999999999E-2</c:v>
                </c:pt>
                <c:pt idx="2">
                  <c:v>0.20899999999999999</c:v>
                </c:pt>
                <c:pt idx="3">
                  <c:v>0.61699999999999999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76812111976E-2"/>
          <c:y val="2.5035028562573142E-2"/>
          <c:w val="0.90998556909108252"/>
          <c:h val="0.84706309100143085"/>
        </c:manualLayout>
      </c:layout>
      <c:barChart>
        <c:barDir val="col"/>
        <c:grouping val="clustered"/>
        <c:varyColors val="0"/>
        <c:ser>
          <c:idx val="0"/>
          <c:order val="0"/>
          <c:tx>
            <c:strRef>
              <c:f>Sheet1!$B$1</c:f>
              <c:strCache>
                <c:ptCount val="1"/>
                <c:pt idx="0">
                  <c:v>Adult Admissions </c:v>
                </c:pt>
              </c:strCache>
            </c:strRef>
          </c:tx>
          <c:spPr>
            <a:solidFill>
              <a:srgbClr val="000066"/>
            </a:solidFill>
            <a:ln w="38100">
              <a:noFill/>
            </a:ln>
          </c:spPr>
          <c:invertIfNegative val="0"/>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Sheet1!$A$2:$A$6</c:f>
              <c:strCache>
                <c:ptCount val="5"/>
                <c:pt idx="0">
                  <c:v>Use Alocohol</c:v>
                </c:pt>
                <c:pt idx="1">
                  <c:v>Use Marijuana</c:v>
                </c:pt>
                <c:pt idx="2">
                  <c:v>Use Tobcco</c:v>
                </c:pt>
                <c:pt idx="3">
                  <c:v>Use Pain Killers to Get High</c:v>
                </c:pt>
                <c:pt idx="4">
                  <c:v>No Substance Use*</c:v>
                </c:pt>
              </c:strCache>
            </c:strRef>
          </c:cat>
          <c:val>
            <c:numRef>
              <c:f>Sheet1!$B$2:$B$6</c:f>
              <c:numCache>
                <c:formatCode>0%</c:formatCode>
                <c:ptCount val="5"/>
                <c:pt idx="0">
                  <c:v>0.221</c:v>
                </c:pt>
                <c:pt idx="1">
                  <c:v>0.22770000000000001</c:v>
                </c:pt>
                <c:pt idx="2">
                  <c:v>0.312</c:v>
                </c:pt>
                <c:pt idx="3">
                  <c:v>0.34100000000000003</c:v>
                </c:pt>
                <c:pt idx="4">
                  <c:v>4.8000000000000001E-2</c:v>
                </c:pt>
              </c:numCache>
            </c:numRef>
          </c:val>
        </c:ser>
        <c:dLbls>
          <c:dLblPos val="outEnd"/>
          <c:showLegendKey val="0"/>
          <c:showVal val="1"/>
          <c:showCatName val="0"/>
          <c:showSerName val="0"/>
          <c:showPercent val="0"/>
          <c:showBubbleSize val="0"/>
        </c:dLbls>
        <c:gapWidth val="61"/>
        <c:axId val="150360576"/>
        <c:axId val="150742144"/>
      </c:barChart>
      <c:catAx>
        <c:axId val="150360576"/>
        <c:scaling>
          <c:orientation val="minMax"/>
        </c:scaling>
        <c:delete val="0"/>
        <c:axPos val="b"/>
        <c:numFmt formatCode="General" sourceLinked="1"/>
        <c:majorTickMark val="none"/>
        <c:minorTickMark val="none"/>
        <c:tickLblPos val="nextTo"/>
        <c:txPr>
          <a:bodyPr/>
          <a:lstStyle/>
          <a:p>
            <a:pPr>
              <a:defRPr sz="1200" b="1"/>
            </a:pPr>
            <a:endParaRPr lang="en-US"/>
          </a:p>
        </c:txPr>
        <c:crossAx val="150742144"/>
        <c:crosses val="autoZero"/>
        <c:auto val="1"/>
        <c:lblAlgn val="ctr"/>
        <c:lblOffset val="100"/>
        <c:noMultiLvlLbl val="0"/>
      </c:catAx>
      <c:valAx>
        <c:axId val="150742144"/>
        <c:scaling>
          <c:orientation val="minMax"/>
          <c:max val="0.5"/>
          <c:min val="0"/>
        </c:scaling>
        <c:delete val="0"/>
        <c:axPos val="l"/>
        <c:majorGridlines>
          <c:spPr>
            <a:ln>
              <a:solidFill>
                <a:schemeClr val="bg1">
                  <a:lumMod val="65000"/>
                </a:schemeClr>
              </a:solidFill>
            </a:ln>
          </c:spPr>
        </c:majorGridlines>
        <c:numFmt formatCode="0%" sourceLinked="0"/>
        <c:majorTickMark val="out"/>
        <c:minorTickMark val="none"/>
        <c:tickLblPos val="nextTo"/>
        <c:spPr>
          <a:ln>
            <a:noFill/>
          </a:ln>
        </c:spPr>
        <c:txPr>
          <a:bodyPr/>
          <a:lstStyle/>
          <a:p>
            <a:pPr>
              <a:defRPr sz="900">
                <a:solidFill>
                  <a:schemeClr val="tx1">
                    <a:lumMod val="65000"/>
                    <a:lumOff val="35000"/>
                  </a:schemeClr>
                </a:solidFill>
              </a:defRPr>
            </a:pPr>
            <a:endParaRPr lang="en-US"/>
          </a:p>
        </c:txPr>
        <c:crossAx val="150360576"/>
        <c:crosses val="autoZero"/>
        <c:crossBetween val="between"/>
        <c:majorUnit val="0.60000000000000009"/>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76812111976E-2"/>
          <c:y val="2.5035028562573142E-2"/>
          <c:w val="0.90998556909108252"/>
          <c:h val="0.84706309100143085"/>
        </c:manualLayout>
      </c:layout>
      <c:barChart>
        <c:barDir val="col"/>
        <c:grouping val="clustered"/>
        <c:varyColors val="0"/>
        <c:ser>
          <c:idx val="0"/>
          <c:order val="0"/>
          <c:tx>
            <c:strRef>
              <c:f>Sheet1!$B$1</c:f>
              <c:strCache>
                <c:ptCount val="1"/>
                <c:pt idx="0">
                  <c:v>%</c:v>
                </c:pt>
              </c:strCache>
            </c:strRef>
          </c:tx>
          <c:spPr>
            <a:solidFill>
              <a:srgbClr val="000066"/>
            </a:solidFill>
            <a:ln w="38100">
              <a:noFill/>
            </a:ln>
          </c:spPr>
          <c:invertIfNegative val="0"/>
          <c:dPt>
            <c:idx val="2"/>
            <c:invertIfNegative val="0"/>
            <c:bubble3D val="0"/>
            <c:spPr>
              <a:solidFill>
                <a:srgbClr val="F68D36"/>
              </a:solidFill>
              <a:ln w="38100">
                <a:noFill/>
              </a:ln>
            </c:spPr>
          </c:dPt>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Sheet1!$A$2:$A$4</c:f>
              <c:strCache>
                <c:ptCount val="3"/>
                <c:pt idx="0">
                  <c:v>Had depressive feelings</c:v>
                </c:pt>
                <c:pt idx="1">
                  <c:v>Considered suicide</c:v>
                </c:pt>
                <c:pt idx="2">
                  <c:v>Did not report poor mental health*</c:v>
                </c:pt>
              </c:strCache>
            </c:strRef>
          </c:cat>
          <c:val>
            <c:numRef>
              <c:f>Sheet1!$B$2:$B$4</c:f>
              <c:numCache>
                <c:formatCode>0%</c:formatCode>
                <c:ptCount val="3"/>
                <c:pt idx="0">
                  <c:v>0.16120000000000001</c:v>
                </c:pt>
                <c:pt idx="1">
                  <c:v>0.19550000000000001</c:v>
                </c:pt>
                <c:pt idx="2">
                  <c:v>6.8400000000000002E-2</c:v>
                </c:pt>
              </c:numCache>
            </c:numRef>
          </c:val>
        </c:ser>
        <c:dLbls>
          <c:dLblPos val="outEnd"/>
          <c:showLegendKey val="0"/>
          <c:showVal val="1"/>
          <c:showCatName val="0"/>
          <c:showSerName val="0"/>
          <c:showPercent val="0"/>
          <c:showBubbleSize val="0"/>
        </c:dLbls>
        <c:gapWidth val="61"/>
        <c:axId val="127097856"/>
        <c:axId val="150744448"/>
      </c:barChart>
      <c:catAx>
        <c:axId val="127097856"/>
        <c:scaling>
          <c:orientation val="minMax"/>
        </c:scaling>
        <c:delete val="0"/>
        <c:axPos val="b"/>
        <c:numFmt formatCode="General" sourceLinked="1"/>
        <c:majorTickMark val="none"/>
        <c:minorTickMark val="none"/>
        <c:tickLblPos val="nextTo"/>
        <c:txPr>
          <a:bodyPr/>
          <a:lstStyle/>
          <a:p>
            <a:pPr>
              <a:defRPr sz="1200" b="1"/>
            </a:pPr>
            <a:endParaRPr lang="en-US"/>
          </a:p>
        </c:txPr>
        <c:crossAx val="150744448"/>
        <c:crosses val="autoZero"/>
        <c:auto val="1"/>
        <c:lblAlgn val="ctr"/>
        <c:lblOffset val="100"/>
        <c:noMultiLvlLbl val="0"/>
      </c:catAx>
      <c:valAx>
        <c:axId val="150744448"/>
        <c:scaling>
          <c:orientation val="minMax"/>
          <c:max val="0.5"/>
          <c:min val="0"/>
        </c:scaling>
        <c:delete val="0"/>
        <c:axPos val="l"/>
        <c:majorGridlines>
          <c:spPr>
            <a:ln>
              <a:solidFill>
                <a:schemeClr val="bg1">
                  <a:lumMod val="65000"/>
                </a:schemeClr>
              </a:solidFill>
            </a:ln>
          </c:spPr>
        </c:majorGridlines>
        <c:numFmt formatCode="0%" sourceLinked="0"/>
        <c:majorTickMark val="out"/>
        <c:minorTickMark val="none"/>
        <c:tickLblPos val="nextTo"/>
        <c:spPr>
          <a:ln>
            <a:noFill/>
          </a:ln>
        </c:spPr>
        <c:txPr>
          <a:bodyPr/>
          <a:lstStyle/>
          <a:p>
            <a:pPr>
              <a:defRPr sz="900">
                <a:solidFill>
                  <a:schemeClr val="tx1">
                    <a:lumMod val="65000"/>
                    <a:lumOff val="35000"/>
                  </a:schemeClr>
                </a:solidFill>
              </a:defRPr>
            </a:pPr>
            <a:endParaRPr lang="en-US"/>
          </a:p>
        </c:txPr>
        <c:crossAx val="127097856"/>
        <c:crosses val="autoZero"/>
        <c:crossBetween val="between"/>
        <c:majorUnit val="0.60000000000000009"/>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203197938579012E-2"/>
          <c:y val="3.3179012528936645E-2"/>
          <c:w val="0.90998556909108252"/>
          <c:h val="0.78774940734701726"/>
        </c:manualLayout>
      </c:layout>
      <c:lineChart>
        <c:grouping val="standard"/>
        <c:varyColors val="0"/>
        <c:ser>
          <c:idx val="0"/>
          <c:order val="0"/>
          <c:tx>
            <c:strRef>
              <c:f>Sheet1!$B$1</c:f>
              <c:strCache>
                <c:ptCount val="1"/>
                <c:pt idx="0">
                  <c:v>6th Grade</c:v>
                </c:pt>
              </c:strCache>
            </c:strRef>
          </c:tx>
          <c:spPr>
            <a:ln w="38100">
              <a:solidFill>
                <a:schemeClr val="tx2">
                  <a:lumMod val="20000"/>
                  <a:lumOff val="80000"/>
                </a:schemeClr>
              </a:solidFill>
            </a:ln>
          </c:spPr>
          <c:marker>
            <c:symbol val="none"/>
          </c:marker>
          <c:cat>
            <c:numRef>
              <c:f>Sheet1!$A$2:$A$9</c:f>
              <c:numCache>
                <c:formatCode>General</c:formatCode>
                <c:ptCount val="8"/>
                <c:pt idx="0">
                  <c:v>1998</c:v>
                </c:pt>
                <c:pt idx="1">
                  <c:v>2000</c:v>
                </c:pt>
                <c:pt idx="2">
                  <c:v>2002</c:v>
                </c:pt>
                <c:pt idx="3">
                  <c:v>2004</c:v>
                </c:pt>
                <c:pt idx="4">
                  <c:v>2006</c:v>
                </c:pt>
                <c:pt idx="5">
                  <c:v>2008</c:v>
                </c:pt>
                <c:pt idx="6">
                  <c:v>2010</c:v>
                </c:pt>
                <c:pt idx="7">
                  <c:v>2012</c:v>
                </c:pt>
              </c:numCache>
            </c:numRef>
          </c:cat>
          <c:val>
            <c:numRef>
              <c:f>Sheet1!$B$2:$B$9</c:f>
              <c:numCache>
                <c:formatCode>0%</c:formatCode>
                <c:ptCount val="8"/>
                <c:pt idx="0">
                  <c:v>3.4000000000000002E-2</c:v>
                </c:pt>
                <c:pt idx="1">
                  <c:v>1.4999999999999999E-2</c:v>
                </c:pt>
                <c:pt idx="2">
                  <c:v>1.2999999999999999E-2</c:v>
                </c:pt>
                <c:pt idx="3">
                  <c:v>1.7000000000000001E-2</c:v>
                </c:pt>
                <c:pt idx="4">
                  <c:v>1.4999999999999999E-2</c:v>
                </c:pt>
                <c:pt idx="5">
                  <c:v>1.2E-2</c:v>
                </c:pt>
                <c:pt idx="6">
                  <c:v>1.6E-2</c:v>
                </c:pt>
                <c:pt idx="7">
                  <c:v>1.2E-2</c:v>
                </c:pt>
              </c:numCache>
            </c:numRef>
          </c:val>
          <c:smooth val="0"/>
        </c:ser>
        <c:ser>
          <c:idx val="1"/>
          <c:order val="1"/>
          <c:tx>
            <c:strRef>
              <c:f>Sheet1!$C$1</c:f>
              <c:strCache>
                <c:ptCount val="1"/>
                <c:pt idx="0">
                  <c:v>8th Grade</c:v>
                </c:pt>
              </c:strCache>
            </c:strRef>
          </c:tx>
          <c:spPr>
            <a:ln>
              <a:solidFill>
                <a:schemeClr val="accent1">
                  <a:lumMod val="60000"/>
                  <a:lumOff val="40000"/>
                </a:schemeClr>
              </a:solidFill>
            </a:ln>
          </c:spPr>
          <c:marker>
            <c:symbol val="none"/>
          </c:marker>
          <c:cat>
            <c:numRef>
              <c:f>Sheet1!$A$2:$A$9</c:f>
              <c:numCache>
                <c:formatCode>General</c:formatCode>
                <c:ptCount val="8"/>
                <c:pt idx="0">
                  <c:v>1998</c:v>
                </c:pt>
                <c:pt idx="1">
                  <c:v>2000</c:v>
                </c:pt>
                <c:pt idx="2">
                  <c:v>2002</c:v>
                </c:pt>
                <c:pt idx="3">
                  <c:v>2004</c:v>
                </c:pt>
                <c:pt idx="4">
                  <c:v>2006</c:v>
                </c:pt>
                <c:pt idx="5">
                  <c:v>2008</c:v>
                </c:pt>
                <c:pt idx="6">
                  <c:v>2010</c:v>
                </c:pt>
                <c:pt idx="7">
                  <c:v>2012</c:v>
                </c:pt>
              </c:numCache>
            </c:numRef>
          </c:cat>
          <c:val>
            <c:numRef>
              <c:f>Sheet1!$C$2:$C$9</c:f>
              <c:numCache>
                <c:formatCode>0.0%</c:formatCode>
                <c:ptCount val="8"/>
                <c:pt idx="0">
                  <c:v>0.16500000000000001</c:v>
                </c:pt>
                <c:pt idx="1">
                  <c:v>0.12</c:v>
                </c:pt>
                <c:pt idx="2">
                  <c:v>0.104</c:v>
                </c:pt>
                <c:pt idx="3">
                  <c:v>9.1999999999999998E-2</c:v>
                </c:pt>
                <c:pt idx="4">
                  <c:v>7.0000000000000007E-2</c:v>
                </c:pt>
                <c:pt idx="5">
                  <c:v>8.3000000000000004E-2</c:v>
                </c:pt>
                <c:pt idx="6">
                  <c:v>9.5000000000000001E-2</c:v>
                </c:pt>
                <c:pt idx="7">
                  <c:v>9.4E-2</c:v>
                </c:pt>
              </c:numCache>
            </c:numRef>
          </c:val>
          <c:smooth val="0"/>
        </c:ser>
        <c:ser>
          <c:idx val="2"/>
          <c:order val="2"/>
          <c:tx>
            <c:strRef>
              <c:f>Sheet1!$D$1</c:f>
              <c:strCache>
                <c:ptCount val="1"/>
                <c:pt idx="0">
                  <c:v>10th Grade</c:v>
                </c:pt>
              </c:strCache>
            </c:strRef>
          </c:tx>
          <c:spPr>
            <a:ln>
              <a:solidFill>
                <a:schemeClr val="tx2">
                  <a:lumMod val="60000"/>
                  <a:lumOff val="40000"/>
                </a:schemeClr>
              </a:solidFill>
            </a:ln>
          </c:spPr>
          <c:marker>
            <c:symbol val="none"/>
          </c:marker>
          <c:cat>
            <c:numRef>
              <c:f>Sheet1!$A$2:$A$9</c:f>
              <c:numCache>
                <c:formatCode>General</c:formatCode>
                <c:ptCount val="8"/>
                <c:pt idx="0">
                  <c:v>1998</c:v>
                </c:pt>
                <c:pt idx="1">
                  <c:v>2000</c:v>
                </c:pt>
                <c:pt idx="2">
                  <c:v>2002</c:v>
                </c:pt>
                <c:pt idx="3">
                  <c:v>2004</c:v>
                </c:pt>
                <c:pt idx="4">
                  <c:v>2006</c:v>
                </c:pt>
                <c:pt idx="5">
                  <c:v>2008</c:v>
                </c:pt>
                <c:pt idx="6">
                  <c:v>2010</c:v>
                </c:pt>
                <c:pt idx="7">
                  <c:v>2012</c:v>
                </c:pt>
              </c:numCache>
            </c:numRef>
          </c:cat>
          <c:val>
            <c:numRef>
              <c:f>Sheet1!$D$2:$D$9</c:f>
              <c:numCache>
                <c:formatCode>0.0%</c:formatCode>
                <c:ptCount val="8"/>
                <c:pt idx="0">
                  <c:v>0.26600000000000001</c:v>
                </c:pt>
                <c:pt idx="1">
                  <c:v>0.219</c:v>
                </c:pt>
                <c:pt idx="2">
                  <c:v>0.183</c:v>
                </c:pt>
                <c:pt idx="3">
                  <c:v>0.17100000000000001</c:v>
                </c:pt>
                <c:pt idx="4">
                  <c:v>0.183</c:v>
                </c:pt>
                <c:pt idx="5">
                  <c:v>0.191</c:v>
                </c:pt>
                <c:pt idx="6">
                  <c:v>0.2</c:v>
                </c:pt>
                <c:pt idx="7">
                  <c:v>0.193</c:v>
                </c:pt>
              </c:numCache>
            </c:numRef>
          </c:val>
          <c:smooth val="0"/>
        </c:ser>
        <c:ser>
          <c:idx val="3"/>
          <c:order val="3"/>
          <c:tx>
            <c:strRef>
              <c:f>Sheet1!$E$1</c:f>
              <c:strCache>
                <c:ptCount val="1"/>
                <c:pt idx="0">
                  <c:v>12th Grade</c:v>
                </c:pt>
              </c:strCache>
            </c:strRef>
          </c:tx>
          <c:spPr>
            <a:ln>
              <a:solidFill>
                <a:srgbClr val="000066"/>
              </a:solidFill>
            </a:ln>
          </c:spPr>
          <c:marker>
            <c:symbol val="none"/>
          </c:marker>
          <c:cat>
            <c:numRef>
              <c:f>Sheet1!$A$2:$A$9</c:f>
              <c:numCache>
                <c:formatCode>General</c:formatCode>
                <c:ptCount val="8"/>
                <c:pt idx="0">
                  <c:v>1998</c:v>
                </c:pt>
                <c:pt idx="1">
                  <c:v>2000</c:v>
                </c:pt>
                <c:pt idx="2">
                  <c:v>2002</c:v>
                </c:pt>
                <c:pt idx="3">
                  <c:v>2004</c:v>
                </c:pt>
                <c:pt idx="4">
                  <c:v>2006</c:v>
                </c:pt>
                <c:pt idx="5">
                  <c:v>2008</c:v>
                </c:pt>
                <c:pt idx="6">
                  <c:v>2010</c:v>
                </c:pt>
                <c:pt idx="7">
                  <c:v>2012</c:v>
                </c:pt>
              </c:numCache>
            </c:numRef>
          </c:cat>
          <c:val>
            <c:numRef>
              <c:f>Sheet1!$E$2:$E$9</c:f>
              <c:numCache>
                <c:formatCode>0.0%</c:formatCode>
                <c:ptCount val="8"/>
                <c:pt idx="0">
                  <c:v>0.28699999999999998</c:v>
                </c:pt>
                <c:pt idx="1">
                  <c:v>0.24399999999999999</c:v>
                </c:pt>
                <c:pt idx="2">
                  <c:v>0.246</c:v>
                </c:pt>
                <c:pt idx="3">
                  <c:v>0.19500000000000001</c:v>
                </c:pt>
                <c:pt idx="4">
                  <c:v>0.216</c:v>
                </c:pt>
                <c:pt idx="5">
                  <c:v>0.23400000000000001</c:v>
                </c:pt>
                <c:pt idx="6">
                  <c:v>0.26300000000000001</c:v>
                </c:pt>
                <c:pt idx="7">
                  <c:v>0.26700000000000002</c:v>
                </c:pt>
              </c:numCache>
            </c:numRef>
          </c:val>
          <c:smooth val="0"/>
        </c:ser>
        <c:dLbls>
          <c:showLegendKey val="0"/>
          <c:showVal val="0"/>
          <c:showCatName val="0"/>
          <c:showSerName val="0"/>
          <c:showPercent val="0"/>
          <c:showBubbleSize val="0"/>
        </c:dLbls>
        <c:marker val="1"/>
        <c:smooth val="0"/>
        <c:axId val="117716992"/>
        <c:axId val="84973184"/>
      </c:lineChart>
      <c:catAx>
        <c:axId val="117716992"/>
        <c:scaling>
          <c:orientation val="minMax"/>
        </c:scaling>
        <c:delete val="0"/>
        <c:axPos val="b"/>
        <c:numFmt formatCode="General" sourceLinked="1"/>
        <c:majorTickMark val="out"/>
        <c:minorTickMark val="none"/>
        <c:tickLblPos val="nextTo"/>
        <c:txPr>
          <a:bodyPr/>
          <a:lstStyle/>
          <a:p>
            <a:pPr>
              <a:defRPr sz="1200" b="1"/>
            </a:pPr>
            <a:endParaRPr lang="en-US"/>
          </a:p>
        </c:txPr>
        <c:crossAx val="84973184"/>
        <c:crosses val="autoZero"/>
        <c:auto val="1"/>
        <c:lblAlgn val="ctr"/>
        <c:lblOffset val="100"/>
        <c:noMultiLvlLbl val="0"/>
      </c:catAx>
      <c:valAx>
        <c:axId val="84973184"/>
        <c:scaling>
          <c:orientation val="minMax"/>
          <c:max val="0.5"/>
          <c:min val="0"/>
        </c:scaling>
        <c:delete val="0"/>
        <c:axPos val="l"/>
        <c:majorGridlines>
          <c:spPr>
            <a:ln>
              <a:solidFill>
                <a:schemeClr val="bg1">
                  <a:lumMod val="65000"/>
                </a:schemeClr>
              </a:solidFill>
            </a:ln>
          </c:spPr>
        </c:majorGridlines>
        <c:numFmt formatCode="0%" sourceLinked="1"/>
        <c:majorTickMark val="out"/>
        <c:minorTickMark val="none"/>
        <c:tickLblPos val="nextTo"/>
        <c:txPr>
          <a:bodyPr/>
          <a:lstStyle/>
          <a:p>
            <a:pPr>
              <a:defRPr sz="900">
                <a:solidFill>
                  <a:schemeClr val="tx1">
                    <a:lumMod val="65000"/>
                    <a:lumOff val="35000"/>
                  </a:schemeClr>
                </a:solidFill>
              </a:defRPr>
            </a:pPr>
            <a:endParaRPr lang="en-US"/>
          </a:p>
        </c:txPr>
        <c:crossAx val="117716992"/>
        <c:crosses val="autoZero"/>
        <c:crossBetween val="midCat"/>
        <c:minorUnit val="0.1"/>
      </c:valAx>
    </c:plotArea>
    <c:legend>
      <c:legendPos val="b"/>
      <c:layout>
        <c:manualLayout>
          <c:xMode val="edge"/>
          <c:yMode val="edge"/>
          <c:x val="5.5913099700807253E-2"/>
          <c:y val="0.90244011122941603"/>
          <c:w val="0.89999996896018808"/>
          <c:h val="8.8341195691646515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203197938579012E-2"/>
          <c:y val="3.3179012528936645E-2"/>
          <c:w val="0.90998556909108252"/>
          <c:h val="0.78774940734701726"/>
        </c:manualLayout>
      </c:layout>
      <c:lineChart>
        <c:grouping val="standard"/>
        <c:varyColors val="0"/>
        <c:ser>
          <c:idx val="0"/>
          <c:order val="0"/>
          <c:tx>
            <c:strRef>
              <c:f>Sheet1!$B$1</c:f>
              <c:strCache>
                <c:ptCount val="1"/>
                <c:pt idx="0">
                  <c:v>8th Grade</c:v>
                </c:pt>
              </c:strCache>
            </c:strRef>
          </c:tx>
          <c:spPr>
            <a:ln w="38100">
              <a:solidFill>
                <a:schemeClr val="accent1">
                  <a:lumMod val="40000"/>
                  <a:lumOff val="60000"/>
                </a:schemeClr>
              </a:solidFill>
            </a:ln>
          </c:spPr>
          <c:marker>
            <c:symbol val="none"/>
          </c:marker>
          <c:dLbls>
            <c:dLbl>
              <c:idx val="5"/>
              <c:layout/>
              <c:dLblPos val="t"/>
              <c:showLegendKey val="0"/>
              <c:showVal val="1"/>
              <c:showCatName val="0"/>
              <c:showSerName val="0"/>
              <c:showPercent val="0"/>
              <c:showBubbleSize val="0"/>
            </c:dLbl>
            <c:showLegendKey val="0"/>
            <c:showVal val="0"/>
            <c:showCatName val="0"/>
            <c:showSerName val="0"/>
            <c:showPercent val="0"/>
            <c:showBubbleSize val="0"/>
          </c:dLbls>
          <c:cat>
            <c:numRef>
              <c:f>Sheet1!$A$2:$A$7</c:f>
              <c:numCache>
                <c:formatCode>General</c:formatCode>
                <c:ptCount val="6"/>
                <c:pt idx="0">
                  <c:v>2002</c:v>
                </c:pt>
                <c:pt idx="1">
                  <c:v>2004</c:v>
                </c:pt>
                <c:pt idx="2">
                  <c:v>2006</c:v>
                </c:pt>
                <c:pt idx="3">
                  <c:v>2008</c:v>
                </c:pt>
                <c:pt idx="4">
                  <c:v>2010</c:v>
                </c:pt>
                <c:pt idx="5">
                  <c:v>2012</c:v>
                </c:pt>
              </c:numCache>
            </c:numRef>
          </c:cat>
          <c:val>
            <c:numRef>
              <c:f>Sheet1!$B$2:$B$7</c:f>
              <c:numCache>
                <c:formatCode>0%</c:formatCode>
                <c:ptCount val="6"/>
                <c:pt idx="0">
                  <c:v>0.12989300000000001</c:v>
                </c:pt>
                <c:pt idx="1">
                  <c:v>0.123185</c:v>
                </c:pt>
                <c:pt idx="2">
                  <c:v>9.9349000000000007E-2</c:v>
                </c:pt>
                <c:pt idx="3">
                  <c:v>0.116477</c:v>
                </c:pt>
                <c:pt idx="4">
                  <c:v>0.13228999999999999</c:v>
                </c:pt>
                <c:pt idx="5">
                  <c:v>0.157112</c:v>
                </c:pt>
              </c:numCache>
            </c:numRef>
          </c:val>
          <c:smooth val="0"/>
        </c:ser>
        <c:ser>
          <c:idx val="1"/>
          <c:order val="1"/>
          <c:tx>
            <c:strRef>
              <c:f>Sheet1!$C$1</c:f>
              <c:strCache>
                <c:ptCount val="1"/>
                <c:pt idx="0">
                  <c:v>10th Grade</c:v>
                </c:pt>
              </c:strCache>
            </c:strRef>
          </c:tx>
          <c:spPr>
            <a:ln>
              <a:solidFill>
                <a:schemeClr val="tx2">
                  <a:lumMod val="60000"/>
                  <a:lumOff val="40000"/>
                </a:schemeClr>
              </a:solidFill>
            </a:ln>
          </c:spPr>
          <c:marker>
            <c:symbol val="none"/>
          </c:marker>
          <c:dLbls>
            <c:dLbl>
              <c:idx val="5"/>
              <c:layout/>
              <c:dLblPos val="t"/>
              <c:showLegendKey val="0"/>
              <c:showVal val="1"/>
              <c:showCatName val="0"/>
              <c:showSerName val="0"/>
              <c:showPercent val="0"/>
              <c:showBubbleSize val="0"/>
            </c:dLbl>
            <c:showLegendKey val="0"/>
            <c:showVal val="0"/>
            <c:showCatName val="0"/>
            <c:showSerName val="0"/>
            <c:showPercent val="0"/>
            <c:showBubbleSize val="0"/>
          </c:dLbls>
          <c:cat>
            <c:numRef>
              <c:f>Sheet1!$A$2:$A$7</c:f>
              <c:numCache>
                <c:formatCode>General</c:formatCode>
                <c:ptCount val="6"/>
                <c:pt idx="0">
                  <c:v>2002</c:v>
                </c:pt>
                <c:pt idx="1">
                  <c:v>2004</c:v>
                </c:pt>
                <c:pt idx="2">
                  <c:v>2006</c:v>
                </c:pt>
                <c:pt idx="3">
                  <c:v>2008</c:v>
                </c:pt>
                <c:pt idx="4">
                  <c:v>2010</c:v>
                </c:pt>
                <c:pt idx="5">
                  <c:v>2012</c:v>
                </c:pt>
              </c:numCache>
            </c:numRef>
          </c:cat>
          <c:val>
            <c:numRef>
              <c:f>Sheet1!$C$2:$C$7</c:f>
              <c:numCache>
                <c:formatCode>0%</c:formatCode>
                <c:ptCount val="6"/>
                <c:pt idx="0">
                  <c:v>0.262179</c:v>
                </c:pt>
                <c:pt idx="1">
                  <c:v>0.230935</c:v>
                </c:pt>
                <c:pt idx="2">
                  <c:v>0.25324000000000002</c:v>
                </c:pt>
                <c:pt idx="3">
                  <c:v>0.28334900000000002</c:v>
                </c:pt>
                <c:pt idx="4">
                  <c:v>0.30049900000000002</c:v>
                </c:pt>
                <c:pt idx="5">
                  <c:v>0.32209700000000002</c:v>
                </c:pt>
              </c:numCache>
            </c:numRef>
          </c:val>
          <c:smooth val="0"/>
        </c:ser>
        <c:ser>
          <c:idx val="2"/>
          <c:order val="2"/>
          <c:tx>
            <c:strRef>
              <c:f>Sheet1!$D$1</c:f>
              <c:strCache>
                <c:ptCount val="1"/>
                <c:pt idx="0">
                  <c:v>12th Grade</c:v>
                </c:pt>
              </c:strCache>
            </c:strRef>
          </c:tx>
          <c:spPr>
            <a:ln>
              <a:solidFill>
                <a:srgbClr val="000066"/>
              </a:solidFill>
            </a:ln>
          </c:spPr>
          <c:marker>
            <c:symbol val="none"/>
          </c:marker>
          <c:dLbls>
            <c:dLbl>
              <c:idx val="5"/>
              <c:layout/>
              <c:dLblPos val="t"/>
              <c:showLegendKey val="0"/>
              <c:showVal val="1"/>
              <c:showCatName val="0"/>
              <c:showSerName val="0"/>
              <c:showPercent val="0"/>
              <c:showBubbleSize val="0"/>
            </c:dLbl>
            <c:showLegendKey val="0"/>
            <c:showVal val="0"/>
            <c:showCatName val="0"/>
            <c:showSerName val="0"/>
            <c:showPercent val="0"/>
            <c:showBubbleSize val="0"/>
          </c:dLbls>
          <c:cat>
            <c:numRef>
              <c:f>Sheet1!$A$2:$A$7</c:f>
              <c:numCache>
                <c:formatCode>General</c:formatCode>
                <c:ptCount val="6"/>
                <c:pt idx="0">
                  <c:v>2002</c:v>
                </c:pt>
                <c:pt idx="1">
                  <c:v>2004</c:v>
                </c:pt>
                <c:pt idx="2">
                  <c:v>2006</c:v>
                </c:pt>
                <c:pt idx="3">
                  <c:v>2008</c:v>
                </c:pt>
                <c:pt idx="4">
                  <c:v>2010</c:v>
                </c:pt>
                <c:pt idx="5">
                  <c:v>2012</c:v>
                </c:pt>
              </c:numCache>
            </c:numRef>
          </c:cat>
          <c:val>
            <c:numRef>
              <c:f>Sheet1!$D$2:$D$7</c:f>
              <c:numCache>
                <c:formatCode>0%</c:formatCode>
                <c:ptCount val="6"/>
                <c:pt idx="0">
                  <c:v>0.33856599999999998</c:v>
                </c:pt>
                <c:pt idx="1">
                  <c:v>0.30980799999999997</c:v>
                </c:pt>
                <c:pt idx="2">
                  <c:v>0.31490200000000002</c:v>
                </c:pt>
                <c:pt idx="3">
                  <c:v>0.36297400000000002</c:v>
                </c:pt>
                <c:pt idx="4">
                  <c:v>0.40445399999999998</c:v>
                </c:pt>
                <c:pt idx="5">
                  <c:v>0.447106</c:v>
                </c:pt>
              </c:numCache>
            </c:numRef>
          </c:val>
          <c:smooth val="0"/>
        </c:ser>
        <c:dLbls>
          <c:showLegendKey val="0"/>
          <c:showVal val="0"/>
          <c:showCatName val="0"/>
          <c:showSerName val="0"/>
          <c:showPercent val="0"/>
          <c:showBubbleSize val="0"/>
        </c:dLbls>
        <c:marker val="1"/>
        <c:smooth val="0"/>
        <c:axId val="117725184"/>
        <c:axId val="84959808"/>
      </c:lineChart>
      <c:catAx>
        <c:axId val="117725184"/>
        <c:scaling>
          <c:orientation val="minMax"/>
        </c:scaling>
        <c:delete val="0"/>
        <c:axPos val="b"/>
        <c:numFmt formatCode="General" sourceLinked="1"/>
        <c:majorTickMark val="out"/>
        <c:minorTickMark val="none"/>
        <c:tickLblPos val="nextTo"/>
        <c:txPr>
          <a:bodyPr/>
          <a:lstStyle/>
          <a:p>
            <a:pPr>
              <a:defRPr sz="1200" b="1"/>
            </a:pPr>
            <a:endParaRPr lang="en-US"/>
          </a:p>
        </c:txPr>
        <c:crossAx val="84959808"/>
        <c:crosses val="autoZero"/>
        <c:auto val="1"/>
        <c:lblAlgn val="ctr"/>
        <c:lblOffset val="100"/>
        <c:noMultiLvlLbl val="0"/>
      </c:catAx>
      <c:valAx>
        <c:axId val="84959808"/>
        <c:scaling>
          <c:orientation val="minMax"/>
          <c:max val="0.5"/>
          <c:min val="0"/>
        </c:scaling>
        <c:delete val="0"/>
        <c:axPos val="l"/>
        <c:majorGridlines>
          <c:spPr>
            <a:ln>
              <a:solidFill>
                <a:schemeClr val="bg1">
                  <a:lumMod val="65000"/>
                </a:schemeClr>
              </a:solidFill>
            </a:ln>
          </c:spPr>
        </c:majorGridlines>
        <c:numFmt formatCode="0%" sourceLinked="1"/>
        <c:majorTickMark val="out"/>
        <c:minorTickMark val="none"/>
        <c:tickLblPos val="nextTo"/>
        <c:txPr>
          <a:bodyPr/>
          <a:lstStyle/>
          <a:p>
            <a:pPr>
              <a:defRPr sz="900">
                <a:solidFill>
                  <a:schemeClr val="tx1">
                    <a:lumMod val="65000"/>
                    <a:lumOff val="35000"/>
                  </a:schemeClr>
                </a:solidFill>
              </a:defRPr>
            </a:pPr>
            <a:endParaRPr lang="en-US"/>
          </a:p>
        </c:txPr>
        <c:crossAx val="117725184"/>
        <c:crosses val="autoZero"/>
        <c:crossBetween val="midCat"/>
        <c:minorUnit val="0.1"/>
      </c:valAx>
    </c:plotArea>
    <c:legend>
      <c:legendPos val="b"/>
      <c:layout>
        <c:manualLayout>
          <c:xMode val="edge"/>
          <c:yMode val="edge"/>
          <c:x val="5.5913099700807253E-2"/>
          <c:y val="0.90244011122941603"/>
          <c:w val="0.88223402217918723"/>
          <c:h val="8.0636894881819021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203197938579012E-2"/>
          <c:y val="3.3179012528936645E-2"/>
          <c:w val="0.90998556909108252"/>
          <c:h val="0.78774940734701726"/>
        </c:manualLayout>
      </c:layout>
      <c:lineChart>
        <c:grouping val="standard"/>
        <c:varyColors val="0"/>
        <c:ser>
          <c:idx val="0"/>
          <c:order val="0"/>
          <c:tx>
            <c:strRef>
              <c:f>Sheet1!$B$1</c:f>
              <c:strCache>
                <c:ptCount val="1"/>
                <c:pt idx="0">
                  <c:v>8th Grade</c:v>
                </c:pt>
              </c:strCache>
            </c:strRef>
          </c:tx>
          <c:spPr>
            <a:ln w="38100">
              <a:solidFill>
                <a:schemeClr val="accent1">
                  <a:lumMod val="40000"/>
                  <a:lumOff val="60000"/>
                </a:schemeClr>
              </a:solidFill>
            </a:ln>
          </c:spPr>
          <c:marker>
            <c:symbol val="none"/>
          </c:marker>
          <c:dLbls>
            <c:dLbl>
              <c:idx val="5"/>
              <c:layout/>
              <c:dLblPos val="t"/>
              <c:showLegendKey val="0"/>
              <c:showVal val="1"/>
              <c:showCatName val="0"/>
              <c:showSerName val="0"/>
              <c:showPercent val="0"/>
              <c:showBubbleSize val="0"/>
            </c:dLbl>
            <c:showLegendKey val="0"/>
            <c:showVal val="0"/>
            <c:showCatName val="0"/>
            <c:showSerName val="0"/>
            <c:showPercent val="0"/>
            <c:showBubbleSize val="0"/>
          </c:dLbls>
          <c:cat>
            <c:numRef>
              <c:f>Sheet1!$A$2:$A$7</c:f>
              <c:numCache>
                <c:formatCode>General</c:formatCode>
                <c:ptCount val="6"/>
                <c:pt idx="0">
                  <c:v>2002</c:v>
                </c:pt>
                <c:pt idx="1">
                  <c:v>2004</c:v>
                </c:pt>
                <c:pt idx="2">
                  <c:v>2006</c:v>
                </c:pt>
                <c:pt idx="3">
                  <c:v>2008</c:v>
                </c:pt>
                <c:pt idx="4">
                  <c:v>2010</c:v>
                </c:pt>
                <c:pt idx="5">
                  <c:v>2012</c:v>
                </c:pt>
              </c:numCache>
            </c:numRef>
          </c:cat>
          <c:val>
            <c:numRef>
              <c:f>Sheet1!$B$2:$B$7</c:f>
              <c:numCache>
                <c:formatCode>0%</c:formatCode>
                <c:ptCount val="6"/>
                <c:pt idx="0">
                  <c:v>0.13403899999999999</c:v>
                </c:pt>
                <c:pt idx="1">
                  <c:v>0.12903200000000001</c:v>
                </c:pt>
                <c:pt idx="2">
                  <c:v>0.117298</c:v>
                </c:pt>
                <c:pt idx="3">
                  <c:v>0.15554999999999999</c:v>
                </c:pt>
                <c:pt idx="4">
                  <c:v>0.18062800000000001</c:v>
                </c:pt>
                <c:pt idx="5">
                  <c:v>0.20283300000000001</c:v>
                </c:pt>
              </c:numCache>
            </c:numRef>
          </c:val>
          <c:smooth val="0"/>
        </c:ser>
        <c:ser>
          <c:idx val="1"/>
          <c:order val="1"/>
          <c:tx>
            <c:strRef>
              <c:f>Sheet1!$C$1</c:f>
              <c:strCache>
                <c:ptCount val="1"/>
                <c:pt idx="0">
                  <c:v>10th Grade</c:v>
                </c:pt>
              </c:strCache>
            </c:strRef>
          </c:tx>
          <c:spPr>
            <a:ln>
              <a:solidFill>
                <a:schemeClr val="tx2">
                  <a:lumMod val="60000"/>
                  <a:lumOff val="40000"/>
                </a:schemeClr>
              </a:solidFill>
            </a:ln>
          </c:spPr>
          <c:marker>
            <c:symbol val="none"/>
          </c:marker>
          <c:dLbls>
            <c:dLbl>
              <c:idx val="5"/>
              <c:layout/>
              <c:dLblPos val="t"/>
              <c:showLegendKey val="0"/>
              <c:showVal val="1"/>
              <c:showCatName val="0"/>
              <c:showSerName val="0"/>
              <c:showPercent val="0"/>
              <c:showBubbleSize val="0"/>
            </c:dLbl>
            <c:showLegendKey val="0"/>
            <c:showVal val="0"/>
            <c:showCatName val="0"/>
            <c:showSerName val="0"/>
            <c:showPercent val="0"/>
            <c:showBubbleSize val="0"/>
          </c:dLbls>
          <c:cat>
            <c:numRef>
              <c:f>Sheet1!$A$2:$A$7</c:f>
              <c:numCache>
                <c:formatCode>General</c:formatCode>
                <c:ptCount val="6"/>
                <c:pt idx="0">
                  <c:v>2002</c:v>
                </c:pt>
                <c:pt idx="1">
                  <c:v>2004</c:v>
                </c:pt>
                <c:pt idx="2">
                  <c:v>2006</c:v>
                </c:pt>
                <c:pt idx="3">
                  <c:v>2008</c:v>
                </c:pt>
                <c:pt idx="4">
                  <c:v>2010</c:v>
                </c:pt>
                <c:pt idx="5">
                  <c:v>2012</c:v>
                </c:pt>
              </c:numCache>
            </c:numRef>
          </c:cat>
          <c:val>
            <c:numRef>
              <c:f>Sheet1!$C$2:$C$7</c:f>
              <c:numCache>
                <c:formatCode>0%</c:formatCode>
                <c:ptCount val="6"/>
                <c:pt idx="0">
                  <c:v>0.17129800000000001</c:v>
                </c:pt>
                <c:pt idx="1">
                  <c:v>0.16592199999999999</c:v>
                </c:pt>
                <c:pt idx="2">
                  <c:v>0.18235000000000001</c:v>
                </c:pt>
                <c:pt idx="3">
                  <c:v>0.24435599999999999</c:v>
                </c:pt>
                <c:pt idx="4">
                  <c:v>0.28342099999999998</c:v>
                </c:pt>
                <c:pt idx="5">
                  <c:v>0.30318499999999998</c:v>
                </c:pt>
              </c:numCache>
            </c:numRef>
          </c:val>
          <c:smooth val="0"/>
        </c:ser>
        <c:ser>
          <c:idx val="2"/>
          <c:order val="2"/>
          <c:tx>
            <c:strRef>
              <c:f>Sheet1!$D$1</c:f>
              <c:strCache>
                <c:ptCount val="1"/>
                <c:pt idx="0">
                  <c:v>12th Grade</c:v>
                </c:pt>
              </c:strCache>
            </c:strRef>
          </c:tx>
          <c:spPr>
            <a:ln>
              <a:solidFill>
                <a:srgbClr val="000066"/>
              </a:solidFill>
            </a:ln>
          </c:spPr>
          <c:marker>
            <c:symbol val="none"/>
          </c:marker>
          <c:dLbls>
            <c:dLbl>
              <c:idx val="5"/>
              <c:layout/>
              <c:dLblPos val="t"/>
              <c:showLegendKey val="0"/>
              <c:showVal val="1"/>
              <c:showCatName val="0"/>
              <c:showSerName val="0"/>
              <c:showPercent val="0"/>
              <c:showBubbleSize val="0"/>
            </c:dLbl>
            <c:showLegendKey val="0"/>
            <c:showVal val="0"/>
            <c:showCatName val="0"/>
            <c:showSerName val="0"/>
            <c:showPercent val="0"/>
            <c:showBubbleSize val="0"/>
          </c:dLbls>
          <c:cat>
            <c:numRef>
              <c:f>Sheet1!$A$2:$A$7</c:f>
              <c:numCache>
                <c:formatCode>General</c:formatCode>
                <c:ptCount val="6"/>
                <c:pt idx="0">
                  <c:v>2002</c:v>
                </c:pt>
                <c:pt idx="1">
                  <c:v>2004</c:v>
                </c:pt>
                <c:pt idx="2">
                  <c:v>2006</c:v>
                </c:pt>
                <c:pt idx="3">
                  <c:v>2008</c:v>
                </c:pt>
                <c:pt idx="4">
                  <c:v>2010</c:v>
                </c:pt>
                <c:pt idx="5">
                  <c:v>2012</c:v>
                </c:pt>
              </c:numCache>
            </c:numRef>
          </c:cat>
          <c:val>
            <c:numRef>
              <c:f>Sheet1!$D$2:$D$7</c:f>
              <c:numCache>
                <c:formatCode>0%</c:formatCode>
                <c:ptCount val="6"/>
                <c:pt idx="0">
                  <c:v>0.215943</c:v>
                </c:pt>
                <c:pt idx="1">
                  <c:v>0.19738700000000001</c:v>
                </c:pt>
                <c:pt idx="2">
                  <c:v>0.208733</c:v>
                </c:pt>
                <c:pt idx="3">
                  <c:v>0.30369800000000002</c:v>
                </c:pt>
                <c:pt idx="4">
                  <c:v>0.35933599999999999</c:v>
                </c:pt>
                <c:pt idx="5">
                  <c:v>0.38713900000000001</c:v>
                </c:pt>
              </c:numCache>
            </c:numRef>
          </c:val>
          <c:smooth val="0"/>
        </c:ser>
        <c:dLbls>
          <c:showLegendKey val="0"/>
          <c:showVal val="0"/>
          <c:showCatName val="0"/>
          <c:showSerName val="0"/>
          <c:showPercent val="0"/>
          <c:showBubbleSize val="0"/>
        </c:dLbls>
        <c:marker val="1"/>
        <c:smooth val="0"/>
        <c:axId val="119117824"/>
        <c:axId val="84962688"/>
      </c:lineChart>
      <c:catAx>
        <c:axId val="119117824"/>
        <c:scaling>
          <c:orientation val="minMax"/>
        </c:scaling>
        <c:delete val="0"/>
        <c:axPos val="b"/>
        <c:numFmt formatCode="General" sourceLinked="1"/>
        <c:majorTickMark val="out"/>
        <c:minorTickMark val="none"/>
        <c:tickLblPos val="nextTo"/>
        <c:txPr>
          <a:bodyPr/>
          <a:lstStyle/>
          <a:p>
            <a:pPr>
              <a:defRPr sz="1200" b="1"/>
            </a:pPr>
            <a:endParaRPr lang="en-US"/>
          </a:p>
        </c:txPr>
        <c:crossAx val="84962688"/>
        <c:crosses val="autoZero"/>
        <c:auto val="1"/>
        <c:lblAlgn val="ctr"/>
        <c:lblOffset val="100"/>
        <c:noMultiLvlLbl val="0"/>
      </c:catAx>
      <c:valAx>
        <c:axId val="84962688"/>
        <c:scaling>
          <c:orientation val="minMax"/>
          <c:max val="0.5"/>
          <c:min val="0"/>
        </c:scaling>
        <c:delete val="0"/>
        <c:axPos val="l"/>
        <c:majorGridlines>
          <c:spPr>
            <a:ln>
              <a:solidFill>
                <a:schemeClr val="bg1">
                  <a:lumMod val="65000"/>
                </a:schemeClr>
              </a:solidFill>
            </a:ln>
          </c:spPr>
        </c:majorGridlines>
        <c:numFmt formatCode="0%" sourceLinked="1"/>
        <c:majorTickMark val="out"/>
        <c:minorTickMark val="none"/>
        <c:tickLblPos val="nextTo"/>
        <c:txPr>
          <a:bodyPr/>
          <a:lstStyle/>
          <a:p>
            <a:pPr>
              <a:defRPr sz="900">
                <a:solidFill>
                  <a:schemeClr val="tx1">
                    <a:lumMod val="65000"/>
                    <a:lumOff val="35000"/>
                  </a:schemeClr>
                </a:solidFill>
              </a:defRPr>
            </a:pPr>
            <a:endParaRPr lang="en-US"/>
          </a:p>
        </c:txPr>
        <c:crossAx val="119117824"/>
        <c:crosses val="autoZero"/>
        <c:crossBetween val="midCat"/>
        <c:minorUnit val="0.1"/>
      </c:valAx>
    </c:plotArea>
    <c:legend>
      <c:legendPos val="b"/>
      <c:layout>
        <c:manualLayout>
          <c:xMode val="edge"/>
          <c:yMode val="edge"/>
          <c:x val="5.5913099700807253E-2"/>
          <c:y val="0.90244011122941603"/>
          <c:w val="0.88223402217918723"/>
          <c:h val="8.0636894881819021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670830707100512E-2"/>
          <c:y val="0.13325117927894314"/>
          <c:w val="0.92483357954536594"/>
          <c:h val="0.70117432260733148"/>
        </c:manualLayout>
      </c:layout>
      <c:barChart>
        <c:barDir val="col"/>
        <c:grouping val="clustered"/>
        <c:varyColors val="0"/>
        <c:ser>
          <c:idx val="0"/>
          <c:order val="0"/>
          <c:tx>
            <c:strRef>
              <c:f>Sheet1!$B$1</c:f>
              <c:strCache>
                <c:ptCount val="1"/>
                <c:pt idx="0">
                  <c:v>8th Grade</c:v>
                </c:pt>
              </c:strCache>
            </c:strRef>
          </c:tx>
          <c:spPr>
            <a:solidFill>
              <a:srgbClr val="000066"/>
            </a:solidFill>
            <a:ln w="38100">
              <a:noFill/>
            </a:ln>
          </c:spPr>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Sheet1!$A$2:$A$5</c:f>
              <c:strCache>
                <c:ptCount val="4"/>
                <c:pt idx="0">
                  <c:v>Sad or hopeless?</c:v>
                </c:pt>
                <c:pt idx="1">
                  <c:v>Serious thoughts about suicide?</c:v>
                </c:pt>
                <c:pt idx="2">
                  <c:v>Make a suicide plan?</c:v>
                </c:pt>
                <c:pt idx="3">
                  <c:v>Attempt suicide?</c:v>
                </c:pt>
              </c:strCache>
            </c:strRef>
          </c:cat>
          <c:val>
            <c:numRef>
              <c:f>Sheet1!$B$2:$B$5</c:f>
              <c:numCache>
                <c:formatCode>0%</c:formatCode>
                <c:ptCount val="4"/>
                <c:pt idx="0">
                  <c:v>0.25900000000000001</c:v>
                </c:pt>
                <c:pt idx="1">
                  <c:v>0.16900000000000001</c:v>
                </c:pt>
                <c:pt idx="2">
                  <c:v>0.13500000000000001</c:v>
                </c:pt>
                <c:pt idx="3">
                  <c:v>8.4000000000000005E-2</c:v>
                </c:pt>
              </c:numCache>
            </c:numRef>
          </c:val>
        </c:ser>
        <c:ser>
          <c:idx val="1"/>
          <c:order val="1"/>
          <c:tx>
            <c:strRef>
              <c:f>Sheet1!$C$1</c:f>
              <c:strCache>
                <c:ptCount val="1"/>
                <c:pt idx="0">
                  <c:v>10th Grade</c:v>
                </c:pt>
              </c:strCache>
            </c:strRef>
          </c:tx>
          <c:spPr>
            <a:solidFill>
              <a:schemeClr val="accent1">
                <a:lumMod val="60000"/>
                <a:lumOff val="40000"/>
              </a:schemeClr>
            </a:solidFill>
            <a:ln>
              <a:solidFill>
                <a:schemeClr val="accent1">
                  <a:lumMod val="60000"/>
                  <a:lumOff val="40000"/>
                </a:schemeClr>
              </a:solidFill>
            </a:ln>
          </c:spPr>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Sheet1!$A$2:$A$5</c:f>
              <c:strCache>
                <c:ptCount val="4"/>
                <c:pt idx="0">
                  <c:v>Sad or hopeless?</c:v>
                </c:pt>
                <c:pt idx="1">
                  <c:v>Serious thoughts about suicide?</c:v>
                </c:pt>
                <c:pt idx="2">
                  <c:v>Make a suicide plan?</c:v>
                </c:pt>
                <c:pt idx="3">
                  <c:v>Attempt suicide?</c:v>
                </c:pt>
              </c:strCache>
            </c:strRef>
          </c:cat>
          <c:val>
            <c:numRef>
              <c:f>Sheet1!$C$2:$C$5</c:f>
              <c:numCache>
                <c:formatCode>0%</c:formatCode>
                <c:ptCount val="4"/>
                <c:pt idx="0">
                  <c:v>0.309</c:v>
                </c:pt>
                <c:pt idx="1">
                  <c:v>0.188</c:v>
                </c:pt>
                <c:pt idx="2">
                  <c:v>0.14299999999999999</c:v>
                </c:pt>
                <c:pt idx="3">
                  <c:v>7.8E-2</c:v>
                </c:pt>
              </c:numCache>
            </c:numRef>
          </c:val>
        </c:ser>
        <c:ser>
          <c:idx val="2"/>
          <c:order val="2"/>
          <c:tx>
            <c:strRef>
              <c:f>Sheet1!$D$1</c:f>
              <c:strCache>
                <c:ptCount val="1"/>
                <c:pt idx="0">
                  <c:v>12th grade</c:v>
                </c:pt>
              </c:strCache>
            </c:strRef>
          </c:tx>
          <c:spPr>
            <a:solidFill>
              <a:schemeClr val="accent1">
                <a:lumMod val="20000"/>
                <a:lumOff val="80000"/>
              </a:schemeClr>
            </a:solidFill>
          </c:spPr>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Sheet1!$A$2:$A$5</c:f>
              <c:strCache>
                <c:ptCount val="4"/>
                <c:pt idx="0">
                  <c:v>Sad or hopeless?</c:v>
                </c:pt>
                <c:pt idx="1">
                  <c:v>Serious thoughts about suicide?</c:v>
                </c:pt>
                <c:pt idx="2">
                  <c:v>Make a suicide plan?</c:v>
                </c:pt>
                <c:pt idx="3">
                  <c:v>Attempt suicide?</c:v>
                </c:pt>
              </c:strCache>
            </c:strRef>
          </c:cat>
          <c:val>
            <c:numRef>
              <c:f>Sheet1!$D$2:$D$5</c:f>
              <c:numCache>
                <c:formatCode>0%</c:formatCode>
                <c:ptCount val="4"/>
                <c:pt idx="0">
                  <c:v>0.30399999999999999</c:v>
                </c:pt>
                <c:pt idx="1">
                  <c:v>0.16700000000000001</c:v>
                </c:pt>
                <c:pt idx="2">
                  <c:v>0.13700000000000001</c:v>
                </c:pt>
                <c:pt idx="3">
                  <c:v>6.3E-2</c:v>
                </c:pt>
              </c:numCache>
            </c:numRef>
          </c:val>
        </c:ser>
        <c:dLbls>
          <c:dLblPos val="outEnd"/>
          <c:showLegendKey val="0"/>
          <c:showVal val="1"/>
          <c:showCatName val="0"/>
          <c:showSerName val="0"/>
          <c:showPercent val="0"/>
          <c:showBubbleSize val="0"/>
        </c:dLbls>
        <c:gapWidth val="29"/>
        <c:axId val="119119360"/>
        <c:axId val="84965568"/>
      </c:barChart>
      <c:catAx>
        <c:axId val="119119360"/>
        <c:scaling>
          <c:orientation val="minMax"/>
        </c:scaling>
        <c:delete val="0"/>
        <c:axPos val="b"/>
        <c:numFmt formatCode="General" sourceLinked="1"/>
        <c:majorTickMark val="none"/>
        <c:minorTickMark val="none"/>
        <c:tickLblPos val="nextTo"/>
        <c:txPr>
          <a:bodyPr/>
          <a:lstStyle/>
          <a:p>
            <a:pPr>
              <a:defRPr sz="1200" b="1"/>
            </a:pPr>
            <a:endParaRPr lang="en-US"/>
          </a:p>
        </c:txPr>
        <c:crossAx val="84965568"/>
        <c:crosses val="autoZero"/>
        <c:auto val="1"/>
        <c:lblAlgn val="ctr"/>
        <c:lblOffset val="100"/>
        <c:noMultiLvlLbl val="0"/>
      </c:catAx>
      <c:valAx>
        <c:axId val="84965568"/>
        <c:scaling>
          <c:orientation val="minMax"/>
          <c:max val="0.4"/>
          <c:min val="0"/>
        </c:scaling>
        <c:delete val="0"/>
        <c:axPos val="l"/>
        <c:numFmt formatCode="0%" sourceLinked="0"/>
        <c:majorTickMark val="out"/>
        <c:minorTickMark val="none"/>
        <c:tickLblPos val="none"/>
        <c:crossAx val="119119360"/>
        <c:crosses val="autoZero"/>
        <c:crossBetween val="between"/>
        <c:minorUnit val="0.1"/>
      </c:valAx>
      <c:spPr>
        <a:noFill/>
        <a:ln w="25400">
          <a:noFill/>
        </a:ln>
      </c:spPr>
    </c:plotArea>
    <c:legend>
      <c:legendPos val="b"/>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670830707100512E-2"/>
          <c:y val="0.13325117927894314"/>
          <c:w val="0.92483357954536594"/>
          <c:h val="0.79465930874597668"/>
        </c:manualLayout>
      </c:layout>
      <c:barChart>
        <c:barDir val="col"/>
        <c:grouping val="clustered"/>
        <c:varyColors val="0"/>
        <c:ser>
          <c:idx val="0"/>
          <c:order val="0"/>
          <c:tx>
            <c:strRef>
              <c:f>Sheet1!$B$1</c:f>
              <c:strCache>
                <c:ptCount val="1"/>
                <c:pt idx="0">
                  <c:v>Alcohol</c:v>
                </c:pt>
              </c:strCache>
            </c:strRef>
          </c:tx>
          <c:spPr>
            <a:solidFill>
              <a:srgbClr val="000066"/>
            </a:solidFill>
            <a:ln w="38100">
              <a:solidFill>
                <a:schemeClr val="bg1"/>
              </a:solidFill>
            </a:ln>
          </c:spPr>
          <c:invertIfNegative val="0"/>
          <c:dPt>
            <c:idx val="1"/>
            <c:invertIfNegative val="0"/>
            <c:bubble3D val="0"/>
            <c:spPr>
              <a:solidFill>
                <a:schemeClr val="accent1">
                  <a:lumMod val="40000"/>
                  <a:lumOff val="60000"/>
                </a:schemeClr>
              </a:solidFill>
              <a:ln w="38100">
                <a:solidFill>
                  <a:schemeClr val="bg1"/>
                </a:solidFill>
              </a:ln>
            </c:spPr>
          </c:dPt>
          <c:dLbls>
            <c:txPr>
              <a:bodyPr/>
              <a:lstStyle/>
              <a:p>
                <a:pPr>
                  <a:defRPr sz="1400"/>
                </a:pPr>
                <a:endParaRPr lang="en-US"/>
              </a:p>
            </c:txPr>
            <c:dLblPos val="outEnd"/>
            <c:showLegendKey val="0"/>
            <c:showVal val="1"/>
            <c:showCatName val="0"/>
            <c:showSerName val="0"/>
            <c:showPercent val="0"/>
            <c:showBubbleSize val="0"/>
            <c:showLeaderLines val="0"/>
          </c:dLbls>
          <c:cat>
            <c:strRef>
              <c:f>Sheet1!$A$2:$A$3</c:f>
              <c:strCache>
                <c:ptCount val="2"/>
                <c:pt idx="0">
                  <c:v>Had depressive feelings in the past year</c:v>
                </c:pt>
                <c:pt idx="1">
                  <c:v>No depressive feelings in the past year</c:v>
                </c:pt>
              </c:strCache>
            </c:strRef>
          </c:cat>
          <c:val>
            <c:numRef>
              <c:f>Sheet1!$B$2:$B$3</c:f>
              <c:numCache>
                <c:formatCode>0%</c:formatCode>
                <c:ptCount val="2"/>
                <c:pt idx="0">
                  <c:v>0.35699999999999998</c:v>
                </c:pt>
                <c:pt idx="1">
                  <c:v>0.17799999999999999</c:v>
                </c:pt>
              </c:numCache>
            </c:numRef>
          </c:val>
        </c:ser>
        <c:ser>
          <c:idx val="1"/>
          <c:order val="1"/>
          <c:tx>
            <c:strRef>
              <c:f>Sheet1!$C$1</c:f>
              <c:strCache>
                <c:ptCount val="1"/>
                <c:pt idx="0">
                  <c:v>Marijuana</c:v>
                </c:pt>
              </c:strCache>
            </c:strRef>
          </c:tx>
          <c:spPr>
            <a:solidFill>
              <a:schemeClr val="accent1">
                <a:lumMod val="60000"/>
                <a:lumOff val="40000"/>
              </a:schemeClr>
            </a:solidFill>
            <a:ln>
              <a:solidFill>
                <a:schemeClr val="bg1"/>
              </a:solidFill>
            </a:ln>
          </c:spPr>
          <c:invertIfNegative val="0"/>
          <c:dPt>
            <c:idx val="0"/>
            <c:invertIfNegative val="0"/>
            <c:bubble3D val="0"/>
            <c:spPr>
              <a:solidFill>
                <a:srgbClr val="000066"/>
              </a:solidFill>
              <a:ln>
                <a:solidFill>
                  <a:schemeClr val="bg1"/>
                </a:solidFill>
              </a:ln>
            </c:spPr>
          </c:dPt>
          <c:dPt>
            <c:idx val="1"/>
            <c:invertIfNegative val="0"/>
            <c:bubble3D val="0"/>
            <c:spPr>
              <a:solidFill>
                <a:schemeClr val="accent1">
                  <a:lumMod val="40000"/>
                  <a:lumOff val="60000"/>
                </a:schemeClr>
              </a:solidFill>
              <a:ln>
                <a:solidFill>
                  <a:schemeClr val="bg1"/>
                </a:solidFill>
              </a:ln>
            </c:spPr>
          </c:dPt>
          <c:dLbls>
            <c:txPr>
              <a:bodyPr/>
              <a:lstStyle/>
              <a:p>
                <a:pPr>
                  <a:defRPr sz="1400"/>
                </a:pPr>
                <a:endParaRPr lang="en-US"/>
              </a:p>
            </c:txPr>
            <c:dLblPos val="outEnd"/>
            <c:showLegendKey val="0"/>
            <c:showVal val="1"/>
            <c:showCatName val="0"/>
            <c:showSerName val="0"/>
            <c:showPercent val="0"/>
            <c:showBubbleSize val="0"/>
            <c:showLeaderLines val="0"/>
          </c:dLbls>
          <c:cat>
            <c:strRef>
              <c:f>Sheet1!$A$2:$A$3</c:f>
              <c:strCache>
                <c:ptCount val="2"/>
                <c:pt idx="0">
                  <c:v>Had depressive feelings in the past year</c:v>
                </c:pt>
                <c:pt idx="1">
                  <c:v>No depressive feelings in the past year</c:v>
                </c:pt>
              </c:strCache>
            </c:strRef>
          </c:cat>
          <c:val>
            <c:numRef>
              <c:f>Sheet1!$C$2:$C$3</c:f>
              <c:numCache>
                <c:formatCode>0%</c:formatCode>
                <c:ptCount val="2"/>
                <c:pt idx="0">
                  <c:v>0.30399999999999999</c:v>
                </c:pt>
                <c:pt idx="1">
                  <c:v>0.14199999999999999</c:v>
                </c:pt>
              </c:numCache>
            </c:numRef>
          </c:val>
        </c:ser>
        <c:ser>
          <c:idx val="2"/>
          <c:order val="2"/>
          <c:tx>
            <c:strRef>
              <c:f>Sheet1!$D$1</c:f>
              <c:strCache>
                <c:ptCount val="1"/>
                <c:pt idx="0">
                  <c:v>Tobacco</c:v>
                </c:pt>
              </c:strCache>
            </c:strRef>
          </c:tx>
          <c:spPr>
            <a:solidFill>
              <a:srgbClr val="000066"/>
            </a:solidFill>
            <a:ln w="38100">
              <a:solidFill>
                <a:schemeClr val="bg1"/>
              </a:solidFill>
            </a:ln>
          </c:spPr>
          <c:invertIfNegative val="0"/>
          <c:dPt>
            <c:idx val="1"/>
            <c:invertIfNegative val="0"/>
            <c:bubble3D val="0"/>
            <c:spPr>
              <a:solidFill>
                <a:schemeClr val="accent1">
                  <a:lumMod val="40000"/>
                  <a:lumOff val="60000"/>
                </a:schemeClr>
              </a:solidFill>
              <a:ln w="38100">
                <a:solidFill>
                  <a:schemeClr val="bg1"/>
                </a:solidFill>
              </a:ln>
            </c:spPr>
          </c:dPt>
          <c:dLbls>
            <c:txPr>
              <a:bodyPr/>
              <a:lstStyle/>
              <a:p>
                <a:pPr>
                  <a:defRPr sz="1400"/>
                </a:pPr>
                <a:endParaRPr lang="en-US"/>
              </a:p>
            </c:txPr>
            <c:dLblPos val="outEnd"/>
            <c:showLegendKey val="0"/>
            <c:showVal val="1"/>
            <c:showCatName val="0"/>
            <c:showSerName val="0"/>
            <c:showPercent val="0"/>
            <c:showBubbleSize val="0"/>
            <c:showLeaderLines val="0"/>
          </c:dLbls>
          <c:cat>
            <c:strRef>
              <c:f>Sheet1!$A$2:$A$3</c:f>
              <c:strCache>
                <c:ptCount val="2"/>
                <c:pt idx="0">
                  <c:v>Had depressive feelings in the past year</c:v>
                </c:pt>
                <c:pt idx="1">
                  <c:v>No depressive feelings in the past year</c:v>
                </c:pt>
              </c:strCache>
            </c:strRef>
          </c:cat>
          <c:val>
            <c:numRef>
              <c:f>Sheet1!$D$2:$D$3</c:f>
              <c:numCache>
                <c:formatCode>0%</c:formatCode>
                <c:ptCount val="2"/>
                <c:pt idx="0">
                  <c:v>0.191</c:v>
                </c:pt>
                <c:pt idx="1">
                  <c:v>7.9000000000000001E-2</c:v>
                </c:pt>
              </c:numCache>
            </c:numRef>
          </c:val>
        </c:ser>
        <c:ser>
          <c:idx val="3"/>
          <c:order val="3"/>
          <c:tx>
            <c:strRef>
              <c:f>Sheet1!$E$1</c:f>
              <c:strCache>
                <c:ptCount val="1"/>
                <c:pt idx="0">
                  <c:v>Prescription Pain Killer</c:v>
                </c:pt>
              </c:strCache>
            </c:strRef>
          </c:tx>
          <c:spPr>
            <a:solidFill>
              <a:srgbClr val="000066"/>
            </a:solidFill>
            <a:ln w="38100"/>
          </c:spPr>
          <c:invertIfNegative val="0"/>
          <c:dPt>
            <c:idx val="1"/>
            <c:invertIfNegative val="0"/>
            <c:bubble3D val="0"/>
            <c:spPr>
              <a:solidFill>
                <a:schemeClr val="accent1">
                  <a:lumMod val="40000"/>
                  <a:lumOff val="60000"/>
                </a:schemeClr>
              </a:solidFill>
              <a:ln w="38100"/>
            </c:spPr>
          </c:dPt>
          <c:dLbls>
            <c:dLbl>
              <c:idx val="0"/>
              <c:spPr/>
              <c:txPr>
                <a:bodyPr/>
                <a:lstStyle/>
                <a:p>
                  <a:pPr>
                    <a:defRPr sz="1400"/>
                  </a:pPr>
                  <a:endParaRPr lang="en-US"/>
                </a:p>
              </c:txPr>
              <c:dLblPos val="outEnd"/>
              <c:showLegendKey val="0"/>
              <c:showVal val="1"/>
              <c:showCatName val="0"/>
              <c:showSerName val="0"/>
              <c:showPercent val="0"/>
              <c:showBubbleSize val="0"/>
            </c:dLbl>
            <c:dLblPos val="outEnd"/>
            <c:showLegendKey val="0"/>
            <c:showVal val="1"/>
            <c:showCatName val="0"/>
            <c:showSerName val="0"/>
            <c:showPercent val="0"/>
            <c:showBubbleSize val="0"/>
            <c:showLeaderLines val="0"/>
          </c:dLbls>
          <c:cat>
            <c:strRef>
              <c:f>Sheet1!$A$2:$A$3</c:f>
              <c:strCache>
                <c:ptCount val="2"/>
                <c:pt idx="0">
                  <c:v>Had depressive feelings in the past year</c:v>
                </c:pt>
                <c:pt idx="1">
                  <c:v>No depressive feelings in the past year</c:v>
                </c:pt>
              </c:strCache>
            </c:strRef>
          </c:cat>
          <c:val>
            <c:numRef>
              <c:f>Sheet1!$E$2:$E$3</c:f>
              <c:numCache>
                <c:formatCode>0%</c:formatCode>
                <c:ptCount val="2"/>
                <c:pt idx="0">
                  <c:v>0.11899999999999999</c:v>
                </c:pt>
                <c:pt idx="1">
                  <c:v>3.3000000000000002E-2</c:v>
                </c:pt>
              </c:numCache>
            </c:numRef>
          </c:val>
        </c:ser>
        <c:dLbls>
          <c:dLblPos val="outEnd"/>
          <c:showLegendKey val="0"/>
          <c:showVal val="1"/>
          <c:showCatName val="0"/>
          <c:showSerName val="0"/>
          <c:showPercent val="0"/>
          <c:showBubbleSize val="0"/>
        </c:dLbls>
        <c:gapWidth val="61"/>
        <c:axId val="119318528"/>
        <c:axId val="119185984"/>
      </c:barChart>
      <c:catAx>
        <c:axId val="119318528"/>
        <c:scaling>
          <c:orientation val="minMax"/>
        </c:scaling>
        <c:delete val="0"/>
        <c:axPos val="b"/>
        <c:numFmt formatCode="General" sourceLinked="1"/>
        <c:majorTickMark val="none"/>
        <c:minorTickMark val="none"/>
        <c:tickLblPos val="nextTo"/>
        <c:txPr>
          <a:bodyPr/>
          <a:lstStyle/>
          <a:p>
            <a:pPr>
              <a:defRPr sz="1600" b="1"/>
            </a:pPr>
            <a:endParaRPr lang="en-US"/>
          </a:p>
        </c:txPr>
        <c:crossAx val="119185984"/>
        <c:crosses val="autoZero"/>
        <c:auto val="1"/>
        <c:lblAlgn val="ctr"/>
        <c:lblOffset val="100"/>
        <c:noMultiLvlLbl val="0"/>
      </c:catAx>
      <c:valAx>
        <c:axId val="119185984"/>
        <c:scaling>
          <c:orientation val="minMax"/>
          <c:max val="0.4"/>
          <c:min val="0"/>
        </c:scaling>
        <c:delete val="1"/>
        <c:axPos val="l"/>
        <c:numFmt formatCode="0%" sourceLinked="0"/>
        <c:majorTickMark val="out"/>
        <c:minorTickMark val="none"/>
        <c:tickLblPos val="none"/>
        <c:crossAx val="119318528"/>
        <c:crosses val="autoZero"/>
        <c:crossBetween val="between"/>
        <c:minorUnit val="0.1"/>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2.7649597872502929E-2"/>
          <c:w val="0.90998556909108252"/>
          <c:h val="0.84706309100143085"/>
        </c:manualLayout>
      </c:layout>
      <c:barChart>
        <c:barDir val="col"/>
        <c:grouping val="clustered"/>
        <c:varyColors val="0"/>
        <c:ser>
          <c:idx val="0"/>
          <c:order val="0"/>
          <c:tx>
            <c:strRef>
              <c:f>Sheet1!$B$1</c:f>
              <c:strCache>
                <c:ptCount val="1"/>
                <c:pt idx="0">
                  <c:v>Low Grades</c:v>
                </c:pt>
              </c:strCache>
            </c:strRef>
          </c:tx>
          <c:spPr>
            <a:solidFill>
              <a:srgbClr val="000066"/>
            </a:solidFill>
            <a:ln w="38100">
              <a:noFill/>
            </a:ln>
          </c:spPr>
          <c:invertIfNegative val="0"/>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Sheet1!$A$2:$A$5</c:f>
              <c:strCache>
                <c:ptCount val="4"/>
                <c:pt idx="0">
                  <c:v>6th Grade</c:v>
                </c:pt>
                <c:pt idx="1">
                  <c:v>8th Grade</c:v>
                </c:pt>
                <c:pt idx="2">
                  <c:v>10th Grade</c:v>
                </c:pt>
                <c:pt idx="3">
                  <c:v>12th Grade</c:v>
                </c:pt>
              </c:strCache>
            </c:strRef>
          </c:cat>
          <c:val>
            <c:numRef>
              <c:f>Sheet1!$B$2:$B$5</c:f>
              <c:numCache>
                <c:formatCode>0%</c:formatCode>
                <c:ptCount val="4"/>
                <c:pt idx="0">
                  <c:v>0.144535</c:v>
                </c:pt>
                <c:pt idx="1">
                  <c:v>0.227691</c:v>
                </c:pt>
                <c:pt idx="2">
                  <c:v>0.25851200000000002</c:v>
                </c:pt>
                <c:pt idx="3">
                  <c:v>0.28161999999999998</c:v>
                </c:pt>
              </c:numCache>
            </c:numRef>
          </c:val>
        </c:ser>
        <c:dLbls>
          <c:dLblPos val="outEnd"/>
          <c:showLegendKey val="0"/>
          <c:showVal val="1"/>
          <c:showCatName val="0"/>
          <c:showSerName val="0"/>
          <c:showPercent val="0"/>
          <c:showBubbleSize val="0"/>
        </c:dLbls>
        <c:gapWidth val="61"/>
        <c:axId val="119323648"/>
        <c:axId val="119188288"/>
      </c:barChart>
      <c:catAx>
        <c:axId val="119323648"/>
        <c:scaling>
          <c:orientation val="minMax"/>
        </c:scaling>
        <c:delete val="0"/>
        <c:axPos val="b"/>
        <c:numFmt formatCode="General" sourceLinked="1"/>
        <c:majorTickMark val="none"/>
        <c:minorTickMark val="none"/>
        <c:tickLblPos val="nextTo"/>
        <c:txPr>
          <a:bodyPr/>
          <a:lstStyle/>
          <a:p>
            <a:pPr>
              <a:defRPr sz="1200" b="1"/>
            </a:pPr>
            <a:endParaRPr lang="en-US"/>
          </a:p>
        </c:txPr>
        <c:crossAx val="119188288"/>
        <c:crosses val="autoZero"/>
        <c:auto val="1"/>
        <c:lblAlgn val="ctr"/>
        <c:lblOffset val="100"/>
        <c:noMultiLvlLbl val="0"/>
      </c:catAx>
      <c:valAx>
        <c:axId val="119188288"/>
        <c:scaling>
          <c:orientation val="minMax"/>
          <c:max val="0.5"/>
          <c:min val="0"/>
        </c:scaling>
        <c:delete val="1"/>
        <c:axPos val="l"/>
        <c:numFmt formatCode="0%" sourceLinked="0"/>
        <c:majorTickMark val="out"/>
        <c:minorTickMark val="none"/>
        <c:tickLblPos val="nextTo"/>
        <c:crossAx val="119323648"/>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2.7649597872502929E-2"/>
          <c:w val="0.90998556909108252"/>
          <c:h val="0.84706309100143085"/>
        </c:manualLayout>
      </c:layout>
      <c:barChart>
        <c:barDir val="col"/>
        <c:grouping val="clustered"/>
        <c:varyColors val="0"/>
        <c:ser>
          <c:idx val="0"/>
          <c:order val="0"/>
          <c:tx>
            <c:strRef>
              <c:f>Sheet1!$B$1</c:f>
              <c:strCache>
                <c:ptCount val="1"/>
                <c:pt idx="0">
                  <c:v>low grades</c:v>
                </c:pt>
              </c:strCache>
            </c:strRef>
          </c:tx>
          <c:spPr>
            <a:solidFill>
              <a:srgbClr val="000066"/>
            </a:solidFill>
            <a:ln w="38100">
              <a:noFill/>
            </a:ln>
          </c:spPr>
          <c:invertIfNegative val="0"/>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Sheet1!$A$2:$A$6</c:f>
              <c:strCache>
                <c:ptCount val="5"/>
                <c:pt idx="0">
                  <c:v>Use Alocohol</c:v>
                </c:pt>
                <c:pt idx="1">
                  <c:v>Use Marijuana</c:v>
                </c:pt>
                <c:pt idx="2">
                  <c:v>Use Tobcco</c:v>
                </c:pt>
                <c:pt idx="3">
                  <c:v>Use Pain Killers to Get High</c:v>
                </c:pt>
                <c:pt idx="4">
                  <c:v>No Substance Use*</c:v>
                </c:pt>
              </c:strCache>
            </c:strRef>
          </c:cat>
          <c:val>
            <c:numRef>
              <c:f>Sheet1!$B$2:$B$6</c:f>
              <c:numCache>
                <c:formatCode>0%</c:formatCode>
                <c:ptCount val="5"/>
                <c:pt idx="0">
                  <c:v>0.40319899999999997</c:v>
                </c:pt>
                <c:pt idx="1">
                  <c:v>0.47831899999999999</c:v>
                </c:pt>
                <c:pt idx="2">
                  <c:v>0.54161899999999996</c:v>
                </c:pt>
                <c:pt idx="3">
                  <c:v>0.52340399999999998</c:v>
                </c:pt>
                <c:pt idx="4">
                  <c:v>0.186664</c:v>
                </c:pt>
              </c:numCache>
            </c:numRef>
          </c:val>
        </c:ser>
        <c:dLbls>
          <c:dLblPos val="outEnd"/>
          <c:showLegendKey val="0"/>
          <c:showVal val="1"/>
          <c:showCatName val="0"/>
          <c:showSerName val="0"/>
          <c:showPercent val="0"/>
          <c:showBubbleSize val="0"/>
        </c:dLbls>
        <c:gapWidth val="61"/>
        <c:axId val="119364096"/>
        <c:axId val="119191168"/>
      </c:barChart>
      <c:catAx>
        <c:axId val="119364096"/>
        <c:scaling>
          <c:orientation val="minMax"/>
        </c:scaling>
        <c:delete val="0"/>
        <c:axPos val="b"/>
        <c:numFmt formatCode="General" sourceLinked="1"/>
        <c:majorTickMark val="none"/>
        <c:minorTickMark val="none"/>
        <c:tickLblPos val="nextTo"/>
        <c:txPr>
          <a:bodyPr/>
          <a:lstStyle/>
          <a:p>
            <a:pPr>
              <a:defRPr sz="1200" b="1"/>
            </a:pPr>
            <a:endParaRPr lang="en-US"/>
          </a:p>
        </c:txPr>
        <c:crossAx val="119191168"/>
        <c:crosses val="autoZero"/>
        <c:auto val="1"/>
        <c:lblAlgn val="ctr"/>
        <c:lblOffset val="100"/>
        <c:noMultiLvlLbl val="0"/>
      </c:catAx>
      <c:valAx>
        <c:axId val="119191168"/>
        <c:scaling>
          <c:orientation val="minMax"/>
          <c:max val="0.85000000000000009"/>
          <c:min val="0"/>
        </c:scaling>
        <c:delete val="0"/>
        <c:axPos val="l"/>
        <c:numFmt formatCode="0%" sourceLinked="0"/>
        <c:majorTickMark val="out"/>
        <c:minorTickMark val="none"/>
        <c:tickLblPos val="none"/>
        <c:spPr>
          <a:ln>
            <a:noFill/>
          </a:ln>
        </c:spPr>
        <c:txPr>
          <a:bodyPr/>
          <a:lstStyle/>
          <a:p>
            <a:pPr>
              <a:defRPr sz="900">
                <a:solidFill>
                  <a:schemeClr val="tx1">
                    <a:lumMod val="65000"/>
                    <a:lumOff val="35000"/>
                  </a:schemeClr>
                </a:solidFill>
              </a:defRPr>
            </a:pPr>
            <a:endParaRPr lang="en-US"/>
          </a:p>
        </c:txPr>
        <c:crossAx val="119364096"/>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08723283110439E-2"/>
          <c:y val="2.7649597872502929E-2"/>
          <c:w val="0.90998556909108252"/>
          <c:h val="0.84706309100143085"/>
        </c:manualLayout>
      </c:layout>
      <c:barChart>
        <c:barDir val="col"/>
        <c:grouping val="clustered"/>
        <c:varyColors val="0"/>
        <c:ser>
          <c:idx val="0"/>
          <c:order val="0"/>
          <c:tx>
            <c:strRef>
              <c:f>Sheet1!$B$1</c:f>
              <c:strCache>
                <c:ptCount val="1"/>
                <c:pt idx="0">
                  <c:v>low grades</c:v>
                </c:pt>
              </c:strCache>
            </c:strRef>
          </c:tx>
          <c:spPr>
            <a:solidFill>
              <a:srgbClr val="000066"/>
            </a:solidFill>
            <a:ln w="38100">
              <a:noFill/>
            </a:ln>
          </c:spPr>
          <c:invertIfNegative val="0"/>
          <c:dPt>
            <c:idx val="2"/>
            <c:invertIfNegative val="0"/>
            <c:bubble3D val="0"/>
            <c:spPr>
              <a:solidFill>
                <a:srgbClr val="F68D36"/>
              </a:solidFill>
              <a:ln w="38100">
                <a:noFill/>
              </a:ln>
            </c:spPr>
          </c:dPt>
          <c:dPt>
            <c:idx val="4"/>
            <c:invertIfNegative val="0"/>
            <c:bubble3D val="0"/>
            <c:spPr>
              <a:solidFill>
                <a:srgbClr val="F68D36"/>
              </a:solidFill>
              <a:ln w="38100">
                <a:noFill/>
              </a:ln>
            </c:spPr>
          </c:dPt>
          <c:dLbls>
            <c:txPr>
              <a:bodyPr/>
              <a:lstStyle/>
              <a:p>
                <a:pPr>
                  <a:defRPr b="1"/>
                </a:pPr>
                <a:endParaRPr lang="en-US"/>
              </a:p>
            </c:txPr>
            <c:dLblPos val="outEnd"/>
            <c:showLegendKey val="0"/>
            <c:showVal val="1"/>
            <c:showCatName val="0"/>
            <c:showSerName val="0"/>
            <c:showPercent val="0"/>
            <c:showBubbleSize val="0"/>
            <c:showLeaderLines val="0"/>
          </c:dLbls>
          <c:cat>
            <c:strRef>
              <c:f>Sheet1!$A$2:$A$4</c:f>
              <c:strCache>
                <c:ptCount val="3"/>
                <c:pt idx="0">
                  <c:v>Had depressive feelings</c:v>
                </c:pt>
                <c:pt idx="1">
                  <c:v>Had suicidal thoughts</c:v>
                </c:pt>
                <c:pt idx="2">
                  <c:v>Did not report poor mental health*</c:v>
                </c:pt>
              </c:strCache>
            </c:strRef>
          </c:cat>
          <c:val>
            <c:numRef>
              <c:f>Sheet1!$B$2:$B$4</c:f>
              <c:numCache>
                <c:formatCode>0%</c:formatCode>
                <c:ptCount val="3"/>
                <c:pt idx="0">
                  <c:v>0.358624</c:v>
                </c:pt>
                <c:pt idx="1">
                  <c:v>0.373388</c:v>
                </c:pt>
                <c:pt idx="2">
                  <c:v>0.206264</c:v>
                </c:pt>
              </c:numCache>
            </c:numRef>
          </c:val>
        </c:ser>
        <c:dLbls>
          <c:dLblPos val="outEnd"/>
          <c:showLegendKey val="0"/>
          <c:showVal val="1"/>
          <c:showCatName val="0"/>
          <c:showSerName val="0"/>
          <c:showPercent val="0"/>
          <c:showBubbleSize val="0"/>
        </c:dLbls>
        <c:gapWidth val="61"/>
        <c:axId val="125783552"/>
        <c:axId val="99713600"/>
      </c:barChart>
      <c:catAx>
        <c:axId val="125783552"/>
        <c:scaling>
          <c:orientation val="minMax"/>
        </c:scaling>
        <c:delete val="0"/>
        <c:axPos val="b"/>
        <c:numFmt formatCode="General" sourceLinked="1"/>
        <c:majorTickMark val="none"/>
        <c:minorTickMark val="none"/>
        <c:tickLblPos val="nextTo"/>
        <c:txPr>
          <a:bodyPr/>
          <a:lstStyle/>
          <a:p>
            <a:pPr>
              <a:defRPr sz="1200" b="1"/>
            </a:pPr>
            <a:endParaRPr lang="en-US"/>
          </a:p>
        </c:txPr>
        <c:crossAx val="99713600"/>
        <c:crosses val="autoZero"/>
        <c:auto val="1"/>
        <c:lblAlgn val="ctr"/>
        <c:lblOffset val="100"/>
        <c:noMultiLvlLbl val="0"/>
      </c:catAx>
      <c:valAx>
        <c:axId val="99713600"/>
        <c:scaling>
          <c:orientation val="minMax"/>
          <c:max val="0.85000000000000009"/>
          <c:min val="0"/>
        </c:scaling>
        <c:delete val="0"/>
        <c:axPos val="l"/>
        <c:numFmt formatCode="0%" sourceLinked="0"/>
        <c:majorTickMark val="out"/>
        <c:minorTickMark val="none"/>
        <c:tickLblPos val="none"/>
        <c:spPr>
          <a:ln>
            <a:noFill/>
          </a:ln>
        </c:spPr>
        <c:txPr>
          <a:bodyPr/>
          <a:lstStyle/>
          <a:p>
            <a:pPr>
              <a:defRPr sz="900">
                <a:solidFill>
                  <a:schemeClr val="tx1">
                    <a:lumMod val="65000"/>
                    <a:lumOff val="35000"/>
                  </a:schemeClr>
                </a:solidFill>
              </a:defRPr>
            </a:pPr>
            <a:endParaRPr lang="en-US"/>
          </a:p>
        </c:txPr>
        <c:crossAx val="125783552"/>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0.28786</cdr:x>
      <cdr:y>0.5056</cdr:y>
    </cdr:from>
    <cdr:to>
      <cdr:x>0.41706</cdr:x>
      <cdr:y>0.57529</cdr:y>
    </cdr:to>
    <cdr:sp macro="" textlink="">
      <cdr:nvSpPr>
        <cdr:cNvPr id="4" name="TextBox 10"/>
        <cdr:cNvSpPr txBox="1"/>
      </cdr:nvSpPr>
      <cdr:spPr>
        <a:xfrm xmlns:a="http://schemas.openxmlformats.org/drawingml/2006/main">
          <a:off x="2179492" y="2455950"/>
          <a:ext cx="9781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endParaRPr lang="en-US" sz="1600" b="1" dirty="0">
            <a:solidFill>
              <a:schemeClr val="bg1"/>
            </a:solidFill>
          </a:endParaRPr>
        </a:p>
      </cdr:txBody>
    </cdr:sp>
  </cdr:relSizeAnchor>
  <cdr:relSizeAnchor xmlns:cdr="http://schemas.openxmlformats.org/drawingml/2006/chartDrawing">
    <cdr:from>
      <cdr:x>0.65129</cdr:x>
      <cdr:y>0.31126</cdr:y>
    </cdr:from>
    <cdr:to>
      <cdr:x>0.78049</cdr:x>
      <cdr:y>0.38096</cdr:y>
    </cdr:to>
    <cdr:sp macro="" textlink="">
      <cdr:nvSpPr>
        <cdr:cNvPr id="5" name="TextBox 10"/>
        <cdr:cNvSpPr txBox="1"/>
      </cdr:nvSpPr>
      <cdr:spPr>
        <a:xfrm xmlns:a="http://schemas.openxmlformats.org/drawingml/2006/main">
          <a:off x="4931200" y="1511963"/>
          <a:ext cx="9781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endParaRPr lang="en-US" sz="1600" b="1" dirty="0">
            <a:solidFill>
              <a:schemeClr val="bg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0.09868</cdr:x>
      <cdr:y>0.47825</cdr:y>
    </cdr:from>
    <cdr:to>
      <cdr:x>0.22787</cdr:x>
      <cdr:y>0.59863</cdr:y>
    </cdr:to>
    <cdr:sp macro="" textlink="">
      <cdr:nvSpPr>
        <cdr:cNvPr id="3" name="TextBox 10"/>
        <cdr:cNvSpPr txBox="1"/>
      </cdr:nvSpPr>
      <cdr:spPr>
        <a:xfrm xmlns:a="http://schemas.openxmlformats.org/drawingml/2006/main">
          <a:off x="747146" y="2323102"/>
          <a:ext cx="978147"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a:solidFill>
                <a:schemeClr val="bg1"/>
              </a:solidFill>
            </a:rPr>
            <a:t>L</a:t>
          </a:r>
          <a:r>
            <a:rPr lang="en-US" sz="1600" b="1" dirty="0" smtClean="0">
              <a:solidFill>
                <a:schemeClr val="bg1"/>
              </a:solidFill>
            </a:rPr>
            <a:t>ow </a:t>
          </a:r>
          <a:r>
            <a:rPr lang="en-US" sz="1600" b="1" dirty="0">
              <a:solidFill>
                <a:schemeClr val="bg1"/>
              </a:solidFill>
            </a:rPr>
            <a:t>G</a:t>
          </a:r>
          <a:r>
            <a:rPr lang="en-US" sz="1600" b="1" dirty="0" smtClean="0">
              <a:solidFill>
                <a:schemeClr val="bg1"/>
              </a:solidFill>
            </a:rPr>
            <a:t>rades</a:t>
          </a:r>
          <a:endParaRPr lang="en-US" sz="1600" b="1" dirty="0">
            <a:solidFill>
              <a:schemeClr val="bg1"/>
            </a:solidFill>
          </a:endParaRPr>
        </a:p>
      </cdr:txBody>
    </cdr:sp>
  </cdr:relSizeAnchor>
  <cdr:relSizeAnchor xmlns:cdr="http://schemas.openxmlformats.org/drawingml/2006/chartDrawing">
    <cdr:from>
      <cdr:x>0.28054</cdr:x>
      <cdr:y>0.4101</cdr:y>
    </cdr:from>
    <cdr:to>
      <cdr:x>0.40974</cdr:x>
      <cdr:y>0.53048</cdr:y>
    </cdr:to>
    <cdr:sp macro="" textlink="">
      <cdr:nvSpPr>
        <cdr:cNvPr id="4" name="TextBox 10"/>
        <cdr:cNvSpPr txBox="1"/>
      </cdr:nvSpPr>
      <cdr:spPr>
        <a:xfrm xmlns:a="http://schemas.openxmlformats.org/drawingml/2006/main">
          <a:off x="2124079" y="1992073"/>
          <a:ext cx="978222"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Low Grades</a:t>
          </a:r>
          <a:endParaRPr lang="en-US" sz="1600" b="1" dirty="0">
            <a:solidFill>
              <a:schemeClr val="bg1"/>
            </a:solidFill>
          </a:endParaRPr>
        </a:p>
      </cdr:txBody>
    </cdr:sp>
  </cdr:relSizeAnchor>
  <cdr:relSizeAnchor xmlns:cdr="http://schemas.openxmlformats.org/drawingml/2006/chartDrawing">
    <cdr:from>
      <cdr:x>0.64885</cdr:x>
      <cdr:y>0.35085</cdr:y>
    </cdr:from>
    <cdr:to>
      <cdr:x>0.77805</cdr:x>
      <cdr:y>0.47123</cdr:y>
    </cdr:to>
    <cdr:sp macro="" textlink="">
      <cdr:nvSpPr>
        <cdr:cNvPr id="5" name="TextBox 10"/>
        <cdr:cNvSpPr txBox="1"/>
      </cdr:nvSpPr>
      <cdr:spPr>
        <a:xfrm xmlns:a="http://schemas.openxmlformats.org/drawingml/2006/main">
          <a:off x="4912692" y="1704264"/>
          <a:ext cx="978222"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Low Grades</a:t>
          </a:r>
          <a:endParaRPr lang="en-US" sz="1600" b="1" dirty="0">
            <a:solidFill>
              <a:schemeClr val="bg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0.10234</cdr:x>
      <cdr:y>0.46376</cdr:y>
    </cdr:from>
    <cdr:to>
      <cdr:x>0.23153</cdr:x>
      <cdr:y>0.53346</cdr:y>
    </cdr:to>
    <cdr:sp macro="" textlink="">
      <cdr:nvSpPr>
        <cdr:cNvPr id="3" name="TextBox 10"/>
        <cdr:cNvSpPr txBox="1"/>
      </cdr:nvSpPr>
      <cdr:spPr>
        <a:xfrm xmlns:a="http://schemas.openxmlformats.org/drawingml/2006/main">
          <a:off x="774837" y="2252750"/>
          <a:ext cx="9781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endParaRPr lang="en-US" sz="1600" b="1" dirty="0">
            <a:solidFill>
              <a:schemeClr val="bg1"/>
            </a:solidFill>
          </a:endParaRPr>
        </a:p>
      </cdr:txBody>
    </cdr:sp>
  </cdr:relSizeAnchor>
  <cdr:relSizeAnchor xmlns:cdr="http://schemas.openxmlformats.org/drawingml/2006/chartDrawing">
    <cdr:from>
      <cdr:x>0.12439</cdr:x>
      <cdr:y>0.52627</cdr:y>
    </cdr:from>
    <cdr:to>
      <cdr:x>0.25359</cdr:x>
      <cdr:y>0.64666</cdr:y>
    </cdr:to>
    <cdr:sp macro="" textlink="">
      <cdr:nvSpPr>
        <cdr:cNvPr id="4" name="TextBox 10"/>
        <cdr:cNvSpPr txBox="1"/>
      </cdr:nvSpPr>
      <cdr:spPr>
        <a:xfrm xmlns:a="http://schemas.openxmlformats.org/drawingml/2006/main">
          <a:off x="941804" y="2556377"/>
          <a:ext cx="978223"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Low Grades</a:t>
          </a:r>
          <a:endParaRPr lang="en-US" sz="1600" b="1" dirty="0">
            <a:solidFill>
              <a:schemeClr val="bg1"/>
            </a:solidFill>
          </a:endParaRPr>
        </a:p>
      </cdr:txBody>
    </cdr:sp>
  </cdr:relSizeAnchor>
  <cdr:relSizeAnchor xmlns:cdr="http://schemas.openxmlformats.org/drawingml/2006/chartDrawing">
    <cdr:from>
      <cdr:x>0.65129</cdr:x>
      <cdr:y>0.31126</cdr:y>
    </cdr:from>
    <cdr:to>
      <cdr:x>0.78049</cdr:x>
      <cdr:y>0.38096</cdr:y>
    </cdr:to>
    <cdr:sp macro="" textlink="">
      <cdr:nvSpPr>
        <cdr:cNvPr id="5" name="TextBox 10"/>
        <cdr:cNvSpPr txBox="1"/>
      </cdr:nvSpPr>
      <cdr:spPr>
        <a:xfrm xmlns:a="http://schemas.openxmlformats.org/drawingml/2006/main">
          <a:off x="4931200" y="1511963"/>
          <a:ext cx="9781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endParaRPr lang="en-US" sz="1600" b="1" dirty="0">
            <a:solidFill>
              <a:schemeClr val="bg1"/>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0.28786</cdr:x>
      <cdr:y>0.5056</cdr:y>
    </cdr:from>
    <cdr:to>
      <cdr:x>0.41706</cdr:x>
      <cdr:y>0.57529</cdr:y>
    </cdr:to>
    <cdr:sp macro="" textlink="">
      <cdr:nvSpPr>
        <cdr:cNvPr id="4" name="TextBox 10"/>
        <cdr:cNvSpPr txBox="1"/>
      </cdr:nvSpPr>
      <cdr:spPr>
        <a:xfrm xmlns:a="http://schemas.openxmlformats.org/drawingml/2006/main">
          <a:off x="2179492" y="2455950"/>
          <a:ext cx="9781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endParaRPr lang="en-US" sz="1600" b="1" dirty="0">
            <a:solidFill>
              <a:schemeClr val="bg1"/>
            </a:solidFill>
          </a:endParaRPr>
        </a:p>
      </cdr:txBody>
    </cdr:sp>
  </cdr:relSizeAnchor>
  <cdr:relSizeAnchor xmlns:cdr="http://schemas.openxmlformats.org/drawingml/2006/chartDrawing">
    <cdr:from>
      <cdr:x>0.65129</cdr:x>
      <cdr:y>0.31126</cdr:y>
    </cdr:from>
    <cdr:to>
      <cdr:x>0.78049</cdr:x>
      <cdr:y>0.38096</cdr:y>
    </cdr:to>
    <cdr:sp macro="" textlink="">
      <cdr:nvSpPr>
        <cdr:cNvPr id="5" name="TextBox 10"/>
        <cdr:cNvSpPr txBox="1"/>
      </cdr:nvSpPr>
      <cdr:spPr>
        <a:xfrm xmlns:a="http://schemas.openxmlformats.org/drawingml/2006/main">
          <a:off x="4931200" y="1511963"/>
          <a:ext cx="9781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endParaRPr lang="en-US" sz="1600" b="1" dirty="0">
            <a:solidFill>
              <a:schemeClr val="bg1"/>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0.0999</cdr:x>
      <cdr:y>0.44455</cdr:y>
    </cdr:from>
    <cdr:to>
      <cdr:x>0.22909</cdr:x>
      <cdr:y>0.59028</cdr:y>
    </cdr:to>
    <cdr:sp macro="" textlink="">
      <cdr:nvSpPr>
        <cdr:cNvPr id="3" name="TextBox 10"/>
        <cdr:cNvSpPr txBox="1"/>
      </cdr:nvSpPr>
      <cdr:spPr>
        <a:xfrm xmlns:a="http://schemas.openxmlformats.org/drawingml/2006/main">
          <a:off x="756380" y="2159427"/>
          <a:ext cx="978147" cy="70788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p>
        <a:p xmlns:a="http://schemas.openxmlformats.org/drawingml/2006/main">
          <a:r>
            <a:rPr lang="en-US" sz="1200" b="1" dirty="0" smtClean="0">
              <a:solidFill>
                <a:schemeClr val="bg1"/>
              </a:solidFill>
            </a:rPr>
            <a:t>Skipped School</a:t>
          </a:r>
          <a:endParaRPr lang="en-US" sz="1200" b="1" dirty="0">
            <a:solidFill>
              <a:schemeClr val="bg1"/>
            </a:solidFill>
          </a:endParaRPr>
        </a:p>
      </cdr:txBody>
    </cdr:sp>
  </cdr:relSizeAnchor>
  <cdr:relSizeAnchor xmlns:cdr="http://schemas.openxmlformats.org/drawingml/2006/chartDrawing">
    <cdr:from>
      <cdr:x>0.28298</cdr:x>
      <cdr:y>0.39299</cdr:y>
    </cdr:from>
    <cdr:to>
      <cdr:x>0.41218</cdr:x>
      <cdr:y>0.53872</cdr:y>
    </cdr:to>
    <cdr:sp macro="" textlink="">
      <cdr:nvSpPr>
        <cdr:cNvPr id="4" name="TextBox 10"/>
        <cdr:cNvSpPr txBox="1"/>
      </cdr:nvSpPr>
      <cdr:spPr>
        <a:xfrm xmlns:a="http://schemas.openxmlformats.org/drawingml/2006/main">
          <a:off x="2142547" y="1908957"/>
          <a:ext cx="978223" cy="70788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p>
        <a:p xmlns:a="http://schemas.openxmlformats.org/drawingml/2006/main">
          <a:r>
            <a:rPr lang="en-US" sz="1200" b="1" dirty="0" smtClean="0">
              <a:solidFill>
                <a:schemeClr val="bg1"/>
              </a:solidFill>
            </a:rPr>
            <a:t>Skipped School</a:t>
          </a:r>
          <a:endParaRPr lang="en-US" sz="1200" b="1" dirty="0">
            <a:solidFill>
              <a:schemeClr val="bg1"/>
            </a:solidFill>
          </a:endParaRPr>
        </a:p>
      </cdr:txBody>
    </cdr:sp>
  </cdr:relSizeAnchor>
  <cdr:relSizeAnchor xmlns:cdr="http://schemas.openxmlformats.org/drawingml/2006/chartDrawing">
    <cdr:from>
      <cdr:x>0.64763</cdr:x>
      <cdr:y>0.25107</cdr:y>
    </cdr:from>
    <cdr:to>
      <cdr:x>0.77683</cdr:x>
      <cdr:y>0.3968</cdr:y>
    </cdr:to>
    <cdr:sp macro="" textlink="">
      <cdr:nvSpPr>
        <cdr:cNvPr id="5" name="TextBox 10"/>
        <cdr:cNvSpPr txBox="1"/>
      </cdr:nvSpPr>
      <cdr:spPr>
        <a:xfrm xmlns:a="http://schemas.openxmlformats.org/drawingml/2006/main">
          <a:off x="4903452" y="1219576"/>
          <a:ext cx="978223" cy="70788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p>
        <a:p xmlns:a="http://schemas.openxmlformats.org/drawingml/2006/main">
          <a:r>
            <a:rPr lang="en-US" sz="1200" b="1" dirty="0" smtClean="0">
              <a:solidFill>
                <a:schemeClr val="bg1"/>
              </a:solidFill>
            </a:rPr>
            <a:t>Skipped School</a:t>
          </a:r>
          <a:endParaRPr lang="en-US" sz="1200" b="1" dirty="0">
            <a:solidFill>
              <a:schemeClr val="bg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0.12927</cdr:x>
      <cdr:y>0.41675</cdr:y>
    </cdr:from>
    <cdr:to>
      <cdr:x>0.25847</cdr:x>
      <cdr:y>0.56248</cdr:y>
    </cdr:to>
    <cdr:sp macro="" textlink="">
      <cdr:nvSpPr>
        <cdr:cNvPr id="4" name="TextBox 10"/>
        <cdr:cNvSpPr txBox="1"/>
      </cdr:nvSpPr>
      <cdr:spPr>
        <a:xfrm xmlns:a="http://schemas.openxmlformats.org/drawingml/2006/main">
          <a:off x="978752" y="2024379"/>
          <a:ext cx="978223" cy="70788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p>
        <a:p xmlns:a="http://schemas.openxmlformats.org/drawingml/2006/main">
          <a:r>
            <a:rPr lang="en-US" sz="1200" b="1" dirty="0" smtClean="0">
              <a:solidFill>
                <a:schemeClr val="bg1"/>
              </a:solidFill>
            </a:rPr>
            <a:t>Skipped School</a:t>
          </a:r>
          <a:endParaRPr lang="en-US" sz="1200" b="1" dirty="0">
            <a:solidFill>
              <a:schemeClr val="bg1"/>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0.28786</cdr:x>
      <cdr:y>0.5056</cdr:y>
    </cdr:from>
    <cdr:to>
      <cdr:x>0.41706</cdr:x>
      <cdr:y>0.57529</cdr:y>
    </cdr:to>
    <cdr:sp macro="" textlink="">
      <cdr:nvSpPr>
        <cdr:cNvPr id="4" name="TextBox 10"/>
        <cdr:cNvSpPr txBox="1"/>
      </cdr:nvSpPr>
      <cdr:spPr>
        <a:xfrm xmlns:a="http://schemas.openxmlformats.org/drawingml/2006/main">
          <a:off x="2179492" y="2455950"/>
          <a:ext cx="9781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endParaRPr lang="en-US" sz="1600" b="1" dirty="0">
            <a:solidFill>
              <a:schemeClr val="bg1"/>
            </a:solidFill>
          </a:endParaRPr>
        </a:p>
      </cdr:txBody>
    </cdr:sp>
  </cdr:relSizeAnchor>
  <cdr:relSizeAnchor xmlns:cdr="http://schemas.openxmlformats.org/drawingml/2006/chartDrawing">
    <cdr:from>
      <cdr:x>0.65129</cdr:x>
      <cdr:y>0.31126</cdr:y>
    </cdr:from>
    <cdr:to>
      <cdr:x>0.78049</cdr:x>
      <cdr:y>0.38096</cdr:y>
    </cdr:to>
    <cdr:sp macro="" textlink="">
      <cdr:nvSpPr>
        <cdr:cNvPr id="5" name="TextBox 10"/>
        <cdr:cNvSpPr txBox="1"/>
      </cdr:nvSpPr>
      <cdr:spPr>
        <a:xfrm xmlns:a="http://schemas.openxmlformats.org/drawingml/2006/main">
          <a:off x="4931200" y="1511963"/>
          <a:ext cx="9781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endParaRPr lang="en-US" sz="1600" b="1" dirty="0">
            <a:solidFill>
              <a:schemeClr val="bg1"/>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0.12805</cdr:x>
      <cdr:y>0.45286</cdr:y>
    </cdr:from>
    <cdr:to>
      <cdr:x>0.25725</cdr:x>
      <cdr:y>0.59859</cdr:y>
    </cdr:to>
    <cdr:sp macro="" textlink="">
      <cdr:nvSpPr>
        <cdr:cNvPr id="4" name="TextBox 10"/>
        <cdr:cNvSpPr txBox="1"/>
      </cdr:nvSpPr>
      <cdr:spPr>
        <a:xfrm xmlns:a="http://schemas.openxmlformats.org/drawingml/2006/main">
          <a:off x="969516" y="2199776"/>
          <a:ext cx="978223" cy="70788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p>
        <a:p xmlns:a="http://schemas.openxmlformats.org/drawingml/2006/main">
          <a:r>
            <a:rPr lang="en-US" sz="1200" b="1" dirty="0" smtClean="0">
              <a:solidFill>
                <a:schemeClr val="bg1"/>
              </a:solidFill>
            </a:rPr>
            <a:t>Have been bullied</a:t>
          </a:r>
          <a:endParaRPr lang="en-US" sz="1200" b="1" dirty="0">
            <a:solidFill>
              <a:schemeClr val="bg1"/>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0.10234</cdr:x>
      <cdr:y>0.48448</cdr:y>
    </cdr:from>
    <cdr:to>
      <cdr:x>0.20794</cdr:x>
      <cdr:y>0.67786</cdr:y>
    </cdr:to>
    <cdr:sp macro="" textlink="">
      <cdr:nvSpPr>
        <cdr:cNvPr id="3" name="TextBox 10"/>
        <cdr:cNvSpPr txBox="1"/>
      </cdr:nvSpPr>
      <cdr:spPr>
        <a:xfrm xmlns:a="http://schemas.openxmlformats.org/drawingml/2006/main">
          <a:off x="774855" y="2236152"/>
          <a:ext cx="799504" cy="89255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p>
        <a:p xmlns:a="http://schemas.openxmlformats.org/drawingml/2006/main">
          <a:r>
            <a:rPr lang="en-US" sz="1200" b="1" dirty="0" smtClean="0">
              <a:solidFill>
                <a:schemeClr val="bg1"/>
              </a:solidFill>
            </a:rPr>
            <a:t>Have been bullied</a:t>
          </a:r>
          <a:endParaRPr lang="en-US" sz="1200" b="1" dirty="0">
            <a:solidFill>
              <a:schemeClr val="bg1"/>
            </a:solidFill>
          </a:endParaRPr>
        </a:p>
      </cdr:txBody>
    </cdr:sp>
  </cdr:relSizeAnchor>
  <cdr:relSizeAnchor xmlns:cdr="http://schemas.openxmlformats.org/drawingml/2006/chartDrawing">
    <cdr:from>
      <cdr:x>0.28298</cdr:x>
      <cdr:y>0.5022</cdr:y>
    </cdr:from>
    <cdr:to>
      <cdr:x>0.39214</cdr:x>
      <cdr:y>0.69558</cdr:y>
    </cdr:to>
    <cdr:sp macro="" textlink="">
      <cdr:nvSpPr>
        <cdr:cNvPr id="4" name="TextBox 10"/>
        <cdr:cNvSpPr txBox="1"/>
      </cdr:nvSpPr>
      <cdr:spPr>
        <a:xfrm xmlns:a="http://schemas.openxmlformats.org/drawingml/2006/main">
          <a:off x="2142550" y="2317960"/>
          <a:ext cx="826500" cy="89255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p>
        <a:p xmlns:a="http://schemas.openxmlformats.org/drawingml/2006/main">
          <a:r>
            <a:rPr lang="en-US" sz="1200" b="1" dirty="0" smtClean="0">
              <a:solidFill>
                <a:schemeClr val="bg1"/>
              </a:solidFill>
            </a:rPr>
            <a:t>Have been bullied</a:t>
          </a:r>
          <a:endParaRPr lang="en-US" sz="1200" b="1" dirty="0">
            <a:solidFill>
              <a:schemeClr val="bg1"/>
            </a:solidFill>
          </a:endParaRPr>
        </a:p>
      </cdr:txBody>
    </cdr:sp>
  </cdr:relSizeAnchor>
  <cdr:relSizeAnchor xmlns:cdr="http://schemas.openxmlformats.org/drawingml/2006/chartDrawing">
    <cdr:from>
      <cdr:x>0.64885</cdr:x>
      <cdr:y>0.38037</cdr:y>
    </cdr:from>
    <cdr:to>
      <cdr:x>0.75689</cdr:x>
      <cdr:y>0.57375</cdr:y>
    </cdr:to>
    <cdr:sp macro="" textlink="">
      <cdr:nvSpPr>
        <cdr:cNvPr id="5" name="TextBox 10"/>
        <cdr:cNvSpPr txBox="1"/>
      </cdr:nvSpPr>
      <cdr:spPr>
        <a:xfrm xmlns:a="http://schemas.openxmlformats.org/drawingml/2006/main">
          <a:off x="4912690" y="1755616"/>
          <a:ext cx="818031" cy="89255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smtClean="0">
              <a:solidFill>
                <a:schemeClr val="bg1"/>
              </a:solidFill>
            </a:rPr>
            <a:t>Yes</a:t>
          </a:r>
        </a:p>
        <a:p xmlns:a="http://schemas.openxmlformats.org/drawingml/2006/main">
          <a:r>
            <a:rPr lang="en-US" sz="1200" b="1" dirty="0" smtClean="0">
              <a:solidFill>
                <a:schemeClr val="bg1"/>
              </a:solidFill>
            </a:rPr>
            <a:t>Have been bullied</a:t>
          </a:r>
          <a:endParaRPr lang="en-US" sz="1200" b="1"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sz="quarter" idx="1"/>
          </p:nvPr>
        </p:nvSpPr>
        <p:spPr>
          <a:xfrm>
            <a:off x="3971183" y="0"/>
            <a:ext cx="3037628" cy="464184"/>
          </a:xfrm>
          <a:prstGeom prst="rect">
            <a:avLst/>
          </a:prstGeom>
        </p:spPr>
        <p:txBody>
          <a:bodyPr vert="horz" lIns="91577" tIns="45789" rIns="91577" bIns="45789" rtlCol="0"/>
          <a:lstStyle>
            <a:lvl1pPr algn="r">
              <a:defRPr sz="1200"/>
            </a:lvl1pPr>
          </a:lstStyle>
          <a:p>
            <a:fld id="{30EC4205-8B9B-4CF6-BAB9-EAD46B1EF5C0}" type="datetimeFigureOut">
              <a:rPr lang="en-US" smtClean="0"/>
              <a:pPr/>
              <a:t>3/22/2013</a:t>
            </a:fld>
            <a:endParaRPr lang="en-US"/>
          </a:p>
        </p:txBody>
      </p:sp>
      <p:sp>
        <p:nvSpPr>
          <p:cNvPr id="4" name="Footer Placeholder 3"/>
          <p:cNvSpPr>
            <a:spLocks noGrp="1"/>
          </p:cNvSpPr>
          <p:nvPr>
            <p:ph type="ftr" sz="quarter" idx="2"/>
          </p:nvPr>
        </p:nvSpPr>
        <p:spPr>
          <a:xfrm>
            <a:off x="0" y="8830627"/>
            <a:ext cx="3037628" cy="464184"/>
          </a:xfrm>
          <a:prstGeom prst="rect">
            <a:avLst/>
          </a:prstGeom>
        </p:spPr>
        <p:txBody>
          <a:bodyPr vert="horz" lIns="91577" tIns="45789" rIns="91577" bIns="45789" rtlCol="0" anchor="b"/>
          <a:lstStyle>
            <a:lvl1pPr algn="l">
              <a:defRPr sz="1200"/>
            </a:lvl1pPr>
          </a:lstStyle>
          <a:p>
            <a:endParaRPr lang="en-US"/>
          </a:p>
        </p:txBody>
      </p:sp>
      <p:sp>
        <p:nvSpPr>
          <p:cNvPr id="5" name="Slide Number Placeholder 4"/>
          <p:cNvSpPr>
            <a:spLocks noGrp="1"/>
          </p:cNvSpPr>
          <p:nvPr>
            <p:ph type="sldNum" sz="quarter" idx="3"/>
          </p:nvPr>
        </p:nvSpPr>
        <p:spPr>
          <a:xfrm>
            <a:off x="3971183" y="8830627"/>
            <a:ext cx="3037628" cy="464184"/>
          </a:xfrm>
          <a:prstGeom prst="rect">
            <a:avLst/>
          </a:prstGeom>
        </p:spPr>
        <p:txBody>
          <a:bodyPr vert="horz" lIns="91577" tIns="45789" rIns="91577" bIns="45789" rtlCol="0" anchor="b"/>
          <a:lstStyle>
            <a:lvl1pPr algn="r">
              <a:defRPr sz="1200"/>
            </a:lvl1pPr>
          </a:lstStyle>
          <a:p>
            <a:fld id="{01E39FE2-FADF-42EF-8B3D-639BFCE0E660}" type="slidenum">
              <a:rPr lang="en-US" smtClean="0"/>
              <a:pPr/>
              <a:t>‹#›</a:t>
            </a:fld>
            <a:endParaRPr lang="en-US"/>
          </a:p>
        </p:txBody>
      </p:sp>
    </p:spTree>
    <p:extLst>
      <p:ext uri="{BB962C8B-B14F-4D97-AF65-F5344CB8AC3E}">
        <p14:creationId xmlns:p14="http://schemas.microsoft.com/office/powerpoint/2010/main" val="581018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3171" tIns="46586" rIns="93171" bIns="46586"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71" tIns="46586" rIns="93171" bIns="46586" rtlCol="0"/>
          <a:lstStyle>
            <a:lvl1pPr algn="r">
              <a:defRPr sz="1200"/>
            </a:lvl1pPr>
          </a:lstStyle>
          <a:p>
            <a:fld id="{F4B477CE-B623-40BE-B39A-92E0146F4BB8}" type="datetimeFigureOut">
              <a:rPr lang="en-US" smtClean="0"/>
              <a:pPr/>
              <a:t>3/22/2013</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1" tIns="46586" rIns="93171"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1" tIns="46586" rIns="93171"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3171" tIns="46586" rIns="93171"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1" tIns="46586" rIns="93171" bIns="46586" rtlCol="0" anchor="b"/>
          <a:lstStyle>
            <a:lvl1pPr algn="r">
              <a:defRPr sz="1200"/>
            </a:lvl1pPr>
          </a:lstStyle>
          <a:p>
            <a:fld id="{96C985A5-2175-4095-891A-91CFFB4C239D}" type="slidenum">
              <a:rPr lang="en-US" smtClean="0"/>
              <a:pPr/>
              <a:t>‹#›</a:t>
            </a:fld>
            <a:endParaRPr lang="en-US"/>
          </a:p>
        </p:txBody>
      </p:sp>
    </p:spTree>
    <p:extLst>
      <p:ext uri="{BB962C8B-B14F-4D97-AF65-F5344CB8AC3E}">
        <p14:creationId xmlns:p14="http://schemas.microsoft.com/office/powerpoint/2010/main" val="862566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p:nvSpPr>
        <p:spPr>
          <a:xfrm>
            <a:off x="0" y="0"/>
            <a:ext cx="655737" cy="6858000"/>
          </a:xfrm>
          <a:prstGeom prst="rect">
            <a:avLst/>
          </a:prstGeom>
          <a:solidFill>
            <a:srgbClr val="D5500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9"/>
          <p:cNvSpPr>
            <a:spLocks noChangeArrowheads="1"/>
          </p:cNvSpPr>
          <p:nvPr/>
        </p:nvSpPr>
        <p:spPr bwMode="white">
          <a:xfrm>
            <a:off x="0" y="6349616"/>
            <a:ext cx="9144000" cy="508384"/>
          </a:xfrm>
          <a:prstGeom prst="rect">
            <a:avLst/>
          </a:prstGeom>
          <a:solidFill>
            <a:srgbClr val="666699">
              <a:alpha val="75000"/>
            </a:srgbClr>
          </a:solidFill>
          <a:ln w="9525">
            <a:noFill/>
            <a:miter lim="800000"/>
            <a:headEnd/>
            <a:tailEnd/>
          </a:ln>
        </p:spPr>
        <p:txBody>
          <a:bodyPr wrap="none" anchor="ctr"/>
          <a:lstStyle/>
          <a:p>
            <a:endParaRPr lang="en-US"/>
          </a:p>
        </p:txBody>
      </p:sp>
      <p:sp>
        <p:nvSpPr>
          <p:cNvPr id="9" name="Rectangle 8"/>
          <p:cNvSpPr/>
          <p:nvPr/>
        </p:nvSpPr>
        <p:spPr>
          <a:xfrm>
            <a:off x="0" y="0"/>
            <a:ext cx="655737" cy="6858000"/>
          </a:xfrm>
          <a:prstGeom prst="rect">
            <a:avLst/>
          </a:prstGeom>
          <a:blipFill rotWithShape="1">
            <a:blip r:embed="rId4" cstate="print">
              <a:alphaModFix amt="18000"/>
            </a:blip>
            <a:tile tx="0" ty="0" sx="100000" sy="100000" flip="none" algn="tl"/>
          </a:bli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8636000" y="6514068"/>
            <a:ext cx="609600" cy="369332"/>
          </a:xfrm>
          <a:prstGeom prst="rect">
            <a:avLst/>
          </a:prstGeom>
          <a:noFill/>
        </p:spPr>
        <p:txBody>
          <a:bodyPr wrap="square" rtlCol="0">
            <a:spAutoFit/>
          </a:bodyPr>
          <a:lstStyle/>
          <a:p>
            <a:pPr algn="ctr"/>
            <a:fld id="{4E85C751-26FF-43BE-ACFE-5CD42AC8B4A9}" type="slidenum">
              <a:rPr lang="en-US" b="1" smtClean="0">
                <a:solidFill>
                  <a:schemeClr val="bg1"/>
                </a:solidFill>
              </a:rPr>
              <a:pPr algn="ctr"/>
              <a:t>‹#›</a:t>
            </a:fld>
            <a:endParaRPr lang="en-US" b="1" dirty="0">
              <a:solidFill>
                <a:schemeClr val="bg1"/>
              </a:solidFill>
            </a:endParaRPr>
          </a:p>
        </p:txBody>
      </p:sp>
      <p:pic>
        <p:nvPicPr>
          <p:cNvPr id="8" name="Picture 21" descr="DSHSlogopeople(w)"/>
          <p:cNvPicPr>
            <a:picLocks noChangeAspect="1" noChangeArrowheads="1"/>
          </p:cNvPicPr>
          <p:nvPr/>
        </p:nvPicPr>
        <p:blipFill>
          <a:blip r:embed="rId5" cstate="print"/>
          <a:srcRect/>
          <a:stretch>
            <a:fillRect/>
          </a:stretch>
        </p:blipFill>
        <p:spPr bwMode="auto">
          <a:xfrm>
            <a:off x="157709" y="6420637"/>
            <a:ext cx="360586" cy="360586"/>
          </a:xfrm>
          <a:prstGeom prst="rect">
            <a:avLst/>
          </a:prstGeom>
          <a:noFill/>
          <a:effectLst/>
        </p:spPr>
      </p:pic>
      <p:sp>
        <p:nvSpPr>
          <p:cNvPr id="12" name="Rectangle 11"/>
          <p:cNvSpPr/>
          <p:nvPr/>
        </p:nvSpPr>
        <p:spPr>
          <a:xfrm>
            <a:off x="740752" y="6400402"/>
            <a:ext cx="8361748" cy="415498"/>
          </a:xfrm>
          <a:prstGeom prst="rect">
            <a:avLst/>
          </a:prstGeom>
        </p:spPr>
        <p:txBody>
          <a:bodyPr wrap="square">
            <a:spAutoFit/>
          </a:bodyPr>
          <a:lstStyle/>
          <a:p>
            <a:endParaRPr lang="en-US" sz="1100" kern="1200" baseline="0" dirty="0" smtClean="0">
              <a:solidFill>
                <a:schemeClr val="accent1">
                  <a:lumMod val="50000"/>
                </a:schemeClr>
              </a:solidFill>
              <a:latin typeface="+mn-lt"/>
              <a:ea typeface="+mn-ea"/>
              <a:cs typeface="+mn-cs"/>
            </a:endParaRPr>
          </a:p>
          <a:p>
            <a:pPr algn="l"/>
            <a:r>
              <a:rPr lang="en-US" sz="1000" b="1" kern="1200" baseline="0" dirty="0" smtClean="0">
                <a:solidFill>
                  <a:schemeClr val="accent1">
                    <a:lumMod val="50000"/>
                  </a:schemeClr>
                </a:solidFill>
                <a:latin typeface="+mn-lt"/>
                <a:ea typeface="+mn-ea"/>
                <a:cs typeface="+mn-cs"/>
              </a:rPr>
              <a:t>Washington State Department</a:t>
            </a:r>
            <a:r>
              <a:rPr lang="en-US" sz="1000" b="1" kern="1200" dirty="0" smtClean="0">
                <a:solidFill>
                  <a:schemeClr val="accent1">
                    <a:lumMod val="50000"/>
                  </a:schemeClr>
                </a:solidFill>
                <a:latin typeface="+mn-lt"/>
                <a:ea typeface="+mn-ea"/>
                <a:cs typeface="+mn-cs"/>
              </a:rPr>
              <a:t> of Social &amp; Health Services • Division of Behavioral Health and Recovery </a:t>
            </a:r>
            <a:endParaRPr lang="en-US" sz="1000" dirty="0">
              <a:solidFill>
                <a:schemeClr val="accent1">
                  <a:lumMod val="50000"/>
                </a:schemeClr>
              </a:solidFill>
            </a:endParaRPr>
          </a:p>
        </p:txBody>
      </p:sp>
      <p:sp>
        <p:nvSpPr>
          <p:cNvPr id="10" name="TextBox 9"/>
          <p:cNvSpPr txBox="1"/>
          <p:nvPr/>
        </p:nvSpPr>
        <p:spPr>
          <a:xfrm>
            <a:off x="95697" y="-42532"/>
            <a:ext cx="1265270" cy="523220"/>
          </a:xfrm>
          <a:prstGeom prst="rect">
            <a:avLst/>
          </a:prstGeom>
          <a:noFill/>
        </p:spPr>
        <p:txBody>
          <a:bodyPr wrap="square">
            <a:spAutoFit/>
          </a:bodyPr>
          <a:lstStyle/>
          <a:p>
            <a:pPr fontAlgn="auto">
              <a:spcBef>
                <a:spcPts val="0"/>
              </a:spcBef>
              <a:spcAft>
                <a:spcPts val="0"/>
              </a:spcAft>
              <a:defRPr/>
            </a:pPr>
            <a:r>
              <a:rPr lang="en-US" sz="2800" spc="100" dirty="0">
                <a:solidFill>
                  <a:schemeClr val="bg1"/>
                </a:solidFill>
                <a:latin typeface="Engravers MT" pitchFamily="18" charset="0"/>
              </a:rPr>
              <a:t>20</a:t>
            </a:r>
            <a:r>
              <a:rPr lang="en-US" sz="2800" spc="100" dirty="0">
                <a:solidFill>
                  <a:schemeClr val="accent6">
                    <a:lumMod val="50000"/>
                  </a:schemeClr>
                </a:solidFill>
                <a:latin typeface="Engravers MT" pitchFamily="18" charset="0"/>
              </a:rPr>
              <a:t>12</a:t>
            </a:r>
          </a:p>
        </p:txBody>
      </p:sp>
      <p:sp>
        <p:nvSpPr>
          <p:cNvPr id="14" name="TextBox 13"/>
          <p:cNvSpPr txBox="1"/>
          <p:nvPr/>
        </p:nvSpPr>
        <p:spPr>
          <a:xfrm rot="16200000">
            <a:off x="-869209" y="1663166"/>
            <a:ext cx="2785720" cy="246221"/>
          </a:xfrm>
          <a:prstGeom prst="rect">
            <a:avLst/>
          </a:prstGeom>
          <a:noFill/>
        </p:spPr>
        <p:txBody>
          <a:bodyPr wrap="square">
            <a:spAutoFit/>
          </a:bodyPr>
          <a:lstStyle/>
          <a:p>
            <a:pPr algn="r">
              <a:defRPr/>
            </a:pPr>
            <a:r>
              <a:rPr lang="en-US" sz="1000" cap="small" dirty="0" smtClean="0">
                <a:solidFill>
                  <a:schemeClr val="bg1"/>
                </a:solidFill>
              </a:rPr>
              <a:t>Washington State Healthy Youth</a:t>
            </a:r>
            <a:r>
              <a:rPr lang="en-US" sz="1000" cap="small" baseline="0" dirty="0" smtClean="0">
                <a:solidFill>
                  <a:schemeClr val="bg1"/>
                </a:solidFill>
              </a:rPr>
              <a:t> Survey</a:t>
            </a:r>
            <a:endParaRPr lang="en-US" sz="1000" dirty="0">
              <a:solidFill>
                <a:schemeClr val="bg1"/>
              </a:solidFill>
            </a:endParaRPr>
          </a:p>
        </p:txBody>
      </p:sp>
      <p:sp>
        <p:nvSpPr>
          <p:cNvPr id="15" name="TextBox 14"/>
          <p:cNvSpPr txBox="1"/>
          <p:nvPr/>
        </p:nvSpPr>
        <p:spPr>
          <a:xfrm rot="16200000">
            <a:off x="-884606" y="1335646"/>
            <a:ext cx="2351205" cy="400110"/>
          </a:xfrm>
          <a:prstGeom prst="rect">
            <a:avLst/>
          </a:prstGeom>
          <a:noFill/>
        </p:spPr>
        <p:txBody>
          <a:bodyPr wrap="square" rtlCol="0">
            <a:spAutoFit/>
          </a:bodyPr>
          <a:lstStyle/>
          <a:p>
            <a:pPr algn="r"/>
            <a:r>
              <a:rPr lang="en-US" sz="2000" spc="100" dirty="0" smtClean="0">
                <a:solidFill>
                  <a:schemeClr val="bg1"/>
                </a:solidFill>
                <a:latin typeface="Engravers MT" pitchFamily="18" charset="0"/>
              </a:rPr>
              <a:t>HYS</a:t>
            </a:r>
            <a:endParaRPr lang="en-US" sz="2000" spc="100" dirty="0">
              <a:solidFill>
                <a:schemeClr val="bg1"/>
              </a:solidFill>
              <a:latin typeface="Engravers MT"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9"/>
          <p:cNvSpPr txBox="1">
            <a:spLocks noChangeArrowheads="1"/>
          </p:cNvSpPr>
          <p:nvPr/>
        </p:nvSpPr>
        <p:spPr bwMode="auto">
          <a:xfrm>
            <a:off x="1024361" y="4315758"/>
            <a:ext cx="4545067" cy="338554"/>
          </a:xfrm>
          <a:prstGeom prst="rect">
            <a:avLst/>
          </a:prstGeom>
          <a:noFill/>
          <a:ln w="9525">
            <a:noFill/>
            <a:miter lim="800000"/>
            <a:headEnd/>
            <a:tailEnd/>
          </a:ln>
          <a:effectLst/>
        </p:spPr>
        <p:txBody>
          <a:bodyPr wrap="square">
            <a:spAutoFit/>
          </a:bodyPr>
          <a:lstStyle/>
          <a:p>
            <a:pPr>
              <a:defRPr/>
            </a:pPr>
            <a:r>
              <a:rPr lang="en-US" sz="1600" b="1" dirty="0" smtClean="0">
                <a:solidFill>
                  <a:srgbClr val="000066"/>
                </a:solidFill>
              </a:rPr>
              <a:t>March 2013</a:t>
            </a:r>
          </a:p>
        </p:txBody>
      </p:sp>
      <p:sp>
        <p:nvSpPr>
          <p:cNvPr id="13" name="Text Box 8"/>
          <p:cNvSpPr txBox="1">
            <a:spLocks noChangeArrowheads="1"/>
          </p:cNvSpPr>
          <p:nvPr/>
        </p:nvSpPr>
        <p:spPr bwMode="auto">
          <a:xfrm>
            <a:off x="1050118" y="1777631"/>
            <a:ext cx="5585921" cy="1646605"/>
          </a:xfrm>
          <a:prstGeom prst="rect">
            <a:avLst/>
          </a:prstGeom>
          <a:noFill/>
          <a:ln w="9525">
            <a:noFill/>
            <a:miter lim="800000"/>
            <a:headEnd/>
            <a:tailEnd/>
          </a:ln>
          <a:effectLst/>
        </p:spPr>
        <p:txBody>
          <a:bodyPr wrap="square">
            <a:spAutoFit/>
          </a:bodyPr>
          <a:lstStyle/>
          <a:p>
            <a:pPr fontAlgn="auto">
              <a:spcBef>
                <a:spcPts val="0"/>
              </a:spcBef>
              <a:spcAft>
                <a:spcPts val="600"/>
              </a:spcAft>
              <a:defRPr/>
            </a:pPr>
            <a:r>
              <a:rPr lang="en-US" sz="2800" b="1" dirty="0" smtClean="0">
                <a:solidFill>
                  <a:srgbClr val="000066"/>
                </a:solidFill>
              </a:rPr>
              <a:t>Results from the 2012 Washington State Health Youth Survey</a:t>
            </a:r>
            <a:endParaRPr lang="en-US" sz="2800" b="1" dirty="0" smtClean="0">
              <a:solidFill>
                <a:srgbClr val="000066"/>
              </a:solidFill>
              <a:latin typeface="+mn-lt"/>
            </a:endParaRPr>
          </a:p>
          <a:p>
            <a:pPr fontAlgn="auto">
              <a:spcBef>
                <a:spcPts val="0"/>
              </a:spcBef>
              <a:spcAft>
                <a:spcPts val="600"/>
              </a:spcAft>
              <a:defRPr/>
            </a:pPr>
            <a:r>
              <a:rPr lang="en-US" sz="2000" b="1" i="1" dirty="0" smtClean="0">
                <a:solidFill>
                  <a:schemeClr val="accent6">
                    <a:lumMod val="50000"/>
                  </a:schemeClr>
                </a:solidFill>
              </a:rPr>
              <a:t>Substance Use, Mental Health Status, and Education Outcomes</a:t>
            </a:r>
            <a:endParaRPr lang="en-US" sz="2000" b="1" i="1" dirty="0">
              <a:solidFill>
                <a:schemeClr val="accent6">
                  <a:lumMod val="50000"/>
                </a:schemeClr>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Substance Use and Poor Academic Performance</a:t>
            </a:r>
          </a:p>
        </p:txBody>
      </p:sp>
      <p:graphicFrame>
        <p:nvGraphicFramePr>
          <p:cNvPr id="5" name="Chart 4"/>
          <p:cNvGraphicFramePr/>
          <p:nvPr>
            <p:extLst>
              <p:ext uri="{D42A27DB-BD31-4B8C-83A1-F6EECF244321}">
                <p14:modId xmlns:p14="http://schemas.microsoft.com/office/powerpoint/2010/main" val="3364331298"/>
              </p:ext>
            </p:extLst>
          </p:nvPr>
        </p:nvGraphicFramePr>
        <p:xfrm>
          <a:off x="1113424" y="1064797"/>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29339" y="5919506"/>
            <a:ext cx="7921255" cy="230832"/>
          </a:xfrm>
          <a:prstGeom prst="rect">
            <a:avLst/>
          </a:prstGeom>
          <a:noFill/>
        </p:spPr>
        <p:txBody>
          <a:bodyPr wrap="square" rtlCol="0">
            <a:spAutoFit/>
          </a:bodyPr>
          <a:lstStyle/>
          <a:p>
            <a:r>
              <a:rPr lang="en-US" sz="900" b="1" dirty="0" smtClean="0"/>
              <a:t>NOTES: </a:t>
            </a:r>
            <a:r>
              <a:rPr lang="en-US" sz="900" dirty="0" smtClean="0"/>
              <a:t>* Did not use alcohol, marijuana, tobacco products (cigarettes or chewing tobacco), or pain killers in the past 30 days.</a:t>
            </a:r>
            <a:endParaRPr lang="en-US" sz="900" dirty="0"/>
          </a:p>
        </p:txBody>
      </p:sp>
      <p:sp>
        <p:nvSpPr>
          <p:cNvPr id="12" name="TextBox 11"/>
          <p:cNvSpPr txBox="1"/>
          <p:nvPr/>
        </p:nvSpPr>
        <p:spPr>
          <a:xfrm>
            <a:off x="7373710" y="4396158"/>
            <a:ext cx="794189" cy="584775"/>
          </a:xfrm>
          <a:prstGeom prst="rect">
            <a:avLst/>
          </a:prstGeom>
          <a:noFill/>
        </p:spPr>
        <p:txBody>
          <a:bodyPr wrap="square" rtlCol="0">
            <a:spAutoFit/>
          </a:bodyPr>
          <a:lstStyle/>
          <a:p>
            <a:r>
              <a:rPr lang="en-US" sz="1600" b="1" dirty="0" smtClean="0">
                <a:solidFill>
                  <a:schemeClr val="bg1"/>
                </a:solidFill>
              </a:rPr>
              <a:t>Low Grades</a:t>
            </a:r>
            <a:endParaRPr lang="en-US" sz="1600" b="1" dirty="0">
              <a:solidFill>
                <a:schemeClr val="bg1"/>
              </a:solidFill>
            </a:endParaRPr>
          </a:p>
        </p:txBody>
      </p:sp>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Washington State 10</a:t>
            </a:r>
            <a:r>
              <a:rPr lang="en-US" b="1" baseline="30000" dirty="0" smtClean="0"/>
              <a:t>th</a:t>
            </a:r>
            <a:r>
              <a:rPr lang="en-US" b="1" dirty="0" smtClean="0"/>
              <a:t> graders who reported substance use are twice more likely to have low grades in school than those who do not use substances</a:t>
            </a:r>
            <a:endParaRPr lang="en-US" b="1" dirty="0"/>
          </a:p>
        </p:txBody>
      </p:sp>
      <p:sp>
        <p:nvSpPr>
          <p:cNvPr id="19" name="TextBox 18"/>
          <p:cNvSpPr txBox="1"/>
          <p:nvPr/>
        </p:nvSpPr>
        <p:spPr>
          <a:xfrm>
            <a:off x="965569" y="1528834"/>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632949" y="2737658"/>
            <a:ext cx="978196" cy="584775"/>
          </a:xfrm>
          <a:prstGeom prst="rect">
            <a:avLst/>
          </a:prstGeom>
          <a:noFill/>
        </p:spPr>
        <p:txBody>
          <a:bodyPr wrap="square" rtlCol="0">
            <a:spAutoFit/>
          </a:bodyPr>
          <a:lstStyle/>
          <a:p>
            <a:r>
              <a:rPr lang="en-US" sz="1600" b="1" dirty="0" smtClean="0">
                <a:solidFill>
                  <a:schemeClr val="bg1"/>
                </a:solidFill>
              </a:rPr>
              <a:t>Low Grades</a:t>
            </a:r>
            <a:endParaRPr lang="en-US" sz="1600" b="1" dirty="0">
              <a:solidFill>
                <a:schemeClr val="bg1"/>
              </a:solidFill>
            </a:endParaRPr>
          </a:p>
        </p:txBody>
      </p:sp>
      <p:sp>
        <p:nvSpPr>
          <p:cNvPr id="13" name="TextBox 12"/>
          <p:cNvSpPr txBox="1"/>
          <p:nvPr/>
        </p:nvSpPr>
        <p:spPr>
          <a:xfrm>
            <a:off x="1624788" y="1691903"/>
            <a:ext cx="6069104" cy="477054"/>
          </a:xfrm>
          <a:prstGeom prst="rect">
            <a:avLst/>
          </a:prstGeom>
          <a:noFill/>
        </p:spPr>
        <p:txBody>
          <a:bodyPr wrap="square" rtlCol="0">
            <a:spAutoFit/>
          </a:bodyPr>
          <a:lstStyle/>
          <a:p>
            <a:r>
              <a:rPr lang="en-US" sz="1600" b="1" i="1" dirty="0" smtClean="0"/>
              <a:t>Putting them all together, what were your grades like last year?</a:t>
            </a:r>
          </a:p>
          <a:p>
            <a:pPr>
              <a:tabLst>
                <a:tab pos="117475" algn="l"/>
              </a:tabLst>
            </a:pPr>
            <a:r>
              <a:rPr lang="en-US" sz="900" dirty="0" smtClean="0">
                <a:latin typeface="Calibri"/>
                <a:cs typeface="Calibri"/>
              </a:rPr>
              <a:t>Percent of students who report receiving </a:t>
            </a:r>
            <a:r>
              <a:rPr lang="en-US" sz="900" b="1" dirty="0" smtClean="0">
                <a:latin typeface="Calibri"/>
                <a:cs typeface="Calibri"/>
              </a:rPr>
              <a:t>“C”, “D”, or “F” mostly.</a:t>
            </a:r>
          </a:p>
        </p:txBody>
      </p:sp>
    </p:spTree>
    <p:extLst>
      <p:ext uri="{BB962C8B-B14F-4D97-AF65-F5344CB8AC3E}">
        <p14:creationId xmlns:p14="http://schemas.microsoft.com/office/powerpoint/2010/main" val="3160728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Poor Mental Health and Low Grades at School</a:t>
            </a:r>
          </a:p>
        </p:txBody>
      </p:sp>
      <p:graphicFrame>
        <p:nvGraphicFramePr>
          <p:cNvPr id="5" name="Chart 4"/>
          <p:cNvGraphicFramePr/>
          <p:nvPr>
            <p:extLst>
              <p:ext uri="{D42A27DB-BD31-4B8C-83A1-F6EECF244321}">
                <p14:modId xmlns:p14="http://schemas.microsoft.com/office/powerpoint/2010/main" val="2248060961"/>
              </p:ext>
            </p:extLst>
          </p:nvPr>
        </p:nvGraphicFramePr>
        <p:xfrm>
          <a:off x="1113423" y="1064797"/>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4581236" y="2712086"/>
            <a:ext cx="590851"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sp>
        <p:nvSpPr>
          <p:cNvPr id="3" name="TextBox 2"/>
          <p:cNvSpPr txBox="1"/>
          <p:nvPr/>
        </p:nvSpPr>
        <p:spPr>
          <a:xfrm>
            <a:off x="965569" y="882503"/>
            <a:ext cx="7719236" cy="369332"/>
          </a:xfrm>
          <a:prstGeom prst="rect">
            <a:avLst/>
          </a:prstGeom>
          <a:noFill/>
        </p:spPr>
        <p:txBody>
          <a:bodyPr wrap="square" rtlCol="0">
            <a:spAutoFit/>
          </a:bodyPr>
          <a:lstStyle/>
          <a:p>
            <a:pPr algn="ctr"/>
            <a:r>
              <a:rPr lang="en-US" b="1" dirty="0" smtClean="0"/>
              <a:t>Students with poor mental health are more likely to have low grades at school</a:t>
            </a:r>
            <a:endParaRPr lang="en-US" b="1" dirty="0"/>
          </a:p>
        </p:txBody>
      </p:sp>
      <p:sp>
        <p:nvSpPr>
          <p:cNvPr id="19" name="TextBox 18"/>
          <p:cNvSpPr txBox="1"/>
          <p:nvPr/>
        </p:nvSpPr>
        <p:spPr>
          <a:xfrm>
            <a:off x="965569" y="1707292"/>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387563" y="3483285"/>
            <a:ext cx="978196" cy="584775"/>
          </a:xfrm>
          <a:prstGeom prst="rect">
            <a:avLst/>
          </a:prstGeom>
          <a:noFill/>
        </p:spPr>
        <p:txBody>
          <a:bodyPr wrap="square" rtlCol="0">
            <a:spAutoFit/>
          </a:bodyPr>
          <a:lstStyle/>
          <a:p>
            <a:r>
              <a:rPr lang="en-US" sz="1600" b="1" dirty="0" smtClean="0">
                <a:solidFill>
                  <a:schemeClr val="bg1"/>
                </a:solidFill>
              </a:rPr>
              <a:t>Low Grades</a:t>
            </a:r>
            <a:endParaRPr lang="en-US" sz="1600" b="1" dirty="0">
              <a:solidFill>
                <a:schemeClr val="bg1"/>
              </a:solidFill>
            </a:endParaRPr>
          </a:p>
        </p:txBody>
      </p:sp>
      <p:sp>
        <p:nvSpPr>
          <p:cNvPr id="18" name="TextBox 17"/>
          <p:cNvSpPr txBox="1"/>
          <p:nvPr/>
        </p:nvSpPr>
        <p:spPr>
          <a:xfrm>
            <a:off x="6715696" y="4378540"/>
            <a:ext cx="978196" cy="584775"/>
          </a:xfrm>
          <a:prstGeom prst="rect">
            <a:avLst/>
          </a:prstGeom>
          <a:noFill/>
        </p:spPr>
        <p:txBody>
          <a:bodyPr wrap="square" rtlCol="0">
            <a:spAutoFit/>
          </a:bodyPr>
          <a:lstStyle/>
          <a:p>
            <a:r>
              <a:rPr lang="en-US" sz="1600" b="1" dirty="0" smtClean="0">
                <a:solidFill>
                  <a:schemeClr val="bg1"/>
                </a:solidFill>
              </a:rPr>
              <a:t>Low Grades</a:t>
            </a:r>
            <a:endParaRPr lang="en-US" sz="1600" b="1" dirty="0">
              <a:solidFill>
                <a:schemeClr val="bg1"/>
              </a:solidFill>
            </a:endParaRPr>
          </a:p>
        </p:txBody>
      </p:sp>
      <p:sp>
        <p:nvSpPr>
          <p:cNvPr id="13" name="TextBox 12"/>
          <p:cNvSpPr txBox="1"/>
          <p:nvPr/>
        </p:nvSpPr>
        <p:spPr>
          <a:xfrm>
            <a:off x="1624788" y="1839685"/>
            <a:ext cx="6069104" cy="477054"/>
          </a:xfrm>
          <a:prstGeom prst="rect">
            <a:avLst/>
          </a:prstGeom>
          <a:noFill/>
        </p:spPr>
        <p:txBody>
          <a:bodyPr wrap="square" rtlCol="0">
            <a:spAutoFit/>
          </a:bodyPr>
          <a:lstStyle/>
          <a:p>
            <a:r>
              <a:rPr lang="en-US" sz="1600" b="1" i="1" dirty="0" smtClean="0"/>
              <a:t>Putting them all together, what were your grades like last year?</a:t>
            </a:r>
          </a:p>
          <a:p>
            <a:pPr>
              <a:tabLst>
                <a:tab pos="117475" algn="l"/>
              </a:tabLst>
            </a:pPr>
            <a:r>
              <a:rPr lang="en-US" sz="900" dirty="0" smtClean="0">
                <a:latin typeface="Calibri"/>
                <a:cs typeface="Calibri"/>
              </a:rPr>
              <a:t>Percent of 10</a:t>
            </a:r>
            <a:r>
              <a:rPr lang="en-US" sz="900" baseline="30000" dirty="0" smtClean="0">
                <a:latin typeface="Calibri"/>
                <a:cs typeface="Calibri"/>
              </a:rPr>
              <a:t>th</a:t>
            </a:r>
            <a:r>
              <a:rPr lang="en-US" sz="900" dirty="0" smtClean="0">
                <a:latin typeface="Calibri"/>
                <a:cs typeface="Calibri"/>
              </a:rPr>
              <a:t> grade students who report receiving </a:t>
            </a:r>
            <a:r>
              <a:rPr lang="en-US" sz="900" b="1" dirty="0" smtClean="0">
                <a:latin typeface="Calibri"/>
                <a:cs typeface="Calibri"/>
              </a:rPr>
              <a:t>“C”, “D”, or “F” mostly.</a:t>
            </a:r>
          </a:p>
        </p:txBody>
      </p:sp>
      <p:sp>
        <p:nvSpPr>
          <p:cNvPr id="14" name="TextBox 13"/>
          <p:cNvSpPr txBox="1"/>
          <p:nvPr/>
        </p:nvSpPr>
        <p:spPr>
          <a:xfrm>
            <a:off x="829340" y="5802263"/>
            <a:ext cx="7921255" cy="230832"/>
          </a:xfrm>
          <a:prstGeom prst="rect">
            <a:avLst/>
          </a:prstGeom>
          <a:noFill/>
        </p:spPr>
        <p:txBody>
          <a:bodyPr wrap="square" rtlCol="0">
            <a:spAutoFit/>
          </a:bodyPr>
          <a:lstStyle/>
          <a:p>
            <a:r>
              <a:rPr lang="en-US" sz="900" b="1" dirty="0" smtClean="0"/>
              <a:t>NOTES: *Did not report having depressive feelings, have not seriously considered suicide in the past year.</a:t>
            </a:r>
          </a:p>
        </p:txBody>
      </p:sp>
    </p:spTree>
    <p:extLst>
      <p:ext uri="{BB962C8B-B14F-4D97-AF65-F5344CB8AC3E}">
        <p14:creationId xmlns:p14="http://schemas.microsoft.com/office/powerpoint/2010/main" val="2878936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Skipping School</a:t>
            </a:r>
          </a:p>
        </p:txBody>
      </p:sp>
      <p:graphicFrame>
        <p:nvGraphicFramePr>
          <p:cNvPr id="5" name="Chart 4"/>
          <p:cNvGraphicFramePr/>
          <p:nvPr>
            <p:extLst>
              <p:ext uri="{D42A27DB-BD31-4B8C-83A1-F6EECF244321}">
                <p14:modId xmlns:p14="http://schemas.microsoft.com/office/powerpoint/2010/main" val="3191698737"/>
              </p:ext>
            </p:extLst>
          </p:nvPr>
        </p:nvGraphicFramePr>
        <p:xfrm>
          <a:off x="1113423" y="1064797"/>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4581236" y="2712086"/>
            <a:ext cx="590851"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Between 15% to 24% of the students in Washington State students had skipped school in the past month</a:t>
            </a:r>
            <a:endParaRPr lang="en-US" b="1" dirty="0"/>
          </a:p>
        </p:txBody>
      </p:sp>
      <p:sp>
        <p:nvSpPr>
          <p:cNvPr id="19" name="TextBox 18"/>
          <p:cNvSpPr txBox="1"/>
          <p:nvPr/>
        </p:nvSpPr>
        <p:spPr>
          <a:xfrm>
            <a:off x="965569" y="1707292"/>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1624787" y="1807319"/>
            <a:ext cx="6069104" cy="477054"/>
          </a:xfrm>
          <a:prstGeom prst="rect">
            <a:avLst/>
          </a:prstGeom>
          <a:noFill/>
        </p:spPr>
        <p:txBody>
          <a:bodyPr wrap="square" rtlCol="0">
            <a:spAutoFit/>
          </a:bodyPr>
          <a:lstStyle/>
          <a:p>
            <a:r>
              <a:rPr lang="en-US" sz="1600" b="1" i="1" dirty="0" smtClean="0"/>
              <a:t>Skipped school in the past 4 weeks?</a:t>
            </a:r>
          </a:p>
          <a:p>
            <a:pPr>
              <a:tabLst>
                <a:tab pos="117475" algn="l"/>
              </a:tabLst>
            </a:pPr>
            <a:r>
              <a:rPr lang="en-US" sz="900" dirty="0" smtClean="0">
                <a:latin typeface="Calibri"/>
                <a:cs typeface="Calibri"/>
              </a:rPr>
              <a:t>Percent of students </a:t>
            </a:r>
            <a:endParaRPr lang="en-US" sz="900" b="1" dirty="0" smtClean="0">
              <a:latin typeface="Calibri"/>
              <a:cs typeface="Calibri"/>
            </a:endParaRPr>
          </a:p>
        </p:txBody>
      </p:sp>
      <p:sp>
        <p:nvSpPr>
          <p:cNvPr id="9" name="TextBox 8"/>
          <p:cNvSpPr txBox="1"/>
          <p:nvPr/>
        </p:nvSpPr>
        <p:spPr>
          <a:xfrm>
            <a:off x="829340" y="5802263"/>
            <a:ext cx="7921255" cy="369332"/>
          </a:xfrm>
          <a:prstGeom prst="rect">
            <a:avLst/>
          </a:prstGeom>
          <a:noFill/>
        </p:spPr>
        <p:txBody>
          <a:bodyPr wrap="square" rtlCol="0">
            <a:spAutoFit/>
          </a:bodyPr>
          <a:lstStyle/>
          <a:p>
            <a:pPr marL="0" lvl="1"/>
            <a:r>
              <a:rPr lang="en-US" sz="900" b="1" dirty="0" smtClean="0"/>
              <a:t>NOTES: The complete HYS question is the following: During </a:t>
            </a:r>
            <a:r>
              <a:rPr lang="en-US" sz="900" b="1" dirty="0"/>
              <a:t>the LAST 4 WEEKS, how many whole days of school have you missed because you skipped or “cut”?</a:t>
            </a:r>
          </a:p>
          <a:p>
            <a:r>
              <a:rPr lang="en-US" sz="900" b="1" dirty="0" smtClean="0"/>
              <a:t> </a:t>
            </a:r>
          </a:p>
        </p:txBody>
      </p:sp>
    </p:spTree>
    <p:extLst>
      <p:ext uri="{BB962C8B-B14F-4D97-AF65-F5344CB8AC3E}">
        <p14:creationId xmlns:p14="http://schemas.microsoft.com/office/powerpoint/2010/main" val="480592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Substance Use and Absenteeism</a:t>
            </a:r>
          </a:p>
        </p:txBody>
      </p:sp>
      <p:graphicFrame>
        <p:nvGraphicFramePr>
          <p:cNvPr id="5" name="Chart 4"/>
          <p:cNvGraphicFramePr/>
          <p:nvPr>
            <p:extLst>
              <p:ext uri="{D42A27DB-BD31-4B8C-83A1-F6EECF244321}">
                <p14:modId xmlns:p14="http://schemas.microsoft.com/office/powerpoint/2010/main" val="1384551789"/>
              </p:ext>
            </p:extLst>
          </p:nvPr>
        </p:nvGraphicFramePr>
        <p:xfrm>
          <a:off x="1113424" y="1064797"/>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29339" y="5919506"/>
            <a:ext cx="7921255" cy="369332"/>
          </a:xfrm>
          <a:prstGeom prst="rect">
            <a:avLst/>
          </a:prstGeom>
          <a:noFill/>
        </p:spPr>
        <p:txBody>
          <a:bodyPr wrap="square" rtlCol="0">
            <a:spAutoFit/>
          </a:bodyPr>
          <a:lstStyle/>
          <a:p>
            <a:r>
              <a:rPr lang="en-US" sz="900" b="1" dirty="0" smtClean="0"/>
              <a:t>NOTES</a:t>
            </a:r>
            <a:r>
              <a:rPr lang="en-US" sz="900" b="1" dirty="0"/>
              <a:t>: The complete HYS question is the following: During the LAST 4 WEEKS, how many whole days of school have you missed because you skipped or “cut</a:t>
            </a:r>
            <a:r>
              <a:rPr lang="en-US" sz="900" b="1" dirty="0" smtClean="0"/>
              <a:t>”?</a:t>
            </a:r>
          </a:p>
          <a:p>
            <a:r>
              <a:rPr lang="en-US" sz="900" b="1" dirty="0" smtClean="0"/>
              <a:t> </a:t>
            </a:r>
            <a:r>
              <a:rPr lang="en-US" sz="900" dirty="0" smtClean="0"/>
              <a:t>* Did not use alcohol, marijuana, tobacco products (cigarettes or chewing tobacco), or pain killers in the past 30 days.</a:t>
            </a:r>
            <a:endParaRPr lang="en-US" sz="900" dirty="0"/>
          </a:p>
        </p:txBody>
      </p:sp>
      <p:sp>
        <p:nvSpPr>
          <p:cNvPr id="12" name="TextBox 11"/>
          <p:cNvSpPr txBox="1"/>
          <p:nvPr/>
        </p:nvSpPr>
        <p:spPr>
          <a:xfrm>
            <a:off x="7373709" y="4660991"/>
            <a:ext cx="794189" cy="707886"/>
          </a:xfrm>
          <a:prstGeom prst="rect">
            <a:avLst/>
          </a:prstGeom>
          <a:noFill/>
        </p:spPr>
        <p:txBody>
          <a:bodyPr wrap="square" rtlCol="0">
            <a:spAutoFit/>
          </a:bodyPr>
          <a:lstStyle/>
          <a:p>
            <a:r>
              <a:rPr lang="en-US" sz="1600" b="1" dirty="0" smtClean="0">
                <a:solidFill>
                  <a:schemeClr val="bg1"/>
                </a:solidFill>
              </a:rPr>
              <a:t>Yes</a:t>
            </a:r>
          </a:p>
          <a:p>
            <a:r>
              <a:rPr lang="en-US" sz="1200" b="1" dirty="0" smtClean="0">
                <a:solidFill>
                  <a:schemeClr val="bg1"/>
                </a:solidFill>
              </a:rPr>
              <a:t>Skipped school</a:t>
            </a:r>
            <a:endParaRPr lang="en-US" sz="1200" b="1" dirty="0">
              <a:solidFill>
                <a:schemeClr val="bg1"/>
              </a:solidFill>
            </a:endParaRPr>
          </a:p>
        </p:txBody>
      </p:sp>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Washington State 10</a:t>
            </a:r>
            <a:r>
              <a:rPr lang="en-US" b="1" baseline="30000" dirty="0" smtClean="0"/>
              <a:t>th</a:t>
            </a:r>
            <a:r>
              <a:rPr lang="en-US" b="1" dirty="0" smtClean="0"/>
              <a:t> graders who reported substance use are three to four times as likely to skip school </a:t>
            </a:r>
            <a:endParaRPr lang="en-US" b="1" dirty="0"/>
          </a:p>
        </p:txBody>
      </p:sp>
      <p:sp>
        <p:nvSpPr>
          <p:cNvPr id="19" name="TextBox 18"/>
          <p:cNvSpPr txBox="1"/>
          <p:nvPr/>
        </p:nvSpPr>
        <p:spPr>
          <a:xfrm>
            <a:off x="965569" y="1528834"/>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632949" y="2870281"/>
            <a:ext cx="978196" cy="707886"/>
          </a:xfrm>
          <a:prstGeom prst="rect">
            <a:avLst/>
          </a:prstGeom>
          <a:noFill/>
        </p:spPr>
        <p:txBody>
          <a:bodyPr wrap="square" rtlCol="0">
            <a:spAutoFit/>
          </a:bodyPr>
          <a:lstStyle/>
          <a:p>
            <a:r>
              <a:rPr lang="en-US" sz="1600" b="1" dirty="0" smtClean="0">
                <a:solidFill>
                  <a:schemeClr val="bg1"/>
                </a:solidFill>
              </a:rPr>
              <a:t>Yes</a:t>
            </a:r>
          </a:p>
          <a:p>
            <a:r>
              <a:rPr lang="en-US" sz="1200" b="1" dirty="0" smtClean="0">
                <a:solidFill>
                  <a:schemeClr val="bg1"/>
                </a:solidFill>
              </a:rPr>
              <a:t>Skipped School</a:t>
            </a:r>
            <a:endParaRPr lang="en-US" sz="1200" b="1" dirty="0">
              <a:solidFill>
                <a:schemeClr val="bg1"/>
              </a:solidFill>
            </a:endParaRPr>
          </a:p>
        </p:txBody>
      </p:sp>
      <p:sp>
        <p:nvSpPr>
          <p:cNvPr id="13" name="TextBox 12"/>
          <p:cNvSpPr txBox="1"/>
          <p:nvPr/>
        </p:nvSpPr>
        <p:spPr>
          <a:xfrm>
            <a:off x="1624787" y="1807319"/>
            <a:ext cx="6069104" cy="477054"/>
          </a:xfrm>
          <a:prstGeom prst="rect">
            <a:avLst/>
          </a:prstGeom>
          <a:noFill/>
        </p:spPr>
        <p:txBody>
          <a:bodyPr wrap="square" rtlCol="0">
            <a:spAutoFit/>
          </a:bodyPr>
          <a:lstStyle/>
          <a:p>
            <a:r>
              <a:rPr lang="en-US" sz="1600" b="1" i="1" dirty="0" smtClean="0"/>
              <a:t>Skipped school in the past 4 weeks?</a:t>
            </a:r>
          </a:p>
          <a:p>
            <a:pPr>
              <a:tabLst>
                <a:tab pos="117475" algn="l"/>
              </a:tabLst>
            </a:pPr>
            <a:r>
              <a:rPr lang="en-US" sz="900" dirty="0" smtClean="0">
                <a:latin typeface="Calibri"/>
                <a:cs typeface="Calibri"/>
              </a:rPr>
              <a:t>Percent of students </a:t>
            </a:r>
            <a:endParaRPr lang="en-US" sz="900" b="1" dirty="0" smtClean="0">
              <a:latin typeface="Calibri"/>
              <a:cs typeface="Calibri"/>
            </a:endParaRPr>
          </a:p>
        </p:txBody>
      </p:sp>
    </p:spTree>
    <p:extLst>
      <p:ext uri="{BB962C8B-B14F-4D97-AF65-F5344CB8AC3E}">
        <p14:creationId xmlns:p14="http://schemas.microsoft.com/office/powerpoint/2010/main" val="290059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582436" cy="461665"/>
          </a:xfrm>
          <a:prstGeom prst="rect">
            <a:avLst/>
          </a:prstGeom>
          <a:noFill/>
        </p:spPr>
        <p:txBody>
          <a:bodyPr wrap="square" rtlCol="0">
            <a:spAutoFit/>
          </a:bodyPr>
          <a:lstStyle/>
          <a:p>
            <a:pPr algn="ctr"/>
            <a:r>
              <a:rPr lang="en-US" sz="2400" b="1" dirty="0" smtClean="0">
                <a:solidFill>
                  <a:srgbClr val="000066"/>
                </a:solidFill>
              </a:rPr>
              <a:t>Poor Mental Health and Absenteeism</a:t>
            </a:r>
          </a:p>
        </p:txBody>
      </p:sp>
      <p:graphicFrame>
        <p:nvGraphicFramePr>
          <p:cNvPr id="5" name="Chart 4"/>
          <p:cNvGraphicFramePr/>
          <p:nvPr>
            <p:extLst>
              <p:ext uri="{D42A27DB-BD31-4B8C-83A1-F6EECF244321}">
                <p14:modId xmlns:p14="http://schemas.microsoft.com/office/powerpoint/2010/main" val="369530917"/>
              </p:ext>
            </p:extLst>
          </p:nvPr>
        </p:nvGraphicFramePr>
        <p:xfrm>
          <a:off x="1113424" y="1046324"/>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Washington State 10</a:t>
            </a:r>
            <a:r>
              <a:rPr lang="en-US" b="1" baseline="30000" dirty="0" smtClean="0"/>
              <a:t>th</a:t>
            </a:r>
            <a:r>
              <a:rPr lang="en-US" b="1" dirty="0" smtClean="0"/>
              <a:t> graders who reported poor mental health are twice as likely to skip school than students who did not report poor mental health </a:t>
            </a:r>
            <a:endParaRPr lang="en-US" b="1" dirty="0"/>
          </a:p>
        </p:txBody>
      </p:sp>
      <p:sp>
        <p:nvSpPr>
          <p:cNvPr id="19" name="TextBox 18"/>
          <p:cNvSpPr txBox="1"/>
          <p:nvPr/>
        </p:nvSpPr>
        <p:spPr>
          <a:xfrm>
            <a:off x="965569" y="1707292"/>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387563" y="2892157"/>
            <a:ext cx="978196" cy="707886"/>
          </a:xfrm>
          <a:prstGeom prst="rect">
            <a:avLst/>
          </a:prstGeom>
          <a:noFill/>
        </p:spPr>
        <p:txBody>
          <a:bodyPr wrap="square" rtlCol="0">
            <a:spAutoFit/>
          </a:bodyPr>
          <a:lstStyle/>
          <a:p>
            <a:r>
              <a:rPr lang="en-US" sz="1600" b="1" dirty="0" smtClean="0">
                <a:solidFill>
                  <a:schemeClr val="bg1"/>
                </a:solidFill>
              </a:rPr>
              <a:t>Yes</a:t>
            </a:r>
          </a:p>
          <a:p>
            <a:r>
              <a:rPr lang="en-US" sz="1200" b="1" dirty="0" smtClean="0">
                <a:solidFill>
                  <a:schemeClr val="bg1"/>
                </a:solidFill>
              </a:rPr>
              <a:t>Skipped School</a:t>
            </a:r>
            <a:endParaRPr lang="en-US" sz="1200" b="1" dirty="0">
              <a:solidFill>
                <a:schemeClr val="bg1"/>
              </a:solidFill>
            </a:endParaRPr>
          </a:p>
        </p:txBody>
      </p:sp>
      <p:sp>
        <p:nvSpPr>
          <p:cNvPr id="18" name="TextBox 17"/>
          <p:cNvSpPr txBox="1"/>
          <p:nvPr/>
        </p:nvSpPr>
        <p:spPr>
          <a:xfrm>
            <a:off x="6715695" y="4243016"/>
            <a:ext cx="978196" cy="707886"/>
          </a:xfrm>
          <a:prstGeom prst="rect">
            <a:avLst/>
          </a:prstGeom>
          <a:noFill/>
        </p:spPr>
        <p:txBody>
          <a:bodyPr wrap="square" rtlCol="0">
            <a:spAutoFit/>
          </a:bodyPr>
          <a:lstStyle/>
          <a:p>
            <a:r>
              <a:rPr lang="en-US" sz="1600" b="1" dirty="0" smtClean="0">
                <a:solidFill>
                  <a:schemeClr val="bg1"/>
                </a:solidFill>
              </a:rPr>
              <a:t>Yes</a:t>
            </a:r>
          </a:p>
          <a:p>
            <a:r>
              <a:rPr lang="en-US" sz="1200" b="1" dirty="0" smtClean="0">
                <a:solidFill>
                  <a:schemeClr val="bg1"/>
                </a:solidFill>
              </a:rPr>
              <a:t>Skipped School</a:t>
            </a:r>
            <a:endParaRPr lang="en-US" sz="1200" b="1" dirty="0">
              <a:solidFill>
                <a:schemeClr val="bg1"/>
              </a:solidFill>
            </a:endParaRPr>
          </a:p>
        </p:txBody>
      </p:sp>
      <p:sp>
        <p:nvSpPr>
          <p:cNvPr id="14" name="TextBox 13"/>
          <p:cNvSpPr txBox="1"/>
          <p:nvPr/>
        </p:nvSpPr>
        <p:spPr>
          <a:xfrm>
            <a:off x="829340" y="5802263"/>
            <a:ext cx="7921255" cy="369332"/>
          </a:xfrm>
          <a:prstGeom prst="rect">
            <a:avLst/>
          </a:prstGeom>
          <a:noFill/>
        </p:spPr>
        <p:txBody>
          <a:bodyPr wrap="square" rtlCol="0">
            <a:spAutoFit/>
          </a:bodyPr>
          <a:lstStyle/>
          <a:p>
            <a:r>
              <a:rPr lang="en-US" sz="900" b="1" dirty="0" smtClean="0"/>
              <a:t>NOTES: </a:t>
            </a:r>
            <a:r>
              <a:rPr lang="en-US" sz="900" b="1" dirty="0"/>
              <a:t>The complete HYS question is the following: During the LAST 4 WEEKS, how many whole days of school have you missed because you skipped or “cut”?</a:t>
            </a:r>
          </a:p>
          <a:p>
            <a:r>
              <a:rPr lang="en-US" sz="900" dirty="0" smtClean="0"/>
              <a:t>*Did not report having depressive feelings, have not seriously considered suicide in the past year.</a:t>
            </a:r>
          </a:p>
        </p:txBody>
      </p:sp>
      <p:sp>
        <p:nvSpPr>
          <p:cNvPr id="11" name="TextBox 10"/>
          <p:cNvSpPr txBox="1"/>
          <p:nvPr/>
        </p:nvSpPr>
        <p:spPr>
          <a:xfrm>
            <a:off x="1624787" y="1807319"/>
            <a:ext cx="6069104" cy="477054"/>
          </a:xfrm>
          <a:prstGeom prst="rect">
            <a:avLst/>
          </a:prstGeom>
          <a:noFill/>
        </p:spPr>
        <p:txBody>
          <a:bodyPr wrap="square" rtlCol="0">
            <a:spAutoFit/>
          </a:bodyPr>
          <a:lstStyle/>
          <a:p>
            <a:r>
              <a:rPr lang="en-US" sz="1600" b="1" i="1" dirty="0" smtClean="0"/>
              <a:t>Skipped school in the past 4 weeks?</a:t>
            </a:r>
          </a:p>
          <a:p>
            <a:pPr>
              <a:tabLst>
                <a:tab pos="117475" algn="l"/>
              </a:tabLst>
            </a:pPr>
            <a:r>
              <a:rPr lang="en-US" sz="900" dirty="0" smtClean="0">
                <a:latin typeface="Calibri"/>
                <a:cs typeface="Calibri"/>
              </a:rPr>
              <a:t>Percent of students </a:t>
            </a:r>
            <a:endParaRPr lang="en-US" sz="900" b="1" dirty="0" smtClean="0">
              <a:latin typeface="Calibri"/>
              <a:cs typeface="Calibri"/>
            </a:endParaRPr>
          </a:p>
        </p:txBody>
      </p:sp>
    </p:spTree>
    <p:extLst>
      <p:ext uri="{BB962C8B-B14F-4D97-AF65-F5344CB8AC3E}">
        <p14:creationId xmlns:p14="http://schemas.microsoft.com/office/powerpoint/2010/main" val="7957839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Being Bullied by Other Students</a:t>
            </a:r>
          </a:p>
        </p:txBody>
      </p:sp>
      <p:graphicFrame>
        <p:nvGraphicFramePr>
          <p:cNvPr id="5" name="Chart 4"/>
          <p:cNvGraphicFramePr/>
          <p:nvPr>
            <p:extLst>
              <p:ext uri="{D42A27DB-BD31-4B8C-83A1-F6EECF244321}">
                <p14:modId xmlns:p14="http://schemas.microsoft.com/office/powerpoint/2010/main" val="1607212837"/>
              </p:ext>
            </p:extLst>
          </p:nvPr>
        </p:nvGraphicFramePr>
        <p:xfrm>
          <a:off x="1113423" y="1064797"/>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4581236" y="2712086"/>
            <a:ext cx="590851"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Almost one in every three 6</a:t>
            </a:r>
            <a:r>
              <a:rPr lang="en-US" b="1" baseline="30000" dirty="0" smtClean="0"/>
              <a:t>th</a:t>
            </a:r>
            <a:r>
              <a:rPr lang="en-US" b="1" dirty="0" smtClean="0"/>
              <a:t> and 8</a:t>
            </a:r>
            <a:r>
              <a:rPr lang="en-US" b="1" baseline="30000" dirty="0" smtClean="0"/>
              <a:t>th</a:t>
            </a:r>
            <a:r>
              <a:rPr lang="en-US" b="1" dirty="0" smtClean="0"/>
              <a:t> graders in Washington State reported being bullied by other students in the past month</a:t>
            </a:r>
            <a:endParaRPr lang="en-US" b="1" dirty="0"/>
          </a:p>
        </p:txBody>
      </p:sp>
      <p:sp>
        <p:nvSpPr>
          <p:cNvPr id="19" name="TextBox 18"/>
          <p:cNvSpPr txBox="1"/>
          <p:nvPr/>
        </p:nvSpPr>
        <p:spPr>
          <a:xfrm>
            <a:off x="965569" y="1707292"/>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1624787" y="1807319"/>
            <a:ext cx="6069104" cy="477054"/>
          </a:xfrm>
          <a:prstGeom prst="rect">
            <a:avLst/>
          </a:prstGeom>
          <a:noFill/>
        </p:spPr>
        <p:txBody>
          <a:bodyPr wrap="square" rtlCol="0">
            <a:spAutoFit/>
          </a:bodyPr>
          <a:lstStyle/>
          <a:p>
            <a:r>
              <a:rPr lang="en-US" sz="1600" b="1" i="1" dirty="0" smtClean="0"/>
              <a:t>Been bullied in the past 30 days?</a:t>
            </a:r>
          </a:p>
          <a:p>
            <a:pPr>
              <a:tabLst>
                <a:tab pos="117475" algn="l"/>
              </a:tabLst>
            </a:pPr>
            <a:r>
              <a:rPr lang="en-US" sz="900" dirty="0" smtClean="0">
                <a:latin typeface="Calibri"/>
                <a:cs typeface="Calibri"/>
              </a:rPr>
              <a:t>Percent of students </a:t>
            </a:r>
            <a:endParaRPr lang="en-US" sz="900" b="1" dirty="0" smtClean="0">
              <a:latin typeface="Calibri"/>
              <a:cs typeface="Calibri"/>
            </a:endParaRPr>
          </a:p>
        </p:txBody>
      </p:sp>
      <p:sp>
        <p:nvSpPr>
          <p:cNvPr id="9" name="TextBox 8"/>
          <p:cNvSpPr txBox="1"/>
          <p:nvPr/>
        </p:nvSpPr>
        <p:spPr>
          <a:xfrm>
            <a:off x="829340" y="5802263"/>
            <a:ext cx="7921255" cy="646331"/>
          </a:xfrm>
          <a:prstGeom prst="rect">
            <a:avLst/>
          </a:prstGeom>
          <a:noFill/>
        </p:spPr>
        <p:txBody>
          <a:bodyPr wrap="square" rtlCol="0">
            <a:spAutoFit/>
          </a:bodyPr>
          <a:lstStyle/>
          <a:p>
            <a:pPr marL="0" lvl="1"/>
            <a:r>
              <a:rPr lang="en-US" sz="900" b="1" dirty="0" smtClean="0"/>
              <a:t>NOTES: The complete HYS </a:t>
            </a:r>
            <a:r>
              <a:rPr lang="en-US" sz="900" b="1" dirty="0"/>
              <a:t>question asks: “A student is being bullied when another student, or group of students, say or do nasty or unpleasant things to him or her. It is also bullying when a student is teased repeatedly in a way he or she doesn’t like. It is NOT bullying when two students of about the same strength argue or fight. In the last 30 days, how often have you been bullied</a:t>
            </a:r>
            <a:r>
              <a:rPr lang="en-US" sz="900" b="1" dirty="0" smtClean="0"/>
              <a:t>?”</a:t>
            </a:r>
            <a:endParaRPr lang="en-US" sz="900" b="1" dirty="0"/>
          </a:p>
          <a:p>
            <a:r>
              <a:rPr lang="en-US" sz="900" b="1" dirty="0" smtClean="0"/>
              <a:t> </a:t>
            </a:r>
          </a:p>
        </p:txBody>
      </p:sp>
    </p:spTree>
    <p:extLst>
      <p:ext uri="{BB962C8B-B14F-4D97-AF65-F5344CB8AC3E}">
        <p14:creationId xmlns:p14="http://schemas.microsoft.com/office/powerpoint/2010/main" val="4237557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582436" cy="461665"/>
          </a:xfrm>
          <a:prstGeom prst="rect">
            <a:avLst/>
          </a:prstGeom>
          <a:noFill/>
        </p:spPr>
        <p:txBody>
          <a:bodyPr wrap="square" rtlCol="0">
            <a:spAutoFit/>
          </a:bodyPr>
          <a:lstStyle/>
          <a:p>
            <a:pPr algn="ctr"/>
            <a:r>
              <a:rPr lang="en-US" sz="2400" b="1" dirty="0" smtClean="0">
                <a:solidFill>
                  <a:srgbClr val="000066"/>
                </a:solidFill>
              </a:rPr>
              <a:t>Poor Mental Health and Being Bullied</a:t>
            </a:r>
          </a:p>
        </p:txBody>
      </p:sp>
      <p:graphicFrame>
        <p:nvGraphicFramePr>
          <p:cNvPr id="5" name="Chart 4"/>
          <p:cNvGraphicFramePr/>
          <p:nvPr>
            <p:extLst>
              <p:ext uri="{D42A27DB-BD31-4B8C-83A1-F6EECF244321}">
                <p14:modId xmlns:p14="http://schemas.microsoft.com/office/powerpoint/2010/main" val="4038749843"/>
              </p:ext>
            </p:extLst>
          </p:nvPr>
        </p:nvGraphicFramePr>
        <p:xfrm>
          <a:off x="1113424" y="1000142"/>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52597" y="882503"/>
            <a:ext cx="7832208" cy="646331"/>
          </a:xfrm>
          <a:prstGeom prst="rect">
            <a:avLst/>
          </a:prstGeom>
          <a:noFill/>
        </p:spPr>
        <p:txBody>
          <a:bodyPr wrap="square" rtlCol="0">
            <a:spAutoFit/>
          </a:bodyPr>
          <a:lstStyle/>
          <a:p>
            <a:pPr algn="ctr"/>
            <a:r>
              <a:rPr lang="en-US" b="1" dirty="0" smtClean="0"/>
              <a:t>Washington State 10</a:t>
            </a:r>
            <a:r>
              <a:rPr lang="en-US" b="1" baseline="30000" dirty="0" smtClean="0"/>
              <a:t>th</a:t>
            </a:r>
            <a:r>
              <a:rPr lang="en-US" b="1" dirty="0" smtClean="0"/>
              <a:t> graders who reported poor mental health are 2.5 times as likely to have been bullied than students who did not report poor mental health </a:t>
            </a:r>
            <a:endParaRPr lang="en-US" b="1" dirty="0"/>
          </a:p>
        </p:txBody>
      </p:sp>
      <p:sp>
        <p:nvSpPr>
          <p:cNvPr id="19" name="TextBox 18"/>
          <p:cNvSpPr txBox="1"/>
          <p:nvPr/>
        </p:nvSpPr>
        <p:spPr>
          <a:xfrm>
            <a:off x="965569" y="1707292"/>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387563" y="2892157"/>
            <a:ext cx="978196" cy="707886"/>
          </a:xfrm>
          <a:prstGeom prst="rect">
            <a:avLst/>
          </a:prstGeom>
          <a:noFill/>
        </p:spPr>
        <p:txBody>
          <a:bodyPr wrap="square" rtlCol="0">
            <a:spAutoFit/>
          </a:bodyPr>
          <a:lstStyle/>
          <a:p>
            <a:r>
              <a:rPr lang="en-US" sz="1600" b="1" dirty="0" smtClean="0">
                <a:solidFill>
                  <a:schemeClr val="bg1"/>
                </a:solidFill>
              </a:rPr>
              <a:t>Yes</a:t>
            </a:r>
          </a:p>
          <a:p>
            <a:r>
              <a:rPr lang="en-US" sz="1200" b="1" dirty="0" smtClean="0">
                <a:solidFill>
                  <a:schemeClr val="bg1"/>
                </a:solidFill>
              </a:rPr>
              <a:t>Have been bullied</a:t>
            </a:r>
            <a:endParaRPr lang="en-US" sz="1200" b="1" dirty="0">
              <a:solidFill>
                <a:schemeClr val="bg1"/>
              </a:solidFill>
            </a:endParaRPr>
          </a:p>
        </p:txBody>
      </p:sp>
      <p:sp>
        <p:nvSpPr>
          <p:cNvPr id="18" name="TextBox 17"/>
          <p:cNvSpPr txBox="1"/>
          <p:nvPr/>
        </p:nvSpPr>
        <p:spPr>
          <a:xfrm>
            <a:off x="6715695" y="4357375"/>
            <a:ext cx="978196" cy="707886"/>
          </a:xfrm>
          <a:prstGeom prst="rect">
            <a:avLst/>
          </a:prstGeom>
          <a:noFill/>
        </p:spPr>
        <p:txBody>
          <a:bodyPr wrap="square" rtlCol="0">
            <a:spAutoFit/>
          </a:bodyPr>
          <a:lstStyle/>
          <a:p>
            <a:r>
              <a:rPr lang="en-US" sz="1600" b="1" dirty="0" smtClean="0">
                <a:solidFill>
                  <a:schemeClr val="bg1"/>
                </a:solidFill>
              </a:rPr>
              <a:t>Yes</a:t>
            </a:r>
          </a:p>
          <a:p>
            <a:r>
              <a:rPr lang="en-US" sz="1200" b="1" dirty="0" smtClean="0">
                <a:solidFill>
                  <a:schemeClr val="bg1"/>
                </a:solidFill>
              </a:rPr>
              <a:t>Have been bullied</a:t>
            </a:r>
            <a:endParaRPr lang="en-US" sz="1200" b="1" dirty="0">
              <a:solidFill>
                <a:schemeClr val="bg1"/>
              </a:solidFill>
            </a:endParaRPr>
          </a:p>
        </p:txBody>
      </p:sp>
      <p:sp>
        <p:nvSpPr>
          <p:cNvPr id="14" name="TextBox 13"/>
          <p:cNvSpPr txBox="1"/>
          <p:nvPr/>
        </p:nvSpPr>
        <p:spPr>
          <a:xfrm>
            <a:off x="852597" y="5672954"/>
            <a:ext cx="7921255" cy="646331"/>
          </a:xfrm>
          <a:prstGeom prst="rect">
            <a:avLst/>
          </a:prstGeom>
          <a:noFill/>
        </p:spPr>
        <p:txBody>
          <a:bodyPr wrap="square" rtlCol="0">
            <a:spAutoFit/>
          </a:bodyPr>
          <a:lstStyle/>
          <a:p>
            <a:pPr marL="0" lvl="1"/>
            <a:r>
              <a:rPr lang="en-US" sz="900" b="1" dirty="0" smtClean="0"/>
              <a:t>NOTES: </a:t>
            </a:r>
            <a:r>
              <a:rPr lang="en-US" sz="900" b="1" dirty="0"/>
              <a:t>The complete HYS question asks: “A student is being bullied when another student, or group of students, say or do nasty or unpleasant things to him or her. It is also bullying when a student is teased repeatedly in a way he or she doesn’t like. It is NOT bullying when two students of about the same strength argue or fight. In the last 30 days, how often have you been bullied?”</a:t>
            </a:r>
          </a:p>
          <a:p>
            <a:r>
              <a:rPr lang="en-US" sz="900" dirty="0" smtClean="0"/>
              <a:t>*Did not report having depressive feelings, have not seriously considered suicide in the past year.</a:t>
            </a:r>
          </a:p>
        </p:txBody>
      </p:sp>
      <p:sp>
        <p:nvSpPr>
          <p:cNvPr id="12" name="TextBox 11"/>
          <p:cNvSpPr txBox="1"/>
          <p:nvPr/>
        </p:nvSpPr>
        <p:spPr>
          <a:xfrm>
            <a:off x="1624787" y="1807319"/>
            <a:ext cx="6069104" cy="477054"/>
          </a:xfrm>
          <a:prstGeom prst="rect">
            <a:avLst/>
          </a:prstGeom>
          <a:noFill/>
        </p:spPr>
        <p:txBody>
          <a:bodyPr wrap="square" rtlCol="0">
            <a:spAutoFit/>
          </a:bodyPr>
          <a:lstStyle/>
          <a:p>
            <a:r>
              <a:rPr lang="en-US" sz="1600" b="1" i="1" dirty="0" smtClean="0"/>
              <a:t>Been bullied in the past 30 days?</a:t>
            </a:r>
          </a:p>
          <a:p>
            <a:pPr>
              <a:tabLst>
                <a:tab pos="117475" algn="l"/>
              </a:tabLst>
            </a:pPr>
            <a:r>
              <a:rPr lang="en-US" sz="900" dirty="0" smtClean="0">
                <a:latin typeface="Calibri"/>
                <a:cs typeface="Calibri"/>
              </a:rPr>
              <a:t>Percent of students </a:t>
            </a:r>
            <a:endParaRPr lang="en-US" sz="900" b="1" dirty="0" smtClean="0">
              <a:latin typeface="Calibri"/>
              <a:cs typeface="Calibri"/>
            </a:endParaRPr>
          </a:p>
        </p:txBody>
      </p:sp>
    </p:spTree>
    <p:extLst>
      <p:ext uri="{BB962C8B-B14F-4D97-AF65-F5344CB8AC3E}">
        <p14:creationId xmlns:p14="http://schemas.microsoft.com/office/powerpoint/2010/main" val="3153201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Substance Use and Being Bullied</a:t>
            </a:r>
          </a:p>
        </p:txBody>
      </p:sp>
      <p:graphicFrame>
        <p:nvGraphicFramePr>
          <p:cNvPr id="5" name="Chart 4"/>
          <p:cNvGraphicFramePr/>
          <p:nvPr>
            <p:extLst>
              <p:ext uri="{D42A27DB-BD31-4B8C-83A1-F6EECF244321}">
                <p14:modId xmlns:p14="http://schemas.microsoft.com/office/powerpoint/2010/main" val="2709325468"/>
              </p:ext>
            </p:extLst>
          </p:nvPr>
        </p:nvGraphicFramePr>
        <p:xfrm>
          <a:off x="1113424" y="1153576"/>
          <a:ext cx="7571381" cy="461556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64559" y="5679360"/>
            <a:ext cx="7921255" cy="646331"/>
          </a:xfrm>
          <a:prstGeom prst="rect">
            <a:avLst/>
          </a:prstGeom>
          <a:noFill/>
        </p:spPr>
        <p:txBody>
          <a:bodyPr wrap="square" rtlCol="0">
            <a:spAutoFit/>
          </a:bodyPr>
          <a:lstStyle/>
          <a:p>
            <a:r>
              <a:rPr lang="en-US" sz="900" b="1" dirty="0" smtClean="0"/>
              <a:t>NOTES</a:t>
            </a:r>
            <a:r>
              <a:rPr lang="en-US" sz="900" b="1" dirty="0"/>
              <a:t>: The complete HYS question asks: “A student is being bullied when another student, or group of students, say or do nasty or unpleasant things to him or her. It is also bullying when a student is teased repeatedly in a way he or she doesn’t like. It is NOT bullying when two students of about the same strength argue or fight. In the last 30 days, how often have you been bullied?”</a:t>
            </a:r>
          </a:p>
          <a:p>
            <a:r>
              <a:rPr lang="en-US" sz="900" b="1" dirty="0" smtClean="0"/>
              <a:t> </a:t>
            </a:r>
            <a:r>
              <a:rPr lang="en-US" sz="900" dirty="0" smtClean="0"/>
              <a:t>* Did not use alcohol, marijuana, tobacco products (cigarettes or chewing tobacco), or pain killers in the past 30 days.</a:t>
            </a:r>
            <a:endParaRPr lang="en-US" sz="900" dirty="0"/>
          </a:p>
        </p:txBody>
      </p:sp>
      <p:sp>
        <p:nvSpPr>
          <p:cNvPr id="12" name="TextBox 11"/>
          <p:cNvSpPr txBox="1"/>
          <p:nvPr/>
        </p:nvSpPr>
        <p:spPr>
          <a:xfrm>
            <a:off x="7373708" y="3922873"/>
            <a:ext cx="794189" cy="892552"/>
          </a:xfrm>
          <a:prstGeom prst="rect">
            <a:avLst/>
          </a:prstGeom>
          <a:noFill/>
        </p:spPr>
        <p:txBody>
          <a:bodyPr wrap="square" rtlCol="0">
            <a:spAutoFit/>
          </a:bodyPr>
          <a:lstStyle/>
          <a:p>
            <a:r>
              <a:rPr lang="en-US" sz="1600" b="1" dirty="0" smtClean="0">
                <a:solidFill>
                  <a:schemeClr val="bg1"/>
                </a:solidFill>
              </a:rPr>
              <a:t>Yes</a:t>
            </a:r>
          </a:p>
          <a:p>
            <a:r>
              <a:rPr lang="en-US" sz="1200" b="1" dirty="0" smtClean="0">
                <a:solidFill>
                  <a:schemeClr val="bg1"/>
                </a:solidFill>
              </a:rPr>
              <a:t>Have been bullied</a:t>
            </a:r>
            <a:endParaRPr lang="en-US" sz="1200" b="1" dirty="0">
              <a:solidFill>
                <a:schemeClr val="bg1"/>
              </a:solidFill>
            </a:endParaRPr>
          </a:p>
        </p:txBody>
      </p:sp>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Washington State 10</a:t>
            </a:r>
            <a:r>
              <a:rPr lang="en-US" b="1" baseline="30000" dirty="0" smtClean="0"/>
              <a:t>th</a:t>
            </a:r>
            <a:r>
              <a:rPr lang="en-US" b="1" dirty="0" smtClean="0"/>
              <a:t> graders who reported substance use are more likely to have been bullied than students who do not use substances</a:t>
            </a:r>
            <a:endParaRPr lang="en-US" b="1" dirty="0"/>
          </a:p>
        </p:txBody>
      </p:sp>
      <p:sp>
        <p:nvSpPr>
          <p:cNvPr id="19" name="TextBox 18"/>
          <p:cNvSpPr txBox="1"/>
          <p:nvPr/>
        </p:nvSpPr>
        <p:spPr>
          <a:xfrm>
            <a:off x="965569" y="1528834"/>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632949" y="3122624"/>
            <a:ext cx="807269" cy="892552"/>
          </a:xfrm>
          <a:prstGeom prst="rect">
            <a:avLst/>
          </a:prstGeom>
          <a:noFill/>
        </p:spPr>
        <p:txBody>
          <a:bodyPr wrap="square" rtlCol="0">
            <a:spAutoFit/>
          </a:bodyPr>
          <a:lstStyle/>
          <a:p>
            <a:r>
              <a:rPr lang="en-US" sz="1600" b="1" dirty="0" smtClean="0">
                <a:solidFill>
                  <a:schemeClr val="bg1"/>
                </a:solidFill>
              </a:rPr>
              <a:t>Yes</a:t>
            </a:r>
          </a:p>
          <a:p>
            <a:r>
              <a:rPr lang="en-US" sz="1200" b="1" dirty="0" smtClean="0">
                <a:solidFill>
                  <a:schemeClr val="bg1"/>
                </a:solidFill>
              </a:rPr>
              <a:t>Have been bullied</a:t>
            </a:r>
            <a:endParaRPr lang="en-US" sz="1200" b="1" dirty="0">
              <a:solidFill>
                <a:schemeClr val="bg1"/>
              </a:solidFill>
            </a:endParaRPr>
          </a:p>
        </p:txBody>
      </p:sp>
      <p:sp>
        <p:nvSpPr>
          <p:cNvPr id="11" name="TextBox 10"/>
          <p:cNvSpPr txBox="1"/>
          <p:nvPr/>
        </p:nvSpPr>
        <p:spPr>
          <a:xfrm>
            <a:off x="1624787" y="1807319"/>
            <a:ext cx="6069104" cy="477054"/>
          </a:xfrm>
          <a:prstGeom prst="rect">
            <a:avLst/>
          </a:prstGeom>
          <a:noFill/>
        </p:spPr>
        <p:txBody>
          <a:bodyPr wrap="square" rtlCol="0">
            <a:spAutoFit/>
          </a:bodyPr>
          <a:lstStyle/>
          <a:p>
            <a:r>
              <a:rPr lang="en-US" sz="1600" b="1" i="1" dirty="0" smtClean="0"/>
              <a:t>Been bullied in the past 30 days?</a:t>
            </a:r>
          </a:p>
          <a:p>
            <a:pPr>
              <a:tabLst>
                <a:tab pos="117475" algn="l"/>
              </a:tabLst>
            </a:pPr>
            <a:r>
              <a:rPr lang="en-US" sz="900" dirty="0" smtClean="0">
                <a:latin typeface="Calibri"/>
                <a:cs typeface="Calibri"/>
              </a:rPr>
              <a:t>Percent of students </a:t>
            </a:r>
            <a:endParaRPr lang="en-US" sz="900" b="1" dirty="0" smtClean="0">
              <a:latin typeface="Calibri"/>
              <a:cs typeface="Calibri"/>
            </a:endParaRPr>
          </a:p>
        </p:txBody>
      </p:sp>
    </p:spTree>
    <p:extLst>
      <p:ext uri="{BB962C8B-B14F-4D97-AF65-F5344CB8AC3E}">
        <p14:creationId xmlns:p14="http://schemas.microsoft.com/office/powerpoint/2010/main" val="4142195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hys logo - no date.bmp"/>
          <p:cNvPicPr>
            <a:picLocks noChangeAspect="1" noChangeArrowheads="1"/>
          </p:cNvPicPr>
          <p:nvPr/>
        </p:nvPicPr>
        <p:blipFill>
          <a:blip r:embed="rId2" cstate="print"/>
          <a:srcRect l="707" t="1037" r="87408" b="83395"/>
          <a:stretch>
            <a:fillRect/>
          </a:stretch>
        </p:blipFill>
        <p:spPr bwMode="auto">
          <a:xfrm>
            <a:off x="7963228" y="192000"/>
            <a:ext cx="725015" cy="733647"/>
          </a:xfrm>
          <a:prstGeom prst="rect">
            <a:avLst/>
          </a:prstGeom>
          <a:noFill/>
          <a:ln w="9525">
            <a:noFill/>
            <a:miter lim="800000"/>
            <a:headEnd/>
            <a:tailEnd/>
          </a:ln>
        </p:spPr>
      </p:pic>
      <p:sp>
        <p:nvSpPr>
          <p:cNvPr id="3" name="TextBox 2"/>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Access To Handguns</a:t>
            </a:r>
          </a:p>
        </p:txBody>
      </p:sp>
      <p:sp>
        <p:nvSpPr>
          <p:cNvPr id="4" name="TextBox 3"/>
          <p:cNvSpPr txBox="1"/>
          <p:nvPr/>
        </p:nvSpPr>
        <p:spPr>
          <a:xfrm>
            <a:off x="733647" y="882503"/>
            <a:ext cx="8272129" cy="369332"/>
          </a:xfrm>
          <a:prstGeom prst="rect">
            <a:avLst/>
          </a:prstGeom>
          <a:noFill/>
        </p:spPr>
        <p:txBody>
          <a:bodyPr wrap="square" rtlCol="0">
            <a:spAutoFit/>
          </a:bodyPr>
          <a:lstStyle/>
          <a:p>
            <a:pPr algn="ctr"/>
            <a:r>
              <a:rPr lang="en-US" b="1" dirty="0" smtClean="0"/>
              <a:t>Almost 1 in 5 Washington State 10</a:t>
            </a:r>
            <a:r>
              <a:rPr lang="en-US" b="1" baseline="30000" dirty="0" smtClean="0"/>
              <a:t>th</a:t>
            </a:r>
            <a:r>
              <a:rPr lang="en-US" b="1" dirty="0" smtClean="0"/>
              <a:t> graders think handguns are easy to get</a:t>
            </a:r>
            <a:endParaRPr lang="en-US" b="1" dirty="0"/>
          </a:p>
        </p:txBody>
      </p:sp>
      <p:grpSp>
        <p:nvGrpSpPr>
          <p:cNvPr id="37" name="Group 36"/>
          <p:cNvGrpSpPr/>
          <p:nvPr/>
        </p:nvGrpSpPr>
        <p:grpSpPr>
          <a:xfrm>
            <a:off x="1034948" y="1967021"/>
            <a:ext cx="1847428" cy="808076"/>
            <a:chOff x="1279506" y="1927831"/>
            <a:chExt cx="2034261" cy="889798"/>
          </a:xfrm>
        </p:grpSpPr>
        <p:grpSp>
          <p:nvGrpSpPr>
            <p:cNvPr id="6" name="Group 159"/>
            <p:cNvGrpSpPr>
              <a:grpSpLocks/>
            </p:cNvGrpSpPr>
            <p:nvPr/>
          </p:nvGrpSpPr>
          <p:grpSpPr bwMode="auto">
            <a:xfrm flipH="1">
              <a:off x="2528341" y="1927911"/>
              <a:ext cx="316691" cy="889718"/>
              <a:chOff x="2776" y="2894"/>
              <a:chExt cx="236" cy="663"/>
            </a:xfrm>
            <a:solidFill>
              <a:schemeClr val="bg1">
                <a:lumMod val="75000"/>
              </a:schemeClr>
            </a:solidFill>
          </p:grpSpPr>
          <p:sp>
            <p:nvSpPr>
              <p:cNvPr id="7" name="Freeform 85"/>
              <p:cNvSpPr>
                <a:spLocks/>
              </p:cNvSpPr>
              <p:nvPr/>
            </p:nvSpPr>
            <p:spPr bwMode="auto">
              <a:xfrm>
                <a:off x="2834" y="2894"/>
                <a:ext cx="120" cy="123"/>
              </a:xfrm>
              <a:custGeom>
                <a:avLst/>
                <a:gdLst/>
                <a:ahLst/>
                <a:cxnLst>
                  <a:cxn ang="0">
                    <a:pos x="182" y="52"/>
                  </a:cxn>
                  <a:cxn ang="0">
                    <a:pos x="190" y="76"/>
                  </a:cxn>
                  <a:cxn ang="0">
                    <a:pos x="193" y="101"/>
                  </a:cxn>
                  <a:cxn ang="0">
                    <a:pos x="189" y="127"/>
                  </a:cxn>
                  <a:cxn ang="0">
                    <a:pos x="181" y="148"/>
                  </a:cxn>
                  <a:cxn ang="0">
                    <a:pos x="175" y="158"/>
                  </a:cxn>
                  <a:cxn ang="0">
                    <a:pos x="168" y="166"/>
                  </a:cxn>
                  <a:cxn ang="0">
                    <a:pos x="160" y="174"/>
                  </a:cxn>
                  <a:cxn ang="0">
                    <a:pos x="151" y="181"/>
                  </a:cxn>
                  <a:cxn ang="0">
                    <a:pos x="142" y="185"/>
                  </a:cxn>
                  <a:cxn ang="0">
                    <a:pos x="130" y="190"/>
                  </a:cxn>
                  <a:cxn ang="0">
                    <a:pos x="119" y="194"/>
                  </a:cxn>
                  <a:cxn ang="0">
                    <a:pos x="106" y="197"/>
                  </a:cxn>
                  <a:cxn ang="0">
                    <a:pos x="90" y="197"/>
                  </a:cxn>
                  <a:cxn ang="0">
                    <a:pos x="76" y="195"/>
                  </a:cxn>
                  <a:cxn ang="0">
                    <a:pos x="61" y="190"/>
                  </a:cxn>
                  <a:cxn ang="0">
                    <a:pos x="49" y="184"/>
                  </a:cxn>
                  <a:cxn ang="0">
                    <a:pos x="37" y="176"/>
                  </a:cxn>
                  <a:cxn ang="0">
                    <a:pos x="27" y="166"/>
                  </a:cxn>
                  <a:cxn ang="0">
                    <a:pos x="18" y="156"/>
                  </a:cxn>
                  <a:cxn ang="0">
                    <a:pos x="9" y="144"/>
                  </a:cxn>
                  <a:cxn ang="0">
                    <a:pos x="3" y="127"/>
                  </a:cxn>
                  <a:cxn ang="0">
                    <a:pos x="0" y="106"/>
                  </a:cxn>
                  <a:cxn ang="0">
                    <a:pos x="0" y="85"/>
                  </a:cxn>
                  <a:cxn ang="0">
                    <a:pos x="5" y="66"/>
                  </a:cxn>
                  <a:cxn ang="0">
                    <a:pos x="12" y="52"/>
                  </a:cxn>
                  <a:cxn ang="0">
                    <a:pos x="19" y="40"/>
                  </a:cxn>
                  <a:cxn ang="0">
                    <a:pos x="28" y="29"/>
                  </a:cxn>
                  <a:cxn ang="0">
                    <a:pos x="39" y="20"/>
                  </a:cxn>
                  <a:cxn ang="0">
                    <a:pos x="51" y="12"/>
                  </a:cxn>
                  <a:cxn ang="0">
                    <a:pos x="65" y="6"/>
                  </a:cxn>
                  <a:cxn ang="0">
                    <a:pos x="79" y="1"/>
                  </a:cxn>
                  <a:cxn ang="0">
                    <a:pos x="95" y="0"/>
                  </a:cxn>
                  <a:cxn ang="0">
                    <a:pos x="109" y="1"/>
                  </a:cxn>
                  <a:cxn ang="0">
                    <a:pos x="122" y="4"/>
                  </a:cxn>
                  <a:cxn ang="0">
                    <a:pos x="135" y="8"/>
                  </a:cxn>
                  <a:cxn ang="0">
                    <a:pos x="147" y="14"/>
                  </a:cxn>
                  <a:cxn ang="0">
                    <a:pos x="157" y="22"/>
                  </a:cxn>
                  <a:cxn ang="0">
                    <a:pos x="167" y="31"/>
                  </a:cxn>
                  <a:cxn ang="0">
                    <a:pos x="175" y="42"/>
                  </a:cxn>
                  <a:cxn ang="0">
                    <a:pos x="182" y="52"/>
                  </a:cxn>
                </a:cxnLst>
                <a:rect l="0" t="0" r="r" b="b"/>
                <a:pathLst>
                  <a:path w="193" h="197">
                    <a:moveTo>
                      <a:pt x="182" y="52"/>
                    </a:moveTo>
                    <a:lnTo>
                      <a:pt x="190" y="76"/>
                    </a:lnTo>
                    <a:lnTo>
                      <a:pt x="193" y="101"/>
                    </a:lnTo>
                    <a:lnTo>
                      <a:pt x="189" y="127"/>
                    </a:lnTo>
                    <a:lnTo>
                      <a:pt x="181" y="148"/>
                    </a:lnTo>
                    <a:lnTo>
                      <a:pt x="175" y="158"/>
                    </a:lnTo>
                    <a:lnTo>
                      <a:pt x="168" y="166"/>
                    </a:lnTo>
                    <a:lnTo>
                      <a:pt x="160" y="174"/>
                    </a:lnTo>
                    <a:lnTo>
                      <a:pt x="151" y="181"/>
                    </a:lnTo>
                    <a:lnTo>
                      <a:pt x="142" y="185"/>
                    </a:lnTo>
                    <a:lnTo>
                      <a:pt x="130" y="190"/>
                    </a:lnTo>
                    <a:lnTo>
                      <a:pt x="119" y="194"/>
                    </a:lnTo>
                    <a:lnTo>
                      <a:pt x="106" y="197"/>
                    </a:lnTo>
                    <a:lnTo>
                      <a:pt x="90" y="197"/>
                    </a:lnTo>
                    <a:lnTo>
                      <a:pt x="76" y="195"/>
                    </a:lnTo>
                    <a:lnTo>
                      <a:pt x="61" y="190"/>
                    </a:lnTo>
                    <a:lnTo>
                      <a:pt x="49" y="184"/>
                    </a:lnTo>
                    <a:lnTo>
                      <a:pt x="37" y="176"/>
                    </a:lnTo>
                    <a:lnTo>
                      <a:pt x="27" y="166"/>
                    </a:lnTo>
                    <a:lnTo>
                      <a:pt x="18" y="156"/>
                    </a:lnTo>
                    <a:lnTo>
                      <a:pt x="9" y="144"/>
                    </a:lnTo>
                    <a:lnTo>
                      <a:pt x="3" y="127"/>
                    </a:lnTo>
                    <a:lnTo>
                      <a:pt x="0" y="106"/>
                    </a:lnTo>
                    <a:lnTo>
                      <a:pt x="0" y="85"/>
                    </a:lnTo>
                    <a:lnTo>
                      <a:pt x="5" y="66"/>
                    </a:lnTo>
                    <a:lnTo>
                      <a:pt x="12" y="52"/>
                    </a:lnTo>
                    <a:lnTo>
                      <a:pt x="19" y="40"/>
                    </a:lnTo>
                    <a:lnTo>
                      <a:pt x="28" y="29"/>
                    </a:lnTo>
                    <a:lnTo>
                      <a:pt x="39" y="20"/>
                    </a:lnTo>
                    <a:lnTo>
                      <a:pt x="51" y="12"/>
                    </a:lnTo>
                    <a:lnTo>
                      <a:pt x="65" y="6"/>
                    </a:lnTo>
                    <a:lnTo>
                      <a:pt x="79" y="1"/>
                    </a:lnTo>
                    <a:lnTo>
                      <a:pt x="95" y="0"/>
                    </a:lnTo>
                    <a:lnTo>
                      <a:pt x="109" y="1"/>
                    </a:lnTo>
                    <a:lnTo>
                      <a:pt x="122" y="4"/>
                    </a:lnTo>
                    <a:lnTo>
                      <a:pt x="135" y="8"/>
                    </a:lnTo>
                    <a:lnTo>
                      <a:pt x="147" y="14"/>
                    </a:lnTo>
                    <a:lnTo>
                      <a:pt x="157" y="22"/>
                    </a:lnTo>
                    <a:lnTo>
                      <a:pt x="167" y="31"/>
                    </a:lnTo>
                    <a:lnTo>
                      <a:pt x="175" y="42"/>
                    </a:lnTo>
                    <a:lnTo>
                      <a:pt x="182" y="52"/>
                    </a:lnTo>
                    <a:close/>
                  </a:path>
                </a:pathLst>
              </a:custGeom>
              <a:solidFill>
                <a:schemeClr val="bg1">
                  <a:lumMod val="65000"/>
                </a:schemeClr>
              </a:solidFill>
              <a:ln w="3175" cmpd="sng">
                <a:noFill/>
                <a:round/>
                <a:headEnd/>
                <a:tailEnd/>
              </a:ln>
            </p:spPr>
            <p:txBody>
              <a:bodyPr/>
              <a:lstStyle/>
              <a:p>
                <a:endParaRPr lang="en-US" dirty="0"/>
              </a:p>
            </p:txBody>
          </p:sp>
          <p:sp>
            <p:nvSpPr>
              <p:cNvPr id="8" name="Freeform 86"/>
              <p:cNvSpPr>
                <a:spLocks/>
              </p:cNvSpPr>
              <p:nvPr/>
            </p:nvSpPr>
            <p:spPr bwMode="auto">
              <a:xfrm>
                <a:off x="2776" y="3032"/>
                <a:ext cx="236" cy="525"/>
              </a:xfrm>
              <a:custGeom>
                <a:avLst/>
                <a:gdLst/>
                <a:ahLst/>
                <a:cxnLst>
                  <a:cxn ang="0">
                    <a:pos x="201" y="416"/>
                  </a:cxn>
                  <a:cxn ang="0">
                    <a:pos x="195" y="410"/>
                  </a:cxn>
                  <a:cxn ang="0">
                    <a:pos x="184" y="408"/>
                  </a:cxn>
                  <a:cxn ang="0">
                    <a:pos x="176" y="411"/>
                  </a:cxn>
                  <a:cxn ang="0">
                    <a:pos x="171" y="483"/>
                  </a:cxn>
                  <a:cxn ang="0">
                    <a:pos x="171" y="766"/>
                  </a:cxn>
                  <a:cxn ang="0">
                    <a:pos x="159" y="835"/>
                  </a:cxn>
                  <a:cxn ang="0">
                    <a:pos x="138" y="835"/>
                  </a:cxn>
                  <a:cxn ang="0">
                    <a:pos x="118" y="835"/>
                  </a:cxn>
                  <a:cxn ang="0">
                    <a:pos x="98" y="834"/>
                  </a:cxn>
                  <a:cxn ang="0">
                    <a:pos x="89" y="730"/>
                  </a:cxn>
                  <a:cxn ang="0">
                    <a:pos x="90" y="264"/>
                  </a:cxn>
                  <a:cxn ang="0">
                    <a:pos x="83" y="130"/>
                  </a:cxn>
                  <a:cxn ang="0">
                    <a:pos x="69" y="135"/>
                  </a:cxn>
                  <a:cxn ang="0">
                    <a:pos x="65" y="192"/>
                  </a:cxn>
                  <a:cxn ang="0">
                    <a:pos x="62" y="354"/>
                  </a:cxn>
                  <a:cxn ang="0">
                    <a:pos x="54" y="389"/>
                  </a:cxn>
                  <a:cxn ang="0">
                    <a:pos x="39" y="389"/>
                  </a:cxn>
                  <a:cxn ang="0">
                    <a:pos x="23" y="388"/>
                  </a:cxn>
                  <a:cxn ang="0">
                    <a:pos x="8" y="388"/>
                  </a:cxn>
                  <a:cxn ang="0">
                    <a:pos x="0" y="331"/>
                  </a:cxn>
                  <a:cxn ang="0">
                    <a:pos x="1" y="141"/>
                  </a:cxn>
                  <a:cxn ang="0">
                    <a:pos x="1" y="88"/>
                  </a:cxn>
                  <a:cxn ang="0">
                    <a:pos x="7" y="65"/>
                  </a:cxn>
                  <a:cxn ang="0">
                    <a:pos x="22" y="45"/>
                  </a:cxn>
                  <a:cxn ang="0">
                    <a:pos x="42" y="28"/>
                  </a:cxn>
                  <a:cxn ang="0">
                    <a:pos x="66" y="15"/>
                  </a:cxn>
                  <a:cxn ang="0">
                    <a:pos x="91" y="7"/>
                  </a:cxn>
                  <a:cxn ang="0">
                    <a:pos x="120" y="2"/>
                  </a:cxn>
                  <a:cxn ang="0">
                    <a:pos x="149" y="0"/>
                  </a:cxn>
                  <a:cxn ang="0">
                    <a:pos x="177" y="0"/>
                  </a:cxn>
                  <a:cxn ang="0">
                    <a:pos x="207" y="1"/>
                  </a:cxn>
                  <a:cxn ang="0">
                    <a:pos x="237" y="4"/>
                  </a:cxn>
                  <a:cxn ang="0">
                    <a:pos x="266" y="4"/>
                  </a:cxn>
                  <a:cxn ang="0">
                    <a:pos x="293" y="7"/>
                  </a:cxn>
                  <a:cxn ang="0">
                    <a:pos x="316" y="16"/>
                  </a:cxn>
                  <a:cxn ang="0">
                    <a:pos x="335" y="28"/>
                  </a:cxn>
                  <a:cxn ang="0">
                    <a:pos x="353" y="45"/>
                  </a:cxn>
                  <a:cxn ang="0">
                    <a:pos x="372" y="128"/>
                  </a:cxn>
                  <a:cxn ang="0">
                    <a:pos x="373" y="347"/>
                  </a:cxn>
                  <a:cxn ang="0">
                    <a:pos x="311" y="393"/>
                  </a:cxn>
                  <a:cxn ang="0">
                    <a:pos x="307" y="130"/>
                  </a:cxn>
                  <a:cxn ang="0">
                    <a:pos x="295" y="129"/>
                  </a:cxn>
                  <a:cxn ang="0">
                    <a:pos x="283" y="153"/>
                  </a:cxn>
                  <a:cxn ang="0">
                    <a:pos x="283" y="213"/>
                  </a:cxn>
                  <a:cxn ang="0">
                    <a:pos x="283" y="356"/>
                  </a:cxn>
                  <a:cxn ang="0">
                    <a:pos x="282" y="751"/>
                  </a:cxn>
                  <a:cxn ang="0">
                    <a:pos x="203" y="835"/>
                  </a:cxn>
                </a:cxnLst>
                <a:rect l="0" t="0" r="r" b="b"/>
                <a:pathLst>
                  <a:path w="376" h="835">
                    <a:moveTo>
                      <a:pt x="202" y="420"/>
                    </a:moveTo>
                    <a:lnTo>
                      <a:pt x="201" y="416"/>
                    </a:lnTo>
                    <a:lnTo>
                      <a:pt x="198" y="412"/>
                    </a:lnTo>
                    <a:lnTo>
                      <a:pt x="195" y="410"/>
                    </a:lnTo>
                    <a:lnTo>
                      <a:pt x="190" y="409"/>
                    </a:lnTo>
                    <a:lnTo>
                      <a:pt x="184" y="408"/>
                    </a:lnTo>
                    <a:lnTo>
                      <a:pt x="180" y="409"/>
                    </a:lnTo>
                    <a:lnTo>
                      <a:pt x="176" y="411"/>
                    </a:lnTo>
                    <a:lnTo>
                      <a:pt x="173" y="415"/>
                    </a:lnTo>
                    <a:lnTo>
                      <a:pt x="171" y="483"/>
                    </a:lnTo>
                    <a:lnTo>
                      <a:pt x="171" y="624"/>
                    </a:lnTo>
                    <a:lnTo>
                      <a:pt x="171" y="766"/>
                    </a:lnTo>
                    <a:lnTo>
                      <a:pt x="171" y="835"/>
                    </a:lnTo>
                    <a:lnTo>
                      <a:pt x="159" y="835"/>
                    </a:lnTo>
                    <a:lnTo>
                      <a:pt x="149" y="835"/>
                    </a:lnTo>
                    <a:lnTo>
                      <a:pt x="138" y="835"/>
                    </a:lnTo>
                    <a:lnTo>
                      <a:pt x="128" y="835"/>
                    </a:lnTo>
                    <a:lnTo>
                      <a:pt x="118" y="835"/>
                    </a:lnTo>
                    <a:lnTo>
                      <a:pt x="108" y="835"/>
                    </a:lnTo>
                    <a:lnTo>
                      <a:pt x="98" y="834"/>
                    </a:lnTo>
                    <a:lnTo>
                      <a:pt x="88" y="833"/>
                    </a:lnTo>
                    <a:lnTo>
                      <a:pt x="89" y="730"/>
                    </a:lnTo>
                    <a:lnTo>
                      <a:pt x="90" y="502"/>
                    </a:lnTo>
                    <a:lnTo>
                      <a:pt x="90" y="264"/>
                    </a:lnTo>
                    <a:lnTo>
                      <a:pt x="88" y="135"/>
                    </a:lnTo>
                    <a:lnTo>
                      <a:pt x="83" y="130"/>
                    </a:lnTo>
                    <a:lnTo>
                      <a:pt x="75" y="130"/>
                    </a:lnTo>
                    <a:lnTo>
                      <a:pt x="69" y="135"/>
                    </a:lnTo>
                    <a:lnTo>
                      <a:pt x="66" y="146"/>
                    </a:lnTo>
                    <a:lnTo>
                      <a:pt x="65" y="192"/>
                    </a:lnTo>
                    <a:lnTo>
                      <a:pt x="63" y="274"/>
                    </a:lnTo>
                    <a:lnTo>
                      <a:pt x="62" y="354"/>
                    </a:lnTo>
                    <a:lnTo>
                      <a:pt x="61" y="388"/>
                    </a:lnTo>
                    <a:lnTo>
                      <a:pt x="54" y="389"/>
                    </a:lnTo>
                    <a:lnTo>
                      <a:pt x="46" y="389"/>
                    </a:lnTo>
                    <a:lnTo>
                      <a:pt x="39" y="389"/>
                    </a:lnTo>
                    <a:lnTo>
                      <a:pt x="31" y="388"/>
                    </a:lnTo>
                    <a:lnTo>
                      <a:pt x="23" y="388"/>
                    </a:lnTo>
                    <a:lnTo>
                      <a:pt x="16" y="388"/>
                    </a:lnTo>
                    <a:lnTo>
                      <a:pt x="8" y="388"/>
                    </a:lnTo>
                    <a:lnTo>
                      <a:pt x="1" y="389"/>
                    </a:lnTo>
                    <a:lnTo>
                      <a:pt x="0" y="331"/>
                    </a:lnTo>
                    <a:lnTo>
                      <a:pt x="0" y="233"/>
                    </a:lnTo>
                    <a:lnTo>
                      <a:pt x="1" y="141"/>
                    </a:lnTo>
                    <a:lnTo>
                      <a:pt x="1" y="100"/>
                    </a:lnTo>
                    <a:lnTo>
                      <a:pt x="1" y="88"/>
                    </a:lnTo>
                    <a:lnTo>
                      <a:pt x="4" y="75"/>
                    </a:lnTo>
                    <a:lnTo>
                      <a:pt x="7" y="65"/>
                    </a:lnTo>
                    <a:lnTo>
                      <a:pt x="14" y="54"/>
                    </a:lnTo>
                    <a:lnTo>
                      <a:pt x="22" y="45"/>
                    </a:lnTo>
                    <a:lnTo>
                      <a:pt x="31" y="36"/>
                    </a:lnTo>
                    <a:lnTo>
                      <a:pt x="42" y="28"/>
                    </a:lnTo>
                    <a:lnTo>
                      <a:pt x="53" y="21"/>
                    </a:lnTo>
                    <a:lnTo>
                      <a:pt x="66" y="15"/>
                    </a:lnTo>
                    <a:lnTo>
                      <a:pt x="78" y="11"/>
                    </a:lnTo>
                    <a:lnTo>
                      <a:pt x="91" y="7"/>
                    </a:lnTo>
                    <a:lnTo>
                      <a:pt x="105" y="4"/>
                    </a:lnTo>
                    <a:lnTo>
                      <a:pt x="120" y="2"/>
                    </a:lnTo>
                    <a:lnTo>
                      <a:pt x="134" y="1"/>
                    </a:lnTo>
                    <a:lnTo>
                      <a:pt x="149" y="0"/>
                    </a:lnTo>
                    <a:lnTo>
                      <a:pt x="164" y="0"/>
                    </a:lnTo>
                    <a:lnTo>
                      <a:pt x="177" y="0"/>
                    </a:lnTo>
                    <a:lnTo>
                      <a:pt x="192" y="1"/>
                    </a:lnTo>
                    <a:lnTo>
                      <a:pt x="207" y="1"/>
                    </a:lnTo>
                    <a:lnTo>
                      <a:pt x="222" y="2"/>
                    </a:lnTo>
                    <a:lnTo>
                      <a:pt x="237" y="4"/>
                    </a:lnTo>
                    <a:lnTo>
                      <a:pt x="251" y="4"/>
                    </a:lnTo>
                    <a:lnTo>
                      <a:pt x="266" y="4"/>
                    </a:lnTo>
                    <a:lnTo>
                      <a:pt x="280" y="4"/>
                    </a:lnTo>
                    <a:lnTo>
                      <a:pt x="293" y="7"/>
                    </a:lnTo>
                    <a:lnTo>
                      <a:pt x="304" y="11"/>
                    </a:lnTo>
                    <a:lnTo>
                      <a:pt x="316" y="16"/>
                    </a:lnTo>
                    <a:lnTo>
                      <a:pt x="326" y="22"/>
                    </a:lnTo>
                    <a:lnTo>
                      <a:pt x="335" y="28"/>
                    </a:lnTo>
                    <a:lnTo>
                      <a:pt x="345" y="36"/>
                    </a:lnTo>
                    <a:lnTo>
                      <a:pt x="353" y="45"/>
                    </a:lnTo>
                    <a:lnTo>
                      <a:pt x="360" y="54"/>
                    </a:lnTo>
                    <a:lnTo>
                      <a:pt x="372" y="128"/>
                    </a:lnTo>
                    <a:lnTo>
                      <a:pt x="376" y="242"/>
                    </a:lnTo>
                    <a:lnTo>
                      <a:pt x="373" y="347"/>
                    </a:lnTo>
                    <a:lnTo>
                      <a:pt x="371" y="393"/>
                    </a:lnTo>
                    <a:lnTo>
                      <a:pt x="311" y="393"/>
                    </a:lnTo>
                    <a:lnTo>
                      <a:pt x="311" y="136"/>
                    </a:lnTo>
                    <a:lnTo>
                      <a:pt x="307" y="130"/>
                    </a:lnTo>
                    <a:lnTo>
                      <a:pt x="301" y="128"/>
                    </a:lnTo>
                    <a:lnTo>
                      <a:pt x="295" y="129"/>
                    </a:lnTo>
                    <a:lnTo>
                      <a:pt x="288" y="130"/>
                    </a:lnTo>
                    <a:lnTo>
                      <a:pt x="283" y="153"/>
                    </a:lnTo>
                    <a:lnTo>
                      <a:pt x="282" y="184"/>
                    </a:lnTo>
                    <a:lnTo>
                      <a:pt x="283" y="213"/>
                    </a:lnTo>
                    <a:lnTo>
                      <a:pt x="283" y="226"/>
                    </a:lnTo>
                    <a:lnTo>
                      <a:pt x="283" y="356"/>
                    </a:lnTo>
                    <a:lnTo>
                      <a:pt x="283" y="561"/>
                    </a:lnTo>
                    <a:lnTo>
                      <a:pt x="282" y="751"/>
                    </a:lnTo>
                    <a:lnTo>
                      <a:pt x="282" y="835"/>
                    </a:lnTo>
                    <a:lnTo>
                      <a:pt x="203" y="835"/>
                    </a:lnTo>
                    <a:lnTo>
                      <a:pt x="202" y="420"/>
                    </a:lnTo>
                    <a:close/>
                  </a:path>
                </a:pathLst>
              </a:custGeom>
              <a:solidFill>
                <a:schemeClr val="bg1">
                  <a:lumMod val="65000"/>
                </a:schemeClr>
              </a:solidFill>
              <a:ln w="3175" cmpd="sng">
                <a:noFill/>
                <a:round/>
                <a:headEnd/>
                <a:tailEnd/>
              </a:ln>
            </p:spPr>
            <p:txBody>
              <a:bodyPr/>
              <a:lstStyle/>
              <a:p>
                <a:endParaRPr lang="en-US" dirty="0"/>
              </a:p>
            </p:txBody>
          </p:sp>
        </p:grpSp>
        <p:grpSp>
          <p:nvGrpSpPr>
            <p:cNvPr id="9" name="Group 158"/>
            <p:cNvGrpSpPr>
              <a:grpSpLocks/>
            </p:cNvGrpSpPr>
            <p:nvPr/>
          </p:nvGrpSpPr>
          <p:grpSpPr bwMode="auto">
            <a:xfrm flipH="1">
              <a:off x="1279506" y="1927831"/>
              <a:ext cx="398563" cy="885675"/>
              <a:chOff x="2430" y="2897"/>
              <a:chExt cx="297" cy="660"/>
            </a:xfrm>
            <a:solidFill>
              <a:schemeClr val="bg1">
                <a:lumMod val="75000"/>
              </a:schemeClr>
            </a:solidFill>
          </p:grpSpPr>
          <p:sp>
            <p:nvSpPr>
              <p:cNvPr id="10" name="Freeform 91"/>
              <p:cNvSpPr>
                <a:spLocks/>
              </p:cNvSpPr>
              <p:nvPr/>
            </p:nvSpPr>
            <p:spPr bwMode="auto">
              <a:xfrm>
                <a:off x="2518" y="2897"/>
                <a:ext cx="122" cy="122"/>
              </a:xfrm>
              <a:custGeom>
                <a:avLst/>
                <a:gdLst/>
                <a:ahLst/>
                <a:cxnLst>
                  <a:cxn ang="0">
                    <a:pos x="192" y="39"/>
                  </a:cxn>
                  <a:cxn ang="0">
                    <a:pos x="206" y="63"/>
                  </a:cxn>
                  <a:cxn ang="0">
                    <a:pos x="214" y="92"/>
                  </a:cxn>
                  <a:cxn ang="0">
                    <a:pos x="214" y="120"/>
                  </a:cxn>
                  <a:cxn ang="0">
                    <a:pos x="207" y="149"/>
                  </a:cxn>
                  <a:cxn ang="0">
                    <a:pos x="201" y="161"/>
                  </a:cxn>
                  <a:cxn ang="0">
                    <a:pos x="195" y="171"/>
                  </a:cxn>
                  <a:cxn ang="0">
                    <a:pos x="185" y="181"/>
                  </a:cxn>
                  <a:cxn ang="0">
                    <a:pos x="176" y="189"/>
                  </a:cxn>
                  <a:cxn ang="0">
                    <a:pos x="165" y="198"/>
                  </a:cxn>
                  <a:cxn ang="0">
                    <a:pos x="153" y="204"/>
                  </a:cxn>
                  <a:cxn ang="0">
                    <a:pos x="139" y="210"/>
                  </a:cxn>
                  <a:cxn ang="0">
                    <a:pos x="125" y="214"/>
                  </a:cxn>
                  <a:cxn ang="0">
                    <a:pos x="112" y="215"/>
                  </a:cxn>
                  <a:cxn ang="0">
                    <a:pos x="99" y="214"/>
                  </a:cxn>
                  <a:cxn ang="0">
                    <a:pos x="85" y="211"/>
                  </a:cxn>
                  <a:cxn ang="0">
                    <a:pos x="71" y="208"/>
                  </a:cxn>
                  <a:cxn ang="0">
                    <a:pos x="57" y="202"/>
                  </a:cxn>
                  <a:cxn ang="0">
                    <a:pos x="46" y="195"/>
                  </a:cxn>
                  <a:cxn ang="0">
                    <a:pos x="34" y="186"/>
                  </a:cxn>
                  <a:cxn ang="0">
                    <a:pos x="25" y="177"/>
                  </a:cxn>
                  <a:cxn ang="0">
                    <a:pos x="15" y="162"/>
                  </a:cxn>
                  <a:cxn ang="0">
                    <a:pos x="8" y="147"/>
                  </a:cxn>
                  <a:cxn ang="0">
                    <a:pos x="3" y="130"/>
                  </a:cxn>
                  <a:cxn ang="0">
                    <a:pos x="0" y="112"/>
                  </a:cxn>
                  <a:cxn ang="0">
                    <a:pos x="1" y="112"/>
                  </a:cxn>
                  <a:cxn ang="0">
                    <a:pos x="3" y="86"/>
                  </a:cxn>
                  <a:cxn ang="0">
                    <a:pos x="4" y="85"/>
                  </a:cxn>
                  <a:cxn ang="0">
                    <a:pos x="3" y="82"/>
                  </a:cxn>
                  <a:cxn ang="0">
                    <a:pos x="3" y="80"/>
                  </a:cxn>
                  <a:cxn ang="0">
                    <a:pos x="4" y="79"/>
                  </a:cxn>
                  <a:cxn ang="0">
                    <a:pos x="10" y="64"/>
                  </a:cxn>
                  <a:cxn ang="0">
                    <a:pos x="17" y="50"/>
                  </a:cxn>
                  <a:cxn ang="0">
                    <a:pos x="26" y="39"/>
                  </a:cxn>
                  <a:cxn ang="0">
                    <a:pos x="37" y="27"/>
                  </a:cxn>
                  <a:cxn ang="0">
                    <a:pos x="49" y="18"/>
                  </a:cxn>
                  <a:cxn ang="0">
                    <a:pos x="62" y="11"/>
                  </a:cxn>
                  <a:cxn ang="0">
                    <a:pos x="78" y="4"/>
                  </a:cxn>
                  <a:cxn ang="0">
                    <a:pos x="94" y="1"/>
                  </a:cxn>
                  <a:cxn ang="0">
                    <a:pos x="109" y="0"/>
                  </a:cxn>
                  <a:cxn ang="0">
                    <a:pos x="123" y="1"/>
                  </a:cxn>
                  <a:cxn ang="0">
                    <a:pos x="137" y="4"/>
                  </a:cxn>
                  <a:cxn ang="0">
                    <a:pos x="150" y="9"/>
                  </a:cxn>
                  <a:cxn ang="0">
                    <a:pos x="162" y="14"/>
                  </a:cxn>
                  <a:cxn ang="0">
                    <a:pos x="173" y="21"/>
                  </a:cxn>
                  <a:cxn ang="0">
                    <a:pos x="183" y="29"/>
                  </a:cxn>
                  <a:cxn ang="0">
                    <a:pos x="192" y="39"/>
                  </a:cxn>
                </a:cxnLst>
                <a:rect l="0" t="0" r="r" b="b"/>
                <a:pathLst>
                  <a:path w="214" h="215">
                    <a:moveTo>
                      <a:pt x="192" y="39"/>
                    </a:moveTo>
                    <a:lnTo>
                      <a:pt x="206" y="63"/>
                    </a:lnTo>
                    <a:lnTo>
                      <a:pt x="214" y="92"/>
                    </a:lnTo>
                    <a:lnTo>
                      <a:pt x="214" y="120"/>
                    </a:lnTo>
                    <a:lnTo>
                      <a:pt x="207" y="149"/>
                    </a:lnTo>
                    <a:lnTo>
                      <a:pt x="201" y="161"/>
                    </a:lnTo>
                    <a:lnTo>
                      <a:pt x="195" y="171"/>
                    </a:lnTo>
                    <a:lnTo>
                      <a:pt x="185" y="181"/>
                    </a:lnTo>
                    <a:lnTo>
                      <a:pt x="176" y="189"/>
                    </a:lnTo>
                    <a:lnTo>
                      <a:pt x="165" y="198"/>
                    </a:lnTo>
                    <a:lnTo>
                      <a:pt x="153" y="204"/>
                    </a:lnTo>
                    <a:lnTo>
                      <a:pt x="139" y="210"/>
                    </a:lnTo>
                    <a:lnTo>
                      <a:pt x="125" y="214"/>
                    </a:lnTo>
                    <a:lnTo>
                      <a:pt x="112" y="215"/>
                    </a:lnTo>
                    <a:lnTo>
                      <a:pt x="99" y="214"/>
                    </a:lnTo>
                    <a:lnTo>
                      <a:pt x="85" y="211"/>
                    </a:lnTo>
                    <a:lnTo>
                      <a:pt x="71" y="208"/>
                    </a:lnTo>
                    <a:lnTo>
                      <a:pt x="57" y="202"/>
                    </a:lnTo>
                    <a:lnTo>
                      <a:pt x="46" y="195"/>
                    </a:lnTo>
                    <a:lnTo>
                      <a:pt x="34" y="186"/>
                    </a:lnTo>
                    <a:lnTo>
                      <a:pt x="25" y="177"/>
                    </a:lnTo>
                    <a:lnTo>
                      <a:pt x="15" y="162"/>
                    </a:lnTo>
                    <a:lnTo>
                      <a:pt x="8" y="147"/>
                    </a:lnTo>
                    <a:lnTo>
                      <a:pt x="3" y="130"/>
                    </a:lnTo>
                    <a:lnTo>
                      <a:pt x="0" y="112"/>
                    </a:lnTo>
                    <a:lnTo>
                      <a:pt x="1" y="112"/>
                    </a:lnTo>
                    <a:lnTo>
                      <a:pt x="3" y="86"/>
                    </a:lnTo>
                    <a:lnTo>
                      <a:pt x="4" y="85"/>
                    </a:lnTo>
                    <a:lnTo>
                      <a:pt x="3" y="82"/>
                    </a:lnTo>
                    <a:lnTo>
                      <a:pt x="3" y="80"/>
                    </a:lnTo>
                    <a:lnTo>
                      <a:pt x="4" y="79"/>
                    </a:lnTo>
                    <a:lnTo>
                      <a:pt x="10" y="64"/>
                    </a:lnTo>
                    <a:lnTo>
                      <a:pt x="17" y="50"/>
                    </a:lnTo>
                    <a:lnTo>
                      <a:pt x="26" y="39"/>
                    </a:lnTo>
                    <a:lnTo>
                      <a:pt x="37" y="27"/>
                    </a:lnTo>
                    <a:lnTo>
                      <a:pt x="49" y="18"/>
                    </a:lnTo>
                    <a:lnTo>
                      <a:pt x="62" y="11"/>
                    </a:lnTo>
                    <a:lnTo>
                      <a:pt x="78" y="4"/>
                    </a:lnTo>
                    <a:lnTo>
                      <a:pt x="94" y="1"/>
                    </a:lnTo>
                    <a:lnTo>
                      <a:pt x="109" y="0"/>
                    </a:lnTo>
                    <a:lnTo>
                      <a:pt x="123" y="1"/>
                    </a:lnTo>
                    <a:lnTo>
                      <a:pt x="137" y="4"/>
                    </a:lnTo>
                    <a:lnTo>
                      <a:pt x="150" y="9"/>
                    </a:lnTo>
                    <a:lnTo>
                      <a:pt x="162" y="14"/>
                    </a:lnTo>
                    <a:lnTo>
                      <a:pt x="173" y="21"/>
                    </a:lnTo>
                    <a:lnTo>
                      <a:pt x="183" y="29"/>
                    </a:lnTo>
                    <a:lnTo>
                      <a:pt x="192" y="39"/>
                    </a:lnTo>
                    <a:close/>
                  </a:path>
                </a:pathLst>
              </a:custGeom>
              <a:solidFill>
                <a:schemeClr val="bg1">
                  <a:lumMod val="65000"/>
                </a:schemeClr>
              </a:solidFill>
              <a:ln w="3175" cmpd="sng">
                <a:noFill/>
                <a:round/>
                <a:headEnd/>
                <a:tailEnd/>
              </a:ln>
            </p:spPr>
            <p:txBody>
              <a:bodyPr/>
              <a:lstStyle/>
              <a:p>
                <a:endParaRPr lang="en-US" dirty="0"/>
              </a:p>
            </p:txBody>
          </p:sp>
          <p:sp>
            <p:nvSpPr>
              <p:cNvPr id="11" name="Freeform 92"/>
              <p:cNvSpPr>
                <a:spLocks/>
              </p:cNvSpPr>
              <p:nvPr/>
            </p:nvSpPr>
            <p:spPr bwMode="auto">
              <a:xfrm>
                <a:off x="2430" y="3032"/>
                <a:ext cx="297" cy="525"/>
              </a:xfrm>
              <a:custGeom>
                <a:avLst/>
                <a:gdLst/>
                <a:ahLst/>
                <a:cxnLst>
                  <a:cxn ang="0">
                    <a:pos x="430" y="70"/>
                  </a:cxn>
                  <a:cxn ang="0">
                    <a:pos x="445" y="110"/>
                  </a:cxn>
                  <a:cxn ang="0">
                    <a:pos x="458" y="152"/>
                  </a:cxn>
                  <a:cxn ang="0">
                    <a:pos x="482" y="240"/>
                  </a:cxn>
                  <a:cxn ang="0">
                    <a:pos x="505" y="328"/>
                  </a:cxn>
                  <a:cxn ang="0">
                    <a:pos x="512" y="388"/>
                  </a:cxn>
                  <a:cxn ang="0">
                    <a:pos x="486" y="396"/>
                  </a:cxn>
                  <a:cxn ang="0">
                    <a:pos x="458" y="403"/>
                  </a:cxn>
                  <a:cxn ang="0">
                    <a:pos x="434" y="342"/>
                  </a:cxn>
                  <a:cxn ang="0">
                    <a:pos x="410" y="247"/>
                  </a:cxn>
                  <a:cxn ang="0">
                    <a:pos x="383" y="153"/>
                  </a:cxn>
                  <a:cxn ang="0">
                    <a:pos x="373" y="178"/>
                  </a:cxn>
                  <a:cxn ang="0">
                    <a:pos x="361" y="267"/>
                  </a:cxn>
                  <a:cxn ang="0">
                    <a:pos x="387" y="374"/>
                  </a:cxn>
                  <a:cxn ang="0">
                    <a:pos x="411" y="450"/>
                  </a:cxn>
                  <a:cxn ang="0">
                    <a:pos x="435" y="527"/>
                  </a:cxn>
                  <a:cxn ang="0">
                    <a:pos x="424" y="553"/>
                  </a:cxn>
                  <a:cxn ang="0">
                    <a:pos x="397" y="552"/>
                  </a:cxn>
                  <a:cxn ang="0">
                    <a:pos x="371" y="555"/>
                  </a:cxn>
                  <a:cxn ang="0">
                    <a:pos x="278" y="567"/>
                  </a:cxn>
                  <a:cxn ang="0">
                    <a:pos x="261" y="558"/>
                  </a:cxn>
                  <a:cxn ang="0">
                    <a:pos x="246" y="915"/>
                  </a:cxn>
                  <a:cxn ang="0">
                    <a:pos x="146" y="553"/>
                  </a:cxn>
                  <a:cxn ang="0">
                    <a:pos x="116" y="552"/>
                  </a:cxn>
                  <a:cxn ang="0">
                    <a:pos x="87" y="552"/>
                  </a:cxn>
                  <a:cxn ang="0">
                    <a:pos x="91" y="511"/>
                  </a:cxn>
                  <a:cxn ang="0">
                    <a:pos x="128" y="401"/>
                  </a:cxn>
                  <a:cxn ang="0">
                    <a:pos x="156" y="314"/>
                  </a:cxn>
                  <a:cxn ang="0">
                    <a:pos x="151" y="172"/>
                  </a:cxn>
                  <a:cxn ang="0">
                    <a:pos x="136" y="184"/>
                  </a:cxn>
                  <a:cxn ang="0">
                    <a:pos x="101" y="294"/>
                  </a:cxn>
                  <a:cxn ang="0">
                    <a:pos x="69" y="413"/>
                  </a:cxn>
                  <a:cxn ang="0">
                    <a:pos x="22" y="317"/>
                  </a:cxn>
                  <a:cxn ang="0">
                    <a:pos x="53" y="207"/>
                  </a:cxn>
                  <a:cxn ang="0">
                    <a:pos x="85" y="98"/>
                  </a:cxn>
                  <a:cxn ang="0">
                    <a:pos x="110" y="50"/>
                  </a:cxn>
                  <a:cxn ang="0">
                    <a:pos x="148" y="14"/>
                  </a:cxn>
                  <a:cxn ang="0">
                    <a:pos x="205" y="1"/>
                  </a:cxn>
                  <a:cxn ang="0">
                    <a:pos x="270" y="0"/>
                  </a:cxn>
                  <a:cxn ang="0">
                    <a:pos x="335" y="2"/>
                  </a:cxn>
                  <a:cxn ang="0">
                    <a:pos x="374" y="9"/>
                  </a:cxn>
                  <a:cxn ang="0">
                    <a:pos x="397" y="25"/>
                  </a:cxn>
                  <a:cxn ang="0">
                    <a:pos x="416" y="47"/>
                  </a:cxn>
                </a:cxnLst>
                <a:rect l="0" t="0" r="r" b="b"/>
                <a:pathLst>
                  <a:path w="519" h="916">
                    <a:moveTo>
                      <a:pt x="416" y="47"/>
                    </a:moveTo>
                    <a:lnTo>
                      <a:pt x="424" y="57"/>
                    </a:lnTo>
                    <a:lnTo>
                      <a:pt x="430" y="70"/>
                    </a:lnTo>
                    <a:lnTo>
                      <a:pt x="436" y="83"/>
                    </a:lnTo>
                    <a:lnTo>
                      <a:pt x="441" y="96"/>
                    </a:lnTo>
                    <a:lnTo>
                      <a:pt x="445" y="110"/>
                    </a:lnTo>
                    <a:lnTo>
                      <a:pt x="450" y="124"/>
                    </a:lnTo>
                    <a:lnTo>
                      <a:pt x="455" y="138"/>
                    </a:lnTo>
                    <a:lnTo>
                      <a:pt x="458" y="152"/>
                    </a:lnTo>
                    <a:lnTo>
                      <a:pt x="466" y="182"/>
                    </a:lnTo>
                    <a:lnTo>
                      <a:pt x="473" y="212"/>
                    </a:lnTo>
                    <a:lnTo>
                      <a:pt x="482" y="240"/>
                    </a:lnTo>
                    <a:lnTo>
                      <a:pt x="490" y="269"/>
                    </a:lnTo>
                    <a:lnTo>
                      <a:pt x="498" y="299"/>
                    </a:lnTo>
                    <a:lnTo>
                      <a:pt x="505" y="328"/>
                    </a:lnTo>
                    <a:lnTo>
                      <a:pt x="512" y="357"/>
                    </a:lnTo>
                    <a:lnTo>
                      <a:pt x="519" y="387"/>
                    </a:lnTo>
                    <a:lnTo>
                      <a:pt x="512" y="388"/>
                    </a:lnTo>
                    <a:lnTo>
                      <a:pt x="503" y="390"/>
                    </a:lnTo>
                    <a:lnTo>
                      <a:pt x="495" y="393"/>
                    </a:lnTo>
                    <a:lnTo>
                      <a:pt x="486" y="396"/>
                    </a:lnTo>
                    <a:lnTo>
                      <a:pt x="475" y="398"/>
                    </a:lnTo>
                    <a:lnTo>
                      <a:pt x="467" y="400"/>
                    </a:lnTo>
                    <a:lnTo>
                      <a:pt x="458" y="403"/>
                    </a:lnTo>
                    <a:lnTo>
                      <a:pt x="451" y="403"/>
                    </a:lnTo>
                    <a:lnTo>
                      <a:pt x="443" y="373"/>
                    </a:lnTo>
                    <a:lnTo>
                      <a:pt x="434" y="342"/>
                    </a:lnTo>
                    <a:lnTo>
                      <a:pt x="426" y="311"/>
                    </a:lnTo>
                    <a:lnTo>
                      <a:pt x="418" y="278"/>
                    </a:lnTo>
                    <a:lnTo>
                      <a:pt x="410" y="247"/>
                    </a:lnTo>
                    <a:lnTo>
                      <a:pt x="401" y="215"/>
                    </a:lnTo>
                    <a:lnTo>
                      <a:pt x="392" y="184"/>
                    </a:lnTo>
                    <a:lnTo>
                      <a:pt x="383" y="153"/>
                    </a:lnTo>
                    <a:lnTo>
                      <a:pt x="377" y="161"/>
                    </a:lnTo>
                    <a:lnTo>
                      <a:pt x="375" y="169"/>
                    </a:lnTo>
                    <a:lnTo>
                      <a:pt x="373" y="178"/>
                    </a:lnTo>
                    <a:lnTo>
                      <a:pt x="371" y="187"/>
                    </a:lnTo>
                    <a:lnTo>
                      <a:pt x="364" y="225"/>
                    </a:lnTo>
                    <a:lnTo>
                      <a:pt x="361" y="267"/>
                    </a:lnTo>
                    <a:lnTo>
                      <a:pt x="365" y="308"/>
                    </a:lnTo>
                    <a:lnTo>
                      <a:pt x="379" y="347"/>
                    </a:lnTo>
                    <a:lnTo>
                      <a:pt x="387" y="374"/>
                    </a:lnTo>
                    <a:lnTo>
                      <a:pt x="395" y="399"/>
                    </a:lnTo>
                    <a:lnTo>
                      <a:pt x="403" y="425"/>
                    </a:lnTo>
                    <a:lnTo>
                      <a:pt x="411" y="450"/>
                    </a:lnTo>
                    <a:lnTo>
                      <a:pt x="419" y="475"/>
                    </a:lnTo>
                    <a:lnTo>
                      <a:pt x="427" y="500"/>
                    </a:lnTo>
                    <a:lnTo>
                      <a:pt x="435" y="527"/>
                    </a:lnTo>
                    <a:lnTo>
                      <a:pt x="443" y="553"/>
                    </a:lnTo>
                    <a:lnTo>
                      <a:pt x="434" y="553"/>
                    </a:lnTo>
                    <a:lnTo>
                      <a:pt x="424" y="553"/>
                    </a:lnTo>
                    <a:lnTo>
                      <a:pt x="414" y="553"/>
                    </a:lnTo>
                    <a:lnTo>
                      <a:pt x="406" y="552"/>
                    </a:lnTo>
                    <a:lnTo>
                      <a:pt x="397" y="552"/>
                    </a:lnTo>
                    <a:lnTo>
                      <a:pt x="388" y="552"/>
                    </a:lnTo>
                    <a:lnTo>
                      <a:pt x="380" y="553"/>
                    </a:lnTo>
                    <a:lnTo>
                      <a:pt x="371" y="555"/>
                    </a:lnTo>
                    <a:lnTo>
                      <a:pt x="371" y="915"/>
                    </a:lnTo>
                    <a:lnTo>
                      <a:pt x="280" y="915"/>
                    </a:lnTo>
                    <a:lnTo>
                      <a:pt x="278" y="567"/>
                    </a:lnTo>
                    <a:lnTo>
                      <a:pt x="274" y="563"/>
                    </a:lnTo>
                    <a:lnTo>
                      <a:pt x="268" y="559"/>
                    </a:lnTo>
                    <a:lnTo>
                      <a:pt x="261" y="558"/>
                    </a:lnTo>
                    <a:lnTo>
                      <a:pt x="254" y="560"/>
                    </a:lnTo>
                    <a:lnTo>
                      <a:pt x="247" y="571"/>
                    </a:lnTo>
                    <a:lnTo>
                      <a:pt x="246" y="915"/>
                    </a:lnTo>
                    <a:lnTo>
                      <a:pt x="156" y="916"/>
                    </a:lnTo>
                    <a:lnTo>
                      <a:pt x="156" y="555"/>
                    </a:lnTo>
                    <a:lnTo>
                      <a:pt x="146" y="553"/>
                    </a:lnTo>
                    <a:lnTo>
                      <a:pt x="136" y="552"/>
                    </a:lnTo>
                    <a:lnTo>
                      <a:pt x="125" y="552"/>
                    </a:lnTo>
                    <a:lnTo>
                      <a:pt x="116" y="552"/>
                    </a:lnTo>
                    <a:lnTo>
                      <a:pt x="106" y="552"/>
                    </a:lnTo>
                    <a:lnTo>
                      <a:pt x="96" y="552"/>
                    </a:lnTo>
                    <a:lnTo>
                      <a:pt x="87" y="552"/>
                    </a:lnTo>
                    <a:lnTo>
                      <a:pt x="77" y="552"/>
                    </a:lnTo>
                    <a:lnTo>
                      <a:pt x="81" y="536"/>
                    </a:lnTo>
                    <a:lnTo>
                      <a:pt x="91" y="511"/>
                    </a:lnTo>
                    <a:lnTo>
                      <a:pt x="102" y="477"/>
                    </a:lnTo>
                    <a:lnTo>
                      <a:pt x="115" y="439"/>
                    </a:lnTo>
                    <a:lnTo>
                      <a:pt x="128" y="401"/>
                    </a:lnTo>
                    <a:lnTo>
                      <a:pt x="140" y="366"/>
                    </a:lnTo>
                    <a:lnTo>
                      <a:pt x="149" y="336"/>
                    </a:lnTo>
                    <a:lnTo>
                      <a:pt x="156" y="314"/>
                    </a:lnTo>
                    <a:lnTo>
                      <a:pt x="162" y="270"/>
                    </a:lnTo>
                    <a:lnTo>
                      <a:pt x="159" y="217"/>
                    </a:lnTo>
                    <a:lnTo>
                      <a:pt x="151" y="172"/>
                    </a:lnTo>
                    <a:lnTo>
                      <a:pt x="146" y="153"/>
                    </a:lnTo>
                    <a:lnTo>
                      <a:pt x="142" y="162"/>
                    </a:lnTo>
                    <a:lnTo>
                      <a:pt x="136" y="184"/>
                    </a:lnTo>
                    <a:lnTo>
                      <a:pt x="125" y="215"/>
                    </a:lnTo>
                    <a:lnTo>
                      <a:pt x="114" y="253"/>
                    </a:lnTo>
                    <a:lnTo>
                      <a:pt x="101" y="294"/>
                    </a:lnTo>
                    <a:lnTo>
                      <a:pt x="89" y="337"/>
                    </a:lnTo>
                    <a:lnTo>
                      <a:pt x="78" y="377"/>
                    </a:lnTo>
                    <a:lnTo>
                      <a:pt x="69" y="413"/>
                    </a:lnTo>
                    <a:lnTo>
                      <a:pt x="0" y="396"/>
                    </a:lnTo>
                    <a:lnTo>
                      <a:pt x="11" y="355"/>
                    </a:lnTo>
                    <a:lnTo>
                      <a:pt x="22" y="317"/>
                    </a:lnTo>
                    <a:lnTo>
                      <a:pt x="32" y="281"/>
                    </a:lnTo>
                    <a:lnTo>
                      <a:pt x="42" y="244"/>
                    </a:lnTo>
                    <a:lnTo>
                      <a:pt x="53" y="207"/>
                    </a:lnTo>
                    <a:lnTo>
                      <a:pt x="63" y="171"/>
                    </a:lnTo>
                    <a:lnTo>
                      <a:pt x="73" y="134"/>
                    </a:lnTo>
                    <a:lnTo>
                      <a:pt x="85" y="98"/>
                    </a:lnTo>
                    <a:lnTo>
                      <a:pt x="92" y="81"/>
                    </a:lnTo>
                    <a:lnTo>
                      <a:pt x="101" y="65"/>
                    </a:lnTo>
                    <a:lnTo>
                      <a:pt x="110" y="50"/>
                    </a:lnTo>
                    <a:lnTo>
                      <a:pt x="121" y="37"/>
                    </a:lnTo>
                    <a:lnTo>
                      <a:pt x="133" y="24"/>
                    </a:lnTo>
                    <a:lnTo>
                      <a:pt x="148" y="14"/>
                    </a:lnTo>
                    <a:lnTo>
                      <a:pt x="164" y="5"/>
                    </a:lnTo>
                    <a:lnTo>
                      <a:pt x="183" y="1"/>
                    </a:lnTo>
                    <a:lnTo>
                      <a:pt x="205" y="1"/>
                    </a:lnTo>
                    <a:lnTo>
                      <a:pt x="228" y="1"/>
                    </a:lnTo>
                    <a:lnTo>
                      <a:pt x="248" y="1"/>
                    </a:lnTo>
                    <a:lnTo>
                      <a:pt x="270" y="0"/>
                    </a:lnTo>
                    <a:lnTo>
                      <a:pt x="292" y="1"/>
                    </a:lnTo>
                    <a:lnTo>
                      <a:pt x="314" y="1"/>
                    </a:lnTo>
                    <a:lnTo>
                      <a:pt x="335" y="2"/>
                    </a:lnTo>
                    <a:lnTo>
                      <a:pt x="357" y="3"/>
                    </a:lnTo>
                    <a:lnTo>
                      <a:pt x="366" y="5"/>
                    </a:lnTo>
                    <a:lnTo>
                      <a:pt x="374" y="9"/>
                    </a:lnTo>
                    <a:lnTo>
                      <a:pt x="382" y="14"/>
                    </a:lnTo>
                    <a:lnTo>
                      <a:pt x="390" y="19"/>
                    </a:lnTo>
                    <a:lnTo>
                      <a:pt x="397" y="25"/>
                    </a:lnTo>
                    <a:lnTo>
                      <a:pt x="404" y="32"/>
                    </a:lnTo>
                    <a:lnTo>
                      <a:pt x="410" y="39"/>
                    </a:lnTo>
                    <a:lnTo>
                      <a:pt x="416" y="47"/>
                    </a:lnTo>
                    <a:close/>
                  </a:path>
                </a:pathLst>
              </a:custGeom>
              <a:solidFill>
                <a:schemeClr val="bg1">
                  <a:lumMod val="65000"/>
                </a:schemeClr>
              </a:solidFill>
              <a:ln w="3175" cmpd="sng">
                <a:noFill/>
                <a:round/>
                <a:headEnd/>
                <a:tailEnd/>
              </a:ln>
            </p:spPr>
            <p:txBody>
              <a:bodyPr/>
              <a:lstStyle/>
              <a:p>
                <a:endParaRPr lang="en-US" dirty="0"/>
              </a:p>
            </p:txBody>
          </p:sp>
        </p:grpSp>
        <p:grpSp>
          <p:nvGrpSpPr>
            <p:cNvPr id="12" name="Group 158"/>
            <p:cNvGrpSpPr>
              <a:grpSpLocks/>
            </p:cNvGrpSpPr>
            <p:nvPr/>
          </p:nvGrpSpPr>
          <p:grpSpPr bwMode="auto">
            <a:xfrm flipH="1">
              <a:off x="1706504" y="1927831"/>
              <a:ext cx="398563" cy="885675"/>
              <a:chOff x="2430" y="2897"/>
              <a:chExt cx="297" cy="660"/>
            </a:xfrm>
            <a:solidFill>
              <a:schemeClr val="bg1">
                <a:lumMod val="75000"/>
              </a:schemeClr>
            </a:solidFill>
          </p:grpSpPr>
          <p:sp>
            <p:nvSpPr>
              <p:cNvPr id="13" name="Freeform 91"/>
              <p:cNvSpPr>
                <a:spLocks/>
              </p:cNvSpPr>
              <p:nvPr/>
            </p:nvSpPr>
            <p:spPr bwMode="auto">
              <a:xfrm>
                <a:off x="2518" y="2897"/>
                <a:ext cx="122" cy="122"/>
              </a:xfrm>
              <a:custGeom>
                <a:avLst/>
                <a:gdLst/>
                <a:ahLst/>
                <a:cxnLst>
                  <a:cxn ang="0">
                    <a:pos x="192" y="39"/>
                  </a:cxn>
                  <a:cxn ang="0">
                    <a:pos x="206" y="63"/>
                  </a:cxn>
                  <a:cxn ang="0">
                    <a:pos x="214" y="92"/>
                  </a:cxn>
                  <a:cxn ang="0">
                    <a:pos x="214" y="120"/>
                  </a:cxn>
                  <a:cxn ang="0">
                    <a:pos x="207" y="149"/>
                  </a:cxn>
                  <a:cxn ang="0">
                    <a:pos x="201" y="161"/>
                  </a:cxn>
                  <a:cxn ang="0">
                    <a:pos x="195" y="171"/>
                  </a:cxn>
                  <a:cxn ang="0">
                    <a:pos x="185" y="181"/>
                  </a:cxn>
                  <a:cxn ang="0">
                    <a:pos x="176" y="189"/>
                  </a:cxn>
                  <a:cxn ang="0">
                    <a:pos x="165" y="198"/>
                  </a:cxn>
                  <a:cxn ang="0">
                    <a:pos x="153" y="204"/>
                  </a:cxn>
                  <a:cxn ang="0">
                    <a:pos x="139" y="210"/>
                  </a:cxn>
                  <a:cxn ang="0">
                    <a:pos x="125" y="214"/>
                  </a:cxn>
                  <a:cxn ang="0">
                    <a:pos x="112" y="215"/>
                  </a:cxn>
                  <a:cxn ang="0">
                    <a:pos x="99" y="214"/>
                  </a:cxn>
                  <a:cxn ang="0">
                    <a:pos x="85" y="211"/>
                  </a:cxn>
                  <a:cxn ang="0">
                    <a:pos x="71" y="208"/>
                  </a:cxn>
                  <a:cxn ang="0">
                    <a:pos x="57" y="202"/>
                  </a:cxn>
                  <a:cxn ang="0">
                    <a:pos x="46" y="195"/>
                  </a:cxn>
                  <a:cxn ang="0">
                    <a:pos x="34" y="186"/>
                  </a:cxn>
                  <a:cxn ang="0">
                    <a:pos x="25" y="177"/>
                  </a:cxn>
                  <a:cxn ang="0">
                    <a:pos x="15" y="162"/>
                  </a:cxn>
                  <a:cxn ang="0">
                    <a:pos x="8" y="147"/>
                  </a:cxn>
                  <a:cxn ang="0">
                    <a:pos x="3" y="130"/>
                  </a:cxn>
                  <a:cxn ang="0">
                    <a:pos x="0" y="112"/>
                  </a:cxn>
                  <a:cxn ang="0">
                    <a:pos x="1" y="112"/>
                  </a:cxn>
                  <a:cxn ang="0">
                    <a:pos x="3" y="86"/>
                  </a:cxn>
                  <a:cxn ang="0">
                    <a:pos x="4" y="85"/>
                  </a:cxn>
                  <a:cxn ang="0">
                    <a:pos x="3" y="82"/>
                  </a:cxn>
                  <a:cxn ang="0">
                    <a:pos x="3" y="80"/>
                  </a:cxn>
                  <a:cxn ang="0">
                    <a:pos x="4" y="79"/>
                  </a:cxn>
                  <a:cxn ang="0">
                    <a:pos x="10" y="64"/>
                  </a:cxn>
                  <a:cxn ang="0">
                    <a:pos x="17" y="50"/>
                  </a:cxn>
                  <a:cxn ang="0">
                    <a:pos x="26" y="39"/>
                  </a:cxn>
                  <a:cxn ang="0">
                    <a:pos x="37" y="27"/>
                  </a:cxn>
                  <a:cxn ang="0">
                    <a:pos x="49" y="18"/>
                  </a:cxn>
                  <a:cxn ang="0">
                    <a:pos x="62" y="11"/>
                  </a:cxn>
                  <a:cxn ang="0">
                    <a:pos x="78" y="4"/>
                  </a:cxn>
                  <a:cxn ang="0">
                    <a:pos x="94" y="1"/>
                  </a:cxn>
                  <a:cxn ang="0">
                    <a:pos x="109" y="0"/>
                  </a:cxn>
                  <a:cxn ang="0">
                    <a:pos x="123" y="1"/>
                  </a:cxn>
                  <a:cxn ang="0">
                    <a:pos x="137" y="4"/>
                  </a:cxn>
                  <a:cxn ang="0">
                    <a:pos x="150" y="9"/>
                  </a:cxn>
                  <a:cxn ang="0">
                    <a:pos x="162" y="14"/>
                  </a:cxn>
                  <a:cxn ang="0">
                    <a:pos x="173" y="21"/>
                  </a:cxn>
                  <a:cxn ang="0">
                    <a:pos x="183" y="29"/>
                  </a:cxn>
                  <a:cxn ang="0">
                    <a:pos x="192" y="39"/>
                  </a:cxn>
                </a:cxnLst>
                <a:rect l="0" t="0" r="r" b="b"/>
                <a:pathLst>
                  <a:path w="214" h="215">
                    <a:moveTo>
                      <a:pt x="192" y="39"/>
                    </a:moveTo>
                    <a:lnTo>
                      <a:pt x="206" y="63"/>
                    </a:lnTo>
                    <a:lnTo>
                      <a:pt x="214" y="92"/>
                    </a:lnTo>
                    <a:lnTo>
                      <a:pt x="214" y="120"/>
                    </a:lnTo>
                    <a:lnTo>
                      <a:pt x="207" y="149"/>
                    </a:lnTo>
                    <a:lnTo>
                      <a:pt x="201" y="161"/>
                    </a:lnTo>
                    <a:lnTo>
                      <a:pt x="195" y="171"/>
                    </a:lnTo>
                    <a:lnTo>
                      <a:pt x="185" y="181"/>
                    </a:lnTo>
                    <a:lnTo>
                      <a:pt x="176" y="189"/>
                    </a:lnTo>
                    <a:lnTo>
                      <a:pt x="165" y="198"/>
                    </a:lnTo>
                    <a:lnTo>
                      <a:pt x="153" y="204"/>
                    </a:lnTo>
                    <a:lnTo>
                      <a:pt x="139" y="210"/>
                    </a:lnTo>
                    <a:lnTo>
                      <a:pt x="125" y="214"/>
                    </a:lnTo>
                    <a:lnTo>
                      <a:pt x="112" y="215"/>
                    </a:lnTo>
                    <a:lnTo>
                      <a:pt x="99" y="214"/>
                    </a:lnTo>
                    <a:lnTo>
                      <a:pt x="85" y="211"/>
                    </a:lnTo>
                    <a:lnTo>
                      <a:pt x="71" y="208"/>
                    </a:lnTo>
                    <a:lnTo>
                      <a:pt x="57" y="202"/>
                    </a:lnTo>
                    <a:lnTo>
                      <a:pt x="46" y="195"/>
                    </a:lnTo>
                    <a:lnTo>
                      <a:pt x="34" y="186"/>
                    </a:lnTo>
                    <a:lnTo>
                      <a:pt x="25" y="177"/>
                    </a:lnTo>
                    <a:lnTo>
                      <a:pt x="15" y="162"/>
                    </a:lnTo>
                    <a:lnTo>
                      <a:pt x="8" y="147"/>
                    </a:lnTo>
                    <a:lnTo>
                      <a:pt x="3" y="130"/>
                    </a:lnTo>
                    <a:lnTo>
                      <a:pt x="0" y="112"/>
                    </a:lnTo>
                    <a:lnTo>
                      <a:pt x="1" y="112"/>
                    </a:lnTo>
                    <a:lnTo>
                      <a:pt x="3" y="86"/>
                    </a:lnTo>
                    <a:lnTo>
                      <a:pt x="4" y="85"/>
                    </a:lnTo>
                    <a:lnTo>
                      <a:pt x="3" y="82"/>
                    </a:lnTo>
                    <a:lnTo>
                      <a:pt x="3" y="80"/>
                    </a:lnTo>
                    <a:lnTo>
                      <a:pt x="4" y="79"/>
                    </a:lnTo>
                    <a:lnTo>
                      <a:pt x="10" y="64"/>
                    </a:lnTo>
                    <a:lnTo>
                      <a:pt x="17" y="50"/>
                    </a:lnTo>
                    <a:lnTo>
                      <a:pt x="26" y="39"/>
                    </a:lnTo>
                    <a:lnTo>
                      <a:pt x="37" y="27"/>
                    </a:lnTo>
                    <a:lnTo>
                      <a:pt x="49" y="18"/>
                    </a:lnTo>
                    <a:lnTo>
                      <a:pt x="62" y="11"/>
                    </a:lnTo>
                    <a:lnTo>
                      <a:pt x="78" y="4"/>
                    </a:lnTo>
                    <a:lnTo>
                      <a:pt x="94" y="1"/>
                    </a:lnTo>
                    <a:lnTo>
                      <a:pt x="109" y="0"/>
                    </a:lnTo>
                    <a:lnTo>
                      <a:pt x="123" y="1"/>
                    </a:lnTo>
                    <a:lnTo>
                      <a:pt x="137" y="4"/>
                    </a:lnTo>
                    <a:lnTo>
                      <a:pt x="150" y="9"/>
                    </a:lnTo>
                    <a:lnTo>
                      <a:pt x="162" y="14"/>
                    </a:lnTo>
                    <a:lnTo>
                      <a:pt x="173" y="21"/>
                    </a:lnTo>
                    <a:lnTo>
                      <a:pt x="183" y="29"/>
                    </a:lnTo>
                    <a:lnTo>
                      <a:pt x="192" y="39"/>
                    </a:lnTo>
                    <a:close/>
                  </a:path>
                </a:pathLst>
              </a:custGeom>
              <a:solidFill>
                <a:schemeClr val="bg1">
                  <a:lumMod val="65000"/>
                </a:schemeClr>
              </a:solidFill>
              <a:ln w="3175" cmpd="sng">
                <a:noFill/>
                <a:round/>
                <a:headEnd/>
                <a:tailEnd/>
              </a:ln>
            </p:spPr>
            <p:txBody>
              <a:bodyPr/>
              <a:lstStyle/>
              <a:p>
                <a:endParaRPr lang="en-US" dirty="0"/>
              </a:p>
            </p:txBody>
          </p:sp>
          <p:sp>
            <p:nvSpPr>
              <p:cNvPr id="14" name="Freeform 92"/>
              <p:cNvSpPr>
                <a:spLocks/>
              </p:cNvSpPr>
              <p:nvPr/>
            </p:nvSpPr>
            <p:spPr bwMode="auto">
              <a:xfrm>
                <a:off x="2430" y="3032"/>
                <a:ext cx="297" cy="525"/>
              </a:xfrm>
              <a:custGeom>
                <a:avLst/>
                <a:gdLst/>
                <a:ahLst/>
                <a:cxnLst>
                  <a:cxn ang="0">
                    <a:pos x="430" y="70"/>
                  </a:cxn>
                  <a:cxn ang="0">
                    <a:pos x="445" y="110"/>
                  </a:cxn>
                  <a:cxn ang="0">
                    <a:pos x="458" y="152"/>
                  </a:cxn>
                  <a:cxn ang="0">
                    <a:pos x="482" y="240"/>
                  </a:cxn>
                  <a:cxn ang="0">
                    <a:pos x="505" y="328"/>
                  </a:cxn>
                  <a:cxn ang="0">
                    <a:pos x="512" y="388"/>
                  </a:cxn>
                  <a:cxn ang="0">
                    <a:pos x="486" y="396"/>
                  </a:cxn>
                  <a:cxn ang="0">
                    <a:pos x="458" y="403"/>
                  </a:cxn>
                  <a:cxn ang="0">
                    <a:pos x="434" y="342"/>
                  </a:cxn>
                  <a:cxn ang="0">
                    <a:pos x="410" y="247"/>
                  </a:cxn>
                  <a:cxn ang="0">
                    <a:pos x="383" y="153"/>
                  </a:cxn>
                  <a:cxn ang="0">
                    <a:pos x="373" y="178"/>
                  </a:cxn>
                  <a:cxn ang="0">
                    <a:pos x="361" y="267"/>
                  </a:cxn>
                  <a:cxn ang="0">
                    <a:pos x="387" y="374"/>
                  </a:cxn>
                  <a:cxn ang="0">
                    <a:pos x="411" y="450"/>
                  </a:cxn>
                  <a:cxn ang="0">
                    <a:pos x="435" y="527"/>
                  </a:cxn>
                  <a:cxn ang="0">
                    <a:pos x="424" y="553"/>
                  </a:cxn>
                  <a:cxn ang="0">
                    <a:pos x="397" y="552"/>
                  </a:cxn>
                  <a:cxn ang="0">
                    <a:pos x="371" y="555"/>
                  </a:cxn>
                  <a:cxn ang="0">
                    <a:pos x="278" y="567"/>
                  </a:cxn>
                  <a:cxn ang="0">
                    <a:pos x="261" y="558"/>
                  </a:cxn>
                  <a:cxn ang="0">
                    <a:pos x="246" y="915"/>
                  </a:cxn>
                  <a:cxn ang="0">
                    <a:pos x="146" y="553"/>
                  </a:cxn>
                  <a:cxn ang="0">
                    <a:pos x="116" y="552"/>
                  </a:cxn>
                  <a:cxn ang="0">
                    <a:pos x="87" y="552"/>
                  </a:cxn>
                  <a:cxn ang="0">
                    <a:pos x="91" y="511"/>
                  </a:cxn>
                  <a:cxn ang="0">
                    <a:pos x="128" y="401"/>
                  </a:cxn>
                  <a:cxn ang="0">
                    <a:pos x="156" y="314"/>
                  </a:cxn>
                  <a:cxn ang="0">
                    <a:pos x="151" y="172"/>
                  </a:cxn>
                  <a:cxn ang="0">
                    <a:pos x="136" y="184"/>
                  </a:cxn>
                  <a:cxn ang="0">
                    <a:pos x="101" y="294"/>
                  </a:cxn>
                  <a:cxn ang="0">
                    <a:pos x="69" y="413"/>
                  </a:cxn>
                  <a:cxn ang="0">
                    <a:pos x="22" y="317"/>
                  </a:cxn>
                  <a:cxn ang="0">
                    <a:pos x="53" y="207"/>
                  </a:cxn>
                  <a:cxn ang="0">
                    <a:pos x="85" y="98"/>
                  </a:cxn>
                  <a:cxn ang="0">
                    <a:pos x="110" y="50"/>
                  </a:cxn>
                  <a:cxn ang="0">
                    <a:pos x="148" y="14"/>
                  </a:cxn>
                  <a:cxn ang="0">
                    <a:pos x="205" y="1"/>
                  </a:cxn>
                  <a:cxn ang="0">
                    <a:pos x="270" y="0"/>
                  </a:cxn>
                  <a:cxn ang="0">
                    <a:pos x="335" y="2"/>
                  </a:cxn>
                  <a:cxn ang="0">
                    <a:pos x="374" y="9"/>
                  </a:cxn>
                  <a:cxn ang="0">
                    <a:pos x="397" y="25"/>
                  </a:cxn>
                  <a:cxn ang="0">
                    <a:pos x="416" y="47"/>
                  </a:cxn>
                </a:cxnLst>
                <a:rect l="0" t="0" r="r" b="b"/>
                <a:pathLst>
                  <a:path w="519" h="916">
                    <a:moveTo>
                      <a:pt x="416" y="47"/>
                    </a:moveTo>
                    <a:lnTo>
                      <a:pt x="424" y="57"/>
                    </a:lnTo>
                    <a:lnTo>
                      <a:pt x="430" y="70"/>
                    </a:lnTo>
                    <a:lnTo>
                      <a:pt x="436" y="83"/>
                    </a:lnTo>
                    <a:lnTo>
                      <a:pt x="441" y="96"/>
                    </a:lnTo>
                    <a:lnTo>
                      <a:pt x="445" y="110"/>
                    </a:lnTo>
                    <a:lnTo>
                      <a:pt x="450" y="124"/>
                    </a:lnTo>
                    <a:lnTo>
                      <a:pt x="455" y="138"/>
                    </a:lnTo>
                    <a:lnTo>
                      <a:pt x="458" y="152"/>
                    </a:lnTo>
                    <a:lnTo>
                      <a:pt x="466" y="182"/>
                    </a:lnTo>
                    <a:lnTo>
                      <a:pt x="473" y="212"/>
                    </a:lnTo>
                    <a:lnTo>
                      <a:pt x="482" y="240"/>
                    </a:lnTo>
                    <a:lnTo>
                      <a:pt x="490" y="269"/>
                    </a:lnTo>
                    <a:lnTo>
                      <a:pt x="498" y="299"/>
                    </a:lnTo>
                    <a:lnTo>
                      <a:pt x="505" y="328"/>
                    </a:lnTo>
                    <a:lnTo>
                      <a:pt x="512" y="357"/>
                    </a:lnTo>
                    <a:lnTo>
                      <a:pt x="519" y="387"/>
                    </a:lnTo>
                    <a:lnTo>
                      <a:pt x="512" y="388"/>
                    </a:lnTo>
                    <a:lnTo>
                      <a:pt x="503" y="390"/>
                    </a:lnTo>
                    <a:lnTo>
                      <a:pt x="495" y="393"/>
                    </a:lnTo>
                    <a:lnTo>
                      <a:pt x="486" y="396"/>
                    </a:lnTo>
                    <a:lnTo>
                      <a:pt x="475" y="398"/>
                    </a:lnTo>
                    <a:lnTo>
                      <a:pt x="467" y="400"/>
                    </a:lnTo>
                    <a:lnTo>
                      <a:pt x="458" y="403"/>
                    </a:lnTo>
                    <a:lnTo>
                      <a:pt x="451" y="403"/>
                    </a:lnTo>
                    <a:lnTo>
                      <a:pt x="443" y="373"/>
                    </a:lnTo>
                    <a:lnTo>
                      <a:pt x="434" y="342"/>
                    </a:lnTo>
                    <a:lnTo>
                      <a:pt x="426" y="311"/>
                    </a:lnTo>
                    <a:lnTo>
                      <a:pt x="418" y="278"/>
                    </a:lnTo>
                    <a:lnTo>
                      <a:pt x="410" y="247"/>
                    </a:lnTo>
                    <a:lnTo>
                      <a:pt x="401" y="215"/>
                    </a:lnTo>
                    <a:lnTo>
                      <a:pt x="392" y="184"/>
                    </a:lnTo>
                    <a:lnTo>
                      <a:pt x="383" y="153"/>
                    </a:lnTo>
                    <a:lnTo>
                      <a:pt x="377" y="161"/>
                    </a:lnTo>
                    <a:lnTo>
                      <a:pt x="375" y="169"/>
                    </a:lnTo>
                    <a:lnTo>
                      <a:pt x="373" y="178"/>
                    </a:lnTo>
                    <a:lnTo>
                      <a:pt x="371" y="187"/>
                    </a:lnTo>
                    <a:lnTo>
                      <a:pt x="364" y="225"/>
                    </a:lnTo>
                    <a:lnTo>
                      <a:pt x="361" y="267"/>
                    </a:lnTo>
                    <a:lnTo>
                      <a:pt x="365" y="308"/>
                    </a:lnTo>
                    <a:lnTo>
                      <a:pt x="379" y="347"/>
                    </a:lnTo>
                    <a:lnTo>
                      <a:pt x="387" y="374"/>
                    </a:lnTo>
                    <a:lnTo>
                      <a:pt x="395" y="399"/>
                    </a:lnTo>
                    <a:lnTo>
                      <a:pt x="403" y="425"/>
                    </a:lnTo>
                    <a:lnTo>
                      <a:pt x="411" y="450"/>
                    </a:lnTo>
                    <a:lnTo>
                      <a:pt x="419" y="475"/>
                    </a:lnTo>
                    <a:lnTo>
                      <a:pt x="427" y="500"/>
                    </a:lnTo>
                    <a:lnTo>
                      <a:pt x="435" y="527"/>
                    </a:lnTo>
                    <a:lnTo>
                      <a:pt x="443" y="553"/>
                    </a:lnTo>
                    <a:lnTo>
                      <a:pt x="434" y="553"/>
                    </a:lnTo>
                    <a:lnTo>
                      <a:pt x="424" y="553"/>
                    </a:lnTo>
                    <a:lnTo>
                      <a:pt x="414" y="553"/>
                    </a:lnTo>
                    <a:lnTo>
                      <a:pt x="406" y="552"/>
                    </a:lnTo>
                    <a:lnTo>
                      <a:pt x="397" y="552"/>
                    </a:lnTo>
                    <a:lnTo>
                      <a:pt x="388" y="552"/>
                    </a:lnTo>
                    <a:lnTo>
                      <a:pt x="380" y="553"/>
                    </a:lnTo>
                    <a:lnTo>
                      <a:pt x="371" y="555"/>
                    </a:lnTo>
                    <a:lnTo>
                      <a:pt x="371" y="915"/>
                    </a:lnTo>
                    <a:lnTo>
                      <a:pt x="280" y="915"/>
                    </a:lnTo>
                    <a:lnTo>
                      <a:pt x="278" y="567"/>
                    </a:lnTo>
                    <a:lnTo>
                      <a:pt x="274" y="563"/>
                    </a:lnTo>
                    <a:lnTo>
                      <a:pt x="268" y="559"/>
                    </a:lnTo>
                    <a:lnTo>
                      <a:pt x="261" y="558"/>
                    </a:lnTo>
                    <a:lnTo>
                      <a:pt x="254" y="560"/>
                    </a:lnTo>
                    <a:lnTo>
                      <a:pt x="247" y="571"/>
                    </a:lnTo>
                    <a:lnTo>
                      <a:pt x="246" y="915"/>
                    </a:lnTo>
                    <a:lnTo>
                      <a:pt x="156" y="916"/>
                    </a:lnTo>
                    <a:lnTo>
                      <a:pt x="156" y="555"/>
                    </a:lnTo>
                    <a:lnTo>
                      <a:pt x="146" y="553"/>
                    </a:lnTo>
                    <a:lnTo>
                      <a:pt x="136" y="552"/>
                    </a:lnTo>
                    <a:lnTo>
                      <a:pt x="125" y="552"/>
                    </a:lnTo>
                    <a:lnTo>
                      <a:pt x="116" y="552"/>
                    </a:lnTo>
                    <a:lnTo>
                      <a:pt x="106" y="552"/>
                    </a:lnTo>
                    <a:lnTo>
                      <a:pt x="96" y="552"/>
                    </a:lnTo>
                    <a:lnTo>
                      <a:pt x="87" y="552"/>
                    </a:lnTo>
                    <a:lnTo>
                      <a:pt x="77" y="552"/>
                    </a:lnTo>
                    <a:lnTo>
                      <a:pt x="81" y="536"/>
                    </a:lnTo>
                    <a:lnTo>
                      <a:pt x="91" y="511"/>
                    </a:lnTo>
                    <a:lnTo>
                      <a:pt x="102" y="477"/>
                    </a:lnTo>
                    <a:lnTo>
                      <a:pt x="115" y="439"/>
                    </a:lnTo>
                    <a:lnTo>
                      <a:pt x="128" y="401"/>
                    </a:lnTo>
                    <a:lnTo>
                      <a:pt x="140" y="366"/>
                    </a:lnTo>
                    <a:lnTo>
                      <a:pt x="149" y="336"/>
                    </a:lnTo>
                    <a:lnTo>
                      <a:pt x="156" y="314"/>
                    </a:lnTo>
                    <a:lnTo>
                      <a:pt x="162" y="270"/>
                    </a:lnTo>
                    <a:lnTo>
                      <a:pt x="159" y="217"/>
                    </a:lnTo>
                    <a:lnTo>
                      <a:pt x="151" y="172"/>
                    </a:lnTo>
                    <a:lnTo>
                      <a:pt x="146" y="153"/>
                    </a:lnTo>
                    <a:lnTo>
                      <a:pt x="142" y="162"/>
                    </a:lnTo>
                    <a:lnTo>
                      <a:pt x="136" y="184"/>
                    </a:lnTo>
                    <a:lnTo>
                      <a:pt x="125" y="215"/>
                    </a:lnTo>
                    <a:lnTo>
                      <a:pt x="114" y="253"/>
                    </a:lnTo>
                    <a:lnTo>
                      <a:pt x="101" y="294"/>
                    </a:lnTo>
                    <a:lnTo>
                      <a:pt x="89" y="337"/>
                    </a:lnTo>
                    <a:lnTo>
                      <a:pt x="78" y="377"/>
                    </a:lnTo>
                    <a:lnTo>
                      <a:pt x="69" y="413"/>
                    </a:lnTo>
                    <a:lnTo>
                      <a:pt x="0" y="396"/>
                    </a:lnTo>
                    <a:lnTo>
                      <a:pt x="11" y="355"/>
                    </a:lnTo>
                    <a:lnTo>
                      <a:pt x="22" y="317"/>
                    </a:lnTo>
                    <a:lnTo>
                      <a:pt x="32" y="281"/>
                    </a:lnTo>
                    <a:lnTo>
                      <a:pt x="42" y="244"/>
                    </a:lnTo>
                    <a:lnTo>
                      <a:pt x="53" y="207"/>
                    </a:lnTo>
                    <a:lnTo>
                      <a:pt x="63" y="171"/>
                    </a:lnTo>
                    <a:lnTo>
                      <a:pt x="73" y="134"/>
                    </a:lnTo>
                    <a:lnTo>
                      <a:pt x="85" y="98"/>
                    </a:lnTo>
                    <a:lnTo>
                      <a:pt x="92" y="81"/>
                    </a:lnTo>
                    <a:lnTo>
                      <a:pt x="101" y="65"/>
                    </a:lnTo>
                    <a:lnTo>
                      <a:pt x="110" y="50"/>
                    </a:lnTo>
                    <a:lnTo>
                      <a:pt x="121" y="37"/>
                    </a:lnTo>
                    <a:lnTo>
                      <a:pt x="133" y="24"/>
                    </a:lnTo>
                    <a:lnTo>
                      <a:pt x="148" y="14"/>
                    </a:lnTo>
                    <a:lnTo>
                      <a:pt x="164" y="5"/>
                    </a:lnTo>
                    <a:lnTo>
                      <a:pt x="183" y="1"/>
                    </a:lnTo>
                    <a:lnTo>
                      <a:pt x="205" y="1"/>
                    </a:lnTo>
                    <a:lnTo>
                      <a:pt x="228" y="1"/>
                    </a:lnTo>
                    <a:lnTo>
                      <a:pt x="248" y="1"/>
                    </a:lnTo>
                    <a:lnTo>
                      <a:pt x="270" y="0"/>
                    </a:lnTo>
                    <a:lnTo>
                      <a:pt x="292" y="1"/>
                    </a:lnTo>
                    <a:lnTo>
                      <a:pt x="314" y="1"/>
                    </a:lnTo>
                    <a:lnTo>
                      <a:pt x="335" y="2"/>
                    </a:lnTo>
                    <a:lnTo>
                      <a:pt x="357" y="3"/>
                    </a:lnTo>
                    <a:lnTo>
                      <a:pt x="366" y="5"/>
                    </a:lnTo>
                    <a:lnTo>
                      <a:pt x="374" y="9"/>
                    </a:lnTo>
                    <a:lnTo>
                      <a:pt x="382" y="14"/>
                    </a:lnTo>
                    <a:lnTo>
                      <a:pt x="390" y="19"/>
                    </a:lnTo>
                    <a:lnTo>
                      <a:pt x="397" y="25"/>
                    </a:lnTo>
                    <a:lnTo>
                      <a:pt x="404" y="32"/>
                    </a:lnTo>
                    <a:lnTo>
                      <a:pt x="410" y="39"/>
                    </a:lnTo>
                    <a:lnTo>
                      <a:pt x="416" y="47"/>
                    </a:lnTo>
                    <a:close/>
                  </a:path>
                </a:pathLst>
              </a:custGeom>
              <a:solidFill>
                <a:schemeClr val="bg1">
                  <a:lumMod val="65000"/>
                </a:schemeClr>
              </a:solidFill>
              <a:ln w="3175" cmpd="sng">
                <a:noFill/>
                <a:round/>
                <a:headEnd/>
                <a:tailEnd/>
              </a:ln>
            </p:spPr>
            <p:txBody>
              <a:bodyPr/>
              <a:lstStyle/>
              <a:p>
                <a:endParaRPr lang="en-US" dirty="0"/>
              </a:p>
            </p:txBody>
          </p:sp>
        </p:grpSp>
        <p:grpSp>
          <p:nvGrpSpPr>
            <p:cNvPr id="15" name="Group 159"/>
            <p:cNvGrpSpPr>
              <a:grpSpLocks/>
            </p:cNvGrpSpPr>
            <p:nvPr/>
          </p:nvGrpSpPr>
          <p:grpSpPr bwMode="auto">
            <a:xfrm flipH="1">
              <a:off x="2143521" y="1927911"/>
              <a:ext cx="316691" cy="889718"/>
              <a:chOff x="2776" y="2894"/>
              <a:chExt cx="236" cy="663"/>
            </a:xfrm>
            <a:solidFill>
              <a:schemeClr val="bg1">
                <a:lumMod val="75000"/>
              </a:schemeClr>
            </a:solidFill>
          </p:grpSpPr>
          <p:sp>
            <p:nvSpPr>
              <p:cNvPr id="16" name="Freeform 85"/>
              <p:cNvSpPr>
                <a:spLocks/>
              </p:cNvSpPr>
              <p:nvPr/>
            </p:nvSpPr>
            <p:spPr bwMode="auto">
              <a:xfrm>
                <a:off x="2834" y="2894"/>
                <a:ext cx="120" cy="123"/>
              </a:xfrm>
              <a:custGeom>
                <a:avLst/>
                <a:gdLst/>
                <a:ahLst/>
                <a:cxnLst>
                  <a:cxn ang="0">
                    <a:pos x="182" y="52"/>
                  </a:cxn>
                  <a:cxn ang="0">
                    <a:pos x="190" y="76"/>
                  </a:cxn>
                  <a:cxn ang="0">
                    <a:pos x="193" y="101"/>
                  </a:cxn>
                  <a:cxn ang="0">
                    <a:pos x="189" y="127"/>
                  </a:cxn>
                  <a:cxn ang="0">
                    <a:pos x="181" y="148"/>
                  </a:cxn>
                  <a:cxn ang="0">
                    <a:pos x="175" y="158"/>
                  </a:cxn>
                  <a:cxn ang="0">
                    <a:pos x="168" y="166"/>
                  </a:cxn>
                  <a:cxn ang="0">
                    <a:pos x="160" y="174"/>
                  </a:cxn>
                  <a:cxn ang="0">
                    <a:pos x="151" y="181"/>
                  </a:cxn>
                  <a:cxn ang="0">
                    <a:pos x="142" y="185"/>
                  </a:cxn>
                  <a:cxn ang="0">
                    <a:pos x="130" y="190"/>
                  </a:cxn>
                  <a:cxn ang="0">
                    <a:pos x="119" y="194"/>
                  </a:cxn>
                  <a:cxn ang="0">
                    <a:pos x="106" y="197"/>
                  </a:cxn>
                  <a:cxn ang="0">
                    <a:pos x="90" y="197"/>
                  </a:cxn>
                  <a:cxn ang="0">
                    <a:pos x="76" y="195"/>
                  </a:cxn>
                  <a:cxn ang="0">
                    <a:pos x="61" y="190"/>
                  </a:cxn>
                  <a:cxn ang="0">
                    <a:pos x="49" y="184"/>
                  </a:cxn>
                  <a:cxn ang="0">
                    <a:pos x="37" y="176"/>
                  </a:cxn>
                  <a:cxn ang="0">
                    <a:pos x="27" y="166"/>
                  </a:cxn>
                  <a:cxn ang="0">
                    <a:pos x="18" y="156"/>
                  </a:cxn>
                  <a:cxn ang="0">
                    <a:pos x="9" y="144"/>
                  </a:cxn>
                  <a:cxn ang="0">
                    <a:pos x="3" y="127"/>
                  </a:cxn>
                  <a:cxn ang="0">
                    <a:pos x="0" y="106"/>
                  </a:cxn>
                  <a:cxn ang="0">
                    <a:pos x="0" y="85"/>
                  </a:cxn>
                  <a:cxn ang="0">
                    <a:pos x="5" y="66"/>
                  </a:cxn>
                  <a:cxn ang="0">
                    <a:pos x="12" y="52"/>
                  </a:cxn>
                  <a:cxn ang="0">
                    <a:pos x="19" y="40"/>
                  </a:cxn>
                  <a:cxn ang="0">
                    <a:pos x="28" y="29"/>
                  </a:cxn>
                  <a:cxn ang="0">
                    <a:pos x="39" y="20"/>
                  </a:cxn>
                  <a:cxn ang="0">
                    <a:pos x="51" y="12"/>
                  </a:cxn>
                  <a:cxn ang="0">
                    <a:pos x="65" y="6"/>
                  </a:cxn>
                  <a:cxn ang="0">
                    <a:pos x="79" y="1"/>
                  </a:cxn>
                  <a:cxn ang="0">
                    <a:pos x="95" y="0"/>
                  </a:cxn>
                  <a:cxn ang="0">
                    <a:pos x="109" y="1"/>
                  </a:cxn>
                  <a:cxn ang="0">
                    <a:pos x="122" y="4"/>
                  </a:cxn>
                  <a:cxn ang="0">
                    <a:pos x="135" y="8"/>
                  </a:cxn>
                  <a:cxn ang="0">
                    <a:pos x="147" y="14"/>
                  </a:cxn>
                  <a:cxn ang="0">
                    <a:pos x="157" y="22"/>
                  </a:cxn>
                  <a:cxn ang="0">
                    <a:pos x="167" y="31"/>
                  </a:cxn>
                  <a:cxn ang="0">
                    <a:pos x="175" y="42"/>
                  </a:cxn>
                  <a:cxn ang="0">
                    <a:pos x="182" y="52"/>
                  </a:cxn>
                </a:cxnLst>
                <a:rect l="0" t="0" r="r" b="b"/>
                <a:pathLst>
                  <a:path w="193" h="197">
                    <a:moveTo>
                      <a:pt x="182" y="52"/>
                    </a:moveTo>
                    <a:lnTo>
                      <a:pt x="190" y="76"/>
                    </a:lnTo>
                    <a:lnTo>
                      <a:pt x="193" y="101"/>
                    </a:lnTo>
                    <a:lnTo>
                      <a:pt x="189" y="127"/>
                    </a:lnTo>
                    <a:lnTo>
                      <a:pt x="181" y="148"/>
                    </a:lnTo>
                    <a:lnTo>
                      <a:pt x="175" y="158"/>
                    </a:lnTo>
                    <a:lnTo>
                      <a:pt x="168" y="166"/>
                    </a:lnTo>
                    <a:lnTo>
                      <a:pt x="160" y="174"/>
                    </a:lnTo>
                    <a:lnTo>
                      <a:pt x="151" y="181"/>
                    </a:lnTo>
                    <a:lnTo>
                      <a:pt x="142" y="185"/>
                    </a:lnTo>
                    <a:lnTo>
                      <a:pt x="130" y="190"/>
                    </a:lnTo>
                    <a:lnTo>
                      <a:pt x="119" y="194"/>
                    </a:lnTo>
                    <a:lnTo>
                      <a:pt x="106" y="197"/>
                    </a:lnTo>
                    <a:lnTo>
                      <a:pt x="90" y="197"/>
                    </a:lnTo>
                    <a:lnTo>
                      <a:pt x="76" y="195"/>
                    </a:lnTo>
                    <a:lnTo>
                      <a:pt x="61" y="190"/>
                    </a:lnTo>
                    <a:lnTo>
                      <a:pt x="49" y="184"/>
                    </a:lnTo>
                    <a:lnTo>
                      <a:pt x="37" y="176"/>
                    </a:lnTo>
                    <a:lnTo>
                      <a:pt x="27" y="166"/>
                    </a:lnTo>
                    <a:lnTo>
                      <a:pt x="18" y="156"/>
                    </a:lnTo>
                    <a:lnTo>
                      <a:pt x="9" y="144"/>
                    </a:lnTo>
                    <a:lnTo>
                      <a:pt x="3" y="127"/>
                    </a:lnTo>
                    <a:lnTo>
                      <a:pt x="0" y="106"/>
                    </a:lnTo>
                    <a:lnTo>
                      <a:pt x="0" y="85"/>
                    </a:lnTo>
                    <a:lnTo>
                      <a:pt x="5" y="66"/>
                    </a:lnTo>
                    <a:lnTo>
                      <a:pt x="12" y="52"/>
                    </a:lnTo>
                    <a:lnTo>
                      <a:pt x="19" y="40"/>
                    </a:lnTo>
                    <a:lnTo>
                      <a:pt x="28" y="29"/>
                    </a:lnTo>
                    <a:lnTo>
                      <a:pt x="39" y="20"/>
                    </a:lnTo>
                    <a:lnTo>
                      <a:pt x="51" y="12"/>
                    </a:lnTo>
                    <a:lnTo>
                      <a:pt x="65" y="6"/>
                    </a:lnTo>
                    <a:lnTo>
                      <a:pt x="79" y="1"/>
                    </a:lnTo>
                    <a:lnTo>
                      <a:pt x="95" y="0"/>
                    </a:lnTo>
                    <a:lnTo>
                      <a:pt x="109" y="1"/>
                    </a:lnTo>
                    <a:lnTo>
                      <a:pt x="122" y="4"/>
                    </a:lnTo>
                    <a:lnTo>
                      <a:pt x="135" y="8"/>
                    </a:lnTo>
                    <a:lnTo>
                      <a:pt x="147" y="14"/>
                    </a:lnTo>
                    <a:lnTo>
                      <a:pt x="157" y="22"/>
                    </a:lnTo>
                    <a:lnTo>
                      <a:pt x="167" y="31"/>
                    </a:lnTo>
                    <a:lnTo>
                      <a:pt x="175" y="42"/>
                    </a:lnTo>
                    <a:lnTo>
                      <a:pt x="182" y="52"/>
                    </a:lnTo>
                    <a:close/>
                  </a:path>
                </a:pathLst>
              </a:custGeom>
              <a:solidFill>
                <a:schemeClr val="bg1">
                  <a:lumMod val="65000"/>
                </a:schemeClr>
              </a:solidFill>
              <a:ln w="3175" cmpd="sng">
                <a:noFill/>
                <a:round/>
                <a:headEnd/>
                <a:tailEnd/>
              </a:ln>
            </p:spPr>
            <p:txBody>
              <a:bodyPr/>
              <a:lstStyle/>
              <a:p>
                <a:endParaRPr lang="en-US" dirty="0"/>
              </a:p>
            </p:txBody>
          </p:sp>
          <p:sp>
            <p:nvSpPr>
              <p:cNvPr id="17" name="Freeform 86"/>
              <p:cNvSpPr>
                <a:spLocks/>
              </p:cNvSpPr>
              <p:nvPr/>
            </p:nvSpPr>
            <p:spPr bwMode="auto">
              <a:xfrm>
                <a:off x="2776" y="3032"/>
                <a:ext cx="236" cy="525"/>
              </a:xfrm>
              <a:custGeom>
                <a:avLst/>
                <a:gdLst/>
                <a:ahLst/>
                <a:cxnLst>
                  <a:cxn ang="0">
                    <a:pos x="201" y="416"/>
                  </a:cxn>
                  <a:cxn ang="0">
                    <a:pos x="195" y="410"/>
                  </a:cxn>
                  <a:cxn ang="0">
                    <a:pos x="184" y="408"/>
                  </a:cxn>
                  <a:cxn ang="0">
                    <a:pos x="176" y="411"/>
                  </a:cxn>
                  <a:cxn ang="0">
                    <a:pos x="171" y="483"/>
                  </a:cxn>
                  <a:cxn ang="0">
                    <a:pos x="171" y="766"/>
                  </a:cxn>
                  <a:cxn ang="0">
                    <a:pos x="159" y="835"/>
                  </a:cxn>
                  <a:cxn ang="0">
                    <a:pos x="138" y="835"/>
                  </a:cxn>
                  <a:cxn ang="0">
                    <a:pos x="118" y="835"/>
                  </a:cxn>
                  <a:cxn ang="0">
                    <a:pos x="98" y="834"/>
                  </a:cxn>
                  <a:cxn ang="0">
                    <a:pos x="89" y="730"/>
                  </a:cxn>
                  <a:cxn ang="0">
                    <a:pos x="90" y="264"/>
                  </a:cxn>
                  <a:cxn ang="0">
                    <a:pos x="83" y="130"/>
                  </a:cxn>
                  <a:cxn ang="0">
                    <a:pos x="69" y="135"/>
                  </a:cxn>
                  <a:cxn ang="0">
                    <a:pos x="65" y="192"/>
                  </a:cxn>
                  <a:cxn ang="0">
                    <a:pos x="62" y="354"/>
                  </a:cxn>
                  <a:cxn ang="0">
                    <a:pos x="54" y="389"/>
                  </a:cxn>
                  <a:cxn ang="0">
                    <a:pos x="39" y="389"/>
                  </a:cxn>
                  <a:cxn ang="0">
                    <a:pos x="23" y="388"/>
                  </a:cxn>
                  <a:cxn ang="0">
                    <a:pos x="8" y="388"/>
                  </a:cxn>
                  <a:cxn ang="0">
                    <a:pos x="0" y="331"/>
                  </a:cxn>
                  <a:cxn ang="0">
                    <a:pos x="1" y="141"/>
                  </a:cxn>
                  <a:cxn ang="0">
                    <a:pos x="1" y="88"/>
                  </a:cxn>
                  <a:cxn ang="0">
                    <a:pos x="7" y="65"/>
                  </a:cxn>
                  <a:cxn ang="0">
                    <a:pos x="22" y="45"/>
                  </a:cxn>
                  <a:cxn ang="0">
                    <a:pos x="42" y="28"/>
                  </a:cxn>
                  <a:cxn ang="0">
                    <a:pos x="66" y="15"/>
                  </a:cxn>
                  <a:cxn ang="0">
                    <a:pos x="91" y="7"/>
                  </a:cxn>
                  <a:cxn ang="0">
                    <a:pos x="120" y="2"/>
                  </a:cxn>
                  <a:cxn ang="0">
                    <a:pos x="149" y="0"/>
                  </a:cxn>
                  <a:cxn ang="0">
                    <a:pos x="177" y="0"/>
                  </a:cxn>
                  <a:cxn ang="0">
                    <a:pos x="207" y="1"/>
                  </a:cxn>
                  <a:cxn ang="0">
                    <a:pos x="237" y="4"/>
                  </a:cxn>
                  <a:cxn ang="0">
                    <a:pos x="266" y="4"/>
                  </a:cxn>
                  <a:cxn ang="0">
                    <a:pos x="293" y="7"/>
                  </a:cxn>
                  <a:cxn ang="0">
                    <a:pos x="316" y="16"/>
                  </a:cxn>
                  <a:cxn ang="0">
                    <a:pos x="335" y="28"/>
                  </a:cxn>
                  <a:cxn ang="0">
                    <a:pos x="353" y="45"/>
                  </a:cxn>
                  <a:cxn ang="0">
                    <a:pos x="372" y="128"/>
                  </a:cxn>
                  <a:cxn ang="0">
                    <a:pos x="373" y="347"/>
                  </a:cxn>
                  <a:cxn ang="0">
                    <a:pos x="311" y="393"/>
                  </a:cxn>
                  <a:cxn ang="0">
                    <a:pos x="307" y="130"/>
                  </a:cxn>
                  <a:cxn ang="0">
                    <a:pos x="295" y="129"/>
                  </a:cxn>
                  <a:cxn ang="0">
                    <a:pos x="283" y="153"/>
                  </a:cxn>
                  <a:cxn ang="0">
                    <a:pos x="283" y="213"/>
                  </a:cxn>
                  <a:cxn ang="0">
                    <a:pos x="283" y="356"/>
                  </a:cxn>
                  <a:cxn ang="0">
                    <a:pos x="282" y="751"/>
                  </a:cxn>
                  <a:cxn ang="0">
                    <a:pos x="203" y="835"/>
                  </a:cxn>
                </a:cxnLst>
                <a:rect l="0" t="0" r="r" b="b"/>
                <a:pathLst>
                  <a:path w="376" h="835">
                    <a:moveTo>
                      <a:pt x="202" y="420"/>
                    </a:moveTo>
                    <a:lnTo>
                      <a:pt x="201" y="416"/>
                    </a:lnTo>
                    <a:lnTo>
                      <a:pt x="198" y="412"/>
                    </a:lnTo>
                    <a:lnTo>
                      <a:pt x="195" y="410"/>
                    </a:lnTo>
                    <a:lnTo>
                      <a:pt x="190" y="409"/>
                    </a:lnTo>
                    <a:lnTo>
                      <a:pt x="184" y="408"/>
                    </a:lnTo>
                    <a:lnTo>
                      <a:pt x="180" y="409"/>
                    </a:lnTo>
                    <a:lnTo>
                      <a:pt x="176" y="411"/>
                    </a:lnTo>
                    <a:lnTo>
                      <a:pt x="173" y="415"/>
                    </a:lnTo>
                    <a:lnTo>
                      <a:pt x="171" y="483"/>
                    </a:lnTo>
                    <a:lnTo>
                      <a:pt x="171" y="624"/>
                    </a:lnTo>
                    <a:lnTo>
                      <a:pt x="171" y="766"/>
                    </a:lnTo>
                    <a:lnTo>
                      <a:pt x="171" y="835"/>
                    </a:lnTo>
                    <a:lnTo>
                      <a:pt x="159" y="835"/>
                    </a:lnTo>
                    <a:lnTo>
                      <a:pt x="149" y="835"/>
                    </a:lnTo>
                    <a:lnTo>
                      <a:pt x="138" y="835"/>
                    </a:lnTo>
                    <a:lnTo>
                      <a:pt x="128" y="835"/>
                    </a:lnTo>
                    <a:lnTo>
                      <a:pt x="118" y="835"/>
                    </a:lnTo>
                    <a:lnTo>
                      <a:pt x="108" y="835"/>
                    </a:lnTo>
                    <a:lnTo>
                      <a:pt x="98" y="834"/>
                    </a:lnTo>
                    <a:lnTo>
                      <a:pt x="88" y="833"/>
                    </a:lnTo>
                    <a:lnTo>
                      <a:pt x="89" y="730"/>
                    </a:lnTo>
                    <a:lnTo>
                      <a:pt x="90" y="502"/>
                    </a:lnTo>
                    <a:lnTo>
                      <a:pt x="90" y="264"/>
                    </a:lnTo>
                    <a:lnTo>
                      <a:pt x="88" y="135"/>
                    </a:lnTo>
                    <a:lnTo>
                      <a:pt x="83" y="130"/>
                    </a:lnTo>
                    <a:lnTo>
                      <a:pt x="75" y="130"/>
                    </a:lnTo>
                    <a:lnTo>
                      <a:pt x="69" y="135"/>
                    </a:lnTo>
                    <a:lnTo>
                      <a:pt x="66" y="146"/>
                    </a:lnTo>
                    <a:lnTo>
                      <a:pt x="65" y="192"/>
                    </a:lnTo>
                    <a:lnTo>
                      <a:pt x="63" y="274"/>
                    </a:lnTo>
                    <a:lnTo>
                      <a:pt x="62" y="354"/>
                    </a:lnTo>
                    <a:lnTo>
                      <a:pt x="61" y="388"/>
                    </a:lnTo>
                    <a:lnTo>
                      <a:pt x="54" y="389"/>
                    </a:lnTo>
                    <a:lnTo>
                      <a:pt x="46" y="389"/>
                    </a:lnTo>
                    <a:lnTo>
                      <a:pt x="39" y="389"/>
                    </a:lnTo>
                    <a:lnTo>
                      <a:pt x="31" y="388"/>
                    </a:lnTo>
                    <a:lnTo>
                      <a:pt x="23" y="388"/>
                    </a:lnTo>
                    <a:lnTo>
                      <a:pt x="16" y="388"/>
                    </a:lnTo>
                    <a:lnTo>
                      <a:pt x="8" y="388"/>
                    </a:lnTo>
                    <a:lnTo>
                      <a:pt x="1" y="389"/>
                    </a:lnTo>
                    <a:lnTo>
                      <a:pt x="0" y="331"/>
                    </a:lnTo>
                    <a:lnTo>
                      <a:pt x="0" y="233"/>
                    </a:lnTo>
                    <a:lnTo>
                      <a:pt x="1" y="141"/>
                    </a:lnTo>
                    <a:lnTo>
                      <a:pt x="1" y="100"/>
                    </a:lnTo>
                    <a:lnTo>
                      <a:pt x="1" y="88"/>
                    </a:lnTo>
                    <a:lnTo>
                      <a:pt x="4" y="75"/>
                    </a:lnTo>
                    <a:lnTo>
                      <a:pt x="7" y="65"/>
                    </a:lnTo>
                    <a:lnTo>
                      <a:pt x="14" y="54"/>
                    </a:lnTo>
                    <a:lnTo>
                      <a:pt x="22" y="45"/>
                    </a:lnTo>
                    <a:lnTo>
                      <a:pt x="31" y="36"/>
                    </a:lnTo>
                    <a:lnTo>
                      <a:pt x="42" y="28"/>
                    </a:lnTo>
                    <a:lnTo>
                      <a:pt x="53" y="21"/>
                    </a:lnTo>
                    <a:lnTo>
                      <a:pt x="66" y="15"/>
                    </a:lnTo>
                    <a:lnTo>
                      <a:pt x="78" y="11"/>
                    </a:lnTo>
                    <a:lnTo>
                      <a:pt x="91" y="7"/>
                    </a:lnTo>
                    <a:lnTo>
                      <a:pt x="105" y="4"/>
                    </a:lnTo>
                    <a:lnTo>
                      <a:pt x="120" y="2"/>
                    </a:lnTo>
                    <a:lnTo>
                      <a:pt x="134" y="1"/>
                    </a:lnTo>
                    <a:lnTo>
                      <a:pt x="149" y="0"/>
                    </a:lnTo>
                    <a:lnTo>
                      <a:pt x="164" y="0"/>
                    </a:lnTo>
                    <a:lnTo>
                      <a:pt x="177" y="0"/>
                    </a:lnTo>
                    <a:lnTo>
                      <a:pt x="192" y="1"/>
                    </a:lnTo>
                    <a:lnTo>
                      <a:pt x="207" y="1"/>
                    </a:lnTo>
                    <a:lnTo>
                      <a:pt x="222" y="2"/>
                    </a:lnTo>
                    <a:lnTo>
                      <a:pt x="237" y="4"/>
                    </a:lnTo>
                    <a:lnTo>
                      <a:pt x="251" y="4"/>
                    </a:lnTo>
                    <a:lnTo>
                      <a:pt x="266" y="4"/>
                    </a:lnTo>
                    <a:lnTo>
                      <a:pt x="280" y="4"/>
                    </a:lnTo>
                    <a:lnTo>
                      <a:pt x="293" y="7"/>
                    </a:lnTo>
                    <a:lnTo>
                      <a:pt x="304" y="11"/>
                    </a:lnTo>
                    <a:lnTo>
                      <a:pt x="316" y="16"/>
                    </a:lnTo>
                    <a:lnTo>
                      <a:pt x="326" y="22"/>
                    </a:lnTo>
                    <a:lnTo>
                      <a:pt x="335" y="28"/>
                    </a:lnTo>
                    <a:lnTo>
                      <a:pt x="345" y="36"/>
                    </a:lnTo>
                    <a:lnTo>
                      <a:pt x="353" y="45"/>
                    </a:lnTo>
                    <a:lnTo>
                      <a:pt x="360" y="54"/>
                    </a:lnTo>
                    <a:lnTo>
                      <a:pt x="372" y="128"/>
                    </a:lnTo>
                    <a:lnTo>
                      <a:pt x="376" y="242"/>
                    </a:lnTo>
                    <a:lnTo>
                      <a:pt x="373" y="347"/>
                    </a:lnTo>
                    <a:lnTo>
                      <a:pt x="371" y="393"/>
                    </a:lnTo>
                    <a:lnTo>
                      <a:pt x="311" y="393"/>
                    </a:lnTo>
                    <a:lnTo>
                      <a:pt x="311" y="136"/>
                    </a:lnTo>
                    <a:lnTo>
                      <a:pt x="307" y="130"/>
                    </a:lnTo>
                    <a:lnTo>
                      <a:pt x="301" y="128"/>
                    </a:lnTo>
                    <a:lnTo>
                      <a:pt x="295" y="129"/>
                    </a:lnTo>
                    <a:lnTo>
                      <a:pt x="288" y="130"/>
                    </a:lnTo>
                    <a:lnTo>
                      <a:pt x="283" y="153"/>
                    </a:lnTo>
                    <a:lnTo>
                      <a:pt x="282" y="184"/>
                    </a:lnTo>
                    <a:lnTo>
                      <a:pt x="283" y="213"/>
                    </a:lnTo>
                    <a:lnTo>
                      <a:pt x="283" y="226"/>
                    </a:lnTo>
                    <a:lnTo>
                      <a:pt x="283" y="356"/>
                    </a:lnTo>
                    <a:lnTo>
                      <a:pt x="283" y="561"/>
                    </a:lnTo>
                    <a:lnTo>
                      <a:pt x="282" y="751"/>
                    </a:lnTo>
                    <a:lnTo>
                      <a:pt x="282" y="835"/>
                    </a:lnTo>
                    <a:lnTo>
                      <a:pt x="203" y="835"/>
                    </a:lnTo>
                    <a:lnTo>
                      <a:pt x="202" y="420"/>
                    </a:lnTo>
                    <a:close/>
                  </a:path>
                </a:pathLst>
              </a:custGeom>
              <a:solidFill>
                <a:schemeClr val="bg1">
                  <a:lumMod val="65000"/>
                </a:schemeClr>
              </a:solidFill>
              <a:ln w="3175" cmpd="sng">
                <a:noFill/>
                <a:round/>
                <a:headEnd/>
                <a:tailEnd/>
              </a:ln>
            </p:spPr>
            <p:txBody>
              <a:bodyPr/>
              <a:lstStyle/>
              <a:p>
                <a:endParaRPr lang="en-US" dirty="0"/>
              </a:p>
            </p:txBody>
          </p:sp>
        </p:grpSp>
        <p:grpSp>
          <p:nvGrpSpPr>
            <p:cNvPr id="18" name="Group 158"/>
            <p:cNvGrpSpPr>
              <a:grpSpLocks/>
            </p:cNvGrpSpPr>
            <p:nvPr/>
          </p:nvGrpSpPr>
          <p:grpSpPr bwMode="auto">
            <a:xfrm flipH="1">
              <a:off x="2915204" y="1927831"/>
              <a:ext cx="398563" cy="885675"/>
              <a:chOff x="2430" y="2897"/>
              <a:chExt cx="297" cy="660"/>
            </a:xfrm>
            <a:solidFill>
              <a:schemeClr val="bg1">
                <a:lumMod val="75000"/>
              </a:schemeClr>
            </a:solidFill>
          </p:grpSpPr>
          <p:sp>
            <p:nvSpPr>
              <p:cNvPr id="19" name="Freeform 91"/>
              <p:cNvSpPr>
                <a:spLocks/>
              </p:cNvSpPr>
              <p:nvPr/>
            </p:nvSpPr>
            <p:spPr bwMode="auto">
              <a:xfrm>
                <a:off x="2518" y="2897"/>
                <a:ext cx="122" cy="122"/>
              </a:xfrm>
              <a:custGeom>
                <a:avLst/>
                <a:gdLst/>
                <a:ahLst/>
                <a:cxnLst>
                  <a:cxn ang="0">
                    <a:pos x="192" y="39"/>
                  </a:cxn>
                  <a:cxn ang="0">
                    <a:pos x="206" y="63"/>
                  </a:cxn>
                  <a:cxn ang="0">
                    <a:pos x="214" y="92"/>
                  </a:cxn>
                  <a:cxn ang="0">
                    <a:pos x="214" y="120"/>
                  </a:cxn>
                  <a:cxn ang="0">
                    <a:pos x="207" y="149"/>
                  </a:cxn>
                  <a:cxn ang="0">
                    <a:pos x="201" y="161"/>
                  </a:cxn>
                  <a:cxn ang="0">
                    <a:pos x="195" y="171"/>
                  </a:cxn>
                  <a:cxn ang="0">
                    <a:pos x="185" y="181"/>
                  </a:cxn>
                  <a:cxn ang="0">
                    <a:pos x="176" y="189"/>
                  </a:cxn>
                  <a:cxn ang="0">
                    <a:pos x="165" y="198"/>
                  </a:cxn>
                  <a:cxn ang="0">
                    <a:pos x="153" y="204"/>
                  </a:cxn>
                  <a:cxn ang="0">
                    <a:pos x="139" y="210"/>
                  </a:cxn>
                  <a:cxn ang="0">
                    <a:pos x="125" y="214"/>
                  </a:cxn>
                  <a:cxn ang="0">
                    <a:pos x="112" y="215"/>
                  </a:cxn>
                  <a:cxn ang="0">
                    <a:pos x="99" y="214"/>
                  </a:cxn>
                  <a:cxn ang="0">
                    <a:pos x="85" y="211"/>
                  </a:cxn>
                  <a:cxn ang="0">
                    <a:pos x="71" y="208"/>
                  </a:cxn>
                  <a:cxn ang="0">
                    <a:pos x="57" y="202"/>
                  </a:cxn>
                  <a:cxn ang="0">
                    <a:pos x="46" y="195"/>
                  </a:cxn>
                  <a:cxn ang="0">
                    <a:pos x="34" y="186"/>
                  </a:cxn>
                  <a:cxn ang="0">
                    <a:pos x="25" y="177"/>
                  </a:cxn>
                  <a:cxn ang="0">
                    <a:pos x="15" y="162"/>
                  </a:cxn>
                  <a:cxn ang="0">
                    <a:pos x="8" y="147"/>
                  </a:cxn>
                  <a:cxn ang="0">
                    <a:pos x="3" y="130"/>
                  </a:cxn>
                  <a:cxn ang="0">
                    <a:pos x="0" y="112"/>
                  </a:cxn>
                  <a:cxn ang="0">
                    <a:pos x="1" y="112"/>
                  </a:cxn>
                  <a:cxn ang="0">
                    <a:pos x="3" y="86"/>
                  </a:cxn>
                  <a:cxn ang="0">
                    <a:pos x="4" y="85"/>
                  </a:cxn>
                  <a:cxn ang="0">
                    <a:pos x="3" y="82"/>
                  </a:cxn>
                  <a:cxn ang="0">
                    <a:pos x="3" y="80"/>
                  </a:cxn>
                  <a:cxn ang="0">
                    <a:pos x="4" y="79"/>
                  </a:cxn>
                  <a:cxn ang="0">
                    <a:pos x="10" y="64"/>
                  </a:cxn>
                  <a:cxn ang="0">
                    <a:pos x="17" y="50"/>
                  </a:cxn>
                  <a:cxn ang="0">
                    <a:pos x="26" y="39"/>
                  </a:cxn>
                  <a:cxn ang="0">
                    <a:pos x="37" y="27"/>
                  </a:cxn>
                  <a:cxn ang="0">
                    <a:pos x="49" y="18"/>
                  </a:cxn>
                  <a:cxn ang="0">
                    <a:pos x="62" y="11"/>
                  </a:cxn>
                  <a:cxn ang="0">
                    <a:pos x="78" y="4"/>
                  </a:cxn>
                  <a:cxn ang="0">
                    <a:pos x="94" y="1"/>
                  </a:cxn>
                  <a:cxn ang="0">
                    <a:pos x="109" y="0"/>
                  </a:cxn>
                  <a:cxn ang="0">
                    <a:pos x="123" y="1"/>
                  </a:cxn>
                  <a:cxn ang="0">
                    <a:pos x="137" y="4"/>
                  </a:cxn>
                  <a:cxn ang="0">
                    <a:pos x="150" y="9"/>
                  </a:cxn>
                  <a:cxn ang="0">
                    <a:pos x="162" y="14"/>
                  </a:cxn>
                  <a:cxn ang="0">
                    <a:pos x="173" y="21"/>
                  </a:cxn>
                  <a:cxn ang="0">
                    <a:pos x="183" y="29"/>
                  </a:cxn>
                  <a:cxn ang="0">
                    <a:pos x="192" y="39"/>
                  </a:cxn>
                </a:cxnLst>
                <a:rect l="0" t="0" r="r" b="b"/>
                <a:pathLst>
                  <a:path w="214" h="215">
                    <a:moveTo>
                      <a:pt x="192" y="39"/>
                    </a:moveTo>
                    <a:lnTo>
                      <a:pt x="206" y="63"/>
                    </a:lnTo>
                    <a:lnTo>
                      <a:pt x="214" y="92"/>
                    </a:lnTo>
                    <a:lnTo>
                      <a:pt x="214" y="120"/>
                    </a:lnTo>
                    <a:lnTo>
                      <a:pt x="207" y="149"/>
                    </a:lnTo>
                    <a:lnTo>
                      <a:pt x="201" y="161"/>
                    </a:lnTo>
                    <a:lnTo>
                      <a:pt x="195" y="171"/>
                    </a:lnTo>
                    <a:lnTo>
                      <a:pt x="185" y="181"/>
                    </a:lnTo>
                    <a:lnTo>
                      <a:pt x="176" y="189"/>
                    </a:lnTo>
                    <a:lnTo>
                      <a:pt x="165" y="198"/>
                    </a:lnTo>
                    <a:lnTo>
                      <a:pt x="153" y="204"/>
                    </a:lnTo>
                    <a:lnTo>
                      <a:pt x="139" y="210"/>
                    </a:lnTo>
                    <a:lnTo>
                      <a:pt x="125" y="214"/>
                    </a:lnTo>
                    <a:lnTo>
                      <a:pt x="112" y="215"/>
                    </a:lnTo>
                    <a:lnTo>
                      <a:pt x="99" y="214"/>
                    </a:lnTo>
                    <a:lnTo>
                      <a:pt x="85" y="211"/>
                    </a:lnTo>
                    <a:lnTo>
                      <a:pt x="71" y="208"/>
                    </a:lnTo>
                    <a:lnTo>
                      <a:pt x="57" y="202"/>
                    </a:lnTo>
                    <a:lnTo>
                      <a:pt x="46" y="195"/>
                    </a:lnTo>
                    <a:lnTo>
                      <a:pt x="34" y="186"/>
                    </a:lnTo>
                    <a:lnTo>
                      <a:pt x="25" y="177"/>
                    </a:lnTo>
                    <a:lnTo>
                      <a:pt x="15" y="162"/>
                    </a:lnTo>
                    <a:lnTo>
                      <a:pt x="8" y="147"/>
                    </a:lnTo>
                    <a:lnTo>
                      <a:pt x="3" y="130"/>
                    </a:lnTo>
                    <a:lnTo>
                      <a:pt x="0" y="112"/>
                    </a:lnTo>
                    <a:lnTo>
                      <a:pt x="1" y="112"/>
                    </a:lnTo>
                    <a:lnTo>
                      <a:pt x="3" y="86"/>
                    </a:lnTo>
                    <a:lnTo>
                      <a:pt x="4" y="85"/>
                    </a:lnTo>
                    <a:lnTo>
                      <a:pt x="3" y="82"/>
                    </a:lnTo>
                    <a:lnTo>
                      <a:pt x="3" y="80"/>
                    </a:lnTo>
                    <a:lnTo>
                      <a:pt x="4" y="79"/>
                    </a:lnTo>
                    <a:lnTo>
                      <a:pt x="10" y="64"/>
                    </a:lnTo>
                    <a:lnTo>
                      <a:pt x="17" y="50"/>
                    </a:lnTo>
                    <a:lnTo>
                      <a:pt x="26" y="39"/>
                    </a:lnTo>
                    <a:lnTo>
                      <a:pt x="37" y="27"/>
                    </a:lnTo>
                    <a:lnTo>
                      <a:pt x="49" y="18"/>
                    </a:lnTo>
                    <a:lnTo>
                      <a:pt x="62" y="11"/>
                    </a:lnTo>
                    <a:lnTo>
                      <a:pt x="78" y="4"/>
                    </a:lnTo>
                    <a:lnTo>
                      <a:pt x="94" y="1"/>
                    </a:lnTo>
                    <a:lnTo>
                      <a:pt x="109" y="0"/>
                    </a:lnTo>
                    <a:lnTo>
                      <a:pt x="123" y="1"/>
                    </a:lnTo>
                    <a:lnTo>
                      <a:pt x="137" y="4"/>
                    </a:lnTo>
                    <a:lnTo>
                      <a:pt x="150" y="9"/>
                    </a:lnTo>
                    <a:lnTo>
                      <a:pt x="162" y="14"/>
                    </a:lnTo>
                    <a:lnTo>
                      <a:pt x="173" y="21"/>
                    </a:lnTo>
                    <a:lnTo>
                      <a:pt x="183" y="29"/>
                    </a:lnTo>
                    <a:lnTo>
                      <a:pt x="192" y="39"/>
                    </a:lnTo>
                    <a:close/>
                  </a:path>
                </a:pathLst>
              </a:custGeom>
              <a:solidFill>
                <a:srgbClr val="000066"/>
              </a:solidFill>
              <a:ln w="3175" cmpd="sng">
                <a:noFill/>
                <a:round/>
                <a:headEnd/>
                <a:tailEnd/>
              </a:ln>
            </p:spPr>
            <p:txBody>
              <a:bodyPr/>
              <a:lstStyle/>
              <a:p>
                <a:endParaRPr lang="en-US" dirty="0"/>
              </a:p>
            </p:txBody>
          </p:sp>
          <p:sp>
            <p:nvSpPr>
              <p:cNvPr id="20" name="Freeform 92"/>
              <p:cNvSpPr>
                <a:spLocks/>
              </p:cNvSpPr>
              <p:nvPr/>
            </p:nvSpPr>
            <p:spPr bwMode="auto">
              <a:xfrm>
                <a:off x="2430" y="3032"/>
                <a:ext cx="297" cy="525"/>
              </a:xfrm>
              <a:custGeom>
                <a:avLst/>
                <a:gdLst/>
                <a:ahLst/>
                <a:cxnLst>
                  <a:cxn ang="0">
                    <a:pos x="430" y="70"/>
                  </a:cxn>
                  <a:cxn ang="0">
                    <a:pos x="445" y="110"/>
                  </a:cxn>
                  <a:cxn ang="0">
                    <a:pos x="458" y="152"/>
                  </a:cxn>
                  <a:cxn ang="0">
                    <a:pos x="482" y="240"/>
                  </a:cxn>
                  <a:cxn ang="0">
                    <a:pos x="505" y="328"/>
                  </a:cxn>
                  <a:cxn ang="0">
                    <a:pos x="512" y="388"/>
                  </a:cxn>
                  <a:cxn ang="0">
                    <a:pos x="486" y="396"/>
                  </a:cxn>
                  <a:cxn ang="0">
                    <a:pos x="458" y="403"/>
                  </a:cxn>
                  <a:cxn ang="0">
                    <a:pos x="434" y="342"/>
                  </a:cxn>
                  <a:cxn ang="0">
                    <a:pos x="410" y="247"/>
                  </a:cxn>
                  <a:cxn ang="0">
                    <a:pos x="383" y="153"/>
                  </a:cxn>
                  <a:cxn ang="0">
                    <a:pos x="373" y="178"/>
                  </a:cxn>
                  <a:cxn ang="0">
                    <a:pos x="361" y="267"/>
                  </a:cxn>
                  <a:cxn ang="0">
                    <a:pos x="387" y="374"/>
                  </a:cxn>
                  <a:cxn ang="0">
                    <a:pos x="411" y="450"/>
                  </a:cxn>
                  <a:cxn ang="0">
                    <a:pos x="435" y="527"/>
                  </a:cxn>
                  <a:cxn ang="0">
                    <a:pos x="424" y="553"/>
                  </a:cxn>
                  <a:cxn ang="0">
                    <a:pos x="397" y="552"/>
                  </a:cxn>
                  <a:cxn ang="0">
                    <a:pos x="371" y="555"/>
                  </a:cxn>
                  <a:cxn ang="0">
                    <a:pos x="278" y="567"/>
                  </a:cxn>
                  <a:cxn ang="0">
                    <a:pos x="261" y="558"/>
                  </a:cxn>
                  <a:cxn ang="0">
                    <a:pos x="246" y="915"/>
                  </a:cxn>
                  <a:cxn ang="0">
                    <a:pos x="146" y="553"/>
                  </a:cxn>
                  <a:cxn ang="0">
                    <a:pos x="116" y="552"/>
                  </a:cxn>
                  <a:cxn ang="0">
                    <a:pos x="87" y="552"/>
                  </a:cxn>
                  <a:cxn ang="0">
                    <a:pos x="91" y="511"/>
                  </a:cxn>
                  <a:cxn ang="0">
                    <a:pos x="128" y="401"/>
                  </a:cxn>
                  <a:cxn ang="0">
                    <a:pos x="156" y="314"/>
                  </a:cxn>
                  <a:cxn ang="0">
                    <a:pos x="151" y="172"/>
                  </a:cxn>
                  <a:cxn ang="0">
                    <a:pos x="136" y="184"/>
                  </a:cxn>
                  <a:cxn ang="0">
                    <a:pos x="101" y="294"/>
                  </a:cxn>
                  <a:cxn ang="0">
                    <a:pos x="69" y="413"/>
                  </a:cxn>
                  <a:cxn ang="0">
                    <a:pos x="22" y="317"/>
                  </a:cxn>
                  <a:cxn ang="0">
                    <a:pos x="53" y="207"/>
                  </a:cxn>
                  <a:cxn ang="0">
                    <a:pos x="85" y="98"/>
                  </a:cxn>
                  <a:cxn ang="0">
                    <a:pos x="110" y="50"/>
                  </a:cxn>
                  <a:cxn ang="0">
                    <a:pos x="148" y="14"/>
                  </a:cxn>
                  <a:cxn ang="0">
                    <a:pos x="205" y="1"/>
                  </a:cxn>
                  <a:cxn ang="0">
                    <a:pos x="270" y="0"/>
                  </a:cxn>
                  <a:cxn ang="0">
                    <a:pos x="335" y="2"/>
                  </a:cxn>
                  <a:cxn ang="0">
                    <a:pos x="374" y="9"/>
                  </a:cxn>
                  <a:cxn ang="0">
                    <a:pos x="397" y="25"/>
                  </a:cxn>
                  <a:cxn ang="0">
                    <a:pos x="416" y="47"/>
                  </a:cxn>
                </a:cxnLst>
                <a:rect l="0" t="0" r="r" b="b"/>
                <a:pathLst>
                  <a:path w="519" h="916">
                    <a:moveTo>
                      <a:pt x="416" y="47"/>
                    </a:moveTo>
                    <a:lnTo>
                      <a:pt x="424" y="57"/>
                    </a:lnTo>
                    <a:lnTo>
                      <a:pt x="430" y="70"/>
                    </a:lnTo>
                    <a:lnTo>
                      <a:pt x="436" y="83"/>
                    </a:lnTo>
                    <a:lnTo>
                      <a:pt x="441" y="96"/>
                    </a:lnTo>
                    <a:lnTo>
                      <a:pt x="445" y="110"/>
                    </a:lnTo>
                    <a:lnTo>
                      <a:pt x="450" y="124"/>
                    </a:lnTo>
                    <a:lnTo>
                      <a:pt x="455" y="138"/>
                    </a:lnTo>
                    <a:lnTo>
                      <a:pt x="458" y="152"/>
                    </a:lnTo>
                    <a:lnTo>
                      <a:pt x="466" y="182"/>
                    </a:lnTo>
                    <a:lnTo>
                      <a:pt x="473" y="212"/>
                    </a:lnTo>
                    <a:lnTo>
                      <a:pt x="482" y="240"/>
                    </a:lnTo>
                    <a:lnTo>
                      <a:pt x="490" y="269"/>
                    </a:lnTo>
                    <a:lnTo>
                      <a:pt x="498" y="299"/>
                    </a:lnTo>
                    <a:lnTo>
                      <a:pt x="505" y="328"/>
                    </a:lnTo>
                    <a:lnTo>
                      <a:pt x="512" y="357"/>
                    </a:lnTo>
                    <a:lnTo>
                      <a:pt x="519" y="387"/>
                    </a:lnTo>
                    <a:lnTo>
                      <a:pt x="512" y="388"/>
                    </a:lnTo>
                    <a:lnTo>
                      <a:pt x="503" y="390"/>
                    </a:lnTo>
                    <a:lnTo>
                      <a:pt x="495" y="393"/>
                    </a:lnTo>
                    <a:lnTo>
                      <a:pt x="486" y="396"/>
                    </a:lnTo>
                    <a:lnTo>
                      <a:pt x="475" y="398"/>
                    </a:lnTo>
                    <a:lnTo>
                      <a:pt x="467" y="400"/>
                    </a:lnTo>
                    <a:lnTo>
                      <a:pt x="458" y="403"/>
                    </a:lnTo>
                    <a:lnTo>
                      <a:pt x="451" y="403"/>
                    </a:lnTo>
                    <a:lnTo>
                      <a:pt x="443" y="373"/>
                    </a:lnTo>
                    <a:lnTo>
                      <a:pt x="434" y="342"/>
                    </a:lnTo>
                    <a:lnTo>
                      <a:pt x="426" y="311"/>
                    </a:lnTo>
                    <a:lnTo>
                      <a:pt x="418" y="278"/>
                    </a:lnTo>
                    <a:lnTo>
                      <a:pt x="410" y="247"/>
                    </a:lnTo>
                    <a:lnTo>
                      <a:pt x="401" y="215"/>
                    </a:lnTo>
                    <a:lnTo>
                      <a:pt x="392" y="184"/>
                    </a:lnTo>
                    <a:lnTo>
                      <a:pt x="383" y="153"/>
                    </a:lnTo>
                    <a:lnTo>
                      <a:pt x="377" y="161"/>
                    </a:lnTo>
                    <a:lnTo>
                      <a:pt x="375" y="169"/>
                    </a:lnTo>
                    <a:lnTo>
                      <a:pt x="373" y="178"/>
                    </a:lnTo>
                    <a:lnTo>
                      <a:pt x="371" y="187"/>
                    </a:lnTo>
                    <a:lnTo>
                      <a:pt x="364" y="225"/>
                    </a:lnTo>
                    <a:lnTo>
                      <a:pt x="361" y="267"/>
                    </a:lnTo>
                    <a:lnTo>
                      <a:pt x="365" y="308"/>
                    </a:lnTo>
                    <a:lnTo>
                      <a:pt x="379" y="347"/>
                    </a:lnTo>
                    <a:lnTo>
                      <a:pt x="387" y="374"/>
                    </a:lnTo>
                    <a:lnTo>
                      <a:pt x="395" y="399"/>
                    </a:lnTo>
                    <a:lnTo>
                      <a:pt x="403" y="425"/>
                    </a:lnTo>
                    <a:lnTo>
                      <a:pt x="411" y="450"/>
                    </a:lnTo>
                    <a:lnTo>
                      <a:pt x="419" y="475"/>
                    </a:lnTo>
                    <a:lnTo>
                      <a:pt x="427" y="500"/>
                    </a:lnTo>
                    <a:lnTo>
                      <a:pt x="435" y="527"/>
                    </a:lnTo>
                    <a:lnTo>
                      <a:pt x="443" y="553"/>
                    </a:lnTo>
                    <a:lnTo>
                      <a:pt x="434" y="553"/>
                    </a:lnTo>
                    <a:lnTo>
                      <a:pt x="424" y="553"/>
                    </a:lnTo>
                    <a:lnTo>
                      <a:pt x="414" y="553"/>
                    </a:lnTo>
                    <a:lnTo>
                      <a:pt x="406" y="552"/>
                    </a:lnTo>
                    <a:lnTo>
                      <a:pt x="397" y="552"/>
                    </a:lnTo>
                    <a:lnTo>
                      <a:pt x="388" y="552"/>
                    </a:lnTo>
                    <a:lnTo>
                      <a:pt x="380" y="553"/>
                    </a:lnTo>
                    <a:lnTo>
                      <a:pt x="371" y="555"/>
                    </a:lnTo>
                    <a:lnTo>
                      <a:pt x="371" y="915"/>
                    </a:lnTo>
                    <a:lnTo>
                      <a:pt x="280" y="915"/>
                    </a:lnTo>
                    <a:lnTo>
                      <a:pt x="278" y="567"/>
                    </a:lnTo>
                    <a:lnTo>
                      <a:pt x="274" y="563"/>
                    </a:lnTo>
                    <a:lnTo>
                      <a:pt x="268" y="559"/>
                    </a:lnTo>
                    <a:lnTo>
                      <a:pt x="261" y="558"/>
                    </a:lnTo>
                    <a:lnTo>
                      <a:pt x="254" y="560"/>
                    </a:lnTo>
                    <a:lnTo>
                      <a:pt x="247" y="571"/>
                    </a:lnTo>
                    <a:lnTo>
                      <a:pt x="246" y="915"/>
                    </a:lnTo>
                    <a:lnTo>
                      <a:pt x="156" y="916"/>
                    </a:lnTo>
                    <a:lnTo>
                      <a:pt x="156" y="555"/>
                    </a:lnTo>
                    <a:lnTo>
                      <a:pt x="146" y="553"/>
                    </a:lnTo>
                    <a:lnTo>
                      <a:pt x="136" y="552"/>
                    </a:lnTo>
                    <a:lnTo>
                      <a:pt x="125" y="552"/>
                    </a:lnTo>
                    <a:lnTo>
                      <a:pt x="116" y="552"/>
                    </a:lnTo>
                    <a:lnTo>
                      <a:pt x="106" y="552"/>
                    </a:lnTo>
                    <a:lnTo>
                      <a:pt x="96" y="552"/>
                    </a:lnTo>
                    <a:lnTo>
                      <a:pt x="87" y="552"/>
                    </a:lnTo>
                    <a:lnTo>
                      <a:pt x="77" y="552"/>
                    </a:lnTo>
                    <a:lnTo>
                      <a:pt x="81" y="536"/>
                    </a:lnTo>
                    <a:lnTo>
                      <a:pt x="91" y="511"/>
                    </a:lnTo>
                    <a:lnTo>
                      <a:pt x="102" y="477"/>
                    </a:lnTo>
                    <a:lnTo>
                      <a:pt x="115" y="439"/>
                    </a:lnTo>
                    <a:lnTo>
                      <a:pt x="128" y="401"/>
                    </a:lnTo>
                    <a:lnTo>
                      <a:pt x="140" y="366"/>
                    </a:lnTo>
                    <a:lnTo>
                      <a:pt x="149" y="336"/>
                    </a:lnTo>
                    <a:lnTo>
                      <a:pt x="156" y="314"/>
                    </a:lnTo>
                    <a:lnTo>
                      <a:pt x="162" y="270"/>
                    </a:lnTo>
                    <a:lnTo>
                      <a:pt x="159" y="217"/>
                    </a:lnTo>
                    <a:lnTo>
                      <a:pt x="151" y="172"/>
                    </a:lnTo>
                    <a:lnTo>
                      <a:pt x="146" y="153"/>
                    </a:lnTo>
                    <a:lnTo>
                      <a:pt x="142" y="162"/>
                    </a:lnTo>
                    <a:lnTo>
                      <a:pt x="136" y="184"/>
                    </a:lnTo>
                    <a:lnTo>
                      <a:pt x="125" y="215"/>
                    </a:lnTo>
                    <a:lnTo>
                      <a:pt x="114" y="253"/>
                    </a:lnTo>
                    <a:lnTo>
                      <a:pt x="101" y="294"/>
                    </a:lnTo>
                    <a:lnTo>
                      <a:pt x="89" y="337"/>
                    </a:lnTo>
                    <a:lnTo>
                      <a:pt x="78" y="377"/>
                    </a:lnTo>
                    <a:lnTo>
                      <a:pt x="69" y="413"/>
                    </a:lnTo>
                    <a:lnTo>
                      <a:pt x="0" y="396"/>
                    </a:lnTo>
                    <a:lnTo>
                      <a:pt x="11" y="355"/>
                    </a:lnTo>
                    <a:lnTo>
                      <a:pt x="22" y="317"/>
                    </a:lnTo>
                    <a:lnTo>
                      <a:pt x="32" y="281"/>
                    </a:lnTo>
                    <a:lnTo>
                      <a:pt x="42" y="244"/>
                    </a:lnTo>
                    <a:lnTo>
                      <a:pt x="53" y="207"/>
                    </a:lnTo>
                    <a:lnTo>
                      <a:pt x="63" y="171"/>
                    </a:lnTo>
                    <a:lnTo>
                      <a:pt x="73" y="134"/>
                    </a:lnTo>
                    <a:lnTo>
                      <a:pt x="85" y="98"/>
                    </a:lnTo>
                    <a:lnTo>
                      <a:pt x="92" y="81"/>
                    </a:lnTo>
                    <a:lnTo>
                      <a:pt x="101" y="65"/>
                    </a:lnTo>
                    <a:lnTo>
                      <a:pt x="110" y="50"/>
                    </a:lnTo>
                    <a:lnTo>
                      <a:pt x="121" y="37"/>
                    </a:lnTo>
                    <a:lnTo>
                      <a:pt x="133" y="24"/>
                    </a:lnTo>
                    <a:lnTo>
                      <a:pt x="148" y="14"/>
                    </a:lnTo>
                    <a:lnTo>
                      <a:pt x="164" y="5"/>
                    </a:lnTo>
                    <a:lnTo>
                      <a:pt x="183" y="1"/>
                    </a:lnTo>
                    <a:lnTo>
                      <a:pt x="205" y="1"/>
                    </a:lnTo>
                    <a:lnTo>
                      <a:pt x="228" y="1"/>
                    </a:lnTo>
                    <a:lnTo>
                      <a:pt x="248" y="1"/>
                    </a:lnTo>
                    <a:lnTo>
                      <a:pt x="270" y="0"/>
                    </a:lnTo>
                    <a:lnTo>
                      <a:pt x="292" y="1"/>
                    </a:lnTo>
                    <a:lnTo>
                      <a:pt x="314" y="1"/>
                    </a:lnTo>
                    <a:lnTo>
                      <a:pt x="335" y="2"/>
                    </a:lnTo>
                    <a:lnTo>
                      <a:pt x="357" y="3"/>
                    </a:lnTo>
                    <a:lnTo>
                      <a:pt x="366" y="5"/>
                    </a:lnTo>
                    <a:lnTo>
                      <a:pt x="374" y="9"/>
                    </a:lnTo>
                    <a:lnTo>
                      <a:pt x="382" y="14"/>
                    </a:lnTo>
                    <a:lnTo>
                      <a:pt x="390" y="19"/>
                    </a:lnTo>
                    <a:lnTo>
                      <a:pt x="397" y="25"/>
                    </a:lnTo>
                    <a:lnTo>
                      <a:pt x="404" y="32"/>
                    </a:lnTo>
                    <a:lnTo>
                      <a:pt x="410" y="39"/>
                    </a:lnTo>
                    <a:lnTo>
                      <a:pt x="416" y="47"/>
                    </a:lnTo>
                    <a:close/>
                  </a:path>
                </a:pathLst>
              </a:custGeom>
              <a:solidFill>
                <a:srgbClr val="000066"/>
              </a:solidFill>
              <a:ln w="3175" cmpd="sng">
                <a:noFill/>
                <a:round/>
                <a:headEnd/>
                <a:tailEnd/>
              </a:ln>
            </p:spPr>
            <p:txBody>
              <a:bodyPr/>
              <a:lstStyle/>
              <a:p>
                <a:endParaRPr lang="en-US" dirty="0"/>
              </a:p>
            </p:txBody>
          </p:sp>
        </p:grpSp>
      </p:grpSp>
      <p:sp>
        <p:nvSpPr>
          <p:cNvPr id="23" name="TextBox 22"/>
          <p:cNvSpPr txBox="1"/>
          <p:nvPr/>
        </p:nvSpPr>
        <p:spPr>
          <a:xfrm>
            <a:off x="839970" y="2764465"/>
            <a:ext cx="2392317" cy="461665"/>
          </a:xfrm>
          <a:prstGeom prst="rect">
            <a:avLst/>
          </a:prstGeom>
          <a:noFill/>
        </p:spPr>
        <p:txBody>
          <a:bodyPr wrap="square" rtlCol="0">
            <a:spAutoFit/>
          </a:bodyPr>
          <a:lstStyle/>
          <a:p>
            <a:pPr algn="ctr"/>
            <a:r>
              <a:rPr lang="en-US" sz="1200" b="1" dirty="0" smtClean="0"/>
              <a:t>10</a:t>
            </a:r>
            <a:r>
              <a:rPr lang="en-US" sz="1200" b="1" baseline="30000" dirty="0" smtClean="0"/>
              <a:t>th</a:t>
            </a:r>
            <a:r>
              <a:rPr lang="en-US" sz="1200" b="1" dirty="0" smtClean="0"/>
              <a:t> graders reporting handguns are easy to get</a:t>
            </a:r>
            <a:endParaRPr lang="en-US" sz="1200" b="1" dirty="0"/>
          </a:p>
        </p:txBody>
      </p:sp>
      <p:sp>
        <p:nvSpPr>
          <p:cNvPr id="24" name="TextBox 23"/>
          <p:cNvSpPr txBox="1"/>
          <p:nvPr/>
        </p:nvSpPr>
        <p:spPr>
          <a:xfrm>
            <a:off x="988811" y="1520460"/>
            <a:ext cx="2434856" cy="523220"/>
          </a:xfrm>
          <a:prstGeom prst="rect">
            <a:avLst/>
          </a:prstGeom>
          <a:noFill/>
        </p:spPr>
        <p:txBody>
          <a:bodyPr wrap="square" rtlCol="0">
            <a:spAutoFit/>
          </a:bodyPr>
          <a:lstStyle/>
          <a:p>
            <a:r>
              <a:rPr lang="en-US" sz="2800" b="1" dirty="0" smtClean="0"/>
              <a:t>1</a:t>
            </a:r>
            <a:r>
              <a:rPr lang="en-US" sz="1400" b="1" dirty="0" smtClean="0"/>
              <a:t> </a:t>
            </a:r>
            <a:r>
              <a:rPr lang="en-US" sz="2000" b="1" dirty="0" smtClean="0"/>
              <a:t>in</a:t>
            </a:r>
            <a:r>
              <a:rPr lang="en-US" sz="1400" b="1" dirty="0" smtClean="0"/>
              <a:t> </a:t>
            </a:r>
            <a:r>
              <a:rPr lang="en-US" sz="2800" b="1" dirty="0" smtClean="0"/>
              <a:t>5</a:t>
            </a:r>
          </a:p>
        </p:txBody>
      </p:sp>
      <p:graphicFrame>
        <p:nvGraphicFramePr>
          <p:cNvPr id="29" name="Table 28"/>
          <p:cNvGraphicFramePr>
            <a:graphicFrameLocks noGrp="1"/>
          </p:cNvGraphicFramePr>
          <p:nvPr>
            <p:extLst>
              <p:ext uri="{D42A27DB-BD31-4B8C-83A1-F6EECF244321}">
                <p14:modId xmlns:p14="http://schemas.microsoft.com/office/powerpoint/2010/main" val="2342623115"/>
              </p:ext>
            </p:extLst>
          </p:nvPr>
        </p:nvGraphicFramePr>
        <p:xfrm>
          <a:off x="1022325" y="3287682"/>
          <a:ext cx="1368056" cy="2346502"/>
        </p:xfrm>
        <a:graphic>
          <a:graphicData uri="http://schemas.openxmlformats.org/drawingml/2006/table">
            <a:tbl>
              <a:tblPr firstRow="1" bandRow="1">
                <a:tableStyleId>{5C22544A-7EE6-4342-B048-85BDC9FD1C3A}</a:tableStyleId>
              </a:tblPr>
              <a:tblGrid>
                <a:gridCol w="616421"/>
                <a:gridCol w="751635"/>
              </a:tblGrid>
              <a:tr h="605548">
                <a:tc>
                  <a:txBody>
                    <a:bodyPr/>
                    <a:lstStyle/>
                    <a:p>
                      <a:pPr algn="r" fontAlgn="b"/>
                      <a:r>
                        <a:rPr lang="en-US" sz="800" b="1" i="0" u="none" strike="noStrike" dirty="0" smtClean="0">
                          <a:solidFill>
                            <a:srgbClr val="000000"/>
                          </a:solidFill>
                          <a:latin typeface="Calibri"/>
                        </a:rPr>
                        <a:t>Year</a:t>
                      </a:r>
                      <a:endParaRPr lang="en-US" sz="800" b="1"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b"/>
                      <a:r>
                        <a:rPr lang="en-US" sz="800" b="1" i="0" u="none" strike="noStrike" dirty="0" smtClean="0">
                          <a:solidFill>
                            <a:srgbClr val="000000"/>
                          </a:solidFill>
                          <a:latin typeface="Calibri"/>
                        </a:rPr>
                        <a:t>10</a:t>
                      </a:r>
                      <a:r>
                        <a:rPr lang="en-US" sz="800" b="1" i="0" u="none" strike="noStrike" baseline="30000" dirty="0" smtClean="0">
                          <a:solidFill>
                            <a:srgbClr val="000000"/>
                          </a:solidFill>
                          <a:latin typeface="Calibri"/>
                        </a:rPr>
                        <a:t>th</a:t>
                      </a:r>
                      <a:r>
                        <a:rPr lang="en-US" sz="800" b="1" i="0" u="none" strike="noStrike" baseline="0" dirty="0" smtClean="0">
                          <a:solidFill>
                            <a:srgbClr val="000000"/>
                          </a:solidFill>
                          <a:latin typeface="Calibri"/>
                        </a:rPr>
                        <a:t> Grader reporting handguns are easy to get</a:t>
                      </a:r>
                      <a:endParaRPr lang="en-US" sz="800" b="0" i="1"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290159">
                <a:tc>
                  <a:txBody>
                    <a:bodyPr/>
                    <a:lstStyle/>
                    <a:p>
                      <a:pPr algn="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2002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r>
                        <a:rPr lang="en-US" sz="900" b="0" i="0" u="none" strike="noStrike" dirty="0" smtClean="0">
                          <a:solidFill>
                            <a:srgbClr val="000000"/>
                          </a:solidFill>
                          <a:latin typeface="Calibri"/>
                        </a:rPr>
                        <a:t>21.9%</a:t>
                      </a:r>
                      <a:endParaRPr lang="en-US" sz="900" b="0" i="0"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90159">
                <a:tc>
                  <a:txBody>
                    <a:bodyPr/>
                    <a:lstStyle/>
                    <a:p>
                      <a:pPr algn="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2004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r>
                        <a:rPr lang="en-US" sz="900" b="0" i="0" u="none" strike="noStrike" dirty="0" smtClean="0">
                          <a:solidFill>
                            <a:srgbClr val="000000"/>
                          </a:solidFill>
                          <a:latin typeface="Calibri"/>
                        </a:rPr>
                        <a:t>21.0%</a:t>
                      </a:r>
                      <a:endParaRPr lang="en-US" sz="900" b="0" i="0"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90159">
                <a:tc>
                  <a:txBody>
                    <a:bodyPr/>
                    <a:lstStyle/>
                    <a:p>
                      <a:pPr algn="r" fontAlgn="b"/>
                      <a:r>
                        <a:rPr lang="en-US" sz="900" b="0" i="0" u="none" strike="noStrike" dirty="0" smtClean="0">
                          <a:solidFill>
                            <a:srgbClr val="000000"/>
                          </a:solidFill>
                          <a:latin typeface="Calibri"/>
                        </a:rPr>
                        <a:t>2006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r>
                        <a:rPr lang="en-US" sz="900" b="0" i="0" u="none" strike="noStrike" dirty="0" smtClean="0">
                          <a:solidFill>
                            <a:srgbClr val="000000"/>
                          </a:solidFill>
                          <a:latin typeface="Calibri"/>
                        </a:rPr>
                        <a:t>21.5%</a:t>
                      </a:r>
                      <a:endParaRPr lang="en-US" sz="900" b="0" i="0"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90159">
                <a:tc>
                  <a:txBody>
                    <a:bodyPr/>
                    <a:lstStyle/>
                    <a:p>
                      <a:pPr algn="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2008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r>
                        <a:rPr lang="en-US" sz="900" b="0" i="0" u="none" strike="noStrike" dirty="0" smtClean="0">
                          <a:solidFill>
                            <a:srgbClr val="000000"/>
                          </a:solidFill>
                          <a:latin typeface="Calibri"/>
                        </a:rPr>
                        <a:t>20.7%</a:t>
                      </a:r>
                      <a:endParaRPr lang="en-US" sz="900" b="0" i="0"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90159">
                <a:tc>
                  <a:txBody>
                    <a:bodyPr/>
                    <a:lstStyle/>
                    <a:p>
                      <a:pPr algn="r" fontAlgn="b"/>
                      <a:r>
                        <a:rPr lang="en-US" sz="900" b="0" i="0" u="none" strike="noStrike" dirty="0" smtClean="0">
                          <a:solidFill>
                            <a:srgbClr val="000000"/>
                          </a:solidFill>
                          <a:latin typeface="Calibri"/>
                        </a:rPr>
                        <a:t>2010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r>
                        <a:rPr lang="en-US" sz="900" b="0" i="0" u="none" strike="noStrike" dirty="0" smtClean="0">
                          <a:solidFill>
                            <a:srgbClr val="000000"/>
                          </a:solidFill>
                          <a:latin typeface="Calibri"/>
                        </a:rPr>
                        <a:t>18.2%</a:t>
                      </a:r>
                      <a:endParaRPr lang="en-US" sz="900" b="0" i="0"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90159">
                <a:tc>
                  <a:txBody>
                    <a:bodyPr/>
                    <a:lstStyle/>
                    <a:p>
                      <a:pPr algn="r" fontAlgn="b"/>
                      <a:r>
                        <a:rPr lang="en-US" sz="900" b="0" i="0" u="none" strike="noStrike" dirty="0" smtClean="0">
                          <a:solidFill>
                            <a:srgbClr val="000000"/>
                          </a:solidFill>
                          <a:latin typeface="Calibri"/>
                        </a:rPr>
                        <a:t>2012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r>
                        <a:rPr lang="en-US" sz="900" b="0" i="0" u="none" strike="noStrike" dirty="0" smtClean="0">
                          <a:solidFill>
                            <a:srgbClr val="000000"/>
                          </a:solidFill>
                          <a:latin typeface="Calibri"/>
                        </a:rPr>
                        <a:t>17.4%</a:t>
                      </a:r>
                      <a:endParaRPr lang="en-US" sz="900" b="0" i="0"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graphicFrame>
        <p:nvGraphicFramePr>
          <p:cNvPr id="30" name="Chart 29"/>
          <p:cNvGraphicFramePr/>
          <p:nvPr>
            <p:extLst>
              <p:ext uri="{D42A27DB-BD31-4B8C-83A1-F6EECF244321}">
                <p14:modId xmlns:p14="http://schemas.microsoft.com/office/powerpoint/2010/main" val="3838083338"/>
              </p:ext>
            </p:extLst>
          </p:nvPr>
        </p:nvGraphicFramePr>
        <p:xfrm>
          <a:off x="3880878" y="1935114"/>
          <a:ext cx="4178595" cy="4061876"/>
        </p:xfrm>
        <a:graphic>
          <a:graphicData uri="http://schemas.openxmlformats.org/drawingml/2006/chart">
            <c:chart xmlns:c="http://schemas.openxmlformats.org/drawingml/2006/chart" xmlns:r="http://schemas.openxmlformats.org/officeDocument/2006/relationships" r:id="rId3"/>
          </a:graphicData>
        </a:graphic>
      </p:graphicFrame>
      <p:sp>
        <p:nvSpPr>
          <p:cNvPr id="32" name="TextBox 31"/>
          <p:cNvSpPr txBox="1"/>
          <p:nvPr/>
        </p:nvSpPr>
        <p:spPr>
          <a:xfrm>
            <a:off x="5960601" y="2162798"/>
            <a:ext cx="1392865" cy="584775"/>
          </a:xfrm>
          <a:prstGeom prst="rect">
            <a:avLst/>
          </a:prstGeom>
          <a:noFill/>
        </p:spPr>
        <p:txBody>
          <a:bodyPr wrap="square" rtlCol="0">
            <a:spAutoFit/>
          </a:bodyPr>
          <a:lstStyle/>
          <a:p>
            <a:r>
              <a:rPr lang="en-US" sz="1400" b="1" dirty="0" smtClean="0">
                <a:solidFill>
                  <a:schemeClr val="bg1"/>
                </a:solidFill>
              </a:rPr>
              <a:t>Very Easy</a:t>
            </a:r>
          </a:p>
          <a:p>
            <a:r>
              <a:rPr lang="en-US" b="1" dirty="0" smtClean="0">
                <a:solidFill>
                  <a:schemeClr val="bg1"/>
                </a:solidFill>
              </a:rPr>
              <a:t>8.1%</a:t>
            </a:r>
          </a:p>
        </p:txBody>
      </p:sp>
      <p:sp>
        <p:nvSpPr>
          <p:cNvPr id="33" name="TextBox 32"/>
          <p:cNvSpPr txBox="1"/>
          <p:nvPr/>
        </p:nvSpPr>
        <p:spPr>
          <a:xfrm>
            <a:off x="4286096" y="3547240"/>
            <a:ext cx="1392865" cy="584775"/>
          </a:xfrm>
          <a:prstGeom prst="rect">
            <a:avLst/>
          </a:prstGeom>
          <a:noFill/>
        </p:spPr>
        <p:txBody>
          <a:bodyPr wrap="square" rtlCol="0">
            <a:spAutoFit/>
          </a:bodyPr>
          <a:lstStyle/>
          <a:p>
            <a:r>
              <a:rPr lang="en-US" sz="1400" b="1" dirty="0" smtClean="0">
                <a:solidFill>
                  <a:schemeClr val="bg1"/>
                </a:solidFill>
              </a:rPr>
              <a:t>Very Hard</a:t>
            </a:r>
          </a:p>
          <a:p>
            <a:r>
              <a:rPr lang="en-US" b="1" dirty="0" smtClean="0">
                <a:solidFill>
                  <a:schemeClr val="bg1"/>
                </a:solidFill>
              </a:rPr>
              <a:t>61.7%</a:t>
            </a:r>
          </a:p>
        </p:txBody>
      </p:sp>
      <p:sp>
        <p:nvSpPr>
          <p:cNvPr id="34" name="TextBox 33"/>
          <p:cNvSpPr txBox="1"/>
          <p:nvPr/>
        </p:nvSpPr>
        <p:spPr>
          <a:xfrm>
            <a:off x="6427965" y="3832761"/>
            <a:ext cx="1392865" cy="584775"/>
          </a:xfrm>
          <a:prstGeom prst="rect">
            <a:avLst/>
          </a:prstGeom>
          <a:noFill/>
        </p:spPr>
        <p:txBody>
          <a:bodyPr wrap="square" rtlCol="0">
            <a:spAutoFit/>
          </a:bodyPr>
          <a:lstStyle/>
          <a:p>
            <a:pPr algn="r"/>
            <a:r>
              <a:rPr lang="en-US" sz="1400" b="1" dirty="0" smtClean="0"/>
              <a:t>Sort of Hard</a:t>
            </a:r>
          </a:p>
          <a:p>
            <a:pPr algn="r"/>
            <a:r>
              <a:rPr lang="en-US" b="1" dirty="0" smtClean="0"/>
              <a:t>20.9%</a:t>
            </a:r>
          </a:p>
        </p:txBody>
      </p:sp>
      <p:sp>
        <p:nvSpPr>
          <p:cNvPr id="35" name="TextBox 34"/>
          <p:cNvSpPr txBox="1"/>
          <p:nvPr/>
        </p:nvSpPr>
        <p:spPr>
          <a:xfrm>
            <a:off x="6201728" y="2702909"/>
            <a:ext cx="1392865" cy="584775"/>
          </a:xfrm>
          <a:prstGeom prst="rect">
            <a:avLst/>
          </a:prstGeom>
          <a:noFill/>
        </p:spPr>
        <p:txBody>
          <a:bodyPr wrap="square" rtlCol="0">
            <a:spAutoFit/>
          </a:bodyPr>
          <a:lstStyle/>
          <a:p>
            <a:pPr algn="r"/>
            <a:r>
              <a:rPr lang="en-US" sz="1400" b="1" dirty="0" smtClean="0">
                <a:solidFill>
                  <a:schemeClr val="bg1"/>
                </a:solidFill>
              </a:rPr>
              <a:t>Sort of Easy</a:t>
            </a:r>
          </a:p>
          <a:p>
            <a:pPr algn="r"/>
            <a:r>
              <a:rPr lang="en-US" b="1" dirty="0" smtClean="0">
                <a:solidFill>
                  <a:schemeClr val="bg1"/>
                </a:solidFill>
              </a:rPr>
              <a:t>9.3%</a:t>
            </a:r>
          </a:p>
        </p:txBody>
      </p:sp>
      <p:sp>
        <p:nvSpPr>
          <p:cNvPr id="36" name="TextBox 35"/>
          <p:cNvSpPr txBox="1"/>
          <p:nvPr/>
        </p:nvSpPr>
        <p:spPr>
          <a:xfrm>
            <a:off x="3506380" y="1383155"/>
            <a:ext cx="4314450" cy="723275"/>
          </a:xfrm>
          <a:prstGeom prst="rect">
            <a:avLst/>
          </a:prstGeom>
          <a:noFill/>
        </p:spPr>
        <p:txBody>
          <a:bodyPr wrap="square" rtlCol="0">
            <a:spAutoFit/>
          </a:bodyPr>
          <a:lstStyle/>
          <a:p>
            <a:r>
              <a:rPr lang="en-US" sz="1600" b="1" i="1" dirty="0"/>
              <a:t>If you wanted to get a handgun, how easy would it be for you to get one</a:t>
            </a:r>
            <a:r>
              <a:rPr lang="en-US" sz="1600" b="1" i="1" dirty="0" smtClean="0"/>
              <a:t>?</a:t>
            </a:r>
          </a:p>
          <a:p>
            <a:pPr>
              <a:tabLst>
                <a:tab pos="117475" algn="l"/>
              </a:tabLst>
            </a:pPr>
            <a:r>
              <a:rPr lang="en-US" sz="900" dirty="0" smtClean="0">
                <a:latin typeface="Calibri"/>
                <a:cs typeface="Calibri"/>
              </a:rPr>
              <a:t>	Percent of students</a:t>
            </a:r>
          </a:p>
        </p:txBody>
      </p:sp>
      <p:sp>
        <p:nvSpPr>
          <p:cNvPr id="38" name="TextBox 37"/>
          <p:cNvSpPr txBox="1"/>
          <p:nvPr/>
        </p:nvSpPr>
        <p:spPr>
          <a:xfrm>
            <a:off x="2967658" y="1239468"/>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Carrying Weapons</a:t>
            </a:r>
          </a:p>
        </p:txBody>
      </p:sp>
      <p:graphicFrame>
        <p:nvGraphicFramePr>
          <p:cNvPr id="5" name="Chart 4"/>
          <p:cNvGraphicFramePr/>
          <p:nvPr>
            <p:extLst>
              <p:ext uri="{D42A27DB-BD31-4B8C-83A1-F6EECF244321}">
                <p14:modId xmlns:p14="http://schemas.microsoft.com/office/powerpoint/2010/main" val="2799413072"/>
              </p:ext>
            </p:extLst>
          </p:nvPr>
        </p:nvGraphicFramePr>
        <p:xfrm>
          <a:off x="1113423" y="1064797"/>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29340" y="5802263"/>
            <a:ext cx="7921255" cy="507831"/>
          </a:xfrm>
          <a:prstGeom prst="rect">
            <a:avLst/>
          </a:prstGeom>
          <a:noFill/>
        </p:spPr>
        <p:txBody>
          <a:bodyPr wrap="square" rtlCol="0">
            <a:spAutoFit/>
          </a:bodyPr>
          <a:lstStyle/>
          <a:p>
            <a:r>
              <a:rPr lang="en-US" sz="900" b="1" dirty="0" smtClean="0"/>
              <a:t>NOTES: HYS </a:t>
            </a:r>
            <a:r>
              <a:rPr lang="en-US" sz="900" b="1" dirty="0"/>
              <a:t>question: During the past 30 days, on how many days did you carry a weapon such as a gun, knife, or club for self-protection or because you thought you might need it in a  fight? (DO NOT include carrying a weapon for hunting, fishing, or camping</a:t>
            </a:r>
            <a:r>
              <a:rPr lang="en-US" sz="900" b="1" dirty="0" smtClean="0"/>
              <a:t>.)</a:t>
            </a:r>
          </a:p>
          <a:p>
            <a:r>
              <a:rPr lang="en-US" sz="900" dirty="0" smtClean="0"/>
              <a:t>* Did not use alcohol, marijuana, tobacco products (cigarettes or chewing tobacco), or pain killers in the past 30 days.</a:t>
            </a:r>
            <a:endParaRPr lang="en-US" sz="900" dirty="0"/>
          </a:p>
        </p:txBody>
      </p:sp>
      <p:sp>
        <p:nvSpPr>
          <p:cNvPr id="8" name="TextBox 7"/>
          <p:cNvSpPr txBox="1"/>
          <p:nvPr/>
        </p:nvSpPr>
        <p:spPr>
          <a:xfrm>
            <a:off x="1697673" y="1798500"/>
            <a:ext cx="4573818" cy="723275"/>
          </a:xfrm>
          <a:prstGeom prst="rect">
            <a:avLst/>
          </a:prstGeom>
          <a:noFill/>
        </p:spPr>
        <p:txBody>
          <a:bodyPr wrap="square" rtlCol="0">
            <a:spAutoFit/>
          </a:bodyPr>
          <a:lstStyle/>
          <a:p>
            <a:r>
              <a:rPr lang="en-US" sz="1600" b="1" i="1" dirty="0" smtClean="0"/>
              <a:t>Carried a weapon for self-protection or because you thought you might need it in a fight?</a:t>
            </a:r>
          </a:p>
          <a:p>
            <a:pPr>
              <a:tabLst>
                <a:tab pos="117475" algn="l"/>
              </a:tabLst>
            </a:pPr>
            <a:r>
              <a:rPr lang="en-US" sz="900" dirty="0" smtClean="0">
                <a:latin typeface="Calibri"/>
                <a:cs typeface="Calibri"/>
              </a:rPr>
              <a:t>	Percent of students</a:t>
            </a:r>
          </a:p>
        </p:txBody>
      </p:sp>
      <p:sp>
        <p:nvSpPr>
          <p:cNvPr id="10" name="TextBox 9"/>
          <p:cNvSpPr txBox="1"/>
          <p:nvPr/>
        </p:nvSpPr>
        <p:spPr>
          <a:xfrm>
            <a:off x="3249708" y="3458095"/>
            <a:ext cx="978196" cy="338554"/>
          </a:xfrm>
          <a:prstGeom prst="rect">
            <a:avLst/>
          </a:prstGeom>
          <a:noFill/>
        </p:spPr>
        <p:txBody>
          <a:bodyPr wrap="square" rtlCol="0">
            <a:spAutoFit/>
          </a:bodyPr>
          <a:lstStyle/>
          <a:p>
            <a:r>
              <a:rPr lang="en-US" sz="1600" b="1" dirty="0" smtClean="0">
                <a:solidFill>
                  <a:schemeClr val="bg1"/>
                </a:solidFill>
              </a:rPr>
              <a:t>Yes</a:t>
            </a:r>
            <a:endParaRPr lang="en-US" sz="1600" b="1" dirty="0">
              <a:solidFill>
                <a:schemeClr val="bg1"/>
              </a:solidFill>
            </a:endParaRPr>
          </a:p>
        </p:txBody>
      </p:sp>
      <p:sp>
        <p:nvSpPr>
          <p:cNvPr id="11" name="TextBox 10"/>
          <p:cNvSpPr txBox="1"/>
          <p:nvPr/>
        </p:nvSpPr>
        <p:spPr>
          <a:xfrm>
            <a:off x="1897055" y="3458095"/>
            <a:ext cx="978196" cy="338554"/>
          </a:xfrm>
          <a:prstGeom prst="rect">
            <a:avLst/>
          </a:prstGeom>
          <a:noFill/>
        </p:spPr>
        <p:txBody>
          <a:bodyPr wrap="square" rtlCol="0">
            <a:spAutoFit/>
          </a:bodyPr>
          <a:lstStyle/>
          <a:p>
            <a:r>
              <a:rPr lang="en-US" sz="1600" b="1" dirty="0" smtClean="0">
                <a:solidFill>
                  <a:schemeClr val="bg1"/>
                </a:solidFill>
              </a:rPr>
              <a:t>Yes</a:t>
            </a:r>
            <a:endParaRPr lang="en-US" sz="1600" b="1" dirty="0">
              <a:solidFill>
                <a:schemeClr val="bg1"/>
              </a:solidFill>
            </a:endParaRPr>
          </a:p>
        </p:txBody>
      </p:sp>
      <p:sp>
        <p:nvSpPr>
          <p:cNvPr id="12" name="TextBox 11"/>
          <p:cNvSpPr txBox="1"/>
          <p:nvPr/>
        </p:nvSpPr>
        <p:spPr>
          <a:xfrm>
            <a:off x="4581236" y="2712086"/>
            <a:ext cx="590851"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sp>
        <p:nvSpPr>
          <p:cNvPr id="13" name="TextBox 12"/>
          <p:cNvSpPr txBox="1"/>
          <p:nvPr/>
        </p:nvSpPr>
        <p:spPr>
          <a:xfrm>
            <a:off x="7361272" y="2183221"/>
            <a:ext cx="978196" cy="338554"/>
          </a:xfrm>
          <a:prstGeom prst="rect">
            <a:avLst/>
          </a:prstGeom>
          <a:noFill/>
        </p:spPr>
        <p:txBody>
          <a:bodyPr wrap="square" rtlCol="0">
            <a:spAutoFit/>
          </a:bodyPr>
          <a:lstStyle/>
          <a:p>
            <a:r>
              <a:rPr lang="en-US" sz="1600" b="1" dirty="0" smtClean="0">
                <a:solidFill>
                  <a:schemeClr val="bg1"/>
                </a:solidFill>
              </a:rPr>
              <a:t>Yes</a:t>
            </a:r>
            <a:endParaRPr lang="en-US" sz="1600" b="1" dirty="0">
              <a:solidFill>
                <a:schemeClr val="bg1"/>
              </a:solidFill>
            </a:endParaRPr>
          </a:p>
        </p:txBody>
      </p:sp>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Washington State 10th graders who reported substance use are 4 – 7 times more likely to carry a weapon</a:t>
            </a:r>
            <a:endParaRPr lang="en-US" b="1" dirty="0"/>
          </a:p>
        </p:txBody>
      </p:sp>
      <p:sp>
        <p:nvSpPr>
          <p:cNvPr id="19" name="TextBox 18"/>
          <p:cNvSpPr txBox="1"/>
          <p:nvPr/>
        </p:nvSpPr>
        <p:spPr>
          <a:xfrm>
            <a:off x="965569" y="1707292"/>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sp>
        <p:nvSpPr>
          <p:cNvPr id="14" name="TextBox 13"/>
          <p:cNvSpPr txBox="1"/>
          <p:nvPr/>
        </p:nvSpPr>
        <p:spPr>
          <a:xfrm>
            <a:off x="5920509" y="2521775"/>
            <a:ext cx="701963"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sp>
        <p:nvSpPr>
          <p:cNvPr id="15" name="TextBox 14"/>
          <p:cNvSpPr txBox="1"/>
          <p:nvPr/>
        </p:nvSpPr>
        <p:spPr>
          <a:xfrm>
            <a:off x="7361271" y="4876503"/>
            <a:ext cx="716525"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796"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195754" y="1090246"/>
            <a:ext cx="7444153" cy="481818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600"/>
              </a:spcAft>
              <a:buFont typeface="Arial" pitchFamily="34" charset="0"/>
              <a:buNone/>
            </a:pPr>
            <a:r>
              <a:rPr lang="en-US" sz="2400" dirty="0" smtClean="0">
                <a:solidFill>
                  <a:srgbClr val="000066"/>
                </a:solidFill>
              </a:rPr>
              <a:t>HYS is joint effort of</a:t>
            </a:r>
            <a:endParaRPr lang="en-US" sz="2400" dirty="0">
              <a:solidFill>
                <a:srgbClr val="000066"/>
              </a:solidFill>
            </a:endParaRPr>
          </a:p>
          <a:p>
            <a:pPr marL="548640" lvl="1" indent="-342900">
              <a:lnSpc>
                <a:spcPct val="90000"/>
              </a:lnSpc>
              <a:spcAft>
                <a:spcPts val="600"/>
              </a:spcAft>
              <a:buFont typeface="Arial" pitchFamily="34" charset="0"/>
              <a:buChar char="•"/>
              <a:defRPr/>
            </a:pPr>
            <a:r>
              <a:rPr lang="en-US" sz="2000" dirty="0" smtClean="0">
                <a:solidFill>
                  <a:srgbClr val="000066"/>
                </a:solidFill>
              </a:rPr>
              <a:t>Department </a:t>
            </a:r>
            <a:r>
              <a:rPr lang="en-US" sz="2000" dirty="0">
                <a:solidFill>
                  <a:srgbClr val="000066"/>
                </a:solidFill>
              </a:rPr>
              <a:t>of </a:t>
            </a:r>
            <a:r>
              <a:rPr lang="en-US" sz="2000" dirty="0" smtClean="0">
                <a:solidFill>
                  <a:srgbClr val="000066"/>
                </a:solidFill>
              </a:rPr>
              <a:t>Health</a:t>
            </a:r>
          </a:p>
          <a:p>
            <a:pPr marL="548640" lvl="1" indent="-342900">
              <a:lnSpc>
                <a:spcPct val="90000"/>
              </a:lnSpc>
              <a:spcAft>
                <a:spcPts val="600"/>
              </a:spcAft>
              <a:buFont typeface="Arial" pitchFamily="34" charset="0"/>
              <a:buChar char="•"/>
              <a:defRPr/>
            </a:pPr>
            <a:r>
              <a:rPr lang="en-US" sz="2000" dirty="0" smtClean="0">
                <a:solidFill>
                  <a:srgbClr val="000066"/>
                </a:solidFill>
              </a:rPr>
              <a:t>Department </a:t>
            </a:r>
            <a:r>
              <a:rPr lang="en-US" sz="2000" dirty="0">
                <a:solidFill>
                  <a:srgbClr val="000066"/>
                </a:solidFill>
              </a:rPr>
              <a:t>of Social and Health </a:t>
            </a:r>
            <a:r>
              <a:rPr lang="en-US" sz="2000" dirty="0" smtClean="0">
                <a:solidFill>
                  <a:srgbClr val="000066"/>
                </a:solidFill>
              </a:rPr>
              <a:t>Services</a:t>
            </a:r>
          </a:p>
          <a:p>
            <a:pPr marL="548640" lvl="1" indent="-342900">
              <a:lnSpc>
                <a:spcPct val="90000"/>
              </a:lnSpc>
              <a:spcAft>
                <a:spcPts val="600"/>
              </a:spcAft>
              <a:buFont typeface="Arial" pitchFamily="34" charset="0"/>
              <a:buChar char="•"/>
              <a:defRPr/>
            </a:pPr>
            <a:r>
              <a:rPr lang="en-US" sz="2000" dirty="0" smtClean="0">
                <a:solidFill>
                  <a:srgbClr val="000066"/>
                </a:solidFill>
              </a:rPr>
              <a:t>Office </a:t>
            </a:r>
            <a:r>
              <a:rPr lang="en-US" sz="2000" dirty="0">
                <a:solidFill>
                  <a:srgbClr val="000066"/>
                </a:solidFill>
              </a:rPr>
              <a:t>of Superintendent of Public </a:t>
            </a:r>
            <a:r>
              <a:rPr lang="en-US" sz="2000" dirty="0" smtClean="0">
                <a:solidFill>
                  <a:srgbClr val="000066"/>
                </a:solidFill>
              </a:rPr>
              <a:t>Instruction</a:t>
            </a:r>
          </a:p>
          <a:p>
            <a:pPr marL="548640" lvl="1" indent="-342900">
              <a:lnSpc>
                <a:spcPct val="90000"/>
              </a:lnSpc>
              <a:spcAft>
                <a:spcPts val="600"/>
              </a:spcAft>
              <a:buFont typeface="Arial" pitchFamily="34" charset="0"/>
              <a:buChar char="•"/>
              <a:defRPr/>
            </a:pPr>
            <a:r>
              <a:rPr lang="en-US" sz="2000" dirty="0" smtClean="0">
                <a:solidFill>
                  <a:srgbClr val="000066"/>
                </a:solidFill>
              </a:rPr>
              <a:t>Liquor </a:t>
            </a:r>
            <a:r>
              <a:rPr lang="en-US" sz="2000" dirty="0">
                <a:solidFill>
                  <a:srgbClr val="000066"/>
                </a:solidFill>
              </a:rPr>
              <a:t>Control </a:t>
            </a:r>
            <a:r>
              <a:rPr lang="en-US" sz="2000" dirty="0" smtClean="0">
                <a:solidFill>
                  <a:srgbClr val="000066"/>
                </a:solidFill>
              </a:rPr>
              <a:t>Board</a:t>
            </a:r>
          </a:p>
          <a:p>
            <a:pPr marL="548640" lvl="1" indent="-342900">
              <a:lnSpc>
                <a:spcPct val="90000"/>
              </a:lnSpc>
              <a:spcAft>
                <a:spcPts val="600"/>
              </a:spcAft>
              <a:buFont typeface="Arial" pitchFamily="34" charset="0"/>
              <a:buChar char="•"/>
              <a:defRPr/>
            </a:pPr>
            <a:r>
              <a:rPr lang="en-US" sz="2000" dirty="0" smtClean="0">
                <a:solidFill>
                  <a:srgbClr val="000066"/>
                </a:solidFill>
              </a:rPr>
              <a:t>Family </a:t>
            </a:r>
            <a:r>
              <a:rPr lang="en-US" sz="2000" dirty="0">
                <a:solidFill>
                  <a:srgbClr val="000066"/>
                </a:solidFill>
              </a:rPr>
              <a:t>Policy </a:t>
            </a:r>
            <a:r>
              <a:rPr lang="en-US" sz="2000" dirty="0" smtClean="0">
                <a:solidFill>
                  <a:srgbClr val="000066"/>
                </a:solidFill>
              </a:rPr>
              <a:t>Council</a:t>
            </a:r>
          </a:p>
          <a:p>
            <a:pPr marL="548640" lvl="1" indent="-342900">
              <a:lnSpc>
                <a:spcPct val="90000"/>
              </a:lnSpc>
              <a:spcAft>
                <a:spcPts val="600"/>
              </a:spcAft>
              <a:buFont typeface="Arial" pitchFamily="34" charset="0"/>
              <a:buChar char="•"/>
              <a:defRPr/>
            </a:pPr>
            <a:r>
              <a:rPr lang="en-US" sz="2000" dirty="0" smtClean="0">
                <a:solidFill>
                  <a:srgbClr val="000066"/>
                </a:solidFill>
              </a:rPr>
              <a:t>Department </a:t>
            </a:r>
            <a:r>
              <a:rPr lang="en-US" sz="2000" dirty="0">
                <a:solidFill>
                  <a:srgbClr val="000066"/>
                </a:solidFill>
              </a:rPr>
              <a:t>of </a:t>
            </a:r>
            <a:r>
              <a:rPr lang="en-US" sz="2000" dirty="0" smtClean="0">
                <a:solidFill>
                  <a:srgbClr val="000066"/>
                </a:solidFill>
              </a:rPr>
              <a:t>Commerce</a:t>
            </a:r>
            <a:endParaRPr lang="en-US" sz="2000" dirty="0">
              <a:solidFill>
                <a:srgbClr val="000066"/>
              </a:solidFill>
            </a:endParaRPr>
          </a:p>
          <a:p>
            <a:pPr marL="0" indent="0">
              <a:buNone/>
            </a:pPr>
            <a:endParaRPr lang="en-US" dirty="0"/>
          </a:p>
        </p:txBody>
      </p:sp>
      <p:sp>
        <p:nvSpPr>
          <p:cNvPr id="3" name="TextBox 2"/>
          <p:cNvSpPr txBox="1"/>
          <p:nvPr/>
        </p:nvSpPr>
        <p:spPr>
          <a:xfrm>
            <a:off x="852597" y="441338"/>
            <a:ext cx="7945180" cy="461665"/>
          </a:xfrm>
          <a:prstGeom prst="rect">
            <a:avLst/>
          </a:prstGeom>
          <a:noFill/>
        </p:spPr>
        <p:txBody>
          <a:bodyPr wrap="square" rtlCol="0">
            <a:spAutoFit/>
          </a:bodyPr>
          <a:lstStyle/>
          <a:p>
            <a:pPr algn="ctr"/>
            <a:r>
              <a:rPr lang="en-US" sz="2400" b="1" dirty="0" smtClean="0">
                <a:solidFill>
                  <a:srgbClr val="000066"/>
                </a:solidFill>
              </a:rPr>
              <a:t>HYS Partners</a:t>
            </a:r>
          </a:p>
        </p:txBody>
      </p:sp>
    </p:spTree>
    <p:extLst>
      <p:ext uri="{BB962C8B-B14F-4D97-AF65-F5344CB8AC3E}">
        <p14:creationId xmlns:p14="http://schemas.microsoft.com/office/powerpoint/2010/main" val="31197563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Carrying Weapons</a:t>
            </a:r>
          </a:p>
        </p:txBody>
      </p:sp>
      <p:graphicFrame>
        <p:nvGraphicFramePr>
          <p:cNvPr id="5" name="Chart 4"/>
          <p:cNvGraphicFramePr/>
          <p:nvPr>
            <p:extLst>
              <p:ext uri="{D42A27DB-BD31-4B8C-83A1-F6EECF244321}">
                <p14:modId xmlns:p14="http://schemas.microsoft.com/office/powerpoint/2010/main" val="4157981927"/>
              </p:ext>
            </p:extLst>
          </p:nvPr>
        </p:nvGraphicFramePr>
        <p:xfrm>
          <a:off x="1113423" y="1064797"/>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29340" y="5802263"/>
            <a:ext cx="7921255" cy="507831"/>
          </a:xfrm>
          <a:prstGeom prst="rect">
            <a:avLst/>
          </a:prstGeom>
          <a:noFill/>
        </p:spPr>
        <p:txBody>
          <a:bodyPr wrap="square" rtlCol="0">
            <a:spAutoFit/>
          </a:bodyPr>
          <a:lstStyle/>
          <a:p>
            <a:r>
              <a:rPr lang="en-US" sz="900" b="1" dirty="0" smtClean="0"/>
              <a:t>NOTES: HYS </a:t>
            </a:r>
            <a:r>
              <a:rPr lang="en-US" sz="900" b="1" dirty="0"/>
              <a:t>question: During the past 30 days, on how many days did you carry a weapon such as a gun, knife, or club for self-protection or because you thought you might need it in a  fight? (DO NOT include carrying a weapon for hunting, fishing, or camping</a:t>
            </a:r>
            <a:r>
              <a:rPr lang="en-US" sz="900" b="1" dirty="0" smtClean="0"/>
              <a:t>.)</a:t>
            </a:r>
          </a:p>
          <a:p>
            <a:r>
              <a:rPr lang="en-US" sz="900" dirty="0" smtClean="0"/>
              <a:t>* Did not report depressive feelings , have not seriously considered suicide in the past year.</a:t>
            </a:r>
            <a:endParaRPr lang="en-US" sz="900" dirty="0"/>
          </a:p>
        </p:txBody>
      </p:sp>
      <p:sp>
        <p:nvSpPr>
          <p:cNvPr id="8" name="TextBox 7"/>
          <p:cNvSpPr txBox="1"/>
          <p:nvPr/>
        </p:nvSpPr>
        <p:spPr>
          <a:xfrm>
            <a:off x="1697673" y="1798500"/>
            <a:ext cx="4573818" cy="723275"/>
          </a:xfrm>
          <a:prstGeom prst="rect">
            <a:avLst/>
          </a:prstGeom>
          <a:noFill/>
        </p:spPr>
        <p:txBody>
          <a:bodyPr wrap="square" rtlCol="0">
            <a:spAutoFit/>
          </a:bodyPr>
          <a:lstStyle/>
          <a:p>
            <a:r>
              <a:rPr lang="en-US" sz="1600" b="1" i="1" dirty="0" smtClean="0"/>
              <a:t>Carried a weapon for self-protection or because you thought you might need it in a fight?</a:t>
            </a:r>
          </a:p>
          <a:p>
            <a:pPr>
              <a:tabLst>
                <a:tab pos="117475" algn="l"/>
              </a:tabLst>
            </a:pPr>
            <a:r>
              <a:rPr lang="en-US" sz="900" dirty="0" smtClean="0">
                <a:latin typeface="Calibri"/>
                <a:cs typeface="Calibri"/>
              </a:rPr>
              <a:t>	Percent of students</a:t>
            </a:r>
          </a:p>
        </p:txBody>
      </p:sp>
      <p:sp>
        <p:nvSpPr>
          <p:cNvPr id="10" name="TextBox 9"/>
          <p:cNvSpPr txBox="1"/>
          <p:nvPr/>
        </p:nvSpPr>
        <p:spPr>
          <a:xfrm>
            <a:off x="4387563" y="3692195"/>
            <a:ext cx="978196" cy="338554"/>
          </a:xfrm>
          <a:prstGeom prst="rect">
            <a:avLst/>
          </a:prstGeom>
          <a:noFill/>
        </p:spPr>
        <p:txBody>
          <a:bodyPr wrap="square" rtlCol="0">
            <a:spAutoFit/>
          </a:bodyPr>
          <a:lstStyle/>
          <a:p>
            <a:r>
              <a:rPr lang="en-US" sz="1600" b="1" dirty="0" smtClean="0">
                <a:solidFill>
                  <a:schemeClr val="bg1"/>
                </a:solidFill>
              </a:rPr>
              <a:t>Yes</a:t>
            </a:r>
            <a:endParaRPr lang="en-US" sz="1600" b="1" dirty="0">
              <a:solidFill>
                <a:schemeClr val="bg1"/>
              </a:solidFill>
            </a:endParaRPr>
          </a:p>
        </p:txBody>
      </p:sp>
      <p:sp>
        <p:nvSpPr>
          <p:cNvPr id="11" name="TextBox 10"/>
          <p:cNvSpPr txBox="1"/>
          <p:nvPr/>
        </p:nvSpPr>
        <p:spPr>
          <a:xfrm>
            <a:off x="2091018" y="4006734"/>
            <a:ext cx="978196" cy="338554"/>
          </a:xfrm>
          <a:prstGeom prst="rect">
            <a:avLst/>
          </a:prstGeom>
          <a:noFill/>
        </p:spPr>
        <p:txBody>
          <a:bodyPr wrap="square" rtlCol="0">
            <a:spAutoFit/>
          </a:bodyPr>
          <a:lstStyle/>
          <a:p>
            <a:r>
              <a:rPr lang="en-US" sz="1600" b="1" dirty="0" smtClean="0">
                <a:solidFill>
                  <a:schemeClr val="bg1"/>
                </a:solidFill>
              </a:rPr>
              <a:t>Yes</a:t>
            </a:r>
            <a:endParaRPr lang="en-US" sz="1600" b="1" dirty="0">
              <a:solidFill>
                <a:schemeClr val="bg1"/>
              </a:solidFill>
            </a:endParaRPr>
          </a:p>
        </p:txBody>
      </p:sp>
      <p:sp>
        <p:nvSpPr>
          <p:cNvPr id="12" name="TextBox 11"/>
          <p:cNvSpPr txBox="1"/>
          <p:nvPr/>
        </p:nvSpPr>
        <p:spPr>
          <a:xfrm>
            <a:off x="4581236" y="2712086"/>
            <a:ext cx="590851"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sp>
        <p:nvSpPr>
          <p:cNvPr id="13" name="TextBox 12"/>
          <p:cNvSpPr txBox="1"/>
          <p:nvPr/>
        </p:nvSpPr>
        <p:spPr>
          <a:xfrm>
            <a:off x="7361272" y="2183221"/>
            <a:ext cx="978196" cy="338554"/>
          </a:xfrm>
          <a:prstGeom prst="rect">
            <a:avLst/>
          </a:prstGeom>
          <a:noFill/>
        </p:spPr>
        <p:txBody>
          <a:bodyPr wrap="square" rtlCol="0">
            <a:spAutoFit/>
          </a:bodyPr>
          <a:lstStyle/>
          <a:p>
            <a:r>
              <a:rPr lang="en-US" sz="1600" b="1" dirty="0" smtClean="0">
                <a:solidFill>
                  <a:schemeClr val="bg1"/>
                </a:solidFill>
              </a:rPr>
              <a:t>Yes</a:t>
            </a:r>
            <a:endParaRPr lang="en-US" sz="1600" b="1" dirty="0">
              <a:solidFill>
                <a:schemeClr val="bg1"/>
              </a:solidFill>
            </a:endParaRPr>
          </a:p>
        </p:txBody>
      </p:sp>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Washington State 10th graders who reported poor mental health are 2-3 times more likely to carry weapons </a:t>
            </a:r>
            <a:endParaRPr lang="en-US" b="1" dirty="0"/>
          </a:p>
        </p:txBody>
      </p:sp>
      <p:sp>
        <p:nvSpPr>
          <p:cNvPr id="19" name="TextBox 18"/>
          <p:cNvSpPr txBox="1"/>
          <p:nvPr/>
        </p:nvSpPr>
        <p:spPr>
          <a:xfrm>
            <a:off x="965569" y="1707292"/>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sp>
        <p:nvSpPr>
          <p:cNvPr id="14" name="TextBox 13"/>
          <p:cNvSpPr txBox="1"/>
          <p:nvPr/>
        </p:nvSpPr>
        <p:spPr>
          <a:xfrm>
            <a:off x="5920509" y="2521775"/>
            <a:ext cx="701963"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sp>
        <p:nvSpPr>
          <p:cNvPr id="15" name="TextBox 14"/>
          <p:cNvSpPr txBox="1"/>
          <p:nvPr/>
        </p:nvSpPr>
        <p:spPr>
          <a:xfrm>
            <a:off x="6644747" y="4784140"/>
            <a:ext cx="716525"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5684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2597" y="441338"/>
            <a:ext cx="7945180" cy="830997"/>
          </a:xfrm>
          <a:prstGeom prst="rect">
            <a:avLst/>
          </a:prstGeom>
          <a:noFill/>
        </p:spPr>
        <p:txBody>
          <a:bodyPr wrap="square" rtlCol="0">
            <a:spAutoFit/>
          </a:bodyPr>
          <a:lstStyle/>
          <a:p>
            <a:pPr algn="ctr"/>
            <a:r>
              <a:rPr lang="en-US" sz="2400" b="1" dirty="0" smtClean="0">
                <a:solidFill>
                  <a:srgbClr val="000066"/>
                </a:solidFill>
              </a:rPr>
              <a:t>How to Get More HYS Data:</a:t>
            </a:r>
          </a:p>
          <a:p>
            <a:pPr algn="ctr"/>
            <a:r>
              <a:rPr lang="en-US" sz="2400" b="1" dirty="0" smtClean="0">
                <a:solidFill>
                  <a:srgbClr val="000066"/>
                </a:solidFill>
              </a:rPr>
              <a:t>www.AskHYS.net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4465" y="1785670"/>
            <a:ext cx="7673312" cy="3443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74390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Alcohol Use</a:t>
            </a:r>
          </a:p>
        </p:txBody>
      </p:sp>
      <p:sp>
        <p:nvSpPr>
          <p:cNvPr id="4" name="TextBox 3"/>
          <p:cNvSpPr txBox="1"/>
          <p:nvPr/>
        </p:nvSpPr>
        <p:spPr>
          <a:xfrm>
            <a:off x="883166" y="789657"/>
            <a:ext cx="7914611" cy="1015663"/>
          </a:xfrm>
          <a:prstGeom prst="rect">
            <a:avLst/>
          </a:prstGeom>
          <a:noFill/>
        </p:spPr>
        <p:txBody>
          <a:bodyPr wrap="square" rtlCol="0">
            <a:spAutoFit/>
          </a:bodyPr>
          <a:lstStyle/>
          <a:p>
            <a:pPr algn="ctr"/>
            <a:r>
              <a:rPr lang="en-US" b="1" dirty="0" smtClean="0"/>
              <a:t>The prevalence of alcohol use has declined significantly in all grades. </a:t>
            </a:r>
          </a:p>
          <a:p>
            <a:pPr algn="ctr"/>
            <a:r>
              <a:rPr lang="en-US" sz="1400" dirty="0" smtClean="0"/>
              <a:t>The rates of alcohol use among 8</a:t>
            </a:r>
            <a:r>
              <a:rPr lang="en-US" sz="1400" baseline="30000" dirty="0" smtClean="0"/>
              <a:t>th</a:t>
            </a:r>
            <a:r>
              <a:rPr lang="en-US" sz="1400" dirty="0" smtClean="0"/>
              <a:t> and 10</a:t>
            </a:r>
            <a:r>
              <a:rPr lang="en-US" sz="1400" baseline="30000" dirty="0" smtClean="0"/>
              <a:t>th</a:t>
            </a:r>
            <a:r>
              <a:rPr lang="en-US" sz="1400" dirty="0" smtClean="0"/>
              <a:t> grades has dropped by half. Nearly </a:t>
            </a:r>
            <a:r>
              <a:rPr lang="en-US" sz="1400" dirty="0"/>
              <a:t>11,000 fewer students are using alcohol compared to 2010. </a:t>
            </a:r>
          </a:p>
          <a:p>
            <a:pPr algn="ctr"/>
            <a:endParaRPr lang="en-US" sz="1400" dirty="0"/>
          </a:p>
        </p:txBody>
      </p:sp>
      <p:graphicFrame>
        <p:nvGraphicFramePr>
          <p:cNvPr id="8" name="Chart 7"/>
          <p:cNvGraphicFramePr/>
          <p:nvPr>
            <p:extLst>
              <p:ext uri="{D42A27DB-BD31-4B8C-83A1-F6EECF244321}">
                <p14:modId xmlns:p14="http://schemas.microsoft.com/office/powerpoint/2010/main" val="3661032839"/>
              </p:ext>
            </p:extLst>
          </p:nvPr>
        </p:nvGraphicFramePr>
        <p:xfrm>
          <a:off x="2214894" y="1930400"/>
          <a:ext cx="5832415" cy="3990109"/>
        </p:xfrm>
        <a:graphic>
          <a:graphicData uri="http://schemas.openxmlformats.org/drawingml/2006/chart">
            <c:chart xmlns:c="http://schemas.openxmlformats.org/drawingml/2006/chart" xmlns:r="http://schemas.openxmlformats.org/officeDocument/2006/relationships" r:id="rId2"/>
          </a:graphicData>
        </a:graphic>
      </p:graphicFrame>
      <p:cxnSp>
        <p:nvCxnSpPr>
          <p:cNvPr id="10" name="Straight Connector 9"/>
          <p:cNvCxnSpPr/>
          <p:nvPr/>
        </p:nvCxnSpPr>
        <p:spPr>
          <a:xfrm>
            <a:off x="2585776" y="2835620"/>
            <a:ext cx="5301121"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7886897" y="2835620"/>
            <a:ext cx="0" cy="1186930"/>
          </a:xfrm>
          <a:prstGeom prst="straightConnector1">
            <a:avLst/>
          </a:prstGeom>
          <a:ln w="57150">
            <a:solidFill>
              <a:schemeClr val="accent6">
                <a:lumMod val="75000"/>
              </a:schemeClr>
            </a:solidFill>
            <a:tailEnd type="triangle" w="sm" len="sm"/>
          </a:ln>
        </p:spPr>
        <p:style>
          <a:lnRef idx="1">
            <a:schemeClr val="accent1"/>
          </a:lnRef>
          <a:fillRef idx="0">
            <a:schemeClr val="accent1"/>
          </a:fillRef>
          <a:effectRef idx="0">
            <a:schemeClr val="accent1"/>
          </a:effectRef>
          <a:fontRef idx="minor">
            <a:schemeClr val="tx1"/>
          </a:fontRef>
        </p:style>
      </p:cxnSp>
      <p:graphicFrame>
        <p:nvGraphicFramePr>
          <p:cNvPr id="14" name="Table 13"/>
          <p:cNvGraphicFramePr>
            <a:graphicFrameLocks noGrp="1"/>
          </p:cNvGraphicFramePr>
          <p:nvPr>
            <p:extLst>
              <p:ext uri="{D42A27DB-BD31-4B8C-83A1-F6EECF244321}">
                <p14:modId xmlns:p14="http://schemas.microsoft.com/office/powerpoint/2010/main" val="3034427874"/>
              </p:ext>
            </p:extLst>
          </p:nvPr>
        </p:nvGraphicFramePr>
        <p:xfrm>
          <a:off x="829340" y="3158952"/>
          <a:ext cx="1276551" cy="2216614"/>
        </p:xfrm>
        <a:graphic>
          <a:graphicData uri="http://schemas.openxmlformats.org/drawingml/2006/table">
            <a:tbl>
              <a:tblPr firstRow="1" bandRow="1">
                <a:tableStyleId>{5C22544A-7EE6-4342-B048-85BDC9FD1C3A}</a:tableStyleId>
              </a:tblPr>
              <a:tblGrid>
                <a:gridCol w="575191"/>
                <a:gridCol w="701360"/>
              </a:tblGrid>
              <a:tr h="351414">
                <a:tc>
                  <a:txBody>
                    <a:bodyPr/>
                    <a:lstStyle/>
                    <a:p>
                      <a:pPr algn="r" fontAlgn="b"/>
                      <a:r>
                        <a:rPr lang="en-US" sz="800" b="1" i="0" u="none" strike="noStrike" dirty="0" smtClean="0">
                          <a:solidFill>
                            <a:srgbClr val="000000"/>
                          </a:solidFill>
                          <a:latin typeface="Calibri"/>
                        </a:rPr>
                        <a:t>Year</a:t>
                      </a:r>
                      <a:endParaRPr lang="en-US" sz="800" b="1"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b"/>
                      <a:r>
                        <a:rPr lang="en-US" sz="800" b="1" i="0" u="none" strike="noStrike" dirty="0" smtClean="0">
                          <a:solidFill>
                            <a:srgbClr val="000000"/>
                          </a:solidFill>
                          <a:latin typeface="Calibri"/>
                        </a:rPr>
                        <a:t>10</a:t>
                      </a:r>
                      <a:r>
                        <a:rPr lang="en-US" sz="800" b="1" i="0" u="none" strike="noStrike" baseline="30000" dirty="0" smtClean="0">
                          <a:solidFill>
                            <a:srgbClr val="000000"/>
                          </a:solidFill>
                          <a:latin typeface="Calibri"/>
                        </a:rPr>
                        <a:t>th</a:t>
                      </a:r>
                      <a:r>
                        <a:rPr lang="en-US" sz="800" b="1" i="0" u="none" strike="noStrike" dirty="0" smtClean="0">
                          <a:solidFill>
                            <a:srgbClr val="000000"/>
                          </a:solidFill>
                          <a:latin typeface="Calibri"/>
                        </a:rPr>
                        <a:t> Grade Alcohol Use </a:t>
                      </a:r>
                      <a:endParaRPr lang="en-US" sz="800" b="1" i="0"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233150">
                <a:tc>
                  <a:txBody>
                    <a:bodyPr/>
                    <a:lstStyle/>
                    <a:p>
                      <a:pPr algn="ctr" fontAlgn="b"/>
                      <a:r>
                        <a:rPr lang="en-US" sz="900" b="0" i="0" u="none" strike="noStrike" dirty="0" smtClean="0">
                          <a:solidFill>
                            <a:srgbClr val="000000"/>
                          </a:solidFill>
                          <a:latin typeface="Calibri"/>
                        </a:rPr>
                        <a:t>1998</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smtClean="0">
                          <a:solidFill>
                            <a:srgbClr val="000000"/>
                          </a:solidFill>
                          <a:latin typeface="Calibri"/>
                          <a:ea typeface="+mn-ea"/>
                          <a:cs typeface="+mn-cs"/>
                        </a:rPr>
                        <a:t>44.9%</a:t>
                      </a:r>
                      <a:endParaRPr lang="en-US" sz="900" b="0" i="0" u="none" strike="noStrike" kern="1200" dirty="0">
                        <a:solidFill>
                          <a:srgbClr val="000000"/>
                        </a:solidFill>
                        <a:latin typeface="Calibri"/>
                        <a:ea typeface="+mn-ea"/>
                        <a:cs typeface="+mn-cs"/>
                      </a:endParaRP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33150">
                <a:tc>
                  <a:txBody>
                    <a:bodyPr/>
                    <a:lstStyle/>
                    <a:p>
                      <a:pPr algn="ctr" fontAlgn="b"/>
                      <a:r>
                        <a:rPr lang="en-US" sz="900" b="0" i="0" u="none" strike="noStrike" dirty="0" smtClean="0">
                          <a:solidFill>
                            <a:srgbClr val="000000"/>
                          </a:solidFill>
                          <a:latin typeface="Calibri"/>
                        </a:rPr>
                        <a:t>2000</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smtClean="0">
                          <a:solidFill>
                            <a:srgbClr val="000000"/>
                          </a:solidFill>
                          <a:latin typeface="Calibri"/>
                          <a:ea typeface="+mn-ea"/>
                          <a:cs typeface="+mn-cs"/>
                        </a:rPr>
                        <a:t>37.6%</a:t>
                      </a:r>
                      <a:endParaRPr lang="en-US" sz="900" b="0" i="0" u="none" strike="noStrike" kern="1200" dirty="0">
                        <a:solidFill>
                          <a:srgbClr val="000000"/>
                        </a:solidFill>
                        <a:latin typeface="Calibri"/>
                        <a:ea typeface="+mn-ea"/>
                        <a:cs typeface="+mn-cs"/>
                      </a:endParaRP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33150">
                <a:tc>
                  <a:txBody>
                    <a:bodyPr/>
                    <a:lstStyle/>
                    <a:p>
                      <a:pPr algn="ct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2002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29.3%</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33150">
                <a:tc>
                  <a:txBody>
                    <a:bodyPr/>
                    <a:lstStyle/>
                    <a:p>
                      <a:pPr algn="ctr" fontAlgn="b"/>
                      <a:r>
                        <a:rPr lang="en-US" sz="900" b="0" i="0" u="none" strike="noStrike" dirty="0" smtClean="0">
                          <a:solidFill>
                            <a:srgbClr val="000000"/>
                          </a:solidFill>
                          <a:latin typeface="Calibri"/>
                        </a:rPr>
                        <a:t>2004</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32.6%</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33150">
                <a:tc>
                  <a:txBody>
                    <a:bodyPr/>
                    <a:lstStyle/>
                    <a:p>
                      <a:pPr algn="ctr" fontAlgn="b"/>
                      <a:r>
                        <a:rPr lang="en-US" sz="900" b="0" i="0" u="none" strike="noStrike" dirty="0" smtClean="0">
                          <a:solidFill>
                            <a:srgbClr val="000000"/>
                          </a:solidFill>
                          <a:latin typeface="Calibri"/>
                        </a:rPr>
                        <a:t>2006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32.8%</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33150">
                <a:tc>
                  <a:txBody>
                    <a:bodyPr/>
                    <a:lstStyle/>
                    <a:p>
                      <a:pPr algn="ct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2008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31.7%</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33150">
                <a:tc>
                  <a:txBody>
                    <a:bodyPr/>
                    <a:lstStyle/>
                    <a:p>
                      <a:pPr algn="ctr" fontAlgn="b"/>
                      <a:r>
                        <a:rPr lang="en-US" sz="900" b="0" i="0" u="none" strike="noStrike" dirty="0" smtClean="0">
                          <a:solidFill>
                            <a:srgbClr val="000000"/>
                          </a:solidFill>
                          <a:latin typeface="Calibri"/>
                        </a:rPr>
                        <a:t>2010</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27.6%</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33150">
                <a:tc>
                  <a:txBody>
                    <a:bodyPr/>
                    <a:lstStyle/>
                    <a:p>
                      <a:pPr algn="ctr" fontAlgn="b"/>
                      <a:r>
                        <a:rPr lang="en-US" sz="900" b="0" i="0" u="none" strike="noStrike" dirty="0" smtClean="0">
                          <a:solidFill>
                            <a:srgbClr val="000000"/>
                          </a:solidFill>
                          <a:latin typeface="Calibri"/>
                        </a:rPr>
                        <a:t>2012</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smtClean="0">
                          <a:solidFill>
                            <a:srgbClr val="000000"/>
                          </a:solidFill>
                          <a:latin typeface="Calibri"/>
                          <a:ea typeface="+mn-ea"/>
                          <a:cs typeface="+mn-cs"/>
                        </a:rPr>
                        <a:t>23.3%</a:t>
                      </a:r>
                      <a:endParaRPr lang="en-US" sz="900" b="0" i="0" u="none" strike="noStrike" kern="1200" dirty="0">
                        <a:solidFill>
                          <a:srgbClr val="000000"/>
                        </a:solidFill>
                        <a:latin typeface="Calibri"/>
                        <a:ea typeface="+mn-ea"/>
                        <a:cs typeface="+mn-cs"/>
                      </a:endParaRP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sp>
        <p:nvSpPr>
          <p:cNvPr id="16" name="TextBox 15"/>
          <p:cNvSpPr txBox="1"/>
          <p:nvPr/>
        </p:nvSpPr>
        <p:spPr>
          <a:xfrm>
            <a:off x="1267339" y="1379838"/>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sp>
        <p:nvSpPr>
          <p:cNvPr id="17" name="TextBox 16"/>
          <p:cNvSpPr txBox="1"/>
          <p:nvPr/>
        </p:nvSpPr>
        <p:spPr>
          <a:xfrm>
            <a:off x="1790794" y="1570626"/>
            <a:ext cx="4173329" cy="338554"/>
          </a:xfrm>
          <a:prstGeom prst="rect">
            <a:avLst/>
          </a:prstGeom>
          <a:noFill/>
        </p:spPr>
        <p:txBody>
          <a:bodyPr wrap="square" rtlCol="0">
            <a:spAutoFit/>
          </a:bodyPr>
          <a:lstStyle/>
          <a:p>
            <a:r>
              <a:rPr lang="en-US" sz="1600" b="1" i="1" dirty="0" smtClean="0"/>
              <a:t>Had alcohol during the past 30 days?</a:t>
            </a:r>
            <a:endParaRPr lang="en-US" sz="1600" b="1" i="1" dirty="0"/>
          </a:p>
        </p:txBody>
      </p:sp>
      <p:sp>
        <p:nvSpPr>
          <p:cNvPr id="13" name="TextBox 12"/>
          <p:cNvSpPr txBox="1"/>
          <p:nvPr/>
        </p:nvSpPr>
        <p:spPr>
          <a:xfrm>
            <a:off x="7804728" y="3071619"/>
            <a:ext cx="770376" cy="369332"/>
          </a:xfrm>
          <a:prstGeom prst="rect">
            <a:avLst/>
          </a:prstGeom>
          <a:noFill/>
        </p:spPr>
        <p:txBody>
          <a:bodyPr wrap="square" rtlCol="0">
            <a:spAutoFit/>
          </a:bodyPr>
          <a:lstStyle/>
          <a:p>
            <a:pPr algn="r"/>
            <a:r>
              <a:rPr lang="en-US" b="1" dirty="0" smtClean="0">
                <a:solidFill>
                  <a:schemeClr val="accent6">
                    <a:lumMod val="75000"/>
                  </a:schemeClr>
                </a:solidFill>
              </a:rPr>
              <a:t>-22%</a:t>
            </a:r>
            <a:endParaRPr lang="en-US" b="1" dirty="0">
              <a:solidFill>
                <a:schemeClr val="accent6">
                  <a:lumMod val="75000"/>
                </a:schemeClr>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4566" y="153609"/>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829340" y="6033095"/>
            <a:ext cx="7921255" cy="230832"/>
          </a:xfrm>
          <a:prstGeom prst="rect">
            <a:avLst/>
          </a:prstGeom>
          <a:noFill/>
        </p:spPr>
        <p:txBody>
          <a:bodyPr wrap="square" rtlCol="0">
            <a:spAutoFit/>
          </a:bodyPr>
          <a:lstStyle/>
          <a:p>
            <a:r>
              <a:rPr lang="en-US" sz="900" b="1" dirty="0" smtClean="0"/>
              <a:t>Source: </a:t>
            </a:r>
            <a:r>
              <a:rPr lang="en-US" sz="900" dirty="0"/>
              <a:t>WSSAHB </a:t>
            </a:r>
            <a:r>
              <a:rPr lang="en-US" sz="900" dirty="0" smtClean="0"/>
              <a:t>1998 (spring), 2000 (fall), HYS 2002, 2004, 2006, 2008, 2010, 2012 (fall) </a:t>
            </a:r>
            <a:r>
              <a:rPr lang="en-US" sz="900" b="1" dirty="0" smtClean="0"/>
              <a:t> </a:t>
            </a:r>
            <a:endParaRPr lang="en-US" sz="900" dirty="0"/>
          </a:p>
        </p:txBody>
      </p:sp>
    </p:spTree>
    <p:extLst>
      <p:ext uri="{BB962C8B-B14F-4D97-AF65-F5344CB8AC3E}">
        <p14:creationId xmlns:p14="http://schemas.microsoft.com/office/powerpoint/2010/main" val="3579840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Marijuana Use</a:t>
            </a:r>
          </a:p>
        </p:txBody>
      </p:sp>
      <p:sp>
        <p:nvSpPr>
          <p:cNvPr id="4" name="TextBox 3"/>
          <p:cNvSpPr txBox="1"/>
          <p:nvPr/>
        </p:nvSpPr>
        <p:spPr>
          <a:xfrm>
            <a:off x="867882" y="882503"/>
            <a:ext cx="7914611" cy="369332"/>
          </a:xfrm>
          <a:prstGeom prst="rect">
            <a:avLst/>
          </a:prstGeom>
          <a:noFill/>
        </p:spPr>
        <p:txBody>
          <a:bodyPr wrap="square" rtlCol="0">
            <a:spAutoFit/>
          </a:bodyPr>
          <a:lstStyle/>
          <a:p>
            <a:pPr algn="ctr"/>
            <a:r>
              <a:rPr lang="en-US" b="1" dirty="0" smtClean="0"/>
              <a:t>Marijuana use did not change significantly from 2010 to 2012 </a:t>
            </a:r>
          </a:p>
        </p:txBody>
      </p:sp>
      <p:graphicFrame>
        <p:nvGraphicFramePr>
          <p:cNvPr id="8" name="Chart 7"/>
          <p:cNvGraphicFramePr/>
          <p:nvPr>
            <p:extLst>
              <p:ext uri="{D42A27DB-BD31-4B8C-83A1-F6EECF244321}">
                <p14:modId xmlns:p14="http://schemas.microsoft.com/office/powerpoint/2010/main" val="369376787"/>
              </p:ext>
            </p:extLst>
          </p:nvPr>
        </p:nvGraphicFramePr>
        <p:xfrm>
          <a:off x="2251840" y="1588656"/>
          <a:ext cx="6443338" cy="43106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881629396"/>
              </p:ext>
            </p:extLst>
          </p:nvPr>
        </p:nvGraphicFramePr>
        <p:xfrm>
          <a:off x="829340" y="3158953"/>
          <a:ext cx="1276551" cy="2521728"/>
        </p:xfrm>
        <a:graphic>
          <a:graphicData uri="http://schemas.openxmlformats.org/drawingml/2006/table">
            <a:tbl>
              <a:tblPr firstRow="1" bandRow="1">
                <a:tableStyleId>{5C22544A-7EE6-4342-B048-85BDC9FD1C3A}</a:tableStyleId>
              </a:tblPr>
              <a:tblGrid>
                <a:gridCol w="575191"/>
                <a:gridCol w="701360"/>
              </a:tblGrid>
              <a:tr h="392415">
                <a:tc>
                  <a:txBody>
                    <a:bodyPr/>
                    <a:lstStyle/>
                    <a:p>
                      <a:pPr algn="r" fontAlgn="b"/>
                      <a:r>
                        <a:rPr lang="en-US" sz="800" b="1" i="0" u="none" strike="noStrike" dirty="0" smtClean="0">
                          <a:solidFill>
                            <a:srgbClr val="000000"/>
                          </a:solidFill>
                          <a:latin typeface="Calibri"/>
                        </a:rPr>
                        <a:t>Year</a:t>
                      </a:r>
                      <a:endParaRPr lang="en-US" sz="800" b="1"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b"/>
                      <a:r>
                        <a:rPr lang="en-US" sz="800" b="1" i="0" u="none" strike="noStrike" dirty="0" smtClean="0">
                          <a:solidFill>
                            <a:srgbClr val="000000"/>
                          </a:solidFill>
                          <a:latin typeface="Calibri"/>
                        </a:rPr>
                        <a:t>10</a:t>
                      </a:r>
                      <a:r>
                        <a:rPr lang="en-US" sz="800" b="1" i="0" u="none" strike="noStrike" baseline="30000" dirty="0" smtClean="0">
                          <a:solidFill>
                            <a:srgbClr val="000000"/>
                          </a:solidFill>
                          <a:latin typeface="Calibri"/>
                        </a:rPr>
                        <a:t>th</a:t>
                      </a:r>
                      <a:r>
                        <a:rPr lang="en-US" sz="800" b="1" i="0" u="none" strike="noStrike" dirty="0" smtClean="0">
                          <a:solidFill>
                            <a:srgbClr val="000000"/>
                          </a:solidFill>
                          <a:latin typeface="Calibri"/>
                        </a:rPr>
                        <a:t> Grade Marijuana Use </a:t>
                      </a:r>
                      <a:endParaRPr lang="en-US" sz="800" b="1" i="0" u="none" strike="noStrike" dirty="0">
                        <a:solidFill>
                          <a:srgbClr val="000000"/>
                        </a:solidFill>
                        <a:latin typeface="Calibri"/>
                      </a:endParaRPr>
                    </a:p>
                  </a:txBody>
                  <a:tcPr marL="36576" marR="73152" marT="36576" marB="36576"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r>
              <a:tr h="260352">
                <a:tc>
                  <a:txBody>
                    <a:bodyPr/>
                    <a:lstStyle/>
                    <a:p>
                      <a:pPr algn="ctr" fontAlgn="b"/>
                      <a:r>
                        <a:rPr lang="en-US" sz="900" b="0" i="0" u="none" strike="noStrike" dirty="0" smtClean="0">
                          <a:solidFill>
                            <a:srgbClr val="000000"/>
                          </a:solidFill>
                          <a:latin typeface="Calibri"/>
                        </a:rPr>
                        <a:t>1998</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smtClean="0">
                          <a:solidFill>
                            <a:srgbClr val="000000"/>
                          </a:solidFill>
                          <a:latin typeface="Calibri"/>
                          <a:ea typeface="+mn-ea"/>
                          <a:cs typeface="+mn-cs"/>
                        </a:rPr>
                        <a:t>26.6%</a:t>
                      </a:r>
                      <a:endParaRPr lang="en-US" sz="900" b="0" i="0" u="none" strike="noStrike" kern="1200" dirty="0">
                        <a:solidFill>
                          <a:srgbClr val="000000"/>
                        </a:solidFill>
                        <a:latin typeface="Calibri"/>
                        <a:ea typeface="+mn-ea"/>
                        <a:cs typeface="+mn-cs"/>
                      </a:endParaRP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60352">
                <a:tc>
                  <a:txBody>
                    <a:bodyPr/>
                    <a:lstStyle/>
                    <a:p>
                      <a:pPr algn="ctr" fontAlgn="b"/>
                      <a:r>
                        <a:rPr lang="en-US" sz="900" b="0" i="0" u="none" strike="noStrike" dirty="0" smtClean="0">
                          <a:solidFill>
                            <a:srgbClr val="000000"/>
                          </a:solidFill>
                          <a:latin typeface="Calibri"/>
                        </a:rPr>
                        <a:t>2000</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smtClean="0">
                          <a:solidFill>
                            <a:srgbClr val="000000"/>
                          </a:solidFill>
                          <a:latin typeface="Calibri"/>
                          <a:ea typeface="+mn-ea"/>
                          <a:cs typeface="+mn-cs"/>
                        </a:rPr>
                        <a:t>21.9%</a:t>
                      </a:r>
                      <a:endParaRPr lang="en-US" sz="900" b="0" i="0" u="none" strike="noStrike" kern="1200" dirty="0">
                        <a:solidFill>
                          <a:srgbClr val="000000"/>
                        </a:solidFill>
                        <a:latin typeface="Calibri"/>
                        <a:ea typeface="+mn-ea"/>
                        <a:cs typeface="+mn-cs"/>
                      </a:endParaRP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60352">
                <a:tc>
                  <a:txBody>
                    <a:bodyPr/>
                    <a:lstStyle/>
                    <a:p>
                      <a:pPr algn="ct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2002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18.3%</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60352">
                <a:tc>
                  <a:txBody>
                    <a:bodyPr/>
                    <a:lstStyle/>
                    <a:p>
                      <a:pPr algn="ct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2004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17.1%</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60352">
                <a:tc>
                  <a:txBody>
                    <a:bodyPr/>
                    <a:lstStyle/>
                    <a:p>
                      <a:pPr algn="ctr" fontAlgn="b"/>
                      <a:r>
                        <a:rPr lang="en-US" sz="900" b="0" i="0" u="none" strike="noStrike" dirty="0" smtClean="0">
                          <a:solidFill>
                            <a:srgbClr val="000000"/>
                          </a:solidFill>
                          <a:latin typeface="Calibri"/>
                        </a:rPr>
                        <a:t>2006</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18.3%</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60352">
                <a:tc>
                  <a:txBody>
                    <a:bodyPr/>
                    <a:lstStyle/>
                    <a:p>
                      <a:pPr algn="ct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2008 </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19.1%</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60352">
                <a:tc>
                  <a:txBody>
                    <a:bodyPr/>
                    <a:lstStyle/>
                    <a:p>
                      <a:pPr algn="ctr" fontAlgn="b"/>
                      <a:r>
                        <a:rPr lang="en-US" sz="900" b="0" i="0" u="none" strike="noStrike" dirty="0" smtClean="0">
                          <a:solidFill>
                            <a:srgbClr val="000000"/>
                          </a:solidFill>
                          <a:latin typeface="Calibri"/>
                        </a:rPr>
                        <a:t>2010</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a:solidFill>
                            <a:srgbClr val="000000"/>
                          </a:solidFill>
                          <a:latin typeface="Calibri"/>
                          <a:ea typeface="+mn-ea"/>
                          <a:cs typeface="+mn-cs"/>
                        </a:rPr>
                        <a:t>20.0%</a:t>
                      </a: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60352">
                <a:tc>
                  <a:txBody>
                    <a:bodyPr/>
                    <a:lstStyle/>
                    <a:p>
                      <a:pPr algn="ctr" fontAlgn="b"/>
                      <a:r>
                        <a:rPr lang="en-US" sz="900" b="0" i="0" u="none" strike="noStrike" dirty="0" smtClean="0">
                          <a:solidFill>
                            <a:srgbClr val="000000"/>
                          </a:solidFill>
                          <a:latin typeface="Calibri"/>
                        </a:rPr>
                        <a:t>2012</a:t>
                      </a:r>
                      <a:endParaRPr lang="en-US" sz="900" b="0" i="0" u="none" strike="noStrike" dirty="0">
                        <a:solidFill>
                          <a:srgbClr val="000000"/>
                        </a:solidFill>
                        <a:latin typeface="Calibri"/>
                      </a:endParaRPr>
                    </a:p>
                  </a:txBody>
                  <a:tcPr marL="36576" marR="73152" marT="36576" marB="36576" anchor="ctr">
                    <a:lnL w="9525" cap="flat" cmpd="sng" algn="ctr">
                      <a:solidFill>
                        <a:schemeClr val="bg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900" b="0" i="0" u="none" strike="noStrike" kern="1200" dirty="0" smtClean="0">
                          <a:solidFill>
                            <a:srgbClr val="000000"/>
                          </a:solidFill>
                          <a:latin typeface="Calibri"/>
                          <a:ea typeface="+mn-ea"/>
                          <a:cs typeface="+mn-cs"/>
                        </a:rPr>
                        <a:t>19.3%</a:t>
                      </a:r>
                      <a:endParaRPr lang="en-US" sz="900" b="0" i="0" u="none" strike="noStrike" kern="1200" dirty="0">
                        <a:solidFill>
                          <a:srgbClr val="000000"/>
                        </a:solidFill>
                        <a:latin typeface="Calibri"/>
                        <a:ea typeface="+mn-ea"/>
                        <a:cs typeface="+mn-cs"/>
                      </a:endParaRPr>
                    </a:p>
                  </a:txBody>
                  <a:tcPr marL="9525" marR="9525" marT="9525" marB="0" anchor="ctr">
                    <a:lnL w="6350" cap="flat" cmpd="sng" algn="ctr">
                      <a:solidFill>
                        <a:schemeClr val="bg1">
                          <a:lumMod val="7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sp>
        <p:nvSpPr>
          <p:cNvPr id="16" name="TextBox 15"/>
          <p:cNvSpPr txBox="1"/>
          <p:nvPr/>
        </p:nvSpPr>
        <p:spPr>
          <a:xfrm>
            <a:off x="1372577" y="1332382"/>
            <a:ext cx="853385" cy="923330"/>
          </a:xfrm>
          <a:prstGeom prst="rect">
            <a:avLst/>
          </a:prstGeom>
          <a:solidFill>
            <a:schemeClr val="bg1"/>
          </a:solid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sp>
        <p:nvSpPr>
          <p:cNvPr id="17" name="TextBox 16"/>
          <p:cNvSpPr txBox="1"/>
          <p:nvPr/>
        </p:nvSpPr>
        <p:spPr>
          <a:xfrm>
            <a:off x="2114721" y="1624770"/>
            <a:ext cx="4748551" cy="338554"/>
          </a:xfrm>
          <a:prstGeom prst="rect">
            <a:avLst/>
          </a:prstGeom>
          <a:solidFill>
            <a:schemeClr val="bg1"/>
          </a:solidFill>
        </p:spPr>
        <p:txBody>
          <a:bodyPr wrap="square" rtlCol="0">
            <a:spAutoFit/>
          </a:bodyPr>
          <a:lstStyle/>
          <a:p>
            <a:r>
              <a:rPr lang="en-US" sz="1600" b="1" i="1" dirty="0" smtClean="0"/>
              <a:t>Smoked marijuana/hashish during the past 30 days?</a:t>
            </a:r>
            <a:endParaRPr lang="en-US" sz="1600" b="1" i="1"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3009" y="327992"/>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829340" y="5900956"/>
            <a:ext cx="7921255" cy="230832"/>
          </a:xfrm>
          <a:prstGeom prst="rect">
            <a:avLst/>
          </a:prstGeom>
          <a:noFill/>
        </p:spPr>
        <p:txBody>
          <a:bodyPr wrap="square" rtlCol="0">
            <a:spAutoFit/>
          </a:bodyPr>
          <a:lstStyle/>
          <a:p>
            <a:r>
              <a:rPr lang="en-US" sz="900" b="1" dirty="0" smtClean="0"/>
              <a:t>Source: </a:t>
            </a:r>
            <a:r>
              <a:rPr lang="en-US" sz="900" dirty="0"/>
              <a:t>WSSAHB </a:t>
            </a:r>
            <a:r>
              <a:rPr lang="en-US" sz="900" dirty="0" smtClean="0"/>
              <a:t>1998 (spring), 2000 (fall), HYS 2002, 2004, 2006, 2008, 2010, 2012 (fall) </a:t>
            </a:r>
            <a:r>
              <a:rPr lang="en-US" sz="900" b="1" dirty="0" smtClean="0"/>
              <a:t> </a:t>
            </a:r>
            <a:endParaRPr lang="en-US" sz="900" dirty="0"/>
          </a:p>
        </p:txBody>
      </p:sp>
    </p:spTree>
    <p:extLst>
      <p:ext uri="{BB962C8B-B14F-4D97-AF65-F5344CB8AC3E}">
        <p14:creationId xmlns:p14="http://schemas.microsoft.com/office/powerpoint/2010/main" val="3836668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Attitudes towards Marijuana Use</a:t>
            </a:r>
          </a:p>
        </p:txBody>
      </p:sp>
      <p:sp>
        <p:nvSpPr>
          <p:cNvPr id="4" name="TextBox 3"/>
          <p:cNvSpPr txBox="1"/>
          <p:nvPr/>
        </p:nvSpPr>
        <p:spPr>
          <a:xfrm>
            <a:off x="867882" y="882503"/>
            <a:ext cx="7914611" cy="369332"/>
          </a:xfrm>
          <a:prstGeom prst="rect">
            <a:avLst/>
          </a:prstGeom>
          <a:noFill/>
        </p:spPr>
        <p:txBody>
          <a:bodyPr wrap="square" rtlCol="0">
            <a:spAutoFit/>
          </a:bodyPr>
          <a:lstStyle/>
          <a:p>
            <a:pPr algn="ctr"/>
            <a:r>
              <a:rPr lang="en-US" b="1" dirty="0" smtClean="0"/>
              <a:t>Increasingly more students think marijuana use is not wrong for kids their age</a:t>
            </a:r>
            <a:endParaRPr lang="en-US" sz="1400" dirty="0"/>
          </a:p>
        </p:txBody>
      </p:sp>
      <p:graphicFrame>
        <p:nvGraphicFramePr>
          <p:cNvPr id="8" name="Chart 7"/>
          <p:cNvGraphicFramePr/>
          <p:nvPr>
            <p:extLst>
              <p:ext uri="{D42A27DB-BD31-4B8C-83A1-F6EECF244321}">
                <p14:modId xmlns:p14="http://schemas.microsoft.com/office/powerpoint/2010/main" val="982649902"/>
              </p:ext>
            </p:extLst>
          </p:nvPr>
        </p:nvGraphicFramePr>
        <p:xfrm>
          <a:off x="1052945" y="1930400"/>
          <a:ext cx="7605287" cy="3990109"/>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Box 15"/>
          <p:cNvSpPr txBox="1"/>
          <p:nvPr/>
        </p:nvSpPr>
        <p:spPr>
          <a:xfrm>
            <a:off x="934830" y="1364985"/>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sp>
        <p:nvSpPr>
          <p:cNvPr id="17" name="TextBox 16"/>
          <p:cNvSpPr txBox="1"/>
          <p:nvPr/>
        </p:nvSpPr>
        <p:spPr>
          <a:xfrm>
            <a:off x="1594049" y="1570626"/>
            <a:ext cx="6025969" cy="338554"/>
          </a:xfrm>
          <a:prstGeom prst="rect">
            <a:avLst/>
          </a:prstGeom>
          <a:noFill/>
        </p:spPr>
        <p:txBody>
          <a:bodyPr wrap="square" rtlCol="0">
            <a:spAutoFit/>
          </a:bodyPr>
          <a:lstStyle/>
          <a:p>
            <a:r>
              <a:rPr lang="en-US" sz="1600" b="1" i="1" dirty="0" smtClean="0"/>
              <a:t>Using marijuana is not wrong/only a little bit wrong for kids my age</a:t>
            </a:r>
            <a:endParaRPr lang="en-US" sz="1600" b="1" i="1"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57006" y="189730"/>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7170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Perception of Risk from Marijuana Use</a:t>
            </a:r>
          </a:p>
        </p:txBody>
      </p:sp>
      <p:sp>
        <p:nvSpPr>
          <p:cNvPr id="4" name="TextBox 3"/>
          <p:cNvSpPr txBox="1"/>
          <p:nvPr/>
        </p:nvSpPr>
        <p:spPr>
          <a:xfrm>
            <a:off x="867882" y="882503"/>
            <a:ext cx="7914611" cy="369332"/>
          </a:xfrm>
          <a:prstGeom prst="rect">
            <a:avLst/>
          </a:prstGeom>
          <a:noFill/>
        </p:spPr>
        <p:txBody>
          <a:bodyPr wrap="square" rtlCol="0">
            <a:spAutoFit/>
          </a:bodyPr>
          <a:lstStyle/>
          <a:p>
            <a:pPr algn="ctr"/>
            <a:r>
              <a:rPr lang="en-US" b="1" dirty="0" smtClean="0"/>
              <a:t>Increasingly more students think using marijuana regularly is not risky</a:t>
            </a:r>
            <a:endParaRPr lang="en-US" sz="1400" dirty="0"/>
          </a:p>
        </p:txBody>
      </p:sp>
      <p:graphicFrame>
        <p:nvGraphicFramePr>
          <p:cNvPr id="8" name="Chart 7"/>
          <p:cNvGraphicFramePr/>
          <p:nvPr>
            <p:extLst>
              <p:ext uri="{D42A27DB-BD31-4B8C-83A1-F6EECF244321}">
                <p14:modId xmlns:p14="http://schemas.microsoft.com/office/powerpoint/2010/main" val="2783211787"/>
              </p:ext>
            </p:extLst>
          </p:nvPr>
        </p:nvGraphicFramePr>
        <p:xfrm>
          <a:off x="1052945" y="1930400"/>
          <a:ext cx="7605287" cy="3990109"/>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Box 15"/>
          <p:cNvSpPr txBox="1"/>
          <p:nvPr/>
        </p:nvSpPr>
        <p:spPr>
          <a:xfrm>
            <a:off x="934830" y="1364985"/>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sp>
        <p:nvSpPr>
          <p:cNvPr id="17" name="TextBox 16"/>
          <p:cNvSpPr txBox="1"/>
          <p:nvPr/>
        </p:nvSpPr>
        <p:spPr>
          <a:xfrm>
            <a:off x="1594049" y="1570626"/>
            <a:ext cx="6025969" cy="338554"/>
          </a:xfrm>
          <a:prstGeom prst="rect">
            <a:avLst/>
          </a:prstGeom>
          <a:noFill/>
        </p:spPr>
        <p:txBody>
          <a:bodyPr wrap="square" rtlCol="0">
            <a:spAutoFit/>
          </a:bodyPr>
          <a:lstStyle/>
          <a:p>
            <a:r>
              <a:rPr lang="en-US" sz="1600" b="1" i="1" dirty="0" smtClean="0"/>
              <a:t>Using marijuana regularly has no risk/only slight risk</a:t>
            </a:r>
            <a:endParaRPr lang="en-US" sz="1600" b="1" i="1"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0718"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7791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044705489"/>
              </p:ext>
            </p:extLst>
          </p:nvPr>
        </p:nvGraphicFramePr>
        <p:xfrm>
          <a:off x="991485" y="1026036"/>
          <a:ext cx="7697972" cy="516232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Mental Health Status</a:t>
            </a:r>
          </a:p>
        </p:txBody>
      </p:sp>
      <p:sp>
        <p:nvSpPr>
          <p:cNvPr id="4" name="TextBox 3"/>
          <p:cNvSpPr txBox="1"/>
          <p:nvPr/>
        </p:nvSpPr>
        <p:spPr>
          <a:xfrm>
            <a:off x="883166" y="882503"/>
            <a:ext cx="7914611" cy="1015663"/>
          </a:xfrm>
          <a:prstGeom prst="rect">
            <a:avLst/>
          </a:prstGeom>
          <a:noFill/>
        </p:spPr>
        <p:txBody>
          <a:bodyPr wrap="square" rtlCol="0">
            <a:spAutoFit/>
          </a:bodyPr>
          <a:lstStyle/>
          <a:p>
            <a:pPr algn="ctr"/>
            <a:r>
              <a:rPr lang="en-US" b="1" dirty="0" smtClean="0"/>
              <a:t>More than one in four </a:t>
            </a:r>
            <a:r>
              <a:rPr lang="en-US" b="1" dirty="0"/>
              <a:t>students </a:t>
            </a:r>
            <a:r>
              <a:rPr lang="en-US" b="1" dirty="0" smtClean="0"/>
              <a:t>had </a:t>
            </a:r>
            <a:r>
              <a:rPr lang="en-US" b="1" dirty="0"/>
              <a:t>depressive feelings in the past year.</a:t>
            </a:r>
          </a:p>
          <a:p>
            <a:pPr algn="ctr"/>
            <a:r>
              <a:rPr lang="en-US" sz="1400" dirty="0"/>
              <a:t>Over 100,000 youth (12-17 year olds) seriously considered suicide in the past year, which is about one in every six </a:t>
            </a:r>
            <a:r>
              <a:rPr lang="en-US" sz="1400" dirty="0" smtClean="0"/>
              <a:t>students</a:t>
            </a:r>
            <a:r>
              <a:rPr lang="en-US" sz="1400" dirty="0"/>
              <a:t>.</a:t>
            </a:r>
          </a:p>
          <a:p>
            <a:pPr algn="ctr"/>
            <a:endParaRPr lang="en-US" sz="1400" dirty="0"/>
          </a:p>
        </p:txBody>
      </p:sp>
      <p:sp>
        <p:nvSpPr>
          <p:cNvPr id="5" name="TextBox 4"/>
          <p:cNvSpPr txBox="1"/>
          <p:nvPr/>
        </p:nvSpPr>
        <p:spPr>
          <a:xfrm>
            <a:off x="829340" y="6141024"/>
            <a:ext cx="7921255" cy="230832"/>
          </a:xfrm>
          <a:prstGeom prst="rect">
            <a:avLst/>
          </a:prstGeom>
          <a:noFill/>
        </p:spPr>
        <p:txBody>
          <a:bodyPr wrap="square" rtlCol="0">
            <a:spAutoFit/>
          </a:bodyPr>
          <a:lstStyle/>
          <a:p>
            <a:r>
              <a:rPr lang="en-US" sz="900" b="1" dirty="0" smtClean="0"/>
              <a:t>NOTES: </a:t>
            </a:r>
            <a:r>
              <a:rPr lang="en-US" sz="900" dirty="0" smtClean="0"/>
              <a:t>Depressive feeling: felt </a:t>
            </a:r>
            <a:r>
              <a:rPr lang="en-US" sz="900" dirty="0"/>
              <a:t>so sad or hopeless for two weeks in a row that they stopped doing usual </a:t>
            </a:r>
            <a:r>
              <a:rPr lang="en-US" sz="900" dirty="0" smtClean="0"/>
              <a:t>activities.</a:t>
            </a:r>
            <a:r>
              <a:rPr lang="en-US" sz="900" b="1" dirty="0" smtClean="0"/>
              <a:t> </a:t>
            </a:r>
            <a:r>
              <a:rPr lang="en-US" sz="900" dirty="0" smtClean="0"/>
              <a:t> </a:t>
            </a:r>
            <a:r>
              <a:rPr lang="en-US" sz="900" b="1" dirty="0" smtClean="0"/>
              <a:t> </a:t>
            </a:r>
            <a:endParaRPr lang="en-US" sz="900" dirty="0"/>
          </a:p>
        </p:txBody>
      </p:sp>
      <p:sp>
        <p:nvSpPr>
          <p:cNvPr id="6" name="TextBox 5"/>
          <p:cNvSpPr txBox="1"/>
          <p:nvPr/>
        </p:nvSpPr>
        <p:spPr>
          <a:xfrm>
            <a:off x="1363544" y="1667334"/>
            <a:ext cx="4314450" cy="230832"/>
          </a:xfrm>
          <a:prstGeom prst="rect">
            <a:avLst/>
          </a:prstGeom>
          <a:noFill/>
        </p:spPr>
        <p:txBody>
          <a:bodyPr wrap="square" rtlCol="0">
            <a:spAutoFit/>
          </a:bodyPr>
          <a:lstStyle/>
          <a:p>
            <a:pPr>
              <a:tabLst>
                <a:tab pos="117475" algn="l"/>
              </a:tabLst>
            </a:pPr>
            <a:r>
              <a:rPr lang="en-US" sz="900" dirty="0" smtClean="0">
                <a:latin typeface="Calibri"/>
                <a:cs typeface="Calibri"/>
              </a:rPr>
              <a:t>Percent of students answering </a:t>
            </a:r>
            <a:r>
              <a:rPr lang="en-US" sz="900" b="1" dirty="0" smtClean="0">
                <a:latin typeface="Calibri"/>
                <a:cs typeface="Calibri"/>
              </a:rPr>
              <a:t>“Yes”</a:t>
            </a:r>
          </a:p>
        </p:txBody>
      </p:sp>
    </p:spTree>
    <p:extLst>
      <p:ext uri="{BB962C8B-B14F-4D97-AF65-F5344CB8AC3E}">
        <p14:creationId xmlns:p14="http://schemas.microsoft.com/office/powerpoint/2010/main" val="360855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510272540"/>
              </p:ext>
            </p:extLst>
          </p:nvPr>
        </p:nvGraphicFramePr>
        <p:xfrm>
          <a:off x="498764" y="1026036"/>
          <a:ext cx="8368145" cy="504225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Substance Use and Mental Health Status</a:t>
            </a:r>
          </a:p>
        </p:txBody>
      </p:sp>
      <p:sp>
        <p:nvSpPr>
          <p:cNvPr id="4" name="TextBox 3"/>
          <p:cNvSpPr txBox="1"/>
          <p:nvPr/>
        </p:nvSpPr>
        <p:spPr>
          <a:xfrm>
            <a:off x="883166" y="882503"/>
            <a:ext cx="7914611" cy="861774"/>
          </a:xfrm>
          <a:prstGeom prst="rect">
            <a:avLst/>
          </a:prstGeom>
          <a:noFill/>
        </p:spPr>
        <p:txBody>
          <a:bodyPr wrap="square" rtlCol="0">
            <a:spAutoFit/>
          </a:bodyPr>
          <a:lstStyle/>
          <a:p>
            <a:pPr algn="ctr"/>
            <a:r>
              <a:rPr lang="en-US" b="1" dirty="0" smtClean="0"/>
              <a:t>Students who had poor mental health are also more likely to report substance use</a:t>
            </a:r>
            <a:endParaRPr lang="en-US" sz="1400" dirty="0"/>
          </a:p>
          <a:p>
            <a:pPr algn="ctr"/>
            <a:endParaRPr lang="en-US" sz="1400" dirty="0"/>
          </a:p>
        </p:txBody>
      </p:sp>
      <p:sp>
        <p:nvSpPr>
          <p:cNvPr id="5" name="TextBox 4"/>
          <p:cNvSpPr txBox="1"/>
          <p:nvPr/>
        </p:nvSpPr>
        <p:spPr>
          <a:xfrm>
            <a:off x="829340" y="6141024"/>
            <a:ext cx="7921255" cy="230832"/>
          </a:xfrm>
          <a:prstGeom prst="rect">
            <a:avLst/>
          </a:prstGeom>
          <a:noFill/>
        </p:spPr>
        <p:txBody>
          <a:bodyPr wrap="square" rtlCol="0">
            <a:spAutoFit/>
          </a:bodyPr>
          <a:lstStyle/>
          <a:p>
            <a:r>
              <a:rPr lang="en-US" sz="900" b="1" dirty="0" smtClean="0"/>
              <a:t>NOTES: </a:t>
            </a:r>
            <a:r>
              <a:rPr lang="en-US" sz="900" dirty="0" smtClean="0"/>
              <a:t>Tobacco products include cigarettes and chewing tobacco.</a:t>
            </a:r>
            <a:endParaRPr lang="en-US" sz="900" dirty="0"/>
          </a:p>
        </p:txBody>
      </p:sp>
      <p:sp>
        <p:nvSpPr>
          <p:cNvPr id="7" name="TextBox 6"/>
          <p:cNvSpPr txBox="1"/>
          <p:nvPr/>
        </p:nvSpPr>
        <p:spPr>
          <a:xfrm>
            <a:off x="1038502" y="2172398"/>
            <a:ext cx="978196" cy="523220"/>
          </a:xfrm>
          <a:prstGeom prst="rect">
            <a:avLst/>
          </a:prstGeom>
          <a:noFill/>
        </p:spPr>
        <p:txBody>
          <a:bodyPr wrap="square" rtlCol="0">
            <a:spAutoFit/>
          </a:bodyPr>
          <a:lstStyle/>
          <a:p>
            <a:r>
              <a:rPr lang="en-US" sz="1400" b="1" dirty="0" smtClean="0">
                <a:solidFill>
                  <a:schemeClr val="bg1"/>
                </a:solidFill>
              </a:rPr>
              <a:t>Use Alcohol</a:t>
            </a:r>
            <a:endParaRPr lang="en-US" sz="1400" b="1" dirty="0">
              <a:solidFill>
                <a:schemeClr val="bg1"/>
              </a:solidFill>
            </a:endParaRPr>
          </a:p>
        </p:txBody>
      </p:sp>
      <p:sp>
        <p:nvSpPr>
          <p:cNvPr id="8" name="TextBox 7"/>
          <p:cNvSpPr txBox="1"/>
          <p:nvPr/>
        </p:nvSpPr>
        <p:spPr>
          <a:xfrm>
            <a:off x="1865157" y="2766257"/>
            <a:ext cx="978196" cy="523220"/>
          </a:xfrm>
          <a:prstGeom prst="rect">
            <a:avLst/>
          </a:prstGeom>
          <a:noFill/>
        </p:spPr>
        <p:txBody>
          <a:bodyPr wrap="square" rtlCol="0">
            <a:spAutoFit/>
          </a:bodyPr>
          <a:lstStyle/>
          <a:p>
            <a:r>
              <a:rPr lang="en-US" sz="1400" b="1" dirty="0" smtClean="0">
                <a:solidFill>
                  <a:schemeClr val="bg1"/>
                </a:solidFill>
              </a:rPr>
              <a:t>Use Marijuana</a:t>
            </a:r>
            <a:endParaRPr lang="en-US" sz="1400" b="1" dirty="0">
              <a:solidFill>
                <a:schemeClr val="bg1"/>
              </a:solidFill>
            </a:endParaRPr>
          </a:p>
        </p:txBody>
      </p:sp>
      <p:sp>
        <p:nvSpPr>
          <p:cNvPr id="9" name="TextBox 8"/>
          <p:cNvSpPr txBox="1"/>
          <p:nvPr/>
        </p:nvSpPr>
        <p:spPr>
          <a:xfrm>
            <a:off x="2747229" y="3857109"/>
            <a:ext cx="978196" cy="523220"/>
          </a:xfrm>
          <a:prstGeom prst="rect">
            <a:avLst/>
          </a:prstGeom>
          <a:noFill/>
        </p:spPr>
        <p:txBody>
          <a:bodyPr wrap="square" rtlCol="0">
            <a:spAutoFit/>
          </a:bodyPr>
          <a:lstStyle/>
          <a:p>
            <a:r>
              <a:rPr lang="en-US" sz="1400" b="1" dirty="0" smtClean="0">
                <a:solidFill>
                  <a:schemeClr val="bg1"/>
                </a:solidFill>
              </a:rPr>
              <a:t>Use Tobacco*</a:t>
            </a:r>
            <a:endParaRPr lang="en-US" sz="1400" b="1" dirty="0">
              <a:solidFill>
                <a:schemeClr val="bg1"/>
              </a:solidFill>
            </a:endParaRPr>
          </a:p>
        </p:txBody>
      </p:sp>
      <p:sp>
        <p:nvSpPr>
          <p:cNvPr id="10" name="TextBox 9"/>
          <p:cNvSpPr txBox="1"/>
          <p:nvPr/>
        </p:nvSpPr>
        <p:spPr>
          <a:xfrm>
            <a:off x="3553964" y="4474113"/>
            <a:ext cx="978196" cy="523220"/>
          </a:xfrm>
          <a:prstGeom prst="rect">
            <a:avLst/>
          </a:prstGeom>
          <a:noFill/>
        </p:spPr>
        <p:txBody>
          <a:bodyPr wrap="square" rtlCol="0">
            <a:spAutoFit/>
          </a:bodyPr>
          <a:lstStyle/>
          <a:p>
            <a:r>
              <a:rPr lang="en-US" sz="1400" b="1" dirty="0" smtClean="0">
                <a:solidFill>
                  <a:schemeClr val="bg1"/>
                </a:solidFill>
              </a:rPr>
              <a:t>Use Pain Killers</a:t>
            </a:r>
            <a:endParaRPr lang="en-US" sz="1400" b="1" dirty="0">
              <a:solidFill>
                <a:schemeClr val="bg1"/>
              </a:solidFill>
            </a:endParaRPr>
          </a:p>
        </p:txBody>
      </p:sp>
      <p:sp>
        <p:nvSpPr>
          <p:cNvPr id="11" name="TextBox 10"/>
          <p:cNvSpPr txBox="1"/>
          <p:nvPr/>
        </p:nvSpPr>
        <p:spPr>
          <a:xfrm>
            <a:off x="4954720" y="3947191"/>
            <a:ext cx="978196" cy="523220"/>
          </a:xfrm>
          <a:prstGeom prst="rect">
            <a:avLst/>
          </a:prstGeom>
          <a:noFill/>
        </p:spPr>
        <p:txBody>
          <a:bodyPr wrap="square" rtlCol="0">
            <a:spAutoFit/>
          </a:bodyPr>
          <a:lstStyle/>
          <a:p>
            <a:r>
              <a:rPr lang="en-US" sz="1400" b="1" dirty="0" smtClean="0"/>
              <a:t>Use Alcohol</a:t>
            </a:r>
            <a:endParaRPr lang="en-US" sz="1400" b="1" dirty="0"/>
          </a:p>
        </p:txBody>
      </p:sp>
      <p:sp>
        <p:nvSpPr>
          <p:cNvPr id="12" name="TextBox 11"/>
          <p:cNvSpPr txBox="1"/>
          <p:nvPr/>
        </p:nvSpPr>
        <p:spPr>
          <a:xfrm>
            <a:off x="5712102" y="4276402"/>
            <a:ext cx="978196" cy="523220"/>
          </a:xfrm>
          <a:prstGeom prst="rect">
            <a:avLst/>
          </a:prstGeom>
          <a:noFill/>
        </p:spPr>
        <p:txBody>
          <a:bodyPr wrap="square" rtlCol="0">
            <a:spAutoFit/>
          </a:bodyPr>
          <a:lstStyle/>
          <a:p>
            <a:r>
              <a:rPr lang="en-US" sz="1400" b="1" dirty="0" smtClean="0"/>
              <a:t>Use Marijuana</a:t>
            </a:r>
            <a:endParaRPr lang="en-US" sz="1400" b="1" dirty="0"/>
          </a:p>
        </p:txBody>
      </p:sp>
      <p:sp>
        <p:nvSpPr>
          <p:cNvPr id="13" name="TextBox 12"/>
          <p:cNvSpPr txBox="1"/>
          <p:nvPr/>
        </p:nvSpPr>
        <p:spPr>
          <a:xfrm>
            <a:off x="6587680" y="4892696"/>
            <a:ext cx="978196" cy="523220"/>
          </a:xfrm>
          <a:prstGeom prst="rect">
            <a:avLst/>
          </a:prstGeom>
          <a:noFill/>
        </p:spPr>
        <p:txBody>
          <a:bodyPr wrap="square" rtlCol="0">
            <a:spAutoFit/>
          </a:bodyPr>
          <a:lstStyle/>
          <a:p>
            <a:r>
              <a:rPr lang="en-US" sz="1400" b="1" dirty="0" smtClean="0"/>
              <a:t>Use Tobacco*</a:t>
            </a:r>
            <a:endParaRPr lang="en-US" sz="1400" b="1" dirty="0"/>
          </a:p>
        </p:txBody>
      </p:sp>
      <p:sp>
        <p:nvSpPr>
          <p:cNvPr id="14" name="TextBox 13"/>
          <p:cNvSpPr txBox="1"/>
          <p:nvPr/>
        </p:nvSpPr>
        <p:spPr>
          <a:xfrm>
            <a:off x="7465564" y="5298051"/>
            <a:ext cx="978196" cy="461665"/>
          </a:xfrm>
          <a:prstGeom prst="rect">
            <a:avLst/>
          </a:prstGeom>
          <a:noFill/>
        </p:spPr>
        <p:txBody>
          <a:bodyPr wrap="square" rtlCol="0">
            <a:spAutoFit/>
          </a:bodyPr>
          <a:lstStyle/>
          <a:p>
            <a:r>
              <a:rPr lang="en-US" sz="1200" b="1" dirty="0" smtClean="0"/>
              <a:t>Use Pain Killers</a:t>
            </a:r>
            <a:endParaRPr lang="en-US" sz="1200" b="1" dirty="0"/>
          </a:p>
        </p:txBody>
      </p:sp>
    </p:spTree>
    <p:extLst>
      <p:ext uri="{BB962C8B-B14F-4D97-AF65-F5344CB8AC3E}">
        <p14:creationId xmlns:p14="http://schemas.microsoft.com/office/powerpoint/2010/main" val="3319204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2597" y="327992"/>
            <a:ext cx="7945180" cy="461665"/>
          </a:xfrm>
          <a:prstGeom prst="rect">
            <a:avLst/>
          </a:prstGeom>
          <a:noFill/>
        </p:spPr>
        <p:txBody>
          <a:bodyPr wrap="square" rtlCol="0">
            <a:spAutoFit/>
          </a:bodyPr>
          <a:lstStyle/>
          <a:p>
            <a:pPr algn="ctr"/>
            <a:r>
              <a:rPr lang="en-US" sz="2400" b="1" dirty="0" smtClean="0">
                <a:solidFill>
                  <a:srgbClr val="000066"/>
                </a:solidFill>
              </a:rPr>
              <a:t>Academic Performance</a:t>
            </a:r>
          </a:p>
        </p:txBody>
      </p:sp>
      <p:graphicFrame>
        <p:nvGraphicFramePr>
          <p:cNvPr id="5" name="Chart 4"/>
          <p:cNvGraphicFramePr/>
          <p:nvPr>
            <p:extLst>
              <p:ext uri="{D42A27DB-BD31-4B8C-83A1-F6EECF244321}">
                <p14:modId xmlns:p14="http://schemas.microsoft.com/office/powerpoint/2010/main" val="563689847"/>
              </p:ext>
            </p:extLst>
          </p:nvPr>
        </p:nvGraphicFramePr>
        <p:xfrm>
          <a:off x="1113423" y="1064797"/>
          <a:ext cx="7571381" cy="4857539"/>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4581236" y="2712086"/>
            <a:ext cx="590851" cy="338554"/>
          </a:xfrm>
          <a:prstGeom prst="rect">
            <a:avLst/>
          </a:prstGeom>
          <a:noFill/>
        </p:spPr>
        <p:txBody>
          <a:bodyPr wrap="square" rtlCol="0">
            <a:spAutoFit/>
          </a:bodyPr>
          <a:lstStyle/>
          <a:p>
            <a:pPr algn="ctr"/>
            <a:r>
              <a:rPr lang="en-US" sz="1600" b="1" dirty="0" smtClean="0">
                <a:solidFill>
                  <a:schemeClr val="bg1"/>
                </a:solidFill>
              </a:rPr>
              <a:t>Yes</a:t>
            </a:r>
            <a:endParaRPr lang="en-US" sz="1600" b="1" dirty="0">
              <a:solidFill>
                <a:schemeClr val="bg1"/>
              </a:solidFill>
            </a:endParaRPr>
          </a:p>
        </p:txBody>
      </p:sp>
      <p:sp>
        <p:nvSpPr>
          <p:cNvPr id="3" name="TextBox 2"/>
          <p:cNvSpPr txBox="1"/>
          <p:nvPr/>
        </p:nvSpPr>
        <p:spPr>
          <a:xfrm>
            <a:off x="965569" y="882503"/>
            <a:ext cx="7719236" cy="646331"/>
          </a:xfrm>
          <a:prstGeom prst="rect">
            <a:avLst/>
          </a:prstGeom>
          <a:noFill/>
        </p:spPr>
        <p:txBody>
          <a:bodyPr wrap="square" rtlCol="0">
            <a:spAutoFit/>
          </a:bodyPr>
          <a:lstStyle/>
          <a:p>
            <a:pPr algn="ctr"/>
            <a:r>
              <a:rPr lang="en-US" b="1" dirty="0" smtClean="0"/>
              <a:t>Between 14% and 28% of Washington State students reported having low grades at school</a:t>
            </a:r>
            <a:endParaRPr lang="en-US" b="1" dirty="0"/>
          </a:p>
        </p:txBody>
      </p:sp>
      <p:sp>
        <p:nvSpPr>
          <p:cNvPr id="19" name="TextBox 18"/>
          <p:cNvSpPr txBox="1"/>
          <p:nvPr/>
        </p:nvSpPr>
        <p:spPr>
          <a:xfrm>
            <a:off x="965569" y="1707292"/>
            <a:ext cx="1318438" cy="923330"/>
          </a:xfrm>
          <a:prstGeom prst="rect">
            <a:avLst/>
          </a:prstGeom>
          <a:noFill/>
        </p:spPr>
        <p:txBody>
          <a:bodyPr wrap="square" rtlCol="0">
            <a:spAutoFit/>
          </a:bodyPr>
          <a:lstStyle/>
          <a:p>
            <a:r>
              <a:rPr lang="en-US" sz="5400" dirty="0" smtClean="0">
                <a:solidFill>
                  <a:schemeClr val="accent6">
                    <a:lumMod val="50000"/>
                  </a:schemeClr>
                </a:solidFill>
                <a:latin typeface="Rage Italic" pitchFamily="66" charset="0"/>
              </a:rPr>
              <a:t>Q.</a:t>
            </a:r>
            <a:endParaRPr lang="en-US" sz="5400" dirty="0">
              <a:solidFill>
                <a:schemeClr val="accent6">
                  <a:lumMod val="50000"/>
                </a:schemeClr>
              </a:solidFill>
              <a:latin typeface="Rage Italic" pitchFamily="66" charset="0"/>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290" y="144316"/>
            <a:ext cx="725487"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1624787" y="1807319"/>
            <a:ext cx="6069104" cy="477054"/>
          </a:xfrm>
          <a:prstGeom prst="rect">
            <a:avLst/>
          </a:prstGeom>
          <a:noFill/>
        </p:spPr>
        <p:txBody>
          <a:bodyPr wrap="square" rtlCol="0">
            <a:spAutoFit/>
          </a:bodyPr>
          <a:lstStyle/>
          <a:p>
            <a:r>
              <a:rPr lang="en-US" sz="1600" b="1" i="1" dirty="0" smtClean="0"/>
              <a:t>Putting them all together, what were your grades like last year?</a:t>
            </a:r>
          </a:p>
          <a:p>
            <a:pPr>
              <a:tabLst>
                <a:tab pos="117475" algn="l"/>
              </a:tabLst>
            </a:pPr>
            <a:r>
              <a:rPr lang="en-US" sz="900" dirty="0" smtClean="0">
                <a:latin typeface="Calibri"/>
                <a:cs typeface="Calibri"/>
              </a:rPr>
              <a:t>Percent of students who report receiving </a:t>
            </a:r>
            <a:r>
              <a:rPr lang="en-US" sz="900" b="1" dirty="0" smtClean="0">
                <a:latin typeface="Calibri"/>
                <a:cs typeface="Calibri"/>
              </a:rPr>
              <a:t>“C”, “D”, or “F” mostly.</a:t>
            </a:r>
          </a:p>
        </p:txBody>
      </p:sp>
    </p:spTree>
    <p:extLst>
      <p:ext uri="{BB962C8B-B14F-4D97-AF65-F5344CB8AC3E}">
        <p14:creationId xmlns:p14="http://schemas.microsoft.com/office/powerpoint/2010/main" val="3281399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Legislative Template Oct 2012 Fel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Legislative Template Oct 2012 Felver</Template>
  <TotalTime>19334</TotalTime>
  <Words>1766</Words>
  <Application>Microsoft Office PowerPoint</Application>
  <PresentationFormat>On-screen Show (4:3)</PresentationFormat>
  <Paragraphs>258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Legislative Template Oct 2012 Felver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Hong, Ge (Grace) (DSHS/DBHR)</dc:creator>
  <cp:lastModifiedBy>Schnellman, Deb (DSHS/DBHR)</cp:lastModifiedBy>
  <cp:revision>82</cp:revision>
  <cp:lastPrinted>2013-03-14T22:21:40Z</cp:lastPrinted>
  <dcterms:created xsi:type="dcterms:W3CDTF">2012-11-09T01:05:51Z</dcterms:created>
  <dcterms:modified xsi:type="dcterms:W3CDTF">2013-03-22T21:35:46Z</dcterms:modified>
</cp:coreProperties>
</file>