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73" r:id="rId4"/>
    <p:sldId id="387" r:id="rId5"/>
    <p:sldId id="388" r:id="rId6"/>
    <p:sldId id="389" r:id="rId7"/>
    <p:sldId id="424" r:id="rId8"/>
    <p:sldId id="428" r:id="rId9"/>
    <p:sldId id="391" r:id="rId10"/>
    <p:sldId id="386" r:id="rId11"/>
    <p:sldId id="381" r:id="rId12"/>
    <p:sldId id="426" r:id="rId13"/>
    <p:sldId id="380" r:id="rId14"/>
    <p:sldId id="392" r:id="rId15"/>
    <p:sldId id="383" r:id="rId16"/>
    <p:sldId id="382" r:id="rId17"/>
    <p:sldId id="430" r:id="rId18"/>
    <p:sldId id="384" r:id="rId19"/>
    <p:sldId id="431" r:id="rId20"/>
    <p:sldId id="432" r:id="rId21"/>
    <p:sldId id="385" r:id="rId22"/>
    <p:sldId id="378" r:id="rId23"/>
    <p:sldId id="434" r:id="rId24"/>
    <p:sldId id="433" r:id="rId25"/>
    <p:sldId id="435" r:id="rId26"/>
    <p:sldId id="436" r:id="rId27"/>
    <p:sldId id="327" r:id="rId28"/>
    <p:sldId id="275" r:id="rId29"/>
    <p:sldId id="420" r:id="rId30"/>
    <p:sldId id="263" r:id="rId31"/>
    <p:sldId id="395" r:id="rId32"/>
    <p:sldId id="421" r:id="rId33"/>
    <p:sldId id="397" r:id="rId34"/>
    <p:sldId id="398" r:id="rId35"/>
    <p:sldId id="366" r:id="rId36"/>
    <p:sldId id="338" r:id="rId37"/>
    <p:sldId id="396" r:id="rId38"/>
    <p:sldId id="399" r:id="rId39"/>
    <p:sldId id="370" r:id="rId40"/>
    <p:sldId id="404" r:id="rId41"/>
    <p:sldId id="406" r:id="rId42"/>
    <p:sldId id="405" r:id="rId43"/>
    <p:sldId id="419" r:id="rId44"/>
    <p:sldId id="363" r:id="rId45"/>
    <p:sldId id="376" r:id="rId46"/>
    <p:sldId id="372" r:id="rId47"/>
    <p:sldId id="415" r:id="rId48"/>
    <p:sldId id="373" r:id="rId49"/>
    <p:sldId id="374" r:id="rId50"/>
    <p:sldId id="417" r:id="rId51"/>
    <p:sldId id="407" r:id="rId52"/>
    <p:sldId id="408" r:id="rId53"/>
    <p:sldId id="409" r:id="rId54"/>
    <p:sldId id="410" r:id="rId55"/>
    <p:sldId id="411" r:id="rId56"/>
    <p:sldId id="413" r:id="rId57"/>
    <p:sldId id="414" r:id="rId58"/>
    <p:sldId id="422" r:id="rId59"/>
    <p:sldId id="349" r:id="rId60"/>
    <p:sldId id="351" r:id="rId61"/>
    <p:sldId id="329" r:id="rId62"/>
    <p:sldId id="302" r:id="rId63"/>
    <p:sldId id="303" r:id="rId6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er, Linda  (DSHS/DBHR)" initials="BL(" lastIdx="2" clrIdx="0"/>
  <p:cmAuthor id="1" name="susan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9933"/>
    <a:srgbClr val="158AEB"/>
    <a:srgbClr val="D9FFD9"/>
    <a:srgbClr val="DDFFDD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838" autoAdjust="0"/>
    <p:restoredTop sz="54171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>
      <p:cViewPr varScale="1">
        <p:scale>
          <a:sx n="52" d="100"/>
          <a:sy n="52" d="100"/>
        </p:scale>
        <p:origin x="-2790" y="-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7855C-DA55-45C1-BDCE-0B28DAEA5CCB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930E-0C1F-4B58-AB16-85B1DF1E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97746B-4117-4982-B3C3-12B583BB78C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B76BB98-F079-4279-ACCD-3132CA63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8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4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4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7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52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42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8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82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3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3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3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Relationship Id="rId9" Type="http://schemas.openxmlformats.org/officeDocument/2006/relationships/image" Target="../media/image34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HYS 201.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962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Digging Deeper </a:t>
            </a:r>
            <a:r>
              <a:rPr lang="en-US" sz="4400" dirty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nto Your HYS Results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20961" y="5981700"/>
            <a:ext cx="3151239" cy="8763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bg1"/>
                </a:solidFill>
              </a:rPr>
              <a:t>March </a:t>
            </a:r>
            <a:r>
              <a:rPr lang="en-US" i="1" dirty="0" smtClean="0">
                <a:solidFill>
                  <a:schemeClr val="bg1"/>
                </a:solidFill>
              </a:rPr>
              <a:t>20</a:t>
            </a:r>
            <a:r>
              <a:rPr lang="en-US" i="1" baseline="30000" dirty="0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, 2013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What are “confidence intervals”?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968" y="17526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HYS </a:t>
            </a:r>
            <a:r>
              <a:rPr lang="en-US" sz="3200" dirty="0">
                <a:solidFill>
                  <a:schemeClr val="bg1"/>
                </a:solidFill>
              </a:rPr>
              <a:t>results include a </a:t>
            </a:r>
            <a:r>
              <a:rPr lang="en-US" sz="3200" dirty="0" smtClean="0">
                <a:solidFill>
                  <a:schemeClr val="bg1"/>
                </a:solidFill>
              </a:rPr>
              <a:t>“±” after the number for each answer in the survey results. 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It is unlikely that the point estimate (%) is exact. Confidence intervals (CI) describe uncertainty.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Results are different than the “true” value.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</a:rPr>
              <a:t>“We are 95% sure that….”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88459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±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7295945" y="246545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±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9304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±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47256" y="472440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±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47560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do we need confidence intervals if data are valid?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697" y="17526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CIs account </a:t>
            </a:r>
            <a:r>
              <a:rPr lang="en-US" sz="3200" dirty="0">
                <a:solidFill>
                  <a:schemeClr val="bg1"/>
                </a:solidFill>
              </a:rPr>
              <a:t>for variability, NOT the validity of the data.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Variability causes uncertainty in the results.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CIs </a:t>
            </a:r>
            <a:r>
              <a:rPr lang="en-US" sz="3200" dirty="0" smtClean="0">
                <a:solidFill>
                  <a:schemeClr val="bg1"/>
                </a:solidFill>
              </a:rPr>
              <a:t>allow </a:t>
            </a:r>
            <a:r>
              <a:rPr lang="en-US" sz="3200" dirty="0">
                <a:solidFill>
                  <a:schemeClr val="bg1"/>
                </a:solidFill>
              </a:rPr>
              <a:t>for the comparison of results to others and to ourselves over time.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013" y="1371600"/>
            <a:ext cx="6705600" cy="36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6600" dirty="0">
                <a:solidFill>
                  <a:schemeClr val="bg1"/>
                </a:solidFill>
                <a:latin typeface="French Script MT" pitchFamily="66" charset="0"/>
              </a:rPr>
              <a:t>“Doubt is not a pleasant condition, but certainty is </a:t>
            </a:r>
            <a:r>
              <a:rPr lang="en-US" sz="6600" dirty="0" smtClean="0">
                <a:solidFill>
                  <a:schemeClr val="bg1"/>
                </a:solidFill>
                <a:latin typeface="French Script MT" pitchFamily="66" charset="0"/>
              </a:rPr>
              <a:t>absurd.” </a:t>
            </a:r>
          </a:p>
          <a:p>
            <a:pPr lvl="1" algn="r">
              <a:lnSpc>
                <a:spcPct val="90000"/>
              </a:lnSpc>
              <a:spcBef>
                <a:spcPct val="4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– </a:t>
            </a:r>
            <a:r>
              <a:rPr lang="en-US" sz="4000" dirty="0">
                <a:solidFill>
                  <a:schemeClr val="bg1"/>
                </a:solidFill>
              </a:rPr>
              <a:t>Voltaire</a:t>
            </a:r>
          </a:p>
        </p:txBody>
      </p:sp>
    </p:spTree>
    <p:extLst>
      <p:ext uri="{BB962C8B-B14F-4D97-AF65-F5344CB8AC3E}">
        <p14:creationId xmlns:p14="http://schemas.microsoft.com/office/powerpoint/2010/main" val="17178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are confidence intervals different sizes?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842" y="17526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The size of a confidence interval is affected by:</a:t>
            </a:r>
          </a:p>
          <a:p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Number of students. </a:t>
            </a:r>
          </a:p>
          <a:p>
            <a:pPr marL="914400" lvl="1" indent="-457200">
              <a:buClr>
                <a:srgbClr val="92D050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general, the more students surveyed, the </a:t>
            </a:r>
            <a:r>
              <a:rPr lang="en-US" sz="2800" dirty="0" smtClean="0">
                <a:solidFill>
                  <a:schemeClr val="bg1"/>
                </a:solidFill>
              </a:rPr>
              <a:t>smaller the </a:t>
            </a:r>
            <a:r>
              <a:rPr lang="en-US" sz="2800" dirty="0">
                <a:solidFill>
                  <a:schemeClr val="bg1"/>
                </a:solidFill>
              </a:rPr>
              <a:t>confidence interval.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Inherent variability. </a:t>
            </a:r>
          </a:p>
          <a:p>
            <a:pPr marL="914400" lvl="1" indent="-457200">
              <a:buClr>
                <a:srgbClr val="92D050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If </a:t>
            </a:r>
            <a:r>
              <a:rPr lang="en-US" sz="2800" dirty="0">
                <a:solidFill>
                  <a:schemeClr val="bg1"/>
                </a:solidFill>
              </a:rPr>
              <a:t>most students answer a survey question in the </a:t>
            </a:r>
            <a:r>
              <a:rPr lang="en-US" sz="2800" dirty="0" smtClean="0">
                <a:solidFill>
                  <a:schemeClr val="bg1"/>
                </a:solidFill>
              </a:rPr>
              <a:t>same </a:t>
            </a:r>
            <a:r>
              <a:rPr lang="en-US" sz="2800" dirty="0">
                <a:solidFill>
                  <a:schemeClr val="bg1"/>
                </a:solidFill>
              </a:rPr>
              <a:t>way, then there is less variability. The more </a:t>
            </a:r>
            <a:r>
              <a:rPr lang="en-US" sz="2800" dirty="0" smtClean="0">
                <a:solidFill>
                  <a:schemeClr val="bg1"/>
                </a:solidFill>
              </a:rPr>
              <a:t>variable </a:t>
            </a:r>
            <a:r>
              <a:rPr lang="en-US" sz="2800" dirty="0">
                <a:solidFill>
                  <a:schemeClr val="bg1"/>
                </a:solidFill>
              </a:rPr>
              <a:t>the answers, the wider the CIs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40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results with large confidence intervals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55371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If you are a small school, district or county your CIs will be </a:t>
            </a:r>
            <a:r>
              <a:rPr lang="en-US" sz="3200" dirty="0" smtClean="0">
                <a:solidFill>
                  <a:schemeClr val="bg1"/>
                </a:solidFill>
              </a:rPr>
              <a:t>large...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estimate may be good, but only of the students who took the survey </a:t>
            </a:r>
            <a:r>
              <a:rPr lang="en-US" sz="2800" i="1" dirty="0" smtClean="0">
                <a:solidFill>
                  <a:schemeClr val="bg1"/>
                </a:solidFill>
              </a:rPr>
              <a:t>this year.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rgbClr val="158AEB"/>
              </a:buClr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CIs don’t take participation rates into account: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Low participation – there may be additional bias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High participation – you can feel more confident in your point estimates.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Statistical significance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smtClean="0">
                <a:solidFill>
                  <a:schemeClr val="bg1"/>
                </a:solidFill>
              </a:rPr>
              <a:t>“statistical significance</a:t>
            </a:r>
            <a:r>
              <a:rPr lang="en-US" dirty="0">
                <a:solidFill>
                  <a:schemeClr val="bg1"/>
                </a:solidFill>
              </a:rPr>
              <a:t>”, and </a:t>
            </a:r>
            <a:r>
              <a:rPr lang="en-US" dirty="0" smtClean="0">
                <a:solidFill>
                  <a:schemeClr val="bg1"/>
                </a:solidFill>
              </a:rPr>
              <a:t>when does it matter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probability that differences in results are not due to chance alone.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dirty="0">
                <a:solidFill>
                  <a:schemeClr val="bg1"/>
                </a:solidFill>
              </a:rPr>
              <a:t>using 95% confidence intervals, a difference between two groups is considered statistically significant if chance could explain it only 5% of the time or less.</a:t>
            </a:r>
          </a:p>
        </p:txBody>
      </p:sp>
    </p:spTree>
    <p:extLst>
      <p:ext uri="{BB962C8B-B14F-4D97-AF65-F5344CB8AC3E}">
        <p14:creationId xmlns:p14="http://schemas.microsoft.com/office/powerpoint/2010/main" val="24158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confidence intervals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CIs help you decide if the difference between your students and the state are statistically significant.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Example, your students report 25% ±5%.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So your CI is between 20% and 30%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Math: 25% - 5% = 20%, 25% + 5% = 30%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1: Significant or non-significant?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143" y="12954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Your students report 25% ±5%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So your point estimate is 25% your CI is between 20% and 30%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Students statewide report 36% ±3% 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So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point estimate is </a:t>
            </a:r>
            <a:r>
              <a:rPr lang="en-US" sz="2400" dirty="0" smtClean="0">
                <a:solidFill>
                  <a:schemeClr val="bg1"/>
                </a:solidFill>
              </a:rPr>
              <a:t>36% </a:t>
            </a:r>
            <a:r>
              <a:rPr lang="en-US" sz="2400" dirty="0">
                <a:solidFill>
                  <a:schemeClr val="bg1"/>
                </a:solidFill>
              </a:rPr>
              <a:t>your CI is between </a:t>
            </a:r>
            <a:r>
              <a:rPr lang="en-US" sz="2400" dirty="0" smtClean="0">
                <a:solidFill>
                  <a:schemeClr val="bg1"/>
                </a:solidFill>
              </a:rPr>
              <a:t>33%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39%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114800"/>
            <a:ext cx="8763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0" y="4314736"/>
            <a:ext cx="8021170" cy="63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39978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58AEB"/>
              </a:buClr>
              <a:buSzPct val="150000"/>
            </a:pPr>
            <a:r>
              <a:rPr lang="en-US" sz="2800" i="1" dirty="0" smtClean="0">
                <a:solidFill>
                  <a:schemeClr val="bg1"/>
                </a:solidFill>
              </a:rPr>
              <a:t>The CIs don’t overlap, so the difference is significant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2: Significant or </a:t>
            </a:r>
            <a:r>
              <a:rPr lang="en-US" dirty="0">
                <a:solidFill>
                  <a:schemeClr val="bg1"/>
                </a:solidFill>
              </a:rPr>
              <a:t>non-significant?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143" y="12954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Your students report 25% ±5%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So your point estimate is 25% your CI is between 20% and 30%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Students statewide report 28% ±3% 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So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point estimate is </a:t>
            </a:r>
            <a:r>
              <a:rPr lang="en-US" sz="2400" dirty="0" smtClean="0">
                <a:solidFill>
                  <a:schemeClr val="bg1"/>
                </a:solidFill>
              </a:rPr>
              <a:t>28% </a:t>
            </a:r>
            <a:r>
              <a:rPr lang="en-US" sz="2400" dirty="0">
                <a:solidFill>
                  <a:schemeClr val="bg1"/>
                </a:solidFill>
              </a:rPr>
              <a:t>your CI is between </a:t>
            </a:r>
            <a:r>
              <a:rPr lang="en-US" sz="2400" dirty="0" smtClean="0">
                <a:solidFill>
                  <a:schemeClr val="bg1"/>
                </a:solidFill>
              </a:rPr>
              <a:t>25%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31%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114800"/>
            <a:ext cx="8763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537049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58AEB"/>
              </a:buClr>
              <a:buSzPct val="150000"/>
            </a:pPr>
            <a:r>
              <a:rPr lang="en-US" sz="2800" i="1" dirty="0" smtClean="0">
                <a:solidFill>
                  <a:schemeClr val="bg1"/>
                </a:solidFill>
              </a:rPr>
              <a:t>The CI for your students overlaps the point estimate for students statewide, so the difference is not significant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49" y="4267104"/>
            <a:ext cx="5915851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Statistical  issues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Data analysis with the Q x Q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Message communication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Training Overview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3: Significant or </a:t>
            </a:r>
            <a:r>
              <a:rPr lang="en-US" dirty="0">
                <a:solidFill>
                  <a:schemeClr val="bg1"/>
                </a:solidFill>
              </a:rPr>
              <a:t>non-significant?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143" y="12954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Your students report 25% ±5%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So your point estimate is 25% your CI is between 20% and 30%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Students statewide report 36% ±3% 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So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point estimate is </a:t>
            </a:r>
            <a:r>
              <a:rPr lang="en-US" sz="2400" dirty="0" smtClean="0">
                <a:solidFill>
                  <a:schemeClr val="bg1"/>
                </a:solidFill>
              </a:rPr>
              <a:t>36% </a:t>
            </a:r>
            <a:r>
              <a:rPr lang="en-US" sz="2400" dirty="0">
                <a:solidFill>
                  <a:schemeClr val="bg1"/>
                </a:solidFill>
              </a:rPr>
              <a:t>your CI is between </a:t>
            </a:r>
            <a:r>
              <a:rPr lang="en-US" sz="2400" dirty="0" smtClean="0">
                <a:solidFill>
                  <a:schemeClr val="bg1"/>
                </a:solidFill>
              </a:rPr>
              <a:t>33%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39%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114800"/>
            <a:ext cx="8763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2942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58AEB"/>
              </a:buClr>
              <a:buSzPct val="150000"/>
            </a:pPr>
            <a:r>
              <a:rPr lang="en-US" sz="2800" i="1" dirty="0" smtClean="0">
                <a:solidFill>
                  <a:schemeClr val="bg1"/>
                </a:solidFill>
              </a:rPr>
              <a:t>The CIs overlap, but don’t include the other point estimates, so we don’t know if they are different…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6" y="4295683"/>
            <a:ext cx="7049484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 for testing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ignificance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you need to know for sure, there is a “Tool” to test for significance at: 	www.AskHYS.net/Training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spreadsheet tests the difference between two point estimates and their 95% CI to compute a p-value.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If your p-value is less than 0.05, then your difference is significant.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Only use this test if you have at least 30 students.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Don’t use this test if you have 0% or 100%</a:t>
            </a:r>
          </a:p>
        </p:txBody>
      </p:sp>
    </p:spTree>
    <p:extLst>
      <p:ext uri="{BB962C8B-B14F-4D97-AF65-F5344CB8AC3E}">
        <p14:creationId xmlns:p14="http://schemas.microsoft.com/office/powerpoint/2010/main" val="33229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– Comparing to the state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Since we couldn’t tell if there was a difference by using our CIs – let’s try the “Tool”: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Your students: 25.0% (±5.0)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Students statewide: 36.0% (±3.0)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51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P-value </a:t>
            </a:r>
            <a:r>
              <a:rPr lang="en-US" sz="2800" i="1" dirty="0">
                <a:solidFill>
                  <a:schemeClr val="bg1"/>
                </a:solidFill>
              </a:rPr>
              <a:t>is </a:t>
            </a:r>
            <a:r>
              <a:rPr lang="en-US" sz="2800" i="1" dirty="0" smtClean="0">
                <a:solidFill>
                  <a:schemeClr val="bg1"/>
                </a:solidFill>
              </a:rPr>
              <a:t>less than </a:t>
            </a:r>
            <a:r>
              <a:rPr lang="en-US" sz="2800" i="1" dirty="0">
                <a:solidFill>
                  <a:schemeClr val="bg1"/>
                </a:solidFill>
              </a:rPr>
              <a:t>0.05, so there is </a:t>
            </a:r>
            <a:r>
              <a:rPr lang="en-US" sz="2800" i="1" dirty="0" smtClean="0">
                <a:solidFill>
                  <a:schemeClr val="bg1"/>
                </a:solidFill>
              </a:rPr>
              <a:t>a significant difference.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6" y="3344291"/>
            <a:ext cx="6975133" cy="2142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7968" y="3886200"/>
            <a:ext cx="1617832" cy="646331"/>
          </a:xfrm>
          <a:prstGeom prst="rect">
            <a:avLst/>
          </a:prstGeom>
          <a:solidFill>
            <a:srgbClr val="FF993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25.0</a:t>
            </a:r>
          </a:p>
          <a:p>
            <a:pPr algn="ctr"/>
            <a:endParaRPr lang="en-US" sz="500" b="1" dirty="0" smtClean="0"/>
          </a:p>
          <a:p>
            <a:pPr algn="ctr"/>
            <a:r>
              <a:rPr lang="en-US" b="1" dirty="0" smtClean="0"/>
              <a:t>36.0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2968" y="3891216"/>
            <a:ext cx="1617832" cy="64633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.0</a:t>
            </a:r>
          </a:p>
          <a:p>
            <a:pPr algn="ctr"/>
            <a:endParaRPr lang="en-US" sz="500" b="1" dirty="0" smtClean="0"/>
          </a:p>
          <a:p>
            <a:pPr algn="ctr"/>
            <a:r>
              <a:rPr lang="en-US" b="1" dirty="0" smtClean="0"/>
              <a:t>3.0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7968" y="3892221"/>
            <a:ext cx="1236831" cy="846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700" b="1" dirty="0" smtClean="0"/>
              <a:t>Your students</a:t>
            </a:r>
          </a:p>
          <a:p>
            <a:endParaRPr lang="en-US" sz="400" b="1" dirty="0" smtClean="0"/>
          </a:p>
          <a:p>
            <a:r>
              <a:rPr lang="en-US" sz="1700" b="1" dirty="0" smtClean="0"/>
              <a:t>Statewide</a:t>
            </a:r>
          </a:p>
          <a:p>
            <a:endParaRPr lang="en-US" sz="1700" b="1" dirty="0"/>
          </a:p>
        </p:txBody>
      </p:sp>
      <p:sp>
        <p:nvSpPr>
          <p:cNvPr id="15" name="Rectangle 14"/>
          <p:cNvSpPr/>
          <p:nvPr/>
        </p:nvSpPr>
        <p:spPr>
          <a:xfrm>
            <a:off x="6400800" y="3861649"/>
            <a:ext cx="287168" cy="6758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76217" y="4038600"/>
            <a:ext cx="7531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67400" y="4343400"/>
            <a:ext cx="7531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2968" y="5105400"/>
            <a:ext cx="16178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0.0002177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5119607"/>
            <a:ext cx="1676400" cy="214393"/>
          </a:xfrm>
          <a:prstGeom prst="rect">
            <a:avLst/>
          </a:prstGeom>
          <a:solidFill>
            <a:schemeClr val="bg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– Comparing grades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their differences </a:t>
            </a:r>
            <a:r>
              <a:rPr lang="en-US" sz="3200" dirty="0">
                <a:solidFill>
                  <a:schemeClr val="bg1"/>
                </a:solidFill>
              </a:rPr>
              <a:t>in drinking 2 or more sodas between 10th and 12th </a:t>
            </a:r>
            <a:r>
              <a:rPr lang="en-US" sz="3200" dirty="0" smtClean="0">
                <a:solidFill>
                  <a:schemeClr val="bg1"/>
                </a:solidFill>
              </a:rPr>
              <a:t>graders?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10th </a:t>
            </a:r>
            <a:r>
              <a:rPr lang="en-US" sz="2800" dirty="0">
                <a:solidFill>
                  <a:schemeClr val="bg1"/>
                </a:solidFill>
              </a:rPr>
              <a:t>grade: </a:t>
            </a:r>
            <a:r>
              <a:rPr lang="en-US" sz="2800" dirty="0" smtClean="0">
                <a:solidFill>
                  <a:schemeClr val="bg1"/>
                </a:solidFill>
              </a:rPr>
              <a:t>15.3% </a:t>
            </a:r>
            <a:r>
              <a:rPr lang="en-US" sz="2800" dirty="0">
                <a:solidFill>
                  <a:schemeClr val="bg1"/>
                </a:solidFill>
              </a:rPr>
              <a:t>(±</a:t>
            </a:r>
            <a:r>
              <a:rPr lang="en-US" sz="2800" dirty="0" smtClean="0">
                <a:solidFill>
                  <a:schemeClr val="bg1"/>
                </a:solidFill>
              </a:rPr>
              <a:t>1.7)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12th </a:t>
            </a:r>
            <a:r>
              <a:rPr lang="en-US" sz="2800" dirty="0">
                <a:solidFill>
                  <a:schemeClr val="bg1"/>
                </a:solidFill>
              </a:rPr>
              <a:t>grade: 14.7% (±1.9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51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P-value </a:t>
            </a:r>
            <a:r>
              <a:rPr lang="en-US" sz="2800" i="1" dirty="0">
                <a:solidFill>
                  <a:schemeClr val="bg1"/>
                </a:solidFill>
              </a:rPr>
              <a:t>is greater than 0.05, so there is no difference </a:t>
            </a:r>
            <a:r>
              <a:rPr lang="en-US" sz="2800" i="1" dirty="0" smtClean="0">
                <a:solidFill>
                  <a:schemeClr val="bg1"/>
                </a:solidFill>
              </a:rPr>
              <a:t>between </a:t>
            </a:r>
            <a:r>
              <a:rPr lang="en-US" sz="2800" i="1" dirty="0">
                <a:solidFill>
                  <a:schemeClr val="bg1"/>
                </a:solidFill>
              </a:rPr>
              <a:t>10th and 12th </a:t>
            </a:r>
            <a:r>
              <a:rPr lang="en-US" sz="2800" i="1" dirty="0" smtClean="0">
                <a:solidFill>
                  <a:schemeClr val="bg1"/>
                </a:solidFill>
              </a:rPr>
              <a:t>graders.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6" y="3344291"/>
            <a:ext cx="6975133" cy="2142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4400" y="5181600"/>
            <a:ext cx="1676400" cy="152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" y="3276600"/>
            <a:ext cx="7283116" cy="2161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– Comparing gender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their differences </a:t>
            </a:r>
            <a:r>
              <a:rPr lang="en-US" sz="3200" dirty="0">
                <a:solidFill>
                  <a:schemeClr val="bg1"/>
                </a:solidFill>
              </a:rPr>
              <a:t>in drinking 2 or more sodas between </a:t>
            </a:r>
            <a:r>
              <a:rPr lang="en-US" sz="3200" dirty="0" smtClean="0">
                <a:solidFill>
                  <a:schemeClr val="bg1"/>
                </a:solidFill>
              </a:rPr>
              <a:t>male and female 10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graders?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Male: 20.5% (±2.3)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Female: 10.5% (±1.9)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51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P-value </a:t>
            </a:r>
            <a:r>
              <a:rPr lang="en-US" sz="2800" i="1" dirty="0">
                <a:solidFill>
                  <a:schemeClr val="bg1"/>
                </a:solidFill>
              </a:rPr>
              <a:t>is </a:t>
            </a:r>
            <a:r>
              <a:rPr lang="en-US" sz="2800" i="1" dirty="0" smtClean="0">
                <a:solidFill>
                  <a:schemeClr val="bg1"/>
                </a:solidFill>
              </a:rPr>
              <a:t>less than </a:t>
            </a:r>
            <a:r>
              <a:rPr lang="en-US" sz="2800" i="1" dirty="0">
                <a:solidFill>
                  <a:schemeClr val="bg1"/>
                </a:solidFill>
              </a:rPr>
              <a:t>0.05, so </a:t>
            </a:r>
            <a:r>
              <a:rPr lang="en-US" sz="2800" i="1" dirty="0" smtClean="0">
                <a:solidFill>
                  <a:schemeClr val="bg1"/>
                </a:solidFill>
              </a:rPr>
              <a:t>10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i="1" dirty="0" smtClean="0">
                <a:solidFill>
                  <a:schemeClr val="bg1"/>
                </a:solidFill>
              </a:rPr>
              <a:t> grade males are more likely to drink 2 or more sodas, compared to females.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105400"/>
            <a:ext cx="1600200" cy="152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Comparisons over time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few things to think about first: </a:t>
            </a:r>
          </a:p>
          <a:p>
            <a:pPr marL="457200" indent="-457200">
              <a:spcBef>
                <a:spcPts val="1200"/>
              </a:spcBef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Did the survey change?</a:t>
            </a:r>
          </a:p>
          <a:p>
            <a:pPr marL="457200" indent="-457200">
              <a:spcBef>
                <a:spcPts val="1200"/>
              </a:spcBef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Were challenges to generalizability similar?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Response rates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Groups of students missing</a:t>
            </a:r>
          </a:p>
          <a:p>
            <a:pPr marL="457200" indent="-457200">
              <a:spcBef>
                <a:spcPts val="1200"/>
              </a:spcBef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Do you expect a change?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Trends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Fact sheets do provide data back to 2002 for some questions – but do not provide trend results (only year to year comparisons)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To measure trends you need statistical software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Free software from the National Cancer Institute – uses your point estimates and confidence intervals:</a:t>
            </a:r>
          </a:p>
          <a:p>
            <a:pPr lvl="1">
              <a:buClr>
                <a:srgbClr val="92D050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http</a:t>
            </a:r>
            <a:r>
              <a:rPr lang="en-US" sz="2800" dirty="0">
                <a:solidFill>
                  <a:schemeClr val="bg1"/>
                </a:solidFill>
              </a:rPr>
              <a:t>://surveillance.cancer.gov/joinpoint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bg1"/>
                </a:solidFill>
              </a:rPr>
              <a:t>QxQ Online Data Query System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 x Q = Question by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What can you do with it?</a:t>
            </a: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Run frequencies:  </a:t>
            </a:r>
            <a:r>
              <a:rPr lang="en-US" sz="2400" dirty="0" smtClean="0">
                <a:solidFill>
                  <a:schemeClr val="bg1"/>
                </a:solidFill>
              </a:rPr>
              <a:t>responses to individual questions.  Just like the results in your Frequency Reports.</a:t>
            </a: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Run crosstabs:  looking at the relationship between two questions - crossing one question by the second question.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HYS </a:t>
            </a:r>
            <a:r>
              <a:rPr lang="en-US" sz="5400" cap="none" dirty="0" smtClean="0">
                <a:solidFill>
                  <a:schemeClr val="bg1"/>
                </a:solidFill>
              </a:rPr>
              <a:t>Statistical Issues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Availability and access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available?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Grades 6, 8 , 10 and 12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Years from 2002 to 2012 (2012 almost ready….)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Locations with results (must meet minimum qualifications)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Anyone </a:t>
            </a:r>
            <a:r>
              <a:rPr lang="en-US" sz="2800" dirty="0">
                <a:solidFill>
                  <a:schemeClr val="bg1"/>
                </a:solidFill>
              </a:rPr>
              <a:t>can access: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State, Educational </a:t>
            </a:r>
            <a:r>
              <a:rPr lang="en-US" sz="2400" dirty="0">
                <a:solidFill>
                  <a:schemeClr val="bg1"/>
                </a:solidFill>
              </a:rPr>
              <a:t>Service </a:t>
            </a:r>
            <a:r>
              <a:rPr lang="en-US" sz="2400" dirty="0" smtClean="0">
                <a:solidFill>
                  <a:schemeClr val="bg1"/>
                </a:solidFill>
              </a:rPr>
              <a:t>District, and County results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username/password are required to </a:t>
            </a:r>
            <a:r>
              <a:rPr lang="en-US" sz="2800" dirty="0" smtClean="0">
                <a:solidFill>
                  <a:schemeClr val="bg1"/>
                </a:solidFill>
              </a:rPr>
              <a:t>access: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School </a:t>
            </a:r>
            <a:r>
              <a:rPr lang="en-US" sz="2400" dirty="0" smtClean="0">
                <a:solidFill>
                  <a:schemeClr val="bg1"/>
                </a:solidFill>
              </a:rPr>
              <a:t>District and Building results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i="1" dirty="0" smtClean="0">
                <a:solidFill>
                  <a:schemeClr val="bg1"/>
                </a:solidFill>
              </a:rPr>
              <a:t>(permission </a:t>
            </a:r>
            <a:r>
              <a:rPr lang="en-US" sz="2400" i="1" dirty="0">
                <a:solidFill>
                  <a:schemeClr val="bg1"/>
                </a:solidFill>
              </a:rPr>
              <a:t>provided by District Superintendent)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Before you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tart, ask yourself…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do you want to know?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Do you have results to analyze?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Check Past Participation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Can the questions you’re interested in </a:t>
            </a:r>
            <a:r>
              <a:rPr lang="en-US" sz="2800" dirty="0">
                <a:solidFill>
                  <a:schemeClr val="bg1"/>
                </a:solidFill>
              </a:rPr>
              <a:t>be </a:t>
            </a:r>
            <a:r>
              <a:rPr lang="en-US" sz="2800" dirty="0" smtClean="0">
                <a:solidFill>
                  <a:schemeClr val="bg1"/>
                </a:solidFill>
              </a:rPr>
              <a:t>crossed?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Check the Crosswalk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Past participation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65699"/>
            <a:ext cx="6984934" cy="5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0" y="1485150"/>
            <a:ext cx="8573697" cy="510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the Q x Q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www.AskHYS.net/Analyzer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95400" y="2381041"/>
            <a:ext cx="1924650" cy="1077218"/>
            <a:chOff x="1295400" y="2381041"/>
            <a:chExt cx="1924650" cy="107721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97979" y="2667000"/>
              <a:ext cx="192207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2895600"/>
              <a:ext cx="19246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97979" y="2381041"/>
              <a:ext cx="1922071" cy="1077218"/>
            </a:xfrm>
            <a:prstGeom prst="rect">
              <a:avLst/>
            </a:prstGeom>
            <a:solidFill>
              <a:srgbClr val="158AEB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Fact Sheets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Frequency Reports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QxQ Analysis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Past Participation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752600" y="4343400"/>
            <a:ext cx="3124199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0" y="1485150"/>
            <a:ext cx="8573697" cy="510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the Q x Q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www.AskHYS.net/Analyzer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2971800"/>
            <a:ext cx="257476" cy="32084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the Q x Q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www.AskHYS.net/Analyzer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3207"/>
            <a:ext cx="8602276" cy="45535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38200" y="3657600"/>
            <a:ext cx="1388846" cy="304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362200" y="3657600"/>
            <a:ext cx="857850" cy="304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38200" y="4038600"/>
            <a:ext cx="4360646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40" y="3715653"/>
            <a:ext cx="581106" cy="971686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25" y="3686041"/>
            <a:ext cx="419159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" y="1099812"/>
            <a:ext cx="8611802" cy="465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istrict and building queries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1242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susan@rainiertheory.com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26004" y="342899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********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34000" y="3962400"/>
            <a:ext cx="257476" cy="32084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" y="1142681"/>
            <a:ext cx="8649908" cy="4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district and building queries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district and building queries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990600"/>
            <a:ext cx="8583224" cy="55347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0" y="4138999"/>
            <a:ext cx="53340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Run a frequency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Generalizability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we “generalize” from the survey to the population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Challenges to generalizability: 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Response rates (why 70%?)</a:t>
            </a:r>
          </a:p>
          <a:p>
            <a:pPr marL="914400" lvl="1" indent="-457200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Are different for schools, districts, counties</a:t>
            </a:r>
          </a:p>
          <a:p>
            <a:pPr marL="914400" lvl="1" indent="-457200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Need to consider how these challenges affect interpretation of the results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- Selecting analysis variables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138999"/>
            <a:ext cx="53340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183118" cy="31246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97" y="2821004"/>
            <a:ext cx="419159" cy="96215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886200" y="2057400"/>
            <a:ext cx="257476" cy="32084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4" y="1314154"/>
            <a:ext cx="7964012" cy="422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- Question selection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3381847" cy="34294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2" y="3146659"/>
            <a:ext cx="3362795" cy="34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- Drag and drop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7" y="1571365"/>
            <a:ext cx="7411485" cy="371526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" y="1571365"/>
            <a:ext cx="7411485" cy="374384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66947"/>
            <a:ext cx="2057687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347 L 0.05833 0.00347 C 0.07135 0.00347 0.0875 0.08582 0.0875 0.1529 L 0.0875 0.303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4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- Response selection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5455"/>
            <a:ext cx="2989135" cy="264840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6" y="5542455"/>
            <a:ext cx="2896209" cy="12390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5542455"/>
            <a:ext cx="152400" cy="123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" y="914400"/>
            <a:ext cx="5993760" cy="3027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87764" y="3942255"/>
            <a:ext cx="3036451" cy="28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04455"/>
            <a:ext cx="714475" cy="314369"/>
          </a:xfrm>
          <a:prstGeom prst="rect">
            <a:avLst/>
          </a:prstGeom>
        </p:spPr>
      </p:pic>
      <p:sp>
        <p:nvSpPr>
          <p:cNvPr id="16" name="Oval 15"/>
          <p:cNvSpPr>
            <a:spLocks/>
          </p:cNvSpPr>
          <p:nvPr/>
        </p:nvSpPr>
        <p:spPr>
          <a:xfrm>
            <a:off x="914400" y="6248400"/>
            <a:ext cx="228600" cy="2286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471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1033"/>
            <a:ext cx="3134184" cy="152897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utput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5" y="152400"/>
            <a:ext cx="4343400" cy="33354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2" y="2590800"/>
            <a:ext cx="5982903" cy="9017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09108"/>
            <a:ext cx="4281055" cy="332509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5" y="1504745"/>
            <a:ext cx="4220164" cy="135273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5" y="1720114"/>
            <a:ext cx="1228897" cy="20005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58" y="5219693"/>
            <a:ext cx="1228897" cy="20005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2" y="5803829"/>
            <a:ext cx="5982903" cy="90177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8" y="6057884"/>
            <a:ext cx="3924848" cy="1143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03676" y="4191000"/>
            <a:ext cx="1092179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23855" y="2766084"/>
            <a:ext cx="4229213" cy="83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844718"/>
            <a:ext cx="3924848" cy="1143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3" y="5029200"/>
            <a:ext cx="2486372" cy="13717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04855" y="6400992"/>
            <a:ext cx="4229213" cy="53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05256" y="990600"/>
            <a:ext cx="1219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90455" y="5806224"/>
            <a:ext cx="1715048" cy="251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24200" y="1691567"/>
            <a:ext cx="77585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What are crosstabs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Relationship </a:t>
            </a:r>
            <a:r>
              <a:rPr lang="en-US" sz="3600" dirty="0">
                <a:solidFill>
                  <a:schemeClr val="bg1"/>
                </a:solidFill>
              </a:rPr>
              <a:t>between </a:t>
            </a:r>
            <a:r>
              <a:rPr lang="en-US" sz="3600" dirty="0" smtClean="0">
                <a:solidFill>
                  <a:schemeClr val="bg1"/>
                </a:solidFill>
              </a:rPr>
              <a:t>drinking </a:t>
            </a:r>
            <a:r>
              <a:rPr lang="en-US" sz="3600" dirty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marijuana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who didn’t drank: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3.5%  used marijuana (cell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4133" y="964049"/>
            <a:ext cx="4269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who drank:</a:t>
            </a: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44.8% used marijuana </a:t>
            </a:r>
            <a:r>
              <a:rPr lang="en-US" sz="2000" dirty="0">
                <a:solidFill>
                  <a:schemeClr val="bg1"/>
                </a:solidFill>
              </a:rPr>
              <a:t>(cell 4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2714"/>
            <a:ext cx="7419693" cy="4166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24493" y="2462714"/>
            <a:ext cx="1190907" cy="416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5707" y="3364468"/>
            <a:ext cx="6810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Alcohol Drinking and Current Marijuana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97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Relationship between marijuana and drinking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1644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who didn’t use marijuana: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8.8%  drank (cell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4133" y="964049"/>
            <a:ext cx="4269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used marijuana:</a:t>
            </a: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68.5% drank (cell </a:t>
            </a:r>
            <a:r>
              <a:rPr lang="en-US" sz="2000" dirty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2714"/>
            <a:ext cx="7231638" cy="4169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8293" y="2462714"/>
            <a:ext cx="1190907" cy="416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0100" y="2971800"/>
            <a:ext cx="26403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HYS crosstab requirements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Cell size</a:t>
            </a:r>
            <a:endParaRPr lang="en-US" sz="4000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State </a:t>
            </a:r>
            <a:r>
              <a:rPr lang="en-US" sz="2800" dirty="0">
                <a:solidFill>
                  <a:schemeClr val="bg1"/>
                </a:solidFill>
              </a:rPr>
              <a:t>level </a:t>
            </a:r>
            <a:r>
              <a:rPr lang="en-US" sz="2800" dirty="0" smtClean="0">
                <a:solidFill>
                  <a:schemeClr val="bg1"/>
                </a:solidFill>
              </a:rPr>
              <a:t> minimum  </a:t>
            </a:r>
            <a:r>
              <a:rPr lang="en-US" sz="2800" dirty="0">
                <a:solidFill>
                  <a:schemeClr val="bg1"/>
                </a:solidFill>
              </a:rPr>
              <a:t>5 </a:t>
            </a:r>
            <a:r>
              <a:rPr lang="en-US" sz="2800" dirty="0" smtClean="0">
                <a:solidFill>
                  <a:schemeClr val="bg1"/>
                </a:solidFill>
              </a:rPr>
              <a:t>per cell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Sub-state </a:t>
            </a:r>
            <a:r>
              <a:rPr lang="en-US" sz="2800" dirty="0">
                <a:solidFill>
                  <a:schemeClr val="bg1"/>
                </a:solidFill>
              </a:rPr>
              <a:t>level  </a:t>
            </a:r>
            <a:r>
              <a:rPr lang="en-US" sz="2800" dirty="0" smtClean="0">
                <a:solidFill>
                  <a:schemeClr val="bg1"/>
                </a:solidFill>
              </a:rPr>
              <a:t>minimum  10 </a:t>
            </a:r>
            <a:r>
              <a:rPr lang="en-US" sz="2800" dirty="0">
                <a:solidFill>
                  <a:schemeClr val="bg1"/>
                </a:solidFill>
              </a:rPr>
              <a:t>per cell. 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**</a:t>
            </a:r>
            <a:r>
              <a:rPr lang="en-US" sz="2800" dirty="0">
                <a:solidFill>
                  <a:schemeClr val="bg1"/>
                </a:solidFill>
              </a:rPr>
              <a:t>NOTE</a:t>
            </a:r>
            <a:r>
              <a:rPr lang="en-US" sz="2800" dirty="0" smtClean="0">
                <a:solidFill>
                  <a:schemeClr val="bg1"/>
                </a:solidFill>
              </a:rPr>
              <a:t>**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squares that have results in them are the “cells</a:t>
            </a:r>
            <a:r>
              <a:rPr lang="en-US" sz="2800" dirty="0" smtClean="0">
                <a:solidFill>
                  <a:schemeClr val="bg1"/>
                </a:solidFill>
              </a:rPr>
              <a:t>”.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number </a:t>
            </a:r>
            <a:r>
              <a:rPr lang="en-US" sz="2800" dirty="0">
                <a:solidFill>
                  <a:schemeClr val="bg1"/>
                </a:solidFill>
              </a:rPr>
              <a:t>of respondents in each cell is called the “n”, or also the “cell size”. 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size error message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87244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At least one cell in the results table contained a count of less than 10</a:t>
            </a:r>
            <a:r>
              <a:rPr lang="en-US" sz="2800" i="1" dirty="0" smtClean="0">
                <a:solidFill>
                  <a:schemeClr val="bg1"/>
                </a:solidFill>
              </a:rPr>
              <a:t>.” Output </a:t>
            </a:r>
            <a:r>
              <a:rPr lang="en-US" sz="2800" i="1" dirty="0">
                <a:solidFill>
                  <a:schemeClr val="bg1"/>
                </a:solidFill>
              </a:rPr>
              <a:t>is suppressed.”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 marL="911225" lvl="0" indent="-285750"/>
            <a:endParaRPr lang="en-US" sz="2800" dirty="0">
              <a:solidFill>
                <a:schemeClr val="bg1"/>
              </a:solidFill>
            </a:endParaRPr>
          </a:p>
          <a:p>
            <a:pPr marL="231775" lvl="0" indent="-231775" defTabSz="568325"/>
            <a:r>
              <a:rPr lang="en-US" sz="3200" dirty="0" smtClean="0">
                <a:solidFill>
                  <a:schemeClr val="bg1"/>
                </a:solidFill>
              </a:rPr>
              <a:t>Cell </a:t>
            </a:r>
            <a:r>
              <a:rPr lang="en-US" sz="3200" dirty="0">
                <a:solidFill>
                  <a:schemeClr val="bg1"/>
                </a:solidFill>
              </a:rPr>
              <a:t>size limitations can be </a:t>
            </a:r>
            <a:r>
              <a:rPr lang="en-US" sz="3200" dirty="0" smtClean="0">
                <a:solidFill>
                  <a:schemeClr val="bg1"/>
                </a:solidFill>
              </a:rPr>
              <a:t>frustrating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31775" lvl="0" indent="-231775" defTabSz="568325"/>
            <a:endParaRPr lang="en-US" sz="3200" dirty="0" smtClean="0">
              <a:solidFill>
                <a:schemeClr val="bg1"/>
              </a:solidFill>
            </a:endParaRPr>
          </a:p>
          <a:p>
            <a:pPr marL="231775" lvl="0" indent="-231775" defTabSz="568325"/>
            <a:r>
              <a:rPr lang="en-US" sz="3200" dirty="0" smtClean="0">
                <a:solidFill>
                  <a:schemeClr val="bg1"/>
                </a:solidFill>
              </a:rPr>
              <a:t>If </a:t>
            </a:r>
            <a:r>
              <a:rPr lang="en-US" sz="3200" dirty="0">
                <a:solidFill>
                  <a:schemeClr val="bg1"/>
                </a:solidFill>
              </a:rPr>
              <a:t>your results are suppressed because of cell </a:t>
            </a:r>
            <a:r>
              <a:rPr lang="en-US" sz="3200" dirty="0" smtClean="0">
                <a:solidFill>
                  <a:schemeClr val="bg1"/>
                </a:solidFill>
              </a:rPr>
              <a:t>size: 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0" indent="-457200" defTabSz="568325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Select </a:t>
            </a:r>
            <a:r>
              <a:rPr lang="en-US" sz="2800" dirty="0">
                <a:solidFill>
                  <a:schemeClr val="bg1"/>
                </a:solidFill>
              </a:rPr>
              <a:t>the “collapsed” answer option </a:t>
            </a:r>
            <a:r>
              <a:rPr lang="en-US" sz="2800" dirty="0" smtClean="0">
                <a:solidFill>
                  <a:schemeClr val="bg1"/>
                </a:solidFill>
              </a:rPr>
              <a:t>instead of the “surveyed</a:t>
            </a:r>
            <a:r>
              <a:rPr lang="en-US" sz="2800" dirty="0">
                <a:solidFill>
                  <a:schemeClr val="bg1"/>
                </a:solidFill>
              </a:rPr>
              <a:t>” </a:t>
            </a:r>
            <a:r>
              <a:rPr lang="en-US" sz="2800" dirty="0" smtClean="0">
                <a:solidFill>
                  <a:schemeClr val="bg1"/>
                </a:solidFill>
              </a:rPr>
              <a:t>option.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 defTabSz="568325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Re-run </a:t>
            </a:r>
            <a:r>
              <a:rPr lang="en-US" sz="2800" dirty="0">
                <a:solidFill>
                  <a:schemeClr val="bg1"/>
                </a:solidFill>
              </a:rPr>
              <a:t>your crosstab at </a:t>
            </a:r>
            <a:r>
              <a:rPr lang="en-US" sz="2800" dirty="0" smtClean="0">
                <a:solidFill>
                  <a:schemeClr val="bg1"/>
                </a:solidFill>
              </a:rPr>
              <a:t>a higher geography – like county </a:t>
            </a:r>
            <a:r>
              <a:rPr lang="en-US" sz="2800" dirty="0">
                <a:solidFill>
                  <a:schemeClr val="bg1"/>
                </a:solidFill>
              </a:rPr>
              <a:t>rather than </a:t>
            </a:r>
            <a:r>
              <a:rPr lang="en-US" sz="2800" dirty="0" smtClean="0">
                <a:solidFill>
                  <a:schemeClr val="bg1"/>
                </a:solidFill>
              </a:rPr>
              <a:t>district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9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881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I need to generalize?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Yes, if you want to apply the results to a larger population.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i="1" dirty="0">
                <a:solidFill>
                  <a:schemeClr val="bg1"/>
                </a:solidFill>
              </a:rPr>
              <a:t>8th graders in our district said….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Yes</a:t>
            </a:r>
            <a:r>
              <a:rPr lang="en-US" sz="3200" dirty="0">
                <a:solidFill>
                  <a:schemeClr val="bg1"/>
                </a:solidFill>
              </a:rPr>
              <a:t>, if you want to compare to others or results over time 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No</a:t>
            </a:r>
            <a:r>
              <a:rPr lang="en-US" sz="3200" dirty="0">
                <a:solidFill>
                  <a:schemeClr val="bg1"/>
                </a:solidFill>
              </a:rPr>
              <a:t>, if you want to just describe the students surveyed, in that moment, without confidence intervals: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i="1" dirty="0">
                <a:solidFill>
                  <a:schemeClr val="bg1"/>
                </a:solidFill>
              </a:rPr>
              <a:t>Students at our school who took the survey said….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  <a:r>
              <a:rPr lang="en-US" dirty="0" smtClean="0"/>
              <a:t>form error message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19200" y="2478912"/>
            <a:ext cx="6968231" cy="4114800"/>
            <a:chOff x="838200" y="2209800"/>
            <a:chExt cx="7467600" cy="4495800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3886200" y="2286000"/>
              <a:ext cx="4389120" cy="438912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838200" y="2209800"/>
              <a:ext cx="4495800" cy="44958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810000" y="2209800"/>
              <a:ext cx="4495800" cy="4495800"/>
            </a:xfrm>
            <a:prstGeom prst="ellipse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3042791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Form A</a:t>
              </a:r>
            </a:p>
            <a:p>
              <a:pPr algn="ctr"/>
              <a:r>
                <a:rPr lang="en-US" sz="2800" b="1" dirty="0" smtClean="0"/>
                <a:t>½ students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3581400"/>
              <a:ext cx="18288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Core</a:t>
              </a:r>
            </a:p>
            <a:p>
              <a:pPr algn="ctr"/>
              <a:r>
                <a:rPr lang="en-US" sz="2800" b="1" dirty="0" smtClean="0"/>
                <a:t>All students</a:t>
              </a:r>
              <a:endParaRPr lang="en-US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8031" y="3064245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Form B</a:t>
              </a:r>
            </a:p>
            <a:p>
              <a:pPr algn="ctr"/>
              <a:r>
                <a:rPr lang="en-US" sz="2800" b="1" dirty="0" smtClean="0"/>
                <a:t>½ students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1408092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smtClean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No surveys contained responses to all the selected variables</a:t>
            </a:r>
            <a:r>
              <a:rPr lang="en-US" sz="2800" i="1" dirty="0" smtClean="0">
                <a:solidFill>
                  <a:schemeClr val="bg1"/>
                </a:solidFill>
              </a:rPr>
              <a:t>”.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Run a Crosstab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:  Choose a</a:t>
            </a:r>
            <a:r>
              <a:rPr lang="en-US" dirty="0" smtClean="0">
                <a:solidFill>
                  <a:schemeClr val="bg1"/>
                </a:solidFill>
              </a:rPr>
              <a:t>nalysis variables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5" y="1143000"/>
            <a:ext cx="8173591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:  </a:t>
            </a:r>
            <a:r>
              <a:rPr lang="en-US" dirty="0" smtClean="0">
                <a:solidFill>
                  <a:schemeClr val="bg1"/>
                </a:solidFill>
              </a:rPr>
              <a:t>Populate query builder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86567"/>
            <a:ext cx="6264004" cy="59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:  </a:t>
            </a:r>
            <a:r>
              <a:rPr lang="en-US" dirty="0" smtClean="0">
                <a:solidFill>
                  <a:schemeClr val="bg1"/>
                </a:solidFill>
              </a:rPr>
              <a:t>Add row and column variables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0" y="990600"/>
            <a:ext cx="7697275" cy="57157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60757"/>
            <a:ext cx="2172003" cy="161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5029200"/>
            <a:ext cx="3229426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59 0.00578 L 0.28959 0.00578 C 0.36806 0.00578 0.46459 0.08373 0.46459 0.14712 L 0.46459 0.289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4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:  Choose </a:t>
            </a:r>
            <a:r>
              <a:rPr lang="en-US" dirty="0" smtClean="0">
                <a:solidFill>
                  <a:schemeClr val="bg1"/>
                </a:solidFill>
              </a:rPr>
              <a:t>response options &amp; run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3" y="1447800"/>
            <a:ext cx="7754433" cy="3286584"/>
          </a:xfrm>
          <a:prstGeom prst="rect">
            <a:avLst/>
          </a:prstGeom>
        </p:spPr>
      </p:pic>
      <p:sp>
        <p:nvSpPr>
          <p:cNvPr id="6" name="Oval 5"/>
          <p:cNvSpPr>
            <a:spLocks/>
          </p:cNvSpPr>
          <p:nvPr/>
        </p:nvSpPr>
        <p:spPr>
          <a:xfrm>
            <a:off x="838200" y="4081692"/>
            <a:ext cx="228600" cy="2286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19801"/>
            <a:ext cx="1361418" cy="5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Alcohol and marijuana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xample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Row Variable = Current Alcohol, Column Variable = Current Marijuana</a:t>
            </a: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Year=2010, Grade=8</a:t>
            </a:r>
          </a:p>
          <a:p>
            <a:pPr lvl="0"/>
            <a:endParaRPr lang="en-US" sz="12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who didn’t drank: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3.5%  used marijuana (cell 2)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7419693" cy="4166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4493" y="2667000"/>
            <a:ext cx="1190907" cy="416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1333" y="1752600"/>
            <a:ext cx="381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Among kids who drank:</a:t>
            </a:r>
          </a:p>
          <a:p>
            <a:pPr marL="285750" lvl="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44.8% used marijuana </a:t>
            </a:r>
            <a:r>
              <a:rPr lang="en-US" sz="2000" dirty="0">
                <a:solidFill>
                  <a:schemeClr val="bg1"/>
                </a:solidFill>
              </a:rPr>
              <a:t>(cell 4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707" y="3593068"/>
            <a:ext cx="6810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Alcohol Drinking and Current Marijuana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Right way - Race and bullying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143000"/>
            <a:ext cx="3771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Row Variable = </a:t>
            </a:r>
            <a:r>
              <a:rPr lang="en-US" sz="2000" dirty="0" smtClean="0">
                <a:solidFill>
                  <a:srgbClr val="92D050"/>
                </a:solidFill>
              </a:rPr>
              <a:t>Race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Column Variable = </a:t>
            </a:r>
            <a:r>
              <a:rPr lang="en-US" sz="2000" dirty="0" smtClean="0">
                <a:solidFill>
                  <a:srgbClr val="FFFF00"/>
                </a:solidFill>
              </a:rPr>
              <a:t>Bullying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Year=2010, Grade=8</a:t>
            </a:r>
          </a:p>
          <a:p>
            <a:pPr lvl="0"/>
            <a:endParaRPr lang="en-US" sz="1200" b="1" dirty="0" smtClean="0">
              <a:solidFill>
                <a:schemeClr val="bg1"/>
              </a:solidFill>
            </a:endParaRP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lvl="0"/>
            <a:endParaRPr lang="en-US" sz="12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Among Asian or Pacific Islanders: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29.1% were bullied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Among Whites: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30.9% were bullied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84984"/>
              </p:ext>
            </p:extLst>
          </p:nvPr>
        </p:nvGraphicFramePr>
        <p:xfrm>
          <a:off x="4114800" y="1219201"/>
          <a:ext cx="4953000" cy="563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226"/>
                <a:gridCol w="1181598"/>
                <a:gridCol w="1311088"/>
                <a:gridCol w="1311088"/>
              </a:tblGrid>
              <a:tr h="442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no days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any days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API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70.9%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2.4%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701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2.4%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288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989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AI/NA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71.7%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± 5.7%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185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28.3%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5.7%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73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258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Black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74.8%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± 4.2%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351 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4.2%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118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469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Latino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73.3%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3.1%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911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3.1%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331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1,242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White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±1.8%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3,163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30.9%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1.8%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1,417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4,580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6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Multi-Other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1,001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494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100.0%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1,495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2910504" y="30604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Race 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8506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Bullied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Wrong way - Race and bullying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Row Variable = </a:t>
            </a:r>
            <a:r>
              <a:rPr lang="en-US" sz="2000" dirty="0" smtClean="0">
                <a:solidFill>
                  <a:srgbClr val="FFFF00"/>
                </a:solidFill>
              </a:rPr>
              <a:t>Bullying</a:t>
            </a:r>
            <a:r>
              <a:rPr lang="en-US" sz="2000" dirty="0" smtClean="0">
                <a:solidFill>
                  <a:schemeClr val="bg1"/>
                </a:solidFill>
              </a:rPr>
              <a:t>, Column Variable = </a:t>
            </a:r>
            <a:r>
              <a:rPr lang="en-US" sz="2000" dirty="0" smtClean="0">
                <a:solidFill>
                  <a:srgbClr val="92D050"/>
                </a:solidFill>
              </a:rPr>
              <a:t>Race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Year=2010, Grade=8</a:t>
            </a:r>
          </a:p>
          <a:p>
            <a:pPr lvl="0"/>
            <a:endParaRPr lang="en-US" sz="12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Among Asian or Pacific Islanders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10.6% were bullied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74109"/>
              </p:ext>
            </p:extLst>
          </p:nvPr>
        </p:nvGraphicFramePr>
        <p:xfrm>
          <a:off x="838196" y="3488308"/>
          <a:ext cx="7315204" cy="2760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45"/>
                <a:gridCol w="895276"/>
                <a:gridCol w="895276"/>
                <a:gridCol w="923962"/>
                <a:gridCol w="945478"/>
                <a:gridCol w="968189"/>
                <a:gridCol w="968189"/>
                <a:gridCol w="968189"/>
              </a:tblGrid>
              <a:tr h="667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API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AI/NA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Black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Latino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White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Multi-Other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 days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701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2.9%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0.5%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185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5.6%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 ± 1.5%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351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14.4%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± 1.3%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911 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5.4%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3,163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14.9%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1.3%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1,001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6,312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0258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any days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10.6%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288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0.7%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73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1.3%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118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3.4%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331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5.2%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1,417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± 1.8%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494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100.0%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2,721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981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Among Whites:</a:t>
            </a: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52.1% were bullied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77909" y="41272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Bullied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124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Race 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ways to look at 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Row Variable = </a:t>
            </a:r>
            <a:r>
              <a:rPr lang="en-US" sz="2000" dirty="0" smtClean="0">
                <a:solidFill>
                  <a:srgbClr val="92D050"/>
                </a:solidFill>
              </a:rPr>
              <a:t>Weapons at School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Column Variable = </a:t>
            </a:r>
            <a:r>
              <a:rPr lang="en-US" sz="2000" dirty="0" smtClean="0">
                <a:solidFill>
                  <a:srgbClr val="FFFF00"/>
                </a:solidFill>
              </a:rPr>
              <a:t>Grades Last Year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Year=2010, Grade=8</a:t>
            </a:r>
          </a:p>
          <a:p>
            <a:pPr lvl="0"/>
            <a:endParaRPr lang="en-US" sz="1200" b="1" dirty="0" smtClean="0">
              <a:solidFill>
                <a:schemeClr val="bg1"/>
              </a:solidFill>
            </a:endParaRP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47.5% of youth who carried weapons at school had low grades (C-D-F’s) </a:t>
            </a:r>
          </a:p>
          <a:p>
            <a:pPr marL="342900" lvl="0" indent="-342900">
              <a:spcBef>
                <a:spcPts val="1200"/>
              </a:spcBef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24.5% of youth who did not carry weapons </a:t>
            </a:r>
            <a:r>
              <a:rPr lang="en-US" dirty="0">
                <a:solidFill>
                  <a:schemeClr val="bg1"/>
                </a:solidFill>
              </a:rPr>
              <a:t>at school </a:t>
            </a:r>
            <a:r>
              <a:rPr lang="en-US" dirty="0" smtClean="0">
                <a:solidFill>
                  <a:schemeClr val="bg1"/>
                </a:solidFill>
              </a:rPr>
              <a:t>had </a:t>
            </a:r>
            <a:r>
              <a:rPr lang="en-US" dirty="0">
                <a:solidFill>
                  <a:schemeClr val="bg1"/>
                </a:solidFill>
              </a:rPr>
              <a:t>low grades (C-D-F’s)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99060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Row Variable </a:t>
            </a:r>
            <a:r>
              <a:rPr lang="en-US" sz="2000" dirty="0" smtClean="0">
                <a:solidFill>
                  <a:schemeClr val="bg1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</a:rPr>
              <a:t>Grades Last Year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Column Variable = </a:t>
            </a:r>
            <a:r>
              <a:rPr lang="en-US" sz="2000" dirty="0">
                <a:solidFill>
                  <a:srgbClr val="92D050"/>
                </a:solidFill>
              </a:rPr>
              <a:t>Weapons at School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Year=2010, Grade=8</a:t>
            </a: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marL="342900" lvl="0" indent="-3429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3.8% </a:t>
            </a:r>
            <a:r>
              <a:rPr lang="en-US" dirty="0">
                <a:solidFill>
                  <a:schemeClr val="bg1"/>
                </a:solidFill>
              </a:rPr>
              <a:t>of youth who </a:t>
            </a:r>
            <a:r>
              <a:rPr lang="en-US" dirty="0" smtClean="0">
                <a:solidFill>
                  <a:schemeClr val="bg1"/>
                </a:solidFill>
              </a:rPr>
              <a:t>had high grades (A-B’s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carried a weapon at school</a:t>
            </a:r>
            <a:endParaRPr lang="en-US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200"/>
              </a:spcBef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10.0% </a:t>
            </a:r>
            <a:r>
              <a:rPr lang="en-US" dirty="0">
                <a:solidFill>
                  <a:schemeClr val="bg1"/>
                </a:solidFill>
              </a:rPr>
              <a:t>of youth who </a:t>
            </a:r>
            <a:r>
              <a:rPr lang="en-US" dirty="0" smtClean="0">
                <a:solidFill>
                  <a:schemeClr val="bg1"/>
                </a:solidFill>
              </a:rPr>
              <a:t>had </a:t>
            </a:r>
            <a:r>
              <a:rPr lang="en-US" dirty="0">
                <a:solidFill>
                  <a:schemeClr val="bg1"/>
                </a:solidFill>
              </a:rPr>
              <a:t>low grades (C-D-F’s) </a:t>
            </a:r>
            <a:r>
              <a:rPr lang="en-US" dirty="0" smtClean="0">
                <a:solidFill>
                  <a:schemeClr val="bg1"/>
                </a:solidFill>
              </a:rPr>
              <a:t>carried a weapon at school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07810"/>
              </p:ext>
            </p:extLst>
          </p:nvPr>
        </p:nvGraphicFramePr>
        <p:xfrm>
          <a:off x="838200" y="4114800"/>
          <a:ext cx="31242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176"/>
                <a:gridCol w="829036"/>
                <a:gridCol w="826994"/>
                <a:gridCol w="826994"/>
              </a:tblGrid>
              <a:tr h="75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Mostly A-B’s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Mostly C-D-F’s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 days 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6,521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2.5%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2,111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100.0%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8,632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9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any days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4.6%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259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47.5%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4.6%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234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100.0%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493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49979"/>
              </p:ext>
            </p:extLst>
          </p:nvPr>
        </p:nvGraphicFramePr>
        <p:xfrm>
          <a:off x="5851712" y="4114800"/>
          <a:ext cx="3216088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994"/>
                <a:gridCol w="786155"/>
                <a:gridCol w="775945"/>
                <a:gridCol w="826994"/>
              </a:tblGrid>
              <a:tr h="75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 days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any days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</a:rPr>
                        <a:t>Mostly A-B’s</a:t>
                      </a:r>
                      <a:endParaRPr lang="en-US" sz="20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96.2%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0.7%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6,521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0.7%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259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6,780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9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</a:rPr>
                        <a:t>Mostly C-D-F’s</a:t>
                      </a:r>
                      <a:endParaRPr lang="en-US" sz="20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1.1%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2,111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± 1.1%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243 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100.0%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2,345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3733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Grades Last Year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736812" y="534641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Grades Last Year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17212" y="534641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Weapon at School 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73139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Weapon at School 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Understanding N’s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“N” is shorthand for “number” --- the number of students who took this survey or who answered a survey question.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There are multiple reasons why different questions have different “N’s”: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Maybe a question is near the end of the survey…</a:t>
            </a: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Maybe </a:t>
            </a:r>
            <a:r>
              <a:rPr lang="en-US" sz="3200" dirty="0">
                <a:solidFill>
                  <a:schemeClr val="bg1"/>
                </a:solidFill>
              </a:rPr>
              <a:t>a question is difficult to answer, or too personal…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you Q x Q 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You </a:t>
            </a:r>
            <a:r>
              <a:rPr lang="en-US" sz="2800" dirty="0">
                <a:solidFill>
                  <a:schemeClr val="bg1"/>
                </a:solidFill>
              </a:rPr>
              <a:t>can compare </a:t>
            </a:r>
            <a:r>
              <a:rPr lang="en-US" sz="2800" dirty="0" smtClean="0">
                <a:solidFill>
                  <a:schemeClr val="bg1"/>
                </a:solidFill>
              </a:rPr>
              <a:t>your  </a:t>
            </a:r>
            <a:r>
              <a:rPr lang="en-US" sz="2800" dirty="0">
                <a:solidFill>
                  <a:schemeClr val="bg1"/>
                </a:solidFill>
              </a:rPr>
              <a:t>Q x Q </a:t>
            </a:r>
            <a:r>
              <a:rPr lang="en-US" sz="2800" dirty="0" smtClean="0">
                <a:solidFill>
                  <a:schemeClr val="bg1"/>
                </a:solidFill>
              </a:rPr>
              <a:t>frequency results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  <a:r>
              <a:rPr lang="en-US" sz="2800" dirty="0" smtClean="0">
                <a:solidFill>
                  <a:schemeClr val="bg1"/>
                </a:solidFill>
              </a:rPr>
              <a:t>your Frequency Reports (www.AskHYS.net/Reports)</a:t>
            </a:r>
          </a:p>
          <a:p>
            <a:pPr marL="285750" indent="-28575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Page 4 in your reports includes crosstabs by gender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Ask someone to review your results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**NOTE**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There may be slight </a:t>
            </a:r>
            <a:r>
              <a:rPr lang="en-US" sz="2800" dirty="0">
                <a:solidFill>
                  <a:schemeClr val="bg1"/>
                </a:solidFill>
              </a:rPr>
              <a:t>differences </a:t>
            </a:r>
            <a:r>
              <a:rPr lang="en-US" sz="2800" dirty="0" smtClean="0">
                <a:solidFill>
                  <a:schemeClr val="bg1"/>
                </a:solidFill>
              </a:rPr>
              <a:t>because of the way different </a:t>
            </a:r>
            <a:r>
              <a:rPr lang="en-US" sz="2800" dirty="0">
                <a:solidFill>
                  <a:schemeClr val="bg1"/>
                </a:solidFill>
              </a:rPr>
              <a:t>statistical programs round numbers.   </a:t>
            </a:r>
          </a:p>
        </p:txBody>
      </p:sp>
    </p:spTree>
    <p:extLst>
      <p:ext uri="{BB962C8B-B14F-4D97-AF65-F5344CB8AC3E}">
        <p14:creationId xmlns:p14="http://schemas.microsoft.com/office/powerpoint/2010/main" val="422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From the Joint Survey Planning Committee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>
                <a:solidFill>
                  <a:schemeClr val="bg1"/>
                </a:solidFill>
              </a:rPr>
              <a:t>DASA-DBHR: Linda Becker, Steve Smothers, Grace Hong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OSPI: Dixie Grunenfelder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Commerce: Ramona Leber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DOH: Kevin Beck, Vivian Hawkins, Lillian Bensley, Juliet VanEenwyk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Liquor Control Board: Mary Segawa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Looking Glass: Joe Kabel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400" dirty="0" smtClean="0">
                <a:solidFill>
                  <a:schemeClr val="bg1"/>
                </a:solidFill>
              </a:rPr>
              <a:t>Rainier Theory: Susan Richardson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About this training: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Linda Becker: BeckeLG@dshs.wa.gov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Dixie Grunenfelder: Dixie.Grunenfelder@k12.wa.us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Susan Richardson: susan@rainiertheory.com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Other HYS questions: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800" dirty="0">
                <a:solidFill>
                  <a:schemeClr val="bg1"/>
                </a:solidFill>
              </a:rPr>
              <a:t>healthy.youth@doh.wa.gov</a:t>
            </a:r>
          </a:p>
          <a:p>
            <a:pPr>
              <a:buClr>
                <a:srgbClr val="158AEB"/>
              </a:buClr>
              <a:buSzPct val="150000"/>
            </a:pPr>
            <a:r>
              <a:rPr lang="en-US" sz="2800" dirty="0" smtClean="0">
                <a:solidFill>
                  <a:schemeClr val="bg1"/>
                </a:solidFill>
              </a:rPr>
              <a:t>www.AskHYS.net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many N’s….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" y="1371600"/>
            <a:ext cx="9144000" cy="44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Converting N’s into students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7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Each question has an “N” for the number of students who answered it.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>
              <a:buClr>
                <a:srgbClr val="158AEB"/>
              </a:buClr>
              <a:buSzPct val="150000"/>
            </a:pPr>
            <a:r>
              <a:rPr lang="en-US" sz="3200" dirty="0" smtClean="0">
                <a:solidFill>
                  <a:schemeClr val="bg1"/>
                </a:solidFill>
              </a:rPr>
              <a:t>Using your “N”, you can translate your point estimate (%) into the number of students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158AEB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For example,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If 10% of students in your district used inhalants,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200 10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graders , </a:t>
            </a:r>
          </a:p>
          <a:p>
            <a:pPr marL="914400" lvl="1" indent="-457200">
              <a:buClr>
                <a:srgbClr val="92D050"/>
              </a:buClr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Then 20 students in your district used inhalants (20 X 0.10)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Confidence intervals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2134</Words>
  <Application>Microsoft Office PowerPoint</Application>
  <PresentationFormat>On-screen Show (4:3)</PresentationFormat>
  <Paragraphs>457</Paragraphs>
  <Slides>63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HYS 201. </vt:lpstr>
      <vt:lpstr>PowerPoint Presentation</vt:lpstr>
      <vt:lpstr>HYS Statistical Issues</vt:lpstr>
      <vt:lpstr>Generalizability</vt:lpstr>
      <vt:lpstr>Do I need to generalize?</vt:lpstr>
      <vt:lpstr>Understanding N’s</vt:lpstr>
      <vt:lpstr>So many N’s….</vt:lpstr>
      <vt:lpstr>Converting N’s into students</vt:lpstr>
      <vt:lpstr>Confidence intervals</vt:lpstr>
      <vt:lpstr>PowerPoint Presentation</vt:lpstr>
      <vt:lpstr>Why do we need confidence intervals if data are valid?</vt:lpstr>
      <vt:lpstr>PowerPoint Presentation</vt:lpstr>
      <vt:lpstr>Why are confidence intervals different sizes?</vt:lpstr>
      <vt:lpstr>Using results with large confidence intervals </vt:lpstr>
      <vt:lpstr>Statistical significance</vt:lpstr>
      <vt:lpstr>What is “statistical significance”, and when does it matter?</vt:lpstr>
      <vt:lpstr>Using confidence intervals</vt:lpstr>
      <vt:lpstr>1: Significant or non-significant?</vt:lpstr>
      <vt:lpstr>2: Significant or non-significant?</vt:lpstr>
      <vt:lpstr>3: Significant or non-significant?</vt:lpstr>
      <vt:lpstr>Tool for testing significance</vt:lpstr>
      <vt:lpstr>Example – Comparing to the state</vt:lpstr>
      <vt:lpstr>Example – Comparing grades</vt:lpstr>
      <vt:lpstr>Example – Comparing gender</vt:lpstr>
      <vt:lpstr>Comparisons over time</vt:lpstr>
      <vt:lpstr>Trends</vt:lpstr>
      <vt:lpstr>PowerPoint Presentation</vt:lpstr>
      <vt:lpstr>QxQ Online Data Query System</vt:lpstr>
      <vt:lpstr>Q x Q = Question by Question</vt:lpstr>
      <vt:lpstr>Availability and access</vt:lpstr>
      <vt:lpstr>Before you start, ask yourself…</vt:lpstr>
      <vt:lpstr>Past participation</vt:lpstr>
      <vt:lpstr>Opening the Q x Q www.AskHYS.net/Analyzer</vt:lpstr>
      <vt:lpstr>Opening the Q x Q www.AskHYS.net/Analyzer</vt:lpstr>
      <vt:lpstr>Opening the Q x Q www.AskHYS.net/Analyzer</vt:lpstr>
      <vt:lpstr>For district and building queries</vt:lpstr>
      <vt:lpstr>For district and building queries</vt:lpstr>
      <vt:lpstr>For district and building queries</vt:lpstr>
      <vt:lpstr>Run a frequency</vt:lpstr>
      <vt:lpstr>Frequency - Selecting analysis variables</vt:lpstr>
      <vt:lpstr>Frequency - Question selection</vt:lpstr>
      <vt:lpstr>Frequency - Drag and drop</vt:lpstr>
      <vt:lpstr>Frequency - Response selection</vt:lpstr>
      <vt:lpstr>Frequency output</vt:lpstr>
      <vt:lpstr>What are crosstabs</vt:lpstr>
      <vt:lpstr>Relationship between drinking and marijuana</vt:lpstr>
      <vt:lpstr>Relationship between marijuana and drinking</vt:lpstr>
      <vt:lpstr>HYS crosstab requirements</vt:lpstr>
      <vt:lpstr>Cell size error message</vt:lpstr>
      <vt:lpstr>Survey form error message</vt:lpstr>
      <vt:lpstr>Run a Crosstab</vt:lpstr>
      <vt:lpstr>1:  Choose analysis variables</vt:lpstr>
      <vt:lpstr>2:  Populate query builder</vt:lpstr>
      <vt:lpstr>3:  Add row and column variables</vt:lpstr>
      <vt:lpstr>4:  Choose response options &amp; run</vt:lpstr>
      <vt:lpstr>Alcohol and marijuana example</vt:lpstr>
      <vt:lpstr>PowerPoint Presentation</vt:lpstr>
      <vt:lpstr>PowerPoint Presentation</vt:lpstr>
      <vt:lpstr>Two ways to look at it</vt:lpstr>
      <vt:lpstr>Check you Q x Q results</vt:lpstr>
      <vt:lpstr>PowerPoint Presentation</vt:lpstr>
      <vt:lpstr>Thank you!</vt:lpstr>
      <vt:lpstr>Questions?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 101. What your HYS results say and how to talk about them</dc:title>
  <dc:creator>susan</dc:creator>
  <cp:lastModifiedBy>susan</cp:lastModifiedBy>
  <cp:revision>209</cp:revision>
  <cp:lastPrinted>2013-03-20T15:23:00Z</cp:lastPrinted>
  <dcterms:created xsi:type="dcterms:W3CDTF">2013-02-26T19:52:29Z</dcterms:created>
  <dcterms:modified xsi:type="dcterms:W3CDTF">2013-03-21T15:29:52Z</dcterms:modified>
</cp:coreProperties>
</file>