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92" r:id="rId3"/>
    <p:sldId id="321" r:id="rId4"/>
    <p:sldId id="322" r:id="rId5"/>
    <p:sldId id="323" r:id="rId6"/>
    <p:sldId id="306" r:id="rId7"/>
    <p:sldId id="308" r:id="rId8"/>
    <p:sldId id="309" r:id="rId9"/>
    <p:sldId id="310" r:id="rId10"/>
    <p:sldId id="313" r:id="rId11"/>
    <p:sldId id="314" r:id="rId12"/>
    <p:sldId id="315" r:id="rId13"/>
    <p:sldId id="316" r:id="rId14"/>
    <p:sldId id="318" r:id="rId15"/>
    <p:sldId id="319" r:id="rId16"/>
    <p:sldId id="317" r:id="rId17"/>
    <p:sldId id="320" r:id="rId18"/>
    <p:sldId id="324" r:id="rId19"/>
    <p:sldId id="269" r:id="rId20"/>
    <p:sldId id="289" r:id="rId21"/>
    <p:sldId id="272" r:id="rId22"/>
    <p:sldId id="273" r:id="rId23"/>
    <p:sldId id="290" r:id="rId24"/>
    <p:sldId id="284" r:id="rId25"/>
    <p:sldId id="305" r:id="rId26"/>
    <p:sldId id="280" r:id="rId27"/>
    <p:sldId id="281" r:id="rId28"/>
    <p:sldId id="29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>
        <p:scale>
          <a:sx n="80" d="100"/>
          <a:sy n="80" d="100"/>
        </p:scale>
        <p:origin x="-15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46429-8D5D-4CAA-9CBB-6469F0A7920B}" type="doc">
      <dgm:prSet loTypeId="urn:microsoft.com/office/officeart/2005/8/layout/pyramid3" loCatId="pyramid" qsTypeId="urn:microsoft.com/office/officeart/2005/8/quickstyle/simple1" qsCatId="simple" csTypeId="urn:microsoft.com/office/officeart/2005/8/colors/accent4_3" csCatId="accent4" phldr="1"/>
      <dgm:spPr/>
    </dgm:pt>
    <dgm:pt modelId="{37A404A9-D978-4D82-8DF3-3775B09E9B01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200 friends</a:t>
          </a:r>
          <a:endParaRPr lang="en-US" sz="2800" dirty="0">
            <a:solidFill>
              <a:schemeClr val="bg1"/>
            </a:solidFill>
          </a:endParaRPr>
        </a:p>
      </dgm:t>
    </dgm:pt>
    <dgm:pt modelId="{28637D25-BCE6-48F5-8D42-C67977DB555C}" type="parTrans" cxnId="{486CC5BC-5FB5-4F9C-884D-29215E15E607}">
      <dgm:prSet/>
      <dgm:spPr/>
      <dgm:t>
        <a:bodyPr/>
        <a:lstStyle/>
        <a:p>
          <a:endParaRPr lang="en-US"/>
        </a:p>
      </dgm:t>
    </dgm:pt>
    <dgm:pt modelId="{E65ED93A-7F4B-44A0-B314-BA182AB66C3F}" type="sibTrans" cxnId="{486CC5BC-5FB5-4F9C-884D-29215E15E607}">
      <dgm:prSet/>
      <dgm:spPr/>
      <dgm:t>
        <a:bodyPr/>
        <a:lstStyle/>
        <a:p>
          <a:endParaRPr lang="en-US"/>
        </a:p>
      </dgm:t>
    </dgm:pt>
    <dgm:pt modelId="{D9FB7174-DB0D-46B6-AB6E-F12E1610B56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30-40 friends</a:t>
          </a:r>
          <a:endParaRPr lang="en-US" sz="2800" dirty="0">
            <a:solidFill>
              <a:schemeClr val="bg1"/>
            </a:solidFill>
          </a:endParaRPr>
        </a:p>
      </dgm:t>
    </dgm:pt>
    <dgm:pt modelId="{1E832D6B-28CD-47FC-957E-57731011BF4C}" type="parTrans" cxnId="{F9046D58-7B6A-4486-8AE0-918719B3FA60}">
      <dgm:prSet/>
      <dgm:spPr/>
      <dgm:t>
        <a:bodyPr/>
        <a:lstStyle/>
        <a:p>
          <a:endParaRPr lang="en-US"/>
        </a:p>
      </dgm:t>
    </dgm:pt>
    <dgm:pt modelId="{72EDFB71-AEED-46CD-B8DA-404A0E8651E9}" type="sibTrans" cxnId="{F9046D58-7B6A-4486-8AE0-918719B3FA60}">
      <dgm:prSet/>
      <dgm:spPr/>
      <dgm:t>
        <a:bodyPr/>
        <a:lstStyle/>
        <a:p>
          <a:endParaRPr lang="en-US"/>
        </a:p>
      </dgm:t>
    </dgm:pt>
    <dgm:pt modelId="{B1D9F00F-BC66-4F28-A7DB-CD8E7B64F67C}">
      <dgm:prSet phldrT="[Text]" custT="1"/>
      <dgm:spPr>
        <a:solidFill>
          <a:schemeClr val="accent4"/>
        </a:solidFill>
      </dgm:spPr>
      <dgm:t>
        <a:bodyPr/>
        <a:lstStyle/>
        <a:p>
          <a:endParaRPr lang="en-US" sz="2400" dirty="0">
            <a:solidFill>
              <a:schemeClr val="bg1"/>
            </a:solidFill>
          </a:endParaRPr>
        </a:p>
      </dgm:t>
    </dgm:pt>
    <dgm:pt modelId="{97D8B984-D175-4B6E-8270-151362503591}" type="parTrans" cxnId="{65B4F6A4-02FF-45CF-93F9-A2801483B788}">
      <dgm:prSet/>
      <dgm:spPr/>
      <dgm:t>
        <a:bodyPr/>
        <a:lstStyle/>
        <a:p>
          <a:endParaRPr lang="en-US"/>
        </a:p>
      </dgm:t>
    </dgm:pt>
    <dgm:pt modelId="{35E79E01-5B4F-4DDE-8283-711FA6B4EE43}" type="sibTrans" cxnId="{65B4F6A4-02FF-45CF-93F9-A2801483B788}">
      <dgm:prSet/>
      <dgm:spPr/>
      <dgm:t>
        <a:bodyPr/>
        <a:lstStyle/>
        <a:p>
          <a:endParaRPr lang="en-US"/>
        </a:p>
      </dgm:t>
    </dgm:pt>
    <dgm:pt modelId="{E1F7BBE6-5191-4220-B3BD-9EAC8DDBB00A}" type="pres">
      <dgm:prSet presAssocID="{27446429-8D5D-4CAA-9CBB-6469F0A7920B}" presName="Name0" presStyleCnt="0">
        <dgm:presLayoutVars>
          <dgm:dir/>
          <dgm:animLvl val="lvl"/>
          <dgm:resizeHandles val="exact"/>
        </dgm:presLayoutVars>
      </dgm:prSet>
      <dgm:spPr/>
    </dgm:pt>
    <dgm:pt modelId="{79F57F51-81DF-4905-9D2B-5DB686098F87}" type="pres">
      <dgm:prSet presAssocID="{37A404A9-D978-4D82-8DF3-3775B09E9B01}" presName="Name8" presStyleCnt="0"/>
      <dgm:spPr/>
    </dgm:pt>
    <dgm:pt modelId="{FAFFD280-C5C9-419B-8D7C-1A9558E40A47}" type="pres">
      <dgm:prSet presAssocID="{37A404A9-D978-4D82-8DF3-3775B09E9B01}" presName="level" presStyleLbl="node1" presStyleIdx="0" presStyleCnt="3" custLinFactNeighborX="-13750" custLinFactNeighborY="-18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2467A-FF01-45D0-9FF1-4C9E3C3E44ED}" type="pres">
      <dgm:prSet presAssocID="{37A404A9-D978-4D82-8DF3-3775B09E9B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7D994-8C42-4E41-BE2A-DA776DB21461}" type="pres">
      <dgm:prSet presAssocID="{D9FB7174-DB0D-46B6-AB6E-F12E1610B562}" presName="Name8" presStyleCnt="0"/>
      <dgm:spPr/>
    </dgm:pt>
    <dgm:pt modelId="{45C94FEF-19A2-47A8-B72E-FDB75E74FFC6}" type="pres">
      <dgm:prSet presAssocID="{D9FB7174-DB0D-46B6-AB6E-F12E1610B56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CD161-6FFB-4909-AC0A-078E69CE2EE8}" type="pres">
      <dgm:prSet presAssocID="{D9FB7174-DB0D-46B6-AB6E-F12E1610B5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C5505-DDDB-4FE2-B45E-6354DCF9DDA2}" type="pres">
      <dgm:prSet presAssocID="{B1D9F00F-BC66-4F28-A7DB-CD8E7B64F67C}" presName="Name8" presStyleCnt="0"/>
      <dgm:spPr/>
    </dgm:pt>
    <dgm:pt modelId="{F217E422-6271-488B-8EFA-7081C6064358}" type="pres">
      <dgm:prSet presAssocID="{B1D9F00F-BC66-4F28-A7DB-CD8E7B64F67C}" presName="level" presStyleLbl="node1" presStyleIdx="2" presStyleCnt="3" custLinFactNeighborY="-12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725CE-2AA4-4C25-97A1-0FD516C93AFE}" type="pres">
      <dgm:prSet presAssocID="{B1D9F00F-BC66-4F28-A7DB-CD8E7B64F6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046D58-7B6A-4486-8AE0-918719B3FA60}" srcId="{27446429-8D5D-4CAA-9CBB-6469F0A7920B}" destId="{D9FB7174-DB0D-46B6-AB6E-F12E1610B562}" srcOrd="1" destOrd="0" parTransId="{1E832D6B-28CD-47FC-957E-57731011BF4C}" sibTransId="{72EDFB71-AEED-46CD-B8DA-404A0E8651E9}"/>
    <dgm:cxn modelId="{178599D9-F3C0-436A-BF46-B817AF44D33D}" type="presOf" srcId="{D9FB7174-DB0D-46B6-AB6E-F12E1610B562}" destId="{45C94FEF-19A2-47A8-B72E-FDB75E74FFC6}" srcOrd="0" destOrd="0" presId="urn:microsoft.com/office/officeart/2005/8/layout/pyramid3"/>
    <dgm:cxn modelId="{0BA0AD67-30C9-4EA1-AA74-5C91358EC8B6}" type="presOf" srcId="{B1D9F00F-BC66-4F28-A7DB-CD8E7B64F67C}" destId="{F217E422-6271-488B-8EFA-7081C6064358}" srcOrd="0" destOrd="0" presId="urn:microsoft.com/office/officeart/2005/8/layout/pyramid3"/>
    <dgm:cxn modelId="{4C4B4F82-D718-443F-9A05-865EEF51EF01}" type="presOf" srcId="{D9FB7174-DB0D-46B6-AB6E-F12E1610B562}" destId="{FF1CD161-6FFB-4909-AC0A-078E69CE2EE8}" srcOrd="1" destOrd="0" presId="urn:microsoft.com/office/officeart/2005/8/layout/pyramid3"/>
    <dgm:cxn modelId="{65B4F6A4-02FF-45CF-93F9-A2801483B788}" srcId="{27446429-8D5D-4CAA-9CBB-6469F0A7920B}" destId="{B1D9F00F-BC66-4F28-A7DB-CD8E7B64F67C}" srcOrd="2" destOrd="0" parTransId="{97D8B984-D175-4B6E-8270-151362503591}" sibTransId="{35E79E01-5B4F-4DDE-8283-711FA6B4EE43}"/>
    <dgm:cxn modelId="{FE2A7692-181F-4FCE-AD45-93BC6C0009E6}" type="presOf" srcId="{27446429-8D5D-4CAA-9CBB-6469F0A7920B}" destId="{E1F7BBE6-5191-4220-B3BD-9EAC8DDBB00A}" srcOrd="0" destOrd="0" presId="urn:microsoft.com/office/officeart/2005/8/layout/pyramid3"/>
    <dgm:cxn modelId="{19BAF38D-6B02-4FCF-86F5-84FD0910288A}" type="presOf" srcId="{37A404A9-D978-4D82-8DF3-3775B09E9B01}" destId="{2902467A-FF01-45D0-9FF1-4C9E3C3E44ED}" srcOrd="1" destOrd="0" presId="urn:microsoft.com/office/officeart/2005/8/layout/pyramid3"/>
    <dgm:cxn modelId="{C927DE28-D38B-45FA-9FF6-BC6593F273B5}" type="presOf" srcId="{B1D9F00F-BC66-4F28-A7DB-CD8E7B64F67C}" destId="{23B725CE-2AA4-4C25-97A1-0FD516C93AFE}" srcOrd="1" destOrd="0" presId="urn:microsoft.com/office/officeart/2005/8/layout/pyramid3"/>
    <dgm:cxn modelId="{486CC5BC-5FB5-4F9C-884D-29215E15E607}" srcId="{27446429-8D5D-4CAA-9CBB-6469F0A7920B}" destId="{37A404A9-D978-4D82-8DF3-3775B09E9B01}" srcOrd="0" destOrd="0" parTransId="{28637D25-BCE6-48F5-8D42-C67977DB555C}" sibTransId="{E65ED93A-7F4B-44A0-B314-BA182AB66C3F}"/>
    <dgm:cxn modelId="{787DEAC1-16C3-424D-9D3A-E15EEB2760E8}" type="presOf" srcId="{37A404A9-D978-4D82-8DF3-3775B09E9B01}" destId="{FAFFD280-C5C9-419B-8D7C-1A9558E40A47}" srcOrd="0" destOrd="0" presId="urn:microsoft.com/office/officeart/2005/8/layout/pyramid3"/>
    <dgm:cxn modelId="{654715F8-CFFE-4ADA-885F-8C7894575A4C}" type="presParOf" srcId="{E1F7BBE6-5191-4220-B3BD-9EAC8DDBB00A}" destId="{79F57F51-81DF-4905-9D2B-5DB686098F87}" srcOrd="0" destOrd="0" presId="urn:microsoft.com/office/officeart/2005/8/layout/pyramid3"/>
    <dgm:cxn modelId="{34E1E7B6-A720-4D44-8FC5-F7789FA4F12A}" type="presParOf" srcId="{79F57F51-81DF-4905-9D2B-5DB686098F87}" destId="{FAFFD280-C5C9-419B-8D7C-1A9558E40A47}" srcOrd="0" destOrd="0" presId="urn:microsoft.com/office/officeart/2005/8/layout/pyramid3"/>
    <dgm:cxn modelId="{ADF784D3-1B4C-43E5-83DF-038594FCCFB9}" type="presParOf" srcId="{79F57F51-81DF-4905-9D2B-5DB686098F87}" destId="{2902467A-FF01-45D0-9FF1-4C9E3C3E44ED}" srcOrd="1" destOrd="0" presId="urn:microsoft.com/office/officeart/2005/8/layout/pyramid3"/>
    <dgm:cxn modelId="{F25146E9-37FD-42FC-BD51-53709FCD5641}" type="presParOf" srcId="{E1F7BBE6-5191-4220-B3BD-9EAC8DDBB00A}" destId="{5FC7D994-8C42-4E41-BE2A-DA776DB21461}" srcOrd="1" destOrd="0" presId="urn:microsoft.com/office/officeart/2005/8/layout/pyramid3"/>
    <dgm:cxn modelId="{F6C7791F-5B73-4D1B-B608-2BA104F54F48}" type="presParOf" srcId="{5FC7D994-8C42-4E41-BE2A-DA776DB21461}" destId="{45C94FEF-19A2-47A8-B72E-FDB75E74FFC6}" srcOrd="0" destOrd="0" presId="urn:microsoft.com/office/officeart/2005/8/layout/pyramid3"/>
    <dgm:cxn modelId="{D753891A-616C-4475-BB80-FF6B09A12FBB}" type="presParOf" srcId="{5FC7D994-8C42-4E41-BE2A-DA776DB21461}" destId="{FF1CD161-6FFB-4909-AC0A-078E69CE2EE8}" srcOrd="1" destOrd="0" presId="urn:microsoft.com/office/officeart/2005/8/layout/pyramid3"/>
    <dgm:cxn modelId="{634A353E-026F-4B0E-AA65-157A98302668}" type="presParOf" srcId="{E1F7BBE6-5191-4220-B3BD-9EAC8DDBB00A}" destId="{C59C5505-DDDB-4FE2-B45E-6354DCF9DDA2}" srcOrd="2" destOrd="0" presId="urn:microsoft.com/office/officeart/2005/8/layout/pyramid3"/>
    <dgm:cxn modelId="{EB7E617D-2CD3-4E97-826A-67C71267EA22}" type="presParOf" srcId="{C59C5505-DDDB-4FE2-B45E-6354DCF9DDA2}" destId="{F217E422-6271-488B-8EFA-7081C6064358}" srcOrd="0" destOrd="0" presId="urn:microsoft.com/office/officeart/2005/8/layout/pyramid3"/>
    <dgm:cxn modelId="{C30AED44-7970-4411-9285-4237322EE9E4}" type="presParOf" srcId="{C59C5505-DDDB-4FE2-B45E-6354DCF9DDA2}" destId="{23B725CE-2AA4-4C25-97A1-0FD516C93AFE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FD280-C5C9-419B-8D7C-1A9558E40A47}">
      <dsp:nvSpPr>
        <dsp:cNvPr id="0" name=""/>
        <dsp:cNvSpPr/>
      </dsp:nvSpPr>
      <dsp:spPr>
        <a:xfrm rot="10800000">
          <a:off x="0" y="0"/>
          <a:ext cx="4343400" cy="1574799"/>
        </a:xfrm>
        <a:prstGeom prst="trapezoid">
          <a:avLst>
            <a:gd name="adj" fmla="val 45968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200 friends</a:t>
          </a:r>
          <a:endParaRPr lang="en-US" sz="2800" kern="1200" dirty="0">
            <a:solidFill>
              <a:schemeClr val="bg1"/>
            </a:solidFill>
          </a:endParaRPr>
        </a:p>
      </dsp:txBody>
      <dsp:txXfrm rot="-10800000">
        <a:off x="760094" y="0"/>
        <a:ext cx="2823210" cy="1574799"/>
      </dsp:txXfrm>
    </dsp:sp>
    <dsp:sp modelId="{45C94FEF-19A2-47A8-B72E-FDB75E74FFC6}">
      <dsp:nvSpPr>
        <dsp:cNvPr id="0" name=""/>
        <dsp:cNvSpPr/>
      </dsp:nvSpPr>
      <dsp:spPr>
        <a:xfrm rot="10800000">
          <a:off x="723900" y="1574799"/>
          <a:ext cx="2895600" cy="1574799"/>
        </a:xfrm>
        <a:prstGeom prst="trapezoid">
          <a:avLst>
            <a:gd name="adj" fmla="val 45968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30-40 friends</a:t>
          </a:r>
          <a:endParaRPr lang="en-US" sz="2800" kern="1200" dirty="0">
            <a:solidFill>
              <a:schemeClr val="bg1"/>
            </a:solidFill>
          </a:endParaRPr>
        </a:p>
      </dsp:txBody>
      <dsp:txXfrm rot="-10800000">
        <a:off x="1230629" y="1574799"/>
        <a:ext cx="1882140" cy="1574799"/>
      </dsp:txXfrm>
    </dsp:sp>
    <dsp:sp modelId="{F217E422-6271-488B-8EFA-7081C6064358}">
      <dsp:nvSpPr>
        <dsp:cNvPr id="0" name=""/>
        <dsp:cNvSpPr/>
      </dsp:nvSpPr>
      <dsp:spPr>
        <a:xfrm rot="10800000">
          <a:off x="1447800" y="3129915"/>
          <a:ext cx="1447800" cy="1574799"/>
        </a:xfrm>
        <a:prstGeom prst="trapezoid">
          <a:avLst>
            <a:gd name="adj" fmla="val 5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/>
            </a:solidFill>
          </a:endParaRPr>
        </a:p>
      </dsp:txBody>
      <dsp:txXfrm rot="-10800000">
        <a:off x="1447800" y="3129915"/>
        <a:ext cx="1447800" cy="1574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29602-2035-4813-BE74-BCFF399593F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EB20E-3862-4C21-AD3E-A63CEA5584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0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45E0-3D49-4565-8C60-104CD4EA58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1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645E0-3D49-4565-8C60-104CD4EA58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1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6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2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0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1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2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1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4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7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3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68B1-E107-427F-B3FA-E455B9F758E1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1CA8-FD2A-4DC9-BC9E-324D165755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0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hyperlink" Target="http://www.kingcounty.gov/connec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541" y="457200"/>
            <a:ext cx="82296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Facebook for Public Outreach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0600"/>
            <a:ext cx="73152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Presented by Derek Belt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Social Media Specialist, King County (Wash.)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derek.belt@kingcounty.gov        Follow me: @derekbelt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http://rack.3.mshcdn.com/media/ZgkyMDEzLzA5LzExLzQwL2ZpcnN0ZmFjZWJvLmJmNmNmLmpwZwpwCXRodW1iCTk1MHg1MzQjCmUJanBn/8b494b2e/6a7/first-facebook-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25348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Photos are a smart play</a:t>
            </a:r>
            <a:endParaRPr lang="en-US" sz="3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7214"/>
            <a:ext cx="3733800" cy="209589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676400"/>
            <a:ext cx="3505200" cy="2620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Text-only posts aren’t </a:t>
            </a:r>
            <a:br>
              <a:rPr lang="en-US" sz="2400" dirty="0" smtClean="0"/>
            </a:br>
            <a:r>
              <a:rPr lang="en-US" sz="2400" dirty="0" smtClean="0"/>
              <a:t>very compelling.</a:t>
            </a:r>
          </a:p>
        </p:txBody>
      </p:sp>
    </p:spTree>
    <p:extLst>
      <p:ext uri="{BB962C8B-B14F-4D97-AF65-F5344CB8AC3E}">
        <p14:creationId xmlns:p14="http://schemas.microsoft.com/office/powerpoint/2010/main" val="22321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Photos are a smart play</a:t>
            </a:r>
            <a:endParaRPr lang="en-US" sz="3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7214"/>
            <a:ext cx="3733800" cy="209589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125" y="1538922"/>
            <a:ext cx="3870075" cy="478567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Bent-Up Arrow 9"/>
          <p:cNvSpPr/>
          <p:nvPr/>
        </p:nvSpPr>
        <p:spPr>
          <a:xfrm rot="5400000">
            <a:off x="2933125" y="4610678"/>
            <a:ext cx="1753749" cy="6096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304800" y="4198663"/>
            <a:ext cx="3505200" cy="23545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Photos get</a:t>
            </a:r>
            <a:r>
              <a:rPr lang="en-US" sz="2400" dirty="0"/>
              <a:t> </a:t>
            </a:r>
            <a:r>
              <a:rPr lang="en-US" sz="2400" dirty="0" smtClean="0"/>
              <a:t>more interactions because they’re flat-out </a:t>
            </a:r>
            <a:br>
              <a:rPr lang="en-US" sz="2400" dirty="0" smtClean="0"/>
            </a:br>
            <a:r>
              <a:rPr lang="en-US" sz="2400" dirty="0" smtClean="0"/>
              <a:t>easier to see in the News Feeds.</a:t>
            </a:r>
          </a:p>
        </p:txBody>
      </p:sp>
    </p:spTree>
    <p:extLst>
      <p:ext uri="{BB962C8B-B14F-4D97-AF65-F5344CB8AC3E}">
        <p14:creationId xmlns:p14="http://schemas.microsoft.com/office/powerpoint/2010/main" val="28018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The best Facebook tip I can give you</a:t>
            </a:r>
            <a:endParaRPr lang="en-US" sz="3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375613"/>
              </p:ext>
            </p:extLst>
          </p:nvPr>
        </p:nvGraphicFramePr>
        <p:xfrm>
          <a:off x="533400" y="1524000"/>
          <a:ext cx="8077199" cy="406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562"/>
                <a:gridCol w="1421982"/>
                <a:gridCol w="1523553"/>
                <a:gridCol w="1523551"/>
                <a:gridCol w="1523551"/>
              </a:tblGrid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Page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Page</a:t>
                      </a:r>
                      <a:b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Reach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Per Post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%</a:t>
                      </a:r>
                      <a:r>
                        <a:rPr lang="en-US" sz="1600" baseline="0" dirty="0" smtClean="0">
                          <a:effectLst/>
                        </a:rPr>
                        <a:t/>
                      </a:r>
                      <a:br>
                        <a:rPr lang="en-US" sz="1600" baseline="0" dirty="0" smtClean="0">
                          <a:effectLst/>
                        </a:rPr>
                      </a:br>
                      <a:r>
                        <a:rPr lang="en-US" sz="1600" baseline="0" dirty="0" smtClean="0">
                          <a:effectLst/>
                        </a:rPr>
                        <a:t>Reached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Engaged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552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Metro Transit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4,655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1,116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525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Animal Services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2,940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872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71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Public Health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2,876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797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28%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7%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Parks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3,003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457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KC News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5,506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912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Prosecuting Attorney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454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1,707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376%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6781800" y="5257800"/>
            <a:ext cx="533400" cy="16002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5334000" y="6296056"/>
            <a:ext cx="1714500" cy="285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95600" y="6096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Now we’re talking!!!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025"/>
            <a:ext cx="4705350" cy="650557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806997" y="182880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85800"/>
            <a:ext cx="22098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This page averages 992 “other clicks” on its top posts, all of which contain a “See More” option to read the full length story.</a:t>
            </a:r>
          </a:p>
          <a:p>
            <a:endParaRPr lang="en-US" sz="1700" dirty="0"/>
          </a:p>
          <a:p>
            <a:r>
              <a:rPr lang="en-US" sz="1700" b="1" dirty="0" smtClean="0"/>
              <a:t>Average word count on these posts is 245</a:t>
            </a:r>
            <a:r>
              <a:rPr lang="en-US" sz="1700" dirty="0" smtClean="0"/>
              <a:t>. </a:t>
            </a:r>
          </a:p>
          <a:p>
            <a:endParaRPr lang="en-US" sz="1700" b="1" dirty="0"/>
          </a:p>
          <a:p>
            <a:r>
              <a:rPr lang="en-US" sz="1700" b="1" dirty="0" smtClean="0"/>
              <a:t>Best practices suggest a max count of just </a:t>
            </a:r>
            <a:r>
              <a:rPr lang="en-US" sz="1700" b="1" u="sng" dirty="0" smtClean="0"/>
              <a:t>100-200 characters!!!</a:t>
            </a:r>
          </a:p>
          <a:p>
            <a:endParaRPr lang="en-US" sz="1700" b="1" u="sng" dirty="0"/>
          </a:p>
          <a:p>
            <a:r>
              <a:rPr lang="en-US" sz="1700" dirty="0" smtClean="0"/>
              <a:t>But these posts are longer, and they are working—BIG TIME!</a:t>
            </a:r>
            <a:endParaRPr lang="en-US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85800"/>
            <a:ext cx="1740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So what is our Prosecuting Attorney doing differently?</a:t>
            </a:r>
          </a:p>
          <a:p>
            <a:endParaRPr lang="en-US" sz="16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92726" y="2019300"/>
            <a:ext cx="116527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71512"/>
            <a:ext cx="4695825" cy="55149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44125" y="838200"/>
            <a:ext cx="3225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I’ve tested this with a few posts on the main King County page, and it works just as well.</a:t>
            </a:r>
          </a:p>
          <a:p>
            <a:endParaRPr lang="en-US" dirty="0"/>
          </a:p>
          <a:p>
            <a:r>
              <a:rPr lang="en-US" dirty="0" smtClean="0"/>
              <a:t>This post reached 3X as many people despite getting only a handful of interactions. How? It netted 98 “other clicks.”</a:t>
            </a:r>
          </a:p>
          <a:p>
            <a:endParaRPr lang="en-US" dirty="0"/>
          </a:p>
          <a:p>
            <a:r>
              <a:rPr lang="en-US" b="1" dirty="0" smtClean="0"/>
              <a:t>Those “other clicks” helped teach Facebook’s algorithm that this </a:t>
            </a:r>
            <a:r>
              <a:rPr lang="en-US" b="1" dirty="0"/>
              <a:t>was </a:t>
            </a:r>
            <a:r>
              <a:rPr lang="en-US" b="1" dirty="0" smtClean="0"/>
              <a:t>a popular post. </a:t>
            </a:r>
          </a:p>
          <a:p>
            <a:endParaRPr lang="en-US" dirty="0"/>
          </a:p>
          <a:p>
            <a:r>
              <a:rPr lang="en-US" dirty="0" smtClean="0"/>
              <a:t>Because of this, it showed the story to more people, driving up my post’s reach.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" y="2438400"/>
            <a:ext cx="990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078952" cy="38862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90600" y="3733800"/>
            <a:ext cx="2057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5093985"/>
            <a:ext cx="68077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King County’s 9-1-1 page has 1,791 fans.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This post reached 5X their average.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349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Facebook just wants clicks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102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b="1" u="sng" dirty="0" smtClean="0"/>
              <a:t>Facebook uses clicks</a:t>
            </a:r>
            <a:r>
              <a:rPr lang="en-US" sz="2000" b="1" dirty="0" smtClean="0"/>
              <a:t> </a:t>
            </a:r>
            <a:r>
              <a:rPr lang="en-US" sz="2000" dirty="0" smtClean="0"/>
              <a:t>to learn more about </a:t>
            </a:r>
            <a:br>
              <a:rPr lang="en-US" sz="2000" dirty="0" smtClean="0"/>
            </a:br>
            <a:r>
              <a:rPr lang="en-US" sz="2000" dirty="0" smtClean="0"/>
              <a:t>our personal interests.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Clicks help Facebook </a:t>
            </a:r>
            <a:r>
              <a:rPr lang="en-US" sz="2000" b="1" u="sng" dirty="0" smtClean="0"/>
              <a:t>to build </a:t>
            </a:r>
            <a:r>
              <a:rPr lang="en-US" sz="2000" b="1" u="sng" dirty="0"/>
              <a:t>user profiles</a:t>
            </a:r>
            <a:r>
              <a:rPr lang="en-US" sz="2000" dirty="0"/>
              <a:t>, which it uses to sell </a:t>
            </a:r>
            <a:r>
              <a:rPr lang="en-US" sz="2000" dirty="0" smtClean="0"/>
              <a:t>advertisements.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2000" dirty="0" smtClean="0"/>
              <a:t>Facebook leverages this info to select </a:t>
            </a:r>
            <a:br>
              <a:rPr lang="en-US" sz="2000" dirty="0" smtClean="0"/>
            </a:br>
            <a:r>
              <a:rPr lang="en-US" sz="2000" b="1" u="sng" dirty="0" smtClean="0"/>
              <a:t>and</a:t>
            </a:r>
            <a:r>
              <a:rPr lang="en-US" sz="2000" u="sng" dirty="0" smtClean="0"/>
              <a:t> </a:t>
            </a:r>
            <a:r>
              <a:rPr lang="en-US" sz="2000" b="1" u="sng" dirty="0" smtClean="0"/>
              <a:t>target content for us in the News Feed</a:t>
            </a:r>
            <a:r>
              <a:rPr lang="en-US" sz="2000" dirty="0" smtClean="0"/>
              <a:t>. This includes regular stuff and advertising. </a:t>
            </a:r>
          </a:p>
          <a:p>
            <a:pPr>
              <a:spcAft>
                <a:spcPts val="1200"/>
              </a:spcAft>
            </a:pPr>
            <a:r>
              <a:rPr lang="en-US" sz="2000" b="1" u="sng" dirty="0" smtClean="0"/>
              <a:t>Any click counts</a:t>
            </a:r>
            <a:r>
              <a:rPr lang="en-US" sz="2000" dirty="0" smtClean="0"/>
              <a:t>, including the ones on a </a:t>
            </a:r>
            <a:br>
              <a:rPr lang="en-US" sz="2000" dirty="0" smtClean="0"/>
            </a:br>
            <a:r>
              <a:rPr lang="en-US" sz="2000" dirty="0" smtClean="0"/>
              <a:t>“See More” link. 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Click activity guides the computer algorithm </a:t>
            </a:r>
            <a:r>
              <a:rPr lang="en-US" sz="2000" b="1" u="sng" dirty="0" smtClean="0"/>
              <a:t>and teaches Facebook what is popular</a:t>
            </a:r>
            <a:r>
              <a:rPr lang="en-US" sz="2000" b="1" dirty="0" smtClean="0"/>
              <a:t> </a:t>
            </a:r>
            <a:r>
              <a:rPr lang="en-US" sz="2000" dirty="0" smtClean="0"/>
              <a:t>and worth showing to other users, thus driving up your posts’ reach.</a:t>
            </a:r>
          </a:p>
          <a:p>
            <a:pPr>
              <a:spcAft>
                <a:spcPts val="1200"/>
              </a:spcAft>
            </a:pPr>
            <a:endParaRPr lang="en-US" sz="2200" dirty="0" smtClean="0"/>
          </a:p>
          <a:p>
            <a:pPr>
              <a:spcAft>
                <a:spcPts val="1200"/>
              </a:spcAft>
            </a:pPr>
            <a:endParaRPr lang="en-US" sz="2200" dirty="0" smtClean="0"/>
          </a:p>
        </p:txBody>
      </p:sp>
      <p:pic>
        <p:nvPicPr>
          <p:cNvPr id="2050" name="Picture 2" descr="https://www.usertesting.com/blog/wp-content/uploads/2014/01/Hack-Your-Facebook-Page-for-More-Clicks_Header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19437"/>
            <a:ext cx="2469449" cy="14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usertesting.com/blog/wp-content/uploads/2014/01/Hack-Your-Facebook-Page-for-More-Clicks_Header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41" y="3099001"/>
            <a:ext cx="2461408" cy="13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usertesting.com/blog/wp-content/uploads/2014/01/Hack-Your-Facebook-Page-for-More-Clicks_Header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41" y="4699201"/>
            <a:ext cx="2461408" cy="13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Lessons learned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Don’t think you have to be concise. </a:t>
            </a:r>
            <a:br>
              <a:rPr lang="en-US" sz="2400" dirty="0" smtClean="0"/>
            </a:br>
            <a:r>
              <a:rPr lang="en-US" sz="2400" dirty="0" smtClean="0"/>
              <a:t>Research shows longer, blog-like </a:t>
            </a:r>
            <a:br>
              <a:rPr lang="en-US" sz="2400" dirty="0" smtClean="0"/>
            </a:br>
            <a:r>
              <a:rPr lang="en-US" sz="2400" dirty="0" smtClean="0"/>
              <a:t>stories are quite effective.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Embrace the “See More” option </a:t>
            </a:r>
            <a:br>
              <a:rPr lang="en-US" sz="2400" dirty="0" smtClean="0"/>
            </a:br>
            <a:r>
              <a:rPr lang="en-US" sz="2400" dirty="0" smtClean="0"/>
              <a:t>that people have to click on to read </a:t>
            </a:r>
            <a:br>
              <a:rPr lang="en-US" sz="2400" dirty="0" smtClean="0"/>
            </a:br>
            <a:r>
              <a:rPr lang="en-US" sz="2400" dirty="0" smtClean="0"/>
              <a:t>the full story.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Photos are </a:t>
            </a:r>
            <a:r>
              <a:rPr lang="en-US" sz="2400" dirty="0" smtClean="0"/>
              <a:t>super </a:t>
            </a:r>
            <a:r>
              <a:rPr lang="en-US" sz="2400" dirty="0"/>
              <a:t>important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Choose imagery that catches people’s attention. Remember, we are competing with EVERYTHING in the News Feed.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Personal stories and anecdotes are </a:t>
            </a:r>
            <a:r>
              <a:rPr lang="en-US" sz="2400" dirty="0" smtClean="0"/>
              <a:t>best-case </a:t>
            </a:r>
            <a:r>
              <a:rPr lang="en-US" sz="2400" dirty="0"/>
              <a:t>scenarios.</a:t>
            </a:r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400" dirty="0" smtClean="0"/>
          </a:p>
        </p:txBody>
      </p:sp>
      <p:pic>
        <p:nvPicPr>
          <p:cNvPr id="1026" name="Picture 2" descr="http://www.adweek.com/socialtimes/files/2013/10/MouseClick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30" y="1524000"/>
            <a:ext cx="2964270" cy="19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Lessons learned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Don’t think you have to be concise. </a:t>
            </a:r>
            <a:br>
              <a:rPr lang="en-US" sz="2400" dirty="0" smtClean="0"/>
            </a:br>
            <a:r>
              <a:rPr lang="en-US" sz="2400" dirty="0" smtClean="0"/>
              <a:t>Research shows longer, blog-like </a:t>
            </a:r>
            <a:br>
              <a:rPr lang="en-US" sz="2400" dirty="0" smtClean="0"/>
            </a:br>
            <a:r>
              <a:rPr lang="en-US" sz="2400" dirty="0" smtClean="0"/>
              <a:t>stories are quite effective.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Embrace the “See More” option </a:t>
            </a:r>
            <a:br>
              <a:rPr lang="en-US" sz="2400" dirty="0" smtClean="0"/>
            </a:br>
            <a:r>
              <a:rPr lang="en-US" sz="2400" dirty="0" smtClean="0"/>
              <a:t>that people have to click on to read </a:t>
            </a:r>
            <a:br>
              <a:rPr lang="en-US" sz="2400" dirty="0" smtClean="0"/>
            </a:br>
            <a:r>
              <a:rPr lang="en-US" sz="2400" dirty="0" smtClean="0"/>
              <a:t>the full story.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Photos are </a:t>
            </a:r>
            <a:r>
              <a:rPr lang="en-US" sz="2400" dirty="0" smtClean="0"/>
              <a:t>super </a:t>
            </a:r>
            <a:r>
              <a:rPr lang="en-US" sz="2400" dirty="0"/>
              <a:t>important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Choose imagery that catches people’s attention. Remember, we are competing with EVERYTHING in the News Feed.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Personal </a:t>
            </a:r>
            <a:r>
              <a:rPr lang="en-US" sz="2400" dirty="0"/>
              <a:t>stories and anecdotes are </a:t>
            </a:r>
            <a:r>
              <a:rPr lang="en-US" sz="2400" dirty="0" smtClean="0"/>
              <a:t>best-case </a:t>
            </a:r>
            <a:r>
              <a:rPr lang="en-US" sz="2400" dirty="0"/>
              <a:t>scenarios.</a:t>
            </a:r>
          </a:p>
          <a:p>
            <a:pPr>
              <a:spcAft>
                <a:spcPts val="1200"/>
              </a:spcAft>
            </a:pPr>
            <a:endParaRPr lang="en-US" sz="2400" dirty="0" smtClean="0"/>
          </a:p>
          <a:p>
            <a:pPr>
              <a:spcAft>
                <a:spcPts val="1200"/>
              </a:spcAft>
            </a:pPr>
            <a:endParaRPr lang="en-US" sz="2400" dirty="0" smtClean="0"/>
          </a:p>
        </p:txBody>
      </p:sp>
      <p:pic>
        <p:nvPicPr>
          <p:cNvPr id="1026" name="Picture 2" descr="http://www.adweek.com/socialtimes/files/2013/10/MouseClick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30" y="1524000"/>
            <a:ext cx="2964270" cy="19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azardous Waste Facebook - King Cou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4705350" cy="614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im-inc.ca/attachments/Image/Public%3D20Outreach%3D20v.1.jpg?template=gener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302" y="2038519"/>
            <a:ext cx="2525898" cy="177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Facebook ads for public outreach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Reach people by zip code, personal interest, and in languages other than English.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Project-based engagement: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Get more/better survey responses.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Drive visits to project websites.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Supplement other outreach efforts, print materials, and </a:t>
            </a:r>
            <a:br>
              <a:rPr lang="en-US" sz="2400" dirty="0" smtClean="0"/>
            </a:br>
            <a:r>
              <a:rPr lang="en-US" sz="2400" dirty="0" smtClean="0"/>
              <a:t>in-person public meetings.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Never pay more than your allotted budget. Facebook won’t charge you more than $100 if that’s your limit.</a:t>
            </a:r>
          </a:p>
        </p:txBody>
      </p:sp>
    </p:spTree>
    <p:extLst>
      <p:ext uri="{BB962C8B-B14F-4D97-AF65-F5344CB8AC3E}">
        <p14:creationId xmlns:p14="http://schemas.microsoft.com/office/powerpoint/2010/main" val="24122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/>
              <a:t>A</a:t>
            </a:r>
            <a:r>
              <a:rPr lang="en-US" altLang="en-US" sz="3600" dirty="0" smtClean="0"/>
              <a:t> little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486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My role:</a:t>
            </a:r>
            <a:endParaRPr lang="en-US" sz="2400" b="1" dirty="0"/>
          </a:p>
          <a:p>
            <a:pPr lvl="1">
              <a:defRPr/>
            </a:pPr>
            <a:r>
              <a:rPr lang="en-US" sz="2400" dirty="0" smtClean="0"/>
              <a:t>Communications</a:t>
            </a:r>
            <a:endParaRPr lang="en-US" sz="2400" dirty="0"/>
          </a:p>
          <a:p>
            <a:pPr lvl="1">
              <a:defRPr/>
            </a:pPr>
            <a:r>
              <a:rPr lang="en-US" sz="2400" dirty="0" smtClean="0"/>
              <a:t>Customer </a:t>
            </a:r>
            <a:r>
              <a:rPr lang="en-US" sz="2400" dirty="0"/>
              <a:t>service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Strategy</a:t>
            </a:r>
          </a:p>
          <a:p>
            <a:pPr lvl="1" eaLnBrk="1" fontAlgn="auto" hangingPunct="1">
              <a:buFont typeface="Arial" pitchFamily="34" charset="0"/>
              <a:buChar char="–"/>
              <a:defRPr/>
            </a:pPr>
            <a:r>
              <a:rPr lang="en-US" sz="2400" dirty="0" smtClean="0"/>
              <a:t>Teacher/coach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endParaRPr lang="en-US" sz="1200" i="1" dirty="0"/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Social media at King County:</a:t>
            </a:r>
            <a:endParaRPr lang="en-US" sz="2400" b="1" dirty="0"/>
          </a:p>
          <a:p>
            <a:pPr lvl="1" eaLnBrk="1" fontAlgn="auto" hangingPunct="1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180+ pages with 267,000 fans and followers.</a:t>
            </a:r>
            <a:endParaRPr lang="en-US" sz="2400" dirty="0"/>
          </a:p>
          <a:p>
            <a:pPr lvl="1" eaLnBrk="1" fontAlgn="auto" hangingPunct="1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500+ email and newsletter topics with 332,000 subscribers.</a:t>
            </a:r>
            <a:endParaRPr lang="en-US" sz="2400" dirty="0"/>
          </a:p>
          <a:p>
            <a:pPr lvl="1" eaLnBrk="1" fontAlgn="auto" hangingPunct="1"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12.3 million emails and 5.1 million texts sent in 2015.</a:t>
            </a:r>
            <a:endParaRPr lang="en-US" sz="2400" dirty="0"/>
          </a:p>
          <a:p>
            <a:pPr lvl="1" eaLnBrk="1" fontAlgn="auto" hangingPunct="1">
              <a:spcAft>
                <a:spcPts val="1200"/>
              </a:spcAft>
              <a:buFont typeface="Arial" pitchFamily="34" charset="0"/>
              <a:buChar char="–"/>
              <a:defRPr/>
            </a:pPr>
            <a:endParaRPr lang="en-US" sz="1600" dirty="0" smtClean="0"/>
          </a:p>
          <a:p>
            <a:pPr lvl="1" eaLnBrk="1" fontAlgn="auto" hangingPunct="1">
              <a:spcAft>
                <a:spcPts val="1200"/>
              </a:spcAft>
              <a:buFont typeface="Arial" pitchFamily="34" charset="0"/>
              <a:buChar char="–"/>
              <a:defRPr/>
            </a:pPr>
            <a:endParaRPr lang="en-US" sz="1600" dirty="0" smtClean="0"/>
          </a:p>
          <a:p>
            <a:pPr lvl="1" eaLnBrk="1" fontAlgn="auto" hangingPunct="1">
              <a:spcAft>
                <a:spcPts val="1200"/>
              </a:spcAft>
              <a:buFont typeface="Arial" pitchFamily="34" charset="0"/>
              <a:buChar char="–"/>
              <a:defRPr/>
            </a:pPr>
            <a:endParaRPr lang="en-US" sz="1600" dirty="0"/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600" dirty="0"/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600" dirty="0"/>
          </a:p>
          <a:p>
            <a:pPr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</p:txBody>
      </p:sp>
      <p:pic>
        <p:nvPicPr>
          <p:cNvPr id="9218" name="Picture 2" descr="http://superiorimpact.com/wp-content/uploads/2013/03/s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1524000"/>
            <a:ext cx="3444875" cy="24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How Facebook ads work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9587"/>
            <a:ext cx="5924550" cy="49353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1455003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Targeting is the key feature of Facebook ads.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795762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Drill down to people in  your geographic area.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711109" y="2133600"/>
            <a:ext cx="0" cy="5067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11109" y="3505200"/>
            <a:ext cx="0" cy="5067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711109" y="4869597"/>
            <a:ext cx="0" cy="5067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4114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Filter by age, gender, </a:t>
            </a:r>
            <a:br>
              <a:rPr lang="en-US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language, more.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5435025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Reach people who are interested in specific topics such as parenting.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Study: Strategic </a:t>
            </a:r>
            <a:r>
              <a:rPr lang="en-US" sz="3600" dirty="0" smtClean="0"/>
              <a:t>Plan update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King County’s 2014 Strategic Plan </a:t>
            </a:r>
            <a:br>
              <a:rPr lang="en-US" sz="2400" dirty="0" smtClean="0"/>
            </a:br>
            <a:r>
              <a:rPr lang="en-US" sz="2400" dirty="0" smtClean="0"/>
              <a:t>update asked residents to tell us </a:t>
            </a:r>
            <a:br>
              <a:rPr lang="en-US" sz="2400" dirty="0" smtClean="0"/>
            </a:br>
            <a:r>
              <a:rPr lang="en-US" sz="2400" dirty="0" smtClean="0"/>
              <a:t>their priorities.</a:t>
            </a:r>
          </a:p>
          <a:p>
            <a:pPr>
              <a:spcAft>
                <a:spcPts val="600"/>
              </a:spcAft>
            </a:pPr>
            <a:r>
              <a:rPr lang="en-US" sz="2400" b="1" dirty="0" smtClean="0"/>
              <a:t>Public outreach strategy:</a:t>
            </a:r>
          </a:p>
          <a:p>
            <a:pPr lvl="1"/>
            <a:r>
              <a:rPr lang="en-US" sz="2400" i="1" dirty="0" smtClean="0"/>
              <a:t>Public meetings</a:t>
            </a:r>
          </a:p>
          <a:p>
            <a:pPr lvl="1"/>
            <a:r>
              <a:rPr lang="en-US" sz="2400" i="1" dirty="0" smtClean="0"/>
              <a:t>Libraries </a:t>
            </a:r>
            <a:r>
              <a:rPr lang="en-US" sz="2400" i="1" dirty="0"/>
              <a:t>and community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partners</a:t>
            </a:r>
            <a:endParaRPr lang="en-US" sz="2400" i="1" dirty="0"/>
          </a:p>
          <a:p>
            <a:pPr lvl="1"/>
            <a:r>
              <a:rPr lang="en-US" sz="2400" i="1" dirty="0" smtClean="0"/>
              <a:t>Ethnic media outreach</a:t>
            </a:r>
          </a:p>
          <a:p>
            <a:pPr lvl="1"/>
            <a:r>
              <a:rPr lang="en-US" sz="2400" i="1" dirty="0" smtClean="0"/>
              <a:t>Traditional media advertising (online)</a:t>
            </a:r>
          </a:p>
          <a:p>
            <a:pPr lvl="1">
              <a:spcAft>
                <a:spcPts val="1200"/>
              </a:spcAft>
            </a:pPr>
            <a:r>
              <a:rPr lang="en-US" sz="2400" i="1" dirty="0" smtClean="0"/>
              <a:t>Facebook ads</a:t>
            </a:r>
          </a:p>
          <a:p>
            <a:pPr lvl="1"/>
            <a:endParaRPr lang="en-US" sz="2400" dirty="0" smtClean="0"/>
          </a:p>
        </p:txBody>
      </p:sp>
      <p:pic>
        <p:nvPicPr>
          <p:cNvPr id="10" name="Picture 8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023863" cy="2362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21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Case Study: Strategic </a:t>
            </a:r>
            <a:r>
              <a:rPr lang="en-US" sz="3600" dirty="0" smtClean="0"/>
              <a:t>Plan update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SeattleTimes.com Ads</a:t>
            </a:r>
          </a:p>
          <a:p>
            <a:pPr lvl="1"/>
            <a:r>
              <a:rPr lang="en-US" sz="2000" dirty="0" smtClean="0"/>
              <a:t>Impressions: 1.8 million</a:t>
            </a:r>
          </a:p>
          <a:p>
            <a:pPr lvl="1"/>
            <a:r>
              <a:rPr lang="en-US" sz="2000" b="1" dirty="0" smtClean="0"/>
              <a:t>Clicks to website: 2,232</a:t>
            </a:r>
          </a:p>
          <a:p>
            <a:pPr lvl="1">
              <a:spcAft>
                <a:spcPts val="600"/>
              </a:spcAft>
            </a:pPr>
            <a:r>
              <a:rPr lang="en-US" sz="2000" b="1" i="1" dirty="0" smtClean="0">
                <a:solidFill>
                  <a:srgbClr val="FF0000"/>
                </a:solidFill>
              </a:rPr>
              <a:t>Total spent: </a:t>
            </a:r>
            <a:r>
              <a:rPr lang="en-US" sz="2000" b="1" dirty="0" smtClean="0">
                <a:solidFill>
                  <a:srgbClr val="FF0000"/>
                </a:solidFill>
              </a:rPr>
              <a:t>$12,000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100" b="1" dirty="0" smtClean="0"/>
          </a:p>
          <a:p>
            <a:r>
              <a:rPr lang="en-US" sz="2400" dirty="0" smtClean="0"/>
              <a:t>KIROTV.com Ads</a:t>
            </a:r>
          </a:p>
          <a:p>
            <a:pPr lvl="1"/>
            <a:r>
              <a:rPr lang="en-US" sz="2000" dirty="0"/>
              <a:t>Impressions: 5.3 million</a:t>
            </a:r>
          </a:p>
          <a:p>
            <a:pPr lvl="1"/>
            <a:r>
              <a:rPr lang="en-US" sz="2000" b="1" dirty="0"/>
              <a:t>Clicks to </a:t>
            </a:r>
            <a:r>
              <a:rPr lang="en-US" sz="2000" b="1" dirty="0" smtClean="0"/>
              <a:t>website</a:t>
            </a:r>
            <a:r>
              <a:rPr lang="en-US" sz="2000" b="1" dirty="0"/>
              <a:t>: 2,740</a:t>
            </a:r>
          </a:p>
          <a:p>
            <a:pPr lvl="1">
              <a:spcAft>
                <a:spcPts val="600"/>
              </a:spcAft>
            </a:pPr>
            <a:r>
              <a:rPr lang="en-US" sz="2000" b="1" i="1" dirty="0">
                <a:solidFill>
                  <a:srgbClr val="FF0000"/>
                </a:solidFill>
              </a:rPr>
              <a:t>Total spent: </a:t>
            </a:r>
            <a:r>
              <a:rPr lang="en-US" sz="2000" b="1" dirty="0">
                <a:solidFill>
                  <a:srgbClr val="FF0000"/>
                </a:solidFill>
              </a:rPr>
              <a:t>$12,000</a:t>
            </a:r>
          </a:p>
          <a:p>
            <a:endParaRPr lang="en-US" sz="600" b="1" dirty="0" smtClean="0"/>
          </a:p>
          <a:p>
            <a:r>
              <a:rPr lang="en-US" sz="2400" dirty="0" smtClean="0"/>
              <a:t>Facebook Ads</a:t>
            </a:r>
          </a:p>
          <a:p>
            <a:pPr lvl="1"/>
            <a:r>
              <a:rPr lang="en-US" sz="2000" dirty="0" smtClean="0"/>
              <a:t>Impressions: 1.9 million</a:t>
            </a:r>
          </a:p>
          <a:p>
            <a:pPr lvl="1"/>
            <a:r>
              <a:rPr lang="en-US" sz="2000" b="1" dirty="0" smtClean="0"/>
              <a:t>Clicks to website: 2,658</a:t>
            </a:r>
          </a:p>
          <a:p>
            <a:pPr lvl="1"/>
            <a:r>
              <a:rPr lang="en-US" sz="2000" b="1" i="1" dirty="0" smtClean="0">
                <a:solidFill>
                  <a:srgbClr val="FF0000"/>
                </a:solidFill>
              </a:rPr>
              <a:t>Total spent: </a:t>
            </a:r>
            <a:r>
              <a:rPr lang="en-US" sz="2000" b="1" dirty="0" smtClean="0">
                <a:solidFill>
                  <a:srgbClr val="FF0000"/>
                </a:solidFill>
              </a:rPr>
              <a:t>$1,500</a:t>
            </a:r>
          </a:p>
          <a:p>
            <a:pPr lvl="1"/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1000" y="4724400"/>
            <a:ext cx="3962400" cy="1752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3999" y="5298960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Same number of clicks to our survey page for 10th of the cost.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572000" y="5050626"/>
            <a:ext cx="609600" cy="1143000"/>
          </a:xfrm>
          <a:prstGeom prst="rightBrac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8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3023863" cy="23622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711645"/>
              </p:ext>
            </p:extLst>
          </p:nvPr>
        </p:nvGraphicFramePr>
        <p:xfrm>
          <a:off x="533400" y="1547118"/>
          <a:ext cx="3886200" cy="372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143000"/>
                <a:gridCol w="1371600"/>
              </a:tblGrid>
              <a:tr h="6219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Metric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/>
                        <a:t>Regular Posts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Facebook Ads</a:t>
                      </a:r>
                      <a:endParaRPr lang="en-US" sz="1800" dirty="0"/>
                    </a:p>
                  </a:txBody>
                  <a:tcPr anchor="ctr"/>
                </a:tc>
              </a:tr>
              <a:tr h="614785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Posts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467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People reached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3,791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15,709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</a:tr>
              <a:tr h="6467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Clicks to slideshow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313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3741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Spent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Free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$100</a:t>
                      </a:r>
                      <a:endParaRPr lang="en-US" sz="2000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</a:tr>
              <a:tr h="64673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Cost per click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Free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$0.32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736274" cy="3733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Facebook ads vs. Regular posts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57200" y="5646003"/>
            <a:ext cx="826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5X as many people clicked on this Facebook ad, compared to the </a:t>
            </a:r>
            <a:r>
              <a:rPr lang="en-US" sz="2400" u="sng" dirty="0" smtClean="0"/>
              <a:t>16 regular posts</a:t>
            </a:r>
            <a:r>
              <a:rPr lang="en-US" sz="2400" dirty="0" smtClean="0"/>
              <a:t> we made.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286000"/>
            <a:ext cx="16002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5616" y="228153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!!!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Supplementary public outreach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15707"/>
              </p:ext>
            </p:extLst>
          </p:nvPr>
        </p:nvGraphicFramePr>
        <p:xfrm>
          <a:off x="533400" y="1564961"/>
          <a:ext cx="3886200" cy="371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34429"/>
                <a:gridCol w="1180171"/>
              </a:tblGrid>
              <a:tr h="6075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Metric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English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Spanish</a:t>
                      </a:r>
                      <a:endParaRPr lang="en-US" sz="1800" dirty="0"/>
                    </a:p>
                  </a:txBody>
                  <a:tcPr anchor="ctr"/>
                </a:tc>
              </a:tr>
              <a:tr h="6480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People reached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71,965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12,036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713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Clicks to website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1,216</a:t>
                      </a:r>
                      <a:endParaRPr lang="en-US" sz="1800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154</a:t>
                      </a:r>
                      <a:endParaRPr lang="en-US" sz="1800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</a:tr>
              <a:tr h="64807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Click</a:t>
                      </a:r>
                      <a:r>
                        <a:rPr lang="en-US" sz="1800" b="1" baseline="0" dirty="0" smtClean="0"/>
                        <a:t>-</a:t>
                      </a:r>
                      <a:r>
                        <a:rPr lang="en-US" sz="1800" b="1" dirty="0" smtClean="0"/>
                        <a:t>through</a:t>
                      </a:r>
                      <a:r>
                        <a:rPr lang="en-US" sz="1800" b="1" baseline="0" dirty="0" smtClean="0"/>
                        <a:t> rate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0.9%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1.2%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4849">
                <a:tc>
                  <a:txBody>
                    <a:bodyPr/>
                    <a:lstStyle/>
                    <a:p>
                      <a:r>
                        <a:rPr lang="en-US" sz="1800" b="1" baseline="0" dirty="0" smtClean="0"/>
                        <a:t>Spent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$175</a:t>
                      </a:r>
                      <a:endParaRPr lang="en-US" sz="1800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$75</a:t>
                      </a:r>
                      <a:endParaRPr lang="en-US" sz="1800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</a:tr>
              <a:tr h="62713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Cost per click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$0.14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$0.49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953000" y="1600200"/>
            <a:ext cx="2362200" cy="34459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715000" y="1991777"/>
            <a:ext cx="2895600" cy="34946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5769114"/>
            <a:ext cx="8267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 smtClean="0"/>
              <a:t>1,200 </a:t>
            </a:r>
            <a:r>
              <a:rPr lang="en-US" sz="2400" u="sng" dirty="0"/>
              <a:t>clicks</a:t>
            </a:r>
            <a:r>
              <a:rPr lang="en-US" sz="2400" dirty="0"/>
              <a:t> </a:t>
            </a:r>
            <a:r>
              <a:rPr lang="en-US" sz="2400" dirty="0" smtClean="0"/>
              <a:t>to the project website, leading to hundreds </a:t>
            </a:r>
            <a:r>
              <a:rPr lang="en-US" sz="2400" dirty="0"/>
              <a:t>of </a:t>
            </a:r>
            <a:r>
              <a:rPr lang="en-US" sz="2400" dirty="0" smtClean="0"/>
              <a:t> video </a:t>
            </a:r>
            <a:r>
              <a:rPr lang="en-US" sz="2400" dirty="0"/>
              <a:t>views and </a:t>
            </a:r>
            <a:r>
              <a:rPr lang="en-US" sz="2400" dirty="0" smtClean="0"/>
              <a:t>new survey </a:t>
            </a:r>
            <a:r>
              <a:rPr lang="en-US" sz="2400" dirty="0"/>
              <a:t>responses.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4637" y="1399908"/>
            <a:ext cx="8563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English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13947" y="1807111"/>
            <a:ext cx="92525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Spanish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67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12610"/>
              </p:ext>
            </p:extLst>
          </p:nvPr>
        </p:nvGraphicFramePr>
        <p:xfrm>
          <a:off x="533400" y="1547118"/>
          <a:ext cx="3124200" cy="277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23"/>
                <a:gridCol w="1500177"/>
              </a:tblGrid>
              <a:tr h="43408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Metric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Chinese</a:t>
                      </a:r>
                      <a:endParaRPr lang="en-US" sz="1800" dirty="0"/>
                    </a:p>
                  </a:txBody>
                  <a:tcPr anchor="ctr"/>
                </a:tc>
              </a:tr>
              <a:tr h="49256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People reached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4,803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763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Clicks to website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88</a:t>
                      </a:r>
                      <a:endParaRPr lang="en-US" sz="1800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</a:tr>
              <a:tr h="49256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Click-through rate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1.14%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7632">
                <a:tc>
                  <a:txBody>
                    <a:bodyPr/>
                    <a:lstStyle/>
                    <a:p>
                      <a:r>
                        <a:rPr lang="en-US" sz="1600" b="1" baseline="0" dirty="0" smtClean="0"/>
                        <a:t>Spent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$50</a:t>
                      </a:r>
                      <a:endParaRPr lang="en-US" sz="1800" dirty="0"/>
                    </a:p>
                  </a:txBody>
                  <a:tcPr anchor="ctr">
                    <a:solidFill>
                      <a:srgbClr val="FFFFB3"/>
                    </a:solidFill>
                  </a:tcPr>
                </a:tc>
              </a:tr>
              <a:tr h="41435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Cost per click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$0.57</a:t>
                      </a:r>
                      <a:endParaRPr lang="en-US" sz="1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3352800" cy="2209800"/>
          </a:xfrm>
        </p:spPr>
        <p:txBody>
          <a:bodyPr>
            <a:normAutofit fontScale="92500" lnSpcReduction="10000"/>
          </a:bodyPr>
          <a:lstStyle/>
          <a:p>
            <a:pPr marL="225425" indent="-225425">
              <a:spcAft>
                <a:spcPts val="1200"/>
              </a:spcAft>
            </a:pPr>
            <a:r>
              <a:rPr lang="en-US" sz="2400" dirty="0" smtClean="0"/>
              <a:t>This Chinese-language ad featured </a:t>
            </a:r>
            <a:r>
              <a:rPr lang="en-US" sz="2400" b="1" dirty="0" err="1" smtClean="0"/>
              <a:t>Gowe</a:t>
            </a:r>
            <a:r>
              <a:rPr lang="en-US" sz="2400" dirty="0" smtClean="0"/>
              <a:t>, a local hip-hop artist.</a:t>
            </a:r>
          </a:p>
          <a:p>
            <a:pPr marL="225425" indent="-225425">
              <a:spcAft>
                <a:spcPts val="1200"/>
              </a:spcAft>
            </a:pPr>
            <a:r>
              <a:rPr lang="en-US" sz="2400" dirty="0" smtClean="0"/>
              <a:t>Drove nearly 100 clicks to our Chinese-language website.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04" y="1557087"/>
            <a:ext cx="4572001" cy="464974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Multi-language outreach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93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8 steps to getting started w/ FB ads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25780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/>
              <a:t>Start/end </a:t>
            </a:r>
            <a:r>
              <a:rPr lang="en-US" sz="2400" b="1" dirty="0"/>
              <a:t>dates </a:t>
            </a:r>
            <a:r>
              <a:rPr lang="en-US" sz="2400" dirty="0"/>
              <a:t>of your campaign.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smtClean="0"/>
              <a:t>Budget</a:t>
            </a:r>
            <a:r>
              <a:rPr lang="en-US" sz="2400" dirty="0" smtClean="0"/>
              <a:t>—a little bit of money goes a long way.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Decide how to allocate the funds</a:t>
            </a:r>
            <a:r>
              <a:rPr lang="en-US" sz="2400" dirty="0" smtClean="0"/>
              <a:t>: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$50/day over 5 days for a $250 budget.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$100/day over 10 days for a $1,000 budget.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 smtClean="0"/>
              <a:t>Where </a:t>
            </a:r>
            <a:r>
              <a:rPr lang="en-US" sz="2400" b="1" dirty="0"/>
              <a:t>do you want to link people from this ad?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Survey / </a:t>
            </a:r>
            <a:r>
              <a:rPr lang="en-US" sz="2400" dirty="0"/>
              <a:t>Project </a:t>
            </a:r>
            <a:r>
              <a:rPr lang="en-US" sz="2400" dirty="0" smtClean="0"/>
              <a:t>website / Multimedia—video, </a:t>
            </a:r>
            <a:r>
              <a:rPr lang="en-US" sz="2400" dirty="0"/>
              <a:t>etc.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Don’t </a:t>
            </a:r>
            <a:r>
              <a:rPr lang="en-US" sz="2400" dirty="0"/>
              <a:t>put extra clicks in front of people. If you only need survey feedback, link </a:t>
            </a:r>
            <a:r>
              <a:rPr lang="en-US" sz="2400" dirty="0" smtClean="0"/>
              <a:t>to </a:t>
            </a:r>
            <a:r>
              <a:rPr lang="en-US" sz="2400" dirty="0"/>
              <a:t>the survey instead of a project page.</a:t>
            </a:r>
          </a:p>
        </p:txBody>
      </p:sp>
    </p:spTree>
    <p:extLst>
      <p:ext uri="{BB962C8B-B14F-4D97-AF65-F5344CB8AC3E}">
        <p14:creationId xmlns:p14="http://schemas.microsoft.com/office/powerpoint/2010/main" val="6442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8 steps to getting started w/ FB ads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2578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tabLst>
                <a:tab pos="463550" algn="l"/>
              </a:tabLst>
            </a:pPr>
            <a:r>
              <a:rPr lang="en-US" sz="2400" b="1" dirty="0" smtClean="0"/>
              <a:t>5. 	Choose a </a:t>
            </a:r>
            <a:r>
              <a:rPr lang="en-US" sz="2400" b="1" dirty="0" smtClean="0"/>
              <a:t>photo</a:t>
            </a:r>
            <a:r>
              <a:rPr lang="en-US" sz="2400" dirty="0" smtClean="0"/>
              <a:t>—it needs to be compelling.</a:t>
            </a:r>
            <a:endParaRPr lang="en-US" sz="2400" dirty="0" smtClean="0"/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US" sz="2400" b="1" dirty="0" smtClean="0"/>
              <a:t>Write your advertising copy</a:t>
            </a:r>
            <a:r>
              <a:rPr lang="en-US" sz="2400" dirty="0" smtClean="0"/>
              <a:t>—keep it very simple.</a:t>
            </a:r>
          </a:p>
          <a:p>
            <a:pPr marL="746125" lvl="1" indent="-288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25-character limit for headlines, 90-character limit for body.</a:t>
            </a:r>
            <a:endParaRPr lang="en-US" sz="24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 startAt="6"/>
            </a:pPr>
            <a:r>
              <a:rPr lang="en-US" sz="2400" b="1" dirty="0" smtClean="0"/>
              <a:t>Choose a call to action button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Options are: Learn More, Sign Up, Download, or you can leave this blank.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en-US" sz="2400" b="1" dirty="0" smtClean="0"/>
              <a:t>Targeting</a:t>
            </a:r>
            <a:r>
              <a:rPr lang="en-US" sz="2400" dirty="0" smtClean="0"/>
              <a:t>—smaller, niche audiences are more expensive but well worth it considering their value.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876800"/>
            <a:ext cx="34915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Marital status, kids, etc.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17616" y="4876800"/>
            <a:ext cx="4045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Personal interests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Group affiliations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pages they like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82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22" y="1371600"/>
            <a:ext cx="8591552" cy="4525963"/>
          </a:xfrm>
        </p:spPr>
        <p:txBody>
          <a:bodyPr/>
          <a:lstStyle/>
          <a:p>
            <a:r>
              <a:rPr lang="en-US" sz="2400" b="1" dirty="0" smtClean="0"/>
              <a:t>Derek Belt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Social Media Specialist, King County (Wash.)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derek.belt@kingcounty.gov</a:t>
            </a:r>
            <a:br>
              <a:rPr lang="en-US" sz="2400" dirty="0" smtClean="0"/>
            </a:br>
            <a:r>
              <a:rPr lang="en-US" sz="2400" dirty="0" smtClean="0"/>
              <a:t>@derekbelt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300" dirty="0" smtClean="0"/>
              <a:t>See our stories @ </a:t>
            </a:r>
            <a:r>
              <a:rPr lang="en-US" sz="2300" dirty="0" smtClean="0">
                <a:hlinkClick r:id="rId2"/>
              </a:rPr>
              <a:t>kingcounty.gov/connect</a:t>
            </a:r>
            <a:endParaRPr lang="en-US" sz="23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99" y="6088381"/>
            <a:ext cx="647699" cy="6172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392" y="6090666"/>
            <a:ext cx="651947" cy="6149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088381"/>
            <a:ext cx="647699" cy="6172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518" y="6088380"/>
            <a:ext cx="647699" cy="62179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401" y="6088380"/>
            <a:ext cx="621791" cy="6217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5896" y="6090667"/>
            <a:ext cx="647699" cy="6289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8622" y="6097830"/>
            <a:ext cx="683970" cy="6435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2813" y="6097830"/>
            <a:ext cx="621791" cy="6217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1065" y="6095406"/>
            <a:ext cx="685507" cy="6242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0280" y="6048600"/>
            <a:ext cx="688785" cy="6710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7646" y="6068040"/>
            <a:ext cx="703921" cy="681910"/>
          </a:xfrm>
          <a:prstGeom prst="rect">
            <a:avLst/>
          </a:prstGeom>
        </p:spPr>
      </p:pic>
      <p:pic>
        <p:nvPicPr>
          <p:cNvPr id="1026" name="Picture 2" descr="http://screenwerk.com/wpn/media/Screen-Shot-2013-11-14-at-3.49.29-AM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12" y="6048600"/>
            <a:ext cx="729917" cy="70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8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How Facebook works</a:t>
            </a:r>
            <a:endParaRPr lang="en-US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7019174"/>
              </p:ext>
            </p:extLst>
          </p:nvPr>
        </p:nvGraphicFramePr>
        <p:xfrm>
          <a:off x="533400" y="1676400"/>
          <a:ext cx="434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7569" y="496318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20%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4114800" cy="4971197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400" dirty="0" smtClean="0"/>
              <a:t>We don’t see posts from all </a:t>
            </a:r>
            <a:br>
              <a:rPr lang="en-US" sz="2400" dirty="0" smtClean="0"/>
            </a:br>
            <a:r>
              <a:rPr lang="en-US" sz="2400" dirty="0" smtClean="0"/>
              <a:t>of our Facebook friends.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1050" dirty="0" smtClean="0">
                <a:solidFill>
                  <a:schemeClr val="bg1"/>
                </a:solidFill>
              </a:rPr>
              <a:t>f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400" b="1" i="1" dirty="0" smtClean="0"/>
              <a:t>WHY NOT?!!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 marL="114300" indent="0" algn="ctr"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Facebook decides for us what we get to see.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114300" indent="0" algn="ctr">
              <a:spcAft>
                <a:spcPts val="600"/>
              </a:spcAft>
              <a:buNone/>
            </a:pPr>
            <a:r>
              <a:rPr lang="en-US" sz="2400" dirty="0" smtClean="0"/>
              <a:t>Roughly 20% of our friends see content we share.</a:t>
            </a:r>
          </a:p>
        </p:txBody>
      </p:sp>
      <p:sp>
        <p:nvSpPr>
          <p:cNvPr id="8" name="Down Arrow 7"/>
          <p:cNvSpPr/>
          <p:nvPr/>
        </p:nvSpPr>
        <p:spPr>
          <a:xfrm>
            <a:off x="6781800" y="3048000"/>
            <a:ext cx="381000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781800" y="4578768"/>
            <a:ext cx="381000" cy="450432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6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Reach vs. engagement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Reach = the number of people who see our posts.</a:t>
            </a:r>
          </a:p>
          <a:p>
            <a:pPr lvl="1">
              <a:spcAft>
                <a:spcPts val="1200"/>
              </a:spcAft>
            </a:pPr>
            <a:r>
              <a:rPr lang="en-US" sz="2400" b="1" i="1" dirty="0" smtClean="0"/>
              <a:t>Social media:  </a:t>
            </a:r>
            <a:r>
              <a:rPr lang="en-US" sz="2400" dirty="0" smtClean="0"/>
              <a:t>Does it show up in their Facebook news feed?</a:t>
            </a:r>
          </a:p>
          <a:p>
            <a:pPr lvl="1">
              <a:spcAft>
                <a:spcPts val="2400"/>
              </a:spcAft>
            </a:pPr>
            <a:r>
              <a:rPr lang="en-US" sz="2400" b="1" i="1" dirty="0" smtClean="0"/>
              <a:t>Email:  </a:t>
            </a:r>
            <a:r>
              <a:rPr lang="en-US" sz="2400" dirty="0" smtClean="0"/>
              <a:t>Does it arrive in their inbox?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Engagement = the number of “actions” a post generates.</a:t>
            </a:r>
          </a:p>
          <a:p>
            <a:pPr lvl="1">
              <a:spcAft>
                <a:spcPts val="1200"/>
              </a:spcAft>
            </a:pPr>
            <a:r>
              <a:rPr lang="en-US" sz="2400" b="1" i="1" dirty="0" smtClean="0"/>
              <a:t>Social media:  </a:t>
            </a:r>
            <a:r>
              <a:rPr lang="en-US" sz="2400" dirty="0" smtClean="0"/>
              <a:t>Facebook likes, shares, clicks on links, etc.</a:t>
            </a:r>
          </a:p>
          <a:p>
            <a:pPr lvl="1">
              <a:spcAft>
                <a:spcPts val="2400"/>
              </a:spcAft>
            </a:pPr>
            <a:r>
              <a:rPr lang="en-US" sz="2400" b="1" i="1" dirty="0" smtClean="0"/>
              <a:t>Email:  </a:t>
            </a:r>
            <a:r>
              <a:rPr lang="en-US" sz="2400" dirty="0" smtClean="0"/>
              <a:t>Open rates, clicks on links in emails.</a:t>
            </a:r>
          </a:p>
          <a:p>
            <a:pPr>
              <a:spcAft>
                <a:spcPts val="2400"/>
              </a:spcAft>
            </a:pPr>
            <a:r>
              <a:rPr lang="en-US" sz="2400" dirty="0"/>
              <a:t>Engagement is the goal, but </a:t>
            </a:r>
            <a:r>
              <a:rPr lang="en-US" sz="2400" u="sng" dirty="0"/>
              <a:t>first we need to reach people</a:t>
            </a:r>
            <a:r>
              <a:rPr lang="en-US" sz="2400" dirty="0"/>
              <a:t>.</a:t>
            </a:r>
          </a:p>
          <a:p>
            <a:pPr>
              <a:spcAft>
                <a:spcPts val="24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17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9790" y="3124200"/>
            <a:ext cx="1281610" cy="1143000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96000" y="1920133"/>
            <a:ext cx="1429034" cy="1356466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Getting through to </a:t>
            </a:r>
            <a:r>
              <a:rPr lang="en-US" sz="3600" dirty="0" smtClean="0"/>
              <a:t>your fans</a:t>
            </a:r>
            <a:endParaRPr lang="en-US" sz="3600" dirty="0"/>
          </a:p>
        </p:txBody>
      </p:sp>
      <p:pic>
        <p:nvPicPr>
          <p:cNvPr id="5" name="Picture 4" descr="Lifecycl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20133"/>
            <a:ext cx="7722961" cy="4080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9790" y="1447800"/>
            <a:ext cx="448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The goal with every post is to get here.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1600" y="2045731"/>
            <a:ext cx="457200" cy="475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40241" y="2106384"/>
            <a:ext cx="0" cy="415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63210" y="2372379"/>
            <a:ext cx="14615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rgbClr val="FF0000"/>
                </a:solidFill>
                <a:latin typeface="Bookman Old Style" pitchFamily="18" charset="0"/>
              </a:rPr>
              <a:t>Sweet</a:t>
            </a:r>
            <a:br>
              <a:rPr lang="en-US" sz="13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1300" b="1" i="1" dirty="0" smtClean="0">
                <a:solidFill>
                  <a:srgbClr val="FF0000"/>
                </a:solidFill>
                <a:latin typeface="Bookman Old Style" pitchFamily="18" charset="0"/>
              </a:rPr>
              <a:t> spot!</a:t>
            </a:r>
            <a:endParaRPr lang="en-US" sz="13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164204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The 20% of fans who see your post need to click on something or the post is retired. 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This happens in a matter of hours.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40595" y="4388324"/>
            <a:ext cx="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Simple tips for sharing good content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8229601" cy="5486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Photos </a:t>
            </a:r>
            <a:r>
              <a:rPr lang="en-US" sz="2400" dirty="0"/>
              <a:t>and videos get more </a:t>
            </a:r>
            <a:r>
              <a:rPr lang="en-US" sz="2400" dirty="0" smtClean="0"/>
              <a:t>engagement.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Ask your fans a question: </a:t>
            </a:r>
            <a:r>
              <a:rPr lang="en-US" sz="2400" i="1" dirty="0" smtClean="0"/>
              <a:t>What’s the biggest issue you face in talking to kids about marijuana? </a:t>
            </a:r>
            <a:r>
              <a:rPr lang="en-US" sz="2400" dirty="0" smtClean="0"/>
              <a:t>Facebook is an excellent community resource for stuff like this.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Tell people what to expect if they have to click on something. If you’re sharing a video, tell them what’s in it.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Provide inside access. Give fans information they can’t get elsewhere.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Fill-in-the-blanks generate </a:t>
            </a:r>
            <a:r>
              <a:rPr lang="en-US" sz="2400" dirty="0" smtClean="0"/>
              <a:t>up to 90</a:t>
            </a:r>
            <a:r>
              <a:rPr lang="en-US" sz="2400" dirty="0"/>
              <a:t>% more engagement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because  ______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Optimizing your Facebook posts</a:t>
            </a:r>
            <a:endParaRPr lang="en-US" sz="36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4943474" y="1600200"/>
            <a:ext cx="3971926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Example 1: </a:t>
            </a:r>
            <a:r>
              <a:rPr lang="en-US" sz="2400" dirty="0" smtClean="0"/>
              <a:t>Standard </a:t>
            </a:r>
            <a:r>
              <a:rPr lang="en-US" sz="2400" dirty="0"/>
              <a:t>cut and paste with just the link</a:t>
            </a:r>
            <a:r>
              <a:rPr lang="en-US" sz="2400" dirty="0" smtClean="0"/>
              <a:t>. This is not the ideal way to share content on Facebook.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0525" y="1600200"/>
            <a:ext cx="4486275" cy="22479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00200"/>
            <a:ext cx="60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8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Optimizing your Facebook posts</a:t>
            </a:r>
            <a:endParaRPr lang="en-US" sz="36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4943474" y="1600200"/>
            <a:ext cx="4200526" cy="5105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Example 1: </a:t>
            </a:r>
            <a:r>
              <a:rPr lang="en-US" sz="2400" dirty="0" smtClean="0"/>
              <a:t>Standard </a:t>
            </a:r>
            <a:r>
              <a:rPr lang="en-US" sz="2400" dirty="0"/>
              <a:t>cut </a:t>
            </a:r>
            <a:br>
              <a:rPr lang="en-US" sz="2400" dirty="0"/>
            </a:br>
            <a:r>
              <a:rPr lang="en-US" sz="2400" dirty="0" smtClean="0"/>
              <a:t>and </a:t>
            </a:r>
            <a:r>
              <a:rPr lang="en-US" sz="2400" dirty="0"/>
              <a:t>paste with just the link.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This </a:t>
            </a:r>
            <a:r>
              <a:rPr lang="en-US" sz="2400" dirty="0"/>
              <a:t>is not the ideal way to share content </a:t>
            </a:r>
            <a:r>
              <a:rPr lang="en-US" sz="2400" dirty="0" smtClean="0"/>
              <a:t>on Facebook.</a:t>
            </a:r>
            <a:r>
              <a:rPr lang="en-US" sz="2400" i="1" dirty="0" smtClean="0">
                <a:solidFill>
                  <a:schemeClr val="bg1"/>
                </a:solidFill>
              </a:rPr>
              <a:t>t </a:t>
            </a:r>
            <a:r>
              <a:rPr lang="en-US" sz="2400" i="1" dirty="0">
                <a:solidFill>
                  <a:schemeClr val="bg1"/>
                </a:solidFill>
              </a:rPr>
              <a:t>on Facebook</a:t>
            </a:r>
            <a:r>
              <a:rPr lang="en-US" sz="2400" i="1" dirty="0" smtClean="0">
                <a:solidFill>
                  <a:schemeClr val="bg1"/>
                </a:solidFill>
              </a:rPr>
              <a:t>.</a:t>
            </a:r>
          </a:p>
          <a:p>
            <a:pPr marL="114300" indent="0">
              <a:spcAft>
                <a:spcPts val="600"/>
              </a:spcAft>
              <a:buNone/>
            </a:pPr>
            <a:endParaRPr lang="en-US" sz="2800" i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/>
              <a:t>Example 2: </a:t>
            </a:r>
            <a:r>
              <a:rPr lang="en-US" sz="2400" dirty="0" smtClean="0"/>
              <a:t>Write a clear </a:t>
            </a:r>
            <a:br>
              <a:rPr lang="en-US" sz="2400" dirty="0" smtClean="0"/>
            </a:br>
            <a:r>
              <a:rPr lang="en-US" sz="2400" dirty="0" smtClean="0"/>
              <a:t>message and customize the copywriting to make the post more meaningful.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0525" y="1600200"/>
            <a:ext cx="4486275" cy="22479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00200"/>
            <a:ext cx="60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90524" y="4219575"/>
            <a:ext cx="4486275" cy="23336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250282"/>
            <a:ext cx="60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8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Optimizing your Facebook posts</a:t>
            </a:r>
            <a:endParaRPr lang="en-US" sz="3600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"/>
          </p:nvPr>
        </p:nvSpPr>
        <p:spPr>
          <a:xfrm>
            <a:off x="4943474" y="1600200"/>
            <a:ext cx="4021812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Example 1: </a:t>
            </a:r>
            <a:r>
              <a:rPr lang="en-US" sz="2400" dirty="0" smtClean="0"/>
              <a:t>Standard </a:t>
            </a:r>
            <a:r>
              <a:rPr lang="en-US" sz="2400" dirty="0"/>
              <a:t>cut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paste with just the link. This is not the ideal way to share content on </a:t>
            </a:r>
            <a:r>
              <a:rPr lang="en-US" sz="2400" dirty="0" smtClean="0"/>
              <a:t>Facebook.</a:t>
            </a:r>
            <a:r>
              <a:rPr lang="en-US" sz="2400" dirty="0" smtClean="0">
                <a:solidFill>
                  <a:schemeClr val="bg1"/>
                </a:solidFill>
              </a:rPr>
              <a:t> effective </a:t>
            </a:r>
            <a:r>
              <a:rPr lang="en-US" sz="2400" dirty="0">
                <a:solidFill>
                  <a:schemeClr val="bg1"/>
                </a:solidFill>
              </a:rPr>
              <a:t>way to share content on Facebook.</a:t>
            </a:r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1200"/>
              </a:spcAft>
            </a:pPr>
            <a:endParaRPr lang="en-US" sz="1600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390525" y="1600200"/>
            <a:ext cx="4486275" cy="22479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00200"/>
            <a:ext cx="60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90524" y="4219575"/>
            <a:ext cx="4486275" cy="23336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250282"/>
            <a:ext cx="60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198426" y="4660701"/>
            <a:ext cx="1066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6314" y="5715000"/>
            <a:ext cx="13204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02706" y="5181600"/>
            <a:ext cx="1066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83926" y="5350402"/>
            <a:ext cx="2162388" cy="709613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69426" y="4343400"/>
            <a:ext cx="3429000" cy="634603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483926" y="4978003"/>
            <a:ext cx="2118780" cy="408384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21796" y="4995446"/>
            <a:ext cx="2277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Headline (make it count)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1392" y="5528846"/>
            <a:ext cx="2983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</a:rPr>
              <a:t>ub-head (use the first sentence)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4473703"/>
            <a:ext cx="1875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Copy (make it clear)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1697</TotalTime>
  <Words>1056</Words>
  <Application>Microsoft Office PowerPoint</Application>
  <PresentationFormat>On-screen Show (4:3)</PresentationFormat>
  <Paragraphs>260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Facebook for Public Outreach</vt:lpstr>
      <vt:lpstr>A little about me</vt:lpstr>
      <vt:lpstr>How Facebook works</vt:lpstr>
      <vt:lpstr>Reach vs. engagement</vt:lpstr>
      <vt:lpstr>Getting through to your fans</vt:lpstr>
      <vt:lpstr>Simple tips for sharing good content</vt:lpstr>
      <vt:lpstr>Optimizing your Facebook posts</vt:lpstr>
      <vt:lpstr>Optimizing your Facebook posts</vt:lpstr>
      <vt:lpstr>Optimizing your Facebook posts</vt:lpstr>
      <vt:lpstr>Photos are a smart play</vt:lpstr>
      <vt:lpstr>Photos are a smart play</vt:lpstr>
      <vt:lpstr>The best Facebook tip I can give you</vt:lpstr>
      <vt:lpstr>PowerPoint Presentation</vt:lpstr>
      <vt:lpstr>PowerPoint Presentation</vt:lpstr>
      <vt:lpstr>PowerPoint Presentation</vt:lpstr>
      <vt:lpstr>Facebook just wants clicks</vt:lpstr>
      <vt:lpstr>Lessons learned</vt:lpstr>
      <vt:lpstr>Lessons learned</vt:lpstr>
      <vt:lpstr>Facebook ads for public outreach</vt:lpstr>
      <vt:lpstr>How Facebook ads work</vt:lpstr>
      <vt:lpstr>Case Study: Strategic Plan update</vt:lpstr>
      <vt:lpstr>Case Study: Strategic Plan update</vt:lpstr>
      <vt:lpstr>Facebook ads vs. Regular posts</vt:lpstr>
      <vt:lpstr>Supplementary public outreach</vt:lpstr>
      <vt:lpstr>Multi-language outreach</vt:lpstr>
      <vt:lpstr>8 steps to getting started w/ FB ads</vt:lpstr>
      <vt:lpstr>8 steps to getting started w/ FB ads</vt:lpstr>
      <vt:lpstr>Thank you!</vt:lpstr>
    </vt:vector>
  </TitlesOfParts>
  <Company>King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Belt, Derek</dc:creator>
  <cp:lastModifiedBy>Belt, Derek</cp:lastModifiedBy>
  <cp:revision>197</cp:revision>
  <dcterms:created xsi:type="dcterms:W3CDTF">2015-01-06T18:08:04Z</dcterms:created>
  <dcterms:modified xsi:type="dcterms:W3CDTF">2016-04-05T20:01:29Z</dcterms:modified>
</cp:coreProperties>
</file>