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handoutMasterIdLst>
    <p:handoutMasterId r:id="rId5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6" r:id="rId31"/>
    <p:sldId id="287" r:id="rId32"/>
    <p:sldId id="288" r:id="rId33"/>
    <p:sldId id="289" r:id="rId34"/>
    <p:sldId id="290" r:id="rId35"/>
    <p:sldId id="291" r:id="rId36"/>
    <p:sldId id="292" r:id="rId37"/>
    <p:sldId id="293" r:id="rId38"/>
    <p:sldId id="295" r:id="rId39"/>
    <p:sldId id="294" r:id="rId40"/>
    <p:sldId id="296" r:id="rId41"/>
    <p:sldId id="297" r:id="rId42"/>
    <p:sldId id="298" r:id="rId43"/>
    <p:sldId id="299" r:id="rId44"/>
    <p:sldId id="300" r:id="rId45"/>
    <p:sldId id="301" r:id="rId46"/>
    <p:sldId id="302" r:id="rId47"/>
    <p:sldId id="303" r:id="rId48"/>
    <p:sldId id="304" r:id="rId49"/>
    <p:sldId id="305" r:id="rId50"/>
    <p:sldId id="307" r:id="rId51"/>
    <p:sldId id="308" r:id="rId52"/>
    <p:sldId id="309" r:id="rId5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49883" autoAdjust="0"/>
  </p:normalViewPr>
  <p:slideViewPr>
    <p:cSldViewPr>
      <p:cViewPr>
        <p:scale>
          <a:sx n="90" d="100"/>
          <a:sy n="90" d="100"/>
        </p:scale>
        <p:origin x="972" y="60"/>
      </p:cViewPr>
      <p:guideLst>
        <p:guide orient="horz" pos="2160"/>
        <p:guide pos="2880"/>
      </p:guideLst>
    </p:cSldViewPr>
  </p:slideViewPr>
  <p:notesTextViewPr>
    <p:cViewPr>
      <p:scale>
        <a:sx n="1" d="1"/>
        <a:sy n="1" d="1"/>
      </p:scale>
      <p:origin x="0" y="0"/>
    </p:cViewPr>
  </p:notesTextViewPr>
  <p:notesViewPr>
    <p:cSldViewPr>
      <p:cViewPr>
        <p:scale>
          <a:sx n="112" d="100"/>
          <a:sy n="112" d="100"/>
        </p:scale>
        <p:origin x="-744" y="3005"/>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1CA27098-4F63-466F-88B9-9EC31B8EA88D}" type="datetimeFigureOut">
              <a:rPr lang="en-US" smtClean="0"/>
              <a:t>4/7/2014</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0C855A18-E3E4-4CE5-968B-696B7E673258}" type="slidenum">
              <a:rPr lang="en-US" smtClean="0"/>
              <a:t>‹#›</a:t>
            </a:fld>
            <a:endParaRPr lang="en-US"/>
          </a:p>
        </p:txBody>
      </p:sp>
    </p:spTree>
    <p:extLst>
      <p:ext uri="{BB962C8B-B14F-4D97-AF65-F5344CB8AC3E}">
        <p14:creationId xmlns:p14="http://schemas.microsoft.com/office/powerpoint/2010/main" val="4075256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432025B-015D-4E1D-852F-6A9529348A3F}" type="datetimeFigureOut">
              <a:rPr lang="en-US" smtClean="0"/>
              <a:t>4/7/2014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8032D39C-13C1-415E-A709-861FFF23DBB1}" type="slidenum">
              <a:rPr lang="en-US" smtClean="0"/>
              <a:t>‹#›</a:t>
            </a:fld>
            <a:endParaRPr lang="en-US"/>
          </a:p>
        </p:txBody>
      </p:sp>
    </p:spTree>
    <p:extLst>
      <p:ext uri="{BB962C8B-B14F-4D97-AF65-F5344CB8AC3E}">
        <p14:creationId xmlns:p14="http://schemas.microsoft.com/office/powerpoint/2010/main" val="66494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LDTL@dshs.wa.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youtu.be/0ruHOaHrGnQ"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youtu.be/tTbLBL2P6Y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youtube.com/watch?v=jUe0GWsHZd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43400"/>
            <a:ext cx="5943600" cy="4183380"/>
          </a:xfrm>
        </p:spPr>
        <p:txBody>
          <a:bodyPr/>
          <a:lstStyle/>
          <a:p>
            <a:r>
              <a:rPr lang="en-US" b="1" i="0" u="sng" dirty="0" smtClean="0"/>
              <a:t>Note to Presenter</a:t>
            </a:r>
            <a:r>
              <a:rPr lang="en-US" b="1" i="0" dirty="0" smtClean="0"/>
              <a:t>:  </a:t>
            </a:r>
            <a:r>
              <a:rPr lang="en-US" i="0" dirty="0" smtClean="0"/>
              <a:t>This PowerPoint presentation is a tool for you to use to train the youth and/or adults who will be working with you on </a:t>
            </a:r>
            <a:r>
              <a:rPr lang="en-US" i="0" u="sng" dirty="0" smtClean="0"/>
              <a:t>Let’s Draw the Line Between Youth &amp; Alcohol</a:t>
            </a:r>
            <a:r>
              <a:rPr lang="en-US" i="0" dirty="0" smtClean="0"/>
              <a:t>. It includes information on advertising awareness, as well as information on how the general media – and advertising  by the tobacco and alcohol industry specifically – targets youth while marketing their products. It is intended to be a simple, fun and interactive tool that can be used to educate and increase awareness among youth, your coalition and within your community. For your convenience, most slides have informational “Notes to the Presenter” on how to present the information.  </a:t>
            </a:r>
          </a:p>
          <a:p>
            <a:endParaRPr lang="en-US" b="1" i="0" dirty="0" smtClean="0"/>
          </a:p>
          <a:p>
            <a:r>
              <a:rPr lang="en-US" b="1" i="0" u="sng" dirty="0" smtClean="0"/>
              <a:t>Additional Note to Presenter</a:t>
            </a:r>
            <a:r>
              <a:rPr lang="en-US" b="1" i="0" u="none" dirty="0" smtClean="0"/>
              <a:t>:</a:t>
            </a:r>
            <a:r>
              <a:rPr lang="en-US" b="1" i="0" u="sng" dirty="0" smtClean="0"/>
              <a:t>  </a:t>
            </a:r>
          </a:p>
          <a:p>
            <a:r>
              <a:rPr lang="en-US" i="0" dirty="0" smtClean="0"/>
              <a:t>Keep in mind that as you read through the notes and instruction of this PowerPoint, they will not appear as you present it as a “slide show”. Furthermore, there are links and animations embedded</a:t>
            </a:r>
            <a:r>
              <a:rPr lang="en-US" i="0" baseline="0" dirty="0" smtClean="0"/>
              <a:t> in the presentation.</a:t>
            </a:r>
            <a:r>
              <a:rPr lang="en-US" i="0" dirty="0" smtClean="0"/>
              <a:t> We encourage you to make a copy of the notes for your reference and view the PowerPoint as a “slide show” prior to presenting, so that you can familiarize yourself with the transition of each slide.  You will need access to speakers for the videos, and you may want</a:t>
            </a:r>
            <a:r>
              <a:rPr lang="en-US" i="0" baseline="0" dirty="0" smtClean="0"/>
              <a:t> to cue the videos ahead of time. In all, the presentation will take you about 30 minutes. </a:t>
            </a:r>
            <a:endParaRPr lang="en-US" i="0" dirty="0" smtClean="0"/>
          </a:p>
          <a:p>
            <a:endParaRPr lang="en-US" i="0" dirty="0" smtClean="0"/>
          </a:p>
          <a:p>
            <a:r>
              <a:rPr lang="en-US" i="0" dirty="0" smtClean="0"/>
              <a:t>We hope you will find this PowerPoint meets your training needs and is useful to your coalition and community. </a:t>
            </a:r>
            <a:r>
              <a:rPr lang="en-US" i="0" baseline="0" dirty="0" smtClean="0"/>
              <a:t> If you have questions about the presentation or if you would like to make any changes to the presentation, please e-mail </a:t>
            </a:r>
            <a:r>
              <a:rPr lang="en-US" i="0" baseline="0" dirty="0" smtClean="0">
                <a:hlinkClick r:id="rId3"/>
              </a:rPr>
              <a:t>LDTL@dshs.wa.gov</a:t>
            </a:r>
            <a:r>
              <a:rPr lang="en-US" i="0" baseline="0" dirty="0" smtClean="0"/>
              <a:t> or call Ray Horodowicz at (360) 725-1528</a:t>
            </a:r>
            <a:endParaRPr lang="en-US" i="0" dirty="0" smtClean="0"/>
          </a:p>
          <a:p>
            <a:endParaRPr lang="en-US" i="0" dirty="0"/>
          </a:p>
        </p:txBody>
      </p:sp>
      <p:sp>
        <p:nvSpPr>
          <p:cNvPr id="4" name="Slide Number Placeholder 3"/>
          <p:cNvSpPr>
            <a:spLocks noGrp="1"/>
          </p:cNvSpPr>
          <p:nvPr>
            <p:ph type="sldNum" sz="quarter" idx="10"/>
          </p:nvPr>
        </p:nvSpPr>
        <p:spPr/>
        <p:txBody>
          <a:bodyPr/>
          <a:lstStyle/>
          <a:p>
            <a:fld id="{8032D39C-13C1-415E-A709-861FFF23DBB1}" type="slidenum">
              <a:rPr lang="en-US" smtClean="0"/>
              <a:t>1</a:t>
            </a:fld>
            <a:endParaRPr lang="en-US"/>
          </a:p>
        </p:txBody>
      </p:sp>
    </p:spTree>
    <p:extLst>
      <p:ext uri="{BB962C8B-B14F-4D97-AF65-F5344CB8AC3E}">
        <p14:creationId xmlns:p14="http://schemas.microsoft.com/office/powerpoint/2010/main" val="2969948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2D39C-13C1-415E-A709-861FFF23DBB1}" type="slidenum">
              <a:rPr lang="en-US" smtClean="0"/>
              <a:t>10</a:t>
            </a:fld>
            <a:endParaRPr lang="en-US"/>
          </a:p>
        </p:txBody>
      </p:sp>
    </p:spTree>
    <p:extLst>
      <p:ext uri="{BB962C8B-B14F-4D97-AF65-F5344CB8AC3E}">
        <p14:creationId xmlns:p14="http://schemas.microsoft.com/office/powerpoint/2010/main" val="1953821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11</a:t>
            </a:fld>
            <a:endParaRPr lang="en-US"/>
          </a:p>
        </p:txBody>
      </p:sp>
    </p:spTree>
    <p:extLst>
      <p:ext uri="{BB962C8B-B14F-4D97-AF65-F5344CB8AC3E}">
        <p14:creationId xmlns:p14="http://schemas.microsoft.com/office/powerpoint/2010/main" val="319486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2D39C-13C1-415E-A709-861FFF23DBB1}" type="slidenum">
              <a:rPr lang="en-US" smtClean="0"/>
              <a:t>12</a:t>
            </a:fld>
            <a:endParaRPr lang="en-US"/>
          </a:p>
        </p:txBody>
      </p:sp>
    </p:spTree>
    <p:extLst>
      <p:ext uri="{BB962C8B-B14F-4D97-AF65-F5344CB8AC3E}">
        <p14:creationId xmlns:p14="http://schemas.microsoft.com/office/powerpoint/2010/main" val="3410690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2D39C-13C1-415E-A709-861FFF23DBB1}" type="slidenum">
              <a:rPr lang="en-US" smtClean="0"/>
              <a:t>13</a:t>
            </a:fld>
            <a:endParaRPr lang="en-US"/>
          </a:p>
        </p:txBody>
      </p:sp>
    </p:spTree>
    <p:extLst>
      <p:ext uri="{BB962C8B-B14F-4D97-AF65-F5344CB8AC3E}">
        <p14:creationId xmlns:p14="http://schemas.microsoft.com/office/powerpoint/2010/main" val="1645228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2D39C-13C1-415E-A709-861FFF23DBB1}" type="slidenum">
              <a:rPr lang="en-US" smtClean="0"/>
              <a:t>14</a:t>
            </a:fld>
            <a:endParaRPr lang="en-US"/>
          </a:p>
        </p:txBody>
      </p:sp>
    </p:spTree>
    <p:extLst>
      <p:ext uri="{BB962C8B-B14F-4D97-AF65-F5344CB8AC3E}">
        <p14:creationId xmlns:p14="http://schemas.microsoft.com/office/powerpoint/2010/main" val="565571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ea typeface="ＭＳ Ｐゴシック" pitchFamily="34" charset="-128"/>
              </a:rPr>
              <a:t>You see over 5,000 brand messages everyday. Logos, commercials, product placement…And companies spend a lot of money putting those ads out! Last year companies spent nearly 500 billion dollars on advertising. But the best advertising is free! And it comes from you guys. Young people take pictures of their products and post them to Instagram, Facebook, Pinterest and twitter. That’s why so many companies take care to cover their products in logos.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i="1" dirty="0" smtClean="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ea typeface="ＭＳ Ｐゴシック" pitchFamily="34" charset="-128"/>
              </a:rPr>
              <a:t>Nike is one of the best! These Nike High Tops have six ads on the outside of the shoe, and two on the inside. This is not an accident! Nike has made sure that from every</a:t>
            </a:r>
            <a:r>
              <a:rPr lang="en-US" altLang="en-US" i="1" baseline="0" dirty="0" smtClean="0">
                <a:ea typeface="ＭＳ Ｐゴシック" pitchFamily="34" charset="-128"/>
              </a:rPr>
              <a:t> angle the shoes are photographed, the swoosh will appear. </a:t>
            </a:r>
            <a:r>
              <a:rPr lang="en-US" altLang="en-US" i="1" dirty="0" smtClean="0">
                <a:ea typeface="ＭＳ Ｐゴシック" pitchFamily="34" charset="-128"/>
              </a:rPr>
              <a:t>If this person walks past you, you’ve already seen 12 out of your 5,000 logos for the day!</a:t>
            </a:r>
          </a:p>
          <a:p>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15</a:t>
            </a:fld>
            <a:endParaRPr lang="en-US"/>
          </a:p>
        </p:txBody>
      </p:sp>
    </p:spTree>
    <p:extLst>
      <p:ext uri="{BB962C8B-B14F-4D97-AF65-F5344CB8AC3E}">
        <p14:creationId xmlns:p14="http://schemas.microsoft.com/office/powerpoint/2010/main" val="790441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i="1" dirty="0" smtClean="0">
                <a:ea typeface="ＭＳ Ｐゴシック" pitchFamily="34" charset="-128"/>
              </a:rPr>
              <a:t>We know that companies spend a lot of money on creating their brand with advertising. But what kind of tools do they use to do this?</a:t>
            </a:r>
          </a:p>
          <a:p>
            <a:endParaRPr lang="en-US" altLang="en-US" b="0" i="0" dirty="0" smtClean="0">
              <a:ea typeface="ＭＳ Ｐゴシック" pitchFamily="34" charset="-128"/>
            </a:endParaRPr>
          </a:p>
          <a:p>
            <a:r>
              <a:rPr lang="en-US" altLang="en-US" b="1" i="1" dirty="0" smtClean="0">
                <a:ea typeface="ＭＳ Ｐゴシック" pitchFamily="34" charset="-128"/>
              </a:rPr>
              <a:t>Humor: </a:t>
            </a:r>
            <a:r>
              <a:rPr lang="en-US" altLang="en-US" b="0" i="1" dirty="0" smtClean="0">
                <a:ea typeface="ＭＳ Ｐゴシック" pitchFamily="34" charset="-128"/>
              </a:rPr>
              <a:t>It is easy to sell something when people are happy and laughing because of the product.</a:t>
            </a:r>
            <a:br>
              <a:rPr lang="en-US" altLang="en-US" b="0" i="1" dirty="0" smtClean="0">
                <a:ea typeface="ＭＳ Ｐゴシック" pitchFamily="34" charset="-128"/>
              </a:rPr>
            </a:br>
            <a:endParaRPr lang="en-US" altLang="en-US" b="0" i="1" dirty="0" smtClean="0">
              <a:ea typeface="ＭＳ Ｐゴシック" pitchFamily="34" charset="-128"/>
            </a:endParaRPr>
          </a:p>
          <a:p>
            <a:r>
              <a:rPr lang="en-US" altLang="en-US" b="1" i="1" dirty="0" smtClean="0">
                <a:ea typeface="ＭＳ Ｐゴシック" pitchFamily="34" charset="-128"/>
              </a:rPr>
              <a:t>Celebrities: </a:t>
            </a:r>
            <a:r>
              <a:rPr lang="en-US" altLang="en-US" b="0" i="1" dirty="0" smtClean="0">
                <a:ea typeface="ＭＳ Ｐゴシック" pitchFamily="34" charset="-128"/>
              </a:rPr>
              <a:t>Using famous people to draw attention and promote their product.</a:t>
            </a:r>
            <a:br>
              <a:rPr lang="en-US" altLang="en-US" b="0" i="1" dirty="0" smtClean="0">
                <a:ea typeface="ＭＳ Ｐゴシック" pitchFamily="34" charset="-128"/>
              </a:rPr>
            </a:br>
            <a:endParaRPr lang="en-US" altLang="en-US" b="0" i="1" dirty="0" smtClean="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i="1" dirty="0" smtClean="0">
                <a:ea typeface="ＭＳ Ｐゴシック" pitchFamily="34" charset="-128"/>
              </a:rPr>
              <a:t>Emotions: </a:t>
            </a:r>
            <a:r>
              <a:rPr lang="en-US" altLang="en-US" b="0" i="1" dirty="0" smtClean="0">
                <a:ea typeface="ＭＳ Ｐゴシック" pitchFamily="34" charset="-128"/>
              </a:rPr>
              <a:t>Like the ASPCA commercials with the sad dogs, companies use things like happiness, sadness, or anger to relate to you. They will often tie it in with relatable situations to “tug at your heartstrings” and make their message hit home.</a:t>
            </a:r>
            <a:br>
              <a:rPr lang="en-US" altLang="en-US" b="0" i="1" dirty="0" smtClean="0">
                <a:ea typeface="ＭＳ Ｐゴシック" pitchFamily="34" charset="-128"/>
              </a:rPr>
            </a:br>
            <a:endParaRPr lang="en-US" altLang="en-US" b="0" i="1" dirty="0" smtClean="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i="1" dirty="0" smtClean="0">
                <a:ea typeface="ＭＳ Ｐゴシック" pitchFamily="34" charset="-128"/>
              </a:rPr>
              <a:t>Repetition: </a:t>
            </a:r>
            <a:r>
              <a:rPr lang="en-US" altLang="en-US" b="0" i="1" dirty="0" smtClean="0">
                <a:ea typeface="ＭＳ Ｐゴシック" pitchFamily="34" charset="-128"/>
              </a:rPr>
              <a:t>Using a particular slogan, symbol or logo over and over.</a:t>
            </a:r>
            <a:br>
              <a:rPr lang="en-US" altLang="en-US" b="0" i="1" dirty="0" smtClean="0">
                <a:ea typeface="ＭＳ Ｐゴシック" pitchFamily="34" charset="-128"/>
              </a:rPr>
            </a:br>
            <a:endParaRPr lang="en-US" altLang="en-US" b="0" i="1" dirty="0" smtClean="0">
              <a:ea typeface="ＭＳ Ｐゴシック" pitchFamily="34" charset="-128"/>
            </a:endParaRPr>
          </a:p>
          <a:p>
            <a:r>
              <a:rPr lang="en-US" altLang="en-US" b="1" i="1" dirty="0" smtClean="0">
                <a:ea typeface="ＭＳ Ｐゴシック" pitchFamily="34" charset="-128"/>
              </a:rPr>
              <a:t>Problem solver: </a:t>
            </a:r>
            <a:r>
              <a:rPr lang="en-US" altLang="en-US" b="0" i="1" dirty="0" smtClean="0">
                <a:ea typeface="ＭＳ Ｐゴシック" pitchFamily="34" charset="-128"/>
              </a:rPr>
              <a:t>Show you how good your life can be with their product. It can solve your problems, you will have more money, more girls, more power. </a:t>
            </a:r>
          </a:p>
          <a:p>
            <a:endParaRPr lang="en-US" altLang="en-US" b="0" i="0" dirty="0" smtClean="0">
              <a:ea typeface="ＭＳ Ｐゴシック" pitchFamily="34" charset="-128"/>
            </a:endParaRPr>
          </a:p>
          <a:p>
            <a:r>
              <a:rPr lang="en-US" altLang="en-US" b="0" i="1" dirty="0" smtClean="0">
                <a:ea typeface="ＭＳ Ｐゴシック" pitchFamily="34" charset="-128"/>
              </a:rPr>
              <a:t>The purpose of creating this brand??</a:t>
            </a:r>
          </a:p>
          <a:p>
            <a:endParaRPr lang="en-US" b="0" dirty="0"/>
          </a:p>
        </p:txBody>
      </p:sp>
      <p:sp>
        <p:nvSpPr>
          <p:cNvPr id="4" name="Slide Number Placeholder 3"/>
          <p:cNvSpPr>
            <a:spLocks noGrp="1"/>
          </p:cNvSpPr>
          <p:nvPr>
            <p:ph type="sldNum" sz="quarter" idx="10"/>
          </p:nvPr>
        </p:nvSpPr>
        <p:spPr/>
        <p:txBody>
          <a:bodyPr/>
          <a:lstStyle/>
          <a:p>
            <a:fld id="{8032D39C-13C1-415E-A709-861FFF23DBB1}" type="slidenum">
              <a:rPr lang="en-US" smtClean="0"/>
              <a:t>16</a:t>
            </a:fld>
            <a:endParaRPr lang="en-US"/>
          </a:p>
        </p:txBody>
      </p:sp>
    </p:spTree>
    <p:extLst>
      <p:ext uri="{BB962C8B-B14F-4D97-AF65-F5344CB8AC3E}">
        <p14:creationId xmlns:p14="http://schemas.microsoft.com/office/powerpoint/2010/main" val="3524512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i="0" u="sng" dirty="0" smtClean="0">
                <a:ea typeface="ＭＳ Ｐゴシック" pitchFamily="34" charset="-128"/>
              </a:rPr>
              <a:t>Note to presenter</a:t>
            </a:r>
            <a:r>
              <a:rPr lang="en-US" altLang="en-US" b="1" i="0" dirty="0" smtClean="0">
                <a:ea typeface="ＭＳ Ｐゴシック" pitchFamily="34" charset="-128"/>
              </a:rPr>
              <a:t>: </a:t>
            </a:r>
            <a:r>
              <a:rPr lang="en-US" altLang="en-US" b="0" i="0" dirty="0" smtClean="0">
                <a:ea typeface="ＭＳ Ｐゴシック" pitchFamily="34" charset="-128"/>
              </a:rPr>
              <a:t>When</a:t>
            </a:r>
            <a:r>
              <a:rPr lang="en-US" altLang="en-US" b="0" i="0" baseline="0" dirty="0" smtClean="0">
                <a:ea typeface="ＭＳ Ｐゴシック" pitchFamily="34" charset="-128"/>
              </a:rPr>
              <a:t> presented as a slide show, c</a:t>
            </a:r>
            <a:r>
              <a:rPr lang="en-US" altLang="en-US" i="0" dirty="0" smtClean="0">
                <a:ea typeface="ＭＳ Ｐゴシック" pitchFamily="34" charset="-128"/>
              </a:rPr>
              <a:t>lick</a:t>
            </a:r>
            <a:r>
              <a:rPr lang="en-US" altLang="en-US" i="0" baseline="0" dirty="0" smtClean="0">
                <a:ea typeface="ＭＳ Ｐゴシック" pitchFamily="34" charset="-128"/>
              </a:rPr>
              <a:t> on the picture to link to the You Tube video of the commercial. The link is at: </a:t>
            </a:r>
            <a:r>
              <a:rPr lang="en-US" sz="1200" b="1" i="0" u="sng" kern="1200" dirty="0" smtClean="0">
                <a:solidFill>
                  <a:schemeClr val="tx1"/>
                </a:solidFill>
                <a:effectLst/>
                <a:latin typeface="+mn-lt"/>
                <a:ea typeface="+mn-ea"/>
                <a:cs typeface="+mn-cs"/>
                <a:hlinkClick r:id="rId3"/>
              </a:rPr>
              <a:t>http://youtu.be/0ruHOaHrGnQ</a:t>
            </a:r>
            <a:endParaRPr lang="en-US" altLang="en-US" i="0" baseline="0" dirty="0" smtClean="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i="0" dirty="0" smtClean="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i="0" dirty="0" smtClean="0">
                <a:ea typeface="ＭＳ Ｐゴシック" pitchFamily="34" charset="-128"/>
              </a:rPr>
              <a:t>***</a:t>
            </a:r>
            <a:r>
              <a:rPr lang="en-US" altLang="en-US" i="0" baseline="0" dirty="0" smtClean="0">
                <a:ea typeface="ＭＳ Ｐゴシック" pitchFamily="34" charset="-128"/>
              </a:rPr>
              <a:t> There may be a short ad when you open the video on you tube.</a:t>
            </a:r>
            <a:endParaRPr lang="en-US" altLang="en-US" i="0" dirty="0" smtClean="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i="1" dirty="0" smtClean="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ea typeface="ＭＳ Ｐゴシック" pitchFamily="34" charset="-128"/>
              </a:rPr>
              <a:t>This is a great example of emotional branding. The first time around I didn‘t even notice the product. P&amp;G makes laundry detergent, personal hygiene products and dishwasher soap. But did you notice the products? They only flash on the screen for brief moments. The biggest purpose of this commercial is to build an emotional connection with people, not show off their product. Everyone can relate to striving for their dreams. Especially kids! Adults are the main consumers of this products, but even kids can comprehend this commercial. This commercial can help build a relationship with anyone at any age. </a:t>
            </a: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17</a:t>
            </a:fld>
            <a:endParaRPr lang="en-US"/>
          </a:p>
        </p:txBody>
      </p:sp>
    </p:spTree>
    <p:extLst>
      <p:ext uri="{BB962C8B-B14F-4D97-AF65-F5344CB8AC3E}">
        <p14:creationId xmlns:p14="http://schemas.microsoft.com/office/powerpoint/2010/main" val="1502320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ea typeface="ＭＳ Ｐゴシック" pitchFamily="34" charset="-128"/>
              </a:rPr>
              <a:t>Companies create brands so that every time you go to the store and see all of the other brands, you will select them. Although we don’t think of it, we will naturally gravitate to things that we trust and that we have a personal connection with.</a:t>
            </a: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18</a:t>
            </a:fld>
            <a:endParaRPr lang="en-US"/>
          </a:p>
        </p:txBody>
      </p:sp>
    </p:spTree>
    <p:extLst>
      <p:ext uri="{BB962C8B-B14F-4D97-AF65-F5344CB8AC3E}">
        <p14:creationId xmlns:p14="http://schemas.microsoft.com/office/powerpoint/2010/main" val="391729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0" dirty="0" smtClean="0">
                <a:ea typeface="ＭＳ Ｐゴシック" pitchFamily="34" charset="-128"/>
              </a:rPr>
              <a:t>The next few slides provide information on who the target audience is in most advertising (youth) and how the alcohol companies are no exception in their marketing strategies.  They will provide facts on teens and advertising, and provide statements made by specific alcohol  &amp; tobacco companies that support the claim that  these companies do purposely target youth in their advertising strategies.  </a:t>
            </a:r>
          </a:p>
          <a:p>
            <a:endParaRPr lang="en-US" altLang="en-US" i="0" dirty="0" smtClean="0">
              <a:ea typeface="ＭＳ Ｐゴシック" pitchFamily="34" charset="-128"/>
            </a:endParaRPr>
          </a:p>
          <a:p>
            <a:r>
              <a:rPr lang="en-US" altLang="en-US" sz="900" i="0" dirty="0" smtClean="0">
                <a:ea typeface="ＭＳ Ｐゴシック" pitchFamily="34" charset="-128"/>
              </a:rPr>
              <a:t>Source: The Center on Alcohol Marketing and Youth (CAMY) at the Johns Hopkins Bloomberg School of Public Health; www.Camy.org </a:t>
            </a: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19</a:t>
            </a:fld>
            <a:endParaRPr lang="en-US"/>
          </a:p>
        </p:txBody>
      </p:sp>
    </p:spTree>
    <p:extLst>
      <p:ext uri="{BB962C8B-B14F-4D97-AF65-F5344CB8AC3E}">
        <p14:creationId xmlns:p14="http://schemas.microsoft.com/office/powerpoint/2010/main" val="2636727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lstStyle/>
          <a:p>
            <a:pPr eaLnBrk="1" hangingPunct="1">
              <a:lnSpc>
                <a:spcPct val="80000"/>
              </a:lnSpc>
            </a:pPr>
            <a:r>
              <a:rPr lang="en-US" altLang="en-US" sz="1200" b="0" i="1" dirty="0" smtClean="0">
                <a:ea typeface="ＭＳ Ｐゴシック" pitchFamily="34" charset="-128"/>
              </a:rPr>
              <a:t>First, a game. Let’s go through the alphabet and call out the companies or products you recognize.</a:t>
            </a:r>
          </a:p>
          <a:p>
            <a:pPr eaLnBrk="1" hangingPunct="1">
              <a:lnSpc>
                <a:spcPct val="80000"/>
              </a:lnSpc>
            </a:pPr>
            <a:endParaRPr lang="en-US" altLang="en-US" b="0" i="1" dirty="0">
              <a:ea typeface="ＭＳ Ｐゴシック" pitchFamily="34" charset="-128"/>
            </a:endParaRPr>
          </a:p>
          <a:p>
            <a:pPr eaLnBrk="1" hangingPunct="1">
              <a:lnSpc>
                <a:spcPct val="80000"/>
              </a:lnSpc>
            </a:pPr>
            <a:r>
              <a:rPr lang="en-US" altLang="en-US" sz="1200" b="0" i="0" dirty="0" smtClean="0">
                <a:ea typeface="ＭＳ Ｐゴシック" pitchFamily="34" charset="-128"/>
              </a:rPr>
              <a:t>Answers to American Alphabet:</a:t>
            </a:r>
          </a:p>
          <a:p>
            <a:pPr eaLnBrk="1" hangingPunct="1">
              <a:lnSpc>
                <a:spcPct val="80000"/>
              </a:lnSpc>
            </a:pPr>
            <a:endParaRPr lang="en-US" altLang="en-US" sz="1200" b="0" i="0" dirty="0" smtClean="0">
              <a:ea typeface="ＭＳ Ｐゴシック" pitchFamily="34" charset="-128"/>
            </a:endParaRPr>
          </a:p>
          <a:p>
            <a:pPr eaLnBrk="1" hangingPunct="1">
              <a:lnSpc>
                <a:spcPct val="80000"/>
              </a:lnSpc>
            </a:pPr>
            <a:r>
              <a:rPr lang="en-US" altLang="en-US" sz="1200" b="0" i="0" dirty="0" smtClean="0">
                <a:ea typeface="ＭＳ Ｐゴシック" pitchFamily="34" charset="-128"/>
              </a:rPr>
              <a:t>A: App Store</a:t>
            </a:r>
          </a:p>
          <a:p>
            <a:pPr eaLnBrk="1" hangingPunct="1">
              <a:lnSpc>
                <a:spcPct val="80000"/>
              </a:lnSpc>
            </a:pPr>
            <a:r>
              <a:rPr lang="en-US" altLang="en-US" sz="1200" b="0" i="0" dirty="0" smtClean="0">
                <a:ea typeface="ＭＳ Ｐゴシック" pitchFamily="34" charset="-128"/>
              </a:rPr>
              <a:t>B: Budweiser</a:t>
            </a:r>
          </a:p>
          <a:p>
            <a:pPr eaLnBrk="1" hangingPunct="1">
              <a:lnSpc>
                <a:spcPct val="80000"/>
              </a:lnSpc>
            </a:pPr>
            <a:r>
              <a:rPr lang="en-US" altLang="en-US" sz="1200" b="0" i="0" dirty="0" smtClean="0">
                <a:ea typeface="ＭＳ Ｐゴシック" pitchFamily="34" charset="-128"/>
              </a:rPr>
              <a:t>C: Coke</a:t>
            </a:r>
          </a:p>
          <a:p>
            <a:pPr eaLnBrk="1" hangingPunct="1">
              <a:lnSpc>
                <a:spcPct val="80000"/>
              </a:lnSpc>
            </a:pPr>
            <a:r>
              <a:rPr lang="en-US" altLang="en-US" sz="1200" b="0" i="0" dirty="0" smtClean="0">
                <a:ea typeface="ＭＳ Ｐゴシック" pitchFamily="34" charset="-128"/>
              </a:rPr>
              <a:t>D: Disney</a:t>
            </a:r>
          </a:p>
          <a:p>
            <a:pPr eaLnBrk="1" hangingPunct="1">
              <a:lnSpc>
                <a:spcPct val="80000"/>
              </a:lnSpc>
            </a:pPr>
            <a:r>
              <a:rPr lang="en-US" altLang="en-US" sz="1200" b="0" i="0" dirty="0" smtClean="0">
                <a:ea typeface="ＭＳ Ｐゴシック" pitchFamily="34" charset="-128"/>
              </a:rPr>
              <a:t>E: ESPN</a:t>
            </a:r>
            <a:br>
              <a:rPr lang="en-US" altLang="en-US" sz="1200" b="0" i="0" dirty="0" smtClean="0">
                <a:ea typeface="ＭＳ Ｐゴシック" pitchFamily="34" charset="-128"/>
              </a:rPr>
            </a:br>
            <a:r>
              <a:rPr lang="en-US" altLang="en-US" sz="1200" b="0" i="0" dirty="0" smtClean="0">
                <a:ea typeface="ＭＳ Ｐゴシック" pitchFamily="34" charset="-128"/>
              </a:rPr>
              <a:t>F: Facebook</a:t>
            </a:r>
            <a:br>
              <a:rPr lang="en-US" altLang="en-US" sz="1200" b="0" i="0" dirty="0" smtClean="0">
                <a:ea typeface="ＭＳ Ｐゴシック" pitchFamily="34" charset="-128"/>
              </a:rPr>
            </a:br>
            <a:r>
              <a:rPr lang="en-US" altLang="en-US" sz="1200" b="0" i="0" dirty="0" smtClean="0">
                <a:ea typeface="ＭＳ Ｐゴシック" pitchFamily="34" charset="-128"/>
              </a:rPr>
              <a:t>G: GATORADE</a:t>
            </a:r>
            <a:br>
              <a:rPr lang="en-US" altLang="en-US" sz="1200" b="0" i="0" dirty="0" smtClean="0">
                <a:ea typeface="ＭＳ Ｐゴシック" pitchFamily="34" charset="-128"/>
              </a:rPr>
            </a:br>
            <a:r>
              <a:rPr lang="en-US" altLang="en-US" sz="1200" b="0" i="0" dirty="0" smtClean="0">
                <a:ea typeface="ＭＳ Ｐゴシック" pitchFamily="34" charset="-128"/>
              </a:rPr>
              <a:t>H: Hulu</a:t>
            </a:r>
            <a:br>
              <a:rPr lang="en-US" altLang="en-US" sz="1200" b="0" i="0" dirty="0" smtClean="0">
                <a:ea typeface="ＭＳ Ｐゴシック" pitchFamily="34" charset="-128"/>
              </a:rPr>
            </a:br>
            <a:r>
              <a:rPr lang="en-US" altLang="en-US" sz="1200" b="0" i="0" dirty="0" smtClean="0">
                <a:ea typeface="ＭＳ Ｐゴシック" pitchFamily="34" charset="-128"/>
              </a:rPr>
              <a:t>I: ICEE</a:t>
            </a:r>
            <a:br>
              <a:rPr lang="en-US" altLang="en-US" sz="1200" b="0" i="0" dirty="0" smtClean="0">
                <a:ea typeface="ＭＳ Ｐゴシック" pitchFamily="34" charset="-128"/>
              </a:rPr>
            </a:br>
            <a:r>
              <a:rPr lang="en-US" altLang="en-US" sz="1200" b="0" i="0" dirty="0" smtClean="0">
                <a:ea typeface="ＭＳ Ｐゴシック" pitchFamily="34" charset="-128"/>
              </a:rPr>
              <a:t>J: Junior Mints</a:t>
            </a:r>
          </a:p>
          <a:p>
            <a:pPr eaLnBrk="1" hangingPunct="1">
              <a:lnSpc>
                <a:spcPct val="80000"/>
              </a:lnSpc>
            </a:pPr>
            <a:r>
              <a:rPr lang="en-US" altLang="en-US" sz="1200" b="0" i="0" dirty="0" smtClean="0">
                <a:ea typeface="ＭＳ Ｐゴシック" pitchFamily="34" charset="-128"/>
              </a:rPr>
              <a:t>K: Kit Kat</a:t>
            </a:r>
          </a:p>
          <a:p>
            <a:pPr eaLnBrk="1" hangingPunct="1">
              <a:lnSpc>
                <a:spcPct val="80000"/>
              </a:lnSpc>
            </a:pPr>
            <a:r>
              <a:rPr lang="en-US" altLang="en-US" sz="1200" b="0" i="0" dirty="0" smtClean="0">
                <a:ea typeface="ＭＳ Ｐゴシック" pitchFamily="34" charset="-128"/>
              </a:rPr>
              <a:t>L: Lowes</a:t>
            </a:r>
          </a:p>
          <a:p>
            <a:pPr eaLnBrk="1" hangingPunct="1">
              <a:lnSpc>
                <a:spcPct val="80000"/>
              </a:lnSpc>
            </a:pPr>
            <a:r>
              <a:rPr lang="en-US" altLang="en-US" sz="1200" b="0" i="0" dirty="0" smtClean="0">
                <a:ea typeface="ＭＳ Ｐゴシック" pitchFamily="34" charset="-128"/>
              </a:rPr>
              <a:t>M: McDonalds</a:t>
            </a:r>
          </a:p>
          <a:p>
            <a:pPr algn="ctr" eaLnBrk="1" hangingPunct="1">
              <a:lnSpc>
                <a:spcPct val="80000"/>
              </a:lnSpc>
            </a:pPr>
            <a:endParaRPr lang="en-US" altLang="en-US" sz="1200" b="0" i="0" dirty="0" smtClean="0">
              <a:ea typeface="ＭＳ Ｐゴシック" pitchFamily="34" charset="-128"/>
            </a:endParaRPr>
          </a:p>
          <a:p>
            <a:pPr algn="ctr" eaLnBrk="1" hangingPunct="1">
              <a:lnSpc>
                <a:spcPct val="80000"/>
              </a:lnSpc>
            </a:pPr>
            <a:endParaRPr lang="en-US" altLang="en-US" b="0" i="0" dirty="0">
              <a:ea typeface="ＭＳ Ｐゴシック" pitchFamily="34" charset="-128"/>
            </a:endParaRPr>
          </a:p>
          <a:p>
            <a:pPr algn="ctr" eaLnBrk="1" hangingPunct="1">
              <a:lnSpc>
                <a:spcPct val="80000"/>
              </a:lnSpc>
            </a:pPr>
            <a:endParaRPr lang="en-US" altLang="en-US" sz="1200" b="0" i="0" dirty="0" smtClean="0">
              <a:ea typeface="ＭＳ Ｐゴシック" pitchFamily="34" charset="-128"/>
            </a:endParaRPr>
          </a:p>
          <a:p>
            <a:pPr algn="ctr" eaLnBrk="1" hangingPunct="1">
              <a:lnSpc>
                <a:spcPct val="80000"/>
              </a:lnSpc>
            </a:pPr>
            <a:endParaRPr lang="en-US" altLang="en-US" b="0" i="0" dirty="0">
              <a:ea typeface="ＭＳ Ｐゴシック" pitchFamily="34" charset="-128"/>
            </a:endParaRPr>
          </a:p>
          <a:p>
            <a:pPr algn="ctr" eaLnBrk="1" hangingPunct="1">
              <a:lnSpc>
                <a:spcPct val="80000"/>
              </a:lnSpc>
            </a:pPr>
            <a:endParaRPr lang="en-US" altLang="en-US" sz="1200" b="0" i="0" dirty="0" smtClean="0">
              <a:ea typeface="ＭＳ Ｐゴシック" pitchFamily="34" charset="-128"/>
            </a:endParaRPr>
          </a:p>
          <a:p>
            <a:pPr algn="ctr" eaLnBrk="1" hangingPunct="1">
              <a:lnSpc>
                <a:spcPct val="80000"/>
              </a:lnSpc>
            </a:pPr>
            <a:endParaRPr lang="en-US" altLang="en-US" b="0" i="0" dirty="0">
              <a:ea typeface="ＭＳ Ｐゴシック" pitchFamily="34" charset="-128"/>
            </a:endParaRPr>
          </a:p>
          <a:p>
            <a:pPr algn="ctr" eaLnBrk="1" hangingPunct="1">
              <a:lnSpc>
                <a:spcPct val="80000"/>
              </a:lnSpc>
            </a:pPr>
            <a:endParaRPr lang="en-US" altLang="en-US" sz="1200" b="0" i="0" dirty="0" smtClean="0">
              <a:ea typeface="ＭＳ Ｐゴシック" pitchFamily="34" charset="-128"/>
            </a:endParaRPr>
          </a:p>
          <a:p>
            <a:pPr algn="ctr" eaLnBrk="1" hangingPunct="1">
              <a:lnSpc>
                <a:spcPct val="80000"/>
              </a:lnSpc>
            </a:pPr>
            <a:endParaRPr lang="en-US" altLang="en-US" b="0" i="0" dirty="0">
              <a:ea typeface="ＭＳ Ｐゴシック" pitchFamily="34" charset="-128"/>
            </a:endParaRPr>
          </a:p>
          <a:p>
            <a:pPr algn="ctr" eaLnBrk="1" hangingPunct="1">
              <a:lnSpc>
                <a:spcPct val="80000"/>
              </a:lnSpc>
            </a:pPr>
            <a:endParaRPr lang="en-US" altLang="en-US" sz="1200" b="0" i="0" dirty="0" smtClean="0">
              <a:ea typeface="ＭＳ Ｐゴシック" pitchFamily="34" charset="-128"/>
            </a:endParaRPr>
          </a:p>
          <a:p>
            <a:pPr algn="ctr" eaLnBrk="1" hangingPunct="1">
              <a:lnSpc>
                <a:spcPct val="80000"/>
              </a:lnSpc>
            </a:pPr>
            <a:endParaRPr lang="en-US" altLang="en-US" b="0" i="0" dirty="0">
              <a:ea typeface="ＭＳ Ｐゴシック" pitchFamily="34" charset="-128"/>
            </a:endParaRPr>
          </a:p>
          <a:p>
            <a:pPr algn="ctr" eaLnBrk="1" hangingPunct="1">
              <a:lnSpc>
                <a:spcPct val="80000"/>
              </a:lnSpc>
            </a:pPr>
            <a:endParaRPr lang="en-US" altLang="en-US" sz="1200" b="0" i="0" dirty="0" smtClean="0">
              <a:ea typeface="ＭＳ Ｐゴシック" pitchFamily="34" charset="-128"/>
            </a:endParaRPr>
          </a:p>
          <a:p>
            <a:pPr algn="ctr" eaLnBrk="1" hangingPunct="1">
              <a:lnSpc>
                <a:spcPct val="80000"/>
              </a:lnSpc>
            </a:pPr>
            <a:endParaRPr lang="en-US" altLang="en-US" b="0" i="0" dirty="0">
              <a:ea typeface="ＭＳ Ｐゴシック" pitchFamily="34" charset="-128"/>
            </a:endParaRPr>
          </a:p>
          <a:p>
            <a:pPr algn="ctr" eaLnBrk="1" hangingPunct="1">
              <a:lnSpc>
                <a:spcPct val="80000"/>
              </a:lnSpc>
            </a:pPr>
            <a:endParaRPr lang="en-US" altLang="en-US" sz="1200" b="0" i="0" dirty="0" smtClean="0">
              <a:ea typeface="ＭＳ Ｐゴシック" pitchFamily="34" charset="-128"/>
            </a:endParaRPr>
          </a:p>
          <a:p>
            <a:pPr algn="ctr" eaLnBrk="1" hangingPunct="1">
              <a:lnSpc>
                <a:spcPct val="80000"/>
              </a:lnSpc>
            </a:pPr>
            <a:endParaRPr lang="en-US" altLang="en-US" b="0" i="0" dirty="0">
              <a:ea typeface="ＭＳ Ｐゴシック" pitchFamily="34" charset="-128"/>
            </a:endParaRPr>
          </a:p>
          <a:p>
            <a:pPr eaLnBrk="1" hangingPunct="1">
              <a:lnSpc>
                <a:spcPct val="80000"/>
              </a:lnSpc>
            </a:pPr>
            <a:r>
              <a:rPr lang="en-US" altLang="en-US" sz="1200" b="0" i="0" dirty="0" smtClean="0">
                <a:ea typeface="ＭＳ Ｐゴシック" pitchFamily="34" charset="-128"/>
              </a:rPr>
              <a:t>N: Netflix</a:t>
            </a:r>
          </a:p>
          <a:p>
            <a:pPr eaLnBrk="1" hangingPunct="1">
              <a:lnSpc>
                <a:spcPct val="80000"/>
              </a:lnSpc>
            </a:pPr>
            <a:r>
              <a:rPr lang="en-US" altLang="en-US" sz="1200" b="0" i="0" dirty="0" smtClean="0">
                <a:ea typeface="ＭＳ Ｐゴシック" pitchFamily="34" charset="-128"/>
              </a:rPr>
              <a:t>O: OREO</a:t>
            </a:r>
            <a:br>
              <a:rPr lang="en-US" altLang="en-US" sz="1200" b="0" i="0" dirty="0" smtClean="0">
                <a:ea typeface="ＭＳ Ｐゴシック" pitchFamily="34" charset="-128"/>
              </a:rPr>
            </a:br>
            <a:r>
              <a:rPr lang="en-US" altLang="en-US" sz="1200" b="0" i="0" dirty="0" smtClean="0">
                <a:ea typeface="ＭＳ Ｐゴシック" pitchFamily="34" charset="-128"/>
              </a:rPr>
              <a:t>P: Pinterest</a:t>
            </a:r>
            <a:br>
              <a:rPr lang="en-US" altLang="en-US" sz="1200" b="0" i="0" dirty="0" smtClean="0">
                <a:ea typeface="ＭＳ Ｐゴシック" pitchFamily="34" charset="-128"/>
              </a:rPr>
            </a:br>
            <a:r>
              <a:rPr lang="en-US" altLang="en-US" sz="1200" b="0" i="0" dirty="0" smtClean="0">
                <a:ea typeface="ＭＳ Ｐゴシック" pitchFamily="34" charset="-128"/>
              </a:rPr>
              <a:t>Q: </a:t>
            </a:r>
            <a:r>
              <a:rPr lang="en-US" altLang="en-US" sz="1200" b="0" i="0" dirty="0" err="1" smtClean="0">
                <a:ea typeface="ＭＳ Ｐゴシック" pitchFamily="34" charset="-128"/>
              </a:rPr>
              <a:t>Quiznos</a:t>
            </a:r>
            <a:endParaRPr lang="en-US" altLang="en-US" sz="1200" b="0" i="0" dirty="0" smtClean="0">
              <a:ea typeface="ＭＳ Ｐゴシック" pitchFamily="34" charset="-128"/>
            </a:endParaRPr>
          </a:p>
          <a:p>
            <a:pPr eaLnBrk="1" hangingPunct="1">
              <a:lnSpc>
                <a:spcPct val="80000"/>
              </a:lnSpc>
            </a:pPr>
            <a:r>
              <a:rPr lang="en-US" altLang="en-US" sz="1200" b="0" i="0" dirty="0" smtClean="0">
                <a:ea typeface="ＭＳ Ｐゴシック" pitchFamily="34" charset="-128"/>
              </a:rPr>
              <a:t>R: Reese’s</a:t>
            </a:r>
            <a:br>
              <a:rPr lang="en-US" altLang="en-US" sz="1200" b="0" i="0" dirty="0" smtClean="0">
                <a:ea typeface="ＭＳ Ｐゴシック" pitchFamily="34" charset="-128"/>
              </a:rPr>
            </a:br>
            <a:r>
              <a:rPr lang="en-US" altLang="en-US" sz="1200" b="0" i="0" dirty="0" smtClean="0">
                <a:ea typeface="ＭＳ Ｐゴシック" pitchFamily="34" charset="-128"/>
              </a:rPr>
              <a:t>S: Skype</a:t>
            </a:r>
            <a:br>
              <a:rPr lang="en-US" altLang="en-US" sz="1200" b="0" i="0" dirty="0" smtClean="0">
                <a:ea typeface="ＭＳ Ｐゴシック" pitchFamily="34" charset="-128"/>
              </a:rPr>
            </a:br>
            <a:r>
              <a:rPr lang="en-US" altLang="en-US" sz="1200" b="0" i="0" dirty="0" smtClean="0">
                <a:ea typeface="ＭＳ Ｐゴシック" pitchFamily="34" charset="-128"/>
              </a:rPr>
              <a:t>T: Twitter</a:t>
            </a:r>
          </a:p>
          <a:p>
            <a:pPr eaLnBrk="1" hangingPunct="1">
              <a:lnSpc>
                <a:spcPct val="80000"/>
              </a:lnSpc>
            </a:pPr>
            <a:r>
              <a:rPr lang="en-US" altLang="en-US" sz="1200" b="0" i="0" dirty="0" smtClean="0">
                <a:ea typeface="ＭＳ Ｐゴシック" pitchFamily="34" charset="-128"/>
              </a:rPr>
              <a:t>U: UPS</a:t>
            </a:r>
          </a:p>
          <a:p>
            <a:pPr eaLnBrk="1" hangingPunct="1">
              <a:lnSpc>
                <a:spcPct val="80000"/>
              </a:lnSpc>
            </a:pPr>
            <a:r>
              <a:rPr lang="en-US" altLang="en-US" sz="1200" b="0" i="0" dirty="0" smtClean="0">
                <a:ea typeface="ＭＳ Ｐゴシック" pitchFamily="34" charset="-128"/>
              </a:rPr>
              <a:t>V: Vine</a:t>
            </a:r>
          </a:p>
          <a:p>
            <a:pPr eaLnBrk="1" hangingPunct="1">
              <a:lnSpc>
                <a:spcPct val="80000"/>
              </a:lnSpc>
            </a:pPr>
            <a:r>
              <a:rPr lang="en-US" altLang="en-US" sz="1200" b="0" i="0" dirty="0" smtClean="0">
                <a:ea typeface="ＭＳ Ｐゴシック" pitchFamily="34" charset="-128"/>
              </a:rPr>
              <a:t>W: Word</a:t>
            </a:r>
          </a:p>
          <a:p>
            <a:pPr eaLnBrk="1" hangingPunct="1">
              <a:lnSpc>
                <a:spcPct val="80000"/>
              </a:lnSpc>
            </a:pPr>
            <a:r>
              <a:rPr lang="en-US" altLang="en-US" sz="1200" b="0" i="0" dirty="0" smtClean="0">
                <a:ea typeface="ＭＳ Ｐゴシック" pitchFamily="34" charset="-128"/>
              </a:rPr>
              <a:t>X: Xbox</a:t>
            </a:r>
          </a:p>
          <a:p>
            <a:pPr eaLnBrk="1" hangingPunct="1">
              <a:lnSpc>
                <a:spcPct val="80000"/>
              </a:lnSpc>
            </a:pPr>
            <a:r>
              <a:rPr lang="en-US" altLang="en-US" sz="1200" b="0" i="0" dirty="0" smtClean="0">
                <a:ea typeface="ＭＳ Ｐゴシック" pitchFamily="34" charset="-128"/>
              </a:rPr>
              <a:t>Y: Yahoo!</a:t>
            </a:r>
          </a:p>
          <a:p>
            <a:pPr eaLnBrk="1" hangingPunct="1">
              <a:lnSpc>
                <a:spcPct val="80000"/>
              </a:lnSpc>
            </a:pPr>
            <a:r>
              <a:rPr lang="en-US" altLang="en-US" sz="1200" b="0" i="0" dirty="0" smtClean="0">
                <a:ea typeface="ＭＳ Ｐゴシック" pitchFamily="34" charset="-128"/>
              </a:rPr>
              <a:t>Z: </a:t>
            </a:r>
            <a:r>
              <a:rPr lang="en-US" altLang="en-US" sz="1200" b="0" i="0" dirty="0" err="1" smtClean="0">
                <a:ea typeface="ＭＳ Ｐゴシック" pitchFamily="34" charset="-128"/>
              </a:rPr>
              <a:t>Dragonball</a:t>
            </a:r>
            <a:r>
              <a:rPr lang="en-US" altLang="en-US" sz="1200" b="0" i="0" baseline="0" dirty="0" smtClean="0">
                <a:ea typeface="ＭＳ Ｐゴシック" pitchFamily="34" charset="-128"/>
              </a:rPr>
              <a:t> Z</a:t>
            </a:r>
            <a:endParaRPr lang="en-US" altLang="en-US" sz="1200" b="0" i="0" dirty="0" smtClean="0">
              <a:ea typeface="ＭＳ Ｐゴシック" pitchFamily="34" charset="-128"/>
            </a:endParaRPr>
          </a:p>
          <a:p>
            <a:endParaRPr lang="en-US" i="0" dirty="0"/>
          </a:p>
        </p:txBody>
      </p:sp>
      <p:sp>
        <p:nvSpPr>
          <p:cNvPr id="4" name="Slide Number Placeholder 3"/>
          <p:cNvSpPr>
            <a:spLocks noGrp="1"/>
          </p:cNvSpPr>
          <p:nvPr>
            <p:ph type="sldNum" sz="quarter" idx="10"/>
          </p:nvPr>
        </p:nvSpPr>
        <p:spPr/>
        <p:txBody>
          <a:bodyPr/>
          <a:lstStyle/>
          <a:p>
            <a:fld id="{8032D39C-13C1-415E-A709-861FFF23DBB1}" type="slidenum">
              <a:rPr lang="en-US" smtClean="0"/>
              <a:t>2</a:t>
            </a:fld>
            <a:endParaRPr lang="en-US"/>
          </a:p>
        </p:txBody>
      </p:sp>
    </p:spTree>
    <p:extLst>
      <p:ext uri="{BB962C8B-B14F-4D97-AF65-F5344CB8AC3E}">
        <p14:creationId xmlns:p14="http://schemas.microsoft.com/office/powerpoint/2010/main" val="2631586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smtClean="0">
                <a:ea typeface="ＭＳ Ｐゴシック" pitchFamily="34" charset="-128"/>
              </a:rPr>
              <a:t>There is a larger teen population today than ever before. Teens are exposed to many more media influences than ever before. Teens have disposable income and are able to spend money on whatever they want to spend it on. They are also highly influential in getting their families and peers to spend money.</a:t>
            </a:r>
          </a:p>
          <a:p>
            <a:endParaRPr lang="en-US" altLang="en-US" i="1"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20</a:t>
            </a:fld>
            <a:endParaRPr lang="en-US"/>
          </a:p>
        </p:txBody>
      </p:sp>
    </p:spTree>
    <p:extLst>
      <p:ext uri="{BB962C8B-B14F-4D97-AF65-F5344CB8AC3E}">
        <p14:creationId xmlns:p14="http://schemas.microsoft.com/office/powerpoint/2010/main" val="2869128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21</a:t>
            </a:fld>
            <a:endParaRPr lang="en-US"/>
          </a:p>
        </p:txBody>
      </p:sp>
    </p:spTree>
    <p:extLst>
      <p:ext uri="{BB962C8B-B14F-4D97-AF65-F5344CB8AC3E}">
        <p14:creationId xmlns:p14="http://schemas.microsoft.com/office/powerpoint/2010/main" val="3191030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0" dirty="0" smtClean="0">
                <a:ea typeface="ＭＳ Ｐゴシック" pitchFamily="34" charset="-128"/>
              </a:rPr>
              <a:t>From 2001 though 2003, youth in the United States were 96 times more likely per capita to see an ad promoting alcohol than an industry ad discouraging underage drinking.</a:t>
            </a:r>
            <a:r>
              <a:rPr lang="en-US" altLang="en-US" i="0" baseline="30000" dirty="0" smtClean="0">
                <a:ea typeface="ＭＳ Ｐゴシック" pitchFamily="34" charset="-128"/>
              </a:rPr>
              <a:t> </a:t>
            </a:r>
            <a:r>
              <a:rPr lang="en-US" altLang="en-US" i="0" dirty="0" smtClean="0">
                <a:ea typeface="ＭＳ Ｐゴシック" pitchFamily="34" charset="-128"/>
              </a:rPr>
              <a:t> </a:t>
            </a:r>
          </a:p>
          <a:p>
            <a:endParaRPr lang="en-US" altLang="en-US" i="0" dirty="0" smtClean="0">
              <a:ea typeface="ＭＳ Ｐゴシック" pitchFamily="34" charset="-128"/>
            </a:endParaRPr>
          </a:p>
          <a:p>
            <a:r>
              <a:rPr lang="en-US" altLang="en-US" i="0" dirty="0" smtClean="0">
                <a:ea typeface="ＭＳ Ｐゴシック" pitchFamily="34" charset="-128"/>
              </a:rPr>
              <a:t>In fact, compared to underage youth, adults age 21 and over were nearly twice as likely per capita to see advertising discouraging underage drinking.</a:t>
            </a:r>
          </a:p>
          <a:p>
            <a:endParaRPr lang="en-US" altLang="en-US" i="0" dirty="0" smtClean="0">
              <a:ea typeface="ＭＳ Ｐゴシック" pitchFamily="34" charset="-128"/>
            </a:endParaRPr>
          </a:p>
          <a:p>
            <a:r>
              <a:rPr lang="en-US" altLang="en-US" sz="900" i="0" dirty="0" smtClean="0">
                <a:ea typeface="ＭＳ Ｐゴシック" pitchFamily="34" charset="-128"/>
              </a:rPr>
              <a:t>Source: The Center on Alcohol Marketing and Youth (CAMY) at the Johns Hopkins Bloomberg School of Public Health; www.camy.org </a:t>
            </a:r>
          </a:p>
        </p:txBody>
      </p:sp>
      <p:sp>
        <p:nvSpPr>
          <p:cNvPr id="4" name="Slide Number Placeholder 3"/>
          <p:cNvSpPr>
            <a:spLocks noGrp="1"/>
          </p:cNvSpPr>
          <p:nvPr>
            <p:ph type="sldNum" sz="quarter" idx="10"/>
          </p:nvPr>
        </p:nvSpPr>
        <p:spPr/>
        <p:txBody>
          <a:bodyPr/>
          <a:lstStyle/>
          <a:p>
            <a:fld id="{8032D39C-13C1-415E-A709-861FFF23DBB1}" type="slidenum">
              <a:rPr lang="en-US" smtClean="0"/>
              <a:t>22</a:t>
            </a:fld>
            <a:endParaRPr lang="en-US"/>
          </a:p>
        </p:txBody>
      </p:sp>
    </p:spTree>
    <p:extLst>
      <p:ext uri="{BB962C8B-B14F-4D97-AF65-F5344CB8AC3E}">
        <p14:creationId xmlns:p14="http://schemas.microsoft.com/office/powerpoint/2010/main" val="3167509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b="1" i="0" dirty="0" smtClean="0">
                <a:ea typeface="ＭＳ Ｐゴシック" pitchFamily="34" charset="-128"/>
              </a:rPr>
              <a:t>Note to presenter: </a:t>
            </a:r>
            <a:r>
              <a:rPr lang="en-US" altLang="en-US" b="0" i="0" dirty="0" smtClean="0">
                <a:ea typeface="ＭＳ Ｐゴシック" pitchFamily="34" charset="-128"/>
              </a:rPr>
              <a:t>When</a:t>
            </a:r>
            <a:r>
              <a:rPr lang="en-US" altLang="en-US" b="0" i="0" baseline="0" dirty="0" smtClean="0">
                <a:ea typeface="ＭＳ Ｐゴシック" pitchFamily="34" charset="-128"/>
              </a:rPr>
              <a:t> presented as a slide show, c</a:t>
            </a:r>
            <a:r>
              <a:rPr lang="en-US" altLang="en-US" i="0" dirty="0" smtClean="0">
                <a:ea typeface="ＭＳ Ｐゴシック" pitchFamily="34" charset="-128"/>
              </a:rPr>
              <a:t>lick</a:t>
            </a:r>
            <a:r>
              <a:rPr lang="en-US" altLang="en-US" i="0" baseline="0" dirty="0" smtClean="0">
                <a:ea typeface="ＭＳ Ｐゴシック" pitchFamily="34" charset="-128"/>
              </a:rPr>
              <a:t> on the picture to link to the You Tube video of the commercial. The link is at: </a:t>
            </a:r>
            <a:r>
              <a:rPr lang="en-US" sz="1200" b="1" u="sng" kern="1200" dirty="0" smtClean="0">
                <a:solidFill>
                  <a:schemeClr val="tx1"/>
                </a:solidFill>
                <a:effectLst/>
                <a:latin typeface="+mn-lt"/>
                <a:ea typeface="+mn-ea"/>
                <a:cs typeface="+mn-cs"/>
                <a:hlinkClick r:id="rId3"/>
              </a:rPr>
              <a:t>http://youtu.be/tTbLBL2P6YA</a:t>
            </a:r>
            <a:endParaRPr lang="en-US" altLang="en-US" i="0" baseline="0" dirty="0" smtClean="0">
              <a:ea typeface="ＭＳ Ｐゴシック" pitchFamily="34" charset="-128"/>
            </a:endParaRPr>
          </a:p>
          <a:p>
            <a:pPr eaLnBrk="1" hangingPunct="1">
              <a:spcBef>
                <a:spcPct val="0"/>
              </a:spcBef>
            </a:pPr>
            <a:endParaRPr lang="en-US" altLang="en-US" i="1" dirty="0" smtClean="0">
              <a:ea typeface="ＭＳ Ｐゴシック" pitchFamily="34"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i="0" dirty="0" smtClean="0">
                <a:ea typeface="ＭＳ Ｐゴシック" pitchFamily="34" charset="-128"/>
              </a:rPr>
              <a:t>***</a:t>
            </a:r>
            <a:r>
              <a:rPr lang="en-US" altLang="en-US" i="0" baseline="0" dirty="0" smtClean="0">
                <a:ea typeface="ＭＳ Ｐゴシック" pitchFamily="34" charset="-128"/>
              </a:rPr>
              <a:t> There may be a short ad when you open the video on you tube.</a:t>
            </a:r>
            <a:endParaRPr lang="en-US" altLang="en-US" i="0" dirty="0" smtClean="0">
              <a:ea typeface="ＭＳ Ｐゴシック" pitchFamily="34" charset="-128"/>
            </a:endParaRPr>
          </a:p>
          <a:p>
            <a:pPr eaLnBrk="1" hangingPunct="1">
              <a:spcBef>
                <a:spcPct val="0"/>
              </a:spcBef>
            </a:pPr>
            <a:endParaRPr lang="en-US" altLang="en-US" i="1" dirty="0" smtClean="0">
              <a:ea typeface="ＭＳ Ｐゴシック" pitchFamily="34" charset="-128"/>
            </a:endParaRPr>
          </a:p>
          <a:p>
            <a:pPr eaLnBrk="1" hangingPunct="1">
              <a:spcBef>
                <a:spcPct val="0"/>
              </a:spcBef>
            </a:pPr>
            <a:r>
              <a:rPr lang="en-US" altLang="en-US" i="1" dirty="0" smtClean="0">
                <a:ea typeface="ＭＳ Ｐゴシック" pitchFamily="34" charset="-128"/>
              </a:rPr>
              <a:t>We’re going to watch another</a:t>
            </a:r>
            <a:r>
              <a:rPr lang="en-US" altLang="en-US" i="1" baseline="0" dirty="0" smtClean="0">
                <a:ea typeface="ＭＳ Ｐゴシック" pitchFamily="34" charset="-128"/>
              </a:rPr>
              <a:t> commercials. Look for similarities from the last commercial.</a:t>
            </a:r>
          </a:p>
          <a:p>
            <a:pPr eaLnBrk="1" hangingPunct="1">
              <a:spcBef>
                <a:spcPct val="0"/>
              </a:spcBef>
            </a:pPr>
            <a:endParaRPr lang="en-US" altLang="en-US" i="1" dirty="0" smtClean="0">
              <a:ea typeface="ＭＳ Ｐゴシック" pitchFamily="34" charset="-128"/>
            </a:endParaRPr>
          </a:p>
          <a:p>
            <a:pPr eaLnBrk="1" hangingPunct="1">
              <a:spcBef>
                <a:spcPct val="0"/>
              </a:spcBef>
            </a:pPr>
            <a:r>
              <a:rPr lang="en-US" altLang="en-US" i="1" dirty="0" smtClean="0">
                <a:ea typeface="ＭＳ Ｐゴシック" pitchFamily="34" charset="-128"/>
              </a:rPr>
              <a:t>* What is this commercial about?</a:t>
            </a:r>
          </a:p>
          <a:p>
            <a:pPr eaLnBrk="1" hangingPunct="1">
              <a:spcBef>
                <a:spcPct val="0"/>
              </a:spcBef>
            </a:pPr>
            <a:r>
              <a:rPr lang="en-US" altLang="en-US" i="1" dirty="0" smtClean="0">
                <a:ea typeface="ＭＳ Ｐゴシック" pitchFamily="34" charset="-128"/>
              </a:rPr>
              <a:t>* What is the age target for this commercial?</a:t>
            </a:r>
          </a:p>
          <a:p>
            <a:pPr eaLnBrk="1" hangingPunct="1">
              <a:spcBef>
                <a:spcPct val="0"/>
              </a:spcBef>
            </a:pPr>
            <a:r>
              <a:rPr lang="en-US" altLang="en-US" i="1" dirty="0" smtClean="0">
                <a:ea typeface="ＭＳ Ｐゴシック" pitchFamily="34" charset="-128"/>
              </a:rPr>
              <a:t>* Do you have to be 21 to relate to this commercial?</a:t>
            </a:r>
          </a:p>
          <a:p>
            <a:pPr eaLnBrk="1" hangingPunct="1">
              <a:spcBef>
                <a:spcPct val="0"/>
              </a:spcBef>
            </a:pPr>
            <a:endParaRPr lang="en-US" altLang="en-US" i="1" dirty="0" smtClean="0">
              <a:ea typeface="ＭＳ Ｐゴシック" pitchFamily="34" charset="-128"/>
            </a:endParaRPr>
          </a:p>
          <a:p>
            <a:pPr eaLnBrk="1" hangingPunct="1">
              <a:spcBef>
                <a:spcPct val="0"/>
              </a:spcBef>
            </a:pPr>
            <a:r>
              <a:rPr lang="en-US" altLang="en-US" i="1" dirty="0" smtClean="0">
                <a:ea typeface="ＭＳ Ｐゴシック" pitchFamily="34" charset="-128"/>
              </a:rPr>
              <a:t>This is a very sweet commercial. They’</a:t>
            </a:r>
            <a:r>
              <a:rPr lang="en-US" altLang="ja-JP" i="1" dirty="0" smtClean="0">
                <a:ea typeface="ＭＳ Ｐゴシック" pitchFamily="34" charset="-128"/>
              </a:rPr>
              <a:t>re using the same tactics as the other commercial. But do you have to be 21 to get this commercial? If you asked a child what it is about, they would say a horse. Most of them would probably not be able to say Budweiser. But that’s what these companies do, they get your attention young. What is more appealing to a child than an animal? At the end there is even a website you can access to help name the baby Clydesdale pony. While you may not notice the brand at first, they become integrated into your life. They become not just a company, but something you trust and recognize. That’s why these companies are wealthy. We are buying what they are selling. </a:t>
            </a:r>
            <a:endParaRPr lang="en-US" altLang="en-US" i="1" dirty="0" smtClean="0">
              <a:ea typeface="ＭＳ Ｐゴシック" pitchFamily="34" charset="-128"/>
            </a:endParaRPr>
          </a:p>
          <a:p>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23</a:t>
            </a:fld>
            <a:endParaRPr lang="en-US"/>
          </a:p>
        </p:txBody>
      </p:sp>
    </p:spTree>
    <p:extLst>
      <p:ext uri="{BB962C8B-B14F-4D97-AF65-F5344CB8AC3E}">
        <p14:creationId xmlns:p14="http://schemas.microsoft.com/office/powerpoint/2010/main" val="3139448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ea typeface="ＭＳ Ｐゴシック" pitchFamily="34" charset="-128"/>
              </a:rPr>
              <a:t>The next several slides</a:t>
            </a:r>
            <a:r>
              <a:rPr lang="en-US" altLang="en-US" baseline="0" dirty="0" smtClean="0">
                <a:ea typeface="ＭＳ Ｐゴシック" pitchFamily="34" charset="-128"/>
              </a:rPr>
              <a:t> are advertisements to examine. Ask your audience:</a:t>
            </a:r>
          </a:p>
          <a:p>
            <a:endParaRPr lang="en-US" altLang="en-US" dirty="0" smtClean="0">
              <a:ea typeface="ＭＳ Ｐゴシック" pitchFamily="34" charset="-128"/>
            </a:endParaRPr>
          </a:p>
          <a:p>
            <a:r>
              <a:rPr lang="en-US" altLang="en-US" i="1" dirty="0" smtClean="0">
                <a:ea typeface="ＭＳ Ｐゴシック" pitchFamily="34" charset="-128"/>
              </a:rPr>
              <a:t>What messages are the industry attempting to send with these ads?</a:t>
            </a:r>
          </a:p>
          <a:p>
            <a:r>
              <a:rPr lang="en-US" altLang="en-US" i="1" dirty="0" smtClean="0">
                <a:ea typeface="ＭＳ Ｐゴシック" pitchFamily="34" charset="-128"/>
              </a:rPr>
              <a:t>What do the models look like?</a:t>
            </a:r>
          </a:p>
          <a:p>
            <a:r>
              <a:rPr lang="en-US" altLang="en-US" i="1" dirty="0" smtClean="0">
                <a:ea typeface="ＭＳ Ｐゴシック" pitchFamily="34" charset="-128"/>
              </a:rPr>
              <a:t>What colors and/or images are being used?</a:t>
            </a:r>
          </a:p>
          <a:p>
            <a:r>
              <a:rPr lang="en-US" altLang="en-US" i="1" dirty="0" smtClean="0">
                <a:ea typeface="ＭＳ Ｐゴシック" pitchFamily="34" charset="-128"/>
              </a:rPr>
              <a:t>Who is being targeted with these messages? </a:t>
            </a:r>
          </a:p>
          <a:p>
            <a:r>
              <a:rPr lang="en-US" altLang="en-US" i="1" dirty="0" smtClean="0">
                <a:ea typeface="ＭＳ Ｐゴシック" pitchFamily="34" charset="-128"/>
              </a:rPr>
              <a:t>What are the messages behind the slogans?  </a:t>
            </a:r>
          </a:p>
          <a:p>
            <a:r>
              <a:rPr lang="en-US" altLang="en-US" i="1" dirty="0" smtClean="0">
                <a:ea typeface="ＭＳ Ｐゴシック" pitchFamily="34" charset="-128"/>
              </a:rPr>
              <a:t>What technique</a:t>
            </a:r>
            <a:r>
              <a:rPr lang="en-US" altLang="en-US" i="1" baseline="0" dirty="0" smtClean="0">
                <a:ea typeface="ＭＳ Ｐゴシック" pitchFamily="34" charset="-128"/>
              </a:rPr>
              <a:t> is being used?</a:t>
            </a:r>
            <a:endParaRPr lang="en-US" altLang="en-US" i="1"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24</a:t>
            </a:fld>
            <a:endParaRPr lang="en-US"/>
          </a:p>
        </p:txBody>
      </p:sp>
    </p:spTree>
    <p:extLst>
      <p:ext uri="{BB962C8B-B14F-4D97-AF65-F5344CB8AC3E}">
        <p14:creationId xmlns:p14="http://schemas.microsoft.com/office/powerpoint/2010/main" val="1493017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Who likes</a:t>
            </a:r>
            <a:r>
              <a:rPr lang="en-US" i="1" baseline="0" dirty="0" smtClean="0"/>
              <a:t> video games? Who are the advertisers targeting?</a:t>
            </a:r>
          </a:p>
          <a:p>
            <a:endParaRPr lang="en-US" i="1" baseline="0" dirty="0" smtClean="0"/>
          </a:p>
          <a:p>
            <a:r>
              <a:rPr lang="en-US" i="1" baseline="0" dirty="0" smtClean="0"/>
              <a:t>What message are they sending?</a:t>
            </a:r>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25</a:t>
            </a:fld>
            <a:endParaRPr lang="en-US"/>
          </a:p>
        </p:txBody>
      </p:sp>
    </p:spTree>
    <p:extLst>
      <p:ext uri="{BB962C8B-B14F-4D97-AF65-F5344CB8AC3E}">
        <p14:creationId xmlns:p14="http://schemas.microsoft.com/office/powerpoint/2010/main" val="3263245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Who is the advertiser targeting? </a:t>
            </a:r>
          </a:p>
          <a:p>
            <a:endParaRPr lang="en-US" i="1" dirty="0" smtClean="0"/>
          </a:p>
          <a:p>
            <a:r>
              <a:rPr lang="en-US" i="1" dirty="0" smtClean="0"/>
              <a:t>The slogan</a:t>
            </a:r>
            <a:r>
              <a:rPr lang="en-US" i="1" baseline="0" dirty="0" smtClean="0"/>
              <a:t> is “Life is good…” and “Live the good life…”. What do they want us to believe about their product? </a:t>
            </a:r>
          </a:p>
          <a:p>
            <a:endParaRPr lang="en-US" i="1" baseline="0" dirty="0" smtClean="0"/>
          </a:p>
          <a:p>
            <a:r>
              <a:rPr lang="en-US" i="0" baseline="0" dirty="0" smtClean="0"/>
              <a:t>Good example of the “problem-solving” technique as mentioned in </a:t>
            </a:r>
            <a:r>
              <a:rPr lang="en-US" b="1" i="0" baseline="0" dirty="0" smtClean="0"/>
              <a:t>slide 16</a:t>
            </a:r>
            <a:endParaRPr lang="en-US" b="1" i="0" dirty="0"/>
          </a:p>
        </p:txBody>
      </p:sp>
      <p:sp>
        <p:nvSpPr>
          <p:cNvPr id="4" name="Slide Number Placeholder 3"/>
          <p:cNvSpPr>
            <a:spLocks noGrp="1"/>
          </p:cNvSpPr>
          <p:nvPr>
            <p:ph type="sldNum" sz="quarter" idx="10"/>
          </p:nvPr>
        </p:nvSpPr>
        <p:spPr/>
        <p:txBody>
          <a:bodyPr/>
          <a:lstStyle/>
          <a:p>
            <a:fld id="{8032D39C-13C1-415E-A709-861FFF23DBB1}" type="slidenum">
              <a:rPr lang="en-US" smtClean="0"/>
              <a:t>26</a:t>
            </a:fld>
            <a:endParaRPr lang="en-US"/>
          </a:p>
        </p:txBody>
      </p:sp>
    </p:spTree>
    <p:extLst>
      <p:ext uri="{BB962C8B-B14F-4D97-AF65-F5344CB8AC3E}">
        <p14:creationId xmlns:p14="http://schemas.microsoft.com/office/powerpoint/2010/main" val="3181611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Who</a:t>
            </a:r>
            <a:r>
              <a:rPr lang="en-US" i="1" baseline="0" dirty="0" smtClean="0"/>
              <a:t> is this? P </a:t>
            </a:r>
            <a:r>
              <a:rPr lang="en-US" i="1" baseline="0" dirty="0" err="1" smtClean="0"/>
              <a:t>Diddy</a:t>
            </a:r>
            <a:r>
              <a:rPr lang="en-US" i="1" baseline="0" dirty="0" smtClean="0"/>
              <a:t>. Which technique are they using here? (Celebrity endorsement)</a:t>
            </a:r>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27</a:t>
            </a:fld>
            <a:endParaRPr lang="en-US"/>
          </a:p>
        </p:txBody>
      </p:sp>
    </p:spTree>
    <p:extLst>
      <p:ext uri="{BB962C8B-B14F-4D97-AF65-F5344CB8AC3E}">
        <p14:creationId xmlns:p14="http://schemas.microsoft.com/office/powerpoint/2010/main" val="2748712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Another example of the problem solver.</a:t>
            </a:r>
          </a:p>
          <a:p>
            <a:endParaRPr lang="en-US" i="1" dirty="0" smtClean="0"/>
          </a:p>
          <a:p>
            <a:r>
              <a:rPr lang="en-US" i="1" dirty="0" smtClean="0"/>
              <a:t>In this image, what is the problem? Success is very demanding.</a:t>
            </a:r>
          </a:p>
          <a:p>
            <a:endParaRPr lang="en-US" i="1" dirty="0" smtClean="0"/>
          </a:p>
          <a:p>
            <a:r>
              <a:rPr lang="en-US" i="1" dirty="0" smtClean="0"/>
              <a:t>What does</a:t>
            </a:r>
            <a:r>
              <a:rPr lang="en-US" i="1" baseline="0" dirty="0" smtClean="0"/>
              <a:t> the company want us to believe? That success will be even sweeter with their product. Look at how much fun they are having. Who wouldn’t want to live that life?</a:t>
            </a:r>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28</a:t>
            </a:fld>
            <a:endParaRPr lang="en-US"/>
          </a:p>
        </p:txBody>
      </p:sp>
    </p:spTree>
    <p:extLst>
      <p:ext uri="{BB962C8B-B14F-4D97-AF65-F5344CB8AC3E}">
        <p14:creationId xmlns:p14="http://schemas.microsoft.com/office/powerpoint/2010/main" val="1233224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Why</a:t>
            </a:r>
            <a:r>
              <a:rPr lang="en-US" i="1" baseline="0" dirty="0" smtClean="0"/>
              <a:t> would they use a polar bear to sell the product?</a:t>
            </a:r>
          </a:p>
          <a:p>
            <a:r>
              <a:rPr lang="en-US" i="1" baseline="0" dirty="0" smtClean="0"/>
              <a:t>Who might this ad appeal to?</a:t>
            </a:r>
          </a:p>
          <a:p>
            <a:r>
              <a:rPr lang="en-US" i="1" baseline="0" dirty="0" smtClean="0"/>
              <a:t>Which technique did they use?</a:t>
            </a:r>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29</a:t>
            </a:fld>
            <a:endParaRPr lang="en-US"/>
          </a:p>
        </p:txBody>
      </p:sp>
    </p:spTree>
    <p:extLst>
      <p:ext uri="{BB962C8B-B14F-4D97-AF65-F5344CB8AC3E}">
        <p14:creationId xmlns:p14="http://schemas.microsoft.com/office/powerpoint/2010/main" val="272071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ea typeface="ＭＳ Ｐゴシック" pitchFamily="34" charset="-128"/>
              </a:rPr>
              <a:t>Why do we know these? Because we live in a world full of different brands fighting for our attention. They’re on our clothes,</a:t>
            </a:r>
            <a:r>
              <a:rPr lang="en-US" altLang="en-US" i="1" baseline="0" dirty="0" smtClean="0">
                <a:ea typeface="ＭＳ Ｐゴシック" pitchFamily="34" charset="-128"/>
              </a:rPr>
              <a:t> on </a:t>
            </a:r>
            <a:r>
              <a:rPr lang="en-US" altLang="en-US" i="1" baseline="0" dirty="0" err="1" smtClean="0">
                <a:ea typeface="ＭＳ Ｐゴシック" pitchFamily="34" charset="-128"/>
              </a:rPr>
              <a:t>tv</a:t>
            </a:r>
            <a:r>
              <a:rPr lang="en-US" altLang="en-US" i="1" baseline="0" dirty="0" smtClean="0">
                <a:ea typeface="ＭＳ Ｐゴシック" pitchFamily="34" charset="-128"/>
              </a:rPr>
              <a:t>, in pictures we look at on Instagram… th</a:t>
            </a:r>
            <a:r>
              <a:rPr lang="en-US" altLang="en-US" i="1" dirty="0" smtClean="0">
                <a:ea typeface="ＭＳ Ｐゴシック" pitchFamily="34" charset="-128"/>
              </a:rPr>
              <a:t>ey’re everywhere!</a:t>
            </a: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3</a:t>
            </a:fld>
            <a:endParaRPr lang="en-US"/>
          </a:p>
        </p:txBody>
      </p:sp>
    </p:spTree>
    <p:extLst>
      <p:ext uri="{BB962C8B-B14F-4D97-AF65-F5344CB8AC3E}">
        <p14:creationId xmlns:p14="http://schemas.microsoft.com/office/powerpoint/2010/main" val="2496013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a:t>
            </a:r>
            <a:r>
              <a:rPr lang="en-US" i="1" baseline="0" dirty="0" smtClean="0"/>
              <a:t>se advertisements use cute, funny pictures that can grab e</a:t>
            </a:r>
            <a:r>
              <a:rPr lang="en-US" i="1" dirty="0" smtClean="0"/>
              <a:t>ven a young child’s</a:t>
            </a:r>
            <a:r>
              <a:rPr lang="en-US" i="1" baseline="0" dirty="0" smtClean="0"/>
              <a:t> attention.</a:t>
            </a:r>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30</a:t>
            </a:fld>
            <a:endParaRPr lang="en-US"/>
          </a:p>
        </p:txBody>
      </p:sp>
    </p:spTree>
    <p:extLst>
      <p:ext uri="{BB962C8B-B14F-4D97-AF65-F5344CB8AC3E}">
        <p14:creationId xmlns:p14="http://schemas.microsoft.com/office/powerpoint/2010/main" val="1429590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i="0" u="sng" dirty="0" smtClean="0">
                <a:ea typeface="ＭＳ Ｐゴシック" pitchFamily="34" charset="-128"/>
              </a:rPr>
              <a:t>Note to Presenter</a:t>
            </a:r>
            <a:r>
              <a:rPr lang="en-US" altLang="en-US" b="1" i="0" dirty="0" smtClean="0">
                <a:ea typeface="ＭＳ Ｐゴシック" pitchFamily="34" charset="-128"/>
              </a:rPr>
              <a:t>:  </a:t>
            </a:r>
            <a:r>
              <a:rPr lang="en-US" altLang="en-US" i="0" dirty="0" smtClean="0">
                <a:ea typeface="ＭＳ Ｐゴシック" pitchFamily="34" charset="-128"/>
              </a:rPr>
              <a:t>These are direct quotes from tobacco &amp; alcohol companies that contradict their claims that they don</a:t>
            </a:r>
            <a:r>
              <a:rPr lang="ja-JP" altLang="en-US" i="0" dirty="0" smtClean="0">
                <a:ea typeface="ＭＳ Ｐゴシック" pitchFamily="34" charset="-128"/>
              </a:rPr>
              <a:t>’</a:t>
            </a:r>
            <a:r>
              <a:rPr lang="en-US" altLang="ja-JP" i="0" dirty="0" smtClean="0">
                <a:ea typeface="ＭＳ Ｐゴシック" pitchFamily="34" charset="-128"/>
              </a:rPr>
              <a:t>t purposely target youth when marketing their products! </a:t>
            </a: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31</a:t>
            </a:fld>
            <a:endParaRPr lang="en-US"/>
          </a:p>
        </p:txBody>
      </p:sp>
    </p:spTree>
    <p:extLst>
      <p:ext uri="{BB962C8B-B14F-4D97-AF65-F5344CB8AC3E}">
        <p14:creationId xmlns:p14="http://schemas.microsoft.com/office/powerpoint/2010/main" val="2591390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32</a:t>
            </a:fld>
            <a:endParaRPr lang="en-US"/>
          </a:p>
        </p:txBody>
      </p:sp>
    </p:spTree>
    <p:extLst>
      <p:ext uri="{BB962C8B-B14F-4D97-AF65-F5344CB8AC3E}">
        <p14:creationId xmlns:p14="http://schemas.microsoft.com/office/powerpoint/2010/main" val="3083037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i="0" dirty="0" smtClean="0">
                <a:ea typeface="ＭＳ Ｐゴシック" pitchFamily="34" charset="-128"/>
              </a:rPr>
              <a:t>Note to Presenter: </a:t>
            </a:r>
            <a:r>
              <a:rPr lang="en-US" altLang="en-US" i="0" dirty="0" smtClean="0">
                <a:ea typeface="ＭＳ Ｐゴシック" pitchFamily="34" charset="-128"/>
              </a:rPr>
              <a:t>There are incredibly important reasons to do everything we can to keep kids from drinking or using tobacco products, at least until legal age.</a:t>
            </a:r>
          </a:p>
          <a:p>
            <a:pPr eaLnBrk="1" hangingPunct="1">
              <a:buFontTx/>
              <a:buChar char="•"/>
            </a:pPr>
            <a:endParaRPr lang="en-US" altLang="en-US" i="0" dirty="0" smtClean="0">
              <a:ea typeface="ＭＳ Ｐゴシック" pitchFamily="34" charset="-128"/>
            </a:endParaRPr>
          </a:p>
          <a:p>
            <a:pPr eaLnBrk="1" hangingPunct="1">
              <a:buFontTx/>
              <a:buChar char="•"/>
            </a:pPr>
            <a:r>
              <a:rPr lang="en-US" altLang="en-US" i="0" dirty="0" smtClean="0">
                <a:ea typeface="ＭＳ Ｐゴシック" pitchFamily="34" charset="-128"/>
              </a:rPr>
              <a:t>According to National Institute on Alcohol Abuse and Alcoholism those who begin drinking by age 15 are five times more likely to have alcohol problems when they are adults.</a:t>
            </a:r>
          </a:p>
          <a:p>
            <a:pPr eaLnBrk="1" hangingPunct="1"/>
            <a:r>
              <a:rPr lang="en-US" altLang="en-US" i="0" dirty="0" smtClean="0">
                <a:ea typeface="ＭＳ Ｐゴシック" pitchFamily="34" charset="-128"/>
              </a:rPr>
              <a:t> </a:t>
            </a:r>
          </a:p>
          <a:p>
            <a:pPr eaLnBrk="1" hangingPunct="1">
              <a:buFontTx/>
              <a:buChar char="•"/>
            </a:pPr>
            <a:r>
              <a:rPr lang="en-US" altLang="en-US" i="0" dirty="0" smtClean="0">
                <a:ea typeface="ＭＳ Ｐゴシック" pitchFamily="34" charset="-128"/>
              </a:rPr>
              <a:t>Alcohol has a greater impact on the developing teen brain. </a:t>
            </a:r>
          </a:p>
          <a:p>
            <a:pPr eaLnBrk="1" hangingPunct="1"/>
            <a:endParaRPr lang="en-US" altLang="en-US" i="0" dirty="0" smtClean="0">
              <a:ea typeface="ＭＳ Ｐゴシック" pitchFamily="34" charset="-128"/>
            </a:endParaRPr>
          </a:p>
          <a:p>
            <a:pPr eaLnBrk="1" hangingPunct="1">
              <a:buFontTx/>
              <a:buChar char="•"/>
            </a:pPr>
            <a:r>
              <a:rPr lang="en-US" altLang="en-US" i="0" dirty="0" smtClean="0">
                <a:ea typeface="ＭＳ Ｐゴシック" pitchFamily="34" charset="-128"/>
              </a:rPr>
              <a:t>Drinking can be fatal. Alcohol is connected to the top three causes of teen death: accidents, homicide, and suicide.</a:t>
            </a:r>
          </a:p>
          <a:p>
            <a:pPr eaLnBrk="1" hangingPunct="1">
              <a:buFontTx/>
              <a:buChar char="•"/>
            </a:pPr>
            <a:endParaRPr lang="en-US" altLang="en-US" i="0" dirty="0" smtClean="0">
              <a:ea typeface="ＭＳ Ｐゴシック" pitchFamily="34" charset="-128"/>
            </a:endParaRPr>
          </a:p>
          <a:p>
            <a:pPr eaLnBrk="1" hangingPunct="1">
              <a:buFontTx/>
              <a:buChar char="•"/>
            </a:pPr>
            <a:r>
              <a:rPr lang="en-US" altLang="en-US" i="0" dirty="0" smtClean="0">
                <a:ea typeface="ＭＳ Ｐゴシック" pitchFamily="34" charset="-128"/>
              </a:rPr>
              <a:t>The</a:t>
            </a:r>
            <a:r>
              <a:rPr lang="en-US" altLang="en-US" i="0" baseline="0" dirty="0" smtClean="0">
                <a:ea typeface="ＭＳ Ｐゴシック" pitchFamily="34" charset="-128"/>
              </a:rPr>
              <a:t> earlier youth begin smoking, the more likely they are to become strongly addicted to nicotine. 9 out of 10 adult smokers began when they were teens or younger. (Healthy Youth Survey, 2012)</a:t>
            </a:r>
            <a:endParaRPr lang="en-US" altLang="en-US" i="0" dirty="0" smtClean="0">
              <a:ea typeface="ＭＳ Ｐゴシック" pitchFamily="34" charset="-128"/>
            </a:endParaRPr>
          </a:p>
          <a:p>
            <a:pPr eaLnBrk="1" hangingPunct="1">
              <a:buFontTx/>
              <a:buChar char="•"/>
            </a:pPr>
            <a:endParaRPr lang="en-US" altLang="en-US" i="0" dirty="0" smtClean="0">
              <a:ea typeface="ＭＳ Ｐゴシック" pitchFamily="34" charset="-128"/>
            </a:endParaRPr>
          </a:p>
          <a:p>
            <a:pPr eaLnBrk="1" hangingPunct="1">
              <a:buFontTx/>
              <a:buChar char="•"/>
            </a:pPr>
            <a:r>
              <a:rPr lang="en-US" altLang="en-US" i="0" dirty="0" smtClean="0">
                <a:ea typeface="ＭＳ Ｐゴシック" pitchFamily="34" charset="-128"/>
              </a:rPr>
              <a:t>We know alcohol is #1 drug of choice for Washington</a:t>
            </a:r>
            <a:r>
              <a:rPr lang="en-US" altLang="en-US" dirty="0" smtClean="0">
                <a:ea typeface="ＭＳ Ｐゴシック" pitchFamily="34" charset="-128"/>
              </a:rPr>
              <a:t>’</a:t>
            </a:r>
            <a:r>
              <a:rPr lang="en-US" altLang="ja-JP" i="0" dirty="0" smtClean="0">
                <a:ea typeface="ＭＳ Ｐゴシック" pitchFamily="34" charset="-128"/>
              </a:rPr>
              <a:t>s youth. </a:t>
            </a:r>
          </a:p>
          <a:p>
            <a:pPr eaLnBrk="1" hangingPunct="1"/>
            <a:endParaRPr lang="en-US" altLang="en-US" dirty="0" smtClean="0">
              <a:ea typeface="ＭＳ Ｐゴシック" pitchFamily="34" charset="-128"/>
            </a:endParaRPr>
          </a:p>
          <a:p>
            <a:pPr eaLnBrk="1" hangingPunct="1"/>
            <a:r>
              <a:rPr lang="en-US" altLang="en-US" b="1" dirty="0" smtClean="0">
                <a:ea typeface="ＭＳ Ｐゴシック" pitchFamily="34" charset="-128"/>
              </a:rPr>
              <a:t>Instruction:  </a:t>
            </a:r>
            <a:r>
              <a:rPr lang="en-US" altLang="en-US" dirty="0" smtClean="0">
                <a:ea typeface="ＭＳ Ｐゴシック" pitchFamily="34" charset="-128"/>
              </a:rPr>
              <a:t>Read the content of slide to audience.</a:t>
            </a:r>
          </a:p>
          <a:p>
            <a:pPr eaLnBrk="1" hangingPunct="1"/>
            <a:endParaRPr lang="en-US" altLang="en-US" dirty="0" smtClean="0">
              <a:ea typeface="ＭＳ Ｐゴシック" pitchFamily="34" charset="-128"/>
            </a:endParaRPr>
          </a:p>
          <a:p>
            <a:pPr eaLnBrk="1" hangingPunct="1"/>
            <a:r>
              <a:rPr lang="en-US" altLang="en-US" dirty="0" smtClean="0">
                <a:ea typeface="ＭＳ Ｐゴシック" pitchFamily="34" charset="-128"/>
              </a:rPr>
              <a:t>Source:  Institute of Medicine National Research Council, Washington State Healthy Youth Survey and CAMY</a:t>
            </a:r>
            <a:r>
              <a:rPr lang="en-US" altLang="en-US" dirty="0">
                <a:ea typeface="ＭＳ Ｐゴシック" pitchFamily="34" charset="-128"/>
              </a:rPr>
              <a:t>.</a:t>
            </a:r>
            <a:endParaRPr lang="en-US" alt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33</a:t>
            </a:fld>
            <a:endParaRPr lang="en-US" dirty="0"/>
          </a:p>
        </p:txBody>
      </p:sp>
    </p:spTree>
    <p:extLst>
      <p:ext uri="{BB962C8B-B14F-4D97-AF65-F5344CB8AC3E}">
        <p14:creationId xmlns:p14="http://schemas.microsoft.com/office/powerpoint/2010/main" val="1424975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Product</a:t>
            </a:r>
            <a:r>
              <a:rPr lang="en-US" i="1" baseline="0" dirty="0" smtClean="0"/>
              <a:t> placement is another way youth are exposed to alcohol. Products are placed where they know youth will see them- for instance in movies.</a:t>
            </a:r>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34</a:t>
            </a:fld>
            <a:endParaRPr lang="en-US"/>
          </a:p>
        </p:txBody>
      </p:sp>
    </p:spTree>
    <p:extLst>
      <p:ext uri="{BB962C8B-B14F-4D97-AF65-F5344CB8AC3E}">
        <p14:creationId xmlns:p14="http://schemas.microsoft.com/office/powerpoint/2010/main" val="3865023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These are the top 10</a:t>
            </a:r>
            <a:r>
              <a:rPr lang="en-US" i="1" baseline="0" dirty="0" smtClean="0"/>
              <a:t> grossing films from 2013. Only one of these films does not have any reference to alcohol or tobacco. Any guesses which one?</a:t>
            </a:r>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35</a:t>
            </a:fld>
            <a:endParaRPr lang="en-US"/>
          </a:p>
        </p:txBody>
      </p:sp>
    </p:spTree>
    <p:extLst>
      <p:ext uri="{BB962C8B-B14F-4D97-AF65-F5344CB8AC3E}">
        <p14:creationId xmlns:p14="http://schemas.microsoft.com/office/powerpoint/2010/main" val="1278771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Alcohol</a:t>
            </a:r>
            <a:r>
              <a:rPr lang="en-US" i="1" baseline="0" dirty="0" smtClean="0"/>
              <a:t> use is even depicted in animated films. In the image of Monsters University, drinking culture is shown. Look for the red cups and other indications of binge drinking.</a:t>
            </a:r>
          </a:p>
          <a:p>
            <a:endParaRPr lang="en-US" i="1" baseline="0" dirty="0" smtClean="0"/>
          </a:p>
          <a:p>
            <a:r>
              <a:rPr lang="en-US" i="1" baseline="0" dirty="0" smtClean="0"/>
              <a:t>The second clip is from Despicable Me 2.</a:t>
            </a:r>
          </a:p>
          <a:p>
            <a:endParaRPr lang="en-US" i="1" baseline="0" dirty="0" smtClean="0"/>
          </a:p>
          <a:p>
            <a:r>
              <a:rPr lang="en-US" i="1" baseline="0" dirty="0" smtClean="0"/>
              <a:t>While the alcohol brands are not specifically identified, the industry still benefits from exposure and normalizing alcohol use.</a:t>
            </a:r>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36</a:t>
            </a:fld>
            <a:endParaRPr lang="en-US"/>
          </a:p>
        </p:txBody>
      </p:sp>
    </p:spTree>
    <p:extLst>
      <p:ext uri="{BB962C8B-B14F-4D97-AF65-F5344CB8AC3E}">
        <p14:creationId xmlns:p14="http://schemas.microsoft.com/office/powerpoint/2010/main" val="3677289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dirty="0" smtClean="0">
                <a:ea typeface="ＭＳ Ｐゴシック" pitchFamily="34" charset="-128"/>
              </a:rPr>
              <a:t>Alcohol &amp; tobacco products are often purposely placed on store shelves at eye and access level of youth  and right next to  other products (such as soda &amp; candy) to evoke  curiosity.  </a:t>
            </a:r>
          </a:p>
          <a:p>
            <a:pPr eaLnBrk="1" hangingPunct="1"/>
            <a:endParaRPr lang="en-US" altLang="en-US" i="0" dirty="0" smtClean="0">
              <a:ea typeface="ＭＳ Ｐゴシック" pitchFamily="34" charset="-128"/>
            </a:endParaRPr>
          </a:p>
          <a:p>
            <a:pPr eaLnBrk="1" hangingPunct="1"/>
            <a:r>
              <a:rPr lang="en-US" altLang="en-US" b="1" i="0" u="sng" dirty="0" smtClean="0">
                <a:ea typeface="ＭＳ Ｐゴシック" pitchFamily="34" charset="-128"/>
              </a:rPr>
              <a:t>Note to Presenter</a:t>
            </a:r>
            <a:r>
              <a:rPr lang="en-US" altLang="en-US" b="1" i="0" dirty="0" smtClean="0">
                <a:ea typeface="ＭＳ Ｐゴシック" pitchFamily="34" charset="-128"/>
              </a:rPr>
              <a:t>:  </a:t>
            </a:r>
            <a:r>
              <a:rPr lang="en-US" altLang="en-US" i="0" dirty="0" smtClean="0">
                <a:ea typeface="ＭＳ Ｐゴシック" pitchFamily="34" charset="-128"/>
              </a:rPr>
              <a:t>As your teams conduct the CANS surveys, you will be looking for this within the stores you survey.</a:t>
            </a: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37</a:t>
            </a:fld>
            <a:endParaRPr lang="en-US"/>
          </a:p>
        </p:txBody>
      </p:sp>
    </p:spTree>
    <p:extLst>
      <p:ext uri="{BB962C8B-B14F-4D97-AF65-F5344CB8AC3E}">
        <p14:creationId xmlns:p14="http://schemas.microsoft.com/office/powerpoint/2010/main" val="2444130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90000"/>
              </a:lnSpc>
            </a:pPr>
            <a:r>
              <a:rPr lang="en-US" altLang="en-US" b="0" i="1" dirty="0" smtClean="0">
                <a:ea typeface="ＭＳ Ｐゴシック" pitchFamily="34" charset="-128"/>
              </a:rPr>
              <a:t>Tobacco products</a:t>
            </a:r>
            <a:r>
              <a:rPr lang="en-US" altLang="en-US" b="0" i="1" baseline="0" dirty="0" smtClean="0">
                <a:ea typeface="ＭＳ Ｐゴシック" pitchFamily="34" charset="-128"/>
              </a:rPr>
              <a:t> are packaged in bright wrappers that mimic popular candy. They can come in flavors that appeal to youth.</a:t>
            </a:r>
          </a:p>
          <a:p>
            <a:pPr>
              <a:lnSpc>
                <a:spcPct val="90000"/>
              </a:lnSpc>
            </a:pPr>
            <a:endParaRPr lang="en-US" altLang="en-US" b="1" i="1" dirty="0" smtClean="0">
              <a:ea typeface="ＭＳ Ｐゴシック" pitchFamily="34" charset="-128"/>
            </a:endParaRPr>
          </a:p>
          <a:p>
            <a:pPr>
              <a:lnSpc>
                <a:spcPct val="90000"/>
              </a:lnSpc>
            </a:pPr>
            <a:r>
              <a:rPr lang="en-US" altLang="en-US" sz="1100" b="1" i="0" u="sng" dirty="0" smtClean="0">
                <a:ea typeface="ＭＳ Ｐゴシック" pitchFamily="34" charset="-128"/>
              </a:rPr>
              <a:t>Note to Presenter</a:t>
            </a:r>
            <a:r>
              <a:rPr lang="en-US" altLang="en-US" sz="1100" b="1" i="0" dirty="0" smtClean="0">
                <a:ea typeface="ＭＳ Ｐゴシック" pitchFamily="34" charset="-128"/>
              </a:rPr>
              <a:t>:  </a:t>
            </a:r>
            <a:r>
              <a:rPr lang="en-US" altLang="en-US" sz="1100" i="0" dirty="0" smtClean="0">
                <a:ea typeface="ＭＳ Ｐゴシック" pitchFamily="34" charset="-128"/>
              </a:rPr>
              <a:t>Flavored tobacco was heavily introduced to the public in the early 2000</a:t>
            </a:r>
            <a:r>
              <a:rPr lang="ja-JP" altLang="en-US" sz="1100" i="0" dirty="0" smtClean="0">
                <a:ea typeface="ＭＳ Ｐゴシック" pitchFamily="34" charset="-128"/>
              </a:rPr>
              <a:t>’</a:t>
            </a:r>
            <a:r>
              <a:rPr lang="en-US" altLang="ja-JP" sz="1100" i="0" dirty="0" smtClean="0">
                <a:ea typeface="ＭＳ Ｐゴシック" pitchFamily="34" charset="-128"/>
              </a:rPr>
              <a:t>s by the tobacco industry as an attempt to market a product that would be enticing to youth.  This strategy was implemented following strictly enforced marketing laws and regulations enforced under the Master Settlement Agreement, which was imposed in 1998 after all 50 States sued (and won) the tobacco industry for purposely marketing tobacco products to youth.  In 2009 research identified that many of these products were indeed enticing youth to trying tobacco products.  Because of this, the FDA banned certain flavored tobacco.  </a:t>
            </a:r>
          </a:p>
          <a:p>
            <a:pPr>
              <a:lnSpc>
                <a:spcPct val="90000"/>
              </a:lnSpc>
            </a:pPr>
            <a:endParaRPr lang="en-US" altLang="en-US" sz="1100" i="1" dirty="0" smtClean="0">
              <a:ea typeface="ＭＳ Ｐゴシック" pitchFamily="34" charset="-128"/>
            </a:endParaRPr>
          </a:p>
          <a:p>
            <a:pPr>
              <a:lnSpc>
                <a:spcPct val="90000"/>
              </a:lnSpc>
            </a:pPr>
            <a:r>
              <a:rPr lang="en-US" altLang="en-US" sz="1100" i="0" dirty="0" smtClean="0">
                <a:ea typeface="ＭＳ Ｐゴシック" pitchFamily="34" charset="-128"/>
              </a:rPr>
              <a:t>According to the act</a:t>
            </a:r>
          </a:p>
          <a:p>
            <a:pPr>
              <a:lnSpc>
                <a:spcPct val="90000"/>
              </a:lnSpc>
            </a:pPr>
            <a:r>
              <a:rPr lang="en-US" altLang="en-US" sz="1100" i="0" dirty="0" smtClean="0">
                <a:ea typeface="ＭＳ Ｐゴシック" pitchFamily="34" charset="-128"/>
              </a:rPr>
              <a:t>…a cigarette or any of its component parts (including the tobacco, filter, or paper) shall not contain, as a constituent (including a smoke constituent) or additive, an artificial or natural flavor (other than tobacco or menthol) or an herb or spice, including strawberry, grape, orange, clove, cinnamon, pineapple, vanilla, coconut, licorice, cocoa, chocolate, cherry, or coffee, that is a characterizing flavor of the tobacco product or tobacco smoke</a:t>
            </a:r>
          </a:p>
          <a:p>
            <a:pPr>
              <a:lnSpc>
                <a:spcPct val="90000"/>
              </a:lnSpc>
            </a:pPr>
            <a:r>
              <a:rPr lang="en-US" altLang="en-US" sz="1100" i="0" dirty="0" smtClean="0">
                <a:ea typeface="ＭＳ Ｐゴシック" pitchFamily="34" charset="-128"/>
              </a:rPr>
              <a:t>Any company who continues to make, ship or sell such products may be subject to FDA enforcement actions. You are encouraged to report any company that sells cigarettes with these certain characterizing flavors.</a:t>
            </a:r>
          </a:p>
          <a:p>
            <a:pPr>
              <a:lnSpc>
                <a:spcPct val="90000"/>
              </a:lnSpc>
            </a:pPr>
            <a:endParaRPr lang="en-US" altLang="en-US" sz="1100" i="0" dirty="0" smtClean="0">
              <a:ea typeface="ＭＳ Ｐゴシック" pitchFamily="34" charset="-128"/>
            </a:endParaRPr>
          </a:p>
          <a:p>
            <a:pPr marL="0" marR="0" indent="0" algn="l" defTabSz="914400" rtl="0" eaLnBrk="1" fontAlgn="auto" latinLnBrk="0" hangingPunct="1">
              <a:lnSpc>
                <a:spcPct val="90000"/>
              </a:lnSpc>
              <a:spcBef>
                <a:spcPts val="0"/>
              </a:spcBef>
              <a:spcAft>
                <a:spcPts val="0"/>
              </a:spcAft>
              <a:buClrTx/>
              <a:buSzTx/>
              <a:buFontTx/>
              <a:buNone/>
              <a:tabLst/>
              <a:defRPr/>
            </a:pPr>
            <a:r>
              <a:rPr lang="en-US" altLang="ja-JP" sz="1100" i="0" dirty="0" smtClean="0">
                <a:ea typeface="ＭＳ Ｐゴシック" pitchFamily="34" charset="-128"/>
              </a:rPr>
              <a:t>There is no such ban</a:t>
            </a:r>
            <a:r>
              <a:rPr lang="en-US" altLang="ja-JP" sz="1100" i="0" baseline="0" dirty="0" smtClean="0">
                <a:ea typeface="ＭＳ Ｐゴシック" pitchFamily="34" charset="-128"/>
              </a:rPr>
              <a:t> or regulation of flavors in e-cigs which often contain addictive nicotine.</a:t>
            </a:r>
          </a:p>
          <a:p>
            <a:pPr marL="0" marR="0" indent="0" algn="l" defTabSz="914400" rtl="0" eaLnBrk="1" fontAlgn="auto" latinLnBrk="0" hangingPunct="1">
              <a:lnSpc>
                <a:spcPct val="90000"/>
              </a:lnSpc>
              <a:spcBef>
                <a:spcPts val="0"/>
              </a:spcBef>
              <a:spcAft>
                <a:spcPts val="0"/>
              </a:spcAft>
              <a:buClrTx/>
              <a:buSzTx/>
              <a:buFontTx/>
              <a:buNone/>
              <a:tabLst/>
              <a:defRPr/>
            </a:pPr>
            <a:endParaRPr lang="en-US" altLang="ja-JP" sz="1100" i="0" dirty="0" smtClean="0">
              <a:ea typeface="ＭＳ Ｐゴシック" pitchFamily="34" charset="-128"/>
            </a:endParaRPr>
          </a:p>
          <a:p>
            <a:pPr>
              <a:lnSpc>
                <a:spcPct val="90000"/>
              </a:lnSpc>
            </a:pPr>
            <a:r>
              <a:rPr lang="en-US" altLang="en-US" sz="1100" i="0" dirty="0" smtClean="0">
                <a:ea typeface="ＭＳ Ｐゴシック" pitchFamily="34" charset="-128"/>
              </a:rPr>
              <a:t>Although traditional tobacco </a:t>
            </a:r>
            <a:r>
              <a:rPr lang="en-US" altLang="en-US" sz="1100" i="0" dirty="0" smtClean="0">
                <a:ea typeface="ＭＳ Ｐゴシック" pitchFamily="34" charset="-128"/>
              </a:rPr>
              <a:t>products have been banned in our state, many of the products are still being found on store shelves,</a:t>
            </a:r>
            <a:r>
              <a:rPr lang="en-US" altLang="en-US" sz="1100" i="0" baseline="0" dirty="0" smtClean="0">
                <a:ea typeface="ＭＳ Ｐゴシック" pitchFamily="34" charset="-128"/>
              </a:rPr>
              <a:t> p</a:t>
            </a:r>
            <a:r>
              <a:rPr lang="en-US" altLang="en-US" sz="1100" i="0" dirty="0" smtClean="0">
                <a:ea typeface="ＭＳ Ｐゴシック" pitchFamily="34" charset="-128"/>
              </a:rPr>
              <a:t>rimarily the flavored cigars and cigar wraps (also known as blunt </a:t>
            </a:r>
            <a:r>
              <a:rPr lang="en-US" altLang="en-US" sz="1100" i="0" dirty="0" smtClean="0">
                <a:ea typeface="ＭＳ Ｐゴシック" pitchFamily="34" charset="-128"/>
              </a:rPr>
              <a:t>wraps</a:t>
            </a:r>
            <a:r>
              <a:rPr lang="en-US" altLang="en-US" sz="1100" i="0" dirty="0" smtClean="0">
                <a:ea typeface="ＭＳ Ｐゴシック" pitchFamily="34" charset="-128"/>
              </a:rPr>
              <a:t>). </a:t>
            </a:r>
            <a:r>
              <a:rPr lang="en-US" altLang="en-US" sz="1100" i="0" dirty="0" smtClean="0">
                <a:ea typeface="ＭＳ Ｐゴシック" pitchFamily="34" charset="-128"/>
              </a:rPr>
              <a:t>As </a:t>
            </a:r>
            <a:r>
              <a:rPr lang="en-US" altLang="en-US" sz="1100" i="0" dirty="0" smtClean="0">
                <a:ea typeface="ＭＳ Ｐゴシック" pitchFamily="34" charset="-128"/>
              </a:rPr>
              <a:t>you conduct your CANS survey you will be looking to see if these products exist in the stores you survey.  </a:t>
            </a:r>
          </a:p>
          <a:p>
            <a:pPr>
              <a:lnSpc>
                <a:spcPct val="90000"/>
              </a:lnSpc>
            </a:pPr>
            <a:endParaRPr lang="en-US" altLang="en-US" sz="1100" i="0" dirty="0" smtClean="0">
              <a:ea typeface="ＭＳ Ｐゴシック" pitchFamily="34" charset="-128"/>
            </a:endParaRPr>
          </a:p>
          <a:p>
            <a:pPr>
              <a:lnSpc>
                <a:spcPct val="90000"/>
              </a:lnSpc>
            </a:pPr>
            <a:endParaRPr lang="en-US" altLang="en-US" sz="1100" i="0" dirty="0" smtClean="0">
              <a:ea typeface="ＭＳ Ｐゴシック" pitchFamily="34" charset="-128"/>
            </a:endParaRPr>
          </a:p>
          <a:p>
            <a:pPr>
              <a:lnSpc>
                <a:spcPct val="90000"/>
              </a:lnSpc>
            </a:pPr>
            <a:r>
              <a:rPr lang="en-US" altLang="en-US" sz="1100" i="0" dirty="0" smtClean="0">
                <a:ea typeface="ＭＳ Ｐゴシック" pitchFamily="34" charset="-128"/>
              </a:rPr>
              <a:t>Source: www.fda.gov</a:t>
            </a:r>
          </a:p>
        </p:txBody>
      </p:sp>
      <p:sp>
        <p:nvSpPr>
          <p:cNvPr id="4" name="Slide Number Placeholder 3"/>
          <p:cNvSpPr>
            <a:spLocks noGrp="1"/>
          </p:cNvSpPr>
          <p:nvPr>
            <p:ph type="sldNum" sz="quarter" idx="10"/>
          </p:nvPr>
        </p:nvSpPr>
        <p:spPr/>
        <p:txBody>
          <a:bodyPr/>
          <a:lstStyle/>
          <a:p>
            <a:fld id="{8032D39C-13C1-415E-A709-861FFF23DBB1}" type="slidenum">
              <a:rPr lang="en-US" smtClean="0"/>
              <a:t>38</a:t>
            </a:fld>
            <a:endParaRPr lang="en-US"/>
          </a:p>
        </p:txBody>
      </p:sp>
    </p:spTree>
    <p:extLst>
      <p:ext uri="{BB962C8B-B14F-4D97-AF65-F5344CB8AC3E}">
        <p14:creationId xmlns:p14="http://schemas.microsoft.com/office/powerpoint/2010/main" val="3228547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ea typeface="ＭＳ Ｐゴシック" pitchFamily="34" charset="-128"/>
              </a:rPr>
              <a:t>3</a:t>
            </a:r>
            <a:r>
              <a:rPr lang="en-US" altLang="en-US" i="1" baseline="0" dirty="0" smtClean="0">
                <a:ea typeface="ＭＳ Ｐゴシック" pitchFamily="34" charset="-128"/>
              </a:rPr>
              <a:t> of these 6 energy drink products contain alcohol. Can you spot them? It is difficult to tell which contain alcohol. U</a:t>
            </a:r>
            <a:r>
              <a:rPr lang="en-US" altLang="en-US" i="1" dirty="0" smtClean="0">
                <a:ea typeface="ＭＳ Ｐゴシック" pitchFamily="34" charset="-128"/>
              </a:rPr>
              <a:t>sing colorful packaging and products you already know is an intentional marketing strategy. The point is not to make you accidentally</a:t>
            </a:r>
            <a:r>
              <a:rPr lang="en-US" altLang="en-US" i="1" baseline="0" dirty="0" smtClean="0">
                <a:ea typeface="ＭＳ Ｐゴシック" pitchFamily="34" charset="-128"/>
              </a:rPr>
              <a:t> grab the product with alcohol, but rather </a:t>
            </a:r>
            <a:r>
              <a:rPr lang="en-US" altLang="en-US" i="1" u="sng" baseline="0" dirty="0" smtClean="0">
                <a:ea typeface="ＭＳ Ｐゴシック" pitchFamily="34" charset="-128"/>
              </a:rPr>
              <a:t>to seem appealing because it is related to something you already know and use.</a:t>
            </a:r>
            <a:endParaRPr lang="en-US" altLang="en-US" i="1" u="sng"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39</a:t>
            </a:fld>
            <a:endParaRPr lang="en-US"/>
          </a:p>
        </p:txBody>
      </p:sp>
    </p:spTree>
    <p:extLst>
      <p:ext uri="{BB962C8B-B14F-4D97-AF65-F5344CB8AC3E}">
        <p14:creationId xmlns:p14="http://schemas.microsoft.com/office/powerpoint/2010/main" val="2368171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ea typeface="ＭＳ Ｐゴシック" pitchFamily="34" charset="-128"/>
              </a:rPr>
              <a:t>What</a:t>
            </a:r>
            <a:r>
              <a:rPr lang="en-US" altLang="en-US" i="1" baseline="0" dirty="0" smtClean="0">
                <a:ea typeface="ＭＳ Ｐゴシック" pitchFamily="34" charset="-128"/>
              </a:rPr>
              <a:t> is a brand? A b</a:t>
            </a:r>
            <a:r>
              <a:rPr lang="en-US" altLang="en-US" i="1" dirty="0" smtClean="0">
                <a:ea typeface="ＭＳ Ｐゴシック" pitchFamily="34" charset="-128"/>
              </a:rPr>
              <a:t>rand is all of the words and picture that come to mind when you think of a particular company. Any of those</a:t>
            </a:r>
            <a:r>
              <a:rPr lang="en-US" altLang="en-US" i="1" baseline="0" dirty="0" smtClean="0">
                <a:ea typeface="ＭＳ Ｐゴシック" pitchFamily="34" charset="-128"/>
              </a:rPr>
              <a:t> memories and mental pictures that come to mind when you think of a company is part of the brand. They might be convenient, or reliable. You might remember the free t-shirt they handed out at the mall.</a:t>
            </a:r>
            <a:endParaRPr lang="en-US" altLang="en-US" i="1"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4</a:t>
            </a:fld>
            <a:endParaRPr lang="en-US"/>
          </a:p>
        </p:txBody>
      </p:sp>
    </p:spTree>
    <p:extLst>
      <p:ext uri="{BB962C8B-B14F-4D97-AF65-F5344CB8AC3E}">
        <p14:creationId xmlns:p14="http://schemas.microsoft.com/office/powerpoint/2010/main" val="1523110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i="0" dirty="0" smtClean="0"/>
              <a:t>following are more examples</a:t>
            </a:r>
            <a:r>
              <a:rPr lang="en-US" i="0" baseline="0" dirty="0" smtClean="0"/>
              <a:t> of how easily youth can recognize products that they are not legally able to use. </a:t>
            </a:r>
            <a:r>
              <a:rPr lang="en-US" i="0" dirty="0" smtClean="0"/>
              <a:t>Most youth</a:t>
            </a:r>
            <a:r>
              <a:rPr lang="en-US" i="0" baseline="0" dirty="0" smtClean="0"/>
              <a:t> recognize these </a:t>
            </a:r>
            <a:r>
              <a:rPr lang="en-US" i="0" baseline="0" dirty="0" smtClean="0"/>
              <a:t>products </a:t>
            </a:r>
            <a:r>
              <a:rPr lang="en-US" i="0" dirty="0" smtClean="0"/>
              <a:t>as</a:t>
            </a:r>
            <a:r>
              <a:rPr lang="en-US" i="0" baseline="0" dirty="0" smtClean="0"/>
              <a:t> easily as they recognize the </a:t>
            </a:r>
            <a:r>
              <a:rPr lang="en-US" i="0" baseline="0" dirty="0" smtClean="0"/>
              <a:t>candy, fast food, </a:t>
            </a:r>
            <a:r>
              <a:rPr lang="en-US" i="0" baseline="0" dirty="0" smtClean="0"/>
              <a:t>and shopping </a:t>
            </a:r>
            <a:r>
              <a:rPr lang="en-US" i="0" baseline="0" dirty="0" smtClean="0"/>
              <a:t>centers from the previous slides 8-14.</a:t>
            </a:r>
            <a:endParaRPr lang="en-US" i="0" dirty="0"/>
          </a:p>
        </p:txBody>
      </p:sp>
      <p:sp>
        <p:nvSpPr>
          <p:cNvPr id="4" name="Slide Number Placeholder 3"/>
          <p:cNvSpPr>
            <a:spLocks noGrp="1"/>
          </p:cNvSpPr>
          <p:nvPr>
            <p:ph type="sldNum" sz="quarter" idx="10"/>
          </p:nvPr>
        </p:nvSpPr>
        <p:spPr/>
        <p:txBody>
          <a:bodyPr/>
          <a:lstStyle/>
          <a:p>
            <a:fld id="{8032D39C-13C1-415E-A709-861FFF23DBB1}" type="slidenum">
              <a:rPr lang="en-US" smtClean="0"/>
              <a:t>40</a:t>
            </a:fld>
            <a:endParaRPr lang="en-US"/>
          </a:p>
        </p:txBody>
      </p:sp>
    </p:spTree>
    <p:extLst>
      <p:ext uri="{BB962C8B-B14F-4D97-AF65-F5344CB8AC3E}">
        <p14:creationId xmlns:p14="http://schemas.microsoft.com/office/powerpoint/2010/main" val="1031114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41</a:t>
            </a:fld>
            <a:endParaRPr lang="en-US"/>
          </a:p>
        </p:txBody>
      </p:sp>
    </p:spTree>
    <p:extLst>
      <p:ext uri="{BB962C8B-B14F-4D97-AF65-F5344CB8AC3E}">
        <p14:creationId xmlns:p14="http://schemas.microsoft.com/office/powerpoint/2010/main" val="3801130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b="0" i="1" dirty="0" smtClean="0">
                <a:ea typeface="ＭＳ Ｐゴシック" pitchFamily="34" charset="-128"/>
              </a:rPr>
              <a:t>What would advertising look like if the companies had to tell the truth about their products?</a:t>
            </a:r>
          </a:p>
          <a:p>
            <a:pPr>
              <a:lnSpc>
                <a:spcPct val="90000"/>
              </a:lnSpc>
            </a:pPr>
            <a:endParaRPr lang="en-US" altLang="en-US" b="0" i="1" dirty="0" smtClean="0">
              <a:ea typeface="ＭＳ Ｐゴシック" pitchFamily="34" charset="-128"/>
            </a:endParaRPr>
          </a:p>
          <a:p>
            <a:pPr>
              <a:lnSpc>
                <a:spcPct val="90000"/>
              </a:lnSpc>
            </a:pPr>
            <a:r>
              <a:rPr lang="en-US" altLang="en-US" b="0" i="1" dirty="0" smtClean="0">
                <a:ea typeface="ＭＳ Ｐゴシック" pitchFamily="34" charset="-128"/>
              </a:rPr>
              <a:t>Thes</a:t>
            </a:r>
            <a:r>
              <a:rPr lang="en-US" altLang="en-US" b="0" i="1" baseline="0" dirty="0" smtClean="0">
                <a:ea typeface="ＭＳ Ｐゴシック" pitchFamily="34" charset="-128"/>
              </a:rPr>
              <a:t>e images are examples of counter advertising- a strategy used </a:t>
            </a:r>
            <a:r>
              <a:rPr lang="en-US" altLang="en-US" b="0" i="1" dirty="0" smtClean="0">
                <a:ea typeface="ＭＳ Ｐゴシック" pitchFamily="34" charset="-128"/>
              </a:rPr>
              <a:t>to balance the effects that alcohol </a:t>
            </a:r>
            <a:r>
              <a:rPr lang="en-US" altLang="en-US" b="0" i="1" dirty="0" smtClean="0">
                <a:ea typeface="ＭＳ Ｐゴシック" pitchFamily="34" charset="-128"/>
              </a:rPr>
              <a:t> and tobacco advertising </a:t>
            </a:r>
            <a:r>
              <a:rPr lang="en-US" altLang="en-US" b="0" i="1" dirty="0" smtClean="0">
                <a:ea typeface="ＭＳ Ｐゴシック" pitchFamily="34" charset="-128"/>
              </a:rPr>
              <a:t>may have on </a:t>
            </a:r>
            <a:r>
              <a:rPr lang="en-US" altLang="en-US" b="0" i="1" dirty="0" smtClean="0">
                <a:ea typeface="ＭＳ Ｐゴシック" pitchFamily="34" charset="-128"/>
              </a:rPr>
              <a:t>consumption </a:t>
            </a:r>
            <a:r>
              <a:rPr lang="en-US" altLang="en-US" b="0" i="1" dirty="0" smtClean="0">
                <a:ea typeface="ＭＳ Ｐゴシック" pitchFamily="34" charset="-128"/>
              </a:rPr>
              <a:t>and </a:t>
            </a:r>
            <a:r>
              <a:rPr lang="en-US" altLang="en-US" b="0" i="1" dirty="0" smtClean="0">
                <a:ea typeface="ＭＳ Ｐゴシック" pitchFamily="34" charset="-128"/>
              </a:rPr>
              <a:t>related </a:t>
            </a:r>
            <a:r>
              <a:rPr lang="en-US" altLang="en-US" b="0" i="1" dirty="0" smtClean="0">
                <a:ea typeface="ＭＳ Ｐゴシック" pitchFamily="34" charset="-128"/>
              </a:rPr>
              <a:t>problems.  Such measures can take the form of print or broadcast advertisements (e.g., public service announcements [PSAs]) as well as product warning labels. They are also a fun and interactive way in which youth can identify what messages are being portrayed through the media and then identify the “</a:t>
            </a:r>
            <a:r>
              <a:rPr lang="en-US" altLang="ja-JP" b="0" i="1" dirty="0" smtClean="0">
                <a:ea typeface="ＭＳ Ｐゴシック" pitchFamily="34" charset="-128"/>
              </a:rPr>
              <a:t>truth</a:t>
            </a:r>
            <a:r>
              <a:rPr lang="en-US" altLang="ja-JP" i="1" dirty="0" smtClean="0">
                <a:ea typeface="ＭＳ Ｐゴシック" pitchFamily="34" charset="-128"/>
              </a:rPr>
              <a:t>”</a:t>
            </a:r>
            <a:r>
              <a:rPr lang="en-US" altLang="ja-JP" b="0" i="1" dirty="0" smtClean="0">
                <a:ea typeface="ＭＳ Ｐゴシック" pitchFamily="34" charset="-128"/>
              </a:rPr>
              <a:t> about what these messages “should</a:t>
            </a:r>
            <a:r>
              <a:rPr lang="en-US" altLang="ja-JP" i="1" dirty="0" smtClean="0">
                <a:ea typeface="ＭＳ Ｐゴシック" pitchFamily="34" charset="-128"/>
              </a:rPr>
              <a:t>” </a:t>
            </a:r>
            <a:r>
              <a:rPr lang="en-US" altLang="ja-JP" b="0" i="1" dirty="0" smtClean="0">
                <a:ea typeface="ＭＳ Ｐゴシック" pitchFamily="34" charset="-128"/>
              </a:rPr>
              <a:t>be saying!  </a:t>
            </a:r>
          </a:p>
          <a:p>
            <a:pPr>
              <a:lnSpc>
                <a:spcPct val="90000"/>
              </a:lnSpc>
            </a:pPr>
            <a:endParaRPr lang="en-US" altLang="ja-JP" b="0" i="0" dirty="0" smtClean="0">
              <a:ea typeface="ＭＳ Ｐゴシック" pitchFamily="34" charset="-128"/>
            </a:endParaRPr>
          </a:p>
          <a:p>
            <a:pPr>
              <a:lnSpc>
                <a:spcPct val="90000"/>
              </a:lnSpc>
            </a:pPr>
            <a:r>
              <a:rPr lang="en-US" altLang="ja-JP" b="0" i="0" dirty="0" smtClean="0">
                <a:ea typeface="ＭＳ Ｐゴシック" pitchFamily="34" charset="-128"/>
              </a:rPr>
              <a:t>The picture</a:t>
            </a:r>
            <a:r>
              <a:rPr lang="en-US" altLang="ja-JP" b="0" i="0" baseline="0" dirty="0" smtClean="0">
                <a:ea typeface="ＭＳ Ｐゴシック" pitchFamily="34" charset="-128"/>
              </a:rPr>
              <a:t> is of Jacqueline </a:t>
            </a:r>
            <a:r>
              <a:rPr lang="en-US" altLang="ja-JP" b="0" i="0" baseline="0" dirty="0" err="1" smtClean="0">
                <a:ea typeface="ＭＳ Ｐゴシック" pitchFamily="34" charset="-128"/>
              </a:rPr>
              <a:t>Saburido</a:t>
            </a:r>
            <a:r>
              <a:rPr lang="en-US" altLang="ja-JP" b="0" i="0" baseline="0" dirty="0" smtClean="0">
                <a:ea typeface="ＭＳ Ｐゴシック" pitchFamily="34" charset="-128"/>
              </a:rPr>
              <a:t> who was in a car that was hit by a drunk driver in 1999. The driver of the car that hit her car was an 18 year old high school student. He was sentenced to 7 years in prison and fined $20,000. </a:t>
            </a:r>
            <a:endParaRPr lang="en-US" altLang="ja-JP" b="0" i="0"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42</a:t>
            </a:fld>
            <a:endParaRPr lang="en-US"/>
          </a:p>
        </p:txBody>
      </p:sp>
    </p:spTree>
    <p:extLst>
      <p:ext uri="{BB962C8B-B14F-4D97-AF65-F5344CB8AC3E}">
        <p14:creationId xmlns:p14="http://schemas.microsoft.com/office/powerpoint/2010/main" val="2470444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2D39C-13C1-415E-A709-861FFF23DBB1}" type="slidenum">
              <a:rPr lang="en-US" smtClean="0"/>
              <a:t>43</a:t>
            </a:fld>
            <a:endParaRPr lang="en-US"/>
          </a:p>
        </p:txBody>
      </p:sp>
    </p:spTree>
    <p:extLst>
      <p:ext uri="{BB962C8B-B14F-4D97-AF65-F5344CB8AC3E}">
        <p14:creationId xmlns:p14="http://schemas.microsoft.com/office/powerpoint/2010/main" val="3793464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44</a:t>
            </a:fld>
            <a:endParaRPr lang="en-US"/>
          </a:p>
        </p:txBody>
      </p:sp>
    </p:spTree>
    <p:extLst>
      <p:ext uri="{BB962C8B-B14F-4D97-AF65-F5344CB8AC3E}">
        <p14:creationId xmlns:p14="http://schemas.microsoft.com/office/powerpoint/2010/main" val="33545219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ea typeface="ＭＳ Ｐゴシック" pitchFamily="34" charset="-128"/>
              </a:rPr>
              <a:t>Citation: Lancet Medical Journal</a:t>
            </a:r>
          </a:p>
        </p:txBody>
      </p:sp>
      <p:sp>
        <p:nvSpPr>
          <p:cNvPr id="4" name="Slide Number Placeholder 3"/>
          <p:cNvSpPr>
            <a:spLocks noGrp="1"/>
          </p:cNvSpPr>
          <p:nvPr>
            <p:ph type="sldNum" sz="quarter" idx="10"/>
          </p:nvPr>
        </p:nvSpPr>
        <p:spPr/>
        <p:txBody>
          <a:bodyPr/>
          <a:lstStyle/>
          <a:p>
            <a:fld id="{8032D39C-13C1-415E-A709-861FFF23DBB1}" type="slidenum">
              <a:rPr lang="en-US" smtClean="0"/>
              <a:t>45</a:t>
            </a:fld>
            <a:endParaRPr lang="en-US"/>
          </a:p>
        </p:txBody>
      </p:sp>
    </p:spTree>
    <p:extLst>
      <p:ext uri="{BB962C8B-B14F-4D97-AF65-F5344CB8AC3E}">
        <p14:creationId xmlns:p14="http://schemas.microsoft.com/office/powerpoint/2010/main" val="2425741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2D39C-13C1-415E-A709-861FFF23DBB1}" type="slidenum">
              <a:rPr lang="en-US" smtClean="0"/>
              <a:t>46</a:t>
            </a:fld>
            <a:endParaRPr lang="en-US"/>
          </a:p>
        </p:txBody>
      </p:sp>
    </p:spTree>
    <p:extLst>
      <p:ext uri="{BB962C8B-B14F-4D97-AF65-F5344CB8AC3E}">
        <p14:creationId xmlns:p14="http://schemas.microsoft.com/office/powerpoint/2010/main" val="1647003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i="0" dirty="0" smtClean="0">
                <a:ea typeface="ＭＳ Ｐゴシック" pitchFamily="34" charset="-128"/>
              </a:rPr>
              <a:t>Note to presenter: </a:t>
            </a:r>
            <a:r>
              <a:rPr lang="en-US" altLang="en-US" i="0" dirty="0" smtClean="0">
                <a:ea typeface="ＭＳ Ｐゴシック" pitchFamily="34" charset="-128"/>
              </a:rPr>
              <a:t>Click</a:t>
            </a:r>
            <a:r>
              <a:rPr lang="en-US" altLang="en-US" i="0" baseline="0" dirty="0" smtClean="0">
                <a:ea typeface="ＭＳ Ｐゴシック" pitchFamily="34" charset="-128"/>
              </a:rPr>
              <a:t> on the picture to link to the You Tube video of the commercial. The link is at: </a:t>
            </a:r>
            <a:r>
              <a:rPr lang="en-US" sz="1200" b="1" u="sng" kern="1200" dirty="0" smtClean="0">
                <a:solidFill>
                  <a:schemeClr val="tx1"/>
                </a:solidFill>
                <a:effectLst/>
                <a:latin typeface="+mn-lt"/>
                <a:ea typeface="+mn-ea"/>
                <a:cs typeface="+mn-cs"/>
                <a:hlinkClick r:id="rId3"/>
              </a:rPr>
              <a:t>http://www.youtube.com/watch?v=jUe0GWsHZdg</a:t>
            </a:r>
            <a:endParaRPr lang="en-US" sz="1200" b="1"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47</a:t>
            </a:fld>
            <a:endParaRPr lang="en-US"/>
          </a:p>
        </p:txBody>
      </p:sp>
    </p:spTree>
    <p:extLst>
      <p:ext uri="{BB962C8B-B14F-4D97-AF65-F5344CB8AC3E}">
        <p14:creationId xmlns:p14="http://schemas.microsoft.com/office/powerpoint/2010/main" val="2414828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ea typeface="ＭＳ Ｐゴシック" pitchFamily="34" charset="-128"/>
              </a:rPr>
              <a:t>Youth are surrounded by all kinds of advertising</a:t>
            </a:r>
            <a:r>
              <a:rPr lang="en-US" altLang="en-US" i="1" baseline="0" dirty="0" smtClean="0">
                <a:ea typeface="ＭＳ Ｐゴシック" pitchFamily="34" charset="-128"/>
              </a:rPr>
              <a:t> that paints drinking in a really positive light. They make it seem like anytime someone uses their product they’re going to have a great time… that they’ll will always look good and feel good. </a:t>
            </a:r>
            <a:r>
              <a:rPr lang="en-US" altLang="en-US" i="1" dirty="0" smtClean="0">
                <a:ea typeface="ＭＳ Ｐゴシック" pitchFamily="34" charset="-128"/>
              </a:rPr>
              <a:t>And in reality, it’s just not that cool!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u="sng" dirty="0" smtClean="0">
                <a:ea typeface="ＭＳ Ｐゴシック" pitchFamily="34" charset="-128"/>
              </a:rPr>
              <a:t>Note</a:t>
            </a:r>
            <a:r>
              <a:rPr lang="en-US" altLang="en-US" b="1" u="sng" baseline="0" dirty="0" smtClean="0">
                <a:ea typeface="ＭＳ Ｐゴシック" pitchFamily="34" charset="-128"/>
              </a:rPr>
              <a:t> to presenter</a:t>
            </a:r>
            <a:r>
              <a:rPr lang="en-US" altLang="en-US" b="1" baseline="0" dirty="0" smtClean="0">
                <a:ea typeface="ＭＳ Ｐゴシック" pitchFamily="34" charset="-128"/>
              </a:rPr>
              <a:t>:</a:t>
            </a:r>
            <a:r>
              <a:rPr lang="en-US" altLang="en-US" baseline="0" dirty="0" smtClean="0">
                <a:ea typeface="ＭＳ Ｐゴシック" pitchFamily="34" charset="-128"/>
              </a:rPr>
              <a:t> This last image is intentionally used to “break the tension” that builds towards the end of the presentation and to lighten the mood so youth can more easily participate in discussion about why they should wait to use alcohol. Consider your audience of the presentation. If the picture does not make sense to show, you can skip this slide.</a:t>
            </a:r>
            <a:endParaRPr lang="en-US" alt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48</a:t>
            </a:fld>
            <a:endParaRPr lang="en-US"/>
          </a:p>
        </p:txBody>
      </p:sp>
    </p:spTree>
    <p:extLst>
      <p:ext uri="{BB962C8B-B14F-4D97-AF65-F5344CB8AC3E}">
        <p14:creationId xmlns:p14="http://schemas.microsoft.com/office/powerpoint/2010/main" val="3322802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this point, if appropriate, share any personal reasons for not using alcohol until 21. Encourage discussion from youth to share their reasons for waiting.</a:t>
            </a:r>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49</a:t>
            </a:fld>
            <a:endParaRPr lang="en-US"/>
          </a:p>
        </p:txBody>
      </p:sp>
    </p:spTree>
    <p:extLst>
      <p:ext uri="{BB962C8B-B14F-4D97-AF65-F5344CB8AC3E}">
        <p14:creationId xmlns:p14="http://schemas.microsoft.com/office/powerpoint/2010/main" val="130880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smtClean="0">
                <a:ea typeface="ＭＳ Ｐゴシック" pitchFamily="34" charset="-128"/>
              </a:rPr>
              <a:t>Just like when you talk to a person, you form a more developed opinion about them with every interaction. They might be smart, athletic, kind. And as you get to know them more you could add and subtract to that opinion.</a:t>
            </a:r>
          </a:p>
          <a:p>
            <a:endParaRPr lang="en-US" altLang="en-US" i="1" dirty="0" smtClean="0">
              <a:ea typeface="ＭＳ Ｐゴシック" pitchFamily="34" charset="-128"/>
            </a:endParaRPr>
          </a:p>
          <a:p>
            <a:r>
              <a:rPr lang="en-US" altLang="en-US" i="1" dirty="0" smtClean="0">
                <a:ea typeface="ＭＳ Ｐゴシック" pitchFamily="34" charset="-128"/>
              </a:rPr>
              <a:t>The same thing happens with every interaction</a:t>
            </a:r>
            <a:r>
              <a:rPr lang="en-US" altLang="en-US" i="1" baseline="0" dirty="0" smtClean="0">
                <a:ea typeface="ＭＳ Ｐゴシック" pitchFamily="34" charset="-128"/>
              </a:rPr>
              <a:t> </a:t>
            </a:r>
            <a:r>
              <a:rPr lang="en-US" altLang="en-US" i="1" dirty="0" smtClean="0">
                <a:ea typeface="ＭＳ Ｐゴシック" pitchFamily="34" charset="-128"/>
              </a:rPr>
              <a:t>with a particular company. Every time you see the logo, hear the slogan or watch a commercial, you are forming an opinion about them…they are creating their brand. These companies work very hard to create a positive image, they even want you to think of them as a friend. </a:t>
            </a:r>
          </a:p>
          <a:p>
            <a:endParaRPr lang="en-US" altLang="en-US" i="1" dirty="0" smtClean="0">
              <a:ea typeface="ＭＳ Ｐゴシック" pitchFamily="34" charset="-128"/>
            </a:endParaRPr>
          </a:p>
          <a:p>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5</a:t>
            </a:fld>
            <a:endParaRPr lang="en-US"/>
          </a:p>
        </p:txBody>
      </p:sp>
    </p:spTree>
    <p:extLst>
      <p:ext uri="{BB962C8B-B14F-4D97-AF65-F5344CB8AC3E}">
        <p14:creationId xmlns:p14="http://schemas.microsoft.com/office/powerpoint/2010/main" val="30789973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two sites with prevention information.</a:t>
            </a:r>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50</a:t>
            </a:fld>
            <a:endParaRPr lang="en-US"/>
          </a:p>
        </p:txBody>
      </p:sp>
    </p:spTree>
    <p:extLst>
      <p:ext uri="{BB962C8B-B14F-4D97-AF65-F5344CB8AC3E}">
        <p14:creationId xmlns:p14="http://schemas.microsoft.com/office/powerpoint/2010/main" val="29250131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three sites with more detailed information about advertising awareness.</a:t>
            </a:r>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51</a:t>
            </a:fld>
            <a:endParaRPr lang="en-US"/>
          </a:p>
        </p:txBody>
      </p:sp>
    </p:spTree>
    <p:extLst>
      <p:ext uri="{BB962C8B-B14F-4D97-AF65-F5344CB8AC3E}">
        <p14:creationId xmlns:p14="http://schemas.microsoft.com/office/powerpoint/2010/main" val="29250131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52</a:t>
            </a:fld>
            <a:endParaRPr lang="en-US"/>
          </a:p>
        </p:txBody>
      </p:sp>
    </p:spTree>
    <p:extLst>
      <p:ext uri="{BB962C8B-B14F-4D97-AF65-F5344CB8AC3E}">
        <p14:creationId xmlns:p14="http://schemas.microsoft.com/office/powerpoint/2010/main" val="4262507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ea typeface="ＭＳ Ｐゴシック" pitchFamily="34" charset="-128"/>
              </a:rPr>
              <a:t>What does Apples brand say about them? What</a:t>
            </a:r>
            <a:r>
              <a:rPr lang="en-US" altLang="en-US" i="1" baseline="0" dirty="0" smtClean="0">
                <a:ea typeface="ＭＳ Ｐゴシック" pitchFamily="34" charset="-128"/>
              </a:rPr>
              <a:t> are some of the mental pictures, feelings, or opinions you have about their products? </a:t>
            </a:r>
            <a:r>
              <a:rPr lang="en-US" altLang="en-US" i="1" dirty="0" smtClean="0">
                <a:ea typeface="ＭＳ Ｐゴシック" pitchFamily="34" charset="-128"/>
              </a:rPr>
              <a:t>What words think of when you think of </a:t>
            </a:r>
            <a:r>
              <a:rPr lang="en-US" altLang="en-US" i="1" baseline="0" dirty="0" smtClean="0">
                <a:ea typeface="ＭＳ Ｐゴシック" pitchFamily="34" charset="-128"/>
              </a:rPr>
              <a:t> this company? </a:t>
            </a:r>
            <a:r>
              <a:rPr lang="en-US" altLang="en-US" i="0" baseline="0" dirty="0" smtClean="0">
                <a:ea typeface="ＭＳ Ｐゴシック" pitchFamily="34" charset="-128"/>
              </a:rPr>
              <a:t>(People often say “easy to use”, “convenient”, “overpriced”, “stylish”, “trendy”…)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i="0" baseline="0" dirty="0" smtClean="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i="1" dirty="0" smtClean="0">
                <a:ea typeface="ＭＳ Ｐゴシック" pitchFamily="34" charset="-128"/>
              </a:rPr>
              <a:t>What about Disney?  </a:t>
            </a:r>
            <a:r>
              <a:rPr lang="en-US" altLang="en-US" i="0" dirty="0" smtClean="0">
                <a:ea typeface="ＭＳ Ｐゴシック" pitchFamily="34" charset="-128"/>
              </a:rPr>
              <a:t>(fun,</a:t>
            </a:r>
            <a:r>
              <a:rPr lang="en-US" altLang="en-US" i="0" baseline="0" dirty="0" smtClean="0">
                <a:ea typeface="ＭＳ Ｐゴシック" pitchFamily="34" charset="-128"/>
              </a:rPr>
              <a:t> family, princesses, vacation, etc…)</a:t>
            </a:r>
            <a:endParaRPr lang="en-US" altLang="en-US" i="1" dirty="0" smtClean="0">
              <a:ea typeface="ＭＳ Ｐゴシック" pitchFamily="34" charset="-128"/>
            </a:endParaRPr>
          </a:p>
          <a:p>
            <a:r>
              <a:rPr lang="en-US" altLang="en-US" i="1" dirty="0" smtClean="0">
                <a:ea typeface="ＭＳ Ｐゴシック" pitchFamily="34" charset="-128"/>
              </a:rPr>
              <a:t>Nike? </a:t>
            </a:r>
            <a:r>
              <a:rPr lang="en-US" altLang="en-US" i="0" dirty="0" smtClean="0">
                <a:ea typeface="ＭＳ Ｐゴシック" pitchFamily="34" charset="-128"/>
              </a:rPr>
              <a:t>(athletic,</a:t>
            </a:r>
            <a:r>
              <a:rPr lang="en-US" altLang="en-US" i="0" baseline="0" dirty="0" smtClean="0">
                <a:ea typeface="ＭＳ Ｐゴシック" pitchFamily="34" charset="-128"/>
              </a:rPr>
              <a:t> swoosh, shoes, trendy, etc…)</a:t>
            </a:r>
            <a:endParaRPr lang="en-US" dirty="0"/>
          </a:p>
        </p:txBody>
      </p:sp>
      <p:sp>
        <p:nvSpPr>
          <p:cNvPr id="4" name="Slide Number Placeholder 3"/>
          <p:cNvSpPr>
            <a:spLocks noGrp="1"/>
          </p:cNvSpPr>
          <p:nvPr>
            <p:ph type="sldNum" sz="quarter" idx="10"/>
          </p:nvPr>
        </p:nvSpPr>
        <p:spPr/>
        <p:txBody>
          <a:bodyPr/>
          <a:lstStyle/>
          <a:p>
            <a:fld id="{8032D39C-13C1-415E-A709-861FFF23DBB1}" type="slidenum">
              <a:rPr lang="en-US" smtClean="0"/>
              <a:t>6</a:t>
            </a:fld>
            <a:endParaRPr lang="en-US"/>
          </a:p>
        </p:txBody>
      </p:sp>
    </p:spTree>
    <p:extLst>
      <p:ext uri="{BB962C8B-B14F-4D97-AF65-F5344CB8AC3E}">
        <p14:creationId xmlns:p14="http://schemas.microsoft.com/office/powerpoint/2010/main" val="879466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When we think of these words, we often have a lot of feelings attached to the products.</a:t>
            </a:r>
            <a:r>
              <a:rPr lang="en-US" i="1" baseline="0" dirty="0" smtClean="0"/>
              <a:t> We know these brands so well because we have grown up with them!</a:t>
            </a:r>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7</a:t>
            </a:fld>
            <a:endParaRPr lang="en-US"/>
          </a:p>
        </p:txBody>
      </p:sp>
    </p:spTree>
    <p:extLst>
      <p:ext uri="{BB962C8B-B14F-4D97-AF65-F5344CB8AC3E}">
        <p14:creationId xmlns:p14="http://schemas.microsoft.com/office/powerpoint/2010/main" val="2006336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Now we’re going to play another game. I’ll read the slogan, you say</a:t>
            </a:r>
            <a:r>
              <a:rPr lang="en-US" i="1" baseline="0" dirty="0" smtClean="0"/>
              <a:t> the product or company.</a:t>
            </a:r>
          </a:p>
          <a:p>
            <a:endParaRPr lang="en-US" i="1" baseline="0" dirty="0" smtClean="0"/>
          </a:p>
          <a:p>
            <a:r>
              <a:rPr lang="en-US" i="0" baseline="0" dirty="0" smtClean="0"/>
              <a:t>For slides 8-14, just read the slogan or show the logo and let your audience guess the company.</a:t>
            </a:r>
          </a:p>
          <a:p>
            <a:endParaRPr lang="en-US" i="1" baseline="0" dirty="0" smtClean="0"/>
          </a:p>
          <a:p>
            <a:endParaRPr lang="en-US" i="1" dirty="0"/>
          </a:p>
        </p:txBody>
      </p:sp>
      <p:sp>
        <p:nvSpPr>
          <p:cNvPr id="4" name="Slide Number Placeholder 3"/>
          <p:cNvSpPr>
            <a:spLocks noGrp="1"/>
          </p:cNvSpPr>
          <p:nvPr>
            <p:ph type="sldNum" sz="quarter" idx="10"/>
          </p:nvPr>
        </p:nvSpPr>
        <p:spPr/>
        <p:txBody>
          <a:bodyPr/>
          <a:lstStyle/>
          <a:p>
            <a:fld id="{8032D39C-13C1-415E-A709-861FFF23DBB1}" type="slidenum">
              <a:rPr lang="en-US" smtClean="0"/>
              <a:t>8</a:t>
            </a:fld>
            <a:endParaRPr lang="en-US"/>
          </a:p>
        </p:txBody>
      </p:sp>
    </p:spTree>
    <p:extLst>
      <p:ext uri="{BB962C8B-B14F-4D97-AF65-F5344CB8AC3E}">
        <p14:creationId xmlns:p14="http://schemas.microsoft.com/office/powerpoint/2010/main" val="977544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32D39C-13C1-415E-A709-861FFF23DBB1}" type="slidenum">
              <a:rPr lang="en-US" smtClean="0"/>
              <a:t>9</a:t>
            </a:fld>
            <a:endParaRPr lang="en-US"/>
          </a:p>
        </p:txBody>
      </p:sp>
    </p:spTree>
    <p:extLst>
      <p:ext uri="{BB962C8B-B14F-4D97-AF65-F5344CB8AC3E}">
        <p14:creationId xmlns:p14="http://schemas.microsoft.com/office/powerpoint/2010/main" val="312795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7BC83-6D50-444C-8554-A7D303C7C2DB}" type="datetimeFigureOut">
              <a:rPr lang="en-US" smtClean="0"/>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9ED3E-8BF2-49D1-8974-47B510AD1A9C}" type="slidenum">
              <a:rPr lang="en-US" smtClean="0"/>
              <a:t>‹#›</a:t>
            </a:fld>
            <a:endParaRPr lang="en-US"/>
          </a:p>
        </p:txBody>
      </p:sp>
    </p:spTree>
    <p:extLst>
      <p:ext uri="{BB962C8B-B14F-4D97-AF65-F5344CB8AC3E}">
        <p14:creationId xmlns:p14="http://schemas.microsoft.com/office/powerpoint/2010/main" val="127903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7BC83-6D50-444C-8554-A7D303C7C2DB}" type="datetimeFigureOut">
              <a:rPr lang="en-US" smtClean="0"/>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9ED3E-8BF2-49D1-8974-47B510AD1A9C}" type="slidenum">
              <a:rPr lang="en-US" smtClean="0"/>
              <a:t>‹#›</a:t>
            </a:fld>
            <a:endParaRPr lang="en-US"/>
          </a:p>
        </p:txBody>
      </p:sp>
    </p:spTree>
    <p:extLst>
      <p:ext uri="{BB962C8B-B14F-4D97-AF65-F5344CB8AC3E}">
        <p14:creationId xmlns:p14="http://schemas.microsoft.com/office/powerpoint/2010/main" val="3259046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7BC83-6D50-444C-8554-A7D303C7C2DB}" type="datetimeFigureOut">
              <a:rPr lang="en-US" smtClean="0"/>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9ED3E-8BF2-49D1-8974-47B510AD1A9C}" type="slidenum">
              <a:rPr lang="en-US" smtClean="0"/>
              <a:t>‹#›</a:t>
            </a:fld>
            <a:endParaRPr lang="en-US"/>
          </a:p>
        </p:txBody>
      </p:sp>
    </p:spTree>
    <p:extLst>
      <p:ext uri="{BB962C8B-B14F-4D97-AF65-F5344CB8AC3E}">
        <p14:creationId xmlns:p14="http://schemas.microsoft.com/office/powerpoint/2010/main" val="258311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7BC83-6D50-444C-8554-A7D303C7C2DB}" type="datetimeFigureOut">
              <a:rPr lang="en-US" smtClean="0"/>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9ED3E-8BF2-49D1-8974-47B510AD1A9C}" type="slidenum">
              <a:rPr lang="en-US" smtClean="0"/>
              <a:t>‹#›</a:t>
            </a:fld>
            <a:endParaRPr lang="en-US"/>
          </a:p>
        </p:txBody>
      </p:sp>
    </p:spTree>
    <p:extLst>
      <p:ext uri="{BB962C8B-B14F-4D97-AF65-F5344CB8AC3E}">
        <p14:creationId xmlns:p14="http://schemas.microsoft.com/office/powerpoint/2010/main" val="221301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7BC83-6D50-444C-8554-A7D303C7C2DB}" type="datetimeFigureOut">
              <a:rPr lang="en-US" smtClean="0"/>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89ED3E-8BF2-49D1-8974-47B510AD1A9C}" type="slidenum">
              <a:rPr lang="en-US" smtClean="0"/>
              <a:t>‹#›</a:t>
            </a:fld>
            <a:endParaRPr lang="en-US"/>
          </a:p>
        </p:txBody>
      </p:sp>
    </p:spTree>
    <p:extLst>
      <p:ext uri="{BB962C8B-B14F-4D97-AF65-F5344CB8AC3E}">
        <p14:creationId xmlns:p14="http://schemas.microsoft.com/office/powerpoint/2010/main" val="61381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7BC83-6D50-444C-8554-A7D303C7C2DB}" type="datetimeFigureOut">
              <a:rPr lang="en-US" smtClean="0"/>
              <a:t>4/7/2014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89ED3E-8BF2-49D1-8974-47B510AD1A9C}" type="slidenum">
              <a:rPr lang="en-US" smtClean="0"/>
              <a:t>‹#›</a:t>
            </a:fld>
            <a:endParaRPr lang="en-US"/>
          </a:p>
        </p:txBody>
      </p:sp>
    </p:spTree>
    <p:extLst>
      <p:ext uri="{BB962C8B-B14F-4D97-AF65-F5344CB8AC3E}">
        <p14:creationId xmlns:p14="http://schemas.microsoft.com/office/powerpoint/2010/main" val="381078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7BC83-6D50-444C-8554-A7D303C7C2DB}" type="datetimeFigureOut">
              <a:rPr lang="en-US" smtClean="0"/>
              <a:t>4/7/2014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89ED3E-8BF2-49D1-8974-47B510AD1A9C}" type="slidenum">
              <a:rPr lang="en-US" smtClean="0"/>
              <a:t>‹#›</a:t>
            </a:fld>
            <a:endParaRPr lang="en-US"/>
          </a:p>
        </p:txBody>
      </p:sp>
    </p:spTree>
    <p:extLst>
      <p:ext uri="{BB962C8B-B14F-4D97-AF65-F5344CB8AC3E}">
        <p14:creationId xmlns:p14="http://schemas.microsoft.com/office/powerpoint/2010/main" val="1361055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7BC83-6D50-444C-8554-A7D303C7C2DB}" type="datetimeFigureOut">
              <a:rPr lang="en-US" smtClean="0"/>
              <a:t>4/7/2014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89ED3E-8BF2-49D1-8974-47B510AD1A9C}" type="slidenum">
              <a:rPr lang="en-US" smtClean="0"/>
              <a:t>‹#›</a:t>
            </a:fld>
            <a:endParaRPr lang="en-US"/>
          </a:p>
        </p:txBody>
      </p:sp>
    </p:spTree>
    <p:extLst>
      <p:ext uri="{BB962C8B-B14F-4D97-AF65-F5344CB8AC3E}">
        <p14:creationId xmlns:p14="http://schemas.microsoft.com/office/powerpoint/2010/main" val="1415805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7BC83-6D50-444C-8554-A7D303C7C2DB}" type="datetimeFigureOut">
              <a:rPr lang="en-US" smtClean="0"/>
              <a:t>4/7/2014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89ED3E-8BF2-49D1-8974-47B510AD1A9C}" type="slidenum">
              <a:rPr lang="en-US" smtClean="0"/>
              <a:t>‹#›</a:t>
            </a:fld>
            <a:endParaRPr lang="en-US"/>
          </a:p>
        </p:txBody>
      </p:sp>
    </p:spTree>
    <p:extLst>
      <p:ext uri="{BB962C8B-B14F-4D97-AF65-F5344CB8AC3E}">
        <p14:creationId xmlns:p14="http://schemas.microsoft.com/office/powerpoint/2010/main" val="419432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7BC83-6D50-444C-8554-A7D303C7C2DB}" type="datetimeFigureOut">
              <a:rPr lang="en-US" smtClean="0"/>
              <a:t>4/7/2014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89ED3E-8BF2-49D1-8974-47B510AD1A9C}" type="slidenum">
              <a:rPr lang="en-US" smtClean="0"/>
              <a:t>‹#›</a:t>
            </a:fld>
            <a:endParaRPr lang="en-US"/>
          </a:p>
        </p:txBody>
      </p:sp>
    </p:spTree>
    <p:extLst>
      <p:ext uri="{BB962C8B-B14F-4D97-AF65-F5344CB8AC3E}">
        <p14:creationId xmlns:p14="http://schemas.microsoft.com/office/powerpoint/2010/main" val="3907379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7BC83-6D50-444C-8554-A7D303C7C2DB}" type="datetimeFigureOut">
              <a:rPr lang="en-US" smtClean="0"/>
              <a:t>4/7/2014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89ED3E-8BF2-49D1-8974-47B510AD1A9C}" type="slidenum">
              <a:rPr lang="en-US" smtClean="0"/>
              <a:t>‹#›</a:t>
            </a:fld>
            <a:endParaRPr lang="en-US"/>
          </a:p>
        </p:txBody>
      </p:sp>
    </p:spTree>
    <p:extLst>
      <p:ext uri="{BB962C8B-B14F-4D97-AF65-F5344CB8AC3E}">
        <p14:creationId xmlns:p14="http://schemas.microsoft.com/office/powerpoint/2010/main" val="297800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7BC83-6D50-444C-8554-A7D303C7C2DB}" type="datetimeFigureOut">
              <a:rPr lang="en-US" smtClean="0"/>
              <a:t>4/7/2014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9ED3E-8BF2-49D1-8974-47B510AD1A9C}" type="slidenum">
              <a:rPr lang="en-US" smtClean="0"/>
              <a:t>‹#›</a:t>
            </a:fld>
            <a:endParaRPr lang="en-US"/>
          </a:p>
        </p:txBody>
      </p:sp>
    </p:spTree>
    <p:extLst>
      <p:ext uri="{BB962C8B-B14F-4D97-AF65-F5344CB8AC3E}">
        <p14:creationId xmlns:p14="http://schemas.microsoft.com/office/powerpoint/2010/main" val="25392975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e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hyperlink" Target="http://youtu.be/0ruHOaHrGnQ"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youtu.be/tTbLBL2P6YA"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8.gif"/></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jUe0GWsHZdg"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starttalkingnow.org/"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www.theathenaforum.org/"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camy.org/"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hyperlink" Target="http://www.countertobacco.org/" TargetMode="External"/><Relationship Id="rId4" Type="http://schemas.openxmlformats.org/officeDocument/2006/relationships/hyperlink" Target="http://www.alcoholjustice.or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LDTL2013@dshs.wa.gov"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457200"/>
            <a:ext cx="8001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ＭＳ Ｐゴシック"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ＭＳ Ｐゴシック" pitchFamily="34" charset="-128"/>
              </a:defRPr>
            </a:lvl2pPr>
            <a:lvl3pPr algn="ctr" defTabSz="457200" rtl="0" fontAlgn="base">
              <a:spcBef>
                <a:spcPct val="0"/>
              </a:spcBef>
              <a:spcAft>
                <a:spcPct val="0"/>
              </a:spcAft>
              <a:defRPr sz="4400">
                <a:solidFill>
                  <a:schemeClr val="tx1"/>
                </a:solidFill>
                <a:latin typeface="Calibri" pitchFamily="34" charset="0"/>
                <a:ea typeface="ＭＳ Ｐゴシック" pitchFamily="34" charset="-128"/>
              </a:defRPr>
            </a:lvl3pPr>
            <a:lvl4pPr algn="ctr" defTabSz="457200" rtl="0" fontAlgn="base">
              <a:spcBef>
                <a:spcPct val="0"/>
              </a:spcBef>
              <a:spcAft>
                <a:spcPct val="0"/>
              </a:spcAft>
              <a:defRPr sz="4400">
                <a:solidFill>
                  <a:schemeClr val="tx1"/>
                </a:solidFill>
                <a:latin typeface="Calibri" pitchFamily="34" charset="0"/>
                <a:ea typeface="ＭＳ Ｐゴシック" pitchFamily="34" charset="-128"/>
              </a:defRPr>
            </a:lvl4pPr>
            <a:lvl5pPr algn="ctr" defTabSz="457200" rtl="0" fontAlgn="base">
              <a:spcBef>
                <a:spcPct val="0"/>
              </a:spcBef>
              <a:spcAft>
                <a:spcPct val="0"/>
              </a:spcAft>
              <a:defRPr sz="4400">
                <a:solidFill>
                  <a:schemeClr val="tx1"/>
                </a:solidFill>
                <a:latin typeface="Calibri" pitchFamily="34" charset="0"/>
                <a:ea typeface="ＭＳ Ｐゴシック" pitchFamily="34"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ysClr val="windowText" lastClr="000000"/>
                </a:solidFill>
                <a:effectLst/>
                <a:uLnTx/>
                <a:uFillTx/>
                <a:latin typeface="Calibri"/>
                <a:ea typeface="ＭＳ Ｐゴシック" pitchFamily="34" charset="-128"/>
              </a:rPr>
              <a:t/>
            </a:r>
            <a:br>
              <a:rPr kumimoji="0" lang="en-US" altLang="en-US" sz="4400" b="0" i="0" u="none" strike="noStrike" kern="1200" cap="none" spc="0" normalizeH="0" baseline="0" noProof="0" dirty="0" smtClean="0">
                <a:ln>
                  <a:noFill/>
                </a:ln>
                <a:solidFill>
                  <a:sysClr val="windowText" lastClr="000000"/>
                </a:solidFill>
                <a:effectLst/>
                <a:uLnTx/>
                <a:uFillTx/>
                <a:latin typeface="Calibri"/>
                <a:ea typeface="ＭＳ Ｐゴシック" pitchFamily="34" charset="-128"/>
              </a:rPr>
            </a:br>
            <a:r>
              <a:rPr kumimoji="0" lang="en-US" altLang="en-US" sz="4400" b="0" i="0" u="sng" strike="noStrike" kern="1200" cap="none" spc="0" normalizeH="0" baseline="0" noProof="0" dirty="0" smtClean="0">
                <a:ln>
                  <a:noFill/>
                </a:ln>
                <a:solidFill>
                  <a:sysClr val="windowText" lastClr="000000"/>
                </a:solidFill>
                <a:effectLst/>
                <a:uLnTx/>
                <a:uFillTx/>
                <a:latin typeface="Calibri"/>
                <a:ea typeface="ＭＳ Ｐゴシック" pitchFamily="34" charset="-128"/>
              </a:rPr>
              <a:t>ADVERTISING AWARENESS</a:t>
            </a:r>
            <a:r>
              <a:rPr kumimoji="0" lang="en-US" altLang="en-US" sz="4400" b="0" i="0" u="none" strike="noStrike" kern="1200" cap="none" spc="0" normalizeH="0" baseline="0" noProof="0" dirty="0" smtClean="0">
                <a:ln>
                  <a:noFill/>
                </a:ln>
                <a:solidFill>
                  <a:sysClr val="windowText" lastClr="000000"/>
                </a:solidFill>
                <a:effectLst/>
                <a:uLnTx/>
                <a:uFillTx/>
                <a:latin typeface="Calibri"/>
                <a:ea typeface="ＭＳ Ｐゴシック" pitchFamily="34" charset="-128"/>
              </a:rPr>
              <a:t/>
            </a:r>
            <a:br>
              <a:rPr kumimoji="0" lang="en-US" altLang="en-US" sz="4400" b="0" i="0" u="none" strike="noStrike" kern="1200" cap="none" spc="0" normalizeH="0" baseline="0" noProof="0" dirty="0" smtClean="0">
                <a:ln>
                  <a:noFill/>
                </a:ln>
                <a:solidFill>
                  <a:sysClr val="windowText" lastClr="000000"/>
                </a:solidFill>
                <a:effectLst/>
                <a:uLnTx/>
                <a:uFillTx/>
                <a:latin typeface="Calibri"/>
                <a:ea typeface="ＭＳ Ｐゴシック" pitchFamily="34" charset="-128"/>
              </a:rPr>
            </a:br>
            <a:r>
              <a:rPr kumimoji="0" lang="en-US" altLang="en-US" sz="1600" b="0" i="0" u="none" strike="noStrike" kern="1200" cap="none" spc="0" normalizeH="0" baseline="0" noProof="0" dirty="0" smtClean="0">
                <a:ln>
                  <a:noFill/>
                </a:ln>
                <a:solidFill>
                  <a:srgbClr val="376092"/>
                </a:solidFill>
                <a:effectLst/>
                <a:uLnTx/>
                <a:uFillTx/>
                <a:latin typeface="Calibri"/>
                <a:ea typeface="ＭＳ Ｐゴシック" pitchFamily="34" charset="-128"/>
              </a:rPr>
              <a:t/>
            </a:r>
            <a:br>
              <a:rPr kumimoji="0" lang="en-US" altLang="en-US" sz="1600" b="0" i="0" u="none" strike="noStrike" kern="1200" cap="none" spc="0" normalizeH="0" baseline="0" noProof="0" dirty="0" smtClean="0">
                <a:ln>
                  <a:noFill/>
                </a:ln>
                <a:solidFill>
                  <a:srgbClr val="376092"/>
                </a:solidFill>
                <a:effectLst/>
                <a:uLnTx/>
                <a:uFillTx/>
                <a:latin typeface="Calibri"/>
                <a:ea typeface="ＭＳ Ｐゴシック" pitchFamily="34" charset="-128"/>
              </a:rPr>
            </a:br>
            <a:r>
              <a:rPr kumimoji="0" lang="en-US" altLang="en-US" sz="2000" b="0" i="1" u="none" strike="noStrike" kern="1200" cap="none" spc="0" normalizeH="0" baseline="0" noProof="0" dirty="0" smtClean="0">
                <a:ln>
                  <a:noFill/>
                </a:ln>
                <a:solidFill>
                  <a:srgbClr val="7030A0"/>
                </a:solidFill>
                <a:effectLst/>
                <a:uLnTx/>
                <a:uFillTx/>
                <a:latin typeface="Calibri"/>
                <a:ea typeface="ＭＳ Ｐゴシック" pitchFamily="34" charset="-128"/>
              </a:rPr>
              <a:t>  </a:t>
            </a:r>
            <a:r>
              <a:rPr kumimoji="0" lang="en-US" altLang="en-US" sz="2000" b="0" i="1" u="none" strike="noStrike" kern="1200" cap="none" spc="0" normalizeH="0" baseline="0" noProof="0" dirty="0" smtClean="0">
                <a:ln>
                  <a:noFill/>
                </a:ln>
                <a:solidFill>
                  <a:srgbClr val="604A7B"/>
                </a:solidFill>
                <a:effectLst/>
                <a:uLnTx/>
                <a:uFillTx/>
                <a:latin typeface="Arial Black" pitchFamily="34" charset="0"/>
                <a:ea typeface="ＭＳ Ｐゴシック" pitchFamily="34" charset="-128"/>
              </a:rPr>
              <a:t>How the alcohol &amp; tobacco industries target </a:t>
            </a:r>
            <a:br>
              <a:rPr kumimoji="0" lang="en-US" altLang="en-US" sz="2000" b="0" i="1" u="none" strike="noStrike" kern="1200" cap="none" spc="0" normalizeH="0" baseline="0" noProof="0" dirty="0" smtClean="0">
                <a:ln>
                  <a:noFill/>
                </a:ln>
                <a:solidFill>
                  <a:srgbClr val="604A7B"/>
                </a:solidFill>
                <a:effectLst/>
                <a:uLnTx/>
                <a:uFillTx/>
                <a:latin typeface="Arial Black" pitchFamily="34" charset="0"/>
                <a:ea typeface="ＭＳ Ｐゴシック" pitchFamily="34" charset="-128"/>
              </a:rPr>
            </a:br>
            <a:r>
              <a:rPr kumimoji="0" lang="en-US" altLang="en-US" sz="2000" b="0" i="1" u="sng" strike="noStrike" kern="1200" cap="none" spc="0" normalizeH="0" baseline="0" noProof="0" dirty="0" smtClean="0">
                <a:ln>
                  <a:noFill/>
                </a:ln>
                <a:solidFill>
                  <a:srgbClr val="604A7B"/>
                </a:solidFill>
                <a:effectLst/>
                <a:uLnTx/>
                <a:uFillTx/>
                <a:latin typeface="Arial Black" pitchFamily="34" charset="0"/>
                <a:ea typeface="ＭＳ Ｐゴシック" pitchFamily="34" charset="-128"/>
              </a:rPr>
              <a:t>YOUTH </a:t>
            </a:r>
            <a:r>
              <a:rPr kumimoji="0" lang="en-US" altLang="en-US" sz="2000" b="0" i="1" u="none" strike="noStrike" kern="1200" cap="none" spc="0" normalizeH="0" baseline="0" noProof="0" dirty="0" smtClean="0">
                <a:ln>
                  <a:noFill/>
                </a:ln>
                <a:solidFill>
                  <a:srgbClr val="604A7B"/>
                </a:solidFill>
                <a:effectLst/>
                <a:uLnTx/>
                <a:uFillTx/>
                <a:latin typeface="Arial Black" pitchFamily="34" charset="0"/>
                <a:ea typeface="ＭＳ Ｐゴシック" pitchFamily="34" charset="-128"/>
              </a:rPr>
              <a:t/>
            </a:r>
            <a:br>
              <a:rPr kumimoji="0" lang="en-US" altLang="en-US" sz="2000" b="0" i="1" u="none" strike="noStrike" kern="1200" cap="none" spc="0" normalizeH="0" baseline="0" noProof="0" dirty="0" smtClean="0">
                <a:ln>
                  <a:noFill/>
                </a:ln>
                <a:solidFill>
                  <a:srgbClr val="604A7B"/>
                </a:solidFill>
                <a:effectLst/>
                <a:uLnTx/>
                <a:uFillTx/>
                <a:latin typeface="Arial Black" pitchFamily="34" charset="0"/>
                <a:ea typeface="ＭＳ Ｐゴシック" pitchFamily="34" charset="-128"/>
              </a:rPr>
            </a:br>
            <a:r>
              <a:rPr kumimoji="0" lang="en-US" altLang="en-US" sz="2000" b="0" i="1" u="none" strike="noStrike" kern="1200" cap="none" spc="0" normalizeH="0" baseline="0" noProof="0" dirty="0" smtClean="0">
                <a:ln>
                  <a:noFill/>
                </a:ln>
                <a:solidFill>
                  <a:srgbClr val="604A7B"/>
                </a:solidFill>
                <a:effectLst/>
                <a:uLnTx/>
                <a:uFillTx/>
                <a:latin typeface="Arial Black" pitchFamily="34" charset="0"/>
                <a:ea typeface="ＭＳ Ｐゴシック" pitchFamily="34" charset="-128"/>
              </a:rPr>
              <a:t>with their advertising and marketing strategies.</a:t>
            </a:r>
          </a:p>
        </p:txBody>
      </p:sp>
      <p:sp>
        <p:nvSpPr>
          <p:cNvPr id="5" name="Rectangle 4"/>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5300" y="5638800"/>
            <a:ext cx="1676400" cy="979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7932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2057400" y="381000"/>
            <a:ext cx="6248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dirty="0" smtClean="0">
                <a:solidFill>
                  <a:schemeClr val="accent3">
                    <a:lumMod val="50000"/>
                  </a:schemeClr>
                </a:solidFill>
              </a:rPr>
              <a:t>Eat Fresh!</a:t>
            </a:r>
            <a:endParaRPr lang="en-US" altLang="en-US" sz="6600" dirty="0">
              <a:solidFill>
                <a:schemeClr val="accent3">
                  <a:lumMod val="50000"/>
                </a:schemeClr>
              </a:solidFill>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38400" y="2759529"/>
            <a:ext cx="5486400" cy="156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2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3"/>
          <p:cNvSpPr txBox="1">
            <a:spLocks noChangeArrowheads="1"/>
          </p:cNvSpPr>
          <p:nvPr/>
        </p:nvSpPr>
        <p:spPr bwMode="auto">
          <a:xfrm>
            <a:off x="6019800" y="4876800"/>
            <a:ext cx="2209800" cy="584200"/>
          </a:xfrm>
          <a:prstGeom prst="rect">
            <a:avLst/>
          </a:prstGeom>
          <a:noFill/>
          <a:ln w="9525">
            <a:noFill/>
            <a:miter lim="800000"/>
            <a:headEnd/>
            <a:tailEnd/>
          </a:ln>
        </p:spPr>
        <p:txBody>
          <a:bodyPr>
            <a:spAutoFit/>
          </a:bodyPr>
          <a:lstStyle/>
          <a:p>
            <a:pPr eaLnBrk="0" hangingPunct="0">
              <a:spcBef>
                <a:spcPct val="50000"/>
              </a:spcBef>
              <a:defRPr/>
            </a:pPr>
            <a:r>
              <a:rPr lang="en-US" sz="3200" b="1" dirty="0" err="1">
                <a:solidFill>
                  <a:schemeClr val="accent4">
                    <a:lumMod val="50000"/>
                  </a:schemeClr>
                </a:solidFill>
                <a:latin typeface="Comic Sans MS" pitchFamily="66" charset="0"/>
                <a:ea typeface="+mn-ea"/>
                <a:cs typeface="Arial" pitchFamily="34" charset="0"/>
              </a:rPr>
              <a:t>Geiko</a:t>
            </a:r>
            <a:endParaRPr lang="en-US" sz="3200" b="1" dirty="0">
              <a:solidFill>
                <a:schemeClr val="accent4">
                  <a:lumMod val="50000"/>
                </a:schemeClr>
              </a:solidFill>
              <a:latin typeface="Comic Sans MS" pitchFamily="66" charset="0"/>
              <a:ea typeface="+mn-ea"/>
              <a:cs typeface="Arial" pitchFamily="34" charset="0"/>
            </a:endParaRPr>
          </a:p>
        </p:txBody>
      </p:sp>
      <p:pic>
        <p:nvPicPr>
          <p:cNvPr id="4" name="Picture 6" descr="pose_thumbs-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57200"/>
            <a:ext cx="3027363"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96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6324600" y="4953000"/>
            <a:ext cx="2209800" cy="914400"/>
          </a:xfrm>
          <a:prstGeom prst="rect">
            <a:avLst/>
          </a:prstGeom>
        </p:spPr>
        <p:txBody>
          <a:bodyPr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None/>
              <a:defRPr/>
            </a:pPr>
            <a:r>
              <a:rPr lang="en-US" b="1" smtClean="0">
                <a:solidFill>
                  <a:schemeClr val="accent4">
                    <a:lumMod val="50000"/>
                  </a:schemeClr>
                </a:solidFill>
              </a:rPr>
              <a:t>Progressive</a:t>
            </a:r>
            <a:endParaRPr lang="en-US" b="1" dirty="0">
              <a:solidFill>
                <a:schemeClr val="accent4">
                  <a:lumMod val="50000"/>
                </a:schemeClr>
              </a:solidFill>
            </a:endParaRPr>
          </a:p>
        </p:txBody>
      </p:sp>
      <p:pic>
        <p:nvPicPr>
          <p:cNvPr id="4" name="Picture 3" descr="flo.jpg"/>
          <p:cNvPicPr>
            <a:picLocks noChangeAspect="1"/>
          </p:cNvPicPr>
          <p:nvPr/>
        </p:nvPicPr>
        <p:blipFill rotWithShape="1">
          <a:blip r:embed="rId3">
            <a:extLst>
              <a:ext uri="{28A0092B-C50C-407E-A947-70E740481C1C}">
                <a14:useLocalDpi xmlns:a14="http://schemas.microsoft.com/office/drawing/2010/main" val="0"/>
              </a:ext>
            </a:extLst>
          </a:blip>
          <a:srcRect l="15145" t="-1" r="31130" b="41828"/>
          <a:stretch/>
        </p:blipFill>
        <p:spPr bwMode="auto">
          <a:xfrm>
            <a:off x="3086100" y="761999"/>
            <a:ext cx="4343400" cy="35271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55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3"/>
          <p:cNvSpPr txBox="1">
            <a:spLocks noChangeArrowheads="1"/>
          </p:cNvSpPr>
          <p:nvPr/>
        </p:nvSpPr>
        <p:spPr bwMode="auto">
          <a:xfrm>
            <a:off x="6400800" y="5257800"/>
            <a:ext cx="2362200" cy="1477328"/>
          </a:xfrm>
          <a:prstGeom prst="rect">
            <a:avLst/>
          </a:prstGeom>
          <a:noFill/>
          <a:ln w="9525">
            <a:noFill/>
            <a:miter lim="800000"/>
            <a:headEnd/>
            <a:tailEnd/>
          </a:ln>
        </p:spPr>
        <p:txBody>
          <a:bodyPr wrap="square">
            <a:spAutoFit/>
          </a:bodyPr>
          <a:lstStyle/>
          <a:p>
            <a:pPr eaLnBrk="0" hangingPunct="0">
              <a:spcBef>
                <a:spcPct val="50000"/>
              </a:spcBef>
              <a:defRPr/>
            </a:pPr>
            <a:r>
              <a:rPr lang="en-US" sz="3600" b="1" dirty="0" smtClean="0">
                <a:solidFill>
                  <a:schemeClr val="accent4">
                    <a:lumMod val="50000"/>
                  </a:schemeClr>
                </a:solidFill>
                <a:latin typeface="Comic Sans MS" pitchFamily="66" charset="0"/>
                <a:ea typeface="+mn-ea"/>
                <a:cs typeface="Arial" pitchFamily="34" charset="0"/>
              </a:rPr>
              <a:t>Mayhem</a:t>
            </a:r>
          </a:p>
          <a:p>
            <a:pPr eaLnBrk="0" hangingPunct="0">
              <a:spcBef>
                <a:spcPct val="50000"/>
              </a:spcBef>
              <a:defRPr/>
            </a:pPr>
            <a:r>
              <a:rPr lang="en-US" sz="3600" b="1" dirty="0" smtClean="0">
                <a:solidFill>
                  <a:schemeClr val="accent4">
                    <a:lumMod val="50000"/>
                  </a:schemeClr>
                </a:solidFill>
                <a:latin typeface="Comic Sans MS" pitchFamily="66" charset="0"/>
                <a:ea typeface="+mn-ea"/>
                <a:cs typeface="Arial" pitchFamily="34" charset="0"/>
              </a:rPr>
              <a:t>(Allstate)</a:t>
            </a:r>
            <a:endParaRPr lang="en-US" sz="3600" b="1" dirty="0">
              <a:solidFill>
                <a:schemeClr val="accent4">
                  <a:lumMod val="50000"/>
                </a:schemeClr>
              </a:solidFill>
              <a:latin typeface="Comic Sans MS" pitchFamily="66" charset="0"/>
              <a:ea typeface="+mn-ea"/>
              <a:cs typeface="Arial" pitchFamily="34" charset="0"/>
            </a:endParaRPr>
          </a:p>
        </p:txBody>
      </p:sp>
      <p:pic>
        <p:nvPicPr>
          <p:cNvPr id="4" name="Picture 3" descr="mayhem-headba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20687"/>
            <a:ext cx="47371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24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2324100" y="246062"/>
            <a:ext cx="3962400" cy="920750"/>
          </a:xfrm>
          <a:prstGeom prst="rect">
            <a:avLst/>
          </a:prstGeom>
        </p:spPr>
        <p:txBody>
          <a:bodyPr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None/>
              <a:defRPr/>
            </a:pPr>
            <a:r>
              <a:rPr lang="en-US" b="1" smtClean="0">
                <a:solidFill>
                  <a:schemeClr val="accent4">
                    <a:lumMod val="50000"/>
                  </a:schemeClr>
                </a:solidFill>
              </a:rPr>
              <a:t>Target</a:t>
            </a:r>
            <a:endParaRPr lang="en-US" b="1" dirty="0">
              <a:solidFill>
                <a:schemeClr val="accent4">
                  <a:lumMod val="50000"/>
                </a:schemeClr>
              </a:solidFill>
            </a:endParaRPr>
          </a:p>
        </p:txBody>
      </p:sp>
      <p:pic>
        <p:nvPicPr>
          <p:cNvPr id="4" name="Picture 3" descr="target-logo-A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1465262"/>
            <a:ext cx="49911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5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1524000" y="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a:t>How many ads do you see everyday?</a:t>
            </a:r>
          </a:p>
        </p:txBody>
      </p:sp>
      <p:sp>
        <p:nvSpPr>
          <p:cNvPr id="4" name="TextBox 7"/>
          <p:cNvSpPr txBox="1">
            <a:spLocks noChangeArrowheads="1"/>
          </p:cNvSpPr>
          <p:nvPr/>
        </p:nvSpPr>
        <p:spPr bwMode="auto">
          <a:xfrm>
            <a:off x="4191000" y="1371600"/>
            <a:ext cx="2743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800" b="1">
                <a:solidFill>
                  <a:srgbClr val="FF0000"/>
                </a:solidFill>
              </a:rPr>
              <a:t>5,000</a:t>
            </a:r>
            <a:r>
              <a:rPr lang="en-US" altLang="en-US" sz="1800" b="1">
                <a:solidFill>
                  <a:srgbClr val="FF0000"/>
                </a:solidFill>
              </a:rPr>
              <a:t> </a:t>
            </a:r>
          </a:p>
        </p:txBody>
      </p:sp>
      <p:sp>
        <p:nvSpPr>
          <p:cNvPr id="5" name="TextBox 3"/>
          <p:cNvSpPr txBox="1">
            <a:spLocks noChangeArrowheads="1"/>
          </p:cNvSpPr>
          <p:nvPr/>
        </p:nvSpPr>
        <p:spPr bwMode="auto">
          <a:xfrm>
            <a:off x="1524000" y="2819400"/>
            <a:ext cx="7391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dirty="0"/>
              <a:t>Companies spent $496 billion last year on advertising.</a:t>
            </a:r>
          </a:p>
        </p:txBody>
      </p:sp>
      <p:sp>
        <p:nvSpPr>
          <p:cNvPr id="6" name="TextBox 2"/>
          <p:cNvSpPr txBox="1">
            <a:spLocks noChangeArrowheads="1"/>
          </p:cNvSpPr>
          <p:nvPr/>
        </p:nvSpPr>
        <p:spPr bwMode="auto">
          <a:xfrm>
            <a:off x="3657600" y="4038600"/>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dirty="0"/>
              <a:t>But some of it is free…</a:t>
            </a:r>
          </a:p>
        </p:txBody>
      </p:sp>
      <p:pic>
        <p:nvPicPr>
          <p:cNvPr id="7" name="Picture 6" descr="1e62d5b17f039065175be502214c4af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3221831"/>
            <a:ext cx="3676650" cy="36004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8" name="Picture 7" descr="5089c3d805ee2_f528764d624db129b32c21fbca0cb8d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3200400"/>
            <a:ext cx="3600450" cy="36004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9" name="Picture 8" descr="high-school-student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00387" y="3048000"/>
            <a:ext cx="4924425"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 name="Picture 9" descr="nike-fall-2009-dynast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19275" y="642937"/>
            <a:ext cx="6858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20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raight Connector 10"/>
          <p:cNvSpPr/>
          <p:nvPr/>
        </p:nvSpPr>
        <p:spPr>
          <a:xfrm flipV="1">
            <a:off x="4583041" y="5453392"/>
            <a:ext cx="2655959" cy="0"/>
          </a:xfrm>
          <a:prstGeom prst="line">
            <a:avLst/>
          </a:prstGeom>
          <a:scene3d>
            <a:camera prst="orthographicFront"/>
            <a:lightRig rig="chilly" dir="t"/>
          </a:scene3d>
          <a:sp3d z="-40000" prstMaterial="matte"/>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a:off x="4876799" y="4821429"/>
            <a:ext cx="404689" cy="0"/>
          </a:xfrm>
          <a:prstGeom prst="line">
            <a:avLst/>
          </a:prstGeom>
          <a:scene3d>
            <a:camera prst="orthographicFront"/>
            <a:lightRig rig="chilly" dir="t"/>
          </a:scene3d>
          <a:sp3d z="-40000" prstMaterial="matte"/>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12"/>
          <p:cNvSpPr/>
          <p:nvPr/>
        </p:nvSpPr>
        <p:spPr>
          <a:xfrm>
            <a:off x="4976687" y="3938156"/>
            <a:ext cx="1907512" cy="0"/>
          </a:xfrm>
          <a:prstGeom prst="line">
            <a:avLst/>
          </a:prstGeom>
          <a:scene3d>
            <a:camera prst="orthographicFront"/>
            <a:lightRig rig="chilly" dir="t"/>
          </a:scene3d>
          <a:sp3d z="-40000" prstMaterial="matte"/>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3"/>
          <p:cNvSpPr/>
          <p:nvPr/>
        </p:nvSpPr>
        <p:spPr>
          <a:xfrm>
            <a:off x="4800601" y="3054024"/>
            <a:ext cx="1846764" cy="860"/>
          </a:xfrm>
          <a:prstGeom prst="line">
            <a:avLst/>
          </a:prstGeom>
          <a:scene3d>
            <a:camera prst="orthographicFront"/>
            <a:lightRig rig="chilly" dir="t"/>
          </a:scene3d>
          <a:sp3d z="-40000" prstMaterial="matte"/>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Straight Connector 14"/>
          <p:cNvSpPr/>
          <p:nvPr/>
        </p:nvSpPr>
        <p:spPr>
          <a:xfrm>
            <a:off x="4495799" y="2422919"/>
            <a:ext cx="2732159" cy="0"/>
          </a:xfrm>
          <a:prstGeom prst="line">
            <a:avLst/>
          </a:prstGeom>
          <a:scene3d>
            <a:camera prst="orthographicFront"/>
            <a:lightRig rig="chilly" dir="t"/>
          </a:scene3d>
          <a:sp3d z="-40000" prstMaterial="matte"/>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Oval 15"/>
          <p:cNvSpPr/>
          <p:nvPr/>
        </p:nvSpPr>
        <p:spPr>
          <a:xfrm>
            <a:off x="1852491" y="1773178"/>
            <a:ext cx="3124196" cy="4487836"/>
          </a:xfrm>
          <a:prstGeom prst="ellipse">
            <a:avLst/>
          </a:prstGeom>
          <a:blipFill>
            <a:blip r:embed="rId3">
              <a:extLst>
                <a:ext uri="{28A0092B-C50C-407E-A947-70E740481C1C}">
                  <a14:useLocalDpi xmlns:a14="http://schemas.microsoft.com/office/drawing/2010/main" val="0"/>
                </a:ext>
              </a:extLst>
            </a:blip>
            <a:srcRect/>
            <a:stretch>
              <a:fillRect l="-40000" r="-40000"/>
            </a:stretch>
          </a:bli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7" name="Group 16"/>
          <p:cNvGrpSpPr/>
          <p:nvPr/>
        </p:nvGrpSpPr>
        <p:grpSpPr>
          <a:xfrm>
            <a:off x="2298635" y="4052723"/>
            <a:ext cx="2365248" cy="1219581"/>
            <a:chOff x="522528" y="2330349"/>
            <a:chExt cx="2365248" cy="1219581"/>
          </a:xfrm>
          <a:scene3d>
            <a:camera prst="orthographicFront"/>
            <a:lightRig rig="chilly" dir="t"/>
          </a:scene3d>
        </p:grpSpPr>
        <p:sp>
          <p:nvSpPr>
            <p:cNvPr id="38" name="Rectangle 37"/>
            <p:cNvSpPr/>
            <p:nvPr/>
          </p:nvSpPr>
          <p:spPr>
            <a:xfrm>
              <a:off x="522528" y="2330349"/>
              <a:ext cx="2365248" cy="1219581"/>
            </a:xfrm>
            <a:prstGeom prst="rect">
              <a:avLst/>
            </a:prstGeom>
            <a:noFill/>
            <a:ln>
              <a:noFill/>
            </a:ln>
            <a:sp3d/>
          </p:spPr>
          <p:style>
            <a:lnRef idx="0">
              <a:scrgbClr r="0" g="0" b="0"/>
            </a:lnRef>
            <a:fillRef idx="1">
              <a:scrgbClr r="0" g="0" b="0"/>
            </a:fillRef>
            <a:effectRef idx="0">
              <a:schemeClr val="accent1">
                <a:hueOff val="0"/>
                <a:satOff val="0"/>
                <a:lumOff val="0"/>
                <a:alphaOff val="0"/>
              </a:schemeClr>
            </a:effectRef>
            <a:fontRef idx="minor">
              <a:schemeClr val="lt1"/>
            </a:fontRef>
          </p:style>
        </p:sp>
        <p:sp>
          <p:nvSpPr>
            <p:cNvPr id="39" name="Rectangle 38"/>
            <p:cNvSpPr/>
            <p:nvPr/>
          </p:nvSpPr>
          <p:spPr>
            <a:xfrm>
              <a:off x="522528" y="2330349"/>
              <a:ext cx="2365248" cy="121958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b" anchorCtr="0">
              <a:noAutofit/>
            </a:bodyPr>
            <a:lstStyle/>
            <a:p>
              <a:pPr lvl="0" algn="ctr" defTabSz="2000250">
                <a:lnSpc>
                  <a:spcPct val="90000"/>
                </a:lnSpc>
                <a:spcBef>
                  <a:spcPct val="0"/>
                </a:spcBef>
                <a:spcAft>
                  <a:spcPct val="35000"/>
                </a:spcAft>
              </a:pPr>
              <a:r>
                <a:rPr lang="en-US" sz="4500" kern="1200" dirty="0" smtClean="0"/>
                <a:t>The Brand</a:t>
              </a:r>
              <a:endParaRPr lang="en-US" sz="4500" kern="1200" dirty="0"/>
            </a:p>
          </p:txBody>
        </p:sp>
      </p:grpSp>
      <p:sp>
        <p:nvSpPr>
          <p:cNvPr id="18" name="Oval 17"/>
          <p:cNvSpPr/>
          <p:nvPr/>
        </p:nvSpPr>
        <p:spPr>
          <a:xfrm>
            <a:off x="7110285" y="1651368"/>
            <a:ext cx="1728915" cy="1543104"/>
          </a:xfrm>
          <a:prstGeom prst="ellipse">
            <a:avLst/>
          </a:prstGeom>
          <a:blipFill>
            <a:blip r:embed="rId4">
              <a:extLst>
                <a:ext uri="{28A0092B-C50C-407E-A947-70E740481C1C}">
                  <a14:useLocalDpi xmlns:a14="http://schemas.microsoft.com/office/drawing/2010/main" val="0"/>
                </a:ext>
              </a:extLst>
            </a:blip>
            <a:srcRect/>
            <a:stretch>
              <a:fillRect/>
            </a:stretch>
          </a:bli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9" name="Group 18"/>
          <p:cNvGrpSpPr/>
          <p:nvPr/>
        </p:nvGrpSpPr>
        <p:grpSpPr>
          <a:xfrm>
            <a:off x="7326736" y="2230376"/>
            <a:ext cx="1193283" cy="970024"/>
            <a:chOff x="5550629" y="508002"/>
            <a:chExt cx="1193283" cy="970024"/>
          </a:xfrm>
        </p:grpSpPr>
        <p:sp>
          <p:nvSpPr>
            <p:cNvPr id="36" name="Rectangle 35"/>
            <p:cNvSpPr/>
            <p:nvPr/>
          </p:nvSpPr>
          <p:spPr>
            <a:xfrm>
              <a:off x="5550629" y="508002"/>
              <a:ext cx="1052419" cy="6652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5691493" y="812800"/>
              <a:ext cx="1052419" cy="66522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7630" tIns="0" rIns="87630" bIns="0" numCol="1" spcCol="1270" anchor="ctr" anchorCtr="0">
              <a:noAutofit/>
            </a:bodyPr>
            <a:lstStyle/>
            <a:p>
              <a:pPr lvl="0" algn="l" defTabSz="1022350">
                <a:lnSpc>
                  <a:spcPct val="90000"/>
                </a:lnSpc>
                <a:spcBef>
                  <a:spcPct val="0"/>
                </a:spcBef>
                <a:spcAft>
                  <a:spcPct val="35000"/>
                </a:spcAft>
              </a:pPr>
              <a:r>
                <a:rPr lang="en-US" sz="2300" b="1" kern="1200" dirty="0" smtClean="0">
                  <a:solidFill>
                    <a:schemeClr val="bg1"/>
                  </a:solidFill>
                </a:rPr>
                <a:t>Humor</a:t>
              </a:r>
              <a:endParaRPr lang="en-US" sz="2300" b="1" kern="1200" dirty="0">
                <a:solidFill>
                  <a:schemeClr val="bg1"/>
                </a:solidFill>
              </a:endParaRPr>
            </a:p>
          </p:txBody>
        </p:sp>
      </p:grpSp>
      <p:grpSp>
        <p:nvGrpSpPr>
          <p:cNvPr id="21" name="Group 20"/>
          <p:cNvGrpSpPr/>
          <p:nvPr/>
        </p:nvGrpSpPr>
        <p:grpSpPr>
          <a:xfrm>
            <a:off x="5829676" y="2763775"/>
            <a:ext cx="1149065" cy="1254251"/>
            <a:chOff x="4053569" y="1041401"/>
            <a:chExt cx="1149065" cy="1254251"/>
          </a:xfrm>
        </p:grpSpPr>
        <p:sp>
          <p:nvSpPr>
            <p:cNvPr id="34" name="Rectangle 33"/>
            <p:cNvSpPr/>
            <p:nvPr/>
          </p:nvSpPr>
          <p:spPr>
            <a:xfrm>
              <a:off x="4250510" y="1041401"/>
              <a:ext cx="952124" cy="6652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angle 34"/>
            <p:cNvSpPr/>
            <p:nvPr/>
          </p:nvSpPr>
          <p:spPr>
            <a:xfrm>
              <a:off x="4053569" y="1630426"/>
              <a:ext cx="952124" cy="66522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7630" tIns="0" rIns="87630" bIns="0" numCol="1" spcCol="1270" anchor="ctr" anchorCtr="0">
              <a:noAutofit/>
            </a:bodyPr>
            <a:lstStyle/>
            <a:p>
              <a:pPr lvl="0" algn="l" defTabSz="1022350">
                <a:lnSpc>
                  <a:spcPct val="90000"/>
                </a:lnSpc>
                <a:spcBef>
                  <a:spcPct val="0"/>
                </a:spcBef>
                <a:spcAft>
                  <a:spcPct val="35000"/>
                </a:spcAft>
              </a:pPr>
              <a:r>
                <a:rPr lang="en-US" sz="2300" b="1" kern="1200" dirty="0" smtClean="0"/>
                <a:t>celebs</a:t>
              </a:r>
              <a:endParaRPr lang="en-US" sz="2300" b="1" kern="1200" dirty="0"/>
            </a:p>
          </p:txBody>
        </p:sp>
      </p:grpSp>
      <p:sp>
        <p:nvSpPr>
          <p:cNvPr id="22" name="Oval 21"/>
          <p:cNvSpPr/>
          <p:nvPr/>
        </p:nvSpPr>
        <p:spPr>
          <a:xfrm>
            <a:off x="6881688" y="3220973"/>
            <a:ext cx="1753608" cy="1510588"/>
          </a:xfrm>
          <a:prstGeom prst="ellipse">
            <a:avLst/>
          </a:prstGeom>
          <a:blipFill>
            <a:blip r:embed="rId5">
              <a:extLst>
                <a:ext uri="{28A0092B-C50C-407E-A947-70E740481C1C}">
                  <a14:useLocalDpi xmlns:a14="http://schemas.microsoft.com/office/drawing/2010/main" val="0"/>
                </a:ext>
              </a:extLst>
            </a:blip>
            <a:srcRect/>
            <a:stretch>
              <a:fillRect l="-39000" r="-39000"/>
            </a:stretch>
          </a:bli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3" name="Group 22"/>
          <p:cNvGrpSpPr/>
          <p:nvPr/>
        </p:nvGrpSpPr>
        <p:grpSpPr>
          <a:xfrm>
            <a:off x="7021092" y="4135376"/>
            <a:ext cx="1381615" cy="720850"/>
            <a:chOff x="5244985" y="2413002"/>
            <a:chExt cx="1381615" cy="720850"/>
          </a:xfrm>
        </p:grpSpPr>
        <p:sp>
          <p:nvSpPr>
            <p:cNvPr id="32" name="Rectangle 31"/>
            <p:cNvSpPr/>
            <p:nvPr/>
          </p:nvSpPr>
          <p:spPr>
            <a:xfrm>
              <a:off x="5244985" y="2413002"/>
              <a:ext cx="1239907" cy="6652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386693" y="2468626"/>
              <a:ext cx="1239907" cy="66522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7630" tIns="0" rIns="87630" bIns="0" numCol="1" spcCol="1270" anchor="ctr" anchorCtr="0">
              <a:noAutofit/>
            </a:bodyPr>
            <a:lstStyle/>
            <a:p>
              <a:pPr lvl="0" algn="l" defTabSz="1022350">
                <a:lnSpc>
                  <a:spcPct val="90000"/>
                </a:lnSpc>
                <a:spcBef>
                  <a:spcPct val="0"/>
                </a:spcBef>
                <a:spcAft>
                  <a:spcPct val="35000"/>
                </a:spcAft>
              </a:pPr>
              <a:r>
                <a:rPr lang="en-US" sz="2300" b="1" kern="1200" dirty="0" smtClean="0"/>
                <a:t>emotion</a:t>
              </a:r>
              <a:endParaRPr lang="en-US" sz="2300" b="1" kern="1200" dirty="0"/>
            </a:p>
          </p:txBody>
        </p:sp>
      </p:grpSp>
      <p:sp>
        <p:nvSpPr>
          <p:cNvPr id="24" name="Oval 23"/>
          <p:cNvSpPr/>
          <p:nvPr/>
        </p:nvSpPr>
        <p:spPr>
          <a:xfrm>
            <a:off x="7242281" y="4821176"/>
            <a:ext cx="1468027" cy="1274825"/>
          </a:xfrm>
          <a:prstGeom prst="ellipse">
            <a:avLst/>
          </a:prstGeom>
          <a:blipFill>
            <a:blip r:embed="rId6">
              <a:extLst>
                <a:ext uri="{28A0092B-C50C-407E-A947-70E740481C1C}">
                  <a14:useLocalDpi xmlns:a14="http://schemas.microsoft.com/office/drawing/2010/main" val="0"/>
                </a:ext>
              </a:extLst>
            </a:blip>
            <a:srcRect/>
            <a:stretch>
              <a:fillRect t="-5000" b="-5000"/>
            </a:stretch>
          </a:bli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5" name="Group 24"/>
          <p:cNvGrpSpPr/>
          <p:nvPr/>
        </p:nvGrpSpPr>
        <p:grpSpPr>
          <a:xfrm>
            <a:off x="7395618" y="5659374"/>
            <a:ext cx="1239678" cy="817626"/>
            <a:chOff x="5619511" y="3937000"/>
            <a:chExt cx="1239678" cy="817626"/>
          </a:xfrm>
        </p:grpSpPr>
        <p:sp>
          <p:nvSpPr>
            <p:cNvPr id="30" name="Rectangle 29"/>
            <p:cNvSpPr/>
            <p:nvPr/>
          </p:nvSpPr>
          <p:spPr>
            <a:xfrm>
              <a:off x="5619511" y="3937000"/>
              <a:ext cx="1239678" cy="6652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p:cNvSpPr/>
            <p:nvPr/>
          </p:nvSpPr>
          <p:spPr>
            <a:xfrm>
              <a:off x="5619511" y="4089400"/>
              <a:ext cx="1239678" cy="66522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7630" tIns="0" rIns="87630" bIns="0" numCol="1" spcCol="1270" anchor="ctr" anchorCtr="0">
              <a:noAutofit/>
            </a:bodyPr>
            <a:lstStyle/>
            <a:p>
              <a:pPr lvl="0" algn="ctr" defTabSz="1022350">
                <a:lnSpc>
                  <a:spcPct val="90000"/>
                </a:lnSpc>
                <a:spcBef>
                  <a:spcPct val="0"/>
                </a:spcBef>
                <a:spcAft>
                  <a:spcPct val="35000"/>
                </a:spcAft>
              </a:pPr>
              <a:r>
                <a:rPr lang="en-US" sz="2300" b="1" dirty="0"/>
                <a:t>p</a:t>
              </a:r>
              <a:r>
                <a:rPr lang="en-US" sz="2300" b="1" kern="1200" dirty="0" smtClean="0"/>
                <a:t>roblem Solver</a:t>
              </a:r>
              <a:endParaRPr lang="en-US" sz="2300" b="1" kern="1200" dirty="0"/>
            </a:p>
          </p:txBody>
        </p:sp>
      </p:grpSp>
      <p:sp>
        <p:nvSpPr>
          <p:cNvPr id="26" name="Oval 25"/>
          <p:cNvSpPr/>
          <p:nvPr/>
        </p:nvSpPr>
        <p:spPr>
          <a:xfrm>
            <a:off x="5281489" y="4211573"/>
            <a:ext cx="1579619" cy="1274819"/>
          </a:xfrm>
          <a:prstGeom prst="ellipse">
            <a:avLst/>
          </a:prstGeom>
          <a:blipFill>
            <a:blip r:embed="rId7">
              <a:extLst>
                <a:ext uri="{28A0092B-C50C-407E-A947-70E740481C1C}">
                  <a14:useLocalDpi xmlns:a14="http://schemas.microsoft.com/office/drawing/2010/main" val="0"/>
                </a:ext>
              </a:extLst>
            </a:blip>
            <a:srcRect/>
            <a:stretch>
              <a:fillRect t="-12000" b="-12000"/>
            </a:stretch>
          </a:bli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7" name="Group 26"/>
          <p:cNvGrpSpPr/>
          <p:nvPr/>
        </p:nvGrpSpPr>
        <p:grpSpPr>
          <a:xfrm>
            <a:off x="5281489" y="4059176"/>
            <a:ext cx="1539486" cy="2077973"/>
            <a:chOff x="3505382" y="2336802"/>
            <a:chExt cx="1539486" cy="2077973"/>
          </a:xfrm>
        </p:grpSpPr>
        <p:sp>
          <p:nvSpPr>
            <p:cNvPr id="28" name="Rectangle 27"/>
            <p:cNvSpPr/>
            <p:nvPr/>
          </p:nvSpPr>
          <p:spPr>
            <a:xfrm>
              <a:off x="3580990" y="2336802"/>
              <a:ext cx="1463878" cy="20779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3505382" y="3133852"/>
              <a:ext cx="1539486" cy="5971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9540" tIns="0" rIns="129540" bIns="0" numCol="1" spcCol="1270" anchor="ctr" anchorCtr="0">
              <a:noAutofit/>
            </a:bodyPr>
            <a:lstStyle/>
            <a:p>
              <a:pPr lvl="0" algn="l" defTabSz="1511300">
                <a:lnSpc>
                  <a:spcPct val="90000"/>
                </a:lnSpc>
                <a:spcBef>
                  <a:spcPct val="0"/>
                </a:spcBef>
                <a:spcAft>
                  <a:spcPct val="35000"/>
                </a:spcAft>
              </a:pPr>
              <a:r>
                <a:rPr lang="en-US" sz="2300" b="1" kern="1200" dirty="0" smtClean="0"/>
                <a:t>repetition</a:t>
              </a:r>
              <a:endParaRPr lang="en-US" sz="2300" b="1" kern="1200" dirty="0"/>
            </a:p>
          </p:txBody>
        </p:sp>
      </p:grpSp>
      <p:sp>
        <p:nvSpPr>
          <p:cNvPr id="40" name="Rectangle 2"/>
          <p:cNvSpPr txBox="1">
            <a:spLocks noChangeArrowheads="1"/>
          </p:cNvSpPr>
          <p:nvPr/>
        </p:nvSpPr>
        <p:spPr>
          <a:xfrm>
            <a:off x="1676400" y="228600"/>
            <a:ext cx="7467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t>Media Tools &amp; Examples… </a:t>
            </a:r>
            <a:endParaRPr lang="en-US" altLang="en-US" dirty="0"/>
          </a:p>
        </p:txBody>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88799" y="2470207"/>
            <a:ext cx="1389941" cy="1093273"/>
          </a:xfrm>
          <a:prstGeom prst="ellipse">
            <a:avLst/>
          </a:prstGeom>
          <a:ln w="190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09846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2041490"/>
            <a:ext cx="2971800" cy="3678211"/>
          </a:xfrm>
          <a:prstGeom prst="rect">
            <a:avLst/>
          </a:prstGeom>
        </p:spPr>
      </p:pic>
    </p:spTree>
    <p:extLst>
      <p:ext uri="{BB962C8B-B14F-4D97-AF65-F5344CB8AC3E}">
        <p14:creationId xmlns:p14="http://schemas.microsoft.com/office/powerpoint/2010/main" val="1230635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txBox="1">
            <a:spLocks noChangeArrowheads="1"/>
          </p:cNvSpPr>
          <p:nvPr/>
        </p:nvSpPr>
        <p:spPr>
          <a:xfrm>
            <a:off x="1631950" y="381000"/>
            <a:ext cx="7543800" cy="46783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80000"/>
              </a:lnSpc>
              <a:buFont typeface="Arial" panose="020B0604020202020204" pitchFamily="34" charset="0"/>
              <a:buNone/>
            </a:pPr>
            <a:endParaRPr lang="en-US" altLang="en-US" sz="3600" b="1" dirty="0" smtClean="0">
              <a:solidFill>
                <a:srgbClr val="604A7B"/>
              </a:solidFill>
            </a:endParaRPr>
          </a:p>
          <a:p>
            <a:pPr marL="0" indent="0" algn="ctr">
              <a:lnSpc>
                <a:spcPct val="80000"/>
              </a:lnSpc>
              <a:buFont typeface="Arial" panose="020B0604020202020204" pitchFamily="34" charset="0"/>
              <a:buNone/>
            </a:pPr>
            <a:r>
              <a:rPr lang="en-US" altLang="en-US" sz="3600" b="1" dirty="0" smtClean="0">
                <a:solidFill>
                  <a:srgbClr val="FF0000"/>
                </a:solidFill>
              </a:rPr>
              <a:t>PICK ME! PICK ME!</a:t>
            </a:r>
            <a:endParaRPr lang="en-US" altLang="en-US" sz="3600" dirty="0">
              <a:solidFill>
                <a:srgbClr val="FF0000"/>
              </a:solidFill>
            </a:endParaRPr>
          </a:p>
        </p:txBody>
      </p:sp>
      <p:pic>
        <p:nvPicPr>
          <p:cNvPr id="7" name="Picture 1" descr="strong-brand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1"/>
            <a:ext cx="7478713" cy="436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089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1676400" y="0"/>
            <a:ext cx="7467600" cy="1417638"/>
          </a:xfrm>
          <a:prstGeom prst="rect">
            <a:avLst/>
          </a:prstGeom>
        </p:spPr>
        <p:txBody>
          <a:bodyPr rtlCol="0">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solidFill>
                  <a:schemeClr val="accent4">
                    <a:lumMod val="50000"/>
                  </a:schemeClr>
                </a:solidFill>
                <a:latin typeface="Arial Black" pitchFamily="34" charset="0"/>
              </a:rPr>
              <a:t>Who are brands targeting with their ads?</a:t>
            </a:r>
            <a:endParaRPr lang="en-US" dirty="0">
              <a:solidFill>
                <a:schemeClr val="accent4">
                  <a:lumMod val="50000"/>
                </a:schemeClr>
              </a:solidFill>
              <a:latin typeface="Arial Black" pitchFamily="34" charset="0"/>
            </a:endParaRPr>
          </a:p>
        </p:txBody>
      </p:sp>
      <p:sp>
        <p:nvSpPr>
          <p:cNvPr id="4" name="Rectangle 3"/>
          <p:cNvSpPr txBox="1">
            <a:spLocks noChangeArrowheads="1"/>
          </p:cNvSpPr>
          <p:nvPr/>
        </p:nvSpPr>
        <p:spPr>
          <a:xfrm flipH="1">
            <a:off x="1676400" y="1524000"/>
            <a:ext cx="7467600" cy="5334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None/>
            </a:pPr>
            <a:endParaRPr lang="en-US" altLang="en-US" dirty="0" smtClean="0"/>
          </a:p>
          <a:p>
            <a:pPr>
              <a:buFontTx/>
              <a:buNone/>
            </a:pPr>
            <a:r>
              <a:rPr lang="en-US" altLang="en-US" dirty="0" smtClean="0"/>
              <a:t>                 </a:t>
            </a:r>
            <a:r>
              <a:rPr lang="en-US" altLang="en-US" sz="10600" b="1" dirty="0" smtClean="0">
                <a:solidFill>
                  <a:srgbClr val="FF0000"/>
                </a:solidFill>
                <a:latin typeface="Franklin Gothic Demi Cond" pitchFamily="34" charset="0"/>
              </a:rPr>
              <a:t>YOUTH</a:t>
            </a:r>
            <a:endParaRPr lang="en-US" altLang="en-US" sz="10600" b="1" dirty="0">
              <a:solidFill>
                <a:srgbClr val="FF0000"/>
              </a:solidFill>
              <a:latin typeface="Franklin Gothic Demi Cond" pitchFamily="34" charset="0"/>
            </a:endParaRPr>
          </a:p>
        </p:txBody>
      </p:sp>
    </p:spTree>
    <p:extLst>
      <p:ext uri="{BB962C8B-B14F-4D97-AF65-F5344CB8AC3E}">
        <p14:creationId xmlns:p14="http://schemas.microsoft.com/office/powerpoint/2010/main" val="46199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anim calcmode="lin" valueType="num">
                                      <p:cBhvr>
                                        <p:cTn id="15" dur="2000" fill="hold"/>
                                        <p:tgtEl>
                                          <p:spTgt spid="4">
                                            <p:txEl>
                                              <p:pRg st="1" end="1"/>
                                            </p:txEl>
                                          </p:spTgt>
                                        </p:tgtEl>
                                        <p:attrNameLst>
                                          <p:attrName>style.rotation</p:attrName>
                                        </p:attrNameLst>
                                      </p:cBhvr>
                                      <p:tavLst>
                                        <p:tav tm="0">
                                          <p:val>
                                            <p:fltVal val="720"/>
                                          </p:val>
                                        </p:tav>
                                        <p:tav tm="100000">
                                          <p:val>
                                            <p:fltVal val="0"/>
                                          </p:val>
                                        </p:tav>
                                      </p:tavLst>
                                    </p:anim>
                                    <p:anim calcmode="lin" valueType="num">
                                      <p:cBhvr>
                                        <p:cTn id="16" dur="2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2000" fill="hold"/>
                                        <p:tgtEl>
                                          <p:spTgt spid="4">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759589" y="-12560"/>
            <a:ext cx="7292848" cy="68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495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1676400" y="274638"/>
            <a:ext cx="7467600" cy="1143000"/>
          </a:xfrm>
          <a:prstGeom prst="rect">
            <a:avLst/>
          </a:prstGeom>
        </p:spPr>
        <p:txBody>
          <a:bodyPr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smtClean="0">
                <a:solidFill>
                  <a:schemeClr val="accent4">
                    <a:lumMod val="50000"/>
                  </a:schemeClr>
                </a:solidFill>
                <a:latin typeface="Arial Black" pitchFamily="34" charset="0"/>
              </a:rPr>
              <a:t>Why?</a:t>
            </a:r>
            <a:endParaRPr lang="en-US" sz="4800" dirty="0">
              <a:solidFill>
                <a:schemeClr val="accent4">
                  <a:lumMod val="50000"/>
                </a:schemeClr>
              </a:solidFill>
              <a:latin typeface="Arial Black" pitchFamily="34" charset="0"/>
            </a:endParaRPr>
          </a:p>
        </p:txBody>
      </p:sp>
      <p:sp>
        <p:nvSpPr>
          <p:cNvPr id="4" name="Rectangle 3"/>
          <p:cNvSpPr txBox="1">
            <a:spLocks noChangeArrowheads="1"/>
          </p:cNvSpPr>
          <p:nvPr/>
        </p:nvSpPr>
        <p:spPr>
          <a:xfrm>
            <a:off x="1676400" y="1600200"/>
            <a:ext cx="7467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Tx/>
              <a:buNone/>
            </a:pPr>
            <a:endParaRPr lang="en-US" altLang="en-US" sz="4400" b="1" smtClean="0">
              <a:solidFill>
                <a:srgbClr val="FF0000"/>
              </a:solidFill>
              <a:latin typeface="Franklin Gothic Demi Cond" pitchFamily="34" charset="0"/>
            </a:endParaRPr>
          </a:p>
          <a:p>
            <a:pPr algn="ctr">
              <a:buFontTx/>
              <a:buNone/>
            </a:pPr>
            <a:r>
              <a:rPr lang="en-US" altLang="en-US" sz="10600" b="1" smtClean="0">
                <a:solidFill>
                  <a:srgbClr val="FF0000"/>
                </a:solidFill>
                <a:latin typeface="Franklin Gothic Demi Cond" pitchFamily="34" charset="0"/>
              </a:rPr>
              <a:t>YOUTH</a:t>
            </a:r>
            <a:r>
              <a:rPr lang="en-US" altLang="en-US" sz="10600" b="1" smtClean="0">
                <a:solidFill>
                  <a:srgbClr val="000000"/>
                </a:solidFill>
                <a:latin typeface="Franklin Gothic Demi Cond" pitchFamily="34" charset="0"/>
              </a:rPr>
              <a:t>=</a:t>
            </a:r>
            <a:r>
              <a:rPr lang="en-US" altLang="en-US" sz="10600" b="1" smtClean="0">
                <a:solidFill>
                  <a:srgbClr val="FF0000"/>
                </a:solidFill>
                <a:latin typeface="Franklin Gothic Demi Cond" pitchFamily="34" charset="0"/>
              </a:rPr>
              <a:t> </a:t>
            </a:r>
            <a:r>
              <a:rPr lang="en-US" altLang="en-US" sz="10600" b="1" smtClean="0">
                <a:solidFill>
                  <a:srgbClr val="008000"/>
                </a:solidFill>
                <a:latin typeface="Franklin Gothic Demi Cond" pitchFamily="34" charset="0"/>
              </a:rPr>
              <a:t>$$$</a:t>
            </a:r>
            <a:endParaRPr lang="en-US" altLang="en-US" sz="10600" b="1">
              <a:solidFill>
                <a:srgbClr val="008000"/>
              </a:solidFill>
              <a:latin typeface="Franklin Gothic Demi Cond" pitchFamily="34" charset="0"/>
            </a:endParaRPr>
          </a:p>
        </p:txBody>
      </p:sp>
    </p:spTree>
    <p:extLst>
      <p:ext uri="{BB962C8B-B14F-4D97-AF65-F5344CB8AC3E}">
        <p14:creationId xmlns:p14="http://schemas.microsoft.com/office/powerpoint/2010/main" val="20927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68" decel="100000"/>
                                        <p:tgtEl>
                                          <p:spTgt spid="3"/>
                                        </p:tgtEl>
                                      </p:cBhvr>
                                    </p:animEffect>
                                    <p:animScale>
                                      <p:cBhvr>
                                        <p:cTn id="8" dur="768" decel="100000"/>
                                        <p:tgtEl>
                                          <p:spTgt spid="3"/>
                                        </p:tgtEl>
                                      </p:cBhvr>
                                      <p:from x="10000" y="10000"/>
                                      <p:to x="200000" y="450000"/>
                                    </p:animScale>
                                    <p:animScale>
                                      <p:cBhvr>
                                        <p:cTn id="9" dur="1230" accel="100000" fill="hold">
                                          <p:stCondLst>
                                            <p:cond delay="768"/>
                                          </p:stCondLst>
                                        </p:cTn>
                                        <p:tgtEl>
                                          <p:spTgt spid="3"/>
                                        </p:tgtEl>
                                      </p:cBhvr>
                                      <p:from x="200000" y="450000"/>
                                      <p:to x="100000" y="100000"/>
                                    </p:animScale>
                                    <p:set>
                                      <p:cBhvr>
                                        <p:cTn id="10" dur="768" fill="hold"/>
                                        <p:tgtEl>
                                          <p:spTgt spid="3"/>
                                        </p:tgtEl>
                                        <p:attrNameLst>
                                          <p:attrName>ppt_x</p:attrName>
                                        </p:attrNameLst>
                                      </p:cBhvr>
                                      <p:to>
                                        <p:strVal val="(0.5)"/>
                                      </p:to>
                                    </p:set>
                                    <p:anim from="(0.5)" to="(#ppt_x)" calcmode="lin" valueType="num">
                                      <p:cBhvr>
                                        <p:cTn id="11" dur="1230" accel="100000" fill="hold">
                                          <p:stCondLst>
                                            <p:cond delay="768"/>
                                          </p:stCondLst>
                                        </p:cTn>
                                        <p:tgtEl>
                                          <p:spTgt spid="3"/>
                                        </p:tgtEl>
                                        <p:attrNameLst>
                                          <p:attrName>ppt_x</p:attrName>
                                        </p:attrNameLst>
                                      </p:cBhvr>
                                    </p:anim>
                                    <p:set>
                                      <p:cBhvr>
                                        <p:cTn id="12" dur="768" fill="hold"/>
                                        <p:tgtEl>
                                          <p:spTgt spid="3"/>
                                        </p:tgtEl>
                                        <p:attrNameLst>
                                          <p:attrName>ppt_y</p:attrName>
                                        </p:attrNameLst>
                                      </p:cBhvr>
                                      <p:to>
                                        <p:strVal val="(#ppt_y+0.4)"/>
                                      </p:to>
                                    </p:set>
                                    <p:anim from="(#ppt_y+0.4)" to="(#ppt_y)" calcmode="lin" valueType="num">
                                      <p:cBhvr>
                                        <p:cTn id="13" dur="1230" accel="100000" fill="hold">
                                          <p:stCondLst>
                                            <p:cond delay="768"/>
                                          </p:stCondLst>
                                        </p:cTn>
                                        <p:tgtEl>
                                          <p:spTgt spid="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p:cTn id="18"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676400" y="1219200"/>
            <a:ext cx="7426355" cy="556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1825556" y="152400"/>
            <a:ext cx="6861243"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latin typeface="Arial Black" pitchFamily="34" charset="0"/>
              </a:rPr>
              <a:t>Teens &amp; Advertising</a:t>
            </a:r>
            <a:endParaRPr lang="en-US" altLang="en-US" dirty="0">
              <a:latin typeface="Arial Black" pitchFamily="34" charset="0"/>
            </a:endParaRPr>
          </a:p>
        </p:txBody>
      </p:sp>
      <p:sp>
        <p:nvSpPr>
          <p:cNvPr id="4" name="Rectangle 3"/>
          <p:cNvSpPr txBox="1">
            <a:spLocks noChangeArrowheads="1"/>
          </p:cNvSpPr>
          <p:nvPr/>
        </p:nvSpPr>
        <p:spPr>
          <a:xfrm>
            <a:off x="1676400" y="1295401"/>
            <a:ext cx="7010400" cy="4114800"/>
          </a:xfrm>
          <a:prstGeom prst="rect">
            <a:avLst/>
          </a:prstGeom>
        </p:spPr>
        <p:txBody>
          <a:bodyPr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defRPr/>
            </a:pPr>
            <a:r>
              <a:rPr lang="en-US" sz="2800" b="1" dirty="0" smtClean="0">
                <a:solidFill>
                  <a:schemeClr val="accent3">
                    <a:lumMod val="50000"/>
                  </a:schemeClr>
                </a:solidFill>
              </a:rPr>
              <a:t>There are 33 million teenagers in the U.S.-  The largest generation ever.</a:t>
            </a:r>
          </a:p>
          <a:p>
            <a:pPr>
              <a:lnSpc>
                <a:spcPct val="90000"/>
              </a:lnSpc>
              <a:buFont typeface="Arial" panose="020B0604020202020204" pitchFamily="34" charset="0"/>
              <a:buNone/>
              <a:defRPr/>
            </a:pPr>
            <a:endParaRPr lang="en-US" sz="2800" b="1" dirty="0" smtClean="0">
              <a:solidFill>
                <a:schemeClr val="accent3">
                  <a:lumMod val="50000"/>
                </a:schemeClr>
              </a:solidFill>
            </a:endParaRPr>
          </a:p>
          <a:p>
            <a:pPr>
              <a:lnSpc>
                <a:spcPct val="90000"/>
              </a:lnSpc>
              <a:buFontTx/>
              <a:buNone/>
              <a:defRPr/>
            </a:pPr>
            <a:endParaRPr lang="en-US" sz="2800" b="1" dirty="0" smtClean="0">
              <a:solidFill>
                <a:schemeClr val="accent3">
                  <a:lumMod val="50000"/>
                </a:schemeClr>
              </a:solidFill>
            </a:endParaRPr>
          </a:p>
          <a:p>
            <a:pPr>
              <a:lnSpc>
                <a:spcPct val="90000"/>
              </a:lnSpc>
              <a:defRPr/>
            </a:pPr>
            <a:r>
              <a:rPr lang="en-US" sz="2800" b="1" dirty="0" smtClean="0">
                <a:solidFill>
                  <a:schemeClr val="accent3">
                    <a:lumMod val="50000"/>
                  </a:schemeClr>
                </a:solidFill>
              </a:rPr>
              <a:t>Each year U.S. teens spend an estimated $100 billion and influenced others to spend an additional $50 billion. </a:t>
            </a:r>
            <a:endParaRPr lang="en-US" sz="2800" b="1" dirty="0">
              <a:solidFill>
                <a:schemeClr val="accent3">
                  <a:lumMod val="50000"/>
                </a:schemeClr>
              </a:solidFill>
            </a:endParaRPr>
          </a:p>
        </p:txBody>
      </p:sp>
      <p:sp>
        <p:nvSpPr>
          <p:cNvPr id="6" name="Rectangle 6"/>
          <p:cNvSpPr>
            <a:spLocks noChangeArrowheads="1"/>
          </p:cNvSpPr>
          <p:nvPr/>
        </p:nvSpPr>
        <p:spPr bwMode="auto">
          <a:xfrm>
            <a:off x="1825556" y="5956300"/>
            <a:ext cx="3637031"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i="1" dirty="0"/>
              <a:t>2011 WGBH Educational Foundation </a:t>
            </a:r>
          </a:p>
        </p:txBody>
      </p:sp>
    </p:spTree>
    <p:extLst>
      <p:ext uri="{BB962C8B-B14F-4D97-AF65-F5344CB8AC3E}">
        <p14:creationId xmlns:p14="http://schemas.microsoft.com/office/powerpoint/2010/main" val="10740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1676400" y="76200"/>
            <a:ext cx="7467600" cy="678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Tx/>
              <a:buNone/>
            </a:pPr>
            <a:r>
              <a:rPr lang="en-US" altLang="en-US" b="1" dirty="0" smtClean="0">
                <a:solidFill>
                  <a:srgbClr val="403152"/>
                </a:solidFill>
              </a:rPr>
              <a:t>Alcohol &amp; Tobacco companies are</a:t>
            </a:r>
          </a:p>
          <a:p>
            <a:pPr algn="ctr">
              <a:buFontTx/>
              <a:buNone/>
            </a:pPr>
            <a:r>
              <a:rPr lang="en-US" altLang="en-US" sz="4800" b="1" dirty="0" smtClean="0">
                <a:latin typeface="Gill Sans Ultra Bold" pitchFamily="34" charset="0"/>
              </a:rPr>
              <a:t> </a:t>
            </a:r>
            <a:r>
              <a:rPr lang="en-US" altLang="en-US" sz="4800" b="1" dirty="0" smtClean="0">
                <a:solidFill>
                  <a:srgbClr val="FF0000"/>
                </a:solidFill>
                <a:latin typeface="Arial Black" pitchFamily="34" charset="0"/>
              </a:rPr>
              <a:t>NO</a:t>
            </a:r>
          </a:p>
          <a:p>
            <a:pPr algn="ctr">
              <a:buFontTx/>
              <a:buNone/>
            </a:pPr>
            <a:r>
              <a:rPr lang="en-US" altLang="en-US" b="1" dirty="0" smtClean="0">
                <a:solidFill>
                  <a:srgbClr val="403152"/>
                </a:solidFill>
              </a:rPr>
              <a:t> different in their  Advertising Strategies…</a:t>
            </a:r>
          </a:p>
          <a:p>
            <a:pPr algn="ctr">
              <a:buFontTx/>
              <a:buNone/>
            </a:pPr>
            <a:endParaRPr lang="en-US" altLang="en-US" sz="4400" dirty="0" smtClean="0"/>
          </a:p>
          <a:p>
            <a:pPr algn="ctr">
              <a:buFontTx/>
              <a:buNone/>
            </a:pPr>
            <a:r>
              <a:rPr lang="en-US" altLang="en-US" sz="4400" b="1" dirty="0" smtClean="0">
                <a:solidFill>
                  <a:srgbClr val="403152"/>
                </a:solidFill>
              </a:rPr>
              <a:t>No matter what they say in public, the truth is… </a:t>
            </a:r>
          </a:p>
          <a:p>
            <a:pPr algn="ctr">
              <a:buFontTx/>
              <a:buNone/>
            </a:pPr>
            <a:r>
              <a:rPr lang="en-US" altLang="en-US" sz="4800" b="1" dirty="0" smtClean="0">
                <a:solidFill>
                  <a:srgbClr val="FF0000"/>
                </a:solidFill>
                <a:latin typeface="Arial Black" pitchFamily="34" charset="0"/>
              </a:rPr>
              <a:t>YOUTH</a:t>
            </a:r>
            <a:r>
              <a:rPr lang="en-US" altLang="en-US" sz="4800" b="1" dirty="0" smtClean="0">
                <a:latin typeface="Arial Black" pitchFamily="34" charset="0"/>
              </a:rPr>
              <a:t> </a:t>
            </a:r>
          </a:p>
          <a:p>
            <a:pPr algn="ctr">
              <a:buFontTx/>
              <a:buNone/>
            </a:pPr>
            <a:r>
              <a:rPr lang="en-US" altLang="en-US" sz="4400" b="1" dirty="0" smtClean="0">
                <a:solidFill>
                  <a:srgbClr val="403152"/>
                </a:solidFill>
              </a:rPr>
              <a:t>are their market!</a:t>
            </a:r>
            <a:endParaRPr lang="en-US" altLang="en-US" sz="4400" b="1" dirty="0">
              <a:solidFill>
                <a:srgbClr val="403152"/>
              </a:solidFill>
            </a:endParaRPr>
          </a:p>
        </p:txBody>
      </p:sp>
    </p:spTree>
    <p:extLst>
      <p:ext uri="{BB962C8B-B14F-4D97-AF65-F5344CB8AC3E}">
        <p14:creationId xmlns:p14="http://schemas.microsoft.com/office/powerpoint/2010/main" val="120134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b="5125"/>
          <a:stretch/>
        </p:blipFill>
        <p:spPr>
          <a:xfrm>
            <a:off x="3733800" y="1709735"/>
            <a:ext cx="2705100" cy="3356875"/>
          </a:xfrm>
          <a:prstGeom prst="rect">
            <a:avLst/>
          </a:prstGeom>
        </p:spPr>
      </p:pic>
    </p:spTree>
    <p:extLst>
      <p:ext uri="{BB962C8B-B14F-4D97-AF65-F5344CB8AC3E}">
        <p14:creationId xmlns:p14="http://schemas.microsoft.com/office/powerpoint/2010/main" val="188583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410Thu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1375996"/>
            <a:ext cx="1581150" cy="182440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1676400" y="0"/>
            <a:ext cx="7467600" cy="1143000"/>
          </a:xfrm>
          <a:prstGeom prst="rect">
            <a:avLst/>
          </a:prstGeom>
          <a:ln w="76200">
            <a:noFill/>
          </a:ln>
        </p:spPr>
        <p:txBody>
          <a:bodyPr rtlCol="0">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smtClean="0">
                <a:latin typeface="Arial Black" pitchFamily="34" charset="0"/>
              </a:rPr>
              <a:t>Examining Advertisements</a:t>
            </a:r>
          </a:p>
        </p:txBody>
      </p:sp>
      <p:sp>
        <p:nvSpPr>
          <p:cNvPr id="5" name="Rectangle 3"/>
          <p:cNvSpPr txBox="1">
            <a:spLocks noChangeArrowheads="1"/>
          </p:cNvSpPr>
          <p:nvPr/>
        </p:nvSpPr>
        <p:spPr>
          <a:xfrm>
            <a:off x="4114800" y="1143000"/>
            <a:ext cx="4724400" cy="5105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buFont typeface="Wingdings" pitchFamily="2" charset="2"/>
              <a:buNone/>
            </a:pPr>
            <a:endParaRPr lang="en-US" altLang="en-US" sz="900" b="1" dirty="0" smtClean="0">
              <a:solidFill>
                <a:srgbClr val="604A7B"/>
              </a:solidFill>
            </a:endParaRPr>
          </a:p>
          <a:p>
            <a:pPr>
              <a:lnSpc>
                <a:spcPct val="80000"/>
              </a:lnSpc>
            </a:pPr>
            <a:r>
              <a:rPr lang="en-US" altLang="en-US" sz="2400" b="1" dirty="0" smtClean="0">
                <a:solidFill>
                  <a:srgbClr val="604A7B"/>
                </a:solidFill>
                <a:latin typeface="Arial Black" pitchFamily="34" charset="0"/>
              </a:rPr>
              <a:t>What messages are the alcohol companies sending with these ads?</a:t>
            </a:r>
          </a:p>
          <a:p>
            <a:pPr>
              <a:lnSpc>
                <a:spcPct val="80000"/>
              </a:lnSpc>
              <a:buFont typeface="Arial" panose="020B0604020202020204" pitchFamily="34" charset="0"/>
              <a:buNone/>
            </a:pPr>
            <a:endParaRPr lang="en-US" altLang="en-US" sz="2400" b="1" dirty="0" smtClean="0">
              <a:solidFill>
                <a:srgbClr val="604A7B"/>
              </a:solidFill>
              <a:latin typeface="Arial Black" pitchFamily="34" charset="0"/>
            </a:endParaRPr>
          </a:p>
          <a:p>
            <a:pPr>
              <a:lnSpc>
                <a:spcPct val="80000"/>
              </a:lnSpc>
            </a:pPr>
            <a:r>
              <a:rPr lang="en-US" altLang="en-US" sz="2400" b="1" dirty="0" smtClean="0">
                <a:solidFill>
                  <a:srgbClr val="604A7B"/>
                </a:solidFill>
                <a:latin typeface="Arial Black" pitchFamily="34" charset="0"/>
              </a:rPr>
              <a:t>What do the models look like?</a:t>
            </a:r>
          </a:p>
          <a:p>
            <a:pPr>
              <a:lnSpc>
                <a:spcPct val="80000"/>
              </a:lnSpc>
            </a:pPr>
            <a:endParaRPr lang="en-US" altLang="en-US" sz="2400" b="1" dirty="0" smtClean="0">
              <a:solidFill>
                <a:srgbClr val="604A7B"/>
              </a:solidFill>
              <a:latin typeface="Arial Black" pitchFamily="34" charset="0"/>
            </a:endParaRPr>
          </a:p>
          <a:p>
            <a:pPr>
              <a:lnSpc>
                <a:spcPct val="80000"/>
              </a:lnSpc>
              <a:buFont typeface="Wingdings" pitchFamily="2" charset="2"/>
              <a:buNone/>
            </a:pPr>
            <a:endParaRPr lang="en-US" altLang="en-US" sz="2400" b="1" dirty="0" smtClean="0">
              <a:solidFill>
                <a:srgbClr val="604A7B"/>
              </a:solidFill>
              <a:latin typeface="Arial Black" pitchFamily="34" charset="0"/>
            </a:endParaRPr>
          </a:p>
          <a:p>
            <a:pPr>
              <a:lnSpc>
                <a:spcPct val="80000"/>
              </a:lnSpc>
            </a:pPr>
            <a:r>
              <a:rPr lang="en-US" altLang="en-US" sz="2400" b="1" dirty="0" smtClean="0">
                <a:solidFill>
                  <a:srgbClr val="604A7B"/>
                </a:solidFill>
                <a:latin typeface="Arial Black" pitchFamily="34" charset="0"/>
              </a:rPr>
              <a:t>What colors and/or images are being used?</a:t>
            </a:r>
          </a:p>
          <a:p>
            <a:pPr>
              <a:lnSpc>
                <a:spcPct val="80000"/>
              </a:lnSpc>
            </a:pPr>
            <a:endParaRPr lang="en-US" altLang="en-US" sz="2400" b="1" dirty="0" smtClean="0">
              <a:solidFill>
                <a:srgbClr val="604A7B"/>
              </a:solidFill>
              <a:latin typeface="Arial Black" pitchFamily="34" charset="0"/>
            </a:endParaRPr>
          </a:p>
          <a:p>
            <a:pPr>
              <a:lnSpc>
                <a:spcPct val="80000"/>
              </a:lnSpc>
              <a:buFont typeface="Wingdings" pitchFamily="2" charset="2"/>
              <a:buNone/>
            </a:pPr>
            <a:endParaRPr lang="en-US" altLang="en-US" sz="2400" b="1" dirty="0" smtClean="0">
              <a:solidFill>
                <a:srgbClr val="604A7B"/>
              </a:solidFill>
              <a:latin typeface="Arial Black" pitchFamily="34" charset="0"/>
            </a:endParaRPr>
          </a:p>
          <a:p>
            <a:pPr>
              <a:lnSpc>
                <a:spcPct val="80000"/>
              </a:lnSpc>
            </a:pPr>
            <a:r>
              <a:rPr lang="en-US" altLang="en-US" sz="2400" b="1" dirty="0" smtClean="0">
                <a:solidFill>
                  <a:srgbClr val="604A7B"/>
                </a:solidFill>
                <a:latin typeface="Arial Black" pitchFamily="34" charset="0"/>
              </a:rPr>
              <a:t>Who is the target?</a:t>
            </a:r>
          </a:p>
          <a:p>
            <a:pPr>
              <a:lnSpc>
                <a:spcPct val="80000"/>
              </a:lnSpc>
              <a:buFont typeface="Wingdings" pitchFamily="2" charset="2"/>
              <a:buNone/>
            </a:pPr>
            <a:endParaRPr lang="en-US" altLang="en-US" sz="1000" b="1" dirty="0" smtClean="0"/>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52600" y="4933950"/>
            <a:ext cx="2260600" cy="16954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Cigarettes-MArlbor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496930"/>
            <a:ext cx="2133600" cy="1075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338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einekenNintend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0637"/>
            <a:ext cx="5257800" cy="685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110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6" descr="bud-light.gif"/>
          <p:cNvPicPr>
            <a:picLocks noChangeAspect="1"/>
          </p:cNvPicPr>
          <p:nvPr/>
        </p:nvPicPr>
        <p:blipFill>
          <a:blip r:embed="rId3">
            <a:extLst>
              <a:ext uri="{28A0092B-C50C-407E-A947-70E740481C1C}">
                <a14:useLocalDpi xmlns:a14="http://schemas.microsoft.com/office/drawing/2010/main" val="0"/>
              </a:ext>
            </a:extLst>
          </a:blip>
          <a:srcRect t="-24875" b="-24875"/>
          <a:stretch>
            <a:fillRect/>
          </a:stretch>
        </p:blipFill>
        <p:spPr>
          <a:xfrm>
            <a:off x="1676400" y="-755650"/>
            <a:ext cx="7467600" cy="8369300"/>
          </a:xfrm>
          <a:prstGeom prst="rect">
            <a:avLst/>
          </a:prstGeom>
        </p:spPr>
      </p:pic>
    </p:spTree>
    <p:extLst>
      <p:ext uri="{BB962C8B-B14F-4D97-AF65-F5344CB8AC3E}">
        <p14:creationId xmlns:p14="http://schemas.microsoft.com/office/powerpoint/2010/main" val="2091029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image.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18456"/>
            <a:ext cx="7316788"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620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descr="a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47700"/>
            <a:ext cx="7333932" cy="544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575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bundyrum_wideweb__470x334,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4662" y="641692"/>
            <a:ext cx="7246938" cy="514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438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676400" y="0"/>
            <a:ext cx="7392194" cy="1066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smtClean="0"/>
              <a:t>Brands are everywhere.</a:t>
            </a:r>
            <a:endParaRPr lang="en-US" altLang="en-US" dirty="0"/>
          </a:p>
        </p:txBody>
      </p:sp>
      <p:pic>
        <p:nvPicPr>
          <p:cNvPr id="4" name="Content Placeholder 7" descr="vans_logo_large.jpg"/>
          <p:cNvPicPr>
            <a:picLocks noChangeAspect="1"/>
          </p:cNvPicPr>
          <p:nvPr/>
        </p:nvPicPr>
        <p:blipFill>
          <a:blip r:embed="rId3" cstate="print">
            <a:extLst>
              <a:ext uri="{28A0092B-C50C-407E-A947-70E740481C1C}">
                <a14:useLocalDpi xmlns:a14="http://schemas.microsoft.com/office/drawing/2010/main" val="0"/>
              </a:ext>
            </a:extLst>
          </a:blip>
          <a:srcRect l="-1717" r="-1717"/>
          <a:stretch>
            <a:fillRect/>
          </a:stretch>
        </p:blipFill>
        <p:spPr>
          <a:xfrm>
            <a:off x="1796256" y="2711450"/>
            <a:ext cx="1535113" cy="990600"/>
          </a:xfrm>
          <a:prstGeom prst="rect">
            <a:avLst/>
          </a:prstGeom>
        </p:spPr>
      </p:pic>
      <p:pic>
        <p:nvPicPr>
          <p:cNvPr id="5" name="Picture 4" descr="engine_design_logo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1600200"/>
            <a:ext cx="11430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lmax.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7950" y="4287838"/>
            <a:ext cx="1123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s (2).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80406" y="3944143"/>
            <a:ext cx="157480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s (4).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55206" y="3799681"/>
            <a:ext cx="12128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orange-nickelodeo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83556" y="5029200"/>
            <a:ext cx="17526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XTXzyzUtQTrBKwA.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26956" y="5476081"/>
            <a:ext cx="2941638"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pple_rainbow_logo.jpe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1990725"/>
            <a:ext cx="1524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ropicana logo.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24625" y="3175000"/>
            <a:ext cx="1765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reebok_logo_1986.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07756" y="4125119"/>
            <a:ext cx="24384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google-logo.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36156" y="5617369"/>
            <a:ext cx="25908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in-august-dominos-logo-.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86400" y="1355725"/>
            <a:ext cx="173831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images (1).jpe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074862" y="1366837"/>
            <a:ext cx="16748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46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21crownroyal_jp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57200"/>
            <a:ext cx="43434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2946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676400" y="609600"/>
            <a:ext cx="4923852" cy="3276600"/>
          </a:xfrm>
          <a:prstGeom prst="rect">
            <a:avLst/>
          </a:prstGeom>
        </p:spPr>
      </p:pic>
      <p:pic>
        <p:nvPicPr>
          <p:cNvPr id="8" name="Picture 7"/>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109232" y="3429000"/>
            <a:ext cx="5882368" cy="3294126"/>
          </a:xfrm>
          <a:prstGeom prst="rect">
            <a:avLst/>
          </a:prstGeom>
        </p:spPr>
      </p:pic>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1447800" y="152400"/>
            <a:ext cx="76962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latin typeface="Arial Black" pitchFamily="34" charset="0"/>
              </a:rPr>
              <a:t>They said what???</a:t>
            </a:r>
            <a:endParaRPr lang="en-US" altLang="en-US" dirty="0" smtClean="0">
              <a:latin typeface="Arial Black" pitchFamily="34" charset="0"/>
            </a:endParaRPr>
          </a:p>
        </p:txBody>
      </p:sp>
      <p:sp>
        <p:nvSpPr>
          <p:cNvPr id="4" name="Rectangle 3"/>
          <p:cNvSpPr txBox="1">
            <a:spLocks noChangeArrowheads="1"/>
          </p:cNvSpPr>
          <p:nvPr/>
        </p:nvSpPr>
        <p:spPr>
          <a:xfrm>
            <a:off x="1676400" y="838200"/>
            <a:ext cx="7467600" cy="6019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buFontTx/>
              <a:buNone/>
            </a:pPr>
            <a:endParaRPr lang="en-US" altLang="en-US" sz="2000" dirty="0" smtClean="0"/>
          </a:p>
          <a:p>
            <a:pPr>
              <a:lnSpc>
                <a:spcPct val="80000"/>
              </a:lnSpc>
            </a:pPr>
            <a:r>
              <a:rPr lang="ja-JP" altLang="en-US" sz="2000" b="1" dirty="0" smtClean="0"/>
              <a:t>“</a:t>
            </a:r>
            <a:r>
              <a:rPr lang="en-US" altLang="ja-JP" sz="2000" b="1" dirty="0" smtClean="0"/>
              <a:t>Cigarettes are no more addictive than gummy bears.</a:t>
            </a:r>
            <a:r>
              <a:rPr lang="ja-JP" altLang="en-US" sz="2000" b="1" dirty="0" smtClean="0"/>
              <a:t>”</a:t>
            </a:r>
            <a:r>
              <a:rPr lang="en-US" altLang="ja-JP" sz="2000" b="1" dirty="0" smtClean="0"/>
              <a:t> </a:t>
            </a:r>
            <a:br>
              <a:rPr lang="en-US" altLang="ja-JP" sz="2000" b="1" dirty="0" smtClean="0"/>
            </a:br>
            <a:r>
              <a:rPr lang="en-US" altLang="ja-JP" sz="2000" b="1" dirty="0" smtClean="0"/>
              <a:t>  (Bennett </a:t>
            </a:r>
            <a:r>
              <a:rPr lang="en-US" altLang="ja-JP" sz="2000" b="1" dirty="0" err="1" smtClean="0"/>
              <a:t>LeBow</a:t>
            </a:r>
            <a:r>
              <a:rPr lang="en-US" altLang="ja-JP" sz="2000" b="1" dirty="0" smtClean="0"/>
              <a:t>, Tobacco CEO)</a:t>
            </a:r>
          </a:p>
          <a:p>
            <a:pPr>
              <a:lnSpc>
                <a:spcPct val="80000"/>
              </a:lnSpc>
              <a:buFontTx/>
              <a:buNone/>
            </a:pPr>
            <a:endParaRPr lang="en-US" altLang="en-US" sz="2000" b="1" dirty="0" smtClean="0"/>
          </a:p>
          <a:p>
            <a:pPr>
              <a:lnSpc>
                <a:spcPct val="80000"/>
              </a:lnSpc>
            </a:pPr>
            <a:r>
              <a:rPr lang="ja-JP" altLang="en-US" sz="2000" b="1" dirty="0" smtClean="0"/>
              <a:t>“</a:t>
            </a:r>
            <a:r>
              <a:rPr lang="en-US" altLang="ja-JP" sz="2000" b="1" dirty="0" smtClean="0"/>
              <a:t>If you are really &amp; truly not going to sell to children, you are going to be out of business in 30 years.</a:t>
            </a:r>
            <a:r>
              <a:rPr lang="ja-JP" altLang="en-US" sz="2000" b="1" dirty="0" smtClean="0"/>
              <a:t>”</a:t>
            </a:r>
            <a:r>
              <a:rPr lang="en-US" altLang="ja-JP" sz="2000" b="1" dirty="0" smtClean="0"/>
              <a:t> (Same)</a:t>
            </a:r>
          </a:p>
          <a:p>
            <a:pPr>
              <a:lnSpc>
                <a:spcPct val="80000"/>
              </a:lnSpc>
            </a:pPr>
            <a:endParaRPr lang="en-US" altLang="en-US" sz="2000" b="1" dirty="0" smtClean="0"/>
          </a:p>
          <a:p>
            <a:pPr>
              <a:lnSpc>
                <a:spcPct val="80000"/>
              </a:lnSpc>
            </a:pPr>
            <a:r>
              <a:rPr lang="en-US" altLang="en-US" sz="2000" b="1" dirty="0" smtClean="0"/>
              <a:t>"It's one of the few drinks where you don't necessarily know you're drinking alcohol and that's a conscious effort to make those drinks more appealing to young people.</a:t>
            </a:r>
            <a:r>
              <a:rPr lang="ja-JP" altLang="en-US" sz="2000" b="1" dirty="0" smtClean="0"/>
              <a:t>”</a:t>
            </a:r>
            <a:r>
              <a:rPr lang="en-US" altLang="ja-JP" sz="2000" b="1" dirty="0" smtClean="0"/>
              <a:t> </a:t>
            </a:r>
            <a:br>
              <a:rPr lang="en-US" altLang="ja-JP" sz="2000" b="1" dirty="0" smtClean="0"/>
            </a:br>
            <a:r>
              <a:rPr lang="en-US" altLang="ja-JP" sz="2000" b="1" dirty="0" smtClean="0"/>
              <a:t>  (Marketing Director- Absolute Vodka)</a:t>
            </a:r>
          </a:p>
          <a:p>
            <a:pPr>
              <a:lnSpc>
                <a:spcPct val="80000"/>
              </a:lnSpc>
            </a:pPr>
            <a:endParaRPr lang="en-US" altLang="en-US" sz="2000" b="1" dirty="0" smtClean="0"/>
          </a:p>
          <a:p>
            <a:pPr>
              <a:lnSpc>
                <a:spcPct val="80000"/>
              </a:lnSpc>
            </a:pPr>
            <a:r>
              <a:rPr lang="ja-JP" altLang="en-US" sz="2000" b="1" dirty="0" smtClean="0"/>
              <a:t>“</a:t>
            </a:r>
            <a:r>
              <a:rPr lang="en-US" altLang="ja-JP" sz="2000" b="1" dirty="0" smtClean="0"/>
              <a:t>Todays teenager is tomorrows potential regular customer.”</a:t>
            </a:r>
            <a:br>
              <a:rPr lang="en-US" altLang="ja-JP" sz="2000" b="1" dirty="0" smtClean="0"/>
            </a:br>
            <a:r>
              <a:rPr lang="en-US" altLang="ja-JP" sz="2000" b="1" dirty="0" smtClean="0"/>
              <a:t>  (Phillip Morris)</a:t>
            </a:r>
          </a:p>
          <a:p>
            <a:pPr>
              <a:lnSpc>
                <a:spcPct val="80000"/>
              </a:lnSpc>
            </a:pPr>
            <a:endParaRPr lang="en-US" altLang="en-US" sz="2000" b="1" dirty="0" smtClean="0"/>
          </a:p>
          <a:p>
            <a:pPr>
              <a:lnSpc>
                <a:spcPct val="80000"/>
              </a:lnSpc>
            </a:pPr>
            <a:r>
              <a:rPr lang="ja-JP" altLang="en-US" sz="2000" b="1" dirty="0" smtClean="0"/>
              <a:t>“</a:t>
            </a:r>
            <a:r>
              <a:rPr lang="en-US" altLang="ja-JP" sz="2000" b="1" dirty="0" smtClean="0"/>
              <a:t>It’s the parents responsibility to ensure that their kids aren’t drinking, not ours.</a:t>
            </a:r>
            <a:r>
              <a:rPr lang="ja-JP" altLang="en-US" sz="2000" b="1" dirty="0" smtClean="0"/>
              <a:t>”</a:t>
            </a:r>
            <a:r>
              <a:rPr lang="en-US" altLang="ja-JP" sz="2000" b="1" dirty="0" smtClean="0"/>
              <a:t> (Anheuser-Busch)</a:t>
            </a:r>
          </a:p>
          <a:p>
            <a:pPr>
              <a:lnSpc>
                <a:spcPct val="80000"/>
              </a:lnSpc>
            </a:pPr>
            <a:endParaRPr lang="en-US" altLang="en-US" sz="1800" dirty="0" smtClean="0"/>
          </a:p>
          <a:p>
            <a:pPr>
              <a:lnSpc>
                <a:spcPct val="80000"/>
              </a:lnSpc>
              <a:buFontTx/>
              <a:buNone/>
            </a:pPr>
            <a:endParaRPr lang="en-US" altLang="en-US" sz="1800" b="1" dirty="0" smtClean="0"/>
          </a:p>
          <a:p>
            <a:pPr>
              <a:lnSpc>
                <a:spcPct val="80000"/>
              </a:lnSpc>
              <a:buFont typeface="Arial" panose="020B0604020202020204" pitchFamily="34" charset="0"/>
              <a:buNone/>
            </a:pPr>
            <a:endParaRPr lang="en-US" altLang="en-US" sz="2800" dirty="0" smtClean="0"/>
          </a:p>
          <a:p>
            <a:pPr>
              <a:lnSpc>
                <a:spcPct val="80000"/>
              </a:lnSpc>
            </a:pPr>
            <a:endParaRPr lang="en-US" altLang="en-US" sz="1800" b="1" dirty="0" smtClean="0"/>
          </a:p>
          <a:p>
            <a:pPr>
              <a:buFontTx/>
              <a:buNone/>
            </a:pPr>
            <a:endParaRPr lang="en-US" altLang="en-US" sz="1800" b="1" dirty="0" smtClean="0"/>
          </a:p>
          <a:p>
            <a:pPr>
              <a:lnSpc>
                <a:spcPct val="80000"/>
              </a:lnSpc>
              <a:buFont typeface="Arial" panose="020B0604020202020204" pitchFamily="34" charset="0"/>
              <a:buNone/>
            </a:pPr>
            <a:endParaRPr lang="en-US" altLang="en-US" sz="1800" b="1" dirty="0" smtClean="0"/>
          </a:p>
        </p:txBody>
      </p:sp>
    </p:spTree>
    <p:extLst>
      <p:ext uri="{BB962C8B-B14F-4D97-AF65-F5344CB8AC3E}">
        <p14:creationId xmlns:p14="http://schemas.microsoft.com/office/powerpoint/2010/main" val="3211532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676400" y="1905000"/>
            <a:ext cx="7467600" cy="1754326"/>
          </a:xfrm>
          <a:prstGeom prst="rect">
            <a:avLst/>
          </a:prstGeom>
        </p:spPr>
        <p:txBody>
          <a:bodyPr wrap="square">
            <a:spAutoFit/>
          </a:bodyPr>
          <a:lstStyle/>
          <a:p>
            <a:pPr algn="ctr"/>
            <a:r>
              <a:rPr lang="en-US" altLang="ja-JP" sz="5400" dirty="0" smtClean="0"/>
              <a:t>And </a:t>
            </a:r>
            <a:r>
              <a:rPr lang="en-US" altLang="ja-JP" sz="5400" dirty="0"/>
              <a:t>T</a:t>
            </a:r>
            <a:r>
              <a:rPr lang="en-US" altLang="ja-JP" sz="5400" dirty="0" smtClean="0"/>
              <a:t>hey </a:t>
            </a:r>
            <a:r>
              <a:rPr lang="en-US" altLang="ja-JP" sz="5400" dirty="0"/>
              <a:t>Say </a:t>
            </a:r>
            <a:r>
              <a:rPr lang="en-US" altLang="ja-JP" sz="5400" dirty="0" smtClean="0"/>
              <a:t>They Don’t </a:t>
            </a:r>
            <a:r>
              <a:rPr lang="en-US" altLang="ja-JP" sz="5400" dirty="0"/>
              <a:t>Target Youth</a:t>
            </a:r>
            <a:r>
              <a:rPr lang="en-US" altLang="ja-JP" sz="5400" dirty="0" smtClean="0"/>
              <a:t>!!!</a:t>
            </a:r>
            <a:endParaRPr lang="en-US" sz="5400" dirty="0"/>
          </a:p>
        </p:txBody>
      </p:sp>
    </p:spTree>
    <p:extLst>
      <p:ext uri="{BB962C8B-B14F-4D97-AF65-F5344CB8AC3E}">
        <p14:creationId xmlns:p14="http://schemas.microsoft.com/office/powerpoint/2010/main" val="8624803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1676400" y="0"/>
            <a:ext cx="7467600" cy="1219200"/>
          </a:xfrm>
          <a:prstGeom prst="rect">
            <a:avLst/>
          </a:prstGeom>
          <a:ln w="76200">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3600" dirty="0" smtClean="0"/>
              <a:t>The Truth &amp; Nothing But the Truth!!!</a:t>
            </a:r>
            <a:endParaRPr lang="en-US" altLang="en-US" sz="3600" dirty="0" smtClean="0"/>
          </a:p>
        </p:txBody>
      </p:sp>
      <p:sp>
        <p:nvSpPr>
          <p:cNvPr id="4" name="Text Box 8"/>
          <p:cNvSpPr txBox="1">
            <a:spLocks noChangeArrowheads="1"/>
          </p:cNvSpPr>
          <p:nvPr/>
        </p:nvSpPr>
        <p:spPr bwMode="auto">
          <a:xfrm>
            <a:off x="1676400" y="1371600"/>
            <a:ext cx="74676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Tx/>
              <a:buChar char="•"/>
            </a:pPr>
            <a:r>
              <a:rPr lang="en-US" altLang="en-US" sz="2200" b="1" dirty="0">
                <a:solidFill>
                  <a:srgbClr val="403152"/>
                </a:solidFill>
              </a:rPr>
              <a:t> Teens who start drinking before the age of 15 are 5 times more likely to become alcoholics than those who wait until the age of 21.</a:t>
            </a:r>
          </a:p>
          <a:p>
            <a:pPr eaLnBrk="1" hangingPunct="1"/>
            <a:endParaRPr lang="en-US" altLang="en-US" sz="2200" b="1" dirty="0">
              <a:solidFill>
                <a:srgbClr val="403152"/>
              </a:solidFill>
            </a:endParaRPr>
          </a:p>
          <a:p>
            <a:pPr eaLnBrk="1" hangingPunct="1">
              <a:buFontTx/>
              <a:buChar char="•"/>
            </a:pPr>
            <a:r>
              <a:rPr lang="en-US" altLang="en-US" sz="2200" b="1" dirty="0">
                <a:solidFill>
                  <a:srgbClr val="403152"/>
                </a:solidFill>
              </a:rPr>
              <a:t>Alcohol is connected to the top three causes of teen death: accidents, homicide, and suicide.</a:t>
            </a:r>
          </a:p>
          <a:p>
            <a:pPr eaLnBrk="1" hangingPunct="1">
              <a:buFontTx/>
              <a:buChar char="•"/>
            </a:pPr>
            <a:endParaRPr lang="en-US" altLang="en-US" sz="2200" b="1" dirty="0">
              <a:solidFill>
                <a:srgbClr val="403152"/>
              </a:solidFill>
            </a:endParaRPr>
          </a:p>
          <a:p>
            <a:pPr eaLnBrk="1" hangingPunct="1">
              <a:buFontTx/>
              <a:buChar char="•"/>
            </a:pPr>
            <a:r>
              <a:rPr lang="en-US" altLang="en-US" sz="2200" b="1" dirty="0">
                <a:solidFill>
                  <a:srgbClr val="403152"/>
                </a:solidFill>
              </a:rPr>
              <a:t>The average age for youth to use </a:t>
            </a:r>
            <a:r>
              <a:rPr lang="en-US" altLang="en-US" sz="2200" b="1" dirty="0" smtClean="0">
                <a:solidFill>
                  <a:srgbClr val="403152"/>
                </a:solidFill>
              </a:rPr>
              <a:t>cigarettes </a:t>
            </a:r>
            <a:r>
              <a:rPr lang="en-US" altLang="en-US" sz="2200" b="1" dirty="0">
                <a:solidFill>
                  <a:srgbClr val="403152"/>
                </a:solidFill>
              </a:rPr>
              <a:t>in WA state </a:t>
            </a:r>
            <a:r>
              <a:rPr lang="en-US" altLang="en-US" sz="2200" b="1" dirty="0" smtClean="0">
                <a:solidFill>
                  <a:srgbClr val="403152"/>
                </a:solidFill>
              </a:rPr>
              <a:t>is 12. </a:t>
            </a:r>
          </a:p>
          <a:p>
            <a:pPr eaLnBrk="1" hangingPunct="1"/>
            <a:endParaRPr lang="en-US" altLang="en-US" sz="2200" b="1" dirty="0">
              <a:solidFill>
                <a:srgbClr val="403152"/>
              </a:solidFill>
            </a:endParaRPr>
          </a:p>
          <a:p>
            <a:pPr eaLnBrk="1" hangingPunct="1">
              <a:buFontTx/>
              <a:buChar char="•"/>
            </a:pPr>
            <a:r>
              <a:rPr lang="ja-JP" altLang="en-US" sz="2200" b="1" dirty="0">
                <a:solidFill>
                  <a:srgbClr val="403152"/>
                </a:solidFill>
              </a:rPr>
              <a:t>“</a:t>
            </a:r>
            <a:r>
              <a:rPr lang="en-US" altLang="ja-JP" sz="2200" b="1" dirty="0">
                <a:solidFill>
                  <a:srgbClr val="403152"/>
                </a:solidFill>
              </a:rPr>
              <a:t>Every single day, 7,000 kids under age 16 take their first drink, and $6 billion of alcohol advertising and marketing each year isn't helping." </a:t>
            </a:r>
            <a:r>
              <a:rPr lang="en-US" altLang="ja-JP" sz="2200" dirty="0">
                <a:solidFill>
                  <a:srgbClr val="403152"/>
                </a:solidFill>
              </a:rPr>
              <a:t>-Jim O'Hara, the Center on Alcohol Marketing and Youth</a:t>
            </a:r>
            <a:endParaRPr lang="en-US" altLang="ja-JP" sz="2200" dirty="0"/>
          </a:p>
          <a:p>
            <a:pPr eaLnBrk="1" hangingPunct="1"/>
            <a:endParaRPr lang="en-US" altLang="en-US" sz="2000" dirty="0"/>
          </a:p>
          <a:p>
            <a:pPr eaLnBrk="1" hangingPunct="1"/>
            <a:endParaRPr lang="en-US" altLang="en-US" sz="2000" dirty="0"/>
          </a:p>
        </p:txBody>
      </p:sp>
    </p:spTree>
    <p:extLst>
      <p:ext uri="{BB962C8B-B14F-4D97-AF65-F5344CB8AC3E}">
        <p14:creationId xmlns:p14="http://schemas.microsoft.com/office/powerpoint/2010/main" val="22588220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jpeg"/>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752600" y="1126864"/>
            <a:ext cx="7086600" cy="5502536"/>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676400" y="0"/>
            <a:ext cx="7467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smtClean="0"/>
              <a:t>Product Placement</a:t>
            </a:r>
          </a:p>
        </p:txBody>
      </p:sp>
      <p:sp>
        <p:nvSpPr>
          <p:cNvPr id="4" name="Content Placeholder 2"/>
          <p:cNvSpPr txBox="1">
            <a:spLocks/>
          </p:cNvSpPr>
          <p:nvPr/>
        </p:nvSpPr>
        <p:spPr>
          <a:xfrm>
            <a:off x="1524000" y="1371600"/>
            <a:ext cx="7620000" cy="47545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en-US" b="1" dirty="0" smtClean="0"/>
              <a:t>Movie-Going Largest Population?</a:t>
            </a:r>
          </a:p>
        </p:txBody>
      </p:sp>
      <p:sp>
        <p:nvSpPr>
          <p:cNvPr id="5" name="TextBox 4"/>
          <p:cNvSpPr txBox="1">
            <a:spLocks noChangeArrowheads="1"/>
          </p:cNvSpPr>
          <p:nvPr/>
        </p:nvSpPr>
        <p:spPr bwMode="auto">
          <a:xfrm>
            <a:off x="1524000" y="2362200"/>
            <a:ext cx="762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5400" b="1" dirty="0">
                <a:solidFill>
                  <a:srgbClr val="FF0000"/>
                </a:solidFill>
              </a:rPr>
              <a:t>Yup. It’s you.</a:t>
            </a:r>
          </a:p>
        </p:txBody>
      </p:sp>
    </p:spTree>
    <p:extLst>
      <p:ext uri="{BB962C8B-B14F-4D97-AF65-F5344CB8AC3E}">
        <p14:creationId xmlns:p14="http://schemas.microsoft.com/office/powerpoint/2010/main" val="395650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7"/>
          <p:cNvSpPr txBox="1">
            <a:spLocks noChangeArrowheads="1"/>
          </p:cNvSpPr>
          <p:nvPr/>
        </p:nvSpPr>
        <p:spPr bwMode="auto">
          <a:xfrm>
            <a:off x="1143000" y="0"/>
            <a:ext cx="99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p>
        </p:txBody>
      </p:sp>
      <p:sp>
        <p:nvSpPr>
          <p:cNvPr id="5" name="Text Box 8"/>
          <p:cNvSpPr txBox="1">
            <a:spLocks noChangeArrowheads="1"/>
          </p:cNvSpPr>
          <p:nvPr/>
        </p:nvSpPr>
        <p:spPr bwMode="auto">
          <a:xfrm>
            <a:off x="1676400" y="0"/>
            <a:ext cx="7467600" cy="641350"/>
          </a:xfrm>
          <a:prstGeom prst="rect">
            <a:avLst/>
          </a:prstGeom>
          <a:noFill/>
          <a:ln w="76200">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defRPr/>
            </a:pPr>
            <a:r>
              <a:rPr lang="en-US" sz="3600" b="1" u="sng" dirty="0" smtClean="0">
                <a:solidFill>
                  <a:srgbClr val="403152"/>
                </a:solidFill>
                <a:latin typeface="Arial Black" charset="0"/>
              </a:rPr>
              <a:t>Top Grossing Films of 2013</a:t>
            </a:r>
          </a:p>
        </p:txBody>
      </p:sp>
      <p:sp>
        <p:nvSpPr>
          <p:cNvPr id="6" name="Rectangle 2"/>
          <p:cNvSpPr txBox="1">
            <a:spLocks noChangeArrowheads="1"/>
          </p:cNvSpPr>
          <p:nvPr/>
        </p:nvSpPr>
        <p:spPr>
          <a:xfrm>
            <a:off x="1905000" y="838200"/>
            <a:ext cx="7162800" cy="5410200"/>
          </a:xfrm>
          <a:prstGeom prst="rect">
            <a:avLst/>
          </a:prstGeom>
        </p:spPr>
        <p:txBody>
          <a:bodyPr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defRPr/>
            </a:pPr>
            <a:r>
              <a:rPr lang="en-US" sz="2800" b="1" dirty="0" smtClean="0"/>
              <a:t>Iron Man 3</a:t>
            </a:r>
          </a:p>
          <a:p>
            <a:pPr marL="514350" indent="-514350">
              <a:buFont typeface="+mj-lt"/>
              <a:buAutoNum type="arabicPeriod"/>
              <a:defRPr/>
            </a:pPr>
            <a:r>
              <a:rPr lang="en-US" sz="2800" b="1" dirty="0" smtClean="0"/>
              <a:t>Despicable Me 2</a:t>
            </a:r>
          </a:p>
          <a:p>
            <a:pPr marL="514350" indent="-514350">
              <a:buFont typeface="+mj-lt"/>
              <a:buAutoNum type="arabicPeriod"/>
              <a:defRPr/>
            </a:pPr>
            <a:r>
              <a:rPr lang="en-US" sz="2800" b="1" dirty="0" smtClean="0"/>
              <a:t>Hunger Games: Catching Fire</a:t>
            </a:r>
          </a:p>
          <a:p>
            <a:pPr marL="514350" indent="-514350">
              <a:buFont typeface="+mj-lt"/>
              <a:buAutoNum type="arabicPeriod"/>
              <a:defRPr/>
            </a:pPr>
            <a:r>
              <a:rPr lang="en-US" sz="2800" b="1" dirty="0" smtClean="0"/>
              <a:t>Man of Steel</a:t>
            </a:r>
            <a:endParaRPr lang="en-US" sz="2800" dirty="0" smtClean="0"/>
          </a:p>
          <a:p>
            <a:pPr marL="514350" indent="-514350">
              <a:buFont typeface="+mj-lt"/>
              <a:buAutoNum type="arabicPeriod"/>
              <a:defRPr/>
            </a:pPr>
            <a:r>
              <a:rPr lang="en-US" sz="2800" b="1" dirty="0" smtClean="0"/>
              <a:t>Monsters University</a:t>
            </a:r>
          </a:p>
          <a:p>
            <a:pPr marL="514350" indent="-514350">
              <a:buFont typeface="+mj-lt"/>
              <a:buAutoNum type="arabicPeriod"/>
              <a:defRPr/>
            </a:pPr>
            <a:r>
              <a:rPr lang="en-US" sz="2800" b="1" dirty="0" smtClean="0"/>
              <a:t>Gravity</a:t>
            </a:r>
          </a:p>
          <a:p>
            <a:pPr marL="514350" indent="-514350">
              <a:buFont typeface="+mj-lt"/>
              <a:buAutoNum type="arabicPeriod"/>
              <a:defRPr/>
            </a:pPr>
            <a:r>
              <a:rPr lang="en-US" sz="2800" b="1" dirty="0" smtClean="0"/>
              <a:t>Fast &amp; Furious 6</a:t>
            </a:r>
          </a:p>
          <a:p>
            <a:pPr marL="514350" indent="-514350">
              <a:buFont typeface="+mj-lt"/>
              <a:buAutoNum type="arabicPeriod"/>
              <a:defRPr/>
            </a:pPr>
            <a:r>
              <a:rPr lang="en-US" sz="2800" b="1" dirty="0" smtClean="0"/>
              <a:t>Oz The Great and Powerful</a:t>
            </a:r>
          </a:p>
          <a:p>
            <a:pPr marL="514350" indent="-514350">
              <a:buFont typeface="+mj-lt"/>
              <a:buAutoNum type="arabicPeriod"/>
              <a:defRPr/>
            </a:pPr>
            <a:r>
              <a:rPr lang="en-US" sz="2800" b="1" dirty="0" smtClean="0"/>
              <a:t>Star Trek Into Darkness</a:t>
            </a:r>
          </a:p>
          <a:p>
            <a:pPr marL="514350" indent="-514350">
              <a:buFont typeface="+mj-lt"/>
              <a:buAutoNum type="arabicPeriod"/>
              <a:defRPr/>
            </a:pPr>
            <a:r>
              <a:rPr lang="en-US" sz="2800" b="1" dirty="0" smtClean="0"/>
              <a:t>World War Z	</a:t>
            </a:r>
          </a:p>
          <a:p>
            <a:pPr>
              <a:lnSpc>
                <a:spcPct val="90000"/>
              </a:lnSpc>
              <a:buFontTx/>
              <a:buNone/>
              <a:defRPr/>
            </a:pPr>
            <a:endParaRPr lang="en-US" sz="2800" dirty="0" smtClean="0">
              <a:solidFill>
                <a:srgbClr val="403152"/>
              </a:solidFill>
            </a:endParaRPr>
          </a:p>
          <a:p>
            <a:pPr>
              <a:lnSpc>
                <a:spcPct val="90000"/>
              </a:lnSpc>
              <a:buFontTx/>
              <a:buNone/>
              <a:defRPr/>
            </a:pPr>
            <a:endParaRPr lang="en-US" sz="1400" dirty="0" smtClean="0"/>
          </a:p>
          <a:p>
            <a:pPr>
              <a:lnSpc>
                <a:spcPct val="90000"/>
              </a:lnSpc>
              <a:buFont typeface="Arial"/>
              <a:buChar char="•"/>
              <a:defRPr/>
            </a:pPr>
            <a:endParaRPr lang="en-US" sz="2800" dirty="0" smtClean="0"/>
          </a:p>
        </p:txBody>
      </p:sp>
    </p:spTree>
    <p:extLst>
      <p:ext uri="{BB962C8B-B14F-4D97-AF65-F5344CB8AC3E}">
        <p14:creationId xmlns:p14="http://schemas.microsoft.com/office/powerpoint/2010/main" val="408794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10000"/>
                                  </p:iterate>
                                  <p:childTnLst>
                                    <p:animClr clrSpc="rgb" dir="cw">
                                      <p:cBhvr override="childStyle">
                                        <p:cTn id="6" dur="500" fill="hold"/>
                                        <p:tgtEl>
                                          <p:spTgt spid="6">
                                            <p:txEl>
                                              <p:pRg st="7" end="7"/>
                                            </p:txEl>
                                          </p:spTgt>
                                        </p:tgtEl>
                                        <p:attrNameLst>
                                          <p:attrName>style.color</p:attrName>
                                        </p:attrNameLst>
                                      </p:cBhvr>
                                      <p:to>
                                        <a:schemeClr val="accent2"/>
                                      </p:to>
                                    </p:animClr>
                                    <p:animClr clrSpc="rgb" dir="cw">
                                      <p:cBhvr>
                                        <p:cTn id="7" dur="500" fill="hold"/>
                                        <p:tgtEl>
                                          <p:spTgt spid="6">
                                            <p:txEl>
                                              <p:pRg st="7" end="7"/>
                                            </p:txEl>
                                          </p:spTgt>
                                        </p:tgtEl>
                                        <p:attrNameLst>
                                          <p:attrName>fillcolor</p:attrName>
                                        </p:attrNameLst>
                                      </p:cBhvr>
                                      <p:to>
                                        <a:schemeClr val="accent2"/>
                                      </p:to>
                                    </p:animClr>
                                    <p:set>
                                      <p:cBhvr>
                                        <p:cTn id="8" dur="500" fill="hold"/>
                                        <p:tgtEl>
                                          <p:spTgt spid="6">
                                            <p:txEl>
                                              <p:pRg st="7" end="7"/>
                                            </p:txEl>
                                          </p:spTgt>
                                        </p:tgtEl>
                                        <p:attrNameLst>
                                          <p:attrName>fill.type</p:attrName>
                                        </p:attrNameLst>
                                      </p:cBhvr>
                                      <p:to>
                                        <p:strVal val="solid"/>
                                      </p:to>
                                    </p:set>
                                    <p:anim to="1.5" calcmode="lin" valueType="num">
                                      <p:cBhvr override="childStyle">
                                        <p:cTn id="9" dur="500" fill="hold"/>
                                        <p:tgtEl>
                                          <p:spTgt spid="6">
                                            <p:txEl>
                                              <p:pRg st="7" end="7"/>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371600" y="274638"/>
            <a:ext cx="7315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t>Even in the animated films…</a:t>
            </a:r>
            <a:endParaRPr lang="en-US" altLang="en-US" dirty="0" smtClean="0"/>
          </a:p>
        </p:txBody>
      </p:sp>
      <p:pic>
        <p:nvPicPr>
          <p:cNvPr id="5" name="Picture 3" descr="18314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691991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3962400" y="2786462"/>
            <a:ext cx="4800600" cy="3080938"/>
            <a:chOff x="3962400" y="2786462"/>
            <a:chExt cx="4800600" cy="3080938"/>
          </a:xfrm>
        </p:grpSpPr>
        <p:sp>
          <p:nvSpPr>
            <p:cNvPr id="3" name="Oval 2"/>
            <p:cNvSpPr/>
            <p:nvPr/>
          </p:nvSpPr>
          <p:spPr>
            <a:xfrm>
              <a:off x="6113745" y="2962405"/>
              <a:ext cx="304800" cy="3048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20842" y="2895600"/>
              <a:ext cx="210855" cy="23799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791198" y="3810000"/>
              <a:ext cx="304800" cy="3048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562600" y="3363499"/>
              <a:ext cx="304800" cy="3048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848600" y="4572000"/>
              <a:ext cx="381000" cy="381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382000" y="5410200"/>
              <a:ext cx="381000" cy="457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962400" y="2786462"/>
              <a:ext cx="381000" cy="381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05600" y="2807008"/>
              <a:ext cx="381000" cy="3048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post-30462-El-Macho-shot-gif-Despicable-M-n0M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8926" y="2085753"/>
            <a:ext cx="69913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7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p:cNvSpPr txBox="1">
            <a:spLocks noChangeArrowheads="1"/>
          </p:cNvSpPr>
          <p:nvPr/>
        </p:nvSpPr>
        <p:spPr>
          <a:xfrm>
            <a:off x="1676400" y="0"/>
            <a:ext cx="7467600" cy="1828800"/>
          </a:xfrm>
          <a:prstGeom prst="rect">
            <a:avLst/>
          </a:prstGeom>
          <a:ln w="76200">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800" dirty="0" smtClean="0">
                <a:latin typeface="Arial Black" pitchFamily="34" charset="0"/>
              </a:rPr>
              <a:t>Alcohol &amp; tobacco purposely placed on store shelves next to other products that are popular with youth…</a:t>
            </a:r>
          </a:p>
        </p:txBody>
      </p:sp>
      <p:pic>
        <p:nvPicPr>
          <p:cNvPr id="5" name="Picture 4" descr="tobacco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05000"/>
            <a:ext cx="48006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obacco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098800"/>
            <a:ext cx="47244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stor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438400"/>
            <a:ext cx="6259513"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47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714499" y="0"/>
            <a:ext cx="7429501" cy="1295400"/>
          </a:xfrm>
          <a:prstGeom prst="rect">
            <a:avLst/>
          </a:prstGeom>
          <a:ln w="76200">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000" dirty="0" smtClean="0">
                <a:latin typeface="Arial Black" pitchFamily="34" charset="0"/>
              </a:rPr>
              <a:t>Tobacco Products…  </a:t>
            </a:r>
            <a:br>
              <a:rPr lang="en-US" altLang="en-US" sz="3000" dirty="0" smtClean="0">
                <a:latin typeface="Arial Black" pitchFamily="34" charset="0"/>
              </a:rPr>
            </a:br>
            <a:r>
              <a:rPr lang="en-US" altLang="en-US" sz="3000" dirty="0" smtClean="0">
                <a:latin typeface="Arial Black" pitchFamily="34" charset="0"/>
              </a:rPr>
              <a:t>Marketed Intentionally to Youth!!!</a:t>
            </a:r>
            <a:endParaRPr lang="en-US" altLang="en-US" sz="3000" dirty="0" smtClean="0"/>
          </a:p>
        </p:txBody>
      </p:sp>
      <p:pic>
        <p:nvPicPr>
          <p:cNvPr id="4" name="Content Placeholder 3" descr="candy-flavored-ciga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76400" y="2057400"/>
            <a:ext cx="3581400" cy="4800600"/>
          </a:xfrm>
          <a:prstGeom prst="rect">
            <a:avLst/>
          </a:prstGeom>
        </p:spPr>
      </p:pic>
      <p:pic>
        <p:nvPicPr>
          <p:cNvPr id="5" name="Picture 4" descr="flavored-tobacc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333499"/>
            <a:ext cx="4648200" cy="552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Killer%20Candy%20Photo%20Contest%20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14499" y="1333499"/>
            <a:ext cx="3771901" cy="377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lav cigx.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743200"/>
            <a:ext cx="39719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62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524000" y="274638"/>
            <a:ext cx="7620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smtClean="0"/>
              <a:t>Which of these contain alcohol?</a:t>
            </a:r>
          </a:p>
        </p:txBody>
      </p:sp>
      <p:grpSp>
        <p:nvGrpSpPr>
          <p:cNvPr id="8" name="Group 7"/>
          <p:cNvGrpSpPr/>
          <p:nvPr/>
        </p:nvGrpSpPr>
        <p:grpSpPr>
          <a:xfrm>
            <a:off x="3124200" y="4953000"/>
            <a:ext cx="5715000" cy="1066800"/>
            <a:chOff x="3124200" y="4953000"/>
            <a:chExt cx="5715000" cy="1066800"/>
          </a:xfrm>
        </p:grpSpPr>
        <p:sp>
          <p:nvSpPr>
            <p:cNvPr id="4" name="Up Arrow 3"/>
            <p:cNvSpPr>
              <a:spLocks noChangeArrowheads="1"/>
            </p:cNvSpPr>
            <p:nvPr/>
          </p:nvSpPr>
          <p:spPr bwMode="auto">
            <a:xfrm>
              <a:off x="3124200" y="4953000"/>
              <a:ext cx="381000" cy="1066800"/>
            </a:xfrm>
            <a:prstGeom prst="upArrow">
              <a:avLst>
                <a:gd name="adj1" fmla="val 63074"/>
                <a:gd name="adj2" fmla="val 49998"/>
              </a:avLst>
            </a:prstGeom>
            <a:gradFill rotWithShape="1">
              <a:gsLst>
                <a:gs pos="0">
                  <a:srgbClr val="FF9A99"/>
                </a:gs>
                <a:gs pos="100000">
                  <a:srgbClr val="D1403C"/>
                </a:gs>
              </a:gsLst>
              <a:lin ang="5400000"/>
            </a:gradFill>
            <a:ln w="9525">
              <a:solidFill>
                <a:srgbClr val="BE4B48"/>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accent2">
                    <a:lumMod val="75000"/>
                  </a:schemeClr>
                </a:solidFill>
                <a:latin typeface="+mn-lt"/>
                <a:ea typeface="+mn-ea"/>
              </a:endParaRPr>
            </a:p>
          </p:txBody>
        </p:sp>
        <p:sp>
          <p:nvSpPr>
            <p:cNvPr id="5" name="Up Arrow 4"/>
            <p:cNvSpPr>
              <a:spLocks noChangeArrowheads="1"/>
            </p:cNvSpPr>
            <p:nvPr/>
          </p:nvSpPr>
          <p:spPr bwMode="auto">
            <a:xfrm>
              <a:off x="5715000" y="4953000"/>
              <a:ext cx="457200" cy="1066800"/>
            </a:xfrm>
            <a:prstGeom prst="upArrow">
              <a:avLst>
                <a:gd name="adj1" fmla="val 50000"/>
                <a:gd name="adj2" fmla="val 50005"/>
              </a:avLst>
            </a:prstGeom>
            <a:gradFill rotWithShape="1">
              <a:gsLst>
                <a:gs pos="0">
                  <a:srgbClr val="FF9A99"/>
                </a:gs>
                <a:gs pos="100000">
                  <a:srgbClr val="D1403C"/>
                </a:gs>
              </a:gsLst>
              <a:lin ang="5400000"/>
            </a:gradFill>
            <a:ln w="9525">
              <a:solidFill>
                <a:srgbClr val="BE4B48"/>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 name="Up Arrow 5"/>
            <p:cNvSpPr>
              <a:spLocks noChangeArrowheads="1"/>
            </p:cNvSpPr>
            <p:nvPr/>
          </p:nvSpPr>
          <p:spPr bwMode="auto">
            <a:xfrm>
              <a:off x="8382000" y="4953000"/>
              <a:ext cx="457200" cy="1066800"/>
            </a:xfrm>
            <a:prstGeom prst="upArrow">
              <a:avLst>
                <a:gd name="adj1" fmla="val 50000"/>
                <a:gd name="adj2" fmla="val 50005"/>
              </a:avLst>
            </a:prstGeom>
            <a:gradFill rotWithShape="1">
              <a:gsLst>
                <a:gs pos="0">
                  <a:srgbClr val="FF9A99"/>
                </a:gs>
                <a:gs pos="100000">
                  <a:srgbClr val="D1403C"/>
                </a:gs>
              </a:gsLst>
              <a:lin ang="5400000"/>
            </a:gradFill>
            <a:ln w="9525">
              <a:solidFill>
                <a:srgbClr val="BE4B48"/>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pic>
        <p:nvPicPr>
          <p:cNvPr id="7" name="Picture 6" descr="dt.common.streams.StreamSer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7315200"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52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rot="10800000" flipH="1" flipV="1">
            <a:off x="3505200" y="609600"/>
            <a:ext cx="2057400" cy="609600"/>
          </a:xfrm>
          <a:prstGeom prst="rect">
            <a:avLst/>
          </a:prstGeom>
        </p:spPr>
        <p:txBody>
          <a:bodyPr rtlCol="0">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mtClean="0"/>
              <a:t>kind</a:t>
            </a:r>
            <a:endParaRPr lang="en-US" dirty="0"/>
          </a:p>
        </p:txBody>
      </p:sp>
      <p:sp>
        <p:nvSpPr>
          <p:cNvPr id="4" name="Content Placeholder 9"/>
          <p:cNvSpPr txBox="1">
            <a:spLocks/>
          </p:cNvSpPr>
          <p:nvPr/>
        </p:nvSpPr>
        <p:spPr>
          <a:xfrm>
            <a:off x="3352800" y="838200"/>
            <a:ext cx="2514600" cy="609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mtClean="0"/>
              <a:t>Great prices</a:t>
            </a:r>
            <a:endParaRPr lang="en-US" altLang="en-US"/>
          </a:p>
        </p:txBody>
      </p:sp>
      <p:pic>
        <p:nvPicPr>
          <p:cNvPr id="5" name="Picture 8" descr="12387039671485889174laobc_Silhouette_of_a_brain.svg.h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3963" y="304800"/>
            <a:ext cx="4173537"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352800" y="1676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latin typeface="American Typewriter" pitchFamily="-65" charset="0"/>
              </a:rPr>
              <a:t>Online shopping</a:t>
            </a:r>
          </a:p>
        </p:txBody>
      </p:sp>
      <p:sp>
        <p:nvSpPr>
          <p:cNvPr id="7" name="TextBox 6"/>
          <p:cNvSpPr txBox="1">
            <a:spLocks noChangeArrowheads="1"/>
          </p:cNvSpPr>
          <p:nvPr/>
        </p:nvSpPr>
        <p:spPr bwMode="auto">
          <a:xfrm>
            <a:off x="4191000" y="1219200"/>
            <a:ext cx="137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4000" b="1">
                <a:latin typeface="Haettenschweiler" pitchFamily="34" charset="0"/>
              </a:rPr>
              <a:t>reliable</a:t>
            </a:r>
          </a:p>
        </p:txBody>
      </p:sp>
      <p:sp>
        <p:nvSpPr>
          <p:cNvPr id="8" name="TextBox 7"/>
          <p:cNvSpPr txBox="1">
            <a:spLocks noChangeArrowheads="1"/>
          </p:cNvSpPr>
          <p:nvPr/>
        </p:nvSpPr>
        <p:spPr bwMode="auto">
          <a:xfrm rot="5400000">
            <a:off x="5257800" y="1219200"/>
            <a:ext cx="838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latin typeface="Gill Sans Ultra Bold" pitchFamily="34" charset="0"/>
              </a:rPr>
              <a:t>cool</a:t>
            </a:r>
          </a:p>
        </p:txBody>
      </p:sp>
      <p:sp>
        <p:nvSpPr>
          <p:cNvPr id="9" name="TextBox 8"/>
          <p:cNvSpPr txBox="1">
            <a:spLocks noChangeArrowheads="1"/>
          </p:cNvSpPr>
          <p:nvPr/>
        </p:nvSpPr>
        <p:spPr bwMode="auto">
          <a:xfrm>
            <a:off x="3276600" y="1905000"/>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t>convienent</a:t>
            </a:r>
          </a:p>
        </p:txBody>
      </p:sp>
      <p:sp>
        <p:nvSpPr>
          <p:cNvPr id="10" name="TextBox 9"/>
          <p:cNvSpPr txBox="1">
            <a:spLocks noChangeArrowheads="1"/>
          </p:cNvSpPr>
          <p:nvPr/>
        </p:nvSpPr>
        <p:spPr bwMode="auto">
          <a:xfrm>
            <a:off x="3962400" y="6858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i="1"/>
              <a:t>Free t-shirt</a:t>
            </a:r>
          </a:p>
        </p:txBody>
      </p:sp>
      <p:sp>
        <p:nvSpPr>
          <p:cNvPr id="11" name="TextBox 10"/>
          <p:cNvSpPr txBox="1">
            <a:spLocks noChangeArrowheads="1"/>
          </p:cNvSpPr>
          <p:nvPr/>
        </p:nvSpPr>
        <p:spPr bwMode="auto">
          <a:xfrm>
            <a:off x="3276600" y="13716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latin typeface="Century Gothic" pitchFamily="34" charset="0"/>
              </a:rPr>
              <a:t>quality</a:t>
            </a:r>
          </a:p>
        </p:txBody>
      </p:sp>
      <p:sp>
        <p:nvSpPr>
          <p:cNvPr id="12" name="TextBox 11"/>
          <p:cNvSpPr txBox="1">
            <a:spLocks noChangeArrowheads="1"/>
          </p:cNvSpPr>
          <p:nvPr/>
        </p:nvSpPr>
        <p:spPr bwMode="auto">
          <a:xfrm>
            <a:off x="3733800" y="22860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t>savings</a:t>
            </a:r>
          </a:p>
        </p:txBody>
      </p:sp>
      <p:sp>
        <p:nvSpPr>
          <p:cNvPr id="13" name="TextBox 12"/>
          <p:cNvSpPr txBox="1">
            <a:spLocks noChangeArrowheads="1"/>
          </p:cNvSpPr>
          <p:nvPr/>
        </p:nvSpPr>
        <p:spPr bwMode="auto">
          <a:xfrm>
            <a:off x="1447800" y="2794000"/>
            <a:ext cx="7696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6000" dirty="0">
                <a:latin typeface="Century Gothic" pitchFamily="34" charset="0"/>
              </a:rPr>
              <a:t>What is a brand?</a:t>
            </a:r>
          </a:p>
        </p:txBody>
      </p:sp>
      <p:sp>
        <p:nvSpPr>
          <p:cNvPr id="14" name="TextBox 13"/>
          <p:cNvSpPr txBox="1">
            <a:spLocks noChangeArrowheads="1"/>
          </p:cNvSpPr>
          <p:nvPr/>
        </p:nvSpPr>
        <p:spPr bwMode="auto">
          <a:xfrm>
            <a:off x="3429000" y="9906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t>Great prices </a:t>
            </a:r>
          </a:p>
        </p:txBody>
      </p:sp>
    </p:spTree>
    <p:extLst>
      <p:ext uri="{BB962C8B-B14F-4D97-AF65-F5344CB8AC3E}">
        <p14:creationId xmlns:p14="http://schemas.microsoft.com/office/powerpoint/2010/main" val="99514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iterate type="lt">
                                    <p:tmPct val="0"/>
                                  </p:iterate>
                                  <p:childTnLst>
                                    <p:anim calcmode="lin" valueType="num">
                                      <p:cBhvr additive="base">
                                        <p:cTn id="11" dur="500"/>
                                        <p:tgtEl>
                                          <p:spTgt spid="13"/>
                                        </p:tgtEl>
                                        <p:attrNameLst>
                                          <p:attrName>ppt_x</p:attrName>
                                        </p:attrNameLst>
                                      </p:cBhvr>
                                      <p:tavLst>
                                        <p:tav tm="0">
                                          <p:val>
                                            <p:strVal val="ppt_x"/>
                                          </p:val>
                                        </p:tav>
                                        <p:tav tm="100000">
                                          <p:val>
                                            <p:strVal val="ppt_x"/>
                                          </p:val>
                                        </p:tav>
                                      </p:tavLst>
                                    </p:anim>
                                    <p:anim calcmode="lin" valueType="num">
                                      <p:cBhvr additive="base">
                                        <p:cTn id="12" dur="500"/>
                                        <p:tgtEl>
                                          <p:spTgt spid="13"/>
                                        </p:tgtEl>
                                        <p:attrNameLst>
                                          <p:attrName>ppt_y</p:attrName>
                                        </p:attrNameLst>
                                      </p:cBhvr>
                                      <p:tavLst>
                                        <p:tav tm="0">
                                          <p:val>
                                            <p:strVal val="ppt_y"/>
                                          </p:val>
                                        </p:tav>
                                        <p:tav tm="100000">
                                          <p:val>
                                            <p:strVal val="1+ppt_h/2"/>
                                          </p:val>
                                        </p:tav>
                                      </p:tavLst>
                                    </p:anim>
                                    <p:set>
                                      <p:cBhvr>
                                        <p:cTn id="13" dur="1" fill="hold">
                                          <p:stCondLst>
                                            <p:cond delay="499"/>
                                          </p:stCondLst>
                                        </p:cTn>
                                        <p:tgtEl>
                                          <p:spTgt spid="13"/>
                                        </p:tgtEl>
                                        <p:attrNameLst>
                                          <p:attrName>style.visibility</p:attrName>
                                        </p:attrNameLst>
                                      </p:cBhvr>
                                      <p:to>
                                        <p:strVal val="hidden"/>
                                      </p:to>
                                    </p:set>
                                  </p:childTnLst>
                                </p:cTn>
                              </p:par>
                            </p:childTnLst>
                          </p:cTn>
                        </p:par>
                        <p:par>
                          <p:cTn id="14" fill="hold">
                            <p:stCondLst>
                              <p:cond delay="500"/>
                            </p:stCondLst>
                            <p:childTnLst>
                              <p:par>
                                <p:cTn id="15" presetID="37"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000"/>
                            </p:stCondLst>
                            <p:childTnLst>
                              <p:par>
                                <p:cTn id="26" presetID="3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4000"/>
                            </p:stCondLst>
                            <p:childTnLst>
                              <p:par>
                                <p:cTn id="43" presetID="9"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3" grpId="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udwei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33400"/>
            <a:ext cx="7162799"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2286000" y="4724400"/>
            <a:ext cx="3352800" cy="708025"/>
          </a:xfrm>
          <a:prstGeom prst="rect">
            <a:avLst/>
          </a:prstGeom>
          <a:noFill/>
          <a:ln w="9525">
            <a:noFill/>
            <a:miter lim="800000"/>
            <a:headEnd/>
            <a:tailEnd/>
          </a:ln>
        </p:spPr>
        <p:txBody>
          <a:bodyPr>
            <a:spAutoFit/>
          </a:bodyPr>
          <a:lstStyle/>
          <a:p>
            <a:pPr>
              <a:defRPr/>
            </a:pPr>
            <a:r>
              <a:rPr lang="en-US" sz="4000" b="1" dirty="0">
                <a:solidFill>
                  <a:schemeClr val="accent4">
                    <a:lumMod val="50000"/>
                  </a:schemeClr>
                </a:solidFill>
                <a:ea typeface="+mn-ea"/>
                <a:cs typeface="Arial" pitchFamily="34" charset="0"/>
              </a:rPr>
              <a:t>  Budweiser</a:t>
            </a:r>
          </a:p>
        </p:txBody>
      </p:sp>
      <p:pic>
        <p:nvPicPr>
          <p:cNvPr id="6" name="Picture 5" descr="bud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743200"/>
            <a:ext cx="24669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4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5" des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28800" y="838200"/>
            <a:ext cx="6781800" cy="3810000"/>
          </a:xfrm>
          <a:prstGeom prst="rect">
            <a:avLst/>
          </a:prstGeom>
        </p:spPr>
      </p:pic>
      <p:sp>
        <p:nvSpPr>
          <p:cNvPr id="4" name="TextBox 3"/>
          <p:cNvSpPr txBox="1">
            <a:spLocks noChangeArrowheads="1"/>
          </p:cNvSpPr>
          <p:nvPr/>
        </p:nvSpPr>
        <p:spPr bwMode="auto">
          <a:xfrm>
            <a:off x="5486400" y="5029200"/>
            <a:ext cx="3200400" cy="1016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6000">
                <a:solidFill>
                  <a:srgbClr val="FFFF00"/>
                </a:solidFill>
                <a:latin typeface="Cooper Black" pitchFamily="18" charset="0"/>
              </a:rPr>
              <a:t>MIKES</a:t>
            </a:r>
          </a:p>
        </p:txBody>
      </p:sp>
    </p:spTree>
    <p:extLst>
      <p:ext uri="{BB962C8B-B14F-4D97-AF65-F5344CB8AC3E}">
        <p14:creationId xmlns:p14="http://schemas.microsoft.com/office/powerpoint/2010/main" val="129953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Old Tobacco R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240215"/>
            <a:ext cx="5486400" cy="161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MarlboroCoun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11055"/>
            <a:ext cx="2895600" cy="463254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1714500" y="76200"/>
            <a:ext cx="7124700" cy="949325"/>
          </a:xfrm>
          <a:prstGeom prst="rect">
            <a:avLst/>
          </a:prstGeom>
          <a:ln w="76200">
            <a:solidFill>
              <a:schemeClr val="bg1"/>
            </a:solidFill>
          </a:ln>
        </p:spPr>
        <p:txBody>
          <a:bodyPr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latin typeface="Arial Black" pitchFamily="34" charset="0"/>
              </a:rPr>
              <a:t>Counter Ads</a:t>
            </a:r>
          </a:p>
        </p:txBody>
      </p:sp>
      <p:sp>
        <p:nvSpPr>
          <p:cNvPr id="6" name="Rectangle 3"/>
          <p:cNvSpPr txBox="1">
            <a:spLocks noChangeArrowheads="1"/>
          </p:cNvSpPr>
          <p:nvPr/>
        </p:nvSpPr>
        <p:spPr>
          <a:xfrm>
            <a:off x="3505200" y="1204119"/>
            <a:ext cx="5638800" cy="403609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altLang="en-US" sz="3000" b="1" dirty="0" smtClean="0">
                <a:solidFill>
                  <a:srgbClr val="604A7B"/>
                </a:solidFill>
                <a:latin typeface="Arial Black" pitchFamily="34" charset="0"/>
              </a:rPr>
              <a:t>What should the messages really be saying?</a:t>
            </a:r>
          </a:p>
          <a:p>
            <a:pPr>
              <a:lnSpc>
                <a:spcPct val="90000"/>
              </a:lnSpc>
              <a:buFont typeface="Arial" panose="020B0604020202020204" pitchFamily="34" charset="0"/>
              <a:buNone/>
            </a:pPr>
            <a:endParaRPr lang="en-US" altLang="en-US" sz="3000" b="1" dirty="0" smtClean="0">
              <a:solidFill>
                <a:srgbClr val="604A7B"/>
              </a:solidFill>
              <a:latin typeface="Arial Black" pitchFamily="34" charset="0"/>
            </a:endParaRPr>
          </a:p>
          <a:p>
            <a:pPr>
              <a:lnSpc>
                <a:spcPct val="90000"/>
              </a:lnSpc>
            </a:pPr>
            <a:r>
              <a:rPr lang="en-US" altLang="en-US" sz="3000" b="1" dirty="0" smtClean="0">
                <a:solidFill>
                  <a:srgbClr val="604A7B"/>
                </a:solidFill>
                <a:latin typeface="Arial Black" pitchFamily="34" charset="0"/>
              </a:rPr>
              <a:t>Tell us the truth about how alcohol impacts a young person’</a:t>
            </a:r>
            <a:r>
              <a:rPr lang="en-US" altLang="ja-JP" sz="3000" b="1" dirty="0" smtClean="0">
                <a:solidFill>
                  <a:srgbClr val="604A7B"/>
                </a:solidFill>
                <a:latin typeface="Arial Black" pitchFamily="34" charset="0"/>
              </a:rPr>
              <a:t>s life!!!  </a:t>
            </a:r>
            <a:endParaRPr lang="en-US" altLang="en-US" sz="3000" b="1" dirty="0" smtClean="0">
              <a:solidFill>
                <a:srgbClr val="604A7B"/>
              </a:solidFill>
              <a:latin typeface="Arial Black" pitchFamily="34" charset="0"/>
            </a:endParaRPr>
          </a:p>
        </p:txBody>
      </p:sp>
    </p:spTree>
    <p:extLst>
      <p:ext uri="{BB962C8B-B14F-4D97-AF65-F5344CB8AC3E}">
        <p14:creationId xmlns:p14="http://schemas.microsoft.com/office/powerpoint/2010/main" val="16832578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447800" y="2667000"/>
            <a:ext cx="76962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smtClean="0"/>
              <a:t>Reasons to Wait?</a:t>
            </a:r>
            <a:endParaRPr lang="en-US" altLang="en-US" sz="6600" dirty="0" smtClean="0"/>
          </a:p>
        </p:txBody>
      </p:sp>
    </p:spTree>
    <p:extLst>
      <p:ext uri="{BB962C8B-B14F-4D97-AF65-F5344CB8AC3E}">
        <p14:creationId xmlns:p14="http://schemas.microsoft.com/office/powerpoint/2010/main" val="32099156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 descr="images (1).jpeg"/>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1689642" y="914400"/>
            <a:ext cx="7452771" cy="4959079"/>
          </a:xfrm>
          <a:prstGeom prst="rect">
            <a:avLst/>
          </a:prstGeom>
          <a:noFill/>
          <a:ln>
            <a:noFill/>
          </a:ln>
          <a:extLst>
            <a:ext uri="{909E8E84-426E-40DD-AFC4-6F175D3DCCD1}">
              <a14:hiddenFill xmlns:a14="http://schemas.microsoft.com/office/drawing/2010/main">
                <a:solidFill>
                  <a:srgbClr val="FFFFFF">
                    <a:alpha val="67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358900" y="152400"/>
            <a:ext cx="7783513"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t>Safety.</a:t>
            </a:r>
          </a:p>
        </p:txBody>
      </p:sp>
      <p:sp>
        <p:nvSpPr>
          <p:cNvPr id="5" name="Content Placeholder 2"/>
          <p:cNvSpPr txBox="1">
            <a:spLocks/>
          </p:cNvSpPr>
          <p:nvPr/>
        </p:nvSpPr>
        <p:spPr>
          <a:xfrm>
            <a:off x="1689642" y="914400"/>
            <a:ext cx="7454358" cy="495907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b="1" dirty="0" smtClean="0">
                <a:solidFill>
                  <a:schemeClr val="tx1">
                    <a:lumMod val="95000"/>
                    <a:lumOff val="5000"/>
                  </a:schemeClr>
                </a:solidFill>
              </a:rPr>
              <a:t>Each year 40,000 people die in car accidents. But 900,000 people die of alcohol and substance abuse related deaths.</a:t>
            </a:r>
          </a:p>
          <a:p>
            <a:pPr lvl="1"/>
            <a:r>
              <a:rPr lang="en-US" altLang="en-US" b="1" dirty="0" smtClean="0">
                <a:solidFill>
                  <a:schemeClr val="tx1">
                    <a:lumMod val="95000"/>
                    <a:lumOff val="5000"/>
                  </a:schemeClr>
                </a:solidFill>
              </a:rPr>
              <a:t>Depression and Suicide</a:t>
            </a:r>
          </a:p>
          <a:p>
            <a:pPr lvl="1"/>
            <a:r>
              <a:rPr lang="en-US" altLang="en-US" b="1" dirty="0" smtClean="0">
                <a:solidFill>
                  <a:schemeClr val="tx1">
                    <a:lumMod val="95000"/>
                    <a:lumOff val="5000"/>
                  </a:schemeClr>
                </a:solidFill>
              </a:rPr>
              <a:t>Assault</a:t>
            </a:r>
          </a:p>
          <a:p>
            <a:pPr lvl="1"/>
            <a:r>
              <a:rPr lang="en-US" altLang="en-US" b="1" dirty="0" smtClean="0">
                <a:solidFill>
                  <a:schemeClr val="tx1">
                    <a:lumMod val="95000"/>
                    <a:lumOff val="5000"/>
                  </a:schemeClr>
                </a:solidFill>
              </a:rPr>
              <a:t>Accidents</a:t>
            </a:r>
          </a:p>
        </p:txBody>
      </p:sp>
    </p:spTree>
    <p:extLst>
      <p:ext uri="{BB962C8B-B14F-4D97-AF65-F5344CB8AC3E}">
        <p14:creationId xmlns:p14="http://schemas.microsoft.com/office/powerpoint/2010/main" val="33841431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676400" y="65088"/>
            <a:ext cx="7010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t>Gateway Drug</a:t>
            </a:r>
          </a:p>
        </p:txBody>
      </p:sp>
      <p:sp>
        <p:nvSpPr>
          <p:cNvPr id="4" name="Content Placeholder 2"/>
          <p:cNvSpPr txBox="1">
            <a:spLocks/>
          </p:cNvSpPr>
          <p:nvPr/>
        </p:nvSpPr>
        <p:spPr>
          <a:xfrm>
            <a:off x="1676400" y="1371600"/>
            <a:ext cx="7467600" cy="5486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altLang="en-US" sz="3600" dirty="0" smtClean="0"/>
              <a:t>Alcohol users </a:t>
            </a:r>
            <a:r>
              <a:rPr lang="en-US" altLang="en-US" sz="3600" b="1" dirty="0" smtClean="0">
                <a:solidFill>
                  <a:srgbClr val="FF0000"/>
                </a:solidFill>
              </a:rPr>
              <a:t>6 times </a:t>
            </a:r>
            <a:r>
              <a:rPr lang="en-US" altLang="en-US" sz="3600" dirty="0" smtClean="0"/>
              <a:t>more likely to become drug dependent.</a:t>
            </a:r>
          </a:p>
          <a:p>
            <a:pPr>
              <a:lnSpc>
                <a:spcPct val="90000"/>
              </a:lnSpc>
            </a:pPr>
            <a:r>
              <a:rPr lang="en-US" altLang="en-US" sz="3600" dirty="0" smtClean="0"/>
              <a:t>Kids who drink before 18, </a:t>
            </a:r>
            <a:r>
              <a:rPr lang="en-US" altLang="en-US" sz="3600" b="1" dirty="0" smtClean="0">
                <a:solidFill>
                  <a:srgbClr val="FF0000"/>
                </a:solidFill>
              </a:rPr>
              <a:t>13X more likely to abuse prescription drugs</a:t>
            </a:r>
            <a:r>
              <a:rPr lang="en-US" altLang="en-US" sz="3600" dirty="0" smtClean="0"/>
              <a:t>, use cocaine and smoke cigarettes.</a:t>
            </a:r>
          </a:p>
          <a:p>
            <a:pPr>
              <a:lnSpc>
                <a:spcPct val="90000"/>
              </a:lnSpc>
            </a:pPr>
            <a:r>
              <a:rPr lang="en-US" altLang="en-US" sz="3600" dirty="0" smtClean="0"/>
              <a:t>Most “harmful” drug to others around user.</a:t>
            </a:r>
          </a:p>
          <a:p>
            <a:pPr>
              <a:lnSpc>
                <a:spcPct val="90000"/>
              </a:lnSpc>
            </a:pPr>
            <a:r>
              <a:rPr lang="en-US" altLang="en-US" sz="3600" dirty="0" smtClean="0"/>
              <a:t>It kills more teens than all other drugs combined.</a:t>
            </a:r>
          </a:p>
        </p:txBody>
      </p:sp>
    </p:spTree>
    <p:extLst>
      <p:ext uri="{BB962C8B-B14F-4D97-AF65-F5344CB8AC3E}">
        <p14:creationId xmlns:p14="http://schemas.microsoft.com/office/powerpoint/2010/main" val="2660262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 descr="download.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5449" y="3862792"/>
            <a:ext cx="7372351" cy="2995207"/>
          </a:xfrm>
          <a:prstGeom prst="rect">
            <a:avLst/>
          </a:prstGeom>
          <a:ln>
            <a:noFill/>
          </a:ln>
          <a:effectLst>
            <a:softEdge rad="112500"/>
          </a:effectLst>
          <a:extLst>
            <a:ext uri="{909E8E84-426E-40DD-AFC4-6F175D3DCCD1}">
              <a14:hiddenFill xmlns:a14="http://schemas.microsoft.com/office/drawing/2010/main">
                <a:solidFill>
                  <a:srgbClr val="FFFFFF">
                    <a:alpha val="53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695448" y="0"/>
            <a:ext cx="744855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smtClean="0"/>
              <a:t>MIP</a:t>
            </a:r>
          </a:p>
        </p:txBody>
      </p:sp>
      <p:sp>
        <p:nvSpPr>
          <p:cNvPr id="5" name="Content Placeholder 2"/>
          <p:cNvSpPr txBox="1">
            <a:spLocks/>
          </p:cNvSpPr>
          <p:nvPr/>
        </p:nvSpPr>
        <p:spPr>
          <a:xfrm>
            <a:off x="1695450" y="731836"/>
            <a:ext cx="7372350" cy="3382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dirty="0" smtClean="0"/>
              <a:t>Up to $500 fine</a:t>
            </a:r>
          </a:p>
          <a:p>
            <a:r>
              <a:rPr lang="en-US" altLang="en-US" dirty="0" smtClean="0"/>
              <a:t>Driver’s license revoked 1 year or 17</a:t>
            </a:r>
            <a:r>
              <a:rPr lang="en-US" altLang="en-US" baseline="30000" dirty="0" smtClean="0"/>
              <a:t>th</a:t>
            </a:r>
            <a:r>
              <a:rPr lang="en-US" altLang="en-US" dirty="0" smtClean="0"/>
              <a:t> birthday, whichever is longer (1</a:t>
            </a:r>
            <a:r>
              <a:rPr lang="en-US" altLang="en-US" baseline="30000" dirty="0" smtClean="0"/>
              <a:t>st</a:t>
            </a:r>
            <a:r>
              <a:rPr lang="en-US" altLang="en-US" dirty="0" smtClean="0"/>
              <a:t> offense)</a:t>
            </a:r>
          </a:p>
          <a:p>
            <a:r>
              <a:rPr lang="en-US" altLang="en-US" dirty="0" smtClean="0"/>
              <a:t>Community service and alcohol class</a:t>
            </a:r>
          </a:p>
          <a:p>
            <a:r>
              <a:rPr lang="en-US" altLang="en-US" dirty="0" smtClean="0"/>
              <a:t>Can affect scholarships. Especially athletic and ROTC. </a:t>
            </a:r>
          </a:p>
        </p:txBody>
      </p:sp>
    </p:spTree>
    <p:extLst>
      <p:ext uri="{BB962C8B-B14F-4D97-AF65-F5344CB8AC3E}">
        <p14:creationId xmlns:p14="http://schemas.microsoft.com/office/powerpoint/2010/main" val="986232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676400" y="228600"/>
            <a:ext cx="73914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smtClean="0"/>
              <a:t>Family</a:t>
            </a:r>
          </a:p>
        </p:txBody>
      </p:sp>
      <p:pic>
        <p:nvPicPr>
          <p:cNvPr id="7" name="Picture 6">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b="3020"/>
          <a:stretch/>
        </p:blipFill>
        <p:spPr>
          <a:xfrm>
            <a:off x="3552825" y="1974861"/>
            <a:ext cx="3638550" cy="2820423"/>
          </a:xfrm>
          <a:prstGeom prst="rect">
            <a:avLst/>
          </a:prstGeom>
        </p:spPr>
      </p:pic>
    </p:spTree>
    <p:extLst>
      <p:ext uri="{BB962C8B-B14F-4D97-AF65-F5344CB8AC3E}">
        <p14:creationId xmlns:p14="http://schemas.microsoft.com/office/powerpoint/2010/main" val="16990276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676400" y="0"/>
            <a:ext cx="7467600" cy="14176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t>What Ads Show You…</a:t>
            </a:r>
          </a:p>
        </p:txBody>
      </p:sp>
      <p:pic>
        <p:nvPicPr>
          <p:cNvPr id="4" name="Content Placeholder 3" descr="Bachelorette-Party-Vegas-VIP-Package.jpg"/>
          <p:cNvPicPr>
            <a:picLocks noChangeAspect="1"/>
          </p:cNvPicPr>
          <p:nvPr/>
        </p:nvPicPr>
        <p:blipFill>
          <a:blip r:embed="rId3">
            <a:extLst>
              <a:ext uri="{28A0092B-C50C-407E-A947-70E740481C1C}">
                <a14:useLocalDpi xmlns:a14="http://schemas.microsoft.com/office/drawing/2010/main" val="0"/>
              </a:ext>
            </a:extLst>
          </a:blip>
          <a:srcRect t="12984" b="12984"/>
          <a:stretch>
            <a:fillRect/>
          </a:stretch>
        </p:blipFill>
        <p:spPr>
          <a:xfrm>
            <a:off x="1676400" y="2019271"/>
            <a:ext cx="7467600" cy="4106892"/>
          </a:xfrm>
          <a:prstGeom prst="rect">
            <a:avLst/>
          </a:prstGeom>
        </p:spPr>
      </p:pic>
      <p:pic>
        <p:nvPicPr>
          <p:cNvPr id="5" name="Picture 4" descr="funny-drunk-people-dumpaday-4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471612"/>
            <a:ext cx="7467600" cy="468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676400" y="0"/>
            <a:ext cx="7467600" cy="769441"/>
          </a:xfrm>
          <a:prstGeom prst="rect">
            <a:avLst/>
          </a:prstGeom>
          <a:noFill/>
        </p:spPr>
        <p:txBody>
          <a:bodyPr wrap="square">
            <a:spAutoFit/>
          </a:bodyPr>
          <a:lstStyle/>
          <a:p>
            <a:pPr algn="ctr">
              <a:defRPr/>
            </a:pPr>
            <a:r>
              <a:rPr lang="en-US" sz="4400" b="1" dirty="0">
                <a:solidFill>
                  <a:schemeClr val="accent4">
                    <a:lumMod val="50000"/>
                  </a:schemeClr>
                </a:solidFill>
                <a:latin typeface="Arial" charset="0"/>
                <a:ea typeface="ＭＳ Ｐゴシック" charset="0"/>
                <a:cs typeface="Arial" charset="0"/>
              </a:rPr>
              <a:t>Reality.</a:t>
            </a:r>
          </a:p>
        </p:txBody>
      </p:sp>
    </p:spTree>
    <p:extLst>
      <p:ext uri="{BB962C8B-B14F-4D97-AF65-F5344CB8AC3E}">
        <p14:creationId xmlns:p14="http://schemas.microsoft.com/office/powerpoint/2010/main" val="245985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56" presetClass="exit" presetSubtype="0" fill="hold" grpId="0" nodeType="withEffect">
                                  <p:stCondLst>
                                    <p:cond delay="0"/>
                                  </p:stCondLst>
                                  <p:iterate type="lt">
                                    <p:tmPct val="5000"/>
                                  </p:iterate>
                                  <p:childTnLst>
                                    <p:anim from="(ppt_w)" to="(-ppt_w*2)" calcmode="lin" valueType="num">
                                      <p:cBhvr rctx="PPT">
                                        <p:cTn id="8" dur="500" autoRev="1">
                                          <p:stCondLst>
                                            <p:cond delay="0"/>
                                          </p:stCondLst>
                                        </p:cTn>
                                        <p:tgtEl>
                                          <p:spTgt spid="3"/>
                                        </p:tgtEl>
                                        <p:attrNameLst>
                                          <p:attrName>ppt_w</p:attrName>
                                        </p:attrNameLst>
                                      </p:cBhvr>
                                    </p:anim>
                                    <p:anim by="(ppt_w*0.50)" calcmode="lin" valueType="num">
                                      <p:cBhvr>
                                        <p:cTn id="9" dur="500" decel="50000" autoRev="1">
                                          <p:stCondLst>
                                            <p:cond delay="0"/>
                                          </p:stCondLst>
                                        </p:cTn>
                                        <p:tgtEl>
                                          <p:spTgt spid="3"/>
                                        </p:tgtEl>
                                        <p:attrNameLst>
                                          <p:attrName>ppt_x</p:attrName>
                                        </p:attrNameLst>
                                      </p:cBhvr>
                                    </p:anim>
                                    <p:anim from="(ppt_y)" to="(1+ppt_h/2)" calcmode="lin" valueType="num">
                                      <p:cBhvr>
                                        <p:cTn id="10" dur="1000">
                                          <p:stCondLst>
                                            <p:cond delay="0"/>
                                          </p:stCondLst>
                                        </p:cTn>
                                        <p:tgtEl>
                                          <p:spTgt spid="3"/>
                                        </p:tgtEl>
                                        <p:attrNameLst>
                                          <p:attrName>ppt_y</p:attrName>
                                        </p:attrNameLst>
                                      </p:cBhvr>
                                    </p:anim>
                                    <p:animRot by="21600000">
                                      <p:cBhvr>
                                        <p:cTn id="11" dur="1000">
                                          <p:stCondLst>
                                            <p:cond delay="0"/>
                                          </p:stCondLst>
                                        </p:cTn>
                                        <p:tgtEl>
                                          <p:spTgt spid="3"/>
                                        </p:tgtEl>
                                        <p:attrNameLst>
                                          <p:attrName>r</p:attrName>
                                        </p:attrNameLst>
                                      </p:cBhvr>
                                    </p:animRot>
                                    <p:set>
                                      <p:cBhvr>
                                        <p:cTn id="12" dur="1" fill="hold">
                                          <p:stCondLst>
                                            <p:cond delay="999"/>
                                          </p:stCondLst>
                                        </p:cTn>
                                        <p:tgtEl>
                                          <p:spTgt spid="3"/>
                                        </p:tgtEl>
                                        <p:attrNameLst>
                                          <p:attrName>style.visibility</p:attrName>
                                        </p:attrNameLst>
                                      </p:cBhvr>
                                      <p:to>
                                        <p:strVal val="hidden"/>
                                      </p:to>
                                    </p:set>
                                  </p:childTnLst>
                                </p:cTn>
                              </p:par>
                            </p:childTnLst>
                          </p:cTn>
                        </p:par>
                        <p:par>
                          <p:cTn id="13" fill="hold">
                            <p:stCondLst>
                              <p:cond delay="17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700"/>
                            </p:stCondLst>
                            <p:childTnLst>
                              <p:par>
                                <p:cTn id="17" presetID="1" presetClass="entr" presetSubtype="0" fill="hold"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676399" y="2286000"/>
            <a:ext cx="7466013"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t>What’s Your Reason?</a:t>
            </a:r>
          </a:p>
        </p:txBody>
      </p:sp>
    </p:spTree>
    <p:extLst>
      <p:ext uri="{BB962C8B-B14F-4D97-AF65-F5344CB8AC3E}">
        <p14:creationId xmlns:p14="http://schemas.microsoft.com/office/powerpoint/2010/main" val="2291084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604" y="1447800"/>
            <a:ext cx="6492376" cy="4320381"/>
          </a:xfrm>
          <a:prstGeom prst="rect">
            <a:avLst/>
          </a:prstGeom>
        </p:spPr>
      </p:pic>
      <p:sp>
        <p:nvSpPr>
          <p:cNvPr id="4" name="TextBox 3"/>
          <p:cNvSpPr txBox="1">
            <a:spLocks noChangeArrowheads="1"/>
          </p:cNvSpPr>
          <p:nvPr/>
        </p:nvSpPr>
        <p:spPr bwMode="auto">
          <a:xfrm>
            <a:off x="4267200" y="16002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dirty="0"/>
              <a:t>s</a:t>
            </a:r>
            <a:r>
              <a:rPr lang="en-US" altLang="en-US" sz="1800" dirty="0" smtClean="0"/>
              <a:t>mart </a:t>
            </a:r>
            <a:endParaRPr lang="en-US" altLang="en-US" sz="1800" dirty="0"/>
          </a:p>
        </p:txBody>
      </p:sp>
      <p:sp>
        <p:nvSpPr>
          <p:cNvPr id="5" name="TextBox 4"/>
          <p:cNvSpPr txBox="1">
            <a:spLocks noChangeArrowheads="1"/>
          </p:cNvSpPr>
          <p:nvPr/>
        </p:nvSpPr>
        <p:spPr bwMode="auto">
          <a:xfrm>
            <a:off x="4724400" y="20574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t>athletic</a:t>
            </a:r>
          </a:p>
        </p:txBody>
      </p:sp>
      <p:sp>
        <p:nvSpPr>
          <p:cNvPr id="6" name="TextBox 5"/>
          <p:cNvSpPr txBox="1">
            <a:spLocks noChangeArrowheads="1"/>
          </p:cNvSpPr>
          <p:nvPr/>
        </p:nvSpPr>
        <p:spPr bwMode="auto">
          <a:xfrm>
            <a:off x="5105400" y="2590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dirty="0"/>
              <a:t>k</a:t>
            </a:r>
            <a:r>
              <a:rPr lang="en-US" altLang="en-US" sz="1800" dirty="0" smtClean="0"/>
              <a:t>ind </a:t>
            </a:r>
            <a:endParaRPr lang="en-US" altLang="en-US" sz="1800" dirty="0"/>
          </a:p>
        </p:txBody>
      </p:sp>
      <p:sp>
        <p:nvSpPr>
          <p:cNvPr id="7" name="TextBox 6"/>
          <p:cNvSpPr txBox="1">
            <a:spLocks noChangeArrowheads="1"/>
          </p:cNvSpPr>
          <p:nvPr/>
        </p:nvSpPr>
        <p:spPr bwMode="auto">
          <a:xfrm>
            <a:off x="5105400" y="2988321"/>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1800" dirty="0"/>
              <a:t>funny</a:t>
            </a:r>
          </a:p>
        </p:txBody>
      </p:sp>
      <p:sp>
        <p:nvSpPr>
          <p:cNvPr id="8" name="TextBox 7"/>
          <p:cNvSpPr txBox="1">
            <a:spLocks noChangeArrowheads="1"/>
          </p:cNvSpPr>
          <p:nvPr/>
        </p:nvSpPr>
        <p:spPr bwMode="auto">
          <a:xfrm>
            <a:off x="4838700" y="35052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dirty="0"/>
              <a:t>loyal</a:t>
            </a:r>
          </a:p>
        </p:txBody>
      </p:sp>
      <p:sp>
        <p:nvSpPr>
          <p:cNvPr id="9" name="TextBox 8"/>
          <p:cNvSpPr txBox="1">
            <a:spLocks noChangeArrowheads="1"/>
          </p:cNvSpPr>
          <p:nvPr/>
        </p:nvSpPr>
        <p:spPr bwMode="auto">
          <a:xfrm>
            <a:off x="4724400" y="20574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t>creative</a:t>
            </a:r>
          </a:p>
        </p:txBody>
      </p:sp>
    </p:spTree>
    <p:extLst>
      <p:ext uri="{BB962C8B-B14F-4D97-AF65-F5344CB8AC3E}">
        <p14:creationId xmlns:p14="http://schemas.microsoft.com/office/powerpoint/2010/main" val="268800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iterate type="lt">
                                    <p:tmPct val="0"/>
                                  </p:iterate>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10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676400" y="274638"/>
            <a:ext cx="7010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Resources</a:t>
            </a:r>
            <a:endParaRPr lang="en-US" dirty="0" smtClean="0"/>
          </a:p>
        </p:txBody>
      </p:sp>
      <p:sp>
        <p:nvSpPr>
          <p:cNvPr id="4" name="Content Placeholder 2"/>
          <p:cNvSpPr txBox="1">
            <a:spLocks/>
          </p:cNvSpPr>
          <p:nvPr/>
        </p:nvSpPr>
        <p:spPr>
          <a:xfrm>
            <a:off x="1676400" y="1371600"/>
            <a:ext cx="7467600" cy="5257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dirty="0" smtClean="0"/>
              <a:t>Start Talking Now</a:t>
            </a:r>
          </a:p>
          <a:p>
            <a:pPr lvl="1">
              <a:buFont typeface="Arial" panose="020B0604020202020204" pitchFamily="34" charset="0"/>
              <a:buNone/>
              <a:defRPr/>
            </a:pPr>
            <a:r>
              <a:rPr lang="en-US" dirty="0" smtClean="0">
                <a:hlinkClick r:id="rId3"/>
              </a:rPr>
              <a:t>www.starttalkingnow.org</a:t>
            </a:r>
            <a:endParaRPr lang="en-US" dirty="0" smtClean="0"/>
          </a:p>
          <a:p>
            <a:pPr lvl="1">
              <a:buFont typeface="Arial" panose="020B0604020202020204" pitchFamily="34" charset="0"/>
              <a:buNone/>
              <a:defRPr/>
            </a:pPr>
            <a:endParaRPr lang="en-US" dirty="0" smtClean="0"/>
          </a:p>
          <a:p>
            <a:pPr>
              <a:defRPr/>
            </a:pPr>
            <a:r>
              <a:rPr lang="en-US" dirty="0" smtClean="0"/>
              <a:t>The Athena Forum</a:t>
            </a:r>
          </a:p>
          <a:p>
            <a:pPr lvl="1">
              <a:buFont typeface="Arial" panose="020B0604020202020204" pitchFamily="34" charset="0"/>
              <a:buNone/>
              <a:defRPr/>
            </a:pPr>
            <a:r>
              <a:rPr lang="en-US" dirty="0" smtClean="0">
                <a:hlinkClick r:id="rId4"/>
              </a:rPr>
              <a:t>www.theathenaforum.org</a:t>
            </a:r>
            <a:endParaRPr lang="en-US" dirty="0" smtClean="0"/>
          </a:p>
          <a:p>
            <a:pPr lvl="1">
              <a:buFont typeface="Arial" panose="020B0604020202020204" pitchFamily="34" charset="0"/>
              <a:buNone/>
              <a:defRPr/>
            </a:pPr>
            <a:endParaRPr lang="en-US" sz="2000" dirty="0" smtClean="0"/>
          </a:p>
        </p:txBody>
      </p:sp>
    </p:spTree>
    <p:extLst>
      <p:ext uri="{BB962C8B-B14F-4D97-AF65-F5344CB8AC3E}">
        <p14:creationId xmlns:p14="http://schemas.microsoft.com/office/powerpoint/2010/main" val="22708397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1676400" y="274638"/>
            <a:ext cx="7010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Resources</a:t>
            </a:r>
            <a:endParaRPr lang="en-US" dirty="0" smtClean="0"/>
          </a:p>
        </p:txBody>
      </p:sp>
      <p:sp>
        <p:nvSpPr>
          <p:cNvPr id="4" name="Content Placeholder 2"/>
          <p:cNvSpPr txBox="1">
            <a:spLocks/>
          </p:cNvSpPr>
          <p:nvPr/>
        </p:nvSpPr>
        <p:spPr>
          <a:xfrm>
            <a:off x="1676400" y="1371600"/>
            <a:ext cx="7467600" cy="5257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Arial" panose="020B0604020202020204" pitchFamily="34" charset="0"/>
              <a:buNone/>
              <a:defRPr/>
            </a:pPr>
            <a:endParaRPr lang="en-US" sz="2000" dirty="0" smtClean="0"/>
          </a:p>
          <a:p>
            <a:r>
              <a:rPr lang="en-US" sz="2800" dirty="0"/>
              <a:t>Center on Alcohol Marketing and Youth </a:t>
            </a:r>
          </a:p>
          <a:p>
            <a:pPr lvl="1">
              <a:buFont typeface="Arial" charset="0"/>
              <a:buNone/>
            </a:pPr>
            <a:r>
              <a:rPr lang="en-US" sz="2400" dirty="0">
                <a:hlinkClick r:id="rId3"/>
              </a:rPr>
              <a:t>www.camy.org</a:t>
            </a:r>
            <a:endParaRPr lang="en-US" sz="2400" dirty="0"/>
          </a:p>
          <a:p>
            <a:pPr lvl="1">
              <a:buFont typeface="Arial" charset="0"/>
              <a:buNone/>
            </a:pPr>
            <a:endParaRPr lang="en-US" sz="1800" dirty="0"/>
          </a:p>
          <a:p>
            <a:r>
              <a:rPr lang="en-US" sz="2800" dirty="0"/>
              <a:t>Alcohol Justice </a:t>
            </a:r>
          </a:p>
          <a:p>
            <a:pPr lvl="1">
              <a:buFont typeface="Arial" charset="0"/>
              <a:buNone/>
            </a:pPr>
            <a:r>
              <a:rPr lang="en-US" sz="2400" dirty="0">
                <a:hlinkClick r:id="rId4"/>
              </a:rPr>
              <a:t>www.alcoholjustice.org</a:t>
            </a:r>
            <a:endParaRPr lang="en-US" sz="2400" dirty="0"/>
          </a:p>
          <a:p>
            <a:pPr>
              <a:buFont typeface="Arial" charset="0"/>
              <a:buNone/>
            </a:pPr>
            <a:endParaRPr lang="en-US" sz="1800" dirty="0"/>
          </a:p>
          <a:p>
            <a:r>
              <a:rPr lang="en-US" sz="2800" dirty="0" smtClean="0"/>
              <a:t>Counter Tobacco</a:t>
            </a:r>
            <a:endParaRPr lang="en-US" sz="2800" dirty="0"/>
          </a:p>
          <a:p>
            <a:pPr lvl="1">
              <a:buFont typeface="Arial" charset="0"/>
              <a:buNone/>
            </a:pPr>
            <a:r>
              <a:rPr lang="en-US" sz="2400" dirty="0" smtClean="0">
                <a:hlinkClick r:id="rId5"/>
              </a:rPr>
              <a:t>www.countertobacco.org</a:t>
            </a:r>
            <a:endParaRPr lang="en-US" sz="2400" dirty="0"/>
          </a:p>
        </p:txBody>
      </p:sp>
    </p:spTree>
    <p:extLst>
      <p:ext uri="{BB962C8B-B14F-4D97-AF65-F5344CB8AC3E}">
        <p14:creationId xmlns:p14="http://schemas.microsoft.com/office/powerpoint/2010/main" val="15581231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676400" y="228600"/>
            <a:ext cx="7467600" cy="1189038"/>
          </a:xfrm>
        </p:spPr>
        <p:txBody>
          <a:bodyPr>
            <a:normAutofit/>
          </a:bodyPr>
          <a:lstStyle/>
          <a:p>
            <a:r>
              <a:rPr lang="en-US" dirty="0" smtClean="0"/>
              <a:t>Questions? </a:t>
            </a:r>
            <a:endParaRPr lang="en-US" dirty="0"/>
          </a:p>
        </p:txBody>
      </p:sp>
      <p:sp>
        <p:nvSpPr>
          <p:cNvPr id="5" name="Rectangle 4"/>
          <p:cNvSpPr/>
          <p:nvPr/>
        </p:nvSpPr>
        <p:spPr>
          <a:xfrm>
            <a:off x="1676400" y="1628507"/>
            <a:ext cx="7467600" cy="2246769"/>
          </a:xfrm>
          <a:prstGeom prst="rect">
            <a:avLst/>
          </a:prstGeom>
        </p:spPr>
        <p:txBody>
          <a:bodyPr wrap="square">
            <a:spAutoFit/>
          </a:bodyPr>
          <a:lstStyle/>
          <a:p>
            <a:r>
              <a:rPr lang="en-US" sz="2800" dirty="0"/>
              <a:t>For general questions about Let’s Draw the Line </a:t>
            </a:r>
            <a:r>
              <a:rPr lang="en-US" sz="2800" dirty="0" smtClean="0"/>
              <a:t>2014, </a:t>
            </a:r>
            <a:r>
              <a:rPr lang="en-US" sz="2800" dirty="0"/>
              <a:t>including reporting requirements, </a:t>
            </a:r>
            <a:r>
              <a:rPr lang="en-US" sz="2800" dirty="0" smtClean="0"/>
              <a:t/>
            </a:r>
            <a:br>
              <a:rPr lang="en-US" sz="2800" dirty="0" smtClean="0"/>
            </a:br>
            <a:r>
              <a:rPr lang="en-US" sz="2800" dirty="0" smtClean="0"/>
              <a:t>e-mail:  </a:t>
            </a:r>
            <a:r>
              <a:rPr lang="en-US" sz="2800" dirty="0" smtClean="0">
                <a:hlinkClick r:id="rId3"/>
              </a:rPr>
              <a:t>LDTL@dshs.wa.gov</a:t>
            </a:r>
            <a:r>
              <a:rPr lang="en-US" sz="2800" dirty="0" smtClean="0"/>
              <a:t> </a:t>
            </a:r>
            <a:r>
              <a:rPr lang="en-US" sz="2800" dirty="0"/>
              <a:t/>
            </a:r>
            <a:br>
              <a:rPr lang="en-US" sz="2800" dirty="0"/>
            </a:br>
            <a:r>
              <a:rPr lang="en-US" sz="2800" dirty="0"/>
              <a:t>or </a:t>
            </a:r>
            <a:r>
              <a:rPr lang="en-US" sz="2800" dirty="0" smtClean="0"/>
              <a:t/>
            </a:r>
            <a:br>
              <a:rPr lang="en-US" sz="2800" dirty="0" smtClean="0"/>
            </a:br>
            <a:r>
              <a:rPr lang="en-US" sz="2800" dirty="0" smtClean="0"/>
              <a:t>call </a:t>
            </a:r>
            <a:r>
              <a:rPr lang="en-US" sz="2800" dirty="0"/>
              <a:t>Ray Horodowicz </a:t>
            </a:r>
            <a:r>
              <a:rPr lang="en-US" sz="2800" dirty="0" smtClean="0"/>
              <a:t>at:  (</a:t>
            </a:r>
            <a:r>
              <a:rPr lang="en-US" sz="2800" dirty="0"/>
              <a:t>360) 725-1528</a:t>
            </a:r>
          </a:p>
        </p:txBody>
      </p:sp>
    </p:spTree>
    <p:extLst>
      <p:ext uri="{BB962C8B-B14F-4D97-AF65-F5344CB8AC3E}">
        <p14:creationId xmlns:p14="http://schemas.microsoft.com/office/powerpoint/2010/main" val="3271850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76400" y="274638"/>
            <a:ext cx="7010400" cy="1096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smtClean="0"/>
              <a:t>What is Apple’s Brand?</a:t>
            </a:r>
            <a:endParaRPr lang="en-US" altLang="en-US" dirty="0"/>
          </a:p>
        </p:txBody>
      </p:sp>
      <p:pic>
        <p:nvPicPr>
          <p:cNvPr id="4" name="Content Placeholder 11" descr="Disney-Logo-classic-disney-22116496-587-407.gif"/>
          <p:cNvPicPr>
            <a:picLocks noChangeAspect="1"/>
          </p:cNvPicPr>
          <p:nvPr/>
        </p:nvPicPr>
        <p:blipFill>
          <a:blip r:embed="rId3" cstate="print">
            <a:extLst>
              <a:ext uri="{28A0092B-C50C-407E-A947-70E740481C1C}">
                <a14:useLocalDpi xmlns:a14="http://schemas.microsoft.com/office/drawing/2010/main" val="0"/>
              </a:ext>
            </a:extLst>
          </a:blip>
          <a:srcRect t="3442" b="3442"/>
          <a:stretch>
            <a:fillRect/>
          </a:stretch>
        </p:blipFill>
        <p:spPr>
          <a:xfrm rot="20720795">
            <a:off x="2690813" y="1846263"/>
            <a:ext cx="1974850" cy="1274762"/>
          </a:xfrm>
          <a:prstGeom prst="rect">
            <a:avLst/>
          </a:prstGeom>
        </p:spPr>
      </p:pic>
      <p:pic>
        <p:nvPicPr>
          <p:cNvPr id="5" name="Picture 4" descr="893839_43088725.jpg"/>
          <p:cNvPicPr>
            <a:picLocks noChangeAspect="1"/>
          </p:cNvPicPr>
          <p:nvPr/>
        </p:nvPicPr>
        <p:blipFill rotWithShape="1">
          <a:blip r:embed="rId4">
            <a:extLst>
              <a:ext uri="{28A0092B-C50C-407E-A947-70E740481C1C}">
                <a14:useLocalDpi xmlns:a14="http://schemas.microsoft.com/office/drawing/2010/main" val="0"/>
              </a:ext>
            </a:extLst>
          </a:blip>
          <a:srcRect b="5469"/>
          <a:stretch/>
        </p:blipFill>
        <p:spPr bwMode="auto">
          <a:xfrm>
            <a:off x="1583632" y="1371600"/>
            <a:ext cx="727144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pple-logo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90106">
            <a:off x="2886075" y="1685925"/>
            <a:ext cx="13017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1344715995_NikeSwooshRed.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54504">
            <a:off x="2586038" y="1816100"/>
            <a:ext cx="1778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886200" y="457200"/>
            <a:ext cx="2667000" cy="769938"/>
          </a:xfrm>
          <a:prstGeom prst="rect">
            <a:avLst/>
          </a:prstGeom>
          <a:noFill/>
        </p:spPr>
        <p:txBody>
          <a:bodyPr>
            <a:spAutoFit/>
          </a:bodyPr>
          <a:lstStyle/>
          <a:p>
            <a:pPr>
              <a:defRPr/>
            </a:pPr>
            <a:r>
              <a:rPr lang="en-US" sz="4400" b="1" dirty="0">
                <a:solidFill>
                  <a:schemeClr val="accent4">
                    <a:lumMod val="50000"/>
                  </a:schemeClr>
                </a:solidFill>
                <a:latin typeface="Arial" charset="0"/>
                <a:ea typeface="ＭＳ Ｐゴシック" charset="0"/>
                <a:cs typeface="Arial" charset="0"/>
              </a:rPr>
              <a:t>Disney?</a:t>
            </a:r>
          </a:p>
        </p:txBody>
      </p:sp>
      <p:sp>
        <p:nvSpPr>
          <p:cNvPr id="9" name="TextBox 8"/>
          <p:cNvSpPr txBox="1">
            <a:spLocks noChangeArrowheads="1"/>
          </p:cNvSpPr>
          <p:nvPr/>
        </p:nvSpPr>
        <p:spPr bwMode="auto">
          <a:xfrm>
            <a:off x="4114800" y="457200"/>
            <a:ext cx="3200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4400" b="1" dirty="0">
                <a:solidFill>
                  <a:srgbClr val="403152"/>
                </a:solidFill>
              </a:rPr>
              <a:t>Nike?</a:t>
            </a:r>
          </a:p>
        </p:txBody>
      </p:sp>
      <p:pic>
        <p:nvPicPr>
          <p:cNvPr id="10" name="Picture 9" descr="Disney-Logo-classic-disney-22116496-587-407.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70077">
            <a:off x="2303463" y="1722438"/>
            <a:ext cx="2273300"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10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par>
                          <p:cTn id="33" fill="hold">
                            <p:stCondLst>
                              <p:cond delay="500"/>
                            </p:stCondLst>
                            <p:childTnLst>
                              <p:par>
                                <p:cTn id="34" presetID="10" presetClass="exit" presetSubtype="0" fill="hold" nodeType="after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8" grpId="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76400" y="2136338"/>
            <a:ext cx="7467600" cy="2585323"/>
          </a:xfrm>
          <a:prstGeom prst="rect">
            <a:avLst/>
          </a:prstGeom>
        </p:spPr>
        <p:txBody>
          <a:bodyPr wrap="square">
            <a:spAutoFit/>
          </a:bodyPr>
          <a:lstStyle/>
          <a:p>
            <a:pPr algn="ctr"/>
            <a:r>
              <a:rPr lang="en-US" altLang="en-US" sz="5400" dirty="0" smtClean="0"/>
              <a:t>You know them so well, they’re easily recognizable!</a:t>
            </a:r>
            <a:endParaRPr lang="en-US" sz="5400" dirty="0"/>
          </a:p>
        </p:txBody>
      </p:sp>
    </p:spTree>
    <p:extLst>
      <p:ext uri="{BB962C8B-B14F-4D97-AF65-F5344CB8AC3E}">
        <p14:creationId xmlns:p14="http://schemas.microsoft.com/office/powerpoint/2010/main" val="3766425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63816" y="914400"/>
            <a:ext cx="1129753" cy="136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61249" y="3431710"/>
            <a:ext cx="1934886" cy="128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407" y="5341860"/>
            <a:ext cx="2394593" cy="151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676396" y="612288"/>
            <a:ext cx="5867401" cy="523220"/>
          </a:xfrm>
          <a:prstGeom prst="rect">
            <a:avLst/>
          </a:prstGeom>
          <a:noFill/>
        </p:spPr>
        <p:txBody>
          <a:bodyPr wrap="square" rtlCol="0">
            <a:spAutoFit/>
          </a:bodyPr>
          <a:lstStyle/>
          <a:p>
            <a:r>
              <a:rPr lang="en-US" altLang="en-US" sz="2800" b="1" dirty="0" smtClean="0">
                <a:solidFill>
                  <a:srgbClr val="403152"/>
                </a:solidFill>
              </a:rPr>
              <a:t>Think outside the bun. </a:t>
            </a:r>
            <a:r>
              <a:rPr lang="en-US" altLang="ja-JP" sz="2800" b="1" dirty="0" smtClean="0">
                <a:solidFill>
                  <a:srgbClr val="403152"/>
                </a:solidFill>
              </a:rPr>
              <a:t>____________</a:t>
            </a:r>
            <a:endParaRPr lang="en-US" sz="2800" dirty="0"/>
          </a:p>
        </p:txBody>
      </p:sp>
      <p:sp>
        <p:nvSpPr>
          <p:cNvPr id="17" name="TextBox 16"/>
          <p:cNvSpPr txBox="1"/>
          <p:nvPr/>
        </p:nvSpPr>
        <p:spPr>
          <a:xfrm>
            <a:off x="1714500" y="1408676"/>
            <a:ext cx="5867401" cy="523220"/>
          </a:xfrm>
          <a:prstGeom prst="rect">
            <a:avLst/>
          </a:prstGeom>
          <a:noFill/>
        </p:spPr>
        <p:txBody>
          <a:bodyPr wrap="square" rtlCol="0">
            <a:spAutoFit/>
          </a:bodyPr>
          <a:lstStyle/>
          <a:p>
            <a:r>
              <a:rPr lang="en-US" altLang="en-US" sz="2800" b="1" dirty="0" smtClean="0">
                <a:solidFill>
                  <a:srgbClr val="403152"/>
                </a:solidFill>
              </a:rPr>
              <a:t>Taco Bell</a:t>
            </a:r>
          </a:p>
        </p:txBody>
      </p:sp>
      <p:sp>
        <p:nvSpPr>
          <p:cNvPr id="18" name="TextBox 17"/>
          <p:cNvSpPr txBox="1"/>
          <p:nvPr/>
        </p:nvSpPr>
        <p:spPr>
          <a:xfrm>
            <a:off x="1676400" y="2819400"/>
            <a:ext cx="5867401" cy="523220"/>
          </a:xfrm>
          <a:prstGeom prst="rect">
            <a:avLst/>
          </a:prstGeom>
          <a:noFill/>
        </p:spPr>
        <p:txBody>
          <a:bodyPr wrap="square" rtlCol="0">
            <a:spAutoFit/>
          </a:bodyPr>
          <a:lstStyle/>
          <a:p>
            <a:r>
              <a:rPr lang="en-US" altLang="en-US" sz="2800" b="1" dirty="0" smtClean="0">
                <a:solidFill>
                  <a:srgbClr val="403152"/>
                </a:solidFill>
              </a:rPr>
              <a:t>Taste the rainbow. </a:t>
            </a:r>
            <a:r>
              <a:rPr lang="en-US" altLang="ja-JP" sz="2800" b="1" dirty="0" smtClean="0">
                <a:solidFill>
                  <a:srgbClr val="403152"/>
                </a:solidFill>
              </a:rPr>
              <a:t>________________</a:t>
            </a:r>
            <a:endParaRPr lang="en-US" sz="2800" dirty="0"/>
          </a:p>
        </p:txBody>
      </p:sp>
      <p:sp>
        <p:nvSpPr>
          <p:cNvPr id="19" name="TextBox 18"/>
          <p:cNvSpPr txBox="1"/>
          <p:nvPr/>
        </p:nvSpPr>
        <p:spPr>
          <a:xfrm>
            <a:off x="1695449" y="3618983"/>
            <a:ext cx="5867401" cy="523220"/>
          </a:xfrm>
          <a:prstGeom prst="rect">
            <a:avLst/>
          </a:prstGeom>
          <a:noFill/>
        </p:spPr>
        <p:txBody>
          <a:bodyPr wrap="square" rtlCol="0">
            <a:spAutoFit/>
          </a:bodyPr>
          <a:lstStyle/>
          <a:p>
            <a:r>
              <a:rPr lang="en-US" altLang="en-US" sz="2800" b="1" dirty="0" smtClean="0">
                <a:solidFill>
                  <a:srgbClr val="403152"/>
                </a:solidFill>
              </a:rPr>
              <a:t> Skittles</a:t>
            </a:r>
            <a:endParaRPr lang="en-US" sz="2800" b="1" dirty="0"/>
          </a:p>
        </p:txBody>
      </p:sp>
      <p:sp>
        <p:nvSpPr>
          <p:cNvPr id="20" name="TextBox 19"/>
          <p:cNvSpPr txBox="1"/>
          <p:nvPr/>
        </p:nvSpPr>
        <p:spPr>
          <a:xfrm>
            <a:off x="1676399" y="5751940"/>
            <a:ext cx="5867401" cy="523220"/>
          </a:xfrm>
          <a:prstGeom prst="rect">
            <a:avLst/>
          </a:prstGeom>
          <a:noFill/>
        </p:spPr>
        <p:txBody>
          <a:bodyPr wrap="square" rtlCol="0">
            <a:spAutoFit/>
          </a:bodyPr>
          <a:lstStyle/>
          <a:p>
            <a:r>
              <a:rPr lang="en-US" sz="2800" b="1" dirty="0" smtClean="0">
                <a:solidFill>
                  <a:srgbClr val="403152"/>
                </a:solidFill>
              </a:rPr>
              <a:t>Allstate</a:t>
            </a:r>
            <a:endParaRPr lang="en-US" sz="2800" b="1" dirty="0"/>
          </a:p>
        </p:txBody>
      </p:sp>
      <p:sp>
        <p:nvSpPr>
          <p:cNvPr id="21" name="TextBox 20"/>
          <p:cNvSpPr txBox="1"/>
          <p:nvPr/>
        </p:nvSpPr>
        <p:spPr>
          <a:xfrm>
            <a:off x="1676398" y="4967110"/>
            <a:ext cx="7219737" cy="523220"/>
          </a:xfrm>
          <a:prstGeom prst="rect">
            <a:avLst/>
          </a:prstGeom>
          <a:noFill/>
        </p:spPr>
        <p:txBody>
          <a:bodyPr wrap="square" rtlCol="0">
            <a:spAutoFit/>
          </a:bodyPr>
          <a:lstStyle/>
          <a:p>
            <a:r>
              <a:rPr lang="en-US" altLang="ja-JP" sz="2800" b="1" dirty="0" smtClean="0">
                <a:solidFill>
                  <a:srgbClr val="403152"/>
                </a:solidFill>
              </a:rPr>
              <a:t>You’re in good hands. ______________</a:t>
            </a:r>
            <a:endParaRPr lang="en-US" sz="2800" dirty="0"/>
          </a:p>
        </p:txBody>
      </p:sp>
    </p:spTree>
    <p:extLst>
      <p:ext uri="{BB962C8B-B14F-4D97-AF65-F5344CB8AC3E}">
        <p14:creationId xmlns:p14="http://schemas.microsoft.com/office/powerpoint/2010/main" val="253628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676400" cy="6858000"/>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a:spLocks noChangeArrowheads="1"/>
          </p:cNvSpPr>
          <p:nvPr/>
        </p:nvSpPr>
        <p:spPr bwMode="auto">
          <a:xfrm>
            <a:off x="1856768" y="914400"/>
            <a:ext cx="728723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4000" b="1" dirty="0">
                <a:latin typeface="Comic Sans MS" pitchFamily="66" charset="0"/>
              </a:rPr>
              <a:t>Save money, live better.</a:t>
            </a:r>
          </a:p>
        </p:txBody>
      </p:sp>
      <p:pic>
        <p:nvPicPr>
          <p:cNvPr id="4" name="Picture 3" descr="walmart-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6769" y="1905000"/>
            <a:ext cx="7134831"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83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3207</TotalTime>
  <Words>3757</Words>
  <Application>Microsoft Office PowerPoint</Application>
  <PresentationFormat>On-screen Show (4:3)</PresentationFormat>
  <Paragraphs>391</Paragraphs>
  <Slides>52</Slides>
  <Notes>52</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vector>
  </TitlesOfParts>
  <Company>Educational Service District #113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Chitwood</dc:creator>
  <cp:lastModifiedBy>Chris Chitwood</cp:lastModifiedBy>
  <cp:revision>86</cp:revision>
  <cp:lastPrinted>2013-12-30T20:19:17Z</cp:lastPrinted>
  <dcterms:created xsi:type="dcterms:W3CDTF">2013-12-16T19:55:52Z</dcterms:created>
  <dcterms:modified xsi:type="dcterms:W3CDTF">2014-04-07T16:21:27Z</dcterms:modified>
</cp:coreProperties>
</file>