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63" r:id="rId5"/>
    <p:sldId id="259" r:id="rId6"/>
    <p:sldId id="264" r:id="rId7"/>
    <p:sldId id="260" r:id="rId8"/>
    <p:sldId id="262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7215B-39EC-43ED-977F-5FBF8C12E942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B9C2F1-A5EF-4256-AFE5-31F89F579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39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C13EE-16EB-42D2-A58D-4968680895D0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4CAD5-093A-4506-B901-328F007FA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78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Global Appraisal of Individual Needs Short</a:t>
            </a:r>
            <a:r>
              <a:rPr lang="en-US" baseline="0" dirty="0" smtClean="0"/>
              <a:t> Screener  Internalizing and Externalizing psychiatric disorders; substance abuse disorders; domestic violence problems.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4CAD5-093A-4506-B901-328F007FA7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36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040-3F92-4E2C-AF51-144F41481561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7544-78D5-4A19-B68F-5F001CCEA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040-3F92-4E2C-AF51-144F41481561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7544-78D5-4A19-B68F-5F001CCEA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040-3F92-4E2C-AF51-144F41481561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7544-78D5-4A19-B68F-5F001CCEA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040-3F92-4E2C-AF51-144F41481561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7544-78D5-4A19-B68F-5F001CCEA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040-3F92-4E2C-AF51-144F41481561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7544-78D5-4A19-B68F-5F001CCEA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040-3F92-4E2C-AF51-144F41481561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7544-78D5-4A19-B68F-5F001CCEA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040-3F92-4E2C-AF51-144F41481561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7544-78D5-4A19-B68F-5F001CCEA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040-3F92-4E2C-AF51-144F41481561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7544-78D5-4A19-B68F-5F001CCEA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040-3F92-4E2C-AF51-144F41481561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7544-78D5-4A19-B68F-5F001CCEA1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040-3F92-4E2C-AF51-144F41481561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B7544-78D5-4A19-B68F-5F001CCEA1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1040-3F92-4E2C-AF51-144F41481561}" type="datetimeFigureOut">
              <a:rPr lang="en-US" smtClean="0"/>
              <a:t>8/19/2013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AB7544-78D5-4A19-B68F-5F001CCEA1A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8AB7544-78D5-4A19-B68F-5F001CCEA1A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B8C1040-3F92-4E2C-AF51-144F41481561}" type="datetimeFigureOut">
              <a:rPr lang="en-US" smtClean="0"/>
              <a:t>8/19/2013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12.wa.us/preventionintervention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Dixie.grunenfelder@k12.wa.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stnu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543800" cy="2593975"/>
          </a:xfrm>
        </p:spPr>
        <p:txBody>
          <a:bodyPr/>
          <a:lstStyle/>
          <a:p>
            <a:r>
              <a:rPr lang="en-US" dirty="0" smtClean="0"/>
              <a:t>SAPISP – </a:t>
            </a:r>
            <a:br>
              <a:rPr lang="en-US" dirty="0" smtClean="0"/>
            </a:br>
            <a:r>
              <a:rPr lang="en-US" dirty="0" smtClean="0"/>
              <a:t>Project SUCCESS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257800"/>
            <a:ext cx="7086600" cy="1066800"/>
          </a:xfrm>
        </p:spPr>
        <p:txBody>
          <a:bodyPr/>
          <a:lstStyle/>
          <a:p>
            <a:r>
              <a:rPr lang="en-US" dirty="0" smtClean="0"/>
              <a:t>Dixie Grunenfelder, Office of Superintendent of Public Instruction</a:t>
            </a:r>
          </a:p>
          <a:p>
            <a:r>
              <a:rPr lang="en-US" dirty="0" smtClean="0"/>
              <a:t>August 21, 2013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57200"/>
            <a:ext cx="32004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1725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620000" cy="1143000"/>
          </a:xfrm>
        </p:spPr>
        <p:txBody>
          <a:bodyPr/>
          <a:lstStyle/>
          <a:p>
            <a:pPr algn="ctr"/>
            <a:r>
              <a:rPr lang="en-US" sz="3600" dirty="0"/>
              <a:t>2012-13 </a:t>
            </a:r>
            <a:r>
              <a:rPr lang="en-US" sz="3600" dirty="0" smtClean="0">
                <a:solidFill>
                  <a:srgbClr val="C00000"/>
                </a:solidFill>
              </a:rPr>
              <a:t>Perception of Harm </a:t>
            </a:r>
            <a:r>
              <a:rPr lang="en-US" sz="3600" dirty="0" smtClean="0"/>
              <a:t>Outcomes</a:t>
            </a:r>
            <a:r>
              <a:rPr lang="en-US" dirty="0"/>
              <a:t/>
            </a:r>
            <a:br>
              <a:rPr lang="en-US" dirty="0"/>
            </a:br>
            <a:r>
              <a:rPr lang="en-US" sz="2800" b="1" u="sng" dirty="0" smtClean="0"/>
              <a:t>increase</a:t>
            </a:r>
            <a:r>
              <a:rPr lang="en-US" sz="2800" dirty="0" smtClean="0"/>
              <a:t> of perception of harm in </a:t>
            </a:r>
            <a:r>
              <a:rPr lang="en-US" sz="2800" dirty="0"/>
              <a:t>PRI sites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Smoking 1+ pack per day   		18%</a:t>
            </a:r>
          </a:p>
          <a:p>
            <a:r>
              <a:rPr lang="en-US" sz="3200" dirty="0" smtClean="0"/>
              <a:t>Try marijuana once or twice 		56%</a:t>
            </a:r>
          </a:p>
          <a:p>
            <a:r>
              <a:rPr lang="en-US" sz="3200" dirty="0" smtClean="0"/>
              <a:t>Use marijuana regularly 			32%</a:t>
            </a:r>
          </a:p>
          <a:p>
            <a:r>
              <a:rPr lang="en-US" sz="3200" dirty="0" smtClean="0"/>
              <a:t>Take 1 – 2 drinks per day			36%</a:t>
            </a:r>
          </a:p>
          <a:p>
            <a:r>
              <a:rPr lang="en-US" sz="3200" dirty="0" smtClean="0"/>
              <a:t>Drink 5 or more drinks at a time 	21%</a:t>
            </a:r>
            <a:endParaRPr lang="en-US" sz="3200" dirty="0"/>
          </a:p>
        </p:txBody>
      </p:sp>
      <p:sp>
        <p:nvSpPr>
          <p:cNvPr id="4" name="Up Arrow 3"/>
          <p:cNvSpPr/>
          <p:nvPr/>
        </p:nvSpPr>
        <p:spPr>
          <a:xfrm>
            <a:off x="7696200" y="2245567"/>
            <a:ext cx="121158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>
            <a:off x="7750418" y="3446884"/>
            <a:ext cx="121158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7733452" y="4038600"/>
            <a:ext cx="121158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7727092" y="4572000"/>
            <a:ext cx="121158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7733452" y="2810846"/>
            <a:ext cx="121158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59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2012-13 </a:t>
            </a:r>
            <a:r>
              <a:rPr lang="en-US" sz="3600" dirty="0" smtClean="0">
                <a:solidFill>
                  <a:srgbClr val="C00000"/>
                </a:solidFill>
              </a:rPr>
              <a:t>Substance Use </a:t>
            </a:r>
            <a:r>
              <a:rPr lang="en-US" sz="3600" dirty="0" smtClean="0"/>
              <a:t>Outcomes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of </a:t>
            </a:r>
            <a:r>
              <a:rPr lang="en-US" sz="2800" dirty="0"/>
              <a:t>individuals </a:t>
            </a:r>
            <a:r>
              <a:rPr lang="en-US" sz="2800" dirty="0" smtClean="0"/>
              <a:t>w/intervention goal served </a:t>
            </a:r>
            <a:r>
              <a:rPr lang="en-US" sz="2800" dirty="0"/>
              <a:t>in PRI </a:t>
            </a:r>
            <a:r>
              <a:rPr lang="en-US" sz="2800" dirty="0" smtClean="0"/>
              <a:t>sites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dirty="0" smtClean="0"/>
          </a:p>
          <a:p>
            <a:r>
              <a:rPr lang="en-US" sz="3600" dirty="0" smtClean="0"/>
              <a:t>Decreased Cigarette Use		49%</a:t>
            </a:r>
          </a:p>
          <a:p>
            <a:r>
              <a:rPr lang="en-US" sz="3600" dirty="0" smtClean="0"/>
              <a:t>Decreased Alcohol Use		67%</a:t>
            </a:r>
          </a:p>
          <a:p>
            <a:r>
              <a:rPr lang="en-US" sz="3600" dirty="0" smtClean="0"/>
              <a:t>Decreased Binge Drinking		73%</a:t>
            </a:r>
          </a:p>
          <a:p>
            <a:r>
              <a:rPr lang="en-US" sz="3600" dirty="0" smtClean="0"/>
              <a:t>Decreased Marijuana Use		69%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7848600" y="2490496"/>
            <a:ext cx="121158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7868676" y="3149082"/>
            <a:ext cx="121158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7894973" y="3834104"/>
            <a:ext cx="121158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7894973" y="4419600"/>
            <a:ext cx="121158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69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20000" cy="1143000"/>
          </a:xfrm>
        </p:spPr>
        <p:txBody>
          <a:bodyPr/>
          <a:lstStyle/>
          <a:p>
            <a:r>
              <a:rPr lang="en-US" sz="3600" dirty="0"/>
              <a:t>2012-13 </a:t>
            </a:r>
            <a:r>
              <a:rPr lang="en-US" sz="3600" dirty="0" smtClean="0">
                <a:solidFill>
                  <a:srgbClr val="C00000"/>
                </a:solidFill>
              </a:rPr>
              <a:t>Behavior</a:t>
            </a:r>
            <a:r>
              <a:rPr lang="en-US" sz="3600" dirty="0" smtClean="0"/>
              <a:t> Outcomes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800" dirty="0"/>
              <a:t>of individuals </a:t>
            </a:r>
            <a:r>
              <a:rPr lang="en-US" sz="2800" dirty="0" smtClean="0"/>
              <a:t>w/behavior </a:t>
            </a:r>
            <a:r>
              <a:rPr lang="en-US" sz="2800" dirty="0"/>
              <a:t>goal served in PRI sites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n-US" sz="3200" dirty="0" smtClean="0"/>
          </a:p>
          <a:p>
            <a:pPr marL="114300" indent="0">
              <a:buNone/>
            </a:pPr>
            <a:r>
              <a:rPr lang="en-US" sz="3200" dirty="0" smtClean="0"/>
              <a:t>Decrease in trouble at school	13%</a:t>
            </a:r>
          </a:p>
          <a:p>
            <a:pPr marL="114300" indent="0">
              <a:buNone/>
            </a:pPr>
            <a:r>
              <a:rPr lang="en-US" sz="3200" dirty="0" smtClean="0"/>
              <a:t>Decrease in skipping school 	9%</a:t>
            </a:r>
          </a:p>
          <a:p>
            <a:pPr marL="114300" indent="0">
              <a:buNone/>
            </a:pPr>
            <a:r>
              <a:rPr lang="en-US" sz="3200" dirty="0" smtClean="0"/>
              <a:t>Decreased suspensions		7%</a:t>
            </a:r>
          </a:p>
          <a:p>
            <a:pPr marL="114300" indent="0">
              <a:buNone/>
            </a:pPr>
            <a:r>
              <a:rPr lang="en-US" sz="3200" dirty="0" smtClean="0"/>
              <a:t>Decreased in hitting		 	14%</a:t>
            </a:r>
          </a:p>
          <a:p>
            <a:pPr marL="114300" indent="0">
              <a:buNone/>
            </a:pPr>
            <a:r>
              <a:rPr lang="en-US" sz="3200" dirty="0" smtClean="0"/>
              <a:t>Decrease in physical fights 		14%</a:t>
            </a:r>
          </a:p>
          <a:p>
            <a:pPr marL="114300" indent="0">
              <a:buNone/>
            </a:pPr>
            <a:r>
              <a:rPr lang="en-US" sz="3200" dirty="0" smtClean="0"/>
              <a:t>Decrease in arrests 			40%</a:t>
            </a:r>
            <a:endParaRPr lang="en-US" sz="3200" dirty="0"/>
          </a:p>
        </p:txBody>
      </p:sp>
      <p:sp>
        <p:nvSpPr>
          <p:cNvPr id="4" name="Down Arrow 3"/>
          <p:cNvSpPr/>
          <p:nvPr/>
        </p:nvSpPr>
        <p:spPr>
          <a:xfrm>
            <a:off x="6781800" y="2338096"/>
            <a:ext cx="121158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6657462" y="2971800"/>
            <a:ext cx="121158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6654282" y="3581400"/>
            <a:ext cx="121158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6842379" y="4038600"/>
            <a:ext cx="121158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6834743" y="4648200"/>
            <a:ext cx="121158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6800252" y="5334000"/>
            <a:ext cx="121158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59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SAPISP Website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dirty="0" smtClean="0">
              <a:hlinkClick r:id="rId2"/>
            </a:endParaRPr>
          </a:p>
          <a:p>
            <a:pPr marL="114300" indent="0">
              <a:buNone/>
            </a:pPr>
            <a:r>
              <a:rPr lang="en-US" sz="3200" dirty="0" smtClean="0">
                <a:hlinkClick r:id="rId2"/>
              </a:rPr>
              <a:t>www.K12.wa.us/preventionintervention/</a:t>
            </a:r>
            <a:endParaRPr lang="en-US" sz="3200" dirty="0" smtClean="0"/>
          </a:p>
          <a:p>
            <a:endParaRPr lang="en-US" dirty="0" smtClean="0"/>
          </a:p>
          <a:p>
            <a:r>
              <a:rPr lang="en-US" sz="3200" dirty="0" smtClean="0"/>
              <a:t>Publications/Reports</a:t>
            </a:r>
          </a:p>
          <a:p>
            <a:r>
              <a:rPr lang="en-US" sz="3200" dirty="0" smtClean="0"/>
              <a:t>Resources</a:t>
            </a:r>
          </a:p>
          <a:p>
            <a:r>
              <a:rPr lang="en-US" sz="3200" dirty="0" smtClean="0"/>
              <a:t>ESD Coordinators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18761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Questions? 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114300" indent="0">
              <a:buNone/>
            </a:pPr>
            <a:r>
              <a:rPr lang="en-US" sz="2800" dirty="0" smtClean="0"/>
              <a:t>Dixie Grunenfelder, Program Supervisor</a:t>
            </a:r>
          </a:p>
          <a:p>
            <a:pPr marL="114300" indent="0">
              <a:buNone/>
            </a:pPr>
            <a:r>
              <a:rPr lang="en-US" sz="2800" dirty="0" smtClean="0"/>
              <a:t>Office of Superintendent of Public Instruction</a:t>
            </a:r>
          </a:p>
          <a:p>
            <a:pPr marL="114300" indent="0">
              <a:buNone/>
            </a:pPr>
            <a:r>
              <a:rPr lang="en-US" sz="2800" dirty="0" smtClean="0"/>
              <a:t>360-725-6045</a:t>
            </a:r>
          </a:p>
          <a:p>
            <a:pPr marL="114300" indent="0">
              <a:buNone/>
            </a:pPr>
            <a:r>
              <a:rPr lang="en-US" sz="2800" dirty="0" smtClean="0">
                <a:solidFill>
                  <a:srgbClr val="C00000"/>
                </a:solidFill>
                <a:hlinkClick r:id="rId2"/>
              </a:rPr>
              <a:t>Dixie.grunenfelder@k12.wa.us</a:t>
            </a:r>
            <a:endParaRPr lang="en-US" sz="2800" dirty="0" smtClean="0">
              <a:solidFill>
                <a:srgbClr val="C00000"/>
              </a:solidFill>
            </a:endParaRPr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078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Project SUCCESS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US" sz="4000" dirty="0"/>
          </a:p>
          <a:p>
            <a:pPr marL="114300" indent="0" algn="ctr">
              <a:buNone/>
            </a:pPr>
            <a:r>
              <a:rPr lang="en-US" sz="4000" dirty="0" smtClean="0"/>
              <a:t>Project </a:t>
            </a:r>
            <a:r>
              <a:rPr lang="en-US" sz="4000" dirty="0" smtClean="0"/>
              <a:t>SUCCESS (Schools Using Coordinated Community Efforts to Strengthen Students) is intended to prevent and reduce substance use among students. </a:t>
            </a:r>
          </a:p>
        </p:txBody>
      </p:sp>
    </p:spTree>
    <p:extLst>
      <p:ext uri="{BB962C8B-B14F-4D97-AF65-F5344CB8AC3E}">
        <p14:creationId xmlns:p14="http://schemas.microsoft.com/office/powerpoint/2010/main" val="3354946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Delivery of Services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endParaRPr lang="en-US" sz="4400" dirty="0" smtClean="0"/>
          </a:p>
          <a:p>
            <a:pPr marL="114300" indent="0" algn="ctr">
              <a:buNone/>
            </a:pPr>
            <a:r>
              <a:rPr lang="en-US" sz="4400" dirty="0" smtClean="0"/>
              <a:t>Program offered through OSPI in partnership with 9 Educational Service Districts in PRI communities.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21489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Program Outcomes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800" dirty="0" smtClean="0"/>
              <a:t>Skills and Attitudes</a:t>
            </a:r>
          </a:p>
          <a:p>
            <a:pPr lvl="1"/>
            <a:r>
              <a:rPr lang="en-US" sz="3800" dirty="0" smtClean="0"/>
              <a:t>Behavior</a:t>
            </a:r>
          </a:p>
          <a:p>
            <a:pPr lvl="1"/>
            <a:r>
              <a:rPr lang="en-US" sz="3800" dirty="0" smtClean="0"/>
              <a:t>Substance Use</a:t>
            </a:r>
          </a:p>
          <a:p>
            <a:pPr lvl="1"/>
            <a:r>
              <a:rPr lang="en-US" sz="3800" dirty="0" smtClean="0"/>
              <a:t>School Success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82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Program Components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Prevention Education Series</a:t>
            </a:r>
          </a:p>
          <a:p>
            <a:r>
              <a:rPr lang="en-US" sz="2800" dirty="0" smtClean="0"/>
              <a:t>Screening using GAIN-SS  (</a:t>
            </a:r>
            <a:r>
              <a:rPr lang="en-US" sz="2800" dirty="0" smtClean="0">
                <a:hlinkClick r:id="rId3"/>
              </a:rPr>
              <a:t>www.chestnut.org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Education Support Groups</a:t>
            </a:r>
          </a:p>
          <a:p>
            <a:r>
              <a:rPr lang="en-US" sz="2800" dirty="0" smtClean="0"/>
              <a:t>Individual Counseling</a:t>
            </a:r>
          </a:p>
          <a:p>
            <a:r>
              <a:rPr lang="en-US" sz="2800" dirty="0" smtClean="0"/>
              <a:t>Case management </a:t>
            </a:r>
          </a:p>
          <a:p>
            <a:r>
              <a:rPr lang="en-US" sz="2800" dirty="0" smtClean="0"/>
              <a:t>Parent Engagement</a:t>
            </a:r>
          </a:p>
          <a:p>
            <a:r>
              <a:rPr lang="en-US" sz="2800" dirty="0" smtClean="0"/>
              <a:t>School-wide Efforts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02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2012-13 </a:t>
            </a:r>
            <a:r>
              <a:rPr lang="en-US" dirty="0" smtClean="0">
                <a:solidFill>
                  <a:srgbClr val="C00000"/>
                </a:solidFill>
              </a:rPr>
              <a:t>Prevention Services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sz="2800" dirty="0" smtClean="0"/>
              <a:t>Number </a:t>
            </a:r>
            <a:r>
              <a:rPr lang="en-US" sz="2800" dirty="0" smtClean="0"/>
              <a:t> </a:t>
            </a:r>
            <a:r>
              <a:rPr lang="en-US" sz="2800" dirty="0" smtClean="0"/>
              <a:t>of individuals reached in PRI sites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7772400" cy="480060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Information Dissemination/Education: </a:t>
            </a:r>
            <a:r>
              <a:rPr lang="en-US" sz="2800" dirty="0" smtClean="0"/>
              <a:t>   412,831</a:t>
            </a:r>
            <a:endParaRPr lang="en-US" sz="2800" dirty="0" smtClean="0"/>
          </a:p>
          <a:p>
            <a:r>
              <a:rPr lang="en-US" sz="2800" dirty="0" smtClean="0"/>
              <a:t>Curriculum:  					23,959</a:t>
            </a:r>
          </a:p>
          <a:p>
            <a:r>
              <a:rPr lang="en-US" sz="2800" dirty="0" smtClean="0"/>
              <a:t>Prevention Education Series:  		23,436</a:t>
            </a:r>
          </a:p>
          <a:p>
            <a:r>
              <a:rPr lang="en-US" sz="2800" dirty="0" smtClean="0"/>
              <a:t>Prevention Clubs:  				16,453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366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620000" cy="1143000"/>
          </a:xfrm>
        </p:spPr>
        <p:txBody>
          <a:bodyPr/>
          <a:lstStyle/>
          <a:p>
            <a:pPr algn="ctr"/>
            <a:r>
              <a:rPr lang="en-US" dirty="0" smtClean="0"/>
              <a:t>2012-13 </a:t>
            </a:r>
            <a:r>
              <a:rPr lang="en-US" dirty="0" smtClean="0">
                <a:solidFill>
                  <a:srgbClr val="C00000"/>
                </a:solidFill>
              </a:rPr>
              <a:t>Intervention Services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800" dirty="0" smtClean="0"/>
              <a:t>demographics of </a:t>
            </a:r>
            <a:r>
              <a:rPr lang="en-US" sz="2800" dirty="0"/>
              <a:t>individuals served in PRI 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36% Middle </a:t>
            </a:r>
            <a:r>
              <a:rPr lang="en-US" dirty="0" smtClean="0"/>
              <a:t>School/62</a:t>
            </a:r>
            <a:r>
              <a:rPr lang="en-US" dirty="0" smtClean="0"/>
              <a:t>% High School</a:t>
            </a:r>
          </a:p>
          <a:p>
            <a:endParaRPr lang="en-US" sz="900" dirty="0" smtClean="0"/>
          </a:p>
          <a:p>
            <a:r>
              <a:rPr lang="en-US" dirty="0" smtClean="0"/>
              <a:t>51% white </a:t>
            </a:r>
            <a:r>
              <a:rPr lang="en-US" dirty="0" smtClean="0"/>
              <a:t>/49</a:t>
            </a:r>
            <a:r>
              <a:rPr lang="en-US" dirty="0" smtClean="0"/>
              <a:t>% non-white</a:t>
            </a:r>
          </a:p>
          <a:p>
            <a:endParaRPr lang="en-US" sz="900" dirty="0"/>
          </a:p>
          <a:p>
            <a:r>
              <a:rPr lang="en-US" dirty="0" smtClean="0"/>
              <a:t>51% </a:t>
            </a:r>
            <a:r>
              <a:rPr lang="en-US" dirty="0" smtClean="0"/>
              <a:t>Male/49</a:t>
            </a:r>
            <a:r>
              <a:rPr lang="en-US" dirty="0" smtClean="0"/>
              <a:t>% Female</a:t>
            </a:r>
          </a:p>
          <a:p>
            <a:endParaRPr lang="en-US" sz="900" dirty="0"/>
          </a:p>
          <a:p>
            <a:r>
              <a:rPr lang="en-US" dirty="0" smtClean="0"/>
              <a:t>35.4% both </a:t>
            </a:r>
            <a:r>
              <a:rPr lang="en-US" dirty="0" smtClean="0"/>
              <a:t>parents/19</a:t>
            </a:r>
            <a:r>
              <a:rPr lang="en-US" dirty="0" smtClean="0"/>
              <a:t>% parent &amp; </a:t>
            </a:r>
            <a:r>
              <a:rPr lang="en-US" dirty="0" smtClean="0"/>
              <a:t>step/35</a:t>
            </a:r>
            <a:r>
              <a:rPr lang="en-US" dirty="0" smtClean="0"/>
              <a:t>% single parent</a:t>
            </a:r>
          </a:p>
          <a:p>
            <a:endParaRPr lang="en-US" sz="900" dirty="0"/>
          </a:p>
          <a:p>
            <a:r>
              <a:rPr lang="en-US" dirty="0" smtClean="0"/>
              <a:t>1% pregnant or parenting </a:t>
            </a:r>
            <a:r>
              <a:rPr lang="en-US" dirty="0" smtClean="0"/>
              <a:t>/6.7</a:t>
            </a:r>
            <a:r>
              <a:rPr lang="en-US" dirty="0" smtClean="0"/>
              <a:t>% on probation </a:t>
            </a:r>
            <a:r>
              <a:rPr lang="en-US" dirty="0" smtClean="0"/>
              <a:t>/1.7</a:t>
            </a:r>
            <a:r>
              <a:rPr lang="en-US" dirty="0" smtClean="0"/>
              <a:t>% homeless</a:t>
            </a:r>
          </a:p>
          <a:p>
            <a:endParaRPr lang="en-US" sz="900" dirty="0"/>
          </a:p>
          <a:p>
            <a:r>
              <a:rPr lang="en-US" dirty="0" smtClean="0"/>
              <a:t>57% staff </a:t>
            </a:r>
            <a:r>
              <a:rPr lang="en-US" dirty="0" smtClean="0"/>
              <a:t>referral/43</a:t>
            </a:r>
            <a:r>
              <a:rPr lang="en-US" dirty="0" smtClean="0"/>
              <a:t>% self referral </a:t>
            </a:r>
            <a:r>
              <a:rPr lang="en-US" dirty="0" smtClean="0"/>
              <a:t>…….34</a:t>
            </a:r>
            <a:r>
              <a:rPr lang="en-US" dirty="0" smtClean="0"/>
              <a:t>% disciplinary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737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2012-13 </a:t>
            </a:r>
            <a:r>
              <a:rPr lang="en-US" dirty="0" smtClean="0">
                <a:solidFill>
                  <a:srgbClr val="C00000"/>
                </a:solidFill>
              </a:rPr>
              <a:t>GAIN – 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Results of individuals served in PRI sites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Mental Health     	 	59%</a:t>
            </a:r>
          </a:p>
          <a:p>
            <a:r>
              <a:rPr lang="en-US" sz="3600" dirty="0" smtClean="0"/>
              <a:t>Substance Abuse     	21%</a:t>
            </a:r>
          </a:p>
          <a:p>
            <a:r>
              <a:rPr lang="en-US" sz="3600" dirty="0" smtClean="0"/>
              <a:t>Crime /Violence     	 </a:t>
            </a:r>
            <a:r>
              <a:rPr lang="en-US" sz="3600" dirty="0" smtClean="0"/>
              <a:t> 9</a:t>
            </a:r>
            <a:r>
              <a:rPr lang="en-US" sz="3600" dirty="0" smtClean="0"/>
              <a:t>%</a:t>
            </a:r>
          </a:p>
          <a:p>
            <a:r>
              <a:rPr lang="en-US" sz="3600" dirty="0" smtClean="0"/>
              <a:t>Dual Disorder	 	17%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81801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2012-13 </a:t>
            </a:r>
            <a:r>
              <a:rPr lang="en-US" dirty="0" smtClean="0">
                <a:solidFill>
                  <a:srgbClr val="C00000"/>
                </a:solidFill>
              </a:rPr>
              <a:t>Case Management </a:t>
            </a:r>
            <a:r>
              <a:rPr lang="en-US" sz="2800" dirty="0" smtClean="0"/>
              <a:t>Referrals of  </a:t>
            </a:r>
            <a:r>
              <a:rPr lang="en-US" sz="2800" dirty="0"/>
              <a:t>individuals served in PRI 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AOD Assessment 			31%</a:t>
            </a:r>
            <a:endParaRPr lang="en-US" sz="3200" dirty="0"/>
          </a:p>
          <a:p>
            <a:r>
              <a:rPr lang="en-US" sz="3200" dirty="0" smtClean="0"/>
              <a:t>Mental Health Care			25%</a:t>
            </a:r>
          </a:p>
          <a:p>
            <a:r>
              <a:rPr lang="en-US" sz="3200" dirty="0" smtClean="0"/>
              <a:t>Juvenile Justice 			  5%</a:t>
            </a:r>
          </a:p>
          <a:p>
            <a:r>
              <a:rPr lang="en-US" sz="3200" dirty="0" smtClean="0"/>
              <a:t>Child Protective Services 		  3%</a:t>
            </a:r>
          </a:p>
          <a:p>
            <a:r>
              <a:rPr lang="en-US" sz="3200" dirty="0" smtClean="0"/>
              <a:t>Community Support Group	  9%</a:t>
            </a:r>
          </a:p>
          <a:p>
            <a:r>
              <a:rPr lang="en-US" sz="3200" dirty="0" smtClean="0"/>
              <a:t>School Counselor 			18%</a:t>
            </a:r>
          </a:p>
          <a:p>
            <a:r>
              <a:rPr lang="en-US" sz="3200" dirty="0" smtClean="0"/>
              <a:t>Other (housing, food, etc.) 	10%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939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310</TotalTime>
  <Words>246</Words>
  <Application>Microsoft Office PowerPoint</Application>
  <PresentationFormat>On-screen Show (4:3)</PresentationFormat>
  <Paragraphs>94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SAPISP –  Project SUCCESS</vt:lpstr>
      <vt:lpstr>Project SUCCESS</vt:lpstr>
      <vt:lpstr>Delivery of Services</vt:lpstr>
      <vt:lpstr>Program Outcomes</vt:lpstr>
      <vt:lpstr>Program Components</vt:lpstr>
      <vt:lpstr>2012-13 Prevention Services Number  of individuals reached in PRI sites</vt:lpstr>
      <vt:lpstr>2012-13 Intervention Services demographics of individuals served in PRI sites</vt:lpstr>
      <vt:lpstr>2012-13 GAIN – SS  Results of individuals served in PRI sites</vt:lpstr>
      <vt:lpstr>2012-13 Case Management Referrals of  individuals served in PRI sites</vt:lpstr>
      <vt:lpstr>2012-13 Perception of Harm Outcomes increase of perception of harm in PRI sites </vt:lpstr>
      <vt:lpstr>2012-13 Substance Use Outcomes of individuals w/intervention goal served in PRI sites </vt:lpstr>
      <vt:lpstr>2012-13 Behavior Outcomes of individuals w/behavior goal served in PRI sites </vt:lpstr>
      <vt:lpstr>SAPISP Website</vt:lpstr>
      <vt:lpstr>Questions?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Dixie Grunenfelder</dc:creator>
  <cp:lastModifiedBy>Ruthy Cowles-Porterfield</cp:lastModifiedBy>
  <cp:revision>19</cp:revision>
  <cp:lastPrinted>2013-08-19T15:24:43Z</cp:lastPrinted>
  <dcterms:created xsi:type="dcterms:W3CDTF">2013-08-16T14:30:02Z</dcterms:created>
  <dcterms:modified xsi:type="dcterms:W3CDTF">2013-08-19T15:47:17Z</dcterms:modified>
</cp:coreProperties>
</file>