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handoutMasterIdLst>
    <p:handoutMasterId r:id="rId13"/>
  </p:handoutMasterIdLst>
  <p:sldIdLst>
    <p:sldId id="256" r:id="rId2"/>
    <p:sldId id="262" r:id="rId3"/>
    <p:sldId id="263" r:id="rId4"/>
    <p:sldId id="266" r:id="rId5"/>
    <p:sldId id="269" r:id="rId6"/>
    <p:sldId id="268" r:id="rId7"/>
    <p:sldId id="271" r:id="rId8"/>
    <p:sldId id="267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iervin:Dropbox:OCCC-Shared:Data%20and%20Evaluation:HYS%202014:DBHR%20Strat%20Plan%20-%20Logic%20Model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ndiervin:Dropbox:OCCC-Shared:Data%20and%20Evaluation:HYS%202014:DBHR%20Strat%20Plan%20-%20Logic%20Model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andiervin:Dropbox:OCCC-Shared:Data%20and%20Evaluation:HYS%202014:DBHR%20Strat%20Plan%20-%20Logic%20Model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andiervin:Dropbox:OCCC-Shared:Data%20and%20Evaluation:HYS%202014:DBHR%20Strat%20Plan%20-%20Logic%20Mode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10th Grade past 30-day use of pain killers to get high</a:t>
            </a:r>
          </a:p>
        </c:rich>
      </c:tx>
      <c:layout>
        <c:manualLayout>
          <c:xMode val="edge"/>
          <c:yMode val="edge"/>
          <c:x val="0.137553189598478"/>
          <c:y val="0.04431950219705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Rx!$A$2:$A$5</c:f>
              <c:numCache>
                <c:formatCode>General</c:formatCode>
                <c:ptCount val="4"/>
                <c:pt idx="0">
                  <c:v>2008.0</c:v>
                </c:pt>
                <c:pt idx="1">
                  <c:v>2010.0</c:v>
                </c:pt>
                <c:pt idx="2">
                  <c:v>2012.0</c:v>
                </c:pt>
                <c:pt idx="3">
                  <c:v>2014.0</c:v>
                </c:pt>
              </c:numCache>
            </c:numRef>
          </c:cat>
          <c:val>
            <c:numRef>
              <c:f>Rx!$B$2:$B$5</c:f>
              <c:numCache>
                <c:formatCode>0.0%</c:formatCode>
                <c:ptCount val="4"/>
                <c:pt idx="0">
                  <c:v>0.128</c:v>
                </c:pt>
                <c:pt idx="1">
                  <c:v>0.2</c:v>
                </c:pt>
                <c:pt idx="2">
                  <c:v>0.028</c:v>
                </c:pt>
                <c:pt idx="3">
                  <c:v>0.012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8709624"/>
        <c:axId val="-1985064328"/>
      </c:barChart>
      <c:catAx>
        <c:axId val="-196870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85064328"/>
        <c:crosses val="autoZero"/>
        <c:auto val="1"/>
        <c:lblAlgn val="ctr"/>
        <c:lblOffset val="100"/>
        <c:noMultiLvlLbl val="0"/>
      </c:catAx>
      <c:valAx>
        <c:axId val="-19850643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1968709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10th Grade past 30-day use of pain killers to get high</a:t>
            </a:r>
          </a:p>
        </c:rich>
      </c:tx>
      <c:layout>
        <c:manualLayout>
          <c:xMode val="edge"/>
          <c:yMode val="edge"/>
          <c:x val="0.137553189598478"/>
          <c:y val="0.04431950219705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Rx!$A$2:$A$5</c:f>
              <c:numCache>
                <c:formatCode>General</c:formatCode>
                <c:ptCount val="4"/>
                <c:pt idx="0">
                  <c:v>2008.0</c:v>
                </c:pt>
                <c:pt idx="1">
                  <c:v>2010.0</c:v>
                </c:pt>
                <c:pt idx="2">
                  <c:v>2012.0</c:v>
                </c:pt>
                <c:pt idx="3">
                  <c:v>2014.0</c:v>
                </c:pt>
              </c:numCache>
            </c:numRef>
          </c:cat>
          <c:val>
            <c:numRef>
              <c:f>Rx!$B$2:$B$5</c:f>
              <c:numCache>
                <c:formatCode>0.0%</c:formatCode>
                <c:ptCount val="4"/>
                <c:pt idx="0">
                  <c:v>0.128</c:v>
                </c:pt>
                <c:pt idx="1">
                  <c:v>0.2</c:v>
                </c:pt>
                <c:pt idx="2">
                  <c:v>0.028</c:v>
                </c:pt>
                <c:pt idx="3">
                  <c:v>0.012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8766712"/>
        <c:axId val="-1968449944"/>
      </c:barChart>
      <c:catAx>
        <c:axId val="-196876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68449944"/>
        <c:crosses val="autoZero"/>
        <c:auto val="1"/>
        <c:lblAlgn val="ctr"/>
        <c:lblOffset val="100"/>
        <c:noMultiLvlLbl val="0"/>
      </c:catAx>
      <c:valAx>
        <c:axId val="-19684499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1968766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10th Grade past 30-day use of pain killers to get high</a:t>
            </a:r>
          </a:p>
        </c:rich>
      </c:tx>
      <c:layout>
        <c:manualLayout>
          <c:xMode val="edge"/>
          <c:yMode val="edge"/>
          <c:x val="0.137553189598478"/>
          <c:y val="0.04431950219705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Rx!$A$2:$A$5</c:f>
              <c:numCache>
                <c:formatCode>General</c:formatCode>
                <c:ptCount val="4"/>
                <c:pt idx="0">
                  <c:v>2008.0</c:v>
                </c:pt>
                <c:pt idx="1">
                  <c:v>2010.0</c:v>
                </c:pt>
                <c:pt idx="2">
                  <c:v>2012.0</c:v>
                </c:pt>
                <c:pt idx="3">
                  <c:v>2014.0</c:v>
                </c:pt>
              </c:numCache>
            </c:numRef>
          </c:cat>
          <c:val>
            <c:numRef>
              <c:f>Rx!$B$2:$B$5</c:f>
              <c:numCache>
                <c:formatCode>0.0%</c:formatCode>
                <c:ptCount val="4"/>
                <c:pt idx="0">
                  <c:v>0.128</c:v>
                </c:pt>
                <c:pt idx="1">
                  <c:v>0.2</c:v>
                </c:pt>
                <c:pt idx="2">
                  <c:v>0.028</c:v>
                </c:pt>
                <c:pt idx="3">
                  <c:v>0.012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8356344"/>
        <c:axId val="-1968353304"/>
      </c:barChart>
      <c:catAx>
        <c:axId val="-196835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68353304"/>
        <c:crosses val="autoZero"/>
        <c:auto val="1"/>
        <c:lblAlgn val="ctr"/>
        <c:lblOffset val="100"/>
        <c:noMultiLvlLbl val="0"/>
      </c:catAx>
      <c:valAx>
        <c:axId val="-19683533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1968356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10th Grade past 30-day use of pain killers to get high</a:t>
            </a:r>
          </a:p>
        </c:rich>
      </c:tx>
      <c:layout>
        <c:manualLayout>
          <c:xMode val="edge"/>
          <c:yMode val="edge"/>
          <c:x val="0.137553189598478"/>
          <c:y val="0.04431950219705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Rx!$A$2:$A$5</c:f>
              <c:numCache>
                <c:formatCode>General</c:formatCode>
                <c:ptCount val="4"/>
                <c:pt idx="0">
                  <c:v>2008.0</c:v>
                </c:pt>
                <c:pt idx="1">
                  <c:v>2010.0</c:v>
                </c:pt>
                <c:pt idx="2">
                  <c:v>2012.0</c:v>
                </c:pt>
                <c:pt idx="3">
                  <c:v>2014.0</c:v>
                </c:pt>
              </c:numCache>
            </c:numRef>
          </c:cat>
          <c:val>
            <c:numRef>
              <c:f>Rx!$B$2:$B$5</c:f>
              <c:numCache>
                <c:formatCode>0.0%</c:formatCode>
                <c:ptCount val="4"/>
                <c:pt idx="0">
                  <c:v>0.128</c:v>
                </c:pt>
                <c:pt idx="1">
                  <c:v>0.2</c:v>
                </c:pt>
                <c:pt idx="2">
                  <c:v>0.028</c:v>
                </c:pt>
                <c:pt idx="3">
                  <c:v>0.012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9156632"/>
        <c:axId val="-1969159688"/>
      </c:barChart>
      <c:catAx>
        <c:axId val="-1969156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69159688"/>
        <c:crosses val="autoZero"/>
        <c:auto val="1"/>
        <c:lblAlgn val="ctr"/>
        <c:lblOffset val="100"/>
        <c:noMultiLvlLbl val="0"/>
      </c:catAx>
      <c:valAx>
        <c:axId val="-19691596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1969156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F336-DCC2-BC4B-A24D-3A9BF95BC60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88473-C375-DB4F-A1E3-83558828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22,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mailto:occcandi@yaho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0" Type="http://schemas.openxmlformats.org/officeDocument/2006/relationships/image" Target="../media/image10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OCCC – Prescription Drug Prevention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Needs assessment and strategic planning</a:t>
            </a:r>
            <a:endParaRPr lang="en-US" dirty="0"/>
          </a:p>
        </p:txBody>
      </p:sp>
      <p:pic>
        <p:nvPicPr>
          <p:cNvPr id="5" name="Picture 4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300121"/>
              </p:ext>
            </p:extLst>
          </p:nvPr>
        </p:nvGraphicFramePr>
        <p:xfrm>
          <a:off x="1758950" y="848877"/>
          <a:ext cx="56261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6863" y="4494710"/>
            <a:ext cx="42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94% decrease between 2010 and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51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9615" y="1379110"/>
            <a:ext cx="380985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badi MT Condensed Extra Bold"/>
                <a:cs typeface="Abadi MT Condensed Extra Bold"/>
              </a:rPr>
              <a:t>Andi Ervin</a:t>
            </a:r>
          </a:p>
          <a:p>
            <a:r>
              <a:rPr lang="en-US" sz="2800" dirty="0" smtClean="0">
                <a:latin typeface="Abadi MT Condensed Extra Bold"/>
                <a:cs typeface="Abadi MT Condensed Extra Bold"/>
              </a:rPr>
              <a:t>Executive Director</a:t>
            </a:r>
          </a:p>
          <a:p>
            <a:endParaRPr lang="en-US" sz="2800" dirty="0">
              <a:latin typeface="Abadi MT Condensed Extra Bold"/>
              <a:cs typeface="Abadi MT Condensed Extra Bold"/>
            </a:endParaRPr>
          </a:p>
          <a:p>
            <a:r>
              <a:rPr lang="en-US" sz="2800" dirty="0" smtClean="0">
                <a:latin typeface="Abadi MT Condensed Extra Bold"/>
                <a:cs typeface="Abadi MT Condensed Extra Bold"/>
              </a:rPr>
              <a:t>(509) 322-8436</a:t>
            </a:r>
          </a:p>
          <a:p>
            <a:r>
              <a:rPr lang="en-US" sz="2800" dirty="0" smtClean="0">
                <a:latin typeface="Abadi MT Condensed Extra Bold"/>
                <a:cs typeface="Abadi MT Condensed Extra Bold"/>
                <a:hlinkClick r:id="rId3"/>
              </a:rPr>
              <a:t>occcandi@yahoo.com</a:t>
            </a:r>
            <a:endParaRPr lang="en-US" sz="2800" dirty="0" smtClean="0">
              <a:latin typeface="Abadi MT Condensed Extra Bold"/>
              <a:cs typeface="Abadi MT Condensed Extra Bold"/>
            </a:endParaRPr>
          </a:p>
          <a:p>
            <a:endParaRPr lang="en-US" sz="2800" dirty="0">
              <a:latin typeface="Abadi MT Condensed Extra Bold"/>
              <a:cs typeface="Abadi MT Condensed Extra Bold"/>
            </a:endParaRPr>
          </a:p>
          <a:p>
            <a:r>
              <a:rPr lang="en-US" sz="2800" dirty="0" err="1" smtClean="0">
                <a:latin typeface="Abadi MT Condensed Extra Bold"/>
                <a:cs typeface="Abadi MT Condensed Extra Bold"/>
              </a:rPr>
              <a:t>www.okcommunity.org</a:t>
            </a:r>
            <a:endParaRPr lang="en-US" sz="28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01823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559245"/>
              </p:ext>
            </p:extLst>
          </p:nvPr>
        </p:nvGraphicFramePr>
        <p:xfrm>
          <a:off x="1758950" y="848877"/>
          <a:ext cx="56261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6863" y="4494710"/>
            <a:ext cx="42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94% decrease between 2010 and 2014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128" y="1351801"/>
            <a:ext cx="3902922" cy="2887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0615" y="2362238"/>
            <a:ext cx="344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used when writing the original Drug Free Communities application (Jan-Mar 2010)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5927" y="4494710"/>
            <a:ext cx="4859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1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384440"/>
              </p:ext>
            </p:extLst>
          </p:nvPr>
        </p:nvGraphicFramePr>
        <p:xfrm>
          <a:off x="1758950" y="848877"/>
          <a:ext cx="56261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6863" y="4494710"/>
            <a:ext cx="42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94% decrease between 2010 and 2014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5527" y="1297183"/>
            <a:ext cx="2769523" cy="307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5527" y="2553403"/>
            <a:ext cx="2774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56% increase between 2008 and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6863" y="4494710"/>
            <a:ext cx="4509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pic>
        <p:nvPicPr>
          <p:cNvPr id="5" name="Picture 4" descr="2010 Grade 8 Rx Sour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662">
            <a:off x="658495" y="2671028"/>
            <a:ext cx="7180267" cy="2317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880" y="298693"/>
            <a:ext cx="766451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Local Conditions:</a:t>
            </a:r>
          </a:p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are they getting it?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220" y="4696922"/>
            <a:ext cx="30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2010 8</a:t>
            </a:r>
            <a:r>
              <a:rPr lang="en-US" baseline="30000" dirty="0" smtClean="0">
                <a:latin typeface="Abadi MT Condensed Extra Bold"/>
                <a:cs typeface="Abadi MT Condensed Extra Bold"/>
              </a:rPr>
              <a:t>th</a:t>
            </a:r>
            <a:r>
              <a:rPr lang="en-US" dirty="0" smtClean="0">
                <a:latin typeface="Abadi MT Condensed Extra Bold"/>
                <a:cs typeface="Abadi MT Condensed Extra Bold"/>
              </a:rPr>
              <a:t> Grade HYS - Omak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83804" y="2393593"/>
            <a:ext cx="1911756" cy="2440119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pic>
        <p:nvPicPr>
          <p:cNvPr id="3" name="Picture 2" descr="2010 Grade 10 Rx Sour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961">
            <a:off x="489046" y="2179036"/>
            <a:ext cx="8547004" cy="2751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6773" y="4738575"/>
            <a:ext cx="335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2010 10</a:t>
            </a:r>
            <a:r>
              <a:rPr lang="en-US" baseline="30000" dirty="0" smtClean="0">
                <a:latin typeface="Abadi MT Condensed Extra Bold"/>
                <a:cs typeface="Abadi MT Condensed Extra Bold"/>
              </a:rPr>
              <a:t>th</a:t>
            </a:r>
            <a:r>
              <a:rPr lang="en-US" dirty="0" smtClean="0">
                <a:latin typeface="Abadi MT Condensed Extra Bold"/>
                <a:cs typeface="Abadi MT Condensed Extra Bold"/>
              </a:rPr>
              <a:t> Grade HYS - Omak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80" y="298693"/>
            <a:ext cx="766451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Local Conditions:</a:t>
            </a:r>
          </a:p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are they getting it?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462162" y="1897983"/>
            <a:ext cx="2007344" cy="3017657"/>
          </a:xfrm>
          <a:prstGeom prst="ellipse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189" y="710037"/>
            <a:ext cx="740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9" y="-6677"/>
            <a:ext cx="7141776" cy="55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5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189" y="710037"/>
            <a:ext cx="740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9" y="-6677"/>
            <a:ext cx="7141776" cy="55150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19148" y="3809621"/>
            <a:ext cx="1923690" cy="169874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ys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pic>
        <p:nvPicPr>
          <p:cNvPr id="4" name="drug take back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87661" y="5512341"/>
            <a:ext cx="531859" cy="531859"/>
          </a:xfrm>
          <a:prstGeom prst="rect">
            <a:avLst/>
          </a:prstGeom>
        </p:spPr>
      </p:pic>
      <p:pic>
        <p:nvPicPr>
          <p:cNvPr id="5" name="drug take back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5843" y="5522100"/>
            <a:ext cx="530998" cy="530998"/>
          </a:xfrm>
          <a:prstGeom prst="rect">
            <a:avLst/>
          </a:prstGeom>
        </p:spPr>
      </p:pic>
      <p:pic>
        <p:nvPicPr>
          <p:cNvPr id="10" name="Picture 9" descr="Screen Shot 2015-04-21 at 10.04.3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692">
            <a:off x="601244" y="341363"/>
            <a:ext cx="3086417" cy="4879999"/>
          </a:xfrm>
          <a:prstGeom prst="rect">
            <a:avLst/>
          </a:prstGeom>
        </p:spPr>
      </p:pic>
      <p:pic>
        <p:nvPicPr>
          <p:cNvPr id="11" name="Picture 10" descr="Rxdropbox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50" y="464254"/>
            <a:ext cx="2587693" cy="3348779"/>
          </a:xfrm>
          <a:prstGeom prst="rect">
            <a:avLst/>
          </a:prstGeom>
        </p:spPr>
      </p:pic>
      <p:pic>
        <p:nvPicPr>
          <p:cNvPr id="7" name="Picture 6" descr="Screen Shot 2015-04-21 at 9.24.4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175">
            <a:off x="5911496" y="1106018"/>
            <a:ext cx="2786570" cy="43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C_NEWLOGO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5522100"/>
            <a:ext cx="1891442" cy="1160712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404903"/>
              </p:ext>
            </p:extLst>
          </p:nvPr>
        </p:nvGraphicFramePr>
        <p:xfrm>
          <a:off x="1758950" y="848877"/>
          <a:ext cx="56261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6863" y="4494710"/>
            <a:ext cx="42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94% decrease between 2010 and 2014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4513" y="1324492"/>
            <a:ext cx="1540537" cy="291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badi MT Condensed Extra Bold"/>
              </a:rPr>
              <a:t>86% Decrease between 2010 and 2012</a:t>
            </a:r>
            <a:endParaRPr lang="en-US" sz="2400" dirty="0">
              <a:solidFill>
                <a:schemeClr val="tx1"/>
              </a:solidFill>
              <a:latin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66264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华文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华文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华文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1498</TotalTime>
  <Words>165</Words>
  <Application>Microsoft Macintosh PowerPoint</Application>
  <PresentationFormat>On-screen Show (4:3)</PresentationFormat>
  <Paragraphs>26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OCCC – Prescription Drug Prevention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Okanogan County Community Coalition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OCCC – Logic Model Review</dc:title>
  <dc:creator>Andi Ervin</dc:creator>
  <cp:lastModifiedBy>Andi Ervin</cp:lastModifiedBy>
  <cp:revision>28</cp:revision>
  <cp:lastPrinted>2015-04-22T15:58:14Z</cp:lastPrinted>
  <dcterms:created xsi:type="dcterms:W3CDTF">2015-04-08T22:25:37Z</dcterms:created>
  <dcterms:modified xsi:type="dcterms:W3CDTF">2015-04-22T17:31:05Z</dcterms:modified>
</cp:coreProperties>
</file>