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8.jpg" ContentType="image/pn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60" r:id="rId3"/>
    <p:sldId id="310" r:id="rId4"/>
    <p:sldId id="292" r:id="rId5"/>
    <p:sldId id="340" r:id="rId6"/>
    <p:sldId id="343" r:id="rId7"/>
    <p:sldId id="311" r:id="rId8"/>
    <p:sldId id="326" r:id="rId9"/>
    <p:sldId id="261" r:id="rId10"/>
    <p:sldId id="267" r:id="rId11"/>
    <p:sldId id="294" r:id="rId12"/>
    <p:sldId id="266" r:id="rId13"/>
    <p:sldId id="324" r:id="rId14"/>
    <p:sldId id="283" r:id="rId15"/>
    <p:sldId id="327" r:id="rId16"/>
    <p:sldId id="328" r:id="rId17"/>
    <p:sldId id="329" r:id="rId18"/>
    <p:sldId id="330" r:id="rId19"/>
    <p:sldId id="331" r:id="rId20"/>
    <p:sldId id="332" r:id="rId21"/>
    <p:sldId id="319" r:id="rId22"/>
    <p:sldId id="338" r:id="rId23"/>
    <p:sldId id="333" r:id="rId24"/>
    <p:sldId id="334" r:id="rId25"/>
    <p:sldId id="335" r:id="rId26"/>
    <p:sldId id="336" r:id="rId27"/>
    <p:sldId id="284" r:id="rId28"/>
    <p:sldId id="301" r:id="rId29"/>
    <p:sldId id="337" r:id="rId30"/>
    <p:sldId id="32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helle Hege" initials="MH [7]" lastIdx="1" clrIdx="6"/>
  <p:cmAuthor id="1" name="Michelle Hege" initials="MH" lastIdx="1" clrIdx="0"/>
  <p:cmAuthor id="2" name="Michelle Hege" initials="MH [2]" lastIdx="1" clrIdx="1"/>
  <p:cmAuthor id="3" name="Michelle Hege" initials="MH [3]" lastIdx="1" clrIdx="2"/>
  <p:cmAuthor id="4" name="Michelle Hege" initials="MH [4]" lastIdx="1" clrIdx="3"/>
  <p:cmAuthor id="5" name="Michelle Hege" initials="MH [5]" lastIdx="1" clrIdx="4"/>
  <p:cmAuthor id="6" name="Michelle Hege" initials="MH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84"/>
    <p:restoredTop sz="74349"/>
  </p:normalViewPr>
  <p:slideViewPr>
    <p:cSldViewPr snapToGrid="0" snapToObjects="1">
      <p:cViewPr varScale="1">
        <p:scale>
          <a:sx n="81" d="100"/>
          <a:sy n="81" d="100"/>
        </p:scale>
        <p:origin x="1266" y="84"/>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B7A8A0-C486-C446-B36B-6EBE36BBD885}" type="datetimeFigureOut">
              <a:rPr lang="en-US" smtClean="0"/>
              <a:t>8/10/2021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CFFBF-563A-8849-9426-A51EF1D706BD}" type="slidenum">
              <a:rPr lang="en-US" smtClean="0"/>
              <a:t>‹#›</a:t>
            </a:fld>
            <a:endParaRPr lang="en-US"/>
          </a:p>
        </p:txBody>
      </p:sp>
    </p:spTree>
    <p:extLst>
      <p:ext uri="{BB962C8B-B14F-4D97-AF65-F5344CB8AC3E}">
        <p14:creationId xmlns:p14="http://schemas.microsoft.com/office/powerpoint/2010/main" val="99263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uk" b="0" i="0" u="none" baseline="0"/>
              <a:t>Ласкаво просимо</a:t>
            </a:r>
          </a:p>
          <a:p>
            <a:pPr marL="171450" indent="-171450" algn="l" rtl="0">
              <a:buFont typeface="Arial" panose="020B0604020202020204" pitchFamily="34" charset="0"/>
              <a:buChar char="•"/>
            </a:pPr>
            <a:r>
              <a:rPr lang="uk" b="0" i="0" u="none" baseline="0">
                <a:solidFill>
                  <a:schemeClr val="accent1"/>
                </a:solidFill>
              </a:rPr>
              <a:t>На вступному слайді доповідач знайомиться з аудиторією і повідомляє, чому саме він уповноважений говорити на цю тему, а також про свій особистий внесок у реалізацію заходів щодо інформування населення про проблему опіоїдів.</a:t>
            </a:r>
          </a:p>
          <a:p>
            <a:pPr marL="171450" indent="-171450" algn="l" rtl="0">
              <a:buFont typeface="Arial" panose="020B0604020202020204" pitchFamily="34" charset="0"/>
              <a:buChar char="•"/>
            </a:pPr>
            <a:r>
              <a:rPr lang="uk" b="0" i="0" u="none" baseline="0">
                <a:solidFill>
                  <a:schemeClr val="accent1"/>
                </a:solidFill>
              </a:rPr>
              <a:t>Матеріали, що стосуються зловживання опіоїдними препаратами, перекладені різними мовами і підготовлені завдяки гранту, наданому Управлінням охорони здоров’я штату Вашингтон (Washington State Health Care Authority) Відділенню зміцнення психічного здоров’я та реабілітації (Behavioral Health and Recovery Division) при Департаменті громадських та соціальних послуг округу Кінг (King County Department of Community and Human Services).</a:t>
            </a:r>
          </a:p>
          <a:p>
            <a:pPr marL="171450" indent="-171450" algn="l" rtl="0">
              <a:buFontTx/>
              <a:buChar char="-"/>
            </a:pPr>
            <a:endParaRPr lang="uk" dirty="0"/>
          </a:p>
          <a:p>
            <a:pPr marL="171450" indent="-171450" algn="l" rtl="0">
              <a:buFontTx/>
              <a:buChar char="-"/>
            </a:pPr>
            <a:endParaRPr lang="uk" dirty="0"/>
          </a:p>
        </p:txBody>
      </p:sp>
      <p:sp>
        <p:nvSpPr>
          <p:cNvPr id="4" name="Slide Number Placeholder 3"/>
          <p:cNvSpPr>
            <a:spLocks noGrp="1"/>
          </p:cNvSpPr>
          <p:nvPr>
            <p:ph type="sldNum" sz="quarter" idx="10"/>
          </p:nvPr>
        </p:nvSpPr>
        <p:spPr/>
        <p:txBody>
          <a:bodyPr/>
          <a:lstStyle/>
          <a:p>
            <a:pPr algn="l" rtl="0"/>
            <a:fld id="{691CFFBF-563A-8849-9426-A51EF1D706BD}" type="slidenum">
              <a:rPr/>
              <a:t>1</a:t>
            </a:fld>
            <a:endParaRPr lang="uk"/>
          </a:p>
        </p:txBody>
      </p:sp>
    </p:spTree>
    <p:extLst>
      <p:ext uri="{BB962C8B-B14F-4D97-AF65-F5344CB8AC3E}">
        <p14:creationId xmlns:p14="http://schemas.microsoft.com/office/powerpoint/2010/main" val="373221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uk" b="0" i="0" u="none" baseline="0"/>
              <a:t>Причина звикання до речовин, які містять опіоїди – їхня здатність впливати на мозковий центр задоволення. </a:t>
            </a:r>
          </a:p>
          <a:p>
            <a:pPr marL="171450" indent="-171450" algn="l" rtl="0">
              <a:buFont typeface="Arial" panose="020B0604020202020204" pitchFamily="34" charset="0"/>
              <a:buChar char="•"/>
            </a:pPr>
            <a:r>
              <a:rPr lang="uk" b="0" i="0" u="none" baseline="0"/>
              <a:t>Опіоїди можуть блокувати больові сигнали, які надсилаються організмом, і ініціювати викид в організм великої кількості допаміну. </a:t>
            </a:r>
          </a:p>
          <a:p>
            <a:pPr marL="171450" indent="-171450" algn="l" rtl="0">
              <a:buFont typeface="Arial" panose="020B0604020202020204" pitchFamily="34" charset="0"/>
              <a:buChar char="•"/>
            </a:pPr>
            <a:r>
              <a:rPr lang="uk" b="0" i="0" u="none" baseline="0"/>
              <a:t>У свою чергу такий ефект може викликати у людини бажання повторного й інтенсивнішого переживання яскравих відчуттів.</a:t>
            </a:r>
          </a:p>
          <a:p>
            <a:pPr marL="171450" indent="-171450" algn="l" rtl="0">
              <a:buFont typeface="Arial" panose="020B0604020202020204" pitchFamily="34" charset="0"/>
              <a:buChar char="•"/>
            </a:pPr>
            <a:r>
              <a:rPr lang="uk" b="0" i="0" u="none" baseline="0"/>
              <a:t>Залежність від препаратів, що містять опіоїди, може отримати будь-яка особа, яка їх вживає.</a:t>
            </a:r>
          </a:p>
          <a:p>
            <a:pPr algn="l" rtl="0"/>
            <a:r>
              <a:rPr lang="uk" b="0" i="0" u="none" baseline="0"/>
              <a:t>(Джерело: Центр із контролю захворюваності (CDC) і Національний інститут із питань зловживання наркотиками (National Institute on Drug Abuse)</a:t>
            </a:r>
          </a:p>
        </p:txBody>
      </p:sp>
      <p:sp>
        <p:nvSpPr>
          <p:cNvPr id="4" name="Slide Number Placeholder 3"/>
          <p:cNvSpPr>
            <a:spLocks noGrp="1"/>
          </p:cNvSpPr>
          <p:nvPr>
            <p:ph type="sldNum" sz="quarter" idx="10"/>
          </p:nvPr>
        </p:nvSpPr>
        <p:spPr/>
        <p:txBody>
          <a:bodyPr/>
          <a:lstStyle/>
          <a:p>
            <a:pPr algn="l" rtl="0"/>
            <a:fld id="{691CFFBF-563A-8849-9426-A51EF1D706BD}" type="slidenum">
              <a:rPr/>
              <a:t>10</a:t>
            </a:fld>
            <a:endParaRPr lang="uk"/>
          </a:p>
        </p:txBody>
      </p:sp>
    </p:spTree>
    <p:extLst>
      <p:ext uri="{BB962C8B-B14F-4D97-AF65-F5344CB8AC3E}">
        <p14:creationId xmlns:p14="http://schemas.microsoft.com/office/powerpoint/2010/main" val="263748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 dirty="0"/>
          </a:p>
        </p:txBody>
      </p:sp>
      <p:sp>
        <p:nvSpPr>
          <p:cNvPr id="4" name="Slide Number Placeholder 3"/>
          <p:cNvSpPr>
            <a:spLocks noGrp="1"/>
          </p:cNvSpPr>
          <p:nvPr>
            <p:ph type="sldNum" sz="quarter" idx="10"/>
          </p:nvPr>
        </p:nvSpPr>
        <p:spPr/>
        <p:txBody>
          <a:bodyPr/>
          <a:lstStyle/>
          <a:p>
            <a:pPr algn="l" rtl="0"/>
            <a:fld id="{691CFFBF-563A-8849-9426-A51EF1D706BD}" type="slidenum">
              <a:rPr/>
              <a:t>11</a:t>
            </a:fld>
            <a:endParaRPr lang="uk"/>
          </a:p>
        </p:txBody>
      </p:sp>
    </p:spTree>
    <p:extLst>
      <p:ext uri="{BB962C8B-B14F-4D97-AF65-F5344CB8AC3E}">
        <p14:creationId xmlns:p14="http://schemas.microsoft.com/office/powerpoint/2010/main" val="681266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charset="0"/>
              <a:buChar char="•"/>
            </a:pPr>
            <a:r>
              <a:rPr lang="uk" b="0" i="0" u="none" baseline="0"/>
              <a:t>Будь-яка особа, що вживає речовини із вмістом опіоїдів, може отримати від них залежність.</a:t>
            </a:r>
          </a:p>
          <a:p>
            <a:pPr marL="171450" indent="-171450" algn="l" rtl="0">
              <a:buFont typeface="Arial" charset="0"/>
              <a:buChar char="•"/>
            </a:pPr>
            <a:r>
              <a:rPr lang="uk" b="0" i="0" u="none" baseline="0"/>
              <a:t>Вживання не за призначенням частіше за все починається з приймання рецептурних препаратів особою, якій вони не були прописані</a:t>
            </a:r>
          </a:p>
          <a:p>
            <a:pPr marL="171450" indent="-171450" algn="l" rtl="0">
              <a:buFont typeface="Arial" charset="0"/>
              <a:buChar char="•"/>
            </a:pPr>
            <a:r>
              <a:rPr lang="uk" b="1" i="0" u="none" baseline="0"/>
              <a:t>У нашому штаті статистика використання не за призначенням зокрема зростає у підлітковій групі. </a:t>
            </a:r>
            <a:endParaRPr lang="uk" baseline="0" dirty="0"/>
          </a:p>
          <a:p>
            <a:pPr marL="628650" lvl="1" indent="-171450" algn="l" rtl="0">
              <a:buFont typeface="Arial" charset="0"/>
              <a:buChar char="•"/>
            </a:pPr>
            <a:r>
              <a:rPr lang="uk" b="0" i="0" u="none" baseline="0"/>
              <a:t>Батьки, бабусі й дідусі, а також друзі відіграють важливу роль у попередженні нецільового використання медичних препаратів, розмовляючи з підлітками та передаючи їм необхідну інформацію</a:t>
            </a:r>
          </a:p>
          <a:p>
            <a:pPr marL="171450" lvl="0" indent="-171450" algn="l" rtl="0">
              <a:buFont typeface="Arial" charset="0"/>
              <a:buChar char="•"/>
            </a:pPr>
            <a:r>
              <a:rPr lang="uk" b="0" i="0" u="none" baseline="0"/>
              <a:t>Багато людей не усвідомлюють того, що можуть отримати залежність від речовин із вмістом опіоїдів. Саме з цієї причини дуже важливо вживати їх під наглядом лікаря і, якщо можливо, лише короткочасно.</a:t>
            </a:r>
          </a:p>
          <a:p>
            <a:pPr marL="171450" lvl="0" indent="-171450" algn="l" rtl="0">
              <a:buFont typeface="Arial" charset="0"/>
              <a:buChar char="•"/>
            </a:pPr>
            <a:r>
              <a:rPr lang="uk" b="0" i="0" u="none" baseline="0"/>
              <a:t>Ми маємо покласти край упередженості по відношенню до певних груп населення, про яких думають, що споживачами речовин із вмістом опіоїдів є лише вони. Це може трапитися з кожним.</a:t>
            </a:r>
          </a:p>
          <a:p>
            <a:pPr marL="171450" lvl="0" indent="-171450" algn="l" rtl="0">
              <a:buFont typeface="Arial" charset="0"/>
              <a:buChar char="•"/>
            </a:pPr>
            <a:endParaRPr lang="uk" baseline="0" dirty="0"/>
          </a:p>
          <a:p>
            <a:pPr marL="171450" lvl="0" indent="-171450" algn="l" rtl="0">
              <a:buFont typeface="Arial" charset="0"/>
              <a:buChar char="•"/>
            </a:pPr>
            <a:r>
              <a:rPr lang="uk" b="0" i="0" u="none" baseline="0"/>
              <a:t>Джерело: Національний інститут із питань зловживання наркотиками (National Institute on Drug Abuse)</a:t>
            </a:r>
          </a:p>
          <a:p>
            <a:pPr marL="171450" lvl="0" indent="-171450" algn="l" rtl="0">
              <a:buFont typeface="Arial" charset="0"/>
              <a:buChar char="•"/>
            </a:pPr>
            <a:endParaRPr lang="uk" baseline="0" dirty="0"/>
          </a:p>
          <a:p>
            <a:pPr marL="171450" lvl="0" indent="-171450" algn="l" rtl="0">
              <a:buFont typeface="Arial" charset="0"/>
              <a:buChar char="•"/>
            </a:pPr>
            <a:r>
              <a:rPr lang="uk" b="0" i="0" u="none" baseline="0"/>
              <a:t>Джерело місцевих даних: Бюро медичного контролера округу Кінг (King County Medical Examiner’s Office) і Громадська служба охорони здоров’я м. Сієтла і округу Кінг (Public Health – Seattle &amp; King County)</a:t>
            </a:r>
          </a:p>
          <a:p>
            <a:pPr marL="628650" lvl="1" indent="-171450" algn="l" rtl="0">
              <a:buFont typeface="Arial" charset="0"/>
              <a:buChar char="•"/>
            </a:pPr>
            <a:endParaRPr lang="uk" baseline="0" dirty="0"/>
          </a:p>
          <a:p>
            <a:pPr marL="171450" lvl="0" indent="-171450" algn="l" rtl="0">
              <a:buFont typeface="Arial" charset="0"/>
              <a:buChar char="•"/>
            </a:pPr>
            <a:endParaRPr lang="uk" baseline="0" dirty="0"/>
          </a:p>
        </p:txBody>
      </p:sp>
      <p:sp>
        <p:nvSpPr>
          <p:cNvPr id="4" name="Slide Number Placeholder 3"/>
          <p:cNvSpPr>
            <a:spLocks noGrp="1"/>
          </p:cNvSpPr>
          <p:nvPr>
            <p:ph type="sldNum" sz="quarter" idx="10"/>
          </p:nvPr>
        </p:nvSpPr>
        <p:spPr/>
        <p:txBody>
          <a:bodyPr/>
          <a:lstStyle/>
          <a:p>
            <a:pPr algn="l" rtl="0"/>
            <a:fld id="{691CFFBF-563A-8849-9426-A51EF1D706BD}" type="slidenum">
              <a:rPr/>
              <a:t>12</a:t>
            </a:fld>
            <a:endParaRPr lang="uk"/>
          </a:p>
        </p:txBody>
      </p:sp>
    </p:spTree>
    <p:extLst>
      <p:ext uri="{BB962C8B-B14F-4D97-AF65-F5344CB8AC3E}">
        <p14:creationId xmlns:p14="http://schemas.microsoft.com/office/powerpoint/2010/main" val="30855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uk" b="0" i="0" u="none" baseline="0"/>
              <a:t>ДОПОВІДАЧІ: Виберіть необхідні слайди з наступних 7 слайдів. Виходячи зі специфіки аудиторії визначте, які слайди бажано вибрати?</a:t>
            </a:r>
          </a:p>
          <a:p>
            <a:endParaRPr lang="uk" dirty="0"/>
          </a:p>
          <a:p>
            <a:pPr algn="l" rtl="0"/>
            <a:r>
              <a:rPr lang="uk" b="0" i="0" u="none" baseline="0"/>
              <a:t>Теми для обговорення:</a:t>
            </a:r>
          </a:p>
          <a:p>
            <a:pPr marL="171450" indent="-171450" algn="l" rtl="0">
              <a:buFont typeface="Arial" charset="0"/>
              <a:buChar char="•"/>
            </a:pPr>
            <a:r>
              <a:rPr lang="uk" b="0" i="0" u="none" baseline="0"/>
              <a:t>Яких елементарних заходів можете вжити ВИ?</a:t>
            </a:r>
          </a:p>
          <a:p>
            <a:pPr marL="171450" indent="-171450" algn="l" rtl="0">
              <a:buFont typeface="Arial" charset="0"/>
              <a:buChar char="•"/>
            </a:pPr>
            <a:r>
              <a:rPr lang="uk" b="0" i="0" u="none" baseline="0"/>
              <a:t>Можливе вжиття всіх заходів, що зазначені нижче. Їх можна вжити – і ефект від їхньої реалізаціє буде суттєвим.</a:t>
            </a:r>
          </a:p>
          <a:p>
            <a:pPr marL="171450" indent="-171450" algn="l" rtl="0">
              <a:buFont typeface="Arial" charset="0"/>
              <a:buChar char="•"/>
            </a:pPr>
            <a:r>
              <a:rPr lang="uk" b="0" i="0" u="none" baseline="0"/>
              <a:t>Кожен із нас відіграватиме власну унікальну роль, забезпечуючи цей ефект.</a:t>
            </a:r>
          </a:p>
        </p:txBody>
      </p:sp>
      <p:sp>
        <p:nvSpPr>
          <p:cNvPr id="4" name="Slide Number Placeholder 3"/>
          <p:cNvSpPr>
            <a:spLocks noGrp="1"/>
          </p:cNvSpPr>
          <p:nvPr>
            <p:ph type="sldNum" sz="quarter" idx="10"/>
          </p:nvPr>
        </p:nvSpPr>
        <p:spPr/>
        <p:txBody>
          <a:bodyPr/>
          <a:lstStyle/>
          <a:p>
            <a:pPr algn="l" rtl="0"/>
            <a:fld id="{691CFFBF-563A-8849-9426-A51EF1D706BD}" type="slidenum">
              <a:rPr/>
              <a:t>13</a:t>
            </a:fld>
            <a:endParaRPr lang="uk"/>
          </a:p>
        </p:txBody>
      </p:sp>
    </p:spTree>
    <p:extLst>
      <p:ext uri="{BB962C8B-B14F-4D97-AF65-F5344CB8AC3E}">
        <p14:creationId xmlns:p14="http://schemas.microsoft.com/office/powerpoint/2010/main" val="944461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uk" b="0" i="0" u="none" baseline="0"/>
              <a:t>ДОПОВІДАЧ: Цей слайд може використовуватися для будь-якої аудиторії. Ідеальне рішення для осіб, якими призначені речовини, що містять опіоїди, і які мають контролювати гострий або хронічний біль.</a:t>
            </a:r>
          </a:p>
          <a:p>
            <a:pPr marL="171450" indent="-171450" algn="l" rtl="0">
              <a:buFont typeface="Arial" charset="0"/>
              <a:buChar char="•"/>
            </a:pPr>
            <a:r>
              <a:rPr lang="uk" b="0" i="0" u="none" baseline="0"/>
              <a:t>Молоді люди: зуби мудрості, спортивні травми тощо – існують інші засоби контролю болю. Обговоріть це питання із лікарем.</a:t>
            </a:r>
          </a:p>
          <a:p>
            <a:pPr marL="171450" indent="-171450" algn="l" rtl="0">
              <a:buFont typeface="Arial" charset="0"/>
              <a:buChar char="•"/>
            </a:pPr>
            <a:r>
              <a:rPr lang="uk" b="0" i="0" u="none" baseline="0"/>
              <a:t>Батьки: існують інші засоби контролю болю вашої дитини. Дізнайтеся у лікаря (або у стоматолога) вашої дитини, як ще можна контролювати біль.</a:t>
            </a:r>
          </a:p>
          <a:p>
            <a:pPr marL="171450" indent="-171450" algn="l" rtl="0">
              <a:buFont typeface="Arial" charset="0"/>
              <a:buChar char="•"/>
            </a:pPr>
            <a:r>
              <a:rPr lang="uk" b="0" i="0" u="none" baseline="0"/>
              <a:t>Люди старшого віку: проконсультуйтеся з лікарем і дізнайтеся, як краще за все контролювати хронічний або гострий біль.</a:t>
            </a:r>
          </a:p>
          <a:p>
            <a:pPr marL="171450" indent="-171450" algn="l" rtl="0">
              <a:buFont typeface="Arial" charset="0"/>
              <a:buChar char="•"/>
            </a:pPr>
            <a:endParaRPr lang="uk" baseline="0" dirty="0"/>
          </a:p>
          <a:p>
            <a:pPr marL="171450" indent="-171450" algn="l" rtl="0">
              <a:buFont typeface="Arial" charset="0"/>
              <a:buChar char="•"/>
            </a:pPr>
            <a:r>
              <a:rPr lang="uk" b="0" i="0" u="none" baseline="0"/>
              <a:t>Окрім препаратів, що містять опіоїди, існує безліч методик контролю болі, які можуть бути небезпечнішими й ефективнішими саме для вас:</a:t>
            </a:r>
          </a:p>
          <a:p>
            <a:pPr marL="171450" indent="-171450" algn="l" rtl="0">
              <a:buFont typeface="Arial" charset="0"/>
              <a:buChar char="•"/>
            </a:pPr>
            <a:r>
              <a:rPr lang="uk" b="0" i="0" u="none" baseline="0"/>
              <a:t>Ацетамінофен («Тайленол») або ібупрофен («Адвіл»)</a:t>
            </a:r>
          </a:p>
          <a:p>
            <a:pPr marL="171450" indent="-171450" algn="l" rtl="0">
              <a:buFont typeface="Arial" charset="0"/>
              <a:buChar char="•"/>
            </a:pPr>
            <a:r>
              <a:rPr lang="uk" b="0" i="0" u="none" baseline="0"/>
              <a:t>Когнитивно-поведінкова психотерапія</a:t>
            </a:r>
          </a:p>
          <a:p>
            <a:pPr marL="171450" indent="-171450" algn="l" rtl="0">
              <a:buFont typeface="Arial" charset="0"/>
              <a:buChar char="•"/>
            </a:pPr>
            <a:r>
              <a:rPr lang="uk" b="0" i="0" u="none" baseline="0"/>
              <a:t>Лікувальна фізкультура</a:t>
            </a:r>
          </a:p>
          <a:p>
            <a:pPr marL="171450" indent="-171450" algn="l" rtl="0">
              <a:buFont typeface="Arial" charset="0"/>
              <a:buChar char="•"/>
            </a:pPr>
            <a:r>
              <a:rPr lang="uk" b="0" i="0" u="none" baseline="0"/>
              <a:t>Медикаменти від депресії або від нападів</a:t>
            </a:r>
          </a:p>
          <a:p>
            <a:pPr marL="171450" indent="-171450" algn="l" rtl="0">
              <a:buFont typeface="Arial" charset="0"/>
              <a:buChar char="•"/>
            </a:pPr>
            <a:r>
              <a:rPr lang="uk" b="0" i="0" u="none" baseline="0"/>
              <a:t>Додатково</a:t>
            </a:r>
          </a:p>
          <a:p>
            <a:pPr marL="171450" indent="-171450" algn="l" rtl="0">
              <a:buFont typeface="Arial" charset="0"/>
              <a:buChar char="•"/>
            </a:pPr>
            <a:endParaRPr lang="uk" baseline="0" dirty="0"/>
          </a:p>
          <a:p>
            <a:pPr marL="171450" indent="-171450" algn="l" rtl="0">
              <a:buFont typeface="Arial" charset="0"/>
              <a:buChar char="•"/>
            </a:pPr>
            <a:r>
              <a:rPr lang="uk" b="0" i="0" u="none" baseline="0"/>
              <a:t>(Джерело: Центр із контролю захворюваності (CDC))</a:t>
            </a:r>
            <a:endParaRPr lang="uk" dirty="0"/>
          </a:p>
        </p:txBody>
      </p:sp>
      <p:sp>
        <p:nvSpPr>
          <p:cNvPr id="4" name="Slide Number Placeholder 3"/>
          <p:cNvSpPr>
            <a:spLocks noGrp="1"/>
          </p:cNvSpPr>
          <p:nvPr>
            <p:ph type="sldNum" sz="quarter" idx="10"/>
          </p:nvPr>
        </p:nvSpPr>
        <p:spPr/>
        <p:txBody>
          <a:bodyPr/>
          <a:lstStyle/>
          <a:p>
            <a:pPr algn="l" rtl="0"/>
            <a:fld id="{691CFFBF-563A-8849-9426-A51EF1D706BD}" type="slidenum">
              <a:rPr/>
              <a:t>14</a:t>
            </a:fld>
            <a:endParaRPr lang="uk"/>
          </a:p>
        </p:txBody>
      </p:sp>
    </p:spTree>
    <p:extLst>
      <p:ext uri="{BB962C8B-B14F-4D97-AF65-F5344CB8AC3E}">
        <p14:creationId xmlns:p14="http://schemas.microsoft.com/office/powerpoint/2010/main" val="1701586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uk" b="0" i="0" u="none" baseline="0"/>
              <a:t>ДОПОВІДАЧ: Цей слайд може використовуватися для будь-якої аудиторії. Ідеальне рішення для молоді.</a:t>
            </a:r>
          </a:p>
          <a:p>
            <a:pPr marL="171450" indent="-171450" algn="l" rtl="0">
              <a:buFont typeface="Arial" charset="0"/>
              <a:buChar char="•"/>
            </a:pPr>
            <a:r>
              <a:rPr lang="uk" b="0" i="0" u="none" baseline="0"/>
              <a:t>Молодь: якщо вам прописали медичні препарати, не діліться ними. Ваш лікар або стоматолог призначив ці медикаменти ВАМ для прийому під його наглядом. Приймати їх можете лише ВИ.</a:t>
            </a:r>
            <a:endParaRPr lang="uk" dirty="0"/>
          </a:p>
          <a:p>
            <a:endParaRPr lang="uk" dirty="0"/>
          </a:p>
        </p:txBody>
      </p:sp>
      <p:sp>
        <p:nvSpPr>
          <p:cNvPr id="4" name="Slide Number Placeholder 3"/>
          <p:cNvSpPr>
            <a:spLocks noGrp="1"/>
          </p:cNvSpPr>
          <p:nvPr>
            <p:ph type="sldNum" sz="quarter" idx="10"/>
          </p:nvPr>
        </p:nvSpPr>
        <p:spPr/>
        <p:txBody>
          <a:bodyPr/>
          <a:lstStyle/>
          <a:p>
            <a:pPr algn="l" rtl="0"/>
            <a:fld id="{691CFFBF-563A-8849-9426-A51EF1D706BD}" type="slidenum">
              <a:rPr/>
              <a:t>15</a:t>
            </a:fld>
            <a:endParaRPr lang="uk"/>
          </a:p>
        </p:txBody>
      </p:sp>
    </p:spTree>
    <p:extLst>
      <p:ext uri="{BB962C8B-B14F-4D97-AF65-F5344CB8AC3E}">
        <p14:creationId xmlns:p14="http://schemas.microsoft.com/office/powerpoint/2010/main" val="1239367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uk" sz="1200" b="0" i="0" u="none" kern="1200" baseline="0">
                <a:solidFill>
                  <a:schemeClr val="tx1"/>
                </a:solidFill>
                <a:effectLst/>
                <a:latin typeface="+mn-lt"/>
                <a:ea typeface="+mn-ea"/>
                <a:cs typeface="+mn-cs"/>
              </a:rPr>
              <a:t>ДОПОВІДАЧ: Цей слайд може використовуватися для будь-якої аудиторії; при цьому його рекомендовано демонструвати молоді.</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Якщо вам пропонують, відмовтеся.</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Якщо ви відчуваєте біль, проконсультуйтеся із постачальником медичних послуг про заходи, яких вам треба вжити.</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Опіоїди швидко викликають залежність. Вживання препарату, прописаного другу, може призвести до смерті.</a:t>
            </a:r>
            <a:endParaRPr lang="uk"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691CFFBF-563A-8849-9426-A51EF1D706BD}" type="slidenum">
              <a:rPr/>
              <a:t>16</a:t>
            </a:fld>
            <a:endParaRPr lang="uk"/>
          </a:p>
        </p:txBody>
      </p:sp>
    </p:spTree>
    <p:extLst>
      <p:ext uri="{BB962C8B-B14F-4D97-AF65-F5344CB8AC3E}">
        <p14:creationId xmlns:p14="http://schemas.microsoft.com/office/powerpoint/2010/main" val="2064587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uk" sz="1200" b="0" i="0" u="none" kern="1200" baseline="0">
                <a:solidFill>
                  <a:schemeClr val="tx1"/>
                </a:solidFill>
                <a:effectLst/>
                <a:latin typeface="+mn-lt"/>
                <a:ea typeface="+mn-ea"/>
                <a:cs typeface="+mn-cs"/>
              </a:rPr>
              <a:t>ДОПОВІДАЧ: цей слайд для батьків. [ПРИМІТКА! Корисно для всіх осіб, які доглядають за дітьми]</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Проста розмова може мати велике значення.</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Поділіться із вашою дитиною знаннями, отриманими сьогодні.</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Розкажіть про те, що таке опіоїди, і чому вони швидко викликають залежність.</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Скажіть дітям, щоб вони за жодних обставин не вживали ліки, прописані іншим особам.</a:t>
            </a:r>
            <a:endParaRPr lang="uk"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691CFFBF-563A-8849-9426-A51EF1D706BD}" type="slidenum">
              <a:rPr/>
              <a:t>17</a:t>
            </a:fld>
            <a:endParaRPr lang="uk"/>
          </a:p>
        </p:txBody>
      </p:sp>
    </p:spTree>
    <p:extLst>
      <p:ext uri="{BB962C8B-B14F-4D97-AF65-F5344CB8AC3E}">
        <p14:creationId xmlns:p14="http://schemas.microsoft.com/office/powerpoint/2010/main" val="17674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uk" sz="1200" b="0" i="0" u="none" kern="1200" baseline="0">
                <a:solidFill>
                  <a:schemeClr val="tx1"/>
                </a:solidFill>
                <a:effectLst/>
                <a:latin typeface="+mn-lt"/>
                <a:ea typeface="+mn-ea"/>
                <a:cs typeface="+mn-cs"/>
              </a:rPr>
              <a:t>ДОПОВІДАЧ: цей слайд для батьків та інших дорослих осіб.</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75 % випадків зловживання речовинами із вмістом опіоїдів мають відношення до вживання препаратів, що містять опіоїди, які не були призначені особами, що їх вживали, а, скоріше, їхнім друзям або членам родини.</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Щоб попередити випадки зловживання препаратами з вмістом опіоїдів, завжди тримайте ваші ліки тільки під замком</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Запріть їх у сейфі, у шухляді або в шафі із замком.</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Шухляди для медикаментів із замками або замки для шаф доступні у продажу. [ОБГОВОРІТЬ РЕСУРСИ, ДОСТУПНІ ЗА МІСЦЕМ МЕШКАННЯ]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uk"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uk" sz="1200" b="0" i="0" u="none" kern="1200" baseline="0">
                <a:solidFill>
                  <a:schemeClr val="tx1"/>
                </a:solidFill>
                <a:effectLst/>
                <a:latin typeface="+mn-lt"/>
                <a:ea typeface="+mn-ea"/>
                <a:cs typeface="+mn-cs"/>
              </a:rPr>
              <a:t>Обговоріть ініціативу з питань профілактики та добробуту за місцем мешкання (Community Prevention and Wellness Initiative, CPWI) та проекти щодо безпеки медичного обслуговування, які нею пропонуються (наприклад, у громадах Вашон і Оберн)</a:t>
            </a:r>
          </a:p>
        </p:txBody>
      </p:sp>
      <p:sp>
        <p:nvSpPr>
          <p:cNvPr id="4" name="Slide Number Placeholder 3"/>
          <p:cNvSpPr>
            <a:spLocks noGrp="1"/>
          </p:cNvSpPr>
          <p:nvPr>
            <p:ph type="sldNum" sz="quarter" idx="10"/>
          </p:nvPr>
        </p:nvSpPr>
        <p:spPr/>
        <p:txBody>
          <a:bodyPr/>
          <a:lstStyle/>
          <a:p>
            <a:pPr algn="l" rtl="0"/>
            <a:fld id="{691CFFBF-563A-8849-9426-A51EF1D706BD}" type="slidenum">
              <a:rPr/>
              <a:t>18</a:t>
            </a:fld>
            <a:endParaRPr lang="uk"/>
          </a:p>
        </p:txBody>
      </p:sp>
    </p:spTree>
    <p:extLst>
      <p:ext uri="{BB962C8B-B14F-4D97-AF65-F5344CB8AC3E}">
        <p14:creationId xmlns:p14="http://schemas.microsoft.com/office/powerpoint/2010/main" val="1406461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uk" sz="1200" b="0" i="0" u="none" kern="1200" baseline="0">
                <a:solidFill>
                  <a:schemeClr val="tx1"/>
                </a:solidFill>
                <a:effectLst/>
                <a:latin typeface="+mn-lt"/>
                <a:ea typeface="+mn-ea"/>
                <a:cs typeface="+mn-cs"/>
              </a:rPr>
              <a:t>ДОПОВІДАЧ: цей слайд для батьків та інших дорослих осіб.</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Важливий крок, який ви можете зробити, аби попередити зловживання опіоїдними препаратами — забезпечити їхню безпечну утилізацію після закінчення курсу лікування.</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ОБСУДІТЬ ВАРІАНТИ УТИЛІЗАЦІЇ АБО ВІДПОВІДНІ ЗАХОДИ ЗА МІСЦЕМ МЕШКАННЯ</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uk"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uk"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uk" sz="1200" b="0" i="0" u="none" kern="1200" baseline="0">
                <a:solidFill>
                  <a:schemeClr val="tx1"/>
                </a:solidFill>
                <a:effectLst/>
                <a:latin typeface="+mn-lt"/>
                <a:ea typeface="+mn-ea"/>
                <a:cs typeface="+mn-cs"/>
              </a:rPr>
              <a:t>Адреса URL, зазначена на цьому слайді, є спеціальною адресою для округа Кінг у рамах проекту med-project.org. Веб-сайт доступний такими мовами: англійська, іспанська, китайська (спрощена), китайська (традиційна), російська, тагальська, в’єтнамська, корейська, пенджабська</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uk" b="0" i="0" u="none" baseline="0"/>
              <a:t>Інші ресурси для пошуку утилізаційних пунктів на території штату:  TakeBackYourMeds.org. Інформація на веб-сайті наведена такими мовами: англійська, іспанська, китайська (мандаринська), китайська (кантонська), в’єтнамська.</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b="0" i="0" u="none" baseline="0"/>
              <a:t>Обговоріть / наведіть приклади з матеріалів CPWI</a:t>
            </a:r>
          </a:p>
        </p:txBody>
      </p:sp>
      <p:sp>
        <p:nvSpPr>
          <p:cNvPr id="4" name="Slide Number Placeholder 3"/>
          <p:cNvSpPr>
            <a:spLocks noGrp="1"/>
          </p:cNvSpPr>
          <p:nvPr>
            <p:ph type="sldNum" sz="quarter" idx="10"/>
          </p:nvPr>
        </p:nvSpPr>
        <p:spPr/>
        <p:txBody>
          <a:bodyPr/>
          <a:lstStyle/>
          <a:p>
            <a:pPr algn="l" rtl="0"/>
            <a:fld id="{691CFFBF-563A-8849-9426-A51EF1D706BD}" type="slidenum">
              <a:rPr/>
              <a:t>19</a:t>
            </a:fld>
            <a:endParaRPr lang="uk"/>
          </a:p>
        </p:txBody>
      </p:sp>
    </p:spTree>
    <p:extLst>
      <p:ext uri="{BB962C8B-B14F-4D97-AF65-F5344CB8AC3E}">
        <p14:creationId xmlns:p14="http://schemas.microsoft.com/office/powerpoint/2010/main" val="19631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uk" b="0" i="0" u="none" baseline="0"/>
              <a:t>Отже, що таке «опіоїдний препарат» або «опіоїд»?</a:t>
            </a:r>
          </a:p>
        </p:txBody>
      </p:sp>
      <p:sp>
        <p:nvSpPr>
          <p:cNvPr id="4" name="Slide Number Placeholder 3"/>
          <p:cNvSpPr>
            <a:spLocks noGrp="1"/>
          </p:cNvSpPr>
          <p:nvPr>
            <p:ph type="sldNum" sz="quarter" idx="10"/>
          </p:nvPr>
        </p:nvSpPr>
        <p:spPr/>
        <p:txBody>
          <a:bodyPr/>
          <a:lstStyle/>
          <a:p>
            <a:pPr algn="l" rtl="0"/>
            <a:fld id="{691CFFBF-563A-8849-9426-A51EF1D706BD}" type="slidenum">
              <a:rPr/>
              <a:t>2</a:t>
            </a:fld>
            <a:endParaRPr lang="uk"/>
          </a:p>
        </p:txBody>
      </p:sp>
    </p:spTree>
    <p:extLst>
      <p:ext uri="{BB962C8B-B14F-4D97-AF65-F5344CB8AC3E}">
        <p14:creationId xmlns:p14="http://schemas.microsoft.com/office/powerpoint/2010/main" val="334026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uk" sz="1200" b="0" i="0" u="none" kern="1200" baseline="0">
                <a:solidFill>
                  <a:schemeClr val="tx1"/>
                </a:solidFill>
                <a:effectLst/>
                <a:latin typeface="+mn-lt"/>
                <a:ea typeface="+mn-ea"/>
                <a:cs typeface="+mn-cs"/>
              </a:rPr>
              <a:t>ДОПОВІДАЧ: Цей слайд для осіб старшого віку.</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Відверто поговоріть із дітьми, онуками та їхніми друзями.</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Поширте інформацію про ризики, пов’язані із зловживанням речовинами, які містять опіоїди.</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Поділіться інформацією про прості заходи, яких можна вжити, аби попередити неналежне застосування препаратів, які містять опіоїди, та зловживання ними.</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Розкажіть їм, чому ви тримаєте медикаменти під замком і утилізуєте їх у пунктах безпечного повернення.</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Порадьте їм вживати таких самих заходів, якщо вони також мають рецептурні знеболювальні препарати у себе вдома.</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uk"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uk"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uk" sz="1200" b="0" i="0" u="none" kern="1200" baseline="0">
                <a:solidFill>
                  <a:schemeClr val="tx1"/>
                </a:solidFill>
                <a:effectLst/>
                <a:latin typeface="+mn-lt"/>
                <a:ea typeface="+mn-ea"/>
                <a:cs typeface="+mn-cs"/>
              </a:rPr>
              <a:t>Повідомте їм про наявність на веб-сайті «Початок із малого» (Starts with One) комплекту інструментів комплект для батьків: https://getthefactsrx.com/parent-toolkit</a:t>
            </a:r>
            <a:endParaRPr lang="uk"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691CFFBF-563A-8849-9426-A51EF1D706BD}" type="slidenum">
              <a:rPr/>
              <a:t>20</a:t>
            </a:fld>
            <a:endParaRPr lang="uk"/>
          </a:p>
        </p:txBody>
      </p:sp>
    </p:spTree>
    <p:extLst>
      <p:ext uri="{BB962C8B-B14F-4D97-AF65-F5344CB8AC3E}">
        <p14:creationId xmlns:p14="http://schemas.microsoft.com/office/powerpoint/2010/main" val="802736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 dirty="0"/>
          </a:p>
        </p:txBody>
      </p:sp>
      <p:sp>
        <p:nvSpPr>
          <p:cNvPr id="4" name="Slide Number Placeholder 3"/>
          <p:cNvSpPr>
            <a:spLocks noGrp="1"/>
          </p:cNvSpPr>
          <p:nvPr>
            <p:ph type="sldNum" sz="quarter" idx="10"/>
          </p:nvPr>
        </p:nvSpPr>
        <p:spPr/>
        <p:txBody>
          <a:bodyPr/>
          <a:lstStyle/>
          <a:p>
            <a:pPr algn="l" rtl="0"/>
            <a:fld id="{691CFFBF-563A-8849-9426-A51EF1D706BD}" type="slidenum">
              <a:rPr/>
              <a:t>21</a:t>
            </a:fld>
            <a:endParaRPr lang="uk"/>
          </a:p>
        </p:txBody>
      </p:sp>
    </p:spTree>
    <p:extLst>
      <p:ext uri="{BB962C8B-B14F-4D97-AF65-F5344CB8AC3E}">
        <p14:creationId xmlns:p14="http://schemas.microsoft.com/office/powerpoint/2010/main" val="712933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uk" sz="1200" b="0" i="0" u="none" kern="1200" baseline="0">
                <a:solidFill>
                  <a:schemeClr val="tx1"/>
                </a:solidFill>
                <a:effectLst/>
                <a:latin typeface="+mn-lt"/>
                <a:ea typeface="+mn-ea"/>
                <a:cs typeface="+mn-cs"/>
              </a:rPr>
              <a:t>Перш за все необхідно знати причини передозування</a:t>
            </a:r>
          </a:p>
          <a:p>
            <a:pPr marL="171450" lvl="0" indent="-171450" algn="l" rtl="0">
              <a:buFont typeface="Arial" charset="0"/>
              <a:buChar char="•"/>
            </a:pPr>
            <a:r>
              <a:rPr lang="uk" sz="1200" b="0" i="0" u="none" kern="1200" baseline="0">
                <a:solidFill>
                  <a:schemeClr val="tx1"/>
                </a:solidFill>
                <a:effectLst/>
                <a:latin typeface="+mn-lt"/>
                <a:ea typeface="+mn-ea"/>
                <a:cs typeface="+mn-cs"/>
              </a:rPr>
              <a:t>Людина не прокидається. Спробуйте розтерти грудну клітину кісточками пальців.</a:t>
            </a:r>
          </a:p>
          <a:p>
            <a:pPr marL="171450" lvl="0" indent="-171450" algn="l" rtl="0">
              <a:buFont typeface="Arial" charset="0"/>
              <a:buChar char="•"/>
            </a:pPr>
            <a:r>
              <a:rPr lang="uk" sz="1200" b="0" i="0" u="none" kern="1200" baseline="0">
                <a:solidFill>
                  <a:schemeClr val="tx1"/>
                </a:solidFill>
                <a:effectLst/>
                <a:latin typeface="+mn-lt"/>
                <a:ea typeface="+mn-ea"/>
                <a:cs typeface="+mn-cs"/>
              </a:rPr>
              <a:t>Уповільнене дихання або відсутність дихання</a:t>
            </a:r>
          </a:p>
          <a:p>
            <a:pPr marL="171450" lvl="0" indent="-171450" algn="l" rtl="0">
              <a:buFont typeface="Arial" charset="0"/>
              <a:buChar char="•"/>
            </a:pPr>
            <a:r>
              <a:rPr lang="uk" sz="1200" b="0" i="0" u="none" kern="1200" baseline="0">
                <a:solidFill>
                  <a:schemeClr val="tx1"/>
                </a:solidFill>
                <a:effectLst/>
                <a:latin typeface="+mn-lt"/>
                <a:ea typeface="+mn-ea"/>
                <a:cs typeface="+mn-cs"/>
              </a:rPr>
              <a:t>Бліда, сірувата, прохолодна шкіра</a:t>
            </a:r>
          </a:p>
          <a:p>
            <a:pPr marL="171450" lvl="0" indent="-171450" algn="l" rtl="0">
              <a:buFont typeface="Arial" charset="0"/>
              <a:buChar char="•"/>
            </a:pPr>
            <a:r>
              <a:rPr lang="uk" sz="1200" b="0" i="0" u="none" kern="1200" baseline="0">
                <a:solidFill>
                  <a:schemeClr val="tx1"/>
                </a:solidFill>
                <a:effectLst/>
                <a:latin typeface="+mn-lt"/>
                <a:ea typeface="+mn-ea"/>
                <a:cs typeface="+mn-cs"/>
              </a:rPr>
              <a:t>Сині губи або нігті  </a:t>
            </a:r>
          </a:p>
          <a:p>
            <a:pPr marL="171450" lvl="0" indent="-171450" algn="l" rtl="0">
              <a:buFont typeface="Arial" charset="0"/>
              <a:buChar char="•"/>
            </a:pPr>
            <a:endParaRPr lang="uk" sz="1200" kern="1200" dirty="0">
              <a:solidFill>
                <a:schemeClr val="tx1"/>
              </a:solidFill>
              <a:effectLst/>
              <a:latin typeface="+mn-lt"/>
              <a:ea typeface="+mn-ea"/>
              <a:cs typeface="+mn-cs"/>
            </a:endParaRPr>
          </a:p>
          <a:p>
            <a:pPr marL="0" lvl="0" indent="0" algn="l" rtl="0">
              <a:buFont typeface="Arial" charset="0"/>
              <a:buNone/>
            </a:pPr>
            <a:r>
              <a:rPr lang="uk" sz="1200" b="0" i="0" u="none" kern="1200" baseline="0">
                <a:solidFill>
                  <a:schemeClr val="tx1"/>
                </a:solidFill>
                <a:effectLst/>
                <a:latin typeface="+mn-lt"/>
                <a:ea typeface="+mn-ea"/>
                <a:cs typeface="+mn-cs"/>
              </a:rPr>
              <a:t>Джерело: stopoverdose.org (http://stopoverdose.org/section/learn-about-overdose/)</a:t>
            </a:r>
          </a:p>
          <a:p>
            <a:pPr marL="0" lvl="0" indent="0" algn="l" rtl="0">
              <a:buFont typeface="Arial" charset="0"/>
              <a:buNone/>
            </a:pPr>
            <a:endParaRPr lang="uk" sz="1200" kern="1200" baseline="0" dirty="0">
              <a:solidFill>
                <a:schemeClr val="accent1"/>
              </a:solidFill>
              <a:effectLst/>
              <a:highlight>
                <a:srgbClr val="FFFF00"/>
              </a:highlight>
              <a:latin typeface="+mn-lt"/>
              <a:ea typeface="+mn-ea"/>
              <a:cs typeface="+mn-cs"/>
            </a:endParaRPr>
          </a:p>
          <a:p>
            <a:pPr marL="171450" lvl="0" indent="-171450" algn="l" rtl="0">
              <a:buFont typeface="Arial" panose="020B0604020202020204" pitchFamily="34" charset="0"/>
              <a:buChar char="•"/>
            </a:pPr>
            <a:r>
              <a:rPr lang="uk" sz="1200" b="0" i="0" u="none" kern="1200" baseline="0">
                <a:solidFill>
                  <a:schemeClr val="accent1"/>
                </a:solidFill>
                <a:effectLst/>
                <a:highlight>
                  <a:srgbClr val="FFFF00"/>
                </a:highlight>
                <a:latin typeface="+mn-lt"/>
                <a:ea typeface="+mn-ea"/>
                <a:cs typeface="+mn-cs"/>
              </a:rPr>
              <a:t>Зверніться до брошури «Передозування опіоїдами», перекладеної різними мовами</a:t>
            </a:r>
            <a:endParaRPr lang="uk" sz="1200" kern="1200" dirty="0">
              <a:solidFill>
                <a:schemeClr val="accent1"/>
              </a:solidFill>
              <a:effectLst/>
              <a:highlight>
                <a:srgbClr val="FFFF00"/>
              </a:highligh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691CFFBF-563A-8849-9426-A51EF1D706BD}" type="slidenum">
              <a:rPr/>
              <a:t>22</a:t>
            </a:fld>
            <a:endParaRPr lang="uk"/>
          </a:p>
        </p:txBody>
      </p:sp>
    </p:spTree>
    <p:extLst>
      <p:ext uri="{BB962C8B-B14F-4D97-AF65-F5344CB8AC3E}">
        <p14:creationId xmlns:p14="http://schemas.microsoft.com/office/powerpoint/2010/main" val="380545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uk" sz="1200" b="0" i="0" u="none" kern="1200" baseline="0">
                <a:solidFill>
                  <a:schemeClr val="tx1"/>
                </a:solidFill>
                <a:effectLst/>
                <a:latin typeface="+mn-lt"/>
                <a:ea typeface="+mn-ea"/>
                <a:cs typeface="+mn-cs"/>
              </a:rPr>
              <a:t>Медична допомога у разі передозування опіоїдами рятує життя.</a:t>
            </a:r>
          </a:p>
          <a:p>
            <a:pPr algn="l" rtl="0"/>
            <a:r>
              <a:rPr lang="uk" sz="1200" b="0" i="0" u="none" kern="1200" baseline="0">
                <a:solidFill>
                  <a:schemeClr val="tx1"/>
                </a:solidFill>
                <a:effectLst/>
                <a:latin typeface="+mn-lt"/>
                <a:ea typeface="+mn-ea"/>
                <a:cs typeface="+mn-cs"/>
              </a:rPr>
              <a:t>У разі передозування на рахунку кожна хвилина. Якщо ви маєте підозри на передозування, вживіть таких заходів:</a:t>
            </a:r>
          </a:p>
          <a:p>
            <a:pPr marL="171450" lvl="0" indent="-171450" algn="l" rtl="0">
              <a:buFont typeface="Arial" charset="0"/>
              <a:buChar char="•"/>
            </a:pPr>
            <a:r>
              <a:rPr lang="uk" sz="1200" b="0" i="0" u="none" kern="1200" baseline="0">
                <a:solidFill>
                  <a:schemeClr val="tx1"/>
                </a:solidFill>
                <a:effectLst/>
                <a:latin typeface="+mn-lt"/>
                <a:ea typeface="+mn-ea"/>
                <a:cs typeface="+mn-cs"/>
              </a:rPr>
              <a:t>Подзвоніть 911 і зверніться по допомогу</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Установіть наявність ознак передозування</a:t>
            </a:r>
          </a:p>
          <a:p>
            <a:pPr marL="171450" lvl="0" indent="-171450" algn="l" rtl="0">
              <a:buFont typeface="Arial" charset="0"/>
              <a:buChar char="•"/>
            </a:pPr>
            <a:r>
              <a:rPr lang="uk" sz="1200" b="0" i="0" u="none" kern="1200" baseline="0">
                <a:solidFill>
                  <a:schemeClr val="tx1"/>
                </a:solidFill>
                <a:effectLst/>
                <a:latin typeface="+mn-lt"/>
                <a:ea typeface="+mn-ea"/>
                <a:cs typeface="+mn-cs"/>
              </a:rPr>
              <a:t>Дайте потерпілому налоксон і зробіть йому штучне дихання</a:t>
            </a:r>
          </a:p>
          <a:p>
            <a:pPr marL="171450" lvl="0" indent="-171450" algn="l" rtl="0">
              <a:buFont typeface="Arial" charset="0"/>
              <a:buChar char="•"/>
            </a:pPr>
            <a:r>
              <a:rPr lang="uk" sz="1200" b="0" i="0" u="none" kern="1200" baseline="0">
                <a:solidFill>
                  <a:schemeClr val="tx1"/>
                </a:solidFill>
                <a:effectLst/>
                <a:latin typeface="+mn-lt"/>
                <a:ea typeface="+mn-ea"/>
                <a:cs typeface="+mn-cs"/>
              </a:rPr>
              <a:t>Залишіться з потерпілим до приїзду групи швидкої допомоги</a:t>
            </a:r>
          </a:p>
          <a:p>
            <a:pPr algn="l" rtl="0"/>
            <a:r>
              <a:rPr lang="uk" sz="1200" b="0" i="0" u="none" kern="1200" baseline="0">
                <a:solidFill>
                  <a:schemeClr val="tx1"/>
                </a:solidFill>
                <a:effectLst/>
                <a:latin typeface="+mn-lt"/>
                <a:ea typeface="+mn-ea"/>
                <a:cs typeface="+mn-cs"/>
              </a:rPr>
              <a:t> </a:t>
            </a:r>
          </a:p>
          <a:p>
            <a:pPr algn="l" rtl="0"/>
            <a:r>
              <a:rPr lang="uk" sz="1200" b="0" i="0" u="none" kern="1200" baseline="0">
                <a:solidFill>
                  <a:schemeClr val="tx1"/>
                </a:solidFill>
                <a:effectLst/>
                <a:latin typeface="+mn-lt"/>
                <a:ea typeface="+mn-ea"/>
                <a:cs typeface="+mn-cs"/>
              </a:rPr>
              <a:t>Налоксон – це рецептурний препарат, який тимчасово блокує ефект опіоїдів. Його мають при собі всі працівники рятувальних служб і служб швидкого реагування.</a:t>
            </a:r>
          </a:p>
          <a:p>
            <a:pPr algn="l" rtl="0"/>
            <a:r>
              <a:rPr lang="uk" sz="1200" b="0" i="0" u="none" kern="1200" baseline="0">
                <a:solidFill>
                  <a:schemeClr val="tx1"/>
                </a:solidFill>
                <a:effectLst/>
                <a:latin typeface="+mn-lt"/>
                <a:ea typeface="+mn-ea"/>
                <a:cs typeface="+mn-cs"/>
              </a:rPr>
              <a:t>Він допомагає відновити потерпілому дихання і свідомість. </a:t>
            </a:r>
          </a:p>
          <a:p>
            <a:pPr algn="l" rtl="0"/>
            <a:r>
              <a:rPr lang="uk" sz="1200" b="0" i="0" u="none" kern="1200" baseline="0">
                <a:solidFill>
                  <a:schemeClr val="tx1"/>
                </a:solidFill>
                <a:effectLst/>
                <a:latin typeface="+mn-lt"/>
                <a:ea typeface="+mn-ea"/>
                <a:cs typeface="+mn-cs"/>
              </a:rPr>
              <a:t>Препарат допомагає боротися виключно з наслідками передозування; він не має наркотичного ефекту і не викликає звикання. </a:t>
            </a:r>
          </a:p>
          <a:p>
            <a:pPr algn="l" rtl="0"/>
            <a:r>
              <a:rPr lang="uk" sz="1200" b="0" i="0" u="none" kern="1200" baseline="0">
                <a:solidFill>
                  <a:schemeClr val="tx1"/>
                </a:solidFill>
                <a:effectLst/>
                <a:latin typeface="+mn-lt"/>
                <a:ea typeface="+mn-ea"/>
                <a:cs typeface="+mn-cs"/>
              </a:rPr>
              <a:t>Його можуть легко ввести як професійні рятувальники, так і друзі і члени родини потерпілого.</a:t>
            </a:r>
          </a:p>
          <a:p>
            <a:pPr algn="l" rtl="0"/>
            <a:r>
              <a:rPr lang="uk" sz="1200" b="0" i="0" u="none" kern="1200" baseline="0">
                <a:solidFill>
                  <a:schemeClr val="tx1"/>
                </a:solidFill>
                <a:effectLst/>
                <a:latin typeface="+mn-lt"/>
                <a:ea typeface="+mn-ea"/>
                <a:cs typeface="+mn-cs"/>
              </a:rPr>
              <a:t> </a:t>
            </a:r>
          </a:p>
          <a:p>
            <a:pPr algn="l" rtl="0"/>
            <a:r>
              <a:rPr lang="uk" sz="1200" b="0" i="0" u="none" kern="1200" baseline="0">
                <a:solidFill>
                  <a:schemeClr val="tx1"/>
                </a:solidFill>
                <a:effectLst/>
                <a:latin typeface="+mn-lt"/>
                <a:ea typeface="+mn-ea"/>
                <a:cs typeface="+mn-cs"/>
              </a:rPr>
              <a:t>Будьте поінформовані. Ви можете врятувати чиєсь життя. </a:t>
            </a:r>
          </a:p>
          <a:p>
            <a:endParaRPr lang="uk" dirty="0"/>
          </a:p>
        </p:txBody>
      </p:sp>
      <p:sp>
        <p:nvSpPr>
          <p:cNvPr id="4" name="Slide Number Placeholder 3"/>
          <p:cNvSpPr>
            <a:spLocks noGrp="1"/>
          </p:cNvSpPr>
          <p:nvPr>
            <p:ph type="sldNum" sz="quarter" idx="10"/>
          </p:nvPr>
        </p:nvSpPr>
        <p:spPr/>
        <p:txBody>
          <a:bodyPr/>
          <a:lstStyle/>
          <a:p>
            <a:pPr algn="l" rtl="0"/>
            <a:fld id="{691CFFBF-563A-8849-9426-A51EF1D706BD}" type="slidenum">
              <a:rPr/>
              <a:t>23</a:t>
            </a:fld>
            <a:endParaRPr lang="uk"/>
          </a:p>
        </p:txBody>
      </p:sp>
    </p:spTree>
    <p:extLst>
      <p:ext uri="{BB962C8B-B14F-4D97-AF65-F5344CB8AC3E}">
        <p14:creationId xmlns:p14="http://schemas.microsoft.com/office/powerpoint/2010/main" val="1548906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charset="0"/>
              <a:buChar char="•"/>
            </a:pPr>
            <a:r>
              <a:rPr lang="uk" b="0" i="0" u="none" baseline="0"/>
              <a:t>Ваша присутність на сьогоднішньому занятті є дуже цінною. Дякуємо за увагу та за внесок в рішення проблеми. Поширте інформацію, яку ви отримали.</a:t>
            </a:r>
          </a:p>
          <a:p>
            <a:pPr marL="171450" indent="-171450" algn="l" rtl="0">
              <a:buFont typeface="Arial" charset="0"/>
              <a:buChar char="•"/>
            </a:pPr>
            <a:r>
              <a:rPr lang="uk" b="0" i="0" u="none" baseline="0"/>
              <a:t>Ваша роль у забезпеченні поінформованості населення є істотною.</a:t>
            </a:r>
          </a:p>
          <a:p>
            <a:pPr marL="171450" indent="-171450" algn="l" rtl="0">
              <a:buFont typeface="Arial" charset="0"/>
              <a:buChar char="•"/>
            </a:pPr>
            <a:r>
              <a:rPr lang="uk" b="0" i="0" u="none" baseline="0"/>
              <a:t>Ви можете легко отримувати більше інформації й передавати її оточуючим.</a:t>
            </a:r>
          </a:p>
          <a:p>
            <a:pPr marL="171450" indent="-171450" algn="l" rtl="0">
              <a:buFont typeface="Arial" charset="0"/>
              <a:buChar char="•"/>
            </a:pPr>
            <a:r>
              <a:rPr lang="uk" b="0" i="0" u="none" baseline="0"/>
              <a:t>Ділитися інформацією з оточуючими також дуже просто.</a:t>
            </a:r>
          </a:p>
        </p:txBody>
      </p:sp>
      <p:sp>
        <p:nvSpPr>
          <p:cNvPr id="4" name="Slide Number Placeholder 3"/>
          <p:cNvSpPr>
            <a:spLocks noGrp="1"/>
          </p:cNvSpPr>
          <p:nvPr>
            <p:ph type="sldNum" sz="quarter" idx="10"/>
          </p:nvPr>
        </p:nvSpPr>
        <p:spPr/>
        <p:txBody>
          <a:bodyPr/>
          <a:lstStyle/>
          <a:p>
            <a:pPr algn="l" rtl="0"/>
            <a:fld id="{691CFFBF-563A-8849-9426-A51EF1D706BD}" type="slidenum">
              <a:rPr/>
              <a:t>24</a:t>
            </a:fld>
            <a:endParaRPr lang="uk"/>
          </a:p>
        </p:txBody>
      </p:sp>
    </p:spTree>
    <p:extLst>
      <p:ext uri="{BB962C8B-B14F-4D97-AF65-F5344CB8AC3E}">
        <p14:creationId xmlns:p14="http://schemas.microsoft.com/office/powerpoint/2010/main" val="1943615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charset="0"/>
              <a:buChar char="•"/>
            </a:pPr>
            <a:r>
              <a:rPr lang="uk" b="0" i="0" u="none" baseline="0"/>
              <a:t>У нашій громаді: ДОПОВІДАЧІ – розкажіть про можливості на рівні громад, аби привернути увагу людей. Розкажіть про вашу організацію, місцеві ресурси та (або) прийдешні події.</a:t>
            </a:r>
          </a:p>
          <a:p>
            <a:pPr marL="171450" indent="-171450" algn="l" rtl="0">
              <a:buFont typeface="Arial" charset="0"/>
              <a:buChar char="•"/>
            </a:pPr>
            <a:endParaRPr lang="uk" baseline="0" dirty="0"/>
          </a:p>
          <a:p>
            <a:pPr marL="171450" indent="-171450" algn="l" rtl="0">
              <a:buFont typeface="Arial" charset="0"/>
              <a:buChar char="•"/>
            </a:pPr>
            <a:r>
              <a:rPr lang="uk" b="0" i="0" u="none" baseline="0"/>
              <a:t>Ресурси місцевої громади</a:t>
            </a:r>
          </a:p>
          <a:p>
            <a:pPr marL="628650" lvl="1" indent="-171450" algn="l" rtl="0">
              <a:buFont typeface="Arial" charset="0"/>
              <a:buChar char="•"/>
            </a:pPr>
            <a:r>
              <a:rPr lang="uk" b="0" i="0" u="none" baseline="0"/>
              <a:t>Громадська охорона здоров’я – на веб-сайті передбачена велика кількість ресурсів, у тому числі таблиця даних, інфографіка, інструкції про те, як отримати налоксон, комікси</a:t>
            </a:r>
          </a:p>
          <a:p>
            <a:pPr marL="628650" lvl="1" indent="-171450" algn="l" rtl="0">
              <a:buFont typeface="Arial" charset="0"/>
              <a:buChar char="•"/>
            </a:pPr>
            <a:r>
              <a:rPr lang="uk" b="0" i="0" u="none" baseline="0"/>
              <a:t>Laced and Lethal – кампанія, ініційована у 2021, присвячена фентанілу. В окрузі Кінг з’являється все більше речовин, пов’язаних із фентанілом, зокрема підроблені пігулки.</a:t>
            </a:r>
          </a:p>
          <a:p>
            <a:pPr marL="628650" lvl="1" indent="-171450" algn="l" rtl="0">
              <a:buFont typeface="Arial" charset="0"/>
              <a:buChar char="•"/>
            </a:pPr>
            <a:endParaRPr lang="uk" baseline="0" dirty="0"/>
          </a:p>
          <a:p>
            <a:pPr marL="171450" indent="-171450" algn="l" rtl="0">
              <a:buFont typeface="Arial" charset="0"/>
              <a:buChar char="•"/>
            </a:pPr>
            <a:r>
              <a:rPr lang="uk" b="0" i="0" u="none" baseline="0"/>
              <a:t>Наявні інструменти й ресурси: універсальні рішення, якими ви можете ділитися. Кампанія «Початок із малого» пропонує контент із соціальних мереж, постери, карти-стійки й відеоматеріали, якими ви можете ділитися через веб-сайт кампанії (ДИВ. НАСТУПНИЙ СЛАЙД).</a:t>
            </a:r>
            <a:endParaRPr lang="uk" dirty="0"/>
          </a:p>
        </p:txBody>
      </p:sp>
      <p:sp>
        <p:nvSpPr>
          <p:cNvPr id="4" name="Slide Number Placeholder 3"/>
          <p:cNvSpPr>
            <a:spLocks noGrp="1"/>
          </p:cNvSpPr>
          <p:nvPr>
            <p:ph type="sldNum" sz="quarter" idx="10"/>
          </p:nvPr>
        </p:nvSpPr>
        <p:spPr/>
        <p:txBody>
          <a:bodyPr/>
          <a:lstStyle/>
          <a:p>
            <a:pPr algn="l" rtl="0"/>
            <a:fld id="{691CFFBF-563A-8849-9426-A51EF1D706BD}" type="slidenum">
              <a:rPr/>
              <a:t>25</a:t>
            </a:fld>
            <a:endParaRPr lang="uk"/>
          </a:p>
        </p:txBody>
      </p:sp>
    </p:spTree>
    <p:extLst>
      <p:ext uri="{BB962C8B-B14F-4D97-AF65-F5344CB8AC3E}">
        <p14:creationId xmlns:p14="http://schemas.microsoft.com/office/powerpoint/2010/main" val="774936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b="0" i="0" u="none" baseline="0"/>
              <a:t>На веб-сайті GetTheFactsRX.com можна дізнатися ще більше:</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uk" b="0" i="0" u="none" baseline="0"/>
              <a:t>Дізнайтеся більше про опіоїди.</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uk" b="0" i="0" u="none" baseline="0"/>
              <a:t>Докладніше про безпечне зберігання та утилізацію. Безпечне зберігання й утилізація можуть викликати додаткові питання. Дізнайтеся, де можливо використати медикаменти (пункти повернення), а також отримайте інформацію про типи контейнерів та ефективні методики безпечного зберігання медикаментів.</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uk" b="0" i="0" u="none" baseline="0"/>
              <a:t>Дізнайтеся, як розпочати відверту розмову. БАТЬКАМ, НАЯВНИМ СЕРЕД СЛУХАЧІВ: поговоріть із дітьми. МОЛОДІ, НАЯВНІЙ СЕРЕД СЛУХАЧІВ: поговоріть із друзями. ОСОБАМ СТАРШОГО ВІКУ, НАЯВНИМ СЕРЕД СЛУХАЧІВ: поговоріть із дітьми й онуками. Поговоріть із іншими людьми, які, наскільки вам відомо, приймають рецептурні препарати.</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uk" b="0" i="0" u="none" baseline="0"/>
              <a:t>Ресурси щодо лікування. Якщо ви знаєте осіб, які можуть зловживати опіоїдами, вони можуть отримати допомогу. </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uk" b="0" i="0" u="none" baseline="0"/>
              <a:t>Є ресурси, які вам корисно завантажити (додатки, інструменти), я якими ви можете ділитися, наприклад: (НАСТУПНИЙ СЛАЙД)</a:t>
            </a:r>
          </a:p>
        </p:txBody>
      </p:sp>
      <p:sp>
        <p:nvSpPr>
          <p:cNvPr id="4" name="Slide Number Placeholder 3"/>
          <p:cNvSpPr>
            <a:spLocks noGrp="1"/>
          </p:cNvSpPr>
          <p:nvPr>
            <p:ph type="sldNum" sz="quarter" idx="10"/>
          </p:nvPr>
        </p:nvSpPr>
        <p:spPr/>
        <p:txBody>
          <a:bodyPr/>
          <a:lstStyle/>
          <a:p>
            <a:pPr algn="l" rtl="0"/>
            <a:fld id="{691CFFBF-563A-8849-9426-A51EF1D706BD}" type="slidenum">
              <a:rPr/>
              <a:t>26</a:t>
            </a:fld>
            <a:endParaRPr lang="uk"/>
          </a:p>
        </p:txBody>
      </p:sp>
    </p:spTree>
    <p:extLst>
      <p:ext uri="{BB962C8B-B14F-4D97-AF65-F5344CB8AC3E}">
        <p14:creationId xmlns:p14="http://schemas.microsoft.com/office/powerpoint/2010/main" val="1594954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uk" b="0" i="0" u="none" baseline="0"/>
              <a:t>У прикладі наведені ресурси кампанії, доступні для поширення.</a:t>
            </a:r>
            <a:endParaRPr lang="uk" dirty="0"/>
          </a:p>
        </p:txBody>
      </p:sp>
      <p:sp>
        <p:nvSpPr>
          <p:cNvPr id="4" name="Slide Number Placeholder 3"/>
          <p:cNvSpPr>
            <a:spLocks noGrp="1"/>
          </p:cNvSpPr>
          <p:nvPr>
            <p:ph type="sldNum" sz="quarter" idx="10"/>
          </p:nvPr>
        </p:nvSpPr>
        <p:spPr/>
        <p:txBody>
          <a:bodyPr/>
          <a:lstStyle/>
          <a:p>
            <a:pPr algn="l" rtl="0"/>
            <a:fld id="{691CFFBF-563A-8849-9426-A51EF1D706BD}" type="slidenum">
              <a:rPr/>
              <a:t>27</a:t>
            </a:fld>
            <a:endParaRPr lang="uk"/>
          </a:p>
        </p:txBody>
      </p:sp>
    </p:spTree>
    <p:extLst>
      <p:ext uri="{BB962C8B-B14F-4D97-AF65-F5344CB8AC3E}">
        <p14:creationId xmlns:p14="http://schemas.microsoft.com/office/powerpoint/2010/main" val="1819123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uk" b="0" i="0" u="none" baseline="0"/>
              <a:t>Відображені тут сині вставки з кожного боку – передня й задня частина карт-стійок, які є доступними для завантаження. </a:t>
            </a:r>
            <a:r>
              <a:rPr lang="uk" b="1" i="0" u="none" baseline="0"/>
              <a:t>Сьогодні я також дам вам декілька карт-стійок.</a:t>
            </a:r>
          </a:p>
          <a:p>
            <a:endParaRPr lang="uk" baseline="0" dirty="0"/>
          </a:p>
          <a:p>
            <a:pPr algn="l" rtl="0"/>
            <a:r>
              <a:rPr lang="uk" b="0" i="0" u="none" baseline="0"/>
              <a:t>*Примітка для доповідача: залежно від місця, у якому ви проводите презентацію, а також від чисельності аудиторії, визначте, як краще роздати матеріали: зараз (якщо чисельність аудиторії до 10 людей) або залишити їх там, де їх буде зручно взяти з лекційної зали (якщо чисельність аудиторії більше 10 людей)</a:t>
            </a:r>
          </a:p>
          <a:p>
            <a:endParaRPr lang="uk" baseline="0" dirty="0"/>
          </a:p>
          <a:p>
            <a:pPr algn="l" rtl="0"/>
            <a:r>
              <a:rPr lang="uk" b="0" i="0" u="none" baseline="0"/>
              <a:t>Цими графічними матеріалами з соціальних мереж ви можете ділитися. Ми постійно присутні в соціальних мережах! Чому б не ділитися важливими матеріалами? Це простий спосіб поширення інформації про зловживання речовинами з опіоїдами, а також про їхнє зберігання та утилізацію. Діліться інформацією самі та просіть ділитися нею ваших знайомих.</a:t>
            </a:r>
          </a:p>
          <a:p>
            <a:endParaRPr lang="uk" baseline="0" dirty="0"/>
          </a:p>
          <a:p>
            <a:pPr algn="l" rtl="0"/>
            <a:r>
              <a:rPr lang="uk" b="0" i="0" u="none" baseline="0"/>
              <a:t>*Примітка для доповідачів: якщо ви думаєте, що слухачі не завантажуватимуть ресурси з соціальних мереж/не користуються соціальними мережами, ПРИХОВАЙТЕ цей слайд.</a:t>
            </a:r>
            <a:endParaRPr lang="uk" dirty="0"/>
          </a:p>
          <a:p>
            <a:endParaRPr lang="uk" dirty="0"/>
          </a:p>
        </p:txBody>
      </p:sp>
      <p:sp>
        <p:nvSpPr>
          <p:cNvPr id="4" name="Slide Number Placeholder 3"/>
          <p:cNvSpPr>
            <a:spLocks noGrp="1"/>
          </p:cNvSpPr>
          <p:nvPr>
            <p:ph type="sldNum" sz="quarter" idx="10"/>
          </p:nvPr>
        </p:nvSpPr>
        <p:spPr/>
        <p:txBody>
          <a:bodyPr/>
          <a:lstStyle/>
          <a:p>
            <a:pPr algn="l" rtl="0"/>
            <a:fld id="{691CFFBF-563A-8849-9426-A51EF1D706BD}" type="slidenum">
              <a:rPr/>
              <a:t>28</a:t>
            </a:fld>
            <a:endParaRPr lang="uk"/>
          </a:p>
        </p:txBody>
      </p:sp>
    </p:spTree>
    <p:extLst>
      <p:ext uri="{BB962C8B-B14F-4D97-AF65-F5344CB8AC3E}">
        <p14:creationId xmlns:p14="http://schemas.microsoft.com/office/powerpoint/2010/main" val="189594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b="0" i="0" u="none" baseline="0"/>
              <a:t>Повторіть інформацію спочатку – нагадайте аудиторії, чому це важливо: </a:t>
            </a:r>
            <a:r>
              <a:rPr lang="uk" b="1" i="0" u="none" baseline="0"/>
              <a:t>Речовини, що містять опіоїди, є однією з найпоширеніших причин передчасних смертей на території штату Вашингтон. На сьогодні кількість жертв передозування перевищує кількість тих, хто загинув у автокатастрофах.</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b="0" i="0" u="none" baseline="0"/>
              <a:t>Закінчіть на позитивній ноті – нагадайте аудиторії про те, що допомога є доступною.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b="0" i="0" u="none" baseline="0"/>
              <a:t>Вони можуть стати важливим компонентом рішення.</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uk" b="0" i="0" u="none" baseline="0"/>
              <a:t>Ми всі можемо вжити простих та ефективних заходів</a:t>
            </a:r>
          </a:p>
        </p:txBody>
      </p:sp>
      <p:sp>
        <p:nvSpPr>
          <p:cNvPr id="4" name="Slide Number Placeholder 3"/>
          <p:cNvSpPr>
            <a:spLocks noGrp="1"/>
          </p:cNvSpPr>
          <p:nvPr>
            <p:ph type="sldNum" sz="quarter" idx="10"/>
          </p:nvPr>
        </p:nvSpPr>
        <p:spPr/>
        <p:txBody>
          <a:bodyPr/>
          <a:lstStyle/>
          <a:p>
            <a:pPr algn="l" rtl="0"/>
            <a:fld id="{691CFFBF-563A-8849-9426-A51EF1D706BD}" type="slidenum">
              <a:rPr/>
              <a:t>29</a:t>
            </a:fld>
            <a:endParaRPr lang="uk"/>
          </a:p>
        </p:txBody>
      </p:sp>
    </p:spTree>
    <p:extLst>
      <p:ext uri="{BB962C8B-B14F-4D97-AF65-F5344CB8AC3E}">
        <p14:creationId xmlns:p14="http://schemas.microsoft.com/office/powerpoint/2010/main" val="1986355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uk" b="0" i="0" u="none" baseline="0"/>
              <a:t>Розкажіть про те, що опіоїди трапляються у різноманітних формах: порошок, рідина, пігулки. </a:t>
            </a:r>
          </a:p>
          <a:p>
            <a:pPr marL="171450" indent="-171450" algn="l" rtl="0">
              <a:buFont typeface="Arial" panose="020B0604020202020204" pitchFamily="34" charset="0"/>
              <a:buChar char="•"/>
            </a:pPr>
            <a:endParaRPr lang="uk" dirty="0"/>
          </a:p>
          <a:p>
            <a:pPr marL="171450" indent="-171450" algn="l" rtl="0">
              <a:buFont typeface="Arial" panose="020B0604020202020204" pitchFamily="34" charset="0"/>
              <a:buChar char="•"/>
            </a:pPr>
            <a:r>
              <a:rPr lang="uk" b="0" i="0" u="none" baseline="0"/>
              <a:t>Нелегальні опіоїди – наприклад, героїн – це «вуличні» наркотики.</a:t>
            </a:r>
          </a:p>
          <a:p>
            <a:pPr marL="171450" indent="-171450" algn="l" rtl="0">
              <a:buFont typeface="Arial" panose="020B0604020202020204" pitchFamily="34" charset="0"/>
              <a:buChar char="•"/>
            </a:pPr>
            <a:endParaRPr lang="uk" dirty="0"/>
          </a:p>
          <a:p>
            <a:pPr marL="171450" indent="-171450" algn="l" rtl="0">
              <a:buFont typeface="Arial" panose="020B0604020202020204" pitchFamily="34" charset="0"/>
              <a:buChar char="•"/>
            </a:pPr>
            <a:r>
              <a:rPr lang="uk" b="0" i="0" u="none" baseline="0"/>
              <a:t>Фентаніл – це синтетичний опіоїд, який виготовляється та використовується нелегально. (За необхідності поясніть, що таке синтетичні препарати (препарати, які виготовляються з хімічних речовин / отримуються штучно).</a:t>
            </a:r>
          </a:p>
          <a:p>
            <a:pPr marL="171450" indent="-171450" algn="l" rtl="0">
              <a:buFont typeface="Arial" panose="020B0604020202020204" pitchFamily="34" charset="0"/>
              <a:buChar char="•"/>
            </a:pPr>
            <a:endParaRPr lang="uk" dirty="0"/>
          </a:p>
          <a:p>
            <a:pPr marL="171450" indent="-171450" algn="l" rtl="0">
              <a:buFont typeface="Arial" panose="020B0604020202020204" pitchFamily="34" charset="0"/>
              <a:buChar char="•"/>
            </a:pPr>
            <a:r>
              <a:rPr lang="uk" b="0" i="0" u="none" baseline="0"/>
              <a:t>Рецептурні знеболюючі препарати можна отримати легально від лікарів або фармацевтів. Рецептурні знеболювальні препарати, як правило, відомі під торговельними марками або назвами, наприклад «Оксиконтин» (оксикодон) і «Вікодин» (гідрокодон).</a:t>
            </a:r>
          </a:p>
          <a:p>
            <a:pPr marL="171450" indent="-171450" algn="l" rtl="0">
              <a:buFont typeface="Arial" panose="020B0604020202020204" pitchFamily="34" charset="0"/>
              <a:buChar char="•"/>
            </a:pPr>
            <a:endParaRPr lang="uk" dirty="0"/>
          </a:p>
          <a:p>
            <a:pPr marL="171450" indent="-171450" algn="l" rtl="0">
              <a:buFont typeface="Arial" panose="020B0604020202020204" pitchFamily="34" charset="0"/>
              <a:buChar char="•"/>
            </a:pPr>
            <a:r>
              <a:rPr lang="uk" b="0" i="0" u="none" baseline="0"/>
              <a:t>Якщо вам необхідна додаткова або довідкова інформація щодо опіоїдних препаратів / опіоїдів, скористайтеся ресурсами на веб-сайті кампанії за адресою GetTheFactsRX.com. Цей веб-сайт пов’язаний із веб-сайтом Національного інституту з питань зловживання наркотиками (National Institute on Drug Abuse, NIDA), на якому наведено більше інформації про вплив рецептурних опіоїдних препаратів на стан здоров’я людини, а також опубліковано добірку даних про героїн, фентаніл та рецептурні опіоїдні препарати.</a:t>
            </a:r>
          </a:p>
          <a:p>
            <a:pPr marL="171450" indent="-171450" algn="l" rtl="0">
              <a:buFont typeface="Arial" panose="020B0604020202020204" pitchFamily="34" charset="0"/>
              <a:buChar char="•"/>
            </a:pPr>
            <a:endParaRPr lang="uk" dirty="0"/>
          </a:p>
          <a:p>
            <a:pPr marL="171450" indent="-171450" algn="l" rtl="0">
              <a:buFont typeface="Arial" panose="020B0604020202020204" pitchFamily="34" charset="0"/>
              <a:buChar char="•"/>
            </a:pPr>
            <a:r>
              <a:rPr lang="uk" b="0" i="0" u="none" baseline="0"/>
              <a:t>Зокрема на веб-сайті є така інформація: Фентаніл – це потужний синтетичний опіоїд сильної дії (ефект впливу фентанілу у 80 разів перевищує ефект впливу морфіну), який є причиною різкого стрибка кількості передозувань опіоїдами з 2013 року.</a:t>
            </a:r>
          </a:p>
          <a:p>
            <a:pPr marL="171450" indent="-171450" algn="l" rtl="0">
              <a:buFont typeface="Arial" panose="020B0604020202020204" pitchFamily="34" charset="0"/>
              <a:buChar char="•"/>
            </a:pPr>
            <a:endParaRPr lang="uk" dirty="0"/>
          </a:p>
          <a:p>
            <a:pPr marL="171450" indent="-171450" algn="l" rtl="0">
              <a:buFont typeface="Arial" panose="020B0604020202020204" pitchFamily="34" charset="0"/>
              <a:buChar char="•"/>
            </a:pPr>
            <a:r>
              <a:rPr lang="uk" b="0" i="0" u="none" baseline="0"/>
              <a:t>За даними інформаційних бюлетенів NIDA (https://www.drugabuse.gov/publications/drugfacts/fentanyl): «Фентаніл є потужною речовиною, що містить опіоїди. Ефект фентанілу, який є схожим на ефект морфіну, перевищує ефект морфіну за потужністю у 50-100 разів».</a:t>
            </a:r>
          </a:p>
        </p:txBody>
      </p:sp>
      <p:sp>
        <p:nvSpPr>
          <p:cNvPr id="4" name="Slide Number Placeholder 3"/>
          <p:cNvSpPr>
            <a:spLocks noGrp="1"/>
          </p:cNvSpPr>
          <p:nvPr>
            <p:ph type="sldNum" sz="quarter" idx="10"/>
          </p:nvPr>
        </p:nvSpPr>
        <p:spPr/>
        <p:txBody>
          <a:bodyPr/>
          <a:lstStyle/>
          <a:p>
            <a:pPr algn="l" rtl="0"/>
            <a:fld id="{691CFFBF-563A-8849-9426-A51EF1D706BD}" type="slidenum">
              <a:rPr/>
              <a:t>3</a:t>
            </a:fld>
            <a:endParaRPr lang="uk"/>
          </a:p>
        </p:txBody>
      </p:sp>
    </p:spTree>
    <p:extLst>
      <p:ext uri="{BB962C8B-B14F-4D97-AF65-F5344CB8AC3E}">
        <p14:creationId xmlns:p14="http://schemas.microsoft.com/office/powerpoint/2010/main" val="1435479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uk" b="0" i="0" u="none" baseline="0"/>
              <a:t>*Примітка для доповідача: налаштуйте цей слайд у відповідності до ваших уподобань, аби ви могли ставити питання або звертатися за додатковою інформацією. </a:t>
            </a:r>
          </a:p>
          <a:p>
            <a:endParaRPr lang="uk" b="1" baseline="0" dirty="0"/>
          </a:p>
          <a:p>
            <a:pPr algn="l" rtl="0"/>
            <a:r>
              <a:rPr lang="uk" b="1" i="0" u="none" baseline="0"/>
              <a:t>Подякуйте аудиторію за увагу!</a:t>
            </a:r>
            <a:endParaRPr lang="uk" b="1" dirty="0"/>
          </a:p>
        </p:txBody>
      </p:sp>
      <p:sp>
        <p:nvSpPr>
          <p:cNvPr id="4" name="Slide Number Placeholder 3"/>
          <p:cNvSpPr>
            <a:spLocks noGrp="1"/>
          </p:cNvSpPr>
          <p:nvPr>
            <p:ph type="sldNum" sz="quarter" idx="10"/>
          </p:nvPr>
        </p:nvSpPr>
        <p:spPr/>
        <p:txBody>
          <a:bodyPr/>
          <a:lstStyle/>
          <a:p>
            <a:pPr algn="l" rtl="0"/>
            <a:fld id="{691CFFBF-563A-8849-9426-A51EF1D706BD}" type="slidenum">
              <a:rPr/>
              <a:t>30</a:t>
            </a:fld>
            <a:endParaRPr lang="uk"/>
          </a:p>
        </p:txBody>
      </p:sp>
    </p:spTree>
    <p:extLst>
      <p:ext uri="{BB962C8B-B14F-4D97-AF65-F5344CB8AC3E}">
        <p14:creationId xmlns:p14="http://schemas.microsoft.com/office/powerpoint/2010/main" val="1543843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Ця проблема існує не лише в масштабі країни – вона є актуальною для нашого штату та для нашої громади [ДОПОВІДАЧ має надати подробиці]</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За останні 20 років кількість смертей від передозування опіоїдними препаратами різко виросла</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Спільними зусиллями ми зможемо подолати цю проблему – ми здатні вплинути на неї, вживаючи простих заходів</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uk" sz="1200" b="0" i="0" u="none" kern="1200" baseline="0">
                <a:solidFill>
                  <a:schemeClr val="tx1"/>
                </a:solidFill>
                <a:effectLst/>
                <a:latin typeface="+mn-lt"/>
                <a:ea typeface="+mn-ea"/>
                <a:cs typeface="+mn-cs"/>
              </a:rPr>
              <a:t>Сьогодні ми поговоримо про те, як попередити зловживання речовинами, які містять опіоїди, у нашій громаді</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uk"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uk" sz="1200" b="0" i="0" u="none" kern="1200" baseline="0">
                <a:solidFill>
                  <a:schemeClr val="tx1"/>
                </a:solidFill>
                <a:effectLst/>
                <a:latin typeface="+mn-lt"/>
                <a:ea typeface="+mn-ea"/>
                <a:cs typeface="+mn-cs"/>
              </a:rPr>
              <a:t>Джерело: Департамент охорони здоров’я штату Вашингтон</a:t>
            </a:r>
          </a:p>
        </p:txBody>
      </p:sp>
      <p:sp>
        <p:nvSpPr>
          <p:cNvPr id="4" name="Slide Number Placeholder 3"/>
          <p:cNvSpPr>
            <a:spLocks noGrp="1"/>
          </p:cNvSpPr>
          <p:nvPr>
            <p:ph type="sldNum" sz="quarter" idx="10"/>
          </p:nvPr>
        </p:nvSpPr>
        <p:spPr/>
        <p:txBody>
          <a:bodyPr/>
          <a:lstStyle/>
          <a:p>
            <a:pPr algn="l" rtl="0"/>
            <a:fld id="{691CFFBF-563A-8849-9426-A51EF1D706BD}" type="slidenum">
              <a:rPr/>
              <a:t>4</a:t>
            </a:fld>
            <a:endParaRPr lang="uk"/>
          </a:p>
        </p:txBody>
      </p:sp>
    </p:spTree>
    <p:extLst>
      <p:ext uri="{BB962C8B-B14F-4D97-AF65-F5344CB8AC3E}">
        <p14:creationId xmlns:p14="http://schemas.microsoft.com/office/powerpoint/2010/main" val="648633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uk" b="0" i="0" u="none" baseline="0"/>
              <a:t>Зазначте, що джерелом даних є веб-сайт громадської служби охорони здоров’я міста Сієтла та округу Кінг (Public Health – Seattle &amp; King County): https://kingcounty.gov/depts/health/examiner/services/reports-data/overdose.aspx.</a:t>
            </a:r>
          </a:p>
          <a:p>
            <a:pPr marL="171450" indent="-171450" algn="l" rtl="0">
              <a:buFont typeface="Arial" panose="020B0604020202020204" pitchFamily="34" charset="0"/>
              <a:buChar char="•"/>
            </a:pPr>
            <a:r>
              <a:rPr lang="uk" b="0" i="0" u="none" baseline="0"/>
              <a:t>У таблиці також передбачені додаткові вкладки з даними померлих (зокрема стать, вік, расова/етнічна приналежність, місце, де трапилося передозування, статус особи у зв’язку з наявністю у нього місця мешкання, факт навмисності дій – нещасний випадок або самогубство), а також мапа із відміченими місцями передозування із смертельним кінцем.</a:t>
            </a:r>
          </a:p>
        </p:txBody>
      </p:sp>
      <p:sp>
        <p:nvSpPr>
          <p:cNvPr id="4" name="Slide Number Placeholder 3"/>
          <p:cNvSpPr>
            <a:spLocks noGrp="1"/>
          </p:cNvSpPr>
          <p:nvPr>
            <p:ph type="sldNum" sz="quarter" idx="5"/>
          </p:nvPr>
        </p:nvSpPr>
        <p:spPr/>
        <p:txBody>
          <a:bodyPr/>
          <a:lstStyle/>
          <a:p>
            <a:pPr algn="l" rtl="0"/>
            <a:fld id="{691CFFBF-563A-8849-9426-A51EF1D706BD}" type="slidenum">
              <a:rPr/>
              <a:t>5</a:t>
            </a:fld>
            <a:endParaRPr lang="uk"/>
          </a:p>
        </p:txBody>
      </p:sp>
    </p:spTree>
    <p:extLst>
      <p:ext uri="{BB962C8B-B14F-4D97-AF65-F5344CB8AC3E}">
        <p14:creationId xmlns:p14="http://schemas.microsoft.com/office/powerpoint/2010/main" val="2999385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uk" b="0" i="0" u="none" baseline="0"/>
              <a:t>Після метамфетамінів опіоїди посідають друге місце з кількості підтверджених причин смертей через передозування наркотичними речовинами. Вкажіть на круті криві трендів.</a:t>
            </a:r>
          </a:p>
        </p:txBody>
      </p:sp>
      <p:sp>
        <p:nvSpPr>
          <p:cNvPr id="4" name="Slide Number Placeholder 3"/>
          <p:cNvSpPr>
            <a:spLocks noGrp="1"/>
          </p:cNvSpPr>
          <p:nvPr>
            <p:ph type="sldNum" sz="quarter" idx="5"/>
          </p:nvPr>
        </p:nvSpPr>
        <p:spPr/>
        <p:txBody>
          <a:bodyPr/>
          <a:lstStyle/>
          <a:p>
            <a:pPr algn="l" rtl="0"/>
            <a:fld id="{691CFFBF-563A-8849-9426-A51EF1D706BD}" type="slidenum">
              <a:rPr/>
              <a:t>6</a:t>
            </a:fld>
            <a:endParaRPr lang="uk"/>
          </a:p>
        </p:txBody>
      </p:sp>
    </p:spTree>
    <p:extLst>
      <p:ext uri="{BB962C8B-B14F-4D97-AF65-F5344CB8AC3E}">
        <p14:creationId xmlns:p14="http://schemas.microsoft.com/office/powerpoint/2010/main" val="1551911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charset="0"/>
              <a:buChar char="•"/>
            </a:pPr>
            <a:r>
              <a:rPr lang="uk" b="0" i="0" u="none" baseline="0"/>
              <a:t>Кампанія «Початок із малого» (Starts with One) спрямована на інформування та просвіту представників різних соціальних груп: молоді, батьків і осіб старшого віку.</a:t>
            </a:r>
          </a:p>
          <a:p>
            <a:pPr marL="171450" indent="-171450" algn="l" rtl="0">
              <a:buFont typeface="Arial" charset="0"/>
              <a:buChar char="•"/>
            </a:pPr>
            <a:r>
              <a:rPr lang="uk" b="0" i="0" u="none" baseline="0"/>
              <a:t>ДОПОВІДАЧ: До якої категорії належить аудиторія? Розкажіть, чому для сьогоднішньої бесіди ви обрали саме цю категорію населення (наприклад, якщо перед вами вчителі і батьки: усі ми є батьками – ми маємо змогу впливати на наших дітей і вживати заходів, які спрямовані на забезпечення безпеки для нас і наших рідних. Як саме? Про це ми й поговоримо сьогодні).</a:t>
            </a:r>
            <a:endParaRPr lang="uk" dirty="0"/>
          </a:p>
        </p:txBody>
      </p:sp>
      <p:sp>
        <p:nvSpPr>
          <p:cNvPr id="4" name="Slide Number Placeholder 3"/>
          <p:cNvSpPr>
            <a:spLocks noGrp="1"/>
          </p:cNvSpPr>
          <p:nvPr>
            <p:ph type="sldNum" sz="quarter" idx="10"/>
          </p:nvPr>
        </p:nvSpPr>
        <p:spPr/>
        <p:txBody>
          <a:bodyPr/>
          <a:lstStyle/>
          <a:p>
            <a:pPr algn="l" rtl="0"/>
            <a:fld id="{691CFFBF-563A-8849-9426-A51EF1D706BD}" type="slidenum">
              <a:rPr/>
              <a:t>7</a:t>
            </a:fld>
            <a:endParaRPr lang="uk"/>
          </a:p>
        </p:txBody>
      </p:sp>
    </p:spTree>
    <p:extLst>
      <p:ext uri="{BB962C8B-B14F-4D97-AF65-F5344CB8AC3E}">
        <p14:creationId xmlns:p14="http://schemas.microsoft.com/office/powerpoint/2010/main" val="1585227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uk" b="0" i="0" u="none" baseline="0"/>
              <a:t>Усе починається з першого кроку. Першого проявлення мужності. Першої чесної розмови. Якщо мова йде про попередження нецільового вживання опіоїдних препаратів або речовин, що містять опіоїди, усе починається саме з вас.</a:t>
            </a:r>
          </a:p>
          <a:p>
            <a:pPr marL="171450" indent="-171450" algn="l" rtl="0">
              <a:buFont typeface="Arial" charset="0"/>
              <a:buChar char="•"/>
            </a:pPr>
            <a:r>
              <a:rPr lang="uk" b="0" i="0" u="none" baseline="0"/>
              <a:t>Управління охорони здоров’я штату Вашингтон проводить просвітницьку роботу в масштабі штату. Яка починається на місцевому рівні.</a:t>
            </a:r>
            <a:endParaRPr lang="uk" baseline="0" dirty="0"/>
          </a:p>
          <a:p>
            <a:pPr marL="171450" indent="-171450" algn="l" rtl="0">
              <a:buFont typeface="Arial" charset="0"/>
              <a:buChar char="•"/>
            </a:pPr>
            <a:r>
              <a:rPr lang="uk" b="0" i="0" u="none" baseline="0"/>
              <a:t>ДОПОВІДАЧ: Розкажіть про вашу організацію та про вашу кропітку роботу з інформування населення, а також про ключову роль кожного його представника.</a:t>
            </a:r>
          </a:p>
          <a:p>
            <a:pPr marL="171450" indent="-171450" algn="l" rtl="0">
              <a:buFont typeface="Arial" charset="0"/>
              <a:buChar char="•"/>
            </a:pPr>
            <a:r>
              <a:rPr lang="uk" b="0" i="0" u="none" baseline="0"/>
              <a:t>Сьогодні я хотів(-ла) би поговорити про те, наскільки важливо об’єднати зусилля, щоб допомогти попередити нецільове використання цих речовин та препаратів, а також зловживання ними в нашому суспільстві.</a:t>
            </a:r>
            <a:endParaRPr lang="uk" dirty="0"/>
          </a:p>
        </p:txBody>
      </p:sp>
      <p:sp>
        <p:nvSpPr>
          <p:cNvPr id="4" name="Slide Number Placeholder 3"/>
          <p:cNvSpPr>
            <a:spLocks noGrp="1"/>
          </p:cNvSpPr>
          <p:nvPr>
            <p:ph type="sldNum" sz="quarter" idx="10"/>
          </p:nvPr>
        </p:nvSpPr>
        <p:spPr/>
        <p:txBody>
          <a:bodyPr/>
          <a:lstStyle/>
          <a:p>
            <a:pPr algn="l" rtl="0"/>
            <a:fld id="{691CFFBF-563A-8849-9426-A51EF1D706BD}" type="slidenum">
              <a:rPr/>
              <a:t>8</a:t>
            </a:fld>
            <a:endParaRPr lang="uk"/>
          </a:p>
        </p:txBody>
      </p:sp>
    </p:spTree>
    <p:extLst>
      <p:ext uri="{BB962C8B-B14F-4D97-AF65-F5344CB8AC3E}">
        <p14:creationId xmlns:p14="http://schemas.microsoft.com/office/powerpoint/2010/main" val="1130505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 dirty="0"/>
          </a:p>
        </p:txBody>
      </p:sp>
      <p:sp>
        <p:nvSpPr>
          <p:cNvPr id="4" name="Slide Number Placeholder 3"/>
          <p:cNvSpPr>
            <a:spLocks noGrp="1"/>
          </p:cNvSpPr>
          <p:nvPr>
            <p:ph type="sldNum" sz="quarter" idx="10"/>
          </p:nvPr>
        </p:nvSpPr>
        <p:spPr/>
        <p:txBody>
          <a:bodyPr/>
          <a:lstStyle/>
          <a:p>
            <a:pPr algn="l" rtl="0"/>
            <a:fld id="{691CFFBF-563A-8849-9426-A51EF1D706BD}" type="slidenum">
              <a:rPr/>
              <a:t>9</a:t>
            </a:fld>
            <a:endParaRPr lang="uk"/>
          </a:p>
        </p:txBody>
      </p:sp>
    </p:spTree>
    <p:extLst>
      <p:ext uri="{BB962C8B-B14F-4D97-AF65-F5344CB8AC3E}">
        <p14:creationId xmlns:p14="http://schemas.microsoft.com/office/powerpoint/2010/main" val="698888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ctr"/>
          <a:lstStyle>
            <a:lvl1pPr algn="ctr">
              <a:defRPr sz="6000">
                <a:solidFill>
                  <a:srgbClr val="7F7F7F"/>
                </a:solidFill>
                <a:latin typeface="+mj-lt"/>
              </a:defRPr>
            </a:lvl1pPr>
          </a:lstStyle>
          <a:p>
            <a:r>
              <a:rPr lang="en-US" dirty="0"/>
              <a:t>Starts with One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baseline="0">
                <a:solidFill>
                  <a:srgbClr val="7F7F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Washington Opioid Awareness Campaign</a:t>
            </a:r>
          </a:p>
          <a:p>
            <a:endParaRPr lang="en-US" dirty="0"/>
          </a:p>
          <a:p>
            <a:r>
              <a:rPr lang="en-US" dirty="0"/>
              <a:t>November 3, 2017</a:t>
            </a:r>
          </a:p>
        </p:txBody>
      </p:sp>
    </p:spTree>
    <p:extLst>
      <p:ext uri="{BB962C8B-B14F-4D97-AF65-F5344CB8AC3E}">
        <p14:creationId xmlns:p14="http://schemas.microsoft.com/office/powerpoint/2010/main" val="666149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6556" y="6356350"/>
            <a:ext cx="2743200" cy="365125"/>
          </a:xfrm>
          <a:prstGeom prst="rect">
            <a:avLst/>
          </a:prstGeom>
        </p:spPr>
        <p:txBody>
          <a:bodyPr/>
          <a:lstStyle/>
          <a:p>
            <a:fld id="{A122D639-997E-7E46-8571-905CB7D0218F}" type="datetimeFigureOut">
              <a:rPr lang="en-US" smtClean="0"/>
              <a:t>8/10/2021</a:t>
            </a:fld>
            <a:endParaRPr lang="en-US"/>
          </a:p>
        </p:txBody>
      </p:sp>
    </p:spTree>
    <p:extLst>
      <p:ext uri="{BB962C8B-B14F-4D97-AF65-F5344CB8AC3E}">
        <p14:creationId xmlns:p14="http://schemas.microsoft.com/office/powerpoint/2010/main" val="1765134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6556" y="6356350"/>
            <a:ext cx="2743200" cy="365125"/>
          </a:xfrm>
          <a:prstGeom prst="rect">
            <a:avLst/>
          </a:prstGeom>
        </p:spPr>
        <p:txBody>
          <a:bodyPr/>
          <a:lstStyle/>
          <a:p>
            <a:fld id="{A122D639-997E-7E46-8571-905CB7D0218F}" type="datetimeFigureOut">
              <a:rPr lang="en-US" smtClean="0"/>
              <a:t>8/10/2021</a:t>
            </a:fld>
            <a:endParaRPr lang="en-US"/>
          </a:p>
        </p:txBody>
      </p:sp>
    </p:spTree>
    <p:extLst>
      <p:ext uri="{BB962C8B-B14F-4D97-AF65-F5344CB8AC3E}">
        <p14:creationId xmlns:p14="http://schemas.microsoft.com/office/powerpoint/2010/main" val="1282240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56556" y="6356350"/>
            <a:ext cx="2743200" cy="365125"/>
          </a:xfrm>
          <a:prstGeom prst="rect">
            <a:avLst/>
          </a:prstGeom>
        </p:spPr>
        <p:txBody>
          <a:bodyPr/>
          <a:lstStyle/>
          <a:p>
            <a:fld id="{A122D639-997E-7E46-8571-905CB7D0218F}" type="datetimeFigureOut">
              <a:rPr lang="en-US" smtClean="0"/>
              <a:t>8/10/2021</a:t>
            </a:fld>
            <a:endParaRPr lang="en-US"/>
          </a:p>
        </p:txBody>
      </p:sp>
    </p:spTree>
    <p:extLst>
      <p:ext uri="{BB962C8B-B14F-4D97-AF65-F5344CB8AC3E}">
        <p14:creationId xmlns:p14="http://schemas.microsoft.com/office/powerpoint/2010/main" val="613601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6556" y="6356350"/>
            <a:ext cx="2743200" cy="365125"/>
          </a:xfrm>
          <a:prstGeom prst="rect">
            <a:avLst/>
          </a:prstGeom>
        </p:spPr>
        <p:txBody>
          <a:bodyPr/>
          <a:lstStyle/>
          <a:p>
            <a:fld id="{A122D639-997E-7E46-8571-905CB7D0218F}" type="datetimeFigureOut">
              <a:rPr lang="en-US" smtClean="0"/>
              <a:t>8/10/2021</a:t>
            </a:fld>
            <a:endParaRPr lang="en-US"/>
          </a:p>
        </p:txBody>
      </p:sp>
    </p:spTree>
    <p:extLst>
      <p:ext uri="{BB962C8B-B14F-4D97-AF65-F5344CB8AC3E}">
        <p14:creationId xmlns:p14="http://schemas.microsoft.com/office/powerpoint/2010/main" val="58820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947138"/>
          </a:xfrm>
        </p:spPr>
        <p:txBody>
          <a:bodyPr anchor="ctr">
            <a:normAutofit/>
          </a:bodyPr>
          <a:lstStyle>
            <a:lvl1pPr algn="ctr">
              <a:defRPr sz="4200">
                <a:solidFill>
                  <a:srgbClr val="7F7F7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6556" y="6356350"/>
            <a:ext cx="2743200" cy="365125"/>
          </a:xfrm>
          <a:prstGeom prst="rect">
            <a:avLst/>
          </a:prstGeom>
        </p:spPr>
        <p:txBody>
          <a:bodyPr/>
          <a:lstStyle/>
          <a:p>
            <a:fld id="{A122D639-997E-7E46-8571-905CB7D0218F}" type="datetimeFigureOut">
              <a:rPr lang="en-US" smtClean="0"/>
              <a:t>8/10/2021</a:t>
            </a:fld>
            <a:endParaRPr lang="en-US"/>
          </a:p>
        </p:txBody>
      </p:sp>
      <p:pic>
        <p:nvPicPr>
          <p:cNvPr id="10" name="Picture 9"/>
          <p:cNvPicPr>
            <a:picLocks noChangeAspect="1"/>
          </p:cNvPicPr>
          <p:nvPr userDrawn="1"/>
        </p:nvPicPr>
        <p:blipFill>
          <a:blip r:embed="rId2"/>
          <a:stretch>
            <a:fillRect/>
          </a:stretch>
        </p:blipFill>
        <p:spPr>
          <a:xfrm>
            <a:off x="5905500" y="1281892"/>
            <a:ext cx="381000" cy="38100"/>
          </a:xfrm>
          <a:prstGeom prst="rect">
            <a:avLst/>
          </a:prstGeom>
        </p:spPr>
      </p:pic>
    </p:spTree>
    <p:extLst>
      <p:ext uri="{BB962C8B-B14F-4D97-AF65-F5344CB8AC3E}">
        <p14:creationId xmlns:p14="http://schemas.microsoft.com/office/powerpoint/2010/main" val="1142377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266007"/>
            <a:ext cx="12192000" cy="7382048"/>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412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048823"/>
            <a:ext cx="12192000" cy="809177"/>
          </a:xfrm>
          <a:prstGeom prst="rect">
            <a:avLst/>
          </a:prstGeom>
          <a:solidFill>
            <a:srgbClr val="394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241434" y="6250153"/>
            <a:ext cx="890101" cy="440172"/>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439400" y="6356350"/>
            <a:ext cx="1397000" cy="238998"/>
          </a:xfrm>
          <a:prstGeom prst="rect">
            <a:avLst/>
          </a:prstGeom>
        </p:spPr>
      </p:pic>
    </p:spTree>
    <p:extLst>
      <p:ext uri="{BB962C8B-B14F-4D97-AF65-F5344CB8AC3E}">
        <p14:creationId xmlns:p14="http://schemas.microsoft.com/office/powerpoint/2010/main" val="858547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9" r:id="rId5"/>
    <p:sldLayoutId id="2147483657" r:id="rId6"/>
    <p:sldLayoutId id="2147483660" r:id="rId7"/>
    <p:sldLayoutId id="2147483661" r:id="rId8"/>
    <p:sldLayoutId id="2147483656" r:id="rId9"/>
    <p:sldLayoutId id="2147483652" r:id="rId10"/>
    <p:sldLayoutId id="2147483653" r:id="rId11"/>
    <p:sldLayoutId id="2147483654" r:id="rId12"/>
    <p:sldLayoutId id="2147483655" r:id="rId13"/>
  </p:sldLayoutIdLst>
  <p:txStyles>
    <p:titleStyle>
      <a:lvl1pPr algn="ctr" defTabSz="914400" rtl="0" eaLnBrk="1" latinLnBrk="0" hangingPunct="1">
        <a:lnSpc>
          <a:spcPct val="90000"/>
        </a:lnSpc>
        <a:spcBef>
          <a:spcPct val="0"/>
        </a:spcBef>
        <a:buNone/>
        <a:defRPr sz="4400" kern="1200">
          <a:solidFill>
            <a:srgbClr val="7F7F7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7F7F7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7F7F7F"/>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7F7F7F"/>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7F7F7F"/>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kingcounty.gov/depts/health/overdose-prevention.aspx"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lacedandlethal.com/"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3.tiff"/></Relationships>
</file>

<file path=ppt/slides/_rels/slide2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6.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590" y="1781121"/>
            <a:ext cx="3884886" cy="1921149"/>
          </a:xfrm>
          <a:prstGeom prst="rect">
            <a:avLst/>
          </a:prstGeom>
        </p:spPr>
      </p:pic>
      <p:sp>
        <p:nvSpPr>
          <p:cNvPr id="7" name="TextBox 6"/>
          <p:cNvSpPr txBox="1"/>
          <p:nvPr/>
        </p:nvSpPr>
        <p:spPr>
          <a:xfrm>
            <a:off x="4355642" y="4007085"/>
            <a:ext cx="3610782" cy="1015663"/>
          </a:xfrm>
          <a:prstGeom prst="rect">
            <a:avLst/>
          </a:prstGeom>
          <a:noFill/>
        </p:spPr>
        <p:txBody>
          <a:bodyPr wrap="square" rtlCol="0">
            <a:spAutoFit/>
          </a:bodyPr>
          <a:lstStyle/>
          <a:p>
            <a:pPr algn="ctr" rtl="0"/>
            <a:r>
              <a:rPr lang="uk" sz="2000" b="0" i="0" u="none" baseline="0">
                <a:solidFill>
                  <a:schemeClr val="bg1"/>
                </a:solidFill>
              </a:rPr>
              <a:t>Штат Вашингтон </a:t>
            </a:r>
          </a:p>
          <a:p>
            <a:pPr algn="ctr" rtl="0"/>
            <a:r>
              <a:rPr lang="uk" sz="2000" b="0" i="0" u="none" baseline="0">
                <a:solidFill>
                  <a:schemeClr val="bg1"/>
                </a:solidFill>
              </a:rPr>
              <a:t>Кампанія щодо обізнаності відносно опіоїдів</a:t>
            </a:r>
          </a:p>
          <a:p>
            <a:pPr algn="ctr" rtl="0"/>
            <a:endParaRPr lang="uk" sz="2000" dirty="0">
              <a:solidFill>
                <a:schemeClr val="bg1"/>
              </a:solidFill>
            </a:endParaRPr>
          </a:p>
        </p:txBody>
      </p:sp>
    </p:spTree>
    <p:extLst>
      <p:ext uri="{BB962C8B-B14F-4D97-AF65-F5344CB8AC3E}">
        <p14:creationId xmlns:p14="http://schemas.microsoft.com/office/powerpoint/2010/main" val="1686481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7468"/>
            <a:ext cx="10515600" cy="947138"/>
          </a:xfrm>
        </p:spPr>
        <p:txBody>
          <a:bodyPr>
            <a:normAutofit fontScale="90000"/>
          </a:bodyPr>
          <a:lstStyle/>
          <a:p>
            <a:pPr rtl="0"/>
            <a:r>
              <a:rPr lang="uk" b="0" i="0" u="none" baseline="0" dirty="0"/>
              <a:t>Який ефект речовини, що містять опіоїди, чинять на вас?</a:t>
            </a:r>
          </a:p>
        </p:txBody>
      </p:sp>
      <p:sp>
        <p:nvSpPr>
          <p:cNvPr id="3" name="Content Placeholder 2"/>
          <p:cNvSpPr>
            <a:spLocks noGrp="1"/>
          </p:cNvSpPr>
          <p:nvPr>
            <p:ph idx="1"/>
          </p:nvPr>
        </p:nvSpPr>
        <p:spPr/>
        <p:txBody>
          <a:bodyPr/>
          <a:lstStyle/>
          <a:p>
            <a:pPr algn="l" rtl="0"/>
            <a:r>
              <a:rPr lang="uk" b="0" i="0" u="none" baseline="0"/>
              <a:t>Тамують біль</a:t>
            </a:r>
          </a:p>
          <a:p>
            <a:pPr algn="l" rtl="0"/>
            <a:r>
              <a:rPr lang="uk" b="0" i="0" u="none" baseline="0"/>
              <a:t>Негативно впливають на мозковий центр задоволення</a:t>
            </a:r>
          </a:p>
          <a:p>
            <a:pPr algn="l" rtl="0"/>
            <a:r>
              <a:rPr lang="uk" b="0" i="0" u="none" baseline="0"/>
              <a:t>Можуть впливати на мозковий центр підкріплення (задоволення)</a:t>
            </a:r>
          </a:p>
          <a:p>
            <a:pPr algn="l" rtl="0"/>
            <a:r>
              <a:rPr lang="uk" b="0" i="0" u="none" baseline="0"/>
              <a:t>Можуть викликати відчуття ейфорії (піднесення)</a:t>
            </a:r>
          </a:p>
          <a:p>
            <a:pPr algn="l" rtl="0"/>
            <a:r>
              <a:rPr lang="uk" b="0" i="0" u="none" baseline="0"/>
              <a:t>Викликають швидке звикання</a:t>
            </a:r>
          </a:p>
        </p:txBody>
      </p:sp>
    </p:spTree>
    <p:extLst>
      <p:ext uri="{BB962C8B-B14F-4D97-AF65-F5344CB8AC3E}">
        <p14:creationId xmlns:p14="http://schemas.microsoft.com/office/powerpoint/2010/main" val="1859754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На кого опіоїди чинять вплив?</a:t>
            </a:r>
          </a:p>
        </p:txBody>
      </p:sp>
    </p:spTree>
    <p:extLst>
      <p:ext uri="{BB962C8B-B14F-4D97-AF65-F5344CB8AC3E}">
        <p14:creationId xmlns:p14="http://schemas.microsoft.com/office/powerpoint/2010/main" val="476132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На кого опіоїди чинять вплив?</a:t>
            </a:r>
          </a:p>
        </p:txBody>
      </p:sp>
      <p:sp>
        <p:nvSpPr>
          <p:cNvPr id="3" name="Content Placeholder 2"/>
          <p:cNvSpPr>
            <a:spLocks noGrp="1"/>
          </p:cNvSpPr>
          <p:nvPr>
            <p:ph idx="1"/>
          </p:nvPr>
        </p:nvSpPr>
        <p:spPr>
          <a:xfrm>
            <a:off x="838200" y="1557591"/>
            <a:ext cx="10515600" cy="4351338"/>
          </a:xfrm>
        </p:spPr>
        <p:txBody>
          <a:bodyPr>
            <a:noAutofit/>
          </a:bodyPr>
          <a:lstStyle/>
          <a:p>
            <a:pPr lvl="0" algn="l" rtl="0"/>
            <a:r>
              <a:rPr lang="uk" sz="2000" b="0" i="0" u="none" baseline="0" dirty="0"/>
              <a:t>Опіоїди швидко викликають залежність. Будь-яка особа, що вживає рецептурні препарати із вмістом опіоїдів, може отримати від них залежність.</a:t>
            </a:r>
          </a:p>
          <a:p>
            <a:pPr lvl="0" algn="l" rtl="0"/>
            <a:endParaRPr lang="uk" sz="2000" dirty="0"/>
          </a:p>
          <a:p>
            <a:pPr lvl="0" algn="l" rtl="0"/>
            <a:r>
              <a:rPr lang="uk" sz="2000" b="0" i="0" u="none" baseline="0" dirty="0"/>
              <a:t>75 % випадків зловживання речовинами із вмістом опіоїдів мають відношення до вживання препаратів, що містять опіоїди, які не були призначені особами, що їх вживали, а, скоріше, їхнім друзям або членам родини. </a:t>
            </a:r>
          </a:p>
          <a:p>
            <a:pPr lvl="0" algn="l" rtl="0"/>
            <a:endParaRPr lang="uk" sz="2000" dirty="0"/>
          </a:p>
          <a:p>
            <a:pPr lvl="0" algn="l" rtl="0"/>
            <a:r>
              <a:rPr lang="uk" sz="2000" b="0" i="0" u="none" baseline="0" dirty="0"/>
              <a:t>Кожний четвертий підліток каже про те, що хоча б один раз у житті вживав рецептурні препарати не за призначенням.</a:t>
            </a:r>
          </a:p>
          <a:p>
            <a:pPr lvl="0" algn="l" rtl="0"/>
            <a:endParaRPr lang="uk" sz="2000" dirty="0">
              <a:solidFill>
                <a:srgbClr val="4472C4"/>
              </a:solidFill>
            </a:endParaRPr>
          </a:p>
          <a:p>
            <a:pPr lvl="0" algn="l" rtl="0"/>
            <a:r>
              <a:rPr lang="uk" sz="2000" b="0" i="0" u="none" baseline="0" dirty="0">
                <a:solidFill>
                  <a:srgbClr val="4472C4"/>
                </a:solidFill>
              </a:rPr>
              <a:t>У період з 2018 по 2020 рр. у окрузі Кінг спостерігається 167-відсоткове зростання кількості смертей, пов’язаних із вживанням фентанілу. До цієї статистики зокрема входять 18 представників місцевої молоді, які померли від передозування фентанілом у 2020 році.</a:t>
            </a:r>
            <a:endParaRPr lang="uk" sz="2000" dirty="0"/>
          </a:p>
          <a:p>
            <a:pPr lvl="0" algn="l" rtl="0"/>
            <a:endParaRPr lang="uk" sz="2000" dirty="0"/>
          </a:p>
          <a:p>
            <a:pPr lvl="0" algn="l" rtl="0"/>
            <a:endParaRPr lang="uk" sz="2000" dirty="0"/>
          </a:p>
          <a:p>
            <a:pPr lvl="0" algn="l" rtl="0"/>
            <a:endParaRPr lang="uk" sz="2000" dirty="0"/>
          </a:p>
        </p:txBody>
      </p:sp>
    </p:spTree>
    <p:extLst>
      <p:ext uri="{BB962C8B-B14F-4D97-AF65-F5344CB8AC3E}">
        <p14:creationId xmlns:p14="http://schemas.microsoft.com/office/powerpoint/2010/main" val="1938174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Що можете зробити ви?</a:t>
            </a:r>
          </a:p>
        </p:txBody>
      </p:sp>
    </p:spTree>
    <p:extLst>
      <p:ext uri="{BB962C8B-B14F-4D97-AF65-F5344CB8AC3E}">
        <p14:creationId xmlns:p14="http://schemas.microsoft.com/office/powerpoint/2010/main" val="767348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Що можете зробити ви?</a:t>
            </a:r>
          </a:p>
        </p:txBody>
      </p:sp>
      <p:sp>
        <p:nvSpPr>
          <p:cNvPr id="3" name="Content Placeholder 2"/>
          <p:cNvSpPr>
            <a:spLocks noGrp="1"/>
          </p:cNvSpPr>
          <p:nvPr>
            <p:ph idx="1"/>
          </p:nvPr>
        </p:nvSpPr>
        <p:spPr>
          <a:xfrm>
            <a:off x="838200" y="1631315"/>
            <a:ext cx="10515600" cy="4351338"/>
          </a:xfrm>
        </p:spPr>
        <p:txBody>
          <a:bodyPr anchor="b" anchorCtr="0">
            <a:normAutofit/>
          </a:bodyPr>
          <a:lstStyle/>
          <a:p>
            <a:pPr marL="0" indent="0" algn="ctr" rtl="0">
              <a:buNone/>
            </a:pPr>
            <a:r>
              <a:rPr lang="uk" b="0" i="0" u="none" baseline="0"/>
              <a:t>Дізнайтеся у лікаря, як ще можна контролювати біль.</a:t>
            </a:r>
          </a:p>
          <a:p>
            <a:endParaRPr lang="uk"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299" y="1631314"/>
            <a:ext cx="3164205" cy="3164205"/>
          </a:xfrm>
          <a:prstGeom prst="rect">
            <a:avLst/>
          </a:prstGeom>
        </p:spPr>
      </p:pic>
    </p:spTree>
    <p:extLst>
      <p:ext uri="{BB962C8B-B14F-4D97-AF65-F5344CB8AC3E}">
        <p14:creationId xmlns:p14="http://schemas.microsoft.com/office/powerpoint/2010/main" val="1777699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Що можете зробити ви?</a:t>
            </a:r>
          </a:p>
        </p:txBody>
      </p:sp>
      <p:sp>
        <p:nvSpPr>
          <p:cNvPr id="3" name="Content Placeholder 2"/>
          <p:cNvSpPr>
            <a:spLocks noGrp="1"/>
          </p:cNvSpPr>
          <p:nvPr>
            <p:ph idx="1"/>
          </p:nvPr>
        </p:nvSpPr>
        <p:spPr>
          <a:xfrm>
            <a:off x="0" y="1631315"/>
            <a:ext cx="12192000" cy="4351338"/>
          </a:xfrm>
        </p:spPr>
        <p:txBody>
          <a:bodyPr anchor="b" anchorCtr="0">
            <a:normAutofit/>
          </a:bodyPr>
          <a:lstStyle/>
          <a:p>
            <a:pPr marL="0" indent="0" algn="ctr" rtl="0">
              <a:buNone/>
            </a:pPr>
            <a:r>
              <a:rPr lang="uk" b="0" i="0" u="none" baseline="0" dirty="0"/>
              <a:t>Не діліться з жодною особою препаратами, які були призначені вам.</a:t>
            </a:r>
          </a:p>
          <a:p>
            <a:endParaRPr lang="uk"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810" y="1807210"/>
            <a:ext cx="3040380" cy="3040380"/>
          </a:xfrm>
          <a:prstGeom prst="rect">
            <a:avLst/>
          </a:prstGeom>
        </p:spPr>
      </p:pic>
    </p:spTree>
    <p:extLst>
      <p:ext uri="{BB962C8B-B14F-4D97-AF65-F5344CB8AC3E}">
        <p14:creationId xmlns:p14="http://schemas.microsoft.com/office/powerpoint/2010/main" val="813988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Що можете зробити ви?</a:t>
            </a:r>
          </a:p>
        </p:txBody>
      </p:sp>
      <p:sp>
        <p:nvSpPr>
          <p:cNvPr id="3" name="Content Placeholder 2"/>
          <p:cNvSpPr>
            <a:spLocks noGrp="1"/>
          </p:cNvSpPr>
          <p:nvPr>
            <p:ph idx="1"/>
          </p:nvPr>
        </p:nvSpPr>
        <p:spPr>
          <a:xfrm>
            <a:off x="838200" y="1631315"/>
            <a:ext cx="10515600" cy="4351338"/>
          </a:xfrm>
        </p:spPr>
        <p:txBody>
          <a:bodyPr anchor="b" anchorCtr="0">
            <a:normAutofit/>
          </a:bodyPr>
          <a:lstStyle/>
          <a:p>
            <a:pPr marL="0" indent="0" algn="ctr" rtl="0">
              <a:buNone/>
            </a:pPr>
            <a:r>
              <a:rPr lang="uk" b="0" i="0" u="none" baseline="0"/>
              <a:t>Ніколи не вживайте препарати за рецептами інших.</a:t>
            </a:r>
          </a:p>
          <a:p>
            <a:endParaRPr lang="uk"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307" y="2184400"/>
            <a:ext cx="3643036" cy="2476500"/>
          </a:xfrm>
          <a:prstGeom prst="rect">
            <a:avLst/>
          </a:prstGeom>
        </p:spPr>
      </p:pic>
    </p:spTree>
    <p:extLst>
      <p:ext uri="{BB962C8B-B14F-4D97-AF65-F5344CB8AC3E}">
        <p14:creationId xmlns:p14="http://schemas.microsoft.com/office/powerpoint/2010/main" val="1001225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Що можете зробити ви?</a:t>
            </a:r>
          </a:p>
        </p:txBody>
      </p:sp>
      <p:sp>
        <p:nvSpPr>
          <p:cNvPr id="3" name="Content Placeholder 2"/>
          <p:cNvSpPr>
            <a:spLocks noGrp="1"/>
          </p:cNvSpPr>
          <p:nvPr>
            <p:ph idx="1"/>
          </p:nvPr>
        </p:nvSpPr>
        <p:spPr>
          <a:xfrm>
            <a:off x="838200" y="1631315"/>
            <a:ext cx="10515600" cy="4351338"/>
          </a:xfrm>
        </p:spPr>
        <p:txBody>
          <a:bodyPr anchor="b" anchorCtr="0">
            <a:normAutofit/>
          </a:bodyPr>
          <a:lstStyle/>
          <a:p>
            <a:pPr marL="0" indent="0" algn="ctr" rtl="0">
              <a:buNone/>
            </a:pPr>
            <a:r>
              <a:rPr lang="uk" b="0" i="0" u="none" baseline="0"/>
              <a:t>Поговоріть із вашими дітьми про ризики, пов’язані із зловживанням речовин із вмістом опіоїдів.</a:t>
            </a:r>
          </a:p>
          <a:p>
            <a:endParaRPr lang="uk"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740" y="1430138"/>
            <a:ext cx="3398520" cy="3398520"/>
          </a:xfrm>
          <a:prstGeom prst="rect">
            <a:avLst/>
          </a:prstGeom>
        </p:spPr>
      </p:pic>
    </p:spTree>
    <p:extLst>
      <p:ext uri="{BB962C8B-B14F-4D97-AF65-F5344CB8AC3E}">
        <p14:creationId xmlns:p14="http://schemas.microsoft.com/office/powerpoint/2010/main" val="1195957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Що можете зробити ви?</a:t>
            </a:r>
          </a:p>
        </p:txBody>
      </p:sp>
      <p:sp>
        <p:nvSpPr>
          <p:cNvPr id="3" name="Content Placeholder 2"/>
          <p:cNvSpPr>
            <a:spLocks noGrp="1"/>
          </p:cNvSpPr>
          <p:nvPr>
            <p:ph idx="1"/>
          </p:nvPr>
        </p:nvSpPr>
        <p:spPr>
          <a:xfrm>
            <a:off x="838200" y="1631315"/>
            <a:ext cx="10515600" cy="4351338"/>
          </a:xfrm>
        </p:spPr>
        <p:txBody>
          <a:bodyPr anchor="b" anchorCtr="0">
            <a:normAutofit/>
          </a:bodyPr>
          <a:lstStyle/>
          <a:p>
            <a:pPr marL="0" indent="0" algn="ctr" rtl="0">
              <a:buNone/>
            </a:pPr>
            <a:r>
              <a:rPr lang="uk" b="0" i="0" u="none" baseline="0"/>
              <a:t>Тримайте медикаменти під замком.</a:t>
            </a:r>
          </a:p>
          <a:p>
            <a:endParaRPr lang="uk"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800" y="2152183"/>
            <a:ext cx="1917700" cy="2547284"/>
          </a:xfrm>
          <a:prstGeom prst="rect">
            <a:avLst/>
          </a:prstGeom>
        </p:spPr>
      </p:pic>
    </p:spTree>
    <p:extLst>
      <p:ext uri="{BB962C8B-B14F-4D97-AF65-F5344CB8AC3E}">
        <p14:creationId xmlns:p14="http://schemas.microsoft.com/office/powerpoint/2010/main" val="1946069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Що можете зробити ви?</a:t>
            </a:r>
          </a:p>
        </p:txBody>
      </p:sp>
      <p:sp>
        <p:nvSpPr>
          <p:cNvPr id="3" name="Content Placeholder 2"/>
          <p:cNvSpPr>
            <a:spLocks noGrp="1"/>
          </p:cNvSpPr>
          <p:nvPr>
            <p:ph idx="1"/>
          </p:nvPr>
        </p:nvSpPr>
        <p:spPr>
          <a:xfrm>
            <a:off x="838200" y="1473200"/>
            <a:ext cx="10515600" cy="4509453"/>
          </a:xfrm>
        </p:spPr>
        <p:txBody>
          <a:bodyPr anchor="b" anchorCtr="0">
            <a:normAutofit/>
          </a:bodyPr>
          <a:lstStyle/>
          <a:p>
            <a:pPr marL="0" lvl="0" indent="0" algn="ctr" rtl="0">
              <a:buNone/>
            </a:pPr>
            <a:r>
              <a:rPr lang="uk" b="0" i="0" u="none" baseline="0"/>
              <a:t>Безпечним чином утилізуйте всі медикаменти: віднесіть їх у пункт безпечного повернення медикаментів поруч із вами. </a:t>
            </a:r>
          </a:p>
          <a:p>
            <a:pPr marL="0" lvl="0" indent="0" algn="ctr" rtl="0">
              <a:buNone/>
            </a:pPr>
            <a:r>
              <a:rPr lang="uk" b="0" i="0" u="none" baseline="0">
                <a:solidFill>
                  <a:schemeClr val="accent1"/>
                </a:solidFill>
              </a:rPr>
              <a:t>https://kingcountysecuremedicinereturn.org/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805" y="1831812"/>
            <a:ext cx="1826096" cy="2638588"/>
          </a:xfrm>
          <a:prstGeom prst="rect">
            <a:avLst/>
          </a:prstGeom>
        </p:spPr>
      </p:pic>
    </p:spTree>
    <p:extLst>
      <p:ext uri="{BB962C8B-B14F-4D97-AF65-F5344CB8AC3E}">
        <p14:creationId xmlns:p14="http://schemas.microsoft.com/office/powerpoint/2010/main" val="591856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Що таке «опіоїдний препарат» («препарат, що містить опіоїди», «опіоїд»)?</a:t>
            </a:r>
          </a:p>
        </p:txBody>
      </p:sp>
    </p:spTree>
    <p:extLst>
      <p:ext uri="{BB962C8B-B14F-4D97-AF65-F5344CB8AC3E}">
        <p14:creationId xmlns:p14="http://schemas.microsoft.com/office/powerpoint/2010/main" val="656022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Що можете зробити ви?</a:t>
            </a:r>
          </a:p>
        </p:txBody>
      </p:sp>
      <p:sp>
        <p:nvSpPr>
          <p:cNvPr id="3" name="Content Placeholder 2"/>
          <p:cNvSpPr>
            <a:spLocks noGrp="1"/>
          </p:cNvSpPr>
          <p:nvPr>
            <p:ph idx="1"/>
          </p:nvPr>
        </p:nvSpPr>
        <p:spPr>
          <a:xfrm>
            <a:off x="838200" y="1631315"/>
            <a:ext cx="10515600" cy="4351338"/>
          </a:xfrm>
        </p:spPr>
        <p:txBody>
          <a:bodyPr anchor="b" anchorCtr="0">
            <a:normAutofit/>
          </a:bodyPr>
          <a:lstStyle/>
          <a:p>
            <a:pPr marL="0" lvl="0" indent="0" algn="ctr" rtl="0">
              <a:buNone/>
            </a:pPr>
            <a:r>
              <a:rPr lang="uk" b="0" i="0" u="none" baseline="0"/>
              <a:t>Поговоріть із членами вашої родини і друзями про ризики, пов’язані із зловживанням речовинами, що містять опіоїди.</a:t>
            </a:r>
          </a:p>
          <a:p>
            <a:pPr marL="0" indent="0" algn="l" rtl="0">
              <a:buNone/>
            </a:pPr>
            <a:endParaRPr lang="uk"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340" y="1312264"/>
            <a:ext cx="3703320" cy="3703320"/>
          </a:xfrm>
          <a:prstGeom prst="rect">
            <a:avLst/>
          </a:prstGeom>
        </p:spPr>
      </p:pic>
    </p:spTree>
    <p:extLst>
      <p:ext uri="{BB962C8B-B14F-4D97-AF65-F5344CB8AC3E}">
        <p14:creationId xmlns:p14="http://schemas.microsoft.com/office/powerpoint/2010/main" val="697433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Як реагувати на передозування</a:t>
            </a:r>
          </a:p>
        </p:txBody>
      </p:sp>
    </p:spTree>
    <p:extLst>
      <p:ext uri="{BB962C8B-B14F-4D97-AF65-F5344CB8AC3E}">
        <p14:creationId xmlns:p14="http://schemas.microsoft.com/office/powerpoint/2010/main" val="44705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a14:imgEffect>
                      <a14:brightnessContrast bright="-2600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solidFill>
                  <a:schemeClr val="bg1"/>
                </a:solidFill>
              </a:rPr>
              <a:t>Ознаки передозування</a:t>
            </a:r>
          </a:p>
        </p:txBody>
      </p:sp>
      <p:sp>
        <p:nvSpPr>
          <p:cNvPr id="6" name="Rectangle 5">
            <a:extLst>
              <a:ext uri="{FF2B5EF4-FFF2-40B4-BE49-F238E27FC236}">
                <a16:creationId xmlns:a16="http://schemas.microsoft.com/office/drawing/2014/main" id="{B7B9EA75-1810-AD4C-B5CB-4E4A4EBFB8A8}"/>
              </a:ext>
            </a:extLst>
          </p:cNvPr>
          <p:cNvSpPr/>
          <p:nvPr/>
        </p:nvSpPr>
        <p:spPr>
          <a:xfrm>
            <a:off x="1440493" y="1703539"/>
            <a:ext cx="4479621" cy="18288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5760" rtlCol="0" anchor="ctr"/>
          <a:lstStyle/>
          <a:p>
            <a:pPr algn="r" rtl="0"/>
            <a:r>
              <a:rPr lang="uk" b="1" i="0" u="none" baseline="0"/>
              <a:t>УПОВІЛЬНЕНЕ ДИХАННЯ АБО ВІДСУТНІСТЬ ДИХАННЯ</a:t>
            </a:r>
          </a:p>
        </p:txBody>
      </p:sp>
      <p:sp>
        <p:nvSpPr>
          <p:cNvPr id="7" name="Rectangle 6">
            <a:extLst>
              <a:ext uri="{FF2B5EF4-FFF2-40B4-BE49-F238E27FC236}">
                <a16:creationId xmlns:a16="http://schemas.microsoft.com/office/drawing/2014/main" id="{3E6D115E-5BE3-E441-9772-B43CEB417A88}"/>
              </a:ext>
            </a:extLst>
          </p:cNvPr>
          <p:cNvSpPr/>
          <p:nvPr/>
        </p:nvSpPr>
        <p:spPr>
          <a:xfrm>
            <a:off x="6208734" y="1703539"/>
            <a:ext cx="4479621" cy="18288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l" rtl="0"/>
            <a:r>
              <a:rPr lang="uk" b="1" i="0" u="none" baseline="0"/>
              <a:t>ЛЮДИНА НЕ ПРОКИДАЄТЬСЯ</a:t>
            </a:r>
          </a:p>
        </p:txBody>
      </p:sp>
      <p:sp>
        <p:nvSpPr>
          <p:cNvPr id="8" name="Rectangle 7">
            <a:extLst>
              <a:ext uri="{FF2B5EF4-FFF2-40B4-BE49-F238E27FC236}">
                <a16:creationId xmlns:a16="http://schemas.microsoft.com/office/drawing/2014/main" id="{D53E6355-D04E-904D-9F5D-B5ACEE09745C}"/>
              </a:ext>
            </a:extLst>
          </p:cNvPr>
          <p:cNvSpPr/>
          <p:nvPr/>
        </p:nvSpPr>
        <p:spPr>
          <a:xfrm>
            <a:off x="1440493" y="3758406"/>
            <a:ext cx="4479621" cy="18288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5760" rtlCol="0" anchor="ctr"/>
          <a:lstStyle/>
          <a:p>
            <a:pPr algn="r" rtl="0"/>
            <a:r>
              <a:rPr lang="uk" b="1" i="0" u="none" baseline="0"/>
              <a:t>БЛІДА, СІРУВАТА, ПРОХОЛОДНА ШКІРА</a:t>
            </a:r>
          </a:p>
        </p:txBody>
      </p:sp>
      <p:sp>
        <p:nvSpPr>
          <p:cNvPr id="9" name="Rectangle 8">
            <a:extLst>
              <a:ext uri="{FF2B5EF4-FFF2-40B4-BE49-F238E27FC236}">
                <a16:creationId xmlns:a16="http://schemas.microsoft.com/office/drawing/2014/main" id="{5186C7B4-1939-5D4C-88CC-450E54638281}"/>
              </a:ext>
            </a:extLst>
          </p:cNvPr>
          <p:cNvSpPr/>
          <p:nvPr/>
        </p:nvSpPr>
        <p:spPr>
          <a:xfrm>
            <a:off x="6208734" y="3758406"/>
            <a:ext cx="4479621" cy="18288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l" rtl="0"/>
            <a:r>
              <a:rPr lang="uk" b="1" i="0" u="none" baseline="0"/>
              <a:t>СИНІ ГУБИ АБО НІГТІ</a:t>
            </a:r>
          </a:p>
        </p:txBody>
      </p:sp>
      <p:sp>
        <p:nvSpPr>
          <p:cNvPr id="3" name="TextBox 2">
            <a:extLst>
              <a:ext uri="{FF2B5EF4-FFF2-40B4-BE49-F238E27FC236}">
                <a16:creationId xmlns:a16="http://schemas.microsoft.com/office/drawing/2014/main" id="{A3AF08DD-DE29-465B-BAF6-B27BDE3D2CDF}"/>
              </a:ext>
            </a:extLst>
          </p:cNvPr>
          <p:cNvSpPr txBox="1"/>
          <p:nvPr/>
        </p:nvSpPr>
        <p:spPr>
          <a:xfrm>
            <a:off x="1440493" y="5657334"/>
            <a:ext cx="2941502" cy="338554"/>
          </a:xfrm>
          <a:prstGeom prst="rect">
            <a:avLst/>
          </a:prstGeom>
          <a:solidFill>
            <a:schemeClr val="tx2">
              <a:lumMod val="20000"/>
              <a:lumOff val="80000"/>
            </a:schemeClr>
          </a:solidFill>
        </p:spPr>
        <p:txBody>
          <a:bodyPr wrap="square" rtlCol="0">
            <a:spAutoFit/>
          </a:bodyPr>
          <a:lstStyle/>
          <a:p>
            <a:pPr algn="l" rtl="0"/>
            <a:r>
              <a:rPr lang="uk" sz="1600" b="0" i="1" u="none" baseline="0" dirty="0">
                <a:solidFill>
                  <a:schemeClr val="accent1"/>
                </a:solidFill>
              </a:rPr>
              <a:t>Джерело: stopoverdose.org</a:t>
            </a:r>
          </a:p>
        </p:txBody>
      </p:sp>
    </p:spTree>
    <p:extLst>
      <p:ext uri="{BB962C8B-B14F-4D97-AF65-F5344CB8AC3E}">
        <p14:creationId xmlns:p14="http://schemas.microsoft.com/office/powerpoint/2010/main" val="876802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Як реагувати на передозування</a:t>
            </a:r>
          </a:p>
        </p:txBody>
      </p:sp>
      <p:sp>
        <p:nvSpPr>
          <p:cNvPr id="3" name="Content Placeholder 2"/>
          <p:cNvSpPr>
            <a:spLocks noGrp="1"/>
          </p:cNvSpPr>
          <p:nvPr>
            <p:ph idx="1"/>
          </p:nvPr>
        </p:nvSpPr>
        <p:spPr>
          <a:xfrm>
            <a:off x="838200" y="1631315"/>
            <a:ext cx="10515600" cy="4351338"/>
          </a:xfrm>
        </p:spPr>
        <p:txBody>
          <a:bodyPr anchor="t">
            <a:normAutofit/>
          </a:bodyPr>
          <a:lstStyle/>
          <a:p>
            <a:pPr lvl="0" algn="l" rtl="0"/>
            <a:r>
              <a:rPr lang="uk" b="0" i="0" u="none" baseline="0"/>
              <a:t>Подзвоніть 911 і зверніться по допомогу</a:t>
            </a:r>
          </a:p>
          <a:p>
            <a:pPr algn="l" rtl="0"/>
            <a:r>
              <a:rPr lang="uk" b="0" i="0" u="none" baseline="0"/>
              <a:t>Установіть наявність ознак передозування</a:t>
            </a:r>
          </a:p>
          <a:p>
            <a:pPr lvl="0" algn="l" rtl="0"/>
            <a:r>
              <a:rPr lang="uk" b="0" i="0" u="none" baseline="0"/>
              <a:t>Дайте потерпілому налоксон і зробіть йому штучне дихання</a:t>
            </a:r>
          </a:p>
          <a:p>
            <a:pPr lvl="0" algn="l" rtl="0"/>
            <a:r>
              <a:rPr lang="uk" b="0" i="0" u="none" baseline="0"/>
              <a:t>Залишіться з потерпілим до приїзду групи швидкої допомоги</a:t>
            </a:r>
          </a:p>
          <a:p>
            <a:pPr marL="0" indent="0" algn="l" rtl="0">
              <a:buNone/>
            </a:pPr>
            <a:endParaRPr lang="uk" dirty="0"/>
          </a:p>
        </p:txBody>
      </p:sp>
    </p:spTree>
    <p:extLst>
      <p:ext uri="{BB962C8B-B14F-4D97-AF65-F5344CB8AC3E}">
        <p14:creationId xmlns:p14="http://schemas.microsoft.com/office/powerpoint/2010/main" val="1157589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Навчайтеся й діліться інформацією</a:t>
            </a:r>
          </a:p>
        </p:txBody>
      </p:sp>
    </p:spTree>
    <p:extLst>
      <p:ext uri="{BB962C8B-B14F-4D97-AF65-F5344CB8AC3E}">
        <p14:creationId xmlns:p14="http://schemas.microsoft.com/office/powerpoint/2010/main" val="1333428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Діліться інформацією</a:t>
            </a:r>
          </a:p>
        </p:txBody>
      </p:sp>
      <p:sp>
        <p:nvSpPr>
          <p:cNvPr id="3" name="Content Placeholder 2"/>
          <p:cNvSpPr>
            <a:spLocks noGrp="1"/>
          </p:cNvSpPr>
          <p:nvPr>
            <p:ph idx="1"/>
          </p:nvPr>
        </p:nvSpPr>
        <p:spPr>
          <a:xfrm>
            <a:off x="838200" y="1631315"/>
            <a:ext cx="10515600" cy="4351338"/>
          </a:xfrm>
        </p:spPr>
        <p:txBody>
          <a:bodyPr anchor="t">
            <a:normAutofit/>
          </a:bodyPr>
          <a:lstStyle/>
          <a:p>
            <a:pPr algn="l" rtl="0"/>
            <a:r>
              <a:rPr lang="uk" b="0" i="0" u="none" baseline="0"/>
              <a:t>У громаді</a:t>
            </a:r>
          </a:p>
          <a:p>
            <a:pPr lvl="1" algn="l" rtl="0"/>
            <a:r>
              <a:rPr lang="uk" b="0" i="0" u="none" baseline="0">
                <a:solidFill>
                  <a:schemeClr val="accent1"/>
                </a:solidFill>
              </a:rPr>
              <a:t>Громадська охорона здоров’я – місто Сієтл і округ Кінг, </a:t>
            </a:r>
            <a:r>
              <a:rPr lang="uk" b="0" i="0" u="none" baseline="0">
                <a:hlinkClick r:id="rId3"/>
              </a:rPr>
              <a:t>kingcounty.gov/depts/health/overdose-prevention.aspx</a:t>
            </a:r>
            <a:endParaRPr lang="uk" dirty="0">
              <a:solidFill>
                <a:schemeClr val="accent1"/>
              </a:solidFill>
            </a:endParaRPr>
          </a:p>
          <a:p>
            <a:pPr lvl="1" algn="l" rtl="0"/>
            <a:r>
              <a:rPr lang="uk" b="0" i="0" u="none" baseline="0">
                <a:solidFill>
                  <a:schemeClr val="accent1"/>
                </a:solidFill>
              </a:rPr>
              <a:t>Laced and Lethal, </a:t>
            </a:r>
            <a:r>
              <a:rPr lang="uk" b="0" i="0" u="none" baseline="0">
                <a:hlinkClick r:id="rId4"/>
              </a:rPr>
              <a:t>lacedandlethal.com</a:t>
            </a:r>
            <a:endParaRPr lang="uk" dirty="0"/>
          </a:p>
          <a:p>
            <a:pPr lvl="1" algn="l" rtl="0"/>
            <a:endParaRPr lang="uk" dirty="0">
              <a:solidFill>
                <a:schemeClr val="accent1"/>
              </a:solidFill>
            </a:endParaRPr>
          </a:p>
          <a:p>
            <a:pPr algn="l" rtl="0"/>
            <a:r>
              <a:rPr lang="uk" b="0" i="0" u="none" baseline="0"/>
              <a:t>Наявні інструменти й ресурси</a:t>
            </a:r>
          </a:p>
          <a:p>
            <a:pPr lvl="1" algn="l" rtl="0"/>
            <a:r>
              <a:rPr lang="uk" b="0" i="0" u="none" baseline="0"/>
              <a:t>Вміст соціальних мереж</a:t>
            </a:r>
          </a:p>
          <a:p>
            <a:pPr lvl="1" algn="l" rtl="0"/>
            <a:r>
              <a:rPr lang="uk" b="0" i="0" u="none" baseline="0"/>
              <a:t>Постери</a:t>
            </a:r>
          </a:p>
          <a:p>
            <a:pPr lvl="1" algn="l" rtl="0"/>
            <a:r>
              <a:rPr lang="uk" b="0" i="0" u="none" baseline="0"/>
              <a:t>Карти-стійки</a:t>
            </a:r>
          </a:p>
          <a:p>
            <a:pPr lvl="1" algn="l" rtl="0"/>
            <a:r>
              <a:rPr lang="uk" b="0" i="0" u="none" baseline="0"/>
              <a:t>Відеоматеріали</a:t>
            </a:r>
          </a:p>
          <a:p>
            <a:pPr marL="0" indent="0" algn="l" rtl="0">
              <a:buNone/>
            </a:pPr>
            <a:endParaRPr lang="uk" dirty="0"/>
          </a:p>
        </p:txBody>
      </p:sp>
    </p:spTree>
    <p:extLst>
      <p:ext uri="{BB962C8B-B14F-4D97-AF65-F5344CB8AC3E}">
        <p14:creationId xmlns:p14="http://schemas.microsoft.com/office/powerpoint/2010/main" val="1090462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Діліться інформацією</a:t>
            </a:r>
          </a:p>
        </p:txBody>
      </p:sp>
      <p:sp>
        <p:nvSpPr>
          <p:cNvPr id="3" name="Content Placeholder 2"/>
          <p:cNvSpPr>
            <a:spLocks noGrp="1"/>
          </p:cNvSpPr>
          <p:nvPr>
            <p:ph idx="1"/>
          </p:nvPr>
        </p:nvSpPr>
        <p:spPr>
          <a:xfrm>
            <a:off x="838200" y="1631315"/>
            <a:ext cx="10515600" cy="4351338"/>
          </a:xfrm>
        </p:spPr>
        <p:txBody>
          <a:bodyPr anchor="t">
            <a:normAutofit/>
          </a:bodyPr>
          <a:lstStyle/>
          <a:p>
            <a:pPr algn="l" rtl="0"/>
            <a:r>
              <a:rPr lang="uk" b="0" i="0" u="none" baseline="0"/>
              <a:t>GetTheFactsRX.com</a:t>
            </a:r>
            <a:endParaRPr lang="uk" dirty="0"/>
          </a:p>
          <a:p>
            <a:pPr lvl="1" algn="l" rtl="0"/>
            <a:r>
              <a:rPr lang="uk" b="0" i="0" u="none" baseline="0"/>
              <a:t>Дізнайтеся більше про опіоїди</a:t>
            </a:r>
          </a:p>
          <a:p>
            <a:pPr lvl="1" algn="l" rtl="0"/>
            <a:r>
              <a:rPr lang="uk" b="0" i="0" u="none" baseline="0"/>
              <a:t>Докладніше про безпечне зберігання та утилізацію</a:t>
            </a:r>
          </a:p>
          <a:p>
            <a:pPr lvl="1" algn="l" rtl="0"/>
            <a:r>
              <a:rPr lang="uk" b="0" i="0" u="none" baseline="0"/>
              <a:t>Як почати розмову</a:t>
            </a:r>
          </a:p>
          <a:p>
            <a:pPr lvl="1" algn="l" rtl="0"/>
            <a:r>
              <a:rPr lang="uk" b="0" i="0" u="none" baseline="0"/>
              <a:t>Ресурси</a:t>
            </a:r>
          </a:p>
          <a:p>
            <a:pPr lvl="1" algn="l" rtl="0"/>
            <a:r>
              <a:rPr lang="uk" b="0" i="0" u="none" baseline="0"/>
              <a:t>Ресурси щодо лікування</a:t>
            </a:r>
          </a:p>
          <a:p>
            <a:pPr lvl="1" algn="l" rtl="0"/>
            <a:r>
              <a:rPr lang="uk" b="0" i="0" u="none" baseline="0"/>
              <a:t>Матеріали для завантаження та подальшого розповсюдження</a:t>
            </a:r>
          </a:p>
          <a:p>
            <a:pPr marL="0" indent="0" algn="l" rtl="0">
              <a:buNone/>
            </a:pPr>
            <a:endParaRPr lang="uk" dirty="0"/>
          </a:p>
        </p:txBody>
      </p:sp>
    </p:spTree>
    <p:extLst>
      <p:ext uri="{BB962C8B-B14F-4D97-AF65-F5344CB8AC3E}">
        <p14:creationId xmlns:p14="http://schemas.microsoft.com/office/powerpoint/2010/main" val="2111802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Доступні ресурси</a:t>
            </a:r>
          </a:p>
        </p:txBody>
      </p:sp>
      <p:pic>
        <p:nvPicPr>
          <p:cNvPr id="7" name="Picture 6"/>
          <p:cNvPicPr>
            <a:picLocks noChangeAspect="1"/>
          </p:cNvPicPr>
          <p:nvPr/>
        </p:nvPicPr>
        <p:blipFill>
          <a:blip r:embed="rId3"/>
          <a:stretch>
            <a:fillRect/>
          </a:stretch>
        </p:blipFill>
        <p:spPr>
          <a:xfrm>
            <a:off x="2080164" y="1605677"/>
            <a:ext cx="4093548" cy="1859688"/>
          </a:xfrm>
          <a:prstGeom prst="rect">
            <a:avLst/>
          </a:prstGeom>
        </p:spPr>
      </p:pic>
      <p:pic>
        <p:nvPicPr>
          <p:cNvPr id="10" name="Picture 9"/>
          <p:cNvPicPr>
            <a:picLocks noChangeAspect="1"/>
          </p:cNvPicPr>
          <p:nvPr/>
        </p:nvPicPr>
        <p:blipFill>
          <a:blip r:embed="rId4"/>
          <a:stretch>
            <a:fillRect/>
          </a:stretch>
        </p:blipFill>
        <p:spPr>
          <a:xfrm>
            <a:off x="2080164" y="3789215"/>
            <a:ext cx="4093548" cy="1872938"/>
          </a:xfrm>
          <a:prstGeom prst="rect">
            <a:avLst/>
          </a:prstGeom>
        </p:spPr>
      </p:pic>
      <p:pic>
        <p:nvPicPr>
          <p:cNvPr id="11" name="Picture 10"/>
          <p:cNvPicPr>
            <a:picLocks noChangeAspect="1"/>
          </p:cNvPicPr>
          <p:nvPr/>
        </p:nvPicPr>
        <p:blipFill>
          <a:blip r:embed="rId5"/>
          <a:stretch>
            <a:fillRect/>
          </a:stretch>
        </p:blipFill>
        <p:spPr>
          <a:xfrm>
            <a:off x="6538055" y="1509254"/>
            <a:ext cx="4239428" cy="4252887"/>
          </a:xfrm>
          <a:prstGeom prst="rect">
            <a:avLst/>
          </a:prstGeom>
        </p:spPr>
      </p:pic>
    </p:spTree>
    <p:extLst>
      <p:ext uri="{BB962C8B-B14F-4D97-AF65-F5344CB8AC3E}">
        <p14:creationId xmlns:p14="http://schemas.microsoft.com/office/powerpoint/2010/main" val="1857398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Доступні ресурси</a:t>
            </a:r>
          </a:p>
        </p:txBody>
      </p:sp>
      <p:pic>
        <p:nvPicPr>
          <p:cNvPr id="6" name="Picture 5"/>
          <p:cNvPicPr>
            <a:picLocks noChangeAspect="1"/>
          </p:cNvPicPr>
          <p:nvPr/>
        </p:nvPicPr>
        <p:blipFill>
          <a:blip r:embed="rId3"/>
          <a:stretch>
            <a:fillRect/>
          </a:stretch>
        </p:blipFill>
        <p:spPr>
          <a:xfrm>
            <a:off x="9176982" y="577519"/>
            <a:ext cx="2316706" cy="5251815"/>
          </a:xfrm>
          <a:prstGeom prst="rect">
            <a:avLst/>
          </a:prstGeom>
        </p:spPr>
      </p:pic>
      <p:pic>
        <p:nvPicPr>
          <p:cNvPr id="7" name="Picture 6"/>
          <p:cNvPicPr>
            <a:picLocks noChangeAspect="1"/>
          </p:cNvPicPr>
          <p:nvPr/>
        </p:nvPicPr>
        <p:blipFill>
          <a:blip r:embed="rId4"/>
          <a:stretch>
            <a:fillRect/>
          </a:stretch>
        </p:blipFill>
        <p:spPr>
          <a:xfrm>
            <a:off x="698312" y="577519"/>
            <a:ext cx="2305675" cy="5251815"/>
          </a:xfrm>
          <a:prstGeom prst="rect">
            <a:avLst/>
          </a:prstGeom>
        </p:spPr>
      </p:pic>
      <p:pic>
        <p:nvPicPr>
          <p:cNvPr id="8" name="Picture 7"/>
          <p:cNvPicPr>
            <a:picLocks noChangeAspect="1"/>
          </p:cNvPicPr>
          <p:nvPr/>
        </p:nvPicPr>
        <p:blipFill>
          <a:blip r:embed="rId5"/>
          <a:stretch>
            <a:fillRect/>
          </a:stretch>
        </p:blipFill>
        <p:spPr>
          <a:xfrm>
            <a:off x="3383779" y="2159876"/>
            <a:ext cx="5424441" cy="2520074"/>
          </a:xfrm>
          <a:prstGeom prst="rect">
            <a:avLst/>
          </a:prstGeom>
        </p:spPr>
      </p:pic>
    </p:spTree>
    <p:extLst>
      <p:ext uri="{BB962C8B-B14F-4D97-AF65-F5344CB8AC3E}">
        <p14:creationId xmlns:p14="http://schemas.microsoft.com/office/powerpoint/2010/main" val="1109593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Пам’ятайте:</a:t>
            </a:r>
          </a:p>
        </p:txBody>
      </p:sp>
      <p:sp>
        <p:nvSpPr>
          <p:cNvPr id="3" name="Content Placeholder 2"/>
          <p:cNvSpPr>
            <a:spLocks noGrp="1"/>
          </p:cNvSpPr>
          <p:nvPr>
            <p:ph idx="1"/>
          </p:nvPr>
        </p:nvSpPr>
        <p:spPr>
          <a:xfrm>
            <a:off x="838200" y="1312264"/>
            <a:ext cx="10515600" cy="4351338"/>
          </a:xfrm>
        </p:spPr>
        <p:txBody>
          <a:bodyPr anchor="ctr">
            <a:normAutofit/>
          </a:bodyPr>
          <a:lstStyle/>
          <a:p>
            <a:pPr marL="0" indent="0" algn="ctr" rtl="0">
              <a:buNone/>
            </a:pPr>
            <a:r>
              <a:rPr lang="uk" b="1" i="0" u="none" baseline="0"/>
              <a:t>Ваша роль є важливою. Ви – важливий компонент рішення.</a:t>
            </a:r>
          </a:p>
        </p:txBody>
      </p:sp>
    </p:spTree>
    <p:extLst>
      <p:ext uri="{BB962C8B-B14F-4D97-AF65-F5344CB8AC3E}">
        <p14:creationId xmlns:p14="http://schemas.microsoft.com/office/powerpoint/2010/main" val="130191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solidFill>
                  <a:schemeClr val="accent1"/>
                </a:solidFill>
              </a:rPr>
              <a:t>Опіоїди – це клас наркотичних речовин</a:t>
            </a:r>
          </a:p>
        </p:txBody>
      </p:sp>
      <p:sp>
        <p:nvSpPr>
          <p:cNvPr id="3" name="Content Placeholder 2"/>
          <p:cNvSpPr>
            <a:spLocks noGrp="1"/>
          </p:cNvSpPr>
          <p:nvPr>
            <p:ph idx="1"/>
          </p:nvPr>
        </p:nvSpPr>
        <p:spPr>
          <a:xfrm>
            <a:off x="838200" y="1576118"/>
            <a:ext cx="7284522" cy="4351338"/>
          </a:xfrm>
        </p:spPr>
        <p:txBody>
          <a:bodyPr>
            <a:normAutofit/>
          </a:bodyPr>
          <a:lstStyle/>
          <a:p>
            <a:pPr algn="l" rtl="0">
              <a:lnSpc>
                <a:spcPct val="150000"/>
              </a:lnSpc>
            </a:pPr>
            <a:r>
              <a:rPr lang="uk" b="0" i="0" u="none" baseline="0" dirty="0">
                <a:solidFill>
                  <a:schemeClr val="accent1"/>
                </a:solidFill>
              </a:rPr>
              <a:t>Героїн</a:t>
            </a:r>
          </a:p>
          <a:p>
            <a:pPr algn="l" rtl="0">
              <a:lnSpc>
                <a:spcPct val="150000"/>
              </a:lnSpc>
            </a:pPr>
            <a:r>
              <a:rPr lang="uk" b="0" i="0" u="none" baseline="0" dirty="0">
                <a:solidFill>
                  <a:schemeClr val="accent1"/>
                </a:solidFill>
              </a:rPr>
              <a:t>Синтетичні опіоїди, наприклад фентаніл</a:t>
            </a:r>
          </a:p>
          <a:p>
            <a:pPr algn="l" rtl="0">
              <a:lnSpc>
                <a:spcPct val="150000"/>
              </a:lnSpc>
            </a:pPr>
            <a:r>
              <a:rPr lang="uk" b="0" i="0" u="none" baseline="0" dirty="0">
                <a:solidFill>
                  <a:schemeClr val="accent1"/>
                </a:solidFill>
              </a:rPr>
              <a:t>Рецептурні знеболювальні препарати</a:t>
            </a:r>
          </a:p>
          <a:p>
            <a:pPr lvl="1" algn="l" rtl="0">
              <a:lnSpc>
                <a:spcPct val="150000"/>
              </a:lnSpc>
            </a:pPr>
            <a:r>
              <a:rPr lang="uk" b="0" i="0" u="none" baseline="0" dirty="0">
                <a:solidFill>
                  <a:schemeClr val="accent1"/>
                </a:solidFill>
              </a:rPr>
              <a:t>Приклади: оксикодон, гідрокодон, кодеїн і морфін</a:t>
            </a:r>
          </a:p>
          <a:p>
            <a:pPr marL="0" indent="0" algn="l" rtl="0">
              <a:buNone/>
            </a:pPr>
            <a:endParaRPr lang="uk" sz="1800" dirty="0">
              <a:solidFill>
                <a:schemeClr val="accent1"/>
              </a:solidFill>
            </a:endParaRPr>
          </a:p>
          <a:p>
            <a:pPr marL="0" indent="0" algn="l" rtl="0">
              <a:buNone/>
            </a:pPr>
            <a:r>
              <a:rPr lang="uk" sz="1800" b="0" i="0" u="none" baseline="0" dirty="0">
                <a:solidFill>
                  <a:schemeClr val="accent1"/>
                </a:solidFill>
              </a:rPr>
              <a:t>Додаткова інформація наведена на веб-сайті: GetTheFactsRx.com</a:t>
            </a:r>
          </a:p>
        </p:txBody>
      </p:sp>
      <p:pic>
        <p:nvPicPr>
          <p:cNvPr id="7" name="Picture 6">
            <a:extLst>
              <a:ext uri="{FF2B5EF4-FFF2-40B4-BE49-F238E27FC236}">
                <a16:creationId xmlns:a16="http://schemas.microsoft.com/office/drawing/2014/main" id="{3F9B1370-CD54-42A1-AE0A-7C2FC836D1E2}"/>
              </a:ext>
            </a:extLst>
          </p:cNvPr>
          <p:cNvPicPr>
            <a:picLocks noChangeAspect="1"/>
          </p:cNvPicPr>
          <p:nvPr/>
        </p:nvPicPr>
        <p:blipFill>
          <a:blip r:embed="rId3"/>
          <a:stretch>
            <a:fillRect/>
          </a:stretch>
        </p:blipFill>
        <p:spPr>
          <a:xfrm>
            <a:off x="9251273" y="2700523"/>
            <a:ext cx="2102527" cy="2102527"/>
          </a:xfrm>
          <a:prstGeom prst="rect">
            <a:avLst/>
          </a:prstGeom>
        </p:spPr>
      </p:pic>
    </p:spTree>
    <p:extLst>
      <p:ext uri="{BB962C8B-B14F-4D97-AF65-F5344CB8AC3E}">
        <p14:creationId xmlns:p14="http://schemas.microsoft.com/office/powerpoint/2010/main" val="363855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500" y="1951038"/>
            <a:ext cx="4781550" cy="2852737"/>
          </a:xfrm>
        </p:spPr>
        <p:txBody>
          <a:bodyPr anchor="ctr">
            <a:normAutofit/>
          </a:bodyPr>
          <a:lstStyle/>
          <a:p>
            <a:pPr rtl="0"/>
            <a:r>
              <a:rPr lang="uk" sz="2000" b="0" i="0" u="none" baseline="0"/>
              <a:t>[Ім’я, прізвище]</a:t>
            </a:r>
            <a:br>
              <a:rPr lang="uk" sz="2000"/>
            </a:br>
            <a:r>
              <a:rPr lang="uk" sz="2000" b="0" i="0" u="none" baseline="0"/>
              <a:t>[Посада]</a:t>
            </a:r>
            <a:br>
              <a:rPr lang="uk" sz="2000"/>
            </a:br>
            <a:r>
              <a:rPr lang="uk" sz="2000" b="0" i="0" u="none" baseline="0"/>
              <a:t>[Організація]</a:t>
            </a:r>
            <a:br>
              <a:rPr lang="uk" sz="2000"/>
            </a:br>
            <a:r>
              <a:rPr lang="uk" sz="2000" b="0" i="0" u="none" baseline="0"/>
              <a:t>[Номер телефону]</a:t>
            </a:r>
            <a:br>
              <a:rPr lang="uk" sz="2000"/>
            </a:br>
            <a:r>
              <a:rPr lang="uk" sz="2000" b="0" i="0" u="none" baseline="0"/>
              <a:t>[Електронна пошта]</a:t>
            </a:r>
            <a:endParaRPr lang="uk" sz="2000" dirty="0">
              <a:solidFill>
                <a:schemeClr val="accent1"/>
              </a:solidFill>
            </a:endParaRPr>
          </a:p>
        </p:txBody>
      </p:sp>
    </p:spTree>
    <p:extLst>
      <p:ext uri="{BB962C8B-B14F-4D97-AF65-F5344CB8AC3E}">
        <p14:creationId xmlns:p14="http://schemas.microsoft.com/office/powerpoint/2010/main" val="2110700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Суть проблеми:</a:t>
            </a:r>
          </a:p>
        </p:txBody>
      </p:sp>
      <p:sp>
        <p:nvSpPr>
          <p:cNvPr id="3" name="Content Placeholder 2"/>
          <p:cNvSpPr>
            <a:spLocks noGrp="1"/>
          </p:cNvSpPr>
          <p:nvPr>
            <p:ph idx="1"/>
          </p:nvPr>
        </p:nvSpPr>
        <p:spPr>
          <a:xfrm>
            <a:off x="838200" y="1312264"/>
            <a:ext cx="10515600" cy="4351338"/>
          </a:xfrm>
        </p:spPr>
        <p:txBody>
          <a:bodyPr anchor="ctr">
            <a:normAutofit/>
          </a:bodyPr>
          <a:lstStyle/>
          <a:p>
            <a:pPr marL="0" indent="0" algn="ctr" rtl="0">
              <a:buNone/>
            </a:pPr>
            <a:r>
              <a:rPr lang="uk" sz="2700" b="0" i="0" u="none" baseline="0"/>
              <a:t>Речовини, що містять опіоїди, є однією з найпоширеніших причин передчасних смертей на території штату Вашингтон. На сьогодні кількість жертв передозування перевищує кількість тих, хто загинув у автокатастрофах.</a:t>
            </a:r>
          </a:p>
        </p:txBody>
      </p:sp>
    </p:spTree>
    <p:extLst>
      <p:ext uri="{BB962C8B-B14F-4D97-AF65-F5344CB8AC3E}">
        <p14:creationId xmlns:p14="http://schemas.microsoft.com/office/powerpoint/2010/main" val="104402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65FA3-7BBF-4FAA-ABF9-11869F012B1B}"/>
              </a:ext>
            </a:extLst>
          </p:cNvPr>
          <p:cNvSpPr>
            <a:spLocks noGrp="1"/>
          </p:cNvSpPr>
          <p:nvPr>
            <p:ph type="title"/>
          </p:nvPr>
        </p:nvSpPr>
        <p:spPr>
          <a:xfrm>
            <a:off x="838200" y="163246"/>
            <a:ext cx="10515600" cy="947138"/>
          </a:xfrm>
        </p:spPr>
        <p:txBody>
          <a:bodyPr>
            <a:normAutofit fontScale="90000"/>
          </a:bodyPr>
          <a:lstStyle/>
          <a:p>
            <a:pPr rtl="0"/>
            <a:r>
              <a:rPr lang="uk" b="0" i="0" u="none" baseline="0" dirty="0">
                <a:solidFill>
                  <a:schemeClr val="accent1"/>
                </a:solidFill>
              </a:rPr>
              <a:t>Кількість смертей від передозування опіоїдами зростає</a:t>
            </a:r>
          </a:p>
        </p:txBody>
      </p:sp>
      <p:pic>
        <p:nvPicPr>
          <p:cNvPr id="6" name="Content Placeholder 5" descr="Chart, bar chart&#10;&#10;Description automatically generated">
            <a:extLst>
              <a:ext uri="{FF2B5EF4-FFF2-40B4-BE49-F238E27FC236}">
                <a16:creationId xmlns:a16="http://schemas.microsoft.com/office/drawing/2014/main" id="{5D2A03C3-5DE7-4455-8DE1-4435CAE2A0D8}"/>
              </a:ext>
            </a:extLst>
          </p:cNvPr>
          <p:cNvPicPr>
            <a:picLocks noGrp="1" noChangeAspect="1"/>
          </p:cNvPicPr>
          <p:nvPr>
            <p:ph idx="1"/>
          </p:nvPr>
        </p:nvPicPr>
        <p:blipFill rotWithShape="1">
          <a:blip r:embed="rId3"/>
          <a:srcRect t="2196" r="774" b="48457"/>
          <a:stretch/>
        </p:blipFill>
        <p:spPr>
          <a:xfrm>
            <a:off x="1267988" y="1508167"/>
            <a:ext cx="9656024" cy="3841666"/>
          </a:xfrm>
        </p:spPr>
      </p:pic>
      <p:sp>
        <p:nvSpPr>
          <p:cNvPr id="7" name="Rectangle 6">
            <a:extLst>
              <a:ext uri="{FF2B5EF4-FFF2-40B4-BE49-F238E27FC236}">
                <a16:creationId xmlns:a16="http://schemas.microsoft.com/office/drawing/2014/main" id="{36F6CE9B-29BE-47CB-B688-56A4A4AD4393}"/>
              </a:ext>
            </a:extLst>
          </p:cNvPr>
          <p:cNvSpPr/>
          <p:nvPr/>
        </p:nvSpPr>
        <p:spPr>
          <a:xfrm>
            <a:off x="838200" y="5573091"/>
            <a:ext cx="10845800" cy="369332"/>
          </a:xfrm>
          <a:prstGeom prst="rect">
            <a:avLst/>
          </a:prstGeom>
        </p:spPr>
        <p:txBody>
          <a:bodyPr wrap="square">
            <a:spAutoFit/>
          </a:bodyPr>
          <a:lstStyle/>
          <a:p>
            <a:pPr algn="l" rtl="0"/>
            <a:r>
              <a:rPr lang="uk" b="0" i="0" u="none" baseline="0">
                <a:solidFill>
                  <a:srgbClr val="4472C4"/>
                </a:solidFill>
              </a:rPr>
              <a:t>Джерело: https://kingcounty.gov/depts/health/examiner/services/reports-data/overdose.aspx</a:t>
            </a:r>
          </a:p>
        </p:txBody>
      </p:sp>
    </p:spTree>
    <p:extLst>
      <p:ext uri="{BB962C8B-B14F-4D97-AF65-F5344CB8AC3E}">
        <p14:creationId xmlns:p14="http://schemas.microsoft.com/office/powerpoint/2010/main" val="14395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65FA3-7BBF-4FAA-ABF9-11869F012B1B}"/>
              </a:ext>
            </a:extLst>
          </p:cNvPr>
          <p:cNvSpPr>
            <a:spLocks noGrp="1"/>
          </p:cNvSpPr>
          <p:nvPr>
            <p:ph type="title"/>
          </p:nvPr>
        </p:nvSpPr>
        <p:spPr>
          <a:xfrm>
            <a:off x="568960" y="182932"/>
            <a:ext cx="11054080" cy="947138"/>
          </a:xfrm>
        </p:spPr>
        <p:txBody>
          <a:bodyPr>
            <a:normAutofit fontScale="90000"/>
          </a:bodyPr>
          <a:lstStyle/>
          <a:p>
            <a:pPr rtl="0"/>
            <a:r>
              <a:rPr lang="uk" b="0" i="0" u="none" baseline="0" dirty="0">
                <a:solidFill>
                  <a:schemeClr val="accent1"/>
                </a:solidFill>
              </a:rPr>
              <a:t>Основні причини смертей, пов’язаних із вживанням метамфетамінів або опіоїдів</a:t>
            </a:r>
          </a:p>
        </p:txBody>
      </p:sp>
      <p:pic>
        <p:nvPicPr>
          <p:cNvPr id="6" name="Content Placeholder 5" descr="Chart, bar chart&#10;&#10;Description automatically generated">
            <a:extLst>
              <a:ext uri="{FF2B5EF4-FFF2-40B4-BE49-F238E27FC236}">
                <a16:creationId xmlns:a16="http://schemas.microsoft.com/office/drawing/2014/main" id="{5D2A03C3-5DE7-4455-8DE1-4435CAE2A0D8}"/>
              </a:ext>
            </a:extLst>
          </p:cNvPr>
          <p:cNvPicPr>
            <a:picLocks noGrp="1" noChangeAspect="1"/>
          </p:cNvPicPr>
          <p:nvPr>
            <p:ph idx="1"/>
          </p:nvPr>
        </p:nvPicPr>
        <p:blipFill rotWithShape="1">
          <a:blip r:embed="rId3"/>
          <a:srcRect t="51944" r="1400" b="1379"/>
          <a:stretch/>
        </p:blipFill>
        <p:spPr>
          <a:xfrm>
            <a:off x="1327382" y="1623027"/>
            <a:ext cx="9537236" cy="3611945"/>
          </a:xfrm>
        </p:spPr>
      </p:pic>
      <p:sp>
        <p:nvSpPr>
          <p:cNvPr id="4" name="Rectangle 3">
            <a:extLst>
              <a:ext uri="{FF2B5EF4-FFF2-40B4-BE49-F238E27FC236}">
                <a16:creationId xmlns:a16="http://schemas.microsoft.com/office/drawing/2014/main" id="{E9407E47-6483-4EEC-AC6D-FC74B7D67797}"/>
              </a:ext>
            </a:extLst>
          </p:cNvPr>
          <p:cNvSpPr/>
          <p:nvPr/>
        </p:nvSpPr>
        <p:spPr>
          <a:xfrm>
            <a:off x="838200" y="5573091"/>
            <a:ext cx="10845800" cy="369332"/>
          </a:xfrm>
          <a:prstGeom prst="rect">
            <a:avLst/>
          </a:prstGeom>
        </p:spPr>
        <p:txBody>
          <a:bodyPr wrap="square">
            <a:spAutoFit/>
          </a:bodyPr>
          <a:lstStyle/>
          <a:p>
            <a:pPr algn="l" rtl="0"/>
            <a:r>
              <a:rPr lang="uk" b="0" i="0" u="none" baseline="0">
                <a:solidFill>
                  <a:srgbClr val="4472C4"/>
                </a:solidFill>
              </a:rPr>
              <a:t>Джерело: https://kingcounty.gov/depts/health/examiner/services/reports-data/overdose.aspx</a:t>
            </a:r>
          </a:p>
        </p:txBody>
      </p:sp>
    </p:spTree>
    <p:extLst>
      <p:ext uri="{BB962C8B-B14F-4D97-AF65-F5344CB8AC3E}">
        <p14:creationId xmlns:p14="http://schemas.microsoft.com/office/powerpoint/2010/main" val="3080202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Формулювання цілі презентації</a:t>
            </a:r>
          </a:p>
        </p:txBody>
      </p:sp>
      <p:sp>
        <p:nvSpPr>
          <p:cNvPr id="3" name="Content Placeholder 2"/>
          <p:cNvSpPr>
            <a:spLocks noGrp="1"/>
          </p:cNvSpPr>
          <p:nvPr>
            <p:ph idx="1"/>
          </p:nvPr>
        </p:nvSpPr>
        <p:spPr>
          <a:xfrm>
            <a:off x="838200" y="1312264"/>
            <a:ext cx="10515600" cy="4351338"/>
          </a:xfrm>
        </p:spPr>
        <p:txBody>
          <a:bodyPr anchor="ctr">
            <a:normAutofit/>
          </a:bodyPr>
          <a:lstStyle/>
          <a:p>
            <a:pPr marL="0" indent="0" algn="ctr" rtl="0">
              <a:lnSpc>
                <a:spcPct val="100000"/>
              </a:lnSpc>
              <a:spcBef>
                <a:spcPts val="0"/>
              </a:spcBef>
              <a:buNone/>
            </a:pPr>
            <a:r>
              <a:rPr lang="uk" sz="2700" b="0" i="0" u="none" baseline="0"/>
              <a:t>Кампанія «Початок із малого» (Starts with One) покликана поінформувати та просвітити молодь, їхніх батьків та осіб старшого віку про небезпеку, яку приховує зловживання рецептурними препаратами і їх нецільове вживання, а також про важливість їх належного зберігання, використання та утилізації. </a:t>
            </a:r>
          </a:p>
          <a:p>
            <a:pPr marL="0" marR="0" lvl="0" indent="0" algn="l" defTabSz="914400" rtl="0" eaLnBrk="1" fontAlgn="auto" latinLnBrk="0" hangingPunct="1">
              <a:lnSpc>
                <a:spcPct val="100000"/>
              </a:lnSpc>
              <a:spcBef>
                <a:spcPts val="0"/>
              </a:spcBef>
              <a:spcAft>
                <a:spcPts val="0"/>
              </a:spcAft>
              <a:buClrTx/>
              <a:buSzTx/>
              <a:buFontTx/>
              <a:buNone/>
              <a:tabLst/>
              <a:defRPr/>
            </a:pPr>
            <a:endParaRPr lang="uk" sz="2700" dirty="0"/>
          </a:p>
        </p:txBody>
      </p:sp>
    </p:spTree>
    <p:extLst>
      <p:ext uri="{BB962C8B-B14F-4D97-AF65-F5344CB8AC3E}">
        <p14:creationId xmlns:p14="http://schemas.microsoft.com/office/powerpoint/2010/main" val="1266581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Ваша роль</a:t>
            </a:r>
          </a:p>
        </p:txBody>
      </p:sp>
      <p:sp>
        <p:nvSpPr>
          <p:cNvPr id="3" name="Content Placeholder 2"/>
          <p:cNvSpPr>
            <a:spLocks noGrp="1"/>
          </p:cNvSpPr>
          <p:nvPr>
            <p:ph idx="1"/>
          </p:nvPr>
        </p:nvSpPr>
        <p:spPr>
          <a:xfrm>
            <a:off x="838200" y="1312264"/>
            <a:ext cx="10515600" cy="4351338"/>
          </a:xfrm>
        </p:spPr>
        <p:txBody>
          <a:bodyPr anchor="ctr"/>
          <a:lstStyle/>
          <a:p>
            <a:pPr marL="0" indent="0" algn="ctr" rtl="0">
              <a:buNone/>
            </a:pPr>
            <a:r>
              <a:rPr lang="uk" b="0" i="0" u="none" baseline="0"/>
              <a:t>Кампанія підтримує діяльність місцевих громад по всьому штату. Ми вживаємо елементарних заходів, роблячи свій внесок у рішення, що підготовлюються, і попереджаючи нецільове вживання речовин, які містять опіоїди. У кожного з нас є своя роль.</a:t>
            </a:r>
          </a:p>
          <a:p>
            <a:pPr marL="0" marR="0" lvl="0" indent="0" algn="l" defTabSz="914400" rtl="0" eaLnBrk="1" fontAlgn="auto" latinLnBrk="0" hangingPunct="1">
              <a:lnSpc>
                <a:spcPct val="100000"/>
              </a:lnSpc>
              <a:spcBef>
                <a:spcPts val="0"/>
              </a:spcBef>
              <a:spcAft>
                <a:spcPts val="0"/>
              </a:spcAft>
              <a:buClrTx/>
              <a:buSzTx/>
              <a:buFontTx/>
              <a:buNone/>
              <a:tabLst/>
              <a:defRPr/>
            </a:pPr>
            <a:endParaRPr lang="uk" dirty="0"/>
          </a:p>
        </p:txBody>
      </p:sp>
    </p:spTree>
    <p:extLst>
      <p:ext uri="{BB962C8B-B14F-4D97-AF65-F5344CB8AC3E}">
        <p14:creationId xmlns:p14="http://schemas.microsoft.com/office/powerpoint/2010/main" val="93213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uk" b="0" i="0" u="none" baseline="0"/>
              <a:t>Який ефект речовини, що містять опіоїди, чинять на вас?</a:t>
            </a:r>
          </a:p>
        </p:txBody>
      </p:sp>
    </p:spTree>
    <p:extLst>
      <p:ext uri="{BB962C8B-B14F-4D97-AF65-F5344CB8AC3E}">
        <p14:creationId xmlns:p14="http://schemas.microsoft.com/office/powerpoint/2010/main" val="593802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2781</TotalTime>
  <Words>3429</Words>
  <Application>Microsoft Office PowerPoint</Application>
  <PresentationFormat>Widescreen</PresentationFormat>
  <Paragraphs>274</Paragraphs>
  <Slides>30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PowerPoint Presentation</vt:lpstr>
      <vt:lpstr>Що таке «опіоїдний препарат» («препарат, що містить опіоїди», «опіоїд»)?</vt:lpstr>
      <vt:lpstr>Опіоїди – це клас наркотичних речовин</vt:lpstr>
      <vt:lpstr>Суть проблеми:</vt:lpstr>
      <vt:lpstr>Кількість смертей від передозування опіоїдами зростає</vt:lpstr>
      <vt:lpstr>Основні причини смертей, пов’язаних із вживанням метамфетамінів або опіоїдів</vt:lpstr>
      <vt:lpstr>Формулювання цілі презентації</vt:lpstr>
      <vt:lpstr>Ваша роль</vt:lpstr>
      <vt:lpstr>Який ефект речовини, що містять опіоїди, чинять на вас?</vt:lpstr>
      <vt:lpstr>Який ефект речовини, що містять опіоїди, чинять на вас?</vt:lpstr>
      <vt:lpstr>На кого опіоїди чинять вплив?</vt:lpstr>
      <vt:lpstr>На кого опіоїди чинять вплив?</vt:lpstr>
      <vt:lpstr>Що можете зробити ви?</vt:lpstr>
      <vt:lpstr>Що можете зробити ви?</vt:lpstr>
      <vt:lpstr>Що можете зробити ви?</vt:lpstr>
      <vt:lpstr>Що можете зробити ви?</vt:lpstr>
      <vt:lpstr>Що можете зробити ви?</vt:lpstr>
      <vt:lpstr>Що можете зробити ви?</vt:lpstr>
      <vt:lpstr>Що можете зробити ви?</vt:lpstr>
      <vt:lpstr>Що можете зробити ви?</vt:lpstr>
      <vt:lpstr>Як реагувати на передозування</vt:lpstr>
      <vt:lpstr>Ознаки передозування</vt:lpstr>
      <vt:lpstr>Як реагувати на передозування</vt:lpstr>
      <vt:lpstr>Навчайтеся й діліться інформацією</vt:lpstr>
      <vt:lpstr>Діліться інформацією</vt:lpstr>
      <vt:lpstr>Діліться інформацією</vt:lpstr>
      <vt:lpstr>Доступні ресурси</vt:lpstr>
      <vt:lpstr>Доступні ресурси</vt:lpstr>
      <vt:lpstr>Пам’ятайте:</vt:lpstr>
      <vt:lpstr>[Ім’я, прізвище] [Посада] [Організація] [Номер телефону] [Електронна пошта]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Jones</dc:creator>
  <cp:lastModifiedBy>Brian Goyer</cp:lastModifiedBy>
  <cp:revision>191</cp:revision>
  <dcterms:created xsi:type="dcterms:W3CDTF">2017-10-06T22:52:18Z</dcterms:created>
  <dcterms:modified xsi:type="dcterms:W3CDTF">2021-08-10T19:20:19Z</dcterms:modified>
</cp:coreProperties>
</file>