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8.jpg" ContentType="image/pn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60" r:id="rId3"/>
    <p:sldId id="310" r:id="rId4"/>
    <p:sldId id="292" r:id="rId5"/>
    <p:sldId id="340" r:id="rId6"/>
    <p:sldId id="343" r:id="rId7"/>
    <p:sldId id="311" r:id="rId8"/>
    <p:sldId id="326" r:id="rId9"/>
    <p:sldId id="261" r:id="rId10"/>
    <p:sldId id="267" r:id="rId11"/>
    <p:sldId id="294" r:id="rId12"/>
    <p:sldId id="266" r:id="rId13"/>
    <p:sldId id="324" r:id="rId14"/>
    <p:sldId id="283" r:id="rId15"/>
    <p:sldId id="327" r:id="rId16"/>
    <p:sldId id="328" r:id="rId17"/>
    <p:sldId id="329" r:id="rId18"/>
    <p:sldId id="330" r:id="rId19"/>
    <p:sldId id="331" r:id="rId20"/>
    <p:sldId id="332" r:id="rId21"/>
    <p:sldId id="319" r:id="rId22"/>
    <p:sldId id="338" r:id="rId23"/>
    <p:sldId id="333" r:id="rId24"/>
    <p:sldId id="334" r:id="rId25"/>
    <p:sldId id="335" r:id="rId26"/>
    <p:sldId id="336" r:id="rId27"/>
    <p:sldId id="284" r:id="rId28"/>
    <p:sldId id="301" r:id="rId29"/>
    <p:sldId id="337" r:id="rId30"/>
    <p:sldId id="32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helle Hege" initials="MH [7]" lastIdx="1" clrIdx="6"/>
  <p:cmAuthor id="1" name="Michelle Hege" initials="MH" lastIdx="1" clrIdx="0"/>
  <p:cmAuthor id="2" name="Michelle Hege" initials="MH [2]" lastIdx="1" clrIdx="1"/>
  <p:cmAuthor id="3" name="Michelle Hege" initials="MH [3]" lastIdx="1" clrIdx="2"/>
  <p:cmAuthor id="4" name="Michelle Hege" initials="MH [4]" lastIdx="1" clrIdx="3"/>
  <p:cmAuthor id="5" name="Michelle Hege" initials="MH [5]" lastIdx="1" clrIdx="4"/>
  <p:cmAuthor id="6" name="Michelle Hege" initials="MH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84"/>
    <p:restoredTop sz="50868" autoAdjust="0"/>
  </p:normalViewPr>
  <p:slideViewPr>
    <p:cSldViewPr snapToGrid="0" snapToObjects="1">
      <p:cViewPr varScale="1">
        <p:scale>
          <a:sx n="59" d="100"/>
          <a:sy n="59" d="100"/>
        </p:scale>
        <p:origin x="666" y="78"/>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7A8A0-C486-C446-B36B-6EBE36BBD885}" type="datetimeFigureOut">
              <a:rPr lang="en-US" smtClean="0"/>
              <a:t>8/12/2021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CFFBF-563A-8849-9426-A51EF1D706BD}" type="slidenum">
              <a:rPr lang="en-US" smtClean="0"/>
              <a:t>‹#›</a:t>
            </a:fld>
            <a:endParaRPr lang="en-US"/>
          </a:p>
        </p:txBody>
      </p:sp>
    </p:spTree>
    <p:extLst>
      <p:ext uri="{BB962C8B-B14F-4D97-AF65-F5344CB8AC3E}">
        <p14:creationId xmlns:p14="http://schemas.microsoft.com/office/powerpoint/2010/main" val="99263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mh" b="0" i="0" u="none" baseline="0" dirty="0"/>
              <a:t>Karuwainene aolep</a:t>
            </a:r>
          </a:p>
          <a:p>
            <a:pPr marL="171450" indent="-171450" algn="l" rtl="0">
              <a:buFont typeface="Arial" panose="020B0604020202020204" pitchFamily="34" charset="0"/>
              <a:buChar char="•"/>
            </a:pPr>
            <a:r>
              <a:rPr lang="mh" b="0" i="0" u="none" baseline="0" dirty="0">
                <a:solidFill>
                  <a:schemeClr val="accent1"/>
                </a:solidFill>
              </a:rPr>
              <a:t>Ilo pija ilo jinoe, ri kōnono en ba etan, wōn e, im koba etke an maroñ in kōnono kōn katak in im tōkjān ilo jerbal in kōkile kauwōtata an opioid.</a:t>
            </a:r>
          </a:p>
          <a:p>
            <a:pPr marL="171450" indent="-171450" algn="l" rtl="0">
              <a:buFont typeface="Arial" panose="020B0604020202020204" pitchFamily="34" charset="0"/>
              <a:buChar char="•"/>
            </a:pPr>
            <a:r>
              <a:rPr lang="mh" b="0" i="0" u="none" baseline="0" dirty="0">
                <a:solidFill>
                  <a:schemeClr val="accent1"/>
                </a:solidFill>
              </a:rPr>
              <a:t>Eṃōj an ukok meḷeḷein opioid jān jāān in Statewide Opioid Response grant iuṃwin Washington State Health Care Authority ñan Behaviorial Health im Recovery Division eo an King County Department of Community im Human Services.</a:t>
            </a:r>
          </a:p>
          <a:p>
            <a:pPr marL="171450" indent="-171450" algn="l" rtl="0">
              <a:buFontTx/>
              <a:buChar char="-"/>
            </a:pPr>
            <a:endParaRPr lang="mh" dirty="0"/>
          </a:p>
          <a:p>
            <a:pPr marL="171450" indent="-171450" algn="l" rtl="0">
              <a:buFontTx/>
              <a:buChar char="-"/>
            </a:pPr>
            <a:endParaRPr lang="mh" dirty="0"/>
          </a:p>
        </p:txBody>
      </p:sp>
      <p:sp>
        <p:nvSpPr>
          <p:cNvPr id="4" name="Slide Number Placeholder 3"/>
          <p:cNvSpPr>
            <a:spLocks noGrp="1"/>
          </p:cNvSpPr>
          <p:nvPr>
            <p:ph type="sldNum" sz="quarter" idx="10"/>
          </p:nvPr>
        </p:nvSpPr>
        <p:spPr/>
        <p:txBody>
          <a:bodyPr/>
          <a:lstStyle/>
          <a:p>
            <a:pPr algn="l" rtl="0"/>
            <a:fld id="{691CFFBF-563A-8849-9426-A51EF1D706BD}" type="slidenum">
              <a:rPr/>
              <a:t>1</a:t>
            </a:fld>
            <a:endParaRPr lang="mh"/>
          </a:p>
        </p:txBody>
      </p:sp>
    </p:spTree>
    <p:extLst>
      <p:ext uri="{BB962C8B-B14F-4D97-AF65-F5344CB8AC3E}">
        <p14:creationId xmlns:p14="http://schemas.microsoft.com/office/powerpoint/2010/main" val="37322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mh" b="0" i="0" u="none" baseline="0"/>
              <a:t>Unin añur in opiod ke rej oktak ṃōttan kōmālij eo ej kile jinōkjeej (ṃōṇōṇō). </a:t>
            </a:r>
          </a:p>
          <a:p>
            <a:pPr marL="171450" indent="-171450" algn="l" rtl="0">
              <a:buFont typeface="Arial" panose="020B0604020202020204" pitchFamily="34" charset="0"/>
              <a:buChar char="•"/>
            </a:pPr>
            <a:r>
              <a:rPr lang="mh" b="0" i="0" u="none" baseline="0"/>
              <a:t>Opioid ej bōjrak kakōḷḷe jān ānbwinnin ñan kōmālij kōn metak kab kōtḷọk dopamine ilo joñan eḷap iloan ānbwinin. </a:t>
            </a:r>
          </a:p>
          <a:p>
            <a:pPr marL="171450" indent="-171450" algn="l" rtl="0">
              <a:buFont typeface="Arial" panose="020B0604020202020204" pitchFamily="34" charset="0"/>
              <a:buChar char="•"/>
            </a:pPr>
            <a:r>
              <a:rPr lang="mh" b="0" i="0" u="none" baseline="0"/>
              <a:t>Oktak eo ej kōṃṃan anur ilo armej eo.</a:t>
            </a:r>
          </a:p>
          <a:p>
            <a:pPr marL="171450" indent="-171450" algn="l" rtl="0">
              <a:buFont typeface="Arial" panose="020B0604020202020204" pitchFamily="34" charset="0"/>
              <a:buChar char="•"/>
            </a:pPr>
            <a:r>
              <a:rPr lang="mh" b="0" i="0" u="none" baseline="0"/>
              <a:t>Jabdewōt juon emaroñ añurlep ilo aer bok uno ko rekajoor.</a:t>
            </a:r>
          </a:p>
          <a:p>
            <a:pPr algn="l" rtl="0"/>
            <a:r>
              <a:rPr lang="mh" b="0" i="0" u="none" baseline="0"/>
              <a:t>(Joko meḷeḷe: CDC and National Institute on Drug Abuse)</a:t>
            </a:r>
          </a:p>
        </p:txBody>
      </p:sp>
      <p:sp>
        <p:nvSpPr>
          <p:cNvPr id="4" name="Slide Number Placeholder 3"/>
          <p:cNvSpPr>
            <a:spLocks noGrp="1"/>
          </p:cNvSpPr>
          <p:nvPr>
            <p:ph type="sldNum" sz="quarter" idx="10"/>
          </p:nvPr>
        </p:nvSpPr>
        <p:spPr/>
        <p:txBody>
          <a:bodyPr/>
          <a:lstStyle/>
          <a:p>
            <a:pPr algn="l" rtl="0"/>
            <a:fld id="{691CFFBF-563A-8849-9426-A51EF1D706BD}" type="slidenum">
              <a:rPr/>
              <a:t>10</a:t>
            </a:fld>
            <a:endParaRPr lang="mh"/>
          </a:p>
        </p:txBody>
      </p:sp>
    </p:spTree>
    <p:extLst>
      <p:ext uri="{BB962C8B-B14F-4D97-AF65-F5344CB8AC3E}">
        <p14:creationId xmlns:p14="http://schemas.microsoft.com/office/powerpoint/2010/main" val="26374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h" dirty="0"/>
          </a:p>
        </p:txBody>
      </p:sp>
      <p:sp>
        <p:nvSpPr>
          <p:cNvPr id="4" name="Slide Number Placeholder 3"/>
          <p:cNvSpPr>
            <a:spLocks noGrp="1"/>
          </p:cNvSpPr>
          <p:nvPr>
            <p:ph type="sldNum" sz="quarter" idx="10"/>
          </p:nvPr>
        </p:nvSpPr>
        <p:spPr/>
        <p:txBody>
          <a:bodyPr/>
          <a:lstStyle/>
          <a:p>
            <a:pPr algn="l" rtl="0"/>
            <a:fld id="{691CFFBF-563A-8849-9426-A51EF1D706BD}" type="slidenum">
              <a:rPr/>
              <a:t>11</a:t>
            </a:fld>
            <a:endParaRPr lang="mh"/>
          </a:p>
        </p:txBody>
      </p:sp>
    </p:spTree>
    <p:extLst>
      <p:ext uri="{BB962C8B-B14F-4D97-AF65-F5344CB8AC3E}">
        <p14:creationId xmlns:p14="http://schemas.microsoft.com/office/powerpoint/2010/main" val="68126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charset="0"/>
              <a:buChar char="•"/>
            </a:pPr>
            <a:r>
              <a:rPr lang="mh" b="0" i="0" u="none" baseline="0" dirty="0"/>
              <a:t>Jabdewōt juon ej bōk opioid emaroñ bōk añur.</a:t>
            </a:r>
          </a:p>
          <a:p>
            <a:pPr marL="171450" indent="-171450" algn="l" rtl="0">
              <a:buFont typeface="Arial" charset="0"/>
              <a:buChar char="•"/>
            </a:pPr>
            <a:r>
              <a:rPr lang="mh" b="0" i="0" u="none" baseline="0" dirty="0"/>
              <a:t>Kadek eo emaroñ jinoe ilo an bōk uno ko jañin tok jān taktō eo.</a:t>
            </a:r>
          </a:p>
          <a:p>
            <a:pPr marL="171450" indent="-171450" algn="l" rtl="0">
              <a:buFont typeface="Arial" charset="0"/>
              <a:buChar char="•"/>
            </a:pPr>
            <a:r>
              <a:rPr lang="mh" b="1" i="0" u="none" baseline="0" dirty="0"/>
              <a:t>Elōñḷọk ro jodikdik ilo bukwōn ekadek in uno ko. </a:t>
            </a:r>
            <a:endParaRPr lang="mh" baseline="0" dirty="0"/>
          </a:p>
          <a:p>
            <a:pPr marL="628650" lvl="1" indent="-171450" algn="l" rtl="0">
              <a:buFont typeface="Arial" charset="0"/>
              <a:buChar char="•"/>
            </a:pPr>
            <a:r>
              <a:rPr lang="mh" b="0" i="0" u="none" baseline="0" dirty="0"/>
              <a:t>Ewōr kuṇaer ro jinen, jemān, jibuun im ṃōttan ilo bōbrae kadek in uno kōn aer bwebwenato im jeeri meḷeḷe. </a:t>
            </a:r>
          </a:p>
          <a:p>
            <a:pPr marL="171450" lvl="0" indent="-171450" algn="l" rtl="0">
              <a:buFont typeface="Arial" charset="0"/>
              <a:buChar char="•"/>
            </a:pPr>
            <a:r>
              <a:rPr lang="mh" b="0" i="0" u="none" baseline="0" dirty="0"/>
              <a:t>Elōñ armej rejaje ke epidodo in bōk añur in opioid. Eñin unin aorōk in kōjparok ñan bōk uno ko rekajoor iuṃwin lale taktō eo im edik iien eo.</a:t>
            </a:r>
          </a:p>
          <a:p>
            <a:pPr marL="171450" lvl="0" indent="-171450" algn="l" rtl="0">
              <a:buFont typeface="Arial" charset="0"/>
              <a:buChar char="•"/>
            </a:pPr>
            <a:r>
              <a:rPr lang="mh" b="0" i="0" u="none" baseline="0" dirty="0"/>
              <a:t>Eaurōk in kwaḷọk ṃool bwe ejab juon kain armej etōn kadek in uno ko opioid.  Emaroñ oktak ilo jabdewōt juon.</a:t>
            </a:r>
          </a:p>
          <a:p>
            <a:pPr marL="171450" lvl="0" indent="-171450" algn="l" rtl="0">
              <a:buFont typeface="Arial" charset="0"/>
              <a:buChar char="•"/>
            </a:pPr>
            <a:endParaRPr lang="mh" baseline="0" dirty="0"/>
          </a:p>
          <a:p>
            <a:pPr marL="171450" lvl="0" indent="-171450" algn="l" rtl="0">
              <a:buFont typeface="Arial" charset="0"/>
              <a:buChar char="•"/>
            </a:pPr>
            <a:r>
              <a:rPr lang="mh" b="0" i="0" u="none" baseline="0" dirty="0"/>
              <a:t>Jikin meḷeḷe: National Institute on Drug Abuse</a:t>
            </a:r>
          </a:p>
          <a:p>
            <a:pPr marL="171450" lvl="0" indent="-171450" algn="l" rtl="0">
              <a:buFont typeface="Arial" charset="0"/>
              <a:buChar char="•"/>
            </a:pPr>
            <a:endParaRPr lang="mh" baseline="0" dirty="0"/>
          </a:p>
          <a:p>
            <a:pPr marL="171450" lvl="0" indent="-171450" algn="l" rtl="0">
              <a:buFont typeface="Arial" charset="0"/>
              <a:buChar char="•"/>
            </a:pPr>
            <a:r>
              <a:rPr lang="mh" b="0" i="0" u="none" baseline="0" dirty="0"/>
              <a:t>Meḷeḷe ipelaakin ej itok jān Opeij in King County Medical Examiner im Public Health – Seattle &amp; King County</a:t>
            </a:r>
          </a:p>
          <a:p>
            <a:pPr marL="628650" lvl="1" indent="-171450" algn="l" rtl="0">
              <a:buFont typeface="Arial" charset="0"/>
              <a:buChar char="•"/>
            </a:pPr>
            <a:endParaRPr lang="mh" baseline="0" dirty="0"/>
          </a:p>
          <a:p>
            <a:pPr marL="171450" lvl="0" indent="-171450" algn="l" rtl="0">
              <a:buFont typeface="Arial" charset="0"/>
              <a:buChar char="•"/>
            </a:pPr>
            <a:endParaRPr lang="mh" baseline="0" dirty="0"/>
          </a:p>
        </p:txBody>
      </p:sp>
      <p:sp>
        <p:nvSpPr>
          <p:cNvPr id="4" name="Slide Number Placeholder 3"/>
          <p:cNvSpPr>
            <a:spLocks noGrp="1"/>
          </p:cNvSpPr>
          <p:nvPr>
            <p:ph type="sldNum" sz="quarter" idx="10"/>
          </p:nvPr>
        </p:nvSpPr>
        <p:spPr/>
        <p:txBody>
          <a:bodyPr/>
          <a:lstStyle/>
          <a:p>
            <a:pPr algn="l" rtl="0"/>
            <a:fld id="{691CFFBF-563A-8849-9426-A51EF1D706BD}" type="slidenum">
              <a:rPr/>
              <a:t>12</a:t>
            </a:fld>
            <a:endParaRPr lang="mh"/>
          </a:p>
        </p:txBody>
      </p:sp>
    </p:spTree>
    <p:extLst>
      <p:ext uri="{BB962C8B-B14F-4D97-AF65-F5344CB8AC3E}">
        <p14:creationId xmlns:p14="http://schemas.microsoft.com/office/powerpoint/2010/main" val="30855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mh" b="0" i="0" u="none" baseline="0"/>
              <a:t>RI KŌNONO RO: Kālet jān 7 pija itulaḷ: Ekkar ñan armej ilo kweilok eo, ta pija ko kwōkōṇaan kobaik?</a:t>
            </a:r>
          </a:p>
          <a:p>
            <a:endParaRPr lang="mh" dirty="0"/>
          </a:p>
          <a:p>
            <a:pPr algn="l" rtl="0"/>
            <a:r>
              <a:rPr lang="mh" b="0" i="0" u="none" baseline="0"/>
              <a:t>Men ko ñan kōnono kake:</a:t>
            </a:r>
          </a:p>
          <a:p>
            <a:pPr marL="171450" indent="-171450" algn="l" rtl="0">
              <a:buFont typeface="Arial" charset="0"/>
              <a:buChar char="•"/>
            </a:pPr>
            <a:r>
              <a:rPr lang="mh" b="0" i="0" u="none" baseline="0"/>
              <a:t>Ta ko buñtōn ko pidodo KWO maroñ bōke?</a:t>
            </a:r>
          </a:p>
          <a:p>
            <a:pPr marL="171450" indent="-171450" algn="l" rtl="0">
              <a:buFont typeface="Arial" charset="0"/>
              <a:buChar char="•"/>
            </a:pPr>
            <a:r>
              <a:rPr lang="mh" b="0" i="0" u="none" baseline="0"/>
              <a:t>Emaroñ aolepān kōṃṃan ko itulaḷ. Emaroñ kōtōprake - im enaaj kōṃṃan oktak kilep.</a:t>
            </a:r>
          </a:p>
          <a:p>
            <a:pPr marL="171450" indent="-171450" algn="l" rtl="0">
              <a:buFont typeface="Arial" charset="0"/>
              <a:buChar char="•"/>
            </a:pPr>
            <a:r>
              <a:rPr lang="mh" b="0" i="0" u="none" baseline="0"/>
              <a:t>Aolep kōj ewōr kuṇaad ilo oktak eo.</a:t>
            </a:r>
          </a:p>
        </p:txBody>
      </p:sp>
      <p:sp>
        <p:nvSpPr>
          <p:cNvPr id="4" name="Slide Number Placeholder 3"/>
          <p:cNvSpPr>
            <a:spLocks noGrp="1"/>
          </p:cNvSpPr>
          <p:nvPr>
            <p:ph type="sldNum" sz="quarter" idx="10"/>
          </p:nvPr>
        </p:nvSpPr>
        <p:spPr/>
        <p:txBody>
          <a:bodyPr/>
          <a:lstStyle/>
          <a:p>
            <a:pPr algn="l" rtl="0"/>
            <a:fld id="{691CFFBF-563A-8849-9426-A51EF1D706BD}" type="slidenum">
              <a:rPr/>
              <a:t>13</a:t>
            </a:fld>
            <a:endParaRPr lang="mh"/>
          </a:p>
        </p:txBody>
      </p:sp>
    </p:spTree>
    <p:extLst>
      <p:ext uri="{BB962C8B-B14F-4D97-AF65-F5344CB8AC3E}">
        <p14:creationId xmlns:p14="http://schemas.microsoft.com/office/powerpoint/2010/main" val="944461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mh" b="0" i="0" u="none" baseline="0"/>
              <a:t>RI KŌNONO: Emaroñ kwaḷọk pija in ilo jabdewōt kweilọk eo. Eṃṃan ñan armej ro remaroñ bōk opioid jān taktō eo ak rej mour ippān metak aolep iien (acute/chronic). </a:t>
            </a:r>
          </a:p>
          <a:p>
            <a:pPr marL="171450" indent="-171450" algn="l" rtl="0">
              <a:buFont typeface="Arial" charset="0"/>
              <a:buChar char="•"/>
            </a:pPr>
            <a:r>
              <a:rPr lang="mh" b="0" i="0" u="none" baseline="0"/>
              <a:t>Jodikdik: ñilep, jorrāān ilo ikkure ak jabdewōt - elōñ wāween kōjparok metak. Kōnono ippān taktō eo aṃ.</a:t>
            </a:r>
          </a:p>
          <a:p>
            <a:pPr marL="171450" indent="-171450" algn="l" rtl="0">
              <a:buFont typeface="Arial" charset="0"/>
              <a:buChar char="•"/>
            </a:pPr>
            <a:r>
              <a:rPr lang="mh" b="0" i="0" u="none" baseline="0"/>
              <a:t>Ro jinen im jemān: ewōr wāween ko jet ñan kaṃadṃōd metak eo an nejūṃ ajri. Kōnono ippān taktō eo an nejūṃ ajri (ak taktō in ñiin) kōn waween ko jet ñan kaṃadṃōd metak.</a:t>
            </a:r>
          </a:p>
          <a:p>
            <a:pPr marL="171450" indent="-171450" algn="l" rtl="0">
              <a:buFont typeface="Arial" charset="0"/>
              <a:buChar char="•"/>
            </a:pPr>
            <a:r>
              <a:rPr lang="mh" b="0" i="0" u="none" baseline="0"/>
              <a:t>Ro rūtto: kōnono ippān taktō eo aṃ kōn wāween eṃṃantata jet ñan kaṃadṃōd metak kilep (chronic ak acute).</a:t>
            </a:r>
          </a:p>
          <a:p>
            <a:pPr marL="171450" indent="-171450" algn="l" rtl="0">
              <a:buFont typeface="Arial" charset="0"/>
              <a:buChar char="•"/>
            </a:pPr>
            <a:endParaRPr lang="mh" baseline="0" dirty="0"/>
          </a:p>
          <a:p>
            <a:pPr marL="171450" indent="-171450" algn="l" rtl="0">
              <a:buFont typeface="Arial" charset="0"/>
              <a:buChar char="•"/>
            </a:pPr>
            <a:r>
              <a:rPr lang="mh" b="0" i="0" u="none" baseline="0"/>
              <a:t>Elōñ wāween ko jet jān opioid ke emaroñ eṃṃanḷọk ippaṃ im edikḷọk kauwōtata: </a:t>
            </a:r>
          </a:p>
          <a:p>
            <a:pPr marL="171450" indent="-171450" algn="l" rtl="0">
              <a:buFont typeface="Arial" charset="0"/>
              <a:buChar char="•"/>
            </a:pPr>
            <a:r>
              <a:rPr lang="mh" b="0" i="0" u="none" baseline="0"/>
              <a:t>Acetaminophen (Tylenol) ak ibuprofen (Advil)</a:t>
            </a:r>
          </a:p>
          <a:p>
            <a:pPr marL="171450" indent="-171450" algn="l" rtl="0">
              <a:buFont typeface="Arial" charset="0"/>
              <a:buChar char="•"/>
            </a:pPr>
            <a:r>
              <a:rPr lang="mh" b="0" i="0" u="none" baseline="0"/>
              <a:t>Cognitive behavioral therapy</a:t>
            </a:r>
          </a:p>
          <a:p>
            <a:pPr marL="171450" indent="-171450" algn="l" rtl="0">
              <a:buFont typeface="Arial" charset="0"/>
              <a:buChar char="•"/>
            </a:pPr>
            <a:r>
              <a:rPr lang="mh" b="0" i="0" u="none" baseline="0"/>
              <a:t>Exercise therapy</a:t>
            </a:r>
          </a:p>
          <a:p>
            <a:pPr marL="171450" indent="-171450" algn="l" rtl="0">
              <a:buFont typeface="Arial" charset="0"/>
              <a:buChar char="•"/>
            </a:pPr>
            <a:r>
              <a:rPr lang="mh" b="0" i="0" u="none" baseline="0"/>
              <a:t>Uno kōn kabūroṃōjṃōj ak jebjeb.</a:t>
            </a:r>
          </a:p>
          <a:p>
            <a:pPr marL="171450" indent="-171450" algn="l" rtl="0">
              <a:buFont typeface="Arial" charset="0"/>
              <a:buChar char="•"/>
            </a:pPr>
            <a:r>
              <a:rPr lang="mh" b="0" i="0" u="none" baseline="0"/>
              <a:t>Ḷapḷok </a:t>
            </a:r>
          </a:p>
          <a:p>
            <a:pPr marL="171450" indent="-171450" algn="l" rtl="0">
              <a:buFont typeface="Arial" charset="0"/>
              <a:buChar char="•"/>
            </a:pPr>
            <a:endParaRPr lang="mh" baseline="0" dirty="0"/>
          </a:p>
          <a:p>
            <a:pPr marL="171450" indent="-171450" algn="l" rtl="0">
              <a:buFont typeface="Arial" charset="0"/>
              <a:buChar char="•"/>
            </a:pPr>
            <a:r>
              <a:rPr lang="mh" b="0" i="0" u="none" baseline="0"/>
              <a:t>(Jikin meḷeḷe: CDC)</a:t>
            </a:r>
            <a:endParaRPr lang="mh" dirty="0"/>
          </a:p>
        </p:txBody>
      </p:sp>
      <p:sp>
        <p:nvSpPr>
          <p:cNvPr id="4" name="Slide Number Placeholder 3"/>
          <p:cNvSpPr>
            <a:spLocks noGrp="1"/>
          </p:cNvSpPr>
          <p:nvPr>
            <p:ph type="sldNum" sz="quarter" idx="10"/>
          </p:nvPr>
        </p:nvSpPr>
        <p:spPr/>
        <p:txBody>
          <a:bodyPr/>
          <a:lstStyle/>
          <a:p>
            <a:pPr algn="l" rtl="0"/>
            <a:fld id="{691CFFBF-563A-8849-9426-A51EF1D706BD}" type="slidenum">
              <a:rPr/>
              <a:t>14</a:t>
            </a:fld>
            <a:endParaRPr lang="mh"/>
          </a:p>
        </p:txBody>
      </p:sp>
    </p:spTree>
    <p:extLst>
      <p:ext uri="{BB962C8B-B14F-4D97-AF65-F5344CB8AC3E}">
        <p14:creationId xmlns:p14="http://schemas.microsoft.com/office/powerpoint/2010/main" val="1701586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mh" b="0" i="0" u="none" baseline="0"/>
              <a:t>RI KŌNONO: Emaroñ kwaḷọk pija in ilo jabdewōt kweilọk eo. Eṃṃan ippān jodikdik ro.</a:t>
            </a:r>
          </a:p>
          <a:p>
            <a:pPr marL="171450" indent="-171450" algn="l" rtl="0">
              <a:buFont typeface="Arial" charset="0"/>
              <a:buChar char="•"/>
            </a:pPr>
            <a:r>
              <a:rPr lang="mh" b="0" i="0" u="none" baseline="0"/>
              <a:t>Ro jodikdik: ñe ewōr aṃ uno ko jān taktō, jab jeeri. Taktō eo aṃ ak taktō in ñiiṃ kar lewōj uno ṇe AṂ ñan bōke iuṃwin aer lale. Ekkar KWE wōt en bōke.</a:t>
            </a:r>
            <a:endParaRPr lang="mh" dirty="0"/>
          </a:p>
          <a:p>
            <a:endParaRPr lang="mh" dirty="0"/>
          </a:p>
        </p:txBody>
      </p:sp>
      <p:sp>
        <p:nvSpPr>
          <p:cNvPr id="4" name="Slide Number Placeholder 3"/>
          <p:cNvSpPr>
            <a:spLocks noGrp="1"/>
          </p:cNvSpPr>
          <p:nvPr>
            <p:ph type="sldNum" sz="quarter" idx="10"/>
          </p:nvPr>
        </p:nvSpPr>
        <p:spPr/>
        <p:txBody>
          <a:bodyPr/>
          <a:lstStyle/>
          <a:p>
            <a:pPr algn="l" rtl="0"/>
            <a:fld id="{691CFFBF-563A-8849-9426-A51EF1D706BD}" type="slidenum">
              <a:rPr/>
              <a:t>15</a:t>
            </a:fld>
            <a:endParaRPr lang="mh"/>
          </a:p>
        </p:txBody>
      </p:sp>
    </p:spTree>
    <p:extLst>
      <p:ext uri="{BB962C8B-B14F-4D97-AF65-F5344CB8AC3E}">
        <p14:creationId xmlns:p14="http://schemas.microsoft.com/office/powerpoint/2010/main" val="1239367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mh" sz="1200" b="0" i="0" u="none" kern="1200" baseline="0">
                <a:solidFill>
                  <a:schemeClr val="tx1"/>
                </a:solidFill>
                <a:effectLst/>
                <a:latin typeface="+mn-lt"/>
                <a:ea typeface="+mn-ea"/>
                <a:cs typeface="+mn-cs"/>
              </a:rPr>
              <a:t>RI KŌNONO: Emaroñ kwaḷọk pija in ilo jabdewōt kweilọk eo akō eṃṃantata ippān jodikdik ro.</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Ñe juon eo ej lewōje, kwōn abwine.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Ñe ewōr aṃ metak, kajjitōk ippān juon taktō ta eo eṃṃan ippaṃ.</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Eḷap opiod in añur. Kwōmaroñ mej jān aṃ bōk ṃōttan uno an ro jet.</a:t>
            </a:r>
            <a:endParaRPr lang="mh"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91CFFBF-563A-8849-9426-A51EF1D706BD}" type="slidenum">
              <a:rPr/>
              <a:t>16</a:t>
            </a:fld>
            <a:endParaRPr lang="mh"/>
          </a:p>
        </p:txBody>
      </p:sp>
    </p:spTree>
    <p:extLst>
      <p:ext uri="{BB962C8B-B14F-4D97-AF65-F5344CB8AC3E}">
        <p14:creationId xmlns:p14="http://schemas.microsoft.com/office/powerpoint/2010/main" val="2064587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mh" sz="1200" b="0" i="0" u="none" kern="1200" baseline="0">
                <a:solidFill>
                  <a:schemeClr val="tx1"/>
                </a:solidFill>
                <a:effectLst/>
                <a:latin typeface="+mn-lt"/>
                <a:ea typeface="+mn-ea"/>
                <a:cs typeface="+mn-cs"/>
              </a:rPr>
              <a:t>RI KŌNONO: Pija in ñan ro jinen im jemān. [KŌJEḶĀ: Emaroñ jibañ aolep ro rej leḷọk kōjparok]</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Emaroñ oktak jān juon bwebwenato.</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Jeere ta eo ekkatak rainin ippān ro nejūm ajri.</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Kōmeḷeḷe ta eo opioid im etke eḷap an añur.</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Rujañ ro nejum ajri ñan abwine uno ko ro jet rej bōk jān aer taktō.</a:t>
            </a:r>
            <a:endParaRPr lang="mh"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91CFFBF-563A-8849-9426-A51EF1D706BD}" type="slidenum">
              <a:rPr/>
              <a:t>17</a:t>
            </a:fld>
            <a:endParaRPr lang="mh"/>
          </a:p>
        </p:txBody>
      </p:sp>
    </p:spTree>
    <p:extLst>
      <p:ext uri="{BB962C8B-B14F-4D97-AF65-F5344CB8AC3E}">
        <p14:creationId xmlns:p14="http://schemas.microsoft.com/office/powerpoint/2010/main" val="1767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mh" sz="1200" b="0" i="0" u="none" kern="1200" baseline="0">
                <a:solidFill>
                  <a:schemeClr val="tx1"/>
                </a:solidFill>
                <a:effectLst/>
                <a:latin typeface="+mn-lt"/>
                <a:ea typeface="+mn-ea"/>
                <a:cs typeface="+mn-cs"/>
              </a:rPr>
              <a:t>RI KŌNONO: Pija in ñan ro jinen im jemān im ri rūtto.</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Ejinoe 75% kadek in uno ko opioid ilo an bōk uno ko jañin tok jān taktō eo - ilo an bōk jān juon ṃōttan ak armej ilo baaṃle.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Kwōmaroñ bōbrae kadek in uno ko opioid ilo aṃ ḷak ko uno jān taktō.</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Kwōmaroñ ḷake ilo pāāñ, ak ilo juon bọọk ak jikin kobban eo eḷak.</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Ewōr bọọk ñan ḷaki uno ko im ḷak in cupboard. [KŌNONO KŌN MENIN JIBAÑ IPELAAKIN]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mh"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mh" sz="1200" b="0" i="0" u="none" kern="1200" baseline="0">
                <a:solidFill>
                  <a:schemeClr val="tx1"/>
                </a:solidFill>
                <a:effectLst/>
                <a:latin typeface="+mn-lt"/>
                <a:ea typeface="+mn-ea"/>
                <a:cs typeface="+mn-cs"/>
              </a:rPr>
              <a:t>Kōnono kōn Community Prevention im Wellness Initiatvie (CPWI) Coalitions im aer secure medication projects, e.g., ioon Vashon im ilo Auburn</a:t>
            </a:r>
          </a:p>
        </p:txBody>
      </p:sp>
      <p:sp>
        <p:nvSpPr>
          <p:cNvPr id="4" name="Slide Number Placeholder 3"/>
          <p:cNvSpPr>
            <a:spLocks noGrp="1"/>
          </p:cNvSpPr>
          <p:nvPr>
            <p:ph type="sldNum" sz="quarter" idx="10"/>
          </p:nvPr>
        </p:nvSpPr>
        <p:spPr/>
        <p:txBody>
          <a:bodyPr/>
          <a:lstStyle/>
          <a:p>
            <a:pPr algn="l" rtl="0"/>
            <a:fld id="{691CFFBF-563A-8849-9426-A51EF1D706BD}" type="slidenum">
              <a:rPr/>
              <a:t>18</a:t>
            </a:fld>
            <a:endParaRPr lang="mh"/>
          </a:p>
        </p:txBody>
      </p:sp>
    </p:spTree>
    <p:extLst>
      <p:ext uri="{BB962C8B-B14F-4D97-AF65-F5344CB8AC3E}">
        <p14:creationId xmlns:p14="http://schemas.microsoft.com/office/powerpoint/2010/main" val="140646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mh" sz="1200" b="0" i="0" u="none" kern="1200" baseline="0">
                <a:solidFill>
                  <a:schemeClr val="tx1"/>
                </a:solidFill>
                <a:effectLst/>
                <a:latin typeface="+mn-lt"/>
                <a:ea typeface="+mn-ea"/>
                <a:cs typeface="+mn-cs"/>
              </a:rPr>
              <a:t>RI KŌNONO: Pija in ñan ro jinen im jemān im ri rūtto.</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Kōjparok aṃ joḷọki uno ko ālikin eṃōj aṃ bōke ej juon buñtōn eaurōk ñan bōbrae kadek in uno ko opioid.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KŌNONO KŌN JOKO JOḶO̧K AK IIEN JOḶO̧KE IPELAAKIN</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mh"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mh"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h" sz="1200" b="0" i="0" u="none" kern="1200" baseline="0">
                <a:solidFill>
                  <a:schemeClr val="tx1"/>
                </a:solidFill>
                <a:effectLst/>
                <a:latin typeface="+mn-lt"/>
                <a:ea typeface="+mn-ea"/>
                <a:cs typeface="+mn-cs"/>
              </a:rPr>
              <a:t>URL ioon pija kar laajrak ekkar King County āinwōt med-project.org.  Website epād ilo ko jet kajin: English, Spanish, Chinese (Simplified), Chinese (Traditional), Russian, Tagalog, Vietnamese, Korean, Punjabi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h" b="0" i="0" u="none" baseline="0"/>
              <a:t>Bar juon menin jibañ ñan pukot joko joḷọke ilo bukwōn eo:  TakeBackYourMeds.org. Meḷeḷe ioon Website epād ilo ko jet kajin: English, Spanish, Mandarin, Cantonese, Vietnamese.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b="0" i="0" u="none" baseline="0"/>
              <a:t>Kōmeḷeḷe/ kwaḷọk waanjoñak jān CPWI coalitions</a:t>
            </a:r>
          </a:p>
        </p:txBody>
      </p:sp>
      <p:sp>
        <p:nvSpPr>
          <p:cNvPr id="4" name="Slide Number Placeholder 3"/>
          <p:cNvSpPr>
            <a:spLocks noGrp="1"/>
          </p:cNvSpPr>
          <p:nvPr>
            <p:ph type="sldNum" sz="quarter" idx="10"/>
          </p:nvPr>
        </p:nvSpPr>
        <p:spPr/>
        <p:txBody>
          <a:bodyPr/>
          <a:lstStyle/>
          <a:p>
            <a:pPr algn="l" rtl="0"/>
            <a:fld id="{691CFFBF-563A-8849-9426-A51EF1D706BD}" type="slidenum">
              <a:rPr/>
              <a:t>19</a:t>
            </a:fld>
            <a:endParaRPr lang="mh"/>
          </a:p>
        </p:txBody>
      </p:sp>
    </p:spTree>
    <p:extLst>
      <p:ext uri="{BB962C8B-B14F-4D97-AF65-F5344CB8AC3E}">
        <p14:creationId xmlns:p14="http://schemas.microsoft.com/office/powerpoint/2010/main" val="19631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mh" b="0" i="0" u="none" baseline="0"/>
              <a:t>Baj ta in opioid?</a:t>
            </a:r>
          </a:p>
        </p:txBody>
      </p:sp>
      <p:sp>
        <p:nvSpPr>
          <p:cNvPr id="4" name="Slide Number Placeholder 3"/>
          <p:cNvSpPr>
            <a:spLocks noGrp="1"/>
          </p:cNvSpPr>
          <p:nvPr>
            <p:ph type="sldNum" sz="quarter" idx="10"/>
          </p:nvPr>
        </p:nvSpPr>
        <p:spPr/>
        <p:txBody>
          <a:bodyPr/>
          <a:lstStyle/>
          <a:p>
            <a:pPr algn="l" rtl="0"/>
            <a:fld id="{691CFFBF-563A-8849-9426-A51EF1D706BD}" type="slidenum">
              <a:rPr/>
              <a:t>2</a:t>
            </a:fld>
            <a:endParaRPr lang="mh"/>
          </a:p>
        </p:txBody>
      </p:sp>
    </p:spTree>
    <p:extLst>
      <p:ext uri="{BB962C8B-B14F-4D97-AF65-F5344CB8AC3E}">
        <p14:creationId xmlns:p14="http://schemas.microsoft.com/office/powerpoint/2010/main" val="334026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mh" sz="1200" b="0" i="0" u="none" kern="1200" baseline="0">
                <a:solidFill>
                  <a:schemeClr val="tx1"/>
                </a:solidFill>
                <a:effectLst/>
                <a:latin typeface="+mn-lt"/>
                <a:ea typeface="+mn-ea"/>
                <a:cs typeface="+mn-cs"/>
              </a:rPr>
              <a:t>RI KŌNONO: Pija in ñan ri rūtto.</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Bwebwenato ilo ṃool ippān ro nejūṃ, jibūṃ im ṃōttaṃ.</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Jeeri meḷeḷein kauwōtata in kadek in uno ko opioid.</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Jeeri meḷeḷein buñtōn ko pidodo kwōmaroñ bōke ñan bōbrae kadek in uno ko opioid.</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Jitōñ etke kwōj ḷak uno jān taktō im joḷọk uno ko jañin kōṃōje ilo joko rọọlḷọk.</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Kōketak er ñan kōjparok uno ko jān taktō ilo ṃweo.</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mh"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mh"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h" sz="1200" b="0" i="0" u="none" kern="1200" baseline="0">
                <a:solidFill>
                  <a:schemeClr val="tx1"/>
                </a:solidFill>
                <a:effectLst/>
                <a:latin typeface="+mn-lt"/>
                <a:ea typeface="+mn-ea"/>
                <a:cs typeface="+mn-cs"/>
              </a:rPr>
              <a:t>Lale im kōjeḷāik Parent Tool Kit ioon Starts with One wesbite, https://getthefactsrx.com/parent-toolkit</a:t>
            </a:r>
            <a:endParaRPr lang="mh"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91CFFBF-563A-8849-9426-A51EF1D706BD}" type="slidenum">
              <a:rPr/>
              <a:t>20</a:t>
            </a:fld>
            <a:endParaRPr lang="mh"/>
          </a:p>
        </p:txBody>
      </p:sp>
    </p:spTree>
    <p:extLst>
      <p:ext uri="{BB962C8B-B14F-4D97-AF65-F5344CB8AC3E}">
        <p14:creationId xmlns:p14="http://schemas.microsoft.com/office/powerpoint/2010/main" val="802736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h" dirty="0"/>
          </a:p>
        </p:txBody>
      </p:sp>
      <p:sp>
        <p:nvSpPr>
          <p:cNvPr id="4" name="Slide Number Placeholder 3"/>
          <p:cNvSpPr>
            <a:spLocks noGrp="1"/>
          </p:cNvSpPr>
          <p:nvPr>
            <p:ph type="sldNum" sz="quarter" idx="10"/>
          </p:nvPr>
        </p:nvSpPr>
        <p:spPr/>
        <p:txBody>
          <a:bodyPr/>
          <a:lstStyle/>
          <a:p>
            <a:pPr algn="l" rtl="0"/>
            <a:fld id="{691CFFBF-563A-8849-9426-A51EF1D706BD}" type="slidenum">
              <a:rPr/>
              <a:t>21</a:t>
            </a:fld>
            <a:endParaRPr lang="mh"/>
          </a:p>
        </p:txBody>
      </p:sp>
    </p:spTree>
    <p:extLst>
      <p:ext uri="{BB962C8B-B14F-4D97-AF65-F5344CB8AC3E}">
        <p14:creationId xmlns:p14="http://schemas.microsoft.com/office/powerpoint/2010/main" val="712933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mh" sz="1200" b="0" i="0" u="none" kern="1200" baseline="0" dirty="0">
                <a:solidFill>
                  <a:schemeClr val="tx1"/>
                </a:solidFill>
                <a:effectLst/>
                <a:latin typeface="+mn-lt"/>
                <a:ea typeface="+mn-ea"/>
                <a:cs typeface="+mn-cs"/>
              </a:rPr>
              <a:t>Ṃokta, jeḷā kakōḷḷe kein kōḷapḷọk in bōk uno ko rekajoor:</a:t>
            </a:r>
          </a:p>
          <a:p>
            <a:pPr marL="171450" lvl="0" indent="-171450" algn="l" rtl="0">
              <a:buFont typeface="Arial" charset="0"/>
              <a:buChar char="•"/>
            </a:pPr>
            <a:r>
              <a:rPr lang="mh" sz="1200" b="0" i="0" u="none" kern="1200" baseline="0" dirty="0">
                <a:solidFill>
                  <a:schemeClr val="tx1"/>
                </a:solidFill>
                <a:effectLst/>
                <a:latin typeface="+mn-lt"/>
                <a:ea typeface="+mn-ea"/>
                <a:cs typeface="+mn-cs"/>
              </a:rPr>
              <a:t>Eban ruj. Irri mọkwōj peiṃ ioon diin ubōn. </a:t>
            </a:r>
          </a:p>
          <a:p>
            <a:pPr marL="171450" lvl="0" indent="-171450" algn="l" rtl="0">
              <a:buFont typeface="Arial" charset="0"/>
              <a:buChar char="•"/>
            </a:pPr>
            <a:r>
              <a:rPr lang="mh" sz="1200" b="0" i="0" u="none" kern="1200" baseline="0" dirty="0">
                <a:solidFill>
                  <a:schemeClr val="tx1"/>
                </a:solidFill>
                <a:effectLst/>
                <a:latin typeface="+mn-lt"/>
                <a:ea typeface="+mn-ea"/>
                <a:cs typeface="+mn-cs"/>
              </a:rPr>
              <a:t>Edik ak ejjeḷọk menono</a:t>
            </a:r>
          </a:p>
          <a:p>
            <a:pPr marL="171450" lvl="0" indent="-171450" algn="l" rtl="0">
              <a:buFont typeface="Arial" charset="0"/>
              <a:buChar char="•"/>
            </a:pPr>
            <a:r>
              <a:rPr lang="mh" sz="1200" b="0" i="0" u="none" kern="1200" baseline="0" dirty="0">
                <a:solidFill>
                  <a:schemeClr val="tx1"/>
                </a:solidFill>
                <a:effectLst/>
                <a:latin typeface="+mn-lt"/>
                <a:ea typeface="+mn-ea"/>
                <a:cs typeface="+mn-cs"/>
              </a:rPr>
              <a:t>Epio aolepān turin kilin im o</a:t>
            </a:r>
          </a:p>
          <a:p>
            <a:pPr marL="171450" lvl="0" indent="-171450" algn="l" rtl="0">
              <a:buFont typeface="Arial" charset="0"/>
              <a:buChar char="•"/>
            </a:pPr>
            <a:r>
              <a:rPr lang="mh" sz="1200" b="0" i="0" u="none" kern="1200" baseline="0" dirty="0">
                <a:solidFill>
                  <a:schemeClr val="tx1"/>
                </a:solidFill>
                <a:effectLst/>
                <a:latin typeface="+mn-lt"/>
                <a:ea typeface="+mn-ea"/>
                <a:cs typeface="+mn-cs"/>
              </a:rPr>
              <a:t>Ebūḷu tien ak akkiin pā.  </a:t>
            </a:r>
          </a:p>
          <a:p>
            <a:pPr marL="171450" lvl="0" indent="-171450" algn="l" rtl="0">
              <a:buFont typeface="Arial" charset="0"/>
              <a:buChar char="•"/>
            </a:pPr>
            <a:endParaRPr lang="mh" sz="1200" kern="1200" dirty="0">
              <a:solidFill>
                <a:schemeClr val="tx1"/>
              </a:solidFill>
              <a:effectLst/>
              <a:latin typeface="+mn-lt"/>
              <a:ea typeface="+mn-ea"/>
              <a:cs typeface="+mn-cs"/>
            </a:endParaRPr>
          </a:p>
          <a:p>
            <a:pPr marL="0" lvl="0" indent="0" algn="l" rtl="0">
              <a:buFont typeface="Arial" charset="0"/>
              <a:buNone/>
            </a:pPr>
            <a:r>
              <a:rPr lang="mh" sz="1200" b="0" i="0" u="none" kern="1200" baseline="0" dirty="0">
                <a:solidFill>
                  <a:schemeClr val="tx1"/>
                </a:solidFill>
                <a:effectLst/>
                <a:latin typeface="+mn-lt"/>
                <a:ea typeface="+mn-ea"/>
                <a:cs typeface="+mn-cs"/>
              </a:rPr>
              <a:t>Jikin meḷeḷe: stopoverdose.org (http://stopoverdose.org/section/learn-about-overdose/)</a:t>
            </a:r>
          </a:p>
          <a:p>
            <a:pPr marL="0" lvl="0" indent="0" algn="l" rtl="0">
              <a:buFont typeface="Arial" charset="0"/>
              <a:buNone/>
            </a:pPr>
            <a:endParaRPr lang="mh" sz="1200" kern="1200" baseline="0" dirty="0">
              <a:solidFill>
                <a:schemeClr val="accent1"/>
              </a:solidFill>
              <a:effectLst/>
              <a:highlight>
                <a:srgbClr val="FFFF00"/>
              </a:highlight>
              <a:latin typeface="+mn-lt"/>
              <a:ea typeface="+mn-ea"/>
              <a:cs typeface="+mn-cs"/>
            </a:endParaRPr>
          </a:p>
          <a:p>
            <a:pPr marL="171450" lvl="0" indent="-171450" algn="l" rtl="0">
              <a:buFont typeface="Arial" panose="020B0604020202020204" pitchFamily="34" charset="0"/>
              <a:buChar char="•"/>
            </a:pPr>
            <a:r>
              <a:rPr lang="mh" sz="1200" b="0" i="0" u="none" kern="1200" baseline="0" dirty="0">
                <a:solidFill>
                  <a:schemeClr val="accent1"/>
                </a:solidFill>
                <a:effectLst/>
                <a:highlight>
                  <a:srgbClr val="FFFF00"/>
                </a:highlight>
                <a:latin typeface="+mn-lt"/>
                <a:ea typeface="+mn-ea"/>
                <a:cs typeface="+mn-cs"/>
              </a:rPr>
              <a:t>Lale pepa in kōmeḷeḷe kōḷapḷọk in bōk uno ko opioid ilo ko jet kajin</a:t>
            </a:r>
            <a:endParaRPr lang="mh" sz="1200" kern="1200" dirty="0">
              <a:solidFill>
                <a:schemeClr val="accent1"/>
              </a:solidFill>
              <a:effectLst/>
              <a:highlight>
                <a:srgbClr val="FFFF00"/>
              </a:highligh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91CFFBF-563A-8849-9426-A51EF1D706BD}" type="slidenum">
              <a:rPr/>
              <a:t>22</a:t>
            </a:fld>
            <a:endParaRPr lang="mh"/>
          </a:p>
        </p:txBody>
      </p:sp>
    </p:spTree>
    <p:extLst>
      <p:ext uri="{BB962C8B-B14F-4D97-AF65-F5344CB8AC3E}">
        <p14:creationId xmlns:p14="http://schemas.microsoft.com/office/powerpoint/2010/main" val="380545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mh" sz="1200" b="0" i="0" u="none" kern="1200" baseline="0">
                <a:solidFill>
                  <a:schemeClr val="tx1"/>
                </a:solidFill>
                <a:effectLst/>
                <a:latin typeface="+mn-lt"/>
                <a:ea typeface="+mn-ea"/>
                <a:cs typeface="+mn-cs"/>
              </a:rPr>
              <a:t>Emaroñ kaṃadṃōd in kōḷapḷọk in bōk uno ko rekajoor nan bōbrae mej.</a:t>
            </a:r>
          </a:p>
          <a:p>
            <a:pPr algn="l" rtl="0"/>
            <a:r>
              <a:rPr lang="mh" sz="1200" b="0" i="0" u="none" kern="1200" baseline="0">
                <a:solidFill>
                  <a:schemeClr val="tx1"/>
                </a:solidFill>
                <a:effectLst/>
                <a:latin typeface="+mn-lt"/>
                <a:ea typeface="+mn-ea"/>
                <a:cs typeface="+mn-cs"/>
              </a:rPr>
              <a:t>Minit otemjej emaroñ oktak iien in kōḷapḷọk in bōk uno ko rekajoor Ñe kwōj loe juon eṃōj an kōḷapḷọk in bōk uno ko rekajoor, eñin buñtōn kwōn kōṃṃane:</a:t>
            </a:r>
          </a:p>
          <a:p>
            <a:pPr marL="171450" lvl="0" indent="-171450" algn="l" rtl="0">
              <a:buFont typeface="Arial" charset="0"/>
              <a:buChar char="•"/>
            </a:pPr>
            <a:r>
              <a:rPr lang="mh" sz="1200" b="0" i="0" u="none" kern="1200" baseline="0">
                <a:solidFill>
                  <a:schemeClr val="tx1"/>
                </a:solidFill>
                <a:effectLst/>
                <a:latin typeface="+mn-lt"/>
                <a:ea typeface="+mn-ea"/>
                <a:cs typeface="+mn-cs"/>
              </a:rPr>
              <a:t>Kūr 911 kōn jibañ</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Lale kōn kakōḷḷe in kōḷapḷọk in bōk uno ko opioid</a:t>
            </a:r>
          </a:p>
          <a:p>
            <a:pPr marL="171450" lvl="0" indent="-171450" algn="l" rtl="0">
              <a:buFont typeface="Arial" charset="0"/>
              <a:buChar char="•"/>
            </a:pPr>
            <a:r>
              <a:rPr lang="mh" sz="1200" b="0" i="0" u="none" kern="1200" baseline="0">
                <a:solidFill>
                  <a:schemeClr val="tx1"/>
                </a:solidFill>
                <a:effectLst/>
                <a:latin typeface="+mn-lt"/>
                <a:ea typeface="+mn-ea"/>
                <a:cs typeface="+mn-cs"/>
              </a:rPr>
              <a:t>Leḷọk naloxone im kamenono ubōn.</a:t>
            </a:r>
          </a:p>
          <a:p>
            <a:pPr marL="171450" lvl="0" indent="-171450" algn="l" rtl="0">
              <a:buFont typeface="Arial" charset="0"/>
              <a:buChar char="•"/>
            </a:pPr>
            <a:r>
              <a:rPr lang="mh" sz="1200" b="0" i="0" u="none" kern="1200" baseline="0">
                <a:solidFill>
                  <a:schemeClr val="tx1"/>
                </a:solidFill>
                <a:effectLst/>
                <a:latin typeface="+mn-lt"/>
                <a:ea typeface="+mn-ea"/>
                <a:cs typeface="+mn-cs"/>
              </a:rPr>
              <a:t>Pād wōt ippān armej eo ṃae iien ewōr jibañ in medical.</a:t>
            </a:r>
          </a:p>
          <a:p>
            <a:pPr algn="l" rtl="0"/>
            <a:r>
              <a:rPr lang="mh" sz="1200" b="0" i="0" u="none" kern="1200" baseline="0">
                <a:solidFill>
                  <a:schemeClr val="tx1"/>
                </a:solidFill>
                <a:effectLst/>
                <a:latin typeface="+mn-lt"/>
                <a:ea typeface="+mn-ea"/>
                <a:cs typeface="+mn-cs"/>
              </a:rPr>
              <a:t> </a:t>
            </a:r>
          </a:p>
          <a:p>
            <a:pPr algn="l" rtl="0"/>
            <a:r>
              <a:rPr lang="mh" sz="1200" b="0" i="0" u="none" kern="1200" baseline="0">
                <a:solidFill>
                  <a:schemeClr val="tx1"/>
                </a:solidFill>
                <a:effectLst/>
                <a:latin typeface="+mn-lt"/>
                <a:ea typeface="+mn-ea"/>
                <a:cs typeface="+mn-cs"/>
              </a:rPr>
              <a:t>Naloxone ej juon uno jān taktō ke ej kabōjrak oktak ko an opioid ilo ien jidik. Ewōr Naloxone ippān aolep ri jibañ first responder.</a:t>
            </a:r>
          </a:p>
          <a:p>
            <a:pPr algn="l" rtl="0"/>
            <a:r>
              <a:rPr lang="mh" sz="1200" b="0" i="0" u="none" kern="1200" baseline="0">
                <a:solidFill>
                  <a:schemeClr val="tx1"/>
                </a:solidFill>
                <a:effectLst/>
                <a:latin typeface="+mn-lt"/>
                <a:ea typeface="+mn-ea"/>
                <a:cs typeface="+mn-cs"/>
              </a:rPr>
              <a:t>Ejibañ armej ñan bōk menono im ruj jān jekjekin ḷapḷọk in bōk uno ko rekajoor </a:t>
            </a:r>
          </a:p>
          <a:p>
            <a:pPr algn="l" rtl="0"/>
            <a:r>
              <a:rPr lang="mh" sz="1200" b="0" i="0" u="none" kern="1200" baseline="0">
                <a:solidFill>
                  <a:schemeClr val="tx1"/>
                </a:solidFill>
                <a:effectLst/>
                <a:latin typeface="+mn-lt"/>
                <a:ea typeface="+mn-ea"/>
                <a:cs typeface="+mn-cs"/>
              </a:rPr>
              <a:t>Emaroñ jibañ jekjekin ḷapḷọk in bōk uno ko opiod im ejab maroñ in kōwaḷọk ṃōṇōṇō (high), kab ejjeḷọk añur ippān. </a:t>
            </a:r>
          </a:p>
          <a:p>
            <a:pPr algn="l" rtl="0"/>
            <a:r>
              <a:rPr lang="mh" sz="1200" b="0" i="0" u="none" kern="1200" baseline="0">
                <a:solidFill>
                  <a:schemeClr val="tx1"/>
                </a:solidFill>
                <a:effectLst/>
                <a:latin typeface="+mn-lt"/>
                <a:ea typeface="+mn-ea"/>
                <a:cs typeface="+mn-cs"/>
              </a:rPr>
              <a:t>Epidodo kaṃadṃōd kōn kōjparok eo an jabdewōt armej ke first responder ñan ro ṃōttan im baaṃle.</a:t>
            </a:r>
          </a:p>
          <a:p>
            <a:pPr algn="l" rtl="0"/>
            <a:r>
              <a:rPr lang="mh" sz="1200" b="0" i="0" u="none" kern="1200" baseline="0">
                <a:solidFill>
                  <a:schemeClr val="tx1"/>
                </a:solidFill>
                <a:effectLst/>
                <a:latin typeface="+mn-lt"/>
                <a:ea typeface="+mn-ea"/>
                <a:cs typeface="+mn-cs"/>
              </a:rPr>
              <a:t> </a:t>
            </a:r>
          </a:p>
          <a:p>
            <a:pPr algn="l" rtl="0"/>
            <a:r>
              <a:rPr lang="mh" sz="1200" b="0" i="0" u="none" kern="1200" baseline="0">
                <a:solidFill>
                  <a:schemeClr val="tx1"/>
                </a:solidFill>
                <a:effectLst/>
                <a:latin typeface="+mn-lt"/>
                <a:ea typeface="+mn-ea"/>
                <a:cs typeface="+mn-cs"/>
              </a:rPr>
              <a:t>Katake kwe make. Kwōmaroñ naaj kōjparok juon jān mij bwe en mour. </a:t>
            </a:r>
          </a:p>
          <a:p>
            <a:endParaRPr lang="mh" dirty="0"/>
          </a:p>
        </p:txBody>
      </p:sp>
      <p:sp>
        <p:nvSpPr>
          <p:cNvPr id="4" name="Slide Number Placeholder 3"/>
          <p:cNvSpPr>
            <a:spLocks noGrp="1"/>
          </p:cNvSpPr>
          <p:nvPr>
            <p:ph type="sldNum" sz="quarter" idx="10"/>
          </p:nvPr>
        </p:nvSpPr>
        <p:spPr/>
        <p:txBody>
          <a:bodyPr/>
          <a:lstStyle/>
          <a:p>
            <a:pPr algn="l" rtl="0"/>
            <a:fld id="{691CFFBF-563A-8849-9426-A51EF1D706BD}" type="slidenum">
              <a:rPr/>
              <a:t>23</a:t>
            </a:fld>
            <a:endParaRPr lang="mh"/>
          </a:p>
        </p:txBody>
      </p:sp>
    </p:spTree>
    <p:extLst>
      <p:ext uri="{BB962C8B-B14F-4D97-AF65-F5344CB8AC3E}">
        <p14:creationId xmlns:p14="http://schemas.microsoft.com/office/powerpoint/2010/main" val="1548906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charset="0"/>
              <a:buChar char="•"/>
            </a:pPr>
            <a:r>
              <a:rPr lang="mh" b="0" i="0" u="none" baseline="0" dirty="0"/>
              <a:t>Komi lukkun eṃool kōn ami tok ñan kweiḷọk e raanin. Koṃṃool kōn ami roñjake ñan bōk kuṇaad in jibañ. Kiiō kwōmaroñ jeeri meḷeḷe im katakin ro jet.</a:t>
            </a:r>
          </a:p>
          <a:p>
            <a:pPr marL="171450" indent="-171450" algn="l" rtl="0">
              <a:buFont typeface="Arial" charset="0"/>
              <a:buChar char="•"/>
            </a:pPr>
            <a:r>
              <a:rPr lang="mh" b="0" i="0" u="none" baseline="0" dirty="0"/>
              <a:t>Aolep kōj ewōr kuṇaad ilo kōmeḷeḷe ro jet.</a:t>
            </a:r>
          </a:p>
          <a:p>
            <a:pPr marL="171450" indent="-171450" algn="l" rtl="0">
              <a:buFont typeface="Arial" charset="0"/>
              <a:buChar char="•"/>
            </a:pPr>
            <a:r>
              <a:rPr lang="mh" b="0" i="0" u="none" baseline="0" dirty="0"/>
              <a:t>Epidodo eḷōman in kaḷapḷọk aṃ katak ñan kōjjeḷāik ro jet.</a:t>
            </a:r>
          </a:p>
          <a:p>
            <a:pPr marL="171450" indent="-171450" algn="l" rtl="0">
              <a:buFont typeface="Arial" charset="0"/>
              <a:buChar char="•"/>
            </a:pPr>
            <a:r>
              <a:rPr lang="mh" b="0" i="0" u="none" baseline="0" dirty="0"/>
              <a:t>Ewōr wāween ko pidodo ñan jeeri meḷeḷein ippān ro jet.</a:t>
            </a:r>
          </a:p>
        </p:txBody>
      </p:sp>
      <p:sp>
        <p:nvSpPr>
          <p:cNvPr id="4" name="Slide Number Placeholder 3"/>
          <p:cNvSpPr>
            <a:spLocks noGrp="1"/>
          </p:cNvSpPr>
          <p:nvPr>
            <p:ph type="sldNum" sz="quarter" idx="10"/>
          </p:nvPr>
        </p:nvSpPr>
        <p:spPr/>
        <p:txBody>
          <a:bodyPr/>
          <a:lstStyle/>
          <a:p>
            <a:pPr algn="l" rtl="0"/>
            <a:fld id="{691CFFBF-563A-8849-9426-A51EF1D706BD}" type="slidenum">
              <a:rPr/>
              <a:t>24</a:t>
            </a:fld>
            <a:endParaRPr lang="mh"/>
          </a:p>
        </p:txBody>
      </p:sp>
    </p:spTree>
    <p:extLst>
      <p:ext uri="{BB962C8B-B14F-4D97-AF65-F5344CB8AC3E}">
        <p14:creationId xmlns:p14="http://schemas.microsoft.com/office/powerpoint/2010/main" val="1943615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charset="0"/>
              <a:buChar char="•"/>
            </a:pPr>
            <a:r>
              <a:rPr lang="mh" b="0" i="0" u="none" baseline="0"/>
              <a:t>Ilo jukjukun-pād RO RI KŌNONO - kwōmaroñ kōnono kōn wāween armej ilo jukjukun-pād emaroñ jibañ. Kōmeḷeḷe jidik kōn aṃ doulul, menin jibañ ipelaakin im/ak iien in tok.</a:t>
            </a:r>
          </a:p>
          <a:p>
            <a:pPr marL="171450" indent="-171450" algn="l" rtl="0">
              <a:buFont typeface="Arial" charset="0"/>
              <a:buChar char="•"/>
            </a:pPr>
            <a:endParaRPr lang="mh" baseline="0" dirty="0"/>
          </a:p>
          <a:p>
            <a:pPr marL="171450" indent="-171450" algn="l" rtl="0">
              <a:buFont typeface="Arial" charset="0"/>
              <a:buChar char="•"/>
            </a:pPr>
            <a:r>
              <a:rPr lang="mh" b="0" i="0" u="none" baseline="0"/>
              <a:t>Jibañ ko ipelaakin jukjukun-pād</a:t>
            </a:r>
          </a:p>
          <a:p>
            <a:pPr marL="628650" lvl="1" indent="-171450" algn="l" rtl="0">
              <a:buFont typeface="Arial" charset="0"/>
              <a:buChar char="•"/>
            </a:pPr>
            <a:r>
              <a:rPr lang="mh" b="0" i="0" u="none" baseline="0"/>
              <a:t>Public Health - Elōñ kein jibañ ioon website āinwōt data dashboard, infographics, eḷōman an bōk naloxone, im pija ko</a:t>
            </a:r>
          </a:p>
          <a:p>
            <a:pPr marL="628650" lvl="1" indent="-171450" algn="l" rtl="0">
              <a:buFont typeface="Arial" charset="0"/>
              <a:buChar char="•"/>
            </a:pPr>
            <a:r>
              <a:rPr lang="mh" b="0" i="0" u="none" baseline="0"/>
              <a:t>Ibbūrọrọ im Maroñ in ṃanne – Būrookraaṃ kar jinoe ilo 2021 ej kōmeḷeḷe kōn fentanyl. Eḷapḷọk uno ibbūrọrọ kon fentanyl ilo King County, āinwōt batin riab. </a:t>
            </a:r>
          </a:p>
          <a:p>
            <a:pPr marL="628650" lvl="1" indent="-171450" algn="l" rtl="0">
              <a:buFont typeface="Arial" charset="0"/>
              <a:buChar char="•"/>
            </a:pPr>
            <a:endParaRPr lang="mh" baseline="0" dirty="0"/>
          </a:p>
          <a:p>
            <a:pPr marL="171450" indent="-171450" algn="l" rtl="0">
              <a:buFont typeface="Arial" charset="0"/>
              <a:buChar char="•"/>
            </a:pPr>
            <a:r>
              <a:rPr lang="mh" b="0" i="0" u="none" baseline="0"/>
              <a:t>Kein jerbal im jibañ: erkein men in turn-key kwōmaroñ jeere.  Ewōr kobban meḷeḷe kōn social media, pija ko kilep, meḷeḷe ko jidik im video ñan jeer ioon website eo an Būrookraaṃ in Starts with One (LALE PIJA IN TOK).</a:t>
            </a:r>
            <a:endParaRPr lang="mh" dirty="0"/>
          </a:p>
        </p:txBody>
      </p:sp>
      <p:sp>
        <p:nvSpPr>
          <p:cNvPr id="4" name="Slide Number Placeholder 3"/>
          <p:cNvSpPr>
            <a:spLocks noGrp="1"/>
          </p:cNvSpPr>
          <p:nvPr>
            <p:ph type="sldNum" sz="quarter" idx="10"/>
          </p:nvPr>
        </p:nvSpPr>
        <p:spPr/>
        <p:txBody>
          <a:bodyPr/>
          <a:lstStyle/>
          <a:p>
            <a:pPr algn="l" rtl="0"/>
            <a:fld id="{691CFFBF-563A-8849-9426-A51EF1D706BD}" type="slidenum">
              <a:rPr/>
              <a:t>25</a:t>
            </a:fld>
            <a:endParaRPr lang="mh"/>
          </a:p>
        </p:txBody>
      </p:sp>
    </p:spTree>
    <p:extLst>
      <p:ext uri="{BB962C8B-B14F-4D97-AF65-F5344CB8AC3E}">
        <p14:creationId xmlns:p14="http://schemas.microsoft.com/office/powerpoint/2010/main" val="774936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b="0" i="0" u="none" baseline="0"/>
              <a:t>Ilo GetTheFactsRX.com, kwōmaroñ kaḷapḷọk aṃ katak:</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mh" b="0" i="0" u="none" baseline="0"/>
              <a:t>Kaḷapḷọk aṃ katak kōn opioid.</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mh" b="0" i="0" u="none" baseline="0"/>
              <a:t>Kaḷapḷọk aṃ katak kōn wāween joḷọk uno ko bwe ejjeḷọk kauwōtata. Emaroñ lōñ kajjitōk kōn wāween joḷọk uno ko bwe ejjeḷọk kauwōtata. Ekkatak joko kwōmaroñ joḷọki uno ko (joko rọọlḷọk) im kobban rōt im eṃṃan wāween kojparoke.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mh" b="0" i="0" u="none" baseline="0"/>
              <a:t>Ekkatak wāween in kajinoe bwebwenato ippān juon eo. ÑE EWŌR RO JINEN AK JEMAN ILOAN KWEIḶO̧K: kōnono ippān ro nejūṃ ajri. ÑE EWŌR RO JODIKDIK ILOAN KWEIḶO̧K: kōnono ippān ro ṃōttaṃ. ÑE EWŌR RO RŪTTO ILOAN KWEIḶO̧K: kōnono ippān ro nejūṃ im jibūṃ. Kōnono ippān ro jet rej bōk uno jān taktō.</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mh" b="0" i="0" u="none" baseline="0"/>
              <a:t>Men in jibañ kaṃadṃōd eo Ñe kwōjeḷā kajjien juon eo ekadek in uno ko opioid jet iien, ewōr jibañ.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mh" b="0" i="0" u="none" baseline="0"/>
              <a:t>Ewōr barāinwōt men ko kwōmaroñ downloadi im jeeri, āinwōt (PIJA IN TOK)</a:t>
            </a:r>
          </a:p>
        </p:txBody>
      </p:sp>
      <p:sp>
        <p:nvSpPr>
          <p:cNvPr id="4" name="Slide Number Placeholder 3"/>
          <p:cNvSpPr>
            <a:spLocks noGrp="1"/>
          </p:cNvSpPr>
          <p:nvPr>
            <p:ph type="sldNum" sz="quarter" idx="10"/>
          </p:nvPr>
        </p:nvSpPr>
        <p:spPr/>
        <p:txBody>
          <a:bodyPr/>
          <a:lstStyle/>
          <a:p>
            <a:pPr algn="l" rtl="0"/>
            <a:fld id="{691CFFBF-563A-8849-9426-A51EF1D706BD}" type="slidenum">
              <a:rPr/>
              <a:t>26</a:t>
            </a:fld>
            <a:endParaRPr lang="mh"/>
          </a:p>
        </p:txBody>
      </p:sp>
    </p:spTree>
    <p:extLst>
      <p:ext uri="{BB962C8B-B14F-4D97-AF65-F5344CB8AC3E}">
        <p14:creationId xmlns:p14="http://schemas.microsoft.com/office/powerpoint/2010/main" val="1594954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mh" b="0" i="0" u="none" baseline="0"/>
              <a:t>Eñin juon waanjoñak in men in jibañ ilo būrookraaṃ in āinwōt - ewōr aṃ maroñ in jeeri.</a:t>
            </a:r>
            <a:endParaRPr lang="mh" dirty="0"/>
          </a:p>
        </p:txBody>
      </p:sp>
      <p:sp>
        <p:nvSpPr>
          <p:cNvPr id="4" name="Slide Number Placeholder 3"/>
          <p:cNvSpPr>
            <a:spLocks noGrp="1"/>
          </p:cNvSpPr>
          <p:nvPr>
            <p:ph type="sldNum" sz="quarter" idx="10"/>
          </p:nvPr>
        </p:nvSpPr>
        <p:spPr/>
        <p:txBody>
          <a:bodyPr/>
          <a:lstStyle/>
          <a:p>
            <a:pPr algn="l" rtl="0"/>
            <a:fld id="{691CFFBF-563A-8849-9426-A51EF1D706BD}" type="slidenum">
              <a:rPr/>
              <a:t>27</a:t>
            </a:fld>
            <a:endParaRPr lang="mh"/>
          </a:p>
        </p:txBody>
      </p:sp>
    </p:spTree>
    <p:extLst>
      <p:ext uri="{BB962C8B-B14F-4D97-AF65-F5344CB8AC3E}">
        <p14:creationId xmlns:p14="http://schemas.microsoft.com/office/powerpoint/2010/main" val="1819123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mh" b="0" i="0" u="none" baseline="0"/>
              <a:t>Emaroñ downloadi panel eo ebūḷu ioon maan im lik in meḷeḷe ko jidik. </a:t>
            </a:r>
            <a:r>
              <a:rPr lang="mh" b="1" i="0" u="none" baseline="0"/>
              <a:t>EWŌR JET MEḶEḶE KO JIDIK ÑAN LETO-LETAK RAININ.</a:t>
            </a:r>
          </a:p>
          <a:p>
            <a:endParaRPr lang="mh" baseline="0" dirty="0"/>
          </a:p>
          <a:p>
            <a:pPr algn="l" rtl="0"/>
            <a:r>
              <a:rPr lang="mh" b="0" i="0" u="none" baseline="0"/>
              <a:t>*Kōjjeḷā kōn ri kōnono: ekkar ñan jikin kweiḷọk im jete armej kar itok nan kweiḷọk, bebe ñe eṃṃan ñan leto-letak pepa ko kiiō (10 armej ak dik) ak likūt pepa ko ijoko armej emaroñ bōke ilo aer moot (ḷapḷọk jan 10 armej)</a:t>
            </a:r>
          </a:p>
          <a:p>
            <a:endParaRPr lang="mh" baseline="0" dirty="0"/>
          </a:p>
          <a:p>
            <a:pPr algn="l" rtl="0"/>
            <a:r>
              <a:rPr lang="mh" b="0" i="0" u="none" baseline="0"/>
              <a:t>Erkein pija in social media kwōmaroñ pukot im jeeri. Epād ioon social media aolep iien! Etke jab jeeri meḷeḷe ñan jibañ ro jet? Epidodo in leto-letak meḷeḷein kauwōtata in kadek in uno ko opioid im wāween kōjparok im joḷọki uno ko.  Kwōmaroñ jeeri kwe make ak kajjitōk ippān ro jet armej kwo jeḷā kajjien ñan barāinwōt jeeri.</a:t>
            </a:r>
          </a:p>
          <a:p>
            <a:endParaRPr lang="mh" baseline="0" dirty="0"/>
          </a:p>
          <a:p>
            <a:pPr algn="l" rtl="0"/>
            <a:r>
              <a:rPr lang="mh" b="0" i="0" u="none" baseline="0"/>
              <a:t>*Kōjjeḷā kōn ro ri kōnono:</a:t>
            </a:r>
            <a:endParaRPr lang="mh" dirty="0"/>
          </a:p>
          <a:p>
            <a:endParaRPr lang="mh" dirty="0"/>
          </a:p>
        </p:txBody>
      </p:sp>
      <p:sp>
        <p:nvSpPr>
          <p:cNvPr id="4" name="Slide Number Placeholder 3"/>
          <p:cNvSpPr>
            <a:spLocks noGrp="1"/>
          </p:cNvSpPr>
          <p:nvPr>
            <p:ph type="sldNum" sz="quarter" idx="10"/>
          </p:nvPr>
        </p:nvSpPr>
        <p:spPr/>
        <p:txBody>
          <a:bodyPr/>
          <a:lstStyle/>
          <a:p>
            <a:pPr algn="l" rtl="0"/>
            <a:fld id="{691CFFBF-563A-8849-9426-A51EF1D706BD}" type="slidenum">
              <a:rPr/>
              <a:t>28</a:t>
            </a:fld>
            <a:endParaRPr lang="mh"/>
          </a:p>
        </p:txBody>
      </p:sp>
    </p:spTree>
    <p:extLst>
      <p:ext uri="{BB962C8B-B14F-4D97-AF65-F5344CB8AC3E}">
        <p14:creationId xmlns:p14="http://schemas.microsoft.com/office/powerpoint/2010/main" val="189594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b="0" i="0" u="none" baseline="0"/>
              <a:t>Bar kwaḷọk nōmba jan jinoe - kakememej armej ilo kweiḷọk etke eaorōk: </a:t>
            </a:r>
            <a:r>
              <a:rPr lang="mh" b="1" i="0" u="none" baseline="0"/>
              <a:t>Opioid ekōṃṃan lōñḷọk in mej jān jorrāān ilo Washington State.  Eḷapḷọk mej kōn kōḷapḷọk aer bōk uno ko rekajoor jān jorrāān ilo aer ettōr.</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b="0" i="0" u="none" baseline="0"/>
              <a:t>Kajemḷọk ioon naan eo eṃṃan - kakememej armej ilo kweiḷọk ke jemaroñ jibañ ilo jabdewōt wāween.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b="0" i="0" u="none" baseline="0"/>
              <a:t>Ewōr aer maroñ ñan koba ilo uwaak.</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mh" b="0" i="0" u="none" baseline="0"/>
              <a:t>Jemaroñ aolep bōk juon buñtōn eo epidodo.</a:t>
            </a:r>
          </a:p>
        </p:txBody>
      </p:sp>
      <p:sp>
        <p:nvSpPr>
          <p:cNvPr id="4" name="Slide Number Placeholder 3"/>
          <p:cNvSpPr>
            <a:spLocks noGrp="1"/>
          </p:cNvSpPr>
          <p:nvPr>
            <p:ph type="sldNum" sz="quarter" idx="10"/>
          </p:nvPr>
        </p:nvSpPr>
        <p:spPr/>
        <p:txBody>
          <a:bodyPr/>
          <a:lstStyle/>
          <a:p>
            <a:pPr algn="l" rtl="0"/>
            <a:fld id="{691CFFBF-563A-8849-9426-A51EF1D706BD}" type="slidenum">
              <a:rPr/>
              <a:t>29</a:t>
            </a:fld>
            <a:endParaRPr lang="mh"/>
          </a:p>
        </p:txBody>
      </p:sp>
    </p:spTree>
    <p:extLst>
      <p:ext uri="{BB962C8B-B14F-4D97-AF65-F5344CB8AC3E}">
        <p14:creationId xmlns:p14="http://schemas.microsoft.com/office/powerpoint/2010/main" val="198635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mh" b="0" i="0" u="none" baseline="0"/>
              <a:t>Kōmeḷeḷe ke emaroñ opoid ilo jet wāween āinwōt bọuta, nimen idaak im batin. </a:t>
            </a:r>
          </a:p>
          <a:p>
            <a:pPr marL="171450" indent="-171450" algn="l" rtl="0">
              <a:buFont typeface="Arial" panose="020B0604020202020204" pitchFamily="34" charset="0"/>
              <a:buChar char="•"/>
            </a:pPr>
            <a:endParaRPr lang="mh" dirty="0"/>
          </a:p>
          <a:p>
            <a:pPr marL="171450" indent="-171450" algn="l" rtl="0">
              <a:buFont typeface="Arial" panose="020B0604020202020204" pitchFamily="34" charset="0"/>
              <a:buChar char="•"/>
            </a:pPr>
            <a:r>
              <a:rPr lang="mh" b="0" i="0" u="none" baseline="0"/>
              <a:t>Opioid jekkar kien - āinwōt Heroin - rej uno ko rekajoor (street drug).</a:t>
            </a:r>
          </a:p>
          <a:p>
            <a:pPr marL="171450" indent="-171450" algn="l" rtl="0">
              <a:buFont typeface="Arial" panose="020B0604020202020204" pitchFamily="34" charset="0"/>
              <a:buChar char="•"/>
            </a:pPr>
            <a:endParaRPr lang="mh" dirty="0"/>
          </a:p>
          <a:p>
            <a:pPr marL="171450" indent="-171450" algn="l" rtl="0">
              <a:buFont typeface="Arial" panose="020B0604020202020204" pitchFamily="34" charset="0"/>
              <a:buChar char="•"/>
            </a:pPr>
            <a:r>
              <a:rPr lang="mh" b="0" i="0" u="none" baseline="0"/>
              <a:t>Fentanyl ej juon synthetic opioid ke armej ej kōṃṃane im kōjerbal jekkar kien. (Ñe eaikuj, kōmeḷeḷe ke armej kakoba baijin im chemical ñan kōṃṃane uno ko rekajoor )</a:t>
            </a:r>
          </a:p>
          <a:p>
            <a:pPr marL="171450" indent="-171450" algn="l" rtl="0">
              <a:buFont typeface="Arial" panose="020B0604020202020204" pitchFamily="34" charset="0"/>
              <a:buChar char="•"/>
            </a:pPr>
            <a:endParaRPr lang="mh" dirty="0"/>
          </a:p>
          <a:p>
            <a:pPr marL="171450" indent="-171450" algn="l" rtl="0">
              <a:buFont typeface="Arial" panose="020B0604020202020204" pitchFamily="34" charset="0"/>
              <a:buChar char="•"/>
            </a:pPr>
            <a:r>
              <a:rPr lang="mh" b="0" i="0" u="none" baseline="0"/>
              <a:t>Armej ej bōk uno ñan kōdikḷọk metak (prescription pain relievers) jān juon taktō ak barmjij ekkar ñan kien.  Armej en jeḷā uno jān taktō ñan kōdikḷọk metak kōn etaer āinwōt OxyContin (oxycodone) im Vicodin (hydrocodone).</a:t>
            </a:r>
          </a:p>
          <a:p>
            <a:pPr marL="171450" indent="-171450" algn="l" rtl="0">
              <a:buFont typeface="Arial" panose="020B0604020202020204" pitchFamily="34" charset="0"/>
              <a:buChar char="•"/>
            </a:pPr>
            <a:endParaRPr lang="mh" dirty="0"/>
          </a:p>
          <a:p>
            <a:pPr marL="171450" indent="-171450" algn="l" rtl="0">
              <a:buFont typeface="Arial" panose="020B0604020202020204" pitchFamily="34" charset="0"/>
              <a:buChar char="•"/>
            </a:pPr>
            <a:r>
              <a:rPr lang="mh" b="0" i="0" u="none" baseline="0"/>
              <a:t>Ñe kwōkōṇaan kōḷapḷọk aṃ katak kōn meḷeḷein opioid, ewōr men in jibañ ioon website GetTheFactsRX.com. Barāinwōt website in enaaj tōlḷọk ñan website National Institute on Drug Abuse(NIDA), me eo ej kōmeḷeḷe kōn oktak ñan ājmour jan opioid im laajrak in men in kaṃool in Heroin, Fentanyl, im Prescription Opioid.</a:t>
            </a:r>
          </a:p>
          <a:p>
            <a:pPr marL="171450" indent="-171450" algn="l" rtl="0">
              <a:buFont typeface="Arial" panose="020B0604020202020204" pitchFamily="34" charset="0"/>
              <a:buChar char="•"/>
            </a:pPr>
            <a:endParaRPr lang="mh" dirty="0"/>
          </a:p>
          <a:p>
            <a:pPr marL="171450" indent="-171450" algn="l" rtl="0">
              <a:buFont typeface="Arial" panose="020B0604020202020204" pitchFamily="34" charset="0"/>
              <a:buChar char="•"/>
            </a:pPr>
            <a:r>
              <a:rPr lang="mh" b="0" i="0" u="none" baseline="0"/>
              <a:t>Website ej kwaḷọke: Ekajoor Fentanyl bwe juon synthetic opiod (80 alen ḷapḷọk kajoor jān morphine) im eñin unin lōñ keej in kōḷapḷọk in bōk uno ko opioid.</a:t>
            </a:r>
          </a:p>
          <a:p>
            <a:pPr marL="171450" indent="-171450" algn="l" rtl="0">
              <a:buFont typeface="Arial" panose="020B0604020202020204" pitchFamily="34" charset="0"/>
              <a:buChar char="•"/>
            </a:pPr>
            <a:endParaRPr lang="mh" dirty="0"/>
          </a:p>
          <a:p>
            <a:pPr marL="171450" indent="-171450" algn="l" rtl="0">
              <a:buFont typeface="Arial" panose="020B0604020202020204" pitchFamily="34" charset="0"/>
              <a:buChar char="•"/>
            </a:pPr>
            <a:r>
              <a:rPr lang="mh" b="0" i="0" u="none" baseline="0"/>
              <a:t>Ekkar laajrak in men in kaṃool jān NIDA, https://www.drugabuse.gov/publications/drugfacts/fentanyl, “Ekajoor Fentanyl bwe juon synthetic opiod āinwōt morphine akō 50 ñan 100 alen ḷapḷọk in kajoor.]</a:t>
            </a:r>
          </a:p>
        </p:txBody>
      </p:sp>
      <p:sp>
        <p:nvSpPr>
          <p:cNvPr id="4" name="Slide Number Placeholder 3"/>
          <p:cNvSpPr>
            <a:spLocks noGrp="1"/>
          </p:cNvSpPr>
          <p:nvPr>
            <p:ph type="sldNum" sz="quarter" idx="10"/>
          </p:nvPr>
        </p:nvSpPr>
        <p:spPr/>
        <p:txBody>
          <a:bodyPr/>
          <a:lstStyle/>
          <a:p>
            <a:pPr algn="l" rtl="0"/>
            <a:fld id="{691CFFBF-563A-8849-9426-A51EF1D706BD}" type="slidenum">
              <a:rPr/>
              <a:t>3</a:t>
            </a:fld>
            <a:endParaRPr lang="mh"/>
          </a:p>
        </p:txBody>
      </p:sp>
    </p:spTree>
    <p:extLst>
      <p:ext uri="{BB962C8B-B14F-4D97-AF65-F5344CB8AC3E}">
        <p14:creationId xmlns:p14="http://schemas.microsoft.com/office/powerpoint/2010/main" val="1435479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mh" b="0" i="0" u="none" baseline="0"/>
              <a:t>*Kōjjeḷā kōn ri kōnono: Oktak meḷeḷe ioon pija bwe armej ro remaroñ kur ñan bōk ḷapḷọk in meḷeḷe ak kajjitōk ippaṃ. </a:t>
            </a:r>
          </a:p>
          <a:p>
            <a:endParaRPr lang="mh" b="1" baseline="0" dirty="0"/>
          </a:p>
          <a:p>
            <a:pPr algn="l" rtl="0"/>
            <a:r>
              <a:rPr lang="mh" b="1" i="0" u="none" baseline="0"/>
              <a:t>Koṃṃoole armej in kweiḷọk kōn aer roñjake!</a:t>
            </a:r>
            <a:endParaRPr lang="mh" b="1" dirty="0"/>
          </a:p>
        </p:txBody>
      </p:sp>
      <p:sp>
        <p:nvSpPr>
          <p:cNvPr id="4" name="Slide Number Placeholder 3"/>
          <p:cNvSpPr>
            <a:spLocks noGrp="1"/>
          </p:cNvSpPr>
          <p:nvPr>
            <p:ph type="sldNum" sz="quarter" idx="10"/>
          </p:nvPr>
        </p:nvSpPr>
        <p:spPr/>
        <p:txBody>
          <a:bodyPr/>
          <a:lstStyle/>
          <a:p>
            <a:pPr algn="l" rtl="0"/>
            <a:fld id="{691CFFBF-563A-8849-9426-A51EF1D706BD}" type="slidenum">
              <a:rPr/>
              <a:t>30</a:t>
            </a:fld>
            <a:endParaRPr lang="mh"/>
          </a:p>
        </p:txBody>
      </p:sp>
    </p:spTree>
    <p:extLst>
      <p:ext uri="{BB962C8B-B14F-4D97-AF65-F5344CB8AC3E}">
        <p14:creationId xmlns:p14="http://schemas.microsoft.com/office/powerpoint/2010/main" val="1543843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Eñin juon menin jorrāān ipelaakin anin im ijin ilo bukwōn im jukjukun-pād \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Elōñḷọk mej kōn kōḷapḷọk in bōk uno ko opioid ilo tōrein 20 iiō eo ḷọk.</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Eñin juon jerbal jemaroñ kōṃṃane ippān doon - jemaroñ aolep jibañ ilo jet buñtōn ko pidodo.</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mh" sz="1200" b="0" i="0" u="none" kern="1200" baseline="0">
                <a:solidFill>
                  <a:schemeClr val="tx1"/>
                </a:solidFill>
                <a:effectLst/>
                <a:latin typeface="+mn-lt"/>
                <a:ea typeface="+mn-ea"/>
                <a:cs typeface="+mn-cs"/>
              </a:rPr>
              <a:t>Raanin jenaaj kōnono kōn wāween bōbrae jorrāān in uno ko opioid ilo jukjukun-pād.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mh"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mh" sz="1200" b="0" i="0" u="none" kern="1200" baseline="0">
                <a:solidFill>
                  <a:schemeClr val="tx1"/>
                </a:solidFill>
                <a:effectLst/>
                <a:latin typeface="+mn-lt"/>
                <a:ea typeface="+mn-ea"/>
                <a:cs typeface="+mn-cs"/>
              </a:rPr>
              <a:t>Jikin meḷeḷe: Washington State Department of Health</a:t>
            </a:r>
          </a:p>
        </p:txBody>
      </p:sp>
      <p:sp>
        <p:nvSpPr>
          <p:cNvPr id="4" name="Slide Number Placeholder 3"/>
          <p:cNvSpPr>
            <a:spLocks noGrp="1"/>
          </p:cNvSpPr>
          <p:nvPr>
            <p:ph type="sldNum" sz="quarter" idx="10"/>
          </p:nvPr>
        </p:nvSpPr>
        <p:spPr/>
        <p:txBody>
          <a:bodyPr/>
          <a:lstStyle/>
          <a:p>
            <a:pPr algn="l" rtl="0"/>
            <a:fld id="{691CFFBF-563A-8849-9426-A51EF1D706BD}" type="slidenum">
              <a:rPr/>
              <a:t>4</a:t>
            </a:fld>
            <a:endParaRPr lang="mh"/>
          </a:p>
        </p:txBody>
      </p:sp>
    </p:spTree>
    <p:extLst>
      <p:ext uri="{BB962C8B-B14F-4D97-AF65-F5344CB8AC3E}">
        <p14:creationId xmlns:p14="http://schemas.microsoft.com/office/powerpoint/2010/main" val="648633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mh" b="0" i="0" u="none" baseline="0" dirty="0"/>
              <a:t>Lale im kōjeḷāik dashboard in Public Health – Seattle &amp; King County website, https://kingcounty.gov/depts/health/examiner/services/reports-data/overdose.aspx.</a:t>
            </a:r>
          </a:p>
          <a:p>
            <a:pPr marL="171450" indent="-171450" algn="l" rtl="0">
              <a:buFont typeface="Arial" panose="020B0604020202020204" pitchFamily="34" charset="0"/>
              <a:buChar char="•"/>
            </a:pPr>
            <a:r>
              <a:rPr lang="mh" b="0" i="0" u="none" baseline="0" dirty="0"/>
              <a:t>Elōñ tab ioon dashboard kon kadkadin (i.e., liṃa-ḷōṃa, ded, race/bwij, jikin kōḷapḷọk in bōk uno ko rekajoor, jekjekin ṃweo, im jiriḷọk in jorāān ak mej) im juon map eo ej kwaḷọk joko kar waḷọk mej kōn kōḷapḷọk in bōk uno ko rekajoor.</a:t>
            </a:r>
          </a:p>
        </p:txBody>
      </p:sp>
      <p:sp>
        <p:nvSpPr>
          <p:cNvPr id="4" name="Slide Number Placeholder 3"/>
          <p:cNvSpPr>
            <a:spLocks noGrp="1"/>
          </p:cNvSpPr>
          <p:nvPr>
            <p:ph type="sldNum" sz="quarter" idx="5"/>
          </p:nvPr>
        </p:nvSpPr>
        <p:spPr/>
        <p:txBody>
          <a:bodyPr/>
          <a:lstStyle/>
          <a:p>
            <a:pPr algn="l" rtl="0"/>
            <a:fld id="{691CFFBF-563A-8849-9426-A51EF1D706BD}" type="slidenum">
              <a:rPr/>
              <a:t>5</a:t>
            </a:fld>
            <a:endParaRPr lang="mh"/>
          </a:p>
        </p:txBody>
      </p:sp>
    </p:spTree>
    <p:extLst>
      <p:ext uri="{BB962C8B-B14F-4D97-AF65-F5344CB8AC3E}">
        <p14:creationId xmlns:p14="http://schemas.microsoft.com/office/powerpoint/2010/main" val="2999385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mh" b="0" i="0" u="none" baseline="0"/>
              <a:t>Tulikin methamphetamine, opioid ekōṃṃane mej kōn kōḷapḷọk in bōk uno ko rekajoor. Jitōñ lain eo kōlōñḷọk. </a:t>
            </a:r>
          </a:p>
        </p:txBody>
      </p:sp>
      <p:sp>
        <p:nvSpPr>
          <p:cNvPr id="4" name="Slide Number Placeholder 3"/>
          <p:cNvSpPr>
            <a:spLocks noGrp="1"/>
          </p:cNvSpPr>
          <p:nvPr>
            <p:ph type="sldNum" sz="quarter" idx="5"/>
          </p:nvPr>
        </p:nvSpPr>
        <p:spPr/>
        <p:txBody>
          <a:bodyPr/>
          <a:lstStyle/>
          <a:p>
            <a:pPr algn="l" rtl="0"/>
            <a:fld id="{691CFFBF-563A-8849-9426-A51EF1D706BD}" type="slidenum">
              <a:rPr/>
              <a:t>6</a:t>
            </a:fld>
            <a:endParaRPr lang="mh"/>
          </a:p>
        </p:txBody>
      </p:sp>
    </p:spTree>
    <p:extLst>
      <p:ext uri="{BB962C8B-B14F-4D97-AF65-F5344CB8AC3E}">
        <p14:creationId xmlns:p14="http://schemas.microsoft.com/office/powerpoint/2010/main" val="1551911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charset="0"/>
              <a:buChar char="•"/>
            </a:pPr>
            <a:r>
              <a:rPr lang="mh" b="0" i="0" u="none" baseline="0"/>
              <a:t>Būrookraaṃ in Starts with One ej kōmeḷeḷe im katak elōñ kain armej: ro jodikdik, jineer im jemaer, im ro rūtto </a:t>
            </a:r>
          </a:p>
          <a:p>
            <a:pPr marL="171450" indent="-171450" algn="l" rtl="0">
              <a:buFont typeface="Arial" charset="0"/>
              <a:buChar char="•"/>
            </a:pPr>
            <a:r>
              <a:rPr lang="mh" b="0" i="0" u="none" baseline="0"/>
              <a:t>RI KŌNONO: Armej rōt rej itok raanin? Kōnono kōn un aṃ kālet in kōnono ippān armej ilo kweilok raanin (āinwōt, kōnono ippān doulul in PTA: komij aolep ro jinen im jemān im ami maroñ in kōjparok ro nejimi ajri im bōk buñtōn ñan kōjparok baaṃle eo aṃ jān kauwōtata - men kein jenaaj kōnono kake raanin).</a:t>
            </a:r>
            <a:endParaRPr lang="mh" dirty="0"/>
          </a:p>
        </p:txBody>
      </p:sp>
      <p:sp>
        <p:nvSpPr>
          <p:cNvPr id="4" name="Slide Number Placeholder 3"/>
          <p:cNvSpPr>
            <a:spLocks noGrp="1"/>
          </p:cNvSpPr>
          <p:nvPr>
            <p:ph type="sldNum" sz="quarter" idx="10"/>
          </p:nvPr>
        </p:nvSpPr>
        <p:spPr/>
        <p:txBody>
          <a:bodyPr/>
          <a:lstStyle/>
          <a:p>
            <a:pPr algn="l" rtl="0"/>
            <a:fld id="{691CFFBF-563A-8849-9426-A51EF1D706BD}" type="slidenum">
              <a:rPr/>
              <a:t>7</a:t>
            </a:fld>
            <a:endParaRPr lang="mh"/>
          </a:p>
        </p:txBody>
      </p:sp>
    </p:spTree>
    <p:extLst>
      <p:ext uri="{BB962C8B-B14F-4D97-AF65-F5344CB8AC3E}">
        <p14:creationId xmlns:p14="http://schemas.microsoft.com/office/powerpoint/2010/main" val="158522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mh" b="0" i="0" u="none" baseline="0" dirty="0"/>
              <a:t>Ejinoe ilo juon buñtōn. Juon kōṃṃan eo eberan. Juon bwebwenato in ṃool. Ñan bōbrae kadek in uno ko opioid, kwōj juon eo emaroñ kōṃṃan oktak.</a:t>
            </a:r>
          </a:p>
          <a:p>
            <a:pPr marL="171450" indent="-171450" algn="l" rtl="0">
              <a:buFont typeface="Arial" charset="0"/>
              <a:buChar char="•"/>
            </a:pPr>
            <a:r>
              <a:rPr lang="mh" b="0" i="0" u="none" baseline="0" dirty="0"/>
              <a:t>Washington State Health Care Authority ej tōlḷọk jeḷāḷọkjān jan būrookraaṃ in ilo bukwōn eo. Bōtab ejinoe ipelaakin.</a:t>
            </a:r>
            <a:endParaRPr lang="mh" baseline="0" dirty="0"/>
          </a:p>
          <a:p>
            <a:pPr marL="171450" indent="-171450" algn="l" rtl="0">
              <a:buFont typeface="Arial" charset="0"/>
              <a:buChar char="•"/>
            </a:pPr>
            <a:r>
              <a:rPr lang="mh" b="0" i="0" u="none" baseline="0" dirty="0"/>
              <a:t>RI KŌNONO: Kōmeḷeḷe jidik kōn aṃ doulul.  Kwaḷọk bwe ekar kate joñan aṃ maroñ ñan katak ro jet ilo wāween ñan kōṃṃan oktak.</a:t>
            </a:r>
          </a:p>
          <a:p>
            <a:pPr marL="171450" indent="-171450" algn="l" rtl="0">
              <a:buFont typeface="Arial" charset="0"/>
              <a:buChar char="•"/>
            </a:pPr>
            <a:r>
              <a:rPr lang="mh" b="0" i="0" u="none" baseline="0" dirty="0"/>
              <a:t>Raanin ikōṇaan kōnono ippami kōn ami koba jerbal in - ñan jibañ in bōbrae kadek in uno ko opioid ilo ad jukjukun-pād.</a:t>
            </a:r>
            <a:endParaRPr lang="mh" dirty="0"/>
          </a:p>
        </p:txBody>
      </p:sp>
      <p:sp>
        <p:nvSpPr>
          <p:cNvPr id="4" name="Slide Number Placeholder 3"/>
          <p:cNvSpPr>
            <a:spLocks noGrp="1"/>
          </p:cNvSpPr>
          <p:nvPr>
            <p:ph type="sldNum" sz="quarter" idx="10"/>
          </p:nvPr>
        </p:nvSpPr>
        <p:spPr/>
        <p:txBody>
          <a:bodyPr/>
          <a:lstStyle/>
          <a:p>
            <a:pPr algn="l" rtl="0"/>
            <a:fld id="{691CFFBF-563A-8849-9426-A51EF1D706BD}" type="slidenum">
              <a:rPr/>
              <a:t>8</a:t>
            </a:fld>
            <a:endParaRPr lang="mh"/>
          </a:p>
        </p:txBody>
      </p:sp>
    </p:spTree>
    <p:extLst>
      <p:ext uri="{BB962C8B-B14F-4D97-AF65-F5344CB8AC3E}">
        <p14:creationId xmlns:p14="http://schemas.microsoft.com/office/powerpoint/2010/main" val="1130505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h" dirty="0"/>
          </a:p>
        </p:txBody>
      </p:sp>
      <p:sp>
        <p:nvSpPr>
          <p:cNvPr id="4" name="Slide Number Placeholder 3"/>
          <p:cNvSpPr>
            <a:spLocks noGrp="1"/>
          </p:cNvSpPr>
          <p:nvPr>
            <p:ph type="sldNum" sz="quarter" idx="10"/>
          </p:nvPr>
        </p:nvSpPr>
        <p:spPr/>
        <p:txBody>
          <a:bodyPr/>
          <a:lstStyle/>
          <a:p>
            <a:pPr algn="l" rtl="0"/>
            <a:fld id="{691CFFBF-563A-8849-9426-A51EF1D706BD}" type="slidenum">
              <a:rPr/>
              <a:t>9</a:t>
            </a:fld>
            <a:endParaRPr lang="mh"/>
          </a:p>
        </p:txBody>
      </p:sp>
    </p:spTree>
    <p:extLst>
      <p:ext uri="{BB962C8B-B14F-4D97-AF65-F5344CB8AC3E}">
        <p14:creationId xmlns:p14="http://schemas.microsoft.com/office/powerpoint/2010/main" val="698888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lstStyle>
            <a:lvl1pPr algn="ctr">
              <a:defRPr sz="6000">
                <a:solidFill>
                  <a:srgbClr val="7F7F7F"/>
                </a:solidFill>
                <a:latin typeface="+mj-lt"/>
              </a:defRPr>
            </a:lvl1pPr>
          </a:lstStyle>
          <a:p>
            <a:r>
              <a:rPr lang="en-US" dirty="0"/>
              <a:t>Starts with One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baseline="0">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Washington Opioid Awareness Campaign</a:t>
            </a:r>
          </a:p>
          <a:p>
            <a:endParaRPr lang="en-US" dirty="0"/>
          </a:p>
          <a:p>
            <a:r>
              <a:rPr lang="en-US" dirty="0"/>
              <a:t>November 3, 2017</a:t>
            </a:r>
          </a:p>
        </p:txBody>
      </p:sp>
    </p:spTree>
    <p:extLst>
      <p:ext uri="{BB962C8B-B14F-4D97-AF65-F5344CB8AC3E}">
        <p14:creationId xmlns:p14="http://schemas.microsoft.com/office/powerpoint/2010/main" val="666149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8/12/2021</a:t>
            </a:fld>
            <a:endParaRPr lang="en-US"/>
          </a:p>
        </p:txBody>
      </p:sp>
    </p:spTree>
    <p:extLst>
      <p:ext uri="{BB962C8B-B14F-4D97-AF65-F5344CB8AC3E}">
        <p14:creationId xmlns:p14="http://schemas.microsoft.com/office/powerpoint/2010/main" val="176513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8/12/2021</a:t>
            </a:fld>
            <a:endParaRPr lang="en-US"/>
          </a:p>
        </p:txBody>
      </p:sp>
    </p:spTree>
    <p:extLst>
      <p:ext uri="{BB962C8B-B14F-4D97-AF65-F5344CB8AC3E}">
        <p14:creationId xmlns:p14="http://schemas.microsoft.com/office/powerpoint/2010/main" val="1282240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8/12/2021</a:t>
            </a:fld>
            <a:endParaRPr lang="en-US"/>
          </a:p>
        </p:txBody>
      </p:sp>
    </p:spTree>
    <p:extLst>
      <p:ext uri="{BB962C8B-B14F-4D97-AF65-F5344CB8AC3E}">
        <p14:creationId xmlns:p14="http://schemas.microsoft.com/office/powerpoint/2010/main" val="613601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8/12/2021</a:t>
            </a:fld>
            <a:endParaRPr lang="en-US"/>
          </a:p>
        </p:txBody>
      </p:sp>
    </p:spTree>
    <p:extLst>
      <p:ext uri="{BB962C8B-B14F-4D97-AF65-F5344CB8AC3E}">
        <p14:creationId xmlns:p14="http://schemas.microsoft.com/office/powerpoint/2010/main" val="58820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947138"/>
          </a:xfrm>
        </p:spPr>
        <p:txBody>
          <a:bodyPr anchor="ctr">
            <a:normAutofit/>
          </a:bodyPr>
          <a:lstStyle>
            <a:lvl1pPr algn="ctr">
              <a:defRPr sz="4200">
                <a:solidFill>
                  <a:srgbClr val="7F7F7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8/12/2021</a:t>
            </a:fld>
            <a:endParaRPr lang="en-US"/>
          </a:p>
        </p:txBody>
      </p:sp>
      <p:pic>
        <p:nvPicPr>
          <p:cNvPr id="10" name="Picture 9"/>
          <p:cNvPicPr>
            <a:picLocks noChangeAspect="1"/>
          </p:cNvPicPr>
          <p:nvPr userDrawn="1"/>
        </p:nvPicPr>
        <p:blipFill>
          <a:blip r:embed="rId2"/>
          <a:stretch>
            <a:fillRect/>
          </a:stretch>
        </p:blipFill>
        <p:spPr>
          <a:xfrm>
            <a:off x="5905500" y="1281892"/>
            <a:ext cx="381000" cy="38100"/>
          </a:xfrm>
          <a:prstGeom prst="rect">
            <a:avLst/>
          </a:prstGeom>
        </p:spPr>
      </p:pic>
    </p:spTree>
    <p:extLst>
      <p:ext uri="{BB962C8B-B14F-4D97-AF65-F5344CB8AC3E}">
        <p14:creationId xmlns:p14="http://schemas.microsoft.com/office/powerpoint/2010/main" val="1142377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266007"/>
            <a:ext cx="12192000" cy="7382048"/>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412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048823"/>
            <a:ext cx="12192000" cy="809177"/>
          </a:xfrm>
          <a:prstGeom prst="rect">
            <a:avLst/>
          </a:prstGeom>
          <a:solidFill>
            <a:srgbClr val="394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241434" y="6250153"/>
            <a:ext cx="890101" cy="440172"/>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439400" y="6356350"/>
            <a:ext cx="1397000" cy="238998"/>
          </a:xfrm>
          <a:prstGeom prst="rect">
            <a:avLst/>
          </a:prstGeom>
        </p:spPr>
      </p:pic>
    </p:spTree>
    <p:extLst>
      <p:ext uri="{BB962C8B-B14F-4D97-AF65-F5344CB8AC3E}">
        <p14:creationId xmlns:p14="http://schemas.microsoft.com/office/powerpoint/2010/main" val="858547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9" r:id="rId5"/>
    <p:sldLayoutId id="2147483657" r:id="rId6"/>
    <p:sldLayoutId id="2147483660" r:id="rId7"/>
    <p:sldLayoutId id="2147483661" r:id="rId8"/>
    <p:sldLayoutId id="2147483656" r:id="rId9"/>
    <p:sldLayoutId id="2147483652" r:id="rId10"/>
    <p:sldLayoutId id="2147483653" r:id="rId11"/>
    <p:sldLayoutId id="2147483654" r:id="rId12"/>
    <p:sldLayoutId id="2147483655" r:id="rId13"/>
  </p:sldLayoutIdLst>
  <p:txStyles>
    <p:titleStyle>
      <a:lvl1pPr algn="ctr" defTabSz="914400" rtl="0" eaLnBrk="1" latinLnBrk="0" hangingPunct="1">
        <a:lnSpc>
          <a:spcPct val="90000"/>
        </a:lnSpc>
        <a:spcBef>
          <a:spcPct val="0"/>
        </a:spcBef>
        <a:buNone/>
        <a:defRPr sz="4400" kern="1200">
          <a:solidFill>
            <a:srgbClr val="7F7F7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7F7F7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7F7F7F"/>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7F7F7F"/>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kingcounty.gov/depts/health/overdose-prevention.aspx"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lacedandlethal.com/"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590" y="1781121"/>
            <a:ext cx="3884886" cy="1921149"/>
          </a:xfrm>
          <a:prstGeom prst="rect">
            <a:avLst/>
          </a:prstGeom>
        </p:spPr>
      </p:pic>
      <p:sp>
        <p:nvSpPr>
          <p:cNvPr id="7" name="TextBox 6"/>
          <p:cNvSpPr txBox="1"/>
          <p:nvPr/>
        </p:nvSpPr>
        <p:spPr>
          <a:xfrm>
            <a:off x="3764280" y="4007085"/>
            <a:ext cx="4876800" cy="1015663"/>
          </a:xfrm>
          <a:prstGeom prst="rect">
            <a:avLst/>
          </a:prstGeom>
          <a:noFill/>
        </p:spPr>
        <p:txBody>
          <a:bodyPr wrap="square" rtlCol="0">
            <a:spAutoFit/>
          </a:bodyPr>
          <a:lstStyle/>
          <a:p>
            <a:pPr algn="ctr" rtl="0"/>
            <a:r>
              <a:rPr lang="mh" sz="2000" b="0" i="0" u="none" baseline="0" dirty="0">
                <a:solidFill>
                  <a:schemeClr val="bg1"/>
                </a:solidFill>
              </a:rPr>
              <a:t>Washington State </a:t>
            </a:r>
          </a:p>
          <a:p>
            <a:pPr algn="ctr" rtl="0"/>
            <a:r>
              <a:rPr lang="mh" sz="2000" b="0" i="0" u="none" baseline="0" dirty="0">
                <a:solidFill>
                  <a:schemeClr val="bg1"/>
                </a:solidFill>
              </a:rPr>
              <a:t>Būrookraaṃ ñan kile kauwōtata in opioid</a:t>
            </a:r>
          </a:p>
          <a:p>
            <a:pPr algn="ctr" rtl="0"/>
            <a:endParaRPr lang="mh" sz="2000" dirty="0">
              <a:solidFill>
                <a:schemeClr val="bg1"/>
              </a:solidFill>
            </a:endParaRPr>
          </a:p>
        </p:txBody>
      </p:sp>
    </p:spTree>
    <p:extLst>
      <p:ext uri="{BB962C8B-B14F-4D97-AF65-F5344CB8AC3E}">
        <p14:creationId xmlns:p14="http://schemas.microsoft.com/office/powerpoint/2010/main" val="1686481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mh" b="0" i="0" u="none" baseline="0"/>
              <a:t>Ewi wāween oktak in opioid?</a:t>
            </a:r>
          </a:p>
        </p:txBody>
      </p:sp>
      <p:sp>
        <p:nvSpPr>
          <p:cNvPr id="3" name="Content Placeholder 2"/>
          <p:cNvSpPr>
            <a:spLocks noGrp="1"/>
          </p:cNvSpPr>
          <p:nvPr>
            <p:ph idx="1"/>
          </p:nvPr>
        </p:nvSpPr>
        <p:spPr/>
        <p:txBody>
          <a:bodyPr/>
          <a:lstStyle/>
          <a:p>
            <a:pPr algn="l" rtl="0"/>
            <a:r>
              <a:rPr lang="mh" b="0" i="0" u="none" baseline="0"/>
              <a:t>Kōdikḷọk aṃ kile metak.</a:t>
            </a:r>
          </a:p>
          <a:p>
            <a:pPr algn="l" rtl="0"/>
            <a:r>
              <a:rPr lang="mh" b="0" i="0" u="none" baseline="0"/>
              <a:t>Enana oktak ñan ṃōttan kōmālij eo ej kile jinōkjeej.</a:t>
            </a:r>
          </a:p>
          <a:p>
            <a:pPr algn="l" rtl="0"/>
            <a:r>
              <a:rPr lang="mh" b="0" i="0" u="none" baseline="0"/>
              <a:t>Emaroñ oktak ñan ṃōttan kōmālij eo ej kile jinōkjeej (ṃōṇōṇō)</a:t>
            </a:r>
          </a:p>
          <a:p>
            <a:pPr algn="l" rtl="0"/>
            <a:r>
              <a:rPr lang="mh" b="0" i="0" u="none" baseline="0"/>
              <a:t>Emaroñ in kōwaḷọk ḷaptata in ṃōṇōṇō (high)</a:t>
            </a:r>
          </a:p>
          <a:p>
            <a:pPr algn="l" rtl="0"/>
            <a:r>
              <a:rPr lang="mh" b="0" i="0" u="none" baseline="0"/>
              <a:t>Eḷap an añur</a:t>
            </a:r>
          </a:p>
        </p:txBody>
      </p:sp>
    </p:spTree>
    <p:extLst>
      <p:ext uri="{BB962C8B-B14F-4D97-AF65-F5344CB8AC3E}">
        <p14:creationId xmlns:p14="http://schemas.microsoft.com/office/powerpoint/2010/main" val="1859754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Wōn</a:t>
            </a:r>
            <a:r>
              <a:rPr lang="en-US" dirty="0"/>
              <a:t> opioid </a:t>
            </a:r>
            <a:r>
              <a:rPr lang="en-US" dirty="0" err="1"/>
              <a:t>ejelōt</a:t>
            </a:r>
            <a:r>
              <a:rPr lang="en-US" dirty="0"/>
              <a:t> e?</a:t>
            </a:r>
            <a:endParaRPr lang="mh" b="0" i="0" u="none" baseline="0" dirty="0"/>
          </a:p>
        </p:txBody>
      </p:sp>
    </p:spTree>
    <p:extLst>
      <p:ext uri="{BB962C8B-B14F-4D97-AF65-F5344CB8AC3E}">
        <p14:creationId xmlns:p14="http://schemas.microsoft.com/office/powerpoint/2010/main" val="476132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Wōn</a:t>
            </a:r>
            <a:r>
              <a:rPr lang="en-US" dirty="0"/>
              <a:t> opioid </a:t>
            </a:r>
            <a:r>
              <a:rPr lang="en-US" dirty="0" err="1"/>
              <a:t>ejelōt</a:t>
            </a:r>
            <a:r>
              <a:rPr lang="en-US" dirty="0"/>
              <a:t> e?</a:t>
            </a:r>
            <a:endParaRPr lang="mh" b="0" i="0" u="none" baseline="0" dirty="0"/>
          </a:p>
        </p:txBody>
      </p:sp>
      <p:sp>
        <p:nvSpPr>
          <p:cNvPr id="3" name="Content Placeholder 2"/>
          <p:cNvSpPr>
            <a:spLocks noGrp="1"/>
          </p:cNvSpPr>
          <p:nvPr>
            <p:ph idx="1"/>
          </p:nvPr>
        </p:nvSpPr>
        <p:spPr>
          <a:xfrm>
            <a:off x="838200" y="1557591"/>
            <a:ext cx="10515600" cy="4351338"/>
          </a:xfrm>
        </p:spPr>
        <p:txBody>
          <a:bodyPr>
            <a:normAutofit fontScale="92500" lnSpcReduction="20000"/>
          </a:bodyPr>
          <a:lstStyle/>
          <a:p>
            <a:pPr lvl="0" algn="l" rtl="0"/>
            <a:r>
              <a:rPr lang="mh" b="0" i="0" u="none" baseline="0"/>
              <a:t>Eḷap opiod in añur. Jabdewōt juon emaroñ añurlep ilo aer bok uno ko rekajoor.</a:t>
            </a:r>
          </a:p>
          <a:p>
            <a:pPr lvl="0" algn="l" rtl="0"/>
            <a:endParaRPr lang="mh" dirty="0"/>
          </a:p>
          <a:p>
            <a:pPr lvl="0" algn="l" rtl="0"/>
            <a:r>
              <a:rPr lang="mh" b="0" i="0" u="none" baseline="0"/>
              <a:t>Ejinoe 75% kadek in uno ko opioid ilo an bōk uno ko jañin tok jān taktō eo - ilo an bōk jān juon ṃōttan ak armej ilo baaṃle. </a:t>
            </a:r>
          </a:p>
          <a:p>
            <a:pPr lvl="0" algn="l" rtl="0"/>
            <a:endParaRPr lang="mh" dirty="0"/>
          </a:p>
          <a:p>
            <a:pPr lvl="0" algn="l" rtl="0"/>
            <a:r>
              <a:rPr lang="mh" b="0" i="0" u="none" baseline="0"/>
              <a:t>Juon ṃōttan emān jodikdik ej kaṃoole aer bōk uno ko rekajoor inabōj aer aikuj juon katon ilo aer mour.</a:t>
            </a:r>
          </a:p>
          <a:p>
            <a:pPr lvl="0" algn="l" rtl="0"/>
            <a:endParaRPr lang="mh" sz="2700" dirty="0">
              <a:solidFill>
                <a:srgbClr val="4472C4"/>
              </a:solidFill>
            </a:endParaRPr>
          </a:p>
          <a:p>
            <a:pPr lvl="0" algn="l" rtl="0"/>
            <a:r>
              <a:rPr lang="mh" sz="2700" b="0" i="0" u="none" baseline="0">
                <a:solidFill>
                  <a:srgbClr val="4472C4"/>
                </a:solidFill>
              </a:rPr>
              <a:t>Ikōtaan 2018-2020, ewōr 167 bōjjāān ḷapḷọk ilo nōmba in mej ko ilo King County jān fentanyl. Ekoba 18 jodikdik ipelaakin ro remej kōn  ḷapḷọk in bōk fentanyl ilo 2020.</a:t>
            </a:r>
            <a:endParaRPr lang="mh" dirty="0"/>
          </a:p>
          <a:p>
            <a:pPr lvl="0" algn="l" rtl="0"/>
            <a:endParaRPr lang="mh" dirty="0"/>
          </a:p>
          <a:p>
            <a:pPr lvl="0" algn="l" rtl="0"/>
            <a:endParaRPr lang="mh" dirty="0"/>
          </a:p>
          <a:p>
            <a:pPr lvl="0" algn="l" rtl="0"/>
            <a:endParaRPr lang="mh" dirty="0"/>
          </a:p>
        </p:txBody>
      </p:sp>
    </p:spTree>
    <p:extLst>
      <p:ext uri="{BB962C8B-B14F-4D97-AF65-F5344CB8AC3E}">
        <p14:creationId xmlns:p14="http://schemas.microsoft.com/office/powerpoint/2010/main" val="1938174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 </a:t>
            </a:r>
            <a:r>
              <a:rPr lang="en-US" dirty="0" err="1"/>
              <a:t>eo</a:t>
            </a:r>
            <a:r>
              <a:rPr lang="en-US" dirty="0"/>
              <a:t> </a:t>
            </a:r>
            <a:r>
              <a:rPr lang="en-US" dirty="0" err="1"/>
              <a:t>kwomaroñ</a:t>
            </a:r>
            <a:r>
              <a:rPr lang="en-US" dirty="0"/>
              <a:t> </a:t>
            </a:r>
            <a:r>
              <a:rPr lang="en-US" dirty="0" err="1"/>
              <a:t>kōmmane</a:t>
            </a:r>
            <a:r>
              <a:rPr lang="en-US" dirty="0"/>
              <a:t>?</a:t>
            </a:r>
            <a:endParaRPr lang="mh" b="0" i="0" u="none" baseline="0" dirty="0"/>
          </a:p>
        </p:txBody>
      </p:sp>
    </p:spTree>
    <p:extLst>
      <p:ext uri="{BB962C8B-B14F-4D97-AF65-F5344CB8AC3E}">
        <p14:creationId xmlns:p14="http://schemas.microsoft.com/office/powerpoint/2010/main" val="76734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 </a:t>
            </a:r>
            <a:r>
              <a:rPr lang="en-US" dirty="0" err="1"/>
              <a:t>eo</a:t>
            </a:r>
            <a:r>
              <a:rPr lang="en-US" dirty="0"/>
              <a:t> </a:t>
            </a:r>
            <a:r>
              <a:rPr lang="en-US" dirty="0" err="1"/>
              <a:t>kwomaroñ</a:t>
            </a:r>
            <a:r>
              <a:rPr lang="en-US" dirty="0"/>
              <a:t> </a:t>
            </a:r>
            <a:r>
              <a:rPr lang="en-US" dirty="0" err="1"/>
              <a:t>kōmmane</a:t>
            </a:r>
            <a:r>
              <a:rPr lang="en-US" dirty="0"/>
              <a:t>?</a:t>
            </a:r>
            <a:endParaRPr lang="mh" b="0" i="0" u="none" baseline="0" dirty="0"/>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rtl="0">
              <a:buNone/>
            </a:pPr>
            <a:r>
              <a:rPr lang="mh" b="0" i="0" u="none" baseline="0"/>
              <a:t>Kajjitōk ippān taktō kōn jet wāween ko ñan kōdikḷọk metak eo.</a:t>
            </a:r>
          </a:p>
          <a:p>
            <a:endParaRPr lang="mh"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299" y="1631314"/>
            <a:ext cx="3164205" cy="3164205"/>
          </a:xfrm>
          <a:prstGeom prst="rect">
            <a:avLst/>
          </a:prstGeom>
        </p:spPr>
      </p:pic>
    </p:spTree>
    <p:extLst>
      <p:ext uri="{BB962C8B-B14F-4D97-AF65-F5344CB8AC3E}">
        <p14:creationId xmlns:p14="http://schemas.microsoft.com/office/powerpoint/2010/main" val="177769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 </a:t>
            </a:r>
            <a:r>
              <a:rPr lang="en-US" dirty="0" err="1"/>
              <a:t>eo</a:t>
            </a:r>
            <a:r>
              <a:rPr lang="en-US" dirty="0"/>
              <a:t> </a:t>
            </a:r>
            <a:r>
              <a:rPr lang="en-US" dirty="0" err="1"/>
              <a:t>kwomaroñ</a:t>
            </a:r>
            <a:r>
              <a:rPr lang="en-US" dirty="0"/>
              <a:t> </a:t>
            </a:r>
            <a:r>
              <a:rPr lang="en-US" dirty="0" err="1"/>
              <a:t>kōmmane</a:t>
            </a:r>
            <a:r>
              <a:rPr lang="en-US" dirty="0"/>
              <a:t>?</a:t>
            </a:r>
            <a:endParaRPr lang="mh" b="0" i="0" u="none" baseline="0" dirty="0"/>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a:buNone/>
            </a:pPr>
            <a:r>
              <a:rPr lang="en-US" dirty="0"/>
              <a:t>Jab </a:t>
            </a:r>
            <a:r>
              <a:rPr lang="en-US" dirty="0" err="1"/>
              <a:t>jaketo</a:t>
            </a:r>
            <a:r>
              <a:rPr lang="en-US" dirty="0"/>
              <a:t> </a:t>
            </a:r>
            <a:r>
              <a:rPr lang="en-US" dirty="0" err="1"/>
              <a:t>jaketak</a:t>
            </a:r>
            <a:r>
              <a:rPr lang="en-US" dirty="0"/>
              <a:t> </a:t>
            </a:r>
            <a:r>
              <a:rPr lang="en-US" dirty="0" err="1"/>
              <a:t>uno</a:t>
            </a:r>
            <a:r>
              <a:rPr lang="en-US" dirty="0"/>
              <a:t> ko </a:t>
            </a:r>
            <a:r>
              <a:rPr lang="en-US" dirty="0" err="1"/>
              <a:t>nimom</a:t>
            </a:r>
            <a:r>
              <a:rPr lang="en-US" dirty="0"/>
              <a:t> </a:t>
            </a:r>
            <a:r>
              <a:rPr lang="en-US" dirty="0" err="1"/>
              <a:t>jen</a:t>
            </a:r>
            <a:r>
              <a:rPr lang="en-US" dirty="0"/>
              <a:t> </a:t>
            </a:r>
            <a:r>
              <a:rPr lang="en-US" dirty="0" err="1"/>
              <a:t>taktō</a:t>
            </a:r>
            <a:r>
              <a:rPr lang="en-US" dirty="0"/>
              <a:t>.</a:t>
            </a:r>
            <a:endParaRPr lang="mh"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810" y="1807210"/>
            <a:ext cx="3040380" cy="3040380"/>
          </a:xfrm>
          <a:prstGeom prst="rect">
            <a:avLst/>
          </a:prstGeom>
        </p:spPr>
      </p:pic>
    </p:spTree>
    <p:extLst>
      <p:ext uri="{BB962C8B-B14F-4D97-AF65-F5344CB8AC3E}">
        <p14:creationId xmlns:p14="http://schemas.microsoft.com/office/powerpoint/2010/main" val="813988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 </a:t>
            </a:r>
            <a:r>
              <a:rPr lang="en-US" dirty="0" err="1"/>
              <a:t>eo</a:t>
            </a:r>
            <a:r>
              <a:rPr lang="en-US" dirty="0"/>
              <a:t> </a:t>
            </a:r>
            <a:r>
              <a:rPr lang="en-US" dirty="0" err="1"/>
              <a:t>kwomaroñ</a:t>
            </a:r>
            <a:r>
              <a:rPr lang="en-US" dirty="0"/>
              <a:t> </a:t>
            </a:r>
            <a:r>
              <a:rPr lang="en-US" dirty="0" err="1"/>
              <a:t>kōmmane</a:t>
            </a:r>
            <a:r>
              <a:rPr lang="en-US" dirty="0"/>
              <a:t>?</a:t>
            </a:r>
            <a:endParaRPr lang="mh" b="0" i="0" u="none" baseline="0" dirty="0"/>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a:buNone/>
            </a:pPr>
            <a:r>
              <a:rPr lang="en-US" dirty="0"/>
              <a:t>Jab </a:t>
            </a:r>
            <a:r>
              <a:rPr lang="en-US" dirty="0" err="1"/>
              <a:t>wōt</a:t>
            </a:r>
            <a:r>
              <a:rPr lang="en-US" dirty="0"/>
              <a:t> </a:t>
            </a:r>
            <a:r>
              <a:rPr lang="en-US" dirty="0" err="1"/>
              <a:t>im</a:t>
            </a:r>
            <a:r>
              <a:rPr lang="en-US" dirty="0"/>
              <a:t> jab </a:t>
            </a:r>
            <a:r>
              <a:rPr lang="en-US" dirty="0" err="1"/>
              <a:t>kōjerbal</a:t>
            </a:r>
            <a:r>
              <a:rPr lang="en-US" dirty="0"/>
              <a:t> </a:t>
            </a:r>
            <a:r>
              <a:rPr lang="en-US" dirty="0" err="1"/>
              <a:t>uno</a:t>
            </a:r>
            <a:r>
              <a:rPr lang="en-US" dirty="0"/>
              <a:t> ko an </a:t>
            </a:r>
            <a:r>
              <a:rPr lang="en-US" dirty="0" err="1"/>
              <a:t>ro</a:t>
            </a:r>
            <a:r>
              <a:rPr lang="en-US" dirty="0"/>
              <a:t> </a:t>
            </a:r>
            <a:r>
              <a:rPr lang="en-US" dirty="0" err="1"/>
              <a:t>jōt</a:t>
            </a:r>
            <a:r>
              <a:rPr lang="en-US" dirty="0"/>
              <a:t> </a:t>
            </a:r>
            <a:r>
              <a:rPr lang="en-US" dirty="0" err="1"/>
              <a:t>lelok</a:t>
            </a:r>
            <a:r>
              <a:rPr lang="en-US" dirty="0"/>
              <a:t> </a:t>
            </a:r>
            <a:r>
              <a:rPr lang="en-US" dirty="0" err="1"/>
              <a:t>jen</a:t>
            </a:r>
            <a:r>
              <a:rPr lang="en-US" dirty="0"/>
              <a:t> </a:t>
            </a:r>
            <a:r>
              <a:rPr lang="en-US" dirty="0" err="1"/>
              <a:t>takto</a:t>
            </a:r>
            <a:r>
              <a:rPr lang="en-US" dirty="0"/>
              <a:t> </a:t>
            </a:r>
            <a:r>
              <a:rPr lang="en-US" dirty="0" err="1"/>
              <a:t>eo</a:t>
            </a:r>
            <a:r>
              <a:rPr lang="en-US" dirty="0"/>
              <a:t> </a:t>
            </a:r>
            <a:r>
              <a:rPr lang="en-US" dirty="0" err="1"/>
              <a:t>aer</a:t>
            </a:r>
            <a:r>
              <a:rPr lang="en-US" dirty="0"/>
              <a:t>.</a:t>
            </a:r>
            <a:endParaRPr lang="mh"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307" y="2184400"/>
            <a:ext cx="3643036" cy="2476500"/>
          </a:xfrm>
          <a:prstGeom prst="rect">
            <a:avLst/>
          </a:prstGeom>
        </p:spPr>
      </p:pic>
    </p:spTree>
    <p:extLst>
      <p:ext uri="{BB962C8B-B14F-4D97-AF65-F5344CB8AC3E}">
        <p14:creationId xmlns:p14="http://schemas.microsoft.com/office/powerpoint/2010/main" val="100122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 </a:t>
            </a:r>
            <a:r>
              <a:rPr lang="en-US" dirty="0" err="1"/>
              <a:t>eo</a:t>
            </a:r>
            <a:r>
              <a:rPr lang="en-US" dirty="0"/>
              <a:t> </a:t>
            </a:r>
            <a:r>
              <a:rPr lang="en-US" dirty="0" err="1"/>
              <a:t>kwomaroñ</a:t>
            </a:r>
            <a:r>
              <a:rPr lang="en-US" dirty="0"/>
              <a:t> </a:t>
            </a:r>
            <a:r>
              <a:rPr lang="en-US" dirty="0" err="1"/>
              <a:t>kōmmane</a:t>
            </a:r>
            <a:r>
              <a:rPr lang="en-US" dirty="0"/>
              <a:t>?</a:t>
            </a:r>
            <a:endParaRPr lang="mh" b="0" i="0" u="none" baseline="0" dirty="0"/>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a:buNone/>
            </a:pPr>
            <a:r>
              <a:rPr lang="en-US" dirty="0" err="1"/>
              <a:t>Kōnono</a:t>
            </a:r>
            <a:r>
              <a:rPr lang="en-US" dirty="0"/>
              <a:t> </a:t>
            </a:r>
            <a:r>
              <a:rPr lang="en-US" dirty="0" err="1"/>
              <a:t>ibben</a:t>
            </a:r>
            <a:r>
              <a:rPr lang="en-US" dirty="0"/>
              <a:t> </a:t>
            </a:r>
            <a:r>
              <a:rPr lang="en-US" dirty="0" err="1"/>
              <a:t>ajiri</a:t>
            </a:r>
            <a:r>
              <a:rPr lang="en-US" dirty="0"/>
              <a:t> </a:t>
            </a:r>
            <a:r>
              <a:rPr lang="en-US" dirty="0" err="1"/>
              <a:t>ro</a:t>
            </a:r>
            <a:r>
              <a:rPr lang="en-US" dirty="0"/>
              <a:t> </a:t>
            </a:r>
            <a:r>
              <a:rPr lang="en-US" dirty="0" err="1"/>
              <a:t>nejūm</a:t>
            </a:r>
            <a:r>
              <a:rPr lang="en-US" dirty="0"/>
              <a:t> </a:t>
            </a:r>
            <a:r>
              <a:rPr lang="en-US" dirty="0" err="1"/>
              <a:t>kōn</a:t>
            </a:r>
            <a:r>
              <a:rPr lang="en-US" dirty="0"/>
              <a:t> </a:t>
            </a:r>
            <a:r>
              <a:rPr lang="en-US" dirty="0" err="1"/>
              <a:t>kauwōtata</a:t>
            </a:r>
            <a:r>
              <a:rPr lang="en-US" dirty="0"/>
              <a:t> in </a:t>
            </a:r>
            <a:r>
              <a:rPr lang="en-US" dirty="0" err="1"/>
              <a:t>kōjerbal</a:t>
            </a:r>
            <a:r>
              <a:rPr lang="en-US" dirty="0"/>
              <a:t> </a:t>
            </a:r>
            <a:r>
              <a:rPr lang="en-US" dirty="0" err="1"/>
              <a:t>uno</a:t>
            </a:r>
            <a:r>
              <a:rPr lang="en-US" dirty="0"/>
              <a:t> ko </a:t>
            </a:r>
            <a:r>
              <a:rPr lang="en-US" dirty="0" err="1"/>
              <a:t>rekajoor</a:t>
            </a:r>
            <a:r>
              <a:rPr lang="en-US" dirty="0"/>
              <a:t> </a:t>
            </a:r>
            <a:r>
              <a:rPr lang="en-US" dirty="0" err="1"/>
              <a:t>inabojin</a:t>
            </a:r>
            <a:r>
              <a:rPr lang="en-US" dirty="0"/>
              <a:t> </a:t>
            </a:r>
            <a:r>
              <a:rPr lang="en-US" dirty="0" err="1"/>
              <a:t>aer</a:t>
            </a:r>
            <a:r>
              <a:rPr lang="en-US" dirty="0"/>
              <a:t> </a:t>
            </a:r>
            <a:r>
              <a:rPr lang="en-US" dirty="0" err="1"/>
              <a:t>aikuj</a:t>
            </a:r>
            <a:r>
              <a:rPr lang="en-US" dirty="0"/>
              <a:t>.</a:t>
            </a:r>
            <a:endParaRPr lang="mh"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740" y="1596390"/>
            <a:ext cx="3398520" cy="3398520"/>
          </a:xfrm>
          <a:prstGeom prst="rect">
            <a:avLst/>
          </a:prstGeom>
        </p:spPr>
      </p:pic>
    </p:spTree>
    <p:extLst>
      <p:ext uri="{BB962C8B-B14F-4D97-AF65-F5344CB8AC3E}">
        <p14:creationId xmlns:p14="http://schemas.microsoft.com/office/powerpoint/2010/main" val="1195957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 </a:t>
            </a:r>
            <a:r>
              <a:rPr lang="en-US" dirty="0" err="1"/>
              <a:t>eo</a:t>
            </a:r>
            <a:r>
              <a:rPr lang="en-US" dirty="0"/>
              <a:t> </a:t>
            </a:r>
            <a:r>
              <a:rPr lang="en-US" dirty="0" err="1"/>
              <a:t>kwomaroñ</a:t>
            </a:r>
            <a:r>
              <a:rPr lang="en-US" dirty="0"/>
              <a:t> </a:t>
            </a:r>
            <a:r>
              <a:rPr lang="en-US" dirty="0" err="1"/>
              <a:t>kōmmane</a:t>
            </a:r>
            <a:r>
              <a:rPr lang="en-US" dirty="0"/>
              <a:t>?</a:t>
            </a:r>
            <a:endParaRPr lang="mh" b="0" i="0" u="none" baseline="0" dirty="0"/>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a:buNone/>
            </a:pPr>
            <a:r>
              <a:rPr lang="en-US" dirty="0"/>
              <a:t>Lak e </a:t>
            </a:r>
            <a:r>
              <a:rPr lang="en-US" dirty="0" err="1"/>
              <a:t>uno</a:t>
            </a:r>
            <a:r>
              <a:rPr lang="en-US" dirty="0"/>
              <a:t> ko </a:t>
            </a:r>
            <a:r>
              <a:rPr lang="en-US" dirty="0" err="1"/>
              <a:t>kwoj</a:t>
            </a:r>
            <a:r>
              <a:rPr lang="en-US" dirty="0"/>
              <a:t> </a:t>
            </a:r>
            <a:r>
              <a:rPr lang="en-US" dirty="0" err="1"/>
              <a:t>bōk</a:t>
            </a:r>
            <a:r>
              <a:rPr lang="en-US" dirty="0"/>
              <a:t> </a:t>
            </a:r>
            <a:r>
              <a:rPr lang="en-US" dirty="0" err="1"/>
              <a:t>jen</a:t>
            </a:r>
            <a:r>
              <a:rPr lang="en-US" dirty="0"/>
              <a:t> </a:t>
            </a:r>
            <a:r>
              <a:rPr lang="en-US" dirty="0" err="1"/>
              <a:t>taktō</a:t>
            </a:r>
            <a:r>
              <a:rPr lang="en-US" dirty="0"/>
              <a:t> </a:t>
            </a:r>
            <a:r>
              <a:rPr lang="en-US" dirty="0" err="1"/>
              <a:t>eo</a:t>
            </a:r>
            <a:r>
              <a:rPr lang="en-US" dirty="0"/>
              <a:t>.</a:t>
            </a:r>
            <a:endParaRPr lang="mh"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800" y="2152183"/>
            <a:ext cx="1917700" cy="2547284"/>
          </a:xfrm>
          <a:prstGeom prst="rect">
            <a:avLst/>
          </a:prstGeom>
        </p:spPr>
      </p:pic>
    </p:spTree>
    <p:extLst>
      <p:ext uri="{BB962C8B-B14F-4D97-AF65-F5344CB8AC3E}">
        <p14:creationId xmlns:p14="http://schemas.microsoft.com/office/powerpoint/2010/main" val="1946069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 </a:t>
            </a:r>
            <a:r>
              <a:rPr lang="en-US" dirty="0" err="1"/>
              <a:t>eo</a:t>
            </a:r>
            <a:r>
              <a:rPr lang="en-US" dirty="0"/>
              <a:t> </a:t>
            </a:r>
            <a:r>
              <a:rPr lang="en-US" dirty="0" err="1"/>
              <a:t>kwomaroñ</a:t>
            </a:r>
            <a:r>
              <a:rPr lang="en-US" dirty="0"/>
              <a:t> </a:t>
            </a:r>
            <a:r>
              <a:rPr lang="en-US" dirty="0" err="1"/>
              <a:t>kōmmane</a:t>
            </a:r>
            <a:r>
              <a:rPr lang="en-US" dirty="0"/>
              <a:t>?</a:t>
            </a:r>
            <a:endParaRPr lang="mh" b="0" i="0" u="none" baseline="0" dirty="0"/>
          </a:p>
        </p:txBody>
      </p:sp>
      <p:sp>
        <p:nvSpPr>
          <p:cNvPr id="3" name="Content Placeholder 2"/>
          <p:cNvSpPr>
            <a:spLocks noGrp="1"/>
          </p:cNvSpPr>
          <p:nvPr>
            <p:ph idx="1"/>
          </p:nvPr>
        </p:nvSpPr>
        <p:spPr>
          <a:xfrm>
            <a:off x="838200" y="1473200"/>
            <a:ext cx="10515600" cy="4509453"/>
          </a:xfrm>
        </p:spPr>
        <p:txBody>
          <a:bodyPr anchor="b" anchorCtr="0">
            <a:normAutofit/>
          </a:bodyPr>
          <a:lstStyle/>
          <a:p>
            <a:pPr marL="0" lvl="0" indent="0" algn="ctr" rtl="0">
              <a:buNone/>
            </a:pPr>
            <a:r>
              <a:rPr lang="mh" b="0" i="0" u="none" baseline="0"/>
              <a:t>Kōjparok aṃ joḷọki uno ko jañin kōṃōje ippān juon Secure Medicine Return drop-box ipeelakiṃ. </a:t>
            </a:r>
          </a:p>
          <a:p>
            <a:pPr marL="0" lvl="0" indent="0" algn="ctr" rtl="0">
              <a:buNone/>
            </a:pPr>
            <a:r>
              <a:rPr lang="mh" b="0" i="0" u="none" baseline="0">
                <a:solidFill>
                  <a:schemeClr val="accent1"/>
                </a:solidFill>
              </a:rPr>
              <a:t>https://kingcountysecuremedicinereturn.org/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805" y="1831812"/>
            <a:ext cx="1826096" cy="2638588"/>
          </a:xfrm>
          <a:prstGeom prst="rect">
            <a:avLst/>
          </a:prstGeom>
        </p:spPr>
      </p:pic>
    </p:spTree>
    <p:extLst>
      <p:ext uri="{BB962C8B-B14F-4D97-AF65-F5344CB8AC3E}">
        <p14:creationId xmlns:p14="http://schemas.microsoft.com/office/powerpoint/2010/main" val="591856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mh" b="0" i="0" u="none" baseline="0"/>
              <a:t>Ta in opioid?</a:t>
            </a:r>
          </a:p>
        </p:txBody>
      </p:sp>
    </p:spTree>
    <p:extLst>
      <p:ext uri="{BB962C8B-B14F-4D97-AF65-F5344CB8AC3E}">
        <p14:creationId xmlns:p14="http://schemas.microsoft.com/office/powerpoint/2010/main" val="656022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mh" b="0" i="0" u="none" baseline="0"/>
              <a:t>Kwōmaroñ ta?</a:t>
            </a:r>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lvl="0" indent="0" algn="ctr">
              <a:buNone/>
            </a:pPr>
            <a:r>
              <a:rPr lang="en-US" dirty="0" err="1"/>
              <a:t>Kōnono</a:t>
            </a:r>
            <a:r>
              <a:rPr lang="en-US" dirty="0"/>
              <a:t> </a:t>
            </a:r>
            <a:r>
              <a:rPr lang="en-US" dirty="0" err="1"/>
              <a:t>ibben</a:t>
            </a:r>
            <a:r>
              <a:rPr lang="en-US" dirty="0"/>
              <a:t> </a:t>
            </a:r>
            <a:r>
              <a:rPr lang="en-US" dirty="0" err="1"/>
              <a:t>baamle</a:t>
            </a:r>
            <a:r>
              <a:rPr lang="en-US" dirty="0"/>
              <a:t> </a:t>
            </a:r>
            <a:r>
              <a:rPr lang="en-US" dirty="0" err="1"/>
              <a:t>eo</a:t>
            </a:r>
            <a:r>
              <a:rPr lang="en-US" dirty="0"/>
              <a:t> </a:t>
            </a:r>
            <a:r>
              <a:rPr lang="en-US" dirty="0" err="1"/>
              <a:t>kab</a:t>
            </a:r>
            <a:r>
              <a:rPr lang="en-US" dirty="0"/>
              <a:t> </a:t>
            </a:r>
            <a:r>
              <a:rPr lang="en-US" dirty="0" err="1"/>
              <a:t>ro</a:t>
            </a:r>
            <a:r>
              <a:rPr lang="en-US" dirty="0"/>
              <a:t> </a:t>
            </a:r>
            <a:r>
              <a:rPr lang="en-US" dirty="0" err="1"/>
              <a:t>jeram</a:t>
            </a:r>
            <a:r>
              <a:rPr lang="en-US" dirty="0"/>
              <a:t> </a:t>
            </a:r>
            <a:r>
              <a:rPr lang="en-US" dirty="0" err="1"/>
              <a:t>im</a:t>
            </a:r>
            <a:r>
              <a:rPr lang="en-US" dirty="0"/>
              <a:t> </a:t>
            </a:r>
            <a:r>
              <a:rPr lang="en-US" dirty="0" err="1"/>
              <a:t>mōttam</a:t>
            </a:r>
            <a:r>
              <a:rPr lang="en-US" dirty="0"/>
              <a:t> </a:t>
            </a:r>
            <a:r>
              <a:rPr lang="en-US" dirty="0" err="1"/>
              <a:t>kōn</a:t>
            </a:r>
            <a:r>
              <a:rPr lang="en-US" dirty="0"/>
              <a:t> </a:t>
            </a:r>
            <a:r>
              <a:rPr lang="en-US" dirty="0" err="1"/>
              <a:t>kauwōtata</a:t>
            </a:r>
            <a:r>
              <a:rPr lang="en-US" dirty="0"/>
              <a:t> in </a:t>
            </a:r>
            <a:r>
              <a:rPr lang="en-US" dirty="0" err="1"/>
              <a:t>kōjerbal</a:t>
            </a:r>
            <a:r>
              <a:rPr lang="en-US" dirty="0"/>
              <a:t> </a:t>
            </a:r>
            <a:r>
              <a:rPr lang="en-US" dirty="0" err="1"/>
              <a:t>uno</a:t>
            </a:r>
            <a:r>
              <a:rPr lang="en-US" dirty="0"/>
              <a:t> ko </a:t>
            </a:r>
            <a:r>
              <a:rPr lang="en-US" dirty="0" err="1"/>
              <a:t>rekajoor</a:t>
            </a:r>
            <a:r>
              <a:rPr lang="en-US" dirty="0"/>
              <a:t> </a:t>
            </a:r>
            <a:r>
              <a:rPr lang="en-US" dirty="0" err="1"/>
              <a:t>ak</a:t>
            </a:r>
            <a:r>
              <a:rPr lang="en-US" dirty="0"/>
              <a:t> opioid </a:t>
            </a:r>
            <a:r>
              <a:rPr lang="en-US" dirty="0" err="1"/>
              <a:t>inabojin</a:t>
            </a:r>
            <a:r>
              <a:rPr lang="en-US" dirty="0"/>
              <a:t> </a:t>
            </a:r>
            <a:r>
              <a:rPr lang="en-US" dirty="0" err="1"/>
              <a:t>aer</a:t>
            </a:r>
            <a:r>
              <a:rPr lang="en-US" dirty="0"/>
              <a:t> </a:t>
            </a:r>
            <a:r>
              <a:rPr lang="en-US" dirty="0" err="1"/>
              <a:t>aikuj</a:t>
            </a:r>
            <a:r>
              <a:rPr lang="en-US" dirty="0"/>
              <a:t>.</a:t>
            </a:r>
            <a:endParaRPr lang="mh"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340" y="1312264"/>
            <a:ext cx="3703320" cy="3703320"/>
          </a:xfrm>
          <a:prstGeom prst="rect">
            <a:avLst/>
          </a:prstGeom>
        </p:spPr>
      </p:pic>
    </p:spTree>
    <p:extLst>
      <p:ext uri="{BB962C8B-B14F-4D97-AF65-F5344CB8AC3E}">
        <p14:creationId xmlns:p14="http://schemas.microsoft.com/office/powerpoint/2010/main" val="697433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Wawen</a:t>
            </a:r>
            <a:r>
              <a:rPr lang="en-US" dirty="0"/>
              <a:t> </a:t>
            </a:r>
            <a:r>
              <a:rPr lang="en-US" dirty="0" err="1"/>
              <a:t>kōmadmōd</a:t>
            </a:r>
            <a:r>
              <a:rPr lang="en-US" dirty="0"/>
              <a:t> </a:t>
            </a:r>
            <a:r>
              <a:rPr lang="en-US" dirty="0" err="1"/>
              <a:t>juon</a:t>
            </a:r>
            <a:r>
              <a:rPr lang="en-US" dirty="0"/>
              <a:t> </a:t>
            </a:r>
            <a:r>
              <a:rPr lang="en-US" dirty="0" err="1"/>
              <a:t>eo</a:t>
            </a:r>
            <a:r>
              <a:rPr lang="en-US" dirty="0"/>
              <a:t> e le </a:t>
            </a:r>
            <a:r>
              <a:rPr lang="en-US" dirty="0" err="1"/>
              <a:t>jen</a:t>
            </a:r>
            <a:r>
              <a:rPr lang="en-US" dirty="0"/>
              <a:t> </a:t>
            </a:r>
            <a:r>
              <a:rPr lang="en-US" dirty="0" err="1"/>
              <a:t>joñan</a:t>
            </a:r>
            <a:r>
              <a:rPr lang="en-US" dirty="0"/>
              <a:t> an </a:t>
            </a:r>
            <a:r>
              <a:rPr lang="en-US" dirty="0" err="1"/>
              <a:t>bōk</a:t>
            </a:r>
            <a:r>
              <a:rPr lang="en-US" dirty="0"/>
              <a:t> </a:t>
            </a:r>
            <a:r>
              <a:rPr lang="en-US" dirty="0" err="1"/>
              <a:t>uno</a:t>
            </a:r>
            <a:r>
              <a:rPr lang="en-US" dirty="0"/>
              <a:t> ko </a:t>
            </a:r>
            <a:r>
              <a:rPr lang="en-US" dirty="0" err="1"/>
              <a:t>rekajoor</a:t>
            </a:r>
            <a:r>
              <a:rPr lang="en-US" dirty="0"/>
              <a:t>.</a:t>
            </a:r>
          </a:p>
        </p:txBody>
      </p:sp>
    </p:spTree>
    <p:extLst>
      <p:ext uri="{BB962C8B-B14F-4D97-AF65-F5344CB8AC3E}">
        <p14:creationId xmlns:p14="http://schemas.microsoft.com/office/powerpoint/2010/main" val="44705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a14:imgEffect>
                      <a14:brightnessContrast bright="-26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mh" b="0" i="0" u="none" baseline="0">
                <a:solidFill>
                  <a:schemeClr val="bg1"/>
                </a:solidFill>
              </a:rPr>
              <a:t>Kakōḷḷe in kōḷapḷọk in bōk uno ko rekajoor</a:t>
            </a:r>
          </a:p>
        </p:txBody>
      </p:sp>
      <p:sp>
        <p:nvSpPr>
          <p:cNvPr id="6" name="Rectangle 5">
            <a:extLst>
              <a:ext uri="{FF2B5EF4-FFF2-40B4-BE49-F238E27FC236}">
                <a16:creationId xmlns:a16="http://schemas.microsoft.com/office/drawing/2014/main" id="{B7B9EA75-1810-AD4C-B5CB-4E4A4EBFB8A8}"/>
              </a:ext>
            </a:extLst>
          </p:cNvPr>
          <p:cNvSpPr/>
          <p:nvPr/>
        </p:nvSpPr>
        <p:spPr>
          <a:xfrm>
            <a:off x="1440493" y="1703539"/>
            <a:ext cx="4479621" cy="1828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pPr algn="r" rtl="0"/>
            <a:r>
              <a:rPr lang="mh" b="1" i="0" u="none" baseline="0"/>
              <a:t>EDIK AK EJJEḶỌK MENONO</a:t>
            </a:r>
          </a:p>
        </p:txBody>
      </p:sp>
      <p:sp>
        <p:nvSpPr>
          <p:cNvPr id="7" name="Rectangle 6">
            <a:extLst>
              <a:ext uri="{FF2B5EF4-FFF2-40B4-BE49-F238E27FC236}">
                <a16:creationId xmlns:a16="http://schemas.microsoft.com/office/drawing/2014/main" id="{3E6D115E-5BE3-E441-9772-B43CEB417A88}"/>
              </a:ext>
            </a:extLst>
          </p:cNvPr>
          <p:cNvSpPr/>
          <p:nvPr/>
        </p:nvSpPr>
        <p:spPr>
          <a:xfrm>
            <a:off x="6208734" y="1703539"/>
            <a:ext cx="4479621" cy="1828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l" rtl="0"/>
            <a:r>
              <a:rPr lang="mh" b="1" i="0" u="none" baseline="0"/>
              <a:t>EBAN RUJ</a:t>
            </a:r>
          </a:p>
        </p:txBody>
      </p:sp>
      <p:sp>
        <p:nvSpPr>
          <p:cNvPr id="8" name="Rectangle 7">
            <a:extLst>
              <a:ext uri="{FF2B5EF4-FFF2-40B4-BE49-F238E27FC236}">
                <a16:creationId xmlns:a16="http://schemas.microsoft.com/office/drawing/2014/main" id="{D53E6355-D04E-904D-9F5D-B5ACEE09745C}"/>
              </a:ext>
            </a:extLst>
          </p:cNvPr>
          <p:cNvSpPr/>
          <p:nvPr/>
        </p:nvSpPr>
        <p:spPr>
          <a:xfrm>
            <a:off x="1440493" y="3758406"/>
            <a:ext cx="4479621" cy="1828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pPr algn="r" rtl="0"/>
            <a:r>
              <a:rPr lang="mh" b="1" i="0" u="none" baseline="0"/>
              <a:t>EPIO AOLEPĀN TURIN KILIN IM O</a:t>
            </a:r>
          </a:p>
        </p:txBody>
      </p:sp>
      <p:sp>
        <p:nvSpPr>
          <p:cNvPr id="9" name="Rectangle 8">
            <a:extLst>
              <a:ext uri="{FF2B5EF4-FFF2-40B4-BE49-F238E27FC236}">
                <a16:creationId xmlns:a16="http://schemas.microsoft.com/office/drawing/2014/main" id="{5186C7B4-1939-5D4C-88CC-450E54638281}"/>
              </a:ext>
            </a:extLst>
          </p:cNvPr>
          <p:cNvSpPr/>
          <p:nvPr/>
        </p:nvSpPr>
        <p:spPr>
          <a:xfrm>
            <a:off x="6208734" y="3758406"/>
            <a:ext cx="4479621" cy="1828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l" rtl="0"/>
            <a:r>
              <a:rPr lang="mh" b="1" i="0" u="none" baseline="0"/>
              <a:t>EBŪḶU TIEN AK AKKIIN PĀ</a:t>
            </a:r>
          </a:p>
        </p:txBody>
      </p:sp>
      <p:sp>
        <p:nvSpPr>
          <p:cNvPr id="3" name="TextBox 2">
            <a:extLst>
              <a:ext uri="{FF2B5EF4-FFF2-40B4-BE49-F238E27FC236}">
                <a16:creationId xmlns:a16="http://schemas.microsoft.com/office/drawing/2014/main" id="{A3AF08DD-DE29-465B-BAF6-B27BDE3D2CDF}"/>
              </a:ext>
            </a:extLst>
          </p:cNvPr>
          <p:cNvSpPr txBox="1"/>
          <p:nvPr/>
        </p:nvSpPr>
        <p:spPr>
          <a:xfrm>
            <a:off x="1440493" y="5657334"/>
            <a:ext cx="3116267" cy="338554"/>
          </a:xfrm>
          <a:prstGeom prst="rect">
            <a:avLst/>
          </a:prstGeom>
          <a:solidFill>
            <a:schemeClr val="tx2">
              <a:lumMod val="20000"/>
              <a:lumOff val="80000"/>
            </a:schemeClr>
          </a:solidFill>
        </p:spPr>
        <p:txBody>
          <a:bodyPr wrap="square" rtlCol="0">
            <a:spAutoFit/>
          </a:bodyPr>
          <a:lstStyle/>
          <a:p>
            <a:pPr algn="l" rtl="0"/>
            <a:r>
              <a:rPr lang="mh" sz="1600" b="0" i="1" u="none" baseline="0">
                <a:solidFill>
                  <a:schemeClr val="accent1"/>
                </a:solidFill>
              </a:rPr>
              <a:t>Jikin meḷeḷe: stopoverdose.org</a:t>
            </a:r>
          </a:p>
        </p:txBody>
      </p:sp>
    </p:spTree>
    <p:extLst>
      <p:ext uri="{BB962C8B-B14F-4D97-AF65-F5344CB8AC3E}">
        <p14:creationId xmlns:p14="http://schemas.microsoft.com/office/powerpoint/2010/main" val="876802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486"/>
            <a:ext cx="10515600" cy="947138"/>
          </a:xfrm>
        </p:spPr>
        <p:txBody>
          <a:bodyPr>
            <a:normAutofit fontScale="90000"/>
          </a:bodyPr>
          <a:lstStyle/>
          <a:p>
            <a:r>
              <a:rPr lang="en-US" dirty="0" err="1"/>
              <a:t>Wawen</a:t>
            </a:r>
            <a:r>
              <a:rPr lang="en-US" dirty="0"/>
              <a:t> </a:t>
            </a:r>
            <a:r>
              <a:rPr lang="en-US" dirty="0" err="1"/>
              <a:t>kōmadmōd</a:t>
            </a:r>
            <a:r>
              <a:rPr lang="en-US" dirty="0"/>
              <a:t> </a:t>
            </a:r>
            <a:r>
              <a:rPr lang="en-US" dirty="0" err="1"/>
              <a:t>juon</a:t>
            </a:r>
            <a:r>
              <a:rPr lang="en-US" dirty="0"/>
              <a:t> </a:t>
            </a:r>
            <a:r>
              <a:rPr lang="en-US" dirty="0" err="1"/>
              <a:t>eo</a:t>
            </a:r>
            <a:r>
              <a:rPr lang="en-US" dirty="0"/>
              <a:t> e le </a:t>
            </a:r>
            <a:r>
              <a:rPr lang="en-US" dirty="0" err="1"/>
              <a:t>jen</a:t>
            </a:r>
            <a:r>
              <a:rPr lang="en-US" dirty="0"/>
              <a:t> </a:t>
            </a:r>
            <a:r>
              <a:rPr lang="en-US" dirty="0" err="1"/>
              <a:t>joñan</a:t>
            </a:r>
            <a:r>
              <a:rPr lang="en-US" dirty="0"/>
              <a:t> an </a:t>
            </a:r>
            <a:r>
              <a:rPr lang="en-US" dirty="0" err="1"/>
              <a:t>bōk</a:t>
            </a:r>
            <a:r>
              <a:rPr lang="en-US" dirty="0"/>
              <a:t> </a:t>
            </a:r>
            <a:r>
              <a:rPr lang="en-US" dirty="0" err="1"/>
              <a:t>uno</a:t>
            </a:r>
            <a:r>
              <a:rPr lang="en-US" dirty="0"/>
              <a:t> ko </a:t>
            </a:r>
            <a:r>
              <a:rPr lang="en-US" dirty="0" err="1"/>
              <a:t>rekajoor</a:t>
            </a:r>
            <a:r>
              <a:rPr lang="en-US" dirty="0"/>
              <a:t>.</a:t>
            </a:r>
            <a:endParaRPr lang="mh" b="0" i="0" u="none" baseline="0" dirty="0"/>
          </a:p>
        </p:txBody>
      </p:sp>
      <p:sp>
        <p:nvSpPr>
          <p:cNvPr id="3" name="Content Placeholder 2"/>
          <p:cNvSpPr>
            <a:spLocks noGrp="1"/>
          </p:cNvSpPr>
          <p:nvPr>
            <p:ph idx="1"/>
          </p:nvPr>
        </p:nvSpPr>
        <p:spPr>
          <a:xfrm>
            <a:off x="838200" y="1631315"/>
            <a:ext cx="10515600" cy="4351338"/>
          </a:xfrm>
        </p:spPr>
        <p:txBody>
          <a:bodyPr anchor="t">
            <a:normAutofit/>
          </a:bodyPr>
          <a:lstStyle/>
          <a:p>
            <a:pPr lvl="0" algn="l" rtl="0"/>
            <a:r>
              <a:rPr lang="mh" b="0" i="0" u="none" baseline="0"/>
              <a:t>Kūr 911 kōn jibañ</a:t>
            </a:r>
          </a:p>
          <a:p>
            <a:pPr algn="l" rtl="0"/>
            <a:r>
              <a:rPr lang="mh" b="0" i="0" u="none" baseline="0"/>
              <a:t>Lale kōn kakōḷḷe in kōḷapḷọk in bōk uno ko opioid</a:t>
            </a:r>
          </a:p>
          <a:p>
            <a:pPr lvl="0" algn="l" rtl="0"/>
            <a:r>
              <a:rPr lang="mh" b="0" i="0" u="none" baseline="0"/>
              <a:t>Leḷọk naloxone im kamenono ubōn.</a:t>
            </a:r>
          </a:p>
          <a:p>
            <a:pPr lvl="0" algn="l" rtl="0"/>
            <a:r>
              <a:rPr lang="mh" b="0" i="0" u="none" baseline="0"/>
              <a:t>Pād wōt ippān armej eo ṃae iien ewōr jibañ in medical.</a:t>
            </a:r>
          </a:p>
          <a:p>
            <a:pPr marL="0" indent="0" algn="l" rtl="0">
              <a:buNone/>
            </a:pPr>
            <a:endParaRPr lang="mh" dirty="0"/>
          </a:p>
        </p:txBody>
      </p:sp>
    </p:spTree>
    <p:extLst>
      <p:ext uri="{BB962C8B-B14F-4D97-AF65-F5344CB8AC3E}">
        <p14:creationId xmlns:p14="http://schemas.microsoft.com/office/powerpoint/2010/main" val="1157589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709738"/>
            <a:ext cx="11033760" cy="2852737"/>
          </a:xfrm>
        </p:spPr>
        <p:txBody>
          <a:bodyPr/>
          <a:lstStyle/>
          <a:p>
            <a:r>
              <a:rPr lang="en-US" dirty="0" err="1"/>
              <a:t>Katak</a:t>
            </a:r>
            <a:r>
              <a:rPr lang="en-US" dirty="0"/>
              <a:t> </a:t>
            </a:r>
            <a:r>
              <a:rPr lang="en-US" dirty="0" err="1"/>
              <a:t>elaplok</a:t>
            </a:r>
            <a:r>
              <a:rPr lang="en-US" dirty="0"/>
              <a:t>, </a:t>
            </a:r>
            <a:r>
              <a:rPr lang="en-US" dirty="0" err="1"/>
              <a:t>jaketo</a:t>
            </a:r>
            <a:r>
              <a:rPr lang="en-US" dirty="0"/>
              <a:t> </a:t>
            </a:r>
            <a:r>
              <a:rPr lang="en-US" dirty="0" err="1"/>
              <a:t>jaketak</a:t>
            </a:r>
            <a:r>
              <a:rPr lang="en-US" dirty="0"/>
              <a:t> </a:t>
            </a:r>
            <a:r>
              <a:rPr lang="en-US" dirty="0" err="1"/>
              <a:t>melele</a:t>
            </a:r>
            <a:endParaRPr lang="en-US" dirty="0"/>
          </a:p>
        </p:txBody>
      </p:sp>
    </p:spTree>
    <p:extLst>
      <p:ext uri="{BB962C8B-B14F-4D97-AF65-F5344CB8AC3E}">
        <p14:creationId xmlns:p14="http://schemas.microsoft.com/office/powerpoint/2010/main" val="1333428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Jaketo</a:t>
            </a:r>
            <a:r>
              <a:rPr lang="en-US" dirty="0"/>
              <a:t> </a:t>
            </a:r>
            <a:r>
              <a:rPr lang="en-US" dirty="0" err="1"/>
              <a:t>jaketak</a:t>
            </a:r>
            <a:r>
              <a:rPr lang="en-US" dirty="0"/>
              <a:t> </a:t>
            </a:r>
            <a:r>
              <a:rPr lang="en-US" dirty="0" err="1"/>
              <a:t>melele</a:t>
            </a:r>
            <a:r>
              <a:rPr lang="en-US" dirty="0"/>
              <a:t> </a:t>
            </a:r>
            <a:endParaRPr lang="mh" b="0" i="0" u="none" baseline="0" dirty="0"/>
          </a:p>
        </p:txBody>
      </p:sp>
      <p:sp>
        <p:nvSpPr>
          <p:cNvPr id="3" name="Content Placeholder 2"/>
          <p:cNvSpPr>
            <a:spLocks noGrp="1"/>
          </p:cNvSpPr>
          <p:nvPr>
            <p:ph idx="1"/>
          </p:nvPr>
        </p:nvSpPr>
        <p:spPr>
          <a:xfrm>
            <a:off x="838200" y="1631315"/>
            <a:ext cx="10515600" cy="4351338"/>
          </a:xfrm>
        </p:spPr>
        <p:txBody>
          <a:bodyPr anchor="t">
            <a:normAutofit/>
          </a:bodyPr>
          <a:lstStyle/>
          <a:p>
            <a:pPr algn="l" rtl="0"/>
            <a:r>
              <a:rPr lang="mh" b="0" i="0" u="none" baseline="0" dirty="0"/>
              <a:t>Ilo jukjukun-pād</a:t>
            </a:r>
          </a:p>
          <a:p>
            <a:pPr lvl="1" algn="l" rtl="0"/>
            <a:r>
              <a:rPr lang="mh" b="0" i="0" u="none" baseline="0" dirty="0">
                <a:solidFill>
                  <a:schemeClr val="accent1"/>
                </a:solidFill>
              </a:rPr>
              <a:t>Public Health – Seattle &amp; King County, </a:t>
            </a:r>
            <a:r>
              <a:rPr lang="mh" b="0" i="0" u="none" baseline="0" dirty="0">
                <a:hlinkClick r:id="rId3"/>
              </a:rPr>
              <a:t>kingcounty.gov/depts/health/overdose-prevention.aspx</a:t>
            </a:r>
            <a:endParaRPr lang="mh" dirty="0">
              <a:solidFill>
                <a:schemeClr val="accent1"/>
              </a:solidFill>
            </a:endParaRPr>
          </a:p>
          <a:p>
            <a:pPr lvl="1" algn="l" rtl="0"/>
            <a:r>
              <a:rPr lang="mh" b="0" i="0" u="none" baseline="0" dirty="0">
                <a:solidFill>
                  <a:schemeClr val="accent1"/>
                </a:solidFill>
              </a:rPr>
              <a:t>Ibbūrọrọ im Maroñ in ṃanne, </a:t>
            </a:r>
            <a:r>
              <a:rPr lang="mh" b="0" i="0" u="none" baseline="0" dirty="0">
                <a:hlinkClick r:id="rId4"/>
              </a:rPr>
              <a:t>lacedandlethal.com</a:t>
            </a:r>
            <a:endParaRPr lang="mh" dirty="0"/>
          </a:p>
          <a:p>
            <a:pPr lvl="1" algn="l" rtl="0"/>
            <a:endParaRPr lang="mh" dirty="0">
              <a:solidFill>
                <a:schemeClr val="accent1"/>
              </a:solidFill>
            </a:endParaRPr>
          </a:p>
          <a:p>
            <a:pPr algn="l" rtl="0"/>
            <a:r>
              <a:rPr lang="mh" b="0" i="0" u="none" baseline="0" dirty="0"/>
              <a:t>Kein jerbal im jibañ</a:t>
            </a:r>
          </a:p>
          <a:p>
            <a:pPr lvl="1" algn="l" rtl="0"/>
            <a:r>
              <a:rPr lang="mh" b="0" i="0" u="none" baseline="0" dirty="0"/>
              <a:t>Meḷeḷe ioon social media</a:t>
            </a:r>
          </a:p>
          <a:p>
            <a:pPr lvl="1" algn="l" rtl="0"/>
            <a:r>
              <a:rPr lang="mh" b="0" i="0" u="none" baseline="0" dirty="0"/>
              <a:t>Pija ko kilep</a:t>
            </a:r>
          </a:p>
          <a:p>
            <a:pPr lvl="1" algn="l" rtl="0"/>
            <a:r>
              <a:rPr lang="mh" b="0" i="0" u="none" baseline="0" dirty="0"/>
              <a:t>Meḷeḷe ko jidik</a:t>
            </a:r>
          </a:p>
          <a:p>
            <a:pPr lvl="1" algn="l" rtl="0"/>
            <a:r>
              <a:rPr lang="mh" b="0" i="0" u="none" baseline="0" dirty="0"/>
              <a:t>Video</a:t>
            </a:r>
          </a:p>
          <a:p>
            <a:pPr marL="0" indent="0" algn="l" rtl="0">
              <a:buNone/>
            </a:pPr>
            <a:endParaRPr lang="mh" dirty="0"/>
          </a:p>
        </p:txBody>
      </p:sp>
    </p:spTree>
    <p:extLst>
      <p:ext uri="{BB962C8B-B14F-4D97-AF65-F5344CB8AC3E}">
        <p14:creationId xmlns:p14="http://schemas.microsoft.com/office/powerpoint/2010/main" val="1090462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Jaketo</a:t>
            </a:r>
            <a:r>
              <a:rPr lang="en-US" dirty="0"/>
              <a:t> </a:t>
            </a:r>
            <a:r>
              <a:rPr lang="en-US" dirty="0" err="1"/>
              <a:t>jaketak</a:t>
            </a:r>
            <a:r>
              <a:rPr lang="en-US" dirty="0"/>
              <a:t> </a:t>
            </a:r>
            <a:r>
              <a:rPr lang="en-US" dirty="0" err="1"/>
              <a:t>melele</a:t>
            </a:r>
            <a:r>
              <a:rPr lang="en-US"/>
              <a:t> </a:t>
            </a:r>
            <a:endParaRPr lang="mh" b="0" i="0" u="none" baseline="0" dirty="0"/>
          </a:p>
        </p:txBody>
      </p:sp>
      <p:sp>
        <p:nvSpPr>
          <p:cNvPr id="3" name="Content Placeholder 2"/>
          <p:cNvSpPr>
            <a:spLocks noGrp="1"/>
          </p:cNvSpPr>
          <p:nvPr>
            <p:ph idx="1"/>
          </p:nvPr>
        </p:nvSpPr>
        <p:spPr>
          <a:xfrm>
            <a:off x="838200" y="1631315"/>
            <a:ext cx="10515600" cy="4351338"/>
          </a:xfrm>
        </p:spPr>
        <p:txBody>
          <a:bodyPr anchor="t">
            <a:normAutofit/>
          </a:bodyPr>
          <a:lstStyle/>
          <a:p>
            <a:pPr algn="l" rtl="0"/>
            <a:r>
              <a:rPr lang="mh" b="0" i="0" u="none" baseline="0"/>
              <a:t>GetTheFactsRX.com</a:t>
            </a:r>
            <a:endParaRPr lang="mh" dirty="0"/>
          </a:p>
          <a:p>
            <a:pPr lvl="1" algn="l" rtl="0"/>
            <a:r>
              <a:rPr lang="mh" b="0" i="0" u="none" baseline="0"/>
              <a:t>Kaḷapḷọk aṃ katak kōn opiod</a:t>
            </a:r>
          </a:p>
          <a:p>
            <a:pPr lvl="1" algn="l" rtl="0"/>
            <a:r>
              <a:rPr lang="mh" b="0" i="0" u="none" baseline="0"/>
              <a:t>Kaḷapḷọk aṃ katak kōn wāween joḷọk uno ko bwe ejjeḷọk kauwōtata</a:t>
            </a:r>
          </a:p>
          <a:p>
            <a:pPr lvl="1" algn="l" rtl="0"/>
            <a:r>
              <a:rPr lang="mh" b="0" i="0" u="none" baseline="0"/>
              <a:t>Men kein kajinoe bwebwenato eo</a:t>
            </a:r>
          </a:p>
          <a:p>
            <a:pPr lvl="1" algn="l" rtl="0"/>
            <a:r>
              <a:rPr lang="mh" b="0" i="0" u="none" baseline="0"/>
              <a:t>Men in jibañ</a:t>
            </a:r>
          </a:p>
          <a:p>
            <a:pPr lvl="1" algn="l" rtl="0"/>
            <a:r>
              <a:rPr lang="mh" b="0" i="0" u="none" baseline="0"/>
              <a:t>Men in jibañ kaṃadṃōd eo</a:t>
            </a:r>
          </a:p>
          <a:p>
            <a:pPr lvl="1" algn="l" rtl="0"/>
            <a:r>
              <a:rPr lang="mh" b="0" i="0" u="none" baseline="0"/>
              <a:t>Men ko ñan downloadi im jeeri.</a:t>
            </a:r>
          </a:p>
          <a:p>
            <a:pPr marL="0" indent="0" algn="l" rtl="0">
              <a:buNone/>
            </a:pPr>
            <a:endParaRPr lang="mh" dirty="0"/>
          </a:p>
        </p:txBody>
      </p:sp>
    </p:spTree>
    <p:extLst>
      <p:ext uri="{BB962C8B-B14F-4D97-AF65-F5344CB8AC3E}">
        <p14:creationId xmlns:p14="http://schemas.microsoft.com/office/powerpoint/2010/main" val="2111802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mh" b="0" i="0" u="none" baseline="0"/>
              <a:t>Ewōr men in jibañ</a:t>
            </a:r>
          </a:p>
        </p:txBody>
      </p:sp>
      <p:pic>
        <p:nvPicPr>
          <p:cNvPr id="7" name="Picture 6"/>
          <p:cNvPicPr>
            <a:picLocks noChangeAspect="1"/>
          </p:cNvPicPr>
          <p:nvPr/>
        </p:nvPicPr>
        <p:blipFill>
          <a:blip r:embed="rId3"/>
          <a:stretch>
            <a:fillRect/>
          </a:stretch>
        </p:blipFill>
        <p:spPr>
          <a:xfrm>
            <a:off x="2080164" y="1605677"/>
            <a:ext cx="4093548" cy="1859688"/>
          </a:xfrm>
          <a:prstGeom prst="rect">
            <a:avLst/>
          </a:prstGeom>
        </p:spPr>
      </p:pic>
      <p:pic>
        <p:nvPicPr>
          <p:cNvPr id="10" name="Picture 9"/>
          <p:cNvPicPr>
            <a:picLocks noChangeAspect="1"/>
          </p:cNvPicPr>
          <p:nvPr/>
        </p:nvPicPr>
        <p:blipFill>
          <a:blip r:embed="rId4"/>
          <a:stretch>
            <a:fillRect/>
          </a:stretch>
        </p:blipFill>
        <p:spPr>
          <a:xfrm>
            <a:off x="2080164" y="3789215"/>
            <a:ext cx="4093548" cy="1872938"/>
          </a:xfrm>
          <a:prstGeom prst="rect">
            <a:avLst/>
          </a:prstGeom>
        </p:spPr>
      </p:pic>
      <p:pic>
        <p:nvPicPr>
          <p:cNvPr id="11" name="Picture 10"/>
          <p:cNvPicPr>
            <a:picLocks noChangeAspect="1"/>
          </p:cNvPicPr>
          <p:nvPr/>
        </p:nvPicPr>
        <p:blipFill>
          <a:blip r:embed="rId5"/>
          <a:stretch>
            <a:fillRect/>
          </a:stretch>
        </p:blipFill>
        <p:spPr>
          <a:xfrm>
            <a:off x="6538055" y="1509254"/>
            <a:ext cx="4239428" cy="4252887"/>
          </a:xfrm>
          <a:prstGeom prst="rect">
            <a:avLst/>
          </a:prstGeom>
        </p:spPr>
      </p:pic>
    </p:spTree>
    <p:extLst>
      <p:ext uri="{BB962C8B-B14F-4D97-AF65-F5344CB8AC3E}">
        <p14:creationId xmlns:p14="http://schemas.microsoft.com/office/powerpoint/2010/main" val="1857398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mh" b="0" i="0" u="none" baseline="0"/>
              <a:t>Ewōr men in jibañ</a:t>
            </a:r>
          </a:p>
        </p:txBody>
      </p:sp>
      <p:pic>
        <p:nvPicPr>
          <p:cNvPr id="6" name="Picture 5"/>
          <p:cNvPicPr>
            <a:picLocks noChangeAspect="1"/>
          </p:cNvPicPr>
          <p:nvPr/>
        </p:nvPicPr>
        <p:blipFill>
          <a:blip r:embed="rId3"/>
          <a:stretch>
            <a:fillRect/>
          </a:stretch>
        </p:blipFill>
        <p:spPr>
          <a:xfrm>
            <a:off x="9176982" y="577519"/>
            <a:ext cx="2316706" cy="5251815"/>
          </a:xfrm>
          <a:prstGeom prst="rect">
            <a:avLst/>
          </a:prstGeom>
        </p:spPr>
      </p:pic>
      <p:pic>
        <p:nvPicPr>
          <p:cNvPr id="7" name="Picture 6"/>
          <p:cNvPicPr>
            <a:picLocks noChangeAspect="1"/>
          </p:cNvPicPr>
          <p:nvPr/>
        </p:nvPicPr>
        <p:blipFill>
          <a:blip r:embed="rId4"/>
          <a:stretch>
            <a:fillRect/>
          </a:stretch>
        </p:blipFill>
        <p:spPr>
          <a:xfrm>
            <a:off x="698312" y="577519"/>
            <a:ext cx="2305675" cy="5251815"/>
          </a:xfrm>
          <a:prstGeom prst="rect">
            <a:avLst/>
          </a:prstGeom>
        </p:spPr>
      </p:pic>
      <p:pic>
        <p:nvPicPr>
          <p:cNvPr id="8" name="Picture 7"/>
          <p:cNvPicPr>
            <a:picLocks noChangeAspect="1"/>
          </p:cNvPicPr>
          <p:nvPr/>
        </p:nvPicPr>
        <p:blipFill>
          <a:blip r:embed="rId5"/>
          <a:stretch>
            <a:fillRect/>
          </a:stretch>
        </p:blipFill>
        <p:spPr>
          <a:xfrm>
            <a:off x="3383779" y="2159876"/>
            <a:ext cx="5424441" cy="2520074"/>
          </a:xfrm>
          <a:prstGeom prst="rect">
            <a:avLst/>
          </a:prstGeom>
        </p:spPr>
      </p:pic>
    </p:spTree>
    <p:extLst>
      <p:ext uri="{BB962C8B-B14F-4D97-AF65-F5344CB8AC3E}">
        <p14:creationId xmlns:p14="http://schemas.microsoft.com/office/powerpoint/2010/main" val="1109593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mh" b="0" i="0" u="none" baseline="0"/>
              <a:t>Kememej:</a:t>
            </a:r>
          </a:p>
        </p:txBody>
      </p:sp>
      <p:sp>
        <p:nvSpPr>
          <p:cNvPr id="3" name="Content Placeholder 2"/>
          <p:cNvSpPr>
            <a:spLocks noGrp="1"/>
          </p:cNvSpPr>
          <p:nvPr>
            <p:ph idx="1"/>
          </p:nvPr>
        </p:nvSpPr>
        <p:spPr>
          <a:xfrm>
            <a:off x="838200" y="1312264"/>
            <a:ext cx="10515600" cy="4351338"/>
          </a:xfrm>
        </p:spPr>
        <p:txBody>
          <a:bodyPr anchor="ctr">
            <a:normAutofit/>
          </a:bodyPr>
          <a:lstStyle/>
          <a:p>
            <a:pPr marL="0" indent="0" algn="ctr" rtl="0">
              <a:buNone/>
            </a:pPr>
            <a:r>
              <a:rPr lang="mh" b="1" i="0" u="none" baseline="0"/>
              <a:t>Ewōr kuṇaaṃ. Kwe ṃōttan uwaak.</a:t>
            </a:r>
          </a:p>
        </p:txBody>
      </p:sp>
    </p:spTree>
    <p:extLst>
      <p:ext uri="{BB962C8B-B14F-4D97-AF65-F5344CB8AC3E}">
        <p14:creationId xmlns:p14="http://schemas.microsoft.com/office/powerpoint/2010/main" val="13019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mh" b="0" i="0" u="none" baseline="0">
                <a:solidFill>
                  <a:schemeClr val="accent1"/>
                </a:solidFill>
              </a:rPr>
              <a:t>Opioid juon kain uno ko rekajoor</a:t>
            </a:r>
          </a:p>
        </p:txBody>
      </p:sp>
      <p:sp>
        <p:nvSpPr>
          <p:cNvPr id="3" name="Content Placeholder 2"/>
          <p:cNvSpPr>
            <a:spLocks noGrp="1"/>
          </p:cNvSpPr>
          <p:nvPr>
            <p:ph idx="1"/>
          </p:nvPr>
        </p:nvSpPr>
        <p:spPr>
          <a:xfrm>
            <a:off x="838200" y="1576118"/>
            <a:ext cx="8580120" cy="4351338"/>
          </a:xfrm>
        </p:spPr>
        <p:txBody>
          <a:bodyPr>
            <a:normAutofit/>
          </a:bodyPr>
          <a:lstStyle/>
          <a:p>
            <a:pPr algn="l" rtl="0">
              <a:lnSpc>
                <a:spcPct val="150000"/>
              </a:lnSpc>
            </a:pPr>
            <a:r>
              <a:rPr lang="mh" b="0" i="0" u="none" baseline="0" dirty="0">
                <a:solidFill>
                  <a:schemeClr val="accent1"/>
                </a:solidFill>
              </a:rPr>
              <a:t>Heroin</a:t>
            </a:r>
          </a:p>
          <a:p>
            <a:pPr algn="l" rtl="0">
              <a:lnSpc>
                <a:spcPct val="150000"/>
              </a:lnSpc>
            </a:pPr>
            <a:r>
              <a:rPr lang="mh" b="0" i="0" u="none" baseline="0" dirty="0">
                <a:solidFill>
                  <a:schemeClr val="accent1"/>
                </a:solidFill>
              </a:rPr>
              <a:t>Synthetic opioid kar kōṃṃane āinwōt fentanyl</a:t>
            </a:r>
          </a:p>
          <a:p>
            <a:pPr algn="l" rtl="0">
              <a:lnSpc>
                <a:spcPct val="150000"/>
              </a:lnSpc>
            </a:pPr>
            <a:r>
              <a:rPr lang="mh" b="0" i="0" u="none" baseline="0" dirty="0">
                <a:solidFill>
                  <a:schemeClr val="accent1"/>
                </a:solidFill>
              </a:rPr>
              <a:t>Uno jān taktō ñan kōdikḷọk metak (prescription pain relievers)</a:t>
            </a:r>
          </a:p>
          <a:p>
            <a:pPr lvl="1" algn="l" rtl="0">
              <a:lnSpc>
                <a:spcPct val="150000"/>
              </a:lnSpc>
            </a:pPr>
            <a:r>
              <a:rPr lang="mh" b="0" i="0" u="none" baseline="0" dirty="0">
                <a:solidFill>
                  <a:schemeClr val="accent1"/>
                </a:solidFill>
              </a:rPr>
              <a:t>Āinwōt oxycodone, hydrocodone,  codeine, im morphine</a:t>
            </a:r>
          </a:p>
          <a:p>
            <a:pPr marL="0" indent="0" algn="l" rtl="0">
              <a:buNone/>
            </a:pPr>
            <a:endParaRPr lang="mh" sz="1800" dirty="0">
              <a:solidFill>
                <a:schemeClr val="accent1"/>
              </a:solidFill>
            </a:endParaRPr>
          </a:p>
          <a:p>
            <a:pPr marL="0" indent="0" algn="l" rtl="0">
              <a:buNone/>
            </a:pPr>
            <a:r>
              <a:rPr lang="mh" sz="1800" b="0" i="0" u="none" baseline="0" dirty="0">
                <a:solidFill>
                  <a:schemeClr val="accent1"/>
                </a:solidFill>
              </a:rPr>
              <a:t>Ḷapḷọk in meḷeḷe ilo GetTheFactsRx.com</a:t>
            </a:r>
          </a:p>
        </p:txBody>
      </p:sp>
      <p:pic>
        <p:nvPicPr>
          <p:cNvPr id="7" name="Picture 6">
            <a:extLst>
              <a:ext uri="{FF2B5EF4-FFF2-40B4-BE49-F238E27FC236}">
                <a16:creationId xmlns:a16="http://schemas.microsoft.com/office/drawing/2014/main" id="{3F9B1370-CD54-42A1-AE0A-7C2FC836D1E2}"/>
              </a:ext>
            </a:extLst>
          </p:cNvPr>
          <p:cNvPicPr>
            <a:picLocks noChangeAspect="1"/>
          </p:cNvPicPr>
          <p:nvPr/>
        </p:nvPicPr>
        <p:blipFill>
          <a:blip r:embed="rId3"/>
          <a:stretch>
            <a:fillRect/>
          </a:stretch>
        </p:blipFill>
        <p:spPr>
          <a:xfrm>
            <a:off x="9251273" y="2700523"/>
            <a:ext cx="2102527" cy="2102527"/>
          </a:xfrm>
          <a:prstGeom prst="rect">
            <a:avLst/>
          </a:prstGeom>
        </p:spPr>
      </p:pic>
    </p:spTree>
    <p:extLst>
      <p:ext uri="{BB962C8B-B14F-4D97-AF65-F5344CB8AC3E}">
        <p14:creationId xmlns:p14="http://schemas.microsoft.com/office/powerpoint/2010/main" val="363855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500" y="1951038"/>
            <a:ext cx="4781550" cy="2852737"/>
          </a:xfrm>
        </p:spPr>
        <p:txBody>
          <a:bodyPr anchor="ctr">
            <a:normAutofit/>
          </a:bodyPr>
          <a:lstStyle/>
          <a:p>
            <a:pPr rtl="0"/>
            <a:r>
              <a:rPr lang="mh" sz="2000" b="0" i="0" u="none" baseline="0"/>
              <a:t>[Etan]</a:t>
            </a:r>
            <a:br>
              <a:rPr lang="mh" sz="2000"/>
            </a:br>
            <a:r>
              <a:rPr lang="mh" sz="2000" b="0" i="0" u="none" baseline="0"/>
              <a:t>[Title]</a:t>
            </a:r>
            <a:br>
              <a:rPr lang="mh" sz="2000"/>
            </a:br>
            <a:r>
              <a:rPr lang="mh" sz="2000" b="0" i="0" u="none" baseline="0"/>
              <a:t>[Doulul]</a:t>
            </a:r>
            <a:br>
              <a:rPr lang="mh" sz="2000"/>
            </a:br>
            <a:r>
              <a:rPr lang="mh" sz="2000" b="0" i="0" u="none" baseline="0"/>
              <a:t>[Poon Nōmba]</a:t>
            </a:r>
            <a:br>
              <a:rPr lang="mh" sz="2000"/>
            </a:br>
            <a:r>
              <a:rPr lang="mh" sz="2000" b="0" i="0" u="none" baseline="0"/>
              <a:t>[Email]</a:t>
            </a:r>
            <a:endParaRPr lang="mh" sz="2000" dirty="0">
              <a:solidFill>
                <a:schemeClr val="accent1"/>
              </a:solidFill>
            </a:endParaRPr>
          </a:p>
        </p:txBody>
      </p:sp>
    </p:spTree>
    <p:extLst>
      <p:ext uri="{BB962C8B-B14F-4D97-AF65-F5344CB8AC3E}">
        <p14:creationId xmlns:p14="http://schemas.microsoft.com/office/powerpoint/2010/main" val="2110700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mh" b="0" i="0" u="none" baseline="0"/>
              <a:t>Etke ewōr inepata kake?</a:t>
            </a:r>
          </a:p>
        </p:txBody>
      </p:sp>
      <p:sp>
        <p:nvSpPr>
          <p:cNvPr id="3" name="Content Placeholder 2"/>
          <p:cNvSpPr>
            <a:spLocks noGrp="1"/>
          </p:cNvSpPr>
          <p:nvPr>
            <p:ph idx="1"/>
          </p:nvPr>
        </p:nvSpPr>
        <p:spPr>
          <a:xfrm>
            <a:off x="838200" y="1312264"/>
            <a:ext cx="10515600" cy="4351338"/>
          </a:xfrm>
        </p:spPr>
        <p:txBody>
          <a:bodyPr anchor="ctr">
            <a:normAutofit/>
          </a:bodyPr>
          <a:lstStyle/>
          <a:p>
            <a:pPr marL="0" indent="0" algn="ctr" rtl="0">
              <a:buNone/>
            </a:pPr>
            <a:r>
              <a:rPr lang="mh" sz="2700" b="0" i="0" u="none" baseline="0"/>
              <a:t>Opioid ekōṃṃan lōñḷọk in mej jān jorrāān ilo Washington State.  Eḷapḷọk mej kōn kōḷapḷọk aer bōk uno ko rekajoor jān jorrāān ilo aer ettōr.</a:t>
            </a:r>
          </a:p>
        </p:txBody>
      </p:sp>
    </p:spTree>
    <p:extLst>
      <p:ext uri="{BB962C8B-B14F-4D97-AF65-F5344CB8AC3E}">
        <p14:creationId xmlns:p14="http://schemas.microsoft.com/office/powerpoint/2010/main" val="104402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5FA3-7BBF-4FAA-ABF9-11869F012B1B}"/>
              </a:ext>
            </a:extLst>
          </p:cNvPr>
          <p:cNvSpPr>
            <a:spLocks noGrp="1"/>
          </p:cNvSpPr>
          <p:nvPr>
            <p:ph type="title"/>
          </p:nvPr>
        </p:nvSpPr>
        <p:spPr>
          <a:xfrm>
            <a:off x="838200" y="365126"/>
            <a:ext cx="10515600" cy="947138"/>
          </a:xfrm>
        </p:spPr>
        <p:txBody>
          <a:bodyPr>
            <a:normAutofit fontScale="90000"/>
          </a:bodyPr>
          <a:lstStyle/>
          <a:p>
            <a:r>
              <a:rPr lang="en-US" dirty="0" err="1"/>
              <a:t>Elōñlok</a:t>
            </a:r>
            <a:r>
              <a:rPr lang="en-US" dirty="0"/>
              <a:t> </a:t>
            </a:r>
            <a:r>
              <a:rPr lang="en-US" dirty="0" err="1"/>
              <a:t>mej</a:t>
            </a:r>
            <a:r>
              <a:rPr lang="en-US" dirty="0"/>
              <a:t> </a:t>
            </a:r>
            <a:r>
              <a:rPr lang="en-US" dirty="0" err="1"/>
              <a:t>kōn</a:t>
            </a:r>
            <a:r>
              <a:rPr lang="en-US" dirty="0"/>
              <a:t> an le </a:t>
            </a:r>
            <a:r>
              <a:rPr lang="en-US" dirty="0" err="1"/>
              <a:t>jen</a:t>
            </a:r>
            <a:r>
              <a:rPr lang="en-US" dirty="0"/>
              <a:t> </a:t>
            </a:r>
            <a:r>
              <a:rPr lang="en-US" dirty="0" err="1"/>
              <a:t>joñan</a:t>
            </a:r>
            <a:r>
              <a:rPr lang="en-US" dirty="0"/>
              <a:t> </a:t>
            </a:r>
            <a:r>
              <a:rPr lang="en-US" dirty="0" err="1"/>
              <a:t>bōk</a:t>
            </a:r>
            <a:r>
              <a:rPr lang="en-US" dirty="0"/>
              <a:t> </a:t>
            </a:r>
            <a:r>
              <a:rPr lang="en-US" dirty="0" err="1"/>
              <a:t>uno</a:t>
            </a:r>
            <a:r>
              <a:rPr lang="en-US" dirty="0"/>
              <a:t> ko </a:t>
            </a:r>
            <a:r>
              <a:rPr lang="en-US" dirty="0" err="1"/>
              <a:t>rekajoor</a:t>
            </a:r>
            <a:r>
              <a:rPr lang="en-US" dirty="0"/>
              <a:t> </a:t>
            </a:r>
            <a:r>
              <a:rPr lang="en-US" dirty="0" err="1"/>
              <a:t>ak</a:t>
            </a:r>
            <a:r>
              <a:rPr lang="en-US" dirty="0"/>
              <a:t> opioid.</a:t>
            </a:r>
            <a:endParaRPr lang="mh" b="0" i="0" u="none" baseline="0" dirty="0">
              <a:solidFill>
                <a:schemeClr val="accent1"/>
              </a:solidFill>
            </a:endParaRPr>
          </a:p>
        </p:txBody>
      </p:sp>
      <p:pic>
        <p:nvPicPr>
          <p:cNvPr id="6" name="Content Placeholder 5" descr="Chart, bar chart&#10;&#10;Description automatically generated">
            <a:extLst>
              <a:ext uri="{FF2B5EF4-FFF2-40B4-BE49-F238E27FC236}">
                <a16:creationId xmlns:a16="http://schemas.microsoft.com/office/drawing/2014/main" id="{5D2A03C3-5DE7-4455-8DE1-4435CAE2A0D8}"/>
              </a:ext>
            </a:extLst>
          </p:cNvPr>
          <p:cNvPicPr>
            <a:picLocks noGrp="1" noChangeAspect="1"/>
          </p:cNvPicPr>
          <p:nvPr>
            <p:ph idx="1"/>
          </p:nvPr>
        </p:nvPicPr>
        <p:blipFill rotWithShape="1">
          <a:blip r:embed="rId3"/>
          <a:srcRect t="2196" r="774" b="48457"/>
          <a:stretch/>
        </p:blipFill>
        <p:spPr>
          <a:xfrm>
            <a:off x="1267988" y="1508167"/>
            <a:ext cx="9656024" cy="3841666"/>
          </a:xfrm>
        </p:spPr>
      </p:pic>
      <p:sp>
        <p:nvSpPr>
          <p:cNvPr id="7" name="Rectangle 6">
            <a:extLst>
              <a:ext uri="{FF2B5EF4-FFF2-40B4-BE49-F238E27FC236}">
                <a16:creationId xmlns:a16="http://schemas.microsoft.com/office/drawing/2014/main" id="{36F6CE9B-29BE-47CB-B688-56A4A4AD4393}"/>
              </a:ext>
            </a:extLst>
          </p:cNvPr>
          <p:cNvSpPr/>
          <p:nvPr/>
        </p:nvSpPr>
        <p:spPr>
          <a:xfrm>
            <a:off x="838200" y="5573091"/>
            <a:ext cx="10845800" cy="369332"/>
          </a:xfrm>
          <a:prstGeom prst="rect">
            <a:avLst/>
          </a:prstGeom>
        </p:spPr>
        <p:txBody>
          <a:bodyPr wrap="square">
            <a:spAutoFit/>
          </a:bodyPr>
          <a:lstStyle/>
          <a:p>
            <a:pPr algn="l" rtl="0"/>
            <a:r>
              <a:rPr lang="mh" b="0" i="0" u="none" baseline="0">
                <a:solidFill>
                  <a:srgbClr val="4472C4"/>
                </a:solidFill>
              </a:rPr>
              <a:t>Jikin meḷeḷe: https://kingcounty.gov/depts/health/examiner/services/reports-data/overdose.aspx</a:t>
            </a:r>
          </a:p>
        </p:txBody>
      </p:sp>
    </p:spTree>
    <p:extLst>
      <p:ext uri="{BB962C8B-B14F-4D97-AF65-F5344CB8AC3E}">
        <p14:creationId xmlns:p14="http://schemas.microsoft.com/office/powerpoint/2010/main" val="14395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5FA3-7BBF-4FAA-ABF9-11869F012B1B}"/>
              </a:ext>
            </a:extLst>
          </p:cNvPr>
          <p:cNvSpPr>
            <a:spLocks noGrp="1"/>
          </p:cNvSpPr>
          <p:nvPr>
            <p:ph type="title"/>
          </p:nvPr>
        </p:nvSpPr>
        <p:spPr>
          <a:xfrm>
            <a:off x="0" y="278132"/>
            <a:ext cx="12192000" cy="947138"/>
          </a:xfrm>
        </p:spPr>
        <p:txBody>
          <a:bodyPr>
            <a:normAutofit fontScale="90000"/>
          </a:bodyPr>
          <a:lstStyle/>
          <a:p>
            <a:r>
              <a:rPr lang="en-US" dirty="0" err="1"/>
              <a:t>Elōñlok</a:t>
            </a:r>
            <a:r>
              <a:rPr lang="en-US" dirty="0"/>
              <a:t> </a:t>
            </a:r>
            <a:r>
              <a:rPr lang="en-US" dirty="0" err="1"/>
              <a:t>bōnbōn</a:t>
            </a:r>
            <a:r>
              <a:rPr lang="en-US" dirty="0"/>
              <a:t> in </a:t>
            </a:r>
            <a:r>
              <a:rPr lang="en-US" dirty="0" err="1"/>
              <a:t>mej</a:t>
            </a:r>
            <a:r>
              <a:rPr lang="en-US" dirty="0"/>
              <a:t> </a:t>
            </a:r>
            <a:r>
              <a:rPr lang="en-US" dirty="0" err="1"/>
              <a:t>itok</a:t>
            </a:r>
            <a:r>
              <a:rPr lang="en-US" dirty="0"/>
              <a:t> </a:t>
            </a:r>
            <a:r>
              <a:rPr lang="en-US" dirty="0" err="1"/>
              <a:t>jen</a:t>
            </a:r>
            <a:r>
              <a:rPr lang="en-US" dirty="0"/>
              <a:t> le </a:t>
            </a:r>
            <a:r>
              <a:rPr lang="en-US" dirty="0" err="1"/>
              <a:t>jen</a:t>
            </a:r>
            <a:r>
              <a:rPr lang="en-US" dirty="0"/>
              <a:t> </a:t>
            </a:r>
            <a:r>
              <a:rPr lang="en-US" dirty="0" err="1"/>
              <a:t>joñan</a:t>
            </a:r>
            <a:r>
              <a:rPr lang="en-US" dirty="0"/>
              <a:t> </a:t>
            </a:r>
            <a:r>
              <a:rPr lang="en-US" dirty="0" err="1"/>
              <a:t>bōk</a:t>
            </a:r>
            <a:r>
              <a:rPr lang="en-US" dirty="0"/>
              <a:t> meth </a:t>
            </a:r>
            <a:r>
              <a:rPr lang="en-US" dirty="0" err="1"/>
              <a:t>im</a:t>
            </a:r>
            <a:r>
              <a:rPr lang="en-US" dirty="0"/>
              <a:t> opioid.</a:t>
            </a:r>
          </a:p>
        </p:txBody>
      </p:sp>
      <p:pic>
        <p:nvPicPr>
          <p:cNvPr id="6" name="Content Placeholder 5" descr="Chart, bar chart&#10;&#10;Description automatically generated">
            <a:extLst>
              <a:ext uri="{FF2B5EF4-FFF2-40B4-BE49-F238E27FC236}">
                <a16:creationId xmlns:a16="http://schemas.microsoft.com/office/drawing/2014/main" id="{5D2A03C3-5DE7-4455-8DE1-4435CAE2A0D8}"/>
              </a:ext>
            </a:extLst>
          </p:cNvPr>
          <p:cNvPicPr>
            <a:picLocks noGrp="1" noChangeAspect="1"/>
          </p:cNvPicPr>
          <p:nvPr>
            <p:ph idx="1"/>
          </p:nvPr>
        </p:nvPicPr>
        <p:blipFill rotWithShape="1">
          <a:blip r:embed="rId3"/>
          <a:srcRect t="51944" r="1400" b="1379"/>
          <a:stretch/>
        </p:blipFill>
        <p:spPr>
          <a:xfrm>
            <a:off x="1327382" y="1623027"/>
            <a:ext cx="9537236" cy="3611945"/>
          </a:xfrm>
        </p:spPr>
      </p:pic>
      <p:sp>
        <p:nvSpPr>
          <p:cNvPr id="4" name="Rectangle 3">
            <a:extLst>
              <a:ext uri="{FF2B5EF4-FFF2-40B4-BE49-F238E27FC236}">
                <a16:creationId xmlns:a16="http://schemas.microsoft.com/office/drawing/2014/main" id="{E9407E47-6483-4EEC-AC6D-FC74B7D67797}"/>
              </a:ext>
            </a:extLst>
          </p:cNvPr>
          <p:cNvSpPr/>
          <p:nvPr/>
        </p:nvSpPr>
        <p:spPr>
          <a:xfrm>
            <a:off x="838200" y="5573091"/>
            <a:ext cx="10845800" cy="369332"/>
          </a:xfrm>
          <a:prstGeom prst="rect">
            <a:avLst/>
          </a:prstGeom>
        </p:spPr>
        <p:txBody>
          <a:bodyPr wrap="square">
            <a:spAutoFit/>
          </a:bodyPr>
          <a:lstStyle/>
          <a:p>
            <a:pPr algn="l" rtl="0"/>
            <a:r>
              <a:rPr lang="mh" b="0" i="0" u="none" baseline="0">
                <a:solidFill>
                  <a:srgbClr val="4472C4"/>
                </a:solidFill>
              </a:rPr>
              <a:t>Jikin meḷeḷe: https://kingcounty.gov/depts/health/examiner/services/reports-data/overdose.aspx</a:t>
            </a:r>
          </a:p>
        </p:txBody>
      </p:sp>
    </p:spTree>
    <p:extLst>
      <p:ext uri="{BB962C8B-B14F-4D97-AF65-F5344CB8AC3E}">
        <p14:creationId xmlns:p14="http://schemas.microsoft.com/office/powerpoint/2010/main" val="3080202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mh" b="0" i="0" u="none" baseline="0"/>
              <a:t>Enaan in Un</a:t>
            </a:r>
          </a:p>
        </p:txBody>
      </p:sp>
      <p:sp>
        <p:nvSpPr>
          <p:cNvPr id="3" name="Content Placeholder 2"/>
          <p:cNvSpPr>
            <a:spLocks noGrp="1"/>
          </p:cNvSpPr>
          <p:nvPr>
            <p:ph idx="1"/>
          </p:nvPr>
        </p:nvSpPr>
        <p:spPr>
          <a:xfrm>
            <a:off x="838200" y="1312264"/>
            <a:ext cx="10515600" cy="4351338"/>
          </a:xfrm>
        </p:spPr>
        <p:txBody>
          <a:bodyPr anchor="ctr">
            <a:normAutofit/>
          </a:bodyPr>
          <a:lstStyle/>
          <a:p>
            <a:pPr marL="0" indent="0" algn="ctr" rtl="0">
              <a:lnSpc>
                <a:spcPct val="100000"/>
              </a:lnSpc>
              <a:spcBef>
                <a:spcPts val="0"/>
              </a:spcBef>
              <a:buNone/>
            </a:pPr>
            <a:r>
              <a:rPr lang="mh" sz="2700" b="0" i="0" u="none" baseline="0"/>
              <a:t>Būrookraaṃ in Starts with One ej kōmeḷeḷe im katak ro jodikdik, jineer im jemaer, im ro rūtto kon kauwōtata ilo aer bōk uno ko rekajoor inabōj aer aikuj kab aorōk in kōjparok, kōjerbal im joḷọke uno ko jān taktō 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h" sz="2700" dirty="0"/>
          </a:p>
        </p:txBody>
      </p:sp>
    </p:spTree>
    <p:extLst>
      <p:ext uri="{BB962C8B-B14F-4D97-AF65-F5344CB8AC3E}">
        <p14:creationId xmlns:p14="http://schemas.microsoft.com/office/powerpoint/2010/main" val="126658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Būrokraam</a:t>
            </a:r>
            <a:r>
              <a:rPr lang="en-US" dirty="0"/>
              <a:t> in </a:t>
            </a:r>
            <a:endParaRPr lang="mh" b="0" i="0" u="none" baseline="0" dirty="0"/>
          </a:p>
        </p:txBody>
      </p:sp>
      <p:sp>
        <p:nvSpPr>
          <p:cNvPr id="3" name="Content Placeholder 2"/>
          <p:cNvSpPr>
            <a:spLocks noGrp="1"/>
          </p:cNvSpPr>
          <p:nvPr>
            <p:ph idx="1"/>
          </p:nvPr>
        </p:nvSpPr>
        <p:spPr>
          <a:xfrm>
            <a:off x="838200" y="1312264"/>
            <a:ext cx="10515600" cy="4351338"/>
          </a:xfrm>
        </p:spPr>
        <p:txBody>
          <a:bodyPr anchor="ctr"/>
          <a:lstStyle/>
          <a:p>
            <a:pPr marL="0" lvl="0" indent="0">
              <a:lnSpc>
                <a:spcPct val="100000"/>
              </a:lnSpc>
              <a:spcBef>
                <a:spcPts val="0"/>
              </a:spcBef>
              <a:buNone/>
              <a:defRPr/>
            </a:pPr>
            <a:r>
              <a:rPr lang="en-US" dirty="0" err="1"/>
              <a:t>Būrokraam</a:t>
            </a:r>
            <a:r>
              <a:rPr lang="en-US" dirty="0"/>
              <a:t> in </a:t>
            </a:r>
            <a:r>
              <a:rPr lang="en-US" dirty="0" err="1"/>
              <a:t>ej</a:t>
            </a:r>
            <a:r>
              <a:rPr lang="en-US" dirty="0"/>
              <a:t> </a:t>
            </a:r>
            <a:r>
              <a:rPr lang="en-US" dirty="0" err="1"/>
              <a:t>jibañ</a:t>
            </a:r>
            <a:r>
              <a:rPr lang="en-US" dirty="0"/>
              <a:t> </a:t>
            </a:r>
            <a:r>
              <a:rPr lang="en-US" dirty="0" err="1"/>
              <a:t>jerbal</a:t>
            </a:r>
            <a:r>
              <a:rPr lang="en-US" dirty="0"/>
              <a:t> ko </a:t>
            </a:r>
            <a:r>
              <a:rPr lang="en-US" dirty="0" err="1"/>
              <a:t>jōt</a:t>
            </a:r>
            <a:r>
              <a:rPr lang="en-US" dirty="0"/>
              <a:t> an </a:t>
            </a:r>
            <a:r>
              <a:rPr lang="en-US" dirty="0" err="1"/>
              <a:t>jukjuk</a:t>
            </a:r>
            <a:r>
              <a:rPr lang="en-US" dirty="0"/>
              <a:t> in ped ko </a:t>
            </a:r>
            <a:r>
              <a:rPr lang="en-US" dirty="0" err="1"/>
              <a:t>ipelaakin</a:t>
            </a:r>
            <a:r>
              <a:rPr lang="en-US" dirty="0"/>
              <a:t> </a:t>
            </a:r>
            <a:r>
              <a:rPr lang="en-US" dirty="0" err="1"/>
              <a:t>bukwōn</a:t>
            </a:r>
            <a:r>
              <a:rPr lang="en-US" dirty="0"/>
              <a:t> </a:t>
            </a:r>
            <a:r>
              <a:rPr lang="en-US" dirty="0" err="1"/>
              <a:t>eo</a:t>
            </a:r>
            <a:r>
              <a:rPr lang="en-US" dirty="0"/>
              <a:t>. </a:t>
            </a:r>
            <a:r>
              <a:rPr lang="en-US" dirty="0" err="1"/>
              <a:t>Armij</a:t>
            </a:r>
            <a:r>
              <a:rPr lang="en-US" dirty="0"/>
              <a:t> </a:t>
            </a:r>
            <a:r>
              <a:rPr lang="en-US" dirty="0" err="1"/>
              <a:t>ro</a:t>
            </a:r>
            <a:r>
              <a:rPr lang="en-US" dirty="0"/>
              <a:t> </a:t>
            </a:r>
            <a:r>
              <a:rPr lang="en-US" dirty="0" err="1"/>
              <a:t>rej</a:t>
            </a:r>
            <a:r>
              <a:rPr lang="en-US" dirty="0"/>
              <a:t> </a:t>
            </a:r>
            <a:r>
              <a:rPr lang="en-US" dirty="0" err="1"/>
              <a:t>kōmmane</a:t>
            </a:r>
            <a:r>
              <a:rPr lang="en-US" dirty="0"/>
              <a:t> </a:t>
            </a:r>
            <a:r>
              <a:rPr lang="en-US" dirty="0" err="1"/>
              <a:t>ijo</a:t>
            </a:r>
            <a:r>
              <a:rPr lang="en-US" dirty="0"/>
              <a:t> </a:t>
            </a:r>
            <a:r>
              <a:rPr lang="en-US" dirty="0" err="1"/>
              <a:t>kunaam</a:t>
            </a:r>
            <a:r>
              <a:rPr lang="en-US" dirty="0"/>
              <a:t> </a:t>
            </a:r>
            <a:r>
              <a:rPr lang="en-US" dirty="0" err="1"/>
              <a:t>ñan</a:t>
            </a:r>
            <a:r>
              <a:rPr lang="en-US" dirty="0"/>
              <a:t> </a:t>
            </a:r>
            <a:r>
              <a:rPr lang="en-US" dirty="0" err="1"/>
              <a:t>emmanlok</a:t>
            </a:r>
            <a:r>
              <a:rPr lang="en-US" dirty="0"/>
              <a:t> </a:t>
            </a:r>
            <a:r>
              <a:rPr lang="en-US" dirty="0" err="1"/>
              <a:t>eo</a:t>
            </a:r>
            <a:r>
              <a:rPr lang="en-US" dirty="0"/>
              <a:t> </a:t>
            </a:r>
            <a:r>
              <a:rPr lang="en-US" dirty="0" err="1"/>
              <a:t>im</a:t>
            </a:r>
            <a:r>
              <a:rPr lang="en-US" dirty="0"/>
              <a:t> </a:t>
            </a:r>
            <a:r>
              <a:rPr lang="en-US" dirty="0" err="1"/>
              <a:t>ñan</a:t>
            </a:r>
            <a:r>
              <a:rPr lang="en-US" dirty="0"/>
              <a:t> </a:t>
            </a:r>
            <a:r>
              <a:rPr lang="en-US" dirty="0" err="1"/>
              <a:t>bōbrae</a:t>
            </a:r>
            <a:r>
              <a:rPr lang="en-US" dirty="0"/>
              <a:t> </a:t>
            </a:r>
            <a:r>
              <a:rPr lang="en-US" dirty="0" err="1"/>
              <a:t>kōjerbal</a:t>
            </a:r>
            <a:r>
              <a:rPr lang="en-US" dirty="0"/>
              <a:t> </a:t>
            </a:r>
            <a:r>
              <a:rPr lang="en-US" dirty="0" err="1"/>
              <a:t>uno</a:t>
            </a:r>
            <a:r>
              <a:rPr lang="en-US" dirty="0"/>
              <a:t> ko </a:t>
            </a:r>
            <a:r>
              <a:rPr lang="en-US" dirty="0" err="1"/>
              <a:t>inabōjin</a:t>
            </a:r>
            <a:r>
              <a:rPr lang="en-US" dirty="0"/>
              <a:t> </a:t>
            </a:r>
            <a:r>
              <a:rPr lang="en-US" dirty="0" err="1"/>
              <a:t>aer</a:t>
            </a:r>
            <a:r>
              <a:rPr lang="en-US" dirty="0"/>
              <a:t> </a:t>
            </a:r>
            <a:r>
              <a:rPr lang="en-US" dirty="0" err="1"/>
              <a:t>aikuj</a:t>
            </a:r>
            <a:r>
              <a:rPr lang="en-US" dirty="0"/>
              <a:t>. </a:t>
            </a:r>
            <a:r>
              <a:rPr lang="en-US" dirty="0" err="1"/>
              <a:t>Kōn</a:t>
            </a:r>
            <a:r>
              <a:rPr lang="en-US" dirty="0"/>
              <a:t> </a:t>
            </a:r>
            <a:r>
              <a:rPr lang="en-US" dirty="0" err="1"/>
              <a:t>woj</a:t>
            </a:r>
            <a:r>
              <a:rPr lang="en-US" dirty="0"/>
              <a:t> </a:t>
            </a:r>
            <a:r>
              <a:rPr lang="en-US" dirty="0" err="1"/>
              <a:t>aolep</a:t>
            </a:r>
            <a:r>
              <a:rPr lang="en-US" dirty="0"/>
              <a:t> </a:t>
            </a:r>
            <a:r>
              <a:rPr lang="en-US" dirty="0" err="1"/>
              <a:t>ewōr</a:t>
            </a:r>
            <a:r>
              <a:rPr lang="en-US" dirty="0"/>
              <a:t> </a:t>
            </a:r>
            <a:r>
              <a:rPr lang="en-US" dirty="0" err="1"/>
              <a:t>kunaad</a:t>
            </a:r>
            <a:r>
              <a:rPr lang="en-US" dirty="0"/>
              <a:t>.</a:t>
            </a:r>
            <a:endParaRPr lang="mh" dirty="0"/>
          </a:p>
        </p:txBody>
      </p:sp>
    </p:spTree>
    <p:extLst>
      <p:ext uri="{BB962C8B-B14F-4D97-AF65-F5344CB8AC3E}">
        <p14:creationId xmlns:p14="http://schemas.microsoft.com/office/powerpoint/2010/main" val="93213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Ewi</a:t>
            </a:r>
            <a:r>
              <a:rPr lang="en-US" dirty="0"/>
              <a:t> </a:t>
            </a:r>
            <a:r>
              <a:rPr lang="en-US" dirty="0" err="1"/>
              <a:t>wāwen</a:t>
            </a:r>
            <a:r>
              <a:rPr lang="en-US" dirty="0"/>
              <a:t> an opioid </a:t>
            </a:r>
            <a:r>
              <a:rPr lang="en-US" dirty="0" err="1"/>
              <a:t>jelōt</a:t>
            </a:r>
            <a:r>
              <a:rPr lang="en-US" dirty="0"/>
              <a:t> </a:t>
            </a:r>
            <a:r>
              <a:rPr lang="en-US" dirty="0" err="1"/>
              <a:t>eok</a:t>
            </a:r>
            <a:r>
              <a:rPr lang="en-US" dirty="0"/>
              <a:t>?</a:t>
            </a:r>
          </a:p>
        </p:txBody>
      </p:sp>
    </p:spTree>
    <p:extLst>
      <p:ext uri="{BB962C8B-B14F-4D97-AF65-F5344CB8AC3E}">
        <p14:creationId xmlns:p14="http://schemas.microsoft.com/office/powerpoint/2010/main" val="593802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3262</Words>
  <Application>Microsoft Office PowerPoint</Application>
  <PresentationFormat>Widescreen</PresentationFormat>
  <Paragraphs>274</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PowerPoint Presentation</vt:lpstr>
      <vt:lpstr>Ta in opioid?</vt:lpstr>
      <vt:lpstr>Opioid juon kain uno ko rekajoor</vt:lpstr>
      <vt:lpstr>Etke ewōr inepata kake?</vt:lpstr>
      <vt:lpstr>Elōñlok mej kōn an le jen joñan bōk uno ko rekajoor ak opioid.</vt:lpstr>
      <vt:lpstr>Elōñlok bōnbōn in mej itok jen le jen joñan bōk meth im opioid.</vt:lpstr>
      <vt:lpstr>Enaan in Un</vt:lpstr>
      <vt:lpstr>Būrokraam in </vt:lpstr>
      <vt:lpstr>Ewi wāwen an opioid jelōt eok?</vt:lpstr>
      <vt:lpstr>Ewi wāween oktak in opioid?</vt:lpstr>
      <vt:lpstr>Wōn opioid ejelōt e?</vt:lpstr>
      <vt:lpstr>Wōn opioid ejelōt e?</vt:lpstr>
      <vt:lpstr>Ta eo kwomaroñ kōmmane?</vt:lpstr>
      <vt:lpstr>Ta eo kwomaroñ kōmmane?</vt:lpstr>
      <vt:lpstr>Ta eo kwomaroñ kōmmane?</vt:lpstr>
      <vt:lpstr>Ta eo kwomaroñ kōmmane?</vt:lpstr>
      <vt:lpstr>Ta eo kwomaroñ kōmmane?</vt:lpstr>
      <vt:lpstr>Ta eo kwomaroñ kōmmane?</vt:lpstr>
      <vt:lpstr>Ta eo kwomaroñ kōmmane?</vt:lpstr>
      <vt:lpstr>Kwōmaroñ ta?</vt:lpstr>
      <vt:lpstr>Wawen kōmadmōd juon eo e le jen joñan an bōk uno ko rekajoor.</vt:lpstr>
      <vt:lpstr>Kakōḷḷe in kōḷapḷọk in bōk uno ko rekajoor</vt:lpstr>
      <vt:lpstr>Wawen kōmadmōd juon eo e le jen joñan an bōk uno ko rekajoor.</vt:lpstr>
      <vt:lpstr>Katak elaplok, jaketo jaketak melele</vt:lpstr>
      <vt:lpstr>Jaketo jaketak melele </vt:lpstr>
      <vt:lpstr>Jaketo jaketak melele </vt:lpstr>
      <vt:lpstr>Ewōr men in jibañ</vt:lpstr>
      <vt:lpstr>Ewōr men in jibañ</vt:lpstr>
      <vt:lpstr>Kememej:</vt:lpstr>
      <vt:lpstr>[Etan] [Title] [Doulul] [Poon Nōmba] [Email]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Jones</dc:creator>
  <cp:lastModifiedBy>Ana Flavia MacTaggart</cp:lastModifiedBy>
  <cp:revision>198</cp:revision>
  <dcterms:created xsi:type="dcterms:W3CDTF">2017-10-06T22:52:18Z</dcterms:created>
  <dcterms:modified xsi:type="dcterms:W3CDTF">2021-08-12T20:04:29Z</dcterms:modified>
</cp:coreProperties>
</file>